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698" r:id="rId4"/>
    <p:sldMasterId id="2147483710" r:id="rId5"/>
    <p:sldMasterId id="2147483723" r:id="rId6"/>
    <p:sldMasterId id="2147483735" r:id="rId7"/>
    <p:sldMasterId id="2147483747" r:id="rId8"/>
  </p:sldMasterIdLst>
  <p:notesMasterIdLst>
    <p:notesMasterId r:id="rId40"/>
  </p:notesMasterIdLst>
  <p:handoutMasterIdLst>
    <p:handoutMasterId r:id="rId41"/>
  </p:handoutMasterIdLst>
  <p:sldIdLst>
    <p:sldId id="263" r:id="rId9"/>
    <p:sldId id="264" r:id="rId10"/>
    <p:sldId id="260" r:id="rId11"/>
    <p:sldId id="261" r:id="rId12"/>
    <p:sldId id="280" r:id="rId13"/>
    <p:sldId id="279" r:id="rId14"/>
    <p:sldId id="285" r:id="rId15"/>
    <p:sldId id="287" r:id="rId16"/>
    <p:sldId id="288" r:id="rId17"/>
    <p:sldId id="289" r:id="rId18"/>
    <p:sldId id="294" r:id="rId19"/>
    <p:sldId id="295" r:id="rId20"/>
    <p:sldId id="292" r:id="rId21"/>
    <p:sldId id="265" r:id="rId22"/>
    <p:sldId id="277" r:id="rId23"/>
    <p:sldId id="281" r:id="rId24"/>
    <p:sldId id="271" r:id="rId25"/>
    <p:sldId id="270" r:id="rId26"/>
    <p:sldId id="282" r:id="rId27"/>
    <p:sldId id="272" r:id="rId28"/>
    <p:sldId id="273" r:id="rId29"/>
    <p:sldId id="275" r:id="rId30"/>
    <p:sldId id="268" r:id="rId31"/>
    <p:sldId id="267" r:id="rId32"/>
    <p:sldId id="283" r:id="rId33"/>
    <p:sldId id="266" r:id="rId34"/>
    <p:sldId id="278" r:id="rId35"/>
    <p:sldId id="296" r:id="rId36"/>
    <p:sldId id="297" r:id="rId37"/>
    <p:sldId id="276" r:id="rId38"/>
    <p:sldId id="274"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43" autoAdjust="0"/>
  </p:normalViewPr>
  <p:slideViewPr>
    <p:cSldViewPr>
      <p:cViewPr>
        <p:scale>
          <a:sx n="103" d="100"/>
          <a:sy n="103" d="100"/>
        </p:scale>
        <p:origin x="-72"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20" Type="http://schemas.openxmlformats.org/officeDocument/2006/relationships/slide" Target="slides/slide12.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3DCCA0E-E64A-4F7B-AD97-9312E9DFD00C}" type="datetimeFigureOut">
              <a:rPr lang="en-US" smtClean="0"/>
              <a:t>6/2/2014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15DC24D-6C9C-4684-A326-0F939C928372}" type="slidenum">
              <a:rPr lang="en-US" smtClean="0"/>
              <a:t>‹#›</a:t>
            </a:fld>
            <a:endParaRPr lang="en-US"/>
          </a:p>
        </p:txBody>
      </p:sp>
    </p:spTree>
    <p:extLst>
      <p:ext uri="{BB962C8B-B14F-4D97-AF65-F5344CB8AC3E}">
        <p14:creationId xmlns:p14="http://schemas.microsoft.com/office/powerpoint/2010/main" val="2039777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126A18B-22AC-47D2-9E88-9152C3230D6F}" type="datetimeFigureOut">
              <a:rPr lang="en-US" smtClean="0"/>
              <a:t>6/2/2014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2A345B7-7B07-46C8-86E7-344277D1D4B8}" type="slidenum">
              <a:rPr lang="en-US" smtClean="0"/>
              <a:t>‹#›</a:t>
            </a:fld>
            <a:endParaRPr lang="en-US"/>
          </a:p>
        </p:txBody>
      </p:sp>
    </p:spTree>
    <p:extLst>
      <p:ext uri="{BB962C8B-B14F-4D97-AF65-F5344CB8AC3E}">
        <p14:creationId xmlns:p14="http://schemas.microsoft.com/office/powerpoint/2010/main" val="3540965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healthcare.gov/am-i-eligible-for-coverage-in-the-marketplace/"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healthcare.gov/am-i-eligible-for-coverage-in-the-marketplace/"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97EA42-3353-4082-9693-E62D951A3566}" type="slidenum">
              <a:rPr lang="en-US" smtClean="0"/>
              <a:t>1</a:t>
            </a:fld>
            <a:endParaRPr lang="en-US"/>
          </a:p>
        </p:txBody>
      </p:sp>
    </p:spTree>
    <p:extLst>
      <p:ext uri="{BB962C8B-B14F-4D97-AF65-F5344CB8AC3E}">
        <p14:creationId xmlns:p14="http://schemas.microsoft.com/office/powerpoint/2010/main" val="33937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Emily Brice to cover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10</a:t>
            </a:fld>
            <a:endParaRPr lang="en-US"/>
          </a:p>
        </p:txBody>
      </p:sp>
    </p:spTree>
    <p:extLst>
      <p:ext uri="{BB962C8B-B14F-4D97-AF65-F5344CB8AC3E}">
        <p14:creationId xmlns:p14="http://schemas.microsoft.com/office/powerpoint/2010/main" val="2797021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Emily</a:t>
            </a:r>
            <a:r>
              <a:rPr lang="en-US" b="1" baseline="0" dirty="0" smtClean="0"/>
              <a:t> Brice</a:t>
            </a:r>
            <a:r>
              <a:rPr lang="en-US" b="1" dirty="0" smtClean="0"/>
              <a:t> to cover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11</a:t>
            </a:fld>
            <a:endParaRPr lang="en-US"/>
          </a:p>
        </p:txBody>
      </p:sp>
    </p:spTree>
    <p:extLst>
      <p:ext uri="{BB962C8B-B14F-4D97-AF65-F5344CB8AC3E}">
        <p14:creationId xmlns:p14="http://schemas.microsoft.com/office/powerpoint/2010/main" val="2588564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Arnis</a:t>
            </a:r>
            <a:r>
              <a:rPr lang="en-US" b="1" baseline="0" dirty="0" smtClean="0"/>
              <a:t> to cover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12</a:t>
            </a:fld>
            <a:endParaRPr lang="en-US"/>
          </a:p>
        </p:txBody>
      </p:sp>
    </p:spTree>
    <p:extLst>
      <p:ext uri="{BB962C8B-B14F-4D97-AF65-F5344CB8AC3E}">
        <p14:creationId xmlns:p14="http://schemas.microsoft.com/office/powerpoint/2010/main" val="2209242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latin typeface="+mn-lt"/>
                <a:ea typeface="+mn-ea"/>
                <a:cs typeface="+mn-cs"/>
              </a:rPr>
              <a:t>Emily</a:t>
            </a:r>
            <a:r>
              <a:rPr lang="en-US" sz="1200" b="1" kern="1200" baseline="0" dirty="0" smtClean="0">
                <a:solidFill>
                  <a:schemeClr val="tx1"/>
                </a:solidFill>
                <a:latin typeface="+mn-lt"/>
                <a:ea typeface="+mn-ea"/>
                <a:cs typeface="+mn-cs"/>
              </a:rPr>
              <a:t> Brice to cover</a:t>
            </a:r>
            <a:endParaRPr lang="en-US" sz="1200" b="1" kern="1200" dirty="0" smtClean="0">
              <a:solidFill>
                <a:schemeClr val="tx1"/>
              </a:solidFill>
              <a:latin typeface="+mn-lt"/>
              <a:ea typeface="+mn-ea"/>
              <a:cs typeface="+mn-cs"/>
            </a:endParaRPr>
          </a:p>
          <a:p>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a:t>
            </a:r>
            <a:r>
              <a:rPr lang="en-US" sz="1200" b="0" kern="1200" dirty="0" err="1" smtClean="0">
                <a:solidFill>
                  <a:schemeClr val="tx1"/>
                </a:solidFill>
                <a:latin typeface="+mn-lt"/>
                <a:ea typeface="+mn-ea"/>
                <a:cs typeface="+mn-cs"/>
              </a:rPr>
              <a:t>i</a:t>
            </a:r>
            <a:r>
              <a:rPr lang="en-US" sz="1200" b="0" kern="1200" dirty="0" smtClean="0">
                <a:solidFill>
                  <a:schemeClr val="tx1"/>
                </a:solidFill>
                <a:latin typeface="+mn-lt"/>
                <a:ea typeface="+mn-ea"/>
                <a:cs typeface="+mn-cs"/>
              </a:rPr>
              <a:t>) For immediate request situations, within one business day when the lack of treatment may result in an emergency visit or emergency admission;</a:t>
            </a:r>
          </a:p>
          <a:p>
            <a:r>
              <a:rPr lang="en-US" sz="1200" b="0" kern="1200" dirty="0" smtClean="0">
                <a:solidFill>
                  <a:schemeClr val="tx1"/>
                </a:solidFill>
                <a:latin typeface="+mn-lt"/>
                <a:ea typeface="+mn-ea"/>
                <a:cs typeface="+mn-cs"/>
              </a:rPr>
              <a:t>(ii) For concurrent review requests that are also urgent care review requests, as soon as possible, taking into account the medical exigencies, and no later than twenty-four hours, provided that the request is made at least twenty-four hours prior to the expiration of previously approved period of time or number of treatments;</a:t>
            </a:r>
          </a:p>
          <a:p>
            <a:r>
              <a:rPr lang="en-US" sz="1200" b="0" kern="1200" dirty="0" smtClean="0">
                <a:solidFill>
                  <a:schemeClr val="tx1"/>
                </a:solidFill>
                <a:latin typeface="+mn-lt"/>
                <a:ea typeface="+mn-ea"/>
                <a:cs typeface="+mn-cs"/>
              </a:rPr>
              <a:t>(iii) For urgent care review requests within forty-eight hours;</a:t>
            </a:r>
          </a:p>
          <a:p>
            <a:r>
              <a:rPr lang="en-US" sz="1200" b="0" kern="1200" dirty="0" smtClean="0">
                <a:solidFill>
                  <a:schemeClr val="tx1"/>
                </a:solidFill>
                <a:latin typeface="+mn-lt"/>
                <a:ea typeface="+mn-ea"/>
                <a:cs typeface="+mn-cs"/>
              </a:rPr>
              <a:t>(iv) For non-urgent pre-service review requests, including non-urgent concurrent review requests, within five calendar days; or</a:t>
            </a:r>
          </a:p>
          <a:p>
            <a:r>
              <a:rPr lang="en-US" sz="1200" b="0" kern="1200" dirty="0" smtClean="0">
                <a:solidFill>
                  <a:schemeClr val="tx1"/>
                </a:solidFill>
                <a:latin typeface="+mn-lt"/>
                <a:ea typeface="+mn-ea"/>
                <a:cs typeface="+mn-cs"/>
              </a:rPr>
              <a:t>(v) For post-service review requests, within thirty calendar days.</a:t>
            </a:r>
          </a:p>
        </p:txBody>
      </p:sp>
      <p:sp>
        <p:nvSpPr>
          <p:cNvPr id="4" name="Slide Number Placeholder 3"/>
          <p:cNvSpPr>
            <a:spLocks noGrp="1"/>
          </p:cNvSpPr>
          <p:nvPr>
            <p:ph type="sldNum" sz="quarter" idx="10"/>
          </p:nvPr>
        </p:nvSpPr>
        <p:spPr/>
        <p:txBody>
          <a:bodyPr/>
          <a:lstStyle/>
          <a:p>
            <a:fld id="{02A345B7-7B07-46C8-86E7-344277D1D4B8}" type="slidenum">
              <a:rPr lang="en-US" smtClean="0"/>
              <a:t>13</a:t>
            </a:fld>
            <a:endParaRPr lang="en-US"/>
          </a:p>
        </p:txBody>
      </p:sp>
    </p:spTree>
    <p:extLst>
      <p:ext uri="{BB962C8B-B14F-4D97-AF65-F5344CB8AC3E}">
        <p14:creationId xmlns:p14="http://schemas.microsoft.com/office/powerpoint/2010/main" val="1919346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Emily,</a:t>
            </a:r>
            <a:r>
              <a:rPr lang="en-US" b="1" baseline="0" dirty="0" smtClean="0"/>
              <a:t> </a:t>
            </a:r>
            <a:r>
              <a:rPr lang="en-US" b="1" dirty="0" smtClean="0"/>
              <a:t>Gail, and Michael A will cover</a:t>
            </a:r>
            <a:r>
              <a:rPr lang="en-US" dirty="0" smtClean="0"/>
              <a:t>.</a:t>
            </a:r>
          </a:p>
          <a:p>
            <a:endParaRPr lang="en-US" dirty="0" smtClean="0"/>
          </a:p>
          <a:p>
            <a:r>
              <a:rPr lang="en-US" dirty="0" smtClean="0"/>
              <a:t>Legislature chose not to fund habilitative service for individuals</a:t>
            </a:r>
            <a:r>
              <a:rPr lang="en-US" baseline="0" dirty="0" smtClean="0"/>
              <a:t> on classic Apple Health.</a:t>
            </a:r>
          </a:p>
          <a:p>
            <a:endParaRPr lang="en-US" baseline="0" dirty="0" smtClean="0"/>
          </a:p>
          <a:p>
            <a:pPr>
              <a:spcBef>
                <a:spcPct val="0"/>
              </a:spcBef>
            </a:pPr>
            <a:r>
              <a:rPr lang="en-US" dirty="0" smtClean="0"/>
              <a:t>Yes, enrollment is mandatory in all counties except in Clallam, Skamania and Klickitat.  Mandatory enrollment means that eligible beneficiaries must enroll in managed care unless they meet exemption criteria because there are two or more plans  in a county with a network that meets contract requirements.  All Apple Health manage care plans provide the same benefits, including a mental health benefit (in addition to the mental health benefit provided by a Regional Support Network).</a:t>
            </a:r>
          </a:p>
          <a:p>
            <a:pPr>
              <a:spcBef>
                <a:spcPct val="0"/>
              </a:spcBef>
            </a:pPr>
            <a:endParaRPr lang="en-US" dirty="0" smtClean="0"/>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14</a:t>
            </a:fld>
            <a:endParaRPr lang="en-US"/>
          </a:p>
        </p:txBody>
      </p:sp>
    </p:spTree>
    <p:extLst>
      <p:ext uri="{BB962C8B-B14F-4D97-AF65-F5344CB8AC3E}">
        <p14:creationId xmlns:p14="http://schemas.microsoft.com/office/powerpoint/2010/main" val="3882814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b="1" dirty="0" smtClean="0"/>
              <a:t>Gail Kreiger to respond</a:t>
            </a:r>
          </a:p>
          <a:p>
            <a:pPr>
              <a:spcBef>
                <a:spcPct val="0"/>
              </a:spcBef>
            </a:pPr>
            <a:r>
              <a:rPr lang="en-US" dirty="0" smtClean="0"/>
              <a:t>First bullet:</a:t>
            </a:r>
            <a:r>
              <a:rPr lang="en-US" baseline="0" dirty="0" smtClean="0"/>
              <a:t> </a:t>
            </a:r>
            <a:r>
              <a:rPr lang="en-US" dirty="0" smtClean="0"/>
              <a:t>Churning</a:t>
            </a:r>
          </a:p>
          <a:p>
            <a:pPr>
              <a:spcBef>
                <a:spcPct val="0"/>
              </a:spcBef>
            </a:pPr>
            <a:r>
              <a:rPr lang="en-US" dirty="0" smtClean="0"/>
              <a:t>Second bullet: Their income could change. But are they asking about the fact that the ADATSA program eligibility changed? But this is how it appears to them?  That is CD history not HCA.</a:t>
            </a:r>
          </a:p>
          <a:p>
            <a:pPr>
              <a:spcBef>
                <a:spcPct val="0"/>
              </a:spcBef>
            </a:pPr>
            <a:r>
              <a:rPr lang="en-US" dirty="0" smtClean="0"/>
              <a:t>Third bullet </a:t>
            </a:r>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15</a:t>
            </a:fld>
            <a:endParaRPr lang="en-US"/>
          </a:p>
        </p:txBody>
      </p:sp>
    </p:spTree>
    <p:extLst>
      <p:ext uri="{BB962C8B-B14F-4D97-AF65-F5344CB8AC3E}">
        <p14:creationId xmlns:p14="http://schemas.microsoft.com/office/powerpoint/2010/main" val="1937850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to lead</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16</a:t>
            </a:fld>
            <a:endParaRPr lang="en-US"/>
          </a:p>
        </p:txBody>
      </p:sp>
    </p:spTree>
    <p:extLst>
      <p:ext uri="{BB962C8B-B14F-4D97-AF65-F5344CB8AC3E}">
        <p14:creationId xmlns:p14="http://schemas.microsoft.com/office/powerpoint/2010/main" val="2964603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1" dirty="0" smtClean="0"/>
              <a:t>Michael Arnis or Emily</a:t>
            </a:r>
            <a:r>
              <a:rPr lang="en-US" sz="1800" b="1" baseline="0" dirty="0" smtClean="0"/>
              <a:t> Brice</a:t>
            </a:r>
            <a:r>
              <a:rPr lang="en-US" sz="1800" b="1" dirty="0" smtClean="0"/>
              <a:t> to respond</a:t>
            </a:r>
            <a:r>
              <a:rPr lang="en-US" sz="1800" b="1" baseline="0" dirty="0" smtClean="0"/>
              <a: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Non-subsidized enrollee Example: If payment is due on 03/23 and no payment has been received, the enrollee has a 1-month grace period beginning 04/01 to make payment for the current month. On 04/30, the premium payment for April and May is due in full. The enrollee will not be granted an additional grace period if the April and May premium payments are not satisfied by 04/30. If the grace period exhausts without payment of premium, the last day of coverage will be March 31.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Subsidized enrollees, the QHP will be expected to pay claims during the first month of a grace period,. The QHP cannot deny claims during the second and third months of the grace period. If the individual settles all outstanding premium payments by the end of the grace period, then the pended claims would be paid as appropriate. If not, the claims for the second and third months could be denied. QHP carriers must notify providers who submit claims that an enrollee is in the second or third month of the grace period and that a claim may be denied if the outstanding premiums are not paid in full. </a:t>
            </a:r>
          </a:p>
          <a:p>
            <a:endParaRPr lang="en-US" sz="1200" dirty="0"/>
          </a:p>
        </p:txBody>
      </p:sp>
      <p:sp>
        <p:nvSpPr>
          <p:cNvPr id="4" name="Slide Number Placeholder 3"/>
          <p:cNvSpPr>
            <a:spLocks noGrp="1"/>
          </p:cNvSpPr>
          <p:nvPr>
            <p:ph type="sldNum" sz="quarter" idx="10"/>
          </p:nvPr>
        </p:nvSpPr>
        <p:spPr/>
        <p:txBody>
          <a:bodyPr/>
          <a:lstStyle/>
          <a:p>
            <a:fld id="{02A345B7-7B07-46C8-86E7-344277D1D4B8}" type="slidenum">
              <a:rPr lang="en-US" smtClean="0"/>
              <a:t>17</a:t>
            </a:fld>
            <a:endParaRPr lang="en-US"/>
          </a:p>
        </p:txBody>
      </p:sp>
    </p:spTree>
    <p:extLst>
      <p:ext uri="{BB962C8B-B14F-4D97-AF65-F5344CB8AC3E}">
        <p14:creationId xmlns:p14="http://schemas.microsoft.com/office/powerpoint/2010/main" val="673261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Arnis or Emily Brice</a:t>
            </a:r>
            <a:r>
              <a:rPr lang="en-US" b="1" baseline="0" dirty="0" smtClean="0"/>
              <a:t> to explain chart</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18</a:t>
            </a:fld>
            <a:endParaRPr lang="en-US"/>
          </a:p>
        </p:txBody>
      </p:sp>
    </p:spTree>
    <p:extLst>
      <p:ext uri="{BB962C8B-B14F-4D97-AF65-F5344CB8AC3E}">
        <p14:creationId xmlns:p14="http://schemas.microsoft.com/office/powerpoint/2010/main" val="2521845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to lead</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19</a:t>
            </a:fld>
            <a:endParaRPr lang="en-US"/>
          </a:p>
        </p:txBody>
      </p:sp>
    </p:spTree>
    <p:extLst>
      <p:ext uri="{BB962C8B-B14F-4D97-AF65-F5344CB8AC3E}">
        <p14:creationId xmlns:p14="http://schemas.microsoft.com/office/powerpoint/2010/main" val="2964603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Michael</a:t>
            </a:r>
            <a:r>
              <a:rPr lang="en-US" sz="1200" b="1" baseline="0" dirty="0" smtClean="0"/>
              <a:t> Langer does welcome</a:t>
            </a:r>
          </a:p>
          <a:p>
            <a:endParaRPr lang="en-US" sz="1200" b="1" baseline="0" dirty="0" smtClean="0"/>
          </a:p>
          <a:p>
            <a:pPr marL="171450" indent="-171450">
              <a:buFont typeface="Arial" panose="020B0604020202020204" pitchFamily="34" charset="0"/>
              <a:buChar char="•"/>
            </a:pPr>
            <a:r>
              <a:rPr lang="en-US" sz="1200" baseline="0" dirty="0" smtClean="0"/>
              <a:t>Introduce self</a:t>
            </a:r>
          </a:p>
          <a:p>
            <a:pPr marL="171450" indent="-171450">
              <a:buFont typeface="Arial" panose="020B0604020202020204" pitchFamily="34" charset="0"/>
              <a:buChar char="•"/>
            </a:pPr>
            <a:r>
              <a:rPr lang="en-US" sz="1200" dirty="0" smtClean="0"/>
              <a:t>Thank you</a:t>
            </a:r>
            <a:r>
              <a:rPr lang="en-US" sz="1200" baseline="0" dirty="0" smtClean="0"/>
              <a:t> for registering for this webinar.  Over 160 people have registered for this Webinar.</a:t>
            </a:r>
          </a:p>
          <a:p>
            <a:pPr marL="171450" indent="-171450">
              <a:buFont typeface="Arial" panose="020B0604020202020204" pitchFamily="34" charset="0"/>
              <a:buChar char="•"/>
            </a:pPr>
            <a:r>
              <a:rPr lang="en-US" sz="1200" dirty="0" smtClean="0"/>
              <a:t>This webinar</a:t>
            </a:r>
            <a:r>
              <a:rPr lang="en-US" sz="1200" baseline="0" dirty="0" smtClean="0"/>
              <a:t> series is a result of multiple q</a:t>
            </a:r>
            <a:r>
              <a:rPr lang="en-US" sz="1200" dirty="0" smtClean="0"/>
              <a:t>uestions that we have received from CD providers.</a:t>
            </a:r>
          </a:p>
          <a:p>
            <a:endParaRPr lang="en-US" sz="1200" dirty="0" smtClean="0"/>
          </a:p>
          <a:p>
            <a:r>
              <a:rPr lang="en-US" sz="1200" dirty="0" smtClean="0"/>
              <a:t> </a:t>
            </a:r>
            <a:r>
              <a:rPr lang="en-US" sz="1200" baseline="0" dirty="0" smtClean="0"/>
              <a:t>We will be recording this Webinar and it will be posted on the DBHR website at a later date.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Before we get started, Scott will familiarize with how a Webinar works.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b="0" dirty="0" smtClean="0"/>
          </a:p>
          <a:p>
            <a:endParaRPr lang="en-US" sz="1200" baseline="0" dirty="0" smtClean="0"/>
          </a:p>
          <a:p>
            <a:endParaRPr lang="en-US" sz="1200" baseline="0" dirty="0" smtClean="0"/>
          </a:p>
          <a:p>
            <a:endParaRPr lang="en-US" sz="1200" baseline="0" dirty="0" smtClean="0"/>
          </a:p>
        </p:txBody>
      </p:sp>
      <p:sp>
        <p:nvSpPr>
          <p:cNvPr id="4" name="Slide Number Placeholder 3"/>
          <p:cNvSpPr>
            <a:spLocks noGrp="1"/>
          </p:cNvSpPr>
          <p:nvPr>
            <p:ph type="sldNum" sz="quarter" idx="10"/>
          </p:nvPr>
        </p:nvSpPr>
        <p:spPr/>
        <p:txBody>
          <a:bodyPr/>
          <a:lstStyle/>
          <a:p>
            <a:fld id="{5297EA42-3353-4082-9693-E62D951A3566}" type="slidenum">
              <a:rPr lang="en-US" smtClean="0"/>
              <a:t>2</a:t>
            </a:fld>
            <a:endParaRPr lang="en-US"/>
          </a:p>
        </p:txBody>
      </p:sp>
    </p:spTree>
    <p:extLst>
      <p:ext uri="{BB962C8B-B14F-4D97-AF65-F5344CB8AC3E}">
        <p14:creationId xmlns:p14="http://schemas.microsoft.com/office/powerpoint/2010/main" val="3686888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Michael</a:t>
            </a:r>
            <a:r>
              <a:rPr lang="en-US" sz="1200" b="1" kern="1200" baseline="0" dirty="0" smtClean="0">
                <a:solidFill>
                  <a:schemeClr val="tx1"/>
                </a:solidFill>
                <a:effectLst/>
                <a:latin typeface="+mn-lt"/>
                <a:ea typeface="+mn-ea"/>
                <a:cs typeface="+mn-cs"/>
              </a:rPr>
              <a:t> Arnis and Emily Brice to respond</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Remember that enrolling in Medicaid while incarcerated doesn’t allow Medicaid to pay the cost of care while in prison or jail. But it may help get needed care more quickly after released.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Incarcerated</a:t>
            </a:r>
            <a:r>
              <a:rPr lang="en-US" baseline="0" dirty="0" smtClean="0"/>
              <a:t> individuals </a:t>
            </a:r>
            <a:r>
              <a:rPr lang="en-US" dirty="0" smtClean="0"/>
              <a:t>aren’t eligible to buy private health insurance through the Marketplace while in prison or jail, you don’t have to pay the penalty that some others without insurance must pay beginning in 2014..</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If you’re in jail or prison but haven’t been convicted of a crime, you may use the Marketplace to buy a private health insurance plan. This assumes you are otherwise </a:t>
            </a:r>
            <a:r>
              <a:rPr lang="en-US" dirty="0" smtClean="0">
                <a:hlinkClick r:id="rId3" action="ppaction://hlinkfile"/>
              </a:rPr>
              <a:t>eligible</a:t>
            </a:r>
            <a:r>
              <a:rPr lang="en-US" dirty="0" smtClean="0"/>
              <a:t> to get coverage through the Marketplace.</a:t>
            </a:r>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20</a:t>
            </a:fld>
            <a:endParaRPr lang="en-US"/>
          </a:p>
        </p:txBody>
      </p:sp>
    </p:spTree>
    <p:extLst>
      <p:ext uri="{BB962C8B-B14F-4D97-AF65-F5344CB8AC3E}">
        <p14:creationId xmlns:p14="http://schemas.microsoft.com/office/powerpoint/2010/main" val="3414234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Gail Kreiger, Michael Arnis, or Emily Brice  to respond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Remember that enrolling in Medicaid while incarcerated doesn’t allow Medicaid to pay the cost of care while in prison or jail. But it may help get needed care more quickly after released.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Incarcerated people don’t have to pay the fee for being uninsured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you aren’t eligible to buy private health insurance through the Marketplace while in prison or jail, you don’t have to pay the penalty that some others without insurance must pay beginning in 2014..</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dirty="0" smtClean="0"/>
              <a:t>If you’re incarcerated pending disposition of charges</a:t>
            </a:r>
          </a:p>
          <a:p>
            <a:r>
              <a:rPr lang="en-US" dirty="0" smtClean="0"/>
              <a:t>If you’re in jail or prison but haven’t been convicted of a crime, you may use the Marketplace to buy a private health insurance plan. This assumes you are otherwise </a:t>
            </a:r>
            <a:r>
              <a:rPr lang="en-US" dirty="0" smtClean="0">
                <a:hlinkClick r:id="rId3" action="ppaction://hlinkfile"/>
              </a:rPr>
              <a:t>eligible</a:t>
            </a:r>
            <a:r>
              <a:rPr lang="en-US" dirty="0" smtClean="0"/>
              <a:t> to get coverage through the Marketplace.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21</a:t>
            </a:fld>
            <a:endParaRPr lang="en-US"/>
          </a:p>
        </p:txBody>
      </p:sp>
    </p:spTree>
    <p:extLst>
      <p:ext uri="{BB962C8B-B14F-4D97-AF65-F5344CB8AC3E}">
        <p14:creationId xmlns:p14="http://schemas.microsoft.com/office/powerpoint/2010/main" val="31955174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to lead</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22</a:t>
            </a:fld>
            <a:endParaRPr lang="en-US"/>
          </a:p>
        </p:txBody>
      </p:sp>
    </p:spTree>
    <p:extLst>
      <p:ext uri="{BB962C8B-B14F-4D97-AF65-F5344CB8AC3E}">
        <p14:creationId xmlns:p14="http://schemas.microsoft.com/office/powerpoint/2010/main" val="29646033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Gail Kreiger,</a:t>
            </a:r>
            <a:r>
              <a:rPr lang="en-US" b="1" baseline="0" dirty="0" smtClean="0"/>
              <a:t> Michael Arnis or Emily Brice to respond.</a:t>
            </a:r>
          </a:p>
          <a:p>
            <a:endParaRPr lang="en-US" b="1"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Medicaid</a:t>
            </a:r>
            <a:r>
              <a:rPr lang="en-US" sz="1600" baseline="0" dirty="0" smtClean="0"/>
              <a:t> </a:t>
            </a:r>
            <a:r>
              <a:rPr lang="en-US" sz="1600" dirty="0" smtClean="0"/>
              <a:t>will adjudicate the claim according to our rules.  It may be paid at zero if the insurance paid more than we would have.</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Medicaid</a:t>
            </a:r>
            <a:r>
              <a:rPr lang="en-US" sz="1600" baseline="0" dirty="0" smtClean="0"/>
              <a:t> will include deductible in payment.</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If the client is covered by Medicaid you cannot collect deductible.</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There has been some preliminary discussion </a:t>
            </a:r>
            <a:r>
              <a:rPr lang="en-US" sz="1600" dirty="0" smtClean="0"/>
              <a:t>happening to encourage consistency across insurance programs</a:t>
            </a:r>
          </a:p>
          <a:p>
            <a:endParaRPr lang="en-US" b="1" baseline="0" dirty="0" smtClean="0"/>
          </a:p>
        </p:txBody>
      </p:sp>
      <p:sp>
        <p:nvSpPr>
          <p:cNvPr id="4" name="Slide Number Placeholder 3"/>
          <p:cNvSpPr>
            <a:spLocks noGrp="1"/>
          </p:cNvSpPr>
          <p:nvPr>
            <p:ph type="sldNum" sz="quarter" idx="10"/>
          </p:nvPr>
        </p:nvSpPr>
        <p:spPr/>
        <p:txBody>
          <a:bodyPr/>
          <a:lstStyle/>
          <a:p>
            <a:fld id="{02A345B7-7B07-46C8-86E7-344277D1D4B8}" type="slidenum">
              <a:rPr lang="en-US" smtClean="0"/>
              <a:t>23</a:t>
            </a:fld>
            <a:endParaRPr lang="en-US"/>
          </a:p>
        </p:txBody>
      </p:sp>
    </p:spTree>
    <p:extLst>
      <p:ext uri="{BB962C8B-B14F-4D97-AF65-F5344CB8AC3E}">
        <p14:creationId xmlns:p14="http://schemas.microsoft.com/office/powerpoint/2010/main" val="2089382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Fritz Wrede to respond</a:t>
            </a:r>
            <a:r>
              <a:rPr lang="en-US" b="1" baseline="0" dirty="0" smtClean="0"/>
              <a:t> to 1</a:t>
            </a:r>
            <a:r>
              <a:rPr lang="en-US" b="1" baseline="30000" dirty="0" smtClean="0"/>
              <a:t>st</a:t>
            </a:r>
            <a:r>
              <a:rPr lang="en-US" b="1" baseline="0" dirty="0" smtClean="0"/>
              <a:t>  and 2</a:t>
            </a:r>
            <a:r>
              <a:rPr lang="en-US" b="1" baseline="30000" dirty="0" smtClean="0"/>
              <a:t>nd</a:t>
            </a:r>
            <a:r>
              <a:rPr lang="en-US" b="1" baseline="0" dirty="0" smtClean="0"/>
              <a:t> bullet</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Gail Kreiger to respond to 3rd bullet</a:t>
            </a:r>
            <a:r>
              <a:rPr lang="en-US" baseline="0" dirty="0" smtClean="0"/>
              <a:t>: </a:t>
            </a:r>
            <a:r>
              <a:rPr lang="en-US" dirty="0" smtClean="0"/>
              <a:t>Dependents in the new adult Medicaid group are 17 and younger. If a dependent is 19 or older they have to file for their own coverage in the new adult group. </a:t>
            </a:r>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24</a:t>
            </a:fld>
            <a:endParaRPr lang="en-US"/>
          </a:p>
        </p:txBody>
      </p:sp>
    </p:spTree>
    <p:extLst>
      <p:ext uri="{BB962C8B-B14F-4D97-AF65-F5344CB8AC3E}">
        <p14:creationId xmlns:p14="http://schemas.microsoft.com/office/powerpoint/2010/main" val="42474734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to lead</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25</a:t>
            </a:fld>
            <a:endParaRPr lang="en-US"/>
          </a:p>
        </p:txBody>
      </p:sp>
    </p:spTree>
    <p:extLst>
      <p:ext uri="{BB962C8B-B14F-4D97-AF65-F5344CB8AC3E}">
        <p14:creationId xmlns:p14="http://schemas.microsoft.com/office/powerpoint/2010/main" val="29646033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will respond</a:t>
            </a:r>
          </a:p>
          <a:p>
            <a:pPr marL="171450" indent="-171450">
              <a:buFont typeface="Arial" panose="020B0604020202020204" pitchFamily="34" charset="0"/>
              <a:buChar char="•"/>
            </a:pPr>
            <a:r>
              <a:rPr lang="en-US" b="0" dirty="0" smtClean="0"/>
              <a:t>Providers</a:t>
            </a:r>
            <a:r>
              <a:rPr lang="en-US" b="0" baseline="0" dirty="0" smtClean="0"/>
              <a:t> have asked this question a lot.  There is process to increase rates. Right now we are in preliminary discussions.</a:t>
            </a:r>
          </a:p>
          <a:p>
            <a:pPr marL="171450" indent="-171450">
              <a:buFont typeface="Arial" panose="020B0604020202020204" pitchFamily="34" charset="0"/>
              <a:buChar char="•"/>
            </a:pPr>
            <a:r>
              <a:rPr lang="en-US" dirty="0" smtClean="0"/>
              <a:t>There is no “wait list.</a:t>
            </a:r>
            <a:r>
              <a:rPr lang="en-US" baseline="0" dirty="0" smtClean="0"/>
              <a:t> However, you MUST schedule an appointment for an assessment.  It is not required to provide “wait list” interim services to Apple Health clients waiting for assessment but it is encouraged.  </a:t>
            </a:r>
          </a:p>
          <a:p>
            <a:pPr marL="171450" indent="-171450">
              <a:buFont typeface="Arial" panose="020B0604020202020204" pitchFamily="34" charset="0"/>
              <a:buChar char="•"/>
            </a:pPr>
            <a:r>
              <a:rPr lang="en-US" dirty="0" smtClean="0"/>
              <a:t>For chemical dependency, UAs</a:t>
            </a:r>
            <a:r>
              <a:rPr lang="en-US" baseline="0" dirty="0" smtClean="0"/>
              <a:t> are only cover for OST and pregnant women.  These UAs must go through our contracted provider.  That provider bills for the UAs, not the provider.</a:t>
            </a:r>
          </a:p>
          <a:p>
            <a:pPr marL="171450" indent="-171450">
              <a:buFont typeface="Arial" panose="020B0604020202020204" pitchFamily="34" charset="0"/>
              <a:buChar char="•"/>
            </a:pPr>
            <a:r>
              <a:rPr lang="en-US" baseline="0" dirty="0" smtClean="0"/>
              <a:t>We are just starting discussion on this topic.</a:t>
            </a:r>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26</a:t>
            </a:fld>
            <a:endParaRPr lang="en-US"/>
          </a:p>
        </p:txBody>
      </p:sp>
    </p:spTree>
    <p:extLst>
      <p:ext uri="{BB962C8B-B14F-4D97-AF65-F5344CB8AC3E}">
        <p14:creationId xmlns:p14="http://schemas.microsoft.com/office/powerpoint/2010/main" val="9120530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a:t>
            </a:r>
            <a:r>
              <a:rPr lang="en-US" b="1" baseline="0" dirty="0" smtClean="0"/>
              <a:t> Langer will respond</a:t>
            </a:r>
            <a:endParaRPr lang="en-US" b="1"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27</a:t>
            </a:fld>
            <a:endParaRPr lang="en-US"/>
          </a:p>
        </p:txBody>
      </p:sp>
    </p:spTree>
    <p:extLst>
      <p:ext uri="{BB962C8B-B14F-4D97-AF65-F5344CB8AC3E}">
        <p14:creationId xmlns:p14="http://schemas.microsoft.com/office/powerpoint/2010/main" val="9120530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and Sue Green to answer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28</a:t>
            </a:fld>
            <a:endParaRPr lang="en-US"/>
          </a:p>
        </p:txBody>
      </p:sp>
    </p:spTree>
    <p:extLst>
      <p:ext uri="{BB962C8B-B14F-4D97-AF65-F5344CB8AC3E}">
        <p14:creationId xmlns:p14="http://schemas.microsoft.com/office/powerpoint/2010/main" val="41754793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Gail</a:t>
            </a:r>
            <a:r>
              <a:rPr lang="en-US" b="1" baseline="0" dirty="0" smtClean="0"/>
              <a:t> Kreiger or </a:t>
            </a:r>
            <a:r>
              <a:rPr lang="en-US" b="1" baseline="0" smtClean="0"/>
              <a:t>Jenny Hamilton, </a:t>
            </a:r>
            <a:r>
              <a:rPr lang="en-US" b="1" smtClean="0"/>
              <a:t>Michael </a:t>
            </a:r>
            <a:r>
              <a:rPr lang="en-US" b="1" dirty="0" smtClean="0"/>
              <a:t>Arnis  and Emily Brice to cover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29</a:t>
            </a:fld>
            <a:endParaRPr lang="en-US"/>
          </a:p>
        </p:txBody>
      </p:sp>
    </p:spTree>
    <p:extLst>
      <p:ext uri="{BB962C8B-B14F-4D97-AF65-F5344CB8AC3E}">
        <p14:creationId xmlns:p14="http://schemas.microsoft.com/office/powerpoint/2010/main" val="2903585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Scott McCarty to give Webinar instructions</a:t>
            </a:r>
          </a:p>
          <a:p>
            <a:endParaRPr lang="en-US" dirty="0"/>
          </a:p>
        </p:txBody>
      </p:sp>
      <p:sp>
        <p:nvSpPr>
          <p:cNvPr id="4" name="Slide Number Placeholder 3"/>
          <p:cNvSpPr>
            <a:spLocks noGrp="1"/>
          </p:cNvSpPr>
          <p:nvPr>
            <p:ph type="sldNum" sz="quarter" idx="10"/>
          </p:nvPr>
        </p:nvSpPr>
        <p:spPr/>
        <p:txBody>
          <a:bodyPr/>
          <a:lstStyle/>
          <a:p>
            <a:fld id="{AD267019-1D17-42DB-A596-99CC20266CB7}" type="slidenum">
              <a:rPr lang="en-US" smtClean="0"/>
              <a:t>3</a:t>
            </a:fld>
            <a:endParaRPr lang="en-US" dirty="0"/>
          </a:p>
        </p:txBody>
      </p:sp>
    </p:spTree>
    <p:extLst>
      <p:ext uri="{BB962C8B-B14F-4D97-AF65-F5344CB8AC3E}">
        <p14:creationId xmlns:p14="http://schemas.microsoft.com/office/powerpoint/2010/main" val="23659616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a:t>
            </a:r>
            <a:r>
              <a:rPr lang="en-US" b="1" baseline="0" dirty="0" smtClean="0"/>
              <a:t> will lead</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30</a:t>
            </a:fld>
            <a:endParaRPr lang="en-US"/>
          </a:p>
        </p:txBody>
      </p:sp>
    </p:spTree>
    <p:extLst>
      <p:ext uri="{BB962C8B-B14F-4D97-AF65-F5344CB8AC3E}">
        <p14:creationId xmlns:p14="http://schemas.microsoft.com/office/powerpoint/2010/main" val="3675608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to close.</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31</a:t>
            </a:fld>
            <a:endParaRPr lang="en-US"/>
          </a:p>
        </p:txBody>
      </p:sp>
    </p:spTree>
    <p:extLst>
      <p:ext uri="{BB962C8B-B14F-4D97-AF65-F5344CB8AC3E}">
        <p14:creationId xmlns:p14="http://schemas.microsoft.com/office/powerpoint/2010/main" val="1251548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97EA42-3353-4082-9693-E62D951A3566}" type="slidenum">
              <a:rPr lang="en-US" smtClean="0"/>
              <a:t>4</a:t>
            </a:fld>
            <a:endParaRPr lang="en-US"/>
          </a:p>
        </p:txBody>
      </p:sp>
    </p:spTree>
    <p:extLst>
      <p:ext uri="{BB962C8B-B14F-4D97-AF65-F5344CB8AC3E}">
        <p14:creationId xmlns:p14="http://schemas.microsoft.com/office/powerpoint/2010/main" val="3340727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 Langer to review outline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Many</a:t>
            </a:r>
            <a:r>
              <a:rPr lang="en-US" baseline="0" dirty="0" smtClean="0"/>
              <a:t> of the questions from the last webinar were easily grouped. This Webinar is 3-hours so we have of time to address your concerns and questions.</a:t>
            </a:r>
            <a:r>
              <a:rPr lang="en-US" sz="1200" dirty="0" smtClean="0"/>
              <a:t> Questions have been grouped under specific categories based on the questions presented: Key Issues from last Webinar, General Information, Grace Period, Incarceration, DBHR Policy, TARGET Reporting, and Billing.</a:t>
            </a:r>
            <a:r>
              <a:rPr lang="en-US" sz="1200" baseline="0" dirty="0" smtClean="0"/>
              <a:t> Time will be given after</a:t>
            </a:r>
            <a:r>
              <a:rPr lang="en-US" baseline="0" dirty="0" smtClean="0"/>
              <a:t> each section to answer any other questions related to that part.  We have tried to list the key question or questions from each category.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If your question is not covered during this webinar it may be covered on FAQ document on Medicaid Expansion and Publicly-funded Chemical Dependency Treatment</a:t>
            </a:r>
            <a:r>
              <a:rPr lang="en-US" sz="1200" baseline="0" dirty="0" smtClean="0"/>
              <a:t> which is available on the DBHR website under “More Resources” located on the right hand side of the home page.</a:t>
            </a:r>
          </a:p>
          <a:p>
            <a:endParaRPr lang="en-US" b="1" baseline="0" dirty="0" smtClean="0"/>
          </a:p>
          <a:p>
            <a:endParaRPr lang="en-US" baseline="0" dirty="0" smtClean="0"/>
          </a:p>
          <a:p>
            <a:r>
              <a:rPr lang="en-US" baseline="0" dirty="0" smtClean="0"/>
              <a:t>But first, let me introduce the subject experts who have volunteered to provide insight and answers to your questions.</a:t>
            </a:r>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5</a:t>
            </a:fld>
            <a:endParaRPr lang="en-US"/>
          </a:p>
        </p:txBody>
      </p:sp>
    </p:spTree>
    <p:extLst>
      <p:ext uri="{BB962C8B-B14F-4D97-AF65-F5344CB8AC3E}">
        <p14:creationId xmlns:p14="http://schemas.microsoft.com/office/powerpoint/2010/main" val="498370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Michael</a:t>
            </a:r>
            <a:r>
              <a:rPr lang="en-US" b="1" baseline="0" dirty="0" smtClean="0"/>
              <a:t> Langer to introduce</a:t>
            </a:r>
            <a:r>
              <a:rPr lang="en-US" baseline="0" dirty="0" smtClean="0"/>
              <a:t>.  </a:t>
            </a:r>
          </a:p>
          <a:p>
            <a:r>
              <a:rPr lang="en-US" baseline="0" dirty="0" smtClean="0"/>
              <a:t>Remember to ask the presenters if there is anything they would like to say before we get started.</a:t>
            </a:r>
            <a:endParaRPr lang="en-US" dirty="0"/>
          </a:p>
        </p:txBody>
      </p:sp>
      <p:sp>
        <p:nvSpPr>
          <p:cNvPr id="4" name="Slide Number Placeholder 3"/>
          <p:cNvSpPr>
            <a:spLocks noGrp="1"/>
          </p:cNvSpPr>
          <p:nvPr>
            <p:ph type="sldNum" sz="quarter" idx="10"/>
          </p:nvPr>
        </p:nvSpPr>
        <p:spPr/>
        <p:txBody>
          <a:bodyPr/>
          <a:lstStyle/>
          <a:p>
            <a:fld id="{02A345B7-7B07-46C8-86E7-344277D1D4B8}" type="slidenum">
              <a:rPr lang="en-US" smtClean="0"/>
              <a:t>6</a:t>
            </a:fld>
            <a:endParaRPr lang="en-US"/>
          </a:p>
        </p:txBody>
      </p:sp>
    </p:spTree>
    <p:extLst>
      <p:ext uri="{BB962C8B-B14F-4D97-AF65-F5344CB8AC3E}">
        <p14:creationId xmlns:p14="http://schemas.microsoft.com/office/powerpoint/2010/main" val="156911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Emily Brice</a:t>
            </a:r>
            <a:r>
              <a:rPr lang="en-US" b="1" baseline="0" dirty="0" smtClean="0"/>
              <a:t> to cover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7</a:t>
            </a:fld>
            <a:endParaRPr lang="en-US"/>
          </a:p>
        </p:txBody>
      </p:sp>
    </p:spTree>
    <p:extLst>
      <p:ext uri="{BB962C8B-B14F-4D97-AF65-F5344CB8AC3E}">
        <p14:creationId xmlns:p14="http://schemas.microsoft.com/office/powerpoint/2010/main" val="2432322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Emily Brice and Gail Kreiger to cover</a:t>
            </a:r>
          </a:p>
        </p:txBody>
      </p:sp>
      <p:sp>
        <p:nvSpPr>
          <p:cNvPr id="4" name="Slide Number Placeholder 3"/>
          <p:cNvSpPr>
            <a:spLocks noGrp="1"/>
          </p:cNvSpPr>
          <p:nvPr>
            <p:ph type="sldNum" sz="quarter" idx="10"/>
          </p:nvPr>
        </p:nvSpPr>
        <p:spPr/>
        <p:txBody>
          <a:bodyPr/>
          <a:lstStyle/>
          <a:p>
            <a:fld id="{02A345B7-7B07-46C8-86E7-344277D1D4B8}" type="slidenum">
              <a:rPr lang="en-US" smtClean="0"/>
              <a:t>8</a:t>
            </a:fld>
            <a:endParaRPr lang="en-US"/>
          </a:p>
        </p:txBody>
      </p:sp>
    </p:spTree>
    <p:extLst>
      <p:ext uri="{BB962C8B-B14F-4D97-AF65-F5344CB8AC3E}">
        <p14:creationId xmlns:p14="http://schemas.microsoft.com/office/powerpoint/2010/main" val="2522895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Emily</a:t>
            </a:r>
            <a:r>
              <a:rPr lang="en-US" b="1" baseline="0" dirty="0" smtClean="0"/>
              <a:t> Brice to cover</a:t>
            </a:r>
            <a:endParaRPr lang="en-US" b="1" dirty="0"/>
          </a:p>
        </p:txBody>
      </p:sp>
      <p:sp>
        <p:nvSpPr>
          <p:cNvPr id="4" name="Slide Number Placeholder 3"/>
          <p:cNvSpPr>
            <a:spLocks noGrp="1"/>
          </p:cNvSpPr>
          <p:nvPr>
            <p:ph type="sldNum" sz="quarter" idx="10"/>
          </p:nvPr>
        </p:nvSpPr>
        <p:spPr/>
        <p:txBody>
          <a:bodyPr/>
          <a:lstStyle/>
          <a:p>
            <a:fld id="{02A345B7-7B07-46C8-86E7-344277D1D4B8}" type="slidenum">
              <a:rPr lang="en-US" smtClean="0"/>
              <a:t>9</a:t>
            </a:fld>
            <a:endParaRPr lang="en-US"/>
          </a:p>
        </p:txBody>
      </p:sp>
    </p:spTree>
    <p:extLst>
      <p:ext uri="{BB962C8B-B14F-4D97-AF65-F5344CB8AC3E}">
        <p14:creationId xmlns:p14="http://schemas.microsoft.com/office/powerpoint/2010/main" val="2887203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752600" y="3733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2209800" y="2130425"/>
            <a:ext cx="6248400" cy="1470025"/>
          </a:xfrm>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86000" y="3886200"/>
            <a:ext cx="6172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a:xfrm>
            <a:off x="8648700" y="76200"/>
            <a:ext cx="381000" cy="365125"/>
          </a:xfrm>
        </p:spPr>
        <p:txBody>
          <a:bodyPr/>
          <a:lstStyle>
            <a:lvl1pPr eaLnBrk="0" hangingPunct="0">
              <a:defRPr>
                <a:solidFill>
                  <a:schemeClr val="tx1">
                    <a:lumMod val="50000"/>
                    <a:lumOff val="50000"/>
                  </a:schemeClr>
                </a:solidFill>
              </a:defRPr>
            </a:lvl1pPr>
          </a:lstStyle>
          <a:p>
            <a:pPr>
              <a:defRPr/>
            </a:pPr>
            <a:fld id="{D4EED081-42B4-4C93-B354-20CABCD40F2D}"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pic>
        <p:nvPicPr>
          <p:cNvPr id="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0584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3333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0B12748E-4BC5-4131-BEF9-C32E92BDDA69}"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779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E8B905F3-5A04-49CA-A825-0E5EFE0E6DE7}"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3922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C3BF698C-B4E5-42AC-B5C6-5A74B9774858}"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9945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752600" y="3733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2209800" y="2130425"/>
            <a:ext cx="6248400" cy="1470025"/>
          </a:xfrm>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86000" y="3886200"/>
            <a:ext cx="6172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a:xfrm>
            <a:off x="8648700" y="76200"/>
            <a:ext cx="381000" cy="365125"/>
          </a:xfrm>
        </p:spPr>
        <p:txBody>
          <a:bodyPr/>
          <a:lstStyle>
            <a:lvl1pPr eaLnBrk="0" hangingPunct="0">
              <a:defRPr>
                <a:solidFill>
                  <a:schemeClr val="tx1">
                    <a:lumMod val="50000"/>
                    <a:lumOff val="50000"/>
                  </a:schemeClr>
                </a:solidFill>
              </a:defRPr>
            </a:lvl1pPr>
          </a:lstStyle>
          <a:p>
            <a:pPr>
              <a:defRPr/>
            </a:pPr>
            <a:fld id="{D4EED081-42B4-4C93-B354-20CABCD40F2D}"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20669033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676400" y="15240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676400" y="152400"/>
            <a:ext cx="7010400" cy="1143000"/>
          </a:xfrm>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676400" y="1600200"/>
            <a:ext cx="7010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0"/>
          </p:nvPr>
        </p:nvSpPr>
        <p:spPr/>
        <p:txBody>
          <a:bodyPr/>
          <a:lstStyle>
            <a:lvl1pPr algn="r">
              <a:defRPr sz="1200">
                <a:solidFill>
                  <a:prstClr val="black">
                    <a:tint val="75000"/>
                  </a:prstClr>
                </a:solidFill>
              </a:defRPr>
            </a:lvl1pPr>
          </a:lstStyle>
          <a:p>
            <a:pPr>
              <a:defRPr/>
            </a:pPr>
            <a:fld id="{9E2190C2-C9D7-4247-B5FB-6ABB6085BFD3}" type="slidenum">
              <a:rPr lang="en-US" smtClean="0"/>
              <a:pPr>
                <a:defRPr/>
              </a:pPr>
              <a:t>‹#›</a:t>
            </a:fld>
            <a:endParaRPr lang="en-US" dirty="0"/>
          </a:p>
        </p:txBody>
      </p:sp>
    </p:spTree>
    <p:extLst>
      <p:ext uri="{BB962C8B-B14F-4D97-AF65-F5344CB8AC3E}">
        <p14:creationId xmlns:p14="http://schemas.microsoft.com/office/powerpoint/2010/main" val="337360667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199" y="4406900"/>
            <a:ext cx="6894513" cy="1362075"/>
          </a:xfrm>
        </p:spPr>
        <p:txBody>
          <a:bodyPr anchor="t">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199" y="2906713"/>
            <a:ext cx="68945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a:lvl1pPr>
          </a:lstStyle>
          <a:p>
            <a:pPr>
              <a:defRPr/>
            </a:pPr>
            <a:fld id="{C93F5B57-DF64-4B26-A716-13652EAAAD09}" type="slidenum">
              <a:rPr lang="en-US" smtClean="0"/>
              <a:pPr>
                <a:defRPr/>
              </a:pPr>
              <a:t>‹#›</a:t>
            </a:fld>
            <a:endParaRPr lang="en-US" dirty="0"/>
          </a:p>
        </p:txBody>
      </p:sp>
    </p:spTree>
    <p:extLst>
      <p:ext uri="{BB962C8B-B14F-4D97-AF65-F5344CB8AC3E}">
        <p14:creationId xmlns:p14="http://schemas.microsoft.com/office/powerpoint/2010/main" val="87867493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0" y="1600200"/>
            <a:ext cx="3352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4ED82270-350F-4169-9811-89826599302E}" type="slidenum">
              <a:rPr lang="en-US" smtClean="0"/>
              <a:pPr>
                <a:defRPr/>
              </a:pPr>
              <a:t>‹#›</a:t>
            </a:fld>
            <a:endParaRPr lang="en-US" dirty="0"/>
          </a:p>
        </p:txBody>
      </p:sp>
    </p:spTree>
    <p:extLst>
      <p:ext uri="{BB962C8B-B14F-4D97-AF65-F5344CB8AC3E}">
        <p14:creationId xmlns:p14="http://schemas.microsoft.com/office/powerpoint/2010/main" val="332822258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1"/>
            <a:ext cx="7086600" cy="144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00200" y="3124200"/>
            <a:ext cx="7086600" cy="3001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9A7AA436-DE83-41AB-8F56-B307C0DA5BDB}" type="slidenum">
              <a:rPr lang="en-US" smtClean="0"/>
              <a:pPr>
                <a:defRPr/>
              </a:pPr>
              <a:t>‹#›</a:t>
            </a:fld>
            <a:endParaRPr lang="en-US" dirty="0"/>
          </a:p>
        </p:txBody>
      </p:sp>
    </p:spTree>
    <p:extLst>
      <p:ext uri="{BB962C8B-B14F-4D97-AF65-F5344CB8AC3E}">
        <p14:creationId xmlns:p14="http://schemas.microsoft.com/office/powerpoint/2010/main" val="298744978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8" name="Straight Connector 7"/>
          <p:cNvCxnSpPr/>
          <p:nvPr/>
        </p:nvCxnSpPr>
        <p:spPr>
          <a:xfrm>
            <a:off x="1600200" y="14478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200" y="1535113"/>
            <a:ext cx="3352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174875"/>
            <a:ext cx="3352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0"/>
          </p:nvPr>
        </p:nvSpPr>
        <p:spPr/>
        <p:txBody>
          <a:bodyPr/>
          <a:lstStyle>
            <a:lvl1pPr eaLnBrk="0" hangingPunct="0">
              <a:defRPr/>
            </a:lvl1pPr>
          </a:lstStyle>
          <a:p>
            <a:pPr>
              <a:defRPr/>
            </a:pPr>
            <a:fld id="{FB82B61A-2599-4DB2-B24E-3C51999755F8}" type="slidenum">
              <a:rPr lang="en-US" smtClean="0"/>
              <a:pPr>
                <a:defRPr/>
              </a:pPr>
              <a:t>‹#›</a:t>
            </a:fld>
            <a:endParaRPr lang="en-US" dirty="0"/>
          </a:p>
        </p:txBody>
      </p:sp>
    </p:spTree>
    <p:extLst>
      <p:ext uri="{BB962C8B-B14F-4D97-AF65-F5344CB8AC3E}">
        <p14:creationId xmlns:p14="http://schemas.microsoft.com/office/powerpoint/2010/main" val="289432411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4" name="Straight Connector 3"/>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eaLnBrk="0" hangingPunct="0">
              <a:defRPr/>
            </a:lvl1pPr>
          </a:lstStyle>
          <a:p>
            <a:pPr>
              <a:defRPr/>
            </a:pPr>
            <a:fld id="{5D0F9647-C903-4DFB-BE1A-11A21D4823EA}" type="slidenum">
              <a:rPr lang="en-US" smtClean="0"/>
              <a:pPr>
                <a:defRPr/>
              </a:pPr>
              <a:t>‹#›</a:t>
            </a:fld>
            <a:endParaRPr lang="en-US" dirty="0"/>
          </a:p>
        </p:txBody>
      </p:sp>
    </p:spTree>
    <p:extLst>
      <p:ext uri="{BB962C8B-B14F-4D97-AF65-F5344CB8AC3E}">
        <p14:creationId xmlns:p14="http://schemas.microsoft.com/office/powerpoint/2010/main" val="19316434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676400" y="15240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676400" y="152400"/>
            <a:ext cx="7010400" cy="1143000"/>
          </a:xfrm>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676400" y="1600200"/>
            <a:ext cx="7010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0"/>
          </p:nvPr>
        </p:nvSpPr>
        <p:spPr/>
        <p:txBody>
          <a:bodyPr/>
          <a:lstStyle>
            <a:lvl1pPr algn="r">
              <a:defRPr sz="1200">
                <a:solidFill>
                  <a:prstClr val="black">
                    <a:tint val="75000"/>
                  </a:prstClr>
                </a:solidFill>
              </a:defRPr>
            </a:lvl1pPr>
          </a:lstStyle>
          <a:p>
            <a:pPr>
              <a:defRPr/>
            </a:pPr>
            <a:fld id="{9E2190C2-C9D7-4247-B5FB-6ABB6085BFD3}"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769139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a:lvl1pPr>
          </a:lstStyle>
          <a:p>
            <a:pPr>
              <a:defRPr/>
            </a:pPr>
            <a:fld id="{97E35801-0457-4491-85CC-3D5AC6644B0D}" type="slidenum">
              <a:rPr lang="en-US" smtClean="0"/>
              <a:pPr>
                <a:defRPr/>
              </a:pPr>
              <a:t>‹#›</a:t>
            </a:fld>
            <a:endParaRPr lang="en-US" dirty="0"/>
          </a:p>
        </p:txBody>
      </p:sp>
    </p:spTree>
    <p:extLst>
      <p:ext uri="{BB962C8B-B14F-4D97-AF65-F5344CB8AC3E}">
        <p14:creationId xmlns:p14="http://schemas.microsoft.com/office/powerpoint/2010/main" val="2364578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438400" cy="1162050"/>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solidFill>
                  <a:srgbClr val="33336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00200" y="1435100"/>
            <a:ext cx="24384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A893DF53-C37C-4873-81A3-6FDA05A4DBFC}" type="slidenum">
              <a:rPr lang="en-US" smtClean="0"/>
              <a:pPr>
                <a:defRPr/>
              </a:pPr>
              <a:t>‹#›</a:t>
            </a:fld>
            <a:endParaRPr lang="en-US" dirty="0"/>
          </a:p>
        </p:txBody>
      </p:sp>
    </p:spTree>
    <p:extLst>
      <p:ext uri="{BB962C8B-B14F-4D97-AF65-F5344CB8AC3E}">
        <p14:creationId xmlns:p14="http://schemas.microsoft.com/office/powerpoint/2010/main" val="13456470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3333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0B12748E-4BC5-4131-BEF9-C32E92BDDA69}" type="slidenum">
              <a:rPr lang="en-US" smtClean="0"/>
              <a:pPr>
                <a:defRPr/>
              </a:pPr>
              <a:t>‹#›</a:t>
            </a:fld>
            <a:endParaRPr lang="en-US" dirty="0"/>
          </a:p>
        </p:txBody>
      </p:sp>
    </p:spTree>
    <p:extLst>
      <p:ext uri="{BB962C8B-B14F-4D97-AF65-F5344CB8AC3E}">
        <p14:creationId xmlns:p14="http://schemas.microsoft.com/office/powerpoint/2010/main" val="3047931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E8B905F3-5A04-49CA-A825-0E5EFE0E6DE7}" type="slidenum">
              <a:rPr lang="en-US" smtClean="0"/>
              <a:pPr>
                <a:defRPr/>
              </a:pPr>
              <a:t>‹#›</a:t>
            </a:fld>
            <a:endParaRPr lang="en-US" dirty="0"/>
          </a:p>
        </p:txBody>
      </p:sp>
    </p:spTree>
    <p:extLst>
      <p:ext uri="{BB962C8B-B14F-4D97-AF65-F5344CB8AC3E}">
        <p14:creationId xmlns:p14="http://schemas.microsoft.com/office/powerpoint/2010/main" val="29641109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C3BF698C-B4E5-42AC-B5C6-5A74B9774858}" type="slidenum">
              <a:rPr lang="en-US" smtClean="0"/>
              <a:pPr>
                <a:defRPr/>
              </a:pPr>
              <a:t>‹#›</a:t>
            </a:fld>
            <a:endParaRPr lang="en-US" dirty="0"/>
          </a:p>
        </p:txBody>
      </p:sp>
    </p:spTree>
    <p:extLst>
      <p:ext uri="{BB962C8B-B14F-4D97-AF65-F5344CB8AC3E}">
        <p14:creationId xmlns:p14="http://schemas.microsoft.com/office/powerpoint/2010/main" val="17990770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C6319ED4-3709-4E24-B7ED-0EB63FD10744}"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28985682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9E2190C2-C9D7-4247-B5FB-6ABB6085BFD3}" type="slidenum">
              <a:rPr lang="en-US" smtClean="0"/>
              <a:pPr>
                <a:defRPr/>
              </a:pPr>
              <a:t>‹#›</a:t>
            </a:fld>
            <a:endParaRPr lang="en-US" dirty="0"/>
          </a:p>
        </p:txBody>
      </p:sp>
    </p:spTree>
    <p:extLst>
      <p:ext uri="{BB962C8B-B14F-4D97-AF65-F5344CB8AC3E}">
        <p14:creationId xmlns:p14="http://schemas.microsoft.com/office/powerpoint/2010/main" val="8121233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480D559B-F6F0-4029-AB6D-74D6DFE80C69}" type="slidenum">
              <a:rPr lang="en-US" smtClean="0"/>
              <a:pPr>
                <a:defRPr/>
              </a:pPr>
              <a:t>‹#›</a:t>
            </a:fld>
            <a:endParaRPr lang="en-US" dirty="0"/>
          </a:p>
        </p:txBody>
      </p:sp>
    </p:spTree>
    <p:extLst>
      <p:ext uri="{BB962C8B-B14F-4D97-AF65-F5344CB8AC3E}">
        <p14:creationId xmlns:p14="http://schemas.microsoft.com/office/powerpoint/2010/main" val="36457575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C975522E-D11B-47D3-95B4-D6B1BC9D2AAE}" type="slidenum">
              <a:rPr lang="en-US" smtClean="0"/>
              <a:pPr>
                <a:defRPr/>
              </a:pPr>
              <a:t>‹#›</a:t>
            </a:fld>
            <a:endParaRPr lang="en-US" dirty="0"/>
          </a:p>
        </p:txBody>
      </p:sp>
    </p:spTree>
    <p:extLst>
      <p:ext uri="{BB962C8B-B14F-4D97-AF65-F5344CB8AC3E}">
        <p14:creationId xmlns:p14="http://schemas.microsoft.com/office/powerpoint/2010/main" val="39016166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B9F74BBE-4E49-4CDE-8CC0-B6B2C5BCC524}" type="slidenum">
              <a:rPr lang="en-US" smtClean="0"/>
              <a:pPr>
                <a:defRPr/>
              </a:pPr>
              <a:t>‹#›</a:t>
            </a:fld>
            <a:endParaRPr lang="en-US" dirty="0"/>
          </a:p>
        </p:txBody>
      </p:sp>
    </p:spTree>
    <p:extLst>
      <p:ext uri="{BB962C8B-B14F-4D97-AF65-F5344CB8AC3E}">
        <p14:creationId xmlns:p14="http://schemas.microsoft.com/office/powerpoint/2010/main" val="252847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199" y="4406900"/>
            <a:ext cx="6894513" cy="1362075"/>
          </a:xfrm>
        </p:spPr>
        <p:txBody>
          <a:bodyPr anchor="t">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199" y="2906713"/>
            <a:ext cx="68945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a:lvl1pPr>
          </a:lstStyle>
          <a:p>
            <a:pPr>
              <a:defRPr/>
            </a:pPr>
            <a:fld id="{C93F5B57-DF64-4B26-A716-13652EAAAD09}"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711299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716F7609-81EF-44FE-B80B-F61CA3E7E5CF}" type="slidenum">
              <a:rPr lang="en-US" smtClean="0"/>
              <a:pPr>
                <a:defRPr/>
              </a:pPr>
              <a:t>‹#›</a:t>
            </a:fld>
            <a:endParaRPr lang="en-US" dirty="0"/>
          </a:p>
        </p:txBody>
      </p:sp>
    </p:spTree>
    <p:extLst>
      <p:ext uri="{BB962C8B-B14F-4D97-AF65-F5344CB8AC3E}">
        <p14:creationId xmlns:p14="http://schemas.microsoft.com/office/powerpoint/2010/main" val="31215833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934200" y="76200"/>
            <a:ext cx="2133600" cy="365125"/>
          </a:xfrm>
        </p:spPr>
        <p:txBody>
          <a:bodyPr/>
          <a:lstStyle/>
          <a:p>
            <a:pPr>
              <a:defRPr/>
            </a:pPr>
            <a:fld id="{ACE565D3-655A-4CCA-8926-B1ED08D4FC63}" type="slidenum">
              <a:rPr lang="en-US" smtClean="0"/>
              <a:pPr>
                <a:defRPr/>
              </a:pPr>
              <a:t>‹#›</a:t>
            </a:fld>
            <a:endParaRPr lang="en-US" dirty="0"/>
          </a:p>
        </p:txBody>
      </p:sp>
    </p:spTree>
    <p:extLst>
      <p:ext uri="{BB962C8B-B14F-4D97-AF65-F5344CB8AC3E}">
        <p14:creationId xmlns:p14="http://schemas.microsoft.com/office/powerpoint/2010/main" val="133805593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47E3EC4-BACF-47F0-A000-D1FFD56FC48A}" type="slidenum">
              <a:rPr lang="en-US" smtClean="0"/>
              <a:pPr>
                <a:defRPr/>
              </a:pPr>
              <a:t>‹#›</a:t>
            </a:fld>
            <a:endParaRPr lang="en-US" dirty="0"/>
          </a:p>
        </p:txBody>
      </p:sp>
    </p:spTree>
    <p:extLst>
      <p:ext uri="{BB962C8B-B14F-4D97-AF65-F5344CB8AC3E}">
        <p14:creationId xmlns:p14="http://schemas.microsoft.com/office/powerpoint/2010/main" val="39354724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594B79DB-1520-48C5-935D-EF1D31DD027B}" type="slidenum">
              <a:rPr lang="en-US" smtClean="0"/>
              <a:pPr>
                <a:defRPr/>
              </a:pPr>
              <a:t>‹#›</a:t>
            </a:fld>
            <a:endParaRPr lang="en-US" dirty="0"/>
          </a:p>
        </p:txBody>
      </p:sp>
    </p:spTree>
    <p:extLst>
      <p:ext uri="{BB962C8B-B14F-4D97-AF65-F5344CB8AC3E}">
        <p14:creationId xmlns:p14="http://schemas.microsoft.com/office/powerpoint/2010/main" val="4229617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3E79FDF-0251-46AE-9F12-43D1AFD2745D}" type="slidenum">
              <a:rPr lang="en-US" smtClean="0"/>
              <a:pPr>
                <a:defRPr/>
              </a:pPr>
              <a:t>‹#›</a:t>
            </a:fld>
            <a:endParaRPr lang="en-US" dirty="0"/>
          </a:p>
        </p:txBody>
      </p:sp>
    </p:spTree>
    <p:extLst>
      <p:ext uri="{BB962C8B-B14F-4D97-AF65-F5344CB8AC3E}">
        <p14:creationId xmlns:p14="http://schemas.microsoft.com/office/powerpoint/2010/main" val="2517596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0C5C844-5792-4CF5-AB4D-A1853E120C5A}" type="slidenum">
              <a:rPr lang="en-US" smtClean="0"/>
              <a:pPr>
                <a:defRPr/>
              </a:pPr>
              <a:t>‹#›</a:t>
            </a:fld>
            <a:endParaRPr lang="en-US" dirty="0"/>
          </a:p>
        </p:txBody>
      </p:sp>
    </p:spTree>
    <p:extLst>
      <p:ext uri="{BB962C8B-B14F-4D97-AF65-F5344CB8AC3E}">
        <p14:creationId xmlns:p14="http://schemas.microsoft.com/office/powerpoint/2010/main" val="35924546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319ED4-3709-4E24-B7ED-0EB63FD10744}"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34427466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E2190C2-C9D7-4247-B5FB-6ABB6085BFD3}"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794959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480D559B-F6F0-4029-AB6D-74D6DFE80C6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234907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975522E-D11B-47D3-95B4-D6B1BC9D2AA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4911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0" y="1600200"/>
            <a:ext cx="3352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4ED82270-350F-4169-9811-89826599302E}" type="slidenum">
              <a:rPr lang="en-US" smtClean="0"/>
              <a:pPr>
                <a:defRPr/>
              </a:pPr>
              <a:t>‹#›</a:t>
            </a:fld>
            <a:endParaRPr lang="en-US" dirty="0"/>
          </a:p>
        </p:txBody>
      </p:sp>
      <p:pic>
        <p:nvPicPr>
          <p:cNvPr id="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039198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B9F74BBE-4E49-4CDE-8CC0-B6B2C5BCC524}"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829786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16F7609-81EF-44FE-B80B-F61CA3E7E5C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450643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6934200" y="76200"/>
            <a:ext cx="2133600" cy="365125"/>
          </a:xfrm>
        </p:spPr>
        <p:txBody>
          <a:bodyPr/>
          <a:lstStyle/>
          <a:p>
            <a:pPr>
              <a:defRPr/>
            </a:pPr>
            <a:fld id="{ACE565D3-655A-4CCA-8926-B1ED08D4FC63}"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6253929"/>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47E3EC4-BACF-47F0-A000-D1FFD56FC48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657277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94B79DB-1520-48C5-935D-EF1D31DD02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876670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3E79FDF-0251-46AE-9F12-43D1AFD2745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40500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C5C844-5792-4CF5-AB4D-A1853E120C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981737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752600" y="3733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2209800" y="2130425"/>
            <a:ext cx="6248400" cy="1470025"/>
          </a:xfrm>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86000" y="3886200"/>
            <a:ext cx="6172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a:xfrm>
            <a:off x="8648700" y="76200"/>
            <a:ext cx="381000" cy="365125"/>
          </a:xfrm>
        </p:spPr>
        <p:txBody>
          <a:bodyPr/>
          <a:lstStyle>
            <a:lvl1pPr eaLnBrk="0" hangingPunct="0">
              <a:defRPr>
                <a:solidFill>
                  <a:schemeClr val="tx1">
                    <a:lumMod val="50000"/>
                    <a:lumOff val="50000"/>
                  </a:schemeClr>
                </a:solidFill>
              </a:defRPr>
            </a:lvl1pPr>
          </a:lstStyle>
          <a:p>
            <a:pPr>
              <a:defRPr/>
            </a:pPr>
            <a:fld id="{D4EED081-42B4-4C93-B354-20CABCD40F2D}"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pic>
        <p:nvPicPr>
          <p:cNvPr id="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6903369"/>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676400" y="15240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676400" y="152400"/>
            <a:ext cx="7010400" cy="1143000"/>
          </a:xfrm>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676400" y="1600200"/>
            <a:ext cx="7010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0"/>
          </p:nvPr>
        </p:nvSpPr>
        <p:spPr/>
        <p:txBody>
          <a:bodyPr/>
          <a:lstStyle>
            <a:lvl1pPr algn="r">
              <a:defRPr sz="1200">
                <a:solidFill>
                  <a:prstClr val="black">
                    <a:tint val="75000"/>
                  </a:prstClr>
                </a:solidFill>
              </a:defRPr>
            </a:lvl1pPr>
          </a:lstStyle>
          <a:p>
            <a:pPr>
              <a:defRPr/>
            </a:pPr>
            <a:fld id="{9E2190C2-C9D7-4247-B5FB-6ABB6085BFD3}"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3606675"/>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199" y="4406900"/>
            <a:ext cx="6894513" cy="1362075"/>
          </a:xfrm>
        </p:spPr>
        <p:txBody>
          <a:bodyPr anchor="t">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199" y="2906713"/>
            <a:ext cx="68945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a:lvl1pPr>
          </a:lstStyle>
          <a:p>
            <a:pPr>
              <a:defRPr/>
            </a:pPr>
            <a:fld id="{C93F5B57-DF64-4B26-A716-13652EAAAD09}"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867493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1"/>
            <a:ext cx="7086600" cy="144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00200" y="3124200"/>
            <a:ext cx="7086600" cy="3001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9A7AA436-DE83-41AB-8F56-B307C0DA5BDB}" type="slidenum">
              <a:rPr lang="en-US" smtClean="0"/>
              <a:pPr>
                <a:defRPr/>
              </a:pPr>
              <a:t>‹#›</a:t>
            </a:fld>
            <a:endParaRPr lang="en-US" dirty="0"/>
          </a:p>
        </p:txBody>
      </p:sp>
      <p:pic>
        <p:nvPicPr>
          <p:cNvPr id="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685112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0" y="1600200"/>
            <a:ext cx="3352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4ED82270-350F-4169-9811-89826599302E}" type="slidenum">
              <a:rPr lang="en-US" smtClean="0"/>
              <a:pPr>
                <a:defRPr/>
              </a:pPr>
              <a:t>‹#›</a:t>
            </a:fld>
            <a:endParaRPr lang="en-US" dirty="0"/>
          </a:p>
        </p:txBody>
      </p:sp>
      <p:pic>
        <p:nvPicPr>
          <p:cNvPr id="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8222585"/>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cxnSp>
        <p:nvCxnSpPr>
          <p:cNvPr id="6" name="Straight Connector 5"/>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1"/>
            <a:ext cx="7086600" cy="144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00200" y="3124200"/>
            <a:ext cx="7086600" cy="3001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9A7AA436-DE83-41AB-8F56-B307C0DA5BDB}" type="slidenum">
              <a:rPr lang="en-US" smtClean="0"/>
              <a:pPr>
                <a:defRPr/>
              </a:pPr>
              <a:t>‹#›</a:t>
            </a:fld>
            <a:endParaRPr lang="en-US" dirty="0"/>
          </a:p>
        </p:txBody>
      </p:sp>
      <p:pic>
        <p:nvPicPr>
          <p:cNvPr id="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449788"/>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8" name="Straight Connector 7"/>
          <p:cNvCxnSpPr/>
          <p:nvPr/>
        </p:nvCxnSpPr>
        <p:spPr>
          <a:xfrm>
            <a:off x="1600200" y="14478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200" y="1535113"/>
            <a:ext cx="3352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174875"/>
            <a:ext cx="3352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0"/>
          </p:nvPr>
        </p:nvSpPr>
        <p:spPr/>
        <p:txBody>
          <a:bodyPr/>
          <a:lstStyle>
            <a:lvl1pPr eaLnBrk="0" hangingPunct="0">
              <a:defRPr/>
            </a:lvl1pPr>
          </a:lstStyle>
          <a:p>
            <a:pPr>
              <a:defRPr/>
            </a:pPr>
            <a:fld id="{FB82B61A-2599-4DB2-B24E-3C51999755F8}" type="slidenum">
              <a:rPr lang="en-US" smtClean="0"/>
              <a:pPr>
                <a:defRPr/>
              </a:pPr>
              <a:t>‹#›</a:t>
            </a:fld>
            <a:endParaRPr lang="en-US" dirty="0"/>
          </a:p>
        </p:txBody>
      </p:sp>
      <p:pic>
        <p:nvPicPr>
          <p:cNvPr id="1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4324112"/>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4" name="Straight Connector 3"/>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eaLnBrk="0" hangingPunct="0">
              <a:defRPr/>
            </a:lvl1pPr>
          </a:lstStyle>
          <a:p>
            <a:pPr>
              <a:defRPr/>
            </a:pPr>
            <a:fld id="{5D0F9647-C903-4DFB-BE1A-11A21D4823EA}"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1643450"/>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a:lvl1pPr>
          </a:lstStyle>
          <a:p>
            <a:pPr>
              <a:defRPr/>
            </a:pPr>
            <a:fld id="{97E35801-0457-4491-85CC-3D5AC6644B0D}" type="slidenum">
              <a:rPr lang="en-US" smtClean="0"/>
              <a:pPr>
                <a:defRPr/>
              </a:pPr>
              <a:t>‹#›</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457839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438400" cy="1162050"/>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solidFill>
                  <a:srgbClr val="33336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00200" y="1435100"/>
            <a:ext cx="24384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A893DF53-C37C-4873-81A3-6FDA05A4DBFC}"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56470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3333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0B12748E-4BC5-4131-BEF9-C32E92BDDA69}"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79319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E8B905F3-5A04-49CA-A825-0E5EFE0E6DE7}"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41109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333366"/>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C3BF698C-B4E5-42AC-B5C6-5A74B9774858}"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907702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C6319ED4-3709-4E24-B7ED-0EB63FD10744}"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289856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8" name="Straight Connector 7"/>
          <p:cNvCxnSpPr/>
          <p:nvPr/>
        </p:nvCxnSpPr>
        <p:spPr>
          <a:xfrm>
            <a:off x="1600200" y="14478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200" y="1535113"/>
            <a:ext cx="3352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174875"/>
            <a:ext cx="3352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0"/>
          </p:nvPr>
        </p:nvSpPr>
        <p:spPr/>
        <p:txBody>
          <a:bodyPr/>
          <a:lstStyle>
            <a:lvl1pPr eaLnBrk="0" hangingPunct="0">
              <a:defRPr/>
            </a:lvl1pPr>
          </a:lstStyle>
          <a:p>
            <a:pPr>
              <a:defRPr/>
            </a:pPr>
            <a:fld id="{FB82B61A-2599-4DB2-B24E-3C51999755F8}" type="slidenum">
              <a:rPr lang="en-US" smtClean="0"/>
              <a:pPr>
                <a:defRPr/>
              </a:pPr>
              <a:t>‹#›</a:t>
            </a:fld>
            <a:endParaRPr lang="en-US" dirty="0"/>
          </a:p>
        </p:txBody>
      </p:sp>
      <p:pic>
        <p:nvPicPr>
          <p:cNvPr id="1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7581371"/>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9E2190C2-C9D7-4247-B5FB-6ABB6085BFD3}" type="slidenum">
              <a:rPr lang="en-US" smtClean="0"/>
              <a:pPr>
                <a:defRPr/>
              </a:pPr>
              <a:t>‹#›</a:t>
            </a:fld>
            <a:endParaRPr lang="en-US" dirty="0"/>
          </a:p>
        </p:txBody>
      </p:sp>
    </p:spTree>
    <p:extLst>
      <p:ext uri="{BB962C8B-B14F-4D97-AF65-F5344CB8AC3E}">
        <p14:creationId xmlns:p14="http://schemas.microsoft.com/office/powerpoint/2010/main" val="81212333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480D559B-F6F0-4029-AB6D-74D6DFE80C69}" type="slidenum">
              <a:rPr lang="en-US" smtClean="0"/>
              <a:pPr>
                <a:defRPr/>
              </a:pPr>
              <a:t>‹#›</a:t>
            </a:fld>
            <a:endParaRPr lang="en-US" dirty="0"/>
          </a:p>
        </p:txBody>
      </p:sp>
    </p:spTree>
    <p:extLst>
      <p:ext uri="{BB962C8B-B14F-4D97-AF65-F5344CB8AC3E}">
        <p14:creationId xmlns:p14="http://schemas.microsoft.com/office/powerpoint/2010/main" val="364575759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C975522E-D11B-47D3-95B4-D6B1BC9D2AAE}" type="slidenum">
              <a:rPr lang="en-US" smtClean="0"/>
              <a:pPr>
                <a:defRPr/>
              </a:pPr>
              <a:t>‹#›</a:t>
            </a:fld>
            <a:endParaRPr lang="en-US" dirty="0"/>
          </a:p>
        </p:txBody>
      </p:sp>
    </p:spTree>
    <p:extLst>
      <p:ext uri="{BB962C8B-B14F-4D97-AF65-F5344CB8AC3E}">
        <p14:creationId xmlns:p14="http://schemas.microsoft.com/office/powerpoint/2010/main" val="390161663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B9F74BBE-4E49-4CDE-8CC0-B6B2C5BCC524}" type="slidenum">
              <a:rPr lang="en-US" smtClean="0"/>
              <a:pPr>
                <a:defRPr/>
              </a:pPr>
              <a:t>‹#›</a:t>
            </a:fld>
            <a:endParaRPr lang="en-US" dirty="0"/>
          </a:p>
        </p:txBody>
      </p:sp>
    </p:spTree>
    <p:extLst>
      <p:ext uri="{BB962C8B-B14F-4D97-AF65-F5344CB8AC3E}">
        <p14:creationId xmlns:p14="http://schemas.microsoft.com/office/powerpoint/2010/main" val="252847229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716F7609-81EF-44FE-B80B-F61CA3E7E5CF}" type="slidenum">
              <a:rPr lang="en-US" smtClean="0"/>
              <a:pPr>
                <a:defRPr/>
              </a:pPr>
              <a:t>‹#›</a:t>
            </a:fld>
            <a:endParaRPr lang="en-US" dirty="0"/>
          </a:p>
        </p:txBody>
      </p:sp>
    </p:spTree>
    <p:extLst>
      <p:ext uri="{BB962C8B-B14F-4D97-AF65-F5344CB8AC3E}">
        <p14:creationId xmlns:p14="http://schemas.microsoft.com/office/powerpoint/2010/main" val="31215833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934200" y="76200"/>
            <a:ext cx="2133600" cy="365125"/>
          </a:xfrm>
        </p:spPr>
        <p:txBody>
          <a:bodyPr/>
          <a:lstStyle/>
          <a:p>
            <a:pPr>
              <a:defRPr/>
            </a:pPr>
            <a:fld id="{ACE565D3-655A-4CCA-8926-B1ED08D4FC63}" type="slidenum">
              <a:rPr lang="en-US" smtClean="0"/>
              <a:pPr>
                <a:defRPr/>
              </a:pPr>
              <a:t>‹#›</a:t>
            </a:fld>
            <a:endParaRPr lang="en-US" dirty="0"/>
          </a:p>
        </p:txBody>
      </p:sp>
    </p:spTree>
    <p:extLst>
      <p:ext uri="{BB962C8B-B14F-4D97-AF65-F5344CB8AC3E}">
        <p14:creationId xmlns:p14="http://schemas.microsoft.com/office/powerpoint/2010/main" val="1338055937"/>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47E3EC4-BACF-47F0-A000-D1FFD56FC48A}" type="slidenum">
              <a:rPr lang="en-US" smtClean="0"/>
              <a:pPr>
                <a:defRPr/>
              </a:pPr>
              <a:t>‹#›</a:t>
            </a:fld>
            <a:endParaRPr lang="en-US" dirty="0"/>
          </a:p>
        </p:txBody>
      </p:sp>
    </p:spTree>
    <p:extLst>
      <p:ext uri="{BB962C8B-B14F-4D97-AF65-F5344CB8AC3E}">
        <p14:creationId xmlns:p14="http://schemas.microsoft.com/office/powerpoint/2010/main" val="393547242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594B79DB-1520-48C5-935D-EF1D31DD027B}" type="slidenum">
              <a:rPr lang="en-US" smtClean="0"/>
              <a:pPr>
                <a:defRPr/>
              </a:pPr>
              <a:t>‹#›</a:t>
            </a:fld>
            <a:endParaRPr lang="en-US" dirty="0"/>
          </a:p>
        </p:txBody>
      </p:sp>
    </p:spTree>
    <p:extLst>
      <p:ext uri="{BB962C8B-B14F-4D97-AF65-F5344CB8AC3E}">
        <p14:creationId xmlns:p14="http://schemas.microsoft.com/office/powerpoint/2010/main" val="422961709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3E79FDF-0251-46AE-9F12-43D1AFD2745D}" type="slidenum">
              <a:rPr lang="en-US" smtClean="0"/>
              <a:pPr>
                <a:defRPr/>
              </a:pPr>
              <a:t>‹#›</a:t>
            </a:fld>
            <a:endParaRPr lang="en-US" dirty="0"/>
          </a:p>
        </p:txBody>
      </p:sp>
    </p:spTree>
    <p:extLst>
      <p:ext uri="{BB962C8B-B14F-4D97-AF65-F5344CB8AC3E}">
        <p14:creationId xmlns:p14="http://schemas.microsoft.com/office/powerpoint/2010/main" val="25175968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0C5C844-5792-4CF5-AB4D-A1853E120C5A}" type="slidenum">
              <a:rPr lang="en-US" smtClean="0"/>
              <a:pPr>
                <a:defRPr/>
              </a:pPr>
              <a:t>‹#›</a:t>
            </a:fld>
            <a:endParaRPr lang="en-US" dirty="0"/>
          </a:p>
        </p:txBody>
      </p:sp>
    </p:spTree>
    <p:extLst>
      <p:ext uri="{BB962C8B-B14F-4D97-AF65-F5344CB8AC3E}">
        <p14:creationId xmlns:p14="http://schemas.microsoft.com/office/powerpoint/2010/main" val="359245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4" name="Straight Connector 3"/>
          <p:cNvCxnSpPr/>
          <p:nvPr/>
        </p:nvCxnSpPr>
        <p:spPr>
          <a:xfrm>
            <a:off x="1676400" y="12192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40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eaLnBrk="0" hangingPunct="0">
              <a:defRPr/>
            </a:lvl1pPr>
          </a:lstStyle>
          <a:p>
            <a:pPr>
              <a:defRPr/>
            </a:pPr>
            <a:fld id="{5D0F9647-C903-4DFB-BE1A-11A21D4823EA}" type="slidenum">
              <a:rPr lang="en-US" smtClean="0"/>
              <a:pPr>
                <a:defRPr/>
              </a:pPr>
              <a:t>‹#›</a:t>
            </a:fld>
            <a:endParaRPr lang="en-US" dirty="0"/>
          </a:p>
        </p:txBody>
      </p:sp>
      <p:pic>
        <p:nvPicPr>
          <p:cNvPr id="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1392571"/>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319ED4-3709-4E24-B7ED-0EB63FD10744}"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344274661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E2190C2-C9D7-4247-B5FB-6ABB6085BFD3}"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794959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480D559B-F6F0-4029-AB6D-74D6DFE80C6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2349079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975522E-D11B-47D3-95B4-D6B1BC9D2AA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4911203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B9F74BBE-4E49-4CDE-8CC0-B6B2C5BCC524}"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8297866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16F7609-81EF-44FE-B80B-F61CA3E7E5C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4506435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6934200" y="76200"/>
            <a:ext cx="2133600" cy="365125"/>
          </a:xfrm>
        </p:spPr>
        <p:txBody>
          <a:bodyPr/>
          <a:lstStyle/>
          <a:p>
            <a:pPr>
              <a:defRPr/>
            </a:pPr>
            <a:fld id="{ACE565D3-655A-4CCA-8926-B1ED08D4FC63}"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6253929"/>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47E3EC4-BACF-47F0-A000-D1FFD56FC48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6572771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94B79DB-1520-48C5-935D-EF1D31DD02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8766703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3E79FDF-0251-46AE-9F12-43D1AFD2745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405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a:lvl1pPr>
          </a:lstStyle>
          <a:p>
            <a:pPr>
              <a:defRPr/>
            </a:pPr>
            <a:fld id="{97E35801-0457-4491-85CC-3D5AC6644B0D}" type="slidenum">
              <a:rPr lang="en-US" smtClean="0"/>
              <a:pPr>
                <a:defRPr/>
              </a:pPr>
              <a:t>‹#›</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57671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C5C844-5792-4CF5-AB4D-A1853E120C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9817376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752600" y="3733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2209800" y="2130425"/>
            <a:ext cx="6248400" cy="1470025"/>
          </a:xfrm>
        </p:spPr>
        <p:txBody>
          <a:bodyPr>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86000" y="3886200"/>
            <a:ext cx="6172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a:xfrm>
            <a:off x="8648700" y="76200"/>
            <a:ext cx="381000" cy="365125"/>
          </a:xfrm>
        </p:spPr>
        <p:txBody>
          <a:bodyPr/>
          <a:lstStyle>
            <a:lvl1pPr eaLnBrk="0" hangingPunct="0">
              <a:defRPr>
                <a:solidFill>
                  <a:schemeClr val="tx1">
                    <a:lumMod val="50000"/>
                    <a:lumOff val="50000"/>
                  </a:schemeClr>
                </a:solidFill>
              </a:defRPr>
            </a:lvl1pPr>
          </a:lstStyle>
          <a:p>
            <a:pPr>
              <a:defRPr/>
            </a:pPr>
            <a:fld id="{D4EED081-42B4-4C93-B354-20CABCD40F2D}" type="slidenum">
              <a:rPr lang="en-US" smtClean="0">
                <a:solidFill>
                  <a:prstClr val="black">
                    <a:lumMod val="50000"/>
                    <a:lumOff val="50000"/>
                  </a:prstClr>
                </a:solidFill>
              </a:rPr>
              <a:pPr>
                <a:def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2564675739"/>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676400" y="1447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676400" y="152400"/>
            <a:ext cx="7010400" cy="1143000"/>
          </a:xfrm>
        </p:spPr>
        <p:txBody>
          <a:bodyPr>
            <a:normAutofit/>
          </a:bodyPr>
          <a:lstStyle>
            <a:lvl1pPr algn="l" defTabSz="457200" rtl="0" eaLnBrk="1" latinLnBrk="0" hangingPunct="1">
              <a:spcBef>
                <a:spcPct val="0"/>
              </a:spcBef>
              <a:buNone/>
              <a:defRPr lang="en-US" sz="4000" b="1" kern="1200" dirty="0">
                <a:solidFill>
                  <a:schemeClr val="accent4">
                    <a:lumMod val="50000"/>
                  </a:schemeClr>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676400" y="1600200"/>
            <a:ext cx="7010400" cy="4525963"/>
          </a:xfrm>
        </p:spPr>
        <p:txBody>
          <a:bodyPr/>
          <a:lstStyle>
            <a:lvl1pPr>
              <a:defRPr sz="2800" b="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0"/>
          </p:nvPr>
        </p:nvSpPr>
        <p:spPr/>
        <p:txBody>
          <a:bodyPr/>
          <a:lstStyle>
            <a:lvl1pPr algn="r">
              <a:defRPr sz="1200">
                <a:solidFill>
                  <a:prstClr val="black">
                    <a:tint val="75000"/>
                  </a:prstClr>
                </a:solidFill>
              </a:defRPr>
            </a:lvl1pPr>
          </a:lstStyle>
          <a:p>
            <a:pPr>
              <a:defRPr/>
            </a:pPr>
            <a:fld id="{9E2190C2-C9D7-4247-B5FB-6ABB6085BFD3}" type="slidenum">
              <a:rPr lang="en-US" smtClean="0"/>
              <a:pPr>
                <a:defRPr/>
              </a:pPr>
              <a:t>‹#›</a:t>
            </a:fld>
            <a:endParaRPr lang="en-US" dirty="0"/>
          </a:p>
        </p:txBody>
      </p:sp>
    </p:spTree>
    <p:extLst>
      <p:ext uri="{BB962C8B-B14F-4D97-AF65-F5344CB8AC3E}">
        <p14:creationId xmlns:p14="http://schemas.microsoft.com/office/powerpoint/2010/main" val="3395350227"/>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199" y="4406900"/>
            <a:ext cx="6894513" cy="1362075"/>
          </a:xfrm>
        </p:spPr>
        <p:txBody>
          <a:bodyPr anchor="t">
            <a:normAutofit/>
          </a:bodyPr>
          <a:lstStyle>
            <a:lvl1pPr algn="ctr" defTabSz="457200" rtl="0" eaLnBrk="1" latinLnBrk="0" hangingPunct="1">
              <a:spcBef>
                <a:spcPct val="0"/>
              </a:spcBef>
              <a:buNone/>
              <a:defRPr lang="en-US" sz="3600" b="1" kern="1200" dirty="0">
                <a:solidFill>
                  <a:srgbClr val="333366"/>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199" y="2906713"/>
            <a:ext cx="6894513" cy="15128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a:lvl1pPr>
          </a:lstStyle>
          <a:p>
            <a:pPr>
              <a:defRPr/>
            </a:pPr>
            <a:fld id="{C93F5B57-DF64-4B26-A716-13652EAAAD09}" type="slidenum">
              <a:rPr lang="en-US" smtClean="0"/>
              <a:pPr>
                <a:defRPr/>
              </a:pPr>
              <a:t>‹#›</a:t>
            </a:fld>
            <a:endParaRPr lang="en-US" dirty="0"/>
          </a:p>
        </p:txBody>
      </p:sp>
    </p:spTree>
    <p:extLst>
      <p:ext uri="{BB962C8B-B14F-4D97-AF65-F5344CB8AC3E}">
        <p14:creationId xmlns:p14="http://schemas.microsoft.com/office/powerpoint/2010/main" val="966419741"/>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600200" y="15240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chemeClr val="accent4">
                    <a:lumMod val="50000"/>
                  </a:schemeClr>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0" y="1600200"/>
            <a:ext cx="3352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4ED82270-350F-4169-9811-89826599302E}" type="slidenum">
              <a:rPr lang="en-US" smtClean="0"/>
              <a:pPr>
                <a:defRPr/>
              </a:pPr>
              <a:t>‹#›</a:t>
            </a:fld>
            <a:endParaRPr lang="en-US" dirty="0"/>
          </a:p>
        </p:txBody>
      </p:sp>
    </p:spTree>
    <p:extLst>
      <p:ext uri="{BB962C8B-B14F-4D97-AF65-F5344CB8AC3E}">
        <p14:creationId xmlns:p14="http://schemas.microsoft.com/office/powerpoint/2010/main" val="2065402048"/>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cxnSp>
        <p:nvCxnSpPr>
          <p:cNvPr id="5" name="Straight Connector 4"/>
          <p:cNvCxnSpPr/>
          <p:nvPr/>
        </p:nvCxnSpPr>
        <p:spPr>
          <a:xfrm>
            <a:off x="1600200" y="14478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defTabSz="457200" rtl="0" eaLnBrk="1" latinLnBrk="0" hangingPunct="1">
              <a:spcBef>
                <a:spcPct val="0"/>
              </a:spcBef>
              <a:buNone/>
              <a:defRPr lang="en-US" sz="4000" b="1" kern="1200" dirty="0">
                <a:solidFill>
                  <a:schemeClr val="accent4">
                    <a:lumMod val="50000"/>
                  </a:schemeClr>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600200" y="1600201"/>
            <a:ext cx="7086600" cy="144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00200" y="3124200"/>
            <a:ext cx="7086600" cy="3001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lvl1pPr eaLnBrk="0" hangingPunct="0">
              <a:defRPr/>
            </a:lvl1pPr>
          </a:lstStyle>
          <a:p>
            <a:pPr>
              <a:defRPr/>
            </a:pPr>
            <a:fld id="{9A7AA436-DE83-41AB-8F56-B307C0DA5BDB}" type="slidenum">
              <a:rPr lang="en-US" smtClean="0"/>
              <a:pPr>
                <a:defRPr/>
              </a:pPr>
              <a:t>‹#›</a:t>
            </a:fld>
            <a:endParaRPr lang="en-US" dirty="0"/>
          </a:p>
        </p:txBody>
      </p:sp>
    </p:spTree>
    <p:extLst>
      <p:ext uri="{BB962C8B-B14F-4D97-AF65-F5344CB8AC3E}">
        <p14:creationId xmlns:p14="http://schemas.microsoft.com/office/powerpoint/2010/main" val="5263352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600200" y="1447800"/>
            <a:ext cx="71628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3600" b="1" kern="1200" dirty="0">
                <a:solidFill>
                  <a:schemeClr val="accent4">
                    <a:lumMod val="50000"/>
                  </a:schemeClr>
                </a:solidFill>
                <a:latin typeface="+mj-lt"/>
                <a:ea typeface="Calibri" pitchFamily="34" charset="0"/>
                <a:cs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1600200" y="1535113"/>
            <a:ext cx="3352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00200" y="2174875"/>
            <a:ext cx="3352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0"/>
          </p:nvPr>
        </p:nvSpPr>
        <p:spPr/>
        <p:txBody>
          <a:bodyPr/>
          <a:lstStyle>
            <a:lvl1pPr eaLnBrk="0" hangingPunct="0">
              <a:defRPr/>
            </a:lvl1pPr>
          </a:lstStyle>
          <a:p>
            <a:pPr>
              <a:defRPr/>
            </a:pPr>
            <a:fld id="{FB82B61A-2599-4DB2-B24E-3C51999755F8}" type="slidenum">
              <a:rPr lang="en-US" smtClean="0"/>
              <a:pPr>
                <a:defRPr/>
              </a:pPr>
              <a:t>‹#›</a:t>
            </a:fld>
            <a:endParaRPr lang="en-US" dirty="0"/>
          </a:p>
        </p:txBody>
      </p:sp>
    </p:spTree>
    <p:extLst>
      <p:ext uri="{BB962C8B-B14F-4D97-AF65-F5344CB8AC3E}">
        <p14:creationId xmlns:p14="http://schemas.microsoft.com/office/powerpoint/2010/main" val="355331608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600200" y="1447800"/>
            <a:ext cx="708660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lang="en-US" sz="3600" b="1" kern="1200" dirty="0">
                <a:solidFill>
                  <a:schemeClr val="accent4">
                    <a:lumMod val="50000"/>
                  </a:schemeClr>
                </a:solidFill>
                <a:latin typeface="+mj-lt"/>
                <a:ea typeface="Calibri" pitchFamily="34" charset="0"/>
                <a:cs typeface="Calibri" pitchFamily="34" charset="0"/>
              </a:defRPr>
            </a:lvl1pPr>
          </a:lstStyle>
          <a:p>
            <a:r>
              <a:rPr lang="en-US" smtClean="0"/>
              <a:t>Click to edit Master title style</a:t>
            </a:r>
            <a:endParaRPr lang="en-US" dirty="0"/>
          </a:p>
        </p:txBody>
      </p:sp>
      <p:sp>
        <p:nvSpPr>
          <p:cNvPr id="5" name="Slide Number Placeholder 4"/>
          <p:cNvSpPr>
            <a:spLocks noGrp="1"/>
          </p:cNvSpPr>
          <p:nvPr>
            <p:ph type="sldNum" sz="quarter" idx="10"/>
          </p:nvPr>
        </p:nvSpPr>
        <p:spPr/>
        <p:txBody>
          <a:bodyPr/>
          <a:lstStyle>
            <a:lvl1pPr eaLnBrk="0" hangingPunct="0">
              <a:defRPr/>
            </a:lvl1pPr>
          </a:lstStyle>
          <a:p>
            <a:pPr>
              <a:defRPr/>
            </a:pPr>
            <a:fld id="{5D0F9647-C903-4DFB-BE1A-11A21D4823EA}" type="slidenum">
              <a:rPr lang="en-US" smtClean="0"/>
              <a:pPr>
                <a:defRPr/>
              </a:pPr>
              <a:t>‹#›</a:t>
            </a:fld>
            <a:endParaRPr lang="en-US" dirty="0"/>
          </a:p>
        </p:txBody>
      </p:sp>
    </p:spTree>
    <p:extLst>
      <p:ext uri="{BB962C8B-B14F-4D97-AF65-F5344CB8AC3E}">
        <p14:creationId xmlns:p14="http://schemas.microsoft.com/office/powerpoint/2010/main" val="40035713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lvl1pPr eaLnBrk="0" hangingPunct="0">
              <a:defRPr/>
            </a:lvl1pPr>
          </a:lstStyle>
          <a:p>
            <a:pPr>
              <a:defRPr/>
            </a:pPr>
            <a:fld id="{97E35801-0457-4491-85CC-3D5AC6644B0D}" type="slidenum">
              <a:rPr lang="en-US" smtClean="0"/>
              <a:pPr>
                <a:defRPr/>
              </a:pPr>
              <a:t>‹#›</a:t>
            </a:fld>
            <a:endParaRPr lang="en-US" dirty="0"/>
          </a:p>
        </p:txBody>
      </p:sp>
    </p:spTree>
    <p:extLst>
      <p:ext uri="{BB962C8B-B14F-4D97-AF65-F5344CB8AC3E}">
        <p14:creationId xmlns:p14="http://schemas.microsoft.com/office/powerpoint/2010/main" val="343426500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438400" cy="1162050"/>
          </a:xfrm>
        </p:spPr>
        <p:txBody>
          <a:bodyPr anchor="b"/>
          <a:lstStyle>
            <a:lvl1pPr algn="l">
              <a:defRPr sz="2000" b="1">
                <a:solidFill>
                  <a:schemeClr val="accent4">
                    <a:lumMod val="5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solidFill>
                  <a:srgbClr val="33336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00200" y="1435100"/>
            <a:ext cx="24384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A893DF53-C37C-4873-81A3-6FDA05A4DBFC}" type="slidenum">
              <a:rPr lang="en-US" smtClean="0"/>
              <a:pPr>
                <a:defRPr/>
              </a:pPr>
              <a:t>‹#›</a:t>
            </a:fld>
            <a:endParaRPr lang="en-US" dirty="0"/>
          </a:p>
        </p:txBody>
      </p:sp>
    </p:spTree>
    <p:extLst>
      <p:ext uri="{BB962C8B-B14F-4D97-AF65-F5344CB8AC3E}">
        <p14:creationId xmlns:p14="http://schemas.microsoft.com/office/powerpoint/2010/main" val="3286530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200" y="273050"/>
            <a:ext cx="2438400" cy="1162050"/>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solidFill>
                  <a:srgbClr val="33336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00200" y="1435100"/>
            <a:ext cx="24384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A893DF53-C37C-4873-81A3-6FDA05A4DBFC}" type="slidenum">
              <a:rPr lang="en-US" smtClean="0"/>
              <a:pPr>
                <a:defRPr/>
              </a:pPr>
              <a:t>‹#›</a:t>
            </a:fld>
            <a:endParaRPr lang="en-US" dirty="0"/>
          </a:p>
        </p:txBody>
      </p:sp>
      <p:pic>
        <p:nvPicPr>
          <p:cNvPr id="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1138"/>
            <a:ext cx="914400"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183430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333366"/>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3333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eaLnBrk="0" hangingPunct="0">
              <a:defRPr/>
            </a:lvl1pPr>
          </a:lstStyle>
          <a:p>
            <a:pPr>
              <a:defRPr/>
            </a:pPr>
            <a:fld id="{0B12748E-4BC5-4131-BEF9-C32E92BDDA69}" type="slidenum">
              <a:rPr lang="en-US" smtClean="0"/>
              <a:pPr>
                <a:defRPr/>
              </a:pPr>
              <a:t>‹#›</a:t>
            </a:fld>
            <a:endParaRPr lang="en-US" dirty="0"/>
          </a:p>
        </p:txBody>
      </p:sp>
    </p:spTree>
    <p:extLst>
      <p:ext uri="{BB962C8B-B14F-4D97-AF65-F5344CB8AC3E}">
        <p14:creationId xmlns:p14="http://schemas.microsoft.com/office/powerpoint/2010/main" val="423629233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5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E8B905F3-5A04-49CA-A825-0E5EFE0E6DE7}" type="slidenum">
              <a:rPr lang="en-US" smtClean="0"/>
              <a:pPr>
                <a:defRPr/>
              </a:pPr>
              <a:t>‹#›</a:t>
            </a:fld>
            <a:endParaRPr lang="en-US" dirty="0"/>
          </a:p>
        </p:txBody>
      </p:sp>
    </p:spTree>
    <p:extLst>
      <p:ext uri="{BB962C8B-B14F-4D97-AF65-F5344CB8AC3E}">
        <p14:creationId xmlns:p14="http://schemas.microsoft.com/office/powerpoint/2010/main" val="404257779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accent4">
                    <a:lumMod val="5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a:lvl1pPr>
          </a:lstStyle>
          <a:p>
            <a:pPr>
              <a:defRPr/>
            </a:pPr>
            <a:fld id="{C3BF698C-B4E5-42AC-B5C6-5A74B9774858}" type="slidenum">
              <a:rPr lang="en-US" smtClean="0"/>
              <a:pPr>
                <a:defRPr/>
              </a:pPr>
              <a:t>‹#›</a:t>
            </a:fld>
            <a:endParaRPr lang="en-US" dirty="0"/>
          </a:p>
        </p:txBody>
      </p:sp>
    </p:spTree>
    <p:extLst>
      <p:ext uri="{BB962C8B-B14F-4D97-AF65-F5344CB8AC3E}">
        <p14:creationId xmlns:p14="http://schemas.microsoft.com/office/powerpoint/2010/main" val="15006663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792162"/>
          </a:xfrm>
        </p:spPr>
        <p:txBody>
          <a:bodyPr>
            <a:normAutofit/>
          </a:bodyPr>
          <a:lstStyle>
            <a:lvl1pPr algn="l">
              <a:defRPr sz="2400">
                <a:solidFill>
                  <a:schemeClr val="accent4">
                    <a:lumMod val="50000"/>
                  </a:schemeClr>
                </a:solidFill>
              </a:defRPr>
            </a:lvl1pPr>
          </a:lstStyle>
          <a:p>
            <a:r>
              <a:rPr lang="en-US" smtClean="0"/>
              <a:t>Click to edit Master title style</a:t>
            </a:r>
            <a:endParaRPr lang="en-US" dirty="0"/>
          </a:p>
        </p:txBody>
      </p:sp>
      <p:sp>
        <p:nvSpPr>
          <p:cNvPr id="3" name="Chart Placeholder 2"/>
          <p:cNvSpPr>
            <a:spLocks noGrp="1"/>
          </p:cNvSpPr>
          <p:nvPr>
            <p:ph type="chart" idx="1"/>
          </p:nvPr>
        </p:nvSpPr>
        <p:spPr>
          <a:xfrm>
            <a:off x="1447800" y="1219200"/>
            <a:ext cx="7239000" cy="4906963"/>
          </a:xfrm>
        </p:spPr>
        <p:txBody>
          <a:bodyPr/>
          <a:lstStyle>
            <a:lvl1pPr>
              <a:defRPr sz="1100">
                <a:latin typeface="Arial" pitchFamily="34" charset="0"/>
                <a:cs typeface="Arial" pitchFamily="34" charset="0"/>
              </a:defRPr>
            </a:lvl1pPr>
          </a:lstStyle>
          <a:p>
            <a:pPr lvl="0"/>
            <a:r>
              <a:rPr lang="en-US" noProof="0" smtClean="0"/>
              <a:t>Click icon to add chart</a:t>
            </a:r>
            <a:endParaRPr lang="en-US" noProof="0" dirty="0" smtClean="0"/>
          </a:p>
        </p:txBody>
      </p:sp>
      <p:sp>
        <p:nvSpPr>
          <p:cNvPr id="6" name="Slide Number Placeholder 5"/>
          <p:cNvSpPr>
            <a:spLocks noGrp="1"/>
          </p:cNvSpPr>
          <p:nvPr>
            <p:ph type="sldNum" sz="quarter" idx="12"/>
          </p:nvPr>
        </p:nvSpPr>
        <p:spPr/>
        <p:txBody>
          <a:bodyPr/>
          <a:lstStyle>
            <a:lvl1pPr>
              <a:defRPr/>
            </a:lvl1pPr>
          </a:lstStyle>
          <a:p>
            <a:pPr fontAlgn="base">
              <a:spcBef>
                <a:spcPct val="0"/>
              </a:spcBef>
              <a:spcAft>
                <a:spcPct val="0"/>
              </a:spcAft>
              <a:defRPr/>
            </a:pPr>
            <a:fld id="{9A7AA436-DE83-41AB-8F56-B307C0DA5BDB}" type="slidenum">
              <a:rPr lang="en-US" smtClean="0">
                <a:latin typeface="Arial" pitchFamily="34" charset="0"/>
                <a:cs typeface="Arial" pitchFamily="34" charset="0"/>
              </a:rPr>
              <a:pPr fontAlgn="base">
                <a:spcBef>
                  <a:spcPct val="0"/>
                </a:spcBef>
                <a:spcAft>
                  <a:spcPct val="0"/>
                </a:spcAft>
                <a:defRPr/>
              </a:pPr>
              <a:t>‹#›</a:t>
            </a:fld>
            <a:endParaRPr lang="en-US" dirty="0">
              <a:latin typeface="Arial" pitchFamily="34" charset="0"/>
              <a:cs typeface="Arial" pitchFamily="34" charset="0"/>
            </a:endParaRPr>
          </a:p>
        </p:txBody>
      </p:sp>
    </p:spTree>
    <p:extLst>
      <p:ext uri="{BB962C8B-B14F-4D97-AF65-F5344CB8AC3E}">
        <p14:creationId xmlns:p14="http://schemas.microsoft.com/office/powerpoint/2010/main" val="1805336349"/>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microsoft.com/office/2007/relationships/hdphoto" Target="../media/hdphoto1.wdp"/><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6" Type="http://schemas.microsoft.com/office/2007/relationships/hdphoto" Target="../media/hdphoto1.wdp"/><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png"/><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6" Type="http://schemas.openxmlformats.org/officeDocument/2006/relationships/image" Target="../media/image2.png"/><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image" Target="../media/image1.png"/><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descr="Picture1.jpg"/>
          <p:cNvPicPr>
            <a:picLocks/>
          </p:cNvPicPr>
          <p:nvPr/>
        </p:nvPicPr>
        <p:blipFill>
          <a:blip r:embed="rId14"/>
          <a:stretch>
            <a:fillRect/>
          </a:stretch>
        </p:blipFill>
        <p:spPr>
          <a:xfrm>
            <a:off x="1397508" y="0"/>
            <a:ext cx="100584" cy="1472184"/>
          </a:xfrm>
          <a:prstGeom prst="rect">
            <a:avLst/>
          </a:prstGeom>
          <a:ln>
            <a:noFill/>
          </a:ln>
          <a:effectLst>
            <a:reflection blurRad="6350" stA="50000" endA="295" endPos="92000" dist="101600" dir="5400000" sy="-100000" algn="bl" rotWithShape="0"/>
          </a:effectLst>
        </p:spPr>
      </p:pic>
      <p:sp>
        <p:nvSpPr>
          <p:cNvPr id="1027" name="Title Placeholder 1"/>
          <p:cNvSpPr>
            <a:spLocks noGrp="1"/>
          </p:cNvSpPr>
          <p:nvPr>
            <p:ph type="title"/>
          </p:nvPr>
        </p:nvSpPr>
        <p:spPr bwMode="auto">
          <a:xfrm>
            <a:off x="1600200" y="274638"/>
            <a:ext cx="7086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600200" y="1600200"/>
            <a:ext cx="7086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Box 7"/>
          <p:cNvSpPr txBox="1">
            <a:spLocks noChangeArrowheads="1"/>
          </p:cNvSpPr>
          <p:nvPr/>
        </p:nvSpPr>
        <p:spPr bwMode="auto">
          <a:xfrm>
            <a:off x="1447800" y="6248400"/>
            <a:ext cx="7696200" cy="76200"/>
          </a:xfrm>
          <a:prstGeom prst="rect">
            <a:avLst/>
          </a:prstGeom>
          <a:solidFill>
            <a:schemeClr val="accent4">
              <a:lumMod val="50000"/>
              <a:alpha val="74901"/>
            </a:schemeClr>
          </a:solidFill>
          <a:ln>
            <a:solidFill>
              <a:schemeClr val="accent4">
                <a:lumMod val="75000"/>
              </a:schemeClr>
            </a:solidFill>
          </a:ln>
          <a:effectLst>
            <a:softEdge rad="31750"/>
          </a:effectLs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fontAlgn="base">
              <a:spcBef>
                <a:spcPct val="0"/>
              </a:spcBef>
              <a:spcAft>
                <a:spcPct val="0"/>
              </a:spcAft>
              <a:defRPr/>
            </a:pPr>
            <a:endParaRPr lang="en-US" sz="900" dirty="0" smtClean="0">
              <a:solidFill>
                <a:prstClr val="black"/>
              </a:solidFill>
              <a:cs typeface="Arial" pitchFamily="34" charset="0"/>
            </a:endParaRPr>
          </a:p>
          <a:p>
            <a:pPr fontAlgn="base">
              <a:spcBef>
                <a:spcPct val="0"/>
              </a:spcBef>
              <a:spcAft>
                <a:spcPct val="0"/>
              </a:spcAft>
              <a:defRPr/>
            </a:pPr>
            <a:r>
              <a:rPr lang="en-US" sz="1000" b="1" dirty="0" smtClean="0">
                <a:solidFill>
                  <a:srgbClr val="333366"/>
                </a:solidFill>
                <a:cs typeface="Arial" pitchFamily="34" charset="0"/>
              </a:rPr>
              <a:t>     Washington State Department of Social &amp; Health Services – Division of Behavioral Health and Recovery - PRI</a:t>
            </a:r>
          </a:p>
        </p:txBody>
      </p:sp>
      <p:sp>
        <p:nvSpPr>
          <p:cNvPr id="6" name="Slide Number Placeholder 5"/>
          <p:cNvSpPr>
            <a:spLocks noGrp="1"/>
          </p:cNvSpPr>
          <p:nvPr>
            <p:ph type="sldNum" sz="quarter" idx="4"/>
          </p:nvPr>
        </p:nvSpPr>
        <p:spPr>
          <a:xfrm>
            <a:off x="6896100" y="133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fontAlgn="base">
              <a:spcBef>
                <a:spcPct val="0"/>
              </a:spcBef>
              <a:spcAft>
                <a:spcPct val="0"/>
              </a:spcAft>
              <a:defRPr/>
            </a:pPr>
            <a:fld id="{9A7AA436-DE83-41AB-8F56-B307C0DA5BDB}" type="slidenum">
              <a:rPr lang="en-US" smtClean="0">
                <a:latin typeface="Arial" pitchFamily="34" charset="0"/>
                <a:cs typeface="Arial" pitchFamily="34" charset="0"/>
              </a:rPr>
              <a:pPr fontAlgn="base">
                <a:spcBef>
                  <a:spcPct val="0"/>
                </a:spcBef>
                <a:spcAft>
                  <a:spcPct val="0"/>
                </a:spcAft>
                <a:defRPr/>
              </a:pPr>
              <a:t>‹#›</a:t>
            </a:fld>
            <a:endParaRPr lang="en-US" dirty="0">
              <a:latin typeface="Arial" pitchFamily="34" charset="0"/>
              <a:cs typeface="Arial" pitchFamily="34" charset="0"/>
            </a:endParaRPr>
          </a:p>
        </p:txBody>
      </p:sp>
      <p:pic>
        <p:nvPicPr>
          <p:cNvPr id="1031" name="Picture 8" descr="DSHSlogopeople(w).eps"/>
          <p:cNvPicPr>
            <a:picLocks noChangeAspect="1"/>
          </p:cNvPicPr>
          <p:nvPr/>
        </p:nvPicPr>
        <p:blipFill>
          <a:blip r:embed="rId15">
            <a:duotone>
              <a:prstClr val="black"/>
              <a:schemeClr val="accent4">
                <a:lumMod val="50000"/>
                <a:tint val="45000"/>
                <a:satMod val="400000"/>
              </a:schemeClr>
            </a:duotone>
            <a:extLst>
              <a:ext uri="{BEBA8EAE-BF5A-486C-A8C5-ECC9F3942E4B}">
                <a14:imgProps xmlns:a14="http://schemas.microsoft.com/office/drawing/2010/main">
                  <a14:imgLayer r:embed="rId16">
                    <a14:imgEffect>
                      <a14:artisticPlasticWrap/>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8900" y="5892800"/>
            <a:ext cx="7874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9"/>
          <p:cNvSpPr txBox="1">
            <a:spLocks noChangeArrowheads="1"/>
          </p:cNvSpPr>
          <p:nvPr/>
        </p:nvSpPr>
        <p:spPr bwMode="auto">
          <a:xfrm>
            <a:off x="88900" y="5476399"/>
            <a:ext cx="12954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fontAlgn="base">
              <a:spcBef>
                <a:spcPct val="0"/>
              </a:spcBef>
              <a:spcAft>
                <a:spcPct val="0"/>
              </a:spcAft>
              <a:defRPr/>
            </a:pPr>
            <a:r>
              <a:rPr lang="en-US" sz="2800" dirty="0" smtClean="0">
                <a:solidFill>
                  <a:srgbClr val="7A3300"/>
                </a:solidFill>
                <a:latin typeface="Cambria" pitchFamily="18" charset="0"/>
                <a:cs typeface="Arial" pitchFamily="34" charset="0"/>
              </a:rPr>
              <a:t>One</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Department</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Vision</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Mission</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Core set of Values</a:t>
            </a:r>
          </a:p>
        </p:txBody>
      </p:sp>
    </p:spTree>
    <p:extLst>
      <p:ext uri="{BB962C8B-B14F-4D97-AF65-F5344CB8AC3E}">
        <p14:creationId xmlns:p14="http://schemas.microsoft.com/office/powerpoint/2010/main" val="3203528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rgbClr val="333366"/>
          </a:solidFill>
          <a:latin typeface="+mj-lt"/>
          <a:ea typeface="+mj-ea"/>
          <a:cs typeface="+mj-cs"/>
        </a:defRPr>
      </a:lvl1pPr>
      <a:lvl2pPr algn="ctr" rtl="0" eaLnBrk="1" fontAlgn="base" hangingPunct="1">
        <a:spcBef>
          <a:spcPct val="0"/>
        </a:spcBef>
        <a:spcAft>
          <a:spcPct val="0"/>
        </a:spcAft>
        <a:defRPr sz="4400">
          <a:solidFill>
            <a:srgbClr val="333366"/>
          </a:solidFill>
          <a:latin typeface="Calibri" pitchFamily="34" charset="0"/>
        </a:defRPr>
      </a:lvl2pPr>
      <a:lvl3pPr algn="ctr" rtl="0" eaLnBrk="1" fontAlgn="base" hangingPunct="1">
        <a:spcBef>
          <a:spcPct val="0"/>
        </a:spcBef>
        <a:spcAft>
          <a:spcPct val="0"/>
        </a:spcAft>
        <a:defRPr sz="4400">
          <a:solidFill>
            <a:srgbClr val="333366"/>
          </a:solidFill>
          <a:latin typeface="Calibri" pitchFamily="34" charset="0"/>
        </a:defRPr>
      </a:lvl3pPr>
      <a:lvl4pPr algn="ctr" rtl="0" eaLnBrk="1" fontAlgn="base" hangingPunct="1">
        <a:spcBef>
          <a:spcPct val="0"/>
        </a:spcBef>
        <a:spcAft>
          <a:spcPct val="0"/>
        </a:spcAft>
        <a:defRPr sz="4400">
          <a:solidFill>
            <a:srgbClr val="333366"/>
          </a:solidFill>
          <a:latin typeface="Calibri" pitchFamily="34" charset="0"/>
        </a:defRPr>
      </a:lvl4pPr>
      <a:lvl5pPr algn="ctr" rtl="0" eaLnBrk="1" fontAlgn="base" hangingPunct="1">
        <a:spcBef>
          <a:spcPct val="0"/>
        </a:spcBef>
        <a:spcAft>
          <a:spcPct val="0"/>
        </a:spcAft>
        <a:defRPr sz="4400">
          <a:solidFill>
            <a:srgbClr val="333366"/>
          </a:solidFill>
          <a:latin typeface="Calibri" pitchFamily="34" charset="0"/>
        </a:defRPr>
      </a:lvl5pPr>
      <a:lvl6pPr marL="457200" algn="ctr" rtl="0" eaLnBrk="1" fontAlgn="base" hangingPunct="1">
        <a:spcBef>
          <a:spcPct val="0"/>
        </a:spcBef>
        <a:spcAft>
          <a:spcPct val="0"/>
        </a:spcAft>
        <a:defRPr sz="4400">
          <a:solidFill>
            <a:srgbClr val="333366"/>
          </a:solidFill>
          <a:latin typeface="Calibri" pitchFamily="34" charset="0"/>
        </a:defRPr>
      </a:lvl6pPr>
      <a:lvl7pPr marL="914400" algn="ctr" rtl="0" eaLnBrk="1" fontAlgn="base" hangingPunct="1">
        <a:spcBef>
          <a:spcPct val="0"/>
        </a:spcBef>
        <a:spcAft>
          <a:spcPct val="0"/>
        </a:spcAft>
        <a:defRPr sz="4400">
          <a:solidFill>
            <a:srgbClr val="333366"/>
          </a:solidFill>
          <a:latin typeface="Calibri" pitchFamily="34" charset="0"/>
        </a:defRPr>
      </a:lvl7pPr>
      <a:lvl8pPr marL="1371600" algn="ctr" rtl="0" eaLnBrk="1" fontAlgn="base" hangingPunct="1">
        <a:spcBef>
          <a:spcPct val="0"/>
        </a:spcBef>
        <a:spcAft>
          <a:spcPct val="0"/>
        </a:spcAft>
        <a:defRPr sz="4400">
          <a:solidFill>
            <a:srgbClr val="333366"/>
          </a:solidFill>
          <a:latin typeface="Calibri" pitchFamily="34" charset="0"/>
        </a:defRPr>
      </a:lvl8pPr>
      <a:lvl9pPr marL="1828800" algn="ctr" rtl="0" eaLnBrk="1" fontAlgn="base" hangingPunct="1">
        <a:spcBef>
          <a:spcPct val="0"/>
        </a:spcBef>
        <a:spcAft>
          <a:spcPct val="0"/>
        </a:spcAft>
        <a:defRPr sz="4400">
          <a:solidFill>
            <a:srgbClr val="333366"/>
          </a:solidFill>
          <a:latin typeface="Calibri" pitchFamily="34" charset="0"/>
        </a:defRPr>
      </a:lvl9pPr>
    </p:titleStyle>
    <p:bodyStyle>
      <a:lvl1pPr marL="342900" indent="-342900" algn="l" rtl="0" eaLnBrk="1" fontAlgn="base" hangingPunct="1">
        <a:spcBef>
          <a:spcPct val="20000"/>
        </a:spcBef>
        <a:spcAft>
          <a:spcPct val="0"/>
        </a:spcAft>
        <a:buClr>
          <a:srgbClr val="C85F08"/>
        </a:buClr>
        <a:buFont typeface="Wingdings"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C85F08"/>
        </a:buClr>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descr="Picture1.jpg"/>
          <p:cNvPicPr>
            <a:picLocks/>
          </p:cNvPicPr>
          <p:nvPr/>
        </p:nvPicPr>
        <p:blipFill>
          <a:blip r:embed="rId14"/>
          <a:stretch>
            <a:fillRect/>
          </a:stretch>
        </p:blipFill>
        <p:spPr>
          <a:xfrm>
            <a:off x="1397508" y="0"/>
            <a:ext cx="100584" cy="1472184"/>
          </a:xfrm>
          <a:prstGeom prst="rect">
            <a:avLst/>
          </a:prstGeom>
          <a:ln>
            <a:noFill/>
          </a:ln>
          <a:effectLst>
            <a:reflection blurRad="6350" stA="50000" endA="295" endPos="92000" dist="101600" dir="5400000" sy="-100000" algn="bl" rotWithShape="0"/>
          </a:effectLst>
        </p:spPr>
      </p:pic>
      <p:sp>
        <p:nvSpPr>
          <p:cNvPr id="1027" name="Title Placeholder 1"/>
          <p:cNvSpPr>
            <a:spLocks noGrp="1"/>
          </p:cNvSpPr>
          <p:nvPr>
            <p:ph type="title"/>
          </p:nvPr>
        </p:nvSpPr>
        <p:spPr bwMode="auto">
          <a:xfrm>
            <a:off x="1600200" y="274638"/>
            <a:ext cx="7086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600200" y="1600200"/>
            <a:ext cx="7086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Box 7"/>
          <p:cNvSpPr txBox="1">
            <a:spLocks noChangeArrowheads="1"/>
          </p:cNvSpPr>
          <p:nvPr/>
        </p:nvSpPr>
        <p:spPr bwMode="auto">
          <a:xfrm>
            <a:off x="1447800" y="6248400"/>
            <a:ext cx="7696200" cy="76200"/>
          </a:xfrm>
          <a:prstGeom prst="rect">
            <a:avLst/>
          </a:prstGeom>
          <a:solidFill>
            <a:schemeClr val="accent4">
              <a:lumMod val="50000"/>
              <a:alpha val="74901"/>
            </a:schemeClr>
          </a:solidFill>
          <a:ln>
            <a:solidFill>
              <a:schemeClr val="accent4">
                <a:lumMod val="75000"/>
              </a:schemeClr>
            </a:solidFill>
          </a:ln>
          <a:effectLst>
            <a:softEdge rad="31750"/>
          </a:effectLs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fontAlgn="base">
              <a:spcBef>
                <a:spcPct val="0"/>
              </a:spcBef>
              <a:spcAft>
                <a:spcPct val="0"/>
              </a:spcAft>
              <a:defRPr/>
            </a:pPr>
            <a:endParaRPr lang="en-US" sz="900" dirty="0" smtClean="0">
              <a:solidFill>
                <a:prstClr val="black"/>
              </a:solidFill>
              <a:cs typeface="Arial" pitchFamily="34" charset="0"/>
            </a:endParaRPr>
          </a:p>
          <a:p>
            <a:pPr fontAlgn="base">
              <a:spcBef>
                <a:spcPct val="0"/>
              </a:spcBef>
              <a:spcAft>
                <a:spcPct val="0"/>
              </a:spcAft>
              <a:defRPr/>
            </a:pPr>
            <a:r>
              <a:rPr lang="en-US" sz="1000" b="1" dirty="0" smtClean="0">
                <a:solidFill>
                  <a:srgbClr val="333366"/>
                </a:solidFill>
                <a:cs typeface="Arial" pitchFamily="34" charset="0"/>
              </a:rPr>
              <a:t>     Washington State Department of Social &amp; Health Services – Division of Behavioral Health and Recovery - PRI</a:t>
            </a:r>
          </a:p>
        </p:txBody>
      </p:sp>
      <p:sp>
        <p:nvSpPr>
          <p:cNvPr id="6" name="Slide Number Placeholder 5"/>
          <p:cNvSpPr>
            <a:spLocks noGrp="1"/>
          </p:cNvSpPr>
          <p:nvPr>
            <p:ph type="sldNum" sz="quarter" idx="4"/>
          </p:nvPr>
        </p:nvSpPr>
        <p:spPr>
          <a:xfrm>
            <a:off x="6896100" y="133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fld id="{227ED7D1-6872-4AB0-976D-36AA42ED452A}" type="slidenum">
              <a:rPr lang="en-US" smtClean="0"/>
              <a:t>‹#›</a:t>
            </a:fld>
            <a:endParaRPr lang="en-US"/>
          </a:p>
        </p:txBody>
      </p:sp>
      <p:pic>
        <p:nvPicPr>
          <p:cNvPr id="1031" name="Picture 8" descr="DSHSlogopeople(w).eps"/>
          <p:cNvPicPr>
            <a:picLocks noChangeAspect="1"/>
          </p:cNvPicPr>
          <p:nvPr/>
        </p:nvPicPr>
        <p:blipFill>
          <a:blip r:embed="rId15">
            <a:duotone>
              <a:prstClr val="black"/>
              <a:schemeClr val="accent4">
                <a:lumMod val="50000"/>
                <a:tint val="45000"/>
                <a:satMod val="400000"/>
              </a:schemeClr>
            </a:duotone>
            <a:extLst>
              <a:ext uri="{BEBA8EAE-BF5A-486C-A8C5-ECC9F3942E4B}">
                <a14:imgProps xmlns:a14="http://schemas.microsoft.com/office/drawing/2010/main">
                  <a14:imgLayer r:embed="rId16">
                    <a14:imgEffect>
                      <a14:artisticPlasticWrap/>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8900" y="5892800"/>
            <a:ext cx="7874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9"/>
          <p:cNvSpPr txBox="1">
            <a:spLocks noChangeArrowheads="1"/>
          </p:cNvSpPr>
          <p:nvPr/>
        </p:nvSpPr>
        <p:spPr bwMode="auto">
          <a:xfrm>
            <a:off x="88900" y="5476399"/>
            <a:ext cx="12954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fontAlgn="base">
              <a:spcBef>
                <a:spcPct val="0"/>
              </a:spcBef>
              <a:spcAft>
                <a:spcPct val="0"/>
              </a:spcAft>
              <a:defRPr/>
            </a:pPr>
            <a:r>
              <a:rPr lang="en-US" sz="2800" dirty="0" smtClean="0">
                <a:solidFill>
                  <a:srgbClr val="7A3300"/>
                </a:solidFill>
                <a:latin typeface="Cambria" pitchFamily="18" charset="0"/>
                <a:cs typeface="Arial" pitchFamily="34" charset="0"/>
              </a:rPr>
              <a:t>One</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Department</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Vision</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Mission</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Core set of Values</a:t>
            </a:r>
          </a:p>
        </p:txBody>
      </p:sp>
    </p:spTree>
    <p:extLst>
      <p:ext uri="{BB962C8B-B14F-4D97-AF65-F5344CB8AC3E}">
        <p14:creationId xmlns:p14="http://schemas.microsoft.com/office/powerpoint/2010/main" val="359692245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rgbClr val="333366"/>
          </a:solidFill>
          <a:latin typeface="+mj-lt"/>
          <a:ea typeface="+mj-ea"/>
          <a:cs typeface="+mj-cs"/>
        </a:defRPr>
      </a:lvl1pPr>
      <a:lvl2pPr algn="ctr" rtl="0" eaLnBrk="1" fontAlgn="base" hangingPunct="1">
        <a:spcBef>
          <a:spcPct val="0"/>
        </a:spcBef>
        <a:spcAft>
          <a:spcPct val="0"/>
        </a:spcAft>
        <a:defRPr sz="4400">
          <a:solidFill>
            <a:srgbClr val="333366"/>
          </a:solidFill>
          <a:latin typeface="Calibri" pitchFamily="34" charset="0"/>
        </a:defRPr>
      </a:lvl2pPr>
      <a:lvl3pPr algn="ctr" rtl="0" eaLnBrk="1" fontAlgn="base" hangingPunct="1">
        <a:spcBef>
          <a:spcPct val="0"/>
        </a:spcBef>
        <a:spcAft>
          <a:spcPct val="0"/>
        </a:spcAft>
        <a:defRPr sz="4400">
          <a:solidFill>
            <a:srgbClr val="333366"/>
          </a:solidFill>
          <a:latin typeface="Calibri" pitchFamily="34" charset="0"/>
        </a:defRPr>
      </a:lvl3pPr>
      <a:lvl4pPr algn="ctr" rtl="0" eaLnBrk="1" fontAlgn="base" hangingPunct="1">
        <a:spcBef>
          <a:spcPct val="0"/>
        </a:spcBef>
        <a:spcAft>
          <a:spcPct val="0"/>
        </a:spcAft>
        <a:defRPr sz="4400">
          <a:solidFill>
            <a:srgbClr val="333366"/>
          </a:solidFill>
          <a:latin typeface="Calibri" pitchFamily="34" charset="0"/>
        </a:defRPr>
      </a:lvl4pPr>
      <a:lvl5pPr algn="ctr" rtl="0" eaLnBrk="1" fontAlgn="base" hangingPunct="1">
        <a:spcBef>
          <a:spcPct val="0"/>
        </a:spcBef>
        <a:spcAft>
          <a:spcPct val="0"/>
        </a:spcAft>
        <a:defRPr sz="4400">
          <a:solidFill>
            <a:srgbClr val="333366"/>
          </a:solidFill>
          <a:latin typeface="Calibri" pitchFamily="34" charset="0"/>
        </a:defRPr>
      </a:lvl5pPr>
      <a:lvl6pPr marL="457200" algn="ctr" rtl="0" eaLnBrk="1" fontAlgn="base" hangingPunct="1">
        <a:spcBef>
          <a:spcPct val="0"/>
        </a:spcBef>
        <a:spcAft>
          <a:spcPct val="0"/>
        </a:spcAft>
        <a:defRPr sz="4400">
          <a:solidFill>
            <a:srgbClr val="333366"/>
          </a:solidFill>
          <a:latin typeface="Calibri" pitchFamily="34" charset="0"/>
        </a:defRPr>
      </a:lvl6pPr>
      <a:lvl7pPr marL="914400" algn="ctr" rtl="0" eaLnBrk="1" fontAlgn="base" hangingPunct="1">
        <a:spcBef>
          <a:spcPct val="0"/>
        </a:spcBef>
        <a:spcAft>
          <a:spcPct val="0"/>
        </a:spcAft>
        <a:defRPr sz="4400">
          <a:solidFill>
            <a:srgbClr val="333366"/>
          </a:solidFill>
          <a:latin typeface="Calibri" pitchFamily="34" charset="0"/>
        </a:defRPr>
      </a:lvl7pPr>
      <a:lvl8pPr marL="1371600" algn="ctr" rtl="0" eaLnBrk="1" fontAlgn="base" hangingPunct="1">
        <a:spcBef>
          <a:spcPct val="0"/>
        </a:spcBef>
        <a:spcAft>
          <a:spcPct val="0"/>
        </a:spcAft>
        <a:defRPr sz="4400">
          <a:solidFill>
            <a:srgbClr val="333366"/>
          </a:solidFill>
          <a:latin typeface="Calibri" pitchFamily="34" charset="0"/>
        </a:defRPr>
      </a:lvl8pPr>
      <a:lvl9pPr marL="1828800" algn="ctr" rtl="0" eaLnBrk="1" fontAlgn="base" hangingPunct="1">
        <a:spcBef>
          <a:spcPct val="0"/>
        </a:spcBef>
        <a:spcAft>
          <a:spcPct val="0"/>
        </a:spcAft>
        <a:defRPr sz="4400">
          <a:solidFill>
            <a:srgbClr val="333366"/>
          </a:solidFill>
          <a:latin typeface="Calibri" pitchFamily="34" charset="0"/>
        </a:defRPr>
      </a:lvl9pPr>
    </p:titleStyle>
    <p:bodyStyle>
      <a:lvl1pPr marL="342900" indent="-342900" algn="l" rtl="0" eaLnBrk="1" fontAlgn="base" hangingPunct="1">
        <a:spcBef>
          <a:spcPct val="20000"/>
        </a:spcBef>
        <a:spcAft>
          <a:spcPct val="0"/>
        </a:spcAft>
        <a:buClr>
          <a:srgbClr val="C85F08"/>
        </a:buClr>
        <a:buFont typeface="Wingdings"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C85F08"/>
        </a:buClr>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22E724F-982F-45F4-A379-F77A754C265E}" type="slidenum">
              <a:rPr lang="en-US" smtClean="0">
                <a:cs typeface="Arial" pitchFamily="34" charset="0"/>
              </a:rPr>
              <a:pPr fontAlgn="base">
                <a:spcBef>
                  <a:spcPct val="0"/>
                </a:spcBef>
                <a:spcAft>
                  <a:spcPct val="0"/>
                </a:spcAft>
                <a:defRPr/>
              </a:pPr>
              <a:t>‹#›</a:t>
            </a:fld>
            <a:endParaRPr lang="en-US" dirty="0">
              <a:cs typeface="Arial" pitchFamily="34" charset="0"/>
            </a:endParaRPr>
          </a:p>
        </p:txBody>
      </p:sp>
    </p:spTree>
    <p:extLst>
      <p:ext uri="{BB962C8B-B14F-4D97-AF65-F5344CB8AC3E}">
        <p14:creationId xmlns:p14="http://schemas.microsoft.com/office/powerpoint/2010/main" val="424784719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22E724F-982F-45F4-A379-F77A754C265E}" type="slidenum">
              <a:rPr lang="en-US" smtClean="0">
                <a:solidFill>
                  <a:prstClr val="black">
                    <a:tint val="75000"/>
                  </a:prstClr>
                </a:solidFill>
                <a:cs typeface="Arial" pitchFamily="34" charset="0"/>
              </a:rPr>
              <a:pPr fontAlgn="base">
                <a:spcBef>
                  <a:spcPct val="0"/>
                </a:spcBef>
                <a:spcAft>
                  <a:spcPct val="0"/>
                </a:spcAft>
                <a:defRPr/>
              </a:pPr>
              <a:t>‹#›</a:t>
            </a:fld>
            <a:endParaRPr lang="en-US" dirty="0">
              <a:solidFill>
                <a:prstClr val="black">
                  <a:tint val="75000"/>
                </a:prstClr>
              </a:solidFill>
              <a:cs typeface="Arial" pitchFamily="34" charset="0"/>
            </a:endParaRPr>
          </a:p>
        </p:txBody>
      </p:sp>
    </p:spTree>
    <p:extLst>
      <p:ext uri="{BB962C8B-B14F-4D97-AF65-F5344CB8AC3E}">
        <p14:creationId xmlns:p14="http://schemas.microsoft.com/office/powerpoint/2010/main" val="200780171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descr="Picture1.jpg"/>
          <p:cNvPicPr>
            <a:picLocks/>
          </p:cNvPicPr>
          <p:nvPr/>
        </p:nvPicPr>
        <p:blipFill>
          <a:blip r:embed="rId14"/>
          <a:stretch>
            <a:fillRect/>
          </a:stretch>
        </p:blipFill>
        <p:spPr>
          <a:xfrm>
            <a:off x="1397508" y="0"/>
            <a:ext cx="100584" cy="1472184"/>
          </a:xfrm>
          <a:prstGeom prst="rect">
            <a:avLst/>
          </a:prstGeom>
          <a:ln>
            <a:noFill/>
          </a:ln>
          <a:effectLst>
            <a:reflection blurRad="6350" stA="50000" endA="295" endPos="92000" dist="101600" dir="5400000" sy="-100000" algn="bl" rotWithShape="0"/>
          </a:effectLst>
        </p:spPr>
      </p:pic>
      <p:sp>
        <p:nvSpPr>
          <p:cNvPr id="1027" name="Title Placeholder 1"/>
          <p:cNvSpPr>
            <a:spLocks noGrp="1"/>
          </p:cNvSpPr>
          <p:nvPr>
            <p:ph type="title"/>
          </p:nvPr>
        </p:nvSpPr>
        <p:spPr bwMode="auto">
          <a:xfrm>
            <a:off x="1600200" y="274638"/>
            <a:ext cx="7086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600200" y="1600200"/>
            <a:ext cx="7086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Box 7"/>
          <p:cNvSpPr txBox="1">
            <a:spLocks noChangeArrowheads="1"/>
          </p:cNvSpPr>
          <p:nvPr/>
        </p:nvSpPr>
        <p:spPr bwMode="auto">
          <a:xfrm>
            <a:off x="1447800" y="6248400"/>
            <a:ext cx="7696200" cy="76200"/>
          </a:xfrm>
          <a:prstGeom prst="rect">
            <a:avLst/>
          </a:prstGeom>
          <a:solidFill>
            <a:schemeClr val="accent4">
              <a:lumMod val="50000"/>
              <a:alpha val="74901"/>
            </a:schemeClr>
          </a:solidFill>
          <a:ln>
            <a:solidFill>
              <a:schemeClr val="accent4">
                <a:lumMod val="75000"/>
              </a:schemeClr>
            </a:solidFill>
          </a:ln>
          <a:effectLst>
            <a:softEdge rad="31750"/>
          </a:effectLs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fontAlgn="base">
              <a:spcBef>
                <a:spcPct val="0"/>
              </a:spcBef>
              <a:spcAft>
                <a:spcPct val="0"/>
              </a:spcAft>
              <a:defRPr/>
            </a:pPr>
            <a:endParaRPr lang="en-US" sz="900" dirty="0" smtClean="0">
              <a:solidFill>
                <a:prstClr val="black"/>
              </a:solidFill>
              <a:cs typeface="Arial" pitchFamily="34" charset="0"/>
            </a:endParaRPr>
          </a:p>
          <a:p>
            <a:pPr fontAlgn="base">
              <a:spcBef>
                <a:spcPct val="0"/>
              </a:spcBef>
              <a:spcAft>
                <a:spcPct val="0"/>
              </a:spcAft>
              <a:defRPr/>
            </a:pPr>
            <a:r>
              <a:rPr lang="en-US" sz="1000" b="1" dirty="0" smtClean="0">
                <a:solidFill>
                  <a:srgbClr val="333366"/>
                </a:solidFill>
                <a:cs typeface="Arial" pitchFamily="34" charset="0"/>
              </a:rPr>
              <a:t>     Washington State Department of Social &amp; Health Services – Division of Behavioral Health and Recovery - PRI</a:t>
            </a:r>
          </a:p>
        </p:txBody>
      </p:sp>
      <p:sp>
        <p:nvSpPr>
          <p:cNvPr id="6" name="Slide Number Placeholder 5"/>
          <p:cNvSpPr>
            <a:spLocks noGrp="1"/>
          </p:cNvSpPr>
          <p:nvPr>
            <p:ph type="sldNum" sz="quarter" idx="4"/>
          </p:nvPr>
        </p:nvSpPr>
        <p:spPr>
          <a:xfrm>
            <a:off x="6896100" y="133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fld id="{227ED7D1-6872-4AB0-976D-36AA42ED452A}" type="slidenum">
              <a:rPr lang="en-US" smtClean="0"/>
              <a:t>‹#›</a:t>
            </a:fld>
            <a:endParaRPr lang="en-US"/>
          </a:p>
        </p:txBody>
      </p:sp>
      <p:pic>
        <p:nvPicPr>
          <p:cNvPr id="1031" name="Picture 8" descr="DSHSlogopeople(w).eps"/>
          <p:cNvPicPr>
            <a:picLocks noChangeAspect="1"/>
          </p:cNvPicPr>
          <p:nvPr/>
        </p:nvPicPr>
        <p:blipFill>
          <a:blip r:embed="rId15">
            <a:duotone>
              <a:prstClr val="black"/>
              <a:schemeClr val="accent4">
                <a:lumMod val="50000"/>
                <a:tint val="45000"/>
                <a:satMod val="400000"/>
              </a:schemeClr>
            </a:duotone>
            <a:extLst>
              <a:ext uri="{BEBA8EAE-BF5A-486C-A8C5-ECC9F3942E4B}">
                <a14:imgProps xmlns:a14="http://schemas.microsoft.com/office/drawing/2010/main">
                  <a14:imgLayer r:embed="rId16">
                    <a14:imgEffect>
                      <a14:artisticPlasticWrap/>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8900" y="5892800"/>
            <a:ext cx="7874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9"/>
          <p:cNvSpPr txBox="1">
            <a:spLocks noChangeArrowheads="1"/>
          </p:cNvSpPr>
          <p:nvPr/>
        </p:nvSpPr>
        <p:spPr bwMode="auto">
          <a:xfrm>
            <a:off x="88900" y="5476399"/>
            <a:ext cx="12954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fontAlgn="base">
              <a:spcBef>
                <a:spcPct val="0"/>
              </a:spcBef>
              <a:spcAft>
                <a:spcPct val="0"/>
              </a:spcAft>
              <a:defRPr/>
            </a:pPr>
            <a:r>
              <a:rPr lang="en-US" sz="2800" dirty="0" smtClean="0">
                <a:solidFill>
                  <a:srgbClr val="7A3300"/>
                </a:solidFill>
                <a:latin typeface="Cambria" pitchFamily="18" charset="0"/>
                <a:cs typeface="Arial" pitchFamily="34" charset="0"/>
              </a:rPr>
              <a:t>One</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Department</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Vision</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Mission</a:t>
            </a:r>
          </a:p>
          <a:p>
            <a:pPr algn="r" fontAlgn="base">
              <a:spcBef>
                <a:spcPct val="0"/>
              </a:spcBef>
              <a:spcAft>
                <a:spcPct val="0"/>
              </a:spcAft>
              <a:defRPr/>
            </a:pPr>
            <a:r>
              <a:rPr lang="en-US" sz="1000" dirty="0" smtClean="0">
                <a:solidFill>
                  <a:srgbClr val="7A3300"/>
                </a:solidFill>
                <a:latin typeface="Cambria" pitchFamily="18" charset="0"/>
                <a:cs typeface="Arial" pitchFamily="34" charset="0"/>
              </a:rPr>
              <a:t>Core set of Values</a:t>
            </a:r>
          </a:p>
        </p:txBody>
      </p:sp>
    </p:spTree>
    <p:extLst>
      <p:ext uri="{BB962C8B-B14F-4D97-AF65-F5344CB8AC3E}">
        <p14:creationId xmlns:p14="http://schemas.microsoft.com/office/powerpoint/2010/main" val="3596922452"/>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rgbClr val="333366"/>
          </a:solidFill>
          <a:latin typeface="+mj-lt"/>
          <a:ea typeface="+mj-ea"/>
          <a:cs typeface="+mj-cs"/>
        </a:defRPr>
      </a:lvl1pPr>
      <a:lvl2pPr algn="ctr" rtl="0" eaLnBrk="1" fontAlgn="base" hangingPunct="1">
        <a:spcBef>
          <a:spcPct val="0"/>
        </a:spcBef>
        <a:spcAft>
          <a:spcPct val="0"/>
        </a:spcAft>
        <a:defRPr sz="4400">
          <a:solidFill>
            <a:srgbClr val="333366"/>
          </a:solidFill>
          <a:latin typeface="Calibri" pitchFamily="34" charset="0"/>
        </a:defRPr>
      </a:lvl2pPr>
      <a:lvl3pPr algn="ctr" rtl="0" eaLnBrk="1" fontAlgn="base" hangingPunct="1">
        <a:spcBef>
          <a:spcPct val="0"/>
        </a:spcBef>
        <a:spcAft>
          <a:spcPct val="0"/>
        </a:spcAft>
        <a:defRPr sz="4400">
          <a:solidFill>
            <a:srgbClr val="333366"/>
          </a:solidFill>
          <a:latin typeface="Calibri" pitchFamily="34" charset="0"/>
        </a:defRPr>
      </a:lvl3pPr>
      <a:lvl4pPr algn="ctr" rtl="0" eaLnBrk="1" fontAlgn="base" hangingPunct="1">
        <a:spcBef>
          <a:spcPct val="0"/>
        </a:spcBef>
        <a:spcAft>
          <a:spcPct val="0"/>
        </a:spcAft>
        <a:defRPr sz="4400">
          <a:solidFill>
            <a:srgbClr val="333366"/>
          </a:solidFill>
          <a:latin typeface="Calibri" pitchFamily="34" charset="0"/>
        </a:defRPr>
      </a:lvl4pPr>
      <a:lvl5pPr algn="ctr" rtl="0" eaLnBrk="1" fontAlgn="base" hangingPunct="1">
        <a:spcBef>
          <a:spcPct val="0"/>
        </a:spcBef>
        <a:spcAft>
          <a:spcPct val="0"/>
        </a:spcAft>
        <a:defRPr sz="4400">
          <a:solidFill>
            <a:srgbClr val="333366"/>
          </a:solidFill>
          <a:latin typeface="Calibri" pitchFamily="34" charset="0"/>
        </a:defRPr>
      </a:lvl5pPr>
      <a:lvl6pPr marL="457200" algn="ctr" rtl="0" eaLnBrk="1" fontAlgn="base" hangingPunct="1">
        <a:spcBef>
          <a:spcPct val="0"/>
        </a:spcBef>
        <a:spcAft>
          <a:spcPct val="0"/>
        </a:spcAft>
        <a:defRPr sz="4400">
          <a:solidFill>
            <a:srgbClr val="333366"/>
          </a:solidFill>
          <a:latin typeface="Calibri" pitchFamily="34" charset="0"/>
        </a:defRPr>
      </a:lvl6pPr>
      <a:lvl7pPr marL="914400" algn="ctr" rtl="0" eaLnBrk="1" fontAlgn="base" hangingPunct="1">
        <a:spcBef>
          <a:spcPct val="0"/>
        </a:spcBef>
        <a:spcAft>
          <a:spcPct val="0"/>
        </a:spcAft>
        <a:defRPr sz="4400">
          <a:solidFill>
            <a:srgbClr val="333366"/>
          </a:solidFill>
          <a:latin typeface="Calibri" pitchFamily="34" charset="0"/>
        </a:defRPr>
      </a:lvl7pPr>
      <a:lvl8pPr marL="1371600" algn="ctr" rtl="0" eaLnBrk="1" fontAlgn="base" hangingPunct="1">
        <a:spcBef>
          <a:spcPct val="0"/>
        </a:spcBef>
        <a:spcAft>
          <a:spcPct val="0"/>
        </a:spcAft>
        <a:defRPr sz="4400">
          <a:solidFill>
            <a:srgbClr val="333366"/>
          </a:solidFill>
          <a:latin typeface="Calibri" pitchFamily="34" charset="0"/>
        </a:defRPr>
      </a:lvl8pPr>
      <a:lvl9pPr marL="1828800" algn="ctr" rtl="0" eaLnBrk="1" fontAlgn="base" hangingPunct="1">
        <a:spcBef>
          <a:spcPct val="0"/>
        </a:spcBef>
        <a:spcAft>
          <a:spcPct val="0"/>
        </a:spcAft>
        <a:defRPr sz="4400">
          <a:solidFill>
            <a:srgbClr val="333366"/>
          </a:solidFill>
          <a:latin typeface="Calibri" pitchFamily="34" charset="0"/>
        </a:defRPr>
      </a:lvl9pPr>
    </p:titleStyle>
    <p:bodyStyle>
      <a:lvl1pPr marL="342900" indent="-342900" algn="l" rtl="0" eaLnBrk="1" fontAlgn="base" hangingPunct="1">
        <a:spcBef>
          <a:spcPct val="20000"/>
        </a:spcBef>
        <a:spcAft>
          <a:spcPct val="0"/>
        </a:spcAft>
        <a:buClr>
          <a:srgbClr val="C85F08"/>
        </a:buClr>
        <a:buFont typeface="Wingdings"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C85F08"/>
        </a:buClr>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22E724F-982F-45F4-A379-F77A754C265E}" type="slidenum">
              <a:rPr lang="en-US" smtClean="0">
                <a:cs typeface="Arial" pitchFamily="34" charset="0"/>
              </a:rPr>
              <a:pPr fontAlgn="base">
                <a:spcBef>
                  <a:spcPct val="0"/>
                </a:spcBef>
                <a:spcAft>
                  <a:spcPct val="0"/>
                </a:spcAft>
                <a:defRPr/>
              </a:pPr>
              <a:t>‹#›</a:t>
            </a:fld>
            <a:endParaRPr lang="en-US" dirty="0">
              <a:cs typeface="Arial" pitchFamily="34" charset="0"/>
            </a:endParaRPr>
          </a:p>
        </p:txBody>
      </p:sp>
    </p:spTree>
    <p:extLst>
      <p:ext uri="{BB962C8B-B14F-4D97-AF65-F5344CB8AC3E}">
        <p14:creationId xmlns:p14="http://schemas.microsoft.com/office/powerpoint/2010/main" val="424784719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22E724F-982F-45F4-A379-F77A754C265E}" type="slidenum">
              <a:rPr lang="en-US" smtClean="0">
                <a:solidFill>
                  <a:prstClr val="black">
                    <a:tint val="75000"/>
                  </a:prstClr>
                </a:solidFill>
                <a:cs typeface="Arial" pitchFamily="34" charset="0"/>
              </a:rPr>
              <a:pPr fontAlgn="base">
                <a:spcBef>
                  <a:spcPct val="0"/>
                </a:spcBef>
                <a:spcAft>
                  <a:spcPct val="0"/>
                </a:spcAft>
                <a:defRPr/>
              </a:pPr>
              <a:t>‹#›</a:t>
            </a:fld>
            <a:endParaRPr lang="en-US" dirty="0">
              <a:solidFill>
                <a:prstClr val="black">
                  <a:tint val="75000"/>
                </a:prstClr>
              </a:solidFill>
              <a:cs typeface="Arial" pitchFamily="34" charset="0"/>
            </a:endParaRPr>
          </a:p>
        </p:txBody>
      </p:sp>
    </p:spTree>
    <p:extLst>
      <p:ext uri="{BB962C8B-B14F-4D97-AF65-F5344CB8AC3E}">
        <p14:creationId xmlns:p14="http://schemas.microsoft.com/office/powerpoint/2010/main" val="200780171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descr="Picture1.jpg"/>
          <p:cNvPicPr>
            <a:picLocks/>
          </p:cNvPicPr>
          <p:nvPr/>
        </p:nvPicPr>
        <p:blipFill>
          <a:blip r:embed="rId15"/>
          <a:stretch>
            <a:fillRect/>
          </a:stretch>
        </p:blipFill>
        <p:spPr>
          <a:xfrm>
            <a:off x="1346662" y="-1"/>
            <a:ext cx="101139" cy="1471353"/>
          </a:xfrm>
          <a:prstGeom prst="rect">
            <a:avLst/>
          </a:prstGeom>
          <a:ln>
            <a:noFill/>
          </a:ln>
          <a:effectLst>
            <a:reflection blurRad="6350" stA="50000" endA="295" endPos="92000" dist="101600" dir="5400000" sy="-100000" algn="bl" rotWithShape="0"/>
            <a:softEdge rad="12700"/>
          </a:effectLst>
        </p:spPr>
      </p:pic>
      <p:sp>
        <p:nvSpPr>
          <p:cNvPr id="19459" name="Title Placeholder 1"/>
          <p:cNvSpPr>
            <a:spLocks noGrp="1"/>
          </p:cNvSpPr>
          <p:nvPr>
            <p:ph type="title"/>
          </p:nvPr>
        </p:nvSpPr>
        <p:spPr bwMode="auto">
          <a:xfrm>
            <a:off x="1600200" y="274638"/>
            <a:ext cx="7086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60" name="Text Placeholder 2"/>
          <p:cNvSpPr>
            <a:spLocks noGrp="1"/>
          </p:cNvSpPr>
          <p:nvPr>
            <p:ph type="body" idx="1"/>
          </p:nvPr>
        </p:nvSpPr>
        <p:spPr bwMode="auto">
          <a:xfrm>
            <a:off x="1600200" y="1600200"/>
            <a:ext cx="7086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Box 7"/>
          <p:cNvSpPr txBox="1">
            <a:spLocks noChangeArrowheads="1"/>
          </p:cNvSpPr>
          <p:nvPr/>
        </p:nvSpPr>
        <p:spPr bwMode="auto">
          <a:xfrm>
            <a:off x="1447800" y="6248400"/>
            <a:ext cx="7696200" cy="76200"/>
          </a:xfrm>
          <a:prstGeom prst="rect">
            <a:avLst/>
          </a:prstGeom>
          <a:solidFill>
            <a:schemeClr val="accent4">
              <a:lumMod val="50000"/>
              <a:alpha val="74901"/>
            </a:schemeClr>
          </a:solidFill>
          <a:ln>
            <a:solidFill>
              <a:schemeClr val="accent4">
                <a:lumMod val="75000"/>
              </a:schemeClr>
            </a:solidFill>
          </a:ln>
          <a:effectLst>
            <a:softEdge rad="31750"/>
          </a:effectLs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endParaRPr lang="en-US" sz="900" dirty="0" smtClean="0">
              <a:solidFill>
                <a:prstClr val="black"/>
              </a:solidFill>
            </a:endParaRPr>
          </a:p>
          <a:p>
            <a:pPr>
              <a:defRPr/>
            </a:pPr>
            <a:r>
              <a:rPr lang="en-US" sz="1000" b="1" dirty="0" smtClean="0">
                <a:solidFill>
                  <a:srgbClr val="333366"/>
                </a:solidFill>
              </a:rPr>
              <a:t>     Washington State Department of Social &amp; Health Services – Division of Behavioral Health and Recovery</a:t>
            </a:r>
          </a:p>
        </p:txBody>
      </p:sp>
      <p:sp>
        <p:nvSpPr>
          <p:cNvPr id="6" name="Slide Number Placeholder 5"/>
          <p:cNvSpPr>
            <a:spLocks noGrp="1"/>
          </p:cNvSpPr>
          <p:nvPr>
            <p:ph type="sldNum" sz="quarter" idx="4"/>
          </p:nvPr>
        </p:nvSpPr>
        <p:spPr>
          <a:xfrm>
            <a:off x="6896100" y="133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fld id="{227ED7D1-6872-4AB0-976D-36AA42ED452A}" type="slidenum">
              <a:rPr lang="en-US" smtClean="0"/>
              <a:t>‹#›</a:t>
            </a:fld>
            <a:endParaRPr lang="en-US"/>
          </a:p>
        </p:txBody>
      </p:sp>
      <p:pic>
        <p:nvPicPr>
          <p:cNvPr id="1031" name="Picture 8" descr="DSHSlogopeople(w).eps"/>
          <p:cNvPicPr>
            <a:picLocks noChangeAspect="1"/>
          </p:cNvPicPr>
          <p:nvPr/>
        </p:nvPicPr>
        <p:blipFill>
          <a:blip r:embed="rId16">
            <a:duotone>
              <a:prstClr val="black"/>
              <a:schemeClr val="accent4">
                <a:lumMod val="50000"/>
                <a:tint val="45000"/>
                <a:satMod val="400000"/>
              </a:schemeClr>
            </a:duotone>
            <a:extLst>
              <a:ext uri="{28A0092B-C50C-407E-A947-70E740481C1C}">
                <a14:useLocalDpi xmlns:a14="http://schemas.microsoft.com/office/drawing/2010/main" val="0"/>
              </a:ext>
            </a:extLst>
          </a:blip>
          <a:srcRect/>
          <a:stretch>
            <a:fillRect/>
          </a:stretch>
        </p:blipFill>
        <p:spPr bwMode="auto">
          <a:xfrm>
            <a:off x="320040" y="5655262"/>
            <a:ext cx="7874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9"/>
          <p:cNvSpPr txBox="1">
            <a:spLocks noChangeArrowheads="1"/>
          </p:cNvSpPr>
          <p:nvPr/>
        </p:nvSpPr>
        <p:spPr bwMode="auto">
          <a:xfrm>
            <a:off x="91440" y="6421066"/>
            <a:ext cx="129540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defRPr/>
            </a:pPr>
            <a:r>
              <a:rPr lang="en-US" sz="1050" i="1" dirty="0" smtClean="0">
                <a:solidFill>
                  <a:srgbClr val="7A3300"/>
                </a:solidFill>
                <a:latin typeface="Cambria" pitchFamily="18" charset="0"/>
              </a:rPr>
              <a:t>Transforming lives</a:t>
            </a:r>
            <a:endParaRPr lang="en-US" sz="200" i="1" dirty="0" smtClean="0">
              <a:solidFill>
                <a:srgbClr val="7A3300"/>
              </a:solidFill>
              <a:latin typeface="Cambria" pitchFamily="18" charset="0"/>
            </a:endParaRPr>
          </a:p>
        </p:txBody>
      </p:sp>
    </p:spTree>
    <p:extLst>
      <p:ext uri="{BB962C8B-B14F-4D97-AF65-F5344CB8AC3E}">
        <p14:creationId xmlns:p14="http://schemas.microsoft.com/office/powerpoint/2010/main" val="252612317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accent4">
              <a:lumMod val="50000"/>
            </a:schemeClr>
          </a:solidFill>
          <a:effectLst>
            <a:outerShdw blurRad="38100" dist="38100" dir="2700000" algn="tl">
              <a:srgbClr val="000000">
                <a:alpha val="43137"/>
              </a:srgbClr>
            </a:outerShdw>
          </a:effectLst>
          <a:latin typeface="+mj-lt"/>
          <a:ea typeface="+mj-ea"/>
          <a:cs typeface="+mj-cs"/>
        </a:defRPr>
      </a:lvl1pPr>
      <a:lvl2pPr algn="ctr" rtl="0" eaLnBrk="1" fontAlgn="base" hangingPunct="1">
        <a:spcBef>
          <a:spcPct val="0"/>
        </a:spcBef>
        <a:spcAft>
          <a:spcPct val="0"/>
        </a:spcAft>
        <a:defRPr sz="4400">
          <a:solidFill>
            <a:srgbClr val="333366"/>
          </a:solidFill>
          <a:latin typeface="Calibri" pitchFamily="34" charset="0"/>
        </a:defRPr>
      </a:lvl2pPr>
      <a:lvl3pPr algn="ctr" rtl="0" eaLnBrk="1" fontAlgn="base" hangingPunct="1">
        <a:spcBef>
          <a:spcPct val="0"/>
        </a:spcBef>
        <a:spcAft>
          <a:spcPct val="0"/>
        </a:spcAft>
        <a:defRPr sz="4400">
          <a:solidFill>
            <a:srgbClr val="333366"/>
          </a:solidFill>
          <a:latin typeface="Calibri" pitchFamily="34" charset="0"/>
        </a:defRPr>
      </a:lvl3pPr>
      <a:lvl4pPr algn="ctr" rtl="0" eaLnBrk="1" fontAlgn="base" hangingPunct="1">
        <a:spcBef>
          <a:spcPct val="0"/>
        </a:spcBef>
        <a:spcAft>
          <a:spcPct val="0"/>
        </a:spcAft>
        <a:defRPr sz="4400">
          <a:solidFill>
            <a:srgbClr val="333366"/>
          </a:solidFill>
          <a:latin typeface="Calibri" pitchFamily="34" charset="0"/>
        </a:defRPr>
      </a:lvl4pPr>
      <a:lvl5pPr algn="ctr" rtl="0" eaLnBrk="1" fontAlgn="base" hangingPunct="1">
        <a:spcBef>
          <a:spcPct val="0"/>
        </a:spcBef>
        <a:spcAft>
          <a:spcPct val="0"/>
        </a:spcAft>
        <a:defRPr sz="4400">
          <a:solidFill>
            <a:srgbClr val="333366"/>
          </a:solidFill>
          <a:latin typeface="Calibri" pitchFamily="34" charset="0"/>
        </a:defRPr>
      </a:lvl5pPr>
      <a:lvl6pPr marL="457200" algn="ctr" rtl="0" eaLnBrk="1" fontAlgn="base" hangingPunct="1">
        <a:spcBef>
          <a:spcPct val="0"/>
        </a:spcBef>
        <a:spcAft>
          <a:spcPct val="0"/>
        </a:spcAft>
        <a:defRPr sz="4400">
          <a:solidFill>
            <a:srgbClr val="333366"/>
          </a:solidFill>
          <a:latin typeface="Calibri" pitchFamily="34" charset="0"/>
        </a:defRPr>
      </a:lvl6pPr>
      <a:lvl7pPr marL="914400" algn="ctr" rtl="0" eaLnBrk="1" fontAlgn="base" hangingPunct="1">
        <a:spcBef>
          <a:spcPct val="0"/>
        </a:spcBef>
        <a:spcAft>
          <a:spcPct val="0"/>
        </a:spcAft>
        <a:defRPr sz="4400">
          <a:solidFill>
            <a:srgbClr val="333366"/>
          </a:solidFill>
          <a:latin typeface="Calibri" pitchFamily="34" charset="0"/>
        </a:defRPr>
      </a:lvl7pPr>
      <a:lvl8pPr marL="1371600" algn="ctr" rtl="0" eaLnBrk="1" fontAlgn="base" hangingPunct="1">
        <a:spcBef>
          <a:spcPct val="0"/>
        </a:spcBef>
        <a:spcAft>
          <a:spcPct val="0"/>
        </a:spcAft>
        <a:defRPr sz="4400">
          <a:solidFill>
            <a:srgbClr val="333366"/>
          </a:solidFill>
          <a:latin typeface="Calibri" pitchFamily="34" charset="0"/>
        </a:defRPr>
      </a:lvl8pPr>
      <a:lvl9pPr marL="1828800" algn="ctr" rtl="0" eaLnBrk="1" fontAlgn="base" hangingPunct="1">
        <a:spcBef>
          <a:spcPct val="0"/>
        </a:spcBef>
        <a:spcAft>
          <a:spcPct val="0"/>
        </a:spcAft>
        <a:defRPr sz="4400">
          <a:solidFill>
            <a:srgbClr val="333366"/>
          </a:solidFill>
          <a:latin typeface="Calibri" pitchFamily="34" charset="0"/>
        </a:defRPr>
      </a:lvl9pPr>
    </p:titleStyle>
    <p:bodyStyle>
      <a:lvl1pPr marL="342900" indent="-342900" algn="l" rtl="0" eaLnBrk="1" fontAlgn="base" hangingPunct="1">
        <a:spcBef>
          <a:spcPct val="20000"/>
        </a:spcBef>
        <a:spcAft>
          <a:spcPct val="0"/>
        </a:spcAft>
        <a:buClr>
          <a:srgbClr val="C85F08"/>
        </a:buClr>
        <a:buFont typeface="Wingdings"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C85F08"/>
        </a:buClr>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8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2.xml"/></Relationships>
</file>

<file path=ppt/slides/_rels/slide21.xml.rels><?xml version="1.0" encoding="UTF-8" standalone="yes"?>
<Relationships xmlns="http://schemas.openxmlformats.org/package/2006/relationships"><Relationship Id="rId3" Type="http://schemas.openxmlformats.org/officeDocument/2006/relationships/hyperlink" Target="https://www.healthcare.gov/marketplace/individual" TargetMode="External"/><Relationship Id="rId2" Type="http://schemas.openxmlformats.org/officeDocument/2006/relationships/notesSlide" Target="../notesSlides/notesSlide21.xml"/><Relationship Id="rId1" Type="http://schemas.openxmlformats.org/officeDocument/2006/relationships/slideLayout" Target="../slideLayouts/slideLayout82.xml"/><Relationship Id="rId5" Type="http://schemas.openxmlformats.org/officeDocument/2006/relationships/hyperlink" Target="http://www.dshs.wa.gov/pdf/manual/Program%20Options%20For%20Inmates%20Matrix.pdf" TargetMode="External"/><Relationship Id="rId4" Type="http://schemas.openxmlformats.org/officeDocument/2006/relationships/hyperlink" Target="http://www.wahealthplanfinder.org/"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2.xml"/></Relationships>
</file>

<file path=ppt/slides/_rels/slide29.xml.rels><?xml version="1.0" encoding="UTF-8" standalone="yes"?>
<Relationships xmlns="http://schemas.openxmlformats.org/package/2006/relationships"><Relationship Id="rId3" Type="http://schemas.openxmlformats.org/officeDocument/2006/relationships/hyperlink" Target="https://fortress.wa.gov/hca/p1contactus/" TargetMode="External"/><Relationship Id="rId2" Type="http://schemas.openxmlformats.org/officeDocument/2006/relationships/notesSlide" Target="../notesSlides/notesSlide29.xml"/><Relationship Id="rId1" Type="http://schemas.openxmlformats.org/officeDocument/2006/relationships/slideLayout" Target="../slideLayouts/slideLayout82.xml"/><Relationship Id="rId5" Type="http://schemas.openxmlformats.org/officeDocument/2006/relationships/hyperlink" Target="http://www.insurance.wa.gov/complaints-and-fraud/file-a-complaint/insurance-company/" TargetMode="External"/><Relationship Id="rId4" Type="http://schemas.openxmlformats.org/officeDocument/2006/relationships/hyperlink" Target="mailto:customersupport@wahbexchange.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8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1.xml"/></Relationships>
</file>

<file path=ppt/slides/_rels/slide31.xml.rels><?xml version="1.0" encoding="UTF-8" standalone="yes"?>
<Relationships xmlns="http://schemas.openxmlformats.org/package/2006/relationships"><Relationship Id="rId3" Type="http://schemas.openxmlformats.org/officeDocument/2006/relationships/hyperlink" Target="mailto:menasa@dshs.wa.gov" TargetMode="External"/><Relationship Id="rId2" Type="http://schemas.openxmlformats.org/officeDocument/2006/relationships/notesSlide" Target="../notesSlides/notesSlide31.xml"/><Relationship Id="rId1" Type="http://schemas.openxmlformats.org/officeDocument/2006/relationships/slideLayout" Target="../slideLayouts/slideLayout8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8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2.xml"/></Relationships>
</file>

<file path=ppt/slides/_rels/slide8.xml.rels><?xml version="1.0" encoding="UTF-8" standalone="yes"?>
<Relationships xmlns="http://schemas.openxmlformats.org/package/2006/relationships"><Relationship Id="rId3" Type="http://schemas.openxmlformats.org/officeDocument/2006/relationships/hyperlink" Target="http://www.wahbexchange.org/info-you/individuals-and-families/special-enrollment-faqs/" TargetMode="External"/><Relationship Id="rId2" Type="http://schemas.openxmlformats.org/officeDocument/2006/relationships/notesSlide" Target="../notesSlides/notesSlide8.xml"/><Relationship Id="rId1" Type="http://schemas.openxmlformats.org/officeDocument/2006/relationships/slideLayout" Target="../slideLayouts/slideLayout82.xml"/><Relationship Id="rId4" Type="http://schemas.openxmlformats.org/officeDocument/2006/relationships/hyperlink" Target="http://www.insurance.wa.gov/your-insurance/health-insurance/individuals-families/special-enrollment-period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24000"/>
            <a:ext cx="7040980" cy="1524000"/>
          </a:xfrm>
        </p:spPr>
        <p:txBody>
          <a:bodyPr>
            <a:normAutofit fontScale="90000"/>
          </a:bodyPr>
          <a:lstStyle/>
          <a:p>
            <a:r>
              <a:rPr lang="en-US" b="1" dirty="0" smtClean="0"/>
              <a:t>Chemical Dependency Services in the New Medicaid and Insurance World</a:t>
            </a:r>
            <a:br>
              <a:rPr lang="en-US" b="1" dirty="0" smtClean="0"/>
            </a:br>
            <a:r>
              <a:rPr lang="en-US" dirty="0" smtClean="0"/>
              <a:t>Part II</a:t>
            </a:r>
            <a:endParaRPr lang="en-US" b="1" dirty="0"/>
          </a:p>
        </p:txBody>
      </p:sp>
      <p:sp>
        <p:nvSpPr>
          <p:cNvPr id="3" name="Subtitle 2"/>
          <p:cNvSpPr>
            <a:spLocks noGrp="1"/>
          </p:cNvSpPr>
          <p:nvPr>
            <p:ph type="subTitle" idx="1"/>
          </p:nvPr>
        </p:nvSpPr>
        <p:spPr>
          <a:xfrm>
            <a:off x="1447800" y="5638800"/>
            <a:ext cx="6019800" cy="533400"/>
          </a:xfrm>
        </p:spPr>
        <p:txBody>
          <a:bodyPr>
            <a:normAutofit fontScale="92500"/>
          </a:bodyPr>
          <a:lstStyle/>
          <a:p>
            <a:r>
              <a:rPr lang="en-US" sz="1400" dirty="0" smtClean="0"/>
              <a:t>Presented by Division of Behavioral Health and Recovery, in partnership with Health Care Authority, Health Benefit Exchange, and Office of the Insurance Commissioner.</a:t>
            </a:r>
            <a:endParaRPr lang="en-US" sz="1400" dirty="0"/>
          </a:p>
        </p:txBody>
      </p:sp>
      <p:sp>
        <p:nvSpPr>
          <p:cNvPr id="4" name="Date Placeholder 3"/>
          <p:cNvSpPr>
            <a:spLocks noGrp="1"/>
          </p:cNvSpPr>
          <p:nvPr>
            <p:ph type="dt" sz="half" idx="10"/>
          </p:nvPr>
        </p:nvSpPr>
        <p:spPr>
          <a:xfrm>
            <a:off x="7315200" y="5943600"/>
            <a:ext cx="1676400" cy="365125"/>
          </a:xfrm>
        </p:spPr>
        <p:txBody>
          <a:bodyPr/>
          <a:lstStyle/>
          <a:p>
            <a:r>
              <a:rPr lang="en-US" dirty="0" smtClean="0"/>
              <a:t>May 27, 2014</a:t>
            </a:r>
            <a:endParaRPr lang="en-US" dirty="0"/>
          </a:p>
        </p:txBody>
      </p:sp>
    </p:spTree>
    <p:extLst>
      <p:ext uri="{BB962C8B-B14F-4D97-AF65-F5344CB8AC3E}">
        <p14:creationId xmlns:p14="http://schemas.microsoft.com/office/powerpoint/2010/main" val="813053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467600" cy="1143000"/>
          </a:xfrm>
        </p:spPr>
        <p:txBody>
          <a:bodyPr>
            <a:noAutofit/>
          </a:bodyPr>
          <a:lstStyle/>
          <a:p>
            <a:r>
              <a:rPr lang="en-US" dirty="0" smtClean="0"/>
              <a:t>EHB Implementation May Differ</a:t>
            </a:r>
            <a:endParaRPr lang="en-US" dirty="0"/>
          </a:p>
        </p:txBody>
      </p:sp>
      <p:sp>
        <p:nvSpPr>
          <p:cNvPr id="3" name="Content Placeholder 2"/>
          <p:cNvSpPr>
            <a:spLocks noGrp="1"/>
          </p:cNvSpPr>
          <p:nvPr>
            <p:ph idx="1"/>
          </p:nvPr>
        </p:nvSpPr>
        <p:spPr/>
        <p:txBody>
          <a:bodyPr/>
          <a:lstStyle/>
          <a:p>
            <a:pPr>
              <a:spcBef>
                <a:spcPts val="0"/>
              </a:spcBef>
            </a:pPr>
            <a:r>
              <a:rPr lang="en-US" dirty="0" smtClean="0"/>
              <a:t>EHB sets standard, but details may differ. </a:t>
            </a:r>
          </a:p>
          <a:p>
            <a:pPr lvl="1">
              <a:spcBef>
                <a:spcPts val="0"/>
              </a:spcBef>
            </a:pPr>
            <a:r>
              <a:rPr lang="en-US" dirty="0" err="1" smtClean="0"/>
              <a:t>Eg</a:t>
            </a:r>
            <a:r>
              <a:rPr lang="en-US" dirty="0" smtClean="0"/>
              <a:t>., Formulary must be “substantially equal” re: category and classes covered, number of drugs per class</a:t>
            </a:r>
          </a:p>
          <a:p>
            <a:pPr lvl="1">
              <a:spcBef>
                <a:spcPts val="0"/>
              </a:spcBef>
            </a:pPr>
            <a:endParaRPr lang="en-US" dirty="0" smtClean="0"/>
          </a:p>
          <a:p>
            <a:pPr>
              <a:spcBef>
                <a:spcPts val="0"/>
              </a:spcBef>
            </a:pPr>
            <a:r>
              <a:rPr lang="en-US" dirty="0" smtClean="0"/>
              <a:t>Sources of details: </a:t>
            </a:r>
            <a:endParaRPr lang="en-US" dirty="0"/>
          </a:p>
          <a:p>
            <a:pPr lvl="1">
              <a:spcBef>
                <a:spcPts val="0"/>
              </a:spcBef>
            </a:pPr>
            <a:r>
              <a:rPr lang="en-US" dirty="0" smtClean="0"/>
              <a:t>Insurance policy</a:t>
            </a:r>
          </a:p>
          <a:p>
            <a:pPr lvl="1">
              <a:spcBef>
                <a:spcPts val="0"/>
              </a:spcBef>
            </a:pPr>
            <a:r>
              <a:rPr lang="en-US" dirty="0" smtClean="0"/>
              <a:t>Formulary  </a:t>
            </a:r>
          </a:p>
          <a:p>
            <a:pPr lvl="1">
              <a:spcBef>
                <a:spcPts val="0"/>
              </a:spcBef>
            </a:pPr>
            <a:r>
              <a:rPr lang="en-US" dirty="0" smtClean="0"/>
              <a:t>Clinical medical necessity guidelines</a:t>
            </a:r>
          </a:p>
          <a:p>
            <a:pPr lvl="1">
              <a:spcBef>
                <a:spcPts val="0"/>
              </a:spcBef>
            </a:pPr>
            <a:r>
              <a:rPr lang="en-US" dirty="0" smtClean="0"/>
              <a:t>Utilization management guidelines  </a:t>
            </a:r>
            <a:endParaRPr lang="en-US" dirty="0"/>
          </a:p>
        </p:txBody>
      </p:sp>
    </p:spTree>
    <p:extLst>
      <p:ext uri="{BB962C8B-B14F-4D97-AF65-F5344CB8AC3E}">
        <p14:creationId xmlns:p14="http://schemas.microsoft.com/office/powerpoint/2010/main" val="357073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315200" cy="1143000"/>
          </a:xfrm>
        </p:spPr>
        <p:txBody>
          <a:bodyPr>
            <a:normAutofit/>
          </a:bodyPr>
          <a:lstStyle/>
          <a:p>
            <a:r>
              <a:rPr lang="en-US" sz="2800" dirty="0"/>
              <a:t>Example from 2014 Qualified Health Plan Policy</a:t>
            </a:r>
          </a:p>
        </p:txBody>
      </p:sp>
      <p:sp>
        <p:nvSpPr>
          <p:cNvPr id="3" name="Content Placeholder 2"/>
          <p:cNvSpPr>
            <a:spLocks noGrp="1"/>
          </p:cNvSpPr>
          <p:nvPr>
            <p:ph idx="1"/>
          </p:nvPr>
        </p:nvSpPr>
        <p:spPr/>
        <p:txBody>
          <a:bodyPr/>
          <a:lstStyle/>
          <a:p>
            <a:pPr marL="0" indent="0" algn="ctr">
              <a:buNone/>
            </a:pPr>
            <a:r>
              <a:rPr lang="en-US" sz="2000" b="1" u="sng" dirty="0">
                <a:solidFill>
                  <a:srgbClr val="000000"/>
                </a:solidFill>
              </a:rPr>
              <a:t>Covered Services</a:t>
            </a:r>
          </a:p>
          <a:p>
            <a:pPr>
              <a:buFont typeface="Arial" panose="020B0604020202020204" pitchFamily="34" charset="0"/>
              <a:buChar char="•"/>
            </a:pPr>
            <a:r>
              <a:rPr lang="en-US" sz="2000" dirty="0" smtClean="0"/>
              <a:t>Treatment </a:t>
            </a:r>
            <a:r>
              <a:rPr lang="en-US" sz="2000" dirty="0"/>
              <a:t>and services for substance use disorders for patients with a DSM category diagnosis, including: </a:t>
            </a:r>
          </a:p>
          <a:p>
            <a:pPr marL="1200150" lvl="2" indent="-342900">
              <a:buClr>
                <a:schemeClr val="accent6">
                  <a:lumMod val="75000"/>
                </a:schemeClr>
              </a:buClr>
            </a:pPr>
            <a:r>
              <a:rPr lang="en-US" sz="1600" dirty="0"/>
              <a:t>Care at a hospital, CD rehab facility, residential treatment program, partial hospitalization, intensive outpatient, group or individual outpatient, or home health setting</a:t>
            </a:r>
          </a:p>
          <a:p>
            <a:pPr marL="1200150" lvl="2" indent="-342900">
              <a:buClr>
                <a:schemeClr val="accent6">
                  <a:lumMod val="75000"/>
                </a:schemeClr>
              </a:buClr>
            </a:pPr>
            <a:r>
              <a:rPr lang="en-US" sz="1600" dirty="0"/>
              <a:t>Prescription drugs prescribed during inpatient admission covered</a:t>
            </a:r>
          </a:p>
          <a:p>
            <a:pPr marL="1200150" lvl="2" indent="-342900">
              <a:buClr>
                <a:schemeClr val="accent6">
                  <a:lumMod val="75000"/>
                </a:schemeClr>
              </a:buClr>
            </a:pPr>
            <a:r>
              <a:rPr lang="en-US" sz="1600" dirty="0"/>
              <a:t>Acupuncture </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Must </a:t>
            </a:r>
            <a:r>
              <a:rPr lang="en-US" sz="2000" dirty="0"/>
              <a:t>be medically necessary and cover least restrictive setting </a:t>
            </a:r>
          </a:p>
          <a:p>
            <a:pPr>
              <a:buFont typeface="Arial" panose="020B0604020202020204" pitchFamily="34" charset="0"/>
              <a:buChar char="•"/>
            </a:pPr>
            <a:r>
              <a:rPr lang="en-US" sz="2000" dirty="0"/>
              <a:t>Inpatient admissions related to substance use disorders require preauthorization (unless involuntary commitment)</a:t>
            </a:r>
          </a:p>
          <a:p>
            <a:pPr>
              <a:buFont typeface="Arial" panose="020B0604020202020204" pitchFamily="34" charset="0"/>
              <a:buChar char="•"/>
            </a:pPr>
            <a:r>
              <a:rPr lang="en-US" sz="2000" dirty="0"/>
              <a:t>Emergency admissions require notification</a:t>
            </a:r>
          </a:p>
          <a:p>
            <a:endParaRPr lang="en-US" dirty="0"/>
          </a:p>
        </p:txBody>
      </p:sp>
    </p:spTree>
    <p:extLst>
      <p:ext uri="{BB962C8B-B14F-4D97-AF65-F5344CB8AC3E}">
        <p14:creationId xmlns:p14="http://schemas.microsoft.com/office/powerpoint/2010/main" val="2599745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from 2014 QHP Policy</a:t>
            </a:r>
          </a:p>
        </p:txBody>
      </p:sp>
      <p:sp>
        <p:nvSpPr>
          <p:cNvPr id="3" name="Content Placeholder 2"/>
          <p:cNvSpPr>
            <a:spLocks noGrp="1"/>
          </p:cNvSpPr>
          <p:nvPr>
            <p:ph idx="1"/>
          </p:nvPr>
        </p:nvSpPr>
        <p:spPr/>
        <p:txBody>
          <a:bodyPr/>
          <a:lstStyle/>
          <a:p>
            <a:pPr marL="0" indent="0" algn="ctr">
              <a:buNone/>
            </a:pPr>
            <a:r>
              <a:rPr lang="en-US" sz="3200" b="1" u="sng" dirty="0">
                <a:solidFill>
                  <a:srgbClr val="000000"/>
                </a:solidFill>
              </a:rPr>
              <a:t>Not Covered</a:t>
            </a:r>
            <a:endParaRPr lang="en-US" dirty="0"/>
          </a:p>
          <a:p>
            <a:r>
              <a:rPr lang="en-US" sz="1650" dirty="0"/>
              <a:t>Alcoholics Anonymous or other similar CD programs or support groups;</a:t>
            </a:r>
          </a:p>
          <a:p>
            <a:r>
              <a:rPr lang="en-US" sz="1650" dirty="0" smtClean="0"/>
              <a:t>Biofeedback</a:t>
            </a:r>
            <a:r>
              <a:rPr lang="en-US" sz="1650" dirty="0"/>
              <a:t>, pain management and/or stress reduction classes;</a:t>
            </a:r>
          </a:p>
          <a:p>
            <a:r>
              <a:rPr lang="en-US" sz="1650" dirty="0" smtClean="0"/>
              <a:t>Care </a:t>
            </a:r>
            <a:r>
              <a:rPr lang="en-US" sz="1650" dirty="0"/>
              <a:t>necessary to obtain shelter, to deter antisocial behavior, to deter runaway or truant behavior;</a:t>
            </a:r>
          </a:p>
          <a:p>
            <a:r>
              <a:rPr lang="en-US" sz="1650" dirty="0" smtClean="0"/>
              <a:t>Chemical </a:t>
            </a:r>
            <a:r>
              <a:rPr lang="en-US" sz="1650" dirty="0"/>
              <a:t>Dependency benefits not specifically listed;</a:t>
            </a:r>
          </a:p>
          <a:p>
            <a:r>
              <a:rPr lang="en-US" sz="1650" dirty="0" smtClean="0"/>
              <a:t>Court-ordered </a:t>
            </a:r>
            <a:r>
              <a:rPr lang="en-US" sz="1650" dirty="0"/>
              <a:t>or other assessments to determine the medical necessity of court-ordered treatments;</a:t>
            </a:r>
          </a:p>
          <a:p>
            <a:r>
              <a:rPr lang="en-US" sz="1650" dirty="0" smtClean="0"/>
              <a:t>Court-ordered </a:t>
            </a:r>
            <a:r>
              <a:rPr lang="en-US" sz="1650" dirty="0"/>
              <a:t>treatments or treatments related to deferral of prosecution, deferral of sentencing or suspended sentencing or treatments ordered as a condition of retaining driving rights, when no medical necessity exists; or</a:t>
            </a:r>
          </a:p>
          <a:p>
            <a:r>
              <a:rPr lang="en-US" sz="1650" dirty="0" smtClean="0"/>
              <a:t>Custodial </a:t>
            </a:r>
            <a:r>
              <a:rPr lang="en-US" sz="1650" dirty="0"/>
              <a:t>Care, including housing that is not integral to a Medically Necessary level of care, such as care necessary to obtain shelter, to deter antisocial behavior, to deter runaway or truant behavior or to achieve family respite</a:t>
            </a:r>
            <a:r>
              <a:rPr lang="en-US" sz="1600" dirty="0"/>
              <a:t>… </a:t>
            </a:r>
          </a:p>
          <a:p>
            <a:endParaRPr lang="en-US" sz="1600" dirty="0"/>
          </a:p>
        </p:txBody>
      </p:sp>
    </p:spTree>
    <p:extLst>
      <p:ext uri="{BB962C8B-B14F-4D97-AF65-F5344CB8AC3E}">
        <p14:creationId xmlns:p14="http://schemas.microsoft.com/office/powerpoint/2010/main" val="4072275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Authorization and QHPs </a:t>
            </a:r>
            <a:endParaRPr lang="en-US" dirty="0"/>
          </a:p>
        </p:txBody>
      </p:sp>
      <p:sp>
        <p:nvSpPr>
          <p:cNvPr id="3" name="Content Placeholder 2"/>
          <p:cNvSpPr>
            <a:spLocks noGrp="1"/>
          </p:cNvSpPr>
          <p:nvPr>
            <p:ph idx="1"/>
          </p:nvPr>
        </p:nvSpPr>
        <p:spPr/>
        <p:txBody>
          <a:bodyPr/>
          <a:lstStyle/>
          <a:p>
            <a:pPr marL="0" indent="0">
              <a:buNone/>
            </a:pPr>
            <a:r>
              <a:rPr lang="en-US" sz="2400" b="1" u="sng" dirty="0" smtClean="0"/>
              <a:t>Question </a:t>
            </a:r>
            <a:r>
              <a:rPr lang="en-US" sz="2400" b="1" u="sng" dirty="0"/>
              <a:t>from first webinar: </a:t>
            </a:r>
            <a:r>
              <a:rPr lang="en-US" sz="2400" u="sng" dirty="0"/>
              <a:t>Providers are getting pre-</a:t>
            </a:r>
            <a:r>
              <a:rPr lang="en-US" sz="2400" u="sng" dirty="0" err="1"/>
              <a:t>auths</a:t>
            </a:r>
            <a:r>
              <a:rPr lang="en-US" sz="2400" u="sng" dirty="0"/>
              <a:t> but still not getting </a:t>
            </a:r>
            <a:r>
              <a:rPr lang="en-US" sz="2400" u="sng" dirty="0" smtClean="0"/>
              <a:t>paid, why? </a:t>
            </a:r>
            <a:endParaRPr lang="en-US" sz="2400" u="sng" dirty="0"/>
          </a:p>
          <a:p>
            <a:r>
              <a:rPr lang="en-US" sz="1800" dirty="0" smtClean="0"/>
              <a:t>Plan can use medical management techniques </a:t>
            </a:r>
          </a:p>
          <a:p>
            <a:r>
              <a:rPr lang="en-US" sz="1800" dirty="0" smtClean="0"/>
              <a:t>But parameters in WAC 284-43-410:</a:t>
            </a:r>
          </a:p>
          <a:p>
            <a:pPr lvl="1"/>
            <a:r>
              <a:rPr lang="en-US" sz="1800" dirty="0" smtClean="0"/>
              <a:t>Must make standards available to providers </a:t>
            </a:r>
          </a:p>
          <a:p>
            <a:pPr lvl="1"/>
            <a:r>
              <a:rPr lang="en-US" sz="1800" dirty="0" smtClean="0"/>
              <a:t>Cannot retrospectively deny coverage/payment on standards not communicated to provider</a:t>
            </a:r>
          </a:p>
          <a:p>
            <a:pPr lvl="1"/>
            <a:r>
              <a:rPr lang="en-US" sz="1800" dirty="0" smtClean="0"/>
              <a:t>Timeliness standards:</a:t>
            </a:r>
          </a:p>
          <a:p>
            <a:pPr lvl="2"/>
            <a:r>
              <a:rPr lang="en-US" sz="1800" dirty="0" smtClean="0"/>
              <a:t>1 business day for emergency</a:t>
            </a:r>
          </a:p>
          <a:p>
            <a:pPr lvl="2"/>
            <a:r>
              <a:rPr lang="en-US" sz="1800" dirty="0" smtClean="0"/>
              <a:t>24 hours for concurrent if also urgent </a:t>
            </a:r>
          </a:p>
          <a:p>
            <a:pPr lvl="2"/>
            <a:r>
              <a:rPr lang="en-US" sz="1800" dirty="0" smtClean="0"/>
              <a:t>48 hours for urgent care</a:t>
            </a:r>
          </a:p>
          <a:p>
            <a:pPr lvl="2"/>
            <a:r>
              <a:rPr lang="en-US" sz="1800" dirty="0" smtClean="0"/>
              <a:t>5 calendar days for non-urgent pre-service</a:t>
            </a:r>
          </a:p>
          <a:p>
            <a:pPr lvl="2"/>
            <a:r>
              <a:rPr lang="en-US" sz="1800" dirty="0" smtClean="0"/>
              <a:t>30 calendar days for post-service reviews </a:t>
            </a:r>
          </a:p>
          <a:p>
            <a:pPr lvl="2"/>
            <a:endParaRPr lang="en-US" sz="2200" dirty="0" smtClean="0"/>
          </a:p>
          <a:p>
            <a:pPr lvl="1"/>
            <a:endParaRPr lang="en-US" sz="2200" dirty="0" smtClean="0"/>
          </a:p>
          <a:p>
            <a:pPr lvl="1"/>
            <a:endParaRPr lang="en-US" sz="2200" dirty="0" smtClean="0"/>
          </a:p>
          <a:p>
            <a:pPr lvl="1"/>
            <a:endParaRPr lang="en-US" sz="2200" dirty="0" smtClean="0"/>
          </a:p>
          <a:p>
            <a:pPr lvl="1"/>
            <a:endParaRPr lang="en-US" sz="2200" dirty="0" smtClean="0"/>
          </a:p>
          <a:p>
            <a:endParaRPr lang="en-US" sz="2200" dirty="0"/>
          </a:p>
        </p:txBody>
      </p:sp>
    </p:spTree>
    <p:extLst>
      <p:ext uri="{BB962C8B-B14F-4D97-AF65-F5344CB8AC3E}">
        <p14:creationId xmlns:p14="http://schemas.microsoft.com/office/powerpoint/2010/main" val="2586802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p:txBody>
          <a:bodyPr/>
          <a:lstStyle/>
          <a:p>
            <a:pPr marL="0" indent="0">
              <a:spcBef>
                <a:spcPts val="0"/>
              </a:spcBef>
              <a:buNone/>
            </a:pPr>
            <a:r>
              <a:rPr lang="en-US" sz="1800" b="1" u="sng" dirty="0"/>
              <a:t>Question from first webinar: </a:t>
            </a:r>
            <a:r>
              <a:rPr lang="en-US" sz="1800" u="sng" dirty="0" smtClean="0"/>
              <a:t>When can a person apply for Apple Health?</a:t>
            </a:r>
            <a:endParaRPr lang="en-US" sz="1800" u="sng" dirty="0"/>
          </a:p>
          <a:p>
            <a:pPr lvl="1">
              <a:spcBef>
                <a:spcPts val="0"/>
              </a:spcBef>
            </a:pPr>
            <a:r>
              <a:rPr lang="en-US" sz="1800" dirty="0" smtClean="0"/>
              <a:t>Based on Life Events</a:t>
            </a:r>
          </a:p>
          <a:p>
            <a:pPr lvl="2">
              <a:spcBef>
                <a:spcPts val="0"/>
              </a:spcBef>
            </a:pPr>
            <a:r>
              <a:rPr lang="en-US" sz="1800" dirty="0" smtClean="0"/>
              <a:t>Loss of employment</a:t>
            </a:r>
          </a:p>
          <a:p>
            <a:pPr lvl="2">
              <a:spcBef>
                <a:spcPts val="0"/>
              </a:spcBef>
            </a:pPr>
            <a:r>
              <a:rPr lang="en-US" sz="1800" dirty="0" smtClean="0"/>
              <a:t>Loss of health insurance</a:t>
            </a:r>
          </a:p>
          <a:p>
            <a:pPr lvl="2">
              <a:spcBef>
                <a:spcPts val="0"/>
              </a:spcBef>
            </a:pPr>
            <a:r>
              <a:rPr lang="en-US" sz="1800" dirty="0" smtClean="0"/>
              <a:t>Change of income</a:t>
            </a:r>
          </a:p>
          <a:p>
            <a:pPr>
              <a:spcBef>
                <a:spcPts val="0"/>
              </a:spcBef>
            </a:pPr>
            <a:endParaRPr lang="en-US" sz="1800" dirty="0" smtClean="0"/>
          </a:p>
          <a:p>
            <a:pPr marL="0" indent="0">
              <a:spcBef>
                <a:spcPts val="0"/>
              </a:spcBef>
              <a:buNone/>
            </a:pPr>
            <a:r>
              <a:rPr lang="en-US" sz="1800" b="1" u="sng" dirty="0"/>
              <a:t>Question from first webinar: </a:t>
            </a:r>
            <a:r>
              <a:rPr lang="en-US" sz="1800" u="sng" dirty="0" smtClean="0"/>
              <a:t>Are habilitative services covered for individuals on classic Apple Health</a:t>
            </a:r>
            <a:r>
              <a:rPr lang="en-US" sz="1800" dirty="0" smtClean="0"/>
              <a:t>?</a:t>
            </a:r>
          </a:p>
          <a:p>
            <a:pPr lvl="1">
              <a:spcBef>
                <a:spcPts val="0"/>
              </a:spcBef>
            </a:pPr>
            <a:r>
              <a:rPr lang="en-US" sz="1800" dirty="0"/>
              <a:t>Pt, OT, ST and DME services may fall under the new habilitative </a:t>
            </a:r>
            <a:r>
              <a:rPr lang="en-US" sz="1800" dirty="0" smtClean="0"/>
              <a:t>benefit</a:t>
            </a:r>
          </a:p>
          <a:p>
            <a:pPr lvl="1">
              <a:spcBef>
                <a:spcPts val="0"/>
              </a:spcBef>
            </a:pPr>
            <a:endParaRPr lang="en-US" sz="1800" dirty="0" smtClean="0"/>
          </a:p>
          <a:p>
            <a:pPr marL="0" indent="0">
              <a:spcBef>
                <a:spcPts val="0"/>
              </a:spcBef>
              <a:buNone/>
            </a:pPr>
            <a:r>
              <a:rPr lang="en-US" sz="1800" b="1" u="sng" dirty="0"/>
              <a:t>Question from first webinar: </a:t>
            </a:r>
            <a:r>
              <a:rPr lang="en-US" sz="1800" u="sng" dirty="0" smtClean="0"/>
              <a:t>Is Apple Health managed care in each county?</a:t>
            </a:r>
          </a:p>
          <a:p>
            <a:pPr lvl="1">
              <a:spcBef>
                <a:spcPts val="0"/>
              </a:spcBef>
            </a:pPr>
            <a:r>
              <a:rPr lang="en-US" sz="1800" dirty="0"/>
              <a:t>Yes some form of managed care is available in each county. Some counties have mandatory managed care coverage. </a:t>
            </a:r>
            <a:endParaRPr lang="en-US" sz="1800" dirty="0" smtClean="0"/>
          </a:p>
        </p:txBody>
      </p:sp>
    </p:spTree>
    <p:extLst>
      <p:ext uri="{BB962C8B-B14F-4D97-AF65-F5344CB8AC3E}">
        <p14:creationId xmlns:p14="http://schemas.microsoft.com/office/powerpoint/2010/main" val="126031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 continued</a:t>
            </a:r>
            <a:endParaRPr lang="en-US" dirty="0"/>
          </a:p>
        </p:txBody>
      </p:sp>
      <p:sp>
        <p:nvSpPr>
          <p:cNvPr id="3" name="Content Placeholder 2"/>
          <p:cNvSpPr>
            <a:spLocks noGrp="1"/>
          </p:cNvSpPr>
          <p:nvPr>
            <p:ph idx="1"/>
          </p:nvPr>
        </p:nvSpPr>
        <p:spPr>
          <a:xfrm>
            <a:off x="1676400" y="1524000"/>
            <a:ext cx="7010400" cy="4572000"/>
          </a:xfrm>
        </p:spPr>
        <p:txBody>
          <a:bodyPr/>
          <a:lstStyle/>
          <a:p>
            <a:pPr marL="0" indent="0">
              <a:buNone/>
            </a:pPr>
            <a:r>
              <a:rPr lang="en-US" sz="2000" b="1" u="sng" dirty="0"/>
              <a:t>Question from first webinar</a:t>
            </a:r>
            <a:r>
              <a:rPr lang="en-US" sz="2000" b="1" dirty="0"/>
              <a:t>: </a:t>
            </a:r>
            <a:r>
              <a:rPr lang="en-US" sz="2000" u="sng" dirty="0" smtClean="0"/>
              <a:t>Can </a:t>
            </a:r>
            <a:r>
              <a:rPr lang="en-US" sz="2000" u="sng" dirty="0"/>
              <a:t>a patient have their own employee insurance plan and be on Apple Health</a:t>
            </a:r>
            <a:r>
              <a:rPr lang="en-US" sz="2000" u="sng" dirty="0" smtClean="0"/>
              <a:t>?</a:t>
            </a:r>
          </a:p>
          <a:p>
            <a:pPr lvl="1"/>
            <a:r>
              <a:rPr lang="en-US" sz="2000" dirty="0" smtClean="0"/>
              <a:t>An individual </a:t>
            </a:r>
            <a:r>
              <a:rPr lang="en-US" sz="2000" dirty="0"/>
              <a:t>can have coverage thru their employer and can also qualify for Apple Health </a:t>
            </a:r>
          </a:p>
          <a:p>
            <a:endParaRPr lang="en-US" sz="2000" dirty="0"/>
          </a:p>
          <a:p>
            <a:pPr marL="0" indent="0">
              <a:buNone/>
            </a:pPr>
            <a:r>
              <a:rPr lang="en-US" sz="2000" b="1" u="sng" dirty="0"/>
              <a:t>Question from first webinar: </a:t>
            </a:r>
            <a:r>
              <a:rPr lang="en-US" sz="2000" u="sng" dirty="0" smtClean="0"/>
              <a:t>Can someone </a:t>
            </a:r>
            <a:r>
              <a:rPr lang="en-US" sz="2000" u="sng" dirty="0"/>
              <a:t>be eligible for </a:t>
            </a:r>
            <a:r>
              <a:rPr lang="en-US" sz="2000" u="sng" dirty="0" smtClean="0"/>
              <a:t>low income in </a:t>
            </a:r>
            <a:r>
              <a:rPr lang="en-US" sz="2000" u="sng" dirty="0"/>
              <a:t>December 2013 and become ineligible in January 2014</a:t>
            </a:r>
            <a:r>
              <a:rPr lang="en-US" sz="2000" u="sng" dirty="0" smtClean="0"/>
              <a:t>?</a:t>
            </a:r>
          </a:p>
          <a:p>
            <a:pPr lvl="1"/>
            <a:r>
              <a:rPr lang="en-US" sz="2000" dirty="0" smtClean="0"/>
              <a:t>Income could change</a:t>
            </a:r>
            <a:endParaRPr lang="en-US" sz="2000" dirty="0"/>
          </a:p>
          <a:p>
            <a:endParaRPr lang="en-US" sz="2000" dirty="0" smtClean="0"/>
          </a:p>
          <a:p>
            <a:pPr marL="0" indent="0">
              <a:buNone/>
            </a:pPr>
            <a:r>
              <a:rPr lang="en-US" sz="2000" b="1" u="sng" dirty="0"/>
              <a:t>Question from first webinar: </a:t>
            </a:r>
            <a:r>
              <a:rPr lang="en-US" sz="2000" u="sng" dirty="0" smtClean="0"/>
              <a:t>Is </a:t>
            </a:r>
            <a:r>
              <a:rPr lang="en-US" sz="2000" u="sng" dirty="0"/>
              <a:t>there a central portal for providers to check eligibility</a:t>
            </a:r>
            <a:r>
              <a:rPr lang="en-US" sz="2000" u="sng" dirty="0" smtClean="0"/>
              <a:t>?</a:t>
            </a:r>
          </a:p>
          <a:p>
            <a:pPr lvl="1"/>
            <a:r>
              <a:rPr lang="en-US" sz="2000" dirty="0" smtClean="0"/>
              <a:t>ProviderOne</a:t>
            </a:r>
          </a:p>
          <a:p>
            <a:pPr lvl="1"/>
            <a:r>
              <a:rPr lang="en-US" sz="2000" dirty="0" smtClean="0"/>
              <a:t>Third party Insurance</a:t>
            </a:r>
            <a:endParaRPr lang="en-US" sz="2000" dirty="0"/>
          </a:p>
          <a:p>
            <a:endParaRPr lang="en-US" sz="2400" dirty="0"/>
          </a:p>
        </p:txBody>
      </p:sp>
    </p:spTree>
    <p:extLst>
      <p:ext uri="{BB962C8B-B14F-4D97-AF65-F5344CB8AC3E}">
        <p14:creationId xmlns:p14="http://schemas.microsoft.com/office/powerpoint/2010/main" val="62945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Any Questions?</a:t>
            </a:r>
            <a:endParaRPr lang="en-US" dirty="0"/>
          </a:p>
        </p:txBody>
      </p:sp>
    </p:spTree>
    <p:extLst>
      <p:ext uri="{BB962C8B-B14F-4D97-AF65-F5344CB8AC3E}">
        <p14:creationId xmlns:p14="http://schemas.microsoft.com/office/powerpoint/2010/main" val="2767054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QHPs and Grace Period</a:t>
            </a:r>
            <a:endParaRPr lang="en-US" dirty="0"/>
          </a:p>
        </p:txBody>
      </p:sp>
      <p:sp>
        <p:nvSpPr>
          <p:cNvPr id="3" name="Content Placeholder 2"/>
          <p:cNvSpPr>
            <a:spLocks noGrp="1"/>
          </p:cNvSpPr>
          <p:nvPr>
            <p:ph idx="1"/>
          </p:nvPr>
        </p:nvSpPr>
        <p:spPr>
          <a:xfrm>
            <a:off x="1676400" y="1600200"/>
            <a:ext cx="7010400" cy="4648200"/>
          </a:xfrm>
        </p:spPr>
        <p:txBody>
          <a:bodyPr/>
          <a:lstStyle/>
          <a:p>
            <a:pPr marL="0" indent="0">
              <a:buNone/>
            </a:pPr>
            <a:r>
              <a:rPr lang="en-US" sz="2400" b="1" u="sng" dirty="0"/>
              <a:t>Question from first webinar: </a:t>
            </a:r>
            <a:r>
              <a:rPr lang="en-US" sz="2400" u="sng" dirty="0" smtClean="0"/>
              <a:t>Is </a:t>
            </a:r>
            <a:r>
              <a:rPr lang="en-US" sz="2400" u="sng" dirty="0"/>
              <a:t>there a grace period</a:t>
            </a:r>
            <a:r>
              <a:rPr lang="en-US" sz="2400" u="sng" dirty="0" smtClean="0"/>
              <a:t>? </a:t>
            </a:r>
            <a:r>
              <a:rPr lang="en-US" sz="2400" u="sng" dirty="0"/>
              <a:t>Will the provider be responsible for cost if enrollee does not meet their grace period?</a:t>
            </a:r>
          </a:p>
          <a:p>
            <a:pPr marL="0" indent="0">
              <a:buNone/>
            </a:pPr>
            <a:endParaRPr lang="en-US" sz="2400" u="sng" dirty="0"/>
          </a:p>
          <a:p>
            <a:pPr>
              <a:spcBef>
                <a:spcPts val="0"/>
              </a:spcBef>
            </a:pPr>
            <a:r>
              <a:rPr lang="en-US" sz="2200" dirty="0"/>
              <a:t>Non-subsidized enrollee 1-month grace period</a:t>
            </a:r>
          </a:p>
          <a:p>
            <a:pPr>
              <a:spcBef>
                <a:spcPts val="0"/>
              </a:spcBef>
            </a:pPr>
            <a:r>
              <a:rPr lang="en-US" sz="2200" dirty="0" smtClean="0"/>
              <a:t>Subsidized </a:t>
            </a:r>
            <a:r>
              <a:rPr lang="en-US" sz="2200" dirty="0"/>
              <a:t>enrollee 3-month grace period:  </a:t>
            </a:r>
          </a:p>
          <a:p>
            <a:pPr lvl="1">
              <a:spcBef>
                <a:spcPts val="0"/>
              </a:spcBef>
            </a:pPr>
            <a:r>
              <a:rPr lang="en-US" sz="2200" dirty="0" smtClean="0"/>
              <a:t> QHP </a:t>
            </a:r>
            <a:r>
              <a:rPr lang="en-US" sz="2200" dirty="0"/>
              <a:t>will be expected to pay claims during the first </a:t>
            </a:r>
            <a:r>
              <a:rPr lang="en-US" sz="2200" dirty="0" smtClean="0"/>
              <a:t>month, but </a:t>
            </a:r>
            <a:r>
              <a:rPr lang="en-US" sz="2200" dirty="0"/>
              <a:t>may suspend claims in the second and third months</a:t>
            </a:r>
            <a:endParaRPr lang="en-US" sz="2200" dirty="0" smtClean="0"/>
          </a:p>
          <a:p>
            <a:pPr marL="857250" lvl="1" indent="-457200">
              <a:spcBef>
                <a:spcPts val="0"/>
              </a:spcBef>
            </a:pPr>
            <a:r>
              <a:rPr lang="en-US" sz="2200" dirty="0"/>
              <a:t>QHP cannot deny claims during the second and third months </a:t>
            </a:r>
            <a:endParaRPr lang="en-US" sz="2200" dirty="0" smtClean="0"/>
          </a:p>
          <a:p>
            <a:pPr marL="857250" lvl="1" indent="-457200">
              <a:spcBef>
                <a:spcPts val="0"/>
              </a:spcBef>
            </a:pPr>
            <a:r>
              <a:rPr lang="en-US" sz="2200" dirty="0" smtClean="0"/>
              <a:t>Settling outstanding premiums, then claims paid</a:t>
            </a:r>
          </a:p>
          <a:p>
            <a:pPr marL="857250" lvl="1" indent="-457200">
              <a:spcBef>
                <a:spcPts val="0"/>
              </a:spcBef>
            </a:pPr>
            <a:r>
              <a:rPr lang="en-US" sz="2200" dirty="0"/>
              <a:t>QHP carriers must notify providers </a:t>
            </a:r>
          </a:p>
        </p:txBody>
      </p:sp>
    </p:spTree>
    <p:extLst>
      <p:ext uri="{BB962C8B-B14F-4D97-AF65-F5344CB8AC3E}">
        <p14:creationId xmlns:p14="http://schemas.microsoft.com/office/powerpoint/2010/main" val="281573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QHPs and Grace Period</a:t>
            </a:r>
            <a:endParaRPr lang="en-US" dirty="0"/>
          </a:p>
        </p:txBody>
      </p:sp>
      <p:sp>
        <p:nvSpPr>
          <p:cNvPr id="3" name="Content Placeholder 2"/>
          <p:cNvSpPr>
            <a:spLocks noGrp="1"/>
          </p:cNvSpPr>
          <p:nvPr>
            <p:ph idx="1"/>
          </p:nvPr>
        </p:nvSpPr>
        <p:spPr/>
        <p:txBody>
          <a:bodyPr/>
          <a:lstStyle/>
          <a:p>
            <a:pPr marL="0" indent="0">
              <a:buNone/>
            </a:pPr>
            <a:r>
              <a:rPr lang="en-US" sz="2600" dirty="0" smtClean="0"/>
              <a:t>Subsidized enrollee 3-month grace period:  flow</a:t>
            </a:r>
            <a:endParaRPr lang="en-US" sz="1800" dirty="0" smtClean="0"/>
          </a:p>
          <a:p>
            <a:pPr marL="0" indent="0">
              <a:buNone/>
            </a:pPr>
            <a:endParaRPr lang="en-US" dirty="0"/>
          </a:p>
        </p:txBody>
      </p:sp>
      <p:pic>
        <p:nvPicPr>
          <p:cNvPr id="5" name="Picture 4"/>
          <p:cNvPicPr>
            <a:picLocks noChangeAspect="1"/>
          </p:cNvPicPr>
          <p:nvPr/>
        </p:nvPicPr>
        <p:blipFill>
          <a:blip r:embed="rId3"/>
          <a:stretch>
            <a:fillRect/>
          </a:stretch>
        </p:blipFill>
        <p:spPr>
          <a:xfrm>
            <a:off x="1447800" y="2124868"/>
            <a:ext cx="7505571" cy="3742532"/>
          </a:xfrm>
          <a:prstGeom prst="rect">
            <a:avLst/>
          </a:prstGeom>
        </p:spPr>
      </p:pic>
    </p:spTree>
    <p:extLst>
      <p:ext uri="{BB962C8B-B14F-4D97-AF65-F5344CB8AC3E}">
        <p14:creationId xmlns:p14="http://schemas.microsoft.com/office/powerpoint/2010/main" val="2699212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Any Questions?</a:t>
            </a:r>
            <a:endParaRPr lang="en-US" dirty="0"/>
          </a:p>
        </p:txBody>
      </p:sp>
    </p:spTree>
    <p:extLst>
      <p:ext uri="{BB962C8B-B14F-4D97-AF65-F5344CB8AC3E}">
        <p14:creationId xmlns:p14="http://schemas.microsoft.com/office/powerpoint/2010/main" val="276705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a:xfrm>
            <a:off x="1524000" y="1143000"/>
            <a:ext cx="7162800" cy="5105400"/>
          </a:xfrm>
        </p:spPr>
        <p:txBody>
          <a:bodyPr/>
          <a:lstStyle/>
          <a:p>
            <a:pPr marL="0" indent="0">
              <a:buNone/>
            </a:pPr>
            <a:r>
              <a:rPr lang="en-US" sz="2400" dirty="0"/>
              <a:t>   </a:t>
            </a:r>
          </a:p>
          <a:p>
            <a:pPr>
              <a:spcBef>
                <a:spcPts val="0"/>
              </a:spcBef>
            </a:pPr>
            <a:r>
              <a:rPr lang="en-US" sz="2200" dirty="0" smtClean="0"/>
              <a:t>This webinar is the 2</a:t>
            </a:r>
            <a:r>
              <a:rPr lang="en-US" sz="2200" baseline="30000" dirty="0" smtClean="0"/>
              <a:t>nd</a:t>
            </a:r>
            <a:r>
              <a:rPr lang="en-US" sz="2200" dirty="0" smtClean="0"/>
              <a:t> in a two part series.</a:t>
            </a:r>
          </a:p>
          <a:p>
            <a:pPr marL="0" indent="0">
              <a:spcBef>
                <a:spcPts val="0"/>
              </a:spcBef>
              <a:buNone/>
            </a:pPr>
            <a:r>
              <a:rPr lang="en-US" sz="2200" dirty="0" smtClean="0"/>
              <a:t>  </a:t>
            </a:r>
          </a:p>
          <a:p>
            <a:pPr>
              <a:spcBef>
                <a:spcPts val="0"/>
              </a:spcBef>
            </a:pPr>
            <a:r>
              <a:rPr lang="en-US" sz="2200" dirty="0" smtClean="0"/>
              <a:t>The first webinar presented a general overview of Washington State’s public and private coverage options - past and present. The slide presentation can be found in the “For Contractors and Providers” section of the DBHR website. The recorded version will be available by June 1, 2014.  </a:t>
            </a:r>
          </a:p>
          <a:p>
            <a:pPr>
              <a:spcBef>
                <a:spcPts val="0"/>
              </a:spcBef>
            </a:pPr>
            <a:endParaRPr lang="en-US" sz="2200" dirty="0" smtClean="0"/>
          </a:p>
          <a:p>
            <a:pPr>
              <a:spcBef>
                <a:spcPts val="0"/>
              </a:spcBef>
            </a:pPr>
            <a:r>
              <a:rPr lang="en-US" sz="2200" dirty="0" smtClean="0"/>
              <a:t>This webinar is intended to provide answers to the questions presented during the first webinar. </a:t>
            </a:r>
          </a:p>
          <a:p>
            <a:pPr>
              <a:spcBef>
                <a:spcPts val="0"/>
              </a:spcBef>
            </a:pPr>
            <a:endParaRPr lang="en-US" sz="2200" dirty="0" smtClean="0"/>
          </a:p>
        </p:txBody>
      </p:sp>
    </p:spTree>
    <p:extLst>
      <p:ext uri="{BB962C8B-B14F-4D97-AF65-F5344CB8AC3E}">
        <p14:creationId xmlns:p14="http://schemas.microsoft.com/office/powerpoint/2010/main" val="850430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Incarceration and the Exchange</a:t>
            </a:r>
            <a:endParaRPr lang="en-US" dirty="0"/>
          </a:p>
        </p:txBody>
      </p:sp>
      <p:sp>
        <p:nvSpPr>
          <p:cNvPr id="3" name="Content Placeholder 2"/>
          <p:cNvSpPr>
            <a:spLocks noGrp="1"/>
          </p:cNvSpPr>
          <p:nvPr>
            <p:ph idx="1"/>
          </p:nvPr>
        </p:nvSpPr>
        <p:spPr/>
        <p:txBody>
          <a:bodyPr/>
          <a:lstStyle/>
          <a:p>
            <a:pPr marL="0" indent="0">
              <a:buNone/>
            </a:pPr>
            <a:r>
              <a:rPr lang="en-US" sz="2000" b="1" u="sng" dirty="0" smtClean="0"/>
              <a:t>Questions </a:t>
            </a:r>
            <a:r>
              <a:rPr lang="en-US" sz="2000" b="1" u="sng" dirty="0"/>
              <a:t>from first webinar: </a:t>
            </a:r>
            <a:r>
              <a:rPr lang="en-US" sz="2000" u="sng" dirty="0" smtClean="0"/>
              <a:t>What is the definition of “incarceration”? Does an individual who is incarcerated for 3 days jail time need to </a:t>
            </a:r>
            <a:r>
              <a:rPr lang="en-US" sz="2000" u="sng" dirty="0" err="1" smtClean="0"/>
              <a:t>disenroll</a:t>
            </a:r>
            <a:r>
              <a:rPr lang="en-US" sz="2000" u="sng" dirty="0" smtClean="0"/>
              <a:t>? Can an incarcerated individual apply for benefits?</a:t>
            </a:r>
          </a:p>
          <a:p>
            <a:pPr marL="0" indent="0">
              <a:buNone/>
            </a:pPr>
            <a:endParaRPr lang="en-US" sz="2000" u="sng" dirty="0" smtClean="0"/>
          </a:p>
          <a:p>
            <a:pPr>
              <a:spcBef>
                <a:spcPts val="0"/>
              </a:spcBef>
            </a:pPr>
            <a:r>
              <a:rPr lang="en-US" sz="1800" dirty="0" smtClean="0"/>
              <a:t>Incarcerated </a:t>
            </a:r>
            <a:r>
              <a:rPr lang="en-US" sz="1800" dirty="0"/>
              <a:t>means serving a term in prison or </a:t>
            </a:r>
            <a:r>
              <a:rPr lang="en-US" sz="1800" dirty="0" smtClean="0"/>
              <a:t>jail.</a:t>
            </a:r>
          </a:p>
          <a:p>
            <a:pPr lvl="1">
              <a:spcBef>
                <a:spcPts val="0"/>
              </a:spcBef>
            </a:pPr>
            <a:r>
              <a:rPr lang="en-US" sz="1800" dirty="0" smtClean="0"/>
              <a:t>Incarceration </a:t>
            </a:r>
            <a:r>
              <a:rPr lang="en-US" sz="1800" dirty="0"/>
              <a:t>is </a:t>
            </a:r>
            <a:r>
              <a:rPr lang="en-US" sz="1800" u="sng" dirty="0"/>
              <a:t>not</a:t>
            </a:r>
            <a:r>
              <a:rPr lang="en-US" sz="1800" dirty="0"/>
              <a:t> being in jail or prison pending disposition of charges (not convicted of a crime</a:t>
            </a:r>
            <a:r>
              <a:rPr lang="en-US" sz="1800" dirty="0" smtClean="0"/>
              <a:t>).</a:t>
            </a:r>
          </a:p>
          <a:p>
            <a:pPr lvl="1">
              <a:spcBef>
                <a:spcPts val="0"/>
              </a:spcBef>
            </a:pPr>
            <a:r>
              <a:rPr lang="en-US" sz="1800" dirty="0" smtClean="0"/>
              <a:t>Incarceration </a:t>
            </a:r>
            <a:r>
              <a:rPr lang="en-US" sz="1800" dirty="0"/>
              <a:t>is </a:t>
            </a:r>
            <a:r>
              <a:rPr lang="en-US" sz="1800" u="sng" dirty="0"/>
              <a:t>not</a:t>
            </a:r>
            <a:r>
              <a:rPr lang="en-US" sz="1800" dirty="0"/>
              <a:t> being on probation, parole, home confinement, or a residential facility under supervision</a:t>
            </a:r>
            <a:r>
              <a:rPr lang="en-US" sz="1800" dirty="0" smtClean="0"/>
              <a:t>.</a:t>
            </a:r>
            <a:endParaRPr lang="en-US" sz="1800" dirty="0"/>
          </a:p>
          <a:p>
            <a:pPr lvl="1">
              <a:spcBef>
                <a:spcPts val="0"/>
              </a:spcBef>
            </a:pPr>
            <a:endParaRPr lang="en-US" sz="1800" dirty="0" smtClean="0"/>
          </a:p>
          <a:p>
            <a:pPr>
              <a:spcBef>
                <a:spcPts val="0"/>
              </a:spcBef>
            </a:pPr>
            <a:r>
              <a:rPr lang="en-US" sz="1800" dirty="0"/>
              <a:t>Incarcerated people don’t have to pay the fee for being </a:t>
            </a:r>
            <a:r>
              <a:rPr lang="en-US" sz="1800" dirty="0" smtClean="0"/>
              <a:t>uninsured</a:t>
            </a:r>
          </a:p>
          <a:p>
            <a:pPr>
              <a:spcBef>
                <a:spcPts val="0"/>
              </a:spcBef>
            </a:pPr>
            <a:endParaRPr lang="en-US" sz="1800" dirty="0"/>
          </a:p>
          <a:p>
            <a:pPr>
              <a:spcBef>
                <a:spcPts val="0"/>
              </a:spcBef>
            </a:pPr>
            <a:r>
              <a:rPr lang="en-US" sz="1800" dirty="0" smtClean="0"/>
              <a:t>Incarcerated </a:t>
            </a:r>
            <a:r>
              <a:rPr lang="en-US" sz="1800" dirty="0"/>
              <a:t>pending disposition of </a:t>
            </a:r>
            <a:r>
              <a:rPr lang="en-US" sz="1800" dirty="0" smtClean="0"/>
              <a:t>charges can use the Marketplace</a:t>
            </a:r>
            <a:endParaRPr lang="en-US" sz="1800" dirty="0"/>
          </a:p>
          <a:p>
            <a:pPr lvl="1"/>
            <a:endParaRPr lang="en-US" sz="1400" dirty="0"/>
          </a:p>
        </p:txBody>
      </p:sp>
    </p:spTree>
    <p:extLst>
      <p:ext uri="{BB962C8B-B14F-4D97-AF65-F5344CB8AC3E}">
        <p14:creationId xmlns:p14="http://schemas.microsoft.com/office/powerpoint/2010/main" val="3990308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Incarceration and Medicaid</a:t>
            </a:r>
            <a:endParaRPr lang="en-US" dirty="0"/>
          </a:p>
        </p:txBody>
      </p:sp>
      <p:sp>
        <p:nvSpPr>
          <p:cNvPr id="14" name="Content Placeholder 13"/>
          <p:cNvSpPr>
            <a:spLocks noGrp="1"/>
          </p:cNvSpPr>
          <p:nvPr>
            <p:ph idx="1"/>
          </p:nvPr>
        </p:nvSpPr>
        <p:spPr/>
        <p:txBody>
          <a:bodyPr/>
          <a:lstStyle/>
          <a:p>
            <a:r>
              <a:rPr lang="en-US" dirty="0"/>
              <a:t>Medicaid won’t pay for </a:t>
            </a:r>
            <a:r>
              <a:rPr lang="en-US" dirty="0" smtClean="0"/>
              <a:t>medical </a:t>
            </a:r>
            <a:r>
              <a:rPr lang="en-US" dirty="0"/>
              <a:t>care while </a:t>
            </a:r>
            <a:r>
              <a:rPr lang="en-US" dirty="0" smtClean="0"/>
              <a:t>a person is </a:t>
            </a:r>
            <a:r>
              <a:rPr lang="en-US" dirty="0"/>
              <a:t>in prison or jail. </a:t>
            </a:r>
            <a:r>
              <a:rPr lang="en-US" dirty="0" smtClean="0"/>
              <a:t>Can enroll </a:t>
            </a:r>
            <a:r>
              <a:rPr lang="en-US" dirty="0"/>
              <a:t>in Medicaid while </a:t>
            </a:r>
            <a:r>
              <a:rPr lang="en-US" dirty="0" smtClean="0"/>
              <a:t>incarcerated. </a:t>
            </a:r>
          </a:p>
          <a:p>
            <a:endParaRPr lang="en-US" dirty="0"/>
          </a:p>
          <a:p>
            <a:pPr lvl="1"/>
            <a:r>
              <a:rPr lang="en-US" sz="2400" dirty="0" smtClean="0"/>
              <a:t>Apply online </a:t>
            </a:r>
            <a:r>
              <a:rPr lang="en-US" sz="2400" dirty="0"/>
              <a:t>at either </a:t>
            </a:r>
            <a:r>
              <a:rPr lang="en-US" sz="2400" dirty="0">
                <a:hlinkClick r:id="rId3" action="ppaction://hlinkfile"/>
              </a:rPr>
              <a:t>HealthCare.gov</a:t>
            </a:r>
            <a:r>
              <a:rPr lang="en-US" sz="2400" dirty="0"/>
              <a:t> or </a:t>
            </a:r>
            <a:r>
              <a:rPr lang="en-US" sz="2400" dirty="0" smtClean="0"/>
              <a:t> </a:t>
            </a:r>
            <a:r>
              <a:rPr lang="en-US" sz="2400" dirty="0" smtClean="0">
                <a:hlinkClick r:id="rId4"/>
              </a:rPr>
              <a:t>www.wahealthplanfinder.org</a:t>
            </a:r>
            <a:r>
              <a:rPr lang="en-US" sz="2400" dirty="0" smtClean="0"/>
              <a:t>   </a:t>
            </a:r>
          </a:p>
          <a:p>
            <a:pPr lvl="1"/>
            <a:r>
              <a:rPr lang="en-US" sz="2400" dirty="0"/>
              <a:t>For a complete list of </a:t>
            </a:r>
            <a:r>
              <a:rPr lang="en-US" sz="2400" dirty="0" smtClean="0"/>
              <a:t>options go to:</a:t>
            </a:r>
            <a:endParaRPr lang="en-US" sz="2400" dirty="0"/>
          </a:p>
          <a:p>
            <a:pPr marL="400050" lvl="1" indent="0">
              <a:buNone/>
            </a:pPr>
            <a:r>
              <a:rPr lang="en-US" sz="2400" u="sng" dirty="0" smtClean="0">
                <a:hlinkClick r:id="rId5"/>
              </a:rPr>
              <a:t>www.dshs.wa.gov/pdf/manual/Program%20Options%20For%20Inmates%20Matrix.pdf</a:t>
            </a:r>
            <a:r>
              <a:rPr lang="en-US" sz="2400" u="sng" dirty="0" smtClean="0"/>
              <a:t> </a:t>
            </a:r>
            <a:endParaRPr lang="en-US" sz="2000" dirty="0"/>
          </a:p>
        </p:txBody>
      </p:sp>
    </p:spTree>
    <p:extLst>
      <p:ext uri="{BB962C8B-B14F-4D97-AF65-F5344CB8AC3E}">
        <p14:creationId xmlns:p14="http://schemas.microsoft.com/office/powerpoint/2010/main" val="1065166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Any Questions?</a:t>
            </a:r>
            <a:endParaRPr lang="en-US" dirty="0"/>
          </a:p>
        </p:txBody>
      </p:sp>
    </p:spTree>
    <p:extLst>
      <p:ext uri="{BB962C8B-B14F-4D97-AF65-F5344CB8AC3E}">
        <p14:creationId xmlns:p14="http://schemas.microsoft.com/office/powerpoint/2010/main" val="4120366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Billing</a:t>
            </a:r>
            <a:endParaRPr lang="en-US" dirty="0"/>
          </a:p>
        </p:txBody>
      </p:sp>
      <p:sp>
        <p:nvSpPr>
          <p:cNvPr id="3" name="Content Placeholder 2"/>
          <p:cNvSpPr>
            <a:spLocks noGrp="1"/>
          </p:cNvSpPr>
          <p:nvPr>
            <p:ph idx="1"/>
          </p:nvPr>
        </p:nvSpPr>
        <p:spPr/>
        <p:txBody>
          <a:bodyPr/>
          <a:lstStyle/>
          <a:p>
            <a:pPr marL="0" indent="0">
              <a:spcBef>
                <a:spcPts val="0"/>
              </a:spcBef>
              <a:buNone/>
            </a:pPr>
            <a:r>
              <a:rPr lang="en-US" sz="2000" b="1" u="sng" dirty="0" smtClean="0"/>
              <a:t>Questions from first webinar:  </a:t>
            </a:r>
            <a:r>
              <a:rPr lang="en-US" sz="2000" u="sng" dirty="0" smtClean="0"/>
              <a:t>How does a provider get paid from ProviderOne after insurance has paid?</a:t>
            </a:r>
          </a:p>
          <a:p>
            <a:pPr lvl="1">
              <a:spcBef>
                <a:spcPts val="0"/>
              </a:spcBef>
            </a:pPr>
            <a:r>
              <a:rPr lang="en-US" sz="2000" dirty="0" smtClean="0"/>
              <a:t>Submit the claim </a:t>
            </a:r>
            <a:r>
              <a:rPr lang="en-US" sz="2000" dirty="0"/>
              <a:t>with the Explanation of Benefits (EOB) from the </a:t>
            </a:r>
            <a:r>
              <a:rPr lang="en-US" sz="2000" dirty="0" smtClean="0"/>
              <a:t>insurance company.</a:t>
            </a:r>
          </a:p>
          <a:p>
            <a:pPr lvl="1">
              <a:spcBef>
                <a:spcPts val="0"/>
              </a:spcBef>
            </a:pPr>
            <a:endParaRPr lang="en-US" sz="2000" dirty="0" smtClean="0"/>
          </a:p>
          <a:p>
            <a:pPr marL="0" indent="0">
              <a:spcBef>
                <a:spcPts val="0"/>
              </a:spcBef>
              <a:buNone/>
            </a:pPr>
            <a:r>
              <a:rPr lang="en-US" sz="2000" b="1" u="sng" dirty="0"/>
              <a:t>Questions from first webinar</a:t>
            </a:r>
            <a:r>
              <a:rPr lang="en-US" sz="2000" b="1" u="sng" dirty="0" smtClean="0"/>
              <a:t>: </a:t>
            </a:r>
            <a:r>
              <a:rPr lang="en-US" sz="2000" u="sng" dirty="0" smtClean="0"/>
              <a:t>How will a provider know if deductible has been met?</a:t>
            </a:r>
          </a:p>
          <a:p>
            <a:pPr lvl="1">
              <a:spcBef>
                <a:spcPts val="0"/>
              </a:spcBef>
            </a:pPr>
            <a:r>
              <a:rPr lang="en-US" sz="2000" dirty="0"/>
              <a:t>Ask the insurance company. </a:t>
            </a:r>
          </a:p>
          <a:p>
            <a:pPr lvl="1">
              <a:spcBef>
                <a:spcPts val="0"/>
              </a:spcBef>
            </a:pPr>
            <a:r>
              <a:rPr lang="en-US" sz="2000" dirty="0" smtClean="0"/>
              <a:t>Medicaid </a:t>
            </a:r>
            <a:r>
              <a:rPr lang="en-US" sz="2000" dirty="0"/>
              <a:t>will include the deductible in their payment</a:t>
            </a:r>
          </a:p>
          <a:p>
            <a:pPr>
              <a:spcBef>
                <a:spcPts val="0"/>
              </a:spcBef>
            </a:pPr>
            <a:endParaRPr lang="en-US" sz="2000" dirty="0" smtClean="0"/>
          </a:p>
          <a:p>
            <a:pPr marL="0" indent="0">
              <a:spcBef>
                <a:spcPts val="0"/>
              </a:spcBef>
              <a:buNone/>
            </a:pPr>
            <a:r>
              <a:rPr lang="en-US" sz="2000" b="1" u="sng" dirty="0"/>
              <a:t>Questions from first webinar: </a:t>
            </a:r>
            <a:r>
              <a:rPr lang="en-US" sz="2000" u="sng" dirty="0" smtClean="0"/>
              <a:t>Should a provider be collecting the deductible?</a:t>
            </a:r>
          </a:p>
          <a:p>
            <a:pPr marL="685800" lvl="2" indent="-285750">
              <a:spcBef>
                <a:spcPts val="0"/>
              </a:spcBef>
              <a:buClr>
                <a:schemeClr val="accent6">
                  <a:lumMod val="75000"/>
                </a:schemeClr>
              </a:buClr>
              <a:buFont typeface="Calibri" panose="020F0502020204030204" pitchFamily="34" charset="0"/>
              <a:buChar char="₋"/>
            </a:pPr>
            <a:r>
              <a:rPr lang="en-US" sz="2000" dirty="0" smtClean="0"/>
              <a:t>If the client is covered by Medicaid you can’t collect a deductible from the client. </a:t>
            </a:r>
          </a:p>
          <a:p>
            <a:pPr>
              <a:spcBef>
                <a:spcPts val="0"/>
              </a:spcBef>
            </a:pPr>
            <a:endParaRPr lang="en-US" sz="2000" dirty="0" smtClean="0"/>
          </a:p>
        </p:txBody>
      </p:sp>
    </p:spTree>
    <p:extLst>
      <p:ext uri="{BB962C8B-B14F-4D97-AF65-F5344CB8AC3E}">
        <p14:creationId xmlns:p14="http://schemas.microsoft.com/office/powerpoint/2010/main" val="2039065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Reporting</a:t>
            </a:r>
            <a:endParaRPr lang="en-US" dirty="0"/>
          </a:p>
        </p:txBody>
      </p:sp>
      <p:sp>
        <p:nvSpPr>
          <p:cNvPr id="3" name="Content Placeholder 2"/>
          <p:cNvSpPr>
            <a:spLocks noGrp="1"/>
          </p:cNvSpPr>
          <p:nvPr>
            <p:ph idx="1"/>
          </p:nvPr>
        </p:nvSpPr>
        <p:spPr/>
        <p:txBody>
          <a:bodyPr/>
          <a:lstStyle/>
          <a:p>
            <a:r>
              <a:rPr lang="en-US" sz="2000" u="sng" dirty="0" smtClean="0"/>
              <a:t>Question from first Webinar: What are Health </a:t>
            </a:r>
            <a:r>
              <a:rPr lang="en-US" sz="2000" u="sng" dirty="0"/>
              <a:t>Exchanges considered </a:t>
            </a:r>
            <a:r>
              <a:rPr lang="en-US" sz="2000" u="sng" dirty="0" smtClean="0"/>
              <a:t>for </a:t>
            </a:r>
            <a:r>
              <a:rPr lang="en-US" sz="2000" u="sng" dirty="0"/>
              <a:t>TARGET </a:t>
            </a:r>
            <a:r>
              <a:rPr lang="en-US" sz="2000" u="sng" dirty="0" smtClean="0"/>
              <a:t>purposes?</a:t>
            </a:r>
          </a:p>
          <a:p>
            <a:pPr lvl="1"/>
            <a:r>
              <a:rPr lang="en-US" sz="2000" dirty="0" smtClean="0"/>
              <a:t>Health </a:t>
            </a:r>
            <a:r>
              <a:rPr lang="en-US" sz="2000" dirty="0"/>
              <a:t>Exchange plans are considered private pay in </a:t>
            </a:r>
            <a:r>
              <a:rPr lang="en-US" sz="2000" dirty="0" smtClean="0"/>
              <a:t>TARGET</a:t>
            </a:r>
          </a:p>
          <a:p>
            <a:pPr lvl="1"/>
            <a:endParaRPr lang="en-US" sz="2000" dirty="0"/>
          </a:p>
          <a:p>
            <a:r>
              <a:rPr lang="en-US" sz="2000" u="sng" dirty="0" smtClean="0"/>
              <a:t>Question from first Webinar: Is TARGET tracking Presumptive SSI clients?</a:t>
            </a:r>
          </a:p>
          <a:p>
            <a:pPr lvl="1"/>
            <a:r>
              <a:rPr lang="en-US" sz="2000" dirty="0" smtClean="0"/>
              <a:t>In discussion on how to best track</a:t>
            </a:r>
            <a:endParaRPr lang="en-US" sz="2000" dirty="0"/>
          </a:p>
          <a:p>
            <a:endParaRPr lang="en-US" sz="2000" dirty="0" smtClean="0"/>
          </a:p>
          <a:p>
            <a:r>
              <a:rPr lang="en-US" sz="2000" u="sng" dirty="0" smtClean="0"/>
              <a:t>Question from first Webinar: If a parent is an N05, are their dependents also N05s?</a:t>
            </a:r>
          </a:p>
          <a:p>
            <a:pPr lvl="1"/>
            <a:r>
              <a:rPr lang="en-US" sz="2000" dirty="0" smtClean="0"/>
              <a:t>No</a:t>
            </a:r>
            <a:r>
              <a:rPr lang="en-US" sz="2000" dirty="0"/>
              <a:t>, the children are enrolled in an existing children ‘s program.</a:t>
            </a:r>
          </a:p>
          <a:p>
            <a:endParaRPr lang="en-US" sz="2000" dirty="0"/>
          </a:p>
        </p:txBody>
      </p:sp>
    </p:spTree>
    <p:extLst>
      <p:ext uri="{BB962C8B-B14F-4D97-AF65-F5344CB8AC3E}">
        <p14:creationId xmlns:p14="http://schemas.microsoft.com/office/powerpoint/2010/main" val="622755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Any Questions?</a:t>
            </a:r>
            <a:endParaRPr lang="en-US" dirty="0"/>
          </a:p>
        </p:txBody>
      </p:sp>
    </p:spTree>
    <p:extLst>
      <p:ext uri="{BB962C8B-B14F-4D97-AF65-F5344CB8AC3E}">
        <p14:creationId xmlns:p14="http://schemas.microsoft.com/office/powerpoint/2010/main" val="2767054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DBHR Policy	</a:t>
            </a:r>
            <a:endParaRPr lang="en-US" dirty="0"/>
          </a:p>
        </p:txBody>
      </p:sp>
      <p:sp>
        <p:nvSpPr>
          <p:cNvPr id="3" name="Content Placeholder 2"/>
          <p:cNvSpPr>
            <a:spLocks noGrp="1"/>
          </p:cNvSpPr>
          <p:nvPr>
            <p:ph idx="1"/>
          </p:nvPr>
        </p:nvSpPr>
        <p:spPr>
          <a:xfrm>
            <a:off x="1676400" y="1447800"/>
            <a:ext cx="7315200" cy="4800600"/>
          </a:xfrm>
        </p:spPr>
        <p:txBody>
          <a:bodyPr/>
          <a:lstStyle/>
          <a:p>
            <a:pPr marL="0" indent="0">
              <a:spcBef>
                <a:spcPts val="0"/>
              </a:spcBef>
              <a:buNone/>
            </a:pPr>
            <a:r>
              <a:rPr lang="en-US" sz="2000" b="1" u="sng" dirty="0"/>
              <a:t>Question from first Webinar: </a:t>
            </a:r>
            <a:r>
              <a:rPr lang="en-US" sz="2000" u="sng" dirty="0" smtClean="0"/>
              <a:t>When will rates go up?</a:t>
            </a:r>
          </a:p>
          <a:p>
            <a:pPr lvl="1">
              <a:spcBef>
                <a:spcPts val="0"/>
              </a:spcBef>
            </a:pPr>
            <a:r>
              <a:rPr lang="en-US" sz="2000" dirty="0" smtClean="0"/>
              <a:t>In the preliminary discussion phase</a:t>
            </a:r>
          </a:p>
          <a:p>
            <a:pPr>
              <a:spcBef>
                <a:spcPts val="0"/>
              </a:spcBef>
            </a:pPr>
            <a:endParaRPr lang="en-US" sz="2000" dirty="0" smtClean="0"/>
          </a:p>
          <a:p>
            <a:pPr marL="0" indent="0">
              <a:spcBef>
                <a:spcPts val="0"/>
              </a:spcBef>
              <a:buNone/>
            </a:pPr>
            <a:r>
              <a:rPr lang="en-US" sz="2000" b="1" u="sng" dirty="0"/>
              <a:t>Question from first Webinar:</a:t>
            </a:r>
            <a:r>
              <a:rPr lang="en-US" sz="2000" u="sng" dirty="0"/>
              <a:t> </a:t>
            </a:r>
            <a:r>
              <a:rPr lang="en-US" sz="2000" u="sng" dirty="0" smtClean="0"/>
              <a:t>Is there a “wait list” requirement for Washington Apple Health clients?</a:t>
            </a:r>
          </a:p>
          <a:p>
            <a:pPr lvl="1">
              <a:spcBef>
                <a:spcPts val="0"/>
              </a:spcBef>
            </a:pPr>
            <a:r>
              <a:rPr lang="en-US" sz="2000" dirty="0" smtClean="0"/>
              <a:t>Must schedule an appointment for assessment.</a:t>
            </a:r>
          </a:p>
          <a:p>
            <a:pPr>
              <a:spcBef>
                <a:spcPts val="0"/>
              </a:spcBef>
            </a:pPr>
            <a:endParaRPr lang="en-US" sz="2000" dirty="0" smtClean="0"/>
          </a:p>
          <a:p>
            <a:pPr marL="0" indent="0">
              <a:spcBef>
                <a:spcPts val="0"/>
              </a:spcBef>
              <a:buNone/>
            </a:pPr>
            <a:r>
              <a:rPr lang="en-US" sz="2000" b="1" u="sng" dirty="0"/>
              <a:t>Question from first Webinar: </a:t>
            </a:r>
            <a:r>
              <a:rPr lang="en-US" sz="2000" u="sng" dirty="0" smtClean="0"/>
              <a:t>Are UAs covered chemical dependency treatment?</a:t>
            </a:r>
          </a:p>
          <a:p>
            <a:pPr lvl="1">
              <a:spcBef>
                <a:spcPts val="0"/>
              </a:spcBef>
            </a:pPr>
            <a:r>
              <a:rPr lang="en-US" sz="2000" dirty="0" smtClean="0"/>
              <a:t>Opiate Substitution</a:t>
            </a:r>
          </a:p>
          <a:p>
            <a:pPr lvl="1">
              <a:spcBef>
                <a:spcPts val="0"/>
              </a:spcBef>
            </a:pPr>
            <a:r>
              <a:rPr lang="en-US" sz="2000" dirty="0" smtClean="0"/>
              <a:t>Pregnant Women</a:t>
            </a:r>
          </a:p>
          <a:p>
            <a:pPr marL="0" indent="0">
              <a:spcBef>
                <a:spcPts val="0"/>
              </a:spcBef>
              <a:buNone/>
            </a:pPr>
            <a:endParaRPr lang="en-US" sz="2000" dirty="0" smtClean="0"/>
          </a:p>
          <a:p>
            <a:pPr marL="0" indent="0">
              <a:spcBef>
                <a:spcPts val="0"/>
              </a:spcBef>
              <a:buNone/>
            </a:pPr>
            <a:r>
              <a:rPr lang="en-US" sz="2000" b="1" u="sng" dirty="0"/>
              <a:t>Question from first Webinar:</a:t>
            </a:r>
            <a:r>
              <a:rPr lang="en-US" sz="2000" u="sng" dirty="0"/>
              <a:t> </a:t>
            </a:r>
            <a:r>
              <a:rPr lang="en-US" sz="2000" u="sng" dirty="0" smtClean="0"/>
              <a:t>Is there discussion about funding Recovery Coaches?</a:t>
            </a:r>
          </a:p>
          <a:p>
            <a:pPr marL="742950" lvl="2" indent="-342900">
              <a:spcBef>
                <a:spcPts val="0"/>
              </a:spcBef>
              <a:buFont typeface="Wingdings" pitchFamily="2" charset="2"/>
              <a:buChar char="§"/>
            </a:pPr>
            <a:r>
              <a:rPr lang="en-US" sz="2000" dirty="0"/>
              <a:t>In the preliminary discussion phase</a:t>
            </a:r>
          </a:p>
          <a:p>
            <a:pPr>
              <a:spcBef>
                <a:spcPts val="600"/>
              </a:spcBef>
            </a:pPr>
            <a:endParaRPr lang="en-US" sz="1500" dirty="0" smtClean="0"/>
          </a:p>
          <a:p>
            <a:pPr>
              <a:spcBef>
                <a:spcPts val="600"/>
              </a:spcBef>
            </a:pPr>
            <a:endParaRPr lang="en-US" sz="1800" dirty="0" smtClean="0"/>
          </a:p>
          <a:p>
            <a:endParaRPr lang="en-US" sz="1400" dirty="0" smtClean="0"/>
          </a:p>
          <a:p>
            <a:endParaRPr lang="en-US" dirty="0"/>
          </a:p>
        </p:txBody>
      </p:sp>
    </p:spTree>
    <p:extLst>
      <p:ext uri="{BB962C8B-B14F-4D97-AF65-F5344CB8AC3E}">
        <p14:creationId xmlns:p14="http://schemas.microsoft.com/office/powerpoint/2010/main" val="2876862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DBHR Policy	</a:t>
            </a:r>
            <a:endParaRPr lang="en-US" dirty="0"/>
          </a:p>
        </p:txBody>
      </p:sp>
      <p:sp>
        <p:nvSpPr>
          <p:cNvPr id="3" name="Content Placeholder 2"/>
          <p:cNvSpPr>
            <a:spLocks noGrp="1"/>
          </p:cNvSpPr>
          <p:nvPr>
            <p:ph idx="1"/>
          </p:nvPr>
        </p:nvSpPr>
        <p:spPr>
          <a:xfrm>
            <a:off x="1676400" y="1600200"/>
            <a:ext cx="7315200" cy="4525963"/>
          </a:xfrm>
        </p:spPr>
        <p:txBody>
          <a:bodyPr/>
          <a:lstStyle/>
          <a:p>
            <a:pPr marL="0" indent="0">
              <a:spcBef>
                <a:spcPts val="0"/>
              </a:spcBef>
              <a:buNone/>
            </a:pPr>
            <a:r>
              <a:rPr lang="en-US" sz="2000" b="1" u="sng" dirty="0"/>
              <a:t>Question from first Webinar</a:t>
            </a:r>
            <a:r>
              <a:rPr lang="en-US" sz="2000" u="sng" dirty="0"/>
              <a:t>: </a:t>
            </a:r>
            <a:r>
              <a:rPr lang="en-US" sz="2000" u="sng" dirty="0" smtClean="0"/>
              <a:t>Is </a:t>
            </a:r>
            <a:r>
              <a:rPr lang="en-US" sz="2000" u="sng" dirty="0"/>
              <a:t>abuse diagnosis a billable service?</a:t>
            </a:r>
          </a:p>
          <a:p>
            <a:pPr lvl="1">
              <a:spcBef>
                <a:spcPts val="0"/>
              </a:spcBef>
            </a:pPr>
            <a:r>
              <a:rPr lang="en-US" sz="2000" dirty="0"/>
              <a:t>Pregnant Women</a:t>
            </a:r>
          </a:p>
          <a:p>
            <a:pPr lvl="1">
              <a:spcBef>
                <a:spcPts val="0"/>
              </a:spcBef>
            </a:pPr>
            <a:r>
              <a:rPr lang="en-US" sz="2000" dirty="0"/>
              <a:t>Youth</a:t>
            </a:r>
          </a:p>
          <a:p>
            <a:pPr marL="0" indent="0">
              <a:spcBef>
                <a:spcPts val="0"/>
              </a:spcBef>
              <a:buNone/>
            </a:pPr>
            <a:endParaRPr lang="en-US" sz="2000" dirty="0" smtClean="0"/>
          </a:p>
          <a:p>
            <a:pPr marL="0" indent="0">
              <a:spcBef>
                <a:spcPts val="0"/>
              </a:spcBef>
              <a:buNone/>
            </a:pPr>
            <a:r>
              <a:rPr lang="en-US" sz="2000" b="1" u="sng" dirty="0" smtClean="0"/>
              <a:t>Question </a:t>
            </a:r>
            <a:r>
              <a:rPr lang="en-US" sz="2000" b="1" u="sng" dirty="0"/>
              <a:t>from first Webinar: </a:t>
            </a:r>
            <a:r>
              <a:rPr lang="en-US" sz="2000" u="sng" dirty="0" smtClean="0"/>
              <a:t>Will treatment </a:t>
            </a:r>
            <a:r>
              <a:rPr lang="en-US" sz="2000" u="sng" dirty="0"/>
              <a:t>services provided to individuals presenting with the new DSM-5 substance abuse diagnosis of mild be reimbursable</a:t>
            </a:r>
            <a:r>
              <a:rPr lang="en-US" sz="2000" u="sng" dirty="0" smtClean="0"/>
              <a:t>?</a:t>
            </a:r>
          </a:p>
          <a:p>
            <a:pPr lvl="1">
              <a:spcBef>
                <a:spcPts val="0"/>
              </a:spcBef>
            </a:pPr>
            <a:r>
              <a:rPr lang="en-US" sz="2000" dirty="0" smtClean="0"/>
              <a:t>Yes, for Pregnant women and youth</a:t>
            </a:r>
          </a:p>
          <a:p>
            <a:pPr lvl="1">
              <a:spcBef>
                <a:spcPts val="0"/>
              </a:spcBef>
            </a:pPr>
            <a:r>
              <a:rPr lang="en-US" sz="2000" dirty="0" smtClean="0"/>
              <a:t>No other determination yet for adults</a:t>
            </a:r>
            <a:endParaRPr lang="en-US" sz="2000" dirty="0"/>
          </a:p>
          <a:p>
            <a:pPr>
              <a:spcBef>
                <a:spcPts val="0"/>
              </a:spcBef>
            </a:pPr>
            <a:endParaRPr lang="en-US" sz="2000" dirty="0" smtClean="0"/>
          </a:p>
          <a:p>
            <a:pPr marL="0" indent="0">
              <a:spcBef>
                <a:spcPts val="0"/>
              </a:spcBef>
              <a:buNone/>
            </a:pPr>
            <a:r>
              <a:rPr lang="en-US" sz="2000" b="1" u="sng" dirty="0"/>
              <a:t>Question from first Webinar:</a:t>
            </a:r>
            <a:r>
              <a:rPr lang="en-US" sz="2000" u="sng" dirty="0"/>
              <a:t> </a:t>
            </a:r>
            <a:r>
              <a:rPr lang="en-US" sz="2000" u="sng" dirty="0" smtClean="0"/>
              <a:t>Can other DBHR funds be used to provide treatment to those who can’t afford deductibles or copays?</a:t>
            </a:r>
          </a:p>
          <a:p>
            <a:pPr lvl="1">
              <a:spcBef>
                <a:spcPts val="0"/>
              </a:spcBef>
            </a:pPr>
            <a:r>
              <a:rPr lang="en-US" sz="2000" dirty="0" smtClean="0"/>
              <a:t>DBHR will not be paying for insurance from other funds.</a:t>
            </a:r>
          </a:p>
          <a:p>
            <a:pPr marL="0" indent="0">
              <a:spcBef>
                <a:spcPts val="0"/>
              </a:spcBef>
              <a:buNone/>
            </a:pPr>
            <a:endParaRPr lang="en-US" sz="1800" dirty="0" smtClean="0"/>
          </a:p>
          <a:p>
            <a:endParaRPr lang="en-US" dirty="0" smtClean="0"/>
          </a:p>
          <a:p>
            <a:endParaRPr lang="en-US" dirty="0"/>
          </a:p>
        </p:txBody>
      </p:sp>
    </p:spTree>
    <p:extLst>
      <p:ext uri="{BB962C8B-B14F-4D97-AF65-F5344CB8AC3E}">
        <p14:creationId xmlns:p14="http://schemas.microsoft.com/office/powerpoint/2010/main" val="3904895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DBHR Policy</a:t>
            </a:r>
          </a:p>
        </p:txBody>
      </p:sp>
      <p:sp>
        <p:nvSpPr>
          <p:cNvPr id="3" name="Content Placeholder 2"/>
          <p:cNvSpPr>
            <a:spLocks noGrp="1"/>
          </p:cNvSpPr>
          <p:nvPr>
            <p:ph idx="1"/>
          </p:nvPr>
        </p:nvSpPr>
        <p:spPr/>
        <p:txBody>
          <a:bodyPr/>
          <a:lstStyle/>
          <a:p>
            <a:pPr marL="0" indent="0">
              <a:spcBef>
                <a:spcPts val="0"/>
              </a:spcBef>
              <a:buNone/>
            </a:pPr>
            <a:r>
              <a:rPr lang="en-US" sz="2400" b="1" u="sng" dirty="0"/>
              <a:t>Question from first Webinar</a:t>
            </a:r>
            <a:r>
              <a:rPr lang="en-US" sz="2400" u="sng" dirty="0"/>
              <a:t>: Is it a requirement that treatment services be provided to those who refuse to sign up for Apple Health or Exchanges?</a:t>
            </a:r>
          </a:p>
          <a:p>
            <a:pPr lvl="1">
              <a:spcBef>
                <a:spcPts val="0"/>
              </a:spcBef>
            </a:pPr>
            <a:r>
              <a:rPr lang="en-US" sz="2400" dirty="0"/>
              <a:t>There is no requirement</a:t>
            </a:r>
          </a:p>
          <a:p>
            <a:pPr>
              <a:spcBef>
                <a:spcPts val="0"/>
              </a:spcBef>
            </a:pPr>
            <a:endParaRPr lang="en-US" sz="2400" dirty="0"/>
          </a:p>
          <a:p>
            <a:pPr marL="0" indent="0">
              <a:spcBef>
                <a:spcPts val="0"/>
              </a:spcBef>
              <a:buNone/>
            </a:pPr>
            <a:r>
              <a:rPr lang="en-US" sz="2400" b="1" u="sng" dirty="0"/>
              <a:t>Question from first Webinar</a:t>
            </a:r>
            <a:r>
              <a:rPr lang="en-US" sz="2400" u="sng" dirty="0"/>
              <a:t>: Will DBHR fiscal be sending a report to counties indicating how much state funds should be considered match for Title XIX set-aside?</a:t>
            </a:r>
          </a:p>
          <a:p>
            <a:pPr lvl="1"/>
            <a:r>
              <a:rPr lang="en-US" sz="2400" dirty="0" smtClean="0"/>
              <a:t>Working on spreadsheet on how to plan for match on Presumptive SSI.</a:t>
            </a:r>
            <a:endParaRPr lang="en-US" sz="2400" dirty="0"/>
          </a:p>
        </p:txBody>
      </p:sp>
    </p:spTree>
    <p:extLst>
      <p:ext uri="{BB962C8B-B14F-4D97-AF65-F5344CB8AC3E}">
        <p14:creationId xmlns:p14="http://schemas.microsoft.com/office/powerpoint/2010/main" val="2949673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467600" cy="1143000"/>
          </a:xfrm>
        </p:spPr>
        <p:txBody>
          <a:bodyPr>
            <a:normAutofit/>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spcBef>
                <a:spcPts val="0"/>
              </a:spcBef>
              <a:buNone/>
            </a:pPr>
            <a:r>
              <a:rPr lang="en-US" sz="1800" b="1" u="sng" dirty="0" smtClean="0"/>
              <a:t>Question from first Webinar:</a:t>
            </a:r>
            <a:r>
              <a:rPr lang="en-US" sz="1800" u="sng" dirty="0" smtClean="0"/>
              <a:t> Who to contact with questions about QHPs or other insurance?</a:t>
            </a:r>
          </a:p>
          <a:p>
            <a:pPr>
              <a:spcBef>
                <a:spcPts val="0"/>
              </a:spcBef>
            </a:pPr>
            <a:r>
              <a:rPr lang="en-US" sz="1800" dirty="0" smtClean="0"/>
              <a:t>Apple Health (Medicaid): Customer Service Center</a:t>
            </a:r>
          </a:p>
          <a:p>
            <a:pPr lvl="1">
              <a:spcBef>
                <a:spcPts val="0"/>
              </a:spcBef>
            </a:pPr>
            <a:r>
              <a:rPr lang="en-US" sz="1800" dirty="0" smtClean="0"/>
              <a:t>(1-800-562-3022), Long waits are sometimes required, but self-service options are available</a:t>
            </a:r>
          </a:p>
          <a:p>
            <a:pPr lvl="1">
              <a:spcBef>
                <a:spcPts val="0"/>
              </a:spcBef>
            </a:pPr>
            <a:r>
              <a:rPr lang="en-US" sz="1800" dirty="0">
                <a:hlinkClick r:id="rId3"/>
              </a:rPr>
              <a:t>https://fortress.wa.gov/hca/p1contactus</a:t>
            </a:r>
            <a:r>
              <a:rPr lang="en-US" sz="1800" dirty="0" smtClean="0">
                <a:hlinkClick r:id="rId3"/>
              </a:rPr>
              <a:t>/</a:t>
            </a:r>
            <a:r>
              <a:rPr lang="en-US" sz="1800" dirty="0" smtClean="0"/>
              <a:t> </a:t>
            </a:r>
          </a:p>
          <a:p>
            <a:pPr lvl="1">
              <a:spcBef>
                <a:spcPts val="0"/>
              </a:spcBef>
            </a:pPr>
            <a:endParaRPr lang="en-US" sz="1800" dirty="0" smtClean="0"/>
          </a:p>
          <a:p>
            <a:pPr>
              <a:spcBef>
                <a:spcPts val="0"/>
              </a:spcBef>
            </a:pPr>
            <a:r>
              <a:rPr lang="en-US" sz="1800" dirty="0" smtClean="0"/>
              <a:t>Healthplanfinder: Enrollment or subsidies </a:t>
            </a:r>
          </a:p>
          <a:p>
            <a:pPr lvl="1">
              <a:spcBef>
                <a:spcPts val="0"/>
              </a:spcBef>
            </a:pPr>
            <a:r>
              <a:rPr lang="en-US" sz="1800" dirty="0" smtClean="0"/>
              <a:t>1-855-WAFINDER (1-855-923-4633), M-F 7:30 a.m. to 8 p.m.</a:t>
            </a:r>
          </a:p>
          <a:p>
            <a:pPr lvl="1">
              <a:spcBef>
                <a:spcPts val="0"/>
              </a:spcBef>
            </a:pPr>
            <a:r>
              <a:rPr lang="en-US" sz="1800" u="sng" dirty="0" smtClean="0">
                <a:hlinkClick r:id="rId4"/>
              </a:rPr>
              <a:t>customersupport@wahbexchange.org</a:t>
            </a:r>
            <a:endParaRPr lang="en-US" sz="1800" u="sng" dirty="0" smtClean="0"/>
          </a:p>
          <a:p>
            <a:pPr lvl="1">
              <a:spcBef>
                <a:spcPts val="0"/>
              </a:spcBef>
            </a:pPr>
            <a:endParaRPr lang="en-US" sz="1800" dirty="0" smtClean="0"/>
          </a:p>
          <a:p>
            <a:pPr>
              <a:spcBef>
                <a:spcPts val="0"/>
              </a:spcBef>
            </a:pPr>
            <a:r>
              <a:rPr lang="en-US" sz="1800" dirty="0" smtClean="0"/>
              <a:t>OIC: Insurance coverage, costs, and practices</a:t>
            </a:r>
          </a:p>
          <a:p>
            <a:pPr lvl="1">
              <a:spcBef>
                <a:spcPts val="0"/>
              </a:spcBef>
            </a:pPr>
            <a:r>
              <a:rPr lang="en-US" sz="1800" dirty="0" smtClean="0"/>
              <a:t>1-800</a:t>
            </a:r>
            <a:r>
              <a:rPr lang="en-US" sz="1800" dirty="0"/>
              <a:t>-562-6900</a:t>
            </a:r>
            <a:r>
              <a:rPr lang="en-US" sz="1800" dirty="0" smtClean="0"/>
              <a:t>, M-F </a:t>
            </a:r>
            <a:r>
              <a:rPr lang="en-US" sz="1800" dirty="0"/>
              <a:t>8 a.m. to 5 p.m.</a:t>
            </a:r>
            <a:endParaRPr lang="en-US" sz="1800" dirty="0" smtClean="0"/>
          </a:p>
          <a:p>
            <a:pPr lvl="1">
              <a:spcBef>
                <a:spcPts val="0"/>
              </a:spcBef>
            </a:pPr>
            <a:r>
              <a:rPr lang="en-US" sz="1800" dirty="0" smtClean="0"/>
              <a:t>File complaint online: </a:t>
            </a:r>
            <a:r>
              <a:rPr lang="en-US" sz="1800" dirty="0" smtClean="0">
                <a:hlinkClick r:id="rId5"/>
              </a:rPr>
              <a:t>www.insurance.wa.gov</a:t>
            </a:r>
            <a:r>
              <a:rPr lang="en-US" sz="1800" dirty="0">
                <a:hlinkClick r:id="rId5"/>
              </a:rPr>
              <a:t>/complaints%2Dand%2Dfraud/file%2Da%2Dcomplaint/insurance%2Dcompany</a:t>
            </a:r>
            <a:r>
              <a:rPr lang="en-US" sz="1800" dirty="0" smtClean="0">
                <a:hlinkClick r:id="rId5"/>
              </a:rPr>
              <a:t>/</a:t>
            </a:r>
            <a:r>
              <a:rPr lang="en-US" sz="1800" dirty="0" smtClean="0"/>
              <a:t> </a:t>
            </a:r>
            <a:endParaRPr lang="en-US" sz="1800" dirty="0"/>
          </a:p>
        </p:txBody>
      </p:sp>
    </p:spTree>
    <p:extLst>
      <p:ext uri="{BB962C8B-B14F-4D97-AF65-F5344CB8AC3E}">
        <p14:creationId xmlns:p14="http://schemas.microsoft.com/office/powerpoint/2010/main" val="15511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3"/>
          <p:cNvSpPr>
            <a:spLocks noGrp="1"/>
          </p:cNvSpPr>
          <p:nvPr>
            <p:ph idx="1"/>
          </p:nvPr>
        </p:nvSpPr>
        <p:spPr>
          <a:xfrm>
            <a:off x="1676400" y="1333831"/>
            <a:ext cx="7010400" cy="3916363"/>
          </a:xfrm>
          <a:ln>
            <a:solidFill>
              <a:schemeClr val="accent1"/>
            </a:solidFill>
          </a:ln>
        </p:spPr>
        <p:txBody>
          <a:bodyPr/>
          <a:lstStyle/>
          <a:p>
            <a:pPr>
              <a:spcAft>
                <a:spcPts val="1200"/>
              </a:spcAft>
            </a:pPr>
            <a:r>
              <a:rPr lang="en-US" sz="2000" dirty="0" smtClean="0"/>
              <a:t>It is always a good idea to close other windows while viewing the webinar.</a:t>
            </a:r>
          </a:p>
          <a:p>
            <a:pPr>
              <a:spcAft>
                <a:spcPts val="0"/>
              </a:spcAft>
            </a:pPr>
            <a:r>
              <a:rPr lang="en-US" sz="2000" dirty="0" smtClean="0">
                <a:solidFill>
                  <a:sysClr val="windowText" lastClr="000000"/>
                </a:solidFill>
              </a:rPr>
              <a:t>Be sure to enter the telephone code, </a:t>
            </a:r>
          </a:p>
          <a:p>
            <a:pPr indent="0">
              <a:spcBef>
                <a:spcPts val="0"/>
              </a:spcBef>
              <a:spcAft>
                <a:spcPts val="1200"/>
              </a:spcAft>
              <a:buNone/>
            </a:pPr>
            <a:r>
              <a:rPr lang="en-US" sz="2000" dirty="0" smtClean="0">
                <a:solidFill>
                  <a:sysClr val="windowText" lastClr="000000"/>
                </a:solidFill>
              </a:rPr>
              <a:t>if you haven’t already.</a:t>
            </a:r>
          </a:p>
          <a:p>
            <a:pPr>
              <a:spcAft>
                <a:spcPts val="1200"/>
              </a:spcAft>
            </a:pPr>
            <a:r>
              <a:rPr lang="en-US" sz="2000" dirty="0" smtClean="0"/>
              <a:t>For problems during the webinar, please contact Scott McCarty via email </a:t>
            </a:r>
            <a:r>
              <a:rPr lang="en-US" sz="2000" dirty="0"/>
              <a:t>at </a:t>
            </a:r>
            <a:r>
              <a:rPr lang="en-US" sz="2000" dirty="0" smtClean="0"/>
              <a:t>scott.mccarty@dshs.wa.gov</a:t>
            </a:r>
          </a:p>
          <a:p>
            <a:pPr>
              <a:spcAft>
                <a:spcPts val="1200"/>
              </a:spcAft>
            </a:pPr>
            <a:endParaRPr lang="en-US" sz="2000" dirty="0" smtClean="0"/>
          </a:p>
          <a:p>
            <a:pPr marL="0" indent="0">
              <a:spcAft>
                <a:spcPts val="1200"/>
              </a:spcAft>
              <a:buNone/>
            </a:pPr>
            <a:endParaRPr lang="en-US" sz="2000" dirty="0" smtClean="0">
              <a:solidFill>
                <a:srgbClr val="FF0000"/>
              </a:solidFill>
            </a:endParaRPr>
          </a:p>
          <a:p>
            <a:pPr marL="0" indent="0">
              <a:spcAft>
                <a:spcPts val="1200"/>
              </a:spcAft>
              <a:buNone/>
            </a:pPr>
            <a:r>
              <a:rPr lang="en-US" sz="2000" dirty="0" smtClean="0">
                <a:solidFill>
                  <a:srgbClr val="FF0000"/>
                </a:solidFill>
              </a:rPr>
              <a:t> </a:t>
            </a:r>
          </a:p>
        </p:txBody>
      </p:sp>
      <p:pic>
        <p:nvPicPr>
          <p:cNvPr id="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9403" t="32665" r="3984" b="46130"/>
          <a:stretch/>
        </p:blipFill>
        <p:spPr bwMode="auto">
          <a:xfrm>
            <a:off x="6172200" y="2743200"/>
            <a:ext cx="2212479" cy="114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320076" y="3292013"/>
            <a:ext cx="1916723" cy="369332"/>
          </a:xfrm>
          <a:prstGeom prst="rect">
            <a:avLst/>
          </a:prstGeom>
          <a:solidFill>
            <a:schemeClr val="bg1"/>
          </a:solidFill>
        </p:spPr>
        <p:txBody>
          <a:bodyPr wrap="square" lIns="0" tIns="0" rIns="0" bIns="0" rtlCol="0">
            <a:spAutoFit/>
          </a:bodyPr>
          <a:lstStyle/>
          <a:p>
            <a:r>
              <a:rPr lang="en-US" sz="800" dirty="0" smtClean="0"/>
              <a:t>Phone Number  Dial </a:t>
            </a:r>
            <a:r>
              <a:rPr lang="en-US" sz="800" dirty="0" smtClean="0">
                <a:solidFill>
                  <a:srgbClr val="FF0000"/>
                </a:solidFill>
              </a:rPr>
              <a:t>1 </a:t>
            </a:r>
            <a:r>
              <a:rPr lang="en-US" sz="800" dirty="0">
                <a:solidFill>
                  <a:srgbClr val="FF0000"/>
                </a:solidFill>
              </a:rPr>
              <a:t>(646) 307-1721</a:t>
            </a:r>
          </a:p>
          <a:p>
            <a:r>
              <a:rPr lang="en-US" sz="800" dirty="0"/>
              <a:t> </a:t>
            </a:r>
            <a:r>
              <a:rPr lang="en-US" sz="800" dirty="0" smtClean="0"/>
              <a:t>Access </a:t>
            </a:r>
            <a:r>
              <a:rPr lang="en-US" sz="800" dirty="0"/>
              <a:t>Code:</a:t>
            </a:r>
            <a:r>
              <a:rPr lang="en-US" sz="800" dirty="0">
                <a:solidFill>
                  <a:srgbClr val="FF0000"/>
                </a:solidFill>
              </a:rPr>
              <a:t> 855-682-878</a:t>
            </a:r>
          </a:p>
          <a:p>
            <a:r>
              <a:rPr lang="en-US" sz="800" dirty="0" smtClean="0"/>
              <a:t>Audio Pin: (unique code on your panel)</a:t>
            </a:r>
            <a:endParaRPr lang="en-US" sz="800" dirty="0"/>
          </a:p>
        </p:txBody>
      </p:sp>
      <p:sp>
        <p:nvSpPr>
          <p:cNvPr id="6" name="Right Arrow 5"/>
          <p:cNvSpPr/>
          <p:nvPr/>
        </p:nvSpPr>
        <p:spPr>
          <a:xfrm rot="924006">
            <a:off x="5722267" y="3432174"/>
            <a:ext cx="590124" cy="16940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3" name="TextBox 2"/>
          <p:cNvSpPr txBox="1"/>
          <p:nvPr/>
        </p:nvSpPr>
        <p:spPr>
          <a:xfrm>
            <a:off x="-1744639" y="1608872"/>
            <a:ext cx="16764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rgbClr val="C00000"/>
                </a:solidFill>
              </a:rPr>
              <a:t>Be sure to customize the contact info at bottom and the phones/access code info.</a:t>
            </a:r>
            <a:endParaRPr lang="en-US" dirty="0">
              <a:solidFill>
                <a:srgbClr val="C00000"/>
              </a:solidFill>
            </a:endParaRPr>
          </a:p>
        </p:txBody>
      </p:sp>
    </p:spTree>
    <p:extLst>
      <p:ext uri="{BB962C8B-B14F-4D97-AF65-F5344CB8AC3E}">
        <p14:creationId xmlns:p14="http://schemas.microsoft.com/office/powerpoint/2010/main" val="476492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Any Questions?</a:t>
            </a:r>
            <a:endParaRPr lang="en-US" dirty="0"/>
          </a:p>
        </p:txBody>
      </p:sp>
    </p:spTree>
    <p:extLst>
      <p:ext uri="{BB962C8B-B14F-4D97-AF65-F5344CB8AC3E}">
        <p14:creationId xmlns:p14="http://schemas.microsoft.com/office/powerpoint/2010/main" val="616122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Thank You for participating</a:t>
            </a:r>
            <a:endParaRPr lang="en-US" dirty="0"/>
          </a:p>
        </p:txBody>
      </p:sp>
      <p:sp>
        <p:nvSpPr>
          <p:cNvPr id="7" name="Subtitle 6"/>
          <p:cNvSpPr>
            <a:spLocks noGrp="1"/>
          </p:cNvSpPr>
          <p:nvPr>
            <p:ph type="subTitle" idx="1"/>
          </p:nvPr>
        </p:nvSpPr>
        <p:spPr/>
        <p:txBody>
          <a:bodyPr/>
          <a:lstStyle/>
          <a:p>
            <a:r>
              <a:rPr lang="en-US" sz="2800" dirty="0" smtClean="0"/>
              <a:t>If you have any other questions that were not answered here please contact Sandra Mena-Tyree at </a:t>
            </a:r>
            <a:r>
              <a:rPr lang="en-US" sz="2800" dirty="0" smtClean="0">
                <a:hlinkClick r:id="rId3"/>
              </a:rPr>
              <a:t>menasa@dshs.wa.gov</a:t>
            </a:r>
            <a:r>
              <a:rPr lang="en-US" sz="2800" dirty="0" smtClean="0"/>
              <a:t> </a:t>
            </a:r>
            <a:endParaRPr lang="en-US" sz="2800" dirty="0"/>
          </a:p>
        </p:txBody>
      </p:sp>
    </p:spTree>
    <p:extLst>
      <p:ext uri="{BB962C8B-B14F-4D97-AF65-F5344CB8AC3E}">
        <p14:creationId xmlns:p14="http://schemas.microsoft.com/office/powerpoint/2010/main" val="1599227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dirty="0" smtClean="0"/>
              <a:t>Webinar Controls</a:t>
            </a:r>
          </a:p>
        </p:txBody>
      </p:sp>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1297" y="1715691"/>
            <a:ext cx="2212975"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8"/>
          <p:cNvSpPr>
            <a:spLocks noChangeArrowheads="1"/>
          </p:cNvSpPr>
          <p:nvPr/>
        </p:nvSpPr>
        <p:spPr bwMode="auto">
          <a:xfrm>
            <a:off x="4953000" y="1628775"/>
            <a:ext cx="3810000" cy="4408707"/>
          </a:xfrm>
          <a:prstGeom prst="rect">
            <a:avLst/>
          </a:prstGeom>
          <a:noFill/>
          <a:ln>
            <a:noFill/>
          </a:ln>
          <a:effectLst/>
          <a:extLst/>
        </p:spPr>
        <p:txBody>
          <a:bodyPr anchor="ctr">
            <a:spAutoFit/>
          </a:bodyPr>
          <a:lstStyle/>
          <a:p>
            <a:pPr marL="176213" indent="-176213" fontAlgn="base">
              <a:lnSpc>
                <a:spcPct val="115000"/>
              </a:lnSpc>
              <a:spcBef>
                <a:spcPts val="1200"/>
              </a:spcBef>
              <a:defRPr/>
            </a:pPr>
            <a:r>
              <a:rPr lang="en-US" sz="1500" dirty="0">
                <a:solidFill>
                  <a:srgbClr val="4F81BD"/>
                </a:solidFill>
                <a:ea typeface="Calibri"/>
                <a:cs typeface="Times New Roman"/>
              </a:rPr>
              <a:t>• </a:t>
            </a:r>
            <a:r>
              <a:rPr lang="en-US" sz="1500" dirty="0">
                <a:solidFill>
                  <a:schemeClr val="accent1"/>
                </a:solidFill>
                <a:ea typeface="Calibri"/>
                <a:cs typeface="Times New Roman"/>
              </a:rPr>
              <a:t>Attendee List </a:t>
            </a:r>
            <a:r>
              <a:rPr lang="en-US" sz="1500" dirty="0">
                <a:solidFill>
                  <a:prstClr val="black"/>
                </a:solidFill>
                <a:ea typeface="Calibri"/>
                <a:cs typeface="Times New Roman"/>
              </a:rPr>
              <a:t>- Displays all the participants in-session</a:t>
            </a:r>
          </a:p>
          <a:p>
            <a:pPr marL="176213" indent="-176213" fontAlgn="base">
              <a:lnSpc>
                <a:spcPct val="115000"/>
              </a:lnSpc>
              <a:spcBef>
                <a:spcPts val="1200"/>
              </a:spcBef>
              <a:defRPr/>
            </a:pPr>
            <a:r>
              <a:rPr lang="en-US" sz="1500" dirty="0" smtClean="0">
                <a:solidFill>
                  <a:srgbClr val="C00000"/>
                </a:solidFill>
                <a:ea typeface="Calibri"/>
                <a:cs typeface="Times New Roman"/>
              </a:rPr>
              <a:t>•</a:t>
            </a:r>
            <a:r>
              <a:rPr lang="en-US" sz="1500" dirty="0" smtClean="0">
                <a:solidFill>
                  <a:prstClr val="black"/>
                </a:solidFill>
                <a:ea typeface="Calibri"/>
                <a:cs typeface="Times New Roman"/>
              </a:rPr>
              <a:t> </a:t>
            </a:r>
            <a:r>
              <a:rPr lang="en-US" sz="1500" dirty="0">
                <a:solidFill>
                  <a:srgbClr val="C00000"/>
                </a:solidFill>
                <a:ea typeface="Calibri"/>
                <a:cs typeface="Times New Roman"/>
              </a:rPr>
              <a:t>Grab Tab </a:t>
            </a:r>
            <a:r>
              <a:rPr lang="en-US" sz="1500" dirty="0">
                <a:solidFill>
                  <a:prstClr val="black"/>
                </a:solidFill>
                <a:ea typeface="Calibri"/>
                <a:cs typeface="Times New Roman"/>
              </a:rPr>
              <a:t>–Allows you to open/close the Control Panel, mute/unmute your audio (if the organizer has enabled this feature) and raise your hand </a:t>
            </a:r>
          </a:p>
          <a:p>
            <a:pPr marL="176213" indent="-176213" fontAlgn="base">
              <a:lnSpc>
                <a:spcPct val="115000"/>
              </a:lnSpc>
              <a:spcBef>
                <a:spcPts val="1200"/>
              </a:spcBef>
              <a:defRPr/>
            </a:pPr>
            <a:r>
              <a:rPr lang="en-US" sz="1500" dirty="0" smtClean="0">
                <a:solidFill>
                  <a:srgbClr val="F79646">
                    <a:lumMod val="75000"/>
                  </a:srgbClr>
                </a:solidFill>
                <a:ea typeface="Calibri"/>
                <a:cs typeface="Times New Roman"/>
              </a:rPr>
              <a:t>•</a:t>
            </a:r>
            <a:r>
              <a:rPr lang="en-US" sz="1500" dirty="0" smtClean="0">
                <a:solidFill>
                  <a:schemeClr val="accent6">
                    <a:lumMod val="75000"/>
                  </a:schemeClr>
                </a:solidFill>
                <a:ea typeface="Calibri"/>
                <a:cs typeface="Times New Roman"/>
              </a:rPr>
              <a:t> </a:t>
            </a:r>
            <a:r>
              <a:rPr lang="en-US" sz="1500" dirty="0">
                <a:solidFill>
                  <a:schemeClr val="accent6">
                    <a:lumMod val="75000"/>
                  </a:schemeClr>
                </a:solidFill>
                <a:ea typeface="Calibri"/>
                <a:cs typeface="Times New Roman"/>
              </a:rPr>
              <a:t>Hand </a:t>
            </a:r>
            <a:r>
              <a:rPr lang="en-US" sz="1500" dirty="0">
                <a:solidFill>
                  <a:prstClr val="black"/>
                </a:solidFill>
                <a:ea typeface="Calibri"/>
                <a:cs typeface="Times New Roman"/>
              </a:rPr>
              <a:t>– click to raise hand.  Click again to lower.</a:t>
            </a:r>
          </a:p>
          <a:p>
            <a:pPr marL="176213" indent="-176213" fontAlgn="base">
              <a:lnSpc>
                <a:spcPct val="115000"/>
              </a:lnSpc>
              <a:spcBef>
                <a:spcPts val="1200"/>
              </a:spcBef>
              <a:defRPr/>
            </a:pPr>
            <a:r>
              <a:rPr lang="en-US" sz="1500" dirty="0" smtClean="0">
                <a:solidFill>
                  <a:srgbClr val="76923C"/>
                </a:solidFill>
                <a:ea typeface="Calibri"/>
                <a:cs typeface="Times New Roman"/>
              </a:rPr>
              <a:t>•</a:t>
            </a:r>
            <a:r>
              <a:rPr lang="en-US" sz="1500" dirty="0" smtClean="0">
                <a:solidFill>
                  <a:prstClr val="black"/>
                </a:solidFill>
                <a:ea typeface="Calibri"/>
                <a:cs typeface="Times New Roman"/>
              </a:rPr>
              <a:t> </a:t>
            </a:r>
            <a:r>
              <a:rPr lang="en-US" sz="1500" dirty="0">
                <a:solidFill>
                  <a:schemeClr val="accent3">
                    <a:lumMod val="75000"/>
                  </a:schemeClr>
                </a:solidFill>
                <a:ea typeface="Calibri"/>
                <a:cs typeface="Times New Roman"/>
              </a:rPr>
              <a:t>Audio pane </a:t>
            </a:r>
            <a:r>
              <a:rPr lang="en-US" sz="1500" dirty="0">
                <a:solidFill>
                  <a:prstClr val="black"/>
                </a:solidFill>
                <a:ea typeface="Calibri"/>
                <a:cs typeface="Times New Roman"/>
              </a:rPr>
              <a:t>– Displays audio format. Click Settings to select telephone devices. </a:t>
            </a:r>
          </a:p>
          <a:p>
            <a:pPr marL="176213" indent="-176213" fontAlgn="base">
              <a:lnSpc>
                <a:spcPct val="115000"/>
              </a:lnSpc>
              <a:spcBef>
                <a:spcPts val="1200"/>
              </a:spcBef>
              <a:defRPr/>
            </a:pPr>
            <a:r>
              <a:rPr lang="en-US" sz="1500" dirty="0" smtClean="0">
                <a:solidFill>
                  <a:srgbClr val="7030A0"/>
                </a:solidFill>
                <a:ea typeface="Calibri"/>
                <a:cs typeface="Times New Roman"/>
              </a:rPr>
              <a:t>• </a:t>
            </a:r>
            <a:r>
              <a:rPr lang="en-US" sz="1500" dirty="0">
                <a:solidFill>
                  <a:srgbClr val="7030A0"/>
                </a:solidFill>
                <a:ea typeface="Calibri"/>
                <a:cs typeface="Times New Roman"/>
              </a:rPr>
              <a:t>Questions pane</a:t>
            </a:r>
            <a:r>
              <a:rPr lang="en-US" sz="1500" dirty="0">
                <a:solidFill>
                  <a:prstClr val="black"/>
                </a:solidFill>
                <a:ea typeface="Calibri"/>
                <a:cs typeface="Times New Roman"/>
              </a:rPr>
              <a:t>– Allows attendees to submit questions and review answers (if enabled by the organizer). Broadcast messages from the organizer will also appear here. </a:t>
            </a:r>
            <a:endParaRPr lang="en-US" sz="1600" dirty="0">
              <a:solidFill>
                <a:prstClr val="black"/>
              </a:solidFill>
              <a:ea typeface="Calibri"/>
              <a:cs typeface="Times New Roman"/>
            </a:endParaRPr>
          </a:p>
        </p:txBody>
      </p:sp>
      <p:sp>
        <p:nvSpPr>
          <p:cNvPr id="11" name="Oval 10"/>
          <p:cNvSpPr/>
          <p:nvPr/>
        </p:nvSpPr>
        <p:spPr>
          <a:xfrm>
            <a:off x="5200650" y="7521575"/>
            <a:ext cx="595313" cy="269875"/>
          </a:xfrm>
          <a:prstGeom prst="ellipse">
            <a:avLst/>
          </a:prstGeom>
          <a:noFill/>
        </p:spPr>
        <p:style>
          <a:lnRef idx="2">
            <a:schemeClr val="accent4">
              <a:shade val="50000"/>
            </a:schemeClr>
          </a:lnRef>
          <a:fillRef idx="1">
            <a:schemeClr val="accent4"/>
          </a:fillRef>
          <a:effectRef idx="0">
            <a:schemeClr val="accent4"/>
          </a:effectRef>
          <a:fontRef idx="minor">
            <a:schemeClr val="lt1"/>
          </a:fontRef>
        </p:style>
        <p:txBody>
          <a:bodyPr anchor="ctr"/>
          <a:lstStyle/>
          <a:p>
            <a:pPr fontAlgn="base">
              <a:spcBef>
                <a:spcPct val="0"/>
              </a:spcBef>
              <a:spcAft>
                <a:spcPct val="0"/>
              </a:spcAft>
              <a:defRPr/>
            </a:pPr>
            <a:endParaRPr lang="en-US" dirty="0">
              <a:solidFill>
                <a:prstClr val="white"/>
              </a:solidFill>
            </a:endParaRPr>
          </a:p>
        </p:txBody>
      </p:sp>
      <p:sp>
        <p:nvSpPr>
          <p:cNvPr id="13" name="Oval 12"/>
          <p:cNvSpPr/>
          <p:nvPr/>
        </p:nvSpPr>
        <p:spPr>
          <a:xfrm>
            <a:off x="1947403" y="1791943"/>
            <a:ext cx="596900" cy="2143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endParaRPr lang="en-US" dirty="0">
              <a:solidFill>
                <a:prstClr val="white"/>
              </a:solidFill>
            </a:endParaRPr>
          </a:p>
        </p:txBody>
      </p:sp>
      <p:sp>
        <p:nvSpPr>
          <p:cNvPr id="15" name="Oval 14"/>
          <p:cNvSpPr/>
          <p:nvPr/>
        </p:nvSpPr>
        <p:spPr>
          <a:xfrm>
            <a:off x="1655303" y="1928269"/>
            <a:ext cx="317500" cy="184150"/>
          </a:xfrm>
          <a:prstGeom prst="ellipse">
            <a:avLst/>
          </a:prstGeom>
          <a:noFill/>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base">
              <a:spcBef>
                <a:spcPct val="0"/>
              </a:spcBef>
              <a:spcAft>
                <a:spcPct val="0"/>
              </a:spcAft>
              <a:defRPr/>
            </a:pPr>
            <a:endParaRPr lang="en-US" dirty="0">
              <a:solidFill>
                <a:prstClr val="white"/>
              </a:solidFill>
            </a:endParaRPr>
          </a:p>
        </p:txBody>
      </p:sp>
      <p:sp>
        <p:nvSpPr>
          <p:cNvPr id="16" name="Oval 15"/>
          <p:cNvSpPr/>
          <p:nvPr/>
        </p:nvSpPr>
        <p:spPr>
          <a:xfrm>
            <a:off x="1823320" y="3216160"/>
            <a:ext cx="557213" cy="246063"/>
          </a:xfrm>
          <a:prstGeom prst="ellipse">
            <a:avLst/>
          </a:prstGeom>
          <a:noFill/>
        </p:spPr>
        <p:style>
          <a:lnRef idx="2">
            <a:schemeClr val="accent3">
              <a:shade val="50000"/>
            </a:schemeClr>
          </a:lnRef>
          <a:fillRef idx="1">
            <a:schemeClr val="accent3"/>
          </a:fillRef>
          <a:effectRef idx="0">
            <a:schemeClr val="accent3"/>
          </a:effectRef>
          <a:fontRef idx="minor">
            <a:schemeClr val="lt1"/>
          </a:fontRef>
        </p:style>
        <p:txBody>
          <a:bodyPr anchor="ctr"/>
          <a:lstStyle/>
          <a:p>
            <a:pPr fontAlgn="base">
              <a:spcBef>
                <a:spcPct val="0"/>
              </a:spcBef>
              <a:spcAft>
                <a:spcPct val="0"/>
              </a:spcAft>
              <a:defRPr/>
            </a:pPr>
            <a:endParaRPr lang="en-US" dirty="0">
              <a:solidFill>
                <a:prstClr val="white"/>
              </a:solidFill>
            </a:endParaRPr>
          </a:p>
        </p:txBody>
      </p:sp>
      <p:sp>
        <p:nvSpPr>
          <p:cNvPr id="17" name="Oval 16"/>
          <p:cNvSpPr/>
          <p:nvPr/>
        </p:nvSpPr>
        <p:spPr>
          <a:xfrm>
            <a:off x="1910557" y="4511982"/>
            <a:ext cx="595313" cy="269875"/>
          </a:xfrm>
          <a:prstGeom prst="ellipse">
            <a:avLst/>
          </a:prstGeom>
          <a:noFill/>
        </p:spPr>
        <p:style>
          <a:lnRef idx="2">
            <a:schemeClr val="accent4">
              <a:shade val="50000"/>
            </a:schemeClr>
          </a:lnRef>
          <a:fillRef idx="1">
            <a:schemeClr val="accent4"/>
          </a:fillRef>
          <a:effectRef idx="0">
            <a:schemeClr val="accent4"/>
          </a:effectRef>
          <a:fontRef idx="minor">
            <a:schemeClr val="lt1"/>
          </a:fontRef>
        </p:style>
        <p:txBody>
          <a:bodyPr anchor="ctr"/>
          <a:lstStyle/>
          <a:p>
            <a:pPr fontAlgn="base">
              <a:spcBef>
                <a:spcPct val="0"/>
              </a:spcBef>
              <a:spcAft>
                <a:spcPct val="0"/>
              </a:spcAft>
              <a:defRPr/>
            </a:pPr>
            <a:endParaRPr lang="en-US" dirty="0">
              <a:solidFill>
                <a:prstClr val="white"/>
              </a:solidFill>
            </a:endParaRPr>
          </a:p>
        </p:txBody>
      </p:sp>
      <p:cxnSp>
        <p:nvCxnSpPr>
          <p:cNvPr id="14" name="Straight Connector 13"/>
          <p:cNvCxnSpPr>
            <a:stCxn id="13" idx="6"/>
          </p:cNvCxnSpPr>
          <p:nvPr/>
        </p:nvCxnSpPr>
        <p:spPr>
          <a:xfrm flipV="1">
            <a:off x="2544303" y="1791943"/>
            <a:ext cx="2393950" cy="107156"/>
          </a:xfrm>
          <a:prstGeom prst="line">
            <a:avLst/>
          </a:prstGeom>
          <a:ln w="15875">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5" idx="6"/>
          </p:cNvCxnSpPr>
          <p:nvPr/>
        </p:nvCxnSpPr>
        <p:spPr>
          <a:xfrm>
            <a:off x="1972803" y="2020344"/>
            <a:ext cx="2965450" cy="418056"/>
          </a:xfrm>
          <a:prstGeom prst="line">
            <a:avLst/>
          </a:prstGeom>
          <a:ln w="15875">
            <a:solidFill>
              <a:schemeClr val="accent2">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6" idx="6"/>
          </p:cNvCxnSpPr>
          <p:nvPr/>
        </p:nvCxnSpPr>
        <p:spPr>
          <a:xfrm>
            <a:off x="2380533" y="3339192"/>
            <a:ext cx="2602630" cy="1037853"/>
          </a:xfrm>
          <a:prstGeom prst="line">
            <a:avLst/>
          </a:prstGeom>
          <a:ln w="15875">
            <a:solidFill>
              <a:schemeClr val="accent3">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7" idx="6"/>
          </p:cNvCxnSpPr>
          <p:nvPr/>
        </p:nvCxnSpPr>
        <p:spPr>
          <a:xfrm>
            <a:off x="2505870" y="4646920"/>
            <a:ext cx="2475705" cy="399742"/>
          </a:xfrm>
          <a:prstGeom prst="line">
            <a:avLst/>
          </a:prstGeom>
          <a:ln w="15875">
            <a:solidFill>
              <a:schemeClr val="accent4">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689970" y="2658833"/>
            <a:ext cx="317500" cy="182563"/>
          </a:xfrm>
          <a:prstGeom prst="ellipse">
            <a:avLst/>
          </a:prstGeom>
          <a:no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base">
              <a:spcBef>
                <a:spcPct val="0"/>
              </a:spcBef>
              <a:spcAft>
                <a:spcPct val="0"/>
              </a:spcAft>
              <a:defRPr/>
            </a:pPr>
            <a:endParaRPr lang="en-US" dirty="0">
              <a:solidFill>
                <a:prstClr val="white"/>
              </a:solidFill>
            </a:endParaRPr>
          </a:p>
        </p:txBody>
      </p:sp>
      <p:cxnSp>
        <p:nvCxnSpPr>
          <p:cNvPr id="34" name="Straight Connector 33"/>
          <p:cNvCxnSpPr>
            <a:stCxn id="33" idx="6"/>
          </p:cNvCxnSpPr>
          <p:nvPr/>
        </p:nvCxnSpPr>
        <p:spPr>
          <a:xfrm>
            <a:off x="2007470" y="2750115"/>
            <a:ext cx="2970213" cy="932090"/>
          </a:xfrm>
          <a:prstGeom prst="line">
            <a:avLst/>
          </a:prstGeom>
          <a:ln w="15875">
            <a:solidFill>
              <a:schemeClr val="accent6">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516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par>
                                <p:cTn id="8" presetID="14" presetClass="entr" presetSubtype="1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randombar(horizontal)">
                                      <p:cBhvr>
                                        <p:cTn id="10" dur="500"/>
                                        <p:tgtEl>
                                          <p:spTgt spid="1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randombar(horizontal)">
                                      <p:cBhvr>
                                        <p:cTn id="15" dur="500"/>
                                        <p:tgtEl>
                                          <p:spTgt spid="15"/>
                                        </p:tgtEl>
                                      </p:cBhvr>
                                    </p:animEffect>
                                  </p:childTnLst>
                                </p:cTn>
                              </p:par>
                              <p:par>
                                <p:cTn id="16" presetID="14" presetClass="entr" presetSubtype="1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randombar(horizontal)">
                                      <p:cBhvr>
                                        <p:cTn id="18" dur="500"/>
                                        <p:tgtEl>
                                          <p:spTgt spid="2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randombar(horizontal)">
                                      <p:cBhvr>
                                        <p:cTn id="23" dur="500"/>
                                        <p:tgtEl>
                                          <p:spTgt spid="33"/>
                                        </p:tgtEl>
                                      </p:cBhvr>
                                    </p:animEffect>
                                  </p:childTnLst>
                                </p:cTn>
                              </p:par>
                              <p:par>
                                <p:cTn id="24" presetID="14" presetClass="entr" presetSubtype="10" fill="hold"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randombar(horizontal)">
                                      <p:cBhvr>
                                        <p:cTn id="26" dur="500"/>
                                        <p:tgtEl>
                                          <p:spTgt spid="3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randombar(horizontal)">
                                      <p:cBhvr>
                                        <p:cTn id="31" dur="500"/>
                                        <p:tgtEl>
                                          <p:spTgt spid="16"/>
                                        </p:tgtEl>
                                      </p:cBhvr>
                                    </p:animEffect>
                                  </p:childTnLst>
                                </p:cTn>
                              </p:par>
                              <p:par>
                                <p:cTn id="32" presetID="14" presetClass="entr" presetSubtype="10"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randombar(horizontal)">
                                      <p:cBhvr>
                                        <p:cTn id="34" dur="500"/>
                                        <p:tgtEl>
                                          <p:spTgt spid="2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randombar(horizontal)">
                                      <p:cBhvr>
                                        <p:cTn id="39" dur="500"/>
                                        <p:tgtEl>
                                          <p:spTgt spid="17"/>
                                        </p:tgtEl>
                                      </p:cBhvr>
                                    </p:animEffect>
                                  </p:childTnLst>
                                </p:cTn>
                              </p:par>
                              <p:par>
                                <p:cTn id="40" presetID="14" presetClass="entr" presetSubtype="10"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randombar(horizontal)">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Webinar Outline	</a:t>
            </a:r>
            <a:endParaRPr lang="en-US" dirty="0"/>
          </a:p>
        </p:txBody>
      </p:sp>
      <p:sp>
        <p:nvSpPr>
          <p:cNvPr id="3" name="Content Placeholder 2"/>
          <p:cNvSpPr>
            <a:spLocks noGrp="1"/>
          </p:cNvSpPr>
          <p:nvPr>
            <p:ph idx="1"/>
          </p:nvPr>
        </p:nvSpPr>
        <p:spPr/>
        <p:txBody>
          <a:bodyPr/>
          <a:lstStyle/>
          <a:p>
            <a:r>
              <a:rPr lang="en-US" sz="3600" dirty="0" smtClean="0"/>
              <a:t>Review Last Webinar </a:t>
            </a:r>
          </a:p>
          <a:p>
            <a:r>
              <a:rPr lang="en-US" sz="3600" dirty="0" smtClean="0"/>
              <a:t>General Information</a:t>
            </a:r>
          </a:p>
          <a:p>
            <a:r>
              <a:rPr lang="en-US" sz="3600" dirty="0" smtClean="0"/>
              <a:t>Grace Periods</a:t>
            </a:r>
          </a:p>
          <a:p>
            <a:r>
              <a:rPr lang="en-US" sz="3600" dirty="0" smtClean="0"/>
              <a:t>Incarceration</a:t>
            </a:r>
          </a:p>
          <a:p>
            <a:r>
              <a:rPr lang="en-US" sz="3600" dirty="0" smtClean="0"/>
              <a:t>Billing</a:t>
            </a:r>
          </a:p>
          <a:p>
            <a:r>
              <a:rPr lang="en-US" sz="3600" dirty="0" smtClean="0"/>
              <a:t>TARGET Reporting</a:t>
            </a:r>
          </a:p>
          <a:p>
            <a:r>
              <a:rPr lang="en-US" sz="3600" dirty="0" smtClean="0"/>
              <a:t>DBHR Policy</a:t>
            </a:r>
            <a:endParaRPr lang="en-US" sz="3600" dirty="0"/>
          </a:p>
        </p:txBody>
      </p:sp>
    </p:spTree>
    <p:extLst>
      <p:ext uri="{BB962C8B-B14F-4D97-AF65-F5344CB8AC3E}">
        <p14:creationId xmlns:p14="http://schemas.microsoft.com/office/powerpoint/2010/main" val="911548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	</a:t>
            </a:r>
            <a:endParaRPr lang="en-US" dirty="0"/>
          </a:p>
        </p:txBody>
      </p:sp>
      <p:sp>
        <p:nvSpPr>
          <p:cNvPr id="3" name="Content Placeholder 2"/>
          <p:cNvSpPr>
            <a:spLocks noGrp="1"/>
          </p:cNvSpPr>
          <p:nvPr>
            <p:ph idx="1"/>
          </p:nvPr>
        </p:nvSpPr>
        <p:spPr/>
        <p:txBody>
          <a:bodyPr/>
          <a:lstStyle/>
          <a:p>
            <a:r>
              <a:rPr lang="en-US" sz="3200" dirty="0" smtClean="0"/>
              <a:t>Emily Brice, Office of the Insurance Commissioner</a:t>
            </a:r>
          </a:p>
          <a:p>
            <a:r>
              <a:rPr lang="en-US" sz="3200" dirty="0" smtClean="0"/>
              <a:t>Michael Arnis, Health Benefits Exchange</a:t>
            </a:r>
          </a:p>
          <a:p>
            <a:r>
              <a:rPr lang="en-US" sz="3200" dirty="0" smtClean="0"/>
              <a:t>Gail Kreiger, Health Care Authority</a:t>
            </a:r>
          </a:p>
        </p:txBody>
      </p:sp>
    </p:spTree>
    <p:extLst>
      <p:ext uri="{BB962C8B-B14F-4D97-AF65-F5344CB8AC3E}">
        <p14:creationId xmlns:p14="http://schemas.microsoft.com/office/powerpoint/2010/main" val="1856136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Lessons from Last Webinar</a:t>
            </a:r>
            <a:endParaRPr lang="en-US" dirty="0"/>
          </a:p>
        </p:txBody>
      </p:sp>
      <p:sp>
        <p:nvSpPr>
          <p:cNvPr id="3" name="Content Placeholder 2"/>
          <p:cNvSpPr>
            <a:spLocks noGrp="1"/>
          </p:cNvSpPr>
          <p:nvPr>
            <p:ph idx="1"/>
          </p:nvPr>
        </p:nvSpPr>
        <p:spPr>
          <a:xfrm>
            <a:off x="1676400" y="1600200"/>
            <a:ext cx="7086600" cy="4724400"/>
          </a:xfrm>
        </p:spPr>
        <p:txBody>
          <a:bodyPr/>
          <a:lstStyle/>
          <a:p>
            <a:r>
              <a:rPr lang="en-US" sz="2400" dirty="0" smtClean="0"/>
              <a:t>Two kinds of commercial insurance:</a:t>
            </a:r>
          </a:p>
          <a:p>
            <a:pPr lvl="1"/>
            <a:r>
              <a:rPr lang="en-US" sz="2200" dirty="0" smtClean="0"/>
              <a:t>Qualified Health Plans offered through Healthplanfinder (Exchange), subsidies available </a:t>
            </a:r>
          </a:p>
          <a:p>
            <a:pPr lvl="1"/>
            <a:r>
              <a:rPr lang="en-US" sz="2200" dirty="0" smtClean="0"/>
              <a:t>Off-Exchange plans in outside market </a:t>
            </a:r>
          </a:p>
          <a:p>
            <a:pPr marL="0" indent="0">
              <a:lnSpc>
                <a:spcPct val="60000"/>
              </a:lnSpc>
              <a:buNone/>
            </a:pPr>
            <a:endParaRPr lang="en-US" sz="2400" dirty="0" smtClean="0"/>
          </a:p>
          <a:p>
            <a:r>
              <a:rPr lang="en-US" sz="2400" dirty="0" smtClean="0"/>
              <a:t>QHPs and most other individual &amp; small group plans must cover Essential Health Benefits, including mental health &amp; substance use</a:t>
            </a:r>
          </a:p>
          <a:p>
            <a:pPr marL="0" indent="0">
              <a:lnSpc>
                <a:spcPct val="60000"/>
              </a:lnSpc>
              <a:buNone/>
            </a:pPr>
            <a:endParaRPr lang="en-US" sz="2400" dirty="0" smtClean="0"/>
          </a:p>
          <a:p>
            <a:r>
              <a:rPr lang="en-US" sz="2400" dirty="0" smtClean="0"/>
              <a:t>Limited open enrollment period, but special enrollment events </a:t>
            </a:r>
          </a:p>
          <a:p>
            <a:endParaRPr lang="en-US" sz="2200" dirty="0" smtClean="0"/>
          </a:p>
          <a:p>
            <a:pPr lvl="1"/>
            <a:endParaRPr lang="en-US" dirty="0" smtClean="0"/>
          </a:p>
        </p:txBody>
      </p:sp>
    </p:spTree>
    <p:extLst>
      <p:ext uri="{BB962C8B-B14F-4D97-AF65-F5344CB8AC3E}">
        <p14:creationId xmlns:p14="http://schemas.microsoft.com/office/powerpoint/2010/main" val="867924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Enrolling Outside Open Enrollment</a:t>
            </a:r>
            <a:endParaRPr lang="en-US" dirty="0"/>
          </a:p>
        </p:txBody>
      </p:sp>
      <p:sp>
        <p:nvSpPr>
          <p:cNvPr id="3" name="Content Placeholder 2"/>
          <p:cNvSpPr>
            <a:spLocks noGrp="1"/>
          </p:cNvSpPr>
          <p:nvPr>
            <p:ph idx="1"/>
          </p:nvPr>
        </p:nvSpPr>
        <p:spPr>
          <a:xfrm>
            <a:off x="1676400" y="1600200"/>
            <a:ext cx="7239000" cy="4648200"/>
          </a:xfrm>
        </p:spPr>
        <p:txBody>
          <a:bodyPr/>
          <a:lstStyle/>
          <a:p>
            <a:pPr marL="0" indent="0">
              <a:buNone/>
            </a:pPr>
            <a:r>
              <a:rPr lang="en-US" sz="1800" b="1" u="sng" dirty="0" smtClean="0"/>
              <a:t>Question from </a:t>
            </a:r>
            <a:r>
              <a:rPr lang="en-US" sz="1800" b="1" u="sng" dirty="0"/>
              <a:t>first webinar: </a:t>
            </a:r>
            <a:r>
              <a:rPr lang="en-US" sz="1800" u="sng" dirty="0" smtClean="0"/>
              <a:t>What </a:t>
            </a:r>
            <a:r>
              <a:rPr lang="en-US" sz="1800" u="sng" dirty="0"/>
              <a:t>about someone who loses their job (due to substance use) and then has no income going forward. </a:t>
            </a:r>
            <a:endParaRPr lang="en-US" sz="1800" u="sng" dirty="0" smtClean="0"/>
          </a:p>
          <a:p>
            <a:endParaRPr lang="en-US" sz="1800" u="sng" dirty="0"/>
          </a:p>
          <a:p>
            <a:pPr>
              <a:spcBef>
                <a:spcPts val="0"/>
              </a:spcBef>
            </a:pPr>
            <a:r>
              <a:rPr lang="en-US" sz="1600" dirty="0" smtClean="0"/>
              <a:t>Next open enrollment = November 15 – February 15</a:t>
            </a:r>
          </a:p>
          <a:p>
            <a:r>
              <a:rPr lang="en-US" sz="1600" dirty="0" smtClean="0"/>
              <a:t>Until then, special enrollment if qualifying event</a:t>
            </a:r>
          </a:p>
          <a:p>
            <a:pPr lvl="1"/>
            <a:r>
              <a:rPr lang="en-US" sz="1600" dirty="0" smtClean="0"/>
              <a:t>Examples:</a:t>
            </a:r>
          </a:p>
          <a:p>
            <a:pPr lvl="2"/>
            <a:r>
              <a:rPr lang="en-US" sz="1600" dirty="0" smtClean="0"/>
              <a:t>Life events (e.g., marriage, baby, income change)</a:t>
            </a:r>
          </a:p>
          <a:p>
            <a:pPr lvl="2"/>
            <a:r>
              <a:rPr lang="en-US" sz="1600" dirty="0" smtClean="0"/>
              <a:t>Losing other coverage (e.g., divorce, job loss)</a:t>
            </a:r>
          </a:p>
          <a:p>
            <a:pPr lvl="1"/>
            <a:r>
              <a:rPr lang="en-US" sz="1600" dirty="0"/>
              <a:t>S</a:t>
            </a:r>
            <a:r>
              <a:rPr lang="en-US" sz="1600" dirty="0" smtClean="0"/>
              <a:t>ubmit documentation to Healthplanfinder or plan</a:t>
            </a:r>
          </a:p>
          <a:p>
            <a:pPr lvl="1"/>
            <a:r>
              <a:rPr lang="en-US" sz="1600" dirty="0"/>
              <a:t>M</a:t>
            </a:r>
            <a:r>
              <a:rPr lang="en-US" sz="1600" dirty="0" smtClean="0"/>
              <a:t>ore </a:t>
            </a:r>
            <a:r>
              <a:rPr lang="en-US" sz="1600" dirty="0"/>
              <a:t>info</a:t>
            </a:r>
            <a:r>
              <a:rPr lang="en-US" sz="1600" dirty="0" smtClean="0"/>
              <a:t>:</a:t>
            </a:r>
          </a:p>
          <a:p>
            <a:pPr lvl="2"/>
            <a:r>
              <a:rPr lang="en-US" sz="1600" dirty="0" smtClean="0">
                <a:hlinkClick r:id="rId3"/>
              </a:rPr>
              <a:t>www.wahbexchange.org</a:t>
            </a:r>
            <a:r>
              <a:rPr lang="en-US" sz="1600" dirty="0">
                <a:hlinkClick r:id="rId3"/>
              </a:rPr>
              <a:t>/info-you/individuals-and-families/special-enrollment-faqs</a:t>
            </a:r>
            <a:r>
              <a:rPr lang="en-US" sz="1600" dirty="0" smtClean="0">
                <a:hlinkClick r:id="rId3"/>
              </a:rPr>
              <a:t>/</a:t>
            </a:r>
            <a:endParaRPr lang="en-US" sz="1600" dirty="0" smtClean="0"/>
          </a:p>
          <a:p>
            <a:pPr lvl="2"/>
            <a:r>
              <a:rPr lang="en-US" sz="1600" dirty="0" smtClean="0">
                <a:hlinkClick r:id="rId4"/>
              </a:rPr>
              <a:t>www.insurance.wa.gov</a:t>
            </a:r>
            <a:r>
              <a:rPr lang="en-US" sz="1600" dirty="0">
                <a:hlinkClick r:id="rId4"/>
              </a:rPr>
              <a:t>/your-insurance/health-insurance/individuals-families/special-enrollment-periods</a:t>
            </a:r>
            <a:r>
              <a:rPr lang="en-US" sz="1600" dirty="0" smtClean="0">
                <a:hlinkClick r:id="rId4"/>
              </a:rPr>
              <a:t>/</a:t>
            </a:r>
            <a:r>
              <a:rPr lang="en-US" sz="1600" dirty="0" smtClean="0"/>
              <a:t> </a:t>
            </a:r>
          </a:p>
          <a:p>
            <a:r>
              <a:rPr lang="en-US" sz="1600" dirty="0" smtClean="0"/>
              <a:t>Remember: Washington Apple Health (WAH) enrollment continuous </a:t>
            </a:r>
          </a:p>
          <a:p>
            <a:pPr lvl="2"/>
            <a:endParaRPr lang="en-US" sz="1600" dirty="0" smtClean="0"/>
          </a:p>
          <a:p>
            <a:pPr lvl="1"/>
            <a:endParaRPr lang="en-US" sz="2200" dirty="0"/>
          </a:p>
          <a:p>
            <a:pPr marL="457200" lvl="1" indent="0">
              <a:buNone/>
            </a:pPr>
            <a:endParaRPr lang="en-US" sz="2200" dirty="0" smtClean="0"/>
          </a:p>
          <a:p>
            <a:pPr lvl="1"/>
            <a:endParaRPr lang="en-US" dirty="0" smtClean="0"/>
          </a:p>
        </p:txBody>
      </p:sp>
    </p:spTree>
    <p:extLst>
      <p:ext uri="{BB962C8B-B14F-4D97-AF65-F5344CB8AC3E}">
        <p14:creationId xmlns:p14="http://schemas.microsoft.com/office/powerpoint/2010/main" val="328629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315200" cy="1143000"/>
          </a:xfrm>
        </p:spPr>
        <p:txBody>
          <a:bodyPr>
            <a:normAutofit/>
          </a:bodyPr>
          <a:lstStyle/>
          <a:p>
            <a:r>
              <a:rPr lang="en-US" sz="2800" dirty="0" smtClean="0"/>
              <a:t>CD Services Required in Essential Health Benefit</a:t>
            </a:r>
            <a:endParaRPr lang="en-US" sz="2800" dirty="0"/>
          </a:p>
        </p:txBody>
      </p:sp>
      <p:sp>
        <p:nvSpPr>
          <p:cNvPr id="3" name="Content Placeholder 2"/>
          <p:cNvSpPr>
            <a:spLocks noGrp="1"/>
          </p:cNvSpPr>
          <p:nvPr>
            <p:ph idx="1"/>
          </p:nvPr>
        </p:nvSpPr>
        <p:spPr>
          <a:xfrm>
            <a:off x="1676400" y="1600200"/>
            <a:ext cx="7315200" cy="4525963"/>
          </a:xfrm>
        </p:spPr>
        <p:txBody>
          <a:bodyPr/>
          <a:lstStyle/>
          <a:p>
            <a:pPr marL="0" indent="0">
              <a:buNone/>
            </a:pPr>
            <a:r>
              <a:rPr lang="en-US" sz="1600" b="1" u="sng" dirty="0" smtClean="0"/>
              <a:t>Question from </a:t>
            </a:r>
            <a:r>
              <a:rPr lang="en-US" sz="1600" b="1" u="sng" dirty="0"/>
              <a:t>first webinar: </a:t>
            </a:r>
            <a:r>
              <a:rPr lang="en-US" sz="1600" u="sng" dirty="0" smtClean="0"/>
              <a:t>What </a:t>
            </a:r>
            <a:r>
              <a:rPr lang="en-US" sz="1600" u="sng" dirty="0"/>
              <a:t>are the minimum required chemical dependency services required to be covered in EHB? Ex: outpatient, intensive outpatient treatment, inpatient treatment, intensive inpatient treatment, detox, etc. </a:t>
            </a:r>
          </a:p>
          <a:p>
            <a:pPr marL="0" indent="0">
              <a:buNone/>
            </a:pPr>
            <a:endParaRPr lang="en-US" sz="1400" b="1" dirty="0" smtClean="0"/>
          </a:p>
          <a:p>
            <a:pPr marL="0" indent="0">
              <a:buNone/>
            </a:pPr>
            <a:r>
              <a:rPr lang="en-US" sz="1400" b="1" dirty="0" smtClean="0"/>
              <a:t>WAC </a:t>
            </a:r>
            <a:r>
              <a:rPr lang="en-US" sz="1400" b="1" dirty="0"/>
              <a:t>284-43-8678 list specifics of EHBs for CD-related services: </a:t>
            </a:r>
          </a:p>
          <a:p>
            <a:r>
              <a:rPr lang="en-US" sz="1400" dirty="0" smtClean="0"/>
              <a:t>Alcohol </a:t>
            </a:r>
            <a:r>
              <a:rPr lang="en-US" sz="1400" dirty="0"/>
              <a:t>misuse </a:t>
            </a:r>
            <a:r>
              <a:rPr lang="en-US" sz="1400" u="sng" dirty="0"/>
              <a:t>screening and counseling </a:t>
            </a:r>
            <a:r>
              <a:rPr lang="en-US" sz="1400" dirty="0" smtClean="0"/>
              <a:t>(preventive </a:t>
            </a:r>
            <a:r>
              <a:rPr lang="en-US" sz="1400" dirty="0"/>
              <a:t>service that must be provided without cost-sharing). </a:t>
            </a:r>
          </a:p>
          <a:p>
            <a:r>
              <a:rPr lang="en-US" sz="1400" dirty="0" smtClean="0"/>
              <a:t>Chemical </a:t>
            </a:r>
            <a:r>
              <a:rPr lang="en-US" sz="1400" dirty="0"/>
              <a:t>dependency </a:t>
            </a:r>
            <a:r>
              <a:rPr lang="en-US" sz="1400" u="sng" dirty="0">
                <a:solidFill>
                  <a:srgbClr val="000000"/>
                </a:solidFill>
              </a:rPr>
              <a:t>detoxification</a:t>
            </a:r>
            <a:r>
              <a:rPr lang="en-US" sz="1400" dirty="0"/>
              <a:t> (which may not be uniformly limited to a 30-day limit, but may be subject to utilization review). </a:t>
            </a:r>
          </a:p>
          <a:p>
            <a:r>
              <a:rPr lang="en-US" sz="1400" u="sng" dirty="0" smtClean="0">
                <a:solidFill>
                  <a:srgbClr val="000000"/>
                </a:solidFill>
              </a:rPr>
              <a:t>Inpatient</a:t>
            </a:r>
            <a:r>
              <a:rPr lang="en-US" sz="1400" u="sng" dirty="0">
                <a:solidFill>
                  <a:srgbClr val="000000"/>
                </a:solidFill>
              </a:rPr>
              <a:t>, residential, and outpatient </a:t>
            </a:r>
            <a:r>
              <a:rPr lang="en-US" sz="1400" dirty="0"/>
              <a:t>substance use disorder services, including </a:t>
            </a:r>
            <a:r>
              <a:rPr lang="en-US" sz="1400" u="sng" dirty="0">
                <a:solidFill>
                  <a:srgbClr val="000000"/>
                </a:solidFill>
              </a:rPr>
              <a:t>partial hospital </a:t>
            </a:r>
            <a:r>
              <a:rPr lang="en-US" sz="1400" dirty="0"/>
              <a:t>programs or </a:t>
            </a:r>
            <a:r>
              <a:rPr lang="en-US" sz="1400" u="sng" dirty="0">
                <a:solidFill>
                  <a:srgbClr val="000000"/>
                </a:solidFill>
              </a:rPr>
              <a:t>inpatient</a:t>
            </a:r>
            <a:r>
              <a:rPr lang="en-US" sz="1400" dirty="0">
                <a:solidFill>
                  <a:srgbClr val="008000"/>
                </a:solidFill>
              </a:rPr>
              <a:t> </a:t>
            </a:r>
            <a:r>
              <a:rPr lang="en-US" sz="1400" dirty="0"/>
              <a:t>services, at parity as required under state and federal parity laws. </a:t>
            </a:r>
          </a:p>
          <a:p>
            <a:r>
              <a:rPr lang="en-US" sz="1400" u="sng" dirty="0" smtClean="0">
                <a:solidFill>
                  <a:srgbClr val="000000"/>
                </a:solidFill>
              </a:rPr>
              <a:t>Prescription </a:t>
            </a:r>
            <a:r>
              <a:rPr lang="en-US" sz="1400" u="sng" dirty="0">
                <a:solidFill>
                  <a:srgbClr val="000000"/>
                </a:solidFill>
              </a:rPr>
              <a:t>medication </a:t>
            </a:r>
            <a:r>
              <a:rPr lang="en-US" sz="1400" dirty="0"/>
              <a:t>needed for substance use disorders, including those prescribed during an inpatient or residential course of </a:t>
            </a:r>
            <a:r>
              <a:rPr lang="en-US" sz="1400" dirty="0" smtClean="0"/>
              <a:t>treatment. </a:t>
            </a:r>
            <a:endParaRPr lang="en-US" sz="1400" dirty="0"/>
          </a:p>
          <a:p>
            <a:r>
              <a:rPr lang="en-US" sz="1400" u="sng" dirty="0" smtClean="0"/>
              <a:t>Acupuncture</a:t>
            </a:r>
            <a:r>
              <a:rPr lang="en-US" sz="1400" dirty="0" smtClean="0"/>
              <a:t> </a:t>
            </a:r>
            <a:r>
              <a:rPr lang="en-US" sz="1400" dirty="0"/>
              <a:t>treatment visits, without visit limits when provided for chemical dependency. </a:t>
            </a:r>
          </a:p>
          <a:p>
            <a:r>
              <a:rPr lang="en-US" sz="1400" dirty="0" smtClean="0"/>
              <a:t>Treatment </a:t>
            </a:r>
            <a:r>
              <a:rPr lang="en-US" sz="1400" dirty="0"/>
              <a:t>for CD services in “</a:t>
            </a:r>
            <a:r>
              <a:rPr lang="en-US" sz="1400" u="sng" dirty="0"/>
              <a:t>approved treatment programs</a:t>
            </a:r>
            <a:r>
              <a:rPr lang="en-US" sz="1400" dirty="0"/>
              <a:t>” under Ch. 70.96A, per RCW 48.21.180, 48.44.240, 48.46.350 and CD definitions in RCW 48.44.245 and 48.46.355</a:t>
            </a:r>
            <a:r>
              <a:rPr lang="en-US" sz="1800" dirty="0"/>
              <a:t>. </a:t>
            </a:r>
          </a:p>
          <a:p>
            <a:pPr marL="0" indent="0">
              <a:buNone/>
            </a:pPr>
            <a:endParaRPr lang="en-US" sz="1400" dirty="0"/>
          </a:p>
        </p:txBody>
      </p:sp>
    </p:spTree>
    <p:extLst>
      <p:ext uri="{BB962C8B-B14F-4D97-AF65-F5344CB8AC3E}">
        <p14:creationId xmlns:p14="http://schemas.microsoft.com/office/powerpoint/2010/main" val="1752492835"/>
      </p:ext>
    </p:extLst>
  </p:cSld>
  <p:clrMapOvr>
    <a:masterClrMapping/>
  </p:clrMapOvr>
</p:sld>
</file>

<file path=ppt/theme/theme1.xml><?xml version="1.0" encoding="utf-8"?>
<a:theme xmlns:a="http://schemas.openxmlformats.org/drawingml/2006/main" name="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SHS adjus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PRI adjus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DSHS adjusted revis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Template>
  <TotalTime>1917</TotalTime>
  <Words>3277</Words>
  <Application>Microsoft Office PowerPoint</Application>
  <PresentationFormat>On-screen Show (4:3)</PresentationFormat>
  <Paragraphs>355</Paragraphs>
  <Slides>31</Slides>
  <Notes>31</Notes>
  <HiddenSlides>0</HiddenSlides>
  <MMClips>0</MMClips>
  <ScaleCrop>false</ScaleCrop>
  <HeadingPairs>
    <vt:vector size="4" baseType="variant">
      <vt:variant>
        <vt:lpstr>Theme</vt:lpstr>
      </vt:variant>
      <vt:variant>
        <vt:i4>8</vt:i4>
      </vt:variant>
      <vt:variant>
        <vt:lpstr>Slide Titles</vt:lpstr>
      </vt:variant>
      <vt:variant>
        <vt:i4>31</vt:i4>
      </vt:variant>
    </vt:vector>
  </HeadingPairs>
  <TitlesOfParts>
    <vt:vector size="39" baseType="lpstr">
      <vt:lpstr>PPT template</vt:lpstr>
      <vt:lpstr>DSHS adjusted</vt:lpstr>
      <vt:lpstr>1_Office Theme</vt:lpstr>
      <vt:lpstr>2_Office Theme</vt:lpstr>
      <vt:lpstr>1_PRI adjusted</vt:lpstr>
      <vt:lpstr>3_Office Theme</vt:lpstr>
      <vt:lpstr>4_Office Theme</vt:lpstr>
      <vt:lpstr>DSHS adjusted revised</vt:lpstr>
      <vt:lpstr>Chemical Dependency Services in the New Medicaid and Insurance World Part II</vt:lpstr>
      <vt:lpstr>Welcome</vt:lpstr>
      <vt:lpstr>PowerPoint Presentation</vt:lpstr>
      <vt:lpstr>Webinar Controls</vt:lpstr>
      <vt:lpstr>Webinar Outline </vt:lpstr>
      <vt:lpstr>Introductions </vt:lpstr>
      <vt:lpstr>Key Lessons from Last Webinar</vt:lpstr>
      <vt:lpstr>Enrolling Outside Open Enrollment</vt:lpstr>
      <vt:lpstr>CD Services Required in Essential Health Benefit</vt:lpstr>
      <vt:lpstr>EHB Implementation May Differ</vt:lpstr>
      <vt:lpstr>Example from 2014 Qualified Health Plan Policy</vt:lpstr>
      <vt:lpstr>Example from 2014 QHP Policy</vt:lpstr>
      <vt:lpstr>Prior Authorization and QHPs </vt:lpstr>
      <vt:lpstr>General Information</vt:lpstr>
      <vt:lpstr>General Information, continued</vt:lpstr>
      <vt:lpstr>Any Questions?</vt:lpstr>
      <vt:lpstr>QHPs and Grace Period</vt:lpstr>
      <vt:lpstr>QHPs and Grace Period</vt:lpstr>
      <vt:lpstr>Any Questions?</vt:lpstr>
      <vt:lpstr>Incarceration and the Exchange</vt:lpstr>
      <vt:lpstr>Incarceration and Medicaid</vt:lpstr>
      <vt:lpstr>Any Questions?</vt:lpstr>
      <vt:lpstr>Billing</vt:lpstr>
      <vt:lpstr>TARGET Reporting</vt:lpstr>
      <vt:lpstr>Any Questions?</vt:lpstr>
      <vt:lpstr>DBHR Policy </vt:lpstr>
      <vt:lpstr>DBHR Policy </vt:lpstr>
      <vt:lpstr>DBHR Policy</vt:lpstr>
      <vt:lpstr>Contact Information</vt:lpstr>
      <vt:lpstr>Any Questions?</vt:lpstr>
      <vt:lpstr>Thank You for participating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Dependency Services in the New Medicaid and Insurance World Part II</dc:title>
  <dc:creator>Mena Tyree, Sandra (DSHS/DBHR)</dc:creator>
  <cp:lastModifiedBy>Schnellman, Deb (DSHS/DBHR)</cp:lastModifiedBy>
  <cp:revision>47</cp:revision>
  <cp:lastPrinted>2014-05-26T18:04:14Z</cp:lastPrinted>
  <dcterms:created xsi:type="dcterms:W3CDTF">2014-05-21T14:19:17Z</dcterms:created>
  <dcterms:modified xsi:type="dcterms:W3CDTF">2014-06-02T20:53:27Z</dcterms:modified>
</cp:coreProperties>
</file>