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08" r:id="rId2"/>
    <p:sldId id="318" r:id="rId3"/>
    <p:sldId id="297" r:id="rId4"/>
    <p:sldId id="279" r:id="rId5"/>
    <p:sldId id="290" r:id="rId6"/>
    <p:sldId id="292" r:id="rId7"/>
    <p:sldId id="293" r:id="rId8"/>
    <p:sldId id="317" r:id="rId9"/>
    <p:sldId id="319" r:id="rId10"/>
    <p:sldId id="303" r:id="rId11"/>
    <p:sldId id="311" r:id="rId12"/>
    <p:sldId id="298" r:id="rId13"/>
    <p:sldId id="300" r:id="rId14"/>
    <p:sldId id="302" r:id="rId15"/>
    <p:sldId id="295" r:id="rId16"/>
    <p:sldId id="274" r:id="rId17"/>
    <p:sldId id="281" r:id="rId18"/>
    <p:sldId id="269" r:id="rId19"/>
    <p:sldId id="260" r:id="rId20"/>
    <p:sldId id="280" r:id="rId21"/>
    <p:sldId id="270" r:id="rId22"/>
    <p:sldId id="271" r:id="rId23"/>
    <p:sldId id="272" r:id="rId24"/>
    <p:sldId id="273" r:id="rId25"/>
    <p:sldId id="320" r:id="rId26"/>
    <p:sldId id="257" r:id="rId27"/>
    <p:sldId id="264" r:id="rId28"/>
    <p:sldId id="286" r:id="rId29"/>
    <p:sldId id="288" r:id="rId30"/>
    <p:sldId id="276" r:id="rId31"/>
    <p:sldId id="263" r:id="rId32"/>
    <p:sldId id="277" r:id="rId33"/>
    <p:sldId id="283" r:id="rId34"/>
    <p:sldId id="278" r:id="rId35"/>
    <p:sldId id="284" r:id="rId36"/>
    <p:sldId id="262" r:id="rId37"/>
    <p:sldId id="275" r:id="rId38"/>
    <p:sldId id="312" r:id="rId39"/>
    <p:sldId id="315" r:id="rId40"/>
    <p:sldId id="316" r:id="rId41"/>
    <p:sldId id="285" r:id="rId42"/>
    <p:sldId id="266" r:id="rId43"/>
    <p:sldId id="314" r:id="rId44"/>
    <p:sldId id="268" r:id="rId45"/>
    <p:sldId id="310" r:id="rId46"/>
    <p:sldId id="29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E49D97-B5CE-45DE-B8F3-069E2FD29C88}">
          <p14:sldIdLst/>
        </p14:section>
        <p14:section name="Untitled Section" id="{DE480CCA-CFD4-49D2-BD3D-16EA1942635D}">
          <p14:sldIdLst>
            <p14:sldId id="308"/>
            <p14:sldId id="318"/>
            <p14:sldId id="297"/>
            <p14:sldId id="279"/>
            <p14:sldId id="290"/>
            <p14:sldId id="292"/>
            <p14:sldId id="293"/>
            <p14:sldId id="317"/>
            <p14:sldId id="319"/>
            <p14:sldId id="303"/>
            <p14:sldId id="311"/>
            <p14:sldId id="298"/>
            <p14:sldId id="300"/>
            <p14:sldId id="302"/>
            <p14:sldId id="295"/>
            <p14:sldId id="274"/>
            <p14:sldId id="281"/>
            <p14:sldId id="269"/>
            <p14:sldId id="260"/>
            <p14:sldId id="280"/>
            <p14:sldId id="270"/>
            <p14:sldId id="271"/>
            <p14:sldId id="272"/>
            <p14:sldId id="273"/>
            <p14:sldId id="320"/>
            <p14:sldId id="257"/>
            <p14:sldId id="264"/>
            <p14:sldId id="286"/>
            <p14:sldId id="288"/>
            <p14:sldId id="276"/>
            <p14:sldId id="263"/>
            <p14:sldId id="277"/>
            <p14:sldId id="283"/>
            <p14:sldId id="278"/>
            <p14:sldId id="284"/>
            <p14:sldId id="262"/>
            <p14:sldId id="275"/>
            <p14:sldId id="312"/>
            <p14:sldId id="315"/>
            <p14:sldId id="316"/>
            <p14:sldId id="285"/>
            <p14:sldId id="266"/>
            <p14:sldId id="314"/>
            <p14:sldId id="268"/>
            <p14:sldId id="310"/>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62" autoAdjust="0"/>
  </p:normalViewPr>
  <p:slideViewPr>
    <p:cSldViewPr snapToGrid="0" snapToObjects="1">
      <p:cViewPr varScale="1">
        <p:scale>
          <a:sx n="40" d="100"/>
          <a:sy n="40" d="100"/>
        </p:scale>
        <p:origin x="1136"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26D6F-6988-1C4C-9E41-02B7E185E0D7}" type="datetimeFigureOut">
              <a:rPr lang="en-US" smtClean="0"/>
              <a:t>10/9/2020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7016A-DF75-B047-8459-B1F921DE7DB3}" type="slidenum">
              <a:rPr lang="en-US" smtClean="0"/>
              <a:t>‹#›</a:t>
            </a:fld>
            <a:endParaRPr lang="en-US" dirty="0"/>
          </a:p>
        </p:txBody>
      </p:sp>
    </p:spTree>
    <p:extLst>
      <p:ext uri="{BB962C8B-B14F-4D97-AF65-F5344CB8AC3E}">
        <p14:creationId xmlns:p14="http://schemas.microsoft.com/office/powerpoint/2010/main" val="2887118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shrae.org/File%20Library/Technical%20Resources/Bookstore/previews_2016639_pr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science/article/pii/S016041201934110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16041201934110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photo of migrant housing taken 12 years ago. Note the closed windows, close placement of beds, ACH is likely to be windows and infiltration from leaks. Air flow unclear unless windows are on the opposite wall as well. Fan moves air, but doesn’t bring in clean air or exhaust contaminated air. </a:t>
            </a:r>
            <a:endParaRPr lang="en-US" dirty="0" smtClean="0"/>
          </a:p>
          <a:p>
            <a:r>
              <a:rPr lang="en-US" dirty="0" smtClean="0"/>
              <a:t>We see rapid transmission </a:t>
            </a:r>
          </a:p>
          <a:p>
            <a:r>
              <a:rPr lang="en-US" dirty="0" smtClean="0"/>
              <a:t>In congregate settings without universal testing</a:t>
            </a:r>
          </a:p>
          <a:p>
            <a:pPr marL="0" indent="0">
              <a:buNone/>
            </a:pPr>
            <a:r>
              <a:rPr lang="en-US" dirty="0" smtClean="0"/>
              <a:t>-Prisons with crowded, low ventilation (1-3 ACH)</a:t>
            </a:r>
          </a:p>
          <a:p>
            <a:pPr marL="0" indent="0">
              <a:buNone/>
            </a:pPr>
            <a:r>
              <a:rPr lang="en-US" dirty="0" smtClean="0"/>
              <a:t>-Student and dormitories (military screening recruits and isolating 2% pos, 60% symp). </a:t>
            </a:r>
          </a:p>
          <a:p>
            <a:pPr marL="0" indent="0">
              <a:buNone/>
            </a:pPr>
            <a:r>
              <a:rPr lang="en-US" dirty="0" smtClean="0"/>
              <a:t>-Cruise ships (3 ACH with recirculated air)</a:t>
            </a:r>
          </a:p>
          <a:p>
            <a:pPr marL="0" indent="0">
              <a:buNone/>
            </a:pPr>
            <a:r>
              <a:rPr lang="en-US" dirty="0" smtClean="0"/>
              <a:t>-Nursing homes (WA 4 ACH with 2 in corridors, recirculated air)</a:t>
            </a:r>
          </a:p>
          <a:p>
            <a:pPr marL="0" indent="0">
              <a:buNone/>
            </a:pPr>
            <a:r>
              <a:rPr lang="en-US" dirty="0" smtClean="0"/>
              <a:t>-Migrant farm workers (15 persons per housing unit,</a:t>
            </a:r>
            <a:r>
              <a:rPr lang="en-US" baseline="0" dirty="0" smtClean="0"/>
              <a:t> no ACH standards. </a:t>
            </a:r>
          </a:p>
          <a:p>
            <a:pPr marL="0" indent="0">
              <a:buNone/>
            </a:pPr>
            <a:r>
              <a:rPr lang="en-US" dirty="0" smtClean="0"/>
              <a:t>   </a:t>
            </a:r>
          </a:p>
          <a:p>
            <a:endParaRPr lang="en-US" dirty="0" smtClean="0"/>
          </a:p>
          <a:p>
            <a:endParaRPr lang="en-US" dirty="0" smtClean="0"/>
          </a:p>
          <a:p>
            <a:r>
              <a:rPr lang="en-US" dirty="0" smtClean="0"/>
              <a:t>Army and navy are screening</a:t>
            </a:r>
            <a:r>
              <a:rPr lang="en-US" baseline="0" dirty="0" smtClean="0"/>
              <a:t> and isolating all new recruits upon arrival to base and quarantining. Finding 2% positive and 60% symptomatic rate. </a:t>
            </a:r>
            <a:endParaRPr lang="en-US" dirty="0" smtClean="0"/>
          </a:p>
          <a:p>
            <a:endParaRPr lang="en-US" dirty="0" smtClean="0"/>
          </a:p>
          <a:p>
            <a:r>
              <a:rPr lang="en-US" dirty="0" smtClean="0"/>
              <a:t>35</a:t>
            </a:r>
            <a:r>
              <a:rPr lang="en-US" baseline="0" dirty="0" smtClean="0"/>
              <a:t> sq. feet if celling 10 feet </a:t>
            </a:r>
          </a:p>
          <a:p>
            <a:r>
              <a:rPr lang="en-US" baseline="0" dirty="0" smtClean="0"/>
              <a:t> 10 CFM/350 =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a:t>
            </a:fld>
            <a:endParaRPr lang="en-US" dirty="0"/>
          </a:p>
        </p:txBody>
      </p:sp>
    </p:spTree>
    <p:extLst>
      <p:ext uri="{BB962C8B-B14F-4D97-AF65-F5344CB8AC3E}">
        <p14:creationId xmlns:p14="http://schemas.microsoft.com/office/powerpoint/2010/main" val="170182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very small quarters, crowding can be droplet and airborne exposure.  </a:t>
            </a:r>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10</a:t>
            </a:fld>
            <a:endParaRPr lang="en-US" dirty="0"/>
          </a:p>
        </p:txBody>
      </p:sp>
    </p:spTree>
    <p:extLst>
      <p:ext uri="{BB962C8B-B14F-4D97-AF65-F5344CB8AC3E}">
        <p14:creationId xmlns:p14="http://schemas.microsoft.com/office/powerpoint/2010/main" val="33121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Lu J, </a:t>
            </a:r>
            <a:r>
              <a:rPr lang="en-US" dirty="0" err="1" smtClean="0">
                <a:effectLst/>
              </a:rPr>
              <a:t>Gu</a:t>
            </a:r>
            <a:r>
              <a:rPr lang="en-US" dirty="0" smtClean="0">
                <a:effectLst/>
              </a:rPr>
              <a:t> J, Li K, et al. COVID-19 Outbreak Associated with Air Conditioning in Restaurant, Guangzhou, China, 2020. </a:t>
            </a:r>
            <a:r>
              <a:rPr lang="en-US" i="1" dirty="0" err="1" smtClean="0">
                <a:effectLst/>
              </a:rPr>
              <a:t>Emerg</a:t>
            </a:r>
            <a:r>
              <a:rPr lang="en-US" i="1" dirty="0" smtClean="0">
                <a:effectLst/>
              </a:rPr>
              <a:t> Infect Dis</a:t>
            </a:r>
            <a:r>
              <a:rPr lang="en-US" dirty="0" smtClean="0">
                <a:effectLst/>
              </a:rPr>
              <a:t>. 2020;26(7):1628-1631. doi:10.3201/eid2607.200764. </a:t>
            </a:r>
          </a:p>
          <a:p>
            <a:r>
              <a:rPr lang="en-US" dirty="0" smtClean="0">
                <a:effectLst/>
              </a:rPr>
              <a:t>Led to 3 family cluster. </a:t>
            </a:r>
          </a:p>
          <a:p>
            <a:endParaRPr lang="en-US" dirty="0" smtClean="0">
              <a:effectLst/>
            </a:endParaRPr>
          </a:p>
          <a:p>
            <a:r>
              <a:rPr lang="en-US" dirty="0" smtClean="0">
                <a:effectLst/>
              </a:rPr>
              <a:t>Commentary by Lidia </a:t>
            </a:r>
            <a:r>
              <a:rPr lang="en-US" dirty="0" err="1" smtClean="0">
                <a:effectLst/>
              </a:rPr>
              <a:t>Morawska</a:t>
            </a:r>
            <a:r>
              <a:rPr lang="en-US" dirty="0" smtClean="0">
                <a:effectLst/>
              </a:rPr>
              <a:t> from Queensland University </a:t>
            </a:r>
            <a:r>
              <a:rPr lang="en-US" dirty="0" smtClean="0"/>
              <a:t>“For example, a recent study analyzed the data and video records in a restaurant where three separate groups of diners contracted COVID-19, observed no evidence of direct or indirect contact between the three groups, but modeled how the transmission occurred through the air.”</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13</a:t>
            </a:fld>
            <a:endParaRPr lang="en-US"/>
          </a:p>
        </p:txBody>
      </p:sp>
    </p:spTree>
    <p:extLst>
      <p:ext uri="{BB962C8B-B14F-4D97-AF65-F5344CB8AC3E}">
        <p14:creationId xmlns:p14="http://schemas.microsoft.com/office/powerpoint/2010/main" val="302651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 Y., et al., </a:t>
            </a:r>
            <a:r>
              <a:rPr lang="en-US" i="1" dirty="0" smtClean="0"/>
              <a:t>Role of ventilation in airborne transmission of infectious agents in the built environment - a multidisciplinary systematic review.</a:t>
            </a:r>
            <a:r>
              <a:rPr lang="en-US" dirty="0" smtClean="0"/>
              <a:t> Indoor Air, 2007. </a:t>
            </a:r>
            <a:r>
              <a:rPr lang="en-US" b="1" dirty="0" smtClean="0"/>
              <a:t>17</a:t>
            </a:r>
            <a:r>
              <a:rPr lang="en-US" dirty="0" smtClean="0"/>
              <a:t>(1): p. 2-18.</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15</a:t>
            </a:fld>
            <a:endParaRPr lang="en-US"/>
          </a:p>
        </p:txBody>
      </p:sp>
    </p:spTree>
    <p:extLst>
      <p:ext uri="{BB962C8B-B14F-4D97-AF65-F5344CB8AC3E}">
        <p14:creationId xmlns:p14="http://schemas.microsoft.com/office/powerpoint/2010/main" val="263402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a:t>
            </a:r>
            <a:r>
              <a:rPr lang="en-US" baseline="0" dirty="0" smtClean="0"/>
              <a:t> to clean water and clean air standards, indoor air standards are 70 years behind.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16</a:t>
            </a:fld>
            <a:endParaRPr lang="en-US" dirty="0"/>
          </a:p>
        </p:txBody>
      </p:sp>
    </p:spTree>
    <p:extLst>
      <p:ext uri="{BB962C8B-B14F-4D97-AF65-F5344CB8AC3E}">
        <p14:creationId xmlns:p14="http://schemas.microsoft.com/office/powerpoint/2010/main" val="153186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By improving</a:t>
            </a:r>
            <a:r>
              <a:rPr lang="en-US" baseline="0" dirty="0" smtClean="0"/>
              <a:t> ventilation I mean </a:t>
            </a:r>
            <a:r>
              <a:rPr lang="en-US" dirty="0" smtClean="0"/>
              <a:t>by increasing air exchanges, changing flow, and exhausting or filtering air? </a:t>
            </a:r>
          </a:p>
          <a:p>
            <a:endParaRPr lang="en-US" dirty="0" smtClean="0"/>
          </a:p>
          <a:p>
            <a:endParaRPr lang="en-US" dirty="0" smtClean="0"/>
          </a:p>
          <a:p>
            <a:r>
              <a:rPr lang="en-US" dirty="0" smtClean="0"/>
              <a:t>While identifying and isolating infectious persons is paramount </a:t>
            </a:r>
          </a:p>
          <a:p>
            <a:r>
              <a:rPr lang="en-US" dirty="0" smtClean="0"/>
              <a:t>And close, prolonged contact to source within 3-6 meters without has high risk of transmission regardless of ACH, </a:t>
            </a:r>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17</a:t>
            </a:fld>
            <a:endParaRPr lang="en-US"/>
          </a:p>
        </p:txBody>
      </p:sp>
    </p:spTree>
    <p:extLst>
      <p:ext uri="{BB962C8B-B14F-4D97-AF65-F5344CB8AC3E}">
        <p14:creationId xmlns:p14="http://schemas.microsoft.com/office/powerpoint/2010/main" val="201469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a:t>
            </a:r>
            <a:r>
              <a:rPr lang="en-US" baseline="0" dirty="0" smtClean="0"/>
              <a:t> talk with them we need to know what we are looking at</a:t>
            </a:r>
            <a:endParaRPr lang="en-US" dirty="0" smtClean="0"/>
          </a:p>
          <a:p>
            <a:r>
              <a:rPr lang="en-US" dirty="0" smtClean="0"/>
              <a:t>Not</a:t>
            </a:r>
            <a:r>
              <a:rPr lang="en-US" baseline="0" dirty="0" smtClean="0"/>
              <a:t> all of us are born knowing the immature northern exhaust grill. So let’s start with here</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18</a:t>
            </a:fld>
            <a:endParaRPr lang="en-US"/>
          </a:p>
        </p:txBody>
      </p:sp>
    </p:spTree>
    <p:extLst>
      <p:ext uri="{BB962C8B-B14F-4D97-AF65-F5344CB8AC3E}">
        <p14:creationId xmlns:p14="http://schemas.microsoft.com/office/powerpoint/2010/main" val="396786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photo of migrant housing taken 12 years ago. Note the closed windows, close placement of beds, ACH is likely to be windows and infiltration from leaks. Air flow unclear unless windows are on the opposite wall as well. Fan moves air, but doesn’t bring in clean air or exhaust contaminated air.  You would measure the openable size of the window, measure air flow with anemometer, multiple then divide by the volume of the space.  </a:t>
            </a:r>
            <a:endParaRPr lang="en-US" dirty="0" smtClean="0"/>
          </a:p>
          <a:p>
            <a:r>
              <a:rPr lang="en-US" dirty="0" smtClean="0"/>
              <a:t>We see rapid transmission </a:t>
            </a:r>
          </a:p>
          <a:p>
            <a:r>
              <a:rPr lang="en-US" dirty="0" smtClean="0"/>
              <a:t>In congregate settings without universal testing</a:t>
            </a:r>
          </a:p>
          <a:p>
            <a:pPr marL="0" indent="0">
              <a:buNone/>
            </a:pPr>
            <a:r>
              <a:rPr lang="en-US" dirty="0" smtClean="0"/>
              <a:t>-Prisons with crowded, low ventilation (1-3 ACH)</a:t>
            </a:r>
          </a:p>
          <a:p>
            <a:pPr marL="0" indent="0">
              <a:buNone/>
            </a:pPr>
            <a:r>
              <a:rPr lang="en-US" dirty="0" smtClean="0"/>
              <a:t>-Student and dormitories (military screening recruits and isolating 2% </a:t>
            </a:r>
            <a:r>
              <a:rPr lang="en-US" dirty="0" err="1" smtClean="0"/>
              <a:t>pos</a:t>
            </a:r>
            <a:r>
              <a:rPr lang="en-US" dirty="0" smtClean="0"/>
              <a:t>). </a:t>
            </a:r>
          </a:p>
          <a:p>
            <a:pPr marL="0" indent="0">
              <a:buNone/>
            </a:pPr>
            <a:r>
              <a:rPr lang="en-US" dirty="0" smtClean="0"/>
              <a:t>-Cruise ships (3 ACH with recirculated air)</a:t>
            </a:r>
          </a:p>
          <a:p>
            <a:pPr marL="0" indent="0">
              <a:buNone/>
            </a:pPr>
            <a:r>
              <a:rPr lang="en-US" dirty="0" smtClean="0"/>
              <a:t>-Nursing homes (WA 4 ACH with 2 in corridors, recirculated air)</a:t>
            </a:r>
          </a:p>
          <a:p>
            <a:pPr marL="0" indent="0">
              <a:buNone/>
            </a:pPr>
            <a:r>
              <a:rPr lang="en-US" dirty="0" smtClean="0"/>
              <a:t>-Migrant farm workers (15 persons per housing unit,</a:t>
            </a:r>
            <a:r>
              <a:rPr lang="en-US" baseline="0" dirty="0" smtClean="0"/>
              <a:t> no ACH standards. </a:t>
            </a:r>
          </a:p>
          <a:p>
            <a:pPr marL="0" indent="0">
              <a:buNone/>
            </a:pPr>
            <a:r>
              <a:rPr lang="en-US" dirty="0" smtClean="0"/>
              <a:t>   </a:t>
            </a:r>
          </a:p>
          <a:p>
            <a:endParaRPr lang="en-US" dirty="0" smtClean="0"/>
          </a:p>
          <a:p>
            <a:endParaRPr lang="en-US" dirty="0" smtClean="0"/>
          </a:p>
          <a:p>
            <a:r>
              <a:rPr lang="en-US" dirty="0" smtClean="0"/>
              <a:t>Army and navy are screening</a:t>
            </a:r>
            <a:r>
              <a:rPr lang="en-US" baseline="0" dirty="0" smtClean="0"/>
              <a:t> and isolating all new recruits upon arrival to base and quarantining. Finding 2% positive and 60% symptomatic rate. </a:t>
            </a:r>
            <a:endParaRPr lang="en-US" dirty="0" smtClean="0"/>
          </a:p>
          <a:p>
            <a:endParaRPr lang="en-US" dirty="0" smtClean="0"/>
          </a:p>
          <a:p>
            <a:r>
              <a:rPr lang="en-US" dirty="0" smtClean="0"/>
              <a:t>35</a:t>
            </a:r>
            <a:r>
              <a:rPr lang="en-US" baseline="0" dirty="0" smtClean="0"/>
              <a:t> </a:t>
            </a:r>
            <a:r>
              <a:rPr lang="en-US" baseline="0" dirty="0" err="1" smtClean="0"/>
              <a:t>sq</a:t>
            </a:r>
            <a:r>
              <a:rPr lang="en-US" baseline="0" dirty="0" smtClean="0"/>
              <a:t> feet if celling 10 feet </a:t>
            </a:r>
          </a:p>
          <a:p>
            <a:r>
              <a:rPr lang="en-US" baseline="0" dirty="0" smtClean="0"/>
              <a:t> 10 CFM/350 =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20</a:t>
            </a:fld>
            <a:endParaRPr lang="en-US"/>
          </a:p>
        </p:txBody>
      </p:sp>
    </p:spTree>
    <p:extLst>
      <p:ext uri="{BB962C8B-B14F-4D97-AF65-F5344CB8AC3E}">
        <p14:creationId xmlns:p14="http://schemas.microsoft.com/office/powerpoint/2010/main" val="126665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Grills cover the openings</a:t>
            </a:r>
            <a:r>
              <a:rPr lang="en-US" baseline="0" dirty="0" smtClean="0"/>
              <a:t> (vents). Grills  </a:t>
            </a:r>
            <a:r>
              <a:rPr lang="en-US" dirty="0" smtClean="0"/>
              <a:t>can be for incoming or</a:t>
            </a:r>
            <a:r>
              <a:rPr lang="en-US" baseline="0" dirty="0" smtClean="0"/>
              <a:t> existing air. </a:t>
            </a:r>
            <a:r>
              <a:rPr lang="en-US" dirty="0" smtClean="0"/>
              <a:t>Note placement in floor or walls.</a:t>
            </a:r>
            <a:r>
              <a:rPr lang="en-US" baseline="0" dirty="0" smtClean="0"/>
              <a:t> Floor is generally for incoming air. But there are exhaust used to go between floors.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21</a:t>
            </a:fld>
            <a:endParaRPr lang="en-US"/>
          </a:p>
        </p:txBody>
      </p:sp>
    </p:spTree>
    <p:extLst>
      <p:ext uri="{BB962C8B-B14F-4D97-AF65-F5344CB8AC3E}">
        <p14:creationId xmlns:p14="http://schemas.microsoft.com/office/powerpoint/2010/main" val="101211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use in ceiling</a:t>
            </a:r>
            <a:r>
              <a:rPr lang="en-US" baseline="0" dirty="0" smtClean="0"/>
              <a:t>. Note switch to adjust. The simplest way to increase air flow is to open the dampers. </a:t>
            </a:r>
          </a:p>
          <a:p>
            <a:r>
              <a:rPr lang="en-US" baseline="0" dirty="0" smtClean="0"/>
              <a:t>Be aware if you are recirculating air or bringing in new air.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22</a:t>
            </a:fld>
            <a:endParaRPr lang="en-US"/>
          </a:p>
        </p:txBody>
      </p:sp>
    </p:spTree>
    <p:extLst>
      <p:ext uri="{BB962C8B-B14F-4D97-AF65-F5344CB8AC3E}">
        <p14:creationId xmlns:p14="http://schemas.microsoft.com/office/powerpoint/2010/main" val="35971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people complain about “drafts” consider diffusers rather than blocking</a:t>
            </a:r>
            <a:r>
              <a:rPr lang="en-US" baseline="0" dirty="0" smtClean="0"/>
              <a:t> off vent.</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23</a:t>
            </a:fld>
            <a:endParaRPr lang="en-US"/>
          </a:p>
        </p:txBody>
      </p:sp>
    </p:spTree>
    <p:extLst>
      <p:ext uri="{BB962C8B-B14F-4D97-AF65-F5344CB8AC3E}">
        <p14:creationId xmlns:p14="http://schemas.microsoft.com/office/powerpoint/2010/main" val="79300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a:t>
            </a:r>
            <a:r>
              <a:rPr lang="en-US" baseline="0" dirty="0" smtClean="0"/>
              <a:t> door events with good ventilation have much lower attack rates.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a:t>
            </a:fld>
            <a:endParaRPr lang="en-US" dirty="0"/>
          </a:p>
        </p:txBody>
      </p:sp>
    </p:spTree>
    <p:extLst>
      <p:ext uri="{BB962C8B-B14F-4D97-AF65-F5344CB8AC3E}">
        <p14:creationId xmlns:p14="http://schemas.microsoft.com/office/powerpoint/2010/main" val="1478713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this is a </a:t>
            </a:r>
            <a:r>
              <a:rPr lang="en-US" baseline="0" dirty="0" err="1" smtClean="0"/>
              <a:t>grillE</a:t>
            </a:r>
            <a:r>
              <a:rPr lang="en-US" baseline="0" dirty="0" smtClean="0"/>
              <a:t>, which is an </a:t>
            </a:r>
            <a:r>
              <a:rPr lang="en-US" baseline="0" dirty="0" err="1" smtClean="0"/>
              <a:t>ooo</a:t>
            </a:r>
            <a:r>
              <a:rPr lang="en-US" baseline="0" dirty="0" smtClean="0"/>
              <a:t> </a:t>
            </a:r>
            <a:r>
              <a:rPr lang="en-US" baseline="0" dirty="0" err="1" smtClean="0"/>
              <a:t>laaa</a:t>
            </a:r>
            <a:r>
              <a:rPr lang="en-US" baseline="0" dirty="0" smtClean="0"/>
              <a:t> </a:t>
            </a:r>
            <a:r>
              <a:rPr lang="en-US" baseline="0" dirty="0" err="1" smtClean="0"/>
              <a:t>laaa</a:t>
            </a:r>
            <a:r>
              <a:rPr lang="en-US" baseline="0" dirty="0" smtClean="0"/>
              <a:t> grill to covers the vent </a:t>
            </a:r>
          </a:p>
          <a:p>
            <a:r>
              <a:rPr lang="en-US" baseline="0" dirty="0" smtClean="0"/>
              <a:t>It is a damper because it has a level to use to decrease the air flow</a:t>
            </a:r>
          </a:p>
          <a:p>
            <a:r>
              <a:rPr lang="en-US" baseline="0" dirty="0" smtClean="0"/>
              <a:t>It is a register because you can change the direction of air flow.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24</a:t>
            </a:fld>
            <a:endParaRPr lang="en-US"/>
          </a:p>
        </p:txBody>
      </p:sp>
    </p:spTree>
    <p:extLst>
      <p:ext uri="{BB962C8B-B14F-4D97-AF65-F5344CB8AC3E}">
        <p14:creationId xmlns:p14="http://schemas.microsoft.com/office/powerpoint/2010/main" val="31105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Mage sure</a:t>
            </a:r>
            <a:r>
              <a:rPr lang="en-US" baseline="0" dirty="0" smtClean="0"/>
              <a:t> HVAC filters are changed on a regular basis: pressure drop or schedule and always if visibly dirty.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25</a:t>
            </a:fld>
            <a:endParaRPr lang="en-US" dirty="0"/>
          </a:p>
        </p:txBody>
      </p:sp>
    </p:spTree>
    <p:extLst>
      <p:ext uri="{BB962C8B-B14F-4D97-AF65-F5344CB8AC3E}">
        <p14:creationId xmlns:p14="http://schemas.microsoft.com/office/powerpoint/2010/main" val="20258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Source: Healthy Air for Tight Homes. ICF</a:t>
            </a:r>
            <a:r>
              <a:rPr lang="en-US" b="0" baseline="0" dirty="0" smtClean="0"/>
              <a:t> Magazine May 5, 2014.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If building has 30% of surface windows that open, has enough leakage to have OK ventilation. </a:t>
            </a:r>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26</a:t>
            </a:fld>
            <a:endParaRPr lang="en-US"/>
          </a:p>
        </p:txBody>
      </p:sp>
    </p:spTree>
    <p:extLst>
      <p:ext uri="{BB962C8B-B14F-4D97-AF65-F5344CB8AC3E}">
        <p14:creationId xmlns:p14="http://schemas.microsoft.com/office/powerpoint/2010/main" val="194840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 air rise,</a:t>
            </a:r>
            <a:r>
              <a:rPr lang="en-US" baseline="0" dirty="0" smtClean="0"/>
              <a:t> but not be diluted or vent outside.</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28</a:t>
            </a:fld>
            <a:endParaRPr lang="en-US"/>
          </a:p>
        </p:txBody>
      </p:sp>
    </p:spTree>
    <p:extLst>
      <p:ext uri="{BB962C8B-B14F-4D97-AF65-F5344CB8AC3E}">
        <p14:creationId xmlns:p14="http://schemas.microsoft.com/office/powerpoint/2010/main" val="2086179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fan is a heat</a:t>
            </a:r>
            <a:r>
              <a:rPr lang="en-US" baseline="0" dirty="0" smtClean="0"/>
              <a:t> exchanger </a:t>
            </a:r>
            <a:r>
              <a:rPr lang="en-US" dirty="0" smtClean="0"/>
              <a:t> that blows over </a:t>
            </a:r>
            <a:r>
              <a:rPr lang="en-US" dirty="0" err="1" smtClean="0"/>
              <a:t>refrgerant</a:t>
            </a:r>
            <a:r>
              <a:rPr lang="en-US" baseline="0" dirty="0" smtClean="0"/>
              <a:t> or convention coils and removes heat. Can control temperature  by room. They do not have ducts.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29</a:t>
            </a:fld>
            <a:endParaRPr lang="en-US"/>
          </a:p>
        </p:txBody>
      </p:sp>
    </p:spTree>
    <p:extLst>
      <p:ext uri="{BB962C8B-B14F-4D97-AF65-F5344CB8AC3E}">
        <p14:creationId xmlns:p14="http://schemas.microsoft.com/office/powerpoint/2010/main" val="117216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a:t>
            </a:r>
            <a:r>
              <a:rPr lang="en-US" baseline="0" dirty="0" smtClean="0"/>
              <a:t> Straub. Air Flow Control in Buildings, October 15, 2007. Building Science Corporation. </a:t>
            </a:r>
            <a:endParaRPr lang="en-US" dirty="0" smtClean="0"/>
          </a:p>
          <a:p>
            <a:endParaRPr lang="en-US" dirty="0" smtClean="0"/>
          </a:p>
          <a:p>
            <a:r>
              <a:rPr lang="en-US" dirty="0" smtClean="0"/>
              <a:t>For adult family homes, if a wood home, lack of HVAC doesn’t mean lack</a:t>
            </a:r>
            <a:r>
              <a:rPr lang="en-US" baseline="0" dirty="0" smtClean="0"/>
              <a:t> of air flow. </a:t>
            </a:r>
            <a:endParaRPr lang="en-US" dirty="0" smtClean="0"/>
          </a:p>
          <a:p>
            <a:r>
              <a:rPr lang="en-US" dirty="0" smtClean="0"/>
              <a:t>Stack effect is biggest in climates with 40 degree difference in temperatures</a:t>
            </a:r>
            <a:r>
              <a:rPr lang="en-US" baseline="0" dirty="0" smtClean="0"/>
              <a:t>, and is a major driver of air flow</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30</a:t>
            </a:fld>
            <a:endParaRPr lang="en-US" dirty="0"/>
          </a:p>
        </p:txBody>
      </p:sp>
    </p:spTree>
    <p:extLst>
      <p:ext uri="{BB962C8B-B14F-4D97-AF65-F5344CB8AC3E}">
        <p14:creationId xmlns:p14="http://schemas.microsoft.com/office/powerpoint/2010/main" val="2598278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Exhaust fans:</a:t>
            </a:r>
            <a:r>
              <a:rPr lang="en-US" baseline="0" dirty="0" smtClean="0"/>
              <a:t> kitchen, dryer, bathroom, shop.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32</a:t>
            </a:fld>
            <a:endParaRPr lang="en-US" dirty="0"/>
          </a:p>
        </p:txBody>
      </p:sp>
    </p:spTree>
    <p:extLst>
      <p:ext uri="{BB962C8B-B14F-4D97-AF65-F5344CB8AC3E}">
        <p14:creationId xmlns:p14="http://schemas.microsoft.com/office/powerpoint/2010/main" val="68140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Path of air move air from clean to dirty, and exhaust near patient. IN this example</a:t>
            </a:r>
            <a:r>
              <a:rPr lang="en-US" baseline="0" dirty="0" smtClean="0"/>
              <a:t> of tiny </a:t>
            </a:r>
            <a:endParaRPr lang="en-US" dirty="0" smtClean="0"/>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36</a:t>
            </a:fld>
            <a:endParaRPr lang="en-US" dirty="0"/>
          </a:p>
        </p:txBody>
      </p:sp>
    </p:spTree>
    <p:extLst>
      <p:ext uri="{BB962C8B-B14F-4D97-AF65-F5344CB8AC3E}">
        <p14:creationId xmlns:p14="http://schemas.microsoft.com/office/powerpoint/2010/main" val="759697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is-IS" sz="1200" b="0"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Memarzadeh, F and Weiran X. </a:t>
            </a:r>
            <a:r>
              <a:rPr lang="en-US" sz="1200" b="1" i="0" u="none" strike="noStrike" kern="1200" baseline="0" dirty="0" smtClean="0">
                <a:solidFill>
                  <a:schemeClr val="tx1"/>
                </a:solidFill>
                <a:latin typeface="+mn-lt"/>
                <a:ea typeface="+mn-ea"/>
                <a:cs typeface="+mn-cs"/>
              </a:rPr>
              <a:t>Role of air changes per hour (ACH) in possible transmission of airborne infections </a:t>
            </a:r>
            <a:r>
              <a:rPr lang="is-IS" sz="1200" b="0" i="0" u="none" strike="noStrike" kern="1200" baseline="0" dirty="0" smtClean="0">
                <a:solidFill>
                  <a:schemeClr val="tx1"/>
                </a:solidFill>
                <a:latin typeface="+mn-lt"/>
                <a:ea typeface="+mn-ea"/>
                <a:cs typeface="+mn-cs"/>
              </a:rPr>
              <a:t>BUILD SIMUL (2012) 5: 15 – 28 </a:t>
            </a:r>
          </a:p>
          <a:p>
            <a:r>
              <a:rPr lang="is-IS" sz="1200" b="0" i="0" u="none" strike="noStrike" kern="1200" baseline="0" dirty="0" smtClean="0">
                <a:solidFill>
                  <a:schemeClr val="tx1"/>
                </a:solidFill>
                <a:latin typeface="+mn-lt"/>
                <a:ea typeface="+mn-ea"/>
                <a:cs typeface="+mn-cs"/>
              </a:rPr>
              <a:t>DOI 10.1007/s12273-011-0053-4. National institutes of Health Researchers who modeled air flow with computational Fluid dynamics air exchanges and air flow, caution that the air flow matters as much, and effort should not be put into increaseing air ventialtion exclusively without considering the directional air flow. Remember the Hierarchies of Cotnrol and First try to remove the hazard, rather than just dilute it.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37</a:t>
            </a:fld>
            <a:endParaRPr lang="en-US" dirty="0"/>
          </a:p>
        </p:txBody>
      </p:sp>
    </p:spTree>
    <p:extLst>
      <p:ext uri="{BB962C8B-B14F-4D97-AF65-F5344CB8AC3E}">
        <p14:creationId xmlns:p14="http://schemas.microsoft.com/office/powerpoint/2010/main" val="1296040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Fans that are not linked to incoming or exhausting air are usually</a:t>
            </a:r>
            <a:r>
              <a:rPr lang="en-US" baseline="0" dirty="0" smtClean="0"/>
              <a:t> a problem. </a:t>
            </a:r>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38</a:t>
            </a:fld>
            <a:endParaRPr lang="en-US" dirty="0"/>
          </a:p>
        </p:txBody>
      </p:sp>
    </p:spTree>
    <p:extLst>
      <p:ext uri="{BB962C8B-B14F-4D97-AF65-F5344CB8AC3E}">
        <p14:creationId xmlns:p14="http://schemas.microsoft.com/office/powerpoint/2010/main" val="197987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3</a:t>
            </a:fld>
            <a:endParaRPr lang="en-US" dirty="0"/>
          </a:p>
        </p:txBody>
      </p:sp>
    </p:spTree>
    <p:extLst>
      <p:ext uri="{BB962C8B-B14F-4D97-AF65-F5344CB8AC3E}">
        <p14:creationId xmlns:p14="http://schemas.microsoft.com/office/powerpoint/2010/main" val="228822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purifiers can include HEPA filtration units.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40</a:t>
            </a:fld>
            <a:endParaRPr lang="en-US" dirty="0"/>
          </a:p>
        </p:txBody>
      </p:sp>
    </p:spTree>
    <p:extLst>
      <p:ext uri="{BB962C8B-B14F-4D97-AF65-F5344CB8AC3E}">
        <p14:creationId xmlns:p14="http://schemas.microsoft.com/office/powerpoint/2010/main" val="680764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 in</a:t>
            </a:r>
            <a:r>
              <a:rPr lang="en-US" baseline="0" dirty="0" smtClean="0"/>
              <a:t> out flow </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41</a:t>
            </a:fld>
            <a:endParaRPr lang="en-US" dirty="0"/>
          </a:p>
        </p:txBody>
      </p:sp>
    </p:spTree>
    <p:extLst>
      <p:ext uri="{BB962C8B-B14F-4D97-AF65-F5344CB8AC3E}">
        <p14:creationId xmlns:p14="http://schemas.microsoft.com/office/powerpoint/2010/main" val="3717277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talk</a:t>
            </a:r>
            <a:r>
              <a:rPr lang="en-US" baseline="0" dirty="0" smtClean="0"/>
              <a:t> that increasing humidity is an easy fix. </a:t>
            </a:r>
            <a:r>
              <a:rPr lang="en-US" dirty="0" smtClean="0"/>
              <a:t>Seattle averages 76%. </a:t>
            </a:r>
            <a:r>
              <a:rPr lang="en-US" baseline="0" dirty="0" smtClean="0"/>
              <a:t>But increased humidity increases allergies, bacteria and viral transmission, fungus, etc. Since Seattle is often above the optimal 60-80%.  It is not an easy fix for us. Air conditioning usually decreases humidity. Opening windows increases humidity. </a:t>
            </a:r>
          </a:p>
          <a:p>
            <a:endParaRPr lang="en-US" baseline="0" dirty="0" smtClean="0"/>
          </a:p>
          <a:p>
            <a:r>
              <a:rPr lang="en-US" baseline="0" dirty="0" smtClean="0"/>
              <a:t>Evaporative coolers (swamp coolers) in dry climates blow water across water and if attached to open window increase air and humidity.  EPA has an evaporative cooler website. https://dicon.medicine.duke.edu/sites/dicon.medicine.duke.edu/files/respiratory_therapy_guidance_during_covid_19_response_05072020_final.pdf</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42</a:t>
            </a:fld>
            <a:endParaRPr lang="en-US" dirty="0"/>
          </a:p>
        </p:txBody>
      </p:sp>
    </p:spTree>
    <p:extLst>
      <p:ext uri="{BB962C8B-B14F-4D97-AF65-F5344CB8AC3E}">
        <p14:creationId xmlns:p14="http://schemas.microsoft.com/office/powerpoint/2010/main" val="2517054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Air conditioning usually decreases humidity. Evaporate coolers increase humidity. Opening windows increases humidity. </a:t>
            </a:r>
          </a:p>
          <a:p>
            <a:endParaRPr lang="en-US" baseline="0" dirty="0" smtClean="0"/>
          </a:p>
          <a:p>
            <a:r>
              <a:rPr lang="en-US" baseline="0" dirty="0" smtClean="0"/>
              <a:t>Evaporative coolers (swamp coolers) in dry climates blow water across water and if attached to open window increase air flow and humidity.  EPA has an evaporative cooler website. https://dicon.medicine.duke.edu/sites/dicon.medicine.duke.edu/files/respiratory_therapy_guidance_during_covid_19_response_05072020_final.pdf</a:t>
            </a:r>
            <a:endParaRPr lang="en-US" dirty="0" smtClean="0"/>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43</a:t>
            </a:fld>
            <a:endParaRPr lang="en-US" dirty="0"/>
          </a:p>
        </p:txBody>
      </p:sp>
    </p:spTree>
    <p:extLst>
      <p:ext uri="{BB962C8B-B14F-4D97-AF65-F5344CB8AC3E}">
        <p14:creationId xmlns:p14="http://schemas.microsoft.com/office/powerpoint/2010/main" val="56979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ASHRAE Standard 180-2018, Standard Practice for the Inspection and Maintenance of Commercial Building HVAC Systemspdf icon</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44</a:t>
            </a:fld>
            <a:endParaRPr lang="en-US" dirty="0"/>
          </a:p>
        </p:txBody>
      </p:sp>
    </p:spTree>
    <p:extLst>
      <p:ext uri="{BB962C8B-B14F-4D97-AF65-F5344CB8AC3E}">
        <p14:creationId xmlns:p14="http://schemas.microsoft.com/office/powerpoint/2010/main" val="3844622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46</a:t>
            </a:fld>
            <a:endParaRPr lang="en-US" dirty="0"/>
          </a:p>
        </p:txBody>
      </p:sp>
    </p:spTree>
    <p:extLst>
      <p:ext uri="{BB962C8B-B14F-4D97-AF65-F5344CB8AC3E}">
        <p14:creationId xmlns:p14="http://schemas.microsoft.com/office/powerpoint/2010/main" val="219272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need studies</a:t>
            </a:r>
            <a:r>
              <a:rPr lang="en-US" baseline="0" dirty="0" smtClean="0"/>
              <a:t> in which occupancy stayed the same and ACH increased.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Changing pattern of air flow (but same ACH) in 60 unit dorm had 	no effect. Persons in 8 unit dorms had less respiratory disease.   </a:t>
            </a:r>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4</a:t>
            </a:fld>
            <a:endParaRPr lang="en-US" dirty="0"/>
          </a:p>
        </p:txBody>
      </p:sp>
    </p:spTree>
    <p:extLst>
      <p:ext uri="{BB962C8B-B14F-4D97-AF65-F5344CB8AC3E}">
        <p14:creationId xmlns:p14="http://schemas.microsoft.com/office/powerpoint/2010/main" val="335018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120 total participants.</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Zhu S et al. Ventilation and laboratory confirmed acute respiratory infection rates in college resident halls in College Park, Maryland. Environment International. Vol 37.April 2020.</a:t>
            </a:r>
            <a:r>
              <a:rPr lang="en-US" u="sng" dirty="0" smtClean="0">
                <a:hlinkClick r:id="rId3"/>
              </a:rPr>
              <a:t>https://www.sciencedirect.com/science/article/pii/S0160412019341108</a:t>
            </a:r>
            <a:r>
              <a:rPr lang="en-US" dirty="0" smtClean="0"/>
              <a:t> </a:t>
            </a:r>
          </a:p>
          <a:p>
            <a:endParaRPr lang="en-US" dirty="0" smtClean="0"/>
          </a:p>
          <a:p>
            <a:endParaRPr lang="en-US" dirty="0" smtClean="0"/>
          </a:p>
          <a:p>
            <a:r>
              <a:rPr lang="en-US" dirty="0" smtClean="0"/>
              <a:t>The dormitory building that is referred to as a low ventilation building (LVB) is an 8-story building with 288 dormitory rooms, among which are 58 single, 210 double, 14 triple rooms, and 6 quadruple rooms. The dormitory rooms are located on the 2nd through 8th floor and assigned to two separated heat zones, i.e. north and south wings. Each dormitory room in the building has an FCU for air-conditioning, but no outside air supply. This building only has exhaust air returns in the bathrooms on every residential floor as well as study lounges on the first floor and the basement, which are driven by four exhaust fans. Therefore, ventilation of the dormitory rooms is based on air infiltration through leakage pathways at windows and exterior walls.</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5</a:t>
            </a:fld>
            <a:endParaRPr lang="en-US" dirty="0"/>
          </a:p>
        </p:txBody>
      </p:sp>
    </p:spTree>
    <p:extLst>
      <p:ext uri="{BB962C8B-B14F-4D97-AF65-F5344CB8AC3E}">
        <p14:creationId xmlns:p14="http://schemas.microsoft.com/office/powerpoint/2010/main" val="157876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"Ventilation and laboratory confirmed acute respiratory infection (ARI) rates in college residence halls in College Park, Maryland": </a:t>
            </a:r>
            <a:r>
              <a:rPr lang="en-US" sz="1200" u="sng" kern="1200" dirty="0" smtClean="0">
                <a:solidFill>
                  <a:schemeClr val="tx1"/>
                </a:solidFill>
                <a:effectLst/>
                <a:latin typeface="+mn-lt"/>
                <a:ea typeface="+mn-ea"/>
                <a:cs typeface="+mn-cs"/>
                <a:hlinkClick r:id="rId3"/>
              </a:rPr>
              <a:t>https://www.sciencedirect.com/science/article/pii/S0160412019341108</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6</a:t>
            </a:fld>
            <a:endParaRPr lang="en-US" dirty="0"/>
          </a:p>
        </p:txBody>
      </p:sp>
    </p:spTree>
    <p:extLst>
      <p:ext uri="{BB962C8B-B14F-4D97-AF65-F5344CB8AC3E}">
        <p14:creationId xmlns:p14="http://schemas.microsoft.com/office/powerpoint/2010/main" val="306606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effectLst/>
              </a:rPr>
              <a:t>But one</a:t>
            </a:r>
            <a:r>
              <a:rPr lang="en-US" baseline="0" dirty="0" smtClean="0">
                <a:effectLst/>
              </a:rPr>
              <a:t> of the issues is always crowding versus air flow: in these door rooms 6 BA to one room, 4 master students or 3 PhD students share room of 50-70 m3. They had 5 m3 per person average.</a:t>
            </a:r>
          </a:p>
          <a:p>
            <a:r>
              <a:rPr lang="en-US" baseline="0" dirty="0" smtClean="0">
                <a:effectLst/>
              </a:rPr>
              <a:t>If the ceiling is 8 feet high that is 22 sq feet or 7 X 3. US ilitary found recruits needed 72 sq. feet and not less than 40 to stay well.  </a:t>
            </a:r>
            <a:endParaRPr lang="en-US" dirty="0" smtClean="0">
              <a:effectLst/>
            </a:endParaRPr>
          </a:p>
          <a:p>
            <a:endParaRPr lang="en-US" dirty="0" smtClean="0">
              <a:effectLst/>
            </a:endParaRPr>
          </a:p>
          <a:p>
            <a:endParaRPr lang="en-US" dirty="0" smtClean="0">
              <a:effectLst/>
            </a:endParaRPr>
          </a:p>
          <a:p>
            <a:r>
              <a:rPr lang="en-US" dirty="0" smtClean="0"/>
              <a:t>3712 students in 1569 rooms in 13 buildings, reported retrospectively. Air, RH, CO2 measured. Air flow calculated based on CO2.</a:t>
            </a:r>
          </a:p>
          <a:p>
            <a:r>
              <a:rPr lang="en-US" dirty="0" smtClean="0"/>
              <a:t>6-8 students share a 215 sq. foot room or 4 master students, or 3 PhD.   </a:t>
            </a:r>
          </a:p>
          <a:p>
            <a:endParaRPr lang="en-US" dirty="0" smtClean="0">
              <a:effectLst/>
            </a:endParaRPr>
          </a:p>
          <a:p>
            <a:endParaRPr lang="en-US" dirty="0" smtClean="0">
              <a:effectLst/>
            </a:endParaRPr>
          </a:p>
          <a:p>
            <a:endParaRPr lang="en-US" dirty="0" smtClean="0">
              <a:effectLst/>
            </a:endParaRPr>
          </a:p>
          <a:p>
            <a:r>
              <a:rPr lang="en-US" dirty="0" smtClean="0">
                <a:effectLst/>
              </a:rPr>
              <a:t>Sun Y, Wang Z, Zhang Y, Sundell J. In China, students in crowded dormitories with a low ventilation rate have more common colds: evidence for airborne transmission. </a:t>
            </a:r>
            <a:r>
              <a:rPr lang="en-US" i="1" dirty="0" smtClean="0">
                <a:effectLst/>
              </a:rPr>
              <a:t>PLoS One</a:t>
            </a:r>
            <a:r>
              <a:rPr lang="en-US" dirty="0" smtClean="0">
                <a:effectLst/>
              </a:rPr>
              <a:t>. 2011;6(11):e27140. doi:10.1371/journal.pone.0027140</a:t>
            </a:r>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7</a:t>
            </a:fld>
            <a:endParaRPr lang="en-US" dirty="0"/>
          </a:p>
        </p:txBody>
      </p:sp>
    </p:spTree>
    <p:extLst>
      <p:ext uri="{BB962C8B-B14F-4D97-AF65-F5344CB8AC3E}">
        <p14:creationId xmlns:p14="http://schemas.microsoft.com/office/powerpoint/2010/main" val="409188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“Abstract</a:t>
            </a:r>
          </a:p>
          <a:p>
            <a:r>
              <a:rPr lang="en-US" dirty="0" smtClean="0"/>
              <a:t>We describe the epidemiology of a coronavirus disease (COVID-19) outbreak in a call center in South Korea. We obtained information on demographic characteristics by using standardized epidemiologic investigation forms. We performed descriptive analyses and reported the results as frequencies and proportions for </a:t>
            </a:r>
            <a:r>
              <a:rPr lang="en-US" dirty="0" err="1" smtClean="0"/>
              <a:t>categoric</a:t>
            </a:r>
            <a:r>
              <a:rPr lang="en-US" dirty="0" smtClean="0"/>
              <a:t> variables. Of 1,143 persons who were tested for COVID-19, a total of 97 (8.5%, 95% CI 7.0%–10.3%) had confirmed cases. Of these, 94 were working in an 11th-floor call center with 216 employees, translating to an attack rate of 43.5% (95% CI 36.9%–50.4%). The household secondary attack rate among symptomatic case-patients was 16.2% (95% CI 11.6%– 22.0%). Of the 97 persons with confirmed COVID-19, only 4 (1.9%) remained asymptomatic within 14 days of quarantine, and none of their household contacts acquired secondary infections. Extensive contact tracing, testing all contacts, and early quarantine blocked further transmission and might be effective for containing rapid outbreaks in crowded work settings.” </a:t>
            </a:r>
          </a:p>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8</a:t>
            </a:fld>
            <a:endParaRPr lang="en-US" dirty="0"/>
          </a:p>
        </p:txBody>
      </p:sp>
    </p:spTree>
    <p:extLst>
      <p:ext uri="{BB962C8B-B14F-4D97-AF65-F5344CB8AC3E}">
        <p14:creationId xmlns:p14="http://schemas.microsoft.com/office/powerpoint/2010/main" val="270281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7016A-DF75-B047-8459-B1F921DE7DB3}" type="slidenum">
              <a:rPr lang="en-US" smtClean="0"/>
              <a:t>9</a:t>
            </a:fld>
            <a:endParaRPr lang="en-US" dirty="0"/>
          </a:p>
        </p:txBody>
      </p:sp>
    </p:spTree>
    <p:extLst>
      <p:ext uri="{BB962C8B-B14F-4D97-AF65-F5344CB8AC3E}">
        <p14:creationId xmlns:p14="http://schemas.microsoft.com/office/powerpoint/2010/main" val="188099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101373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388981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247146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98770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343584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395396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39805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124875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324353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308476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7F9B8-EB36-984B-B038-4F0B03DAB0B7}"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E5862C-F6F8-A046-9052-0DF76A2156D9}" type="slidenum">
              <a:rPr lang="en-US" smtClean="0"/>
              <a:t>‹#›</a:t>
            </a:fld>
            <a:endParaRPr lang="en-US" dirty="0"/>
          </a:p>
        </p:txBody>
      </p:sp>
    </p:spTree>
    <p:extLst>
      <p:ext uri="{BB962C8B-B14F-4D97-AF65-F5344CB8AC3E}">
        <p14:creationId xmlns:p14="http://schemas.microsoft.com/office/powerpoint/2010/main" val="240898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7F9B8-EB36-984B-B038-4F0B03DAB0B7}" type="datetimeFigureOut">
              <a:rPr lang="en-US" smtClean="0"/>
              <a:t>10/9/2020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5862C-F6F8-A046-9052-0DF76A2156D9}" type="slidenum">
              <a:rPr lang="en-US" smtClean="0"/>
              <a:t>‹#›</a:t>
            </a:fld>
            <a:endParaRPr lang="en-US" dirty="0"/>
          </a:p>
        </p:txBody>
      </p:sp>
    </p:spTree>
    <p:extLst>
      <p:ext uri="{BB962C8B-B14F-4D97-AF65-F5344CB8AC3E}">
        <p14:creationId xmlns:p14="http://schemas.microsoft.com/office/powerpoint/2010/main" val="210792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93/cid/ciaa93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reenbuildingadvisor.com/article/plugging-air-leaks-would-save-billion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kihow.com/change-a-home-air-filt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cbi.nlm.nih.gov/pmc/articles/PMC272445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sites/production/files/2018-07/documents/residential_air_cleaners_-_a_technical_summary_3rd_edition.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stoptb.org/wg/ett/assets/documents/MaintenanceManual.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coronavirus/2019-ncov/community/office-building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ashrae.org/technical-resource/commercia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onvertunits.com/from/litre/second/to/cubic+foot/hou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016041201934110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s.els-cdn.com/content/image/1-s2.0-s0160412019341108-gr12_lrg.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ciencedirect.com/science/article/pii/S0160412019341108" TargetMode="External"/><Relationship Id="rId4" Type="http://schemas.openxmlformats.org/officeDocument/2006/relationships/image" Target="../media/image2.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Thinking about Ventilation for Long Term Care </a:t>
            </a:r>
            <a:r>
              <a:rPr lang="en-US" dirty="0" smtClean="0"/>
              <a:t/>
            </a:r>
            <a:br>
              <a:rPr lang="en-US" dirty="0" smtClean="0"/>
            </a:br>
            <a:r>
              <a:rPr lang="en-US" sz="3600" dirty="0" smtClean="0"/>
              <a:t>July 30, 2020  </a:t>
            </a:r>
            <a:endParaRPr lang="en-US" sz="3600" dirty="0"/>
          </a:p>
        </p:txBody>
      </p:sp>
      <p:pic>
        <p:nvPicPr>
          <p:cNvPr id="4" name="Content Placeholder 3"/>
          <p:cNvPicPr>
            <a:picLocks noGrp="1" noChangeAspect="1"/>
          </p:cNvPicPr>
          <p:nvPr>
            <p:ph idx="1"/>
          </p:nvPr>
        </p:nvPicPr>
        <p:blipFill rotWithShape="1">
          <a:blip r:embed="rId3"/>
          <a:stretch/>
        </p:blipFill>
        <p:spPr>
          <a:xfrm>
            <a:off x="1315416" y="1600200"/>
            <a:ext cx="6513168" cy="4525963"/>
          </a:xfrm>
        </p:spPr>
      </p:pic>
      <p:sp>
        <p:nvSpPr>
          <p:cNvPr id="3" name="TextBox 2"/>
          <p:cNvSpPr txBox="1"/>
          <p:nvPr/>
        </p:nvSpPr>
        <p:spPr>
          <a:xfrm>
            <a:off x="4354717" y="6409853"/>
            <a:ext cx="4173647" cy="307777"/>
          </a:xfrm>
          <a:prstGeom prst="rect">
            <a:avLst/>
          </a:prstGeom>
          <a:noFill/>
        </p:spPr>
        <p:txBody>
          <a:bodyPr wrap="square" rtlCol="0">
            <a:spAutoFit/>
          </a:bodyPr>
          <a:lstStyle/>
          <a:p>
            <a:r>
              <a:rPr lang="en-US" sz="1400" smtClean="0"/>
              <a:t>Source: Andrew Lichtenstein</a:t>
            </a:r>
            <a:endParaRPr lang="en-US" sz="1400" dirty="0"/>
          </a:p>
        </p:txBody>
      </p:sp>
      <p:sp>
        <p:nvSpPr>
          <p:cNvPr id="5" name="TextBox 4"/>
          <p:cNvSpPr txBox="1"/>
          <p:nvPr/>
        </p:nvSpPr>
        <p:spPr>
          <a:xfrm>
            <a:off x="615820" y="5971592"/>
            <a:ext cx="8070980" cy="369332"/>
          </a:xfrm>
          <a:prstGeom prst="rect">
            <a:avLst/>
          </a:prstGeom>
          <a:noFill/>
        </p:spPr>
        <p:txBody>
          <a:bodyPr wrap="square" rtlCol="0">
            <a:spAutoFit/>
          </a:bodyPr>
          <a:lstStyle/>
          <a:p>
            <a:r>
              <a:rPr lang="en-US" dirty="0" smtClean="0"/>
              <a:t>Mary Catlin BSN, MPH, CIC, DOH, Office of Communicable Disease Epidemiology </a:t>
            </a:r>
            <a:endParaRPr lang="en-US" dirty="0"/>
          </a:p>
        </p:txBody>
      </p:sp>
    </p:spTree>
    <p:extLst>
      <p:ext uri="{BB962C8B-B14F-4D97-AF65-F5344CB8AC3E}">
        <p14:creationId xmlns:p14="http://schemas.microsoft.com/office/powerpoint/2010/main" val="26367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Ventilation and crowding are flip sides of the same coin </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60720" y="2517644"/>
            <a:ext cx="2926080" cy="1944624"/>
          </a:xfrm>
        </p:spPr>
      </p:pic>
      <p:sp>
        <p:nvSpPr>
          <p:cNvPr id="8" name="Content Placeholder 7"/>
          <p:cNvSpPr>
            <a:spLocks noGrp="1"/>
          </p:cNvSpPr>
          <p:nvPr>
            <p:ph sz="half" idx="2"/>
          </p:nvPr>
        </p:nvSpPr>
        <p:spPr>
          <a:xfrm>
            <a:off x="457200" y="1600200"/>
            <a:ext cx="4038600" cy="4525963"/>
          </a:xfrm>
        </p:spPr>
        <p:txBody>
          <a:bodyPr>
            <a:normAutofit lnSpcReduction="10000"/>
          </a:bodyPr>
          <a:lstStyle/>
          <a:p>
            <a:r>
              <a:rPr lang="en-US" dirty="0" smtClean="0"/>
              <a:t>Crowding measured by number of persons per sq foot, and repeated CO2 concentrations (&lt; 1000 ppm). </a:t>
            </a:r>
          </a:p>
          <a:p>
            <a:r>
              <a:rPr lang="en-US" dirty="0" smtClean="0"/>
              <a:t>Ventilation is volume of outside air per time.  Measure Air Changes/ Hour, filtration, direction, rate exhausted to outside. </a:t>
            </a:r>
            <a:endParaRPr lang="en-US" dirty="0"/>
          </a:p>
        </p:txBody>
      </p:sp>
    </p:spTree>
    <p:extLst>
      <p:ext uri="{BB962C8B-B14F-4D97-AF65-F5344CB8AC3E}">
        <p14:creationId xmlns:p14="http://schemas.microsoft.com/office/powerpoint/2010/main" val="932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We know that respiratory infections can occur without touching &gt; 6 feet</a:t>
            </a:r>
            <a:endParaRPr lang="en-US" dirty="0"/>
          </a:p>
        </p:txBody>
      </p:sp>
      <p:sp>
        <p:nvSpPr>
          <p:cNvPr id="6" name="Content Placeholder 5"/>
          <p:cNvSpPr>
            <a:spLocks noGrp="1"/>
          </p:cNvSpPr>
          <p:nvPr>
            <p:ph idx="1"/>
          </p:nvPr>
        </p:nvSpPr>
        <p:spPr/>
        <p:txBody>
          <a:bodyPr>
            <a:normAutofit/>
          </a:bodyPr>
          <a:lstStyle/>
          <a:p>
            <a:pPr lvl="1">
              <a:buFont typeface="Arial" panose="020B0604020202020204" pitchFamily="34" charset="0"/>
              <a:buChar char="•"/>
            </a:pPr>
            <a:r>
              <a:rPr lang="en-US" dirty="0"/>
              <a:t>	</a:t>
            </a:r>
            <a:r>
              <a:rPr lang="en-US" dirty="0" smtClean="0"/>
              <a:t>Bus </a:t>
            </a:r>
          </a:p>
          <a:p>
            <a:pPr lvl="1">
              <a:buFont typeface="Arial" panose="020B0604020202020204" pitchFamily="34" charset="0"/>
              <a:buChar char="•"/>
            </a:pPr>
            <a:r>
              <a:rPr lang="en-US" dirty="0" smtClean="0"/>
              <a:t>	Restaurant</a:t>
            </a:r>
          </a:p>
          <a:p>
            <a:pPr lvl="1">
              <a:buFont typeface="Arial" panose="020B0604020202020204" pitchFamily="34" charset="0"/>
              <a:buChar char="•"/>
            </a:pPr>
            <a:r>
              <a:rPr lang="en-US" dirty="0"/>
              <a:t>	W</a:t>
            </a:r>
            <a:r>
              <a:rPr lang="en-US" dirty="0" smtClean="0"/>
              <a:t>ards </a:t>
            </a:r>
          </a:p>
          <a:p>
            <a:pPr lvl="1">
              <a:buFont typeface="Arial" panose="020B0604020202020204" pitchFamily="34" charset="0"/>
              <a:buChar char="•"/>
            </a:pPr>
            <a:r>
              <a:rPr lang="en-US" dirty="0"/>
              <a:t>	</a:t>
            </a:r>
            <a:r>
              <a:rPr lang="en-US" dirty="0" smtClean="0"/>
              <a:t>Apartments </a:t>
            </a:r>
          </a:p>
          <a:p>
            <a:pPr lvl="2">
              <a:buFont typeface="Arial" panose="020B0604020202020204" pitchFamily="34" charset="0"/>
              <a:buChar char="•"/>
            </a:pPr>
            <a:r>
              <a:rPr lang="en-US" dirty="0" smtClean="0"/>
              <a:t>SARS Amoy Garden toilet U traps dry – every 	time a toilet flushed droplets went into sewage vent pipe and up 8 floors. 1 case spread to </a:t>
            </a:r>
            <a:r>
              <a:rPr lang="en-US" dirty="0"/>
              <a:t>321 cases. </a:t>
            </a:r>
            <a:r>
              <a:rPr lang="en-US" sz="1400" dirty="0"/>
              <a:t>https://www.info.gov.hk/info/sars/pdf/amoy_e.pdf</a:t>
            </a:r>
          </a:p>
          <a:p>
            <a:endParaRPr lang="en-US" dirty="0"/>
          </a:p>
        </p:txBody>
      </p:sp>
    </p:spTree>
    <p:extLst>
      <p:ext uri="{BB962C8B-B14F-4D97-AF65-F5344CB8AC3E}">
        <p14:creationId xmlns:p14="http://schemas.microsoft.com/office/powerpoint/2010/main" val="258942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on bus to others </a:t>
            </a:r>
            <a:endParaRPr lang="en-US" dirty="0"/>
          </a:p>
        </p:txBody>
      </p:sp>
      <p:pic>
        <p:nvPicPr>
          <p:cNvPr id="4" name="Content Placeholder 3"/>
          <p:cNvPicPr>
            <a:picLocks noGrp="1" noChangeAspect="1"/>
          </p:cNvPicPr>
          <p:nvPr>
            <p:ph idx="1"/>
          </p:nvPr>
        </p:nvPicPr>
        <p:blipFill rotWithShape="1">
          <a:blip r:embed="rId2"/>
          <a:srcRect l="11606" t="34077" r="69912" b="27199"/>
          <a:stretch/>
        </p:blipFill>
        <p:spPr>
          <a:xfrm>
            <a:off x="401920" y="1206214"/>
            <a:ext cx="8108337" cy="5466190"/>
          </a:xfrm>
          <a:prstGeom prst="rect">
            <a:avLst/>
          </a:prstGeom>
        </p:spPr>
      </p:pic>
    </p:spTree>
    <p:extLst>
      <p:ext uri="{BB962C8B-B14F-4D97-AF65-F5344CB8AC3E}">
        <p14:creationId xmlns:p14="http://schemas.microsoft.com/office/powerpoint/2010/main" val="209064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391" b="32885"/>
          <a:stretch/>
        </p:blipFill>
        <p:spPr>
          <a:xfrm>
            <a:off x="960684" y="1791477"/>
            <a:ext cx="7269933" cy="3704253"/>
          </a:xfrm>
          <a:prstGeom prst="rect">
            <a:avLst/>
          </a:prstGeom>
        </p:spPr>
      </p:pic>
      <p:sp>
        <p:nvSpPr>
          <p:cNvPr id="6" name="Title 5"/>
          <p:cNvSpPr>
            <a:spLocks noGrp="1"/>
          </p:cNvSpPr>
          <p:nvPr>
            <p:ph type="title"/>
          </p:nvPr>
        </p:nvSpPr>
        <p:spPr/>
        <p:txBody>
          <a:bodyPr>
            <a:normAutofit fontScale="90000"/>
          </a:bodyPr>
          <a:lstStyle/>
          <a:p>
            <a:r>
              <a:rPr lang="en-US" dirty="0" smtClean="0"/>
              <a:t>Guangzhou, China. AC flow implicated in airborne spread. </a:t>
            </a:r>
            <a:endParaRPr lang="en-US" dirty="0"/>
          </a:p>
        </p:txBody>
      </p:sp>
      <p:sp>
        <p:nvSpPr>
          <p:cNvPr id="8" name="TextBox 7"/>
          <p:cNvSpPr txBox="1"/>
          <p:nvPr/>
        </p:nvSpPr>
        <p:spPr>
          <a:xfrm>
            <a:off x="2901820" y="6120882"/>
            <a:ext cx="5673013" cy="369332"/>
          </a:xfrm>
          <a:prstGeom prst="rect">
            <a:avLst/>
          </a:prstGeom>
          <a:noFill/>
        </p:spPr>
        <p:txBody>
          <a:bodyPr wrap="square" rtlCol="0">
            <a:spAutoFit/>
          </a:bodyPr>
          <a:lstStyle/>
          <a:p>
            <a:r>
              <a:rPr lang="en-US" dirty="0" smtClean="0"/>
              <a:t>Source, CDC and Guangzhou CDC. Bay Area News Group </a:t>
            </a:r>
            <a:endParaRPr lang="en-US" dirty="0"/>
          </a:p>
        </p:txBody>
      </p:sp>
    </p:spTree>
    <p:extLst>
      <p:ext uri="{BB962C8B-B14F-4D97-AF65-F5344CB8AC3E}">
        <p14:creationId xmlns:p14="http://schemas.microsoft.com/office/powerpoint/2010/main" val="383105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Letter from 239 scientists documenting airborne transmission  </a:t>
            </a:r>
            <a:endParaRPr lang="en-US" sz="3200" dirty="0"/>
          </a:p>
        </p:txBody>
      </p:sp>
      <p:sp>
        <p:nvSpPr>
          <p:cNvPr id="3" name="Content Placeholder 2"/>
          <p:cNvSpPr>
            <a:spLocks noGrp="1"/>
          </p:cNvSpPr>
          <p:nvPr>
            <p:ph idx="1"/>
          </p:nvPr>
        </p:nvSpPr>
        <p:spPr/>
        <p:txBody>
          <a:bodyPr>
            <a:normAutofit/>
          </a:bodyPr>
          <a:lstStyle/>
          <a:p>
            <a:r>
              <a:rPr lang="en-US" dirty="0" smtClean="0"/>
              <a:t>Provide sufficient and effective </a:t>
            </a:r>
            <a:r>
              <a:rPr lang="en-US" dirty="0" smtClean="0">
                <a:solidFill>
                  <a:srgbClr val="FF0000"/>
                </a:solidFill>
              </a:rPr>
              <a:t>ventilation</a:t>
            </a:r>
          </a:p>
          <a:p>
            <a:r>
              <a:rPr lang="en-US" dirty="0"/>
              <a:t>Avoid </a:t>
            </a:r>
            <a:r>
              <a:rPr lang="en-US" dirty="0" smtClean="0">
                <a:solidFill>
                  <a:srgbClr val="FF0000"/>
                </a:solidFill>
              </a:rPr>
              <a:t>overcrowding</a:t>
            </a:r>
          </a:p>
          <a:p>
            <a:r>
              <a:rPr lang="en-US" dirty="0" smtClean="0"/>
              <a:t>Minimize recirculated air at least in hospitals, schools and workplaces  </a:t>
            </a:r>
          </a:p>
          <a:p>
            <a:r>
              <a:rPr lang="en-US" dirty="0" smtClean="0"/>
              <a:t>Use germicidal UV lights in air filtration systems </a:t>
            </a:r>
          </a:p>
          <a:p>
            <a:endParaRPr lang="en-US" dirty="0" smtClean="0"/>
          </a:p>
          <a:p>
            <a:pPr marL="0" indent="0">
              <a:buNone/>
            </a:pPr>
            <a:r>
              <a:rPr lang="en-US" dirty="0" smtClean="0"/>
              <a:t> </a:t>
            </a:r>
            <a:endParaRPr lang="en-US" dirty="0"/>
          </a:p>
        </p:txBody>
      </p:sp>
      <p:sp>
        <p:nvSpPr>
          <p:cNvPr id="4" name="TextBox 3"/>
          <p:cNvSpPr txBox="1"/>
          <p:nvPr/>
        </p:nvSpPr>
        <p:spPr>
          <a:xfrm>
            <a:off x="5495730" y="5691673"/>
            <a:ext cx="184731" cy="369332"/>
          </a:xfrm>
          <a:prstGeom prst="rect">
            <a:avLst/>
          </a:prstGeom>
          <a:noFill/>
        </p:spPr>
        <p:txBody>
          <a:bodyPr wrap="none" rtlCol="0">
            <a:spAutoFit/>
          </a:bodyPr>
          <a:lstStyle/>
          <a:p>
            <a:endParaRPr lang="en-US" dirty="0"/>
          </a:p>
        </p:txBody>
      </p:sp>
      <p:sp>
        <p:nvSpPr>
          <p:cNvPr id="5" name="TextBox 4"/>
          <p:cNvSpPr txBox="1"/>
          <p:nvPr/>
        </p:nvSpPr>
        <p:spPr>
          <a:xfrm>
            <a:off x="559837" y="5337110"/>
            <a:ext cx="8052317" cy="923330"/>
          </a:xfrm>
          <a:prstGeom prst="rect">
            <a:avLst/>
          </a:prstGeom>
          <a:noFill/>
        </p:spPr>
        <p:txBody>
          <a:bodyPr wrap="square" rtlCol="0">
            <a:spAutoFit/>
          </a:bodyPr>
          <a:lstStyle/>
          <a:p>
            <a:r>
              <a:rPr lang="en-US"/>
              <a:t>Lidia Morawska, Donald K Milton, It is Time to Address Airborne Transmission of COVID-19, </a:t>
            </a:r>
            <a:r>
              <a:rPr lang="en-US" i="1"/>
              <a:t>Clinical Infectious Diseases</a:t>
            </a:r>
            <a:r>
              <a:rPr lang="en-US"/>
              <a:t>, , ciaa939, </a:t>
            </a:r>
            <a:r>
              <a:rPr lang="en-US">
                <a:hlinkClick r:id="rId2"/>
              </a:rPr>
              <a:t>https://doi.org/10.1093/cid/ciaa939</a:t>
            </a:r>
            <a:endParaRPr lang="en-US">
              <a:effectLst/>
            </a:endParaRPr>
          </a:p>
        </p:txBody>
      </p:sp>
    </p:spTree>
    <p:extLst>
      <p:ext uri="{BB962C8B-B14F-4D97-AF65-F5344CB8AC3E}">
        <p14:creationId xmlns:p14="http://schemas.microsoft.com/office/powerpoint/2010/main" val="103130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Lawrence Berkeley National Laboratory for Indoor </a:t>
            </a:r>
            <a:r>
              <a:rPr lang="en-US" sz="3200" dirty="0"/>
              <a:t>A</a:t>
            </a:r>
            <a:r>
              <a:rPr lang="en-US" sz="3200" dirty="0" smtClean="0"/>
              <a:t>ir Quality (EPA) 2007</a:t>
            </a:r>
            <a:endParaRPr lang="en-US" sz="3200" dirty="0"/>
          </a:p>
        </p:txBody>
      </p:sp>
      <p:sp>
        <p:nvSpPr>
          <p:cNvPr id="3" name="Content Placeholder 2"/>
          <p:cNvSpPr>
            <a:spLocks noGrp="1"/>
          </p:cNvSpPr>
          <p:nvPr>
            <p:ph idx="1"/>
          </p:nvPr>
        </p:nvSpPr>
        <p:spPr/>
        <p:txBody>
          <a:bodyPr>
            <a:normAutofit/>
          </a:bodyPr>
          <a:lstStyle/>
          <a:p>
            <a:r>
              <a:rPr lang="en-US" dirty="0" smtClean="0"/>
              <a:t>“There </a:t>
            </a:r>
            <a:r>
              <a:rPr lang="en-US" dirty="0"/>
              <a:t>is strong and sufficient evidence” to demonstrate that lower ventilation rates and indoor airflow from infected to uninfected people are associated with increased transmission of infectious </a:t>
            </a:r>
            <a:r>
              <a:rPr lang="en-US" dirty="0" smtClean="0"/>
              <a:t>diseases.”</a:t>
            </a:r>
          </a:p>
          <a:p>
            <a:r>
              <a:rPr lang="en-US" dirty="0" smtClean="0"/>
              <a:t>Review supports AIIR in hospitals but “</a:t>
            </a:r>
            <a:r>
              <a:rPr lang="en-US" dirty="0" smtClean="0">
                <a:solidFill>
                  <a:srgbClr val="FF0000"/>
                </a:solidFill>
              </a:rPr>
              <a:t>data insufficient to specify minimum ventilation rates</a:t>
            </a:r>
            <a:r>
              <a:rPr lang="en-US" dirty="0" smtClean="0"/>
              <a:t>” for other types of buildings. </a:t>
            </a:r>
            <a:endParaRPr lang="en-US" dirty="0"/>
          </a:p>
        </p:txBody>
      </p:sp>
      <p:sp>
        <p:nvSpPr>
          <p:cNvPr id="4" name="TextBox 3"/>
          <p:cNvSpPr txBox="1"/>
          <p:nvPr/>
        </p:nvSpPr>
        <p:spPr>
          <a:xfrm>
            <a:off x="326572" y="6230330"/>
            <a:ext cx="8985380" cy="646331"/>
          </a:xfrm>
          <a:prstGeom prst="rect">
            <a:avLst/>
          </a:prstGeom>
          <a:noFill/>
        </p:spPr>
        <p:txBody>
          <a:bodyPr wrap="square" rtlCol="0">
            <a:spAutoFit/>
          </a:bodyPr>
          <a:lstStyle/>
          <a:p>
            <a:r>
              <a:rPr lang="en-US"/>
              <a:t>Li, Y., et al., </a:t>
            </a:r>
            <a:r>
              <a:rPr lang="en-US" i="1"/>
              <a:t>Role of ventilation in airborne transmission of infectious agents in the built environment - a multidisciplinary systematic review.</a:t>
            </a:r>
            <a:r>
              <a:rPr lang="en-US"/>
              <a:t> Indoor Air, 2007. </a:t>
            </a:r>
            <a:r>
              <a:rPr lang="en-US" b="1"/>
              <a:t>17</a:t>
            </a:r>
            <a:r>
              <a:rPr lang="en-US"/>
              <a:t>(1): p. 2-18.</a:t>
            </a:r>
            <a:endParaRPr lang="en-US" dirty="0"/>
          </a:p>
        </p:txBody>
      </p:sp>
    </p:spTree>
    <p:extLst>
      <p:ext uri="{BB962C8B-B14F-4D97-AF65-F5344CB8AC3E}">
        <p14:creationId xmlns:p14="http://schemas.microsoft.com/office/powerpoint/2010/main" val="265496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standards set for energy efficiency not respiratory health</a:t>
            </a:r>
            <a:endParaRPr lang="en-US" dirty="0"/>
          </a:p>
        </p:txBody>
      </p:sp>
      <p:sp>
        <p:nvSpPr>
          <p:cNvPr id="3" name="Content Placeholder 2"/>
          <p:cNvSpPr>
            <a:spLocks noGrp="1"/>
          </p:cNvSpPr>
          <p:nvPr>
            <p:ph sz="half" idx="1"/>
          </p:nvPr>
        </p:nvSpPr>
        <p:spPr/>
        <p:txBody>
          <a:bodyPr>
            <a:normAutofit lnSpcReduction="10000"/>
          </a:bodyPr>
          <a:lstStyle/>
          <a:p>
            <a:pPr>
              <a:buFont typeface="Arial" panose="020B0604020202020204" pitchFamily="34" charset="0"/>
              <a:buChar char="•"/>
            </a:pPr>
            <a:r>
              <a:rPr lang="en-US" dirty="0" smtClean="0"/>
              <a:t>HVAC industry focuses on reducing energy costs, “comfort”, control of moisture and mold. </a:t>
            </a:r>
          </a:p>
          <a:p>
            <a:r>
              <a:rPr lang="en-US" dirty="0" smtClean="0"/>
              <a:t>ASHRAE ventilation rates are too low to prevent  respiratory infections.</a:t>
            </a:r>
          </a:p>
          <a:p>
            <a:r>
              <a:rPr lang="en-US" dirty="0" smtClean="0"/>
              <a:t>Older buildings are exempted. </a:t>
            </a:r>
            <a:endParaRPr lang="en-US" dirty="0"/>
          </a:p>
        </p:txBody>
      </p:sp>
      <p:pic>
        <p:nvPicPr>
          <p:cNvPr id="5" name="Content Placeholder 4" descr="Plugging Air Leaks Would Save Billions - GreenBuildingAdvisor - Internet Explorer">
            <a:hlinkClick r:id="rId3"/>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6596" t="33213" r="39969" b="14091"/>
          <a:stretch/>
        </p:blipFill>
        <p:spPr>
          <a:xfrm>
            <a:off x="4637348" y="1417638"/>
            <a:ext cx="4385354" cy="5141782"/>
          </a:xfrm>
        </p:spPr>
      </p:pic>
      <p:sp>
        <p:nvSpPr>
          <p:cNvPr id="6" name="TextBox 5"/>
          <p:cNvSpPr txBox="1"/>
          <p:nvPr/>
        </p:nvSpPr>
        <p:spPr>
          <a:xfrm>
            <a:off x="634482" y="5822302"/>
            <a:ext cx="4208106" cy="830997"/>
          </a:xfrm>
          <a:prstGeom prst="rect">
            <a:avLst/>
          </a:prstGeom>
          <a:noFill/>
        </p:spPr>
        <p:txBody>
          <a:bodyPr wrap="square" rtlCol="0">
            <a:spAutoFit/>
          </a:bodyPr>
          <a:lstStyle/>
          <a:p>
            <a:r>
              <a:rPr lang="en-US" sz="1600" dirty="0"/>
              <a:t>Image source: https://www.greenbuildingadvisor.com/article/plugging-air-leaks-would-save-billions</a:t>
            </a:r>
          </a:p>
        </p:txBody>
      </p:sp>
    </p:spTree>
    <p:extLst>
      <p:ext uri="{BB962C8B-B14F-4D97-AF65-F5344CB8AC3E}">
        <p14:creationId xmlns:p14="http://schemas.microsoft.com/office/powerpoint/2010/main" val="2150350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 question is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D</a:t>
            </a:r>
            <a:r>
              <a:rPr lang="en-US" dirty="0" smtClean="0"/>
              <a:t>roplet transmission of COVID is primary, but airborne transmission exists, </a:t>
            </a:r>
          </a:p>
          <a:p>
            <a:endParaRPr lang="en-US" dirty="0"/>
          </a:p>
          <a:p>
            <a:pPr marL="0" indent="0">
              <a:buNone/>
            </a:pPr>
            <a:r>
              <a:rPr lang="en-US" dirty="0"/>
              <a:t>C</a:t>
            </a:r>
            <a:r>
              <a:rPr lang="en-US" dirty="0" smtClean="0"/>
              <a:t>an we reduce a portion of respiratory transmission in congregate settings by improving ventilation? </a:t>
            </a:r>
          </a:p>
          <a:p>
            <a:pPr marL="0" indent="0">
              <a:buNone/>
            </a:pPr>
            <a:endParaRPr lang="en-US" dirty="0"/>
          </a:p>
          <a:p>
            <a:pPr marL="0" indent="0">
              <a:buNone/>
            </a:pPr>
            <a:r>
              <a:rPr lang="en-US" dirty="0"/>
              <a:t>A</a:t>
            </a:r>
            <a:r>
              <a:rPr lang="en-US" dirty="0" smtClean="0"/>
              <a:t>re there a few easy fixes or things to avoid?  </a:t>
            </a:r>
          </a:p>
          <a:p>
            <a:pPr marL="0" indent="0">
              <a:buNone/>
            </a:pPr>
            <a:r>
              <a:rPr lang="en-US" dirty="0" smtClean="0"/>
              <a:t> </a:t>
            </a:r>
          </a:p>
          <a:p>
            <a:endParaRPr lang="en-US" dirty="0"/>
          </a:p>
        </p:txBody>
      </p:sp>
    </p:spTree>
    <p:extLst>
      <p:ext uri="{BB962C8B-B14F-4D97-AF65-F5344CB8AC3E}">
        <p14:creationId xmlns:p14="http://schemas.microsoft.com/office/powerpoint/2010/main" val="238301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Beginners Guide To HVAC watching </a:t>
            </a:r>
            <a:endParaRPr lang="en-US" dirty="0"/>
          </a:p>
        </p:txBody>
      </p:sp>
      <p:pic>
        <p:nvPicPr>
          <p:cNvPr id="4" name="Content Placeholder 3"/>
          <p:cNvPicPr>
            <a:picLocks noGrp="1" noChangeAspect="1"/>
          </p:cNvPicPr>
          <p:nvPr>
            <p:ph idx="1"/>
          </p:nvPr>
        </p:nvPicPr>
        <p:blipFill>
          <a:blip r:embed="rId3"/>
          <a:srcRect t="9665" b="9665"/>
          <a:stretch>
            <a:fillRect/>
          </a:stretch>
        </p:blipFill>
        <p:spPr/>
      </p:pic>
      <p:sp>
        <p:nvSpPr>
          <p:cNvPr id="5" name="TextBox 4"/>
          <p:cNvSpPr txBox="1"/>
          <p:nvPr/>
        </p:nvSpPr>
        <p:spPr>
          <a:xfrm>
            <a:off x="4252691" y="6463821"/>
            <a:ext cx="4152796" cy="369332"/>
          </a:xfrm>
          <a:prstGeom prst="rect">
            <a:avLst/>
          </a:prstGeom>
          <a:noFill/>
        </p:spPr>
        <p:txBody>
          <a:bodyPr wrap="square" rtlCol="0">
            <a:spAutoFit/>
          </a:bodyPr>
          <a:lstStyle/>
          <a:p>
            <a:r>
              <a:rPr lang="en-US" dirty="0" smtClean="0"/>
              <a:t>Source: Creative Commons, </a:t>
            </a:r>
            <a:r>
              <a:rPr lang="en-US" dirty="0" err="1" smtClean="0"/>
              <a:t>WikiHow</a:t>
            </a:r>
            <a:endParaRPr lang="en-US" dirty="0"/>
          </a:p>
        </p:txBody>
      </p:sp>
    </p:spTree>
    <p:extLst>
      <p:ext uri="{BB962C8B-B14F-4D97-AF65-F5344CB8AC3E}">
        <p14:creationId xmlns:p14="http://schemas.microsoft.com/office/powerpoint/2010/main" val="3593498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to look for </a:t>
            </a:r>
            <a:endParaRPr lang="en-US" dirty="0"/>
          </a:p>
        </p:txBody>
      </p:sp>
      <p:sp>
        <p:nvSpPr>
          <p:cNvPr id="5" name="Content Placeholder 4"/>
          <p:cNvSpPr>
            <a:spLocks noGrp="1"/>
          </p:cNvSpPr>
          <p:nvPr>
            <p:ph idx="1"/>
          </p:nvPr>
        </p:nvSpPr>
        <p:spPr/>
        <p:txBody>
          <a:bodyPr>
            <a:normAutofit/>
          </a:bodyPr>
          <a:lstStyle/>
          <a:p>
            <a:r>
              <a:rPr lang="en-US" dirty="0" smtClean="0"/>
              <a:t>Where does outside air come in?</a:t>
            </a:r>
          </a:p>
          <a:p>
            <a:r>
              <a:rPr lang="en-US" dirty="0" smtClean="0"/>
              <a:t>Where does air go out?</a:t>
            </a:r>
          </a:p>
          <a:p>
            <a:r>
              <a:rPr lang="en-US" dirty="0" smtClean="0"/>
              <a:t>What is the crude direction of air flow?</a:t>
            </a:r>
          </a:p>
          <a:p>
            <a:r>
              <a:rPr lang="en-US" dirty="0" smtClean="0"/>
              <a:t>Is air recirculating from one area to another? </a:t>
            </a:r>
          </a:p>
          <a:p>
            <a:r>
              <a:rPr lang="en-US" dirty="0" smtClean="0"/>
              <a:t>Do windows open? </a:t>
            </a:r>
          </a:p>
          <a:p>
            <a:r>
              <a:rPr lang="en-US" dirty="0" smtClean="0"/>
              <a:t>Have they made any changes to the system?</a:t>
            </a:r>
          </a:p>
          <a:p>
            <a:pPr marL="457200" lvl="1" indent="0">
              <a:buNone/>
            </a:pPr>
            <a:r>
              <a:rPr lang="en-US" dirty="0" smtClean="0"/>
              <a:t>	Fans </a:t>
            </a:r>
            <a:r>
              <a:rPr lang="en-US" dirty="0"/>
              <a:t>or </a:t>
            </a:r>
            <a:r>
              <a:rPr lang="en-US" dirty="0" smtClean="0"/>
              <a:t>filters or new exhaust path?</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83319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Outside of hospitals we have had large COVID outbreaks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In prisons</a:t>
            </a:r>
          </a:p>
          <a:p>
            <a:r>
              <a:rPr lang="en-US" dirty="0" smtClean="0"/>
              <a:t>Nursing homes</a:t>
            </a:r>
          </a:p>
          <a:p>
            <a:r>
              <a:rPr lang="en-US" dirty="0" smtClean="0"/>
              <a:t>Farm workers residential communities</a:t>
            </a:r>
          </a:p>
          <a:p>
            <a:r>
              <a:rPr lang="en-US" dirty="0" smtClean="0"/>
              <a:t>Dormitories and barracks</a:t>
            </a:r>
          </a:p>
          <a:p>
            <a:r>
              <a:rPr lang="en-US" dirty="0" smtClean="0"/>
              <a:t>Cruise ships</a:t>
            </a:r>
          </a:p>
          <a:p>
            <a:endParaRPr lang="en-US" dirty="0"/>
          </a:p>
          <a:p>
            <a:pPr marL="0" indent="0">
              <a:buNone/>
            </a:pPr>
            <a:r>
              <a:rPr lang="en-US" dirty="0" smtClean="0"/>
              <a:t>One thing these may have in common is low rates of air exchange, air that recirculates and is shared by large numbers of people. </a:t>
            </a:r>
          </a:p>
          <a:p>
            <a:endParaRPr lang="en-US" dirty="0"/>
          </a:p>
        </p:txBody>
      </p:sp>
    </p:spTree>
    <p:extLst>
      <p:ext uri="{BB962C8B-B14F-4D97-AF65-F5344CB8AC3E}">
        <p14:creationId xmlns:p14="http://schemas.microsoft.com/office/powerpoint/2010/main" val="2663874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COVID-19 enters </a:t>
            </a:r>
            <a:r>
              <a:rPr lang="en-US" dirty="0"/>
              <a:t>c</a:t>
            </a:r>
            <a:r>
              <a:rPr lang="en-US" dirty="0" smtClean="0"/>
              <a:t>ongregate </a:t>
            </a:r>
            <a:r>
              <a:rPr lang="en-US" dirty="0"/>
              <a:t>s</a:t>
            </a:r>
            <a:r>
              <a:rPr lang="en-US" dirty="0" smtClean="0"/>
              <a:t>ettings with low ACH…</a:t>
            </a:r>
            <a:endParaRPr lang="en-US" dirty="0"/>
          </a:p>
        </p:txBody>
      </p:sp>
      <p:pic>
        <p:nvPicPr>
          <p:cNvPr id="4" name="Content Placeholder 3"/>
          <p:cNvPicPr>
            <a:picLocks noGrp="1" noChangeAspect="1"/>
          </p:cNvPicPr>
          <p:nvPr>
            <p:ph idx="1"/>
          </p:nvPr>
        </p:nvPicPr>
        <p:blipFill rotWithShape="1">
          <a:blip r:embed="rId3"/>
          <a:srcRect l="-110" t="9637" r="110" b="20508"/>
          <a:stretch/>
        </p:blipFill>
        <p:spPr>
          <a:xfrm>
            <a:off x="457200" y="1600200"/>
            <a:ext cx="8229600" cy="4628583"/>
          </a:xfrm>
        </p:spPr>
      </p:pic>
      <p:sp>
        <p:nvSpPr>
          <p:cNvPr id="3" name="TextBox 2"/>
          <p:cNvSpPr txBox="1"/>
          <p:nvPr/>
        </p:nvSpPr>
        <p:spPr>
          <a:xfrm>
            <a:off x="4354717" y="6409853"/>
            <a:ext cx="4173647" cy="369332"/>
          </a:xfrm>
          <a:prstGeom prst="rect">
            <a:avLst/>
          </a:prstGeom>
          <a:noFill/>
        </p:spPr>
        <p:txBody>
          <a:bodyPr wrap="square" rtlCol="0">
            <a:spAutoFit/>
          </a:bodyPr>
          <a:lstStyle/>
          <a:p>
            <a:r>
              <a:rPr lang="en-US" dirty="0" smtClean="0"/>
              <a:t>Source: Andrew Lichtenstein</a:t>
            </a:r>
            <a:endParaRPr lang="en-US" dirty="0"/>
          </a:p>
        </p:txBody>
      </p:sp>
    </p:spTree>
    <p:extLst>
      <p:ext uri="{BB962C8B-B14F-4D97-AF65-F5344CB8AC3E}">
        <p14:creationId xmlns:p14="http://schemas.microsoft.com/office/powerpoint/2010/main" val="55773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Grills </a:t>
            </a:r>
            <a:endParaRPr lang="en-US" dirty="0"/>
          </a:p>
        </p:txBody>
      </p:sp>
      <p:pic>
        <p:nvPicPr>
          <p:cNvPr id="6" name="Picture 5"/>
          <p:cNvPicPr>
            <a:picLocks noChangeAspect="1"/>
          </p:cNvPicPr>
          <p:nvPr/>
        </p:nvPicPr>
        <p:blipFill rotWithShape="1">
          <a:blip r:embed="rId3"/>
          <a:srcRect l="15308" t="15616" b="18918"/>
          <a:stretch/>
        </p:blipFill>
        <p:spPr>
          <a:xfrm>
            <a:off x="147571" y="1269934"/>
            <a:ext cx="8996429" cy="5179617"/>
          </a:xfrm>
          <a:prstGeom prst="rect">
            <a:avLst/>
          </a:prstGeom>
        </p:spPr>
      </p:pic>
    </p:spTree>
    <p:extLst>
      <p:ext uri="{BB962C8B-B14F-4D97-AF65-F5344CB8AC3E}">
        <p14:creationId xmlns:p14="http://schemas.microsoft.com/office/powerpoint/2010/main" val="2999642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Registers are grills with adjustable </a:t>
            </a:r>
            <a:r>
              <a:rPr lang="en-US" dirty="0"/>
              <a:t>d</a:t>
            </a:r>
            <a:r>
              <a:rPr lang="en-US" dirty="0" smtClean="0"/>
              <a:t>ampers  </a:t>
            </a:r>
            <a:endParaRPr lang="en-US" dirty="0"/>
          </a:p>
        </p:txBody>
      </p:sp>
      <p:pic>
        <p:nvPicPr>
          <p:cNvPr id="4" name="Content Placeholder 3"/>
          <p:cNvPicPr>
            <a:picLocks noGrp="1" noChangeAspect="1"/>
          </p:cNvPicPr>
          <p:nvPr>
            <p:ph idx="1"/>
          </p:nvPr>
        </p:nvPicPr>
        <p:blipFill>
          <a:blip r:embed="rId3"/>
          <a:srcRect t="5529" b="5529"/>
          <a:stretch>
            <a:fillRect/>
          </a:stretch>
        </p:blipFill>
        <p:spPr/>
      </p:pic>
      <p:sp>
        <p:nvSpPr>
          <p:cNvPr id="5" name="TextBox 4"/>
          <p:cNvSpPr txBox="1"/>
          <p:nvPr/>
        </p:nvSpPr>
        <p:spPr>
          <a:xfrm>
            <a:off x="5922372" y="6421014"/>
            <a:ext cx="2764428" cy="369332"/>
          </a:xfrm>
          <a:prstGeom prst="rect">
            <a:avLst/>
          </a:prstGeom>
          <a:noFill/>
        </p:spPr>
        <p:txBody>
          <a:bodyPr wrap="square" rtlCol="0">
            <a:spAutoFit/>
          </a:bodyPr>
          <a:lstStyle/>
          <a:p>
            <a:r>
              <a:rPr lang="en-US" dirty="0" smtClean="0"/>
              <a:t>Source: home depot</a:t>
            </a:r>
            <a:endParaRPr lang="en-US" dirty="0"/>
          </a:p>
        </p:txBody>
      </p:sp>
    </p:spTree>
    <p:extLst>
      <p:ext uri="{BB962C8B-B14F-4D97-AF65-F5344CB8AC3E}">
        <p14:creationId xmlns:p14="http://schemas.microsoft.com/office/powerpoint/2010/main" val="362927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Diffuser (Air in) </a:t>
            </a:r>
            <a:endParaRPr lang="en-US" dirty="0"/>
          </a:p>
        </p:txBody>
      </p:sp>
      <p:pic>
        <p:nvPicPr>
          <p:cNvPr id="4" name="Content Placeholder 3"/>
          <p:cNvPicPr>
            <a:picLocks noGrp="1" noChangeAspect="1"/>
          </p:cNvPicPr>
          <p:nvPr>
            <p:ph idx="1"/>
          </p:nvPr>
        </p:nvPicPr>
        <p:blipFill>
          <a:blip r:embed="rId3"/>
          <a:srcRect t="18574" b="18574"/>
          <a:stretch>
            <a:fillRect/>
          </a:stretch>
        </p:blipFill>
        <p:spPr>
          <a:xfrm>
            <a:off x="4967900" y="4080911"/>
            <a:ext cx="3718900" cy="2045252"/>
          </a:xfrm>
        </p:spPr>
      </p:pic>
      <p:pic>
        <p:nvPicPr>
          <p:cNvPr id="5" name="Picture 4"/>
          <p:cNvPicPr>
            <a:picLocks noChangeAspect="1"/>
          </p:cNvPicPr>
          <p:nvPr/>
        </p:nvPicPr>
        <p:blipFill>
          <a:blip r:embed="rId4"/>
          <a:stretch>
            <a:fillRect/>
          </a:stretch>
        </p:blipFill>
        <p:spPr>
          <a:xfrm>
            <a:off x="3721393" y="1669633"/>
            <a:ext cx="4965407" cy="4456530"/>
          </a:xfrm>
          <a:prstGeom prst="rect">
            <a:avLst/>
          </a:prstGeom>
        </p:spPr>
      </p:pic>
      <p:sp>
        <p:nvSpPr>
          <p:cNvPr id="6" name="TextBox 5"/>
          <p:cNvSpPr txBox="1"/>
          <p:nvPr/>
        </p:nvSpPr>
        <p:spPr>
          <a:xfrm>
            <a:off x="4609461" y="6126163"/>
            <a:ext cx="3382174" cy="366196"/>
          </a:xfrm>
          <a:prstGeom prst="rect">
            <a:avLst/>
          </a:prstGeom>
          <a:noFill/>
        </p:spPr>
        <p:txBody>
          <a:bodyPr wrap="square" rtlCol="0">
            <a:spAutoFit/>
          </a:bodyPr>
          <a:lstStyle/>
          <a:p>
            <a:r>
              <a:rPr lang="en-US" dirty="0" smtClean="0"/>
              <a:t>Source: Accord </a:t>
            </a:r>
            <a:endParaRPr lang="en-US" dirty="0"/>
          </a:p>
        </p:txBody>
      </p:sp>
      <p:sp>
        <p:nvSpPr>
          <p:cNvPr id="7" name="TextBox 6"/>
          <p:cNvSpPr txBox="1"/>
          <p:nvPr/>
        </p:nvSpPr>
        <p:spPr>
          <a:xfrm>
            <a:off x="713539" y="2340103"/>
            <a:ext cx="3007854" cy="4154984"/>
          </a:xfrm>
          <a:prstGeom prst="rect">
            <a:avLst/>
          </a:prstGeom>
          <a:noFill/>
        </p:spPr>
        <p:txBody>
          <a:bodyPr wrap="square" rtlCol="0">
            <a:spAutoFit/>
          </a:bodyPr>
          <a:lstStyle/>
          <a:p>
            <a:r>
              <a:rPr lang="en-US" sz="2400" dirty="0" smtClean="0"/>
              <a:t>Diffusers change the incoming direction of air flow.  </a:t>
            </a:r>
          </a:p>
          <a:p>
            <a:endParaRPr lang="en-US" sz="2400" dirty="0"/>
          </a:p>
          <a:p>
            <a:r>
              <a:rPr lang="en-US" sz="2400" dirty="0" smtClean="0"/>
              <a:t>They can reduce the noise of the system, and give more even air supply around the room. </a:t>
            </a:r>
          </a:p>
          <a:p>
            <a:endParaRPr lang="en-US" sz="2400" dirty="0"/>
          </a:p>
          <a:p>
            <a:r>
              <a:rPr lang="en-US" sz="2400" dirty="0" smtClean="0"/>
              <a:t>Often in the ceiling. </a:t>
            </a:r>
            <a:endParaRPr lang="en-US" sz="2400" dirty="0"/>
          </a:p>
        </p:txBody>
      </p:sp>
    </p:spTree>
    <p:extLst>
      <p:ext uri="{BB962C8B-B14F-4D97-AF65-F5344CB8AC3E}">
        <p14:creationId xmlns:p14="http://schemas.microsoft.com/office/powerpoint/2010/main" val="1593130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Mutually Exclusive </a:t>
            </a:r>
            <a:endParaRPr lang="en-US" dirty="0"/>
          </a:p>
        </p:txBody>
      </p:sp>
      <p:pic>
        <p:nvPicPr>
          <p:cNvPr id="4" name="Content Placeholder 3"/>
          <p:cNvPicPr>
            <a:picLocks noGrp="1" noChangeAspect="1"/>
          </p:cNvPicPr>
          <p:nvPr>
            <p:ph idx="1"/>
          </p:nvPr>
        </p:nvPicPr>
        <p:blipFill rotWithShape="1">
          <a:blip r:embed="rId3"/>
          <a:srcRect l="8593" t="2476" r="7876" b="6411"/>
          <a:stretch/>
        </p:blipFill>
        <p:spPr>
          <a:xfrm>
            <a:off x="1070308" y="1255666"/>
            <a:ext cx="7064035" cy="4580324"/>
          </a:xfrm>
        </p:spPr>
      </p:pic>
    </p:spTree>
    <p:extLst>
      <p:ext uri="{BB962C8B-B14F-4D97-AF65-F5344CB8AC3E}">
        <p14:creationId xmlns:p14="http://schemas.microsoft.com/office/powerpoint/2010/main" val="204049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a:t>
            </a:r>
            <a:endParaRPr lang="en-US" dirty="0"/>
          </a:p>
        </p:txBody>
      </p:sp>
      <p:pic>
        <p:nvPicPr>
          <p:cNvPr id="4" name="Content Placeholder 3" descr="How to Change a Home Air Filter (with Pictures) - wikiHow - Internet Explorer">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2566" t="-1615" r="61090" b="49407"/>
          <a:stretch/>
        </p:blipFill>
        <p:spPr>
          <a:xfrm>
            <a:off x="664891" y="1077901"/>
            <a:ext cx="7817818" cy="4686977"/>
          </a:xfrm>
        </p:spPr>
      </p:pic>
      <p:sp>
        <p:nvSpPr>
          <p:cNvPr id="5" name="TextBox 4"/>
          <p:cNvSpPr txBox="1"/>
          <p:nvPr/>
        </p:nvSpPr>
        <p:spPr>
          <a:xfrm>
            <a:off x="4565944" y="5989017"/>
            <a:ext cx="3263984" cy="646331"/>
          </a:xfrm>
          <a:prstGeom prst="rect">
            <a:avLst/>
          </a:prstGeom>
          <a:noFill/>
        </p:spPr>
        <p:txBody>
          <a:bodyPr wrap="square" rtlCol="0">
            <a:spAutoFit/>
          </a:bodyPr>
          <a:lstStyle/>
          <a:p>
            <a:r>
              <a:rPr lang="en-US" dirty="0" err="1"/>
              <a:t>Source:https</a:t>
            </a:r>
            <a:r>
              <a:rPr lang="en-US" dirty="0"/>
              <a:t>://www.wikihow.com/Change-a-Home-Air-Filter </a:t>
            </a:r>
          </a:p>
        </p:txBody>
      </p:sp>
    </p:spTree>
    <p:extLst>
      <p:ext uri="{BB962C8B-B14F-4D97-AF65-F5344CB8AC3E}">
        <p14:creationId xmlns:p14="http://schemas.microsoft.com/office/powerpoint/2010/main" val="179439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t>Focus on energy </a:t>
            </a:r>
            <a:r>
              <a:rPr lang="en-US" sz="3200" dirty="0"/>
              <a:t>e</a:t>
            </a:r>
            <a:r>
              <a:rPr lang="en-US" sz="3200" dirty="0" smtClean="0"/>
              <a:t>fficiency lowered ACH leakage in new homes and businesses (can’t exceed 7 ACH) </a:t>
            </a:r>
            <a:endParaRPr lang="en-US" sz="3200" dirty="0"/>
          </a:p>
        </p:txBody>
      </p:sp>
      <p:pic>
        <p:nvPicPr>
          <p:cNvPr id="6" name="Content Placeholder 5"/>
          <p:cNvPicPr>
            <a:picLocks noGrp="1" noChangeAspect="1"/>
          </p:cNvPicPr>
          <p:nvPr>
            <p:ph sz="half" idx="2"/>
          </p:nvPr>
        </p:nvPicPr>
        <p:blipFill>
          <a:blip r:embed="rId3"/>
          <a:srcRect l="11639" r="11639"/>
          <a:stretch>
            <a:fillRect/>
          </a:stretch>
        </p:blipFill>
        <p:spPr>
          <a:xfrm>
            <a:off x="457200" y="2174875"/>
            <a:ext cx="4040188" cy="2846326"/>
          </a:xfrm>
        </p:spPr>
      </p:pic>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pic>
        <p:nvPicPr>
          <p:cNvPr id="7" name="Picture 6"/>
          <p:cNvPicPr>
            <a:picLocks noChangeAspect="1"/>
          </p:cNvPicPr>
          <p:nvPr/>
        </p:nvPicPr>
        <p:blipFill>
          <a:blip r:embed="rId4"/>
          <a:stretch>
            <a:fillRect/>
          </a:stretch>
        </p:blipFill>
        <p:spPr>
          <a:xfrm>
            <a:off x="4318000" y="1447062"/>
            <a:ext cx="4368800" cy="4813300"/>
          </a:xfrm>
          <a:prstGeom prst="rect">
            <a:avLst/>
          </a:prstGeom>
        </p:spPr>
      </p:pic>
      <p:sp>
        <p:nvSpPr>
          <p:cNvPr id="8" name="TextBox 7"/>
          <p:cNvSpPr txBox="1"/>
          <p:nvPr/>
        </p:nvSpPr>
        <p:spPr>
          <a:xfrm>
            <a:off x="2387600" y="6126163"/>
            <a:ext cx="5408980" cy="646331"/>
          </a:xfrm>
          <a:prstGeom prst="rect">
            <a:avLst/>
          </a:prstGeom>
          <a:noFill/>
        </p:spPr>
        <p:txBody>
          <a:bodyPr wrap="square" rtlCol="0">
            <a:spAutoFit/>
          </a:bodyPr>
          <a:lstStyle/>
          <a:p>
            <a:r>
              <a:rPr lang="en-US" dirty="0" smtClean="0"/>
              <a:t>door blower https-//</a:t>
            </a:r>
            <a:r>
              <a:rPr lang="en-US" dirty="0" err="1" smtClean="0"/>
              <a:t>www.energy.gov</a:t>
            </a:r>
            <a:r>
              <a:rPr lang="en-US" dirty="0" smtClean="0"/>
              <a:t>/</a:t>
            </a:r>
            <a:r>
              <a:rPr lang="en-US" dirty="0" err="1" smtClean="0"/>
              <a:t>energysaver</a:t>
            </a:r>
            <a:r>
              <a:rPr lang="en-US" dirty="0" smtClean="0"/>
              <a:t>/blower-door-tests</a:t>
            </a:r>
            <a:endParaRPr lang="en-US" dirty="0"/>
          </a:p>
        </p:txBody>
      </p:sp>
      <p:sp>
        <p:nvSpPr>
          <p:cNvPr id="12" name="Text Placeholder 11"/>
          <p:cNvSpPr>
            <a:spLocks noGrp="1"/>
          </p:cNvSpPr>
          <p:nvPr>
            <p:ph type="body" idx="1"/>
          </p:nvPr>
        </p:nvSpPr>
        <p:spPr>
          <a:xfrm>
            <a:off x="457200" y="1535112"/>
            <a:ext cx="4040188" cy="4446023"/>
          </a:xfrm>
        </p:spPr>
        <p:txBody>
          <a:bodyPr>
            <a:normAutofit fontScale="92500" lnSpcReduction="10000"/>
          </a:bodyPr>
          <a:lstStyle/>
          <a:p>
            <a:endParaRPr lang="en-US" b="0" dirty="0" smtClean="0"/>
          </a:p>
          <a:p>
            <a:pPr marL="342900" indent="-342900">
              <a:buFont typeface="Arial" panose="020B0604020202020204" pitchFamily="34" charset="0"/>
              <a:buChar char="•"/>
            </a:pPr>
            <a:r>
              <a:rPr lang="en-US" b="0" dirty="0"/>
              <a:t>O</a:t>
            </a:r>
            <a:r>
              <a:rPr lang="en-US" b="0" dirty="0" smtClean="0"/>
              <a:t>lder wood frame homes had 5-12 ACH from leaks</a:t>
            </a:r>
            <a:endParaRPr lang="en-US" b="0" dirty="0"/>
          </a:p>
          <a:p>
            <a:pPr marL="342900" indent="-342900">
              <a:buFont typeface="Arial" panose="020B0604020202020204" pitchFamily="34" charset="0"/>
              <a:buChar char="•"/>
            </a:pPr>
            <a:r>
              <a:rPr lang="en-US" b="0" dirty="0" smtClean="0"/>
              <a:t>Insulated concrete homes with concrete roof may be as low as .15 ACH  </a:t>
            </a:r>
          </a:p>
          <a:p>
            <a:pPr marL="342900" indent="-342900">
              <a:buFont typeface="Arial" panose="020B0604020202020204" pitchFamily="34" charset="0"/>
              <a:buChar char="•"/>
            </a:pPr>
            <a:r>
              <a:rPr lang="en-US" b="0" dirty="0" smtClean="0"/>
              <a:t>Commercial building standard is .35 ACH/</a:t>
            </a:r>
            <a:r>
              <a:rPr lang="en-US" b="0" dirty="0" err="1" smtClean="0"/>
              <a:t>hr</a:t>
            </a:r>
            <a:r>
              <a:rPr lang="en-US" b="0" dirty="0" smtClean="0"/>
              <a:t> </a:t>
            </a:r>
            <a:endParaRPr lang="en-US" b="0" dirty="0"/>
          </a:p>
          <a:p>
            <a:pPr marL="342900" indent="-342900">
              <a:buFont typeface="Arial" panose="020B0604020202020204" pitchFamily="34" charset="0"/>
              <a:buChar char="•"/>
            </a:pPr>
            <a:r>
              <a:rPr lang="en-US" b="0" dirty="0" smtClean="0"/>
              <a:t>Tight buildings need mechanical ventilation (HVAC)</a:t>
            </a:r>
          </a:p>
          <a:p>
            <a:pPr marL="342900" indent="-342900">
              <a:buFont typeface="Arial" panose="020B0604020202020204" pitchFamily="34" charset="0"/>
              <a:buChar char="•"/>
            </a:pPr>
            <a:r>
              <a:rPr lang="en-US" b="0" dirty="0" smtClean="0"/>
              <a:t>Wood houses don’t always have central HVAC</a:t>
            </a:r>
          </a:p>
          <a:p>
            <a:endParaRPr lang="en-US" b="0" dirty="0" smtClean="0"/>
          </a:p>
        </p:txBody>
      </p:sp>
    </p:spTree>
    <p:extLst>
      <p:ext uri="{BB962C8B-B14F-4D97-AF65-F5344CB8AC3E}">
        <p14:creationId xmlns:p14="http://schemas.microsoft.com/office/powerpoint/2010/main" val="2104808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HVAC systems: Gas furnace move air through ducts </a:t>
            </a:r>
            <a:endParaRPr lang="en-US" dirty="0"/>
          </a:p>
        </p:txBody>
      </p:sp>
      <p:pic>
        <p:nvPicPr>
          <p:cNvPr id="4" name="Content Placeholder 3"/>
          <p:cNvPicPr>
            <a:picLocks noGrp="1" noChangeAspect="1"/>
          </p:cNvPicPr>
          <p:nvPr>
            <p:ph idx="1"/>
          </p:nvPr>
        </p:nvPicPr>
        <p:blipFill>
          <a:blip r:embed="rId2"/>
          <a:srcRect t="23122" b="23122"/>
          <a:stretch>
            <a:fillRect/>
          </a:stretch>
        </p:blipFill>
        <p:spPr/>
      </p:pic>
      <p:sp>
        <p:nvSpPr>
          <p:cNvPr id="5" name="TextBox 4"/>
          <p:cNvSpPr txBox="1"/>
          <p:nvPr/>
        </p:nvSpPr>
        <p:spPr>
          <a:xfrm>
            <a:off x="4852064" y="6463821"/>
            <a:ext cx="3139571" cy="369332"/>
          </a:xfrm>
          <a:prstGeom prst="rect">
            <a:avLst/>
          </a:prstGeom>
          <a:noFill/>
        </p:spPr>
        <p:txBody>
          <a:bodyPr wrap="square" rtlCol="0">
            <a:spAutoFit/>
          </a:bodyPr>
          <a:lstStyle/>
          <a:p>
            <a:r>
              <a:rPr lang="en-US" dirty="0" smtClean="0"/>
              <a:t>Source:  Service </a:t>
            </a:r>
            <a:r>
              <a:rPr lang="en-US" dirty="0" err="1" smtClean="0"/>
              <a:t>Champtions</a:t>
            </a:r>
            <a:r>
              <a:rPr lang="en-US" dirty="0" smtClean="0"/>
              <a:t> </a:t>
            </a:r>
            <a:endParaRPr lang="en-US" dirty="0"/>
          </a:p>
        </p:txBody>
      </p:sp>
    </p:spTree>
    <p:extLst>
      <p:ext uri="{BB962C8B-B14F-4D97-AF65-F5344CB8AC3E}">
        <p14:creationId xmlns:p14="http://schemas.microsoft.com/office/powerpoint/2010/main" val="3103826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Boiler and radiators: Don’t supply or exhaust air. Move heated H20.</a:t>
            </a:r>
            <a:endParaRPr lang="en-US" dirty="0"/>
          </a:p>
        </p:txBody>
      </p:sp>
      <p:pic>
        <p:nvPicPr>
          <p:cNvPr id="4" name="Content Placeholder 3"/>
          <p:cNvPicPr>
            <a:picLocks noGrp="1" noChangeAspect="1"/>
          </p:cNvPicPr>
          <p:nvPr>
            <p:ph idx="1"/>
          </p:nvPr>
        </p:nvPicPr>
        <p:blipFill>
          <a:blip r:embed="rId3"/>
          <a:srcRect t="15766" b="15766"/>
          <a:stretch>
            <a:fillRect/>
          </a:stretch>
        </p:blipFill>
        <p:spPr/>
      </p:pic>
      <p:sp>
        <p:nvSpPr>
          <p:cNvPr id="5" name="TextBox 4"/>
          <p:cNvSpPr txBox="1"/>
          <p:nvPr/>
        </p:nvSpPr>
        <p:spPr>
          <a:xfrm>
            <a:off x="4609461" y="6392476"/>
            <a:ext cx="3510611" cy="369332"/>
          </a:xfrm>
          <a:prstGeom prst="rect">
            <a:avLst/>
          </a:prstGeom>
          <a:noFill/>
        </p:spPr>
        <p:txBody>
          <a:bodyPr wrap="square" rtlCol="0">
            <a:spAutoFit/>
          </a:bodyPr>
          <a:lstStyle/>
          <a:p>
            <a:r>
              <a:rPr lang="en-US" dirty="0" smtClean="0"/>
              <a:t>Source: </a:t>
            </a:r>
            <a:r>
              <a:rPr lang="en-US" dirty="0" err="1" smtClean="0"/>
              <a:t>Hudsonread.com</a:t>
            </a:r>
            <a:endParaRPr lang="en-US" dirty="0"/>
          </a:p>
        </p:txBody>
      </p:sp>
    </p:spTree>
    <p:extLst>
      <p:ext uri="{BB962C8B-B14F-4D97-AF65-F5344CB8AC3E}">
        <p14:creationId xmlns:p14="http://schemas.microsoft.com/office/powerpoint/2010/main" val="595703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Mini-split for heat and air: Don’t provide or exhaust Air   </a:t>
            </a:r>
            <a:endParaRPr lang="en-US" dirty="0"/>
          </a:p>
        </p:txBody>
      </p:sp>
      <p:pic>
        <p:nvPicPr>
          <p:cNvPr id="4" name="Content Placeholder 3"/>
          <p:cNvPicPr>
            <a:picLocks noGrp="1" noChangeAspect="1"/>
          </p:cNvPicPr>
          <p:nvPr>
            <p:ph idx="1"/>
          </p:nvPr>
        </p:nvPicPr>
        <p:blipFill>
          <a:blip r:embed="rId3"/>
          <a:srcRect t="24297" b="24297"/>
          <a:stretch>
            <a:fillRect/>
          </a:stretch>
        </p:blipFill>
        <p:spPr/>
      </p:pic>
    </p:spTree>
    <p:extLst>
      <p:ext uri="{BB962C8B-B14F-4D97-AF65-F5344CB8AC3E}">
        <p14:creationId xmlns:p14="http://schemas.microsoft.com/office/powerpoint/2010/main" val="258834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know rates of respiratory infections are lower when: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	-Military recruits in barracks “are less 	crowded” (72 sq. ft./trainee). </a:t>
            </a:r>
          </a:p>
          <a:p>
            <a:pPr marL="0" indent="0">
              <a:buNone/>
            </a:pPr>
            <a:r>
              <a:rPr lang="en-US" dirty="0"/>
              <a:t>	</a:t>
            </a:r>
            <a:r>
              <a:rPr lang="en-US" dirty="0" smtClean="0"/>
              <a:t>-Dorms increase Air Changes per Hour (ACH) </a:t>
            </a:r>
          </a:p>
          <a:p>
            <a:pPr marL="0" indent="0">
              <a:buNone/>
            </a:pPr>
            <a:r>
              <a:rPr lang="en-US" dirty="0"/>
              <a:t>	</a:t>
            </a:r>
            <a:r>
              <a:rPr lang="en-US" dirty="0" smtClean="0"/>
              <a:t>-Taiwanese dorms increase ACH </a:t>
            </a:r>
          </a:p>
        </p:txBody>
      </p:sp>
    </p:spTree>
    <p:extLst>
      <p:ext uri="{BB962C8B-B14F-4D97-AF65-F5344CB8AC3E}">
        <p14:creationId xmlns:p14="http://schemas.microsoft.com/office/powerpoint/2010/main" val="3418885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flow in a wood </a:t>
            </a:r>
            <a:r>
              <a:rPr lang="en-US" dirty="0"/>
              <a:t>b</a:t>
            </a:r>
            <a:r>
              <a:rPr lang="en-US" dirty="0" smtClean="0"/>
              <a:t>uilding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241300" y="1141514"/>
            <a:ext cx="8661400" cy="5068786"/>
          </a:xfrm>
          <a:prstGeom prst="rect">
            <a:avLst/>
          </a:prstGeom>
        </p:spPr>
      </p:pic>
      <p:sp>
        <p:nvSpPr>
          <p:cNvPr id="5" name="TextBox 4"/>
          <p:cNvSpPr txBox="1"/>
          <p:nvPr/>
        </p:nvSpPr>
        <p:spPr>
          <a:xfrm>
            <a:off x="3881651" y="6021485"/>
            <a:ext cx="3710402" cy="369332"/>
          </a:xfrm>
          <a:prstGeom prst="rect">
            <a:avLst/>
          </a:prstGeom>
          <a:noFill/>
        </p:spPr>
        <p:txBody>
          <a:bodyPr wrap="square" rtlCol="0">
            <a:spAutoFit/>
          </a:bodyPr>
          <a:lstStyle/>
          <a:p>
            <a:r>
              <a:rPr lang="en-US" dirty="0" smtClean="0"/>
              <a:t>Source: John </a:t>
            </a:r>
            <a:r>
              <a:rPr lang="en-US" dirty="0" err="1" smtClean="0"/>
              <a:t>Strab</a:t>
            </a:r>
            <a:r>
              <a:rPr lang="en-US" dirty="0" smtClean="0"/>
              <a:t> </a:t>
            </a:r>
            <a:endParaRPr lang="en-US" dirty="0"/>
          </a:p>
        </p:txBody>
      </p:sp>
    </p:spTree>
    <p:extLst>
      <p:ext uri="{BB962C8B-B14F-4D97-AF65-F5344CB8AC3E}">
        <p14:creationId xmlns:p14="http://schemas.microsoft.com/office/powerpoint/2010/main" val="4228574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Where to look for in coming air vent </a:t>
            </a:r>
            <a:endParaRPr lang="en-US" dirty="0"/>
          </a:p>
        </p:txBody>
      </p:sp>
      <p:sp>
        <p:nvSpPr>
          <p:cNvPr id="3" name="Content Placeholder 2"/>
          <p:cNvSpPr>
            <a:spLocks noGrp="1"/>
          </p:cNvSpPr>
          <p:nvPr>
            <p:ph idx="1"/>
          </p:nvPr>
        </p:nvSpPr>
        <p:spPr/>
        <p:txBody>
          <a:bodyPr/>
          <a:lstStyle/>
          <a:p>
            <a:r>
              <a:rPr lang="en-US" dirty="0" smtClean="0"/>
              <a:t>In homes, source registers (air in) are often near the floor, so hot air will rise.  </a:t>
            </a:r>
          </a:p>
          <a:p>
            <a:r>
              <a:rPr lang="en-US" dirty="0" smtClean="0"/>
              <a:t>At least 6 inches from corner</a:t>
            </a:r>
            <a:endParaRPr lang="en-US" dirty="0"/>
          </a:p>
          <a:p>
            <a:r>
              <a:rPr lang="en-US" dirty="0" smtClean="0"/>
              <a:t>If in the wall, heating is generally across from window.</a:t>
            </a:r>
          </a:p>
          <a:p>
            <a:r>
              <a:rPr lang="en-US" dirty="0" smtClean="0"/>
              <a:t>Heating and cooling can have separate registers or use the same one.  </a:t>
            </a:r>
          </a:p>
          <a:p>
            <a:endParaRPr lang="en-US" dirty="0"/>
          </a:p>
        </p:txBody>
      </p:sp>
    </p:spTree>
    <p:extLst>
      <p:ext uri="{BB962C8B-B14F-4D97-AF65-F5344CB8AC3E}">
        <p14:creationId xmlns:p14="http://schemas.microsoft.com/office/powerpoint/2010/main" val="2389315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external </a:t>
            </a:r>
            <a:r>
              <a:rPr lang="en-US" dirty="0"/>
              <a:t>r</a:t>
            </a:r>
            <a:r>
              <a:rPr lang="en-US" dirty="0" smtClean="0"/>
              <a:t>esidential </a:t>
            </a:r>
            <a:r>
              <a:rPr lang="en-US" dirty="0"/>
              <a:t>i</a:t>
            </a:r>
            <a:r>
              <a:rPr lang="en-US" dirty="0" smtClean="0"/>
              <a:t>ntakes  </a:t>
            </a:r>
            <a:endParaRPr lang="en-US" dirty="0"/>
          </a:p>
        </p:txBody>
      </p:sp>
      <p:sp>
        <p:nvSpPr>
          <p:cNvPr id="3" name="Content Placeholder 2"/>
          <p:cNvSpPr>
            <a:spLocks noGrp="1"/>
          </p:cNvSpPr>
          <p:nvPr>
            <p:ph idx="1"/>
          </p:nvPr>
        </p:nvSpPr>
        <p:spPr/>
        <p:txBody>
          <a:bodyPr/>
          <a:lstStyle/>
          <a:p>
            <a:r>
              <a:rPr lang="en-US" dirty="0" smtClean="0"/>
              <a:t>Not on roof</a:t>
            </a:r>
          </a:p>
          <a:p>
            <a:r>
              <a:rPr lang="en-US" dirty="0" smtClean="0"/>
              <a:t>10 feet away, and not directly above from exhaust fan, plumbing drain, appliance vent</a:t>
            </a:r>
          </a:p>
          <a:p>
            <a:r>
              <a:rPr lang="en-US" dirty="0" smtClean="0"/>
              <a:t>Away from idling cars, rodent, pests and rain</a:t>
            </a:r>
          </a:p>
          <a:p>
            <a:r>
              <a:rPr lang="en-US" dirty="0" smtClean="0"/>
              <a:t>Don’t put generators or barbeque grills near intakes.  </a:t>
            </a:r>
          </a:p>
          <a:p>
            <a:pPr marL="0" indent="0">
              <a:buNone/>
            </a:pPr>
            <a:endParaRPr lang="en-US" dirty="0"/>
          </a:p>
          <a:p>
            <a:pPr marL="0"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1778800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Cluster of deaths from carbon </a:t>
            </a:r>
            <a:r>
              <a:rPr lang="en-US" dirty="0"/>
              <a:t>m</a:t>
            </a:r>
            <a:r>
              <a:rPr lang="en-US" dirty="0" smtClean="0"/>
              <a:t>onoxide </a:t>
            </a:r>
            <a:r>
              <a:rPr lang="en-US" dirty="0"/>
              <a:t>p</a:t>
            </a:r>
            <a:r>
              <a:rPr lang="en-US" dirty="0" smtClean="0"/>
              <a:t>oisoning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After a windstorm in King County in 2006, </a:t>
            </a:r>
          </a:p>
          <a:p>
            <a:pPr marL="0" indent="0">
              <a:buNone/>
            </a:pPr>
            <a:r>
              <a:rPr lang="en-US" dirty="0" smtClean="0">
                <a:hlinkClick r:id="rId2"/>
              </a:rPr>
              <a:t>	250 cases of poisoning when HVAC on 	generators 	brought in CO from outside, or exhaust failed to purge 	houses of CO from charcoal stoves.  </a:t>
            </a: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https://www.ncbi.nlm.nih.gov/pmc/articles/PMC2724456/</a:t>
            </a:r>
            <a:endParaRPr lang="en-US" dirty="0" smtClean="0"/>
          </a:p>
          <a:p>
            <a:endParaRPr lang="en-US" dirty="0"/>
          </a:p>
        </p:txBody>
      </p:sp>
    </p:spTree>
    <p:extLst>
      <p:ext uri="{BB962C8B-B14F-4D97-AF65-F5344CB8AC3E}">
        <p14:creationId xmlns:p14="http://schemas.microsoft.com/office/powerpoint/2010/main" val="911551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cover exhaust vents, without making a new way for air to leave </a:t>
            </a:r>
            <a:endParaRPr lang="en-US" dirty="0"/>
          </a:p>
        </p:txBody>
      </p:sp>
      <p:sp>
        <p:nvSpPr>
          <p:cNvPr id="3" name="Content Placeholder 2"/>
          <p:cNvSpPr>
            <a:spLocks noGrp="1"/>
          </p:cNvSpPr>
          <p:nvPr>
            <p:ph idx="1"/>
          </p:nvPr>
        </p:nvSpPr>
        <p:spPr/>
        <p:txBody>
          <a:bodyPr>
            <a:normAutofit/>
          </a:bodyPr>
          <a:lstStyle/>
          <a:p>
            <a:r>
              <a:rPr lang="en-US" dirty="0" smtClean="0"/>
              <a:t>If you have air that recirculates from room to room, place COVID patients in rooms that vent to the outside</a:t>
            </a:r>
          </a:p>
          <a:p>
            <a:r>
              <a:rPr lang="en-US" dirty="0" smtClean="0"/>
              <a:t>Or use </a:t>
            </a:r>
            <a:r>
              <a:rPr lang="en-US" dirty="0" err="1" smtClean="0"/>
              <a:t>hepa</a:t>
            </a:r>
            <a:r>
              <a:rPr lang="en-US" dirty="0" smtClean="0"/>
              <a:t> filter and fan to vent to outside.  </a:t>
            </a:r>
          </a:p>
          <a:p>
            <a:r>
              <a:rPr lang="en-US" dirty="0" smtClean="0"/>
              <a:t>Don’t exhaust into enclosed courtyards</a:t>
            </a:r>
          </a:p>
          <a:p>
            <a:r>
              <a:rPr lang="en-US" dirty="0" smtClean="0"/>
              <a:t>Avoid facing into prevailing winds. </a:t>
            </a:r>
            <a:endParaRPr lang="en-US" dirty="0"/>
          </a:p>
        </p:txBody>
      </p:sp>
    </p:spTree>
    <p:extLst>
      <p:ext uri="{BB962C8B-B14F-4D97-AF65-F5344CB8AC3E}">
        <p14:creationId xmlns:p14="http://schemas.microsoft.com/office/powerpoint/2010/main" val="2567894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Be </a:t>
            </a:r>
            <a:r>
              <a:rPr lang="en-US" sz="4000" dirty="0"/>
              <a:t>aware of ventilation flow: </a:t>
            </a:r>
            <a:r>
              <a:rPr lang="en-US" sz="4000" dirty="0" smtClean="0"/>
              <a:t> in, out, flow</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Actual room air flow is highly turbulent, non-linear, modeled by computational fluid dynamics </a:t>
            </a:r>
          </a:p>
          <a:p>
            <a:endParaRPr lang="en-US" dirty="0"/>
          </a:p>
          <a:p>
            <a:r>
              <a:rPr lang="en-US" dirty="0" smtClean="0"/>
              <a:t>Reality is pockets of dead air, and lack of air mixing. </a:t>
            </a:r>
            <a:r>
              <a:rPr lang="en-US" dirty="0"/>
              <a:t>H</a:t>
            </a:r>
            <a:r>
              <a:rPr lang="en-US" dirty="0" smtClean="0"/>
              <a:t>eat sources, furniture, windows changes flow.  </a:t>
            </a:r>
            <a:endParaRPr lang="en-US" dirty="0"/>
          </a:p>
        </p:txBody>
      </p:sp>
    </p:spTree>
    <p:extLst>
      <p:ext uri="{BB962C8B-B14F-4D97-AF65-F5344CB8AC3E}">
        <p14:creationId xmlns:p14="http://schemas.microsoft.com/office/powerpoint/2010/main" val="3690182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Ideal for COVID: Air moves clean to dirty  </a:t>
            </a:r>
            <a:endParaRPr lang="en-US" sz="2800" dirty="0"/>
          </a:p>
        </p:txBody>
      </p:sp>
      <p:sp>
        <p:nvSpPr>
          <p:cNvPr id="3" name="Content Placeholder 2"/>
          <p:cNvSpPr>
            <a:spLocks noGrp="1"/>
          </p:cNvSpPr>
          <p:nvPr>
            <p:ph idx="1"/>
          </p:nvPr>
        </p:nvSpPr>
        <p:spPr>
          <a:xfrm>
            <a:off x="457200" y="1417638"/>
            <a:ext cx="8229600" cy="4708525"/>
          </a:xfrm>
        </p:spPr>
        <p:txBody>
          <a:bodyPr/>
          <a:lstStyle/>
          <a:p>
            <a:endParaRPr lang="en-US" dirty="0"/>
          </a:p>
          <a:p>
            <a:endParaRPr lang="en-US" dirty="0"/>
          </a:p>
        </p:txBody>
      </p:sp>
      <p:pic>
        <p:nvPicPr>
          <p:cNvPr id="4" name="Picture 3"/>
          <p:cNvPicPr>
            <a:picLocks noChangeAspect="1"/>
          </p:cNvPicPr>
          <p:nvPr/>
        </p:nvPicPr>
        <p:blipFill>
          <a:blip r:embed="rId3"/>
          <a:stretch>
            <a:fillRect/>
          </a:stretch>
        </p:blipFill>
        <p:spPr>
          <a:xfrm>
            <a:off x="1" y="1269934"/>
            <a:ext cx="9019130" cy="5588066"/>
          </a:xfrm>
          <a:prstGeom prst="rect">
            <a:avLst/>
          </a:prstGeom>
        </p:spPr>
      </p:pic>
      <p:sp>
        <p:nvSpPr>
          <p:cNvPr id="5" name="TextBox 4"/>
          <p:cNvSpPr txBox="1"/>
          <p:nvPr/>
        </p:nvSpPr>
        <p:spPr>
          <a:xfrm>
            <a:off x="4608214" y="6437014"/>
            <a:ext cx="3929204" cy="615553"/>
          </a:xfrm>
          <a:prstGeom prst="rect">
            <a:avLst/>
          </a:prstGeom>
          <a:noFill/>
        </p:spPr>
        <p:txBody>
          <a:bodyPr wrap="square" rtlCol="0">
            <a:spAutoFit/>
          </a:bodyPr>
          <a:lstStyle/>
          <a:p>
            <a:r>
              <a:rPr lang="en-US" sz="1600" dirty="0" smtClean="0"/>
              <a:t>Source: Memarzadeh 2012</a:t>
            </a:r>
          </a:p>
          <a:p>
            <a:r>
              <a:rPr lang="en-US" dirty="0" smtClean="0"/>
              <a:t> </a:t>
            </a:r>
            <a:endParaRPr lang="en-US" dirty="0"/>
          </a:p>
        </p:txBody>
      </p:sp>
    </p:spTree>
    <p:extLst>
      <p:ext uri="{BB962C8B-B14F-4D97-AF65-F5344CB8AC3E}">
        <p14:creationId xmlns:p14="http://schemas.microsoft.com/office/powerpoint/2010/main" val="3150396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Position of supply and exhaust </a:t>
            </a:r>
            <a:r>
              <a:rPr lang="en-US" dirty="0"/>
              <a:t>c</a:t>
            </a:r>
            <a:r>
              <a:rPr lang="en-US" dirty="0" smtClean="0"/>
              <a:t>hanges </a:t>
            </a:r>
            <a:r>
              <a:rPr lang="en-US" dirty="0"/>
              <a:t>a</a:t>
            </a:r>
            <a:r>
              <a:rPr lang="en-US" dirty="0" smtClean="0"/>
              <a:t>ir </a:t>
            </a:r>
            <a:r>
              <a:rPr lang="en-US" dirty="0"/>
              <a:t>f</a:t>
            </a:r>
            <a:r>
              <a:rPr lang="en-US" dirty="0" smtClean="0"/>
              <a:t>low </a:t>
            </a:r>
            <a:endParaRPr lang="en-US" dirty="0"/>
          </a:p>
        </p:txBody>
      </p:sp>
      <p:pic>
        <p:nvPicPr>
          <p:cNvPr id="6" name="Picture 5"/>
          <p:cNvPicPr>
            <a:picLocks noChangeAspect="1"/>
          </p:cNvPicPr>
          <p:nvPr/>
        </p:nvPicPr>
        <p:blipFill>
          <a:blip r:embed="rId3"/>
          <a:stretch>
            <a:fillRect/>
          </a:stretch>
        </p:blipFill>
        <p:spPr>
          <a:xfrm>
            <a:off x="-257939" y="1569580"/>
            <a:ext cx="9591027" cy="5079737"/>
          </a:xfrm>
          <a:prstGeom prst="rect">
            <a:avLst/>
          </a:prstGeom>
        </p:spPr>
      </p:pic>
      <p:sp>
        <p:nvSpPr>
          <p:cNvPr id="2" name="Rectangle 1"/>
          <p:cNvSpPr/>
          <p:nvPr/>
        </p:nvSpPr>
        <p:spPr>
          <a:xfrm>
            <a:off x="6216019" y="6279985"/>
            <a:ext cx="2705356" cy="369332"/>
          </a:xfrm>
          <a:prstGeom prst="rect">
            <a:avLst/>
          </a:prstGeom>
        </p:spPr>
        <p:txBody>
          <a:bodyPr wrap="none">
            <a:spAutoFit/>
          </a:bodyPr>
          <a:lstStyle/>
          <a:p>
            <a:r>
              <a:rPr lang="en-US" dirty="0"/>
              <a:t>Source: Memarzadeh 2012</a:t>
            </a:r>
          </a:p>
        </p:txBody>
      </p:sp>
    </p:spTree>
    <p:extLst>
      <p:ext uri="{BB962C8B-B14F-4D97-AF65-F5344CB8AC3E}">
        <p14:creationId xmlns:p14="http://schemas.microsoft.com/office/powerpoint/2010/main" val="3293614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HEPA fans? </a:t>
            </a:r>
            <a:endParaRPr lang="en-US" dirty="0"/>
          </a:p>
        </p:txBody>
      </p:sp>
      <p:sp>
        <p:nvSpPr>
          <p:cNvPr id="3" name="Content Placeholder 2"/>
          <p:cNvSpPr>
            <a:spLocks noGrp="1"/>
          </p:cNvSpPr>
          <p:nvPr>
            <p:ph sz="half" idx="1"/>
          </p:nvPr>
        </p:nvSpPr>
        <p:spPr/>
        <p:txBody>
          <a:bodyPr/>
          <a:lstStyle/>
          <a:p>
            <a:pPr marL="0" indent="0">
              <a:buNone/>
            </a:pPr>
            <a:r>
              <a:rPr lang="en-US" dirty="0" smtClean="0"/>
              <a:t>As an neg. air flow room? </a:t>
            </a:r>
          </a:p>
          <a:p>
            <a:r>
              <a:rPr lang="en-US" dirty="0" smtClean="0"/>
              <a:t>Select room with door</a:t>
            </a:r>
          </a:p>
          <a:p>
            <a:r>
              <a:rPr lang="en-US" dirty="0" smtClean="0"/>
              <a:t>Set up window adapter</a:t>
            </a:r>
          </a:p>
          <a:p>
            <a:r>
              <a:rPr lang="en-US" dirty="0" smtClean="0"/>
              <a:t>Set up HEPA machine</a:t>
            </a:r>
          </a:p>
          <a:p>
            <a:r>
              <a:rPr lang="en-US" dirty="0" smtClean="0"/>
              <a:t>Seal return air grill</a:t>
            </a:r>
          </a:p>
          <a:p>
            <a:r>
              <a:rPr lang="en-US" dirty="0" smtClean="0"/>
              <a:t>Turn on HEPA filter and adjust flow </a:t>
            </a:r>
          </a:p>
          <a:p>
            <a:endParaRPr lang="en-US" dirty="0" smtClean="0"/>
          </a:p>
          <a:p>
            <a:pPr marL="0" indent="0">
              <a:buNone/>
            </a:pPr>
            <a:endParaRPr lang="en-US" dirty="0"/>
          </a:p>
        </p:txBody>
      </p:sp>
      <p:pic>
        <p:nvPicPr>
          <p:cNvPr id="11" name="Content Placeholder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286" t="43076" r="71852" b="19800"/>
          <a:stretch/>
        </p:blipFill>
        <p:spPr>
          <a:xfrm>
            <a:off x="5137166" y="1417638"/>
            <a:ext cx="3764238" cy="5019869"/>
          </a:xfrm>
        </p:spPr>
      </p:pic>
    </p:spTree>
    <p:extLst>
      <p:ext uri="{BB962C8B-B14F-4D97-AF65-F5344CB8AC3E}">
        <p14:creationId xmlns:p14="http://schemas.microsoft.com/office/powerpoint/2010/main" val="2249858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fans? Fan + New Air = Yes</a:t>
            </a:r>
            <a:endParaRPr lang="en-US" dirty="0"/>
          </a:p>
        </p:txBody>
      </p:sp>
      <p:sp>
        <p:nvSpPr>
          <p:cNvPr id="3" name="Content Placeholder 2"/>
          <p:cNvSpPr>
            <a:spLocks noGrp="1"/>
          </p:cNvSpPr>
          <p:nvPr>
            <p:ph idx="1"/>
          </p:nvPr>
        </p:nvSpPr>
        <p:spPr/>
        <p:txBody>
          <a:bodyPr/>
          <a:lstStyle/>
          <a:p>
            <a:r>
              <a:rPr lang="en-US" dirty="0" smtClean="0"/>
              <a:t>Window, box, tower fans in front of window. </a:t>
            </a:r>
          </a:p>
          <a:p>
            <a:r>
              <a:rPr lang="en-US" dirty="0" smtClean="0"/>
              <a:t>Fans can to blow air out and/or blow air in.</a:t>
            </a:r>
          </a:p>
          <a:p>
            <a:r>
              <a:rPr lang="en-US" dirty="0" smtClean="0"/>
              <a:t>If single fan, use in same direction air normally flowing.</a:t>
            </a:r>
          </a:p>
          <a:p>
            <a:r>
              <a:rPr lang="en-US" dirty="0" smtClean="0"/>
              <a:t>Don’t blow from infected person to others</a:t>
            </a:r>
          </a:p>
          <a:p>
            <a:r>
              <a:rPr lang="en-US" dirty="0" smtClean="0"/>
              <a:t>Don’t block window needed for fire escape</a:t>
            </a:r>
          </a:p>
          <a:p>
            <a:pPr marL="0" indent="0">
              <a:buNone/>
            </a:pPr>
            <a:endParaRPr lang="en-US" dirty="0"/>
          </a:p>
        </p:txBody>
      </p:sp>
    </p:spTree>
    <p:extLst>
      <p:ext uri="{BB962C8B-B14F-4D97-AF65-F5344CB8AC3E}">
        <p14:creationId xmlns:p14="http://schemas.microsoft.com/office/powerpoint/2010/main" val="240051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Military respiratory infections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Five studies saw lower rates of respiratory infections when  military recruits in barracks “are less crowded” (72 sq. ft./trainee). </a:t>
            </a:r>
          </a:p>
          <a:p>
            <a:pPr marL="0" indent="0">
              <a:buNone/>
            </a:pPr>
            <a:r>
              <a:rPr lang="en-US" dirty="0" smtClean="0"/>
              <a:t>	</a:t>
            </a:r>
            <a:r>
              <a:rPr lang="en-US" sz="2300" dirty="0" smtClean="0"/>
              <a:t>Sanchez, JL et al. </a:t>
            </a:r>
            <a:r>
              <a:rPr lang="en-US" sz="2300" dirty="0"/>
              <a:t>Respiratory Infections in the </a:t>
            </a:r>
            <a:r>
              <a:rPr lang="en-US" sz="2300" dirty="0" smtClean="0"/>
              <a:t>U.S</a:t>
            </a:r>
            <a:r>
              <a:rPr lang="en-US" sz="2300" dirty="0"/>
              <a:t>. </a:t>
            </a:r>
            <a:r>
              <a:rPr lang="en-US" sz="2300" dirty="0" smtClean="0"/>
              <a:t>Military</a:t>
            </a:r>
            <a:r>
              <a:rPr lang="en-US" sz="2300" dirty="0"/>
              <a:t>: </a:t>
            </a:r>
            <a:r>
              <a:rPr lang="en-US" sz="2300" dirty="0" smtClean="0"/>
              <a:t>Recent Experience </a:t>
            </a:r>
            <a:r>
              <a:rPr lang="en-US" sz="2300" dirty="0"/>
              <a:t>and </a:t>
            </a:r>
            <a:r>
              <a:rPr lang="en-US" sz="2300" dirty="0" smtClean="0"/>
              <a:t>Control. Clinical 	Microbiology </a:t>
            </a:r>
            <a:r>
              <a:rPr lang="en-US" sz="2300" dirty="0"/>
              <a:t>Reviews </a:t>
            </a:r>
            <a:r>
              <a:rPr lang="en-US" sz="2300" dirty="0" smtClean="0"/>
              <a:t>Jun 2015</a:t>
            </a:r>
            <a:r>
              <a:rPr lang="en-US" sz="2300" dirty="0"/>
              <a:t>, 28 </a:t>
            </a:r>
            <a:r>
              <a:rPr lang="en-US" sz="2300" dirty="0" smtClean="0"/>
              <a:t>(</a:t>
            </a:r>
            <a:r>
              <a:rPr lang="en-US" sz="2300" dirty="0"/>
              <a:t>3) </a:t>
            </a:r>
            <a:r>
              <a:rPr lang="en-US" sz="2300" dirty="0" smtClean="0"/>
              <a:t>743-800</a:t>
            </a:r>
            <a:r>
              <a:rPr lang="en-US" sz="2300" dirty="0"/>
              <a:t>; DOI: </a:t>
            </a:r>
            <a:r>
              <a:rPr lang="en-US" sz="2300" dirty="0" smtClean="0"/>
              <a:t>10.1128/CMR.00039-14 </a:t>
            </a:r>
            <a:endParaRPr lang="en-US" sz="2300" dirty="0"/>
          </a:p>
          <a:p>
            <a:pPr marL="0" indent="0">
              <a:buNone/>
            </a:pPr>
            <a:r>
              <a:rPr lang="en-US" dirty="0"/>
              <a:t>	</a:t>
            </a:r>
            <a:endParaRPr lang="en-US" dirty="0" smtClean="0"/>
          </a:p>
          <a:p>
            <a:pPr marL="0" indent="0">
              <a:buNone/>
            </a:pPr>
            <a:r>
              <a:rPr lang="en-US" dirty="0" smtClean="0"/>
              <a:t>	Also military saw no change with head to toe sleeping arrangements, 	increasing distance between cots, or hanging cloth between cots. </a:t>
            </a:r>
          </a:p>
          <a:p>
            <a:pPr marL="0" indent="0">
              <a:buNone/>
            </a:pPr>
            <a:endParaRPr lang="en-US" dirty="0"/>
          </a:p>
          <a:p>
            <a:r>
              <a:rPr lang="en-US" dirty="0" smtClean="0"/>
              <a:t>No change in ARI rate when 60 person barracks changed air flow, but didn’t increase ACH with outside air. Lower ARI rates in 8 person barracks. </a:t>
            </a:r>
          </a:p>
          <a:p>
            <a:pPr marL="0" indent="0">
              <a:buNone/>
            </a:pPr>
            <a:r>
              <a:rPr lang="en-US" sz="2200" dirty="0" smtClean="0"/>
              <a:t>	White </a:t>
            </a:r>
            <a:r>
              <a:rPr lang="en-US" sz="2200" dirty="0"/>
              <a:t>DW, Feigley CE, McKeown RE, Hout JJ, Hebert JR. Association between barracks type and acute </a:t>
            </a:r>
            <a:r>
              <a:rPr lang="en-US" sz="2200" dirty="0" smtClean="0"/>
              <a:t>	respiratory </a:t>
            </a:r>
            <a:r>
              <a:rPr lang="en-US" sz="2200" dirty="0"/>
              <a:t>infection in a gender integrated Army basic combat training population. </a:t>
            </a:r>
            <a:r>
              <a:rPr lang="en-US" sz="2200" i="1" dirty="0"/>
              <a:t>Mil Med</a:t>
            </a:r>
            <a:r>
              <a:rPr lang="en-US" sz="2200" dirty="0"/>
              <a:t>. </a:t>
            </a:r>
            <a:r>
              <a:rPr lang="en-US" sz="2200" dirty="0" smtClean="0"/>
              <a:t>	2011;176(8</a:t>
            </a:r>
            <a:r>
              <a:rPr lang="en-US" sz="2200" dirty="0"/>
              <a:t>):909-914. doi:10.7205/milmed-d-10-00418</a:t>
            </a:r>
            <a:endParaRPr lang="en-US" sz="2200" dirty="0" smtClean="0"/>
          </a:p>
          <a:p>
            <a:pPr marL="0" indent="0">
              <a:buNone/>
            </a:pPr>
            <a:endParaRPr lang="en-US" dirty="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234895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“air purifiers”?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EPA technical </a:t>
            </a:r>
            <a:r>
              <a:rPr lang="en-US" dirty="0"/>
              <a:t>guide </a:t>
            </a:r>
            <a:r>
              <a:rPr lang="en-US" sz="1400" dirty="0">
                <a:hlinkClick r:id="rId3"/>
              </a:rPr>
              <a:t>https://www.epa.gov/sites/production/files/2018-07/documents/residential_air_cleaners_-_</a:t>
            </a:r>
            <a:r>
              <a:rPr lang="en-US" sz="1400" dirty="0" smtClean="0">
                <a:hlinkClick r:id="rId3"/>
              </a:rPr>
              <a:t>a_technical_summary_3rd_edition.pdf</a:t>
            </a:r>
            <a:endParaRPr lang="en-U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dirty="0" smtClean="0"/>
              <a:t>Filters: yes, but start with routine replacement of furnace filters. </a:t>
            </a:r>
          </a:p>
          <a:p>
            <a:pPr>
              <a:buFont typeface="Arial" panose="020B0604020202020204" pitchFamily="34" charset="0"/>
              <a:buChar char="•"/>
            </a:pPr>
            <a:r>
              <a:rPr lang="en-US" dirty="0" smtClean="0"/>
              <a:t>Size HEPA filter units to room. Close door. </a:t>
            </a:r>
          </a:p>
          <a:p>
            <a:pPr>
              <a:buFont typeface="Arial" panose="020B0604020202020204" pitchFamily="34" charset="0"/>
              <a:buChar char="•"/>
            </a:pPr>
            <a:r>
              <a:rPr lang="en-US" sz="2400" dirty="0" smtClean="0"/>
              <a:t>UVGI</a:t>
            </a:r>
            <a:r>
              <a:rPr lang="en-US" sz="1400" dirty="0" smtClean="0"/>
              <a:t>: yes, upper vents and upper ceiling in crowded rooms with flow ACH. More info: </a:t>
            </a:r>
            <a:r>
              <a:rPr lang="en-US" sz="1400" dirty="0">
                <a:hlinkClick r:id="rId4"/>
              </a:rPr>
              <a:t>http://www.stoptb.org/wg/ett/assets/documents/MaintenanceManual.pdf</a:t>
            </a:r>
            <a:endParaRPr lang="en-US" sz="1400" dirty="0" smtClean="0"/>
          </a:p>
          <a:p>
            <a:pPr>
              <a:buFont typeface="Arial" panose="020B0604020202020204" pitchFamily="34" charset="0"/>
              <a:buChar char="•"/>
            </a:pPr>
            <a:r>
              <a:rPr lang="en-US" dirty="0" smtClean="0"/>
              <a:t>Generally, say “no” to the exotic untested  </a:t>
            </a:r>
          </a:p>
          <a:p>
            <a:pPr>
              <a:buFont typeface="Arial" panose="020B0604020202020204" pitchFamily="34" charset="0"/>
              <a:buChar char="•"/>
            </a:pPr>
            <a:r>
              <a:rPr lang="en-US" sz="1400" dirty="0"/>
              <a:t>O</a:t>
            </a:r>
            <a:r>
              <a:rPr lang="en-US" sz="1400" dirty="0" smtClean="0"/>
              <a:t>zone generators: none are approved by feds for use in occupied spaces  </a:t>
            </a:r>
          </a:p>
          <a:p>
            <a:r>
              <a:rPr lang="en-US" sz="1400" dirty="0" smtClean="0"/>
              <a:t>Plasma air cleaners: use high voltage and high current. May form harmful byproducts. </a:t>
            </a:r>
          </a:p>
          <a:p>
            <a:r>
              <a:rPr lang="en-US" sz="1400" dirty="0" smtClean="0"/>
              <a:t>Photocatalytic oxidation  (PCO) Cleaners.   “           				“ </a:t>
            </a:r>
          </a:p>
          <a:p>
            <a:r>
              <a:rPr lang="en-US" sz="1400" dirty="0"/>
              <a:t>Electrostatic </a:t>
            </a:r>
            <a:r>
              <a:rPr lang="en-US" sz="1400" dirty="0" smtClean="0"/>
              <a:t>precipitator: </a:t>
            </a:r>
            <a:r>
              <a:rPr lang="en-US" sz="1400" dirty="0"/>
              <a:t>some have high ozone and nitrogen oxide generation, high electric power.</a:t>
            </a:r>
          </a:p>
          <a:p>
            <a:pPr marL="0" indent="0">
              <a:buNone/>
            </a:pPr>
            <a:r>
              <a:rPr lang="en-US" sz="1400" dirty="0"/>
              <a:t>	</a:t>
            </a:r>
            <a:r>
              <a:rPr lang="en-US" sz="1400" dirty="0" smtClean="0"/>
              <a:t>Ionizers </a:t>
            </a:r>
            <a:r>
              <a:rPr lang="en-US" sz="1400" dirty="0"/>
              <a:t>and ion generators: generate ozone and low effectiveness  </a:t>
            </a:r>
          </a:p>
          <a:p>
            <a:endParaRPr lang="en-US" sz="1400" dirty="0" smtClean="0"/>
          </a:p>
          <a:p>
            <a:endParaRPr lang="en-US" sz="1400" dirty="0"/>
          </a:p>
        </p:txBody>
      </p:sp>
    </p:spTree>
    <p:extLst>
      <p:ext uri="{BB962C8B-B14F-4D97-AF65-F5344CB8AC3E}">
        <p14:creationId xmlns:p14="http://schemas.microsoft.com/office/powerpoint/2010/main" val="2220641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Out, Flow: </a:t>
            </a:r>
            <a:r>
              <a:rPr lang="en-US" sz="2200" dirty="0" smtClean="0"/>
              <a:t>What can make things worse?</a:t>
            </a:r>
            <a:endParaRPr lang="en-US" sz="2200" dirty="0"/>
          </a:p>
        </p:txBody>
      </p:sp>
      <p:sp>
        <p:nvSpPr>
          <p:cNvPr id="7" name="Content Placeholder 6"/>
          <p:cNvSpPr>
            <a:spLocks noGrp="1"/>
          </p:cNvSpPr>
          <p:nvPr>
            <p:ph idx="1"/>
          </p:nvPr>
        </p:nvSpPr>
        <p:spPr/>
        <p:txBody>
          <a:bodyPr>
            <a:normAutofit/>
          </a:bodyPr>
          <a:lstStyle/>
          <a:p>
            <a:r>
              <a:rPr lang="en-US" dirty="0" smtClean="0"/>
              <a:t>Dampers, windows closed to avoid “drafts” </a:t>
            </a:r>
          </a:p>
          <a:p>
            <a:r>
              <a:rPr lang="en-US" dirty="0" smtClean="0"/>
              <a:t>Patients placed within air flow path of COVID</a:t>
            </a:r>
          </a:p>
          <a:p>
            <a:r>
              <a:rPr lang="en-US" dirty="0"/>
              <a:t>E</a:t>
            </a:r>
            <a:r>
              <a:rPr lang="en-US" dirty="0" smtClean="0"/>
              <a:t>xhaust vents covered or blocked </a:t>
            </a:r>
          </a:p>
          <a:p>
            <a:r>
              <a:rPr lang="en-US" dirty="0" smtClean="0"/>
              <a:t>Fans moving air from patient (dirty) to clean, recirculating in multiple rooms.  </a:t>
            </a:r>
          </a:p>
          <a:p>
            <a:r>
              <a:rPr lang="en-US" dirty="0" smtClean="0"/>
              <a:t>Locating crowds in areas with least ACH </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107803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p:cNvPicPr>
            <a:picLocks noChangeAspect="1"/>
          </p:cNvPicPr>
          <p:nvPr/>
        </p:nvPicPr>
        <p:blipFill rotWithShape="1">
          <a:blip r:embed="rId3"/>
          <a:srcRect l="7902" t="9685" r="6783" b="10225"/>
          <a:stretch/>
        </p:blipFill>
        <p:spPr>
          <a:xfrm>
            <a:off x="171248" y="1883498"/>
            <a:ext cx="8705175" cy="4912356"/>
          </a:xfrm>
          <a:prstGeom prst="rect">
            <a:avLst/>
          </a:prstGeom>
        </p:spPr>
      </p:pic>
      <p:sp>
        <p:nvSpPr>
          <p:cNvPr id="3" name="Title 2"/>
          <p:cNvSpPr>
            <a:spLocks noGrp="1"/>
          </p:cNvSpPr>
          <p:nvPr>
            <p:ph type="title"/>
          </p:nvPr>
        </p:nvSpPr>
        <p:spPr/>
        <p:txBody>
          <a:bodyPr/>
          <a:lstStyle/>
          <a:p>
            <a:r>
              <a:rPr lang="en-US" dirty="0" smtClean="0"/>
              <a:t>Humidity? </a:t>
            </a:r>
            <a:endParaRPr lang="en-US" dirty="0"/>
          </a:p>
        </p:txBody>
      </p:sp>
    </p:spTree>
    <p:extLst>
      <p:ext uri="{BB962C8B-B14F-4D97-AF65-F5344CB8AC3E}">
        <p14:creationId xmlns:p14="http://schemas.microsoft.com/office/powerpoint/2010/main" val="2955847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Evaporative coolers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4111" y="1273629"/>
            <a:ext cx="3394472" cy="45259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97" y="1707307"/>
            <a:ext cx="3038475" cy="2305050"/>
          </a:xfrm>
          <a:prstGeom prst="rect">
            <a:avLst/>
          </a:prstGeom>
        </p:spPr>
      </p:pic>
      <p:sp>
        <p:nvSpPr>
          <p:cNvPr id="6" name="TextBox 5"/>
          <p:cNvSpPr txBox="1"/>
          <p:nvPr/>
        </p:nvSpPr>
        <p:spPr>
          <a:xfrm>
            <a:off x="4777273" y="5980922"/>
            <a:ext cx="3909527" cy="523220"/>
          </a:xfrm>
          <a:prstGeom prst="rect">
            <a:avLst/>
          </a:prstGeom>
          <a:noFill/>
        </p:spPr>
        <p:txBody>
          <a:bodyPr wrap="square" rtlCol="0">
            <a:spAutoFit/>
          </a:bodyPr>
          <a:lstStyle/>
          <a:p>
            <a:r>
              <a:rPr lang="en-US" sz="1400" dirty="0"/>
              <a:t>https://www.energy.gov/energysaver/home-cooling-systems/evaporative-coolers</a:t>
            </a:r>
          </a:p>
        </p:txBody>
      </p:sp>
    </p:spTree>
    <p:extLst>
      <p:ext uri="{BB962C8B-B14F-4D97-AF65-F5344CB8AC3E}">
        <p14:creationId xmlns:p14="http://schemas.microsoft.com/office/powerpoint/2010/main" val="249344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CDC recommends for </a:t>
            </a:r>
            <a:r>
              <a:rPr lang="en-US" dirty="0"/>
              <a:t>b</a:t>
            </a:r>
            <a:r>
              <a:rPr lang="en-US" dirty="0" smtClean="0"/>
              <a:t>usinesses is also appropriate for LTC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3"/>
              </a:rPr>
              <a:t>https://www.cdc.gov/coronavirus/2019-ncov/community/office-buildings.html</a:t>
            </a:r>
            <a:endParaRPr lang="en-US" dirty="0" smtClean="0"/>
          </a:p>
          <a:p>
            <a:r>
              <a:rPr lang="en-US" dirty="0" smtClean="0"/>
              <a:t>Open windows and doors and use fans. </a:t>
            </a:r>
          </a:p>
          <a:p>
            <a:r>
              <a:rPr lang="en-US" dirty="0" smtClean="0"/>
              <a:t>Disable demand control ventilation that reduce air supply based on temperature or occupancy. </a:t>
            </a:r>
          </a:p>
          <a:p>
            <a:r>
              <a:rPr lang="en-US" dirty="0" smtClean="0"/>
              <a:t>Increase air filtration of recirculated air, if air handling system can manage </a:t>
            </a:r>
          </a:p>
          <a:p>
            <a:r>
              <a:rPr lang="en-US" dirty="0" smtClean="0"/>
              <a:t>Move air clean to dirty, move workers to clean zones. </a:t>
            </a:r>
          </a:p>
          <a:p>
            <a:r>
              <a:rPr lang="en-US" dirty="0" smtClean="0"/>
              <a:t>Use exhaust fans in restrooms and operate at full capacity</a:t>
            </a:r>
          </a:p>
          <a:p>
            <a:r>
              <a:rPr lang="en-US" dirty="0"/>
              <a:t>M</a:t>
            </a:r>
            <a:r>
              <a:rPr lang="en-US" dirty="0" smtClean="0"/>
              <a:t>aintain HVAC  systems, including filter changes. </a:t>
            </a:r>
          </a:p>
          <a:p>
            <a:r>
              <a:rPr lang="en-US" dirty="0" smtClean="0"/>
              <a:t>Consider use of UV GI irradiation in upper room air. </a:t>
            </a:r>
          </a:p>
          <a:p>
            <a:r>
              <a:rPr lang="en-US" dirty="0" smtClean="0"/>
              <a:t>Identify crowded areas and remove furniture. </a:t>
            </a:r>
            <a:endParaRPr lang="en-US" dirty="0"/>
          </a:p>
        </p:txBody>
      </p:sp>
      <p:sp>
        <p:nvSpPr>
          <p:cNvPr id="4" name="TextBox 3"/>
          <p:cNvSpPr txBox="1"/>
          <p:nvPr/>
        </p:nvSpPr>
        <p:spPr>
          <a:xfrm>
            <a:off x="457200" y="5878286"/>
            <a:ext cx="8388220" cy="369332"/>
          </a:xfrm>
          <a:prstGeom prst="rect">
            <a:avLst/>
          </a:prstGeom>
          <a:noFill/>
        </p:spPr>
        <p:txBody>
          <a:bodyPr wrap="square" rtlCol="0">
            <a:spAutoFit/>
          </a:bodyPr>
          <a:lstStyle/>
          <a:p>
            <a:r>
              <a:rPr lang="en-US" dirty="0" smtClean="0"/>
              <a:t>https: </a:t>
            </a:r>
            <a:r>
              <a:rPr lang="en-US" dirty="0" smtClean="0">
                <a:hlinkClick r:id="rId4"/>
              </a:rPr>
              <a:t>www.ashrae.org/technical-resource/commercial</a:t>
            </a:r>
            <a:r>
              <a:rPr lang="en-US" dirty="0" smtClean="0"/>
              <a:t> offers pandemic advice as well </a:t>
            </a:r>
            <a:endParaRPr lang="en-US" dirty="0"/>
          </a:p>
        </p:txBody>
      </p:sp>
    </p:spTree>
    <p:extLst>
      <p:ext uri="{BB962C8B-B14F-4D97-AF65-F5344CB8AC3E}">
        <p14:creationId xmlns:p14="http://schemas.microsoft.com/office/powerpoint/2010/main" val="1748882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home advice: </a:t>
            </a:r>
            <a:endParaRPr lang="en-US" dirty="0"/>
          </a:p>
        </p:txBody>
      </p:sp>
      <p:sp>
        <p:nvSpPr>
          <p:cNvPr id="5" name="Content Placeholder 4"/>
          <p:cNvSpPr>
            <a:spLocks noGrp="1"/>
          </p:cNvSpPr>
          <p:nvPr>
            <p:ph idx="1"/>
          </p:nvPr>
        </p:nvSpPr>
        <p:spPr/>
        <p:txBody>
          <a:bodyPr>
            <a:normAutofit lnSpcReduction="10000"/>
          </a:bodyPr>
          <a:lstStyle/>
          <a:p>
            <a:r>
              <a:rPr lang="en-US" dirty="0" smtClean="0"/>
              <a:t>On LTC assessments, do look for air supply, flow, exhaust: IN OUT FLOW</a:t>
            </a:r>
          </a:p>
          <a:p>
            <a:r>
              <a:rPr lang="en-US" b="1" dirty="0" smtClean="0"/>
              <a:t>Starting points </a:t>
            </a:r>
            <a:r>
              <a:rPr lang="en-US" dirty="0" smtClean="0"/>
              <a:t>to discuss with their HVAC expert </a:t>
            </a:r>
          </a:p>
          <a:p>
            <a:r>
              <a:rPr lang="en-US" dirty="0" smtClean="0"/>
              <a:t>Be aware HVAC staff are be trained to save energy costs and decrease drafts </a:t>
            </a:r>
          </a:p>
          <a:p>
            <a:r>
              <a:rPr lang="en-US" dirty="0" smtClean="0"/>
              <a:t>When all else is complicated, eliminate crowding and use outside air whenever possible. </a:t>
            </a:r>
          </a:p>
          <a:p>
            <a:pPr marL="0" indent="0">
              <a:buNone/>
            </a:pPr>
            <a:endParaRPr lang="en-US" dirty="0"/>
          </a:p>
        </p:txBody>
      </p:sp>
    </p:spTree>
    <p:extLst>
      <p:ext uri="{BB962C8B-B14F-4D97-AF65-F5344CB8AC3E}">
        <p14:creationId xmlns:p14="http://schemas.microsoft.com/office/powerpoint/2010/main" val="3540898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L/s to cubic F/hour</a:t>
            </a:r>
            <a:endParaRPr lang="en-US" dirty="0"/>
          </a:p>
        </p:txBody>
      </p:sp>
      <p:sp>
        <p:nvSpPr>
          <p:cNvPr id="3" name="Content Placeholder 2"/>
          <p:cNvSpPr>
            <a:spLocks noGrp="1"/>
          </p:cNvSpPr>
          <p:nvPr>
            <p:ph idx="1"/>
          </p:nvPr>
        </p:nvSpPr>
        <p:spPr/>
        <p:txBody>
          <a:bodyPr/>
          <a:lstStyle/>
          <a:p>
            <a:r>
              <a:rPr lang="en-US" dirty="0" smtClean="0"/>
              <a:t>ACH formula uses CFH/room volume</a:t>
            </a:r>
          </a:p>
          <a:p>
            <a:pPr marL="0" indent="0">
              <a:buNone/>
            </a:pPr>
            <a:endParaRPr lang="en-US" dirty="0"/>
          </a:p>
          <a:p>
            <a:r>
              <a:rPr lang="en-US" dirty="0" smtClean="0"/>
              <a:t>Find calculator </a:t>
            </a:r>
            <a:r>
              <a:rPr lang="en-US" dirty="0"/>
              <a:t>at </a:t>
            </a:r>
            <a:r>
              <a:rPr lang="en-US" sz="1200" dirty="0"/>
              <a:t>https://www.convertunits.com/from/litre/second/to/cubic+foot/hour</a:t>
            </a:r>
          </a:p>
        </p:txBody>
      </p:sp>
      <p:pic>
        <p:nvPicPr>
          <p:cNvPr id="4" name="Picture 3" descr="Convert litre/second to cubic foot/hour - Conversion of Measurement Units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r="58119" b="44168"/>
          <a:stretch/>
        </p:blipFill>
        <p:spPr>
          <a:xfrm>
            <a:off x="0" y="3376942"/>
            <a:ext cx="9144000" cy="3481058"/>
          </a:xfrm>
          <a:prstGeom prst="rect">
            <a:avLst/>
          </a:prstGeom>
        </p:spPr>
      </p:pic>
    </p:spTree>
    <p:extLst>
      <p:ext uri="{BB962C8B-B14F-4D97-AF65-F5344CB8AC3E}">
        <p14:creationId xmlns:p14="http://schemas.microsoft.com/office/powerpoint/2010/main" val="56113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100" dirty="0" smtClean="0"/>
              <a:t>Maryland dorm rooms </a:t>
            </a:r>
            <a:r>
              <a:rPr lang="en-US" sz="3100" dirty="0"/>
              <a:t>with more air changes per hour had 75% fewer </a:t>
            </a:r>
            <a:r>
              <a:rPr lang="en-US" sz="3100" dirty="0" smtClean="0"/>
              <a:t>lab confirmed infections</a:t>
            </a:r>
            <a:r>
              <a:rPr lang="en-US" sz="3100" dirty="0"/>
              <a:t>: </a:t>
            </a:r>
            <a:r>
              <a:rPr lang="en-US" dirty="0"/>
              <a:t/>
            </a:r>
            <a:br>
              <a:rPr lang="en-US" dirty="0"/>
            </a:b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Low vent  (2.3 L/s outside air) = 2.83 infections per person per year</a:t>
            </a:r>
          </a:p>
          <a:p>
            <a:r>
              <a:rPr lang="en-US" dirty="0" smtClean="0"/>
              <a:t>High vent 6.6 L/s outside air = 0.7 infections per person per year</a:t>
            </a:r>
          </a:p>
          <a:p>
            <a:pPr>
              <a:buFont typeface="Arial" panose="020B0604020202020204" pitchFamily="34" charset="0"/>
              <a:buChar char="•"/>
            </a:pPr>
            <a:r>
              <a:rPr lang="en-US" dirty="0" smtClean="0"/>
              <a:t>Opening </a:t>
            </a:r>
          </a:p>
          <a:p>
            <a:pPr marL="0" indent="0">
              <a:buNone/>
            </a:pPr>
            <a:r>
              <a:rPr lang="en-US" dirty="0" smtClean="0"/>
              <a:t>	Windows ventilation      2.3- 7.5 L/s</a:t>
            </a:r>
          </a:p>
          <a:p>
            <a:pPr marL="0" indent="0">
              <a:buNone/>
            </a:pPr>
            <a:r>
              <a:rPr lang="en-US" dirty="0" smtClean="0"/>
              <a:t>	Doors:       3.6 L/s</a:t>
            </a:r>
          </a:p>
          <a:p>
            <a:pPr marL="0" indent="0">
              <a:buNone/>
            </a:pPr>
            <a:r>
              <a:rPr lang="en-US" dirty="0"/>
              <a:t>	</a:t>
            </a:r>
            <a:r>
              <a:rPr lang="en-US" dirty="0" smtClean="0"/>
              <a:t>Windows and doors:       8.8 L/s</a:t>
            </a:r>
          </a:p>
        </p:txBody>
      </p:sp>
      <p:sp>
        <p:nvSpPr>
          <p:cNvPr id="5" name="Up Arrow 4"/>
          <p:cNvSpPr/>
          <p:nvPr/>
        </p:nvSpPr>
        <p:spPr>
          <a:xfrm>
            <a:off x="4455208" y="4389438"/>
            <a:ext cx="506994" cy="4255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583663" y="5222341"/>
            <a:ext cx="45719" cy="369332"/>
          </a:xfrm>
          <a:prstGeom prst="rect">
            <a:avLst/>
          </a:prstGeom>
          <a:noFill/>
        </p:spPr>
        <p:txBody>
          <a:bodyPr wrap="square" rtlCol="0">
            <a:spAutoFit/>
          </a:bodyPr>
          <a:lstStyle/>
          <a:p>
            <a:endParaRPr lang="en-US" dirty="0"/>
          </a:p>
        </p:txBody>
      </p:sp>
      <p:sp>
        <p:nvSpPr>
          <p:cNvPr id="8" name="Up Arrow 7"/>
          <p:cNvSpPr/>
          <p:nvPr/>
        </p:nvSpPr>
        <p:spPr>
          <a:xfrm>
            <a:off x="4518131" y="5552913"/>
            <a:ext cx="506994" cy="4255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Up Arrow 8"/>
          <p:cNvSpPr/>
          <p:nvPr/>
        </p:nvSpPr>
        <p:spPr>
          <a:xfrm>
            <a:off x="2187920" y="4970932"/>
            <a:ext cx="506994" cy="4255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82033" y="6135494"/>
            <a:ext cx="8472196" cy="738664"/>
          </a:xfrm>
          <a:prstGeom prst="rect">
            <a:avLst/>
          </a:prstGeom>
          <a:noFill/>
        </p:spPr>
        <p:txBody>
          <a:bodyPr wrap="square" rtlCol="0">
            <a:spAutoFit/>
          </a:bodyPr>
          <a:lstStyle/>
          <a:p>
            <a:pPr lvl="0">
              <a:defRPr/>
            </a:pPr>
            <a:r>
              <a:rPr lang="en-US" sz="1400" dirty="0"/>
              <a:t>Zhu S et al. Ventilation and laboratory confirmed acute respiratory infection rates in college resident halls in College Park, Maryland. Environment International. Vol 37.April 2020.</a:t>
            </a:r>
            <a:r>
              <a:rPr lang="en-US" sz="1400" u="sng" dirty="0">
                <a:hlinkClick r:id="rId3"/>
              </a:rPr>
              <a:t>https://www.sciencedirect.com/science/article/pii/S0160412019341108</a:t>
            </a:r>
            <a:r>
              <a:rPr lang="en-US" sz="1400" dirty="0"/>
              <a:t> </a:t>
            </a:r>
          </a:p>
        </p:txBody>
      </p:sp>
    </p:spTree>
    <p:extLst>
      <p:ext uri="{BB962C8B-B14F-4D97-AF65-F5344CB8AC3E}">
        <p14:creationId xmlns:p14="http://schemas.microsoft.com/office/powerpoint/2010/main" val="413804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Room across from infectious patient developed infection: air flow </a:t>
            </a:r>
            <a:endParaRPr lang="en-US" dirty="0"/>
          </a:p>
        </p:txBody>
      </p:sp>
      <p:pic>
        <p:nvPicPr>
          <p:cNvPr id="4" name="Content Placeholder 3" descr="https://ars.els-cdn.com/content/image/1-s2.0-S0160412019341108-gr12_lrg.jpg - Internet Explorer">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618745"/>
            <a:ext cx="8229600" cy="4488872"/>
          </a:xfrm>
        </p:spPr>
      </p:pic>
      <p:sp>
        <p:nvSpPr>
          <p:cNvPr id="3" name="TextBox 2"/>
          <p:cNvSpPr txBox="1"/>
          <p:nvPr/>
        </p:nvSpPr>
        <p:spPr>
          <a:xfrm>
            <a:off x="389299" y="6237838"/>
            <a:ext cx="8754701" cy="800219"/>
          </a:xfrm>
          <a:prstGeom prst="rect">
            <a:avLst/>
          </a:prstGeom>
          <a:noFill/>
        </p:spPr>
        <p:txBody>
          <a:bodyPr wrap="square" rtlCol="0">
            <a:spAutoFit/>
          </a:bodyPr>
          <a:lstStyle/>
          <a:p>
            <a:r>
              <a:rPr lang="en-US" sz="1400" dirty="0" smtClean="0"/>
              <a:t>Source: "</a:t>
            </a:r>
            <a:r>
              <a:rPr lang="en-US" sz="1400" dirty="0"/>
              <a:t>Ventilation and laboratory confirmed acute respiratory infection (ARI) rates in college residence halls in College Park, Maryland": </a:t>
            </a:r>
            <a:r>
              <a:rPr lang="en-US" sz="1400" u="sng" dirty="0">
                <a:hlinkClick r:id="rId5"/>
              </a:rPr>
              <a:t>https://www.sciencedirect.com/science/article/pii/S0160412019341108</a:t>
            </a:r>
            <a:endParaRPr lang="en-US" sz="1400" dirty="0"/>
          </a:p>
          <a:p>
            <a:r>
              <a:rPr lang="en-US" dirty="0" smtClean="0"/>
              <a:t> </a:t>
            </a:r>
            <a:endParaRPr lang="en-US" dirty="0"/>
          </a:p>
        </p:txBody>
      </p:sp>
    </p:spTree>
    <p:extLst>
      <p:ext uri="{BB962C8B-B14F-4D97-AF65-F5344CB8AC3E}">
        <p14:creationId xmlns:p14="http://schemas.microsoft.com/office/powerpoint/2010/main" val="66476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Chinese University, 2712 students in 13 buildings </a:t>
            </a:r>
            <a:endParaRPr lang="en-US" dirty="0"/>
          </a:p>
        </p:txBody>
      </p:sp>
      <p:sp>
        <p:nvSpPr>
          <p:cNvPr id="3" name="Content Placeholder 2"/>
          <p:cNvSpPr>
            <a:spLocks noGrp="1"/>
          </p:cNvSpPr>
          <p:nvPr>
            <p:ph idx="1"/>
          </p:nvPr>
        </p:nvSpPr>
        <p:spPr/>
        <p:txBody>
          <a:bodyPr>
            <a:normAutofit lnSpcReduction="10000"/>
          </a:bodyPr>
          <a:lstStyle/>
          <a:p>
            <a:r>
              <a:rPr lang="en-US" dirty="0" smtClean="0"/>
              <a:t>Self reported URI ≥ 6 times greater in students with lower ventilation rates (1 L/s/person) compared to higher (5 L/s person) </a:t>
            </a:r>
          </a:p>
          <a:p>
            <a:r>
              <a:rPr lang="en-US" dirty="0" smtClean="0"/>
              <a:t>Tiny rooms averaged 5 meters per person or &lt; 180 f3: (8 X 8 X 3 ft.).  </a:t>
            </a:r>
          </a:p>
          <a:p>
            <a:r>
              <a:rPr lang="en-US" dirty="0"/>
              <a:t>I</a:t>
            </a:r>
            <a:r>
              <a:rPr lang="en-US" dirty="0" smtClean="0"/>
              <a:t>s crowding different from poor ventilation?</a:t>
            </a:r>
          </a:p>
          <a:p>
            <a:pPr marL="0" indent="0">
              <a:buNone/>
            </a:pPr>
            <a:endParaRPr lang="en-US" dirty="0"/>
          </a:p>
          <a:p>
            <a:r>
              <a:rPr lang="en-US" sz="1600" dirty="0"/>
              <a:t>Sun Y, Wang Z, Zhang Y, Sundell J. In China, students in crowded dormitories with a low ventilation rate have more common colds: evidence for airborne transmission. </a:t>
            </a:r>
            <a:r>
              <a:rPr lang="en-US" sz="1600" i="1" dirty="0"/>
              <a:t>PLoS One</a:t>
            </a:r>
            <a:r>
              <a:rPr lang="en-US" sz="1600" dirty="0"/>
              <a:t>. 2011;6(11):e27140. doi:10.1371/journal.pone.0027140</a:t>
            </a:r>
            <a:endParaRPr lang="en-US" sz="1600" dirty="0" smtClean="0"/>
          </a:p>
        </p:txBody>
      </p:sp>
    </p:spTree>
    <p:extLst>
      <p:ext uri="{BB962C8B-B14F-4D97-AF65-F5344CB8AC3E}">
        <p14:creationId xmlns:p14="http://schemas.microsoft.com/office/powerpoint/2010/main" val="31167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Shared Air Space, Korean Call Center: 43.5% attack rate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1450" y="1600200"/>
            <a:ext cx="4541100" cy="4525963"/>
          </a:xfrm>
        </p:spPr>
      </p:pic>
      <p:sp>
        <p:nvSpPr>
          <p:cNvPr id="5" name="TextBox 4"/>
          <p:cNvSpPr txBox="1"/>
          <p:nvPr/>
        </p:nvSpPr>
        <p:spPr>
          <a:xfrm>
            <a:off x="1338294" y="6249409"/>
            <a:ext cx="7805706" cy="523220"/>
          </a:xfrm>
          <a:prstGeom prst="rect">
            <a:avLst/>
          </a:prstGeom>
          <a:noFill/>
        </p:spPr>
        <p:txBody>
          <a:bodyPr wrap="square" rtlCol="0">
            <a:spAutoFit/>
          </a:bodyPr>
          <a:lstStyle/>
          <a:p>
            <a:r>
              <a:rPr lang="en-US" sz="1400" dirty="0"/>
              <a:t>Park S, Kim Y, Yi S, Lee S, Na B, Kim C, et al. Coronavirus Disease Outbreak in Call Center, South Korea. </a:t>
            </a:r>
            <a:r>
              <a:rPr lang="en-US" sz="1400" dirty="0" err="1"/>
              <a:t>Emerg</a:t>
            </a:r>
            <a:r>
              <a:rPr lang="en-US" sz="1400" dirty="0"/>
              <a:t> Infect Dis. 2020;26(8):1666-1670. https://dx.doi.org/10.3201/eid2608.201274</a:t>
            </a:r>
          </a:p>
        </p:txBody>
      </p:sp>
    </p:spTree>
    <p:extLst>
      <p:ext uri="{BB962C8B-B14F-4D97-AF65-F5344CB8AC3E}">
        <p14:creationId xmlns:p14="http://schemas.microsoft.com/office/powerpoint/2010/main" val="343942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Princess Cruise Ship </a:t>
            </a:r>
            <a:endParaRPr lang="en-US" dirty="0"/>
          </a:p>
        </p:txBody>
      </p:sp>
      <p:sp>
        <p:nvSpPr>
          <p:cNvPr id="3" name="Content Placeholder 2"/>
          <p:cNvSpPr>
            <a:spLocks noGrp="1"/>
          </p:cNvSpPr>
          <p:nvPr>
            <p:ph idx="1"/>
          </p:nvPr>
        </p:nvSpPr>
        <p:spPr/>
        <p:txBody>
          <a:bodyPr>
            <a:normAutofit/>
          </a:bodyPr>
          <a:lstStyle/>
          <a:p>
            <a:r>
              <a:rPr lang="en-US" dirty="0" smtClean="0"/>
              <a:t>Preprint: (needs peer review) from Kings College: </a:t>
            </a:r>
          </a:p>
          <a:p>
            <a:pPr marL="0" indent="0">
              <a:buNone/>
            </a:pPr>
            <a:r>
              <a:rPr lang="en-US" dirty="0" smtClean="0"/>
              <a:t>Persons who roomed with an symptomatic case did not have higher attack rates than other persons who had recirculated air. </a:t>
            </a:r>
          </a:p>
          <a:p>
            <a:pPr marL="0" indent="0">
              <a:buNone/>
            </a:pPr>
            <a:endParaRPr lang="en-US" dirty="0" smtClean="0"/>
          </a:p>
          <a:p>
            <a:pPr marL="0" indent="0">
              <a:buNone/>
            </a:pPr>
            <a:r>
              <a:rPr lang="en-US" dirty="0" smtClean="0"/>
              <a:t>Concluded risk of disease from shared air space, low ACH and recirculating air.  </a:t>
            </a:r>
            <a:endParaRPr lang="en-US" dirty="0"/>
          </a:p>
        </p:txBody>
      </p:sp>
      <p:sp>
        <p:nvSpPr>
          <p:cNvPr id="4" name="TextBox 3"/>
          <p:cNvSpPr txBox="1"/>
          <p:nvPr/>
        </p:nvSpPr>
        <p:spPr>
          <a:xfrm>
            <a:off x="1683465" y="6113968"/>
            <a:ext cx="6897361" cy="646331"/>
          </a:xfrm>
          <a:prstGeom prst="rect">
            <a:avLst/>
          </a:prstGeom>
          <a:noFill/>
        </p:spPr>
        <p:txBody>
          <a:bodyPr wrap="square" rtlCol="0">
            <a:spAutoFit/>
          </a:bodyPr>
          <a:lstStyle/>
          <a:p>
            <a:r>
              <a:rPr lang="en-US" dirty="0"/>
              <a:t>Reference: https://www.medrxiv.org/content/10.1101/2020.07.08.20148775v1</a:t>
            </a:r>
          </a:p>
        </p:txBody>
      </p:sp>
    </p:spTree>
    <p:extLst>
      <p:ext uri="{BB962C8B-B14F-4D97-AF65-F5344CB8AC3E}">
        <p14:creationId xmlns:p14="http://schemas.microsoft.com/office/powerpoint/2010/main" val="17008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4081</TotalTime>
  <Words>3941</Words>
  <Application>Microsoft Office PowerPoint</Application>
  <PresentationFormat>On-screen Show (4:3)</PresentationFormat>
  <Paragraphs>353</Paragraphs>
  <Slides>46</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Thinking about Ventilation for Long Term Care  July 30, 2020  </vt:lpstr>
      <vt:lpstr>Outside of hospitals we have had large COVID outbreaks </vt:lpstr>
      <vt:lpstr>We know rates of respiratory infections are lower when: </vt:lpstr>
      <vt:lpstr>Military respiratory infections </vt:lpstr>
      <vt:lpstr>  Maryland dorm rooms with more air changes per hour had 75% fewer lab confirmed infections:    </vt:lpstr>
      <vt:lpstr>Room across from infectious patient developed infection: air flow </vt:lpstr>
      <vt:lpstr>Chinese University, 2712 students in 13 buildings </vt:lpstr>
      <vt:lpstr>Shared Air Space, Korean Call Center: 43.5% attack rate</vt:lpstr>
      <vt:lpstr>Princess Cruise Ship </vt:lpstr>
      <vt:lpstr>Ventilation and crowding are flip sides of the same coin </vt:lpstr>
      <vt:lpstr>We know that respiratory infections can occur without touching &gt; 6 feet</vt:lpstr>
      <vt:lpstr>Transmission on bus to others </vt:lpstr>
      <vt:lpstr>Guangzhou, China. AC flow implicated in airborne spread. </vt:lpstr>
      <vt:lpstr>Letter from 239 scientists documenting airborne transmission  </vt:lpstr>
      <vt:lpstr> Lawrence Berkeley National Laboratory for Indoor Air Quality (EPA) 2007</vt:lpstr>
      <vt:lpstr>Industry standards set for energy efficiency not respiratory health</vt:lpstr>
      <vt:lpstr>So the question is </vt:lpstr>
      <vt:lpstr>Beginners Guide To HVAC watching </vt:lpstr>
      <vt:lpstr>What to look for </vt:lpstr>
      <vt:lpstr>If COVID-19 enters congregate settings with low ACH…</vt:lpstr>
      <vt:lpstr>Grills </vt:lpstr>
      <vt:lpstr>Registers are grills with adjustable dampers  </vt:lpstr>
      <vt:lpstr>Air Diffuser (Air in) </vt:lpstr>
      <vt:lpstr>Not Mutually Exclusive </vt:lpstr>
      <vt:lpstr>Filters </vt:lpstr>
      <vt:lpstr>Focus on energy efficiency lowered ACH leakage in new homes and businesses (can’t exceed 7 ACH) </vt:lpstr>
      <vt:lpstr>HVAC systems: Gas furnace move air through ducts </vt:lpstr>
      <vt:lpstr>Boiler and radiators: Don’t supply or exhaust air. Move heated H20.</vt:lpstr>
      <vt:lpstr>Mini-split for heat and air: Don’t provide or exhaust Air   </vt:lpstr>
      <vt:lpstr>Air flow in a wood building  </vt:lpstr>
      <vt:lpstr> Where to look for in coming air vent </vt:lpstr>
      <vt:lpstr>Location of external residential intakes  </vt:lpstr>
      <vt:lpstr>Cluster of deaths from carbon monoxide poisoning </vt:lpstr>
      <vt:lpstr>Don’t cover exhaust vents, without making a new way for air to leave </vt:lpstr>
      <vt:lpstr> Be aware of ventilation flow:  in, out, flow </vt:lpstr>
      <vt:lpstr>Ideal for COVID: Air moves clean to dirty  </vt:lpstr>
      <vt:lpstr>Position of supply and exhaust changes air flow </vt:lpstr>
      <vt:lpstr>What about HEPA fans? </vt:lpstr>
      <vt:lpstr>What about fans? Fan + New Air = Yes</vt:lpstr>
      <vt:lpstr>What about “air purifiers”?</vt:lpstr>
      <vt:lpstr>In, Out, Flow: What can make things worse?</vt:lpstr>
      <vt:lpstr>Humidity? </vt:lpstr>
      <vt:lpstr>Evaporative coolers </vt:lpstr>
      <vt:lpstr>What CDC recommends for businesses is also appropriate for LTC </vt:lpstr>
      <vt:lpstr>Take home advice: </vt:lpstr>
      <vt:lpstr>Converting L/s to cubic F/hour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Catlin</dc:creator>
  <cp:lastModifiedBy>Knudsen, Kristi (DSHS/ALTSA)</cp:lastModifiedBy>
  <cp:revision>124</cp:revision>
  <dcterms:created xsi:type="dcterms:W3CDTF">2020-07-18T22:33:30Z</dcterms:created>
  <dcterms:modified xsi:type="dcterms:W3CDTF">2020-10-09T20:19:45Z</dcterms:modified>
</cp:coreProperties>
</file>