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63" r:id="rId4"/>
    <p:sldId id="258" r:id="rId5"/>
    <p:sldId id="257" r:id="rId6"/>
    <p:sldId id="269" r:id="rId7"/>
    <p:sldId id="266" r:id="rId8"/>
    <p:sldId id="268" r:id="rId9"/>
    <p:sldId id="26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 autoAdjust="0"/>
    <p:restoredTop sz="94637" autoAdjust="0"/>
  </p:normalViewPr>
  <p:slideViewPr>
    <p:cSldViewPr>
      <p:cViewPr varScale="1">
        <p:scale>
          <a:sx n="116" d="100"/>
          <a:sy n="116" d="100"/>
        </p:scale>
        <p:origin x="-14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53937007874016E-2"/>
          <c:y val="0.20166948912638688"/>
          <c:w val="0.857577646544182"/>
          <c:h val="0.598197467493691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'[2015 RSS Data Entry.xlsm]Response by County'!$G$1:$G$3</c:f>
              <c:strCache>
                <c:ptCount val="3"/>
                <c:pt idx="0">
                  <c:v>% by total Rec'vd</c:v>
                </c:pt>
                <c:pt idx="1">
                  <c:v> </c:v>
                </c:pt>
                <c:pt idx="2">
                  <c:v>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'[2015 RSS Data Entry.xlsm]Response by County'!$A$4:$A$40</c:f>
              <c:strCache>
                <c:ptCount val="37"/>
                <c:pt idx="0">
                  <c:v>Benton</c:v>
                </c:pt>
                <c:pt idx="1">
                  <c:v>Chelan</c:v>
                </c:pt>
                <c:pt idx="2">
                  <c:v>Clallam</c:v>
                </c:pt>
                <c:pt idx="3">
                  <c:v>Clark</c:v>
                </c:pt>
                <c:pt idx="4">
                  <c:v>Columbia</c:v>
                </c:pt>
                <c:pt idx="5">
                  <c:v>Cowlitz</c:v>
                </c:pt>
                <c:pt idx="6">
                  <c:v>Douglas</c:v>
                </c:pt>
                <c:pt idx="7">
                  <c:v>Ferry</c:v>
                </c:pt>
                <c:pt idx="8">
                  <c:v>Franklin</c:v>
                </c:pt>
                <c:pt idx="9">
                  <c:v>Garfield</c:v>
                </c:pt>
                <c:pt idx="10">
                  <c:v>Grant</c:v>
                </c:pt>
                <c:pt idx="11">
                  <c:v>Grays Harbor</c:v>
                </c:pt>
                <c:pt idx="12">
                  <c:v>Island</c:v>
                </c:pt>
                <c:pt idx="13">
                  <c:v>Jefferson</c:v>
                </c:pt>
                <c:pt idx="14">
                  <c:v>King</c:v>
                </c:pt>
                <c:pt idx="15">
                  <c:v>Kitsap</c:v>
                </c:pt>
                <c:pt idx="16">
                  <c:v>Kittitas</c:v>
                </c:pt>
                <c:pt idx="17">
                  <c:v>Klickitat</c:v>
                </c:pt>
                <c:pt idx="18">
                  <c:v>Lewis</c:v>
                </c:pt>
                <c:pt idx="19">
                  <c:v>Lincloln</c:v>
                </c:pt>
                <c:pt idx="20">
                  <c:v>Mason</c:v>
                </c:pt>
                <c:pt idx="21">
                  <c:v>Okanogan</c:v>
                </c:pt>
                <c:pt idx="22">
                  <c:v>Pacific</c:v>
                </c:pt>
                <c:pt idx="23">
                  <c:v>Pend Oreille</c:v>
                </c:pt>
                <c:pt idx="24">
                  <c:v>Pierce</c:v>
                </c:pt>
                <c:pt idx="25">
                  <c:v>San Juan</c:v>
                </c:pt>
                <c:pt idx="26">
                  <c:v>Skagit</c:v>
                </c:pt>
                <c:pt idx="27">
                  <c:v>Skamania</c:v>
                </c:pt>
                <c:pt idx="28">
                  <c:v>Snohomish</c:v>
                </c:pt>
                <c:pt idx="29">
                  <c:v>Spokane</c:v>
                </c:pt>
                <c:pt idx="30">
                  <c:v>Stevens</c:v>
                </c:pt>
                <c:pt idx="31">
                  <c:v>Thurston</c:v>
                </c:pt>
                <c:pt idx="32">
                  <c:v>Wahkiakum</c:v>
                </c:pt>
                <c:pt idx="33">
                  <c:v>Walla Walla</c:v>
                </c:pt>
                <c:pt idx="34">
                  <c:v>Whatcom</c:v>
                </c:pt>
                <c:pt idx="35">
                  <c:v>Whitman</c:v>
                </c:pt>
                <c:pt idx="36">
                  <c:v>Yakima</c:v>
                </c:pt>
              </c:strCache>
            </c:strRef>
          </c:cat>
          <c:val>
            <c:numRef>
              <c:f>'[2015 RSS Data Entry.xlsm]Response by County'!$G$4:$G$40</c:f>
              <c:numCache>
                <c:formatCode>0%</c:formatCode>
                <c:ptCount val="37"/>
                <c:pt idx="0">
                  <c:v>8.1967213114754103E-3</c:v>
                </c:pt>
                <c:pt idx="1">
                  <c:v>1.6393442622950821E-2</c:v>
                </c:pt>
                <c:pt idx="2">
                  <c:v>8.1967213114754103E-3</c:v>
                </c:pt>
                <c:pt idx="3">
                  <c:v>4.9180327868852458E-2</c:v>
                </c:pt>
                <c:pt idx="4">
                  <c:v>0</c:v>
                </c:pt>
                <c:pt idx="5">
                  <c:v>2.4590163934426229E-2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1.6393442622950821E-2</c:v>
                </c:pt>
                <c:pt idx="11">
                  <c:v>2.4590163934426229E-2</c:v>
                </c:pt>
                <c:pt idx="12">
                  <c:v>1.6393442622950821E-2</c:v>
                </c:pt>
                <c:pt idx="13">
                  <c:v>8.1967213114754103E-3</c:v>
                </c:pt>
                <c:pt idx="14">
                  <c:v>0.25409836065573771</c:v>
                </c:pt>
                <c:pt idx="15">
                  <c:v>2.4590163934426229E-2</c:v>
                </c:pt>
                <c:pt idx="16">
                  <c:v>8.1967213114754103E-3</c:v>
                </c:pt>
                <c:pt idx="17">
                  <c:v>0</c:v>
                </c:pt>
                <c:pt idx="18">
                  <c:v>1.6393442622950821E-2</c:v>
                </c:pt>
                <c:pt idx="19">
                  <c:v>0</c:v>
                </c:pt>
                <c:pt idx="20">
                  <c:v>8.1967213114754103E-3</c:v>
                </c:pt>
                <c:pt idx="21">
                  <c:v>8.1967213114754103E-3</c:v>
                </c:pt>
                <c:pt idx="22">
                  <c:v>0</c:v>
                </c:pt>
                <c:pt idx="23">
                  <c:v>0</c:v>
                </c:pt>
                <c:pt idx="24">
                  <c:v>0.13934426229508196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6.5573770491803282E-2</c:v>
                </c:pt>
                <c:pt idx="29">
                  <c:v>0.10655737704918032</c:v>
                </c:pt>
                <c:pt idx="30">
                  <c:v>0</c:v>
                </c:pt>
                <c:pt idx="31">
                  <c:v>4.9180327868852458E-2</c:v>
                </c:pt>
                <c:pt idx="32">
                  <c:v>0</c:v>
                </c:pt>
                <c:pt idx="33">
                  <c:v>8.1967213114754103E-3</c:v>
                </c:pt>
                <c:pt idx="34">
                  <c:v>5.737704918032787E-2</c:v>
                </c:pt>
                <c:pt idx="35">
                  <c:v>1.6393442622950821E-2</c:v>
                </c:pt>
                <c:pt idx="36">
                  <c:v>4.0983606557377046E-2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96320"/>
        <c:axId val="96088000"/>
      </c:barChart>
      <c:catAx>
        <c:axId val="229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088000"/>
        <c:crosses val="autoZero"/>
        <c:auto val="1"/>
        <c:lblAlgn val="ctr"/>
        <c:lblOffset val="100"/>
        <c:noMultiLvlLbl val="0"/>
      </c:catAx>
      <c:valAx>
        <c:axId val="9608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6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101312639403607E-2"/>
          <c:y val="0.11777359251099791"/>
          <c:w val="0.94703191405673637"/>
          <c:h val="0.793192346984870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'[2015 RSS Data Entry.xlsm]Wages'!$A$3</c:f>
              <c:strCache>
                <c:ptCount val="1"/>
                <c:pt idx="0">
                  <c:v>Lowest Reported Wage</c:v>
                </c:pt>
              </c:strCache>
            </c:strRef>
          </c:tx>
          <c:invertIfNegative val="0"/>
          <c:cat>
            <c:strRef>
              <c:f>'[2015 RSS Data Entry.xlsm]Wages'!$B$2:$K$2</c:f>
              <c:strCache>
                <c:ptCount val="10"/>
                <c:pt idx="0">
                  <c:v>Entry Level Wages</c:v>
                </c:pt>
                <c:pt idx="1">
                  <c:v>Entry Level after 2 years</c:v>
                </c:pt>
                <c:pt idx="2">
                  <c:v>Program Managers Wages</c:v>
                </c:pt>
                <c:pt idx="3">
                  <c:v>Program Managers after 2 years</c:v>
                </c:pt>
                <c:pt idx="4">
                  <c:v>Supervisors Wages</c:v>
                </c:pt>
                <c:pt idx="5">
                  <c:v>Supervisors after 2 years</c:v>
                </c:pt>
                <c:pt idx="6">
                  <c:v>Specialists Wages</c:v>
                </c:pt>
                <c:pt idx="7">
                  <c:v>Specialists after 2 years</c:v>
                </c:pt>
                <c:pt idx="8">
                  <c:v>Nurses Wages</c:v>
                </c:pt>
                <c:pt idx="9">
                  <c:v>Nurses after 2 years</c:v>
                </c:pt>
              </c:strCache>
            </c:strRef>
          </c:cat>
          <c:val>
            <c:numRef>
              <c:f>'[2015 RSS Data Entry.xlsm]Wages'!$B$3:$K$3</c:f>
              <c:numCache>
                <c:formatCode>#,##0.00_);\(#,##0.00\)</c:formatCode>
                <c:ptCount val="10"/>
                <c:pt idx="0">
                  <c:v>9.32</c:v>
                </c:pt>
                <c:pt idx="1">
                  <c:v>9.32</c:v>
                </c:pt>
                <c:pt idx="2">
                  <c:v>10.25</c:v>
                </c:pt>
                <c:pt idx="3">
                  <c:v>12</c:v>
                </c:pt>
                <c:pt idx="4">
                  <c:v>11</c:v>
                </c:pt>
                <c:pt idx="5">
                  <c:v>11.5</c:v>
                </c:pt>
                <c:pt idx="6">
                  <c:v>10</c:v>
                </c:pt>
                <c:pt idx="7">
                  <c:v>10.5</c:v>
                </c:pt>
                <c:pt idx="8">
                  <c:v>17</c:v>
                </c:pt>
                <c:pt idx="9">
                  <c:v>18</c:v>
                </c:pt>
              </c:numCache>
            </c:numRef>
          </c:val>
        </c:ser>
        <c:ser>
          <c:idx val="1"/>
          <c:order val="1"/>
          <c:tx>
            <c:strRef>
              <c:f>'[2015 RSS Data Entry.xlsm]Wages'!$A$4</c:f>
              <c:strCache>
                <c:ptCount val="1"/>
                <c:pt idx="0">
                  <c:v>Highest Reported Wage</c:v>
                </c:pt>
              </c:strCache>
            </c:strRef>
          </c:tx>
          <c:invertIfNegative val="0"/>
          <c:cat>
            <c:strRef>
              <c:f>'[2015 RSS Data Entry.xlsm]Wages'!$B$2:$K$2</c:f>
              <c:strCache>
                <c:ptCount val="10"/>
                <c:pt idx="0">
                  <c:v>Entry Level Wages</c:v>
                </c:pt>
                <c:pt idx="1">
                  <c:v>Entry Level after 2 years</c:v>
                </c:pt>
                <c:pt idx="2">
                  <c:v>Program Managers Wages</c:v>
                </c:pt>
                <c:pt idx="3">
                  <c:v>Program Managers after 2 years</c:v>
                </c:pt>
                <c:pt idx="4">
                  <c:v>Supervisors Wages</c:v>
                </c:pt>
                <c:pt idx="5">
                  <c:v>Supervisors after 2 years</c:v>
                </c:pt>
                <c:pt idx="6">
                  <c:v>Specialists Wages</c:v>
                </c:pt>
                <c:pt idx="7">
                  <c:v>Specialists after 2 years</c:v>
                </c:pt>
                <c:pt idx="8">
                  <c:v>Nurses Wages</c:v>
                </c:pt>
                <c:pt idx="9">
                  <c:v>Nurses after 2 years</c:v>
                </c:pt>
              </c:strCache>
            </c:strRef>
          </c:cat>
          <c:val>
            <c:numRef>
              <c:f>'[2015 RSS Data Entry.xlsm]Wages'!$B$4:$K$4</c:f>
              <c:numCache>
                <c:formatCode>#,##0.00_);\(#,##0.00\)</c:formatCode>
                <c:ptCount val="10"/>
                <c:pt idx="0">
                  <c:v>12.25</c:v>
                </c:pt>
                <c:pt idx="1">
                  <c:v>13.68</c:v>
                </c:pt>
                <c:pt idx="2">
                  <c:v>34.130000000000003</c:v>
                </c:pt>
                <c:pt idx="3">
                  <c:v>34.130000000000003</c:v>
                </c:pt>
                <c:pt idx="4">
                  <c:v>17.71</c:v>
                </c:pt>
                <c:pt idx="5">
                  <c:v>19.38</c:v>
                </c:pt>
                <c:pt idx="6">
                  <c:v>55</c:v>
                </c:pt>
                <c:pt idx="7">
                  <c:v>55</c:v>
                </c:pt>
                <c:pt idx="8">
                  <c:v>40</c:v>
                </c:pt>
                <c:pt idx="9">
                  <c:v>40</c:v>
                </c:pt>
              </c:numCache>
            </c:numRef>
          </c:val>
        </c:ser>
        <c:ser>
          <c:idx val="2"/>
          <c:order val="2"/>
          <c:tx>
            <c:strRef>
              <c:f>'[2015 RSS Data Entry.xlsm]Wages'!$A$5</c:f>
              <c:strCache>
                <c:ptCount val="1"/>
                <c:pt idx="0">
                  <c:v>Average of All Wages</c:v>
                </c:pt>
              </c:strCache>
            </c:strRef>
          </c:tx>
          <c:invertIfNegative val="0"/>
          <c:cat>
            <c:strRef>
              <c:f>'[2015 RSS Data Entry.xlsm]Wages'!$B$2:$K$2</c:f>
              <c:strCache>
                <c:ptCount val="10"/>
                <c:pt idx="0">
                  <c:v>Entry Level Wages</c:v>
                </c:pt>
                <c:pt idx="1">
                  <c:v>Entry Level after 2 years</c:v>
                </c:pt>
                <c:pt idx="2">
                  <c:v>Program Managers Wages</c:v>
                </c:pt>
                <c:pt idx="3">
                  <c:v>Program Managers after 2 years</c:v>
                </c:pt>
                <c:pt idx="4">
                  <c:v>Supervisors Wages</c:v>
                </c:pt>
                <c:pt idx="5">
                  <c:v>Supervisors after 2 years</c:v>
                </c:pt>
                <c:pt idx="6">
                  <c:v>Specialists Wages</c:v>
                </c:pt>
                <c:pt idx="7">
                  <c:v>Specialists after 2 years</c:v>
                </c:pt>
                <c:pt idx="8">
                  <c:v>Nurses Wages</c:v>
                </c:pt>
                <c:pt idx="9">
                  <c:v>Nurses after 2 years</c:v>
                </c:pt>
              </c:strCache>
            </c:strRef>
          </c:cat>
          <c:val>
            <c:numRef>
              <c:f>'[2015 RSS Data Entry.xlsm]Wages'!$B$5:$K$5</c:f>
              <c:numCache>
                <c:formatCode>#,##0.00_);\(#,##0.00\)</c:formatCode>
                <c:ptCount val="10"/>
                <c:pt idx="0">
                  <c:v>10.405042735042738</c:v>
                </c:pt>
                <c:pt idx="1">
                  <c:v>11.06118181818182</c:v>
                </c:pt>
                <c:pt idx="2">
                  <c:v>16.922753623188406</c:v>
                </c:pt>
                <c:pt idx="3">
                  <c:v>18.683661971830979</c:v>
                </c:pt>
                <c:pt idx="4">
                  <c:v>12.971566265060241</c:v>
                </c:pt>
                <c:pt idx="5">
                  <c:v>13.936818181818181</c:v>
                </c:pt>
                <c:pt idx="6">
                  <c:v>18.085500000000003</c:v>
                </c:pt>
                <c:pt idx="7">
                  <c:v>18.409199999999998</c:v>
                </c:pt>
                <c:pt idx="8">
                  <c:v>25.088235294117649</c:v>
                </c:pt>
                <c:pt idx="9">
                  <c:v>24.346666666666668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088832"/>
        <c:axId val="49479680"/>
      </c:barChart>
      <c:catAx>
        <c:axId val="172088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aseline="0">
                <a:latin typeface="Arial" panose="020B0604020202020204" pitchFamily="34" charset="0"/>
              </a:defRPr>
            </a:pPr>
            <a:endParaRPr lang="en-US"/>
          </a:p>
        </c:txPr>
        <c:crossAx val="49479680"/>
        <c:crosses val="autoZero"/>
        <c:auto val="1"/>
        <c:lblAlgn val="ctr"/>
        <c:lblOffset val="100"/>
        <c:noMultiLvlLbl val="0"/>
      </c:catAx>
      <c:valAx>
        <c:axId val="49479680"/>
        <c:scaling>
          <c:orientation val="minMax"/>
        </c:scaling>
        <c:delete val="0"/>
        <c:axPos val="l"/>
        <c:majorGridlines/>
        <c:numFmt formatCode="#,##0.00_);\(#,##0.00\)" sourceLinked="1"/>
        <c:majorTickMark val="out"/>
        <c:minorTickMark val="none"/>
        <c:tickLblPos val="nextTo"/>
        <c:crossAx val="1720888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24278215223097"/>
          <c:y val="0.93840314960629923"/>
          <c:w val="0.59514435695538059"/>
          <c:h val="6.1596850393700789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'[2015 RSS Data Entry.xlsm]Wages'!$A$40</c:f>
              <c:strCache>
                <c:ptCount val="1"/>
                <c:pt idx="0">
                  <c:v>1N</c:v>
                </c:pt>
              </c:strCache>
            </c:strRef>
          </c:tx>
          <c:invertIfNegative val="0"/>
          <c:cat>
            <c:strRef>
              <c:f>'[2015 RSS Data Entry.xlsm]Wages'!$B$39:$K$39</c:f>
              <c:strCache>
                <c:ptCount val="10"/>
                <c:pt idx="0">
                  <c:v>Entry Level
Start</c:v>
                </c:pt>
                <c:pt idx="1">
                  <c:v>First Line
Start</c:v>
                </c:pt>
                <c:pt idx="2">
                  <c:v>Program Manager
Start</c:v>
                </c:pt>
                <c:pt idx="3">
                  <c:v>Specialists
Start</c:v>
                </c:pt>
                <c:pt idx="4">
                  <c:v>Nurses
Start</c:v>
                </c:pt>
                <c:pt idx="5">
                  <c:v>Entry
Two Year</c:v>
                </c:pt>
                <c:pt idx="6">
                  <c:v>First Line
Two Year</c:v>
                </c:pt>
                <c:pt idx="7">
                  <c:v>Program Manager
Two Year</c:v>
                </c:pt>
                <c:pt idx="8">
                  <c:v>Specialists
Two Year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Entry.xlsm]Wages'!$B$40:$K$40</c:f>
              <c:numCache>
                <c:formatCode>#,##0.00_);[Red]\(#,##0.00\)</c:formatCode>
                <c:ptCount val="10"/>
                <c:pt idx="0">
                  <c:v>10.231</c:v>
                </c:pt>
                <c:pt idx="1">
                  <c:v>12.926428571428572</c:v>
                </c:pt>
                <c:pt idx="2">
                  <c:v>16.984999999999999</c:v>
                </c:pt>
                <c:pt idx="3">
                  <c:v>26.333333333333332</c:v>
                </c:pt>
                <c:pt idx="4">
                  <c:v>20</c:v>
                </c:pt>
                <c:pt idx="5">
                  <c:v>10.963333333333333</c:v>
                </c:pt>
                <c:pt idx="6">
                  <c:v>14.150714285714285</c:v>
                </c:pt>
                <c:pt idx="7">
                  <c:v>18.573846153846155</c:v>
                </c:pt>
                <c:pt idx="8">
                  <c:v>26.666666666666668</c:v>
                </c:pt>
                <c:pt idx="9">
                  <c:v>20</c:v>
                </c:pt>
              </c:numCache>
            </c:numRef>
          </c:val>
        </c:ser>
        <c:ser>
          <c:idx val="1"/>
          <c:order val="1"/>
          <c:tx>
            <c:strRef>
              <c:f>'[2015 RSS Data Entry.xlsm]Wages'!$A$41</c:f>
              <c:strCache>
                <c:ptCount val="1"/>
                <c:pt idx="0">
                  <c:v>1S</c:v>
                </c:pt>
              </c:strCache>
            </c:strRef>
          </c:tx>
          <c:invertIfNegative val="0"/>
          <c:cat>
            <c:strRef>
              <c:f>'[2015 RSS Data Entry.xlsm]Wages'!$B$39:$K$39</c:f>
              <c:strCache>
                <c:ptCount val="10"/>
                <c:pt idx="0">
                  <c:v>Entry Level
Start</c:v>
                </c:pt>
                <c:pt idx="1">
                  <c:v>First Line
Start</c:v>
                </c:pt>
                <c:pt idx="2">
                  <c:v>Program Manager
Start</c:v>
                </c:pt>
                <c:pt idx="3">
                  <c:v>Specialists
Start</c:v>
                </c:pt>
                <c:pt idx="4">
                  <c:v>Nurses
Start</c:v>
                </c:pt>
                <c:pt idx="5">
                  <c:v>Entry
Two Year</c:v>
                </c:pt>
                <c:pt idx="6">
                  <c:v>First Line
Two Year</c:v>
                </c:pt>
                <c:pt idx="7">
                  <c:v>Program Manager
Two Year</c:v>
                </c:pt>
                <c:pt idx="8">
                  <c:v>Specialists
Two Year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Entry.xlsm]Wages'!$B$41:$K$41</c:f>
              <c:numCache>
                <c:formatCode>#,##0.00_);[Red]\(#,##0.00\)</c:formatCode>
                <c:ptCount val="10"/>
                <c:pt idx="0">
                  <c:v>9.831428571428571</c:v>
                </c:pt>
                <c:pt idx="1">
                  <c:v>13.940000000000001</c:v>
                </c:pt>
                <c:pt idx="2">
                  <c:v>14.5175</c:v>
                </c:pt>
                <c:pt idx="3">
                  <c:v>17.135000000000002</c:v>
                </c:pt>
                <c:pt idx="4">
                  <c:v>0</c:v>
                </c:pt>
                <c:pt idx="5">
                  <c:v>10.358333333333333</c:v>
                </c:pt>
                <c:pt idx="6">
                  <c:v>14.440000000000001</c:v>
                </c:pt>
                <c:pt idx="7">
                  <c:v>15.154999999999999</c:v>
                </c:pt>
                <c:pt idx="8">
                  <c:v>18.330000000000002</c:v>
                </c:pt>
                <c:pt idx="9">
                  <c:v>0</c:v>
                </c:pt>
              </c:numCache>
            </c:numRef>
          </c:val>
        </c:ser>
        <c:ser>
          <c:idx val="2"/>
          <c:order val="2"/>
          <c:tx>
            <c:strRef>
              <c:f>'[2015 RSS Data Entry.xlsm]Wages'!$A$42</c:f>
              <c:strCache>
                <c:ptCount val="1"/>
                <c:pt idx="0">
                  <c:v>2N</c:v>
                </c:pt>
              </c:strCache>
            </c:strRef>
          </c:tx>
          <c:invertIfNegative val="0"/>
          <c:cat>
            <c:strRef>
              <c:f>'[2015 RSS Data Entry.xlsm]Wages'!$B$39:$K$39</c:f>
              <c:strCache>
                <c:ptCount val="10"/>
                <c:pt idx="0">
                  <c:v>Entry Level
Start</c:v>
                </c:pt>
                <c:pt idx="1">
                  <c:v>First Line
Start</c:v>
                </c:pt>
                <c:pt idx="2">
                  <c:v>Program Manager
Start</c:v>
                </c:pt>
                <c:pt idx="3">
                  <c:v>Specialists
Start</c:v>
                </c:pt>
                <c:pt idx="4">
                  <c:v>Nurses
Start</c:v>
                </c:pt>
                <c:pt idx="5">
                  <c:v>Entry
Two Year</c:v>
                </c:pt>
                <c:pt idx="6">
                  <c:v>First Line
Two Year</c:v>
                </c:pt>
                <c:pt idx="7">
                  <c:v>Program Manager
Two Year</c:v>
                </c:pt>
                <c:pt idx="8">
                  <c:v>Specialists
Two Year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Entry.xlsm]Wages'!$B$42:$K$42</c:f>
              <c:numCache>
                <c:formatCode>#,##0.00_);[Red]\(#,##0.00\)</c:formatCode>
                <c:ptCount val="10"/>
                <c:pt idx="0">
                  <c:v>10.570625</c:v>
                </c:pt>
                <c:pt idx="1">
                  <c:v>12.496363636363638</c:v>
                </c:pt>
                <c:pt idx="2">
                  <c:v>12.372142857142856</c:v>
                </c:pt>
                <c:pt idx="3">
                  <c:v>0</c:v>
                </c:pt>
                <c:pt idx="4">
                  <c:v>18</c:v>
                </c:pt>
                <c:pt idx="5">
                  <c:v>11.275</c:v>
                </c:pt>
                <c:pt idx="6">
                  <c:v>13.074166666666668</c:v>
                </c:pt>
                <c:pt idx="7">
                  <c:v>13.379999999999999</c:v>
                </c:pt>
                <c:pt idx="8">
                  <c:v>4.125</c:v>
                </c:pt>
                <c:pt idx="9">
                  <c:v>19</c:v>
                </c:pt>
              </c:numCache>
            </c:numRef>
          </c:val>
        </c:ser>
        <c:ser>
          <c:idx val="3"/>
          <c:order val="3"/>
          <c:tx>
            <c:strRef>
              <c:f>'[2015 RSS Data Entry.xlsm]Wages'!$A$43</c:f>
              <c:strCache>
                <c:ptCount val="1"/>
                <c:pt idx="0">
                  <c:v>2S</c:v>
                </c:pt>
              </c:strCache>
            </c:strRef>
          </c:tx>
          <c:invertIfNegative val="0"/>
          <c:cat>
            <c:strRef>
              <c:f>'[2015 RSS Data Entry.xlsm]Wages'!$B$39:$K$39</c:f>
              <c:strCache>
                <c:ptCount val="10"/>
                <c:pt idx="0">
                  <c:v>Entry Level
Start</c:v>
                </c:pt>
                <c:pt idx="1">
                  <c:v>First Line
Start</c:v>
                </c:pt>
                <c:pt idx="2">
                  <c:v>Program Manager
Start</c:v>
                </c:pt>
                <c:pt idx="3">
                  <c:v>Specialists
Start</c:v>
                </c:pt>
                <c:pt idx="4">
                  <c:v>Nurses
Start</c:v>
                </c:pt>
                <c:pt idx="5">
                  <c:v>Entry
Two Year</c:v>
                </c:pt>
                <c:pt idx="6">
                  <c:v>First Line
Two Year</c:v>
                </c:pt>
                <c:pt idx="7">
                  <c:v>Program Manager
Two Year</c:v>
                </c:pt>
                <c:pt idx="8">
                  <c:v>Specialists
Two Year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Entry.xlsm]Wages'!$B$43:$K$43</c:f>
              <c:numCache>
                <c:formatCode>#,##0.00_);[Red]\(#,##0.00\)</c:formatCode>
                <c:ptCount val="10"/>
                <c:pt idx="0">
                  <c:v>10.83258064516129</c:v>
                </c:pt>
                <c:pt idx="1">
                  <c:v>13.672857142857143</c:v>
                </c:pt>
                <c:pt idx="2">
                  <c:v>15.856666666666664</c:v>
                </c:pt>
                <c:pt idx="3">
                  <c:v>11.3125</c:v>
                </c:pt>
                <c:pt idx="4">
                  <c:v>23.1875</c:v>
                </c:pt>
                <c:pt idx="5">
                  <c:v>11.583793103448274</c:v>
                </c:pt>
                <c:pt idx="6">
                  <c:v>14.7592</c:v>
                </c:pt>
                <c:pt idx="7">
                  <c:v>17.406315789473684</c:v>
                </c:pt>
                <c:pt idx="8">
                  <c:v>12.649000000000001</c:v>
                </c:pt>
                <c:pt idx="9">
                  <c:v>22.4</c:v>
                </c:pt>
              </c:numCache>
            </c:numRef>
          </c:val>
        </c:ser>
        <c:ser>
          <c:idx val="4"/>
          <c:order val="4"/>
          <c:tx>
            <c:strRef>
              <c:f>'[2015 RSS Data Entry.xlsm]Wages'!$A$44</c:f>
              <c:strCache>
                <c:ptCount val="1"/>
                <c:pt idx="0">
                  <c:v>3N</c:v>
                </c:pt>
              </c:strCache>
            </c:strRef>
          </c:tx>
          <c:invertIfNegative val="0"/>
          <c:cat>
            <c:strRef>
              <c:f>'[2015 RSS Data Entry.xlsm]Wages'!$B$39:$K$39</c:f>
              <c:strCache>
                <c:ptCount val="10"/>
                <c:pt idx="0">
                  <c:v>Entry Level
Start</c:v>
                </c:pt>
                <c:pt idx="1">
                  <c:v>First Line
Start</c:v>
                </c:pt>
                <c:pt idx="2">
                  <c:v>Program Manager
Start</c:v>
                </c:pt>
                <c:pt idx="3">
                  <c:v>Specialists
Start</c:v>
                </c:pt>
                <c:pt idx="4">
                  <c:v>Nurses
Start</c:v>
                </c:pt>
                <c:pt idx="5">
                  <c:v>Entry
Two Year</c:v>
                </c:pt>
                <c:pt idx="6">
                  <c:v>First Line
Two Year</c:v>
                </c:pt>
                <c:pt idx="7">
                  <c:v>Program Manager
Two Year</c:v>
                </c:pt>
                <c:pt idx="8">
                  <c:v>Specialists
Two Year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Entry.xlsm]Wages'!$B$44:$K$44</c:f>
              <c:numCache>
                <c:formatCode>#,##0.00_);[Red]\(#,##0.00\)</c:formatCode>
                <c:ptCount val="10"/>
                <c:pt idx="0">
                  <c:v>10.209999999999999</c:v>
                </c:pt>
                <c:pt idx="1">
                  <c:v>12.497692307692308</c:v>
                </c:pt>
                <c:pt idx="2">
                  <c:v>13.761000000000001</c:v>
                </c:pt>
                <c:pt idx="3">
                  <c:v>9.98</c:v>
                </c:pt>
                <c:pt idx="4">
                  <c:v>23.5</c:v>
                </c:pt>
                <c:pt idx="5">
                  <c:v>10.659444444444444</c:v>
                </c:pt>
                <c:pt idx="6">
                  <c:v>13.340769230769231</c:v>
                </c:pt>
                <c:pt idx="7">
                  <c:v>15.376999999999999</c:v>
                </c:pt>
                <c:pt idx="8">
                  <c:v>10.355</c:v>
                </c:pt>
                <c:pt idx="9">
                  <c:v>22.333333333333332</c:v>
                </c:pt>
              </c:numCache>
            </c:numRef>
          </c:val>
        </c:ser>
        <c:ser>
          <c:idx val="5"/>
          <c:order val="5"/>
          <c:tx>
            <c:strRef>
              <c:f>'[2015 RSS Data Entry.xlsm]Wages'!$A$45</c:f>
              <c:strCache>
                <c:ptCount val="1"/>
                <c:pt idx="0">
                  <c:v>3S</c:v>
                </c:pt>
              </c:strCache>
            </c:strRef>
          </c:tx>
          <c:invertIfNegative val="0"/>
          <c:cat>
            <c:strRef>
              <c:f>'[2015 RSS Data Entry.xlsm]Wages'!$B$39:$K$39</c:f>
              <c:strCache>
                <c:ptCount val="10"/>
                <c:pt idx="0">
                  <c:v>Entry Level
Start</c:v>
                </c:pt>
                <c:pt idx="1">
                  <c:v>First Line
Start</c:v>
                </c:pt>
                <c:pt idx="2">
                  <c:v>Program Manager
Start</c:v>
                </c:pt>
                <c:pt idx="3">
                  <c:v>Specialists
Start</c:v>
                </c:pt>
                <c:pt idx="4">
                  <c:v>Nurses
Start</c:v>
                </c:pt>
                <c:pt idx="5">
                  <c:v>Entry
Two Year</c:v>
                </c:pt>
                <c:pt idx="6">
                  <c:v>First Line
Two Year</c:v>
                </c:pt>
                <c:pt idx="7">
                  <c:v>Program Manager
Two Year</c:v>
                </c:pt>
                <c:pt idx="8">
                  <c:v>Specialists
Two Year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Entry.xlsm]Wages'!$B$45:$K$45</c:f>
              <c:numCache>
                <c:formatCode>#,##0.00_);[Red]\(#,##0.00\)</c:formatCode>
                <c:ptCount val="10"/>
                <c:pt idx="0">
                  <c:v>10.209166666666667</c:v>
                </c:pt>
                <c:pt idx="1">
                  <c:v>12.642499999999998</c:v>
                </c:pt>
                <c:pt idx="2">
                  <c:v>16.291578947368421</c:v>
                </c:pt>
                <c:pt idx="3">
                  <c:v>14.7525</c:v>
                </c:pt>
                <c:pt idx="4">
                  <c:v>36.333333333333336</c:v>
                </c:pt>
                <c:pt idx="5">
                  <c:v>10.827826086956522</c:v>
                </c:pt>
                <c:pt idx="6">
                  <c:v>13.563499999999999</c:v>
                </c:pt>
                <c:pt idx="7">
                  <c:v>18.848333333333336</c:v>
                </c:pt>
                <c:pt idx="8">
                  <c:v>17.603749999999998</c:v>
                </c:pt>
                <c:pt idx="9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545792"/>
        <c:axId val="49481984"/>
      </c:barChart>
      <c:catAx>
        <c:axId val="176545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9481984"/>
        <c:crosses val="autoZero"/>
        <c:auto val="1"/>
        <c:lblAlgn val="ctr"/>
        <c:lblOffset val="100"/>
        <c:noMultiLvlLbl val="0"/>
      </c:catAx>
      <c:valAx>
        <c:axId val="49481984"/>
        <c:scaling>
          <c:orientation val="minMax"/>
        </c:scaling>
        <c:delete val="0"/>
        <c:axPos val="l"/>
        <c:majorGridlines/>
        <c:numFmt formatCode="#,##0.00_);[Red]\(#,##0.00\)" sourceLinked="1"/>
        <c:majorTickMark val="out"/>
        <c:minorTickMark val="none"/>
        <c:tickLblPos val="nextTo"/>
        <c:crossAx val="176545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Average Wage</a:t>
            </a:r>
            <a:r>
              <a:rPr lang="en-US" baseline="0"/>
              <a:t> Reported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3362193833654613E-2"/>
          <c:y val="0.12081954584973605"/>
          <c:w val="0.93142342165735503"/>
          <c:h val="0.704147631560311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'[2015 RSS Data Entry.xlsm]Wages'!$A$85</c:f>
              <c:strCache>
                <c:ptCount val="1"/>
                <c:pt idx="0">
                  <c:v>1N</c:v>
                </c:pt>
              </c:strCache>
            </c:strRef>
          </c:tx>
          <c:invertIfNegative val="0"/>
          <c:cat>
            <c:strRef>
              <c:f>'[2015 RSS Data Entry.xlsm]Wages'!$B$84:$K$84</c:f>
              <c:strCache>
                <c:ptCount val="10"/>
                <c:pt idx="0">
                  <c:v>Entry Level
Start</c:v>
                </c:pt>
                <c:pt idx="1">
                  <c:v>Entry
Two Year</c:v>
                </c:pt>
                <c:pt idx="2">
                  <c:v>First Line
Start</c:v>
                </c:pt>
                <c:pt idx="3">
                  <c:v>First Line
Two Year</c:v>
                </c:pt>
                <c:pt idx="4">
                  <c:v>Program Manager
Start</c:v>
                </c:pt>
                <c:pt idx="5">
                  <c:v>Program Manager
Two Year</c:v>
                </c:pt>
                <c:pt idx="6">
                  <c:v>Specialists
Start</c:v>
                </c:pt>
                <c:pt idx="7">
                  <c:v>Specialists
Two Year</c:v>
                </c:pt>
                <c:pt idx="8">
                  <c:v>Nurses
Start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Entry.xlsm]Wages'!$B$85:$K$85</c:f>
              <c:numCache>
                <c:formatCode>0.00</c:formatCode>
                <c:ptCount val="10"/>
                <c:pt idx="0">
                  <c:v>10.231</c:v>
                </c:pt>
                <c:pt idx="1">
                  <c:v>10.963333333333333</c:v>
                </c:pt>
                <c:pt idx="2">
                  <c:v>12.926428571428572</c:v>
                </c:pt>
                <c:pt idx="3">
                  <c:v>14.150714285714285</c:v>
                </c:pt>
                <c:pt idx="4">
                  <c:v>16.984999999999999</c:v>
                </c:pt>
                <c:pt idx="5">
                  <c:v>18.573846153846155</c:v>
                </c:pt>
                <c:pt idx="6">
                  <c:v>26.333333333333332</c:v>
                </c:pt>
                <c:pt idx="7">
                  <c:v>26.666666666666668</c:v>
                </c:pt>
                <c:pt idx="8">
                  <c:v>20</c:v>
                </c:pt>
                <c:pt idx="9">
                  <c:v>20</c:v>
                </c:pt>
              </c:numCache>
            </c:numRef>
          </c:val>
        </c:ser>
        <c:ser>
          <c:idx val="1"/>
          <c:order val="1"/>
          <c:tx>
            <c:strRef>
              <c:f>'[2015 RSS Data Entry.xlsm]Wages'!$A$86</c:f>
              <c:strCache>
                <c:ptCount val="1"/>
                <c:pt idx="0">
                  <c:v>1S</c:v>
                </c:pt>
              </c:strCache>
            </c:strRef>
          </c:tx>
          <c:invertIfNegative val="0"/>
          <c:cat>
            <c:strRef>
              <c:f>'[2015 RSS Data Entry.xlsm]Wages'!$B$84:$K$84</c:f>
              <c:strCache>
                <c:ptCount val="10"/>
                <c:pt idx="0">
                  <c:v>Entry Level
Start</c:v>
                </c:pt>
                <c:pt idx="1">
                  <c:v>Entry
Two Year</c:v>
                </c:pt>
                <c:pt idx="2">
                  <c:v>First Line
Start</c:v>
                </c:pt>
                <c:pt idx="3">
                  <c:v>First Line
Two Year</c:v>
                </c:pt>
                <c:pt idx="4">
                  <c:v>Program Manager
Start</c:v>
                </c:pt>
                <c:pt idx="5">
                  <c:v>Program Manager
Two Year</c:v>
                </c:pt>
                <c:pt idx="6">
                  <c:v>Specialists
Start</c:v>
                </c:pt>
                <c:pt idx="7">
                  <c:v>Specialists
Two Year</c:v>
                </c:pt>
                <c:pt idx="8">
                  <c:v>Nurses
Start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Entry.xlsm]Wages'!$B$86:$K$86</c:f>
              <c:numCache>
                <c:formatCode>0.00</c:formatCode>
                <c:ptCount val="10"/>
                <c:pt idx="0">
                  <c:v>9.831428571428571</c:v>
                </c:pt>
                <c:pt idx="1">
                  <c:v>10.358333333333333</c:v>
                </c:pt>
                <c:pt idx="2">
                  <c:v>13.940000000000001</c:v>
                </c:pt>
                <c:pt idx="3">
                  <c:v>14.440000000000001</c:v>
                </c:pt>
                <c:pt idx="4">
                  <c:v>14.5175</c:v>
                </c:pt>
                <c:pt idx="5">
                  <c:v>15.154999999999999</c:v>
                </c:pt>
                <c:pt idx="6">
                  <c:v>17.135000000000002</c:v>
                </c:pt>
                <c:pt idx="7">
                  <c:v>18.330000000000002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2"/>
          <c:order val="2"/>
          <c:tx>
            <c:strRef>
              <c:f>'[2015 RSS Data Entry.xlsm]Wages'!$A$87</c:f>
              <c:strCache>
                <c:ptCount val="1"/>
                <c:pt idx="0">
                  <c:v>2N</c:v>
                </c:pt>
              </c:strCache>
            </c:strRef>
          </c:tx>
          <c:invertIfNegative val="0"/>
          <c:cat>
            <c:strRef>
              <c:f>'[2015 RSS Data Entry.xlsm]Wages'!$B$84:$K$84</c:f>
              <c:strCache>
                <c:ptCount val="10"/>
                <c:pt idx="0">
                  <c:v>Entry Level
Start</c:v>
                </c:pt>
                <c:pt idx="1">
                  <c:v>Entry
Two Year</c:v>
                </c:pt>
                <c:pt idx="2">
                  <c:v>First Line
Start</c:v>
                </c:pt>
                <c:pt idx="3">
                  <c:v>First Line
Two Year</c:v>
                </c:pt>
                <c:pt idx="4">
                  <c:v>Program Manager
Start</c:v>
                </c:pt>
                <c:pt idx="5">
                  <c:v>Program Manager
Two Year</c:v>
                </c:pt>
                <c:pt idx="6">
                  <c:v>Specialists
Start</c:v>
                </c:pt>
                <c:pt idx="7">
                  <c:v>Specialists
Two Year</c:v>
                </c:pt>
                <c:pt idx="8">
                  <c:v>Nurses
Start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Entry.xlsm]Wages'!$B$87:$K$87</c:f>
              <c:numCache>
                <c:formatCode>0.00</c:formatCode>
                <c:ptCount val="10"/>
                <c:pt idx="0">
                  <c:v>10.570625</c:v>
                </c:pt>
                <c:pt idx="1">
                  <c:v>11.275</c:v>
                </c:pt>
                <c:pt idx="2">
                  <c:v>12.496363636363638</c:v>
                </c:pt>
                <c:pt idx="3">
                  <c:v>13.074166666666668</c:v>
                </c:pt>
                <c:pt idx="4">
                  <c:v>12.372142857142856</c:v>
                </c:pt>
                <c:pt idx="5">
                  <c:v>13.379999999999999</c:v>
                </c:pt>
                <c:pt idx="6">
                  <c:v>0</c:v>
                </c:pt>
                <c:pt idx="7">
                  <c:v>4.125</c:v>
                </c:pt>
                <c:pt idx="8">
                  <c:v>18</c:v>
                </c:pt>
                <c:pt idx="9">
                  <c:v>19</c:v>
                </c:pt>
              </c:numCache>
            </c:numRef>
          </c:val>
        </c:ser>
        <c:ser>
          <c:idx val="3"/>
          <c:order val="3"/>
          <c:tx>
            <c:strRef>
              <c:f>'[2015 RSS Data Entry.xlsm]Wages'!$A$88</c:f>
              <c:strCache>
                <c:ptCount val="1"/>
                <c:pt idx="0">
                  <c:v>2S</c:v>
                </c:pt>
              </c:strCache>
            </c:strRef>
          </c:tx>
          <c:invertIfNegative val="0"/>
          <c:cat>
            <c:strRef>
              <c:f>'[2015 RSS Data Entry.xlsm]Wages'!$B$84:$K$84</c:f>
              <c:strCache>
                <c:ptCount val="10"/>
                <c:pt idx="0">
                  <c:v>Entry Level
Start</c:v>
                </c:pt>
                <c:pt idx="1">
                  <c:v>Entry
Two Year</c:v>
                </c:pt>
                <c:pt idx="2">
                  <c:v>First Line
Start</c:v>
                </c:pt>
                <c:pt idx="3">
                  <c:v>First Line
Two Year</c:v>
                </c:pt>
                <c:pt idx="4">
                  <c:v>Program Manager
Start</c:v>
                </c:pt>
                <c:pt idx="5">
                  <c:v>Program Manager
Two Year</c:v>
                </c:pt>
                <c:pt idx="6">
                  <c:v>Specialists
Start</c:v>
                </c:pt>
                <c:pt idx="7">
                  <c:v>Specialists
Two Year</c:v>
                </c:pt>
                <c:pt idx="8">
                  <c:v>Nurses
Start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Entry.xlsm]Wages'!$B$88:$K$88</c:f>
              <c:numCache>
                <c:formatCode>0.00</c:formatCode>
                <c:ptCount val="10"/>
                <c:pt idx="0">
                  <c:v>10.83258064516129</c:v>
                </c:pt>
                <c:pt idx="1">
                  <c:v>11.583793103448274</c:v>
                </c:pt>
                <c:pt idx="2">
                  <c:v>13.672857142857143</c:v>
                </c:pt>
                <c:pt idx="3">
                  <c:v>14.7592</c:v>
                </c:pt>
                <c:pt idx="4">
                  <c:v>15.856666666666664</c:v>
                </c:pt>
                <c:pt idx="5">
                  <c:v>17.406315789473684</c:v>
                </c:pt>
                <c:pt idx="6">
                  <c:v>11.3125</c:v>
                </c:pt>
                <c:pt idx="7">
                  <c:v>12.649000000000001</c:v>
                </c:pt>
                <c:pt idx="8">
                  <c:v>23.1875</c:v>
                </c:pt>
                <c:pt idx="9">
                  <c:v>22.4</c:v>
                </c:pt>
              </c:numCache>
            </c:numRef>
          </c:val>
        </c:ser>
        <c:ser>
          <c:idx val="4"/>
          <c:order val="4"/>
          <c:tx>
            <c:strRef>
              <c:f>'[2015 RSS Data Entry.xlsm]Wages'!$A$89</c:f>
              <c:strCache>
                <c:ptCount val="1"/>
                <c:pt idx="0">
                  <c:v>3N</c:v>
                </c:pt>
              </c:strCache>
            </c:strRef>
          </c:tx>
          <c:invertIfNegative val="0"/>
          <c:cat>
            <c:strRef>
              <c:f>'[2015 RSS Data Entry.xlsm]Wages'!$B$84:$K$84</c:f>
              <c:strCache>
                <c:ptCount val="10"/>
                <c:pt idx="0">
                  <c:v>Entry Level
Start</c:v>
                </c:pt>
                <c:pt idx="1">
                  <c:v>Entry
Two Year</c:v>
                </c:pt>
                <c:pt idx="2">
                  <c:v>First Line
Start</c:v>
                </c:pt>
                <c:pt idx="3">
                  <c:v>First Line
Two Year</c:v>
                </c:pt>
                <c:pt idx="4">
                  <c:v>Program Manager
Start</c:v>
                </c:pt>
                <c:pt idx="5">
                  <c:v>Program Manager
Two Year</c:v>
                </c:pt>
                <c:pt idx="6">
                  <c:v>Specialists
Start</c:v>
                </c:pt>
                <c:pt idx="7">
                  <c:v>Specialists
Two Year</c:v>
                </c:pt>
                <c:pt idx="8">
                  <c:v>Nurses
Start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Entry.xlsm]Wages'!$B$89:$K$89</c:f>
              <c:numCache>
                <c:formatCode>0.00</c:formatCode>
                <c:ptCount val="10"/>
                <c:pt idx="0">
                  <c:v>10.209999999999999</c:v>
                </c:pt>
                <c:pt idx="1">
                  <c:v>10.659444444444444</c:v>
                </c:pt>
                <c:pt idx="2">
                  <c:v>12.497692307692308</c:v>
                </c:pt>
                <c:pt idx="3">
                  <c:v>13.340769230769231</c:v>
                </c:pt>
                <c:pt idx="4">
                  <c:v>13.761000000000001</c:v>
                </c:pt>
                <c:pt idx="5">
                  <c:v>15.376999999999999</c:v>
                </c:pt>
                <c:pt idx="6">
                  <c:v>9.98</c:v>
                </c:pt>
                <c:pt idx="7">
                  <c:v>10.355</c:v>
                </c:pt>
                <c:pt idx="8">
                  <c:v>23.5</c:v>
                </c:pt>
                <c:pt idx="9">
                  <c:v>22.333333333333332</c:v>
                </c:pt>
              </c:numCache>
            </c:numRef>
          </c:val>
        </c:ser>
        <c:ser>
          <c:idx val="5"/>
          <c:order val="5"/>
          <c:tx>
            <c:strRef>
              <c:f>'[2015 RSS Data Entry.xlsm]Wages'!$A$90</c:f>
              <c:strCache>
                <c:ptCount val="1"/>
                <c:pt idx="0">
                  <c:v>3S</c:v>
                </c:pt>
              </c:strCache>
            </c:strRef>
          </c:tx>
          <c:invertIfNegative val="0"/>
          <c:cat>
            <c:strRef>
              <c:f>'[2015 RSS Data Entry.xlsm]Wages'!$B$84:$K$84</c:f>
              <c:strCache>
                <c:ptCount val="10"/>
                <c:pt idx="0">
                  <c:v>Entry Level
Start</c:v>
                </c:pt>
                <c:pt idx="1">
                  <c:v>Entry
Two Year</c:v>
                </c:pt>
                <c:pt idx="2">
                  <c:v>First Line
Start</c:v>
                </c:pt>
                <c:pt idx="3">
                  <c:v>First Line
Two Year</c:v>
                </c:pt>
                <c:pt idx="4">
                  <c:v>Program Manager
Start</c:v>
                </c:pt>
                <c:pt idx="5">
                  <c:v>Program Manager
Two Year</c:v>
                </c:pt>
                <c:pt idx="6">
                  <c:v>Specialists
Start</c:v>
                </c:pt>
                <c:pt idx="7">
                  <c:v>Specialists
Two Year</c:v>
                </c:pt>
                <c:pt idx="8">
                  <c:v>Nurses
Start</c:v>
                </c:pt>
                <c:pt idx="9">
                  <c:v>Nurses
Two Year</c:v>
                </c:pt>
              </c:strCache>
            </c:strRef>
          </c:cat>
          <c:val>
            <c:numRef>
              <c:f>'[2015 RSS Data Entry.xlsm]Wages'!$B$90:$K$90</c:f>
              <c:numCache>
                <c:formatCode>0.00</c:formatCode>
                <c:ptCount val="10"/>
                <c:pt idx="0">
                  <c:v>10.209166666666667</c:v>
                </c:pt>
                <c:pt idx="1">
                  <c:v>10.827826086956522</c:v>
                </c:pt>
                <c:pt idx="2">
                  <c:v>12.642499999999998</c:v>
                </c:pt>
                <c:pt idx="3">
                  <c:v>13.563499999999999</c:v>
                </c:pt>
                <c:pt idx="4">
                  <c:v>16.291578947368421</c:v>
                </c:pt>
                <c:pt idx="5">
                  <c:v>18.848333333333336</c:v>
                </c:pt>
                <c:pt idx="6">
                  <c:v>14.7525</c:v>
                </c:pt>
                <c:pt idx="7">
                  <c:v>17.603749999999998</c:v>
                </c:pt>
                <c:pt idx="8">
                  <c:v>36.333333333333336</c:v>
                </c:pt>
                <c:pt idx="9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116672"/>
        <c:axId val="49484288"/>
      </c:barChart>
      <c:catAx>
        <c:axId val="177116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aseline="0">
                <a:latin typeface="Arial" panose="020B0604020202020204" pitchFamily="34" charset="0"/>
              </a:defRPr>
            </a:pPr>
            <a:endParaRPr lang="en-US"/>
          </a:p>
        </c:txPr>
        <c:crossAx val="49484288"/>
        <c:crosses val="autoZero"/>
        <c:auto val="1"/>
        <c:lblAlgn val="ctr"/>
        <c:lblOffset val="100"/>
        <c:noMultiLvlLbl val="0"/>
      </c:catAx>
      <c:valAx>
        <c:axId val="4948428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7711667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t"/>
      <c:layout>
        <c:manualLayout>
          <c:xMode val="edge"/>
          <c:yMode val="edge"/>
          <c:x val="0.3925500702453687"/>
          <c:y val="6.8108912982302122E-2"/>
          <c:w val="0.21489985950926258"/>
          <c:h val="4.7415041675759675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243B8-C58F-4DEA-9A71-BF25C8850923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this is a test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A24B1-47D0-449A-B51B-32FC00F76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152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94B45B-C227-498E-94B3-372A2B058313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this is a test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60CA93-9E3C-4932-B714-A7C10582BB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69785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0CA93-9E3C-4932-B714-A7C10582BBFD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this is a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12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0CA93-9E3C-4932-B714-A7C10582BBFD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this is a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12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0CA93-9E3C-4932-B714-A7C10582BBFD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this is a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12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0CA93-9E3C-4932-B714-A7C10582BBFD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this is a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12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0CA93-9E3C-4932-B714-A7C10582BBFD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this is a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12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0CA93-9E3C-4932-B714-A7C10582BBFD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this is a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12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0CA93-9E3C-4932-B714-A7C10582BBFD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this is a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12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193D4-6F63-4437-8FA1-5CC5966566B7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9788C3-DD14-4AA8-B912-50AD871291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193D4-6F63-4437-8FA1-5CC5966566B7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9788C3-DD14-4AA8-B912-50AD871291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193D4-6F63-4437-8FA1-5CC5966566B7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9788C3-DD14-4AA8-B912-50AD871291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193D4-6F63-4437-8FA1-5CC5966566B7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9788C3-DD14-4AA8-B912-50AD871291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  <a:extLst/>
          </a:lstStyle>
          <a:p>
            <a:r>
              <a:rPr kumimoji="0" lang="en-US" dirty="0" smtClean="0"/>
              <a:t>2012 Residential Staffing </a:t>
            </a:r>
            <a:r>
              <a:rPr kumimoji="0" lang="en-US" dirty="0" err="1" smtClean="0"/>
              <a:t>Surveytitle</a:t>
            </a:r>
            <a:r>
              <a:rPr kumimoji="0" lang="en-US" dirty="0" smtClean="0"/>
              <a:t>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5400" y="6248400"/>
            <a:ext cx="3886200" cy="476250"/>
          </a:xfrm>
        </p:spPr>
        <p:txBody>
          <a:bodyPr/>
          <a:lstStyle>
            <a:lvl1pPr>
              <a:defRPr sz="1000"/>
            </a:lvl1pPr>
            <a:extLst/>
          </a:lstStyle>
          <a:p>
            <a:r>
              <a:rPr lang="en-US" dirty="0" smtClean="0"/>
              <a:t>This data is obtained using self-reported, non-validated format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5400" y="6477000"/>
            <a:ext cx="3886200" cy="247650"/>
          </a:xfrm>
        </p:spPr>
        <p:txBody>
          <a:bodyPr/>
          <a:lstStyle>
            <a:lvl1pPr>
              <a:defRPr sz="1000"/>
            </a:lvl1pPr>
            <a:extLst/>
          </a:lstStyle>
          <a:p>
            <a:r>
              <a:rPr lang="en-US" dirty="0" smtClean="0"/>
              <a:t>This data is obtained using self-reported, non-validated format</a:t>
            </a:r>
          </a:p>
        </p:txBody>
      </p:sp>
    </p:spTree>
    <p:extLst>
      <p:ext uri="{BB962C8B-B14F-4D97-AF65-F5344CB8AC3E}">
        <p14:creationId xmlns:p14="http://schemas.microsoft.com/office/powerpoint/2010/main" val="392185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193D4-6F63-4437-8FA1-5CC5966566B7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9788C3-DD14-4AA8-B912-50AD871291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193D4-6F63-4437-8FA1-5CC5966566B7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9788C3-DD14-4AA8-B912-50AD871291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193D4-6F63-4437-8FA1-5CC5966566B7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9788C3-DD14-4AA8-B912-50AD871291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193D4-6F63-4437-8FA1-5CC5966566B7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9788C3-DD14-4AA8-B912-50AD871291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193D4-6F63-4437-8FA1-5CC5966566B7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9788C3-DD14-4AA8-B912-50AD871291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193D4-6F63-4437-8FA1-5CC5966566B7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9788C3-DD14-4AA8-B912-50AD871291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B1193D4-6F63-4437-8FA1-5CC5966566B7}" type="datetimeFigureOut">
              <a:rPr lang="en-US" smtClean="0"/>
              <a:t>9/28/2015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39788C3-DD14-4AA8-B912-50AD871291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381000"/>
            <a:ext cx="7406640" cy="3429000"/>
          </a:xfrm>
        </p:spPr>
        <p:txBody>
          <a:bodyPr anchor="ctr"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2014 Cost Report Residential Staffing Schedule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 of Social and Health Services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Services Division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Office of Rates Management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Ken Callaghan, Chief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12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485888" cy="81939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Responses by County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879808"/>
              </p:ext>
            </p:extLst>
          </p:nvPr>
        </p:nvGraphicFramePr>
        <p:xfrm>
          <a:off x="1066802" y="1066803"/>
          <a:ext cx="7924797" cy="5638796"/>
        </p:xfrm>
        <a:graphic>
          <a:graphicData uri="http://schemas.openxmlformats.org/drawingml/2006/table">
            <a:tbl>
              <a:tblPr/>
              <a:tblGrid>
                <a:gridCol w="1202165"/>
                <a:gridCol w="974387"/>
                <a:gridCol w="708644"/>
                <a:gridCol w="949079"/>
                <a:gridCol w="901624"/>
                <a:gridCol w="733952"/>
                <a:gridCol w="987042"/>
                <a:gridCol w="733952"/>
                <a:gridCol w="733952"/>
              </a:tblGrid>
              <a:tr h="376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County</a:t>
                      </a:r>
                    </a:p>
                  </a:txBody>
                  <a:tcPr marL="5450" marR="5450" marT="54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Type</a:t>
                      </a:r>
                    </a:p>
                  </a:txBody>
                  <a:tcPr marL="5450" marR="5450" marT="5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Code</a:t>
                      </a:r>
                    </a:p>
                  </a:txBody>
                  <a:tcPr marL="5450" marR="5450" marT="5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Number of Providers by County</a:t>
                      </a:r>
                    </a:p>
                  </a:txBody>
                  <a:tcPr marL="5450" marR="5450" marT="5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Rec'vd by Couinty</a:t>
                      </a:r>
                    </a:p>
                  </a:txBody>
                  <a:tcPr marL="5450" marR="5450" marT="5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% by County</a:t>
                      </a:r>
                    </a:p>
                  </a:txBody>
                  <a:tcPr marL="5450" marR="5450" marT="5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% by total Rec'vd</a:t>
                      </a:r>
                    </a:p>
                  </a:txBody>
                  <a:tcPr marL="5450" marR="5450" marT="5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Entry Level Vacancy Rate by County</a:t>
                      </a:r>
                    </a:p>
                  </a:txBody>
                  <a:tcPr marL="5450" marR="5450" marT="5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Entry Level Turnover Rate By County</a:t>
                      </a:r>
                    </a:p>
                  </a:txBody>
                  <a:tcPr marL="5450" marR="5450" marT="5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Adams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Asotin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Benton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33%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9.3%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37.2%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Chelan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3.6%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28.5%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Clallam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33%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9.4%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37.5%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Clark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86%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6.0%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56.5%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Columbia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Cowlitz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1.7%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39.1%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Douglas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Ferry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Franklin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Garfield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Grant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23.7%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67.1%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Grays Harbor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8.0%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34.0%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Island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50%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3.9%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49.0%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Jefferson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15.6%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32.8%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King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KING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66%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8.6%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32.0%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Kitsap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75%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4.5%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30.7%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Kittitas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50%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6.0%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44.0%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Klickitat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Lewis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5.4%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67.6%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Lincloln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Mason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5.5%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40.7%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Okanogan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7.7%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38.5%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Pacific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Pend Oreille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Pierce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85%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14%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11.3%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37.7%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San Juan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Skagit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Skamania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Snohomish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57%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7%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15.4%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57.5%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Spokane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76%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10.6%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46.7%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Stevens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Thurston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75%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10.2%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57.4%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Wahkiakum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Walla Walla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33%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0.0%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34.2%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Whatcom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78%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6%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4.3%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55.8%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Whitman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NON-MSA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3.5%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68.2%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Yakima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MSA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83%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4%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4.6%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42.7%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50" marR="5450" marT="5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168</a:t>
                      </a:r>
                    </a:p>
                  </a:txBody>
                  <a:tcPr marL="5450" marR="5450" marT="5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119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71%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/>
                        </a:rPr>
                        <a:t>98%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effectLst/>
                          <a:latin typeface="Times New Roman"/>
                        </a:rPr>
                        <a:t>8.3%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effectLst/>
                          <a:latin typeface="Times New Roman"/>
                        </a:rPr>
                        <a:t>42.1%</a:t>
                      </a:r>
                    </a:p>
                  </a:txBody>
                  <a:tcPr marL="5450" marR="5450" marT="5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50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Wage, Vacancy &amp; </a:t>
            </a:r>
            <a:r>
              <a:rPr lang="en-US" dirty="0" smtClean="0"/>
              <a:t>Turnover Data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019401"/>
              </p:ext>
            </p:extLst>
          </p:nvPr>
        </p:nvGraphicFramePr>
        <p:xfrm>
          <a:off x="1066801" y="1209675"/>
          <a:ext cx="8001000" cy="557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209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990600"/>
          </a:xfrm>
        </p:spPr>
        <p:txBody>
          <a:bodyPr>
            <a:normAutofit/>
          </a:bodyPr>
          <a:lstStyle/>
          <a:p>
            <a:r>
              <a:rPr lang="en-US" dirty="0"/>
              <a:t>Wage, Vacancy &amp; </a:t>
            </a:r>
            <a:r>
              <a:rPr lang="en-US" dirty="0" smtClean="0"/>
              <a:t>Turnover Data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6400797"/>
            <a:ext cx="3685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NOTE:  This information includes </a:t>
            </a:r>
            <a:r>
              <a:rPr lang="en-US" sz="1000" dirty="0" smtClean="0"/>
              <a:t>Contracted Providers and SOLA</a:t>
            </a:r>
            <a:endParaRPr lang="en-US" sz="1000" dirty="0"/>
          </a:p>
          <a:p>
            <a:r>
              <a:rPr lang="en-US" sz="1000" dirty="0" smtClean="0"/>
              <a:t>The cost report certifies the accurate reporting of information.</a:t>
            </a:r>
            <a:endParaRPr lang="en-US" sz="1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707810"/>
              </p:ext>
            </p:extLst>
          </p:nvPr>
        </p:nvGraphicFramePr>
        <p:xfrm>
          <a:off x="1066801" y="1066802"/>
          <a:ext cx="7924799" cy="5333994"/>
        </p:xfrm>
        <a:graphic>
          <a:graphicData uri="http://schemas.openxmlformats.org/drawingml/2006/table">
            <a:tbl>
              <a:tblPr/>
              <a:tblGrid>
                <a:gridCol w="1768702"/>
                <a:gridCol w="839138"/>
                <a:gridCol w="969351"/>
                <a:gridCol w="770416"/>
                <a:gridCol w="683609"/>
                <a:gridCol w="651056"/>
                <a:gridCol w="651056"/>
                <a:gridCol w="810203"/>
                <a:gridCol w="781268"/>
              </a:tblGrid>
              <a:tr h="219848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en-US" sz="1300" b="0" i="0" u="none" strike="noStrike" dirty="0">
                          <a:effectLst/>
                          <a:latin typeface="Times New Roman"/>
                        </a:rPr>
                        <a:t>RESIDENTIAL STAFFING SURVEY - </a:t>
                      </a:r>
                      <a:r>
                        <a:rPr lang="en-US" sz="1300" b="0" i="0" u="none" strike="noStrike" dirty="0" smtClean="0">
                          <a:effectLst/>
                          <a:latin typeface="Times New Roman"/>
                        </a:rPr>
                        <a:t>2014</a:t>
                      </a:r>
                      <a:endParaRPr lang="en-US" sz="13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187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effectLst/>
                          <a:latin typeface="Castellar"/>
                        </a:rPr>
                        <a:t>Wage, Vacancy &amp; turnover data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171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Note: The following data </a:t>
                      </a:r>
                      <a:r>
                        <a:rPr lang="en-US" sz="900" b="1" i="1" u="none" strike="noStrike">
                          <a:solidFill>
                            <a:srgbClr val="FF0000"/>
                          </a:solidFill>
                          <a:effectLst/>
                          <a:latin typeface="MS Sans Serif"/>
                        </a:rPr>
                        <a:t>includes </a:t>
                      </a:r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data from the SOLA programs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Hourly Wages Reported (mean)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Hourly Wage Range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Number of Staff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Total Staff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Percent of Group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Entry Level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Two Year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Low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High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Vacancy Rate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Turnover Rate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Entry Level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7,771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87.1%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$10.45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$11.12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$9.32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$13.32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41.8%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1st Line Supervisors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610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6.8%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$13.08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$14.05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$11.00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$17.71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3.4%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21.8%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Program Managers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294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$16.92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$18.68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$10.25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$34.13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11.6%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Specialists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172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$18.32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$18.63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$55.00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15.7%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Nurses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$25.10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$24.48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$17.00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$40.00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15.3%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50.6%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Total No.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8,927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Average Vacancy &amp; Turnover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7.7%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39.0%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3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Number of Vacant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Breakdown of Employees that Left by Position Type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0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Entry Level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644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94.3%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Entry Level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3,250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93.3%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1st Line Supervisors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3.1%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1st Line Supervisors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133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3.8%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Program Managers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 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Program Managers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Specialists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 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Specialists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Nurses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Nurses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Total Vacant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683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Total Employees Left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3,485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67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990600"/>
          </a:xfrm>
        </p:spPr>
        <p:txBody>
          <a:bodyPr>
            <a:normAutofit/>
          </a:bodyPr>
          <a:lstStyle/>
          <a:p>
            <a:r>
              <a:rPr lang="en-US" dirty="0"/>
              <a:t>Wage, Vacancy &amp; </a:t>
            </a:r>
            <a:r>
              <a:rPr lang="en-US" dirty="0" smtClean="0"/>
              <a:t>Turnover Data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70182" y="6400797"/>
            <a:ext cx="382188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NOTE:  This information includes ONLY Contracted Providers</a:t>
            </a:r>
          </a:p>
          <a:p>
            <a:r>
              <a:rPr lang="en-US" sz="1000" dirty="0" smtClean="0"/>
              <a:t>The cost report certifies the accurate reporting of information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259566"/>
              </p:ext>
            </p:extLst>
          </p:nvPr>
        </p:nvGraphicFramePr>
        <p:xfrm>
          <a:off x="1066797" y="1066799"/>
          <a:ext cx="8001002" cy="5334001"/>
        </p:xfrm>
        <a:graphic>
          <a:graphicData uri="http://schemas.openxmlformats.org/drawingml/2006/table">
            <a:tbl>
              <a:tblPr/>
              <a:tblGrid>
                <a:gridCol w="1785709"/>
                <a:gridCol w="847208"/>
                <a:gridCol w="978671"/>
                <a:gridCol w="777825"/>
                <a:gridCol w="690183"/>
                <a:gridCol w="657316"/>
                <a:gridCol w="657316"/>
                <a:gridCol w="817994"/>
                <a:gridCol w="788780"/>
              </a:tblGrid>
              <a:tr h="209103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effectLst/>
                          <a:latin typeface="Times New Roman"/>
                        </a:rPr>
                        <a:t>RESIDENTIAL STAFFING SURVEY - </a:t>
                      </a:r>
                      <a:r>
                        <a:rPr lang="en-US" sz="1200" b="0" i="0" u="none" strike="noStrike" dirty="0" smtClean="0">
                          <a:effectLst/>
                          <a:latin typeface="Times New Roman"/>
                        </a:rPr>
                        <a:t>2014</a:t>
                      </a:r>
                      <a:endParaRPr lang="en-U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719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effectLst/>
                          <a:latin typeface="Castellar"/>
                        </a:rPr>
                        <a:t>Wage, Vacancy &amp; turnover data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206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Note: The following data </a:t>
                      </a:r>
                      <a:r>
                        <a:rPr lang="en-US" sz="900" b="1" i="1" u="none" strike="noStrike">
                          <a:solidFill>
                            <a:srgbClr val="FF0000"/>
                          </a:solidFill>
                          <a:effectLst/>
                          <a:latin typeface="MS Sans Serif"/>
                        </a:rPr>
                        <a:t>does not</a:t>
                      </a:r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S Sans Serif"/>
                        </a:rPr>
                        <a:t> include</a:t>
                      </a:r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 data from the </a:t>
                      </a:r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S Sans Serif"/>
                        </a:rPr>
                        <a:t>SOLA</a:t>
                      </a:r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 programs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Hourly Wages Reported (mean)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Hourly Wage Range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Number of Staff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Total Staff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Percent of Group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Entry Level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Two Year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Low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High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Vacancy Rate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Turnover Rate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70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Entry Level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7,660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87.0%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$10.41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$11.06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$9.32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$12.25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42.1%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1st Line Supervisors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601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6.8%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$12.97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$13.94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$11.00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$17.71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3.5%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22.1%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Program Managers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292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$16.92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$18.68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$10.25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$34.13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11.6%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Specialists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170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$18.09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$18.41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$55.00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15.9%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Nurses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79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$25.09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$24.35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$17.00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$40.00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15.4%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51.3%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0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Total No.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8,802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Average Vacancy &amp; Turnover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7.7%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39.3%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42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Number of Vacant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Breakdown of Employees that Left by Position Type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Entry Level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637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94.2%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Entry Level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3,228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93.2%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1st Line Supervisors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3.1%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1st Line Supervisors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133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3.8%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Program Managers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 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0.4%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Program Managers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Specialists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 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0.4%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Specialists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Nurses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Nurses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987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Total Vacant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676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Total Employees Left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3,463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3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68295"/>
              </p:ext>
            </p:extLst>
          </p:nvPr>
        </p:nvGraphicFramePr>
        <p:xfrm>
          <a:off x="1143000" y="-2"/>
          <a:ext cx="7924800" cy="6857998"/>
        </p:xfrm>
        <a:graphic>
          <a:graphicData uri="http://schemas.openxmlformats.org/drawingml/2006/table">
            <a:tbl>
              <a:tblPr/>
              <a:tblGrid>
                <a:gridCol w="1768702"/>
                <a:gridCol w="839137"/>
                <a:gridCol w="969349"/>
                <a:gridCol w="770417"/>
                <a:gridCol w="683609"/>
                <a:gridCol w="651057"/>
                <a:gridCol w="651057"/>
                <a:gridCol w="810204"/>
                <a:gridCol w="781268"/>
              </a:tblGrid>
              <a:tr h="265824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effectLst/>
                          <a:latin typeface="Times New Roman"/>
                        </a:rPr>
                        <a:t>RESIDENTIAL STAFFING SURVEY - 2014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749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effectLst/>
                          <a:latin typeface="Castellar"/>
                        </a:rPr>
                        <a:t>Wage, Vacancy &amp; turnover data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842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Note: The following data </a:t>
                      </a:r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S Sans Serif"/>
                        </a:rPr>
                        <a:t>includes only</a:t>
                      </a:r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 data from the </a:t>
                      </a:r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S Sans Serif"/>
                        </a:rPr>
                        <a:t>SOLA</a:t>
                      </a:r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 programs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Hourly Wages Reported (mean)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Hourly Wage Range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95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Number of Staff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Total Staff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Percent of Group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Entry Level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Two Year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Low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High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Vacancy Rate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Turnover Rate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7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Entry Level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111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88.8%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$13.32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$14.28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$13.32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$13.32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19.8%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97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1st Line Supervisors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 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7.2%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$17.60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$18.94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$17.60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$17.60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7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Program Managers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 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No data reported</a:t>
                      </a:r>
                      <a:endParaRPr lang="en-US" sz="900" b="0" i="0" u="none" strike="noStrike" dirty="0">
                        <a:solidFill>
                          <a:srgbClr val="000080"/>
                        </a:solidFill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No data reported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No data reported</a:t>
                      </a:r>
                      <a:endParaRPr lang="en-US" sz="900" b="0" i="0" u="none" strike="noStrike" dirty="0">
                        <a:solidFill>
                          <a:srgbClr val="000080"/>
                        </a:solidFill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No data reported</a:t>
                      </a:r>
                      <a:endParaRPr lang="en-US" sz="900" b="0" i="0" u="none" strike="noStrike" dirty="0">
                        <a:solidFill>
                          <a:srgbClr val="000080"/>
                        </a:solidFill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7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Specialists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 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$23.07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$24.22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$23.07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$23.07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7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Nurses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$25.25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$26.52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$25.25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$25.25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Total No.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125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Average Vacancy &amp; Turnover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5.6%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17.6%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69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Number of Vacant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Breakdown of Employees that Left by Position Type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797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Entry Level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 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Entry Level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729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1st Line Supervisors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1st Line Supervisors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729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Program Managers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Program Managers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729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Specialists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Specialists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729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Nurses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Nurses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797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Total Vacant 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        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Total Employees Left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            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80"/>
                          </a:solidFill>
                          <a:effectLst/>
                          <a:latin typeface="MS Sans Serif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01742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5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9577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46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5410200" cy="334962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 </a:t>
            </a:r>
            <a:r>
              <a:rPr lang="en-US" sz="2000" dirty="0" smtClean="0"/>
              <a:t>           Wage Data For All Regions Combined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178260"/>
              </p:ext>
            </p:extLst>
          </p:nvPr>
        </p:nvGraphicFramePr>
        <p:xfrm>
          <a:off x="1142998" y="685800"/>
          <a:ext cx="7848603" cy="1828800"/>
        </p:xfrm>
        <a:graphic>
          <a:graphicData uri="http://schemas.openxmlformats.org/drawingml/2006/table">
            <a:tbl>
              <a:tblPr/>
              <a:tblGrid>
                <a:gridCol w="1160659"/>
                <a:gridCol w="594484"/>
                <a:gridCol w="594484"/>
                <a:gridCol w="594484"/>
                <a:gridCol w="1050963"/>
                <a:gridCol w="594484"/>
                <a:gridCol w="594484"/>
                <a:gridCol w="594484"/>
                <a:gridCol w="594484"/>
                <a:gridCol w="881109"/>
                <a:gridCol w="594484"/>
              </a:tblGrid>
              <a:tr h="1022618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Entry Level Wages</a:t>
                      </a:r>
                    </a:p>
                  </a:txBody>
                  <a:tcPr marL="9525" marR="9525" marT="9525" marB="0" vert="vert27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Entry Level after 2 years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Program Managers Wages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Program Managers after 2 years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Supervisors Wages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Supervisors after 2 years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Specialists Wages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Specialists after 2 years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Nurses Wages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Nurses after 2 years</a:t>
                      </a: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Lowest Reported Wage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9.32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9.32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12.00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11.50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17.00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18.00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4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Highest Reported Wage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12.25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13.68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34.13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34.13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17.71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19.38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55.00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55.00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40.00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40.00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9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Average of All Wages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11.06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16.92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18.68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12.97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13.94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18.09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18.41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25.09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24.35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9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Median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12.50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16.18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16.00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24.00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14.00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17.74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17.20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effectLst/>
                          <a:latin typeface="MS Sans Serif"/>
                        </a:rPr>
                        <a:t>23.00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8068389"/>
              </p:ext>
            </p:extLst>
          </p:nvPr>
        </p:nvGraphicFramePr>
        <p:xfrm>
          <a:off x="1066800" y="2590800"/>
          <a:ext cx="8001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67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2-Year Wages By Region &amp; Type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117031"/>
              </p:ext>
            </p:extLst>
          </p:nvPr>
        </p:nvGraphicFramePr>
        <p:xfrm>
          <a:off x="1066800" y="1295403"/>
          <a:ext cx="8001000" cy="1295399"/>
        </p:xfrm>
        <a:graphic>
          <a:graphicData uri="http://schemas.openxmlformats.org/drawingml/2006/table">
            <a:tbl>
              <a:tblPr/>
              <a:tblGrid>
                <a:gridCol w="1183196"/>
                <a:gridCol w="606027"/>
                <a:gridCol w="606027"/>
                <a:gridCol w="606027"/>
                <a:gridCol w="1071370"/>
                <a:gridCol w="606027"/>
                <a:gridCol w="606027"/>
                <a:gridCol w="606027"/>
                <a:gridCol w="606027"/>
                <a:gridCol w="898218"/>
                <a:gridCol w="606027"/>
              </a:tblGrid>
              <a:tr h="4176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>
                          <a:effectLst/>
                          <a:latin typeface="MS Sans Serif"/>
                        </a:rPr>
                        <a:t>Avg</a:t>
                      </a:r>
                      <a:r>
                        <a:rPr lang="en-US" sz="800" b="0" i="0" u="none" strike="noStrike" dirty="0">
                          <a:effectLst/>
                          <a:latin typeface="MS Sans Serif"/>
                        </a:rPr>
                        <a:t> Wage by Type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Entry Level</a:t>
                      </a:r>
                      <a:br>
                        <a:rPr lang="en-US" sz="800" b="0" i="0" u="none" strike="noStrike">
                          <a:effectLst/>
                          <a:latin typeface="MS Sans Serif"/>
                        </a:rPr>
                      </a:br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Start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First Line</a:t>
                      </a:r>
                      <a:br>
                        <a:rPr lang="en-US" sz="800" b="0" i="0" u="none" strike="noStrike">
                          <a:effectLst/>
                          <a:latin typeface="MS Sans Serif"/>
                        </a:rPr>
                      </a:br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Start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Program Manager</a:t>
                      </a:r>
                      <a:br>
                        <a:rPr lang="en-US" sz="800" b="0" i="0" u="none" strike="noStrike">
                          <a:effectLst/>
                          <a:latin typeface="MS Sans Serif"/>
                        </a:rPr>
                      </a:br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Start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Specialists</a:t>
                      </a:r>
                      <a:br>
                        <a:rPr lang="en-US" sz="800" b="0" i="0" u="none" strike="noStrike">
                          <a:effectLst/>
                          <a:latin typeface="MS Sans Serif"/>
                        </a:rPr>
                      </a:br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Start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Nurses</a:t>
                      </a:r>
                      <a:br>
                        <a:rPr lang="en-US" sz="800" b="0" i="0" u="none" strike="noStrike">
                          <a:effectLst/>
                          <a:latin typeface="MS Sans Serif"/>
                        </a:rPr>
                      </a:br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Start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Entry</a:t>
                      </a:r>
                      <a:br>
                        <a:rPr lang="en-US" sz="800" b="0" i="0" u="none" strike="noStrike">
                          <a:effectLst/>
                          <a:latin typeface="MS Sans Serif"/>
                        </a:rPr>
                      </a:br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Two 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First Line</a:t>
                      </a:r>
                      <a:br>
                        <a:rPr lang="en-US" sz="800" b="0" i="0" u="none" strike="noStrike">
                          <a:effectLst/>
                          <a:latin typeface="MS Sans Serif"/>
                        </a:rPr>
                      </a:br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Two 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Program Manager</a:t>
                      </a:r>
                      <a:br>
                        <a:rPr lang="en-US" sz="800" b="0" i="0" u="none" strike="noStrike">
                          <a:effectLst/>
                          <a:latin typeface="MS Sans Serif"/>
                        </a:rPr>
                      </a:br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Two 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Specialists</a:t>
                      </a:r>
                      <a:br>
                        <a:rPr lang="en-US" sz="800" b="0" i="0" u="none" strike="noStrike">
                          <a:effectLst/>
                          <a:latin typeface="MS Sans Serif"/>
                        </a:rPr>
                      </a:br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Two 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Nurses</a:t>
                      </a:r>
                      <a:br>
                        <a:rPr lang="en-US" sz="800" b="0" i="0" u="none" strike="noStrike">
                          <a:effectLst/>
                          <a:latin typeface="MS Sans Serif"/>
                        </a:rPr>
                      </a:br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Two 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2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10.23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12.93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16.99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26.33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14.15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18.57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26.67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2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9.83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13.94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14.52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17.14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#DIV/0!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14.44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15.16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18.33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2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12.50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12.37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18.00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11.28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13.07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13.38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4.13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19.00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2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10.83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13.67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15.86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11.31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23.19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11.58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14.76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17.41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12.65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22.40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2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3N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12.50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13.76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9.98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23.50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13.34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15.38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22.33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2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3S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12.64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16.29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effectLst/>
                          <a:latin typeface="MS Sans Serif"/>
                        </a:rPr>
                        <a:t>14.75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36.33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10.83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13.56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18.85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MS Sans Serif"/>
                        </a:rPr>
                        <a:t>17.60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effectLst/>
                          <a:latin typeface="MS Sans Serif"/>
                        </a:rPr>
                        <a:t>40.00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470281"/>
              </p:ext>
            </p:extLst>
          </p:nvPr>
        </p:nvGraphicFramePr>
        <p:xfrm>
          <a:off x="1066800" y="2743200"/>
          <a:ext cx="8001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19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5334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              Average Wage By Region</a:t>
            </a:r>
            <a:endParaRPr lang="en-US" sz="3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996041"/>
              </p:ext>
            </p:extLst>
          </p:nvPr>
        </p:nvGraphicFramePr>
        <p:xfrm>
          <a:off x="990600" y="1007268"/>
          <a:ext cx="8001000" cy="5698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68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444</TotalTime>
  <Words>1461</Words>
  <Application>Microsoft Office PowerPoint</Application>
  <PresentationFormat>On-screen Show (4:3)</PresentationFormat>
  <Paragraphs>886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     2014 Cost Report Residential Staffing Schedule                  Department of Social and Health Services Management Services Division Office of Rates Management  Ken Callaghan, Chief </vt:lpstr>
      <vt:lpstr>Responses by County</vt:lpstr>
      <vt:lpstr>Wage, Vacancy &amp; Turnover Data</vt:lpstr>
      <vt:lpstr>Wage, Vacancy &amp; Turnover Data</vt:lpstr>
      <vt:lpstr>Wage, Vacancy &amp; Turnover Data</vt:lpstr>
      <vt:lpstr>PowerPoint Presentation</vt:lpstr>
      <vt:lpstr>             Wage Data For All Regions Combined </vt:lpstr>
      <vt:lpstr>2-Year Wages By Region &amp; Type</vt:lpstr>
      <vt:lpstr>              Average Wage By Region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Residential Staffing Survey</dc:title>
  <dc:creator>Wlazlak, Lee (DSHS/MSD)</dc:creator>
  <cp:lastModifiedBy>Johnson, Tod P (DSHS/MSD)</cp:lastModifiedBy>
  <cp:revision>46</cp:revision>
  <cp:lastPrinted>2013-12-10T22:55:06Z</cp:lastPrinted>
  <dcterms:created xsi:type="dcterms:W3CDTF">2013-12-10T18:30:41Z</dcterms:created>
  <dcterms:modified xsi:type="dcterms:W3CDTF">2015-09-28T16:07:36Z</dcterms:modified>
</cp:coreProperties>
</file>