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63" r:id="rId4"/>
    <p:sldId id="258" r:id="rId5"/>
    <p:sldId id="257" r:id="rId6"/>
    <p:sldId id="269" r:id="rId7"/>
    <p:sldId id="266" r:id="rId8"/>
    <p:sldId id="268" r:id="rId9"/>
    <p:sldId id="260" r:id="rId10"/>
    <p:sldId id="262" r:id="rId11"/>
    <p:sldId id="261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shsapoly2411c\DddDeptData\Shared_Data\Cost%20Reimbursement\Surveys\Residential%20Staffing%20Survey\2015%20Residential%20Staffing%20Surveys\2015%20RSS%20Data%20Entry\2015%20RSS%20Data%20Entry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shsapoly2411c\DddDeptData\Shared_Data\Cost%20Reimbursement\EXCEL\Surveys\Residential%20Staffing%20Survey\2013\Survey%20Data%20Blank%20Form%20-%20as%20of%2011-27-13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shsapoly2411c\DddDeptData\Shared_Data\Cost%20Reimbursement\Surveys\Residential%20Staffing%20Survey\2015%20Residential%20Staffing%20Surveys\2015%20RSS%20Data%20Entry\2015%20RSS%20Data%20Entry.xlsm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53937007874016E-2"/>
          <c:y val="0.20166948912638688"/>
          <c:w val="0.857577646544182"/>
          <c:h val="0.59819746749369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'Response by County'!$G$1:$G$3</c:f>
              <c:strCache>
                <c:ptCount val="3"/>
                <c:pt idx="0">
                  <c:v>% by total Rec'vd</c:v>
                </c:pt>
                <c:pt idx="1">
                  <c:v> </c:v>
                </c:pt>
                <c:pt idx="2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'Response by County'!$A$4:$A$40</c:f>
              <c:strCache>
                <c:ptCount val="37"/>
                <c:pt idx="0">
                  <c:v>Benton</c:v>
                </c:pt>
                <c:pt idx="1">
                  <c:v>Chelan</c:v>
                </c:pt>
                <c:pt idx="2">
                  <c:v>Clallam</c:v>
                </c:pt>
                <c:pt idx="3">
                  <c:v>Clark</c:v>
                </c:pt>
                <c:pt idx="4">
                  <c:v>Columbia</c:v>
                </c:pt>
                <c:pt idx="5">
                  <c:v>Cowlitz</c:v>
                </c:pt>
                <c:pt idx="6">
                  <c:v>Douglas</c:v>
                </c:pt>
                <c:pt idx="7">
                  <c:v>Ferry</c:v>
                </c:pt>
                <c:pt idx="8">
                  <c:v>Franklin</c:v>
                </c:pt>
                <c:pt idx="9">
                  <c:v>Garfield</c:v>
                </c:pt>
                <c:pt idx="10">
                  <c:v>Grant</c:v>
                </c:pt>
                <c:pt idx="11">
                  <c:v>Grays Harbor</c:v>
                </c:pt>
                <c:pt idx="12">
                  <c:v>Island</c:v>
                </c:pt>
                <c:pt idx="13">
                  <c:v>Jefferson</c:v>
                </c:pt>
                <c:pt idx="14">
                  <c:v>King</c:v>
                </c:pt>
                <c:pt idx="15">
                  <c:v>Kitsap</c:v>
                </c:pt>
                <c:pt idx="16">
                  <c:v>Kittitas</c:v>
                </c:pt>
                <c:pt idx="17">
                  <c:v>Klickitat</c:v>
                </c:pt>
                <c:pt idx="18">
                  <c:v>Lewis</c:v>
                </c:pt>
                <c:pt idx="19">
                  <c:v>Lincloln</c:v>
                </c:pt>
                <c:pt idx="20">
                  <c:v>Mason</c:v>
                </c:pt>
                <c:pt idx="21">
                  <c:v>Okanogan</c:v>
                </c:pt>
                <c:pt idx="22">
                  <c:v>Pacific</c:v>
                </c:pt>
                <c:pt idx="23">
                  <c:v>Pend Oreille</c:v>
                </c:pt>
                <c:pt idx="24">
                  <c:v>Pierce</c:v>
                </c:pt>
                <c:pt idx="25">
                  <c:v>San Juan</c:v>
                </c:pt>
                <c:pt idx="26">
                  <c:v>Skagit</c:v>
                </c:pt>
                <c:pt idx="27">
                  <c:v>Skamania</c:v>
                </c:pt>
                <c:pt idx="28">
                  <c:v>Snohomish</c:v>
                </c:pt>
                <c:pt idx="29">
                  <c:v>Spokane</c:v>
                </c:pt>
                <c:pt idx="30">
                  <c:v>Stevens</c:v>
                </c:pt>
                <c:pt idx="31">
                  <c:v>Thurston</c:v>
                </c:pt>
                <c:pt idx="32">
                  <c:v>Wahkiakum</c:v>
                </c:pt>
                <c:pt idx="33">
                  <c:v>Walla Walla</c:v>
                </c:pt>
                <c:pt idx="34">
                  <c:v>Whatcom</c:v>
                </c:pt>
                <c:pt idx="35">
                  <c:v>Whitman</c:v>
                </c:pt>
                <c:pt idx="36">
                  <c:v>Yakima</c:v>
                </c:pt>
              </c:strCache>
            </c:strRef>
          </c:cat>
          <c:val>
            <c:numRef>
              <c:f>'Response by County'!$G$4:$G$40</c:f>
              <c:numCache>
                <c:formatCode>0%</c:formatCode>
                <c:ptCount val="37"/>
                <c:pt idx="0">
                  <c:v>1.3422818791946308E-2</c:v>
                </c:pt>
                <c:pt idx="1">
                  <c:v>6.7114093959731542E-3</c:v>
                </c:pt>
                <c:pt idx="2">
                  <c:v>2.0134228187919462E-2</c:v>
                </c:pt>
                <c:pt idx="3">
                  <c:v>4.6979865771812082E-2</c:v>
                </c:pt>
                <c:pt idx="4">
                  <c:v>0</c:v>
                </c:pt>
                <c:pt idx="5">
                  <c:v>2.0134228187919462E-2</c:v>
                </c:pt>
                <c:pt idx="6">
                  <c:v>6.7114093959731542E-3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1.3422818791946308E-2</c:v>
                </c:pt>
                <c:pt idx="11">
                  <c:v>2.0134228187919462E-2</c:v>
                </c:pt>
                <c:pt idx="12">
                  <c:v>6.7114093959731542E-3</c:v>
                </c:pt>
                <c:pt idx="13">
                  <c:v>6.7114093959731542E-3</c:v>
                </c:pt>
                <c:pt idx="14">
                  <c:v>0.27516778523489932</c:v>
                </c:pt>
                <c:pt idx="15">
                  <c:v>1.3422818791946308E-2</c:v>
                </c:pt>
                <c:pt idx="16">
                  <c:v>6.7114093959731542E-3</c:v>
                </c:pt>
                <c:pt idx="17">
                  <c:v>0</c:v>
                </c:pt>
                <c:pt idx="18">
                  <c:v>6.7114093959731542E-3</c:v>
                </c:pt>
                <c:pt idx="19">
                  <c:v>0</c:v>
                </c:pt>
                <c:pt idx="20">
                  <c:v>6.7114093959731542E-3</c:v>
                </c:pt>
                <c:pt idx="21">
                  <c:v>6.7114093959731542E-3</c:v>
                </c:pt>
                <c:pt idx="22">
                  <c:v>0</c:v>
                </c:pt>
                <c:pt idx="23">
                  <c:v>0</c:v>
                </c:pt>
                <c:pt idx="24">
                  <c:v>0.12751677852348994</c:v>
                </c:pt>
                <c:pt idx="25">
                  <c:v>0</c:v>
                </c:pt>
                <c:pt idx="26">
                  <c:v>1.3422818791946308E-2</c:v>
                </c:pt>
                <c:pt idx="27">
                  <c:v>0</c:v>
                </c:pt>
                <c:pt idx="28">
                  <c:v>7.3825503355704702E-2</c:v>
                </c:pt>
                <c:pt idx="29">
                  <c:v>0.10067114093959731</c:v>
                </c:pt>
                <c:pt idx="30">
                  <c:v>0</c:v>
                </c:pt>
                <c:pt idx="31">
                  <c:v>4.6979865771812082E-2</c:v>
                </c:pt>
                <c:pt idx="32">
                  <c:v>0</c:v>
                </c:pt>
                <c:pt idx="33">
                  <c:v>1.3422818791946308E-2</c:v>
                </c:pt>
                <c:pt idx="34">
                  <c:v>6.0402684563758392E-2</c:v>
                </c:pt>
                <c:pt idx="35">
                  <c:v>1.3422818791946308E-2</c:v>
                </c:pt>
                <c:pt idx="36">
                  <c:v>2.6845637583892617E-2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9929232"/>
        <c:axId val="-49939568"/>
      </c:barChart>
      <c:catAx>
        <c:axId val="-4992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9939568"/>
        <c:crosses val="autoZero"/>
        <c:auto val="1"/>
        <c:lblAlgn val="ctr"/>
        <c:lblOffset val="100"/>
        <c:noMultiLvlLbl val="0"/>
      </c:catAx>
      <c:valAx>
        <c:axId val="-4993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992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782514026263538E-2"/>
          <c:y val="5.3781508443520025E-2"/>
          <c:w val="0.95221748597373645"/>
          <c:h val="0.79672287426335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Wages!$A$3</c:f>
              <c:strCache>
                <c:ptCount val="1"/>
                <c:pt idx="0">
                  <c:v>Lowest Reported Wage</c:v>
                </c:pt>
              </c:strCache>
            </c:strRef>
          </c:tx>
          <c:invertIfNegative val="0"/>
          <c:cat>
            <c:strRef>
              <c:f>Wages!$B$2:$K$2</c:f>
              <c:strCache>
                <c:ptCount val="10"/>
                <c:pt idx="0">
                  <c:v>Entry Level Wages</c:v>
                </c:pt>
                <c:pt idx="1">
                  <c:v>Entry Level after 2 years</c:v>
                </c:pt>
                <c:pt idx="2">
                  <c:v>Program Managers Wages</c:v>
                </c:pt>
                <c:pt idx="3">
                  <c:v>Program Managers after 2 years</c:v>
                </c:pt>
                <c:pt idx="4">
                  <c:v>Supervisors Wages</c:v>
                </c:pt>
                <c:pt idx="5">
                  <c:v>Supervisors after 2 years</c:v>
                </c:pt>
                <c:pt idx="6">
                  <c:v>Specialists Wages</c:v>
                </c:pt>
                <c:pt idx="7">
                  <c:v>Specialists after 2 years</c:v>
                </c:pt>
                <c:pt idx="8">
                  <c:v>Nurses Wages</c:v>
                </c:pt>
                <c:pt idx="9">
                  <c:v>Nurses after 2 years</c:v>
                </c:pt>
              </c:strCache>
            </c:strRef>
          </c:cat>
          <c:val>
            <c:numRef>
              <c:f>Wages!$B$3:$K$3</c:f>
              <c:numCache>
                <c:formatCode>#,##0.00_);\(#,##0.00\)</c:formatCode>
                <c:ptCount val="10"/>
                <c:pt idx="0">
                  <c:v>9.4700000000000006</c:v>
                </c:pt>
                <c:pt idx="1">
                  <c:v>9.4700000000000006</c:v>
                </c:pt>
                <c:pt idx="2">
                  <c:v>12.7</c:v>
                </c:pt>
                <c:pt idx="3">
                  <c:v>13.5</c:v>
                </c:pt>
                <c:pt idx="4">
                  <c:v>9.93</c:v>
                </c:pt>
                <c:pt idx="5">
                  <c:v>9.93</c:v>
                </c:pt>
                <c:pt idx="6">
                  <c:v>1</c:v>
                </c:pt>
                <c:pt idx="7">
                  <c:v>9.27</c:v>
                </c:pt>
                <c:pt idx="8">
                  <c:v>11</c:v>
                </c:pt>
                <c:pt idx="9">
                  <c:v>17.350000000000001</c:v>
                </c:pt>
              </c:numCache>
            </c:numRef>
          </c:val>
        </c:ser>
        <c:ser>
          <c:idx val="1"/>
          <c:order val="1"/>
          <c:tx>
            <c:strRef>
              <c:f>Wages!$A$4</c:f>
              <c:strCache>
                <c:ptCount val="1"/>
                <c:pt idx="0">
                  <c:v>Highest Reported Wage</c:v>
                </c:pt>
              </c:strCache>
            </c:strRef>
          </c:tx>
          <c:invertIfNegative val="0"/>
          <c:cat>
            <c:strRef>
              <c:f>Wages!$B$2:$K$2</c:f>
              <c:strCache>
                <c:ptCount val="10"/>
                <c:pt idx="0">
                  <c:v>Entry Level Wages</c:v>
                </c:pt>
                <c:pt idx="1">
                  <c:v>Entry Level after 2 years</c:v>
                </c:pt>
                <c:pt idx="2">
                  <c:v>Program Managers Wages</c:v>
                </c:pt>
                <c:pt idx="3">
                  <c:v>Program Managers after 2 years</c:v>
                </c:pt>
                <c:pt idx="4">
                  <c:v>Supervisors Wages</c:v>
                </c:pt>
                <c:pt idx="5">
                  <c:v>Supervisors after 2 years</c:v>
                </c:pt>
                <c:pt idx="6">
                  <c:v>Specialists Wages</c:v>
                </c:pt>
                <c:pt idx="7">
                  <c:v>Specialists after 2 years</c:v>
                </c:pt>
                <c:pt idx="8">
                  <c:v>Nurses Wages</c:v>
                </c:pt>
                <c:pt idx="9">
                  <c:v>Nurses after 2 years</c:v>
                </c:pt>
              </c:strCache>
            </c:strRef>
          </c:cat>
          <c:val>
            <c:numRef>
              <c:f>Wages!$B$4:$K$4</c:f>
              <c:numCache>
                <c:formatCode>#,##0.00_);\(#,##0.00\)</c:formatCode>
                <c:ptCount val="10"/>
                <c:pt idx="0">
                  <c:v>12.5</c:v>
                </c:pt>
                <c:pt idx="1">
                  <c:v>17.75</c:v>
                </c:pt>
                <c:pt idx="2">
                  <c:v>34.130000000000003</c:v>
                </c:pt>
                <c:pt idx="3">
                  <c:v>36.06</c:v>
                </c:pt>
                <c:pt idx="4">
                  <c:v>36</c:v>
                </c:pt>
                <c:pt idx="5">
                  <c:v>30.69</c:v>
                </c:pt>
                <c:pt idx="6">
                  <c:v>55</c:v>
                </c:pt>
                <c:pt idx="7">
                  <c:v>55</c:v>
                </c:pt>
                <c:pt idx="8">
                  <c:v>40</c:v>
                </c:pt>
                <c:pt idx="9">
                  <c:v>40</c:v>
                </c:pt>
              </c:numCache>
            </c:numRef>
          </c:val>
        </c:ser>
        <c:ser>
          <c:idx val="2"/>
          <c:order val="2"/>
          <c:tx>
            <c:strRef>
              <c:f>Wages!$A$5</c:f>
              <c:strCache>
                <c:ptCount val="1"/>
                <c:pt idx="0">
                  <c:v>Average of All Wages</c:v>
                </c:pt>
              </c:strCache>
            </c:strRef>
          </c:tx>
          <c:invertIfNegative val="0"/>
          <c:cat>
            <c:strRef>
              <c:f>Wages!$B$2:$K$2</c:f>
              <c:strCache>
                <c:ptCount val="10"/>
                <c:pt idx="0">
                  <c:v>Entry Level Wages</c:v>
                </c:pt>
                <c:pt idx="1">
                  <c:v>Entry Level after 2 years</c:v>
                </c:pt>
                <c:pt idx="2">
                  <c:v>Program Managers Wages</c:v>
                </c:pt>
                <c:pt idx="3">
                  <c:v>Program Managers after 2 years</c:v>
                </c:pt>
                <c:pt idx="4">
                  <c:v>Supervisors Wages</c:v>
                </c:pt>
                <c:pt idx="5">
                  <c:v>Supervisors after 2 years</c:v>
                </c:pt>
                <c:pt idx="6">
                  <c:v>Specialists Wages</c:v>
                </c:pt>
                <c:pt idx="7">
                  <c:v>Specialists after 2 years</c:v>
                </c:pt>
                <c:pt idx="8">
                  <c:v>Nurses Wages</c:v>
                </c:pt>
                <c:pt idx="9">
                  <c:v>Nurses after 2 years</c:v>
                </c:pt>
              </c:strCache>
            </c:strRef>
          </c:cat>
          <c:val>
            <c:numRef>
              <c:f>Wages!$B$5:$K$5</c:f>
              <c:numCache>
                <c:formatCode>#,##0.00_);\(#,##0.00\)</c:formatCode>
                <c:ptCount val="10"/>
                <c:pt idx="0">
                  <c:v>10.773357664233576</c:v>
                </c:pt>
                <c:pt idx="1">
                  <c:v>11.60962121212121</c:v>
                </c:pt>
                <c:pt idx="2">
                  <c:v>17.55175925925926</c:v>
                </c:pt>
                <c:pt idx="3">
                  <c:v>19.253867924528297</c:v>
                </c:pt>
                <c:pt idx="4">
                  <c:v>13.771186440677967</c:v>
                </c:pt>
                <c:pt idx="5">
                  <c:v>14.774690265486722</c:v>
                </c:pt>
                <c:pt idx="6">
                  <c:v>17.295185185185186</c:v>
                </c:pt>
                <c:pt idx="7">
                  <c:v>18.729607843137259</c:v>
                </c:pt>
                <c:pt idx="8">
                  <c:v>24.72</c:v>
                </c:pt>
                <c:pt idx="9">
                  <c:v>25.568636363636362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9936848"/>
        <c:axId val="-49937936"/>
      </c:barChart>
      <c:catAx>
        <c:axId val="-4993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rial" panose="020B0604020202020204" pitchFamily="34" charset="0"/>
              </a:defRPr>
            </a:pPr>
            <a:endParaRPr lang="en-US"/>
          </a:p>
        </c:txPr>
        <c:crossAx val="-49937936"/>
        <c:crosses val="autoZero"/>
        <c:auto val="1"/>
        <c:lblAlgn val="ctr"/>
        <c:lblOffset val="100"/>
        <c:noMultiLvlLbl val="0"/>
      </c:catAx>
      <c:valAx>
        <c:axId val="-49937936"/>
        <c:scaling>
          <c:orientation val="minMax"/>
        </c:scaling>
        <c:delete val="0"/>
        <c:axPos val="l"/>
        <c:majorGridlines/>
        <c:numFmt formatCode="#,##0.00_);\(#,##0.00\)" sourceLinked="1"/>
        <c:majorTickMark val="out"/>
        <c:minorTickMark val="none"/>
        <c:tickLblPos val="nextTo"/>
        <c:crossAx val="-499368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2014 Mean Wage by County</a:t>
            </a:r>
          </a:p>
          <a:p>
            <a:pPr>
              <a:defRPr/>
            </a:pPr>
            <a:r>
              <a:rPr lang="en-US"/>
              <a:t>Entry Level Positions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49940656"/>
        <c:axId val="-49933584"/>
      </c:barChart>
      <c:catAx>
        <c:axId val="-49940656"/>
        <c:scaling>
          <c:orientation val="minMax"/>
        </c:scaling>
        <c:delete val="0"/>
        <c:axPos val="b"/>
        <c:majorTickMark val="out"/>
        <c:minorTickMark val="none"/>
        <c:tickLblPos val="nextTo"/>
        <c:crossAx val="-49933584"/>
        <c:crosses val="autoZero"/>
        <c:auto val="1"/>
        <c:lblAlgn val="ctr"/>
        <c:lblOffset val="100"/>
        <c:noMultiLvlLbl val="0"/>
      </c:catAx>
      <c:valAx>
        <c:axId val="-49933584"/>
        <c:scaling>
          <c:orientation val="minMax"/>
        </c:scaling>
        <c:delete val="0"/>
        <c:axPos val="l"/>
        <c:numFmt formatCode="#,##0.00_);[Red]\(#,##0.00\)" sourceLinked="1"/>
        <c:majorTickMark val="out"/>
        <c:minorTickMark val="none"/>
        <c:tickLblPos val="nextTo"/>
        <c:crossAx val="-4994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Berlin Sans FB" panose="020E0602020502020306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Wages!$A$40</c:f>
              <c:strCache>
                <c:ptCount val="1"/>
                <c:pt idx="0">
                  <c:v>1N</c:v>
                </c:pt>
              </c:strCache>
            </c:strRef>
          </c:tx>
          <c:invertIfNegative val="0"/>
          <c:cat>
            <c:strRef>
              <c:f>Wages!$B$39:$K$39</c:f>
              <c:strCache>
                <c:ptCount val="10"/>
                <c:pt idx="0">
                  <c:v>Entry Level
Start</c:v>
                </c:pt>
                <c:pt idx="1">
                  <c:v>First Line
Start</c:v>
                </c:pt>
                <c:pt idx="2">
                  <c:v>Program Manager
Start</c:v>
                </c:pt>
                <c:pt idx="3">
                  <c:v>Specialists
Start</c:v>
                </c:pt>
                <c:pt idx="4">
                  <c:v>Nurses
Start</c:v>
                </c:pt>
                <c:pt idx="5">
                  <c:v>Entry
Two Year</c:v>
                </c:pt>
                <c:pt idx="6">
                  <c:v>First Line
Two Year</c:v>
                </c:pt>
                <c:pt idx="7">
                  <c:v>Program Manager
Two Year</c:v>
                </c:pt>
                <c:pt idx="8">
                  <c:v>Specialists
Two Year</c:v>
                </c:pt>
                <c:pt idx="9">
                  <c:v>Nurses
Two Year</c:v>
                </c:pt>
              </c:strCache>
            </c:strRef>
          </c:cat>
          <c:val>
            <c:numRef>
              <c:f>Wages!$B$40:$K$40</c:f>
              <c:numCache>
                <c:formatCode>#,##0.00_);[Red]\(#,##0.00\)</c:formatCode>
                <c:ptCount val="10"/>
                <c:pt idx="0">
                  <c:v>10.8085</c:v>
                </c:pt>
                <c:pt idx="1">
                  <c:v>15.43375</c:v>
                </c:pt>
                <c:pt idx="2">
                  <c:v>18.420666666666666</c:v>
                </c:pt>
                <c:pt idx="3">
                  <c:v>20.677000000000003</c:v>
                </c:pt>
                <c:pt idx="4">
                  <c:v>18.583333333333332</c:v>
                </c:pt>
                <c:pt idx="5">
                  <c:v>11.623999999999999</c:v>
                </c:pt>
                <c:pt idx="6">
                  <c:v>15.871249999999998</c:v>
                </c:pt>
                <c:pt idx="7">
                  <c:v>19.0075</c:v>
                </c:pt>
                <c:pt idx="8">
                  <c:v>21.535555555555554</c:v>
                </c:pt>
                <c:pt idx="9">
                  <c:v>20.939999999999998</c:v>
                </c:pt>
              </c:numCache>
            </c:numRef>
          </c:val>
        </c:ser>
        <c:ser>
          <c:idx val="1"/>
          <c:order val="1"/>
          <c:tx>
            <c:strRef>
              <c:f>Wages!$A$41</c:f>
              <c:strCache>
                <c:ptCount val="1"/>
                <c:pt idx="0">
                  <c:v>1S</c:v>
                </c:pt>
              </c:strCache>
            </c:strRef>
          </c:tx>
          <c:invertIfNegative val="0"/>
          <c:cat>
            <c:strRef>
              <c:f>Wages!$B$39:$K$39</c:f>
              <c:strCache>
                <c:ptCount val="10"/>
                <c:pt idx="0">
                  <c:v>Entry Level
Start</c:v>
                </c:pt>
                <c:pt idx="1">
                  <c:v>First Line
Start</c:v>
                </c:pt>
                <c:pt idx="2">
                  <c:v>Program Manager
Start</c:v>
                </c:pt>
                <c:pt idx="3">
                  <c:v>Specialists
Start</c:v>
                </c:pt>
                <c:pt idx="4">
                  <c:v>Nurses
Start</c:v>
                </c:pt>
                <c:pt idx="5">
                  <c:v>Entry
Two Year</c:v>
                </c:pt>
                <c:pt idx="6">
                  <c:v>First Line
Two Year</c:v>
                </c:pt>
                <c:pt idx="7">
                  <c:v>Program Manager
Two Year</c:v>
                </c:pt>
                <c:pt idx="8">
                  <c:v>Specialists
Two Year</c:v>
                </c:pt>
                <c:pt idx="9">
                  <c:v>Nurses
Two Year</c:v>
                </c:pt>
              </c:strCache>
            </c:strRef>
          </c:cat>
          <c:val>
            <c:numRef>
              <c:f>Wages!$B$41:$K$41</c:f>
              <c:numCache>
                <c:formatCode>#,##0.00_);[Red]\(#,##0.00\)</c:formatCode>
                <c:ptCount val="10"/>
                <c:pt idx="0">
                  <c:v>10.202222222222222</c:v>
                </c:pt>
                <c:pt idx="1">
                  <c:v>13.51375</c:v>
                </c:pt>
                <c:pt idx="2">
                  <c:v>17.717500000000001</c:v>
                </c:pt>
                <c:pt idx="3">
                  <c:v>16.586000000000002</c:v>
                </c:pt>
                <c:pt idx="4">
                  <c:v>25.155000000000001</c:v>
                </c:pt>
                <c:pt idx="5">
                  <c:v>11.095555555555556</c:v>
                </c:pt>
                <c:pt idx="6">
                  <c:v>14.56625</c:v>
                </c:pt>
                <c:pt idx="7">
                  <c:v>19.015000000000001</c:v>
                </c:pt>
                <c:pt idx="8">
                  <c:v>23.06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Wages!$A$42</c:f>
              <c:strCache>
                <c:ptCount val="1"/>
                <c:pt idx="0">
                  <c:v>2N</c:v>
                </c:pt>
              </c:strCache>
            </c:strRef>
          </c:tx>
          <c:invertIfNegative val="0"/>
          <c:cat>
            <c:strRef>
              <c:f>Wages!$B$39:$K$39</c:f>
              <c:strCache>
                <c:ptCount val="10"/>
                <c:pt idx="0">
                  <c:v>Entry Level
Start</c:v>
                </c:pt>
                <c:pt idx="1">
                  <c:v>First Line
Start</c:v>
                </c:pt>
                <c:pt idx="2">
                  <c:v>Program Manager
Start</c:v>
                </c:pt>
                <c:pt idx="3">
                  <c:v>Specialists
Start</c:v>
                </c:pt>
                <c:pt idx="4">
                  <c:v>Nurses
Start</c:v>
                </c:pt>
                <c:pt idx="5">
                  <c:v>Entry
Two Year</c:v>
                </c:pt>
                <c:pt idx="6">
                  <c:v>First Line
Two Year</c:v>
                </c:pt>
                <c:pt idx="7">
                  <c:v>Program Manager
Two Year</c:v>
                </c:pt>
                <c:pt idx="8">
                  <c:v>Specialists
Two Year</c:v>
                </c:pt>
                <c:pt idx="9">
                  <c:v>Nurses
Two Year</c:v>
                </c:pt>
              </c:strCache>
            </c:strRef>
          </c:cat>
          <c:val>
            <c:numRef>
              <c:f>Wages!$B$42:$K$42</c:f>
              <c:numCache>
                <c:formatCode>#,##0.00_);[Red]\(#,##0.00\)</c:formatCode>
                <c:ptCount val="10"/>
                <c:pt idx="0">
                  <c:v>10.767999999999999</c:v>
                </c:pt>
                <c:pt idx="1">
                  <c:v>14.403529411764707</c:v>
                </c:pt>
                <c:pt idx="2">
                  <c:v>18.020555555555553</c:v>
                </c:pt>
                <c:pt idx="3">
                  <c:v>15.171000000000001</c:v>
                </c:pt>
                <c:pt idx="4">
                  <c:v>22.666666666666668</c:v>
                </c:pt>
                <c:pt idx="5">
                  <c:v>11.61</c:v>
                </c:pt>
                <c:pt idx="6">
                  <c:v>15.324705882352941</c:v>
                </c:pt>
                <c:pt idx="7">
                  <c:v>18.952631578947368</c:v>
                </c:pt>
                <c:pt idx="8">
                  <c:v>15.711999999999998</c:v>
                </c:pt>
                <c:pt idx="9">
                  <c:v>22.62</c:v>
                </c:pt>
              </c:numCache>
            </c:numRef>
          </c:val>
        </c:ser>
        <c:ser>
          <c:idx val="3"/>
          <c:order val="3"/>
          <c:tx>
            <c:strRef>
              <c:f>Wages!$A$43</c:f>
              <c:strCache>
                <c:ptCount val="1"/>
                <c:pt idx="0">
                  <c:v>2S</c:v>
                </c:pt>
              </c:strCache>
            </c:strRef>
          </c:tx>
          <c:invertIfNegative val="0"/>
          <c:cat>
            <c:strRef>
              <c:f>Wages!$B$39:$K$39</c:f>
              <c:strCache>
                <c:ptCount val="10"/>
                <c:pt idx="0">
                  <c:v>Entry Level
Start</c:v>
                </c:pt>
                <c:pt idx="1">
                  <c:v>First Line
Start</c:v>
                </c:pt>
                <c:pt idx="2">
                  <c:v>Program Manager
Start</c:v>
                </c:pt>
                <c:pt idx="3">
                  <c:v>Specialists
Start</c:v>
                </c:pt>
                <c:pt idx="4">
                  <c:v>Nurses
Start</c:v>
                </c:pt>
                <c:pt idx="5">
                  <c:v>Entry
Two Year</c:v>
                </c:pt>
                <c:pt idx="6">
                  <c:v>First Line
Two Year</c:v>
                </c:pt>
                <c:pt idx="7">
                  <c:v>Program Manager
Two Year</c:v>
                </c:pt>
                <c:pt idx="8">
                  <c:v>Specialists
Two Year</c:v>
                </c:pt>
                <c:pt idx="9">
                  <c:v>Nurses
Two Year</c:v>
                </c:pt>
              </c:strCache>
            </c:strRef>
          </c:cat>
          <c:val>
            <c:numRef>
              <c:f>Wages!$B$43:$K$43</c:f>
              <c:numCache>
                <c:formatCode>#,##0.00_);[Red]\(#,##0.00\)</c:formatCode>
                <c:ptCount val="10"/>
                <c:pt idx="0">
                  <c:v>11.233250000000002</c:v>
                </c:pt>
                <c:pt idx="1">
                  <c:v>13.86514285714286</c:v>
                </c:pt>
                <c:pt idx="2">
                  <c:v>18.387142857142859</c:v>
                </c:pt>
                <c:pt idx="3">
                  <c:v>18.270666666666667</c:v>
                </c:pt>
                <c:pt idx="4">
                  <c:v>26.25</c:v>
                </c:pt>
                <c:pt idx="5">
                  <c:v>12.228717948717948</c:v>
                </c:pt>
                <c:pt idx="6">
                  <c:v>15.184117647058823</c:v>
                </c:pt>
                <c:pt idx="7">
                  <c:v>20.333214285714284</c:v>
                </c:pt>
                <c:pt idx="8">
                  <c:v>20.047142857142859</c:v>
                </c:pt>
                <c:pt idx="9">
                  <c:v>26.711000000000002</c:v>
                </c:pt>
              </c:numCache>
            </c:numRef>
          </c:val>
        </c:ser>
        <c:ser>
          <c:idx val="4"/>
          <c:order val="4"/>
          <c:tx>
            <c:strRef>
              <c:f>Wages!$A$44</c:f>
              <c:strCache>
                <c:ptCount val="1"/>
                <c:pt idx="0">
                  <c:v>3N</c:v>
                </c:pt>
              </c:strCache>
            </c:strRef>
          </c:tx>
          <c:invertIfNegative val="0"/>
          <c:cat>
            <c:strRef>
              <c:f>Wages!$B$39:$K$39</c:f>
              <c:strCache>
                <c:ptCount val="10"/>
                <c:pt idx="0">
                  <c:v>Entry Level
Start</c:v>
                </c:pt>
                <c:pt idx="1">
                  <c:v>First Line
Start</c:v>
                </c:pt>
                <c:pt idx="2">
                  <c:v>Program Manager
Start</c:v>
                </c:pt>
                <c:pt idx="3">
                  <c:v>Specialists
Start</c:v>
                </c:pt>
                <c:pt idx="4">
                  <c:v>Nurses
Start</c:v>
                </c:pt>
                <c:pt idx="5">
                  <c:v>Entry
Two Year</c:v>
                </c:pt>
                <c:pt idx="6">
                  <c:v>First Line
Two Year</c:v>
                </c:pt>
                <c:pt idx="7">
                  <c:v>Program Manager
Two Year</c:v>
                </c:pt>
                <c:pt idx="8">
                  <c:v>Specialists
Two Year</c:v>
                </c:pt>
                <c:pt idx="9">
                  <c:v>Nurses
Two Year</c:v>
                </c:pt>
              </c:strCache>
            </c:strRef>
          </c:cat>
          <c:val>
            <c:numRef>
              <c:f>Wages!$B$44:$K$44</c:f>
              <c:numCache>
                <c:formatCode>#,##0.00_);[Red]\(#,##0.00\)</c:formatCode>
                <c:ptCount val="10"/>
                <c:pt idx="0">
                  <c:v>10.667619047619047</c:v>
                </c:pt>
                <c:pt idx="1">
                  <c:v>13.335625</c:v>
                </c:pt>
                <c:pt idx="2">
                  <c:v>16.655333333333331</c:v>
                </c:pt>
                <c:pt idx="3">
                  <c:v>12.666666666666666</c:v>
                </c:pt>
                <c:pt idx="4">
                  <c:v>17.333333333333332</c:v>
                </c:pt>
                <c:pt idx="5">
                  <c:v>11.651428571428571</c:v>
                </c:pt>
                <c:pt idx="6">
                  <c:v>14.457500000000001</c:v>
                </c:pt>
                <c:pt idx="7">
                  <c:v>18.756666666666668</c:v>
                </c:pt>
                <c:pt idx="8">
                  <c:v>13.526666666666666</c:v>
                </c:pt>
                <c:pt idx="9">
                  <c:v>18.45</c:v>
                </c:pt>
              </c:numCache>
            </c:numRef>
          </c:val>
        </c:ser>
        <c:ser>
          <c:idx val="5"/>
          <c:order val="5"/>
          <c:tx>
            <c:strRef>
              <c:f>Wages!$A$45</c:f>
              <c:strCache>
                <c:ptCount val="1"/>
                <c:pt idx="0">
                  <c:v>3S</c:v>
                </c:pt>
              </c:strCache>
            </c:strRef>
          </c:tx>
          <c:invertIfNegative val="0"/>
          <c:cat>
            <c:strRef>
              <c:f>Wages!$B$39:$K$39</c:f>
              <c:strCache>
                <c:ptCount val="10"/>
                <c:pt idx="0">
                  <c:v>Entry Level
Start</c:v>
                </c:pt>
                <c:pt idx="1">
                  <c:v>First Line
Start</c:v>
                </c:pt>
                <c:pt idx="2">
                  <c:v>Program Manager
Start</c:v>
                </c:pt>
                <c:pt idx="3">
                  <c:v>Specialists
Start</c:v>
                </c:pt>
                <c:pt idx="4">
                  <c:v>Nurses
Start</c:v>
                </c:pt>
                <c:pt idx="5">
                  <c:v>Entry
Two Year</c:v>
                </c:pt>
                <c:pt idx="6">
                  <c:v>First Line
Two Year</c:v>
                </c:pt>
                <c:pt idx="7">
                  <c:v>Program Manager
Two Year</c:v>
                </c:pt>
                <c:pt idx="8">
                  <c:v>Specialists
Two Year</c:v>
                </c:pt>
                <c:pt idx="9">
                  <c:v>Nurses
Two Year</c:v>
                </c:pt>
              </c:strCache>
            </c:strRef>
          </c:cat>
          <c:val>
            <c:numRef>
              <c:f>Wages!$B$45:$K$45</c:f>
              <c:numCache>
                <c:formatCode>#,##0.00_);[Red]\(#,##0.00\)</c:formatCode>
                <c:ptCount val="10"/>
                <c:pt idx="0">
                  <c:v>10.740384615384615</c:v>
                </c:pt>
                <c:pt idx="1">
                  <c:v>13.057599999999997</c:v>
                </c:pt>
                <c:pt idx="2">
                  <c:v>16.89130434782609</c:v>
                </c:pt>
                <c:pt idx="3">
                  <c:v>16.406363636363633</c:v>
                </c:pt>
                <c:pt idx="4">
                  <c:v>40</c:v>
                </c:pt>
                <c:pt idx="5">
                  <c:v>11.196818181818182</c:v>
                </c:pt>
                <c:pt idx="6">
                  <c:v>13.855714285714281</c:v>
                </c:pt>
                <c:pt idx="7">
                  <c:v>18.694499999999998</c:v>
                </c:pt>
                <c:pt idx="8">
                  <c:v>17.344545454545457</c:v>
                </c:pt>
                <c:pt idx="9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9932496"/>
        <c:axId val="-49929776"/>
      </c:barChart>
      <c:catAx>
        <c:axId val="-4993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49929776"/>
        <c:crosses val="autoZero"/>
        <c:auto val="1"/>
        <c:lblAlgn val="ctr"/>
        <c:lblOffset val="100"/>
        <c:noMultiLvlLbl val="0"/>
      </c:catAx>
      <c:valAx>
        <c:axId val="-49929776"/>
        <c:scaling>
          <c:orientation val="minMax"/>
        </c:scaling>
        <c:delete val="0"/>
        <c:axPos val="l"/>
        <c:majorGridlines/>
        <c:numFmt formatCode="#,##0.00_);[Red]\(#,##0.00\)" sourceLinked="1"/>
        <c:majorTickMark val="out"/>
        <c:minorTickMark val="none"/>
        <c:tickLblPos val="nextTo"/>
        <c:crossAx val="-499324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Wage</a:t>
            </a:r>
            <a:r>
              <a:rPr lang="en-US" baseline="0"/>
              <a:t> Reported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3362193833654613E-2"/>
          <c:y val="0.12081954584973605"/>
          <c:w val="0.93142342165735503"/>
          <c:h val="0.70414763156031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Wages!$A$85</c:f>
              <c:strCache>
                <c:ptCount val="1"/>
                <c:pt idx="0">
                  <c:v>1N</c:v>
                </c:pt>
              </c:strCache>
            </c:strRef>
          </c:tx>
          <c:invertIfNegative val="0"/>
          <c:cat>
            <c:strRef>
              <c:f>Wages!$B$84:$K$84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Two Year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Wages!$B$85:$K$85</c:f>
              <c:numCache>
                <c:formatCode>0.00</c:formatCode>
                <c:ptCount val="10"/>
                <c:pt idx="0">
                  <c:v>10.8085</c:v>
                </c:pt>
                <c:pt idx="1">
                  <c:v>11.623999999999999</c:v>
                </c:pt>
                <c:pt idx="2">
                  <c:v>15.43375</c:v>
                </c:pt>
                <c:pt idx="3">
                  <c:v>15.871249999999998</c:v>
                </c:pt>
                <c:pt idx="4">
                  <c:v>18.420666666666666</c:v>
                </c:pt>
                <c:pt idx="5">
                  <c:v>19.0075</c:v>
                </c:pt>
                <c:pt idx="6">
                  <c:v>20.677000000000003</c:v>
                </c:pt>
                <c:pt idx="7">
                  <c:v>21.535555555555554</c:v>
                </c:pt>
                <c:pt idx="8">
                  <c:v>18.583333333333332</c:v>
                </c:pt>
                <c:pt idx="9">
                  <c:v>20.939999999999998</c:v>
                </c:pt>
              </c:numCache>
            </c:numRef>
          </c:val>
        </c:ser>
        <c:ser>
          <c:idx val="1"/>
          <c:order val="1"/>
          <c:tx>
            <c:strRef>
              <c:f>Wages!$A$86</c:f>
              <c:strCache>
                <c:ptCount val="1"/>
                <c:pt idx="0">
                  <c:v>1S</c:v>
                </c:pt>
              </c:strCache>
            </c:strRef>
          </c:tx>
          <c:invertIfNegative val="0"/>
          <c:cat>
            <c:strRef>
              <c:f>Wages!$B$84:$K$84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Two Year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Wages!$B$86:$K$86</c:f>
              <c:numCache>
                <c:formatCode>0.00</c:formatCode>
                <c:ptCount val="10"/>
                <c:pt idx="0">
                  <c:v>10.202222222222222</c:v>
                </c:pt>
                <c:pt idx="1">
                  <c:v>11.095555555555556</c:v>
                </c:pt>
                <c:pt idx="2">
                  <c:v>13.51375</c:v>
                </c:pt>
                <c:pt idx="3">
                  <c:v>14.56625</c:v>
                </c:pt>
                <c:pt idx="4">
                  <c:v>17.717500000000001</c:v>
                </c:pt>
                <c:pt idx="5">
                  <c:v>19.015000000000001</c:v>
                </c:pt>
                <c:pt idx="6">
                  <c:v>16.586000000000002</c:v>
                </c:pt>
                <c:pt idx="7">
                  <c:v>23.06</c:v>
                </c:pt>
                <c:pt idx="8">
                  <c:v>25.155000000000001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Wages!$A$87</c:f>
              <c:strCache>
                <c:ptCount val="1"/>
                <c:pt idx="0">
                  <c:v>2N</c:v>
                </c:pt>
              </c:strCache>
            </c:strRef>
          </c:tx>
          <c:invertIfNegative val="0"/>
          <c:cat>
            <c:strRef>
              <c:f>Wages!$B$84:$K$84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Two Year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Wages!$B$87:$K$87</c:f>
              <c:numCache>
                <c:formatCode>0.00</c:formatCode>
                <c:ptCount val="10"/>
                <c:pt idx="0">
                  <c:v>10.767999999999999</c:v>
                </c:pt>
                <c:pt idx="1">
                  <c:v>11.61</c:v>
                </c:pt>
                <c:pt idx="2">
                  <c:v>14.403529411764707</c:v>
                </c:pt>
                <c:pt idx="3">
                  <c:v>15.324705882352941</c:v>
                </c:pt>
                <c:pt idx="4">
                  <c:v>18.020555555555553</c:v>
                </c:pt>
                <c:pt idx="5">
                  <c:v>18.952631578947368</c:v>
                </c:pt>
                <c:pt idx="6">
                  <c:v>15.171000000000001</c:v>
                </c:pt>
                <c:pt idx="7">
                  <c:v>15.711999999999998</c:v>
                </c:pt>
                <c:pt idx="8">
                  <c:v>22.666666666666668</c:v>
                </c:pt>
                <c:pt idx="9">
                  <c:v>22.62</c:v>
                </c:pt>
              </c:numCache>
            </c:numRef>
          </c:val>
        </c:ser>
        <c:ser>
          <c:idx val="3"/>
          <c:order val="3"/>
          <c:tx>
            <c:strRef>
              <c:f>Wages!$A$88</c:f>
              <c:strCache>
                <c:ptCount val="1"/>
                <c:pt idx="0">
                  <c:v>2S</c:v>
                </c:pt>
              </c:strCache>
            </c:strRef>
          </c:tx>
          <c:invertIfNegative val="0"/>
          <c:cat>
            <c:strRef>
              <c:f>Wages!$B$84:$K$84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Two Year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Wages!$B$88:$K$88</c:f>
              <c:numCache>
                <c:formatCode>0.00</c:formatCode>
                <c:ptCount val="10"/>
                <c:pt idx="0">
                  <c:v>11.233250000000002</c:v>
                </c:pt>
                <c:pt idx="1">
                  <c:v>12.228717948717948</c:v>
                </c:pt>
                <c:pt idx="2">
                  <c:v>13.86514285714286</c:v>
                </c:pt>
                <c:pt idx="3">
                  <c:v>15.184117647058823</c:v>
                </c:pt>
                <c:pt idx="4">
                  <c:v>18.387142857142859</c:v>
                </c:pt>
                <c:pt idx="5">
                  <c:v>20.333214285714284</c:v>
                </c:pt>
                <c:pt idx="6">
                  <c:v>18.270666666666667</c:v>
                </c:pt>
                <c:pt idx="7">
                  <c:v>20.047142857142859</c:v>
                </c:pt>
                <c:pt idx="8">
                  <c:v>26.25</c:v>
                </c:pt>
                <c:pt idx="9">
                  <c:v>26.711000000000002</c:v>
                </c:pt>
              </c:numCache>
            </c:numRef>
          </c:val>
        </c:ser>
        <c:ser>
          <c:idx val="4"/>
          <c:order val="4"/>
          <c:tx>
            <c:strRef>
              <c:f>Wages!$A$89</c:f>
              <c:strCache>
                <c:ptCount val="1"/>
                <c:pt idx="0">
                  <c:v>3N</c:v>
                </c:pt>
              </c:strCache>
            </c:strRef>
          </c:tx>
          <c:invertIfNegative val="0"/>
          <c:cat>
            <c:strRef>
              <c:f>Wages!$B$84:$K$84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Two Year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Wages!$B$89:$K$89</c:f>
              <c:numCache>
                <c:formatCode>0.00</c:formatCode>
                <c:ptCount val="10"/>
                <c:pt idx="0">
                  <c:v>10.667619047619047</c:v>
                </c:pt>
                <c:pt idx="1">
                  <c:v>11.651428571428571</c:v>
                </c:pt>
                <c:pt idx="2">
                  <c:v>13.335625</c:v>
                </c:pt>
                <c:pt idx="3">
                  <c:v>14.457500000000001</c:v>
                </c:pt>
                <c:pt idx="4">
                  <c:v>16.655333333333331</c:v>
                </c:pt>
                <c:pt idx="5">
                  <c:v>18.756666666666668</c:v>
                </c:pt>
                <c:pt idx="6">
                  <c:v>12.666666666666666</c:v>
                </c:pt>
                <c:pt idx="7">
                  <c:v>13.526666666666666</c:v>
                </c:pt>
                <c:pt idx="8">
                  <c:v>17.333333333333332</c:v>
                </c:pt>
                <c:pt idx="9">
                  <c:v>18.45</c:v>
                </c:pt>
              </c:numCache>
            </c:numRef>
          </c:val>
        </c:ser>
        <c:ser>
          <c:idx val="5"/>
          <c:order val="5"/>
          <c:tx>
            <c:strRef>
              <c:f>Wages!$A$90</c:f>
              <c:strCache>
                <c:ptCount val="1"/>
                <c:pt idx="0">
                  <c:v>3S</c:v>
                </c:pt>
              </c:strCache>
            </c:strRef>
          </c:tx>
          <c:invertIfNegative val="0"/>
          <c:cat>
            <c:strRef>
              <c:f>Wages!$B$84:$K$84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Two Year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Wages!$B$90:$K$90</c:f>
              <c:numCache>
                <c:formatCode>0.00</c:formatCode>
                <c:ptCount val="10"/>
                <c:pt idx="0">
                  <c:v>10.740384615384615</c:v>
                </c:pt>
                <c:pt idx="1">
                  <c:v>11.196818181818182</c:v>
                </c:pt>
                <c:pt idx="2">
                  <c:v>13.057599999999997</c:v>
                </c:pt>
                <c:pt idx="3">
                  <c:v>13.855714285714281</c:v>
                </c:pt>
                <c:pt idx="4">
                  <c:v>16.89130434782609</c:v>
                </c:pt>
                <c:pt idx="5">
                  <c:v>18.694499999999998</c:v>
                </c:pt>
                <c:pt idx="6">
                  <c:v>16.406363636363633</c:v>
                </c:pt>
                <c:pt idx="7">
                  <c:v>17.344545454545457</c:v>
                </c:pt>
                <c:pt idx="8">
                  <c:v>40</c:v>
                </c:pt>
                <c:pt idx="9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9941744"/>
        <c:axId val="-49941200"/>
      </c:barChart>
      <c:catAx>
        <c:axId val="-4994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latin typeface="Arial" panose="020B0604020202020204" pitchFamily="34" charset="0"/>
              </a:defRPr>
            </a:pPr>
            <a:endParaRPr lang="en-US"/>
          </a:p>
        </c:txPr>
        <c:crossAx val="-49941200"/>
        <c:crosses val="autoZero"/>
        <c:auto val="1"/>
        <c:lblAlgn val="ctr"/>
        <c:lblOffset val="100"/>
        <c:noMultiLvlLbl val="0"/>
      </c:catAx>
      <c:valAx>
        <c:axId val="-499412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499417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t"/>
      <c:layout>
        <c:manualLayout>
          <c:xMode val="edge"/>
          <c:yMode val="edge"/>
          <c:x val="0.3925500702453687"/>
          <c:y val="6.8108912982302122E-2"/>
          <c:w val="0.21489985950926258"/>
          <c:h val="4.741504167575967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Number of Responses by Region</a:t>
            </a:r>
          </a:p>
          <a:p>
            <a:pPr>
              <a:defRPr/>
            </a:pPr>
            <a:r>
              <a:rPr lang="en-US"/>
              <a:t>For Wages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Wages!$A$133</c:f>
              <c:strCache>
                <c:ptCount val="1"/>
                <c:pt idx="0">
                  <c:v>1N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Wages!$B$132:$K$132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Two Year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Wages!$B$133:$K$133</c:f>
              <c:numCache>
                <c:formatCode>#,##0_);[Red]\(#,##0\)</c:formatCode>
                <c:ptCount val="10"/>
                <c:pt idx="0">
                  <c:v>20</c:v>
                </c:pt>
                <c:pt idx="1">
                  <c:v>20</c:v>
                </c:pt>
                <c:pt idx="2">
                  <c:v>16</c:v>
                </c:pt>
                <c:pt idx="3">
                  <c:v>16</c:v>
                </c:pt>
                <c:pt idx="4">
                  <c:v>15</c:v>
                </c:pt>
                <c:pt idx="5">
                  <c:v>16</c:v>
                </c:pt>
                <c:pt idx="6">
                  <c:v>10</c:v>
                </c:pt>
                <c:pt idx="7">
                  <c:v>9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Wages!$A$134</c:f>
              <c:strCache>
                <c:ptCount val="1"/>
                <c:pt idx="0">
                  <c:v>1S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Wages!$B$132:$K$132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Two Year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Wages!$B$134:$K$134</c:f>
              <c:numCache>
                <c:formatCode>#,##0_);[Red]\(#,##0\)</c:formatCode>
                <c:ptCount val="10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2"/>
          <c:order val="2"/>
          <c:tx>
            <c:strRef>
              <c:f>Wages!$A$135</c:f>
              <c:strCache>
                <c:ptCount val="1"/>
                <c:pt idx="0">
                  <c:v>2N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Wages!$B$132:$K$132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Two Year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Wages!$B$135:$K$135</c:f>
              <c:numCache>
                <c:formatCode>#,##0_);[Red]\(#,##0\)</c:formatCode>
                <c:ptCount val="10"/>
                <c:pt idx="0">
                  <c:v>20</c:v>
                </c:pt>
                <c:pt idx="1">
                  <c:v>20</c:v>
                </c:pt>
                <c:pt idx="2">
                  <c:v>17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10</c:v>
                </c:pt>
                <c:pt idx="7">
                  <c:v>10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</c:ser>
        <c:ser>
          <c:idx val="3"/>
          <c:order val="3"/>
          <c:tx>
            <c:strRef>
              <c:f>Wages!$A$136</c:f>
              <c:strCache>
                <c:ptCount val="1"/>
                <c:pt idx="0">
                  <c:v>2S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Wages!$B$132:$K$132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Two Year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Wages!$B$136:$K$136</c:f>
              <c:numCache>
                <c:formatCode>#,##0_);[Red]\(#,##0\)</c:formatCode>
                <c:ptCount val="10"/>
                <c:pt idx="0">
                  <c:v>40</c:v>
                </c:pt>
                <c:pt idx="1">
                  <c:v>39</c:v>
                </c:pt>
                <c:pt idx="2">
                  <c:v>35</c:v>
                </c:pt>
                <c:pt idx="3">
                  <c:v>34</c:v>
                </c:pt>
                <c:pt idx="4">
                  <c:v>28</c:v>
                </c:pt>
                <c:pt idx="5">
                  <c:v>28</c:v>
                </c:pt>
                <c:pt idx="6">
                  <c:v>15</c:v>
                </c:pt>
                <c:pt idx="7">
                  <c:v>14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ser>
          <c:idx val="4"/>
          <c:order val="4"/>
          <c:tx>
            <c:strRef>
              <c:f>Wages!$A$137</c:f>
              <c:strCache>
                <c:ptCount val="1"/>
                <c:pt idx="0">
                  <c:v>3N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Wages!$B$132:$K$132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Two Year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Wages!$B$137:$K$137</c:f>
              <c:numCache>
                <c:formatCode>#,##0_);[Red]\(#,##0\)</c:formatCode>
                <c:ptCount val="10"/>
                <c:pt idx="0">
                  <c:v>21</c:v>
                </c:pt>
                <c:pt idx="1">
                  <c:v>21</c:v>
                </c:pt>
                <c:pt idx="2">
                  <c:v>16</c:v>
                </c:pt>
                <c:pt idx="3">
                  <c:v>16</c:v>
                </c:pt>
                <c:pt idx="4">
                  <c:v>15</c:v>
                </c:pt>
                <c:pt idx="5">
                  <c:v>15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</c:ser>
        <c:ser>
          <c:idx val="5"/>
          <c:order val="5"/>
          <c:tx>
            <c:strRef>
              <c:f>Wages!$A$138</c:f>
              <c:strCache>
                <c:ptCount val="1"/>
                <c:pt idx="0">
                  <c:v>3S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Wages!$B$132:$K$132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Two Year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Wages!$B$138:$K$138</c:f>
              <c:numCache>
                <c:formatCode>#,##0_);[Red]\(#,##0\)</c:formatCode>
                <c:ptCount val="10"/>
                <c:pt idx="0">
                  <c:v>26</c:v>
                </c:pt>
                <c:pt idx="1">
                  <c:v>22</c:v>
                </c:pt>
                <c:pt idx="2">
                  <c:v>25</c:v>
                </c:pt>
                <c:pt idx="3">
                  <c:v>21</c:v>
                </c:pt>
                <c:pt idx="4">
                  <c:v>23</c:v>
                </c:pt>
                <c:pt idx="5">
                  <c:v>20</c:v>
                </c:pt>
                <c:pt idx="6">
                  <c:v>11</c:v>
                </c:pt>
                <c:pt idx="7">
                  <c:v>11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49928144"/>
        <c:axId val="-49935760"/>
      </c:barChart>
      <c:catAx>
        <c:axId val="-4992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49935760"/>
        <c:crosses val="autoZero"/>
        <c:auto val="1"/>
        <c:lblAlgn val="ctr"/>
        <c:lblOffset val="100"/>
        <c:noMultiLvlLbl val="0"/>
      </c:catAx>
      <c:valAx>
        <c:axId val="-49935760"/>
        <c:scaling>
          <c:orientation val="minMax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crossAx val="-499281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Number</a:t>
            </a:r>
            <a:r>
              <a:rPr lang="en-US" baseline="0"/>
              <a:t> of Responses by Region </a:t>
            </a:r>
          </a:p>
          <a:p>
            <a:pPr>
              <a:defRPr/>
            </a:pPr>
            <a:r>
              <a:rPr lang="en-US" baseline="0"/>
              <a:t>to Wage Question, As a percent, by Employment Type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'[2014 Residential Staffing Survey Final rev12-11-2014.xlsm]Wages'!$A$175</c:f>
              <c:strCache>
                <c:ptCount val="1"/>
                <c:pt idx="0">
                  <c:v>1N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'[2014 Residential Staffing Survey Final rev12-11-2014.xlsm]Wages'!$B$174:$K$174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Start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'[2014 Residential Staffing Survey Final rev12-11-2014.xlsm]Wages'!$B$175:$K$175</c:f>
              <c:numCache>
                <c:formatCode>0%</c:formatCode>
                <c:ptCount val="10"/>
                <c:pt idx="0">
                  <c:v>0.1623931623931624</c:v>
                </c:pt>
                <c:pt idx="1">
                  <c:v>0.16379310344827586</c:v>
                </c:pt>
                <c:pt idx="2">
                  <c:v>0.15116279069767441</c:v>
                </c:pt>
                <c:pt idx="3">
                  <c:v>0.15116279069767441</c:v>
                </c:pt>
                <c:pt idx="4">
                  <c:v>0.17499999999999999</c:v>
                </c:pt>
                <c:pt idx="5">
                  <c:v>0.17721518987341772</c:v>
                </c:pt>
                <c:pt idx="6">
                  <c:v>0.125</c:v>
                </c:pt>
                <c:pt idx="7">
                  <c:v>0.13157894736842105</c:v>
                </c:pt>
                <c:pt idx="8">
                  <c:v>5.5555555555555552E-2</c:v>
                </c:pt>
                <c:pt idx="9">
                  <c:v>5.5555555555555552E-2</c:v>
                </c:pt>
              </c:numCache>
            </c:numRef>
          </c:val>
        </c:ser>
        <c:ser>
          <c:idx val="1"/>
          <c:order val="1"/>
          <c:tx>
            <c:strRef>
              <c:f>'[2014 Residential Staffing Survey Final rev12-11-2014.xlsm]Wages'!$A$176</c:f>
              <c:strCache>
                <c:ptCount val="1"/>
                <c:pt idx="0">
                  <c:v>1S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'[2014 Residential Staffing Survey Final rev12-11-2014.xlsm]Wages'!$B$174:$K$174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Start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'[2014 Residential Staffing Survey Final rev12-11-2014.xlsm]Wages'!$B$176:$K$176</c:f>
              <c:numCache>
                <c:formatCode>0%</c:formatCode>
                <c:ptCount val="10"/>
                <c:pt idx="0">
                  <c:v>8.5470085470085472E-2</c:v>
                </c:pt>
                <c:pt idx="1">
                  <c:v>7.7586206896551727E-2</c:v>
                </c:pt>
                <c:pt idx="2">
                  <c:v>6.9767441860465115E-2</c:v>
                </c:pt>
                <c:pt idx="3">
                  <c:v>6.9767441860465115E-2</c:v>
                </c:pt>
                <c:pt idx="4">
                  <c:v>6.25E-2</c:v>
                </c:pt>
                <c:pt idx="5">
                  <c:v>5.0632911392405063E-2</c:v>
                </c:pt>
                <c:pt idx="6">
                  <c:v>7.4999999999999997E-2</c:v>
                </c:pt>
                <c:pt idx="7">
                  <c:v>5.2631578947368418E-2</c:v>
                </c:pt>
                <c:pt idx="8">
                  <c:v>5.5555555555555552E-2</c:v>
                </c:pt>
                <c:pt idx="9">
                  <c:v>5.5555555555555552E-2</c:v>
                </c:pt>
              </c:numCache>
            </c:numRef>
          </c:val>
        </c:ser>
        <c:ser>
          <c:idx val="2"/>
          <c:order val="2"/>
          <c:tx>
            <c:strRef>
              <c:f>'[2014 Residential Staffing Survey Final rev12-11-2014.xlsm]Wages'!$A$177</c:f>
              <c:strCache>
                <c:ptCount val="1"/>
                <c:pt idx="0">
                  <c:v>2N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'[2014 Residential Staffing Survey Final rev12-11-2014.xlsm]Wages'!$B$174:$K$174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Start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'[2014 Residential Staffing Survey Final rev12-11-2014.xlsm]Wages'!$B$177:$K$177</c:f>
              <c:numCache>
                <c:formatCode>0%</c:formatCode>
                <c:ptCount val="10"/>
                <c:pt idx="0">
                  <c:v>0.15384615384615385</c:v>
                </c:pt>
                <c:pt idx="1">
                  <c:v>0.15517241379310345</c:v>
                </c:pt>
                <c:pt idx="2">
                  <c:v>0.12790697674418605</c:v>
                </c:pt>
                <c:pt idx="3">
                  <c:v>0.12790697674418605</c:v>
                </c:pt>
                <c:pt idx="4">
                  <c:v>0.15</c:v>
                </c:pt>
                <c:pt idx="5">
                  <c:v>0.15189873417721519</c:v>
                </c:pt>
                <c:pt idx="6">
                  <c:v>0.17499999999999999</c:v>
                </c:pt>
                <c:pt idx="7">
                  <c:v>0.18421052631578946</c:v>
                </c:pt>
                <c:pt idx="8">
                  <c:v>0.22222222222222221</c:v>
                </c:pt>
                <c:pt idx="9">
                  <c:v>0.22222222222222221</c:v>
                </c:pt>
              </c:numCache>
            </c:numRef>
          </c:val>
        </c:ser>
        <c:ser>
          <c:idx val="3"/>
          <c:order val="3"/>
          <c:tx>
            <c:strRef>
              <c:f>'[2014 Residential Staffing Survey Final rev12-11-2014.xlsm]Wages'!$A$178</c:f>
              <c:strCache>
                <c:ptCount val="1"/>
                <c:pt idx="0">
                  <c:v>2S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'[2014 Residential Staffing Survey Final rev12-11-2014.xlsm]Wages'!$B$174:$K$174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Start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'[2014 Residential Staffing Survey Final rev12-11-2014.xlsm]Wages'!$B$178:$K$178</c:f>
              <c:numCache>
                <c:formatCode>0%</c:formatCode>
                <c:ptCount val="10"/>
                <c:pt idx="0">
                  <c:v>0.30769230769230771</c:v>
                </c:pt>
                <c:pt idx="1">
                  <c:v>0.31034482758620691</c:v>
                </c:pt>
                <c:pt idx="2">
                  <c:v>0.33720930232558138</c:v>
                </c:pt>
                <c:pt idx="3">
                  <c:v>0.33720930232558138</c:v>
                </c:pt>
                <c:pt idx="4">
                  <c:v>0.3125</c:v>
                </c:pt>
                <c:pt idx="5">
                  <c:v>0.31645569620253167</c:v>
                </c:pt>
                <c:pt idx="6">
                  <c:v>0.3</c:v>
                </c:pt>
                <c:pt idx="7">
                  <c:v>0.28947368421052633</c:v>
                </c:pt>
                <c:pt idx="8">
                  <c:v>0.3888888888888889</c:v>
                </c:pt>
                <c:pt idx="9">
                  <c:v>0.3888888888888889</c:v>
                </c:pt>
              </c:numCache>
            </c:numRef>
          </c:val>
        </c:ser>
        <c:ser>
          <c:idx val="4"/>
          <c:order val="4"/>
          <c:tx>
            <c:strRef>
              <c:f>'[2014 Residential Staffing Survey Final rev12-11-2014.xlsm]Wages'!$A$179</c:f>
              <c:strCache>
                <c:ptCount val="1"/>
                <c:pt idx="0">
                  <c:v>3N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'[2014 Residential Staffing Survey Final rev12-11-2014.xlsm]Wages'!$B$174:$K$174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Start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'[2014 Residential Staffing Survey Final rev12-11-2014.xlsm]Wages'!$B$179:$K$179</c:f>
              <c:numCache>
                <c:formatCode>0%</c:formatCode>
                <c:ptCount val="10"/>
                <c:pt idx="0">
                  <c:v>0.11965811965811966</c:v>
                </c:pt>
                <c:pt idx="1">
                  <c:v>0.1206896551724138</c:v>
                </c:pt>
                <c:pt idx="2">
                  <c:v>0.11627906976744186</c:v>
                </c:pt>
                <c:pt idx="3">
                  <c:v>0.11627906976744186</c:v>
                </c:pt>
                <c:pt idx="4">
                  <c:v>0.1</c:v>
                </c:pt>
                <c:pt idx="5">
                  <c:v>0.10126582278481013</c:v>
                </c:pt>
                <c:pt idx="6">
                  <c:v>0.1</c:v>
                </c:pt>
                <c:pt idx="7">
                  <c:v>0.10526315789473684</c:v>
                </c:pt>
                <c:pt idx="8">
                  <c:v>0.16666666666666666</c:v>
                </c:pt>
                <c:pt idx="9">
                  <c:v>0.16666666666666666</c:v>
                </c:pt>
              </c:numCache>
            </c:numRef>
          </c:val>
        </c:ser>
        <c:ser>
          <c:idx val="5"/>
          <c:order val="5"/>
          <c:tx>
            <c:strRef>
              <c:f>'[2014 Residential Staffing Survey Final rev12-11-2014.xlsm]Wages'!$A$180</c:f>
              <c:strCache>
                <c:ptCount val="1"/>
                <c:pt idx="0">
                  <c:v>3S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'[2014 Residential Staffing Survey Final rev12-11-2014.xlsm]Wages'!$B$174:$K$174</c:f>
              <c:strCache>
                <c:ptCount val="10"/>
                <c:pt idx="0">
                  <c:v>Entry Level
Start</c:v>
                </c:pt>
                <c:pt idx="1">
                  <c:v>Entry
Two Year</c:v>
                </c:pt>
                <c:pt idx="2">
                  <c:v>First Line
Start</c:v>
                </c:pt>
                <c:pt idx="3">
                  <c:v>First Line
Two Year</c:v>
                </c:pt>
                <c:pt idx="4">
                  <c:v>Program Manager
Start</c:v>
                </c:pt>
                <c:pt idx="5">
                  <c:v>Program Manager
Two Year</c:v>
                </c:pt>
                <c:pt idx="6">
                  <c:v>Specialists
Start</c:v>
                </c:pt>
                <c:pt idx="7">
                  <c:v>Specialists
Start</c:v>
                </c:pt>
                <c:pt idx="8">
                  <c:v>Nurses
Start</c:v>
                </c:pt>
                <c:pt idx="9">
                  <c:v>Nurses
Two Year</c:v>
                </c:pt>
              </c:strCache>
            </c:strRef>
          </c:cat>
          <c:val>
            <c:numRef>
              <c:f>'[2014 Residential Staffing Survey Final rev12-11-2014.xlsm]Wages'!$B$180:$K$180</c:f>
              <c:numCache>
                <c:formatCode>0%</c:formatCode>
                <c:ptCount val="10"/>
                <c:pt idx="0">
                  <c:v>0.17094017094017094</c:v>
                </c:pt>
                <c:pt idx="1">
                  <c:v>0.17241379310344829</c:v>
                </c:pt>
                <c:pt idx="2">
                  <c:v>0.19767441860465115</c:v>
                </c:pt>
                <c:pt idx="3">
                  <c:v>0.19767441860465115</c:v>
                </c:pt>
                <c:pt idx="4">
                  <c:v>0.2</c:v>
                </c:pt>
                <c:pt idx="5">
                  <c:v>0.20253164556962025</c:v>
                </c:pt>
                <c:pt idx="6">
                  <c:v>0.22500000000000001</c:v>
                </c:pt>
                <c:pt idx="7">
                  <c:v>0.23684210526315788</c:v>
                </c:pt>
                <c:pt idx="8">
                  <c:v>0.1111111111111111</c:v>
                </c:pt>
                <c:pt idx="9">
                  <c:v>0.1111111111111111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0823136"/>
        <c:axId val="-10828576"/>
      </c:barChart>
      <c:catAx>
        <c:axId val="-1082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828576"/>
        <c:crosses val="autoZero"/>
        <c:auto val="1"/>
        <c:lblAlgn val="ctr"/>
        <c:lblOffset val="100"/>
        <c:noMultiLvlLbl val="0"/>
      </c:catAx>
      <c:valAx>
        <c:axId val="-10828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108231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0.22723</cdr:x>
      <cdr:y>0.19976</cdr:y>
    </cdr:from>
    <cdr:to>
      <cdr:x>0.22833</cdr:x>
      <cdr:y>0.77323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2090784" y="791113"/>
          <a:ext cx="10159" cy="2271175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0.6063</cdr:x>
      <cdr:y>0.20663</cdr:y>
    </cdr:from>
    <cdr:to>
      <cdr:x>0.6063</cdr:x>
      <cdr:y>0.80295</cdr:y>
    </cdr:to>
    <cdr:cxnSp macro="">
      <cdr:nvCxnSpPr>
        <cdr:cNvPr id="5" name="Straight Connector 4"/>
        <cdr:cNvCxnSpPr/>
      </cdr:nvCxnSpPr>
      <cdr:spPr bwMode="auto">
        <a:xfrm xmlns:a="http://schemas.openxmlformats.org/drawingml/2006/main">
          <a:off x="5578654" y="818314"/>
          <a:ext cx="0" cy="2361637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0.41546</cdr:x>
      <cdr:y>0.20736</cdr:y>
    </cdr:from>
    <cdr:to>
      <cdr:x>0.41546</cdr:x>
      <cdr:y>0.77669</cdr:y>
    </cdr:to>
    <cdr:cxnSp macro="">
      <cdr:nvCxnSpPr>
        <cdr:cNvPr id="6" name="Straight Connector 5"/>
        <cdr:cNvCxnSpPr/>
      </cdr:nvCxnSpPr>
      <cdr:spPr bwMode="auto">
        <a:xfrm xmlns:a="http://schemas.openxmlformats.org/drawingml/2006/main">
          <a:off x="3838575" y="804863"/>
          <a:ext cx="0" cy="2209800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0.79745</cdr:x>
      <cdr:y>0.20147</cdr:y>
    </cdr:from>
    <cdr:to>
      <cdr:x>0.79769</cdr:x>
      <cdr:y>0.78182</cdr:y>
    </cdr:to>
    <cdr:cxnSp macro="">
      <cdr:nvCxnSpPr>
        <cdr:cNvPr id="8" name="Straight Connector 7"/>
        <cdr:cNvCxnSpPr/>
      </cdr:nvCxnSpPr>
      <cdr:spPr bwMode="auto">
        <a:xfrm xmlns:a="http://schemas.openxmlformats.org/drawingml/2006/main">
          <a:off x="7337437" y="797903"/>
          <a:ext cx="2256" cy="2298403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0.22312</cdr:x>
      <cdr:y>0.19185</cdr:y>
    </cdr:from>
    <cdr:to>
      <cdr:x>0.22414</cdr:x>
      <cdr:y>0.85262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 flipH="1">
          <a:off x="2328333" y="826560"/>
          <a:ext cx="10583" cy="2846916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0.41258</cdr:x>
      <cdr:y>0.18865</cdr:y>
    </cdr:from>
    <cdr:to>
      <cdr:x>0.41359</cdr:x>
      <cdr:y>0.84942</cdr:y>
    </cdr:to>
    <cdr:cxnSp macro="">
      <cdr:nvCxnSpPr>
        <cdr:cNvPr id="4" name="Straight Connector 3"/>
        <cdr:cNvCxnSpPr/>
      </cdr:nvCxnSpPr>
      <cdr:spPr bwMode="auto">
        <a:xfrm xmlns:a="http://schemas.openxmlformats.org/drawingml/2006/main" flipH="1">
          <a:off x="4305300" y="812800"/>
          <a:ext cx="10583" cy="2846916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0.60426</cdr:x>
      <cdr:y>0.1862</cdr:y>
    </cdr:from>
    <cdr:to>
      <cdr:x>0.60527</cdr:x>
      <cdr:y>0.84697</cdr:y>
    </cdr:to>
    <cdr:cxnSp macro="">
      <cdr:nvCxnSpPr>
        <cdr:cNvPr id="5" name="Straight Connector 4"/>
        <cdr:cNvCxnSpPr/>
      </cdr:nvCxnSpPr>
      <cdr:spPr bwMode="auto">
        <a:xfrm xmlns:a="http://schemas.openxmlformats.org/drawingml/2006/main" flipH="1">
          <a:off x="6305550" y="802217"/>
          <a:ext cx="10583" cy="2846916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0.79594</cdr:x>
      <cdr:y>0.18128</cdr:y>
    </cdr:from>
    <cdr:to>
      <cdr:x>0.79696</cdr:x>
      <cdr:y>0.84205</cdr:y>
    </cdr:to>
    <cdr:cxnSp macro="">
      <cdr:nvCxnSpPr>
        <cdr:cNvPr id="6" name="Straight Connector 5"/>
        <cdr:cNvCxnSpPr/>
      </cdr:nvCxnSpPr>
      <cdr:spPr bwMode="auto">
        <a:xfrm xmlns:a="http://schemas.openxmlformats.org/drawingml/2006/main" flipH="1">
          <a:off x="8305800" y="781050"/>
          <a:ext cx="10583" cy="2846916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243B8-C58F-4DEA-9A71-BF25C8850923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this is a test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A24B1-47D0-449A-B51B-32FC00F76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152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94B45B-C227-498E-94B3-372A2B058313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this is a test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60CA93-9E3C-4932-B714-A7C10582B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978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0CA93-9E3C-4932-B714-A7C10582BBFD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1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0CA93-9E3C-4932-B714-A7C10582BBF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12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0CA93-9E3C-4932-B714-A7C10582BBF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1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0CA93-9E3C-4932-B714-A7C10582BBF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1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0CA93-9E3C-4932-B714-A7C10582BBF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12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0CA93-9E3C-4932-B714-A7C10582BBF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12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0CA93-9E3C-4932-B714-A7C10582BBF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12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0CA93-9E3C-4932-B714-A7C10582BBFD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12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0CA93-9E3C-4932-B714-A7C10582BBFD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is a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1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193D4-6F63-4437-8FA1-5CC5966566B7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788C3-DD14-4AA8-B912-50AD871291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193D4-6F63-4437-8FA1-5CC5966566B7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788C3-DD14-4AA8-B912-50AD871291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193D4-6F63-4437-8FA1-5CC5966566B7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788C3-DD14-4AA8-B912-50AD871291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193D4-6F63-4437-8FA1-5CC5966566B7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788C3-DD14-4AA8-B912-50AD871291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  <a:extLst/>
          </a:lstStyle>
          <a:p>
            <a:r>
              <a:rPr kumimoji="0" lang="en-US" dirty="0" smtClean="0"/>
              <a:t>2012 Residential Staffing </a:t>
            </a:r>
            <a:r>
              <a:rPr kumimoji="0" lang="en-US" dirty="0" err="1" smtClean="0"/>
              <a:t>Surveytitle</a:t>
            </a:r>
            <a:r>
              <a:rPr kumimoji="0" lang="en-US" dirty="0" smtClean="0"/>
              <a:t>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5400" y="6248400"/>
            <a:ext cx="3886200" cy="476250"/>
          </a:xfrm>
        </p:spPr>
        <p:txBody>
          <a:bodyPr/>
          <a:lstStyle>
            <a:lvl1pPr>
              <a:defRPr sz="1000"/>
            </a:lvl1pPr>
            <a:extLst/>
          </a:lstStyle>
          <a:p>
            <a:r>
              <a:rPr lang="en-US" dirty="0" smtClean="0"/>
              <a:t>This data is obtained using self-reported, non-validated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5400" y="6477000"/>
            <a:ext cx="3886200" cy="247650"/>
          </a:xfrm>
        </p:spPr>
        <p:txBody>
          <a:bodyPr/>
          <a:lstStyle>
            <a:lvl1pPr>
              <a:defRPr sz="1000"/>
            </a:lvl1pPr>
            <a:extLst/>
          </a:lstStyle>
          <a:p>
            <a:r>
              <a:rPr lang="en-US" dirty="0" smtClean="0"/>
              <a:t>This data is obtained using self-reported, non-validated format</a:t>
            </a:r>
          </a:p>
        </p:txBody>
      </p:sp>
    </p:spTree>
    <p:extLst>
      <p:ext uri="{BB962C8B-B14F-4D97-AF65-F5344CB8AC3E}">
        <p14:creationId xmlns:p14="http://schemas.microsoft.com/office/powerpoint/2010/main" val="392185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193D4-6F63-4437-8FA1-5CC5966566B7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788C3-DD14-4AA8-B912-50AD871291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193D4-6F63-4437-8FA1-5CC5966566B7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788C3-DD14-4AA8-B912-50AD871291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193D4-6F63-4437-8FA1-5CC5966566B7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788C3-DD14-4AA8-B912-50AD871291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193D4-6F63-4437-8FA1-5CC5966566B7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788C3-DD14-4AA8-B912-50AD871291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193D4-6F63-4437-8FA1-5CC5966566B7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788C3-DD14-4AA8-B912-50AD871291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193D4-6F63-4437-8FA1-5CC5966566B7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788C3-DD14-4AA8-B912-50AD871291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B1193D4-6F63-4437-8FA1-5CC5966566B7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9788C3-DD14-4AA8-B912-50AD871291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81000"/>
            <a:ext cx="7406640" cy="3429000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2015 Community Residential Staffing Results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Social and Health Services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Services Division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Rates Management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Peter Graham, Chief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949660"/>
              </p:ext>
            </p:extLst>
          </p:nvPr>
        </p:nvGraphicFramePr>
        <p:xfrm>
          <a:off x="990600" y="76201"/>
          <a:ext cx="81534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146395"/>
              </p:ext>
            </p:extLst>
          </p:nvPr>
        </p:nvGraphicFramePr>
        <p:xfrm>
          <a:off x="1066802" y="4800603"/>
          <a:ext cx="8000996" cy="1752600"/>
        </p:xfrm>
        <a:graphic>
          <a:graphicData uri="http://schemas.openxmlformats.org/drawingml/2006/table">
            <a:tbl>
              <a:tblPr/>
              <a:tblGrid>
                <a:gridCol w="1099886"/>
                <a:gridCol w="563356"/>
                <a:gridCol w="563356"/>
                <a:gridCol w="563356"/>
                <a:gridCol w="995933"/>
                <a:gridCol w="563356"/>
                <a:gridCol w="563356"/>
                <a:gridCol w="563356"/>
                <a:gridCol w="563356"/>
                <a:gridCol w="834973"/>
                <a:gridCol w="563356"/>
                <a:gridCol w="563356"/>
              </a:tblGrid>
              <a:tr h="50580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Entry Level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Start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Entry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First Line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Start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First Line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Program Manager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Start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Program Manager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Specialists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Start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Specialists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Nurses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Start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MS Sans Serif"/>
                        </a:rPr>
                        <a:t>Nurses</a:t>
                      </a:r>
                      <a:br>
                        <a:rPr lang="en-US" sz="800" b="0" i="0" u="none" strike="noStrike" dirty="0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 dirty="0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1N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16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16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16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9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1S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9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9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8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8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8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8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5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4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2N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17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17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18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19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2S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40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39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35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34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28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28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14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3N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21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21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16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16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3S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26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22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25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21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23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11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11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11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136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131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117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112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107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106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54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51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23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22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5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629686"/>
              </p:ext>
            </p:extLst>
          </p:nvPr>
        </p:nvGraphicFramePr>
        <p:xfrm>
          <a:off x="990600" y="76201"/>
          <a:ext cx="8153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40140"/>
              </p:ext>
            </p:extLst>
          </p:nvPr>
        </p:nvGraphicFramePr>
        <p:xfrm>
          <a:off x="1435099" y="4876797"/>
          <a:ext cx="7499352" cy="1752604"/>
        </p:xfrm>
        <a:graphic>
          <a:graphicData uri="http://schemas.openxmlformats.org/drawingml/2006/table">
            <a:tbl>
              <a:tblPr/>
              <a:tblGrid>
                <a:gridCol w="1030925"/>
                <a:gridCol w="528035"/>
                <a:gridCol w="528035"/>
                <a:gridCol w="528035"/>
                <a:gridCol w="933490"/>
                <a:gridCol w="528035"/>
                <a:gridCol w="528035"/>
                <a:gridCol w="528035"/>
                <a:gridCol w="528035"/>
                <a:gridCol w="782622"/>
                <a:gridCol w="528035"/>
                <a:gridCol w="528035"/>
              </a:tblGrid>
              <a:tr h="56303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Entry Level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Start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Entry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First Line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Start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First Line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Program Manager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Start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Program Manager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Specialists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Start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Specialists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Start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Nurses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Start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Nurses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1N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14%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14%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14%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19%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18%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13%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9%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1S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7%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7%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7%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7%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7%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8%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9%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8%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9%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9%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2N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17%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18%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19%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20%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13%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14%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2S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29%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30%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30%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30%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26%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26%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28%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27%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43%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45%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3N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16%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14%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14%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14%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14%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6%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6%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13%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14%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6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3S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19%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17%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21%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19%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21%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19%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20%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22%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9%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9%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3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485888" cy="8193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Responses by County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75040"/>
              </p:ext>
            </p:extLst>
          </p:nvPr>
        </p:nvGraphicFramePr>
        <p:xfrm>
          <a:off x="1219200" y="1142992"/>
          <a:ext cx="7620001" cy="5562607"/>
        </p:xfrm>
        <a:graphic>
          <a:graphicData uri="http://schemas.openxmlformats.org/drawingml/2006/table">
            <a:tbl>
              <a:tblPr/>
              <a:tblGrid>
                <a:gridCol w="1155928"/>
                <a:gridCol w="936910"/>
                <a:gridCol w="681390"/>
                <a:gridCol w="912577"/>
                <a:gridCol w="866946"/>
                <a:gridCol w="705724"/>
                <a:gridCol w="949078"/>
                <a:gridCol w="705724"/>
                <a:gridCol w="705724"/>
              </a:tblGrid>
              <a:tr h="3713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County</a:t>
                      </a:r>
                    </a:p>
                  </a:txBody>
                  <a:tcPr marL="5450" marR="5450" marT="5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5450" marR="5450" marT="5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Code</a:t>
                      </a:r>
                    </a:p>
                  </a:txBody>
                  <a:tcPr marL="5450" marR="5450" marT="5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Number of Providers by County</a:t>
                      </a:r>
                    </a:p>
                  </a:txBody>
                  <a:tcPr marL="5450" marR="5450" marT="5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Rec'vd by Couinty</a:t>
                      </a:r>
                    </a:p>
                  </a:txBody>
                  <a:tcPr marL="5450" marR="5450" marT="5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% by County</a:t>
                      </a:r>
                    </a:p>
                  </a:txBody>
                  <a:tcPr marL="5450" marR="5450" marT="5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% by total Rec'vd</a:t>
                      </a:r>
                    </a:p>
                  </a:txBody>
                  <a:tcPr marL="5450" marR="5450" marT="5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Entry Level Vacancy Rate by County</a:t>
                      </a:r>
                    </a:p>
                  </a:txBody>
                  <a:tcPr marL="5450" marR="5450" marT="5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Entry Level Turnover Rate By County</a:t>
                      </a:r>
                    </a:p>
                  </a:txBody>
                  <a:tcPr marL="5450" marR="5450" marT="5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Adams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Asotin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Benton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67%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7.1%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49.5%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Chelan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7.0%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32.4%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Clallam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11.7%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46.8%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Clark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13.4%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55.7%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Columbia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Cowlitz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3.8%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44.6%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Douglas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16.1%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44.5%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Ferry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Franklin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Garfield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Grant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15.3%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44.8%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Grays Harbor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16.2%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152.9%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Island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0.0%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37.8%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Jefferson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18.5%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36.9%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King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KING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89%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9.8%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37.9%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Kitsap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6.9%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53.1%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Kittitas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0.0%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106.0%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Klickitat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Lewis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7.2%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147.8%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Lincloln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Mason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0.0%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43.7%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Okanogan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16.1%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44.5%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Pacific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Pend Oreille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Pierce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11.7%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52.3%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San Juan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Skagit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5.6%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36.7%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Skamania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Snohomish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79%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7.9%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51.8%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Spokane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88%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13.8%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56.8%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Stevens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Thurston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88%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18.3%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65.5%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Wahkiakum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Walla Walla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67%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0.0%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0.0%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Whatcom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5.1%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51.4%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Whitman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NON-MSA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3.4%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97.7%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Yakima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MSA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57%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5.3%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44.8%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0" marR="5450" marT="54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168</a:t>
                      </a:r>
                    </a:p>
                  </a:txBody>
                  <a:tcPr marL="5450" marR="5450" marT="5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142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85%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Times New Roman" panose="02020603050405020304" pitchFamily="18" charset="0"/>
                        </a:rPr>
                        <a:t>10.8%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50.2%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5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Wage, Vacancy &amp; </a:t>
            </a:r>
            <a:r>
              <a:rPr lang="en-US" dirty="0" smtClean="0"/>
              <a:t>Turnover Data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359333"/>
              </p:ext>
            </p:extLst>
          </p:nvPr>
        </p:nvGraphicFramePr>
        <p:xfrm>
          <a:off x="1392237" y="1209675"/>
          <a:ext cx="7446963" cy="541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20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990600"/>
          </a:xfrm>
        </p:spPr>
        <p:txBody>
          <a:bodyPr>
            <a:normAutofit/>
          </a:bodyPr>
          <a:lstStyle/>
          <a:p>
            <a:r>
              <a:rPr lang="en-US" dirty="0"/>
              <a:t>Wage, Vacancy &amp; </a:t>
            </a:r>
            <a:r>
              <a:rPr lang="en-US" dirty="0" smtClean="0"/>
              <a:t>Turnover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400797"/>
            <a:ext cx="3685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NOTE:  This information includes </a:t>
            </a:r>
            <a:r>
              <a:rPr lang="en-US" sz="1000" dirty="0" smtClean="0"/>
              <a:t>Contracted Providers and SOLA</a:t>
            </a:r>
            <a:endParaRPr lang="en-US" sz="1000" dirty="0"/>
          </a:p>
          <a:p>
            <a:r>
              <a:rPr lang="en-US" sz="1000" dirty="0"/>
              <a:t>This data is obtained using self-reported, non-validated format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023111"/>
              </p:ext>
            </p:extLst>
          </p:nvPr>
        </p:nvGraphicFramePr>
        <p:xfrm>
          <a:off x="1295400" y="1142999"/>
          <a:ext cx="7093289" cy="5106058"/>
        </p:xfrm>
        <a:graphic>
          <a:graphicData uri="http://schemas.openxmlformats.org/drawingml/2006/table">
            <a:tbl>
              <a:tblPr/>
              <a:tblGrid>
                <a:gridCol w="1583121"/>
                <a:gridCol w="751092"/>
                <a:gridCol w="867641"/>
                <a:gridCol w="689581"/>
                <a:gridCol w="611881"/>
                <a:gridCol w="582744"/>
                <a:gridCol w="582744"/>
                <a:gridCol w="725192"/>
                <a:gridCol w="699293"/>
              </a:tblGrid>
              <a:tr h="210668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>
                          <a:effectLst/>
                          <a:latin typeface="Times New Roman" panose="02020603050405020304" pitchFamily="18" charset="0"/>
                        </a:rPr>
                        <a:t>RESIDENTIAL STAFFING SURVEY - 2015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95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effectLst/>
                          <a:latin typeface="Castellar" panose="020A0402060406010301" pitchFamily="18" charset="0"/>
                        </a:rPr>
                        <a:t>Wage, Vacancy &amp; turnover data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6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Note: The following data </a:t>
                      </a:r>
                      <a:r>
                        <a:rPr lang="en-US" sz="900" b="1" i="1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includes </a:t>
                      </a:r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data from the SOLA programs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Hourly Wages Reported (mean)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Hourly Wage Range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Number of Staff Positions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Total Staff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Percent of Group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Entry Level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Low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High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Vacancy Rate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Turnover Rate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7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Entry Level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11,128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87.1%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$10.87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$11.73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$9.47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$13.72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10.6%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49.2%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1st Line Supervisors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904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7.1%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$13.98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$15.02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$9.93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$36.00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6.6%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21.3%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Program Managers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410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3.2%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$17.87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$19.61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$12.70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$34.13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2.9%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18.8%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Specialists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257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2.0%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$17.41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$18.69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$55.00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8.5%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23.3%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Nurses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0.6%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$24.83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$25.83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$11.00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$40.00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11.3%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51.4%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Total No. Positions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12,780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Average Vacancy &amp; Turnover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45.8%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Number of Vacant Positions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Breakdown of Employees that Left by Position Type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21487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Entry Level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1,181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92.0%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Entry Level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5,476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93.7%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1st Line Supervisors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4.7%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1st Line Supervisors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192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3.3%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Program Managers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0.9%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Program Managers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Specialists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Specialists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Nurses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  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0.7%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Nurses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0.7%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Total Vacant Positions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1,284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Total Employees Left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5,847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6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990600"/>
          </a:xfrm>
        </p:spPr>
        <p:txBody>
          <a:bodyPr>
            <a:normAutofit/>
          </a:bodyPr>
          <a:lstStyle/>
          <a:p>
            <a:r>
              <a:rPr lang="en-US" dirty="0"/>
              <a:t>Wage, Vacancy &amp; </a:t>
            </a:r>
            <a:r>
              <a:rPr lang="en-US" dirty="0" smtClean="0"/>
              <a:t>Turnover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0182" y="6400797"/>
            <a:ext cx="3821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NOTE:  This information includes ONLY Contracted Providers</a:t>
            </a:r>
          </a:p>
          <a:p>
            <a:r>
              <a:rPr lang="en-US" sz="1000" dirty="0"/>
              <a:t>This data is obtained using self-reported, non-validated format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311605"/>
              </p:ext>
            </p:extLst>
          </p:nvPr>
        </p:nvGraphicFramePr>
        <p:xfrm>
          <a:off x="1435609" y="1142996"/>
          <a:ext cx="6889852" cy="5205130"/>
        </p:xfrm>
        <a:graphic>
          <a:graphicData uri="http://schemas.openxmlformats.org/drawingml/2006/table">
            <a:tbl>
              <a:tblPr/>
              <a:tblGrid>
                <a:gridCol w="1537717"/>
                <a:gridCol w="729551"/>
                <a:gridCol w="842758"/>
                <a:gridCol w="669803"/>
                <a:gridCol w="594332"/>
                <a:gridCol w="566030"/>
                <a:gridCol w="566030"/>
                <a:gridCol w="704394"/>
                <a:gridCol w="679237"/>
              </a:tblGrid>
              <a:tr h="206246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RESIDENTIAL STAFFING SURVEY - 2015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90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stellar" panose="020A0402060406010301" pitchFamily="18" charset="0"/>
                        </a:rPr>
                        <a:t>Wage, Vacancy &amp; turnover data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56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Note: The following data </a:t>
                      </a:r>
                      <a:r>
                        <a:rPr lang="en-US" sz="900" b="1" i="1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does not</a:t>
                      </a: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 include</a:t>
                      </a:r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 data from the </a:t>
                      </a: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SOLA</a:t>
                      </a:r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 programs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Hourly Wages Reported (mean)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Hourly Wage Range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Number of Staff Positions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Total Staff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Percent of Group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Entry Level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Low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High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Vacancy Rate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Turnover Rate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Entry Level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10,786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87.0%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$10.77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$11.61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$9.47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$12.50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10.8%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50.2%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69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1st Line Supervisors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882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7.1%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$13.77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$14.77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$9.93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$36.00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6.8%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21.2%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9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Program Managers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400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3.2%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$17.55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$19.25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$12.70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$34.13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3.0%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19.3%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9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Specialists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244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2.0%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$17.30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$18.73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$55.00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9.0%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23.7%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9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Nurses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0.6%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$24.72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$25.57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$11.00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$40.00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11.5%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52.7%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Total No. Positions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12,391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Average Vacancy &amp; Turnover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46.6%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1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Number of Vacant Positions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Breakdown of Employees that Left by Position Type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2855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Entry Level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1,165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91.9%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Entry Level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5,410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93.7%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2869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1st Line Supervisors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4.7%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1st Line Supervisors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187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3.2%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2869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Program Managers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0.9%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Program Managers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2869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Specialists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Specialists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2869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Nurses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  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0.7%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Nurses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0.7%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2855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Total Vacant Positions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1,268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Total Employees Left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5,774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927713"/>
              </p:ext>
            </p:extLst>
          </p:nvPr>
        </p:nvGraphicFramePr>
        <p:xfrm>
          <a:off x="1142999" y="76203"/>
          <a:ext cx="7848600" cy="6553195"/>
        </p:xfrm>
        <a:graphic>
          <a:graphicData uri="http://schemas.openxmlformats.org/drawingml/2006/table">
            <a:tbl>
              <a:tblPr/>
              <a:tblGrid>
                <a:gridCol w="1751696"/>
                <a:gridCol w="831070"/>
                <a:gridCol w="960030"/>
                <a:gridCol w="763010"/>
                <a:gridCol w="677035"/>
                <a:gridCol w="644795"/>
                <a:gridCol w="644795"/>
                <a:gridCol w="802413"/>
                <a:gridCol w="773756"/>
              </a:tblGrid>
              <a:tr h="240802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RESIDENTIAL STAFFING SURVEY </a:t>
                      </a:r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– 2015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00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stellar" panose="020A0402060406010301" pitchFamily="18" charset="0"/>
                        </a:rPr>
                        <a:t>Wage, Vacancy &amp; turnover data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5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Note: The following data </a:t>
                      </a: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includes only</a:t>
                      </a:r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 data from the </a:t>
                      </a: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MS Sans Serif"/>
                        </a:rPr>
                        <a:t>SOLA</a:t>
                      </a:r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 programs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Hourly Wages Reported (mean)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Hourly Wage Range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Number of Staff Positions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Total Staff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Percent of Group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Entry Level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Low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High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Vacancy Rate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Turnover Rate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Entry Level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342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87.9%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$13.43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$15.03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$13.00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$13.72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4.7%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19.3%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1st Line Supervisors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5.7%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$18.88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$20.60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$18.13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$20.00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22.7%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Program Managers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2.6%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$26.47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$29.01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$23.76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$32.24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Specialists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3.3%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$20.53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$17.62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$17.29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$23.76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15.4%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Nurses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  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0.5%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$26.12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$28.70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$26.01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$26.22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Total No. Positions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389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Average Vacancy &amp; Turnover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4.1%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18.8%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2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Number of Vacant Positions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Breakdown of Employees that Left by Position Type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35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Entry Level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Entry Level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90.4%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35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1st Line Supervisors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1st Line Supervisors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6.8%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35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Program Managers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Program Managers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35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Specialists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Specialists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2.7%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35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Nurses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Nurses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35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Total Vacant Positions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      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Total Employees Left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            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80"/>
                          </a:solidFill>
                          <a:effectLst/>
                          <a:latin typeface="MS Sans Serif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827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0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5410200" cy="33496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 </a:t>
            </a:r>
            <a:r>
              <a:rPr lang="en-US" sz="2000" dirty="0" smtClean="0"/>
              <a:t>           Wage Data For All Regions Combined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616543"/>
              </p:ext>
            </p:extLst>
          </p:nvPr>
        </p:nvGraphicFramePr>
        <p:xfrm>
          <a:off x="1142999" y="533401"/>
          <a:ext cx="7620004" cy="1523998"/>
        </p:xfrm>
        <a:graphic>
          <a:graphicData uri="http://schemas.openxmlformats.org/drawingml/2006/table">
            <a:tbl>
              <a:tblPr/>
              <a:tblGrid>
                <a:gridCol w="1126853"/>
                <a:gridCol w="577169"/>
                <a:gridCol w="577169"/>
                <a:gridCol w="577169"/>
                <a:gridCol w="1020352"/>
                <a:gridCol w="577169"/>
                <a:gridCol w="577169"/>
                <a:gridCol w="577169"/>
                <a:gridCol w="577169"/>
                <a:gridCol w="855447"/>
                <a:gridCol w="577169"/>
              </a:tblGrid>
              <a:tr h="8277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Entry Level Wages</a:t>
                      </a:r>
                    </a:p>
                  </a:txBody>
                  <a:tcPr marL="9525" marR="9525" marT="9525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Entry Level after 2 years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Program Managers Wages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Program Managers after 2 years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Supervisors Wages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Supervisors after 2 years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Specialists Wages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Specialists after 2 years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Nurses Wages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Nurses after 2 years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Lowest Reported Wage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9.47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9.47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12.70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13.50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9.93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9.93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9.27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11.00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17.35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Highest Reported Wage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12.50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17.75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34.13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36.06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36.00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30.69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55.00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55.00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40.00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40.00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38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Average of All Wages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10.77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11.61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17.55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19.25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13.77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14.77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17.30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18.73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24.72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25.57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38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Median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10.60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13.25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16.68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16.00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24.75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11.34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14.50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18.09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16.57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MS Sans Serif"/>
                        </a:rPr>
                        <a:t>26.00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4093"/>
              </p:ext>
            </p:extLst>
          </p:nvPr>
        </p:nvGraphicFramePr>
        <p:xfrm>
          <a:off x="990600" y="2316162"/>
          <a:ext cx="8001000" cy="446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67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022592" cy="411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2-Year Wages By Region &amp; Type</a:t>
            </a:r>
            <a:endParaRPr lang="en-US" sz="3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558127"/>
              </p:ext>
            </p:extLst>
          </p:nvPr>
        </p:nvGraphicFramePr>
        <p:xfrm>
          <a:off x="1066800" y="1143000"/>
          <a:ext cx="77724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925401"/>
              </p:ext>
            </p:extLst>
          </p:nvPr>
        </p:nvGraphicFramePr>
        <p:xfrm>
          <a:off x="1066800" y="19812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65312"/>
              </p:ext>
            </p:extLst>
          </p:nvPr>
        </p:nvGraphicFramePr>
        <p:xfrm>
          <a:off x="1435099" y="838199"/>
          <a:ext cx="7499352" cy="1163339"/>
        </p:xfrm>
        <a:graphic>
          <a:graphicData uri="http://schemas.openxmlformats.org/drawingml/2006/table">
            <a:tbl>
              <a:tblPr/>
              <a:tblGrid>
                <a:gridCol w="1030925"/>
                <a:gridCol w="528035"/>
                <a:gridCol w="528035"/>
                <a:gridCol w="528035"/>
                <a:gridCol w="933490"/>
                <a:gridCol w="528035"/>
                <a:gridCol w="528035"/>
                <a:gridCol w="528035"/>
                <a:gridCol w="528035"/>
                <a:gridCol w="782622"/>
                <a:gridCol w="528035"/>
                <a:gridCol w="528035"/>
              </a:tblGrid>
              <a:tr h="3686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effectLst/>
                          <a:latin typeface="MS Sans Serif"/>
                        </a:rPr>
                        <a:t>Avg</a:t>
                      </a:r>
                      <a:r>
                        <a:rPr lang="en-US" sz="800" b="0" i="0" u="none" strike="noStrike" dirty="0">
                          <a:effectLst/>
                          <a:latin typeface="MS Sans Serif"/>
                        </a:rPr>
                        <a:t> Wage by Type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Entry Level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Start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First Line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Start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Program Manager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Start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Specialists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Start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Nurses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Start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Entry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First Line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Program Manager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Specialists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Nurses</a:t>
                      </a:r>
                      <a:br>
                        <a:rPr lang="en-US" sz="800" b="0" i="0" u="none" strike="noStrike">
                          <a:effectLst/>
                          <a:latin typeface="MS Sans Serif"/>
                        </a:rPr>
                      </a:br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Two Year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1N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10.81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15.43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18.42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20.68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18.58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11.62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15.87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19.01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21.54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20.94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1S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10.20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13.51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17.72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16.59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25.16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MS Sans Serif"/>
                        </a:rPr>
                        <a:t>11.10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14.57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19.02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23.06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0.00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2N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10.77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14.40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18.02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15.17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22.67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11.61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15.32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18.95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15.71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22.62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2S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11.23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13.87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18.39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18.27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26.25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12.23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15.18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20.33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20.05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26.71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3N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10.67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13.34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16.66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12.67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17.33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11.65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14.46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18.76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13.53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18.45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0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3S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10.74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13.06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16.89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16.41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40.00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11.20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13.86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18.69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17.34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MS Sans Serif"/>
                        </a:rPr>
                        <a:t>40.00 </a:t>
                      </a: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437" marR="9437" marT="9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9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              Average Wage By Region</a:t>
            </a:r>
            <a:endParaRPr lang="en-US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8377"/>
              </p:ext>
            </p:extLst>
          </p:nvPr>
        </p:nvGraphicFramePr>
        <p:xfrm>
          <a:off x="990599" y="1007268"/>
          <a:ext cx="8153401" cy="5545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6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481</TotalTime>
  <Words>1737</Words>
  <Application>Microsoft Office PowerPoint</Application>
  <PresentationFormat>On-screen Show (4:3)</PresentationFormat>
  <Paragraphs>1058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Castellar</vt:lpstr>
      <vt:lpstr>Gill Sans MT</vt:lpstr>
      <vt:lpstr>MS Sans Serif</vt:lpstr>
      <vt:lpstr>Times New Roman</vt:lpstr>
      <vt:lpstr>Verdana</vt:lpstr>
      <vt:lpstr>Wingdings 2</vt:lpstr>
      <vt:lpstr>Solstice</vt:lpstr>
      <vt:lpstr>    2015 Community Residential Staffing Results   Department of Social and Health Services Management Services Division Office of Rates Management  Peter Graham, Chief </vt:lpstr>
      <vt:lpstr>Responses by County</vt:lpstr>
      <vt:lpstr>Wage, Vacancy &amp; Turnover Data</vt:lpstr>
      <vt:lpstr>Wage, Vacancy &amp; Turnover Data</vt:lpstr>
      <vt:lpstr>Wage, Vacancy &amp; Turnover Data</vt:lpstr>
      <vt:lpstr>PowerPoint Presentation</vt:lpstr>
      <vt:lpstr>             Wage Data For All Regions Combined </vt:lpstr>
      <vt:lpstr>2-Year Wages By Region &amp; Type</vt:lpstr>
      <vt:lpstr>              Average Wage By Region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Residential Staffing Survey</dc:title>
  <dc:creator>Wlazlak, Lee (DSHS/MSD)</dc:creator>
  <cp:lastModifiedBy>Johnson, Tod P (DSHS/ALTSA/MSD)</cp:lastModifiedBy>
  <cp:revision>45</cp:revision>
  <cp:lastPrinted>2013-12-10T22:55:06Z</cp:lastPrinted>
  <dcterms:created xsi:type="dcterms:W3CDTF">2013-12-10T18:30:41Z</dcterms:created>
  <dcterms:modified xsi:type="dcterms:W3CDTF">2016-07-21T17:42:10Z</dcterms:modified>
</cp:coreProperties>
</file>