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44"/>
  </p:notesMasterIdLst>
  <p:sldIdLst>
    <p:sldId id="256" r:id="rId5"/>
    <p:sldId id="262" r:id="rId6"/>
    <p:sldId id="267" r:id="rId7"/>
    <p:sldId id="258" r:id="rId8"/>
    <p:sldId id="307" r:id="rId9"/>
    <p:sldId id="311" r:id="rId10"/>
    <p:sldId id="312" r:id="rId11"/>
    <p:sldId id="341" r:id="rId12"/>
    <p:sldId id="314" r:id="rId13"/>
    <p:sldId id="316" r:id="rId14"/>
    <p:sldId id="304" r:id="rId15"/>
    <p:sldId id="318" r:id="rId16"/>
    <p:sldId id="257" r:id="rId17"/>
    <p:sldId id="279" r:id="rId18"/>
    <p:sldId id="324" r:id="rId19"/>
    <p:sldId id="325" r:id="rId20"/>
    <p:sldId id="326" r:id="rId21"/>
    <p:sldId id="272" r:id="rId22"/>
    <p:sldId id="309" r:id="rId23"/>
    <p:sldId id="329" r:id="rId24"/>
    <p:sldId id="287" r:id="rId25"/>
    <p:sldId id="342" r:id="rId26"/>
    <p:sldId id="289" r:id="rId27"/>
    <p:sldId id="330" r:id="rId28"/>
    <p:sldId id="322" r:id="rId29"/>
    <p:sldId id="332" r:id="rId30"/>
    <p:sldId id="294" r:id="rId31"/>
    <p:sldId id="269" r:id="rId32"/>
    <p:sldId id="334" r:id="rId33"/>
    <p:sldId id="295" r:id="rId34"/>
    <p:sldId id="292" r:id="rId35"/>
    <p:sldId id="297" r:id="rId36"/>
    <p:sldId id="336" r:id="rId37"/>
    <p:sldId id="339" r:id="rId38"/>
    <p:sldId id="315" r:id="rId39"/>
    <p:sldId id="340" r:id="rId40"/>
    <p:sldId id="301" r:id="rId41"/>
    <p:sldId id="302" r:id="rId42"/>
    <p:sldId id="306"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630" autoAdjust="0"/>
    <p:restoredTop sz="81929" autoAdjust="0"/>
  </p:normalViewPr>
  <p:slideViewPr>
    <p:cSldViewPr snapToGrid="0" snapToObjects="1">
      <p:cViewPr varScale="1">
        <p:scale>
          <a:sx n="90" d="100"/>
          <a:sy n="90" d="100"/>
        </p:scale>
        <p:origin x="100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6053BA-756F-4995-B29C-2CE2C05A11D7}" type="datetimeFigureOut">
              <a:rPr lang="en-US" smtClean="0"/>
              <a:t>2/2/2021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77635E-E8BD-4B59-9266-52EB2F726924}" type="slidenum">
              <a:rPr lang="en-US" smtClean="0"/>
              <a:t>‹#›</a:t>
            </a:fld>
            <a:endParaRPr lang="en-US"/>
          </a:p>
        </p:txBody>
      </p:sp>
    </p:spTree>
    <p:extLst>
      <p:ext uri="{BB962C8B-B14F-4D97-AF65-F5344CB8AC3E}">
        <p14:creationId xmlns:p14="http://schemas.microsoft.com/office/powerpoint/2010/main" val="3761622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4</a:t>
            </a:fld>
            <a:endParaRPr lang="en-US"/>
          </a:p>
        </p:txBody>
      </p:sp>
    </p:spTree>
    <p:extLst>
      <p:ext uri="{BB962C8B-B14F-4D97-AF65-F5344CB8AC3E}">
        <p14:creationId xmlns:p14="http://schemas.microsoft.com/office/powerpoint/2010/main" val="6690223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19</a:t>
            </a:fld>
            <a:endParaRPr lang="en-US"/>
          </a:p>
        </p:txBody>
      </p:sp>
    </p:spTree>
    <p:extLst>
      <p:ext uri="{BB962C8B-B14F-4D97-AF65-F5344CB8AC3E}">
        <p14:creationId xmlns:p14="http://schemas.microsoft.com/office/powerpoint/2010/main" val="33273317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20</a:t>
            </a:fld>
            <a:endParaRPr lang="en-US"/>
          </a:p>
        </p:txBody>
      </p:sp>
    </p:spTree>
    <p:extLst>
      <p:ext uri="{BB962C8B-B14F-4D97-AF65-F5344CB8AC3E}">
        <p14:creationId xmlns:p14="http://schemas.microsoft.com/office/powerpoint/2010/main" val="33351853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30</a:t>
            </a:fld>
            <a:endParaRPr lang="en-US"/>
          </a:p>
        </p:txBody>
      </p:sp>
    </p:spTree>
    <p:extLst>
      <p:ext uri="{BB962C8B-B14F-4D97-AF65-F5344CB8AC3E}">
        <p14:creationId xmlns:p14="http://schemas.microsoft.com/office/powerpoint/2010/main" val="416208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31</a:t>
            </a:fld>
            <a:endParaRPr lang="en-US"/>
          </a:p>
        </p:txBody>
      </p:sp>
    </p:spTree>
    <p:extLst>
      <p:ext uri="{BB962C8B-B14F-4D97-AF65-F5344CB8AC3E}">
        <p14:creationId xmlns:p14="http://schemas.microsoft.com/office/powerpoint/2010/main" val="2074849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32</a:t>
            </a:fld>
            <a:endParaRPr lang="en-US"/>
          </a:p>
        </p:txBody>
      </p:sp>
    </p:spTree>
    <p:extLst>
      <p:ext uri="{BB962C8B-B14F-4D97-AF65-F5344CB8AC3E}">
        <p14:creationId xmlns:p14="http://schemas.microsoft.com/office/powerpoint/2010/main" val="31541238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33</a:t>
            </a:fld>
            <a:endParaRPr lang="en-US"/>
          </a:p>
        </p:txBody>
      </p:sp>
    </p:spTree>
    <p:extLst>
      <p:ext uri="{BB962C8B-B14F-4D97-AF65-F5344CB8AC3E}">
        <p14:creationId xmlns:p14="http://schemas.microsoft.com/office/powerpoint/2010/main" val="4791567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36</a:t>
            </a:fld>
            <a:endParaRPr lang="en-US"/>
          </a:p>
        </p:txBody>
      </p:sp>
    </p:spTree>
    <p:extLst>
      <p:ext uri="{BB962C8B-B14F-4D97-AF65-F5344CB8AC3E}">
        <p14:creationId xmlns:p14="http://schemas.microsoft.com/office/powerpoint/2010/main" val="19208663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39</a:t>
            </a:fld>
            <a:endParaRPr lang="en-US"/>
          </a:p>
        </p:txBody>
      </p:sp>
    </p:spTree>
    <p:extLst>
      <p:ext uri="{BB962C8B-B14F-4D97-AF65-F5344CB8AC3E}">
        <p14:creationId xmlns:p14="http://schemas.microsoft.com/office/powerpoint/2010/main" val="19592000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5</a:t>
            </a:fld>
            <a:endParaRPr lang="en-US"/>
          </a:p>
        </p:txBody>
      </p:sp>
    </p:spTree>
    <p:extLst>
      <p:ext uri="{BB962C8B-B14F-4D97-AF65-F5344CB8AC3E}">
        <p14:creationId xmlns:p14="http://schemas.microsoft.com/office/powerpoint/2010/main" val="35170536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6</a:t>
            </a:fld>
            <a:endParaRPr lang="en-US"/>
          </a:p>
        </p:txBody>
      </p:sp>
    </p:spTree>
    <p:extLst>
      <p:ext uri="{BB962C8B-B14F-4D97-AF65-F5344CB8AC3E}">
        <p14:creationId xmlns:p14="http://schemas.microsoft.com/office/powerpoint/2010/main" val="32930144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10</a:t>
            </a:fld>
            <a:endParaRPr lang="en-US"/>
          </a:p>
        </p:txBody>
      </p:sp>
    </p:spTree>
    <p:extLst>
      <p:ext uri="{BB962C8B-B14F-4D97-AF65-F5344CB8AC3E}">
        <p14:creationId xmlns:p14="http://schemas.microsoft.com/office/powerpoint/2010/main" val="29631505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11</a:t>
            </a:fld>
            <a:endParaRPr lang="en-US"/>
          </a:p>
        </p:txBody>
      </p:sp>
    </p:spTree>
    <p:extLst>
      <p:ext uri="{BB962C8B-B14F-4D97-AF65-F5344CB8AC3E}">
        <p14:creationId xmlns:p14="http://schemas.microsoft.com/office/powerpoint/2010/main" val="8072904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12</a:t>
            </a:fld>
            <a:endParaRPr lang="en-US"/>
          </a:p>
        </p:txBody>
      </p:sp>
    </p:spTree>
    <p:extLst>
      <p:ext uri="{BB962C8B-B14F-4D97-AF65-F5344CB8AC3E}">
        <p14:creationId xmlns:p14="http://schemas.microsoft.com/office/powerpoint/2010/main" val="13888657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14</a:t>
            </a:fld>
            <a:endParaRPr lang="en-US"/>
          </a:p>
        </p:txBody>
      </p:sp>
    </p:spTree>
    <p:extLst>
      <p:ext uri="{BB962C8B-B14F-4D97-AF65-F5344CB8AC3E}">
        <p14:creationId xmlns:p14="http://schemas.microsoft.com/office/powerpoint/2010/main" val="8718176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17</a:t>
            </a:fld>
            <a:endParaRPr lang="en-US"/>
          </a:p>
        </p:txBody>
      </p:sp>
    </p:spTree>
    <p:extLst>
      <p:ext uri="{BB962C8B-B14F-4D97-AF65-F5344CB8AC3E}">
        <p14:creationId xmlns:p14="http://schemas.microsoft.com/office/powerpoint/2010/main" val="31909923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18</a:t>
            </a:fld>
            <a:endParaRPr lang="en-US"/>
          </a:p>
        </p:txBody>
      </p:sp>
    </p:spTree>
    <p:extLst>
      <p:ext uri="{BB962C8B-B14F-4D97-AF65-F5344CB8AC3E}">
        <p14:creationId xmlns:p14="http://schemas.microsoft.com/office/powerpoint/2010/main" val="429752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D15BF-DA19-084E-8167-222409EAB6C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BAE5C0A-867A-7842-A05B-772912374C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2957C91-21A0-5C44-AB7C-928283E13BD3}"/>
              </a:ext>
            </a:extLst>
          </p:cNvPr>
          <p:cNvSpPr>
            <a:spLocks noGrp="1"/>
          </p:cNvSpPr>
          <p:nvPr>
            <p:ph type="dt" sz="half" idx="10"/>
          </p:nvPr>
        </p:nvSpPr>
        <p:spPr/>
        <p:txBody>
          <a:bodyPr/>
          <a:lstStyle/>
          <a:p>
            <a:fld id="{359569E0-0C4F-4D41-A79F-822AA0C98EFD}" type="datetimeFigureOut">
              <a:rPr lang="en-US" smtClean="0"/>
              <a:t>2/2/2021</a:t>
            </a:fld>
            <a:endParaRPr lang="en-US"/>
          </a:p>
        </p:txBody>
      </p:sp>
      <p:sp>
        <p:nvSpPr>
          <p:cNvPr id="5" name="Footer Placeholder 4">
            <a:extLst>
              <a:ext uri="{FF2B5EF4-FFF2-40B4-BE49-F238E27FC236}">
                <a16:creationId xmlns:a16="http://schemas.microsoft.com/office/drawing/2014/main" id="{492A7E13-DF65-F94D-A9BF-DE7996A32F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40389D-1F2E-3A46-8124-CCFDCD92FA1F}"/>
              </a:ext>
            </a:extLst>
          </p:cNvPr>
          <p:cNvSpPr>
            <a:spLocks noGrp="1"/>
          </p:cNvSpPr>
          <p:nvPr>
            <p:ph type="sldNum" sz="quarter" idx="12"/>
          </p:nvPr>
        </p:nvSpPr>
        <p:spPr/>
        <p:txBody>
          <a:bodyPr/>
          <a:lstStyle/>
          <a:p>
            <a:fld id="{EB75FA44-27EE-4A4C-81F8-9DC9C94FC117}" type="slidenum">
              <a:rPr lang="en-US" smtClean="0"/>
              <a:t>‹#›</a:t>
            </a:fld>
            <a:endParaRPr lang="en-US"/>
          </a:p>
        </p:txBody>
      </p:sp>
    </p:spTree>
    <p:extLst>
      <p:ext uri="{BB962C8B-B14F-4D97-AF65-F5344CB8AC3E}">
        <p14:creationId xmlns:p14="http://schemas.microsoft.com/office/powerpoint/2010/main" val="3260300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094AF-2DB2-0046-942B-2A95154EDD1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087448E-2146-7F4A-B352-01359616054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647B64-C8FB-0044-A78D-227EB383A91F}"/>
              </a:ext>
            </a:extLst>
          </p:cNvPr>
          <p:cNvSpPr>
            <a:spLocks noGrp="1"/>
          </p:cNvSpPr>
          <p:nvPr>
            <p:ph type="dt" sz="half" idx="10"/>
          </p:nvPr>
        </p:nvSpPr>
        <p:spPr/>
        <p:txBody>
          <a:bodyPr/>
          <a:lstStyle/>
          <a:p>
            <a:fld id="{359569E0-0C4F-4D41-A79F-822AA0C98EFD}" type="datetimeFigureOut">
              <a:rPr lang="en-US" smtClean="0"/>
              <a:t>2/2/2021</a:t>
            </a:fld>
            <a:endParaRPr lang="en-US"/>
          </a:p>
        </p:txBody>
      </p:sp>
      <p:sp>
        <p:nvSpPr>
          <p:cNvPr id="5" name="Footer Placeholder 4">
            <a:extLst>
              <a:ext uri="{FF2B5EF4-FFF2-40B4-BE49-F238E27FC236}">
                <a16:creationId xmlns:a16="http://schemas.microsoft.com/office/drawing/2014/main" id="{0538D21D-D1F4-CE4B-B458-B4E9308146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33318D-9F53-2F47-9851-14706E3983C7}"/>
              </a:ext>
            </a:extLst>
          </p:cNvPr>
          <p:cNvSpPr>
            <a:spLocks noGrp="1"/>
          </p:cNvSpPr>
          <p:nvPr>
            <p:ph type="sldNum" sz="quarter" idx="12"/>
          </p:nvPr>
        </p:nvSpPr>
        <p:spPr/>
        <p:txBody>
          <a:bodyPr/>
          <a:lstStyle/>
          <a:p>
            <a:fld id="{EB75FA44-27EE-4A4C-81F8-9DC9C94FC117}" type="slidenum">
              <a:rPr lang="en-US" smtClean="0"/>
              <a:t>‹#›</a:t>
            </a:fld>
            <a:endParaRPr lang="en-US"/>
          </a:p>
        </p:txBody>
      </p:sp>
    </p:spTree>
    <p:extLst>
      <p:ext uri="{BB962C8B-B14F-4D97-AF65-F5344CB8AC3E}">
        <p14:creationId xmlns:p14="http://schemas.microsoft.com/office/powerpoint/2010/main" val="2950647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30DA10-2F04-B246-B115-17D7B9C7C5F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21A2CEB-9C04-8445-ACAC-E30C26200AA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F88437-D330-724F-B20D-F28E9685DA3D}"/>
              </a:ext>
            </a:extLst>
          </p:cNvPr>
          <p:cNvSpPr>
            <a:spLocks noGrp="1"/>
          </p:cNvSpPr>
          <p:nvPr>
            <p:ph type="dt" sz="half" idx="10"/>
          </p:nvPr>
        </p:nvSpPr>
        <p:spPr/>
        <p:txBody>
          <a:bodyPr/>
          <a:lstStyle/>
          <a:p>
            <a:fld id="{359569E0-0C4F-4D41-A79F-822AA0C98EFD}" type="datetimeFigureOut">
              <a:rPr lang="en-US" smtClean="0"/>
              <a:t>2/2/2021</a:t>
            </a:fld>
            <a:endParaRPr lang="en-US"/>
          </a:p>
        </p:txBody>
      </p:sp>
      <p:sp>
        <p:nvSpPr>
          <p:cNvPr id="5" name="Footer Placeholder 4">
            <a:extLst>
              <a:ext uri="{FF2B5EF4-FFF2-40B4-BE49-F238E27FC236}">
                <a16:creationId xmlns:a16="http://schemas.microsoft.com/office/drawing/2014/main" id="{EFC1F652-2F54-CE46-95CC-DFBFDD395D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10A8CA-E017-DA43-AC13-6264CF3E5F97}"/>
              </a:ext>
            </a:extLst>
          </p:cNvPr>
          <p:cNvSpPr>
            <a:spLocks noGrp="1"/>
          </p:cNvSpPr>
          <p:nvPr>
            <p:ph type="sldNum" sz="quarter" idx="12"/>
          </p:nvPr>
        </p:nvSpPr>
        <p:spPr/>
        <p:txBody>
          <a:bodyPr/>
          <a:lstStyle/>
          <a:p>
            <a:fld id="{EB75FA44-27EE-4A4C-81F8-9DC9C94FC117}" type="slidenum">
              <a:rPr lang="en-US" smtClean="0"/>
              <a:t>‹#›</a:t>
            </a:fld>
            <a:endParaRPr lang="en-US"/>
          </a:p>
        </p:txBody>
      </p:sp>
    </p:spTree>
    <p:extLst>
      <p:ext uri="{BB962C8B-B14F-4D97-AF65-F5344CB8AC3E}">
        <p14:creationId xmlns:p14="http://schemas.microsoft.com/office/powerpoint/2010/main" val="1542517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62B44-20E6-614D-8BAB-0032B979AF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3B76E30-66CE-F747-A7D0-DF2ACB46C43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459E58-E371-1042-BDD8-8068B2679E2E}"/>
              </a:ext>
            </a:extLst>
          </p:cNvPr>
          <p:cNvSpPr>
            <a:spLocks noGrp="1"/>
          </p:cNvSpPr>
          <p:nvPr>
            <p:ph type="dt" sz="half" idx="10"/>
          </p:nvPr>
        </p:nvSpPr>
        <p:spPr/>
        <p:txBody>
          <a:bodyPr/>
          <a:lstStyle/>
          <a:p>
            <a:fld id="{359569E0-0C4F-4D41-A79F-822AA0C98EFD}" type="datetimeFigureOut">
              <a:rPr lang="en-US" smtClean="0"/>
              <a:t>2/2/2021</a:t>
            </a:fld>
            <a:endParaRPr lang="en-US"/>
          </a:p>
        </p:txBody>
      </p:sp>
      <p:sp>
        <p:nvSpPr>
          <p:cNvPr id="5" name="Footer Placeholder 4">
            <a:extLst>
              <a:ext uri="{FF2B5EF4-FFF2-40B4-BE49-F238E27FC236}">
                <a16:creationId xmlns:a16="http://schemas.microsoft.com/office/drawing/2014/main" id="{53811A98-BC5F-C24C-AE11-9BF25370DB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55C024-0F3B-0746-ABBD-8D64FDB5B4CA}"/>
              </a:ext>
            </a:extLst>
          </p:cNvPr>
          <p:cNvSpPr>
            <a:spLocks noGrp="1"/>
          </p:cNvSpPr>
          <p:nvPr>
            <p:ph type="sldNum" sz="quarter" idx="12"/>
          </p:nvPr>
        </p:nvSpPr>
        <p:spPr/>
        <p:txBody>
          <a:bodyPr/>
          <a:lstStyle/>
          <a:p>
            <a:fld id="{EB75FA44-27EE-4A4C-81F8-9DC9C94FC117}" type="slidenum">
              <a:rPr lang="en-US" smtClean="0"/>
              <a:t>‹#›</a:t>
            </a:fld>
            <a:endParaRPr lang="en-US"/>
          </a:p>
        </p:txBody>
      </p:sp>
    </p:spTree>
    <p:extLst>
      <p:ext uri="{BB962C8B-B14F-4D97-AF65-F5344CB8AC3E}">
        <p14:creationId xmlns:p14="http://schemas.microsoft.com/office/powerpoint/2010/main" val="3784307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D06E5-6100-5447-9900-D80DB767904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994F7E1-0C96-E943-B3F1-A4AD2A5AC2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D4FAC85-90A0-9349-94DB-E8262A5F3DC0}"/>
              </a:ext>
            </a:extLst>
          </p:cNvPr>
          <p:cNvSpPr>
            <a:spLocks noGrp="1"/>
          </p:cNvSpPr>
          <p:nvPr>
            <p:ph type="dt" sz="half" idx="10"/>
          </p:nvPr>
        </p:nvSpPr>
        <p:spPr/>
        <p:txBody>
          <a:bodyPr/>
          <a:lstStyle/>
          <a:p>
            <a:fld id="{359569E0-0C4F-4D41-A79F-822AA0C98EFD}" type="datetimeFigureOut">
              <a:rPr lang="en-US" smtClean="0"/>
              <a:t>2/2/2021</a:t>
            </a:fld>
            <a:endParaRPr lang="en-US"/>
          </a:p>
        </p:txBody>
      </p:sp>
      <p:sp>
        <p:nvSpPr>
          <p:cNvPr id="5" name="Footer Placeholder 4">
            <a:extLst>
              <a:ext uri="{FF2B5EF4-FFF2-40B4-BE49-F238E27FC236}">
                <a16:creationId xmlns:a16="http://schemas.microsoft.com/office/drawing/2014/main" id="{FD950BC4-4763-2049-815C-83A3BA8EAD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6D09E7-4191-C14C-B913-D127AF83AEEA}"/>
              </a:ext>
            </a:extLst>
          </p:cNvPr>
          <p:cNvSpPr>
            <a:spLocks noGrp="1"/>
          </p:cNvSpPr>
          <p:nvPr>
            <p:ph type="sldNum" sz="quarter" idx="12"/>
          </p:nvPr>
        </p:nvSpPr>
        <p:spPr/>
        <p:txBody>
          <a:bodyPr/>
          <a:lstStyle/>
          <a:p>
            <a:fld id="{EB75FA44-27EE-4A4C-81F8-9DC9C94FC117}" type="slidenum">
              <a:rPr lang="en-US" smtClean="0"/>
              <a:t>‹#›</a:t>
            </a:fld>
            <a:endParaRPr lang="en-US"/>
          </a:p>
        </p:txBody>
      </p:sp>
    </p:spTree>
    <p:extLst>
      <p:ext uri="{BB962C8B-B14F-4D97-AF65-F5344CB8AC3E}">
        <p14:creationId xmlns:p14="http://schemas.microsoft.com/office/powerpoint/2010/main" val="2930777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2E45C-4D6E-C340-95A2-9FFD95254C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825359-56F4-7F41-8335-A1283DBC094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5D0281C-41B9-0E41-973E-5BCEA0F52C2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496FE5-BACB-7B46-95AC-9D693EC280C0}"/>
              </a:ext>
            </a:extLst>
          </p:cNvPr>
          <p:cNvSpPr>
            <a:spLocks noGrp="1"/>
          </p:cNvSpPr>
          <p:nvPr>
            <p:ph type="dt" sz="half" idx="10"/>
          </p:nvPr>
        </p:nvSpPr>
        <p:spPr/>
        <p:txBody>
          <a:bodyPr/>
          <a:lstStyle/>
          <a:p>
            <a:fld id="{359569E0-0C4F-4D41-A79F-822AA0C98EFD}" type="datetimeFigureOut">
              <a:rPr lang="en-US" smtClean="0"/>
              <a:t>2/2/2021</a:t>
            </a:fld>
            <a:endParaRPr lang="en-US"/>
          </a:p>
        </p:txBody>
      </p:sp>
      <p:sp>
        <p:nvSpPr>
          <p:cNvPr id="6" name="Footer Placeholder 5">
            <a:extLst>
              <a:ext uri="{FF2B5EF4-FFF2-40B4-BE49-F238E27FC236}">
                <a16:creationId xmlns:a16="http://schemas.microsoft.com/office/drawing/2014/main" id="{B044F54D-5FDC-C642-B669-9D9FE77B0A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F55262-065D-2343-9605-E62A7B57EB48}"/>
              </a:ext>
            </a:extLst>
          </p:cNvPr>
          <p:cNvSpPr>
            <a:spLocks noGrp="1"/>
          </p:cNvSpPr>
          <p:nvPr>
            <p:ph type="sldNum" sz="quarter" idx="12"/>
          </p:nvPr>
        </p:nvSpPr>
        <p:spPr/>
        <p:txBody>
          <a:bodyPr/>
          <a:lstStyle/>
          <a:p>
            <a:fld id="{EB75FA44-27EE-4A4C-81F8-9DC9C94FC117}" type="slidenum">
              <a:rPr lang="en-US" smtClean="0"/>
              <a:t>‹#›</a:t>
            </a:fld>
            <a:endParaRPr lang="en-US"/>
          </a:p>
        </p:txBody>
      </p:sp>
    </p:spTree>
    <p:extLst>
      <p:ext uri="{BB962C8B-B14F-4D97-AF65-F5344CB8AC3E}">
        <p14:creationId xmlns:p14="http://schemas.microsoft.com/office/powerpoint/2010/main" val="3813965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A637A-24FA-4E43-8017-1CD9A21A593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DEEC553-D00C-6B4E-BD0B-0BDC55A930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AE290BB-A051-734C-A4D0-18465D6B096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E379D5C-E16B-284A-9455-73B4A7F23B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B21695A-DF09-7149-A5A6-D10CEDA0B9A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7B96DA8-556B-EF41-927F-F273F9648D1D}"/>
              </a:ext>
            </a:extLst>
          </p:cNvPr>
          <p:cNvSpPr>
            <a:spLocks noGrp="1"/>
          </p:cNvSpPr>
          <p:nvPr>
            <p:ph type="dt" sz="half" idx="10"/>
          </p:nvPr>
        </p:nvSpPr>
        <p:spPr/>
        <p:txBody>
          <a:bodyPr/>
          <a:lstStyle/>
          <a:p>
            <a:fld id="{359569E0-0C4F-4D41-A79F-822AA0C98EFD}" type="datetimeFigureOut">
              <a:rPr lang="en-US" smtClean="0"/>
              <a:t>2/2/2021</a:t>
            </a:fld>
            <a:endParaRPr lang="en-US"/>
          </a:p>
        </p:txBody>
      </p:sp>
      <p:sp>
        <p:nvSpPr>
          <p:cNvPr id="8" name="Footer Placeholder 7">
            <a:extLst>
              <a:ext uri="{FF2B5EF4-FFF2-40B4-BE49-F238E27FC236}">
                <a16:creationId xmlns:a16="http://schemas.microsoft.com/office/drawing/2014/main" id="{0E3B9DE5-41C8-8D45-8D16-3F03AA32A96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E11119A-7D4E-724B-8F15-89C4286B2D1E}"/>
              </a:ext>
            </a:extLst>
          </p:cNvPr>
          <p:cNvSpPr>
            <a:spLocks noGrp="1"/>
          </p:cNvSpPr>
          <p:nvPr>
            <p:ph type="sldNum" sz="quarter" idx="12"/>
          </p:nvPr>
        </p:nvSpPr>
        <p:spPr/>
        <p:txBody>
          <a:bodyPr/>
          <a:lstStyle/>
          <a:p>
            <a:fld id="{EB75FA44-27EE-4A4C-81F8-9DC9C94FC117}" type="slidenum">
              <a:rPr lang="en-US" smtClean="0"/>
              <a:t>‹#›</a:t>
            </a:fld>
            <a:endParaRPr lang="en-US"/>
          </a:p>
        </p:txBody>
      </p:sp>
    </p:spTree>
    <p:extLst>
      <p:ext uri="{BB962C8B-B14F-4D97-AF65-F5344CB8AC3E}">
        <p14:creationId xmlns:p14="http://schemas.microsoft.com/office/powerpoint/2010/main" val="2502587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090E9-E483-8A4C-BF6F-DB280CDD37D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2F69E9-0AE3-B445-8BFC-ED14B3358789}"/>
              </a:ext>
            </a:extLst>
          </p:cNvPr>
          <p:cNvSpPr>
            <a:spLocks noGrp="1"/>
          </p:cNvSpPr>
          <p:nvPr>
            <p:ph type="dt" sz="half" idx="10"/>
          </p:nvPr>
        </p:nvSpPr>
        <p:spPr/>
        <p:txBody>
          <a:bodyPr/>
          <a:lstStyle/>
          <a:p>
            <a:fld id="{359569E0-0C4F-4D41-A79F-822AA0C98EFD}" type="datetimeFigureOut">
              <a:rPr lang="en-US" smtClean="0"/>
              <a:t>2/2/2021</a:t>
            </a:fld>
            <a:endParaRPr lang="en-US"/>
          </a:p>
        </p:txBody>
      </p:sp>
      <p:sp>
        <p:nvSpPr>
          <p:cNvPr id="4" name="Footer Placeholder 3">
            <a:extLst>
              <a:ext uri="{FF2B5EF4-FFF2-40B4-BE49-F238E27FC236}">
                <a16:creationId xmlns:a16="http://schemas.microsoft.com/office/drawing/2014/main" id="{2518B184-EEAD-2B4F-A564-5245027A992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A9D06C4-ABEF-3E40-8108-F945A32C563D}"/>
              </a:ext>
            </a:extLst>
          </p:cNvPr>
          <p:cNvSpPr>
            <a:spLocks noGrp="1"/>
          </p:cNvSpPr>
          <p:nvPr>
            <p:ph type="sldNum" sz="quarter" idx="12"/>
          </p:nvPr>
        </p:nvSpPr>
        <p:spPr/>
        <p:txBody>
          <a:bodyPr/>
          <a:lstStyle/>
          <a:p>
            <a:fld id="{EB75FA44-27EE-4A4C-81F8-9DC9C94FC117}" type="slidenum">
              <a:rPr lang="en-US" smtClean="0"/>
              <a:t>‹#›</a:t>
            </a:fld>
            <a:endParaRPr lang="en-US"/>
          </a:p>
        </p:txBody>
      </p:sp>
    </p:spTree>
    <p:extLst>
      <p:ext uri="{BB962C8B-B14F-4D97-AF65-F5344CB8AC3E}">
        <p14:creationId xmlns:p14="http://schemas.microsoft.com/office/powerpoint/2010/main" val="172764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F2D6CED-8C18-1A41-A82B-2A904DFEA941}"/>
              </a:ext>
            </a:extLst>
          </p:cNvPr>
          <p:cNvSpPr>
            <a:spLocks noGrp="1"/>
          </p:cNvSpPr>
          <p:nvPr>
            <p:ph type="dt" sz="half" idx="10"/>
          </p:nvPr>
        </p:nvSpPr>
        <p:spPr/>
        <p:txBody>
          <a:bodyPr/>
          <a:lstStyle/>
          <a:p>
            <a:fld id="{359569E0-0C4F-4D41-A79F-822AA0C98EFD}" type="datetimeFigureOut">
              <a:rPr lang="en-US" smtClean="0"/>
              <a:t>2/2/2021</a:t>
            </a:fld>
            <a:endParaRPr lang="en-US"/>
          </a:p>
        </p:txBody>
      </p:sp>
      <p:sp>
        <p:nvSpPr>
          <p:cNvPr id="3" name="Footer Placeholder 2">
            <a:extLst>
              <a:ext uri="{FF2B5EF4-FFF2-40B4-BE49-F238E27FC236}">
                <a16:creationId xmlns:a16="http://schemas.microsoft.com/office/drawing/2014/main" id="{B7CAF252-078B-7445-988E-0D415C77123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4357164-C0F1-F74C-89FF-94E0301C7399}"/>
              </a:ext>
            </a:extLst>
          </p:cNvPr>
          <p:cNvSpPr>
            <a:spLocks noGrp="1"/>
          </p:cNvSpPr>
          <p:nvPr>
            <p:ph type="sldNum" sz="quarter" idx="12"/>
          </p:nvPr>
        </p:nvSpPr>
        <p:spPr/>
        <p:txBody>
          <a:bodyPr/>
          <a:lstStyle/>
          <a:p>
            <a:fld id="{EB75FA44-27EE-4A4C-81F8-9DC9C94FC117}" type="slidenum">
              <a:rPr lang="en-US" smtClean="0"/>
              <a:t>‹#›</a:t>
            </a:fld>
            <a:endParaRPr lang="en-US"/>
          </a:p>
        </p:txBody>
      </p:sp>
    </p:spTree>
    <p:extLst>
      <p:ext uri="{BB962C8B-B14F-4D97-AF65-F5344CB8AC3E}">
        <p14:creationId xmlns:p14="http://schemas.microsoft.com/office/powerpoint/2010/main" val="2153792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C5A24-95CD-054E-ADD9-4DA9939E73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536D6AA-A7DE-CC4A-9A8E-CC2C8D0596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AA2F887-B836-E74B-BCD5-C29306C09C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12C8252-8068-C84D-9464-DC59AB92A9A7}"/>
              </a:ext>
            </a:extLst>
          </p:cNvPr>
          <p:cNvSpPr>
            <a:spLocks noGrp="1"/>
          </p:cNvSpPr>
          <p:nvPr>
            <p:ph type="dt" sz="half" idx="10"/>
          </p:nvPr>
        </p:nvSpPr>
        <p:spPr/>
        <p:txBody>
          <a:bodyPr/>
          <a:lstStyle/>
          <a:p>
            <a:fld id="{359569E0-0C4F-4D41-A79F-822AA0C98EFD}" type="datetimeFigureOut">
              <a:rPr lang="en-US" smtClean="0"/>
              <a:t>2/2/2021</a:t>
            </a:fld>
            <a:endParaRPr lang="en-US"/>
          </a:p>
        </p:txBody>
      </p:sp>
      <p:sp>
        <p:nvSpPr>
          <p:cNvPr id="6" name="Footer Placeholder 5">
            <a:extLst>
              <a:ext uri="{FF2B5EF4-FFF2-40B4-BE49-F238E27FC236}">
                <a16:creationId xmlns:a16="http://schemas.microsoft.com/office/drawing/2014/main" id="{08F44609-7052-7B41-8254-51A9FFC213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F758730-B0BA-6D4F-8321-FAC83A2C9649}"/>
              </a:ext>
            </a:extLst>
          </p:cNvPr>
          <p:cNvSpPr>
            <a:spLocks noGrp="1"/>
          </p:cNvSpPr>
          <p:nvPr>
            <p:ph type="sldNum" sz="quarter" idx="12"/>
          </p:nvPr>
        </p:nvSpPr>
        <p:spPr/>
        <p:txBody>
          <a:bodyPr/>
          <a:lstStyle/>
          <a:p>
            <a:fld id="{EB75FA44-27EE-4A4C-81F8-9DC9C94FC117}" type="slidenum">
              <a:rPr lang="en-US" smtClean="0"/>
              <a:t>‹#›</a:t>
            </a:fld>
            <a:endParaRPr lang="en-US"/>
          </a:p>
        </p:txBody>
      </p:sp>
    </p:spTree>
    <p:extLst>
      <p:ext uri="{BB962C8B-B14F-4D97-AF65-F5344CB8AC3E}">
        <p14:creationId xmlns:p14="http://schemas.microsoft.com/office/powerpoint/2010/main" val="743409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50930-B111-F342-BC27-822A7A7E0E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58A60AF-B82C-3041-962D-FE93825FD8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5122AF8-96E5-FB46-9794-30888CAD1B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783A731-91C6-5D4A-9789-9841FCA4E8BD}"/>
              </a:ext>
            </a:extLst>
          </p:cNvPr>
          <p:cNvSpPr>
            <a:spLocks noGrp="1"/>
          </p:cNvSpPr>
          <p:nvPr>
            <p:ph type="dt" sz="half" idx="10"/>
          </p:nvPr>
        </p:nvSpPr>
        <p:spPr/>
        <p:txBody>
          <a:bodyPr/>
          <a:lstStyle/>
          <a:p>
            <a:fld id="{359569E0-0C4F-4D41-A79F-822AA0C98EFD}" type="datetimeFigureOut">
              <a:rPr lang="en-US" smtClean="0"/>
              <a:t>2/2/2021</a:t>
            </a:fld>
            <a:endParaRPr lang="en-US"/>
          </a:p>
        </p:txBody>
      </p:sp>
      <p:sp>
        <p:nvSpPr>
          <p:cNvPr id="6" name="Footer Placeholder 5">
            <a:extLst>
              <a:ext uri="{FF2B5EF4-FFF2-40B4-BE49-F238E27FC236}">
                <a16:creationId xmlns:a16="http://schemas.microsoft.com/office/drawing/2014/main" id="{8559DEE7-276B-6841-A098-BDA5705624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10FC48-4BFE-4643-830B-CB47542C8845}"/>
              </a:ext>
            </a:extLst>
          </p:cNvPr>
          <p:cNvSpPr>
            <a:spLocks noGrp="1"/>
          </p:cNvSpPr>
          <p:nvPr>
            <p:ph type="sldNum" sz="quarter" idx="12"/>
          </p:nvPr>
        </p:nvSpPr>
        <p:spPr/>
        <p:txBody>
          <a:bodyPr/>
          <a:lstStyle/>
          <a:p>
            <a:fld id="{EB75FA44-27EE-4A4C-81F8-9DC9C94FC117}" type="slidenum">
              <a:rPr lang="en-US" smtClean="0"/>
              <a:t>‹#›</a:t>
            </a:fld>
            <a:endParaRPr lang="en-US"/>
          </a:p>
        </p:txBody>
      </p:sp>
    </p:spTree>
    <p:extLst>
      <p:ext uri="{BB962C8B-B14F-4D97-AF65-F5344CB8AC3E}">
        <p14:creationId xmlns:p14="http://schemas.microsoft.com/office/powerpoint/2010/main" val="3657553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008B48-B4E3-5348-B8EE-08AC111AD1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BCCEAC1-3C1F-CF47-B868-28D554C011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87B6E7-5176-B34A-8B6E-C21D3F01FB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9569E0-0C4F-4D41-A79F-822AA0C98EFD}" type="datetimeFigureOut">
              <a:rPr lang="en-US" smtClean="0"/>
              <a:t>2/2/2021</a:t>
            </a:fld>
            <a:endParaRPr lang="en-US"/>
          </a:p>
        </p:txBody>
      </p:sp>
      <p:sp>
        <p:nvSpPr>
          <p:cNvPr id="5" name="Footer Placeholder 4">
            <a:extLst>
              <a:ext uri="{FF2B5EF4-FFF2-40B4-BE49-F238E27FC236}">
                <a16:creationId xmlns:a16="http://schemas.microsoft.com/office/drawing/2014/main" id="{9E352421-27D2-804E-9200-5C15AE6A47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0EB7400-8F7F-1E48-AF84-EAD5791B72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75FA44-27EE-4A4C-81F8-9DC9C94FC117}" type="slidenum">
              <a:rPr lang="en-US" smtClean="0"/>
              <a:t>‹#›</a:t>
            </a:fld>
            <a:endParaRPr lang="en-US"/>
          </a:p>
        </p:txBody>
      </p:sp>
    </p:spTree>
    <p:extLst>
      <p:ext uri="{BB962C8B-B14F-4D97-AF65-F5344CB8AC3E}">
        <p14:creationId xmlns:p14="http://schemas.microsoft.com/office/powerpoint/2010/main" val="27508115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3.emf"/><Relationship Id="rId4" Type="http://schemas.openxmlformats.org/officeDocument/2006/relationships/image" Target="../media/image12.png"/></Relationships>
</file>

<file path=ppt/slides/_rels/slide2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dshs.wa.gov/dda/counties-and-providers/supported-living-rates-and-reimbursement-documents" TargetMode="External"/><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17.emf"/></Relationships>
</file>

<file path=ppt/slides/_rels/slide3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21.png"/><Relationship Id="rId4" Type="http://schemas.openxmlformats.org/officeDocument/2006/relationships/image" Target="../media/image20.emf"/></Relationships>
</file>

<file path=ppt/slides/_rels/slide37.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hyperlink" Target="https://www.dshs.wa.gov/dda/counties-and-providers/supported-living-rates-and-reimbursement-documents" TargetMode="External"/><Relationship Id="rId3" Type="http://schemas.openxmlformats.org/officeDocument/2006/relationships/image" Target="../media/image11.emf"/><Relationship Id="rId7" Type="http://schemas.openxmlformats.org/officeDocument/2006/relationships/hyperlink" Target="mailto:tammy.paulk@dshs.wa.gov"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mailto:samantha.everett@dshs.wa.gov" TargetMode="External"/><Relationship Id="rId5" Type="http://schemas.openxmlformats.org/officeDocument/2006/relationships/hyperlink" Target="mailto:todd.johnson@dshs.wa.gov" TargetMode="External"/><Relationship Id="rId4" Type="http://schemas.openxmlformats.org/officeDocument/2006/relationships/hyperlink" Target="mailto:kenneth.callaghan@dshs.wa.gov"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app.leg.wa.gov/WAC/default.aspx?cite=388-825%20WAC" TargetMode="External"/><Relationship Id="rId5" Type="http://schemas.openxmlformats.org/officeDocument/2006/relationships/hyperlink" Target="https://apps.leg.wa.gov/RCW/default.aspx?Cite=71A" TargetMode="External"/><Relationship Id="rId4" Type="http://schemas.openxmlformats.org/officeDocument/2006/relationships/hyperlink" Target="https://app.leg.wa.gov/WAC/default.aspx?cite=388-101"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1EF5CFD-B653-3949-AFAE-CAD339215019}"/>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F402154-8FC6-3641-BAE0-BA3E7D653007}"/>
              </a:ext>
            </a:extLst>
          </p:cNvPr>
          <p:cNvSpPr>
            <a:spLocks noGrp="1"/>
          </p:cNvSpPr>
          <p:nvPr>
            <p:ph type="ctrTitle"/>
          </p:nvPr>
        </p:nvSpPr>
        <p:spPr>
          <a:xfrm>
            <a:off x="1524000" y="2065104"/>
            <a:ext cx="9144000" cy="1654141"/>
          </a:xfrm>
        </p:spPr>
        <p:txBody>
          <a:bodyPr>
            <a:normAutofit/>
          </a:bodyPr>
          <a:lstStyle/>
          <a:p>
            <a:r>
              <a:rPr lang="en-US" altLang="en-US" sz="4400" b="1" dirty="0" smtClean="0">
                <a:latin typeface="+mn-lt"/>
                <a:cs typeface="Calibri" panose="020F0502020204030204" pitchFamily="34" charset="0"/>
              </a:rPr>
              <a:t>ANNUAL </a:t>
            </a:r>
            <a:r>
              <a:rPr lang="en-US" altLang="en-US" sz="4400" b="1" dirty="0">
                <a:latin typeface="+mn-lt"/>
                <a:cs typeface="Calibri" panose="020F0502020204030204" pitchFamily="34" charset="0"/>
              </a:rPr>
              <a:t>COST REPORT </a:t>
            </a:r>
            <a:r>
              <a:rPr lang="en-US" altLang="en-US" sz="4400" b="1" dirty="0" smtClean="0">
                <a:latin typeface="+mn-lt"/>
                <a:cs typeface="Calibri" panose="020F0502020204030204" pitchFamily="34" charset="0"/>
              </a:rPr>
              <a:t>TRAINING</a:t>
            </a:r>
            <a:r>
              <a:rPr lang="en-US" altLang="en-US" sz="4000" b="1" dirty="0" smtClean="0">
                <a:latin typeface="Calibri" panose="020F0502020204030204" pitchFamily="34" charset="0"/>
                <a:cs typeface="Calibri" panose="020F0502020204030204" pitchFamily="34" charset="0"/>
              </a:rPr>
              <a:t/>
            </a:r>
            <a:br>
              <a:rPr lang="en-US" altLang="en-US" sz="4000" b="1" dirty="0" smtClean="0">
                <a:latin typeface="Calibri" panose="020F0502020204030204" pitchFamily="34" charset="0"/>
                <a:cs typeface="Calibri" panose="020F0502020204030204" pitchFamily="34" charset="0"/>
              </a:rPr>
            </a:br>
            <a:r>
              <a:rPr lang="en-US" altLang="en-US" sz="1200" b="1" dirty="0" smtClean="0">
                <a:latin typeface="Calibri" panose="020F0502020204030204" pitchFamily="34" charset="0"/>
                <a:cs typeface="Calibri" panose="020F0502020204030204" pitchFamily="34" charset="0"/>
              </a:rPr>
              <a:t/>
            </a:r>
            <a:br>
              <a:rPr lang="en-US" altLang="en-US" sz="1200" b="1" dirty="0" smtClean="0">
                <a:latin typeface="Calibri" panose="020F0502020204030204" pitchFamily="34" charset="0"/>
                <a:cs typeface="Calibri" panose="020F0502020204030204" pitchFamily="34" charset="0"/>
              </a:rPr>
            </a:br>
            <a:r>
              <a:rPr lang="en-US" altLang="en-US" sz="1200" dirty="0" smtClean="0">
                <a:solidFill>
                  <a:schemeClr val="accent2"/>
                </a:solidFill>
                <a:latin typeface="Calibri" panose="020F0502020204030204" pitchFamily="34" charset="0"/>
                <a:cs typeface="Calibri" panose="020F0502020204030204" pitchFamily="34" charset="0"/>
              </a:rPr>
              <a:t/>
            </a:r>
            <a:br>
              <a:rPr lang="en-US" altLang="en-US" sz="1200" dirty="0" smtClean="0">
                <a:solidFill>
                  <a:schemeClr val="accent2"/>
                </a:solidFill>
                <a:latin typeface="Calibri" panose="020F0502020204030204" pitchFamily="34" charset="0"/>
                <a:cs typeface="Calibri" panose="020F0502020204030204" pitchFamily="34" charset="0"/>
              </a:rPr>
            </a:br>
            <a:r>
              <a:rPr lang="en-US" altLang="en-US" sz="2000" b="1" dirty="0" smtClean="0">
                <a:latin typeface="+mn-lt"/>
                <a:cs typeface="Calibri" panose="020F0502020204030204" pitchFamily="34" charset="0"/>
              </a:rPr>
              <a:t>DDA </a:t>
            </a:r>
            <a:r>
              <a:rPr lang="en-US" altLang="en-US" sz="2000" b="1" dirty="0">
                <a:latin typeface="+mn-lt"/>
                <a:cs typeface="Calibri" panose="020F0502020204030204" pitchFamily="34" charset="0"/>
              </a:rPr>
              <a:t>RESIDENTIAL </a:t>
            </a:r>
            <a:r>
              <a:rPr lang="en-US" altLang="en-US" sz="2000" b="1" dirty="0" smtClean="0">
                <a:latin typeface="+mn-lt"/>
                <a:cs typeface="Calibri" panose="020F0502020204030204" pitchFamily="34" charset="0"/>
              </a:rPr>
              <a:t>SUPPORT </a:t>
            </a:r>
            <a:r>
              <a:rPr lang="en-US" altLang="en-US" sz="2000" b="1" dirty="0">
                <a:latin typeface="+mn-lt"/>
                <a:cs typeface="Calibri" panose="020F0502020204030204" pitchFamily="34" charset="0"/>
              </a:rPr>
              <a:t>PROGRAMS </a:t>
            </a:r>
            <a:br>
              <a:rPr lang="en-US" altLang="en-US" sz="2000" b="1" dirty="0">
                <a:latin typeface="+mn-lt"/>
                <a:cs typeface="Calibri" panose="020F0502020204030204" pitchFamily="34" charset="0"/>
              </a:rPr>
            </a:br>
            <a:r>
              <a:rPr lang="en-US" altLang="en-US" sz="2000" b="1" dirty="0">
                <a:latin typeface="+mn-lt"/>
                <a:cs typeface="Calibri" panose="020F0502020204030204" pitchFamily="34" charset="0"/>
              </a:rPr>
              <a:t>Reporting Year 2021</a:t>
            </a:r>
          </a:p>
        </p:txBody>
      </p:sp>
      <p:sp>
        <p:nvSpPr>
          <p:cNvPr id="3" name="Subtitle 2">
            <a:extLst>
              <a:ext uri="{FF2B5EF4-FFF2-40B4-BE49-F238E27FC236}">
                <a16:creationId xmlns:a16="http://schemas.microsoft.com/office/drawing/2014/main" id="{E14D50B4-658F-8742-AF60-644026A8A432}"/>
              </a:ext>
            </a:extLst>
          </p:cNvPr>
          <p:cNvSpPr>
            <a:spLocks noGrp="1"/>
          </p:cNvSpPr>
          <p:nvPr>
            <p:ph type="subTitle" idx="1"/>
          </p:nvPr>
        </p:nvSpPr>
        <p:spPr>
          <a:xfrm>
            <a:off x="4263776" y="4191857"/>
            <a:ext cx="3626777" cy="636997"/>
          </a:xfrm>
        </p:spPr>
        <p:txBody>
          <a:bodyPr>
            <a:normAutofit/>
          </a:bodyPr>
          <a:lstStyle/>
          <a:p>
            <a:r>
              <a:rPr lang="en-US" altLang="en-US" sz="1800" dirty="0">
                <a:cs typeface="Calibri" panose="020F0502020204030204" pitchFamily="34" charset="0"/>
              </a:rPr>
              <a:t>MANAGEMENT SERVICES DIVISION </a:t>
            </a:r>
            <a:br>
              <a:rPr lang="en-US" altLang="en-US" sz="1800" dirty="0">
                <a:cs typeface="Calibri" panose="020F0502020204030204" pitchFamily="34" charset="0"/>
              </a:rPr>
            </a:br>
            <a:r>
              <a:rPr lang="en-US" altLang="en-US" sz="1600" dirty="0">
                <a:cs typeface="Calibri" panose="020F0502020204030204" pitchFamily="34" charset="0"/>
              </a:rPr>
              <a:t>OFFICE OF RATES MANAGEMENT</a:t>
            </a:r>
            <a:endParaRPr lang="en-US" sz="1600" dirty="0">
              <a:cs typeface="Calibri" panose="020F0502020204030204" pitchFamily="34" charset="0"/>
            </a:endParaRPr>
          </a:p>
        </p:txBody>
      </p:sp>
    </p:spTree>
    <p:extLst>
      <p:ext uri="{BB962C8B-B14F-4D97-AF65-F5344CB8AC3E}">
        <p14:creationId xmlns:p14="http://schemas.microsoft.com/office/powerpoint/2010/main" val="25358384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74E8767-550D-674C-B25C-3B3011BA38D6}"/>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7596098-04D0-FE4E-9B53-5E469CD5CC87}"/>
              </a:ext>
            </a:extLst>
          </p:cNvPr>
          <p:cNvSpPr>
            <a:spLocks noGrp="1"/>
          </p:cNvSpPr>
          <p:nvPr>
            <p:ph type="title"/>
          </p:nvPr>
        </p:nvSpPr>
        <p:spPr>
          <a:xfrm>
            <a:off x="692728" y="365126"/>
            <a:ext cx="10769170" cy="1290680"/>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5400" b="1" dirty="0" smtClean="0">
                <a:latin typeface="+mn-lt"/>
              </a:rPr>
              <a:t>SCHEDULE </a:t>
            </a:r>
            <a:r>
              <a:rPr lang="en-US" altLang="en-US" sz="5400" b="1" dirty="0">
                <a:latin typeface="+mn-lt"/>
              </a:rPr>
              <a:t>B</a:t>
            </a:r>
            <a:br>
              <a:rPr lang="en-US" altLang="en-US" sz="5400" b="1" dirty="0">
                <a:latin typeface="+mn-lt"/>
              </a:rPr>
            </a:br>
            <a:r>
              <a:rPr lang="en-US" altLang="en-US" dirty="0">
                <a:latin typeface="+mn-lt"/>
              </a:rPr>
              <a:t>ISS Payroll Expenses</a:t>
            </a:r>
            <a:endParaRPr lang="en-US" dirty="0">
              <a:latin typeface="+mn-lt"/>
            </a:endParaRPr>
          </a:p>
        </p:txBody>
      </p:sp>
      <p:sp>
        <p:nvSpPr>
          <p:cNvPr id="3" name="Content Placeholder 2">
            <a:extLst>
              <a:ext uri="{FF2B5EF4-FFF2-40B4-BE49-F238E27FC236}">
                <a16:creationId xmlns:a16="http://schemas.microsoft.com/office/drawing/2014/main" id="{FFDF728E-1C65-D04B-9384-0F180D85F4EA}"/>
              </a:ext>
            </a:extLst>
          </p:cNvPr>
          <p:cNvSpPr>
            <a:spLocks noGrp="1"/>
          </p:cNvSpPr>
          <p:nvPr>
            <p:ph idx="1"/>
          </p:nvPr>
        </p:nvSpPr>
        <p:spPr>
          <a:xfrm>
            <a:off x="692728" y="1727200"/>
            <a:ext cx="10769170" cy="4449763"/>
          </a:xfrm>
          <a:ln w="19050">
            <a:noFill/>
          </a:ln>
        </p:spPr>
        <p:txBody>
          <a:bodyPr>
            <a:normAutofit lnSpcReduction="10000"/>
          </a:bodyPr>
          <a:lstStyle/>
          <a:p>
            <a:pPr marL="0" indent="0" algn="ctr">
              <a:buNone/>
              <a:defRPr/>
            </a:pPr>
            <a:endParaRPr lang="en-US" sz="300" b="1" dirty="0" smtClean="0"/>
          </a:p>
          <a:p>
            <a:pPr marL="0" indent="0" algn="ctr">
              <a:buNone/>
              <a:defRPr/>
            </a:pPr>
            <a:r>
              <a:rPr lang="en-US" sz="2400" b="1" dirty="0" smtClean="0"/>
              <a:t>Reporting </a:t>
            </a:r>
            <a:r>
              <a:rPr lang="en-US" sz="2400" b="1" dirty="0"/>
              <a:t>ISS Payroll </a:t>
            </a:r>
            <a:r>
              <a:rPr lang="en-US" sz="2400" b="1" dirty="0" smtClean="0"/>
              <a:t>Expenses</a:t>
            </a:r>
          </a:p>
          <a:p>
            <a:pPr marL="0" indent="0">
              <a:buNone/>
              <a:defRPr/>
            </a:pPr>
            <a:endParaRPr lang="en-US" altLang="en-US" sz="300" b="1" dirty="0"/>
          </a:p>
          <a:p>
            <a:pPr lvl="1">
              <a:buFont typeface="Wingdings" panose="05000000000000000000" pitchFamily="2" charset="2"/>
              <a:buChar char="§"/>
              <a:defRPr/>
            </a:pPr>
            <a:r>
              <a:rPr lang="en-US" altLang="en-US" sz="2200" dirty="0"/>
              <a:t>Accrual basis </a:t>
            </a:r>
          </a:p>
          <a:p>
            <a:pPr lvl="1">
              <a:defRPr/>
            </a:pPr>
            <a:endParaRPr lang="en-US" altLang="en-US" sz="500" dirty="0"/>
          </a:p>
          <a:p>
            <a:pPr lvl="2">
              <a:defRPr/>
            </a:pPr>
            <a:r>
              <a:rPr lang="en-US" altLang="en-US" dirty="0"/>
              <a:t>ISS payroll expenses paid in January </a:t>
            </a:r>
            <a:r>
              <a:rPr lang="en-US" altLang="en-US" dirty="0" smtClean="0"/>
              <a:t>2022 </a:t>
            </a:r>
            <a:r>
              <a:rPr lang="en-US" altLang="en-US" dirty="0"/>
              <a:t>for work performed in </a:t>
            </a:r>
            <a:r>
              <a:rPr lang="en-US" altLang="en-US" dirty="0" smtClean="0"/>
              <a:t>2021 </a:t>
            </a:r>
            <a:r>
              <a:rPr lang="en-US" altLang="en-US" u="sng" dirty="0"/>
              <a:t>are</a:t>
            </a:r>
            <a:r>
              <a:rPr lang="en-US" altLang="en-US" dirty="0"/>
              <a:t> included</a:t>
            </a:r>
          </a:p>
          <a:p>
            <a:pPr lvl="2">
              <a:defRPr/>
            </a:pPr>
            <a:endParaRPr lang="en-US" altLang="en-US" sz="500" dirty="0"/>
          </a:p>
          <a:p>
            <a:pPr lvl="2">
              <a:defRPr/>
            </a:pPr>
            <a:r>
              <a:rPr lang="en-US" altLang="en-US" dirty="0"/>
              <a:t>ISS payroll paid in January </a:t>
            </a:r>
            <a:r>
              <a:rPr lang="en-US" altLang="en-US" dirty="0" smtClean="0"/>
              <a:t>2021 </a:t>
            </a:r>
            <a:r>
              <a:rPr lang="en-US" altLang="en-US" dirty="0"/>
              <a:t>for work performed in December </a:t>
            </a:r>
            <a:r>
              <a:rPr lang="en-US" altLang="en-US" dirty="0" smtClean="0"/>
              <a:t>2020 </a:t>
            </a:r>
            <a:r>
              <a:rPr lang="en-US" altLang="en-US" u="sng" dirty="0"/>
              <a:t>are not</a:t>
            </a:r>
            <a:r>
              <a:rPr lang="en-US" altLang="en-US" dirty="0"/>
              <a:t> included</a:t>
            </a:r>
            <a:endParaRPr lang="en-US" altLang="en-US" b="1" dirty="0"/>
          </a:p>
          <a:p>
            <a:pPr lvl="2">
              <a:defRPr/>
            </a:pPr>
            <a:endParaRPr lang="en-US" altLang="en-US" sz="500" b="1" dirty="0"/>
          </a:p>
          <a:p>
            <a:pPr lvl="1">
              <a:buFont typeface="Wingdings" panose="05000000000000000000" pitchFamily="2" charset="2"/>
              <a:buChar char="§"/>
              <a:defRPr/>
            </a:pPr>
            <a:r>
              <a:rPr lang="en-US" altLang="en-US" sz="2200" dirty="0"/>
              <a:t>Payroll Reporting Period</a:t>
            </a:r>
          </a:p>
          <a:p>
            <a:pPr lvl="1">
              <a:defRPr/>
            </a:pPr>
            <a:endParaRPr lang="en-US" altLang="en-US" sz="500" dirty="0"/>
          </a:p>
          <a:p>
            <a:pPr lvl="2">
              <a:defRPr/>
            </a:pPr>
            <a:r>
              <a:rPr lang="en-US" altLang="en-US" dirty="0"/>
              <a:t>Monthly or Quarterly (March, June, September, and December)</a:t>
            </a:r>
          </a:p>
          <a:p>
            <a:pPr lvl="2">
              <a:defRPr/>
            </a:pPr>
            <a:endParaRPr lang="en-US" altLang="en-US" sz="500" dirty="0"/>
          </a:p>
          <a:p>
            <a:pPr lvl="2">
              <a:defRPr/>
            </a:pPr>
            <a:r>
              <a:rPr lang="en-US" altLang="en-US" dirty="0"/>
              <a:t>Data is not submitted to department until Cost Reports are due</a:t>
            </a:r>
          </a:p>
          <a:p>
            <a:pPr lvl="2">
              <a:defRPr/>
            </a:pPr>
            <a:endParaRPr lang="en-US" altLang="en-US" sz="500" dirty="0"/>
          </a:p>
          <a:p>
            <a:pPr lvl="1">
              <a:buFont typeface="Wingdings" panose="05000000000000000000" pitchFamily="2" charset="2"/>
              <a:buChar char="§"/>
              <a:defRPr/>
            </a:pPr>
            <a:r>
              <a:rPr lang="en-US" altLang="en-US" sz="2200" dirty="0"/>
              <a:t>Administrative/non-ISS payroll data is reported on Schedule C</a:t>
            </a:r>
          </a:p>
          <a:p>
            <a:pPr lvl="1">
              <a:defRPr/>
            </a:pPr>
            <a:endParaRPr lang="en-US" altLang="en-US" sz="500" dirty="0"/>
          </a:p>
          <a:p>
            <a:pPr lvl="1">
              <a:buFont typeface="Wingdings" panose="05000000000000000000" pitchFamily="2" charset="2"/>
              <a:buChar char="§"/>
              <a:defRPr/>
            </a:pPr>
            <a:r>
              <a:rPr lang="en-US" altLang="en-US" sz="2200" dirty="0"/>
              <a:t>Schedule A must be completed for formulas to work</a:t>
            </a:r>
          </a:p>
          <a:p>
            <a:pPr marL="0" indent="0">
              <a:buNone/>
            </a:pPr>
            <a:endParaRPr lang="en-US" sz="1000" dirty="0"/>
          </a:p>
        </p:txBody>
      </p:sp>
    </p:spTree>
    <p:extLst>
      <p:ext uri="{BB962C8B-B14F-4D97-AF65-F5344CB8AC3E}">
        <p14:creationId xmlns:p14="http://schemas.microsoft.com/office/powerpoint/2010/main" val="10213995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CAFBDC8-B3D1-4E40-85A9-686C8641B07D}"/>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3D900A1-CCC4-C447-BDCF-1E822D5DA855}"/>
              </a:ext>
            </a:extLst>
          </p:cNvPr>
          <p:cNvSpPr>
            <a:spLocks noGrp="1"/>
          </p:cNvSpPr>
          <p:nvPr>
            <p:ph type="title"/>
          </p:nvPr>
        </p:nvSpPr>
        <p:spPr>
          <a:xfrm>
            <a:off x="838200" y="365126"/>
            <a:ext cx="10515600" cy="1186584"/>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5400" b="1" dirty="0">
                <a:latin typeface="+mn-lt"/>
              </a:rPr>
              <a:t>SCHEDULE B</a:t>
            </a:r>
            <a:br>
              <a:rPr lang="en-US" altLang="en-US" sz="5400" b="1" dirty="0">
                <a:latin typeface="+mn-lt"/>
              </a:rPr>
            </a:br>
            <a:r>
              <a:rPr lang="en-US" altLang="en-US" dirty="0">
                <a:latin typeface="+mn-lt"/>
              </a:rPr>
              <a:t>ISS Payroll Expenses</a:t>
            </a:r>
            <a:endParaRPr lang="en-US" dirty="0">
              <a:latin typeface="+mn-lt"/>
            </a:endParaRPr>
          </a:p>
        </p:txBody>
      </p:sp>
      <p:sp>
        <p:nvSpPr>
          <p:cNvPr id="7" name="Content Placeholder 6">
            <a:extLst>
              <a:ext uri="{FF2B5EF4-FFF2-40B4-BE49-F238E27FC236}">
                <a16:creationId xmlns:a16="http://schemas.microsoft.com/office/drawing/2014/main" id="{57B869C7-3CB2-404E-A358-0A96F1377F98}"/>
              </a:ext>
            </a:extLst>
          </p:cNvPr>
          <p:cNvSpPr>
            <a:spLocks noGrp="1"/>
          </p:cNvSpPr>
          <p:nvPr>
            <p:ph idx="1"/>
          </p:nvPr>
        </p:nvSpPr>
        <p:spPr>
          <a:xfrm>
            <a:off x="838200" y="1690688"/>
            <a:ext cx="10515600" cy="4488439"/>
          </a:xfrm>
        </p:spPr>
        <p:txBody>
          <a:bodyPr>
            <a:normAutofit fontScale="85000" lnSpcReduction="20000"/>
          </a:bodyPr>
          <a:lstStyle/>
          <a:p>
            <a:pPr marL="0" indent="0" algn="ctr">
              <a:buNone/>
              <a:defRPr/>
            </a:pPr>
            <a:endParaRPr lang="en-US" sz="900" b="1" dirty="0" smtClean="0"/>
          </a:p>
          <a:p>
            <a:pPr marL="0" indent="0" algn="ctr">
              <a:buNone/>
              <a:defRPr/>
            </a:pPr>
            <a:r>
              <a:rPr lang="en-US" b="1" dirty="0" smtClean="0"/>
              <a:t>Reporting </a:t>
            </a:r>
            <a:r>
              <a:rPr lang="en-US" b="1" dirty="0"/>
              <a:t>ISS Payroll Expenses, </a:t>
            </a:r>
            <a:r>
              <a:rPr lang="en-US" b="1" dirty="0" err="1"/>
              <a:t>con’t</a:t>
            </a:r>
            <a:endParaRPr lang="en-US" b="1" dirty="0"/>
          </a:p>
          <a:p>
            <a:pPr marL="0" indent="0" algn="ctr">
              <a:buNone/>
              <a:defRPr/>
            </a:pPr>
            <a:endParaRPr lang="en-US" altLang="en-US" sz="600" b="1" dirty="0"/>
          </a:p>
          <a:p>
            <a:pPr lvl="1">
              <a:buFont typeface="Wingdings" panose="05000000000000000000" pitchFamily="2" charset="2"/>
              <a:buChar char="v"/>
              <a:defRPr/>
            </a:pPr>
            <a:r>
              <a:rPr lang="en-US" altLang="en-US" dirty="0" smtClean="0"/>
              <a:t> Four </a:t>
            </a:r>
            <a:r>
              <a:rPr lang="en-US" altLang="en-US" dirty="0"/>
              <a:t>options to report employee payroll by position &amp; duties performed</a:t>
            </a:r>
          </a:p>
          <a:p>
            <a:pPr marL="457200" lvl="1" indent="0">
              <a:buNone/>
              <a:defRPr/>
            </a:pPr>
            <a:endParaRPr lang="en-US" altLang="en-US" sz="500" dirty="0"/>
          </a:p>
          <a:p>
            <a:pPr lvl="2">
              <a:buFont typeface="Wingdings" panose="05000000000000000000" pitchFamily="2" charset="2"/>
              <a:buChar char="§"/>
              <a:defRPr/>
            </a:pPr>
            <a:r>
              <a:rPr lang="en-US" altLang="en-US" sz="2200" dirty="0"/>
              <a:t>Option 1 – ISS &amp; Professional Service </a:t>
            </a:r>
            <a:r>
              <a:rPr lang="en-US" altLang="en-US" sz="2200" dirty="0" smtClean="0"/>
              <a:t>Staff</a:t>
            </a:r>
          </a:p>
          <a:p>
            <a:pPr marL="914400" lvl="2" indent="0">
              <a:buNone/>
              <a:defRPr/>
            </a:pPr>
            <a:endParaRPr lang="en-US" altLang="en-US" sz="600" dirty="0"/>
          </a:p>
          <a:p>
            <a:pPr lvl="3">
              <a:defRPr/>
            </a:pPr>
            <a:r>
              <a:rPr lang="en-US" altLang="en-US" sz="1900" dirty="0"/>
              <a:t>Staff that perform ISS duties only</a:t>
            </a:r>
          </a:p>
          <a:p>
            <a:pPr lvl="2">
              <a:defRPr/>
            </a:pPr>
            <a:endParaRPr lang="en-US" altLang="en-US" sz="600" dirty="0"/>
          </a:p>
          <a:p>
            <a:pPr lvl="2">
              <a:buFont typeface="Wingdings" panose="05000000000000000000" pitchFamily="2" charset="2"/>
              <a:buChar char="§"/>
              <a:defRPr/>
            </a:pPr>
            <a:r>
              <a:rPr lang="en-US" altLang="en-US" sz="2200" dirty="0"/>
              <a:t>Option 2 – ISS &amp; Administrative or Non-contracted </a:t>
            </a:r>
            <a:r>
              <a:rPr lang="en-US" altLang="en-US" sz="2200" dirty="0" smtClean="0"/>
              <a:t>Staff</a:t>
            </a:r>
          </a:p>
          <a:p>
            <a:pPr marL="914400" lvl="2" indent="0">
              <a:buNone/>
              <a:defRPr/>
            </a:pPr>
            <a:endParaRPr lang="en-US" altLang="en-US" sz="500" dirty="0"/>
          </a:p>
          <a:p>
            <a:pPr lvl="3">
              <a:defRPr/>
            </a:pPr>
            <a:r>
              <a:rPr lang="en-US" altLang="en-US" sz="1900" dirty="0"/>
              <a:t>Staff that perform ISS duties and Administrative and/or Non-contracted </a:t>
            </a:r>
          </a:p>
          <a:p>
            <a:pPr lvl="2">
              <a:defRPr/>
            </a:pPr>
            <a:endParaRPr lang="en-US" altLang="en-US" sz="500" dirty="0"/>
          </a:p>
          <a:p>
            <a:pPr lvl="2">
              <a:buFont typeface="Wingdings" panose="05000000000000000000" pitchFamily="2" charset="2"/>
              <a:buChar char="§"/>
              <a:defRPr/>
            </a:pPr>
            <a:r>
              <a:rPr lang="en-US" altLang="en-US" sz="2200" dirty="0"/>
              <a:t>Option 3 – GH/GTH Only – Administrator Payroll (single employee)</a:t>
            </a:r>
          </a:p>
          <a:p>
            <a:pPr marL="914400" lvl="2" indent="0">
              <a:buNone/>
              <a:defRPr/>
            </a:pPr>
            <a:endParaRPr lang="en-US" altLang="en-US" sz="500" dirty="0"/>
          </a:p>
          <a:p>
            <a:pPr lvl="2">
              <a:buFont typeface="Wingdings" panose="05000000000000000000" pitchFamily="2" charset="2"/>
              <a:buChar char="§"/>
              <a:defRPr/>
            </a:pPr>
            <a:r>
              <a:rPr lang="en-US" altLang="en-US" sz="2200" dirty="0"/>
              <a:t>Option 4 – SL or Combined SL/GH/GTH – Administrator Payroll (single employee</a:t>
            </a:r>
            <a:r>
              <a:rPr lang="en-US" altLang="en-US" sz="2200" dirty="0" smtClean="0"/>
              <a:t>)</a:t>
            </a:r>
          </a:p>
          <a:p>
            <a:pPr marL="914400" lvl="2" indent="0">
              <a:buNone/>
              <a:defRPr/>
            </a:pPr>
            <a:endParaRPr lang="en-US" altLang="en-US" sz="500" dirty="0"/>
          </a:p>
          <a:p>
            <a:pPr lvl="3">
              <a:defRPr/>
            </a:pPr>
            <a:r>
              <a:rPr lang="en-US" altLang="en-US" sz="1900" dirty="0"/>
              <a:t>Agencies with 20 or fewer ISS FTE’s (Full-Time Equivalent) are </a:t>
            </a:r>
            <a:r>
              <a:rPr lang="en-US" altLang="en-US" sz="1900" dirty="0" smtClean="0"/>
              <a:t>eligible</a:t>
            </a:r>
          </a:p>
          <a:p>
            <a:pPr marL="1371600" lvl="3" indent="0">
              <a:buNone/>
              <a:defRPr/>
            </a:pPr>
            <a:endParaRPr lang="en-US" altLang="en-US" sz="400" dirty="0"/>
          </a:p>
          <a:p>
            <a:pPr lvl="3">
              <a:defRPr/>
            </a:pPr>
            <a:r>
              <a:rPr lang="en-US" altLang="en-US" sz="1900" dirty="0"/>
              <a:t>Schedule B calculates FTE’s and determines maximum allowable amount of Administrator’s compensation that can be claimed as </a:t>
            </a:r>
            <a:r>
              <a:rPr lang="en-US" altLang="en-US" sz="1900" dirty="0" smtClean="0"/>
              <a:t>ISS</a:t>
            </a:r>
          </a:p>
          <a:p>
            <a:pPr marL="1371600" lvl="3" indent="0">
              <a:buNone/>
              <a:defRPr/>
            </a:pPr>
            <a:endParaRPr lang="en-US" altLang="en-US" sz="400" dirty="0"/>
          </a:p>
          <a:p>
            <a:pPr lvl="3">
              <a:defRPr/>
            </a:pPr>
            <a:r>
              <a:rPr lang="en-US" altLang="en-US" sz="1900" dirty="0"/>
              <a:t>Maximum allowable ISS compensation is based on a regression table</a:t>
            </a:r>
          </a:p>
          <a:p>
            <a:pPr>
              <a:spcBef>
                <a:spcPct val="0"/>
              </a:spcBef>
              <a:buNone/>
            </a:pPr>
            <a:endParaRPr lang="en-US" altLang="en-US" sz="1200" b="1" dirty="0" smtClean="0"/>
          </a:p>
        </p:txBody>
      </p:sp>
    </p:spTree>
    <p:extLst>
      <p:ext uri="{BB962C8B-B14F-4D97-AF65-F5344CB8AC3E}">
        <p14:creationId xmlns:p14="http://schemas.microsoft.com/office/powerpoint/2010/main" val="14539847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74E8767-550D-674C-B25C-3B3011BA38D6}"/>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7596098-04D0-FE4E-9B53-5E469CD5CC87}"/>
              </a:ext>
            </a:extLst>
          </p:cNvPr>
          <p:cNvSpPr>
            <a:spLocks noGrp="1"/>
          </p:cNvSpPr>
          <p:nvPr>
            <p:ph type="title"/>
          </p:nvPr>
        </p:nvSpPr>
        <p:spPr>
          <a:xfrm>
            <a:off x="692728" y="365126"/>
            <a:ext cx="10661072" cy="1205056"/>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5400" b="1" dirty="0" smtClean="0">
                <a:latin typeface="+mn-lt"/>
              </a:rPr>
              <a:t>SCHEDULE </a:t>
            </a:r>
            <a:r>
              <a:rPr lang="en-US" altLang="en-US" sz="5400" b="1" dirty="0">
                <a:latin typeface="+mn-lt"/>
              </a:rPr>
              <a:t>B</a:t>
            </a:r>
            <a:br>
              <a:rPr lang="en-US" altLang="en-US" sz="5400" b="1" dirty="0">
                <a:latin typeface="+mn-lt"/>
              </a:rPr>
            </a:br>
            <a:r>
              <a:rPr lang="en-US" altLang="en-US" dirty="0">
                <a:latin typeface="+mn-lt"/>
              </a:rPr>
              <a:t>ISS Payroll Expenses</a:t>
            </a:r>
            <a:endParaRPr lang="en-US" dirty="0">
              <a:latin typeface="+mn-lt"/>
            </a:endParaRPr>
          </a:p>
        </p:txBody>
      </p:sp>
      <p:sp>
        <p:nvSpPr>
          <p:cNvPr id="3" name="Content Placeholder 2">
            <a:extLst>
              <a:ext uri="{FF2B5EF4-FFF2-40B4-BE49-F238E27FC236}">
                <a16:creationId xmlns:a16="http://schemas.microsoft.com/office/drawing/2014/main" id="{FFDF728E-1C65-D04B-9384-0F180D85F4EA}"/>
              </a:ext>
            </a:extLst>
          </p:cNvPr>
          <p:cNvSpPr>
            <a:spLocks noGrp="1"/>
          </p:cNvSpPr>
          <p:nvPr>
            <p:ph idx="1"/>
          </p:nvPr>
        </p:nvSpPr>
        <p:spPr>
          <a:xfrm>
            <a:off x="692728" y="1570182"/>
            <a:ext cx="10661072" cy="4221018"/>
          </a:xfrm>
        </p:spPr>
        <p:txBody>
          <a:bodyPr>
            <a:normAutofit lnSpcReduction="10000"/>
          </a:bodyPr>
          <a:lstStyle/>
          <a:p>
            <a:pPr marL="0" indent="0" algn="ctr">
              <a:buNone/>
              <a:defRPr/>
            </a:pPr>
            <a:endParaRPr lang="en-US" sz="800" b="1" dirty="0" smtClean="0"/>
          </a:p>
          <a:p>
            <a:pPr marL="0" indent="0" algn="ctr">
              <a:buNone/>
              <a:defRPr/>
            </a:pPr>
            <a:r>
              <a:rPr lang="en-US" sz="2400" b="1" dirty="0" smtClean="0"/>
              <a:t>Reporting </a:t>
            </a:r>
            <a:r>
              <a:rPr lang="en-US" sz="2400" b="1" dirty="0"/>
              <a:t>ISS Payroll Expenses, </a:t>
            </a:r>
            <a:r>
              <a:rPr lang="en-US" sz="2400" b="1" dirty="0" err="1"/>
              <a:t>con’t</a:t>
            </a:r>
            <a:endParaRPr lang="en-US" sz="2400" b="1" dirty="0"/>
          </a:p>
          <a:p>
            <a:pPr marL="0" indent="0" algn="ctr">
              <a:buNone/>
              <a:defRPr/>
            </a:pPr>
            <a:endParaRPr lang="en-US" altLang="en-US" sz="500" b="1" dirty="0"/>
          </a:p>
          <a:p>
            <a:pPr lvl="1">
              <a:buFont typeface="Wingdings" panose="05000000000000000000" pitchFamily="2" charset="2"/>
              <a:buChar char="§"/>
              <a:defRPr/>
            </a:pPr>
            <a:r>
              <a:rPr lang="en-US" altLang="en-US" sz="2200" dirty="0"/>
              <a:t>Employee’s working both ISS &amp; non-ISS (Administrative and/or non-contracted business)</a:t>
            </a:r>
            <a:r>
              <a:rPr lang="en-US" altLang="en-US" sz="2000" dirty="0"/>
              <a:t> </a:t>
            </a:r>
          </a:p>
          <a:p>
            <a:pPr marL="457200" lvl="1" indent="0">
              <a:buNone/>
              <a:defRPr/>
            </a:pPr>
            <a:endParaRPr lang="en-US" altLang="en-US" sz="500" dirty="0"/>
          </a:p>
          <a:p>
            <a:pPr lvl="2">
              <a:defRPr/>
            </a:pPr>
            <a:r>
              <a:rPr lang="en-US" altLang="en-US" dirty="0"/>
              <a:t>report all payroll data (ISS &amp; non-ISS) for allocating purposes</a:t>
            </a:r>
          </a:p>
          <a:p>
            <a:pPr marL="914400" lvl="2" indent="0">
              <a:buNone/>
              <a:defRPr/>
            </a:pPr>
            <a:endParaRPr lang="en-US" altLang="en-US" sz="500" dirty="0"/>
          </a:p>
          <a:p>
            <a:pPr lvl="2">
              <a:defRPr/>
            </a:pPr>
            <a:r>
              <a:rPr lang="en-US" altLang="en-US" dirty="0"/>
              <a:t>Paid time off, other compensation and employer paid taxes &amp; benefits are allocated based on gross wages reported as ISS, Administrative, and/or Non-contracted business</a:t>
            </a:r>
          </a:p>
          <a:p>
            <a:pPr marL="914400" lvl="2" indent="0">
              <a:buNone/>
              <a:defRPr/>
            </a:pPr>
            <a:endParaRPr lang="en-US" altLang="en-US" sz="500" dirty="0"/>
          </a:p>
          <a:p>
            <a:pPr lvl="2">
              <a:defRPr/>
            </a:pPr>
            <a:r>
              <a:rPr lang="en-US" altLang="en-US" dirty="0"/>
              <a:t>A job description outlining the employee’s ISS and non-ISS duties must be available upon the department’s request</a:t>
            </a:r>
          </a:p>
          <a:p>
            <a:pPr marL="914400" lvl="2" indent="0">
              <a:buNone/>
              <a:defRPr/>
            </a:pPr>
            <a:endParaRPr lang="en-US" altLang="en-US" sz="500" dirty="0"/>
          </a:p>
          <a:p>
            <a:pPr lvl="2">
              <a:defRPr/>
            </a:pPr>
            <a:r>
              <a:rPr lang="en-US" altLang="en-US" dirty="0"/>
              <a:t>Employees that perform non-contracted work are only reported if they also perform contracted ISS</a:t>
            </a:r>
          </a:p>
          <a:p>
            <a:pPr marL="0" indent="0">
              <a:buNone/>
            </a:pPr>
            <a:endParaRPr lang="en-US" dirty="0"/>
          </a:p>
        </p:txBody>
      </p:sp>
    </p:spTree>
    <p:extLst>
      <p:ext uri="{BB962C8B-B14F-4D97-AF65-F5344CB8AC3E}">
        <p14:creationId xmlns:p14="http://schemas.microsoft.com/office/powerpoint/2010/main" val="37949505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80CA91C-0E84-5D44-8E75-DAE90BC2E030}"/>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4A8FA23F-B74A-1647-9501-26A1483055CE}"/>
              </a:ext>
            </a:extLst>
          </p:cNvPr>
          <p:cNvSpPr>
            <a:spLocks noGrp="1"/>
          </p:cNvSpPr>
          <p:nvPr>
            <p:ph type="title"/>
          </p:nvPr>
        </p:nvSpPr>
        <p:spPr>
          <a:xfrm>
            <a:off x="387927" y="365125"/>
            <a:ext cx="7307417" cy="1325563"/>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5400" b="1" dirty="0">
                <a:latin typeface="+mn-lt"/>
              </a:rPr>
              <a:t>SCHEDULE B</a:t>
            </a:r>
            <a:br>
              <a:rPr lang="en-US" altLang="en-US" sz="5400" b="1" dirty="0">
                <a:latin typeface="+mn-lt"/>
              </a:rPr>
            </a:br>
            <a:r>
              <a:rPr lang="en-US" altLang="en-US" dirty="0">
                <a:latin typeface="+mn-lt"/>
              </a:rPr>
              <a:t>ISS Payroll Expenses</a:t>
            </a:r>
            <a:endParaRPr lang="en-US" dirty="0">
              <a:latin typeface="+mn-lt"/>
            </a:endParaRPr>
          </a:p>
        </p:txBody>
      </p:sp>
      <p:sp>
        <p:nvSpPr>
          <p:cNvPr id="11" name="Content Placeholder 10">
            <a:extLst>
              <a:ext uri="{FF2B5EF4-FFF2-40B4-BE49-F238E27FC236}">
                <a16:creationId xmlns:a16="http://schemas.microsoft.com/office/drawing/2014/main" id="{CD4E791F-756F-7040-BCCF-8D3881DD1A1A}"/>
              </a:ext>
            </a:extLst>
          </p:cNvPr>
          <p:cNvSpPr>
            <a:spLocks noGrp="1"/>
          </p:cNvSpPr>
          <p:nvPr>
            <p:ph idx="1"/>
          </p:nvPr>
        </p:nvSpPr>
        <p:spPr>
          <a:xfrm>
            <a:off x="387927" y="1782618"/>
            <a:ext cx="7307417" cy="4279136"/>
          </a:xfrm>
        </p:spPr>
        <p:txBody>
          <a:bodyPr>
            <a:normAutofit fontScale="85000" lnSpcReduction="20000"/>
          </a:bodyPr>
          <a:lstStyle/>
          <a:p>
            <a:pPr marL="0" indent="0" algn="ctr">
              <a:buNone/>
              <a:defRPr/>
            </a:pPr>
            <a:endParaRPr lang="en-US" sz="400" b="1" dirty="0" smtClean="0"/>
          </a:p>
          <a:p>
            <a:pPr marL="0" indent="0" algn="ctr">
              <a:buNone/>
              <a:defRPr/>
            </a:pPr>
            <a:r>
              <a:rPr lang="en-US" sz="2600" b="1" dirty="0" smtClean="0"/>
              <a:t>Reporting </a:t>
            </a:r>
            <a:r>
              <a:rPr lang="en-US" sz="2600" b="1" dirty="0"/>
              <a:t>ISS Payroll Expenses, </a:t>
            </a:r>
            <a:r>
              <a:rPr lang="en-US" sz="2600" b="1" dirty="0" err="1"/>
              <a:t>con’t</a:t>
            </a:r>
            <a:endParaRPr lang="en-US" sz="2600" b="1" dirty="0"/>
          </a:p>
          <a:p>
            <a:pPr marL="0" indent="0" algn="ctr">
              <a:buNone/>
              <a:defRPr/>
            </a:pPr>
            <a:endParaRPr lang="en-US" altLang="en-US" sz="400" b="1" dirty="0"/>
          </a:p>
          <a:p>
            <a:pPr marL="0" indent="0">
              <a:buNone/>
              <a:defRPr/>
            </a:pPr>
            <a:r>
              <a:rPr lang="en-US" altLang="en-US" sz="1800" b="1" dirty="0"/>
              <a:t>For each reporting period record the following:</a:t>
            </a:r>
          </a:p>
          <a:p>
            <a:pPr>
              <a:defRPr/>
            </a:pPr>
            <a:endParaRPr lang="en-US" altLang="en-US" sz="500" b="1" dirty="0"/>
          </a:p>
          <a:p>
            <a:pPr marL="457200" lvl="1" indent="0">
              <a:buNone/>
              <a:defRPr/>
            </a:pPr>
            <a:r>
              <a:rPr lang="en-US" altLang="en-US" sz="1600" b="1" dirty="0"/>
              <a:t>Column D – ISS GROSS PAYROLL FOR STAFF (REGULAR PAY)</a:t>
            </a:r>
          </a:p>
          <a:p>
            <a:pPr marL="457200" lvl="1" indent="0">
              <a:buNone/>
              <a:defRPr/>
            </a:pPr>
            <a:endParaRPr lang="en-US" altLang="en-US" sz="500" b="1" dirty="0"/>
          </a:p>
          <a:p>
            <a:pPr marL="457200" lvl="1" indent="0">
              <a:buNone/>
              <a:defRPr/>
            </a:pPr>
            <a:r>
              <a:rPr lang="en-US" altLang="en-US" sz="1600" b="1" dirty="0"/>
              <a:t>Column E – ISS GROSS PAYROLL FOR STAFF (OVERTIME PAY)</a:t>
            </a:r>
          </a:p>
          <a:p>
            <a:pPr marL="457200" lvl="1" indent="0">
              <a:buNone/>
              <a:defRPr/>
            </a:pPr>
            <a:endParaRPr lang="en-US" altLang="en-US" sz="500" b="1" dirty="0"/>
          </a:p>
          <a:p>
            <a:pPr marL="457200" lvl="1" indent="0">
              <a:buNone/>
              <a:defRPr/>
            </a:pPr>
            <a:r>
              <a:rPr lang="en-US" altLang="en-US" sz="1600" b="1" dirty="0"/>
              <a:t>Column G – ADMINISTRATIVE/ NON-ISS GROSS PAYROLL FOR STAFF (REGULAR PAY)</a:t>
            </a:r>
          </a:p>
          <a:p>
            <a:pPr marL="457200" lvl="1" indent="0">
              <a:buNone/>
              <a:defRPr/>
            </a:pPr>
            <a:endParaRPr lang="en-US" altLang="en-US" sz="500" b="1" dirty="0"/>
          </a:p>
          <a:p>
            <a:pPr marL="457200" lvl="1" indent="0">
              <a:buNone/>
              <a:defRPr/>
            </a:pPr>
            <a:r>
              <a:rPr lang="en-US" altLang="en-US" sz="1600" b="1" dirty="0"/>
              <a:t>Column H – ADMINISTRATIVE/ NON-ISS GROSS PAYROLL FOR STAFF (OVERTIME PAY)</a:t>
            </a:r>
          </a:p>
          <a:p>
            <a:pPr marL="457200" lvl="1" indent="0">
              <a:buNone/>
              <a:defRPr/>
            </a:pPr>
            <a:endParaRPr lang="en-US" altLang="en-US" sz="500" b="1" dirty="0"/>
          </a:p>
          <a:p>
            <a:pPr marL="457200" lvl="1" indent="0">
              <a:buNone/>
              <a:defRPr/>
            </a:pPr>
            <a:r>
              <a:rPr lang="en-US" altLang="en-US" sz="1600" b="1" dirty="0"/>
              <a:t>Column J –  GROSS PAYROLL FOR NON-CONTRACTED BUSINESS (REGULAR &amp; OVERTIME)</a:t>
            </a:r>
          </a:p>
          <a:p>
            <a:pPr marL="457200" lvl="1" indent="0">
              <a:buNone/>
              <a:defRPr/>
            </a:pPr>
            <a:endParaRPr lang="en-US" altLang="en-US" sz="500" b="1" dirty="0"/>
          </a:p>
          <a:p>
            <a:pPr marL="457200" lvl="1" indent="0">
              <a:buNone/>
              <a:defRPr/>
            </a:pPr>
            <a:r>
              <a:rPr lang="en-US" altLang="en-US" sz="1600" b="1" dirty="0"/>
              <a:t>Column L – GROSS PAYROLL FOR PAID TIME OFF (HOLIDAYS, VACATION, &amp; SICK LEAVE)</a:t>
            </a:r>
          </a:p>
          <a:p>
            <a:pPr marL="457200" lvl="1" indent="0">
              <a:buNone/>
              <a:defRPr/>
            </a:pPr>
            <a:endParaRPr lang="en-US" altLang="en-US" sz="500" b="1" dirty="0"/>
          </a:p>
          <a:p>
            <a:pPr marL="457200" lvl="1" indent="0">
              <a:buNone/>
              <a:defRPr/>
            </a:pPr>
            <a:r>
              <a:rPr lang="en-US" altLang="en-US" sz="1600" b="1" dirty="0"/>
              <a:t>Column M – GROSS PAYROLL OTHER COMPENSATION</a:t>
            </a:r>
          </a:p>
          <a:p>
            <a:pPr marL="457200" lvl="1" indent="0">
              <a:buNone/>
              <a:defRPr/>
            </a:pPr>
            <a:endParaRPr lang="en-US" altLang="en-US" sz="500" b="1" dirty="0"/>
          </a:p>
          <a:p>
            <a:pPr marL="457200" lvl="1" indent="0">
              <a:buNone/>
              <a:defRPr/>
            </a:pPr>
            <a:r>
              <a:rPr lang="en-US" altLang="en-US" sz="1600" b="1" dirty="0"/>
              <a:t>Column O – TOTAL EMPLOYER PAID PAYROLL TAXES (SOCIAL SECURITY &amp; MEDICARE, FUTA, SUTA, L&amp;I, etc.) &amp; ISS PORTION OF B&amp;O TAXES</a:t>
            </a:r>
          </a:p>
          <a:p>
            <a:pPr marL="457200" lvl="1" indent="0">
              <a:buNone/>
              <a:defRPr/>
            </a:pPr>
            <a:endParaRPr lang="en-US" altLang="en-US" sz="500" b="1" dirty="0"/>
          </a:p>
          <a:p>
            <a:pPr marL="457200" lvl="1" indent="0">
              <a:buNone/>
              <a:defRPr/>
            </a:pPr>
            <a:r>
              <a:rPr lang="en-US" altLang="en-US" sz="1600" b="1" dirty="0"/>
              <a:t>Column P – TOTAL EMPLOYER PAID TAXABLE &amp; NON-TAXABLE FRINGE BENEFITS (AS DESCRIBED BY THE IRS)</a:t>
            </a:r>
            <a:endParaRPr lang="en-US" dirty="0"/>
          </a:p>
        </p:txBody>
      </p:sp>
    </p:spTree>
    <p:extLst>
      <p:ext uri="{BB962C8B-B14F-4D97-AF65-F5344CB8AC3E}">
        <p14:creationId xmlns:p14="http://schemas.microsoft.com/office/powerpoint/2010/main" val="20609510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CAFBDC8-B3D1-4E40-85A9-686C8641B07D}"/>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3D900A1-CCC4-C447-BDCF-1E822D5DA855}"/>
              </a:ext>
            </a:extLst>
          </p:cNvPr>
          <p:cNvSpPr>
            <a:spLocks noGrp="1"/>
          </p:cNvSpPr>
          <p:nvPr>
            <p:ph type="title"/>
          </p:nvPr>
        </p:nvSpPr>
        <p:spPr>
          <a:xfrm>
            <a:off x="838200" y="365125"/>
            <a:ext cx="10515600" cy="1325563"/>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5400" b="1" dirty="0" smtClean="0">
                <a:latin typeface="+mn-lt"/>
              </a:rPr>
              <a:t>SCHEDULE </a:t>
            </a:r>
            <a:r>
              <a:rPr lang="en-US" altLang="en-US" sz="5400" b="1" dirty="0">
                <a:latin typeface="+mn-lt"/>
              </a:rPr>
              <a:t>B</a:t>
            </a:r>
            <a:r>
              <a:rPr lang="en-US" altLang="en-US" b="1" dirty="0">
                <a:latin typeface="+mn-lt"/>
              </a:rPr>
              <a:t/>
            </a:r>
            <a:br>
              <a:rPr lang="en-US" altLang="en-US" b="1" dirty="0">
                <a:latin typeface="+mn-lt"/>
              </a:rPr>
            </a:br>
            <a:r>
              <a:rPr lang="en-US" altLang="en-US" dirty="0">
                <a:latin typeface="+mn-lt"/>
              </a:rPr>
              <a:t>ADMINISTRATOR REGRESSION TABLE</a:t>
            </a:r>
            <a:endParaRPr lang="en-US" dirty="0">
              <a:latin typeface="+mn-lt"/>
            </a:endParaRPr>
          </a:p>
        </p:txBody>
      </p:sp>
      <p:sp>
        <p:nvSpPr>
          <p:cNvPr id="7" name="Content Placeholder 6">
            <a:extLst>
              <a:ext uri="{FF2B5EF4-FFF2-40B4-BE49-F238E27FC236}">
                <a16:creationId xmlns:a16="http://schemas.microsoft.com/office/drawing/2014/main" id="{57B869C7-3CB2-404E-A358-0A96F1377F98}"/>
              </a:ext>
            </a:extLst>
          </p:cNvPr>
          <p:cNvSpPr>
            <a:spLocks noGrp="1"/>
          </p:cNvSpPr>
          <p:nvPr>
            <p:ph idx="1"/>
          </p:nvPr>
        </p:nvSpPr>
        <p:spPr>
          <a:xfrm>
            <a:off x="838200" y="1690688"/>
            <a:ext cx="10515600" cy="4486275"/>
          </a:xfrm>
        </p:spPr>
        <p:txBody>
          <a:bodyPr>
            <a:normAutofit lnSpcReduction="10000"/>
          </a:bodyPr>
          <a:lstStyle/>
          <a:p>
            <a:pPr>
              <a:buFont typeface="Wingdings" panose="05000000000000000000" pitchFamily="2" charset="2"/>
              <a:buChar char="§"/>
            </a:pPr>
            <a:endParaRPr lang="en-US" altLang="en-US" sz="900" dirty="0" smtClean="0"/>
          </a:p>
          <a:p>
            <a:pPr>
              <a:buFont typeface="Wingdings" panose="05000000000000000000" pitchFamily="2" charset="2"/>
              <a:buChar char="§"/>
            </a:pPr>
            <a:r>
              <a:rPr lang="en-US" altLang="en-US" sz="2000" dirty="0" smtClean="0"/>
              <a:t>Calculates </a:t>
            </a:r>
            <a:r>
              <a:rPr lang="en-US" altLang="en-US" sz="2000" dirty="0"/>
              <a:t>the maximum allowable ISS payroll costs an Administrator can claim towards settlement for performing work in an ISS capacity.</a:t>
            </a:r>
          </a:p>
          <a:p>
            <a:pPr>
              <a:buFont typeface="Wingdings" panose="05000000000000000000" pitchFamily="2" charset="2"/>
              <a:buChar char="§"/>
            </a:pPr>
            <a:endParaRPr lang="en-US" altLang="en-US" sz="800" dirty="0"/>
          </a:p>
          <a:p>
            <a:pPr>
              <a:buFont typeface="Wingdings" panose="05000000000000000000" pitchFamily="2" charset="2"/>
              <a:buChar char="§"/>
            </a:pPr>
            <a:r>
              <a:rPr lang="en-US" altLang="en-US" sz="2000" dirty="0"/>
              <a:t>Only agencies with 20 or fewer ISS FTE’s are eligible to claim Administrator payroll costs as ISS expenses</a:t>
            </a:r>
            <a:r>
              <a:rPr lang="en-US" altLang="en-US" sz="1200" dirty="0"/>
              <a:t>. </a:t>
            </a:r>
          </a:p>
          <a:p>
            <a:pPr>
              <a:buFont typeface="Wingdings" panose="05000000000000000000" pitchFamily="2" charset="2"/>
              <a:buChar char="§"/>
            </a:pPr>
            <a:endParaRPr lang="en-US" altLang="en-US" sz="800" dirty="0"/>
          </a:p>
          <a:p>
            <a:pPr>
              <a:buFont typeface="Wingdings" panose="05000000000000000000" pitchFamily="2" charset="2"/>
              <a:buChar char="§"/>
            </a:pPr>
            <a:r>
              <a:rPr lang="en-US" altLang="en-US" sz="2000" dirty="0"/>
              <a:t>Agencies with 21 or more ISS FTE’s would report their Administrator’s payroll costs on Schedule C – Non-ISS Expenses, line 1. </a:t>
            </a:r>
          </a:p>
          <a:p>
            <a:pPr>
              <a:buFont typeface="Wingdings" panose="05000000000000000000" pitchFamily="2" charset="2"/>
              <a:buChar char="§"/>
            </a:pPr>
            <a:endParaRPr lang="en-US" altLang="en-US" sz="800" dirty="0"/>
          </a:p>
          <a:p>
            <a:pPr>
              <a:buFont typeface="Wingdings" panose="05000000000000000000" pitchFamily="2" charset="2"/>
              <a:buChar char="§"/>
            </a:pPr>
            <a:r>
              <a:rPr lang="en-US" altLang="en-US" sz="2000" dirty="0"/>
              <a:t>Maximums are reduced 5% for every ISS FTE until the agency reaches 21 ISS FTE’s, at which time the agency will no longer be eligible to claim Administrator payroll costs as ISS for settlement purposes.</a:t>
            </a:r>
          </a:p>
          <a:p>
            <a:pPr>
              <a:buFont typeface="Wingdings" panose="05000000000000000000" pitchFamily="2" charset="2"/>
              <a:buChar char="§"/>
            </a:pPr>
            <a:endParaRPr lang="en-US" altLang="en-US" sz="800" dirty="0"/>
          </a:p>
          <a:p>
            <a:pPr>
              <a:buFont typeface="Wingdings" panose="05000000000000000000" pitchFamily="2" charset="2"/>
              <a:buChar char="§"/>
            </a:pPr>
            <a:r>
              <a:rPr lang="en-US" altLang="en-US" sz="2000" dirty="0"/>
              <a:t>Maximums are based on working in an ISS capacity fulltime and are adjusted for Administrator’s that </a:t>
            </a:r>
            <a:r>
              <a:rPr lang="en-US" altLang="en-US" sz="2000" dirty="0" smtClean="0"/>
              <a:t>perform </a:t>
            </a:r>
            <a:r>
              <a:rPr lang="en-US" altLang="en-US" sz="2000" dirty="0"/>
              <a:t>ISS less than fulltime.</a:t>
            </a:r>
          </a:p>
          <a:p>
            <a:pPr marL="0" indent="0" algn="ctr">
              <a:buNone/>
            </a:pPr>
            <a:endParaRPr lang="en-US" altLang="en-US" sz="1200" b="1" dirty="0" smtClean="0"/>
          </a:p>
        </p:txBody>
      </p:sp>
    </p:spTree>
    <p:extLst>
      <p:ext uri="{BB962C8B-B14F-4D97-AF65-F5344CB8AC3E}">
        <p14:creationId xmlns:p14="http://schemas.microsoft.com/office/powerpoint/2010/main" val="41068309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5AAF26-1394-6841-8B71-EE2C07082FF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1100E85-763C-FE4B-AB6A-3308A809A3EB}"/>
              </a:ext>
            </a:extLst>
          </p:cNvPr>
          <p:cNvSpPr>
            <a:spLocks noGrp="1"/>
          </p:cNvSpPr>
          <p:nvPr>
            <p:ph type="title"/>
          </p:nvPr>
        </p:nvSpPr>
        <p:spPr>
          <a:xfrm>
            <a:off x="838200" y="365126"/>
            <a:ext cx="10515600" cy="1184066"/>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5400" b="1" dirty="0" smtClean="0">
                <a:latin typeface="+mn-lt"/>
              </a:rPr>
              <a:t>SCHEDULE </a:t>
            </a:r>
            <a:r>
              <a:rPr lang="en-US" altLang="en-US" sz="5400" b="1" dirty="0">
                <a:latin typeface="+mn-lt"/>
              </a:rPr>
              <a:t>B</a:t>
            </a:r>
            <a:br>
              <a:rPr lang="en-US" altLang="en-US" sz="5400" b="1" dirty="0">
                <a:latin typeface="+mn-lt"/>
              </a:rPr>
            </a:br>
            <a:r>
              <a:rPr lang="en-US" altLang="en-US" dirty="0">
                <a:latin typeface="+mn-lt"/>
              </a:rPr>
              <a:t>ADMINISTRATOR REGRESSION TABLE</a:t>
            </a:r>
            <a:endParaRPr lang="en-US" b="1" dirty="0">
              <a:latin typeface="+mn-lt"/>
            </a:endParaRPr>
          </a:p>
        </p:txBody>
      </p:sp>
      <p:sp>
        <p:nvSpPr>
          <p:cNvPr id="6" name="Text Placeholder 8"/>
          <p:cNvSpPr txBox="1">
            <a:spLocks/>
          </p:cNvSpPr>
          <p:nvPr/>
        </p:nvSpPr>
        <p:spPr>
          <a:xfrm>
            <a:off x="5126804" y="1745610"/>
            <a:ext cx="5928189" cy="1554546"/>
          </a:xfrm>
          <a:prstGeom prst="rect">
            <a:avLst/>
          </a:prstGeom>
          <a:solidFill>
            <a:schemeClr val="accent1">
              <a:lumMod val="20000"/>
              <a:lumOff val="80000"/>
            </a:schemeClr>
          </a:solidFill>
          <a:ln w="19050">
            <a:solidFill>
              <a:schemeClr val="tx1"/>
            </a:solidFill>
          </a:ln>
        </p:spPr>
        <p:txBody>
          <a:bodyPr vert="horz" lIns="91440" tIns="45720" rIns="91440" bIns="45720" rtlCol="0" anchor="b">
            <a:noAutofit/>
          </a:bodyPr>
          <a:lstStyle>
            <a:lvl1pPr marL="0" indent="0" algn="l" defTabSz="457200" rtl="0" eaLnBrk="1" latinLnBrk="0" hangingPunct="1">
              <a:spcBef>
                <a:spcPct val="20000"/>
              </a:spcBef>
              <a:buFont typeface="Arial"/>
              <a:buNone/>
              <a:defRPr sz="2400" b="1" kern="1200">
                <a:solidFill>
                  <a:schemeClr val="tx1"/>
                </a:solidFill>
                <a:latin typeface="+mn-lt"/>
                <a:ea typeface="+mn-ea"/>
                <a:cs typeface="+mn-cs"/>
              </a:defRPr>
            </a:lvl1pPr>
            <a:lvl2pPr marL="457200" indent="0" algn="l" defTabSz="457200" rtl="0" eaLnBrk="1" latinLnBrk="0" hangingPunct="1">
              <a:spcBef>
                <a:spcPct val="20000"/>
              </a:spcBef>
              <a:buFont typeface="Arial"/>
              <a:buNone/>
              <a:defRPr sz="2000" b="1"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1800" b="1"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1600" b="1"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1600" b="1" kern="1200">
                <a:solidFill>
                  <a:schemeClr val="tx1"/>
                </a:solidFill>
                <a:latin typeface="+mn-lt"/>
                <a:ea typeface="+mn-ea"/>
                <a:cs typeface="+mn-cs"/>
              </a:defRPr>
            </a:lvl5pPr>
            <a:lvl6pPr marL="2286000" indent="0" algn="l" defTabSz="457200" rtl="0" eaLnBrk="1" latinLnBrk="0" hangingPunct="1">
              <a:spcBef>
                <a:spcPct val="20000"/>
              </a:spcBef>
              <a:buFont typeface="Arial"/>
              <a:buNone/>
              <a:defRPr sz="1600" b="1"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1600" b="1"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1600" b="1"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1600" b="1" kern="1200">
                <a:solidFill>
                  <a:schemeClr val="tx1"/>
                </a:solidFill>
                <a:latin typeface="+mn-lt"/>
                <a:ea typeface="+mn-ea"/>
                <a:cs typeface="+mn-cs"/>
              </a:defRPr>
            </a:lvl9pPr>
          </a:lstStyle>
          <a:p>
            <a:pPr algn="ctr"/>
            <a:r>
              <a:rPr lang="en-US" sz="4800" dirty="0" smtClean="0"/>
              <a:t>Maximums </a:t>
            </a:r>
            <a:r>
              <a:rPr lang="en-US" sz="4800" dirty="0"/>
              <a:t>are </a:t>
            </a:r>
            <a:r>
              <a:rPr lang="en-US" sz="4800" dirty="0" smtClean="0"/>
              <a:t>1.8% </a:t>
            </a:r>
            <a:r>
              <a:rPr lang="en-US" sz="4800" dirty="0"/>
              <a:t>higher than </a:t>
            </a:r>
            <a:r>
              <a:rPr lang="en-US" sz="4800" dirty="0" smtClean="0"/>
              <a:t>2020</a:t>
            </a:r>
            <a:endParaRPr lang="en-US" sz="4800" dirty="0"/>
          </a:p>
        </p:txBody>
      </p:sp>
      <p:sp>
        <p:nvSpPr>
          <p:cNvPr id="7" name="Text Placeholder 8"/>
          <p:cNvSpPr txBox="1">
            <a:spLocks/>
          </p:cNvSpPr>
          <p:nvPr/>
        </p:nvSpPr>
        <p:spPr>
          <a:xfrm>
            <a:off x="5126804" y="3300156"/>
            <a:ext cx="5928189" cy="36728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1200" i="1" dirty="0" smtClean="0"/>
              <a:t>Compensation maximums change at the same percentage rate as ISS tiered rates</a:t>
            </a:r>
          </a:p>
        </p:txBody>
      </p:sp>
      <p:pic>
        <p:nvPicPr>
          <p:cNvPr id="8" name="Picture 7"/>
          <p:cNvPicPr>
            <a:picLocks noChangeAspect="1"/>
          </p:cNvPicPr>
          <p:nvPr/>
        </p:nvPicPr>
        <p:blipFill>
          <a:blip r:embed="rId3"/>
          <a:stretch>
            <a:fillRect/>
          </a:stretch>
        </p:blipFill>
        <p:spPr>
          <a:xfrm>
            <a:off x="838201" y="1745610"/>
            <a:ext cx="4031136" cy="4491078"/>
          </a:xfrm>
          <a:prstGeom prst="rect">
            <a:avLst/>
          </a:prstGeom>
          <a:solidFill>
            <a:schemeClr val="bg1"/>
          </a:solidFill>
          <a:ln w="28575">
            <a:solidFill>
              <a:schemeClr val="tx1"/>
            </a:solidFill>
          </a:ln>
        </p:spPr>
      </p:pic>
      <p:pic>
        <p:nvPicPr>
          <p:cNvPr id="9" name="Picture 8"/>
          <p:cNvPicPr>
            <a:picLocks noChangeAspect="1"/>
          </p:cNvPicPr>
          <p:nvPr/>
        </p:nvPicPr>
        <p:blipFill>
          <a:blip r:embed="rId4"/>
          <a:stretch>
            <a:fillRect/>
          </a:stretch>
        </p:blipFill>
        <p:spPr>
          <a:xfrm>
            <a:off x="5126804" y="4036373"/>
            <a:ext cx="5928189" cy="786900"/>
          </a:xfrm>
          <a:prstGeom prst="rect">
            <a:avLst/>
          </a:prstGeom>
          <a:ln>
            <a:solidFill>
              <a:schemeClr val="tx1"/>
            </a:solidFill>
          </a:ln>
        </p:spPr>
      </p:pic>
      <p:sp>
        <p:nvSpPr>
          <p:cNvPr id="10" name="Text Placeholder 8"/>
          <p:cNvSpPr txBox="1">
            <a:spLocks/>
          </p:cNvSpPr>
          <p:nvPr/>
        </p:nvSpPr>
        <p:spPr>
          <a:xfrm>
            <a:off x="5019888" y="4978400"/>
            <a:ext cx="6209195" cy="89408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1400" dirty="0" smtClean="0"/>
              <a:t>The number of FTE’s are calculated </a:t>
            </a:r>
            <a:r>
              <a:rPr lang="en-US" sz="1400" b="1" dirty="0" smtClean="0"/>
              <a:t>by dividing Schedule B ISS Staff </a:t>
            </a:r>
            <a:r>
              <a:rPr lang="en-US" sz="1400" b="1" dirty="0"/>
              <a:t>G</a:t>
            </a:r>
            <a:r>
              <a:rPr lang="en-US" sz="1400" b="1" dirty="0" smtClean="0"/>
              <a:t>ross Payroll for Regular Time by the wages listed above. Schedule B automatically calculates the number of FTE’s and allowable Administrator ISS expenses</a:t>
            </a:r>
          </a:p>
        </p:txBody>
      </p:sp>
    </p:spTree>
    <p:extLst>
      <p:ext uri="{BB962C8B-B14F-4D97-AF65-F5344CB8AC3E}">
        <p14:creationId xmlns:p14="http://schemas.microsoft.com/office/powerpoint/2010/main" val="31716119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B962305-C037-B847-B903-997D030574B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9DE6440-7497-D449-8A78-A92866A407F5}"/>
              </a:ext>
            </a:extLst>
          </p:cNvPr>
          <p:cNvSpPr>
            <a:spLocks noGrp="1"/>
          </p:cNvSpPr>
          <p:nvPr>
            <p:ph type="title"/>
          </p:nvPr>
        </p:nvSpPr>
        <p:spPr>
          <a:xfrm>
            <a:off x="350875" y="365125"/>
            <a:ext cx="7389628" cy="1325563"/>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5400" b="1" dirty="0">
                <a:latin typeface="+mn-lt"/>
              </a:rPr>
              <a:t>SCHEDULE B</a:t>
            </a:r>
            <a:br>
              <a:rPr lang="en-US" altLang="en-US" sz="5400" b="1" dirty="0">
                <a:latin typeface="+mn-lt"/>
              </a:rPr>
            </a:br>
            <a:r>
              <a:rPr lang="en-US" altLang="en-US" dirty="0">
                <a:latin typeface="+mn-lt"/>
              </a:rPr>
              <a:t>ISS Payroll Expenses</a:t>
            </a:r>
            <a:endParaRPr lang="en-US" dirty="0">
              <a:latin typeface="+mn-lt"/>
            </a:endParaRPr>
          </a:p>
        </p:txBody>
      </p:sp>
      <p:sp>
        <p:nvSpPr>
          <p:cNvPr id="7" name="Content Placeholder 6">
            <a:extLst>
              <a:ext uri="{FF2B5EF4-FFF2-40B4-BE49-F238E27FC236}">
                <a16:creationId xmlns:a16="http://schemas.microsoft.com/office/drawing/2014/main" id="{DD855924-A6E4-C24B-B34F-F2D613017CD6}"/>
              </a:ext>
            </a:extLst>
          </p:cNvPr>
          <p:cNvSpPr>
            <a:spLocks noGrp="1"/>
          </p:cNvSpPr>
          <p:nvPr>
            <p:ph idx="1"/>
          </p:nvPr>
        </p:nvSpPr>
        <p:spPr>
          <a:xfrm>
            <a:off x="350875" y="1838688"/>
            <a:ext cx="7389628" cy="4235541"/>
          </a:xfrm>
        </p:spPr>
        <p:txBody>
          <a:bodyPr>
            <a:normAutofit fontScale="92500" lnSpcReduction="20000"/>
          </a:bodyPr>
          <a:lstStyle/>
          <a:p>
            <a:pPr marL="0" indent="0" algn="ctr">
              <a:buNone/>
              <a:defRPr/>
            </a:pPr>
            <a:endParaRPr lang="en-US" sz="500" b="1" dirty="0" smtClean="0"/>
          </a:p>
          <a:p>
            <a:pPr marL="0" indent="0" algn="ctr">
              <a:buNone/>
              <a:defRPr/>
            </a:pPr>
            <a:r>
              <a:rPr lang="en-US" sz="2400" b="1" dirty="0" smtClean="0"/>
              <a:t>Reporting </a:t>
            </a:r>
            <a:r>
              <a:rPr lang="en-US" sz="2400" b="1" dirty="0"/>
              <a:t>ISS Payroll Expenses, </a:t>
            </a:r>
            <a:r>
              <a:rPr lang="en-US" sz="2400" b="1" dirty="0" err="1"/>
              <a:t>con’t</a:t>
            </a:r>
            <a:endParaRPr lang="en-US" sz="2400" b="1" dirty="0"/>
          </a:p>
          <a:p>
            <a:pPr marL="0" indent="0" algn="ctr">
              <a:buNone/>
              <a:defRPr/>
            </a:pPr>
            <a:endParaRPr lang="en-US" altLang="en-US" sz="500" b="1" dirty="0"/>
          </a:p>
          <a:p>
            <a:pPr lvl="1">
              <a:buFont typeface="Wingdings" panose="05000000000000000000" pitchFamily="2" charset="2"/>
              <a:buChar char="§"/>
              <a:defRPr/>
            </a:pPr>
            <a:r>
              <a:rPr lang="en-US" altLang="en-US" sz="2000" dirty="0"/>
              <a:t>Retain ISS payroll records and other supporting documentation</a:t>
            </a:r>
          </a:p>
          <a:p>
            <a:pPr lvl="1">
              <a:defRPr/>
            </a:pPr>
            <a:endParaRPr lang="en-US" altLang="en-US" sz="1000" dirty="0"/>
          </a:p>
          <a:p>
            <a:pPr lvl="2">
              <a:defRPr/>
            </a:pPr>
            <a:r>
              <a:rPr lang="en-US" altLang="en-US" sz="1800" dirty="0"/>
              <a:t>Supporting documentation may be requested upon submitting the cost report</a:t>
            </a:r>
          </a:p>
          <a:p>
            <a:pPr lvl="2">
              <a:defRPr/>
            </a:pPr>
            <a:endParaRPr lang="en-US" altLang="en-US" sz="800" dirty="0"/>
          </a:p>
          <a:p>
            <a:pPr lvl="2">
              <a:defRPr/>
            </a:pPr>
            <a:r>
              <a:rPr lang="en-US" altLang="en-US" sz="1800" dirty="0" smtClean="0"/>
              <a:t>Payroll records </a:t>
            </a:r>
            <a:r>
              <a:rPr lang="en-US" altLang="en-US" sz="1800" dirty="0"/>
              <a:t>must be by employee and </a:t>
            </a:r>
            <a:r>
              <a:rPr lang="en-US" altLang="en-US" sz="1800" dirty="0" smtClean="0"/>
              <a:t>include job </a:t>
            </a:r>
            <a:r>
              <a:rPr lang="en-US" altLang="en-US" sz="1800" dirty="0"/>
              <a:t>titles and descriptions</a:t>
            </a:r>
          </a:p>
          <a:p>
            <a:pPr lvl="2">
              <a:defRPr/>
            </a:pPr>
            <a:endParaRPr lang="en-US" altLang="en-US" sz="800" dirty="0"/>
          </a:p>
          <a:p>
            <a:pPr lvl="2">
              <a:defRPr/>
            </a:pPr>
            <a:r>
              <a:rPr lang="en-US" altLang="en-US" sz="1800" dirty="0" smtClean="0"/>
              <a:t>Documentation should easily tie </a:t>
            </a:r>
            <a:r>
              <a:rPr lang="en-US" altLang="en-US" sz="1800" dirty="0"/>
              <a:t>to ISS payroll </a:t>
            </a:r>
            <a:r>
              <a:rPr lang="en-US" altLang="en-US" sz="1800" dirty="0" smtClean="0"/>
              <a:t>reported</a:t>
            </a:r>
            <a:endParaRPr lang="en-US" altLang="en-US" sz="1800" dirty="0"/>
          </a:p>
          <a:p>
            <a:pPr marL="914400" lvl="2" indent="0">
              <a:buNone/>
              <a:defRPr/>
            </a:pPr>
            <a:r>
              <a:rPr lang="en-US" altLang="en-US" sz="800" dirty="0"/>
              <a:t> </a:t>
            </a:r>
          </a:p>
          <a:p>
            <a:pPr lvl="2">
              <a:defRPr/>
            </a:pPr>
            <a:r>
              <a:rPr lang="en-US" altLang="en-US" sz="1800" dirty="0"/>
              <a:t>Payroll records for employees performing ISS &amp; non-ISS must be clearly illustrated</a:t>
            </a:r>
          </a:p>
          <a:p>
            <a:pPr lvl="2">
              <a:defRPr/>
            </a:pPr>
            <a:endParaRPr lang="en-US" altLang="en-US" sz="800" dirty="0"/>
          </a:p>
          <a:p>
            <a:pPr lvl="2">
              <a:defRPr/>
            </a:pPr>
            <a:r>
              <a:rPr lang="en-US" altLang="en-US" sz="1800" dirty="0"/>
              <a:t>Payroll tax &amp; fringe benefit expenses reported as ISS </a:t>
            </a:r>
            <a:r>
              <a:rPr lang="en-US" altLang="en-US" sz="1800" dirty="0" smtClean="0"/>
              <a:t>may </a:t>
            </a:r>
            <a:r>
              <a:rPr lang="en-US" altLang="en-US" sz="1800" dirty="0"/>
              <a:t>be requested for </a:t>
            </a:r>
            <a:r>
              <a:rPr lang="en-US" altLang="en-US" sz="1800" dirty="0" smtClean="0"/>
              <a:t>verification, as well as, purchased professional services</a:t>
            </a:r>
          </a:p>
          <a:p>
            <a:pPr lvl="2">
              <a:defRPr/>
            </a:pPr>
            <a:endParaRPr lang="en-US" altLang="en-US" sz="800" dirty="0" smtClean="0"/>
          </a:p>
          <a:p>
            <a:pPr lvl="2">
              <a:defRPr/>
            </a:pPr>
            <a:r>
              <a:rPr lang="en-US" altLang="en-US" sz="1800" u="sng" dirty="0" smtClean="0"/>
              <a:t>All </a:t>
            </a:r>
            <a:r>
              <a:rPr lang="en-US" altLang="en-US" sz="1800" u="sng" dirty="0"/>
              <a:t>ISS expenses </a:t>
            </a:r>
            <a:r>
              <a:rPr lang="en-US" altLang="en-US" sz="1800" dirty="0"/>
              <a:t>reported are subject to the departments review</a:t>
            </a:r>
          </a:p>
        </p:txBody>
      </p:sp>
    </p:spTree>
    <p:extLst>
      <p:ext uri="{BB962C8B-B14F-4D97-AF65-F5344CB8AC3E}">
        <p14:creationId xmlns:p14="http://schemas.microsoft.com/office/powerpoint/2010/main" val="21130864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FE5CF2AC-B1D5-5846-8C6D-56402C58B29B}"/>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3F987CAB-6DA0-C44B-BB12-7C78A1FFA2F9}"/>
              </a:ext>
            </a:extLst>
          </p:cNvPr>
          <p:cNvSpPr>
            <a:spLocks noGrp="1"/>
          </p:cNvSpPr>
          <p:nvPr>
            <p:ph type="title"/>
          </p:nvPr>
        </p:nvSpPr>
        <p:spPr>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5400" b="1" dirty="0" smtClean="0">
                <a:latin typeface="+mn-lt"/>
              </a:rPr>
              <a:t>SCHEDULE </a:t>
            </a:r>
            <a:r>
              <a:rPr lang="en-US" altLang="en-US" sz="5400" b="1" dirty="0">
                <a:latin typeface="+mn-lt"/>
              </a:rPr>
              <a:t>C</a:t>
            </a:r>
            <a:r>
              <a:rPr lang="en-US" altLang="en-US" sz="7200" b="1" dirty="0">
                <a:latin typeface="+mn-lt"/>
              </a:rPr>
              <a:t/>
            </a:r>
            <a:br>
              <a:rPr lang="en-US" altLang="en-US" sz="7200" b="1" dirty="0">
                <a:latin typeface="+mn-lt"/>
              </a:rPr>
            </a:br>
            <a:r>
              <a:rPr lang="en-US" altLang="en-US" dirty="0">
                <a:latin typeface="+mn-lt"/>
              </a:rPr>
              <a:t>PROGRAM INFORMATION SECTION</a:t>
            </a:r>
            <a:endParaRPr lang="en-US" dirty="0">
              <a:latin typeface="+mn-lt"/>
            </a:endParaRPr>
          </a:p>
        </p:txBody>
      </p:sp>
      <p:sp>
        <p:nvSpPr>
          <p:cNvPr id="3" name="Content Placeholder 2">
            <a:extLst>
              <a:ext uri="{FF2B5EF4-FFF2-40B4-BE49-F238E27FC236}">
                <a16:creationId xmlns:a16="http://schemas.microsoft.com/office/drawing/2014/main" id="{71BFB1D5-2004-B24A-B92B-68E06B07A215}"/>
              </a:ext>
            </a:extLst>
          </p:cNvPr>
          <p:cNvSpPr>
            <a:spLocks noGrp="1"/>
          </p:cNvSpPr>
          <p:nvPr>
            <p:ph idx="1"/>
          </p:nvPr>
        </p:nvSpPr>
        <p:spPr>
          <a:xfrm>
            <a:off x="838200" y="1825626"/>
            <a:ext cx="10515600" cy="4135560"/>
          </a:xfrm>
        </p:spPr>
        <p:txBody>
          <a:bodyPr>
            <a:normAutofit/>
          </a:bodyPr>
          <a:lstStyle/>
          <a:p>
            <a:pPr marL="0" indent="0" algn="ctr">
              <a:buNone/>
            </a:pPr>
            <a:endParaRPr lang="en-US" altLang="en-US" sz="1200" b="1" dirty="0" smtClean="0"/>
          </a:p>
          <a:p>
            <a:pPr marL="0" indent="0" algn="ctr">
              <a:buNone/>
            </a:pPr>
            <a:r>
              <a:rPr lang="en-US" altLang="en-US" sz="2400" b="1" dirty="0" smtClean="0"/>
              <a:t>Schedule </a:t>
            </a:r>
            <a:r>
              <a:rPr lang="en-US" altLang="en-US" sz="2400" b="1" dirty="0"/>
              <a:t>C – Business &amp; Program </a:t>
            </a:r>
            <a:r>
              <a:rPr lang="en-US" altLang="en-US" sz="2400" b="1" dirty="0" smtClean="0"/>
              <a:t>Information</a:t>
            </a:r>
          </a:p>
          <a:p>
            <a:pPr marL="0" indent="0" algn="ctr">
              <a:buNone/>
            </a:pPr>
            <a:endParaRPr lang="en-US" altLang="en-US" sz="500" dirty="0"/>
          </a:p>
          <a:p>
            <a:pPr>
              <a:buFontTx/>
              <a:buChar char="•"/>
              <a:defRPr/>
            </a:pPr>
            <a:r>
              <a:rPr lang="en-US" altLang="en-US" sz="1600" dirty="0"/>
              <a:t>Line 1:  Indicate if you provide or purchase professional services. This would include medical personnel such as nurses and doctors on staff or contracted.</a:t>
            </a:r>
          </a:p>
          <a:p>
            <a:pPr>
              <a:buFontTx/>
              <a:buChar char="•"/>
              <a:defRPr/>
            </a:pPr>
            <a:endParaRPr lang="en-US" altLang="en-US" sz="500" dirty="0"/>
          </a:p>
          <a:p>
            <a:pPr>
              <a:buFontTx/>
              <a:buChar char="•"/>
              <a:defRPr/>
            </a:pPr>
            <a:r>
              <a:rPr lang="en-US" altLang="en-US" sz="1600" dirty="0"/>
              <a:t>Line 2:  Allocation of Shared Costs</a:t>
            </a:r>
          </a:p>
          <a:p>
            <a:pPr>
              <a:buFontTx/>
              <a:buChar char="•"/>
              <a:defRPr/>
            </a:pPr>
            <a:endParaRPr lang="en-US" altLang="en-US" sz="1200" dirty="0"/>
          </a:p>
          <a:p>
            <a:pPr marL="1657350" lvl="3" indent="-285750">
              <a:buFont typeface="Wingdings" panose="05000000000000000000" pitchFamily="2" charset="2"/>
              <a:buChar char="v"/>
              <a:defRPr/>
            </a:pPr>
            <a:r>
              <a:rPr lang="en-US" sz="1600" dirty="0"/>
              <a:t>Indicate if your agency operates multiple programs</a:t>
            </a:r>
          </a:p>
          <a:p>
            <a:pPr lvl="3">
              <a:defRPr/>
            </a:pPr>
            <a:endParaRPr lang="en-US" sz="1200" dirty="0"/>
          </a:p>
          <a:p>
            <a:pPr marL="1657350" lvl="3" indent="-285750">
              <a:buFont typeface="Wingdings" panose="05000000000000000000" pitchFamily="2" charset="2"/>
              <a:buChar char="v"/>
              <a:defRPr/>
            </a:pPr>
            <a:r>
              <a:rPr lang="en-US" sz="1600" dirty="0"/>
              <a:t>Indicate if you allocate program costs</a:t>
            </a:r>
          </a:p>
          <a:p>
            <a:pPr lvl="3">
              <a:defRPr/>
            </a:pPr>
            <a:endParaRPr lang="en-US" sz="1200" dirty="0"/>
          </a:p>
          <a:p>
            <a:pPr marL="1657350" lvl="3" indent="-285750">
              <a:buFont typeface="Wingdings" panose="05000000000000000000" pitchFamily="2" charset="2"/>
              <a:buChar char="v"/>
              <a:defRPr/>
            </a:pPr>
            <a:r>
              <a:rPr lang="en-US" sz="1600" dirty="0"/>
              <a:t>Indicate the method used to allocate costs</a:t>
            </a:r>
          </a:p>
          <a:p>
            <a:pPr marL="1371600" lvl="3" indent="0">
              <a:buNone/>
              <a:defRPr/>
            </a:pPr>
            <a:endParaRPr lang="en-US" altLang="en-US" sz="500" dirty="0"/>
          </a:p>
          <a:p>
            <a:pPr marL="0" indent="0" algn="ctr">
              <a:buNone/>
            </a:pPr>
            <a:r>
              <a:rPr lang="en-US" altLang="en-US" sz="1600" b="1" i="1" dirty="0"/>
              <a:t>Schedule C no longer provides a way for allocating costs (use </a:t>
            </a:r>
            <a:r>
              <a:rPr lang="en-US" altLang="en-US" sz="1600" b="1" i="1" dirty="0" smtClean="0"/>
              <a:t>optional Schedule </a:t>
            </a:r>
            <a:r>
              <a:rPr lang="en-US" altLang="en-US" sz="1600" b="1" i="1" dirty="0"/>
              <a:t>I) </a:t>
            </a:r>
          </a:p>
          <a:p>
            <a:pPr marL="0" indent="0">
              <a:buNone/>
            </a:pPr>
            <a:endParaRPr lang="en-US" dirty="0"/>
          </a:p>
        </p:txBody>
      </p:sp>
    </p:spTree>
    <p:extLst>
      <p:ext uri="{BB962C8B-B14F-4D97-AF65-F5344CB8AC3E}">
        <p14:creationId xmlns:p14="http://schemas.microsoft.com/office/powerpoint/2010/main" val="14952399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CAFBDC8-B3D1-4E40-85A9-686C8641B07D}"/>
              </a:ext>
            </a:extLst>
          </p:cNvPr>
          <p:cNvPicPr>
            <a:picLocks noChangeAspect="1"/>
          </p:cNvPicPr>
          <p:nvPr/>
        </p:nvPicPr>
        <p:blipFill>
          <a:blip r:embed="rId3"/>
          <a:stretch>
            <a:fillRect/>
          </a:stretch>
        </p:blipFill>
        <p:spPr>
          <a:xfrm>
            <a:off x="0" y="0"/>
            <a:ext cx="12192000" cy="6858000"/>
          </a:xfrm>
          <a:prstGeom prst="rect">
            <a:avLst/>
          </a:prstGeom>
          <a:solidFill>
            <a:schemeClr val="accent6">
              <a:lumMod val="20000"/>
              <a:lumOff val="80000"/>
            </a:schemeClr>
          </a:solidFill>
        </p:spPr>
      </p:pic>
      <p:sp>
        <p:nvSpPr>
          <p:cNvPr id="2" name="Title 1">
            <a:extLst>
              <a:ext uri="{FF2B5EF4-FFF2-40B4-BE49-F238E27FC236}">
                <a16:creationId xmlns:a16="http://schemas.microsoft.com/office/drawing/2014/main" id="{83D900A1-CCC4-C447-BDCF-1E822D5DA855}"/>
              </a:ext>
            </a:extLst>
          </p:cNvPr>
          <p:cNvSpPr>
            <a:spLocks noGrp="1"/>
          </p:cNvSpPr>
          <p:nvPr>
            <p:ph type="title"/>
          </p:nvPr>
        </p:nvSpPr>
        <p:spPr>
          <a:xfrm>
            <a:off x="626724" y="365125"/>
            <a:ext cx="10983074" cy="1325563"/>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a:bodyPr>
          <a:lstStyle/>
          <a:p>
            <a:pPr algn="ctr"/>
            <a:r>
              <a:rPr lang="en-US" altLang="en-US" b="1" dirty="0" smtClean="0">
                <a:latin typeface="+mn-lt"/>
              </a:rPr>
              <a:t>SCHEDULE  </a:t>
            </a:r>
            <a:r>
              <a:rPr lang="en-US" altLang="en-US" b="1" dirty="0">
                <a:latin typeface="+mn-lt"/>
              </a:rPr>
              <a:t>C</a:t>
            </a:r>
            <a:r>
              <a:rPr lang="en-US" altLang="en-US" sz="4800" b="1" dirty="0">
                <a:latin typeface="+mn-lt"/>
              </a:rPr>
              <a:t/>
            </a:r>
            <a:br>
              <a:rPr lang="en-US" altLang="en-US" sz="4800" b="1" dirty="0">
                <a:latin typeface="+mn-lt"/>
              </a:rPr>
            </a:br>
            <a:r>
              <a:rPr lang="en-US" altLang="en-US" sz="3100" dirty="0">
                <a:latin typeface="+mn-lt"/>
              </a:rPr>
              <a:t>ADMINISTRATIVE &amp; OPERATING COSTS (NON-ISS)</a:t>
            </a:r>
            <a:endParaRPr lang="en-US" sz="3100" dirty="0">
              <a:latin typeface="+mn-lt"/>
            </a:endParaRPr>
          </a:p>
        </p:txBody>
      </p:sp>
      <p:sp>
        <p:nvSpPr>
          <p:cNvPr id="7" name="Content Placeholder 6">
            <a:extLst>
              <a:ext uri="{FF2B5EF4-FFF2-40B4-BE49-F238E27FC236}">
                <a16:creationId xmlns:a16="http://schemas.microsoft.com/office/drawing/2014/main" id="{57B869C7-3CB2-404E-A358-0A96F1377F98}"/>
              </a:ext>
            </a:extLst>
          </p:cNvPr>
          <p:cNvSpPr>
            <a:spLocks noGrp="1"/>
          </p:cNvSpPr>
          <p:nvPr>
            <p:ph idx="1"/>
          </p:nvPr>
        </p:nvSpPr>
        <p:spPr>
          <a:xfrm>
            <a:off x="626724" y="1869896"/>
            <a:ext cx="10983074" cy="4448711"/>
          </a:xfrm>
        </p:spPr>
        <p:txBody>
          <a:bodyPr>
            <a:normAutofit fontScale="25000" lnSpcReduction="20000"/>
          </a:bodyPr>
          <a:lstStyle/>
          <a:p>
            <a:pPr marL="0" indent="0">
              <a:buNone/>
              <a:defRPr/>
            </a:pPr>
            <a:r>
              <a:rPr lang="en-US" altLang="en-US" sz="6400" b="1" dirty="0" smtClean="0"/>
              <a:t>Schedule </a:t>
            </a:r>
            <a:r>
              <a:rPr lang="en-US" altLang="en-US" sz="6400" b="1" dirty="0"/>
              <a:t>C is used to report non-ISS/Administrative expenses (Select program type Col A-C</a:t>
            </a:r>
            <a:r>
              <a:rPr lang="en-US" altLang="en-US" sz="6400" b="1" dirty="0" smtClean="0"/>
              <a:t>)</a:t>
            </a:r>
            <a:endParaRPr lang="en-US" altLang="en-US" sz="6400" b="1" dirty="0"/>
          </a:p>
          <a:p>
            <a:pPr marL="0" indent="0" algn="just">
              <a:lnSpc>
                <a:spcPct val="120000"/>
              </a:lnSpc>
              <a:buNone/>
              <a:defRPr/>
            </a:pPr>
            <a:r>
              <a:rPr lang="en-US" altLang="en-US" sz="6400" dirty="0"/>
              <a:t>		Non-Client Related Expenses</a:t>
            </a:r>
          </a:p>
          <a:p>
            <a:pPr marL="0" indent="0" algn="just">
              <a:lnSpc>
                <a:spcPct val="120000"/>
              </a:lnSpc>
              <a:buNone/>
              <a:defRPr/>
            </a:pPr>
            <a:r>
              <a:rPr lang="en-US" altLang="en-US" sz="6400" dirty="0"/>
              <a:t>			Administrative/Non-ISS Payroll Expenses</a:t>
            </a:r>
          </a:p>
          <a:p>
            <a:pPr marL="0" indent="0" algn="just">
              <a:lnSpc>
                <a:spcPct val="120000"/>
              </a:lnSpc>
              <a:buNone/>
              <a:defRPr/>
            </a:pPr>
            <a:r>
              <a:rPr lang="en-US" altLang="en-US" sz="6400" dirty="0"/>
              <a:t>			Program Operations Expenses</a:t>
            </a:r>
          </a:p>
          <a:p>
            <a:pPr marL="0" indent="0" algn="just">
              <a:lnSpc>
                <a:spcPct val="120000"/>
              </a:lnSpc>
              <a:buNone/>
              <a:defRPr/>
            </a:pPr>
            <a:r>
              <a:rPr lang="en-US" altLang="en-US" sz="6400" dirty="0"/>
              <a:t>			Capital &amp; Property Expenses</a:t>
            </a:r>
          </a:p>
          <a:p>
            <a:pPr marL="0" indent="0" algn="just">
              <a:lnSpc>
                <a:spcPct val="120000"/>
              </a:lnSpc>
              <a:buNone/>
              <a:defRPr/>
            </a:pPr>
            <a:r>
              <a:rPr lang="en-US" altLang="en-US" sz="6400" dirty="0"/>
              <a:t>			Interest &amp; Tax </a:t>
            </a:r>
            <a:r>
              <a:rPr lang="en-US" altLang="en-US" sz="6400" dirty="0" smtClean="0"/>
              <a:t>Expenses</a:t>
            </a:r>
            <a:endParaRPr lang="en-US" altLang="en-US" sz="6400" dirty="0"/>
          </a:p>
          <a:p>
            <a:pPr marL="0" indent="0">
              <a:lnSpc>
                <a:spcPct val="120000"/>
              </a:lnSpc>
              <a:buNone/>
              <a:defRPr/>
            </a:pPr>
            <a:r>
              <a:rPr lang="en-US" altLang="en-US" sz="6400" dirty="0"/>
              <a:t>		Client Related Expenses</a:t>
            </a:r>
          </a:p>
          <a:p>
            <a:pPr marL="0" indent="0">
              <a:lnSpc>
                <a:spcPct val="120000"/>
              </a:lnSpc>
              <a:buNone/>
              <a:defRPr/>
            </a:pPr>
            <a:r>
              <a:rPr lang="en-US" altLang="en-US" sz="6400" dirty="0"/>
              <a:t>			Maintenance/Laundry/Housekeeping/Dietary Expenses (GH &amp; GTH only)</a:t>
            </a:r>
          </a:p>
          <a:p>
            <a:pPr marL="0" indent="0">
              <a:lnSpc>
                <a:spcPct val="120000"/>
              </a:lnSpc>
              <a:buNone/>
              <a:defRPr/>
            </a:pPr>
            <a:r>
              <a:rPr lang="en-US" altLang="en-US" sz="6400" dirty="0"/>
              <a:t>			Transportation Expenses</a:t>
            </a:r>
          </a:p>
          <a:p>
            <a:pPr marL="0" indent="0">
              <a:lnSpc>
                <a:spcPct val="120000"/>
              </a:lnSpc>
              <a:buNone/>
              <a:defRPr/>
            </a:pPr>
            <a:r>
              <a:rPr lang="en-US" altLang="en-US" sz="6400" dirty="0"/>
              <a:t>			Other Non-ISS Client Related </a:t>
            </a:r>
            <a:r>
              <a:rPr lang="en-US" altLang="en-US" sz="6400" dirty="0" smtClean="0"/>
              <a:t>Expenses</a:t>
            </a:r>
          </a:p>
          <a:p>
            <a:pPr marL="0" indent="0">
              <a:lnSpc>
                <a:spcPct val="120000"/>
              </a:lnSpc>
              <a:buNone/>
              <a:defRPr/>
            </a:pPr>
            <a:endParaRPr lang="en-US" altLang="en-US" sz="400" dirty="0"/>
          </a:p>
          <a:p>
            <a:pPr marL="0" indent="0">
              <a:buNone/>
              <a:defRPr/>
            </a:pPr>
            <a:r>
              <a:rPr lang="en-US" altLang="en-US" sz="6400" b="1" dirty="0"/>
              <a:t>Expense descriptions are listed on the schedule &amp; on the cost report </a:t>
            </a:r>
            <a:r>
              <a:rPr lang="en-US" altLang="en-US" sz="6400" b="1" dirty="0" smtClean="0"/>
              <a:t>instructions</a:t>
            </a:r>
            <a:endParaRPr lang="en-US" altLang="en-US" sz="2000" b="1" dirty="0" smtClean="0"/>
          </a:p>
          <a:p>
            <a:pPr marL="0" indent="0" algn="ctr">
              <a:buNone/>
              <a:defRPr/>
            </a:pPr>
            <a:r>
              <a:rPr lang="en-US" altLang="en-US" sz="4400" i="1" dirty="0" smtClean="0"/>
              <a:t>Schedule </a:t>
            </a:r>
            <a:r>
              <a:rPr lang="en-US" altLang="en-US" sz="4400" i="1" dirty="0"/>
              <a:t>C no longer provides a way for allocating costs (use Schedule I)</a:t>
            </a:r>
          </a:p>
          <a:p>
            <a:pPr marL="0" indent="0">
              <a:buNone/>
              <a:defRPr/>
            </a:pPr>
            <a:endParaRPr lang="en-US" altLang="en-US" sz="6400" b="1" dirty="0" smtClean="0"/>
          </a:p>
          <a:p>
            <a:pPr marL="0" indent="0">
              <a:buNone/>
              <a:defRPr/>
            </a:pPr>
            <a:endParaRPr lang="en-US" altLang="en-US" sz="800" dirty="0" smtClean="0"/>
          </a:p>
          <a:p>
            <a:pPr marL="0" indent="0">
              <a:buNone/>
              <a:defRPr/>
            </a:pPr>
            <a:endParaRPr lang="en-US" altLang="en-US" sz="6400" dirty="0" smtClean="0"/>
          </a:p>
          <a:p>
            <a:pPr marL="0" indent="0">
              <a:buNone/>
              <a:defRPr/>
            </a:pPr>
            <a:endParaRPr lang="en-US" altLang="en-US" sz="400" dirty="0"/>
          </a:p>
          <a:p>
            <a:pPr marL="0" indent="0" algn="ctr">
              <a:buNone/>
            </a:pPr>
            <a:endParaRPr lang="en-US" altLang="en-US" sz="7200" b="1" dirty="0" smtClean="0"/>
          </a:p>
        </p:txBody>
      </p:sp>
    </p:spTree>
    <p:extLst>
      <p:ext uri="{BB962C8B-B14F-4D97-AF65-F5344CB8AC3E}">
        <p14:creationId xmlns:p14="http://schemas.microsoft.com/office/powerpoint/2010/main" val="10540690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5AAF26-1394-6841-8B71-EE2C07082FF5}"/>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1100E85-763C-FE4B-AB6A-3308A809A3EB}"/>
              </a:ext>
            </a:extLst>
          </p:cNvPr>
          <p:cNvSpPr>
            <a:spLocks noGrp="1"/>
          </p:cNvSpPr>
          <p:nvPr>
            <p:ph type="title"/>
          </p:nvPr>
        </p:nvSpPr>
        <p:spPr>
          <a:xfrm>
            <a:off x="688369" y="365126"/>
            <a:ext cx="10798139" cy="1209674"/>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4800" b="1" dirty="0" smtClean="0">
                <a:latin typeface="+mn-lt"/>
              </a:rPr>
              <a:t>SCHEDULE </a:t>
            </a:r>
            <a:r>
              <a:rPr lang="en-US" altLang="en-US" sz="4800" b="1" dirty="0">
                <a:latin typeface="+mn-lt"/>
              </a:rPr>
              <a:t>C</a:t>
            </a:r>
            <a:br>
              <a:rPr lang="en-US" altLang="en-US" sz="4800" b="1" dirty="0">
                <a:latin typeface="+mn-lt"/>
              </a:rPr>
            </a:br>
            <a:r>
              <a:rPr lang="en-US" altLang="en-US" dirty="0">
                <a:latin typeface="+mn-lt"/>
              </a:rPr>
              <a:t>Allocating Costs</a:t>
            </a:r>
            <a:endParaRPr lang="en-US" b="1" dirty="0">
              <a:latin typeface="+mn-lt"/>
            </a:endParaRPr>
          </a:p>
        </p:txBody>
      </p:sp>
      <p:sp>
        <p:nvSpPr>
          <p:cNvPr id="3" name="Content Placeholder 2">
            <a:extLst>
              <a:ext uri="{FF2B5EF4-FFF2-40B4-BE49-F238E27FC236}">
                <a16:creationId xmlns:a16="http://schemas.microsoft.com/office/drawing/2014/main" id="{0AAE9449-E68D-B543-A6CD-0DC08F68E287}"/>
              </a:ext>
            </a:extLst>
          </p:cNvPr>
          <p:cNvSpPr>
            <a:spLocks noGrp="1"/>
          </p:cNvSpPr>
          <p:nvPr>
            <p:ph idx="1"/>
          </p:nvPr>
        </p:nvSpPr>
        <p:spPr>
          <a:xfrm>
            <a:off x="688369" y="1690689"/>
            <a:ext cx="10798139" cy="4428758"/>
          </a:xfrm>
          <a:ln w="19050" cmpd="thinThick">
            <a:noFill/>
          </a:ln>
        </p:spPr>
        <p:txBody>
          <a:bodyPr>
            <a:normAutofit fontScale="85000" lnSpcReduction="20000"/>
          </a:bodyPr>
          <a:lstStyle/>
          <a:p>
            <a:pPr marL="0" indent="0" algn="ctr">
              <a:buNone/>
            </a:pPr>
            <a:r>
              <a:rPr lang="en-US" altLang="en-US" sz="2600" b="1" dirty="0"/>
              <a:t>Schedule I – Allocations</a:t>
            </a:r>
          </a:p>
          <a:p>
            <a:pPr marL="0" indent="0" algn="ctr">
              <a:buNone/>
            </a:pPr>
            <a:endParaRPr lang="en-US" altLang="en-US" sz="500" dirty="0"/>
          </a:p>
          <a:p>
            <a:pPr>
              <a:buFont typeface="Wingdings" panose="05000000000000000000" pitchFamily="2" charset="2"/>
              <a:buChar char="§"/>
              <a:defRPr/>
            </a:pPr>
            <a:r>
              <a:rPr lang="en-US" sz="2100" dirty="0"/>
              <a:t>Schedule I – Non-ISS Expenses </a:t>
            </a:r>
            <a:r>
              <a:rPr lang="en-US" sz="2100" dirty="0" smtClean="0"/>
              <a:t>tab</a:t>
            </a:r>
            <a:endParaRPr lang="en-US" sz="2100" dirty="0"/>
          </a:p>
          <a:p>
            <a:pPr>
              <a:defRPr/>
            </a:pPr>
            <a:endParaRPr lang="en-US" sz="500" dirty="0"/>
          </a:p>
          <a:p>
            <a:pPr lvl="1">
              <a:defRPr/>
            </a:pPr>
            <a:r>
              <a:rPr lang="en-US" sz="1900" dirty="0"/>
              <a:t>Columns A-G </a:t>
            </a:r>
            <a:r>
              <a:rPr lang="en-US" sz="1900" dirty="0" smtClean="0"/>
              <a:t>select </a:t>
            </a:r>
            <a:r>
              <a:rPr lang="en-US" sz="1900" dirty="0"/>
              <a:t>program </a:t>
            </a:r>
            <a:r>
              <a:rPr lang="en-US" sz="1900" dirty="0" smtClean="0"/>
              <a:t>types to be allocated </a:t>
            </a:r>
            <a:r>
              <a:rPr lang="en-US" sz="1900" dirty="0"/>
              <a:t>from the drop down </a:t>
            </a:r>
            <a:r>
              <a:rPr lang="en-US" sz="1900" dirty="0" smtClean="0"/>
              <a:t>list</a:t>
            </a:r>
            <a:endParaRPr lang="en-US" sz="1900" dirty="0"/>
          </a:p>
          <a:p>
            <a:pPr lvl="1">
              <a:defRPr/>
            </a:pPr>
            <a:endParaRPr lang="en-US" sz="500" dirty="0"/>
          </a:p>
          <a:p>
            <a:pPr lvl="1">
              <a:defRPr/>
            </a:pPr>
            <a:r>
              <a:rPr lang="en-US" sz="1900" dirty="0"/>
              <a:t>Line 1 enter the basis to be used for allocating costs (SS Direct Care, Revenues, etc.)</a:t>
            </a:r>
          </a:p>
          <a:p>
            <a:pPr lvl="1">
              <a:defRPr/>
            </a:pPr>
            <a:endParaRPr lang="en-US" sz="500" dirty="0"/>
          </a:p>
          <a:p>
            <a:pPr lvl="1">
              <a:defRPr/>
            </a:pPr>
            <a:r>
              <a:rPr lang="en-US" sz="1900" dirty="0"/>
              <a:t>Allocated &amp; Non-allocated Sections:</a:t>
            </a:r>
          </a:p>
          <a:p>
            <a:pPr>
              <a:defRPr/>
            </a:pPr>
            <a:endParaRPr lang="en-US" sz="500" dirty="0"/>
          </a:p>
          <a:p>
            <a:pPr marL="914400" lvl="2" indent="0">
              <a:buNone/>
              <a:defRPr/>
            </a:pPr>
            <a:r>
              <a:rPr lang="en-US" sz="1500" dirty="0" smtClean="0"/>
              <a:t>- </a:t>
            </a:r>
            <a:r>
              <a:rPr lang="en-US" sz="1800" dirty="0" smtClean="0"/>
              <a:t>For </a:t>
            </a:r>
            <a:r>
              <a:rPr lang="en-US" altLang="en-US" sz="1800" dirty="0"/>
              <a:t>sections labeled “Allocated” enter amounts in the “Expense Total” column. The allocated amount for each program will auto-fill based on the percentages on row 2. (Expenses listed here must apply to </a:t>
            </a:r>
            <a:r>
              <a:rPr lang="en-US" altLang="en-US" sz="1800" b="1" u="sng" dirty="0"/>
              <a:t>all programs</a:t>
            </a:r>
            <a:r>
              <a:rPr lang="en-US" altLang="en-US" sz="1800" dirty="0"/>
              <a:t> selected on Line 1, otherwise use the non-allocated </a:t>
            </a:r>
            <a:r>
              <a:rPr lang="en-US" altLang="en-US" sz="1800" dirty="0" smtClean="0"/>
              <a:t>sections to report agency specific expenses)</a:t>
            </a:r>
            <a:endParaRPr lang="en-US" altLang="en-US" sz="1800" dirty="0"/>
          </a:p>
          <a:p>
            <a:pPr lvl="1">
              <a:defRPr/>
            </a:pPr>
            <a:endParaRPr lang="en-US" altLang="en-US" sz="500" dirty="0"/>
          </a:p>
          <a:p>
            <a:pPr marL="914400" lvl="2" indent="0">
              <a:buNone/>
              <a:defRPr/>
            </a:pPr>
            <a:r>
              <a:rPr lang="en-US" altLang="en-US" sz="1500" dirty="0" smtClean="0"/>
              <a:t>- </a:t>
            </a:r>
            <a:r>
              <a:rPr lang="en-US" altLang="en-US" sz="1800" dirty="0" smtClean="0"/>
              <a:t>For </a:t>
            </a:r>
            <a:r>
              <a:rPr lang="en-US" altLang="en-US" sz="1800" dirty="0"/>
              <a:t>sections labeled “Non-Allocated” enter program specific/non-shared expenses in columns A-G. The “Expense Total” column will auto-fill the sum of each row of </a:t>
            </a:r>
            <a:r>
              <a:rPr lang="en-US" altLang="en-US" sz="1800" dirty="0" smtClean="0"/>
              <a:t>data</a:t>
            </a:r>
            <a:endParaRPr lang="en-US" altLang="en-US" sz="1800" dirty="0"/>
          </a:p>
          <a:p>
            <a:pPr lvl="1">
              <a:defRPr/>
            </a:pPr>
            <a:endParaRPr lang="en-US" altLang="en-US" sz="800" dirty="0"/>
          </a:p>
          <a:p>
            <a:pPr>
              <a:buFont typeface="Wingdings" panose="05000000000000000000" pitchFamily="2" charset="2"/>
              <a:buChar char="§"/>
              <a:defRPr/>
            </a:pPr>
            <a:r>
              <a:rPr lang="en-US" altLang="en-US" sz="2100" dirty="0"/>
              <a:t>Schedule I Totals to Schedule C tab</a:t>
            </a:r>
          </a:p>
          <a:p>
            <a:pPr>
              <a:defRPr/>
            </a:pPr>
            <a:endParaRPr lang="en-US" altLang="en-US" sz="500" dirty="0"/>
          </a:p>
          <a:p>
            <a:pPr lvl="1">
              <a:defRPr/>
            </a:pPr>
            <a:r>
              <a:rPr lang="en-US" altLang="en-US" sz="1900" dirty="0"/>
              <a:t>This tab summarizes all the amounts entered on the Non-ISS expenses tab</a:t>
            </a:r>
          </a:p>
          <a:p>
            <a:pPr lvl="1">
              <a:defRPr/>
            </a:pPr>
            <a:endParaRPr lang="en-US" altLang="en-US" sz="500" dirty="0"/>
          </a:p>
          <a:p>
            <a:pPr lvl="1">
              <a:defRPr/>
            </a:pPr>
            <a:r>
              <a:rPr lang="en-US" altLang="en-US" sz="1900" dirty="0"/>
              <a:t>Easily transfer all columns of data for GH, GTH, and/or SL to the related Schedule C, Columns A-C, Lines </a:t>
            </a:r>
            <a:r>
              <a:rPr lang="en-US" altLang="en-US" sz="1900" dirty="0" smtClean="0"/>
              <a:t>1-7</a:t>
            </a:r>
            <a:endParaRPr lang="en-US" altLang="en-US" sz="1900" dirty="0"/>
          </a:p>
        </p:txBody>
      </p:sp>
    </p:spTree>
    <p:extLst>
      <p:ext uri="{BB962C8B-B14F-4D97-AF65-F5344CB8AC3E}">
        <p14:creationId xmlns:p14="http://schemas.microsoft.com/office/powerpoint/2010/main" val="6852997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5AAF26-1394-6841-8B71-EE2C07082FF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1100E85-763C-FE4B-AB6A-3308A809A3EB}"/>
              </a:ext>
            </a:extLst>
          </p:cNvPr>
          <p:cNvSpPr>
            <a:spLocks noGrp="1"/>
          </p:cNvSpPr>
          <p:nvPr>
            <p:ph type="title"/>
          </p:nvPr>
        </p:nvSpPr>
        <p:spPr>
          <a:ln w="38100">
            <a:noFill/>
          </a:ln>
        </p:spPr>
        <p:txBody>
          <a:bodyPr/>
          <a:lstStyle/>
          <a:p>
            <a:pPr algn="ctr"/>
            <a:r>
              <a:rPr lang="en-US" b="1" u="sng" dirty="0">
                <a:latin typeface="+mn-lt"/>
              </a:rPr>
              <a:t>PURPOSE OF COST REPORTING</a:t>
            </a:r>
          </a:p>
        </p:txBody>
      </p:sp>
      <p:sp>
        <p:nvSpPr>
          <p:cNvPr id="3" name="Content Placeholder 2">
            <a:extLst>
              <a:ext uri="{FF2B5EF4-FFF2-40B4-BE49-F238E27FC236}">
                <a16:creationId xmlns:a16="http://schemas.microsoft.com/office/drawing/2014/main" id="{0AAE9449-E68D-B543-A6CD-0DC08F68E287}"/>
              </a:ext>
            </a:extLst>
          </p:cNvPr>
          <p:cNvSpPr>
            <a:spLocks noGrp="1"/>
          </p:cNvSpPr>
          <p:nvPr>
            <p:ph idx="1"/>
          </p:nvPr>
        </p:nvSpPr>
        <p:spPr>
          <a:xfrm>
            <a:off x="838200" y="1491916"/>
            <a:ext cx="10515600" cy="4491789"/>
          </a:xfrm>
          <a:ln w="28575" cmpd="thinThick">
            <a:noFill/>
          </a:ln>
        </p:spPr>
        <p:txBody>
          <a:bodyPr>
            <a:normAutofit fontScale="92500" lnSpcReduction="20000"/>
          </a:bodyPr>
          <a:lstStyle/>
          <a:p>
            <a:endParaRPr lang="en-US" altLang="en-US" sz="1400" dirty="0" smtClean="0"/>
          </a:p>
          <a:p>
            <a:r>
              <a:rPr lang="en-US" altLang="en-US" dirty="0" smtClean="0"/>
              <a:t>Provides </a:t>
            </a:r>
            <a:r>
              <a:rPr lang="en-US" altLang="en-US" dirty="0"/>
              <a:t>accountability and transparency for the use of public tax dollars;</a:t>
            </a:r>
          </a:p>
          <a:p>
            <a:endParaRPr lang="en-US" altLang="en-US" dirty="0"/>
          </a:p>
          <a:p>
            <a:r>
              <a:rPr lang="en-US" altLang="en-US" dirty="0"/>
              <a:t>Provides program cost data to regional managers and residential providers;</a:t>
            </a:r>
          </a:p>
          <a:p>
            <a:endParaRPr lang="en-US" altLang="en-US" dirty="0"/>
          </a:p>
          <a:p>
            <a:r>
              <a:rPr lang="en-US" dirty="0"/>
              <a:t>Provides information to reconcile payments and/or allocate appropriated funds;</a:t>
            </a:r>
          </a:p>
          <a:p>
            <a:endParaRPr lang="en-US" altLang="en-US" dirty="0"/>
          </a:p>
          <a:p>
            <a:r>
              <a:rPr lang="en-US" altLang="en-US" dirty="0"/>
              <a:t>Determines settlement for the ISS staff cost centers;</a:t>
            </a:r>
          </a:p>
          <a:p>
            <a:endParaRPr lang="en-US" altLang="en-US" dirty="0"/>
          </a:p>
          <a:p>
            <a:r>
              <a:rPr lang="en-US" dirty="0"/>
              <a:t>Provides information to department leadership for budget development and policy decisions.</a:t>
            </a:r>
            <a:endParaRPr lang="en-US" altLang="en-US" dirty="0"/>
          </a:p>
        </p:txBody>
      </p:sp>
    </p:spTree>
    <p:extLst>
      <p:ext uri="{BB962C8B-B14F-4D97-AF65-F5344CB8AC3E}">
        <p14:creationId xmlns:p14="http://schemas.microsoft.com/office/powerpoint/2010/main" val="20350401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75EF474-827D-594A-82AE-D9A0BA18F8E5}"/>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1FC6DD2-0466-C649-AF28-70E3859B41C5}"/>
              </a:ext>
            </a:extLst>
          </p:cNvPr>
          <p:cNvSpPr>
            <a:spLocks noGrp="1"/>
          </p:cNvSpPr>
          <p:nvPr>
            <p:ph type="title"/>
          </p:nvPr>
        </p:nvSpPr>
        <p:spPr>
          <a:xfrm>
            <a:off x="261538" y="365126"/>
            <a:ext cx="11752544" cy="1189354"/>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4800" b="1" dirty="0">
                <a:latin typeface="+mn-lt"/>
              </a:rPr>
              <a:t>SCHEDULE C</a:t>
            </a:r>
            <a:br>
              <a:rPr lang="en-US" altLang="en-US" sz="4800" b="1" dirty="0">
                <a:latin typeface="+mn-lt"/>
              </a:rPr>
            </a:br>
            <a:r>
              <a:rPr lang="en-US" altLang="en-US" dirty="0">
                <a:latin typeface="+mn-lt"/>
              </a:rPr>
              <a:t>Allocating Costs</a:t>
            </a:r>
            <a:endParaRPr lang="en-US" dirty="0">
              <a:latin typeface="+mn-lt"/>
            </a:endParaRPr>
          </a:p>
        </p:txBody>
      </p:sp>
      <p:sp>
        <p:nvSpPr>
          <p:cNvPr id="3" name="Content Placeholder 2">
            <a:extLst>
              <a:ext uri="{FF2B5EF4-FFF2-40B4-BE49-F238E27FC236}">
                <a16:creationId xmlns:a16="http://schemas.microsoft.com/office/drawing/2014/main" id="{218EAEDF-32D9-1741-8806-912FF813FC9C}"/>
              </a:ext>
            </a:extLst>
          </p:cNvPr>
          <p:cNvSpPr>
            <a:spLocks noGrp="1"/>
          </p:cNvSpPr>
          <p:nvPr>
            <p:ph idx="1"/>
          </p:nvPr>
        </p:nvSpPr>
        <p:spPr>
          <a:xfrm>
            <a:off x="6154220" y="1635369"/>
            <a:ext cx="5859862" cy="2017339"/>
          </a:xfrm>
          <a:ln w="28575">
            <a:solidFill>
              <a:schemeClr val="tx1"/>
            </a:solidFill>
          </a:ln>
        </p:spPr>
        <p:txBody>
          <a:bodyPr>
            <a:normAutofit/>
          </a:bodyPr>
          <a:lstStyle/>
          <a:p>
            <a:pPr marL="0" indent="0" algn="ctr">
              <a:buNone/>
            </a:pPr>
            <a:endParaRPr lang="en-US" altLang="en-US" sz="1000" b="1" u="sng" dirty="0" smtClean="0"/>
          </a:p>
          <a:p>
            <a:pPr marL="0" indent="0" algn="ctr">
              <a:buNone/>
            </a:pPr>
            <a:r>
              <a:rPr lang="en-US" altLang="en-US" sz="2000" b="1" u="sng" dirty="0" smtClean="0"/>
              <a:t>Schedule </a:t>
            </a:r>
            <a:r>
              <a:rPr lang="en-US" altLang="en-US" sz="2000" b="1" u="sng" dirty="0"/>
              <a:t>I – </a:t>
            </a:r>
            <a:r>
              <a:rPr lang="en-US" altLang="en-US" sz="2000" b="1" u="sng" dirty="0" smtClean="0"/>
              <a:t>Allocations</a:t>
            </a:r>
            <a:endParaRPr lang="en-US" altLang="en-US" sz="2000" b="1" u="sng" dirty="0"/>
          </a:p>
          <a:p>
            <a:pPr marL="0" indent="0" algn="ctr">
              <a:buNone/>
            </a:pPr>
            <a:r>
              <a:rPr lang="en-US" altLang="en-US" sz="2000" dirty="0"/>
              <a:t>Transfer Group Home, Group Training Home, and Supported Living program amounts from Schedule I Summary tab columns (below) to the relative </a:t>
            </a:r>
            <a:r>
              <a:rPr lang="en-US" altLang="en-US" sz="2000" dirty="0" smtClean="0"/>
              <a:t>columns </a:t>
            </a:r>
            <a:r>
              <a:rPr lang="en-US" altLang="en-US" sz="2000" dirty="0"/>
              <a:t>on Schedule C (left)</a:t>
            </a:r>
          </a:p>
          <a:p>
            <a:pPr marL="0" indent="0" algn="ctr">
              <a:buNone/>
            </a:pPr>
            <a:endParaRPr lang="en-US" altLang="en-US" sz="1000" b="1" dirty="0"/>
          </a:p>
        </p:txBody>
      </p:sp>
      <p:pic>
        <p:nvPicPr>
          <p:cNvPr id="6" name="Picture 5"/>
          <p:cNvPicPr>
            <a:picLocks noChangeAspect="1"/>
          </p:cNvPicPr>
          <p:nvPr/>
        </p:nvPicPr>
        <p:blipFill>
          <a:blip r:embed="rId4"/>
          <a:stretch>
            <a:fillRect/>
          </a:stretch>
        </p:blipFill>
        <p:spPr>
          <a:xfrm>
            <a:off x="261537" y="1635370"/>
            <a:ext cx="5807866" cy="4693512"/>
          </a:xfrm>
          <a:prstGeom prst="rect">
            <a:avLst/>
          </a:prstGeom>
          <a:ln w="12700">
            <a:solidFill>
              <a:schemeClr val="tx1"/>
            </a:solidFill>
          </a:ln>
        </p:spPr>
      </p:pic>
      <p:pic>
        <p:nvPicPr>
          <p:cNvPr id="11" name="Picture 10"/>
          <p:cNvPicPr>
            <a:picLocks noChangeAspect="1"/>
          </p:cNvPicPr>
          <p:nvPr/>
        </p:nvPicPr>
        <p:blipFill>
          <a:blip r:embed="rId5"/>
          <a:stretch>
            <a:fillRect/>
          </a:stretch>
        </p:blipFill>
        <p:spPr>
          <a:xfrm>
            <a:off x="5393932" y="3827274"/>
            <a:ext cx="6630424" cy="2116428"/>
          </a:xfrm>
          <a:prstGeom prst="rect">
            <a:avLst/>
          </a:prstGeom>
          <a:solidFill>
            <a:schemeClr val="bg1"/>
          </a:solidFill>
          <a:ln w="28575">
            <a:solidFill>
              <a:schemeClr val="tx1"/>
            </a:solidFill>
          </a:ln>
        </p:spPr>
      </p:pic>
    </p:spTree>
    <p:extLst>
      <p:ext uri="{BB962C8B-B14F-4D97-AF65-F5344CB8AC3E}">
        <p14:creationId xmlns:p14="http://schemas.microsoft.com/office/powerpoint/2010/main" val="35753698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5AAF26-1394-6841-8B71-EE2C07082FF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1100E85-763C-FE4B-AB6A-3308A809A3EB}"/>
              </a:ext>
            </a:extLst>
          </p:cNvPr>
          <p:cNvSpPr>
            <a:spLocks noGrp="1"/>
          </p:cNvSpPr>
          <p:nvPr>
            <p:ph type="title"/>
          </p:nvPr>
        </p:nvSpPr>
        <p:spPr>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4800" b="1" dirty="0">
                <a:latin typeface="+mn-lt"/>
              </a:rPr>
              <a:t>SCHEDULE  D</a:t>
            </a:r>
            <a:r>
              <a:rPr lang="en-US" altLang="en-US" sz="8000" b="1" dirty="0">
                <a:latin typeface="+mn-lt"/>
              </a:rPr>
              <a:t/>
            </a:r>
            <a:br>
              <a:rPr lang="en-US" altLang="en-US" sz="8000" b="1" dirty="0">
                <a:latin typeface="+mn-lt"/>
              </a:rPr>
            </a:br>
            <a:r>
              <a:rPr lang="en-US" altLang="en-US" dirty="0">
                <a:latin typeface="+mn-lt"/>
              </a:rPr>
              <a:t>PROGRAM REVENUES</a:t>
            </a:r>
            <a:endParaRPr lang="en-US" b="1" dirty="0">
              <a:latin typeface="+mn-lt"/>
            </a:endParaRPr>
          </a:p>
        </p:txBody>
      </p:sp>
      <p:sp>
        <p:nvSpPr>
          <p:cNvPr id="3" name="Content Placeholder 2">
            <a:extLst>
              <a:ext uri="{FF2B5EF4-FFF2-40B4-BE49-F238E27FC236}">
                <a16:creationId xmlns:a16="http://schemas.microsoft.com/office/drawing/2014/main" id="{0AAE9449-E68D-B543-A6CD-0DC08F68E287}"/>
              </a:ext>
            </a:extLst>
          </p:cNvPr>
          <p:cNvSpPr>
            <a:spLocks noGrp="1"/>
          </p:cNvSpPr>
          <p:nvPr>
            <p:ph idx="1"/>
          </p:nvPr>
        </p:nvSpPr>
        <p:spPr>
          <a:xfrm>
            <a:off x="838200" y="1690688"/>
            <a:ext cx="10515600" cy="4293017"/>
          </a:xfrm>
          <a:ln w="28575" cmpd="thinThick">
            <a:noFill/>
          </a:ln>
        </p:spPr>
        <p:txBody>
          <a:bodyPr>
            <a:normAutofit fontScale="85000" lnSpcReduction="20000"/>
          </a:bodyPr>
          <a:lstStyle/>
          <a:p>
            <a:pPr algn="ctr"/>
            <a:endParaRPr lang="en-US" altLang="en-US" sz="1500" b="1" dirty="0" smtClean="0"/>
          </a:p>
          <a:p>
            <a:pPr marL="0" indent="0" algn="ctr">
              <a:buNone/>
            </a:pPr>
            <a:r>
              <a:rPr lang="en-US" altLang="en-US" b="1" dirty="0" smtClean="0"/>
              <a:t>REVENUE </a:t>
            </a:r>
            <a:r>
              <a:rPr lang="en-US" altLang="en-US" b="1" dirty="0"/>
              <a:t>RECEIVED OR EARNED DURING THE REPORT PERIOD</a:t>
            </a:r>
          </a:p>
          <a:p>
            <a:pPr marL="0" indent="0" algn="ctr">
              <a:buNone/>
            </a:pPr>
            <a:r>
              <a:rPr lang="en-US" altLang="en-US" sz="1800" i="1" dirty="0" smtClean="0">
                <a:solidFill>
                  <a:srgbClr val="FF0000"/>
                </a:solidFill>
              </a:rPr>
              <a:t>(</a:t>
            </a:r>
            <a:r>
              <a:rPr lang="en-US" altLang="en-US" sz="1800" i="1" dirty="0">
                <a:solidFill>
                  <a:srgbClr val="FF0000"/>
                </a:solidFill>
              </a:rPr>
              <a:t>R</a:t>
            </a:r>
            <a:r>
              <a:rPr lang="en-US" altLang="en-US" sz="1800" i="1" dirty="0" smtClean="0">
                <a:solidFill>
                  <a:srgbClr val="FF0000"/>
                </a:solidFill>
              </a:rPr>
              <a:t>evenue </a:t>
            </a:r>
            <a:r>
              <a:rPr lang="en-US" altLang="en-US" sz="1800" i="1" dirty="0">
                <a:solidFill>
                  <a:srgbClr val="FF0000"/>
                </a:solidFill>
              </a:rPr>
              <a:t>for residential services must be reported on an accrual basis)</a:t>
            </a:r>
          </a:p>
          <a:p>
            <a:pPr>
              <a:defRPr/>
            </a:pPr>
            <a:endParaRPr lang="en-US" altLang="en-US" sz="1800" dirty="0"/>
          </a:p>
          <a:p>
            <a:pPr marL="342900" indent="-342900">
              <a:buFontTx/>
              <a:buChar char="•"/>
              <a:defRPr/>
            </a:pPr>
            <a:r>
              <a:rPr lang="en-US" altLang="en-US" dirty="0"/>
              <a:t>Amounts reported in the Revenue for Services section must be received or earned during the reporting year regardless of when the payments were actually received </a:t>
            </a:r>
            <a:r>
              <a:rPr lang="en-US" altLang="en-US" sz="1800" dirty="0">
                <a:solidFill>
                  <a:srgbClr val="0070C0"/>
                </a:solidFill>
              </a:rPr>
              <a:t>(accrual basis - include</a:t>
            </a:r>
            <a:r>
              <a:rPr lang="en-US" sz="1800" kern="0" dirty="0">
                <a:solidFill>
                  <a:srgbClr val="0070C0"/>
                </a:solidFill>
              </a:rPr>
              <a:t> revenues earned in </a:t>
            </a:r>
            <a:r>
              <a:rPr lang="en-US" sz="1800" kern="0" dirty="0" smtClean="0">
                <a:solidFill>
                  <a:srgbClr val="0070C0"/>
                </a:solidFill>
              </a:rPr>
              <a:t>2021 </a:t>
            </a:r>
            <a:r>
              <a:rPr lang="en-US" sz="1800" kern="0" dirty="0">
                <a:solidFill>
                  <a:srgbClr val="0070C0"/>
                </a:solidFill>
              </a:rPr>
              <a:t>but not reimbursed until </a:t>
            </a:r>
            <a:r>
              <a:rPr lang="en-US" sz="1800" kern="0" dirty="0" smtClean="0">
                <a:solidFill>
                  <a:srgbClr val="0070C0"/>
                </a:solidFill>
              </a:rPr>
              <a:t>2022 </a:t>
            </a:r>
            <a:r>
              <a:rPr lang="en-US" sz="1800" kern="0" dirty="0">
                <a:solidFill>
                  <a:srgbClr val="0070C0"/>
                </a:solidFill>
              </a:rPr>
              <a:t>and do not include revenues reimbursed in </a:t>
            </a:r>
            <a:r>
              <a:rPr lang="en-US" sz="1800" kern="0" dirty="0" smtClean="0">
                <a:solidFill>
                  <a:srgbClr val="0070C0"/>
                </a:solidFill>
              </a:rPr>
              <a:t>2021 </a:t>
            </a:r>
            <a:r>
              <a:rPr lang="en-US" sz="1800" kern="0" dirty="0">
                <a:solidFill>
                  <a:srgbClr val="0070C0"/>
                </a:solidFill>
              </a:rPr>
              <a:t>for services provided in </a:t>
            </a:r>
            <a:r>
              <a:rPr lang="en-US" sz="1800" kern="0" dirty="0" smtClean="0">
                <a:solidFill>
                  <a:srgbClr val="0070C0"/>
                </a:solidFill>
              </a:rPr>
              <a:t>2020 </a:t>
            </a:r>
            <a:r>
              <a:rPr lang="en-US" sz="1800" kern="0" dirty="0">
                <a:solidFill>
                  <a:srgbClr val="0070C0"/>
                </a:solidFill>
              </a:rPr>
              <a:t>and prior)</a:t>
            </a:r>
          </a:p>
          <a:p>
            <a:pPr marL="342900" indent="-342900">
              <a:buFontTx/>
              <a:buChar char="•"/>
              <a:defRPr/>
            </a:pPr>
            <a:endParaRPr lang="en-US" altLang="en-US" sz="1800" kern="0" dirty="0">
              <a:solidFill>
                <a:srgbClr val="0070C0"/>
              </a:solidFill>
            </a:endParaRPr>
          </a:p>
          <a:p>
            <a:pPr marL="342900" indent="-342900">
              <a:buFontTx/>
              <a:buChar char="•"/>
              <a:defRPr/>
            </a:pPr>
            <a:r>
              <a:rPr lang="en-US" altLang="en-US" dirty="0"/>
              <a:t>Revenue for Services includes total ISS &amp; Non-ISS reimbursements (Total Daily Rate)</a:t>
            </a:r>
            <a:endParaRPr lang="en-US" altLang="en-US" dirty="0">
              <a:solidFill>
                <a:srgbClr val="0070C0"/>
              </a:solidFill>
            </a:endParaRPr>
          </a:p>
          <a:p>
            <a:pPr marL="342900" indent="-342900">
              <a:buFontTx/>
              <a:buChar char="•"/>
              <a:defRPr/>
            </a:pPr>
            <a:endParaRPr lang="en-US" altLang="en-US" sz="1800" dirty="0"/>
          </a:p>
          <a:p>
            <a:pPr marL="342900" indent="-342900">
              <a:buFontTx/>
              <a:buChar char="•"/>
              <a:defRPr/>
            </a:pPr>
            <a:r>
              <a:rPr lang="en-US" altLang="en-US" dirty="0"/>
              <a:t>Revenues reported in the Other Operating Revenue and Non-Operating Revenue sections may be reported on an accrual or cash basis</a:t>
            </a:r>
          </a:p>
          <a:p>
            <a:pPr marL="342900" indent="-342900">
              <a:buFontTx/>
              <a:buChar char="•"/>
              <a:defRPr/>
            </a:pPr>
            <a:endParaRPr lang="en-US" altLang="en-US" sz="1100" dirty="0"/>
          </a:p>
          <a:p>
            <a:endParaRPr lang="en-US" altLang="en-US" dirty="0" smtClean="0"/>
          </a:p>
        </p:txBody>
      </p:sp>
    </p:spTree>
    <p:extLst>
      <p:ext uri="{BB962C8B-B14F-4D97-AF65-F5344CB8AC3E}">
        <p14:creationId xmlns:p14="http://schemas.microsoft.com/office/powerpoint/2010/main" val="2243769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80CA91C-0E84-5D44-8E75-DAE90BC2E030}"/>
              </a:ext>
            </a:extLst>
          </p:cNvPr>
          <p:cNvPicPr>
            <a:picLocks noChangeAspect="1"/>
          </p:cNvPicPr>
          <p:nvPr/>
        </p:nvPicPr>
        <p:blipFill>
          <a:blip r:embed="rId2"/>
          <a:stretch>
            <a:fillRect/>
          </a:stretch>
        </p:blipFill>
        <p:spPr>
          <a:xfrm>
            <a:off x="0" y="24885"/>
            <a:ext cx="12192000" cy="6858000"/>
          </a:xfrm>
          <a:prstGeom prst="rect">
            <a:avLst/>
          </a:prstGeom>
        </p:spPr>
      </p:pic>
      <p:sp>
        <p:nvSpPr>
          <p:cNvPr id="2" name="Title 1">
            <a:extLst>
              <a:ext uri="{FF2B5EF4-FFF2-40B4-BE49-F238E27FC236}">
                <a16:creationId xmlns:a16="http://schemas.microsoft.com/office/drawing/2014/main" id="{4A8FA23F-B74A-1647-9501-26A1483055CE}"/>
              </a:ext>
            </a:extLst>
          </p:cNvPr>
          <p:cNvSpPr>
            <a:spLocks noGrp="1"/>
          </p:cNvSpPr>
          <p:nvPr>
            <p:ph type="title"/>
          </p:nvPr>
        </p:nvSpPr>
        <p:spPr>
          <a:xfrm>
            <a:off x="361507" y="308344"/>
            <a:ext cx="7368363" cy="1169582"/>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a:bodyPr>
          <a:lstStyle/>
          <a:p>
            <a:pPr algn="ctr"/>
            <a:r>
              <a:rPr lang="en-US" altLang="en-US" sz="4000" b="1" dirty="0" smtClean="0">
                <a:latin typeface="+mn-lt"/>
              </a:rPr>
              <a:t>SCHEDULE </a:t>
            </a:r>
            <a:r>
              <a:rPr lang="en-US" altLang="en-US" sz="4000" b="1" dirty="0">
                <a:latin typeface="+mn-lt"/>
              </a:rPr>
              <a:t>E</a:t>
            </a:r>
            <a:br>
              <a:rPr lang="en-US" altLang="en-US" sz="4000" b="1" dirty="0">
                <a:latin typeface="+mn-lt"/>
              </a:rPr>
            </a:br>
            <a:r>
              <a:rPr lang="en-US" altLang="en-US" sz="2800" dirty="0">
                <a:latin typeface="+mn-lt"/>
              </a:rPr>
              <a:t>Community Residential Staffing Information</a:t>
            </a:r>
            <a:endParaRPr lang="en-US" sz="2800" dirty="0">
              <a:latin typeface="+mn-lt"/>
            </a:endParaRPr>
          </a:p>
        </p:txBody>
      </p:sp>
      <p:sp>
        <p:nvSpPr>
          <p:cNvPr id="11" name="Content Placeholder 10">
            <a:extLst>
              <a:ext uri="{FF2B5EF4-FFF2-40B4-BE49-F238E27FC236}">
                <a16:creationId xmlns:a16="http://schemas.microsoft.com/office/drawing/2014/main" id="{CD4E791F-756F-7040-BCCF-8D3881DD1A1A}"/>
              </a:ext>
            </a:extLst>
          </p:cNvPr>
          <p:cNvSpPr>
            <a:spLocks noGrp="1"/>
          </p:cNvSpPr>
          <p:nvPr>
            <p:ph idx="1"/>
          </p:nvPr>
        </p:nvSpPr>
        <p:spPr>
          <a:xfrm>
            <a:off x="361507" y="1541723"/>
            <a:ext cx="7368363" cy="4593263"/>
          </a:xfrm>
          <a:ln w="28575">
            <a:solidFill>
              <a:schemeClr val="tx1"/>
            </a:solidFill>
          </a:ln>
        </p:spPr>
        <p:txBody>
          <a:bodyPr>
            <a:normAutofit/>
          </a:bodyPr>
          <a:lstStyle/>
          <a:p>
            <a:pPr marL="0" indent="0">
              <a:spcBef>
                <a:spcPct val="0"/>
              </a:spcBef>
              <a:buNone/>
            </a:pPr>
            <a:endParaRPr lang="en-US" altLang="en-US" sz="2500" dirty="0"/>
          </a:p>
          <a:p>
            <a:pPr>
              <a:spcBef>
                <a:spcPct val="0"/>
              </a:spcBef>
            </a:pPr>
            <a:r>
              <a:rPr lang="en-US" altLang="en-US" dirty="0"/>
              <a:t>The reporting period is a calendar year (January 2021 – December 2021</a:t>
            </a:r>
            <a:r>
              <a:rPr lang="en-US" altLang="en-US" dirty="0" smtClean="0"/>
              <a:t>)</a:t>
            </a:r>
            <a:endParaRPr lang="en-US" altLang="en-US" dirty="0"/>
          </a:p>
          <a:p>
            <a:pPr marL="0" indent="0">
              <a:spcBef>
                <a:spcPct val="0"/>
              </a:spcBef>
              <a:buNone/>
            </a:pPr>
            <a:endParaRPr lang="en-US" altLang="en-US" sz="2500" dirty="0"/>
          </a:p>
          <a:p>
            <a:pPr>
              <a:spcBef>
                <a:spcPct val="0"/>
              </a:spcBef>
            </a:pPr>
            <a:r>
              <a:rPr lang="en-US" altLang="en-US" dirty="0"/>
              <a:t>The schedule must be completed and submitted with your cost report due March 31, </a:t>
            </a:r>
            <a:r>
              <a:rPr lang="en-US" altLang="en-US" dirty="0" smtClean="0"/>
              <a:t>2022</a:t>
            </a:r>
            <a:endParaRPr lang="en-US" altLang="en-US" dirty="0"/>
          </a:p>
          <a:p>
            <a:pPr marL="0" indent="0">
              <a:spcBef>
                <a:spcPct val="0"/>
              </a:spcBef>
              <a:buNone/>
            </a:pPr>
            <a:endParaRPr lang="en-US" altLang="en-US" sz="2500" dirty="0"/>
          </a:p>
          <a:p>
            <a:pPr marL="342900" lvl="1" indent="-342900">
              <a:spcBef>
                <a:spcPct val="0"/>
              </a:spcBef>
              <a:buFontTx/>
              <a:buChar char="•"/>
            </a:pPr>
            <a:r>
              <a:rPr lang="en-US" altLang="en-US" sz="2800" dirty="0"/>
              <a:t>The </a:t>
            </a:r>
            <a:r>
              <a:rPr lang="en-US" altLang="en-US" sz="2800" dirty="0"/>
              <a:t>2</a:t>
            </a:r>
            <a:r>
              <a:rPr lang="en-US" altLang="en-US" sz="2800" dirty="0" smtClean="0"/>
              <a:t>019 and prior year </a:t>
            </a:r>
            <a:r>
              <a:rPr lang="en-US" altLang="en-US" sz="2800" u="sng" dirty="0" smtClean="0"/>
              <a:t>Community </a:t>
            </a:r>
            <a:r>
              <a:rPr lang="en-US" altLang="en-US" sz="2800" u="sng" dirty="0"/>
              <a:t>Residential Staffing </a:t>
            </a:r>
            <a:r>
              <a:rPr lang="en-US" altLang="en-US" sz="2800" u="sng" dirty="0" smtClean="0"/>
              <a:t>Information Results</a:t>
            </a:r>
            <a:r>
              <a:rPr lang="en-US" altLang="en-US" sz="2800" dirty="0" smtClean="0"/>
              <a:t> are located </a:t>
            </a:r>
            <a:r>
              <a:rPr lang="en-US" sz="2800" u="sng" dirty="0" smtClean="0">
                <a:hlinkClick r:id="rId3"/>
              </a:rPr>
              <a:t>here</a:t>
            </a:r>
            <a:r>
              <a:rPr lang="en-US" sz="2800" dirty="0" smtClean="0"/>
              <a:t>. </a:t>
            </a:r>
            <a:endParaRPr lang="en-US" altLang="en-US" sz="2000" dirty="0"/>
          </a:p>
          <a:p>
            <a:pPr marL="342900" lvl="1" indent="-342900">
              <a:spcBef>
                <a:spcPct val="0"/>
              </a:spcBef>
              <a:buFontTx/>
              <a:buChar char="•"/>
            </a:pPr>
            <a:endParaRPr lang="en-US" altLang="en-US" sz="1000" dirty="0"/>
          </a:p>
        </p:txBody>
      </p:sp>
    </p:spTree>
    <p:extLst>
      <p:ext uri="{BB962C8B-B14F-4D97-AF65-F5344CB8AC3E}">
        <p14:creationId xmlns:p14="http://schemas.microsoft.com/office/powerpoint/2010/main" val="19430055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2F82AC8-4B21-4440-AF6E-6CAF9E43FDD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CF65888-1DD0-B346-959C-3B710A1BD17F}"/>
              </a:ext>
            </a:extLst>
          </p:cNvPr>
          <p:cNvSpPr>
            <a:spLocks noGrp="1"/>
          </p:cNvSpPr>
          <p:nvPr>
            <p:ph type="title"/>
          </p:nvPr>
        </p:nvSpPr>
        <p:spPr>
          <a:xfrm>
            <a:off x="838200" y="342599"/>
            <a:ext cx="10555841" cy="1209114"/>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4800" b="1" dirty="0" smtClean="0">
                <a:latin typeface="+mn-lt"/>
              </a:rPr>
              <a:t>SCHEDULE </a:t>
            </a:r>
            <a:r>
              <a:rPr lang="en-US" altLang="en-US" sz="4800" b="1" dirty="0">
                <a:latin typeface="+mn-lt"/>
              </a:rPr>
              <a:t>E</a:t>
            </a:r>
            <a:br>
              <a:rPr lang="en-US" altLang="en-US" sz="4800" b="1" dirty="0">
                <a:latin typeface="+mn-lt"/>
              </a:rPr>
            </a:br>
            <a:r>
              <a:rPr lang="en-US" altLang="en-US" dirty="0">
                <a:latin typeface="+mn-lt"/>
              </a:rPr>
              <a:t>Community Residential Staffing Information</a:t>
            </a:r>
            <a:endParaRPr lang="en-US" dirty="0">
              <a:latin typeface="+mn-lt"/>
            </a:endParaRPr>
          </a:p>
        </p:txBody>
      </p:sp>
      <p:sp>
        <p:nvSpPr>
          <p:cNvPr id="3" name="Content Placeholder 2">
            <a:extLst>
              <a:ext uri="{FF2B5EF4-FFF2-40B4-BE49-F238E27FC236}">
                <a16:creationId xmlns:a16="http://schemas.microsoft.com/office/drawing/2014/main" id="{D070363C-98CF-8945-9BC1-3DC58D9834AD}"/>
              </a:ext>
            </a:extLst>
          </p:cNvPr>
          <p:cNvSpPr>
            <a:spLocks noGrp="1"/>
          </p:cNvSpPr>
          <p:nvPr>
            <p:ph idx="1"/>
          </p:nvPr>
        </p:nvSpPr>
        <p:spPr>
          <a:xfrm>
            <a:off x="838201" y="1551713"/>
            <a:ext cx="10555840" cy="3223618"/>
          </a:xfrm>
        </p:spPr>
        <p:txBody>
          <a:bodyPr>
            <a:normAutofit fontScale="92500" lnSpcReduction="20000"/>
          </a:bodyPr>
          <a:lstStyle/>
          <a:p>
            <a:pPr marL="0" indent="0">
              <a:spcBef>
                <a:spcPct val="0"/>
              </a:spcBef>
              <a:buNone/>
              <a:defRPr/>
            </a:pPr>
            <a:endParaRPr lang="en-US" altLang="en-US" sz="1600" dirty="0" smtClean="0">
              <a:cs typeface="Arial" charset="0"/>
            </a:endParaRPr>
          </a:p>
          <a:p>
            <a:pPr>
              <a:spcBef>
                <a:spcPct val="0"/>
              </a:spcBef>
              <a:buFont typeface="Wingdings" panose="05000000000000000000" pitchFamily="2" charset="2"/>
              <a:buChar char="v"/>
              <a:defRPr/>
            </a:pPr>
            <a:endParaRPr lang="en-US" altLang="en-US" sz="500" dirty="0" smtClean="0">
              <a:cs typeface="Arial" charset="0"/>
            </a:endParaRPr>
          </a:p>
          <a:p>
            <a:pPr>
              <a:spcBef>
                <a:spcPct val="0"/>
              </a:spcBef>
              <a:buFont typeface="Wingdings" panose="05000000000000000000" pitchFamily="2" charset="2"/>
              <a:buChar char="v"/>
              <a:defRPr/>
            </a:pPr>
            <a:r>
              <a:rPr lang="en-US" altLang="en-US" sz="1900" dirty="0" smtClean="0">
                <a:cs typeface="Arial" charset="0"/>
              </a:rPr>
              <a:t>Complete </a:t>
            </a:r>
            <a:r>
              <a:rPr lang="en-US" altLang="en-US" sz="1900" dirty="0">
                <a:cs typeface="Arial" charset="0"/>
              </a:rPr>
              <a:t>one schedule for each provider service location &amp; for each program type, for example:</a:t>
            </a:r>
          </a:p>
          <a:p>
            <a:pPr>
              <a:spcBef>
                <a:spcPct val="0"/>
              </a:spcBef>
              <a:defRPr/>
            </a:pPr>
            <a:endParaRPr lang="en-US" altLang="en-US" sz="1900" dirty="0">
              <a:cs typeface="Arial" charset="0"/>
            </a:endParaRPr>
          </a:p>
          <a:p>
            <a:pPr lvl="1">
              <a:spcBef>
                <a:spcPct val="0"/>
              </a:spcBef>
              <a:buFont typeface="Wingdings" panose="05000000000000000000" pitchFamily="2" charset="2"/>
              <a:buChar char="§"/>
              <a:defRPr/>
            </a:pPr>
            <a:r>
              <a:rPr lang="en-US" altLang="en-US" sz="1700" dirty="0">
                <a:cs typeface="Arial" charset="0"/>
              </a:rPr>
              <a:t>Multiple programs (SL/GH) in different </a:t>
            </a:r>
            <a:r>
              <a:rPr lang="en-US" altLang="en-US" sz="1700" dirty="0" smtClean="0">
                <a:cs typeface="Arial" charset="0"/>
              </a:rPr>
              <a:t>communities/counties</a:t>
            </a:r>
          </a:p>
          <a:p>
            <a:pPr marL="457200" lvl="1" indent="0">
              <a:spcBef>
                <a:spcPct val="0"/>
              </a:spcBef>
              <a:buNone/>
              <a:defRPr/>
            </a:pPr>
            <a:endParaRPr lang="en-US" altLang="en-US" sz="1600" dirty="0">
              <a:cs typeface="Arial" charset="0"/>
            </a:endParaRPr>
          </a:p>
          <a:p>
            <a:pPr lvl="2">
              <a:spcBef>
                <a:spcPct val="0"/>
              </a:spcBef>
              <a:defRPr/>
            </a:pPr>
            <a:r>
              <a:rPr lang="en-US" altLang="en-US" sz="1600" dirty="0">
                <a:cs typeface="Arial" charset="0"/>
              </a:rPr>
              <a:t>One Schedule for GH Clark</a:t>
            </a:r>
          </a:p>
          <a:p>
            <a:pPr lvl="2">
              <a:spcBef>
                <a:spcPct val="0"/>
              </a:spcBef>
              <a:defRPr/>
            </a:pPr>
            <a:r>
              <a:rPr lang="en-US" altLang="en-US" sz="1600" dirty="0">
                <a:cs typeface="Arial" charset="0"/>
              </a:rPr>
              <a:t>One Schedule for SL Clark</a:t>
            </a:r>
          </a:p>
          <a:p>
            <a:pPr lvl="2">
              <a:spcBef>
                <a:spcPct val="0"/>
              </a:spcBef>
              <a:defRPr/>
            </a:pPr>
            <a:r>
              <a:rPr lang="en-US" altLang="en-US" sz="1600" dirty="0">
                <a:cs typeface="Arial" charset="0"/>
              </a:rPr>
              <a:t>One Schedule for GH Mason</a:t>
            </a:r>
          </a:p>
          <a:p>
            <a:pPr lvl="2">
              <a:spcBef>
                <a:spcPct val="0"/>
              </a:spcBef>
              <a:defRPr/>
            </a:pPr>
            <a:r>
              <a:rPr lang="en-US" altLang="en-US" sz="1600" dirty="0">
                <a:cs typeface="Arial" charset="0"/>
              </a:rPr>
              <a:t>One Schedule for SL Mason</a:t>
            </a:r>
          </a:p>
          <a:p>
            <a:pPr lvl="2">
              <a:spcBef>
                <a:spcPct val="0"/>
              </a:spcBef>
              <a:defRPr/>
            </a:pPr>
            <a:endParaRPr lang="en-US" altLang="en-US" sz="1600" dirty="0">
              <a:cs typeface="Arial" charset="0"/>
            </a:endParaRPr>
          </a:p>
          <a:p>
            <a:pPr lvl="1">
              <a:spcBef>
                <a:spcPct val="0"/>
              </a:spcBef>
              <a:buFont typeface="Wingdings" panose="05000000000000000000" pitchFamily="2" charset="2"/>
              <a:buChar char="§"/>
              <a:defRPr/>
            </a:pPr>
            <a:r>
              <a:rPr lang="en-US" altLang="en-US" sz="1700" dirty="0">
                <a:cs typeface="Arial" charset="0"/>
              </a:rPr>
              <a:t>Same location with 2 program types (SL/GH</a:t>
            </a:r>
            <a:r>
              <a:rPr lang="en-US" altLang="en-US" sz="1700" dirty="0" smtClean="0">
                <a:cs typeface="Arial" charset="0"/>
              </a:rPr>
              <a:t>)</a:t>
            </a:r>
          </a:p>
          <a:p>
            <a:pPr marL="457200" lvl="1" indent="0">
              <a:spcBef>
                <a:spcPct val="0"/>
              </a:spcBef>
              <a:buNone/>
              <a:defRPr/>
            </a:pPr>
            <a:endParaRPr lang="en-US" altLang="en-US" sz="1600" dirty="0">
              <a:cs typeface="Arial" charset="0"/>
            </a:endParaRPr>
          </a:p>
          <a:p>
            <a:pPr lvl="2">
              <a:spcBef>
                <a:spcPct val="0"/>
              </a:spcBef>
              <a:defRPr/>
            </a:pPr>
            <a:r>
              <a:rPr lang="en-US" altLang="en-US" sz="1600" dirty="0">
                <a:cs typeface="Arial" charset="0"/>
              </a:rPr>
              <a:t>One Schedule for GH</a:t>
            </a:r>
          </a:p>
          <a:p>
            <a:pPr lvl="2">
              <a:spcBef>
                <a:spcPct val="0"/>
              </a:spcBef>
              <a:defRPr/>
            </a:pPr>
            <a:r>
              <a:rPr lang="en-US" altLang="en-US" sz="1600" dirty="0">
                <a:cs typeface="Arial" charset="0"/>
              </a:rPr>
              <a:t>One Schedule for SL</a:t>
            </a:r>
          </a:p>
          <a:p>
            <a:pPr marL="0" indent="0">
              <a:spcBef>
                <a:spcPct val="0"/>
              </a:spcBef>
              <a:buNone/>
              <a:defRPr/>
            </a:pPr>
            <a:endParaRPr lang="en-US" altLang="en-US" sz="2200" dirty="0">
              <a:cs typeface="Arial" charset="0"/>
            </a:endParaRPr>
          </a:p>
          <a:p>
            <a:pPr>
              <a:spcBef>
                <a:spcPct val="0"/>
              </a:spcBef>
              <a:buFont typeface="Wingdings" panose="05000000000000000000" pitchFamily="2" charset="2"/>
              <a:buChar char="v"/>
              <a:defRPr/>
            </a:pPr>
            <a:r>
              <a:rPr lang="en-US" altLang="en-US" sz="1900" dirty="0">
                <a:cs typeface="Arial" charset="0"/>
              </a:rPr>
              <a:t>Section </a:t>
            </a:r>
            <a:r>
              <a:rPr lang="en-US" altLang="en-US" sz="1900" dirty="0" smtClean="0">
                <a:cs typeface="Arial" charset="0"/>
              </a:rPr>
              <a:t>6 </a:t>
            </a:r>
            <a:r>
              <a:rPr lang="en-US" altLang="en-US" sz="1900" dirty="0">
                <a:cs typeface="Arial" charset="0"/>
              </a:rPr>
              <a:t>- 1A instructions are located in comment boxes in the header for each column. They are also available in the Cost Report </a:t>
            </a:r>
            <a:r>
              <a:rPr lang="en-US" altLang="en-US" sz="1900" dirty="0" smtClean="0">
                <a:cs typeface="Arial" charset="0"/>
              </a:rPr>
              <a:t>Instructions</a:t>
            </a:r>
            <a:endParaRPr lang="en-US" altLang="en-US" sz="1900" dirty="0">
              <a:cs typeface="Arial" charset="0"/>
            </a:endParaRPr>
          </a:p>
        </p:txBody>
      </p:sp>
      <p:pic>
        <p:nvPicPr>
          <p:cNvPr id="6" name="Picture 5"/>
          <p:cNvPicPr>
            <a:picLocks noChangeAspect="1"/>
          </p:cNvPicPr>
          <p:nvPr/>
        </p:nvPicPr>
        <p:blipFill>
          <a:blip r:embed="rId3"/>
          <a:stretch>
            <a:fillRect/>
          </a:stretch>
        </p:blipFill>
        <p:spPr>
          <a:xfrm>
            <a:off x="838200" y="4784567"/>
            <a:ext cx="10555841" cy="1132188"/>
          </a:xfrm>
          <a:prstGeom prst="rect">
            <a:avLst/>
          </a:prstGeom>
          <a:solidFill>
            <a:schemeClr val="bg1"/>
          </a:solidFill>
          <a:ln w="19050">
            <a:solidFill>
              <a:schemeClr val="tx1"/>
            </a:solidFill>
          </a:ln>
        </p:spPr>
      </p:pic>
    </p:spTree>
    <p:extLst>
      <p:ext uri="{BB962C8B-B14F-4D97-AF65-F5344CB8AC3E}">
        <p14:creationId xmlns:p14="http://schemas.microsoft.com/office/powerpoint/2010/main" val="11194431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B962305-C037-B847-B903-997D030574B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9DE6440-7497-D449-8A78-A92866A407F5}"/>
              </a:ext>
            </a:extLst>
          </p:cNvPr>
          <p:cNvSpPr>
            <a:spLocks noGrp="1"/>
          </p:cNvSpPr>
          <p:nvPr>
            <p:ph type="title"/>
          </p:nvPr>
        </p:nvSpPr>
        <p:spPr>
          <a:xfrm>
            <a:off x="591133" y="386391"/>
            <a:ext cx="6991136" cy="1325563"/>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b="1" dirty="0">
                <a:latin typeface="+mn-lt"/>
              </a:rPr>
              <a:t>SCHEDULE E</a:t>
            </a:r>
            <a:br>
              <a:rPr lang="en-US" altLang="en-US" b="1" dirty="0">
                <a:latin typeface="+mn-lt"/>
              </a:rPr>
            </a:br>
            <a:r>
              <a:rPr lang="en-US" altLang="en-US" sz="3100" dirty="0">
                <a:latin typeface="+mn-lt"/>
              </a:rPr>
              <a:t>Community Residential Staffing Information</a:t>
            </a:r>
            <a:endParaRPr lang="en-US" sz="3100" dirty="0">
              <a:latin typeface="+mn-lt"/>
            </a:endParaRPr>
          </a:p>
        </p:txBody>
      </p:sp>
      <p:sp>
        <p:nvSpPr>
          <p:cNvPr id="7" name="Content Placeholder 6">
            <a:extLst>
              <a:ext uri="{FF2B5EF4-FFF2-40B4-BE49-F238E27FC236}">
                <a16:creationId xmlns:a16="http://schemas.microsoft.com/office/drawing/2014/main" id="{DD855924-A6E4-C24B-B34F-F2D613017CD6}"/>
              </a:ext>
            </a:extLst>
          </p:cNvPr>
          <p:cNvSpPr>
            <a:spLocks noGrp="1"/>
          </p:cNvSpPr>
          <p:nvPr>
            <p:ph idx="1"/>
          </p:nvPr>
        </p:nvSpPr>
        <p:spPr>
          <a:xfrm>
            <a:off x="591133" y="1774890"/>
            <a:ext cx="6991136" cy="4253770"/>
          </a:xfrm>
          <a:ln w="28575">
            <a:solidFill>
              <a:schemeClr val="tx1"/>
            </a:solidFill>
          </a:ln>
        </p:spPr>
        <p:txBody>
          <a:bodyPr/>
          <a:lstStyle/>
          <a:p>
            <a:pPr>
              <a:spcBef>
                <a:spcPct val="0"/>
              </a:spcBef>
              <a:buNone/>
            </a:pPr>
            <a:endParaRPr lang="en-US" altLang="en-US" sz="1500" b="1" dirty="0" smtClean="0"/>
          </a:p>
          <a:p>
            <a:pPr>
              <a:spcBef>
                <a:spcPct val="0"/>
              </a:spcBef>
              <a:buNone/>
            </a:pPr>
            <a:r>
              <a:rPr lang="en-US" altLang="en-US" sz="2400" b="1" dirty="0" smtClean="0"/>
              <a:t>For </a:t>
            </a:r>
            <a:r>
              <a:rPr lang="en-US" altLang="en-US" sz="2400" b="1" dirty="0"/>
              <a:t>each schedule enter the following:</a:t>
            </a:r>
          </a:p>
          <a:p>
            <a:pPr>
              <a:spcBef>
                <a:spcPct val="0"/>
              </a:spcBef>
              <a:buNone/>
            </a:pPr>
            <a:endParaRPr lang="en-US" altLang="en-US" sz="1300" dirty="0"/>
          </a:p>
          <a:p>
            <a:pPr>
              <a:spcBef>
                <a:spcPct val="0"/>
              </a:spcBef>
              <a:buFontTx/>
              <a:buAutoNum type="arabicParenR"/>
            </a:pPr>
            <a:r>
              <a:rPr lang="en-US" altLang="en-US" sz="2000" dirty="0"/>
              <a:t>Agency Information</a:t>
            </a:r>
          </a:p>
          <a:p>
            <a:pPr lvl="1">
              <a:spcBef>
                <a:spcPct val="0"/>
              </a:spcBef>
              <a:buFontTx/>
              <a:buChar char="-"/>
            </a:pPr>
            <a:r>
              <a:rPr lang="en-US" altLang="en-US" sz="1800" dirty="0"/>
              <a:t>Program Type, Name, City, County</a:t>
            </a:r>
          </a:p>
          <a:p>
            <a:pPr marL="457200" lvl="1" indent="0">
              <a:spcBef>
                <a:spcPct val="0"/>
              </a:spcBef>
              <a:buNone/>
            </a:pPr>
            <a:endParaRPr lang="en-US" altLang="en-US" sz="1000" dirty="0"/>
          </a:p>
          <a:p>
            <a:pPr>
              <a:spcBef>
                <a:spcPct val="0"/>
              </a:spcBef>
              <a:buFontTx/>
              <a:buAutoNum type="arabicParenR"/>
            </a:pPr>
            <a:r>
              <a:rPr lang="en-US" altLang="en-US" sz="2000" dirty="0"/>
              <a:t>Contact Information </a:t>
            </a:r>
          </a:p>
          <a:p>
            <a:pPr lvl="1">
              <a:spcBef>
                <a:spcPct val="0"/>
              </a:spcBef>
              <a:buFontTx/>
              <a:buChar char="-"/>
            </a:pPr>
            <a:r>
              <a:rPr lang="en-US" altLang="en-US" sz="1800" dirty="0"/>
              <a:t>Person completing the form</a:t>
            </a:r>
          </a:p>
          <a:p>
            <a:pPr marL="457200" lvl="1" indent="0">
              <a:spcBef>
                <a:spcPct val="0"/>
              </a:spcBef>
              <a:buNone/>
            </a:pPr>
            <a:endParaRPr lang="en-US" altLang="en-US" sz="1000" dirty="0"/>
          </a:p>
          <a:p>
            <a:pPr>
              <a:spcBef>
                <a:spcPct val="0"/>
              </a:spcBef>
              <a:buFontTx/>
              <a:buAutoNum type="arabicParenR"/>
            </a:pPr>
            <a:r>
              <a:rPr lang="en-US" altLang="en-US" sz="2000" dirty="0"/>
              <a:t>Client Information</a:t>
            </a:r>
          </a:p>
          <a:p>
            <a:pPr lvl="1">
              <a:spcBef>
                <a:spcPct val="0"/>
              </a:spcBef>
              <a:buFontTx/>
              <a:buChar char="-"/>
            </a:pPr>
            <a:r>
              <a:rPr lang="en-US" altLang="en-US" sz="1800" dirty="0"/>
              <a:t>Monthly average number of clients</a:t>
            </a:r>
          </a:p>
          <a:p>
            <a:pPr marL="457200" lvl="1" indent="0">
              <a:spcBef>
                <a:spcPct val="0"/>
              </a:spcBef>
              <a:buNone/>
            </a:pPr>
            <a:endParaRPr lang="en-US" altLang="en-US" sz="1000" dirty="0"/>
          </a:p>
          <a:p>
            <a:pPr>
              <a:spcBef>
                <a:spcPct val="0"/>
              </a:spcBef>
              <a:buFontTx/>
              <a:buAutoNum type="arabicParenR"/>
            </a:pPr>
            <a:r>
              <a:rPr lang="en-US" altLang="en-US" sz="2000" dirty="0"/>
              <a:t>Employee Benefits</a:t>
            </a:r>
          </a:p>
          <a:p>
            <a:pPr lvl="1">
              <a:spcBef>
                <a:spcPct val="0"/>
              </a:spcBef>
              <a:buFontTx/>
              <a:buChar char="-"/>
            </a:pPr>
            <a:r>
              <a:rPr lang="en-US" altLang="en-US" sz="1800" dirty="0"/>
              <a:t>Mark X for all that apply</a:t>
            </a:r>
          </a:p>
          <a:p>
            <a:pPr marL="457200" lvl="1" indent="0">
              <a:spcBef>
                <a:spcPct val="0"/>
              </a:spcBef>
              <a:buNone/>
            </a:pPr>
            <a:endParaRPr lang="en-US" altLang="en-US" sz="1000" dirty="0"/>
          </a:p>
          <a:p>
            <a:pPr>
              <a:spcBef>
                <a:spcPct val="0"/>
              </a:spcBef>
              <a:buFontTx/>
              <a:buAutoNum type="arabicParenR"/>
            </a:pPr>
            <a:r>
              <a:rPr lang="en-US" altLang="en-US" sz="2000" dirty="0"/>
              <a:t>Recruiting</a:t>
            </a:r>
          </a:p>
          <a:p>
            <a:pPr marL="457200" lvl="1" indent="0">
              <a:spcBef>
                <a:spcPct val="0"/>
              </a:spcBef>
              <a:buNone/>
            </a:pPr>
            <a:r>
              <a:rPr lang="en-US" altLang="en-US" sz="1600" dirty="0"/>
              <a:t>- Mark X for level of difficulty to recruit new staff</a:t>
            </a:r>
          </a:p>
          <a:p>
            <a:pPr marL="0" indent="0">
              <a:buNone/>
            </a:pPr>
            <a:endParaRPr lang="en-US" altLang="en-US" sz="1000" b="1" dirty="0"/>
          </a:p>
        </p:txBody>
      </p:sp>
    </p:spTree>
    <p:extLst>
      <p:ext uri="{BB962C8B-B14F-4D97-AF65-F5344CB8AC3E}">
        <p14:creationId xmlns:p14="http://schemas.microsoft.com/office/powerpoint/2010/main" val="41509546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80CA91C-0E84-5D44-8E75-DAE90BC2E030}"/>
              </a:ext>
            </a:extLst>
          </p:cNvPr>
          <p:cNvPicPr>
            <a:picLocks noChangeAspect="1"/>
          </p:cNvPicPr>
          <p:nvPr/>
        </p:nvPicPr>
        <p:blipFill>
          <a:blip r:embed="rId2"/>
          <a:stretch>
            <a:fillRect/>
          </a:stretch>
        </p:blipFill>
        <p:spPr>
          <a:xfrm>
            <a:off x="0" y="24885"/>
            <a:ext cx="12192000" cy="6858000"/>
          </a:xfrm>
          <a:prstGeom prst="rect">
            <a:avLst/>
          </a:prstGeom>
        </p:spPr>
      </p:pic>
      <p:sp>
        <p:nvSpPr>
          <p:cNvPr id="2" name="Title 1">
            <a:extLst>
              <a:ext uri="{FF2B5EF4-FFF2-40B4-BE49-F238E27FC236}">
                <a16:creationId xmlns:a16="http://schemas.microsoft.com/office/drawing/2014/main" id="{4A8FA23F-B74A-1647-9501-26A1483055CE}"/>
              </a:ext>
            </a:extLst>
          </p:cNvPr>
          <p:cNvSpPr>
            <a:spLocks noGrp="1"/>
          </p:cNvSpPr>
          <p:nvPr>
            <p:ph type="title"/>
          </p:nvPr>
        </p:nvSpPr>
        <p:spPr>
          <a:xfrm>
            <a:off x="361507" y="308344"/>
            <a:ext cx="7368363" cy="1169582"/>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a:bodyPr>
          <a:lstStyle/>
          <a:p>
            <a:pPr algn="ctr"/>
            <a:r>
              <a:rPr lang="en-US" altLang="en-US" sz="4000" b="1" dirty="0" smtClean="0">
                <a:latin typeface="+mn-lt"/>
              </a:rPr>
              <a:t>SCHEDULE </a:t>
            </a:r>
            <a:r>
              <a:rPr lang="en-US" altLang="en-US" sz="4000" b="1" dirty="0">
                <a:latin typeface="+mn-lt"/>
              </a:rPr>
              <a:t>E</a:t>
            </a:r>
            <a:br>
              <a:rPr lang="en-US" altLang="en-US" sz="4000" b="1" dirty="0">
                <a:latin typeface="+mn-lt"/>
              </a:rPr>
            </a:br>
            <a:r>
              <a:rPr lang="en-US" altLang="en-US" sz="2800" dirty="0">
                <a:latin typeface="+mn-lt"/>
              </a:rPr>
              <a:t>Community Residential Staffing Information</a:t>
            </a:r>
            <a:endParaRPr lang="en-US" sz="2800" dirty="0">
              <a:latin typeface="+mn-lt"/>
            </a:endParaRPr>
          </a:p>
        </p:txBody>
      </p:sp>
      <p:sp>
        <p:nvSpPr>
          <p:cNvPr id="11" name="Content Placeholder 10">
            <a:extLst>
              <a:ext uri="{FF2B5EF4-FFF2-40B4-BE49-F238E27FC236}">
                <a16:creationId xmlns:a16="http://schemas.microsoft.com/office/drawing/2014/main" id="{CD4E791F-756F-7040-BCCF-8D3881DD1A1A}"/>
              </a:ext>
            </a:extLst>
          </p:cNvPr>
          <p:cNvSpPr>
            <a:spLocks noGrp="1"/>
          </p:cNvSpPr>
          <p:nvPr>
            <p:ph idx="1"/>
          </p:nvPr>
        </p:nvSpPr>
        <p:spPr>
          <a:xfrm>
            <a:off x="361507" y="1541723"/>
            <a:ext cx="7368363" cy="4593263"/>
          </a:xfrm>
          <a:ln w="28575">
            <a:solidFill>
              <a:schemeClr val="tx1"/>
            </a:solidFill>
          </a:ln>
        </p:spPr>
        <p:txBody>
          <a:bodyPr>
            <a:normAutofit/>
          </a:bodyPr>
          <a:lstStyle/>
          <a:p>
            <a:pPr>
              <a:spcBef>
                <a:spcPct val="0"/>
              </a:spcBef>
              <a:buNone/>
            </a:pPr>
            <a:endParaRPr lang="en-US" altLang="en-US" sz="500" b="1" dirty="0" smtClean="0"/>
          </a:p>
          <a:p>
            <a:pPr>
              <a:spcBef>
                <a:spcPct val="0"/>
              </a:spcBef>
              <a:buNone/>
            </a:pPr>
            <a:r>
              <a:rPr lang="en-US" altLang="en-US" sz="2400" b="1" dirty="0" smtClean="0"/>
              <a:t>For </a:t>
            </a:r>
            <a:r>
              <a:rPr lang="en-US" altLang="en-US" sz="2400" b="1" dirty="0"/>
              <a:t>each schedule enter the following: (continued)</a:t>
            </a:r>
          </a:p>
          <a:p>
            <a:pPr>
              <a:spcBef>
                <a:spcPct val="0"/>
              </a:spcBef>
              <a:buNone/>
            </a:pPr>
            <a:endParaRPr lang="en-US" altLang="en-US" sz="800" dirty="0"/>
          </a:p>
          <a:p>
            <a:pPr marL="0" indent="0">
              <a:spcBef>
                <a:spcPct val="0"/>
              </a:spcBef>
              <a:buNone/>
            </a:pPr>
            <a:r>
              <a:rPr lang="en-US" altLang="en-US" sz="2100" dirty="0" smtClean="0"/>
              <a:t>6) </a:t>
            </a:r>
            <a:r>
              <a:rPr lang="en-US" altLang="en-US" sz="2100" dirty="0"/>
              <a:t>Staffing </a:t>
            </a:r>
            <a:r>
              <a:rPr lang="en-US" altLang="en-US" sz="2100" dirty="0" smtClean="0"/>
              <a:t>Information</a:t>
            </a:r>
          </a:p>
          <a:p>
            <a:pPr marL="0" indent="0">
              <a:spcBef>
                <a:spcPct val="0"/>
              </a:spcBef>
              <a:buNone/>
            </a:pPr>
            <a:endParaRPr lang="en-US" altLang="en-US" sz="800" dirty="0"/>
          </a:p>
          <a:p>
            <a:pPr marL="0" indent="0">
              <a:spcBef>
                <a:spcPct val="0"/>
              </a:spcBef>
              <a:buNone/>
            </a:pPr>
            <a:r>
              <a:rPr lang="en-US" altLang="en-US" sz="1900" dirty="0" smtClean="0"/>
              <a:t>	Section </a:t>
            </a:r>
            <a:r>
              <a:rPr lang="en-US" altLang="en-US" sz="1900" dirty="0"/>
              <a:t>1A – For each Position </a:t>
            </a:r>
            <a:r>
              <a:rPr lang="en-US" altLang="en-US" sz="1900" dirty="0" smtClean="0"/>
              <a:t>Type</a:t>
            </a:r>
          </a:p>
          <a:p>
            <a:pPr marL="0" indent="0">
              <a:spcBef>
                <a:spcPct val="0"/>
              </a:spcBef>
              <a:buNone/>
            </a:pPr>
            <a:endParaRPr lang="en-US" altLang="en-US" sz="800" dirty="0">
              <a:solidFill>
                <a:srgbClr val="FF0000"/>
              </a:solidFill>
            </a:endParaRPr>
          </a:p>
          <a:p>
            <a:pPr marL="0" indent="0">
              <a:spcBef>
                <a:spcPct val="0"/>
              </a:spcBef>
              <a:buNone/>
            </a:pPr>
            <a:r>
              <a:rPr lang="en-US" altLang="en-US" sz="1700" dirty="0" smtClean="0"/>
              <a:t>		Column </a:t>
            </a:r>
            <a:r>
              <a:rPr lang="en-US" altLang="en-US" sz="1700" dirty="0"/>
              <a:t>1 – Number of </a:t>
            </a:r>
            <a:r>
              <a:rPr lang="en-US" altLang="en-US" sz="1700" dirty="0" smtClean="0"/>
              <a:t>staff on </a:t>
            </a:r>
            <a:r>
              <a:rPr lang="en-US" altLang="en-US" sz="1700" dirty="0"/>
              <a:t>January 1, </a:t>
            </a:r>
            <a:r>
              <a:rPr lang="en-US" altLang="en-US" sz="1700" dirty="0" smtClean="0"/>
              <a:t>20xx</a:t>
            </a:r>
          </a:p>
          <a:p>
            <a:pPr marL="0" indent="0">
              <a:spcBef>
                <a:spcPct val="0"/>
              </a:spcBef>
              <a:buNone/>
            </a:pPr>
            <a:endParaRPr lang="en-US" altLang="en-US" sz="500" dirty="0"/>
          </a:p>
          <a:p>
            <a:pPr marL="0" indent="0">
              <a:spcBef>
                <a:spcPct val="0"/>
              </a:spcBef>
              <a:buNone/>
            </a:pPr>
            <a:r>
              <a:rPr lang="en-US" altLang="en-US" sz="1700" dirty="0" smtClean="0"/>
              <a:t>		Column </a:t>
            </a:r>
            <a:r>
              <a:rPr lang="en-US" altLang="en-US" sz="1700" dirty="0"/>
              <a:t>2 – Number of staff on December 31, </a:t>
            </a:r>
            <a:r>
              <a:rPr lang="en-US" altLang="en-US" sz="1700" dirty="0" smtClean="0"/>
              <a:t>20xx</a:t>
            </a:r>
          </a:p>
          <a:p>
            <a:pPr marL="0" indent="0">
              <a:spcBef>
                <a:spcPct val="0"/>
              </a:spcBef>
              <a:buNone/>
            </a:pPr>
            <a:endParaRPr lang="en-US" altLang="en-US" sz="500" dirty="0"/>
          </a:p>
          <a:p>
            <a:pPr marL="0" indent="0">
              <a:spcBef>
                <a:spcPct val="0"/>
              </a:spcBef>
              <a:buNone/>
            </a:pPr>
            <a:r>
              <a:rPr lang="en-US" altLang="en-US" sz="1700" dirty="0" smtClean="0"/>
              <a:t>		Column </a:t>
            </a:r>
            <a:r>
              <a:rPr lang="en-US" altLang="en-US" sz="1700" dirty="0"/>
              <a:t>3 – Number of staff needed for </a:t>
            </a:r>
            <a:r>
              <a:rPr lang="en-US" altLang="en-US" sz="1700" dirty="0" smtClean="0"/>
              <a:t>full 				   employment on December 31, 20xx</a:t>
            </a:r>
          </a:p>
          <a:p>
            <a:pPr marL="0" indent="0">
              <a:spcBef>
                <a:spcPct val="0"/>
              </a:spcBef>
              <a:buNone/>
            </a:pPr>
            <a:endParaRPr lang="en-US" altLang="en-US" sz="500" dirty="0" smtClean="0"/>
          </a:p>
          <a:p>
            <a:pPr marL="0" indent="0">
              <a:spcBef>
                <a:spcPct val="0"/>
              </a:spcBef>
              <a:buNone/>
            </a:pPr>
            <a:r>
              <a:rPr lang="en-US" altLang="en-US" sz="1700" dirty="0" smtClean="0"/>
              <a:t>		Column 4 – Number of ISS staff hired during the 				   calendar year</a:t>
            </a:r>
          </a:p>
          <a:p>
            <a:pPr marL="0" indent="0">
              <a:spcBef>
                <a:spcPct val="0"/>
              </a:spcBef>
              <a:buNone/>
            </a:pPr>
            <a:endParaRPr lang="en-US" altLang="en-US" sz="500" dirty="0" smtClean="0"/>
          </a:p>
          <a:p>
            <a:pPr marL="0" indent="0">
              <a:spcBef>
                <a:spcPct val="0"/>
              </a:spcBef>
              <a:buNone/>
            </a:pPr>
            <a:r>
              <a:rPr lang="en-US" altLang="en-US" sz="1700" dirty="0" smtClean="0"/>
              <a:t>		Column </a:t>
            </a:r>
            <a:r>
              <a:rPr lang="en-US" altLang="en-US" sz="1700" dirty="0"/>
              <a:t>5b </a:t>
            </a:r>
            <a:r>
              <a:rPr lang="en-US" altLang="en-US" sz="1700" dirty="0" smtClean="0"/>
              <a:t>– Number </a:t>
            </a:r>
            <a:r>
              <a:rPr lang="en-US" altLang="en-US" sz="1700" dirty="0"/>
              <a:t>of ISS staff who left or were </a:t>
            </a:r>
            <a:r>
              <a:rPr lang="en-US" altLang="en-US" sz="1700" dirty="0" smtClean="0"/>
              <a:t>				     terminated </a:t>
            </a:r>
            <a:r>
              <a:rPr lang="en-US" altLang="en-US" sz="1700" dirty="0"/>
              <a:t>Jan 1 – June </a:t>
            </a:r>
            <a:r>
              <a:rPr lang="en-US" altLang="en-US" sz="1700" dirty="0" smtClean="0"/>
              <a:t>30</a:t>
            </a:r>
          </a:p>
          <a:p>
            <a:pPr marL="0" indent="0">
              <a:spcBef>
                <a:spcPct val="0"/>
              </a:spcBef>
              <a:buNone/>
            </a:pPr>
            <a:endParaRPr lang="en-US" altLang="en-US" sz="500" dirty="0"/>
          </a:p>
          <a:p>
            <a:pPr marL="0" indent="0">
              <a:spcBef>
                <a:spcPct val="0"/>
              </a:spcBef>
              <a:buNone/>
            </a:pPr>
            <a:r>
              <a:rPr lang="en-US" altLang="en-US" sz="1700" dirty="0" smtClean="0"/>
              <a:t>		Column </a:t>
            </a:r>
            <a:r>
              <a:rPr lang="en-US" altLang="en-US" sz="1700" dirty="0"/>
              <a:t>5d – Number of ISS staff who left or were </a:t>
            </a:r>
            <a:r>
              <a:rPr lang="en-US" altLang="en-US" sz="1700" dirty="0" smtClean="0"/>
              <a:t>				     terminated </a:t>
            </a:r>
            <a:r>
              <a:rPr lang="en-US" altLang="en-US" sz="1700" dirty="0"/>
              <a:t>within 90 days of hiring </a:t>
            </a:r>
            <a:r>
              <a:rPr lang="en-US" altLang="en-US" sz="1700" dirty="0" smtClean="0"/>
              <a:t>date</a:t>
            </a:r>
          </a:p>
          <a:p>
            <a:pPr marL="0" indent="0">
              <a:spcBef>
                <a:spcPct val="0"/>
              </a:spcBef>
              <a:buNone/>
            </a:pPr>
            <a:endParaRPr lang="en-US" altLang="en-US" sz="500" dirty="0"/>
          </a:p>
          <a:p>
            <a:pPr marL="0" indent="0">
              <a:spcBef>
                <a:spcPct val="0"/>
              </a:spcBef>
              <a:buNone/>
            </a:pPr>
            <a:r>
              <a:rPr lang="en-US" altLang="en-US" sz="1700" dirty="0" smtClean="0"/>
              <a:t>		Column </a:t>
            </a:r>
            <a:r>
              <a:rPr lang="en-US" altLang="en-US" sz="1700" dirty="0"/>
              <a:t>8 – Average number of days to fill vacant </a:t>
            </a:r>
            <a:r>
              <a:rPr lang="en-US" altLang="en-US" sz="1700" dirty="0" smtClean="0"/>
              <a:t>				   positions (Estimates allowed)</a:t>
            </a:r>
            <a:endParaRPr lang="en-US" altLang="en-US" sz="1700" dirty="0"/>
          </a:p>
        </p:txBody>
      </p:sp>
    </p:spTree>
    <p:extLst>
      <p:ext uri="{BB962C8B-B14F-4D97-AF65-F5344CB8AC3E}">
        <p14:creationId xmlns:p14="http://schemas.microsoft.com/office/powerpoint/2010/main" val="172738334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5AAF26-1394-6841-8B71-EE2C07082FF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1100E85-763C-FE4B-AB6A-3308A809A3EB}"/>
              </a:ext>
            </a:extLst>
          </p:cNvPr>
          <p:cNvSpPr>
            <a:spLocks noGrp="1"/>
          </p:cNvSpPr>
          <p:nvPr>
            <p:ph type="title"/>
          </p:nvPr>
        </p:nvSpPr>
        <p:spPr>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4800" b="1" dirty="0" smtClean="0">
                <a:latin typeface="+mn-lt"/>
              </a:rPr>
              <a:t>SCHEDULE </a:t>
            </a:r>
            <a:r>
              <a:rPr lang="en-US" altLang="en-US" sz="4800" b="1" dirty="0">
                <a:latin typeface="+mn-lt"/>
              </a:rPr>
              <a:t>E</a:t>
            </a:r>
            <a:r>
              <a:rPr lang="en-US" altLang="en-US" sz="4000" b="1" dirty="0">
                <a:latin typeface="+mn-lt"/>
              </a:rPr>
              <a:t/>
            </a:r>
            <a:br>
              <a:rPr lang="en-US" altLang="en-US" sz="4000" b="1" dirty="0">
                <a:latin typeface="+mn-lt"/>
              </a:rPr>
            </a:br>
            <a:r>
              <a:rPr lang="en-US" altLang="en-US" dirty="0">
                <a:latin typeface="+mn-lt"/>
              </a:rPr>
              <a:t>Community Residential Staffing Information</a:t>
            </a:r>
            <a:endParaRPr lang="en-US" b="1" dirty="0">
              <a:latin typeface="+mn-lt"/>
            </a:endParaRPr>
          </a:p>
        </p:txBody>
      </p:sp>
      <p:sp>
        <p:nvSpPr>
          <p:cNvPr id="3" name="Content Placeholder 2">
            <a:extLst>
              <a:ext uri="{FF2B5EF4-FFF2-40B4-BE49-F238E27FC236}">
                <a16:creationId xmlns:a16="http://schemas.microsoft.com/office/drawing/2014/main" id="{0AAE9449-E68D-B543-A6CD-0DC08F68E287}"/>
              </a:ext>
            </a:extLst>
          </p:cNvPr>
          <p:cNvSpPr>
            <a:spLocks noGrp="1"/>
          </p:cNvSpPr>
          <p:nvPr>
            <p:ph idx="1"/>
          </p:nvPr>
        </p:nvSpPr>
        <p:spPr>
          <a:xfrm>
            <a:off x="838200" y="1690688"/>
            <a:ext cx="10515600" cy="4293017"/>
          </a:xfrm>
          <a:ln w="28575" cmpd="thinThick">
            <a:noFill/>
          </a:ln>
        </p:spPr>
        <p:txBody>
          <a:bodyPr>
            <a:normAutofit/>
          </a:bodyPr>
          <a:lstStyle/>
          <a:p>
            <a:pPr marL="285750" indent="-285750">
              <a:defRPr/>
            </a:pPr>
            <a:endParaRPr lang="en-US" altLang="en-US" sz="1200" dirty="0" smtClean="0">
              <a:latin typeface="Arial" panose="020B0604020202020204" pitchFamily="34" charset="0"/>
              <a:cs typeface="Arial" panose="020B0604020202020204" pitchFamily="34" charset="0"/>
            </a:endParaRPr>
          </a:p>
          <a:p>
            <a:pPr marL="457200" lvl="1" indent="0">
              <a:buNone/>
              <a:defRPr/>
            </a:pPr>
            <a:endParaRPr lang="en-US" altLang="en-US" sz="1600" dirty="0" smtClean="0">
              <a:latin typeface="Arial" panose="020B0604020202020204" pitchFamily="34" charset="0"/>
              <a:cs typeface="Arial" panose="020B0604020202020204" pitchFamily="34" charset="0"/>
            </a:endParaRPr>
          </a:p>
          <a:p>
            <a:endParaRPr lang="en-US" altLang="en-US" dirty="0" smtClean="0"/>
          </a:p>
        </p:txBody>
      </p:sp>
      <p:sp>
        <p:nvSpPr>
          <p:cNvPr id="4" name="Rectangle 3"/>
          <p:cNvSpPr/>
          <p:nvPr/>
        </p:nvSpPr>
        <p:spPr>
          <a:xfrm>
            <a:off x="868218" y="1835088"/>
            <a:ext cx="10485582" cy="3847207"/>
          </a:xfrm>
          <a:prstGeom prst="rect">
            <a:avLst/>
          </a:prstGeom>
          <a:ln w="28575">
            <a:noFill/>
          </a:ln>
        </p:spPr>
        <p:txBody>
          <a:bodyPr wrap="square">
            <a:spAutoFit/>
          </a:bodyPr>
          <a:lstStyle/>
          <a:p>
            <a:pPr>
              <a:spcBef>
                <a:spcPct val="0"/>
              </a:spcBef>
              <a:buNone/>
            </a:pPr>
            <a:endParaRPr lang="en-US" altLang="en-US" sz="1200" b="1" dirty="0" smtClean="0"/>
          </a:p>
          <a:p>
            <a:pPr>
              <a:spcBef>
                <a:spcPct val="0"/>
              </a:spcBef>
              <a:buNone/>
            </a:pPr>
            <a:r>
              <a:rPr lang="en-US" altLang="en-US" sz="2100" b="1" dirty="0" smtClean="0"/>
              <a:t>For </a:t>
            </a:r>
            <a:r>
              <a:rPr lang="en-US" altLang="en-US" sz="2100" b="1" dirty="0"/>
              <a:t>each schedule enter the following: (continued)</a:t>
            </a:r>
          </a:p>
          <a:p>
            <a:pPr>
              <a:spcBef>
                <a:spcPct val="0"/>
              </a:spcBef>
              <a:buNone/>
            </a:pPr>
            <a:endParaRPr lang="en-US" altLang="en-US" sz="1200" b="1" dirty="0"/>
          </a:p>
          <a:p>
            <a:pPr algn="ctr">
              <a:spcBef>
                <a:spcPct val="0"/>
              </a:spcBef>
              <a:buNone/>
            </a:pPr>
            <a:endParaRPr lang="en-US" altLang="en-US" sz="100" dirty="0"/>
          </a:p>
          <a:p>
            <a:pPr>
              <a:spcBef>
                <a:spcPct val="0"/>
              </a:spcBef>
            </a:pPr>
            <a:r>
              <a:rPr lang="en-US" altLang="en-US" sz="2000" dirty="0"/>
              <a:t>6) Staffing Information</a:t>
            </a:r>
          </a:p>
          <a:p>
            <a:pPr>
              <a:spcBef>
                <a:spcPct val="0"/>
              </a:spcBef>
            </a:pPr>
            <a:endParaRPr lang="en-US" altLang="en-US" sz="1200" dirty="0"/>
          </a:p>
          <a:p>
            <a:pPr>
              <a:spcBef>
                <a:spcPct val="0"/>
              </a:spcBef>
            </a:pPr>
            <a:r>
              <a:rPr lang="en-US" altLang="en-US" sz="1050" dirty="0"/>
              <a:t>	</a:t>
            </a:r>
            <a:r>
              <a:rPr lang="en-US" altLang="en-US" sz="1900" dirty="0"/>
              <a:t>Section 1B – Lines </a:t>
            </a:r>
            <a:r>
              <a:rPr lang="en-US" altLang="en-US" sz="1900" dirty="0" smtClean="0"/>
              <a:t>6-10</a:t>
            </a:r>
          </a:p>
          <a:p>
            <a:pPr>
              <a:spcBef>
                <a:spcPct val="0"/>
              </a:spcBef>
            </a:pPr>
            <a:endParaRPr lang="en-US" altLang="en-US" sz="1200" dirty="0"/>
          </a:p>
          <a:p>
            <a:pPr>
              <a:spcBef>
                <a:spcPct val="0"/>
              </a:spcBef>
            </a:pPr>
            <a:r>
              <a:rPr lang="en-US" altLang="en-US" dirty="0"/>
              <a:t>		      1</a:t>
            </a:r>
            <a:r>
              <a:rPr lang="en-US" altLang="en-US" baseline="30000" dirty="0"/>
              <a:t>st</a:t>
            </a:r>
            <a:r>
              <a:rPr lang="en-US" altLang="en-US" dirty="0"/>
              <a:t> Column – Enter the starting wage for the position type</a:t>
            </a:r>
          </a:p>
          <a:p>
            <a:pPr>
              <a:spcBef>
                <a:spcPct val="0"/>
              </a:spcBef>
            </a:pPr>
            <a:endParaRPr lang="en-US" altLang="en-US" dirty="0"/>
          </a:p>
          <a:p>
            <a:pPr>
              <a:spcBef>
                <a:spcPct val="0"/>
              </a:spcBef>
            </a:pPr>
            <a:r>
              <a:rPr lang="en-US" altLang="en-US" dirty="0"/>
              <a:t>		      2</a:t>
            </a:r>
            <a:r>
              <a:rPr lang="en-US" altLang="en-US" baseline="30000" dirty="0"/>
              <a:t>nd</a:t>
            </a:r>
            <a:r>
              <a:rPr lang="en-US" altLang="en-US" dirty="0"/>
              <a:t> Column – Enter the average wage for the position after 2 years of employment 			     (hourly rate)</a:t>
            </a:r>
          </a:p>
          <a:p>
            <a:pPr>
              <a:spcBef>
                <a:spcPct val="0"/>
              </a:spcBef>
            </a:pPr>
            <a:endParaRPr lang="en-US" altLang="en-US" sz="1500" dirty="0"/>
          </a:p>
          <a:p>
            <a:pPr>
              <a:spcBef>
                <a:spcPct val="0"/>
              </a:spcBef>
            </a:pPr>
            <a:r>
              <a:rPr lang="en-US" altLang="en-US" dirty="0"/>
              <a:t>	</a:t>
            </a:r>
            <a:r>
              <a:rPr lang="en-US" altLang="en-US" sz="1900" dirty="0"/>
              <a:t>Section 1C –  Using the total ISS staff in Section 1A, Column 2 </a:t>
            </a:r>
            <a:r>
              <a:rPr lang="en-US" altLang="en-US" sz="1900" dirty="0" smtClean="0"/>
              <a:t>enter the number of staff </a:t>
            </a:r>
            <a:r>
              <a:rPr lang="en-US" altLang="en-US" sz="1900" dirty="0"/>
              <a:t>for each </a:t>
            </a:r>
            <a:r>
              <a:rPr lang="en-US" altLang="en-US" sz="1900" dirty="0" smtClean="0"/>
              <a:t>		        length </a:t>
            </a:r>
            <a:r>
              <a:rPr lang="en-US" altLang="en-US" sz="1900" dirty="0"/>
              <a:t>of time on lines </a:t>
            </a:r>
            <a:r>
              <a:rPr lang="en-US" altLang="en-US" sz="1900" dirty="0" smtClean="0"/>
              <a:t>11-13 </a:t>
            </a:r>
            <a:r>
              <a:rPr lang="en-US" altLang="en-US" sz="1900" dirty="0"/>
              <a:t>for both columns</a:t>
            </a:r>
          </a:p>
          <a:p>
            <a:pPr algn="ctr"/>
            <a:endParaRPr lang="en-US" altLang="en-US" sz="1000" b="1" dirty="0"/>
          </a:p>
        </p:txBody>
      </p:sp>
    </p:spTree>
    <p:extLst>
      <p:ext uri="{BB962C8B-B14F-4D97-AF65-F5344CB8AC3E}">
        <p14:creationId xmlns:p14="http://schemas.microsoft.com/office/powerpoint/2010/main" val="25519973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3F4A38F-8A55-E84A-8FCD-43E948901420}"/>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CF65888-1DD0-B346-959C-3B710A1BD17F}"/>
              </a:ext>
            </a:extLst>
          </p:cNvPr>
          <p:cNvSpPr>
            <a:spLocks noGrp="1"/>
          </p:cNvSpPr>
          <p:nvPr>
            <p:ph type="title"/>
          </p:nvPr>
        </p:nvSpPr>
        <p:spPr>
          <a:xfrm>
            <a:off x="838200" y="342599"/>
            <a:ext cx="10515600" cy="1325563"/>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4800" b="1" dirty="0" smtClean="0">
                <a:latin typeface="+mn-lt"/>
              </a:rPr>
              <a:t>SCHEDULE </a:t>
            </a:r>
            <a:r>
              <a:rPr lang="en-US" altLang="en-US" sz="4800" b="1" dirty="0">
                <a:latin typeface="+mn-lt"/>
              </a:rPr>
              <a:t>F</a:t>
            </a:r>
            <a:br>
              <a:rPr lang="en-US" altLang="en-US" sz="4800" b="1" dirty="0">
                <a:latin typeface="+mn-lt"/>
              </a:rPr>
            </a:br>
            <a:r>
              <a:rPr lang="en-US" altLang="en-US" dirty="0">
                <a:latin typeface="+mn-lt"/>
              </a:rPr>
              <a:t>Affordable Care Act Information</a:t>
            </a:r>
            <a:endParaRPr lang="en-US" dirty="0">
              <a:latin typeface="+mn-lt"/>
            </a:endParaRPr>
          </a:p>
        </p:txBody>
      </p:sp>
      <p:sp>
        <p:nvSpPr>
          <p:cNvPr id="3" name="Content Placeholder 2">
            <a:extLst>
              <a:ext uri="{FF2B5EF4-FFF2-40B4-BE49-F238E27FC236}">
                <a16:creationId xmlns:a16="http://schemas.microsoft.com/office/drawing/2014/main" id="{D070363C-98CF-8945-9BC1-3DC58D9834AD}"/>
              </a:ext>
            </a:extLst>
          </p:cNvPr>
          <p:cNvSpPr>
            <a:spLocks noGrp="1"/>
          </p:cNvSpPr>
          <p:nvPr>
            <p:ph idx="1"/>
          </p:nvPr>
        </p:nvSpPr>
        <p:spPr>
          <a:xfrm>
            <a:off x="838200" y="1754371"/>
            <a:ext cx="10515600" cy="4399295"/>
          </a:xfrm>
        </p:spPr>
        <p:txBody>
          <a:bodyPr>
            <a:normAutofit fontScale="92500"/>
          </a:bodyPr>
          <a:lstStyle/>
          <a:p>
            <a:pPr marL="0" indent="0">
              <a:buNone/>
              <a:defRPr/>
            </a:pPr>
            <a:endParaRPr lang="en-US" altLang="en-US" sz="1100" dirty="0" smtClean="0">
              <a:latin typeface="Arial" panose="020B0604020202020204" pitchFamily="34" charset="0"/>
              <a:cs typeface="Arial" panose="020B0604020202020204" pitchFamily="34" charset="0"/>
            </a:endParaRPr>
          </a:p>
          <a:p>
            <a:pPr>
              <a:buFont typeface="Wingdings" panose="05000000000000000000" pitchFamily="2" charset="2"/>
              <a:buChar char="v"/>
              <a:defRPr/>
            </a:pPr>
            <a:r>
              <a:rPr lang="en-US" altLang="en-US" dirty="0" smtClean="0">
                <a:latin typeface="Arial" panose="020B0604020202020204" pitchFamily="34" charset="0"/>
                <a:cs typeface="Arial" panose="020B0604020202020204" pitchFamily="34" charset="0"/>
              </a:rPr>
              <a:t> Schedule </a:t>
            </a:r>
            <a:r>
              <a:rPr lang="en-US" altLang="en-US" dirty="0">
                <a:latin typeface="Arial" panose="020B0604020202020204" pitchFamily="34" charset="0"/>
                <a:cs typeface="Arial" panose="020B0604020202020204" pitchFamily="34" charset="0"/>
              </a:rPr>
              <a:t>F is used to report Healthcare expenses</a:t>
            </a:r>
          </a:p>
          <a:p>
            <a:pPr>
              <a:defRPr/>
            </a:pPr>
            <a:endParaRPr lang="en-US" altLang="en-US"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v"/>
              <a:defRPr/>
            </a:pPr>
            <a:r>
              <a:rPr lang="en-US" altLang="en-US" dirty="0" smtClean="0">
                <a:latin typeface="Arial" panose="020B0604020202020204" pitchFamily="34" charset="0"/>
                <a:cs typeface="Arial" panose="020B0604020202020204" pitchFamily="34" charset="0"/>
              </a:rPr>
              <a:t> The </a:t>
            </a:r>
            <a:r>
              <a:rPr lang="en-US" altLang="en-US" dirty="0">
                <a:latin typeface="Arial" panose="020B0604020202020204" pitchFamily="34" charset="0"/>
                <a:cs typeface="Arial" panose="020B0604020202020204" pitchFamily="34" charset="0"/>
              </a:rPr>
              <a:t>reporting period is December 1, </a:t>
            </a:r>
            <a:r>
              <a:rPr lang="en-US" altLang="en-US" dirty="0" smtClean="0">
                <a:latin typeface="Arial" panose="020B0604020202020204" pitchFamily="34" charset="0"/>
                <a:cs typeface="Arial" panose="020B0604020202020204" pitchFamily="34" charset="0"/>
              </a:rPr>
              <a:t>2021 </a:t>
            </a:r>
            <a:r>
              <a:rPr lang="en-US" altLang="en-US" dirty="0">
                <a:latin typeface="Arial" panose="020B0604020202020204" pitchFamily="34" charset="0"/>
                <a:cs typeface="Arial" panose="020B0604020202020204" pitchFamily="34" charset="0"/>
              </a:rPr>
              <a:t>– December 31, </a:t>
            </a:r>
            <a:r>
              <a:rPr lang="en-US" altLang="en-US" dirty="0" smtClean="0">
                <a:latin typeface="Arial" panose="020B0604020202020204" pitchFamily="34" charset="0"/>
                <a:cs typeface="Arial" panose="020B0604020202020204" pitchFamily="34" charset="0"/>
              </a:rPr>
              <a:t>2021.</a:t>
            </a:r>
            <a:endParaRPr lang="en-US" altLang="en-US"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v"/>
              <a:defRPr/>
            </a:pPr>
            <a:endParaRPr lang="en-US" altLang="en-US"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v"/>
              <a:defRPr/>
            </a:pPr>
            <a:r>
              <a:rPr lang="en-US" altLang="en-US" dirty="0" smtClean="0">
                <a:latin typeface="Arial" panose="020B0604020202020204" pitchFamily="34" charset="0"/>
                <a:cs typeface="Arial" panose="020B0604020202020204" pitchFamily="34" charset="0"/>
              </a:rPr>
              <a:t> The </a:t>
            </a:r>
            <a:r>
              <a:rPr lang="en-US" altLang="en-US" dirty="0">
                <a:latin typeface="Arial" panose="020B0604020202020204" pitchFamily="34" charset="0"/>
                <a:cs typeface="Arial" panose="020B0604020202020204" pitchFamily="34" charset="0"/>
              </a:rPr>
              <a:t>schedule must be completed and submitted with your </a:t>
            </a:r>
            <a:r>
              <a:rPr lang="en-US" altLang="en-US" dirty="0" smtClean="0">
                <a:latin typeface="Arial" panose="020B0604020202020204" pitchFamily="34" charset="0"/>
                <a:cs typeface="Arial" panose="020B0604020202020204" pitchFamily="34" charset="0"/>
              </a:rPr>
              <a:t>cost report </a:t>
            </a:r>
            <a:r>
              <a:rPr lang="en-US" altLang="en-US" dirty="0">
                <a:latin typeface="Arial" panose="020B0604020202020204" pitchFamily="34" charset="0"/>
                <a:cs typeface="Arial" panose="020B0604020202020204" pitchFamily="34" charset="0"/>
              </a:rPr>
              <a:t>due March 31, </a:t>
            </a:r>
            <a:r>
              <a:rPr lang="en-US" altLang="en-US" dirty="0" smtClean="0">
                <a:latin typeface="Arial" panose="020B0604020202020204" pitchFamily="34" charset="0"/>
                <a:cs typeface="Arial" panose="020B0604020202020204" pitchFamily="34" charset="0"/>
              </a:rPr>
              <a:t>2022.</a:t>
            </a:r>
            <a:endParaRPr lang="en-US" altLang="en-US"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v"/>
              <a:defRPr/>
            </a:pPr>
            <a:endParaRPr lang="en-US" altLang="en-US"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v"/>
              <a:defRPr/>
            </a:pPr>
            <a:r>
              <a:rPr lang="en-US" altLang="en-US" dirty="0" smtClean="0">
                <a:latin typeface="Arial" panose="020B0604020202020204" pitchFamily="34" charset="0"/>
                <a:cs typeface="Arial" panose="020B0604020202020204" pitchFamily="34" charset="0"/>
              </a:rPr>
              <a:t> All </a:t>
            </a:r>
            <a:r>
              <a:rPr lang="en-US" altLang="en-US" dirty="0">
                <a:latin typeface="Arial" panose="020B0604020202020204" pitchFamily="34" charset="0"/>
                <a:cs typeface="Arial" panose="020B0604020202020204" pitchFamily="34" charset="0"/>
              </a:rPr>
              <a:t>program types &amp; locations are reported on a single </a:t>
            </a:r>
            <a:r>
              <a:rPr lang="en-US" altLang="en-US" dirty="0" smtClean="0">
                <a:latin typeface="Arial" panose="020B0604020202020204" pitchFamily="34" charset="0"/>
                <a:cs typeface="Arial" panose="020B0604020202020204" pitchFamily="34" charset="0"/>
              </a:rPr>
              <a:t>Schedule</a:t>
            </a:r>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654069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5AAF26-1394-6841-8B71-EE2C07082FF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1100E85-763C-FE4B-AB6A-3308A809A3EB}"/>
              </a:ext>
            </a:extLst>
          </p:cNvPr>
          <p:cNvSpPr>
            <a:spLocks noGrp="1"/>
          </p:cNvSpPr>
          <p:nvPr>
            <p:ph type="title"/>
          </p:nvPr>
        </p:nvSpPr>
        <p:spPr>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4800" b="1" dirty="0" smtClean="0">
                <a:latin typeface="+mn-lt"/>
              </a:rPr>
              <a:t>SCHEDULE </a:t>
            </a:r>
            <a:r>
              <a:rPr lang="en-US" altLang="en-US" sz="4800" b="1" dirty="0">
                <a:latin typeface="+mn-lt"/>
              </a:rPr>
              <a:t>F</a:t>
            </a:r>
            <a:br>
              <a:rPr lang="en-US" altLang="en-US" sz="4800" b="1" dirty="0">
                <a:latin typeface="+mn-lt"/>
              </a:rPr>
            </a:br>
            <a:r>
              <a:rPr lang="en-US" altLang="en-US" dirty="0">
                <a:latin typeface="+mn-lt"/>
              </a:rPr>
              <a:t>Affordable Care Act Information</a:t>
            </a:r>
            <a:endParaRPr lang="en-US" b="1" dirty="0">
              <a:latin typeface="+mn-lt"/>
            </a:endParaRPr>
          </a:p>
        </p:txBody>
      </p:sp>
      <p:sp>
        <p:nvSpPr>
          <p:cNvPr id="3" name="Content Placeholder 2">
            <a:extLst>
              <a:ext uri="{FF2B5EF4-FFF2-40B4-BE49-F238E27FC236}">
                <a16:creationId xmlns:a16="http://schemas.microsoft.com/office/drawing/2014/main" id="{0AAE9449-E68D-B543-A6CD-0DC08F68E287}"/>
              </a:ext>
            </a:extLst>
          </p:cNvPr>
          <p:cNvSpPr>
            <a:spLocks noGrp="1"/>
          </p:cNvSpPr>
          <p:nvPr>
            <p:ph idx="1"/>
          </p:nvPr>
        </p:nvSpPr>
        <p:spPr>
          <a:xfrm>
            <a:off x="838200" y="1786270"/>
            <a:ext cx="10515600" cy="4444409"/>
          </a:xfrm>
          <a:ln w="28575" cmpd="thinThick">
            <a:noFill/>
          </a:ln>
        </p:spPr>
        <p:txBody>
          <a:bodyPr>
            <a:normAutofit fontScale="77500" lnSpcReduction="20000"/>
          </a:bodyPr>
          <a:lstStyle/>
          <a:p>
            <a:pPr marL="0" indent="0">
              <a:buNone/>
              <a:defRPr/>
            </a:pPr>
            <a:endParaRPr lang="en-US" altLang="en-US" sz="700" dirty="0" smtClean="0">
              <a:latin typeface="Arial" panose="020B0604020202020204" pitchFamily="34" charset="0"/>
              <a:cs typeface="Arial" panose="020B0604020202020204" pitchFamily="34" charset="0"/>
            </a:endParaRPr>
          </a:p>
          <a:p>
            <a:pPr marL="0" indent="0">
              <a:buNone/>
              <a:defRPr/>
            </a:pPr>
            <a:r>
              <a:rPr lang="en-US" altLang="en-US" sz="2500" b="1" dirty="0" smtClean="0">
                <a:latin typeface="Arial" panose="020B0604020202020204" pitchFamily="34" charset="0"/>
                <a:cs typeface="Arial" panose="020B0604020202020204" pitchFamily="34" charset="0"/>
              </a:rPr>
              <a:t>Enter </a:t>
            </a:r>
            <a:r>
              <a:rPr lang="en-US" altLang="en-US" sz="2500" b="1" dirty="0">
                <a:latin typeface="Arial" panose="020B0604020202020204" pitchFamily="34" charset="0"/>
                <a:cs typeface="Arial" panose="020B0604020202020204" pitchFamily="34" charset="0"/>
              </a:rPr>
              <a:t>the following:</a:t>
            </a:r>
          </a:p>
          <a:p>
            <a:pPr marL="0" indent="0">
              <a:buNone/>
              <a:defRPr/>
            </a:pPr>
            <a:endParaRPr lang="en-US" altLang="en-US" sz="500" dirty="0">
              <a:latin typeface="Arial" panose="020B0604020202020204" pitchFamily="34" charset="0"/>
              <a:cs typeface="Arial" panose="020B0604020202020204" pitchFamily="34" charset="0"/>
            </a:endParaRPr>
          </a:p>
          <a:p>
            <a:pPr marL="285750" indent="-285750">
              <a:defRPr/>
            </a:pPr>
            <a:r>
              <a:rPr lang="en-US" altLang="en-US" sz="2500" dirty="0">
                <a:latin typeface="Arial" panose="020B0604020202020204" pitchFamily="34" charset="0"/>
                <a:cs typeface="Arial" panose="020B0604020202020204" pitchFamily="34" charset="0"/>
              </a:rPr>
              <a:t>Provider Information (Number, Program Name, City &amp; County)</a:t>
            </a:r>
          </a:p>
          <a:p>
            <a:pPr marL="0" indent="0">
              <a:buNone/>
              <a:defRPr/>
            </a:pPr>
            <a:endParaRPr lang="en-US" altLang="en-US" sz="500" dirty="0">
              <a:latin typeface="Arial" panose="020B0604020202020204" pitchFamily="34" charset="0"/>
              <a:cs typeface="Arial" panose="020B0604020202020204" pitchFamily="34" charset="0"/>
            </a:endParaRPr>
          </a:p>
          <a:p>
            <a:pPr marL="285750" indent="-285750">
              <a:defRPr/>
            </a:pPr>
            <a:r>
              <a:rPr lang="en-US" altLang="en-US" sz="2500" dirty="0">
                <a:latin typeface="Arial" panose="020B0604020202020204" pitchFamily="34" charset="0"/>
                <a:cs typeface="Arial" panose="020B0604020202020204" pitchFamily="34" charset="0"/>
              </a:rPr>
              <a:t>Contact Information (Person completing the form)</a:t>
            </a:r>
          </a:p>
          <a:p>
            <a:pPr marL="0" indent="0">
              <a:buNone/>
              <a:defRPr/>
            </a:pPr>
            <a:endParaRPr lang="en-US" altLang="en-US" sz="500" dirty="0">
              <a:latin typeface="Arial" panose="020B0604020202020204" pitchFamily="34" charset="0"/>
              <a:cs typeface="Arial" panose="020B0604020202020204" pitchFamily="34" charset="0"/>
            </a:endParaRPr>
          </a:p>
          <a:p>
            <a:pPr marL="285750" indent="-285750">
              <a:defRPr/>
            </a:pPr>
            <a:r>
              <a:rPr lang="en-US" altLang="en-US" sz="2500" dirty="0">
                <a:latin typeface="Arial" panose="020B0604020202020204" pitchFamily="34" charset="0"/>
                <a:cs typeface="Arial" panose="020B0604020202020204" pitchFamily="34" charset="0"/>
              </a:rPr>
              <a:t>Health Insurance Information:</a:t>
            </a:r>
          </a:p>
          <a:p>
            <a:pPr marL="285750" indent="-285750">
              <a:defRPr/>
            </a:pPr>
            <a:endParaRPr lang="en-US" altLang="en-US" sz="500" dirty="0">
              <a:latin typeface="Arial" panose="020B0604020202020204" pitchFamily="34" charset="0"/>
              <a:cs typeface="Arial" panose="020B0604020202020204" pitchFamily="34" charset="0"/>
            </a:endParaRPr>
          </a:p>
          <a:p>
            <a:pPr marL="800100" lvl="1" indent="-342900">
              <a:buAutoNum type="arabicParenR"/>
              <a:defRPr/>
            </a:pPr>
            <a:r>
              <a:rPr lang="en-US" altLang="en-US" sz="2200" dirty="0">
                <a:latin typeface="Arial" panose="020B0604020202020204" pitchFamily="34" charset="0"/>
                <a:cs typeface="Arial" panose="020B0604020202020204" pitchFamily="34" charset="0"/>
              </a:rPr>
              <a:t>Total number of employees</a:t>
            </a:r>
          </a:p>
          <a:p>
            <a:pPr marL="914400" lvl="2" indent="0">
              <a:buNone/>
              <a:defRPr/>
            </a:pPr>
            <a:endParaRPr lang="en-US" altLang="en-US" sz="600" dirty="0">
              <a:latin typeface="Arial" panose="020B0604020202020204" pitchFamily="34" charset="0"/>
              <a:cs typeface="Arial" panose="020B0604020202020204" pitchFamily="34" charset="0"/>
            </a:endParaRPr>
          </a:p>
          <a:p>
            <a:pPr marL="800100" lvl="1" indent="-342900">
              <a:buAutoNum type="arabicParenR"/>
              <a:defRPr/>
            </a:pPr>
            <a:r>
              <a:rPr lang="en-US" altLang="en-US" sz="2200" dirty="0">
                <a:latin typeface="Arial" panose="020B0604020202020204" pitchFamily="34" charset="0"/>
                <a:cs typeface="Arial" panose="020B0604020202020204" pitchFamily="34" charset="0"/>
              </a:rPr>
              <a:t>Number of employees from #1 averaging 29 or fewer hours per week</a:t>
            </a:r>
          </a:p>
          <a:p>
            <a:pPr marL="800100" lvl="1" indent="-342900">
              <a:buAutoNum type="arabicParenR"/>
              <a:defRPr/>
            </a:pPr>
            <a:endParaRPr lang="en-US" altLang="en-US" sz="600" dirty="0">
              <a:latin typeface="Arial" panose="020B0604020202020204" pitchFamily="34" charset="0"/>
              <a:cs typeface="Arial" panose="020B0604020202020204" pitchFamily="34" charset="0"/>
            </a:endParaRPr>
          </a:p>
          <a:p>
            <a:pPr marL="800100" lvl="1" indent="-342900">
              <a:buAutoNum type="arabicParenR"/>
              <a:defRPr/>
            </a:pPr>
            <a:r>
              <a:rPr lang="en-US" altLang="en-US" sz="2200" dirty="0">
                <a:latin typeface="Arial" panose="020B0604020202020204" pitchFamily="34" charset="0"/>
                <a:cs typeface="Arial" panose="020B0604020202020204" pitchFamily="34" charset="0"/>
              </a:rPr>
              <a:t>Number of employees from #1 averaging 30-39 hours per week</a:t>
            </a:r>
          </a:p>
          <a:p>
            <a:pPr marL="800100" lvl="1" indent="-342900">
              <a:buAutoNum type="arabicParenR"/>
              <a:defRPr/>
            </a:pPr>
            <a:endParaRPr lang="en-US" altLang="en-US" sz="600" dirty="0">
              <a:latin typeface="Arial" panose="020B0604020202020204" pitchFamily="34" charset="0"/>
              <a:cs typeface="Arial" panose="020B0604020202020204" pitchFamily="34" charset="0"/>
            </a:endParaRPr>
          </a:p>
          <a:p>
            <a:pPr marL="800100" lvl="1" indent="-342900">
              <a:buAutoNum type="arabicParenR"/>
              <a:defRPr/>
            </a:pPr>
            <a:r>
              <a:rPr lang="en-US" altLang="en-US" sz="2200" dirty="0">
                <a:latin typeface="Arial" panose="020B0604020202020204" pitchFamily="34" charset="0"/>
                <a:cs typeface="Arial" panose="020B0604020202020204" pitchFamily="34" charset="0"/>
              </a:rPr>
              <a:t>Number of employees from #1 averaging 40 or more hours per week</a:t>
            </a:r>
          </a:p>
          <a:p>
            <a:pPr marL="914400" lvl="2" indent="0">
              <a:buNone/>
              <a:defRPr/>
            </a:pPr>
            <a:r>
              <a:rPr lang="en-US" altLang="en-US" sz="1400" dirty="0">
                <a:solidFill>
                  <a:srgbClr val="FF0000"/>
                </a:solidFill>
                <a:latin typeface="Arial" panose="020B0604020202020204" pitchFamily="34" charset="0"/>
                <a:cs typeface="Arial" panose="020B0604020202020204" pitchFamily="34" charset="0"/>
              </a:rPr>
              <a:t>*The sum of question #2, 3, &amp; 4 must equal the total number of employee’s reported on question #1</a:t>
            </a:r>
          </a:p>
          <a:p>
            <a:pPr lvl="2">
              <a:defRPr/>
            </a:pPr>
            <a:endParaRPr lang="en-US" altLang="en-US" sz="600" dirty="0">
              <a:latin typeface="Arial" panose="020B0604020202020204" pitchFamily="34" charset="0"/>
              <a:cs typeface="Arial" panose="020B0604020202020204" pitchFamily="34" charset="0"/>
            </a:endParaRPr>
          </a:p>
          <a:p>
            <a:pPr marL="800100" lvl="1" indent="-342900">
              <a:buAutoNum type="arabicParenR"/>
              <a:defRPr/>
            </a:pPr>
            <a:r>
              <a:rPr lang="en-US" altLang="en-US" sz="2200" dirty="0">
                <a:latin typeface="Arial" panose="020B0604020202020204" pitchFamily="34" charset="0"/>
                <a:cs typeface="Arial" panose="020B0604020202020204" pitchFamily="34" charset="0"/>
              </a:rPr>
              <a:t>Number of ISS staff with company provided health </a:t>
            </a:r>
            <a:r>
              <a:rPr lang="en-US" altLang="en-US" sz="2200" dirty="0" smtClean="0">
                <a:latin typeface="Arial" panose="020B0604020202020204" pitchFamily="34" charset="0"/>
                <a:cs typeface="Arial" panose="020B0604020202020204" pitchFamily="34" charset="0"/>
              </a:rPr>
              <a:t>insurance?</a:t>
            </a:r>
          </a:p>
          <a:p>
            <a:pPr marL="800100" lvl="1" indent="-342900">
              <a:buAutoNum type="arabicParenR"/>
              <a:defRPr/>
            </a:pPr>
            <a:endParaRPr lang="en-US" altLang="en-US" sz="600" dirty="0">
              <a:latin typeface="Arial" panose="020B0604020202020204" pitchFamily="34" charset="0"/>
              <a:cs typeface="Arial" panose="020B0604020202020204" pitchFamily="34" charset="0"/>
            </a:endParaRPr>
          </a:p>
          <a:p>
            <a:pPr marL="800100" lvl="1" indent="-342900">
              <a:buAutoNum type="arabicParenR"/>
              <a:defRPr/>
            </a:pPr>
            <a:r>
              <a:rPr lang="en-US" altLang="en-US" sz="2200" dirty="0" smtClean="0">
                <a:latin typeface="Arial" panose="020B0604020202020204" pitchFamily="34" charset="0"/>
                <a:cs typeface="Arial" panose="020B0604020202020204" pitchFamily="34" charset="0"/>
              </a:rPr>
              <a:t>Number </a:t>
            </a:r>
            <a:r>
              <a:rPr lang="en-US" altLang="en-US" sz="2200" dirty="0">
                <a:latin typeface="Arial" panose="020B0604020202020204" pitchFamily="34" charset="0"/>
                <a:cs typeface="Arial" panose="020B0604020202020204" pitchFamily="34" charset="0"/>
              </a:rPr>
              <a:t>of ISS hours per week for an employee to receive health </a:t>
            </a:r>
            <a:r>
              <a:rPr lang="en-US" altLang="en-US" sz="2200" dirty="0" smtClean="0">
                <a:latin typeface="Arial" panose="020B0604020202020204" pitchFamily="34" charset="0"/>
                <a:cs typeface="Arial" panose="020B0604020202020204" pitchFamily="34" charset="0"/>
              </a:rPr>
              <a:t>insurance</a:t>
            </a:r>
            <a:endParaRPr lang="en-US" altLang="en-US"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8193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5AAF26-1394-6841-8B71-EE2C07082FF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1100E85-763C-FE4B-AB6A-3308A809A3EB}"/>
              </a:ext>
            </a:extLst>
          </p:cNvPr>
          <p:cNvSpPr>
            <a:spLocks noGrp="1"/>
          </p:cNvSpPr>
          <p:nvPr>
            <p:ph type="title"/>
          </p:nvPr>
        </p:nvSpPr>
        <p:spPr>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4800" b="1" dirty="0" smtClean="0">
                <a:latin typeface="+mn-lt"/>
              </a:rPr>
              <a:t>SCHEDULE </a:t>
            </a:r>
            <a:r>
              <a:rPr lang="en-US" altLang="en-US" sz="4800" b="1" dirty="0">
                <a:latin typeface="+mn-lt"/>
              </a:rPr>
              <a:t>F</a:t>
            </a:r>
            <a:br>
              <a:rPr lang="en-US" altLang="en-US" sz="4800" b="1" dirty="0">
                <a:latin typeface="+mn-lt"/>
              </a:rPr>
            </a:br>
            <a:r>
              <a:rPr lang="en-US" altLang="en-US" dirty="0">
                <a:latin typeface="+mn-lt"/>
              </a:rPr>
              <a:t>Affordable Care Act Information</a:t>
            </a:r>
            <a:endParaRPr lang="en-US" b="1" dirty="0">
              <a:latin typeface="+mn-lt"/>
            </a:endParaRPr>
          </a:p>
        </p:txBody>
      </p:sp>
      <p:sp>
        <p:nvSpPr>
          <p:cNvPr id="3" name="Content Placeholder 2">
            <a:extLst>
              <a:ext uri="{FF2B5EF4-FFF2-40B4-BE49-F238E27FC236}">
                <a16:creationId xmlns:a16="http://schemas.microsoft.com/office/drawing/2014/main" id="{0AAE9449-E68D-B543-A6CD-0DC08F68E287}"/>
              </a:ext>
            </a:extLst>
          </p:cNvPr>
          <p:cNvSpPr>
            <a:spLocks noGrp="1"/>
          </p:cNvSpPr>
          <p:nvPr>
            <p:ph idx="1"/>
          </p:nvPr>
        </p:nvSpPr>
        <p:spPr>
          <a:xfrm>
            <a:off x="838200" y="1786270"/>
            <a:ext cx="10515600" cy="4197435"/>
          </a:xfrm>
          <a:ln w="28575" cmpd="thinThick">
            <a:noFill/>
          </a:ln>
        </p:spPr>
        <p:txBody>
          <a:bodyPr>
            <a:normAutofit fontScale="92500" lnSpcReduction="10000"/>
          </a:bodyPr>
          <a:lstStyle/>
          <a:p>
            <a:pPr marL="285750" indent="-285750">
              <a:defRPr/>
            </a:pPr>
            <a:endParaRPr lang="en-US" altLang="en-US" sz="1200" dirty="0" smtClean="0">
              <a:latin typeface="Arial" panose="020B0604020202020204" pitchFamily="34" charset="0"/>
              <a:cs typeface="Arial" panose="020B0604020202020204" pitchFamily="34" charset="0"/>
            </a:endParaRPr>
          </a:p>
          <a:p>
            <a:pPr marL="285750" indent="-285750">
              <a:defRPr/>
            </a:pPr>
            <a:r>
              <a:rPr lang="en-US" altLang="en-US" sz="2100" dirty="0" smtClean="0">
                <a:latin typeface="Arial" panose="020B0604020202020204" pitchFamily="34" charset="0"/>
                <a:cs typeface="Arial" panose="020B0604020202020204" pitchFamily="34" charset="0"/>
              </a:rPr>
              <a:t>Health </a:t>
            </a:r>
            <a:r>
              <a:rPr lang="en-US" altLang="en-US" sz="2100" dirty="0">
                <a:latin typeface="Arial" panose="020B0604020202020204" pitchFamily="34" charset="0"/>
                <a:cs typeface="Arial" panose="020B0604020202020204" pitchFamily="34" charset="0"/>
              </a:rPr>
              <a:t>Insurance Information (continued</a:t>
            </a:r>
            <a:r>
              <a:rPr lang="en-US" altLang="en-US" sz="2100" dirty="0" smtClean="0">
                <a:latin typeface="Arial" panose="020B0604020202020204" pitchFamily="34" charset="0"/>
                <a:cs typeface="Arial" panose="020B0604020202020204" pitchFamily="34" charset="0"/>
              </a:rPr>
              <a:t>)</a:t>
            </a:r>
          </a:p>
          <a:p>
            <a:pPr marL="0" indent="0">
              <a:buNone/>
              <a:defRPr/>
            </a:pPr>
            <a:endParaRPr lang="en-US" altLang="en-US" sz="800" dirty="0" smtClean="0">
              <a:latin typeface="Arial" panose="020B0604020202020204" pitchFamily="34" charset="0"/>
              <a:cs typeface="Arial" panose="020B0604020202020204" pitchFamily="34" charset="0"/>
            </a:endParaRPr>
          </a:p>
          <a:p>
            <a:pPr marL="457200" lvl="1" indent="0">
              <a:buNone/>
              <a:defRPr/>
            </a:pPr>
            <a:r>
              <a:rPr lang="en-US" altLang="en-US" sz="1800" dirty="0" smtClean="0">
                <a:latin typeface="Arial" panose="020B0604020202020204" pitchFamily="34" charset="0"/>
                <a:cs typeface="Arial" panose="020B0604020202020204" pitchFamily="34" charset="0"/>
              </a:rPr>
              <a:t>7)   </a:t>
            </a:r>
            <a:r>
              <a:rPr lang="en-US" altLang="en-US" sz="1800" dirty="0" smtClean="0">
                <a:solidFill>
                  <a:prstClr val="black"/>
                </a:solidFill>
                <a:latin typeface="Arial" panose="020B0604020202020204" pitchFamily="34" charset="0"/>
                <a:cs typeface="Arial" panose="020B0604020202020204" pitchFamily="34" charset="0"/>
              </a:rPr>
              <a:t>Amount per employee the agency pays for health insurance</a:t>
            </a:r>
          </a:p>
          <a:p>
            <a:pPr marL="457200" lvl="1" indent="0">
              <a:buNone/>
              <a:defRPr/>
            </a:pPr>
            <a:endParaRPr lang="en-US" altLang="en-US" sz="900" dirty="0" smtClean="0">
              <a:solidFill>
                <a:prstClr val="black"/>
              </a:solidFill>
              <a:latin typeface="Arial" panose="020B0604020202020204" pitchFamily="34" charset="0"/>
              <a:cs typeface="Arial" panose="020B0604020202020204" pitchFamily="34" charset="0"/>
            </a:endParaRPr>
          </a:p>
          <a:p>
            <a:pPr lvl="1">
              <a:buAutoNum type="arabicParenR" startAt="8"/>
              <a:defRPr/>
            </a:pPr>
            <a:r>
              <a:rPr lang="en-US" altLang="en-US" sz="1800" dirty="0" smtClean="0">
                <a:solidFill>
                  <a:prstClr val="black"/>
                </a:solidFill>
                <a:latin typeface="Arial" panose="020B0604020202020204" pitchFamily="34" charset="0"/>
                <a:cs typeface="Arial" panose="020B0604020202020204" pitchFamily="34" charset="0"/>
              </a:rPr>
              <a:t>  Number of staff not eligible for health insurance but work 30+ hours per week</a:t>
            </a:r>
          </a:p>
          <a:p>
            <a:pPr marL="457200" lvl="1" indent="0">
              <a:buNone/>
              <a:defRPr/>
            </a:pPr>
            <a:endParaRPr lang="en-US" altLang="en-US" sz="900" dirty="0">
              <a:solidFill>
                <a:prstClr val="black"/>
              </a:solidFill>
              <a:latin typeface="Arial" panose="020B0604020202020204" pitchFamily="34" charset="0"/>
              <a:cs typeface="Arial" panose="020B0604020202020204" pitchFamily="34" charset="0"/>
            </a:endParaRPr>
          </a:p>
          <a:p>
            <a:pPr marL="457200" lvl="1" indent="0">
              <a:buNone/>
              <a:defRPr/>
            </a:pPr>
            <a:r>
              <a:rPr lang="en-US" altLang="en-US" sz="1800" dirty="0" smtClean="0">
                <a:solidFill>
                  <a:prstClr val="black"/>
                </a:solidFill>
                <a:latin typeface="Arial" panose="020B0604020202020204" pitchFamily="34" charset="0"/>
                <a:cs typeface="Arial" panose="020B0604020202020204" pitchFamily="34" charset="0"/>
              </a:rPr>
              <a:t>9)   Number </a:t>
            </a:r>
            <a:r>
              <a:rPr lang="en-US" altLang="en-US" sz="1800" dirty="0">
                <a:solidFill>
                  <a:prstClr val="black"/>
                </a:solidFill>
                <a:latin typeface="Arial" panose="020B0604020202020204" pitchFamily="34" charset="0"/>
                <a:cs typeface="Arial" panose="020B0604020202020204" pitchFamily="34" charset="0"/>
              </a:rPr>
              <a:t>of employees that waived company provided health insurance</a:t>
            </a:r>
          </a:p>
          <a:p>
            <a:pPr marL="0" indent="0">
              <a:buNone/>
              <a:defRPr/>
            </a:pPr>
            <a:endParaRPr lang="en-US" altLang="en-US" sz="900" dirty="0" smtClean="0">
              <a:latin typeface="Arial" panose="020B0604020202020204" pitchFamily="34" charset="0"/>
              <a:cs typeface="Arial" panose="020B0604020202020204" pitchFamily="34" charset="0"/>
            </a:endParaRPr>
          </a:p>
          <a:p>
            <a:pPr marL="800100" lvl="1" indent="-342900">
              <a:buAutoNum type="arabicParenR" startAt="10"/>
              <a:defRPr/>
            </a:pPr>
            <a:r>
              <a:rPr lang="en-US" altLang="en-US" sz="1800" dirty="0" smtClean="0">
                <a:latin typeface="Arial" panose="020B0604020202020204" pitchFamily="34" charset="0"/>
                <a:cs typeface="Arial" panose="020B0604020202020204" pitchFamily="34" charset="0"/>
              </a:rPr>
              <a:t> Considering </a:t>
            </a:r>
            <a:r>
              <a:rPr lang="en-US" altLang="en-US" sz="1800" dirty="0">
                <a:latin typeface="Arial" panose="020B0604020202020204" pitchFamily="34" charset="0"/>
                <a:cs typeface="Arial" panose="020B0604020202020204" pitchFamily="34" charset="0"/>
              </a:rPr>
              <a:t>the responses to #4, 7 &amp; 8, enter the estimated number of employees enrolling </a:t>
            </a:r>
            <a:r>
              <a:rPr lang="en-US" altLang="en-US" sz="1800" dirty="0" smtClean="0">
                <a:latin typeface="Arial" panose="020B0604020202020204" pitchFamily="34" charset="0"/>
                <a:cs typeface="Arial" panose="020B0604020202020204" pitchFamily="34" charset="0"/>
              </a:rPr>
              <a:t>In 2022 </a:t>
            </a:r>
            <a:r>
              <a:rPr lang="en-US" altLang="en-US" sz="1800" dirty="0">
                <a:latin typeface="Arial" panose="020B0604020202020204" pitchFamily="34" charset="0"/>
                <a:cs typeface="Arial" panose="020B0604020202020204" pitchFamily="34" charset="0"/>
              </a:rPr>
              <a:t>to comply with ACA (Total amount anticipated to be on the company health insurance plan).</a:t>
            </a:r>
          </a:p>
          <a:p>
            <a:pPr marL="914400" lvl="2" indent="0">
              <a:buNone/>
              <a:defRPr/>
            </a:pPr>
            <a:endParaRPr lang="en-US" altLang="en-US" sz="900" dirty="0">
              <a:latin typeface="Arial" panose="020B0604020202020204" pitchFamily="34" charset="0"/>
              <a:cs typeface="Arial" panose="020B0604020202020204" pitchFamily="34" charset="0"/>
            </a:endParaRPr>
          </a:p>
          <a:p>
            <a:pPr marL="800100" lvl="1" indent="-342900">
              <a:buAutoNum type="arabicParenR" startAt="10"/>
              <a:defRPr/>
            </a:pPr>
            <a:r>
              <a:rPr lang="en-US" altLang="en-US" sz="1800" dirty="0" smtClean="0">
                <a:latin typeface="Arial" panose="020B0604020202020204" pitchFamily="34" charset="0"/>
                <a:cs typeface="Arial" panose="020B0604020202020204" pitchFamily="34" charset="0"/>
              </a:rPr>
              <a:t> Percentage </a:t>
            </a:r>
            <a:r>
              <a:rPr lang="en-US" altLang="en-US" sz="1800" dirty="0">
                <a:latin typeface="Arial" panose="020B0604020202020204" pitchFamily="34" charset="0"/>
                <a:cs typeface="Arial" panose="020B0604020202020204" pitchFamily="34" charset="0"/>
              </a:rPr>
              <a:t>change in cost per employee five year period for health Insurance</a:t>
            </a:r>
          </a:p>
          <a:p>
            <a:pPr marL="914400" lvl="2" indent="0">
              <a:buNone/>
              <a:defRPr/>
            </a:pPr>
            <a:endParaRPr lang="en-US" altLang="en-US" sz="900" dirty="0">
              <a:latin typeface="Arial" panose="020B0604020202020204" pitchFamily="34" charset="0"/>
              <a:cs typeface="Arial" panose="020B0604020202020204" pitchFamily="34" charset="0"/>
            </a:endParaRPr>
          </a:p>
          <a:p>
            <a:pPr marL="800100" lvl="1" indent="-342900">
              <a:buAutoNum type="arabicParenR" startAt="10"/>
              <a:defRPr/>
            </a:pPr>
            <a:r>
              <a:rPr lang="en-US" altLang="en-US" sz="1800" dirty="0" smtClean="0">
                <a:latin typeface="Arial" panose="020B0604020202020204" pitchFamily="34" charset="0"/>
                <a:cs typeface="Arial" panose="020B0604020202020204" pitchFamily="34" charset="0"/>
              </a:rPr>
              <a:t> For </a:t>
            </a:r>
            <a:r>
              <a:rPr lang="en-US" altLang="en-US" sz="1800" dirty="0">
                <a:latin typeface="Arial" panose="020B0604020202020204" pitchFamily="34" charset="0"/>
                <a:cs typeface="Arial" panose="020B0604020202020204" pitchFamily="34" charset="0"/>
              </a:rPr>
              <a:t>same five years were benefits reduced to decrease the cost per employee</a:t>
            </a:r>
          </a:p>
          <a:p>
            <a:pPr marL="914400" lvl="2" indent="0">
              <a:buNone/>
              <a:defRPr/>
            </a:pPr>
            <a:endParaRPr lang="en-US" altLang="en-US" sz="900" dirty="0">
              <a:latin typeface="Arial" panose="020B0604020202020204" pitchFamily="34" charset="0"/>
              <a:cs typeface="Arial" panose="020B0604020202020204" pitchFamily="34" charset="0"/>
            </a:endParaRPr>
          </a:p>
          <a:p>
            <a:pPr marL="800100" lvl="1" indent="-342900">
              <a:buAutoNum type="arabicParenR" startAt="10"/>
              <a:defRPr/>
            </a:pPr>
            <a:r>
              <a:rPr lang="en-US" altLang="en-US" sz="1800" dirty="0" smtClean="0">
                <a:latin typeface="Arial" panose="020B0604020202020204" pitchFamily="34" charset="0"/>
                <a:cs typeface="Arial" panose="020B0604020202020204" pitchFamily="34" charset="0"/>
              </a:rPr>
              <a:t> Number </a:t>
            </a:r>
            <a:r>
              <a:rPr lang="en-US" altLang="en-US" sz="1800" dirty="0">
                <a:latin typeface="Arial" panose="020B0604020202020204" pitchFamily="34" charset="0"/>
                <a:cs typeface="Arial" panose="020B0604020202020204" pitchFamily="34" charset="0"/>
              </a:rPr>
              <a:t>of clients served</a:t>
            </a:r>
          </a:p>
          <a:p>
            <a:pPr marL="457200" lvl="1" indent="0">
              <a:buNone/>
              <a:defRPr/>
            </a:pPr>
            <a:endParaRPr lang="en-US" altLang="en-US" sz="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23863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B962305-C037-B847-B903-997D030574B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9DE6440-7497-D449-8A78-A92866A407F5}"/>
              </a:ext>
            </a:extLst>
          </p:cNvPr>
          <p:cNvSpPr>
            <a:spLocks noGrp="1"/>
          </p:cNvSpPr>
          <p:nvPr>
            <p:ph type="title"/>
          </p:nvPr>
        </p:nvSpPr>
        <p:spPr>
          <a:xfrm>
            <a:off x="838200" y="507999"/>
            <a:ext cx="6947263" cy="1034475"/>
          </a:xfrm>
        </p:spPr>
        <p:txBody>
          <a:bodyPr/>
          <a:lstStyle/>
          <a:p>
            <a:pPr algn="ctr"/>
            <a:r>
              <a:rPr lang="en-US" b="1" u="sng" dirty="0">
                <a:latin typeface="+mn-lt"/>
              </a:rPr>
              <a:t>COST REPORT SCHEDULES</a:t>
            </a:r>
            <a:endParaRPr lang="en-US" dirty="0">
              <a:latin typeface="+mn-lt"/>
            </a:endParaRPr>
          </a:p>
        </p:txBody>
      </p:sp>
      <p:sp>
        <p:nvSpPr>
          <p:cNvPr id="7" name="Content Placeholder 6">
            <a:extLst>
              <a:ext uri="{FF2B5EF4-FFF2-40B4-BE49-F238E27FC236}">
                <a16:creationId xmlns:a16="http://schemas.microsoft.com/office/drawing/2014/main" id="{DD855924-A6E4-C24B-B34F-F2D613017CD6}"/>
              </a:ext>
            </a:extLst>
          </p:cNvPr>
          <p:cNvSpPr>
            <a:spLocks noGrp="1"/>
          </p:cNvSpPr>
          <p:nvPr>
            <p:ph idx="1"/>
          </p:nvPr>
        </p:nvSpPr>
        <p:spPr>
          <a:xfrm>
            <a:off x="838200" y="1542474"/>
            <a:ext cx="6947263" cy="4531756"/>
          </a:xfrm>
        </p:spPr>
        <p:txBody>
          <a:bodyPr>
            <a:normAutofit lnSpcReduction="10000"/>
          </a:bodyPr>
          <a:lstStyle/>
          <a:p>
            <a:pPr lvl="1">
              <a:buFont typeface="Wingdings" panose="05000000000000000000" pitchFamily="2" charset="2"/>
              <a:buChar char="§"/>
            </a:pPr>
            <a:endParaRPr lang="en-US" altLang="en-US" sz="1200" dirty="0" smtClean="0"/>
          </a:p>
          <a:p>
            <a:pPr lvl="1">
              <a:buFont typeface="Wingdings" panose="05000000000000000000" pitchFamily="2" charset="2"/>
              <a:buChar char="§"/>
            </a:pPr>
            <a:r>
              <a:rPr lang="en-US" altLang="en-US" sz="1600" dirty="0" smtClean="0"/>
              <a:t>Schedule </a:t>
            </a:r>
            <a:r>
              <a:rPr lang="en-US" altLang="en-US" sz="1600" dirty="0"/>
              <a:t>A – General Information &amp; Certification</a:t>
            </a:r>
          </a:p>
          <a:p>
            <a:endParaRPr lang="en-US" altLang="en-US" sz="1000" dirty="0"/>
          </a:p>
          <a:p>
            <a:pPr lvl="1">
              <a:buFont typeface="Wingdings" panose="05000000000000000000" pitchFamily="2" charset="2"/>
              <a:buChar char="§"/>
            </a:pPr>
            <a:r>
              <a:rPr lang="en-US" altLang="en-US" sz="1600" dirty="0"/>
              <a:t>Schedule B – ISS Payroll </a:t>
            </a:r>
            <a:r>
              <a:rPr lang="en-US" altLang="en-US" sz="1600" dirty="0" smtClean="0"/>
              <a:t>Expenses</a:t>
            </a:r>
            <a:endParaRPr lang="en-US" altLang="en-US" sz="1600" dirty="0"/>
          </a:p>
          <a:p>
            <a:pPr>
              <a:buFont typeface="Wingdings" panose="05000000000000000000" pitchFamily="2" charset="2"/>
              <a:buChar char="§"/>
            </a:pPr>
            <a:endParaRPr lang="en-US" altLang="en-US" sz="1000" dirty="0"/>
          </a:p>
          <a:p>
            <a:pPr lvl="1">
              <a:buFont typeface="Wingdings" panose="05000000000000000000" pitchFamily="2" charset="2"/>
              <a:buChar char="§"/>
            </a:pPr>
            <a:r>
              <a:rPr lang="en-US" altLang="en-US" sz="1600" dirty="0"/>
              <a:t>Schedule C – Non ISS </a:t>
            </a:r>
            <a:r>
              <a:rPr lang="en-US" altLang="en-US" sz="1600" dirty="0" smtClean="0"/>
              <a:t>Expenses</a:t>
            </a:r>
            <a:endParaRPr lang="en-US" altLang="en-US" sz="1600" dirty="0"/>
          </a:p>
          <a:p>
            <a:pPr>
              <a:buFont typeface="Wingdings" panose="05000000000000000000" pitchFamily="2" charset="2"/>
              <a:buChar char="§"/>
            </a:pPr>
            <a:endParaRPr lang="en-US" altLang="en-US" sz="1000" dirty="0"/>
          </a:p>
          <a:p>
            <a:pPr lvl="1">
              <a:buFont typeface="Wingdings" panose="05000000000000000000" pitchFamily="2" charset="2"/>
              <a:buChar char="§"/>
            </a:pPr>
            <a:r>
              <a:rPr lang="en-US" altLang="en-US" sz="1600" dirty="0"/>
              <a:t>Schedule D – </a:t>
            </a:r>
            <a:r>
              <a:rPr lang="en-US" altLang="en-US" sz="1600" dirty="0" smtClean="0"/>
              <a:t>Revenue</a:t>
            </a:r>
            <a:endParaRPr lang="en-US" altLang="en-US" sz="1600" dirty="0"/>
          </a:p>
          <a:p>
            <a:pPr>
              <a:buFont typeface="Wingdings" panose="05000000000000000000" pitchFamily="2" charset="2"/>
              <a:buChar char="§"/>
            </a:pPr>
            <a:endParaRPr lang="en-US" altLang="en-US" sz="1000" dirty="0"/>
          </a:p>
          <a:p>
            <a:pPr lvl="1">
              <a:buFont typeface="Wingdings" panose="05000000000000000000" pitchFamily="2" charset="2"/>
              <a:buChar char="§"/>
            </a:pPr>
            <a:r>
              <a:rPr lang="en-US" altLang="en-US" sz="1600" dirty="0"/>
              <a:t>Schedule E -  Residential </a:t>
            </a:r>
            <a:r>
              <a:rPr lang="en-US" altLang="en-US" sz="1600" dirty="0" smtClean="0"/>
              <a:t>Staffing</a:t>
            </a:r>
            <a:endParaRPr lang="en-US" altLang="en-US" sz="1600" dirty="0"/>
          </a:p>
          <a:p>
            <a:pPr>
              <a:buFont typeface="Wingdings" panose="05000000000000000000" pitchFamily="2" charset="2"/>
              <a:buChar char="§"/>
            </a:pPr>
            <a:endParaRPr lang="en-US" altLang="en-US" sz="1000" dirty="0"/>
          </a:p>
          <a:p>
            <a:pPr lvl="1">
              <a:buFont typeface="Wingdings" panose="05000000000000000000" pitchFamily="2" charset="2"/>
              <a:buChar char="§"/>
            </a:pPr>
            <a:r>
              <a:rPr lang="en-US" altLang="en-US" sz="1600" dirty="0"/>
              <a:t>Schedule F – Healthcare </a:t>
            </a:r>
            <a:r>
              <a:rPr lang="en-US" altLang="en-US" sz="1600" dirty="0" smtClean="0"/>
              <a:t>Expenses</a:t>
            </a:r>
            <a:endParaRPr lang="en-US" altLang="en-US" sz="1600" dirty="0"/>
          </a:p>
          <a:p>
            <a:pPr>
              <a:buFont typeface="Wingdings" panose="05000000000000000000" pitchFamily="2" charset="2"/>
              <a:buChar char="§"/>
            </a:pPr>
            <a:endParaRPr lang="en-US" altLang="en-US" sz="1000" dirty="0"/>
          </a:p>
          <a:p>
            <a:pPr lvl="1">
              <a:buFont typeface="Wingdings" panose="05000000000000000000" pitchFamily="2" charset="2"/>
              <a:buChar char="§"/>
            </a:pPr>
            <a:r>
              <a:rPr lang="en-US" altLang="en-US" sz="1600" dirty="0"/>
              <a:t>Schedule G – ISS </a:t>
            </a:r>
            <a:r>
              <a:rPr lang="en-US" altLang="en-US" sz="1600" dirty="0" smtClean="0"/>
              <a:t>Settlement</a:t>
            </a:r>
            <a:endParaRPr lang="en-US" altLang="en-US" sz="1600" dirty="0"/>
          </a:p>
          <a:p>
            <a:pPr lvl="1"/>
            <a:endParaRPr lang="en-US" altLang="en-US" sz="1000" dirty="0"/>
          </a:p>
          <a:p>
            <a:pPr lvl="1">
              <a:buFont typeface="Wingdings" panose="05000000000000000000" pitchFamily="2" charset="2"/>
              <a:buChar char="§"/>
            </a:pPr>
            <a:r>
              <a:rPr lang="en-US" altLang="en-US" sz="1600" dirty="0"/>
              <a:t>Schedule </a:t>
            </a:r>
            <a:r>
              <a:rPr lang="en-US" altLang="en-US" sz="1600" dirty="0" smtClean="0"/>
              <a:t>H – </a:t>
            </a:r>
            <a:r>
              <a:rPr lang="en-US" altLang="en-US" sz="1600" dirty="0"/>
              <a:t>Rate </a:t>
            </a:r>
            <a:r>
              <a:rPr lang="en-US" altLang="en-US" sz="1600" dirty="0" smtClean="0"/>
              <a:t>History </a:t>
            </a:r>
            <a:r>
              <a:rPr lang="en-US" altLang="en-US" sz="1600" dirty="0"/>
              <a:t>(Optional</a:t>
            </a:r>
            <a:r>
              <a:rPr lang="en-US" altLang="en-US" sz="1600" dirty="0" smtClean="0"/>
              <a:t>)</a:t>
            </a:r>
            <a:endParaRPr lang="en-US" altLang="en-US" sz="1600" dirty="0"/>
          </a:p>
          <a:p>
            <a:pPr lvl="1"/>
            <a:endParaRPr lang="en-US" altLang="en-US" sz="1000" dirty="0"/>
          </a:p>
          <a:p>
            <a:pPr lvl="1">
              <a:buFont typeface="Wingdings" panose="05000000000000000000" pitchFamily="2" charset="2"/>
              <a:buChar char="§"/>
            </a:pPr>
            <a:r>
              <a:rPr lang="en-US" altLang="en-US" sz="1600" dirty="0"/>
              <a:t>Schedule </a:t>
            </a:r>
            <a:r>
              <a:rPr lang="en-US" altLang="en-US" sz="1600" dirty="0" smtClean="0"/>
              <a:t>I – </a:t>
            </a:r>
            <a:r>
              <a:rPr lang="en-US" altLang="en-US" sz="1600" dirty="0"/>
              <a:t>Allocations (Optional</a:t>
            </a:r>
            <a:r>
              <a:rPr lang="en-US" altLang="en-US" sz="1600" dirty="0" smtClean="0"/>
              <a:t>)</a:t>
            </a:r>
            <a:endParaRPr lang="en-US" altLang="en-US" sz="1600" dirty="0"/>
          </a:p>
          <a:p>
            <a:pPr marL="457200" lvl="1" indent="0">
              <a:buNone/>
            </a:pPr>
            <a:endParaRPr lang="en-US" altLang="en-US" sz="1000" dirty="0"/>
          </a:p>
        </p:txBody>
      </p:sp>
    </p:spTree>
    <p:extLst>
      <p:ext uri="{BB962C8B-B14F-4D97-AF65-F5344CB8AC3E}">
        <p14:creationId xmlns:p14="http://schemas.microsoft.com/office/powerpoint/2010/main" val="325911483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CAFBDC8-B3D1-4E40-85A9-686C8641B07D}"/>
              </a:ext>
            </a:extLst>
          </p:cNvPr>
          <p:cNvPicPr>
            <a:picLocks noChangeAspect="1"/>
          </p:cNvPicPr>
          <p:nvPr/>
        </p:nvPicPr>
        <p:blipFill>
          <a:blip r:embed="rId3"/>
          <a:stretch>
            <a:fillRect/>
          </a:stretch>
        </p:blipFill>
        <p:spPr>
          <a:xfrm>
            <a:off x="0" y="0"/>
            <a:ext cx="12192000" cy="6858000"/>
          </a:xfrm>
          <a:prstGeom prst="rect">
            <a:avLst/>
          </a:prstGeom>
          <a:effectLst>
            <a:outerShdw blurRad="50800" dist="38100" dir="2700000" algn="tl" rotWithShape="0">
              <a:prstClr val="black">
                <a:alpha val="40000"/>
              </a:prstClr>
            </a:outerShdw>
          </a:effectLst>
        </p:spPr>
      </p:pic>
      <p:sp>
        <p:nvSpPr>
          <p:cNvPr id="2" name="Title 1">
            <a:extLst>
              <a:ext uri="{FF2B5EF4-FFF2-40B4-BE49-F238E27FC236}">
                <a16:creationId xmlns:a16="http://schemas.microsoft.com/office/drawing/2014/main" id="{83D900A1-CCC4-C447-BDCF-1E822D5DA855}"/>
              </a:ext>
            </a:extLst>
          </p:cNvPr>
          <p:cNvSpPr>
            <a:spLocks noGrp="1"/>
          </p:cNvSpPr>
          <p:nvPr>
            <p:ph type="title"/>
          </p:nvPr>
        </p:nvSpPr>
        <p:spPr>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a:bodyPr>
          <a:lstStyle/>
          <a:p>
            <a:pPr algn="ctr"/>
            <a:r>
              <a:rPr lang="en-US" altLang="en-US" b="1" dirty="0" smtClean="0">
                <a:latin typeface="+mn-lt"/>
              </a:rPr>
              <a:t>SCHEDULE </a:t>
            </a:r>
            <a:r>
              <a:rPr lang="en-US" altLang="en-US" b="1" dirty="0">
                <a:latin typeface="+mn-lt"/>
              </a:rPr>
              <a:t>G – ISS </a:t>
            </a:r>
            <a:r>
              <a:rPr lang="en-US" altLang="en-US" b="1" dirty="0" smtClean="0">
                <a:latin typeface="+mn-lt"/>
              </a:rPr>
              <a:t>SETTLEMENT</a:t>
            </a:r>
            <a:r>
              <a:rPr lang="en-US" altLang="en-US" b="1" dirty="0">
                <a:latin typeface="+mn-lt"/>
              </a:rPr>
              <a:t/>
            </a:r>
            <a:br>
              <a:rPr lang="en-US" altLang="en-US" b="1" dirty="0">
                <a:latin typeface="+mn-lt"/>
              </a:rPr>
            </a:br>
            <a:r>
              <a:rPr lang="en-US" altLang="en-US" sz="4000" dirty="0">
                <a:latin typeface="+mn-lt"/>
              </a:rPr>
              <a:t>Schedule H - Rate History</a:t>
            </a:r>
            <a:endParaRPr lang="en-US" dirty="0">
              <a:latin typeface="+mn-lt"/>
            </a:endParaRPr>
          </a:p>
        </p:txBody>
      </p:sp>
      <p:sp>
        <p:nvSpPr>
          <p:cNvPr id="7" name="Content Placeholder 6">
            <a:extLst>
              <a:ext uri="{FF2B5EF4-FFF2-40B4-BE49-F238E27FC236}">
                <a16:creationId xmlns:a16="http://schemas.microsoft.com/office/drawing/2014/main" id="{57B869C7-3CB2-404E-A358-0A96F1377F98}"/>
              </a:ext>
            </a:extLst>
          </p:cNvPr>
          <p:cNvSpPr>
            <a:spLocks noGrp="1"/>
          </p:cNvSpPr>
          <p:nvPr>
            <p:ph idx="1"/>
          </p:nvPr>
        </p:nvSpPr>
        <p:spPr>
          <a:xfrm>
            <a:off x="838200" y="1690688"/>
            <a:ext cx="10515600" cy="4444298"/>
          </a:xfrm>
        </p:spPr>
        <p:txBody>
          <a:bodyPr>
            <a:normAutofit/>
          </a:bodyPr>
          <a:lstStyle/>
          <a:p>
            <a:pPr marL="285750" indent="-285750">
              <a:spcBef>
                <a:spcPct val="20000"/>
              </a:spcBef>
              <a:buFont typeface="Wingdings" panose="05000000000000000000" pitchFamily="2" charset="2"/>
              <a:buChar char="Ø"/>
              <a:defRPr/>
            </a:pPr>
            <a:endParaRPr lang="en-US" altLang="en-US" sz="2000" dirty="0" smtClean="0">
              <a:latin typeface="Arial" charset="0"/>
            </a:endParaRPr>
          </a:p>
          <a:p>
            <a:pPr marL="285750" indent="-285750">
              <a:spcBef>
                <a:spcPct val="20000"/>
              </a:spcBef>
              <a:buFont typeface="Wingdings" panose="05000000000000000000" pitchFamily="2" charset="2"/>
              <a:buChar char="Ø"/>
              <a:defRPr/>
            </a:pPr>
            <a:r>
              <a:rPr lang="en-US" altLang="en-US" sz="2000" dirty="0" smtClean="0">
                <a:latin typeface="Arial" charset="0"/>
              </a:rPr>
              <a:t>For </a:t>
            </a:r>
            <a:r>
              <a:rPr lang="en-US" altLang="en-US" sz="2000" dirty="0">
                <a:latin typeface="Arial" charset="0"/>
              </a:rPr>
              <a:t>cost report training purposes Schedule H – Rate History will be used to complete Schedule G – Settlement, lines </a:t>
            </a:r>
            <a:r>
              <a:rPr lang="en-US" altLang="en-US" sz="2000" dirty="0" smtClean="0">
                <a:latin typeface="Arial" charset="0"/>
              </a:rPr>
              <a:t>1-16. </a:t>
            </a:r>
            <a:endParaRPr lang="en-US" altLang="en-US" sz="2000" dirty="0">
              <a:latin typeface="Arial" charset="0"/>
            </a:endParaRPr>
          </a:p>
          <a:p>
            <a:pPr marL="285750" indent="-285750">
              <a:spcBef>
                <a:spcPct val="20000"/>
              </a:spcBef>
              <a:buFont typeface="Wingdings" panose="05000000000000000000" pitchFamily="2" charset="2"/>
              <a:buChar char="Ø"/>
              <a:defRPr/>
            </a:pPr>
            <a:endParaRPr lang="en-US" altLang="en-US" sz="1200" dirty="0">
              <a:latin typeface="Arial" charset="0"/>
            </a:endParaRPr>
          </a:p>
          <a:p>
            <a:pPr marL="285750" indent="-285750">
              <a:spcBef>
                <a:spcPct val="20000"/>
              </a:spcBef>
              <a:buFont typeface="Wingdings" panose="05000000000000000000" pitchFamily="2" charset="2"/>
              <a:buChar char="Ø"/>
              <a:defRPr/>
            </a:pPr>
            <a:r>
              <a:rPr lang="en-US" altLang="en-US" sz="2000" dirty="0">
                <a:latin typeface="Arial" charset="0"/>
              </a:rPr>
              <a:t>Schedule H can be used to record the tier level and daily rates associated with each client. The rates and number of days for each client are constructed using contract Exhibit C and COCA information received throughout the year.</a:t>
            </a:r>
          </a:p>
          <a:p>
            <a:pPr marL="285750" indent="-285750">
              <a:spcBef>
                <a:spcPct val="20000"/>
              </a:spcBef>
              <a:buFont typeface="Wingdings" panose="05000000000000000000" pitchFamily="2" charset="2"/>
              <a:buChar char="Ø"/>
              <a:defRPr/>
            </a:pPr>
            <a:endParaRPr lang="en-US" altLang="en-US" sz="1200" dirty="0">
              <a:latin typeface="Arial" charset="0"/>
            </a:endParaRPr>
          </a:p>
          <a:p>
            <a:pPr marL="285750" indent="-285750">
              <a:spcBef>
                <a:spcPct val="20000"/>
              </a:spcBef>
              <a:buFont typeface="Wingdings" panose="05000000000000000000" pitchFamily="2" charset="2"/>
              <a:buChar char="Ø"/>
              <a:defRPr/>
            </a:pPr>
            <a:r>
              <a:rPr lang="en-US" altLang="en-US" sz="2000" dirty="0">
                <a:latin typeface="Arial" charset="0"/>
              </a:rPr>
              <a:t>This is an optional form and is intended for provider use only. </a:t>
            </a:r>
            <a:r>
              <a:rPr lang="en-US" altLang="en-US" sz="2000" b="1" dirty="0">
                <a:latin typeface="Arial" charset="0"/>
              </a:rPr>
              <a:t>Do not </a:t>
            </a:r>
            <a:r>
              <a:rPr lang="en-US" altLang="en-US" sz="2000" dirty="0">
                <a:latin typeface="Arial" charset="0"/>
              </a:rPr>
              <a:t>submit this form with your cost report, it will contain client names and ID numbers. As an alternative, billing and payment remittance documentation can also be used to complete Schedule G. </a:t>
            </a:r>
          </a:p>
          <a:p>
            <a:pPr>
              <a:spcBef>
                <a:spcPct val="20000"/>
              </a:spcBef>
              <a:defRPr/>
            </a:pPr>
            <a:endParaRPr lang="en-US" altLang="en-US" sz="1200" dirty="0">
              <a:latin typeface="Arial" charset="0"/>
            </a:endParaRPr>
          </a:p>
          <a:p>
            <a:pPr marL="285750" indent="-285750">
              <a:spcBef>
                <a:spcPct val="20000"/>
              </a:spcBef>
              <a:buFont typeface="Wingdings" panose="05000000000000000000" pitchFamily="2" charset="2"/>
              <a:buChar char="Ø"/>
              <a:defRPr/>
            </a:pPr>
            <a:r>
              <a:rPr lang="en-US" altLang="en-US" sz="2000" dirty="0">
                <a:latin typeface="Arial" charset="0"/>
              </a:rPr>
              <a:t>Providers that choose to use this schedule will need to compile the information (Exhibit C’s &amp; COCA’s) and fill out the form using the template available on the web.</a:t>
            </a:r>
          </a:p>
          <a:p>
            <a:pPr>
              <a:spcBef>
                <a:spcPct val="0"/>
              </a:spcBef>
              <a:buNone/>
            </a:pPr>
            <a:endParaRPr lang="en-US" altLang="en-US" sz="1200" b="1" dirty="0" smtClean="0"/>
          </a:p>
        </p:txBody>
      </p:sp>
    </p:spTree>
    <p:extLst>
      <p:ext uri="{BB962C8B-B14F-4D97-AF65-F5344CB8AC3E}">
        <p14:creationId xmlns:p14="http://schemas.microsoft.com/office/powerpoint/2010/main" val="11838001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2F82AC8-4B21-4440-AF6E-6CAF9E43FDD5}"/>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CF65888-1DD0-B346-959C-3B710A1BD17F}"/>
              </a:ext>
            </a:extLst>
          </p:cNvPr>
          <p:cNvSpPr>
            <a:spLocks noGrp="1"/>
          </p:cNvSpPr>
          <p:nvPr>
            <p:ph type="title"/>
          </p:nvPr>
        </p:nvSpPr>
        <p:spPr>
          <a:xfrm>
            <a:off x="838200" y="342599"/>
            <a:ext cx="10647947" cy="1325563"/>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lstStyle/>
          <a:p>
            <a:pPr algn="ctr"/>
            <a:r>
              <a:rPr lang="en-US" altLang="en-US" b="1" dirty="0" smtClean="0">
                <a:latin typeface="+mn-lt"/>
              </a:rPr>
              <a:t>SCHEDULE </a:t>
            </a:r>
            <a:r>
              <a:rPr lang="en-US" altLang="en-US" b="1" dirty="0">
                <a:latin typeface="+mn-lt"/>
              </a:rPr>
              <a:t>G – ISS </a:t>
            </a:r>
            <a:r>
              <a:rPr lang="en-US" altLang="en-US" b="1" dirty="0" smtClean="0">
                <a:latin typeface="+mn-lt"/>
              </a:rPr>
              <a:t>SETTLEMENT</a:t>
            </a:r>
            <a:r>
              <a:rPr lang="en-US" altLang="en-US" b="1" dirty="0">
                <a:latin typeface="+mn-lt"/>
              </a:rPr>
              <a:t/>
            </a:r>
            <a:br>
              <a:rPr lang="en-US" altLang="en-US" b="1" dirty="0">
                <a:latin typeface="+mn-lt"/>
              </a:rPr>
            </a:br>
            <a:r>
              <a:rPr lang="en-US" altLang="en-US" sz="4000" dirty="0">
                <a:latin typeface="+mn-lt"/>
              </a:rPr>
              <a:t>Schedule H – Rate History</a:t>
            </a:r>
            <a:endParaRPr lang="en-US" dirty="0">
              <a:latin typeface="+mn-lt"/>
            </a:endParaRPr>
          </a:p>
        </p:txBody>
      </p:sp>
      <p:sp>
        <p:nvSpPr>
          <p:cNvPr id="3" name="Content Placeholder 2">
            <a:extLst>
              <a:ext uri="{FF2B5EF4-FFF2-40B4-BE49-F238E27FC236}">
                <a16:creationId xmlns:a16="http://schemas.microsoft.com/office/drawing/2014/main" id="{D070363C-98CF-8945-9BC1-3DC58D9834AD}"/>
              </a:ext>
            </a:extLst>
          </p:cNvPr>
          <p:cNvSpPr>
            <a:spLocks noGrp="1"/>
          </p:cNvSpPr>
          <p:nvPr>
            <p:ph idx="1"/>
          </p:nvPr>
        </p:nvSpPr>
        <p:spPr>
          <a:xfrm>
            <a:off x="838200" y="1668163"/>
            <a:ext cx="10519611" cy="4393004"/>
          </a:xfrm>
        </p:spPr>
        <p:txBody>
          <a:bodyPr>
            <a:normAutofit lnSpcReduction="10000"/>
          </a:bodyPr>
          <a:lstStyle/>
          <a:p>
            <a:pPr marL="285750" indent="-285750">
              <a:spcBef>
                <a:spcPct val="20000"/>
              </a:spcBef>
              <a:buFont typeface="Wingdings" panose="05000000000000000000" pitchFamily="2" charset="2"/>
              <a:buChar char="Ø"/>
              <a:defRPr/>
            </a:pPr>
            <a:endParaRPr lang="en-US" altLang="en-US" sz="1200" dirty="0" smtClean="0">
              <a:latin typeface="Arial" charset="0"/>
              <a:cs typeface="Arial" charset="0"/>
            </a:endParaRPr>
          </a:p>
          <a:p>
            <a:pPr marL="285750" indent="-285750">
              <a:spcBef>
                <a:spcPct val="20000"/>
              </a:spcBef>
              <a:buFont typeface="Wingdings" panose="05000000000000000000" pitchFamily="2" charset="2"/>
              <a:buChar char="Ø"/>
              <a:defRPr/>
            </a:pPr>
            <a:r>
              <a:rPr lang="en-US" altLang="en-US" sz="1800" dirty="0" smtClean="0">
                <a:latin typeface="Arial" charset="0"/>
                <a:cs typeface="Arial" charset="0"/>
              </a:rPr>
              <a:t>Although </a:t>
            </a:r>
            <a:r>
              <a:rPr lang="en-US" altLang="en-US" sz="1800" dirty="0">
                <a:latin typeface="Arial" charset="0"/>
                <a:cs typeface="Arial" charset="0"/>
              </a:rPr>
              <a:t>Schedule H – Rate History is optional there are benefits to using it:</a:t>
            </a:r>
          </a:p>
          <a:p>
            <a:pPr>
              <a:spcBef>
                <a:spcPct val="20000"/>
              </a:spcBef>
              <a:defRPr/>
            </a:pPr>
            <a:endParaRPr lang="en-US" altLang="en-US" sz="1200" dirty="0">
              <a:latin typeface="Arial" charset="0"/>
              <a:cs typeface="Arial" charset="0"/>
            </a:endParaRPr>
          </a:p>
          <a:p>
            <a:pPr marL="742950" lvl="1" indent="-285750">
              <a:spcBef>
                <a:spcPct val="20000"/>
              </a:spcBef>
              <a:buFont typeface="Wingdings" panose="05000000000000000000" pitchFamily="2" charset="2"/>
              <a:buChar char="§"/>
              <a:defRPr/>
            </a:pPr>
            <a:r>
              <a:rPr lang="en-US" altLang="en-US" sz="1700" dirty="0">
                <a:latin typeface="Arial" charset="0"/>
                <a:cs typeface="Arial" charset="0"/>
              </a:rPr>
              <a:t>Provides program reimbursement data such as:</a:t>
            </a:r>
          </a:p>
          <a:p>
            <a:pPr lvl="1">
              <a:spcBef>
                <a:spcPct val="20000"/>
              </a:spcBef>
              <a:defRPr/>
            </a:pPr>
            <a:endParaRPr lang="en-US" altLang="en-US" sz="1200" dirty="0">
              <a:latin typeface="Arial" charset="0"/>
              <a:cs typeface="Arial" charset="0"/>
            </a:endParaRPr>
          </a:p>
          <a:p>
            <a:pPr marL="1257300" lvl="2" indent="-342900">
              <a:spcBef>
                <a:spcPct val="20000"/>
              </a:spcBef>
              <a:defRPr/>
            </a:pPr>
            <a:r>
              <a:rPr lang="en-US" altLang="en-US" sz="1500" dirty="0">
                <a:latin typeface="Arial" charset="0"/>
              </a:rPr>
              <a:t>Individual client rate history</a:t>
            </a:r>
          </a:p>
          <a:p>
            <a:pPr marL="1257300" lvl="2" indent="-342900">
              <a:spcBef>
                <a:spcPct val="20000"/>
              </a:spcBef>
              <a:defRPr/>
            </a:pPr>
            <a:r>
              <a:rPr lang="en-US" altLang="en-US" sz="1500" dirty="0">
                <a:latin typeface="Arial" charset="0"/>
              </a:rPr>
              <a:t>Individualized rate components</a:t>
            </a:r>
          </a:p>
          <a:p>
            <a:pPr marL="1257300" lvl="2" indent="-342900">
              <a:spcBef>
                <a:spcPct val="20000"/>
              </a:spcBef>
              <a:defRPr/>
            </a:pPr>
            <a:r>
              <a:rPr lang="en-US" altLang="en-US" sz="1500" dirty="0">
                <a:latin typeface="Arial" charset="0"/>
              </a:rPr>
              <a:t>ISS, admin &amp; total daily rates </a:t>
            </a:r>
          </a:p>
          <a:p>
            <a:pPr marL="1257300" lvl="2" indent="-342900">
              <a:spcBef>
                <a:spcPct val="20000"/>
              </a:spcBef>
              <a:defRPr/>
            </a:pPr>
            <a:r>
              <a:rPr lang="en-US" altLang="en-US" sz="1500" dirty="0">
                <a:latin typeface="Arial" charset="0"/>
              </a:rPr>
              <a:t>Resident days paid</a:t>
            </a:r>
          </a:p>
          <a:p>
            <a:pPr marL="1257300" lvl="2" indent="-342900">
              <a:spcBef>
                <a:spcPct val="20000"/>
              </a:spcBef>
              <a:defRPr/>
            </a:pPr>
            <a:r>
              <a:rPr lang="en-US" altLang="en-US" sz="1500" dirty="0">
                <a:latin typeface="Arial" charset="0"/>
              </a:rPr>
              <a:t>Annualized amounts</a:t>
            </a:r>
          </a:p>
          <a:p>
            <a:pPr>
              <a:spcBef>
                <a:spcPct val="20000"/>
              </a:spcBef>
              <a:defRPr/>
            </a:pPr>
            <a:endParaRPr lang="en-US" altLang="en-US" sz="1200" dirty="0">
              <a:latin typeface="Arial" charset="0"/>
            </a:endParaRPr>
          </a:p>
          <a:p>
            <a:pPr marL="742950" lvl="1" indent="-285750">
              <a:spcBef>
                <a:spcPct val="20000"/>
              </a:spcBef>
              <a:buFont typeface="Wingdings" panose="05000000000000000000" pitchFamily="2" charset="2"/>
              <a:buChar char="§"/>
              <a:defRPr/>
            </a:pPr>
            <a:r>
              <a:rPr lang="en-US" altLang="en-US" sz="1700" dirty="0">
                <a:latin typeface="Arial" charset="0"/>
              </a:rPr>
              <a:t>Allows providers, at any point in time during the year, to compare or reconcile ISS payroll expenses (Schedule B) to total ISS reimbursements (Schedule G, lines </a:t>
            </a:r>
            <a:r>
              <a:rPr lang="en-US" altLang="en-US" sz="1700" dirty="0" smtClean="0">
                <a:latin typeface="Arial" charset="0"/>
              </a:rPr>
              <a:t>1-16). </a:t>
            </a:r>
            <a:r>
              <a:rPr lang="en-US" altLang="en-US" sz="1700" dirty="0">
                <a:latin typeface="Arial" charset="0"/>
              </a:rPr>
              <a:t>This would allow providers to monitor throughout the year whether they have overspent or unspent ISS reimbursements (Schedule G, line </a:t>
            </a:r>
            <a:r>
              <a:rPr lang="en-US" altLang="en-US" sz="1700" dirty="0" smtClean="0">
                <a:latin typeface="Arial" charset="0"/>
              </a:rPr>
              <a:t>24).</a:t>
            </a:r>
            <a:endParaRPr lang="en-US" altLang="en-US" sz="1700" dirty="0">
              <a:latin typeface="Arial" charset="0"/>
            </a:endParaRPr>
          </a:p>
          <a:p>
            <a:pPr>
              <a:spcBef>
                <a:spcPct val="20000"/>
              </a:spcBef>
              <a:defRPr/>
            </a:pPr>
            <a:endParaRPr lang="en-US" altLang="en-US" sz="1200" dirty="0">
              <a:latin typeface="Arial" charset="0"/>
            </a:endParaRPr>
          </a:p>
          <a:p>
            <a:pPr marL="285750" indent="-285750">
              <a:spcBef>
                <a:spcPct val="20000"/>
              </a:spcBef>
              <a:buFont typeface="Wingdings" panose="05000000000000000000" pitchFamily="2" charset="2"/>
              <a:buChar char="Ø"/>
              <a:defRPr/>
            </a:pPr>
            <a:r>
              <a:rPr lang="en-US" altLang="en-US" sz="1800" dirty="0">
                <a:latin typeface="Arial" charset="0"/>
              </a:rPr>
              <a:t>For training purposes Schedule G will refer to the Schedule H – Rate History for information to complete settlement. Providers have the option of using other sources or processes to obtain the necessary data.</a:t>
            </a:r>
          </a:p>
          <a:p>
            <a:pPr algn="ctr">
              <a:buNone/>
            </a:pPr>
            <a:endParaRPr lang="en-US" dirty="0"/>
          </a:p>
        </p:txBody>
      </p:sp>
    </p:spTree>
    <p:extLst>
      <p:ext uri="{BB962C8B-B14F-4D97-AF65-F5344CB8AC3E}">
        <p14:creationId xmlns:p14="http://schemas.microsoft.com/office/powerpoint/2010/main" val="25293017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75EF474-827D-594A-82AE-D9A0BA18F8E5}"/>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1FC6DD2-0466-C649-AF28-70E3859B41C5}"/>
              </a:ext>
            </a:extLst>
          </p:cNvPr>
          <p:cNvSpPr>
            <a:spLocks noGrp="1"/>
          </p:cNvSpPr>
          <p:nvPr>
            <p:ph type="title"/>
          </p:nvPr>
        </p:nvSpPr>
        <p:spPr>
          <a:xfrm>
            <a:off x="838200" y="365126"/>
            <a:ext cx="10515599" cy="1189354"/>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b="1" dirty="0" smtClean="0">
                <a:latin typeface="+mn-lt"/>
              </a:rPr>
              <a:t>SCHEDULE </a:t>
            </a:r>
            <a:r>
              <a:rPr lang="en-US" altLang="en-US" b="1" dirty="0">
                <a:latin typeface="+mn-lt"/>
              </a:rPr>
              <a:t>G – ISS </a:t>
            </a:r>
            <a:r>
              <a:rPr lang="en-US" altLang="en-US" b="1" dirty="0" smtClean="0">
                <a:latin typeface="+mn-lt"/>
              </a:rPr>
              <a:t>SETTLEMENT</a:t>
            </a:r>
            <a:r>
              <a:rPr lang="en-US" altLang="en-US" b="1" dirty="0">
                <a:latin typeface="+mn-lt"/>
              </a:rPr>
              <a:t/>
            </a:r>
            <a:br>
              <a:rPr lang="en-US" altLang="en-US" b="1" dirty="0">
                <a:latin typeface="+mn-lt"/>
              </a:rPr>
            </a:br>
            <a:r>
              <a:rPr lang="en-US" altLang="en-US" sz="4000" dirty="0">
                <a:latin typeface="+mn-lt"/>
              </a:rPr>
              <a:t>Program Settlement</a:t>
            </a:r>
            <a:endParaRPr lang="en-US" dirty="0">
              <a:latin typeface="+mn-lt"/>
            </a:endParaRPr>
          </a:p>
        </p:txBody>
      </p:sp>
      <p:sp>
        <p:nvSpPr>
          <p:cNvPr id="3" name="Content Placeholder 2">
            <a:extLst>
              <a:ext uri="{FF2B5EF4-FFF2-40B4-BE49-F238E27FC236}">
                <a16:creationId xmlns:a16="http://schemas.microsoft.com/office/drawing/2014/main" id="{218EAEDF-32D9-1741-8806-912FF813FC9C}"/>
              </a:ext>
            </a:extLst>
          </p:cNvPr>
          <p:cNvSpPr>
            <a:spLocks noGrp="1"/>
          </p:cNvSpPr>
          <p:nvPr>
            <p:ph idx="1"/>
          </p:nvPr>
        </p:nvSpPr>
        <p:spPr>
          <a:xfrm>
            <a:off x="838199" y="1554480"/>
            <a:ext cx="10515600" cy="4622484"/>
          </a:xfrm>
        </p:spPr>
        <p:txBody>
          <a:bodyPr>
            <a:normAutofit lnSpcReduction="10000"/>
          </a:bodyPr>
          <a:lstStyle/>
          <a:p>
            <a:pPr marL="285750" indent="-285750">
              <a:spcBef>
                <a:spcPct val="20000"/>
              </a:spcBef>
              <a:buFont typeface="Wingdings" panose="05000000000000000000" pitchFamily="2" charset="2"/>
              <a:buChar char="§"/>
              <a:defRPr/>
            </a:pPr>
            <a:endParaRPr lang="en-US" altLang="en-US" sz="1200" dirty="0" smtClean="0"/>
          </a:p>
          <a:p>
            <a:pPr marL="285750" indent="-285750">
              <a:spcBef>
                <a:spcPct val="20000"/>
              </a:spcBef>
              <a:buFont typeface="Wingdings" panose="05000000000000000000" pitchFamily="2" charset="2"/>
              <a:buChar char="§"/>
              <a:defRPr/>
            </a:pPr>
            <a:r>
              <a:rPr lang="en-US" altLang="en-US" sz="2000" dirty="0" smtClean="0"/>
              <a:t>Schedule G is used to determine settlement for SL, GH, GTH, &amp; Combined programs that are subject to the settlement process as explained in DDA policy 6.04, Section VI.</a:t>
            </a:r>
            <a:endParaRPr lang="en-US" altLang="en-US" sz="2000" dirty="0"/>
          </a:p>
          <a:p>
            <a:pPr marL="285750" indent="-285750">
              <a:spcBef>
                <a:spcPct val="20000"/>
              </a:spcBef>
              <a:buFont typeface="Wingdings" panose="05000000000000000000" pitchFamily="2" charset="2"/>
              <a:buChar char="§"/>
              <a:defRPr/>
            </a:pPr>
            <a:endParaRPr lang="en-US" altLang="en-US" sz="1000" dirty="0"/>
          </a:p>
          <a:p>
            <a:pPr marL="285750" indent="-285750">
              <a:spcBef>
                <a:spcPct val="20000"/>
              </a:spcBef>
              <a:buFont typeface="Wingdings" panose="05000000000000000000" pitchFamily="2" charset="2"/>
              <a:buChar char="§"/>
              <a:defRPr/>
            </a:pPr>
            <a:r>
              <a:rPr lang="en-US" altLang="en-US" sz="2000" dirty="0"/>
              <a:t>Settlement compares the actual ISS staff payroll expenses paid by the provider (Line </a:t>
            </a:r>
            <a:r>
              <a:rPr lang="en-US" altLang="en-US" sz="2000" dirty="0" smtClean="0"/>
              <a:t>23) </a:t>
            </a:r>
            <a:r>
              <a:rPr lang="en-US" altLang="en-US" sz="2000" dirty="0"/>
              <a:t>to the ISS staff reimbursements (Line </a:t>
            </a:r>
            <a:r>
              <a:rPr lang="en-US" altLang="en-US" sz="2000" dirty="0" smtClean="0"/>
              <a:t>17) </a:t>
            </a:r>
            <a:r>
              <a:rPr lang="en-US" altLang="en-US" sz="2000" dirty="0"/>
              <a:t>paid by the department, for the reporting period. If reimbursements (Line </a:t>
            </a:r>
            <a:r>
              <a:rPr lang="en-US" altLang="en-US" sz="2000" dirty="0" smtClean="0"/>
              <a:t>17) </a:t>
            </a:r>
            <a:r>
              <a:rPr lang="en-US" altLang="en-US" sz="2000" dirty="0"/>
              <a:t>is greater than provider payroll expenses (Line </a:t>
            </a:r>
            <a:r>
              <a:rPr lang="en-US" altLang="en-US" sz="2000" dirty="0" smtClean="0"/>
              <a:t>23), </a:t>
            </a:r>
            <a:r>
              <a:rPr lang="en-US" altLang="en-US" sz="2000" dirty="0"/>
              <a:t>the difference will produce a Settlement (Line </a:t>
            </a:r>
            <a:r>
              <a:rPr lang="en-US" altLang="en-US" sz="2000" dirty="0" smtClean="0"/>
              <a:t>24).</a:t>
            </a:r>
            <a:endParaRPr lang="en-US" altLang="en-US" sz="2000" dirty="0"/>
          </a:p>
          <a:p>
            <a:pPr marL="285750" indent="-285750">
              <a:spcBef>
                <a:spcPct val="20000"/>
              </a:spcBef>
              <a:buFont typeface="Wingdings" panose="05000000000000000000" pitchFamily="2" charset="2"/>
              <a:buChar char="§"/>
              <a:defRPr/>
            </a:pPr>
            <a:endParaRPr lang="en-US" altLang="en-US" sz="1000" dirty="0"/>
          </a:p>
          <a:p>
            <a:pPr marL="285750" indent="-285750">
              <a:spcBef>
                <a:spcPct val="20000"/>
              </a:spcBef>
              <a:buFont typeface="Wingdings" panose="05000000000000000000" pitchFamily="2" charset="2"/>
              <a:buChar char="§"/>
              <a:defRPr/>
            </a:pPr>
            <a:r>
              <a:rPr lang="en-US" altLang="en-US" sz="2000" dirty="0"/>
              <a:t>Reimbursement Summary section (Lines </a:t>
            </a:r>
            <a:r>
              <a:rPr lang="en-US" altLang="en-US" sz="2000" dirty="0" smtClean="0"/>
              <a:t>1-16)</a:t>
            </a:r>
            <a:endParaRPr lang="en-US" altLang="en-US" sz="2000" dirty="0"/>
          </a:p>
          <a:p>
            <a:pPr lvl="1">
              <a:spcBef>
                <a:spcPct val="20000"/>
              </a:spcBef>
              <a:defRPr/>
            </a:pPr>
            <a:r>
              <a:rPr lang="en-US" altLang="en-US" sz="1800" dirty="0"/>
              <a:t>Used to report total ISS reimbursements paid by DSHS</a:t>
            </a:r>
          </a:p>
          <a:p>
            <a:pPr lvl="1">
              <a:spcBef>
                <a:spcPct val="20000"/>
              </a:spcBef>
              <a:defRPr/>
            </a:pPr>
            <a:r>
              <a:rPr lang="en-US" altLang="en-US" sz="1800" dirty="0"/>
              <a:t>Reported on an accrual basis (report reimbursements earned in </a:t>
            </a:r>
            <a:r>
              <a:rPr lang="en-US" altLang="en-US" sz="1800" dirty="0" smtClean="0"/>
              <a:t>2021 </a:t>
            </a:r>
            <a:r>
              <a:rPr lang="en-US" altLang="en-US" sz="1800" dirty="0"/>
              <a:t>but not paid until </a:t>
            </a:r>
            <a:r>
              <a:rPr lang="en-US" altLang="en-US" sz="1800" dirty="0" smtClean="0"/>
              <a:t>2022 </a:t>
            </a:r>
            <a:r>
              <a:rPr lang="en-US" altLang="en-US" sz="1800" dirty="0"/>
              <a:t>&amp; deduct reimbursements paid in </a:t>
            </a:r>
            <a:r>
              <a:rPr lang="en-US" altLang="en-US" sz="1800" dirty="0" smtClean="0"/>
              <a:t>2021 </a:t>
            </a:r>
            <a:r>
              <a:rPr lang="en-US" altLang="en-US" sz="1800" dirty="0"/>
              <a:t>but earned in previous years)</a:t>
            </a:r>
          </a:p>
          <a:p>
            <a:pPr marL="742950" lvl="1" indent="-285750">
              <a:spcBef>
                <a:spcPct val="20000"/>
              </a:spcBef>
              <a:buFont typeface="Wingdings" panose="05000000000000000000" pitchFamily="2" charset="2"/>
              <a:buChar char="§"/>
              <a:defRPr/>
            </a:pPr>
            <a:endParaRPr lang="en-US" altLang="en-US" sz="1000" dirty="0"/>
          </a:p>
          <a:p>
            <a:pPr marL="285750" indent="-285750">
              <a:spcBef>
                <a:spcPct val="20000"/>
              </a:spcBef>
              <a:buFont typeface="Wingdings" panose="05000000000000000000" pitchFamily="2" charset="2"/>
              <a:buChar char="§"/>
              <a:defRPr/>
            </a:pPr>
            <a:r>
              <a:rPr lang="en-US" altLang="en-US" sz="2000" dirty="0"/>
              <a:t>Settlement Section (Lines </a:t>
            </a:r>
            <a:r>
              <a:rPr lang="en-US" altLang="en-US" sz="2000" dirty="0" smtClean="0"/>
              <a:t>17-24)</a:t>
            </a:r>
            <a:endParaRPr lang="en-US" altLang="en-US" sz="2000" dirty="0"/>
          </a:p>
          <a:p>
            <a:pPr lvl="1">
              <a:spcBef>
                <a:spcPct val="20000"/>
              </a:spcBef>
              <a:defRPr/>
            </a:pPr>
            <a:r>
              <a:rPr lang="en-US" altLang="en-US" sz="1800" dirty="0"/>
              <a:t>Auto-fills total allowable ISS staff payroll expenses </a:t>
            </a:r>
          </a:p>
          <a:p>
            <a:pPr lvl="1">
              <a:spcBef>
                <a:spcPct val="20000"/>
              </a:spcBef>
              <a:defRPr/>
            </a:pPr>
            <a:r>
              <a:rPr lang="en-US" altLang="en-US" sz="1800" dirty="0"/>
              <a:t>Add </a:t>
            </a:r>
            <a:r>
              <a:rPr lang="en-US" altLang="en-US" sz="1800" dirty="0" smtClean="0"/>
              <a:t>authorized Purchased/Contracted </a:t>
            </a:r>
            <a:r>
              <a:rPr lang="en-US" altLang="en-US" sz="1800" dirty="0"/>
              <a:t>Professional Services, if any </a:t>
            </a:r>
          </a:p>
          <a:p>
            <a:pPr lvl="1">
              <a:spcBef>
                <a:spcPct val="20000"/>
              </a:spcBef>
              <a:defRPr/>
            </a:pPr>
            <a:r>
              <a:rPr lang="en-US" altLang="en-US" sz="1800" dirty="0" smtClean="0"/>
              <a:t>Calculates preliminary </a:t>
            </a:r>
            <a:r>
              <a:rPr lang="en-US" altLang="en-US" sz="1800" dirty="0"/>
              <a:t>settlement</a:t>
            </a:r>
          </a:p>
          <a:p>
            <a:pPr marL="0" indent="0" algn="ctr">
              <a:buNone/>
            </a:pPr>
            <a:endParaRPr lang="en-US" altLang="en-US" sz="1000" b="1" dirty="0"/>
          </a:p>
        </p:txBody>
      </p:sp>
    </p:spTree>
    <p:extLst>
      <p:ext uri="{BB962C8B-B14F-4D97-AF65-F5344CB8AC3E}">
        <p14:creationId xmlns:p14="http://schemas.microsoft.com/office/powerpoint/2010/main" val="260040786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75EF474-827D-594A-82AE-D9A0BA18F8E5}"/>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1FC6DD2-0466-C649-AF28-70E3859B41C5}"/>
              </a:ext>
            </a:extLst>
          </p:cNvPr>
          <p:cNvSpPr>
            <a:spLocks noGrp="1"/>
          </p:cNvSpPr>
          <p:nvPr>
            <p:ph type="title"/>
          </p:nvPr>
        </p:nvSpPr>
        <p:spPr>
          <a:xfrm>
            <a:off x="447040" y="365126"/>
            <a:ext cx="11237360" cy="1104078"/>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b="1" dirty="0" smtClean="0">
                <a:latin typeface="+mn-lt"/>
              </a:rPr>
              <a:t>SCHEDULE </a:t>
            </a:r>
            <a:r>
              <a:rPr lang="en-US" altLang="en-US" b="1" dirty="0">
                <a:latin typeface="+mn-lt"/>
              </a:rPr>
              <a:t>G – ISS </a:t>
            </a:r>
            <a:r>
              <a:rPr lang="en-US" altLang="en-US" b="1" dirty="0" smtClean="0">
                <a:latin typeface="+mn-lt"/>
              </a:rPr>
              <a:t>SETTLEMENT</a:t>
            </a:r>
            <a:r>
              <a:rPr lang="en-US" altLang="en-US" b="1" dirty="0">
                <a:latin typeface="+mn-lt"/>
              </a:rPr>
              <a:t/>
            </a:r>
            <a:br>
              <a:rPr lang="en-US" altLang="en-US" b="1" dirty="0">
                <a:latin typeface="+mn-lt"/>
              </a:rPr>
            </a:br>
            <a:r>
              <a:rPr lang="en-US" altLang="en-US" sz="4000" dirty="0">
                <a:latin typeface="+mn-lt"/>
              </a:rPr>
              <a:t>Reimbursement Summary</a:t>
            </a:r>
            <a:endParaRPr lang="en-US" u="sng" dirty="0">
              <a:latin typeface="+mn-lt"/>
            </a:endParaRPr>
          </a:p>
        </p:txBody>
      </p:sp>
      <p:sp>
        <p:nvSpPr>
          <p:cNvPr id="3" name="Content Placeholder 2">
            <a:extLst>
              <a:ext uri="{FF2B5EF4-FFF2-40B4-BE49-F238E27FC236}">
                <a16:creationId xmlns:a16="http://schemas.microsoft.com/office/drawing/2014/main" id="{218EAEDF-32D9-1741-8806-912FF813FC9C}"/>
              </a:ext>
            </a:extLst>
          </p:cNvPr>
          <p:cNvSpPr>
            <a:spLocks noGrp="1"/>
          </p:cNvSpPr>
          <p:nvPr>
            <p:ph idx="1"/>
          </p:nvPr>
        </p:nvSpPr>
        <p:spPr>
          <a:xfrm>
            <a:off x="447040" y="3245027"/>
            <a:ext cx="11237360" cy="1481086"/>
          </a:xfrm>
        </p:spPr>
        <p:txBody>
          <a:bodyPr>
            <a:normAutofit fontScale="85000" lnSpcReduction="20000"/>
          </a:bodyPr>
          <a:lstStyle/>
          <a:p>
            <a:pPr marL="0" indent="0">
              <a:spcBef>
                <a:spcPct val="20000"/>
              </a:spcBef>
              <a:buNone/>
              <a:defRPr/>
            </a:pPr>
            <a:endParaRPr lang="en-US" altLang="en-US" sz="500" b="1" dirty="0" smtClean="0"/>
          </a:p>
          <a:p>
            <a:pPr marL="0" indent="0" algn="ctr">
              <a:spcBef>
                <a:spcPct val="20000"/>
              </a:spcBef>
              <a:buNone/>
              <a:defRPr/>
            </a:pPr>
            <a:r>
              <a:rPr lang="en-US" altLang="en-US" sz="2600" b="1" dirty="0" smtClean="0"/>
              <a:t>Tiered </a:t>
            </a:r>
            <a:r>
              <a:rPr lang="en-US" altLang="en-US" sz="2600" b="1" dirty="0"/>
              <a:t>ISS </a:t>
            </a:r>
            <a:r>
              <a:rPr lang="en-US" altLang="en-US" sz="2600" b="1" dirty="0" smtClean="0"/>
              <a:t>Reimbursements by </a:t>
            </a:r>
            <a:r>
              <a:rPr lang="en-US" altLang="en-US" sz="2600" b="1" dirty="0"/>
              <a:t>Program </a:t>
            </a:r>
            <a:r>
              <a:rPr lang="en-US" altLang="en-US" sz="2600" b="1" dirty="0" smtClean="0"/>
              <a:t>Type</a:t>
            </a:r>
            <a:endParaRPr lang="en-US" altLang="en-US" sz="2600" b="1" dirty="0"/>
          </a:p>
          <a:p>
            <a:pPr>
              <a:spcBef>
                <a:spcPct val="20000"/>
              </a:spcBef>
              <a:defRPr/>
            </a:pPr>
            <a:endParaRPr lang="en-US" altLang="en-US" sz="300" b="1" dirty="0"/>
          </a:p>
          <a:p>
            <a:pPr marL="0" indent="0">
              <a:buNone/>
              <a:defRPr/>
            </a:pPr>
            <a:r>
              <a:rPr lang="en-US" sz="2400" dirty="0" smtClean="0"/>
              <a:t>Use Schedule H, rows 46-48, Column </a:t>
            </a:r>
            <a:r>
              <a:rPr lang="en-US" sz="2400" dirty="0"/>
              <a:t>Y plus </a:t>
            </a:r>
            <a:r>
              <a:rPr lang="en-US" sz="2400" dirty="0" smtClean="0"/>
              <a:t>AA to record the annual ISS tier and CRST reimbursements on Schedule G, lines 1-3 for applicable programs</a:t>
            </a:r>
            <a:endParaRPr lang="en-US" sz="2400" dirty="0"/>
          </a:p>
          <a:p>
            <a:pPr marL="742950" lvl="1" indent="-285750">
              <a:defRPr/>
            </a:pPr>
            <a:endParaRPr lang="en-US" sz="300" dirty="0"/>
          </a:p>
          <a:p>
            <a:pPr marL="457200" lvl="1" indent="0">
              <a:buNone/>
              <a:defRPr/>
            </a:pPr>
            <a:r>
              <a:rPr lang="en-US" sz="2200" dirty="0" smtClean="0"/>
              <a:t>Example: Supported living (796,634.14) = $781,703.71 (Column Y) + $14,930.43 (Column AA)</a:t>
            </a:r>
            <a:endParaRPr lang="en-US" sz="2200" dirty="0"/>
          </a:p>
          <a:p>
            <a:pPr marL="0" indent="0">
              <a:buNone/>
            </a:pPr>
            <a:endParaRPr lang="en-US" altLang="en-US" sz="1000" b="1" dirty="0"/>
          </a:p>
        </p:txBody>
      </p:sp>
      <p:pic>
        <p:nvPicPr>
          <p:cNvPr id="9" name="Picture 8"/>
          <p:cNvPicPr>
            <a:picLocks noChangeAspect="1"/>
          </p:cNvPicPr>
          <p:nvPr/>
        </p:nvPicPr>
        <p:blipFill>
          <a:blip r:embed="rId4"/>
          <a:stretch>
            <a:fillRect/>
          </a:stretch>
        </p:blipFill>
        <p:spPr>
          <a:xfrm>
            <a:off x="447040" y="4695747"/>
            <a:ext cx="11237361" cy="1602313"/>
          </a:xfrm>
          <a:prstGeom prst="rect">
            <a:avLst/>
          </a:prstGeom>
          <a:solidFill>
            <a:schemeClr val="bg1"/>
          </a:solidFill>
          <a:ln w="28575">
            <a:solidFill>
              <a:schemeClr val="tx1"/>
            </a:solidFill>
          </a:ln>
        </p:spPr>
      </p:pic>
      <p:pic>
        <p:nvPicPr>
          <p:cNvPr id="10" name="Picture 9"/>
          <p:cNvPicPr>
            <a:picLocks noChangeAspect="1"/>
          </p:cNvPicPr>
          <p:nvPr/>
        </p:nvPicPr>
        <p:blipFill>
          <a:blip r:embed="rId5"/>
          <a:stretch>
            <a:fillRect/>
          </a:stretch>
        </p:blipFill>
        <p:spPr>
          <a:xfrm>
            <a:off x="477320" y="1571946"/>
            <a:ext cx="11237360" cy="1770694"/>
          </a:xfrm>
          <a:prstGeom prst="rect">
            <a:avLst/>
          </a:prstGeom>
          <a:ln w="31750">
            <a:solidFill>
              <a:schemeClr val="tx1"/>
            </a:solidFill>
          </a:ln>
        </p:spPr>
      </p:pic>
    </p:spTree>
    <p:extLst>
      <p:ext uri="{BB962C8B-B14F-4D97-AF65-F5344CB8AC3E}">
        <p14:creationId xmlns:p14="http://schemas.microsoft.com/office/powerpoint/2010/main" val="207499517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3F4A38F-8A55-E84A-8FCD-43E948901420}"/>
              </a:ext>
            </a:extLst>
          </p:cNvPr>
          <p:cNvPicPr>
            <a:picLocks noChangeAspect="1"/>
          </p:cNvPicPr>
          <p:nvPr/>
        </p:nvPicPr>
        <p:blipFill>
          <a:blip r:embed="rId2"/>
          <a:stretch>
            <a:fillRect/>
          </a:stretch>
        </p:blipFill>
        <p:spPr>
          <a:xfrm>
            <a:off x="71120" y="0"/>
            <a:ext cx="12192000" cy="6858000"/>
          </a:xfrm>
          <a:prstGeom prst="rect">
            <a:avLst/>
          </a:prstGeom>
        </p:spPr>
      </p:pic>
      <p:sp>
        <p:nvSpPr>
          <p:cNvPr id="2" name="Title 1">
            <a:extLst>
              <a:ext uri="{FF2B5EF4-FFF2-40B4-BE49-F238E27FC236}">
                <a16:creationId xmlns:a16="http://schemas.microsoft.com/office/drawing/2014/main" id="{2CF65888-1DD0-B346-959C-3B710A1BD17F}"/>
              </a:ext>
            </a:extLst>
          </p:cNvPr>
          <p:cNvSpPr>
            <a:spLocks noGrp="1"/>
          </p:cNvSpPr>
          <p:nvPr>
            <p:ph type="title"/>
          </p:nvPr>
        </p:nvSpPr>
        <p:spPr>
          <a:xfrm>
            <a:off x="838200" y="342599"/>
            <a:ext cx="10515600" cy="1325563"/>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lstStyle/>
          <a:p>
            <a:pPr algn="ctr"/>
            <a:r>
              <a:rPr lang="en-US" altLang="en-US" b="1" dirty="0">
                <a:latin typeface="+mn-lt"/>
              </a:rPr>
              <a:t>SCHEDULE G – ISS </a:t>
            </a:r>
            <a:r>
              <a:rPr lang="en-US" altLang="en-US" b="1" dirty="0" smtClean="0">
                <a:latin typeface="+mn-lt"/>
              </a:rPr>
              <a:t>SETTLEMENT</a:t>
            </a:r>
            <a:br>
              <a:rPr lang="en-US" altLang="en-US" b="1" dirty="0" smtClean="0">
                <a:latin typeface="+mn-lt"/>
              </a:rPr>
            </a:br>
            <a:r>
              <a:rPr lang="en-US" altLang="en-US" sz="4000" dirty="0" smtClean="0">
                <a:latin typeface="+mn-lt"/>
              </a:rPr>
              <a:t>Schedule </a:t>
            </a:r>
            <a:r>
              <a:rPr lang="en-US" altLang="en-US" sz="4000" dirty="0">
                <a:latin typeface="+mn-lt"/>
              </a:rPr>
              <a:t>I</a:t>
            </a:r>
            <a:endParaRPr lang="en-US" u="sng" dirty="0">
              <a:latin typeface="+mn-lt"/>
            </a:endParaRPr>
          </a:p>
        </p:txBody>
      </p:sp>
      <p:sp>
        <p:nvSpPr>
          <p:cNvPr id="3" name="Content Placeholder 2">
            <a:extLst>
              <a:ext uri="{FF2B5EF4-FFF2-40B4-BE49-F238E27FC236}">
                <a16:creationId xmlns:a16="http://schemas.microsoft.com/office/drawing/2014/main" id="{D070363C-98CF-8945-9BC1-3DC58D9834AD}"/>
              </a:ext>
            </a:extLst>
          </p:cNvPr>
          <p:cNvSpPr>
            <a:spLocks noGrp="1"/>
          </p:cNvSpPr>
          <p:nvPr>
            <p:ph idx="1"/>
          </p:nvPr>
        </p:nvSpPr>
        <p:spPr>
          <a:xfrm>
            <a:off x="838200" y="1668163"/>
            <a:ext cx="10515600" cy="1247758"/>
          </a:xfrm>
        </p:spPr>
        <p:txBody>
          <a:bodyPr>
            <a:normAutofit fontScale="85000" lnSpcReduction="20000"/>
          </a:bodyPr>
          <a:lstStyle/>
          <a:p>
            <a:pPr algn="ctr">
              <a:buNone/>
            </a:pPr>
            <a:endParaRPr lang="en-US" altLang="en-US" sz="700" b="1" dirty="0" smtClean="0"/>
          </a:p>
          <a:p>
            <a:pPr algn="ctr">
              <a:buNone/>
            </a:pPr>
            <a:r>
              <a:rPr lang="en-US" altLang="en-US" b="1" dirty="0" smtClean="0"/>
              <a:t>Schedule </a:t>
            </a:r>
            <a:r>
              <a:rPr lang="en-US" altLang="en-US" b="1" dirty="0"/>
              <a:t>I - COCA </a:t>
            </a:r>
            <a:r>
              <a:rPr lang="en-US" altLang="en-US" b="1" dirty="0" smtClean="0"/>
              <a:t>Tracking &amp; Reporting</a:t>
            </a:r>
          </a:p>
          <a:p>
            <a:pPr algn="ctr">
              <a:buNone/>
            </a:pPr>
            <a:endParaRPr lang="en-US" altLang="en-US" sz="2400" dirty="0"/>
          </a:p>
          <a:p>
            <a:pPr algn="ctr">
              <a:buNone/>
            </a:pPr>
            <a:r>
              <a:rPr lang="en-US" altLang="en-US" sz="2400" dirty="0" smtClean="0"/>
              <a:t>COCA’s </a:t>
            </a:r>
            <a:r>
              <a:rPr lang="en-US" altLang="en-US" sz="2400" dirty="0"/>
              <a:t>are entered as </a:t>
            </a:r>
            <a:r>
              <a:rPr lang="en-US" altLang="en-US" sz="2400" dirty="0" smtClean="0"/>
              <a:t>received &amp; added to lines 1-3 on Schedule G</a:t>
            </a:r>
            <a:endParaRPr lang="en-US" altLang="en-US" sz="2400" dirty="0"/>
          </a:p>
          <a:p>
            <a:pPr algn="ctr">
              <a:buNone/>
            </a:pPr>
            <a:endParaRPr lang="en-US" dirty="0"/>
          </a:p>
        </p:txBody>
      </p:sp>
      <p:pic>
        <p:nvPicPr>
          <p:cNvPr id="6" name="Picture 5"/>
          <p:cNvPicPr>
            <a:picLocks noChangeAspect="1"/>
          </p:cNvPicPr>
          <p:nvPr/>
        </p:nvPicPr>
        <p:blipFill>
          <a:blip r:embed="rId3"/>
          <a:stretch>
            <a:fillRect/>
          </a:stretch>
        </p:blipFill>
        <p:spPr>
          <a:xfrm>
            <a:off x="838200" y="2973405"/>
            <a:ext cx="10515600" cy="2593795"/>
          </a:xfrm>
          <a:prstGeom prst="rect">
            <a:avLst/>
          </a:prstGeom>
          <a:ln w="28575">
            <a:solidFill>
              <a:schemeClr val="tx1"/>
            </a:solidFill>
          </a:ln>
        </p:spPr>
      </p:pic>
      <p:sp>
        <p:nvSpPr>
          <p:cNvPr id="4" name="Rectangle 3"/>
          <p:cNvSpPr/>
          <p:nvPr/>
        </p:nvSpPr>
        <p:spPr>
          <a:xfrm>
            <a:off x="1087120" y="5666155"/>
            <a:ext cx="9357360" cy="261610"/>
          </a:xfrm>
          <a:prstGeom prst="rect">
            <a:avLst/>
          </a:prstGeom>
        </p:spPr>
        <p:txBody>
          <a:bodyPr wrap="square">
            <a:spAutoFit/>
          </a:bodyPr>
          <a:lstStyle/>
          <a:p>
            <a:pPr>
              <a:buNone/>
            </a:pPr>
            <a:r>
              <a:rPr lang="en-US" altLang="en-US" sz="1100" i="1" dirty="0" smtClean="0">
                <a:solidFill>
                  <a:srgbClr val="FF0000"/>
                </a:solidFill>
              </a:rPr>
              <a:t>*If Schedule H or some other form of COCA tracking is used do not use Schedule I </a:t>
            </a:r>
            <a:endParaRPr lang="en-US" altLang="en-US" sz="1100" i="1" dirty="0">
              <a:solidFill>
                <a:srgbClr val="FF0000"/>
              </a:solidFill>
            </a:endParaRPr>
          </a:p>
        </p:txBody>
      </p:sp>
    </p:spTree>
    <p:extLst>
      <p:ext uri="{BB962C8B-B14F-4D97-AF65-F5344CB8AC3E}">
        <p14:creationId xmlns:p14="http://schemas.microsoft.com/office/powerpoint/2010/main" val="272920506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B962305-C037-B847-B903-997D030574B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9DE6440-7497-D449-8A78-A92866A407F5}"/>
              </a:ext>
            </a:extLst>
          </p:cNvPr>
          <p:cNvSpPr>
            <a:spLocks noGrp="1"/>
          </p:cNvSpPr>
          <p:nvPr>
            <p:ph type="title"/>
          </p:nvPr>
        </p:nvSpPr>
        <p:spPr>
          <a:xfrm>
            <a:off x="308344" y="365126"/>
            <a:ext cx="7477119" cy="1237644"/>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b="1" dirty="0" smtClean="0">
                <a:latin typeface="+mn-lt"/>
              </a:rPr>
              <a:t>SCHEDULE </a:t>
            </a:r>
            <a:r>
              <a:rPr lang="en-US" altLang="en-US" b="1" dirty="0">
                <a:latin typeface="+mn-lt"/>
              </a:rPr>
              <a:t>G – ISS </a:t>
            </a:r>
            <a:r>
              <a:rPr lang="en-US" altLang="en-US" b="1" dirty="0" smtClean="0">
                <a:latin typeface="+mn-lt"/>
              </a:rPr>
              <a:t>SETTLEMENT</a:t>
            </a:r>
            <a:r>
              <a:rPr lang="en-US" altLang="en-US" b="1" dirty="0">
                <a:latin typeface="+mn-lt"/>
              </a:rPr>
              <a:t/>
            </a:r>
            <a:br>
              <a:rPr lang="en-US" altLang="en-US" b="1" dirty="0">
                <a:latin typeface="+mn-lt"/>
              </a:rPr>
            </a:br>
            <a:r>
              <a:rPr lang="en-US" altLang="en-US" sz="4000" dirty="0">
                <a:latin typeface="+mn-lt"/>
              </a:rPr>
              <a:t>Reimbursement Summary</a:t>
            </a:r>
            <a:endParaRPr lang="en-US" dirty="0">
              <a:latin typeface="+mn-lt"/>
            </a:endParaRPr>
          </a:p>
        </p:txBody>
      </p:sp>
      <p:sp>
        <p:nvSpPr>
          <p:cNvPr id="7" name="Content Placeholder 6">
            <a:extLst>
              <a:ext uri="{FF2B5EF4-FFF2-40B4-BE49-F238E27FC236}">
                <a16:creationId xmlns:a16="http://schemas.microsoft.com/office/drawing/2014/main" id="{DD855924-A6E4-C24B-B34F-F2D613017CD6}"/>
              </a:ext>
            </a:extLst>
          </p:cNvPr>
          <p:cNvSpPr>
            <a:spLocks noGrp="1"/>
          </p:cNvSpPr>
          <p:nvPr>
            <p:ph idx="1"/>
          </p:nvPr>
        </p:nvSpPr>
        <p:spPr>
          <a:xfrm>
            <a:off x="308344" y="1690688"/>
            <a:ext cx="7477119" cy="4383541"/>
          </a:xfrm>
        </p:spPr>
        <p:txBody>
          <a:bodyPr/>
          <a:lstStyle/>
          <a:p>
            <a:pPr algn="ctr">
              <a:spcBef>
                <a:spcPct val="20000"/>
              </a:spcBef>
              <a:defRPr/>
            </a:pPr>
            <a:endParaRPr lang="en-US" altLang="en-US" sz="1000" b="1" dirty="0" smtClean="0"/>
          </a:p>
          <a:p>
            <a:pPr marL="0" indent="0" algn="ctr">
              <a:spcBef>
                <a:spcPct val="20000"/>
              </a:spcBef>
              <a:buNone/>
              <a:defRPr/>
            </a:pPr>
            <a:r>
              <a:rPr lang="en-US" altLang="en-US" b="1" dirty="0" smtClean="0"/>
              <a:t>Nurse Delegation &amp; </a:t>
            </a:r>
            <a:r>
              <a:rPr lang="en-US" altLang="en-US" b="1" dirty="0"/>
              <a:t>Staff Add </a:t>
            </a:r>
            <a:r>
              <a:rPr lang="en-US" altLang="en-US" b="1" dirty="0" smtClean="0"/>
              <a:t>On Reimbursements </a:t>
            </a:r>
            <a:r>
              <a:rPr lang="en-US" altLang="en-US" b="1" dirty="0"/>
              <a:t>(Lines </a:t>
            </a:r>
            <a:r>
              <a:rPr lang="en-US" altLang="en-US" b="1" dirty="0" smtClean="0"/>
              <a:t>5-11)</a:t>
            </a:r>
            <a:endParaRPr lang="en-US" altLang="en-US" b="1" dirty="0"/>
          </a:p>
          <a:p>
            <a:pPr algn="ctr">
              <a:spcBef>
                <a:spcPct val="20000"/>
              </a:spcBef>
              <a:defRPr/>
            </a:pPr>
            <a:endParaRPr lang="en-US" altLang="en-US" sz="800" b="1" dirty="0"/>
          </a:p>
          <a:p>
            <a:pPr>
              <a:spcBef>
                <a:spcPct val="20000"/>
              </a:spcBef>
              <a:buFont typeface="Wingdings" panose="05000000000000000000" pitchFamily="2" charset="2"/>
              <a:buChar char="§"/>
              <a:defRPr/>
            </a:pPr>
            <a:r>
              <a:rPr lang="en-US" altLang="en-US" sz="2400" dirty="0"/>
              <a:t>Nurse Delegation</a:t>
            </a:r>
          </a:p>
          <a:p>
            <a:pPr marL="285750" indent="-285750">
              <a:spcBef>
                <a:spcPct val="20000"/>
              </a:spcBef>
              <a:defRPr/>
            </a:pPr>
            <a:endParaRPr lang="en-US" altLang="en-US" sz="800" dirty="0"/>
          </a:p>
          <a:p>
            <a:pPr marL="742950" lvl="1" indent="-285750">
              <a:spcBef>
                <a:spcPct val="20000"/>
              </a:spcBef>
              <a:defRPr/>
            </a:pPr>
            <a:r>
              <a:rPr lang="en-US" altLang="en-US" sz="1800" dirty="0"/>
              <a:t>9 hour &amp; 3 hour, 1 time training allowing a nurse to delegate to </a:t>
            </a:r>
            <a:r>
              <a:rPr lang="en-US" altLang="en-US" sz="1800" dirty="0" smtClean="0"/>
              <a:t>staff</a:t>
            </a:r>
          </a:p>
          <a:p>
            <a:pPr marL="742950" lvl="1" indent="-285750">
              <a:spcBef>
                <a:spcPct val="20000"/>
              </a:spcBef>
              <a:defRPr/>
            </a:pPr>
            <a:r>
              <a:rPr lang="en-US" altLang="en-US" sz="1800" dirty="0" smtClean="0"/>
              <a:t>Provider One Service Code SA452</a:t>
            </a:r>
            <a:endParaRPr lang="en-US" altLang="en-US" sz="1800" dirty="0"/>
          </a:p>
          <a:p>
            <a:pPr marL="285750" indent="-285750">
              <a:spcBef>
                <a:spcPct val="20000"/>
              </a:spcBef>
              <a:defRPr/>
            </a:pPr>
            <a:endParaRPr lang="en-US" altLang="en-US" sz="1000" dirty="0"/>
          </a:p>
          <a:p>
            <a:pPr>
              <a:spcBef>
                <a:spcPct val="20000"/>
              </a:spcBef>
              <a:buFont typeface="Wingdings" panose="05000000000000000000" pitchFamily="2" charset="2"/>
              <a:buChar char="§"/>
              <a:defRPr/>
            </a:pPr>
            <a:r>
              <a:rPr lang="en-US" altLang="en-US" sz="2400" dirty="0"/>
              <a:t>Staff Add On &amp; Nurse Delegation tracking &amp; reporting (use 1 source)</a:t>
            </a:r>
          </a:p>
          <a:p>
            <a:pPr marL="285750" indent="-285750">
              <a:spcBef>
                <a:spcPct val="20000"/>
              </a:spcBef>
              <a:defRPr/>
            </a:pPr>
            <a:endParaRPr lang="en-US" altLang="en-US" sz="800" dirty="0"/>
          </a:p>
          <a:p>
            <a:pPr marL="742950" lvl="1" indent="-285750">
              <a:spcBef>
                <a:spcPct val="20000"/>
              </a:spcBef>
              <a:defRPr/>
            </a:pPr>
            <a:r>
              <a:rPr lang="en-US" altLang="en-US" sz="1800" dirty="0"/>
              <a:t>Provider One payment report (service </a:t>
            </a:r>
            <a:r>
              <a:rPr lang="en-US" altLang="en-US" sz="1800" dirty="0" smtClean="0"/>
              <a:t>codes: SA719 &amp; SA725)</a:t>
            </a:r>
            <a:endParaRPr lang="en-US" altLang="en-US" sz="1800" dirty="0"/>
          </a:p>
          <a:p>
            <a:pPr marL="742950" lvl="1" indent="-285750">
              <a:spcBef>
                <a:spcPct val="20000"/>
              </a:spcBef>
              <a:defRPr/>
            </a:pPr>
            <a:r>
              <a:rPr lang="en-US" altLang="en-US" sz="1800" dirty="0"/>
              <a:t>Documentation provided by RM</a:t>
            </a:r>
          </a:p>
          <a:p>
            <a:pPr marL="742950" lvl="1" indent="-285750">
              <a:spcBef>
                <a:spcPct val="20000"/>
              </a:spcBef>
              <a:defRPr/>
            </a:pPr>
            <a:r>
              <a:rPr lang="en-US" altLang="en-US" sz="1800" dirty="0"/>
              <a:t>Billing &amp; payment remittance documentation</a:t>
            </a:r>
          </a:p>
        </p:txBody>
      </p:sp>
    </p:spTree>
    <p:extLst>
      <p:ext uri="{BB962C8B-B14F-4D97-AF65-F5344CB8AC3E}">
        <p14:creationId xmlns:p14="http://schemas.microsoft.com/office/powerpoint/2010/main" val="212350083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CAFBDC8-B3D1-4E40-85A9-686C8641B07D}"/>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3D900A1-CCC4-C447-BDCF-1E822D5DA855}"/>
              </a:ext>
            </a:extLst>
          </p:cNvPr>
          <p:cNvSpPr>
            <a:spLocks noGrp="1"/>
          </p:cNvSpPr>
          <p:nvPr>
            <p:ph type="title"/>
          </p:nvPr>
        </p:nvSpPr>
        <p:spPr>
          <a:xfrm>
            <a:off x="838200" y="365125"/>
            <a:ext cx="10515600" cy="1197861"/>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a:bodyPr>
          <a:lstStyle/>
          <a:p>
            <a:pPr algn="ctr"/>
            <a:r>
              <a:rPr lang="en-US" altLang="en-US" b="1" dirty="0" smtClean="0">
                <a:latin typeface="+mn-lt"/>
              </a:rPr>
              <a:t>SCHEDULE </a:t>
            </a:r>
            <a:r>
              <a:rPr lang="en-US" altLang="en-US" b="1" dirty="0">
                <a:latin typeface="+mn-lt"/>
              </a:rPr>
              <a:t>G – ISS </a:t>
            </a:r>
            <a:r>
              <a:rPr lang="en-US" altLang="en-US" b="1" dirty="0" smtClean="0">
                <a:latin typeface="+mn-lt"/>
              </a:rPr>
              <a:t>SETTLEMENT</a:t>
            </a:r>
            <a:r>
              <a:rPr lang="en-US" altLang="en-US" b="1" dirty="0">
                <a:latin typeface="+mn-lt"/>
              </a:rPr>
              <a:t/>
            </a:r>
            <a:br>
              <a:rPr lang="en-US" altLang="en-US" b="1" dirty="0">
                <a:latin typeface="+mn-lt"/>
              </a:rPr>
            </a:br>
            <a:r>
              <a:rPr lang="en-US" altLang="en-US" sz="3200" dirty="0">
                <a:latin typeface="+mn-lt"/>
              </a:rPr>
              <a:t>Reimbursement Summary</a:t>
            </a:r>
            <a:endParaRPr lang="en-US" u="sng" dirty="0">
              <a:latin typeface="+mn-lt"/>
            </a:endParaRPr>
          </a:p>
        </p:txBody>
      </p:sp>
      <p:sp>
        <p:nvSpPr>
          <p:cNvPr id="7" name="Content Placeholder 6">
            <a:extLst>
              <a:ext uri="{FF2B5EF4-FFF2-40B4-BE49-F238E27FC236}">
                <a16:creationId xmlns:a16="http://schemas.microsoft.com/office/drawing/2014/main" id="{57B869C7-3CB2-404E-A358-0A96F1377F98}"/>
              </a:ext>
            </a:extLst>
          </p:cNvPr>
          <p:cNvSpPr>
            <a:spLocks noGrp="1"/>
          </p:cNvSpPr>
          <p:nvPr>
            <p:ph idx="1"/>
          </p:nvPr>
        </p:nvSpPr>
        <p:spPr>
          <a:xfrm>
            <a:off x="838200" y="3430084"/>
            <a:ext cx="10515600" cy="1597690"/>
          </a:xfrm>
        </p:spPr>
        <p:txBody>
          <a:bodyPr>
            <a:normAutofit lnSpcReduction="10000"/>
          </a:bodyPr>
          <a:lstStyle/>
          <a:p>
            <a:pPr marL="0" indent="0" algn="ctr">
              <a:spcBef>
                <a:spcPct val="20000"/>
              </a:spcBef>
              <a:buNone/>
              <a:defRPr/>
            </a:pPr>
            <a:endParaRPr lang="en-US" altLang="en-US" sz="500" b="1" dirty="0" smtClean="0"/>
          </a:p>
          <a:p>
            <a:pPr marL="0" indent="0" algn="ctr">
              <a:spcBef>
                <a:spcPct val="20000"/>
              </a:spcBef>
              <a:buNone/>
              <a:defRPr/>
            </a:pPr>
            <a:r>
              <a:rPr lang="en-US" altLang="en-US" sz="2400" b="1" dirty="0" smtClean="0"/>
              <a:t>Professional </a:t>
            </a:r>
            <a:r>
              <a:rPr lang="en-US" altLang="en-US" sz="2400" b="1" dirty="0"/>
              <a:t>Services </a:t>
            </a:r>
            <a:r>
              <a:rPr lang="en-US" altLang="en-US" sz="2400" b="1" dirty="0" smtClean="0"/>
              <a:t>Reimbursed</a:t>
            </a:r>
            <a:endParaRPr lang="en-US" altLang="en-US" sz="2400" b="1" dirty="0"/>
          </a:p>
          <a:p>
            <a:pPr algn="ctr">
              <a:spcBef>
                <a:spcPct val="20000"/>
              </a:spcBef>
              <a:defRPr/>
            </a:pPr>
            <a:endParaRPr lang="en-US" altLang="en-US" sz="300" b="1" dirty="0"/>
          </a:p>
          <a:p>
            <a:pPr marL="285750" indent="-285750">
              <a:defRPr/>
            </a:pPr>
            <a:r>
              <a:rPr lang="en-US" sz="2000" dirty="0" smtClean="0"/>
              <a:t>Use Schedule H, rows 46-48, column Z to record professional services reimbursements on Schedule G, lines 12-14 for applicable programs</a:t>
            </a:r>
          </a:p>
          <a:p>
            <a:pPr marL="914400" lvl="2" indent="0">
              <a:buNone/>
              <a:defRPr/>
            </a:pPr>
            <a:endParaRPr lang="en-US" sz="500" dirty="0"/>
          </a:p>
          <a:p>
            <a:pPr>
              <a:spcBef>
                <a:spcPct val="0"/>
              </a:spcBef>
              <a:buNone/>
            </a:pPr>
            <a:r>
              <a:rPr lang="en-US" sz="2000" dirty="0" smtClean="0"/>
              <a:t>		Example: Supported Living = $9,614.08 (Column Z)</a:t>
            </a:r>
            <a:endParaRPr lang="en-US" altLang="en-US" sz="2000" b="1" dirty="0" smtClean="0"/>
          </a:p>
        </p:txBody>
      </p:sp>
      <p:pic>
        <p:nvPicPr>
          <p:cNvPr id="6" name="Picture 5"/>
          <p:cNvPicPr>
            <a:picLocks noChangeAspect="1"/>
          </p:cNvPicPr>
          <p:nvPr/>
        </p:nvPicPr>
        <p:blipFill>
          <a:blip r:embed="rId4"/>
          <a:stretch>
            <a:fillRect/>
          </a:stretch>
        </p:blipFill>
        <p:spPr>
          <a:xfrm>
            <a:off x="838200" y="5027774"/>
            <a:ext cx="10515600" cy="1200150"/>
          </a:xfrm>
          <a:prstGeom prst="rect">
            <a:avLst/>
          </a:prstGeom>
          <a:solidFill>
            <a:schemeClr val="bg1"/>
          </a:solidFill>
          <a:ln w="31750">
            <a:solidFill>
              <a:schemeClr val="tx1"/>
            </a:solidFill>
          </a:ln>
        </p:spPr>
      </p:pic>
      <p:pic>
        <p:nvPicPr>
          <p:cNvPr id="9" name="Picture 8"/>
          <p:cNvPicPr>
            <a:picLocks noChangeAspect="1"/>
          </p:cNvPicPr>
          <p:nvPr/>
        </p:nvPicPr>
        <p:blipFill>
          <a:blip r:embed="rId5"/>
          <a:stretch>
            <a:fillRect/>
          </a:stretch>
        </p:blipFill>
        <p:spPr>
          <a:xfrm>
            <a:off x="838200" y="1646350"/>
            <a:ext cx="10515600" cy="1783734"/>
          </a:xfrm>
          <a:prstGeom prst="rect">
            <a:avLst/>
          </a:prstGeom>
          <a:ln w="28575">
            <a:solidFill>
              <a:schemeClr val="tx1"/>
            </a:solidFill>
          </a:ln>
        </p:spPr>
      </p:pic>
    </p:spTree>
    <p:extLst>
      <p:ext uri="{BB962C8B-B14F-4D97-AF65-F5344CB8AC3E}">
        <p14:creationId xmlns:p14="http://schemas.microsoft.com/office/powerpoint/2010/main" val="23456658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2F82AC8-4B21-4440-AF6E-6CAF9E43FDD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CF65888-1DD0-B346-959C-3B710A1BD17F}"/>
              </a:ext>
            </a:extLst>
          </p:cNvPr>
          <p:cNvSpPr>
            <a:spLocks noGrp="1"/>
          </p:cNvSpPr>
          <p:nvPr>
            <p:ph type="title"/>
          </p:nvPr>
        </p:nvSpPr>
        <p:spPr>
          <a:xfrm>
            <a:off x="838200" y="342599"/>
            <a:ext cx="10647947" cy="1325563"/>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lstStyle/>
          <a:p>
            <a:pPr algn="ctr"/>
            <a:r>
              <a:rPr lang="en-US" altLang="en-US" b="1" dirty="0" smtClean="0">
                <a:latin typeface="+mn-lt"/>
              </a:rPr>
              <a:t>SCHEDULE </a:t>
            </a:r>
            <a:r>
              <a:rPr lang="en-US" altLang="en-US" b="1" dirty="0">
                <a:latin typeface="+mn-lt"/>
              </a:rPr>
              <a:t>G – ISS </a:t>
            </a:r>
            <a:r>
              <a:rPr lang="en-US" altLang="en-US" b="1" dirty="0" smtClean="0">
                <a:latin typeface="+mn-lt"/>
              </a:rPr>
              <a:t>SETTLEMENT</a:t>
            </a:r>
            <a:r>
              <a:rPr lang="en-US" altLang="en-US" b="1" dirty="0">
                <a:latin typeface="+mn-lt"/>
              </a:rPr>
              <a:t/>
            </a:r>
            <a:br>
              <a:rPr lang="en-US" altLang="en-US" b="1" dirty="0">
                <a:latin typeface="+mn-lt"/>
              </a:rPr>
            </a:br>
            <a:r>
              <a:rPr lang="en-US" altLang="en-US" sz="4000" dirty="0">
                <a:latin typeface="+mn-lt"/>
              </a:rPr>
              <a:t>Settlement</a:t>
            </a:r>
            <a:endParaRPr lang="en-US" dirty="0">
              <a:latin typeface="+mn-lt"/>
            </a:endParaRPr>
          </a:p>
        </p:txBody>
      </p:sp>
      <p:sp>
        <p:nvSpPr>
          <p:cNvPr id="3" name="Content Placeholder 2">
            <a:extLst>
              <a:ext uri="{FF2B5EF4-FFF2-40B4-BE49-F238E27FC236}">
                <a16:creationId xmlns:a16="http://schemas.microsoft.com/office/drawing/2014/main" id="{D070363C-98CF-8945-9BC1-3DC58D9834AD}"/>
              </a:ext>
            </a:extLst>
          </p:cNvPr>
          <p:cNvSpPr>
            <a:spLocks noGrp="1"/>
          </p:cNvSpPr>
          <p:nvPr>
            <p:ph idx="1"/>
          </p:nvPr>
        </p:nvSpPr>
        <p:spPr>
          <a:xfrm>
            <a:off x="838200" y="1668163"/>
            <a:ext cx="10519611" cy="4393004"/>
          </a:xfrm>
        </p:spPr>
        <p:txBody>
          <a:bodyPr>
            <a:normAutofit lnSpcReduction="10000"/>
          </a:bodyPr>
          <a:lstStyle/>
          <a:p>
            <a:pPr marL="0" indent="0" algn="ctr">
              <a:spcBef>
                <a:spcPct val="20000"/>
              </a:spcBef>
              <a:buNone/>
              <a:defRPr/>
            </a:pPr>
            <a:endParaRPr lang="en-US" altLang="en-US" sz="500" b="1" dirty="0" smtClean="0"/>
          </a:p>
          <a:p>
            <a:pPr marL="0" indent="0" algn="ctr">
              <a:spcBef>
                <a:spcPct val="20000"/>
              </a:spcBef>
              <a:buNone/>
              <a:defRPr/>
            </a:pPr>
            <a:r>
              <a:rPr lang="en-US" altLang="en-US" sz="2600" b="1" dirty="0" smtClean="0"/>
              <a:t>Settlement </a:t>
            </a:r>
            <a:r>
              <a:rPr lang="en-US" altLang="en-US" sz="2600" b="1" dirty="0"/>
              <a:t>Section (Lines </a:t>
            </a:r>
            <a:r>
              <a:rPr lang="en-US" altLang="en-US" sz="2600" b="1" dirty="0" smtClean="0"/>
              <a:t>17-24)</a:t>
            </a:r>
            <a:endParaRPr lang="en-US" altLang="en-US" sz="2600" b="1" dirty="0"/>
          </a:p>
          <a:p>
            <a:pPr algn="ctr">
              <a:spcBef>
                <a:spcPct val="20000"/>
              </a:spcBef>
              <a:defRPr/>
            </a:pPr>
            <a:endParaRPr lang="en-US" altLang="en-US" sz="500" b="1" dirty="0"/>
          </a:p>
          <a:p>
            <a:pPr marL="742950" lvl="1" indent="-285750">
              <a:spcBef>
                <a:spcPct val="20000"/>
              </a:spcBef>
              <a:buFont typeface="Wingdings" panose="05000000000000000000" pitchFamily="2" charset="2"/>
              <a:buChar char="§"/>
              <a:defRPr/>
            </a:pPr>
            <a:r>
              <a:rPr lang="en-US" altLang="en-US" sz="1800" dirty="0"/>
              <a:t>Line </a:t>
            </a:r>
            <a:r>
              <a:rPr lang="en-US" altLang="en-US" sz="1800" dirty="0" smtClean="0"/>
              <a:t>17 </a:t>
            </a:r>
            <a:r>
              <a:rPr lang="en-US" altLang="en-US" sz="1800" dirty="0"/>
              <a:t>(auto-filled) is the total reimbursements carried forward from lines </a:t>
            </a:r>
            <a:r>
              <a:rPr lang="en-US" altLang="en-US" sz="1800" dirty="0" smtClean="0"/>
              <a:t>1-16</a:t>
            </a:r>
            <a:endParaRPr lang="en-US" altLang="en-US" sz="500" dirty="0"/>
          </a:p>
          <a:p>
            <a:pPr marL="742950" lvl="1" indent="-285750">
              <a:spcBef>
                <a:spcPct val="20000"/>
              </a:spcBef>
              <a:buFont typeface="Wingdings" panose="05000000000000000000" pitchFamily="2" charset="2"/>
              <a:buChar char="§"/>
              <a:defRPr/>
            </a:pPr>
            <a:endParaRPr lang="en-US" altLang="en-US" sz="400" dirty="0"/>
          </a:p>
          <a:p>
            <a:pPr marL="742950" lvl="1" indent="-285750">
              <a:spcBef>
                <a:spcPct val="20000"/>
              </a:spcBef>
              <a:buFont typeface="Wingdings" panose="05000000000000000000" pitchFamily="2" charset="2"/>
              <a:buChar char="§"/>
              <a:defRPr/>
            </a:pPr>
            <a:r>
              <a:rPr lang="en-US" altLang="en-US" sz="1800" dirty="0"/>
              <a:t>Line </a:t>
            </a:r>
            <a:r>
              <a:rPr lang="en-US" altLang="en-US" sz="1800" dirty="0" smtClean="0"/>
              <a:t>18-19 </a:t>
            </a:r>
            <a:r>
              <a:rPr lang="en-US" altLang="en-US" sz="1800" dirty="0"/>
              <a:t>auto-fills total allowable ISS staff payroll expenses from Schedule B</a:t>
            </a:r>
          </a:p>
          <a:p>
            <a:pPr lvl="2">
              <a:spcBef>
                <a:spcPct val="20000"/>
              </a:spcBef>
              <a:defRPr/>
            </a:pPr>
            <a:r>
              <a:rPr lang="en-US" altLang="en-US" sz="1600" dirty="0"/>
              <a:t>Schedule B, cell R65 less cell E65 automatically posts to Line 24</a:t>
            </a:r>
          </a:p>
          <a:p>
            <a:pPr lvl="2">
              <a:spcBef>
                <a:spcPct val="20000"/>
              </a:spcBef>
              <a:defRPr/>
            </a:pPr>
            <a:r>
              <a:rPr lang="en-US" altLang="en-US" sz="1600" dirty="0"/>
              <a:t>Schedule B, cell E65 automatically posts to Line </a:t>
            </a:r>
            <a:r>
              <a:rPr lang="en-US" altLang="en-US" sz="1600" dirty="0" smtClean="0"/>
              <a:t>25</a:t>
            </a:r>
            <a:endParaRPr lang="en-US" altLang="en-US" sz="500" dirty="0"/>
          </a:p>
          <a:p>
            <a:pPr marL="1200150" lvl="2" indent="-285750">
              <a:spcBef>
                <a:spcPct val="20000"/>
              </a:spcBef>
              <a:buFont typeface="Wingdings" panose="05000000000000000000" pitchFamily="2" charset="2"/>
              <a:buChar char="§"/>
              <a:defRPr/>
            </a:pPr>
            <a:endParaRPr lang="en-US" altLang="en-US" sz="400" dirty="0"/>
          </a:p>
          <a:p>
            <a:pPr marL="742950" lvl="1" indent="-285750">
              <a:spcBef>
                <a:spcPct val="20000"/>
              </a:spcBef>
              <a:buFont typeface="Wingdings" panose="05000000000000000000" pitchFamily="2" charset="2"/>
              <a:buChar char="§"/>
              <a:defRPr/>
            </a:pPr>
            <a:r>
              <a:rPr lang="en-US" altLang="en-US" sz="1800" dirty="0"/>
              <a:t>Lines </a:t>
            </a:r>
            <a:r>
              <a:rPr lang="en-US" altLang="en-US" sz="1800" dirty="0" smtClean="0"/>
              <a:t>20-22 </a:t>
            </a:r>
            <a:r>
              <a:rPr lang="en-US" altLang="en-US" sz="1800" dirty="0"/>
              <a:t>add authorized purchased (non-staff) Professional Services, if any</a:t>
            </a:r>
          </a:p>
          <a:p>
            <a:pPr lvl="2">
              <a:spcBef>
                <a:spcPct val="20000"/>
              </a:spcBef>
              <a:defRPr/>
            </a:pPr>
            <a:r>
              <a:rPr lang="en-US" altLang="en-US" sz="1600" dirty="0"/>
              <a:t>Record any professional services purchased through an outside source</a:t>
            </a:r>
          </a:p>
          <a:p>
            <a:pPr lvl="2">
              <a:spcBef>
                <a:spcPct val="20000"/>
              </a:spcBef>
              <a:defRPr/>
            </a:pPr>
            <a:r>
              <a:rPr lang="en-US" altLang="en-US" sz="1600" dirty="0" smtClean="0"/>
              <a:t>Select </a:t>
            </a:r>
            <a:r>
              <a:rPr lang="en-US" altLang="en-US" sz="1600" dirty="0"/>
              <a:t>the appropriate program </a:t>
            </a:r>
            <a:r>
              <a:rPr lang="en-US" altLang="en-US" sz="1600" dirty="0" smtClean="0"/>
              <a:t>type to report expenses</a:t>
            </a:r>
            <a:endParaRPr lang="en-US" altLang="en-US" sz="1600" dirty="0"/>
          </a:p>
          <a:p>
            <a:pPr lvl="2">
              <a:spcBef>
                <a:spcPct val="20000"/>
              </a:spcBef>
              <a:defRPr/>
            </a:pPr>
            <a:r>
              <a:rPr lang="en-US" altLang="en-US" sz="1600" dirty="0"/>
              <a:t>Must be authorized by </a:t>
            </a:r>
            <a:r>
              <a:rPr lang="en-US" altLang="en-US" sz="1600" dirty="0" smtClean="0"/>
              <a:t>DDA resource manager and be a part of the client </a:t>
            </a:r>
            <a:r>
              <a:rPr lang="en-US" altLang="en-US" sz="1600" dirty="0"/>
              <a:t>assessment</a:t>
            </a:r>
          </a:p>
          <a:p>
            <a:pPr lvl="2">
              <a:spcBef>
                <a:spcPct val="20000"/>
              </a:spcBef>
              <a:defRPr/>
            </a:pPr>
            <a:r>
              <a:rPr lang="en-US" altLang="en-US" sz="1600" dirty="0"/>
              <a:t>Professional services performed by staff are reported on Schedule </a:t>
            </a:r>
            <a:r>
              <a:rPr lang="en-US" altLang="en-US" sz="1600" dirty="0" smtClean="0"/>
              <a:t>B</a:t>
            </a:r>
          </a:p>
          <a:p>
            <a:pPr marL="914400" lvl="2" indent="0">
              <a:spcBef>
                <a:spcPct val="20000"/>
              </a:spcBef>
              <a:buNone/>
              <a:defRPr/>
            </a:pPr>
            <a:endParaRPr lang="en-US" altLang="en-US" sz="400" dirty="0"/>
          </a:p>
          <a:p>
            <a:pPr marL="742950" lvl="1" indent="-285750">
              <a:spcBef>
                <a:spcPct val="20000"/>
              </a:spcBef>
              <a:buFont typeface="Wingdings" panose="05000000000000000000" pitchFamily="2" charset="2"/>
              <a:buChar char="§"/>
              <a:defRPr/>
            </a:pPr>
            <a:r>
              <a:rPr lang="en-US" altLang="en-US" sz="1800" dirty="0"/>
              <a:t>Line </a:t>
            </a:r>
            <a:r>
              <a:rPr lang="en-US" altLang="en-US" sz="1800" dirty="0" smtClean="0"/>
              <a:t>23 </a:t>
            </a:r>
            <a:r>
              <a:rPr lang="en-US" altLang="en-US" sz="1800" dirty="0"/>
              <a:t>subtotals lines </a:t>
            </a:r>
            <a:r>
              <a:rPr lang="en-US" altLang="en-US" sz="1800" dirty="0" smtClean="0"/>
              <a:t>18-22</a:t>
            </a:r>
            <a:endParaRPr lang="en-US" altLang="en-US" sz="1800" dirty="0"/>
          </a:p>
          <a:p>
            <a:pPr marL="742950" lvl="1" indent="-285750">
              <a:spcBef>
                <a:spcPct val="20000"/>
              </a:spcBef>
              <a:buFont typeface="Wingdings" panose="05000000000000000000" pitchFamily="2" charset="2"/>
              <a:buChar char="§"/>
              <a:defRPr/>
            </a:pPr>
            <a:endParaRPr lang="en-US" altLang="en-US" sz="500" dirty="0"/>
          </a:p>
          <a:p>
            <a:pPr marL="742950" lvl="1" indent="-285750">
              <a:spcBef>
                <a:spcPct val="20000"/>
              </a:spcBef>
              <a:buFont typeface="Wingdings" panose="05000000000000000000" pitchFamily="2" charset="2"/>
              <a:buChar char="§"/>
              <a:defRPr/>
            </a:pPr>
            <a:r>
              <a:rPr lang="en-US" altLang="en-US" sz="1800" dirty="0"/>
              <a:t>Line </a:t>
            </a:r>
            <a:r>
              <a:rPr lang="en-US" altLang="en-US" sz="1800" dirty="0" smtClean="0"/>
              <a:t>24 </a:t>
            </a:r>
            <a:r>
              <a:rPr lang="en-US" altLang="en-US" sz="1800" dirty="0"/>
              <a:t>preliminary settlement</a:t>
            </a:r>
          </a:p>
          <a:p>
            <a:pPr lvl="2">
              <a:spcBef>
                <a:spcPct val="20000"/>
              </a:spcBef>
              <a:defRPr/>
            </a:pPr>
            <a:r>
              <a:rPr lang="en-US" altLang="en-US" sz="1600" dirty="0"/>
              <a:t>Line </a:t>
            </a:r>
            <a:r>
              <a:rPr lang="en-US" altLang="en-US" sz="1600" dirty="0" smtClean="0"/>
              <a:t>24 </a:t>
            </a:r>
            <a:r>
              <a:rPr lang="en-US" altLang="en-US" sz="1600" dirty="0"/>
              <a:t>displays a preliminary settlement amount due if line </a:t>
            </a:r>
            <a:r>
              <a:rPr lang="en-US" altLang="en-US" sz="1600" dirty="0" smtClean="0"/>
              <a:t>17 </a:t>
            </a:r>
            <a:r>
              <a:rPr lang="en-US" altLang="en-US" sz="1600" dirty="0"/>
              <a:t>(total reimbursements) is more than line </a:t>
            </a:r>
            <a:r>
              <a:rPr lang="en-US" altLang="en-US" sz="1600" dirty="0" smtClean="0"/>
              <a:t>23 </a:t>
            </a:r>
            <a:r>
              <a:rPr lang="en-US" altLang="en-US" sz="1600" dirty="0"/>
              <a:t>(total </a:t>
            </a:r>
            <a:r>
              <a:rPr lang="en-US" altLang="en-US" sz="1600" dirty="0" smtClean="0"/>
              <a:t>allowable ISS expenses</a:t>
            </a:r>
            <a:r>
              <a:rPr lang="en-US" altLang="en-US" sz="1600" dirty="0"/>
              <a:t>)</a:t>
            </a:r>
          </a:p>
          <a:p>
            <a:pPr algn="ctr">
              <a:buNone/>
            </a:pPr>
            <a:endParaRPr lang="en-US" dirty="0"/>
          </a:p>
        </p:txBody>
      </p:sp>
    </p:spTree>
    <p:extLst>
      <p:ext uri="{BB962C8B-B14F-4D97-AF65-F5344CB8AC3E}">
        <p14:creationId xmlns:p14="http://schemas.microsoft.com/office/powerpoint/2010/main" val="93002379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1FC6DD2-0466-C649-AF28-70E3859B41C5}"/>
              </a:ext>
            </a:extLst>
          </p:cNvPr>
          <p:cNvSpPr>
            <a:spLocks noGrp="1"/>
          </p:cNvSpPr>
          <p:nvPr>
            <p:ph type="title"/>
          </p:nvPr>
        </p:nvSpPr>
        <p:spPr>
          <a:xfrm>
            <a:off x="838200" y="365126"/>
            <a:ext cx="10515599" cy="1189354"/>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lstStyle/>
          <a:p>
            <a:pPr algn="ctr"/>
            <a:r>
              <a:rPr lang="en-US" altLang="en-US" b="1" dirty="0" smtClean="0"/>
              <a:t>MISCELLANEOUS INFORMATION</a:t>
            </a:r>
            <a:endParaRPr lang="en-US" u="sng" dirty="0"/>
          </a:p>
        </p:txBody>
      </p:sp>
      <p:sp>
        <p:nvSpPr>
          <p:cNvPr id="3" name="Content Placeholder 2">
            <a:extLst>
              <a:ext uri="{FF2B5EF4-FFF2-40B4-BE49-F238E27FC236}">
                <a16:creationId xmlns:a16="http://schemas.microsoft.com/office/drawing/2014/main" id="{218EAEDF-32D9-1741-8806-912FF813FC9C}"/>
              </a:ext>
            </a:extLst>
          </p:cNvPr>
          <p:cNvSpPr>
            <a:spLocks noGrp="1"/>
          </p:cNvSpPr>
          <p:nvPr>
            <p:ph idx="1"/>
          </p:nvPr>
        </p:nvSpPr>
        <p:spPr>
          <a:xfrm>
            <a:off x="838199" y="1637414"/>
            <a:ext cx="10515600" cy="4539550"/>
          </a:xfrm>
        </p:spPr>
        <p:txBody>
          <a:bodyPr>
            <a:normAutofit lnSpcReduction="10000"/>
          </a:bodyPr>
          <a:lstStyle/>
          <a:p>
            <a:pPr>
              <a:buFont typeface="Wingdings" panose="05000000000000000000" pitchFamily="2" charset="2"/>
              <a:buChar char="§"/>
            </a:pPr>
            <a:endParaRPr lang="en-US" altLang="en-US" sz="1000" b="1" dirty="0" smtClean="0"/>
          </a:p>
          <a:p>
            <a:pPr>
              <a:buFont typeface="Wingdings" panose="05000000000000000000" pitchFamily="2" charset="2"/>
              <a:buChar char="Ø"/>
            </a:pPr>
            <a:r>
              <a:rPr lang="en-US" altLang="en-US" sz="2400" b="1" dirty="0" smtClean="0"/>
              <a:t> 2021 </a:t>
            </a:r>
            <a:r>
              <a:rPr lang="en-US" altLang="en-US" sz="2400" b="1" dirty="0"/>
              <a:t>Cost Report Template and related materials</a:t>
            </a:r>
          </a:p>
          <a:p>
            <a:pPr>
              <a:buFont typeface="Wingdings" panose="05000000000000000000" pitchFamily="2" charset="2"/>
              <a:buChar char="§"/>
            </a:pPr>
            <a:endParaRPr lang="en-US" altLang="en-US" sz="1300" b="1" dirty="0"/>
          </a:p>
          <a:p>
            <a:pPr lvl="1">
              <a:buFont typeface="Wingdings" panose="05000000000000000000" pitchFamily="2" charset="2"/>
              <a:buChar char="§"/>
            </a:pPr>
            <a:r>
              <a:rPr lang="en-US" altLang="en-US" sz="2300" dirty="0"/>
              <a:t>available on the web </a:t>
            </a:r>
            <a:r>
              <a:rPr lang="en-US" altLang="en-US" sz="2300" dirty="0" smtClean="0"/>
              <a:t>January 2021</a:t>
            </a:r>
            <a:endParaRPr lang="en-US" altLang="en-US" sz="2300" dirty="0"/>
          </a:p>
          <a:p>
            <a:pPr lvl="1"/>
            <a:endParaRPr lang="en-US" altLang="en-US" sz="1000" dirty="0"/>
          </a:p>
          <a:p>
            <a:pPr lvl="2"/>
            <a:r>
              <a:rPr lang="en-US" altLang="en-US" sz="2200" dirty="0"/>
              <a:t>Ability to enter payroll data throughout the year</a:t>
            </a:r>
          </a:p>
          <a:p>
            <a:pPr lvl="2">
              <a:buFont typeface="Wingdings" panose="05000000000000000000" pitchFamily="2" charset="2"/>
              <a:buChar char="§"/>
            </a:pPr>
            <a:endParaRPr lang="en-US" altLang="en-US" sz="1000" dirty="0"/>
          </a:p>
          <a:p>
            <a:pPr lvl="2"/>
            <a:r>
              <a:rPr lang="en-US" altLang="en-US" sz="2200" dirty="0"/>
              <a:t>Ability to compare ISS payroll expenses with ISS </a:t>
            </a:r>
            <a:r>
              <a:rPr lang="en-US" altLang="en-US" sz="2200" dirty="0" smtClean="0"/>
              <a:t>reimbursements</a:t>
            </a:r>
            <a:endParaRPr lang="en-US" altLang="en-US" sz="2200" dirty="0"/>
          </a:p>
          <a:p>
            <a:pPr marL="914400" lvl="2" indent="0">
              <a:buNone/>
            </a:pPr>
            <a:r>
              <a:rPr lang="en-US" altLang="en-US" sz="1500" dirty="0"/>
              <a:t> </a:t>
            </a:r>
            <a:endParaRPr lang="en-US" altLang="en-US" sz="1500" b="1" dirty="0"/>
          </a:p>
          <a:p>
            <a:pPr>
              <a:buFont typeface="Wingdings" panose="05000000000000000000" pitchFamily="2" charset="2"/>
              <a:buChar char="Ø"/>
            </a:pPr>
            <a:r>
              <a:rPr lang="en-US" altLang="en-US" sz="2400" b="1" dirty="0" smtClean="0"/>
              <a:t> Regression </a:t>
            </a:r>
            <a:r>
              <a:rPr lang="en-US" altLang="en-US" sz="2400" b="1" dirty="0"/>
              <a:t>table maximums and FTE calculation wages </a:t>
            </a:r>
            <a:r>
              <a:rPr lang="en-US" altLang="en-US" sz="2400" b="1" dirty="0" smtClean="0"/>
              <a:t>increased </a:t>
            </a:r>
            <a:r>
              <a:rPr lang="en-US" altLang="en-US" sz="2400" b="1" dirty="0"/>
              <a:t>by </a:t>
            </a:r>
            <a:r>
              <a:rPr lang="en-US" altLang="en-US" sz="2400" b="1" dirty="0" smtClean="0"/>
              <a:t>1.8%  effective 1/1/2021</a:t>
            </a:r>
            <a:endParaRPr lang="en-US" altLang="en-US" sz="2400" b="1" dirty="0"/>
          </a:p>
          <a:p>
            <a:pPr marL="0" indent="0">
              <a:buNone/>
            </a:pPr>
            <a:endParaRPr lang="en-US" altLang="en-US" sz="1300" b="1" dirty="0"/>
          </a:p>
          <a:p>
            <a:pPr>
              <a:buFont typeface="Wingdings" panose="05000000000000000000" pitchFamily="2" charset="2"/>
              <a:buChar char="Ø"/>
            </a:pPr>
            <a:r>
              <a:rPr lang="en-US" altLang="en-US" sz="2400" b="1" dirty="0" smtClean="0"/>
              <a:t> Any </a:t>
            </a:r>
            <a:r>
              <a:rPr lang="en-US" altLang="en-US" sz="2400" b="1" dirty="0"/>
              <a:t>cost report template functionality/calculation questions please contact the </a:t>
            </a:r>
            <a:r>
              <a:rPr lang="en-US" altLang="en-US" sz="2400" b="1" dirty="0" smtClean="0"/>
              <a:t> rates </a:t>
            </a:r>
            <a:r>
              <a:rPr lang="en-US" altLang="en-US" sz="2400" b="1" dirty="0"/>
              <a:t>department</a:t>
            </a:r>
          </a:p>
          <a:p>
            <a:pPr marL="0" indent="0">
              <a:buNone/>
            </a:pPr>
            <a:endParaRPr lang="en-US" altLang="en-US" sz="1000" b="1" dirty="0"/>
          </a:p>
        </p:txBody>
      </p:sp>
    </p:spTree>
    <p:extLst>
      <p:ext uri="{BB962C8B-B14F-4D97-AF65-F5344CB8AC3E}">
        <p14:creationId xmlns:p14="http://schemas.microsoft.com/office/powerpoint/2010/main" val="52479613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75EF474-827D-594A-82AE-D9A0BA18F8E5}"/>
              </a:ext>
            </a:extLst>
          </p:cNvPr>
          <p:cNvPicPr>
            <a:picLocks noChangeAspect="1"/>
          </p:cNvPicPr>
          <p:nvPr/>
        </p:nvPicPr>
        <p:blipFill>
          <a:blip r:embed="rId3"/>
          <a:stretch>
            <a:fillRect/>
          </a:stretch>
        </p:blipFill>
        <p:spPr>
          <a:xfrm>
            <a:off x="0" y="0"/>
            <a:ext cx="12192000" cy="6964330"/>
          </a:xfrm>
          <a:prstGeom prst="rect">
            <a:avLst/>
          </a:prstGeom>
        </p:spPr>
      </p:pic>
      <p:sp>
        <p:nvSpPr>
          <p:cNvPr id="2" name="Title 1">
            <a:extLst>
              <a:ext uri="{FF2B5EF4-FFF2-40B4-BE49-F238E27FC236}">
                <a16:creationId xmlns:a16="http://schemas.microsoft.com/office/drawing/2014/main" id="{21FC6DD2-0466-C649-AF28-70E3859B41C5}"/>
              </a:ext>
            </a:extLst>
          </p:cNvPr>
          <p:cNvSpPr>
            <a:spLocks noGrp="1"/>
          </p:cNvSpPr>
          <p:nvPr>
            <p:ph type="title"/>
          </p:nvPr>
        </p:nvSpPr>
        <p:spPr>
          <a:xfrm>
            <a:off x="838200" y="365126"/>
            <a:ext cx="10515599" cy="1118276"/>
          </a:xfrm>
          <a:solidFill>
            <a:schemeClr val="accent6">
              <a:lumMod val="20000"/>
              <a:lumOff val="80000"/>
            </a:schemeClr>
          </a:solidFill>
          <a:ln w="44450" cmpd="thinThick">
            <a:solidFill>
              <a:schemeClr val="tx1"/>
            </a:solidFill>
          </a:ln>
          <a:effectLst>
            <a:outerShdw blurRad="50800" dist="38100" dir="2700000" algn="tl" rotWithShape="0">
              <a:prstClr val="black">
                <a:alpha val="40000"/>
              </a:prstClr>
            </a:outerShdw>
          </a:effectLst>
        </p:spPr>
        <p:txBody>
          <a:bodyPr/>
          <a:lstStyle/>
          <a:p>
            <a:pPr algn="ctr"/>
            <a:r>
              <a:rPr lang="en-US" altLang="en-US" b="1" dirty="0" smtClean="0">
                <a:latin typeface="+mn-lt"/>
              </a:rPr>
              <a:t>COST REPORT RESOURCES</a:t>
            </a:r>
            <a:endParaRPr lang="en-US" u="sng" dirty="0">
              <a:latin typeface="+mn-lt"/>
            </a:endParaRPr>
          </a:p>
        </p:txBody>
      </p:sp>
      <p:sp>
        <p:nvSpPr>
          <p:cNvPr id="6" name="Content Placeholder 2"/>
          <p:cNvSpPr txBox="1">
            <a:spLocks/>
          </p:cNvSpPr>
          <p:nvPr/>
        </p:nvSpPr>
        <p:spPr>
          <a:xfrm>
            <a:off x="838200" y="1483403"/>
            <a:ext cx="4722088" cy="4242188"/>
          </a:xfrm>
          <a:prstGeom prst="rect">
            <a:avLst/>
          </a:prstGeom>
          <a:solidFill>
            <a:schemeClr val="accent6">
              <a:lumMod val="20000"/>
              <a:lumOff val="80000"/>
            </a:schemeClr>
          </a:solidFill>
          <a:ln w="44450" cmpd="thickThin">
            <a:solidFill>
              <a:schemeClr val="tx1"/>
            </a:solidFill>
            <a:miter lim="800000"/>
            <a:headEnd/>
            <a:tailEnd/>
          </a:ln>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Tx/>
              <a:buNone/>
            </a:pPr>
            <a:endParaRPr lang="en-US" altLang="en-US" sz="1500" b="1" dirty="0" smtClean="0">
              <a:latin typeface="Arial" panose="020B0604020202020204" pitchFamily="34" charset="0"/>
              <a:cs typeface="Arial" panose="020B0604020202020204" pitchFamily="34" charset="0"/>
            </a:endParaRPr>
          </a:p>
          <a:p>
            <a:pPr marL="0" indent="0">
              <a:buFontTx/>
              <a:buNone/>
            </a:pPr>
            <a:endParaRPr lang="en-US" altLang="en-US" sz="2000" b="1" dirty="0" smtClean="0">
              <a:latin typeface="Arial" panose="020B0604020202020204" pitchFamily="34" charset="0"/>
              <a:cs typeface="Arial" panose="020B0604020202020204" pitchFamily="34" charset="0"/>
            </a:endParaRPr>
          </a:p>
          <a:p>
            <a:pPr marL="0" indent="0">
              <a:buFontTx/>
              <a:buNone/>
            </a:pPr>
            <a:r>
              <a:rPr lang="en-US" altLang="en-US" sz="4300" b="1" dirty="0" smtClean="0">
                <a:latin typeface="Arial" panose="020B0604020202020204" pitchFamily="34" charset="0"/>
                <a:cs typeface="Arial" panose="020B0604020202020204" pitchFamily="34" charset="0"/>
              </a:rPr>
              <a:t>Ken </a:t>
            </a:r>
            <a:r>
              <a:rPr lang="en-US" altLang="en-US" sz="4300" b="1" dirty="0" smtClean="0">
                <a:latin typeface="Arial" panose="020B0604020202020204" pitchFamily="34" charset="0"/>
                <a:cs typeface="Arial" panose="020B0604020202020204" pitchFamily="34" charset="0"/>
              </a:rPr>
              <a:t>Callaghan, DDA Rates Manager</a:t>
            </a:r>
          </a:p>
          <a:p>
            <a:pPr marL="0" indent="0">
              <a:buFontTx/>
              <a:buNone/>
            </a:pPr>
            <a:r>
              <a:rPr lang="en-US" altLang="en-US" sz="4300" dirty="0" smtClean="0">
                <a:latin typeface="Arial" panose="020B0604020202020204" pitchFamily="34" charset="0"/>
                <a:cs typeface="Arial" panose="020B0604020202020204" pitchFamily="34" charset="0"/>
              </a:rPr>
              <a:t>Phone: (360)995-2810</a:t>
            </a:r>
          </a:p>
          <a:p>
            <a:pPr marL="0" indent="0">
              <a:buFontTx/>
              <a:buNone/>
            </a:pPr>
            <a:r>
              <a:rPr lang="en-US" altLang="en-US" sz="4300" dirty="0" smtClean="0">
                <a:latin typeface="Arial" panose="020B0604020202020204" pitchFamily="34" charset="0"/>
                <a:cs typeface="Arial" panose="020B0604020202020204" pitchFamily="34" charset="0"/>
                <a:hlinkClick r:id="rId4"/>
              </a:rPr>
              <a:t>kenneth.callaghan@dshs.wa.gov</a:t>
            </a:r>
            <a:endParaRPr lang="en-US" altLang="en-US" sz="4300" dirty="0" smtClean="0">
              <a:latin typeface="Arial" panose="020B0604020202020204" pitchFamily="34" charset="0"/>
              <a:cs typeface="Arial" panose="020B0604020202020204" pitchFamily="34" charset="0"/>
            </a:endParaRPr>
          </a:p>
          <a:p>
            <a:pPr marL="0" indent="0">
              <a:buFont typeface="Arial" panose="020B0604020202020204" pitchFamily="34" charset="0"/>
              <a:buNone/>
            </a:pPr>
            <a:endParaRPr lang="en-US" altLang="en-US" sz="4300" b="1" dirty="0" smtClean="0">
              <a:latin typeface="Arial" panose="020B0604020202020204" pitchFamily="34" charset="0"/>
              <a:cs typeface="Arial" panose="020B0604020202020204" pitchFamily="34" charset="0"/>
            </a:endParaRPr>
          </a:p>
          <a:p>
            <a:pPr marL="0" indent="0">
              <a:buFontTx/>
              <a:buNone/>
            </a:pPr>
            <a:r>
              <a:rPr lang="en-US" altLang="en-US" sz="4300" b="1" dirty="0" smtClean="0">
                <a:latin typeface="Arial" panose="020B0604020202020204" pitchFamily="34" charset="0"/>
                <a:cs typeface="Arial" panose="020B0604020202020204" pitchFamily="34" charset="0"/>
              </a:rPr>
              <a:t>Tod Johnson, Analyst, Region 1 &amp; SOLA</a:t>
            </a:r>
          </a:p>
          <a:p>
            <a:pPr marL="0" indent="0">
              <a:buFontTx/>
              <a:buNone/>
            </a:pPr>
            <a:r>
              <a:rPr lang="en-US" altLang="en-US" sz="4300" dirty="0" smtClean="0">
                <a:latin typeface="Arial" panose="020B0604020202020204" pitchFamily="34" charset="0"/>
                <a:cs typeface="Arial" panose="020B0604020202020204" pitchFamily="34" charset="0"/>
              </a:rPr>
              <a:t>Phone: (360)725-2347</a:t>
            </a:r>
          </a:p>
          <a:p>
            <a:pPr marL="0" indent="0">
              <a:buFontTx/>
              <a:buNone/>
            </a:pPr>
            <a:r>
              <a:rPr lang="en-US" altLang="en-US" sz="4300" dirty="0" smtClean="0">
                <a:latin typeface="Arial" panose="020B0604020202020204" pitchFamily="34" charset="0"/>
                <a:cs typeface="Arial" panose="020B0604020202020204" pitchFamily="34" charset="0"/>
                <a:hlinkClick r:id="rId5"/>
              </a:rPr>
              <a:t>tod.johnson@dshs.wa.gov</a:t>
            </a:r>
            <a:endParaRPr lang="en-US" altLang="en-US" sz="4300" dirty="0" smtClean="0">
              <a:latin typeface="Arial" panose="020B0604020202020204" pitchFamily="34" charset="0"/>
              <a:cs typeface="Arial" panose="020B0604020202020204" pitchFamily="34" charset="0"/>
            </a:endParaRPr>
          </a:p>
          <a:p>
            <a:pPr marL="0" indent="0">
              <a:buFontTx/>
              <a:buNone/>
            </a:pPr>
            <a:endParaRPr lang="en-US" altLang="en-US" sz="4300" dirty="0" smtClean="0">
              <a:latin typeface="Arial" panose="020B0604020202020204" pitchFamily="34" charset="0"/>
              <a:cs typeface="Arial" panose="020B0604020202020204" pitchFamily="34" charset="0"/>
            </a:endParaRPr>
          </a:p>
          <a:p>
            <a:pPr marL="0" indent="0">
              <a:buFontTx/>
              <a:buNone/>
            </a:pPr>
            <a:r>
              <a:rPr lang="en-US" altLang="en-US" sz="4300" b="1" dirty="0" smtClean="0">
                <a:latin typeface="Arial" panose="020B0604020202020204" pitchFamily="34" charset="0"/>
                <a:cs typeface="Arial" panose="020B0604020202020204" pitchFamily="34" charset="0"/>
              </a:rPr>
              <a:t>Samantha Everett, Analyst, LSR &amp; Regions 2 &amp; 3</a:t>
            </a:r>
            <a:endParaRPr lang="en-US" altLang="en-US" sz="4300" dirty="0" smtClean="0">
              <a:solidFill>
                <a:srgbClr val="FF0000"/>
              </a:solidFill>
              <a:latin typeface="Arial" panose="020B0604020202020204" pitchFamily="34" charset="0"/>
              <a:cs typeface="Arial" panose="020B0604020202020204" pitchFamily="34" charset="0"/>
            </a:endParaRPr>
          </a:p>
          <a:p>
            <a:pPr marL="0" indent="0">
              <a:buFontTx/>
              <a:buNone/>
            </a:pPr>
            <a:r>
              <a:rPr lang="en-US" altLang="en-US" sz="4300" dirty="0" smtClean="0">
                <a:latin typeface="Arial" panose="020B0604020202020204" pitchFamily="34" charset="0"/>
                <a:cs typeface="Arial" panose="020B0604020202020204" pitchFamily="34" charset="0"/>
              </a:rPr>
              <a:t>Phone: (360)725-2441</a:t>
            </a:r>
          </a:p>
          <a:p>
            <a:pPr marL="0" indent="0">
              <a:buFont typeface="Arial" panose="020B0604020202020204" pitchFamily="34" charset="0"/>
              <a:buNone/>
            </a:pPr>
            <a:r>
              <a:rPr lang="en-US" altLang="en-US" sz="4300" dirty="0" smtClean="0">
                <a:latin typeface="Arial" panose="020B0604020202020204" pitchFamily="34" charset="0"/>
                <a:cs typeface="Arial" panose="020B0604020202020204" pitchFamily="34" charset="0"/>
                <a:hlinkClick r:id="rId6"/>
              </a:rPr>
              <a:t>samantha.everett@dshs.wa.gov</a:t>
            </a:r>
            <a:r>
              <a:rPr lang="en-US" altLang="en-US" sz="4300" dirty="0" smtClean="0">
                <a:latin typeface="Arial" panose="020B0604020202020204" pitchFamily="34" charset="0"/>
                <a:cs typeface="Arial" panose="020B0604020202020204" pitchFamily="34" charset="0"/>
              </a:rPr>
              <a:t> </a:t>
            </a:r>
          </a:p>
          <a:p>
            <a:pPr marL="0" indent="0">
              <a:buFontTx/>
              <a:buNone/>
            </a:pPr>
            <a:endParaRPr lang="en-US" altLang="en-US" sz="4300" dirty="0" smtClean="0">
              <a:latin typeface="Arial" panose="020B0604020202020204" pitchFamily="34" charset="0"/>
              <a:cs typeface="Arial" panose="020B0604020202020204" pitchFamily="34" charset="0"/>
            </a:endParaRPr>
          </a:p>
          <a:p>
            <a:pPr marL="0" indent="0">
              <a:buFontTx/>
              <a:buNone/>
            </a:pPr>
            <a:r>
              <a:rPr lang="en-US" altLang="en-US" sz="4300" b="1" dirty="0" smtClean="0">
                <a:latin typeface="Arial" panose="020B0604020202020204" pitchFamily="34" charset="0"/>
                <a:cs typeface="Arial" panose="020B0604020202020204" pitchFamily="34" charset="0"/>
              </a:rPr>
              <a:t>Tammy Paulk, Analyst, Residential Cost Report</a:t>
            </a:r>
          </a:p>
          <a:p>
            <a:pPr marL="0" indent="0">
              <a:buFontTx/>
              <a:buNone/>
            </a:pPr>
            <a:r>
              <a:rPr lang="en-US" altLang="en-US" sz="4300" dirty="0" smtClean="0">
                <a:latin typeface="Arial" panose="020B0604020202020204" pitchFamily="34" charset="0"/>
                <a:cs typeface="Arial" panose="020B0604020202020204" pitchFamily="34" charset="0"/>
              </a:rPr>
              <a:t>Phone: (360)725-2498</a:t>
            </a:r>
          </a:p>
          <a:p>
            <a:pPr marL="0" indent="0">
              <a:buFontTx/>
              <a:buNone/>
            </a:pPr>
            <a:r>
              <a:rPr lang="en-US" altLang="en-US" sz="4300" dirty="0" smtClean="0">
                <a:latin typeface="Arial" panose="020B0604020202020204" pitchFamily="34" charset="0"/>
                <a:cs typeface="Arial" panose="020B0604020202020204" pitchFamily="34" charset="0"/>
                <a:hlinkClick r:id="rId7"/>
              </a:rPr>
              <a:t>tammy.paulk@dshs.wa.gov</a:t>
            </a:r>
            <a:endParaRPr lang="en-US" altLang="en-US" sz="4300" dirty="0" smtClean="0">
              <a:latin typeface="Arial" panose="020B0604020202020204" pitchFamily="34" charset="0"/>
              <a:cs typeface="Arial" panose="020B0604020202020204" pitchFamily="34" charset="0"/>
            </a:endParaRPr>
          </a:p>
          <a:p>
            <a:pPr marL="0" indent="0">
              <a:buFontTx/>
              <a:buNone/>
            </a:pPr>
            <a:endParaRPr lang="en-US" altLang="en-US" sz="1300" dirty="0" smtClean="0">
              <a:latin typeface="Arial" panose="020B0604020202020204" pitchFamily="34" charset="0"/>
              <a:cs typeface="Arial" panose="020B0604020202020204" pitchFamily="34" charset="0"/>
            </a:endParaRPr>
          </a:p>
        </p:txBody>
      </p:sp>
      <p:sp>
        <p:nvSpPr>
          <p:cNvPr id="7" name="Content Placeholder 6"/>
          <p:cNvSpPr>
            <a:spLocks noGrp="1"/>
          </p:cNvSpPr>
          <p:nvPr>
            <p:ph idx="1"/>
          </p:nvPr>
        </p:nvSpPr>
        <p:spPr>
          <a:xfrm>
            <a:off x="5560288" y="1483404"/>
            <a:ext cx="5793511" cy="4242187"/>
          </a:xfrm>
          <a:prstGeom prst="rect">
            <a:avLst/>
          </a:prstGeom>
          <a:solidFill>
            <a:schemeClr val="accent6">
              <a:lumMod val="20000"/>
              <a:lumOff val="80000"/>
            </a:schemeClr>
          </a:solidFill>
          <a:ln w="44450" cmpd="thickThin">
            <a:solidFill>
              <a:schemeClr val="tx1"/>
            </a:solidFill>
          </a:ln>
        </p:spPr>
        <p:txBody>
          <a:bodyPr wrap="square">
            <a:spAutoFit/>
          </a:bodyPr>
          <a:lstStyle/>
          <a:p>
            <a:endParaRPr lang="en-US" altLang="en-US" sz="500" b="1" dirty="0" smtClean="0"/>
          </a:p>
          <a:p>
            <a:r>
              <a:rPr lang="en-US" altLang="en-US" sz="1300" b="1" dirty="0" smtClean="0">
                <a:latin typeface="Arial" panose="020B0604020202020204" pitchFamily="34" charset="0"/>
                <a:cs typeface="Arial" panose="020B0604020202020204" pitchFamily="34" charset="0"/>
              </a:rPr>
              <a:t>2021 </a:t>
            </a:r>
            <a:r>
              <a:rPr lang="en-US" altLang="en-US" sz="1300" b="1" dirty="0">
                <a:latin typeface="Arial" panose="020B0604020202020204" pitchFamily="34" charset="0"/>
                <a:cs typeface="Arial" panose="020B0604020202020204" pitchFamily="34" charset="0"/>
              </a:rPr>
              <a:t>Cost </a:t>
            </a:r>
            <a:r>
              <a:rPr lang="en-US" altLang="en-US" sz="1300" b="1" dirty="0" smtClean="0">
                <a:latin typeface="Arial" panose="020B0604020202020204" pitchFamily="34" charset="0"/>
                <a:cs typeface="Arial" panose="020B0604020202020204" pitchFamily="34" charset="0"/>
              </a:rPr>
              <a:t>Report - Template</a:t>
            </a:r>
            <a:endParaRPr lang="en-US" altLang="en-US" sz="1300" dirty="0">
              <a:latin typeface="Arial" panose="020B0604020202020204" pitchFamily="34" charset="0"/>
              <a:cs typeface="Arial" panose="020B0604020202020204" pitchFamily="34" charset="0"/>
            </a:endParaRPr>
          </a:p>
          <a:p>
            <a:r>
              <a:rPr lang="en-US" altLang="en-US" sz="1300" b="1" dirty="0" smtClean="0">
                <a:latin typeface="Arial" panose="020B0604020202020204" pitchFamily="34" charset="0"/>
                <a:cs typeface="Arial" panose="020B0604020202020204" pitchFamily="34" charset="0"/>
              </a:rPr>
              <a:t>2021 </a:t>
            </a:r>
            <a:r>
              <a:rPr lang="en-US" altLang="en-US" sz="1300" b="1" dirty="0">
                <a:latin typeface="Arial" panose="020B0604020202020204" pitchFamily="34" charset="0"/>
                <a:cs typeface="Arial" panose="020B0604020202020204" pitchFamily="34" charset="0"/>
              </a:rPr>
              <a:t>Schedule </a:t>
            </a:r>
            <a:r>
              <a:rPr lang="en-US" altLang="en-US" sz="1300" b="1" dirty="0" smtClean="0">
                <a:latin typeface="Arial" panose="020B0604020202020204" pitchFamily="34" charset="0"/>
                <a:cs typeface="Arial" panose="020B0604020202020204" pitchFamily="34" charset="0"/>
              </a:rPr>
              <a:t>H Rate History - Template</a:t>
            </a:r>
            <a:endParaRPr lang="en-US" altLang="en-US" sz="1300" b="1" dirty="0">
              <a:latin typeface="Arial" panose="020B0604020202020204" pitchFamily="34" charset="0"/>
              <a:cs typeface="Arial" panose="020B0604020202020204" pitchFamily="34" charset="0"/>
            </a:endParaRPr>
          </a:p>
          <a:p>
            <a:r>
              <a:rPr lang="en-US" altLang="en-US" sz="1300" b="1" dirty="0" smtClean="0">
                <a:latin typeface="Arial" panose="020B0604020202020204" pitchFamily="34" charset="0"/>
                <a:cs typeface="Arial" panose="020B0604020202020204" pitchFamily="34" charset="0"/>
              </a:rPr>
              <a:t>2021 </a:t>
            </a:r>
            <a:r>
              <a:rPr lang="en-US" altLang="en-US" sz="1300" b="1" dirty="0">
                <a:latin typeface="Arial" panose="020B0604020202020204" pitchFamily="34" charset="0"/>
                <a:cs typeface="Arial" panose="020B0604020202020204" pitchFamily="34" charset="0"/>
              </a:rPr>
              <a:t>Schedule </a:t>
            </a:r>
            <a:r>
              <a:rPr lang="en-US" altLang="en-US" sz="1300" b="1" dirty="0" smtClean="0">
                <a:latin typeface="Arial" panose="020B0604020202020204" pitchFamily="34" charset="0"/>
                <a:cs typeface="Arial" panose="020B0604020202020204" pitchFamily="34" charset="0"/>
              </a:rPr>
              <a:t>I Allocations – Template</a:t>
            </a:r>
          </a:p>
          <a:p>
            <a:endParaRPr lang="en-US" altLang="en-US" sz="500" dirty="0">
              <a:latin typeface="Arial" panose="020B0604020202020204" pitchFamily="34" charset="0"/>
              <a:cs typeface="Arial" panose="020B0604020202020204" pitchFamily="34" charset="0"/>
            </a:endParaRPr>
          </a:p>
          <a:p>
            <a:r>
              <a:rPr lang="en-US" altLang="en-US" sz="1300" b="1" dirty="0" smtClean="0">
                <a:latin typeface="Arial" panose="020B0604020202020204" pitchFamily="34" charset="0"/>
                <a:cs typeface="Arial" panose="020B0604020202020204" pitchFamily="34" charset="0"/>
              </a:rPr>
              <a:t>2021 </a:t>
            </a:r>
            <a:r>
              <a:rPr lang="en-US" altLang="en-US" sz="1300" b="1" dirty="0">
                <a:latin typeface="Arial" panose="020B0604020202020204" pitchFamily="34" charset="0"/>
                <a:cs typeface="Arial" panose="020B0604020202020204" pitchFamily="34" charset="0"/>
              </a:rPr>
              <a:t>ABC Sample - Cost </a:t>
            </a:r>
            <a:r>
              <a:rPr lang="en-US" altLang="en-US" sz="1300" b="1" dirty="0" smtClean="0">
                <a:latin typeface="Arial" panose="020B0604020202020204" pitchFamily="34" charset="0"/>
                <a:cs typeface="Arial" panose="020B0604020202020204" pitchFamily="34" charset="0"/>
              </a:rPr>
              <a:t>Report</a:t>
            </a:r>
            <a:endParaRPr lang="en-US" altLang="en-US" sz="1300" dirty="0">
              <a:latin typeface="Arial" panose="020B0604020202020204" pitchFamily="34" charset="0"/>
              <a:cs typeface="Arial" panose="020B0604020202020204" pitchFamily="34" charset="0"/>
            </a:endParaRPr>
          </a:p>
          <a:p>
            <a:r>
              <a:rPr lang="en-US" altLang="en-US" sz="1300" b="1" dirty="0" smtClean="0">
                <a:latin typeface="Arial" panose="020B0604020202020204" pitchFamily="34" charset="0"/>
                <a:cs typeface="Arial" panose="020B0604020202020204" pitchFamily="34" charset="0"/>
              </a:rPr>
              <a:t>2021 ABC </a:t>
            </a:r>
            <a:r>
              <a:rPr lang="en-US" altLang="en-US" sz="1300" b="1" dirty="0">
                <a:latin typeface="Arial" panose="020B0604020202020204" pitchFamily="34" charset="0"/>
                <a:cs typeface="Arial" panose="020B0604020202020204" pitchFamily="34" charset="0"/>
              </a:rPr>
              <a:t>Sample - Schedule </a:t>
            </a:r>
            <a:r>
              <a:rPr lang="en-US" altLang="en-US" sz="1300" b="1" dirty="0" smtClean="0">
                <a:latin typeface="Arial" panose="020B0604020202020204" pitchFamily="34" charset="0"/>
                <a:cs typeface="Arial" panose="020B0604020202020204" pitchFamily="34" charset="0"/>
              </a:rPr>
              <a:t>H Rate History</a:t>
            </a:r>
            <a:endParaRPr lang="en-US" altLang="en-US" sz="1300" b="1" dirty="0">
              <a:latin typeface="Arial" panose="020B0604020202020204" pitchFamily="34" charset="0"/>
              <a:cs typeface="Arial" panose="020B0604020202020204" pitchFamily="34" charset="0"/>
            </a:endParaRPr>
          </a:p>
          <a:p>
            <a:r>
              <a:rPr lang="en-US" altLang="en-US" sz="1300" b="1" dirty="0" smtClean="0">
                <a:latin typeface="Arial" panose="020B0604020202020204" pitchFamily="34" charset="0"/>
                <a:cs typeface="Arial" panose="020B0604020202020204" pitchFamily="34" charset="0"/>
              </a:rPr>
              <a:t>2021 </a:t>
            </a:r>
            <a:r>
              <a:rPr lang="en-US" altLang="en-US" sz="1300" b="1" dirty="0">
                <a:latin typeface="Arial" panose="020B0604020202020204" pitchFamily="34" charset="0"/>
                <a:cs typeface="Arial" panose="020B0604020202020204" pitchFamily="34" charset="0"/>
              </a:rPr>
              <a:t>ABC Sample - Schedule </a:t>
            </a:r>
            <a:r>
              <a:rPr lang="en-US" altLang="en-US" sz="1300" b="1" dirty="0" smtClean="0">
                <a:latin typeface="Arial" panose="020B0604020202020204" pitchFamily="34" charset="0"/>
                <a:cs typeface="Arial" panose="020B0604020202020204" pitchFamily="34" charset="0"/>
              </a:rPr>
              <a:t>I Allocations</a:t>
            </a:r>
            <a:endParaRPr lang="en-US" altLang="en-US" sz="1300" b="1" dirty="0">
              <a:latin typeface="Arial" panose="020B0604020202020204" pitchFamily="34" charset="0"/>
              <a:cs typeface="Arial" panose="020B0604020202020204" pitchFamily="34" charset="0"/>
            </a:endParaRPr>
          </a:p>
          <a:p>
            <a:endParaRPr lang="en-US" altLang="en-US" sz="500" dirty="0">
              <a:latin typeface="Arial" panose="020B0604020202020204" pitchFamily="34" charset="0"/>
              <a:cs typeface="Arial" panose="020B0604020202020204" pitchFamily="34" charset="0"/>
            </a:endParaRPr>
          </a:p>
          <a:p>
            <a:r>
              <a:rPr lang="en-US" altLang="en-US" sz="1300" b="1" dirty="0" smtClean="0">
                <a:latin typeface="Arial" panose="020B0604020202020204" pitchFamily="34" charset="0"/>
                <a:cs typeface="Arial" panose="020B0604020202020204" pitchFamily="34" charset="0"/>
              </a:rPr>
              <a:t>2021 </a:t>
            </a:r>
            <a:r>
              <a:rPr lang="en-US" altLang="en-US" sz="1300" b="1" dirty="0">
                <a:latin typeface="Arial" panose="020B0604020202020204" pitchFamily="34" charset="0"/>
                <a:cs typeface="Arial" panose="020B0604020202020204" pitchFamily="34" charset="0"/>
              </a:rPr>
              <a:t>PowerPoint </a:t>
            </a:r>
            <a:r>
              <a:rPr lang="en-US" altLang="en-US" sz="1300" b="1" dirty="0" smtClean="0">
                <a:latin typeface="Arial" panose="020B0604020202020204" pitchFamily="34" charset="0"/>
                <a:cs typeface="Arial" panose="020B0604020202020204" pitchFamily="34" charset="0"/>
              </a:rPr>
              <a:t>Presentation</a:t>
            </a:r>
            <a:endParaRPr lang="en-US" altLang="en-US" sz="1300" b="1" dirty="0">
              <a:latin typeface="Arial" panose="020B0604020202020204" pitchFamily="34" charset="0"/>
              <a:cs typeface="Arial" panose="020B0604020202020204" pitchFamily="34" charset="0"/>
            </a:endParaRPr>
          </a:p>
          <a:p>
            <a:r>
              <a:rPr lang="en-US" altLang="en-US" sz="1300" b="1" dirty="0" smtClean="0">
                <a:latin typeface="Arial" panose="020B0604020202020204" pitchFamily="34" charset="0"/>
                <a:cs typeface="Arial" panose="020B0604020202020204" pitchFamily="34" charset="0"/>
              </a:rPr>
              <a:t>2021 </a:t>
            </a:r>
            <a:r>
              <a:rPr lang="en-US" altLang="en-US" sz="1300" b="1" dirty="0">
                <a:latin typeface="Arial" panose="020B0604020202020204" pitchFamily="34" charset="0"/>
                <a:cs typeface="Arial" panose="020B0604020202020204" pitchFamily="34" charset="0"/>
              </a:rPr>
              <a:t>Cost Report </a:t>
            </a:r>
            <a:r>
              <a:rPr lang="en-US" altLang="en-US" sz="1300" b="1" dirty="0" smtClean="0">
                <a:latin typeface="Arial" panose="020B0604020202020204" pitchFamily="34" charset="0"/>
                <a:cs typeface="Arial" panose="020B0604020202020204" pitchFamily="34" charset="0"/>
              </a:rPr>
              <a:t>Instructions</a:t>
            </a:r>
          </a:p>
          <a:p>
            <a:r>
              <a:rPr lang="en-US" altLang="en-US" sz="1300" b="1" dirty="0" smtClean="0">
                <a:latin typeface="Arial" panose="020B0604020202020204" pitchFamily="34" charset="0"/>
                <a:cs typeface="Arial" panose="020B0604020202020204" pitchFamily="34" charset="0"/>
              </a:rPr>
              <a:t>2021 Schedule H Rate History - Training</a:t>
            </a:r>
            <a:endParaRPr lang="en-US" altLang="en-US" sz="1300" b="1" dirty="0">
              <a:latin typeface="Arial" panose="020B0604020202020204" pitchFamily="34" charset="0"/>
              <a:cs typeface="Arial" panose="020B0604020202020204" pitchFamily="34" charset="0"/>
            </a:endParaRPr>
          </a:p>
          <a:p>
            <a:r>
              <a:rPr lang="en-US" altLang="en-US" sz="1300" b="1" dirty="0" smtClean="0">
                <a:latin typeface="Arial" panose="020B0604020202020204" pitchFamily="34" charset="0"/>
                <a:cs typeface="Arial" panose="020B0604020202020204" pitchFamily="34" charset="0"/>
              </a:rPr>
              <a:t>DDA Policy 6.04</a:t>
            </a:r>
          </a:p>
          <a:p>
            <a:endParaRPr lang="en-US" altLang="en-US" sz="500" b="1" dirty="0">
              <a:latin typeface="Arial" panose="020B0604020202020204" pitchFamily="34" charset="0"/>
              <a:cs typeface="Arial" panose="020B0604020202020204" pitchFamily="34" charset="0"/>
            </a:endParaRPr>
          </a:p>
          <a:p>
            <a:r>
              <a:rPr lang="en-US" altLang="en-US" sz="2000" b="1" dirty="0">
                <a:latin typeface="Arial" panose="020B0604020202020204" pitchFamily="34" charset="0"/>
                <a:cs typeface="Arial" panose="020B0604020202020204" pitchFamily="34" charset="0"/>
              </a:rPr>
              <a:t>All the resources above can be found </a:t>
            </a:r>
            <a:r>
              <a:rPr lang="en-US" sz="2000" b="1" u="sng" dirty="0">
                <a:hlinkClick r:id="rId8"/>
              </a:rPr>
              <a:t>here</a:t>
            </a:r>
            <a:r>
              <a:rPr lang="en-US" sz="2000" b="1" u="sng" dirty="0"/>
              <a:t>.</a:t>
            </a:r>
            <a:endParaRPr lang="en-US" alt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232718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CAFBDC8-B3D1-4E40-85A9-686C8641B07D}"/>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3D900A1-CCC4-C447-BDCF-1E822D5DA855}"/>
              </a:ext>
            </a:extLst>
          </p:cNvPr>
          <p:cNvSpPr>
            <a:spLocks noGrp="1"/>
          </p:cNvSpPr>
          <p:nvPr>
            <p:ph type="title"/>
          </p:nvPr>
        </p:nvSpPr>
        <p:spPr>
          <a:ln w="19050">
            <a:noFill/>
          </a:ln>
        </p:spPr>
        <p:txBody>
          <a:bodyPr/>
          <a:lstStyle/>
          <a:p>
            <a:pPr algn="ctr"/>
            <a:r>
              <a:rPr lang="en-US" altLang="en-US" b="1" dirty="0">
                <a:latin typeface="+mn-lt"/>
              </a:rPr>
              <a:t>SCHEDULE  A</a:t>
            </a:r>
            <a:br>
              <a:rPr lang="en-US" altLang="en-US" b="1" dirty="0">
                <a:latin typeface="+mn-lt"/>
              </a:rPr>
            </a:br>
            <a:r>
              <a:rPr lang="en-US" altLang="en-US" b="1" u="sng" dirty="0">
                <a:latin typeface="+mn-lt"/>
              </a:rPr>
              <a:t>GENERAL INFORMATION</a:t>
            </a:r>
            <a:endParaRPr lang="en-US" u="sng" dirty="0">
              <a:latin typeface="+mn-lt"/>
            </a:endParaRPr>
          </a:p>
        </p:txBody>
      </p:sp>
      <p:sp>
        <p:nvSpPr>
          <p:cNvPr id="7" name="Content Placeholder 6">
            <a:extLst>
              <a:ext uri="{FF2B5EF4-FFF2-40B4-BE49-F238E27FC236}">
                <a16:creationId xmlns:a16="http://schemas.microsoft.com/office/drawing/2014/main" id="{57B869C7-3CB2-404E-A358-0A96F1377F98}"/>
              </a:ext>
            </a:extLst>
          </p:cNvPr>
          <p:cNvSpPr>
            <a:spLocks noGrp="1"/>
          </p:cNvSpPr>
          <p:nvPr>
            <p:ph idx="1"/>
          </p:nvPr>
        </p:nvSpPr>
        <p:spPr>
          <a:xfrm>
            <a:off x="838200" y="1690688"/>
            <a:ext cx="10515600" cy="4486275"/>
          </a:xfrm>
        </p:spPr>
        <p:txBody>
          <a:bodyPr>
            <a:normAutofit fontScale="85000" lnSpcReduction="20000"/>
          </a:bodyPr>
          <a:lstStyle/>
          <a:p>
            <a:pPr marL="0" indent="0" algn="ctr">
              <a:buNone/>
            </a:pPr>
            <a:endParaRPr lang="en-US" altLang="en-US" sz="1400" b="1" dirty="0" smtClean="0"/>
          </a:p>
          <a:p>
            <a:pPr marL="0" indent="0" algn="ctr">
              <a:buNone/>
            </a:pPr>
            <a:r>
              <a:rPr lang="en-US" altLang="en-US" sz="3200" b="1" dirty="0" smtClean="0"/>
              <a:t>PART </a:t>
            </a:r>
            <a:r>
              <a:rPr lang="en-US" altLang="en-US" sz="3200" b="1" dirty="0"/>
              <a:t>A – PROVIDER IDENTIFYING INFORMATION</a:t>
            </a:r>
          </a:p>
          <a:p>
            <a:pPr marL="0" indent="0" algn="ctr">
              <a:buNone/>
            </a:pPr>
            <a:endParaRPr lang="en-US" altLang="en-US" dirty="0"/>
          </a:p>
          <a:p>
            <a:r>
              <a:rPr lang="en-US" altLang="en-US" dirty="0"/>
              <a:t>This schedule is used to provide basic information about the agency and the report preparer contact information.</a:t>
            </a:r>
          </a:p>
          <a:p>
            <a:endParaRPr lang="en-US" altLang="en-US" dirty="0"/>
          </a:p>
          <a:p>
            <a:r>
              <a:rPr lang="en-US" altLang="en-US" dirty="0"/>
              <a:t>Item 1 – Provider will select from a drop down list.</a:t>
            </a:r>
          </a:p>
          <a:p>
            <a:endParaRPr lang="en-US" altLang="en-US" dirty="0"/>
          </a:p>
          <a:p>
            <a:r>
              <a:rPr lang="en-US" altLang="en-US" dirty="0"/>
              <a:t>Item 1 – Select the correct agency name &amp; region ID as some agencies are listed in two or more regions.</a:t>
            </a:r>
          </a:p>
          <a:p>
            <a:endParaRPr lang="en-US" altLang="en-US" dirty="0"/>
          </a:p>
          <a:p>
            <a:r>
              <a:rPr lang="en-US" altLang="en-US" dirty="0"/>
              <a:t>Items 2 and 8 will auto-fill once the correct provider name is selected for item 1.</a:t>
            </a:r>
          </a:p>
          <a:p>
            <a:pPr marL="0" indent="0">
              <a:buNone/>
            </a:pPr>
            <a:endParaRPr lang="en-US" dirty="0"/>
          </a:p>
        </p:txBody>
      </p:sp>
    </p:spTree>
    <p:extLst>
      <p:ext uri="{BB962C8B-B14F-4D97-AF65-F5344CB8AC3E}">
        <p14:creationId xmlns:p14="http://schemas.microsoft.com/office/powerpoint/2010/main" val="13298455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5AAF26-1394-6841-8B71-EE2C07082FF5}"/>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1100E85-763C-FE4B-AB6A-3308A809A3EB}"/>
              </a:ext>
            </a:extLst>
          </p:cNvPr>
          <p:cNvSpPr>
            <a:spLocks noGrp="1"/>
          </p:cNvSpPr>
          <p:nvPr>
            <p:ph type="title"/>
          </p:nvPr>
        </p:nvSpPr>
        <p:spPr>
          <a:ln w="38100">
            <a:noFill/>
          </a:ln>
        </p:spPr>
        <p:txBody>
          <a:bodyPr/>
          <a:lstStyle/>
          <a:p>
            <a:pPr algn="ctr"/>
            <a:r>
              <a:rPr lang="en-US" altLang="en-US" b="1" dirty="0">
                <a:latin typeface="+mn-lt"/>
              </a:rPr>
              <a:t>SCHEDULE  A</a:t>
            </a:r>
            <a:br>
              <a:rPr lang="en-US" altLang="en-US" b="1" dirty="0">
                <a:latin typeface="+mn-lt"/>
              </a:rPr>
            </a:br>
            <a:r>
              <a:rPr lang="en-US" altLang="en-US" b="1" u="sng" dirty="0">
                <a:latin typeface="+mn-lt"/>
              </a:rPr>
              <a:t>GENERAL INFORMATION</a:t>
            </a:r>
            <a:endParaRPr lang="en-US" b="1" u="sng" dirty="0">
              <a:latin typeface="+mn-lt"/>
            </a:endParaRPr>
          </a:p>
        </p:txBody>
      </p:sp>
      <p:sp>
        <p:nvSpPr>
          <p:cNvPr id="3" name="Content Placeholder 2">
            <a:extLst>
              <a:ext uri="{FF2B5EF4-FFF2-40B4-BE49-F238E27FC236}">
                <a16:creationId xmlns:a16="http://schemas.microsoft.com/office/drawing/2014/main" id="{0AAE9449-E68D-B543-A6CD-0DC08F68E287}"/>
              </a:ext>
            </a:extLst>
          </p:cNvPr>
          <p:cNvSpPr>
            <a:spLocks noGrp="1"/>
          </p:cNvSpPr>
          <p:nvPr>
            <p:ph idx="1"/>
          </p:nvPr>
        </p:nvSpPr>
        <p:spPr>
          <a:xfrm>
            <a:off x="838200" y="1690688"/>
            <a:ext cx="10515600" cy="4293017"/>
          </a:xfrm>
          <a:ln w="28575" cmpd="thinThick">
            <a:noFill/>
          </a:ln>
        </p:spPr>
        <p:txBody>
          <a:bodyPr>
            <a:normAutofit lnSpcReduction="10000"/>
          </a:bodyPr>
          <a:lstStyle/>
          <a:p>
            <a:pPr algn="ctr">
              <a:buNone/>
            </a:pPr>
            <a:endParaRPr lang="en-US" altLang="en-US" sz="500" b="1" dirty="0" smtClean="0"/>
          </a:p>
          <a:p>
            <a:pPr algn="ctr">
              <a:buNone/>
            </a:pPr>
            <a:r>
              <a:rPr lang="en-US" altLang="en-US" sz="2400" b="1" dirty="0" smtClean="0"/>
              <a:t>PART </a:t>
            </a:r>
            <a:r>
              <a:rPr lang="en-US" altLang="en-US" sz="2400" b="1" dirty="0"/>
              <a:t>B – PROVIDER CERTIFICATION</a:t>
            </a:r>
          </a:p>
          <a:p>
            <a:pPr algn="ctr">
              <a:buNone/>
            </a:pPr>
            <a:endParaRPr lang="en-US" altLang="en-US" sz="900" b="1" dirty="0"/>
          </a:p>
          <a:p>
            <a:pPr>
              <a:buNone/>
            </a:pPr>
            <a:r>
              <a:rPr lang="en-US" dirty="0"/>
              <a:t>	“Service Provider” is a person or entity contracted to provide residential services under </a:t>
            </a:r>
            <a:r>
              <a:rPr lang="en-US" u="sng" dirty="0">
                <a:hlinkClick r:id="rId4"/>
              </a:rPr>
              <a:t>Chapter 388-101 and 388-101D WAC</a:t>
            </a:r>
            <a:r>
              <a:rPr lang="en-US" dirty="0"/>
              <a:t>.</a:t>
            </a:r>
          </a:p>
          <a:p>
            <a:pPr>
              <a:buNone/>
            </a:pPr>
            <a:endParaRPr lang="en-US" sz="900" dirty="0"/>
          </a:p>
          <a:p>
            <a:pPr>
              <a:buNone/>
            </a:pPr>
            <a:r>
              <a:rPr lang="en-US" dirty="0"/>
              <a:t>	The service provider as authorized in </a:t>
            </a:r>
            <a:r>
              <a:rPr lang="en-US" u="sng" dirty="0">
                <a:hlinkClick r:id="rId5"/>
              </a:rPr>
              <a:t>71A </a:t>
            </a:r>
            <a:r>
              <a:rPr lang="en-US" dirty="0"/>
              <a:t> RCW must certify under penalty of perjury that the cost report or an amendment to it is a true, correct, and complete representation of actual costs related to patient care prepared in accordance with applicable instructions provided by the department in its policy, identified through </a:t>
            </a:r>
            <a:r>
              <a:rPr lang="en-US" u="sng" dirty="0" smtClean="0">
                <a:hlinkClick r:id="rId6"/>
              </a:rPr>
              <a:t>388-825 WAC</a:t>
            </a:r>
            <a:r>
              <a:rPr lang="en-US" dirty="0" smtClean="0"/>
              <a:t>, </a:t>
            </a:r>
            <a:r>
              <a:rPr lang="en-US" dirty="0"/>
              <a:t>and chapter </a:t>
            </a:r>
            <a:r>
              <a:rPr lang="en-US" u="sng" dirty="0">
                <a:hlinkClick r:id="rId5"/>
              </a:rPr>
              <a:t>71A </a:t>
            </a:r>
            <a:r>
              <a:rPr lang="en-US" dirty="0"/>
              <a:t> RCW.</a:t>
            </a:r>
          </a:p>
          <a:p>
            <a:endParaRPr lang="en-US" altLang="en-US" sz="900" dirty="0" smtClean="0"/>
          </a:p>
        </p:txBody>
      </p:sp>
    </p:spTree>
    <p:extLst>
      <p:ext uri="{BB962C8B-B14F-4D97-AF65-F5344CB8AC3E}">
        <p14:creationId xmlns:p14="http://schemas.microsoft.com/office/powerpoint/2010/main" val="9586546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5AAF26-1394-6841-8B71-EE2C07082FF5}"/>
              </a:ext>
            </a:extLst>
          </p:cNvPr>
          <p:cNvPicPr>
            <a:picLocks noChangeAspect="1"/>
          </p:cNvPicPr>
          <p:nvPr/>
        </p:nvPicPr>
        <p:blipFill>
          <a:blip r:embed="rId3"/>
          <a:stretch>
            <a:fillRect/>
          </a:stretch>
        </p:blipFill>
        <p:spPr>
          <a:xfrm>
            <a:off x="0" y="60960"/>
            <a:ext cx="12192000" cy="6858000"/>
          </a:xfrm>
          <a:prstGeom prst="rect">
            <a:avLst/>
          </a:prstGeom>
        </p:spPr>
      </p:pic>
      <p:sp>
        <p:nvSpPr>
          <p:cNvPr id="2" name="Title 1">
            <a:extLst>
              <a:ext uri="{FF2B5EF4-FFF2-40B4-BE49-F238E27FC236}">
                <a16:creationId xmlns:a16="http://schemas.microsoft.com/office/drawing/2014/main" id="{81100E85-763C-FE4B-AB6A-3308A809A3EB}"/>
              </a:ext>
            </a:extLst>
          </p:cNvPr>
          <p:cNvSpPr>
            <a:spLocks noGrp="1"/>
          </p:cNvSpPr>
          <p:nvPr>
            <p:ph type="title"/>
          </p:nvPr>
        </p:nvSpPr>
        <p:spPr>
          <a:xfrm>
            <a:off x="833120" y="365125"/>
            <a:ext cx="10586720" cy="1128395"/>
          </a:xfrm>
          <a:ln w="38100">
            <a:noFill/>
          </a:ln>
        </p:spPr>
        <p:txBody>
          <a:bodyPr>
            <a:normAutofit fontScale="90000"/>
          </a:bodyPr>
          <a:lstStyle/>
          <a:p>
            <a:pPr algn="ctr"/>
            <a:r>
              <a:rPr lang="en-US" altLang="en-US" b="1" dirty="0">
                <a:latin typeface="+mn-lt"/>
              </a:rPr>
              <a:t>SCHEDULE  A</a:t>
            </a:r>
            <a:br>
              <a:rPr lang="en-US" altLang="en-US" b="1" dirty="0">
                <a:latin typeface="+mn-lt"/>
              </a:rPr>
            </a:br>
            <a:r>
              <a:rPr lang="en-US" altLang="en-US" b="1" u="sng" dirty="0">
                <a:latin typeface="+mn-lt"/>
              </a:rPr>
              <a:t>GENERAL INFORMATION</a:t>
            </a:r>
            <a:endParaRPr lang="en-US" b="1" u="sng" dirty="0">
              <a:latin typeface="+mn-lt"/>
            </a:endParaRPr>
          </a:p>
        </p:txBody>
      </p:sp>
      <p:sp>
        <p:nvSpPr>
          <p:cNvPr id="3" name="Content Placeholder 2">
            <a:extLst>
              <a:ext uri="{FF2B5EF4-FFF2-40B4-BE49-F238E27FC236}">
                <a16:creationId xmlns:a16="http://schemas.microsoft.com/office/drawing/2014/main" id="{0AAE9449-E68D-B543-A6CD-0DC08F68E287}"/>
              </a:ext>
            </a:extLst>
          </p:cNvPr>
          <p:cNvSpPr>
            <a:spLocks noGrp="1"/>
          </p:cNvSpPr>
          <p:nvPr>
            <p:ph idx="1"/>
          </p:nvPr>
        </p:nvSpPr>
        <p:spPr>
          <a:xfrm>
            <a:off x="833120" y="1635760"/>
            <a:ext cx="10586720" cy="4439920"/>
          </a:xfrm>
          <a:ln w="28575" cmpd="thinThick">
            <a:noFill/>
          </a:ln>
        </p:spPr>
        <p:txBody>
          <a:bodyPr>
            <a:normAutofit fontScale="47500" lnSpcReduction="20000"/>
          </a:bodyPr>
          <a:lstStyle/>
          <a:p>
            <a:pPr algn="ctr">
              <a:buNone/>
            </a:pPr>
            <a:endParaRPr lang="en-US" altLang="en-US" sz="500" b="1" dirty="0" smtClean="0"/>
          </a:p>
          <a:p>
            <a:pPr algn="ctr">
              <a:buNone/>
            </a:pPr>
            <a:r>
              <a:rPr lang="en-US" altLang="en-US" sz="4200" b="1" dirty="0" smtClean="0"/>
              <a:t>PART </a:t>
            </a:r>
            <a:r>
              <a:rPr lang="en-US" altLang="en-US" sz="4200" b="1" dirty="0"/>
              <a:t>B – PROVIDER </a:t>
            </a:r>
            <a:r>
              <a:rPr lang="en-US" altLang="en-US" sz="4200" b="1" dirty="0" smtClean="0"/>
              <a:t>CERTIFICATION</a:t>
            </a:r>
          </a:p>
          <a:p>
            <a:pPr algn="ctr">
              <a:buNone/>
            </a:pPr>
            <a:endParaRPr lang="en-US" altLang="en-US" sz="700" b="1" dirty="0"/>
          </a:p>
          <a:p>
            <a:pPr lvl="1">
              <a:buFont typeface="Wingdings" panose="05000000000000000000" pitchFamily="2" charset="2"/>
              <a:buChar char="§"/>
            </a:pPr>
            <a:r>
              <a:rPr lang="en-US" sz="4000" dirty="0"/>
              <a:t>Single owner providers </a:t>
            </a:r>
            <a:endParaRPr lang="en-US" sz="4000" dirty="0" smtClean="0"/>
          </a:p>
          <a:p>
            <a:pPr lvl="1">
              <a:buFont typeface="Wingdings" panose="05000000000000000000" pitchFamily="2" charset="2"/>
              <a:buChar char="§"/>
            </a:pPr>
            <a:endParaRPr lang="en-US" sz="1100" dirty="0"/>
          </a:p>
          <a:p>
            <a:pPr lvl="2"/>
            <a:r>
              <a:rPr lang="en-US" sz="3800" dirty="0"/>
              <a:t>the owner or administrator may </a:t>
            </a:r>
            <a:r>
              <a:rPr lang="en-US" sz="3800" dirty="0" smtClean="0"/>
              <a:t>sign</a:t>
            </a:r>
          </a:p>
          <a:p>
            <a:pPr lvl="1"/>
            <a:endParaRPr lang="en-US" sz="900" dirty="0"/>
          </a:p>
          <a:p>
            <a:pPr lvl="1">
              <a:buFont typeface="Wingdings" panose="05000000000000000000" pitchFamily="2" charset="2"/>
              <a:buChar char="§"/>
            </a:pPr>
            <a:r>
              <a:rPr lang="en-US" sz="4000" dirty="0"/>
              <a:t>Legal entity </a:t>
            </a:r>
            <a:r>
              <a:rPr lang="en-US" sz="4000" dirty="0" smtClean="0"/>
              <a:t>providers</a:t>
            </a:r>
          </a:p>
          <a:p>
            <a:pPr lvl="1">
              <a:buFont typeface="Wingdings" panose="05000000000000000000" pitchFamily="2" charset="2"/>
              <a:buChar char="§"/>
            </a:pPr>
            <a:endParaRPr lang="en-US" sz="900" dirty="0"/>
          </a:p>
          <a:p>
            <a:pPr lvl="2"/>
            <a:r>
              <a:rPr lang="en-US" sz="3800" dirty="0"/>
              <a:t>Corporations</a:t>
            </a:r>
          </a:p>
          <a:p>
            <a:pPr marL="914400" lvl="2" indent="0">
              <a:buNone/>
            </a:pPr>
            <a:r>
              <a:rPr lang="en-US" sz="2900" dirty="0" smtClean="0"/>
              <a:t>	</a:t>
            </a:r>
            <a:r>
              <a:rPr lang="en-US" sz="3600" dirty="0" smtClean="0"/>
              <a:t>- an </a:t>
            </a:r>
            <a:r>
              <a:rPr lang="en-US" sz="3600" dirty="0"/>
              <a:t>officer (i.e. CEO, CFO, or COO) needs to </a:t>
            </a:r>
            <a:r>
              <a:rPr lang="en-US" sz="3600" dirty="0" smtClean="0"/>
              <a:t>sign</a:t>
            </a:r>
          </a:p>
          <a:p>
            <a:pPr marL="914400" lvl="2" indent="0">
              <a:buNone/>
            </a:pPr>
            <a:endParaRPr lang="en-US" sz="800" dirty="0"/>
          </a:p>
          <a:p>
            <a:pPr lvl="2"/>
            <a:r>
              <a:rPr lang="en-US" sz="3800" dirty="0"/>
              <a:t>Partnerships</a:t>
            </a:r>
          </a:p>
          <a:p>
            <a:pPr marL="914400" lvl="2" indent="0">
              <a:buNone/>
            </a:pPr>
            <a:r>
              <a:rPr lang="en-US" sz="2900" dirty="0" smtClean="0"/>
              <a:t>	</a:t>
            </a:r>
            <a:r>
              <a:rPr lang="en-US" sz="3600" dirty="0" smtClean="0"/>
              <a:t>- one </a:t>
            </a:r>
            <a:r>
              <a:rPr lang="en-US" sz="3600" dirty="0"/>
              <a:t>of the partners needs to </a:t>
            </a:r>
            <a:r>
              <a:rPr lang="en-US" sz="3600" dirty="0" smtClean="0"/>
              <a:t>sign</a:t>
            </a:r>
          </a:p>
          <a:p>
            <a:pPr marL="914400" lvl="2" indent="0">
              <a:buNone/>
            </a:pPr>
            <a:endParaRPr lang="en-US" sz="900" dirty="0"/>
          </a:p>
          <a:p>
            <a:pPr lvl="2"/>
            <a:r>
              <a:rPr lang="en-US" sz="3800" dirty="0"/>
              <a:t>Non-profits</a:t>
            </a:r>
          </a:p>
          <a:p>
            <a:pPr marL="914400" lvl="2" indent="0">
              <a:buNone/>
            </a:pPr>
            <a:r>
              <a:rPr lang="en-US" sz="2900" dirty="0" smtClean="0"/>
              <a:t>	</a:t>
            </a:r>
            <a:r>
              <a:rPr lang="en-US" sz="3600" dirty="0" smtClean="0"/>
              <a:t>- the </a:t>
            </a:r>
            <a:r>
              <a:rPr lang="en-US" sz="3600" dirty="0"/>
              <a:t>person who signs the federal tax return needs to </a:t>
            </a:r>
            <a:r>
              <a:rPr lang="en-US" sz="3600" dirty="0" smtClean="0"/>
              <a:t>sign</a:t>
            </a:r>
          </a:p>
          <a:p>
            <a:pPr marL="914400" lvl="2" indent="0">
              <a:buNone/>
            </a:pPr>
            <a:endParaRPr lang="en-US" sz="900" dirty="0"/>
          </a:p>
          <a:p>
            <a:pPr lvl="2"/>
            <a:r>
              <a:rPr lang="en-US" sz="3800" dirty="0"/>
              <a:t>Subsidiary of a larger corporation</a:t>
            </a:r>
          </a:p>
          <a:p>
            <a:pPr marL="1828800" lvl="4" indent="0">
              <a:buNone/>
            </a:pPr>
            <a:r>
              <a:rPr lang="en-US" sz="3600" dirty="0" smtClean="0"/>
              <a:t>- an </a:t>
            </a:r>
            <a:r>
              <a:rPr lang="en-US" sz="3600" dirty="0"/>
              <a:t>officer of the larger corporation may </a:t>
            </a:r>
            <a:r>
              <a:rPr lang="en-US" sz="3600" dirty="0" smtClean="0"/>
              <a:t>sign</a:t>
            </a:r>
          </a:p>
          <a:p>
            <a:pPr lvl="2">
              <a:buFontTx/>
              <a:buChar char="-"/>
            </a:pPr>
            <a:endParaRPr lang="en-US" sz="900" dirty="0"/>
          </a:p>
          <a:p>
            <a:pPr lvl="1">
              <a:buFont typeface="Wingdings" panose="05000000000000000000" pitchFamily="2" charset="2"/>
              <a:buChar char="§"/>
            </a:pPr>
            <a:r>
              <a:rPr lang="en-US" sz="4000" dirty="0" smtClean="0"/>
              <a:t>Recertify Schedule </a:t>
            </a:r>
            <a:r>
              <a:rPr lang="en-US" sz="4000" dirty="0"/>
              <a:t>A </a:t>
            </a:r>
            <a:r>
              <a:rPr lang="en-US" sz="4000" dirty="0" smtClean="0"/>
              <a:t>each </a:t>
            </a:r>
            <a:r>
              <a:rPr lang="en-US" sz="4000" dirty="0"/>
              <a:t>time a cost report is </a:t>
            </a:r>
            <a:r>
              <a:rPr lang="en-US" sz="4000" dirty="0" smtClean="0"/>
              <a:t>submitted</a:t>
            </a:r>
            <a:endParaRPr lang="en-US" sz="4000" dirty="0"/>
          </a:p>
          <a:p>
            <a:pPr algn="ctr">
              <a:buNone/>
            </a:pPr>
            <a:endParaRPr lang="en-US" altLang="en-US" sz="1200" b="1" dirty="0" smtClean="0"/>
          </a:p>
        </p:txBody>
      </p:sp>
    </p:spTree>
    <p:extLst>
      <p:ext uri="{BB962C8B-B14F-4D97-AF65-F5344CB8AC3E}">
        <p14:creationId xmlns:p14="http://schemas.microsoft.com/office/powerpoint/2010/main" val="29053218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80CA91C-0E84-5D44-8E75-DAE90BC2E030}"/>
              </a:ext>
            </a:extLst>
          </p:cNvPr>
          <p:cNvPicPr>
            <a:picLocks noChangeAspect="1"/>
          </p:cNvPicPr>
          <p:nvPr/>
        </p:nvPicPr>
        <p:blipFill>
          <a:blip r:embed="rId2"/>
          <a:stretch>
            <a:fillRect/>
          </a:stretch>
        </p:blipFill>
        <p:spPr>
          <a:xfrm>
            <a:off x="0" y="-1"/>
            <a:ext cx="12293600" cy="6858001"/>
          </a:xfrm>
          <a:prstGeom prst="rect">
            <a:avLst/>
          </a:prstGeom>
        </p:spPr>
      </p:pic>
      <p:sp>
        <p:nvSpPr>
          <p:cNvPr id="2" name="Title 1">
            <a:extLst>
              <a:ext uri="{FF2B5EF4-FFF2-40B4-BE49-F238E27FC236}">
                <a16:creationId xmlns:a16="http://schemas.microsoft.com/office/drawing/2014/main" id="{4A8FA23F-B74A-1647-9501-26A1483055CE}"/>
              </a:ext>
            </a:extLst>
          </p:cNvPr>
          <p:cNvSpPr>
            <a:spLocks noGrp="1"/>
          </p:cNvSpPr>
          <p:nvPr>
            <p:ph type="title"/>
          </p:nvPr>
        </p:nvSpPr>
        <p:spPr>
          <a:xfrm>
            <a:off x="414669" y="365125"/>
            <a:ext cx="7400259" cy="1325563"/>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lstStyle/>
          <a:p>
            <a:pPr algn="ctr"/>
            <a:r>
              <a:rPr lang="en-US" altLang="en-US" b="1" dirty="0">
                <a:latin typeface="+mn-lt"/>
              </a:rPr>
              <a:t>SCHEDULE  A</a:t>
            </a:r>
            <a:br>
              <a:rPr lang="en-US" altLang="en-US" b="1" dirty="0">
                <a:latin typeface="+mn-lt"/>
              </a:rPr>
            </a:br>
            <a:r>
              <a:rPr lang="en-US" altLang="en-US" b="1" dirty="0">
                <a:latin typeface="+mn-lt"/>
              </a:rPr>
              <a:t>GENERAL INFORMATION</a:t>
            </a:r>
            <a:endParaRPr lang="en-US" dirty="0">
              <a:latin typeface="+mn-lt"/>
            </a:endParaRPr>
          </a:p>
        </p:txBody>
      </p:sp>
      <p:sp>
        <p:nvSpPr>
          <p:cNvPr id="11" name="Content Placeholder 10">
            <a:extLst>
              <a:ext uri="{FF2B5EF4-FFF2-40B4-BE49-F238E27FC236}">
                <a16:creationId xmlns:a16="http://schemas.microsoft.com/office/drawing/2014/main" id="{CD4E791F-756F-7040-BCCF-8D3881DD1A1A}"/>
              </a:ext>
            </a:extLst>
          </p:cNvPr>
          <p:cNvSpPr>
            <a:spLocks noGrp="1"/>
          </p:cNvSpPr>
          <p:nvPr>
            <p:ph idx="1"/>
          </p:nvPr>
        </p:nvSpPr>
        <p:spPr>
          <a:xfrm>
            <a:off x="414669" y="1828801"/>
            <a:ext cx="7400259" cy="1293094"/>
          </a:xfrm>
        </p:spPr>
        <p:txBody>
          <a:bodyPr>
            <a:normAutofit fontScale="62500" lnSpcReduction="20000"/>
          </a:bodyPr>
          <a:lstStyle/>
          <a:p>
            <a:pPr algn="ctr">
              <a:lnSpc>
                <a:spcPct val="100000"/>
              </a:lnSpc>
              <a:buNone/>
            </a:pPr>
            <a:r>
              <a:rPr lang="en-US" altLang="en-US" sz="3200" b="1" dirty="0"/>
              <a:t>PART B – PROVIDER CERTIFICATION</a:t>
            </a:r>
            <a:endParaRPr lang="en-US" altLang="en-US" sz="3200" dirty="0"/>
          </a:p>
          <a:p>
            <a:pPr marL="285750" indent="-285750">
              <a:lnSpc>
                <a:spcPct val="100000"/>
              </a:lnSpc>
              <a:defRPr/>
            </a:pPr>
            <a:r>
              <a:rPr lang="en-US" altLang="en-US" dirty="0"/>
              <a:t>Enter the signer’s title and the date signed</a:t>
            </a:r>
            <a:endParaRPr lang="en-US" altLang="en-US" i="1" dirty="0"/>
          </a:p>
          <a:p>
            <a:pPr marL="285750" indent="-285750">
              <a:lnSpc>
                <a:spcPct val="100000"/>
              </a:lnSpc>
              <a:defRPr/>
            </a:pPr>
            <a:r>
              <a:rPr lang="en-US" altLang="en-US" dirty="0"/>
              <a:t>Scan, fax or mail the original signed Schedule A directly to your resource manager and/or rates analyst</a:t>
            </a:r>
          </a:p>
        </p:txBody>
      </p:sp>
      <p:pic>
        <p:nvPicPr>
          <p:cNvPr id="5" name="Picture 4"/>
          <p:cNvPicPr>
            <a:picLocks noChangeAspect="1"/>
          </p:cNvPicPr>
          <p:nvPr/>
        </p:nvPicPr>
        <p:blipFill>
          <a:blip r:embed="rId3"/>
          <a:stretch>
            <a:fillRect/>
          </a:stretch>
        </p:blipFill>
        <p:spPr>
          <a:xfrm>
            <a:off x="414670" y="3121895"/>
            <a:ext cx="7400259" cy="2854038"/>
          </a:xfrm>
          <a:prstGeom prst="rect">
            <a:avLst/>
          </a:prstGeom>
          <a:ln w="19050">
            <a:solidFill>
              <a:schemeClr val="tx1"/>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4526776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B962305-C037-B847-B903-997D030574B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9DE6440-7497-D449-8A78-A92866A407F5}"/>
              </a:ext>
            </a:extLst>
          </p:cNvPr>
          <p:cNvSpPr>
            <a:spLocks noGrp="1"/>
          </p:cNvSpPr>
          <p:nvPr>
            <p:ph type="title"/>
          </p:nvPr>
        </p:nvSpPr>
        <p:spPr>
          <a:xfrm>
            <a:off x="246580" y="365125"/>
            <a:ext cx="7633699" cy="1325563"/>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5400" b="1" dirty="0">
                <a:latin typeface="+mn-lt"/>
              </a:rPr>
              <a:t>SCHEDULE B</a:t>
            </a:r>
            <a:br>
              <a:rPr lang="en-US" altLang="en-US" sz="5400" b="1" dirty="0">
                <a:latin typeface="+mn-lt"/>
              </a:rPr>
            </a:br>
            <a:r>
              <a:rPr lang="en-US" altLang="en-US" dirty="0">
                <a:latin typeface="+mn-lt"/>
              </a:rPr>
              <a:t>ISS Payroll Expenses</a:t>
            </a:r>
            <a:endParaRPr lang="en-US" dirty="0">
              <a:latin typeface="+mn-lt"/>
            </a:endParaRPr>
          </a:p>
        </p:txBody>
      </p:sp>
      <p:sp>
        <p:nvSpPr>
          <p:cNvPr id="7" name="Content Placeholder 6">
            <a:extLst>
              <a:ext uri="{FF2B5EF4-FFF2-40B4-BE49-F238E27FC236}">
                <a16:creationId xmlns:a16="http://schemas.microsoft.com/office/drawing/2014/main" id="{DD855924-A6E4-C24B-B34F-F2D613017CD6}"/>
              </a:ext>
            </a:extLst>
          </p:cNvPr>
          <p:cNvSpPr>
            <a:spLocks noGrp="1"/>
          </p:cNvSpPr>
          <p:nvPr>
            <p:ph idx="1"/>
          </p:nvPr>
        </p:nvSpPr>
        <p:spPr>
          <a:xfrm>
            <a:off x="246580" y="1838688"/>
            <a:ext cx="7633699" cy="4235541"/>
          </a:xfrm>
        </p:spPr>
        <p:txBody>
          <a:bodyPr>
            <a:normAutofit lnSpcReduction="10000"/>
          </a:bodyPr>
          <a:lstStyle/>
          <a:p>
            <a:pPr marL="0" indent="0">
              <a:buNone/>
              <a:defRPr/>
            </a:pPr>
            <a:endParaRPr lang="en-US" sz="1000" b="1" dirty="0"/>
          </a:p>
          <a:p>
            <a:pPr marL="0" indent="0" algn="ctr">
              <a:buNone/>
              <a:defRPr/>
            </a:pPr>
            <a:r>
              <a:rPr lang="en-US" sz="2600" b="1" dirty="0"/>
              <a:t>Reporting ISS Payroll Expenses Do’s &amp; Don’ts</a:t>
            </a:r>
          </a:p>
          <a:p>
            <a:pPr marL="0" indent="0" algn="ctr">
              <a:buNone/>
              <a:defRPr/>
            </a:pPr>
            <a:endParaRPr lang="en-US" sz="1000" b="1" dirty="0"/>
          </a:p>
          <a:p>
            <a:pPr lvl="1">
              <a:buFont typeface="Wingdings" panose="05000000000000000000" pitchFamily="2" charset="2"/>
              <a:buChar char="§"/>
            </a:pPr>
            <a:r>
              <a:rPr lang="en-US" altLang="en-US" sz="2200" b="1" u="sng" dirty="0">
                <a:solidFill>
                  <a:srgbClr val="FF0000"/>
                </a:solidFill>
              </a:rPr>
              <a:t>Do not </a:t>
            </a:r>
            <a:r>
              <a:rPr lang="en-US" altLang="en-US" sz="2200" dirty="0"/>
              <a:t>report payroll expenses for</a:t>
            </a:r>
          </a:p>
          <a:p>
            <a:pPr marL="457200" lvl="1" indent="0">
              <a:buNone/>
            </a:pPr>
            <a:endParaRPr lang="en-US" altLang="en-US" sz="1000" dirty="0"/>
          </a:p>
          <a:p>
            <a:pPr lvl="2">
              <a:buFont typeface="Wingdings" panose="05000000000000000000" pitchFamily="2" charset="2"/>
              <a:buChar char="§"/>
            </a:pPr>
            <a:r>
              <a:rPr lang="en-US" altLang="en-US" dirty="0"/>
              <a:t>Staff who only perform Administrative work</a:t>
            </a:r>
          </a:p>
          <a:p>
            <a:pPr lvl="2">
              <a:buFont typeface="Wingdings" panose="05000000000000000000" pitchFamily="2" charset="2"/>
              <a:buChar char="§"/>
            </a:pPr>
            <a:endParaRPr lang="en-US" altLang="en-US" sz="1000" dirty="0"/>
          </a:p>
          <a:p>
            <a:pPr lvl="2">
              <a:buFont typeface="Wingdings" panose="05000000000000000000" pitchFamily="2" charset="2"/>
              <a:buChar char="§"/>
            </a:pPr>
            <a:r>
              <a:rPr lang="en-US" altLang="en-US" dirty="0"/>
              <a:t>Staff who do not perform contracted ISS</a:t>
            </a:r>
          </a:p>
          <a:p>
            <a:pPr lvl="2">
              <a:buFont typeface="Wingdings" panose="05000000000000000000" pitchFamily="2" charset="2"/>
              <a:buChar char="§"/>
            </a:pPr>
            <a:endParaRPr lang="en-US" altLang="en-US" sz="1000" dirty="0"/>
          </a:p>
          <a:p>
            <a:pPr lvl="2">
              <a:buFont typeface="Wingdings" panose="05000000000000000000" pitchFamily="2" charset="2"/>
              <a:buChar char="§"/>
            </a:pPr>
            <a:r>
              <a:rPr lang="en-US" altLang="en-US" dirty="0"/>
              <a:t>Administrator’s that do not perform ISS</a:t>
            </a:r>
          </a:p>
          <a:p>
            <a:pPr lvl="2">
              <a:buFont typeface="Wingdings" panose="05000000000000000000" pitchFamily="2" charset="2"/>
              <a:buChar char="§"/>
            </a:pPr>
            <a:endParaRPr lang="en-US" altLang="en-US" sz="1000" dirty="0"/>
          </a:p>
          <a:p>
            <a:pPr lvl="2">
              <a:buFont typeface="Wingdings" panose="05000000000000000000" pitchFamily="2" charset="2"/>
              <a:buChar char="§"/>
            </a:pPr>
            <a:r>
              <a:rPr lang="en-US" altLang="en-US" dirty="0"/>
              <a:t>Administrator’s not eligible to claim ISS payroll expenses</a:t>
            </a:r>
          </a:p>
          <a:p>
            <a:pPr marL="914400" lvl="2" indent="0">
              <a:buNone/>
            </a:pPr>
            <a:endParaRPr lang="en-US" altLang="en-US" sz="1000" dirty="0"/>
          </a:p>
          <a:p>
            <a:pPr lvl="3">
              <a:buFont typeface="Wingdings" panose="05000000000000000000" pitchFamily="2" charset="2"/>
              <a:buChar char="§"/>
            </a:pPr>
            <a:r>
              <a:rPr lang="en-US" altLang="en-US" dirty="0"/>
              <a:t>Supported living and combined agencies with </a:t>
            </a:r>
            <a:r>
              <a:rPr lang="en-US" altLang="en-US" b="1" u="sng" dirty="0"/>
              <a:t>20 or more</a:t>
            </a:r>
            <a:r>
              <a:rPr lang="en-US" altLang="en-US" dirty="0"/>
              <a:t> ISS FTE’s are not eligible</a:t>
            </a:r>
            <a:endParaRPr lang="en-US" dirty="0"/>
          </a:p>
          <a:p>
            <a:pPr marL="0" indent="0" algn="ctr">
              <a:buNone/>
              <a:defRPr/>
            </a:pPr>
            <a:endParaRPr lang="en-US" altLang="en-US" sz="1600" dirty="0"/>
          </a:p>
        </p:txBody>
      </p:sp>
    </p:spTree>
    <p:extLst>
      <p:ext uri="{BB962C8B-B14F-4D97-AF65-F5344CB8AC3E}">
        <p14:creationId xmlns:p14="http://schemas.microsoft.com/office/powerpoint/2010/main" val="10285073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80CA91C-0E84-5D44-8E75-DAE90BC2E030}"/>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4A8FA23F-B74A-1647-9501-26A1483055CE}"/>
              </a:ext>
            </a:extLst>
          </p:cNvPr>
          <p:cNvSpPr>
            <a:spLocks noGrp="1"/>
          </p:cNvSpPr>
          <p:nvPr>
            <p:ph type="title"/>
          </p:nvPr>
        </p:nvSpPr>
        <p:spPr>
          <a:xfrm>
            <a:off x="360218" y="365126"/>
            <a:ext cx="7407564" cy="1186584"/>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5400" b="1" dirty="0" smtClean="0">
                <a:latin typeface="+mn-lt"/>
              </a:rPr>
              <a:t>SCHEDULE </a:t>
            </a:r>
            <a:r>
              <a:rPr lang="en-US" altLang="en-US" sz="5400" b="1" dirty="0">
                <a:latin typeface="+mn-lt"/>
              </a:rPr>
              <a:t>B</a:t>
            </a:r>
            <a:br>
              <a:rPr lang="en-US" altLang="en-US" sz="5400" b="1" dirty="0">
                <a:latin typeface="+mn-lt"/>
              </a:rPr>
            </a:br>
            <a:r>
              <a:rPr lang="en-US" altLang="en-US" dirty="0">
                <a:latin typeface="+mn-lt"/>
              </a:rPr>
              <a:t>ISS Payroll Expenses</a:t>
            </a:r>
            <a:endParaRPr lang="en-US" dirty="0">
              <a:latin typeface="+mn-lt"/>
            </a:endParaRPr>
          </a:p>
        </p:txBody>
      </p:sp>
      <p:sp>
        <p:nvSpPr>
          <p:cNvPr id="11" name="Content Placeholder 10">
            <a:extLst>
              <a:ext uri="{FF2B5EF4-FFF2-40B4-BE49-F238E27FC236}">
                <a16:creationId xmlns:a16="http://schemas.microsoft.com/office/drawing/2014/main" id="{CD4E791F-756F-7040-BCCF-8D3881DD1A1A}"/>
              </a:ext>
            </a:extLst>
          </p:cNvPr>
          <p:cNvSpPr>
            <a:spLocks noGrp="1"/>
          </p:cNvSpPr>
          <p:nvPr>
            <p:ph idx="1"/>
          </p:nvPr>
        </p:nvSpPr>
        <p:spPr>
          <a:xfrm>
            <a:off x="360217" y="1625601"/>
            <a:ext cx="7407565" cy="4436154"/>
          </a:xfrm>
        </p:spPr>
        <p:txBody>
          <a:bodyPr>
            <a:normAutofit/>
          </a:bodyPr>
          <a:lstStyle/>
          <a:p>
            <a:pPr marL="0" indent="0">
              <a:buNone/>
              <a:defRPr/>
            </a:pPr>
            <a:endParaRPr lang="en-US" sz="1000" b="1" dirty="0" smtClean="0"/>
          </a:p>
          <a:p>
            <a:pPr marL="0" indent="0" algn="ctr">
              <a:buNone/>
              <a:defRPr/>
            </a:pPr>
            <a:r>
              <a:rPr lang="en-US" sz="2600" b="1" dirty="0" smtClean="0"/>
              <a:t>Reporting </a:t>
            </a:r>
            <a:r>
              <a:rPr lang="en-US" sz="2600" b="1" dirty="0"/>
              <a:t>ISS Payroll Expenses Do’s &amp; Don’ts</a:t>
            </a:r>
          </a:p>
          <a:p>
            <a:pPr marL="0" indent="0" algn="ctr">
              <a:buNone/>
              <a:defRPr/>
            </a:pPr>
            <a:endParaRPr lang="en-US" sz="1000" b="1" dirty="0"/>
          </a:p>
          <a:p>
            <a:pPr lvl="1">
              <a:buFont typeface="Wingdings" panose="05000000000000000000" pitchFamily="2" charset="2"/>
              <a:buChar char="§"/>
            </a:pPr>
            <a:r>
              <a:rPr lang="en-US" altLang="en-US" sz="2200" b="1" u="sng" dirty="0">
                <a:solidFill>
                  <a:srgbClr val="FF0000"/>
                </a:solidFill>
              </a:rPr>
              <a:t>Do</a:t>
            </a:r>
            <a:r>
              <a:rPr lang="en-US" altLang="en-US" sz="2200" b="1" dirty="0">
                <a:solidFill>
                  <a:srgbClr val="FF0000"/>
                </a:solidFill>
              </a:rPr>
              <a:t> </a:t>
            </a:r>
            <a:r>
              <a:rPr lang="en-US" altLang="en-US" sz="2200" dirty="0"/>
              <a:t>report payroll expenses for</a:t>
            </a:r>
          </a:p>
          <a:p>
            <a:pPr lvl="1">
              <a:buFont typeface="Wingdings" panose="05000000000000000000" pitchFamily="2" charset="2"/>
              <a:buChar char="§"/>
            </a:pPr>
            <a:endParaRPr lang="en-US" altLang="en-US" sz="1000" dirty="0"/>
          </a:p>
          <a:p>
            <a:pPr lvl="2">
              <a:buFont typeface="Wingdings" panose="05000000000000000000" pitchFamily="2" charset="2"/>
              <a:buChar char="§"/>
            </a:pPr>
            <a:r>
              <a:rPr lang="en-US" altLang="en-US" dirty="0"/>
              <a:t>Employees that perform only contracted ISS</a:t>
            </a:r>
          </a:p>
          <a:p>
            <a:pPr lvl="2">
              <a:buFont typeface="Wingdings" panose="05000000000000000000" pitchFamily="2" charset="2"/>
              <a:buChar char="§"/>
            </a:pPr>
            <a:endParaRPr lang="en-US" altLang="en-US" sz="1000" dirty="0"/>
          </a:p>
          <a:p>
            <a:pPr lvl="2">
              <a:buFont typeface="Wingdings" panose="05000000000000000000" pitchFamily="2" charset="2"/>
              <a:buChar char="§"/>
            </a:pPr>
            <a:r>
              <a:rPr lang="en-US" altLang="en-US" dirty="0"/>
              <a:t>Employees that perform contracted ISS and also perform non-ISS/Administrative or non-contracted work</a:t>
            </a:r>
          </a:p>
          <a:p>
            <a:pPr lvl="2">
              <a:buFont typeface="Wingdings" panose="05000000000000000000" pitchFamily="2" charset="2"/>
              <a:buChar char="§"/>
            </a:pPr>
            <a:endParaRPr lang="en-US" altLang="en-US" sz="1000" dirty="0"/>
          </a:p>
          <a:p>
            <a:pPr lvl="2">
              <a:buFont typeface="Wingdings" panose="05000000000000000000" pitchFamily="2" charset="2"/>
              <a:buChar char="§"/>
            </a:pPr>
            <a:r>
              <a:rPr lang="en-US" altLang="en-US" dirty="0"/>
              <a:t>Administrator’s that perform ISS and wish to claim wages as </a:t>
            </a:r>
            <a:r>
              <a:rPr lang="en-US" altLang="en-US" dirty="0" smtClean="0"/>
              <a:t>ISS</a:t>
            </a:r>
            <a:endParaRPr lang="en-US" altLang="en-US" sz="1000" dirty="0"/>
          </a:p>
          <a:p>
            <a:pPr lvl="3"/>
            <a:r>
              <a:rPr lang="en-US" altLang="en-US" sz="1600" dirty="0"/>
              <a:t>Applies only to agency’s with 20 or fewer ISS FTE’s for supported living and combined programs</a:t>
            </a:r>
          </a:p>
        </p:txBody>
      </p:sp>
    </p:spTree>
    <p:extLst>
      <p:ext uri="{BB962C8B-B14F-4D97-AF65-F5344CB8AC3E}">
        <p14:creationId xmlns:p14="http://schemas.microsoft.com/office/powerpoint/2010/main" val="36496810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93E5E9554C20A468475ADFC538D309C" ma:contentTypeVersion="1" ma:contentTypeDescription="Create a new document." ma:contentTypeScope="" ma:versionID="872314821dc5c2530a3cc8bd91e1a034">
  <xsd:schema xmlns:xsd="http://www.w3.org/2001/XMLSchema" xmlns:xs="http://www.w3.org/2001/XMLSchema" xmlns:p="http://schemas.microsoft.com/office/2006/metadata/properties" xmlns:ns2="a314e1e4-7d28-4445-b9ea-521cc8ec9b75" targetNamespace="http://schemas.microsoft.com/office/2006/metadata/properties" ma:root="true" ma:fieldsID="28251d007046bbc3e9b4667c3d8e47da" ns2:_="">
    <xsd:import namespace="a314e1e4-7d28-4445-b9ea-521cc8ec9b75"/>
    <xsd:element name="properties">
      <xsd:complexType>
        <xsd:sequence>
          <xsd:element name="documentManagement">
            <xsd:complexType>
              <xsd:all>
                <xsd:element ref="ns2:Topic"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314e1e4-7d28-4445-b9ea-521cc8ec9b75" elementFormDefault="qualified">
    <xsd:import namespace="http://schemas.microsoft.com/office/2006/documentManagement/types"/>
    <xsd:import namespace="http://schemas.microsoft.com/office/infopath/2007/PartnerControls"/>
    <xsd:element name="Topic" ma:index="8" nillable="true" ma:displayName="Topic" ma:default="Flyers" ma:format="Dropdown" ma:internalName="Topic">
      <xsd:simpleType>
        <xsd:restriction base="dms:Choice">
          <xsd:enumeration value="Flyers"/>
          <xsd:enumeration value="Graphics"/>
          <xsd:enumeration value="Newsletters"/>
          <xsd:enumeration value="PowerPoint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opic xmlns="a314e1e4-7d28-4445-b9ea-521cc8ec9b75">PowerPoints</Topic>
  </documentManagement>
</p:properties>
</file>

<file path=customXml/itemProps1.xml><?xml version="1.0" encoding="utf-8"?>
<ds:datastoreItem xmlns:ds="http://schemas.openxmlformats.org/officeDocument/2006/customXml" ds:itemID="{A74E6846-743C-49DA-9EBA-5740322812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314e1e4-7d28-4445-b9ea-521cc8ec9b7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EA0D2A3-547D-4BEC-8177-F9DCB06330C5}">
  <ds:schemaRefs>
    <ds:schemaRef ds:uri="http://schemas.microsoft.com/sharepoint/v3/contenttype/forms"/>
  </ds:schemaRefs>
</ds:datastoreItem>
</file>

<file path=customXml/itemProps3.xml><?xml version="1.0" encoding="utf-8"?>
<ds:datastoreItem xmlns:ds="http://schemas.openxmlformats.org/officeDocument/2006/customXml" ds:itemID="{333D78B5-89F6-4CBB-BD18-B724BFD85779}">
  <ds:schemaRefs>
    <ds:schemaRef ds:uri="http://purl.org/dc/dcmitype/"/>
    <ds:schemaRef ds:uri="http://www.w3.org/XML/1998/namespace"/>
    <ds:schemaRef ds:uri="http://purl.org/dc/elements/1.1/"/>
    <ds:schemaRef ds:uri="http://schemas.microsoft.com/office/2006/metadata/properties"/>
    <ds:schemaRef ds:uri="http://schemas.microsoft.com/office/2006/documentManagement/types"/>
    <ds:schemaRef ds:uri="http://purl.org/dc/terms/"/>
    <ds:schemaRef ds:uri="a314e1e4-7d28-4445-b9ea-521cc8ec9b75"/>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otalTime>3071</TotalTime>
  <Words>3674</Words>
  <Application>Microsoft Office PowerPoint</Application>
  <PresentationFormat>Widescreen</PresentationFormat>
  <Paragraphs>562</Paragraphs>
  <Slides>39</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Arial</vt:lpstr>
      <vt:lpstr>Calibri</vt:lpstr>
      <vt:lpstr>Calibri Light</vt:lpstr>
      <vt:lpstr>Wingdings</vt:lpstr>
      <vt:lpstr>Office Theme</vt:lpstr>
      <vt:lpstr>ANNUAL COST REPORT TRAINING   DDA RESIDENTIAL SUPPORT PROGRAMS  Reporting Year 2021</vt:lpstr>
      <vt:lpstr>PURPOSE OF COST REPORTING</vt:lpstr>
      <vt:lpstr>COST REPORT SCHEDULES</vt:lpstr>
      <vt:lpstr>SCHEDULE  A GENERAL INFORMATION</vt:lpstr>
      <vt:lpstr>SCHEDULE  A GENERAL INFORMATION</vt:lpstr>
      <vt:lpstr>SCHEDULE  A GENERAL INFORMATION</vt:lpstr>
      <vt:lpstr>SCHEDULE  A GENERAL INFORMATION</vt:lpstr>
      <vt:lpstr>SCHEDULE B ISS Payroll Expenses</vt:lpstr>
      <vt:lpstr>SCHEDULE B ISS Payroll Expenses</vt:lpstr>
      <vt:lpstr>SCHEDULE B ISS Payroll Expenses</vt:lpstr>
      <vt:lpstr>SCHEDULE B ISS Payroll Expenses</vt:lpstr>
      <vt:lpstr>SCHEDULE B ISS Payroll Expenses</vt:lpstr>
      <vt:lpstr>SCHEDULE B ISS Payroll Expenses</vt:lpstr>
      <vt:lpstr>SCHEDULE B ADMINISTRATOR REGRESSION TABLE</vt:lpstr>
      <vt:lpstr>SCHEDULE B ADMINISTRATOR REGRESSION TABLE</vt:lpstr>
      <vt:lpstr>SCHEDULE B ISS Payroll Expenses</vt:lpstr>
      <vt:lpstr>SCHEDULE C PROGRAM INFORMATION SECTION</vt:lpstr>
      <vt:lpstr>SCHEDULE  C ADMINISTRATIVE &amp; OPERATING COSTS (NON-ISS)</vt:lpstr>
      <vt:lpstr>SCHEDULE C Allocating Costs</vt:lpstr>
      <vt:lpstr>SCHEDULE C Allocating Costs</vt:lpstr>
      <vt:lpstr>SCHEDULE  D PROGRAM REVENUES</vt:lpstr>
      <vt:lpstr>SCHEDULE E Community Residential Staffing Information</vt:lpstr>
      <vt:lpstr>SCHEDULE E Community Residential Staffing Information</vt:lpstr>
      <vt:lpstr>SCHEDULE E Community Residential Staffing Information</vt:lpstr>
      <vt:lpstr>SCHEDULE E Community Residential Staffing Information</vt:lpstr>
      <vt:lpstr>SCHEDULE E Community Residential Staffing Information</vt:lpstr>
      <vt:lpstr>SCHEDULE F Affordable Care Act Information</vt:lpstr>
      <vt:lpstr>SCHEDULE F Affordable Care Act Information</vt:lpstr>
      <vt:lpstr>SCHEDULE F Affordable Care Act Information</vt:lpstr>
      <vt:lpstr>SCHEDULE G – ISS SETTLEMENT Schedule H - Rate History</vt:lpstr>
      <vt:lpstr>SCHEDULE G – ISS SETTLEMENT Schedule H – Rate History</vt:lpstr>
      <vt:lpstr>SCHEDULE G – ISS SETTLEMENT Program Settlement</vt:lpstr>
      <vt:lpstr>SCHEDULE G – ISS SETTLEMENT Reimbursement Summary</vt:lpstr>
      <vt:lpstr>SCHEDULE G – ISS SETTLEMENT Schedule I</vt:lpstr>
      <vt:lpstr>SCHEDULE G – ISS SETTLEMENT Reimbursement Summary</vt:lpstr>
      <vt:lpstr>SCHEDULE G – ISS SETTLEMENT Reimbursement Summary</vt:lpstr>
      <vt:lpstr>SCHEDULE G – ISS SETTLEMENT Settlement</vt:lpstr>
      <vt:lpstr>MISCELLANEOUS INFORMATION</vt:lpstr>
      <vt:lpstr>COST REPORT 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DSHS PowerPoint Presentation bottom swoop (Rev. 9-19)</dc:title>
  <dc:creator>Microsoft Office User</dc:creator>
  <cp:lastModifiedBy>Paulk, Tammy (DSHS/ALTSA/MSD-Rates)</cp:lastModifiedBy>
  <cp:revision>144</cp:revision>
  <dcterms:created xsi:type="dcterms:W3CDTF">2019-09-12T19:47:00Z</dcterms:created>
  <dcterms:modified xsi:type="dcterms:W3CDTF">2021-02-02T20:29:18Z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0x010100F93E5E9554C20A468475ADFC538D309C</vt:lpwstr>
  </property>
</Properties>
</file>