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4"/>
  </p:notesMasterIdLst>
  <p:sldIdLst>
    <p:sldId id="256" r:id="rId5"/>
    <p:sldId id="262" r:id="rId6"/>
    <p:sldId id="267" r:id="rId7"/>
    <p:sldId id="258" r:id="rId8"/>
    <p:sldId id="307" r:id="rId9"/>
    <p:sldId id="311" r:id="rId10"/>
    <p:sldId id="312" r:id="rId11"/>
    <p:sldId id="341" r:id="rId12"/>
    <p:sldId id="314" r:id="rId13"/>
    <p:sldId id="316" r:id="rId14"/>
    <p:sldId id="304" r:id="rId15"/>
    <p:sldId id="318" r:id="rId16"/>
    <p:sldId id="257" r:id="rId17"/>
    <p:sldId id="279" r:id="rId18"/>
    <p:sldId id="324" r:id="rId19"/>
    <p:sldId id="325" r:id="rId20"/>
    <p:sldId id="326" r:id="rId21"/>
    <p:sldId id="272" r:id="rId22"/>
    <p:sldId id="309" r:id="rId23"/>
    <p:sldId id="329" r:id="rId24"/>
    <p:sldId id="287" r:id="rId25"/>
    <p:sldId id="342" r:id="rId26"/>
    <p:sldId id="289" r:id="rId27"/>
    <p:sldId id="330" r:id="rId28"/>
    <p:sldId id="322" r:id="rId29"/>
    <p:sldId id="332" r:id="rId30"/>
    <p:sldId id="294" r:id="rId31"/>
    <p:sldId id="269" r:id="rId32"/>
    <p:sldId id="334" r:id="rId33"/>
    <p:sldId id="295" r:id="rId34"/>
    <p:sldId id="292" r:id="rId35"/>
    <p:sldId id="297" r:id="rId36"/>
    <p:sldId id="336" r:id="rId37"/>
    <p:sldId id="339" r:id="rId38"/>
    <p:sldId id="315" r:id="rId39"/>
    <p:sldId id="340" r:id="rId40"/>
    <p:sldId id="301" r:id="rId41"/>
    <p:sldId id="302" r:id="rId42"/>
    <p:sldId id="306"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30" autoAdjust="0"/>
    <p:restoredTop sz="81929" autoAdjust="0"/>
  </p:normalViewPr>
  <p:slideViewPr>
    <p:cSldViewPr snapToGrid="0" snapToObjects="1">
      <p:cViewPr varScale="1">
        <p:scale>
          <a:sx n="80" d="100"/>
          <a:sy n="80" d="100"/>
        </p:scale>
        <p:origin x="13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6053BA-756F-4995-B29C-2CE2C05A11D7}" type="datetimeFigureOut">
              <a:rPr lang="en-US" smtClean="0"/>
              <a:t>12/14/2022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77635E-E8BD-4B59-9266-52EB2F726924}" type="slidenum">
              <a:rPr lang="en-US" smtClean="0"/>
              <a:t>‹#›</a:t>
            </a:fld>
            <a:endParaRPr lang="en-US" dirty="0"/>
          </a:p>
        </p:txBody>
      </p:sp>
    </p:spTree>
    <p:extLst>
      <p:ext uri="{BB962C8B-B14F-4D97-AF65-F5344CB8AC3E}">
        <p14:creationId xmlns:p14="http://schemas.microsoft.com/office/powerpoint/2010/main" val="3761622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4</a:t>
            </a:fld>
            <a:endParaRPr lang="en-US" dirty="0"/>
          </a:p>
        </p:txBody>
      </p:sp>
    </p:spTree>
    <p:extLst>
      <p:ext uri="{BB962C8B-B14F-4D97-AF65-F5344CB8AC3E}">
        <p14:creationId xmlns:p14="http://schemas.microsoft.com/office/powerpoint/2010/main" val="6690223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18</a:t>
            </a:fld>
            <a:endParaRPr lang="en-US" dirty="0"/>
          </a:p>
        </p:txBody>
      </p:sp>
    </p:spTree>
    <p:extLst>
      <p:ext uri="{BB962C8B-B14F-4D97-AF65-F5344CB8AC3E}">
        <p14:creationId xmlns:p14="http://schemas.microsoft.com/office/powerpoint/2010/main" val="429752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19</a:t>
            </a:fld>
            <a:endParaRPr lang="en-US" dirty="0"/>
          </a:p>
        </p:txBody>
      </p:sp>
    </p:spTree>
    <p:extLst>
      <p:ext uri="{BB962C8B-B14F-4D97-AF65-F5344CB8AC3E}">
        <p14:creationId xmlns:p14="http://schemas.microsoft.com/office/powerpoint/2010/main" val="3327331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20</a:t>
            </a:fld>
            <a:endParaRPr lang="en-US" dirty="0"/>
          </a:p>
        </p:txBody>
      </p:sp>
    </p:spTree>
    <p:extLst>
      <p:ext uri="{BB962C8B-B14F-4D97-AF65-F5344CB8AC3E}">
        <p14:creationId xmlns:p14="http://schemas.microsoft.com/office/powerpoint/2010/main" val="33351853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30</a:t>
            </a:fld>
            <a:endParaRPr lang="en-US" dirty="0"/>
          </a:p>
        </p:txBody>
      </p:sp>
    </p:spTree>
    <p:extLst>
      <p:ext uri="{BB962C8B-B14F-4D97-AF65-F5344CB8AC3E}">
        <p14:creationId xmlns:p14="http://schemas.microsoft.com/office/powerpoint/2010/main" val="416208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31</a:t>
            </a:fld>
            <a:endParaRPr lang="en-US" dirty="0"/>
          </a:p>
        </p:txBody>
      </p:sp>
    </p:spTree>
    <p:extLst>
      <p:ext uri="{BB962C8B-B14F-4D97-AF65-F5344CB8AC3E}">
        <p14:creationId xmlns:p14="http://schemas.microsoft.com/office/powerpoint/2010/main" val="2074849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32</a:t>
            </a:fld>
            <a:endParaRPr lang="en-US" dirty="0"/>
          </a:p>
        </p:txBody>
      </p:sp>
    </p:spTree>
    <p:extLst>
      <p:ext uri="{BB962C8B-B14F-4D97-AF65-F5344CB8AC3E}">
        <p14:creationId xmlns:p14="http://schemas.microsoft.com/office/powerpoint/2010/main" val="31541238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33</a:t>
            </a:fld>
            <a:endParaRPr lang="en-US" dirty="0"/>
          </a:p>
        </p:txBody>
      </p:sp>
    </p:spTree>
    <p:extLst>
      <p:ext uri="{BB962C8B-B14F-4D97-AF65-F5344CB8AC3E}">
        <p14:creationId xmlns:p14="http://schemas.microsoft.com/office/powerpoint/2010/main" val="4791567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36</a:t>
            </a:fld>
            <a:endParaRPr lang="en-US" dirty="0"/>
          </a:p>
        </p:txBody>
      </p:sp>
    </p:spTree>
    <p:extLst>
      <p:ext uri="{BB962C8B-B14F-4D97-AF65-F5344CB8AC3E}">
        <p14:creationId xmlns:p14="http://schemas.microsoft.com/office/powerpoint/2010/main" val="19208663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39</a:t>
            </a:fld>
            <a:endParaRPr lang="en-US" dirty="0"/>
          </a:p>
        </p:txBody>
      </p:sp>
    </p:spTree>
    <p:extLst>
      <p:ext uri="{BB962C8B-B14F-4D97-AF65-F5344CB8AC3E}">
        <p14:creationId xmlns:p14="http://schemas.microsoft.com/office/powerpoint/2010/main" val="1959200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5</a:t>
            </a:fld>
            <a:endParaRPr lang="en-US" dirty="0"/>
          </a:p>
        </p:txBody>
      </p:sp>
    </p:spTree>
    <p:extLst>
      <p:ext uri="{BB962C8B-B14F-4D97-AF65-F5344CB8AC3E}">
        <p14:creationId xmlns:p14="http://schemas.microsoft.com/office/powerpoint/2010/main" val="3517053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6</a:t>
            </a:fld>
            <a:endParaRPr lang="en-US" dirty="0"/>
          </a:p>
        </p:txBody>
      </p:sp>
    </p:spTree>
    <p:extLst>
      <p:ext uri="{BB962C8B-B14F-4D97-AF65-F5344CB8AC3E}">
        <p14:creationId xmlns:p14="http://schemas.microsoft.com/office/powerpoint/2010/main" val="3293014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10</a:t>
            </a:fld>
            <a:endParaRPr lang="en-US" dirty="0"/>
          </a:p>
        </p:txBody>
      </p:sp>
    </p:spTree>
    <p:extLst>
      <p:ext uri="{BB962C8B-B14F-4D97-AF65-F5344CB8AC3E}">
        <p14:creationId xmlns:p14="http://schemas.microsoft.com/office/powerpoint/2010/main" val="2963150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11</a:t>
            </a:fld>
            <a:endParaRPr lang="en-US" dirty="0"/>
          </a:p>
        </p:txBody>
      </p:sp>
    </p:spTree>
    <p:extLst>
      <p:ext uri="{BB962C8B-B14F-4D97-AF65-F5344CB8AC3E}">
        <p14:creationId xmlns:p14="http://schemas.microsoft.com/office/powerpoint/2010/main" val="807290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12</a:t>
            </a:fld>
            <a:endParaRPr lang="en-US" dirty="0"/>
          </a:p>
        </p:txBody>
      </p:sp>
    </p:spTree>
    <p:extLst>
      <p:ext uri="{BB962C8B-B14F-4D97-AF65-F5344CB8AC3E}">
        <p14:creationId xmlns:p14="http://schemas.microsoft.com/office/powerpoint/2010/main" val="1388865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14</a:t>
            </a:fld>
            <a:endParaRPr lang="en-US" dirty="0"/>
          </a:p>
        </p:txBody>
      </p:sp>
    </p:spTree>
    <p:extLst>
      <p:ext uri="{BB962C8B-B14F-4D97-AF65-F5344CB8AC3E}">
        <p14:creationId xmlns:p14="http://schemas.microsoft.com/office/powerpoint/2010/main" val="871817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77635E-E8BD-4B59-9266-52EB2F726924}" type="slidenum">
              <a:rPr lang="en-US" smtClean="0"/>
              <a:t>15</a:t>
            </a:fld>
            <a:endParaRPr lang="en-US" dirty="0"/>
          </a:p>
        </p:txBody>
      </p:sp>
    </p:spTree>
    <p:extLst>
      <p:ext uri="{BB962C8B-B14F-4D97-AF65-F5344CB8AC3E}">
        <p14:creationId xmlns:p14="http://schemas.microsoft.com/office/powerpoint/2010/main" val="2193414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17</a:t>
            </a:fld>
            <a:endParaRPr lang="en-US" dirty="0"/>
          </a:p>
        </p:txBody>
      </p:sp>
    </p:spTree>
    <p:extLst>
      <p:ext uri="{BB962C8B-B14F-4D97-AF65-F5344CB8AC3E}">
        <p14:creationId xmlns:p14="http://schemas.microsoft.com/office/powerpoint/2010/main" val="3190992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15BF-DA19-084E-8167-222409EAB6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AE5C0A-867A-7842-A05B-772912374C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957C91-21A0-5C44-AB7C-928283E13BD3}"/>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5" name="Footer Placeholder 4">
            <a:extLst>
              <a:ext uri="{FF2B5EF4-FFF2-40B4-BE49-F238E27FC236}">
                <a16:creationId xmlns:a16="http://schemas.microsoft.com/office/drawing/2014/main" id="{492A7E13-DF65-F94D-A9BF-DE7996A32F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40389D-1F2E-3A46-8124-CCFDCD92FA1F}"/>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3260300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094AF-2DB2-0046-942B-2A95154EDD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087448E-2146-7F4A-B352-0135961605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647B64-C8FB-0044-A78D-227EB383A91F}"/>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5" name="Footer Placeholder 4">
            <a:extLst>
              <a:ext uri="{FF2B5EF4-FFF2-40B4-BE49-F238E27FC236}">
                <a16:creationId xmlns:a16="http://schemas.microsoft.com/office/drawing/2014/main" id="{0538D21D-D1F4-CE4B-B458-B4E9308146F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33318D-9F53-2F47-9851-14706E3983C7}"/>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2950647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30DA10-2F04-B246-B115-17D7B9C7C5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1A2CEB-9C04-8445-ACAC-E30C26200AA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F88437-D330-724F-B20D-F28E9685DA3D}"/>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5" name="Footer Placeholder 4">
            <a:extLst>
              <a:ext uri="{FF2B5EF4-FFF2-40B4-BE49-F238E27FC236}">
                <a16:creationId xmlns:a16="http://schemas.microsoft.com/office/drawing/2014/main" id="{EFC1F652-2F54-CE46-95CC-DFBFDD395D6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410A8CA-E017-DA43-AC13-6264CF3E5F97}"/>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154251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62B44-20E6-614D-8BAB-0032B979AF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B76E30-66CE-F747-A7D0-DF2ACB46C4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459E58-E371-1042-BDD8-8068B2679E2E}"/>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5" name="Footer Placeholder 4">
            <a:extLst>
              <a:ext uri="{FF2B5EF4-FFF2-40B4-BE49-F238E27FC236}">
                <a16:creationId xmlns:a16="http://schemas.microsoft.com/office/drawing/2014/main" id="{53811A98-BC5F-C24C-AE11-9BF25370DB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A55C024-0F3B-0746-ABBD-8D64FDB5B4CA}"/>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3784307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D06E5-6100-5447-9900-D80DB76790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994F7E1-0C96-E943-B3F1-A4AD2A5AC2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D4FAC85-90A0-9349-94DB-E8262A5F3DC0}"/>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5" name="Footer Placeholder 4">
            <a:extLst>
              <a:ext uri="{FF2B5EF4-FFF2-40B4-BE49-F238E27FC236}">
                <a16:creationId xmlns:a16="http://schemas.microsoft.com/office/drawing/2014/main" id="{FD950BC4-4763-2049-815C-83A3BA8EAD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A6D09E7-4191-C14C-B913-D127AF83AEEA}"/>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2930777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2E45C-4D6E-C340-95A2-9FFD95254C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825359-56F4-7F41-8335-A1283DBC094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D0281C-41B9-0E41-973E-5BCEA0F52C2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496FE5-BACB-7B46-95AC-9D693EC280C0}"/>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6" name="Footer Placeholder 5">
            <a:extLst>
              <a:ext uri="{FF2B5EF4-FFF2-40B4-BE49-F238E27FC236}">
                <a16:creationId xmlns:a16="http://schemas.microsoft.com/office/drawing/2014/main" id="{B044F54D-5FDC-C642-B669-9D9FE77B0A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6F55262-065D-2343-9605-E62A7B57EB48}"/>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3813965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A637A-24FA-4E43-8017-1CD9A21A59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EEC553-D00C-6B4E-BD0B-0BDC55A930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AE290BB-A051-734C-A4D0-18465D6B096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379D5C-E16B-284A-9455-73B4A7F23B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B21695A-DF09-7149-A5A6-D10CEDA0B9A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B96DA8-556B-EF41-927F-F273F9648D1D}"/>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8" name="Footer Placeholder 7">
            <a:extLst>
              <a:ext uri="{FF2B5EF4-FFF2-40B4-BE49-F238E27FC236}">
                <a16:creationId xmlns:a16="http://schemas.microsoft.com/office/drawing/2014/main" id="{0E3B9DE5-41C8-8D45-8D16-3F03AA32A96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E11119A-7D4E-724B-8F15-89C4286B2D1E}"/>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2502587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090E9-E483-8A4C-BF6F-DB280CDD37D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2F69E9-0AE3-B445-8BFC-ED14B3358789}"/>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4" name="Footer Placeholder 3">
            <a:extLst>
              <a:ext uri="{FF2B5EF4-FFF2-40B4-BE49-F238E27FC236}">
                <a16:creationId xmlns:a16="http://schemas.microsoft.com/office/drawing/2014/main" id="{2518B184-EEAD-2B4F-A564-5245027A992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A9D06C4-ABEF-3E40-8108-F945A32C563D}"/>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172764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2D6CED-8C18-1A41-A82B-2A904DFEA941}"/>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3" name="Footer Placeholder 2">
            <a:extLst>
              <a:ext uri="{FF2B5EF4-FFF2-40B4-BE49-F238E27FC236}">
                <a16:creationId xmlns:a16="http://schemas.microsoft.com/office/drawing/2014/main" id="{B7CAF252-078B-7445-988E-0D415C77123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4357164-C0F1-F74C-89FF-94E0301C7399}"/>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215379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C5A24-95CD-054E-ADD9-4DA9939E73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36D6AA-A7DE-CC4A-9A8E-CC2C8D0596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A2F887-B836-E74B-BCD5-C29306C09C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2C8252-8068-C84D-9464-DC59AB92A9A7}"/>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6" name="Footer Placeholder 5">
            <a:extLst>
              <a:ext uri="{FF2B5EF4-FFF2-40B4-BE49-F238E27FC236}">
                <a16:creationId xmlns:a16="http://schemas.microsoft.com/office/drawing/2014/main" id="{08F44609-7052-7B41-8254-51A9FFC2133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758730-B0BA-6D4F-8321-FAC83A2C9649}"/>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743409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50930-B111-F342-BC27-822A7A7E0E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58A60AF-B82C-3041-962D-FE93825FD8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5122AF8-96E5-FB46-9794-30888CAD1B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783A731-91C6-5D4A-9789-9841FCA4E8BD}"/>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6" name="Footer Placeholder 5">
            <a:extLst>
              <a:ext uri="{FF2B5EF4-FFF2-40B4-BE49-F238E27FC236}">
                <a16:creationId xmlns:a16="http://schemas.microsoft.com/office/drawing/2014/main" id="{8559DEE7-276B-6841-A098-BDA57056241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210FC48-4BFE-4643-830B-CB47542C8845}"/>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3657553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008B48-B4E3-5348-B8EE-08AC111AD1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CCEAC1-3C1F-CF47-B868-28D554C011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87B6E7-5176-B34A-8B6E-C21D3F01FB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9569E0-0C4F-4D41-A79F-822AA0C98EFD}" type="datetimeFigureOut">
              <a:rPr lang="en-US" smtClean="0"/>
              <a:t>12/14/2022</a:t>
            </a:fld>
            <a:endParaRPr lang="en-US" dirty="0"/>
          </a:p>
        </p:txBody>
      </p:sp>
      <p:sp>
        <p:nvSpPr>
          <p:cNvPr id="5" name="Footer Placeholder 4">
            <a:extLst>
              <a:ext uri="{FF2B5EF4-FFF2-40B4-BE49-F238E27FC236}">
                <a16:creationId xmlns:a16="http://schemas.microsoft.com/office/drawing/2014/main" id="{9E352421-27D2-804E-9200-5C15AE6A47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0EB7400-8F7F-1E48-AF84-EAD5791B72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75FA44-27EE-4A4C-81F8-9DC9C94FC117}" type="slidenum">
              <a:rPr lang="en-US" smtClean="0"/>
              <a:t>‹#›</a:t>
            </a:fld>
            <a:endParaRPr lang="en-US" dirty="0"/>
          </a:p>
        </p:txBody>
      </p:sp>
    </p:spTree>
    <p:extLst>
      <p:ext uri="{BB962C8B-B14F-4D97-AF65-F5344CB8AC3E}">
        <p14:creationId xmlns:p14="http://schemas.microsoft.com/office/powerpoint/2010/main" val="2750811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dshs.wa.gov/dda/counties-and-providers/supported-living-rates-and-reimbursement-documents" TargetMode="External"/><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3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emf"/></Relationships>
</file>

<file path=ppt/slides/_rels/slide3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www.dshs.wa.gov/dda/counties-and-providers/supported-living-rates-and-reimbursement-documents" TargetMode="External"/><Relationship Id="rId3" Type="http://schemas.openxmlformats.org/officeDocument/2006/relationships/image" Target="../media/image11.emf"/><Relationship Id="rId7" Type="http://schemas.openxmlformats.org/officeDocument/2006/relationships/hyperlink" Target="mailto:tammy.paulk@dshs.wa.gov"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mailto:Charelen.hunt@dshs.wa.gov" TargetMode="External"/><Relationship Id="rId5" Type="http://schemas.openxmlformats.org/officeDocument/2006/relationships/hyperlink" Target="mailto:todd.johnson@dshs.wa.gov" TargetMode="External"/><Relationship Id="rId4" Type="http://schemas.openxmlformats.org/officeDocument/2006/relationships/hyperlink" Target="mailto:kenneth.callaghan@dshs.wa.go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app.leg.wa.gov/WAC/default.aspx?cite=388-825%20WAC" TargetMode="External"/><Relationship Id="rId5" Type="http://schemas.openxmlformats.org/officeDocument/2006/relationships/hyperlink" Target="https://apps.leg.wa.gov/RCW/default.aspx?Cite=71A" TargetMode="External"/><Relationship Id="rId4" Type="http://schemas.openxmlformats.org/officeDocument/2006/relationships/hyperlink" Target="https://app.leg.wa.gov/WAC/default.aspx?cite=388-101"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1EF5CFD-B653-3949-AFAE-CAD339215019}"/>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F402154-8FC6-3641-BAE0-BA3E7D653007}"/>
              </a:ext>
            </a:extLst>
          </p:cNvPr>
          <p:cNvSpPr>
            <a:spLocks noGrp="1"/>
          </p:cNvSpPr>
          <p:nvPr>
            <p:ph type="ctrTitle"/>
          </p:nvPr>
        </p:nvSpPr>
        <p:spPr>
          <a:xfrm>
            <a:off x="1524000" y="2065104"/>
            <a:ext cx="9144000" cy="1654141"/>
          </a:xfrm>
        </p:spPr>
        <p:txBody>
          <a:bodyPr>
            <a:normAutofit/>
          </a:bodyPr>
          <a:lstStyle/>
          <a:p>
            <a:r>
              <a:rPr lang="en-US" altLang="en-US" sz="4400" b="1" dirty="0">
                <a:latin typeface="+mn-lt"/>
                <a:cs typeface="Calibri" panose="020F0502020204030204" pitchFamily="34" charset="0"/>
              </a:rPr>
              <a:t>ANNUAL COST REPORT TRAINING</a:t>
            </a:r>
            <a:br>
              <a:rPr lang="en-US" altLang="en-US" sz="4000" b="1" dirty="0">
                <a:latin typeface="Calibri" panose="020F0502020204030204" pitchFamily="34" charset="0"/>
                <a:cs typeface="Calibri" panose="020F0502020204030204" pitchFamily="34" charset="0"/>
              </a:rPr>
            </a:br>
            <a:br>
              <a:rPr lang="en-US" altLang="en-US" sz="1200" b="1" dirty="0">
                <a:latin typeface="Calibri" panose="020F0502020204030204" pitchFamily="34" charset="0"/>
                <a:cs typeface="Calibri" panose="020F0502020204030204" pitchFamily="34" charset="0"/>
              </a:rPr>
            </a:br>
            <a:br>
              <a:rPr lang="en-US" altLang="en-US" sz="1200" dirty="0">
                <a:solidFill>
                  <a:schemeClr val="accent2"/>
                </a:solidFill>
                <a:latin typeface="Calibri" panose="020F0502020204030204" pitchFamily="34" charset="0"/>
                <a:cs typeface="Calibri" panose="020F0502020204030204" pitchFamily="34" charset="0"/>
              </a:rPr>
            </a:br>
            <a:r>
              <a:rPr lang="en-US" altLang="en-US" sz="2000" b="1" dirty="0">
                <a:latin typeface="+mn-lt"/>
                <a:cs typeface="Calibri" panose="020F0502020204030204" pitchFamily="34" charset="0"/>
              </a:rPr>
              <a:t>DDA RESIDENTIAL SUPPORT PROGRAMS </a:t>
            </a:r>
            <a:br>
              <a:rPr lang="en-US" altLang="en-US" sz="2000" b="1" dirty="0">
                <a:latin typeface="+mn-lt"/>
                <a:cs typeface="Calibri" panose="020F0502020204030204" pitchFamily="34" charset="0"/>
              </a:rPr>
            </a:br>
            <a:r>
              <a:rPr lang="en-US" altLang="en-US" sz="2000" b="1" dirty="0">
                <a:latin typeface="+mn-lt"/>
                <a:cs typeface="Calibri" panose="020F0502020204030204" pitchFamily="34" charset="0"/>
              </a:rPr>
              <a:t>Reporting Year 2023</a:t>
            </a:r>
          </a:p>
        </p:txBody>
      </p:sp>
      <p:sp>
        <p:nvSpPr>
          <p:cNvPr id="3" name="Subtitle 2">
            <a:extLst>
              <a:ext uri="{FF2B5EF4-FFF2-40B4-BE49-F238E27FC236}">
                <a16:creationId xmlns:a16="http://schemas.microsoft.com/office/drawing/2014/main" id="{E14D50B4-658F-8742-AF60-644026A8A432}"/>
              </a:ext>
            </a:extLst>
          </p:cNvPr>
          <p:cNvSpPr>
            <a:spLocks noGrp="1"/>
          </p:cNvSpPr>
          <p:nvPr>
            <p:ph type="subTitle" idx="1"/>
          </p:nvPr>
        </p:nvSpPr>
        <p:spPr>
          <a:xfrm>
            <a:off x="4263776" y="4191857"/>
            <a:ext cx="3626777" cy="636997"/>
          </a:xfrm>
        </p:spPr>
        <p:txBody>
          <a:bodyPr>
            <a:normAutofit/>
          </a:bodyPr>
          <a:lstStyle/>
          <a:p>
            <a:r>
              <a:rPr lang="en-US" altLang="en-US" sz="1800" dirty="0">
                <a:cs typeface="Calibri" panose="020F0502020204030204" pitchFamily="34" charset="0"/>
              </a:rPr>
              <a:t>MANAGEMENT SERVICES DIVISION </a:t>
            </a:r>
            <a:br>
              <a:rPr lang="en-US" altLang="en-US" sz="1800" dirty="0">
                <a:cs typeface="Calibri" panose="020F0502020204030204" pitchFamily="34" charset="0"/>
              </a:rPr>
            </a:br>
            <a:r>
              <a:rPr lang="en-US" altLang="en-US" sz="1600" dirty="0">
                <a:cs typeface="Calibri" panose="020F0502020204030204" pitchFamily="34" charset="0"/>
              </a:rPr>
              <a:t>OFFICE OF RATES MANAGEMENT</a:t>
            </a:r>
            <a:endParaRPr lang="en-US" sz="1600" dirty="0">
              <a:cs typeface="Calibri" panose="020F0502020204030204" pitchFamily="34" charset="0"/>
            </a:endParaRPr>
          </a:p>
        </p:txBody>
      </p:sp>
    </p:spTree>
    <p:extLst>
      <p:ext uri="{BB962C8B-B14F-4D97-AF65-F5344CB8AC3E}">
        <p14:creationId xmlns:p14="http://schemas.microsoft.com/office/powerpoint/2010/main" val="2535838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74E8767-550D-674C-B25C-3B3011BA38D6}"/>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7596098-04D0-FE4E-9B53-5E469CD5CC87}"/>
              </a:ext>
            </a:extLst>
          </p:cNvPr>
          <p:cNvSpPr>
            <a:spLocks noGrp="1"/>
          </p:cNvSpPr>
          <p:nvPr>
            <p:ph type="title"/>
          </p:nvPr>
        </p:nvSpPr>
        <p:spPr>
          <a:xfrm>
            <a:off x="692728" y="365126"/>
            <a:ext cx="10769170" cy="1290680"/>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3" name="Content Placeholder 2">
            <a:extLst>
              <a:ext uri="{FF2B5EF4-FFF2-40B4-BE49-F238E27FC236}">
                <a16:creationId xmlns:a16="http://schemas.microsoft.com/office/drawing/2014/main" id="{FFDF728E-1C65-D04B-9384-0F180D85F4EA}"/>
              </a:ext>
            </a:extLst>
          </p:cNvPr>
          <p:cNvSpPr>
            <a:spLocks noGrp="1"/>
          </p:cNvSpPr>
          <p:nvPr>
            <p:ph idx="1"/>
          </p:nvPr>
        </p:nvSpPr>
        <p:spPr>
          <a:xfrm>
            <a:off x="692728" y="1727200"/>
            <a:ext cx="10769170" cy="4449763"/>
          </a:xfrm>
          <a:ln w="19050">
            <a:noFill/>
          </a:ln>
        </p:spPr>
        <p:txBody>
          <a:bodyPr>
            <a:normAutofit lnSpcReduction="10000"/>
          </a:bodyPr>
          <a:lstStyle/>
          <a:p>
            <a:pPr marL="0" indent="0" algn="ctr">
              <a:buNone/>
              <a:defRPr/>
            </a:pPr>
            <a:endParaRPr lang="en-US" sz="300" b="1" dirty="0"/>
          </a:p>
          <a:p>
            <a:pPr marL="0" indent="0" algn="ctr">
              <a:buNone/>
              <a:defRPr/>
            </a:pPr>
            <a:r>
              <a:rPr lang="en-US" sz="2400" b="1" dirty="0"/>
              <a:t>Reporting ISS Payroll Expenses</a:t>
            </a:r>
          </a:p>
          <a:p>
            <a:pPr marL="0" indent="0">
              <a:buNone/>
              <a:defRPr/>
            </a:pPr>
            <a:endParaRPr lang="en-US" altLang="en-US" sz="300" b="1" dirty="0"/>
          </a:p>
          <a:p>
            <a:pPr lvl="1">
              <a:buFont typeface="Wingdings" panose="05000000000000000000" pitchFamily="2" charset="2"/>
              <a:buChar char="§"/>
              <a:defRPr/>
            </a:pPr>
            <a:r>
              <a:rPr lang="en-US" altLang="en-US" sz="2200" dirty="0"/>
              <a:t>Accrual basis </a:t>
            </a:r>
          </a:p>
          <a:p>
            <a:pPr lvl="1">
              <a:defRPr/>
            </a:pPr>
            <a:endParaRPr lang="en-US" altLang="en-US" sz="500" dirty="0"/>
          </a:p>
          <a:p>
            <a:pPr lvl="2">
              <a:defRPr/>
            </a:pPr>
            <a:r>
              <a:rPr lang="en-US" altLang="en-US" dirty="0"/>
              <a:t>ISS payroll expenses paid in January 2024 for work performed in 2023 </a:t>
            </a:r>
            <a:r>
              <a:rPr lang="en-US" altLang="en-US" u="sng" dirty="0"/>
              <a:t>are</a:t>
            </a:r>
            <a:r>
              <a:rPr lang="en-US" altLang="en-US" dirty="0"/>
              <a:t> included</a:t>
            </a:r>
          </a:p>
          <a:p>
            <a:pPr lvl="2">
              <a:defRPr/>
            </a:pPr>
            <a:endParaRPr lang="en-US" altLang="en-US" sz="500" dirty="0"/>
          </a:p>
          <a:p>
            <a:pPr lvl="2">
              <a:defRPr/>
            </a:pPr>
            <a:r>
              <a:rPr lang="en-US" altLang="en-US" dirty="0"/>
              <a:t>ISS payroll paid in January 2023 for work performed in December 2022 </a:t>
            </a:r>
            <a:r>
              <a:rPr lang="en-US" altLang="en-US" u="sng" dirty="0"/>
              <a:t>are not</a:t>
            </a:r>
            <a:r>
              <a:rPr lang="en-US" altLang="en-US" dirty="0"/>
              <a:t> included</a:t>
            </a:r>
            <a:endParaRPr lang="en-US" altLang="en-US" b="1" dirty="0"/>
          </a:p>
          <a:p>
            <a:pPr lvl="2">
              <a:defRPr/>
            </a:pPr>
            <a:endParaRPr lang="en-US" altLang="en-US" sz="500" b="1" dirty="0"/>
          </a:p>
          <a:p>
            <a:pPr lvl="1">
              <a:buFont typeface="Wingdings" panose="05000000000000000000" pitchFamily="2" charset="2"/>
              <a:buChar char="§"/>
              <a:defRPr/>
            </a:pPr>
            <a:r>
              <a:rPr lang="en-US" altLang="en-US" sz="2200" dirty="0"/>
              <a:t>Payroll Reporting Period</a:t>
            </a:r>
          </a:p>
          <a:p>
            <a:pPr lvl="1">
              <a:defRPr/>
            </a:pPr>
            <a:endParaRPr lang="en-US" altLang="en-US" sz="500" dirty="0"/>
          </a:p>
          <a:p>
            <a:pPr lvl="2">
              <a:defRPr/>
            </a:pPr>
            <a:r>
              <a:rPr lang="en-US" altLang="en-US" dirty="0"/>
              <a:t>Monthly or Quarterly (March, June, September, and December)</a:t>
            </a:r>
          </a:p>
          <a:p>
            <a:pPr lvl="2">
              <a:defRPr/>
            </a:pPr>
            <a:endParaRPr lang="en-US" altLang="en-US" sz="500" dirty="0"/>
          </a:p>
          <a:p>
            <a:pPr lvl="2">
              <a:defRPr/>
            </a:pPr>
            <a:r>
              <a:rPr lang="en-US" altLang="en-US" dirty="0"/>
              <a:t>Data is not submitted to department until Cost Reports are due</a:t>
            </a:r>
          </a:p>
          <a:p>
            <a:pPr lvl="2">
              <a:defRPr/>
            </a:pPr>
            <a:endParaRPr lang="en-US" altLang="en-US" sz="500" dirty="0"/>
          </a:p>
          <a:p>
            <a:pPr lvl="1">
              <a:buFont typeface="Wingdings" panose="05000000000000000000" pitchFamily="2" charset="2"/>
              <a:buChar char="§"/>
              <a:defRPr/>
            </a:pPr>
            <a:r>
              <a:rPr lang="en-US" altLang="en-US" sz="2200" dirty="0"/>
              <a:t>Administrative/non-ISS payroll data (no ISS duties) is reported on Schedule C</a:t>
            </a:r>
          </a:p>
          <a:p>
            <a:pPr lvl="1">
              <a:defRPr/>
            </a:pPr>
            <a:endParaRPr lang="en-US" altLang="en-US" sz="500" dirty="0"/>
          </a:p>
          <a:p>
            <a:pPr lvl="1">
              <a:buFont typeface="Wingdings" panose="05000000000000000000" pitchFamily="2" charset="2"/>
              <a:buChar char="§"/>
              <a:defRPr/>
            </a:pPr>
            <a:r>
              <a:rPr lang="en-US" altLang="en-US" sz="2200" dirty="0"/>
              <a:t>Schedule A must be completed for formulas to work</a:t>
            </a:r>
          </a:p>
          <a:p>
            <a:pPr marL="0" indent="0">
              <a:buNone/>
            </a:pPr>
            <a:endParaRPr lang="en-US" sz="1000" dirty="0"/>
          </a:p>
        </p:txBody>
      </p:sp>
    </p:spTree>
    <p:extLst>
      <p:ext uri="{BB962C8B-B14F-4D97-AF65-F5344CB8AC3E}">
        <p14:creationId xmlns:p14="http://schemas.microsoft.com/office/powerpoint/2010/main" val="1021399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xfrm>
            <a:off x="838200" y="365126"/>
            <a:ext cx="10515600" cy="1186584"/>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1690688"/>
            <a:ext cx="10515600" cy="4488439"/>
          </a:xfrm>
        </p:spPr>
        <p:txBody>
          <a:bodyPr>
            <a:normAutofit fontScale="85000" lnSpcReduction="20000"/>
          </a:bodyPr>
          <a:lstStyle/>
          <a:p>
            <a:pPr marL="0" indent="0" algn="ctr">
              <a:buNone/>
              <a:defRPr/>
            </a:pPr>
            <a:endParaRPr lang="en-US" sz="900" b="1" dirty="0"/>
          </a:p>
          <a:p>
            <a:pPr marL="0" indent="0" algn="ctr">
              <a:buNone/>
              <a:defRPr/>
            </a:pPr>
            <a:r>
              <a:rPr lang="en-US" b="1" dirty="0"/>
              <a:t>Reporting ISS Payroll Expenses, cont.</a:t>
            </a:r>
          </a:p>
          <a:p>
            <a:pPr marL="0" indent="0" algn="ctr">
              <a:buNone/>
              <a:defRPr/>
            </a:pPr>
            <a:endParaRPr lang="en-US" altLang="en-US" sz="600" b="1" dirty="0"/>
          </a:p>
          <a:p>
            <a:pPr lvl="1">
              <a:buFont typeface="Wingdings" panose="05000000000000000000" pitchFamily="2" charset="2"/>
              <a:buChar char="v"/>
              <a:defRPr/>
            </a:pPr>
            <a:r>
              <a:rPr lang="en-US" altLang="en-US" dirty="0"/>
              <a:t> Four rows/lines each period to report employee payroll by position &amp; duties performed</a:t>
            </a:r>
          </a:p>
          <a:p>
            <a:pPr marL="457200" lvl="1" indent="0">
              <a:buNone/>
              <a:defRPr/>
            </a:pPr>
            <a:endParaRPr lang="en-US" altLang="en-US" sz="500" dirty="0"/>
          </a:p>
          <a:p>
            <a:pPr lvl="2">
              <a:buFont typeface="Wingdings" panose="05000000000000000000" pitchFamily="2" charset="2"/>
              <a:buChar char="§"/>
              <a:defRPr/>
            </a:pPr>
            <a:r>
              <a:rPr lang="en-US" altLang="en-US" sz="2200" dirty="0"/>
              <a:t>Line/Row 1 – ISS &amp; Professional Service Staff</a:t>
            </a:r>
          </a:p>
          <a:p>
            <a:pPr marL="914400" lvl="2" indent="0">
              <a:buNone/>
              <a:defRPr/>
            </a:pPr>
            <a:endParaRPr lang="en-US" altLang="en-US" sz="600" dirty="0"/>
          </a:p>
          <a:p>
            <a:pPr lvl="3">
              <a:defRPr/>
            </a:pPr>
            <a:r>
              <a:rPr lang="en-US" altLang="en-US" sz="1900" dirty="0"/>
              <a:t>Staff that perform ISS duties only</a:t>
            </a:r>
          </a:p>
          <a:p>
            <a:pPr lvl="2">
              <a:defRPr/>
            </a:pPr>
            <a:endParaRPr lang="en-US" altLang="en-US" sz="600" dirty="0"/>
          </a:p>
          <a:p>
            <a:pPr lvl="2">
              <a:buFont typeface="Wingdings" panose="05000000000000000000" pitchFamily="2" charset="2"/>
              <a:buChar char="§"/>
              <a:defRPr/>
            </a:pPr>
            <a:r>
              <a:rPr lang="en-US" altLang="en-US" sz="2200" dirty="0"/>
              <a:t>Line/Row 2 – ISS &amp; Administrative or Non-contracted Staff</a:t>
            </a:r>
          </a:p>
          <a:p>
            <a:pPr marL="914400" lvl="2" indent="0">
              <a:buNone/>
              <a:defRPr/>
            </a:pPr>
            <a:endParaRPr lang="en-US" altLang="en-US" sz="500" dirty="0"/>
          </a:p>
          <a:p>
            <a:pPr lvl="3">
              <a:defRPr/>
            </a:pPr>
            <a:r>
              <a:rPr lang="en-US" altLang="en-US" sz="1900" dirty="0"/>
              <a:t>Staff that perform ISS duties and Administrative and/or Non-contracted </a:t>
            </a:r>
          </a:p>
          <a:p>
            <a:pPr lvl="2">
              <a:defRPr/>
            </a:pPr>
            <a:endParaRPr lang="en-US" altLang="en-US" sz="500" dirty="0"/>
          </a:p>
          <a:p>
            <a:pPr lvl="2">
              <a:buFont typeface="Wingdings" panose="05000000000000000000" pitchFamily="2" charset="2"/>
              <a:buChar char="§"/>
              <a:defRPr/>
            </a:pPr>
            <a:r>
              <a:rPr lang="en-US" altLang="en-US" sz="2200" dirty="0"/>
              <a:t>Line/Row 3 – GH/GTH Only – Administrator Payroll (single employee)</a:t>
            </a:r>
          </a:p>
          <a:p>
            <a:pPr marL="914400" lvl="2" indent="0">
              <a:buNone/>
              <a:defRPr/>
            </a:pPr>
            <a:endParaRPr lang="en-US" altLang="en-US" sz="500" dirty="0"/>
          </a:p>
          <a:p>
            <a:pPr lvl="2">
              <a:buFont typeface="Wingdings" panose="05000000000000000000" pitchFamily="2" charset="2"/>
              <a:buChar char="§"/>
              <a:defRPr/>
            </a:pPr>
            <a:r>
              <a:rPr lang="en-US" altLang="en-US" sz="2200" dirty="0"/>
              <a:t>Line/Row 4 – SL or Combined SL/GH/GTH – Administrator Payroll (single employee)</a:t>
            </a:r>
          </a:p>
          <a:p>
            <a:pPr marL="914400" lvl="2" indent="0">
              <a:buNone/>
              <a:defRPr/>
            </a:pPr>
            <a:endParaRPr lang="en-US" altLang="en-US" sz="500" dirty="0"/>
          </a:p>
          <a:p>
            <a:pPr lvl="3">
              <a:defRPr/>
            </a:pPr>
            <a:r>
              <a:rPr lang="en-US" altLang="en-US" sz="1900" dirty="0"/>
              <a:t>Agencies with 20 or fewer ISS FTE’s (Full-Time Equivalent) are eligible</a:t>
            </a:r>
          </a:p>
          <a:p>
            <a:pPr marL="1371600" lvl="3" indent="0">
              <a:buNone/>
              <a:defRPr/>
            </a:pPr>
            <a:endParaRPr lang="en-US" altLang="en-US" sz="400" dirty="0"/>
          </a:p>
          <a:p>
            <a:pPr lvl="3">
              <a:defRPr/>
            </a:pPr>
            <a:r>
              <a:rPr lang="en-US" altLang="en-US" sz="1900" dirty="0"/>
              <a:t>Schedule B calculates FTE’s and determines maximum allowable amount of Administrator’s compensation that can be claimed as ISS</a:t>
            </a:r>
          </a:p>
          <a:p>
            <a:pPr marL="1371600" lvl="3" indent="0">
              <a:buNone/>
              <a:defRPr/>
            </a:pPr>
            <a:endParaRPr lang="en-US" altLang="en-US" sz="400" dirty="0"/>
          </a:p>
          <a:p>
            <a:pPr lvl="3">
              <a:defRPr/>
            </a:pPr>
            <a:r>
              <a:rPr lang="en-US" altLang="en-US" sz="1900" dirty="0"/>
              <a:t>Maximum allowable ISS compensation is based on a regression table</a:t>
            </a:r>
          </a:p>
          <a:p>
            <a:pPr>
              <a:spcBef>
                <a:spcPct val="0"/>
              </a:spcBef>
              <a:buNone/>
            </a:pPr>
            <a:endParaRPr lang="en-US" altLang="en-US" sz="1200" b="1" dirty="0"/>
          </a:p>
        </p:txBody>
      </p:sp>
    </p:spTree>
    <p:extLst>
      <p:ext uri="{BB962C8B-B14F-4D97-AF65-F5344CB8AC3E}">
        <p14:creationId xmlns:p14="http://schemas.microsoft.com/office/powerpoint/2010/main" val="1453984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74E8767-550D-674C-B25C-3B3011BA38D6}"/>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7596098-04D0-FE4E-9B53-5E469CD5CC87}"/>
              </a:ext>
            </a:extLst>
          </p:cNvPr>
          <p:cNvSpPr>
            <a:spLocks noGrp="1"/>
          </p:cNvSpPr>
          <p:nvPr>
            <p:ph type="title"/>
          </p:nvPr>
        </p:nvSpPr>
        <p:spPr>
          <a:xfrm>
            <a:off x="692728" y="365126"/>
            <a:ext cx="10661072" cy="1205056"/>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3" name="Content Placeholder 2">
            <a:extLst>
              <a:ext uri="{FF2B5EF4-FFF2-40B4-BE49-F238E27FC236}">
                <a16:creationId xmlns:a16="http://schemas.microsoft.com/office/drawing/2014/main" id="{FFDF728E-1C65-D04B-9384-0F180D85F4EA}"/>
              </a:ext>
            </a:extLst>
          </p:cNvPr>
          <p:cNvSpPr>
            <a:spLocks noGrp="1"/>
          </p:cNvSpPr>
          <p:nvPr>
            <p:ph idx="1"/>
          </p:nvPr>
        </p:nvSpPr>
        <p:spPr>
          <a:xfrm>
            <a:off x="692728" y="1570182"/>
            <a:ext cx="10661072" cy="4221018"/>
          </a:xfrm>
        </p:spPr>
        <p:txBody>
          <a:bodyPr>
            <a:normAutofit lnSpcReduction="10000"/>
          </a:bodyPr>
          <a:lstStyle/>
          <a:p>
            <a:pPr marL="0" indent="0" algn="ctr">
              <a:buNone/>
              <a:defRPr/>
            </a:pPr>
            <a:endParaRPr lang="en-US" sz="800" b="1" dirty="0"/>
          </a:p>
          <a:p>
            <a:pPr marL="0" indent="0" algn="ctr">
              <a:buNone/>
              <a:defRPr/>
            </a:pPr>
            <a:r>
              <a:rPr lang="en-US" sz="2400" b="1" dirty="0"/>
              <a:t>Reporting ISS Payroll Expenses, cont.</a:t>
            </a:r>
          </a:p>
          <a:p>
            <a:pPr marL="0" indent="0" algn="ctr">
              <a:buNone/>
              <a:defRPr/>
            </a:pPr>
            <a:endParaRPr lang="en-US" altLang="en-US" sz="500" b="1" dirty="0"/>
          </a:p>
          <a:p>
            <a:pPr lvl="1">
              <a:buFont typeface="Wingdings" panose="05000000000000000000" pitchFamily="2" charset="2"/>
              <a:buChar char="§"/>
              <a:defRPr/>
            </a:pPr>
            <a:r>
              <a:rPr lang="en-US" altLang="en-US" sz="2200" dirty="0"/>
              <a:t>Employee’s working both ISS &amp; non-ISS (Administrative and/or non-contracted business)</a:t>
            </a:r>
            <a:r>
              <a:rPr lang="en-US" altLang="en-US" sz="2000" dirty="0"/>
              <a:t> </a:t>
            </a:r>
          </a:p>
          <a:p>
            <a:pPr marL="457200" lvl="1" indent="0">
              <a:buNone/>
              <a:defRPr/>
            </a:pPr>
            <a:endParaRPr lang="en-US" altLang="en-US" sz="500" dirty="0"/>
          </a:p>
          <a:p>
            <a:pPr lvl="2">
              <a:defRPr/>
            </a:pPr>
            <a:r>
              <a:rPr lang="en-US" altLang="en-US" dirty="0"/>
              <a:t>report all payroll data (ISS &amp; non-ISS) for allocating purposes</a:t>
            </a:r>
          </a:p>
          <a:p>
            <a:pPr marL="914400" lvl="2" indent="0">
              <a:buNone/>
              <a:defRPr/>
            </a:pPr>
            <a:endParaRPr lang="en-US" altLang="en-US" sz="500" dirty="0"/>
          </a:p>
          <a:p>
            <a:pPr lvl="2">
              <a:defRPr/>
            </a:pPr>
            <a:r>
              <a:rPr lang="en-US" altLang="en-US" dirty="0"/>
              <a:t>Paid time off, other compensation and employer paid taxes &amp; benefits are allocated based on gross wages reported as ISS, Administrative, and/or Non-contracted business</a:t>
            </a:r>
          </a:p>
          <a:p>
            <a:pPr marL="914400" lvl="2" indent="0">
              <a:buNone/>
              <a:defRPr/>
            </a:pPr>
            <a:endParaRPr lang="en-US" altLang="en-US" sz="500" dirty="0"/>
          </a:p>
          <a:p>
            <a:pPr lvl="2">
              <a:defRPr/>
            </a:pPr>
            <a:r>
              <a:rPr lang="en-US" altLang="en-US" dirty="0"/>
              <a:t>A job description outlining the employee’s ISS and non-ISS duties must be available upon the department’s request</a:t>
            </a:r>
          </a:p>
          <a:p>
            <a:pPr marL="914400" lvl="2" indent="0">
              <a:buNone/>
              <a:defRPr/>
            </a:pPr>
            <a:endParaRPr lang="en-US" altLang="en-US" sz="500" dirty="0"/>
          </a:p>
          <a:p>
            <a:pPr lvl="2">
              <a:defRPr/>
            </a:pPr>
            <a:r>
              <a:rPr lang="en-US" altLang="en-US" dirty="0"/>
              <a:t>Employees that perform non-contracted work are only reported if they also perform contracted ISS</a:t>
            </a:r>
          </a:p>
          <a:p>
            <a:pPr marL="0" indent="0">
              <a:buNone/>
            </a:pPr>
            <a:endParaRPr lang="en-US" dirty="0"/>
          </a:p>
        </p:txBody>
      </p:sp>
    </p:spTree>
    <p:extLst>
      <p:ext uri="{BB962C8B-B14F-4D97-AF65-F5344CB8AC3E}">
        <p14:creationId xmlns:p14="http://schemas.microsoft.com/office/powerpoint/2010/main" val="3794950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387927" y="365125"/>
            <a:ext cx="7307417"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387927" y="1782618"/>
            <a:ext cx="7307417" cy="4279136"/>
          </a:xfrm>
        </p:spPr>
        <p:txBody>
          <a:bodyPr>
            <a:normAutofit fontScale="85000" lnSpcReduction="20000"/>
          </a:bodyPr>
          <a:lstStyle/>
          <a:p>
            <a:pPr marL="0" indent="0" algn="ctr">
              <a:buNone/>
              <a:defRPr/>
            </a:pPr>
            <a:endParaRPr lang="en-US" sz="400" b="1" dirty="0"/>
          </a:p>
          <a:p>
            <a:pPr marL="0" indent="0" algn="ctr">
              <a:buNone/>
              <a:defRPr/>
            </a:pPr>
            <a:r>
              <a:rPr lang="en-US" sz="2600" b="1" dirty="0"/>
              <a:t>Reporting ISS Payroll Expenses, cont.</a:t>
            </a:r>
          </a:p>
          <a:p>
            <a:pPr marL="0" indent="0" algn="ctr">
              <a:buNone/>
              <a:defRPr/>
            </a:pPr>
            <a:endParaRPr lang="en-US" altLang="en-US" sz="400" b="1" dirty="0"/>
          </a:p>
          <a:p>
            <a:pPr marL="0" indent="0">
              <a:buNone/>
              <a:defRPr/>
            </a:pPr>
            <a:r>
              <a:rPr lang="en-US" altLang="en-US" sz="1800" b="1" dirty="0"/>
              <a:t>For each reporting period record the following:</a:t>
            </a:r>
          </a:p>
          <a:p>
            <a:pPr>
              <a:defRPr/>
            </a:pPr>
            <a:endParaRPr lang="en-US" altLang="en-US" sz="500" b="1" dirty="0"/>
          </a:p>
          <a:p>
            <a:pPr marL="457200" lvl="1" indent="0">
              <a:buNone/>
              <a:defRPr/>
            </a:pPr>
            <a:r>
              <a:rPr lang="en-US" altLang="en-US" sz="1600" b="1" dirty="0"/>
              <a:t>Column D – ISS GROSS PAYROLL FOR STAFF (REGULAR PAY)</a:t>
            </a:r>
          </a:p>
          <a:p>
            <a:pPr marL="457200" lvl="1" indent="0">
              <a:buNone/>
              <a:defRPr/>
            </a:pPr>
            <a:endParaRPr lang="en-US" altLang="en-US" sz="500" b="1" dirty="0"/>
          </a:p>
          <a:p>
            <a:pPr marL="457200" lvl="1" indent="0">
              <a:buNone/>
              <a:defRPr/>
            </a:pPr>
            <a:r>
              <a:rPr lang="en-US" altLang="en-US" sz="1600" b="1" dirty="0"/>
              <a:t>Column E – ISS GROSS PAYROLL FOR STAFF (OVERTIME PAY)</a:t>
            </a:r>
          </a:p>
          <a:p>
            <a:pPr marL="457200" lvl="1" indent="0">
              <a:buNone/>
              <a:defRPr/>
            </a:pPr>
            <a:endParaRPr lang="en-US" altLang="en-US" sz="500" b="1" dirty="0"/>
          </a:p>
          <a:p>
            <a:pPr marL="457200" lvl="1" indent="0">
              <a:buNone/>
              <a:defRPr/>
            </a:pPr>
            <a:r>
              <a:rPr lang="en-US" altLang="en-US" sz="1600" b="1" dirty="0"/>
              <a:t>Column G – ADMINISTRATIVE/ NON-ISS GROSS PAYROLL FOR STAFF (REGULAR PAY)</a:t>
            </a:r>
          </a:p>
          <a:p>
            <a:pPr marL="457200" lvl="1" indent="0">
              <a:buNone/>
              <a:defRPr/>
            </a:pPr>
            <a:endParaRPr lang="en-US" altLang="en-US" sz="500" b="1" dirty="0"/>
          </a:p>
          <a:p>
            <a:pPr marL="457200" lvl="1" indent="0">
              <a:buNone/>
              <a:defRPr/>
            </a:pPr>
            <a:r>
              <a:rPr lang="en-US" altLang="en-US" sz="1600" b="1" dirty="0"/>
              <a:t>Column H – ADMINISTRATIVE/ NON-ISS GROSS PAYROLL FOR STAFF (OVERTIME PAY)</a:t>
            </a:r>
          </a:p>
          <a:p>
            <a:pPr marL="457200" lvl="1" indent="0">
              <a:buNone/>
              <a:defRPr/>
            </a:pPr>
            <a:endParaRPr lang="en-US" altLang="en-US" sz="500" b="1" dirty="0"/>
          </a:p>
          <a:p>
            <a:pPr marL="457200" lvl="1" indent="0">
              <a:buNone/>
              <a:defRPr/>
            </a:pPr>
            <a:r>
              <a:rPr lang="en-US" altLang="en-US" sz="1600" b="1" dirty="0"/>
              <a:t>Column J –  GROSS PAYROLL FOR NON-CONTRACTED BUSINESS (REGULAR &amp; OVERTIME)</a:t>
            </a:r>
          </a:p>
          <a:p>
            <a:pPr marL="457200" lvl="1" indent="0">
              <a:buNone/>
              <a:defRPr/>
            </a:pPr>
            <a:endParaRPr lang="en-US" altLang="en-US" sz="500" b="1" dirty="0"/>
          </a:p>
          <a:p>
            <a:pPr marL="457200" lvl="1" indent="0">
              <a:buNone/>
              <a:defRPr/>
            </a:pPr>
            <a:r>
              <a:rPr lang="en-US" altLang="en-US" sz="1600" b="1" dirty="0"/>
              <a:t>Column L – GROSS PAYROLL FOR PAID TIME OFF (HOLIDAYS, VACATION, &amp; SICK LEAVE)</a:t>
            </a:r>
          </a:p>
          <a:p>
            <a:pPr marL="457200" lvl="1" indent="0">
              <a:buNone/>
              <a:defRPr/>
            </a:pPr>
            <a:endParaRPr lang="en-US" altLang="en-US" sz="500" b="1" dirty="0"/>
          </a:p>
          <a:p>
            <a:pPr marL="457200" lvl="1" indent="0">
              <a:buNone/>
              <a:defRPr/>
            </a:pPr>
            <a:r>
              <a:rPr lang="en-US" altLang="en-US" sz="1600" b="1" dirty="0"/>
              <a:t>Column M – GROSS PAYROLL OTHER COMPENSATION (ISS BONUS &amp; ISS COVID)</a:t>
            </a:r>
          </a:p>
          <a:p>
            <a:pPr marL="457200" lvl="1" indent="0">
              <a:buNone/>
              <a:defRPr/>
            </a:pPr>
            <a:endParaRPr lang="en-US" altLang="en-US" sz="500" b="1" dirty="0"/>
          </a:p>
          <a:p>
            <a:pPr marL="457200" lvl="1" indent="0">
              <a:buNone/>
              <a:defRPr/>
            </a:pPr>
            <a:r>
              <a:rPr lang="en-US" altLang="en-US" sz="1600" b="1" dirty="0"/>
              <a:t>Column O – TOTAL EMPLOYER PAID PAYROLL TAXES (SOCIAL SECURITY &amp; MEDICARE, FUTA, SUTA, L&amp;I, etc.) &amp; ISS PORTION OF B&amp;O TAXES</a:t>
            </a:r>
          </a:p>
          <a:p>
            <a:pPr marL="457200" lvl="1" indent="0">
              <a:buNone/>
              <a:defRPr/>
            </a:pPr>
            <a:endParaRPr lang="en-US" altLang="en-US" sz="500" b="1" dirty="0"/>
          </a:p>
          <a:p>
            <a:pPr marL="457200" lvl="1" indent="0">
              <a:buNone/>
              <a:defRPr/>
            </a:pPr>
            <a:r>
              <a:rPr lang="en-US" altLang="en-US" sz="1600" b="1" dirty="0"/>
              <a:t>Column P – TOTAL EMPLOYER PAID TAXABLE &amp; NON-TAXABLE FRINGE BENEFITS (AS DESCRIBED BY THE IRS)</a:t>
            </a:r>
            <a:endParaRPr lang="en-US" dirty="0"/>
          </a:p>
        </p:txBody>
      </p:sp>
    </p:spTree>
    <p:extLst>
      <p:ext uri="{BB962C8B-B14F-4D97-AF65-F5344CB8AC3E}">
        <p14:creationId xmlns:p14="http://schemas.microsoft.com/office/powerpoint/2010/main" val="2060951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xfrm>
            <a:off x="838200" y="365125"/>
            <a:ext cx="10515600"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b="1" dirty="0">
                <a:latin typeface="+mn-lt"/>
              </a:rPr>
            </a:br>
            <a:r>
              <a:rPr lang="en-US" altLang="en-US" dirty="0">
                <a:latin typeface="+mn-lt"/>
              </a:rPr>
              <a:t>ADMINISTRATOR REGRESSION TABLE</a:t>
            </a:r>
            <a:endParaRPr lang="en-US"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1690688"/>
            <a:ext cx="10515600" cy="4486275"/>
          </a:xfrm>
        </p:spPr>
        <p:txBody>
          <a:bodyPr>
            <a:normAutofit lnSpcReduction="10000"/>
          </a:bodyPr>
          <a:lstStyle/>
          <a:p>
            <a:pPr>
              <a:buFont typeface="Wingdings" panose="05000000000000000000" pitchFamily="2" charset="2"/>
              <a:buChar char="§"/>
            </a:pPr>
            <a:endParaRPr lang="en-US" altLang="en-US" sz="900" dirty="0"/>
          </a:p>
          <a:p>
            <a:pPr>
              <a:buFont typeface="Wingdings" panose="05000000000000000000" pitchFamily="2" charset="2"/>
              <a:buChar char="§"/>
            </a:pPr>
            <a:r>
              <a:rPr lang="en-US" altLang="en-US" sz="2000" dirty="0"/>
              <a:t>Calculates the maximum allowable ISS payroll costs an Administrator can claim towards settlement for performing work in an ISS capacity.</a:t>
            </a:r>
          </a:p>
          <a:p>
            <a:pPr>
              <a:buFont typeface="Wingdings" panose="05000000000000000000" pitchFamily="2" charset="2"/>
              <a:buChar char="§"/>
            </a:pPr>
            <a:endParaRPr lang="en-US" altLang="en-US" sz="800" dirty="0"/>
          </a:p>
          <a:p>
            <a:pPr>
              <a:buFont typeface="Wingdings" panose="05000000000000000000" pitchFamily="2" charset="2"/>
              <a:buChar char="§"/>
            </a:pPr>
            <a:r>
              <a:rPr lang="en-US" altLang="en-US" sz="2000" dirty="0"/>
              <a:t>Only agencies with 20 or fewer ISS FTE’s are eligible to claim Administrator payroll costs as ISS expenses</a:t>
            </a:r>
            <a:r>
              <a:rPr lang="en-US" altLang="en-US" sz="1200" dirty="0"/>
              <a:t>. </a:t>
            </a:r>
          </a:p>
          <a:p>
            <a:pPr>
              <a:buFont typeface="Wingdings" panose="05000000000000000000" pitchFamily="2" charset="2"/>
              <a:buChar char="§"/>
            </a:pPr>
            <a:endParaRPr lang="en-US" altLang="en-US" sz="800" dirty="0"/>
          </a:p>
          <a:p>
            <a:pPr>
              <a:buFont typeface="Wingdings" panose="05000000000000000000" pitchFamily="2" charset="2"/>
              <a:buChar char="§"/>
            </a:pPr>
            <a:r>
              <a:rPr lang="en-US" altLang="en-US" sz="2000" dirty="0"/>
              <a:t>Agencies with 21 or more ISS FTE’s would report their Administrator’s payroll costs on Schedule C – Non-ISS Expenses, line 1. </a:t>
            </a:r>
          </a:p>
          <a:p>
            <a:pPr>
              <a:buFont typeface="Wingdings" panose="05000000000000000000" pitchFamily="2" charset="2"/>
              <a:buChar char="§"/>
            </a:pPr>
            <a:endParaRPr lang="en-US" altLang="en-US" sz="800" dirty="0"/>
          </a:p>
          <a:p>
            <a:pPr>
              <a:buFont typeface="Wingdings" panose="05000000000000000000" pitchFamily="2" charset="2"/>
              <a:buChar char="§"/>
            </a:pPr>
            <a:r>
              <a:rPr lang="en-US" altLang="en-US" sz="2000" dirty="0"/>
              <a:t>Maximums are reduced 5% for every ISS FTE until the agency reaches 21 ISS FTE’s, at which time the agency will no longer be eligible to claim Administrator payroll costs as ISS for settlement purposes.</a:t>
            </a:r>
          </a:p>
          <a:p>
            <a:pPr>
              <a:buFont typeface="Wingdings" panose="05000000000000000000" pitchFamily="2" charset="2"/>
              <a:buChar char="§"/>
            </a:pPr>
            <a:endParaRPr lang="en-US" altLang="en-US" sz="800" dirty="0"/>
          </a:p>
          <a:p>
            <a:pPr>
              <a:buFont typeface="Wingdings" panose="05000000000000000000" pitchFamily="2" charset="2"/>
              <a:buChar char="§"/>
            </a:pPr>
            <a:r>
              <a:rPr lang="en-US" altLang="en-US" sz="2000" dirty="0"/>
              <a:t>Maximums are based on working in an ISS capacity fulltime and are adjusted for Administrator’s that perform ISS less than fulltime.</a:t>
            </a:r>
          </a:p>
          <a:p>
            <a:pPr marL="0" indent="0" algn="ctr">
              <a:buNone/>
            </a:pPr>
            <a:endParaRPr lang="en-US" altLang="en-US" sz="1200" b="1" dirty="0"/>
          </a:p>
        </p:txBody>
      </p:sp>
    </p:spTree>
    <p:extLst>
      <p:ext uri="{BB962C8B-B14F-4D97-AF65-F5344CB8AC3E}">
        <p14:creationId xmlns:p14="http://schemas.microsoft.com/office/powerpoint/2010/main" val="4106830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xfrm>
            <a:off x="838200" y="365126"/>
            <a:ext cx="10515600" cy="1184066"/>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ADMINISTRATOR REGRESSION TABLE</a:t>
            </a:r>
            <a:endParaRPr lang="en-US" b="1" dirty="0">
              <a:latin typeface="+mn-lt"/>
            </a:endParaRPr>
          </a:p>
        </p:txBody>
      </p:sp>
      <p:sp>
        <p:nvSpPr>
          <p:cNvPr id="6" name="Text Placeholder 8"/>
          <p:cNvSpPr txBox="1">
            <a:spLocks/>
          </p:cNvSpPr>
          <p:nvPr/>
        </p:nvSpPr>
        <p:spPr>
          <a:xfrm>
            <a:off x="5002306" y="1745610"/>
            <a:ext cx="6351494" cy="1554546"/>
          </a:xfrm>
          <a:prstGeom prst="rect">
            <a:avLst/>
          </a:prstGeom>
          <a:solidFill>
            <a:schemeClr val="accent1">
              <a:lumMod val="20000"/>
              <a:lumOff val="80000"/>
            </a:schemeClr>
          </a:solidFill>
          <a:ln w="19050">
            <a:solidFill>
              <a:schemeClr val="tx1"/>
            </a:solidFill>
          </a:ln>
        </p:spPr>
        <p:txBody>
          <a:bodyPr vert="horz" lIns="91440" tIns="45720" rIns="91440" bIns="45720" rtlCol="0" anchor="ctr">
            <a:no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2000" b="1"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800" b="1"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1600" b="1"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1600" b="1"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1600" b="1"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1600" b="1"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1600" b="1"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1600" b="1" kern="1200">
                <a:solidFill>
                  <a:schemeClr val="tx1"/>
                </a:solidFill>
                <a:latin typeface="+mn-lt"/>
                <a:ea typeface="+mn-ea"/>
                <a:cs typeface="+mn-cs"/>
              </a:defRPr>
            </a:lvl9pPr>
          </a:lstStyle>
          <a:p>
            <a:pPr algn="ctr"/>
            <a:r>
              <a:rPr lang="en-US" sz="4800" dirty="0"/>
              <a:t>Maximums are 2% higher than 2022</a:t>
            </a:r>
          </a:p>
        </p:txBody>
      </p:sp>
      <p:sp>
        <p:nvSpPr>
          <p:cNvPr id="7" name="Text Placeholder 8"/>
          <p:cNvSpPr txBox="1">
            <a:spLocks/>
          </p:cNvSpPr>
          <p:nvPr/>
        </p:nvSpPr>
        <p:spPr>
          <a:xfrm>
            <a:off x="5126804" y="3429000"/>
            <a:ext cx="6267451" cy="238436"/>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1200" i="1" dirty="0"/>
              <a:t>Compensation maximums change at the same percentage rate as ISS tiered rates</a:t>
            </a:r>
          </a:p>
        </p:txBody>
      </p:sp>
      <p:sp>
        <p:nvSpPr>
          <p:cNvPr id="10" name="Text Placeholder 8"/>
          <p:cNvSpPr txBox="1">
            <a:spLocks/>
          </p:cNvSpPr>
          <p:nvPr/>
        </p:nvSpPr>
        <p:spPr>
          <a:xfrm>
            <a:off x="5126805" y="4854702"/>
            <a:ext cx="6226994" cy="112485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1400" b="1" dirty="0"/>
              <a:t>The number of FTE’s are calculated by dividing Schedule B ISS Staff Gross Payroll for Regular Time by the wages listed above. Schedule B automatically calculates the number of FTE’s and allowable Administrator ISS expenses</a:t>
            </a:r>
          </a:p>
        </p:txBody>
      </p:sp>
      <p:pic>
        <p:nvPicPr>
          <p:cNvPr id="8" name="Picture 7">
            <a:extLst>
              <a:ext uri="{FF2B5EF4-FFF2-40B4-BE49-F238E27FC236}">
                <a16:creationId xmlns:a16="http://schemas.microsoft.com/office/drawing/2014/main" id="{565E2A25-9B50-859A-918F-6A9198D389B1}"/>
              </a:ext>
            </a:extLst>
          </p:cNvPr>
          <p:cNvPicPr>
            <a:picLocks noChangeAspect="1"/>
          </p:cNvPicPr>
          <p:nvPr/>
        </p:nvPicPr>
        <p:blipFill>
          <a:blip r:embed="rId4"/>
          <a:stretch>
            <a:fillRect/>
          </a:stretch>
        </p:blipFill>
        <p:spPr>
          <a:xfrm>
            <a:off x="838200" y="1741384"/>
            <a:ext cx="4004758" cy="4684298"/>
          </a:xfrm>
          <a:prstGeom prst="rect">
            <a:avLst/>
          </a:prstGeom>
          <a:ln w="19050">
            <a:solidFill>
              <a:schemeClr val="tx1"/>
            </a:solidFill>
          </a:ln>
        </p:spPr>
      </p:pic>
      <p:pic>
        <p:nvPicPr>
          <p:cNvPr id="11" name="Picture 10">
            <a:extLst>
              <a:ext uri="{FF2B5EF4-FFF2-40B4-BE49-F238E27FC236}">
                <a16:creationId xmlns:a16="http://schemas.microsoft.com/office/drawing/2014/main" id="{D33C816A-ABED-0B16-2D37-4AF8E37A90E7}"/>
              </a:ext>
            </a:extLst>
          </p:cNvPr>
          <p:cNvPicPr>
            <a:picLocks noChangeAspect="1"/>
          </p:cNvPicPr>
          <p:nvPr/>
        </p:nvPicPr>
        <p:blipFill>
          <a:blip r:embed="rId5"/>
          <a:stretch>
            <a:fillRect/>
          </a:stretch>
        </p:blipFill>
        <p:spPr>
          <a:xfrm>
            <a:off x="5002305" y="3826931"/>
            <a:ext cx="6351493" cy="868275"/>
          </a:xfrm>
          <a:prstGeom prst="rect">
            <a:avLst/>
          </a:prstGeom>
          <a:ln w="19050">
            <a:solidFill>
              <a:schemeClr val="tx1"/>
            </a:solidFill>
          </a:ln>
        </p:spPr>
      </p:pic>
    </p:spTree>
    <p:extLst>
      <p:ext uri="{BB962C8B-B14F-4D97-AF65-F5344CB8AC3E}">
        <p14:creationId xmlns:p14="http://schemas.microsoft.com/office/powerpoint/2010/main" val="3171611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350875" y="365125"/>
            <a:ext cx="7389628" cy="1325563"/>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350875" y="1838688"/>
            <a:ext cx="7389628" cy="4235541"/>
          </a:xfrm>
        </p:spPr>
        <p:txBody>
          <a:bodyPr>
            <a:normAutofit fontScale="92500" lnSpcReduction="20000"/>
          </a:bodyPr>
          <a:lstStyle/>
          <a:p>
            <a:pPr marL="0" indent="0" algn="ctr">
              <a:buNone/>
              <a:defRPr/>
            </a:pPr>
            <a:endParaRPr lang="en-US" sz="500" b="1" dirty="0"/>
          </a:p>
          <a:p>
            <a:pPr marL="0" indent="0" algn="ctr">
              <a:buNone/>
              <a:defRPr/>
            </a:pPr>
            <a:r>
              <a:rPr lang="en-US" sz="2400" b="1" dirty="0"/>
              <a:t>Reporting ISS Payroll Expenses, cont.</a:t>
            </a:r>
          </a:p>
          <a:p>
            <a:pPr marL="0" indent="0" algn="ctr">
              <a:buNone/>
              <a:defRPr/>
            </a:pPr>
            <a:endParaRPr lang="en-US" altLang="en-US" sz="500" b="1" dirty="0"/>
          </a:p>
          <a:p>
            <a:pPr lvl="1">
              <a:buFont typeface="Wingdings" panose="05000000000000000000" pitchFamily="2" charset="2"/>
              <a:buChar char="§"/>
              <a:defRPr/>
            </a:pPr>
            <a:r>
              <a:rPr lang="en-US" altLang="en-US" sz="2000" dirty="0"/>
              <a:t>Retain ISS payroll records and other supporting documentation</a:t>
            </a:r>
          </a:p>
          <a:p>
            <a:pPr lvl="1">
              <a:defRPr/>
            </a:pPr>
            <a:endParaRPr lang="en-US" altLang="en-US" sz="1000" dirty="0"/>
          </a:p>
          <a:p>
            <a:pPr lvl="2">
              <a:defRPr/>
            </a:pPr>
            <a:r>
              <a:rPr lang="en-US" altLang="en-US" sz="1800" dirty="0"/>
              <a:t>Supporting documentation may be requested upon submitting the cost report</a:t>
            </a:r>
          </a:p>
          <a:p>
            <a:pPr lvl="2">
              <a:defRPr/>
            </a:pPr>
            <a:endParaRPr lang="en-US" altLang="en-US" sz="800" dirty="0"/>
          </a:p>
          <a:p>
            <a:pPr lvl="2">
              <a:defRPr/>
            </a:pPr>
            <a:r>
              <a:rPr lang="en-US" altLang="en-US" sz="1800" dirty="0"/>
              <a:t>Payroll records must be by employee and include job titles and descriptions</a:t>
            </a:r>
          </a:p>
          <a:p>
            <a:pPr lvl="2">
              <a:defRPr/>
            </a:pPr>
            <a:endParaRPr lang="en-US" altLang="en-US" sz="800" dirty="0"/>
          </a:p>
          <a:p>
            <a:pPr lvl="2">
              <a:defRPr/>
            </a:pPr>
            <a:r>
              <a:rPr lang="en-US" altLang="en-US" sz="1800" dirty="0"/>
              <a:t>Documentation should easily tie to ISS payroll reported</a:t>
            </a:r>
          </a:p>
          <a:p>
            <a:pPr marL="914400" lvl="2" indent="0">
              <a:buNone/>
              <a:defRPr/>
            </a:pPr>
            <a:r>
              <a:rPr lang="en-US" altLang="en-US" sz="800" dirty="0"/>
              <a:t> </a:t>
            </a:r>
          </a:p>
          <a:p>
            <a:pPr lvl="2">
              <a:defRPr/>
            </a:pPr>
            <a:r>
              <a:rPr lang="en-US" altLang="en-US" sz="1800" dirty="0"/>
              <a:t>Payroll records for employees performing ISS &amp; non-ISS must be clearly illustrated</a:t>
            </a:r>
          </a:p>
          <a:p>
            <a:pPr lvl="2">
              <a:defRPr/>
            </a:pPr>
            <a:endParaRPr lang="en-US" altLang="en-US" sz="800" dirty="0"/>
          </a:p>
          <a:p>
            <a:pPr lvl="2">
              <a:defRPr/>
            </a:pPr>
            <a:r>
              <a:rPr lang="en-US" altLang="en-US" sz="1800" dirty="0"/>
              <a:t>Payroll tax &amp; fringe benefit expenses reported as ISS may be requested for verification, as well as, purchased professional services</a:t>
            </a:r>
          </a:p>
          <a:p>
            <a:pPr lvl="2">
              <a:defRPr/>
            </a:pPr>
            <a:endParaRPr lang="en-US" altLang="en-US" sz="800" dirty="0"/>
          </a:p>
          <a:p>
            <a:pPr lvl="2">
              <a:defRPr/>
            </a:pPr>
            <a:r>
              <a:rPr lang="en-US" altLang="en-US" sz="1800" u="sng" dirty="0"/>
              <a:t>All ISS expenses </a:t>
            </a:r>
            <a:r>
              <a:rPr lang="en-US" altLang="en-US" sz="1800" dirty="0"/>
              <a:t>reported are subject to the departments review</a:t>
            </a:r>
          </a:p>
        </p:txBody>
      </p:sp>
    </p:spTree>
    <p:extLst>
      <p:ext uri="{BB962C8B-B14F-4D97-AF65-F5344CB8AC3E}">
        <p14:creationId xmlns:p14="http://schemas.microsoft.com/office/powerpoint/2010/main" val="2113086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E5CF2AC-B1D5-5846-8C6D-56402C58B29B}"/>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F987CAB-6DA0-C44B-BB12-7C78A1FFA2F9}"/>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C</a:t>
            </a:r>
            <a:br>
              <a:rPr lang="en-US" altLang="en-US" sz="7200" b="1" dirty="0">
                <a:latin typeface="+mn-lt"/>
              </a:rPr>
            </a:br>
            <a:r>
              <a:rPr lang="en-US" altLang="en-US" dirty="0">
                <a:latin typeface="+mn-lt"/>
              </a:rPr>
              <a:t>PROGRAM INFORMATION SECTION</a:t>
            </a:r>
            <a:endParaRPr lang="en-US" dirty="0">
              <a:latin typeface="+mn-lt"/>
            </a:endParaRPr>
          </a:p>
        </p:txBody>
      </p:sp>
      <p:sp>
        <p:nvSpPr>
          <p:cNvPr id="3" name="Content Placeholder 2">
            <a:extLst>
              <a:ext uri="{FF2B5EF4-FFF2-40B4-BE49-F238E27FC236}">
                <a16:creationId xmlns:a16="http://schemas.microsoft.com/office/drawing/2014/main" id="{71BFB1D5-2004-B24A-B92B-68E06B07A215}"/>
              </a:ext>
            </a:extLst>
          </p:cNvPr>
          <p:cNvSpPr>
            <a:spLocks noGrp="1"/>
          </p:cNvSpPr>
          <p:nvPr>
            <p:ph idx="1"/>
          </p:nvPr>
        </p:nvSpPr>
        <p:spPr>
          <a:xfrm>
            <a:off x="838200" y="1825626"/>
            <a:ext cx="10515600" cy="4381536"/>
          </a:xfrm>
        </p:spPr>
        <p:txBody>
          <a:bodyPr>
            <a:normAutofit lnSpcReduction="10000"/>
          </a:bodyPr>
          <a:lstStyle/>
          <a:p>
            <a:pPr marL="0" indent="0" algn="ctr">
              <a:buNone/>
            </a:pPr>
            <a:endParaRPr lang="en-US" altLang="en-US" sz="1200" b="1" dirty="0"/>
          </a:p>
          <a:p>
            <a:pPr marL="0" indent="0" algn="ctr">
              <a:buNone/>
            </a:pPr>
            <a:r>
              <a:rPr lang="en-US" altLang="en-US" sz="2400" b="1" dirty="0"/>
              <a:t>Schedule C – Business &amp; Program Information</a:t>
            </a:r>
          </a:p>
          <a:p>
            <a:pPr marL="0" indent="0" algn="ctr">
              <a:buNone/>
            </a:pPr>
            <a:endParaRPr lang="en-US" altLang="en-US" sz="500" dirty="0"/>
          </a:p>
          <a:p>
            <a:pPr>
              <a:buFontTx/>
              <a:buChar char="•"/>
              <a:defRPr/>
            </a:pPr>
            <a:r>
              <a:rPr lang="en-US" altLang="en-US" sz="1500" dirty="0"/>
              <a:t>Line 1: Indicate if the agency is a non-profit.</a:t>
            </a:r>
          </a:p>
          <a:p>
            <a:pPr>
              <a:buFontTx/>
              <a:buChar char="•"/>
              <a:defRPr/>
            </a:pPr>
            <a:r>
              <a:rPr lang="en-US" altLang="en-US" sz="1500" dirty="0"/>
              <a:t>Line 2: Indicate if the agency pays B&amp;O taxes to DOR</a:t>
            </a:r>
          </a:p>
          <a:p>
            <a:pPr>
              <a:buFontTx/>
              <a:buChar char="•"/>
              <a:defRPr/>
            </a:pPr>
            <a:r>
              <a:rPr lang="en-US" altLang="en-US" sz="1500" dirty="0"/>
              <a:t>Line 3: Indicate if the agency pays city B&amp;O tax, if yes select city</a:t>
            </a:r>
          </a:p>
          <a:p>
            <a:pPr>
              <a:buFontTx/>
              <a:buChar char="•"/>
              <a:defRPr/>
            </a:pPr>
            <a:r>
              <a:rPr lang="en-US" altLang="en-US" sz="1500" dirty="0"/>
              <a:t>Line 4: Indicate if the agency claims accruals on Schedule B</a:t>
            </a:r>
          </a:p>
          <a:p>
            <a:pPr>
              <a:buFontTx/>
              <a:buChar char="•"/>
              <a:defRPr/>
            </a:pPr>
            <a:r>
              <a:rPr lang="en-US" altLang="en-US" sz="1500" dirty="0"/>
              <a:t>Line 5:  Indicate if the agency contracts or purchases professional services such as nurses, doctors, or sign language interpreters.</a:t>
            </a:r>
          </a:p>
          <a:p>
            <a:pPr>
              <a:buFontTx/>
              <a:buChar char="•"/>
              <a:defRPr/>
            </a:pPr>
            <a:r>
              <a:rPr lang="en-US" altLang="en-US" sz="1500" dirty="0"/>
              <a:t>Line 6:  Allocation of Shared Costs</a:t>
            </a:r>
          </a:p>
          <a:p>
            <a:pPr>
              <a:buFontTx/>
              <a:buChar char="•"/>
              <a:defRPr/>
            </a:pPr>
            <a:endParaRPr lang="en-US" altLang="en-US" sz="900" dirty="0"/>
          </a:p>
          <a:p>
            <a:pPr marL="1657350" lvl="3" indent="-285750">
              <a:buFont typeface="Wingdings" panose="05000000000000000000" pitchFamily="2" charset="2"/>
              <a:buChar char="v"/>
              <a:defRPr/>
            </a:pPr>
            <a:r>
              <a:rPr lang="en-US" sz="1500" dirty="0"/>
              <a:t>Indicate if your agency operates multiple programs</a:t>
            </a:r>
          </a:p>
          <a:p>
            <a:pPr marL="1657350" lvl="3" indent="-285750">
              <a:buFont typeface="Wingdings" panose="05000000000000000000" pitchFamily="2" charset="2"/>
              <a:buChar char="v"/>
              <a:defRPr/>
            </a:pPr>
            <a:r>
              <a:rPr lang="en-US" sz="1500" dirty="0"/>
              <a:t>Indicate if you allocate program costs</a:t>
            </a:r>
          </a:p>
          <a:p>
            <a:pPr marL="1657350" lvl="3" indent="-285750">
              <a:buFont typeface="Wingdings" panose="05000000000000000000" pitchFamily="2" charset="2"/>
              <a:buChar char="v"/>
              <a:defRPr/>
            </a:pPr>
            <a:r>
              <a:rPr lang="en-US" sz="1500" dirty="0"/>
              <a:t>Indicate the method used to allocate costs</a:t>
            </a:r>
          </a:p>
          <a:p>
            <a:pPr marL="1371600" lvl="3" indent="0">
              <a:buNone/>
              <a:defRPr/>
            </a:pPr>
            <a:endParaRPr lang="en-US" altLang="en-US" sz="500" dirty="0"/>
          </a:p>
          <a:p>
            <a:pPr marL="0" indent="0" algn="ctr">
              <a:buNone/>
            </a:pPr>
            <a:r>
              <a:rPr lang="en-US" altLang="en-US" sz="1600" b="1" i="1" dirty="0"/>
              <a:t>Schedule I (optional) can be used for allocating costs </a:t>
            </a:r>
          </a:p>
          <a:p>
            <a:pPr marL="0" indent="0">
              <a:buNone/>
            </a:pPr>
            <a:endParaRPr lang="en-US" dirty="0"/>
          </a:p>
        </p:txBody>
      </p:sp>
    </p:spTree>
    <p:extLst>
      <p:ext uri="{BB962C8B-B14F-4D97-AF65-F5344CB8AC3E}">
        <p14:creationId xmlns:p14="http://schemas.microsoft.com/office/powerpoint/2010/main" val="1495239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a:solidFill>
            <a:schemeClr val="accent6">
              <a:lumMod val="20000"/>
              <a:lumOff val="80000"/>
            </a:schemeClr>
          </a:solidFill>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xfrm>
            <a:off x="626724" y="365125"/>
            <a:ext cx="10983074"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b="1" dirty="0">
                <a:latin typeface="+mn-lt"/>
              </a:rPr>
              <a:t>SCHEDULE  C</a:t>
            </a:r>
            <a:br>
              <a:rPr lang="en-US" altLang="en-US" sz="4800" b="1" dirty="0">
                <a:latin typeface="+mn-lt"/>
              </a:rPr>
            </a:br>
            <a:r>
              <a:rPr lang="en-US" altLang="en-US" sz="3100" dirty="0">
                <a:latin typeface="+mn-lt"/>
              </a:rPr>
              <a:t>ADMINISTRATIVE &amp; OPERATING COSTS (NON-ISS)</a:t>
            </a:r>
            <a:endParaRPr lang="en-US" sz="3100"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626724" y="1869896"/>
            <a:ext cx="10983074" cy="4448711"/>
          </a:xfrm>
        </p:spPr>
        <p:txBody>
          <a:bodyPr>
            <a:normAutofit fontScale="25000" lnSpcReduction="20000"/>
          </a:bodyPr>
          <a:lstStyle/>
          <a:p>
            <a:pPr marL="0" indent="0">
              <a:buNone/>
              <a:defRPr/>
            </a:pPr>
            <a:r>
              <a:rPr lang="en-US" altLang="en-US" sz="6400" b="1" dirty="0"/>
              <a:t>Schedule C is used to report non-ISS/Administrative expenses (Select program type Col A-C)</a:t>
            </a:r>
          </a:p>
          <a:p>
            <a:pPr marL="0" indent="0" algn="just">
              <a:lnSpc>
                <a:spcPct val="120000"/>
              </a:lnSpc>
              <a:buNone/>
              <a:defRPr/>
            </a:pPr>
            <a:r>
              <a:rPr lang="en-US" altLang="en-US" sz="6400" dirty="0"/>
              <a:t>		Non-Client Related Expenses</a:t>
            </a:r>
          </a:p>
          <a:p>
            <a:pPr marL="0" indent="0" algn="just">
              <a:lnSpc>
                <a:spcPct val="120000"/>
              </a:lnSpc>
              <a:buNone/>
              <a:defRPr/>
            </a:pPr>
            <a:r>
              <a:rPr lang="en-US" altLang="en-US" sz="6400" dirty="0"/>
              <a:t>			Administrative/Non-ISS Payroll Expenses</a:t>
            </a:r>
          </a:p>
          <a:p>
            <a:pPr marL="0" indent="0" algn="just">
              <a:lnSpc>
                <a:spcPct val="120000"/>
              </a:lnSpc>
              <a:buNone/>
              <a:defRPr/>
            </a:pPr>
            <a:r>
              <a:rPr lang="en-US" altLang="en-US" sz="6400" dirty="0"/>
              <a:t>			Program Operations Expenses</a:t>
            </a:r>
          </a:p>
          <a:p>
            <a:pPr marL="0" indent="0" algn="just">
              <a:lnSpc>
                <a:spcPct val="120000"/>
              </a:lnSpc>
              <a:buNone/>
              <a:defRPr/>
            </a:pPr>
            <a:r>
              <a:rPr lang="en-US" altLang="en-US" sz="6400" dirty="0"/>
              <a:t>			Capital &amp; Property Expenses</a:t>
            </a:r>
          </a:p>
          <a:p>
            <a:pPr marL="0" indent="0" algn="just">
              <a:lnSpc>
                <a:spcPct val="120000"/>
              </a:lnSpc>
              <a:buNone/>
              <a:defRPr/>
            </a:pPr>
            <a:r>
              <a:rPr lang="en-US" altLang="en-US" sz="6400" dirty="0"/>
              <a:t>			Interest &amp; Tax Expenses</a:t>
            </a:r>
          </a:p>
          <a:p>
            <a:pPr marL="0" indent="0">
              <a:lnSpc>
                <a:spcPct val="120000"/>
              </a:lnSpc>
              <a:buNone/>
              <a:defRPr/>
            </a:pPr>
            <a:r>
              <a:rPr lang="en-US" altLang="en-US" sz="6400" dirty="0"/>
              <a:t>		Client Related Expenses</a:t>
            </a:r>
          </a:p>
          <a:p>
            <a:pPr marL="0" indent="0">
              <a:lnSpc>
                <a:spcPct val="120000"/>
              </a:lnSpc>
              <a:buNone/>
              <a:defRPr/>
            </a:pPr>
            <a:r>
              <a:rPr lang="en-US" altLang="en-US" sz="6400" dirty="0"/>
              <a:t>			Maintenance/Laundry/Housekeeping/Dietary Expenses (GH &amp; GTH only)</a:t>
            </a:r>
          </a:p>
          <a:p>
            <a:pPr marL="0" indent="0">
              <a:lnSpc>
                <a:spcPct val="120000"/>
              </a:lnSpc>
              <a:buNone/>
              <a:defRPr/>
            </a:pPr>
            <a:r>
              <a:rPr lang="en-US" altLang="en-US" sz="6400" dirty="0"/>
              <a:t>			Transportation Expenses</a:t>
            </a:r>
          </a:p>
          <a:p>
            <a:pPr marL="0" indent="0">
              <a:lnSpc>
                <a:spcPct val="120000"/>
              </a:lnSpc>
              <a:buNone/>
              <a:defRPr/>
            </a:pPr>
            <a:r>
              <a:rPr lang="en-US" altLang="en-US" sz="6400" dirty="0"/>
              <a:t>			Other Non-ISS Client Related Expenses</a:t>
            </a:r>
          </a:p>
          <a:p>
            <a:pPr marL="0" indent="0">
              <a:lnSpc>
                <a:spcPct val="120000"/>
              </a:lnSpc>
              <a:buNone/>
              <a:defRPr/>
            </a:pPr>
            <a:endParaRPr lang="en-US" altLang="en-US" sz="400" dirty="0"/>
          </a:p>
          <a:p>
            <a:pPr marL="0" indent="0">
              <a:buNone/>
              <a:defRPr/>
            </a:pPr>
            <a:r>
              <a:rPr lang="en-US" altLang="en-US" sz="6400" b="1" dirty="0"/>
              <a:t>Expense descriptions are listed on the schedule &amp; on the cost report instructions</a:t>
            </a:r>
            <a:endParaRPr lang="en-US" altLang="en-US" sz="2000" b="1" dirty="0"/>
          </a:p>
          <a:p>
            <a:pPr marL="0" indent="0" algn="ctr">
              <a:buNone/>
              <a:defRPr/>
            </a:pPr>
            <a:r>
              <a:rPr lang="en-US" altLang="en-US" sz="4400" i="1" dirty="0"/>
              <a:t>Use Schedule I for allocating costs</a:t>
            </a:r>
          </a:p>
          <a:p>
            <a:pPr marL="0" indent="0">
              <a:buNone/>
              <a:defRPr/>
            </a:pPr>
            <a:endParaRPr lang="en-US" altLang="en-US" sz="6400" b="1" dirty="0"/>
          </a:p>
          <a:p>
            <a:pPr marL="0" indent="0">
              <a:buNone/>
              <a:defRPr/>
            </a:pPr>
            <a:endParaRPr lang="en-US" altLang="en-US" sz="800" dirty="0"/>
          </a:p>
          <a:p>
            <a:pPr marL="0" indent="0">
              <a:buNone/>
              <a:defRPr/>
            </a:pPr>
            <a:endParaRPr lang="en-US" altLang="en-US" sz="6400" dirty="0"/>
          </a:p>
          <a:p>
            <a:pPr marL="0" indent="0">
              <a:buNone/>
              <a:defRPr/>
            </a:pPr>
            <a:endParaRPr lang="en-US" altLang="en-US" sz="400" dirty="0"/>
          </a:p>
          <a:p>
            <a:pPr marL="0" indent="0" algn="ctr">
              <a:buNone/>
            </a:pPr>
            <a:endParaRPr lang="en-US" altLang="en-US" sz="7200" b="1" dirty="0"/>
          </a:p>
        </p:txBody>
      </p:sp>
    </p:spTree>
    <p:extLst>
      <p:ext uri="{BB962C8B-B14F-4D97-AF65-F5344CB8AC3E}">
        <p14:creationId xmlns:p14="http://schemas.microsoft.com/office/powerpoint/2010/main" val="1054069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xfrm>
            <a:off x="688369" y="365126"/>
            <a:ext cx="10798139" cy="120967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C</a:t>
            </a:r>
            <a:br>
              <a:rPr lang="en-US" altLang="en-US" sz="4800" b="1" dirty="0">
                <a:latin typeface="+mn-lt"/>
              </a:rPr>
            </a:br>
            <a:r>
              <a:rPr lang="en-US" altLang="en-US" dirty="0">
                <a:latin typeface="+mn-lt"/>
              </a:rPr>
              <a:t>Allocating Costs</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688369" y="1690689"/>
            <a:ext cx="10798139" cy="4428758"/>
          </a:xfrm>
          <a:ln w="19050" cmpd="thinThick">
            <a:noFill/>
          </a:ln>
        </p:spPr>
        <p:txBody>
          <a:bodyPr>
            <a:normAutofit fontScale="85000" lnSpcReduction="20000"/>
          </a:bodyPr>
          <a:lstStyle/>
          <a:p>
            <a:pPr marL="0" indent="0" algn="ctr">
              <a:buNone/>
            </a:pPr>
            <a:r>
              <a:rPr lang="en-US" altLang="en-US" sz="2600" b="1" dirty="0"/>
              <a:t>Schedule I – Allocations</a:t>
            </a:r>
          </a:p>
          <a:p>
            <a:pPr marL="0" indent="0" algn="ctr">
              <a:buNone/>
            </a:pPr>
            <a:endParaRPr lang="en-US" altLang="en-US" sz="500" dirty="0"/>
          </a:p>
          <a:p>
            <a:pPr>
              <a:buFont typeface="Wingdings" panose="05000000000000000000" pitchFamily="2" charset="2"/>
              <a:buChar char="§"/>
              <a:defRPr/>
            </a:pPr>
            <a:r>
              <a:rPr lang="en-US" sz="2100" dirty="0"/>
              <a:t>Schedule I – Non-ISS Expenses tab</a:t>
            </a:r>
          </a:p>
          <a:p>
            <a:pPr>
              <a:defRPr/>
            </a:pPr>
            <a:endParaRPr lang="en-US" sz="500" dirty="0"/>
          </a:p>
          <a:p>
            <a:pPr lvl="1">
              <a:defRPr/>
            </a:pPr>
            <a:r>
              <a:rPr lang="en-US" sz="1900" dirty="0"/>
              <a:t>Columns A-G select program types to be allocated from the drop-down list</a:t>
            </a:r>
          </a:p>
          <a:p>
            <a:pPr lvl="1">
              <a:defRPr/>
            </a:pPr>
            <a:endParaRPr lang="en-US" sz="500" dirty="0"/>
          </a:p>
          <a:p>
            <a:pPr lvl="1">
              <a:defRPr/>
            </a:pPr>
            <a:r>
              <a:rPr lang="en-US" sz="1900" dirty="0"/>
              <a:t>Line 1 enter the basis to be used for allocating costs (SS Direct Care, Revenues, etc.)</a:t>
            </a:r>
          </a:p>
          <a:p>
            <a:pPr lvl="1">
              <a:defRPr/>
            </a:pPr>
            <a:endParaRPr lang="en-US" sz="500" dirty="0"/>
          </a:p>
          <a:p>
            <a:pPr lvl="1">
              <a:defRPr/>
            </a:pPr>
            <a:r>
              <a:rPr lang="en-US" sz="1900" dirty="0"/>
              <a:t>Allocated &amp; Non-allocated Sections:</a:t>
            </a:r>
          </a:p>
          <a:p>
            <a:pPr>
              <a:defRPr/>
            </a:pPr>
            <a:endParaRPr lang="en-US" sz="500" dirty="0"/>
          </a:p>
          <a:p>
            <a:pPr marL="914400" lvl="2" indent="0">
              <a:buNone/>
              <a:defRPr/>
            </a:pPr>
            <a:r>
              <a:rPr lang="en-US" sz="1500" dirty="0"/>
              <a:t>- </a:t>
            </a:r>
            <a:r>
              <a:rPr lang="en-US" sz="1800" dirty="0"/>
              <a:t>For </a:t>
            </a:r>
            <a:r>
              <a:rPr lang="en-US" altLang="en-US" sz="1800" dirty="0"/>
              <a:t>sections labeled “Allocated” enter amounts in the “Expense Total” column. The allocated amount for each program will auto-fill based on the percentages on row 2. (Expenses listed here must apply to </a:t>
            </a:r>
            <a:r>
              <a:rPr lang="en-US" altLang="en-US" sz="1800" b="1" u="sng" dirty="0"/>
              <a:t>all programs</a:t>
            </a:r>
            <a:r>
              <a:rPr lang="en-US" altLang="en-US" sz="1800" dirty="0"/>
              <a:t> selected on Line 1, otherwise use the non-allocated sections to report agency specific expenses)</a:t>
            </a:r>
          </a:p>
          <a:p>
            <a:pPr lvl="1">
              <a:defRPr/>
            </a:pPr>
            <a:endParaRPr lang="en-US" altLang="en-US" sz="500" dirty="0"/>
          </a:p>
          <a:p>
            <a:pPr marL="914400" lvl="2" indent="0">
              <a:buNone/>
              <a:defRPr/>
            </a:pPr>
            <a:r>
              <a:rPr lang="en-US" altLang="en-US" sz="1500" dirty="0"/>
              <a:t>- </a:t>
            </a:r>
            <a:r>
              <a:rPr lang="en-US" altLang="en-US" sz="1800" dirty="0"/>
              <a:t>For sections labeled “Non-Allocated” enter program specific/non-shared expenses in columns A-G. The “Expense Total” column will auto-fill the sum of each row of data</a:t>
            </a:r>
          </a:p>
          <a:p>
            <a:pPr lvl="1">
              <a:defRPr/>
            </a:pPr>
            <a:endParaRPr lang="en-US" altLang="en-US" sz="800" dirty="0"/>
          </a:p>
          <a:p>
            <a:pPr>
              <a:buFont typeface="Wingdings" panose="05000000000000000000" pitchFamily="2" charset="2"/>
              <a:buChar char="§"/>
              <a:defRPr/>
            </a:pPr>
            <a:r>
              <a:rPr lang="en-US" altLang="en-US" sz="2100" dirty="0"/>
              <a:t>Schedule I Totals to Schedule C tab</a:t>
            </a:r>
          </a:p>
          <a:p>
            <a:pPr>
              <a:defRPr/>
            </a:pPr>
            <a:endParaRPr lang="en-US" altLang="en-US" sz="500" dirty="0"/>
          </a:p>
          <a:p>
            <a:pPr lvl="1">
              <a:defRPr/>
            </a:pPr>
            <a:r>
              <a:rPr lang="en-US" altLang="en-US" sz="1900" dirty="0"/>
              <a:t>This tab summarizes all the amounts entered on the Non-ISS expenses tab</a:t>
            </a:r>
          </a:p>
          <a:p>
            <a:pPr lvl="1">
              <a:defRPr/>
            </a:pPr>
            <a:endParaRPr lang="en-US" altLang="en-US" sz="500" dirty="0"/>
          </a:p>
          <a:p>
            <a:pPr lvl="1">
              <a:defRPr/>
            </a:pPr>
            <a:r>
              <a:rPr lang="en-US" altLang="en-US" sz="1900" dirty="0"/>
              <a:t>Easily transfer all columns of data for GH, GTH, and/or SL to the related Schedule C, Columns A-C, Lines 1-7</a:t>
            </a:r>
          </a:p>
        </p:txBody>
      </p:sp>
    </p:spTree>
    <p:extLst>
      <p:ext uri="{BB962C8B-B14F-4D97-AF65-F5344CB8AC3E}">
        <p14:creationId xmlns:p14="http://schemas.microsoft.com/office/powerpoint/2010/main" val="685299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ln w="38100">
            <a:noFill/>
          </a:ln>
        </p:spPr>
        <p:txBody>
          <a:bodyPr/>
          <a:lstStyle/>
          <a:p>
            <a:pPr algn="ctr"/>
            <a:r>
              <a:rPr lang="en-US" b="1" u="sng" dirty="0">
                <a:latin typeface="+mn-lt"/>
              </a:rPr>
              <a:t>PURPOSE OF COST REPORTING</a:t>
            </a: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491916"/>
            <a:ext cx="10515600" cy="4491789"/>
          </a:xfrm>
          <a:ln w="28575" cmpd="thinThick">
            <a:noFill/>
          </a:ln>
        </p:spPr>
        <p:txBody>
          <a:bodyPr>
            <a:normAutofit fontScale="92500" lnSpcReduction="20000"/>
          </a:bodyPr>
          <a:lstStyle/>
          <a:p>
            <a:endParaRPr lang="en-US" altLang="en-US" sz="1400" dirty="0"/>
          </a:p>
          <a:p>
            <a:r>
              <a:rPr lang="en-US" altLang="en-US" dirty="0"/>
              <a:t>Provides accountability and transparency for the use of public tax dollars;</a:t>
            </a:r>
          </a:p>
          <a:p>
            <a:endParaRPr lang="en-US" altLang="en-US" dirty="0"/>
          </a:p>
          <a:p>
            <a:r>
              <a:rPr lang="en-US" altLang="en-US" dirty="0"/>
              <a:t>Provides program cost data to regional managers and residential providers;</a:t>
            </a:r>
          </a:p>
          <a:p>
            <a:endParaRPr lang="en-US" altLang="en-US" dirty="0"/>
          </a:p>
          <a:p>
            <a:r>
              <a:rPr lang="en-US" dirty="0"/>
              <a:t>Provides information to reconcile payments and/or allocate appropriated funds;</a:t>
            </a:r>
          </a:p>
          <a:p>
            <a:endParaRPr lang="en-US" altLang="en-US" dirty="0"/>
          </a:p>
          <a:p>
            <a:r>
              <a:rPr lang="en-US" altLang="en-US" dirty="0"/>
              <a:t>Determines settlement for the ISS staff cost centers;</a:t>
            </a:r>
          </a:p>
          <a:p>
            <a:endParaRPr lang="en-US" altLang="en-US" dirty="0"/>
          </a:p>
          <a:p>
            <a:r>
              <a:rPr lang="en-US" dirty="0"/>
              <a:t>Provides information to department leadership for budget development and policy decisions.</a:t>
            </a:r>
            <a:endParaRPr lang="en-US" altLang="en-US" dirty="0"/>
          </a:p>
        </p:txBody>
      </p:sp>
    </p:spTree>
    <p:extLst>
      <p:ext uri="{BB962C8B-B14F-4D97-AF65-F5344CB8AC3E}">
        <p14:creationId xmlns:p14="http://schemas.microsoft.com/office/powerpoint/2010/main" val="2035040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261538" y="365126"/>
            <a:ext cx="11752544" cy="118935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C</a:t>
            </a:r>
            <a:br>
              <a:rPr lang="en-US" altLang="en-US" sz="4800" b="1" dirty="0">
                <a:latin typeface="+mn-lt"/>
              </a:rPr>
            </a:br>
            <a:r>
              <a:rPr lang="en-US" altLang="en-US" dirty="0">
                <a:latin typeface="+mn-lt"/>
              </a:rPr>
              <a:t>Allocating Costs</a:t>
            </a:r>
            <a:endParaRPr lang="en-US" dirty="0">
              <a:latin typeface="+mn-lt"/>
            </a:endParaRPr>
          </a:p>
        </p:txBody>
      </p:sp>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6154220" y="1635369"/>
            <a:ext cx="5859862" cy="2017339"/>
          </a:xfrm>
          <a:ln w="28575">
            <a:solidFill>
              <a:schemeClr val="tx1"/>
            </a:solidFill>
          </a:ln>
        </p:spPr>
        <p:txBody>
          <a:bodyPr>
            <a:normAutofit/>
          </a:bodyPr>
          <a:lstStyle/>
          <a:p>
            <a:pPr marL="0" indent="0" algn="ctr">
              <a:buNone/>
            </a:pPr>
            <a:endParaRPr lang="en-US" altLang="en-US" sz="1000" b="1" u="sng" dirty="0"/>
          </a:p>
          <a:p>
            <a:pPr marL="0" indent="0" algn="ctr">
              <a:buNone/>
            </a:pPr>
            <a:r>
              <a:rPr lang="en-US" altLang="en-US" sz="2000" b="1" u="sng" dirty="0"/>
              <a:t>Schedule I – Allocations</a:t>
            </a:r>
          </a:p>
          <a:p>
            <a:pPr marL="0" indent="0" algn="ctr">
              <a:buNone/>
            </a:pPr>
            <a:r>
              <a:rPr lang="en-US" altLang="en-US" sz="2000" dirty="0"/>
              <a:t>Transfer Group Home, Group Training Home, and Supported Living program amounts from Schedule I Summary tab columns (below) to the relative columns on Schedule C (left)</a:t>
            </a:r>
          </a:p>
          <a:p>
            <a:pPr marL="0" indent="0" algn="ctr">
              <a:buNone/>
            </a:pPr>
            <a:endParaRPr lang="en-US" altLang="en-US" sz="1000" b="1" dirty="0"/>
          </a:p>
        </p:txBody>
      </p:sp>
      <p:pic>
        <p:nvPicPr>
          <p:cNvPr id="7" name="Picture 6">
            <a:extLst>
              <a:ext uri="{FF2B5EF4-FFF2-40B4-BE49-F238E27FC236}">
                <a16:creationId xmlns:a16="http://schemas.microsoft.com/office/drawing/2014/main" id="{59D585FC-BB4B-490A-851D-980E7ED41C84}"/>
              </a:ext>
            </a:extLst>
          </p:cNvPr>
          <p:cNvPicPr>
            <a:picLocks noChangeAspect="1"/>
          </p:cNvPicPr>
          <p:nvPr/>
        </p:nvPicPr>
        <p:blipFill>
          <a:blip r:embed="rId4"/>
          <a:stretch>
            <a:fillRect/>
          </a:stretch>
        </p:blipFill>
        <p:spPr>
          <a:xfrm>
            <a:off x="243198" y="1635369"/>
            <a:ext cx="5794583" cy="4642141"/>
          </a:xfrm>
          <a:prstGeom prst="rect">
            <a:avLst/>
          </a:prstGeom>
          <a:ln w="19050">
            <a:solidFill>
              <a:schemeClr val="tx1"/>
            </a:solidFill>
          </a:ln>
        </p:spPr>
      </p:pic>
      <p:pic>
        <p:nvPicPr>
          <p:cNvPr id="6" name="Picture 5">
            <a:extLst>
              <a:ext uri="{FF2B5EF4-FFF2-40B4-BE49-F238E27FC236}">
                <a16:creationId xmlns:a16="http://schemas.microsoft.com/office/drawing/2014/main" id="{E69D2872-FFFF-F06A-5C28-5E3D85D04521}"/>
              </a:ext>
            </a:extLst>
          </p:cNvPr>
          <p:cNvPicPr>
            <a:picLocks noChangeAspect="1"/>
          </p:cNvPicPr>
          <p:nvPr/>
        </p:nvPicPr>
        <p:blipFill>
          <a:blip r:embed="rId5"/>
          <a:stretch>
            <a:fillRect/>
          </a:stretch>
        </p:blipFill>
        <p:spPr>
          <a:xfrm>
            <a:off x="5381826" y="3733597"/>
            <a:ext cx="6654761" cy="2543913"/>
          </a:xfrm>
          <a:prstGeom prst="rect">
            <a:avLst/>
          </a:prstGeom>
          <a:ln w="28575">
            <a:solidFill>
              <a:schemeClr val="tx1"/>
            </a:solidFill>
          </a:ln>
        </p:spPr>
      </p:pic>
    </p:spTree>
    <p:extLst>
      <p:ext uri="{BB962C8B-B14F-4D97-AF65-F5344CB8AC3E}">
        <p14:creationId xmlns:p14="http://schemas.microsoft.com/office/powerpoint/2010/main" val="35753698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D</a:t>
            </a:r>
            <a:br>
              <a:rPr lang="en-US" altLang="en-US" sz="8000" b="1" dirty="0">
                <a:latin typeface="+mn-lt"/>
              </a:rPr>
            </a:br>
            <a:r>
              <a:rPr lang="en-US" altLang="en-US" dirty="0">
                <a:latin typeface="+mn-lt"/>
              </a:rPr>
              <a:t>PROGRAM REVENUES</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690688"/>
            <a:ext cx="10515600" cy="4293017"/>
          </a:xfrm>
          <a:ln w="28575" cmpd="thinThick">
            <a:noFill/>
          </a:ln>
        </p:spPr>
        <p:txBody>
          <a:bodyPr>
            <a:normAutofit fontScale="85000" lnSpcReduction="20000"/>
          </a:bodyPr>
          <a:lstStyle/>
          <a:p>
            <a:pPr algn="ctr"/>
            <a:endParaRPr lang="en-US" altLang="en-US" sz="1500" b="1" dirty="0"/>
          </a:p>
          <a:p>
            <a:pPr marL="0" indent="0" algn="ctr">
              <a:buNone/>
            </a:pPr>
            <a:r>
              <a:rPr lang="en-US" altLang="en-US" b="1" dirty="0"/>
              <a:t>REVENUE RECEIVED OR EARNED DURING THE REPORT PERIOD</a:t>
            </a:r>
          </a:p>
          <a:p>
            <a:pPr marL="0" indent="0" algn="ctr">
              <a:buNone/>
            </a:pPr>
            <a:r>
              <a:rPr lang="en-US" altLang="en-US" sz="1800" i="1" dirty="0">
                <a:solidFill>
                  <a:srgbClr val="FF0000"/>
                </a:solidFill>
              </a:rPr>
              <a:t>(Revenue for residential services must be reported on an accrual basis)</a:t>
            </a:r>
          </a:p>
          <a:p>
            <a:pPr>
              <a:defRPr/>
            </a:pPr>
            <a:endParaRPr lang="en-US" altLang="en-US" sz="1800" dirty="0"/>
          </a:p>
          <a:p>
            <a:pPr marL="342900" indent="-342900">
              <a:buFontTx/>
              <a:buChar char="•"/>
              <a:defRPr/>
            </a:pPr>
            <a:r>
              <a:rPr lang="en-US" altLang="en-US" dirty="0"/>
              <a:t>Amounts reported in the Revenue for Services section must be received or earned during the reporting year regardless of when the payments were actually received </a:t>
            </a:r>
            <a:r>
              <a:rPr lang="en-US" altLang="en-US" sz="1800" dirty="0">
                <a:solidFill>
                  <a:srgbClr val="0070C0"/>
                </a:solidFill>
              </a:rPr>
              <a:t>(accrual basis - include</a:t>
            </a:r>
            <a:r>
              <a:rPr lang="en-US" sz="1800" kern="0" dirty="0">
                <a:solidFill>
                  <a:srgbClr val="0070C0"/>
                </a:solidFill>
              </a:rPr>
              <a:t> revenues earned in 2022 but not reimbursed until 2023 and do not include revenues reimbursed in 2022 for services provided in 2021 and prior)</a:t>
            </a:r>
          </a:p>
          <a:p>
            <a:pPr marL="342900" indent="-342900">
              <a:buFontTx/>
              <a:buChar char="•"/>
              <a:defRPr/>
            </a:pPr>
            <a:endParaRPr lang="en-US" altLang="en-US" sz="1800" kern="0" dirty="0">
              <a:solidFill>
                <a:srgbClr val="0070C0"/>
              </a:solidFill>
            </a:endParaRPr>
          </a:p>
          <a:p>
            <a:pPr marL="342900" indent="-342900">
              <a:buFontTx/>
              <a:buChar char="•"/>
              <a:defRPr/>
            </a:pPr>
            <a:r>
              <a:rPr lang="en-US" altLang="en-US" dirty="0"/>
              <a:t>Revenue for Services includes total ISS &amp; Non-ISS reimbursements (Total Daily Rate)</a:t>
            </a:r>
            <a:endParaRPr lang="en-US" altLang="en-US" dirty="0">
              <a:solidFill>
                <a:srgbClr val="0070C0"/>
              </a:solidFill>
            </a:endParaRPr>
          </a:p>
          <a:p>
            <a:pPr marL="342900" indent="-342900">
              <a:buFontTx/>
              <a:buChar char="•"/>
              <a:defRPr/>
            </a:pPr>
            <a:endParaRPr lang="en-US" altLang="en-US" sz="1800" dirty="0"/>
          </a:p>
          <a:p>
            <a:pPr marL="342900" indent="-342900">
              <a:buFontTx/>
              <a:buChar char="•"/>
              <a:defRPr/>
            </a:pPr>
            <a:r>
              <a:rPr lang="en-US" altLang="en-US" dirty="0"/>
              <a:t>Revenues reported in the Other Operating Revenue and Non-Operating Revenue sections may be reported on an accrual or cash basis</a:t>
            </a:r>
          </a:p>
          <a:p>
            <a:pPr marL="342900" indent="-342900">
              <a:buFontTx/>
              <a:buChar char="•"/>
              <a:defRPr/>
            </a:pPr>
            <a:endParaRPr lang="en-US" altLang="en-US" sz="1100" dirty="0"/>
          </a:p>
          <a:p>
            <a:endParaRPr lang="en-US" altLang="en-US" dirty="0"/>
          </a:p>
        </p:txBody>
      </p:sp>
    </p:spTree>
    <p:extLst>
      <p:ext uri="{BB962C8B-B14F-4D97-AF65-F5344CB8AC3E}">
        <p14:creationId xmlns:p14="http://schemas.microsoft.com/office/powerpoint/2010/main" val="224376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24885"/>
            <a:ext cx="12192000" cy="6858000"/>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361507" y="308344"/>
            <a:ext cx="7368363" cy="1169582"/>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sz="4000" b="1" dirty="0">
                <a:latin typeface="+mn-lt"/>
              </a:rPr>
              <a:t>SCHEDULE E</a:t>
            </a:r>
            <a:br>
              <a:rPr lang="en-US" altLang="en-US" sz="4000" b="1" dirty="0">
                <a:latin typeface="+mn-lt"/>
              </a:rPr>
            </a:br>
            <a:r>
              <a:rPr lang="en-US" altLang="en-US" sz="2800" dirty="0">
                <a:latin typeface="+mn-lt"/>
              </a:rPr>
              <a:t>Community Residential Staffing Information</a:t>
            </a:r>
            <a:endParaRPr lang="en-US" sz="2800"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361507" y="1541723"/>
            <a:ext cx="7368363" cy="4593263"/>
          </a:xfrm>
          <a:ln w="28575">
            <a:solidFill>
              <a:schemeClr val="tx1"/>
            </a:solidFill>
          </a:ln>
        </p:spPr>
        <p:txBody>
          <a:bodyPr>
            <a:normAutofit/>
          </a:bodyPr>
          <a:lstStyle/>
          <a:p>
            <a:pPr marL="0" indent="0">
              <a:spcBef>
                <a:spcPct val="0"/>
              </a:spcBef>
              <a:buNone/>
            </a:pPr>
            <a:endParaRPr lang="en-US" altLang="en-US" sz="2500" dirty="0"/>
          </a:p>
          <a:p>
            <a:pPr>
              <a:spcBef>
                <a:spcPct val="0"/>
              </a:spcBef>
            </a:pPr>
            <a:r>
              <a:rPr lang="en-US" altLang="en-US" dirty="0"/>
              <a:t>The semiannual reporting period for calendar year 2023 is: January - June &amp; July – December</a:t>
            </a:r>
          </a:p>
          <a:p>
            <a:pPr marL="0" indent="0">
              <a:spcBef>
                <a:spcPct val="0"/>
              </a:spcBef>
              <a:buNone/>
            </a:pPr>
            <a:endParaRPr lang="en-US" altLang="en-US" sz="2500" dirty="0"/>
          </a:p>
          <a:p>
            <a:pPr>
              <a:spcBef>
                <a:spcPct val="0"/>
              </a:spcBef>
            </a:pPr>
            <a:r>
              <a:rPr lang="en-US" altLang="en-US" dirty="0"/>
              <a:t>The schedule must be completed and submitted with your cost report due March 31, 2024</a:t>
            </a:r>
          </a:p>
          <a:p>
            <a:pPr marL="0" indent="0">
              <a:spcBef>
                <a:spcPct val="0"/>
              </a:spcBef>
              <a:buNone/>
            </a:pPr>
            <a:endParaRPr lang="en-US" altLang="en-US" sz="2500" dirty="0"/>
          </a:p>
          <a:p>
            <a:pPr marL="342900" lvl="1" indent="-342900">
              <a:spcBef>
                <a:spcPct val="0"/>
              </a:spcBef>
              <a:buFontTx/>
              <a:buChar char="•"/>
            </a:pPr>
            <a:r>
              <a:rPr lang="en-US" altLang="en-US" sz="2800" dirty="0"/>
              <a:t>The 2021 and prior year </a:t>
            </a:r>
            <a:r>
              <a:rPr lang="en-US" altLang="en-US" sz="2800" u="sng" dirty="0"/>
              <a:t>Community Residential Staffing Information Results</a:t>
            </a:r>
            <a:r>
              <a:rPr lang="en-US" altLang="en-US" sz="2800" dirty="0"/>
              <a:t> are located </a:t>
            </a:r>
            <a:r>
              <a:rPr lang="en-US" sz="2800" u="sng" dirty="0">
                <a:hlinkClick r:id="rId3"/>
              </a:rPr>
              <a:t>here</a:t>
            </a:r>
            <a:r>
              <a:rPr lang="en-US" sz="2800" dirty="0"/>
              <a:t>. </a:t>
            </a:r>
            <a:endParaRPr lang="en-US" altLang="en-US" sz="2000" dirty="0"/>
          </a:p>
          <a:p>
            <a:pPr marL="342900" lvl="1" indent="-342900">
              <a:spcBef>
                <a:spcPct val="0"/>
              </a:spcBef>
              <a:buFontTx/>
              <a:buChar char="•"/>
            </a:pPr>
            <a:endParaRPr lang="en-US" altLang="en-US" sz="1000" dirty="0"/>
          </a:p>
        </p:txBody>
      </p:sp>
    </p:spTree>
    <p:extLst>
      <p:ext uri="{BB962C8B-B14F-4D97-AF65-F5344CB8AC3E}">
        <p14:creationId xmlns:p14="http://schemas.microsoft.com/office/powerpoint/2010/main" val="19430055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2F82AC8-4B21-4440-AF6E-6CAF9E43FDD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555841" cy="1209114"/>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a:latin typeface="+mn-lt"/>
              </a:rPr>
              <a:t>SCHEDULE E</a:t>
            </a:r>
            <a:br>
              <a:rPr lang="en-US" altLang="en-US" sz="4800" b="1">
                <a:latin typeface="+mn-lt"/>
              </a:rPr>
            </a:br>
            <a:r>
              <a:rPr lang="en-US" altLang="en-US">
                <a:latin typeface="+mn-lt"/>
              </a:rPr>
              <a:t>Community Residential Staffing Information</a:t>
            </a:r>
            <a:endParaRPr lang="en-US"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1" y="1551713"/>
            <a:ext cx="10555840" cy="3223618"/>
          </a:xfrm>
        </p:spPr>
        <p:txBody>
          <a:bodyPr>
            <a:normAutofit fontScale="92500" lnSpcReduction="20000"/>
          </a:bodyPr>
          <a:lstStyle/>
          <a:p>
            <a:pPr marL="0" indent="0">
              <a:spcBef>
                <a:spcPct val="0"/>
              </a:spcBef>
              <a:buNone/>
              <a:defRPr/>
            </a:pPr>
            <a:endParaRPr lang="en-US" altLang="en-US" sz="1600">
              <a:cs typeface="Arial" charset="0"/>
            </a:endParaRPr>
          </a:p>
          <a:p>
            <a:pPr>
              <a:spcBef>
                <a:spcPct val="0"/>
              </a:spcBef>
              <a:buFont typeface="Wingdings" panose="05000000000000000000" pitchFamily="2" charset="2"/>
              <a:buChar char="v"/>
              <a:defRPr/>
            </a:pPr>
            <a:endParaRPr lang="en-US" altLang="en-US" sz="500">
              <a:cs typeface="Arial" charset="0"/>
            </a:endParaRPr>
          </a:p>
          <a:p>
            <a:pPr>
              <a:spcBef>
                <a:spcPct val="0"/>
              </a:spcBef>
              <a:buFont typeface="Wingdings" panose="05000000000000000000" pitchFamily="2" charset="2"/>
              <a:buChar char="v"/>
              <a:defRPr/>
            </a:pPr>
            <a:r>
              <a:rPr lang="en-US" altLang="en-US" sz="1900">
                <a:cs typeface="Arial" charset="0"/>
              </a:rPr>
              <a:t>Complete one schedule for each provider service location &amp; for each program type, for example:</a:t>
            </a:r>
          </a:p>
          <a:p>
            <a:pPr>
              <a:spcBef>
                <a:spcPct val="0"/>
              </a:spcBef>
              <a:defRPr/>
            </a:pPr>
            <a:endParaRPr lang="en-US" altLang="en-US" sz="1900">
              <a:cs typeface="Arial" charset="0"/>
            </a:endParaRPr>
          </a:p>
          <a:p>
            <a:pPr lvl="1">
              <a:spcBef>
                <a:spcPct val="0"/>
              </a:spcBef>
              <a:buFont typeface="Wingdings" panose="05000000000000000000" pitchFamily="2" charset="2"/>
              <a:buChar char="§"/>
              <a:defRPr/>
            </a:pPr>
            <a:r>
              <a:rPr lang="en-US" altLang="en-US" sz="1700">
                <a:cs typeface="Arial" charset="0"/>
              </a:rPr>
              <a:t>Multiple programs (SL/GH) in different communities/counties</a:t>
            </a:r>
          </a:p>
          <a:p>
            <a:pPr marL="457200" lvl="1" indent="0">
              <a:spcBef>
                <a:spcPct val="0"/>
              </a:spcBef>
              <a:buNone/>
              <a:defRPr/>
            </a:pPr>
            <a:endParaRPr lang="en-US" altLang="en-US" sz="1600">
              <a:cs typeface="Arial" charset="0"/>
            </a:endParaRPr>
          </a:p>
          <a:p>
            <a:pPr lvl="2">
              <a:spcBef>
                <a:spcPct val="0"/>
              </a:spcBef>
              <a:defRPr/>
            </a:pPr>
            <a:r>
              <a:rPr lang="en-US" altLang="en-US" sz="1600">
                <a:cs typeface="Arial" charset="0"/>
              </a:rPr>
              <a:t>One Schedule for GH Clark</a:t>
            </a:r>
          </a:p>
          <a:p>
            <a:pPr lvl="2">
              <a:spcBef>
                <a:spcPct val="0"/>
              </a:spcBef>
              <a:defRPr/>
            </a:pPr>
            <a:r>
              <a:rPr lang="en-US" altLang="en-US" sz="1600">
                <a:cs typeface="Arial" charset="0"/>
              </a:rPr>
              <a:t>One Schedule for SL Clark</a:t>
            </a:r>
          </a:p>
          <a:p>
            <a:pPr lvl="2">
              <a:spcBef>
                <a:spcPct val="0"/>
              </a:spcBef>
              <a:defRPr/>
            </a:pPr>
            <a:r>
              <a:rPr lang="en-US" altLang="en-US" sz="1600">
                <a:cs typeface="Arial" charset="0"/>
              </a:rPr>
              <a:t>One Schedule for GH Mason</a:t>
            </a:r>
          </a:p>
          <a:p>
            <a:pPr lvl="2">
              <a:spcBef>
                <a:spcPct val="0"/>
              </a:spcBef>
              <a:defRPr/>
            </a:pPr>
            <a:r>
              <a:rPr lang="en-US" altLang="en-US" sz="1600">
                <a:cs typeface="Arial" charset="0"/>
              </a:rPr>
              <a:t>One Schedule for SL Mason</a:t>
            </a:r>
          </a:p>
          <a:p>
            <a:pPr lvl="2">
              <a:spcBef>
                <a:spcPct val="0"/>
              </a:spcBef>
              <a:defRPr/>
            </a:pPr>
            <a:endParaRPr lang="en-US" altLang="en-US" sz="1600">
              <a:cs typeface="Arial" charset="0"/>
            </a:endParaRPr>
          </a:p>
          <a:p>
            <a:pPr lvl="1">
              <a:spcBef>
                <a:spcPct val="0"/>
              </a:spcBef>
              <a:buFont typeface="Wingdings" panose="05000000000000000000" pitchFamily="2" charset="2"/>
              <a:buChar char="§"/>
              <a:defRPr/>
            </a:pPr>
            <a:r>
              <a:rPr lang="en-US" altLang="en-US" sz="1700">
                <a:cs typeface="Arial" charset="0"/>
              </a:rPr>
              <a:t>Same location with 2 program types (SL/GH)</a:t>
            </a:r>
          </a:p>
          <a:p>
            <a:pPr marL="457200" lvl="1" indent="0">
              <a:spcBef>
                <a:spcPct val="0"/>
              </a:spcBef>
              <a:buNone/>
              <a:defRPr/>
            </a:pPr>
            <a:endParaRPr lang="en-US" altLang="en-US" sz="1600">
              <a:cs typeface="Arial" charset="0"/>
            </a:endParaRPr>
          </a:p>
          <a:p>
            <a:pPr lvl="2">
              <a:spcBef>
                <a:spcPct val="0"/>
              </a:spcBef>
              <a:defRPr/>
            </a:pPr>
            <a:r>
              <a:rPr lang="en-US" altLang="en-US" sz="1600">
                <a:cs typeface="Arial" charset="0"/>
              </a:rPr>
              <a:t>One Schedule for GH</a:t>
            </a:r>
          </a:p>
          <a:p>
            <a:pPr lvl="2">
              <a:spcBef>
                <a:spcPct val="0"/>
              </a:spcBef>
              <a:defRPr/>
            </a:pPr>
            <a:r>
              <a:rPr lang="en-US" altLang="en-US" sz="1600">
                <a:cs typeface="Arial" charset="0"/>
              </a:rPr>
              <a:t>One Schedule for SL</a:t>
            </a:r>
          </a:p>
          <a:p>
            <a:pPr marL="0" indent="0">
              <a:spcBef>
                <a:spcPct val="0"/>
              </a:spcBef>
              <a:buNone/>
              <a:defRPr/>
            </a:pPr>
            <a:endParaRPr lang="en-US" altLang="en-US" sz="2200">
              <a:cs typeface="Arial" charset="0"/>
            </a:endParaRPr>
          </a:p>
          <a:p>
            <a:pPr>
              <a:spcBef>
                <a:spcPct val="0"/>
              </a:spcBef>
              <a:buFont typeface="Wingdings" panose="05000000000000000000" pitchFamily="2" charset="2"/>
              <a:buChar char="v"/>
              <a:defRPr/>
            </a:pPr>
            <a:r>
              <a:rPr lang="en-US" altLang="en-US" sz="1900">
                <a:cs typeface="Arial" charset="0"/>
              </a:rPr>
              <a:t>Section 6 - 1A instructions are in comment boxes in the header for each column. They are also available in the Cost Report Instructions.</a:t>
            </a:r>
            <a:endParaRPr lang="en-US" altLang="en-US" sz="1900" dirty="0">
              <a:cs typeface="Arial" charset="0"/>
            </a:endParaRPr>
          </a:p>
        </p:txBody>
      </p:sp>
      <p:pic>
        <p:nvPicPr>
          <p:cNvPr id="6" name="Picture 5"/>
          <p:cNvPicPr>
            <a:picLocks noChangeAspect="1"/>
          </p:cNvPicPr>
          <p:nvPr/>
        </p:nvPicPr>
        <p:blipFill>
          <a:blip r:embed="rId3"/>
          <a:stretch>
            <a:fillRect/>
          </a:stretch>
        </p:blipFill>
        <p:spPr>
          <a:xfrm>
            <a:off x="838200" y="4784567"/>
            <a:ext cx="10555841" cy="1132188"/>
          </a:xfrm>
          <a:prstGeom prst="rect">
            <a:avLst/>
          </a:prstGeom>
          <a:solidFill>
            <a:schemeClr val="bg1"/>
          </a:solidFill>
          <a:ln w="19050">
            <a:solidFill>
              <a:schemeClr val="tx1"/>
            </a:solidFill>
          </a:ln>
        </p:spPr>
      </p:pic>
    </p:spTree>
    <p:extLst>
      <p:ext uri="{BB962C8B-B14F-4D97-AF65-F5344CB8AC3E}">
        <p14:creationId xmlns:p14="http://schemas.microsoft.com/office/powerpoint/2010/main" val="1119443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591133" y="386391"/>
            <a:ext cx="6991136" cy="1325563"/>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b="1" dirty="0">
                <a:latin typeface="+mn-lt"/>
              </a:rPr>
              <a:t>SCHEDULE E</a:t>
            </a:r>
            <a:br>
              <a:rPr lang="en-US" altLang="en-US" b="1" dirty="0">
                <a:latin typeface="+mn-lt"/>
              </a:rPr>
            </a:br>
            <a:r>
              <a:rPr lang="en-US" altLang="en-US" sz="3100" dirty="0">
                <a:latin typeface="+mn-lt"/>
              </a:rPr>
              <a:t>Community Residential Staffing Information</a:t>
            </a:r>
            <a:endParaRPr lang="en-US" sz="3100"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591133" y="1774890"/>
            <a:ext cx="6991136" cy="4253770"/>
          </a:xfrm>
          <a:ln w="28575">
            <a:solidFill>
              <a:schemeClr val="tx1"/>
            </a:solidFill>
          </a:ln>
        </p:spPr>
        <p:txBody>
          <a:bodyPr/>
          <a:lstStyle/>
          <a:p>
            <a:pPr>
              <a:spcBef>
                <a:spcPct val="0"/>
              </a:spcBef>
              <a:buNone/>
            </a:pPr>
            <a:endParaRPr lang="en-US" altLang="en-US" sz="1500" b="1" dirty="0"/>
          </a:p>
          <a:p>
            <a:pPr>
              <a:spcBef>
                <a:spcPct val="0"/>
              </a:spcBef>
              <a:buNone/>
            </a:pPr>
            <a:r>
              <a:rPr lang="en-US" altLang="en-US" sz="2400" b="1" dirty="0"/>
              <a:t>For each schedule enter the following:</a:t>
            </a:r>
          </a:p>
          <a:p>
            <a:pPr>
              <a:spcBef>
                <a:spcPct val="0"/>
              </a:spcBef>
              <a:buNone/>
            </a:pPr>
            <a:endParaRPr lang="en-US" altLang="en-US" sz="1300" dirty="0"/>
          </a:p>
          <a:p>
            <a:pPr>
              <a:spcBef>
                <a:spcPct val="0"/>
              </a:spcBef>
              <a:buFontTx/>
              <a:buAutoNum type="arabicParenR"/>
            </a:pPr>
            <a:r>
              <a:rPr lang="en-US" altLang="en-US" sz="2000" dirty="0"/>
              <a:t>Agency Information</a:t>
            </a:r>
          </a:p>
          <a:p>
            <a:pPr lvl="1">
              <a:spcBef>
                <a:spcPct val="0"/>
              </a:spcBef>
              <a:buFontTx/>
              <a:buChar char="-"/>
            </a:pPr>
            <a:r>
              <a:rPr lang="en-US" altLang="en-US" sz="1800" dirty="0"/>
              <a:t>Program Type, Name, City, County</a:t>
            </a:r>
          </a:p>
          <a:p>
            <a:pPr marL="457200" lvl="1" indent="0">
              <a:spcBef>
                <a:spcPct val="0"/>
              </a:spcBef>
              <a:buNone/>
            </a:pPr>
            <a:endParaRPr lang="en-US" altLang="en-US" sz="1000" dirty="0"/>
          </a:p>
          <a:p>
            <a:pPr>
              <a:spcBef>
                <a:spcPct val="0"/>
              </a:spcBef>
              <a:buFontTx/>
              <a:buAutoNum type="arabicParenR"/>
            </a:pPr>
            <a:r>
              <a:rPr lang="en-US" altLang="en-US" sz="2000" dirty="0"/>
              <a:t>Contact Information </a:t>
            </a:r>
          </a:p>
          <a:p>
            <a:pPr lvl="1">
              <a:spcBef>
                <a:spcPct val="0"/>
              </a:spcBef>
              <a:buFontTx/>
              <a:buChar char="-"/>
            </a:pPr>
            <a:r>
              <a:rPr lang="en-US" altLang="en-US" sz="1800" dirty="0"/>
              <a:t>Person completing the form</a:t>
            </a:r>
          </a:p>
          <a:p>
            <a:pPr marL="457200" lvl="1" indent="0">
              <a:spcBef>
                <a:spcPct val="0"/>
              </a:spcBef>
              <a:buNone/>
            </a:pPr>
            <a:endParaRPr lang="en-US" altLang="en-US" sz="1000" dirty="0"/>
          </a:p>
          <a:p>
            <a:pPr>
              <a:spcBef>
                <a:spcPct val="0"/>
              </a:spcBef>
              <a:buFontTx/>
              <a:buAutoNum type="arabicParenR"/>
            </a:pPr>
            <a:r>
              <a:rPr lang="en-US" altLang="en-US" sz="2000" dirty="0"/>
              <a:t>Client Information</a:t>
            </a:r>
          </a:p>
          <a:p>
            <a:pPr lvl="1">
              <a:spcBef>
                <a:spcPct val="0"/>
              </a:spcBef>
              <a:buFontTx/>
              <a:buChar char="-"/>
            </a:pPr>
            <a:r>
              <a:rPr lang="en-US" altLang="en-US" sz="1800" dirty="0"/>
              <a:t>Monthly average number of clients</a:t>
            </a:r>
          </a:p>
          <a:p>
            <a:pPr marL="457200" lvl="1" indent="0">
              <a:spcBef>
                <a:spcPct val="0"/>
              </a:spcBef>
              <a:buNone/>
            </a:pPr>
            <a:endParaRPr lang="en-US" altLang="en-US" sz="1000" dirty="0"/>
          </a:p>
          <a:p>
            <a:pPr>
              <a:spcBef>
                <a:spcPct val="0"/>
              </a:spcBef>
              <a:buFontTx/>
              <a:buAutoNum type="arabicParenR"/>
            </a:pPr>
            <a:r>
              <a:rPr lang="en-US" altLang="en-US" sz="2000" dirty="0"/>
              <a:t>Employee Benefits</a:t>
            </a:r>
          </a:p>
          <a:p>
            <a:pPr lvl="1">
              <a:spcBef>
                <a:spcPct val="0"/>
              </a:spcBef>
              <a:buFontTx/>
              <a:buChar char="-"/>
            </a:pPr>
            <a:r>
              <a:rPr lang="en-US" altLang="en-US" sz="1800" dirty="0"/>
              <a:t>Select yes or no for each benefit type</a:t>
            </a:r>
          </a:p>
          <a:p>
            <a:pPr marL="457200" lvl="1" indent="0">
              <a:spcBef>
                <a:spcPct val="0"/>
              </a:spcBef>
              <a:buNone/>
            </a:pPr>
            <a:endParaRPr lang="en-US" altLang="en-US" sz="1000" dirty="0"/>
          </a:p>
          <a:p>
            <a:pPr>
              <a:spcBef>
                <a:spcPct val="0"/>
              </a:spcBef>
              <a:buFontTx/>
              <a:buAutoNum type="arabicParenR"/>
            </a:pPr>
            <a:r>
              <a:rPr lang="en-US" altLang="en-US" sz="2000" dirty="0"/>
              <a:t>Recruiting</a:t>
            </a:r>
          </a:p>
          <a:p>
            <a:pPr marL="457200" lvl="1" indent="0">
              <a:spcBef>
                <a:spcPct val="0"/>
              </a:spcBef>
              <a:buNone/>
            </a:pPr>
            <a:r>
              <a:rPr lang="en-US" altLang="en-US" sz="1600" dirty="0"/>
              <a:t>-  Select “X” for level of difficulty to recruit new staff</a:t>
            </a:r>
          </a:p>
          <a:p>
            <a:pPr marL="0" indent="0">
              <a:buNone/>
            </a:pPr>
            <a:endParaRPr lang="en-US" altLang="en-US" sz="1000" b="1" dirty="0"/>
          </a:p>
        </p:txBody>
      </p:sp>
    </p:spTree>
    <p:extLst>
      <p:ext uri="{BB962C8B-B14F-4D97-AF65-F5344CB8AC3E}">
        <p14:creationId xmlns:p14="http://schemas.microsoft.com/office/powerpoint/2010/main" val="41509546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24885"/>
            <a:ext cx="12192000" cy="6858000"/>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361507" y="308344"/>
            <a:ext cx="7368363" cy="1169582"/>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sz="4000" b="1" dirty="0">
                <a:latin typeface="+mn-lt"/>
              </a:rPr>
              <a:t>SCHEDULE E</a:t>
            </a:r>
            <a:br>
              <a:rPr lang="en-US" altLang="en-US" sz="4000" b="1" dirty="0">
                <a:latin typeface="+mn-lt"/>
              </a:rPr>
            </a:br>
            <a:r>
              <a:rPr lang="en-US" altLang="en-US" sz="2800" dirty="0">
                <a:latin typeface="+mn-lt"/>
              </a:rPr>
              <a:t>Community Residential Staffing Information</a:t>
            </a:r>
            <a:endParaRPr lang="en-US" sz="2800"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361507" y="1541723"/>
            <a:ext cx="7368363" cy="4593263"/>
          </a:xfrm>
          <a:ln w="28575">
            <a:solidFill>
              <a:schemeClr val="tx1"/>
            </a:solidFill>
          </a:ln>
        </p:spPr>
        <p:txBody>
          <a:bodyPr>
            <a:normAutofit/>
          </a:bodyPr>
          <a:lstStyle/>
          <a:p>
            <a:pPr>
              <a:spcBef>
                <a:spcPct val="0"/>
              </a:spcBef>
              <a:buNone/>
            </a:pPr>
            <a:endParaRPr lang="en-US" altLang="en-US" sz="500" b="1" dirty="0"/>
          </a:p>
          <a:p>
            <a:pPr>
              <a:spcBef>
                <a:spcPct val="0"/>
              </a:spcBef>
              <a:buNone/>
            </a:pPr>
            <a:r>
              <a:rPr lang="en-US" altLang="en-US" sz="2400" b="1" dirty="0"/>
              <a:t>For each schedule enter the following: (continued)</a:t>
            </a:r>
          </a:p>
          <a:p>
            <a:pPr>
              <a:spcBef>
                <a:spcPct val="0"/>
              </a:spcBef>
              <a:buNone/>
            </a:pPr>
            <a:endParaRPr lang="en-US" altLang="en-US" sz="800" dirty="0"/>
          </a:p>
          <a:p>
            <a:pPr marL="0" indent="0">
              <a:spcBef>
                <a:spcPct val="0"/>
              </a:spcBef>
              <a:buNone/>
            </a:pPr>
            <a:r>
              <a:rPr lang="en-US" altLang="en-US" sz="2100" dirty="0"/>
              <a:t>6) Staffing Information</a:t>
            </a:r>
          </a:p>
          <a:p>
            <a:pPr marL="0" indent="0">
              <a:spcBef>
                <a:spcPct val="0"/>
              </a:spcBef>
              <a:buNone/>
            </a:pPr>
            <a:endParaRPr lang="en-US" altLang="en-US" sz="800" dirty="0"/>
          </a:p>
          <a:p>
            <a:pPr marL="0" indent="0">
              <a:spcBef>
                <a:spcPct val="0"/>
              </a:spcBef>
              <a:buNone/>
            </a:pPr>
            <a:r>
              <a:rPr lang="en-US" altLang="en-US" sz="1900" dirty="0"/>
              <a:t>	Section 1A – For each Position Type</a:t>
            </a:r>
          </a:p>
          <a:p>
            <a:pPr marL="0" indent="0">
              <a:spcBef>
                <a:spcPct val="0"/>
              </a:spcBef>
              <a:buNone/>
            </a:pPr>
            <a:endParaRPr lang="en-US" altLang="en-US" sz="800" dirty="0">
              <a:solidFill>
                <a:srgbClr val="FF0000"/>
              </a:solidFill>
            </a:endParaRPr>
          </a:p>
          <a:p>
            <a:pPr marL="0" indent="0">
              <a:spcBef>
                <a:spcPct val="0"/>
              </a:spcBef>
              <a:buNone/>
            </a:pPr>
            <a:r>
              <a:rPr lang="en-US" altLang="en-US" sz="1700" dirty="0"/>
              <a:t>		Column 1 – Number of staff on January 1, 20xx</a:t>
            </a:r>
          </a:p>
          <a:p>
            <a:pPr marL="0" indent="0">
              <a:spcBef>
                <a:spcPct val="0"/>
              </a:spcBef>
              <a:buNone/>
            </a:pPr>
            <a:endParaRPr lang="en-US" altLang="en-US" sz="500" dirty="0"/>
          </a:p>
          <a:p>
            <a:pPr marL="0" indent="0">
              <a:spcBef>
                <a:spcPct val="0"/>
              </a:spcBef>
              <a:buNone/>
            </a:pPr>
            <a:r>
              <a:rPr lang="en-US" altLang="en-US" sz="1700" dirty="0"/>
              <a:t>		Column 2 – Number of staff on December 31, 20xx</a:t>
            </a:r>
          </a:p>
          <a:p>
            <a:pPr marL="0" indent="0">
              <a:spcBef>
                <a:spcPct val="0"/>
              </a:spcBef>
              <a:buNone/>
            </a:pPr>
            <a:endParaRPr lang="en-US" altLang="en-US" sz="500" dirty="0"/>
          </a:p>
          <a:p>
            <a:pPr marL="0" indent="0">
              <a:spcBef>
                <a:spcPct val="0"/>
              </a:spcBef>
              <a:buNone/>
            </a:pPr>
            <a:r>
              <a:rPr lang="en-US" altLang="en-US" sz="1700" dirty="0"/>
              <a:t>		Column 3 – Number of staff needed for full 				   employment on December 31, 20xx</a:t>
            </a:r>
          </a:p>
          <a:p>
            <a:pPr marL="0" indent="0">
              <a:spcBef>
                <a:spcPct val="0"/>
              </a:spcBef>
              <a:buNone/>
            </a:pPr>
            <a:endParaRPr lang="en-US" altLang="en-US" sz="500" dirty="0"/>
          </a:p>
          <a:p>
            <a:pPr marL="0" indent="0">
              <a:spcBef>
                <a:spcPct val="0"/>
              </a:spcBef>
              <a:buNone/>
            </a:pPr>
            <a:r>
              <a:rPr lang="en-US" altLang="en-US" sz="1700" dirty="0"/>
              <a:t>		Column 4 – Number of ISS staff hired during (4a) January – June 			   and (4b) July - December</a:t>
            </a:r>
          </a:p>
          <a:p>
            <a:pPr marL="0" indent="0">
              <a:spcBef>
                <a:spcPct val="0"/>
              </a:spcBef>
              <a:buNone/>
            </a:pPr>
            <a:endParaRPr lang="en-US" altLang="en-US" sz="500" dirty="0"/>
          </a:p>
          <a:p>
            <a:pPr marL="0" indent="0">
              <a:spcBef>
                <a:spcPct val="0"/>
              </a:spcBef>
              <a:buNone/>
            </a:pPr>
            <a:r>
              <a:rPr lang="en-US" altLang="en-US" sz="1700" dirty="0"/>
              <a:t>		Column 5b – Number of ISS staff who left or were 				     terminated Jan 1 – June 30</a:t>
            </a:r>
          </a:p>
          <a:p>
            <a:pPr marL="0" indent="0">
              <a:spcBef>
                <a:spcPct val="0"/>
              </a:spcBef>
              <a:buNone/>
            </a:pPr>
            <a:endParaRPr lang="en-US" altLang="en-US" sz="500" dirty="0"/>
          </a:p>
          <a:p>
            <a:pPr marL="0" indent="0">
              <a:spcBef>
                <a:spcPct val="0"/>
              </a:spcBef>
              <a:buNone/>
            </a:pPr>
            <a:r>
              <a:rPr lang="en-US" altLang="en-US" sz="1700" dirty="0"/>
              <a:t>		Column 5d – Number of ISS staff who left or were 				     terminated within 90 days of hiring date</a:t>
            </a:r>
          </a:p>
          <a:p>
            <a:pPr marL="0" indent="0">
              <a:spcBef>
                <a:spcPct val="0"/>
              </a:spcBef>
              <a:buNone/>
            </a:pPr>
            <a:endParaRPr lang="en-US" altLang="en-US" sz="500" dirty="0"/>
          </a:p>
          <a:p>
            <a:pPr marL="0" indent="0">
              <a:spcBef>
                <a:spcPct val="0"/>
              </a:spcBef>
              <a:buNone/>
            </a:pPr>
            <a:r>
              <a:rPr lang="en-US" altLang="en-US" sz="1700" dirty="0"/>
              <a:t>		Column 8 – Average number of days to fill vacant 				   positions (Estimates allowed)</a:t>
            </a:r>
          </a:p>
        </p:txBody>
      </p:sp>
    </p:spTree>
    <p:extLst>
      <p:ext uri="{BB962C8B-B14F-4D97-AF65-F5344CB8AC3E}">
        <p14:creationId xmlns:p14="http://schemas.microsoft.com/office/powerpoint/2010/main" val="17273833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E</a:t>
            </a:r>
            <a:br>
              <a:rPr lang="en-US" altLang="en-US" sz="4000" b="1" dirty="0">
                <a:latin typeface="+mn-lt"/>
              </a:rPr>
            </a:br>
            <a:r>
              <a:rPr lang="en-US" altLang="en-US" dirty="0">
                <a:latin typeface="+mn-lt"/>
              </a:rPr>
              <a:t>Community Residential Staffing Information</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690688"/>
            <a:ext cx="10515600" cy="4293017"/>
          </a:xfrm>
          <a:ln w="28575" cmpd="thinThick">
            <a:noFill/>
          </a:ln>
        </p:spPr>
        <p:txBody>
          <a:bodyPr>
            <a:normAutofit/>
          </a:bodyPr>
          <a:lstStyle/>
          <a:p>
            <a:pPr marL="285750" indent="-285750">
              <a:defRPr/>
            </a:pPr>
            <a:endParaRPr lang="en-US" altLang="en-US" sz="1200" dirty="0">
              <a:latin typeface="Arial" panose="020B0604020202020204" pitchFamily="34" charset="0"/>
              <a:cs typeface="Arial" panose="020B0604020202020204" pitchFamily="34" charset="0"/>
            </a:endParaRPr>
          </a:p>
          <a:p>
            <a:pPr marL="457200" lvl="1" indent="0">
              <a:buNone/>
              <a:defRPr/>
            </a:pPr>
            <a:endParaRPr lang="en-US" altLang="en-US" sz="1600" dirty="0">
              <a:latin typeface="Arial" panose="020B0604020202020204" pitchFamily="34" charset="0"/>
              <a:cs typeface="Arial" panose="020B0604020202020204" pitchFamily="34" charset="0"/>
            </a:endParaRPr>
          </a:p>
          <a:p>
            <a:endParaRPr lang="en-US" altLang="en-US" dirty="0"/>
          </a:p>
        </p:txBody>
      </p:sp>
      <p:sp>
        <p:nvSpPr>
          <p:cNvPr id="4" name="Rectangle 3"/>
          <p:cNvSpPr/>
          <p:nvPr/>
        </p:nvSpPr>
        <p:spPr>
          <a:xfrm>
            <a:off x="868218" y="1835088"/>
            <a:ext cx="10485582" cy="4401205"/>
          </a:xfrm>
          <a:prstGeom prst="rect">
            <a:avLst/>
          </a:prstGeom>
          <a:ln w="28575">
            <a:noFill/>
          </a:ln>
        </p:spPr>
        <p:txBody>
          <a:bodyPr wrap="square">
            <a:spAutoFit/>
          </a:bodyPr>
          <a:lstStyle/>
          <a:p>
            <a:pPr>
              <a:spcBef>
                <a:spcPct val="0"/>
              </a:spcBef>
              <a:buNone/>
            </a:pPr>
            <a:r>
              <a:rPr lang="en-US" altLang="en-US" sz="2100" b="1" dirty="0"/>
              <a:t>For each schedule enter the following: (continued)</a:t>
            </a:r>
          </a:p>
          <a:p>
            <a:pPr>
              <a:spcBef>
                <a:spcPct val="0"/>
              </a:spcBef>
              <a:buNone/>
            </a:pPr>
            <a:endParaRPr lang="en-US" altLang="en-US" sz="1000" b="1" dirty="0"/>
          </a:p>
          <a:p>
            <a:pPr algn="ctr">
              <a:spcBef>
                <a:spcPct val="0"/>
              </a:spcBef>
              <a:buNone/>
            </a:pPr>
            <a:endParaRPr lang="en-US" altLang="en-US" sz="100" dirty="0"/>
          </a:p>
          <a:p>
            <a:pPr>
              <a:spcBef>
                <a:spcPct val="0"/>
              </a:spcBef>
            </a:pPr>
            <a:r>
              <a:rPr lang="en-US" altLang="en-US" sz="2000" dirty="0"/>
              <a:t>6) Staffing Information</a:t>
            </a:r>
          </a:p>
          <a:p>
            <a:pPr>
              <a:spcBef>
                <a:spcPct val="0"/>
              </a:spcBef>
            </a:pPr>
            <a:endParaRPr lang="en-US" altLang="en-US" sz="1000" dirty="0"/>
          </a:p>
          <a:p>
            <a:pPr>
              <a:spcBef>
                <a:spcPct val="0"/>
              </a:spcBef>
            </a:pPr>
            <a:r>
              <a:rPr lang="en-US" altLang="en-US" sz="1050" dirty="0"/>
              <a:t>	</a:t>
            </a:r>
            <a:r>
              <a:rPr lang="en-US" altLang="en-US" sz="1900" dirty="0"/>
              <a:t>Section 1B – Lines 6-10</a:t>
            </a:r>
          </a:p>
          <a:p>
            <a:pPr>
              <a:spcBef>
                <a:spcPct val="0"/>
              </a:spcBef>
            </a:pPr>
            <a:endParaRPr lang="en-US" altLang="en-US" sz="1000" dirty="0"/>
          </a:p>
          <a:p>
            <a:pPr>
              <a:spcBef>
                <a:spcPct val="0"/>
              </a:spcBef>
            </a:pPr>
            <a:r>
              <a:rPr lang="en-US" altLang="en-US" dirty="0"/>
              <a:t>		      1</a:t>
            </a:r>
            <a:r>
              <a:rPr lang="en-US" altLang="en-US" baseline="30000" dirty="0"/>
              <a:t>st</a:t>
            </a:r>
            <a:r>
              <a:rPr lang="en-US" altLang="en-US" dirty="0"/>
              <a:t> Column – Enter the starting wage for the position type (January – June)</a:t>
            </a:r>
          </a:p>
          <a:p>
            <a:pPr>
              <a:spcBef>
                <a:spcPct val="0"/>
              </a:spcBef>
            </a:pPr>
            <a:endParaRPr lang="en-US" altLang="en-US" sz="800" dirty="0"/>
          </a:p>
          <a:p>
            <a:pPr>
              <a:spcBef>
                <a:spcPct val="0"/>
              </a:spcBef>
            </a:pPr>
            <a:r>
              <a:rPr lang="en-US" altLang="en-US" dirty="0"/>
              <a:t>		      2</a:t>
            </a:r>
            <a:r>
              <a:rPr lang="en-US" altLang="en-US" baseline="30000" dirty="0"/>
              <a:t>nd</a:t>
            </a:r>
            <a:r>
              <a:rPr lang="en-US" altLang="en-US" dirty="0"/>
              <a:t> Column – Enter the average hourly wage for the position after 2 years of 			                              employment (January – June)</a:t>
            </a:r>
          </a:p>
          <a:p>
            <a:pPr>
              <a:spcBef>
                <a:spcPct val="0"/>
              </a:spcBef>
            </a:pPr>
            <a:endParaRPr lang="en-US" altLang="en-US" sz="800" dirty="0"/>
          </a:p>
          <a:p>
            <a:pPr>
              <a:spcBef>
                <a:spcPct val="0"/>
              </a:spcBef>
            </a:pPr>
            <a:r>
              <a:rPr lang="en-US" altLang="en-US" dirty="0"/>
              <a:t>		      3</a:t>
            </a:r>
            <a:r>
              <a:rPr lang="en-US" altLang="en-US" baseline="30000" dirty="0"/>
              <a:t>rd</a:t>
            </a:r>
            <a:r>
              <a:rPr lang="en-US" altLang="en-US" dirty="0"/>
              <a:t> Column – Enter the starting wage for the position type (July – December)</a:t>
            </a:r>
          </a:p>
          <a:p>
            <a:pPr>
              <a:spcBef>
                <a:spcPct val="0"/>
              </a:spcBef>
            </a:pPr>
            <a:endParaRPr lang="en-US" altLang="en-US" sz="800" dirty="0"/>
          </a:p>
          <a:p>
            <a:pPr>
              <a:spcBef>
                <a:spcPct val="0"/>
              </a:spcBef>
            </a:pPr>
            <a:r>
              <a:rPr lang="en-US" altLang="en-US" dirty="0"/>
              <a:t>		      2</a:t>
            </a:r>
            <a:r>
              <a:rPr lang="en-US" altLang="en-US" baseline="30000" dirty="0"/>
              <a:t>nd</a:t>
            </a:r>
            <a:r>
              <a:rPr lang="en-US" altLang="en-US" dirty="0"/>
              <a:t> Column – Enter the average hourly wage for the position after 2 years of 			         	             employment (July – December)</a:t>
            </a:r>
          </a:p>
          <a:p>
            <a:pPr>
              <a:spcBef>
                <a:spcPct val="0"/>
              </a:spcBef>
            </a:pPr>
            <a:endParaRPr lang="en-US" altLang="en-US" sz="1000" dirty="0"/>
          </a:p>
          <a:p>
            <a:pPr>
              <a:spcBef>
                <a:spcPct val="0"/>
              </a:spcBef>
            </a:pPr>
            <a:r>
              <a:rPr lang="en-US" altLang="en-US" dirty="0"/>
              <a:t>	</a:t>
            </a:r>
            <a:r>
              <a:rPr lang="en-US" altLang="en-US" sz="1900" dirty="0"/>
              <a:t>Section 1C –  </a:t>
            </a:r>
            <a:r>
              <a:rPr lang="en-US" altLang="en-US" dirty="0"/>
              <a:t>Using the total ISS staff in Section 1A, Column 2 &amp; Section 1A Column 5a enter the 			        number of staff for each length of time on lines 11-13</a:t>
            </a:r>
          </a:p>
          <a:p>
            <a:pPr algn="ctr"/>
            <a:endParaRPr lang="en-US" altLang="en-US" sz="1000" b="1" dirty="0"/>
          </a:p>
        </p:txBody>
      </p:sp>
    </p:spTree>
    <p:extLst>
      <p:ext uri="{BB962C8B-B14F-4D97-AF65-F5344CB8AC3E}">
        <p14:creationId xmlns:p14="http://schemas.microsoft.com/office/powerpoint/2010/main" val="2551997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3F4A38F-8A55-E84A-8FCD-43E94890142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515600"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F</a:t>
            </a:r>
            <a:br>
              <a:rPr lang="en-US" altLang="en-US" sz="4800" b="1" dirty="0">
                <a:latin typeface="+mn-lt"/>
              </a:rPr>
            </a:br>
            <a:r>
              <a:rPr lang="en-US" altLang="en-US" dirty="0">
                <a:latin typeface="+mn-lt"/>
              </a:rPr>
              <a:t>Affordable Care Act Information</a:t>
            </a:r>
            <a:endParaRPr lang="en-US"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0" y="1754371"/>
            <a:ext cx="10515600" cy="4399295"/>
          </a:xfrm>
        </p:spPr>
        <p:txBody>
          <a:bodyPr>
            <a:normAutofit fontScale="92500"/>
          </a:bodyPr>
          <a:lstStyle/>
          <a:p>
            <a:pPr marL="0" indent="0">
              <a:buNone/>
              <a:defRPr/>
            </a:pPr>
            <a:endParaRPr lang="en-US" altLang="en-US" sz="1100" dirty="0">
              <a:latin typeface="Arial" panose="020B0604020202020204" pitchFamily="34" charset="0"/>
              <a:cs typeface="Arial" panose="020B0604020202020204" pitchFamily="34" charset="0"/>
            </a:endParaRPr>
          </a:p>
          <a:p>
            <a:pPr>
              <a:buFont typeface="Wingdings" panose="05000000000000000000" pitchFamily="2" charset="2"/>
              <a:buChar char="v"/>
              <a:defRPr/>
            </a:pPr>
            <a:r>
              <a:rPr lang="en-US" altLang="en-US" dirty="0">
                <a:latin typeface="Arial" panose="020B0604020202020204" pitchFamily="34" charset="0"/>
                <a:cs typeface="Arial" panose="020B0604020202020204" pitchFamily="34" charset="0"/>
              </a:rPr>
              <a:t> Schedule F is used to report Healthcare expenses</a:t>
            </a:r>
          </a:p>
          <a:p>
            <a:pPr>
              <a:defRPr/>
            </a:pPr>
            <a:endParaRPr lang="en-US" alt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v"/>
              <a:defRPr/>
            </a:pPr>
            <a:r>
              <a:rPr lang="en-US" altLang="en-US" dirty="0">
                <a:latin typeface="Arial" panose="020B0604020202020204" pitchFamily="34" charset="0"/>
                <a:cs typeface="Arial" panose="020B0604020202020204" pitchFamily="34" charset="0"/>
              </a:rPr>
              <a:t> The reporting period is December 1, 2023 – December 31, 2023.</a:t>
            </a:r>
          </a:p>
          <a:p>
            <a:pPr marL="285750" indent="-285750">
              <a:buFont typeface="Wingdings" panose="05000000000000000000" pitchFamily="2" charset="2"/>
              <a:buChar char="v"/>
              <a:defRPr/>
            </a:pPr>
            <a:endParaRPr lang="en-US" alt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v"/>
              <a:defRPr/>
            </a:pPr>
            <a:r>
              <a:rPr lang="en-US" altLang="en-US" dirty="0">
                <a:latin typeface="Arial" panose="020B0604020202020204" pitchFamily="34" charset="0"/>
                <a:cs typeface="Arial" panose="020B0604020202020204" pitchFamily="34" charset="0"/>
              </a:rPr>
              <a:t> The schedule must be completed and submitted with your cost report due March 31, 2024.</a:t>
            </a:r>
          </a:p>
          <a:p>
            <a:pPr marL="285750" indent="-285750">
              <a:buFont typeface="Wingdings" panose="05000000000000000000" pitchFamily="2" charset="2"/>
              <a:buChar char="v"/>
              <a:defRPr/>
            </a:pPr>
            <a:endParaRPr lang="en-US" alt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v"/>
              <a:defRPr/>
            </a:pPr>
            <a:r>
              <a:rPr lang="en-US" altLang="en-US" dirty="0">
                <a:latin typeface="Arial" panose="020B0604020202020204" pitchFamily="34" charset="0"/>
                <a:cs typeface="Arial" panose="020B0604020202020204" pitchFamily="34" charset="0"/>
              </a:rPr>
              <a:t> All program types &amp; locations are reported on a single Schedule</a:t>
            </a:r>
          </a:p>
        </p:txBody>
      </p:sp>
    </p:spTree>
    <p:extLst>
      <p:ext uri="{BB962C8B-B14F-4D97-AF65-F5344CB8AC3E}">
        <p14:creationId xmlns:p14="http://schemas.microsoft.com/office/powerpoint/2010/main" val="22654069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F</a:t>
            </a:r>
            <a:br>
              <a:rPr lang="en-US" altLang="en-US" sz="4800" b="1" dirty="0">
                <a:latin typeface="+mn-lt"/>
              </a:rPr>
            </a:br>
            <a:r>
              <a:rPr lang="en-US" altLang="en-US" dirty="0">
                <a:latin typeface="+mn-lt"/>
              </a:rPr>
              <a:t>Affordable Care Act Information</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786270"/>
            <a:ext cx="10515600" cy="4444409"/>
          </a:xfrm>
          <a:ln w="28575" cmpd="thinThick">
            <a:noFill/>
          </a:ln>
        </p:spPr>
        <p:txBody>
          <a:bodyPr>
            <a:normAutofit fontScale="77500" lnSpcReduction="20000"/>
          </a:bodyPr>
          <a:lstStyle/>
          <a:p>
            <a:pPr marL="0" indent="0">
              <a:buNone/>
              <a:defRPr/>
            </a:pPr>
            <a:endParaRPr lang="en-US" altLang="en-US" sz="700" dirty="0">
              <a:latin typeface="Arial" panose="020B0604020202020204" pitchFamily="34" charset="0"/>
              <a:cs typeface="Arial" panose="020B0604020202020204" pitchFamily="34" charset="0"/>
            </a:endParaRPr>
          </a:p>
          <a:p>
            <a:pPr marL="0" indent="0">
              <a:buNone/>
              <a:defRPr/>
            </a:pPr>
            <a:r>
              <a:rPr lang="en-US" altLang="en-US" sz="2500" b="1" dirty="0">
                <a:latin typeface="Arial" panose="020B0604020202020204" pitchFamily="34" charset="0"/>
                <a:cs typeface="Arial" panose="020B0604020202020204" pitchFamily="34" charset="0"/>
              </a:rPr>
              <a:t>Enter the following:</a:t>
            </a:r>
          </a:p>
          <a:p>
            <a:pPr marL="0" indent="0">
              <a:buNone/>
              <a:defRPr/>
            </a:pPr>
            <a:endParaRPr lang="en-US" altLang="en-US" sz="500" dirty="0">
              <a:latin typeface="Arial" panose="020B0604020202020204" pitchFamily="34" charset="0"/>
              <a:cs typeface="Arial" panose="020B0604020202020204" pitchFamily="34" charset="0"/>
            </a:endParaRPr>
          </a:p>
          <a:p>
            <a:pPr marL="285750" indent="-285750">
              <a:defRPr/>
            </a:pPr>
            <a:r>
              <a:rPr lang="en-US" altLang="en-US" sz="2500" dirty="0">
                <a:latin typeface="Arial" panose="020B0604020202020204" pitchFamily="34" charset="0"/>
                <a:cs typeface="Arial" panose="020B0604020202020204" pitchFamily="34" charset="0"/>
              </a:rPr>
              <a:t>Provider Information (Number, Program Name, City &amp; County)</a:t>
            </a:r>
          </a:p>
          <a:p>
            <a:pPr marL="0" indent="0">
              <a:buNone/>
              <a:defRPr/>
            </a:pPr>
            <a:endParaRPr lang="en-US" altLang="en-US" sz="500" dirty="0">
              <a:latin typeface="Arial" panose="020B0604020202020204" pitchFamily="34" charset="0"/>
              <a:cs typeface="Arial" panose="020B0604020202020204" pitchFamily="34" charset="0"/>
            </a:endParaRPr>
          </a:p>
          <a:p>
            <a:pPr marL="285750" indent="-285750">
              <a:defRPr/>
            </a:pPr>
            <a:r>
              <a:rPr lang="en-US" altLang="en-US" sz="2500" dirty="0">
                <a:latin typeface="Arial" panose="020B0604020202020204" pitchFamily="34" charset="0"/>
                <a:cs typeface="Arial" panose="020B0604020202020204" pitchFamily="34" charset="0"/>
              </a:rPr>
              <a:t>Contact Information (Person completing the form)</a:t>
            </a:r>
          </a:p>
          <a:p>
            <a:pPr marL="0" indent="0">
              <a:buNone/>
              <a:defRPr/>
            </a:pPr>
            <a:endParaRPr lang="en-US" altLang="en-US" sz="500" dirty="0">
              <a:latin typeface="Arial" panose="020B0604020202020204" pitchFamily="34" charset="0"/>
              <a:cs typeface="Arial" panose="020B0604020202020204" pitchFamily="34" charset="0"/>
            </a:endParaRPr>
          </a:p>
          <a:p>
            <a:pPr marL="285750" indent="-285750">
              <a:defRPr/>
            </a:pPr>
            <a:r>
              <a:rPr lang="en-US" altLang="en-US" sz="2500" dirty="0">
                <a:latin typeface="Arial" panose="020B0604020202020204" pitchFamily="34" charset="0"/>
                <a:cs typeface="Arial" panose="020B0604020202020204" pitchFamily="34" charset="0"/>
              </a:rPr>
              <a:t>Health Insurance Information:</a:t>
            </a:r>
          </a:p>
          <a:p>
            <a:pPr marL="285750" indent="-285750">
              <a:defRPr/>
            </a:pPr>
            <a:endParaRPr lang="en-US" altLang="en-US" sz="5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Total number of employees</a:t>
            </a:r>
          </a:p>
          <a:p>
            <a:pPr marL="914400" lvl="2" indent="0">
              <a:buNone/>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Number of employees from #1 averaging 29 or fewer hours per week</a:t>
            </a:r>
          </a:p>
          <a:p>
            <a:pPr marL="800100" lvl="1" indent="-342900">
              <a:buAutoNum type="arabicParenR"/>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Number of employees from #1 averaging 30-39 hours per week</a:t>
            </a:r>
          </a:p>
          <a:p>
            <a:pPr marL="800100" lvl="1" indent="-342900">
              <a:buAutoNum type="arabicParenR"/>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Number of employees from #1 averaging 40 or more hours per week</a:t>
            </a:r>
          </a:p>
          <a:p>
            <a:pPr marL="914400" lvl="2" indent="0">
              <a:buNone/>
              <a:defRPr/>
            </a:pPr>
            <a:r>
              <a:rPr lang="en-US" altLang="en-US" sz="1400" dirty="0">
                <a:solidFill>
                  <a:srgbClr val="FF0000"/>
                </a:solidFill>
                <a:latin typeface="Arial" panose="020B0604020202020204" pitchFamily="34" charset="0"/>
                <a:cs typeface="Arial" panose="020B0604020202020204" pitchFamily="34" charset="0"/>
              </a:rPr>
              <a:t>*The sum of question #2, 3, &amp; 4 must equal the total number of employee’s reported on question #1</a:t>
            </a:r>
          </a:p>
          <a:p>
            <a:pPr lvl="2">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Number of ISS staff with company provided health insurance?</a:t>
            </a:r>
          </a:p>
          <a:p>
            <a:pPr marL="800100" lvl="1" indent="-342900">
              <a:buAutoNum type="arabicParenR"/>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Number of ISS hours per week for an employee to receive health insurance</a:t>
            </a:r>
          </a:p>
        </p:txBody>
      </p:sp>
    </p:spTree>
    <p:extLst>
      <p:ext uri="{BB962C8B-B14F-4D97-AF65-F5344CB8AC3E}">
        <p14:creationId xmlns:p14="http://schemas.microsoft.com/office/powerpoint/2010/main" val="3698193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F</a:t>
            </a:r>
            <a:br>
              <a:rPr lang="en-US" altLang="en-US" sz="4800" b="1" dirty="0">
                <a:latin typeface="+mn-lt"/>
              </a:rPr>
            </a:br>
            <a:r>
              <a:rPr lang="en-US" altLang="en-US" dirty="0">
                <a:latin typeface="+mn-lt"/>
              </a:rPr>
              <a:t>Affordable Care Act Information</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786270"/>
            <a:ext cx="10515600" cy="4197435"/>
          </a:xfrm>
          <a:ln w="28575" cmpd="thinThick">
            <a:noFill/>
          </a:ln>
        </p:spPr>
        <p:txBody>
          <a:bodyPr>
            <a:normAutofit fontScale="92500" lnSpcReduction="10000"/>
          </a:bodyPr>
          <a:lstStyle/>
          <a:p>
            <a:pPr marL="285750" indent="-285750">
              <a:defRPr/>
            </a:pPr>
            <a:endParaRPr lang="en-US" altLang="en-US" sz="1200" dirty="0">
              <a:latin typeface="Arial" panose="020B0604020202020204" pitchFamily="34" charset="0"/>
              <a:cs typeface="Arial" panose="020B0604020202020204" pitchFamily="34" charset="0"/>
            </a:endParaRPr>
          </a:p>
          <a:p>
            <a:pPr marL="285750" indent="-285750">
              <a:defRPr/>
            </a:pPr>
            <a:r>
              <a:rPr lang="en-US" altLang="en-US" sz="2100" dirty="0">
                <a:latin typeface="Arial" panose="020B0604020202020204" pitchFamily="34" charset="0"/>
                <a:cs typeface="Arial" panose="020B0604020202020204" pitchFamily="34" charset="0"/>
              </a:rPr>
              <a:t>Health Insurance Information (continued)</a:t>
            </a:r>
          </a:p>
          <a:p>
            <a:pPr marL="0" indent="0">
              <a:buNone/>
              <a:defRPr/>
            </a:pPr>
            <a:endParaRPr lang="en-US" altLang="en-US" sz="800" dirty="0">
              <a:latin typeface="Arial" panose="020B0604020202020204" pitchFamily="34" charset="0"/>
              <a:cs typeface="Arial" panose="020B0604020202020204" pitchFamily="34" charset="0"/>
            </a:endParaRPr>
          </a:p>
          <a:p>
            <a:pPr marL="457200" lvl="1" indent="0">
              <a:buNone/>
              <a:defRPr/>
            </a:pPr>
            <a:r>
              <a:rPr lang="en-US" altLang="en-US" sz="1800" dirty="0">
                <a:latin typeface="Arial" panose="020B0604020202020204" pitchFamily="34" charset="0"/>
                <a:cs typeface="Arial" panose="020B0604020202020204" pitchFamily="34" charset="0"/>
              </a:rPr>
              <a:t>7)   </a:t>
            </a:r>
            <a:r>
              <a:rPr lang="en-US" altLang="en-US" sz="1800" dirty="0">
                <a:solidFill>
                  <a:prstClr val="black"/>
                </a:solidFill>
                <a:latin typeface="Arial" panose="020B0604020202020204" pitchFamily="34" charset="0"/>
                <a:cs typeface="Arial" panose="020B0604020202020204" pitchFamily="34" charset="0"/>
              </a:rPr>
              <a:t>Amount per employee the agency pays for health insurance</a:t>
            </a:r>
          </a:p>
          <a:p>
            <a:pPr marL="457200" lvl="1" indent="0">
              <a:buNone/>
              <a:defRPr/>
            </a:pPr>
            <a:endParaRPr lang="en-US" altLang="en-US" sz="900" dirty="0">
              <a:solidFill>
                <a:prstClr val="black"/>
              </a:solidFill>
              <a:latin typeface="Arial" panose="020B0604020202020204" pitchFamily="34" charset="0"/>
              <a:cs typeface="Arial" panose="020B0604020202020204" pitchFamily="34" charset="0"/>
            </a:endParaRPr>
          </a:p>
          <a:p>
            <a:pPr lvl="1">
              <a:buAutoNum type="arabicParenR" startAt="8"/>
              <a:defRPr/>
            </a:pPr>
            <a:r>
              <a:rPr lang="en-US" altLang="en-US" sz="1800" dirty="0">
                <a:solidFill>
                  <a:prstClr val="black"/>
                </a:solidFill>
                <a:latin typeface="Arial" panose="020B0604020202020204" pitchFamily="34" charset="0"/>
                <a:cs typeface="Arial" panose="020B0604020202020204" pitchFamily="34" charset="0"/>
              </a:rPr>
              <a:t>  Number of staff not eligible for health insurance but work 30+ hours per week</a:t>
            </a:r>
          </a:p>
          <a:p>
            <a:pPr marL="457200" lvl="1" indent="0">
              <a:buNone/>
              <a:defRPr/>
            </a:pPr>
            <a:endParaRPr lang="en-US" altLang="en-US" sz="900" dirty="0">
              <a:solidFill>
                <a:prstClr val="black"/>
              </a:solidFill>
              <a:latin typeface="Arial" panose="020B0604020202020204" pitchFamily="34" charset="0"/>
              <a:cs typeface="Arial" panose="020B0604020202020204" pitchFamily="34" charset="0"/>
            </a:endParaRPr>
          </a:p>
          <a:p>
            <a:pPr marL="457200" lvl="1" indent="0">
              <a:buNone/>
              <a:defRPr/>
            </a:pPr>
            <a:r>
              <a:rPr lang="en-US" altLang="en-US" sz="1800" dirty="0">
                <a:solidFill>
                  <a:prstClr val="black"/>
                </a:solidFill>
                <a:latin typeface="Arial" panose="020B0604020202020204" pitchFamily="34" charset="0"/>
                <a:cs typeface="Arial" panose="020B0604020202020204" pitchFamily="34" charset="0"/>
              </a:rPr>
              <a:t>9)   Number of employees that waived company provided health insurance</a:t>
            </a:r>
          </a:p>
          <a:p>
            <a:pPr marL="0" indent="0">
              <a:buNone/>
              <a:defRPr/>
            </a:pPr>
            <a:endParaRPr lang="en-US" altLang="en-US" sz="900" dirty="0">
              <a:latin typeface="Arial" panose="020B0604020202020204" pitchFamily="34" charset="0"/>
              <a:cs typeface="Arial" panose="020B0604020202020204" pitchFamily="34" charset="0"/>
            </a:endParaRPr>
          </a:p>
          <a:p>
            <a:pPr marL="800100" lvl="1" indent="-342900">
              <a:buAutoNum type="arabicParenR" startAt="10"/>
              <a:defRPr/>
            </a:pPr>
            <a:r>
              <a:rPr lang="en-US" altLang="en-US" sz="1800" dirty="0">
                <a:latin typeface="Arial" panose="020B0604020202020204" pitchFamily="34" charset="0"/>
                <a:cs typeface="Arial" panose="020B0604020202020204" pitchFamily="34" charset="0"/>
              </a:rPr>
              <a:t> Considering the responses to #4, 7 &amp; 8, enter the estimated number of employees enrolling In 2024 to comply with ACA (Total amount anticipated to be on the company health insurance plan).</a:t>
            </a:r>
          </a:p>
          <a:p>
            <a:pPr marL="914400" lvl="2" indent="0">
              <a:buNone/>
              <a:defRPr/>
            </a:pPr>
            <a:endParaRPr lang="en-US" altLang="en-US" sz="900" dirty="0">
              <a:latin typeface="Arial" panose="020B0604020202020204" pitchFamily="34" charset="0"/>
              <a:cs typeface="Arial" panose="020B0604020202020204" pitchFamily="34" charset="0"/>
            </a:endParaRPr>
          </a:p>
          <a:p>
            <a:pPr marL="800100" lvl="1" indent="-342900">
              <a:buAutoNum type="arabicParenR" startAt="10"/>
              <a:defRPr/>
            </a:pPr>
            <a:r>
              <a:rPr lang="en-US" altLang="en-US" sz="1800" dirty="0">
                <a:latin typeface="Arial" panose="020B0604020202020204" pitchFamily="34" charset="0"/>
                <a:cs typeface="Arial" panose="020B0604020202020204" pitchFamily="34" charset="0"/>
              </a:rPr>
              <a:t> Percentage change in cost per employee five-year period for health Insurance</a:t>
            </a:r>
          </a:p>
          <a:p>
            <a:pPr marL="914400" lvl="2" indent="0">
              <a:buNone/>
              <a:defRPr/>
            </a:pPr>
            <a:endParaRPr lang="en-US" altLang="en-US" sz="900" dirty="0">
              <a:latin typeface="Arial" panose="020B0604020202020204" pitchFamily="34" charset="0"/>
              <a:cs typeface="Arial" panose="020B0604020202020204" pitchFamily="34" charset="0"/>
            </a:endParaRPr>
          </a:p>
          <a:p>
            <a:pPr marL="800100" lvl="1" indent="-342900">
              <a:buAutoNum type="arabicParenR" startAt="10"/>
              <a:defRPr/>
            </a:pPr>
            <a:r>
              <a:rPr lang="en-US" altLang="en-US" sz="1800" dirty="0">
                <a:latin typeface="Arial" panose="020B0604020202020204" pitchFamily="34" charset="0"/>
                <a:cs typeface="Arial" panose="020B0604020202020204" pitchFamily="34" charset="0"/>
              </a:rPr>
              <a:t> For same five years were benefits reduced to decrease the cost per employee</a:t>
            </a:r>
          </a:p>
          <a:p>
            <a:pPr marL="914400" lvl="2" indent="0">
              <a:buNone/>
              <a:defRPr/>
            </a:pPr>
            <a:endParaRPr lang="en-US" altLang="en-US" sz="900" dirty="0">
              <a:latin typeface="Arial" panose="020B0604020202020204" pitchFamily="34" charset="0"/>
              <a:cs typeface="Arial" panose="020B0604020202020204" pitchFamily="34" charset="0"/>
            </a:endParaRPr>
          </a:p>
          <a:p>
            <a:pPr marL="800100" lvl="1" indent="-342900">
              <a:buAutoNum type="arabicParenR" startAt="10"/>
              <a:defRPr/>
            </a:pPr>
            <a:r>
              <a:rPr lang="en-US" altLang="en-US" sz="1800" dirty="0">
                <a:latin typeface="Arial" panose="020B0604020202020204" pitchFamily="34" charset="0"/>
                <a:cs typeface="Arial" panose="020B0604020202020204" pitchFamily="34" charset="0"/>
              </a:rPr>
              <a:t> Number of clients served</a:t>
            </a:r>
          </a:p>
          <a:p>
            <a:pPr marL="457200" lvl="1" indent="0">
              <a:buNone/>
              <a:defRPr/>
            </a:pPr>
            <a:endParaRPr lang="en-US" altLang="en-US" sz="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2386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838200" y="507999"/>
            <a:ext cx="6947263" cy="1034475"/>
          </a:xfrm>
        </p:spPr>
        <p:txBody>
          <a:bodyPr/>
          <a:lstStyle/>
          <a:p>
            <a:pPr algn="ctr"/>
            <a:r>
              <a:rPr lang="en-US" b="1" u="sng" dirty="0">
                <a:latin typeface="+mn-lt"/>
              </a:rPr>
              <a:t>COST REPORT SCHEDULES</a:t>
            </a:r>
            <a:endParaRPr lang="en-US"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838200" y="1542474"/>
            <a:ext cx="6947263" cy="4531756"/>
          </a:xfrm>
        </p:spPr>
        <p:txBody>
          <a:bodyPr>
            <a:normAutofit lnSpcReduction="10000"/>
          </a:bodyPr>
          <a:lstStyle/>
          <a:p>
            <a:pPr lvl="1">
              <a:buFont typeface="Wingdings" panose="05000000000000000000" pitchFamily="2" charset="2"/>
              <a:buChar char="§"/>
            </a:pPr>
            <a:endParaRPr lang="en-US" altLang="en-US" sz="1200" dirty="0"/>
          </a:p>
          <a:p>
            <a:pPr lvl="1">
              <a:buFont typeface="Wingdings" panose="05000000000000000000" pitchFamily="2" charset="2"/>
              <a:buChar char="§"/>
            </a:pPr>
            <a:r>
              <a:rPr lang="en-US" altLang="en-US" sz="1600" dirty="0"/>
              <a:t>Schedule A – General Information &amp; Certification</a:t>
            </a:r>
          </a:p>
          <a:p>
            <a:endParaRPr lang="en-US" altLang="en-US" sz="1000" dirty="0"/>
          </a:p>
          <a:p>
            <a:pPr lvl="1">
              <a:buFont typeface="Wingdings" panose="05000000000000000000" pitchFamily="2" charset="2"/>
              <a:buChar char="§"/>
            </a:pPr>
            <a:r>
              <a:rPr lang="en-US" altLang="en-US" sz="1600" dirty="0"/>
              <a:t>Schedule B – ISS Payroll Expenses</a:t>
            </a:r>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C – Non-ISS Expenses</a:t>
            </a:r>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D – Revenue</a:t>
            </a:r>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E -  Residential Staffing</a:t>
            </a:r>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F – Healthcare Expenses</a:t>
            </a:r>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G – ISS Settlement</a:t>
            </a:r>
          </a:p>
          <a:p>
            <a:pPr lvl="1"/>
            <a:endParaRPr lang="en-US" altLang="en-US" sz="1000" dirty="0"/>
          </a:p>
          <a:p>
            <a:pPr lvl="1">
              <a:buFont typeface="Wingdings" panose="05000000000000000000" pitchFamily="2" charset="2"/>
              <a:buChar char="§"/>
            </a:pPr>
            <a:r>
              <a:rPr lang="en-US" altLang="en-US" sz="1600" dirty="0"/>
              <a:t>Schedule H – Rate History (Optional)</a:t>
            </a:r>
          </a:p>
          <a:p>
            <a:pPr lvl="1"/>
            <a:endParaRPr lang="en-US" altLang="en-US" sz="1000" dirty="0"/>
          </a:p>
          <a:p>
            <a:pPr lvl="1">
              <a:buFont typeface="Wingdings" panose="05000000000000000000" pitchFamily="2" charset="2"/>
              <a:buChar char="§"/>
            </a:pPr>
            <a:r>
              <a:rPr lang="en-US" altLang="en-US" sz="1600" dirty="0"/>
              <a:t>Schedule I – Allocations (Optional)</a:t>
            </a:r>
          </a:p>
          <a:p>
            <a:pPr marL="457200" lvl="1" indent="0">
              <a:buNone/>
            </a:pPr>
            <a:endParaRPr lang="en-US" altLang="en-US" sz="1000" dirty="0"/>
          </a:p>
        </p:txBody>
      </p:sp>
    </p:spTree>
    <p:extLst>
      <p:ext uri="{BB962C8B-B14F-4D97-AF65-F5344CB8AC3E}">
        <p14:creationId xmlns:p14="http://schemas.microsoft.com/office/powerpoint/2010/main" val="32591148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a:effectLst>
            <a:outerShdw blurRad="50800" dist="38100" dir="2700000" algn="tl" rotWithShape="0">
              <a:prstClr val="black">
                <a:alpha val="40000"/>
              </a:prstClr>
            </a:outerShdw>
          </a:effectLst>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b="1" dirty="0">
                <a:latin typeface="+mn-lt"/>
              </a:rPr>
              <a:t>SCHEDULE G – ISS SETTLEMENT</a:t>
            </a:r>
            <a:br>
              <a:rPr lang="en-US" altLang="en-US" b="1" dirty="0">
                <a:latin typeface="+mn-lt"/>
              </a:rPr>
            </a:br>
            <a:r>
              <a:rPr lang="en-US" altLang="en-US" sz="4000" dirty="0">
                <a:latin typeface="+mn-lt"/>
              </a:rPr>
              <a:t>Schedule H - Rate History</a:t>
            </a:r>
            <a:endParaRPr lang="en-US"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1690688"/>
            <a:ext cx="10515600" cy="4444298"/>
          </a:xfrm>
        </p:spPr>
        <p:txBody>
          <a:bodyPr>
            <a:normAutofit/>
          </a:bodyPr>
          <a:lstStyle/>
          <a:p>
            <a:pPr marL="285750" indent="-285750">
              <a:spcBef>
                <a:spcPct val="20000"/>
              </a:spcBef>
              <a:buFont typeface="Wingdings" panose="05000000000000000000" pitchFamily="2" charset="2"/>
              <a:buChar char="Ø"/>
              <a:defRPr/>
            </a:pPr>
            <a:endParaRPr lang="en-US" altLang="en-US" sz="2000" dirty="0">
              <a:latin typeface="Arial" charset="0"/>
            </a:endParaRPr>
          </a:p>
          <a:p>
            <a:pPr marL="285750" indent="-285750">
              <a:spcBef>
                <a:spcPct val="20000"/>
              </a:spcBef>
              <a:buFont typeface="Wingdings" panose="05000000000000000000" pitchFamily="2" charset="2"/>
              <a:buChar char="Ø"/>
              <a:defRPr/>
            </a:pPr>
            <a:r>
              <a:rPr lang="en-US" altLang="en-US" sz="2000" dirty="0">
                <a:latin typeface="Arial" charset="0"/>
              </a:rPr>
              <a:t>For cost report training purposes Schedule H – Rate History will be used to complete Schedule G – Settlement, lines 1-16. </a:t>
            </a:r>
          </a:p>
          <a:p>
            <a:pPr marL="285750" indent="-285750">
              <a:spcBef>
                <a:spcPct val="20000"/>
              </a:spcBef>
              <a:buFont typeface="Wingdings" panose="05000000000000000000" pitchFamily="2" charset="2"/>
              <a:buChar char="Ø"/>
              <a:defRPr/>
            </a:pPr>
            <a:endParaRPr lang="en-US" altLang="en-US" sz="1200" dirty="0">
              <a:latin typeface="Arial" charset="0"/>
            </a:endParaRPr>
          </a:p>
          <a:p>
            <a:pPr marL="285750" indent="-285750">
              <a:spcBef>
                <a:spcPct val="20000"/>
              </a:spcBef>
              <a:buFont typeface="Wingdings" panose="05000000000000000000" pitchFamily="2" charset="2"/>
              <a:buChar char="Ø"/>
              <a:defRPr/>
            </a:pPr>
            <a:r>
              <a:rPr lang="en-US" altLang="en-US" sz="2000" dirty="0">
                <a:latin typeface="Arial" charset="0"/>
              </a:rPr>
              <a:t>Schedule H can be used to record the tier level and daily rates associated with each client. The rates and number of days for each client are constructed using contract Exhibit C and COCA information received throughout the year.</a:t>
            </a:r>
          </a:p>
          <a:p>
            <a:pPr marL="285750" indent="-285750">
              <a:spcBef>
                <a:spcPct val="20000"/>
              </a:spcBef>
              <a:buFont typeface="Wingdings" panose="05000000000000000000" pitchFamily="2" charset="2"/>
              <a:buChar char="Ø"/>
              <a:defRPr/>
            </a:pPr>
            <a:endParaRPr lang="en-US" altLang="en-US" sz="1200" dirty="0">
              <a:latin typeface="Arial" charset="0"/>
            </a:endParaRPr>
          </a:p>
          <a:p>
            <a:pPr marL="285750" indent="-285750">
              <a:spcBef>
                <a:spcPct val="20000"/>
              </a:spcBef>
              <a:buFont typeface="Wingdings" panose="05000000000000000000" pitchFamily="2" charset="2"/>
              <a:buChar char="Ø"/>
              <a:defRPr/>
            </a:pPr>
            <a:r>
              <a:rPr lang="en-US" altLang="en-US" sz="2000" dirty="0">
                <a:latin typeface="Arial" charset="0"/>
              </a:rPr>
              <a:t>This is an optional form and is intended for provider use only. </a:t>
            </a:r>
            <a:r>
              <a:rPr lang="en-US" altLang="en-US" sz="2000" b="1" dirty="0">
                <a:latin typeface="Arial" charset="0"/>
              </a:rPr>
              <a:t>Do not </a:t>
            </a:r>
            <a:r>
              <a:rPr lang="en-US" altLang="en-US" sz="2000" dirty="0">
                <a:latin typeface="Arial" charset="0"/>
              </a:rPr>
              <a:t>submit this form with your cost report, it will contain client names and ID numbers. As an alternative, billing and payment remittance documentation can also be used to complete Schedule G. </a:t>
            </a:r>
          </a:p>
          <a:p>
            <a:pPr>
              <a:spcBef>
                <a:spcPct val="20000"/>
              </a:spcBef>
              <a:defRPr/>
            </a:pPr>
            <a:endParaRPr lang="en-US" altLang="en-US" sz="1200" dirty="0">
              <a:latin typeface="Arial" charset="0"/>
            </a:endParaRPr>
          </a:p>
          <a:p>
            <a:pPr marL="285750" indent="-285750">
              <a:spcBef>
                <a:spcPct val="20000"/>
              </a:spcBef>
              <a:buFont typeface="Wingdings" panose="05000000000000000000" pitchFamily="2" charset="2"/>
              <a:buChar char="Ø"/>
              <a:defRPr/>
            </a:pPr>
            <a:r>
              <a:rPr lang="en-US" altLang="en-US" sz="2000" dirty="0">
                <a:latin typeface="Arial" charset="0"/>
              </a:rPr>
              <a:t>Providers that choose to use this schedule will need to compile the information (Exhibit C’s &amp; COCA’s) and fill out the form using the template available on the web.</a:t>
            </a:r>
          </a:p>
          <a:p>
            <a:pPr>
              <a:spcBef>
                <a:spcPct val="0"/>
              </a:spcBef>
              <a:buNone/>
            </a:pPr>
            <a:endParaRPr lang="en-US" altLang="en-US" sz="1200" b="1" dirty="0"/>
          </a:p>
        </p:txBody>
      </p:sp>
    </p:spTree>
    <p:extLst>
      <p:ext uri="{BB962C8B-B14F-4D97-AF65-F5344CB8AC3E}">
        <p14:creationId xmlns:p14="http://schemas.microsoft.com/office/powerpoint/2010/main" val="11838001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2F82AC8-4B21-4440-AF6E-6CAF9E43FDD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647947"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a:latin typeface="+mn-lt"/>
              </a:rPr>
              <a:t>SCHEDULE G – ISS SETTLEMENT</a:t>
            </a:r>
            <a:br>
              <a:rPr lang="en-US" altLang="en-US" b="1" dirty="0">
                <a:latin typeface="+mn-lt"/>
              </a:rPr>
            </a:br>
            <a:r>
              <a:rPr lang="en-US" altLang="en-US" sz="4000" dirty="0">
                <a:latin typeface="+mn-lt"/>
              </a:rPr>
              <a:t>Schedule H – Rate History</a:t>
            </a:r>
            <a:endParaRPr lang="en-US"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0" y="1668163"/>
            <a:ext cx="10519611" cy="4393004"/>
          </a:xfrm>
        </p:spPr>
        <p:txBody>
          <a:bodyPr>
            <a:normAutofit lnSpcReduction="10000"/>
          </a:bodyPr>
          <a:lstStyle/>
          <a:p>
            <a:pPr marL="285750" indent="-285750">
              <a:spcBef>
                <a:spcPct val="20000"/>
              </a:spcBef>
              <a:buFont typeface="Wingdings" panose="05000000000000000000" pitchFamily="2" charset="2"/>
              <a:buChar char="Ø"/>
              <a:defRPr/>
            </a:pPr>
            <a:endParaRPr lang="en-US" altLang="en-US" sz="1200" dirty="0">
              <a:latin typeface="Arial" charset="0"/>
              <a:cs typeface="Arial" charset="0"/>
            </a:endParaRPr>
          </a:p>
          <a:p>
            <a:pPr marL="285750" indent="-285750">
              <a:spcBef>
                <a:spcPct val="20000"/>
              </a:spcBef>
              <a:buFont typeface="Wingdings" panose="05000000000000000000" pitchFamily="2" charset="2"/>
              <a:buChar char="Ø"/>
              <a:defRPr/>
            </a:pPr>
            <a:r>
              <a:rPr lang="en-US" altLang="en-US" sz="1800" dirty="0">
                <a:latin typeface="Arial" charset="0"/>
                <a:cs typeface="Arial" charset="0"/>
              </a:rPr>
              <a:t>Although Schedule H – Rate History is optional there are benefits to using it:</a:t>
            </a:r>
          </a:p>
          <a:p>
            <a:pPr>
              <a:spcBef>
                <a:spcPct val="20000"/>
              </a:spcBef>
              <a:defRPr/>
            </a:pPr>
            <a:endParaRPr lang="en-US" altLang="en-US" sz="1200" dirty="0">
              <a:latin typeface="Arial" charset="0"/>
              <a:cs typeface="Arial" charset="0"/>
            </a:endParaRPr>
          </a:p>
          <a:p>
            <a:pPr marL="742950" lvl="1" indent="-285750">
              <a:spcBef>
                <a:spcPct val="20000"/>
              </a:spcBef>
              <a:buFont typeface="Wingdings" panose="05000000000000000000" pitchFamily="2" charset="2"/>
              <a:buChar char="§"/>
              <a:defRPr/>
            </a:pPr>
            <a:r>
              <a:rPr lang="en-US" altLang="en-US" sz="1700" dirty="0">
                <a:latin typeface="Arial" charset="0"/>
                <a:cs typeface="Arial" charset="0"/>
              </a:rPr>
              <a:t>Provides program reimbursement data such as:</a:t>
            </a:r>
          </a:p>
          <a:p>
            <a:pPr lvl="1">
              <a:spcBef>
                <a:spcPct val="20000"/>
              </a:spcBef>
              <a:defRPr/>
            </a:pPr>
            <a:endParaRPr lang="en-US" altLang="en-US" sz="1200" dirty="0">
              <a:latin typeface="Arial" charset="0"/>
              <a:cs typeface="Arial" charset="0"/>
            </a:endParaRPr>
          </a:p>
          <a:p>
            <a:pPr marL="1257300" lvl="2" indent="-342900">
              <a:spcBef>
                <a:spcPct val="20000"/>
              </a:spcBef>
              <a:defRPr/>
            </a:pPr>
            <a:r>
              <a:rPr lang="en-US" altLang="en-US" sz="1500" dirty="0">
                <a:latin typeface="Arial" charset="0"/>
              </a:rPr>
              <a:t>Individual client rate history</a:t>
            </a:r>
          </a:p>
          <a:p>
            <a:pPr marL="1257300" lvl="2" indent="-342900">
              <a:spcBef>
                <a:spcPct val="20000"/>
              </a:spcBef>
              <a:defRPr/>
            </a:pPr>
            <a:r>
              <a:rPr lang="en-US" altLang="en-US" sz="1500" dirty="0">
                <a:latin typeface="Arial" charset="0"/>
              </a:rPr>
              <a:t>Individualized rate components</a:t>
            </a:r>
          </a:p>
          <a:p>
            <a:pPr marL="1257300" lvl="2" indent="-342900">
              <a:spcBef>
                <a:spcPct val="20000"/>
              </a:spcBef>
              <a:defRPr/>
            </a:pPr>
            <a:r>
              <a:rPr lang="en-US" altLang="en-US" sz="1500" dirty="0">
                <a:latin typeface="Arial" charset="0"/>
              </a:rPr>
              <a:t>ISS, admin &amp; total daily rates </a:t>
            </a:r>
          </a:p>
          <a:p>
            <a:pPr marL="1257300" lvl="2" indent="-342900">
              <a:spcBef>
                <a:spcPct val="20000"/>
              </a:spcBef>
              <a:defRPr/>
            </a:pPr>
            <a:r>
              <a:rPr lang="en-US" altLang="en-US" sz="1500" dirty="0">
                <a:latin typeface="Arial" charset="0"/>
              </a:rPr>
              <a:t>Resident days paid</a:t>
            </a:r>
          </a:p>
          <a:p>
            <a:pPr marL="1257300" lvl="2" indent="-342900">
              <a:spcBef>
                <a:spcPct val="20000"/>
              </a:spcBef>
              <a:defRPr/>
            </a:pPr>
            <a:r>
              <a:rPr lang="en-US" altLang="en-US" sz="1500" dirty="0">
                <a:latin typeface="Arial" charset="0"/>
              </a:rPr>
              <a:t>Annualized amounts</a:t>
            </a:r>
          </a:p>
          <a:p>
            <a:pPr>
              <a:spcBef>
                <a:spcPct val="20000"/>
              </a:spcBef>
              <a:defRPr/>
            </a:pPr>
            <a:endParaRPr lang="en-US" altLang="en-US" sz="1200" dirty="0">
              <a:latin typeface="Arial" charset="0"/>
            </a:endParaRPr>
          </a:p>
          <a:p>
            <a:pPr marL="742950" lvl="1" indent="-285750">
              <a:spcBef>
                <a:spcPct val="20000"/>
              </a:spcBef>
              <a:buFont typeface="Wingdings" panose="05000000000000000000" pitchFamily="2" charset="2"/>
              <a:buChar char="§"/>
              <a:defRPr/>
            </a:pPr>
            <a:r>
              <a:rPr lang="en-US" altLang="en-US" sz="1700" dirty="0">
                <a:latin typeface="Arial" charset="0"/>
              </a:rPr>
              <a:t>Allows providers, at any point in time during the year, to compare or reconcile ISS payroll expenses (Schedule B) to total ISS reimbursements (Schedule G, lines 1-16). This would allow providers to monitor throughout the year whether they have overspent or unspent ISS reimbursements (Schedule G, line 24).</a:t>
            </a:r>
          </a:p>
          <a:p>
            <a:pPr>
              <a:spcBef>
                <a:spcPct val="20000"/>
              </a:spcBef>
              <a:defRPr/>
            </a:pPr>
            <a:endParaRPr lang="en-US" altLang="en-US" sz="1200" dirty="0">
              <a:latin typeface="Arial" charset="0"/>
            </a:endParaRPr>
          </a:p>
          <a:p>
            <a:pPr marL="285750" indent="-285750">
              <a:spcBef>
                <a:spcPct val="20000"/>
              </a:spcBef>
              <a:buFont typeface="Wingdings" panose="05000000000000000000" pitchFamily="2" charset="2"/>
              <a:buChar char="Ø"/>
              <a:defRPr/>
            </a:pPr>
            <a:r>
              <a:rPr lang="en-US" altLang="en-US" sz="1800" dirty="0">
                <a:latin typeface="Arial" charset="0"/>
              </a:rPr>
              <a:t>For training purposes Schedule G instructions will refer to Schedule H – Rate History for information to complete settlement. Providers have the option of using other sources or processes to obtain the necessary data.</a:t>
            </a:r>
          </a:p>
          <a:p>
            <a:pPr algn="ctr">
              <a:buNone/>
            </a:pPr>
            <a:endParaRPr lang="en-US" dirty="0"/>
          </a:p>
        </p:txBody>
      </p:sp>
    </p:spTree>
    <p:extLst>
      <p:ext uri="{BB962C8B-B14F-4D97-AF65-F5344CB8AC3E}">
        <p14:creationId xmlns:p14="http://schemas.microsoft.com/office/powerpoint/2010/main" val="2529301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838200" y="365126"/>
            <a:ext cx="10515599" cy="118935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b="1" dirty="0">
                <a:latin typeface="+mn-lt"/>
              </a:rPr>
              <a:t>SCHEDULE G – ISS SETTLEMENT</a:t>
            </a:r>
            <a:br>
              <a:rPr lang="en-US" altLang="en-US" b="1" dirty="0">
                <a:latin typeface="+mn-lt"/>
              </a:rPr>
            </a:br>
            <a:r>
              <a:rPr lang="en-US" altLang="en-US" sz="4000" dirty="0">
                <a:latin typeface="+mn-lt"/>
              </a:rPr>
              <a:t>Program Settlement</a:t>
            </a:r>
            <a:endParaRPr lang="en-US" dirty="0">
              <a:latin typeface="+mn-lt"/>
            </a:endParaRPr>
          </a:p>
        </p:txBody>
      </p:sp>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838199" y="1554480"/>
            <a:ext cx="10515600" cy="4622484"/>
          </a:xfrm>
        </p:spPr>
        <p:txBody>
          <a:bodyPr>
            <a:normAutofit lnSpcReduction="10000"/>
          </a:bodyPr>
          <a:lstStyle/>
          <a:p>
            <a:pPr marL="285750" indent="-285750">
              <a:spcBef>
                <a:spcPct val="20000"/>
              </a:spcBef>
              <a:buFont typeface="Wingdings" panose="05000000000000000000" pitchFamily="2" charset="2"/>
              <a:buChar char="§"/>
              <a:defRPr/>
            </a:pPr>
            <a:endParaRPr lang="en-US" altLang="en-US" sz="1200" dirty="0"/>
          </a:p>
          <a:p>
            <a:pPr marL="285750" indent="-285750">
              <a:spcBef>
                <a:spcPct val="20000"/>
              </a:spcBef>
              <a:buFont typeface="Wingdings" panose="05000000000000000000" pitchFamily="2" charset="2"/>
              <a:buChar char="§"/>
              <a:defRPr/>
            </a:pPr>
            <a:r>
              <a:rPr lang="en-US" altLang="en-US" sz="2000" dirty="0"/>
              <a:t>Schedule G is used to determine settlement for SL, GH, GTH, &amp; Combined programs that are subject to the settlement process as explained in DDA policy 6.04, Section VI.</a:t>
            </a:r>
          </a:p>
          <a:p>
            <a:pPr marL="285750" indent="-285750">
              <a:spcBef>
                <a:spcPct val="20000"/>
              </a:spcBef>
              <a:buFont typeface="Wingdings" panose="05000000000000000000" pitchFamily="2" charset="2"/>
              <a:buChar char="§"/>
              <a:defRPr/>
            </a:pPr>
            <a:endParaRPr lang="en-US" altLang="en-US" sz="1000" dirty="0"/>
          </a:p>
          <a:p>
            <a:pPr marL="285750" indent="-285750">
              <a:spcBef>
                <a:spcPct val="20000"/>
              </a:spcBef>
              <a:buFont typeface="Wingdings" panose="05000000000000000000" pitchFamily="2" charset="2"/>
              <a:buChar char="§"/>
              <a:defRPr/>
            </a:pPr>
            <a:r>
              <a:rPr lang="en-US" altLang="en-US" sz="2000" dirty="0"/>
              <a:t>Settlement compares the actual ISS staff payroll expenses paid by the provider (Line 23) to the ISS staff reimbursements (Line 17) paid by the department, for the reporting period. If reimbursements (Line 17) is greater than provider payroll expenses (Line 23), the difference will produce a Settlement (Line 24).</a:t>
            </a:r>
          </a:p>
          <a:p>
            <a:pPr marL="285750" indent="-285750">
              <a:spcBef>
                <a:spcPct val="20000"/>
              </a:spcBef>
              <a:buFont typeface="Wingdings" panose="05000000000000000000" pitchFamily="2" charset="2"/>
              <a:buChar char="§"/>
              <a:defRPr/>
            </a:pPr>
            <a:endParaRPr lang="en-US" altLang="en-US" sz="1000" dirty="0"/>
          </a:p>
          <a:p>
            <a:pPr marL="285750" indent="-285750">
              <a:spcBef>
                <a:spcPct val="20000"/>
              </a:spcBef>
              <a:buFont typeface="Wingdings" panose="05000000000000000000" pitchFamily="2" charset="2"/>
              <a:buChar char="§"/>
              <a:defRPr/>
            </a:pPr>
            <a:r>
              <a:rPr lang="en-US" altLang="en-US" sz="2000" dirty="0"/>
              <a:t>Reimbursement Summary section (Lines 1-16)</a:t>
            </a:r>
          </a:p>
          <a:p>
            <a:pPr lvl="1">
              <a:spcBef>
                <a:spcPct val="20000"/>
              </a:spcBef>
              <a:defRPr/>
            </a:pPr>
            <a:r>
              <a:rPr lang="en-US" altLang="en-US" sz="1800" dirty="0"/>
              <a:t>Used to report total ISS reimbursements paid by DSHS</a:t>
            </a:r>
          </a:p>
          <a:p>
            <a:pPr lvl="1">
              <a:spcBef>
                <a:spcPct val="20000"/>
              </a:spcBef>
              <a:defRPr/>
            </a:pPr>
            <a:r>
              <a:rPr lang="en-US" altLang="en-US" sz="1800" dirty="0"/>
              <a:t>Reported on an accrual basis (report reimbursements earned in 2022 but not paid until 2023 &amp; deduct reimbursements paid in 2022 but earned in previous years)</a:t>
            </a:r>
          </a:p>
          <a:p>
            <a:pPr marL="742950" lvl="1" indent="-285750">
              <a:spcBef>
                <a:spcPct val="20000"/>
              </a:spcBef>
              <a:buFont typeface="Wingdings" panose="05000000000000000000" pitchFamily="2" charset="2"/>
              <a:buChar char="§"/>
              <a:defRPr/>
            </a:pPr>
            <a:endParaRPr lang="en-US" altLang="en-US" sz="1000" dirty="0"/>
          </a:p>
          <a:p>
            <a:pPr marL="285750" indent="-285750">
              <a:spcBef>
                <a:spcPct val="20000"/>
              </a:spcBef>
              <a:buFont typeface="Wingdings" panose="05000000000000000000" pitchFamily="2" charset="2"/>
              <a:buChar char="§"/>
              <a:defRPr/>
            </a:pPr>
            <a:r>
              <a:rPr lang="en-US" altLang="en-US" sz="2000" dirty="0"/>
              <a:t>Settlement Section (Lines 17-24)</a:t>
            </a:r>
          </a:p>
          <a:p>
            <a:pPr lvl="1">
              <a:spcBef>
                <a:spcPct val="20000"/>
              </a:spcBef>
              <a:defRPr/>
            </a:pPr>
            <a:r>
              <a:rPr lang="en-US" altLang="en-US" sz="1800" dirty="0"/>
              <a:t>Auto-fills total allowable ISS staff payroll expenses </a:t>
            </a:r>
          </a:p>
          <a:p>
            <a:pPr lvl="1">
              <a:spcBef>
                <a:spcPct val="20000"/>
              </a:spcBef>
              <a:defRPr/>
            </a:pPr>
            <a:r>
              <a:rPr lang="en-US" altLang="en-US" sz="1800" dirty="0"/>
              <a:t>Add authorized Purchased/Contracted Professional Services, if any </a:t>
            </a:r>
          </a:p>
          <a:p>
            <a:pPr lvl="1">
              <a:spcBef>
                <a:spcPct val="20000"/>
              </a:spcBef>
              <a:defRPr/>
            </a:pPr>
            <a:r>
              <a:rPr lang="en-US" altLang="en-US" sz="1800" dirty="0"/>
              <a:t>Calculates preliminary settlement</a:t>
            </a:r>
          </a:p>
          <a:p>
            <a:pPr marL="0" indent="0" algn="ctr">
              <a:buNone/>
            </a:pPr>
            <a:endParaRPr lang="en-US" altLang="en-US" sz="1000" b="1" dirty="0"/>
          </a:p>
        </p:txBody>
      </p:sp>
    </p:spTree>
    <p:extLst>
      <p:ext uri="{BB962C8B-B14F-4D97-AF65-F5344CB8AC3E}">
        <p14:creationId xmlns:p14="http://schemas.microsoft.com/office/powerpoint/2010/main" val="26004078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447040" y="365126"/>
            <a:ext cx="11237360" cy="1104078"/>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b="1" dirty="0">
                <a:latin typeface="+mn-lt"/>
              </a:rPr>
              <a:t>SCHEDULE G – ISS SETTLEMENT</a:t>
            </a:r>
            <a:br>
              <a:rPr lang="en-US" altLang="en-US" b="1" dirty="0">
                <a:latin typeface="+mn-lt"/>
              </a:rPr>
            </a:br>
            <a:r>
              <a:rPr lang="en-US" altLang="en-US" sz="4000" dirty="0">
                <a:latin typeface="+mn-lt"/>
              </a:rPr>
              <a:t>Reimbursement Summary</a:t>
            </a:r>
            <a:endParaRPr lang="en-US" u="sng" dirty="0">
              <a:latin typeface="+mn-lt"/>
            </a:endParaRPr>
          </a:p>
        </p:txBody>
      </p:sp>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447040" y="3328827"/>
            <a:ext cx="11237360" cy="1397286"/>
          </a:xfrm>
        </p:spPr>
        <p:txBody>
          <a:bodyPr>
            <a:normAutofit fontScale="85000" lnSpcReduction="20000"/>
          </a:bodyPr>
          <a:lstStyle/>
          <a:p>
            <a:pPr marL="0" indent="0">
              <a:spcBef>
                <a:spcPct val="20000"/>
              </a:spcBef>
              <a:buNone/>
              <a:defRPr/>
            </a:pPr>
            <a:endParaRPr lang="en-US" altLang="en-US" sz="500" b="1" dirty="0"/>
          </a:p>
          <a:p>
            <a:pPr marL="0" indent="0" algn="ctr">
              <a:spcBef>
                <a:spcPct val="20000"/>
              </a:spcBef>
              <a:buNone/>
              <a:defRPr/>
            </a:pPr>
            <a:r>
              <a:rPr lang="en-US" altLang="en-US" sz="2600" b="1" dirty="0"/>
              <a:t>Tiered ISS Reimbursements by Program Type</a:t>
            </a:r>
          </a:p>
          <a:p>
            <a:pPr>
              <a:spcBef>
                <a:spcPct val="20000"/>
              </a:spcBef>
              <a:defRPr/>
            </a:pPr>
            <a:endParaRPr lang="en-US" altLang="en-US" sz="300" b="1" dirty="0"/>
          </a:p>
          <a:p>
            <a:pPr marL="0" indent="0">
              <a:buNone/>
              <a:defRPr/>
            </a:pPr>
            <a:r>
              <a:rPr lang="en-US" sz="2400" dirty="0"/>
              <a:t>Use Schedule H, bottom 3 rows, Column Y plus column AA to record the annual ISS tier and CRST reimbursements on Schedule G, lines 1-3 for applicable programs</a:t>
            </a:r>
          </a:p>
          <a:p>
            <a:pPr marL="742950" lvl="1" indent="-285750">
              <a:defRPr/>
            </a:pPr>
            <a:endParaRPr lang="en-US" sz="300" dirty="0"/>
          </a:p>
          <a:p>
            <a:pPr marL="457200" lvl="1" indent="0">
              <a:buNone/>
              <a:defRPr/>
            </a:pPr>
            <a:r>
              <a:rPr lang="en-US" sz="2200" dirty="0"/>
              <a:t>Example: Supported living (796,634.14) = $781,703.71 (Column Y) + $14,930.43 (Column AA)</a:t>
            </a:r>
          </a:p>
          <a:p>
            <a:pPr marL="0" indent="0">
              <a:buNone/>
            </a:pPr>
            <a:endParaRPr lang="en-US" altLang="en-US" sz="1000" b="1" dirty="0"/>
          </a:p>
        </p:txBody>
      </p:sp>
      <p:pic>
        <p:nvPicPr>
          <p:cNvPr id="10" name="Picture 9">
            <a:extLst>
              <a:ext uri="{FF2B5EF4-FFF2-40B4-BE49-F238E27FC236}">
                <a16:creationId xmlns:a16="http://schemas.microsoft.com/office/drawing/2014/main" id="{4E1F9CED-A2AA-9A06-934F-F5852950A587}"/>
              </a:ext>
            </a:extLst>
          </p:cNvPr>
          <p:cNvPicPr>
            <a:picLocks noChangeAspect="1"/>
          </p:cNvPicPr>
          <p:nvPr/>
        </p:nvPicPr>
        <p:blipFill>
          <a:blip r:embed="rId4"/>
          <a:stretch>
            <a:fillRect/>
          </a:stretch>
        </p:blipFill>
        <p:spPr>
          <a:xfrm>
            <a:off x="447040" y="1577694"/>
            <a:ext cx="11237361" cy="1775197"/>
          </a:xfrm>
          <a:prstGeom prst="rect">
            <a:avLst/>
          </a:prstGeom>
          <a:ln w="28575">
            <a:solidFill>
              <a:schemeClr val="tx1"/>
            </a:solidFill>
          </a:ln>
        </p:spPr>
      </p:pic>
      <p:pic>
        <p:nvPicPr>
          <p:cNvPr id="12" name="Picture 11">
            <a:extLst>
              <a:ext uri="{FF2B5EF4-FFF2-40B4-BE49-F238E27FC236}">
                <a16:creationId xmlns:a16="http://schemas.microsoft.com/office/drawing/2014/main" id="{A5CECAB2-51A9-A3E2-F0E1-1A5BDD2A9556}"/>
              </a:ext>
            </a:extLst>
          </p:cNvPr>
          <p:cNvPicPr>
            <a:picLocks noChangeAspect="1"/>
          </p:cNvPicPr>
          <p:nvPr/>
        </p:nvPicPr>
        <p:blipFill>
          <a:blip r:embed="rId5"/>
          <a:stretch>
            <a:fillRect/>
          </a:stretch>
        </p:blipFill>
        <p:spPr>
          <a:xfrm>
            <a:off x="447039" y="4726113"/>
            <a:ext cx="11237360" cy="1602313"/>
          </a:xfrm>
          <a:prstGeom prst="rect">
            <a:avLst/>
          </a:prstGeom>
          <a:ln w="28575">
            <a:solidFill>
              <a:schemeClr val="tx1"/>
            </a:solidFill>
          </a:ln>
        </p:spPr>
      </p:pic>
    </p:spTree>
    <p:extLst>
      <p:ext uri="{BB962C8B-B14F-4D97-AF65-F5344CB8AC3E}">
        <p14:creationId xmlns:p14="http://schemas.microsoft.com/office/powerpoint/2010/main" val="20749951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3F4A38F-8A55-E84A-8FCD-43E948901420}"/>
              </a:ext>
            </a:extLst>
          </p:cNvPr>
          <p:cNvPicPr>
            <a:picLocks noChangeAspect="1"/>
          </p:cNvPicPr>
          <p:nvPr/>
        </p:nvPicPr>
        <p:blipFill>
          <a:blip r:embed="rId2"/>
          <a:stretch>
            <a:fillRect/>
          </a:stretch>
        </p:blipFill>
        <p:spPr>
          <a:xfrm>
            <a:off x="7112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515600"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a:latin typeface="+mn-lt"/>
              </a:rPr>
              <a:t>SCHEDULE G – ISS SETTLEMENT</a:t>
            </a:r>
            <a:br>
              <a:rPr lang="en-US" altLang="en-US" b="1" dirty="0">
                <a:latin typeface="+mn-lt"/>
              </a:rPr>
            </a:br>
            <a:r>
              <a:rPr lang="en-US" altLang="en-US" sz="4000" dirty="0">
                <a:latin typeface="+mn-lt"/>
              </a:rPr>
              <a:t>Schedule I</a:t>
            </a:r>
            <a:endParaRPr lang="en-US" u="sng"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0" y="1668163"/>
            <a:ext cx="10515600" cy="1247758"/>
          </a:xfrm>
        </p:spPr>
        <p:txBody>
          <a:bodyPr>
            <a:normAutofit fontScale="85000" lnSpcReduction="20000"/>
          </a:bodyPr>
          <a:lstStyle/>
          <a:p>
            <a:pPr algn="ctr">
              <a:buNone/>
            </a:pPr>
            <a:endParaRPr lang="en-US" altLang="en-US" sz="700" b="1" dirty="0"/>
          </a:p>
          <a:p>
            <a:pPr algn="ctr">
              <a:buNone/>
            </a:pPr>
            <a:r>
              <a:rPr lang="en-US" altLang="en-US" b="1" dirty="0"/>
              <a:t>Schedule I - COCA Tracking &amp; Reporting</a:t>
            </a:r>
          </a:p>
          <a:p>
            <a:pPr algn="ctr">
              <a:buNone/>
            </a:pPr>
            <a:endParaRPr lang="en-US" altLang="en-US" sz="2400" dirty="0"/>
          </a:p>
          <a:p>
            <a:pPr algn="ctr">
              <a:buNone/>
            </a:pPr>
            <a:r>
              <a:rPr lang="en-US" altLang="en-US" sz="2400" dirty="0"/>
              <a:t>COCA’s are entered as received &amp; added to lines 1-3 on Schedule G</a:t>
            </a:r>
          </a:p>
          <a:p>
            <a:pPr algn="ctr">
              <a:buNone/>
            </a:pPr>
            <a:endParaRPr lang="en-US" dirty="0"/>
          </a:p>
        </p:txBody>
      </p:sp>
      <p:pic>
        <p:nvPicPr>
          <p:cNvPr id="6" name="Picture 5"/>
          <p:cNvPicPr>
            <a:picLocks noChangeAspect="1"/>
          </p:cNvPicPr>
          <p:nvPr/>
        </p:nvPicPr>
        <p:blipFill>
          <a:blip r:embed="rId3"/>
          <a:stretch>
            <a:fillRect/>
          </a:stretch>
        </p:blipFill>
        <p:spPr>
          <a:xfrm>
            <a:off x="838200" y="2973405"/>
            <a:ext cx="10515600" cy="2593795"/>
          </a:xfrm>
          <a:prstGeom prst="rect">
            <a:avLst/>
          </a:prstGeom>
          <a:ln w="28575">
            <a:solidFill>
              <a:schemeClr val="tx1"/>
            </a:solidFill>
          </a:ln>
        </p:spPr>
      </p:pic>
      <p:sp>
        <p:nvSpPr>
          <p:cNvPr id="4" name="Rectangle 3"/>
          <p:cNvSpPr/>
          <p:nvPr/>
        </p:nvSpPr>
        <p:spPr>
          <a:xfrm>
            <a:off x="1087120" y="5666155"/>
            <a:ext cx="9357360" cy="261610"/>
          </a:xfrm>
          <a:prstGeom prst="rect">
            <a:avLst/>
          </a:prstGeom>
        </p:spPr>
        <p:txBody>
          <a:bodyPr wrap="square">
            <a:spAutoFit/>
          </a:bodyPr>
          <a:lstStyle/>
          <a:p>
            <a:pPr>
              <a:buNone/>
            </a:pPr>
            <a:r>
              <a:rPr lang="en-US" altLang="en-US" sz="1100" i="1" dirty="0">
                <a:solidFill>
                  <a:srgbClr val="FF0000"/>
                </a:solidFill>
              </a:rPr>
              <a:t>*If Schedule H or some other form of COCA tracking is used do not use Schedule I </a:t>
            </a:r>
          </a:p>
        </p:txBody>
      </p:sp>
    </p:spTree>
    <p:extLst>
      <p:ext uri="{BB962C8B-B14F-4D97-AF65-F5344CB8AC3E}">
        <p14:creationId xmlns:p14="http://schemas.microsoft.com/office/powerpoint/2010/main" val="27292050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308344" y="365126"/>
            <a:ext cx="7477119" cy="123764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b="1" dirty="0">
                <a:latin typeface="+mn-lt"/>
              </a:rPr>
              <a:t>SCHEDULE G – ISS SETTLEMENT</a:t>
            </a:r>
            <a:br>
              <a:rPr lang="en-US" altLang="en-US" b="1" dirty="0">
                <a:latin typeface="+mn-lt"/>
              </a:rPr>
            </a:br>
            <a:r>
              <a:rPr lang="en-US" altLang="en-US" sz="4000" dirty="0">
                <a:latin typeface="+mn-lt"/>
              </a:rPr>
              <a:t>Reimbursement Summary</a:t>
            </a:r>
            <a:endParaRPr lang="en-US"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308344" y="1690688"/>
            <a:ext cx="7477119" cy="4383541"/>
          </a:xfrm>
        </p:spPr>
        <p:txBody>
          <a:bodyPr/>
          <a:lstStyle/>
          <a:p>
            <a:pPr algn="ctr">
              <a:spcBef>
                <a:spcPct val="20000"/>
              </a:spcBef>
              <a:defRPr/>
            </a:pPr>
            <a:endParaRPr lang="en-US" altLang="en-US" sz="1000" b="1" dirty="0"/>
          </a:p>
          <a:p>
            <a:pPr marL="0" indent="0" algn="ctr">
              <a:spcBef>
                <a:spcPct val="20000"/>
              </a:spcBef>
              <a:buNone/>
              <a:defRPr/>
            </a:pPr>
            <a:r>
              <a:rPr lang="en-US" altLang="en-US" b="1" dirty="0"/>
              <a:t>Nurse Delegation &amp; Staff Add On Reimbursements (Lines 5-11)</a:t>
            </a:r>
          </a:p>
          <a:p>
            <a:pPr algn="ctr">
              <a:spcBef>
                <a:spcPct val="20000"/>
              </a:spcBef>
              <a:defRPr/>
            </a:pPr>
            <a:endParaRPr lang="en-US" altLang="en-US" sz="800" b="1" dirty="0"/>
          </a:p>
          <a:p>
            <a:pPr>
              <a:spcBef>
                <a:spcPct val="20000"/>
              </a:spcBef>
              <a:buFont typeface="Wingdings" panose="05000000000000000000" pitchFamily="2" charset="2"/>
              <a:buChar char="§"/>
              <a:defRPr/>
            </a:pPr>
            <a:r>
              <a:rPr lang="en-US" altLang="en-US" sz="2400" dirty="0"/>
              <a:t>Nurse Delegation</a:t>
            </a:r>
          </a:p>
          <a:p>
            <a:pPr marL="285750" indent="-285750">
              <a:spcBef>
                <a:spcPct val="20000"/>
              </a:spcBef>
              <a:defRPr/>
            </a:pPr>
            <a:endParaRPr lang="en-US" altLang="en-US" sz="800" dirty="0"/>
          </a:p>
          <a:p>
            <a:pPr marL="742950" lvl="1" indent="-285750">
              <a:spcBef>
                <a:spcPct val="20000"/>
              </a:spcBef>
              <a:defRPr/>
            </a:pPr>
            <a:r>
              <a:rPr lang="en-US" altLang="en-US" sz="1800" dirty="0"/>
              <a:t>9 hour &amp; 3 hour, 1 time training allowing a nurse to delegate to staff</a:t>
            </a:r>
          </a:p>
          <a:p>
            <a:pPr marL="742950" lvl="1" indent="-285750">
              <a:spcBef>
                <a:spcPct val="20000"/>
              </a:spcBef>
              <a:defRPr/>
            </a:pPr>
            <a:r>
              <a:rPr lang="en-US" altLang="en-US" sz="1800" dirty="0"/>
              <a:t>Provider One Service Code SA452 &amp; SA453</a:t>
            </a:r>
          </a:p>
          <a:p>
            <a:pPr marL="285750" indent="-285750">
              <a:spcBef>
                <a:spcPct val="20000"/>
              </a:spcBef>
              <a:defRPr/>
            </a:pPr>
            <a:endParaRPr lang="en-US" altLang="en-US" sz="1000" dirty="0"/>
          </a:p>
          <a:p>
            <a:pPr>
              <a:spcBef>
                <a:spcPct val="20000"/>
              </a:spcBef>
              <a:buFont typeface="Wingdings" panose="05000000000000000000" pitchFamily="2" charset="2"/>
              <a:buChar char="§"/>
              <a:defRPr/>
            </a:pPr>
            <a:r>
              <a:rPr lang="en-US" altLang="en-US" sz="2400" dirty="0"/>
              <a:t>Staff Add On &amp; Nurse Delegation tracking &amp; reporting (use 1 source)</a:t>
            </a:r>
          </a:p>
          <a:p>
            <a:pPr marL="285750" indent="-285750">
              <a:spcBef>
                <a:spcPct val="20000"/>
              </a:spcBef>
              <a:defRPr/>
            </a:pPr>
            <a:endParaRPr lang="en-US" altLang="en-US" sz="800" dirty="0"/>
          </a:p>
          <a:p>
            <a:pPr marL="742950" lvl="1" indent="-285750">
              <a:spcBef>
                <a:spcPct val="20000"/>
              </a:spcBef>
              <a:defRPr/>
            </a:pPr>
            <a:r>
              <a:rPr lang="en-US" altLang="en-US" sz="1800" dirty="0"/>
              <a:t>Provider One payment report (service codes: SA719 &amp; SA725)</a:t>
            </a:r>
          </a:p>
          <a:p>
            <a:pPr marL="742950" lvl="1" indent="-285750">
              <a:spcBef>
                <a:spcPct val="20000"/>
              </a:spcBef>
              <a:defRPr/>
            </a:pPr>
            <a:r>
              <a:rPr lang="en-US" altLang="en-US" sz="1800" dirty="0"/>
              <a:t>Documentation provided by RM</a:t>
            </a:r>
          </a:p>
          <a:p>
            <a:pPr marL="742950" lvl="1" indent="-285750">
              <a:spcBef>
                <a:spcPct val="20000"/>
              </a:spcBef>
              <a:defRPr/>
            </a:pPr>
            <a:r>
              <a:rPr lang="en-US" altLang="en-US" sz="1800" dirty="0"/>
              <a:t>Billing &amp; payment remittance documentation</a:t>
            </a:r>
          </a:p>
        </p:txBody>
      </p:sp>
    </p:spTree>
    <p:extLst>
      <p:ext uri="{BB962C8B-B14F-4D97-AF65-F5344CB8AC3E}">
        <p14:creationId xmlns:p14="http://schemas.microsoft.com/office/powerpoint/2010/main" val="21235008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xfrm>
            <a:off x="838200" y="365125"/>
            <a:ext cx="10515600" cy="1197861"/>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b="1" dirty="0">
                <a:latin typeface="+mn-lt"/>
              </a:rPr>
              <a:t>SCHEDULE G – ISS SETTLEMENT</a:t>
            </a:r>
            <a:br>
              <a:rPr lang="en-US" altLang="en-US" b="1" dirty="0">
                <a:latin typeface="+mn-lt"/>
              </a:rPr>
            </a:br>
            <a:r>
              <a:rPr lang="en-US" altLang="en-US" sz="3200" dirty="0">
                <a:latin typeface="+mn-lt"/>
              </a:rPr>
              <a:t>Reimbursement Summary</a:t>
            </a:r>
            <a:endParaRPr lang="en-US" u="sng"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3430084"/>
            <a:ext cx="10515600" cy="1597690"/>
          </a:xfrm>
        </p:spPr>
        <p:txBody>
          <a:bodyPr>
            <a:normAutofit lnSpcReduction="10000"/>
          </a:bodyPr>
          <a:lstStyle/>
          <a:p>
            <a:pPr marL="0" indent="0" algn="ctr">
              <a:spcBef>
                <a:spcPct val="20000"/>
              </a:spcBef>
              <a:buNone/>
              <a:defRPr/>
            </a:pPr>
            <a:endParaRPr lang="en-US" altLang="en-US" sz="500" b="1" dirty="0"/>
          </a:p>
          <a:p>
            <a:pPr marL="0" indent="0" algn="ctr">
              <a:spcBef>
                <a:spcPct val="20000"/>
              </a:spcBef>
              <a:buNone/>
              <a:defRPr/>
            </a:pPr>
            <a:r>
              <a:rPr lang="en-US" altLang="en-US" sz="2400" b="1" dirty="0"/>
              <a:t>Professional Services Reimbursed</a:t>
            </a:r>
          </a:p>
          <a:p>
            <a:pPr algn="ctr">
              <a:spcBef>
                <a:spcPct val="20000"/>
              </a:spcBef>
              <a:defRPr/>
            </a:pPr>
            <a:endParaRPr lang="en-US" altLang="en-US" sz="300" b="1" dirty="0"/>
          </a:p>
          <a:p>
            <a:pPr marL="285750" indent="-285750">
              <a:defRPr/>
            </a:pPr>
            <a:r>
              <a:rPr lang="en-US" sz="2000" dirty="0"/>
              <a:t>Use Schedule H, both 3 rows, column Z to record professional services reimbursements on Schedule G, lines 12-14 for applicable programs</a:t>
            </a:r>
          </a:p>
          <a:p>
            <a:pPr marL="914400" lvl="2" indent="0">
              <a:buNone/>
              <a:defRPr/>
            </a:pPr>
            <a:endParaRPr lang="en-US" sz="500" dirty="0"/>
          </a:p>
          <a:p>
            <a:pPr>
              <a:spcBef>
                <a:spcPct val="0"/>
              </a:spcBef>
              <a:buNone/>
            </a:pPr>
            <a:r>
              <a:rPr lang="en-US" sz="2000" dirty="0"/>
              <a:t>		Example: Supported Living = $9,614.08 (Column Z)</a:t>
            </a:r>
            <a:endParaRPr lang="en-US" altLang="en-US" sz="2000" b="1" dirty="0"/>
          </a:p>
        </p:txBody>
      </p:sp>
      <p:pic>
        <p:nvPicPr>
          <p:cNvPr id="6" name="Picture 5"/>
          <p:cNvPicPr>
            <a:picLocks noChangeAspect="1"/>
          </p:cNvPicPr>
          <p:nvPr/>
        </p:nvPicPr>
        <p:blipFill>
          <a:blip r:embed="rId4"/>
          <a:stretch>
            <a:fillRect/>
          </a:stretch>
        </p:blipFill>
        <p:spPr>
          <a:xfrm>
            <a:off x="838200" y="5027774"/>
            <a:ext cx="10515600" cy="1200150"/>
          </a:xfrm>
          <a:prstGeom prst="rect">
            <a:avLst/>
          </a:prstGeom>
          <a:solidFill>
            <a:schemeClr val="bg1"/>
          </a:solidFill>
          <a:ln w="19050">
            <a:solidFill>
              <a:schemeClr val="tx1"/>
            </a:solidFill>
          </a:ln>
        </p:spPr>
      </p:pic>
      <p:pic>
        <p:nvPicPr>
          <p:cNvPr id="8" name="Picture 7">
            <a:extLst>
              <a:ext uri="{FF2B5EF4-FFF2-40B4-BE49-F238E27FC236}">
                <a16:creationId xmlns:a16="http://schemas.microsoft.com/office/drawing/2014/main" id="{34E9AB2B-66BC-3242-3E09-F31598CAB62A}"/>
              </a:ext>
            </a:extLst>
          </p:cNvPr>
          <p:cNvPicPr>
            <a:picLocks noChangeAspect="1"/>
          </p:cNvPicPr>
          <p:nvPr/>
        </p:nvPicPr>
        <p:blipFill>
          <a:blip r:embed="rId5"/>
          <a:stretch>
            <a:fillRect/>
          </a:stretch>
        </p:blipFill>
        <p:spPr>
          <a:xfrm>
            <a:off x="850232" y="1660796"/>
            <a:ext cx="10515600" cy="2326552"/>
          </a:xfrm>
          <a:prstGeom prst="rect">
            <a:avLst/>
          </a:prstGeom>
          <a:ln w="28575">
            <a:solidFill>
              <a:schemeClr val="tx1"/>
            </a:solidFill>
          </a:ln>
        </p:spPr>
      </p:pic>
    </p:spTree>
    <p:extLst>
      <p:ext uri="{BB962C8B-B14F-4D97-AF65-F5344CB8AC3E}">
        <p14:creationId xmlns:p14="http://schemas.microsoft.com/office/powerpoint/2010/main" val="2345665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2F82AC8-4B21-4440-AF6E-6CAF9E43FDD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647947"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a:latin typeface="+mn-lt"/>
              </a:rPr>
              <a:t>SCHEDULE G – ISS SETTLEMENT</a:t>
            </a:r>
            <a:br>
              <a:rPr lang="en-US" altLang="en-US" b="1" dirty="0">
                <a:latin typeface="+mn-lt"/>
              </a:rPr>
            </a:br>
            <a:r>
              <a:rPr lang="en-US" altLang="en-US" sz="4000" dirty="0">
                <a:latin typeface="+mn-lt"/>
              </a:rPr>
              <a:t>Settlement</a:t>
            </a:r>
            <a:endParaRPr lang="en-US"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0" y="1668163"/>
            <a:ext cx="10519611" cy="4393004"/>
          </a:xfrm>
        </p:spPr>
        <p:txBody>
          <a:bodyPr>
            <a:normAutofit lnSpcReduction="10000"/>
          </a:bodyPr>
          <a:lstStyle/>
          <a:p>
            <a:pPr marL="0" indent="0" algn="ctr">
              <a:spcBef>
                <a:spcPct val="20000"/>
              </a:spcBef>
              <a:buNone/>
              <a:defRPr/>
            </a:pPr>
            <a:endParaRPr lang="en-US" altLang="en-US" sz="500" b="1" dirty="0"/>
          </a:p>
          <a:p>
            <a:pPr marL="0" indent="0" algn="ctr">
              <a:spcBef>
                <a:spcPct val="20000"/>
              </a:spcBef>
              <a:buNone/>
              <a:defRPr/>
            </a:pPr>
            <a:r>
              <a:rPr lang="en-US" altLang="en-US" sz="2600" b="1" dirty="0"/>
              <a:t>Settlement Section (Lines 17-24)</a:t>
            </a:r>
          </a:p>
          <a:p>
            <a:pPr algn="ctr">
              <a:spcBef>
                <a:spcPct val="20000"/>
              </a:spcBef>
              <a:defRPr/>
            </a:pPr>
            <a:endParaRPr lang="en-US" altLang="en-US" sz="500" b="1" dirty="0"/>
          </a:p>
          <a:p>
            <a:pPr marL="742950" lvl="1" indent="-285750">
              <a:spcBef>
                <a:spcPct val="20000"/>
              </a:spcBef>
              <a:buFont typeface="Wingdings" panose="05000000000000000000" pitchFamily="2" charset="2"/>
              <a:buChar char="§"/>
              <a:defRPr/>
            </a:pPr>
            <a:r>
              <a:rPr lang="en-US" altLang="en-US" sz="1800" dirty="0"/>
              <a:t>Line 17 (auto-filled) is the total reimbursements carried forward from lines 1-16</a:t>
            </a:r>
            <a:endParaRPr lang="en-US" altLang="en-US" sz="500" dirty="0"/>
          </a:p>
          <a:p>
            <a:pPr marL="742950" lvl="1" indent="-285750">
              <a:spcBef>
                <a:spcPct val="20000"/>
              </a:spcBef>
              <a:buFont typeface="Wingdings" panose="05000000000000000000" pitchFamily="2" charset="2"/>
              <a:buChar char="§"/>
              <a:defRPr/>
            </a:pPr>
            <a:endParaRPr lang="en-US" altLang="en-US" sz="400" dirty="0"/>
          </a:p>
          <a:p>
            <a:pPr marL="742950" lvl="1" indent="-285750">
              <a:spcBef>
                <a:spcPct val="20000"/>
              </a:spcBef>
              <a:buFont typeface="Wingdings" panose="05000000000000000000" pitchFamily="2" charset="2"/>
              <a:buChar char="§"/>
              <a:defRPr/>
            </a:pPr>
            <a:r>
              <a:rPr lang="en-US" altLang="en-US" sz="1800" dirty="0"/>
              <a:t>Line 18-19 auto-fills total allowable ISS staff payroll expenses from Schedule B</a:t>
            </a:r>
          </a:p>
          <a:p>
            <a:pPr lvl="2">
              <a:spcBef>
                <a:spcPct val="20000"/>
              </a:spcBef>
              <a:defRPr/>
            </a:pPr>
            <a:r>
              <a:rPr lang="en-US" altLang="en-US" sz="1600" dirty="0"/>
              <a:t>Schedule B, cell R65 less cell E65 automatically posts to Line 24</a:t>
            </a:r>
          </a:p>
          <a:p>
            <a:pPr lvl="2">
              <a:spcBef>
                <a:spcPct val="20000"/>
              </a:spcBef>
              <a:defRPr/>
            </a:pPr>
            <a:r>
              <a:rPr lang="en-US" altLang="en-US" sz="1600" dirty="0"/>
              <a:t>Schedule B, cell E65 automatically posts to Line 25</a:t>
            </a:r>
            <a:endParaRPr lang="en-US" altLang="en-US" sz="500" dirty="0"/>
          </a:p>
          <a:p>
            <a:pPr marL="1200150" lvl="2" indent="-285750">
              <a:spcBef>
                <a:spcPct val="20000"/>
              </a:spcBef>
              <a:buFont typeface="Wingdings" panose="05000000000000000000" pitchFamily="2" charset="2"/>
              <a:buChar char="§"/>
              <a:defRPr/>
            </a:pPr>
            <a:endParaRPr lang="en-US" altLang="en-US" sz="400" dirty="0"/>
          </a:p>
          <a:p>
            <a:pPr marL="742950" lvl="1" indent="-285750">
              <a:spcBef>
                <a:spcPct val="20000"/>
              </a:spcBef>
              <a:buFont typeface="Wingdings" panose="05000000000000000000" pitchFamily="2" charset="2"/>
              <a:buChar char="§"/>
              <a:defRPr/>
            </a:pPr>
            <a:r>
              <a:rPr lang="en-US" altLang="en-US" sz="1800" dirty="0"/>
              <a:t>Lines 20-22 add authorized purchased (non-staff) Professional Services, if any</a:t>
            </a:r>
          </a:p>
          <a:p>
            <a:pPr lvl="2">
              <a:spcBef>
                <a:spcPct val="20000"/>
              </a:spcBef>
              <a:defRPr/>
            </a:pPr>
            <a:r>
              <a:rPr lang="en-US" altLang="en-US" sz="1600" dirty="0"/>
              <a:t>Record any professional services purchased through an outside source</a:t>
            </a:r>
          </a:p>
          <a:p>
            <a:pPr lvl="2">
              <a:spcBef>
                <a:spcPct val="20000"/>
              </a:spcBef>
              <a:defRPr/>
            </a:pPr>
            <a:r>
              <a:rPr lang="en-US" altLang="en-US" sz="1600" dirty="0"/>
              <a:t>Select the appropriate program type to report expenses</a:t>
            </a:r>
          </a:p>
          <a:p>
            <a:pPr lvl="2">
              <a:spcBef>
                <a:spcPct val="20000"/>
              </a:spcBef>
              <a:defRPr/>
            </a:pPr>
            <a:r>
              <a:rPr lang="en-US" altLang="en-US" sz="1600" dirty="0"/>
              <a:t>Must be authorized by DDA resource manager and be a part of the client assessment</a:t>
            </a:r>
          </a:p>
          <a:p>
            <a:pPr lvl="2">
              <a:spcBef>
                <a:spcPct val="20000"/>
              </a:spcBef>
              <a:defRPr/>
            </a:pPr>
            <a:r>
              <a:rPr lang="en-US" altLang="en-US" sz="1600" dirty="0"/>
              <a:t>Professional services performed by </a:t>
            </a:r>
            <a:r>
              <a:rPr lang="en-US" altLang="en-US" sz="1600" u="sng" dirty="0"/>
              <a:t>staff</a:t>
            </a:r>
            <a:r>
              <a:rPr lang="en-US" altLang="en-US" sz="1600" dirty="0"/>
              <a:t> are reported on Schedule B</a:t>
            </a:r>
          </a:p>
          <a:p>
            <a:pPr marL="914400" lvl="2" indent="0">
              <a:spcBef>
                <a:spcPct val="20000"/>
              </a:spcBef>
              <a:buNone/>
              <a:defRPr/>
            </a:pPr>
            <a:endParaRPr lang="en-US" altLang="en-US" sz="400" dirty="0"/>
          </a:p>
          <a:p>
            <a:pPr marL="742950" lvl="1" indent="-285750">
              <a:spcBef>
                <a:spcPct val="20000"/>
              </a:spcBef>
              <a:buFont typeface="Wingdings" panose="05000000000000000000" pitchFamily="2" charset="2"/>
              <a:buChar char="§"/>
              <a:defRPr/>
            </a:pPr>
            <a:r>
              <a:rPr lang="en-US" altLang="en-US" sz="1800" dirty="0"/>
              <a:t>Line 23 subtotals lines 18-22</a:t>
            </a:r>
          </a:p>
          <a:p>
            <a:pPr marL="742950" lvl="1" indent="-285750">
              <a:spcBef>
                <a:spcPct val="20000"/>
              </a:spcBef>
              <a:buFont typeface="Wingdings" panose="05000000000000000000" pitchFamily="2" charset="2"/>
              <a:buChar char="§"/>
              <a:defRPr/>
            </a:pPr>
            <a:endParaRPr lang="en-US" altLang="en-US" sz="500" dirty="0"/>
          </a:p>
          <a:p>
            <a:pPr marL="742950" lvl="1" indent="-285750">
              <a:spcBef>
                <a:spcPct val="20000"/>
              </a:spcBef>
              <a:buFont typeface="Wingdings" panose="05000000000000000000" pitchFamily="2" charset="2"/>
              <a:buChar char="§"/>
              <a:defRPr/>
            </a:pPr>
            <a:r>
              <a:rPr lang="en-US" altLang="en-US" sz="1800" dirty="0"/>
              <a:t>Line 24 preliminary settlement</a:t>
            </a:r>
          </a:p>
          <a:p>
            <a:pPr lvl="2">
              <a:spcBef>
                <a:spcPct val="20000"/>
              </a:spcBef>
              <a:defRPr/>
            </a:pPr>
            <a:r>
              <a:rPr lang="en-US" altLang="en-US" sz="1600" dirty="0"/>
              <a:t>Line 24 displays a preliminary settlement amount due if line 17 (total reimbursements) is more than line 23 (total allowable ISS expenses)</a:t>
            </a:r>
          </a:p>
          <a:p>
            <a:pPr algn="ctr">
              <a:buNone/>
            </a:pPr>
            <a:endParaRPr lang="en-US" dirty="0"/>
          </a:p>
        </p:txBody>
      </p:sp>
    </p:spTree>
    <p:extLst>
      <p:ext uri="{BB962C8B-B14F-4D97-AF65-F5344CB8AC3E}">
        <p14:creationId xmlns:p14="http://schemas.microsoft.com/office/powerpoint/2010/main" val="9300237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838200" y="365126"/>
            <a:ext cx="10515599" cy="118935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a:t>MISCELLANEOUS INFORMATION</a:t>
            </a:r>
            <a:endParaRPr lang="en-US" u="sng" dirty="0"/>
          </a:p>
        </p:txBody>
      </p:sp>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838199" y="1637414"/>
            <a:ext cx="10515600" cy="4539550"/>
          </a:xfrm>
        </p:spPr>
        <p:txBody>
          <a:bodyPr>
            <a:normAutofit/>
          </a:bodyPr>
          <a:lstStyle/>
          <a:p>
            <a:pPr>
              <a:buFont typeface="Wingdings" panose="05000000000000000000" pitchFamily="2" charset="2"/>
              <a:buChar char="§"/>
            </a:pPr>
            <a:endParaRPr lang="en-US" altLang="en-US" sz="1000" b="1" dirty="0"/>
          </a:p>
          <a:p>
            <a:pPr>
              <a:buFont typeface="Wingdings" panose="05000000000000000000" pitchFamily="2" charset="2"/>
              <a:buChar char="Ø"/>
            </a:pPr>
            <a:r>
              <a:rPr lang="en-US" altLang="en-US" sz="2400" b="1" dirty="0"/>
              <a:t> 2023 Cost Report Template and related materials</a:t>
            </a:r>
          </a:p>
          <a:p>
            <a:pPr>
              <a:buFont typeface="Wingdings" panose="05000000000000000000" pitchFamily="2" charset="2"/>
              <a:buChar char="§"/>
            </a:pPr>
            <a:endParaRPr lang="en-US" altLang="en-US" sz="1300" b="1" dirty="0"/>
          </a:p>
          <a:p>
            <a:pPr lvl="1">
              <a:buFont typeface="Wingdings" panose="05000000000000000000" pitchFamily="2" charset="2"/>
              <a:buChar char="§"/>
            </a:pPr>
            <a:r>
              <a:rPr lang="en-US" altLang="en-US" sz="2300" dirty="0"/>
              <a:t>available on the web January 3, 2023</a:t>
            </a:r>
          </a:p>
          <a:p>
            <a:pPr lvl="1">
              <a:buFont typeface="Wingdings" panose="05000000000000000000" pitchFamily="2" charset="2"/>
              <a:buChar char="§"/>
            </a:pPr>
            <a:endParaRPr lang="en-US" altLang="en-US" sz="1000" dirty="0"/>
          </a:p>
          <a:p>
            <a:pPr lvl="2"/>
            <a:r>
              <a:rPr lang="en-US" altLang="en-US" sz="2200" dirty="0"/>
              <a:t>Ability to enter payroll data throughout the year</a:t>
            </a:r>
          </a:p>
          <a:p>
            <a:pPr lvl="2">
              <a:buFont typeface="Wingdings" panose="05000000000000000000" pitchFamily="2" charset="2"/>
              <a:buChar char="§"/>
            </a:pPr>
            <a:endParaRPr lang="en-US" altLang="en-US" sz="1000" dirty="0"/>
          </a:p>
          <a:p>
            <a:pPr lvl="2"/>
            <a:r>
              <a:rPr lang="en-US" altLang="en-US" sz="2200" dirty="0"/>
              <a:t>Ability to compare ISS payroll expenses with ISS reimbursements</a:t>
            </a:r>
          </a:p>
          <a:p>
            <a:pPr marL="914400" lvl="2" indent="0">
              <a:buNone/>
            </a:pPr>
            <a:r>
              <a:rPr lang="en-US" altLang="en-US" sz="1500" dirty="0"/>
              <a:t> </a:t>
            </a:r>
            <a:endParaRPr lang="en-US" altLang="en-US" sz="1500" b="1" dirty="0"/>
          </a:p>
          <a:p>
            <a:pPr>
              <a:buFont typeface="Wingdings" panose="05000000000000000000" pitchFamily="2" charset="2"/>
              <a:buChar char="Ø"/>
            </a:pPr>
            <a:r>
              <a:rPr lang="en-US" altLang="en-US" sz="2400" b="1" dirty="0"/>
              <a:t> Regression table maximums and FTE calculation wages increased by 2%  effective 1/1/2023</a:t>
            </a:r>
            <a:endParaRPr lang="en-US" altLang="en-US" sz="1300" b="1" dirty="0"/>
          </a:p>
          <a:p>
            <a:pPr>
              <a:buFont typeface="Wingdings" panose="05000000000000000000" pitchFamily="2" charset="2"/>
              <a:buChar char="Ø"/>
            </a:pPr>
            <a:r>
              <a:rPr lang="en-US" altLang="en-US" sz="2400" b="1" dirty="0"/>
              <a:t> Any cost report template functionality/calculation questions please contact the  rates department</a:t>
            </a:r>
          </a:p>
          <a:p>
            <a:pPr marL="0" indent="0">
              <a:buNone/>
            </a:pPr>
            <a:endParaRPr lang="en-US" altLang="en-US" sz="1000" b="1" dirty="0"/>
          </a:p>
        </p:txBody>
      </p:sp>
    </p:spTree>
    <p:extLst>
      <p:ext uri="{BB962C8B-B14F-4D97-AF65-F5344CB8AC3E}">
        <p14:creationId xmlns:p14="http://schemas.microsoft.com/office/powerpoint/2010/main" val="5247961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3"/>
          <a:stretch>
            <a:fillRect/>
          </a:stretch>
        </p:blipFill>
        <p:spPr>
          <a:xfrm>
            <a:off x="0" y="0"/>
            <a:ext cx="12192000" cy="696433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838200" y="365126"/>
            <a:ext cx="10515599" cy="1118276"/>
          </a:xfrm>
          <a:solidFill>
            <a:schemeClr val="accent6">
              <a:lumMod val="20000"/>
              <a:lumOff val="80000"/>
            </a:schemeClr>
          </a:solidFill>
          <a:ln w="44450" cmpd="thinThick">
            <a:solidFill>
              <a:schemeClr val="tx1"/>
            </a:solidFill>
          </a:ln>
          <a:effectLst>
            <a:outerShdw blurRad="50800" dist="38100" dir="2700000" algn="tl" rotWithShape="0">
              <a:prstClr val="black">
                <a:alpha val="40000"/>
              </a:prstClr>
            </a:outerShdw>
          </a:effectLst>
        </p:spPr>
        <p:txBody>
          <a:bodyPr/>
          <a:lstStyle/>
          <a:p>
            <a:pPr algn="ctr"/>
            <a:r>
              <a:rPr lang="en-US" altLang="en-US" b="1" dirty="0">
                <a:latin typeface="+mn-lt"/>
              </a:rPr>
              <a:t>COST REPORT RESOURCES</a:t>
            </a:r>
            <a:endParaRPr lang="en-US" u="sng" dirty="0">
              <a:latin typeface="+mn-lt"/>
            </a:endParaRPr>
          </a:p>
        </p:txBody>
      </p:sp>
      <p:sp>
        <p:nvSpPr>
          <p:cNvPr id="6" name="Content Placeholder 2"/>
          <p:cNvSpPr txBox="1">
            <a:spLocks/>
          </p:cNvSpPr>
          <p:nvPr/>
        </p:nvSpPr>
        <p:spPr>
          <a:xfrm>
            <a:off x="838200" y="1483403"/>
            <a:ext cx="4722088" cy="4242188"/>
          </a:xfrm>
          <a:prstGeom prst="rect">
            <a:avLst/>
          </a:prstGeom>
          <a:solidFill>
            <a:schemeClr val="accent6">
              <a:lumMod val="20000"/>
              <a:lumOff val="80000"/>
            </a:schemeClr>
          </a:solidFill>
          <a:ln w="44450" cmpd="thickThin">
            <a:solidFill>
              <a:schemeClr val="tx1"/>
            </a:solidFill>
            <a:miter lim="800000"/>
            <a:headEnd/>
            <a:tailEnd/>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endParaRPr lang="en-US" altLang="en-US" sz="1500" b="1" dirty="0">
              <a:latin typeface="Arial" panose="020B0604020202020204" pitchFamily="34" charset="0"/>
              <a:cs typeface="Arial" panose="020B0604020202020204" pitchFamily="34" charset="0"/>
            </a:endParaRPr>
          </a:p>
          <a:p>
            <a:pPr marL="0" indent="0">
              <a:buFontTx/>
              <a:buNone/>
            </a:pPr>
            <a:endParaRPr lang="en-US" altLang="en-US" sz="2000" b="1" dirty="0">
              <a:latin typeface="Arial" panose="020B0604020202020204" pitchFamily="34" charset="0"/>
              <a:cs typeface="Arial" panose="020B0604020202020204" pitchFamily="34" charset="0"/>
            </a:endParaRPr>
          </a:p>
          <a:p>
            <a:pPr marL="0" indent="0">
              <a:buFontTx/>
              <a:buNone/>
            </a:pPr>
            <a:r>
              <a:rPr lang="en-US" altLang="en-US" sz="4300" b="1" dirty="0">
                <a:latin typeface="Arial" panose="020B0604020202020204" pitchFamily="34" charset="0"/>
                <a:cs typeface="Arial" panose="020B0604020202020204" pitchFamily="34" charset="0"/>
              </a:rPr>
              <a:t>Ken Callaghan, DDA Rates Manager</a:t>
            </a:r>
          </a:p>
          <a:p>
            <a:pPr marL="0" indent="0">
              <a:buFontTx/>
              <a:buNone/>
            </a:pPr>
            <a:r>
              <a:rPr lang="en-US" altLang="en-US" sz="4300" dirty="0">
                <a:latin typeface="Arial" panose="020B0604020202020204" pitchFamily="34" charset="0"/>
                <a:cs typeface="Arial" panose="020B0604020202020204" pitchFamily="34" charset="0"/>
              </a:rPr>
              <a:t>Phone: (360)995-2810</a:t>
            </a:r>
          </a:p>
          <a:p>
            <a:pPr marL="0" indent="0">
              <a:buFontTx/>
              <a:buNone/>
            </a:pPr>
            <a:r>
              <a:rPr lang="en-US" altLang="en-US" sz="4300" dirty="0">
                <a:latin typeface="Arial" panose="020B0604020202020204" pitchFamily="34" charset="0"/>
                <a:cs typeface="Arial" panose="020B0604020202020204" pitchFamily="34" charset="0"/>
                <a:hlinkClick r:id="rId4"/>
              </a:rPr>
              <a:t>kenneth.callaghan@dshs.wa.gov</a:t>
            </a:r>
            <a:endParaRPr lang="en-US" altLang="en-US" sz="4300"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altLang="en-US" sz="4300" b="1" dirty="0">
              <a:latin typeface="Arial" panose="020B0604020202020204" pitchFamily="34" charset="0"/>
              <a:cs typeface="Arial" panose="020B0604020202020204" pitchFamily="34" charset="0"/>
            </a:endParaRPr>
          </a:p>
          <a:p>
            <a:pPr marL="0" indent="0">
              <a:buFontTx/>
              <a:buNone/>
            </a:pPr>
            <a:r>
              <a:rPr lang="en-US" altLang="en-US" sz="4300" b="1" dirty="0">
                <a:latin typeface="Arial" panose="020B0604020202020204" pitchFamily="34" charset="0"/>
                <a:cs typeface="Arial" panose="020B0604020202020204" pitchFamily="34" charset="0"/>
              </a:rPr>
              <a:t>Tod Johnson, Analyst, Region 1, SOLA, &amp; RRDD</a:t>
            </a:r>
          </a:p>
          <a:p>
            <a:pPr marL="0" indent="0">
              <a:buFontTx/>
              <a:buNone/>
            </a:pPr>
            <a:r>
              <a:rPr lang="en-US" altLang="en-US" sz="4300" dirty="0">
                <a:latin typeface="Arial" panose="020B0604020202020204" pitchFamily="34" charset="0"/>
                <a:cs typeface="Arial" panose="020B0604020202020204" pitchFamily="34" charset="0"/>
              </a:rPr>
              <a:t>Phone: (360)915-6997</a:t>
            </a:r>
          </a:p>
          <a:p>
            <a:pPr marL="0" indent="0">
              <a:buFontTx/>
              <a:buNone/>
            </a:pPr>
            <a:r>
              <a:rPr lang="en-US" altLang="en-US" sz="4300" dirty="0">
                <a:latin typeface="Arial" panose="020B0604020202020204" pitchFamily="34" charset="0"/>
                <a:cs typeface="Arial" panose="020B0604020202020204" pitchFamily="34" charset="0"/>
                <a:hlinkClick r:id="rId5"/>
              </a:rPr>
              <a:t>tod.johnson@dshs.wa.gov</a:t>
            </a:r>
            <a:endParaRPr lang="en-US" altLang="en-US" sz="4300" dirty="0">
              <a:latin typeface="Arial" panose="020B0604020202020204" pitchFamily="34" charset="0"/>
              <a:cs typeface="Arial" panose="020B0604020202020204" pitchFamily="34" charset="0"/>
            </a:endParaRPr>
          </a:p>
          <a:p>
            <a:pPr marL="0" indent="0">
              <a:buFontTx/>
              <a:buNone/>
            </a:pPr>
            <a:endParaRPr lang="en-US" altLang="en-US" sz="4300" dirty="0">
              <a:latin typeface="Arial" panose="020B0604020202020204" pitchFamily="34" charset="0"/>
              <a:cs typeface="Arial" panose="020B0604020202020204" pitchFamily="34" charset="0"/>
            </a:endParaRPr>
          </a:p>
          <a:p>
            <a:pPr marL="0" indent="0">
              <a:buFontTx/>
              <a:buNone/>
            </a:pPr>
            <a:r>
              <a:rPr lang="en-US" altLang="en-US" sz="4300" b="1" dirty="0">
                <a:latin typeface="Arial" panose="020B0604020202020204" pitchFamily="34" charset="0"/>
                <a:cs typeface="Arial" panose="020B0604020202020204" pitchFamily="34" charset="0"/>
              </a:rPr>
              <a:t>Charlene Hunt, Analyst, Regions 2 &amp; RHC</a:t>
            </a:r>
            <a:endParaRPr lang="en-US" altLang="en-US" sz="4300" dirty="0">
              <a:solidFill>
                <a:srgbClr val="FF0000"/>
              </a:solidFill>
              <a:latin typeface="Arial" panose="020B0604020202020204" pitchFamily="34" charset="0"/>
              <a:cs typeface="Arial" panose="020B0604020202020204" pitchFamily="34" charset="0"/>
            </a:endParaRPr>
          </a:p>
          <a:p>
            <a:pPr marL="0" indent="0">
              <a:buFontTx/>
              <a:buNone/>
            </a:pPr>
            <a:r>
              <a:rPr lang="en-US" altLang="en-US" sz="4300" dirty="0">
                <a:latin typeface="Arial" panose="020B0604020202020204" pitchFamily="34" charset="0"/>
                <a:cs typeface="Arial" panose="020B0604020202020204" pitchFamily="34" charset="0"/>
              </a:rPr>
              <a:t>Phone: (360)725-2441</a:t>
            </a:r>
          </a:p>
          <a:p>
            <a:pPr marL="0" indent="0">
              <a:buFont typeface="Arial" panose="020B0604020202020204" pitchFamily="34" charset="0"/>
              <a:buNone/>
            </a:pPr>
            <a:r>
              <a:rPr lang="en-US" altLang="en-US" sz="4300" dirty="0">
                <a:latin typeface="Arial" panose="020B0604020202020204" pitchFamily="34" charset="0"/>
                <a:cs typeface="Arial" panose="020B0604020202020204" pitchFamily="34" charset="0"/>
                <a:hlinkClick r:id="rId6"/>
              </a:rPr>
              <a:t>Charlene.hunt@dshs.wa.gov</a:t>
            </a:r>
            <a:r>
              <a:rPr lang="en-US" altLang="en-US" sz="4300" dirty="0">
                <a:latin typeface="Arial" panose="020B0604020202020204" pitchFamily="34" charset="0"/>
                <a:cs typeface="Arial" panose="020B0604020202020204" pitchFamily="34" charset="0"/>
              </a:rPr>
              <a:t> </a:t>
            </a:r>
          </a:p>
          <a:p>
            <a:pPr marL="0" indent="0">
              <a:buFontTx/>
              <a:buNone/>
            </a:pPr>
            <a:endParaRPr lang="en-US" altLang="en-US" sz="4300" dirty="0">
              <a:latin typeface="Arial" panose="020B0604020202020204" pitchFamily="34" charset="0"/>
              <a:cs typeface="Arial" panose="020B0604020202020204" pitchFamily="34" charset="0"/>
            </a:endParaRPr>
          </a:p>
          <a:p>
            <a:pPr marL="0" indent="0">
              <a:buFontTx/>
              <a:buNone/>
            </a:pPr>
            <a:r>
              <a:rPr lang="en-US" altLang="en-US" sz="4300" b="1" dirty="0">
                <a:latin typeface="Arial" panose="020B0604020202020204" pitchFamily="34" charset="0"/>
                <a:cs typeface="Arial" panose="020B0604020202020204" pitchFamily="34" charset="0"/>
              </a:rPr>
              <a:t>Tammy Paulk, Analyst, Region 3 &amp; LSR</a:t>
            </a:r>
          </a:p>
          <a:p>
            <a:pPr marL="0" indent="0">
              <a:buFontTx/>
              <a:buNone/>
            </a:pPr>
            <a:r>
              <a:rPr lang="en-US" altLang="en-US" sz="4300" dirty="0">
                <a:latin typeface="Arial" panose="020B0604020202020204" pitchFamily="34" charset="0"/>
                <a:cs typeface="Arial" panose="020B0604020202020204" pitchFamily="34" charset="0"/>
              </a:rPr>
              <a:t>Cell Phone: (253)548-7592</a:t>
            </a:r>
          </a:p>
          <a:p>
            <a:pPr marL="0" indent="0">
              <a:buFontTx/>
              <a:buNone/>
            </a:pPr>
            <a:r>
              <a:rPr lang="en-US" altLang="en-US" sz="4300" dirty="0">
                <a:latin typeface="Arial" panose="020B0604020202020204" pitchFamily="34" charset="0"/>
                <a:cs typeface="Arial" panose="020B0604020202020204" pitchFamily="34" charset="0"/>
                <a:hlinkClick r:id="rId7"/>
              </a:rPr>
              <a:t>tammy.paulk@dshs.wa.gov</a:t>
            </a:r>
            <a:endParaRPr lang="en-US" altLang="en-US" sz="4300" dirty="0">
              <a:latin typeface="Arial" panose="020B0604020202020204" pitchFamily="34" charset="0"/>
              <a:cs typeface="Arial" panose="020B0604020202020204" pitchFamily="34" charset="0"/>
            </a:endParaRPr>
          </a:p>
          <a:p>
            <a:pPr marL="0" indent="0">
              <a:buFontTx/>
              <a:buNone/>
            </a:pPr>
            <a:endParaRPr lang="en-US" altLang="en-US" sz="1300" dirty="0">
              <a:latin typeface="Arial" panose="020B0604020202020204" pitchFamily="34" charset="0"/>
              <a:cs typeface="Arial" panose="020B0604020202020204" pitchFamily="34" charset="0"/>
            </a:endParaRPr>
          </a:p>
        </p:txBody>
      </p:sp>
      <p:sp>
        <p:nvSpPr>
          <p:cNvPr id="7" name="Content Placeholder 6"/>
          <p:cNvSpPr>
            <a:spLocks noGrp="1"/>
          </p:cNvSpPr>
          <p:nvPr>
            <p:ph idx="1"/>
          </p:nvPr>
        </p:nvSpPr>
        <p:spPr>
          <a:xfrm>
            <a:off x="5560288" y="1483404"/>
            <a:ext cx="5793511" cy="4242187"/>
          </a:xfrm>
          <a:prstGeom prst="rect">
            <a:avLst/>
          </a:prstGeom>
          <a:solidFill>
            <a:schemeClr val="accent6">
              <a:lumMod val="20000"/>
              <a:lumOff val="80000"/>
            </a:schemeClr>
          </a:solidFill>
          <a:ln w="44450" cmpd="thickThin">
            <a:solidFill>
              <a:schemeClr val="tx1"/>
            </a:solidFill>
          </a:ln>
        </p:spPr>
        <p:txBody>
          <a:bodyPr wrap="square">
            <a:spAutoFit/>
          </a:bodyPr>
          <a:lstStyle/>
          <a:p>
            <a:endParaRPr lang="en-US" altLang="en-US" sz="500" b="1" dirty="0"/>
          </a:p>
          <a:p>
            <a:r>
              <a:rPr lang="en-US" altLang="en-US" sz="1300" b="1" dirty="0">
                <a:latin typeface="Arial" panose="020B0604020202020204" pitchFamily="34" charset="0"/>
                <a:cs typeface="Arial" panose="020B0604020202020204" pitchFamily="34" charset="0"/>
              </a:rPr>
              <a:t>2023 Cost Report - Template</a:t>
            </a:r>
            <a:endParaRPr lang="en-US" altLang="en-US" sz="1300" dirty="0">
              <a:latin typeface="Arial" panose="020B0604020202020204" pitchFamily="34" charset="0"/>
              <a:cs typeface="Arial" panose="020B0604020202020204" pitchFamily="34" charset="0"/>
            </a:endParaRPr>
          </a:p>
          <a:p>
            <a:r>
              <a:rPr lang="en-US" altLang="en-US" sz="1300" b="1" dirty="0">
                <a:latin typeface="Arial" panose="020B0604020202020204" pitchFamily="34" charset="0"/>
                <a:cs typeface="Arial" panose="020B0604020202020204" pitchFamily="34" charset="0"/>
              </a:rPr>
              <a:t>2023 Schedule H Rate History - Template</a:t>
            </a:r>
          </a:p>
          <a:p>
            <a:r>
              <a:rPr lang="en-US" altLang="en-US" sz="1300" b="1" dirty="0">
                <a:latin typeface="Arial" panose="020B0604020202020204" pitchFamily="34" charset="0"/>
                <a:cs typeface="Arial" panose="020B0604020202020204" pitchFamily="34" charset="0"/>
              </a:rPr>
              <a:t>2023 Schedule I Allocations – Template</a:t>
            </a:r>
          </a:p>
          <a:p>
            <a:endParaRPr lang="en-US" altLang="en-US" sz="500" dirty="0">
              <a:latin typeface="Arial" panose="020B0604020202020204" pitchFamily="34" charset="0"/>
              <a:cs typeface="Arial" panose="020B0604020202020204" pitchFamily="34" charset="0"/>
            </a:endParaRPr>
          </a:p>
          <a:p>
            <a:r>
              <a:rPr lang="en-US" altLang="en-US" sz="1300" b="1" dirty="0">
                <a:latin typeface="Arial" panose="020B0604020202020204" pitchFamily="34" charset="0"/>
                <a:cs typeface="Arial" panose="020B0604020202020204" pitchFamily="34" charset="0"/>
              </a:rPr>
              <a:t>2023 ABC Sample - Cost Report</a:t>
            </a:r>
            <a:endParaRPr lang="en-US" altLang="en-US" sz="1300" dirty="0">
              <a:latin typeface="Arial" panose="020B0604020202020204" pitchFamily="34" charset="0"/>
              <a:cs typeface="Arial" panose="020B0604020202020204" pitchFamily="34" charset="0"/>
            </a:endParaRPr>
          </a:p>
          <a:p>
            <a:r>
              <a:rPr lang="en-US" altLang="en-US" sz="1300" b="1" dirty="0">
                <a:latin typeface="Arial" panose="020B0604020202020204" pitchFamily="34" charset="0"/>
                <a:cs typeface="Arial" panose="020B0604020202020204" pitchFamily="34" charset="0"/>
              </a:rPr>
              <a:t>2023 ABC Sample - Schedule H Rate History</a:t>
            </a:r>
          </a:p>
          <a:p>
            <a:r>
              <a:rPr lang="en-US" altLang="en-US" sz="1300" b="1" dirty="0">
                <a:latin typeface="Arial" panose="020B0604020202020204" pitchFamily="34" charset="0"/>
                <a:cs typeface="Arial" panose="020B0604020202020204" pitchFamily="34" charset="0"/>
              </a:rPr>
              <a:t>2023 ABC Sample - Schedule I Allocations</a:t>
            </a:r>
          </a:p>
          <a:p>
            <a:endParaRPr lang="en-US" altLang="en-US" sz="500" dirty="0">
              <a:latin typeface="Arial" panose="020B0604020202020204" pitchFamily="34" charset="0"/>
              <a:cs typeface="Arial" panose="020B0604020202020204" pitchFamily="34" charset="0"/>
            </a:endParaRPr>
          </a:p>
          <a:p>
            <a:r>
              <a:rPr lang="en-US" altLang="en-US" sz="1300" b="1" dirty="0">
                <a:latin typeface="Arial" panose="020B0604020202020204" pitchFamily="34" charset="0"/>
                <a:cs typeface="Arial" panose="020B0604020202020204" pitchFamily="34" charset="0"/>
              </a:rPr>
              <a:t>2023 PowerPoint Presentation</a:t>
            </a:r>
          </a:p>
          <a:p>
            <a:r>
              <a:rPr lang="en-US" altLang="en-US" sz="1300" b="1" dirty="0">
                <a:latin typeface="Arial" panose="020B0604020202020204" pitchFamily="34" charset="0"/>
                <a:cs typeface="Arial" panose="020B0604020202020204" pitchFamily="34" charset="0"/>
              </a:rPr>
              <a:t>2023 Cost Report Instructions</a:t>
            </a:r>
          </a:p>
          <a:p>
            <a:r>
              <a:rPr lang="en-US" altLang="en-US" sz="1300" b="1" dirty="0">
                <a:latin typeface="Arial" panose="020B0604020202020204" pitchFamily="34" charset="0"/>
                <a:cs typeface="Arial" panose="020B0604020202020204" pitchFamily="34" charset="0"/>
              </a:rPr>
              <a:t>2023 Schedule H Rate History - Training</a:t>
            </a:r>
          </a:p>
          <a:p>
            <a:r>
              <a:rPr lang="en-US" altLang="en-US" sz="1300" b="1" dirty="0">
                <a:latin typeface="Arial" panose="020B0604020202020204" pitchFamily="34" charset="0"/>
                <a:cs typeface="Arial" panose="020B0604020202020204" pitchFamily="34" charset="0"/>
              </a:rPr>
              <a:t>DDA Policy 6.04</a:t>
            </a:r>
          </a:p>
          <a:p>
            <a:endParaRPr lang="en-US" altLang="en-US" sz="500" b="1" dirty="0">
              <a:latin typeface="Arial" panose="020B0604020202020204" pitchFamily="34" charset="0"/>
              <a:cs typeface="Arial" panose="020B0604020202020204" pitchFamily="34" charset="0"/>
            </a:endParaRPr>
          </a:p>
          <a:p>
            <a:r>
              <a:rPr lang="en-US" altLang="en-US" sz="2000" b="1" dirty="0">
                <a:latin typeface="Arial" panose="020B0604020202020204" pitchFamily="34" charset="0"/>
                <a:cs typeface="Arial" panose="020B0604020202020204" pitchFamily="34" charset="0"/>
              </a:rPr>
              <a:t>All the resources above can be found </a:t>
            </a:r>
            <a:r>
              <a:rPr lang="en-US" sz="2000" b="1" u="sng" dirty="0">
                <a:hlinkClick r:id="rId8"/>
              </a:rPr>
              <a:t>here</a:t>
            </a:r>
            <a:r>
              <a:rPr lang="en-US" sz="2000" b="1" u="sng" dirty="0"/>
              <a:t>.</a:t>
            </a:r>
            <a:endParaRPr lang="en-US"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3271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ln w="19050">
            <a:noFill/>
          </a:ln>
        </p:spPr>
        <p:txBody>
          <a:bodyPr/>
          <a:lstStyle/>
          <a:p>
            <a:pPr algn="ctr"/>
            <a:r>
              <a:rPr lang="en-US" altLang="en-US" b="1" dirty="0">
                <a:latin typeface="+mn-lt"/>
              </a:rPr>
              <a:t>SCHEDULE  A</a:t>
            </a:r>
            <a:br>
              <a:rPr lang="en-US" altLang="en-US" b="1" dirty="0">
                <a:latin typeface="+mn-lt"/>
              </a:rPr>
            </a:br>
            <a:r>
              <a:rPr lang="en-US" altLang="en-US" b="1" u="sng" dirty="0">
                <a:latin typeface="+mn-lt"/>
              </a:rPr>
              <a:t>GENERAL INFORMATION</a:t>
            </a:r>
            <a:endParaRPr lang="en-US" u="sng"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1690688"/>
            <a:ext cx="10515600" cy="4486275"/>
          </a:xfrm>
        </p:spPr>
        <p:txBody>
          <a:bodyPr>
            <a:normAutofit fontScale="85000" lnSpcReduction="20000"/>
          </a:bodyPr>
          <a:lstStyle/>
          <a:p>
            <a:pPr marL="0" indent="0" algn="ctr">
              <a:buNone/>
            </a:pPr>
            <a:endParaRPr lang="en-US" altLang="en-US" sz="1400" b="1" dirty="0"/>
          </a:p>
          <a:p>
            <a:pPr marL="0" indent="0" algn="ctr">
              <a:buNone/>
            </a:pPr>
            <a:r>
              <a:rPr lang="en-US" altLang="en-US" sz="3200" b="1" dirty="0"/>
              <a:t>PART A – PROVIDER IDENTIFYING INFORMATION</a:t>
            </a:r>
          </a:p>
          <a:p>
            <a:pPr marL="0" indent="0" algn="ctr">
              <a:buNone/>
            </a:pPr>
            <a:endParaRPr lang="en-US" altLang="en-US" dirty="0"/>
          </a:p>
          <a:p>
            <a:r>
              <a:rPr lang="en-US" altLang="en-US" dirty="0"/>
              <a:t>This schedule is used to provide basic information about the agency and the report preparer contact information.</a:t>
            </a:r>
          </a:p>
          <a:p>
            <a:endParaRPr lang="en-US" altLang="en-US" dirty="0"/>
          </a:p>
          <a:p>
            <a:r>
              <a:rPr lang="en-US" altLang="en-US" dirty="0"/>
              <a:t>Item 1 – Provider will select from a drop-down list.</a:t>
            </a:r>
          </a:p>
          <a:p>
            <a:endParaRPr lang="en-US" altLang="en-US" dirty="0"/>
          </a:p>
          <a:p>
            <a:r>
              <a:rPr lang="en-US" altLang="en-US" dirty="0"/>
              <a:t>Item 1 – Select the correct agency name &amp; region as some agencies are listed in two or more regions.</a:t>
            </a:r>
          </a:p>
          <a:p>
            <a:endParaRPr lang="en-US" altLang="en-US" dirty="0"/>
          </a:p>
          <a:p>
            <a:r>
              <a:rPr lang="en-US" altLang="en-US" dirty="0"/>
              <a:t>Item 2 will auto-fill once the correct provider's name is selected for item 1.</a:t>
            </a:r>
          </a:p>
          <a:p>
            <a:pPr marL="0" indent="0">
              <a:buNone/>
            </a:pPr>
            <a:endParaRPr lang="en-US" dirty="0"/>
          </a:p>
        </p:txBody>
      </p:sp>
    </p:spTree>
    <p:extLst>
      <p:ext uri="{BB962C8B-B14F-4D97-AF65-F5344CB8AC3E}">
        <p14:creationId xmlns:p14="http://schemas.microsoft.com/office/powerpoint/2010/main" val="1329845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ln w="38100">
            <a:noFill/>
          </a:ln>
        </p:spPr>
        <p:txBody>
          <a:bodyPr/>
          <a:lstStyle/>
          <a:p>
            <a:pPr algn="ctr"/>
            <a:r>
              <a:rPr lang="en-US" altLang="en-US" b="1" dirty="0">
                <a:latin typeface="+mn-lt"/>
              </a:rPr>
              <a:t>SCHEDULE  A</a:t>
            </a:r>
            <a:br>
              <a:rPr lang="en-US" altLang="en-US" b="1" dirty="0">
                <a:latin typeface="+mn-lt"/>
              </a:rPr>
            </a:br>
            <a:r>
              <a:rPr lang="en-US" altLang="en-US" b="1" u="sng" dirty="0">
                <a:latin typeface="+mn-lt"/>
              </a:rPr>
              <a:t>GENERAL INFORMATION</a:t>
            </a:r>
            <a:endParaRPr lang="en-US" b="1" u="sng"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690688"/>
            <a:ext cx="10515600" cy="4293017"/>
          </a:xfrm>
          <a:ln w="28575" cmpd="thinThick">
            <a:noFill/>
          </a:ln>
        </p:spPr>
        <p:txBody>
          <a:bodyPr>
            <a:normAutofit lnSpcReduction="10000"/>
          </a:bodyPr>
          <a:lstStyle/>
          <a:p>
            <a:pPr algn="ctr">
              <a:buNone/>
            </a:pPr>
            <a:endParaRPr lang="en-US" altLang="en-US" sz="500" b="1" dirty="0"/>
          </a:p>
          <a:p>
            <a:pPr algn="ctr">
              <a:buNone/>
            </a:pPr>
            <a:r>
              <a:rPr lang="en-US" altLang="en-US" sz="2400" b="1" dirty="0"/>
              <a:t>PART B – PROVIDER CERTIFICATION</a:t>
            </a:r>
          </a:p>
          <a:p>
            <a:pPr algn="ctr">
              <a:buNone/>
            </a:pPr>
            <a:endParaRPr lang="en-US" altLang="en-US" sz="900" b="1" dirty="0"/>
          </a:p>
          <a:p>
            <a:pPr>
              <a:buNone/>
            </a:pPr>
            <a:r>
              <a:rPr lang="en-US" dirty="0"/>
              <a:t>	“Service Provider” is a person or entity contracted to provide residential services under </a:t>
            </a:r>
            <a:r>
              <a:rPr lang="en-US" u="sng" dirty="0">
                <a:hlinkClick r:id="rId4"/>
              </a:rPr>
              <a:t>Chapter 388-101 and 388-101D WAC</a:t>
            </a:r>
            <a:r>
              <a:rPr lang="en-US" dirty="0"/>
              <a:t>.</a:t>
            </a:r>
          </a:p>
          <a:p>
            <a:pPr>
              <a:buNone/>
            </a:pPr>
            <a:endParaRPr lang="en-US" sz="900" dirty="0"/>
          </a:p>
          <a:p>
            <a:pPr>
              <a:buNone/>
            </a:pPr>
            <a:r>
              <a:rPr lang="en-US" dirty="0"/>
              <a:t>	The service provider as authorized in </a:t>
            </a:r>
            <a:r>
              <a:rPr lang="en-US" u="sng" dirty="0">
                <a:hlinkClick r:id="rId5"/>
              </a:rPr>
              <a:t>71A </a:t>
            </a:r>
            <a:r>
              <a:rPr lang="en-US" dirty="0"/>
              <a:t> RCW must certify under penalty of perjury that the cost report or an amendment to it is a true, correct, and complete representation of actual costs related to patient care prepared in accordance with applicable instructions provided by the department in its policy, identified through </a:t>
            </a:r>
            <a:r>
              <a:rPr lang="en-US" u="sng" dirty="0">
                <a:hlinkClick r:id="rId6"/>
              </a:rPr>
              <a:t>388-825 WAC</a:t>
            </a:r>
            <a:r>
              <a:rPr lang="en-US" dirty="0"/>
              <a:t>, and chapter </a:t>
            </a:r>
            <a:r>
              <a:rPr lang="en-US" u="sng" dirty="0">
                <a:hlinkClick r:id="rId5"/>
              </a:rPr>
              <a:t>71A </a:t>
            </a:r>
            <a:r>
              <a:rPr lang="en-US" dirty="0"/>
              <a:t> RCW.</a:t>
            </a:r>
          </a:p>
          <a:p>
            <a:endParaRPr lang="en-US" altLang="en-US" sz="900" dirty="0"/>
          </a:p>
        </p:txBody>
      </p:sp>
    </p:spTree>
    <p:extLst>
      <p:ext uri="{BB962C8B-B14F-4D97-AF65-F5344CB8AC3E}">
        <p14:creationId xmlns:p14="http://schemas.microsoft.com/office/powerpoint/2010/main" val="958654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3"/>
          <a:stretch>
            <a:fillRect/>
          </a:stretch>
        </p:blipFill>
        <p:spPr>
          <a:xfrm>
            <a:off x="0" y="6096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xfrm>
            <a:off x="833120" y="365125"/>
            <a:ext cx="10586720" cy="1128395"/>
          </a:xfrm>
          <a:ln w="38100">
            <a:noFill/>
          </a:ln>
        </p:spPr>
        <p:txBody>
          <a:bodyPr>
            <a:normAutofit fontScale="90000"/>
          </a:bodyPr>
          <a:lstStyle/>
          <a:p>
            <a:pPr algn="ctr"/>
            <a:r>
              <a:rPr lang="en-US" altLang="en-US" b="1" dirty="0">
                <a:latin typeface="+mn-lt"/>
              </a:rPr>
              <a:t>SCHEDULE  A</a:t>
            </a:r>
            <a:br>
              <a:rPr lang="en-US" altLang="en-US" b="1" dirty="0">
                <a:latin typeface="+mn-lt"/>
              </a:rPr>
            </a:br>
            <a:r>
              <a:rPr lang="en-US" altLang="en-US" b="1" u="sng" dirty="0">
                <a:latin typeface="+mn-lt"/>
              </a:rPr>
              <a:t>GENERAL INFORMATION</a:t>
            </a:r>
            <a:endParaRPr lang="en-US" b="1" u="sng"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3120" y="1635760"/>
            <a:ext cx="10586720" cy="4439920"/>
          </a:xfrm>
          <a:ln w="28575" cmpd="thinThick">
            <a:noFill/>
          </a:ln>
        </p:spPr>
        <p:txBody>
          <a:bodyPr>
            <a:normAutofit fontScale="47500" lnSpcReduction="20000"/>
          </a:bodyPr>
          <a:lstStyle/>
          <a:p>
            <a:pPr algn="ctr">
              <a:buNone/>
            </a:pPr>
            <a:endParaRPr lang="en-US" altLang="en-US" sz="500" b="1" dirty="0"/>
          </a:p>
          <a:p>
            <a:pPr algn="ctr">
              <a:buNone/>
            </a:pPr>
            <a:r>
              <a:rPr lang="en-US" altLang="en-US" sz="4200" b="1" dirty="0"/>
              <a:t>PART B – PROVIDER CERTIFICATION</a:t>
            </a:r>
          </a:p>
          <a:p>
            <a:pPr algn="ctr">
              <a:buNone/>
            </a:pPr>
            <a:endParaRPr lang="en-US" altLang="en-US" sz="700" b="1" dirty="0"/>
          </a:p>
          <a:p>
            <a:pPr lvl="1">
              <a:buFont typeface="Wingdings" panose="05000000000000000000" pitchFamily="2" charset="2"/>
              <a:buChar char="§"/>
            </a:pPr>
            <a:r>
              <a:rPr lang="en-US" sz="4000" dirty="0"/>
              <a:t>Single owner providers </a:t>
            </a:r>
          </a:p>
          <a:p>
            <a:pPr lvl="1">
              <a:buFont typeface="Wingdings" panose="05000000000000000000" pitchFamily="2" charset="2"/>
              <a:buChar char="§"/>
            </a:pPr>
            <a:endParaRPr lang="en-US" sz="1100" dirty="0"/>
          </a:p>
          <a:p>
            <a:pPr lvl="2"/>
            <a:r>
              <a:rPr lang="en-US" sz="3800" dirty="0"/>
              <a:t>the owner or administrator may sign</a:t>
            </a:r>
          </a:p>
          <a:p>
            <a:pPr lvl="1"/>
            <a:endParaRPr lang="en-US" sz="900" dirty="0"/>
          </a:p>
          <a:p>
            <a:pPr lvl="1">
              <a:buFont typeface="Wingdings" panose="05000000000000000000" pitchFamily="2" charset="2"/>
              <a:buChar char="§"/>
            </a:pPr>
            <a:r>
              <a:rPr lang="en-US" sz="4000" dirty="0"/>
              <a:t>Legal entity providers</a:t>
            </a:r>
          </a:p>
          <a:p>
            <a:pPr lvl="1">
              <a:buFont typeface="Wingdings" panose="05000000000000000000" pitchFamily="2" charset="2"/>
              <a:buChar char="§"/>
            </a:pPr>
            <a:endParaRPr lang="en-US" sz="900" dirty="0"/>
          </a:p>
          <a:p>
            <a:pPr lvl="2"/>
            <a:r>
              <a:rPr lang="en-US" sz="3800" dirty="0"/>
              <a:t>Corporations</a:t>
            </a:r>
          </a:p>
          <a:p>
            <a:pPr marL="914400" lvl="2" indent="0">
              <a:buNone/>
            </a:pPr>
            <a:r>
              <a:rPr lang="en-US" sz="2900" dirty="0"/>
              <a:t>	</a:t>
            </a:r>
            <a:r>
              <a:rPr lang="en-US" sz="3600" dirty="0"/>
              <a:t>- an officer (i.e. CEO, CFO, or COO) needs to sign</a:t>
            </a:r>
          </a:p>
          <a:p>
            <a:pPr marL="914400" lvl="2" indent="0">
              <a:buNone/>
            </a:pPr>
            <a:endParaRPr lang="en-US" sz="800" dirty="0"/>
          </a:p>
          <a:p>
            <a:pPr lvl="2"/>
            <a:r>
              <a:rPr lang="en-US" sz="3800" dirty="0"/>
              <a:t>Partnerships</a:t>
            </a:r>
          </a:p>
          <a:p>
            <a:pPr marL="914400" lvl="2" indent="0">
              <a:buNone/>
            </a:pPr>
            <a:r>
              <a:rPr lang="en-US" sz="2900" dirty="0"/>
              <a:t>	</a:t>
            </a:r>
            <a:r>
              <a:rPr lang="en-US" sz="3600" dirty="0"/>
              <a:t>- one of the partners needs to sign</a:t>
            </a:r>
          </a:p>
          <a:p>
            <a:pPr marL="914400" lvl="2" indent="0">
              <a:buNone/>
            </a:pPr>
            <a:endParaRPr lang="en-US" sz="900" dirty="0"/>
          </a:p>
          <a:p>
            <a:pPr lvl="2"/>
            <a:r>
              <a:rPr lang="en-US" sz="3800" dirty="0"/>
              <a:t>Non-profits</a:t>
            </a:r>
          </a:p>
          <a:p>
            <a:pPr marL="914400" lvl="2" indent="0">
              <a:buNone/>
            </a:pPr>
            <a:r>
              <a:rPr lang="en-US" sz="2900" dirty="0"/>
              <a:t>	</a:t>
            </a:r>
            <a:r>
              <a:rPr lang="en-US" sz="3600" dirty="0"/>
              <a:t>- the person who signs the federal tax return needs to sign</a:t>
            </a:r>
          </a:p>
          <a:p>
            <a:pPr marL="914400" lvl="2" indent="0">
              <a:buNone/>
            </a:pPr>
            <a:endParaRPr lang="en-US" sz="900" dirty="0"/>
          </a:p>
          <a:p>
            <a:pPr lvl="2"/>
            <a:r>
              <a:rPr lang="en-US" sz="3800" dirty="0"/>
              <a:t>Subsidiary of a larger corporation</a:t>
            </a:r>
          </a:p>
          <a:p>
            <a:pPr marL="1828800" lvl="4" indent="0">
              <a:buNone/>
            </a:pPr>
            <a:r>
              <a:rPr lang="en-US" sz="3600" dirty="0"/>
              <a:t>- an officer of the larger corporation may sign</a:t>
            </a:r>
          </a:p>
          <a:p>
            <a:pPr lvl="2">
              <a:buFontTx/>
              <a:buChar char="-"/>
            </a:pPr>
            <a:endParaRPr lang="en-US" sz="900" dirty="0"/>
          </a:p>
          <a:p>
            <a:pPr lvl="1">
              <a:buFont typeface="Wingdings" panose="05000000000000000000" pitchFamily="2" charset="2"/>
              <a:buChar char="§"/>
            </a:pPr>
            <a:r>
              <a:rPr lang="en-US" sz="4000" dirty="0"/>
              <a:t>Recertify Schedule A each time a cost report is submitted</a:t>
            </a:r>
          </a:p>
          <a:p>
            <a:pPr algn="ctr">
              <a:buNone/>
            </a:pPr>
            <a:endParaRPr lang="en-US" altLang="en-US" sz="1200" b="1" dirty="0"/>
          </a:p>
        </p:txBody>
      </p:sp>
    </p:spTree>
    <p:extLst>
      <p:ext uri="{BB962C8B-B14F-4D97-AF65-F5344CB8AC3E}">
        <p14:creationId xmlns:p14="http://schemas.microsoft.com/office/powerpoint/2010/main" val="2905321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1"/>
            <a:ext cx="12293600" cy="6858001"/>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414669" y="365125"/>
            <a:ext cx="7400259" cy="1325563"/>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a:latin typeface="+mn-lt"/>
              </a:rPr>
              <a:t>SCHEDULE  A</a:t>
            </a:r>
            <a:br>
              <a:rPr lang="en-US" altLang="en-US" b="1" dirty="0">
                <a:latin typeface="+mn-lt"/>
              </a:rPr>
            </a:br>
            <a:r>
              <a:rPr lang="en-US" altLang="en-US" b="1" dirty="0">
                <a:latin typeface="+mn-lt"/>
              </a:rPr>
              <a:t>GENERAL INFORMATION</a:t>
            </a:r>
            <a:endParaRPr lang="en-US"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414669" y="1828801"/>
            <a:ext cx="7400259" cy="1293094"/>
          </a:xfrm>
        </p:spPr>
        <p:txBody>
          <a:bodyPr>
            <a:normAutofit fontScale="62500" lnSpcReduction="20000"/>
          </a:bodyPr>
          <a:lstStyle/>
          <a:p>
            <a:pPr algn="ctr">
              <a:lnSpc>
                <a:spcPct val="100000"/>
              </a:lnSpc>
              <a:buNone/>
            </a:pPr>
            <a:r>
              <a:rPr lang="en-US" altLang="en-US" sz="3200" b="1" dirty="0"/>
              <a:t>PART B – PROVIDER CERTIFICATION</a:t>
            </a:r>
            <a:endParaRPr lang="en-US" altLang="en-US" sz="3200" dirty="0"/>
          </a:p>
          <a:p>
            <a:pPr marL="285750" indent="-285750">
              <a:lnSpc>
                <a:spcPct val="100000"/>
              </a:lnSpc>
              <a:defRPr/>
            </a:pPr>
            <a:r>
              <a:rPr lang="en-US" altLang="en-US" dirty="0"/>
              <a:t>Enter the signer’s title and the date signed</a:t>
            </a:r>
            <a:endParaRPr lang="en-US" altLang="en-US" i="1" dirty="0"/>
          </a:p>
          <a:p>
            <a:pPr marL="285750" indent="-285750">
              <a:lnSpc>
                <a:spcPct val="100000"/>
              </a:lnSpc>
              <a:defRPr/>
            </a:pPr>
            <a:r>
              <a:rPr lang="en-US" altLang="en-US" dirty="0"/>
              <a:t>Scan &amp; email the original signed Schedule A directly to your resource manager and/or rates analyst</a:t>
            </a:r>
          </a:p>
        </p:txBody>
      </p:sp>
      <p:pic>
        <p:nvPicPr>
          <p:cNvPr id="4" name="Picture 3">
            <a:extLst>
              <a:ext uri="{FF2B5EF4-FFF2-40B4-BE49-F238E27FC236}">
                <a16:creationId xmlns:a16="http://schemas.microsoft.com/office/drawing/2014/main" id="{85A0DFB2-8FB6-933D-E80B-0065811B7AB4}"/>
              </a:ext>
            </a:extLst>
          </p:cNvPr>
          <p:cNvPicPr>
            <a:picLocks noChangeAspect="1"/>
          </p:cNvPicPr>
          <p:nvPr/>
        </p:nvPicPr>
        <p:blipFill>
          <a:blip r:embed="rId3"/>
          <a:stretch>
            <a:fillRect/>
          </a:stretch>
        </p:blipFill>
        <p:spPr>
          <a:xfrm>
            <a:off x="414669" y="3121895"/>
            <a:ext cx="7400260" cy="2827543"/>
          </a:xfrm>
          <a:prstGeom prst="rect">
            <a:avLst/>
          </a:prstGeom>
          <a:ln w="19050">
            <a:solidFill>
              <a:schemeClr val="tx1"/>
            </a:solidFill>
          </a:ln>
        </p:spPr>
      </p:pic>
    </p:spTree>
    <p:extLst>
      <p:ext uri="{BB962C8B-B14F-4D97-AF65-F5344CB8AC3E}">
        <p14:creationId xmlns:p14="http://schemas.microsoft.com/office/powerpoint/2010/main" val="2452677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246580" y="365125"/>
            <a:ext cx="7633699" cy="1325563"/>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246580" y="1838688"/>
            <a:ext cx="7633699" cy="4235541"/>
          </a:xfrm>
        </p:spPr>
        <p:txBody>
          <a:bodyPr>
            <a:normAutofit lnSpcReduction="10000"/>
          </a:bodyPr>
          <a:lstStyle/>
          <a:p>
            <a:pPr marL="0" indent="0">
              <a:buNone/>
              <a:defRPr/>
            </a:pPr>
            <a:endParaRPr lang="en-US" sz="1000" b="1" dirty="0"/>
          </a:p>
          <a:p>
            <a:pPr marL="0" indent="0" algn="ctr">
              <a:buNone/>
              <a:defRPr/>
            </a:pPr>
            <a:r>
              <a:rPr lang="en-US" sz="2600" b="1" dirty="0"/>
              <a:t>Reporting ISS Payroll Expenses Do’s &amp; Don’ts</a:t>
            </a:r>
          </a:p>
          <a:p>
            <a:pPr marL="0" indent="0" algn="ctr">
              <a:buNone/>
              <a:defRPr/>
            </a:pPr>
            <a:endParaRPr lang="en-US" sz="1000" b="1" dirty="0"/>
          </a:p>
          <a:p>
            <a:pPr lvl="1">
              <a:buFont typeface="Wingdings" panose="05000000000000000000" pitchFamily="2" charset="2"/>
              <a:buChar char="§"/>
            </a:pPr>
            <a:r>
              <a:rPr lang="en-US" altLang="en-US" sz="2200" b="1" u="sng" dirty="0">
                <a:solidFill>
                  <a:srgbClr val="FF0000"/>
                </a:solidFill>
              </a:rPr>
              <a:t>Do not </a:t>
            </a:r>
            <a:r>
              <a:rPr lang="en-US" altLang="en-US" sz="2200" dirty="0"/>
              <a:t>report payroll expenses for</a:t>
            </a:r>
          </a:p>
          <a:p>
            <a:pPr marL="457200" lvl="1" indent="0">
              <a:buNone/>
            </a:pPr>
            <a:endParaRPr lang="en-US" altLang="en-US" sz="1000" dirty="0"/>
          </a:p>
          <a:p>
            <a:pPr lvl="2">
              <a:buFont typeface="Wingdings" panose="05000000000000000000" pitchFamily="2" charset="2"/>
              <a:buChar char="§"/>
            </a:pPr>
            <a:r>
              <a:rPr lang="en-US" altLang="en-US" dirty="0"/>
              <a:t>Staff who only perform Administrative work</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Staff who do not perform contracted ISS</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Administrator’s that do not perform ISS</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Administrator’s not eligible to claim ISS payroll expenses</a:t>
            </a:r>
          </a:p>
          <a:p>
            <a:pPr marL="914400" lvl="2" indent="0">
              <a:buNone/>
            </a:pPr>
            <a:endParaRPr lang="en-US" altLang="en-US" sz="1000" dirty="0"/>
          </a:p>
          <a:p>
            <a:pPr lvl="3">
              <a:buFont typeface="Wingdings" panose="05000000000000000000" pitchFamily="2" charset="2"/>
              <a:buChar char="§"/>
            </a:pPr>
            <a:r>
              <a:rPr lang="en-US" altLang="en-US" dirty="0"/>
              <a:t>Supported living and combined agencies with </a:t>
            </a:r>
            <a:r>
              <a:rPr lang="en-US" altLang="en-US" b="1" u="sng" dirty="0"/>
              <a:t>21 or more</a:t>
            </a:r>
            <a:r>
              <a:rPr lang="en-US" altLang="en-US" dirty="0"/>
              <a:t> ISS FTE’s are not eligible</a:t>
            </a:r>
            <a:endParaRPr lang="en-US" dirty="0"/>
          </a:p>
          <a:p>
            <a:pPr marL="0" indent="0" algn="ctr">
              <a:buNone/>
              <a:defRPr/>
            </a:pPr>
            <a:endParaRPr lang="en-US" altLang="en-US" sz="1600" dirty="0"/>
          </a:p>
        </p:txBody>
      </p:sp>
    </p:spTree>
    <p:extLst>
      <p:ext uri="{BB962C8B-B14F-4D97-AF65-F5344CB8AC3E}">
        <p14:creationId xmlns:p14="http://schemas.microsoft.com/office/powerpoint/2010/main" val="1028507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360218" y="365126"/>
            <a:ext cx="7407564" cy="1186584"/>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360217" y="1625601"/>
            <a:ext cx="7407565" cy="4436154"/>
          </a:xfrm>
        </p:spPr>
        <p:txBody>
          <a:bodyPr>
            <a:normAutofit/>
          </a:bodyPr>
          <a:lstStyle/>
          <a:p>
            <a:pPr marL="0" indent="0">
              <a:buNone/>
              <a:defRPr/>
            </a:pPr>
            <a:endParaRPr lang="en-US" sz="1000" b="1" dirty="0"/>
          </a:p>
          <a:p>
            <a:pPr marL="0" indent="0" algn="ctr">
              <a:buNone/>
              <a:defRPr/>
            </a:pPr>
            <a:r>
              <a:rPr lang="en-US" sz="2600" b="1" dirty="0"/>
              <a:t>Reporting ISS Payroll Expenses Do’s &amp; Don’ts</a:t>
            </a:r>
          </a:p>
          <a:p>
            <a:pPr marL="0" indent="0" algn="ctr">
              <a:buNone/>
              <a:defRPr/>
            </a:pPr>
            <a:endParaRPr lang="en-US" sz="1000" b="1" dirty="0"/>
          </a:p>
          <a:p>
            <a:pPr lvl="1">
              <a:buFont typeface="Wingdings" panose="05000000000000000000" pitchFamily="2" charset="2"/>
              <a:buChar char="§"/>
            </a:pPr>
            <a:r>
              <a:rPr lang="en-US" altLang="en-US" sz="2200" b="1" u="sng" dirty="0">
                <a:solidFill>
                  <a:srgbClr val="FF0000"/>
                </a:solidFill>
              </a:rPr>
              <a:t>Do</a:t>
            </a:r>
            <a:r>
              <a:rPr lang="en-US" altLang="en-US" sz="2200" b="1" dirty="0">
                <a:solidFill>
                  <a:srgbClr val="FF0000"/>
                </a:solidFill>
              </a:rPr>
              <a:t> </a:t>
            </a:r>
            <a:r>
              <a:rPr lang="en-US" altLang="en-US" sz="2200" dirty="0"/>
              <a:t>report payroll expenses for</a:t>
            </a:r>
          </a:p>
          <a:p>
            <a:pPr lvl="1">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Employees that perform only contracted ISS</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Employees that perform contracted ISS and also perform non-ISS/Administrative or non-contracted work</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Administrator’s that perform ISS and wish to claim wages as ISS</a:t>
            </a:r>
            <a:endParaRPr lang="en-US" altLang="en-US" sz="1000" dirty="0"/>
          </a:p>
          <a:p>
            <a:pPr lvl="3"/>
            <a:r>
              <a:rPr lang="en-US" altLang="en-US" sz="1600" dirty="0"/>
              <a:t>Applies only to agencies with 20 or fewer ISS FTE’s for supported living and combined programs</a:t>
            </a:r>
          </a:p>
        </p:txBody>
      </p:sp>
    </p:spTree>
    <p:extLst>
      <p:ext uri="{BB962C8B-B14F-4D97-AF65-F5344CB8AC3E}">
        <p14:creationId xmlns:p14="http://schemas.microsoft.com/office/powerpoint/2010/main" val="36496810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opic xmlns="a314e1e4-7d28-4445-b9ea-521cc8ec9b75">PowerPoints</Topic>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93E5E9554C20A468475ADFC538D309C" ma:contentTypeVersion="1" ma:contentTypeDescription="Create a new document." ma:contentTypeScope="" ma:versionID="872314821dc5c2530a3cc8bd91e1a034">
  <xsd:schema xmlns:xsd="http://www.w3.org/2001/XMLSchema" xmlns:xs="http://www.w3.org/2001/XMLSchema" xmlns:p="http://schemas.microsoft.com/office/2006/metadata/properties" xmlns:ns2="a314e1e4-7d28-4445-b9ea-521cc8ec9b75" targetNamespace="http://schemas.microsoft.com/office/2006/metadata/properties" ma:root="true" ma:fieldsID="28251d007046bbc3e9b4667c3d8e47da" ns2:_="">
    <xsd:import namespace="a314e1e4-7d28-4445-b9ea-521cc8ec9b75"/>
    <xsd:element name="properties">
      <xsd:complexType>
        <xsd:sequence>
          <xsd:element name="documentManagement">
            <xsd:complexType>
              <xsd:all>
                <xsd:element ref="ns2: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14e1e4-7d28-4445-b9ea-521cc8ec9b75" elementFormDefault="qualified">
    <xsd:import namespace="http://schemas.microsoft.com/office/2006/documentManagement/types"/>
    <xsd:import namespace="http://schemas.microsoft.com/office/infopath/2007/PartnerControls"/>
    <xsd:element name="Topic" ma:index="8" nillable="true" ma:displayName="Topic" ma:default="Flyers" ma:format="Dropdown" ma:internalName="Topic">
      <xsd:simpleType>
        <xsd:restriction base="dms:Choice">
          <xsd:enumeration value="Flyers"/>
          <xsd:enumeration value="Graphics"/>
          <xsd:enumeration value="Newsletters"/>
          <xsd:enumeration value="PowerPoint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3D78B5-89F6-4CBB-BD18-B724BFD85779}">
  <ds:schemaRefs>
    <ds:schemaRef ds:uri="http://purl.org/dc/dcmitype/"/>
    <ds:schemaRef ds:uri="http://www.w3.org/XML/1998/namespace"/>
    <ds:schemaRef ds:uri="http://purl.org/dc/elements/1.1/"/>
    <ds:schemaRef ds:uri="http://schemas.microsoft.com/office/2006/metadata/properties"/>
    <ds:schemaRef ds:uri="http://schemas.microsoft.com/office/2006/documentManagement/types"/>
    <ds:schemaRef ds:uri="http://purl.org/dc/terms/"/>
    <ds:schemaRef ds:uri="a314e1e4-7d28-4445-b9ea-521cc8ec9b75"/>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4EA0D2A3-547D-4BEC-8177-F9DCB06330C5}">
  <ds:schemaRefs>
    <ds:schemaRef ds:uri="http://schemas.microsoft.com/sharepoint/v3/contenttype/forms"/>
  </ds:schemaRefs>
</ds:datastoreItem>
</file>

<file path=customXml/itemProps3.xml><?xml version="1.0" encoding="utf-8"?>
<ds:datastoreItem xmlns:ds="http://schemas.openxmlformats.org/officeDocument/2006/customXml" ds:itemID="{A74E6846-743C-49DA-9EBA-5740322812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14e1e4-7d28-4445-b9ea-521cc8ec9b7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3701</TotalTime>
  <Words>3898</Words>
  <Application>Microsoft Office PowerPoint</Application>
  <PresentationFormat>Widescreen</PresentationFormat>
  <Paragraphs>566</Paragraphs>
  <Slides>39</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Calibri Light</vt:lpstr>
      <vt:lpstr>Wingdings</vt:lpstr>
      <vt:lpstr>Office Theme</vt:lpstr>
      <vt:lpstr>ANNUAL COST REPORT TRAINING   DDA RESIDENTIAL SUPPORT PROGRAMS  Reporting Year 2023</vt:lpstr>
      <vt:lpstr>PURPOSE OF COST REPORTING</vt:lpstr>
      <vt:lpstr>COST REPORT SCHEDULES</vt:lpstr>
      <vt:lpstr>SCHEDULE  A GENERAL INFORMATION</vt:lpstr>
      <vt:lpstr>SCHEDULE  A GENERAL INFORMATION</vt:lpstr>
      <vt:lpstr>SCHEDULE  A GENERAL INFORMATION</vt:lpstr>
      <vt:lpstr>SCHEDULE  A GENERAL INFORMATION</vt:lpstr>
      <vt:lpstr>SCHEDULE B ISS Payroll Expenses</vt:lpstr>
      <vt:lpstr>SCHEDULE B ISS Payroll Expenses</vt:lpstr>
      <vt:lpstr>SCHEDULE B ISS Payroll Expenses</vt:lpstr>
      <vt:lpstr>SCHEDULE B ISS Payroll Expenses</vt:lpstr>
      <vt:lpstr>SCHEDULE B ISS Payroll Expenses</vt:lpstr>
      <vt:lpstr>SCHEDULE B ISS Payroll Expenses</vt:lpstr>
      <vt:lpstr>SCHEDULE B ADMINISTRATOR REGRESSION TABLE</vt:lpstr>
      <vt:lpstr>SCHEDULE B ADMINISTRATOR REGRESSION TABLE</vt:lpstr>
      <vt:lpstr>SCHEDULE B ISS Payroll Expenses</vt:lpstr>
      <vt:lpstr>SCHEDULE C PROGRAM INFORMATION SECTION</vt:lpstr>
      <vt:lpstr>SCHEDULE  C ADMINISTRATIVE &amp; OPERATING COSTS (NON-ISS)</vt:lpstr>
      <vt:lpstr>SCHEDULE C Allocating Costs</vt:lpstr>
      <vt:lpstr>SCHEDULE C Allocating Costs</vt:lpstr>
      <vt:lpstr>SCHEDULE  D PROGRAM REVENUES</vt:lpstr>
      <vt:lpstr>SCHEDULE E Community Residential Staffing Information</vt:lpstr>
      <vt:lpstr>SCHEDULE E Community Residential Staffing Information</vt:lpstr>
      <vt:lpstr>SCHEDULE E Community Residential Staffing Information</vt:lpstr>
      <vt:lpstr>SCHEDULE E Community Residential Staffing Information</vt:lpstr>
      <vt:lpstr>SCHEDULE E Community Residential Staffing Information</vt:lpstr>
      <vt:lpstr>SCHEDULE F Affordable Care Act Information</vt:lpstr>
      <vt:lpstr>SCHEDULE F Affordable Care Act Information</vt:lpstr>
      <vt:lpstr>SCHEDULE F Affordable Care Act Information</vt:lpstr>
      <vt:lpstr>SCHEDULE G – ISS SETTLEMENT Schedule H - Rate History</vt:lpstr>
      <vt:lpstr>SCHEDULE G – ISS SETTLEMENT Schedule H – Rate History</vt:lpstr>
      <vt:lpstr>SCHEDULE G – ISS SETTLEMENT Program Settlement</vt:lpstr>
      <vt:lpstr>SCHEDULE G – ISS SETTLEMENT Reimbursement Summary</vt:lpstr>
      <vt:lpstr>SCHEDULE G – ISS SETTLEMENT Schedule I</vt:lpstr>
      <vt:lpstr>SCHEDULE G – ISS SETTLEMENT Reimbursement Summary</vt:lpstr>
      <vt:lpstr>SCHEDULE G – ISS SETTLEMENT Reimbursement Summary</vt:lpstr>
      <vt:lpstr>SCHEDULE G – ISS SETTLEMENT Settlement</vt:lpstr>
      <vt:lpstr>MISCELLANEOUS INFORMATION</vt:lpstr>
      <vt:lpstr>COST REPORT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DSHS PowerPoint Presentation bottom swoop (Rev. 9-19)</dc:title>
  <dc:creator>Microsoft Office User</dc:creator>
  <cp:lastModifiedBy>Paulk, Tammy (DSHS/ALTSA/MSD-Rates)</cp:lastModifiedBy>
  <cp:revision>158</cp:revision>
  <dcterms:created xsi:type="dcterms:W3CDTF">2019-09-12T19:47:00Z</dcterms:created>
  <dcterms:modified xsi:type="dcterms:W3CDTF">2022-12-15T01:44:15Z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0x010100F93E5E9554C20A468475ADFC538D309C</vt:lpwstr>
  </property>
</Properties>
</file>