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1"/>
  </p:notesMasterIdLst>
  <p:sldIdLst>
    <p:sldId id="256" r:id="rId5"/>
    <p:sldId id="259" r:id="rId6"/>
    <p:sldId id="257" r:id="rId7"/>
    <p:sldId id="272" r:id="rId8"/>
    <p:sldId id="258" r:id="rId9"/>
    <p:sldId id="261" r:id="rId10"/>
    <p:sldId id="262" r:id="rId11"/>
    <p:sldId id="265" r:id="rId12"/>
    <p:sldId id="264" r:id="rId13"/>
    <p:sldId id="263" r:id="rId14"/>
    <p:sldId id="266" r:id="rId15"/>
    <p:sldId id="268" r:id="rId16"/>
    <p:sldId id="269" r:id="rId17"/>
    <p:sldId id="267" r:id="rId18"/>
    <p:sldId id="270" r:id="rId19"/>
    <p:sldId id="271"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yala, Melissa R (DSHS/ALTSA/MSD-Rates)" initials="AMR(R" lastIdx="1" clrIdx="0">
    <p:extLst>
      <p:ext uri="{19B8F6BF-5375-455C-9EA6-DF929625EA0E}">
        <p15:presenceInfo xmlns:p15="http://schemas.microsoft.com/office/powerpoint/2012/main" userId="S::melissa.ayala@dshs.wa.gov::5a22f0b2-7d15-4bc3-b441-8030b613383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248"/>
    <p:restoredTop sz="94674"/>
  </p:normalViewPr>
  <p:slideViewPr>
    <p:cSldViewPr snapToGrid="0" snapToObjects="1">
      <p:cViewPr varScale="1">
        <p:scale>
          <a:sx n="108" d="100"/>
          <a:sy n="108" d="100"/>
        </p:scale>
        <p:origin x="468" y="1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FE3F94-BA84-43E1-9560-5EECD6BE317A}" type="datetimeFigureOut">
              <a:rPr lang="en-US" smtClean="0"/>
              <a:t>9/27/2021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D845CD-BD17-4287-B9F3-1683BC89FE2E}" type="slidenum">
              <a:rPr lang="en-US" smtClean="0"/>
              <a:t>‹#›</a:t>
            </a:fld>
            <a:endParaRPr lang="en-US"/>
          </a:p>
        </p:txBody>
      </p:sp>
    </p:spTree>
    <p:extLst>
      <p:ext uri="{BB962C8B-B14F-4D97-AF65-F5344CB8AC3E}">
        <p14:creationId xmlns:p14="http://schemas.microsoft.com/office/powerpoint/2010/main" val="2180388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Please fill out the entirety of </a:t>
            </a:r>
            <a:r>
              <a:rPr lang="en-US" b="1" dirty="0"/>
              <a:t>Section A</a:t>
            </a:r>
            <a:r>
              <a:rPr lang="en-US" dirty="0"/>
              <a:t>. so we can reach the contact person for questions/clarification/additional documentation.  We will make 3 attempts.  We will reach out to the contact email and phone number.  If unsuccessful, we will again reach out to the contact and Administrator via email.  If we are unable to reach the contact or administrator in a timely manner, the facility will forfeit reimbursement for the quarter.  </a:t>
            </a:r>
          </a:p>
        </p:txBody>
      </p:sp>
      <p:sp>
        <p:nvSpPr>
          <p:cNvPr id="4" name="Slide Number Placeholder 3"/>
          <p:cNvSpPr>
            <a:spLocks noGrp="1"/>
          </p:cNvSpPr>
          <p:nvPr>
            <p:ph type="sldNum" sz="quarter" idx="5"/>
          </p:nvPr>
        </p:nvSpPr>
        <p:spPr/>
        <p:txBody>
          <a:bodyPr/>
          <a:lstStyle/>
          <a:p>
            <a:fld id="{74D845CD-BD17-4287-B9F3-1683BC89FE2E}" type="slidenum">
              <a:rPr lang="en-US" smtClean="0"/>
              <a:t>5</a:t>
            </a:fld>
            <a:endParaRPr lang="en-US"/>
          </a:p>
        </p:txBody>
      </p:sp>
    </p:spTree>
    <p:extLst>
      <p:ext uri="{BB962C8B-B14F-4D97-AF65-F5344CB8AC3E}">
        <p14:creationId xmlns:p14="http://schemas.microsoft.com/office/powerpoint/2010/main" val="27541968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4D845CD-BD17-4287-B9F3-1683BC89FE2E}" type="slidenum">
              <a:rPr lang="en-US" smtClean="0"/>
              <a:t>8</a:t>
            </a:fld>
            <a:endParaRPr lang="en-US"/>
          </a:p>
        </p:txBody>
      </p:sp>
    </p:spTree>
    <p:extLst>
      <p:ext uri="{BB962C8B-B14F-4D97-AF65-F5344CB8AC3E}">
        <p14:creationId xmlns:p14="http://schemas.microsoft.com/office/powerpoint/2010/main" val="18195938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D15BF-DA19-084E-8167-222409EAB6C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BAE5C0A-867A-7842-A05B-772912374C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2957C91-21A0-5C44-AB7C-928283E13BD3}"/>
              </a:ext>
            </a:extLst>
          </p:cNvPr>
          <p:cNvSpPr>
            <a:spLocks noGrp="1"/>
          </p:cNvSpPr>
          <p:nvPr>
            <p:ph type="dt" sz="half" idx="10"/>
          </p:nvPr>
        </p:nvSpPr>
        <p:spPr/>
        <p:txBody>
          <a:bodyPr/>
          <a:lstStyle/>
          <a:p>
            <a:fld id="{359569E0-0C4F-4D41-A79F-822AA0C98EFD}" type="datetimeFigureOut">
              <a:rPr lang="en-US" smtClean="0"/>
              <a:t>9/27/2021</a:t>
            </a:fld>
            <a:endParaRPr lang="en-US"/>
          </a:p>
        </p:txBody>
      </p:sp>
      <p:sp>
        <p:nvSpPr>
          <p:cNvPr id="5" name="Footer Placeholder 4">
            <a:extLst>
              <a:ext uri="{FF2B5EF4-FFF2-40B4-BE49-F238E27FC236}">
                <a16:creationId xmlns:a16="http://schemas.microsoft.com/office/drawing/2014/main" id="{492A7E13-DF65-F94D-A9BF-DE7996A32F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40389D-1F2E-3A46-8124-CCFDCD92FA1F}"/>
              </a:ext>
            </a:extLst>
          </p:cNvPr>
          <p:cNvSpPr>
            <a:spLocks noGrp="1"/>
          </p:cNvSpPr>
          <p:nvPr>
            <p:ph type="sldNum" sz="quarter" idx="12"/>
          </p:nvPr>
        </p:nvSpPr>
        <p:spPr/>
        <p:txBody>
          <a:bodyPr/>
          <a:lstStyle/>
          <a:p>
            <a:fld id="{EB75FA44-27EE-4A4C-81F8-9DC9C94FC117}" type="slidenum">
              <a:rPr lang="en-US" smtClean="0"/>
              <a:t>‹#›</a:t>
            </a:fld>
            <a:endParaRPr lang="en-US"/>
          </a:p>
        </p:txBody>
      </p:sp>
    </p:spTree>
    <p:extLst>
      <p:ext uri="{BB962C8B-B14F-4D97-AF65-F5344CB8AC3E}">
        <p14:creationId xmlns:p14="http://schemas.microsoft.com/office/powerpoint/2010/main" val="32603009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A094AF-2DB2-0046-942B-2A95154EDD1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087448E-2146-7F4A-B352-01359616054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647B64-C8FB-0044-A78D-227EB383A91F}"/>
              </a:ext>
            </a:extLst>
          </p:cNvPr>
          <p:cNvSpPr>
            <a:spLocks noGrp="1"/>
          </p:cNvSpPr>
          <p:nvPr>
            <p:ph type="dt" sz="half" idx="10"/>
          </p:nvPr>
        </p:nvSpPr>
        <p:spPr/>
        <p:txBody>
          <a:bodyPr/>
          <a:lstStyle/>
          <a:p>
            <a:fld id="{359569E0-0C4F-4D41-A79F-822AA0C98EFD}" type="datetimeFigureOut">
              <a:rPr lang="en-US" smtClean="0"/>
              <a:t>9/27/2021</a:t>
            </a:fld>
            <a:endParaRPr lang="en-US"/>
          </a:p>
        </p:txBody>
      </p:sp>
      <p:sp>
        <p:nvSpPr>
          <p:cNvPr id="5" name="Footer Placeholder 4">
            <a:extLst>
              <a:ext uri="{FF2B5EF4-FFF2-40B4-BE49-F238E27FC236}">
                <a16:creationId xmlns:a16="http://schemas.microsoft.com/office/drawing/2014/main" id="{0538D21D-D1F4-CE4B-B458-B4E9308146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33318D-9F53-2F47-9851-14706E3983C7}"/>
              </a:ext>
            </a:extLst>
          </p:cNvPr>
          <p:cNvSpPr>
            <a:spLocks noGrp="1"/>
          </p:cNvSpPr>
          <p:nvPr>
            <p:ph type="sldNum" sz="quarter" idx="12"/>
          </p:nvPr>
        </p:nvSpPr>
        <p:spPr/>
        <p:txBody>
          <a:bodyPr/>
          <a:lstStyle/>
          <a:p>
            <a:fld id="{EB75FA44-27EE-4A4C-81F8-9DC9C94FC117}" type="slidenum">
              <a:rPr lang="en-US" smtClean="0"/>
              <a:t>‹#›</a:t>
            </a:fld>
            <a:endParaRPr lang="en-US"/>
          </a:p>
        </p:txBody>
      </p:sp>
    </p:spTree>
    <p:extLst>
      <p:ext uri="{BB962C8B-B14F-4D97-AF65-F5344CB8AC3E}">
        <p14:creationId xmlns:p14="http://schemas.microsoft.com/office/powerpoint/2010/main" val="2950647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B30DA10-2F04-B246-B115-17D7B9C7C5F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21A2CEB-9C04-8445-ACAC-E30C26200AA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F88437-D330-724F-B20D-F28E9685DA3D}"/>
              </a:ext>
            </a:extLst>
          </p:cNvPr>
          <p:cNvSpPr>
            <a:spLocks noGrp="1"/>
          </p:cNvSpPr>
          <p:nvPr>
            <p:ph type="dt" sz="half" idx="10"/>
          </p:nvPr>
        </p:nvSpPr>
        <p:spPr/>
        <p:txBody>
          <a:bodyPr/>
          <a:lstStyle/>
          <a:p>
            <a:fld id="{359569E0-0C4F-4D41-A79F-822AA0C98EFD}" type="datetimeFigureOut">
              <a:rPr lang="en-US" smtClean="0"/>
              <a:t>9/27/2021</a:t>
            </a:fld>
            <a:endParaRPr lang="en-US"/>
          </a:p>
        </p:txBody>
      </p:sp>
      <p:sp>
        <p:nvSpPr>
          <p:cNvPr id="5" name="Footer Placeholder 4">
            <a:extLst>
              <a:ext uri="{FF2B5EF4-FFF2-40B4-BE49-F238E27FC236}">
                <a16:creationId xmlns:a16="http://schemas.microsoft.com/office/drawing/2014/main" id="{EFC1F652-2F54-CE46-95CC-DFBFDD395D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10A8CA-E017-DA43-AC13-6264CF3E5F97}"/>
              </a:ext>
            </a:extLst>
          </p:cNvPr>
          <p:cNvSpPr>
            <a:spLocks noGrp="1"/>
          </p:cNvSpPr>
          <p:nvPr>
            <p:ph type="sldNum" sz="quarter" idx="12"/>
          </p:nvPr>
        </p:nvSpPr>
        <p:spPr/>
        <p:txBody>
          <a:bodyPr/>
          <a:lstStyle/>
          <a:p>
            <a:fld id="{EB75FA44-27EE-4A4C-81F8-9DC9C94FC117}" type="slidenum">
              <a:rPr lang="en-US" smtClean="0"/>
              <a:t>‹#›</a:t>
            </a:fld>
            <a:endParaRPr lang="en-US"/>
          </a:p>
        </p:txBody>
      </p:sp>
    </p:spTree>
    <p:extLst>
      <p:ext uri="{BB962C8B-B14F-4D97-AF65-F5344CB8AC3E}">
        <p14:creationId xmlns:p14="http://schemas.microsoft.com/office/powerpoint/2010/main" val="1542517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62B44-20E6-614D-8BAB-0032B979AF7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3B76E30-66CE-F747-A7D0-DF2ACB46C43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459E58-E371-1042-BDD8-8068B2679E2E}"/>
              </a:ext>
            </a:extLst>
          </p:cNvPr>
          <p:cNvSpPr>
            <a:spLocks noGrp="1"/>
          </p:cNvSpPr>
          <p:nvPr>
            <p:ph type="dt" sz="half" idx="10"/>
          </p:nvPr>
        </p:nvSpPr>
        <p:spPr/>
        <p:txBody>
          <a:bodyPr/>
          <a:lstStyle/>
          <a:p>
            <a:fld id="{359569E0-0C4F-4D41-A79F-822AA0C98EFD}" type="datetimeFigureOut">
              <a:rPr lang="en-US" smtClean="0"/>
              <a:t>9/27/2021</a:t>
            </a:fld>
            <a:endParaRPr lang="en-US"/>
          </a:p>
        </p:txBody>
      </p:sp>
      <p:sp>
        <p:nvSpPr>
          <p:cNvPr id="5" name="Footer Placeholder 4">
            <a:extLst>
              <a:ext uri="{FF2B5EF4-FFF2-40B4-BE49-F238E27FC236}">
                <a16:creationId xmlns:a16="http://schemas.microsoft.com/office/drawing/2014/main" id="{53811A98-BC5F-C24C-AE11-9BF25370DB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55C024-0F3B-0746-ABBD-8D64FDB5B4CA}"/>
              </a:ext>
            </a:extLst>
          </p:cNvPr>
          <p:cNvSpPr>
            <a:spLocks noGrp="1"/>
          </p:cNvSpPr>
          <p:nvPr>
            <p:ph type="sldNum" sz="quarter" idx="12"/>
          </p:nvPr>
        </p:nvSpPr>
        <p:spPr/>
        <p:txBody>
          <a:bodyPr/>
          <a:lstStyle/>
          <a:p>
            <a:fld id="{EB75FA44-27EE-4A4C-81F8-9DC9C94FC117}" type="slidenum">
              <a:rPr lang="en-US" smtClean="0"/>
              <a:t>‹#›</a:t>
            </a:fld>
            <a:endParaRPr lang="en-US"/>
          </a:p>
        </p:txBody>
      </p:sp>
    </p:spTree>
    <p:extLst>
      <p:ext uri="{BB962C8B-B14F-4D97-AF65-F5344CB8AC3E}">
        <p14:creationId xmlns:p14="http://schemas.microsoft.com/office/powerpoint/2010/main" val="3784307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BD06E5-6100-5447-9900-D80DB767904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994F7E1-0C96-E943-B3F1-A4AD2A5AC2F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D4FAC85-90A0-9349-94DB-E8262A5F3DC0}"/>
              </a:ext>
            </a:extLst>
          </p:cNvPr>
          <p:cNvSpPr>
            <a:spLocks noGrp="1"/>
          </p:cNvSpPr>
          <p:nvPr>
            <p:ph type="dt" sz="half" idx="10"/>
          </p:nvPr>
        </p:nvSpPr>
        <p:spPr/>
        <p:txBody>
          <a:bodyPr/>
          <a:lstStyle/>
          <a:p>
            <a:fld id="{359569E0-0C4F-4D41-A79F-822AA0C98EFD}" type="datetimeFigureOut">
              <a:rPr lang="en-US" smtClean="0"/>
              <a:t>9/27/2021</a:t>
            </a:fld>
            <a:endParaRPr lang="en-US"/>
          </a:p>
        </p:txBody>
      </p:sp>
      <p:sp>
        <p:nvSpPr>
          <p:cNvPr id="5" name="Footer Placeholder 4">
            <a:extLst>
              <a:ext uri="{FF2B5EF4-FFF2-40B4-BE49-F238E27FC236}">
                <a16:creationId xmlns:a16="http://schemas.microsoft.com/office/drawing/2014/main" id="{FD950BC4-4763-2049-815C-83A3BA8EAD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6D09E7-4191-C14C-B913-D127AF83AEEA}"/>
              </a:ext>
            </a:extLst>
          </p:cNvPr>
          <p:cNvSpPr>
            <a:spLocks noGrp="1"/>
          </p:cNvSpPr>
          <p:nvPr>
            <p:ph type="sldNum" sz="quarter" idx="12"/>
          </p:nvPr>
        </p:nvSpPr>
        <p:spPr/>
        <p:txBody>
          <a:bodyPr/>
          <a:lstStyle/>
          <a:p>
            <a:fld id="{EB75FA44-27EE-4A4C-81F8-9DC9C94FC117}" type="slidenum">
              <a:rPr lang="en-US" smtClean="0"/>
              <a:t>‹#›</a:t>
            </a:fld>
            <a:endParaRPr lang="en-US"/>
          </a:p>
        </p:txBody>
      </p:sp>
    </p:spTree>
    <p:extLst>
      <p:ext uri="{BB962C8B-B14F-4D97-AF65-F5344CB8AC3E}">
        <p14:creationId xmlns:p14="http://schemas.microsoft.com/office/powerpoint/2010/main" val="2930777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2E45C-4D6E-C340-95A2-9FFD95254C6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6825359-56F4-7F41-8335-A1283DBC094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5D0281C-41B9-0E41-973E-5BCEA0F52C2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3496FE5-BACB-7B46-95AC-9D693EC280C0}"/>
              </a:ext>
            </a:extLst>
          </p:cNvPr>
          <p:cNvSpPr>
            <a:spLocks noGrp="1"/>
          </p:cNvSpPr>
          <p:nvPr>
            <p:ph type="dt" sz="half" idx="10"/>
          </p:nvPr>
        </p:nvSpPr>
        <p:spPr/>
        <p:txBody>
          <a:bodyPr/>
          <a:lstStyle/>
          <a:p>
            <a:fld id="{359569E0-0C4F-4D41-A79F-822AA0C98EFD}" type="datetimeFigureOut">
              <a:rPr lang="en-US" smtClean="0"/>
              <a:t>9/27/2021</a:t>
            </a:fld>
            <a:endParaRPr lang="en-US"/>
          </a:p>
        </p:txBody>
      </p:sp>
      <p:sp>
        <p:nvSpPr>
          <p:cNvPr id="6" name="Footer Placeholder 5">
            <a:extLst>
              <a:ext uri="{FF2B5EF4-FFF2-40B4-BE49-F238E27FC236}">
                <a16:creationId xmlns:a16="http://schemas.microsoft.com/office/drawing/2014/main" id="{B044F54D-5FDC-C642-B669-9D9FE77B0A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6F55262-065D-2343-9605-E62A7B57EB48}"/>
              </a:ext>
            </a:extLst>
          </p:cNvPr>
          <p:cNvSpPr>
            <a:spLocks noGrp="1"/>
          </p:cNvSpPr>
          <p:nvPr>
            <p:ph type="sldNum" sz="quarter" idx="12"/>
          </p:nvPr>
        </p:nvSpPr>
        <p:spPr/>
        <p:txBody>
          <a:bodyPr/>
          <a:lstStyle/>
          <a:p>
            <a:fld id="{EB75FA44-27EE-4A4C-81F8-9DC9C94FC117}" type="slidenum">
              <a:rPr lang="en-US" smtClean="0"/>
              <a:t>‹#›</a:t>
            </a:fld>
            <a:endParaRPr lang="en-US"/>
          </a:p>
        </p:txBody>
      </p:sp>
    </p:spTree>
    <p:extLst>
      <p:ext uri="{BB962C8B-B14F-4D97-AF65-F5344CB8AC3E}">
        <p14:creationId xmlns:p14="http://schemas.microsoft.com/office/powerpoint/2010/main" val="3813965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A637A-24FA-4E43-8017-1CD9A21A593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DEEC553-D00C-6B4E-BD0B-0BDC55A9306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AE290BB-A051-734C-A4D0-18465D6B096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E379D5C-E16B-284A-9455-73B4A7F23B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B21695A-DF09-7149-A5A6-D10CEDA0B9A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7B96DA8-556B-EF41-927F-F273F9648D1D}"/>
              </a:ext>
            </a:extLst>
          </p:cNvPr>
          <p:cNvSpPr>
            <a:spLocks noGrp="1"/>
          </p:cNvSpPr>
          <p:nvPr>
            <p:ph type="dt" sz="half" idx="10"/>
          </p:nvPr>
        </p:nvSpPr>
        <p:spPr/>
        <p:txBody>
          <a:bodyPr/>
          <a:lstStyle/>
          <a:p>
            <a:fld id="{359569E0-0C4F-4D41-A79F-822AA0C98EFD}" type="datetimeFigureOut">
              <a:rPr lang="en-US" smtClean="0"/>
              <a:t>9/27/2021</a:t>
            </a:fld>
            <a:endParaRPr lang="en-US"/>
          </a:p>
        </p:txBody>
      </p:sp>
      <p:sp>
        <p:nvSpPr>
          <p:cNvPr id="8" name="Footer Placeholder 7">
            <a:extLst>
              <a:ext uri="{FF2B5EF4-FFF2-40B4-BE49-F238E27FC236}">
                <a16:creationId xmlns:a16="http://schemas.microsoft.com/office/drawing/2014/main" id="{0E3B9DE5-41C8-8D45-8D16-3F03AA32A96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E11119A-7D4E-724B-8F15-89C4286B2D1E}"/>
              </a:ext>
            </a:extLst>
          </p:cNvPr>
          <p:cNvSpPr>
            <a:spLocks noGrp="1"/>
          </p:cNvSpPr>
          <p:nvPr>
            <p:ph type="sldNum" sz="quarter" idx="12"/>
          </p:nvPr>
        </p:nvSpPr>
        <p:spPr/>
        <p:txBody>
          <a:bodyPr/>
          <a:lstStyle/>
          <a:p>
            <a:fld id="{EB75FA44-27EE-4A4C-81F8-9DC9C94FC117}" type="slidenum">
              <a:rPr lang="en-US" smtClean="0"/>
              <a:t>‹#›</a:t>
            </a:fld>
            <a:endParaRPr lang="en-US"/>
          </a:p>
        </p:txBody>
      </p:sp>
    </p:spTree>
    <p:extLst>
      <p:ext uri="{BB962C8B-B14F-4D97-AF65-F5344CB8AC3E}">
        <p14:creationId xmlns:p14="http://schemas.microsoft.com/office/powerpoint/2010/main" val="2502587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090E9-E483-8A4C-BF6F-DB280CDD37D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2F69E9-0AE3-B445-8BFC-ED14B3358789}"/>
              </a:ext>
            </a:extLst>
          </p:cNvPr>
          <p:cNvSpPr>
            <a:spLocks noGrp="1"/>
          </p:cNvSpPr>
          <p:nvPr>
            <p:ph type="dt" sz="half" idx="10"/>
          </p:nvPr>
        </p:nvSpPr>
        <p:spPr/>
        <p:txBody>
          <a:bodyPr/>
          <a:lstStyle/>
          <a:p>
            <a:fld id="{359569E0-0C4F-4D41-A79F-822AA0C98EFD}" type="datetimeFigureOut">
              <a:rPr lang="en-US" smtClean="0"/>
              <a:t>9/27/2021</a:t>
            </a:fld>
            <a:endParaRPr lang="en-US"/>
          </a:p>
        </p:txBody>
      </p:sp>
      <p:sp>
        <p:nvSpPr>
          <p:cNvPr id="4" name="Footer Placeholder 3">
            <a:extLst>
              <a:ext uri="{FF2B5EF4-FFF2-40B4-BE49-F238E27FC236}">
                <a16:creationId xmlns:a16="http://schemas.microsoft.com/office/drawing/2014/main" id="{2518B184-EEAD-2B4F-A564-5245027A992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A9D06C4-ABEF-3E40-8108-F945A32C563D}"/>
              </a:ext>
            </a:extLst>
          </p:cNvPr>
          <p:cNvSpPr>
            <a:spLocks noGrp="1"/>
          </p:cNvSpPr>
          <p:nvPr>
            <p:ph type="sldNum" sz="quarter" idx="12"/>
          </p:nvPr>
        </p:nvSpPr>
        <p:spPr/>
        <p:txBody>
          <a:bodyPr/>
          <a:lstStyle/>
          <a:p>
            <a:fld id="{EB75FA44-27EE-4A4C-81F8-9DC9C94FC117}" type="slidenum">
              <a:rPr lang="en-US" smtClean="0"/>
              <a:t>‹#›</a:t>
            </a:fld>
            <a:endParaRPr lang="en-US"/>
          </a:p>
        </p:txBody>
      </p:sp>
    </p:spTree>
    <p:extLst>
      <p:ext uri="{BB962C8B-B14F-4D97-AF65-F5344CB8AC3E}">
        <p14:creationId xmlns:p14="http://schemas.microsoft.com/office/powerpoint/2010/main" val="172764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F2D6CED-8C18-1A41-A82B-2A904DFEA941}"/>
              </a:ext>
            </a:extLst>
          </p:cNvPr>
          <p:cNvSpPr>
            <a:spLocks noGrp="1"/>
          </p:cNvSpPr>
          <p:nvPr>
            <p:ph type="dt" sz="half" idx="10"/>
          </p:nvPr>
        </p:nvSpPr>
        <p:spPr/>
        <p:txBody>
          <a:bodyPr/>
          <a:lstStyle/>
          <a:p>
            <a:fld id="{359569E0-0C4F-4D41-A79F-822AA0C98EFD}" type="datetimeFigureOut">
              <a:rPr lang="en-US" smtClean="0"/>
              <a:t>9/27/2021</a:t>
            </a:fld>
            <a:endParaRPr lang="en-US"/>
          </a:p>
        </p:txBody>
      </p:sp>
      <p:sp>
        <p:nvSpPr>
          <p:cNvPr id="3" name="Footer Placeholder 2">
            <a:extLst>
              <a:ext uri="{FF2B5EF4-FFF2-40B4-BE49-F238E27FC236}">
                <a16:creationId xmlns:a16="http://schemas.microsoft.com/office/drawing/2014/main" id="{B7CAF252-078B-7445-988E-0D415C77123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4357164-C0F1-F74C-89FF-94E0301C7399}"/>
              </a:ext>
            </a:extLst>
          </p:cNvPr>
          <p:cNvSpPr>
            <a:spLocks noGrp="1"/>
          </p:cNvSpPr>
          <p:nvPr>
            <p:ph type="sldNum" sz="quarter" idx="12"/>
          </p:nvPr>
        </p:nvSpPr>
        <p:spPr/>
        <p:txBody>
          <a:bodyPr/>
          <a:lstStyle/>
          <a:p>
            <a:fld id="{EB75FA44-27EE-4A4C-81F8-9DC9C94FC117}" type="slidenum">
              <a:rPr lang="en-US" smtClean="0"/>
              <a:t>‹#›</a:t>
            </a:fld>
            <a:endParaRPr lang="en-US"/>
          </a:p>
        </p:txBody>
      </p:sp>
    </p:spTree>
    <p:extLst>
      <p:ext uri="{BB962C8B-B14F-4D97-AF65-F5344CB8AC3E}">
        <p14:creationId xmlns:p14="http://schemas.microsoft.com/office/powerpoint/2010/main" val="2153792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C5A24-95CD-054E-ADD9-4DA9939E735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536D6AA-A7DE-CC4A-9A8E-CC2C8D0596D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AA2F887-B836-E74B-BCD5-C29306C09C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12C8252-8068-C84D-9464-DC59AB92A9A7}"/>
              </a:ext>
            </a:extLst>
          </p:cNvPr>
          <p:cNvSpPr>
            <a:spLocks noGrp="1"/>
          </p:cNvSpPr>
          <p:nvPr>
            <p:ph type="dt" sz="half" idx="10"/>
          </p:nvPr>
        </p:nvSpPr>
        <p:spPr/>
        <p:txBody>
          <a:bodyPr/>
          <a:lstStyle/>
          <a:p>
            <a:fld id="{359569E0-0C4F-4D41-A79F-822AA0C98EFD}" type="datetimeFigureOut">
              <a:rPr lang="en-US" smtClean="0"/>
              <a:t>9/27/2021</a:t>
            </a:fld>
            <a:endParaRPr lang="en-US"/>
          </a:p>
        </p:txBody>
      </p:sp>
      <p:sp>
        <p:nvSpPr>
          <p:cNvPr id="6" name="Footer Placeholder 5">
            <a:extLst>
              <a:ext uri="{FF2B5EF4-FFF2-40B4-BE49-F238E27FC236}">
                <a16:creationId xmlns:a16="http://schemas.microsoft.com/office/drawing/2014/main" id="{08F44609-7052-7B41-8254-51A9FFC213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F758730-B0BA-6D4F-8321-FAC83A2C9649}"/>
              </a:ext>
            </a:extLst>
          </p:cNvPr>
          <p:cNvSpPr>
            <a:spLocks noGrp="1"/>
          </p:cNvSpPr>
          <p:nvPr>
            <p:ph type="sldNum" sz="quarter" idx="12"/>
          </p:nvPr>
        </p:nvSpPr>
        <p:spPr/>
        <p:txBody>
          <a:bodyPr/>
          <a:lstStyle/>
          <a:p>
            <a:fld id="{EB75FA44-27EE-4A4C-81F8-9DC9C94FC117}" type="slidenum">
              <a:rPr lang="en-US" smtClean="0"/>
              <a:t>‹#›</a:t>
            </a:fld>
            <a:endParaRPr lang="en-US"/>
          </a:p>
        </p:txBody>
      </p:sp>
    </p:spTree>
    <p:extLst>
      <p:ext uri="{BB962C8B-B14F-4D97-AF65-F5344CB8AC3E}">
        <p14:creationId xmlns:p14="http://schemas.microsoft.com/office/powerpoint/2010/main" val="743409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50930-B111-F342-BC27-822A7A7E0E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58A60AF-B82C-3041-962D-FE93825FD8D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5122AF8-96E5-FB46-9794-30888CAD1B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783A731-91C6-5D4A-9789-9841FCA4E8BD}"/>
              </a:ext>
            </a:extLst>
          </p:cNvPr>
          <p:cNvSpPr>
            <a:spLocks noGrp="1"/>
          </p:cNvSpPr>
          <p:nvPr>
            <p:ph type="dt" sz="half" idx="10"/>
          </p:nvPr>
        </p:nvSpPr>
        <p:spPr/>
        <p:txBody>
          <a:bodyPr/>
          <a:lstStyle/>
          <a:p>
            <a:fld id="{359569E0-0C4F-4D41-A79F-822AA0C98EFD}" type="datetimeFigureOut">
              <a:rPr lang="en-US" smtClean="0"/>
              <a:t>9/27/2021</a:t>
            </a:fld>
            <a:endParaRPr lang="en-US"/>
          </a:p>
        </p:txBody>
      </p:sp>
      <p:sp>
        <p:nvSpPr>
          <p:cNvPr id="6" name="Footer Placeholder 5">
            <a:extLst>
              <a:ext uri="{FF2B5EF4-FFF2-40B4-BE49-F238E27FC236}">
                <a16:creationId xmlns:a16="http://schemas.microsoft.com/office/drawing/2014/main" id="{8559DEE7-276B-6841-A098-BDA57056241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10FC48-4BFE-4643-830B-CB47542C8845}"/>
              </a:ext>
            </a:extLst>
          </p:cNvPr>
          <p:cNvSpPr>
            <a:spLocks noGrp="1"/>
          </p:cNvSpPr>
          <p:nvPr>
            <p:ph type="sldNum" sz="quarter" idx="12"/>
          </p:nvPr>
        </p:nvSpPr>
        <p:spPr/>
        <p:txBody>
          <a:bodyPr/>
          <a:lstStyle/>
          <a:p>
            <a:fld id="{EB75FA44-27EE-4A4C-81F8-9DC9C94FC117}" type="slidenum">
              <a:rPr lang="en-US" smtClean="0"/>
              <a:t>‹#›</a:t>
            </a:fld>
            <a:endParaRPr lang="en-US"/>
          </a:p>
        </p:txBody>
      </p:sp>
    </p:spTree>
    <p:extLst>
      <p:ext uri="{BB962C8B-B14F-4D97-AF65-F5344CB8AC3E}">
        <p14:creationId xmlns:p14="http://schemas.microsoft.com/office/powerpoint/2010/main" val="3657553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5008B48-B4E3-5348-B8EE-08AC111AD1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BCCEAC1-3C1F-CF47-B868-28D554C011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87B6E7-5176-B34A-8B6E-C21D3F01FB7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9569E0-0C4F-4D41-A79F-822AA0C98EFD}" type="datetimeFigureOut">
              <a:rPr lang="en-US" smtClean="0"/>
              <a:t>9/27/2021</a:t>
            </a:fld>
            <a:endParaRPr lang="en-US"/>
          </a:p>
        </p:txBody>
      </p:sp>
      <p:sp>
        <p:nvSpPr>
          <p:cNvPr id="5" name="Footer Placeholder 4">
            <a:extLst>
              <a:ext uri="{FF2B5EF4-FFF2-40B4-BE49-F238E27FC236}">
                <a16:creationId xmlns:a16="http://schemas.microsoft.com/office/drawing/2014/main" id="{9E352421-27D2-804E-9200-5C15AE6A470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0EB7400-8F7F-1E48-AF84-EAD5791B724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75FA44-27EE-4A4C-81F8-9DC9C94FC117}" type="slidenum">
              <a:rPr lang="en-US" smtClean="0"/>
              <a:t>‹#›</a:t>
            </a:fld>
            <a:endParaRPr lang="en-US"/>
          </a:p>
        </p:txBody>
      </p:sp>
    </p:spTree>
    <p:extLst>
      <p:ext uri="{BB962C8B-B14F-4D97-AF65-F5344CB8AC3E}">
        <p14:creationId xmlns:p14="http://schemas.microsoft.com/office/powerpoint/2010/main" val="27508115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emf"/><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9.emf"/><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DSHSALTSANACReimbursement@dshs.wa.gov" TargetMode="External"/><Relationship Id="rId2" Type="http://schemas.openxmlformats.org/officeDocument/2006/relationships/image" Target="../media/image22.emf"/><Relationship Id="rId1" Type="http://schemas.openxmlformats.org/officeDocument/2006/relationships/slideLayout" Target="../slideLayouts/slideLayout2.xml"/><Relationship Id="rId4" Type="http://schemas.openxmlformats.org/officeDocument/2006/relationships/hyperlink" Target="https://www.dshs.wa.gov/altsa/management-services-division/nursing-assistant-certified-reimbursement-forms" TargetMode="External"/></Relationships>
</file>

<file path=ppt/slides/_rels/slide15.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dshs.wa.gov/altsa/management-services-division/nursing-assistant-certified-reimbursement-forms" TargetMode="External"/><Relationship Id="rId2" Type="http://schemas.openxmlformats.org/officeDocument/2006/relationships/image" Target="../media/image22.emf"/><Relationship Id="rId1" Type="http://schemas.openxmlformats.org/officeDocument/2006/relationships/slideLayout" Target="../slideLayouts/slideLayout2.xml"/><Relationship Id="rId4" Type="http://schemas.openxmlformats.org/officeDocument/2006/relationships/hyperlink" Target="mailto:Melissa.Ayala@dshs.wa.gov"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dshs.wa.gov/altsa/management-services-division/nursing-assistant-certified-reimbursement-forms" TargetMode="External"/><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dshs.wa.gov/altsa/management-services-division/nursing-assistant-certified-reimbursement-forms" TargetMode="External"/><Relationship Id="rId2" Type="http://schemas.openxmlformats.org/officeDocument/2006/relationships/image" Target="../media/image3.emf"/><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hyperlink" Target="https://www.dshs.wa.gov/altsa/management-services-division/nursing-assistant-certified-reimbursement-forms"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emf"/><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3.png"/></Relationships>
</file>

<file path=ppt/slides/_rels/slide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emf"/><Relationship Id="rId1" Type="http://schemas.openxmlformats.org/officeDocument/2006/relationships/slideLayout" Target="../slideLayouts/slideLayout2.xml"/><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1EF5CFD-B653-3949-AFAE-CAD339215019}"/>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6F402154-8FC6-3641-BAE0-BA3E7D653007}"/>
              </a:ext>
            </a:extLst>
          </p:cNvPr>
          <p:cNvSpPr>
            <a:spLocks noGrp="1"/>
          </p:cNvSpPr>
          <p:nvPr>
            <p:ph type="ctrTitle"/>
          </p:nvPr>
        </p:nvSpPr>
        <p:spPr>
          <a:xfrm>
            <a:off x="1524000" y="1597982"/>
            <a:ext cx="9144000" cy="1132156"/>
          </a:xfrm>
        </p:spPr>
        <p:txBody>
          <a:bodyPr>
            <a:normAutofit fontScale="90000"/>
          </a:bodyPr>
          <a:lstStyle/>
          <a:p>
            <a:br>
              <a:rPr lang="en-US" dirty="0"/>
            </a:br>
            <a:br>
              <a:rPr lang="en-US" dirty="0"/>
            </a:br>
            <a:r>
              <a:rPr lang="en-US" sz="4000" dirty="0"/>
              <a:t>Nursing Assistant Certification (NAC) Reimbursement Requests</a:t>
            </a:r>
          </a:p>
        </p:txBody>
      </p:sp>
      <p:sp>
        <p:nvSpPr>
          <p:cNvPr id="3" name="Subtitle 2">
            <a:extLst>
              <a:ext uri="{FF2B5EF4-FFF2-40B4-BE49-F238E27FC236}">
                <a16:creationId xmlns:a16="http://schemas.microsoft.com/office/drawing/2014/main" id="{E14D50B4-658F-8742-AF60-644026A8A432}"/>
              </a:ext>
            </a:extLst>
          </p:cNvPr>
          <p:cNvSpPr>
            <a:spLocks noGrp="1"/>
          </p:cNvSpPr>
          <p:nvPr>
            <p:ph type="subTitle" idx="1"/>
          </p:nvPr>
        </p:nvSpPr>
        <p:spPr>
          <a:xfrm>
            <a:off x="1425146" y="3313047"/>
            <a:ext cx="9144000" cy="1655762"/>
          </a:xfrm>
        </p:spPr>
        <p:txBody>
          <a:bodyPr>
            <a:normAutofit/>
          </a:bodyPr>
          <a:lstStyle/>
          <a:p>
            <a:r>
              <a:rPr lang="en-US" sz="4400" b="1" dirty="0"/>
              <a:t>How To Fill Out a Reimbursement Request</a:t>
            </a:r>
          </a:p>
        </p:txBody>
      </p:sp>
    </p:spTree>
    <p:extLst>
      <p:ext uri="{BB962C8B-B14F-4D97-AF65-F5344CB8AC3E}">
        <p14:creationId xmlns:p14="http://schemas.microsoft.com/office/powerpoint/2010/main" val="25358384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C572042B-F73A-4304-8380-1917761D815C}"/>
              </a:ext>
            </a:extLst>
          </p:cNvPr>
          <p:cNvSpPr>
            <a:spLocks noGrp="1"/>
          </p:cNvSpPr>
          <p:nvPr>
            <p:ph idx="1"/>
          </p:nvPr>
        </p:nvSpPr>
        <p:spPr/>
        <p:txBody>
          <a:bodyPr/>
          <a:lstStyle/>
          <a:p>
            <a:endParaRPr lang="en-US" dirty="0"/>
          </a:p>
        </p:txBody>
      </p:sp>
      <p:pic>
        <p:nvPicPr>
          <p:cNvPr id="5" name="Picture 4">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8754" y="-142042"/>
            <a:ext cx="12192000" cy="6858000"/>
          </a:xfrm>
          <a:prstGeom prst="rect">
            <a:avLst/>
          </a:prstGeom>
        </p:spPr>
      </p:pic>
      <p:sp>
        <p:nvSpPr>
          <p:cNvPr id="2" name="Title 1">
            <a:extLst>
              <a:ext uri="{FF2B5EF4-FFF2-40B4-BE49-F238E27FC236}">
                <a16:creationId xmlns:a16="http://schemas.microsoft.com/office/drawing/2014/main" id="{21FC6DD2-0466-C649-AF28-70E3859B41C5}"/>
              </a:ext>
            </a:extLst>
          </p:cNvPr>
          <p:cNvSpPr>
            <a:spLocks noGrp="1"/>
          </p:cNvSpPr>
          <p:nvPr>
            <p:ph type="title"/>
          </p:nvPr>
        </p:nvSpPr>
        <p:spPr>
          <a:xfrm>
            <a:off x="196778" y="142043"/>
            <a:ext cx="11557258" cy="841932"/>
          </a:xfrm>
        </p:spPr>
        <p:txBody>
          <a:bodyPr>
            <a:noAutofit/>
          </a:bodyPr>
          <a:lstStyle/>
          <a:p>
            <a:r>
              <a:rPr lang="en-US" sz="3600" b="1" dirty="0">
                <a:latin typeface="Calibri Light" panose="020F0302020204030204" pitchFamily="34" charset="0"/>
                <a:ea typeface="Calibri" panose="020F0502020204030204" pitchFamily="34" charset="0"/>
                <a:cs typeface="Calibri Light" panose="020F0302020204030204" pitchFamily="34" charset="0"/>
              </a:rPr>
              <a:t>Section C. Operations </a:t>
            </a:r>
            <a:r>
              <a:rPr lang="en-US" sz="3600" b="1" strike="noStrike" dirty="0">
                <a:effectLst/>
                <a:latin typeface="Calibri Light" panose="020F0302020204030204" pitchFamily="34" charset="0"/>
                <a:ea typeface="Calibri" panose="020F0502020204030204" pitchFamily="34" charset="0"/>
                <a:cs typeface="Calibri Light" panose="020F0302020204030204" pitchFamily="34" charset="0"/>
              </a:rPr>
              <a:t>Costs (3. Fees Reimbursed to Students)</a:t>
            </a:r>
            <a:endParaRPr lang="en-US" sz="3600" b="1" dirty="0"/>
          </a:p>
        </p:txBody>
      </p:sp>
      <p:pic>
        <p:nvPicPr>
          <p:cNvPr id="8" name="Picture 7">
            <a:extLst>
              <a:ext uri="{FF2B5EF4-FFF2-40B4-BE49-F238E27FC236}">
                <a16:creationId xmlns:a16="http://schemas.microsoft.com/office/drawing/2014/main" id="{860FE30F-501B-4C0E-A7E3-E799B77230C6}"/>
              </a:ext>
            </a:extLst>
          </p:cNvPr>
          <p:cNvPicPr/>
          <p:nvPr/>
        </p:nvPicPr>
        <p:blipFill>
          <a:blip r:embed="rId3"/>
          <a:stretch>
            <a:fillRect/>
          </a:stretch>
        </p:blipFill>
        <p:spPr>
          <a:xfrm>
            <a:off x="196777" y="2062975"/>
            <a:ext cx="5706717" cy="3863105"/>
          </a:xfrm>
          <a:prstGeom prst="rect">
            <a:avLst/>
          </a:prstGeom>
        </p:spPr>
      </p:pic>
      <p:sp>
        <p:nvSpPr>
          <p:cNvPr id="4" name="Oval 3">
            <a:extLst>
              <a:ext uri="{FF2B5EF4-FFF2-40B4-BE49-F238E27FC236}">
                <a16:creationId xmlns:a16="http://schemas.microsoft.com/office/drawing/2014/main" id="{9D76C98A-3C9B-4542-88FA-D6BAE30035B9}"/>
              </a:ext>
            </a:extLst>
          </p:cNvPr>
          <p:cNvSpPr/>
          <p:nvPr/>
        </p:nvSpPr>
        <p:spPr>
          <a:xfrm>
            <a:off x="4634684" y="5721806"/>
            <a:ext cx="442557" cy="23979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563F9A23-E5DC-451A-9215-F3D823369D28}"/>
              </a:ext>
            </a:extLst>
          </p:cNvPr>
          <p:cNvSpPr txBox="1"/>
          <p:nvPr/>
        </p:nvSpPr>
        <p:spPr>
          <a:xfrm>
            <a:off x="6635558" y="869856"/>
            <a:ext cx="4518127" cy="1200329"/>
          </a:xfrm>
          <a:prstGeom prst="rect">
            <a:avLst/>
          </a:prstGeom>
          <a:noFill/>
        </p:spPr>
        <p:txBody>
          <a:bodyPr wrap="square">
            <a:spAutoFit/>
          </a:bodyPr>
          <a:lstStyle/>
          <a:p>
            <a:r>
              <a:rPr lang="en-US" sz="1800" dirty="0">
                <a:effectLst/>
                <a:latin typeface="Calibri" panose="020F0502020204030204" pitchFamily="34" charset="0"/>
                <a:ea typeface="Calibri" panose="020F0502020204030204" pitchFamily="34" charset="0"/>
              </a:rPr>
              <a:t>3. If a student was </a:t>
            </a:r>
            <a:r>
              <a:rPr lang="en-US" dirty="0">
                <a:latin typeface="Calibri" panose="020F0502020204030204" pitchFamily="34" charset="0"/>
                <a:ea typeface="Calibri" panose="020F0502020204030204" pitchFamily="34" charset="0"/>
              </a:rPr>
              <a:t>reimbursed for prior testing and training</a:t>
            </a:r>
            <a:r>
              <a:rPr lang="en-US" sz="1800" dirty="0">
                <a:effectLst/>
                <a:latin typeface="Calibri" panose="020F0502020204030204" pitchFamily="34" charset="0"/>
                <a:ea typeface="Calibri" panose="020F0502020204030204" pitchFamily="34" charset="0"/>
              </a:rPr>
              <a:t>, fill out the </a:t>
            </a:r>
            <a:r>
              <a:rPr lang="en-US" b="1" i="1" dirty="0">
                <a:latin typeface="Calibri" panose="020F0502020204030204" pitchFamily="34" charset="0"/>
                <a:ea typeface="Calibri" panose="020F0502020204030204" pitchFamily="34" charset="0"/>
              </a:rPr>
              <a:t>Student</a:t>
            </a:r>
            <a:r>
              <a:rPr lang="en-US" sz="1800" b="1" i="1" dirty="0">
                <a:effectLst/>
                <a:latin typeface="Calibri" panose="020F0502020204030204" pitchFamily="34" charset="0"/>
                <a:ea typeface="Calibri" panose="020F0502020204030204" pitchFamily="34" charset="0"/>
              </a:rPr>
              <a:t> Information </a:t>
            </a:r>
            <a:r>
              <a:rPr lang="en-US" sz="1800" dirty="0">
                <a:effectLst/>
                <a:latin typeface="Calibri" panose="020F0502020204030204" pitchFamily="34" charset="0"/>
                <a:ea typeface="Calibri" panose="020F0502020204030204" pitchFamily="34" charset="0"/>
              </a:rPr>
              <a:t>page</a:t>
            </a:r>
            <a:r>
              <a:rPr lang="en-US" sz="1800" i="1" dirty="0">
                <a:effectLst/>
                <a:latin typeface="Calibri" panose="020F0502020204030204" pitchFamily="34" charset="0"/>
                <a:ea typeface="Calibri" panose="020F0502020204030204" pitchFamily="34" charset="0"/>
              </a:rPr>
              <a:t> (page 3)</a:t>
            </a:r>
            <a:r>
              <a:rPr lang="en-US" sz="1800" dirty="0">
                <a:effectLst/>
                <a:latin typeface="Calibri" panose="020F0502020204030204" pitchFamily="34" charset="0"/>
                <a:ea typeface="Calibri" panose="020F0502020204030204" pitchFamily="34" charset="0"/>
              </a:rPr>
              <a:t> and </a:t>
            </a:r>
            <a:r>
              <a:rPr lang="en-US" sz="1800" i="1" dirty="0">
                <a:effectLst/>
                <a:latin typeface="Calibri" panose="020F0502020204030204" pitchFamily="34" charset="0"/>
                <a:ea typeface="Calibri" panose="020F0502020204030204" pitchFamily="34" charset="0"/>
              </a:rPr>
              <a:t>the amount automatically transfers</a:t>
            </a:r>
            <a:r>
              <a:rPr lang="en-US" sz="1800" dirty="0">
                <a:effectLst/>
                <a:latin typeface="Calibri" panose="020F0502020204030204" pitchFamily="34" charset="0"/>
                <a:ea typeface="Calibri" panose="020F0502020204030204" pitchFamily="34" charset="0"/>
              </a:rPr>
              <a:t> to the </a:t>
            </a:r>
            <a:r>
              <a:rPr lang="en-US" sz="1800" i="1" dirty="0">
                <a:effectLst/>
                <a:latin typeface="Calibri" panose="020F0502020204030204" pitchFamily="34" charset="0"/>
                <a:ea typeface="Calibri" panose="020F0502020204030204" pitchFamily="34" charset="0"/>
              </a:rPr>
              <a:t>Summary Page</a:t>
            </a:r>
            <a:r>
              <a:rPr lang="en-US" sz="1800" dirty="0">
                <a:effectLst/>
                <a:latin typeface="Calibri" panose="020F0502020204030204" pitchFamily="34" charset="0"/>
                <a:ea typeface="Calibri" panose="020F0502020204030204" pitchFamily="34" charset="0"/>
              </a:rPr>
              <a:t>.</a:t>
            </a:r>
            <a:endParaRPr lang="en-US" dirty="0"/>
          </a:p>
        </p:txBody>
      </p:sp>
      <p:sp>
        <p:nvSpPr>
          <p:cNvPr id="21" name="TextBox 20">
            <a:extLst>
              <a:ext uri="{FF2B5EF4-FFF2-40B4-BE49-F238E27FC236}">
                <a16:creationId xmlns:a16="http://schemas.microsoft.com/office/drawing/2014/main" id="{46093784-5173-4A4C-B5B6-BB5FF516C046}"/>
              </a:ext>
            </a:extLst>
          </p:cNvPr>
          <p:cNvSpPr txBox="1"/>
          <p:nvPr/>
        </p:nvSpPr>
        <p:spPr>
          <a:xfrm>
            <a:off x="5968305" y="4223930"/>
            <a:ext cx="6156664" cy="1477328"/>
          </a:xfrm>
          <a:prstGeom prst="rect">
            <a:avLst/>
          </a:prstGeom>
          <a:noFill/>
        </p:spPr>
        <p:txBody>
          <a:bodyPr wrap="square">
            <a:spAutoFit/>
          </a:bodyPr>
          <a:lstStyle/>
          <a:p>
            <a:r>
              <a:rPr lang="en-US" sz="1800" b="1" i="1" dirty="0">
                <a:effectLst/>
                <a:latin typeface="Calibri" panose="020F0502020204030204" pitchFamily="34" charset="0"/>
                <a:ea typeface="Calibri" panose="020F0502020204030204" pitchFamily="34" charset="0"/>
              </a:rPr>
              <a:t>NOTE</a:t>
            </a:r>
            <a:r>
              <a:rPr lang="en-US" sz="1800" dirty="0">
                <a:effectLst/>
                <a:latin typeface="Calibri" panose="020F0502020204030204" pitchFamily="34" charset="0"/>
                <a:ea typeface="Calibri" panose="020F0502020204030204" pitchFamily="34" charset="0"/>
              </a:rPr>
              <a:t>: All facilities with a Medicaid contract must offer reimbursement to NAC students, provided that the nursing facility is the first one the student works at within a year of completing their training and their training wasn’t paid for with a scholarship or some other form of public funding</a:t>
            </a:r>
            <a:endParaRPr lang="en-US" dirty="0"/>
          </a:p>
        </p:txBody>
      </p:sp>
      <p:sp>
        <p:nvSpPr>
          <p:cNvPr id="11" name="TextBox 10">
            <a:extLst>
              <a:ext uri="{FF2B5EF4-FFF2-40B4-BE49-F238E27FC236}">
                <a16:creationId xmlns:a16="http://schemas.microsoft.com/office/drawing/2014/main" id="{432B1F9E-0009-4C7A-8E30-F9477CD078A4}"/>
              </a:ext>
            </a:extLst>
          </p:cNvPr>
          <p:cNvSpPr txBox="1"/>
          <p:nvPr/>
        </p:nvSpPr>
        <p:spPr>
          <a:xfrm>
            <a:off x="6150948" y="2485202"/>
            <a:ext cx="5002737" cy="1200329"/>
          </a:xfrm>
          <a:prstGeom prst="rect">
            <a:avLst/>
          </a:prstGeom>
          <a:noFill/>
        </p:spPr>
        <p:txBody>
          <a:bodyPr wrap="square">
            <a:spAutoFit/>
          </a:bodyPr>
          <a:lstStyle/>
          <a:p>
            <a:r>
              <a:rPr lang="en-US" sz="1800" b="1" i="1" dirty="0">
                <a:solidFill>
                  <a:srgbClr val="FF0000"/>
                </a:solidFill>
                <a:effectLst/>
                <a:latin typeface="Calibri" panose="020F0502020204030204" pitchFamily="34" charset="0"/>
                <a:ea typeface="Calibri" panose="020F0502020204030204" pitchFamily="34" charset="0"/>
              </a:rPr>
              <a:t>NOTE: </a:t>
            </a:r>
            <a:r>
              <a:rPr lang="en-US" sz="1800" i="1" dirty="0">
                <a:solidFill>
                  <a:srgbClr val="FF0000"/>
                </a:solidFill>
                <a:effectLst/>
                <a:latin typeface="Calibri" panose="020F0502020204030204" pitchFamily="34" charset="0"/>
                <a:ea typeface="Calibri" panose="020F0502020204030204" pitchFamily="34" charset="0"/>
              </a:rPr>
              <a:t>This section must be filled out for each student that participated in a training program regardless if the training was or was not completed by the student. </a:t>
            </a:r>
            <a:endParaRPr lang="en-US" i="1" dirty="0">
              <a:solidFill>
                <a:srgbClr val="FF0000"/>
              </a:solidFill>
            </a:endParaRPr>
          </a:p>
        </p:txBody>
      </p:sp>
      <p:pic>
        <p:nvPicPr>
          <p:cNvPr id="12" name="Picture 11">
            <a:extLst>
              <a:ext uri="{FF2B5EF4-FFF2-40B4-BE49-F238E27FC236}">
                <a16:creationId xmlns:a16="http://schemas.microsoft.com/office/drawing/2014/main" id="{4E09D00E-7C94-4D10-8C9D-7388EA45CFA0}"/>
              </a:ext>
            </a:extLst>
          </p:cNvPr>
          <p:cNvPicPr>
            <a:picLocks noChangeAspect="1"/>
          </p:cNvPicPr>
          <p:nvPr/>
        </p:nvPicPr>
        <p:blipFill>
          <a:blip r:embed="rId4"/>
          <a:stretch>
            <a:fillRect/>
          </a:stretch>
        </p:blipFill>
        <p:spPr>
          <a:xfrm>
            <a:off x="181819" y="736478"/>
            <a:ext cx="6253624" cy="1215753"/>
          </a:xfrm>
          <a:prstGeom prst="rect">
            <a:avLst/>
          </a:prstGeom>
        </p:spPr>
      </p:pic>
      <p:cxnSp>
        <p:nvCxnSpPr>
          <p:cNvPr id="9" name="Straight Arrow Connector 8">
            <a:extLst>
              <a:ext uri="{FF2B5EF4-FFF2-40B4-BE49-F238E27FC236}">
                <a16:creationId xmlns:a16="http://schemas.microsoft.com/office/drawing/2014/main" id="{7D484FFE-F81E-46A8-AC36-21CFF0C47AB7}"/>
              </a:ext>
            </a:extLst>
          </p:cNvPr>
          <p:cNvCxnSpPr>
            <a:cxnSpLocks/>
          </p:cNvCxnSpPr>
          <p:nvPr/>
        </p:nvCxnSpPr>
        <p:spPr>
          <a:xfrm flipV="1">
            <a:off x="4776187" y="1597982"/>
            <a:ext cx="1" cy="41238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308407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45A18748-D560-4881-943C-CE5BDEFB12F3}"/>
              </a:ext>
            </a:extLst>
          </p:cNvPr>
          <p:cNvSpPr>
            <a:spLocks noGrp="1"/>
          </p:cNvSpPr>
          <p:nvPr>
            <p:ph idx="1"/>
          </p:nvPr>
        </p:nvSpPr>
        <p:spPr/>
        <p:txBody>
          <a:bodyPr/>
          <a:lstStyle/>
          <a:p>
            <a:endParaRPr lang="en-US" dirty="0"/>
          </a:p>
        </p:txBody>
      </p:sp>
      <p:pic>
        <p:nvPicPr>
          <p:cNvPr id="5" name="Picture 4">
            <a:extLst>
              <a:ext uri="{FF2B5EF4-FFF2-40B4-BE49-F238E27FC236}">
                <a16:creationId xmlns:a16="http://schemas.microsoft.com/office/drawing/2014/main" id="{B2F82AC8-4B21-4440-AF6E-6CAF9E43FDD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2CF65888-1DD0-B346-959C-3B710A1BD17F}"/>
              </a:ext>
            </a:extLst>
          </p:cNvPr>
          <p:cNvSpPr>
            <a:spLocks noGrp="1"/>
          </p:cNvSpPr>
          <p:nvPr>
            <p:ph type="title"/>
          </p:nvPr>
        </p:nvSpPr>
        <p:spPr>
          <a:xfrm>
            <a:off x="224382" y="162160"/>
            <a:ext cx="11142970" cy="630709"/>
          </a:xfrm>
        </p:spPr>
        <p:txBody>
          <a:bodyPr>
            <a:noAutofit/>
          </a:bodyPr>
          <a:lstStyle/>
          <a:p>
            <a:r>
              <a:rPr lang="en-US" sz="3600" b="1" dirty="0">
                <a:latin typeface="Calibri Light" panose="020F0302020204030204" pitchFamily="34" charset="0"/>
                <a:ea typeface="Calibri" panose="020F0502020204030204" pitchFamily="34" charset="0"/>
                <a:cs typeface="Calibri Light" panose="020F0302020204030204" pitchFamily="34" charset="0"/>
              </a:rPr>
              <a:t>Section C. Operations </a:t>
            </a:r>
            <a:r>
              <a:rPr lang="en-US" sz="3600" b="1" strike="noStrike" dirty="0">
                <a:effectLst/>
                <a:latin typeface="Calibri Light" panose="020F0302020204030204" pitchFamily="34" charset="0"/>
                <a:ea typeface="Calibri" panose="020F0502020204030204" pitchFamily="34" charset="0"/>
                <a:cs typeface="Calibri Light" panose="020F0302020204030204" pitchFamily="34" charset="0"/>
              </a:rPr>
              <a:t>Costs (4. Testing Fees) </a:t>
            </a:r>
            <a:endParaRPr lang="en-US" sz="3600" b="1" dirty="0"/>
          </a:p>
        </p:txBody>
      </p:sp>
      <p:pic>
        <p:nvPicPr>
          <p:cNvPr id="7" name="Picture 6">
            <a:extLst>
              <a:ext uri="{FF2B5EF4-FFF2-40B4-BE49-F238E27FC236}">
                <a16:creationId xmlns:a16="http://schemas.microsoft.com/office/drawing/2014/main" id="{E7F77595-EAF9-4701-9E4E-6DDA38E60427}"/>
              </a:ext>
            </a:extLst>
          </p:cNvPr>
          <p:cNvPicPr/>
          <p:nvPr/>
        </p:nvPicPr>
        <p:blipFill>
          <a:blip r:embed="rId3"/>
          <a:stretch>
            <a:fillRect/>
          </a:stretch>
        </p:blipFill>
        <p:spPr>
          <a:xfrm>
            <a:off x="411682" y="2044792"/>
            <a:ext cx="5943600" cy="4168775"/>
          </a:xfrm>
          <a:prstGeom prst="rect">
            <a:avLst/>
          </a:prstGeom>
        </p:spPr>
      </p:pic>
      <p:sp>
        <p:nvSpPr>
          <p:cNvPr id="8" name="TextBox 7">
            <a:extLst>
              <a:ext uri="{FF2B5EF4-FFF2-40B4-BE49-F238E27FC236}">
                <a16:creationId xmlns:a16="http://schemas.microsoft.com/office/drawing/2014/main" id="{71DAE3E3-79E7-4DCE-905C-5B8B600C820C}"/>
              </a:ext>
            </a:extLst>
          </p:cNvPr>
          <p:cNvSpPr txBox="1"/>
          <p:nvPr/>
        </p:nvSpPr>
        <p:spPr>
          <a:xfrm>
            <a:off x="6471103" y="2095329"/>
            <a:ext cx="4430676" cy="1200329"/>
          </a:xfrm>
          <a:prstGeom prst="rect">
            <a:avLst/>
          </a:prstGeom>
          <a:noFill/>
        </p:spPr>
        <p:txBody>
          <a:bodyPr wrap="square">
            <a:spAutoFit/>
          </a:bodyPr>
          <a:lstStyle/>
          <a:p>
            <a:r>
              <a:rPr lang="en-US" sz="1800" dirty="0">
                <a:effectLst/>
                <a:latin typeface="Calibri" panose="020F0502020204030204" pitchFamily="34" charset="0"/>
                <a:ea typeface="Calibri" panose="020F0502020204030204" pitchFamily="34" charset="0"/>
              </a:rPr>
              <a:t>4. If testing fees for nursing assistants were incurred, </a:t>
            </a:r>
            <a:r>
              <a:rPr lang="en-US" dirty="0">
                <a:latin typeface="Calibri" panose="020F0502020204030204" pitchFamily="34" charset="0"/>
                <a:ea typeface="Calibri" panose="020F0502020204030204" pitchFamily="34" charset="0"/>
              </a:rPr>
              <a:t>f</a:t>
            </a:r>
            <a:r>
              <a:rPr lang="en-US" sz="1800" dirty="0">
                <a:effectLst/>
                <a:latin typeface="Calibri" panose="020F0502020204030204" pitchFamily="34" charset="0"/>
                <a:ea typeface="Calibri" panose="020F0502020204030204" pitchFamily="34" charset="0"/>
              </a:rPr>
              <a:t>ill out the </a:t>
            </a:r>
            <a:r>
              <a:rPr lang="en-US" b="1" i="1" dirty="0">
                <a:latin typeface="Calibri" panose="020F0502020204030204" pitchFamily="34" charset="0"/>
                <a:ea typeface="Calibri" panose="020F0502020204030204" pitchFamily="34" charset="0"/>
              </a:rPr>
              <a:t>Student</a:t>
            </a:r>
            <a:r>
              <a:rPr lang="en-US" sz="1800" b="1" i="1" dirty="0">
                <a:effectLst/>
                <a:latin typeface="Calibri" panose="020F0502020204030204" pitchFamily="34" charset="0"/>
                <a:ea typeface="Calibri" panose="020F0502020204030204" pitchFamily="34" charset="0"/>
              </a:rPr>
              <a:t> Information </a:t>
            </a:r>
            <a:r>
              <a:rPr lang="en-US" sz="1800" dirty="0">
                <a:effectLst/>
                <a:latin typeface="Calibri" panose="020F0502020204030204" pitchFamily="34" charset="0"/>
                <a:ea typeface="Calibri" panose="020F0502020204030204" pitchFamily="34" charset="0"/>
              </a:rPr>
              <a:t>page</a:t>
            </a:r>
            <a:r>
              <a:rPr lang="en-US" sz="1800" i="1" dirty="0">
                <a:effectLst/>
                <a:latin typeface="Calibri" panose="020F0502020204030204" pitchFamily="34" charset="0"/>
                <a:ea typeface="Calibri" panose="020F0502020204030204" pitchFamily="34" charset="0"/>
              </a:rPr>
              <a:t> (page 3)</a:t>
            </a:r>
            <a:r>
              <a:rPr lang="en-US" sz="1800" dirty="0">
                <a:effectLst/>
                <a:latin typeface="Calibri" panose="020F0502020204030204" pitchFamily="34" charset="0"/>
                <a:ea typeface="Calibri" panose="020F0502020204030204" pitchFamily="34" charset="0"/>
              </a:rPr>
              <a:t> and </a:t>
            </a:r>
            <a:r>
              <a:rPr lang="en-US" sz="1800" i="1" dirty="0">
                <a:effectLst/>
                <a:latin typeface="Calibri" panose="020F0502020204030204" pitchFamily="34" charset="0"/>
                <a:ea typeface="Calibri" panose="020F0502020204030204" pitchFamily="34" charset="0"/>
              </a:rPr>
              <a:t>the amount autom</a:t>
            </a:r>
            <a:r>
              <a:rPr lang="en-US" i="1" dirty="0">
                <a:latin typeface="Calibri" panose="020F0502020204030204" pitchFamily="34" charset="0"/>
                <a:ea typeface="Calibri" panose="020F0502020204030204" pitchFamily="34" charset="0"/>
              </a:rPr>
              <a:t>atically</a:t>
            </a:r>
            <a:r>
              <a:rPr lang="en-US" sz="1800" i="1" dirty="0">
                <a:effectLst/>
                <a:latin typeface="Calibri" panose="020F0502020204030204" pitchFamily="34" charset="0"/>
                <a:ea typeface="Calibri" panose="020F0502020204030204" pitchFamily="34" charset="0"/>
              </a:rPr>
              <a:t> transfers</a:t>
            </a:r>
            <a:r>
              <a:rPr lang="en-US" sz="1800" dirty="0">
                <a:effectLst/>
                <a:latin typeface="Calibri" panose="020F0502020204030204" pitchFamily="34" charset="0"/>
                <a:ea typeface="Calibri" panose="020F0502020204030204" pitchFamily="34" charset="0"/>
              </a:rPr>
              <a:t> to the </a:t>
            </a:r>
            <a:r>
              <a:rPr lang="en-US" i="1" dirty="0">
                <a:latin typeface="Calibri" panose="020F0502020204030204" pitchFamily="34" charset="0"/>
                <a:ea typeface="Calibri" panose="020F0502020204030204" pitchFamily="34" charset="0"/>
              </a:rPr>
              <a:t>Summary Page</a:t>
            </a:r>
            <a:r>
              <a:rPr lang="en-US" sz="1800" dirty="0">
                <a:effectLst/>
                <a:latin typeface="Calibri" panose="020F0502020204030204" pitchFamily="34" charset="0"/>
                <a:ea typeface="Calibri" panose="020F0502020204030204" pitchFamily="34" charset="0"/>
              </a:rPr>
              <a:t>.</a:t>
            </a:r>
            <a:endParaRPr lang="en-US" dirty="0"/>
          </a:p>
        </p:txBody>
      </p:sp>
      <p:sp>
        <p:nvSpPr>
          <p:cNvPr id="9" name="Oval 8">
            <a:extLst>
              <a:ext uri="{FF2B5EF4-FFF2-40B4-BE49-F238E27FC236}">
                <a16:creationId xmlns:a16="http://schemas.microsoft.com/office/drawing/2014/main" id="{7F23ACE5-DF73-41B8-A8A4-671AF82DB333}"/>
              </a:ext>
            </a:extLst>
          </p:cNvPr>
          <p:cNvSpPr/>
          <p:nvPr/>
        </p:nvSpPr>
        <p:spPr>
          <a:xfrm>
            <a:off x="5495944" y="6027718"/>
            <a:ext cx="435005" cy="22194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8B31A892-33BA-46A1-9890-61C627E1424B}"/>
              </a:ext>
            </a:extLst>
          </p:cNvPr>
          <p:cNvSpPr txBox="1"/>
          <p:nvPr/>
        </p:nvSpPr>
        <p:spPr>
          <a:xfrm>
            <a:off x="6371504" y="4769585"/>
            <a:ext cx="3863566" cy="968278"/>
          </a:xfrm>
          <a:prstGeom prst="rect">
            <a:avLst/>
          </a:prstGeom>
          <a:noFill/>
        </p:spPr>
        <p:txBody>
          <a:bodyPr wrap="square">
            <a:spAutoFit/>
          </a:bodyPr>
          <a:lstStyle/>
          <a:p>
            <a:pPr marR="0" lvl="0" algn="just">
              <a:lnSpc>
                <a:spcPct val="107000"/>
              </a:lnSpc>
              <a:spcBef>
                <a:spcPts val="0"/>
              </a:spcBef>
              <a:spcAft>
                <a:spcPts val="0"/>
              </a:spcAft>
            </a:pPr>
            <a:r>
              <a:rPr lang="en-US" sz="1800" b="1" i="1" dirty="0">
                <a:effectLst/>
                <a:latin typeface="Calibri" panose="020F0502020204030204" pitchFamily="34" charset="0"/>
                <a:ea typeface="Calibri" panose="020F0502020204030204" pitchFamily="34" charset="0"/>
                <a:cs typeface="Calibri" panose="020F0502020204030204" pitchFamily="34" charset="0"/>
              </a:rPr>
              <a:t>NOTE: </a:t>
            </a:r>
            <a:r>
              <a:rPr lang="en-US" sz="1800" dirty="0">
                <a:effectLst/>
                <a:latin typeface="Calibri" panose="020F0502020204030204" pitchFamily="34" charset="0"/>
                <a:ea typeface="Calibri" panose="020F0502020204030204" pitchFamily="34" charset="0"/>
                <a:cs typeface="Calibri" panose="020F0502020204030204" pitchFamily="34" charset="0"/>
              </a:rPr>
              <a:t>Department of Health expenses (including nursing license application fees) are </a:t>
            </a:r>
            <a:r>
              <a:rPr lang="en-US" sz="1800" b="1" dirty="0">
                <a:effectLst/>
                <a:latin typeface="Calibri" panose="020F0502020204030204" pitchFamily="34" charset="0"/>
                <a:ea typeface="Calibri" panose="020F0502020204030204" pitchFamily="34" charset="0"/>
                <a:cs typeface="Calibri" panose="020F0502020204030204" pitchFamily="34" charset="0"/>
              </a:rPr>
              <a:t>non-allowable expenses.</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2" name="Picture 11">
            <a:extLst>
              <a:ext uri="{FF2B5EF4-FFF2-40B4-BE49-F238E27FC236}">
                <a16:creationId xmlns:a16="http://schemas.microsoft.com/office/drawing/2014/main" id="{F15FC58F-76C4-47B0-9A98-CDDDF2FED6CD}"/>
              </a:ext>
            </a:extLst>
          </p:cNvPr>
          <p:cNvPicPr>
            <a:picLocks noChangeAspect="1"/>
          </p:cNvPicPr>
          <p:nvPr/>
        </p:nvPicPr>
        <p:blipFill>
          <a:blip r:embed="rId4"/>
          <a:stretch>
            <a:fillRect/>
          </a:stretch>
        </p:blipFill>
        <p:spPr>
          <a:xfrm>
            <a:off x="306898" y="786480"/>
            <a:ext cx="6528908" cy="1111288"/>
          </a:xfrm>
          <a:prstGeom prst="rect">
            <a:avLst/>
          </a:prstGeom>
        </p:spPr>
      </p:pic>
      <p:cxnSp>
        <p:nvCxnSpPr>
          <p:cNvPr id="11" name="Straight Arrow Connector 10">
            <a:extLst>
              <a:ext uri="{FF2B5EF4-FFF2-40B4-BE49-F238E27FC236}">
                <a16:creationId xmlns:a16="http://schemas.microsoft.com/office/drawing/2014/main" id="{57FE8BF5-A6E3-48E5-8704-E1793DFFC8EE}"/>
              </a:ext>
            </a:extLst>
          </p:cNvPr>
          <p:cNvCxnSpPr>
            <a:cxnSpLocks/>
          </p:cNvCxnSpPr>
          <p:nvPr/>
        </p:nvCxnSpPr>
        <p:spPr>
          <a:xfrm flipH="1" flipV="1">
            <a:off x="5131293" y="1789021"/>
            <a:ext cx="617655" cy="421906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832217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67031" y="0"/>
            <a:ext cx="12192000" cy="6858000"/>
          </a:xfrm>
          <a:prstGeom prst="rect">
            <a:avLst/>
          </a:prstGeom>
        </p:spPr>
      </p:pic>
      <p:sp>
        <p:nvSpPr>
          <p:cNvPr id="2" name="Title 1">
            <a:extLst>
              <a:ext uri="{FF2B5EF4-FFF2-40B4-BE49-F238E27FC236}">
                <a16:creationId xmlns:a16="http://schemas.microsoft.com/office/drawing/2014/main" id="{21FC6DD2-0466-C649-AF28-70E3859B41C5}"/>
              </a:ext>
            </a:extLst>
          </p:cNvPr>
          <p:cNvSpPr>
            <a:spLocks noGrp="1"/>
          </p:cNvSpPr>
          <p:nvPr>
            <p:ph type="title"/>
          </p:nvPr>
        </p:nvSpPr>
        <p:spPr>
          <a:xfrm>
            <a:off x="196778" y="142043"/>
            <a:ext cx="11557258" cy="841932"/>
          </a:xfrm>
        </p:spPr>
        <p:txBody>
          <a:bodyPr>
            <a:noAutofit/>
          </a:bodyPr>
          <a:lstStyle/>
          <a:p>
            <a:r>
              <a:rPr lang="en-US" sz="3600" b="1" dirty="0">
                <a:latin typeface="Calibri Light" panose="020F0302020204030204" pitchFamily="34" charset="0"/>
                <a:ea typeface="Calibri" panose="020F0502020204030204" pitchFamily="34" charset="0"/>
                <a:cs typeface="Calibri Light" panose="020F0302020204030204" pitchFamily="34" charset="0"/>
              </a:rPr>
              <a:t>Section D. Costs and Reimbursement Request</a:t>
            </a:r>
            <a:endParaRPr lang="en-US" sz="3600" b="1" dirty="0"/>
          </a:p>
        </p:txBody>
      </p:sp>
      <p:sp>
        <p:nvSpPr>
          <p:cNvPr id="19" name="TextBox 18">
            <a:extLst>
              <a:ext uri="{FF2B5EF4-FFF2-40B4-BE49-F238E27FC236}">
                <a16:creationId xmlns:a16="http://schemas.microsoft.com/office/drawing/2014/main" id="{563F9A23-E5DC-451A-9215-F3D823369D28}"/>
              </a:ext>
            </a:extLst>
          </p:cNvPr>
          <p:cNvSpPr txBox="1"/>
          <p:nvPr/>
        </p:nvSpPr>
        <p:spPr>
          <a:xfrm>
            <a:off x="5968305" y="2070185"/>
            <a:ext cx="5598692" cy="369332"/>
          </a:xfrm>
          <a:prstGeom prst="rect">
            <a:avLst/>
          </a:prstGeom>
          <a:noFill/>
        </p:spPr>
        <p:txBody>
          <a:bodyPr wrap="square">
            <a:spAutoFit/>
          </a:bodyPr>
          <a:lstStyle/>
          <a:p>
            <a:endParaRPr lang="en-US" dirty="0"/>
          </a:p>
        </p:txBody>
      </p:sp>
      <p:sp>
        <p:nvSpPr>
          <p:cNvPr id="21" name="TextBox 20">
            <a:extLst>
              <a:ext uri="{FF2B5EF4-FFF2-40B4-BE49-F238E27FC236}">
                <a16:creationId xmlns:a16="http://schemas.microsoft.com/office/drawing/2014/main" id="{46093784-5173-4A4C-B5B6-BB5FF516C046}"/>
              </a:ext>
            </a:extLst>
          </p:cNvPr>
          <p:cNvSpPr txBox="1"/>
          <p:nvPr/>
        </p:nvSpPr>
        <p:spPr>
          <a:xfrm>
            <a:off x="5975407" y="4136533"/>
            <a:ext cx="6156664" cy="369332"/>
          </a:xfrm>
          <a:prstGeom prst="rect">
            <a:avLst/>
          </a:prstGeom>
          <a:noFill/>
        </p:spPr>
        <p:txBody>
          <a:bodyPr wrap="square">
            <a:spAutoFit/>
          </a:bodyPr>
          <a:lstStyle/>
          <a:p>
            <a:endParaRPr lang="en-US" dirty="0"/>
          </a:p>
        </p:txBody>
      </p:sp>
      <p:pic>
        <p:nvPicPr>
          <p:cNvPr id="18" name="Content Placeholder 17">
            <a:extLst>
              <a:ext uri="{FF2B5EF4-FFF2-40B4-BE49-F238E27FC236}">
                <a16:creationId xmlns:a16="http://schemas.microsoft.com/office/drawing/2014/main" id="{8669E5A7-DFDA-4495-9A4E-3F3092482D4F}"/>
              </a:ext>
            </a:extLst>
          </p:cNvPr>
          <p:cNvPicPr>
            <a:picLocks noGrp="1"/>
          </p:cNvPicPr>
          <p:nvPr>
            <p:ph idx="1"/>
          </p:nvPr>
        </p:nvPicPr>
        <p:blipFill>
          <a:blip r:embed="rId3"/>
          <a:stretch>
            <a:fillRect/>
          </a:stretch>
        </p:blipFill>
        <p:spPr>
          <a:xfrm>
            <a:off x="297872" y="1126018"/>
            <a:ext cx="8001000" cy="2028825"/>
          </a:xfrm>
          <a:prstGeom prst="rect">
            <a:avLst/>
          </a:prstGeom>
        </p:spPr>
      </p:pic>
      <p:sp>
        <p:nvSpPr>
          <p:cNvPr id="20" name="TextBox 19">
            <a:extLst>
              <a:ext uri="{FF2B5EF4-FFF2-40B4-BE49-F238E27FC236}">
                <a16:creationId xmlns:a16="http://schemas.microsoft.com/office/drawing/2014/main" id="{4F87CA39-BB6D-4667-8908-271A57A7CD3D}"/>
              </a:ext>
            </a:extLst>
          </p:cNvPr>
          <p:cNvSpPr txBox="1"/>
          <p:nvPr/>
        </p:nvSpPr>
        <p:spPr>
          <a:xfrm>
            <a:off x="-207818" y="3422342"/>
            <a:ext cx="8853054" cy="1561005"/>
          </a:xfrm>
          <a:prstGeom prst="rect">
            <a:avLst/>
          </a:prstGeom>
          <a:noFill/>
        </p:spPr>
        <p:txBody>
          <a:bodyPr wrap="square">
            <a:spAutoFit/>
          </a:bodyPr>
          <a:lstStyle/>
          <a:p>
            <a:pPr marL="742950" marR="0" lvl="1" indent="-285750">
              <a:lnSpc>
                <a:spcPct val="107000"/>
              </a:lnSpc>
              <a:spcBef>
                <a:spcPts val="0"/>
              </a:spcBef>
              <a:spcAft>
                <a:spcPts val="0"/>
              </a:spcAft>
              <a:buFont typeface="+mj-lt"/>
              <a:buAutoNum type="arabicPeriod"/>
              <a:tabLst>
                <a:tab pos="228600" algn="l"/>
                <a:tab pos="457200" algn="l"/>
                <a:tab pos="914400" algn="l"/>
              </a:tabLst>
            </a:pPr>
            <a:r>
              <a:rPr lang="en-US" dirty="0">
                <a:latin typeface="Calibri" panose="020F0502020204030204" pitchFamily="34" charset="0"/>
                <a:ea typeface="Calibri" panose="020F0502020204030204" pitchFamily="34" charset="0"/>
                <a:cs typeface="Calibri" panose="020F0502020204030204" pitchFamily="34" charset="0"/>
              </a:rPr>
              <a:t>T</a:t>
            </a:r>
            <a:r>
              <a:rPr lang="en-US" sz="1800" dirty="0">
                <a:effectLst/>
                <a:latin typeface="Calibri" panose="020F0502020204030204" pitchFamily="34" charset="0"/>
                <a:ea typeface="Calibri" panose="020F0502020204030204" pitchFamily="34" charset="0"/>
                <a:cs typeface="Calibri" panose="020F0502020204030204" pitchFamily="34" charset="0"/>
              </a:rPr>
              <a:t>otal </a:t>
            </a:r>
            <a:r>
              <a:rPr lang="en-US" dirty="0">
                <a:latin typeface="Calibri" panose="020F0502020204030204" pitchFamily="34" charset="0"/>
                <a:ea typeface="Calibri" panose="020F0502020204030204" pitchFamily="34" charset="0"/>
                <a:cs typeface="Calibri" panose="020F0502020204030204" pitchFamily="34" charset="0"/>
              </a:rPr>
              <a:t>Direct Care Costs</a:t>
            </a:r>
            <a:r>
              <a:rPr lang="en-US" sz="1800" dirty="0">
                <a:effectLst/>
                <a:latin typeface="Calibri" panose="020F0502020204030204" pitchFamily="34" charset="0"/>
                <a:ea typeface="Calibri" panose="020F0502020204030204" pitchFamily="34" charset="0"/>
                <a:cs typeface="Calibri" panose="020F0502020204030204" pitchFamily="34" charset="0"/>
              </a:rPr>
              <a:t> (Section B, items 1. a-c &amp; 2.) is </a:t>
            </a:r>
            <a:r>
              <a:rPr lang="en-US" sz="1800" b="1" i="1" dirty="0">
                <a:effectLst/>
                <a:latin typeface="Calibri" panose="020F0502020204030204" pitchFamily="34" charset="0"/>
                <a:ea typeface="Calibri" panose="020F0502020204030204" pitchFamily="34" charset="0"/>
                <a:cs typeface="Calibri" panose="020F0502020204030204" pitchFamily="34" charset="0"/>
              </a:rPr>
              <a:t>automatically calculated</a:t>
            </a:r>
            <a:r>
              <a:rPr lang="en-US" sz="1800" dirty="0">
                <a:effectLst/>
                <a:latin typeface="Calibri" panose="020F0502020204030204" pitchFamily="34" charset="0"/>
                <a:ea typeface="Calibri" panose="020F0502020204030204" pitchFamily="34" charset="0"/>
                <a:cs typeface="Calibri" panose="020F0502020204030204" pitchFamily="34"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mj-lt"/>
              <a:buAutoNum type="arabicPeriod"/>
              <a:tabLst>
                <a:tab pos="228600" algn="l"/>
                <a:tab pos="457200" algn="l"/>
                <a:tab pos="914400" algn="l"/>
              </a:tabLst>
            </a:pPr>
            <a:r>
              <a:rPr lang="en-US" sz="1800" dirty="0">
                <a:effectLst/>
                <a:latin typeface="Calibri" panose="020F0502020204030204" pitchFamily="34" charset="0"/>
                <a:ea typeface="Calibri" panose="020F0502020204030204" pitchFamily="34" charset="0"/>
                <a:cs typeface="Calibri" panose="020F0502020204030204" pitchFamily="34" charset="0"/>
              </a:rPr>
              <a:t>Total </a:t>
            </a:r>
            <a:r>
              <a:rPr lang="en-US" dirty="0">
                <a:latin typeface="Calibri" panose="020F0502020204030204" pitchFamily="34" charset="0"/>
                <a:ea typeface="Calibri" panose="020F0502020204030204" pitchFamily="34" charset="0"/>
                <a:cs typeface="Calibri" panose="020F0502020204030204" pitchFamily="34" charset="0"/>
              </a:rPr>
              <a:t>Operating Costs</a:t>
            </a:r>
            <a:r>
              <a:rPr lang="en-US" sz="1800" dirty="0">
                <a:effectLst/>
                <a:latin typeface="Calibri" panose="020F0502020204030204" pitchFamily="34" charset="0"/>
                <a:ea typeface="Calibri" panose="020F0502020204030204" pitchFamily="34" charset="0"/>
                <a:cs typeface="Calibri" panose="020F0502020204030204" pitchFamily="34" charset="0"/>
              </a:rPr>
              <a:t> (Section C, items 1. through 4.) is </a:t>
            </a:r>
            <a:r>
              <a:rPr lang="en-US" sz="1800" b="1" i="1" dirty="0">
                <a:effectLst/>
                <a:latin typeface="Calibri" panose="020F0502020204030204" pitchFamily="34" charset="0"/>
                <a:ea typeface="Calibri" panose="020F0502020204030204" pitchFamily="34" charset="0"/>
                <a:cs typeface="Calibri" panose="020F0502020204030204" pitchFamily="34" charset="0"/>
              </a:rPr>
              <a:t>automatically calculated</a:t>
            </a:r>
            <a:r>
              <a:rPr lang="en-US" sz="1800" dirty="0">
                <a:effectLst/>
                <a:latin typeface="Calibri" panose="020F0502020204030204" pitchFamily="34" charset="0"/>
                <a:ea typeface="Calibri" panose="020F0502020204030204" pitchFamily="34" charset="0"/>
                <a:cs typeface="Calibri" panose="020F0502020204030204" pitchFamily="34"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mj-lt"/>
              <a:buAutoNum type="arabicPeriod"/>
              <a:tabLst>
                <a:tab pos="228600" algn="l"/>
                <a:tab pos="457200" algn="l"/>
                <a:tab pos="914400" algn="l"/>
              </a:tabLst>
            </a:pPr>
            <a:r>
              <a:rPr lang="en-US" dirty="0">
                <a:latin typeface="Calibri" panose="020F0502020204030204" pitchFamily="34" charset="0"/>
                <a:ea typeface="Calibri" panose="020F0502020204030204" pitchFamily="34" charset="0"/>
                <a:cs typeface="Calibri" panose="020F0502020204030204" pitchFamily="34" charset="0"/>
              </a:rPr>
              <a:t>Total D.1. and D.2 is </a:t>
            </a:r>
            <a:r>
              <a:rPr lang="en-US" sz="1800" b="1" i="1" dirty="0">
                <a:effectLst/>
                <a:latin typeface="Calibri" panose="020F0502020204030204" pitchFamily="34" charset="0"/>
                <a:ea typeface="Calibri" panose="020F0502020204030204" pitchFamily="34" charset="0"/>
                <a:cs typeface="Calibri" panose="020F0502020204030204" pitchFamily="34" charset="0"/>
              </a:rPr>
              <a:t>automatically calculated</a:t>
            </a:r>
            <a:r>
              <a:rPr lang="en-US" sz="1800" dirty="0">
                <a:effectLst/>
                <a:latin typeface="Calibri" panose="020F0502020204030204" pitchFamily="34" charset="0"/>
                <a:ea typeface="Calibri" panose="020F0502020204030204" pitchFamily="34" charset="0"/>
                <a:cs typeface="Calibri" panose="020F0502020204030204" pitchFamily="34"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mj-lt"/>
              <a:buAutoNum type="arabicPeriod"/>
              <a:tabLst>
                <a:tab pos="228600" algn="l"/>
                <a:tab pos="457200" algn="l"/>
                <a:tab pos="914400" algn="l"/>
              </a:tabLst>
            </a:pPr>
            <a:r>
              <a:rPr lang="en-US" sz="1800" dirty="0">
                <a:effectLst/>
                <a:latin typeface="Calibri" panose="020F0502020204030204" pitchFamily="34" charset="0"/>
                <a:ea typeface="Calibri" panose="020F0502020204030204" pitchFamily="34" charset="0"/>
                <a:cs typeface="Calibri" panose="020F0502020204030204" pitchFamily="34" charset="0"/>
              </a:rPr>
              <a:t>Your Medicaid percentage entered in </a:t>
            </a:r>
            <a:r>
              <a:rPr lang="en-US" sz="1800" b="1" i="1" dirty="0">
                <a:effectLst/>
                <a:latin typeface="Calibri" panose="020F0502020204030204" pitchFamily="34" charset="0"/>
                <a:ea typeface="Calibri" panose="020F0502020204030204" pitchFamily="34" charset="0"/>
                <a:cs typeface="Calibri" panose="020F0502020204030204" pitchFamily="34" charset="0"/>
              </a:rPr>
              <a:t>Section A, item 2 </a:t>
            </a:r>
            <a:r>
              <a:rPr lang="en-US" sz="1800" dirty="0">
                <a:effectLst/>
                <a:latin typeface="Calibri" panose="020F0502020204030204" pitchFamily="34" charset="0"/>
                <a:ea typeface="Calibri" panose="020F0502020204030204" pitchFamily="34" charset="0"/>
                <a:cs typeface="Calibri" panose="020F0502020204030204" pitchFamily="34" charset="0"/>
              </a:rPr>
              <a:t>is automatically entered </a:t>
            </a:r>
            <a:r>
              <a:rPr lang="en-US" dirty="0">
                <a:latin typeface="Calibri" panose="020F0502020204030204" pitchFamily="34" charset="0"/>
                <a:ea typeface="Calibri" panose="020F0502020204030204" pitchFamily="34" charset="0"/>
                <a:cs typeface="Calibri" panose="020F0502020204030204" pitchFamily="34" charset="0"/>
              </a:rPr>
              <a:t>(</a:t>
            </a:r>
            <a:r>
              <a:rPr lang="en-US" sz="1800" dirty="0">
                <a:effectLst/>
                <a:latin typeface="Calibri" panose="020F0502020204030204" pitchFamily="34" charset="0"/>
                <a:ea typeface="Calibri" panose="020F0502020204030204" pitchFamily="34" charset="0"/>
                <a:cs typeface="Calibri" panose="020F0502020204030204" pitchFamily="34" charset="0"/>
              </a:rPr>
              <a:t>Section D, item 4) to calculate the amount of reimbursement for the quarter.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190558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2F82AC8-4B21-4440-AF6E-6CAF9E43FDD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2CF65888-1DD0-B346-959C-3B710A1BD17F}"/>
              </a:ext>
            </a:extLst>
          </p:cNvPr>
          <p:cNvSpPr>
            <a:spLocks noGrp="1"/>
          </p:cNvSpPr>
          <p:nvPr>
            <p:ph type="title"/>
          </p:nvPr>
        </p:nvSpPr>
        <p:spPr>
          <a:xfrm>
            <a:off x="224382" y="162160"/>
            <a:ext cx="11142970" cy="630709"/>
          </a:xfrm>
        </p:spPr>
        <p:txBody>
          <a:bodyPr>
            <a:noAutofit/>
          </a:bodyPr>
          <a:lstStyle/>
          <a:p>
            <a:r>
              <a:rPr lang="en-US" sz="3600" b="1" dirty="0">
                <a:latin typeface="Calibri Light" panose="020F0302020204030204" pitchFamily="34" charset="0"/>
                <a:ea typeface="Calibri" panose="020F0502020204030204" pitchFamily="34" charset="0"/>
                <a:cs typeface="Calibri Light" panose="020F0302020204030204" pitchFamily="34" charset="0"/>
              </a:rPr>
              <a:t>Section E. Provider Authorization</a:t>
            </a:r>
            <a:endParaRPr lang="en-US" sz="3600" b="1" dirty="0"/>
          </a:p>
        </p:txBody>
      </p:sp>
      <p:pic>
        <p:nvPicPr>
          <p:cNvPr id="12" name="Content Placeholder 11">
            <a:extLst>
              <a:ext uri="{FF2B5EF4-FFF2-40B4-BE49-F238E27FC236}">
                <a16:creationId xmlns:a16="http://schemas.microsoft.com/office/drawing/2014/main" id="{9892C147-435C-4F96-9156-F807C821B294}"/>
              </a:ext>
            </a:extLst>
          </p:cNvPr>
          <p:cNvPicPr>
            <a:picLocks noGrp="1"/>
          </p:cNvPicPr>
          <p:nvPr>
            <p:ph idx="1"/>
          </p:nvPr>
        </p:nvPicPr>
        <p:blipFill>
          <a:blip r:embed="rId3"/>
          <a:stretch>
            <a:fillRect/>
          </a:stretch>
        </p:blipFill>
        <p:spPr>
          <a:xfrm>
            <a:off x="224382" y="880554"/>
            <a:ext cx="7981950" cy="1304925"/>
          </a:xfrm>
          <a:prstGeom prst="rect">
            <a:avLst/>
          </a:prstGeom>
        </p:spPr>
      </p:pic>
      <p:sp>
        <p:nvSpPr>
          <p:cNvPr id="14" name="TextBox 13">
            <a:extLst>
              <a:ext uri="{FF2B5EF4-FFF2-40B4-BE49-F238E27FC236}">
                <a16:creationId xmlns:a16="http://schemas.microsoft.com/office/drawing/2014/main" id="{FFFA6FE2-BF65-4913-B680-40768F2852DC}"/>
              </a:ext>
            </a:extLst>
          </p:cNvPr>
          <p:cNvSpPr txBox="1"/>
          <p:nvPr/>
        </p:nvSpPr>
        <p:spPr>
          <a:xfrm>
            <a:off x="-93518" y="2448378"/>
            <a:ext cx="9549245" cy="375552"/>
          </a:xfrm>
          <a:prstGeom prst="rect">
            <a:avLst/>
          </a:prstGeom>
          <a:noFill/>
        </p:spPr>
        <p:txBody>
          <a:bodyPr wrap="square">
            <a:spAutoFit/>
          </a:bodyPr>
          <a:lstStyle/>
          <a:p>
            <a:pPr marL="228600" marR="0" indent="-228600">
              <a:lnSpc>
                <a:spcPct val="107000"/>
              </a:lnSpc>
              <a:spcBef>
                <a:spcPts val="0"/>
              </a:spcBef>
              <a:spcAft>
                <a:spcPts val="800"/>
              </a:spcAft>
              <a:tabLst>
                <a:tab pos="228600" algn="l"/>
                <a:tab pos="457200" algn="l"/>
              </a:tabLst>
            </a:pPr>
            <a:r>
              <a:rPr lang="en-US" sz="1800" dirty="0">
                <a:effectLst/>
                <a:latin typeface="Calibri" panose="020F0502020204030204" pitchFamily="34" charset="0"/>
                <a:ea typeface="Calibri" panose="020F0502020204030204" pitchFamily="34" charset="0"/>
                <a:cs typeface="Calibri" panose="020F0502020204030204" pitchFamily="34" charset="0"/>
              </a:rPr>
              <a:t>	The Nursing Home Administrator must sign and date this form.  Submit originals signed in </a:t>
            </a:r>
            <a:r>
              <a:rPr lang="en-US" sz="1800" b="1" u="sng" dirty="0">
                <a:effectLst/>
                <a:latin typeface="Calibri" panose="020F0502020204030204" pitchFamily="34" charset="0"/>
                <a:ea typeface="Calibri" panose="020F0502020204030204" pitchFamily="34" charset="0"/>
                <a:cs typeface="Calibri" panose="020F0502020204030204" pitchFamily="34" charset="0"/>
              </a:rPr>
              <a:t>ink</a:t>
            </a:r>
            <a:r>
              <a:rPr lang="en-US" sz="1800" dirty="0">
                <a:effectLst/>
                <a:latin typeface="Calibri" panose="020F0502020204030204" pitchFamily="34" charset="0"/>
                <a:ea typeface="Calibri" panose="020F0502020204030204" pitchFamily="34" charset="0"/>
                <a:cs typeface="Calibri" panose="020F0502020204030204" pitchFamily="34"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67285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DB962305-C037-B847-B903-997D030574BE}"/>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B9DE6440-7497-D449-8A78-A92866A407F5}"/>
              </a:ext>
            </a:extLst>
          </p:cNvPr>
          <p:cNvSpPr>
            <a:spLocks noGrp="1"/>
          </p:cNvSpPr>
          <p:nvPr>
            <p:ph type="title"/>
          </p:nvPr>
        </p:nvSpPr>
        <p:spPr>
          <a:xfrm>
            <a:off x="838200" y="365126"/>
            <a:ext cx="6947263" cy="601230"/>
          </a:xfrm>
        </p:spPr>
        <p:txBody>
          <a:bodyPr>
            <a:normAutofit/>
          </a:bodyPr>
          <a:lstStyle/>
          <a:p>
            <a:r>
              <a:rPr lang="en-US" sz="3600" b="1" dirty="0">
                <a:latin typeface="Calibri Light" panose="020F0302020204030204" pitchFamily="34" charset="0"/>
                <a:ea typeface="Calibri" panose="020F0502020204030204" pitchFamily="34" charset="0"/>
                <a:cs typeface="Calibri Light" panose="020F0302020204030204" pitchFamily="34" charset="0"/>
              </a:rPr>
              <a:t>Submitting the Packet</a:t>
            </a:r>
            <a:endParaRPr lang="en-US" sz="3600" dirty="0"/>
          </a:p>
        </p:txBody>
      </p:sp>
      <p:sp>
        <p:nvSpPr>
          <p:cNvPr id="7" name="Content Placeholder 6">
            <a:extLst>
              <a:ext uri="{FF2B5EF4-FFF2-40B4-BE49-F238E27FC236}">
                <a16:creationId xmlns:a16="http://schemas.microsoft.com/office/drawing/2014/main" id="{DD855924-A6E4-C24B-B34F-F2D613017CD6}"/>
              </a:ext>
            </a:extLst>
          </p:cNvPr>
          <p:cNvSpPr>
            <a:spLocks noGrp="1"/>
          </p:cNvSpPr>
          <p:nvPr>
            <p:ph idx="1"/>
          </p:nvPr>
        </p:nvSpPr>
        <p:spPr>
          <a:xfrm>
            <a:off x="838200" y="883228"/>
            <a:ext cx="6947263" cy="5609646"/>
          </a:xfrm>
        </p:spPr>
        <p:txBody>
          <a:bodyPr>
            <a:normAutofit fontScale="77500" lnSpcReduction="20000"/>
          </a:bodyPr>
          <a:lstStyle/>
          <a:p>
            <a:pPr marL="0" indent="0">
              <a:buNone/>
            </a:pPr>
            <a:r>
              <a:rPr lang="en-US" sz="1500" dirty="0">
                <a:effectLst/>
                <a:latin typeface="Calibri" panose="020F0502020204030204" pitchFamily="34" charset="0"/>
                <a:ea typeface="Calibri" panose="020F0502020204030204" pitchFamily="34" charset="0"/>
              </a:rPr>
              <a:t>Send the completed and signed reimbursement form, along with all support documentation, by the quarterly due date in .pdf format to the email address below.  The submission email address is a secure email address</a:t>
            </a:r>
          </a:p>
          <a:p>
            <a:pPr marL="0" indent="0">
              <a:buNone/>
            </a:pPr>
            <a:endParaRPr lang="en-US" sz="1500" dirty="0">
              <a:latin typeface="Calibri" panose="020F0502020204030204" pitchFamily="34" charset="0"/>
            </a:endParaRPr>
          </a:p>
          <a:p>
            <a:pPr marL="0" marR="0" indent="0" algn="ctr">
              <a:lnSpc>
                <a:spcPct val="107000"/>
              </a:lnSpc>
              <a:spcBef>
                <a:spcPts val="0"/>
              </a:spcBef>
              <a:spcAft>
                <a:spcPts val="800"/>
              </a:spcAft>
              <a:buNone/>
            </a:pPr>
            <a:r>
              <a:rPr lang="en-US" sz="15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*NOTICE FOR SUBMISSION OF CONFIDENTIAL INFORMATION*</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1500" dirty="0">
                <a:effectLst/>
                <a:latin typeface="Calibri" panose="020F0502020204030204" pitchFamily="34" charset="0"/>
                <a:ea typeface="Calibri" panose="020F0502020204030204" pitchFamily="34" charset="0"/>
                <a:cs typeface="Times New Roman" panose="02020603050405020304" pitchFamily="18" charset="0"/>
              </a:rPr>
              <a:t>Beginning January 31, 2022, All CONFIDENTIAL information contained in a NAC reimbursement request </a:t>
            </a:r>
            <a:r>
              <a:rPr lang="en-US" sz="1500" b="1" dirty="0">
                <a:effectLst/>
                <a:latin typeface="Calibri" panose="020F0502020204030204" pitchFamily="34" charset="0"/>
                <a:ea typeface="Calibri" panose="020F0502020204030204" pitchFamily="34" charset="0"/>
                <a:cs typeface="Times New Roman" panose="02020603050405020304" pitchFamily="18" charset="0"/>
              </a:rPr>
              <a:t>MUST BE SENT VIA SECURED EMAIL </a:t>
            </a:r>
            <a:r>
              <a:rPr lang="en-US" sz="1500" b="1" u="sng" dirty="0">
                <a:effectLst/>
                <a:latin typeface="Calibri" panose="020F0502020204030204" pitchFamily="34" charset="0"/>
                <a:ea typeface="Calibri" panose="020F0502020204030204" pitchFamily="34" charset="0"/>
                <a:cs typeface="Times New Roman" panose="02020603050405020304" pitchFamily="18" charset="0"/>
              </a:rPr>
              <a:t>OR</a:t>
            </a:r>
            <a:r>
              <a:rPr lang="en-US" sz="1500" b="1" dirty="0">
                <a:effectLst/>
                <a:latin typeface="Calibri" panose="020F0502020204030204" pitchFamily="34" charset="0"/>
                <a:ea typeface="Calibri" panose="020F0502020204030204" pitchFamily="34" charset="0"/>
                <a:cs typeface="Times New Roman" panose="02020603050405020304" pitchFamily="18" charset="0"/>
              </a:rPr>
              <a:t> IN AN EMAIL REPLY</a:t>
            </a:r>
            <a:r>
              <a:rPr lang="en-US" sz="1500" dirty="0">
                <a:effectLst/>
                <a:latin typeface="Calibri" panose="020F0502020204030204" pitchFamily="34" charset="0"/>
                <a:ea typeface="Calibri" panose="020F0502020204030204" pitchFamily="34" charset="0"/>
                <a:cs typeface="Times New Roman" panose="02020603050405020304" pitchFamily="18" charset="0"/>
              </a:rPr>
              <a:t> to a secured email originated by  </a:t>
            </a:r>
            <a:r>
              <a:rPr lang="en-US" sz="1500" u="sng"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3"/>
              </a:rPr>
              <a:t>DSHSALTSANACReimbursement@dshs.wa.gov</a:t>
            </a:r>
            <a:r>
              <a:rPr lang="en-US" sz="1500" dirty="0">
                <a:effectLst/>
                <a:latin typeface="Calibri" panose="020F0502020204030204" pitchFamily="34" charset="0"/>
                <a:ea typeface="Calibri" panose="020F0502020204030204" pitchFamily="34" charset="0"/>
                <a:cs typeface="Calibri" panose="020F0502020204030204" pitchFamily="34" charset="0"/>
              </a:rPr>
              <a:t>.</a:t>
            </a:r>
            <a:r>
              <a:rPr lang="en-US" sz="1500" dirty="0">
                <a:effectLst/>
                <a:latin typeface="Calibri" panose="020F0502020204030204" pitchFamily="34" charset="0"/>
                <a:ea typeface="Calibri" panose="020F0502020204030204" pitchFamily="34" charset="0"/>
                <a:cs typeface="Times New Roman" panose="02020603050405020304" pitchFamily="18" charset="0"/>
              </a:rPr>
              <a:t> If you do not have the ability to secure an email and did NOT receive a secure email to reply to, contact the email address above with the </a:t>
            </a:r>
            <a:r>
              <a:rPr lang="en-US" sz="1500" b="1" dirty="0">
                <a:effectLst/>
                <a:latin typeface="Calibri" panose="020F0502020204030204" pitchFamily="34" charset="0"/>
                <a:ea typeface="Calibri" panose="020F0502020204030204" pitchFamily="34" charset="0"/>
                <a:cs typeface="Times New Roman" panose="02020603050405020304" pitchFamily="18" charset="0"/>
              </a:rPr>
              <a:t>Subject</a:t>
            </a:r>
            <a:r>
              <a:rPr lang="en-US" sz="1500" dirty="0">
                <a:effectLst/>
                <a:latin typeface="Calibri" panose="020F0502020204030204" pitchFamily="34" charset="0"/>
                <a:ea typeface="Calibri" panose="020F0502020204030204" pitchFamily="34" charset="0"/>
                <a:cs typeface="Times New Roman" panose="02020603050405020304" pitchFamily="18" charset="0"/>
              </a:rPr>
              <a:t>: Secure Email Needed.</a:t>
            </a:r>
          </a:p>
          <a:p>
            <a:pPr marL="0" marR="0" indent="0">
              <a:lnSpc>
                <a:spcPct val="107000"/>
              </a:lnSpc>
              <a:spcBef>
                <a:spcPts val="0"/>
              </a:spcBef>
              <a:spcAft>
                <a:spcPts val="800"/>
              </a:spcAft>
              <a:buNone/>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500" dirty="0">
                <a:effectLst/>
                <a:latin typeface="Calibri" panose="020F0502020204030204" pitchFamily="34" charset="0"/>
                <a:ea typeface="Calibri" panose="020F0502020204030204" pitchFamily="34" charset="0"/>
                <a:cs typeface="Times New Roman" panose="02020603050405020304" pitchFamily="18" charset="0"/>
              </a:rPr>
              <a:t>All NAC reimbursement packet submissions to be </a:t>
            </a:r>
            <a:r>
              <a:rPr lang="en-US" sz="1500" b="1" i="1" dirty="0">
                <a:effectLst/>
                <a:latin typeface="Calibri" panose="020F0502020204030204" pitchFamily="34" charset="0"/>
                <a:ea typeface="Calibri" panose="020F0502020204030204" pitchFamily="34" charset="0"/>
                <a:cs typeface="Times New Roman" panose="02020603050405020304" pitchFamily="18" charset="0"/>
              </a:rPr>
              <a:t>sent via secured email OR in a secured reply</a:t>
            </a:r>
            <a:r>
              <a:rPr lang="en-US" sz="1500" dirty="0">
                <a:effectLst/>
                <a:latin typeface="Calibri" panose="020F0502020204030204" pitchFamily="34" charset="0"/>
                <a:ea typeface="Calibri" panose="020F0502020204030204" pitchFamily="34" charset="0"/>
                <a:cs typeface="Times New Roman" panose="02020603050405020304" pitchFamily="18" charset="0"/>
              </a:rPr>
              <a:t> to the email above.</a:t>
            </a:r>
          </a:p>
          <a:p>
            <a:pPr marL="342900" marR="0" lvl="0" indent="-342900">
              <a:lnSpc>
                <a:spcPct val="107000"/>
              </a:lnSpc>
              <a:spcBef>
                <a:spcPts val="0"/>
              </a:spcBef>
              <a:spcAft>
                <a:spcPts val="0"/>
              </a:spcAft>
              <a:buFont typeface="Symbol" panose="05050102010706020507" pitchFamily="18" charset="2"/>
              <a:buChar char=""/>
            </a:pPr>
            <a:r>
              <a:rPr lang="en-US" sz="1500" dirty="0">
                <a:effectLst/>
                <a:latin typeface="Calibri" panose="020F0502020204030204" pitchFamily="34" charset="0"/>
                <a:ea typeface="Calibri" panose="020F0502020204030204" pitchFamily="34" charset="0"/>
                <a:cs typeface="Times New Roman" panose="02020603050405020304" pitchFamily="18" charset="0"/>
              </a:rPr>
              <a:t>In your secured email or secured reply, change the </a:t>
            </a:r>
            <a:r>
              <a:rPr lang="en-US" sz="1500" b="1" dirty="0">
                <a:effectLst/>
                <a:latin typeface="Calibri" panose="020F0502020204030204" pitchFamily="34" charset="0"/>
                <a:ea typeface="Calibri" panose="020F0502020204030204" pitchFamily="34" charset="0"/>
                <a:cs typeface="Times New Roman" panose="02020603050405020304" pitchFamily="18" charset="0"/>
              </a:rPr>
              <a:t>Subject</a:t>
            </a:r>
            <a:r>
              <a:rPr lang="en-US" sz="1500" dirty="0">
                <a:effectLst/>
                <a:latin typeface="Calibri" panose="020F0502020204030204" pitchFamily="34" charset="0"/>
                <a:ea typeface="Calibri" panose="020F0502020204030204" pitchFamily="34" charset="0"/>
                <a:cs typeface="Times New Roman" panose="02020603050405020304" pitchFamily="18" charset="0"/>
              </a:rPr>
              <a:t>: </a:t>
            </a:r>
            <a:r>
              <a:rPr lang="en-US" sz="1500" dirty="0">
                <a:effectLst/>
                <a:latin typeface="Calibri" panose="020F0502020204030204" pitchFamily="34" charset="0"/>
                <a:ea typeface="Calibri" panose="020F0502020204030204" pitchFamily="34" charset="0"/>
                <a:cs typeface="Calibri" panose="020F0502020204030204" pitchFamily="34" charset="0"/>
              </a:rPr>
              <a:t>xx Quarter 202x NAC Submission.</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500" dirty="0">
                <a:effectLst/>
                <a:latin typeface="Calibri" panose="020F0502020204030204" pitchFamily="34" charset="0"/>
                <a:ea typeface="Calibri" panose="020F0502020204030204" pitchFamily="34" charset="0"/>
                <a:cs typeface="Times New Roman" panose="02020603050405020304" pitchFamily="18" charset="0"/>
              </a:rPr>
              <a:t>If you did not receive a secured email, please send an email to </a:t>
            </a:r>
            <a:r>
              <a:rPr lang="en-US" sz="1500" u="sng"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3"/>
              </a:rPr>
              <a:t>DSHSALTSANACReimbursement@dshs.wa.gov</a:t>
            </a:r>
            <a:r>
              <a:rPr lang="en-US" sz="1500" dirty="0">
                <a:effectLst/>
                <a:latin typeface="Calibri" panose="020F0502020204030204" pitchFamily="34" charset="0"/>
                <a:ea typeface="Calibri" panose="020F0502020204030204" pitchFamily="34" charset="0"/>
                <a:cs typeface="Calibri" panose="020F0502020204030204" pitchFamily="34" charset="0"/>
              </a:rPr>
              <a:t> with the </a:t>
            </a:r>
            <a:r>
              <a:rPr lang="en-US" sz="1500" b="1" dirty="0">
                <a:effectLst/>
                <a:latin typeface="Calibri" panose="020F0502020204030204" pitchFamily="34" charset="0"/>
                <a:ea typeface="Calibri" panose="020F0502020204030204" pitchFamily="34" charset="0"/>
                <a:cs typeface="Calibri" panose="020F0502020204030204" pitchFamily="34" charset="0"/>
              </a:rPr>
              <a:t>Subject</a:t>
            </a:r>
            <a:r>
              <a:rPr lang="en-US" sz="1500" dirty="0">
                <a:effectLst/>
                <a:latin typeface="Calibri" panose="020F0502020204030204" pitchFamily="34" charset="0"/>
                <a:ea typeface="Calibri" panose="020F0502020204030204" pitchFamily="34" charset="0"/>
                <a:cs typeface="Calibri" panose="020F0502020204030204" pitchFamily="34" charset="0"/>
              </a:rPr>
              <a:t>: Secure Email Needed.</a:t>
            </a:r>
          </a:p>
          <a:p>
            <a:pPr marL="342900" marR="0" lvl="0" indent="-342900">
              <a:lnSpc>
                <a:spcPct val="107000"/>
              </a:lnSpc>
              <a:spcBef>
                <a:spcPts val="0"/>
              </a:spcBef>
              <a:spcAft>
                <a:spcPts val="0"/>
              </a:spcAft>
              <a:buFont typeface="Symbol" panose="05050102010706020507" pitchFamily="18" charset="2"/>
              <a:buChar char=""/>
            </a:pPr>
            <a:endParaRPr lang="en-US" sz="1500" dirty="0">
              <a:latin typeface="Calibri" panose="020F0502020204030204" pitchFamily="34" charset="0"/>
              <a:ea typeface="Calibri" panose="020F0502020204030204" pitchFamily="34" charset="0"/>
              <a:cs typeface="Calibri" panose="020F0502020204030204" pitchFamily="34" charset="0"/>
            </a:endParaRPr>
          </a:p>
          <a:p>
            <a:pPr marL="0" marR="0" indent="0">
              <a:lnSpc>
                <a:spcPct val="107000"/>
              </a:lnSpc>
              <a:spcBef>
                <a:spcPts val="0"/>
              </a:spcBef>
              <a:spcAft>
                <a:spcPts val="800"/>
              </a:spcAft>
              <a:buNone/>
            </a:pPr>
            <a:r>
              <a:rPr lang="en-US" sz="1500" b="1" dirty="0">
                <a:effectLst/>
                <a:latin typeface="Calibri" panose="020F0502020204030204" pitchFamily="34" charset="0"/>
                <a:ea typeface="Calibri" panose="020F0502020204030204" pitchFamily="34" charset="0"/>
                <a:cs typeface="Calibri" panose="020F0502020204030204" pitchFamily="34" charset="0"/>
              </a:rPr>
              <a:t>You have up to thirty (30) days from the end of the quarter to submit a reimbursement request.  </a:t>
            </a:r>
            <a:r>
              <a:rPr lang="en-US" sz="1500" dirty="0">
                <a:effectLst/>
                <a:latin typeface="Calibri" panose="020F0502020204030204" pitchFamily="34" charset="0"/>
                <a:ea typeface="Calibri" panose="020F0502020204030204" pitchFamily="34" charset="0"/>
                <a:cs typeface="Calibri" panose="020F0502020204030204" pitchFamily="34" charset="0"/>
              </a:rPr>
              <a:t>It must be emailed by the last day of the month following the reimbursement quarter.  No late reimbursement packets will be accepted unless there are extenuating circumstances and approval from the NAC Lead is obtained prior to submission.</a:t>
            </a:r>
            <a:r>
              <a:rPr lang="en-US" sz="1500" b="1" u="sng" dirty="0">
                <a:effectLst/>
                <a:latin typeface="Calibri" panose="020F0502020204030204" pitchFamily="34" charset="0"/>
                <a:ea typeface="Calibri" panose="020F0502020204030204" pitchFamily="34" charset="0"/>
                <a:cs typeface="Calibri" panose="020F0502020204030204" pitchFamily="34" charset="0"/>
              </a:rPr>
              <a:t> </a:t>
            </a:r>
            <a:r>
              <a:rPr lang="en-US" sz="1500" dirty="0">
                <a:effectLst/>
                <a:latin typeface="Calibri" panose="020F0502020204030204" pitchFamily="34" charset="0"/>
                <a:ea typeface="Calibri" panose="020F0502020204030204" pitchFamily="34" charset="0"/>
                <a:cs typeface="Calibri" panose="020F0502020204030204" pitchFamily="34" charset="0"/>
              </a:rPr>
              <a:t>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1500" b="1" dirty="0">
                <a:effectLst/>
                <a:latin typeface="Calibri" panose="020F0502020204030204" pitchFamily="34" charset="0"/>
                <a:ea typeface="Calibri" panose="020F0502020204030204" pitchFamily="34" charset="0"/>
                <a:cs typeface="Calibri" panose="020F0502020204030204" pitchFamily="34" charset="0"/>
              </a:rPr>
              <a:t>Due dates are as follows:</a:t>
            </a:r>
            <a:br>
              <a:rPr lang="en-US" sz="1500" b="1" dirty="0">
                <a:effectLst/>
                <a:latin typeface="Calibri" panose="020F0502020204030204" pitchFamily="34" charset="0"/>
                <a:ea typeface="Calibri" panose="020F0502020204030204" pitchFamily="34" charset="0"/>
                <a:cs typeface="Calibri" panose="020F0502020204030204" pitchFamily="34" charset="0"/>
              </a:rPr>
            </a:br>
            <a:r>
              <a:rPr lang="en-US" sz="1500" b="1" dirty="0">
                <a:effectLst/>
                <a:latin typeface="Calibri" panose="020F0502020204030204" pitchFamily="34" charset="0"/>
                <a:ea typeface="Calibri" panose="020F0502020204030204" pitchFamily="34" charset="0"/>
                <a:cs typeface="Calibri" panose="020F0502020204030204" pitchFamily="34" charset="0"/>
              </a:rPr>
              <a:t>1</a:t>
            </a:r>
            <a:r>
              <a:rPr lang="en-US" sz="1500" b="1" baseline="30000" dirty="0">
                <a:effectLst/>
                <a:latin typeface="Calibri" panose="020F0502020204030204" pitchFamily="34" charset="0"/>
                <a:ea typeface="Calibri" panose="020F0502020204030204" pitchFamily="34" charset="0"/>
                <a:cs typeface="Calibri" panose="020F0502020204030204" pitchFamily="34" charset="0"/>
              </a:rPr>
              <a:t>st</a:t>
            </a:r>
            <a:r>
              <a:rPr lang="en-US" sz="1500" b="1" dirty="0">
                <a:effectLst/>
                <a:latin typeface="Calibri" panose="020F0502020204030204" pitchFamily="34" charset="0"/>
                <a:ea typeface="Calibri" panose="020F0502020204030204" pitchFamily="34" charset="0"/>
                <a:cs typeface="Calibri" panose="020F0502020204030204" pitchFamily="34" charset="0"/>
              </a:rPr>
              <a:t> Quarter:   July 31</a:t>
            </a:r>
            <a:r>
              <a:rPr lang="en-US" sz="1500" b="1" baseline="30000" dirty="0">
                <a:effectLst/>
                <a:latin typeface="Calibri" panose="020F0502020204030204" pitchFamily="34" charset="0"/>
                <a:ea typeface="Calibri" panose="020F0502020204030204" pitchFamily="34" charset="0"/>
                <a:cs typeface="Calibri" panose="020F0502020204030204" pitchFamily="34" charset="0"/>
              </a:rPr>
              <a:t>st</a:t>
            </a:r>
            <a:r>
              <a:rPr lang="en-US" sz="1500" b="1" dirty="0">
                <a:effectLst/>
                <a:latin typeface="Calibri" panose="020F0502020204030204" pitchFamily="34" charset="0"/>
                <a:ea typeface="Calibri" panose="020F0502020204030204" pitchFamily="34" charset="0"/>
                <a:cs typeface="Calibri" panose="020F0502020204030204" pitchFamily="34" charset="0"/>
              </a:rPr>
              <a:t> </a:t>
            </a:r>
            <a:r>
              <a:rPr lang="en-US" sz="1500" dirty="0">
                <a:effectLst/>
                <a:latin typeface="Calibri" panose="020F0502020204030204" pitchFamily="34" charset="0"/>
                <a:ea typeface="Calibri" panose="020F0502020204030204" pitchFamily="34" charset="0"/>
                <a:cs typeface="Calibri" panose="020F0502020204030204" pitchFamily="34" charset="0"/>
              </a:rPr>
              <a:t>(processed with 2</a:t>
            </a:r>
            <a:r>
              <a:rPr lang="en-US" sz="1500" baseline="30000" dirty="0">
                <a:effectLst/>
                <a:latin typeface="Calibri" panose="020F0502020204030204" pitchFamily="34" charset="0"/>
                <a:ea typeface="Calibri" panose="020F0502020204030204" pitchFamily="34" charset="0"/>
                <a:cs typeface="Calibri" panose="020F0502020204030204" pitchFamily="34" charset="0"/>
              </a:rPr>
              <a:t>nd</a:t>
            </a:r>
            <a:r>
              <a:rPr lang="en-US" sz="1500" dirty="0">
                <a:effectLst/>
                <a:latin typeface="Calibri" panose="020F0502020204030204" pitchFamily="34" charset="0"/>
                <a:ea typeface="Calibri" panose="020F0502020204030204" pitchFamily="34" charset="0"/>
                <a:cs typeface="Calibri" panose="020F0502020204030204" pitchFamily="34" charset="0"/>
              </a:rPr>
              <a:t> quarter to accommodate the cost report review)</a:t>
            </a:r>
            <a:br>
              <a:rPr lang="en-US" sz="1500" b="1" dirty="0">
                <a:effectLst/>
                <a:latin typeface="Calibri" panose="020F0502020204030204" pitchFamily="34" charset="0"/>
                <a:ea typeface="Calibri" panose="020F0502020204030204" pitchFamily="34" charset="0"/>
                <a:cs typeface="Calibri" panose="020F0502020204030204" pitchFamily="34" charset="0"/>
              </a:rPr>
            </a:br>
            <a:r>
              <a:rPr lang="en-US" sz="1500" b="1" dirty="0">
                <a:effectLst/>
                <a:latin typeface="Calibri" panose="020F0502020204030204" pitchFamily="34" charset="0"/>
                <a:ea typeface="Calibri" panose="020F0502020204030204" pitchFamily="34" charset="0"/>
                <a:cs typeface="Calibri" panose="020F0502020204030204" pitchFamily="34" charset="0"/>
              </a:rPr>
              <a:t>2</a:t>
            </a:r>
            <a:r>
              <a:rPr lang="en-US" sz="1500" b="1" baseline="30000" dirty="0">
                <a:effectLst/>
                <a:latin typeface="Calibri" panose="020F0502020204030204" pitchFamily="34" charset="0"/>
                <a:ea typeface="Calibri" panose="020F0502020204030204" pitchFamily="34" charset="0"/>
                <a:cs typeface="Calibri" panose="020F0502020204030204" pitchFamily="34" charset="0"/>
              </a:rPr>
              <a:t>nd</a:t>
            </a:r>
            <a:r>
              <a:rPr lang="en-US" sz="1500" b="1" dirty="0">
                <a:effectLst/>
                <a:latin typeface="Calibri" panose="020F0502020204030204" pitchFamily="34" charset="0"/>
                <a:ea typeface="Calibri" panose="020F0502020204030204" pitchFamily="34" charset="0"/>
                <a:cs typeface="Calibri" panose="020F0502020204030204" pitchFamily="34" charset="0"/>
              </a:rPr>
              <a:t> Quarter:  July 31</a:t>
            </a:r>
            <a:r>
              <a:rPr lang="en-US" sz="1500" b="1" baseline="30000" dirty="0">
                <a:effectLst/>
                <a:latin typeface="Calibri" panose="020F0502020204030204" pitchFamily="34" charset="0"/>
                <a:ea typeface="Calibri" panose="020F0502020204030204" pitchFamily="34" charset="0"/>
                <a:cs typeface="Calibri" panose="020F0502020204030204" pitchFamily="34" charset="0"/>
              </a:rPr>
              <a:t>st</a:t>
            </a:r>
            <a:r>
              <a:rPr lang="en-US" sz="1500" b="1" dirty="0">
                <a:effectLst/>
                <a:latin typeface="Calibri" panose="020F0502020204030204" pitchFamily="34" charset="0"/>
                <a:ea typeface="Calibri" panose="020F0502020204030204" pitchFamily="34" charset="0"/>
                <a:cs typeface="Calibri" panose="020F0502020204030204" pitchFamily="34" charset="0"/>
              </a:rPr>
              <a:t> </a:t>
            </a:r>
            <a:br>
              <a:rPr lang="en-US" sz="1500" b="1" dirty="0">
                <a:effectLst/>
                <a:latin typeface="Calibri" panose="020F0502020204030204" pitchFamily="34" charset="0"/>
                <a:ea typeface="Calibri" panose="020F0502020204030204" pitchFamily="34" charset="0"/>
                <a:cs typeface="Calibri" panose="020F0502020204030204" pitchFamily="34" charset="0"/>
              </a:rPr>
            </a:br>
            <a:r>
              <a:rPr lang="en-US" sz="1500" b="1" dirty="0">
                <a:effectLst/>
                <a:latin typeface="Calibri" panose="020F0502020204030204" pitchFamily="34" charset="0"/>
                <a:ea typeface="Calibri" panose="020F0502020204030204" pitchFamily="34" charset="0"/>
                <a:cs typeface="Calibri" panose="020F0502020204030204" pitchFamily="34" charset="0"/>
              </a:rPr>
              <a:t>3</a:t>
            </a:r>
            <a:r>
              <a:rPr lang="en-US" sz="1500" b="1" baseline="30000" dirty="0">
                <a:effectLst/>
                <a:latin typeface="Calibri" panose="020F0502020204030204" pitchFamily="34" charset="0"/>
                <a:ea typeface="Calibri" panose="020F0502020204030204" pitchFamily="34" charset="0"/>
                <a:cs typeface="Calibri" panose="020F0502020204030204" pitchFamily="34" charset="0"/>
              </a:rPr>
              <a:t>rd</a:t>
            </a:r>
            <a:r>
              <a:rPr lang="en-US" sz="1500" b="1" dirty="0">
                <a:effectLst/>
                <a:latin typeface="Calibri" panose="020F0502020204030204" pitchFamily="34" charset="0"/>
                <a:ea typeface="Calibri" panose="020F0502020204030204" pitchFamily="34" charset="0"/>
                <a:cs typeface="Calibri" panose="020F0502020204030204" pitchFamily="34" charset="0"/>
              </a:rPr>
              <a:t> Quarter:  October 31</a:t>
            </a:r>
            <a:r>
              <a:rPr lang="en-US" sz="1500" b="1" baseline="30000" dirty="0">
                <a:effectLst/>
                <a:latin typeface="Calibri" panose="020F0502020204030204" pitchFamily="34" charset="0"/>
                <a:ea typeface="Calibri" panose="020F0502020204030204" pitchFamily="34" charset="0"/>
                <a:cs typeface="Calibri" panose="020F0502020204030204" pitchFamily="34" charset="0"/>
              </a:rPr>
              <a:t>st</a:t>
            </a:r>
            <a:r>
              <a:rPr lang="en-US" sz="1500" b="1" dirty="0">
                <a:effectLst/>
                <a:latin typeface="Calibri" panose="020F0502020204030204" pitchFamily="34" charset="0"/>
                <a:ea typeface="Calibri" panose="020F0502020204030204" pitchFamily="34" charset="0"/>
                <a:cs typeface="Calibri" panose="020F0502020204030204" pitchFamily="34" charset="0"/>
              </a:rPr>
              <a:t> </a:t>
            </a:r>
            <a:br>
              <a:rPr lang="en-US" sz="1500" b="1" dirty="0">
                <a:effectLst/>
                <a:latin typeface="Calibri" panose="020F0502020204030204" pitchFamily="34" charset="0"/>
                <a:ea typeface="Calibri" panose="020F0502020204030204" pitchFamily="34" charset="0"/>
                <a:cs typeface="Calibri" panose="020F0502020204030204" pitchFamily="34" charset="0"/>
              </a:rPr>
            </a:br>
            <a:r>
              <a:rPr lang="en-US" sz="1500" b="1" dirty="0">
                <a:effectLst/>
                <a:latin typeface="Calibri" panose="020F0502020204030204" pitchFamily="34" charset="0"/>
                <a:ea typeface="Calibri" panose="020F0502020204030204" pitchFamily="34" charset="0"/>
                <a:cs typeface="Calibri" panose="020F0502020204030204" pitchFamily="34" charset="0"/>
              </a:rPr>
              <a:t>4</a:t>
            </a:r>
            <a:r>
              <a:rPr lang="en-US" sz="1500" b="1" baseline="30000" dirty="0">
                <a:effectLst/>
                <a:latin typeface="Calibri" panose="020F0502020204030204" pitchFamily="34" charset="0"/>
                <a:ea typeface="Calibri" panose="020F0502020204030204" pitchFamily="34" charset="0"/>
                <a:cs typeface="Calibri" panose="020F0502020204030204" pitchFamily="34" charset="0"/>
              </a:rPr>
              <a:t>th</a:t>
            </a:r>
            <a:r>
              <a:rPr lang="en-US" sz="1500" b="1" dirty="0">
                <a:effectLst/>
                <a:latin typeface="Calibri" panose="020F0502020204030204" pitchFamily="34" charset="0"/>
                <a:ea typeface="Calibri" panose="020F0502020204030204" pitchFamily="34" charset="0"/>
                <a:cs typeface="Calibri" panose="020F0502020204030204" pitchFamily="34" charset="0"/>
              </a:rPr>
              <a:t> Quarter:  January 31</a:t>
            </a:r>
            <a:r>
              <a:rPr lang="en-US" sz="1500" b="1" baseline="30000" dirty="0">
                <a:effectLst/>
                <a:latin typeface="Calibri" panose="020F0502020204030204" pitchFamily="34" charset="0"/>
                <a:ea typeface="Calibri" panose="020F0502020204030204" pitchFamily="34" charset="0"/>
                <a:cs typeface="Calibri" panose="020F0502020204030204" pitchFamily="34" charset="0"/>
              </a:rPr>
              <a:t>st</a:t>
            </a:r>
            <a:r>
              <a:rPr lang="en-US" sz="1500" b="1" dirty="0">
                <a:effectLst/>
                <a:latin typeface="Calibri" panose="020F0502020204030204" pitchFamily="34" charset="0"/>
                <a:ea typeface="Calibri" panose="020F0502020204030204" pitchFamily="34" charset="0"/>
                <a:cs typeface="Calibri" panose="020F0502020204030204" pitchFamily="34" charset="0"/>
              </a:rPr>
              <a:t> the following year </a:t>
            </a:r>
            <a:r>
              <a:rPr lang="en-US" sz="1500" dirty="0">
                <a:effectLst/>
                <a:latin typeface="Calibri" panose="020F0502020204030204" pitchFamily="34" charset="0"/>
                <a:ea typeface="Calibri" panose="020F0502020204030204" pitchFamily="34" charset="0"/>
                <a:cs typeface="Calibri" panose="020F0502020204030204" pitchFamily="34" charset="0"/>
              </a:rPr>
              <a:t>(example - the quarter ending December 31, 2020, would be due by January 31, 2021)</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1500" dirty="0">
                <a:effectLst/>
                <a:latin typeface="Calibri" panose="020F0502020204030204" pitchFamily="34" charset="0"/>
                <a:ea typeface="Calibri" panose="020F0502020204030204" pitchFamily="34" charset="0"/>
                <a:cs typeface="Calibri" panose="020F0502020204030204" pitchFamily="34" charset="0"/>
              </a:rPr>
              <a:t>Use the forms found on our website </a:t>
            </a:r>
            <a:r>
              <a:rPr lang="en-US" sz="1500" u="sng"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4"/>
              </a:rPr>
              <a:t>https://www.dshs.wa.gov/altsa/management-services-division/nursing-assistant-certified-reimbursement-forms</a:t>
            </a:r>
            <a:r>
              <a:rPr lang="en-US" sz="1500" dirty="0">
                <a:effectLst/>
                <a:latin typeface="Calibri" panose="020F0502020204030204" pitchFamily="34" charset="0"/>
                <a:ea typeface="Calibri" panose="020F0502020204030204" pitchFamily="34" charset="0"/>
                <a:cs typeface="Calibri" panose="020F0502020204030204" pitchFamily="34" charset="0"/>
              </a:rPr>
              <a:t> to request reimbursement for nursing assistant training and testing costs.  Submit forms and supporting documents at the end of the quarter in which training and/or testing was completed.</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200" dirty="0"/>
          </a:p>
        </p:txBody>
      </p:sp>
      <p:sp>
        <p:nvSpPr>
          <p:cNvPr id="11" name="Rectangle 10">
            <a:extLst>
              <a:ext uri="{FF2B5EF4-FFF2-40B4-BE49-F238E27FC236}">
                <a16:creationId xmlns:a16="http://schemas.microsoft.com/office/drawing/2014/main" id="{F1525438-05B3-49F7-91E1-6D8585EF7E37}"/>
              </a:ext>
            </a:extLst>
          </p:cNvPr>
          <p:cNvSpPr/>
          <p:nvPr/>
        </p:nvSpPr>
        <p:spPr>
          <a:xfrm>
            <a:off x="571501" y="1331483"/>
            <a:ext cx="7213962" cy="1089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591148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DB962305-C037-B847-B903-997D030574BE}"/>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B9DE6440-7497-D449-8A78-A92866A407F5}"/>
              </a:ext>
            </a:extLst>
          </p:cNvPr>
          <p:cNvSpPr>
            <a:spLocks noGrp="1"/>
          </p:cNvSpPr>
          <p:nvPr>
            <p:ph type="title"/>
          </p:nvPr>
        </p:nvSpPr>
        <p:spPr>
          <a:xfrm>
            <a:off x="838200" y="365125"/>
            <a:ext cx="6947263" cy="757093"/>
          </a:xfrm>
        </p:spPr>
        <p:txBody>
          <a:bodyPr/>
          <a:lstStyle/>
          <a:p>
            <a:r>
              <a:rPr lang="en-US" dirty="0"/>
              <a:t>NAC FAQs</a:t>
            </a:r>
          </a:p>
        </p:txBody>
      </p:sp>
      <p:sp>
        <p:nvSpPr>
          <p:cNvPr id="7" name="Content Placeholder 6">
            <a:extLst>
              <a:ext uri="{FF2B5EF4-FFF2-40B4-BE49-F238E27FC236}">
                <a16:creationId xmlns:a16="http://schemas.microsoft.com/office/drawing/2014/main" id="{DD855924-A6E4-C24B-B34F-F2D613017CD6}"/>
              </a:ext>
            </a:extLst>
          </p:cNvPr>
          <p:cNvSpPr>
            <a:spLocks noGrp="1"/>
          </p:cNvSpPr>
          <p:nvPr>
            <p:ph idx="1"/>
          </p:nvPr>
        </p:nvSpPr>
        <p:spPr>
          <a:xfrm>
            <a:off x="353292" y="1392382"/>
            <a:ext cx="7432172" cy="4681847"/>
          </a:xfrm>
        </p:spPr>
        <p:txBody>
          <a:bodyPr>
            <a:normAutofit fontScale="85000" lnSpcReduction="20000"/>
          </a:bodyPr>
          <a:lstStyle/>
          <a:p>
            <a:pPr marL="342900" marR="0" lvl="0" indent="-342900">
              <a:lnSpc>
                <a:spcPct val="107000"/>
              </a:lnSpc>
              <a:spcBef>
                <a:spcPts val="0"/>
              </a:spcBef>
              <a:spcAft>
                <a:spcPts val="800"/>
              </a:spcAft>
              <a:buFont typeface="Symbol" panose="05050102010706020507" pitchFamily="18" charset="2"/>
              <a:buChar char=""/>
            </a:pPr>
            <a:r>
              <a:rPr lang="en-US" sz="1700" dirty="0">
                <a:effectLst/>
                <a:latin typeface="Calibri" panose="020F0502020204030204" pitchFamily="34" charset="0"/>
                <a:ea typeface="Calibri" panose="020F0502020204030204" pitchFamily="34" charset="0"/>
                <a:cs typeface="Calibri" panose="020F0502020204030204" pitchFamily="34" charset="0"/>
              </a:rPr>
              <a:t>Please submit one request packet per quarter with all costs pertaining to that quarter. </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700" dirty="0">
                <a:effectLst/>
                <a:latin typeface="Calibri" panose="020F0502020204030204" pitchFamily="34" charset="0"/>
                <a:ea typeface="Calibri" panose="020F0502020204030204" pitchFamily="34" charset="0"/>
                <a:cs typeface="Calibri" panose="020F0502020204030204" pitchFamily="34" charset="0"/>
              </a:rPr>
              <a:t>If a class went over into the next quarter by a week or two, you must include it in the quarter in which it ended.</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700" dirty="0">
                <a:effectLst/>
                <a:latin typeface="Calibri" panose="020F0502020204030204" pitchFamily="34" charset="0"/>
                <a:ea typeface="Calibri" panose="020F0502020204030204" pitchFamily="34" charset="0"/>
                <a:cs typeface="Calibri" panose="020F0502020204030204" pitchFamily="34" charset="0"/>
              </a:rPr>
              <a:t>Listing the facility’s full-time instructors as Outside CPR &amp; First Aid expenses is incorrect; this should be listed under Direct Care Costs in the instructor section.</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700" dirty="0">
                <a:effectLst/>
                <a:latin typeface="Calibri" panose="020F0502020204030204" pitchFamily="34" charset="0"/>
                <a:ea typeface="Calibri" panose="020F0502020204030204" pitchFamily="34" charset="0"/>
                <a:cs typeface="Calibri" panose="020F0502020204030204" pitchFamily="34" charset="0"/>
              </a:rPr>
              <a:t>If listing “Other” as a reason for not completing the class, you must explain the reason.</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fontAlgn="base" hangingPunct="0">
              <a:lnSpc>
                <a:spcPct val="107000"/>
              </a:lnSpc>
              <a:spcBef>
                <a:spcPts val="0"/>
              </a:spcBef>
              <a:spcAft>
                <a:spcPts val="0"/>
              </a:spcAft>
              <a:buFont typeface="Symbol" panose="05050102010706020507" pitchFamily="18" charset="2"/>
              <a:buChar char=""/>
            </a:pPr>
            <a:r>
              <a:rPr lang="en-US" sz="1700" dirty="0">
                <a:effectLst/>
                <a:latin typeface="Calibri" panose="020F0502020204030204" pitchFamily="34" charset="0"/>
                <a:ea typeface="Calibri" panose="020F0502020204030204" pitchFamily="34" charset="0"/>
                <a:cs typeface="Calibri" panose="020F0502020204030204" pitchFamily="34" charset="0"/>
              </a:rPr>
              <a:t>Supplies and moveable asset expenses over $750 per item will be paid through the NAC training program.  This is for classroom specific items only and should correspond to average class sizes.  For instance, if a facility generally only teaches 10 students, we will not allow 20 computers/tablets/etc. to be reimbursed.  We would not allow items such as a bed hoist, since that is equipment that is normally used in the nursing home and could be borrowed the class.</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700" dirty="0">
                <a:effectLst/>
                <a:latin typeface="Calibri" panose="020F0502020204030204" pitchFamily="34" charset="0"/>
                <a:ea typeface="Calibri" panose="020F0502020204030204" pitchFamily="34" charset="0"/>
                <a:cs typeface="Calibri" panose="020F0502020204030204" pitchFamily="34" charset="0"/>
              </a:rPr>
              <a:t>Use the DSHS NAC Supplies Form. Please itemize all expenses and fill out the invoice section of the form for each invoice.</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700" dirty="0">
                <a:effectLst/>
                <a:latin typeface="Calibri" panose="020F0502020204030204" pitchFamily="34" charset="0"/>
                <a:ea typeface="Calibri" panose="020F0502020204030204" pitchFamily="34" charset="0"/>
                <a:cs typeface="Calibri" panose="020F0502020204030204" pitchFamily="34" charset="0"/>
              </a:rPr>
              <a:t>If the forms are incomplete, an email will be sent to the facility requesting documents etc.  If no response is received from the facility within a week, the request will not be processed for reimbursement.  Please make sure your contact information is updated and correct; especially your email address, as this is our main form of contact for questions.</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700" dirty="0">
                <a:effectLst/>
                <a:latin typeface="Calibri" panose="020F0502020204030204" pitchFamily="34" charset="0"/>
                <a:ea typeface="Calibri" panose="020F0502020204030204" pitchFamily="34" charset="0"/>
                <a:cs typeface="Calibri" panose="020F0502020204030204" pitchFamily="34" charset="0"/>
              </a:rPr>
              <a:t>You must write the name of the student(s) on the copy of the check submitted for proof of payment.</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700" dirty="0">
                <a:effectLst/>
                <a:latin typeface="Calibri" panose="020F0502020204030204" pitchFamily="34" charset="0"/>
                <a:ea typeface="Calibri" panose="020F0502020204030204" pitchFamily="34" charset="0"/>
                <a:cs typeface="Calibri" panose="020F0502020204030204" pitchFamily="34" charset="0"/>
              </a:rPr>
              <a:t>When a student is trained at an outside facility, proof of payment for student testing and a detailed invoice, including cost breakdown, is required.</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700" dirty="0">
                <a:effectLst/>
                <a:latin typeface="Calibri" panose="020F0502020204030204" pitchFamily="34" charset="0"/>
                <a:ea typeface="Calibri" panose="020F0502020204030204" pitchFamily="34" charset="0"/>
                <a:cs typeface="Calibri" panose="020F0502020204030204" pitchFamily="34" charset="0"/>
              </a:rPr>
              <a:t>Proof of payment and proof of purchase is required for reimbursement. </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700" dirty="0">
                <a:effectLst/>
                <a:latin typeface="Calibri" panose="020F0502020204030204" pitchFamily="34" charset="0"/>
                <a:ea typeface="Calibri" panose="020F0502020204030204" pitchFamily="34" charset="0"/>
                <a:cs typeface="Calibri" panose="020F0502020204030204" pitchFamily="34" charset="0"/>
              </a:rPr>
              <a:t>Proof of employment, which must contain the hourly wage, is required for facility employed training instructors.</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1617325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DB962305-C037-B847-B903-997D030574BE}"/>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B9DE6440-7497-D449-8A78-A92866A407F5}"/>
              </a:ext>
            </a:extLst>
          </p:cNvPr>
          <p:cNvSpPr>
            <a:spLocks noGrp="1"/>
          </p:cNvSpPr>
          <p:nvPr>
            <p:ph type="title"/>
          </p:nvPr>
        </p:nvSpPr>
        <p:spPr>
          <a:xfrm>
            <a:off x="838200" y="365125"/>
            <a:ext cx="6947263" cy="757093"/>
          </a:xfrm>
        </p:spPr>
        <p:txBody>
          <a:bodyPr/>
          <a:lstStyle/>
          <a:p>
            <a:r>
              <a:rPr lang="en-US" dirty="0"/>
              <a:t>Questions?</a:t>
            </a:r>
          </a:p>
        </p:txBody>
      </p:sp>
      <p:sp>
        <p:nvSpPr>
          <p:cNvPr id="7" name="Content Placeholder 6">
            <a:extLst>
              <a:ext uri="{FF2B5EF4-FFF2-40B4-BE49-F238E27FC236}">
                <a16:creationId xmlns:a16="http://schemas.microsoft.com/office/drawing/2014/main" id="{DD855924-A6E4-C24B-B34F-F2D613017CD6}"/>
              </a:ext>
            </a:extLst>
          </p:cNvPr>
          <p:cNvSpPr>
            <a:spLocks noGrp="1"/>
          </p:cNvSpPr>
          <p:nvPr>
            <p:ph idx="1"/>
          </p:nvPr>
        </p:nvSpPr>
        <p:spPr>
          <a:xfrm>
            <a:off x="353292" y="1392382"/>
            <a:ext cx="7432172" cy="4681847"/>
          </a:xfrm>
        </p:spPr>
        <p:txBody>
          <a:bodyPr>
            <a:normAutofit/>
          </a:bodyPr>
          <a:lstStyle/>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Calibri" panose="020F0502020204030204" pitchFamily="34" charset="0"/>
              </a:rPr>
              <a:t>Visit the ALTSA Website: </a:t>
            </a:r>
            <a:r>
              <a:rPr lang="en-US" sz="1800" u="sng"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3"/>
              </a:rPr>
              <a:t>https://www.dshs.wa.gov/altsa/management-services-division/nursing-assistant-certified-reimbursement-forms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tabLst>
                <a:tab pos="228600" algn="l"/>
                <a:tab pos="457200" algn="l"/>
              </a:tabLst>
            </a:pPr>
            <a:endParaRPr lang="en-US" sz="1800" dirty="0">
              <a:effectLst/>
              <a:latin typeface="Calibri" panose="020F0502020204030204" pitchFamily="34" charset="0"/>
              <a:ea typeface="Calibri" panose="020F0502020204030204" pitchFamily="34" charset="0"/>
              <a:cs typeface="Calibri" panose="020F0502020204030204" pitchFamily="34" charset="0"/>
            </a:endParaRPr>
          </a:p>
          <a:p>
            <a:pPr marL="0" marR="0" indent="0">
              <a:lnSpc>
                <a:spcPct val="107000"/>
              </a:lnSpc>
              <a:spcBef>
                <a:spcPts val="0"/>
              </a:spcBef>
              <a:spcAft>
                <a:spcPts val="800"/>
              </a:spcAft>
              <a:buNone/>
              <a:tabLst>
                <a:tab pos="228600" algn="l"/>
                <a:tab pos="457200" algn="l"/>
              </a:tabLst>
            </a:pPr>
            <a:r>
              <a:rPr lang="en-US" sz="1800" dirty="0">
                <a:effectLst/>
                <a:latin typeface="Calibri" panose="020F0502020204030204" pitchFamily="34" charset="0"/>
                <a:ea typeface="Calibri" panose="020F0502020204030204" pitchFamily="34" charset="0"/>
                <a:cs typeface="Calibri" panose="020F0502020204030204" pitchFamily="34" charset="0"/>
              </a:rPr>
              <a:t>Or contact the NAC Reimbursement Lead, Melissa Ayala,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tabLst>
                <a:tab pos="228600" algn="l"/>
                <a:tab pos="457200" algn="l"/>
              </a:tabLst>
            </a:pPr>
            <a:r>
              <a:rPr lang="en-US" sz="1800" dirty="0">
                <a:effectLst/>
                <a:latin typeface="Calibri" panose="020F0502020204030204" pitchFamily="34" charset="0"/>
                <a:ea typeface="Calibri" panose="020F0502020204030204" pitchFamily="34" charset="0"/>
                <a:cs typeface="Calibri" panose="020F0502020204030204" pitchFamily="34" charset="0"/>
              </a:rPr>
              <a:t>E-mail:</a:t>
            </a:r>
            <a:r>
              <a:rPr lang="en-US" sz="1800" dirty="0">
                <a:latin typeface="Calibri" panose="020F0502020204030204" pitchFamily="34" charset="0"/>
                <a:ea typeface="Calibri" panose="020F0502020204030204" pitchFamily="34" charset="0"/>
                <a:cs typeface="Calibri" panose="020F0502020204030204" pitchFamily="34" charset="0"/>
              </a:rPr>
              <a:t>        </a:t>
            </a:r>
            <a:r>
              <a:rPr lang="en-US" sz="1800" u="sng"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4"/>
              </a:rPr>
              <a:t>Melissa.Ayala@dshs.wa.gov</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tabLst>
                <a:tab pos="228600" algn="l"/>
                <a:tab pos="457200" algn="l"/>
              </a:tabLst>
            </a:pPr>
            <a:r>
              <a:rPr lang="en-US" sz="1800" dirty="0">
                <a:effectLst/>
                <a:latin typeface="Calibri" panose="020F0502020204030204" pitchFamily="34" charset="0"/>
                <a:ea typeface="Calibri" panose="020F0502020204030204" pitchFamily="34" charset="0"/>
                <a:cs typeface="Calibri" panose="020F0502020204030204" pitchFamily="34" charset="0"/>
              </a:rPr>
              <a:t>Telephone:</a:t>
            </a:r>
            <a:r>
              <a:rPr lang="en-US" sz="1800" dirty="0">
                <a:latin typeface="Calibri" panose="020F0502020204030204" pitchFamily="34" charset="0"/>
                <a:ea typeface="Calibri" panose="020F0502020204030204" pitchFamily="34" charset="0"/>
                <a:cs typeface="Calibri" panose="020F0502020204030204" pitchFamily="34" charset="0"/>
              </a:rPr>
              <a:t> </a:t>
            </a:r>
            <a:r>
              <a:rPr lang="en-US" sz="1800" dirty="0">
                <a:effectLst/>
                <a:latin typeface="Calibri" panose="020F0502020204030204" pitchFamily="34" charset="0"/>
                <a:ea typeface="Calibri" panose="020F0502020204030204" pitchFamily="34" charset="0"/>
                <a:cs typeface="Calibri" panose="020F0502020204030204" pitchFamily="34" charset="0"/>
              </a:rPr>
              <a:t>360-725-2416</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None/>
            </a:pPr>
            <a:endParaRPr lang="en-US" dirty="0"/>
          </a:p>
        </p:txBody>
      </p:sp>
    </p:spTree>
    <p:extLst>
      <p:ext uri="{BB962C8B-B14F-4D97-AF65-F5344CB8AC3E}">
        <p14:creationId xmlns:p14="http://schemas.microsoft.com/office/powerpoint/2010/main" val="27906978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48DF81FA-B18F-FF42-9E02-5B7B8B0F6A72}"/>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A8ED8F5-BC0E-454F-AE37-ABF762688B8C}"/>
              </a:ext>
            </a:extLst>
          </p:cNvPr>
          <p:cNvSpPr>
            <a:spLocks noGrp="1"/>
          </p:cNvSpPr>
          <p:nvPr>
            <p:ph type="title"/>
          </p:nvPr>
        </p:nvSpPr>
        <p:spPr>
          <a:xfrm>
            <a:off x="270164" y="365126"/>
            <a:ext cx="7626927" cy="715529"/>
          </a:xfrm>
        </p:spPr>
        <p:txBody>
          <a:bodyPr>
            <a:noAutofit/>
          </a:bodyPr>
          <a:lstStyle/>
          <a:p>
            <a:r>
              <a:rPr lang="en-US" sz="3200" b="1" dirty="0"/>
              <a:t>How to Fill out a Reimbursement Request</a:t>
            </a:r>
          </a:p>
        </p:txBody>
      </p:sp>
      <p:sp>
        <p:nvSpPr>
          <p:cNvPr id="3" name="Content Placeholder 2">
            <a:extLst>
              <a:ext uri="{FF2B5EF4-FFF2-40B4-BE49-F238E27FC236}">
                <a16:creationId xmlns:a16="http://schemas.microsoft.com/office/drawing/2014/main" id="{B4085716-D2B2-0243-A1DA-EE13F2A1771E}"/>
              </a:ext>
            </a:extLst>
          </p:cNvPr>
          <p:cNvSpPr>
            <a:spLocks noGrp="1"/>
          </p:cNvSpPr>
          <p:nvPr>
            <p:ph idx="1"/>
          </p:nvPr>
        </p:nvSpPr>
        <p:spPr>
          <a:xfrm>
            <a:off x="270164" y="1153391"/>
            <a:ext cx="7527921" cy="4846717"/>
          </a:xfrm>
        </p:spPr>
        <p:txBody>
          <a:bodyPr>
            <a:normAutofit lnSpcReduction="10000"/>
          </a:bodyPr>
          <a:lstStyle/>
          <a:p>
            <a:r>
              <a:rPr lang="en-US" sz="2400" dirty="0"/>
              <a:t>Use </a:t>
            </a:r>
            <a:r>
              <a:rPr lang="en-US" sz="2400" b="1" dirty="0"/>
              <a:t>Form 06-123 </a:t>
            </a:r>
            <a:r>
              <a:rPr lang="en-US" sz="2400" dirty="0"/>
              <a:t>for all reimbursement requests. </a:t>
            </a:r>
          </a:p>
          <a:p>
            <a:r>
              <a:rPr lang="en-US" sz="2400" dirty="0"/>
              <a:t>We will review Sections A-E on the form.</a:t>
            </a:r>
          </a:p>
          <a:p>
            <a:pPr marL="0" indent="0">
              <a:buNone/>
            </a:pPr>
            <a:r>
              <a:rPr lang="en-US" sz="2400" dirty="0"/>
              <a:t>	A. Provider Information</a:t>
            </a:r>
          </a:p>
          <a:p>
            <a:pPr marL="0" indent="0">
              <a:buNone/>
            </a:pPr>
            <a:r>
              <a:rPr lang="en-US" sz="2400" dirty="0"/>
              <a:t>	B. Direct Care Costs</a:t>
            </a:r>
          </a:p>
          <a:p>
            <a:pPr marL="0" indent="0">
              <a:buNone/>
            </a:pPr>
            <a:r>
              <a:rPr lang="en-US" sz="2400" dirty="0"/>
              <a:t>	C. Operating Costs</a:t>
            </a:r>
          </a:p>
          <a:p>
            <a:pPr marL="0" indent="0">
              <a:buNone/>
            </a:pPr>
            <a:r>
              <a:rPr lang="en-US" sz="2400" dirty="0"/>
              <a:t>	D. Total Costs and Reimbursement Request</a:t>
            </a:r>
          </a:p>
          <a:p>
            <a:pPr marL="0" indent="0">
              <a:buNone/>
            </a:pPr>
            <a:r>
              <a:rPr lang="en-US" sz="2400" dirty="0"/>
              <a:t>	E. Provider Authorization</a:t>
            </a:r>
          </a:p>
          <a:p>
            <a:pPr marL="0" indent="0">
              <a:buNone/>
            </a:pPr>
            <a:r>
              <a:rPr lang="en-US" sz="1900" b="1" dirty="0"/>
              <a:t>NOTE: </a:t>
            </a:r>
            <a:r>
              <a:rPr lang="en-US" sz="1900" dirty="0"/>
              <a:t>Some totals on the form are automatically calculated, but some totals need to be entered manually.  See instructions for details.</a:t>
            </a:r>
          </a:p>
          <a:p>
            <a:pPr marL="0" indent="0">
              <a:buNone/>
            </a:pPr>
            <a:r>
              <a:rPr lang="en-US" sz="2400" dirty="0"/>
              <a:t>Additional information can be found at:</a:t>
            </a:r>
          </a:p>
          <a:p>
            <a:pPr marL="0" indent="0">
              <a:buNone/>
            </a:pPr>
            <a:r>
              <a:rPr lang="en-US" sz="2200" dirty="0">
                <a:hlinkClick r:id="rId3"/>
              </a:rPr>
              <a:t>https://www.dshs.wa.gov/altsa/management-services-division/nursing-assistant-certified-reimbursement-forms</a:t>
            </a:r>
            <a:endParaRPr lang="en-US" sz="2200" dirty="0"/>
          </a:p>
          <a:p>
            <a:pPr marL="0" indent="0">
              <a:buNone/>
            </a:pPr>
            <a:endParaRPr lang="en-US" dirty="0"/>
          </a:p>
        </p:txBody>
      </p:sp>
    </p:spTree>
    <p:extLst>
      <p:ext uri="{BB962C8B-B14F-4D97-AF65-F5344CB8AC3E}">
        <p14:creationId xmlns:p14="http://schemas.microsoft.com/office/powerpoint/2010/main" val="3837125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C80CA91C-0E84-5D44-8E75-DAE90BC2E030}"/>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4A8FA23F-B74A-1647-9501-26A1483055CE}"/>
              </a:ext>
            </a:extLst>
          </p:cNvPr>
          <p:cNvSpPr>
            <a:spLocks noGrp="1"/>
          </p:cNvSpPr>
          <p:nvPr>
            <p:ph type="title"/>
          </p:nvPr>
        </p:nvSpPr>
        <p:spPr>
          <a:xfrm>
            <a:off x="838200" y="365125"/>
            <a:ext cx="6857144" cy="1325563"/>
          </a:xfrm>
        </p:spPr>
        <p:txBody>
          <a:bodyPr>
            <a:normAutofit/>
          </a:bodyPr>
          <a:lstStyle/>
          <a:p>
            <a:r>
              <a:rPr lang="en-US" sz="2000" dirty="0"/>
              <a:t>Use </a:t>
            </a:r>
            <a:r>
              <a:rPr lang="en-US" sz="2000" b="1" dirty="0"/>
              <a:t>Form 06-123 </a:t>
            </a:r>
            <a:r>
              <a:rPr lang="en-US" sz="2000" dirty="0"/>
              <a:t>for NAC reimbursement requests.  </a:t>
            </a:r>
            <a:br>
              <a:rPr lang="en-US" sz="2000" dirty="0"/>
            </a:br>
            <a:br>
              <a:rPr lang="en-US" sz="2000" dirty="0"/>
            </a:br>
            <a:r>
              <a:rPr lang="en-US" sz="2000" dirty="0"/>
              <a:t>Found at</a:t>
            </a:r>
            <a:r>
              <a:rPr lang="en-US" sz="2000" b="1" dirty="0"/>
              <a:t>: </a:t>
            </a:r>
            <a:r>
              <a:rPr lang="en-US" sz="1800" u="sng" dirty="0">
                <a:solidFill>
                  <a:srgbClr val="800080"/>
                </a:solidFill>
                <a:effectLst/>
                <a:latin typeface="Times New Roman" panose="02020603050405020304" pitchFamily="18" charset="0"/>
                <a:ea typeface="Times New Roman" panose="02020603050405020304" pitchFamily="18" charset="0"/>
                <a:hlinkClick r:id="rId3"/>
              </a:rPr>
              <a:t>https://www.dshs.wa.gov/altsa/management-services-division/nursing-assistant-certified-reimbursement-forms</a:t>
            </a:r>
            <a:r>
              <a:rPr lang="en-US" sz="1800" dirty="0">
                <a:solidFill>
                  <a:srgbClr val="800080"/>
                </a:solidFill>
                <a:effectLst/>
                <a:latin typeface="Times New Roman" panose="02020603050405020304" pitchFamily="18" charset="0"/>
                <a:ea typeface="Times New Roman" panose="02020603050405020304" pitchFamily="18" charset="0"/>
              </a:rPr>
              <a:t> </a:t>
            </a:r>
            <a:endParaRPr lang="en-US" dirty="0"/>
          </a:p>
        </p:txBody>
      </p:sp>
      <p:pic>
        <p:nvPicPr>
          <p:cNvPr id="12" name="Content Placeholder 11">
            <a:extLst>
              <a:ext uri="{FF2B5EF4-FFF2-40B4-BE49-F238E27FC236}">
                <a16:creationId xmlns:a16="http://schemas.microsoft.com/office/drawing/2014/main" id="{D86E007F-6FCC-4E1C-8055-A9E8C7B375B0}"/>
              </a:ext>
            </a:extLst>
          </p:cNvPr>
          <p:cNvPicPr>
            <a:picLocks noGrp="1" noChangeAspect="1"/>
          </p:cNvPicPr>
          <p:nvPr>
            <p:ph idx="1"/>
          </p:nvPr>
        </p:nvPicPr>
        <p:blipFill>
          <a:blip r:embed="rId4"/>
          <a:stretch>
            <a:fillRect/>
          </a:stretch>
        </p:blipFill>
        <p:spPr>
          <a:xfrm>
            <a:off x="2170461" y="1697137"/>
            <a:ext cx="3489194" cy="4510989"/>
          </a:xfrm>
        </p:spPr>
      </p:pic>
    </p:spTree>
    <p:extLst>
      <p:ext uri="{BB962C8B-B14F-4D97-AF65-F5344CB8AC3E}">
        <p14:creationId xmlns:p14="http://schemas.microsoft.com/office/powerpoint/2010/main" val="2060951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C80CA91C-0E84-5D44-8E75-DAE90BC2E030}"/>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4A8FA23F-B74A-1647-9501-26A1483055CE}"/>
              </a:ext>
            </a:extLst>
          </p:cNvPr>
          <p:cNvSpPr>
            <a:spLocks noGrp="1"/>
          </p:cNvSpPr>
          <p:nvPr>
            <p:ph type="title"/>
          </p:nvPr>
        </p:nvSpPr>
        <p:spPr>
          <a:xfrm>
            <a:off x="195310" y="220115"/>
            <a:ext cx="7812348" cy="482457"/>
          </a:xfrm>
        </p:spPr>
        <p:txBody>
          <a:bodyPr>
            <a:noAutofit/>
          </a:bodyPr>
          <a:lstStyle/>
          <a:p>
            <a:r>
              <a:rPr lang="en-US" sz="3200" b="1" dirty="0"/>
              <a:t>Summary Page Automatic Amount Transfers</a:t>
            </a:r>
          </a:p>
        </p:txBody>
      </p:sp>
      <p:pic>
        <p:nvPicPr>
          <p:cNvPr id="12" name="Content Placeholder 11">
            <a:extLst>
              <a:ext uri="{FF2B5EF4-FFF2-40B4-BE49-F238E27FC236}">
                <a16:creationId xmlns:a16="http://schemas.microsoft.com/office/drawing/2014/main" id="{D86E007F-6FCC-4E1C-8055-A9E8C7B375B0}"/>
              </a:ext>
            </a:extLst>
          </p:cNvPr>
          <p:cNvPicPr>
            <a:picLocks noGrp="1" noChangeAspect="1"/>
          </p:cNvPicPr>
          <p:nvPr>
            <p:ph idx="1"/>
          </p:nvPr>
        </p:nvPicPr>
        <p:blipFill>
          <a:blip r:embed="rId3"/>
          <a:stretch>
            <a:fillRect/>
          </a:stretch>
        </p:blipFill>
        <p:spPr>
          <a:xfrm>
            <a:off x="379881" y="915125"/>
            <a:ext cx="4047459" cy="5232739"/>
          </a:xfrm>
        </p:spPr>
      </p:pic>
      <p:sp>
        <p:nvSpPr>
          <p:cNvPr id="3" name="Oval 2">
            <a:extLst>
              <a:ext uri="{FF2B5EF4-FFF2-40B4-BE49-F238E27FC236}">
                <a16:creationId xmlns:a16="http://schemas.microsoft.com/office/drawing/2014/main" id="{69D4DB6F-D94A-4EBB-847D-D81785609156}"/>
              </a:ext>
            </a:extLst>
          </p:cNvPr>
          <p:cNvSpPr/>
          <p:nvPr/>
        </p:nvSpPr>
        <p:spPr>
          <a:xfrm>
            <a:off x="2587905" y="2725445"/>
            <a:ext cx="887767" cy="158641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4E96D99B-829D-4236-9DED-93AA768464CB}"/>
              </a:ext>
            </a:extLst>
          </p:cNvPr>
          <p:cNvSpPr txBox="1"/>
          <p:nvPr/>
        </p:nvSpPr>
        <p:spPr>
          <a:xfrm>
            <a:off x="4536489" y="1231603"/>
            <a:ext cx="3346881" cy="1754326"/>
          </a:xfrm>
          <a:prstGeom prst="rect">
            <a:avLst/>
          </a:prstGeom>
          <a:noFill/>
        </p:spPr>
        <p:txBody>
          <a:bodyPr wrap="square">
            <a:spAutoFit/>
          </a:bodyPr>
          <a:lstStyle/>
          <a:p>
            <a:r>
              <a:rPr lang="en-US" sz="1800" dirty="0">
                <a:effectLst/>
                <a:latin typeface="Calibri" panose="020F0502020204030204" pitchFamily="34" charset="0"/>
                <a:ea typeface="Calibri" panose="020F0502020204030204" pitchFamily="34" charset="0"/>
              </a:rPr>
              <a:t>The summary page contains the “</a:t>
            </a:r>
            <a:r>
              <a:rPr lang="en-US" sz="1800" i="1" dirty="0">
                <a:effectLst/>
                <a:latin typeface="Calibri" panose="020F0502020204030204" pitchFamily="34" charset="0"/>
                <a:ea typeface="Calibri" panose="020F0502020204030204" pitchFamily="34" charset="0"/>
              </a:rPr>
              <a:t>Requested Current Costs</a:t>
            </a:r>
            <a:r>
              <a:rPr lang="en-US" sz="1800" dirty="0">
                <a:effectLst/>
                <a:latin typeface="Calibri" panose="020F0502020204030204" pitchFamily="34" charset="0"/>
                <a:ea typeface="Calibri" panose="020F0502020204030204" pitchFamily="34" charset="0"/>
              </a:rPr>
              <a:t>” which automatically transfer from </a:t>
            </a:r>
            <a:r>
              <a:rPr lang="en-US" dirty="0">
                <a:latin typeface="Calibri" panose="020F0502020204030204" pitchFamily="34" charset="0"/>
                <a:ea typeface="Calibri" panose="020F0502020204030204" pitchFamily="34" charset="0"/>
              </a:rPr>
              <a:t>each </a:t>
            </a:r>
            <a:r>
              <a:rPr lang="en-US" sz="1800" dirty="0">
                <a:effectLst/>
                <a:latin typeface="Calibri" panose="020F0502020204030204" pitchFamily="34" charset="0"/>
                <a:ea typeface="Calibri" panose="020F0502020204030204" pitchFamily="34" charset="0"/>
              </a:rPr>
              <a:t>respective page containing the total amounts calculated per item/service listed. </a:t>
            </a:r>
            <a:endParaRPr lang="en-US" dirty="0"/>
          </a:p>
        </p:txBody>
      </p:sp>
      <p:sp>
        <p:nvSpPr>
          <p:cNvPr id="8" name="Oval 7">
            <a:extLst>
              <a:ext uri="{FF2B5EF4-FFF2-40B4-BE49-F238E27FC236}">
                <a16:creationId xmlns:a16="http://schemas.microsoft.com/office/drawing/2014/main" id="{CDA66BF7-9AE5-4E59-B747-35FA99178F83}"/>
              </a:ext>
            </a:extLst>
          </p:cNvPr>
          <p:cNvSpPr/>
          <p:nvPr/>
        </p:nvSpPr>
        <p:spPr>
          <a:xfrm>
            <a:off x="2561272" y="4311855"/>
            <a:ext cx="914400" cy="20935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EE805AF7-3024-4E90-BC32-0D11B51CB42E}"/>
              </a:ext>
            </a:extLst>
          </p:cNvPr>
          <p:cNvSpPr/>
          <p:nvPr/>
        </p:nvSpPr>
        <p:spPr>
          <a:xfrm>
            <a:off x="2574588" y="4507926"/>
            <a:ext cx="914400" cy="20935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a:extLst>
              <a:ext uri="{FF2B5EF4-FFF2-40B4-BE49-F238E27FC236}">
                <a16:creationId xmlns:a16="http://schemas.microsoft.com/office/drawing/2014/main" id="{334CC0E0-9C51-498F-8AF5-347C6E2B4C1B}"/>
              </a:ext>
            </a:extLst>
          </p:cNvPr>
          <p:cNvCxnSpPr>
            <a:cxnSpLocks/>
          </p:cNvCxnSpPr>
          <p:nvPr/>
        </p:nvCxnSpPr>
        <p:spPr>
          <a:xfrm flipV="1">
            <a:off x="3031788" y="1715367"/>
            <a:ext cx="1620111" cy="10100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1F2DDC08-E231-405C-961B-E3DE1CADEC38}"/>
              </a:ext>
            </a:extLst>
          </p:cNvPr>
          <p:cNvCxnSpPr>
            <a:cxnSpLocks/>
          </p:cNvCxnSpPr>
          <p:nvPr/>
        </p:nvCxnSpPr>
        <p:spPr>
          <a:xfrm flipV="1">
            <a:off x="3502304" y="4017869"/>
            <a:ext cx="1941464" cy="5947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A1733083-CF0F-4F5F-911D-2E00E39415F3}"/>
              </a:ext>
            </a:extLst>
          </p:cNvPr>
          <p:cNvSpPr txBox="1"/>
          <p:nvPr/>
        </p:nvSpPr>
        <p:spPr>
          <a:xfrm>
            <a:off x="5368031" y="3273588"/>
            <a:ext cx="2480685" cy="923330"/>
          </a:xfrm>
          <a:prstGeom prst="rect">
            <a:avLst/>
          </a:prstGeom>
          <a:noFill/>
        </p:spPr>
        <p:txBody>
          <a:bodyPr wrap="square">
            <a:spAutoFit/>
          </a:bodyPr>
          <a:lstStyle/>
          <a:p>
            <a:r>
              <a:rPr lang="en-US" dirty="0">
                <a:latin typeface="Calibri" panose="020F0502020204030204" pitchFamily="34" charset="0"/>
                <a:ea typeface="Calibri" panose="020F0502020204030204" pitchFamily="34" charset="0"/>
              </a:rPr>
              <a:t>A</a:t>
            </a:r>
            <a:r>
              <a:rPr lang="en-US" sz="1800" dirty="0">
                <a:effectLst/>
                <a:latin typeface="Calibri" panose="020F0502020204030204" pitchFamily="34" charset="0"/>
                <a:ea typeface="Calibri" panose="020F0502020204030204" pitchFamily="34" charset="0"/>
              </a:rPr>
              <a:t>utomatically calculates </a:t>
            </a:r>
            <a:r>
              <a:rPr lang="en-US" sz="1800" b="1" i="1" dirty="0">
                <a:effectLst/>
                <a:latin typeface="Calibri" panose="020F0502020204030204" pitchFamily="34" charset="0"/>
                <a:ea typeface="Calibri" panose="020F0502020204030204" pitchFamily="34" charset="0"/>
              </a:rPr>
              <a:t>Direct Care </a:t>
            </a:r>
            <a:r>
              <a:rPr lang="en-US" sz="1800" dirty="0">
                <a:effectLst/>
                <a:latin typeface="Calibri" panose="020F0502020204030204" pitchFamily="34" charset="0"/>
                <a:ea typeface="Calibri" panose="020F0502020204030204" pitchFamily="34" charset="0"/>
              </a:rPr>
              <a:t>and </a:t>
            </a:r>
            <a:r>
              <a:rPr lang="en-US" sz="1800" b="1" i="1" dirty="0">
                <a:effectLst/>
                <a:latin typeface="Calibri" panose="020F0502020204030204" pitchFamily="34" charset="0"/>
                <a:ea typeface="Calibri" panose="020F0502020204030204" pitchFamily="34" charset="0"/>
              </a:rPr>
              <a:t>Operating Costs </a:t>
            </a:r>
            <a:r>
              <a:rPr lang="en-US" sz="1800" dirty="0">
                <a:effectLst/>
                <a:latin typeface="Calibri" panose="020F0502020204030204" pitchFamily="34" charset="0"/>
                <a:ea typeface="Calibri" panose="020F0502020204030204" pitchFamily="34" charset="0"/>
              </a:rPr>
              <a:t>above.</a:t>
            </a:r>
            <a:endParaRPr lang="en-US" dirty="0"/>
          </a:p>
        </p:txBody>
      </p:sp>
      <p:cxnSp>
        <p:nvCxnSpPr>
          <p:cNvPr id="27" name="Straight Arrow Connector 26">
            <a:extLst>
              <a:ext uri="{FF2B5EF4-FFF2-40B4-BE49-F238E27FC236}">
                <a16:creationId xmlns:a16="http://schemas.microsoft.com/office/drawing/2014/main" id="{85DE099E-21D9-47A7-BCDD-1DCF050625CE}"/>
              </a:ext>
            </a:extLst>
          </p:cNvPr>
          <p:cNvCxnSpPr>
            <a:cxnSpLocks/>
          </p:cNvCxnSpPr>
          <p:nvPr/>
        </p:nvCxnSpPr>
        <p:spPr>
          <a:xfrm flipV="1">
            <a:off x="3488988" y="3738239"/>
            <a:ext cx="1954780" cy="6712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6F8156C5-4349-453B-AB14-815DA356D837}"/>
              </a:ext>
            </a:extLst>
          </p:cNvPr>
          <p:cNvSpPr txBox="1"/>
          <p:nvPr/>
        </p:nvSpPr>
        <p:spPr>
          <a:xfrm>
            <a:off x="4571143" y="4638375"/>
            <a:ext cx="3312227" cy="1477328"/>
          </a:xfrm>
          <a:prstGeom prst="rect">
            <a:avLst/>
          </a:prstGeom>
          <a:noFill/>
        </p:spPr>
        <p:txBody>
          <a:bodyPr wrap="square">
            <a:spAutoFit/>
          </a:bodyPr>
          <a:lstStyle/>
          <a:p>
            <a:r>
              <a:rPr lang="en-US" dirty="0">
                <a:latin typeface="Calibri" panose="020F0502020204030204" pitchFamily="34" charset="0"/>
                <a:ea typeface="Calibri" panose="020F0502020204030204" pitchFamily="34" charset="0"/>
              </a:rPr>
              <a:t>A</a:t>
            </a:r>
            <a:r>
              <a:rPr lang="en-US" sz="1800" dirty="0">
                <a:effectLst/>
                <a:latin typeface="Calibri" panose="020F0502020204030204" pitchFamily="34" charset="0"/>
                <a:ea typeface="Calibri" panose="020F0502020204030204" pitchFamily="34" charset="0"/>
              </a:rPr>
              <a:t>utomatically calculates </a:t>
            </a:r>
            <a:r>
              <a:rPr lang="en-US" sz="1800" b="1" i="1" dirty="0">
                <a:effectLst/>
                <a:latin typeface="Calibri" panose="020F0502020204030204" pitchFamily="34" charset="0"/>
                <a:ea typeface="Calibri" panose="020F0502020204030204" pitchFamily="34" charset="0"/>
              </a:rPr>
              <a:t>Facility</a:t>
            </a:r>
            <a:r>
              <a:rPr lang="en-US" b="1" i="1" dirty="0">
                <a:latin typeface="Calibri" panose="020F0502020204030204" pitchFamily="34" charset="0"/>
                <a:ea typeface="Calibri" panose="020F0502020204030204" pitchFamily="34" charset="0"/>
              </a:rPr>
              <a:t> Reimbursement </a:t>
            </a:r>
            <a:r>
              <a:rPr lang="en-US" i="1" dirty="0">
                <a:latin typeface="Calibri" panose="020F0502020204030204" pitchFamily="34" charset="0"/>
                <a:ea typeface="Calibri" panose="020F0502020204030204" pitchFamily="34" charset="0"/>
              </a:rPr>
              <a:t>amount</a:t>
            </a:r>
            <a:r>
              <a:rPr lang="en-US" b="1" i="1" dirty="0">
                <a:latin typeface="Calibri" panose="020F0502020204030204" pitchFamily="34" charset="0"/>
                <a:ea typeface="Calibri" panose="020F0502020204030204" pitchFamily="34" charset="0"/>
              </a:rPr>
              <a:t> </a:t>
            </a:r>
            <a:r>
              <a:rPr lang="en-US" i="1" dirty="0">
                <a:latin typeface="Calibri" panose="020F0502020204030204" pitchFamily="34" charset="0"/>
                <a:ea typeface="Calibri" panose="020F0502020204030204" pitchFamily="34" charset="0"/>
              </a:rPr>
              <a:t>based on Direct Care plus Operating costs multiplied by the Medicaid Reimbursement %.</a:t>
            </a:r>
            <a:endParaRPr lang="en-US" dirty="0"/>
          </a:p>
        </p:txBody>
      </p:sp>
      <p:sp>
        <p:nvSpPr>
          <p:cNvPr id="46" name="Oval 45">
            <a:extLst>
              <a:ext uri="{FF2B5EF4-FFF2-40B4-BE49-F238E27FC236}">
                <a16:creationId xmlns:a16="http://schemas.microsoft.com/office/drawing/2014/main" id="{E628E87D-91C7-4111-8E42-6C225580A9E3}"/>
              </a:ext>
            </a:extLst>
          </p:cNvPr>
          <p:cNvSpPr/>
          <p:nvPr/>
        </p:nvSpPr>
        <p:spPr>
          <a:xfrm>
            <a:off x="2561272" y="4893264"/>
            <a:ext cx="914400" cy="33920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noFill/>
            </a:endParaRPr>
          </a:p>
        </p:txBody>
      </p:sp>
      <p:cxnSp>
        <p:nvCxnSpPr>
          <p:cNvPr id="48" name="Straight Arrow Connector 47">
            <a:extLst>
              <a:ext uri="{FF2B5EF4-FFF2-40B4-BE49-F238E27FC236}">
                <a16:creationId xmlns:a16="http://schemas.microsoft.com/office/drawing/2014/main" id="{AEA18D1C-941D-4C17-AF12-6F06E62F240A}"/>
              </a:ext>
            </a:extLst>
          </p:cNvPr>
          <p:cNvCxnSpPr>
            <a:cxnSpLocks/>
          </p:cNvCxnSpPr>
          <p:nvPr/>
        </p:nvCxnSpPr>
        <p:spPr>
          <a:xfrm flipV="1">
            <a:off x="3502304" y="4860042"/>
            <a:ext cx="1149595" cy="2264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3264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CAFBDC8-B3D1-4E40-85A9-686C8641B07D}"/>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3D900A1-CCC4-C447-BDCF-1E822D5DA855}"/>
              </a:ext>
            </a:extLst>
          </p:cNvPr>
          <p:cNvSpPr>
            <a:spLocks noGrp="1"/>
          </p:cNvSpPr>
          <p:nvPr>
            <p:ph type="title"/>
          </p:nvPr>
        </p:nvSpPr>
        <p:spPr>
          <a:xfrm>
            <a:off x="838200" y="365125"/>
            <a:ext cx="10515600" cy="892175"/>
          </a:xfrm>
        </p:spPr>
        <p:txBody>
          <a:bodyPr>
            <a:normAutofit/>
          </a:bodyPr>
          <a:lstStyle/>
          <a:p>
            <a:r>
              <a:rPr lang="en-US" sz="3600" b="1" dirty="0"/>
              <a:t>Section A. Provider Information</a:t>
            </a:r>
          </a:p>
        </p:txBody>
      </p:sp>
      <p:sp>
        <p:nvSpPr>
          <p:cNvPr id="7" name="Content Placeholder 6">
            <a:extLst>
              <a:ext uri="{FF2B5EF4-FFF2-40B4-BE49-F238E27FC236}">
                <a16:creationId xmlns:a16="http://schemas.microsoft.com/office/drawing/2014/main" id="{57B869C7-3CB2-404E-A358-0A96F1377F98}"/>
              </a:ext>
            </a:extLst>
          </p:cNvPr>
          <p:cNvSpPr>
            <a:spLocks noGrp="1"/>
          </p:cNvSpPr>
          <p:nvPr>
            <p:ph idx="1"/>
          </p:nvPr>
        </p:nvSpPr>
        <p:spPr>
          <a:xfrm>
            <a:off x="726859" y="2214562"/>
            <a:ext cx="10738282" cy="3710867"/>
          </a:xfrm>
        </p:spPr>
        <p:txBody>
          <a:bodyPr>
            <a:normAutofit fontScale="25000" lnSpcReduction="20000"/>
          </a:bodyPr>
          <a:lstStyle/>
          <a:p>
            <a:pPr marL="0" indent="0">
              <a:buNone/>
            </a:pPr>
            <a:endParaRPr lang="en-US" dirty="0"/>
          </a:p>
          <a:p>
            <a:pPr marL="0" indent="0">
              <a:buNone/>
            </a:pPr>
            <a:endParaRPr lang="en-US" dirty="0"/>
          </a:p>
          <a:p>
            <a:pPr marL="0" indent="0" algn="ctr">
              <a:buNone/>
            </a:pPr>
            <a:endParaRPr lang="en-US" dirty="0"/>
          </a:p>
          <a:p>
            <a:pPr marL="0" indent="0">
              <a:buNone/>
            </a:pPr>
            <a:endParaRPr lang="en-US" dirty="0"/>
          </a:p>
          <a:p>
            <a:pPr marL="0" indent="0">
              <a:buNone/>
            </a:pPr>
            <a:endParaRPr lang="en-US" dirty="0"/>
          </a:p>
          <a:p>
            <a:pPr marL="0" indent="0">
              <a:buNone/>
            </a:pPr>
            <a:endParaRPr lang="en-US" sz="4800" dirty="0"/>
          </a:p>
          <a:p>
            <a:pPr marL="342900" marR="0" lvl="0" indent="-342900">
              <a:lnSpc>
                <a:spcPct val="107000"/>
              </a:lnSpc>
              <a:spcBef>
                <a:spcPts val="0"/>
              </a:spcBef>
              <a:spcAft>
                <a:spcPts val="0"/>
              </a:spcAft>
              <a:buFont typeface="+mj-lt"/>
              <a:buAutoNum type="arabicPeriod"/>
              <a:tabLst>
                <a:tab pos="457200" algn="l"/>
              </a:tabLst>
            </a:pPr>
            <a:r>
              <a:rPr lang="en-US" sz="6400" dirty="0">
                <a:effectLst/>
                <a:latin typeface="Calibri" panose="020F0502020204030204" pitchFamily="34" charset="0"/>
                <a:ea typeface="Calibri" panose="020F0502020204030204" pitchFamily="34" charset="0"/>
                <a:cs typeface="Calibri" panose="020F0502020204030204" pitchFamily="34" charset="0"/>
              </a:rPr>
              <a:t>Enter the</a:t>
            </a:r>
            <a:r>
              <a:rPr lang="en-US" sz="6400" b="1" i="1" dirty="0">
                <a:effectLst/>
                <a:latin typeface="Calibri" panose="020F0502020204030204" pitchFamily="34" charset="0"/>
                <a:ea typeface="Calibri" panose="020F0502020204030204" pitchFamily="34" charset="0"/>
                <a:cs typeface="Calibri" panose="020F0502020204030204" pitchFamily="34" charset="0"/>
              </a:rPr>
              <a:t> Provider name</a:t>
            </a:r>
            <a:r>
              <a:rPr lang="en-US" sz="6400" dirty="0">
                <a:effectLst/>
                <a:latin typeface="Calibri" panose="020F0502020204030204" pitchFamily="34" charset="0"/>
                <a:ea typeface="Calibri" panose="020F0502020204030204" pitchFamily="34" charset="0"/>
                <a:cs typeface="Calibri" panose="020F0502020204030204" pitchFamily="34" charset="0"/>
              </a:rPr>
              <a:t>.  If a name change occurred within the last (2) years, enter that name, too.</a:t>
            </a:r>
            <a:endParaRPr lang="en-US" sz="6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6400" dirty="0">
                <a:effectLst/>
                <a:latin typeface="Calibri" panose="020F0502020204030204" pitchFamily="34" charset="0"/>
                <a:ea typeface="Calibri" panose="020F0502020204030204" pitchFamily="34" charset="0"/>
                <a:cs typeface="Calibri" panose="020F0502020204030204" pitchFamily="34" charset="0"/>
              </a:rPr>
              <a:t>Enter the </a:t>
            </a:r>
            <a:r>
              <a:rPr lang="en-US" sz="6400" b="1" i="1" dirty="0">
                <a:effectLst/>
                <a:latin typeface="Calibri" panose="020F0502020204030204" pitchFamily="34" charset="0"/>
                <a:ea typeface="Calibri" panose="020F0502020204030204" pitchFamily="34" charset="0"/>
                <a:cs typeface="Calibri" panose="020F0502020204030204" pitchFamily="34" charset="0"/>
              </a:rPr>
              <a:t>Medicaid Reimbursement Percent</a:t>
            </a:r>
            <a:r>
              <a:rPr lang="en-US" sz="6400" dirty="0">
                <a:effectLst/>
                <a:latin typeface="Calibri" panose="020F0502020204030204" pitchFamily="34" charset="0"/>
                <a:ea typeface="Calibri" panose="020F0502020204030204" pitchFamily="34" charset="0"/>
                <a:cs typeface="Calibri" panose="020F0502020204030204" pitchFamily="34" charset="0"/>
              </a:rPr>
              <a:t>.   </a:t>
            </a:r>
            <a:r>
              <a:rPr lang="en-US" sz="6400" i="1" dirty="0">
                <a:effectLst/>
                <a:latin typeface="Calibri" panose="020F0502020204030204" pitchFamily="34" charset="0"/>
                <a:ea typeface="Calibri" panose="020F0502020204030204" pitchFamily="34" charset="0"/>
                <a:cs typeface="Calibri" panose="020F0502020204030204" pitchFamily="34" charset="0"/>
              </a:rPr>
              <a:t>NOTE:  The reimbursement percentage is calculated by taking the number of Medicaid patients days reported on your cost report Schedule N divided by the total patient days on the same schedule.  The reimbursement percentage is updated July each year and posted on our </a:t>
            </a:r>
            <a:r>
              <a:rPr lang="en-US" sz="6400" i="1" u="sng"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4"/>
              </a:rPr>
              <a:t>website</a:t>
            </a:r>
            <a:r>
              <a:rPr lang="en-US" sz="6400" dirty="0">
                <a:effectLst/>
                <a:latin typeface="Calibri" panose="020F0502020204030204" pitchFamily="34" charset="0"/>
                <a:ea typeface="Calibri" panose="020F0502020204030204" pitchFamily="34" charset="0"/>
                <a:cs typeface="Calibri" panose="020F0502020204030204" pitchFamily="34" charset="0"/>
              </a:rPr>
              <a:t>.</a:t>
            </a:r>
            <a:endParaRPr lang="en-US" sz="6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6400" dirty="0">
                <a:effectLst/>
                <a:latin typeface="Calibri" panose="020F0502020204030204" pitchFamily="34" charset="0"/>
                <a:ea typeface="Calibri" panose="020F0502020204030204" pitchFamily="34" charset="0"/>
                <a:cs typeface="Calibri" panose="020F0502020204030204" pitchFamily="34" charset="0"/>
              </a:rPr>
              <a:t>Enter your </a:t>
            </a:r>
            <a:r>
              <a:rPr lang="en-US" sz="6400" b="1" i="1" dirty="0">
                <a:effectLst/>
                <a:latin typeface="Calibri" panose="020F0502020204030204" pitchFamily="34" charset="0"/>
                <a:ea typeface="Calibri" panose="020F0502020204030204" pitchFamily="34" charset="0"/>
                <a:cs typeface="Calibri" panose="020F0502020204030204" pitchFamily="34" charset="0"/>
              </a:rPr>
              <a:t>Provider One number</a:t>
            </a:r>
            <a:r>
              <a:rPr lang="en-US" sz="6400" dirty="0">
                <a:effectLst/>
                <a:latin typeface="Calibri" panose="020F0502020204030204" pitchFamily="34" charset="0"/>
                <a:ea typeface="Calibri" panose="020F0502020204030204" pitchFamily="34" charset="0"/>
                <a:cs typeface="Calibri" panose="020F0502020204030204" pitchFamily="34" charset="0"/>
              </a:rPr>
              <a:t>.</a:t>
            </a:r>
            <a:endParaRPr lang="en-US" sz="6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228600" algn="l"/>
                <a:tab pos="457200" algn="l"/>
              </a:tabLst>
            </a:pPr>
            <a:r>
              <a:rPr lang="en-US" sz="6400" dirty="0">
                <a:effectLst/>
                <a:latin typeface="Calibri" panose="020F0502020204030204" pitchFamily="34" charset="0"/>
                <a:ea typeface="Calibri" panose="020F0502020204030204" pitchFamily="34" charset="0"/>
                <a:cs typeface="Calibri" panose="020F0502020204030204" pitchFamily="34" charset="0"/>
              </a:rPr>
              <a:t>Enter your seven-digit Medicaid</a:t>
            </a:r>
            <a:r>
              <a:rPr lang="en-US" sz="6400" b="1" i="1" dirty="0">
                <a:effectLst/>
                <a:latin typeface="Calibri" panose="020F0502020204030204" pitchFamily="34" charset="0"/>
                <a:ea typeface="Calibri" panose="020F0502020204030204" pitchFamily="34" charset="0"/>
                <a:cs typeface="Calibri" panose="020F0502020204030204" pitchFamily="34" charset="0"/>
              </a:rPr>
              <a:t> Vendor Number</a:t>
            </a:r>
            <a:r>
              <a:rPr lang="en-US" sz="6400" dirty="0">
                <a:effectLst/>
                <a:latin typeface="Calibri" panose="020F0502020204030204" pitchFamily="34" charset="0"/>
                <a:ea typeface="Calibri" panose="020F0502020204030204" pitchFamily="34" charset="0"/>
                <a:cs typeface="Calibri" panose="020F0502020204030204" pitchFamily="34" charset="0"/>
              </a:rPr>
              <a:t>.</a:t>
            </a:r>
            <a:endParaRPr lang="en-US" sz="6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6400" dirty="0">
                <a:effectLst/>
                <a:latin typeface="Calibri" panose="020F0502020204030204" pitchFamily="34" charset="0"/>
                <a:ea typeface="Calibri" panose="020F0502020204030204" pitchFamily="34" charset="0"/>
                <a:cs typeface="Calibri" panose="020F0502020204030204" pitchFamily="34" charset="0"/>
              </a:rPr>
              <a:t>Enter the name of the</a:t>
            </a:r>
            <a:r>
              <a:rPr lang="en-US" sz="6400" b="1" i="1" dirty="0">
                <a:effectLst/>
                <a:latin typeface="Calibri" panose="020F0502020204030204" pitchFamily="34" charset="0"/>
                <a:ea typeface="Calibri" panose="020F0502020204030204" pitchFamily="34" charset="0"/>
                <a:cs typeface="Calibri" panose="020F0502020204030204" pitchFamily="34" charset="0"/>
              </a:rPr>
              <a:t> Contact Person</a:t>
            </a:r>
            <a:r>
              <a:rPr lang="en-US" sz="6400" dirty="0">
                <a:effectLst/>
                <a:latin typeface="Calibri" panose="020F0502020204030204" pitchFamily="34" charset="0"/>
                <a:ea typeface="Calibri" panose="020F0502020204030204" pitchFamily="34" charset="0"/>
                <a:cs typeface="Calibri" panose="020F0502020204030204" pitchFamily="34" charset="0"/>
              </a:rPr>
              <a:t> for questions concerning this form.</a:t>
            </a:r>
            <a:endParaRPr lang="en-US" sz="6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228600" algn="l"/>
                <a:tab pos="457200" algn="l"/>
              </a:tabLst>
            </a:pPr>
            <a:r>
              <a:rPr lang="en-US" sz="6400" dirty="0">
                <a:effectLst/>
                <a:latin typeface="Calibri" panose="020F0502020204030204" pitchFamily="34" charset="0"/>
                <a:ea typeface="Calibri" panose="020F0502020204030204" pitchFamily="34" charset="0"/>
                <a:cs typeface="Calibri" panose="020F0502020204030204" pitchFamily="34" charset="0"/>
              </a:rPr>
              <a:t>Enter the </a:t>
            </a:r>
            <a:r>
              <a:rPr lang="en-US" sz="6400" b="1" i="1" dirty="0">
                <a:effectLst/>
                <a:latin typeface="Calibri" panose="020F0502020204030204" pitchFamily="34" charset="0"/>
                <a:ea typeface="Calibri" panose="020F0502020204030204" pitchFamily="34" charset="0"/>
                <a:cs typeface="Calibri" panose="020F0502020204030204" pitchFamily="34" charset="0"/>
              </a:rPr>
              <a:t>Contact Person’s e-mail address</a:t>
            </a:r>
            <a:r>
              <a:rPr lang="en-US" sz="6400" dirty="0">
                <a:effectLst/>
                <a:latin typeface="Calibri" panose="020F0502020204030204" pitchFamily="34" charset="0"/>
                <a:ea typeface="Calibri" panose="020F0502020204030204" pitchFamily="34" charset="0"/>
                <a:cs typeface="Calibri" panose="020F0502020204030204" pitchFamily="34" charset="0"/>
              </a:rPr>
              <a:t>.</a:t>
            </a:r>
            <a:endParaRPr lang="en-US" sz="6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228600" algn="l"/>
                <a:tab pos="457200" algn="l"/>
              </a:tabLst>
            </a:pPr>
            <a:r>
              <a:rPr lang="en-US" sz="6400" dirty="0">
                <a:effectLst/>
                <a:latin typeface="Calibri" panose="020F0502020204030204" pitchFamily="34" charset="0"/>
                <a:ea typeface="Calibri" panose="020F0502020204030204" pitchFamily="34" charset="0"/>
                <a:cs typeface="Calibri" panose="020F0502020204030204" pitchFamily="34" charset="0"/>
              </a:rPr>
              <a:t>Enter the </a:t>
            </a:r>
            <a:r>
              <a:rPr lang="en-US" sz="6400" b="1" i="1" dirty="0">
                <a:latin typeface="Calibri" panose="020F0502020204030204" pitchFamily="34" charset="0"/>
                <a:ea typeface="Calibri" panose="020F0502020204030204" pitchFamily="34" charset="0"/>
                <a:cs typeface="Calibri" panose="020F0502020204030204" pitchFamily="34" charset="0"/>
              </a:rPr>
              <a:t>C</a:t>
            </a:r>
            <a:r>
              <a:rPr lang="en-US" sz="6400" b="1" i="1" dirty="0">
                <a:effectLst/>
                <a:latin typeface="Calibri" panose="020F0502020204030204" pitchFamily="34" charset="0"/>
                <a:ea typeface="Calibri" panose="020F0502020204030204" pitchFamily="34" charset="0"/>
                <a:cs typeface="Calibri" panose="020F0502020204030204" pitchFamily="34" charset="0"/>
              </a:rPr>
              <a:t>ontact Person’s Telephone Number</a:t>
            </a:r>
            <a:r>
              <a:rPr lang="en-US" sz="6400" dirty="0">
                <a:effectLst/>
                <a:latin typeface="Calibri" panose="020F0502020204030204" pitchFamily="34" charset="0"/>
                <a:ea typeface="Calibri" panose="020F0502020204030204" pitchFamily="34" charset="0"/>
                <a:cs typeface="Calibri" panose="020F0502020204030204" pitchFamily="34" charset="0"/>
              </a:rPr>
              <a:t>.</a:t>
            </a:r>
            <a:endParaRPr lang="en-US" sz="6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228600" algn="l"/>
                <a:tab pos="457200" algn="l"/>
              </a:tabLst>
            </a:pPr>
            <a:r>
              <a:rPr lang="en-US" sz="6400" dirty="0">
                <a:effectLst/>
                <a:latin typeface="Calibri" panose="020F0502020204030204" pitchFamily="34" charset="0"/>
                <a:ea typeface="Calibri" panose="020F0502020204030204" pitchFamily="34" charset="0"/>
                <a:cs typeface="Calibri" panose="020F0502020204030204" pitchFamily="34" charset="0"/>
              </a:rPr>
              <a:t>Enter the </a:t>
            </a:r>
            <a:r>
              <a:rPr lang="en-US" sz="6400" b="1" i="1" dirty="0">
                <a:effectLst/>
                <a:latin typeface="Calibri" panose="020F0502020204030204" pitchFamily="34" charset="0"/>
                <a:ea typeface="Calibri" panose="020F0502020204030204" pitchFamily="34" charset="0"/>
                <a:cs typeface="Calibri" panose="020F0502020204030204" pitchFamily="34" charset="0"/>
              </a:rPr>
              <a:t>Administrator Name</a:t>
            </a:r>
            <a:r>
              <a:rPr lang="en-US" sz="6400" dirty="0">
                <a:effectLst/>
                <a:latin typeface="Calibri" panose="020F0502020204030204" pitchFamily="34" charset="0"/>
                <a:ea typeface="Calibri" panose="020F0502020204030204" pitchFamily="34" charset="0"/>
                <a:cs typeface="Calibri" panose="020F0502020204030204" pitchFamily="34" charset="0"/>
              </a:rPr>
              <a:t>.</a:t>
            </a:r>
            <a:endParaRPr lang="en-US" sz="6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228600" algn="l"/>
                <a:tab pos="457200" algn="l"/>
              </a:tabLst>
            </a:pPr>
            <a:r>
              <a:rPr lang="en-US" sz="6400" dirty="0">
                <a:effectLst/>
                <a:latin typeface="Calibri" panose="020F0502020204030204" pitchFamily="34" charset="0"/>
                <a:ea typeface="Calibri" panose="020F0502020204030204" pitchFamily="34" charset="0"/>
                <a:cs typeface="Calibri" panose="020F0502020204030204" pitchFamily="34" charset="0"/>
              </a:rPr>
              <a:t>Enter the </a:t>
            </a:r>
            <a:r>
              <a:rPr lang="en-US" sz="6400" b="1" i="1" dirty="0">
                <a:effectLst/>
                <a:latin typeface="Calibri" panose="020F0502020204030204" pitchFamily="34" charset="0"/>
                <a:ea typeface="Calibri" panose="020F0502020204030204" pitchFamily="34" charset="0"/>
                <a:cs typeface="Calibri" panose="020F0502020204030204" pitchFamily="34" charset="0"/>
              </a:rPr>
              <a:t>Administrator’s Email Address</a:t>
            </a:r>
            <a:r>
              <a:rPr lang="en-US" sz="6400" dirty="0">
                <a:effectLst/>
                <a:latin typeface="Calibri" panose="020F0502020204030204" pitchFamily="34" charset="0"/>
                <a:ea typeface="Calibri" panose="020F0502020204030204" pitchFamily="34" charset="0"/>
                <a:cs typeface="Calibri" panose="020F0502020204030204" pitchFamily="34" charset="0"/>
              </a:rPr>
              <a:t>.</a:t>
            </a:r>
            <a:endParaRPr lang="en-US" sz="6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228600" algn="l"/>
                <a:tab pos="457200" algn="l"/>
              </a:tabLst>
            </a:pPr>
            <a:r>
              <a:rPr lang="en-US" sz="6400" dirty="0">
                <a:effectLst/>
                <a:latin typeface="Calibri" panose="020F0502020204030204" pitchFamily="34" charset="0"/>
                <a:ea typeface="Calibri" panose="020F0502020204030204" pitchFamily="34" charset="0"/>
                <a:cs typeface="Calibri" panose="020F0502020204030204" pitchFamily="34" charset="0"/>
              </a:rPr>
              <a:t>Check the appropriate box for the</a:t>
            </a:r>
            <a:r>
              <a:rPr lang="en-US" sz="6400" b="1" i="1" dirty="0">
                <a:effectLst/>
                <a:latin typeface="Calibri" panose="020F0502020204030204" pitchFamily="34" charset="0"/>
                <a:ea typeface="Calibri" panose="020F0502020204030204" pitchFamily="34" charset="0"/>
                <a:cs typeface="Calibri" panose="020F0502020204030204" pitchFamily="34" charset="0"/>
              </a:rPr>
              <a:t> Reimbursement Period (three-month period ending) </a:t>
            </a:r>
            <a:r>
              <a:rPr lang="en-US" sz="6400" dirty="0">
                <a:effectLst/>
                <a:latin typeface="Calibri" panose="020F0502020204030204" pitchFamily="34" charset="0"/>
                <a:ea typeface="Calibri" panose="020F0502020204030204" pitchFamily="34" charset="0"/>
                <a:cs typeface="Calibri" panose="020F0502020204030204" pitchFamily="34" charset="0"/>
              </a:rPr>
              <a:t>and enter the</a:t>
            </a:r>
            <a:r>
              <a:rPr lang="en-US" sz="6400" b="1" i="1" dirty="0">
                <a:effectLst/>
                <a:latin typeface="Calibri" panose="020F0502020204030204" pitchFamily="34" charset="0"/>
                <a:ea typeface="Calibri" panose="020F0502020204030204" pitchFamily="34" charset="0"/>
                <a:cs typeface="Calibri" panose="020F0502020204030204" pitchFamily="34" charset="0"/>
              </a:rPr>
              <a:t> Year</a:t>
            </a:r>
            <a:r>
              <a:rPr lang="en-US" sz="6400" dirty="0">
                <a:effectLst/>
                <a:latin typeface="Calibri" panose="020F0502020204030204" pitchFamily="34" charset="0"/>
                <a:ea typeface="Calibri" panose="020F0502020204030204" pitchFamily="34" charset="0"/>
                <a:cs typeface="Calibri" panose="020F0502020204030204" pitchFamily="34" charset="0"/>
              </a:rPr>
              <a:t>.</a:t>
            </a:r>
            <a:br>
              <a:rPr lang="en-US" sz="3000" dirty="0">
                <a:effectLst/>
                <a:latin typeface="Calibri" panose="020F0502020204030204" pitchFamily="34" charset="0"/>
                <a:ea typeface="Calibri" panose="020F0502020204030204" pitchFamily="34" charset="0"/>
                <a:cs typeface="Calibri" panose="020F0502020204030204" pitchFamily="34" charset="0"/>
              </a:rPr>
            </a:br>
            <a:endParaRPr lang="en-US" sz="30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tabLst>
                <a:tab pos="457200" algn="l"/>
              </a:tabLs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pic>
        <p:nvPicPr>
          <p:cNvPr id="5" name="Picture 4">
            <a:extLst>
              <a:ext uri="{FF2B5EF4-FFF2-40B4-BE49-F238E27FC236}">
                <a16:creationId xmlns:a16="http://schemas.microsoft.com/office/drawing/2014/main" id="{49604338-2E67-43FD-B2DF-84F1C083AE80}"/>
              </a:ext>
            </a:extLst>
          </p:cNvPr>
          <p:cNvPicPr>
            <a:picLocks noChangeAspect="1"/>
          </p:cNvPicPr>
          <p:nvPr/>
        </p:nvPicPr>
        <p:blipFill>
          <a:blip r:embed="rId5"/>
          <a:stretch>
            <a:fillRect/>
          </a:stretch>
        </p:blipFill>
        <p:spPr>
          <a:xfrm>
            <a:off x="838200" y="1257300"/>
            <a:ext cx="7972425" cy="1914525"/>
          </a:xfrm>
          <a:prstGeom prst="rect">
            <a:avLst/>
          </a:prstGeom>
        </p:spPr>
      </p:pic>
    </p:spTree>
    <p:extLst>
      <p:ext uri="{BB962C8B-B14F-4D97-AF65-F5344CB8AC3E}">
        <p14:creationId xmlns:p14="http://schemas.microsoft.com/office/powerpoint/2010/main" val="1329845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72661C5D-E744-4668-9DAC-BAC64420213E}"/>
              </a:ext>
            </a:extLst>
          </p:cNvPr>
          <p:cNvSpPr>
            <a:spLocks noGrp="1"/>
          </p:cNvSpPr>
          <p:nvPr>
            <p:ph idx="1"/>
          </p:nvPr>
        </p:nvSpPr>
        <p:spPr>
          <a:xfrm>
            <a:off x="838200" y="1738763"/>
            <a:ext cx="10515600" cy="4438199"/>
          </a:xfrm>
        </p:spPr>
        <p:txBody>
          <a:bodyPr/>
          <a:lstStyle/>
          <a:p>
            <a:pPr marL="0" indent="0">
              <a:buNone/>
            </a:pPr>
            <a:endParaRPr lang="en-US" dirty="0"/>
          </a:p>
        </p:txBody>
      </p:sp>
      <p:pic>
        <p:nvPicPr>
          <p:cNvPr id="6" name="Picture 5">
            <a:extLst>
              <a:ext uri="{FF2B5EF4-FFF2-40B4-BE49-F238E27FC236}">
                <a16:creationId xmlns:a16="http://schemas.microsoft.com/office/drawing/2014/main" id="{30B89584-E344-43FA-9286-ED4622A12864}"/>
              </a:ext>
            </a:extLst>
          </p:cNvPr>
          <p:cNvPicPr>
            <a:picLocks noChangeAspect="1"/>
          </p:cNvPicPr>
          <p:nvPr/>
        </p:nvPicPr>
        <p:blipFill>
          <a:blip r:embed="rId2"/>
          <a:stretch>
            <a:fillRect/>
          </a:stretch>
        </p:blipFill>
        <p:spPr>
          <a:xfrm>
            <a:off x="829855" y="585117"/>
            <a:ext cx="7120399" cy="1390650"/>
          </a:xfrm>
          <a:prstGeom prst="rect">
            <a:avLst/>
          </a:prstGeom>
        </p:spPr>
      </p:pic>
      <p:pic>
        <p:nvPicPr>
          <p:cNvPr id="8" name="Picture 7">
            <a:extLst>
              <a:ext uri="{FF2B5EF4-FFF2-40B4-BE49-F238E27FC236}">
                <a16:creationId xmlns:a16="http://schemas.microsoft.com/office/drawing/2014/main" id="{FE5CF2AC-B1D5-5846-8C6D-56402C58B29B}"/>
              </a:ext>
            </a:extLst>
          </p:cNvPr>
          <p:cNvPicPr>
            <a:picLocks noChangeAspect="1"/>
          </p:cNvPicPr>
          <p:nvPr/>
        </p:nvPicPr>
        <p:blipFill>
          <a:blip r:embed="rId3"/>
          <a:stretch>
            <a:fillRect/>
          </a:stretch>
        </p:blipFill>
        <p:spPr>
          <a:xfrm>
            <a:off x="0" y="32449"/>
            <a:ext cx="12192000" cy="6858000"/>
          </a:xfrm>
          <a:prstGeom prst="rect">
            <a:avLst/>
          </a:prstGeom>
        </p:spPr>
      </p:pic>
      <p:sp>
        <p:nvSpPr>
          <p:cNvPr id="2" name="Title 1">
            <a:extLst>
              <a:ext uri="{FF2B5EF4-FFF2-40B4-BE49-F238E27FC236}">
                <a16:creationId xmlns:a16="http://schemas.microsoft.com/office/drawing/2014/main" id="{3F987CAB-6DA0-C44B-BB12-7C78A1FFA2F9}"/>
              </a:ext>
            </a:extLst>
          </p:cNvPr>
          <p:cNvSpPr>
            <a:spLocks noGrp="1"/>
          </p:cNvSpPr>
          <p:nvPr>
            <p:ph type="title"/>
          </p:nvPr>
        </p:nvSpPr>
        <p:spPr>
          <a:xfrm>
            <a:off x="846545" y="356477"/>
            <a:ext cx="10515600" cy="624181"/>
          </a:xfrm>
        </p:spPr>
        <p:txBody>
          <a:bodyPr>
            <a:normAutofit fontScale="90000"/>
          </a:bodyPr>
          <a:lstStyle/>
          <a:p>
            <a:r>
              <a:rPr lang="en-US" sz="4000" b="1" dirty="0">
                <a:ea typeface="Calibri" panose="020F0502020204030204" pitchFamily="34" charset="0"/>
                <a:cs typeface="Calibri Light" panose="020F0302020204030204" pitchFamily="34" charset="0"/>
              </a:rPr>
              <a:t>Section B. </a:t>
            </a:r>
            <a:r>
              <a:rPr lang="en-US" sz="4000" b="1" strike="noStrike" dirty="0">
                <a:effectLst/>
                <a:ea typeface="Calibri" panose="020F0502020204030204" pitchFamily="34" charset="0"/>
                <a:cs typeface="Calibri Light" panose="020F0302020204030204" pitchFamily="34" charset="0"/>
              </a:rPr>
              <a:t>Direct Care Costs (1. a,</a:t>
            </a:r>
            <a:r>
              <a:rPr lang="en-US" sz="4000" b="1" dirty="0">
                <a:ea typeface="Calibri" panose="020F0502020204030204" pitchFamily="34" charset="0"/>
                <a:cs typeface="Calibri Light" panose="020F0302020204030204" pitchFamily="34" charset="0"/>
              </a:rPr>
              <a:t> b, c)</a:t>
            </a:r>
            <a:br>
              <a:rPr lang="en-US" sz="1800" u="none" strike="noStrike" dirty="0">
                <a:effectLst/>
                <a:ea typeface="Calibri" panose="020F0502020204030204" pitchFamily="34" charset="0"/>
                <a:cs typeface="Times New Roman" panose="02020603050405020304" pitchFamily="18" charset="0"/>
              </a:rPr>
            </a:br>
            <a:endParaRPr lang="en-US" dirty="0"/>
          </a:p>
        </p:txBody>
      </p:sp>
      <p:sp>
        <p:nvSpPr>
          <p:cNvPr id="19" name="TextBox 18">
            <a:extLst>
              <a:ext uri="{FF2B5EF4-FFF2-40B4-BE49-F238E27FC236}">
                <a16:creationId xmlns:a16="http://schemas.microsoft.com/office/drawing/2014/main" id="{F6E2A749-D933-49E4-AB57-EE70C937B89C}"/>
              </a:ext>
            </a:extLst>
          </p:cNvPr>
          <p:cNvSpPr txBox="1"/>
          <p:nvPr/>
        </p:nvSpPr>
        <p:spPr>
          <a:xfrm>
            <a:off x="8527742" y="811708"/>
            <a:ext cx="2826058" cy="1477328"/>
          </a:xfrm>
          <a:prstGeom prst="rect">
            <a:avLst/>
          </a:prstGeom>
          <a:noFill/>
        </p:spPr>
        <p:txBody>
          <a:bodyPr wrap="square">
            <a:spAutoFit/>
          </a:bodyPr>
          <a:lstStyle/>
          <a:p>
            <a:r>
              <a:rPr lang="en-US" sz="1800" dirty="0">
                <a:effectLst/>
                <a:latin typeface="Calibri" panose="020F0502020204030204" pitchFamily="34" charset="0"/>
                <a:ea typeface="Calibri" panose="020F0502020204030204" pitchFamily="34" charset="0"/>
              </a:rPr>
              <a:t>1. Follow instructions on the </a:t>
            </a:r>
            <a:r>
              <a:rPr lang="en-US" sz="1800" b="1" i="1" dirty="0">
                <a:effectLst/>
                <a:latin typeface="Calibri" panose="020F0502020204030204" pitchFamily="34" charset="0"/>
                <a:ea typeface="Calibri" panose="020F0502020204030204" pitchFamily="34" charset="0"/>
              </a:rPr>
              <a:t>Instructor Information </a:t>
            </a:r>
            <a:r>
              <a:rPr lang="en-US" sz="1800" dirty="0">
                <a:effectLst/>
                <a:latin typeface="Calibri" panose="020F0502020204030204" pitchFamily="34" charset="0"/>
                <a:ea typeface="Calibri" panose="020F0502020204030204" pitchFamily="34" charset="0"/>
              </a:rPr>
              <a:t>page</a:t>
            </a:r>
            <a:r>
              <a:rPr lang="en-US" sz="1800" i="1" dirty="0">
                <a:effectLst/>
                <a:latin typeface="Calibri" panose="020F0502020204030204" pitchFamily="34" charset="0"/>
                <a:ea typeface="Calibri" panose="020F0502020204030204" pitchFamily="34" charset="0"/>
              </a:rPr>
              <a:t> (page 2) </a:t>
            </a:r>
            <a:r>
              <a:rPr lang="en-US" sz="1800" dirty="0">
                <a:effectLst/>
                <a:latin typeface="Calibri" panose="020F0502020204030204" pitchFamily="34" charset="0"/>
                <a:ea typeface="Calibri" panose="020F0502020204030204" pitchFamily="34" charset="0"/>
              </a:rPr>
              <a:t>and</a:t>
            </a:r>
            <a:r>
              <a:rPr lang="en-US" dirty="0">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the amount </a:t>
            </a:r>
            <a:r>
              <a:rPr lang="en-US" sz="1800" i="1" dirty="0">
                <a:effectLst/>
                <a:latin typeface="Calibri" panose="020F0502020204030204" pitchFamily="34" charset="0"/>
                <a:ea typeface="Calibri" panose="020F0502020204030204" pitchFamily="34" charset="0"/>
              </a:rPr>
              <a:t>automatically transfers</a:t>
            </a:r>
            <a:r>
              <a:rPr lang="en-US" sz="1800" dirty="0">
                <a:effectLst/>
                <a:latin typeface="Calibri" panose="020F0502020204030204" pitchFamily="34" charset="0"/>
                <a:ea typeface="Calibri" panose="020F0502020204030204" pitchFamily="34" charset="0"/>
              </a:rPr>
              <a:t> to the </a:t>
            </a:r>
            <a:r>
              <a:rPr lang="en-US" i="1" dirty="0">
                <a:latin typeface="Calibri" panose="020F0502020204030204" pitchFamily="34" charset="0"/>
                <a:ea typeface="Calibri" panose="020F0502020204030204" pitchFamily="34" charset="0"/>
              </a:rPr>
              <a:t>Summary Page</a:t>
            </a:r>
            <a:r>
              <a:rPr lang="en-US" sz="1800" dirty="0">
                <a:effectLst/>
                <a:latin typeface="Calibri" panose="020F0502020204030204" pitchFamily="34" charset="0"/>
                <a:ea typeface="Calibri" panose="020F0502020204030204" pitchFamily="34" charset="0"/>
              </a:rPr>
              <a:t>.</a:t>
            </a:r>
            <a:endParaRPr lang="en-US" dirty="0"/>
          </a:p>
        </p:txBody>
      </p:sp>
      <p:pic>
        <p:nvPicPr>
          <p:cNvPr id="17" name="Picture 16">
            <a:extLst>
              <a:ext uri="{FF2B5EF4-FFF2-40B4-BE49-F238E27FC236}">
                <a16:creationId xmlns:a16="http://schemas.microsoft.com/office/drawing/2014/main" id="{887659E7-2A76-4185-B2F3-147E09D0AE5F}"/>
              </a:ext>
            </a:extLst>
          </p:cNvPr>
          <p:cNvPicPr/>
          <p:nvPr/>
        </p:nvPicPr>
        <p:blipFill>
          <a:blip r:embed="rId4"/>
          <a:stretch>
            <a:fillRect/>
          </a:stretch>
        </p:blipFill>
        <p:spPr>
          <a:xfrm>
            <a:off x="982228" y="2695517"/>
            <a:ext cx="6551720" cy="3300730"/>
          </a:xfrm>
          <a:prstGeom prst="rect">
            <a:avLst/>
          </a:prstGeom>
        </p:spPr>
      </p:pic>
      <p:sp>
        <p:nvSpPr>
          <p:cNvPr id="20" name="Oval 19">
            <a:extLst>
              <a:ext uri="{FF2B5EF4-FFF2-40B4-BE49-F238E27FC236}">
                <a16:creationId xmlns:a16="http://schemas.microsoft.com/office/drawing/2014/main" id="{CA7812F1-97C1-43F5-ABFF-35F5B2C2C297}"/>
              </a:ext>
            </a:extLst>
          </p:cNvPr>
          <p:cNvSpPr/>
          <p:nvPr/>
        </p:nvSpPr>
        <p:spPr>
          <a:xfrm>
            <a:off x="3334911" y="5787850"/>
            <a:ext cx="442762" cy="22764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84D66EE7-65CE-4A70-A103-6D1F5281B187}"/>
              </a:ext>
            </a:extLst>
          </p:cNvPr>
          <p:cNvSpPr/>
          <p:nvPr/>
        </p:nvSpPr>
        <p:spPr>
          <a:xfrm>
            <a:off x="6243588" y="5794412"/>
            <a:ext cx="457200" cy="24043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51389923-9785-44B1-8ED3-259C549CF7CF}"/>
              </a:ext>
            </a:extLst>
          </p:cNvPr>
          <p:cNvSpPr/>
          <p:nvPr/>
        </p:nvSpPr>
        <p:spPr>
          <a:xfrm>
            <a:off x="5786388" y="5803060"/>
            <a:ext cx="457200" cy="24043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5A73AA4E-6AC9-4717-A608-B208D58F755C}"/>
              </a:ext>
            </a:extLst>
          </p:cNvPr>
          <p:cNvSpPr txBox="1"/>
          <p:nvPr/>
        </p:nvSpPr>
        <p:spPr>
          <a:xfrm>
            <a:off x="7624511" y="4016911"/>
            <a:ext cx="4315121" cy="671915"/>
          </a:xfrm>
          <a:prstGeom prst="rect">
            <a:avLst/>
          </a:prstGeom>
          <a:noFill/>
        </p:spPr>
        <p:txBody>
          <a:bodyPr wrap="square">
            <a:spAutoFit/>
          </a:bodyPr>
          <a:lstStyle/>
          <a:p>
            <a:pPr marL="0" marR="0">
              <a:lnSpc>
                <a:spcPct val="107000"/>
              </a:lnSpc>
              <a:spcBef>
                <a:spcPts val="0"/>
              </a:spcBef>
              <a:spcAft>
                <a:spcPts val="800"/>
              </a:spcAft>
              <a:tabLst>
                <a:tab pos="228600" algn="l"/>
              </a:tabLst>
            </a:pPr>
            <a:r>
              <a:rPr lang="en-US" sz="1800" b="1" dirty="0">
                <a:effectLst/>
                <a:latin typeface="Calibri" panose="020F0502020204030204" pitchFamily="34" charset="0"/>
                <a:ea typeface="Calibri" panose="020F0502020204030204" pitchFamily="34" charset="0"/>
                <a:cs typeface="Calibri" panose="020F0502020204030204" pitchFamily="34" charset="0"/>
              </a:rPr>
              <a:t>NOTE:</a:t>
            </a:r>
            <a:r>
              <a:rPr lang="en-US" sz="1800" dirty="0">
                <a:effectLst/>
                <a:latin typeface="Calibri" panose="020F0502020204030204" pitchFamily="34" charset="0"/>
                <a:ea typeface="Calibri" panose="020F0502020204030204" pitchFamily="34" charset="0"/>
                <a:cs typeface="Calibri" panose="020F0502020204030204" pitchFamily="34" charset="0"/>
              </a:rPr>
              <a:t> A facility can claim up to </a:t>
            </a:r>
            <a:r>
              <a:rPr lang="en-US" sz="1800" i="1" dirty="0">
                <a:effectLst/>
                <a:latin typeface="Calibri" panose="020F0502020204030204" pitchFamily="34" charset="0"/>
                <a:ea typeface="Calibri" panose="020F0502020204030204" pitchFamily="34" charset="0"/>
                <a:cs typeface="Calibri" panose="020F0502020204030204" pitchFamily="34" charset="0"/>
              </a:rPr>
              <a:t>150 hours TOTAL</a:t>
            </a:r>
            <a:r>
              <a:rPr lang="en-US" sz="1800" dirty="0">
                <a:effectLst/>
                <a:latin typeface="Calibri" panose="020F0502020204030204" pitchFamily="34" charset="0"/>
                <a:ea typeface="Calibri" panose="020F0502020204030204" pitchFamily="34" charset="0"/>
                <a:cs typeface="Calibri" panose="020F0502020204030204" pitchFamily="34" charset="0"/>
              </a:rPr>
              <a:t> for all teachers and helpers </a:t>
            </a:r>
            <a:r>
              <a:rPr lang="en-US" sz="1800" i="1" dirty="0">
                <a:effectLst/>
                <a:latin typeface="Calibri" panose="020F0502020204030204" pitchFamily="34" charset="0"/>
                <a:ea typeface="Calibri" panose="020F0502020204030204" pitchFamily="34" charset="0"/>
                <a:cs typeface="Calibri" panose="020F0502020204030204" pitchFamily="34" charset="0"/>
              </a:rPr>
              <a:t>per class</a:t>
            </a:r>
            <a:r>
              <a:rPr lang="en-US" sz="1800" dirty="0">
                <a:effectLst/>
                <a:latin typeface="Calibri" panose="020F0502020204030204" pitchFamily="34"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1" name="TextBox 40">
            <a:extLst>
              <a:ext uri="{FF2B5EF4-FFF2-40B4-BE49-F238E27FC236}">
                <a16:creationId xmlns:a16="http://schemas.microsoft.com/office/drawing/2014/main" id="{C27E43B4-EFDF-496E-9C60-47985C4B3957}"/>
              </a:ext>
            </a:extLst>
          </p:cNvPr>
          <p:cNvSpPr txBox="1"/>
          <p:nvPr/>
        </p:nvSpPr>
        <p:spPr>
          <a:xfrm>
            <a:off x="7624511" y="4688826"/>
            <a:ext cx="4193484" cy="968278"/>
          </a:xfrm>
          <a:prstGeom prst="rect">
            <a:avLst/>
          </a:prstGeom>
          <a:noFill/>
        </p:spPr>
        <p:txBody>
          <a:bodyPr wrap="square">
            <a:spAutoFit/>
          </a:bodyPr>
          <a:lstStyle/>
          <a:p>
            <a:pPr marL="0" marR="0">
              <a:lnSpc>
                <a:spcPct val="107000"/>
              </a:lnSpc>
              <a:spcBef>
                <a:spcPts val="0"/>
              </a:spcBef>
              <a:spcAft>
                <a:spcPts val="800"/>
              </a:spcAft>
              <a:tabLst>
                <a:tab pos="228600" algn="l"/>
              </a:tabLst>
            </a:pPr>
            <a:r>
              <a:rPr lang="en-US" sz="1800" b="1" dirty="0">
                <a:effectLst/>
                <a:latin typeface="Calibri" panose="020F0502020204030204" pitchFamily="34" charset="0"/>
                <a:ea typeface="Calibri" panose="020F0502020204030204" pitchFamily="34" charset="0"/>
                <a:cs typeface="Calibri" panose="020F0502020204030204" pitchFamily="34" charset="0"/>
              </a:rPr>
              <a:t>NOTE: </a:t>
            </a:r>
            <a:r>
              <a:rPr lang="en-US" sz="1800" dirty="0">
                <a:effectLst/>
                <a:latin typeface="Calibri" panose="020F0502020204030204" pitchFamily="34" charset="0"/>
                <a:ea typeface="Calibri" panose="020F0502020204030204" pitchFamily="34" charset="0"/>
                <a:cs typeface="Calibri" panose="020F0502020204030204" pitchFamily="34" charset="0"/>
              </a:rPr>
              <a:t>Instructor payroll taxes are limited to 7.85% of total hourly pay for training, regardless of the amount actually paid.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8" name="TextBox 17">
            <a:extLst>
              <a:ext uri="{FF2B5EF4-FFF2-40B4-BE49-F238E27FC236}">
                <a16:creationId xmlns:a16="http://schemas.microsoft.com/office/drawing/2014/main" id="{CDC865FF-22AE-45B5-8162-9C07AE859AF6}"/>
              </a:ext>
            </a:extLst>
          </p:cNvPr>
          <p:cNvSpPr txBox="1"/>
          <p:nvPr/>
        </p:nvSpPr>
        <p:spPr>
          <a:xfrm>
            <a:off x="8157342" y="2581948"/>
            <a:ext cx="3474383" cy="968278"/>
          </a:xfrm>
          <a:prstGeom prst="rect">
            <a:avLst/>
          </a:prstGeom>
          <a:noFill/>
        </p:spPr>
        <p:txBody>
          <a:bodyPr wrap="square">
            <a:spAutoFit/>
          </a:bodyPr>
          <a:lstStyle/>
          <a:p>
            <a:pPr marL="0" marR="0">
              <a:lnSpc>
                <a:spcPct val="107000"/>
              </a:lnSpc>
              <a:spcBef>
                <a:spcPts val="0"/>
              </a:spcBef>
              <a:spcAft>
                <a:spcPts val="800"/>
              </a:spcAft>
              <a:tabLst>
                <a:tab pos="228600" algn="l"/>
              </a:tabLst>
            </a:pPr>
            <a:r>
              <a:rPr lang="en-US" sz="18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NOTE:</a:t>
            </a:r>
            <a:r>
              <a:rPr lang="en-US" sz="18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a:t>
            </a:r>
            <a:r>
              <a:rPr lang="en-US" sz="1800" i="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This section applies only if you have </a:t>
            </a:r>
            <a:r>
              <a:rPr lang="en-US" sz="1800" b="1" i="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instructor-led</a:t>
            </a:r>
            <a:r>
              <a:rPr lang="en-US" sz="1800" i="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training provided by the facility</a:t>
            </a:r>
            <a:r>
              <a:rPr lang="en-US" sz="18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a:t>
            </a:r>
            <a:endParaRPr lang="en-US"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9" name="Picture 8">
            <a:extLst>
              <a:ext uri="{FF2B5EF4-FFF2-40B4-BE49-F238E27FC236}">
                <a16:creationId xmlns:a16="http://schemas.microsoft.com/office/drawing/2014/main" id="{7E6C88C3-7976-4EF3-B248-7772A3B035C9}"/>
              </a:ext>
            </a:extLst>
          </p:cNvPr>
          <p:cNvPicPr>
            <a:picLocks noChangeAspect="1"/>
          </p:cNvPicPr>
          <p:nvPr/>
        </p:nvPicPr>
        <p:blipFill>
          <a:blip r:embed="rId2"/>
          <a:stretch>
            <a:fillRect/>
          </a:stretch>
        </p:blipFill>
        <p:spPr>
          <a:xfrm>
            <a:off x="987417" y="855047"/>
            <a:ext cx="7169925" cy="1390650"/>
          </a:xfrm>
          <a:prstGeom prst="rect">
            <a:avLst/>
          </a:prstGeom>
        </p:spPr>
      </p:pic>
      <p:cxnSp>
        <p:nvCxnSpPr>
          <p:cNvPr id="28" name="Straight Arrow Connector 27">
            <a:extLst>
              <a:ext uri="{FF2B5EF4-FFF2-40B4-BE49-F238E27FC236}">
                <a16:creationId xmlns:a16="http://schemas.microsoft.com/office/drawing/2014/main" id="{6848269F-5FCF-4353-8B27-49166577D661}"/>
              </a:ext>
            </a:extLst>
          </p:cNvPr>
          <p:cNvCxnSpPr>
            <a:cxnSpLocks/>
          </p:cNvCxnSpPr>
          <p:nvPr/>
        </p:nvCxnSpPr>
        <p:spPr>
          <a:xfrm flipH="1" flipV="1">
            <a:off x="6270245" y="1900051"/>
            <a:ext cx="317085" cy="38857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73AEFDBF-3763-444A-9F43-F3F8BD921067}"/>
              </a:ext>
            </a:extLst>
          </p:cNvPr>
          <p:cNvCxnSpPr>
            <a:cxnSpLocks/>
          </p:cNvCxnSpPr>
          <p:nvPr/>
        </p:nvCxnSpPr>
        <p:spPr>
          <a:xfrm flipV="1">
            <a:off x="6036508" y="1411550"/>
            <a:ext cx="207080" cy="43637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487DBA6F-ACBB-4916-9986-DADA3D8D32CF}"/>
              </a:ext>
            </a:extLst>
          </p:cNvPr>
          <p:cNvCxnSpPr>
            <a:cxnSpLocks/>
          </p:cNvCxnSpPr>
          <p:nvPr/>
        </p:nvCxnSpPr>
        <p:spPr>
          <a:xfrm flipV="1">
            <a:off x="3589258" y="1624614"/>
            <a:ext cx="2614951" cy="42116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2322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5AAF26-1394-6841-8B71-EE2C07082FF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1100E85-763C-FE4B-AB6A-3308A809A3EB}"/>
              </a:ext>
            </a:extLst>
          </p:cNvPr>
          <p:cNvSpPr>
            <a:spLocks noGrp="1"/>
          </p:cNvSpPr>
          <p:nvPr>
            <p:ph type="title"/>
          </p:nvPr>
        </p:nvSpPr>
        <p:spPr>
          <a:xfrm>
            <a:off x="731298" y="365125"/>
            <a:ext cx="10729404" cy="886724"/>
          </a:xfrm>
        </p:spPr>
        <p:txBody>
          <a:bodyPr>
            <a:normAutofit/>
          </a:bodyPr>
          <a:lstStyle/>
          <a:p>
            <a:r>
              <a:rPr lang="en-US" sz="3600" b="1" dirty="0">
                <a:ea typeface="Calibri" panose="020F0502020204030204" pitchFamily="34" charset="0"/>
                <a:cs typeface="Calibri Light" panose="020F0302020204030204" pitchFamily="34" charset="0"/>
              </a:rPr>
              <a:t>Section B. </a:t>
            </a:r>
            <a:r>
              <a:rPr lang="en-US" sz="3600" b="1" strike="noStrike" dirty="0">
                <a:effectLst/>
                <a:ea typeface="Calibri" panose="020F0502020204030204" pitchFamily="34" charset="0"/>
                <a:cs typeface="Calibri Light" panose="020F0302020204030204" pitchFamily="34" charset="0"/>
              </a:rPr>
              <a:t>Direct Care Costs (2. Online Training)</a:t>
            </a:r>
            <a:endParaRPr lang="en-US" sz="3600" dirty="0"/>
          </a:p>
        </p:txBody>
      </p:sp>
      <p:sp>
        <p:nvSpPr>
          <p:cNvPr id="14" name="TextBox 13">
            <a:extLst>
              <a:ext uri="{FF2B5EF4-FFF2-40B4-BE49-F238E27FC236}">
                <a16:creationId xmlns:a16="http://schemas.microsoft.com/office/drawing/2014/main" id="{1B9AB13C-D429-4AFE-A049-981AE6A0B2DD}"/>
              </a:ext>
            </a:extLst>
          </p:cNvPr>
          <p:cNvSpPr txBox="1"/>
          <p:nvPr/>
        </p:nvSpPr>
        <p:spPr>
          <a:xfrm>
            <a:off x="8352267" y="2067639"/>
            <a:ext cx="3728622" cy="1754326"/>
          </a:xfrm>
          <a:prstGeom prst="rect">
            <a:avLst/>
          </a:prstGeom>
          <a:noFill/>
        </p:spPr>
        <p:txBody>
          <a:bodyPr wrap="square">
            <a:spAutoFit/>
          </a:bodyPr>
          <a:lstStyle/>
          <a:p>
            <a:r>
              <a:rPr lang="en-US" dirty="0">
                <a:latin typeface="Calibri" panose="020F0502020204030204" pitchFamily="34" charset="0"/>
                <a:ea typeface="Calibri" panose="020F0502020204030204" pitchFamily="34" charset="0"/>
              </a:rPr>
              <a:t>2</a:t>
            </a:r>
            <a:r>
              <a:rPr lang="en-US" sz="1800" dirty="0">
                <a:effectLst/>
                <a:latin typeface="Calibri" panose="020F0502020204030204" pitchFamily="34" charset="0"/>
                <a:ea typeface="Calibri" panose="020F0502020204030204" pitchFamily="34" charset="0"/>
              </a:rPr>
              <a:t>. If a facility paid for a subscription </a:t>
            </a:r>
            <a:r>
              <a:rPr lang="en-US" dirty="0">
                <a:latin typeface="Calibri" panose="020F0502020204030204" pitchFamily="34" charset="0"/>
                <a:ea typeface="Calibri" panose="020F0502020204030204" pitchFamily="34" charset="0"/>
              </a:rPr>
              <a:t>for</a:t>
            </a:r>
            <a:r>
              <a:rPr lang="en-US" sz="1800" dirty="0">
                <a:effectLst/>
                <a:latin typeface="Calibri" panose="020F0502020204030204" pitchFamily="34" charset="0"/>
                <a:ea typeface="Calibri" panose="020F0502020204030204" pitchFamily="34" charset="0"/>
              </a:rPr>
              <a:t> an online hybrid-training program, fill out the bottom of the </a:t>
            </a:r>
            <a:r>
              <a:rPr lang="en-US" b="1" i="1" dirty="0">
                <a:latin typeface="Calibri" panose="020F0502020204030204" pitchFamily="34" charset="0"/>
                <a:ea typeface="Calibri" panose="020F0502020204030204" pitchFamily="34" charset="0"/>
              </a:rPr>
              <a:t>Student</a:t>
            </a:r>
            <a:r>
              <a:rPr lang="en-US" sz="1800" b="1" i="1" dirty="0">
                <a:effectLst/>
                <a:latin typeface="Calibri" panose="020F0502020204030204" pitchFamily="34" charset="0"/>
                <a:ea typeface="Calibri" panose="020F0502020204030204" pitchFamily="34" charset="0"/>
              </a:rPr>
              <a:t> Information </a:t>
            </a:r>
            <a:r>
              <a:rPr lang="en-US" sz="1800" dirty="0">
                <a:effectLst/>
                <a:latin typeface="Calibri" panose="020F0502020204030204" pitchFamily="34" charset="0"/>
                <a:ea typeface="Calibri" panose="020F0502020204030204" pitchFamily="34" charset="0"/>
              </a:rPr>
              <a:t>page</a:t>
            </a:r>
            <a:r>
              <a:rPr lang="en-US" sz="1800" i="1" dirty="0">
                <a:effectLst/>
                <a:latin typeface="Calibri" panose="020F0502020204030204" pitchFamily="34" charset="0"/>
                <a:ea typeface="Calibri" panose="020F0502020204030204" pitchFamily="34" charset="0"/>
              </a:rPr>
              <a:t> (page 3)</a:t>
            </a:r>
            <a:r>
              <a:rPr lang="en-US" sz="1800" dirty="0">
                <a:effectLst/>
                <a:latin typeface="Calibri" panose="020F0502020204030204" pitchFamily="34" charset="0"/>
                <a:ea typeface="Calibri" panose="020F0502020204030204" pitchFamily="34" charset="0"/>
              </a:rPr>
              <a:t> and the amount </a:t>
            </a:r>
            <a:r>
              <a:rPr lang="en-US" sz="1800" i="1" dirty="0">
                <a:effectLst/>
                <a:latin typeface="Calibri" panose="020F0502020204030204" pitchFamily="34" charset="0"/>
                <a:ea typeface="Calibri" panose="020F0502020204030204" pitchFamily="34" charset="0"/>
              </a:rPr>
              <a:t>automatically transfers</a:t>
            </a:r>
            <a:r>
              <a:rPr lang="en-US" sz="1800" dirty="0">
                <a:effectLst/>
                <a:latin typeface="Calibri" panose="020F0502020204030204" pitchFamily="34" charset="0"/>
                <a:ea typeface="Calibri" panose="020F0502020204030204" pitchFamily="34" charset="0"/>
              </a:rPr>
              <a:t> to the </a:t>
            </a:r>
            <a:r>
              <a:rPr lang="en-US" i="1" dirty="0">
                <a:latin typeface="Calibri" panose="020F0502020204030204" pitchFamily="34" charset="0"/>
                <a:ea typeface="Calibri" panose="020F0502020204030204" pitchFamily="34" charset="0"/>
              </a:rPr>
              <a:t>Summary Page</a:t>
            </a:r>
            <a:r>
              <a:rPr lang="en-US" sz="1800" dirty="0">
                <a:effectLst/>
                <a:latin typeface="Calibri" panose="020F0502020204030204" pitchFamily="34" charset="0"/>
                <a:ea typeface="Calibri" panose="020F0502020204030204" pitchFamily="34" charset="0"/>
              </a:rPr>
              <a:t>.</a:t>
            </a:r>
            <a:endParaRPr lang="en-US" dirty="0"/>
          </a:p>
        </p:txBody>
      </p:sp>
      <p:pic>
        <p:nvPicPr>
          <p:cNvPr id="8" name="Picture 7">
            <a:extLst>
              <a:ext uri="{FF2B5EF4-FFF2-40B4-BE49-F238E27FC236}">
                <a16:creationId xmlns:a16="http://schemas.microsoft.com/office/drawing/2014/main" id="{2C3CA3E3-49A7-4C5C-A37D-45297D88465C}"/>
              </a:ext>
            </a:extLst>
          </p:cNvPr>
          <p:cNvPicPr>
            <a:picLocks noChangeAspect="1"/>
          </p:cNvPicPr>
          <p:nvPr/>
        </p:nvPicPr>
        <p:blipFill>
          <a:blip r:embed="rId3"/>
          <a:stretch>
            <a:fillRect/>
          </a:stretch>
        </p:blipFill>
        <p:spPr>
          <a:xfrm>
            <a:off x="131545" y="3452660"/>
            <a:ext cx="8089177" cy="1569904"/>
          </a:xfrm>
          <a:prstGeom prst="rect">
            <a:avLst/>
          </a:prstGeom>
        </p:spPr>
      </p:pic>
      <p:sp>
        <p:nvSpPr>
          <p:cNvPr id="4" name="Oval 3">
            <a:extLst>
              <a:ext uri="{FF2B5EF4-FFF2-40B4-BE49-F238E27FC236}">
                <a16:creationId xmlns:a16="http://schemas.microsoft.com/office/drawing/2014/main" id="{2E8258A9-1B9D-4879-9F7C-094442481140}"/>
              </a:ext>
            </a:extLst>
          </p:cNvPr>
          <p:cNvSpPr/>
          <p:nvPr/>
        </p:nvSpPr>
        <p:spPr>
          <a:xfrm>
            <a:off x="3790111" y="4243526"/>
            <a:ext cx="462293" cy="35669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Content Placeholder 10">
            <a:extLst>
              <a:ext uri="{FF2B5EF4-FFF2-40B4-BE49-F238E27FC236}">
                <a16:creationId xmlns:a16="http://schemas.microsoft.com/office/drawing/2014/main" id="{A36C7319-0FA1-43E1-B3A4-4459AF1684B9}"/>
              </a:ext>
            </a:extLst>
          </p:cNvPr>
          <p:cNvPicPr>
            <a:picLocks noGrp="1" noChangeAspect="1"/>
          </p:cNvPicPr>
          <p:nvPr>
            <p:ph idx="1"/>
          </p:nvPr>
        </p:nvPicPr>
        <p:blipFill>
          <a:blip r:embed="rId4"/>
          <a:stretch>
            <a:fillRect/>
          </a:stretch>
        </p:blipFill>
        <p:spPr>
          <a:xfrm>
            <a:off x="907556" y="1232325"/>
            <a:ext cx="7313165" cy="1652918"/>
          </a:xfrm>
        </p:spPr>
      </p:pic>
      <p:cxnSp>
        <p:nvCxnSpPr>
          <p:cNvPr id="9" name="Straight Arrow Connector 8">
            <a:extLst>
              <a:ext uri="{FF2B5EF4-FFF2-40B4-BE49-F238E27FC236}">
                <a16:creationId xmlns:a16="http://schemas.microsoft.com/office/drawing/2014/main" id="{238E9291-D71D-4C01-BFC1-C5A2BCF6EC0D}"/>
              </a:ext>
            </a:extLst>
          </p:cNvPr>
          <p:cNvCxnSpPr>
            <a:cxnSpLocks/>
          </p:cNvCxnSpPr>
          <p:nvPr/>
        </p:nvCxnSpPr>
        <p:spPr>
          <a:xfrm flipV="1">
            <a:off x="4021257" y="2760955"/>
            <a:ext cx="2219745" cy="14766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50401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4F20B4C8-88F5-4DC8-8638-458717A92AFE}"/>
              </a:ext>
            </a:extLst>
          </p:cNvPr>
          <p:cNvSpPr>
            <a:spLocks noGrp="1"/>
          </p:cNvSpPr>
          <p:nvPr>
            <p:ph idx="1"/>
          </p:nvPr>
        </p:nvSpPr>
        <p:spPr/>
        <p:txBody>
          <a:bodyPr/>
          <a:lstStyle/>
          <a:p>
            <a:endParaRPr lang="en-US" dirty="0"/>
          </a:p>
        </p:txBody>
      </p:sp>
      <p:pic>
        <p:nvPicPr>
          <p:cNvPr id="5" name="Picture 4">
            <a:extLst>
              <a:ext uri="{FF2B5EF4-FFF2-40B4-BE49-F238E27FC236}">
                <a16:creationId xmlns:a16="http://schemas.microsoft.com/office/drawing/2014/main" id="{53F4A38F-8A55-E84A-8FCD-43E948901420}"/>
              </a:ext>
            </a:extLst>
          </p:cNvPr>
          <p:cNvPicPr>
            <a:picLocks noChangeAspect="1"/>
          </p:cNvPicPr>
          <p:nvPr/>
        </p:nvPicPr>
        <p:blipFill>
          <a:blip r:embed="rId3"/>
          <a:stretch>
            <a:fillRect/>
          </a:stretch>
        </p:blipFill>
        <p:spPr>
          <a:xfrm>
            <a:off x="0" y="5043"/>
            <a:ext cx="12192000" cy="6858000"/>
          </a:xfrm>
          <a:prstGeom prst="rect">
            <a:avLst/>
          </a:prstGeom>
        </p:spPr>
      </p:pic>
      <p:sp>
        <p:nvSpPr>
          <p:cNvPr id="2" name="Title 1">
            <a:extLst>
              <a:ext uri="{FF2B5EF4-FFF2-40B4-BE49-F238E27FC236}">
                <a16:creationId xmlns:a16="http://schemas.microsoft.com/office/drawing/2014/main" id="{2CF65888-1DD0-B346-959C-3B710A1BD17F}"/>
              </a:ext>
            </a:extLst>
          </p:cNvPr>
          <p:cNvSpPr>
            <a:spLocks noGrp="1"/>
          </p:cNvSpPr>
          <p:nvPr>
            <p:ph type="title"/>
          </p:nvPr>
        </p:nvSpPr>
        <p:spPr>
          <a:xfrm>
            <a:off x="284085" y="337351"/>
            <a:ext cx="11069715" cy="772358"/>
          </a:xfrm>
        </p:spPr>
        <p:txBody>
          <a:bodyPr>
            <a:normAutofit/>
          </a:bodyPr>
          <a:lstStyle/>
          <a:p>
            <a:r>
              <a:rPr lang="en-US" sz="3600" b="1" dirty="0">
                <a:latin typeface="Calibri Light" panose="020F0302020204030204" pitchFamily="34" charset="0"/>
                <a:ea typeface="Calibri" panose="020F0502020204030204" pitchFamily="34" charset="0"/>
                <a:cs typeface="Calibri Light" panose="020F0302020204030204" pitchFamily="34" charset="0"/>
              </a:rPr>
              <a:t>Section C. Operations </a:t>
            </a:r>
            <a:r>
              <a:rPr lang="en-US" sz="3600" b="1" strike="noStrike" dirty="0">
                <a:effectLst/>
                <a:latin typeface="Calibri Light" panose="020F0302020204030204" pitchFamily="34" charset="0"/>
                <a:ea typeface="Calibri" panose="020F0502020204030204" pitchFamily="34" charset="0"/>
                <a:cs typeface="Calibri Light" panose="020F0302020204030204" pitchFamily="34" charset="0"/>
              </a:rPr>
              <a:t>Costs (1. Supplies)</a:t>
            </a:r>
            <a:endParaRPr lang="en-US" sz="3600" dirty="0"/>
          </a:p>
        </p:txBody>
      </p:sp>
      <p:pic>
        <p:nvPicPr>
          <p:cNvPr id="7" name="Picture 6">
            <a:extLst>
              <a:ext uri="{FF2B5EF4-FFF2-40B4-BE49-F238E27FC236}">
                <a16:creationId xmlns:a16="http://schemas.microsoft.com/office/drawing/2014/main" id="{4EC0B134-0BBA-48B8-912C-4BF019B0C3CE}"/>
              </a:ext>
            </a:extLst>
          </p:cNvPr>
          <p:cNvPicPr/>
          <p:nvPr/>
        </p:nvPicPr>
        <p:blipFill>
          <a:blip r:embed="rId4"/>
          <a:stretch>
            <a:fillRect/>
          </a:stretch>
        </p:blipFill>
        <p:spPr>
          <a:xfrm>
            <a:off x="410678" y="2303568"/>
            <a:ext cx="5943600" cy="3867785"/>
          </a:xfrm>
          <a:prstGeom prst="rect">
            <a:avLst/>
          </a:prstGeom>
        </p:spPr>
      </p:pic>
      <p:sp>
        <p:nvSpPr>
          <p:cNvPr id="8" name="Oval 7">
            <a:extLst>
              <a:ext uri="{FF2B5EF4-FFF2-40B4-BE49-F238E27FC236}">
                <a16:creationId xmlns:a16="http://schemas.microsoft.com/office/drawing/2014/main" id="{973E1542-255C-477A-925E-8FEED37B4571}"/>
              </a:ext>
            </a:extLst>
          </p:cNvPr>
          <p:cNvSpPr/>
          <p:nvPr/>
        </p:nvSpPr>
        <p:spPr>
          <a:xfrm>
            <a:off x="5803307" y="5931563"/>
            <a:ext cx="585386" cy="23979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8C1DCEA0-63F6-401B-894E-905FB3D00B23}"/>
              </a:ext>
            </a:extLst>
          </p:cNvPr>
          <p:cNvSpPr txBox="1"/>
          <p:nvPr/>
        </p:nvSpPr>
        <p:spPr>
          <a:xfrm>
            <a:off x="6388693" y="2523911"/>
            <a:ext cx="4130965" cy="1200329"/>
          </a:xfrm>
          <a:prstGeom prst="rect">
            <a:avLst/>
          </a:prstGeom>
          <a:noFill/>
        </p:spPr>
        <p:txBody>
          <a:bodyPr wrap="square">
            <a:spAutoFit/>
          </a:bodyPr>
          <a:lstStyle/>
          <a:p>
            <a:pPr marL="342900" indent="-342900">
              <a:buAutoNum type="arabicPeriod"/>
            </a:pPr>
            <a:r>
              <a:rPr lang="en-US" sz="1800" dirty="0">
                <a:effectLst/>
                <a:latin typeface="Calibri" panose="020F0502020204030204" pitchFamily="34" charset="0"/>
                <a:ea typeface="Calibri" panose="020F0502020204030204" pitchFamily="34" charset="0"/>
              </a:rPr>
              <a:t>Fill out the </a:t>
            </a:r>
            <a:r>
              <a:rPr lang="en-US" b="1" i="1" dirty="0">
                <a:latin typeface="Calibri" panose="020F0502020204030204" pitchFamily="34" charset="0"/>
                <a:ea typeface="Calibri" panose="020F0502020204030204" pitchFamily="34" charset="0"/>
              </a:rPr>
              <a:t>Supplies</a:t>
            </a:r>
            <a:r>
              <a:rPr lang="en-US" sz="1800" b="1" i="1" dirty="0">
                <a:effectLst/>
                <a:latin typeface="Calibri" panose="020F0502020204030204" pitchFamily="34" charset="0"/>
                <a:ea typeface="Calibri" panose="020F0502020204030204" pitchFamily="34" charset="0"/>
              </a:rPr>
              <a:t> Information </a:t>
            </a:r>
            <a:r>
              <a:rPr lang="en-US" sz="1800" dirty="0">
                <a:effectLst/>
                <a:latin typeface="Calibri" panose="020F0502020204030204" pitchFamily="34" charset="0"/>
                <a:ea typeface="Calibri" panose="020F0502020204030204" pitchFamily="34" charset="0"/>
              </a:rPr>
              <a:t>page</a:t>
            </a:r>
            <a:r>
              <a:rPr lang="en-US" sz="1800" i="1" dirty="0">
                <a:effectLst/>
                <a:latin typeface="Calibri" panose="020F0502020204030204" pitchFamily="34" charset="0"/>
                <a:ea typeface="Calibri" panose="020F0502020204030204" pitchFamily="34" charset="0"/>
              </a:rPr>
              <a:t> (page 4)</a:t>
            </a:r>
            <a:r>
              <a:rPr lang="en-US" sz="1800" dirty="0">
                <a:effectLst/>
                <a:latin typeface="Calibri" panose="020F0502020204030204" pitchFamily="34" charset="0"/>
                <a:ea typeface="Calibri" panose="020F0502020204030204" pitchFamily="34" charset="0"/>
              </a:rPr>
              <a:t> and the amount </a:t>
            </a:r>
            <a:r>
              <a:rPr lang="en-US" sz="1800" i="1" dirty="0">
                <a:effectLst/>
                <a:latin typeface="Calibri" panose="020F0502020204030204" pitchFamily="34" charset="0"/>
                <a:ea typeface="Calibri" panose="020F0502020204030204" pitchFamily="34" charset="0"/>
              </a:rPr>
              <a:t>automatically transfers</a:t>
            </a:r>
            <a:r>
              <a:rPr lang="en-US" sz="1800" dirty="0">
                <a:effectLst/>
                <a:latin typeface="Calibri" panose="020F0502020204030204" pitchFamily="34" charset="0"/>
                <a:ea typeface="Calibri" panose="020F0502020204030204" pitchFamily="34" charset="0"/>
              </a:rPr>
              <a:t> to the </a:t>
            </a:r>
            <a:r>
              <a:rPr lang="en-US" i="1" dirty="0">
                <a:latin typeface="Calibri" panose="020F0502020204030204" pitchFamily="34" charset="0"/>
                <a:ea typeface="Calibri" panose="020F0502020204030204" pitchFamily="34" charset="0"/>
              </a:rPr>
              <a:t>Summary Page</a:t>
            </a:r>
            <a:r>
              <a:rPr lang="en-US" sz="1800" dirty="0">
                <a:effectLst/>
                <a:latin typeface="Calibri" panose="020F0502020204030204" pitchFamily="34" charset="0"/>
                <a:ea typeface="Calibri" panose="020F0502020204030204" pitchFamily="34" charset="0"/>
              </a:rPr>
              <a:t>.</a:t>
            </a:r>
          </a:p>
        </p:txBody>
      </p:sp>
      <p:sp>
        <p:nvSpPr>
          <p:cNvPr id="14" name="TextBox 13">
            <a:extLst>
              <a:ext uri="{FF2B5EF4-FFF2-40B4-BE49-F238E27FC236}">
                <a16:creationId xmlns:a16="http://schemas.microsoft.com/office/drawing/2014/main" id="{12575236-43AA-4A85-9CF8-13C9E2066824}"/>
              </a:ext>
            </a:extLst>
          </p:cNvPr>
          <p:cNvSpPr txBox="1"/>
          <p:nvPr/>
        </p:nvSpPr>
        <p:spPr>
          <a:xfrm>
            <a:off x="6648214" y="4815276"/>
            <a:ext cx="4229976" cy="646331"/>
          </a:xfrm>
          <a:prstGeom prst="rect">
            <a:avLst/>
          </a:prstGeom>
          <a:noFill/>
        </p:spPr>
        <p:txBody>
          <a:bodyPr wrap="square">
            <a:spAutoFit/>
          </a:bodyPr>
          <a:lstStyle/>
          <a:p>
            <a:r>
              <a:rPr lang="en-US" b="1" i="1" dirty="0">
                <a:latin typeface="Calibri" panose="020F0502020204030204" pitchFamily="34" charset="0"/>
              </a:rPr>
              <a:t>NOTE: </a:t>
            </a:r>
            <a:r>
              <a:rPr lang="en-US" dirty="0">
                <a:latin typeface="Calibri" panose="020F0502020204030204" pitchFamily="34" charset="0"/>
              </a:rPr>
              <a:t>Supplies are limited to the number of students taught for the quarter.</a:t>
            </a:r>
            <a:endParaRPr lang="en-US" dirty="0"/>
          </a:p>
        </p:txBody>
      </p:sp>
      <p:pic>
        <p:nvPicPr>
          <p:cNvPr id="11" name="Picture 10">
            <a:extLst>
              <a:ext uri="{FF2B5EF4-FFF2-40B4-BE49-F238E27FC236}">
                <a16:creationId xmlns:a16="http://schemas.microsoft.com/office/drawing/2014/main" id="{04B9B35F-976D-497D-891E-7B2B3EC8CF50}"/>
              </a:ext>
            </a:extLst>
          </p:cNvPr>
          <p:cNvPicPr>
            <a:picLocks noChangeAspect="1"/>
          </p:cNvPicPr>
          <p:nvPr/>
        </p:nvPicPr>
        <p:blipFill>
          <a:blip r:embed="rId5"/>
          <a:stretch>
            <a:fillRect/>
          </a:stretch>
        </p:blipFill>
        <p:spPr>
          <a:xfrm>
            <a:off x="410678" y="963817"/>
            <a:ext cx="5803691" cy="1293552"/>
          </a:xfrm>
          <a:prstGeom prst="rect">
            <a:avLst/>
          </a:prstGeom>
        </p:spPr>
      </p:pic>
      <p:cxnSp>
        <p:nvCxnSpPr>
          <p:cNvPr id="9" name="Straight Arrow Connector 8">
            <a:extLst>
              <a:ext uri="{FF2B5EF4-FFF2-40B4-BE49-F238E27FC236}">
                <a16:creationId xmlns:a16="http://schemas.microsoft.com/office/drawing/2014/main" id="{1EAC5FBD-4361-4629-8E9A-D268C25E4BA4}"/>
              </a:ext>
            </a:extLst>
          </p:cNvPr>
          <p:cNvCxnSpPr>
            <a:cxnSpLocks/>
            <a:stCxn id="8" idx="0"/>
          </p:cNvCxnSpPr>
          <p:nvPr/>
        </p:nvCxnSpPr>
        <p:spPr>
          <a:xfrm flipH="1" flipV="1">
            <a:off x="4696691" y="1298864"/>
            <a:ext cx="1399309" cy="46326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15257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CE434EF8-777C-4DC2-B3D4-94E5602CA74E}"/>
              </a:ext>
            </a:extLst>
          </p:cNvPr>
          <p:cNvSpPr>
            <a:spLocks noGrp="1"/>
          </p:cNvSpPr>
          <p:nvPr>
            <p:ph idx="1"/>
          </p:nvPr>
        </p:nvSpPr>
        <p:spPr>
          <a:xfrm>
            <a:off x="767179" y="2620183"/>
            <a:ext cx="10515600" cy="3400148"/>
          </a:xfrm>
        </p:spPr>
        <p:txBody>
          <a:bodyPr/>
          <a:lstStyle/>
          <a:p>
            <a:endParaRPr lang="en-US" dirty="0"/>
          </a:p>
        </p:txBody>
      </p:sp>
      <p:pic>
        <p:nvPicPr>
          <p:cNvPr id="8" name="Picture 7">
            <a:extLst>
              <a:ext uri="{FF2B5EF4-FFF2-40B4-BE49-F238E27FC236}">
                <a16:creationId xmlns:a16="http://schemas.microsoft.com/office/drawing/2014/main" id="{D74E8767-550D-674C-B25C-3B3011BA38D6}"/>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57596098-04D0-FE4E-9B53-5E469CD5CC87}"/>
              </a:ext>
            </a:extLst>
          </p:cNvPr>
          <p:cNvSpPr>
            <a:spLocks noGrp="1"/>
          </p:cNvSpPr>
          <p:nvPr>
            <p:ph type="title"/>
          </p:nvPr>
        </p:nvSpPr>
        <p:spPr>
          <a:xfrm>
            <a:off x="838200" y="365126"/>
            <a:ext cx="9930414" cy="722529"/>
          </a:xfrm>
        </p:spPr>
        <p:txBody>
          <a:bodyPr>
            <a:normAutofit/>
          </a:bodyPr>
          <a:lstStyle/>
          <a:p>
            <a:r>
              <a:rPr lang="en-US" sz="3600" b="1" dirty="0">
                <a:latin typeface="Calibri Light" panose="020F0302020204030204" pitchFamily="34" charset="0"/>
                <a:ea typeface="Calibri" panose="020F0502020204030204" pitchFamily="34" charset="0"/>
                <a:cs typeface="Calibri Light" panose="020F0302020204030204" pitchFamily="34" charset="0"/>
              </a:rPr>
              <a:t>Section C. Operations </a:t>
            </a:r>
            <a:r>
              <a:rPr lang="en-US" sz="3600" b="1" strike="noStrike" dirty="0">
                <a:effectLst/>
                <a:latin typeface="Calibri Light" panose="020F0302020204030204" pitchFamily="34" charset="0"/>
                <a:ea typeface="Calibri" panose="020F0502020204030204" pitchFamily="34" charset="0"/>
                <a:cs typeface="Calibri Light" panose="020F0302020204030204" pitchFamily="34" charset="0"/>
              </a:rPr>
              <a:t>Costs (2. CPR &amp; First Aid)</a:t>
            </a:r>
            <a:endParaRPr lang="en-US" sz="3600" dirty="0"/>
          </a:p>
        </p:txBody>
      </p:sp>
      <p:pic>
        <p:nvPicPr>
          <p:cNvPr id="6" name="Picture 5">
            <a:extLst>
              <a:ext uri="{FF2B5EF4-FFF2-40B4-BE49-F238E27FC236}">
                <a16:creationId xmlns:a16="http://schemas.microsoft.com/office/drawing/2014/main" id="{E6FC50B1-5B0B-4919-B4E7-530B6E98EDD8}"/>
              </a:ext>
            </a:extLst>
          </p:cNvPr>
          <p:cNvPicPr/>
          <p:nvPr/>
        </p:nvPicPr>
        <p:blipFill>
          <a:blip r:embed="rId3"/>
          <a:stretch>
            <a:fillRect/>
          </a:stretch>
        </p:blipFill>
        <p:spPr>
          <a:xfrm>
            <a:off x="826192" y="2933790"/>
            <a:ext cx="4295775" cy="2574290"/>
          </a:xfrm>
          <a:prstGeom prst="rect">
            <a:avLst/>
          </a:prstGeom>
        </p:spPr>
      </p:pic>
      <p:sp>
        <p:nvSpPr>
          <p:cNvPr id="9" name="TextBox 8">
            <a:extLst>
              <a:ext uri="{FF2B5EF4-FFF2-40B4-BE49-F238E27FC236}">
                <a16:creationId xmlns:a16="http://schemas.microsoft.com/office/drawing/2014/main" id="{A2F31218-E215-49E4-B253-D9FAB611F598}"/>
              </a:ext>
            </a:extLst>
          </p:cNvPr>
          <p:cNvSpPr txBox="1"/>
          <p:nvPr/>
        </p:nvSpPr>
        <p:spPr>
          <a:xfrm>
            <a:off x="5606236" y="3223456"/>
            <a:ext cx="6013894" cy="923330"/>
          </a:xfrm>
          <a:prstGeom prst="rect">
            <a:avLst/>
          </a:prstGeom>
          <a:noFill/>
        </p:spPr>
        <p:txBody>
          <a:bodyPr wrap="square">
            <a:spAutoFit/>
          </a:bodyPr>
          <a:lstStyle/>
          <a:p>
            <a:r>
              <a:rPr lang="en-US" dirty="0">
                <a:latin typeface="Calibri" panose="020F0502020204030204" pitchFamily="34" charset="0"/>
                <a:ea typeface="Calibri" panose="020F0502020204030204" pitchFamily="34" charset="0"/>
              </a:rPr>
              <a:t>2</a:t>
            </a:r>
            <a:r>
              <a:rPr lang="en-US" sz="1800" dirty="0">
                <a:effectLst/>
                <a:latin typeface="Calibri" panose="020F0502020204030204" pitchFamily="34" charset="0"/>
                <a:ea typeface="Calibri" panose="020F0502020204030204" pitchFamily="34" charset="0"/>
              </a:rPr>
              <a:t>. If an outside entity conducted CRP </a:t>
            </a:r>
            <a:r>
              <a:rPr lang="en-US" dirty="0">
                <a:latin typeface="Calibri" panose="020F0502020204030204" pitchFamily="34" charset="0"/>
                <a:ea typeface="Calibri" panose="020F0502020204030204" pitchFamily="34" charset="0"/>
              </a:rPr>
              <a:t>and/or First Aid </a:t>
            </a:r>
            <a:r>
              <a:rPr lang="en-US" sz="1800" dirty="0">
                <a:effectLst/>
                <a:latin typeface="Calibri" panose="020F0502020204030204" pitchFamily="34" charset="0"/>
                <a:ea typeface="Calibri" panose="020F0502020204030204" pitchFamily="34" charset="0"/>
              </a:rPr>
              <a:t>training, fill out the bottom of the </a:t>
            </a:r>
            <a:r>
              <a:rPr lang="en-US" sz="1800" b="1" i="1" dirty="0">
                <a:effectLst/>
                <a:latin typeface="Calibri" panose="020F0502020204030204" pitchFamily="34" charset="0"/>
                <a:ea typeface="Calibri" panose="020F0502020204030204" pitchFamily="34" charset="0"/>
              </a:rPr>
              <a:t>Instructor Information </a:t>
            </a:r>
            <a:r>
              <a:rPr lang="en-US" sz="1800" dirty="0">
                <a:effectLst/>
                <a:latin typeface="Calibri" panose="020F0502020204030204" pitchFamily="34" charset="0"/>
                <a:ea typeface="Calibri" panose="020F0502020204030204" pitchFamily="34" charset="0"/>
              </a:rPr>
              <a:t>page</a:t>
            </a:r>
            <a:r>
              <a:rPr lang="en-US" sz="1800" i="1" dirty="0">
                <a:effectLst/>
                <a:latin typeface="Calibri" panose="020F0502020204030204" pitchFamily="34" charset="0"/>
                <a:ea typeface="Calibri" panose="020F0502020204030204" pitchFamily="34" charset="0"/>
              </a:rPr>
              <a:t> (page 2)</a:t>
            </a:r>
            <a:r>
              <a:rPr lang="en-US" sz="1800" dirty="0">
                <a:effectLst/>
                <a:latin typeface="Calibri" panose="020F0502020204030204" pitchFamily="34" charset="0"/>
                <a:ea typeface="Calibri" panose="020F0502020204030204" pitchFamily="34" charset="0"/>
              </a:rPr>
              <a:t> and </a:t>
            </a:r>
            <a:r>
              <a:rPr lang="en-US" sz="1800" i="1" dirty="0">
                <a:effectLst/>
                <a:latin typeface="Calibri" panose="020F0502020204030204" pitchFamily="34" charset="0"/>
                <a:ea typeface="Calibri" panose="020F0502020204030204" pitchFamily="34" charset="0"/>
              </a:rPr>
              <a:t>the amount automatically</a:t>
            </a:r>
            <a:r>
              <a:rPr lang="en-US" i="1" dirty="0">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transfers</a:t>
            </a:r>
            <a:r>
              <a:rPr lang="en-US" sz="1800" dirty="0">
                <a:effectLst/>
                <a:latin typeface="Calibri" panose="020F0502020204030204" pitchFamily="34" charset="0"/>
                <a:ea typeface="Calibri" panose="020F0502020204030204" pitchFamily="34" charset="0"/>
              </a:rPr>
              <a:t> to the </a:t>
            </a:r>
            <a:r>
              <a:rPr lang="en-US" sz="1800" i="1" dirty="0">
                <a:effectLst/>
                <a:latin typeface="Calibri" panose="020F0502020204030204" pitchFamily="34" charset="0"/>
                <a:ea typeface="Calibri" panose="020F0502020204030204" pitchFamily="34" charset="0"/>
              </a:rPr>
              <a:t>Summary Page</a:t>
            </a:r>
            <a:r>
              <a:rPr lang="en-US" sz="1800" dirty="0">
                <a:effectLst/>
                <a:latin typeface="Calibri" panose="020F0502020204030204" pitchFamily="34" charset="0"/>
                <a:ea typeface="Calibri" panose="020F0502020204030204" pitchFamily="34" charset="0"/>
              </a:rPr>
              <a:t>.</a:t>
            </a:r>
            <a:endParaRPr lang="en-US" dirty="0"/>
          </a:p>
        </p:txBody>
      </p:sp>
      <p:sp>
        <p:nvSpPr>
          <p:cNvPr id="7" name="Oval 6">
            <a:extLst>
              <a:ext uri="{FF2B5EF4-FFF2-40B4-BE49-F238E27FC236}">
                <a16:creationId xmlns:a16="http://schemas.microsoft.com/office/drawing/2014/main" id="{B7663A73-BE21-4202-B9F2-CE9AC7C30F5E}"/>
              </a:ext>
            </a:extLst>
          </p:cNvPr>
          <p:cNvSpPr/>
          <p:nvPr/>
        </p:nvSpPr>
        <p:spPr>
          <a:xfrm>
            <a:off x="3980088" y="5141993"/>
            <a:ext cx="1123604" cy="38384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7F7AFA5B-FED4-4FCE-A1F0-2D97DBE5DCE7}"/>
              </a:ext>
            </a:extLst>
          </p:cNvPr>
          <p:cNvPicPr>
            <a:picLocks noChangeAspect="1"/>
          </p:cNvPicPr>
          <p:nvPr/>
        </p:nvPicPr>
        <p:blipFill>
          <a:blip r:embed="rId4"/>
          <a:stretch>
            <a:fillRect/>
          </a:stretch>
        </p:blipFill>
        <p:spPr>
          <a:xfrm>
            <a:off x="767179" y="1087655"/>
            <a:ext cx="7278699" cy="1622308"/>
          </a:xfrm>
          <a:prstGeom prst="rect">
            <a:avLst/>
          </a:prstGeom>
        </p:spPr>
      </p:pic>
      <p:cxnSp>
        <p:nvCxnSpPr>
          <p:cNvPr id="12" name="Straight Arrow Connector 11">
            <a:extLst>
              <a:ext uri="{FF2B5EF4-FFF2-40B4-BE49-F238E27FC236}">
                <a16:creationId xmlns:a16="http://schemas.microsoft.com/office/drawing/2014/main" id="{6EF47D8D-7B4D-4CF9-9516-07892952CB90}"/>
              </a:ext>
            </a:extLst>
          </p:cNvPr>
          <p:cNvCxnSpPr>
            <a:cxnSpLocks/>
            <a:stCxn id="7" idx="0"/>
          </p:cNvCxnSpPr>
          <p:nvPr/>
        </p:nvCxnSpPr>
        <p:spPr>
          <a:xfrm flipV="1">
            <a:off x="4541890" y="1898809"/>
            <a:ext cx="1554110" cy="32431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158993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93E5E9554C20A468475ADFC538D309C" ma:contentTypeVersion="1" ma:contentTypeDescription="Create a new document." ma:contentTypeScope="" ma:versionID="f3aa53e389ef74b55b1bd3381909b36b">
  <xsd:schema xmlns:xsd="http://www.w3.org/2001/XMLSchema" xmlns:xs="http://www.w3.org/2001/XMLSchema" xmlns:p="http://schemas.microsoft.com/office/2006/metadata/properties" xmlns:ns2="a314e1e4-7d28-4445-b9ea-521cc8ec9b75" targetNamespace="http://schemas.microsoft.com/office/2006/metadata/properties" ma:root="true" ma:fieldsID="6c14191529bc4353569dd41b1ec14dc7" ns2:_="">
    <xsd:import namespace="a314e1e4-7d28-4445-b9ea-521cc8ec9b75"/>
    <xsd:element name="properties">
      <xsd:complexType>
        <xsd:sequence>
          <xsd:element name="documentManagement">
            <xsd:complexType>
              <xsd:all>
                <xsd:element ref="ns2:Topic"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314e1e4-7d28-4445-b9ea-521cc8ec9b75" elementFormDefault="qualified">
    <xsd:import namespace="http://schemas.microsoft.com/office/2006/documentManagement/types"/>
    <xsd:import namespace="http://schemas.microsoft.com/office/infopath/2007/PartnerControls"/>
    <xsd:element name="Topic" ma:index="8" nillable="true" ma:displayName="Topic" ma:default="Flyers" ma:format="Dropdown" ma:internalName="Topic">
      <xsd:simpleType>
        <xsd:restriction base="dms:Choice">
          <xsd:enumeration value="Flyers"/>
          <xsd:enumeration value="Graphics"/>
          <xsd:enumeration value="Newsletters"/>
          <xsd:enumeration value="PowerPoints"/>
          <xsd:enumeration value="Zoom Background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opic xmlns="a314e1e4-7d28-4445-b9ea-521cc8ec9b75">PowerPoints</Topic>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12A01F8-D09C-4366-9CFD-45EF52FB429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314e1e4-7d28-4445-b9ea-521cc8ec9b7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33D78B5-89F6-4CBB-BD18-B724BFD85779}">
  <ds:schemaRefs>
    <ds:schemaRef ds:uri="a314e1e4-7d28-4445-b9ea-521cc8ec9b75"/>
    <ds:schemaRef ds:uri="http://www.w3.org/XML/1998/namespace"/>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s>
</ds:datastoreItem>
</file>

<file path=customXml/itemProps3.xml><?xml version="1.0" encoding="utf-8"?>
<ds:datastoreItem xmlns:ds="http://schemas.openxmlformats.org/officeDocument/2006/customXml" ds:itemID="{4EA0D2A3-547D-4BEC-8177-F9DCB06330C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2240</TotalTime>
  <Words>1755</Words>
  <Application>Microsoft Office PowerPoint</Application>
  <PresentationFormat>Widescreen</PresentationFormat>
  <Paragraphs>95</Paragraphs>
  <Slides>16</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Calibri Light</vt:lpstr>
      <vt:lpstr>Symbol</vt:lpstr>
      <vt:lpstr>Times New Roman</vt:lpstr>
      <vt:lpstr>Office Theme</vt:lpstr>
      <vt:lpstr>  Nursing Assistant Certification (NAC) Reimbursement Requests</vt:lpstr>
      <vt:lpstr>How to Fill out a Reimbursement Request</vt:lpstr>
      <vt:lpstr>Use Form 06-123 for NAC reimbursement requests.    Found at: https://www.dshs.wa.gov/altsa/management-services-division/nursing-assistant-certified-reimbursement-forms </vt:lpstr>
      <vt:lpstr>Summary Page Automatic Amount Transfers</vt:lpstr>
      <vt:lpstr>Section A. Provider Information</vt:lpstr>
      <vt:lpstr>Section B. Direct Care Costs (1. a, b, c) </vt:lpstr>
      <vt:lpstr>Section B. Direct Care Costs (2. Online Training)</vt:lpstr>
      <vt:lpstr>Section C. Operations Costs (1. Supplies)</vt:lpstr>
      <vt:lpstr>Section C. Operations Costs (2. CPR &amp; First Aid)</vt:lpstr>
      <vt:lpstr>Section C. Operations Costs (3. Fees Reimbursed to Students)</vt:lpstr>
      <vt:lpstr>Section C. Operations Costs (4. Testing Fees) </vt:lpstr>
      <vt:lpstr>Section D. Costs and Reimbursement Request</vt:lpstr>
      <vt:lpstr>Section E. Provider Authorization</vt:lpstr>
      <vt:lpstr>Submitting the Packet</vt:lpstr>
      <vt:lpstr>NAC FAQs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DSHS PowerPoint Presentation bottom swoop (Rev. 9-19)</dc:title>
  <dc:creator>Microsoft Office User</dc:creator>
  <cp:lastModifiedBy>Ayala, Melissa R (DSHS/ALTSA/MSD-Rates)</cp:lastModifiedBy>
  <cp:revision>58</cp:revision>
  <dcterms:created xsi:type="dcterms:W3CDTF">2019-09-12T19:47:00Z</dcterms:created>
  <dcterms:modified xsi:type="dcterms:W3CDTF">2021-09-27T20:01:57Z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0x010100F93E5E9554C20A468475ADFC538D309C</vt:lpwstr>
  </property>
</Properties>
</file>