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5"/>
  </p:notesMasterIdLst>
  <p:sldIdLst>
    <p:sldId id="261" r:id="rId5"/>
    <p:sldId id="257" r:id="rId6"/>
    <p:sldId id="260" r:id="rId7"/>
    <p:sldId id="282" r:id="rId8"/>
    <p:sldId id="262" r:id="rId9"/>
    <p:sldId id="284" r:id="rId10"/>
    <p:sldId id="271" r:id="rId11"/>
    <p:sldId id="272" r:id="rId12"/>
    <p:sldId id="263" r:id="rId13"/>
    <p:sldId id="267" r:id="rId14"/>
    <p:sldId id="266" r:id="rId15"/>
    <p:sldId id="268" r:id="rId16"/>
    <p:sldId id="269" r:id="rId17"/>
    <p:sldId id="291" r:id="rId18"/>
    <p:sldId id="283" r:id="rId19"/>
    <p:sldId id="285" r:id="rId20"/>
    <p:sldId id="258" r:id="rId21"/>
    <p:sldId id="270" r:id="rId22"/>
    <p:sldId id="275" r:id="rId23"/>
    <p:sldId id="259" r:id="rId24"/>
    <p:sldId id="287" r:id="rId25"/>
    <p:sldId id="277" r:id="rId26"/>
    <p:sldId id="293" r:id="rId27"/>
    <p:sldId id="289" r:id="rId28"/>
    <p:sldId id="278" r:id="rId29"/>
    <p:sldId id="274" r:id="rId30"/>
    <p:sldId id="279" r:id="rId31"/>
    <p:sldId id="288" r:id="rId32"/>
    <p:sldId id="281" r:id="rId33"/>
    <p:sldId id="29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0A3"/>
    <a:srgbClr val="2857AE"/>
    <a:srgbClr val="9EA7DB"/>
    <a:srgbClr val="D7E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0BBE7-65DC-42E3-B120-D9BF8813E94F}" type="datetimeFigureOut">
              <a:rPr lang="en-US" smtClean="0"/>
              <a:t>01/07/2022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EAFB-9AFB-454D-8846-D276F34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EF5CFD-B653-3949-AFAE-CAD3392150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9125" y="1122363"/>
            <a:ext cx="10972799" cy="2387600"/>
          </a:xfrm>
        </p:spPr>
        <p:txBody>
          <a:bodyPr anchor="b"/>
          <a:lstStyle>
            <a:lvl1pPr algn="ctr">
              <a:defRPr sz="6000" b="1" baseline="0">
                <a:solidFill>
                  <a:srgbClr val="2C50A3"/>
                </a:solidFill>
                <a:latin typeface="+mn-lt"/>
              </a:defRPr>
            </a:lvl1pPr>
          </a:lstStyle>
          <a:p>
            <a:r>
              <a:rPr lang="en-US" dirty="0"/>
              <a:t>Introduction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3602038"/>
            <a:ext cx="109727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25" y="551021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2C50A3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1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75EF474-827D-594A-82AE-D9A0BA18F8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075" y="365125"/>
            <a:ext cx="109823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Content Slide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690688"/>
            <a:ext cx="109918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F4A38F-8A55-E84A-8FCD-43E9489014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763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075" y="365125"/>
            <a:ext cx="109823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Content Slide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690688"/>
            <a:ext cx="109918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6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AFBDC8-B3D1-4E40-85A9-686C8641B0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103437"/>
            <a:ext cx="10972800" cy="1325563"/>
          </a:xfrm>
        </p:spPr>
        <p:txBody>
          <a:bodyPr>
            <a:normAutofit/>
          </a:bodyPr>
          <a:lstStyle>
            <a:lvl1pPr algn="ctr">
              <a:defRPr sz="6000" baseline="0"/>
            </a:lvl1pPr>
          </a:lstStyle>
          <a:p>
            <a:r>
              <a:rPr lang="en-US" dirty="0"/>
              <a:t>Topic Change Slide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E5CF2AC-B1D5-5846-8C6D-56402C58B2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103437"/>
            <a:ext cx="10972800" cy="1325563"/>
          </a:xfrm>
        </p:spPr>
        <p:txBody>
          <a:bodyPr>
            <a:normAutofit/>
          </a:bodyPr>
          <a:lstStyle>
            <a:lvl1pPr algn="ctr">
              <a:defRPr sz="6000" baseline="0"/>
            </a:lvl1pPr>
          </a:lstStyle>
          <a:p>
            <a:r>
              <a:rPr lang="en-US" dirty="0"/>
              <a:t>Topic Change Slide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231775"/>
            <a:ext cx="10972800" cy="1325563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Full-Page Image or Chart 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6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3F4A38F-8A55-E84A-8FCD-43E9489014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763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231775"/>
            <a:ext cx="10972800" cy="1325563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Full-Page Image or Chart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1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4E8767-550D-674C-B25C-3B3011BA38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103437"/>
            <a:ext cx="10972800" cy="1325563"/>
          </a:xfrm>
        </p:spPr>
        <p:txBody>
          <a:bodyPr>
            <a:normAutofit/>
          </a:bodyPr>
          <a:lstStyle>
            <a:lvl1pPr algn="ctr">
              <a:defRPr sz="6000" baseline="0"/>
            </a:lvl1pPr>
          </a:lstStyle>
          <a:p>
            <a:r>
              <a:rPr lang="en-US" dirty="0"/>
              <a:t>Closing Slide 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3487738"/>
            <a:ext cx="109727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400356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B962305-C037-B847-B903-997D030574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 userDrawn="1"/>
          </p:nvSpPr>
          <p:spPr>
            <a:xfrm>
              <a:off x="3414585" y="6435361"/>
              <a:ext cx="5066271" cy="304800"/>
            </a:xfrm>
            <a:prstGeom prst="rect">
              <a:avLst/>
            </a:prstGeom>
            <a:solidFill>
              <a:srgbClr val="2857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103437"/>
            <a:ext cx="10972800" cy="1325563"/>
          </a:xfrm>
        </p:spPr>
        <p:txBody>
          <a:bodyPr>
            <a:normAutofit/>
          </a:bodyPr>
          <a:lstStyle>
            <a:lvl1pPr algn="ctr">
              <a:defRPr sz="6000" baseline="0"/>
            </a:lvl1pPr>
          </a:lstStyle>
          <a:p>
            <a:r>
              <a:rPr lang="en-US" dirty="0"/>
              <a:t>Closing Slide 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3487738"/>
            <a:ext cx="109727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177060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75EF474-827D-594A-82AE-D9A0BA18F8E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Content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0688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09600" y="6389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fld id="{E758B3B6-934A-42F1-9A28-3B45637A7D57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3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2" r:id="rId5"/>
    <p:sldLayoutId id="2147483654" r:id="rId6"/>
    <p:sldLayoutId id="2147483663" r:id="rId7"/>
    <p:sldLayoutId id="2147483659" r:id="rId8"/>
    <p:sldLayoutId id="2147483664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C50A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332" y="3755132"/>
            <a:ext cx="10972799" cy="930286"/>
          </a:xfrm>
        </p:spPr>
        <p:txBody>
          <a:bodyPr/>
          <a:lstStyle/>
          <a:p>
            <a:r>
              <a:rPr lang="en-US" dirty="0"/>
              <a:t>OBRA NURSE AIDE REGISTRY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33" y="2099370"/>
            <a:ext cx="10972799" cy="16557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COMPLETING AND SUBMITTING A </a:t>
            </a:r>
          </a:p>
          <a:p>
            <a:r>
              <a:rPr lang="en-US" sz="3200" i="1" dirty="0">
                <a:solidFill>
                  <a:schemeClr val="accent6">
                    <a:lumMod val="75000"/>
                  </a:schemeClr>
                </a:solidFill>
              </a:rPr>
              <a:t>NURSING ASSISTANT REGISTRY INQUIRY FORM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DSHS 16-193 (REV. 09/2016)</a:t>
            </a:r>
          </a:p>
        </p:txBody>
      </p:sp>
    </p:spTree>
    <p:extLst>
      <p:ext uri="{BB962C8B-B14F-4D97-AF65-F5344CB8AC3E}">
        <p14:creationId xmlns:p14="http://schemas.microsoft.com/office/powerpoint/2010/main" val="132005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Inquiry Form – NEW EMPLOYEE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20796414">
            <a:off x="3370147" y="3161608"/>
            <a:ext cx="6605962" cy="2025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REMEMBER: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Submit BEFORE you hire.  Must have a future start date (cannot be backdated).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174" y="1916390"/>
            <a:ext cx="556126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WHAT IS A NEW EMPLOYEE?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Not currently an NAC at your facility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 rehire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An NAR moving into an NAC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6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Inquiry Form – RENEWAL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1690688"/>
            <a:ext cx="8635365" cy="165102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WHAT IS A RENEWAL?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Current NACs need to be re-verified every 24 months.  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20613187">
            <a:off x="4863493" y="2991410"/>
            <a:ext cx="6648046" cy="2324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REMEMBER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Need the original start date as NAC at your facility</a:t>
            </a:r>
          </a:p>
        </p:txBody>
      </p:sp>
    </p:spTree>
    <p:extLst>
      <p:ext uri="{BB962C8B-B14F-4D97-AF65-F5344CB8AC3E}">
        <p14:creationId xmlns:p14="http://schemas.microsoft.com/office/powerpoint/2010/main" val="48478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Inquiry Form –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417" y="1622303"/>
            <a:ext cx="8296103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WHAT IS A TERMINATION?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 current NAC ending employment with your facility, whether voluntary or enforced.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20878392">
            <a:off x="4387574" y="2759526"/>
            <a:ext cx="7029815" cy="2324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REMEMBER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Need original date of hire as NAC at your facility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Need last official day of work at your facility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Submit after last official day of work at your facility</a:t>
            </a:r>
          </a:p>
        </p:txBody>
      </p:sp>
    </p:spTree>
    <p:extLst>
      <p:ext uri="{BB962C8B-B14F-4D97-AF65-F5344CB8AC3E}">
        <p14:creationId xmlns:p14="http://schemas.microsoft.com/office/powerpoint/2010/main" val="374813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Information Needed to Complete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006931">
            <a:off x="7264081" y="1229023"/>
            <a:ext cx="4378722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rgbClr val="FF0000"/>
                </a:solidFill>
              </a:rPr>
              <a:t>IF ANY OF THIS INFORMATION IS INCORRECT OR MISSING, THE INQUIRY WILL BE RETURNED AS INCOMPLETE.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770" y="1562625"/>
            <a:ext cx="96521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Facility Name (facility employing NAC)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Contact Person (can answer questions about submission)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Contact Person’s Phone Number (direct number is preferred, please provide extension number)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Return E-Mail Address (Only one e-mail per form.  The Registry does not store e-mail addresses, the information provided here is literally cut and pasted for the return response.) 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Facility 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1241704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SUBMIT INQUIRY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Inquiry forms must be submitted by e-mail to: </a:t>
            </a:r>
          </a:p>
          <a:p>
            <a:pPr marL="0" indent="0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b="0" dirty="0"/>
              <a:t>OBRARegistry@dshs.wa.gov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For questions, please contact us at:</a:t>
            </a:r>
          </a:p>
          <a:p>
            <a:pPr marL="3200400" lvl="7" indent="0">
              <a:buNone/>
            </a:pPr>
            <a:r>
              <a:rPr lang="en-US" sz="2800" dirty="0"/>
              <a:t>Message Line:  (360) 725-2597</a:t>
            </a:r>
            <a:br>
              <a:rPr lang="en-US" sz="2800" dirty="0"/>
            </a:br>
            <a:r>
              <a:rPr lang="en-US" sz="2800" dirty="0"/>
              <a:t>E-Mail:  OBRARegistry@dshs.wa.gov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5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NAC Information Needed to Complete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358506"/>
            <a:ext cx="9857337" cy="171753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50000"/>
              </a:lnSpc>
            </a:pPr>
            <a:r>
              <a:rPr lang="en-US" b="0" dirty="0"/>
              <a:t>Birthdate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Social Security Number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NAC Credential Number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Action Requested (New Hire, Renewal, Termination)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Effective Date of Action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Work History (if needed) -  Places and Dates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0912320">
            <a:off x="5730298" y="1623896"/>
            <a:ext cx="4632902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rgbClr val="FF0000"/>
                </a:solidFill>
              </a:rPr>
              <a:t>IF ANY OF THIS INFORMATION IS INCORRECT OR MISSING, THE INQUIRY WILL BE RETURNED AS INCOMPLETE. </a:t>
            </a:r>
          </a:p>
        </p:txBody>
      </p:sp>
    </p:spTree>
    <p:extLst>
      <p:ext uri="{BB962C8B-B14F-4D97-AF65-F5344CB8AC3E}">
        <p14:creationId xmlns:p14="http://schemas.microsoft.com/office/powerpoint/2010/main" val="33638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HISTORY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3834" y="4323135"/>
            <a:ext cx="6440546" cy="1768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Personal hygiene (bathing, dressing, grooming, oral care)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Mobility (transfer and ambulation)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Continence management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Feeding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 hospital, home health, private care,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2465" y="1363901"/>
            <a:ext cx="89611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list of previously held employment.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facility, include: name of facility, and the start and end dates of employment.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private client, include: start and end dates of employment, specific nursing-related duties performed, and what type of compensation was received. 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NAC nursing/nursing-related skills include assisting patient(s) with: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381160-5B2A-40F2-90E1-A4E133131D5C}"/>
              </a:ext>
            </a:extLst>
          </p:cNvPr>
          <p:cNvSpPr txBox="1"/>
          <p:nvPr/>
        </p:nvSpPr>
        <p:spPr>
          <a:xfrm>
            <a:off x="4103710" y="571390"/>
            <a:ext cx="3984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Only work performing compensated NAC duties qualifies as work history.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8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COMMON REASONS NAC INQUIRIES ARE NOT VERIFIED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80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INQUIRIES WILL BE RETURNED FOR THE FOLLOWING REASONS: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0680" y="1225689"/>
            <a:ext cx="105285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Form is incomplete or is handwritten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Name does not match database (different/misspelled)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Social security number does not match database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Person has expired from the Registry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Work history is needed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Work history is not compensated, NAC nursing-related duties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Effective date of action is not provided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Effective date for New Hire is not a future date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(continued)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098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INQUIRIES WILL BE RETURNED FOR THE FOLLOWING REASONS:  (continued)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19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1910" y="1368307"/>
            <a:ext cx="9174480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Inquiry is not for NAC position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NAC is not on the OBRA Registry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Person was originally hired without an inquiry being submitted for a pre-hire check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Multiple forms are submitted within a short time period with only one or two names per form</a:t>
            </a:r>
          </a:p>
        </p:txBody>
      </p:sp>
    </p:spTree>
    <p:extLst>
      <p:ext uri="{BB962C8B-B14F-4D97-AF65-F5344CB8AC3E}">
        <p14:creationId xmlns:p14="http://schemas.microsoft.com/office/powerpoint/2010/main" val="296019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 THE END OF THIS PRESENTATION YOU WILL BE ABLE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371" y="1690688"/>
            <a:ext cx="8645236" cy="4351338"/>
          </a:xfrm>
        </p:spPr>
        <p:txBody>
          <a:bodyPr>
            <a:normAutofit/>
          </a:bodyPr>
          <a:lstStyle/>
          <a:p>
            <a:r>
              <a:rPr lang="en-US" sz="2400" dirty="0"/>
              <a:t>Understand the purpose of the OBRA Nurse Aid Registry</a:t>
            </a:r>
          </a:p>
          <a:p>
            <a:endParaRPr lang="en-US" sz="2400" dirty="0"/>
          </a:p>
          <a:p>
            <a:r>
              <a:rPr lang="en-US" sz="2400" dirty="0"/>
              <a:t>Accurately complete and submit a Nursing Assistant Registry Inquiry Form for each type of OBRA Inquiry</a:t>
            </a:r>
          </a:p>
          <a:p>
            <a:endParaRPr lang="en-US" sz="2400" dirty="0"/>
          </a:p>
          <a:p>
            <a:r>
              <a:rPr lang="en-US" sz="2400" dirty="0"/>
              <a:t>When needed, accurately resubmit forms with further information.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7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1128" y="1233142"/>
            <a:ext cx="106049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Employee MUST BE VERIFIED in order to work in your facility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Employee is not eligible to work until date verified by the Registry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Form must be typed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Form must be complete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Inquiries are processed in the order received (no exceptions)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Inquiries are responded to within two working days (contact the Registry if not)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Contact name you provide should be the person able to answer any questions about the inquiry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6127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RESUBMITTING INQUIRY FORM FOR A RETURNED UNVERIFIED INQUIRY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56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099" y="1035916"/>
            <a:ext cx="111238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A CERTIFIED NURSING ASSISTANT CANNOT WORK IN YOUR FACILITY UNTIL VERIFIED AS ACTIVE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When you receive an inquiry response, check that the “Registry Status” field says “Active.”</a:t>
            </a:r>
            <a:b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If it is “Active” then your inquiry has been verified.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If it is not “Active”, read the NOTE section for that person.  This note will explain why the person cannot be verified and what action(s) to take to resolve the issue(s).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Follow the instructions exactly by correcting or adding information requested and </a:t>
            </a:r>
            <a:r>
              <a:rPr lang="en-US" sz="2400" u="sng" dirty="0">
                <a:solidFill>
                  <a:srgbClr val="1F497D"/>
                </a:solidFill>
                <a:latin typeface="Calibri" panose="020F0502020204030204" pitchFamily="34" charset="0"/>
              </a:rPr>
              <a:t>resubmitting an updated inquiry form 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.</a:t>
            </a:r>
            <a:b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   </a:t>
            </a:r>
          </a:p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(CONTINUED)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2B0781-A2D9-48D5-866C-0C23925C5896}"/>
              </a:ext>
            </a:extLst>
          </p:cNvPr>
          <p:cNvSpPr txBox="1"/>
          <p:nvPr/>
        </p:nvSpPr>
        <p:spPr>
          <a:xfrm>
            <a:off x="973332" y="322473"/>
            <a:ext cx="9547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C50A3"/>
                </a:solidFill>
                <a:ea typeface="+mj-ea"/>
                <a:cs typeface="+mj-cs"/>
              </a:rPr>
              <a:t>HOW TO READ THE RESPONSE TO YOUR INQUIRY</a:t>
            </a:r>
          </a:p>
        </p:txBody>
      </p:sp>
    </p:spTree>
    <p:extLst>
      <p:ext uri="{BB962C8B-B14F-4D97-AF65-F5344CB8AC3E}">
        <p14:creationId xmlns:p14="http://schemas.microsoft.com/office/powerpoint/2010/main" val="220996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099" y="1035916"/>
            <a:ext cx="1112380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(CONTINUED)</a:t>
            </a:r>
          </a:p>
          <a:p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The original action requested should remain on the inquiry form.  (All information regarding a person’s inquiry should be together on one inquiry form.)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Any documents requested in the response </a:t>
            </a:r>
            <a:r>
              <a:rPr lang="en-US" sz="2400" u="sng" dirty="0">
                <a:solidFill>
                  <a:srgbClr val="1F497D"/>
                </a:solidFill>
                <a:latin typeface="Calibri" panose="020F0502020204030204" pitchFamily="34" charset="0"/>
              </a:rPr>
              <a:t>must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 be included with the resubmitted inquiry form.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</a:rPr>
              <a:t>The facility is responsible for obtaining and providing the employee’s information. Please do not instruct an employee or potential employee to contact the Registry.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A CERTIFIED NURSING ASSISTANT CANNOT WORK IN YOUR FACILITY UNTIL VERIFIED AS ACTIVE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2B0781-A2D9-48D5-866C-0C23925C5896}"/>
              </a:ext>
            </a:extLst>
          </p:cNvPr>
          <p:cNvSpPr txBox="1"/>
          <p:nvPr/>
        </p:nvSpPr>
        <p:spPr>
          <a:xfrm>
            <a:off x="973332" y="322473"/>
            <a:ext cx="9547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C50A3"/>
                </a:solidFill>
                <a:ea typeface="+mj-ea"/>
                <a:cs typeface="+mj-cs"/>
              </a:rPr>
              <a:t>HOW TO READ THE RESPONSE TO YOUR INQUIRY</a:t>
            </a:r>
          </a:p>
        </p:txBody>
      </p:sp>
    </p:spTree>
    <p:extLst>
      <p:ext uri="{BB962C8B-B14F-4D97-AF65-F5344CB8AC3E}">
        <p14:creationId xmlns:p14="http://schemas.microsoft.com/office/powerpoint/2010/main" val="224033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</a:t>
            </a:r>
            <a:br>
              <a:rPr lang="en-US" dirty="0"/>
            </a:br>
            <a:r>
              <a:rPr lang="en-US" dirty="0"/>
              <a:t>COMPLETED INQUIRY 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65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488" y="1298864"/>
            <a:ext cx="255563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NEW EMPLOYEE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193910"/>
            <a:ext cx="10151772" cy="619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68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9508" y="1263443"/>
            <a:ext cx="20152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NAR TO NAC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194" y="10441"/>
            <a:ext cx="11307820" cy="68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61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0372" y="1019002"/>
            <a:ext cx="16690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RENEWAL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26" y="0"/>
            <a:ext cx="8416954" cy="638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47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031" y="1220185"/>
            <a:ext cx="22741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TERMINATION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79" y="0"/>
            <a:ext cx="8877533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A944BC-CD37-4365-A2FF-890CE6864CD5}"/>
              </a:ext>
            </a:extLst>
          </p:cNvPr>
          <p:cNvSpPr/>
          <p:nvPr/>
        </p:nvSpPr>
        <p:spPr>
          <a:xfrm>
            <a:off x="3749879" y="3246539"/>
            <a:ext cx="511728" cy="117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3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29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7124" y="1253144"/>
            <a:ext cx="191276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EXAMPLE: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COMBINED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36" y="0"/>
            <a:ext cx="9291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8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is the OBRA Nurse Aide Registry?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21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30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6459" y="1512915"/>
            <a:ext cx="107982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IF YOU HAVE ANY QUESTIONS,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PLEASE DON’T HESITATE TO CONTACT US</a:t>
            </a:r>
          </a:p>
          <a:p>
            <a:pPr algn="ctr"/>
            <a:br>
              <a:rPr lang="en-US" sz="4400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tx2"/>
                </a:solidFill>
              </a:rPr>
              <a:t>Message Line:  (360) 725-2597</a:t>
            </a:r>
            <a:br>
              <a:rPr lang="en-US" sz="4400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tx2"/>
                </a:solidFill>
              </a:rPr>
              <a:t>E-Mail:  OBRARegistry@dshs.wa.gov</a:t>
            </a:r>
          </a:p>
        </p:txBody>
      </p:sp>
    </p:spTree>
    <p:extLst>
      <p:ext uri="{BB962C8B-B14F-4D97-AF65-F5344CB8AC3E}">
        <p14:creationId xmlns:p14="http://schemas.microsoft.com/office/powerpoint/2010/main" val="59975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The Registry ensures NACs working in nursing homes do not go longer than </a:t>
            </a:r>
            <a:r>
              <a:rPr lang="en-US" sz="4800" dirty="0">
                <a:solidFill>
                  <a:srgbClr val="FF0000"/>
                </a:solidFill>
              </a:rPr>
              <a:t>24 months</a:t>
            </a:r>
            <a:r>
              <a:rPr lang="en-US" sz="4800" dirty="0"/>
              <a:t> without at least </a:t>
            </a:r>
            <a:r>
              <a:rPr lang="en-US" sz="4800" dirty="0">
                <a:solidFill>
                  <a:srgbClr val="FF0000"/>
                </a:solidFill>
              </a:rPr>
              <a:t>one shift </a:t>
            </a:r>
            <a:r>
              <a:rPr lang="en-US" sz="4800" dirty="0"/>
              <a:t>of </a:t>
            </a:r>
            <a:r>
              <a:rPr lang="en-US" sz="4800" dirty="0">
                <a:solidFill>
                  <a:srgbClr val="FF0000"/>
                </a:solidFill>
              </a:rPr>
              <a:t>compensated,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FF0000"/>
                </a:solidFill>
              </a:rPr>
              <a:t>nursing-related</a:t>
            </a:r>
            <a:r>
              <a:rPr lang="en-US" sz="4800" dirty="0"/>
              <a:t> duties.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2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228222"/>
            <a:ext cx="10894868" cy="4158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0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at least one shift</a:t>
            </a:r>
          </a:p>
          <a:p>
            <a:pPr lvl="3"/>
            <a:r>
              <a:rPr lang="en-US" sz="2000" dirty="0"/>
              <a:t>6-8 hours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every 24 months</a:t>
            </a:r>
          </a:p>
          <a:p>
            <a:pPr lvl="3"/>
            <a:r>
              <a:rPr lang="en-US" sz="2000" dirty="0"/>
              <a:t>calculated from previous official last date of work</a:t>
            </a:r>
            <a:endParaRPr lang="en-US" sz="2000" b="0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for compensation </a:t>
            </a:r>
          </a:p>
          <a:p>
            <a:pPr lvl="3">
              <a:lnSpc>
                <a:spcPct val="100000"/>
              </a:lnSpc>
            </a:pPr>
            <a:r>
              <a:rPr lang="en-US" sz="2000" dirty="0"/>
              <a:t>money, transportation costs (gas, bus fare, etc.), meals, lodging, etc. 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providing nursing/nursing related services </a:t>
            </a:r>
          </a:p>
          <a:p>
            <a:pPr lvl="3">
              <a:lnSpc>
                <a:spcPct val="110000"/>
              </a:lnSpc>
            </a:pPr>
            <a:r>
              <a:rPr lang="en-US" sz="2000" dirty="0"/>
              <a:t>Personal hygiene (bathing, dressing, grooming, oral care)</a:t>
            </a:r>
          </a:p>
          <a:p>
            <a:pPr lvl="3">
              <a:lnSpc>
                <a:spcPct val="110000"/>
              </a:lnSpc>
            </a:pPr>
            <a:r>
              <a:rPr lang="en-US" sz="2000" dirty="0"/>
              <a:t>Mobility (transfer and ambulation)</a:t>
            </a:r>
          </a:p>
          <a:p>
            <a:pPr lvl="3">
              <a:lnSpc>
                <a:spcPct val="110000"/>
              </a:lnSpc>
            </a:pPr>
            <a:r>
              <a:rPr lang="en-US" sz="2000" dirty="0"/>
              <a:t>Continence management</a:t>
            </a:r>
          </a:p>
          <a:p>
            <a:pPr lvl="3">
              <a:lnSpc>
                <a:spcPct val="110000"/>
              </a:lnSpc>
            </a:pPr>
            <a:r>
              <a:rPr lang="en-US" sz="2000" dirty="0"/>
              <a:t>Feeding</a:t>
            </a:r>
          </a:p>
          <a:p>
            <a:pPr lvl="3">
              <a:lnSpc>
                <a:spcPct val="110000"/>
              </a:lnSpc>
            </a:pPr>
            <a:r>
              <a:rPr lang="en-US" sz="2000" dirty="0"/>
              <a:t>In hospital, home health, private care, etc.</a:t>
            </a:r>
          </a:p>
          <a:p>
            <a:pPr lvl="3"/>
            <a:endParaRPr lang="en-US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089" y="673331"/>
            <a:ext cx="10653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Established by Federal Regulation 42 CFR § 483.12 - “Freedom from Abuse, Neglect, and Exploitation”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615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What the OBRA Nurse Aide Registry IS NOT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83" y="635085"/>
            <a:ext cx="10991850" cy="3521279"/>
          </a:xfrm>
        </p:spPr>
        <p:txBody>
          <a:bodyPr>
            <a:no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The OBRA Registry is </a:t>
            </a:r>
            <a:r>
              <a:rPr lang="en-US" sz="2800" u="sng" dirty="0">
                <a:solidFill>
                  <a:schemeClr val="tx2"/>
                </a:solidFill>
              </a:rPr>
              <a:t>NOT</a:t>
            </a:r>
            <a:r>
              <a:rPr lang="en-US" sz="2800" dirty="0">
                <a:solidFill>
                  <a:schemeClr val="tx2"/>
                </a:solidFill>
              </a:rPr>
              <a:t> involved in the licensing, credentialing, or testing of NACs. 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The OBRA Registry is </a:t>
            </a:r>
            <a:r>
              <a:rPr lang="en-US" sz="2800" u="sng" dirty="0">
                <a:solidFill>
                  <a:schemeClr val="tx2"/>
                </a:solidFill>
              </a:rPr>
              <a:t>NOT</a:t>
            </a:r>
            <a:r>
              <a:rPr lang="en-US" sz="2800" dirty="0">
                <a:solidFill>
                  <a:schemeClr val="tx2"/>
                </a:solidFill>
              </a:rPr>
              <a:t> part of the Department of Health’s licensing/credentialing function.</a:t>
            </a:r>
          </a:p>
          <a:p>
            <a:pPr lvl="1"/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The status of an NAC on the OBRA Registry is </a:t>
            </a:r>
            <a:r>
              <a:rPr lang="en-US" sz="2800" u="sng" dirty="0">
                <a:solidFill>
                  <a:schemeClr val="tx2"/>
                </a:solidFill>
              </a:rPr>
              <a:t>NOT</a:t>
            </a:r>
            <a:r>
              <a:rPr lang="en-US" sz="2800" dirty="0">
                <a:solidFill>
                  <a:schemeClr val="tx2"/>
                </a:solidFill>
              </a:rPr>
              <a:t> influenced by the status of their license/credential at the Department of Health, and vice-versa.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3907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33" y="1513233"/>
            <a:ext cx="10972800" cy="1325563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THE NURSING ASSISTANT </a:t>
            </a:r>
            <a:br>
              <a:rPr lang="en-US" sz="4800" dirty="0"/>
            </a:br>
            <a:r>
              <a:rPr lang="en-US" sz="4800" dirty="0"/>
              <a:t>REGISTRY INQUIRY FORM</a:t>
            </a:r>
            <a:br>
              <a:rPr lang="en-US" sz="4800" dirty="0"/>
            </a:br>
            <a:r>
              <a:rPr lang="en-US" sz="4800" dirty="0"/>
              <a:t>(Inquiry Form)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21051325">
            <a:off x="1864822" y="3483909"/>
            <a:ext cx="8246226" cy="15984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dirty="0">
                <a:solidFill>
                  <a:srgbClr val="FF0000"/>
                </a:solidFill>
              </a:rPr>
              <a:t>It is against federal regulations for an NAC to be hired as an NAC without an inquiry being submitted and verification being received as active on the OBRA Registry.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dirty="0">
                <a:solidFill>
                  <a:srgbClr val="FF0000"/>
                </a:solidFill>
              </a:rPr>
              <a:t>An employee cannot begin working for a facility until the date verified by the OBRA Registry.  There is NO provisional employment allowed in nursing facilities/homes.  </a:t>
            </a:r>
          </a:p>
        </p:txBody>
      </p:sp>
    </p:spTree>
    <p:extLst>
      <p:ext uri="{BB962C8B-B14F-4D97-AF65-F5344CB8AC3E}">
        <p14:creationId xmlns:p14="http://schemas.microsoft.com/office/powerpoint/2010/main" val="377797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59" y="365125"/>
            <a:ext cx="11561523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THE FACILITY MUST SUBMIT AN </a:t>
            </a:r>
            <a:br>
              <a:rPr lang="en-US" sz="4400" dirty="0"/>
            </a:br>
            <a:r>
              <a:rPr lang="en-US" sz="4400" dirty="0"/>
              <a:t>INQUIRY FORM FOR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E758B3B6-934A-42F1-9A28-3B45637A7D57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3606" y="2411363"/>
            <a:ext cx="8429107" cy="3257262"/>
          </a:xfrm>
        </p:spPr>
        <p:txBody>
          <a:bodyPr>
            <a:normAutofit/>
          </a:bodyPr>
          <a:lstStyle/>
          <a:p>
            <a:r>
              <a:rPr lang="en-US" sz="3600" dirty="0"/>
              <a:t>New Employee</a:t>
            </a:r>
          </a:p>
          <a:p>
            <a:r>
              <a:rPr lang="en-US" sz="3600" dirty="0"/>
              <a:t>Employee Renewal</a:t>
            </a:r>
          </a:p>
          <a:p>
            <a:r>
              <a:rPr lang="en-US" sz="3600" dirty="0"/>
              <a:t>Employee Termination</a:t>
            </a:r>
          </a:p>
        </p:txBody>
      </p:sp>
    </p:spTree>
    <p:extLst>
      <p:ext uri="{BB962C8B-B14F-4D97-AF65-F5344CB8AC3E}">
        <p14:creationId xmlns:p14="http://schemas.microsoft.com/office/powerpoint/2010/main" val="27965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_New_Template_2019.potx [Read-Only]" id="{208C5A62-48E7-4086-B55F-1033AF0E449F}" vid="{D84C9297-C89C-461D-BE6C-F72E32A882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0B348BA97D84AABF8AA67B69E8C75" ma:contentTypeVersion="0" ma:contentTypeDescription="Create a new document." ma:contentTypeScope="" ma:versionID="6fbf52b506206150957e955d93f82f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FD9BBC-6A26-4EA8-9FFB-C816B18688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5DAB90-49E4-4BA3-923C-88B175CD39A0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0E3633-8E5F-4777-BD8A-4B4762E1B1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DSHS_PowerPoint_Template_2019</Template>
  <TotalTime>977</TotalTime>
  <Words>1299</Words>
  <Application>Microsoft Office PowerPoint</Application>
  <PresentationFormat>Widescreen</PresentationFormat>
  <Paragraphs>194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OBRA NURSE AIDE REGISTRY</vt:lpstr>
      <vt:lpstr>AT THE END OF THIS PRESENTATION YOU WILL BE ABLE TO</vt:lpstr>
      <vt:lpstr>What is the OBRA Nurse Aide Registry?</vt:lpstr>
      <vt:lpstr>The Registry ensures NACs working in nursing homes do not go longer than 24 months without at least one shift of compensated, nursing-related duties. </vt:lpstr>
      <vt:lpstr>PowerPoint Presentation</vt:lpstr>
      <vt:lpstr>What the OBRA Nurse Aide Registry IS NOT</vt:lpstr>
      <vt:lpstr>PowerPoint Presentation</vt:lpstr>
      <vt:lpstr>THE NURSING ASSISTANT  REGISTRY INQUIRY FORM (Inquiry Form)</vt:lpstr>
      <vt:lpstr>THE FACILITY MUST SUBMIT AN  INQUIRY FORM FOR</vt:lpstr>
      <vt:lpstr>Inquiry Form – NEW EMPLOYEE</vt:lpstr>
      <vt:lpstr>Inquiry Form – RENEWAL</vt:lpstr>
      <vt:lpstr>Inquiry Form – TERMINATION</vt:lpstr>
      <vt:lpstr>FACILITY Information Needed to Complete Form</vt:lpstr>
      <vt:lpstr>WHERE TO SUBMIT INQUIRY FORMS</vt:lpstr>
      <vt:lpstr>NAC Information Needed to Complete Form</vt:lpstr>
      <vt:lpstr>WORK HISTORY</vt:lpstr>
      <vt:lpstr>MOST COMMON REASONS NAC INQUIRIES ARE NOT VERIFIED </vt:lpstr>
      <vt:lpstr>INQUIRIES WILL BE RETURNED FOR THE FOLLOWING REASONS: </vt:lpstr>
      <vt:lpstr>INQUIRIES WILL BE RETURNED FOR THE FOLLOWING REASONS:  (continued)</vt:lpstr>
      <vt:lpstr>THINGS TO REMEMBER</vt:lpstr>
      <vt:lpstr>RESUBMITTING INQUIRY FORM FOR A RETURNED UNVERIFIED INQUIRY </vt:lpstr>
      <vt:lpstr>PowerPoint Presentation</vt:lpstr>
      <vt:lpstr>PowerPoint Presentation</vt:lpstr>
      <vt:lpstr>EXAMPLES OF  COMPLETED INQUIRY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State DSHS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Richter, Anne G (DSHS/ALTSA/RCS)</dc:creator>
  <cp:lastModifiedBy>Dickey, Pamela J (DSHS/ALTSA/RCS)</cp:lastModifiedBy>
  <cp:revision>73</cp:revision>
  <dcterms:created xsi:type="dcterms:W3CDTF">2021-04-21T18:49:18Z</dcterms:created>
  <dcterms:modified xsi:type="dcterms:W3CDTF">2022-01-07T22:01:27Z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0x0101006D40B348BA97D84AABF8AA67B69E8C75</vt:lpwstr>
  </property>
</Properties>
</file>