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5"/>
  </p:notesMasterIdLst>
  <p:sldIdLst>
    <p:sldId id="261" r:id="rId5"/>
    <p:sldId id="257" r:id="rId6"/>
    <p:sldId id="260" r:id="rId7"/>
    <p:sldId id="282" r:id="rId8"/>
    <p:sldId id="262" r:id="rId9"/>
    <p:sldId id="284" r:id="rId10"/>
    <p:sldId id="271" r:id="rId11"/>
    <p:sldId id="272" r:id="rId12"/>
    <p:sldId id="263" r:id="rId13"/>
    <p:sldId id="267" r:id="rId14"/>
    <p:sldId id="266" r:id="rId15"/>
    <p:sldId id="268" r:id="rId16"/>
    <p:sldId id="269" r:id="rId17"/>
    <p:sldId id="291" r:id="rId18"/>
    <p:sldId id="283" r:id="rId19"/>
    <p:sldId id="285" r:id="rId20"/>
    <p:sldId id="258" r:id="rId21"/>
    <p:sldId id="270" r:id="rId22"/>
    <p:sldId id="275" r:id="rId23"/>
    <p:sldId id="259" r:id="rId24"/>
    <p:sldId id="287" r:id="rId25"/>
    <p:sldId id="277" r:id="rId26"/>
    <p:sldId id="293" r:id="rId27"/>
    <p:sldId id="289" r:id="rId28"/>
    <p:sldId id="278" r:id="rId29"/>
    <p:sldId id="274" r:id="rId30"/>
    <p:sldId id="279" r:id="rId31"/>
    <p:sldId id="288" r:id="rId32"/>
    <p:sldId id="281" r:id="rId33"/>
    <p:sldId id="292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50A3"/>
    <a:srgbClr val="2857AE"/>
    <a:srgbClr val="9EA7DB"/>
    <a:srgbClr val="D7E2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ableStyles" Target="tableStyle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0BBE7-65DC-42E3-B120-D9BF8813E94F}" type="datetimeFigureOut">
              <a:rPr lang="en-US" smtClean="0"/>
              <a:t>01/07/2022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AEAFB-9AFB-454D-8846-D276F34F0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092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1EF5CFD-B653-3949-AFAE-CAD3392150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9125" y="1122363"/>
            <a:ext cx="10972799" cy="2387600"/>
          </a:xfrm>
        </p:spPr>
        <p:txBody>
          <a:bodyPr anchor="b"/>
          <a:lstStyle>
            <a:lvl1pPr algn="ctr">
              <a:defRPr sz="6000" b="1" baseline="0">
                <a:solidFill>
                  <a:srgbClr val="2C50A3"/>
                </a:solidFill>
                <a:latin typeface="+mn-lt"/>
              </a:defRPr>
            </a:lvl1pPr>
          </a:lstStyle>
          <a:p>
            <a:r>
              <a:rPr lang="en-US" dirty="0"/>
              <a:t>Introduction Slide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9125" y="3602038"/>
            <a:ext cx="1097279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9125" y="551021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 b="1">
                <a:solidFill>
                  <a:srgbClr val="2C50A3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917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75EF474-827D-594A-82AE-D9A0BA18F8E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0075" y="365125"/>
            <a:ext cx="10982325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Content Slide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690688"/>
            <a:ext cx="109918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09600" y="638930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 algn="l"/>
            <a:fld id="{E758B3B6-934A-42F1-9A28-3B45637A7D57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3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3F4A38F-8A55-E84A-8FCD-43E9489014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763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0075" y="365125"/>
            <a:ext cx="10982325" cy="1325563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Content Slide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690688"/>
            <a:ext cx="109918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09600" y="638930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 algn="l"/>
            <a:fld id="{E758B3B6-934A-42F1-9A28-3B45637A7D57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46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AFBDC8-B3D1-4E40-85A9-686C8641B0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103437"/>
            <a:ext cx="10972800" cy="1325563"/>
          </a:xfrm>
        </p:spPr>
        <p:txBody>
          <a:bodyPr>
            <a:normAutofit/>
          </a:bodyPr>
          <a:lstStyle>
            <a:lvl1pPr algn="ctr">
              <a:defRPr sz="6000" baseline="0"/>
            </a:lvl1pPr>
          </a:lstStyle>
          <a:p>
            <a:r>
              <a:rPr lang="en-US" dirty="0"/>
              <a:t>Topic Change Slide 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09600" y="638930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 algn="l"/>
            <a:fld id="{E758B3B6-934A-42F1-9A28-3B45637A7D57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478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E5CF2AC-B1D5-5846-8C6D-56402C58B29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103437"/>
            <a:ext cx="10972800" cy="1325563"/>
          </a:xfrm>
        </p:spPr>
        <p:txBody>
          <a:bodyPr>
            <a:normAutofit/>
          </a:bodyPr>
          <a:lstStyle>
            <a:lvl1pPr algn="ctr">
              <a:defRPr sz="6000" baseline="0"/>
            </a:lvl1pPr>
          </a:lstStyle>
          <a:p>
            <a:r>
              <a:rPr lang="en-US" dirty="0"/>
              <a:t>Topic Change Slide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09600" y="638930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 algn="l"/>
            <a:fld id="{E758B3B6-934A-42F1-9A28-3B45637A7D57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29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7225" y="231775"/>
            <a:ext cx="10972800" cy="1325563"/>
          </a:xfrm>
        </p:spPr>
        <p:txBody>
          <a:bodyPr>
            <a:normAutofit/>
          </a:bodyPr>
          <a:lstStyle>
            <a:lvl1pPr>
              <a:defRPr sz="3600" baseline="0"/>
            </a:lvl1pPr>
          </a:lstStyle>
          <a:p>
            <a:r>
              <a:rPr lang="en-US" dirty="0"/>
              <a:t>Full-Page Image or Chart 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09600" y="638930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 algn="l"/>
            <a:fld id="{E758B3B6-934A-42F1-9A28-3B45637A7D57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668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3F4A38F-8A55-E84A-8FCD-43E9489014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763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57225" y="231775"/>
            <a:ext cx="10972800" cy="1325563"/>
          </a:xfrm>
        </p:spPr>
        <p:txBody>
          <a:bodyPr>
            <a:normAutofit/>
          </a:bodyPr>
          <a:lstStyle>
            <a:lvl1pPr>
              <a:defRPr sz="3600" baseline="0"/>
            </a:lvl1pPr>
          </a:lstStyle>
          <a:p>
            <a:r>
              <a:rPr lang="en-US" dirty="0"/>
              <a:t>Full-Page Image or Chart 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09600" y="638930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 algn="l"/>
            <a:fld id="{E758B3B6-934A-42F1-9A28-3B45637A7D57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114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74E8767-550D-674C-B25C-3B3011BA38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103437"/>
            <a:ext cx="10972800" cy="1325563"/>
          </a:xfrm>
        </p:spPr>
        <p:txBody>
          <a:bodyPr>
            <a:normAutofit/>
          </a:bodyPr>
          <a:lstStyle>
            <a:lvl1pPr algn="ctr">
              <a:defRPr sz="6000" baseline="0"/>
            </a:lvl1pPr>
          </a:lstStyle>
          <a:p>
            <a:r>
              <a:rPr lang="en-US" dirty="0"/>
              <a:t>Closing Slide 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1" y="3487738"/>
            <a:ext cx="1097279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4003563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DB962305-C037-B847-B903-997D030574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3" name="Rectangle 2"/>
            <p:cNvSpPr/>
            <p:nvPr userDrawn="1"/>
          </p:nvSpPr>
          <p:spPr>
            <a:xfrm>
              <a:off x="3414585" y="6435361"/>
              <a:ext cx="5066271" cy="304800"/>
            </a:xfrm>
            <a:prstGeom prst="rect">
              <a:avLst/>
            </a:prstGeom>
            <a:solidFill>
              <a:srgbClr val="2857A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103437"/>
            <a:ext cx="10972800" cy="1325563"/>
          </a:xfrm>
        </p:spPr>
        <p:txBody>
          <a:bodyPr>
            <a:normAutofit/>
          </a:bodyPr>
          <a:lstStyle>
            <a:lvl1pPr algn="ctr">
              <a:defRPr sz="6000" baseline="0"/>
            </a:lvl1pPr>
          </a:lstStyle>
          <a:p>
            <a:r>
              <a:rPr lang="en-US" dirty="0"/>
              <a:t>Closing Slide 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09601" y="3487738"/>
            <a:ext cx="10972799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1770608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75EF474-827D-594A-82AE-D9A0BA18F8E5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65125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Content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0688"/>
            <a:ext cx="10972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09600" y="638930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 algn="l"/>
            <a:fld id="{E758B3B6-934A-42F1-9A28-3B45637A7D57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73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62" r:id="rId5"/>
    <p:sldLayoutId id="2147483654" r:id="rId6"/>
    <p:sldLayoutId id="2147483663" r:id="rId7"/>
    <p:sldLayoutId id="2147483659" r:id="rId8"/>
    <p:sldLayoutId id="2147483664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2C50A3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5332" y="3755132"/>
            <a:ext cx="10972799" cy="930286"/>
          </a:xfrm>
        </p:spPr>
        <p:txBody>
          <a:bodyPr/>
          <a:lstStyle/>
          <a:p>
            <a:r>
              <a:rPr lang="en-US" dirty="0"/>
              <a:t>OBRA NURSE AIDE REGISTRY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5333" y="2099370"/>
            <a:ext cx="10972799" cy="1655762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COMPLETING AND SUBMITTING A </a:t>
            </a:r>
          </a:p>
          <a:p>
            <a:r>
              <a:rPr lang="en-US" sz="3200" i="1" dirty="0">
                <a:solidFill>
                  <a:schemeClr val="accent6">
                    <a:lumMod val="75000"/>
                  </a:schemeClr>
                </a:solidFill>
              </a:rPr>
              <a:t>NURSING ASSISTANT REGISTRY INQUIRY FORM </a:t>
            </a:r>
          </a:p>
          <a:p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DSHS 16-193 (REV. 09/2016)</a:t>
            </a:r>
          </a:p>
        </p:txBody>
      </p:sp>
    </p:spTree>
    <p:extLst>
      <p:ext uri="{BB962C8B-B14F-4D97-AF65-F5344CB8AC3E}">
        <p14:creationId xmlns:p14="http://schemas.microsoft.com/office/powerpoint/2010/main" val="13200523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Inquiry Form – NEW EMPLOYEE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10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 rot="20796414">
            <a:off x="3370147" y="3161608"/>
            <a:ext cx="6605962" cy="20258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sz="2000" i="1" dirty="0">
                <a:solidFill>
                  <a:schemeClr val="tx2"/>
                </a:solidFill>
              </a:rPr>
              <a:t>REMEMBER:</a:t>
            </a:r>
          </a:p>
          <a:p>
            <a:r>
              <a:rPr lang="en-US" sz="2000" i="1" dirty="0">
                <a:solidFill>
                  <a:schemeClr val="tx2"/>
                </a:solidFill>
              </a:rPr>
              <a:t>Submit BEFORE you hire.  Must have a future start date (cannot be backdated).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174" y="1916390"/>
            <a:ext cx="5561266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WHAT IS A NEW EMPLOYEE?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Not currently an NAC at your facility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A rehire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2"/>
                </a:solidFill>
              </a:rPr>
              <a:t>An NAR moving into an NAC position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6608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Inquiry Form – RENEWAL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4475" y="1690688"/>
            <a:ext cx="8635365" cy="1651028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WHAT IS A RENEWAL?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Current NACs need to be re-verified every 24 months.   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11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 rot="20613187">
            <a:off x="4863493" y="2991410"/>
            <a:ext cx="6648046" cy="2324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None/>
            </a:pPr>
            <a:endParaRPr lang="en-US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i="1" dirty="0">
                <a:solidFill>
                  <a:schemeClr val="tx2"/>
                </a:solidFill>
              </a:rPr>
              <a:t>REMEMBER</a:t>
            </a:r>
          </a:p>
          <a:p>
            <a:r>
              <a:rPr lang="en-US" sz="2000" i="1" dirty="0">
                <a:solidFill>
                  <a:schemeClr val="tx2"/>
                </a:solidFill>
              </a:rPr>
              <a:t>Need the original start date as NAC at your facility</a:t>
            </a:r>
          </a:p>
        </p:txBody>
      </p:sp>
    </p:spTree>
    <p:extLst>
      <p:ext uri="{BB962C8B-B14F-4D97-AF65-F5344CB8AC3E}">
        <p14:creationId xmlns:p14="http://schemas.microsoft.com/office/powerpoint/2010/main" val="484785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Inquiry Form – TERMINATION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9417" y="1622303"/>
            <a:ext cx="8296103" cy="4351338"/>
          </a:xfrm>
        </p:spPr>
        <p:txBody>
          <a:bodyPr/>
          <a:lstStyle/>
          <a:p>
            <a:pPr marL="457200" lvl="1" indent="0">
              <a:buNone/>
            </a:pPr>
            <a:r>
              <a:rPr lang="en-US" dirty="0"/>
              <a:t>WHAT IS A TERMINATION?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A current NAC ending employment with your facility, whether voluntary or enforced.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12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 rot="20878392">
            <a:off x="4387574" y="2759526"/>
            <a:ext cx="7029815" cy="23243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buNone/>
            </a:pPr>
            <a:endParaRPr lang="en-US" i="1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i="1" dirty="0">
                <a:solidFill>
                  <a:schemeClr val="tx2"/>
                </a:solidFill>
              </a:rPr>
              <a:t>REMEMBER</a:t>
            </a:r>
          </a:p>
          <a:p>
            <a:r>
              <a:rPr lang="en-US" sz="2000" i="1" dirty="0">
                <a:solidFill>
                  <a:schemeClr val="tx2"/>
                </a:solidFill>
              </a:rPr>
              <a:t>Need original date of hire as NAC at your facility</a:t>
            </a:r>
          </a:p>
          <a:p>
            <a:r>
              <a:rPr lang="en-US" sz="2000" i="1" dirty="0">
                <a:solidFill>
                  <a:schemeClr val="tx2"/>
                </a:solidFill>
              </a:rPr>
              <a:t>Need last official day of work at your facility</a:t>
            </a:r>
          </a:p>
          <a:p>
            <a:r>
              <a:rPr lang="en-US" sz="2000" i="1" dirty="0">
                <a:solidFill>
                  <a:schemeClr val="tx2"/>
                </a:solidFill>
              </a:rPr>
              <a:t>Submit after last official day of work at your facility</a:t>
            </a:r>
          </a:p>
        </p:txBody>
      </p:sp>
    </p:spTree>
    <p:extLst>
      <p:ext uri="{BB962C8B-B14F-4D97-AF65-F5344CB8AC3E}">
        <p14:creationId xmlns:p14="http://schemas.microsoft.com/office/powerpoint/2010/main" val="37481381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FACILITY Information Needed to Complete Form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13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21006931">
            <a:off x="7264081" y="1229023"/>
            <a:ext cx="4378722" cy="92333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en-US" i="1" dirty="0">
                <a:solidFill>
                  <a:srgbClr val="FF0000"/>
                </a:solidFill>
              </a:rPr>
              <a:t>IF ANY OF THIS INFORMATION IS INCORRECT OR MISSING, THE INQUIRY WILL BE RETURNED AS INCOMPLETE.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5770" y="1562625"/>
            <a:ext cx="96521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Facility Name (facility employing NAC)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Contact Person (can answer questions about submission)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Contact Person’s Phone Number (direct number is preferred, please provide extension number)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Return E-Mail Address (Only one e-mail per form.  The Registry does not store e-mail addresses, the information provided here is literally cut and pasted for the return response.) </a:t>
            </a:r>
            <a:br>
              <a:rPr lang="en-US" sz="2400" dirty="0"/>
            </a:b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Facility Physical Address</a:t>
            </a:r>
          </a:p>
        </p:txBody>
      </p:sp>
    </p:spTree>
    <p:extLst>
      <p:ext uri="{BB962C8B-B14F-4D97-AF65-F5344CB8AC3E}">
        <p14:creationId xmlns:p14="http://schemas.microsoft.com/office/powerpoint/2010/main" val="12417047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TO SUBMIT INQUIRY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/>
              <a:t>Inquiry forms must be submitted by e-mail to: </a:t>
            </a:r>
          </a:p>
          <a:p>
            <a:pPr marL="0" indent="0">
              <a:buNone/>
            </a:pPr>
            <a:endParaRPr lang="en-US" b="0" dirty="0"/>
          </a:p>
          <a:p>
            <a:pPr marL="0" indent="0" algn="ctr">
              <a:buNone/>
            </a:pPr>
            <a:r>
              <a:rPr lang="en-US" b="0" dirty="0"/>
              <a:t>OBRARegistry@dshs.wa.gov</a:t>
            </a:r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b="0" dirty="0"/>
              <a:t>For questions, please contact us at:</a:t>
            </a:r>
          </a:p>
          <a:p>
            <a:pPr marL="3200400" lvl="7" indent="0">
              <a:buNone/>
            </a:pPr>
            <a:r>
              <a:rPr lang="en-US" sz="2800" dirty="0"/>
              <a:t>Message Line:  (360) 725-2597</a:t>
            </a:r>
            <a:br>
              <a:rPr lang="en-US" sz="2800" dirty="0"/>
            </a:br>
            <a:r>
              <a:rPr lang="en-US" sz="2800" dirty="0"/>
              <a:t>E-Mail:  OBRARegistry@dshs.wa.gov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752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NAC Information Needed to Complete 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358506"/>
            <a:ext cx="9857337" cy="1717530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en-US" dirty="0"/>
              <a:t>Full Name</a:t>
            </a:r>
          </a:p>
          <a:p>
            <a:pPr lvl="1">
              <a:lnSpc>
                <a:spcPct val="150000"/>
              </a:lnSpc>
            </a:pPr>
            <a:r>
              <a:rPr lang="en-US" b="0" dirty="0"/>
              <a:t>Birthdate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Social Security Number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NAC Credential Number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Action Requested (New Hire, Renewal, Termination)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Effective Date of Action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Work History (if needed) -  Places and Dates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15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20912320">
            <a:off x="5730298" y="1623896"/>
            <a:ext cx="4632902" cy="92333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lvl="1"/>
            <a:r>
              <a:rPr lang="en-US" i="1" dirty="0">
                <a:solidFill>
                  <a:srgbClr val="FF0000"/>
                </a:solidFill>
              </a:rPr>
              <a:t>IF ANY OF THIS INFORMATION IS INCORRECT OR MISSING, THE INQUIRY WILL BE RETURNED AS INCOMPLETE. </a:t>
            </a:r>
          </a:p>
        </p:txBody>
      </p:sp>
    </p:spTree>
    <p:extLst>
      <p:ext uri="{BB962C8B-B14F-4D97-AF65-F5344CB8AC3E}">
        <p14:creationId xmlns:p14="http://schemas.microsoft.com/office/powerpoint/2010/main" val="33638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HISTORY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16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73834" y="4323135"/>
            <a:ext cx="6440546" cy="17681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Personal hygiene (bathing, dressing, grooming, oral care)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Mobility (transfer and ambulation)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Continence management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Feeding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000" dirty="0"/>
              <a:t>in hospital, home health, private care, etc.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22465" y="1363901"/>
            <a:ext cx="896111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list of previously held employment.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For facility, include: name of facility, and the start and end dates of employment.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For private client, include: start and end dates of employment, specific nursing-related duties performed, and what type of compensation was received.  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NAC nursing/nursing-related skills include assisting patient(s) with: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381160-5B2A-40F2-90E1-A4E133131D5C}"/>
              </a:ext>
            </a:extLst>
          </p:cNvPr>
          <p:cNvSpPr txBox="1"/>
          <p:nvPr/>
        </p:nvSpPr>
        <p:spPr>
          <a:xfrm>
            <a:off x="4103710" y="571390"/>
            <a:ext cx="3984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Only work performing compensated NAC duties qualifies as work history.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681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MOST COMMON REASONS NAC INQUIRIES ARE NOT VERIFIED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180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INQUIRIES WILL BE RETURNED FOR THE FOLLOWING REASONS: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18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80680" y="1225689"/>
            <a:ext cx="1052851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Form is incomplete or is handwritten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Name does not match database (different/misspelled)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Social security number does not match database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Person has expired from the Registry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Work history is needed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Work history is not compensated, NAC nursing-related duties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Effective date of action is not provided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Effective date for New Hire is not a future date</a:t>
            </a:r>
          </a:p>
          <a:p>
            <a:r>
              <a:rPr lang="en-US" sz="2400" i="1" dirty="0">
                <a:solidFill>
                  <a:srgbClr val="FF0000"/>
                </a:solidFill>
              </a:rPr>
              <a:t>(continued)</a:t>
            </a: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70981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INQUIRIES WILL BE RETURNED FOR THE FOLLOWING REASONS:  (continued)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19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1910" y="1368307"/>
            <a:ext cx="9174480" cy="335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Inquiry is not for NAC position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NAC is not on the OBRA Registry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Person was originally hired without an inquiry being submitted for a pre-hire check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Multiple forms are submitted within a short time period with only one or two names per form</a:t>
            </a:r>
          </a:p>
        </p:txBody>
      </p:sp>
    </p:spTree>
    <p:extLst>
      <p:ext uri="{BB962C8B-B14F-4D97-AF65-F5344CB8AC3E}">
        <p14:creationId xmlns:p14="http://schemas.microsoft.com/office/powerpoint/2010/main" val="2960194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AT THE END OF THIS PRESENTATION YOU WILL BE ABLE 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6371" y="1690688"/>
            <a:ext cx="8645236" cy="4351338"/>
          </a:xfrm>
        </p:spPr>
        <p:txBody>
          <a:bodyPr>
            <a:normAutofit/>
          </a:bodyPr>
          <a:lstStyle/>
          <a:p>
            <a:r>
              <a:rPr lang="en-US" sz="2400" dirty="0"/>
              <a:t>Understand the purpose of the OBRA Nurse Aid Registry</a:t>
            </a:r>
          </a:p>
          <a:p>
            <a:endParaRPr lang="en-US" sz="2400" dirty="0"/>
          </a:p>
          <a:p>
            <a:r>
              <a:rPr lang="en-US" sz="2400" dirty="0"/>
              <a:t>Accurately complete and submit a Nursing Assistant Registry Inquiry Form for each type of OBRA Inquiry</a:t>
            </a:r>
          </a:p>
          <a:p>
            <a:endParaRPr lang="en-US" sz="2400" dirty="0"/>
          </a:p>
          <a:p>
            <a:r>
              <a:rPr lang="en-US" sz="2400" dirty="0"/>
              <a:t>When needed, accurately resubmit forms with further information.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6768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THINGS TO REMEMBER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20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41128" y="1233142"/>
            <a:ext cx="1060499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Employee MUST BE VERIFIED in order to work in your facility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Employee is not eligible to work until date verified by the Registry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Form must be typed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Form must be complete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Inquiries are processed in the order received (no exceptions)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Inquiries are responded to within two working days (contact the Registry if not)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Contact name you provide should be the person able to answer any questions about the inquiry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6127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RESUBMITTING INQUIRY FORM FOR A RETURNED UNVERIFIED INQUIRY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4568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22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4099" y="1035916"/>
            <a:ext cx="1112380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</a:rPr>
              <a:t>A CERTIFIED NURSING ASSISTANT CANNOT WORK IN YOUR FACILITY UNTIL VERIFIED AS ACTIVE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</a:rPr>
              <a:t>When you receive an inquiry response, check that the “Registry Status” field says “Active.”</a:t>
            </a:r>
            <a:b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</a:rPr>
            </a:b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</a:rPr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</a:rPr>
              <a:t>If it is “Active” then your inquiry has been verified.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</a:rPr>
              <a:t>If it is not “Active”, read the NOTE section for that person.  This note will explain why the person cannot be verified and what action(s) to take to resolve the issue(s).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</a:rPr>
              <a:t>Follow the instructions exactly by correcting or adding information requested and </a:t>
            </a:r>
            <a:r>
              <a:rPr lang="en-US" sz="2400" u="sng" dirty="0">
                <a:solidFill>
                  <a:srgbClr val="1F497D"/>
                </a:solidFill>
                <a:latin typeface="Calibri" panose="020F0502020204030204" pitchFamily="34" charset="0"/>
              </a:rPr>
              <a:t>resubmitting an updated inquiry form </a:t>
            </a: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</a:rPr>
              <a:t>.</a:t>
            </a:r>
            <a:b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</a:rPr>
            </a:b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</a:rPr>
              <a:t>   </a:t>
            </a:r>
          </a:p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</a:rPr>
              <a:t>(CONTINUED)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2B0781-A2D9-48D5-866C-0C23925C5896}"/>
              </a:ext>
            </a:extLst>
          </p:cNvPr>
          <p:cNvSpPr txBox="1"/>
          <p:nvPr/>
        </p:nvSpPr>
        <p:spPr>
          <a:xfrm>
            <a:off x="973332" y="322473"/>
            <a:ext cx="9547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2C50A3"/>
                </a:solidFill>
                <a:ea typeface="+mj-ea"/>
                <a:cs typeface="+mj-cs"/>
              </a:rPr>
              <a:t>HOW TO READ THE RESPONSE TO YOUR INQUIRY</a:t>
            </a:r>
          </a:p>
        </p:txBody>
      </p:sp>
    </p:spTree>
    <p:extLst>
      <p:ext uri="{BB962C8B-B14F-4D97-AF65-F5344CB8AC3E}">
        <p14:creationId xmlns:p14="http://schemas.microsoft.com/office/powerpoint/2010/main" val="2209962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23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4099" y="1035916"/>
            <a:ext cx="1112380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sz="1800" dirty="0">
                <a:solidFill>
                  <a:srgbClr val="FF0000"/>
                </a:solidFill>
                <a:latin typeface="Calibri" panose="020F0502020204030204" pitchFamily="34" charset="0"/>
              </a:rPr>
              <a:t>(CONTINUED)</a:t>
            </a:r>
          </a:p>
          <a:p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</a:rPr>
              <a:t>The original action requested should remain on the inquiry form.  (All information regarding a person’s inquiry should be together on one inquiry form.)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</a:rPr>
              <a:t>Any documents requested in the response </a:t>
            </a:r>
            <a:r>
              <a:rPr lang="en-US" sz="2400" u="sng" dirty="0">
                <a:solidFill>
                  <a:srgbClr val="1F497D"/>
                </a:solidFill>
                <a:latin typeface="Calibri" panose="020F0502020204030204" pitchFamily="34" charset="0"/>
              </a:rPr>
              <a:t>must</a:t>
            </a: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</a:rPr>
              <a:t> be included with the resubmitted inquiry form.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F497D"/>
                </a:solidFill>
                <a:latin typeface="Calibri" panose="020F0502020204030204" pitchFamily="34" charset="0"/>
              </a:rPr>
              <a:t>The facility is responsible for obtaining and providing the employee’s information. Please do not instruct an employee or potential employee to contact the Registry.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algn="ct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</a:rPr>
              <a:t>A CERTIFIED NURSING ASSISTANT CANNOT WORK IN YOUR FACILITY UNTIL VERIFIED AS ACTIVE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2B0781-A2D9-48D5-866C-0C23925C5896}"/>
              </a:ext>
            </a:extLst>
          </p:cNvPr>
          <p:cNvSpPr txBox="1"/>
          <p:nvPr/>
        </p:nvSpPr>
        <p:spPr>
          <a:xfrm>
            <a:off x="973332" y="322473"/>
            <a:ext cx="95470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rgbClr val="2C50A3"/>
                </a:solidFill>
                <a:ea typeface="+mj-ea"/>
                <a:cs typeface="+mj-cs"/>
              </a:rPr>
              <a:t>HOW TO READ THE RESPONSE TO YOUR INQUIRY</a:t>
            </a:r>
          </a:p>
        </p:txBody>
      </p:sp>
    </p:spTree>
    <p:extLst>
      <p:ext uri="{BB962C8B-B14F-4D97-AF65-F5344CB8AC3E}">
        <p14:creationId xmlns:p14="http://schemas.microsoft.com/office/powerpoint/2010/main" val="22403345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EXAMPLES OF </a:t>
            </a:r>
            <a:br>
              <a:rPr lang="en-US" dirty="0"/>
            </a:br>
            <a:r>
              <a:rPr lang="en-US" dirty="0"/>
              <a:t>COMPLETED INQUIRY FORMS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2654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25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0488" y="1298864"/>
            <a:ext cx="255563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EXAMPLE: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NEW EMPLOYEE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200" y="193910"/>
            <a:ext cx="10151772" cy="6195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9687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26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9508" y="1263443"/>
            <a:ext cx="201529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EXAMPLE: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NAR TO NAC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194" y="10441"/>
            <a:ext cx="11307820" cy="684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2616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27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0372" y="1019002"/>
            <a:ext cx="166904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EXAMPLE: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RENEWAL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3926" y="0"/>
            <a:ext cx="8416954" cy="6389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03477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28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3031" y="1220185"/>
            <a:ext cx="227414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EXAMPLE: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TERMINATION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2879" y="0"/>
            <a:ext cx="8877533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BA944BC-CD37-4365-A2FF-890CE6864CD5}"/>
              </a:ext>
            </a:extLst>
          </p:cNvPr>
          <p:cNvSpPr/>
          <p:nvPr/>
        </p:nvSpPr>
        <p:spPr>
          <a:xfrm>
            <a:off x="3749879" y="3246539"/>
            <a:ext cx="511728" cy="1174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4931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29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87124" y="1253144"/>
            <a:ext cx="191276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EXAMPLE: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COMBINED </a:t>
            </a:r>
          </a:p>
          <a:p>
            <a:r>
              <a:rPr lang="en-US" sz="2800" dirty="0">
                <a:solidFill>
                  <a:srgbClr val="FF0000"/>
                </a:solidFill>
              </a:rPr>
              <a:t>ACTIONS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0036" y="0"/>
            <a:ext cx="929196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984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What is the OBRA Nurse Aide Registry?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52178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30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6459" y="1512915"/>
            <a:ext cx="1079823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tx2"/>
                </a:solidFill>
              </a:rPr>
              <a:t>IF YOU HAVE ANY QUESTIONS, </a:t>
            </a:r>
          </a:p>
          <a:p>
            <a:pPr algn="ctr"/>
            <a:r>
              <a:rPr lang="en-US" sz="4400" dirty="0">
                <a:solidFill>
                  <a:schemeClr val="tx2"/>
                </a:solidFill>
              </a:rPr>
              <a:t>PLEASE DON’T HESITATE TO CONTACT US</a:t>
            </a:r>
          </a:p>
          <a:p>
            <a:pPr algn="ctr"/>
            <a:br>
              <a:rPr lang="en-US" sz="4400" dirty="0">
                <a:solidFill>
                  <a:schemeClr val="tx2"/>
                </a:solidFill>
              </a:rPr>
            </a:br>
            <a:r>
              <a:rPr lang="en-US" sz="4400" dirty="0">
                <a:solidFill>
                  <a:schemeClr val="tx2"/>
                </a:solidFill>
              </a:rPr>
              <a:t>Message Line:  (360) 725-2597</a:t>
            </a:r>
            <a:br>
              <a:rPr lang="en-US" sz="4400" dirty="0">
                <a:solidFill>
                  <a:schemeClr val="tx2"/>
                </a:solidFill>
              </a:rPr>
            </a:br>
            <a:r>
              <a:rPr lang="en-US" sz="4400" dirty="0">
                <a:solidFill>
                  <a:schemeClr val="tx2"/>
                </a:solidFill>
              </a:rPr>
              <a:t>E-Mail:  OBRARegistry@dshs.wa.gov</a:t>
            </a:r>
          </a:p>
        </p:txBody>
      </p:sp>
    </p:spTree>
    <p:extLst>
      <p:ext uri="{BB962C8B-B14F-4D97-AF65-F5344CB8AC3E}">
        <p14:creationId xmlns:p14="http://schemas.microsoft.com/office/powerpoint/2010/main" val="599753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/>
              <a:t>The Registry ensures NACs working in nursing homes do not go longer than </a:t>
            </a:r>
            <a:r>
              <a:rPr lang="en-US" sz="4800" dirty="0">
                <a:solidFill>
                  <a:srgbClr val="FF0000"/>
                </a:solidFill>
              </a:rPr>
              <a:t>24 months</a:t>
            </a:r>
            <a:r>
              <a:rPr lang="en-US" sz="4800" dirty="0"/>
              <a:t> without at least </a:t>
            </a:r>
            <a:r>
              <a:rPr lang="en-US" sz="4800" dirty="0">
                <a:solidFill>
                  <a:srgbClr val="FF0000"/>
                </a:solidFill>
              </a:rPr>
              <a:t>one shift </a:t>
            </a:r>
            <a:r>
              <a:rPr lang="en-US" sz="4800" dirty="0"/>
              <a:t>of </a:t>
            </a:r>
            <a:r>
              <a:rPr lang="en-US" sz="4800" dirty="0">
                <a:solidFill>
                  <a:srgbClr val="FF0000"/>
                </a:solidFill>
              </a:rPr>
              <a:t>compensated,</a:t>
            </a:r>
            <a:r>
              <a:rPr lang="en-US" sz="4800" dirty="0"/>
              <a:t> </a:t>
            </a:r>
            <a:r>
              <a:rPr lang="en-US" sz="4800" dirty="0">
                <a:solidFill>
                  <a:srgbClr val="FF0000"/>
                </a:solidFill>
              </a:rPr>
              <a:t>nursing-related</a:t>
            </a:r>
            <a:r>
              <a:rPr lang="en-US" sz="4800" dirty="0"/>
              <a:t> duties.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12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" y="1228222"/>
            <a:ext cx="10894868" cy="415842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b="0" dirty="0"/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at least one shift</a:t>
            </a:r>
          </a:p>
          <a:p>
            <a:pPr lvl="3"/>
            <a:r>
              <a:rPr lang="en-US" sz="2000" dirty="0"/>
              <a:t>6-8 hours</a:t>
            </a:r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every 24 months</a:t>
            </a:r>
          </a:p>
          <a:p>
            <a:pPr lvl="3"/>
            <a:r>
              <a:rPr lang="en-US" sz="2000" dirty="0"/>
              <a:t>calculated from previous official last date of work</a:t>
            </a:r>
            <a:endParaRPr lang="en-US" sz="2000" b="0" dirty="0"/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for compensation </a:t>
            </a:r>
          </a:p>
          <a:p>
            <a:pPr lvl="3">
              <a:lnSpc>
                <a:spcPct val="100000"/>
              </a:lnSpc>
            </a:pPr>
            <a:r>
              <a:rPr lang="en-US" sz="2000" dirty="0"/>
              <a:t>money, transportation costs (gas, bus fare, etc.), meals, lodging, etc. </a:t>
            </a:r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providing nursing/nursing related services </a:t>
            </a:r>
          </a:p>
          <a:p>
            <a:pPr lvl="3">
              <a:lnSpc>
                <a:spcPct val="110000"/>
              </a:lnSpc>
            </a:pPr>
            <a:r>
              <a:rPr lang="en-US" sz="2000" dirty="0"/>
              <a:t>Personal hygiene (bathing, dressing, grooming, oral care)</a:t>
            </a:r>
          </a:p>
          <a:p>
            <a:pPr lvl="3">
              <a:lnSpc>
                <a:spcPct val="110000"/>
              </a:lnSpc>
            </a:pPr>
            <a:r>
              <a:rPr lang="en-US" sz="2000" dirty="0"/>
              <a:t>Mobility (transfer and ambulation)</a:t>
            </a:r>
          </a:p>
          <a:p>
            <a:pPr lvl="3">
              <a:lnSpc>
                <a:spcPct val="110000"/>
              </a:lnSpc>
            </a:pPr>
            <a:r>
              <a:rPr lang="en-US" sz="2000" dirty="0"/>
              <a:t>Continence management</a:t>
            </a:r>
          </a:p>
          <a:p>
            <a:pPr lvl="3">
              <a:lnSpc>
                <a:spcPct val="110000"/>
              </a:lnSpc>
            </a:pPr>
            <a:r>
              <a:rPr lang="en-US" sz="2000" dirty="0"/>
              <a:t>Feeding</a:t>
            </a:r>
          </a:p>
          <a:p>
            <a:pPr lvl="3">
              <a:lnSpc>
                <a:spcPct val="110000"/>
              </a:lnSpc>
            </a:pPr>
            <a:r>
              <a:rPr lang="en-US" sz="2000" dirty="0"/>
              <a:t>In hospital, home health, private care, etc.</a:t>
            </a:r>
          </a:p>
          <a:p>
            <a:pPr lvl="3"/>
            <a:endParaRPr lang="en-US" dirty="0"/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5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36089" y="673331"/>
            <a:ext cx="10653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Established by Federal Regulation 42 CFR § 483.12 - “Freedom from Abuse, Neglect, and Exploitation”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76153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/>
              <a:t>What the OBRA Nurse Aide Registry IS NOT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8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283" y="635085"/>
            <a:ext cx="10991850" cy="3521279"/>
          </a:xfrm>
        </p:spPr>
        <p:txBody>
          <a:bodyPr>
            <a:noAutofit/>
          </a:bodyPr>
          <a:lstStyle/>
          <a:p>
            <a:pPr lvl="1"/>
            <a:endParaRPr lang="en-US" sz="2800" dirty="0"/>
          </a:p>
          <a:p>
            <a:pPr lvl="1"/>
            <a:r>
              <a:rPr lang="en-US" sz="2800" dirty="0">
                <a:solidFill>
                  <a:schemeClr val="tx2"/>
                </a:solidFill>
              </a:rPr>
              <a:t>The OBRA Registry is </a:t>
            </a:r>
            <a:r>
              <a:rPr lang="en-US" sz="2800" u="sng" dirty="0">
                <a:solidFill>
                  <a:schemeClr val="tx2"/>
                </a:solidFill>
              </a:rPr>
              <a:t>NOT</a:t>
            </a:r>
            <a:r>
              <a:rPr lang="en-US" sz="2800" dirty="0">
                <a:solidFill>
                  <a:schemeClr val="tx2"/>
                </a:solidFill>
              </a:rPr>
              <a:t> involved in the licensing, credentialing, or testing of NACs. </a:t>
            </a:r>
          </a:p>
          <a:p>
            <a:pPr marL="457200" lvl="1" indent="0">
              <a:buNone/>
            </a:pPr>
            <a:endParaRPr lang="en-US" sz="2800" dirty="0">
              <a:solidFill>
                <a:schemeClr val="tx2"/>
              </a:solidFill>
            </a:endParaRPr>
          </a:p>
          <a:p>
            <a:pPr lvl="1"/>
            <a:r>
              <a:rPr lang="en-US" sz="2800" dirty="0">
                <a:solidFill>
                  <a:schemeClr val="tx2"/>
                </a:solidFill>
              </a:rPr>
              <a:t>The OBRA Registry is </a:t>
            </a:r>
            <a:r>
              <a:rPr lang="en-US" sz="2800" u="sng" dirty="0">
                <a:solidFill>
                  <a:schemeClr val="tx2"/>
                </a:solidFill>
              </a:rPr>
              <a:t>NOT</a:t>
            </a:r>
            <a:r>
              <a:rPr lang="en-US" sz="2800" dirty="0">
                <a:solidFill>
                  <a:schemeClr val="tx2"/>
                </a:solidFill>
              </a:rPr>
              <a:t> part of the Department of Health’s licensing/credentialing function.</a:t>
            </a:r>
          </a:p>
          <a:p>
            <a:pPr lvl="1"/>
            <a:endParaRPr lang="en-US" sz="2800" dirty="0">
              <a:solidFill>
                <a:schemeClr val="tx2"/>
              </a:solidFill>
            </a:endParaRPr>
          </a:p>
          <a:p>
            <a:pPr lvl="1"/>
            <a:r>
              <a:rPr lang="en-US" sz="2800" dirty="0">
                <a:solidFill>
                  <a:schemeClr val="tx2"/>
                </a:solidFill>
              </a:rPr>
              <a:t>The status of an NAC on the OBRA Registry is </a:t>
            </a:r>
            <a:r>
              <a:rPr lang="en-US" sz="2800" u="sng" dirty="0">
                <a:solidFill>
                  <a:schemeClr val="tx2"/>
                </a:solidFill>
              </a:rPr>
              <a:t>NOT</a:t>
            </a:r>
            <a:r>
              <a:rPr lang="en-US" sz="2800" dirty="0">
                <a:solidFill>
                  <a:schemeClr val="tx2"/>
                </a:solidFill>
              </a:rPr>
              <a:t> influenced by the status of their license/credential at the Department of Health, and vice-versa.</a:t>
            </a:r>
          </a:p>
          <a:p>
            <a:pPr marL="457200" lvl="1" indent="0">
              <a:buNone/>
            </a:pPr>
            <a:r>
              <a:rPr lang="en-US" sz="280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r>
              <a:rPr lang="en-US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439077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5033" y="1513233"/>
            <a:ext cx="10972800" cy="1325563"/>
          </a:xfrm>
        </p:spPr>
        <p:txBody>
          <a:bodyPr>
            <a:normAutofit fontScale="90000"/>
          </a:bodyPr>
          <a:lstStyle/>
          <a:p>
            <a:r>
              <a:rPr lang="en-US" sz="4800" dirty="0"/>
              <a:t>THE NURSING ASSISTANT </a:t>
            </a:r>
            <a:br>
              <a:rPr lang="en-US" sz="4800" dirty="0"/>
            </a:br>
            <a:r>
              <a:rPr lang="en-US" sz="4800" dirty="0"/>
              <a:t>REGISTRY INQUIRY FORM</a:t>
            </a:r>
            <a:br>
              <a:rPr lang="en-US" sz="4800" dirty="0"/>
            </a:br>
            <a:r>
              <a:rPr lang="en-US" sz="4800" dirty="0"/>
              <a:t>(Inquiry Form)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8</a:t>
            </a:fld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 rot="21051325">
            <a:off x="1864822" y="3483909"/>
            <a:ext cx="8246226" cy="159843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b="0" dirty="0">
                <a:solidFill>
                  <a:srgbClr val="FF0000"/>
                </a:solidFill>
              </a:rPr>
              <a:t>It is against federal regulations for an NAC to be hired as an NAC without an inquiry being submitted and verification being received as active on the OBRA Registry.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b="0" dirty="0">
                <a:solidFill>
                  <a:srgbClr val="FF0000"/>
                </a:solidFill>
              </a:rPr>
              <a:t>An employee cannot begin working for a facility until the date verified by the OBRA Registry.  There is NO provisional employment allowed in nursing facilities/homes.  </a:t>
            </a:r>
          </a:p>
        </p:txBody>
      </p:sp>
    </p:spTree>
    <p:extLst>
      <p:ext uri="{BB962C8B-B14F-4D97-AF65-F5344CB8AC3E}">
        <p14:creationId xmlns:p14="http://schemas.microsoft.com/office/powerpoint/2010/main" val="37779714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59" y="365125"/>
            <a:ext cx="11561523" cy="1325563"/>
          </a:xfrm>
        </p:spPr>
        <p:txBody>
          <a:bodyPr>
            <a:noAutofit/>
          </a:bodyPr>
          <a:lstStyle/>
          <a:p>
            <a:pPr algn="ctr"/>
            <a:r>
              <a:rPr lang="en-US" sz="4400" dirty="0"/>
              <a:t>THE FACILITY MUST SUBMIT AN </a:t>
            </a:r>
            <a:br>
              <a:rPr lang="en-US" sz="4400" dirty="0"/>
            </a:br>
            <a:r>
              <a:rPr lang="en-US" sz="4400" dirty="0"/>
              <a:t>INQUIRY FORM FOR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algn="l"/>
            <a:fld id="{E758B3B6-934A-42F1-9A28-3B45637A7D57}" type="slidenum">
              <a:rPr lang="en-US" smtClean="0"/>
              <a:pPr algn="l"/>
              <a:t>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23606" y="2411363"/>
            <a:ext cx="8429107" cy="3257262"/>
          </a:xfrm>
        </p:spPr>
        <p:txBody>
          <a:bodyPr>
            <a:normAutofit/>
          </a:bodyPr>
          <a:lstStyle/>
          <a:p>
            <a:r>
              <a:rPr lang="en-US" sz="3600" dirty="0"/>
              <a:t>New Employee</a:t>
            </a:r>
          </a:p>
          <a:p>
            <a:r>
              <a:rPr lang="en-US" sz="3600" dirty="0"/>
              <a:t>Employee Renewal</a:t>
            </a:r>
          </a:p>
          <a:p>
            <a:r>
              <a:rPr lang="en-US" sz="3600" dirty="0"/>
              <a:t>Employee Termination</a:t>
            </a:r>
          </a:p>
        </p:txBody>
      </p:sp>
    </p:spTree>
    <p:extLst>
      <p:ext uri="{BB962C8B-B14F-4D97-AF65-F5344CB8AC3E}">
        <p14:creationId xmlns:p14="http://schemas.microsoft.com/office/powerpoint/2010/main" val="279653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_New_Template_2019.potx [Read-Only]" id="{208C5A62-48E7-4086-B55F-1033AF0E449F}" vid="{D84C9297-C89C-461D-BE6C-F72E32A8822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40B348BA97D84AABF8AA67B69E8C75" ma:contentTypeVersion="0" ma:contentTypeDescription="Create a new document." ma:contentTypeScope="" ma:versionID="6fbf52b506206150957e955d93f82fd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6FD9BBC-6A26-4EA8-9FFB-C816B186889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5DAB90-49E4-4BA3-923C-88B175CD39A0}">
  <ds:schemaRefs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70E3633-8E5F-4777-BD8A-4B4762E1B1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DSHS_PowerPoint_Template_2019</Template>
  <TotalTime>977</TotalTime>
  <Words>1299</Words>
  <Application>Microsoft Office PowerPoint</Application>
  <PresentationFormat>Widescreen</PresentationFormat>
  <Paragraphs>194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Arial</vt:lpstr>
      <vt:lpstr>Calibri</vt:lpstr>
      <vt:lpstr>Office Theme</vt:lpstr>
      <vt:lpstr>OBRA NURSE AIDE REGISTRY</vt:lpstr>
      <vt:lpstr>AT THE END OF THIS PRESENTATION YOU WILL BE ABLE TO</vt:lpstr>
      <vt:lpstr>What is the OBRA Nurse Aide Registry?</vt:lpstr>
      <vt:lpstr>The Registry ensures NACs working in nursing homes do not go longer than 24 months without at least one shift of compensated, nursing-related duties. </vt:lpstr>
      <vt:lpstr>PowerPoint Presentation</vt:lpstr>
      <vt:lpstr>What the OBRA Nurse Aide Registry IS NOT</vt:lpstr>
      <vt:lpstr>PowerPoint Presentation</vt:lpstr>
      <vt:lpstr>THE NURSING ASSISTANT  REGISTRY INQUIRY FORM (Inquiry Form)</vt:lpstr>
      <vt:lpstr>THE FACILITY MUST SUBMIT AN  INQUIRY FORM FOR</vt:lpstr>
      <vt:lpstr>Inquiry Form – NEW EMPLOYEE</vt:lpstr>
      <vt:lpstr>Inquiry Form – RENEWAL</vt:lpstr>
      <vt:lpstr>Inquiry Form – TERMINATION</vt:lpstr>
      <vt:lpstr>FACILITY Information Needed to Complete Form</vt:lpstr>
      <vt:lpstr>WHERE TO SUBMIT INQUIRY FORMS</vt:lpstr>
      <vt:lpstr>NAC Information Needed to Complete Form</vt:lpstr>
      <vt:lpstr>WORK HISTORY</vt:lpstr>
      <vt:lpstr>MOST COMMON REASONS NAC INQUIRIES ARE NOT VERIFIED </vt:lpstr>
      <vt:lpstr>INQUIRIES WILL BE RETURNED FOR THE FOLLOWING REASONS: </vt:lpstr>
      <vt:lpstr>INQUIRIES WILL BE RETURNED FOR THE FOLLOWING REASONS:  (continued)</vt:lpstr>
      <vt:lpstr>THINGS TO REMEMBER</vt:lpstr>
      <vt:lpstr>RESUBMITTING INQUIRY FORM FOR A RETURNED UNVERIFIED INQUIRY </vt:lpstr>
      <vt:lpstr>PowerPoint Presentation</vt:lpstr>
      <vt:lpstr>PowerPoint Presentation</vt:lpstr>
      <vt:lpstr>EXAMPLES OF  COMPLETED INQUIRY FORMS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Washington State DSHS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Richter, Anne G (DSHS/ALTSA/RCS)</dc:creator>
  <cp:lastModifiedBy>Dickey, Pamela J (DSHS/ALTSA/RCS)</cp:lastModifiedBy>
  <cp:revision>73</cp:revision>
  <dcterms:created xsi:type="dcterms:W3CDTF">2021-04-21T18:49:18Z</dcterms:created>
  <dcterms:modified xsi:type="dcterms:W3CDTF">2022-01-07T22:01:27Z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0x0101006D40B348BA97D84AABF8AA67B69E8C75</vt:lpwstr>
  </property>
</Properties>
</file>