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1.xml" ContentType="application/vnd.openxmlformats-officedocument.presentationml.tags+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ppt/tags/tag32.xml" ContentType="application/vnd.openxmlformats-officedocument.presentationml.tags+xml"/>
  <Override PartName="/ppt/notesSlides/notesSlide30.xml" ContentType="application/vnd.openxmlformats-officedocument.presentationml.notesSlide+xml"/>
  <Override PartName="/ppt/tags/tag33.xml" ContentType="application/vnd.openxmlformats-officedocument.presentationml.tags+xml"/>
  <Override PartName="/ppt/notesSlides/notesSlide31.xml" ContentType="application/vnd.openxmlformats-officedocument.presentationml.notesSlide+xml"/>
  <Override PartName="/ppt/tags/tag34.xml" ContentType="application/vnd.openxmlformats-officedocument.presentationml.tags+xml"/>
  <Override PartName="/ppt/notesSlides/notesSlide32.xml" ContentType="application/vnd.openxmlformats-officedocument.presentationml.notesSlide+xml"/>
  <Override PartName="/ppt/tags/tag35.xml" ContentType="application/vnd.openxmlformats-officedocument.presentationml.tags+xml"/>
  <Override PartName="/ppt/notesSlides/notesSlide33.xml" ContentType="application/vnd.openxmlformats-officedocument.presentationml.notesSlide+xml"/>
  <Override PartName="/ppt/tags/tag36.xml" ContentType="application/vnd.openxmlformats-officedocument.presentationml.tags+xml"/>
  <Override PartName="/ppt/notesSlides/notesSlide34.xml" ContentType="application/vnd.openxmlformats-officedocument.presentationml.notesSlide+xml"/>
  <Override PartName="/ppt/tags/tag37.xml" ContentType="application/vnd.openxmlformats-officedocument.presentationml.tags+xml"/>
  <Override PartName="/ppt/notesSlides/notesSlide35.xml" ContentType="application/vnd.openxmlformats-officedocument.presentationml.notesSlide+xml"/>
  <Override PartName="/ppt/tags/tag38.xml" ContentType="application/vnd.openxmlformats-officedocument.presentationml.tags+xml"/>
  <Override PartName="/ppt/notesSlides/notesSlide36.xml" ContentType="application/vnd.openxmlformats-officedocument.presentationml.notesSlide+xml"/>
  <Override PartName="/ppt/tags/tag39.xml" ContentType="application/vnd.openxmlformats-officedocument.presentationml.tags+xml"/>
  <Override PartName="/ppt/notesSlides/notesSlide37.xml" ContentType="application/vnd.openxmlformats-officedocument.presentationml.notesSlide+xml"/>
  <Override PartName="/ppt/tags/tag40.xml" ContentType="application/vnd.openxmlformats-officedocument.presentationml.tags+xml"/>
  <Override PartName="/ppt/notesSlides/notesSlide38.xml" ContentType="application/vnd.openxmlformats-officedocument.presentationml.notesSlide+xml"/>
  <Override PartName="/ppt/tags/tag41.xml" ContentType="application/vnd.openxmlformats-officedocument.presentationml.tags+xml"/>
  <Override PartName="/ppt/notesSlides/notesSlide39.xml" ContentType="application/vnd.openxmlformats-officedocument.presentationml.notesSlide+xml"/>
  <Override PartName="/ppt/tags/tag42.xml" ContentType="application/vnd.openxmlformats-officedocument.presentationml.tags+xml"/>
  <Override PartName="/ppt/notesSlides/notesSlide40.xml" ContentType="application/vnd.openxmlformats-officedocument.presentationml.notesSlide+xml"/>
  <Override PartName="/ppt/tags/tag43.xml" ContentType="application/vnd.openxmlformats-officedocument.presentationml.tags+xml"/>
  <Override PartName="/ppt/notesSlides/notesSlide41.xml" ContentType="application/vnd.openxmlformats-officedocument.presentationml.notesSlide+xml"/>
  <Override PartName="/ppt/tags/tag44.xml" ContentType="application/vnd.openxmlformats-officedocument.presentationml.tags+xml"/>
  <Override PartName="/ppt/notesSlides/notesSlide42.xml" ContentType="application/vnd.openxmlformats-officedocument.presentationml.notesSlide+xml"/>
  <Override PartName="/ppt/tags/tag45.xml" ContentType="application/vnd.openxmlformats-officedocument.presentationml.tags+xml"/>
  <Override PartName="/ppt/notesSlides/notesSlide43.xml" ContentType="application/vnd.openxmlformats-officedocument.presentationml.notesSlide+xml"/>
  <Override PartName="/ppt/tags/tag46.xml" ContentType="application/vnd.openxmlformats-officedocument.presentationml.tags+xml"/>
  <Override PartName="/ppt/notesSlides/notesSlide44.xml" ContentType="application/vnd.openxmlformats-officedocument.presentationml.notesSlide+xml"/>
  <Override PartName="/ppt/tags/tag47.xml" ContentType="application/vnd.openxmlformats-officedocument.presentationml.tags+xml"/>
  <Override PartName="/ppt/notesSlides/notesSlide45.xml" ContentType="application/vnd.openxmlformats-officedocument.presentationml.notesSlide+xml"/>
  <Override PartName="/ppt/tags/tag48.xml" ContentType="application/vnd.openxmlformats-officedocument.presentationml.tags+xml"/>
  <Override PartName="/ppt/notesSlides/notesSlide46.xml" ContentType="application/vnd.openxmlformats-officedocument.presentationml.notesSlide+xml"/>
  <Override PartName="/ppt/tags/tag49.xml" ContentType="application/vnd.openxmlformats-officedocument.presentationml.tags+xml"/>
  <Override PartName="/ppt/notesSlides/notesSlide47.xml" ContentType="application/vnd.openxmlformats-officedocument.presentationml.notesSlide+xml"/>
  <Override PartName="/ppt/tags/tag50.xml" ContentType="application/vnd.openxmlformats-officedocument.presentationml.tags+xml"/>
  <Override PartName="/ppt/notesSlides/notesSlide48.xml" ContentType="application/vnd.openxmlformats-officedocument.presentationml.notesSlide+xml"/>
  <Override PartName="/ppt/tags/tag51.xml" ContentType="application/vnd.openxmlformats-officedocument.presentationml.tags+xml"/>
  <Override PartName="/ppt/notesSlides/notesSlide49.xml" ContentType="application/vnd.openxmlformats-officedocument.presentationml.notesSlide+xml"/>
  <Override PartName="/ppt/tags/tag52.xml" ContentType="application/vnd.openxmlformats-officedocument.presentationml.tags+xml"/>
  <Override PartName="/ppt/notesSlides/notesSlide50.xml" ContentType="application/vnd.openxmlformats-officedocument.presentationml.notesSlide+xml"/>
  <Override PartName="/ppt/tags/tag53.xml" ContentType="application/vnd.openxmlformats-officedocument.presentationml.tags+xml"/>
  <Override PartName="/ppt/notesSlides/notesSlide51.xml" ContentType="application/vnd.openxmlformats-officedocument.presentationml.notesSlide+xml"/>
  <Override PartName="/ppt/tags/tag54.xml" ContentType="application/vnd.openxmlformats-officedocument.presentationml.tags+xml"/>
  <Override PartName="/ppt/notesSlides/notesSlide52.xml" ContentType="application/vnd.openxmlformats-officedocument.presentationml.notesSlide+xml"/>
  <Override PartName="/ppt/tags/tag55.xml" ContentType="application/vnd.openxmlformats-officedocument.presentationml.tags+xml"/>
  <Override PartName="/ppt/notesSlides/notesSlide53.xml" ContentType="application/vnd.openxmlformats-officedocument.presentationml.notesSlide+xml"/>
  <Override PartName="/ppt/tags/tag56.xml" ContentType="application/vnd.openxmlformats-officedocument.presentationml.tags+xml"/>
  <Override PartName="/ppt/notesSlides/notesSlide54.xml" ContentType="application/vnd.openxmlformats-officedocument.presentationml.notesSlide+xml"/>
  <Override PartName="/ppt/tags/tag57.xml" ContentType="application/vnd.openxmlformats-officedocument.presentationml.tags+xml"/>
  <Override PartName="/ppt/notesSlides/notesSlide55.xml" ContentType="application/vnd.openxmlformats-officedocument.presentationml.notesSlide+xml"/>
  <Override PartName="/ppt/tags/tag58.xml" ContentType="application/vnd.openxmlformats-officedocument.presentationml.tags+xml"/>
  <Override PartName="/ppt/notesSlides/notesSlide56.xml" ContentType="application/vnd.openxmlformats-officedocument.presentationml.notesSlide+xml"/>
  <Override PartName="/ppt/tags/tag59.xml" ContentType="application/vnd.openxmlformats-officedocument.presentationml.tags+xml"/>
  <Override PartName="/ppt/notesSlides/notesSlide57.xml" ContentType="application/vnd.openxmlformats-officedocument.presentationml.notesSlide+xml"/>
  <Override PartName="/ppt/tags/tag60.xml" ContentType="application/vnd.openxmlformats-officedocument.presentationml.tags+xml"/>
  <Override PartName="/ppt/notesSlides/notesSlide58.xml" ContentType="application/vnd.openxmlformats-officedocument.presentationml.notesSlide+xml"/>
  <Override PartName="/ppt/tags/tag61.xml" ContentType="application/vnd.openxmlformats-officedocument.presentationml.tags+xml"/>
  <Override PartName="/ppt/notesSlides/notesSlide59.xml" ContentType="application/vnd.openxmlformats-officedocument.presentationml.notesSlide+xml"/>
  <Override PartName="/ppt/tags/tag62.xml" ContentType="application/vnd.openxmlformats-officedocument.presentationml.tags+xml"/>
  <Override PartName="/ppt/notesSlides/notesSlide60.xml" ContentType="application/vnd.openxmlformats-officedocument.presentationml.notesSlide+xml"/>
  <Override PartName="/ppt/tags/tag63.xml" ContentType="application/vnd.openxmlformats-officedocument.presentationml.tags+xml"/>
  <Override PartName="/ppt/notesSlides/notesSlide61.xml" ContentType="application/vnd.openxmlformats-officedocument.presentationml.notesSlide+xml"/>
  <Override PartName="/ppt/tags/tag64.xml" ContentType="application/vnd.openxmlformats-officedocument.presentationml.tags+xml"/>
  <Override PartName="/ppt/notesSlides/notesSlide62.xml" ContentType="application/vnd.openxmlformats-officedocument.presentationml.notesSlide+xml"/>
  <Override PartName="/ppt/tags/tag65.xml" ContentType="application/vnd.openxmlformats-officedocument.presentationml.tags+xml"/>
  <Override PartName="/ppt/notesSlides/notesSlide63.xml" ContentType="application/vnd.openxmlformats-officedocument.presentationml.notesSlide+xml"/>
  <Override PartName="/ppt/tags/tag66.xml" ContentType="application/vnd.openxmlformats-officedocument.presentationml.tags+xml"/>
  <Override PartName="/ppt/notesSlides/notesSlide64.xml" ContentType="application/vnd.openxmlformats-officedocument.presentationml.notesSlide+xml"/>
  <Override PartName="/ppt/tags/tag67.xml" ContentType="application/vnd.openxmlformats-officedocument.presentationml.tags+xml"/>
  <Override PartName="/ppt/notesSlides/notesSlide65.xml" ContentType="application/vnd.openxmlformats-officedocument.presentationml.notesSlide+xml"/>
  <Override PartName="/ppt/tags/tag68.xml" ContentType="application/vnd.openxmlformats-officedocument.presentationml.tags+xml"/>
  <Override PartName="/ppt/notesSlides/notesSlide66.xml" ContentType="application/vnd.openxmlformats-officedocument.presentationml.notesSlide+xml"/>
  <Override PartName="/ppt/tags/tag69.xml" ContentType="application/vnd.openxmlformats-officedocument.presentationml.tags+xml"/>
  <Override PartName="/ppt/notesSlides/notesSlide67.xml" ContentType="application/vnd.openxmlformats-officedocument.presentationml.notesSlide+xml"/>
  <Override PartName="/ppt/tags/tag70.xml" ContentType="application/vnd.openxmlformats-officedocument.presentationml.tags+xml"/>
  <Override PartName="/ppt/notesSlides/notesSlide68.xml" ContentType="application/vnd.openxmlformats-officedocument.presentationml.notesSlide+xml"/>
  <Override PartName="/ppt/tags/tag71.xml" ContentType="application/vnd.openxmlformats-officedocument.presentationml.tags+xml"/>
  <Override PartName="/ppt/notesSlides/notesSlide69.xml" ContentType="application/vnd.openxmlformats-officedocument.presentationml.notesSlide+xml"/>
  <Override PartName="/ppt/tags/tag72.xml" ContentType="application/vnd.openxmlformats-officedocument.presentationml.tags+xml"/>
  <Override PartName="/ppt/notesSlides/notesSlide70.xml" ContentType="application/vnd.openxmlformats-officedocument.presentationml.notesSlide+xml"/>
  <Override PartName="/ppt/tags/tag73.xml" ContentType="application/vnd.openxmlformats-officedocument.presentationml.tags+xml"/>
  <Override PartName="/ppt/notesSlides/notesSlide71.xml" ContentType="application/vnd.openxmlformats-officedocument.presentationml.notesSlide+xml"/>
  <Override PartName="/ppt/tags/tag74.xml" ContentType="application/vnd.openxmlformats-officedocument.presentationml.tags+xml"/>
  <Override PartName="/ppt/notesSlides/notesSlide72.xml" ContentType="application/vnd.openxmlformats-officedocument.presentationml.notesSlide+xml"/>
  <Override PartName="/ppt/tags/tag75.xml" ContentType="application/vnd.openxmlformats-officedocument.presentationml.tags+xml"/>
  <Override PartName="/ppt/notesSlides/notesSlide73.xml" ContentType="application/vnd.openxmlformats-officedocument.presentationml.notesSlide+xml"/>
  <Override PartName="/ppt/tags/tag76.xml" ContentType="application/vnd.openxmlformats-officedocument.presentationml.tags+xml"/>
  <Override PartName="/ppt/notesSlides/notesSlide74.xml" ContentType="application/vnd.openxmlformats-officedocument.presentationml.notesSlide+xml"/>
  <Override PartName="/ppt/tags/tag77.xml" ContentType="application/vnd.openxmlformats-officedocument.presentationml.tags+xml"/>
  <Override PartName="/ppt/notesSlides/notesSlide75.xml" ContentType="application/vnd.openxmlformats-officedocument.presentationml.notesSlide+xml"/>
  <Override PartName="/ppt/tags/tag78.xml" ContentType="application/vnd.openxmlformats-officedocument.presentationml.tags+xml"/>
  <Override PartName="/ppt/notesSlides/notesSlide76.xml" ContentType="application/vnd.openxmlformats-officedocument.presentationml.notesSlide+xml"/>
  <Override PartName="/ppt/tags/tag79.xml" ContentType="application/vnd.openxmlformats-officedocument.presentationml.tags+xml"/>
  <Override PartName="/ppt/notesSlides/notesSlide77.xml" ContentType="application/vnd.openxmlformats-officedocument.presentationml.notesSlide+xml"/>
  <Override PartName="/ppt/tags/tag80.xml" ContentType="application/vnd.openxmlformats-officedocument.presentationml.tags+xml"/>
  <Override PartName="/ppt/notesSlides/notesSlide78.xml" ContentType="application/vnd.openxmlformats-officedocument.presentationml.notesSlide+xml"/>
  <Override PartName="/ppt/tags/tag81.xml" ContentType="application/vnd.openxmlformats-officedocument.presentationml.tags+xml"/>
  <Override PartName="/ppt/notesSlides/notesSlide79.xml" ContentType="application/vnd.openxmlformats-officedocument.presentationml.notesSlide+xml"/>
  <Override PartName="/ppt/tags/tag82.xml" ContentType="application/vnd.openxmlformats-officedocument.presentationml.tags+xml"/>
  <Override PartName="/ppt/notesSlides/notesSlide80.xml" ContentType="application/vnd.openxmlformats-officedocument.presentationml.notesSlide+xml"/>
  <Override PartName="/ppt/tags/tag83.xml" ContentType="application/vnd.openxmlformats-officedocument.presentationml.tags+xml"/>
  <Override PartName="/ppt/notesSlides/notesSlide81.xml" ContentType="application/vnd.openxmlformats-officedocument.presentationml.notesSlide+xml"/>
  <Override PartName="/ppt/tags/tag84.xml" ContentType="application/vnd.openxmlformats-officedocument.presentationml.tags+xml"/>
  <Override PartName="/ppt/notesSlides/notesSlide82.xml" ContentType="application/vnd.openxmlformats-officedocument.presentationml.notesSlide+xml"/>
  <Override PartName="/ppt/tags/tag85.xml" ContentType="application/vnd.openxmlformats-officedocument.presentationml.tags+xml"/>
  <Override PartName="/ppt/notesSlides/notesSlide83.xml" ContentType="application/vnd.openxmlformats-officedocument.presentationml.notesSlide+xml"/>
  <Override PartName="/ppt/tags/tag86.xml" ContentType="application/vnd.openxmlformats-officedocument.presentationml.tags+xml"/>
  <Override PartName="/ppt/notesSlides/notesSlide84.xml" ContentType="application/vnd.openxmlformats-officedocument.presentationml.notesSlide+xml"/>
  <Override PartName="/ppt/tags/tag87.xml" ContentType="application/vnd.openxmlformats-officedocument.presentationml.tags+xml"/>
  <Override PartName="/ppt/notesSlides/notesSlide85.xml" ContentType="application/vnd.openxmlformats-officedocument.presentationml.notesSlide+xml"/>
  <Override PartName="/ppt/tags/tag88.xml" ContentType="application/vnd.openxmlformats-officedocument.presentationml.tags+xml"/>
  <Override PartName="/ppt/notesSlides/notesSlide86.xml" ContentType="application/vnd.openxmlformats-officedocument.presentationml.notesSlide+xml"/>
  <Override PartName="/ppt/tags/tag89.xml" ContentType="application/vnd.openxmlformats-officedocument.presentationml.tags+xml"/>
  <Override PartName="/ppt/notesSlides/notesSlide87.xml" ContentType="application/vnd.openxmlformats-officedocument.presentationml.notesSlide+xml"/>
  <Override PartName="/ppt/tags/tag90.xml" ContentType="application/vnd.openxmlformats-officedocument.presentationml.tags+xml"/>
  <Override PartName="/ppt/notesSlides/notesSlide88.xml" ContentType="application/vnd.openxmlformats-officedocument.presentationml.notesSlide+xml"/>
  <Override PartName="/ppt/tags/tag91.xml" ContentType="application/vnd.openxmlformats-officedocument.presentationml.tags+xml"/>
  <Override PartName="/ppt/notesSlides/notesSlide89.xml" ContentType="application/vnd.openxmlformats-officedocument.presentationml.notesSlide+xml"/>
  <Override PartName="/ppt/tags/tag92.xml" ContentType="application/vnd.openxmlformats-officedocument.presentationml.tags+xml"/>
  <Override PartName="/ppt/notesSlides/notesSlide90.xml" ContentType="application/vnd.openxmlformats-officedocument.presentationml.notesSlide+xml"/>
  <Override PartName="/ppt/tags/tag93.xml" ContentType="application/vnd.openxmlformats-officedocument.presentationml.tags+xml"/>
  <Override PartName="/ppt/notesSlides/notesSlide91.xml" ContentType="application/vnd.openxmlformats-officedocument.presentationml.notesSlide+xml"/>
  <Override PartName="/ppt/tags/tag94.xml" ContentType="application/vnd.openxmlformats-officedocument.presentationml.tags+xml"/>
  <Override PartName="/ppt/notesSlides/notesSlide92.xml" ContentType="application/vnd.openxmlformats-officedocument.presentationml.notesSlide+xml"/>
  <Override PartName="/ppt/tags/tag95.xml" ContentType="application/vnd.openxmlformats-officedocument.presentationml.tags+xml"/>
  <Override PartName="/ppt/notesSlides/notesSlide93.xml" ContentType="application/vnd.openxmlformats-officedocument.presentationml.notesSlide+xml"/>
  <Override PartName="/ppt/tags/tag96.xml" ContentType="application/vnd.openxmlformats-officedocument.presentationml.tags+xml"/>
  <Override PartName="/ppt/notesSlides/notesSlide94.xml" ContentType="application/vnd.openxmlformats-officedocument.presentationml.notesSlide+xml"/>
  <Override PartName="/ppt/tags/tag97.xml" ContentType="application/vnd.openxmlformats-officedocument.presentationml.tags+xml"/>
  <Override PartName="/ppt/notesSlides/notesSlide95.xml" ContentType="application/vnd.openxmlformats-officedocument.presentationml.notesSlide+xml"/>
  <Override PartName="/ppt/tags/tag98.xml" ContentType="application/vnd.openxmlformats-officedocument.presentationml.tags+xml"/>
  <Override PartName="/ppt/notesSlides/notesSlide96.xml" ContentType="application/vnd.openxmlformats-officedocument.presentationml.notesSlide+xml"/>
  <Override PartName="/ppt/tags/tag99.xml" ContentType="application/vnd.openxmlformats-officedocument.presentationml.tags+xml"/>
  <Override PartName="/ppt/notesSlides/notesSlide97.xml" ContentType="application/vnd.openxmlformats-officedocument.presentationml.notesSlide+xml"/>
  <Override PartName="/ppt/tags/tag100.xml" ContentType="application/vnd.openxmlformats-officedocument.presentationml.tags+xml"/>
  <Override PartName="/ppt/notesSlides/notesSlide98.xml" ContentType="application/vnd.openxmlformats-officedocument.presentationml.notesSlide+xml"/>
  <Override PartName="/ppt/tags/tag101.xml" ContentType="application/vnd.openxmlformats-officedocument.presentationml.tags+xml"/>
  <Override PartName="/ppt/notesSlides/notesSlide9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02.xml" ContentType="application/vnd.openxmlformats-officedocument.presentationml.tags+xml"/>
  <Override PartName="/ppt/notesSlides/notesSlide10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03.xml" ContentType="application/vnd.openxmlformats-officedocument.presentationml.tags+xml"/>
  <Override PartName="/ppt/notesSlides/notesSlide10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04.xml" ContentType="application/vnd.openxmlformats-officedocument.presentationml.tags+xml"/>
  <Override PartName="/ppt/notesSlides/notesSlide10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105.xml" ContentType="application/vnd.openxmlformats-officedocument.presentationml.tags+xml"/>
  <Override PartName="/ppt/notesSlides/notesSlide103.xml" ContentType="application/vnd.openxmlformats-officedocument.presentationml.notesSlide+xml"/>
  <Override PartName="/ppt/tags/tag106.xml" ContentType="application/vnd.openxmlformats-officedocument.presentationml.tags+xml"/>
  <Override PartName="/ppt/notesSlides/notesSlide104.xml" ContentType="application/vnd.openxmlformats-officedocument.presentationml.notesSlide+xml"/>
  <Override PartName="/ppt/tags/tag107.xml" ContentType="application/vnd.openxmlformats-officedocument.presentationml.tags+xml"/>
  <Override PartName="/ppt/notesSlides/notesSlide105.xml" ContentType="application/vnd.openxmlformats-officedocument.presentationml.notesSlide+xml"/>
  <Override PartName="/ppt/tags/tag108.xml" ContentType="application/vnd.openxmlformats-officedocument.presentationml.tags+xml"/>
  <Override PartName="/ppt/notesSlides/notesSlide106.xml" ContentType="application/vnd.openxmlformats-officedocument.presentationml.notesSlide+xml"/>
  <Override PartName="/ppt/tags/tag109.xml" ContentType="application/vnd.openxmlformats-officedocument.presentationml.tags+xml"/>
  <Override PartName="/ppt/notesSlides/notesSlide107.xml" ContentType="application/vnd.openxmlformats-officedocument.presentationml.notesSlide+xml"/>
  <Override PartName="/ppt/tags/tag110.xml" ContentType="application/vnd.openxmlformats-officedocument.presentationml.tags+xml"/>
  <Override PartName="/ppt/notesSlides/notesSlide108.xml" ContentType="application/vnd.openxmlformats-officedocument.presentationml.notesSlide+xml"/>
  <Override PartName="/ppt/tags/tag111.xml" ContentType="application/vnd.openxmlformats-officedocument.presentationml.tags+xml"/>
  <Override PartName="/ppt/notesSlides/notesSlide109.xml" ContentType="application/vnd.openxmlformats-officedocument.presentationml.notesSlide+xml"/>
  <Override PartName="/ppt/tags/tag112.xml" ContentType="application/vnd.openxmlformats-officedocument.presentationml.tags+xml"/>
  <Override PartName="/ppt/notesSlides/notesSlide1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113.xml" ContentType="application/vnd.openxmlformats-officedocument.presentationml.tags+xml"/>
  <Override PartName="/ppt/notesSlides/notesSlide111.xml" ContentType="application/vnd.openxmlformats-officedocument.presentationml.notesSlide+xml"/>
  <Override PartName="/ppt/tags/tag114.xml" ContentType="application/vnd.openxmlformats-officedocument.presentationml.tags+xml"/>
  <Override PartName="/ppt/notesSlides/notesSlide112.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notesSlides/notesSlide113.xml" ContentType="application/vnd.openxmlformats-officedocument.presentationml.notesSlide+xml"/>
  <Override PartName="/ppt/tags/tag117.xml" ContentType="application/vnd.openxmlformats-officedocument.presentationml.tags+xml"/>
  <Override PartName="/ppt/notesSlides/notesSlide114.xml" ContentType="application/vnd.openxmlformats-officedocument.presentationml.notesSlide+xml"/>
  <Override PartName="/ppt/tags/tag118.xml" ContentType="application/vnd.openxmlformats-officedocument.presentationml.tags+xml"/>
  <Override PartName="/ppt/notesSlides/notesSlide115.xml" ContentType="application/vnd.openxmlformats-officedocument.presentationml.notesSlide+xml"/>
  <Override PartName="/ppt/tags/tag119.xml" ContentType="application/vnd.openxmlformats-officedocument.presentationml.tags+xml"/>
  <Override PartName="/ppt/notesSlides/notesSlide116.xml" ContentType="application/vnd.openxmlformats-officedocument.presentationml.notesSlide+xml"/>
  <Override PartName="/ppt/tags/tag120.xml" ContentType="application/vnd.openxmlformats-officedocument.presentationml.tags+xml"/>
  <Override PartName="/ppt/notesSlides/notesSlide117.xml" ContentType="application/vnd.openxmlformats-officedocument.presentationml.notesSlide+xml"/>
  <Override PartName="/ppt/tags/tag121.xml" ContentType="application/vnd.openxmlformats-officedocument.presentationml.tags+xml"/>
  <Override PartName="/ppt/notesSlides/notesSlide118.xml" ContentType="application/vnd.openxmlformats-officedocument.presentationml.notesSlide+xml"/>
  <Override PartName="/ppt/tags/tag122.xml" ContentType="application/vnd.openxmlformats-officedocument.presentationml.tags+xml"/>
  <Override PartName="/ppt/notesSlides/notesSlide119.xml" ContentType="application/vnd.openxmlformats-officedocument.presentationml.notesSlide+xml"/>
  <Override PartName="/ppt/tags/tag123.xml" ContentType="application/vnd.openxmlformats-officedocument.presentationml.tags+xml"/>
  <Override PartName="/ppt/notesSlides/notesSlide120.xml" ContentType="application/vnd.openxmlformats-officedocument.presentationml.notesSlide+xml"/>
  <Override PartName="/ppt/tags/tag124.xml" ContentType="application/vnd.openxmlformats-officedocument.presentationml.tags+xml"/>
  <Override PartName="/ppt/notesSlides/notesSlide121.xml" ContentType="application/vnd.openxmlformats-officedocument.presentationml.notesSlide+xml"/>
  <Override PartName="/ppt/tags/tag125.xml" ContentType="application/vnd.openxmlformats-officedocument.presentationml.tags+xml"/>
  <Override PartName="/ppt/notesSlides/notesSlide122.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notesSlides/notesSlide123.xml" ContentType="application/vnd.openxmlformats-officedocument.presentationml.notesSlide+xml"/>
  <Override PartName="/ppt/tags/tag128.xml" ContentType="application/vnd.openxmlformats-officedocument.presentationml.tags+xml"/>
  <Override PartName="/ppt/notesSlides/notesSlide124.xml" ContentType="application/vnd.openxmlformats-officedocument.presentationml.notesSlide+xml"/>
  <Override PartName="/ppt/tags/tag129.xml" ContentType="application/vnd.openxmlformats-officedocument.presentationml.tags+xml"/>
  <Override PartName="/ppt/notesSlides/notesSlide125.xml" ContentType="application/vnd.openxmlformats-officedocument.presentationml.notesSlide+xml"/>
  <Override PartName="/ppt/tags/tag130.xml" ContentType="application/vnd.openxmlformats-officedocument.presentationml.tags+xml"/>
  <Override PartName="/ppt/notesSlides/notesSlide126.xml" ContentType="application/vnd.openxmlformats-officedocument.presentationml.notesSlide+xml"/>
  <Override PartName="/ppt/tags/tag131.xml" ContentType="application/vnd.openxmlformats-officedocument.presentationml.tags+xml"/>
  <Override PartName="/ppt/notesSlides/notesSlide127.xml" ContentType="application/vnd.openxmlformats-officedocument.presentationml.notesSlide+xml"/>
  <Override PartName="/ppt/tags/tag132.xml" ContentType="application/vnd.openxmlformats-officedocument.presentationml.tags+xml"/>
  <Override PartName="/ppt/notesSlides/notesSlide128.xml" ContentType="application/vnd.openxmlformats-officedocument.presentationml.notesSlide+xml"/>
  <Override PartName="/ppt/tags/tag133.xml" ContentType="application/vnd.openxmlformats-officedocument.presentationml.tags+xml"/>
  <Override PartName="/ppt/notesSlides/notesSlide129.xml" ContentType="application/vnd.openxmlformats-officedocument.presentationml.notesSlide+xml"/>
  <Override PartName="/ppt/tags/tag134.xml" ContentType="application/vnd.openxmlformats-officedocument.presentationml.tags+xml"/>
  <Override PartName="/ppt/notesSlides/notesSlide130.xml" ContentType="application/vnd.openxmlformats-officedocument.presentationml.notesSlide+xml"/>
  <Override PartName="/ppt/tags/tag135.xml" ContentType="application/vnd.openxmlformats-officedocument.presentationml.tags+xml"/>
  <Override PartName="/ppt/notesSlides/notesSlide131.xml" ContentType="application/vnd.openxmlformats-officedocument.presentationml.notesSlide+xml"/>
  <Override PartName="/ppt/tags/tag136.xml" ContentType="application/vnd.openxmlformats-officedocument.presentationml.tags+xml"/>
  <Override PartName="/ppt/notesSlides/notesSlide132.xml" ContentType="application/vnd.openxmlformats-officedocument.presentationml.notesSlide+xml"/>
  <Override PartName="/ppt/tags/tag137.xml" ContentType="application/vnd.openxmlformats-officedocument.presentationml.tags+xml"/>
  <Override PartName="/ppt/notesSlides/notesSlide133.xml" ContentType="application/vnd.openxmlformats-officedocument.presentationml.notesSlide+xml"/>
  <Override PartName="/ppt/tags/tag138.xml" ContentType="application/vnd.openxmlformats-officedocument.presentationml.tags+xml"/>
  <Override PartName="/ppt/notesSlides/notesSlide134.xml" ContentType="application/vnd.openxmlformats-officedocument.presentationml.notesSlide+xml"/>
  <Override PartName="/ppt/tags/tag139.xml" ContentType="application/vnd.openxmlformats-officedocument.presentationml.tags+xml"/>
  <Override PartName="/ppt/notesSlides/notesSlide135.xml" ContentType="application/vnd.openxmlformats-officedocument.presentationml.notesSlide+xml"/>
  <Override PartName="/ppt/tags/tag140.xml" ContentType="application/vnd.openxmlformats-officedocument.presentationml.tags+xml"/>
  <Override PartName="/ppt/notesSlides/notesSlide136.xml" ContentType="application/vnd.openxmlformats-officedocument.presentationml.notesSlide+xml"/>
  <Override PartName="/ppt/tags/tag141.xml" ContentType="application/vnd.openxmlformats-officedocument.presentationml.tags+xml"/>
  <Override PartName="/ppt/notesSlides/notesSlide137.xml" ContentType="application/vnd.openxmlformats-officedocument.presentationml.notesSlide+xml"/>
  <Override PartName="/ppt/tags/tag142.xml" ContentType="application/vnd.openxmlformats-officedocument.presentationml.tags+xml"/>
  <Override PartName="/ppt/notesSlides/notesSlide138.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notesSlides/notesSlide139.xml" ContentType="application/vnd.openxmlformats-officedocument.presentationml.notesSlide+xml"/>
  <Override PartName="/ppt/tags/tag145.xml" ContentType="application/vnd.openxmlformats-officedocument.presentationml.tags+xml"/>
  <Override PartName="/ppt/notesSlides/notesSlide140.xml" ContentType="application/vnd.openxmlformats-officedocument.presentationml.notesSlide+xml"/>
  <Override PartName="/ppt/tags/tag146.xml" ContentType="application/vnd.openxmlformats-officedocument.presentationml.tags+xml"/>
  <Override PartName="/ppt/notesSlides/notesSlide141.xml" ContentType="application/vnd.openxmlformats-officedocument.presentationml.notesSlide+xml"/>
  <Override PartName="/ppt/tags/tag147.xml" ContentType="application/vnd.openxmlformats-officedocument.presentationml.tags+xml"/>
  <Override PartName="/ppt/notesSlides/notesSlide142.xml" ContentType="application/vnd.openxmlformats-officedocument.presentationml.notesSlide+xml"/>
  <Override PartName="/ppt/tags/tag148.xml" ContentType="application/vnd.openxmlformats-officedocument.presentationml.tags+xml"/>
  <Override PartName="/ppt/notesSlides/notesSlide143.xml" ContentType="application/vnd.openxmlformats-officedocument.presentationml.notesSlide+xml"/>
  <Override PartName="/ppt/tags/tag149.xml" ContentType="application/vnd.openxmlformats-officedocument.presentationml.tags+xml"/>
  <Override PartName="/ppt/notesSlides/notesSlide144.xml" ContentType="application/vnd.openxmlformats-officedocument.presentationml.notesSlide+xml"/>
  <Override PartName="/ppt/tags/tag150.xml" ContentType="application/vnd.openxmlformats-officedocument.presentationml.tags+xml"/>
  <Override PartName="/ppt/notesSlides/notesSlide14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50"/>
  </p:notesMasterIdLst>
  <p:handoutMasterIdLst>
    <p:handoutMasterId r:id="rId151"/>
  </p:handoutMasterIdLst>
  <p:sldIdLst>
    <p:sldId id="260" r:id="rId2"/>
    <p:sldId id="262" r:id="rId3"/>
    <p:sldId id="263" r:id="rId4"/>
    <p:sldId id="590" r:id="rId5"/>
    <p:sldId id="909" r:id="rId6"/>
    <p:sldId id="831" r:id="rId7"/>
    <p:sldId id="276" r:id="rId8"/>
    <p:sldId id="735" r:id="rId9"/>
    <p:sldId id="630" r:id="rId10"/>
    <p:sldId id="833" r:id="rId11"/>
    <p:sldId id="288" r:id="rId12"/>
    <p:sldId id="791" r:id="rId13"/>
    <p:sldId id="868" r:id="rId14"/>
    <p:sldId id="834" r:id="rId15"/>
    <p:sldId id="799" r:id="rId16"/>
    <p:sldId id="846" r:id="rId17"/>
    <p:sldId id="772" r:id="rId18"/>
    <p:sldId id="850" r:id="rId19"/>
    <p:sldId id="855" r:id="rId20"/>
    <p:sldId id="857" r:id="rId21"/>
    <p:sldId id="858" r:id="rId22"/>
    <p:sldId id="859" r:id="rId23"/>
    <p:sldId id="860" r:id="rId24"/>
    <p:sldId id="631" r:id="rId25"/>
    <p:sldId id="837" r:id="rId26"/>
    <p:sldId id="559" r:id="rId27"/>
    <p:sldId id="560" r:id="rId28"/>
    <p:sldId id="561" r:id="rId29"/>
    <p:sldId id="563" r:id="rId30"/>
    <p:sldId id="599" r:id="rId31"/>
    <p:sldId id="573" r:id="rId32"/>
    <p:sldId id="832" r:id="rId33"/>
    <p:sldId id="513" r:id="rId34"/>
    <p:sldId id="632" r:id="rId35"/>
    <p:sldId id="727" r:id="rId36"/>
    <p:sldId id="335" r:id="rId37"/>
    <p:sldId id="327" r:id="rId38"/>
    <p:sldId id="328" r:id="rId39"/>
    <p:sldId id="329" r:id="rId40"/>
    <p:sldId id="394" r:id="rId41"/>
    <p:sldId id="395" r:id="rId42"/>
    <p:sldId id="330" r:id="rId43"/>
    <p:sldId id="331" r:id="rId44"/>
    <p:sldId id="371" r:id="rId45"/>
    <p:sldId id="372" r:id="rId46"/>
    <p:sldId id="373" r:id="rId47"/>
    <p:sldId id="374" r:id="rId48"/>
    <p:sldId id="375" r:id="rId49"/>
    <p:sldId id="376" r:id="rId50"/>
    <p:sldId id="379" r:id="rId51"/>
    <p:sldId id="380" r:id="rId52"/>
    <p:sldId id="381" r:id="rId53"/>
    <p:sldId id="382" r:id="rId54"/>
    <p:sldId id="383" r:id="rId55"/>
    <p:sldId id="384" r:id="rId56"/>
    <p:sldId id="385" r:id="rId57"/>
    <p:sldId id="386" r:id="rId58"/>
    <p:sldId id="387" r:id="rId59"/>
    <p:sldId id="388" r:id="rId60"/>
    <p:sldId id="389" r:id="rId61"/>
    <p:sldId id="390" r:id="rId62"/>
    <p:sldId id="391" r:id="rId63"/>
    <p:sldId id="392" r:id="rId64"/>
    <p:sldId id="393" r:id="rId65"/>
    <p:sldId id="397" r:id="rId66"/>
    <p:sldId id="398" r:id="rId67"/>
    <p:sldId id="399" r:id="rId68"/>
    <p:sldId id="400" r:id="rId69"/>
    <p:sldId id="401" r:id="rId70"/>
    <p:sldId id="402" r:id="rId71"/>
    <p:sldId id="453" r:id="rId72"/>
    <p:sldId id="454" r:id="rId73"/>
    <p:sldId id="455" r:id="rId74"/>
    <p:sldId id="403" r:id="rId75"/>
    <p:sldId id="634" r:id="rId76"/>
    <p:sldId id="405" r:id="rId77"/>
    <p:sldId id="406" r:id="rId78"/>
    <p:sldId id="407" r:id="rId79"/>
    <p:sldId id="408" r:id="rId80"/>
    <p:sldId id="409" r:id="rId81"/>
    <p:sldId id="410" r:id="rId82"/>
    <p:sldId id="411" r:id="rId83"/>
    <p:sldId id="412" r:id="rId84"/>
    <p:sldId id="413" r:id="rId85"/>
    <p:sldId id="415" r:id="rId86"/>
    <p:sldId id="417" r:id="rId87"/>
    <p:sldId id="418" r:id="rId88"/>
    <p:sldId id="427" r:id="rId89"/>
    <p:sldId id="420" r:id="rId90"/>
    <p:sldId id="422" r:id="rId91"/>
    <p:sldId id="430" r:id="rId92"/>
    <p:sldId id="423" r:id="rId93"/>
    <p:sldId id="424" r:id="rId94"/>
    <p:sldId id="425" r:id="rId95"/>
    <p:sldId id="426" r:id="rId96"/>
    <p:sldId id="431" r:id="rId97"/>
    <p:sldId id="636" r:id="rId98"/>
    <p:sldId id="835" r:id="rId99"/>
    <p:sldId id="692" r:id="rId100"/>
    <p:sldId id="701" r:id="rId101"/>
    <p:sldId id="742" r:id="rId102"/>
    <p:sldId id="743" r:id="rId103"/>
    <p:sldId id="538" r:id="rId104"/>
    <p:sldId id="610" r:id="rId105"/>
    <p:sldId id="913" r:id="rId106"/>
    <p:sldId id="920" r:id="rId107"/>
    <p:sldId id="436" r:id="rId108"/>
    <p:sldId id="450" r:id="rId109"/>
    <p:sldId id="463" r:id="rId110"/>
    <p:sldId id="464" r:id="rId111"/>
    <p:sldId id="589" r:id="rId112"/>
    <p:sldId id="842" r:id="rId113"/>
    <p:sldId id="747" r:id="rId114"/>
    <p:sldId id="467" r:id="rId115"/>
    <p:sldId id="637" r:id="rId116"/>
    <p:sldId id="839" r:id="rId117"/>
    <p:sldId id="474" r:id="rId118"/>
    <p:sldId id="484" r:id="rId119"/>
    <p:sldId id="488" r:id="rId120"/>
    <p:sldId id="638" r:id="rId121"/>
    <p:sldId id="748" r:id="rId122"/>
    <p:sldId id="754" r:id="rId123"/>
    <p:sldId id="758" r:id="rId124"/>
    <p:sldId id="915" r:id="rId125"/>
    <p:sldId id="760" r:id="rId126"/>
    <p:sldId id="916" r:id="rId127"/>
    <p:sldId id="762" r:id="rId128"/>
    <p:sldId id="917" r:id="rId129"/>
    <p:sldId id="709" r:id="rId130"/>
    <p:sldId id="639" r:id="rId131"/>
    <p:sldId id="869" r:id="rId132"/>
    <p:sldId id="914" r:id="rId133"/>
    <p:sldId id="911" r:id="rId134"/>
    <p:sldId id="908" r:id="rId135"/>
    <p:sldId id="841" r:id="rId136"/>
    <p:sldId id="912" r:id="rId137"/>
    <p:sldId id="343" r:id="rId138"/>
    <p:sldId id="918" r:id="rId139"/>
    <p:sldId id="840" r:id="rId140"/>
    <p:sldId id="828" r:id="rId141"/>
    <p:sldId id="867" r:id="rId142"/>
    <p:sldId id="829" r:id="rId143"/>
    <p:sldId id="830" r:id="rId144"/>
    <p:sldId id="534" r:id="rId145"/>
    <p:sldId id="720" r:id="rId146"/>
    <p:sldId id="921" r:id="rId147"/>
    <p:sldId id="537" r:id="rId148"/>
    <p:sldId id="744" r:id="rId149"/>
  </p:sldIdLst>
  <p:sldSz cx="9144000" cy="6858000" type="screen4x3"/>
  <p:notesSz cx="7010400" cy="9296400"/>
  <p:custDataLst>
    <p:tags r:id="rId1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A25B357-812C-E201-3A17-E8274A454D64}" name="Visintainer, Brendy (DSHS/ALTSA/HCS)" initials="VB(" userId="S::Brendy.Visintainer@dshs.wa.gov::ab95d39b-018f-483d-93b5-f6eaa05e900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isintainer, Brendy (DSHS/ALTSA/HCS)" initials="VB(" lastIdx="17" clrIdx="0">
    <p:extLst>
      <p:ext uri="{19B8F6BF-5375-455C-9EA6-DF929625EA0E}">
        <p15:presenceInfo xmlns:p15="http://schemas.microsoft.com/office/powerpoint/2012/main" userId="S-1-5-21-2431200171-2229045319-550352214-3100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639C92"/>
    <a:srgbClr val="CC6600"/>
    <a:srgbClr val="E0EBE9"/>
    <a:srgbClr val="C2BDD3"/>
    <a:srgbClr val="336600"/>
    <a:srgbClr val="006600"/>
    <a:srgbClr val="98BEB8"/>
    <a:srgbClr val="E5EBD9"/>
    <a:srgbClr val="DBE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80611" autoAdjust="0"/>
  </p:normalViewPr>
  <p:slideViewPr>
    <p:cSldViewPr snapToGrid="0" showGuides="1">
      <p:cViewPr varScale="1">
        <p:scale>
          <a:sx n="92" d="100"/>
          <a:sy n="92" d="100"/>
        </p:scale>
        <p:origin x="1776" y="78"/>
      </p:cViewPr>
      <p:guideLst>
        <p:guide orient="horz" pos="2160"/>
        <p:guide pos="2880"/>
      </p:guideLst>
    </p:cSldViewPr>
  </p:slideViewPr>
  <p:outlineViewPr>
    <p:cViewPr>
      <p:scale>
        <a:sx n="33" d="100"/>
        <a:sy n="33" d="100"/>
      </p:scale>
      <p:origin x="0" y="-6108"/>
    </p:cViewPr>
  </p:outlineViewPr>
  <p:notesTextViewPr>
    <p:cViewPr>
      <p:scale>
        <a:sx n="1" d="1"/>
        <a:sy n="1" d="1"/>
      </p:scale>
      <p:origin x="0" y="0"/>
    </p:cViewPr>
  </p:notesTextViewPr>
  <p:sorterViewPr>
    <p:cViewPr>
      <p:scale>
        <a:sx n="50" d="100"/>
        <a:sy n="50" d="100"/>
      </p:scale>
      <p:origin x="0" y="0"/>
    </p:cViewPr>
  </p:sorterViewPr>
  <p:notesViewPr>
    <p:cSldViewPr snapToGrid="0">
      <p:cViewPr varScale="1">
        <p:scale>
          <a:sx n="85" d="100"/>
          <a:sy n="85" d="100"/>
        </p:scale>
        <p:origin x="3846" y="10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notesMaster" Target="notesMasters/notesMaster1.xml"/><Relationship Id="rId155"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handoutMaster" Target="handoutMasters/handoutMaster1.xml"/><Relationship Id="rId156"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ags" Target="tags/tag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microsoft.com/office/2018/10/relationships/authors" Target="author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commentAuthors" Target="commentAuthor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presProps" Target="pres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DE9947-DEB2-45E9-AF5D-4C001FD1812C}"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EC52E361-A50C-4D86-8A9F-DCFDFEAE4B76}">
      <dgm:prSet/>
      <dgm:spPr/>
      <dgm:t>
        <a:bodyPr/>
        <a:lstStyle/>
        <a:p>
          <a:r>
            <a:rPr lang="en-US"/>
            <a:t>Engage the client and build a trusting relationship!</a:t>
          </a:r>
        </a:p>
      </dgm:t>
    </dgm:pt>
    <dgm:pt modelId="{D3DF52E7-63FC-4D6A-849F-8F99E0398BCA}" type="parTrans" cxnId="{663B1C6E-C912-4525-9E10-E7416753F0C0}">
      <dgm:prSet/>
      <dgm:spPr/>
      <dgm:t>
        <a:bodyPr/>
        <a:lstStyle/>
        <a:p>
          <a:endParaRPr lang="en-US"/>
        </a:p>
      </dgm:t>
    </dgm:pt>
    <dgm:pt modelId="{2502B185-6EFC-4469-90AF-120A13BD3C13}" type="sibTrans" cxnId="{663B1C6E-C912-4525-9E10-E7416753F0C0}">
      <dgm:prSet/>
      <dgm:spPr/>
      <dgm:t>
        <a:bodyPr/>
        <a:lstStyle/>
        <a:p>
          <a:endParaRPr lang="en-US"/>
        </a:p>
      </dgm:t>
    </dgm:pt>
    <dgm:pt modelId="{4C3F96E6-E414-493A-8F6E-0781A9B43A63}">
      <dgm:prSet/>
      <dgm:spPr/>
      <dgm:t>
        <a:bodyPr/>
        <a:lstStyle/>
        <a:p>
          <a:r>
            <a:rPr lang="en-US"/>
            <a:t>Help to organize and navigate multiple providers and services</a:t>
          </a:r>
        </a:p>
      </dgm:t>
    </dgm:pt>
    <dgm:pt modelId="{D48F55E0-793A-4A3D-9C76-4DB6CF6D3EB6}" type="parTrans" cxnId="{D25687F0-1E3B-4FCD-BE6B-3457769A8667}">
      <dgm:prSet/>
      <dgm:spPr/>
      <dgm:t>
        <a:bodyPr/>
        <a:lstStyle/>
        <a:p>
          <a:endParaRPr lang="en-US"/>
        </a:p>
      </dgm:t>
    </dgm:pt>
    <dgm:pt modelId="{9D3E0357-D79D-4CD7-AF29-B1A8352041A6}" type="sibTrans" cxnId="{D25687F0-1E3B-4FCD-BE6B-3457769A8667}">
      <dgm:prSet/>
      <dgm:spPr/>
      <dgm:t>
        <a:bodyPr/>
        <a:lstStyle/>
        <a:p>
          <a:endParaRPr lang="en-US"/>
        </a:p>
      </dgm:t>
    </dgm:pt>
    <dgm:pt modelId="{FA21A2FB-F072-4219-A325-CF404DA6018A}">
      <dgm:prSet/>
      <dgm:spPr/>
      <dgm:t>
        <a:bodyPr/>
        <a:lstStyle/>
        <a:p>
          <a:r>
            <a:rPr lang="en-US" dirty="0"/>
            <a:t>Communicate and collaborate with providers and supports</a:t>
          </a:r>
        </a:p>
      </dgm:t>
    </dgm:pt>
    <dgm:pt modelId="{0B5ADA67-2F7B-41AF-8FC1-467A748DA384}" type="parTrans" cxnId="{D9B9835A-E74D-4B24-85BD-15C4FD844364}">
      <dgm:prSet/>
      <dgm:spPr/>
      <dgm:t>
        <a:bodyPr/>
        <a:lstStyle/>
        <a:p>
          <a:endParaRPr lang="en-US"/>
        </a:p>
      </dgm:t>
    </dgm:pt>
    <dgm:pt modelId="{F328110C-C2B7-4C01-9A83-A6C551AF969A}" type="sibTrans" cxnId="{D9B9835A-E74D-4B24-85BD-15C4FD844364}">
      <dgm:prSet/>
      <dgm:spPr/>
      <dgm:t>
        <a:bodyPr/>
        <a:lstStyle/>
        <a:p>
          <a:endParaRPr lang="en-US"/>
        </a:p>
      </dgm:t>
    </dgm:pt>
    <dgm:pt modelId="{A85AA445-5AC6-4D22-921C-12682D58E333}">
      <dgm:prSet/>
      <dgm:spPr/>
      <dgm:t>
        <a:bodyPr/>
        <a:lstStyle/>
        <a:p>
          <a:r>
            <a:rPr lang="en-US"/>
            <a:t>Provide consistent and regular contacts</a:t>
          </a:r>
        </a:p>
      </dgm:t>
    </dgm:pt>
    <dgm:pt modelId="{D7089961-F07B-4BBB-BCF3-E10F636F1B2B}" type="parTrans" cxnId="{7F3AABFC-F458-41C9-BE76-4FA952ED7B63}">
      <dgm:prSet/>
      <dgm:spPr/>
      <dgm:t>
        <a:bodyPr/>
        <a:lstStyle/>
        <a:p>
          <a:endParaRPr lang="en-US"/>
        </a:p>
      </dgm:t>
    </dgm:pt>
    <dgm:pt modelId="{F86FD431-4976-47D3-BBB8-47F088178B78}" type="sibTrans" cxnId="{7F3AABFC-F458-41C9-BE76-4FA952ED7B63}">
      <dgm:prSet/>
      <dgm:spPr/>
      <dgm:t>
        <a:bodyPr/>
        <a:lstStyle/>
        <a:p>
          <a:endParaRPr lang="en-US"/>
        </a:p>
      </dgm:t>
    </dgm:pt>
    <dgm:pt modelId="{2F3F2092-DC2F-4AC3-9962-FE4C403289A7}">
      <dgm:prSet/>
      <dgm:spPr/>
      <dgm:t>
        <a:bodyPr/>
        <a:lstStyle/>
        <a:p>
          <a:r>
            <a:rPr lang="en-US"/>
            <a:t>Provide transitional care support</a:t>
          </a:r>
        </a:p>
      </dgm:t>
    </dgm:pt>
    <dgm:pt modelId="{42349534-E532-4FA2-94D3-2C47E056C9B8}" type="parTrans" cxnId="{04D7666B-3704-4664-9012-413B948AEC6D}">
      <dgm:prSet/>
      <dgm:spPr/>
      <dgm:t>
        <a:bodyPr/>
        <a:lstStyle/>
        <a:p>
          <a:endParaRPr lang="en-US"/>
        </a:p>
      </dgm:t>
    </dgm:pt>
    <dgm:pt modelId="{905459D2-C687-475B-BB54-37A1B252546C}" type="sibTrans" cxnId="{04D7666B-3704-4664-9012-413B948AEC6D}">
      <dgm:prSet/>
      <dgm:spPr/>
      <dgm:t>
        <a:bodyPr/>
        <a:lstStyle/>
        <a:p>
          <a:endParaRPr lang="en-US"/>
        </a:p>
      </dgm:t>
    </dgm:pt>
    <dgm:pt modelId="{4100D929-6525-4249-B7C3-E6B29E989B2C}">
      <dgm:prSet/>
      <dgm:spPr/>
      <dgm:t>
        <a:bodyPr/>
        <a:lstStyle/>
        <a:p>
          <a:r>
            <a:rPr lang="en-US"/>
            <a:t>Work to streamline a client’s healthcare goals and activities</a:t>
          </a:r>
        </a:p>
      </dgm:t>
    </dgm:pt>
    <dgm:pt modelId="{6CD96BDF-77E2-4E21-A8D5-B1A3FF00A2F4}" type="parTrans" cxnId="{13FCB7C6-1EDD-40D8-91FD-1AA2ED811625}">
      <dgm:prSet/>
      <dgm:spPr/>
      <dgm:t>
        <a:bodyPr/>
        <a:lstStyle/>
        <a:p>
          <a:endParaRPr lang="en-US"/>
        </a:p>
      </dgm:t>
    </dgm:pt>
    <dgm:pt modelId="{F40AE76B-079F-4715-8469-3CC8197FC8DF}" type="sibTrans" cxnId="{13FCB7C6-1EDD-40D8-91FD-1AA2ED811625}">
      <dgm:prSet/>
      <dgm:spPr/>
      <dgm:t>
        <a:bodyPr/>
        <a:lstStyle/>
        <a:p>
          <a:endParaRPr lang="en-US"/>
        </a:p>
      </dgm:t>
    </dgm:pt>
    <dgm:pt modelId="{EEB2739C-483B-4D0A-B149-8CE7E8865335}">
      <dgm:prSet/>
      <dgm:spPr/>
      <dgm:t>
        <a:bodyPr/>
        <a:lstStyle/>
        <a:p>
          <a:r>
            <a:rPr lang="en-US" dirty="0"/>
            <a:t>Encourage and increase client confidence and skill building for self-management of chronic disease(s)</a:t>
          </a:r>
        </a:p>
      </dgm:t>
    </dgm:pt>
    <dgm:pt modelId="{7FDF7137-C7AB-45FE-8CF3-1A88EA660EA7}" type="parTrans" cxnId="{AEDC7B76-DDC0-4634-9C89-79C1943C115D}">
      <dgm:prSet/>
      <dgm:spPr/>
      <dgm:t>
        <a:bodyPr/>
        <a:lstStyle/>
        <a:p>
          <a:endParaRPr lang="en-US"/>
        </a:p>
      </dgm:t>
    </dgm:pt>
    <dgm:pt modelId="{0D3D6019-79C6-474C-972D-F9F9521A04D5}" type="sibTrans" cxnId="{AEDC7B76-DDC0-4634-9C89-79C1943C115D}">
      <dgm:prSet/>
      <dgm:spPr/>
      <dgm:t>
        <a:bodyPr/>
        <a:lstStyle/>
        <a:p>
          <a:endParaRPr lang="en-US"/>
        </a:p>
      </dgm:t>
    </dgm:pt>
    <dgm:pt modelId="{FC246CBD-BAE8-406F-B4AE-3DE6DDEEA217}">
      <dgm:prSet/>
      <dgm:spPr/>
      <dgm:t>
        <a:bodyPr/>
        <a:lstStyle/>
        <a:p>
          <a:r>
            <a:rPr lang="en-US"/>
            <a:t>Build and provide resources</a:t>
          </a:r>
        </a:p>
      </dgm:t>
    </dgm:pt>
    <dgm:pt modelId="{8FB660CB-5B26-4358-B7F3-9DCDE42BAB83}" type="parTrans" cxnId="{5788454C-85FC-4A18-8CD6-DDA722AFA899}">
      <dgm:prSet/>
      <dgm:spPr/>
      <dgm:t>
        <a:bodyPr/>
        <a:lstStyle/>
        <a:p>
          <a:endParaRPr lang="en-US"/>
        </a:p>
      </dgm:t>
    </dgm:pt>
    <dgm:pt modelId="{0096C467-2146-42EC-9C15-9F6611728916}" type="sibTrans" cxnId="{5788454C-85FC-4A18-8CD6-DDA722AFA899}">
      <dgm:prSet/>
      <dgm:spPr/>
      <dgm:t>
        <a:bodyPr/>
        <a:lstStyle/>
        <a:p>
          <a:endParaRPr lang="en-US"/>
        </a:p>
      </dgm:t>
    </dgm:pt>
    <dgm:pt modelId="{1891B5DE-28B4-4875-AF64-8D77BA7EF1C2}">
      <dgm:prSet/>
      <dgm:spPr/>
      <dgm:t>
        <a:bodyPr/>
        <a:lstStyle/>
        <a:p>
          <a:r>
            <a:rPr lang="en-US"/>
            <a:t>Complete and follow-up with referrals (help with access)</a:t>
          </a:r>
        </a:p>
      </dgm:t>
    </dgm:pt>
    <dgm:pt modelId="{087E953A-8488-462E-B714-899B0C48CEEF}" type="parTrans" cxnId="{5D2062F9-CC13-428F-81C4-D3A659280104}">
      <dgm:prSet/>
      <dgm:spPr/>
      <dgm:t>
        <a:bodyPr/>
        <a:lstStyle/>
        <a:p>
          <a:endParaRPr lang="en-US"/>
        </a:p>
      </dgm:t>
    </dgm:pt>
    <dgm:pt modelId="{B0B22823-3632-4590-BF8E-FA911707CDBF}" type="sibTrans" cxnId="{5D2062F9-CC13-428F-81C4-D3A659280104}">
      <dgm:prSet/>
      <dgm:spPr/>
      <dgm:t>
        <a:bodyPr/>
        <a:lstStyle/>
        <a:p>
          <a:endParaRPr lang="en-US"/>
        </a:p>
      </dgm:t>
    </dgm:pt>
    <dgm:pt modelId="{6BCEF836-51D7-405E-977E-EBAA340ED412}">
      <dgm:prSet/>
      <dgm:spPr/>
      <dgm:t>
        <a:bodyPr/>
        <a:lstStyle/>
        <a:p>
          <a:r>
            <a:rPr lang="en-US" dirty="0"/>
            <a:t>Culturally attuned</a:t>
          </a:r>
        </a:p>
      </dgm:t>
    </dgm:pt>
    <dgm:pt modelId="{D0C47D46-93A9-4B7D-B7F4-E58A45B6C475}" type="parTrans" cxnId="{A5EE0C5D-0B20-4D15-8228-F9E7D397A300}">
      <dgm:prSet/>
      <dgm:spPr/>
      <dgm:t>
        <a:bodyPr/>
        <a:lstStyle/>
        <a:p>
          <a:endParaRPr lang="en-US"/>
        </a:p>
      </dgm:t>
    </dgm:pt>
    <dgm:pt modelId="{D750858B-D148-45EA-9035-28DA99F8A33F}" type="sibTrans" cxnId="{A5EE0C5D-0B20-4D15-8228-F9E7D397A300}">
      <dgm:prSet/>
      <dgm:spPr/>
      <dgm:t>
        <a:bodyPr/>
        <a:lstStyle/>
        <a:p>
          <a:endParaRPr lang="en-US"/>
        </a:p>
      </dgm:t>
    </dgm:pt>
    <dgm:pt modelId="{DCD0E818-C2C5-475D-98C2-43917954B654}" type="pres">
      <dgm:prSet presAssocID="{60DE9947-DEB2-45E9-AF5D-4C001FD1812C}" presName="diagram" presStyleCnt="0">
        <dgm:presLayoutVars>
          <dgm:dir/>
          <dgm:resizeHandles val="exact"/>
        </dgm:presLayoutVars>
      </dgm:prSet>
      <dgm:spPr/>
    </dgm:pt>
    <dgm:pt modelId="{F95716BD-3314-47E0-9741-7C1A5609C936}" type="pres">
      <dgm:prSet presAssocID="{EC52E361-A50C-4D86-8A9F-DCFDFEAE4B76}" presName="node" presStyleLbl="node1" presStyleIdx="0" presStyleCnt="10">
        <dgm:presLayoutVars>
          <dgm:bulletEnabled val="1"/>
        </dgm:presLayoutVars>
      </dgm:prSet>
      <dgm:spPr/>
    </dgm:pt>
    <dgm:pt modelId="{B3289B7A-6BF6-47C3-AF4C-906539D65E76}" type="pres">
      <dgm:prSet presAssocID="{2502B185-6EFC-4469-90AF-120A13BD3C13}" presName="sibTrans" presStyleCnt="0"/>
      <dgm:spPr/>
    </dgm:pt>
    <dgm:pt modelId="{7888E594-24C4-4299-AB4F-F4DD07323D37}" type="pres">
      <dgm:prSet presAssocID="{4C3F96E6-E414-493A-8F6E-0781A9B43A63}" presName="node" presStyleLbl="node1" presStyleIdx="1" presStyleCnt="10">
        <dgm:presLayoutVars>
          <dgm:bulletEnabled val="1"/>
        </dgm:presLayoutVars>
      </dgm:prSet>
      <dgm:spPr/>
    </dgm:pt>
    <dgm:pt modelId="{A2768E98-09D3-44C1-897A-68D56EDDDC06}" type="pres">
      <dgm:prSet presAssocID="{9D3E0357-D79D-4CD7-AF29-B1A8352041A6}" presName="sibTrans" presStyleCnt="0"/>
      <dgm:spPr/>
    </dgm:pt>
    <dgm:pt modelId="{C10DA159-E21D-4E85-AE25-FB7B709A2E81}" type="pres">
      <dgm:prSet presAssocID="{FA21A2FB-F072-4219-A325-CF404DA6018A}" presName="node" presStyleLbl="node1" presStyleIdx="2" presStyleCnt="10">
        <dgm:presLayoutVars>
          <dgm:bulletEnabled val="1"/>
        </dgm:presLayoutVars>
      </dgm:prSet>
      <dgm:spPr/>
    </dgm:pt>
    <dgm:pt modelId="{DFAFC4F7-797D-4BE0-B3C2-7471A210FF0D}" type="pres">
      <dgm:prSet presAssocID="{F328110C-C2B7-4C01-9A83-A6C551AF969A}" presName="sibTrans" presStyleCnt="0"/>
      <dgm:spPr/>
    </dgm:pt>
    <dgm:pt modelId="{0DF7796F-3C03-4F05-8420-E59ABA3D1B0B}" type="pres">
      <dgm:prSet presAssocID="{A85AA445-5AC6-4D22-921C-12682D58E333}" presName="node" presStyleLbl="node1" presStyleIdx="3" presStyleCnt="10">
        <dgm:presLayoutVars>
          <dgm:bulletEnabled val="1"/>
        </dgm:presLayoutVars>
      </dgm:prSet>
      <dgm:spPr/>
    </dgm:pt>
    <dgm:pt modelId="{BE808B73-D195-4DDD-81A0-D1E2176122B8}" type="pres">
      <dgm:prSet presAssocID="{F86FD431-4976-47D3-BBB8-47F088178B78}" presName="sibTrans" presStyleCnt="0"/>
      <dgm:spPr/>
    </dgm:pt>
    <dgm:pt modelId="{3004EFA5-0330-4B34-80D6-31494C2C3009}" type="pres">
      <dgm:prSet presAssocID="{2F3F2092-DC2F-4AC3-9962-FE4C403289A7}" presName="node" presStyleLbl="node1" presStyleIdx="4" presStyleCnt="10">
        <dgm:presLayoutVars>
          <dgm:bulletEnabled val="1"/>
        </dgm:presLayoutVars>
      </dgm:prSet>
      <dgm:spPr/>
    </dgm:pt>
    <dgm:pt modelId="{E03EE4B4-555B-4E5B-9F28-AA89B0F97DBD}" type="pres">
      <dgm:prSet presAssocID="{905459D2-C687-475B-BB54-37A1B252546C}" presName="sibTrans" presStyleCnt="0"/>
      <dgm:spPr/>
    </dgm:pt>
    <dgm:pt modelId="{812DDDAF-1BB4-4AC2-99DC-2F230ACEA7F4}" type="pres">
      <dgm:prSet presAssocID="{4100D929-6525-4249-B7C3-E6B29E989B2C}" presName="node" presStyleLbl="node1" presStyleIdx="5" presStyleCnt="10">
        <dgm:presLayoutVars>
          <dgm:bulletEnabled val="1"/>
        </dgm:presLayoutVars>
      </dgm:prSet>
      <dgm:spPr/>
    </dgm:pt>
    <dgm:pt modelId="{790D77CF-DE15-4CA5-8656-23B75736EBDC}" type="pres">
      <dgm:prSet presAssocID="{F40AE76B-079F-4715-8469-3CC8197FC8DF}" presName="sibTrans" presStyleCnt="0"/>
      <dgm:spPr/>
    </dgm:pt>
    <dgm:pt modelId="{BC3F0CB1-2E7F-43CB-84BF-8572A9C8311C}" type="pres">
      <dgm:prSet presAssocID="{EEB2739C-483B-4D0A-B149-8CE7E8865335}" presName="node" presStyleLbl="node1" presStyleIdx="6" presStyleCnt="10">
        <dgm:presLayoutVars>
          <dgm:bulletEnabled val="1"/>
        </dgm:presLayoutVars>
      </dgm:prSet>
      <dgm:spPr/>
    </dgm:pt>
    <dgm:pt modelId="{1711EE51-0839-4D24-A101-AFED2C2A17DD}" type="pres">
      <dgm:prSet presAssocID="{0D3D6019-79C6-474C-972D-F9F9521A04D5}" presName="sibTrans" presStyleCnt="0"/>
      <dgm:spPr/>
    </dgm:pt>
    <dgm:pt modelId="{C9D03F67-04FF-475C-BA59-6F658BF16BE2}" type="pres">
      <dgm:prSet presAssocID="{FC246CBD-BAE8-406F-B4AE-3DE6DDEEA217}" presName="node" presStyleLbl="node1" presStyleIdx="7" presStyleCnt="10">
        <dgm:presLayoutVars>
          <dgm:bulletEnabled val="1"/>
        </dgm:presLayoutVars>
      </dgm:prSet>
      <dgm:spPr/>
    </dgm:pt>
    <dgm:pt modelId="{FCE0823F-6AB1-4AAD-B98E-6AD10D21651E}" type="pres">
      <dgm:prSet presAssocID="{0096C467-2146-42EC-9C15-9F6611728916}" presName="sibTrans" presStyleCnt="0"/>
      <dgm:spPr/>
    </dgm:pt>
    <dgm:pt modelId="{48420B6C-C426-466F-AE6F-F054C9383D9F}" type="pres">
      <dgm:prSet presAssocID="{1891B5DE-28B4-4875-AF64-8D77BA7EF1C2}" presName="node" presStyleLbl="node1" presStyleIdx="8" presStyleCnt="10">
        <dgm:presLayoutVars>
          <dgm:bulletEnabled val="1"/>
        </dgm:presLayoutVars>
      </dgm:prSet>
      <dgm:spPr/>
    </dgm:pt>
    <dgm:pt modelId="{AB3B1A14-F721-45E6-9DC3-91869A53672A}" type="pres">
      <dgm:prSet presAssocID="{B0B22823-3632-4590-BF8E-FA911707CDBF}" presName="sibTrans" presStyleCnt="0"/>
      <dgm:spPr/>
    </dgm:pt>
    <dgm:pt modelId="{856E3EE4-52B2-4108-A069-8348D673FC24}" type="pres">
      <dgm:prSet presAssocID="{6BCEF836-51D7-405E-977E-EBAA340ED412}" presName="node" presStyleLbl="node1" presStyleIdx="9" presStyleCnt="10">
        <dgm:presLayoutVars>
          <dgm:bulletEnabled val="1"/>
        </dgm:presLayoutVars>
      </dgm:prSet>
      <dgm:spPr/>
    </dgm:pt>
  </dgm:ptLst>
  <dgm:cxnLst>
    <dgm:cxn modelId="{F63D6502-7E7B-4660-A5EC-30085F9DC069}" type="presOf" srcId="{2F3F2092-DC2F-4AC3-9962-FE4C403289A7}" destId="{3004EFA5-0330-4B34-80D6-31494C2C3009}" srcOrd="0" destOrd="0" presId="urn:microsoft.com/office/officeart/2005/8/layout/default"/>
    <dgm:cxn modelId="{68C64912-4884-411E-8B01-E3D405B382BC}" type="presOf" srcId="{FC246CBD-BAE8-406F-B4AE-3DE6DDEEA217}" destId="{C9D03F67-04FF-475C-BA59-6F658BF16BE2}" srcOrd="0" destOrd="0" presId="urn:microsoft.com/office/officeart/2005/8/layout/default"/>
    <dgm:cxn modelId="{6491AD3A-03DB-49FB-8250-1A58BF5910CA}" type="presOf" srcId="{1891B5DE-28B4-4875-AF64-8D77BA7EF1C2}" destId="{48420B6C-C426-466F-AE6F-F054C9383D9F}" srcOrd="0" destOrd="0" presId="urn:microsoft.com/office/officeart/2005/8/layout/default"/>
    <dgm:cxn modelId="{A5EE0C5D-0B20-4D15-8228-F9E7D397A300}" srcId="{60DE9947-DEB2-45E9-AF5D-4C001FD1812C}" destId="{6BCEF836-51D7-405E-977E-EBAA340ED412}" srcOrd="9" destOrd="0" parTransId="{D0C47D46-93A9-4B7D-B7F4-E58A45B6C475}" sibTransId="{D750858B-D148-45EA-9035-28DA99F8A33F}"/>
    <dgm:cxn modelId="{04D7666B-3704-4664-9012-413B948AEC6D}" srcId="{60DE9947-DEB2-45E9-AF5D-4C001FD1812C}" destId="{2F3F2092-DC2F-4AC3-9962-FE4C403289A7}" srcOrd="4" destOrd="0" parTransId="{42349534-E532-4FA2-94D3-2C47E056C9B8}" sibTransId="{905459D2-C687-475B-BB54-37A1B252546C}"/>
    <dgm:cxn modelId="{5788454C-85FC-4A18-8CD6-DDA722AFA899}" srcId="{60DE9947-DEB2-45E9-AF5D-4C001FD1812C}" destId="{FC246CBD-BAE8-406F-B4AE-3DE6DDEEA217}" srcOrd="7" destOrd="0" parTransId="{8FB660CB-5B26-4358-B7F3-9DCDE42BAB83}" sibTransId="{0096C467-2146-42EC-9C15-9F6611728916}"/>
    <dgm:cxn modelId="{3215BB4C-05AA-4BB5-A875-6C197160EDC8}" type="presOf" srcId="{EEB2739C-483B-4D0A-B149-8CE7E8865335}" destId="{BC3F0CB1-2E7F-43CB-84BF-8572A9C8311C}" srcOrd="0" destOrd="0" presId="urn:microsoft.com/office/officeart/2005/8/layout/default"/>
    <dgm:cxn modelId="{663B1C6E-C912-4525-9E10-E7416753F0C0}" srcId="{60DE9947-DEB2-45E9-AF5D-4C001FD1812C}" destId="{EC52E361-A50C-4D86-8A9F-DCFDFEAE4B76}" srcOrd="0" destOrd="0" parTransId="{D3DF52E7-63FC-4D6A-849F-8F99E0398BCA}" sibTransId="{2502B185-6EFC-4469-90AF-120A13BD3C13}"/>
    <dgm:cxn modelId="{AEDC7B76-DDC0-4634-9C89-79C1943C115D}" srcId="{60DE9947-DEB2-45E9-AF5D-4C001FD1812C}" destId="{EEB2739C-483B-4D0A-B149-8CE7E8865335}" srcOrd="6" destOrd="0" parTransId="{7FDF7137-C7AB-45FE-8CF3-1A88EA660EA7}" sibTransId="{0D3D6019-79C6-474C-972D-F9F9521A04D5}"/>
    <dgm:cxn modelId="{1D3DF878-C887-4180-9AB7-44336450E310}" type="presOf" srcId="{4100D929-6525-4249-B7C3-E6B29E989B2C}" destId="{812DDDAF-1BB4-4AC2-99DC-2F230ACEA7F4}" srcOrd="0" destOrd="0" presId="urn:microsoft.com/office/officeart/2005/8/layout/default"/>
    <dgm:cxn modelId="{D9B9835A-E74D-4B24-85BD-15C4FD844364}" srcId="{60DE9947-DEB2-45E9-AF5D-4C001FD1812C}" destId="{FA21A2FB-F072-4219-A325-CF404DA6018A}" srcOrd="2" destOrd="0" parTransId="{0B5ADA67-2F7B-41AF-8FC1-467A748DA384}" sibTransId="{F328110C-C2B7-4C01-9A83-A6C551AF969A}"/>
    <dgm:cxn modelId="{D24FA885-F2FD-450C-8431-C09E81CB6679}" type="presOf" srcId="{A85AA445-5AC6-4D22-921C-12682D58E333}" destId="{0DF7796F-3C03-4F05-8420-E59ABA3D1B0B}" srcOrd="0" destOrd="0" presId="urn:microsoft.com/office/officeart/2005/8/layout/default"/>
    <dgm:cxn modelId="{05B71492-10DE-4368-AB9E-E2B4D48ED5DE}" type="presOf" srcId="{EC52E361-A50C-4D86-8A9F-DCFDFEAE4B76}" destId="{F95716BD-3314-47E0-9741-7C1A5609C936}" srcOrd="0" destOrd="0" presId="urn:microsoft.com/office/officeart/2005/8/layout/default"/>
    <dgm:cxn modelId="{6214699A-C10D-4257-B9AD-B12B58685F14}" type="presOf" srcId="{6BCEF836-51D7-405E-977E-EBAA340ED412}" destId="{856E3EE4-52B2-4108-A069-8348D673FC24}" srcOrd="0" destOrd="0" presId="urn:microsoft.com/office/officeart/2005/8/layout/default"/>
    <dgm:cxn modelId="{AC53139D-B84E-4C2E-95C0-1B4CC61FBB29}" type="presOf" srcId="{FA21A2FB-F072-4219-A325-CF404DA6018A}" destId="{C10DA159-E21D-4E85-AE25-FB7B709A2E81}" srcOrd="0" destOrd="0" presId="urn:microsoft.com/office/officeart/2005/8/layout/default"/>
    <dgm:cxn modelId="{13FCB7C6-1EDD-40D8-91FD-1AA2ED811625}" srcId="{60DE9947-DEB2-45E9-AF5D-4C001FD1812C}" destId="{4100D929-6525-4249-B7C3-E6B29E989B2C}" srcOrd="5" destOrd="0" parTransId="{6CD96BDF-77E2-4E21-A8D5-B1A3FF00A2F4}" sibTransId="{F40AE76B-079F-4715-8469-3CC8197FC8DF}"/>
    <dgm:cxn modelId="{46E075E0-6C05-499E-83B0-A8447E3EC3DA}" type="presOf" srcId="{60DE9947-DEB2-45E9-AF5D-4C001FD1812C}" destId="{DCD0E818-C2C5-475D-98C2-43917954B654}" srcOrd="0" destOrd="0" presId="urn:microsoft.com/office/officeart/2005/8/layout/default"/>
    <dgm:cxn modelId="{F10A23E3-5E38-40D4-83D8-444B00DDA9F9}" type="presOf" srcId="{4C3F96E6-E414-493A-8F6E-0781A9B43A63}" destId="{7888E594-24C4-4299-AB4F-F4DD07323D37}" srcOrd="0" destOrd="0" presId="urn:microsoft.com/office/officeart/2005/8/layout/default"/>
    <dgm:cxn modelId="{D25687F0-1E3B-4FCD-BE6B-3457769A8667}" srcId="{60DE9947-DEB2-45E9-AF5D-4C001FD1812C}" destId="{4C3F96E6-E414-493A-8F6E-0781A9B43A63}" srcOrd="1" destOrd="0" parTransId="{D48F55E0-793A-4A3D-9C76-4DB6CF6D3EB6}" sibTransId="{9D3E0357-D79D-4CD7-AF29-B1A8352041A6}"/>
    <dgm:cxn modelId="{5D2062F9-CC13-428F-81C4-D3A659280104}" srcId="{60DE9947-DEB2-45E9-AF5D-4C001FD1812C}" destId="{1891B5DE-28B4-4875-AF64-8D77BA7EF1C2}" srcOrd="8" destOrd="0" parTransId="{087E953A-8488-462E-B714-899B0C48CEEF}" sibTransId="{B0B22823-3632-4590-BF8E-FA911707CDBF}"/>
    <dgm:cxn modelId="{7F3AABFC-F458-41C9-BE76-4FA952ED7B63}" srcId="{60DE9947-DEB2-45E9-AF5D-4C001FD1812C}" destId="{A85AA445-5AC6-4D22-921C-12682D58E333}" srcOrd="3" destOrd="0" parTransId="{D7089961-F07B-4BBB-BCF3-E10F636F1B2B}" sibTransId="{F86FD431-4976-47D3-BBB8-47F088178B78}"/>
    <dgm:cxn modelId="{513EA376-651E-4403-9271-8C2D0867B7D5}" type="presParOf" srcId="{DCD0E818-C2C5-475D-98C2-43917954B654}" destId="{F95716BD-3314-47E0-9741-7C1A5609C936}" srcOrd="0" destOrd="0" presId="urn:microsoft.com/office/officeart/2005/8/layout/default"/>
    <dgm:cxn modelId="{B1C129C3-6F20-4E2D-9545-18E6810CB47C}" type="presParOf" srcId="{DCD0E818-C2C5-475D-98C2-43917954B654}" destId="{B3289B7A-6BF6-47C3-AF4C-906539D65E76}" srcOrd="1" destOrd="0" presId="urn:microsoft.com/office/officeart/2005/8/layout/default"/>
    <dgm:cxn modelId="{27A1A006-88E4-4A07-BB94-0296D5331707}" type="presParOf" srcId="{DCD0E818-C2C5-475D-98C2-43917954B654}" destId="{7888E594-24C4-4299-AB4F-F4DD07323D37}" srcOrd="2" destOrd="0" presId="urn:microsoft.com/office/officeart/2005/8/layout/default"/>
    <dgm:cxn modelId="{FD11B4E8-6E55-4C2E-880C-CEDD57EC0ACA}" type="presParOf" srcId="{DCD0E818-C2C5-475D-98C2-43917954B654}" destId="{A2768E98-09D3-44C1-897A-68D56EDDDC06}" srcOrd="3" destOrd="0" presId="urn:microsoft.com/office/officeart/2005/8/layout/default"/>
    <dgm:cxn modelId="{FD583C5C-4728-48E9-8417-C5EC230BE88F}" type="presParOf" srcId="{DCD0E818-C2C5-475D-98C2-43917954B654}" destId="{C10DA159-E21D-4E85-AE25-FB7B709A2E81}" srcOrd="4" destOrd="0" presId="urn:microsoft.com/office/officeart/2005/8/layout/default"/>
    <dgm:cxn modelId="{094AA987-9237-4C9B-9489-DE326F95E99F}" type="presParOf" srcId="{DCD0E818-C2C5-475D-98C2-43917954B654}" destId="{DFAFC4F7-797D-4BE0-B3C2-7471A210FF0D}" srcOrd="5" destOrd="0" presId="urn:microsoft.com/office/officeart/2005/8/layout/default"/>
    <dgm:cxn modelId="{A4A646B5-BC6E-4E12-84FD-E37A99C1E383}" type="presParOf" srcId="{DCD0E818-C2C5-475D-98C2-43917954B654}" destId="{0DF7796F-3C03-4F05-8420-E59ABA3D1B0B}" srcOrd="6" destOrd="0" presId="urn:microsoft.com/office/officeart/2005/8/layout/default"/>
    <dgm:cxn modelId="{B4A108CA-340C-4B68-B63B-8981D2AA5C7C}" type="presParOf" srcId="{DCD0E818-C2C5-475D-98C2-43917954B654}" destId="{BE808B73-D195-4DDD-81A0-D1E2176122B8}" srcOrd="7" destOrd="0" presId="urn:microsoft.com/office/officeart/2005/8/layout/default"/>
    <dgm:cxn modelId="{E3099B5E-358A-4514-9B12-D6E2E6356ADA}" type="presParOf" srcId="{DCD0E818-C2C5-475D-98C2-43917954B654}" destId="{3004EFA5-0330-4B34-80D6-31494C2C3009}" srcOrd="8" destOrd="0" presId="urn:microsoft.com/office/officeart/2005/8/layout/default"/>
    <dgm:cxn modelId="{7663C938-8143-4CA3-A498-87F15F682CCA}" type="presParOf" srcId="{DCD0E818-C2C5-475D-98C2-43917954B654}" destId="{E03EE4B4-555B-4E5B-9F28-AA89B0F97DBD}" srcOrd="9" destOrd="0" presId="urn:microsoft.com/office/officeart/2005/8/layout/default"/>
    <dgm:cxn modelId="{CFE28C4F-DB9B-4D85-8706-8EC86D9202AE}" type="presParOf" srcId="{DCD0E818-C2C5-475D-98C2-43917954B654}" destId="{812DDDAF-1BB4-4AC2-99DC-2F230ACEA7F4}" srcOrd="10" destOrd="0" presId="urn:microsoft.com/office/officeart/2005/8/layout/default"/>
    <dgm:cxn modelId="{B79DEBB8-E0C2-4802-929B-4EC431092681}" type="presParOf" srcId="{DCD0E818-C2C5-475D-98C2-43917954B654}" destId="{790D77CF-DE15-4CA5-8656-23B75736EBDC}" srcOrd="11" destOrd="0" presId="urn:microsoft.com/office/officeart/2005/8/layout/default"/>
    <dgm:cxn modelId="{5D1C6C5D-AE51-43B2-A2AF-25399AD20A7C}" type="presParOf" srcId="{DCD0E818-C2C5-475D-98C2-43917954B654}" destId="{BC3F0CB1-2E7F-43CB-84BF-8572A9C8311C}" srcOrd="12" destOrd="0" presId="urn:microsoft.com/office/officeart/2005/8/layout/default"/>
    <dgm:cxn modelId="{F24D89D9-C76A-4601-A370-015237FF1EDE}" type="presParOf" srcId="{DCD0E818-C2C5-475D-98C2-43917954B654}" destId="{1711EE51-0839-4D24-A101-AFED2C2A17DD}" srcOrd="13" destOrd="0" presId="urn:microsoft.com/office/officeart/2005/8/layout/default"/>
    <dgm:cxn modelId="{12AC41F6-3AA7-4B86-86D1-C7B0160A6915}" type="presParOf" srcId="{DCD0E818-C2C5-475D-98C2-43917954B654}" destId="{C9D03F67-04FF-475C-BA59-6F658BF16BE2}" srcOrd="14" destOrd="0" presId="urn:microsoft.com/office/officeart/2005/8/layout/default"/>
    <dgm:cxn modelId="{0ECF41F6-A693-4EE1-942F-C826F6D82B10}" type="presParOf" srcId="{DCD0E818-C2C5-475D-98C2-43917954B654}" destId="{FCE0823F-6AB1-4AAD-B98E-6AD10D21651E}" srcOrd="15" destOrd="0" presId="urn:microsoft.com/office/officeart/2005/8/layout/default"/>
    <dgm:cxn modelId="{7B025110-8CE3-4E12-B712-9EE9046A8ADD}" type="presParOf" srcId="{DCD0E818-C2C5-475D-98C2-43917954B654}" destId="{48420B6C-C426-466F-AE6F-F054C9383D9F}" srcOrd="16" destOrd="0" presId="urn:microsoft.com/office/officeart/2005/8/layout/default"/>
    <dgm:cxn modelId="{44555658-B92F-473F-BF99-2EDF065A9DD4}" type="presParOf" srcId="{DCD0E818-C2C5-475D-98C2-43917954B654}" destId="{AB3B1A14-F721-45E6-9DC3-91869A53672A}" srcOrd="17" destOrd="0" presId="urn:microsoft.com/office/officeart/2005/8/layout/default"/>
    <dgm:cxn modelId="{1BDDD9DB-57BF-4CA7-84EB-6B65A36987E9}" type="presParOf" srcId="{DCD0E818-C2C5-475D-98C2-43917954B654}" destId="{856E3EE4-52B2-4108-A069-8348D673FC24}" srcOrd="1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11543B-4D69-4FBC-B90E-0D32E120382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C53080C-A424-4612-95C7-EC11C255821F}">
      <dgm:prSet/>
      <dgm:spPr/>
      <dgm:t>
        <a:bodyPr/>
        <a:lstStyle/>
        <a:p>
          <a:r>
            <a:rPr lang="en-US" b="0" dirty="0"/>
            <a:t>Requires an in-person visit </a:t>
          </a:r>
          <a:endParaRPr lang="en-US" dirty="0"/>
        </a:p>
      </dgm:t>
    </dgm:pt>
    <dgm:pt modelId="{58A48206-074A-429D-A949-CFEC8E95BC78}" type="parTrans" cxnId="{D8BBC1C1-98D3-4EDB-A5A6-4F1E084EF21E}">
      <dgm:prSet/>
      <dgm:spPr/>
      <dgm:t>
        <a:bodyPr/>
        <a:lstStyle/>
        <a:p>
          <a:endParaRPr lang="en-US"/>
        </a:p>
      </dgm:t>
    </dgm:pt>
    <dgm:pt modelId="{41D5C979-F954-4A94-B911-525052F9CD14}" type="sibTrans" cxnId="{D8BBC1C1-98D3-4EDB-A5A6-4F1E084EF21E}">
      <dgm:prSet/>
      <dgm:spPr/>
      <dgm:t>
        <a:bodyPr/>
        <a:lstStyle/>
        <a:p>
          <a:endParaRPr lang="en-US"/>
        </a:p>
      </dgm:t>
    </dgm:pt>
    <dgm:pt modelId="{35D9F75A-A6B9-40EA-93B7-2EC73D9980A9}">
      <dgm:prSet/>
      <dgm:spPr/>
      <dgm:t>
        <a:bodyPr/>
        <a:lstStyle/>
        <a:p>
          <a:r>
            <a:rPr lang="en-US" dirty="0"/>
            <a:t>Introduce Health Home services</a:t>
          </a:r>
        </a:p>
      </dgm:t>
    </dgm:pt>
    <dgm:pt modelId="{A567D6D2-470D-4C1A-A2B4-CF4B44B5A099}" type="parTrans" cxnId="{D5B68708-E302-4A8F-BE09-D2DC99340282}">
      <dgm:prSet/>
      <dgm:spPr/>
      <dgm:t>
        <a:bodyPr/>
        <a:lstStyle/>
        <a:p>
          <a:endParaRPr lang="en-US"/>
        </a:p>
      </dgm:t>
    </dgm:pt>
    <dgm:pt modelId="{1EC4F01C-6F32-45FA-B077-81B1A579D6C4}" type="sibTrans" cxnId="{D5B68708-E302-4A8F-BE09-D2DC99340282}">
      <dgm:prSet/>
      <dgm:spPr/>
      <dgm:t>
        <a:bodyPr/>
        <a:lstStyle/>
        <a:p>
          <a:endParaRPr lang="en-US"/>
        </a:p>
      </dgm:t>
    </dgm:pt>
    <dgm:pt modelId="{6A8ECBD8-89DF-414D-94D7-0BCA4949AB7F}">
      <dgm:prSet/>
      <dgm:spPr/>
      <dgm:t>
        <a:bodyPr/>
        <a:lstStyle/>
        <a:p>
          <a:r>
            <a:rPr lang="en-US"/>
            <a:t>Confirm the client’s agreement to participate</a:t>
          </a:r>
        </a:p>
      </dgm:t>
    </dgm:pt>
    <dgm:pt modelId="{406688E0-57EF-46A6-8E1E-8CF6C4D0EBB7}" type="parTrans" cxnId="{FA796E86-3F9B-4008-BA39-4049BDA550F1}">
      <dgm:prSet/>
      <dgm:spPr/>
      <dgm:t>
        <a:bodyPr/>
        <a:lstStyle/>
        <a:p>
          <a:endParaRPr lang="en-US"/>
        </a:p>
      </dgm:t>
    </dgm:pt>
    <dgm:pt modelId="{1765318D-0D49-469D-ABBE-B3441CFC88B4}" type="sibTrans" cxnId="{FA796E86-3F9B-4008-BA39-4049BDA550F1}">
      <dgm:prSet/>
      <dgm:spPr/>
      <dgm:t>
        <a:bodyPr/>
        <a:lstStyle/>
        <a:p>
          <a:endParaRPr lang="en-US"/>
        </a:p>
      </dgm:t>
    </dgm:pt>
    <dgm:pt modelId="{3DBD8C84-6CC9-44DF-9F7E-1264A3857444}">
      <dgm:prSet/>
      <dgm:spPr/>
      <dgm:t>
        <a:bodyPr/>
        <a:lstStyle/>
        <a:p>
          <a:r>
            <a:rPr lang="en-US"/>
            <a:t>Obtain consent for participation authorization and information sharing consent</a:t>
          </a:r>
        </a:p>
      </dgm:t>
    </dgm:pt>
    <dgm:pt modelId="{559516BD-8409-4357-A90B-8658D6ED646C}" type="parTrans" cxnId="{FFF79ABA-1A01-4014-BF27-BC811D5A1B76}">
      <dgm:prSet/>
      <dgm:spPr/>
      <dgm:t>
        <a:bodyPr/>
        <a:lstStyle/>
        <a:p>
          <a:endParaRPr lang="en-US"/>
        </a:p>
      </dgm:t>
    </dgm:pt>
    <dgm:pt modelId="{52F40787-44DE-40A2-B872-8D23A6A5F89C}" type="sibTrans" cxnId="{FFF79ABA-1A01-4014-BF27-BC811D5A1B76}">
      <dgm:prSet/>
      <dgm:spPr/>
      <dgm:t>
        <a:bodyPr/>
        <a:lstStyle/>
        <a:p>
          <a:endParaRPr lang="en-US"/>
        </a:p>
      </dgm:t>
    </dgm:pt>
    <dgm:pt modelId="{104D0B3A-3774-4722-ABDD-06C6BD33BDD1}">
      <dgm:prSet/>
      <dgm:spPr/>
      <dgm:t>
        <a:bodyPr/>
        <a:lstStyle/>
        <a:p>
          <a:r>
            <a:rPr lang="en-US"/>
            <a:t>Assess the client’s health and other needs</a:t>
          </a:r>
        </a:p>
      </dgm:t>
    </dgm:pt>
    <dgm:pt modelId="{5717E31D-6305-4E09-B558-0E5A87C44A13}" type="parTrans" cxnId="{A7525D98-9C2E-4C14-8463-740032CB9EF2}">
      <dgm:prSet/>
      <dgm:spPr/>
      <dgm:t>
        <a:bodyPr/>
        <a:lstStyle/>
        <a:p>
          <a:endParaRPr lang="en-US"/>
        </a:p>
      </dgm:t>
    </dgm:pt>
    <dgm:pt modelId="{51C54619-9BF9-4F11-B832-413EAC8B0A49}" type="sibTrans" cxnId="{A7525D98-9C2E-4C14-8463-740032CB9EF2}">
      <dgm:prSet/>
      <dgm:spPr/>
      <dgm:t>
        <a:bodyPr/>
        <a:lstStyle/>
        <a:p>
          <a:endParaRPr lang="en-US"/>
        </a:p>
      </dgm:t>
    </dgm:pt>
    <dgm:pt modelId="{E12BC528-2599-41E6-A412-DBFDF6B41A3B}">
      <dgm:prSet/>
      <dgm:spPr/>
      <dgm:t>
        <a:bodyPr/>
        <a:lstStyle/>
        <a:p>
          <a:r>
            <a:rPr lang="en-US" dirty="0"/>
            <a:t>Develop the first Health Action Plan (HAP)</a:t>
          </a:r>
        </a:p>
      </dgm:t>
    </dgm:pt>
    <dgm:pt modelId="{21C7230F-5165-4328-9E45-0D5C8966EE65}" type="parTrans" cxnId="{518B4A03-969D-4CC8-84EC-7904531BE4AD}">
      <dgm:prSet/>
      <dgm:spPr/>
      <dgm:t>
        <a:bodyPr/>
        <a:lstStyle/>
        <a:p>
          <a:endParaRPr lang="en-US"/>
        </a:p>
      </dgm:t>
    </dgm:pt>
    <dgm:pt modelId="{5E392422-514D-4567-8400-E6D56FF655E7}" type="sibTrans" cxnId="{518B4A03-969D-4CC8-84EC-7904531BE4AD}">
      <dgm:prSet/>
      <dgm:spPr/>
      <dgm:t>
        <a:bodyPr/>
        <a:lstStyle/>
        <a:p>
          <a:endParaRPr lang="en-US"/>
        </a:p>
      </dgm:t>
    </dgm:pt>
    <dgm:pt modelId="{97DDEB5B-E4FC-4A1B-97B6-B86986100249}">
      <dgm:prSet/>
      <dgm:spPr/>
      <dgm:t>
        <a:bodyPr/>
        <a:lstStyle/>
        <a:p>
          <a:r>
            <a:rPr lang="en-US" dirty="0"/>
            <a:t>Documentation of Activity</a:t>
          </a:r>
        </a:p>
      </dgm:t>
    </dgm:pt>
    <dgm:pt modelId="{B3FCEE38-D675-43D9-849B-E9FFD4499DFC}" type="parTrans" cxnId="{28260C60-4FA4-45B6-B7DB-6F560D6937D0}">
      <dgm:prSet/>
      <dgm:spPr/>
      <dgm:t>
        <a:bodyPr/>
        <a:lstStyle/>
        <a:p>
          <a:endParaRPr lang="en-US"/>
        </a:p>
      </dgm:t>
    </dgm:pt>
    <dgm:pt modelId="{7CBE4B8B-9EB6-4A98-AEC1-12B1E819F234}" type="sibTrans" cxnId="{28260C60-4FA4-45B6-B7DB-6F560D6937D0}">
      <dgm:prSet/>
      <dgm:spPr/>
      <dgm:t>
        <a:bodyPr/>
        <a:lstStyle/>
        <a:p>
          <a:endParaRPr lang="en-US"/>
        </a:p>
      </dgm:t>
    </dgm:pt>
    <dgm:pt modelId="{A9EA436F-801E-401D-836F-A998420A48DD}">
      <dgm:prSet/>
      <dgm:spPr/>
      <dgm:t>
        <a:bodyPr/>
        <a:lstStyle/>
        <a:p>
          <a:r>
            <a:rPr lang="en-US" b="0"/>
            <a:t>Complete HAP within 90 days of enrollment</a:t>
          </a:r>
          <a:endParaRPr lang="en-US"/>
        </a:p>
      </dgm:t>
    </dgm:pt>
    <dgm:pt modelId="{15366426-6A19-4DC3-B0C5-B6650A6D4CED}" type="parTrans" cxnId="{434E1D35-F5F7-46FF-A37A-CF1050134983}">
      <dgm:prSet/>
      <dgm:spPr/>
      <dgm:t>
        <a:bodyPr/>
        <a:lstStyle/>
        <a:p>
          <a:endParaRPr lang="en-US"/>
        </a:p>
      </dgm:t>
    </dgm:pt>
    <dgm:pt modelId="{F5144277-A4DF-4510-830D-497D4BCC4DBD}" type="sibTrans" cxnId="{434E1D35-F5F7-46FF-A37A-CF1050134983}">
      <dgm:prSet/>
      <dgm:spPr/>
      <dgm:t>
        <a:bodyPr/>
        <a:lstStyle/>
        <a:p>
          <a:endParaRPr lang="en-US"/>
        </a:p>
      </dgm:t>
    </dgm:pt>
    <dgm:pt modelId="{3BCAB72D-9F22-4950-948F-9122B9AB77F8}">
      <dgm:prSet/>
      <dgm:spPr/>
      <dgm:t>
        <a:bodyPr/>
        <a:lstStyle/>
        <a:p>
          <a:r>
            <a:rPr lang="en-US" b="1" dirty="0" err="1"/>
            <a:t>ProviderOne</a:t>
          </a:r>
          <a:r>
            <a:rPr lang="en-US" b="1" dirty="0"/>
            <a:t> code: G9148</a:t>
          </a:r>
          <a:endParaRPr lang="en-US" dirty="0"/>
        </a:p>
      </dgm:t>
    </dgm:pt>
    <dgm:pt modelId="{2A43EEAA-9015-4483-A102-0A0EBFEA8A1C}" type="parTrans" cxnId="{2DC76103-B730-430B-92C0-F7A2FEEAAE8F}">
      <dgm:prSet/>
      <dgm:spPr/>
      <dgm:t>
        <a:bodyPr/>
        <a:lstStyle/>
        <a:p>
          <a:endParaRPr lang="en-US"/>
        </a:p>
      </dgm:t>
    </dgm:pt>
    <dgm:pt modelId="{1B61F5E9-8498-475F-B572-16DF36DA182D}" type="sibTrans" cxnId="{2DC76103-B730-430B-92C0-F7A2FEEAAE8F}">
      <dgm:prSet/>
      <dgm:spPr/>
      <dgm:t>
        <a:bodyPr/>
        <a:lstStyle/>
        <a:p>
          <a:endParaRPr lang="en-US"/>
        </a:p>
      </dgm:t>
    </dgm:pt>
    <dgm:pt modelId="{18550E4D-E709-4FA4-BC6E-FE12BF161527}">
      <dgm:prSet/>
      <dgm:spPr/>
      <dgm:t>
        <a:bodyPr/>
        <a:lstStyle/>
        <a:p>
          <a:r>
            <a:rPr lang="en-US" b="0" dirty="0"/>
            <a:t>This tier may only be billed once in a person’s lifetime</a:t>
          </a:r>
          <a:endParaRPr lang="en-US" dirty="0"/>
        </a:p>
      </dgm:t>
    </dgm:pt>
    <dgm:pt modelId="{77434B94-DAD6-4F6C-ACA6-6DA1F5FDF998}" type="parTrans" cxnId="{FCBDCB70-17FF-4256-BE1B-7D13466F1243}">
      <dgm:prSet/>
      <dgm:spPr/>
      <dgm:t>
        <a:bodyPr/>
        <a:lstStyle/>
        <a:p>
          <a:endParaRPr lang="en-US"/>
        </a:p>
      </dgm:t>
    </dgm:pt>
    <dgm:pt modelId="{D02A1D73-6CCE-42F6-BAF9-ED03077B1433}" type="sibTrans" cxnId="{FCBDCB70-17FF-4256-BE1B-7D13466F1243}">
      <dgm:prSet/>
      <dgm:spPr/>
      <dgm:t>
        <a:bodyPr/>
        <a:lstStyle/>
        <a:p>
          <a:endParaRPr lang="en-US"/>
        </a:p>
      </dgm:t>
    </dgm:pt>
    <dgm:pt modelId="{4B70C43C-4D31-4C4B-9AE7-615884F4B1F7}" type="pres">
      <dgm:prSet presAssocID="{1811543B-4D69-4FBC-B90E-0D32E1203820}" presName="diagram" presStyleCnt="0">
        <dgm:presLayoutVars>
          <dgm:dir/>
          <dgm:resizeHandles val="exact"/>
        </dgm:presLayoutVars>
      </dgm:prSet>
      <dgm:spPr/>
    </dgm:pt>
    <dgm:pt modelId="{92802C29-1304-4E1C-8960-0AB71E64B572}" type="pres">
      <dgm:prSet presAssocID="{CC53080C-A424-4612-95C7-EC11C255821F}" presName="node" presStyleLbl="node1" presStyleIdx="0" presStyleCnt="10">
        <dgm:presLayoutVars>
          <dgm:bulletEnabled val="1"/>
        </dgm:presLayoutVars>
      </dgm:prSet>
      <dgm:spPr/>
    </dgm:pt>
    <dgm:pt modelId="{63CB3909-CC62-4B97-BA75-693B56F74FBE}" type="pres">
      <dgm:prSet presAssocID="{41D5C979-F954-4A94-B911-525052F9CD14}" presName="sibTrans" presStyleCnt="0"/>
      <dgm:spPr/>
    </dgm:pt>
    <dgm:pt modelId="{C695294C-34E2-41E4-811A-018E3D8E55E8}" type="pres">
      <dgm:prSet presAssocID="{35D9F75A-A6B9-40EA-93B7-2EC73D9980A9}" presName="node" presStyleLbl="node1" presStyleIdx="1" presStyleCnt="10">
        <dgm:presLayoutVars>
          <dgm:bulletEnabled val="1"/>
        </dgm:presLayoutVars>
      </dgm:prSet>
      <dgm:spPr/>
    </dgm:pt>
    <dgm:pt modelId="{6C25E655-238E-4E88-BEFD-FE7A991CAB59}" type="pres">
      <dgm:prSet presAssocID="{1EC4F01C-6F32-45FA-B077-81B1A579D6C4}" presName="sibTrans" presStyleCnt="0"/>
      <dgm:spPr/>
    </dgm:pt>
    <dgm:pt modelId="{BB3F0960-C529-4866-83B7-31778B827E87}" type="pres">
      <dgm:prSet presAssocID="{6A8ECBD8-89DF-414D-94D7-0BCA4949AB7F}" presName="node" presStyleLbl="node1" presStyleIdx="2" presStyleCnt="10">
        <dgm:presLayoutVars>
          <dgm:bulletEnabled val="1"/>
        </dgm:presLayoutVars>
      </dgm:prSet>
      <dgm:spPr/>
    </dgm:pt>
    <dgm:pt modelId="{C4C88B87-EFDC-4730-BCFB-0E5D8847D2F1}" type="pres">
      <dgm:prSet presAssocID="{1765318D-0D49-469D-ABBE-B3441CFC88B4}" presName="sibTrans" presStyleCnt="0"/>
      <dgm:spPr/>
    </dgm:pt>
    <dgm:pt modelId="{379550F8-85E0-4D99-9663-10BD7B6BCC8D}" type="pres">
      <dgm:prSet presAssocID="{3DBD8C84-6CC9-44DF-9F7E-1264A3857444}" presName="node" presStyleLbl="node1" presStyleIdx="3" presStyleCnt="10">
        <dgm:presLayoutVars>
          <dgm:bulletEnabled val="1"/>
        </dgm:presLayoutVars>
      </dgm:prSet>
      <dgm:spPr/>
    </dgm:pt>
    <dgm:pt modelId="{AD207B53-C221-400D-9663-BF5CA63CF948}" type="pres">
      <dgm:prSet presAssocID="{52F40787-44DE-40A2-B872-8D23A6A5F89C}" presName="sibTrans" presStyleCnt="0"/>
      <dgm:spPr/>
    </dgm:pt>
    <dgm:pt modelId="{DCB1030F-A904-4824-B52E-8739C3552452}" type="pres">
      <dgm:prSet presAssocID="{104D0B3A-3774-4722-ABDD-06C6BD33BDD1}" presName="node" presStyleLbl="node1" presStyleIdx="4" presStyleCnt="10">
        <dgm:presLayoutVars>
          <dgm:bulletEnabled val="1"/>
        </dgm:presLayoutVars>
      </dgm:prSet>
      <dgm:spPr/>
    </dgm:pt>
    <dgm:pt modelId="{AB6467B1-BEC2-4BB7-B73A-11A634CA59DA}" type="pres">
      <dgm:prSet presAssocID="{51C54619-9BF9-4F11-B832-413EAC8B0A49}" presName="sibTrans" presStyleCnt="0"/>
      <dgm:spPr/>
    </dgm:pt>
    <dgm:pt modelId="{580DD463-0EF8-42F2-88BD-B28F48AEE57D}" type="pres">
      <dgm:prSet presAssocID="{E12BC528-2599-41E6-A412-DBFDF6B41A3B}" presName="node" presStyleLbl="node1" presStyleIdx="5" presStyleCnt="10">
        <dgm:presLayoutVars>
          <dgm:bulletEnabled val="1"/>
        </dgm:presLayoutVars>
      </dgm:prSet>
      <dgm:spPr/>
    </dgm:pt>
    <dgm:pt modelId="{6782EAA8-3450-451A-95DA-5AE4A330FD0F}" type="pres">
      <dgm:prSet presAssocID="{5E392422-514D-4567-8400-E6D56FF655E7}" presName="sibTrans" presStyleCnt="0"/>
      <dgm:spPr/>
    </dgm:pt>
    <dgm:pt modelId="{878D8D30-F06C-40E4-BE9B-7A75C96A9493}" type="pres">
      <dgm:prSet presAssocID="{97DDEB5B-E4FC-4A1B-97B6-B86986100249}" presName="node" presStyleLbl="node1" presStyleIdx="6" presStyleCnt="10">
        <dgm:presLayoutVars>
          <dgm:bulletEnabled val="1"/>
        </dgm:presLayoutVars>
      </dgm:prSet>
      <dgm:spPr/>
    </dgm:pt>
    <dgm:pt modelId="{1AFD5146-9AF5-49DC-9492-9AC79F46D34A}" type="pres">
      <dgm:prSet presAssocID="{7CBE4B8B-9EB6-4A98-AEC1-12B1E819F234}" presName="sibTrans" presStyleCnt="0"/>
      <dgm:spPr/>
    </dgm:pt>
    <dgm:pt modelId="{7D3533B6-E735-41E0-8C5B-CEE10C89F2F7}" type="pres">
      <dgm:prSet presAssocID="{A9EA436F-801E-401D-836F-A998420A48DD}" presName="node" presStyleLbl="node1" presStyleIdx="7" presStyleCnt="10">
        <dgm:presLayoutVars>
          <dgm:bulletEnabled val="1"/>
        </dgm:presLayoutVars>
      </dgm:prSet>
      <dgm:spPr/>
    </dgm:pt>
    <dgm:pt modelId="{C721AB09-7CC7-42DF-AEE9-DBA95DFC2B3F}" type="pres">
      <dgm:prSet presAssocID="{F5144277-A4DF-4510-830D-497D4BCC4DBD}" presName="sibTrans" presStyleCnt="0"/>
      <dgm:spPr/>
    </dgm:pt>
    <dgm:pt modelId="{9587C40D-5F62-4DCA-B290-C505E559F3A2}" type="pres">
      <dgm:prSet presAssocID="{3BCAB72D-9F22-4950-948F-9122B9AB77F8}" presName="node" presStyleLbl="node1" presStyleIdx="8" presStyleCnt="10">
        <dgm:presLayoutVars>
          <dgm:bulletEnabled val="1"/>
        </dgm:presLayoutVars>
      </dgm:prSet>
      <dgm:spPr/>
    </dgm:pt>
    <dgm:pt modelId="{DB0B33D4-4AF9-4045-82B7-6E909B63930B}" type="pres">
      <dgm:prSet presAssocID="{1B61F5E9-8498-475F-B572-16DF36DA182D}" presName="sibTrans" presStyleCnt="0"/>
      <dgm:spPr/>
    </dgm:pt>
    <dgm:pt modelId="{B57BF0F6-2CFA-4002-BD71-5BBD520CFB81}" type="pres">
      <dgm:prSet presAssocID="{18550E4D-E709-4FA4-BC6E-FE12BF161527}" presName="node" presStyleLbl="node1" presStyleIdx="9" presStyleCnt="10">
        <dgm:presLayoutVars>
          <dgm:bulletEnabled val="1"/>
        </dgm:presLayoutVars>
      </dgm:prSet>
      <dgm:spPr/>
    </dgm:pt>
  </dgm:ptLst>
  <dgm:cxnLst>
    <dgm:cxn modelId="{2DC76103-B730-430B-92C0-F7A2FEEAAE8F}" srcId="{1811543B-4D69-4FBC-B90E-0D32E1203820}" destId="{3BCAB72D-9F22-4950-948F-9122B9AB77F8}" srcOrd="8" destOrd="0" parTransId="{2A43EEAA-9015-4483-A102-0A0EBFEA8A1C}" sibTransId="{1B61F5E9-8498-475F-B572-16DF36DA182D}"/>
    <dgm:cxn modelId="{518B4A03-969D-4CC8-84EC-7904531BE4AD}" srcId="{1811543B-4D69-4FBC-B90E-0D32E1203820}" destId="{E12BC528-2599-41E6-A412-DBFDF6B41A3B}" srcOrd="5" destOrd="0" parTransId="{21C7230F-5165-4328-9E45-0D5C8966EE65}" sibTransId="{5E392422-514D-4567-8400-E6D56FF655E7}"/>
    <dgm:cxn modelId="{D5B68708-E302-4A8F-BE09-D2DC99340282}" srcId="{1811543B-4D69-4FBC-B90E-0D32E1203820}" destId="{35D9F75A-A6B9-40EA-93B7-2EC73D9980A9}" srcOrd="1" destOrd="0" parTransId="{A567D6D2-470D-4C1A-A2B4-CF4B44B5A099}" sibTransId="{1EC4F01C-6F32-45FA-B077-81B1A579D6C4}"/>
    <dgm:cxn modelId="{46368C0F-E15D-4EA1-B873-CE029732D345}" type="presOf" srcId="{35D9F75A-A6B9-40EA-93B7-2EC73D9980A9}" destId="{C695294C-34E2-41E4-811A-018E3D8E55E8}" srcOrd="0" destOrd="0" presId="urn:microsoft.com/office/officeart/2005/8/layout/default"/>
    <dgm:cxn modelId="{434E1D35-F5F7-46FF-A37A-CF1050134983}" srcId="{1811543B-4D69-4FBC-B90E-0D32E1203820}" destId="{A9EA436F-801E-401D-836F-A998420A48DD}" srcOrd="7" destOrd="0" parTransId="{15366426-6A19-4DC3-B0C5-B6650A6D4CED}" sibTransId="{F5144277-A4DF-4510-830D-497D4BCC4DBD}"/>
    <dgm:cxn modelId="{28260C60-4FA4-45B6-B7DB-6F560D6937D0}" srcId="{1811543B-4D69-4FBC-B90E-0D32E1203820}" destId="{97DDEB5B-E4FC-4A1B-97B6-B86986100249}" srcOrd="6" destOrd="0" parTransId="{B3FCEE38-D675-43D9-849B-E9FFD4499DFC}" sibTransId="{7CBE4B8B-9EB6-4A98-AEC1-12B1E819F234}"/>
    <dgm:cxn modelId="{79104B63-93DF-4DA1-9E54-946500E8BA2A}" type="presOf" srcId="{3BCAB72D-9F22-4950-948F-9122B9AB77F8}" destId="{9587C40D-5F62-4DCA-B290-C505E559F3A2}" srcOrd="0" destOrd="0" presId="urn:microsoft.com/office/officeart/2005/8/layout/default"/>
    <dgm:cxn modelId="{80928F6D-E88F-40F7-8B36-6B9163FA4FC7}" type="presOf" srcId="{104D0B3A-3774-4722-ABDD-06C6BD33BDD1}" destId="{DCB1030F-A904-4824-B52E-8739C3552452}" srcOrd="0" destOrd="0" presId="urn:microsoft.com/office/officeart/2005/8/layout/default"/>
    <dgm:cxn modelId="{FCBDCB70-17FF-4256-BE1B-7D13466F1243}" srcId="{1811543B-4D69-4FBC-B90E-0D32E1203820}" destId="{18550E4D-E709-4FA4-BC6E-FE12BF161527}" srcOrd="9" destOrd="0" parTransId="{77434B94-DAD6-4F6C-ACA6-6DA1F5FDF998}" sibTransId="{D02A1D73-6CCE-42F6-BAF9-ED03077B1433}"/>
    <dgm:cxn modelId="{E4AAD174-0B03-4770-8318-C0C7B68E5D75}" type="presOf" srcId="{CC53080C-A424-4612-95C7-EC11C255821F}" destId="{92802C29-1304-4E1C-8960-0AB71E64B572}" srcOrd="0" destOrd="0" presId="urn:microsoft.com/office/officeart/2005/8/layout/default"/>
    <dgm:cxn modelId="{FA796E86-3F9B-4008-BA39-4049BDA550F1}" srcId="{1811543B-4D69-4FBC-B90E-0D32E1203820}" destId="{6A8ECBD8-89DF-414D-94D7-0BCA4949AB7F}" srcOrd="2" destOrd="0" parTransId="{406688E0-57EF-46A6-8E1E-8CF6C4D0EBB7}" sibTransId="{1765318D-0D49-469D-ABBE-B3441CFC88B4}"/>
    <dgm:cxn modelId="{A7525D98-9C2E-4C14-8463-740032CB9EF2}" srcId="{1811543B-4D69-4FBC-B90E-0D32E1203820}" destId="{104D0B3A-3774-4722-ABDD-06C6BD33BDD1}" srcOrd="4" destOrd="0" parTransId="{5717E31D-6305-4E09-B558-0E5A87C44A13}" sibTransId="{51C54619-9BF9-4F11-B832-413EAC8B0A49}"/>
    <dgm:cxn modelId="{05FF089A-43FA-498E-B813-50C06BD2E8C6}" type="presOf" srcId="{3DBD8C84-6CC9-44DF-9F7E-1264A3857444}" destId="{379550F8-85E0-4D99-9663-10BD7B6BCC8D}" srcOrd="0" destOrd="0" presId="urn:microsoft.com/office/officeart/2005/8/layout/default"/>
    <dgm:cxn modelId="{282737A0-2FB8-44CD-9274-D69BA1D7A4D3}" type="presOf" srcId="{18550E4D-E709-4FA4-BC6E-FE12BF161527}" destId="{B57BF0F6-2CFA-4002-BD71-5BBD520CFB81}" srcOrd="0" destOrd="0" presId="urn:microsoft.com/office/officeart/2005/8/layout/default"/>
    <dgm:cxn modelId="{6C81CDAD-6579-4DE8-B455-B803723D075D}" type="presOf" srcId="{97DDEB5B-E4FC-4A1B-97B6-B86986100249}" destId="{878D8D30-F06C-40E4-BE9B-7A75C96A9493}" srcOrd="0" destOrd="0" presId="urn:microsoft.com/office/officeart/2005/8/layout/default"/>
    <dgm:cxn modelId="{7A9D36B4-6254-457E-8B64-E3F9017E7DC9}" type="presOf" srcId="{6A8ECBD8-89DF-414D-94D7-0BCA4949AB7F}" destId="{BB3F0960-C529-4866-83B7-31778B827E87}" srcOrd="0" destOrd="0" presId="urn:microsoft.com/office/officeart/2005/8/layout/default"/>
    <dgm:cxn modelId="{FFF79ABA-1A01-4014-BF27-BC811D5A1B76}" srcId="{1811543B-4D69-4FBC-B90E-0D32E1203820}" destId="{3DBD8C84-6CC9-44DF-9F7E-1264A3857444}" srcOrd="3" destOrd="0" parTransId="{559516BD-8409-4357-A90B-8658D6ED646C}" sibTransId="{52F40787-44DE-40A2-B872-8D23A6A5F89C}"/>
    <dgm:cxn modelId="{D8BBC1C1-98D3-4EDB-A5A6-4F1E084EF21E}" srcId="{1811543B-4D69-4FBC-B90E-0D32E1203820}" destId="{CC53080C-A424-4612-95C7-EC11C255821F}" srcOrd="0" destOrd="0" parTransId="{58A48206-074A-429D-A949-CFEC8E95BC78}" sibTransId="{41D5C979-F954-4A94-B911-525052F9CD14}"/>
    <dgm:cxn modelId="{06B898D9-B19D-4715-B303-F4B97470007F}" type="presOf" srcId="{E12BC528-2599-41E6-A412-DBFDF6B41A3B}" destId="{580DD463-0EF8-42F2-88BD-B28F48AEE57D}" srcOrd="0" destOrd="0" presId="urn:microsoft.com/office/officeart/2005/8/layout/default"/>
    <dgm:cxn modelId="{D2C83EE0-2104-481C-AEAA-15F0E2522420}" type="presOf" srcId="{A9EA436F-801E-401D-836F-A998420A48DD}" destId="{7D3533B6-E735-41E0-8C5B-CEE10C89F2F7}" srcOrd="0" destOrd="0" presId="urn:microsoft.com/office/officeart/2005/8/layout/default"/>
    <dgm:cxn modelId="{B4752DED-F72B-4DDF-A943-BEC27E185593}" type="presOf" srcId="{1811543B-4D69-4FBC-B90E-0D32E1203820}" destId="{4B70C43C-4D31-4C4B-9AE7-615884F4B1F7}" srcOrd="0" destOrd="0" presId="urn:microsoft.com/office/officeart/2005/8/layout/default"/>
    <dgm:cxn modelId="{2749F98B-89E3-42A8-BD8E-4089B122DF38}" type="presParOf" srcId="{4B70C43C-4D31-4C4B-9AE7-615884F4B1F7}" destId="{92802C29-1304-4E1C-8960-0AB71E64B572}" srcOrd="0" destOrd="0" presId="urn:microsoft.com/office/officeart/2005/8/layout/default"/>
    <dgm:cxn modelId="{8F4B67AB-9444-4E4F-8B00-266B2F141414}" type="presParOf" srcId="{4B70C43C-4D31-4C4B-9AE7-615884F4B1F7}" destId="{63CB3909-CC62-4B97-BA75-693B56F74FBE}" srcOrd="1" destOrd="0" presId="urn:microsoft.com/office/officeart/2005/8/layout/default"/>
    <dgm:cxn modelId="{FE09AC3B-D8B3-4D4D-B14A-515A0A609B43}" type="presParOf" srcId="{4B70C43C-4D31-4C4B-9AE7-615884F4B1F7}" destId="{C695294C-34E2-41E4-811A-018E3D8E55E8}" srcOrd="2" destOrd="0" presId="urn:microsoft.com/office/officeart/2005/8/layout/default"/>
    <dgm:cxn modelId="{97394A44-8696-4191-AD9E-79427ACABE4F}" type="presParOf" srcId="{4B70C43C-4D31-4C4B-9AE7-615884F4B1F7}" destId="{6C25E655-238E-4E88-BEFD-FE7A991CAB59}" srcOrd="3" destOrd="0" presId="urn:microsoft.com/office/officeart/2005/8/layout/default"/>
    <dgm:cxn modelId="{DCF22A83-2B9A-43DB-91FA-16B766CAD8B8}" type="presParOf" srcId="{4B70C43C-4D31-4C4B-9AE7-615884F4B1F7}" destId="{BB3F0960-C529-4866-83B7-31778B827E87}" srcOrd="4" destOrd="0" presId="urn:microsoft.com/office/officeart/2005/8/layout/default"/>
    <dgm:cxn modelId="{359B8C16-9E61-424B-9C0E-8535C0E34CD4}" type="presParOf" srcId="{4B70C43C-4D31-4C4B-9AE7-615884F4B1F7}" destId="{C4C88B87-EFDC-4730-BCFB-0E5D8847D2F1}" srcOrd="5" destOrd="0" presId="urn:microsoft.com/office/officeart/2005/8/layout/default"/>
    <dgm:cxn modelId="{1EE3BD8B-C4F4-4882-857E-2595893C59E2}" type="presParOf" srcId="{4B70C43C-4D31-4C4B-9AE7-615884F4B1F7}" destId="{379550F8-85E0-4D99-9663-10BD7B6BCC8D}" srcOrd="6" destOrd="0" presId="urn:microsoft.com/office/officeart/2005/8/layout/default"/>
    <dgm:cxn modelId="{5D990732-E06F-4A6C-B0E9-70A580E652C8}" type="presParOf" srcId="{4B70C43C-4D31-4C4B-9AE7-615884F4B1F7}" destId="{AD207B53-C221-400D-9663-BF5CA63CF948}" srcOrd="7" destOrd="0" presId="urn:microsoft.com/office/officeart/2005/8/layout/default"/>
    <dgm:cxn modelId="{15518373-C412-4789-B15A-E7BE3551E9E5}" type="presParOf" srcId="{4B70C43C-4D31-4C4B-9AE7-615884F4B1F7}" destId="{DCB1030F-A904-4824-B52E-8739C3552452}" srcOrd="8" destOrd="0" presId="urn:microsoft.com/office/officeart/2005/8/layout/default"/>
    <dgm:cxn modelId="{6D494828-1022-46DC-9F59-D66226D9F58F}" type="presParOf" srcId="{4B70C43C-4D31-4C4B-9AE7-615884F4B1F7}" destId="{AB6467B1-BEC2-4BB7-B73A-11A634CA59DA}" srcOrd="9" destOrd="0" presId="urn:microsoft.com/office/officeart/2005/8/layout/default"/>
    <dgm:cxn modelId="{BA6C7A03-4997-46B9-87C8-306DB8CC0615}" type="presParOf" srcId="{4B70C43C-4D31-4C4B-9AE7-615884F4B1F7}" destId="{580DD463-0EF8-42F2-88BD-B28F48AEE57D}" srcOrd="10" destOrd="0" presId="urn:microsoft.com/office/officeart/2005/8/layout/default"/>
    <dgm:cxn modelId="{9503D920-80F3-46D0-B618-5C19BC3929E9}" type="presParOf" srcId="{4B70C43C-4D31-4C4B-9AE7-615884F4B1F7}" destId="{6782EAA8-3450-451A-95DA-5AE4A330FD0F}" srcOrd="11" destOrd="0" presId="urn:microsoft.com/office/officeart/2005/8/layout/default"/>
    <dgm:cxn modelId="{7964FE1D-26CC-498C-B5E8-C9DFE2E168C9}" type="presParOf" srcId="{4B70C43C-4D31-4C4B-9AE7-615884F4B1F7}" destId="{878D8D30-F06C-40E4-BE9B-7A75C96A9493}" srcOrd="12" destOrd="0" presId="urn:microsoft.com/office/officeart/2005/8/layout/default"/>
    <dgm:cxn modelId="{B91FE47D-E531-46AA-B813-47C15C17954B}" type="presParOf" srcId="{4B70C43C-4D31-4C4B-9AE7-615884F4B1F7}" destId="{1AFD5146-9AF5-49DC-9492-9AC79F46D34A}" srcOrd="13" destOrd="0" presId="urn:microsoft.com/office/officeart/2005/8/layout/default"/>
    <dgm:cxn modelId="{975C47D3-44E2-4127-BCDD-F55E136FDFD9}" type="presParOf" srcId="{4B70C43C-4D31-4C4B-9AE7-615884F4B1F7}" destId="{7D3533B6-E735-41E0-8C5B-CEE10C89F2F7}" srcOrd="14" destOrd="0" presId="urn:microsoft.com/office/officeart/2005/8/layout/default"/>
    <dgm:cxn modelId="{AD4633F5-F3A4-44E8-8775-E1613F2FA1AC}" type="presParOf" srcId="{4B70C43C-4D31-4C4B-9AE7-615884F4B1F7}" destId="{C721AB09-7CC7-42DF-AEE9-DBA95DFC2B3F}" srcOrd="15" destOrd="0" presId="urn:microsoft.com/office/officeart/2005/8/layout/default"/>
    <dgm:cxn modelId="{4D59C1BF-366A-40BD-B62A-C83CE932D2C1}" type="presParOf" srcId="{4B70C43C-4D31-4C4B-9AE7-615884F4B1F7}" destId="{9587C40D-5F62-4DCA-B290-C505E559F3A2}" srcOrd="16" destOrd="0" presId="urn:microsoft.com/office/officeart/2005/8/layout/default"/>
    <dgm:cxn modelId="{64D82F76-A321-4BB7-93D7-F3974115A0B2}" type="presParOf" srcId="{4B70C43C-4D31-4C4B-9AE7-615884F4B1F7}" destId="{DB0B33D4-4AF9-4045-82B7-6E909B63930B}" srcOrd="17" destOrd="0" presId="urn:microsoft.com/office/officeart/2005/8/layout/default"/>
    <dgm:cxn modelId="{CF1151E8-69F7-41A0-87B2-403BB3A4F91C}" type="presParOf" srcId="{4B70C43C-4D31-4C4B-9AE7-615884F4B1F7}" destId="{B57BF0F6-2CFA-4002-BD71-5BBD520CFB81}" srcOrd="1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FC8ADC-4A43-48E2-AE5A-3BE757CBC063}" type="doc">
      <dgm:prSet loTypeId="urn:microsoft.com/office/officeart/2005/8/layout/hList3" loCatId="list" qsTypeId="urn:microsoft.com/office/officeart/2005/8/quickstyle/simple1" qsCatId="simple" csTypeId="urn:microsoft.com/office/officeart/2005/8/colors/accent2_2" csCatId="accent2" phldr="1"/>
      <dgm:spPr/>
      <dgm:t>
        <a:bodyPr/>
        <a:lstStyle/>
        <a:p>
          <a:endParaRPr lang="en-US"/>
        </a:p>
      </dgm:t>
    </dgm:pt>
    <dgm:pt modelId="{98F8D47D-48AA-4DEE-AEBA-F5C974FFECFE}">
      <dgm:prSet phldrT="[Text]"/>
      <dgm:spPr>
        <a:solidFill>
          <a:schemeClr val="accent1"/>
        </a:solidFill>
      </dgm:spPr>
      <dgm:t>
        <a:bodyPr/>
        <a:lstStyle/>
        <a:p>
          <a:r>
            <a:rPr lang="en-US" dirty="0"/>
            <a:t>Tier Two Client Characteristics</a:t>
          </a:r>
        </a:p>
      </dgm:t>
    </dgm:pt>
    <dgm:pt modelId="{571D3F79-66DF-4302-BD5C-19F436069BB7}" type="parTrans" cxnId="{47105C49-CC5F-4008-BCEA-CEE174D0F8D4}">
      <dgm:prSet/>
      <dgm:spPr/>
      <dgm:t>
        <a:bodyPr/>
        <a:lstStyle/>
        <a:p>
          <a:endParaRPr lang="en-US"/>
        </a:p>
      </dgm:t>
    </dgm:pt>
    <dgm:pt modelId="{DC417A5E-DAA4-4F7C-826B-4EC339BCBB28}" type="sibTrans" cxnId="{47105C49-CC5F-4008-BCEA-CEE174D0F8D4}">
      <dgm:prSet/>
      <dgm:spPr/>
      <dgm:t>
        <a:bodyPr/>
        <a:lstStyle/>
        <a:p>
          <a:endParaRPr lang="en-US"/>
        </a:p>
      </dgm:t>
    </dgm:pt>
    <dgm:pt modelId="{01E1CE41-3634-4B3D-B368-194690111E2E}">
      <dgm:prSet phldrT="[Text]"/>
      <dgm:spPr>
        <a:solidFill>
          <a:schemeClr val="accent1"/>
        </a:solidFill>
      </dgm:spPr>
      <dgm:t>
        <a:bodyPr/>
        <a:lstStyle/>
        <a:p>
          <a:pPr>
            <a:spcAft>
              <a:spcPts val="0"/>
            </a:spcAft>
          </a:pPr>
          <a:r>
            <a:rPr lang="en-US"/>
            <a:t>The client, the client’s caregivers/</a:t>
          </a:r>
        </a:p>
        <a:p>
          <a:pPr>
            <a:spcAft>
              <a:spcPts val="0"/>
            </a:spcAft>
          </a:pPr>
          <a:r>
            <a:rPr lang="en-US"/>
            <a:t>supports, and the Care Coordinator are actively engaged in the HAP</a:t>
          </a:r>
        </a:p>
      </dgm:t>
    </dgm:pt>
    <dgm:pt modelId="{A9E70D01-FA82-4EC4-B044-8E65F8B6FEFD}" type="parTrans" cxnId="{4646A7B2-594B-4B9D-A5D4-F1497A2EE37A}">
      <dgm:prSet/>
      <dgm:spPr/>
      <dgm:t>
        <a:bodyPr/>
        <a:lstStyle/>
        <a:p>
          <a:endParaRPr lang="en-US"/>
        </a:p>
      </dgm:t>
    </dgm:pt>
    <dgm:pt modelId="{0533E00E-4723-4017-AB32-BBA017257F3D}" type="sibTrans" cxnId="{4646A7B2-594B-4B9D-A5D4-F1497A2EE37A}">
      <dgm:prSet/>
      <dgm:spPr/>
      <dgm:t>
        <a:bodyPr/>
        <a:lstStyle/>
        <a:p>
          <a:endParaRPr lang="en-US"/>
        </a:p>
      </dgm:t>
    </dgm:pt>
    <dgm:pt modelId="{1DFE2436-CEEC-488D-AE97-EF04FD04BE15}">
      <dgm:prSet phldrT="[Text]"/>
      <dgm:spPr>
        <a:solidFill>
          <a:schemeClr val="accent1"/>
        </a:solidFill>
      </dgm:spPr>
      <dgm:t>
        <a:bodyPr/>
        <a:lstStyle/>
        <a:p>
          <a:r>
            <a:rPr lang="en-US" dirty="0"/>
            <a:t>The client is participating in activities that are in support of improved health and well-being</a:t>
          </a:r>
        </a:p>
      </dgm:t>
    </dgm:pt>
    <dgm:pt modelId="{1A461A8F-2E1B-43DA-9FBA-B95D22DA2FF7}" type="parTrans" cxnId="{1EC6271D-9A37-4A12-B85E-4C2D52D07772}">
      <dgm:prSet/>
      <dgm:spPr/>
      <dgm:t>
        <a:bodyPr/>
        <a:lstStyle/>
        <a:p>
          <a:endParaRPr lang="en-US"/>
        </a:p>
      </dgm:t>
    </dgm:pt>
    <dgm:pt modelId="{50A78AAF-4554-40FA-995F-A80B43A9CA7B}" type="sibTrans" cxnId="{1EC6271D-9A37-4A12-B85E-4C2D52D07772}">
      <dgm:prSet/>
      <dgm:spPr/>
      <dgm:t>
        <a:bodyPr/>
        <a:lstStyle/>
        <a:p>
          <a:endParaRPr lang="en-US"/>
        </a:p>
      </dgm:t>
    </dgm:pt>
    <dgm:pt modelId="{3692E4CF-96AA-40CC-82AF-0281D9383EA3}">
      <dgm:prSet phldrT="[Text]"/>
      <dgm:spPr>
        <a:solidFill>
          <a:schemeClr val="accent1"/>
        </a:solidFill>
      </dgm:spPr>
      <dgm:t>
        <a:bodyPr/>
        <a:lstStyle/>
        <a:p>
          <a:r>
            <a:rPr lang="en-US" dirty="0"/>
            <a:t>The client and the Care Coordinator identify that the client has not achieved a sustainable level of self-management for their chronic conditions</a:t>
          </a:r>
        </a:p>
      </dgm:t>
    </dgm:pt>
    <dgm:pt modelId="{3B606F02-6ABF-4A6B-B699-2BA8EB9F2C34}" type="parTrans" cxnId="{99DFE238-FB1D-4905-ABC9-8E523FFE30F6}">
      <dgm:prSet/>
      <dgm:spPr/>
      <dgm:t>
        <a:bodyPr/>
        <a:lstStyle/>
        <a:p>
          <a:endParaRPr lang="en-US"/>
        </a:p>
      </dgm:t>
    </dgm:pt>
    <dgm:pt modelId="{9426F66B-838E-462E-BEA5-09E5BE056CB1}" type="sibTrans" cxnId="{99DFE238-FB1D-4905-ABC9-8E523FFE30F6}">
      <dgm:prSet/>
      <dgm:spPr/>
      <dgm:t>
        <a:bodyPr/>
        <a:lstStyle/>
        <a:p>
          <a:endParaRPr lang="en-US"/>
        </a:p>
      </dgm:t>
    </dgm:pt>
    <dgm:pt modelId="{D066724A-C856-4E66-973B-DA86D7345550}">
      <dgm:prSet/>
      <dgm:spPr>
        <a:solidFill>
          <a:schemeClr val="accent1"/>
        </a:solidFill>
      </dgm:spPr>
      <dgm:t>
        <a:bodyPr/>
        <a:lstStyle/>
        <a:p>
          <a:pPr>
            <a:spcAft>
              <a:spcPts val="0"/>
            </a:spcAft>
          </a:pPr>
          <a:r>
            <a:rPr lang="en-US" dirty="0"/>
            <a:t>The client’s Patient Activation Measure (PAM,  CAM, PPAM) level is typically a </a:t>
          </a:r>
        </a:p>
        <a:p>
          <a:pPr>
            <a:spcAft>
              <a:spcPts val="0"/>
            </a:spcAft>
          </a:pPr>
          <a:r>
            <a:rPr lang="en-US" dirty="0"/>
            <a:t>1 or 2</a:t>
          </a:r>
        </a:p>
      </dgm:t>
    </dgm:pt>
    <dgm:pt modelId="{DF5B3DF0-3653-4897-892D-A32DC24DD812}" type="parTrans" cxnId="{FD4BF4D8-58C0-4973-8314-413893CEC087}">
      <dgm:prSet/>
      <dgm:spPr/>
      <dgm:t>
        <a:bodyPr/>
        <a:lstStyle/>
        <a:p>
          <a:endParaRPr lang="en-US"/>
        </a:p>
      </dgm:t>
    </dgm:pt>
    <dgm:pt modelId="{0870C823-8F5B-4C3D-9F5F-2303EDFCE1AF}" type="sibTrans" cxnId="{FD4BF4D8-58C0-4973-8314-413893CEC087}">
      <dgm:prSet/>
      <dgm:spPr/>
      <dgm:t>
        <a:bodyPr/>
        <a:lstStyle/>
        <a:p>
          <a:endParaRPr lang="en-US"/>
        </a:p>
      </dgm:t>
    </dgm:pt>
    <dgm:pt modelId="{870797D1-2CBF-49C4-AB27-6BDE1A94A678}">
      <dgm:prSet/>
      <dgm:spPr>
        <a:solidFill>
          <a:schemeClr val="accent1"/>
        </a:solidFill>
      </dgm:spPr>
      <dgm:t>
        <a:bodyPr/>
        <a:lstStyle/>
        <a:p>
          <a:r>
            <a:rPr lang="en-US" dirty="0"/>
            <a:t>The client’s engagement, through goals and action steps, shows a low level of activation and does not demonstrate self-management and self-advocacy</a:t>
          </a:r>
        </a:p>
      </dgm:t>
    </dgm:pt>
    <dgm:pt modelId="{A37D266E-F71D-4817-BB30-88093FAC6D5C}" type="parTrans" cxnId="{87AF504E-0BFC-465F-A436-DBAE8270493D}">
      <dgm:prSet/>
      <dgm:spPr/>
      <dgm:t>
        <a:bodyPr/>
        <a:lstStyle/>
        <a:p>
          <a:endParaRPr lang="en-US"/>
        </a:p>
      </dgm:t>
    </dgm:pt>
    <dgm:pt modelId="{69661BE2-3DE7-4C72-BBBA-4AB82A65059A}" type="sibTrans" cxnId="{87AF504E-0BFC-465F-A436-DBAE8270493D}">
      <dgm:prSet/>
      <dgm:spPr/>
      <dgm:t>
        <a:bodyPr/>
        <a:lstStyle/>
        <a:p>
          <a:endParaRPr lang="en-US"/>
        </a:p>
      </dgm:t>
    </dgm:pt>
    <dgm:pt modelId="{D6B59A79-B4B8-4774-88A8-FD646029CD16}" type="pres">
      <dgm:prSet presAssocID="{B9FC8ADC-4A43-48E2-AE5A-3BE757CBC063}" presName="composite" presStyleCnt="0">
        <dgm:presLayoutVars>
          <dgm:chMax val="1"/>
          <dgm:dir/>
          <dgm:resizeHandles val="exact"/>
        </dgm:presLayoutVars>
      </dgm:prSet>
      <dgm:spPr/>
    </dgm:pt>
    <dgm:pt modelId="{E5AE0C9B-AFC7-458F-B398-BAAF861A3C14}" type="pres">
      <dgm:prSet presAssocID="{98F8D47D-48AA-4DEE-AEBA-F5C974FFECFE}" presName="roof" presStyleLbl="dkBgShp" presStyleIdx="0" presStyleCnt="2"/>
      <dgm:spPr/>
    </dgm:pt>
    <dgm:pt modelId="{0D455084-CBFE-4E34-B4F2-2451058178EE}" type="pres">
      <dgm:prSet presAssocID="{98F8D47D-48AA-4DEE-AEBA-F5C974FFECFE}" presName="pillars" presStyleCnt="0"/>
      <dgm:spPr/>
    </dgm:pt>
    <dgm:pt modelId="{27301935-B0A9-4C26-B220-F11FFBFA355C}" type="pres">
      <dgm:prSet presAssocID="{98F8D47D-48AA-4DEE-AEBA-F5C974FFECFE}" presName="pillar1" presStyleLbl="node1" presStyleIdx="0" presStyleCnt="5">
        <dgm:presLayoutVars>
          <dgm:bulletEnabled val="1"/>
        </dgm:presLayoutVars>
      </dgm:prSet>
      <dgm:spPr/>
    </dgm:pt>
    <dgm:pt modelId="{06D3FB64-F7D9-4B45-B844-C9961FD81186}" type="pres">
      <dgm:prSet presAssocID="{1DFE2436-CEEC-488D-AE97-EF04FD04BE15}" presName="pillarX" presStyleLbl="node1" presStyleIdx="1" presStyleCnt="5">
        <dgm:presLayoutVars>
          <dgm:bulletEnabled val="1"/>
        </dgm:presLayoutVars>
      </dgm:prSet>
      <dgm:spPr/>
    </dgm:pt>
    <dgm:pt modelId="{9AF6E5D3-55B3-4562-9D65-2582E68D229C}" type="pres">
      <dgm:prSet presAssocID="{3692E4CF-96AA-40CC-82AF-0281D9383EA3}" presName="pillarX" presStyleLbl="node1" presStyleIdx="2" presStyleCnt="5">
        <dgm:presLayoutVars>
          <dgm:bulletEnabled val="1"/>
        </dgm:presLayoutVars>
      </dgm:prSet>
      <dgm:spPr/>
    </dgm:pt>
    <dgm:pt modelId="{B9F146F3-FE77-49FD-BEFA-59B9D33D6C40}" type="pres">
      <dgm:prSet presAssocID="{870797D1-2CBF-49C4-AB27-6BDE1A94A678}" presName="pillarX" presStyleLbl="node1" presStyleIdx="3" presStyleCnt="5">
        <dgm:presLayoutVars>
          <dgm:bulletEnabled val="1"/>
        </dgm:presLayoutVars>
      </dgm:prSet>
      <dgm:spPr/>
    </dgm:pt>
    <dgm:pt modelId="{FDEBC011-2B41-4280-9443-03927D6844C4}" type="pres">
      <dgm:prSet presAssocID="{D066724A-C856-4E66-973B-DA86D7345550}" presName="pillarX" presStyleLbl="node1" presStyleIdx="4" presStyleCnt="5">
        <dgm:presLayoutVars>
          <dgm:bulletEnabled val="1"/>
        </dgm:presLayoutVars>
      </dgm:prSet>
      <dgm:spPr/>
    </dgm:pt>
    <dgm:pt modelId="{A946BB3C-FA8A-4231-93CB-33604A1F746A}" type="pres">
      <dgm:prSet presAssocID="{98F8D47D-48AA-4DEE-AEBA-F5C974FFECFE}" presName="base" presStyleLbl="dkBgShp" presStyleIdx="1" presStyleCnt="2"/>
      <dgm:spPr>
        <a:solidFill>
          <a:schemeClr val="accent1"/>
        </a:solidFill>
      </dgm:spPr>
    </dgm:pt>
  </dgm:ptLst>
  <dgm:cxnLst>
    <dgm:cxn modelId="{1EC6271D-9A37-4A12-B85E-4C2D52D07772}" srcId="{98F8D47D-48AA-4DEE-AEBA-F5C974FFECFE}" destId="{1DFE2436-CEEC-488D-AE97-EF04FD04BE15}" srcOrd="1" destOrd="0" parTransId="{1A461A8F-2E1B-43DA-9FBA-B95D22DA2FF7}" sibTransId="{50A78AAF-4554-40FA-995F-A80B43A9CA7B}"/>
    <dgm:cxn modelId="{99DFE238-FB1D-4905-ABC9-8E523FFE30F6}" srcId="{98F8D47D-48AA-4DEE-AEBA-F5C974FFECFE}" destId="{3692E4CF-96AA-40CC-82AF-0281D9383EA3}" srcOrd="2" destOrd="0" parTransId="{3B606F02-6ABF-4A6B-B699-2BA8EB9F2C34}" sibTransId="{9426F66B-838E-462E-BEA5-09E5BE056CB1}"/>
    <dgm:cxn modelId="{47105C49-CC5F-4008-BCEA-CEE174D0F8D4}" srcId="{B9FC8ADC-4A43-48E2-AE5A-3BE757CBC063}" destId="{98F8D47D-48AA-4DEE-AEBA-F5C974FFECFE}" srcOrd="0" destOrd="0" parTransId="{571D3F79-66DF-4302-BD5C-19F436069BB7}" sibTransId="{DC417A5E-DAA4-4F7C-826B-4EC339BCBB28}"/>
    <dgm:cxn modelId="{B9AFAA4C-6509-46A5-94EE-5962B6BFA6A6}" type="presOf" srcId="{98F8D47D-48AA-4DEE-AEBA-F5C974FFECFE}" destId="{E5AE0C9B-AFC7-458F-B398-BAAF861A3C14}" srcOrd="0" destOrd="0" presId="urn:microsoft.com/office/officeart/2005/8/layout/hList3"/>
    <dgm:cxn modelId="{87AF504E-0BFC-465F-A436-DBAE8270493D}" srcId="{98F8D47D-48AA-4DEE-AEBA-F5C974FFECFE}" destId="{870797D1-2CBF-49C4-AB27-6BDE1A94A678}" srcOrd="3" destOrd="0" parTransId="{A37D266E-F71D-4817-BB30-88093FAC6D5C}" sibTransId="{69661BE2-3DE7-4C72-BBBA-4AB82A65059A}"/>
    <dgm:cxn modelId="{8181ACA8-0796-43C4-BCC3-D0B7FE557B9E}" type="presOf" srcId="{870797D1-2CBF-49C4-AB27-6BDE1A94A678}" destId="{B9F146F3-FE77-49FD-BEFA-59B9D33D6C40}" srcOrd="0" destOrd="0" presId="urn:microsoft.com/office/officeart/2005/8/layout/hList3"/>
    <dgm:cxn modelId="{4646A7B2-594B-4B9D-A5D4-F1497A2EE37A}" srcId="{98F8D47D-48AA-4DEE-AEBA-F5C974FFECFE}" destId="{01E1CE41-3634-4B3D-B368-194690111E2E}" srcOrd="0" destOrd="0" parTransId="{A9E70D01-FA82-4EC4-B044-8E65F8B6FEFD}" sibTransId="{0533E00E-4723-4017-AB32-BBA017257F3D}"/>
    <dgm:cxn modelId="{245B5AC4-55AB-405C-BC7C-6C3F6B8F085D}" type="presOf" srcId="{D066724A-C856-4E66-973B-DA86D7345550}" destId="{FDEBC011-2B41-4280-9443-03927D6844C4}" srcOrd="0" destOrd="0" presId="urn:microsoft.com/office/officeart/2005/8/layout/hList3"/>
    <dgm:cxn modelId="{FD4BF4D8-58C0-4973-8314-413893CEC087}" srcId="{98F8D47D-48AA-4DEE-AEBA-F5C974FFECFE}" destId="{D066724A-C856-4E66-973B-DA86D7345550}" srcOrd="4" destOrd="0" parTransId="{DF5B3DF0-3653-4897-892D-A32DC24DD812}" sibTransId="{0870C823-8F5B-4C3D-9F5F-2303EDFCE1AF}"/>
    <dgm:cxn modelId="{1D4A53E7-CA20-499D-8A26-B1137176FEE6}" type="presOf" srcId="{3692E4CF-96AA-40CC-82AF-0281D9383EA3}" destId="{9AF6E5D3-55B3-4562-9D65-2582E68D229C}" srcOrd="0" destOrd="0" presId="urn:microsoft.com/office/officeart/2005/8/layout/hList3"/>
    <dgm:cxn modelId="{12DEBEE9-F8C0-4A14-B360-F766A1921F7C}" type="presOf" srcId="{1DFE2436-CEEC-488D-AE97-EF04FD04BE15}" destId="{06D3FB64-F7D9-4B45-B844-C9961FD81186}" srcOrd="0" destOrd="0" presId="urn:microsoft.com/office/officeart/2005/8/layout/hList3"/>
    <dgm:cxn modelId="{8E5936F1-3244-44A9-9B72-0C1285C22095}" type="presOf" srcId="{B9FC8ADC-4A43-48E2-AE5A-3BE757CBC063}" destId="{D6B59A79-B4B8-4774-88A8-FD646029CD16}" srcOrd="0" destOrd="0" presId="urn:microsoft.com/office/officeart/2005/8/layout/hList3"/>
    <dgm:cxn modelId="{C2AAC6F3-F979-47C6-9C21-DD24E422273A}" type="presOf" srcId="{01E1CE41-3634-4B3D-B368-194690111E2E}" destId="{27301935-B0A9-4C26-B220-F11FFBFA355C}" srcOrd="0" destOrd="0" presId="urn:microsoft.com/office/officeart/2005/8/layout/hList3"/>
    <dgm:cxn modelId="{BC642C07-1A1C-43FD-BDBA-00B922A20C54}" type="presParOf" srcId="{D6B59A79-B4B8-4774-88A8-FD646029CD16}" destId="{E5AE0C9B-AFC7-458F-B398-BAAF861A3C14}" srcOrd="0" destOrd="0" presId="urn:microsoft.com/office/officeart/2005/8/layout/hList3"/>
    <dgm:cxn modelId="{B56B98EF-EB6F-4822-8AA6-6D7BE06DB1E5}" type="presParOf" srcId="{D6B59A79-B4B8-4774-88A8-FD646029CD16}" destId="{0D455084-CBFE-4E34-B4F2-2451058178EE}" srcOrd="1" destOrd="0" presId="urn:microsoft.com/office/officeart/2005/8/layout/hList3"/>
    <dgm:cxn modelId="{57139035-E682-424F-90A1-E1C5789E0CD9}" type="presParOf" srcId="{0D455084-CBFE-4E34-B4F2-2451058178EE}" destId="{27301935-B0A9-4C26-B220-F11FFBFA355C}" srcOrd="0" destOrd="0" presId="urn:microsoft.com/office/officeart/2005/8/layout/hList3"/>
    <dgm:cxn modelId="{5144A3CD-328B-4E48-BE8A-DF522DD48444}" type="presParOf" srcId="{0D455084-CBFE-4E34-B4F2-2451058178EE}" destId="{06D3FB64-F7D9-4B45-B844-C9961FD81186}" srcOrd="1" destOrd="0" presId="urn:microsoft.com/office/officeart/2005/8/layout/hList3"/>
    <dgm:cxn modelId="{1BC0820F-3011-4680-A77E-962980B35078}" type="presParOf" srcId="{0D455084-CBFE-4E34-B4F2-2451058178EE}" destId="{9AF6E5D3-55B3-4562-9D65-2582E68D229C}" srcOrd="2" destOrd="0" presId="urn:microsoft.com/office/officeart/2005/8/layout/hList3"/>
    <dgm:cxn modelId="{6586AE9F-5C2F-49B6-9560-845418FFB471}" type="presParOf" srcId="{0D455084-CBFE-4E34-B4F2-2451058178EE}" destId="{B9F146F3-FE77-49FD-BEFA-59B9D33D6C40}" srcOrd="3" destOrd="0" presId="urn:microsoft.com/office/officeart/2005/8/layout/hList3"/>
    <dgm:cxn modelId="{B962A8DD-0084-4180-9BD8-8FFFDFA8DC43}" type="presParOf" srcId="{0D455084-CBFE-4E34-B4F2-2451058178EE}" destId="{FDEBC011-2B41-4280-9443-03927D6844C4}" srcOrd="4" destOrd="0" presId="urn:microsoft.com/office/officeart/2005/8/layout/hList3"/>
    <dgm:cxn modelId="{355A87E6-5653-4DD9-BEDD-C3338F3130CB}" type="presParOf" srcId="{D6B59A79-B4B8-4774-88A8-FD646029CD16}" destId="{A946BB3C-FA8A-4231-93CB-33604A1F746A}"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FC8ADC-4A43-48E2-AE5A-3BE757CBC063}" type="doc">
      <dgm:prSet loTypeId="urn:microsoft.com/office/officeart/2005/8/layout/hList3" loCatId="list" qsTypeId="urn:microsoft.com/office/officeart/2005/8/quickstyle/simple5" qsCatId="simple" csTypeId="urn:microsoft.com/office/officeart/2005/8/colors/accent1_2" csCatId="accent1" phldr="1"/>
      <dgm:spPr/>
      <dgm:t>
        <a:bodyPr/>
        <a:lstStyle/>
        <a:p>
          <a:endParaRPr lang="en-US"/>
        </a:p>
      </dgm:t>
    </dgm:pt>
    <dgm:pt modelId="{98F8D47D-48AA-4DEE-AEBA-F5C974FFECFE}">
      <dgm:prSet phldrT="[Text]"/>
      <dgm:spPr>
        <a:solidFill>
          <a:schemeClr val="accent4">
            <a:lumMod val="75000"/>
          </a:schemeClr>
        </a:solidFill>
      </dgm:spPr>
      <dgm:t>
        <a:bodyPr/>
        <a:lstStyle/>
        <a:p>
          <a:r>
            <a:rPr lang="en-US" dirty="0"/>
            <a:t>Tier Three Client Characteristics</a:t>
          </a:r>
        </a:p>
      </dgm:t>
    </dgm:pt>
    <dgm:pt modelId="{571D3F79-66DF-4302-BD5C-19F436069BB7}" type="parTrans" cxnId="{47105C49-CC5F-4008-BCEA-CEE174D0F8D4}">
      <dgm:prSet/>
      <dgm:spPr/>
      <dgm:t>
        <a:bodyPr/>
        <a:lstStyle/>
        <a:p>
          <a:endParaRPr lang="en-US"/>
        </a:p>
      </dgm:t>
    </dgm:pt>
    <dgm:pt modelId="{DC417A5E-DAA4-4F7C-826B-4EC339BCBB28}" type="sibTrans" cxnId="{47105C49-CC5F-4008-BCEA-CEE174D0F8D4}">
      <dgm:prSet/>
      <dgm:spPr/>
      <dgm:t>
        <a:bodyPr/>
        <a:lstStyle/>
        <a:p>
          <a:endParaRPr lang="en-US"/>
        </a:p>
      </dgm:t>
    </dgm:pt>
    <dgm:pt modelId="{01E1CE41-3634-4B3D-B368-194690111E2E}">
      <dgm:prSet phldrT="[Text]"/>
      <dgm:spPr>
        <a:solidFill>
          <a:schemeClr val="accent4">
            <a:lumMod val="75000"/>
          </a:schemeClr>
        </a:solidFill>
        <a:ln>
          <a:solidFill>
            <a:schemeClr val="bg1"/>
          </a:solidFill>
        </a:ln>
      </dgm:spPr>
      <dgm:t>
        <a:bodyPr/>
        <a:lstStyle/>
        <a:p>
          <a:r>
            <a:rPr lang="en-US" dirty="0"/>
            <a:t>Client has demonstrated self- awareness and confidence</a:t>
          </a:r>
        </a:p>
      </dgm:t>
    </dgm:pt>
    <dgm:pt modelId="{A9E70D01-FA82-4EC4-B044-8E65F8B6FEFD}" type="parTrans" cxnId="{4646A7B2-594B-4B9D-A5D4-F1497A2EE37A}">
      <dgm:prSet/>
      <dgm:spPr/>
      <dgm:t>
        <a:bodyPr/>
        <a:lstStyle/>
        <a:p>
          <a:endParaRPr lang="en-US"/>
        </a:p>
      </dgm:t>
    </dgm:pt>
    <dgm:pt modelId="{0533E00E-4723-4017-AB32-BBA017257F3D}" type="sibTrans" cxnId="{4646A7B2-594B-4B9D-A5D4-F1497A2EE37A}">
      <dgm:prSet/>
      <dgm:spPr/>
      <dgm:t>
        <a:bodyPr/>
        <a:lstStyle/>
        <a:p>
          <a:endParaRPr lang="en-US"/>
        </a:p>
      </dgm:t>
    </dgm:pt>
    <dgm:pt modelId="{1DFE2436-CEEC-488D-AE97-EF04FD04BE15}">
      <dgm:prSet phldrT="[Text]"/>
      <dgm:spPr>
        <a:solidFill>
          <a:schemeClr val="accent4">
            <a:lumMod val="75000"/>
          </a:schemeClr>
        </a:solidFill>
        <a:ln>
          <a:solidFill>
            <a:schemeClr val="bg1"/>
          </a:solidFill>
        </a:ln>
      </dgm:spPr>
      <dgm:t>
        <a:bodyPr/>
        <a:lstStyle/>
        <a:p>
          <a:r>
            <a:rPr lang="en-US" dirty="0"/>
            <a:t>Client is goal oriented</a:t>
          </a:r>
        </a:p>
      </dgm:t>
    </dgm:pt>
    <dgm:pt modelId="{1A461A8F-2E1B-43DA-9FBA-B95D22DA2FF7}" type="parTrans" cxnId="{1EC6271D-9A37-4A12-B85E-4C2D52D07772}">
      <dgm:prSet/>
      <dgm:spPr/>
      <dgm:t>
        <a:bodyPr/>
        <a:lstStyle/>
        <a:p>
          <a:endParaRPr lang="en-US"/>
        </a:p>
      </dgm:t>
    </dgm:pt>
    <dgm:pt modelId="{50A78AAF-4554-40FA-995F-A80B43A9CA7B}" type="sibTrans" cxnId="{1EC6271D-9A37-4A12-B85E-4C2D52D07772}">
      <dgm:prSet/>
      <dgm:spPr/>
      <dgm:t>
        <a:bodyPr/>
        <a:lstStyle/>
        <a:p>
          <a:endParaRPr lang="en-US"/>
        </a:p>
      </dgm:t>
    </dgm:pt>
    <dgm:pt modelId="{3692E4CF-96AA-40CC-82AF-0281D9383EA3}">
      <dgm:prSet phldrT="[Text]"/>
      <dgm:spPr>
        <a:solidFill>
          <a:schemeClr val="accent4">
            <a:lumMod val="75000"/>
          </a:schemeClr>
        </a:solidFill>
        <a:ln>
          <a:solidFill>
            <a:schemeClr val="bg1"/>
          </a:solidFill>
        </a:ln>
      </dgm:spPr>
      <dgm:t>
        <a:bodyPr/>
        <a:lstStyle/>
        <a:p>
          <a:r>
            <a:rPr lang="en-US" dirty="0"/>
            <a:t>Client has the ability to interact with Providers</a:t>
          </a:r>
        </a:p>
      </dgm:t>
    </dgm:pt>
    <dgm:pt modelId="{3B606F02-6ABF-4A6B-B699-2BA8EB9F2C34}" type="parTrans" cxnId="{99DFE238-FB1D-4905-ABC9-8E523FFE30F6}">
      <dgm:prSet/>
      <dgm:spPr/>
      <dgm:t>
        <a:bodyPr/>
        <a:lstStyle/>
        <a:p>
          <a:endParaRPr lang="en-US"/>
        </a:p>
      </dgm:t>
    </dgm:pt>
    <dgm:pt modelId="{9426F66B-838E-462E-BEA5-09E5BE056CB1}" type="sibTrans" cxnId="{99DFE238-FB1D-4905-ABC9-8E523FFE30F6}">
      <dgm:prSet/>
      <dgm:spPr/>
      <dgm:t>
        <a:bodyPr/>
        <a:lstStyle/>
        <a:p>
          <a:endParaRPr lang="en-US"/>
        </a:p>
      </dgm:t>
    </dgm:pt>
    <dgm:pt modelId="{D066724A-C856-4E66-973B-DA86D7345550}">
      <dgm:prSet/>
      <dgm:spPr>
        <a:solidFill>
          <a:schemeClr val="accent4">
            <a:lumMod val="75000"/>
          </a:schemeClr>
        </a:solidFill>
        <a:ln>
          <a:solidFill>
            <a:schemeClr val="bg1"/>
          </a:solidFill>
        </a:ln>
      </dgm:spPr>
      <dgm:t>
        <a:bodyPr/>
        <a:lstStyle/>
        <a:p>
          <a:pPr>
            <a:spcAft>
              <a:spcPts val="0"/>
            </a:spcAft>
          </a:pPr>
          <a:r>
            <a:rPr lang="en-US" dirty="0"/>
            <a:t>The client’s Patient Activation Measure (PAM,  CAM, PPAM) level is typically a </a:t>
          </a:r>
        </a:p>
        <a:p>
          <a:pPr>
            <a:spcAft>
              <a:spcPts val="0"/>
            </a:spcAft>
          </a:pPr>
          <a:r>
            <a:rPr lang="en-US" dirty="0"/>
            <a:t>3 or 4</a:t>
          </a:r>
        </a:p>
      </dgm:t>
    </dgm:pt>
    <dgm:pt modelId="{DF5B3DF0-3653-4897-892D-A32DC24DD812}" type="parTrans" cxnId="{FD4BF4D8-58C0-4973-8314-413893CEC087}">
      <dgm:prSet/>
      <dgm:spPr/>
      <dgm:t>
        <a:bodyPr/>
        <a:lstStyle/>
        <a:p>
          <a:endParaRPr lang="en-US"/>
        </a:p>
      </dgm:t>
    </dgm:pt>
    <dgm:pt modelId="{0870C823-8F5B-4C3D-9F5F-2303EDFCE1AF}" type="sibTrans" cxnId="{FD4BF4D8-58C0-4973-8314-413893CEC087}">
      <dgm:prSet/>
      <dgm:spPr/>
      <dgm:t>
        <a:bodyPr/>
        <a:lstStyle/>
        <a:p>
          <a:endParaRPr lang="en-US"/>
        </a:p>
      </dgm:t>
    </dgm:pt>
    <dgm:pt modelId="{870797D1-2CBF-49C4-AB27-6BDE1A94A678}">
      <dgm:prSet/>
      <dgm:spPr>
        <a:solidFill>
          <a:schemeClr val="accent4">
            <a:lumMod val="75000"/>
          </a:schemeClr>
        </a:solidFill>
        <a:ln>
          <a:solidFill>
            <a:schemeClr val="bg1"/>
          </a:solidFill>
        </a:ln>
      </dgm:spPr>
      <dgm:t>
        <a:bodyPr/>
        <a:lstStyle/>
        <a:p>
          <a:r>
            <a:rPr lang="en-US" dirty="0"/>
            <a:t>Client is a good self-manager</a:t>
          </a:r>
        </a:p>
      </dgm:t>
    </dgm:pt>
    <dgm:pt modelId="{A37D266E-F71D-4817-BB30-88093FAC6D5C}" type="parTrans" cxnId="{87AF504E-0BFC-465F-A436-DBAE8270493D}">
      <dgm:prSet/>
      <dgm:spPr/>
      <dgm:t>
        <a:bodyPr/>
        <a:lstStyle/>
        <a:p>
          <a:endParaRPr lang="en-US"/>
        </a:p>
      </dgm:t>
    </dgm:pt>
    <dgm:pt modelId="{69661BE2-3DE7-4C72-BBBA-4AB82A65059A}" type="sibTrans" cxnId="{87AF504E-0BFC-465F-A436-DBAE8270493D}">
      <dgm:prSet/>
      <dgm:spPr/>
      <dgm:t>
        <a:bodyPr/>
        <a:lstStyle/>
        <a:p>
          <a:endParaRPr lang="en-US"/>
        </a:p>
      </dgm:t>
    </dgm:pt>
    <dgm:pt modelId="{8DCBC92A-489E-4B3B-84BE-F996DB2858A8}" type="pres">
      <dgm:prSet presAssocID="{B9FC8ADC-4A43-48E2-AE5A-3BE757CBC063}" presName="composite" presStyleCnt="0">
        <dgm:presLayoutVars>
          <dgm:chMax val="1"/>
          <dgm:dir/>
          <dgm:resizeHandles val="exact"/>
        </dgm:presLayoutVars>
      </dgm:prSet>
      <dgm:spPr/>
    </dgm:pt>
    <dgm:pt modelId="{D07FF144-2FF8-45BA-B40D-8F7C6FD9DDF7}" type="pres">
      <dgm:prSet presAssocID="{98F8D47D-48AA-4DEE-AEBA-F5C974FFECFE}" presName="roof" presStyleLbl="dkBgShp" presStyleIdx="0" presStyleCnt="2"/>
      <dgm:spPr/>
    </dgm:pt>
    <dgm:pt modelId="{73025784-69D7-433A-B100-34BE2C7FDC8D}" type="pres">
      <dgm:prSet presAssocID="{98F8D47D-48AA-4DEE-AEBA-F5C974FFECFE}" presName="pillars" presStyleCnt="0"/>
      <dgm:spPr/>
    </dgm:pt>
    <dgm:pt modelId="{FCF202B3-088A-4E9A-AE29-2C680C2400B6}" type="pres">
      <dgm:prSet presAssocID="{98F8D47D-48AA-4DEE-AEBA-F5C974FFECFE}" presName="pillar1" presStyleLbl="node1" presStyleIdx="0" presStyleCnt="5">
        <dgm:presLayoutVars>
          <dgm:bulletEnabled val="1"/>
        </dgm:presLayoutVars>
      </dgm:prSet>
      <dgm:spPr/>
    </dgm:pt>
    <dgm:pt modelId="{EECACB8D-2350-45CC-B8AF-787EDF01B474}" type="pres">
      <dgm:prSet presAssocID="{1DFE2436-CEEC-488D-AE97-EF04FD04BE15}" presName="pillarX" presStyleLbl="node1" presStyleIdx="1" presStyleCnt="5">
        <dgm:presLayoutVars>
          <dgm:bulletEnabled val="1"/>
        </dgm:presLayoutVars>
      </dgm:prSet>
      <dgm:spPr/>
    </dgm:pt>
    <dgm:pt modelId="{522F629A-126D-4801-89A4-9BAF02746955}" type="pres">
      <dgm:prSet presAssocID="{3692E4CF-96AA-40CC-82AF-0281D9383EA3}" presName="pillarX" presStyleLbl="node1" presStyleIdx="2" presStyleCnt="5">
        <dgm:presLayoutVars>
          <dgm:bulletEnabled val="1"/>
        </dgm:presLayoutVars>
      </dgm:prSet>
      <dgm:spPr/>
    </dgm:pt>
    <dgm:pt modelId="{AA2056E0-7EEC-46BE-87E4-9FCA8CBD47CD}" type="pres">
      <dgm:prSet presAssocID="{870797D1-2CBF-49C4-AB27-6BDE1A94A678}" presName="pillarX" presStyleLbl="node1" presStyleIdx="3" presStyleCnt="5">
        <dgm:presLayoutVars>
          <dgm:bulletEnabled val="1"/>
        </dgm:presLayoutVars>
      </dgm:prSet>
      <dgm:spPr/>
    </dgm:pt>
    <dgm:pt modelId="{FA31AB86-7ECA-43BA-A708-CE0598A8EFBE}" type="pres">
      <dgm:prSet presAssocID="{D066724A-C856-4E66-973B-DA86D7345550}" presName="pillarX" presStyleLbl="node1" presStyleIdx="4" presStyleCnt="5">
        <dgm:presLayoutVars>
          <dgm:bulletEnabled val="1"/>
        </dgm:presLayoutVars>
      </dgm:prSet>
      <dgm:spPr/>
    </dgm:pt>
    <dgm:pt modelId="{8133E937-CA63-4CA2-ABBB-FCF5C2380B33}" type="pres">
      <dgm:prSet presAssocID="{98F8D47D-48AA-4DEE-AEBA-F5C974FFECFE}" presName="base" presStyleLbl="dkBgShp" presStyleIdx="1" presStyleCnt="2"/>
      <dgm:spPr>
        <a:solidFill>
          <a:schemeClr val="accent4">
            <a:lumMod val="75000"/>
          </a:schemeClr>
        </a:solidFill>
        <a:ln>
          <a:noFill/>
        </a:ln>
      </dgm:spPr>
    </dgm:pt>
  </dgm:ptLst>
  <dgm:cxnLst>
    <dgm:cxn modelId="{1EC6271D-9A37-4A12-B85E-4C2D52D07772}" srcId="{98F8D47D-48AA-4DEE-AEBA-F5C974FFECFE}" destId="{1DFE2436-CEEC-488D-AE97-EF04FD04BE15}" srcOrd="1" destOrd="0" parTransId="{1A461A8F-2E1B-43DA-9FBA-B95D22DA2FF7}" sibTransId="{50A78AAF-4554-40FA-995F-A80B43A9CA7B}"/>
    <dgm:cxn modelId="{99DFE238-FB1D-4905-ABC9-8E523FFE30F6}" srcId="{98F8D47D-48AA-4DEE-AEBA-F5C974FFECFE}" destId="{3692E4CF-96AA-40CC-82AF-0281D9383EA3}" srcOrd="2" destOrd="0" parTransId="{3B606F02-6ABF-4A6B-B699-2BA8EB9F2C34}" sibTransId="{9426F66B-838E-462E-BEA5-09E5BE056CB1}"/>
    <dgm:cxn modelId="{47105C49-CC5F-4008-BCEA-CEE174D0F8D4}" srcId="{B9FC8ADC-4A43-48E2-AE5A-3BE757CBC063}" destId="{98F8D47D-48AA-4DEE-AEBA-F5C974FFECFE}" srcOrd="0" destOrd="0" parTransId="{571D3F79-66DF-4302-BD5C-19F436069BB7}" sibTransId="{DC417A5E-DAA4-4F7C-826B-4EC339BCBB28}"/>
    <dgm:cxn modelId="{87AF504E-0BFC-465F-A436-DBAE8270493D}" srcId="{98F8D47D-48AA-4DEE-AEBA-F5C974FFECFE}" destId="{870797D1-2CBF-49C4-AB27-6BDE1A94A678}" srcOrd="3" destOrd="0" parTransId="{A37D266E-F71D-4817-BB30-88093FAC6D5C}" sibTransId="{69661BE2-3DE7-4C72-BBBA-4AB82A65059A}"/>
    <dgm:cxn modelId="{D5EC4059-881B-4B30-9C2C-C902063EADC4}" type="presOf" srcId="{D066724A-C856-4E66-973B-DA86D7345550}" destId="{FA31AB86-7ECA-43BA-A708-CE0598A8EFBE}" srcOrd="0" destOrd="0" presId="urn:microsoft.com/office/officeart/2005/8/layout/hList3"/>
    <dgm:cxn modelId="{37196459-A823-4B75-9B5D-7180FA583522}" type="presOf" srcId="{B9FC8ADC-4A43-48E2-AE5A-3BE757CBC063}" destId="{8DCBC92A-489E-4B3B-84BE-F996DB2858A8}" srcOrd="0" destOrd="0" presId="urn:microsoft.com/office/officeart/2005/8/layout/hList3"/>
    <dgm:cxn modelId="{76A37080-CCA8-4263-B10D-873B4D9B1D4D}" type="presOf" srcId="{3692E4CF-96AA-40CC-82AF-0281D9383EA3}" destId="{522F629A-126D-4801-89A4-9BAF02746955}" srcOrd="0" destOrd="0" presId="urn:microsoft.com/office/officeart/2005/8/layout/hList3"/>
    <dgm:cxn modelId="{4646A7B2-594B-4B9D-A5D4-F1497A2EE37A}" srcId="{98F8D47D-48AA-4DEE-AEBA-F5C974FFECFE}" destId="{01E1CE41-3634-4B3D-B368-194690111E2E}" srcOrd="0" destOrd="0" parTransId="{A9E70D01-FA82-4EC4-B044-8E65F8B6FEFD}" sibTransId="{0533E00E-4723-4017-AB32-BBA017257F3D}"/>
    <dgm:cxn modelId="{FD4BF4D8-58C0-4973-8314-413893CEC087}" srcId="{98F8D47D-48AA-4DEE-AEBA-F5C974FFECFE}" destId="{D066724A-C856-4E66-973B-DA86D7345550}" srcOrd="4" destOrd="0" parTransId="{DF5B3DF0-3653-4897-892D-A32DC24DD812}" sibTransId="{0870C823-8F5B-4C3D-9F5F-2303EDFCE1AF}"/>
    <dgm:cxn modelId="{3A0A18F2-54BC-4BDD-9D7A-BB095D8C14B8}" type="presOf" srcId="{01E1CE41-3634-4B3D-B368-194690111E2E}" destId="{FCF202B3-088A-4E9A-AE29-2C680C2400B6}" srcOrd="0" destOrd="0" presId="urn:microsoft.com/office/officeart/2005/8/layout/hList3"/>
    <dgm:cxn modelId="{6A0A6EF4-6FE1-4E05-A738-58CBDFAC00E3}" type="presOf" srcId="{870797D1-2CBF-49C4-AB27-6BDE1A94A678}" destId="{AA2056E0-7EEC-46BE-87E4-9FCA8CBD47CD}" srcOrd="0" destOrd="0" presId="urn:microsoft.com/office/officeart/2005/8/layout/hList3"/>
    <dgm:cxn modelId="{2A1FFBF4-4D1A-4E8D-823D-EBE88D70F65B}" type="presOf" srcId="{98F8D47D-48AA-4DEE-AEBA-F5C974FFECFE}" destId="{D07FF144-2FF8-45BA-B40D-8F7C6FD9DDF7}" srcOrd="0" destOrd="0" presId="urn:microsoft.com/office/officeart/2005/8/layout/hList3"/>
    <dgm:cxn modelId="{DD34FAFF-17C5-4B65-AF8E-6E0181C016DE}" type="presOf" srcId="{1DFE2436-CEEC-488D-AE97-EF04FD04BE15}" destId="{EECACB8D-2350-45CC-B8AF-787EDF01B474}" srcOrd="0" destOrd="0" presId="urn:microsoft.com/office/officeart/2005/8/layout/hList3"/>
    <dgm:cxn modelId="{4735BEF6-C590-4B9E-BCD3-157A3456E0C8}" type="presParOf" srcId="{8DCBC92A-489E-4B3B-84BE-F996DB2858A8}" destId="{D07FF144-2FF8-45BA-B40D-8F7C6FD9DDF7}" srcOrd="0" destOrd="0" presId="urn:microsoft.com/office/officeart/2005/8/layout/hList3"/>
    <dgm:cxn modelId="{DB5DDEE5-3858-4868-A8D7-3F73366521B2}" type="presParOf" srcId="{8DCBC92A-489E-4B3B-84BE-F996DB2858A8}" destId="{73025784-69D7-433A-B100-34BE2C7FDC8D}" srcOrd="1" destOrd="0" presId="urn:microsoft.com/office/officeart/2005/8/layout/hList3"/>
    <dgm:cxn modelId="{18EFBEBD-8745-4753-8576-B2CC1B64EB24}" type="presParOf" srcId="{73025784-69D7-433A-B100-34BE2C7FDC8D}" destId="{FCF202B3-088A-4E9A-AE29-2C680C2400B6}" srcOrd="0" destOrd="0" presId="urn:microsoft.com/office/officeart/2005/8/layout/hList3"/>
    <dgm:cxn modelId="{D2F25A80-CDCA-4B9A-95CE-3D0546756D53}" type="presParOf" srcId="{73025784-69D7-433A-B100-34BE2C7FDC8D}" destId="{EECACB8D-2350-45CC-B8AF-787EDF01B474}" srcOrd="1" destOrd="0" presId="urn:microsoft.com/office/officeart/2005/8/layout/hList3"/>
    <dgm:cxn modelId="{27932D58-6D41-4F9B-809D-8B5A00074F9F}" type="presParOf" srcId="{73025784-69D7-433A-B100-34BE2C7FDC8D}" destId="{522F629A-126D-4801-89A4-9BAF02746955}" srcOrd="2" destOrd="0" presId="urn:microsoft.com/office/officeart/2005/8/layout/hList3"/>
    <dgm:cxn modelId="{6C3A3A14-30EE-490E-A9BA-BDC38F31A651}" type="presParOf" srcId="{73025784-69D7-433A-B100-34BE2C7FDC8D}" destId="{AA2056E0-7EEC-46BE-87E4-9FCA8CBD47CD}" srcOrd="3" destOrd="0" presId="urn:microsoft.com/office/officeart/2005/8/layout/hList3"/>
    <dgm:cxn modelId="{A0195233-A36F-4091-A509-865FE385F9BB}" type="presParOf" srcId="{73025784-69D7-433A-B100-34BE2C7FDC8D}" destId="{FA31AB86-7ECA-43BA-A708-CE0598A8EFBE}" srcOrd="4" destOrd="0" presId="urn:microsoft.com/office/officeart/2005/8/layout/hList3"/>
    <dgm:cxn modelId="{D5F63E6B-EE1B-4FE2-A75E-E71E310F5107}" type="presParOf" srcId="{8DCBC92A-489E-4B3B-84BE-F996DB2858A8}" destId="{8133E937-CA63-4CA2-ABBB-FCF5C2380B33}"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F24BFD-5673-410B-80EC-5EB2E986E550}" type="doc">
      <dgm:prSet loTypeId="urn:microsoft.com/office/officeart/2005/8/layout/chevronAccent+Icon" loCatId="process" qsTypeId="urn:microsoft.com/office/officeart/2005/8/quickstyle/simple4" qsCatId="simple" csTypeId="urn:microsoft.com/office/officeart/2005/8/colors/colorful1" csCatId="colorful" phldr="1"/>
      <dgm:spPr/>
    </dgm:pt>
    <dgm:pt modelId="{566701FD-410A-408C-8D0F-0A59B5D7D480}">
      <dgm:prSet phldrT="[Text]"/>
      <dgm:spPr/>
      <dgm:t>
        <a:bodyPr/>
        <a:lstStyle/>
        <a:p>
          <a:r>
            <a:rPr lang="en-US" dirty="0"/>
            <a:t>First Activity Period</a:t>
          </a:r>
        </a:p>
      </dgm:t>
    </dgm:pt>
    <dgm:pt modelId="{81728D29-471A-4892-8B7B-C5DE411B9819}" type="parTrans" cxnId="{28846EF8-682A-472B-B255-71011E77C0F1}">
      <dgm:prSet/>
      <dgm:spPr/>
      <dgm:t>
        <a:bodyPr/>
        <a:lstStyle/>
        <a:p>
          <a:endParaRPr lang="en-US"/>
        </a:p>
      </dgm:t>
    </dgm:pt>
    <dgm:pt modelId="{EF6974FA-BA1D-4DA7-BB61-E95953D79E29}" type="sibTrans" cxnId="{28846EF8-682A-472B-B255-71011E77C0F1}">
      <dgm:prSet/>
      <dgm:spPr/>
      <dgm:t>
        <a:bodyPr/>
        <a:lstStyle/>
        <a:p>
          <a:endParaRPr lang="en-US"/>
        </a:p>
      </dgm:t>
    </dgm:pt>
    <dgm:pt modelId="{26F0E6B1-26C1-4D1E-A95F-71DEF12417A9}">
      <dgm:prSet phldrT="[Text]"/>
      <dgm:spPr/>
      <dgm:t>
        <a:bodyPr/>
        <a:lstStyle/>
        <a:p>
          <a:r>
            <a:rPr lang="en-US" dirty="0"/>
            <a:t>Second Activity Period</a:t>
          </a:r>
        </a:p>
      </dgm:t>
    </dgm:pt>
    <dgm:pt modelId="{96DB0265-FFA6-4712-8B70-B46B292FD285}" type="parTrans" cxnId="{28BFE283-E49B-4FE8-891F-82A24FE36791}">
      <dgm:prSet/>
      <dgm:spPr/>
      <dgm:t>
        <a:bodyPr/>
        <a:lstStyle/>
        <a:p>
          <a:endParaRPr lang="en-US"/>
        </a:p>
      </dgm:t>
    </dgm:pt>
    <dgm:pt modelId="{E922288C-4C0E-48E4-AD8E-AA5766905161}" type="sibTrans" cxnId="{28BFE283-E49B-4FE8-891F-82A24FE36791}">
      <dgm:prSet/>
      <dgm:spPr/>
      <dgm:t>
        <a:bodyPr/>
        <a:lstStyle/>
        <a:p>
          <a:endParaRPr lang="en-US"/>
        </a:p>
      </dgm:t>
    </dgm:pt>
    <dgm:pt modelId="{E69CE34A-D23A-4317-AB23-54FFB16A00E8}">
      <dgm:prSet phldrT="[Text]"/>
      <dgm:spPr/>
      <dgm:t>
        <a:bodyPr/>
        <a:lstStyle/>
        <a:p>
          <a:r>
            <a:rPr lang="en-US" dirty="0"/>
            <a:t>Third Activity Period</a:t>
          </a:r>
        </a:p>
      </dgm:t>
    </dgm:pt>
    <dgm:pt modelId="{CEFDD5D0-4FCA-4617-BFE8-58AD52CFE851}" type="parTrans" cxnId="{BBC5A1F4-C56F-4BBD-8390-B250AE0EB47F}">
      <dgm:prSet/>
      <dgm:spPr/>
      <dgm:t>
        <a:bodyPr/>
        <a:lstStyle/>
        <a:p>
          <a:endParaRPr lang="en-US"/>
        </a:p>
      </dgm:t>
    </dgm:pt>
    <dgm:pt modelId="{C5AAC634-6AED-4BA1-AA7B-7DA58C64C0E3}" type="sibTrans" cxnId="{BBC5A1F4-C56F-4BBD-8390-B250AE0EB47F}">
      <dgm:prSet/>
      <dgm:spPr/>
      <dgm:t>
        <a:bodyPr/>
        <a:lstStyle/>
        <a:p>
          <a:endParaRPr lang="en-US"/>
        </a:p>
      </dgm:t>
    </dgm:pt>
    <dgm:pt modelId="{2D330254-2352-417D-9109-2AC162C54FAB}" type="pres">
      <dgm:prSet presAssocID="{52F24BFD-5673-410B-80EC-5EB2E986E550}" presName="Name0" presStyleCnt="0">
        <dgm:presLayoutVars>
          <dgm:dir/>
          <dgm:resizeHandles val="exact"/>
        </dgm:presLayoutVars>
      </dgm:prSet>
      <dgm:spPr/>
    </dgm:pt>
    <dgm:pt modelId="{09D7EF84-FAD5-461A-B0FF-27D9FBB701B9}" type="pres">
      <dgm:prSet presAssocID="{566701FD-410A-408C-8D0F-0A59B5D7D480}" presName="composite" presStyleCnt="0"/>
      <dgm:spPr/>
    </dgm:pt>
    <dgm:pt modelId="{EB4C832E-5C83-4CF5-9821-9ABCE3DC1544}" type="pres">
      <dgm:prSet presAssocID="{566701FD-410A-408C-8D0F-0A59B5D7D480}" presName="bgChev" presStyleLbl="node1" presStyleIdx="0" presStyleCnt="3"/>
      <dgm:spPr/>
    </dgm:pt>
    <dgm:pt modelId="{E9C4D4E8-1786-482F-B925-3A50B44999D0}" type="pres">
      <dgm:prSet presAssocID="{566701FD-410A-408C-8D0F-0A59B5D7D480}" presName="txNode" presStyleLbl="fgAcc1" presStyleIdx="0" presStyleCnt="3">
        <dgm:presLayoutVars>
          <dgm:bulletEnabled val="1"/>
        </dgm:presLayoutVars>
      </dgm:prSet>
      <dgm:spPr/>
    </dgm:pt>
    <dgm:pt modelId="{5A449FE9-F648-4F6E-9CFF-B05103126EF3}" type="pres">
      <dgm:prSet presAssocID="{EF6974FA-BA1D-4DA7-BB61-E95953D79E29}" presName="compositeSpace" presStyleCnt="0"/>
      <dgm:spPr/>
    </dgm:pt>
    <dgm:pt modelId="{E75F6324-5EE5-45CD-A8DC-61BA5DB653B7}" type="pres">
      <dgm:prSet presAssocID="{26F0E6B1-26C1-4D1E-A95F-71DEF12417A9}" presName="composite" presStyleCnt="0"/>
      <dgm:spPr/>
    </dgm:pt>
    <dgm:pt modelId="{1020D8E4-D911-496C-8D64-90488E537306}" type="pres">
      <dgm:prSet presAssocID="{26F0E6B1-26C1-4D1E-A95F-71DEF12417A9}" presName="bgChev" presStyleLbl="node1" presStyleIdx="1" presStyleCnt="3"/>
      <dgm:spPr/>
    </dgm:pt>
    <dgm:pt modelId="{15E90EEB-BD24-4BCB-ABC7-8D58B60B2EFD}" type="pres">
      <dgm:prSet presAssocID="{26F0E6B1-26C1-4D1E-A95F-71DEF12417A9}" presName="txNode" presStyleLbl="fgAcc1" presStyleIdx="1" presStyleCnt="3">
        <dgm:presLayoutVars>
          <dgm:bulletEnabled val="1"/>
        </dgm:presLayoutVars>
      </dgm:prSet>
      <dgm:spPr/>
    </dgm:pt>
    <dgm:pt modelId="{D4EB9576-7D5E-4AEF-9094-B980CB19600B}" type="pres">
      <dgm:prSet presAssocID="{E922288C-4C0E-48E4-AD8E-AA5766905161}" presName="compositeSpace" presStyleCnt="0"/>
      <dgm:spPr/>
    </dgm:pt>
    <dgm:pt modelId="{A4A6975D-E6DC-4145-8F67-82AD477F0303}" type="pres">
      <dgm:prSet presAssocID="{E69CE34A-D23A-4317-AB23-54FFB16A00E8}" presName="composite" presStyleCnt="0"/>
      <dgm:spPr/>
    </dgm:pt>
    <dgm:pt modelId="{253A9225-1895-4D52-A765-2C89E227D6A9}" type="pres">
      <dgm:prSet presAssocID="{E69CE34A-D23A-4317-AB23-54FFB16A00E8}" presName="bgChev" presStyleLbl="node1" presStyleIdx="2" presStyleCnt="3"/>
      <dgm:spPr/>
    </dgm:pt>
    <dgm:pt modelId="{F63773F6-0080-4B42-BAC9-E850DA81CF5E}" type="pres">
      <dgm:prSet presAssocID="{E69CE34A-D23A-4317-AB23-54FFB16A00E8}" presName="txNode" presStyleLbl="fgAcc1" presStyleIdx="2" presStyleCnt="3">
        <dgm:presLayoutVars>
          <dgm:bulletEnabled val="1"/>
        </dgm:presLayoutVars>
      </dgm:prSet>
      <dgm:spPr/>
    </dgm:pt>
  </dgm:ptLst>
  <dgm:cxnLst>
    <dgm:cxn modelId="{C212D01E-8D77-443F-8CDE-F2F565E81AB4}" type="presOf" srcId="{26F0E6B1-26C1-4D1E-A95F-71DEF12417A9}" destId="{15E90EEB-BD24-4BCB-ABC7-8D58B60B2EFD}" srcOrd="0" destOrd="0" presId="urn:microsoft.com/office/officeart/2005/8/layout/chevronAccent+Icon"/>
    <dgm:cxn modelId="{1B459F2D-BB9B-44E7-B759-90C1F0E52064}" type="presOf" srcId="{E69CE34A-D23A-4317-AB23-54FFB16A00E8}" destId="{F63773F6-0080-4B42-BAC9-E850DA81CF5E}" srcOrd="0" destOrd="0" presId="urn:microsoft.com/office/officeart/2005/8/layout/chevronAccent+Icon"/>
    <dgm:cxn modelId="{28BFE283-E49B-4FE8-891F-82A24FE36791}" srcId="{52F24BFD-5673-410B-80EC-5EB2E986E550}" destId="{26F0E6B1-26C1-4D1E-A95F-71DEF12417A9}" srcOrd="1" destOrd="0" parTransId="{96DB0265-FFA6-4712-8B70-B46B292FD285}" sibTransId="{E922288C-4C0E-48E4-AD8E-AA5766905161}"/>
    <dgm:cxn modelId="{C945B2AB-B725-43D3-8BAF-11FB526F310A}" type="presOf" srcId="{52F24BFD-5673-410B-80EC-5EB2E986E550}" destId="{2D330254-2352-417D-9109-2AC162C54FAB}" srcOrd="0" destOrd="0" presId="urn:microsoft.com/office/officeart/2005/8/layout/chevronAccent+Icon"/>
    <dgm:cxn modelId="{BBC5A1F4-C56F-4BBD-8390-B250AE0EB47F}" srcId="{52F24BFD-5673-410B-80EC-5EB2E986E550}" destId="{E69CE34A-D23A-4317-AB23-54FFB16A00E8}" srcOrd="2" destOrd="0" parTransId="{CEFDD5D0-4FCA-4617-BFE8-58AD52CFE851}" sibTransId="{C5AAC634-6AED-4BA1-AA7B-7DA58C64C0E3}"/>
    <dgm:cxn modelId="{28846EF8-682A-472B-B255-71011E77C0F1}" srcId="{52F24BFD-5673-410B-80EC-5EB2E986E550}" destId="{566701FD-410A-408C-8D0F-0A59B5D7D480}" srcOrd="0" destOrd="0" parTransId="{81728D29-471A-4892-8B7B-C5DE411B9819}" sibTransId="{EF6974FA-BA1D-4DA7-BB61-E95953D79E29}"/>
    <dgm:cxn modelId="{F66B42FA-290F-4287-A5B9-E066EF633BD2}" type="presOf" srcId="{566701FD-410A-408C-8D0F-0A59B5D7D480}" destId="{E9C4D4E8-1786-482F-B925-3A50B44999D0}" srcOrd="0" destOrd="0" presId="urn:microsoft.com/office/officeart/2005/8/layout/chevronAccent+Icon"/>
    <dgm:cxn modelId="{97847719-B8CD-411C-A869-2E1F62793181}" type="presParOf" srcId="{2D330254-2352-417D-9109-2AC162C54FAB}" destId="{09D7EF84-FAD5-461A-B0FF-27D9FBB701B9}" srcOrd="0" destOrd="0" presId="urn:microsoft.com/office/officeart/2005/8/layout/chevronAccent+Icon"/>
    <dgm:cxn modelId="{6879DC79-C6F0-48F3-9795-259D6E0B3944}" type="presParOf" srcId="{09D7EF84-FAD5-461A-B0FF-27D9FBB701B9}" destId="{EB4C832E-5C83-4CF5-9821-9ABCE3DC1544}" srcOrd="0" destOrd="0" presId="urn:microsoft.com/office/officeart/2005/8/layout/chevronAccent+Icon"/>
    <dgm:cxn modelId="{B7E907B5-A808-4EC3-9376-9A1977DA6398}" type="presParOf" srcId="{09D7EF84-FAD5-461A-B0FF-27D9FBB701B9}" destId="{E9C4D4E8-1786-482F-B925-3A50B44999D0}" srcOrd="1" destOrd="0" presId="urn:microsoft.com/office/officeart/2005/8/layout/chevronAccent+Icon"/>
    <dgm:cxn modelId="{7CEA74E7-0F8C-40C7-9589-03203194DBB5}" type="presParOf" srcId="{2D330254-2352-417D-9109-2AC162C54FAB}" destId="{5A449FE9-F648-4F6E-9CFF-B05103126EF3}" srcOrd="1" destOrd="0" presId="urn:microsoft.com/office/officeart/2005/8/layout/chevronAccent+Icon"/>
    <dgm:cxn modelId="{A2FC368C-BD18-49CD-9D87-87256DE5C72A}" type="presParOf" srcId="{2D330254-2352-417D-9109-2AC162C54FAB}" destId="{E75F6324-5EE5-45CD-A8DC-61BA5DB653B7}" srcOrd="2" destOrd="0" presId="urn:microsoft.com/office/officeart/2005/8/layout/chevronAccent+Icon"/>
    <dgm:cxn modelId="{91F0F4A9-A9F6-47DD-B14E-EFDA1F9FABFA}" type="presParOf" srcId="{E75F6324-5EE5-45CD-A8DC-61BA5DB653B7}" destId="{1020D8E4-D911-496C-8D64-90488E537306}" srcOrd="0" destOrd="0" presId="urn:microsoft.com/office/officeart/2005/8/layout/chevronAccent+Icon"/>
    <dgm:cxn modelId="{970599E1-9C41-4A1E-8A07-8D2EDA18386E}" type="presParOf" srcId="{E75F6324-5EE5-45CD-A8DC-61BA5DB653B7}" destId="{15E90EEB-BD24-4BCB-ABC7-8D58B60B2EFD}" srcOrd="1" destOrd="0" presId="urn:microsoft.com/office/officeart/2005/8/layout/chevronAccent+Icon"/>
    <dgm:cxn modelId="{CF0147F5-8929-4041-8DC6-B6E2DE43CB94}" type="presParOf" srcId="{2D330254-2352-417D-9109-2AC162C54FAB}" destId="{D4EB9576-7D5E-4AEF-9094-B980CB19600B}" srcOrd="3" destOrd="0" presId="urn:microsoft.com/office/officeart/2005/8/layout/chevronAccent+Icon"/>
    <dgm:cxn modelId="{AB9C824C-41C0-457B-8306-F7352EE5780A}" type="presParOf" srcId="{2D330254-2352-417D-9109-2AC162C54FAB}" destId="{A4A6975D-E6DC-4145-8F67-82AD477F0303}" srcOrd="4" destOrd="0" presId="urn:microsoft.com/office/officeart/2005/8/layout/chevronAccent+Icon"/>
    <dgm:cxn modelId="{3D97BC0F-945E-48E8-A02D-34225614DF54}" type="presParOf" srcId="{A4A6975D-E6DC-4145-8F67-82AD477F0303}" destId="{253A9225-1895-4D52-A765-2C89E227D6A9}" srcOrd="0" destOrd="0" presId="urn:microsoft.com/office/officeart/2005/8/layout/chevronAccent+Icon"/>
    <dgm:cxn modelId="{5CEB7531-8311-4C8B-A1E9-39599E3659AB}" type="presParOf" srcId="{A4A6975D-E6DC-4145-8F67-82AD477F0303}" destId="{F63773F6-0080-4B42-BAC9-E850DA81CF5E}" srcOrd="1" destOrd="0" presId="urn:microsoft.com/office/officeart/2005/8/layout/chevronAccen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DE5BCDE-7974-4B6E-912B-0B6D8D86E8EE}" type="doc">
      <dgm:prSet loTypeId="urn:microsoft.com/office/officeart/2005/8/layout/chevronAccent+Icon" loCatId="process" qsTypeId="urn:microsoft.com/office/officeart/2005/8/quickstyle/simple4" qsCatId="simple" csTypeId="urn:microsoft.com/office/officeart/2005/8/colors/colorful1" csCatId="colorful" phldr="1"/>
      <dgm:spPr/>
    </dgm:pt>
    <dgm:pt modelId="{505B862E-D0C0-47A7-9D98-872693CC527B}">
      <dgm:prSet phldrT="[Text]"/>
      <dgm:spPr/>
      <dgm:t>
        <a:bodyPr/>
        <a:lstStyle/>
        <a:p>
          <a:r>
            <a:rPr lang="en-US" b="1" dirty="0"/>
            <a:t>Opts in February 1</a:t>
          </a:r>
        </a:p>
        <a:p>
          <a:r>
            <a:rPr lang="en-US" b="1" dirty="0"/>
            <a:t>First activity period </a:t>
          </a:r>
        </a:p>
        <a:p>
          <a:r>
            <a:rPr lang="en-US" b="1" dirty="0"/>
            <a:t>2/1- 5/31 </a:t>
          </a:r>
        </a:p>
      </dgm:t>
    </dgm:pt>
    <dgm:pt modelId="{63B99956-A926-46CE-A404-989EF443699D}" type="parTrans" cxnId="{F62B4A25-0770-4184-B139-77C573A40302}">
      <dgm:prSet/>
      <dgm:spPr/>
      <dgm:t>
        <a:bodyPr/>
        <a:lstStyle/>
        <a:p>
          <a:endParaRPr lang="en-US"/>
        </a:p>
      </dgm:t>
    </dgm:pt>
    <dgm:pt modelId="{F4F2BA62-2707-458B-98CF-1CF83CC1F9D5}" type="sibTrans" cxnId="{F62B4A25-0770-4184-B139-77C573A40302}">
      <dgm:prSet/>
      <dgm:spPr/>
      <dgm:t>
        <a:bodyPr/>
        <a:lstStyle/>
        <a:p>
          <a:endParaRPr lang="en-US"/>
        </a:p>
      </dgm:t>
    </dgm:pt>
    <dgm:pt modelId="{EB8BBFD7-6F52-4016-9AAE-94A21881BB87}">
      <dgm:prSet phldrT="[Text]"/>
      <dgm:spPr/>
      <dgm:t>
        <a:bodyPr/>
        <a:lstStyle/>
        <a:p>
          <a:r>
            <a:rPr lang="en-US" b="1" dirty="0"/>
            <a:t>Third activity period  10/1- 1/31</a:t>
          </a:r>
        </a:p>
      </dgm:t>
    </dgm:pt>
    <dgm:pt modelId="{A2222E3F-EA2B-4DD0-8006-E7C0A15EA1FC}" type="parTrans" cxnId="{E964E415-F3B8-40A6-93EF-56C7FF98807F}">
      <dgm:prSet/>
      <dgm:spPr/>
      <dgm:t>
        <a:bodyPr/>
        <a:lstStyle/>
        <a:p>
          <a:endParaRPr lang="en-US"/>
        </a:p>
      </dgm:t>
    </dgm:pt>
    <dgm:pt modelId="{8810AD81-3D09-4414-BE36-CFD8068EB2B7}" type="sibTrans" cxnId="{E964E415-F3B8-40A6-93EF-56C7FF98807F}">
      <dgm:prSet/>
      <dgm:spPr/>
      <dgm:t>
        <a:bodyPr/>
        <a:lstStyle/>
        <a:p>
          <a:endParaRPr lang="en-US"/>
        </a:p>
      </dgm:t>
    </dgm:pt>
    <dgm:pt modelId="{2257DA7E-A8B5-494B-A97D-7864A1EB4253}">
      <dgm:prSet phldrT="[Text]"/>
      <dgm:spPr/>
      <dgm:t>
        <a:bodyPr/>
        <a:lstStyle/>
        <a:p>
          <a:r>
            <a:rPr lang="en-US" b="1" dirty="0"/>
            <a:t>Start date of the next HAP is 2/1</a:t>
          </a:r>
        </a:p>
      </dgm:t>
    </dgm:pt>
    <dgm:pt modelId="{CE015D0E-C975-4620-B345-B59C8A515FF3}" type="parTrans" cxnId="{B88880B3-98F8-4CD1-A3D2-0228300CE7D7}">
      <dgm:prSet/>
      <dgm:spPr/>
      <dgm:t>
        <a:bodyPr/>
        <a:lstStyle/>
        <a:p>
          <a:endParaRPr lang="en-US"/>
        </a:p>
      </dgm:t>
    </dgm:pt>
    <dgm:pt modelId="{31FF05C8-AC02-4E05-9F04-AEE8DC8BBEB7}" type="sibTrans" cxnId="{B88880B3-98F8-4CD1-A3D2-0228300CE7D7}">
      <dgm:prSet/>
      <dgm:spPr/>
      <dgm:t>
        <a:bodyPr/>
        <a:lstStyle/>
        <a:p>
          <a:endParaRPr lang="en-US"/>
        </a:p>
      </dgm:t>
    </dgm:pt>
    <dgm:pt modelId="{25516EE2-190A-4C58-8B5E-DAF8A2BD9B17}">
      <dgm:prSet/>
      <dgm:spPr/>
      <dgm:t>
        <a:bodyPr/>
        <a:lstStyle/>
        <a:p>
          <a:r>
            <a:rPr lang="en-US" b="1" dirty="0"/>
            <a:t>Second activity period 6/1- 9/30</a:t>
          </a:r>
        </a:p>
      </dgm:t>
    </dgm:pt>
    <dgm:pt modelId="{7D07BD26-ADC1-49FA-8577-33969F7716EB}" type="parTrans" cxnId="{892A3D78-A6A0-4314-800E-8749E175F2BC}">
      <dgm:prSet/>
      <dgm:spPr/>
      <dgm:t>
        <a:bodyPr/>
        <a:lstStyle/>
        <a:p>
          <a:endParaRPr lang="en-US"/>
        </a:p>
      </dgm:t>
    </dgm:pt>
    <dgm:pt modelId="{F028C589-5588-48D7-89D6-158A780B0AC9}" type="sibTrans" cxnId="{892A3D78-A6A0-4314-800E-8749E175F2BC}">
      <dgm:prSet/>
      <dgm:spPr/>
      <dgm:t>
        <a:bodyPr/>
        <a:lstStyle/>
        <a:p>
          <a:endParaRPr lang="en-US"/>
        </a:p>
      </dgm:t>
    </dgm:pt>
    <dgm:pt modelId="{4F53BE07-07B9-48D8-8860-746BC20AAF5B}" type="pres">
      <dgm:prSet presAssocID="{6DE5BCDE-7974-4B6E-912B-0B6D8D86E8EE}" presName="Name0" presStyleCnt="0">
        <dgm:presLayoutVars>
          <dgm:dir/>
          <dgm:resizeHandles val="exact"/>
        </dgm:presLayoutVars>
      </dgm:prSet>
      <dgm:spPr/>
    </dgm:pt>
    <dgm:pt modelId="{2BC88DA3-22D9-4212-A118-3FE992778F16}" type="pres">
      <dgm:prSet presAssocID="{505B862E-D0C0-47A7-9D98-872693CC527B}" presName="composite" presStyleCnt="0"/>
      <dgm:spPr/>
    </dgm:pt>
    <dgm:pt modelId="{2243D10F-97B3-4F36-9B4E-BBFADC08F8A6}" type="pres">
      <dgm:prSet presAssocID="{505B862E-D0C0-47A7-9D98-872693CC527B}" presName="bgChev" presStyleLbl="node1" presStyleIdx="0" presStyleCnt="4"/>
      <dgm:spPr/>
    </dgm:pt>
    <dgm:pt modelId="{E455B655-FD0A-40B5-A841-0EB29B365585}" type="pres">
      <dgm:prSet presAssocID="{505B862E-D0C0-47A7-9D98-872693CC527B}" presName="txNode" presStyleLbl="fgAcc1" presStyleIdx="0" presStyleCnt="4">
        <dgm:presLayoutVars>
          <dgm:bulletEnabled val="1"/>
        </dgm:presLayoutVars>
      </dgm:prSet>
      <dgm:spPr/>
    </dgm:pt>
    <dgm:pt modelId="{7768FCCD-B99C-4083-B115-0D20E209DAED}" type="pres">
      <dgm:prSet presAssocID="{F4F2BA62-2707-458B-98CF-1CF83CC1F9D5}" presName="compositeSpace" presStyleCnt="0"/>
      <dgm:spPr/>
    </dgm:pt>
    <dgm:pt modelId="{81BC1213-1998-4CCE-981B-FB90A0201C66}" type="pres">
      <dgm:prSet presAssocID="{25516EE2-190A-4C58-8B5E-DAF8A2BD9B17}" presName="composite" presStyleCnt="0"/>
      <dgm:spPr/>
    </dgm:pt>
    <dgm:pt modelId="{0AF2EE57-D7F5-41DB-89CC-87519F0DB16C}" type="pres">
      <dgm:prSet presAssocID="{25516EE2-190A-4C58-8B5E-DAF8A2BD9B17}" presName="bgChev" presStyleLbl="node1" presStyleIdx="1" presStyleCnt="4"/>
      <dgm:spPr/>
    </dgm:pt>
    <dgm:pt modelId="{6BB244E1-555E-4901-B945-8E96BF1A48C2}" type="pres">
      <dgm:prSet presAssocID="{25516EE2-190A-4C58-8B5E-DAF8A2BD9B17}" presName="txNode" presStyleLbl="fgAcc1" presStyleIdx="1" presStyleCnt="4">
        <dgm:presLayoutVars>
          <dgm:bulletEnabled val="1"/>
        </dgm:presLayoutVars>
      </dgm:prSet>
      <dgm:spPr/>
    </dgm:pt>
    <dgm:pt modelId="{1E7349E5-DDF3-4802-A1B8-F516BC94A5E2}" type="pres">
      <dgm:prSet presAssocID="{F028C589-5588-48D7-89D6-158A780B0AC9}" presName="compositeSpace" presStyleCnt="0"/>
      <dgm:spPr/>
    </dgm:pt>
    <dgm:pt modelId="{E6121FD8-5C19-4EF5-AB6C-A70F01845999}" type="pres">
      <dgm:prSet presAssocID="{EB8BBFD7-6F52-4016-9AAE-94A21881BB87}" presName="composite" presStyleCnt="0"/>
      <dgm:spPr/>
    </dgm:pt>
    <dgm:pt modelId="{39DF74A6-7458-40C3-91EE-6791AC80E65F}" type="pres">
      <dgm:prSet presAssocID="{EB8BBFD7-6F52-4016-9AAE-94A21881BB87}" presName="bgChev" presStyleLbl="node1" presStyleIdx="2" presStyleCnt="4"/>
      <dgm:spPr/>
    </dgm:pt>
    <dgm:pt modelId="{12BEE01F-F7D4-43E8-B072-0B4A1A8E3FDF}" type="pres">
      <dgm:prSet presAssocID="{EB8BBFD7-6F52-4016-9AAE-94A21881BB87}" presName="txNode" presStyleLbl="fgAcc1" presStyleIdx="2" presStyleCnt="4">
        <dgm:presLayoutVars>
          <dgm:bulletEnabled val="1"/>
        </dgm:presLayoutVars>
      </dgm:prSet>
      <dgm:spPr/>
    </dgm:pt>
    <dgm:pt modelId="{3A972C85-3D60-4366-B6F4-3511755F6E0D}" type="pres">
      <dgm:prSet presAssocID="{8810AD81-3D09-4414-BE36-CFD8068EB2B7}" presName="compositeSpace" presStyleCnt="0"/>
      <dgm:spPr/>
    </dgm:pt>
    <dgm:pt modelId="{0E058411-CFFA-471F-A8B5-26465543A66B}" type="pres">
      <dgm:prSet presAssocID="{2257DA7E-A8B5-494B-A97D-7864A1EB4253}" presName="composite" presStyleCnt="0"/>
      <dgm:spPr/>
    </dgm:pt>
    <dgm:pt modelId="{201D781B-C92B-4CFC-8AF9-2EF8BC2B8829}" type="pres">
      <dgm:prSet presAssocID="{2257DA7E-A8B5-494B-A97D-7864A1EB4253}" presName="bgChev" presStyleLbl="node1" presStyleIdx="3" presStyleCnt="4"/>
      <dgm:spPr/>
    </dgm:pt>
    <dgm:pt modelId="{F75173AD-2F44-4B53-B7CA-346465DEAE5E}" type="pres">
      <dgm:prSet presAssocID="{2257DA7E-A8B5-494B-A97D-7864A1EB4253}" presName="txNode" presStyleLbl="fgAcc1" presStyleIdx="3" presStyleCnt="4">
        <dgm:presLayoutVars>
          <dgm:bulletEnabled val="1"/>
        </dgm:presLayoutVars>
      </dgm:prSet>
      <dgm:spPr/>
    </dgm:pt>
  </dgm:ptLst>
  <dgm:cxnLst>
    <dgm:cxn modelId="{E964E415-F3B8-40A6-93EF-56C7FF98807F}" srcId="{6DE5BCDE-7974-4B6E-912B-0B6D8D86E8EE}" destId="{EB8BBFD7-6F52-4016-9AAE-94A21881BB87}" srcOrd="2" destOrd="0" parTransId="{A2222E3F-EA2B-4DD0-8006-E7C0A15EA1FC}" sibTransId="{8810AD81-3D09-4414-BE36-CFD8068EB2B7}"/>
    <dgm:cxn modelId="{F62B4A25-0770-4184-B139-77C573A40302}" srcId="{6DE5BCDE-7974-4B6E-912B-0B6D8D86E8EE}" destId="{505B862E-D0C0-47A7-9D98-872693CC527B}" srcOrd="0" destOrd="0" parTransId="{63B99956-A926-46CE-A404-989EF443699D}" sibTransId="{F4F2BA62-2707-458B-98CF-1CF83CC1F9D5}"/>
    <dgm:cxn modelId="{D7D6D969-4072-45DC-8DE4-073D56934F92}" type="presOf" srcId="{25516EE2-190A-4C58-8B5E-DAF8A2BD9B17}" destId="{6BB244E1-555E-4901-B945-8E96BF1A48C2}" srcOrd="0" destOrd="0" presId="urn:microsoft.com/office/officeart/2005/8/layout/chevronAccent+Icon"/>
    <dgm:cxn modelId="{892A3D78-A6A0-4314-800E-8749E175F2BC}" srcId="{6DE5BCDE-7974-4B6E-912B-0B6D8D86E8EE}" destId="{25516EE2-190A-4C58-8B5E-DAF8A2BD9B17}" srcOrd="1" destOrd="0" parTransId="{7D07BD26-ADC1-49FA-8577-33969F7716EB}" sibTransId="{F028C589-5588-48D7-89D6-158A780B0AC9}"/>
    <dgm:cxn modelId="{68363C85-8969-4E06-919E-EB0685ECF76B}" type="presOf" srcId="{EB8BBFD7-6F52-4016-9AAE-94A21881BB87}" destId="{12BEE01F-F7D4-43E8-B072-0B4A1A8E3FDF}" srcOrd="0" destOrd="0" presId="urn:microsoft.com/office/officeart/2005/8/layout/chevronAccent+Icon"/>
    <dgm:cxn modelId="{7204E29D-365C-400C-9E96-423C374D133D}" type="presOf" srcId="{505B862E-D0C0-47A7-9D98-872693CC527B}" destId="{E455B655-FD0A-40B5-A841-0EB29B365585}" srcOrd="0" destOrd="0" presId="urn:microsoft.com/office/officeart/2005/8/layout/chevronAccent+Icon"/>
    <dgm:cxn modelId="{B88880B3-98F8-4CD1-A3D2-0228300CE7D7}" srcId="{6DE5BCDE-7974-4B6E-912B-0B6D8D86E8EE}" destId="{2257DA7E-A8B5-494B-A97D-7864A1EB4253}" srcOrd="3" destOrd="0" parTransId="{CE015D0E-C975-4620-B345-B59C8A515FF3}" sibTransId="{31FF05C8-AC02-4E05-9F04-AEE8DC8BBEB7}"/>
    <dgm:cxn modelId="{46E652DA-6760-4C55-A964-2E2417DF8094}" type="presOf" srcId="{6DE5BCDE-7974-4B6E-912B-0B6D8D86E8EE}" destId="{4F53BE07-07B9-48D8-8860-746BC20AAF5B}" srcOrd="0" destOrd="0" presId="urn:microsoft.com/office/officeart/2005/8/layout/chevronAccent+Icon"/>
    <dgm:cxn modelId="{6BBABDF4-268E-4DEC-B0DB-B06E79D687C9}" type="presOf" srcId="{2257DA7E-A8B5-494B-A97D-7864A1EB4253}" destId="{F75173AD-2F44-4B53-B7CA-346465DEAE5E}" srcOrd="0" destOrd="0" presId="urn:microsoft.com/office/officeart/2005/8/layout/chevronAccent+Icon"/>
    <dgm:cxn modelId="{F1B23CE0-57E0-4F60-9C01-54B5675CA327}" type="presParOf" srcId="{4F53BE07-07B9-48D8-8860-746BC20AAF5B}" destId="{2BC88DA3-22D9-4212-A118-3FE992778F16}" srcOrd="0" destOrd="0" presId="urn:microsoft.com/office/officeart/2005/8/layout/chevronAccent+Icon"/>
    <dgm:cxn modelId="{E1D03B4A-B723-4828-A340-A394AA888E0D}" type="presParOf" srcId="{2BC88DA3-22D9-4212-A118-3FE992778F16}" destId="{2243D10F-97B3-4F36-9B4E-BBFADC08F8A6}" srcOrd="0" destOrd="0" presId="urn:microsoft.com/office/officeart/2005/8/layout/chevronAccent+Icon"/>
    <dgm:cxn modelId="{AD2B2B97-E85B-4BB7-A9FC-6A512A169BC5}" type="presParOf" srcId="{2BC88DA3-22D9-4212-A118-3FE992778F16}" destId="{E455B655-FD0A-40B5-A841-0EB29B365585}" srcOrd="1" destOrd="0" presId="urn:microsoft.com/office/officeart/2005/8/layout/chevronAccent+Icon"/>
    <dgm:cxn modelId="{5A9CDBBF-3FE5-4AAE-98E8-EC522C458CA2}" type="presParOf" srcId="{4F53BE07-07B9-48D8-8860-746BC20AAF5B}" destId="{7768FCCD-B99C-4083-B115-0D20E209DAED}" srcOrd="1" destOrd="0" presId="urn:microsoft.com/office/officeart/2005/8/layout/chevronAccent+Icon"/>
    <dgm:cxn modelId="{A3D859A7-7E41-4588-982B-D60CEEC631E6}" type="presParOf" srcId="{4F53BE07-07B9-48D8-8860-746BC20AAF5B}" destId="{81BC1213-1998-4CCE-981B-FB90A0201C66}" srcOrd="2" destOrd="0" presId="urn:microsoft.com/office/officeart/2005/8/layout/chevronAccent+Icon"/>
    <dgm:cxn modelId="{A9E6A049-73F8-4AF1-88FC-04AE7EE87303}" type="presParOf" srcId="{81BC1213-1998-4CCE-981B-FB90A0201C66}" destId="{0AF2EE57-D7F5-41DB-89CC-87519F0DB16C}" srcOrd="0" destOrd="0" presId="urn:microsoft.com/office/officeart/2005/8/layout/chevronAccent+Icon"/>
    <dgm:cxn modelId="{19316529-26A8-4A5D-B923-706D5CCCE016}" type="presParOf" srcId="{81BC1213-1998-4CCE-981B-FB90A0201C66}" destId="{6BB244E1-555E-4901-B945-8E96BF1A48C2}" srcOrd="1" destOrd="0" presId="urn:microsoft.com/office/officeart/2005/8/layout/chevronAccent+Icon"/>
    <dgm:cxn modelId="{E47000D5-3D7D-4190-AA9B-B8F63C50979C}" type="presParOf" srcId="{4F53BE07-07B9-48D8-8860-746BC20AAF5B}" destId="{1E7349E5-DDF3-4802-A1B8-F516BC94A5E2}" srcOrd="3" destOrd="0" presId="urn:microsoft.com/office/officeart/2005/8/layout/chevronAccent+Icon"/>
    <dgm:cxn modelId="{3F05A234-2794-4463-A6DA-5BE54EF835AC}" type="presParOf" srcId="{4F53BE07-07B9-48D8-8860-746BC20AAF5B}" destId="{E6121FD8-5C19-4EF5-AB6C-A70F01845999}" srcOrd="4" destOrd="0" presId="urn:microsoft.com/office/officeart/2005/8/layout/chevronAccent+Icon"/>
    <dgm:cxn modelId="{B2D11EBB-AAB6-49D3-965A-CB32F7A2804C}" type="presParOf" srcId="{E6121FD8-5C19-4EF5-AB6C-A70F01845999}" destId="{39DF74A6-7458-40C3-91EE-6791AC80E65F}" srcOrd="0" destOrd="0" presId="urn:microsoft.com/office/officeart/2005/8/layout/chevronAccent+Icon"/>
    <dgm:cxn modelId="{CD40FB4C-0C80-43C0-B732-16CE330FEC53}" type="presParOf" srcId="{E6121FD8-5C19-4EF5-AB6C-A70F01845999}" destId="{12BEE01F-F7D4-43E8-B072-0B4A1A8E3FDF}" srcOrd="1" destOrd="0" presId="urn:microsoft.com/office/officeart/2005/8/layout/chevronAccent+Icon"/>
    <dgm:cxn modelId="{35786EF4-3460-460B-B0FE-79D7634DC917}" type="presParOf" srcId="{4F53BE07-07B9-48D8-8860-746BC20AAF5B}" destId="{3A972C85-3D60-4366-B6F4-3511755F6E0D}" srcOrd="5" destOrd="0" presId="urn:microsoft.com/office/officeart/2005/8/layout/chevronAccent+Icon"/>
    <dgm:cxn modelId="{EBFE1B5D-8E12-404B-9D45-8EBCB8615E7B}" type="presParOf" srcId="{4F53BE07-07B9-48D8-8860-746BC20AAF5B}" destId="{0E058411-CFFA-471F-A8B5-26465543A66B}" srcOrd="6" destOrd="0" presId="urn:microsoft.com/office/officeart/2005/8/layout/chevronAccent+Icon"/>
    <dgm:cxn modelId="{194CF56C-94ED-4C98-B1C6-B2ED64C1C1FB}" type="presParOf" srcId="{0E058411-CFFA-471F-A8B5-26465543A66B}" destId="{201D781B-C92B-4CFC-8AF9-2EF8BC2B8829}" srcOrd="0" destOrd="0" presId="urn:microsoft.com/office/officeart/2005/8/layout/chevronAccent+Icon"/>
    <dgm:cxn modelId="{3B61E242-025B-4BB6-AA5D-FF5178D389DB}" type="presParOf" srcId="{0E058411-CFFA-471F-A8B5-26465543A66B}" destId="{F75173AD-2F44-4B53-B7CA-346465DEAE5E}" srcOrd="1" destOrd="0" presId="urn:microsoft.com/office/officeart/2005/8/layout/chevronAccen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2480854-B5CB-455C-AE16-8DD604BEA7D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0C4B117-47E7-4236-ADFA-73C8D2C4CFE4}">
      <dgm:prSet phldrT="[Text]"/>
      <dgm:spPr>
        <a:solidFill>
          <a:srgbClr val="47858E"/>
        </a:solidFill>
      </dgm:spPr>
      <dgm:t>
        <a:bodyPr/>
        <a:lstStyle/>
        <a:p>
          <a:r>
            <a:rPr lang="en-US" b="0" dirty="0">
              <a:cs typeface="Times New Roman" panose="02020603050405020304" pitchFamily="18" charset="0"/>
            </a:rPr>
            <a:t>Patient, Parent or Caregiver Activation Measure – PAM® from Phreesia</a:t>
          </a:r>
          <a:endParaRPr lang="en-US" dirty="0"/>
        </a:p>
      </dgm:t>
    </dgm:pt>
    <dgm:pt modelId="{6AA5E68D-EC73-4F95-BA34-1E2B71C5BA93}" type="parTrans" cxnId="{2B5B55E7-ABD7-4008-9F66-EDCB87D05ACD}">
      <dgm:prSet/>
      <dgm:spPr/>
      <dgm:t>
        <a:bodyPr/>
        <a:lstStyle/>
        <a:p>
          <a:endParaRPr lang="en-US"/>
        </a:p>
      </dgm:t>
    </dgm:pt>
    <dgm:pt modelId="{37EB9A33-D8B7-4899-BF43-F55D925D4925}" type="sibTrans" cxnId="{2B5B55E7-ABD7-4008-9F66-EDCB87D05ACD}">
      <dgm:prSet/>
      <dgm:spPr/>
      <dgm:t>
        <a:bodyPr/>
        <a:lstStyle/>
        <a:p>
          <a:endParaRPr lang="en-US"/>
        </a:p>
      </dgm:t>
    </dgm:pt>
    <dgm:pt modelId="{D9C9642D-35AE-4D51-9E62-9354995040C5}">
      <dgm:prSet/>
      <dgm:spPr>
        <a:solidFill>
          <a:srgbClr val="47858E"/>
        </a:solidFill>
      </dgm:spPr>
      <dgm:t>
        <a:bodyPr/>
        <a:lstStyle/>
        <a:p>
          <a:r>
            <a:rPr lang="en-US" b="0" dirty="0">
              <a:cs typeface="Times New Roman" panose="02020603050405020304" pitchFamily="18" charset="0"/>
            </a:rPr>
            <a:t>PHQ-9: Patient Health Questionnaire with nine questions to screen for depression and suicide (age 18 &amp; older)</a:t>
          </a:r>
        </a:p>
      </dgm:t>
    </dgm:pt>
    <dgm:pt modelId="{3D0E32CD-BAE9-40C4-9C60-38EC99510E33}" type="parTrans" cxnId="{341F4E5F-E778-441C-8360-2D68DF828B74}">
      <dgm:prSet/>
      <dgm:spPr/>
      <dgm:t>
        <a:bodyPr/>
        <a:lstStyle/>
        <a:p>
          <a:endParaRPr lang="en-US"/>
        </a:p>
      </dgm:t>
    </dgm:pt>
    <dgm:pt modelId="{BE1E2E29-0F5D-428A-8CB6-5B70A268B9A4}" type="sibTrans" cxnId="{341F4E5F-E778-441C-8360-2D68DF828B74}">
      <dgm:prSet/>
      <dgm:spPr/>
      <dgm:t>
        <a:bodyPr/>
        <a:lstStyle/>
        <a:p>
          <a:endParaRPr lang="en-US"/>
        </a:p>
      </dgm:t>
    </dgm:pt>
    <dgm:pt modelId="{35EDA29C-B643-4EF2-8261-918B4256E938}">
      <dgm:prSet/>
      <dgm:spPr>
        <a:solidFill>
          <a:srgbClr val="47858E"/>
        </a:solidFill>
      </dgm:spPr>
      <dgm:t>
        <a:bodyPr/>
        <a:lstStyle/>
        <a:p>
          <a:r>
            <a:rPr lang="en-US" b="0" dirty="0">
              <a:cs typeface="Times New Roman" panose="02020603050405020304" pitchFamily="18" charset="0"/>
            </a:rPr>
            <a:t>PSC-17: Pediatric Symptoms Checklist for children (age 4 – 17)</a:t>
          </a:r>
        </a:p>
      </dgm:t>
    </dgm:pt>
    <dgm:pt modelId="{5942E31B-4399-4EAF-BED5-5D6ED0077F4D}" type="parTrans" cxnId="{DAE516E4-B6D7-412B-9AA0-8238E7E0A1C6}">
      <dgm:prSet/>
      <dgm:spPr/>
      <dgm:t>
        <a:bodyPr/>
        <a:lstStyle/>
        <a:p>
          <a:endParaRPr lang="en-US"/>
        </a:p>
      </dgm:t>
    </dgm:pt>
    <dgm:pt modelId="{EDFDF8B4-3C3B-41DA-98EC-6B6FBFA3ACC2}" type="sibTrans" cxnId="{DAE516E4-B6D7-412B-9AA0-8238E7E0A1C6}">
      <dgm:prSet/>
      <dgm:spPr/>
      <dgm:t>
        <a:bodyPr/>
        <a:lstStyle/>
        <a:p>
          <a:endParaRPr lang="en-US"/>
        </a:p>
      </dgm:t>
    </dgm:pt>
    <dgm:pt modelId="{DF521665-2C77-44F5-8012-F93A51B08679}">
      <dgm:prSet/>
      <dgm:spPr>
        <a:solidFill>
          <a:srgbClr val="47858E"/>
        </a:solidFill>
      </dgm:spPr>
      <dgm:t>
        <a:bodyPr/>
        <a:lstStyle/>
        <a:p>
          <a:r>
            <a:rPr lang="en-US" b="0" dirty="0">
              <a:cs typeface="Times New Roman" panose="02020603050405020304" pitchFamily="18" charset="0"/>
            </a:rPr>
            <a:t>Katz ADL: activities of daily living to take care of themselves</a:t>
          </a:r>
        </a:p>
      </dgm:t>
    </dgm:pt>
    <dgm:pt modelId="{AE6AB8D2-F92E-4C07-9D45-C95A8E33A6E0}" type="parTrans" cxnId="{745C67DF-AD83-435A-B762-B430BD1C3992}">
      <dgm:prSet/>
      <dgm:spPr/>
      <dgm:t>
        <a:bodyPr/>
        <a:lstStyle/>
        <a:p>
          <a:endParaRPr lang="en-US"/>
        </a:p>
      </dgm:t>
    </dgm:pt>
    <dgm:pt modelId="{9F8C16F3-DEDE-424C-B73E-C74366589B9E}" type="sibTrans" cxnId="{745C67DF-AD83-435A-B762-B430BD1C3992}">
      <dgm:prSet/>
      <dgm:spPr/>
      <dgm:t>
        <a:bodyPr/>
        <a:lstStyle/>
        <a:p>
          <a:endParaRPr lang="en-US"/>
        </a:p>
      </dgm:t>
    </dgm:pt>
    <dgm:pt modelId="{D9CD3BC9-CE77-461C-A921-6D61AD2644C1}">
      <dgm:prSet/>
      <dgm:spPr>
        <a:solidFill>
          <a:srgbClr val="47858E"/>
        </a:solidFill>
      </dgm:spPr>
      <dgm:t>
        <a:bodyPr/>
        <a:lstStyle/>
        <a:p>
          <a:r>
            <a:rPr lang="en-US" b="0" dirty="0">
              <a:cs typeface="Times New Roman" panose="02020603050405020304" pitchFamily="18" charset="0"/>
            </a:rPr>
            <a:t>BMI: Body Mass Index to determine if they are a healthy weight</a:t>
          </a:r>
        </a:p>
      </dgm:t>
    </dgm:pt>
    <dgm:pt modelId="{E7B8FB59-A211-4542-A88E-FE344784D1CA}" type="parTrans" cxnId="{A7AF88AB-7231-40B6-A7FF-AA5C511F14DF}">
      <dgm:prSet/>
      <dgm:spPr/>
      <dgm:t>
        <a:bodyPr/>
        <a:lstStyle/>
        <a:p>
          <a:endParaRPr lang="en-US"/>
        </a:p>
      </dgm:t>
    </dgm:pt>
    <dgm:pt modelId="{693A6A28-7D60-44BA-8E84-5986E493E190}" type="sibTrans" cxnId="{A7AF88AB-7231-40B6-A7FF-AA5C511F14DF}">
      <dgm:prSet/>
      <dgm:spPr/>
      <dgm:t>
        <a:bodyPr/>
        <a:lstStyle/>
        <a:p>
          <a:endParaRPr lang="en-US"/>
        </a:p>
      </dgm:t>
    </dgm:pt>
    <dgm:pt modelId="{B7F9DDEF-2D9F-489C-870D-027DE1B8395A}" type="pres">
      <dgm:prSet presAssocID="{12480854-B5CB-455C-AE16-8DD604BEA7D3}" presName="diagram" presStyleCnt="0">
        <dgm:presLayoutVars>
          <dgm:dir/>
          <dgm:resizeHandles val="exact"/>
        </dgm:presLayoutVars>
      </dgm:prSet>
      <dgm:spPr/>
    </dgm:pt>
    <dgm:pt modelId="{3ABEB8CA-6B01-482C-9CC1-D782506DDE1E}" type="pres">
      <dgm:prSet presAssocID="{50C4B117-47E7-4236-ADFA-73C8D2C4CFE4}" presName="node" presStyleLbl="node1" presStyleIdx="0" presStyleCnt="5">
        <dgm:presLayoutVars>
          <dgm:bulletEnabled val="1"/>
        </dgm:presLayoutVars>
      </dgm:prSet>
      <dgm:spPr/>
    </dgm:pt>
    <dgm:pt modelId="{0F727B44-75BF-4154-83B4-6295AA9EE054}" type="pres">
      <dgm:prSet presAssocID="{37EB9A33-D8B7-4899-BF43-F55D925D4925}" presName="sibTrans" presStyleCnt="0"/>
      <dgm:spPr/>
    </dgm:pt>
    <dgm:pt modelId="{3A32DB5E-D5B9-4287-9AE7-24A9223D9A1F}" type="pres">
      <dgm:prSet presAssocID="{D9C9642D-35AE-4D51-9E62-9354995040C5}" presName="node" presStyleLbl="node1" presStyleIdx="1" presStyleCnt="5">
        <dgm:presLayoutVars>
          <dgm:bulletEnabled val="1"/>
        </dgm:presLayoutVars>
      </dgm:prSet>
      <dgm:spPr/>
    </dgm:pt>
    <dgm:pt modelId="{58C01AB0-0DEF-4265-B5B7-A23EBB6A179A}" type="pres">
      <dgm:prSet presAssocID="{BE1E2E29-0F5D-428A-8CB6-5B70A268B9A4}" presName="sibTrans" presStyleCnt="0"/>
      <dgm:spPr/>
    </dgm:pt>
    <dgm:pt modelId="{7274461F-D896-4426-8C73-46F65C05A3CD}" type="pres">
      <dgm:prSet presAssocID="{35EDA29C-B643-4EF2-8261-918B4256E938}" presName="node" presStyleLbl="node1" presStyleIdx="2" presStyleCnt="5">
        <dgm:presLayoutVars>
          <dgm:bulletEnabled val="1"/>
        </dgm:presLayoutVars>
      </dgm:prSet>
      <dgm:spPr/>
    </dgm:pt>
    <dgm:pt modelId="{AE339878-4B19-4938-B0E3-12641DDFABB4}" type="pres">
      <dgm:prSet presAssocID="{EDFDF8B4-3C3B-41DA-98EC-6B6FBFA3ACC2}" presName="sibTrans" presStyleCnt="0"/>
      <dgm:spPr/>
    </dgm:pt>
    <dgm:pt modelId="{A8CC09C2-D970-4EF4-A50E-9B28D4509183}" type="pres">
      <dgm:prSet presAssocID="{DF521665-2C77-44F5-8012-F93A51B08679}" presName="node" presStyleLbl="node1" presStyleIdx="3" presStyleCnt="5">
        <dgm:presLayoutVars>
          <dgm:bulletEnabled val="1"/>
        </dgm:presLayoutVars>
      </dgm:prSet>
      <dgm:spPr/>
    </dgm:pt>
    <dgm:pt modelId="{6AA13453-9BEC-495A-B583-1C84E2B77D86}" type="pres">
      <dgm:prSet presAssocID="{9F8C16F3-DEDE-424C-B73E-C74366589B9E}" presName="sibTrans" presStyleCnt="0"/>
      <dgm:spPr/>
    </dgm:pt>
    <dgm:pt modelId="{AD1CCCD7-C25F-4047-A183-6BAC8ADCA4EA}" type="pres">
      <dgm:prSet presAssocID="{D9CD3BC9-CE77-461C-A921-6D61AD2644C1}" presName="node" presStyleLbl="node1" presStyleIdx="4" presStyleCnt="5">
        <dgm:presLayoutVars>
          <dgm:bulletEnabled val="1"/>
        </dgm:presLayoutVars>
      </dgm:prSet>
      <dgm:spPr/>
    </dgm:pt>
  </dgm:ptLst>
  <dgm:cxnLst>
    <dgm:cxn modelId="{FCE8B208-764A-437B-BB1D-BD96359496E6}" type="presOf" srcId="{12480854-B5CB-455C-AE16-8DD604BEA7D3}" destId="{B7F9DDEF-2D9F-489C-870D-027DE1B8395A}" srcOrd="0" destOrd="0" presId="urn:microsoft.com/office/officeart/2005/8/layout/default"/>
    <dgm:cxn modelId="{7756EC31-C21E-4B56-9F1B-E7BEBEEDC0B1}" type="presOf" srcId="{50C4B117-47E7-4236-ADFA-73C8D2C4CFE4}" destId="{3ABEB8CA-6B01-482C-9CC1-D782506DDE1E}" srcOrd="0" destOrd="0" presId="urn:microsoft.com/office/officeart/2005/8/layout/default"/>
    <dgm:cxn modelId="{341F4E5F-E778-441C-8360-2D68DF828B74}" srcId="{12480854-B5CB-455C-AE16-8DD604BEA7D3}" destId="{D9C9642D-35AE-4D51-9E62-9354995040C5}" srcOrd="1" destOrd="0" parTransId="{3D0E32CD-BAE9-40C4-9C60-38EC99510E33}" sibTransId="{BE1E2E29-0F5D-428A-8CB6-5B70A268B9A4}"/>
    <dgm:cxn modelId="{FEC5156A-757D-44F0-9941-1417815D95C9}" type="presOf" srcId="{D9CD3BC9-CE77-461C-A921-6D61AD2644C1}" destId="{AD1CCCD7-C25F-4047-A183-6BAC8ADCA4EA}" srcOrd="0" destOrd="0" presId="urn:microsoft.com/office/officeart/2005/8/layout/default"/>
    <dgm:cxn modelId="{4B3CD96C-A94A-4FEB-9690-83D746DEA473}" type="presOf" srcId="{35EDA29C-B643-4EF2-8261-918B4256E938}" destId="{7274461F-D896-4426-8C73-46F65C05A3CD}" srcOrd="0" destOrd="0" presId="urn:microsoft.com/office/officeart/2005/8/layout/default"/>
    <dgm:cxn modelId="{A7AF88AB-7231-40B6-A7FF-AA5C511F14DF}" srcId="{12480854-B5CB-455C-AE16-8DD604BEA7D3}" destId="{D9CD3BC9-CE77-461C-A921-6D61AD2644C1}" srcOrd="4" destOrd="0" parTransId="{E7B8FB59-A211-4542-A88E-FE344784D1CA}" sibTransId="{693A6A28-7D60-44BA-8E84-5986E493E190}"/>
    <dgm:cxn modelId="{D6C3EFC3-543D-4E1D-9764-4D8BB50FB16C}" type="presOf" srcId="{DF521665-2C77-44F5-8012-F93A51B08679}" destId="{A8CC09C2-D970-4EF4-A50E-9B28D4509183}" srcOrd="0" destOrd="0" presId="urn:microsoft.com/office/officeart/2005/8/layout/default"/>
    <dgm:cxn modelId="{745C67DF-AD83-435A-B762-B430BD1C3992}" srcId="{12480854-B5CB-455C-AE16-8DD604BEA7D3}" destId="{DF521665-2C77-44F5-8012-F93A51B08679}" srcOrd="3" destOrd="0" parTransId="{AE6AB8D2-F92E-4C07-9D45-C95A8E33A6E0}" sibTransId="{9F8C16F3-DEDE-424C-B73E-C74366589B9E}"/>
    <dgm:cxn modelId="{060C6AE0-0A03-4889-B258-623D035210CB}" type="presOf" srcId="{D9C9642D-35AE-4D51-9E62-9354995040C5}" destId="{3A32DB5E-D5B9-4287-9AE7-24A9223D9A1F}" srcOrd="0" destOrd="0" presId="urn:microsoft.com/office/officeart/2005/8/layout/default"/>
    <dgm:cxn modelId="{DAE516E4-B6D7-412B-9AA0-8238E7E0A1C6}" srcId="{12480854-B5CB-455C-AE16-8DD604BEA7D3}" destId="{35EDA29C-B643-4EF2-8261-918B4256E938}" srcOrd="2" destOrd="0" parTransId="{5942E31B-4399-4EAF-BED5-5D6ED0077F4D}" sibTransId="{EDFDF8B4-3C3B-41DA-98EC-6B6FBFA3ACC2}"/>
    <dgm:cxn modelId="{2B5B55E7-ABD7-4008-9F66-EDCB87D05ACD}" srcId="{12480854-B5CB-455C-AE16-8DD604BEA7D3}" destId="{50C4B117-47E7-4236-ADFA-73C8D2C4CFE4}" srcOrd="0" destOrd="0" parTransId="{6AA5E68D-EC73-4F95-BA34-1E2B71C5BA93}" sibTransId="{37EB9A33-D8B7-4899-BF43-F55D925D4925}"/>
    <dgm:cxn modelId="{29348259-D54B-4E27-87B1-0AFE0B24BE99}" type="presParOf" srcId="{B7F9DDEF-2D9F-489C-870D-027DE1B8395A}" destId="{3ABEB8CA-6B01-482C-9CC1-D782506DDE1E}" srcOrd="0" destOrd="0" presId="urn:microsoft.com/office/officeart/2005/8/layout/default"/>
    <dgm:cxn modelId="{16A97515-EFAD-40BE-A457-B4F06B8E7894}" type="presParOf" srcId="{B7F9DDEF-2D9F-489C-870D-027DE1B8395A}" destId="{0F727B44-75BF-4154-83B4-6295AA9EE054}" srcOrd="1" destOrd="0" presId="urn:microsoft.com/office/officeart/2005/8/layout/default"/>
    <dgm:cxn modelId="{F165DEB2-0671-4CFE-84A5-C6716177F349}" type="presParOf" srcId="{B7F9DDEF-2D9F-489C-870D-027DE1B8395A}" destId="{3A32DB5E-D5B9-4287-9AE7-24A9223D9A1F}" srcOrd="2" destOrd="0" presId="urn:microsoft.com/office/officeart/2005/8/layout/default"/>
    <dgm:cxn modelId="{1BB51D10-8C15-4AD3-AA8C-85735C180E4E}" type="presParOf" srcId="{B7F9DDEF-2D9F-489C-870D-027DE1B8395A}" destId="{58C01AB0-0DEF-4265-B5B7-A23EBB6A179A}" srcOrd="3" destOrd="0" presId="urn:microsoft.com/office/officeart/2005/8/layout/default"/>
    <dgm:cxn modelId="{FA8897B6-3349-4ACE-8A93-E0FEDC30B303}" type="presParOf" srcId="{B7F9DDEF-2D9F-489C-870D-027DE1B8395A}" destId="{7274461F-D896-4426-8C73-46F65C05A3CD}" srcOrd="4" destOrd="0" presId="urn:microsoft.com/office/officeart/2005/8/layout/default"/>
    <dgm:cxn modelId="{ACAB153E-85F0-415B-BE57-FD4F1D78E185}" type="presParOf" srcId="{B7F9DDEF-2D9F-489C-870D-027DE1B8395A}" destId="{AE339878-4B19-4938-B0E3-12641DDFABB4}" srcOrd="5" destOrd="0" presId="urn:microsoft.com/office/officeart/2005/8/layout/default"/>
    <dgm:cxn modelId="{C72886AB-E856-427B-95A8-8E995B982D65}" type="presParOf" srcId="{B7F9DDEF-2D9F-489C-870D-027DE1B8395A}" destId="{A8CC09C2-D970-4EF4-A50E-9B28D4509183}" srcOrd="6" destOrd="0" presId="urn:microsoft.com/office/officeart/2005/8/layout/default"/>
    <dgm:cxn modelId="{A4388C0B-D7C9-49C6-B797-50C699E78206}" type="presParOf" srcId="{B7F9DDEF-2D9F-489C-870D-027DE1B8395A}" destId="{6AA13453-9BEC-495A-B583-1C84E2B77D86}" srcOrd="7" destOrd="0" presId="urn:microsoft.com/office/officeart/2005/8/layout/default"/>
    <dgm:cxn modelId="{B1842B18-7451-4CD0-93FE-92676FAE61D4}" type="presParOf" srcId="{B7F9DDEF-2D9F-489C-870D-027DE1B8395A}" destId="{AD1CCCD7-C25F-4047-A183-6BAC8ADCA4EA}"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5502893-E167-41BE-95F8-8D794AD455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BA0D46B-7353-4114-8028-9686DB235537}">
      <dgm:prSet phldrT="[Text]"/>
      <dgm:spPr>
        <a:solidFill>
          <a:srgbClr val="90AD69"/>
        </a:solidFill>
      </dgm:spPr>
      <dgm:t>
        <a:bodyPr/>
        <a:lstStyle/>
        <a:p>
          <a:r>
            <a:rPr lang="en-US" dirty="0">
              <a:cs typeface="Times New Roman" panose="02020603050405020304" pitchFamily="18" charset="0"/>
            </a:rPr>
            <a:t>AUDIT: Alcohol Use Disorders Identification Test</a:t>
          </a:r>
          <a:endParaRPr lang="en-US" dirty="0"/>
        </a:p>
      </dgm:t>
    </dgm:pt>
    <dgm:pt modelId="{C7C1CCBC-6034-40E6-9DD6-4753D55E30F4}" type="parTrans" cxnId="{1485FB23-E924-458B-A6B2-46784743C1AC}">
      <dgm:prSet/>
      <dgm:spPr/>
      <dgm:t>
        <a:bodyPr/>
        <a:lstStyle/>
        <a:p>
          <a:endParaRPr lang="en-US"/>
        </a:p>
      </dgm:t>
    </dgm:pt>
    <dgm:pt modelId="{97F32E78-2B14-4E47-A3BD-1FF853C111B6}" type="sibTrans" cxnId="{1485FB23-E924-458B-A6B2-46784743C1AC}">
      <dgm:prSet/>
      <dgm:spPr/>
      <dgm:t>
        <a:bodyPr/>
        <a:lstStyle/>
        <a:p>
          <a:endParaRPr lang="en-US"/>
        </a:p>
      </dgm:t>
    </dgm:pt>
    <dgm:pt modelId="{4B4B945B-B51E-4837-8B12-54A1807DEE8B}">
      <dgm:prSet/>
      <dgm:spPr>
        <a:solidFill>
          <a:srgbClr val="90AD69"/>
        </a:solidFill>
      </dgm:spPr>
      <dgm:t>
        <a:bodyPr/>
        <a:lstStyle/>
        <a:p>
          <a:r>
            <a:rPr lang="en-US" dirty="0">
              <a:cs typeface="Times New Roman" panose="02020603050405020304" pitchFamily="18" charset="0"/>
            </a:rPr>
            <a:t>DAST: Drug Abuse Screening Test</a:t>
          </a:r>
        </a:p>
      </dgm:t>
    </dgm:pt>
    <dgm:pt modelId="{4D731291-47A0-4ECD-BDEB-4DBF2ACE62FF}" type="parTrans" cxnId="{D6D894C8-99E6-4446-9C51-44B1AD488D4A}">
      <dgm:prSet/>
      <dgm:spPr/>
      <dgm:t>
        <a:bodyPr/>
        <a:lstStyle/>
        <a:p>
          <a:endParaRPr lang="en-US"/>
        </a:p>
      </dgm:t>
    </dgm:pt>
    <dgm:pt modelId="{4A3D6FA8-989B-4B00-8743-4521434FD675}" type="sibTrans" cxnId="{D6D894C8-99E6-4446-9C51-44B1AD488D4A}">
      <dgm:prSet/>
      <dgm:spPr/>
      <dgm:t>
        <a:bodyPr/>
        <a:lstStyle/>
        <a:p>
          <a:endParaRPr lang="en-US"/>
        </a:p>
      </dgm:t>
    </dgm:pt>
    <dgm:pt modelId="{A39E5D20-3ACA-4A6C-AFC9-DB5C55AC360E}">
      <dgm:prSet/>
      <dgm:spPr>
        <a:solidFill>
          <a:srgbClr val="90AD69"/>
        </a:solidFill>
      </dgm:spPr>
      <dgm:t>
        <a:bodyPr/>
        <a:lstStyle/>
        <a:p>
          <a:r>
            <a:rPr lang="en-US" dirty="0">
              <a:cs typeface="Times New Roman" panose="02020603050405020304" pitchFamily="18" charset="0"/>
            </a:rPr>
            <a:t>Falls Risk: My Falls Free Plan</a:t>
          </a:r>
        </a:p>
      </dgm:t>
    </dgm:pt>
    <dgm:pt modelId="{EEE25BB5-9A3C-436C-99D8-14332287FB13}" type="parTrans" cxnId="{42C2E147-B471-47C4-AD34-D67E47A28F7C}">
      <dgm:prSet/>
      <dgm:spPr/>
      <dgm:t>
        <a:bodyPr/>
        <a:lstStyle/>
        <a:p>
          <a:endParaRPr lang="en-US"/>
        </a:p>
      </dgm:t>
    </dgm:pt>
    <dgm:pt modelId="{ADF1E5BA-E201-40BF-B74D-8CA1459986FF}" type="sibTrans" cxnId="{42C2E147-B471-47C4-AD34-D67E47A28F7C}">
      <dgm:prSet/>
      <dgm:spPr/>
      <dgm:t>
        <a:bodyPr/>
        <a:lstStyle/>
        <a:p>
          <a:endParaRPr lang="en-US"/>
        </a:p>
      </dgm:t>
    </dgm:pt>
    <dgm:pt modelId="{25A098F3-9822-48F2-A1F7-68667969F764}">
      <dgm:prSet/>
      <dgm:spPr>
        <a:solidFill>
          <a:srgbClr val="90AD69"/>
        </a:solidFill>
      </dgm:spPr>
      <dgm:t>
        <a:bodyPr/>
        <a:lstStyle/>
        <a:p>
          <a:r>
            <a:rPr lang="en-US" dirty="0">
              <a:cs typeface="Times New Roman" panose="02020603050405020304" pitchFamily="18" charset="0"/>
            </a:rPr>
            <a:t>GAD-7: General Anxieties Disorder test for stress</a:t>
          </a:r>
        </a:p>
      </dgm:t>
    </dgm:pt>
    <dgm:pt modelId="{AC6636AD-FAAF-4DB7-938A-0F3C0A9E2D01}" type="parTrans" cxnId="{5BC5BBC8-57CE-4332-83DE-7B6741CD9AB7}">
      <dgm:prSet/>
      <dgm:spPr/>
      <dgm:t>
        <a:bodyPr/>
        <a:lstStyle/>
        <a:p>
          <a:endParaRPr lang="en-US"/>
        </a:p>
      </dgm:t>
    </dgm:pt>
    <dgm:pt modelId="{5E1B8BA3-6130-4D11-AE96-77B96866F486}" type="sibTrans" cxnId="{5BC5BBC8-57CE-4332-83DE-7B6741CD9AB7}">
      <dgm:prSet/>
      <dgm:spPr/>
      <dgm:t>
        <a:bodyPr/>
        <a:lstStyle/>
        <a:p>
          <a:endParaRPr lang="en-US"/>
        </a:p>
      </dgm:t>
    </dgm:pt>
    <dgm:pt modelId="{DC647803-FED2-45B9-8655-685E3C54CB8D}">
      <dgm:prSet/>
      <dgm:spPr>
        <a:solidFill>
          <a:srgbClr val="90AD69"/>
        </a:solidFill>
      </dgm:spPr>
      <dgm:t>
        <a:bodyPr/>
        <a:lstStyle/>
        <a:p>
          <a:r>
            <a:rPr lang="en-US" dirty="0">
              <a:cs typeface="Times New Roman" panose="02020603050405020304" pitchFamily="18" charset="0"/>
            </a:rPr>
            <a:t>Pain scales: FLACC, Wong-Baker or Numeric</a:t>
          </a:r>
        </a:p>
      </dgm:t>
    </dgm:pt>
    <dgm:pt modelId="{95F8EBD0-B618-4F34-B25E-0EDEC9DFDB45}" type="parTrans" cxnId="{FBD6564E-778B-4BBC-9CDA-5115A41EA623}">
      <dgm:prSet/>
      <dgm:spPr/>
      <dgm:t>
        <a:bodyPr/>
        <a:lstStyle/>
        <a:p>
          <a:endParaRPr lang="en-US"/>
        </a:p>
      </dgm:t>
    </dgm:pt>
    <dgm:pt modelId="{7D48163B-1D35-4F82-8D38-BEA061D47704}" type="sibTrans" cxnId="{FBD6564E-778B-4BBC-9CDA-5115A41EA623}">
      <dgm:prSet/>
      <dgm:spPr/>
      <dgm:t>
        <a:bodyPr/>
        <a:lstStyle/>
        <a:p>
          <a:endParaRPr lang="en-US"/>
        </a:p>
      </dgm:t>
    </dgm:pt>
    <dgm:pt modelId="{7C73292B-7035-4030-8D00-8D3158AE49C8}" type="pres">
      <dgm:prSet presAssocID="{F5502893-E167-41BE-95F8-8D794AD45556}" presName="diagram" presStyleCnt="0">
        <dgm:presLayoutVars>
          <dgm:dir/>
          <dgm:resizeHandles val="exact"/>
        </dgm:presLayoutVars>
      </dgm:prSet>
      <dgm:spPr/>
    </dgm:pt>
    <dgm:pt modelId="{44D1BD97-7E2E-4A1D-86C9-E8591E7E4199}" type="pres">
      <dgm:prSet presAssocID="{DBA0D46B-7353-4114-8028-9686DB235537}" presName="node" presStyleLbl="node1" presStyleIdx="0" presStyleCnt="5">
        <dgm:presLayoutVars>
          <dgm:bulletEnabled val="1"/>
        </dgm:presLayoutVars>
      </dgm:prSet>
      <dgm:spPr/>
    </dgm:pt>
    <dgm:pt modelId="{C3683057-8D4F-4DCB-B9CA-97641BA62CF9}" type="pres">
      <dgm:prSet presAssocID="{97F32E78-2B14-4E47-A3BD-1FF853C111B6}" presName="sibTrans" presStyleCnt="0"/>
      <dgm:spPr/>
    </dgm:pt>
    <dgm:pt modelId="{CD375CDC-CE74-417C-B8E0-1FF601ECD55A}" type="pres">
      <dgm:prSet presAssocID="{4B4B945B-B51E-4837-8B12-54A1807DEE8B}" presName="node" presStyleLbl="node1" presStyleIdx="1" presStyleCnt="5">
        <dgm:presLayoutVars>
          <dgm:bulletEnabled val="1"/>
        </dgm:presLayoutVars>
      </dgm:prSet>
      <dgm:spPr/>
    </dgm:pt>
    <dgm:pt modelId="{FC38692E-4FCC-41CF-8281-36116F09E08D}" type="pres">
      <dgm:prSet presAssocID="{4A3D6FA8-989B-4B00-8743-4521434FD675}" presName="sibTrans" presStyleCnt="0"/>
      <dgm:spPr/>
    </dgm:pt>
    <dgm:pt modelId="{CDBD704D-3910-465E-9F0D-4239A1A1445E}" type="pres">
      <dgm:prSet presAssocID="{A39E5D20-3ACA-4A6C-AFC9-DB5C55AC360E}" presName="node" presStyleLbl="node1" presStyleIdx="2" presStyleCnt="5">
        <dgm:presLayoutVars>
          <dgm:bulletEnabled val="1"/>
        </dgm:presLayoutVars>
      </dgm:prSet>
      <dgm:spPr/>
    </dgm:pt>
    <dgm:pt modelId="{8CC95B07-0E31-44A4-9BC5-2DA8293AEDDF}" type="pres">
      <dgm:prSet presAssocID="{ADF1E5BA-E201-40BF-B74D-8CA1459986FF}" presName="sibTrans" presStyleCnt="0"/>
      <dgm:spPr/>
    </dgm:pt>
    <dgm:pt modelId="{7BEF0EDC-D6B4-42F4-AE3C-A919DE425B1C}" type="pres">
      <dgm:prSet presAssocID="{25A098F3-9822-48F2-A1F7-68667969F764}" presName="node" presStyleLbl="node1" presStyleIdx="3" presStyleCnt="5">
        <dgm:presLayoutVars>
          <dgm:bulletEnabled val="1"/>
        </dgm:presLayoutVars>
      </dgm:prSet>
      <dgm:spPr/>
    </dgm:pt>
    <dgm:pt modelId="{68D26F40-55B4-4736-B762-4AA35FAB4969}" type="pres">
      <dgm:prSet presAssocID="{5E1B8BA3-6130-4D11-AE96-77B96866F486}" presName="sibTrans" presStyleCnt="0"/>
      <dgm:spPr/>
    </dgm:pt>
    <dgm:pt modelId="{E3A6912E-2E64-447A-986E-933BBD542325}" type="pres">
      <dgm:prSet presAssocID="{DC647803-FED2-45B9-8655-685E3C54CB8D}" presName="node" presStyleLbl="node1" presStyleIdx="4" presStyleCnt="5">
        <dgm:presLayoutVars>
          <dgm:bulletEnabled val="1"/>
        </dgm:presLayoutVars>
      </dgm:prSet>
      <dgm:spPr/>
    </dgm:pt>
  </dgm:ptLst>
  <dgm:cxnLst>
    <dgm:cxn modelId="{8C53120B-E5E6-45A4-9103-8962E0E8923F}" type="presOf" srcId="{DBA0D46B-7353-4114-8028-9686DB235537}" destId="{44D1BD97-7E2E-4A1D-86C9-E8591E7E4199}" srcOrd="0" destOrd="0" presId="urn:microsoft.com/office/officeart/2005/8/layout/default"/>
    <dgm:cxn modelId="{60E22A11-D632-468F-8C4B-BA9384154240}" type="presOf" srcId="{F5502893-E167-41BE-95F8-8D794AD45556}" destId="{7C73292B-7035-4030-8D00-8D3158AE49C8}" srcOrd="0" destOrd="0" presId="urn:microsoft.com/office/officeart/2005/8/layout/default"/>
    <dgm:cxn modelId="{1485FB23-E924-458B-A6B2-46784743C1AC}" srcId="{F5502893-E167-41BE-95F8-8D794AD45556}" destId="{DBA0D46B-7353-4114-8028-9686DB235537}" srcOrd="0" destOrd="0" parTransId="{C7C1CCBC-6034-40E6-9DD6-4753D55E30F4}" sibTransId="{97F32E78-2B14-4E47-A3BD-1FF853C111B6}"/>
    <dgm:cxn modelId="{B7F82760-305C-4632-AC0A-328A9CA3027B}" type="presOf" srcId="{A39E5D20-3ACA-4A6C-AFC9-DB5C55AC360E}" destId="{CDBD704D-3910-465E-9F0D-4239A1A1445E}" srcOrd="0" destOrd="0" presId="urn:microsoft.com/office/officeart/2005/8/layout/default"/>
    <dgm:cxn modelId="{42C2E147-B471-47C4-AD34-D67E47A28F7C}" srcId="{F5502893-E167-41BE-95F8-8D794AD45556}" destId="{A39E5D20-3ACA-4A6C-AFC9-DB5C55AC360E}" srcOrd="2" destOrd="0" parTransId="{EEE25BB5-9A3C-436C-99D8-14332287FB13}" sibTransId="{ADF1E5BA-E201-40BF-B74D-8CA1459986FF}"/>
    <dgm:cxn modelId="{FBD6564E-778B-4BBC-9CDA-5115A41EA623}" srcId="{F5502893-E167-41BE-95F8-8D794AD45556}" destId="{DC647803-FED2-45B9-8655-685E3C54CB8D}" srcOrd="4" destOrd="0" parTransId="{95F8EBD0-B618-4F34-B25E-0EDEC9DFDB45}" sibTransId="{7D48163B-1D35-4F82-8D38-BEA061D47704}"/>
    <dgm:cxn modelId="{CAFFEF89-D20F-4E52-AC67-9D82C1BFE4E0}" type="presOf" srcId="{DC647803-FED2-45B9-8655-685E3C54CB8D}" destId="{E3A6912E-2E64-447A-986E-933BBD542325}" srcOrd="0" destOrd="0" presId="urn:microsoft.com/office/officeart/2005/8/layout/default"/>
    <dgm:cxn modelId="{2539B28D-7277-4960-9259-E5EBC419AFC1}" type="presOf" srcId="{25A098F3-9822-48F2-A1F7-68667969F764}" destId="{7BEF0EDC-D6B4-42F4-AE3C-A919DE425B1C}" srcOrd="0" destOrd="0" presId="urn:microsoft.com/office/officeart/2005/8/layout/default"/>
    <dgm:cxn modelId="{D6D894C8-99E6-4446-9C51-44B1AD488D4A}" srcId="{F5502893-E167-41BE-95F8-8D794AD45556}" destId="{4B4B945B-B51E-4837-8B12-54A1807DEE8B}" srcOrd="1" destOrd="0" parTransId="{4D731291-47A0-4ECD-BDEB-4DBF2ACE62FF}" sibTransId="{4A3D6FA8-989B-4B00-8743-4521434FD675}"/>
    <dgm:cxn modelId="{5BC5BBC8-57CE-4332-83DE-7B6741CD9AB7}" srcId="{F5502893-E167-41BE-95F8-8D794AD45556}" destId="{25A098F3-9822-48F2-A1F7-68667969F764}" srcOrd="3" destOrd="0" parTransId="{AC6636AD-FAAF-4DB7-938A-0F3C0A9E2D01}" sibTransId="{5E1B8BA3-6130-4D11-AE96-77B96866F486}"/>
    <dgm:cxn modelId="{2B4702DB-328C-43F5-9F67-E86E0CEDC182}" type="presOf" srcId="{4B4B945B-B51E-4837-8B12-54A1807DEE8B}" destId="{CD375CDC-CE74-417C-B8E0-1FF601ECD55A}" srcOrd="0" destOrd="0" presId="urn:microsoft.com/office/officeart/2005/8/layout/default"/>
    <dgm:cxn modelId="{2BA61EFD-E75E-4085-B412-221C1CFD18FF}" type="presParOf" srcId="{7C73292B-7035-4030-8D00-8D3158AE49C8}" destId="{44D1BD97-7E2E-4A1D-86C9-E8591E7E4199}" srcOrd="0" destOrd="0" presId="urn:microsoft.com/office/officeart/2005/8/layout/default"/>
    <dgm:cxn modelId="{1478B8C6-F347-4E88-BA4C-E5055F747907}" type="presParOf" srcId="{7C73292B-7035-4030-8D00-8D3158AE49C8}" destId="{C3683057-8D4F-4DCB-B9CA-97641BA62CF9}" srcOrd="1" destOrd="0" presId="urn:microsoft.com/office/officeart/2005/8/layout/default"/>
    <dgm:cxn modelId="{909E2ADB-82E8-4867-AD4F-3B0472A6E211}" type="presParOf" srcId="{7C73292B-7035-4030-8D00-8D3158AE49C8}" destId="{CD375CDC-CE74-417C-B8E0-1FF601ECD55A}" srcOrd="2" destOrd="0" presId="urn:microsoft.com/office/officeart/2005/8/layout/default"/>
    <dgm:cxn modelId="{4494587A-5DD3-4E38-B3DE-7A24F985A8B7}" type="presParOf" srcId="{7C73292B-7035-4030-8D00-8D3158AE49C8}" destId="{FC38692E-4FCC-41CF-8281-36116F09E08D}" srcOrd="3" destOrd="0" presId="urn:microsoft.com/office/officeart/2005/8/layout/default"/>
    <dgm:cxn modelId="{058EDCA5-613C-4E84-8784-8A63554C3A7E}" type="presParOf" srcId="{7C73292B-7035-4030-8D00-8D3158AE49C8}" destId="{CDBD704D-3910-465E-9F0D-4239A1A1445E}" srcOrd="4" destOrd="0" presId="urn:microsoft.com/office/officeart/2005/8/layout/default"/>
    <dgm:cxn modelId="{3F578811-AE2F-4D41-BE46-4F6C32AB1D7B}" type="presParOf" srcId="{7C73292B-7035-4030-8D00-8D3158AE49C8}" destId="{8CC95B07-0E31-44A4-9BC5-2DA8293AEDDF}" srcOrd="5" destOrd="0" presId="urn:microsoft.com/office/officeart/2005/8/layout/default"/>
    <dgm:cxn modelId="{EC9F6F25-3764-4C96-B8F0-A7D919527F0F}" type="presParOf" srcId="{7C73292B-7035-4030-8D00-8D3158AE49C8}" destId="{7BEF0EDC-D6B4-42F4-AE3C-A919DE425B1C}" srcOrd="6" destOrd="0" presId="urn:microsoft.com/office/officeart/2005/8/layout/default"/>
    <dgm:cxn modelId="{7E02F894-848D-4B3C-AE99-1376A341A710}" type="presParOf" srcId="{7C73292B-7035-4030-8D00-8D3158AE49C8}" destId="{68D26F40-55B4-4736-B762-4AA35FAB4969}" srcOrd="7" destOrd="0" presId="urn:microsoft.com/office/officeart/2005/8/layout/default"/>
    <dgm:cxn modelId="{C70DC0FD-D652-4BD9-8A22-6E742816510F}" type="presParOf" srcId="{7C73292B-7035-4030-8D00-8D3158AE49C8}" destId="{E3A6912E-2E64-447A-986E-933BBD542325}"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55160EB-1437-4071-90AC-0AF5F90BD106}"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040C95DD-F314-4BAD-B67C-163FF28E8CD9}">
      <dgm:prSet phldrT="[Text]"/>
      <dgm:spPr/>
      <dgm:t>
        <a:bodyPr/>
        <a:lstStyle/>
        <a:p>
          <a:r>
            <a:rPr lang="en-US" dirty="0"/>
            <a:t>SMART Goals</a:t>
          </a:r>
        </a:p>
      </dgm:t>
    </dgm:pt>
    <dgm:pt modelId="{6E5D2BD0-19CD-4A85-BB2C-0639F17170AC}" type="parTrans" cxnId="{0AB9CF72-8CA5-424E-B6A8-2FEB65BD9373}">
      <dgm:prSet/>
      <dgm:spPr/>
      <dgm:t>
        <a:bodyPr/>
        <a:lstStyle/>
        <a:p>
          <a:endParaRPr lang="en-US"/>
        </a:p>
      </dgm:t>
    </dgm:pt>
    <dgm:pt modelId="{F0689ECD-0D02-4A5D-BD09-F25608E8B898}" type="sibTrans" cxnId="{0AB9CF72-8CA5-424E-B6A8-2FEB65BD9373}">
      <dgm:prSet/>
      <dgm:spPr/>
      <dgm:t>
        <a:bodyPr/>
        <a:lstStyle/>
        <a:p>
          <a:endParaRPr lang="en-US"/>
        </a:p>
      </dgm:t>
    </dgm:pt>
    <dgm:pt modelId="{740206BD-69F8-4A99-B8C4-2BE06BAC32C7}">
      <dgm:prSet phldrT="[Text]"/>
      <dgm:spPr>
        <a:solidFill>
          <a:schemeClr val="accent4">
            <a:lumMod val="40000"/>
            <a:lumOff val="60000"/>
            <a:alpha val="50000"/>
          </a:schemeClr>
        </a:solidFill>
      </dgm:spPr>
      <dgm:t>
        <a:bodyPr/>
        <a:lstStyle/>
        <a:p>
          <a:r>
            <a:rPr lang="en-US" dirty="0"/>
            <a:t>Level of Activation</a:t>
          </a:r>
        </a:p>
      </dgm:t>
    </dgm:pt>
    <dgm:pt modelId="{29536117-CC1B-4CD9-B7DD-71CCFBF7E791}" type="parTrans" cxnId="{068D462D-4BAF-4DA1-9A88-EE7BC5AD9BAD}">
      <dgm:prSet/>
      <dgm:spPr/>
      <dgm:t>
        <a:bodyPr/>
        <a:lstStyle/>
        <a:p>
          <a:endParaRPr lang="en-US"/>
        </a:p>
      </dgm:t>
    </dgm:pt>
    <dgm:pt modelId="{BA993E67-30B3-4A26-9B87-96B35663C596}" type="sibTrans" cxnId="{068D462D-4BAF-4DA1-9A88-EE7BC5AD9BAD}">
      <dgm:prSet/>
      <dgm:spPr/>
      <dgm:t>
        <a:bodyPr/>
        <a:lstStyle/>
        <a:p>
          <a:endParaRPr lang="en-US"/>
        </a:p>
      </dgm:t>
    </dgm:pt>
    <dgm:pt modelId="{B29925B7-D120-4114-9572-B01979C96164}">
      <dgm:prSet phldrT="[Text]"/>
      <dgm:spPr>
        <a:solidFill>
          <a:schemeClr val="accent3">
            <a:lumMod val="40000"/>
            <a:lumOff val="60000"/>
            <a:alpha val="50000"/>
          </a:schemeClr>
        </a:solidFill>
      </dgm:spPr>
      <dgm:t>
        <a:bodyPr/>
        <a:lstStyle/>
        <a:p>
          <a:r>
            <a:rPr lang="en-US" dirty="0"/>
            <a:t>Confidence</a:t>
          </a:r>
        </a:p>
      </dgm:t>
    </dgm:pt>
    <dgm:pt modelId="{0DD90B09-530D-428C-9EB4-B10130B649D1}" type="parTrans" cxnId="{F99903EE-0DFF-4A7F-B18C-83954B22346B}">
      <dgm:prSet/>
      <dgm:spPr/>
      <dgm:t>
        <a:bodyPr/>
        <a:lstStyle/>
        <a:p>
          <a:endParaRPr lang="en-US"/>
        </a:p>
      </dgm:t>
    </dgm:pt>
    <dgm:pt modelId="{F653EAD1-D282-4558-9188-A2BEB1C443FB}" type="sibTrans" cxnId="{F99903EE-0DFF-4A7F-B18C-83954B22346B}">
      <dgm:prSet/>
      <dgm:spPr/>
      <dgm:t>
        <a:bodyPr/>
        <a:lstStyle/>
        <a:p>
          <a:endParaRPr lang="en-US"/>
        </a:p>
      </dgm:t>
    </dgm:pt>
    <dgm:pt modelId="{3DCF30D0-7B1E-4903-B21F-D74D7CCB1E74}">
      <dgm:prSet phldrT="[Text]"/>
      <dgm:spPr>
        <a:solidFill>
          <a:srgbClr val="C2BDD3">
            <a:alpha val="50000"/>
          </a:srgbClr>
        </a:solidFill>
      </dgm:spPr>
      <dgm:t>
        <a:bodyPr/>
        <a:lstStyle/>
        <a:p>
          <a:r>
            <a:rPr lang="en-US" dirty="0"/>
            <a:t>Readiness</a:t>
          </a:r>
        </a:p>
      </dgm:t>
    </dgm:pt>
    <dgm:pt modelId="{B739254A-AC35-4CE6-96C7-A9ECD9A55E7C}" type="parTrans" cxnId="{E2FB248D-9A20-4E72-9AA2-EABA4C7FCAF5}">
      <dgm:prSet/>
      <dgm:spPr/>
      <dgm:t>
        <a:bodyPr/>
        <a:lstStyle/>
        <a:p>
          <a:endParaRPr lang="en-US"/>
        </a:p>
      </dgm:t>
    </dgm:pt>
    <dgm:pt modelId="{92391C36-DAA5-4180-84F4-1DFA024B5EF9}" type="sibTrans" cxnId="{E2FB248D-9A20-4E72-9AA2-EABA4C7FCAF5}">
      <dgm:prSet/>
      <dgm:spPr/>
      <dgm:t>
        <a:bodyPr/>
        <a:lstStyle/>
        <a:p>
          <a:endParaRPr lang="en-US"/>
        </a:p>
      </dgm:t>
    </dgm:pt>
    <dgm:pt modelId="{A33E729B-F934-45E4-9273-A70097959523}">
      <dgm:prSet phldrT="[Text]"/>
      <dgm:spPr>
        <a:solidFill>
          <a:schemeClr val="accent1">
            <a:lumMod val="40000"/>
            <a:lumOff val="60000"/>
            <a:alpha val="50000"/>
          </a:schemeClr>
        </a:solidFill>
      </dgm:spPr>
      <dgm:t>
        <a:bodyPr/>
        <a:lstStyle/>
        <a:p>
          <a:r>
            <a:rPr lang="en-US" dirty="0"/>
            <a:t>Importance to the client</a:t>
          </a:r>
        </a:p>
      </dgm:t>
    </dgm:pt>
    <dgm:pt modelId="{9B7D0520-C9A2-4477-AC4C-ED7D5935BF44}" type="parTrans" cxnId="{13081E3B-5ECF-40E6-A931-C7A1002152D7}">
      <dgm:prSet/>
      <dgm:spPr/>
      <dgm:t>
        <a:bodyPr/>
        <a:lstStyle/>
        <a:p>
          <a:endParaRPr lang="en-US"/>
        </a:p>
      </dgm:t>
    </dgm:pt>
    <dgm:pt modelId="{8367899B-8878-4B91-B019-E36BD5F4F747}" type="sibTrans" cxnId="{13081E3B-5ECF-40E6-A931-C7A1002152D7}">
      <dgm:prSet/>
      <dgm:spPr/>
      <dgm:t>
        <a:bodyPr/>
        <a:lstStyle/>
        <a:p>
          <a:endParaRPr lang="en-US"/>
        </a:p>
      </dgm:t>
    </dgm:pt>
    <dgm:pt modelId="{1E420C9E-ADEE-423A-9440-87811B6E6A8D}" type="pres">
      <dgm:prSet presAssocID="{155160EB-1437-4071-90AC-0AF5F90BD106}" presName="composite" presStyleCnt="0">
        <dgm:presLayoutVars>
          <dgm:chMax val="1"/>
          <dgm:dir/>
          <dgm:resizeHandles val="exact"/>
        </dgm:presLayoutVars>
      </dgm:prSet>
      <dgm:spPr/>
    </dgm:pt>
    <dgm:pt modelId="{145E99CB-8FE7-4E36-937C-5B20712E8477}" type="pres">
      <dgm:prSet presAssocID="{155160EB-1437-4071-90AC-0AF5F90BD106}" presName="radial" presStyleCnt="0">
        <dgm:presLayoutVars>
          <dgm:animLvl val="ctr"/>
        </dgm:presLayoutVars>
      </dgm:prSet>
      <dgm:spPr/>
    </dgm:pt>
    <dgm:pt modelId="{38E01325-0E37-49E4-9499-942A6B4AA719}" type="pres">
      <dgm:prSet presAssocID="{040C95DD-F314-4BAD-B67C-163FF28E8CD9}" presName="centerShape" presStyleLbl="vennNode1" presStyleIdx="0" presStyleCnt="5"/>
      <dgm:spPr/>
    </dgm:pt>
    <dgm:pt modelId="{E4D1CA00-D297-4A18-996B-74F6A8B4EC8D}" type="pres">
      <dgm:prSet presAssocID="{740206BD-69F8-4A99-B8C4-2BE06BAC32C7}" presName="node" presStyleLbl="vennNode1" presStyleIdx="1" presStyleCnt="5">
        <dgm:presLayoutVars>
          <dgm:bulletEnabled val="1"/>
        </dgm:presLayoutVars>
      </dgm:prSet>
      <dgm:spPr/>
    </dgm:pt>
    <dgm:pt modelId="{26611BB2-43EE-4F94-9F16-D35FA3282F25}" type="pres">
      <dgm:prSet presAssocID="{B29925B7-D120-4114-9572-B01979C96164}" presName="node" presStyleLbl="vennNode1" presStyleIdx="2" presStyleCnt="5">
        <dgm:presLayoutVars>
          <dgm:bulletEnabled val="1"/>
        </dgm:presLayoutVars>
      </dgm:prSet>
      <dgm:spPr/>
    </dgm:pt>
    <dgm:pt modelId="{1785C206-23C5-4331-AA24-61FFF17F9260}" type="pres">
      <dgm:prSet presAssocID="{3DCF30D0-7B1E-4903-B21F-D74D7CCB1E74}" presName="node" presStyleLbl="vennNode1" presStyleIdx="3" presStyleCnt="5">
        <dgm:presLayoutVars>
          <dgm:bulletEnabled val="1"/>
        </dgm:presLayoutVars>
      </dgm:prSet>
      <dgm:spPr/>
    </dgm:pt>
    <dgm:pt modelId="{F5092624-AF7C-4279-A6BE-F232E3C2A606}" type="pres">
      <dgm:prSet presAssocID="{A33E729B-F934-45E4-9273-A70097959523}" presName="node" presStyleLbl="vennNode1" presStyleIdx="4" presStyleCnt="5">
        <dgm:presLayoutVars>
          <dgm:bulletEnabled val="1"/>
        </dgm:presLayoutVars>
      </dgm:prSet>
      <dgm:spPr/>
    </dgm:pt>
  </dgm:ptLst>
  <dgm:cxnLst>
    <dgm:cxn modelId="{AEEB2D17-E933-4F5D-87DF-A3385A0AB9E2}" type="presOf" srcId="{740206BD-69F8-4A99-B8C4-2BE06BAC32C7}" destId="{E4D1CA00-D297-4A18-996B-74F6A8B4EC8D}" srcOrd="0" destOrd="0" presId="urn:microsoft.com/office/officeart/2005/8/layout/radial3"/>
    <dgm:cxn modelId="{E0081C2A-551F-4493-B76E-CAA6263C87E3}" type="presOf" srcId="{155160EB-1437-4071-90AC-0AF5F90BD106}" destId="{1E420C9E-ADEE-423A-9440-87811B6E6A8D}" srcOrd="0" destOrd="0" presId="urn:microsoft.com/office/officeart/2005/8/layout/radial3"/>
    <dgm:cxn modelId="{068D462D-4BAF-4DA1-9A88-EE7BC5AD9BAD}" srcId="{040C95DD-F314-4BAD-B67C-163FF28E8CD9}" destId="{740206BD-69F8-4A99-B8C4-2BE06BAC32C7}" srcOrd="0" destOrd="0" parTransId="{29536117-CC1B-4CD9-B7DD-71CCFBF7E791}" sibTransId="{BA993E67-30B3-4A26-9B87-96B35663C596}"/>
    <dgm:cxn modelId="{13081E3B-5ECF-40E6-A931-C7A1002152D7}" srcId="{040C95DD-F314-4BAD-B67C-163FF28E8CD9}" destId="{A33E729B-F934-45E4-9273-A70097959523}" srcOrd="3" destOrd="0" parTransId="{9B7D0520-C9A2-4477-AC4C-ED7D5935BF44}" sibTransId="{8367899B-8878-4B91-B019-E36BD5F4F747}"/>
    <dgm:cxn modelId="{0AB9CF72-8CA5-424E-B6A8-2FEB65BD9373}" srcId="{155160EB-1437-4071-90AC-0AF5F90BD106}" destId="{040C95DD-F314-4BAD-B67C-163FF28E8CD9}" srcOrd="0" destOrd="0" parTransId="{6E5D2BD0-19CD-4A85-BB2C-0639F17170AC}" sibTransId="{F0689ECD-0D02-4A5D-BD09-F25608E8B898}"/>
    <dgm:cxn modelId="{F7256758-291C-43B7-8AA4-54305ED56B32}" type="presOf" srcId="{3DCF30D0-7B1E-4903-B21F-D74D7CCB1E74}" destId="{1785C206-23C5-4331-AA24-61FFF17F9260}" srcOrd="0" destOrd="0" presId="urn:microsoft.com/office/officeart/2005/8/layout/radial3"/>
    <dgm:cxn modelId="{E2FB248D-9A20-4E72-9AA2-EABA4C7FCAF5}" srcId="{040C95DD-F314-4BAD-B67C-163FF28E8CD9}" destId="{3DCF30D0-7B1E-4903-B21F-D74D7CCB1E74}" srcOrd="2" destOrd="0" parTransId="{B739254A-AC35-4CE6-96C7-A9ECD9A55E7C}" sibTransId="{92391C36-DAA5-4180-84F4-1DFA024B5EF9}"/>
    <dgm:cxn modelId="{491B43A7-2666-4D37-A695-C370E4E78B7D}" type="presOf" srcId="{B29925B7-D120-4114-9572-B01979C96164}" destId="{26611BB2-43EE-4F94-9F16-D35FA3282F25}" srcOrd="0" destOrd="0" presId="urn:microsoft.com/office/officeart/2005/8/layout/radial3"/>
    <dgm:cxn modelId="{97CAA9C9-4F90-4CBA-9B86-6B6B93D3BBAE}" type="presOf" srcId="{A33E729B-F934-45E4-9273-A70097959523}" destId="{F5092624-AF7C-4279-A6BE-F232E3C2A606}" srcOrd="0" destOrd="0" presId="urn:microsoft.com/office/officeart/2005/8/layout/radial3"/>
    <dgm:cxn modelId="{833338DF-3183-4C1D-B007-C346BB050A6B}" type="presOf" srcId="{040C95DD-F314-4BAD-B67C-163FF28E8CD9}" destId="{38E01325-0E37-49E4-9499-942A6B4AA719}" srcOrd="0" destOrd="0" presId="urn:microsoft.com/office/officeart/2005/8/layout/radial3"/>
    <dgm:cxn modelId="{F99903EE-0DFF-4A7F-B18C-83954B22346B}" srcId="{040C95DD-F314-4BAD-B67C-163FF28E8CD9}" destId="{B29925B7-D120-4114-9572-B01979C96164}" srcOrd="1" destOrd="0" parTransId="{0DD90B09-530D-428C-9EB4-B10130B649D1}" sibTransId="{F653EAD1-D282-4558-9188-A2BEB1C443FB}"/>
    <dgm:cxn modelId="{4CF972F1-249A-437A-9588-A648ECA5C8BE}" type="presParOf" srcId="{1E420C9E-ADEE-423A-9440-87811B6E6A8D}" destId="{145E99CB-8FE7-4E36-937C-5B20712E8477}" srcOrd="0" destOrd="0" presId="urn:microsoft.com/office/officeart/2005/8/layout/radial3"/>
    <dgm:cxn modelId="{5C409722-7391-48BA-94C9-891637850A2A}" type="presParOf" srcId="{145E99CB-8FE7-4E36-937C-5B20712E8477}" destId="{38E01325-0E37-49E4-9499-942A6B4AA719}" srcOrd="0" destOrd="0" presId="urn:microsoft.com/office/officeart/2005/8/layout/radial3"/>
    <dgm:cxn modelId="{2F3FBB2E-D178-42F4-9B59-AE9EFA280A4D}" type="presParOf" srcId="{145E99CB-8FE7-4E36-937C-5B20712E8477}" destId="{E4D1CA00-D297-4A18-996B-74F6A8B4EC8D}" srcOrd="1" destOrd="0" presId="urn:microsoft.com/office/officeart/2005/8/layout/radial3"/>
    <dgm:cxn modelId="{0CBD8A19-8127-4090-9196-6825F1759B5B}" type="presParOf" srcId="{145E99CB-8FE7-4E36-937C-5B20712E8477}" destId="{26611BB2-43EE-4F94-9F16-D35FA3282F25}" srcOrd="2" destOrd="0" presId="urn:microsoft.com/office/officeart/2005/8/layout/radial3"/>
    <dgm:cxn modelId="{C4631A06-124A-4803-B43D-9E09272AD835}" type="presParOf" srcId="{145E99CB-8FE7-4E36-937C-5B20712E8477}" destId="{1785C206-23C5-4331-AA24-61FFF17F9260}" srcOrd="3" destOrd="0" presId="urn:microsoft.com/office/officeart/2005/8/layout/radial3"/>
    <dgm:cxn modelId="{810757F2-A505-48F1-B953-062C32462725}" type="presParOf" srcId="{145E99CB-8FE7-4E36-937C-5B20712E8477}" destId="{F5092624-AF7C-4279-A6BE-F232E3C2A606}" srcOrd="4"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716BD-3314-47E0-9741-7C1A5609C936}">
      <dsp:nvSpPr>
        <dsp:cNvPr id="0" name=""/>
        <dsp:cNvSpPr/>
      </dsp:nvSpPr>
      <dsp:spPr>
        <a:xfrm>
          <a:off x="2906" y="485839"/>
          <a:ext cx="1573723" cy="94423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Engage the client and build a trusting relationship!</a:t>
          </a:r>
        </a:p>
      </dsp:txBody>
      <dsp:txXfrm>
        <a:off x="2906" y="485839"/>
        <a:ext cx="1573723" cy="944234"/>
      </dsp:txXfrm>
    </dsp:sp>
    <dsp:sp modelId="{7888E594-24C4-4299-AB4F-F4DD07323D37}">
      <dsp:nvSpPr>
        <dsp:cNvPr id="0" name=""/>
        <dsp:cNvSpPr/>
      </dsp:nvSpPr>
      <dsp:spPr>
        <a:xfrm>
          <a:off x="1734002" y="485839"/>
          <a:ext cx="1573723" cy="944234"/>
        </a:xfrm>
        <a:prstGeom prst="rect">
          <a:avLst/>
        </a:prstGeom>
        <a:solidFill>
          <a:schemeClr val="accent5">
            <a:hueOff val="298930"/>
            <a:satOff val="-7113"/>
            <a:lumOff val="25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Help to organize and navigate multiple providers and services</a:t>
          </a:r>
        </a:p>
      </dsp:txBody>
      <dsp:txXfrm>
        <a:off x="1734002" y="485839"/>
        <a:ext cx="1573723" cy="944234"/>
      </dsp:txXfrm>
    </dsp:sp>
    <dsp:sp modelId="{C10DA159-E21D-4E85-AE25-FB7B709A2E81}">
      <dsp:nvSpPr>
        <dsp:cNvPr id="0" name=""/>
        <dsp:cNvSpPr/>
      </dsp:nvSpPr>
      <dsp:spPr>
        <a:xfrm>
          <a:off x="3465098" y="485839"/>
          <a:ext cx="1573723" cy="944234"/>
        </a:xfrm>
        <a:prstGeom prst="rect">
          <a:avLst/>
        </a:prstGeom>
        <a:solidFill>
          <a:schemeClr val="accent5">
            <a:hueOff val="597860"/>
            <a:satOff val="-14227"/>
            <a:lumOff val="50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Communicate and collaborate with providers and supports</a:t>
          </a:r>
        </a:p>
      </dsp:txBody>
      <dsp:txXfrm>
        <a:off x="3465098" y="485839"/>
        <a:ext cx="1573723" cy="944234"/>
      </dsp:txXfrm>
    </dsp:sp>
    <dsp:sp modelId="{0DF7796F-3C03-4F05-8420-E59ABA3D1B0B}">
      <dsp:nvSpPr>
        <dsp:cNvPr id="0" name=""/>
        <dsp:cNvSpPr/>
      </dsp:nvSpPr>
      <dsp:spPr>
        <a:xfrm>
          <a:off x="5196194" y="485839"/>
          <a:ext cx="1573723" cy="944234"/>
        </a:xfrm>
        <a:prstGeom prst="rect">
          <a:avLst/>
        </a:prstGeom>
        <a:solidFill>
          <a:schemeClr val="accent5">
            <a:hueOff val="896790"/>
            <a:satOff val="-21340"/>
            <a:lumOff val="75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Provide consistent and regular contacts</a:t>
          </a:r>
        </a:p>
      </dsp:txBody>
      <dsp:txXfrm>
        <a:off x="5196194" y="485839"/>
        <a:ext cx="1573723" cy="944234"/>
      </dsp:txXfrm>
    </dsp:sp>
    <dsp:sp modelId="{3004EFA5-0330-4B34-80D6-31494C2C3009}">
      <dsp:nvSpPr>
        <dsp:cNvPr id="0" name=""/>
        <dsp:cNvSpPr/>
      </dsp:nvSpPr>
      <dsp:spPr>
        <a:xfrm>
          <a:off x="6927289" y="485839"/>
          <a:ext cx="1573723" cy="944234"/>
        </a:xfrm>
        <a:prstGeom prst="rect">
          <a:avLst/>
        </a:prstGeom>
        <a:solidFill>
          <a:schemeClr val="accent5">
            <a:hueOff val="1195719"/>
            <a:satOff val="-28454"/>
            <a:lumOff val="101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Provide transitional care support</a:t>
          </a:r>
        </a:p>
      </dsp:txBody>
      <dsp:txXfrm>
        <a:off x="6927289" y="485839"/>
        <a:ext cx="1573723" cy="944234"/>
      </dsp:txXfrm>
    </dsp:sp>
    <dsp:sp modelId="{812DDDAF-1BB4-4AC2-99DC-2F230ACEA7F4}">
      <dsp:nvSpPr>
        <dsp:cNvPr id="0" name=""/>
        <dsp:cNvSpPr/>
      </dsp:nvSpPr>
      <dsp:spPr>
        <a:xfrm>
          <a:off x="2906" y="1587446"/>
          <a:ext cx="1573723" cy="944234"/>
        </a:xfrm>
        <a:prstGeom prst="rect">
          <a:avLst/>
        </a:prstGeom>
        <a:solidFill>
          <a:schemeClr val="accent5">
            <a:hueOff val="1494649"/>
            <a:satOff val="-35567"/>
            <a:lumOff val="126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Work to streamline a client’s healthcare goals and activities</a:t>
          </a:r>
        </a:p>
      </dsp:txBody>
      <dsp:txXfrm>
        <a:off x="2906" y="1587446"/>
        <a:ext cx="1573723" cy="944234"/>
      </dsp:txXfrm>
    </dsp:sp>
    <dsp:sp modelId="{BC3F0CB1-2E7F-43CB-84BF-8572A9C8311C}">
      <dsp:nvSpPr>
        <dsp:cNvPr id="0" name=""/>
        <dsp:cNvSpPr/>
      </dsp:nvSpPr>
      <dsp:spPr>
        <a:xfrm>
          <a:off x="1734002" y="1587446"/>
          <a:ext cx="1573723" cy="944234"/>
        </a:xfrm>
        <a:prstGeom prst="rect">
          <a:avLst/>
        </a:prstGeom>
        <a:solidFill>
          <a:schemeClr val="accent5">
            <a:hueOff val="1793579"/>
            <a:satOff val="-42681"/>
            <a:lumOff val="151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Encourage and increase client confidence and skill building for self-management of chronic disease(s)</a:t>
          </a:r>
        </a:p>
      </dsp:txBody>
      <dsp:txXfrm>
        <a:off x="1734002" y="1587446"/>
        <a:ext cx="1573723" cy="944234"/>
      </dsp:txXfrm>
    </dsp:sp>
    <dsp:sp modelId="{C9D03F67-04FF-475C-BA59-6F658BF16BE2}">
      <dsp:nvSpPr>
        <dsp:cNvPr id="0" name=""/>
        <dsp:cNvSpPr/>
      </dsp:nvSpPr>
      <dsp:spPr>
        <a:xfrm>
          <a:off x="3465098" y="1587446"/>
          <a:ext cx="1573723" cy="944234"/>
        </a:xfrm>
        <a:prstGeom prst="rect">
          <a:avLst/>
        </a:prstGeom>
        <a:solidFill>
          <a:schemeClr val="accent5">
            <a:hueOff val="2092509"/>
            <a:satOff val="-49794"/>
            <a:lumOff val="176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Build and provide resources</a:t>
          </a:r>
        </a:p>
      </dsp:txBody>
      <dsp:txXfrm>
        <a:off x="3465098" y="1587446"/>
        <a:ext cx="1573723" cy="944234"/>
      </dsp:txXfrm>
    </dsp:sp>
    <dsp:sp modelId="{48420B6C-C426-466F-AE6F-F054C9383D9F}">
      <dsp:nvSpPr>
        <dsp:cNvPr id="0" name=""/>
        <dsp:cNvSpPr/>
      </dsp:nvSpPr>
      <dsp:spPr>
        <a:xfrm>
          <a:off x="5196194" y="1587446"/>
          <a:ext cx="1573723" cy="944234"/>
        </a:xfrm>
        <a:prstGeom prst="rect">
          <a:avLst/>
        </a:prstGeom>
        <a:solidFill>
          <a:schemeClr val="accent5">
            <a:hueOff val="2391439"/>
            <a:satOff val="-56908"/>
            <a:lumOff val="202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Complete and follow-up with referrals (help with access)</a:t>
          </a:r>
        </a:p>
      </dsp:txBody>
      <dsp:txXfrm>
        <a:off x="5196194" y="1587446"/>
        <a:ext cx="1573723" cy="944234"/>
      </dsp:txXfrm>
    </dsp:sp>
    <dsp:sp modelId="{856E3EE4-52B2-4108-A069-8348D673FC24}">
      <dsp:nvSpPr>
        <dsp:cNvPr id="0" name=""/>
        <dsp:cNvSpPr/>
      </dsp:nvSpPr>
      <dsp:spPr>
        <a:xfrm>
          <a:off x="6927289" y="1587446"/>
          <a:ext cx="1573723" cy="944234"/>
        </a:xfrm>
        <a:prstGeom prst="rect">
          <a:avLst/>
        </a:prstGeom>
        <a:solidFill>
          <a:schemeClr val="accent5">
            <a:hueOff val="2690369"/>
            <a:satOff val="-64021"/>
            <a:lumOff val="227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Culturally attuned</a:t>
          </a:r>
        </a:p>
      </dsp:txBody>
      <dsp:txXfrm>
        <a:off x="6927289" y="1587446"/>
        <a:ext cx="1573723" cy="9442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02C29-1304-4E1C-8960-0AB71E64B572}">
      <dsp:nvSpPr>
        <dsp:cNvPr id="0" name=""/>
        <dsp:cNvSpPr/>
      </dsp:nvSpPr>
      <dsp:spPr>
        <a:xfrm>
          <a:off x="2431" y="60141"/>
          <a:ext cx="1928678" cy="11572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t>Requires an in-person visit </a:t>
          </a:r>
          <a:endParaRPr lang="en-US" sz="1400" kern="1200" dirty="0"/>
        </a:p>
      </dsp:txBody>
      <dsp:txXfrm>
        <a:off x="2431" y="60141"/>
        <a:ext cx="1928678" cy="1157207"/>
      </dsp:txXfrm>
    </dsp:sp>
    <dsp:sp modelId="{C695294C-34E2-41E4-811A-018E3D8E55E8}">
      <dsp:nvSpPr>
        <dsp:cNvPr id="0" name=""/>
        <dsp:cNvSpPr/>
      </dsp:nvSpPr>
      <dsp:spPr>
        <a:xfrm>
          <a:off x="2123977" y="60141"/>
          <a:ext cx="1928678" cy="11572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Introduce Health Home services</a:t>
          </a:r>
        </a:p>
      </dsp:txBody>
      <dsp:txXfrm>
        <a:off x="2123977" y="60141"/>
        <a:ext cx="1928678" cy="1157207"/>
      </dsp:txXfrm>
    </dsp:sp>
    <dsp:sp modelId="{BB3F0960-C529-4866-83B7-31778B827E87}">
      <dsp:nvSpPr>
        <dsp:cNvPr id="0" name=""/>
        <dsp:cNvSpPr/>
      </dsp:nvSpPr>
      <dsp:spPr>
        <a:xfrm>
          <a:off x="4245523" y="60141"/>
          <a:ext cx="1928678" cy="11572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Confirm the client’s agreement to participate</a:t>
          </a:r>
        </a:p>
      </dsp:txBody>
      <dsp:txXfrm>
        <a:off x="4245523" y="60141"/>
        <a:ext cx="1928678" cy="1157207"/>
      </dsp:txXfrm>
    </dsp:sp>
    <dsp:sp modelId="{379550F8-85E0-4D99-9663-10BD7B6BCC8D}">
      <dsp:nvSpPr>
        <dsp:cNvPr id="0" name=""/>
        <dsp:cNvSpPr/>
      </dsp:nvSpPr>
      <dsp:spPr>
        <a:xfrm>
          <a:off x="6367070" y="60141"/>
          <a:ext cx="1928678" cy="11572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Obtain consent for participation authorization and information sharing consent</a:t>
          </a:r>
        </a:p>
      </dsp:txBody>
      <dsp:txXfrm>
        <a:off x="6367070" y="60141"/>
        <a:ext cx="1928678" cy="1157207"/>
      </dsp:txXfrm>
    </dsp:sp>
    <dsp:sp modelId="{DCB1030F-A904-4824-B52E-8739C3552452}">
      <dsp:nvSpPr>
        <dsp:cNvPr id="0" name=""/>
        <dsp:cNvSpPr/>
      </dsp:nvSpPr>
      <dsp:spPr>
        <a:xfrm>
          <a:off x="2431" y="1410216"/>
          <a:ext cx="1928678" cy="11572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Assess the client’s health and other needs</a:t>
          </a:r>
        </a:p>
      </dsp:txBody>
      <dsp:txXfrm>
        <a:off x="2431" y="1410216"/>
        <a:ext cx="1928678" cy="1157207"/>
      </dsp:txXfrm>
    </dsp:sp>
    <dsp:sp modelId="{580DD463-0EF8-42F2-88BD-B28F48AEE57D}">
      <dsp:nvSpPr>
        <dsp:cNvPr id="0" name=""/>
        <dsp:cNvSpPr/>
      </dsp:nvSpPr>
      <dsp:spPr>
        <a:xfrm>
          <a:off x="2123977" y="1410216"/>
          <a:ext cx="1928678" cy="11572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Develop the first Health Action Plan (HAP)</a:t>
          </a:r>
        </a:p>
      </dsp:txBody>
      <dsp:txXfrm>
        <a:off x="2123977" y="1410216"/>
        <a:ext cx="1928678" cy="1157207"/>
      </dsp:txXfrm>
    </dsp:sp>
    <dsp:sp modelId="{878D8D30-F06C-40E4-BE9B-7A75C96A9493}">
      <dsp:nvSpPr>
        <dsp:cNvPr id="0" name=""/>
        <dsp:cNvSpPr/>
      </dsp:nvSpPr>
      <dsp:spPr>
        <a:xfrm>
          <a:off x="4245523" y="1410216"/>
          <a:ext cx="1928678" cy="11572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Documentation of Activity</a:t>
          </a:r>
        </a:p>
      </dsp:txBody>
      <dsp:txXfrm>
        <a:off x="4245523" y="1410216"/>
        <a:ext cx="1928678" cy="1157207"/>
      </dsp:txXfrm>
    </dsp:sp>
    <dsp:sp modelId="{7D3533B6-E735-41E0-8C5B-CEE10C89F2F7}">
      <dsp:nvSpPr>
        <dsp:cNvPr id="0" name=""/>
        <dsp:cNvSpPr/>
      </dsp:nvSpPr>
      <dsp:spPr>
        <a:xfrm>
          <a:off x="6367070" y="1410216"/>
          <a:ext cx="1928678" cy="11572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a:t>Complete HAP within 90 days of enrollment</a:t>
          </a:r>
          <a:endParaRPr lang="en-US" sz="1400" kern="1200"/>
        </a:p>
      </dsp:txBody>
      <dsp:txXfrm>
        <a:off x="6367070" y="1410216"/>
        <a:ext cx="1928678" cy="1157207"/>
      </dsp:txXfrm>
    </dsp:sp>
    <dsp:sp modelId="{9587C40D-5F62-4DCA-B290-C505E559F3A2}">
      <dsp:nvSpPr>
        <dsp:cNvPr id="0" name=""/>
        <dsp:cNvSpPr/>
      </dsp:nvSpPr>
      <dsp:spPr>
        <a:xfrm>
          <a:off x="2123977" y="2760291"/>
          <a:ext cx="1928678" cy="11572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err="1"/>
            <a:t>ProviderOne</a:t>
          </a:r>
          <a:r>
            <a:rPr lang="en-US" sz="1400" b="1" kern="1200" dirty="0"/>
            <a:t> code: G9148</a:t>
          </a:r>
          <a:endParaRPr lang="en-US" sz="1400" kern="1200" dirty="0"/>
        </a:p>
      </dsp:txBody>
      <dsp:txXfrm>
        <a:off x="2123977" y="2760291"/>
        <a:ext cx="1928678" cy="1157207"/>
      </dsp:txXfrm>
    </dsp:sp>
    <dsp:sp modelId="{B57BF0F6-2CFA-4002-BD71-5BBD520CFB81}">
      <dsp:nvSpPr>
        <dsp:cNvPr id="0" name=""/>
        <dsp:cNvSpPr/>
      </dsp:nvSpPr>
      <dsp:spPr>
        <a:xfrm>
          <a:off x="4245523" y="2760291"/>
          <a:ext cx="1928678" cy="11572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t>This tier may only be billed once in a person’s lifetime</a:t>
          </a:r>
          <a:endParaRPr lang="en-US" sz="1400" kern="1200" dirty="0"/>
        </a:p>
      </dsp:txBody>
      <dsp:txXfrm>
        <a:off x="4245523" y="2760291"/>
        <a:ext cx="1928678" cy="11572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AE0C9B-AFC7-458F-B398-BAAF861A3C14}">
      <dsp:nvSpPr>
        <dsp:cNvPr id="0" name=""/>
        <dsp:cNvSpPr/>
      </dsp:nvSpPr>
      <dsp:spPr>
        <a:xfrm>
          <a:off x="0" y="0"/>
          <a:ext cx="7886700" cy="979051"/>
        </a:xfrm>
        <a:prstGeom prst="rect">
          <a:avLst/>
        </a:prstGeom>
        <a:solidFill>
          <a:schemeClr val="accent1"/>
        </a:solidFill>
        <a:ln>
          <a:noFill/>
        </a:ln>
        <a:effectLst/>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Tier Two Client Characteristics</a:t>
          </a:r>
        </a:p>
      </dsp:txBody>
      <dsp:txXfrm>
        <a:off x="0" y="0"/>
        <a:ext cx="7886700" cy="979051"/>
      </dsp:txXfrm>
    </dsp:sp>
    <dsp:sp modelId="{27301935-B0A9-4C26-B220-F11FFBFA355C}">
      <dsp:nvSpPr>
        <dsp:cNvPr id="0" name=""/>
        <dsp:cNvSpPr/>
      </dsp:nvSpPr>
      <dsp:spPr>
        <a:xfrm>
          <a:off x="962" y="979051"/>
          <a:ext cx="1576954" cy="2056007"/>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ts val="0"/>
            </a:spcAft>
            <a:buNone/>
          </a:pPr>
          <a:r>
            <a:rPr lang="en-US" sz="1400" kern="1200"/>
            <a:t>The client, the client’s caregivers/</a:t>
          </a:r>
        </a:p>
        <a:p>
          <a:pPr marL="0" lvl="0" indent="0" algn="ctr" defTabSz="622300">
            <a:lnSpc>
              <a:spcPct val="90000"/>
            </a:lnSpc>
            <a:spcBef>
              <a:spcPct val="0"/>
            </a:spcBef>
            <a:spcAft>
              <a:spcPts val="0"/>
            </a:spcAft>
            <a:buNone/>
          </a:pPr>
          <a:r>
            <a:rPr lang="en-US" sz="1400" kern="1200"/>
            <a:t>supports, and the Care Coordinator are actively engaged in the HAP</a:t>
          </a:r>
        </a:p>
      </dsp:txBody>
      <dsp:txXfrm>
        <a:off x="962" y="979051"/>
        <a:ext cx="1576954" cy="2056007"/>
      </dsp:txXfrm>
    </dsp:sp>
    <dsp:sp modelId="{06D3FB64-F7D9-4B45-B844-C9961FD81186}">
      <dsp:nvSpPr>
        <dsp:cNvPr id="0" name=""/>
        <dsp:cNvSpPr/>
      </dsp:nvSpPr>
      <dsp:spPr>
        <a:xfrm>
          <a:off x="1577917" y="979051"/>
          <a:ext cx="1576954" cy="2056007"/>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The client is participating in activities that are in support of improved health and well-being</a:t>
          </a:r>
        </a:p>
      </dsp:txBody>
      <dsp:txXfrm>
        <a:off x="1577917" y="979051"/>
        <a:ext cx="1576954" cy="2056007"/>
      </dsp:txXfrm>
    </dsp:sp>
    <dsp:sp modelId="{9AF6E5D3-55B3-4562-9D65-2582E68D229C}">
      <dsp:nvSpPr>
        <dsp:cNvPr id="0" name=""/>
        <dsp:cNvSpPr/>
      </dsp:nvSpPr>
      <dsp:spPr>
        <a:xfrm>
          <a:off x="3154872" y="979051"/>
          <a:ext cx="1576954" cy="2056007"/>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The client and the Care Coordinator identify that the client has not achieved a sustainable level of self-management for their chronic conditions</a:t>
          </a:r>
        </a:p>
      </dsp:txBody>
      <dsp:txXfrm>
        <a:off x="3154872" y="979051"/>
        <a:ext cx="1576954" cy="2056007"/>
      </dsp:txXfrm>
    </dsp:sp>
    <dsp:sp modelId="{B9F146F3-FE77-49FD-BEFA-59B9D33D6C40}">
      <dsp:nvSpPr>
        <dsp:cNvPr id="0" name=""/>
        <dsp:cNvSpPr/>
      </dsp:nvSpPr>
      <dsp:spPr>
        <a:xfrm>
          <a:off x="4731827" y="979051"/>
          <a:ext cx="1576954" cy="2056007"/>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The client’s engagement, through goals and action steps, shows a low level of activation and does not demonstrate self-management and self-advocacy</a:t>
          </a:r>
        </a:p>
      </dsp:txBody>
      <dsp:txXfrm>
        <a:off x="4731827" y="979051"/>
        <a:ext cx="1576954" cy="2056007"/>
      </dsp:txXfrm>
    </dsp:sp>
    <dsp:sp modelId="{FDEBC011-2B41-4280-9443-03927D6844C4}">
      <dsp:nvSpPr>
        <dsp:cNvPr id="0" name=""/>
        <dsp:cNvSpPr/>
      </dsp:nvSpPr>
      <dsp:spPr>
        <a:xfrm>
          <a:off x="6308782" y="979051"/>
          <a:ext cx="1576954" cy="2056007"/>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ts val="0"/>
            </a:spcAft>
            <a:buNone/>
          </a:pPr>
          <a:r>
            <a:rPr lang="en-US" sz="1400" kern="1200" dirty="0"/>
            <a:t>The client’s Patient Activation Measure (PAM,  CAM, PPAM) level is typically a </a:t>
          </a:r>
        </a:p>
        <a:p>
          <a:pPr marL="0" lvl="0" indent="0" algn="ctr" defTabSz="622300">
            <a:lnSpc>
              <a:spcPct val="90000"/>
            </a:lnSpc>
            <a:spcBef>
              <a:spcPct val="0"/>
            </a:spcBef>
            <a:spcAft>
              <a:spcPts val="0"/>
            </a:spcAft>
            <a:buNone/>
          </a:pPr>
          <a:r>
            <a:rPr lang="en-US" sz="1400" kern="1200" dirty="0"/>
            <a:t>1 or 2</a:t>
          </a:r>
        </a:p>
      </dsp:txBody>
      <dsp:txXfrm>
        <a:off x="6308782" y="979051"/>
        <a:ext cx="1576954" cy="2056007"/>
      </dsp:txXfrm>
    </dsp:sp>
    <dsp:sp modelId="{A946BB3C-FA8A-4231-93CB-33604A1F746A}">
      <dsp:nvSpPr>
        <dsp:cNvPr id="0" name=""/>
        <dsp:cNvSpPr/>
      </dsp:nvSpPr>
      <dsp:spPr>
        <a:xfrm>
          <a:off x="0" y="3035058"/>
          <a:ext cx="7886700" cy="228445"/>
        </a:xfrm>
        <a:prstGeom prst="rect">
          <a:avLst/>
        </a:prstGeom>
        <a:solidFill>
          <a:schemeClr val="accent1"/>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7FF144-2FF8-45BA-B40D-8F7C6FD9DDF7}">
      <dsp:nvSpPr>
        <dsp:cNvPr id="0" name=""/>
        <dsp:cNvSpPr/>
      </dsp:nvSpPr>
      <dsp:spPr>
        <a:xfrm>
          <a:off x="0" y="0"/>
          <a:ext cx="7886700" cy="979051"/>
        </a:xfrm>
        <a:prstGeom prst="rect">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Tier Three Client Characteristics</a:t>
          </a:r>
        </a:p>
      </dsp:txBody>
      <dsp:txXfrm>
        <a:off x="0" y="0"/>
        <a:ext cx="7886700" cy="979051"/>
      </dsp:txXfrm>
    </dsp:sp>
    <dsp:sp modelId="{FCF202B3-088A-4E9A-AE29-2C680C2400B6}">
      <dsp:nvSpPr>
        <dsp:cNvPr id="0" name=""/>
        <dsp:cNvSpPr/>
      </dsp:nvSpPr>
      <dsp:spPr>
        <a:xfrm>
          <a:off x="962" y="979051"/>
          <a:ext cx="1576954" cy="2056007"/>
        </a:xfrm>
        <a:prstGeom prst="rect">
          <a:avLst/>
        </a:prstGeom>
        <a:solidFill>
          <a:schemeClr val="accent4">
            <a:lumMod val="75000"/>
          </a:schemeClr>
        </a:solidFill>
        <a:ln>
          <a:solidFill>
            <a:schemeClr val="bg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Client has demonstrated self- awareness and confidence</a:t>
          </a:r>
        </a:p>
      </dsp:txBody>
      <dsp:txXfrm>
        <a:off x="962" y="979051"/>
        <a:ext cx="1576954" cy="2056007"/>
      </dsp:txXfrm>
    </dsp:sp>
    <dsp:sp modelId="{EECACB8D-2350-45CC-B8AF-787EDF01B474}">
      <dsp:nvSpPr>
        <dsp:cNvPr id="0" name=""/>
        <dsp:cNvSpPr/>
      </dsp:nvSpPr>
      <dsp:spPr>
        <a:xfrm>
          <a:off x="1577917" y="979051"/>
          <a:ext cx="1576954" cy="2056007"/>
        </a:xfrm>
        <a:prstGeom prst="rect">
          <a:avLst/>
        </a:prstGeom>
        <a:solidFill>
          <a:schemeClr val="accent4">
            <a:lumMod val="75000"/>
          </a:schemeClr>
        </a:solidFill>
        <a:ln>
          <a:solidFill>
            <a:schemeClr val="bg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Client is goal oriented</a:t>
          </a:r>
        </a:p>
      </dsp:txBody>
      <dsp:txXfrm>
        <a:off x="1577917" y="979051"/>
        <a:ext cx="1576954" cy="2056007"/>
      </dsp:txXfrm>
    </dsp:sp>
    <dsp:sp modelId="{522F629A-126D-4801-89A4-9BAF02746955}">
      <dsp:nvSpPr>
        <dsp:cNvPr id="0" name=""/>
        <dsp:cNvSpPr/>
      </dsp:nvSpPr>
      <dsp:spPr>
        <a:xfrm>
          <a:off x="3154872" y="979051"/>
          <a:ext cx="1576954" cy="2056007"/>
        </a:xfrm>
        <a:prstGeom prst="rect">
          <a:avLst/>
        </a:prstGeom>
        <a:solidFill>
          <a:schemeClr val="accent4">
            <a:lumMod val="75000"/>
          </a:schemeClr>
        </a:solidFill>
        <a:ln>
          <a:solidFill>
            <a:schemeClr val="bg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Client has the ability to interact with Providers</a:t>
          </a:r>
        </a:p>
      </dsp:txBody>
      <dsp:txXfrm>
        <a:off x="3154872" y="979051"/>
        <a:ext cx="1576954" cy="2056007"/>
      </dsp:txXfrm>
    </dsp:sp>
    <dsp:sp modelId="{AA2056E0-7EEC-46BE-87E4-9FCA8CBD47CD}">
      <dsp:nvSpPr>
        <dsp:cNvPr id="0" name=""/>
        <dsp:cNvSpPr/>
      </dsp:nvSpPr>
      <dsp:spPr>
        <a:xfrm>
          <a:off x="4731827" y="979051"/>
          <a:ext cx="1576954" cy="2056007"/>
        </a:xfrm>
        <a:prstGeom prst="rect">
          <a:avLst/>
        </a:prstGeom>
        <a:solidFill>
          <a:schemeClr val="accent4">
            <a:lumMod val="75000"/>
          </a:schemeClr>
        </a:solidFill>
        <a:ln>
          <a:solidFill>
            <a:schemeClr val="bg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Client is a good self-manager</a:t>
          </a:r>
        </a:p>
      </dsp:txBody>
      <dsp:txXfrm>
        <a:off x="4731827" y="979051"/>
        <a:ext cx="1576954" cy="2056007"/>
      </dsp:txXfrm>
    </dsp:sp>
    <dsp:sp modelId="{FA31AB86-7ECA-43BA-A708-CE0598A8EFBE}">
      <dsp:nvSpPr>
        <dsp:cNvPr id="0" name=""/>
        <dsp:cNvSpPr/>
      </dsp:nvSpPr>
      <dsp:spPr>
        <a:xfrm>
          <a:off x="6308782" y="979051"/>
          <a:ext cx="1576954" cy="2056007"/>
        </a:xfrm>
        <a:prstGeom prst="rect">
          <a:avLst/>
        </a:prstGeom>
        <a:solidFill>
          <a:schemeClr val="accent4">
            <a:lumMod val="75000"/>
          </a:schemeClr>
        </a:solidFill>
        <a:ln>
          <a:solidFill>
            <a:schemeClr val="bg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ts val="0"/>
            </a:spcAft>
            <a:buNone/>
          </a:pPr>
          <a:r>
            <a:rPr lang="en-US" sz="1700" kern="1200" dirty="0"/>
            <a:t>The client’s Patient Activation Measure (PAM,  CAM, PPAM) level is typically a </a:t>
          </a:r>
        </a:p>
        <a:p>
          <a:pPr marL="0" lvl="0" indent="0" algn="ctr" defTabSz="755650">
            <a:lnSpc>
              <a:spcPct val="90000"/>
            </a:lnSpc>
            <a:spcBef>
              <a:spcPct val="0"/>
            </a:spcBef>
            <a:spcAft>
              <a:spcPts val="0"/>
            </a:spcAft>
            <a:buNone/>
          </a:pPr>
          <a:r>
            <a:rPr lang="en-US" sz="1700" kern="1200" dirty="0"/>
            <a:t>3 or 4</a:t>
          </a:r>
        </a:p>
      </dsp:txBody>
      <dsp:txXfrm>
        <a:off x="6308782" y="979051"/>
        <a:ext cx="1576954" cy="2056007"/>
      </dsp:txXfrm>
    </dsp:sp>
    <dsp:sp modelId="{8133E937-CA63-4CA2-ABBB-FCF5C2380B33}">
      <dsp:nvSpPr>
        <dsp:cNvPr id="0" name=""/>
        <dsp:cNvSpPr/>
      </dsp:nvSpPr>
      <dsp:spPr>
        <a:xfrm>
          <a:off x="0" y="3035058"/>
          <a:ext cx="7886700" cy="228445"/>
        </a:xfrm>
        <a:prstGeom prst="rect">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4C832E-5C83-4CF5-9821-9ABCE3DC1544}">
      <dsp:nvSpPr>
        <dsp:cNvPr id="0" name=""/>
        <dsp:cNvSpPr/>
      </dsp:nvSpPr>
      <dsp:spPr>
        <a:xfrm>
          <a:off x="924" y="819566"/>
          <a:ext cx="2322012" cy="896296"/>
        </a:xfrm>
        <a:prstGeom prst="chevron">
          <a:avLst>
            <a:gd name="adj" fmla="val 4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9C4D4E8-1786-482F-B925-3A50B44999D0}">
      <dsp:nvSpPr>
        <dsp:cNvPr id="0" name=""/>
        <dsp:cNvSpPr/>
      </dsp:nvSpPr>
      <dsp:spPr>
        <a:xfrm>
          <a:off x="620127" y="1043641"/>
          <a:ext cx="1960810" cy="896296"/>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First Activity Period</a:t>
          </a:r>
        </a:p>
      </dsp:txBody>
      <dsp:txXfrm>
        <a:off x="646379" y="1069893"/>
        <a:ext cx="1908306" cy="843792"/>
      </dsp:txXfrm>
    </dsp:sp>
    <dsp:sp modelId="{1020D8E4-D911-496C-8D64-90488E537306}">
      <dsp:nvSpPr>
        <dsp:cNvPr id="0" name=""/>
        <dsp:cNvSpPr/>
      </dsp:nvSpPr>
      <dsp:spPr>
        <a:xfrm>
          <a:off x="2653178" y="819566"/>
          <a:ext cx="2322012" cy="896296"/>
        </a:xfrm>
        <a:prstGeom prst="chevron">
          <a:avLst>
            <a:gd name="adj" fmla="val 4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5E90EEB-BD24-4BCB-ABC7-8D58B60B2EFD}">
      <dsp:nvSpPr>
        <dsp:cNvPr id="0" name=""/>
        <dsp:cNvSpPr/>
      </dsp:nvSpPr>
      <dsp:spPr>
        <a:xfrm>
          <a:off x="3272382" y="1043641"/>
          <a:ext cx="1960810" cy="896296"/>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Second Activity Period</a:t>
          </a:r>
        </a:p>
      </dsp:txBody>
      <dsp:txXfrm>
        <a:off x="3298634" y="1069893"/>
        <a:ext cx="1908306" cy="843792"/>
      </dsp:txXfrm>
    </dsp:sp>
    <dsp:sp modelId="{253A9225-1895-4D52-A765-2C89E227D6A9}">
      <dsp:nvSpPr>
        <dsp:cNvPr id="0" name=""/>
        <dsp:cNvSpPr/>
      </dsp:nvSpPr>
      <dsp:spPr>
        <a:xfrm>
          <a:off x="5305433" y="819566"/>
          <a:ext cx="2322012" cy="896296"/>
        </a:xfrm>
        <a:prstGeom prst="chevron">
          <a:avLst>
            <a:gd name="adj" fmla="val 4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63773F6-0080-4B42-BAC9-E850DA81CF5E}">
      <dsp:nvSpPr>
        <dsp:cNvPr id="0" name=""/>
        <dsp:cNvSpPr/>
      </dsp:nvSpPr>
      <dsp:spPr>
        <a:xfrm>
          <a:off x="5924636" y="1043641"/>
          <a:ext cx="1960810" cy="896296"/>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Third Activity Period</a:t>
          </a:r>
        </a:p>
      </dsp:txBody>
      <dsp:txXfrm>
        <a:off x="5950888" y="1069893"/>
        <a:ext cx="1908306" cy="8437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3D10F-97B3-4F36-9B4E-BBFADC08F8A6}">
      <dsp:nvSpPr>
        <dsp:cNvPr id="0" name=""/>
        <dsp:cNvSpPr/>
      </dsp:nvSpPr>
      <dsp:spPr>
        <a:xfrm>
          <a:off x="3877" y="554933"/>
          <a:ext cx="1824890" cy="704407"/>
        </a:xfrm>
        <a:prstGeom prst="chevron">
          <a:avLst>
            <a:gd name="adj" fmla="val 4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455B655-FD0A-40B5-A841-0EB29B365585}">
      <dsp:nvSpPr>
        <dsp:cNvPr id="0" name=""/>
        <dsp:cNvSpPr/>
      </dsp:nvSpPr>
      <dsp:spPr>
        <a:xfrm>
          <a:off x="490514" y="731035"/>
          <a:ext cx="1541018" cy="704407"/>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b="1" kern="1200" dirty="0"/>
            <a:t>Opts in February 1</a:t>
          </a:r>
        </a:p>
        <a:p>
          <a:pPr marL="0" lvl="0" indent="0" algn="ctr" defTabSz="400050">
            <a:lnSpc>
              <a:spcPct val="90000"/>
            </a:lnSpc>
            <a:spcBef>
              <a:spcPct val="0"/>
            </a:spcBef>
            <a:spcAft>
              <a:spcPct val="35000"/>
            </a:spcAft>
            <a:buNone/>
          </a:pPr>
          <a:r>
            <a:rPr lang="en-US" sz="900" b="1" kern="1200" dirty="0"/>
            <a:t>First activity period </a:t>
          </a:r>
        </a:p>
        <a:p>
          <a:pPr marL="0" lvl="0" indent="0" algn="ctr" defTabSz="400050">
            <a:lnSpc>
              <a:spcPct val="90000"/>
            </a:lnSpc>
            <a:spcBef>
              <a:spcPct val="0"/>
            </a:spcBef>
            <a:spcAft>
              <a:spcPct val="35000"/>
            </a:spcAft>
            <a:buNone/>
          </a:pPr>
          <a:r>
            <a:rPr lang="en-US" sz="900" b="1" kern="1200" dirty="0"/>
            <a:t>2/1- 5/31 </a:t>
          </a:r>
        </a:p>
      </dsp:txBody>
      <dsp:txXfrm>
        <a:off x="511145" y="751666"/>
        <a:ext cx="1499756" cy="663145"/>
      </dsp:txXfrm>
    </dsp:sp>
    <dsp:sp modelId="{0AF2EE57-D7F5-41DB-89CC-87519F0DB16C}">
      <dsp:nvSpPr>
        <dsp:cNvPr id="0" name=""/>
        <dsp:cNvSpPr/>
      </dsp:nvSpPr>
      <dsp:spPr>
        <a:xfrm>
          <a:off x="2088307" y="554933"/>
          <a:ext cx="1824890" cy="704407"/>
        </a:xfrm>
        <a:prstGeom prst="chevron">
          <a:avLst>
            <a:gd name="adj" fmla="val 4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BB244E1-555E-4901-B945-8E96BF1A48C2}">
      <dsp:nvSpPr>
        <dsp:cNvPr id="0" name=""/>
        <dsp:cNvSpPr/>
      </dsp:nvSpPr>
      <dsp:spPr>
        <a:xfrm>
          <a:off x="2574944" y="731035"/>
          <a:ext cx="1541018" cy="704407"/>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b="1" kern="1200" dirty="0"/>
            <a:t>Second activity period 6/1- 9/30</a:t>
          </a:r>
        </a:p>
      </dsp:txBody>
      <dsp:txXfrm>
        <a:off x="2595575" y="751666"/>
        <a:ext cx="1499756" cy="663145"/>
      </dsp:txXfrm>
    </dsp:sp>
    <dsp:sp modelId="{39DF74A6-7458-40C3-91EE-6791AC80E65F}">
      <dsp:nvSpPr>
        <dsp:cNvPr id="0" name=""/>
        <dsp:cNvSpPr/>
      </dsp:nvSpPr>
      <dsp:spPr>
        <a:xfrm>
          <a:off x="4172737" y="554933"/>
          <a:ext cx="1824890" cy="704407"/>
        </a:xfrm>
        <a:prstGeom prst="chevron">
          <a:avLst>
            <a:gd name="adj" fmla="val 4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2BEE01F-F7D4-43E8-B072-0B4A1A8E3FDF}">
      <dsp:nvSpPr>
        <dsp:cNvPr id="0" name=""/>
        <dsp:cNvSpPr/>
      </dsp:nvSpPr>
      <dsp:spPr>
        <a:xfrm>
          <a:off x="4659375" y="731035"/>
          <a:ext cx="1541018" cy="704407"/>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b="1" kern="1200" dirty="0"/>
            <a:t>Third activity period  10/1- 1/31</a:t>
          </a:r>
        </a:p>
      </dsp:txBody>
      <dsp:txXfrm>
        <a:off x="4680006" y="751666"/>
        <a:ext cx="1499756" cy="663145"/>
      </dsp:txXfrm>
    </dsp:sp>
    <dsp:sp modelId="{201D781B-C92B-4CFC-8AF9-2EF8BC2B8829}">
      <dsp:nvSpPr>
        <dsp:cNvPr id="0" name=""/>
        <dsp:cNvSpPr/>
      </dsp:nvSpPr>
      <dsp:spPr>
        <a:xfrm>
          <a:off x="6257167" y="554933"/>
          <a:ext cx="1824890" cy="704407"/>
        </a:xfrm>
        <a:prstGeom prst="chevron">
          <a:avLst>
            <a:gd name="adj" fmla="val 4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75173AD-2F44-4B53-B7CA-346465DEAE5E}">
      <dsp:nvSpPr>
        <dsp:cNvPr id="0" name=""/>
        <dsp:cNvSpPr/>
      </dsp:nvSpPr>
      <dsp:spPr>
        <a:xfrm>
          <a:off x="6743805" y="731035"/>
          <a:ext cx="1541018" cy="704407"/>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b="1" kern="1200" dirty="0"/>
            <a:t>Start date of the next HAP is 2/1</a:t>
          </a:r>
        </a:p>
      </dsp:txBody>
      <dsp:txXfrm>
        <a:off x="6764436" y="751666"/>
        <a:ext cx="1499756" cy="66314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BEB8CA-6B01-482C-9CC1-D782506DDE1E}">
      <dsp:nvSpPr>
        <dsp:cNvPr id="0" name=""/>
        <dsp:cNvSpPr/>
      </dsp:nvSpPr>
      <dsp:spPr>
        <a:xfrm>
          <a:off x="0" y="558219"/>
          <a:ext cx="2267354" cy="1360412"/>
        </a:xfrm>
        <a:prstGeom prst="rect">
          <a:avLst/>
        </a:prstGeom>
        <a:solidFill>
          <a:srgbClr val="4785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kern="1200" dirty="0">
              <a:cs typeface="Times New Roman" panose="02020603050405020304" pitchFamily="18" charset="0"/>
            </a:rPr>
            <a:t>Patient, Parent or Caregiver Activation Measure – PAM® from Phreesia</a:t>
          </a:r>
          <a:endParaRPr lang="en-US" sz="1700" kern="1200" dirty="0"/>
        </a:p>
      </dsp:txBody>
      <dsp:txXfrm>
        <a:off x="0" y="558219"/>
        <a:ext cx="2267354" cy="1360412"/>
      </dsp:txXfrm>
    </dsp:sp>
    <dsp:sp modelId="{3A32DB5E-D5B9-4287-9AE7-24A9223D9A1F}">
      <dsp:nvSpPr>
        <dsp:cNvPr id="0" name=""/>
        <dsp:cNvSpPr/>
      </dsp:nvSpPr>
      <dsp:spPr>
        <a:xfrm>
          <a:off x="2494089" y="558219"/>
          <a:ext cx="2267354" cy="1360412"/>
        </a:xfrm>
        <a:prstGeom prst="rect">
          <a:avLst/>
        </a:prstGeom>
        <a:solidFill>
          <a:srgbClr val="4785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kern="1200" dirty="0">
              <a:cs typeface="Times New Roman" panose="02020603050405020304" pitchFamily="18" charset="0"/>
            </a:rPr>
            <a:t>PHQ-9: Patient Health Questionnaire with nine questions to screen for depression and suicide (age 18 &amp; older)</a:t>
          </a:r>
        </a:p>
      </dsp:txBody>
      <dsp:txXfrm>
        <a:off x="2494089" y="558219"/>
        <a:ext cx="2267354" cy="1360412"/>
      </dsp:txXfrm>
    </dsp:sp>
    <dsp:sp modelId="{7274461F-D896-4426-8C73-46F65C05A3CD}">
      <dsp:nvSpPr>
        <dsp:cNvPr id="0" name=""/>
        <dsp:cNvSpPr/>
      </dsp:nvSpPr>
      <dsp:spPr>
        <a:xfrm>
          <a:off x="4988179" y="558219"/>
          <a:ext cx="2267354" cy="1360412"/>
        </a:xfrm>
        <a:prstGeom prst="rect">
          <a:avLst/>
        </a:prstGeom>
        <a:solidFill>
          <a:srgbClr val="4785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kern="1200" dirty="0">
              <a:cs typeface="Times New Roman" panose="02020603050405020304" pitchFamily="18" charset="0"/>
            </a:rPr>
            <a:t>PSC-17: Pediatric Symptoms Checklist for children (age 4 – 17)</a:t>
          </a:r>
        </a:p>
      </dsp:txBody>
      <dsp:txXfrm>
        <a:off x="4988179" y="558219"/>
        <a:ext cx="2267354" cy="1360412"/>
      </dsp:txXfrm>
    </dsp:sp>
    <dsp:sp modelId="{A8CC09C2-D970-4EF4-A50E-9B28D4509183}">
      <dsp:nvSpPr>
        <dsp:cNvPr id="0" name=""/>
        <dsp:cNvSpPr/>
      </dsp:nvSpPr>
      <dsp:spPr>
        <a:xfrm>
          <a:off x="1247044" y="2145367"/>
          <a:ext cx="2267354" cy="1360412"/>
        </a:xfrm>
        <a:prstGeom prst="rect">
          <a:avLst/>
        </a:prstGeom>
        <a:solidFill>
          <a:srgbClr val="4785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kern="1200" dirty="0">
              <a:cs typeface="Times New Roman" panose="02020603050405020304" pitchFamily="18" charset="0"/>
            </a:rPr>
            <a:t>Katz ADL: activities of daily living to take care of themselves</a:t>
          </a:r>
        </a:p>
      </dsp:txBody>
      <dsp:txXfrm>
        <a:off x="1247044" y="2145367"/>
        <a:ext cx="2267354" cy="1360412"/>
      </dsp:txXfrm>
    </dsp:sp>
    <dsp:sp modelId="{AD1CCCD7-C25F-4047-A183-6BAC8ADCA4EA}">
      <dsp:nvSpPr>
        <dsp:cNvPr id="0" name=""/>
        <dsp:cNvSpPr/>
      </dsp:nvSpPr>
      <dsp:spPr>
        <a:xfrm>
          <a:off x="3741134" y="2145367"/>
          <a:ext cx="2267354" cy="1360412"/>
        </a:xfrm>
        <a:prstGeom prst="rect">
          <a:avLst/>
        </a:prstGeom>
        <a:solidFill>
          <a:srgbClr val="4785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kern="1200" dirty="0">
              <a:cs typeface="Times New Roman" panose="02020603050405020304" pitchFamily="18" charset="0"/>
            </a:rPr>
            <a:t>BMI: Body Mass Index to determine if they are a healthy weight</a:t>
          </a:r>
        </a:p>
      </dsp:txBody>
      <dsp:txXfrm>
        <a:off x="3741134" y="2145367"/>
        <a:ext cx="2267354" cy="13604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D1BD97-7E2E-4A1D-86C9-E8591E7E4199}">
      <dsp:nvSpPr>
        <dsp:cNvPr id="0" name=""/>
        <dsp:cNvSpPr/>
      </dsp:nvSpPr>
      <dsp:spPr>
        <a:xfrm>
          <a:off x="0" y="558172"/>
          <a:ext cx="2267426" cy="1360455"/>
        </a:xfrm>
        <a:prstGeom prst="rect">
          <a:avLst/>
        </a:prstGeom>
        <a:solidFill>
          <a:srgbClr val="90AD6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cs typeface="Times New Roman" panose="02020603050405020304" pitchFamily="18" charset="0"/>
            </a:rPr>
            <a:t>AUDIT: Alcohol Use Disorders Identification Test</a:t>
          </a:r>
          <a:endParaRPr lang="en-US" sz="2200" kern="1200" dirty="0"/>
        </a:p>
      </dsp:txBody>
      <dsp:txXfrm>
        <a:off x="0" y="558172"/>
        <a:ext cx="2267426" cy="1360455"/>
      </dsp:txXfrm>
    </dsp:sp>
    <dsp:sp modelId="{CD375CDC-CE74-417C-B8E0-1FF601ECD55A}">
      <dsp:nvSpPr>
        <dsp:cNvPr id="0" name=""/>
        <dsp:cNvSpPr/>
      </dsp:nvSpPr>
      <dsp:spPr>
        <a:xfrm>
          <a:off x="2494168" y="558172"/>
          <a:ext cx="2267426" cy="1360455"/>
        </a:xfrm>
        <a:prstGeom prst="rect">
          <a:avLst/>
        </a:prstGeom>
        <a:solidFill>
          <a:srgbClr val="90AD6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cs typeface="Times New Roman" panose="02020603050405020304" pitchFamily="18" charset="0"/>
            </a:rPr>
            <a:t>DAST: Drug Abuse Screening Test</a:t>
          </a:r>
        </a:p>
      </dsp:txBody>
      <dsp:txXfrm>
        <a:off x="2494168" y="558172"/>
        <a:ext cx="2267426" cy="1360455"/>
      </dsp:txXfrm>
    </dsp:sp>
    <dsp:sp modelId="{CDBD704D-3910-465E-9F0D-4239A1A1445E}">
      <dsp:nvSpPr>
        <dsp:cNvPr id="0" name=""/>
        <dsp:cNvSpPr/>
      </dsp:nvSpPr>
      <dsp:spPr>
        <a:xfrm>
          <a:off x="4988337" y="558172"/>
          <a:ext cx="2267426" cy="1360455"/>
        </a:xfrm>
        <a:prstGeom prst="rect">
          <a:avLst/>
        </a:prstGeom>
        <a:solidFill>
          <a:srgbClr val="90AD6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cs typeface="Times New Roman" panose="02020603050405020304" pitchFamily="18" charset="0"/>
            </a:rPr>
            <a:t>Falls Risk: My Falls Free Plan</a:t>
          </a:r>
        </a:p>
      </dsp:txBody>
      <dsp:txXfrm>
        <a:off x="4988337" y="558172"/>
        <a:ext cx="2267426" cy="1360455"/>
      </dsp:txXfrm>
    </dsp:sp>
    <dsp:sp modelId="{7BEF0EDC-D6B4-42F4-AE3C-A919DE425B1C}">
      <dsp:nvSpPr>
        <dsp:cNvPr id="0" name=""/>
        <dsp:cNvSpPr/>
      </dsp:nvSpPr>
      <dsp:spPr>
        <a:xfrm>
          <a:off x="1247084" y="2145371"/>
          <a:ext cx="2267426" cy="1360455"/>
        </a:xfrm>
        <a:prstGeom prst="rect">
          <a:avLst/>
        </a:prstGeom>
        <a:solidFill>
          <a:srgbClr val="90AD6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cs typeface="Times New Roman" panose="02020603050405020304" pitchFamily="18" charset="0"/>
            </a:rPr>
            <a:t>GAD-7: General Anxieties Disorder test for stress</a:t>
          </a:r>
        </a:p>
      </dsp:txBody>
      <dsp:txXfrm>
        <a:off x="1247084" y="2145371"/>
        <a:ext cx="2267426" cy="1360455"/>
      </dsp:txXfrm>
    </dsp:sp>
    <dsp:sp modelId="{E3A6912E-2E64-447A-986E-933BBD542325}">
      <dsp:nvSpPr>
        <dsp:cNvPr id="0" name=""/>
        <dsp:cNvSpPr/>
      </dsp:nvSpPr>
      <dsp:spPr>
        <a:xfrm>
          <a:off x="3741253" y="2145371"/>
          <a:ext cx="2267426" cy="1360455"/>
        </a:xfrm>
        <a:prstGeom prst="rect">
          <a:avLst/>
        </a:prstGeom>
        <a:solidFill>
          <a:srgbClr val="90AD6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cs typeface="Times New Roman" panose="02020603050405020304" pitchFamily="18" charset="0"/>
            </a:rPr>
            <a:t>Pain scales: FLACC, Wong-Baker or Numeric</a:t>
          </a:r>
        </a:p>
      </dsp:txBody>
      <dsp:txXfrm>
        <a:off x="3741253" y="2145371"/>
        <a:ext cx="2267426" cy="136045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01325-0E37-49E4-9499-942A6B4AA719}">
      <dsp:nvSpPr>
        <dsp:cNvPr id="0" name=""/>
        <dsp:cNvSpPr/>
      </dsp:nvSpPr>
      <dsp:spPr>
        <a:xfrm>
          <a:off x="1849229" y="827775"/>
          <a:ext cx="2062178" cy="206217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SMART Goals</a:t>
          </a:r>
        </a:p>
      </dsp:txBody>
      <dsp:txXfrm>
        <a:off x="2151228" y="1129774"/>
        <a:ext cx="1458180" cy="1458180"/>
      </dsp:txXfrm>
    </dsp:sp>
    <dsp:sp modelId="{E4D1CA00-D297-4A18-996B-74F6A8B4EC8D}">
      <dsp:nvSpPr>
        <dsp:cNvPr id="0" name=""/>
        <dsp:cNvSpPr/>
      </dsp:nvSpPr>
      <dsp:spPr>
        <a:xfrm>
          <a:off x="2364773" y="368"/>
          <a:ext cx="1031089" cy="1031089"/>
        </a:xfrm>
        <a:prstGeom prst="ellipse">
          <a:avLst/>
        </a:prstGeom>
        <a:solidFill>
          <a:schemeClr val="accent4">
            <a:lumMod val="40000"/>
            <a:lumOff val="6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Level of Activation</a:t>
          </a:r>
        </a:p>
      </dsp:txBody>
      <dsp:txXfrm>
        <a:off x="2515772" y="151367"/>
        <a:ext cx="729091" cy="729091"/>
      </dsp:txXfrm>
    </dsp:sp>
    <dsp:sp modelId="{26611BB2-43EE-4F94-9F16-D35FA3282F25}">
      <dsp:nvSpPr>
        <dsp:cNvPr id="0" name=""/>
        <dsp:cNvSpPr/>
      </dsp:nvSpPr>
      <dsp:spPr>
        <a:xfrm>
          <a:off x="3707726" y="1343320"/>
          <a:ext cx="1031089" cy="1031089"/>
        </a:xfrm>
        <a:prstGeom prst="ellipse">
          <a:avLst/>
        </a:prstGeom>
        <a:solidFill>
          <a:schemeClr val="accent3">
            <a:lumMod val="40000"/>
            <a:lumOff val="6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Confidence</a:t>
          </a:r>
        </a:p>
      </dsp:txBody>
      <dsp:txXfrm>
        <a:off x="3858725" y="1494319"/>
        <a:ext cx="729091" cy="729091"/>
      </dsp:txXfrm>
    </dsp:sp>
    <dsp:sp modelId="{1785C206-23C5-4331-AA24-61FFF17F9260}">
      <dsp:nvSpPr>
        <dsp:cNvPr id="0" name=""/>
        <dsp:cNvSpPr/>
      </dsp:nvSpPr>
      <dsp:spPr>
        <a:xfrm>
          <a:off x="2364773" y="2686272"/>
          <a:ext cx="1031089" cy="1031089"/>
        </a:xfrm>
        <a:prstGeom prst="ellipse">
          <a:avLst/>
        </a:prstGeom>
        <a:solidFill>
          <a:srgbClr val="C2BDD3">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Readiness</a:t>
          </a:r>
        </a:p>
      </dsp:txBody>
      <dsp:txXfrm>
        <a:off x="2515772" y="2837271"/>
        <a:ext cx="729091" cy="729091"/>
      </dsp:txXfrm>
    </dsp:sp>
    <dsp:sp modelId="{F5092624-AF7C-4279-A6BE-F232E3C2A606}">
      <dsp:nvSpPr>
        <dsp:cNvPr id="0" name=""/>
        <dsp:cNvSpPr/>
      </dsp:nvSpPr>
      <dsp:spPr>
        <a:xfrm>
          <a:off x="1021821" y="1343320"/>
          <a:ext cx="1031089" cy="1031089"/>
        </a:xfrm>
        <a:prstGeom prst="ellipse">
          <a:avLst/>
        </a:prstGeom>
        <a:solidFill>
          <a:schemeClr val="accent1">
            <a:lumMod val="40000"/>
            <a:lumOff val="6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Importance to the client</a:t>
          </a:r>
        </a:p>
      </dsp:txBody>
      <dsp:txXfrm>
        <a:off x="1172820" y="1494319"/>
        <a:ext cx="729091" cy="72909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tags" Target="../tags/tag2.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2AC46F1-2227-458B-BEE9-913667400F52}" type="datetimeFigureOut">
              <a:rPr lang="en-US" smtClean="0"/>
              <a:t>3/18/2024</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6" name="Slide Number Placeholder 5">
            <a:extLst>
              <a:ext uri="{FF2B5EF4-FFF2-40B4-BE49-F238E27FC236}">
                <a16:creationId xmlns:a16="http://schemas.microsoft.com/office/drawing/2014/main" id="{08FDBAE7-1045-2F8B-BCC0-7C7823255361}"/>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75C9B31-99FC-4638-BD36-B04B38682225}" type="slidenum">
              <a:rPr lang="en-US" smtClean="0"/>
              <a:t>‹#›</a:t>
            </a:fld>
            <a:endParaRPr lang="en-US"/>
          </a:p>
        </p:txBody>
      </p:sp>
    </p:spTree>
    <p:custDataLst>
      <p:tags r:id="rId2"/>
    </p:custDataLst>
    <p:extLst>
      <p:ext uri="{BB962C8B-B14F-4D97-AF65-F5344CB8AC3E}">
        <p14:creationId xmlns:p14="http://schemas.microsoft.com/office/powerpoint/2010/main" val="8080752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CDFBB03-A4F5-4245-905E-8A2AEE078595}" type="datetimeFigureOut">
              <a:rPr lang="en-US" smtClean="0"/>
              <a:t>3/18/2024</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9D47F79-644B-4B31-AB37-F2B7611E546C}" type="slidenum">
              <a:rPr lang="en-US" smtClean="0"/>
              <a:t>‹#›</a:t>
            </a:fld>
            <a:endParaRPr lang="en-US" dirty="0"/>
          </a:p>
        </p:txBody>
      </p:sp>
    </p:spTree>
    <p:extLst>
      <p:ext uri="{BB962C8B-B14F-4D97-AF65-F5344CB8AC3E}">
        <p14:creationId xmlns:p14="http://schemas.microsoft.com/office/powerpoint/2010/main" val="10569761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8" Type="http://schemas.openxmlformats.org/officeDocument/2006/relationships/hyperlink" Target="http://www.altsa.dshs.wa.gov/stakeholders/duals/Documents/OnGoingTraining/Medicare%20Grievances%20and%20Appeals%20with%20Certificate.pdf" TargetMode="External"/><Relationship Id="rId3" Type="http://schemas.openxmlformats.org/officeDocument/2006/relationships/hyperlink" Target="http://www.altsa.dshs.wa.gov/stakeholders/duals/Documents/OnGoingTraining/Outreach%20and%20Engagement%20Strategies%20with%20Certificate.pdf" TargetMode="External"/><Relationship Id="rId7" Type="http://schemas.openxmlformats.org/officeDocument/2006/relationships/hyperlink" Target="http://www.altsa.dshs.wa.gov/stakeholders/duals/Documents/OnGoingTraining/Coaching%20Clients%20With%20Mental%20Health%20Needs%20with%20Certificatepptx.pdf" TargetMode="External"/><Relationship Id="rId2" Type="http://schemas.openxmlformats.org/officeDocument/2006/relationships/slide" Target="../slides/slide144.xml"/><Relationship Id="rId1" Type="http://schemas.openxmlformats.org/officeDocument/2006/relationships/notesMaster" Target="../notesMasters/notesMaster1.xml"/><Relationship Id="rId6" Type="http://schemas.openxmlformats.org/officeDocument/2006/relationships/hyperlink" Target="http://www.altsa.dshs.wa.gov/stakeholders/duals/Documents/OnGoingTraining/Assessment%20Screening%20Tools%20with%20Certificate.pdf" TargetMode="External"/><Relationship Id="rId5" Type="http://schemas.openxmlformats.org/officeDocument/2006/relationships/hyperlink" Target="http://www.altsa.dshs.wa.gov/stakeholders/duals/Documents/OnGoingTraining/Cultural%20and%20Disability%20Competence%20with%20Certificate%20June%202014.pdf" TargetMode="External"/><Relationship Id="rId4" Type="http://schemas.openxmlformats.org/officeDocument/2006/relationships/hyperlink" Target="http://www.altsa.dshs.wa.gov/stakeholders/duals/Documents/OnGoingTraining/LTSS%20Part%201%20for%20Care%20Coordinators%20with%20Certificate.pdf" TargetMode="Externa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Introduce yourself, your professional</a:t>
            </a:r>
            <a:r>
              <a:rPr lang="en-US" baseline="0" dirty="0"/>
              <a:t> experience, and experience with the Health Home Program.</a:t>
            </a:r>
            <a:endParaRPr lang="en-US" dirty="0"/>
          </a:p>
          <a:p>
            <a:endParaRPr lang="en-US" dirty="0"/>
          </a:p>
          <a:p>
            <a:r>
              <a:rPr lang="en-US" dirty="0"/>
              <a:t>Provide</a:t>
            </a:r>
            <a:r>
              <a:rPr lang="en-US" baseline="0" dirty="0"/>
              <a:t> logistics: </a:t>
            </a:r>
          </a:p>
          <a:p>
            <a:pPr marL="174708" indent="-174708">
              <a:buFont typeface="Arial" panose="020B0604020202020204" pitchFamily="34" charset="0"/>
              <a:buChar char="•"/>
            </a:pPr>
            <a:r>
              <a:rPr lang="en-US" baseline="0" dirty="0"/>
              <a:t>bathrooms, emergency exits</a:t>
            </a:r>
          </a:p>
          <a:p>
            <a:pPr marL="174708" indent="-174708">
              <a:buFont typeface="Arial" panose="020B0604020202020204" pitchFamily="34" charset="0"/>
              <a:buChar char="•"/>
            </a:pPr>
            <a:r>
              <a:rPr lang="en-US" baseline="0" dirty="0"/>
              <a:t>breaks</a:t>
            </a:r>
          </a:p>
          <a:p>
            <a:pPr marL="174708" indent="-174708">
              <a:buFont typeface="Arial" panose="020B0604020202020204" pitchFamily="34" charset="0"/>
              <a:buChar char="•"/>
            </a:pPr>
            <a:r>
              <a:rPr lang="en-US" baseline="0" dirty="0"/>
              <a:t>options for lunch and/or coffee</a:t>
            </a:r>
          </a:p>
          <a:p>
            <a:pPr marL="174708" indent="-174708">
              <a:buFont typeface="Arial" panose="020B0604020202020204" pitchFamily="34" charset="0"/>
              <a:buChar char="•"/>
            </a:pPr>
            <a:r>
              <a:rPr lang="en-US" baseline="0" dirty="0"/>
              <a:t>special security considerations of the venue if applicable</a:t>
            </a:r>
          </a:p>
          <a:p>
            <a:pPr marL="174708" indent="-174708">
              <a:buFont typeface="Arial" panose="020B0604020202020204" pitchFamily="34" charset="0"/>
              <a:buChar char="•"/>
            </a:pPr>
            <a:endParaRPr lang="en-US" baseline="0" dirty="0"/>
          </a:p>
          <a:p>
            <a:pPr marL="0" indent="0">
              <a:buFont typeface="Arial" panose="020B0604020202020204" pitchFamily="34" charset="0"/>
              <a:buNone/>
            </a:pPr>
            <a:r>
              <a:rPr lang="en-US" baseline="0" dirty="0"/>
              <a:t>Virtual Training Logistics</a:t>
            </a:r>
          </a:p>
          <a:p>
            <a:pPr marL="171450" indent="-171450">
              <a:buFont typeface="Arial" panose="020B0604020202020204" pitchFamily="34" charset="0"/>
              <a:buChar char="•"/>
            </a:pPr>
            <a:r>
              <a:rPr lang="en-US" baseline="0" dirty="0"/>
              <a:t>Review what participants need to know about using remote platform including chat, webcams, breakout rooms, audio, etc. </a:t>
            </a:r>
          </a:p>
          <a:p>
            <a:pPr marL="171450" indent="-171450">
              <a:buFont typeface="Arial" panose="020B0604020202020204" pitchFamily="34" charset="0"/>
              <a:buChar char="•"/>
            </a:pPr>
            <a:r>
              <a:rPr lang="en-US" baseline="0" dirty="0"/>
              <a:t>Set expectation for participation</a:t>
            </a:r>
            <a:endParaRPr lang="en-US" dirty="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a:t>
            </a:fld>
            <a:endParaRPr lang="en-US" dirty="0"/>
          </a:p>
        </p:txBody>
      </p:sp>
    </p:spTree>
    <p:extLst>
      <p:ext uri="{BB962C8B-B14F-4D97-AF65-F5344CB8AC3E}">
        <p14:creationId xmlns:p14="http://schemas.microsoft.com/office/powerpoint/2010/main" val="4192805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47F79-644B-4B31-AB37-F2B7611E546C}" type="slidenum">
              <a:rPr lang="en-US" smtClean="0"/>
              <a:t>10</a:t>
            </a:fld>
            <a:endParaRPr lang="en-US" dirty="0"/>
          </a:p>
        </p:txBody>
      </p:sp>
    </p:spTree>
    <p:extLst>
      <p:ext uri="{BB962C8B-B14F-4D97-AF65-F5344CB8AC3E}">
        <p14:creationId xmlns:p14="http://schemas.microsoft.com/office/powerpoint/2010/main" val="188938682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One way to think of the activity periods. What month is the HAP start?</a:t>
            </a:r>
            <a:r>
              <a:rPr lang="en-US" baseline="0" dirty="0"/>
              <a:t> In this example it is February. February is the second month. Add four. 2 + 4 = 6 which is the sixth month and is June. Then add four to the sixth month 6 + 4 = 10 which is the 10</a:t>
            </a:r>
            <a:r>
              <a:rPr lang="en-US" baseline="30000" dirty="0"/>
              <a:t>th</a:t>
            </a:r>
            <a:r>
              <a:rPr lang="en-US" baseline="0" dirty="0"/>
              <a:t> month of October. Then finally add 10 + 4  (stop at 12 and begin at 1 again) = 2 which is February. The last day of the activity period is the day prior to the first day of the next activity period. </a:t>
            </a:r>
          </a:p>
          <a:p>
            <a:endParaRPr lang="en-US" baseline="0" dirty="0"/>
          </a:p>
          <a:p>
            <a:r>
              <a:rPr lang="en-US" baseline="0" dirty="0"/>
              <a:t>Have another example ready to go</a:t>
            </a:r>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100</a:t>
            </a:fld>
            <a:endParaRPr lang="en-US" dirty="0"/>
          </a:p>
        </p:txBody>
      </p:sp>
    </p:spTree>
    <p:extLst>
      <p:ext uri="{BB962C8B-B14F-4D97-AF65-F5344CB8AC3E}">
        <p14:creationId xmlns:p14="http://schemas.microsoft.com/office/powerpoint/2010/main" val="356906052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Let’s look at the required screenings. </a:t>
            </a:r>
          </a:p>
          <a:p>
            <a:r>
              <a:rPr lang="en-US" dirty="0"/>
              <a:t>Assessment</a:t>
            </a:r>
            <a:r>
              <a:rPr lang="en-US" baseline="0" dirty="0"/>
              <a:t> screening tools is a required topic that you will take within the next six months.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Care Coordinator’s do not diagnose, counsel, or treat; they refer to qualified professionals and behavioral health resources for further assessment and treatment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BMI can be used as a benchmark in helping clients create wellness goals</a:t>
            </a:r>
          </a:p>
          <a:p>
            <a:r>
              <a:rPr lang="en-US" dirty="0"/>
              <a:t>If you are unable to get a recent or accurate weight record  for the BMI, make a note in the comment box as to why the client declined participation.</a:t>
            </a:r>
          </a:p>
          <a:p>
            <a:endParaRPr lang="en-US" dirty="0"/>
          </a:p>
          <a:p>
            <a:r>
              <a:rPr lang="en-US" dirty="0"/>
              <a:t>Care Coordinator must document the reason for the declining of assessments. </a:t>
            </a:r>
          </a:p>
        </p:txBody>
      </p:sp>
      <p:sp>
        <p:nvSpPr>
          <p:cNvPr id="4" name="Slide Number Placeholder 3"/>
          <p:cNvSpPr>
            <a:spLocks noGrp="1"/>
          </p:cNvSpPr>
          <p:nvPr>
            <p:ph type="sldNum" sz="quarter" idx="10"/>
          </p:nvPr>
        </p:nvSpPr>
        <p:spPr/>
        <p:txBody>
          <a:bodyPr/>
          <a:lstStyle/>
          <a:p>
            <a:fld id="{9EE137E0-E280-477D-98C2-A757D7E058BA}" type="slidenum">
              <a:rPr lang="en-US" smtClean="0"/>
              <a:t>101</a:t>
            </a:fld>
            <a:endParaRPr lang="en-US" dirty="0"/>
          </a:p>
        </p:txBody>
      </p:sp>
    </p:spTree>
    <p:extLst>
      <p:ext uri="{BB962C8B-B14F-4D97-AF65-F5344CB8AC3E}">
        <p14:creationId xmlns:p14="http://schemas.microsoft.com/office/powerpoint/2010/main" val="180020679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additional</a:t>
            </a:r>
            <a:r>
              <a:rPr lang="en-US" baseline="0" dirty="0"/>
              <a:t> screenings that may be indicated. While we will not go into these, they are part of the learning module on Assessment Screening Tools that the state has available. </a:t>
            </a:r>
            <a:endParaRPr lang="en-US" dirty="0"/>
          </a:p>
          <a:p>
            <a:endParaRPr lang="en-US" baseline="0" dirty="0"/>
          </a:p>
          <a:p>
            <a:pPr marL="171450" indent="-171450">
              <a:buFont typeface="Arial" panose="020B0604020202020204" pitchFamily="34" charset="0"/>
              <a:buChar char="•"/>
            </a:pPr>
            <a:r>
              <a:rPr lang="en-US" baseline="0" dirty="0"/>
              <a:t>DAST – ages 16+</a:t>
            </a:r>
          </a:p>
          <a:p>
            <a:pPr marL="171450" indent="-171450">
              <a:buFont typeface="Arial" panose="020B0604020202020204" pitchFamily="34" charset="0"/>
              <a:buChar char="•"/>
            </a:pPr>
            <a:r>
              <a:rPr lang="en-US" baseline="0" dirty="0"/>
              <a:t>AUDIT – ages 14+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GAD-7 – ages 12+</a:t>
            </a:r>
          </a:p>
          <a:p>
            <a:pPr marL="171450" indent="-171450">
              <a:buFont typeface="Arial" panose="020B0604020202020204" pitchFamily="34" charset="0"/>
              <a:buChar char="•"/>
            </a:pPr>
            <a:r>
              <a:rPr lang="en-US" baseline="0" dirty="0"/>
              <a:t>Pain Scales – Numeric 9+; Faces 3+; Behavioral 2mo-7 years and others unable to communicate pain level</a:t>
            </a:r>
            <a:endParaRPr lang="en-US" dirty="0"/>
          </a:p>
          <a:p>
            <a:endParaRPr lang="en-US" baseline="0" dirty="0"/>
          </a:p>
          <a:p>
            <a:r>
              <a:rPr lang="en-US" baseline="0" dirty="0"/>
              <a:t>Screenings are required if indicated. </a:t>
            </a:r>
          </a:p>
          <a:p>
            <a:endParaRPr lang="en-US" baseline="0" dirty="0"/>
          </a:p>
          <a:p>
            <a:r>
              <a:rPr lang="en-US" b="1" baseline="0" dirty="0"/>
              <a:t>Where to find in classroom training manual:</a:t>
            </a:r>
          </a:p>
          <a:p>
            <a:pPr marL="171450" indent="-171450">
              <a:buFont typeface="Arial" panose="020B0604020202020204" pitchFamily="34" charset="0"/>
              <a:buChar char="•"/>
            </a:pPr>
            <a:r>
              <a:rPr lang="en-US" b="1" baseline="0" dirty="0"/>
              <a:t>DAST – 93-94</a:t>
            </a:r>
          </a:p>
          <a:p>
            <a:pPr marL="171450" indent="-171450">
              <a:buFont typeface="Arial" panose="020B0604020202020204" pitchFamily="34" charset="0"/>
              <a:buChar char="•"/>
            </a:pPr>
            <a:r>
              <a:rPr lang="en-US" b="1" baseline="0" dirty="0"/>
              <a:t>AUDIT – 91-92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t>GAD-7 - 95</a:t>
            </a:r>
          </a:p>
          <a:p>
            <a:pPr marL="171450" indent="-171450">
              <a:buFont typeface="Arial" panose="020B0604020202020204" pitchFamily="34" charset="0"/>
              <a:buChar char="•"/>
            </a:pPr>
            <a:r>
              <a:rPr lang="en-US" b="1" baseline="0" dirty="0"/>
              <a:t>Falls Risk – 96-98</a:t>
            </a:r>
          </a:p>
          <a:p>
            <a:pPr marL="171450" indent="-171450">
              <a:buFont typeface="Arial" panose="020B0604020202020204" pitchFamily="34" charset="0"/>
              <a:buChar char="•"/>
            </a:pPr>
            <a:r>
              <a:rPr lang="en-US" b="1" baseline="0" dirty="0"/>
              <a:t>Pain Scales – 99-101</a:t>
            </a:r>
          </a:p>
          <a:p>
            <a:pPr marL="171450" indent="-171450">
              <a:buFont typeface="Arial" panose="020B0604020202020204" pitchFamily="34" charset="0"/>
              <a:buChar char="•"/>
            </a:pPr>
            <a:endParaRPr lang="en-US" b="1" baseline="0" dirty="0"/>
          </a:p>
          <a:p>
            <a:pPr marL="171450" indent="-171450">
              <a:buFont typeface="Arial" panose="020B0604020202020204" pitchFamily="34" charset="0"/>
              <a:buChar char="•"/>
            </a:pPr>
            <a:r>
              <a:rPr lang="en-US" b="1" baseline="0" dirty="0"/>
              <a:t>Best practice is to ask about falls and pain each contact </a:t>
            </a:r>
            <a:endParaRPr lang="en-US" b="1" dirty="0"/>
          </a:p>
        </p:txBody>
      </p:sp>
      <p:sp>
        <p:nvSpPr>
          <p:cNvPr id="4" name="Slide Number Placeholder 3"/>
          <p:cNvSpPr>
            <a:spLocks noGrp="1"/>
          </p:cNvSpPr>
          <p:nvPr>
            <p:ph type="sldNum" sz="quarter" idx="10"/>
          </p:nvPr>
        </p:nvSpPr>
        <p:spPr/>
        <p:txBody>
          <a:bodyPr/>
          <a:lstStyle/>
          <a:p>
            <a:fld id="{9EE137E0-E280-477D-98C2-A757D7E058BA}" type="slidenum">
              <a:rPr lang="en-US" smtClean="0"/>
              <a:t>102</a:t>
            </a:fld>
            <a:endParaRPr lang="en-US" dirty="0"/>
          </a:p>
        </p:txBody>
      </p:sp>
    </p:spTree>
    <p:extLst>
      <p:ext uri="{BB962C8B-B14F-4D97-AF65-F5344CB8AC3E}">
        <p14:creationId xmlns:p14="http://schemas.microsoft.com/office/powerpoint/2010/main" val="397200614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Other tests that are not required but may be clinically indicated:</a:t>
            </a:r>
          </a:p>
          <a:p>
            <a:endParaRPr lang="en-US" dirty="0"/>
          </a:p>
          <a:p>
            <a:r>
              <a:rPr lang="en-US" dirty="0"/>
              <a:t>For example a client may have dizziness from their medications, poor vision and problems</a:t>
            </a:r>
            <a:r>
              <a:rPr lang="en-US" baseline="0" dirty="0"/>
              <a:t> with balance so we may offer a falls risk assessment.</a:t>
            </a:r>
          </a:p>
          <a:p>
            <a:endParaRPr lang="en-US" baseline="0" dirty="0"/>
          </a:p>
          <a:p>
            <a:r>
              <a:rPr lang="en-US" dirty="0"/>
              <a:t>For</a:t>
            </a:r>
            <a:r>
              <a:rPr lang="en-US" baseline="0" dirty="0"/>
              <a:t> example, if</a:t>
            </a:r>
            <a:r>
              <a:rPr lang="en-US" dirty="0"/>
              <a:t> a client reports pain and especially if pain is part of the long or short term goals, it is expected that the pain assessment is completed</a:t>
            </a:r>
            <a:r>
              <a:rPr lang="en-US" baseline="0" dirty="0"/>
              <a:t> and documented. The FLACC measures pain based on observations of the client and is used to assess children who cannot express themselves.</a:t>
            </a:r>
          </a:p>
          <a:p>
            <a:r>
              <a:rPr lang="en-US" baseline="0" dirty="0"/>
              <a:t>The Wong-Baker scale uses images of faces and the Numeric scale asks the client to rate their pain on a scale of 1 to 10.</a:t>
            </a:r>
          </a:p>
          <a:p>
            <a:endParaRPr lang="en-US" baseline="0" dirty="0"/>
          </a:p>
          <a:p>
            <a:r>
              <a:rPr lang="en-US" baseline="0" dirty="0"/>
              <a:t>The same applies to falls, anxiety and substance 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aseline="0" dirty="0"/>
              <a:t>Some clients may be more receptive to completing the GAD-7 if it is offered as a tool to assess their stress versus anxiety.</a:t>
            </a:r>
            <a:endParaRPr lang="en-US" dirty="0"/>
          </a:p>
          <a:p>
            <a:endParaRPr lang="en-US" dirty="0"/>
          </a:p>
          <a:p>
            <a:r>
              <a:rPr lang="en-US" dirty="0"/>
              <a:t>Using</a:t>
            </a:r>
            <a:r>
              <a:rPr lang="en-US" baseline="0" dirty="0"/>
              <a:t> the optional screenings can provide an opportunity to build awareness. Consider using these screenings as </a:t>
            </a:r>
            <a:r>
              <a:rPr lang="en-US" b="1" i="1" baseline="0" dirty="0"/>
              <a:t>Health Promotion</a:t>
            </a:r>
            <a:r>
              <a:rPr lang="en-US" baseline="0" dirty="0"/>
              <a:t>; one of the core Health Home services.</a:t>
            </a:r>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103</a:t>
            </a:fld>
            <a:endParaRPr lang="en-US" dirty="0"/>
          </a:p>
        </p:txBody>
      </p:sp>
    </p:spTree>
    <p:extLst>
      <p:ext uri="{BB962C8B-B14F-4D97-AF65-F5344CB8AC3E}">
        <p14:creationId xmlns:p14="http://schemas.microsoft.com/office/powerpoint/2010/main" val="195019430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When should CC</a:t>
            </a:r>
            <a:r>
              <a:rPr lang="en-US" baseline="0" dirty="0"/>
              <a:t> follow-up to screenings – as often as needed. At next contact. </a:t>
            </a:r>
          </a:p>
          <a:p>
            <a:r>
              <a:rPr lang="en-US" baseline="0" dirty="0"/>
              <a:t>What type of follow-up</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E137E0-E280-477D-98C2-A757D7E058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830341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If you are completing the Adolescent Information Sharing Consent Form, note that it is IN ADDITION to the HH Participation Authorization and Information Sharing Consent Form</a:t>
            </a:r>
          </a:p>
          <a:p>
            <a:endParaRPr lang="en-US" dirty="0"/>
          </a:p>
          <a:p>
            <a:r>
              <a:rPr lang="en-US" dirty="0"/>
              <a:t>Patient Activation Measure – PAM®</a:t>
            </a:r>
          </a:p>
          <a:p>
            <a:pPr lvl="1"/>
            <a:r>
              <a:rPr lang="en-US" dirty="0">
                <a:solidFill>
                  <a:schemeClr val="accent4"/>
                </a:solidFill>
              </a:rPr>
              <a:t>assesses the client’s activation level </a:t>
            </a:r>
          </a:p>
          <a:p>
            <a:r>
              <a:rPr lang="en-US" dirty="0"/>
              <a:t>Caregiver Activation Measure – CAM®</a:t>
            </a:r>
          </a:p>
          <a:p>
            <a:pPr lvl="1"/>
            <a:r>
              <a:rPr lang="en-US" dirty="0">
                <a:solidFill>
                  <a:schemeClr val="accent4"/>
                </a:solidFill>
              </a:rPr>
              <a:t>assesses the caregiver’s activation level in caring for their client</a:t>
            </a:r>
          </a:p>
          <a:p>
            <a:r>
              <a:rPr lang="en-US" dirty="0"/>
              <a:t>Parent Patient Activation Measure – PPAM®</a:t>
            </a:r>
          </a:p>
          <a:p>
            <a:pPr lvl="1"/>
            <a:r>
              <a:rPr lang="en-US" dirty="0">
                <a:solidFill>
                  <a:schemeClr val="accent4"/>
                </a:solidFill>
              </a:rPr>
              <a:t>assesses the parent’s activation level in caring for their child</a:t>
            </a:r>
          </a:p>
          <a:p>
            <a:endParaRPr lang="en-US" dirty="0"/>
          </a:p>
        </p:txBody>
      </p:sp>
      <p:sp>
        <p:nvSpPr>
          <p:cNvPr id="4" name="Slide Number Placeholder 3"/>
          <p:cNvSpPr>
            <a:spLocks noGrp="1"/>
          </p:cNvSpPr>
          <p:nvPr>
            <p:ph type="sldNum" sz="quarter" idx="5"/>
          </p:nvPr>
        </p:nvSpPr>
        <p:spPr/>
        <p:txBody>
          <a:bodyPr/>
          <a:lstStyle/>
          <a:p>
            <a:fld id="{39D47F79-644B-4B31-AB37-F2B7611E546C}" type="slidenum">
              <a:rPr lang="en-US" smtClean="0"/>
              <a:t>105</a:t>
            </a:fld>
            <a:endParaRPr lang="en-US" dirty="0"/>
          </a:p>
        </p:txBody>
      </p:sp>
    </p:spTree>
    <p:extLst>
      <p:ext uri="{BB962C8B-B14F-4D97-AF65-F5344CB8AC3E}">
        <p14:creationId xmlns:p14="http://schemas.microsoft.com/office/powerpoint/2010/main" val="39309476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sz="1800" dirty="0">
              <a:effectLst/>
              <a:latin typeface="Segoe UI" panose="020B0502040204020203" pitchFamily="34" charset="0"/>
            </a:endParaRPr>
          </a:p>
          <a:p>
            <a:pPr>
              <a:spcBef>
                <a:spcPts val="600"/>
              </a:spcBef>
            </a:pPr>
            <a:r>
              <a:rPr lang="en-US" sz="2801" dirty="0"/>
              <a:t>Ask the client why they are refusing</a:t>
            </a:r>
          </a:p>
          <a:p>
            <a:pPr lvl="1">
              <a:spcBef>
                <a:spcPts val="600"/>
              </a:spcBef>
            </a:pPr>
            <a:r>
              <a:rPr lang="en-US" sz="2001" dirty="0"/>
              <a:t>Inform client that the assessments are a tool to assist with managing their health conditions</a:t>
            </a:r>
          </a:p>
          <a:p>
            <a:pPr lvl="1">
              <a:spcBef>
                <a:spcPts val="600"/>
              </a:spcBef>
            </a:pPr>
            <a:r>
              <a:rPr lang="en-US" sz="2001" dirty="0"/>
              <a:t>Will share information (with client’s consent) with their providers to assist with proper treatment plan</a:t>
            </a:r>
          </a:p>
          <a:p>
            <a:pPr>
              <a:spcBef>
                <a:spcPts val="600"/>
              </a:spcBef>
            </a:pPr>
            <a:r>
              <a:rPr lang="en-US" sz="2801" b="1" dirty="0"/>
              <a:t>Document</a:t>
            </a:r>
            <a:r>
              <a:rPr lang="en-US" sz="2801" dirty="0"/>
              <a:t> the reason for the client declining assessments</a:t>
            </a:r>
          </a:p>
          <a:p>
            <a:pPr>
              <a:spcBef>
                <a:spcPts val="600"/>
              </a:spcBef>
            </a:pPr>
            <a:r>
              <a:rPr lang="en-US" sz="2801" dirty="0"/>
              <a:t>Reschedule a time to complete the assessments at a later date</a:t>
            </a:r>
          </a:p>
          <a:p>
            <a:pPr lvl="1">
              <a:spcBef>
                <a:spcPts val="600"/>
              </a:spcBef>
            </a:pPr>
            <a:r>
              <a:rPr lang="en-US" sz="2001" dirty="0"/>
              <a:t>Best practice is to schedule a time during your current visit with the client</a:t>
            </a:r>
          </a:p>
          <a:p>
            <a:endParaRPr lang="en-US" sz="1800" dirty="0">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D47F79-644B-4B31-AB37-F2B7611E54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078468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r>
              <a:rPr lang="en-US" baseline="0" dirty="0"/>
              <a:t>For example, if a client says her long term goal is to be happy, ask the client how will you know when you are happy. What will that look like to you? What would need to change in order for you to be happy? Use motivational interviewing techniques to assist the client in defining what they want. Consider their level of activation and how much help, coaching and support may be needed to support them in making behavioral changes.</a:t>
            </a:r>
            <a:endParaRPr lang="en-US" dirty="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107</a:t>
            </a:fld>
            <a:endParaRPr lang="en-US" dirty="0"/>
          </a:p>
        </p:txBody>
      </p:sp>
    </p:spTree>
    <p:extLst>
      <p:ext uri="{BB962C8B-B14F-4D97-AF65-F5344CB8AC3E}">
        <p14:creationId xmlns:p14="http://schemas.microsoft.com/office/powerpoint/2010/main" val="9533902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r>
              <a:rPr lang="en-US" dirty="0"/>
              <a:t>These are some considerations in helping</a:t>
            </a:r>
            <a:r>
              <a:rPr lang="en-US" baseline="0" dirty="0"/>
              <a:t> the client reach their goal. What did you do to be successful? What thoughts or actions did you have/take to get you to your goals?</a:t>
            </a:r>
            <a:endParaRPr lang="en-US" dirty="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108</a:t>
            </a:fld>
            <a:endParaRPr lang="en-US" dirty="0"/>
          </a:p>
        </p:txBody>
      </p:sp>
    </p:spTree>
    <p:extLst>
      <p:ext uri="{BB962C8B-B14F-4D97-AF65-F5344CB8AC3E}">
        <p14:creationId xmlns:p14="http://schemas.microsoft.com/office/powerpoint/2010/main" val="329837344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r>
              <a:rPr lang="en-US" i="0" dirty="0"/>
              <a:t>Identifying the start date will help Care Coordinators keep track of when to contact the client or collateral to check</a:t>
            </a:r>
            <a:r>
              <a:rPr lang="en-US" i="0" baseline="0" dirty="0"/>
              <a:t> on their progress toward meeting a goal. If an action step is not completed, the short-term goal and/or actions steps may need to be revised to be more realistic for the client and collaterals.</a:t>
            </a:r>
          </a:p>
          <a:p>
            <a:pPr defTabSz="931774">
              <a:defRPr/>
            </a:pPr>
            <a:endParaRPr lang="en-US" i="0" baseline="0" dirty="0"/>
          </a:p>
          <a:p>
            <a:pPr defTabSz="931774">
              <a:defRPr/>
            </a:pPr>
            <a:endParaRPr lang="en-US" i="0" dirty="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109</a:t>
            </a:fld>
            <a:endParaRPr lang="en-US" dirty="0"/>
          </a:p>
        </p:txBody>
      </p:sp>
    </p:spTree>
    <p:extLst>
      <p:ext uri="{BB962C8B-B14F-4D97-AF65-F5344CB8AC3E}">
        <p14:creationId xmlns:p14="http://schemas.microsoft.com/office/powerpoint/2010/main" val="2978355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465887">
              <a:defRPr/>
            </a:pPr>
            <a:r>
              <a:rPr lang="en-US" dirty="0"/>
              <a:t>Refer to the Classroom</a:t>
            </a:r>
            <a:r>
              <a:rPr lang="en-US" baseline="0" dirty="0"/>
              <a:t> T</a:t>
            </a:r>
            <a:r>
              <a:rPr lang="en-US" dirty="0"/>
              <a:t>raining</a:t>
            </a:r>
            <a:r>
              <a:rPr lang="en-US" baseline="0" dirty="0"/>
              <a:t> manual and refer to “The Health Home Services” document found in their training manual. </a:t>
            </a:r>
          </a:p>
          <a:p>
            <a:pPr defTabSz="465887">
              <a:defRPr/>
            </a:pPr>
            <a:r>
              <a:rPr lang="en-US" baseline="0" dirty="0"/>
              <a:t>A best practice is to document in the client’s narrative record which of these services were provided.</a:t>
            </a:r>
            <a:endParaRPr lang="en-US" dirty="0"/>
          </a:p>
          <a:p>
            <a:endParaRPr lang="en-US" dirty="0"/>
          </a:p>
          <a:p>
            <a:pPr marL="0" marR="0">
              <a:spcBef>
                <a:spcPts val="0"/>
              </a:spcBef>
              <a:spcAft>
                <a:spcPts val="0"/>
              </a:spcAft>
            </a:pPr>
            <a:r>
              <a:rPr lang="en-US" sz="1200" dirty="0">
                <a:effectLst/>
                <a:latin typeface="Arial" panose="020B0604020202020204" pitchFamily="34" charset="0"/>
                <a:ea typeface="Calibri" panose="020F0502020204030204" pitchFamily="34" charset="0"/>
              </a:rPr>
              <a:t>The monthly interactions that occur between the client and care coordinator fall into one of six service types for reimbursement. Meaningful monthly in-person and telephone contact by the Care Coordinator using the HAP identified goals, drives the monthly interactions. As a community-based Health Home Lead entity our referred client base are the dually eligible population. </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Arial" panose="020B0604020202020204" pitchFamily="34" charset="0"/>
                <a:ea typeface="Calibri" panose="020F0502020204030204" pitchFamily="34" charset="0"/>
              </a:rPr>
              <a:t>Community-Based Leads are uniquely positioned to know the communities in which they operate and engage with CCOs who have familiarity serving the dually eligible client. </a:t>
            </a:r>
            <a:endParaRPr lang="en-US" sz="12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39D47F79-644B-4B31-AB37-F2B7611E546C}" type="slidenum">
              <a:rPr lang="en-US" smtClean="0"/>
              <a:t>11</a:t>
            </a:fld>
            <a:endParaRPr lang="en-US" dirty="0"/>
          </a:p>
        </p:txBody>
      </p:sp>
    </p:spTree>
    <p:extLst>
      <p:ext uri="{BB962C8B-B14F-4D97-AF65-F5344CB8AC3E}">
        <p14:creationId xmlns:p14="http://schemas.microsoft.com/office/powerpoint/2010/main" val="160477023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aseline="0" dirty="0"/>
              <a:t>Start with something meaningful for them. Stay concrete in what is being measured. Set small goals and make iterative improvements. Make tracking progress visual. Celebrate successes. </a:t>
            </a:r>
          </a:p>
          <a:p>
            <a:endParaRPr lang="en-US" baseline="0" dirty="0"/>
          </a:p>
          <a:p>
            <a:r>
              <a:rPr lang="en-US" dirty="0"/>
              <a:t>Care Coordinators work with the client in</a:t>
            </a:r>
            <a:r>
              <a:rPr lang="en-US" baseline="0" dirty="0"/>
              <a:t> developing SMART goals as part of the Health Action Plan. Care Coordinators c</a:t>
            </a:r>
            <a:r>
              <a:rPr lang="en-US" dirty="0"/>
              <a:t>onsider</a:t>
            </a:r>
            <a:r>
              <a:rPr lang="en-US" baseline="0" dirty="0"/>
              <a:t> the client’s level of activation, their confidence, their readiness and the importance to the client in the development of SMART goals and action steps.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Health Home program encourages the use of SMART goals as SMART goals help focus efforts, track progress, ensures the goal is realistically something that can be done and ensures clients are working on something meaningful to them.  As a result, there is an end date to focus on, work towards, &amp; celebrate once accomplished.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Results of the screenings could aid in the</a:t>
            </a:r>
            <a:r>
              <a:rPr lang="en-US" sz="1200" kern="1200" baseline="0" dirty="0">
                <a:solidFill>
                  <a:schemeClr val="tx1"/>
                </a:solidFill>
                <a:effectLst/>
                <a:latin typeface="+mn-lt"/>
                <a:ea typeface="+mn-ea"/>
                <a:cs typeface="+mn-cs"/>
              </a:rPr>
              <a:t> development of goals and action steps</a:t>
            </a:r>
            <a:endParaRPr lang="en-US" sz="1200" kern="1200" dirty="0">
              <a:solidFill>
                <a:schemeClr val="tx1"/>
              </a:solidFill>
              <a:effectLst/>
              <a:latin typeface="+mn-lt"/>
              <a:ea typeface="+mn-ea"/>
              <a:cs typeface="+mn-cs"/>
            </a:endParaRPr>
          </a:p>
          <a:p>
            <a:endParaRPr lang="en-US" baseline="0" dirty="0"/>
          </a:p>
          <a:p>
            <a:r>
              <a:rPr lang="en-US" baseline="0" dirty="0"/>
              <a:t>Specific: Helps focus efforts. Try to answer the five “W” questions:</a:t>
            </a:r>
          </a:p>
          <a:p>
            <a:pPr marL="171450" indent="-171450">
              <a:buFont typeface="Arial" panose="020B0604020202020204" pitchFamily="34" charset="0"/>
              <a:buChar char="•"/>
            </a:pPr>
            <a:r>
              <a:rPr lang="en-US" baseline="0" dirty="0"/>
              <a:t>What do I want to accomplish?</a:t>
            </a:r>
          </a:p>
          <a:p>
            <a:pPr marL="171450" indent="-171450">
              <a:buFont typeface="Arial" panose="020B0604020202020204" pitchFamily="34" charset="0"/>
              <a:buChar char="•"/>
            </a:pPr>
            <a:r>
              <a:rPr lang="en-US" baseline="0" dirty="0"/>
              <a:t>Why is this goal important?</a:t>
            </a:r>
          </a:p>
          <a:p>
            <a:pPr marL="171450" indent="-171450">
              <a:buFont typeface="Arial" panose="020B0604020202020204" pitchFamily="34" charset="0"/>
              <a:buChar char="•"/>
            </a:pPr>
            <a:r>
              <a:rPr lang="en-US" baseline="0" dirty="0"/>
              <a:t>Who is involved?</a:t>
            </a:r>
          </a:p>
          <a:p>
            <a:pPr marL="171450" indent="-171450">
              <a:buFont typeface="Arial" panose="020B0604020202020204" pitchFamily="34" charset="0"/>
              <a:buChar char="•"/>
            </a:pPr>
            <a:r>
              <a:rPr lang="en-US" baseline="0" dirty="0"/>
              <a:t>Where is it located?</a:t>
            </a:r>
          </a:p>
          <a:p>
            <a:pPr marL="171450" indent="-171450">
              <a:buFont typeface="Arial" panose="020B0604020202020204" pitchFamily="34" charset="0"/>
              <a:buChar char="•"/>
            </a:pPr>
            <a:r>
              <a:rPr lang="en-US" baseline="0" dirty="0"/>
              <a:t>Which resources or limits are involved?</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Measurable: Helps track progress and stay motivated. A measurable goal should address:</a:t>
            </a:r>
          </a:p>
          <a:p>
            <a:pPr marL="171450" indent="-171450">
              <a:buFont typeface="Arial" panose="020B0604020202020204" pitchFamily="34" charset="0"/>
              <a:buChar char="•"/>
            </a:pPr>
            <a:r>
              <a:rPr lang="en-US" baseline="0" dirty="0"/>
              <a:t>How much?</a:t>
            </a:r>
          </a:p>
          <a:p>
            <a:pPr marL="171450" indent="-171450">
              <a:buFont typeface="Arial" panose="020B0604020202020204" pitchFamily="34" charset="0"/>
              <a:buChar char="•"/>
            </a:pPr>
            <a:r>
              <a:rPr lang="en-US" baseline="0" dirty="0"/>
              <a:t>How many?</a:t>
            </a:r>
          </a:p>
          <a:p>
            <a:pPr marL="171450" indent="-171450">
              <a:buFont typeface="Arial" panose="020B0604020202020204" pitchFamily="34" charset="0"/>
              <a:buChar char="•"/>
            </a:pPr>
            <a:r>
              <a:rPr lang="en-US" baseline="0" dirty="0"/>
              <a:t>How will I know when it is accomplished?</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Achievable or Attainable: Ensures goal is realistically something they can do. An achievable goal will answer:</a:t>
            </a:r>
          </a:p>
          <a:p>
            <a:pPr marL="171450" indent="-171450">
              <a:buFont typeface="Arial" panose="020B0604020202020204" pitchFamily="34" charset="0"/>
              <a:buChar char="•"/>
            </a:pPr>
            <a:r>
              <a:rPr lang="en-US" baseline="0" dirty="0"/>
              <a:t>How can I accomplish this goal?</a:t>
            </a:r>
          </a:p>
          <a:p>
            <a:pPr marL="171450" indent="-171450">
              <a:buFont typeface="Arial" panose="020B0604020202020204" pitchFamily="34" charset="0"/>
              <a:buChar char="•"/>
            </a:pPr>
            <a:r>
              <a:rPr lang="en-US" baseline="0" dirty="0"/>
              <a:t>How realistic is the goal, based on other constraints</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Relevant: Ensures goal matters and aligns with other relevant goals. A relevant goal can answer “yes” to these questions:</a:t>
            </a:r>
          </a:p>
          <a:p>
            <a:pPr marL="171450" indent="-171450">
              <a:buFont typeface="Arial" panose="020B0604020202020204" pitchFamily="34" charset="0"/>
              <a:buChar char="•"/>
            </a:pPr>
            <a:r>
              <a:rPr lang="en-US" baseline="0" dirty="0"/>
              <a:t>Does this seem worthwhile?</a:t>
            </a:r>
          </a:p>
          <a:p>
            <a:pPr marL="171450" indent="-171450">
              <a:buFont typeface="Arial" panose="020B0604020202020204" pitchFamily="34" charset="0"/>
              <a:buChar char="•"/>
            </a:pPr>
            <a:r>
              <a:rPr lang="en-US" baseline="0" dirty="0"/>
              <a:t>Is this the right time?</a:t>
            </a:r>
          </a:p>
          <a:p>
            <a:pPr marL="171450" indent="-171450">
              <a:buFont typeface="Arial" panose="020B0604020202020204" pitchFamily="34" charset="0"/>
              <a:buChar char="•"/>
            </a:pPr>
            <a:r>
              <a:rPr lang="en-US" baseline="0" dirty="0"/>
              <a:t>Does this match our other efforts/needs?</a:t>
            </a:r>
          </a:p>
          <a:p>
            <a:pPr marL="171450" indent="-171450">
              <a:buFont typeface="Arial" panose="020B0604020202020204" pitchFamily="34" charset="0"/>
              <a:buChar char="•"/>
            </a:pPr>
            <a:r>
              <a:rPr lang="en-US" baseline="0" dirty="0"/>
              <a:t>Am I the right person to reach this goal?</a:t>
            </a:r>
          </a:p>
          <a:p>
            <a:pPr marL="171450" indent="-171450">
              <a:buFont typeface="Arial" panose="020B0604020202020204" pitchFamily="34" charset="0"/>
              <a:buChar char="•"/>
            </a:pPr>
            <a:r>
              <a:rPr lang="en-US" baseline="0" dirty="0"/>
              <a:t>Is it applicable in the current environment?</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Time-limited: Ensures a goal end date to focus on, work toward and celebrate. Time-limited goal will answer these:</a:t>
            </a:r>
          </a:p>
          <a:p>
            <a:pPr marL="171450" indent="-171450">
              <a:buFont typeface="Arial" panose="020B0604020202020204" pitchFamily="34" charset="0"/>
              <a:buChar char="•"/>
            </a:pPr>
            <a:r>
              <a:rPr lang="en-US" baseline="0" dirty="0"/>
              <a:t>When?</a:t>
            </a:r>
          </a:p>
          <a:p>
            <a:pPr marL="171450" indent="-171450">
              <a:buFont typeface="Arial" panose="020B0604020202020204" pitchFamily="34" charset="0"/>
              <a:buChar char="•"/>
            </a:pPr>
            <a:r>
              <a:rPr lang="en-US" baseline="0" dirty="0"/>
              <a:t>What can I do six months from now?</a:t>
            </a:r>
          </a:p>
          <a:p>
            <a:pPr marL="171450" indent="-171450">
              <a:buFont typeface="Arial" panose="020B0604020202020204" pitchFamily="34" charset="0"/>
              <a:buChar char="•"/>
            </a:pPr>
            <a:r>
              <a:rPr lang="en-US" baseline="0" dirty="0"/>
              <a:t>What can I do six weeks from now?</a:t>
            </a:r>
          </a:p>
          <a:p>
            <a:pPr marL="171450" indent="-171450">
              <a:buFont typeface="Arial" panose="020B0604020202020204" pitchFamily="34" charset="0"/>
              <a:buChar char="•"/>
            </a:pPr>
            <a:r>
              <a:rPr lang="en-US" baseline="0" dirty="0"/>
              <a:t>What can I do today?</a:t>
            </a:r>
          </a:p>
          <a:p>
            <a:endParaRPr lang="en-US" dirty="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110</a:t>
            </a:fld>
            <a:endParaRPr lang="en-US" dirty="0"/>
          </a:p>
        </p:txBody>
      </p:sp>
    </p:spTree>
    <p:extLst>
      <p:ext uri="{BB962C8B-B14F-4D97-AF65-F5344CB8AC3E}">
        <p14:creationId xmlns:p14="http://schemas.microsoft.com/office/powerpoint/2010/main" val="388616995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Language from the two contracts: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completed and updated HAP with the enrollee’s goals and action steps must be provided to the enrollee and, with the enrollee’s consent, shared with the enrollee’s caregiver and family in a format that is easily understood.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Upon request, completed and updated HAPs must be shared with other individuals identified and authorized by the enrollee on the signed Health Home Participation Authorization and Information Sharing Consent form.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111</a:t>
            </a:fld>
            <a:endParaRPr lang="en-US" dirty="0"/>
          </a:p>
        </p:txBody>
      </p:sp>
    </p:spTree>
    <p:extLst>
      <p:ext uri="{BB962C8B-B14F-4D97-AF65-F5344CB8AC3E}">
        <p14:creationId xmlns:p14="http://schemas.microsoft.com/office/powerpoint/2010/main" val="346977405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400" dirty="0"/>
              <a:t>Preparing for first the meeting</a:t>
            </a:r>
          </a:p>
          <a:p>
            <a:pPr marL="171450" indent="-171450">
              <a:buFont typeface="Arial" panose="020B0604020202020204" pitchFamily="34" charset="0"/>
              <a:buChar char="•"/>
            </a:pPr>
            <a:r>
              <a:rPr lang="en-US" sz="1400" dirty="0"/>
              <a:t>Safety &amp; Situational Awareness </a:t>
            </a:r>
          </a:p>
          <a:p>
            <a:pPr marL="171450" indent="-171450">
              <a:buFont typeface="Arial" panose="020B0604020202020204" pitchFamily="34" charset="0"/>
              <a:buChar char="•"/>
            </a:pPr>
            <a:r>
              <a:rPr lang="en-US" sz="1400" dirty="0"/>
              <a:t>First meeting which includes </a:t>
            </a:r>
          </a:p>
          <a:p>
            <a:pPr lvl="1">
              <a:spcBef>
                <a:spcPts val="0"/>
              </a:spcBef>
              <a:buClrTx/>
              <a:defRPr/>
            </a:pPr>
            <a:r>
              <a:rPr lang="en-US" sz="1400" dirty="0"/>
              <a:t>Tier 1</a:t>
            </a:r>
          </a:p>
          <a:p>
            <a:pPr lvl="1">
              <a:spcBef>
                <a:spcPts val="0"/>
              </a:spcBef>
              <a:buClrTx/>
              <a:defRPr/>
            </a:pPr>
            <a:r>
              <a:rPr lang="en-US" sz="1400" dirty="0"/>
              <a:t>Explaining program and role of Care Coordinator </a:t>
            </a:r>
          </a:p>
          <a:p>
            <a:pPr lvl="1">
              <a:spcBef>
                <a:spcPts val="0"/>
              </a:spcBef>
              <a:buClrTx/>
              <a:defRPr/>
            </a:pPr>
            <a:r>
              <a:rPr lang="en-US" sz="1400" dirty="0"/>
              <a:t>Relationship building </a:t>
            </a:r>
          </a:p>
          <a:p>
            <a:pPr lvl="1">
              <a:spcBef>
                <a:spcPts val="0"/>
              </a:spcBef>
              <a:buClrTx/>
              <a:defRPr/>
            </a:pPr>
            <a:r>
              <a:rPr lang="en-US" sz="1400" dirty="0"/>
              <a:t>Health Action Plan (HAP)</a:t>
            </a:r>
          </a:p>
          <a:p>
            <a:pPr lvl="1">
              <a:spcBef>
                <a:spcPts val="0"/>
              </a:spcBef>
              <a:buClrTx/>
              <a:defRPr/>
            </a:pPr>
            <a:r>
              <a:rPr lang="en-US" sz="1400" dirty="0"/>
              <a:t>Scheduling the next meeting and reviewing action items </a:t>
            </a:r>
          </a:p>
          <a:p>
            <a:pPr marL="171450" indent="-171450">
              <a:buFont typeface="Arial" panose="020B0604020202020204" pitchFamily="34" charset="0"/>
              <a:buChar char="•"/>
            </a:pPr>
            <a:r>
              <a:rPr lang="en-US" sz="1400" dirty="0"/>
              <a:t>Post-visit </a:t>
            </a:r>
            <a:r>
              <a:rPr lang="en-US" sz="1400" dirty="0">
                <a:solidFill>
                  <a:srgbClr val="BABBBA"/>
                </a:solidFill>
                <a:latin typeface="+mn-lt"/>
              </a:rPr>
              <a:t> </a:t>
            </a:r>
            <a:endParaRPr lang="en-US" dirty="0"/>
          </a:p>
        </p:txBody>
      </p:sp>
      <p:sp>
        <p:nvSpPr>
          <p:cNvPr id="4" name="Slide Number Placeholder 3"/>
          <p:cNvSpPr>
            <a:spLocks noGrp="1"/>
          </p:cNvSpPr>
          <p:nvPr>
            <p:ph type="sldNum" sz="quarter" idx="5"/>
          </p:nvPr>
        </p:nvSpPr>
        <p:spPr/>
        <p:txBody>
          <a:bodyPr/>
          <a:lstStyle/>
          <a:p>
            <a:fld id="{39D47F79-644B-4B31-AB37-F2B7611E546C}" type="slidenum">
              <a:rPr lang="en-US" smtClean="0"/>
              <a:t>112</a:t>
            </a:fld>
            <a:endParaRPr lang="en-US" dirty="0"/>
          </a:p>
        </p:txBody>
      </p:sp>
    </p:spTree>
    <p:extLst>
      <p:ext uri="{BB962C8B-B14F-4D97-AF65-F5344CB8AC3E}">
        <p14:creationId xmlns:p14="http://schemas.microsoft.com/office/powerpoint/2010/main" val="390945520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r>
              <a:rPr lang="en-US" baseline="0" dirty="0"/>
              <a:t>Ask participants to remove the blank copy of the HAP from their Classroom Training Manuals or provide a copy. Ask the breakout work groups to fill out the HAP. Explain that the groups will fabricate a long-term goal, two short-term goals and action steps based on the PRISM and PAM data. Small work groups will enter fictitious scores for the required screenings and optional screenings when appropriate. </a:t>
            </a:r>
          </a:p>
          <a:p>
            <a:pPr defTabSz="931774">
              <a:defRPr/>
            </a:pPr>
            <a:endParaRPr lang="en-US" baseline="0" dirty="0"/>
          </a:p>
          <a:p>
            <a:pPr defTabSz="931774">
              <a:defRPr/>
            </a:pPr>
            <a:r>
              <a:rPr lang="en-US" baseline="0" dirty="0"/>
              <a:t>Ask the recorder to make note on the flip chart to report to the large group after this exercise. </a:t>
            </a:r>
          </a:p>
          <a:p>
            <a:pPr defTabSz="931774">
              <a:defRPr/>
            </a:pPr>
            <a:endParaRPr lang="en-US" baseline="0" dirty="0"/>
          </a:p>
          <a:p>
            <a:pPr defTabSz="931774">
              <a:defRPr/>
            </a:pPr>
            <a:r>
              <a:rPr lang="en-US" baseline="0" dirty="0"/>
              <a:t>Small work groups will report to the large group:</a:t>
            </a:r>
          </a:p>
          <a:p>
            <a:pPr marL="171450" indent="-171450" defTabSz="931774">
              <a:buFont typeface="Arial" panose="020B0604020202020204" pitchFamily="34" charset="0"/>
              <a:buChar char="•"/>
              <a:defRPr/>
            </a:pPr>
            <a:r>
              <a:rPr lang="en-US" baseline="0" dirty="0"/>
              <a:t>the long-term and short-term goals and action steps</a:t>
            </a:r>
          </a:p>
          <a:p>
            <a:pPr marL="171450" indent="-171450" defTabSz="931774">
              <a:buFont typeface="Arial" panose="020B0604020202020204" pitchFamily="34" charset="0"/>
              <a:buChar char="•"/>
              <a:defRPr/>
            </a:pPr>
            <a:r>
              <a:rPr lang="en-US" baseline="0" dirty="0"/>
              <a:t>which of the six core services that the client may require to meet their goals</a:t>
            </a:r>
          </a:p>
          <a:p>
            <a:pPr marL="171450" indent="-171450" defTabSz="931774">
              <a:buFont typeface="Arial" panose="020B0604020202020204" pitchFamily="34" charset="0"/>
              <a:buChar char="•"/>
              <a:defRPr/>
            </a:pPr>
            <a:r>
              <a:rPr lang="en-US" baseline="0" dirty="0"/>
              <a:t>which optional screens they might offer based on the client’s conditions and goals. </a:t>
            </a:r>
          </a:p>
          <a:p>
            <a:pPr defTabSz="931774">
              <a:defRPr/>
            </a:pPr>
            <a:endParaRPr lang="en-US" baseline="0" dirty="0"/>
          </a:p>
          <a:p>
            <a:pPr defTabSz="931774">
              <a:defRPr/>
            </a:pPr>
            <a:r>
              <a:rPr lang="en-US" baseline="0" dirty="0"/>
              <a:t>The purpose of filling out the HAP form is to give participants some experience filling out the paper form. </a:t>
            </a:r>
            <a:endParaRPr lang="en-US" dirty="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114</a:t>
            </a:fld>
            <a:endParaRPr lang="en-US" dirty="0"/>
          </a:p>
        </p:txBody>
      </p:sp>
    </p:spTree>
    <p:extLst>
      <p:ext uri="{BB962C8B-B14F-4D97-AF65-F5344CB8AC3E}">
        <p14:creationId xmlns:p14="http://schemas.microsoft.com/office/powerpoint/2010/main" val="257020321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We will practice the HAP soon</a:t>
            </a:r>
          </a:p>
        </p:txBody>
      </p:sp>
      <p:sp>
        <p:nvSpPr>
          <p:cNvPr id="4" name="Slide Number Placeholder 3">
            <a:extLst>
              <a:ext uri="{FF2B5EF4-FFF2-40B4-BE49-F238E27FC236}">
                <a16:creationId xmlns:a16="http://schemas.microsoft.com/office/drawing/2014/main" id="{44C2E99C-E8EB-9CDF-238F-0F65415231D4}"/>
              </a:ext>
            </a:extLst>
          </p:cNvPr>
          <p:cNvSpPr>
            <a:spLocks noGrp="1"/>
          </p:cNvSpPr>
          <p:nvPr>
            <p:ph type="sldNum" sz="quarter" idx="5"/>
          </p:nvPr>
        </p:nvSpPr>
        <p:spPr/>
        <p:txBody>
          <a:bodyPr/>
          <a:lstStyle/>
          <a:p>
            <a:fld id="{39D47F79-644B-4B31-AB37-F2B7611E546C}" type="slidenum">
              <a:rPr lang="en-US" smtClean="0"/>
              <a:t>115</a:t>
            </a:fld>
            <a:endParaRPr lang="en-US" dirty="0"/>
          </a:p>
        </p:txBody>
      </p:sp>
    </p:spTree>
    <p:extLst>
      <p:ext uri="{BB962C8B-B14F-4D97-AF65-F5344CB8AC3E}">
        <p14:creationId xmlns:p14="http://schemas.microsoft.com/office/powerpoint/2010/main" val="76756863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Defining Care Transitions &amp; Causes of Readmissions</a:t>
            </a:r>
          </a:p>
          <a:p>
            <a:r>
              <a:rPr lang="en-US" dirty="0"/>
              <a:t>Six Strategies for Care Transitions</a:t>
            </a:r>
          </a:p>
          <a:p>
            <a:r>
              <a:rPr lang="en-US" dirty="0"/>
              <a:t>Role of the Care Coordinator in Care Transitions</a:t>
            </a:r>
          </a:p>
          <a:p>
            <a:endParaRPr lang="en-US" dirty="0"/>
          </a:p>
        </p:txBody>
      </p:sp>
      <p:sp>
        <p:nvSpPr>
          <p:cNvPr id="4" name="Slide Number Placeholder 3"/>
          <p:cNvSpPr>
            <a:spLocks noGrp="1"/>
          </p:cNvSpPr>
          <p:nvPr>
            <p:ph type="sldNum" sz="quarter" idx="5"/>
          </p:nvPr>
        </p:nvSpPr>
        <p:spPr/>
        <p:txBody>
          <a:bodyPr/>
          <a:lstStyle/>
          <a:p>
            <a:fld id="{39D47F79-644B-4B31-AB37-F2B7611E546C}" type="slidenum">
              <a:rPr lang="en-US" smtClean="0"/>
              <a:t>116</a:t>
            </a:fld>
            <a:endParaRPr lang="en-US" dirty="0"/>
          </a:p>
        </p:txBody>
      </p:sp>
    </p:spTree>
    <p:extLst>
      <p:ext uri="{BB962C8B-B14F-4D97-AF65-F5344CB8AC3E}">
        <p14:creationId xmlns:p14="http://schemas.microsoft.com/office/powerpoint/2010/main" val="136343788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r>
              <a:rPr lang="en-US" dirty="0"/>
              <a:t>While</a:t>
            </a:r>
            <a:r>
              <a:rPr lang="en-US" baseline="0" dirty="0"/>
              <a:t> six strategies are presented your client may not require all of these activities. At a minimum the Care Coordinator should check with the client to determine the client’s need and the level of assistance the Care Coordinator may need to provide.</a:t>
            </a:r>
            <a:endParaRPr lang="en-US" dirty="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117</a:t>
            </a:fld>
            <a:endParaRPr lang="en-US" dirty="0"/>
          </a:p>
        </p:txBody>
      </p:sp>
    </p:spTree>
    <p:extLst>
      <p:ext uri="{BB962C8B-B14F-4D97-AF65-F5344CB8AC3E}">
        <p14:creationId xmlns:p14="http://schemas.microsoft.com/office/powerpoint/2010/main" val="288663115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r>
              <a:rPr lang="en-US" dirty="0"/>
              <a:t>Review PRISM to identify if a client has used</a:t>
            </a:r>
            <a:r>
              <a:rPr lang="en-US" baseline="0" dirty="0"/>
              <a:t> the ED and/or been admitted to the hospital. Contacts with the client provide an opportunity to discuss changes in the client’s condition and the need to revise the HAP.</a:t>
            </a:r>
          </a:p>
          <a:p>
            <a:pPr defTabSz="931774">
              <a:defRPr/>
            </a:pPr>
            <a:endParaRPr lang="en-US" baseline="0" dirty="0"/>
          </a:p>
          <a:p>
            <a:pPr marL="0" indent="0">
              <a:buNone/>
            </a:pPr>
            <a:r>
              <a:rPr lang="en-US" sz="1400" dirty="0"/>
              <a:t>Review PRISM data: there is a lag in submission of billing claims</a:t>
            </a:r>
          </a:p>
          <a:p>
            <a:pPr marL="0" indent="0">
              <a:spcBef>
                <a:spcPts val="600"/>
              </a:spcBef>
              <a:spcAft>
                <a:spcPts val="1801"/>
              </a:spcAft>
              <a:buNone/>
            </a:pPr>
            <a:endParaRPr lang="en-US" sz="1400" dirty="0"/>
          </a:p>
          <a:p>
            <a:pPr marL="0" indent="0">
              <a:buNone/>
            </a:pPr>
            <a:r>
              <a:rPr lang="en-US" sz="1400" dirty="0"/>
              <a:t>Emergency Department Information Exchange (EDIE): find out if your Lead or agency has subscribed to this service</a:t>
            </a:r>
          </a:p>
          <a:p>
            <a:pPr marL="0" indent="0">
              <a:buNone/>
            </a:pPr>
            <a:endParaRPr lang="en-US" sz="1400" dirty="0"/>
          </a:p>
          <a:p>
            <a:pPr marL="0" indent="0">
              <a:buNone/>
            </a:pPr>
            <a:r>
              <a:rPr lang="en-US" sz="1400" dirty="0"/>
              <a:t>Some Leads use Point Click Care, a system that notifies them of emergency department visits and hospital admissions and discharges</a:t>
            </a:r>
          </a:p>
          <a:p>
            <a:pPr marL="0" indent="0">
              <a:buNone/>
            </a:pPr>
            <a:endParaRPr lang="en-US" sz="1400" dirty="0"/>
          </a:p>
          <a:p>
            <a:pPr marL="0" indent="0">
              <a:buNone/>
            </a:pPr>
            <a:r>
              <a:rPr lang="en-US" sz="1400" dirty="0"/>
              <a:t>Find out who at your agency receives these alerts</a:t>
            </a:r>
          </a:p>
        </p:txBody>
      </p:sp>
      <p:sp>
        <p:nvSpPr>
          <p:cNvPr id="4" name="Slide Number Placeholder 3"/>
          <p:cNvSpPr>
            <a:spLocks noGrp="1"/>
          </p:cNvSpPr>
          <p:nvPr>
            <p:ph type="sldNum" sz="quarter" idx="10"/>
          </p:nvPr>
        </p:nvSpPr>
        <p:spPr/>
        <p:txBody>
          <a:bodyPr/>
          <a:lstStyle/>
          <a:p>
            <a:fld id="{39D47F79-644B-4B31-AB37-F2B7611E546C}" type="slidenum">
              <a:rPr lang="en-US" smtClean="0"/>
              <a:t>118</a:t>
            </a:fld>
            <a:endParaRPr lang="en-US" dirty="0"/>
          </a:p>
        </p:txBody>
      </p:sp>
    </p:spTree>
    <p:extLst>
      <p:ext uri="{BB962C8B-B14F-4D97-AF65-F5344CB8AC3E}">
        <p14:creationId xmlns:p14="http://schemas.microsoft.com/office/powerpoint/2010/main" val="275713526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Brainstorm together all the steps a CC would take when a client needs a Care Transition.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Trainer should cover each step of the Care Transition with Sacha or other vignettes that have been used.</a:t>
            </a:r>
            <a:endParaRPr lang="en-US" sz="1800" dirty="0">
              <a:effectLst/>
              <a:latin typeface="Arial" panose="020B0604020202020204" pitchFamily="34" charset="0"/>
            </a:endParaRPr>
          </a:p>
          <a:p>
            <a:endParaRPr lang="en-US" dirty="0"/>
          </a:p>
          <a:p>
            <a:r>
              <a:rPr lang="en-US" dirty="0"/>
              <a:t>Introducing yourself to staff is a professional courtesy and is important in establishing a good working relationship with those providers. Be prepared to explain the Health Home Program</a:t>
            </a:r>
            <a:r>
              <a:rPr lang="en-US" baseline="0" dirty="0"/>
              <a:t> and your role in working with the client, family, caregivers, and others such as the Area On Aging case manager. Explain that you are not there to duplicate services, but ensure that services are in place and being delivered.</a:t>
            </a:r>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119</a:t>
            </a:fld>
            <a:endParaRPr lang="en-US" dirty="0"/>
          </a:p>
        </p:txBody>
      </p:sp>
    </p:spTree>
    <p:extLst>
      <p:ext uri="{BB962C8B-B14F-4D97-AF65-F5344CB8AC3E}">
        <p14:creationId xmlns:p14="http://schemas.microsoft.com/office/powerpoint/2010/main" val="207379215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1B824A-BEAD-4DA1-FC33-E59CB52E96D6}"/>
              </a:ext>
            </a:extLst>
          </p:cNvPr>
          <p:cNvSpPr>
            <a:spLocks noGrp="1"/>
          </p:cNvSpPr>
          <p:nvPr>
            <p:ph type="sldNum" sz="quarter" idx="5"/>
          </p:nvPr>
        </p:nvSpPr>
        <p:spPr/>
        <p:txBody>
          <a:bodyPr/>
          <a:lstStyle/>
          <a:p>
            <a:fld id="{39D47F79-644B-4B31-AB37-F2B7611E546C}" type="slidenum">
              <a:rPr lang="en-US" smtClean="0"/>
              <a:t>120</a:t>
            </a:fld>
            <a:endParaRPr lang="en-US" dirty="0"/>
          </a:p>
        </p:txBody>
      </p:sp>
    </p:spTree>
    <p:extLst>
      <p:ext uri="{BB962C8B-B14F-4D97-AF65-F5344CB8AC3E}">
        <p14:creationId xmlns:p14="http://schemas.microsoft.com/office/powerpoint/2010/main" val="529553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dirty="0">
                <a:solidFill>
                  <a:schemeClr val="tx1"/>
                </a:solidFill>
              </a:rPr>
              <a:t>Keys to successful care coordination and collaboration. Go through list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dirty="0">
                <a:solidFill>
                  <a:schemeClr val="tx1"/>
                </a:solidFill>
              </a:rPr>
              <a:t>Does anyone have something they would like to add?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i="0"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D47F79-644B-4B31-AB37-F2B7611E54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986501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200" dirty="0"/>
              <a:t>Describe general principles of documentation and how documentation ultimately benefits clients.</a:t>
            </a:r>
          </a:p>
          <a:p>
            <a:r>
              <a:rPr lang="en-US" sz="1200" dirty="0"/>
              <a:t>Provide basic information on quality assurance and what reviewers may look for in a file.</a:t>
            </a:r>
          </a:p>
          <a:p>
            <a:r>
              <a:rPr lang="en-US" sz="1200" dirty="0"/>
              <a:t>Offer guidance on documenting Health Home activities.</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D47F79-644B-4B31-AB37-F2B7611E54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700154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lvl="0"/>
            <a:r>
              <a:rPr lang="en-US" dirty="0"/>
              <a:t>What referrals need to be completed or need to be managed?</a:t>
            </a:r>
          </a:p>
          <a:p>
            <a:pPr lvl="0"/>
            <a:r>
              <a:rPr lang="en-US" dirty="0"/>
              <a:t>What follow-up needs to be completed? Has follow-up been documented?</a:t>
            </a:r>
          </a:p>
          <a:p>
            <a:pPr lvl="0"/>
            <a:r>
              <a:rPr lang="en-US" dirty="0"/>
              <a:t>What actions steps are the client, care coordinator, or others doing and by when?</a:t>
            </a:r>
          </a:p>
          <a:p>
            <a:pPr lvl="0"/>
            <a:endParaRPr lang="en-US" dirty="0"/>
          </a:p>
          <a:p>
            <a:pPr lvl="0"/>
            <a:r>
              <a:rPr lang="en-US" dirty="0"/>
              <a:t>Documentation should give a good description of what occurred during the visit.</a:t>
            </a:r>
          </a:p>
          <a:p>
            <a:endParaRPr lang="en-US" dirty="0"/>
          </a:p>
        </p:txBody>
      </p:sp>
      <p:sp>
        <p:nvSpPr>
          <p:cNvPr id="4" name="Slide Number Placeholder 3"/>
          <p:cNvSpPr>
            <a:spLocks noGrp="1"/>
          </p:cNvSpPr>
          <p:nvPr>
            <p:ph type="sldNum" sz="quarter" idx="10"/>
          </p:nvPr>
        </p:nvSpPr>
        <p:spPr/>
        <p:txBody>
          <a:bodyPr/>
          <a:lstStyle/>
          <a:p>
            <a:fld id="{CE9E84D7-0568-4D8C-84D1-FD757859F86D}" type="slidenum">
              <a:rPr lang="en-US" smtClean="0"/>
              <a:t>122</a:t>
            </a:fld>
            <a:endParaRPr lang="en-US" dirty="0"/>
          </a:p>
        </p:txBody>
      </p:sp>
    </p:spTree>
    <p:extLst>
      <p:ext uri="{BB962C8B-B14F-4D97-AF65-F5344CB8AC3E}">
        <p14:creationId xmlns:p14="http://schemas.microsoft.com/office/powerpoint/2010/main" val="235485184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These were the elements audited to during</a:t>
            </a:r>
            <a:r>
              <a:rPr lang="en-US" baseline="0" dirty="0"/>
              <a:t> the 2016 audit cycle and are subject to change in the future. The 90 day requirement is a performance measure that HCA and DSHS have agreed to with CMS.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D47F79-644B-4B31-AB37-F2B7611E54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087788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D47F79-644B-4B31-AB37-F2B7611E54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801780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D47F79-644B-4B31-AB37-F2B7611E54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342075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Contract: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Documents discussion of advance care planning within the first year of the beneficiary’s agreement to participate in the Health Home program</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D47F79-644B-4B31-AB37-F2B7611E54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247410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D47F79-644B-4B31-AB37-F2B7611E54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773669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Experienced care coordinators have reported</a:t>
            </a:r>
            <a:r>
              <a:rPr lang="en-US" baseline="0" dirty="0"/>
              <a:t> that they schedule the next face-to-face visit before they leave the client, which results in a better opportunity of maintaining contact and ensuring that they will be able to complete the next face-to-face. Others have reported that this has not been helpful so use your own judgement.</a:t>
            </a:r>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129</a:t>
            </a:fld>
            <a:endParaRPr lang="en-US" dirty="0"/>
          </a:p>
        </p:txBody>
      </p:sp>
    </p:spTree>
    <p:extLst>
      <p:ext uri="{BB962C8B-B14F-4D97-AF65-F5344CB8AC3E}">
        <p14:creationId xmlns:p14="http://schemas.microsoft.com/office/powerpoint/2010/main" val="3365933120"/>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0231800-D160-BFEA-A0BD-28B27573770C}"/>
              </a:ext>
            </a:extLst>
          </p:cNvPr>
          <p:cNvSpPr>
            <a:spLocks noGrp="1"/>
          </p:cNvSpPr>
          <p:nvPr>
            <p:ph type="sldNum" sz="quarter" idx="5"/>
          </p:nvPr>
        </p:nvSpPr>
        <p:spPr/>
        <p:txBody>
          <a:bodyPr/>
          <a:lstStyle/>
          <a:p>
            <a:fld id="{39D47F79-644B-4B31-AB37-F2B7611E546C}" type="slidenum">
              <a:rPr lang="en-US" smtClean="0"/>
              <a:t>130</a:t>
            </a:fld>
            <a:endParaRPr lang="en-US" dirty="0"/>
          </a:p>
        </p:txBody>
      </p:sp>
    </p:spTree>
    <p:extLst>
      <p:ext uri="{BB962C8B-B14F-4D97-AF65-F5344CB8AC3E}">
        <p14:creationId xmlns:p14="http://schemas.microsoft.com/office/powerpoint/2010/main" val="115383900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47F79-644B-4B31-AB37-F2B7611E546C}" type="slidenum">
              <a:rPr lang="en-US" smtClean="0"/>
              <a:t>131</a:t>
            </a:fld>
            <a:endParaRPr lang="en-US" dirty="0"/>
          </a:p>
        </p:txBody>
      </p:sp>
    </p:spTree>
    <p:extLst>
      <p:ext uri="{BB962C8B-B14F-4D97-AF65-F5344CB8AC3E}">
        <p14:creationId xmlns:p14="http://schemas.microsoft.com/office/powerpoint/2010/main" val="1470071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0627CB-9AC3-03C7-9FA1-5E7F9B2A6085}"/>
              </a:ext>
            </a:extLst>
          </p:cNvPr>
          <p:cNvSpPr>
            <a:spLocks noGrp="1"/>
          </p:cNvSpPr>
          <p:nvPr>
            <p:ph type="sldNum" sz="quarter" idx="5"/>
          </p:nvPr>
        </p:nvSpPr>
        <p:spPr/>
        <p:txBody>
          <a:bodyPr/>
          <a:lstStyle/>
          <a:p>
            <a:fld id="{39D47F79-644B-4B31-AB37-F2B7611E546C}" type="slidenum">
              <a:rPr lang="en-US" smtClean="0"/>
              <a:t>13</a:t>
            </a:fld>
            <a:endParaRPr lang="en-US" dirty="0"/>
          </a:p>
        </p:txBody>
      </p:sp>
    </p:spTree>
    <p:extLst>
      <p:ext uri="{BB962C8B-B14F-4D97-AF65-F5344CB8AC3E}">
        <p14:creationId xmlns:p14="http://schemas.microsoft.com/office/powerpoint/2010/main" val="292670655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200" dirty="0"/>
              <a:t>The Health Home program considers </a:t>
            </a:r>
          </a:p>
          <a:p>
            <a:pPr marL="171450" indent="-171450">
              <a:buFont typeface="Arial" panose="020B0604020202020204" pitchFamily="34" charset="0"/>
              <a:buChar char="•"/>
            </a:pPr>
            <a:r>
              <a:rPr lang="en-US" sz="1200" dirty="0"/>
              <a:t>The client’s perspective</a:t>
            </a:r>
          </a:p>
          <a:p>
            <a:pPr marL="171450" indent="-171450">
              <a:buFont typeface="Arial" panose="020B0604020202020204" pitchFamily="34" charset="0"/>
              <a:buChar char="•"/>
            </a:pPr>
            <a:r>
              <a:rPr lang="en-US" sz="1200" dirty="0"/>
              <a:t>Results from assessment and screening tools</a:t>
            </a:r>
          </a:p>
          <a:p>
            <a:pPr marL="171450" indent="-171450">
              <a:buFont typeface="Arial" panose="020B0604020202020204" pitchFamily="34" charset="0"/>
              <a:buChar char="•"/>
            </a:pPr>
            <a:r>
              <a:rPr lang="en-US" sz="1200" dirty="0"/>
              <a:t>PRISM risk factors</a:t>
            </a:r>
          </a:p>
          <a:p>
            <a:pPr marL="171450" indent="-171450">
              <a:buFont typeface="Arial" panose="020B0604020202020204" pitchFamily="34" charset="0"/>
              <a:buChar char="•"/>
            </a:pPr>
            <a:r>
              <a:rPr lang="en-US" sz="1200" dirty="0"/>
              <a:t>A client’s level of activation</a:t>
            </a:r>
          </a:p>
        </p:txBody>
      </p:sp>
      <p:sp>
        <p:nvSpPr>
          <p:cNvPr id="4" name="Slide Number Placeholder 3"/>
          <p:cNvSpPr>
            <a:spLocks noGrp="1"/>
          </p:cNvSpPr>
          <p:nvPr>
            <p:ph type="sldNum" sz="quarter" idx="5"/>
          </p:nvPr>
        </p:nvSpPr>
        <p:spPr/>
        <p:txBody>
          <a:bodyPr/>
          <a:lstStyle/>
          <a:p>
            <a:fld id="{39D47F79-644B-4B31-AB37-F2B7611E546C}" type="slidenum">
              <a:rPr lang="en-US" smtClean="0"/>
              <a:t>132</a:t>
            </a:fld>
            <a:endParaRPr lang="en-US" dirty="0"/>
          </a:p>
        </p:txBody>
      </p:sp>
    </p:spTree>
    <p:extLst>
      <p:ext uri="{BB962C8B-B14F-4D97-AF65-F5344CB8AC3E}">
        <p14:creationId xmlns:p14="http://schemas.microsoft.com/office/powerpoint/2010/main" val="9514257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Discussion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about conversations with moving client to a different tier (</a:t>
            </a:r>
            <a:r>
              <a:rPr lang="en-US" dirty="0" err="1"/>
              <a:t>ie</a:t>
            </a:r>
            <a:r>
              <a:rPr lang="en-US" dirty="0"/>
              <a:t>…Tier 3 to Tier 2). How will they know?</a:t>
            </a:r>
          </a:p>
          <a:p>
            <a:endParaRPr lang="en-US" dirty="0"/>
          </a:p>
        </p:txBody>
      </p:sp>
      <p:sp>
        <p:nvSpPr>
          <p:cNvPr id="4" name="Slide Number Placeholder 3"/>
          <p:cNvSpPr>
            <a:spLocks noGrp="1"/>
          </p:cNvSpPr>
          <p:nvPr>
            <p:ph type="sldNum" sz="quarter" idx="5"/>
          </p:nvPr>
        </p:nvSpPr>
        <p:spPr/>
        <p:txBody>
          <a:bodyPr/>
          <a:lstStyle/>
          <a:p>
            <a:fld id="{39D47F79-644B-4B31-AB37-F2B7611E546C}" type="slidenum">
              <a:rPr lang="en-US" smtClean="0"/>
              <a:t>133</a:t>
            </a:fld>
            <a:endParaRPr lang="en-US" dirty="0"/>
          </a:p>
        </p:txBody>
      </p:sp>
    </p:spTree>
    <p:extLst>
      <p:ext uri="{BB962C8B-B14F-4D97-AF65-F5344CB8AC3E}">
        <p14:creationId xmlns:p14="http://schemas.microsoft.com/office/powerpoint/2010/main" val="3472777314"/>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Ask the participants to review the Initial HAP they created in the previous HAP activity and update per instructions.</a:t>
            </a:r>
            <a:endParaRPr lang="en-US" baseline="0" dirty="0"/>
          </a:p>
          <a:p>
            <a:pPr defTabSz="931774">
              <a:defRPr/>
            </a:pPr>
            <a:endParaRPr lang="en-US" baseline="0" dirty="0"/>
          </a:p>
          <a:p>
            <a:pPr defTabSz="931774">
              <a:defRPr/>
            </a:pPr>
            <a:r>
              <a:rPr lang="en-US" baseline="0" dirty="0"/>
              <a:t>Ask the recorder to make note on the flip chart to report to the large group after this exercise. </a:t>
            </a:r>
          </a:p>
          <a:p>
            <a:pPr defTabSz="931774">
              <a:defRPr/>
            </a:pPr>
            <a:endParaRPr lang="en-US" baseline="0" dirty="0"/>
          </a:p>
          <a:p>
            <a:pPr defTabSz="931774">
              <a:defRPr/>
            </a:pPr>
            <a:r>
              <a:rPr lang="en-US" baseline="0" dirty="0"/>
              <a:t>Small work groups will report to the large group.</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D47F79-644B-4B31-AB37-F2B7611E54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638014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200" dirty="0">
                <a:solidFill>
                  <a:schemeClr val="tx1"/>
                </a:solidFill>
                <a:latin typeface="+mn-lt"/>
              </a:rPr>
              <a:t>Here are the objectives of this module:</a:t>
            </a:r>
          </a:p>
          <a:p>
            <a:pPr marL="171450" indent="-171450">
              <a:buFont typeface="Arial" panose="020B0604020202020204" pitchFamily="34" charset="0"/>
              <a:buChar char="•"/>
            </a:pPr>
            <a:r>
              <a:rPr lang="en-US" sz="1200" dirty="0">
                <a:solidFill>
                  <a:schemeClr val="tx1"/>
                </a:solidFill>
                <a:latin typeface="+mn-lt"/>
              </a:rPr>
              <a:t>Why care coordination is important</a:t>
            </a:r>
          </a:p>
          <a:p>
            <a:pPr marL="171450" indent="-171450">
              <a:buFont typeface="Arial" panose="020B0604020202020204" pitchFamily="34" charset="0"/>
              <a:buChar char="•"/>
            </a:pPr>
            <a:r>
              <a:rPr lang="en-US" sz="1200" dirty="0">
                <a:solidFill>
                  <a:schemeClr val="tx1"/>
                </a:solidFill>
                <a:latin typeface="+mn-lt"/>
              </a:rPr>
              <a:t>Fundamentals of what care coordination entails</a:t>
            </a:r>
          </a:p>
          <a:p>
            <a:pPr marL="171450" indent="-171450">
              <a:buFont typeface="Arial" panose="020B0604020202020204" pitchFamily="34" charset="0"/>
              <a:buChar char="•"/>
            </a:pPr>
            <a:r>
              <a:rPr lang="en-US" sz="1200" dirty="0">
                <a:solidFill>
                  <a:schemeClr val="tx1"/>
                </a:solidFill>
                <a:latin typeface="+mn-lt"/>
              </a:rPr>
              <a:t>Care coordination as one of the six Health Home services</a:t>
            </a:r>
          </a:p>
          <a:p>
            <a:pPr marL="171450" indent="-171450">
              <a:buFont typeface="Arial" panose="020B0604020202020204" pitchFamily="34" charset="0"/>
              <a:buChar char="•"/>
            </a:pPr>
            <a:r>
              <a:rPr lang="en-US" sz="1200" dirty="0">
                <a:solidFill>
                  <a:schemeClr val="tx1"/>
                </a:solidFill>
                <a:latin typeface="+mn-lt"/>
              </a:rPr>
              <a:t>Who to coordinate with</a:t>
            </a:r>
          </a:p>
          <a:p>
            <a:pPr marL="171450" indent="-171450">
              <a:buFont typeface="Arial" panose="020B0604020202020204" pitchFamily="34" charset="0"/>
              <a:buChar char="•"/>
            </a:pPr>
            <a:r>
              <a:rPr lang="en-US" sz="1200" dirty="0">
                <a:solidFill>
                  <a:schemeClr val="tx1"/>
                </a:solidFill>
                <a:latin typeface="+mn-lt"/>
              </a:rPr>
              <a:t>Mechanisms used in care coordination</a:t>
            </a:r>
          </a:p>
          <a:p>
            <a:pPr marL="171450" indent="-171450">
              <a:buFont typeface="Arial" panose="020B0604020202020204" pitchFamily="34" charset="0"/>
              <a:buChar char="•"/>
            </a:pPr>
            <a:r>
              <a:rPr lang="en-US" sz="1200" dirty="0">
                <a:solidFill>
                  <a:schemeClr val="tx1"/>
                </a:solidFill>
                <a:latin typeface="+mn-lt"/>
              </a:rPr>
              <a:t>Provide suggestions for working with providers and supports </a:t>
            </a:r>
          </a:p>
          <a:p>
            <a:pPr marL="171450" indent="-171450">
              <a:buFont typeface="Arial" panose="020B0604020202020204" pitchFamily="34" charset="0"/>
              <a:buChar char="•"/>
            </a:pPr>
            <a:r>
              <a:rPr lang="en-US" sz="1200" dirty="0">
                <a:solidFill>
                  <a:schemeClr val="tx1"/>
                </a:solidFill>
                <a:latin typeface="+mn-lt"/>
              </a:rPr>
              <a:t>Provide resources for finding and coordinating with providers</a:t>
            </a:r>
          </a:p>
          <a:p>
            <a:endParaRPr lang="en-US" dirty="0"/>
          </a:p>
        </p:txBody>
      </p:sp>
      <p:sp>
        <p:nvSpPr>
          <p:cNvPr id="4" name="Slide Number Placeholder 3"/>
          <p:cNvSpPr>
            <a:spLocks noGrp="1"/>
          </p:cNvSpPr>
          <p:nvPr>
            <p:ph type="sldNum" sz="quarter" idx="5"/>
          </p:nvPr>
        </p:nvSpPr>
        <p:spPr/>
        <p:txBody>
          <a:bodyPr/>
          <a:lstStyle/>
          <a:p>
            <a:fld id="{39D47F79-644B-4B31-AB37-F2B7611E546C}" type="slidenum">
              <a:rPr lang="en-US" smtClean="0"/>
              <a:t>135</a:t>
            </a:fld>
            <a:endParaRPr lang="en-US" dirty="0"/>
          </a:p>
        </p:txBody>
      </p:sp>
    </p:spTree>
    <p:extLst>
      <p:ext uri="{BB962C8B-B14F-4D97-AF65-F5344CB8AC3E}">
        <p14:creationId xmlns:p14="http://schemas.microsoft.com/office/powerpoint/2010/main" val="2750027729"/>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400" dirty="0"/>
              <a:t>Here are some main components of care coordination. – what others do you have?</a:t>
            </a:r>
          </a:p>
          <a:p>
            <a:endParaRPr lang="en-US" sz="1400" b="0" dirty="0"/>
          </a:p>
          <a:p>
            <a:pPr marL="171450" indent="-171450">
              <a:buFont typeface="Arial" panose="020B0604020202020204" pitchFamily="34" charset="0"/>
              <a:buChar char="•"/>
            </a:pPr>
            <a:r>
              <a:rPr lang="en-US" sz="1400" b="0" dirty="0"/>
              <a:t>Getting to know your client and understanding their needs, goals, health conditions and treatment/interventions they are participating in.</a:t>
            </a:r>
          </a:p>
          <a:p>
            <a:pPr marL="0" indent="0">
              <a:buFont typeface="Arial" panose="020B0604020202020204" pitchFamily="34" charset="0"/>
              <a:buNone/>
            </a:pPr>
            <a:endParaRPr lang="en-US" sz="1400" b="0" dirty="0"/>
          </a:p>
          <a:p>
            <a:pPr marL="171450" indent="-171450">
              <a:buFont typeface="Arial" panose="020B0604020202020204" pitchFamily="34" charset="0"/>
              <a:buChar char="•"/>
            </a:pPr>
            <a:r>
              <a:rPr lang="en-US" sz="1400" b="0" dirty="0"/>
              <a:t>Streamlining access to services and providers (both medical and non-medical). </a:t>
            </a:r>
          </a:p>
          <a:p>
            <a:pPr marL="0" indent="0">
              <a:buFont typeface="Arial" panose="020B0604020202020204" pitchFamily="34" charset="0"/>
              <a:buNone/>
            </a:pPr>
            <a:endParaRPr lang="en-US" sz="1400" b="0" dirty="0"/>
          </a:p>
          <a:p>
            <a:pPr marL="171450" indent="-171450">
              <a:buFont typeface="Arial" panose="020B0604020202020204" pitchFamily="34" charset="0"/>
              <a:buChar char="•"/>
            </a:pPr>
            <a:r>
              <a:rPr lang="en-US" sz="1400" b="0" dirty="0"/>
              <a:t>Engaging with your client. You are developing concise, actionable information to support and engage with them. Having your client’s engagement is vitally important. When we increase their engagement, the potential for positive health and wellness outcomes exists. Their participation with us builds trust, decreases confusion, and allows clients to be active participants in their care. </a:t>
            </a:r>
          </a:p>
          <a:p>
            <a:pPr marL="0" indent="0">
              <a:buFont typeface="Arial" panose="020B0604020202020204" pitchFamily="34" charset="0"/>
              <a:buNone/>
            </a:pPr>
            <a:endParaRPr lang="en-US" sz="1400" b="0" dirty="0"/>
          </a:p>
          <a:p>
            <a:pPr marL="171450" indent="-171450">
              <a:buFont typeface="Arial" panose="020B0604020202020204" pitchFamily="34" charset="0"/>
              <a:buChar char="•"/>
            </a:pPr>
            <a:r>
              <a:rPr lang="en-US" sz="1400" b="0" dirty="0"/>
              <a:t>Strong communication is key in care coordination. Communication with the client, providers, and your client’s support group </a:t>
            </a:r>
            <a:r>
              <a:rPr lang="en-US" sz="1400" dirty="0"/>
              <a:t>enhances the opportunity for the successful coordination of services. </a:t>
            </a:r>
          </a:p>
        </p:txBody>
      </p:sp>
      <p:sp>
        <p:nvSpPr>
          <p:cNvPr id="4" name="Slide Number Placeholder 3"/>
          <p:cNvSpPr>
            <a:spLocks noGrp="1"/>
          </p:cNvSpPr>
          <p:nvPr>
            <p:ph type="sldNum" sz="quarter" idx="5"/>
          </p:nvPr>
        </p:nvSpPr>
        <p:spPr/>
        <p:txBody>
          <a:bodyPr/>
          <a:lstStyle/>
          <a:p>
            <a:fld id="{09092D24-2B9C-4360-8741-D453C00E6C00}" type="slidenum">
              <a:rPr lang="en-US" smtClean="0"/>
              <a:t>136</a:t>
            </a:fld>
            <a:endParaRPr lang="en-US"/>
          </a:p>
        </p:txBody>
      </p:sp>
    </p:spTree>
    <p:extLst>
      <p:ext uri="{BB962C8B-B14F-4D97-AF65-F5344CB8AC3E}">
        <p14:creationId xmlns:p14="http://schemas.microsoft.com/office/powerpoint/2010/main" val="1807932906"/>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t>We know your role as a Care Coordinator is bigger than what is covered on this page. A Care Coordinator is a health coach, an advocate, a liaison, and so much more. – what other roles can you think of?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t>A Care Coordinator:  </a:t>
            </a:r>
          </a:p>
          <a:p>
            <a:endParaRPr lang="en-US" sz="1400" baseline="0" dirty="0"/>
          </a:p>
          <a:p>
            <a:pPr indent="-228600">
              <a:buFont typeface="Arial" panose="020B0604020202020204" pitchFamily="34" charset="0"/>
              <a:buChar char="•"/>
            </a:pPr>
            <a:r>
              <a:rPr lang="en-US" sz="1400" b="0" dirty="0"/>
              <a:t>Promotes person-centered health action planning to empower clients to take charge of their own health care </a:t>
            </a:r>
          </a:p>
          <a:p>
            <a:pPr indent="-228600">
              <a:buFont typeface="Arial" panose="020B0604020202020204" pitchFamily="34" charset="0"/>
              <a:buChar char="•"/>
            </a:pPr>
            <a:r>
              <a:rPr lang="en-US" altLang="en-US" sz="1400" dirty="0"/>
              <a:t>P</a:t>
            </a:r>
            <a:r>
              <a:rPr lang="en-US" altLang="en-US" sz="1400" b="0" dirty="0"/>
              <a:t>rovides the tools and supports to empower clients to improve their health</a:t>
            </a:r>
          </a:p>
          <a:p>
            <a:pPr marL="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t>Ensure clients receive the right care, at the right time, with the right provider</a:t>
            </a:r>
            <a:endParaRPr lang="en-US" sz="1400" baseline="0" dirty="0"/>
          </a:p>
          <a:p>
            <a:endParaRPr lang="en-US" sz="14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baseline="0" dirty="0">
                <a:latin typeface="+mn-lt"/>
              </a:rPr>
              <a:t>CCs partner with various providers and other supports.  By doing so it is anticipated that the efforts of the cc and providers should </a:t>
            </a:r>
            <a:r>
              <a:rPr lang="en-US" sz="1400" b="0" kern="1200" dirty="0">
                <a:solidFill>
                  <a:schemeClr val="tx1"/>
                </a:solidFill>
                <a:effectLst/>
                <a:latin typeface="+mn-lt"/>
                <a:ea typeface="+mn-ea"/>
                <a:cs typeface="+mn-cs"/>
              </a:rPr>
              <a:t>help decrease duplication of efforts and identify potential barriers and resources for the client.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t>Care coordination involves actively working with the client to develop and monitor the HAP and support them in progressing toward and meeting their long and short term goals.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EE137E0-E280-477D-98C2-A757D7E058BA}" type="slidenum">
              <a:rPr lang="en-US" smtClean="0"/>
              <a:t>137</a:t>
            </a:fld>
            <a:endParaRPr lang="en-US"/>
          </a:p>
        </p:txBody>
      </p:sp>
    </p:spTree>
    <p:extLst>
      <p:ext uri="{BB962C8B-B14F-4D97-AF65-F5344CB8AC3E}">
        <p14:creationId xmlns:p14="http://schemas.microsoft.com/office/powerpoint/2010/main" val="127459167"/>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1A0653-59E6-8855-1437-C9FE6A0D2B17}"/>
              </a:ext>
            </a:extLst>
          </p:cNvPr>
          <p:cNvSpPr>
            <a:spLocks noGrp="1"/>
          </p:cNvSpPr>
          <p:nvPr>
            <p:ph type="sldNum" sz="quarter" idx="5"/>
          </p:nvPr>
        </p:nvSpPr>
        <p:spPr/>
        <p:txBody>
          <a:bodyPr/>
          <a:lstStyle/>
          <a:p>
            <a:fld id="{39D47F79-644B-4B31-AB37-F2B7611E546C}" type="slidenum">
              <a:rPr lang="en-US" smtClean="0"/>
              <a:t>138</a:t>
            </a:fld>
            <a:endParaRPr lang="en-US" dirty="0"/>
          </a:p>
        </p:txBody>
      </p:sp>
    </p:spTree>
    <p:extLst>
      <p:ext uri="{BB962C8B-B14F-4D97-AF65-F5344CB8AC3E}">
        <p14:creationId xmlns:p14="http://schemas.microsoft.com/office/powerpoint/2010/main" val="3096179166"/>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What they need to know to do the job of a CC. What a typical day looks like. Tasks CC need to do.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Professional networking</a:t>
            </a:r>
          </a:p>
          <a:p>
            <a:pPr marL="342900" indent="-342900">
              <a:lnSpc>
                <a:spcPct val="107000"/>
              </a:lnSpc>
              <a:spcAft>
                <a:spcPts val="80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Time Mgt</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r>
              <a:rPr lang="en-US" dirty="0">
                <a:solidFill>
                  <a:schemeClr val="tx1">
                    <a:lumMod val="65000"/>
                    <a:lumOff val="35000"/>
                  </a:schemeClr>
                </a:solidFill>
              </a:rPr>
              <a:t>HCA website</a:t>
            </a:r>
          </a:p>
          <a:p>
            <a:r>
              <a:rPr lang="en-US" dirty="0">
                <a:solidFill>
                  <a:schemeClr val="tx1">
                    <a:lumMod val="65000"/>
                    <a:lumOff val="35000"/>
                  </a:schemeClr>
                </a:solidFill>
              </a:rPr>
              <a:t>DSHS website</a:t>
            </a:r>
          </a:p>
          <a:p>
            <a:r>
              <a:rPr lang="en-US" dirty="0">
                <a:solidFill>
                  <a:schemeClr val="tx1">
                    <a:lumMod val="65000"/>
                    <a:lumOff val="35000"/>
                  </a:schemeClr>
                </a:solidFill>
              </a:rPr>
              <a:t>Care Coordinator Toolkit</a:t>
            </a:r>
          </a:p>
          <a:p>
            <a:endParaRPr lang="en-US" dirty="0"/>
          </a:p>
        </p:txBody>
      </p:sp>
      <p:sp>
        <p:nvSpPr>
          <p:cNvPr id="4" name="Slide Number Placeholder 3"/>
          <p:cNvSpPr>
            <a:spLocks noGrp="1"/>
          </p:cNvSpPr>
          <p:nvPr>
            <p:ph type="sldNum" sz="quarter" idx="5"/>
          </p:nvPr>
        </p:nvSpPr>
        <p:spPr/>
        <p:txBody>
          <a:bodyPr/>
          <a:lstStyle/>
          <a:p>
            <a:fld id="{39D47F79-644B-4B31-AB37-F2B7611E546C}" type="slidenum">
              <a:rPr lang="en-US" smtClean="0"/>
              <a:t>139</a:t>
            </a:fld>
            <a:endParaRPr lang="en-US" dirty="0"/>
          </a:p>
        </p:txBody>
      </p:sp>
    </p:spTree>
    <p:extLst>
      <p:ext uri="{BB962C8B-B14F-4D97-AF65-F5344CB8AC3E}">
        <p14:creationId xmlns:p14="http://schemas.microsoft.com/office/powerpoint/2010/main" val="343724019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r>
              <a:rPr lang="en-US" b="0" dirty="0">
                <a:solidFill>
                  <a:schemeClr val="tx1"/>
                </a:solidFill>
              </a:rPr>
              <a:t>Review Dashboard</a:t>
            </a:r>
          </a:p>
          <a:p>
            <a:pPr defTabSz="931774">
              <a:defRPr/>
            </a:pPr>
            <a:r>
              <a:rPr lang="en-US" b="0" dirty="0">
                <a:solidFill>
                  <a:schemeClr val="tx1"/>
                </a:solidFill>
              </a:rPr>
              <a:t>This is a screen shot of the HCA’s website.</a:t>
            </a:r>
            <a:r>
              <a:rPr lang="en-US" b="0" baseline="0" dirty="0">
                <a:solidFill>
                  <a:schemeClr val="tx1"/>
                </a:solidFill>
              </a:rPr>
              <a:t> </a:t>
            </a:r>
          </a:p>
          <a:p>
            <a:pPr marL="0" marR="0" lvl="0" indent="0" algn="l" defTabSz="93177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Calibri" panose="020F0502020204030204"/>
                <a:ea typeface="+mn-ea"/>
                <a:cs typeface="+mn-cs"/>
              </a:rPr>
              <a:t>Training materials may be accessed from the HCA website</a:t>
            </a:r>
          </a:p>
          <a:p>
            <a:pPr defTabSz="931774">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D47F79-644B-4B31-AB37-F2B7611E54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1865786"/>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465887">
              <a:defRPr/>
            </a:pPr>
            <a:r>
              <a:rPr lang="en-US" dirty="0"/>
              <a:t>Online manual </a:t>
            </a:r>
            <a:r>
              <a:rPr lang="en-US" baseline="0" dirty="0"/>
              <a:t>includes:</a:t>
            </a:r>
          </a:p>
          <a:p>
            <a:pPr defTabSz="465887">
              <a:defRPr/>
            </a:pPr>
            <a:endParaRPr lang="en-US" baseline="0" dirty="0"/>
          </a:p>
          <a:p>
            <a:pPr defTabSz="465887">
              <a:defRPr/>
            </a:pPr>
            <a:r>
              <a:rPr lang="en-US" baseline="0" dirty="0"/>
              <a:t>HH info, assessment screening tools, forms and resources. Also includes guidelines for depression and suicide, as well as the Advance Care Planning guide sheet.</a:t>
            </a:r>
          </a:p>
          <a:p>
            <a:pPr defTabSz="465887">
              <a:defRPr/>
            </a:pPr>
            <a:r>
              <a:rPr lang="en-US" baseline="0" dirty="0"/>
              <a:t>Training calendar for basic training</a:t>
            </a:r>
          </a:p>
          <a:p>
            <a:pPr defTabSz="465887">
              <a:defRPr/>
            </a:pPr>
            <a:r>
              <a:rPr lang="en-US" baseline="0" dirty="0"/>
              <a:t>Care Coordinator toolkit</a:t>
            </a:r>
          </a:p>
          <a:p>
            <a:pPr defTabSz="465887">
              <a:defRPr/>
            </a:pPr>
            <a:r>
              <a:rPr lang="en-US" baseline="0" dirty="0"/>
              <a:t>Core Training</a:t>
            </a:r>
          </a:p>
          <a:p>
            <a:pPr defTabSz="465887">
              <a:defRPr/>
            </a:pPr>
            <a:r>
              <a:rPr lang="en-US" baseline="0" dirty="0"/>
              <a:t>Newsletter –Health Home Herald is a quarterly newsletter. Find current and past issues</a:t>
            </a:r>
          </a:p>
          <a:p>
            <a:pPr defTabSz="465887">
              <a:defRPr/>
            </a:pPr>
            <a:r>
              <a:rPr lang="en-US" baseline="0" dirty="0"/>
              <a:t>On-going Training</a:t>
            </a:r>
          </a:p>
          <a:p>
            <a:pPr defTabSz="465887">
              <a:defRPr/>
            </a:pPr>
            <a:r>
              <a:rPr lang="en-US" baseline="0" dirty="0"/>
              <a:t>Training invitations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D47F79-644B-4B31-AB37-F2B7611E54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6575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We will spend a little time reviewing Tiers as it is important to understand especially tiers 2 &amp; 3</a:t>
            </a:r>
          </a:p>
          <a:p>
            <a:endParaRPr lang="en-US" dirty="0"/>
          </a:p>
          <a:p>
            <a:r>
              <a:rPr lang="en-US" dirty="0"/>
              <a:t>Module covered </a:t>
            </a:r>
          </a:p>
          <a:p>
            <a:r>
              <a:rPr lang="en-US" sz="1200" dirty="0">
                <a:solidFill>
                  <a:srgbClr val="FFFFFF"/>
                </a:solidFill>
              </a:rPr>
              <a:t>Tier 1</a:t>
            </a:r>
          </a:p>
          <a:p>
            <a:r>
              <a:rPr lang="en-US" sz="1200" dirty="0">
                <a:solidFill>
                  <a:srgbClr val="FFFFFF"/>
                </a:solidFill>
              </a:rPr>
              <a:t>Tier 2</a:t>
            </a:r>
          </a:p>
          <a:p>
            <a:r>
              <a:rPr lang="en-US" sz="1200" dirty="0">
                <a:solidFill>
                  <a:srgbClr val="FFFFFF"/>
                </a:solidFill>
              </a:rPr>
              <a:t>Tier 3</a:t>
            </a:r>
          </a:p>
          <a:p>
            <a:r>
              <a:rPr lang="en-US" sz="1200" dirty="0">
                <a:solidFill>
                  <a:srgbClr val="FFFFFF"/>
                </a:solidFill>
              </a:rPr>
              <a:t>Movement between Tiers</a:t>
            </a:r>
          </a:p>
          <a:p>
            <a:r>
              <a:rPr lang="en-US" sz="1200" dirty="0">
                <a:solidFill>
                  <a:srgbClr val="FFFFFF"/>
                </a:solidFill>
              </a:rPr>
              <a:t>Billing</a:t>
            </a:r>
          </a:p>
          <a:p>
            <a:endParaRPr lang="en-US" dirty="0"/>
          </a:p>
        </p:txBody>
      </p:sp>
      <p:sp>
        <p:nvSpPr>
          <p:cNvPr id="4" name="Slide Number Placeholder 3"/>
          <p:cNvSpPr>
            <a:spLocks noGrp="1"/>
          </p:cNvSpPr>
          <p:nvPr>
            <p:ph type="sldNum" sz="quarter" idx="5"/>
          </p:nvPr>
        </p:nvSpPr>
        <p:spPr/>
        <p:txBody>
          <a:bodyPr/>
          <a:lstStyle/>
          <a:p>
            <a:fld id="{39D47F79-644B-4B31-AB37-F2B7611E546C}" type="slidenum">
              <a:rPr lang="en-US" smtClean="0"/>
              <a:t>14</a:t>
            </a:fld>
            <a:endParaRPr lang="en-US" dirty="0"/>
          </a:p>
        </p:txBody>
      </p:sp>
    </p:spTree>
    <p:extLst>
      <p:ext uri="{BB962C8B-B14F-4D97-AF65-F5344CB8AC3E}">
        <p14:creationId xmlns:p14="http://schemas.microsoft.com/office/powerpoint/2010/main" val="990592230"/>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Get familiar</a:t>
            </a:r>
            <a:r>
              <a:rPr lang="en-US" baseline="0" dirty="0"/>
              <a:t> with what can be found in the care coordinator toolkit and in the training manual</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D47F79-644B-4B31-AB37-F2B7611E54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2636519"/>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indent="0">
              <a:buNone/>
            </a:pPr>
            <a:r>
              <a:rPr lang="en-US" sz="1600" dirty="0"/>
              <a:t>The mandated topics are:</a:t>
            </a:r>
          </a:p>
          <a:p>
            <a:pPr marL="347767" indent="-347767">
              <a:spcBef>
                <a:spcPts val="0"/>
              </a:spcBef>
              <a:buFont typeface="+mj-lt"/>
              <a:buAutoNum type="arabicPeriod"/>
            </a:pPr>
            <a:r>
              <a:rPr lang="en-US" sz="1400" dirty="0">
                <a:solidFill>
                  <a:schemeClr val="accent1">
                    <a:lumMod val="50000"/>
                  </a:schemeClr>
                </a:solidFill>
                <a:hlinkClick r:id="rId3" action="ppaction://hlinkfile"/>
              </a:rPr>
              <a:t>Outreach and Engagement Strategies</a:t>
            </a:r>
            <a:endParaRPr lang="en-US" sz="1400" dirty="0">
              <a:solidFill>
                <a:schemeClr val="accent1">
                  <a:lumMod val="50000"/>
                </a:schemeClr>
              </a:solidFill>
            </a:endParaRPr>
          </a:p>
          <a:p>
            <a:pPr marL="347767" indent="-347767">
              <a:spcBef>
                <a:spcPts val="0"/>
              </a:spcBef>
              <a:buFont typeface="+mj-lt"/>
              <a:buAutoNum type="arabicPeriod"/>
            </a:pPr>
            <a:r>
              <a:rPr lang="en-US" sz="1400" dirty="0">
                <a:solidFill>
                  <a:schemeClr val="accent1">
                    <a:lumMod val="50000"/>
                  </a:schemeClr>
                </a:solidFill>
                <a:hlinkClick r:id="rId4" action="ppaction://hlinkfile"/>
              </a:rPr>
              <a:t>Navigating the LTSS System </a:t>
            </a:r>
            <a:endParaRPr lang="en-US" sz="1400" dirty="0">
              <a:solidFill>
                <a:schemeClr val="accent1">
                  <a:lumMod val="50000"/>
                </a:schemeClr>
              </a:solidFill>
            </a:endParaRPr>
          </a:p>
          <a:p>
            <a:pPr marL="347767" indent="-347767">
              <a:spcBef>
                <a:spcPts val="0"/>
              </a:spcBef>
              <a:buFont typeface="+mj-lt"/>
              <a:buAutoNum type="arabicPeriod"/>
            </a:pPr>
            <a:r>
              <a:rPr lang="en-US" sz="1400" dirty="0">
                <a:solidFill>
                  <a:schemeClr val="accent1">
                    <a:lumMod val="50000"/>
                  </a:schemeClr>
                </a:solidFill>
                <a:hlinkClick r:id="rId5" action="ppaction://hlinkfile"/>
              </a:rPr>
              <a:t>Cultural and Disability Competence Considerations</a:t>
            </a:r>
            <a:endParaRPr lang="en-US" sz="1400" dirty="0">
              <a:solidFill>
                <a:schemeClr val="accent1">
                  <a:lumMod val="50000"/>
                </a:schemeClr>
              </a:solidFill>
            </a:endParaRPr>
          </a:p>
          <a:p>
            <a:pPr marL="347767" indent="-347767">
              <a:spcBef>
                <a:spcPts val="0"/>
              </a:spcBef>
              <a:buFont typeface="+mj-lt"/>
              <a:buAutoNum type="arabicPeriod"/>
            </a:pPr>
            <a:r>
              <a:rPr lang="en-US" sz="1400" dirty="0">
                <a:solidFill>
                  <a:schemeClr val="accent1">
                    <a:lumMod val="50000"/>
                  </a:schemeClr>
                </a:solidFill>
                <a:hlinkClick r:id="rId6" action="ppaction://hlinkfile"/>
              </a:rPr>
              <a:t>Assessment Screening Tools</a:t>
            </a:r>
            <a:endParaRPr lang="en-US" sz="1400" dirty="0">
              <a:solidFill>
                <a:schemeClr val="accent1">
                  <a:lumMod val="50000"/>
                </a:schemeClr>
              </a:solidFill>
            </a:endParaRPr>
          </a:p>
          <a:p>
            <a:pPr marL="347767" indent="-347767">
              <a:spcBef>
                <a:spcPts val="0"/>
              </a:spcBef>
              <a:buFont typeface="+mj-lt"/>
              <a:buAutoNum type="arabicPeriod"/>
            </a:pPr>
            <a:r>
              <a:rPr lang="en-US" sz="1400" dirty="0">
                <a:solidFill>
                  <a:schemeClr val="accent1">
                    <a:lumMod val="50000"/>
                  </a:schemeClr>
                </a:solidFill>
                <a:hlinkClick r:id="rId7" action="ppaction://hlinkfile"/>
              </a:rPr>
              <a:t>Coaching and Engaging Clients with Mental Health Needs</a:t>
            </a:r>
            <a:endParaRPr lang="en-US" sz="1400" dirty="0">
              <a:solidFill>
                <a:schemeClr val="accent1">
                  <a:lumMod val="50000"/>
                </a:schemeClr>
              </a:solidFill>
            </a:endParaRPr>
          </a:p>
          <a:p>
            <a:pPr marL="347767" indent="-347767">
              <a:spcBef>
                <a:spcPts val="0"/>
              </a:spcBef>
              <a:buFont typeface="+mj-lt"/>
              <a:buAutoNum type="arabicPeriod"/>
            </a:pPr>
            <a:r>
              <a:rPr lang="en-US" sz="1400" dirty="0">
                <a:solidFill>
                  <a:schemeClr val="accent1">
                    <a:lumMod val="50000"/>
                  </a:schemeClr>
                </a:solidFill>
                <a:hlinkClick r:id="rId8" action="ppaction://hlinkfile"/>
              </a:rPr>
              <a:t>Medicare Grievance and Appeals</a:t>
            </a:r>
            <a:r>
              <a:rPr lang="en-US" sz="1400" dirty="0">
                <a:solidFill>
                  <a:schemeClr val="accent1">
                    <a:lumMod val="50000"/>
                  </a:schemeClr>
                </a:solidFill>
              </a:rPr>
              <a:t> (required if working for Duals</a:t>
            </a:r>
            <a:r>
              <a:rPr lang="en-US" sz="1400" dirty="0"/>
              <a:t>)</a:t>
            </a:r>
          </a:p>
          <a:p>
            <a:pPr defTabSz="465887">
              <a:defRPr/>
            </a:pPr>
            <a:endParaRPr lang="en-US" dirty="0"/>
          </a:p>
          <a:p>
            <a:pPr defTabSz="465887">
              <a:defRPr/>
            </a:pPr>
            <a:r>
              <a:rPr lang="en-US" dirty="0"/>
              <a:t>Care coordinators who will not work with the dual eligible population will not be required to complete the training on “Medicare Grievances and Appeals.”</a:t>
            </a:r>
          </a:p>
          <a:p>
            <a:pPr defTabSz="465887">
              <a:defRPr/>
            </a:pPr>
            <a:r>
              <a:rPr lang="en-US" dirty="0"/>
              <a:t>Some of the webinars are recorded from past live webinars and others</a:t>
            </a:r>
            <a:r>
              <a:rPr lang="en-US" baseline="0" dirty="0"/>
              <a:t> are in learning modules you may do on your own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Review of the PowerPoints for the seven required topics within the first six months of hire as a care coordinator.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DSHS offers live webinars on some of these topics</a:t>
            </a:r>
          </a:p>
          <a:p>
            <a:endParaRPr lang="en-US" dirty="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144</a:t>
            </a:fld>
            <a:endParaRPr lang="en-US" dirty="0"/>
          </a:p>
        </p:txBody>
      </p:sp>
    </p:spTree>
    <p:extLst>
      <p:ext uri="{BB962C8B-B14F-4D97-AF65-F5344CB8AC3E}">
        <p14:creationId xmlns:p14="http://schemas.microsoft.com/office/powerpoint/2010/main" val="3353141879"/>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44E1C4-ED6A-306A-EA33-00593C61A72B}"/>
              </a:ext>
            </a:extLst>
          </p:cNvPr>
          <p:cNvSpPr>
            <a:spLocks noGrp="1"/>
          </p:cNvSpPr>
          <p:nvPr>
            <p:ph type="sldNum" sz="quarter" idx="5"/>
          </p:nvPr>
        </p:nvSpPr>
        <p:spPr/>
        <p:txBody>
          <a:bodyPr/>
          <a:lstStyle/>
          <a:p>
            <a:fld id="{39D47F79-644B-4B31-AB37-F2B7611E546C}" type="slidenum">
              <a:rPr lang="en-US" smtClean="0"/>
              <a:t>145</a:t>
            </a:fld>
            <a:endParaRPr lang="en-US" dirty="0"/>
          </a:p>
        </p:txBody>
      </p:sp>
    </p:spTree>
    <p:extLst>
      <p:ext uri="{BB962C8B-B14F-4D97-AF65-F5344CB8AC3E}">
        <p14:creationId xmlns:p14="http://schemas.microsoft.com/office/powerpoint/2010/main" val="1854410792"/>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baseline="0" dirty="0"/>
          </a:p>
          <a:p>
            <a:r>
              <a:rPr lang="en-US" dirty="0"/>
              <a:t>Review what the 12 subject modules were:</a:t>
            </a:r>
          </a:p>
          <a:p>
            <a:pPr marL="0" marR="0" lvl="0" indent="0">
              <a:lnSpc>
                <a:spcPct val="107000"/>
              </a:lnSpc>
              <a:spcBef>
                <a:spcPts val="0"/>
              </a:spcBef>
              <a:buNone/>
            </a:pPr>
            <a:r>
              <a:rPr lang="en-US" sz="1200" b="1" dirty="0">
                <a:latin typeface="Times New Roman" panose="02020603050405020304" pitchFamily="18" charset="0"/>
                <a:ea typeface="Calibri" panose="020F0502020204030204" pitchFamily="34" charset="0"/>
                <a:cs typeface="Times New Roman" panose="02020603050405020304" pitchFamily="18" charset="0"/>
              </a:rPr>
              <a:t>1. </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Health Home Fundamentals </a:t>
            </a:r>
          </a:p>
          <a:p>
            <a:pPr marL="0" marR="0" lvl="0" indent="0">
              <a:lnSpc>
                <a:spcPct val="107000"/>
              </a:lnSpc>
              <a:spcBef>
                <a:spcPts val="0"/>
              </a:spcBef>
              <a:buNone/>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2. Six Health Home Services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buNone/>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3. Health Home Tiers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buNone/>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4. PRISM Overview and Access</a:t>
            </a:r>
          </a:p>
          <a:p>
            <a:pPr marL="0" marR="0" lvl="0" indent="0">
              <a:lnSpc>
                <a:spcPct val="107000"/>
              </a:lnSpc>
              <a:spcBef>
                <a:spcPts val="0"/>
              </a:spcBef>
              <a:buNone/>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5. Outreach</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buNone/>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6. Health Action Plan (HAP)</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buNone/>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7. Motivational Interviewing and SMART Goals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buNone/>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8. Initial Engagement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buNone/>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9. Comprehensive Care Transitions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buNone/>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10. Documentation and QA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buNone/>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11. Health Home Care Coordination</a:t>
            </a:r>
          </a:p>
          <a:p>
            <a:pPr marL="0" marR="0" lvl="0" indent="0">
              <a:lnSpc>
                <a:spcPct val="107000"/>
              </a:lnSpc>
              <a:spcBef>
                <a:spcPts val="0"/>
              </a:spcBef>
              <a:buNone/>
            </a:pPr>
            <a:r>
              <a:rPr lang="en-US" sz="1200" b="1" dirty="0">
                <a:effectLst/>
                <a:latin typeface="Times New Roman" panose="02020603050405020304" pitchFamily="18" charset="0"/>
                <a:ea typeface="Calibri" panose="020F0502020204030204" pitchFamily="34" charset="0"/>
              </a:rPr>
              <a:t>12. Health Home Forms and Documents </a:t>
            </a:r>
          </a:p>
          <a:p>
            <a:pPr marL="0" marR="0" lvl="0" indent="0">
              <a:lnSpc>
                <a:spcPct val="107000"/>
              </a:lnSpc>
              <a:spcBef>
                <a:spcPts val="0"/>
              </a:spcBef>
              <a:buNone/>
            </a:pPr>
            <a:endParaRPr lang="en-US" sz="1200" b="1" dirty="0">
              <a:effectLst/>
              <a:latin typeface="Times New Roman" panose="02020603050405020304" pitchFamily="18" charset="0"/>
            </a:endParaRPr>
          </a:p>
          <a:p>
            <a:pPr marL="0" marR="0" lvl="0" indent="0">
              <a:lnSpc>
                <a:spcPct val="107000"/>
              </a:lnSpc>
              <a:spcBef>
                <a:spcPts val="0"/>
              </a:spcBef>
              <a:buNone/>
            </a:pPr>
            <a:r>
              <a:rPr lang="en-US" sz="1200" b="0" dirty="0">
                <a:effectLst/>
                <a:latin typeface="Times New Roman" panose="02020603050405020304" pitchFamily="18" charset="0"/>
              </a:rPr>
              <a:t>Remember that the PAM, CAM and PPAM offers insight into a client’s health activation. This information can be vital in determining their tier level, as well as formulating relevant goals and action steps.  </a:t>
            </a:r>
          </a:p>
          <a:p>
            <a:pPr marL="0" marR="0" lvl="0" indent="0">
              <a:lnSpc>
                <a:spcPct val="107000"/>
              </a:lnSpc>
              <a:spcBef>
                <a:spcPts val="0"/>
              </a:spcBef>
              <a:buNone/>
            </a:pPr>
            <a:endParaRPr lang="en-US" sz="1200" b="0" dirty="0">
              <a:effectLst/>
              <a:latin typeface="Times New Roman" panose="02020603050405020304" pitchFamily="18" charset="0"/>
            </a:endParaRPr>
          </a:p>
          <a:p>
            <a:pPr marL="0" marR="0" lvl="0" indent="0">
              <a:lnSpc>
                <a:spcPct val="107000"/>
              </a:lnSpc>
              <a:spcBef>
                <a:spcPts val="0"/>
              </a:spcBef>
              <a:buNone/>
            </a:pPr>
            <a:r>
              <a:rPr lang="en-US" sz="1200" b="0" dirty="0">
                <a:effectLst/>
                <a:latin typeface="Times New Roman" panose="02020603050405020304" pitchFamily="18" charset="0"/>
              </a:rPr>
              <a:t>HAPs are due to be completed every 4, 8 and 12 months.  If there is a reason as to why the client can’t complete the assessments, please document and offer at a later date.</a:t>
            </a:r>
            <a:endParaRPr lang="en-US" b="0" dirty="0"/>
          </a:p>
        </p:txBody>
      </p:sp>
      <p:sp>
        <p:nvSpPr>
          <p:cNvPr id="4" name="Slide Number Placeholder 3"/>
          <p:cNvSpPr>
            <a:spLocks noGrp="1"/>
          </p:cNvSpPr>
          <p:nvPr>
            <p:ph type="sldNum" sz="quarter" idx="10"/>
          </p:nvPr>
        </p:nvSpPr>
        <p:spPr/>
        <p:txBody>
          <a:bodyPr/>
          <a:lstStyle/>
          <a:p>
            <a:fld id="{39D47F79-644B-4B31-AB37-F2B7611E546C}" type="slidenum">
              <a:rPr lang="en-US" smtClean="0"/>
              <a:t>146</a:t>
            </a:fld>
            <a:endParaRPr lang="en-US" dirty="0"/>
          </a:p>
        </p:txBody>
      </p:sp>
    </p:spTree>
    <p:extLst>
      <p:ext uri="{BB962C8B-B14F-4D97-AF65-F5344CB8AC3E}">
        <p14:creationId xmlns:p14="http://schemas.microsoft.com/office/powerpoint/2010/main" val="3996972146"/>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465887">
              <a:defRPr/>
            </a:pPr>
            <a:r>
              <a:rPr lang="en-US" dirty="0"/>
              <a:t>Note</a:t>
            </a:r>
            <a:r>
              <a:rPr lang="en-US" baseline="0" dirty="0"/>
              <a:t> to trainers: please </a:t>
            </a:r>
            <a:r>
              <a:rPr lang="en-US" dirty="0"/>
              <a:t>share evaluation comments or suggestions with the DSHS</a:t>
            </a:r>
            <a:r>
              <a:rPr lang="en-US" baseline="0" dirty="0"/>
              <a:t> Training Program Manager.</a:t>
            </a:r>
            <a:r>
              <a:rPr lang="en-US" dirty="0"/>
              <a:t> This feedback will help improve the training for participants and/or answer questions that are being raised.</a:t>
            </a:r>
          </a:p>
          <a:p>
            <a:pPr defTabSz="465887">
              <a:defRPr/>
            </a:pPr>
            <a:endParaRPr lang="en-US" dirty="0"/>
          </a:p>
          <a:p>
            <a:pPr defTabSz="465887">
              <a:defRPr/>
            </a:pPr>
            <a:r>
              <a:rPr lang="en-US" dirty="0"/>
              <a:t>The evaluation</a:t>
            </a:r>
            <a:r>
              <a:rPr lang="en-US" baseline="0" dirty="0"/>
              <a:t> form can be found right before the table of contents in the classroom training manual.</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147</a:t>
            </a:fld>
            <a:endParaRPr lang="en-US" dirty="0"/>
          </a:p>
        </p:txBody>
      </p:sp>
    </p:spTree>
    <p:extLst>
      <p:ext uri="{BB962C8B-B14F-4D97-AF65-F5344CB8AC3E}">
        <p14:creationId xmlns:p14="http://schemas.microsoft.com/office/powerpoint/2010/main" val="186260732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aseline="0" dirty="0"/>
              <a:t>Congratulations.  You are now officially trained to be care coordinators for the Health Home program!  Drive safe heading back home!</a:t>
            </a:r>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148</a:t>
            </a:fld>
            <a:endParaRPr lang="en-US" dirty="0"/>
          </a:p>
        </p:txBody>
      </p:sp>
    </p:spTree>
    <p:extLst>
      <p:ext uri="{BB962C8B-B14F-4D97-AF65-F5344CB8AC3E}">
        <p14:creationId xmlns:p14="http://schemas.microsoft.com/office/powerpoint/2010/main" val="3290969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rPr>
              <a:t>A one-time Tier 1 is provided to CCOs for the work involved in creating the HAP, with ongoing monthly Health Home services typically paid at a Tier 2 level requested reimbursement----most engaged clients need help and have no idea where to begin! The longer a client works with a care coordinator, the more likely they are to identify solutions and action plans on their own. </a:t>
            </a:r>
            <a:endParaRPr lang="en-US" sz="1200" dirty="0">
              <a:effectLst/>
              <a:latin typeface="Calibri" panose="020F0502020204030204" pitchFamily="34" charset="0"/>
              <a:ea typeface="Calibri" panose="020F0502020204030204" pitchFamily="34" charset="0"/>
            </a:endParaRPr>
          </a:p>
          <a:p>
            <a:endParaRPr lang="en-US" dirty="0"/>
          </a:p>
          <a:p>
            <a:r>
              <a:rPr lang="en-US" dirty="0"/>
              <a:t>Refer</a:t>
            </a:r>
            <a:r>
              <a:rPr lang="en-US" baseline="0" dirty="0"/>
              <a:t> the trainees to the Health Home Tiers Guidelines in their manual. </a:t>
            </a:r>
          </a:p>
          <a:p>
            <a:endParaRPr lang="en-US" baseline="0" dirty="0"/>
          </a:p>
          <a:p>
            <a:r>
              <a:rPr lang="en-US" baseline="0" dirty="0"/>
              <a:t>We do not graduate clients. Clients may be in Health Homes as long as they want and continue to be on active Medicaid (ok if PRISM risk score drops)</a:t>
            </a:r>
          </a:p>
          <a:p>
            <a:endParaRPr lang="en-US" baseline="0" dirty="0"/>
          </a:p>
          <a:p>
            <a:r>
              <a:rPr lang="en-US" baseline="0" dirty="0"/>
              <a:t>Based on actuarial review and analysis of the experience and cost data submitted by Leads</a:t>
            </a:r>
          </a:p>
          <a:p>
            <a:r>
              <a:rPr lang="en-US" baseline="0" dirty="0"/>
              <a:t>HCA pays Lead, Lead pays CCO</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D47F79-644B-4B31-AB37-F2B7611E54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459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r>
              <a:rPr lang="en-US" sz="1400" dirty="0">
                <a:latin typeface="Times New Roman" panose="02020603050405020304" pitchFamily="18" charset="0"/>
                <a:cs typeface="Times New Roman" panose="02020603050405020304" pitchFamily="18" charset="0"/>
              </a:rPr>
              <a:t>Tier 1 is initial engagement and action planning. Outreach and engagement </a:t>
            </a:r>
          </a:p>
          <a:p>
            <a:pPr defTabSz="931774">
              <a:defRPr/>
            </a:pPr>
            <a:endParaRPr lang="en-US" sz="1400" dirty="0">
              <a:latin typeface="Times New Roman" panose="02020603050405020304" pitchFamily="18" charset="0"/>
              <a:cs typeface="Times New Roman" panose="02020603050405020304" pitchFamily="18" charset="0"/>
            </a:endParaRPr>
          </a:p>
          <a:p>
            <a:pPr defTabSz="931774">
              <a:defRPr/>
            </a:pPr>
            <a:r>
              <a:rPr lang="en-US" sz="1400" dirty="0">
                <a:latin typeface="Times New Roman" panose="02020603050405020304" pitchFamily="18" charset="0"/>
                <a:cs typeface="Times New Roman" panose="02020603050405020304" pitchFamily="18" charset="0"/>
              </a:rPr>
              <a:t>Tier 1 services requires an in-person visit. It introduces Health Home services to a client and confirms their agreement to participate in the program. The Care Coordinator will explain the </a:t>
            </a:r>
            <a:r>
              <a:rPr lang="en-US" sz="1400" i="1" dirty="0">
                <a:latin typeface="Times New Roman" panose="02020603050405020304" pitchFamily="18" charset="0"/>
                <a:cs typeface="Times New Roman" panose="02020603050405020304" pitchFamily="18" charset="0"/>
              </a:rPr>
              <a:t>Health Home Participation Authorization and Information Sharing Consent </a:t>
            </a:r>
            <a:r>
              <a:rPr lang="en-US" sz="1400" dirty="0">
                <a:latin typeface="Times New Roman" panose="02020603050405020304" pitchFamily="18" charset="0"/>
                <a:cs typeface="Times New Roman" panose="02020603050405020304" pitchFamily="18" charset="0"/>
              </a:rPr>
              <a:t>form and the client will sign the form. </a:t>
            </a:r>
          </a:p>
          <a:p>
            <a:pPr defTabSz="931774">
              <a:defRPr/>
            </a:pPr>
            <a:endParaRPr lang="en-US" sz="1400" dirty="0">
              <a:latin typeface="Times New Roman" panose="02020603050405020304" pitchFamily="18" charset="0"/>
              <a:cs typeface="Times New Roman" panose="02020603050405020304" pitchFamily="18" charset="0"/>
            </a:endParaRPr>
          </a:p>
          <a:p>
            <a:pPr defTabSz="931774">
              <a:defRPr/>
            </a:pPr>
            <a:r>
              <a:rPr lang="en-US" sz="1400" dirty="0">
                <a:latin typeface="Times New Roman" panose="02020603050405020304" pitchFamily="18" charset="0"/>
                <a:cs typeface="Times New Roman" panose="02020603050405020304" pitchFamily="18" charset="0"/>
              </a:rPr>
              <a:t>During this tier, the Care Coordinator will assess the client’s health and other needs, develop the HAP, and document their activities. </a:t>
            </a:r>
          </a:p>
          <a:p>
            <a:pPr defTabSz="931774">
              <a:defRPr/>
            </a:pPr>
            <a:endParaRPr lang="en-US" sz="1400" dirty="0">
              <a:latin typeface="Times New Roman" panose="02020603050405020304" pitchFamily="18" charset="0"/>
              <a:cs typeface="Times New Roman" panose="02020603050405020304" pitchFamily="18" charset="0"/>
            </a:endParaRPr>
          </a:p>
          <a:p>
            <a:pPr defTabSz="931774">
              <a:defRPr/>
            </a:pPr>
            <a:r>
              <a:rPr lang="en-US" sz="1400" dirty="0">
                <a:latin typeface="Times New Roman" panose="02020603050405020304" pitchFamily="18" charset="0"/>
                <a:cs typeface="Times New Roman" panose="02020603050405020304" pitchFamily="18" charset="0"/>
              </a:rPr>
              <a:t>According to CMS, the Center for Medicare and Medicaid Services, one of the measures is that HAPs should be completed within 90 days of enrollment. </a:t>
            </a:r>
          </a:p>
          <a:p>
            <a:pPr defTabSz="931774">
              <a:defRPr/>
            </a:pPr>
            <a:endParaRPr lang="en-US" sz="1400" dirty="0">
              <a:latin typeface="Times New Roman" panose="02020603050405020304" pitchFamily="18" charset="0"/>
              <a:cs typeface="Times New Roman" panose="02020603050405020304" pitchFamily="18" charset="0"/>
            </a:endParaRPr>
          </a:p>
          <a:p>
            <a:pPr defTabSz="931774">
              <a:defRPr/>
            </a:pPr>
            <a:r>
              <a:rPr lang="en-US" sz="1400" dirty="0">
                <a:latin typeface="Times New Roman" panose="02020603050405020304" pitchFamily="18" charset="0"/>
                <a:cs typeface="Times New Roman" panose="02020603050405020304" pitchFamily="18" charset="0"/>
              </a:rPr>
              <a:t>Tier One</a:t>
            </a:r>
            <a:r>
              <a:rPr lang="en-US" sz="1400" baseline="0" dirty="0">
                <a:latin typeface="Times New Roman" panose="02020603050405020304" pitchFamily="18" charset="0"/>
                <a:cs typeface="Times New Roman" panose="02020603050405020304" pitchFamily="18" charset="0"/>
              </a:rPr>
              <a:t> may only be billed one time, even if the client moves between Leads or Care Coordination Organizations.</a:t>
            </a:r>
          </a:p>
          <a:p>
            <a:pPr defTabSz="931774">
              <a:defRPr/>
            </a:pPr>
            <a:endParaRPr lang="en-US" sz="1400" baseline="0" dirty="0">
              <a:latin typeface="Times New Roman" panose="02020603050405020304" pitchFamily="18" charset="0"/>
              <a:cs typeface="Times New Roman" panose="02020603050405020304" pitchFamily="18" charset="0"/>
            </a:endParaRPr>
          </a:p>
          <a:p>
            <a:pPr defTabSz="931774">
              <a:defRPr/>
            </a:pPr>
            <a:r>
              <a:rPr lang="en-US" sz="1800" dirty="0">
                <a:effectLst/>
                <a:latin typeface="Segoe UI" panose="020B0502040204020203" pitchFamily="34" charset="0"/>
              </a:rPr>
              <a:t>At the conclusion of the Tier 1 engagement visit, leave the client with a handout on Advance Directives for them to review if interested.  Let them know that this is a topic that you will revisit when they are ready and interested. </a:t>
            </a:r>
            <a:endParaRPr lang="en-US" sz="1400" baseline="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D47F79-644B-4B31-AB37-F2B7611E54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534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Times New Roman" panose="02020603050405020304" pitchFamily="18" charset="0"/>
                <a:cs typeface="Times New Roman" panose="02020603050405020304" pitchFamily="18" charset="0"/>
              </a:rPr>
              <a:t>Lets do a recap of Tier 2 and Tier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effectLst/>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Before we look at Tier Two and Three let us talk about the meaning of intensity.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effectLst/>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Times New Roman" panose="02020603050405020304" pitchFamily="18" charset="0"/>
                <a:cs typeface="Times New Roman" panose="02020603050405020304" pitchFamily="18" charset="0"/>
              </a:rPr>
              <a:t>Tier 2 and tier 3 speak to the intensity of care coordination. What are we talking about when we talk about intensity of care coordination?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effectLst/>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Times New Roman" panose="02020603050405020304" pitchFamily="18" charset="0"/>
                <a:cs typeface="Times New Roman" panose="02020603050405020304" pitchFamily="18" charset="0"/>
              </a:rPr>
              <a:t>Intensity in Health Home is where the client is at in their management of their own healthcare and what their care coordination needs 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effectLst/>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Times New Roman" panose="02020603050405020304" pitchFamily="18" charset="0"/>
                <a:cs typeface="Times New Roman" panose="02020603050405020304" pitchFamily="18" charset="0"/>
              </a:rPr>
              <a:t>It is strengths-based, person-centered and coordinates interventions based on the client.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effectLst/>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Times New Roman" panose="02020603050405020304" pitchFamily="18" charset="0"/>
                <a:cs typeface="Times New Roman" panose="02020603050405020304" pitchFamily="18" charset="0"/>
              </a:rPr>
              <a:t>Someone with an intensive level of care coordination would be described as needing high-touch where the needs of the client may be complicated and require a certain type of engagement from the Care Coordinator. There is a greater need for the Care Coordinator to assist the client to navigate services and providers and to help the client learn to manage their health more independently.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effectLst/>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Times New Roman" panose="02020603050405020304" pitchFamily="18" charset="0"/>
                <a:cs typeface="Times New Roman" panose="02020603050405020304" pitchFamily="18" charset="0"/>
              </a:rPr>
              <a:t>Care Coordinators engagement will be more involved with a client than in a low level of care coordination which in Health Home is Tier 3. While both tiers require monthly contact, regular face-to-face visits (Tier 2) and Health Action Plan updates, a client’s characteristics will look different.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effectLst/>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Times New Roman" panose="02020603050405020304" pitchFamily="18" charset="0"/>
                <a:cs typeface="Times New Roman" panose="02020603050405020304" pitchFamily="18" charset="0"/>
              </a:rPr>
              <a:t>Health Home Care Coordinators will operate under a whole-person philosophy in both integrating and coordinating all services and supports to treat the whole person.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D47F79-644B-4B31-AB37-F2B7611E54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778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latin typeface="Times New Roman" panose="02020603050405020304" pitchFamily="18" charset="0"/>
                <a:cs typeface="Times New Roman" panose="02020603050405020304" pitchFamily="18" charset="0"/>
              </a:rPr>
              <a:t>Client characteristics at tier 2 include the following.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The Client and the Care Coordinator are actively engaged in the HAP.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The client is participating in activities that are in support of improved health and well-being.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The client and the Care Coordinator identify that the client has not achieved a sustainable level of self-management for their chronic conditions.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The client’s engagement, through goals and action steps, shows a low level of activation and does not demonstrate self-management and self-advocacy.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dirty="0">
              <a:latin typeface="Times New Roman" panose="02020603050405020304" pitchFamily="18" charset="0"/>
              <a:cs typeface="Times New Roman" panose="02020603050405020304" pitchFamily="18" charset="0"/>
            </a:endParaRPr>
          </a:p>
          <a:p>
            <a:pPr lvl="0">
              <a:spcAft>
                <a:spcPts val="0"/>
              </a:spcAft>
            </a:pPr>
            <a:r>
              <a:rPr lang="en-US" sz="1400" dirty="0">
                <a:latin typeface="Times New Roman" panose="02020603050405020304" pitchFamily="18" charset="0"/>
                <a:cs typeface="Times New Roman" panose="02020603050405020304" pitchFamily="18" charset="0"/>
              </a:rPr>
              <a:t>The client’s Patient Activation Measure (PAM,  CAM, PPAM) level is typically a 1 or 2. A PAM level 1 typically shows a client who is d</a:t>
            </a:r>
            <a:r>
              <a:rPr lang="en-US" sz="1400" b="0" dirty="0">
                <a:latin typeface="Times New Roman" panose="02020603050405020304" pitchFamily="18" charset="0"/>
                <a:cs typeface="Times New Roman" panose="02020603050405020304" pitchFamily="18" charset="0"/>
              </a:rPr>
              <a:t>isengaged and overwhelmed. </a:t>
            </a:r>
            <a:r>
              <a:rPr lang="en-US" sz="1400" baseline="0" dirty="0">
                <a:latin typeface="Times New Roman" panose="02020603050405020304" pitchFamily="18" charset="0"/>
                <a:cs typeface="Times New Roman" panose="02020603050405020304" pitchFamily="18" charset="0"/>
              </a:rPr>
              <a:t>At Level 1 the Care Coordinator or other collaterals may be completing more of the action steps. At this level the client is being provided education and coaching to move the client to take a more active role in their short-term goals and action steps. At </a:t>
            </a:r>
            <a:r>
              <a:rPr lang="en-US" sz="1400" b="0" dirty="0">
                <a:latin typeface="Times New Roman" panose="02020603050405020304" pitchFamily="18" charset="0"/>
                <a:cs typeface="Times New Roman" panose="02020603050405020304" pitchFamily="18" charset="0"/>
              </a:rPr>
              <a:t>a PAM level 2 the client is becoming aware, but still struggling. </a:t>
            </a:r>
            <a:r>
              <a:rPr lang="en-US" sz="1400" baseline="0" dirty="0">
                <a:latin typeface="Times New Roman" panose="02020603050405020304" pitchFamily="18" charset="0"/>
                <a:cs typeface="Times New Roman" panose="02020603050405020304" pitchFamily="18" charset="0"/>
              </a:rPr>
              <a:t>At Level 2 the Care Coordinator will see the client taking on more of the action steps and at this level education and coaching to better self-manage their health may be more effective than at Level 1.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437EC-8526-4D23-828F-260202D481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4697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latin typeface="Times New Roman" panose="02020603050405020304" pitchFamily="18" charset="0"/>
                <a:cs typeface="Times New Roman" panose="02020603050405020304" pitchFamily="18" charset="0"/>
              </a:rPr>
              <a:t>How will you know if a client is ready for tier 3? Through their HAP, their goals, their PAM score, in meetings with them and listening to the type of things they talk about. </a:t>
            </a:r>
            <a:r>
              <a:rPr lang="en-US" sz="1400" dirty="0">
                <a:latin typeface="Times New Roman" panose="02020603050405020304" pitchFamily="18" charset="0"/>
                <a:cs typeface="Times New Roman" panose="02020603050405020304" pitchFamily="18" charset="0"/>
              </a:rPr>
              <a:t>They have achieved a sustainable level of self management for primary chronic conditions a</a:t>
            </a:r>
            <a:r>
              <a:rPr lang="en-US" sz="1400" baseline="0" dirty="0">
                <a:latin typeface="Times New Roman" panose="02020603050405020304" pitchFamily="18" charset="0"/>
                <a:cs typeface="Times New Roman" panose="02020603050405020304" pitchFamily="18" charset="0"/>
              </a:rPr>
              <a:t>nd demonstrate an ability for self-management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aseline="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Clients at tier 3 typically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Times New Roman" panose="02020603050405020304" pitchFamily="18" charset="0"/>
                <a:cs typeface="Times New Roman" panose="02020603050405020304" pitchFamily="18" charset="0"/>
              </a:rPr>
              <a:t>Have demonstrated self awareness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Times New Roman" panose="02020603050405020304" pitchFamily="18" charset="0"/>
                <a:cs typeface="Times New Roman" panose="02020603050405020304" pitchFamily="18" charset="0"/>
              </a:rPr>
              <a:t>Have demonstrated confidence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a:latin typeface="Times New Roman" panose="02020603050405020304" pitchFamily="18" charset="0"/>
                <a:cs typeface="Times New Roman" panose="02020603050405020304" pitchFamily="18" charset="0"/>
              </a:rPr>
              <a:t>Are goal oriented</a:t>
            </a:r>
            <a:endParaRPr lang="en-US" sz="1400" dirty="0">
              <a:latin typeface="Times New Roman" panose="02020603050405020304" pitchFamily="18"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Times New Roman" panose="02020603050405020304" pitchFamily="18" charset="0"/>
                <a:cs typeface="Times New Roman" panose="02020603050405020304" pitchFamily="18" charset="0"/>
              </a:rPr>
              <a:t>Can interact with providers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Times New Roman" panose="02020603050405020304" pitchFamily="18" charset="0"/>
                <a:cs typeface="Times New Roman" panose="02020603050405020304" pitchFamily="18" charset="0"/>
              </a:rPr>
              <a:t>Are a good</a:t>
            </a:r>
            <a:r>
              <a:rPr lang="en-US" sz="1400" baseline="0" dirty="0">
                <a:latin typeface="Times New Roman" panose="02020603050405020304" pitchFamily="18" charset="0"/>
                <a:cs typeface="Times New Roman" panose="02020603050405020304" pitchFamily="18" charset="0"/>
              </a:rPr>
              <a:t> self-manager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latin typeface="Times New Roman" panose="02020603050405020304" pitchFamily="18" charset="0"/>
                <a:cs typeface="Times New Roman" panose="02020603050405020304" pitchFamily="18" charset="0"/>
              </a:rPr>
              <a:t>And </a:t>
            </a:r>
            <a:r>
              <a:rPr lang="en-US" sz="1400" dirty="0">
                <a:latin typeface="Times New Roman" panose="02020603050405020304" pitchFamily="18" charset="0"/>
                <a:cs typeface="Times New Roman" panose="02020603050405020304" pitchFamily="18" charset="0"/>
              </a:rPr>
              <a:t>The client’s Patient Activation Measure (PAM,  CAM, PPAM) level is typically a 3 or 4. At PAM level 3, clients are t</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aking action and Care Coordinators are </a:t>
            </a:r>
            <a:r>
              <a:rPr lang="en-US" sz="1400" baseline="0" dirty="0">
                <a:latin typeface="Times New Roman" panose="02020603050405020304" pitchFamily="18" charset="0"/>
                <a:cs typeface="Times New Roman" panose="02020603050405020304" pitchFamily="18" charset="0"/>
              </a:rPr>
              <a:t>closing knowledge gaps. At PAM level 4 clients are </a:t>
            </a:r>
            <a:r>
              <a:rPr lang="en-US" sz="1400" b="0" baseline="0" dirty="0">
                <a:latin typeface="Times New Roman" panose="02020603050405020304" pitchFamily="18" charset="0"/>
                <a:cs typeface="Times New Roman" panose="02020603050405020304" pitchFamily="18" charset="0"/>
              </a:rPr>
              <a:t>m</a:t>
            </a:r>
            <a:r>
              <a:rPr lang="en-US" sz="1400" b="0" dirty="0">
                <a:latin typeface="Times New Roman" panose="02020603050405020304" pitchFamily="18" charset="0"/>
                <a:cs typeface="Times New Roman" panose="02020603050405020304" pitchFamily="18" charset="0"/>
              </a:rPr>
              <a:t>aintaining behaviors and pushing further. </a:t>
            </a:r>
            <a:r>
              <a:rPr lang="en-US" sz="1400" baseline="0" dirty="0">
                <a:latin typeface="Times New Roman" panose="02020603050405020304" pitchFamily="18" charset="0"/>
                <a:cs typeface="Times New Roman" panose="02020603050405020304" pitchFamily="18" charset="0"/>
              </a:rPr>
              <a:t>At Level 4 clients are trying. Expect relapse and plan for further success. Goals may need to be adjusted with the addition of new diagnoses or treatments.. </a:t>
            </a:r>
            <a:r>
              <a:rPr lang="en-US" sz="1400" dirty="0">
                <a:latin typeface="Times New Roman" panose="02020603050405020304" pitchFamily="18" charset="0"/>
                <a:cs typeface="Times New Roman" panose="02020603050405020304" pitchFamily="18" charset="0"/>
              </a:rPr>
              <a:t>It is helpful to put PAMs side by side to show the changes over time. PAM should consistently be at a 3-4 for tier 3.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437EC-8526-4D23-828F-260202D481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3232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r>
              <a:rPr lang="en-US" dirty="0"/>
              <a:t>Used</a:t>
            </a:r>
            <a:r>
              <a:rPr lang="en-US" baseline="0" dirty="0"/>
              <a:t> with permission from Dr. Laura Gottlieb, MD.</a:t>
            </a:r>
            <a:endParaRPr lang="en-US" dirty="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a:t>
            </a:fld>
            <a:endParaRPr lang="en-US" dirty="0"/>
          </a:p>
        </p:txBody>
      </p:sp>
    </p:spTree>
    <p:extLst>
      <p:ext uri="{BB962C8B-B14F-4D97-AF65-F5344CB8AC3E}">
        <p14:creationId xmlns:p14="http://schemas.microsoft.com/office/powerpoint/2010/main" val="1533399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The Tier Level of the client is intended to reflect the overall level of:</a:t>
            </a:r>
          </a:p>
          <a:p>
            <a:pPr marL="342900" marR="0" lvl="0" indent="-342900">
              <a:lnSpc>
                <a:spcPct val="115000"/>
              </a:lnSpc>
              <a:spcBef>
                <a:spcPts val="0"/>
              </a:spcBef>
              <a:spcAft>
                <a:spcPts val="0"/>
              </a:spcAft>
              <a:buFont typeface="+mj-lt"/>
              <a:buAutoNum type="arabicPeriod"/>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Engagement and activation level of the client and/or their caregivers</a:t>
            </a:r>
          </a:p>
          <a:p>
            <a:pPr marL="342900" marR="0" lvl="0" indent="-342900">
              <a:lnSpc>
                <a:spcPct val="115000"/>
              </a:lnSpc>
              <a:spcBef>
                <a:spcPts val="0"/>
              </a:spcBef>
              <a:spcAft>
                <a:spcPts val="0"/>
              </a:spcAft>
              <a:buFont typeface="+mj-lt"/>
              <a:buAutoNum type="arabicPeriod"/>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Activity in the Health Action Plan</a:t>
            </a:r>
          </a:p>
          <a:p>
            <a:pPr marL="342900" marR="0" lvl="0" indent="-342900">
              <a:lnSpc>
                <a:spcPct val="115000"/>
              </a:lnSpc>
              <a:spcBef>
                <a:spcPts val="0"/>
              </a:spcBef>
              <a:spcAft>
                <a:spcPts val="0"/>
              </a:spcAft>
              <a:buFont typeface="+mj-lt"/>
              <a:buAutoNum type="arabicPeriod"/>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Provision of at least one of the qualified Health Home services</a:t>
            </a:r>
          </a:p>
          <a:p>
            <a:pPr marL="342900" marR="0" lvl="0" indent="-342900">
              <a:lnSpc>
                <a:spcPct val="115000"/>
              </a:lnSpc>
              <a:spcBef>
                <a:spcPts val="0"/>
              </a:spcBef>
              <a:spcAft>
                <a:spcPts val="0"/>
              </a:spcAft>
              <a:buFont typeface="+mj-lt"/>
              <a:buAutoNum type="arabicPeriod"/>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Frequency of contacts (face-to-face visits, phone calls, referrals, or care coordination). </a:t>
            </a:r>
          </a:p>
          <a:p>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400" dirty="0">
                <a:effectLst/>
                <a:latin typeface="Times New Roman" panose="02020603050405020304" pitchFamily="18" charset="0"/>
                <a:ea typeface="Calibri" panose="020F0502020204030204" pitchFamily="34" charset="0"/>
                <a:cs typeface="Times New Roman" panose="02020603050405020304" pitchFamily="18" charset="0"/>
              </a:rPr>
              <a:t>Selecting the appropriate Tier should most closely reflect these activities</a:t>
            </a:r>
          </a:p>
          <a:p>
            <a:endParaRPr lang="en-US" sz="1400" dirty="0">
              <a:effectLst/>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r>
              <a:rPr lang="en-US" sz="1400" dirty="0">
                <a:latin typeface="Times New Roman" panose="02020603050405020304" pitchFamily="18" charset="0"/>
                <a:cs typeface="Times New Roman" panose="02020603050405020304" pitchFamily="18" charset="0"/>
              </a:rPr>
              <a:t>As part of the monthly visits, goals and action steps should be reviewed monthly. </a:t>
            </a:r>
          </a:p>
          <a:p>
            <a:pPr marL="0" indent="0">
              <a:buFont typeface="Wingdings" panose="05000000000000000000" pitchFamily="2" charset="2"/>
              <a:buNone/>
            </a:pPr>
            <a:endParaRPr lang="en-US" sz="1400" dirty="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r>
              <a:rPr lang="en-US" sz="1400" dirty="0">
                <a:latin typeface="Times New Roman" panose="02020603050405020304" pitchFamily="18" charset="0"/>
                <a:cs typeface="Times New Roman" panose="02020603050405020304" pitchFamily="18" charset="0"/>
              </a:rPr>
              <a:t>The HAP must be reviewed with every contact. The HAP is the foundation of your relationship. Review progress toward goals. Identify new or unidentified care opportunities and at least one of the six Health Home services must be provided.</a:t>
            </a:r>
          </a:p>
          <a:p>
            <a:pPr marL="0" indent="0">
              <a:buFont typeface="Wingdings" panose="05000000000000000000" pitchFamily="2" charset="2"/>
              <a:buNone/>
            </a:pPr>
            <a:endParaRPr lang="en-US" sz="14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2683C6"/>
              </a:buClr>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HAP must be reviewed and updated every 4 months (aka activity period). HAP updates each activity period should be face-to-face visits.</a:t>
            </a:r>
          </a:p>
          <a:p>
            <a:pPr marL="0" marR="0" lvl="0" indent="0" algn="l" defTabSz="914400" rtl="0" eaLnBrk="1" fontAlgn="auto" latinLnBrk="0" hangingPunct="1">
              <a:lnSpc>
                <a:spcPct val="100000"/>
              </a:lnSpc>
              <a:spcBef>
                <a:spcPts val="0"/>
              </a:spcBef>
              <a:spcAft>
                <a:spcPts val="0"/>
              </a:spcAft>
              <a:buClr>
                <a:srgbClr val="2683C6"/>
              </a:buClr>
              <a:buSzTx/>
              <a:buFont typeface="Arial" panose="020B0604020202020204" pitchFamily="34" charset="0"/>
              <a:buNone/>
              <a:tabLst/>
              <a:defRPr/>
            </a:pP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2683C6"/>
              </a:buClr>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Monthly contact is through home visits and/or telephone calls. </a:t>
            </a:r>
          </a:p>
          <a:p>
            <a:pPr marL="0" marR="0" lvl="0" indent="0" algn="l" defTabSz="914400" rtl="0" eaLnBrk="1" fontAlgn="auto" latinLnBrk="0" hangingPunct="1">
              <a:lnSpc>
                <a:spcPct val="100000"/>
              </a:lnSpc>
              <a:spcBef>
                <a:spcPts val="0"/>
              </a:spcBef>
              <a:spcAft>
                <a:spcPts val="0"/>
              </a:spcAft>
              <a:buClr>
                <a:srgbClr val="2683C6"/>
              </a:buClr>
              <a:buSzTx/>
              <a:buFont typeface="Arial" panose="020B0604020202020204" pitchFamily="34" charset="0"/>
              <a:buNone/>
              <a:tabLst/>
              <a:defRPr/>
            </a:pP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2683C6"/>
              </a:buClr>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Review any barriers with client including if they have access to working phone. </a:t>
            </a:r>
          </a:p>
          <a:p>
            <a:pPr marL="0" marR="0" lvl="0" indent="0" algn="l" defTabSz="914400" rtl="0" eaLnBrk="1" fontAlgn="auto" latinLnBrk="0" hangingPunct="1">
              <a:lnSpc>
                <a:spcPct val="100000"/>
              </a:lnSpc>
              <a:spcBef>
                <a:spcPts val="0"/>
              </a:spcBef>
              <a:spcAft>
                <a:spcPts val="0"/>
              </a:spcAft>
              <a:buClr>
                <a:srgbClr val="2683C6"/>
              </a:buClr>
              <a:buSzTx/>
              <a:buFont typeface="Arial" panose="020B0604020202020204" pitchFamily="34" charset="0"/>
              <a:buNone/>
              <a:tabLst/>
              <a:defRPr/>
            </a:pP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2683C6"/>
              </a:buClr>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tip is to consider scheduling appointments at the beginning of the month and schedule your next visit with the client at the end of the visit when you are already meeting with them. </a:t>
            </a:r>
          </a:p>
          <a:p>
            <a:endParaRPr lang="en-US" sz="14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Documentation should tell a story to include client involvement in self-management, activation level and work on accomplishing goals.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Documentation should include highlights and quotes from conversations with the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client and other collaterals (as applicable).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Consider developing a Tier 2 documentation template. With any use of templates, use with caution and ensure you have tailored your documentation to fit what occurred during your contact.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D47F79-644B-4B31-AB37-F2B7611E54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8840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None/>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Based on the needs and preferences of the client they may move between tiers two and three. They may switch from a higher intensity to lower or from a lower intensity to higher. </a:t>
            </a:r>
          </a:p>
          <a:p>
            <a:pPr marL="0" marR="0" lvl="0" indent="0">
              <a:lnSpc>
                <a:spcPct val="115000"/>
              </a:lnSpc>
              <a:spcBef>
                <a:spcPts val="0"/>
              </a:spcBef>
              <a:spcAft>
                <a:spcPts val="0"/>
              </a:spcAft>
              <a:buNone/>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Movement between tiers should include a conversation with the client. Not necessarily to use the word “tier” but rather by using a strengths-based approach, a discussion about what the client needs regarding Health Home services. This conversation should be for movement to tier 3 from tier 2 or movement to tier 2 from tier 3. </a:t>
            </a:r>
          </a:p>
          <a:p>
            <a:endParaRPr lang="en-US" sz="1400" dirty="0">
              <a:latin typeface="Times New Roman" panose="02020603050405020304" pitchFamily="18" charset="0"/>
              <a:cs typeface="Times New Roman" panose="02020603050405020304" pitchFamily="18" charset="0"/>
            </a:endParaRPr>
          </a:p>
          <a:p>
            <a:pPr marL="0" indent="0">
              <a:lnSpc>
                <a:spcPct val="115000"/>
              </a:lnSpc>
              <a:spcBef>
                <a:spcPts val="0"/>
              </a:spcBef>
              <a:spcAft>
                <a:spcPts val="0"/>
              </a:spcAft>
              <a:buNone/>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Typically</a:t>
            </a:r>
          </a:p>
          <a:p>
            <a:pPr lvl="0">
              <a:lnSpc>
                <a:spcPct val="115000"/>
              </a:lnSpc>
              <a:spcBef>
                <a:spcPts val="0"/>
              </a:spcBef>
              <a:spcAft>
                <a:spcPts val="0"/>
              </a:spcAft>
              <a:buFont typeface="Arial" panose="020B0604020202020204" pitchFamily="34" charset="0"/>
              <a:buChar char="•"/>
            </a:pPr>
            <a:r>
              <a:rPr lang="en-US" sz="1400" dirty="0">
                <a:latin typeface="Times New Roman" panose="02020603050405020304" pitchFamily="18" charset="0"/>
                <a:ea typeface="Calibri" panose="020F0502020204030204" pitchFamily="34" charset="0"/>
                <a:cs typeface="Times New Roman" panose="02020603050405020304" pitchFamily="18" charset="0"/>
              </a:rPr>
              <a:t>A</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fter the Tier One activity of establishing the HAP is completed a client will move to the Tier Two. In some cases, based on the preference of the client, and their individual needs, they may move directly from Tier One to Tier Three</a:t>
            </a:r>
          </a:p>
          <a:p>
            <a:pPr lvl="0">
              <a:lnSpc>
                <a:spcPct val="115000"/>
              </a:lnSpc>
              <a:spcBef>
                <a:spcPts val="0"/>
              </a:spcBef>
              <a:spcAft>
                <a:spcPts val="0"/>
              </a:spcAft>
              <a:buFont typeface="Arial" panose="020B0604020202020204" pitchFamily="34" charset="0"/>
              <a:buNone/>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Typically </a:t>
            </a:r>
          </a:p>
          <a:p>
            <a:pPr lvl="0">
              <a:lnSpc>
                <a:spcPct val="115000"/>
              </a:lnSpc>
              <a:spcBef>
                <a:spcPts val="0"/>
              </a:spcBef>
              <a:spcAft>
                <a:spcPts val="0"/>
              </a:spcAft>
              <a:buFont typeface="Arial" panose="020B0604020202020204" pitchFamily="34" charset="0"/>
              <a:buChar char="•"/>
            </a:pPr>
            <a:r>
              <a:rPr lang="en-US" sz="1400" dirty="0">
                <a:latin typeface="Times New Roman" panose="02020603050405020304" pitchFamily="18" charset="0"/>
                <a:ea typeface="Calibri" panose="020F0502020204030204" pitchFamily="34" charset="0"/>
                <a:cs typeface="Times New Roman" panose="02020603050405020304" pitchFamily="18" charset="0"/>
              </a:rPr>
              <a:t>T</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he Tier will not change from month to month between Tier Two and Tier Three, but can change when the client and/or their caregivers consistently demonstrate an </a:t>
            </a:r>
            <a:r>
              <a:rPr lang="en-US" sz="1400" i="1" dirty="0">
                <a:effectLst/>
                <a:latin typeface="Times New Roman" panose="02020603050405020304" pitchFamily="18" charset="0"/>
                <a:ea typeface="Calibri" panose="020F0502020204030204" pitchFamily="34" charset="0"/>
                <a:cs typeface="Times New Roman" panose="02020603050405020304" pitchFamily="18" charset="0"/>
              </a:rPr>
              <a:t>intensive</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or </a:t>
            </a:r>
            <a:r>
              <a:rPr lang="en-US" sz="1400" i="1" dirty="0">
                <a:effectLst/>
                <a:latin typeface="Times New Roman" panose="02020603050405020304" pitchFamily="18" charset="0"/>
                <a:ea typeface="Calibri" panose="020F0502020204030204" pitchFamily="34" charset="0"/>
                <a:cs typeface="Times New Roman" panose="02020603050405020304" pitchFamily="18" charset="0"/>
              </a:rPr>
              <a:t>low</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level Health Home need.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D47F79-644B-4B31-AB37-F2B7611E54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34967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spcBef>
                <a:spcPts val="0"/>
              </a:spcBef>
              <a:spcAft>
                <a:spcPts val="600"/>
              </a:spcAft>
              <a:buNone/>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Examples of moving a client from </a:t>
            </a:r>
            <a:r>
              <a:rPr lang="en-US" sz="1400" b="1"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Tier Two </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to </a:t>
            </a:r>
            <a:r>
              <a:rPr lang="en-US" sz="1400" b="1"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Tier Three </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include: </a:t>
            </a:r>
          </a:p>
          <a:p>
            <a:pPr marL="800100" marR="0" lvl="1" indent="-342900">
              <a:spcBef>
                <a:spcPts val="0"/>
              </a:spcBef>
              <a:spcAft>
                <a:spcPts val="600"/>
              </a:spcAft>
              <a:buFont typeface="Arial" panose="020B0604020202020204" pitchFamily="34" charset="0"/>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The client’s Patient Activation Measure (PAM) score has stabilized over the past four-month period with optimal level of activation and HAP goals have been achieved. </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marL="800100" marR="0" lvl="1" indent="-342900">
              <a:spcBef>
                <a:spcPts val="0"/>
              </a:spcBef>
              <a:spcAft>
                <a:spcPts val="600"/>
              </a:spcAft>
              <a:buFont typeface="Arial" panose="020B0604020202020204" pitchFamily="34" charset="0"/>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The client’s PRISM risk score is under 1.0 for eight months </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and</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the client’s PAM Level is at least a three. </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marL="800100" marR="0" lvl="1" indent="-342900">
              <a:spcBef>
                <a:spcPts val="0"/>
              </a:spcBef>
              <a:spcAft>
                <a:spcPts val="600"/>
              </a:spcAft>
              <a:buFont typeface="Arial" panose="020B0604020202020204" pitchFamily="34" charset="0"/>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 client has met their goals and is actively sustaining self-management activities. </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marL="800100" marR="0" lvl="1" indent="-342900">
              <a:spcBef>
                <a:spcPts val="0"/>
              </a:spcBef>
              <a:spcAft>
                <a:spcPts val="600"/>
              </a:spcAft>
              <a:buFont typeface="Arial" panose="020B0604020202020204" pitchFamily="34" charset="0"/>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The client has no new HAP goals to set or current issues to achieve requiring a higher level of coordination and has achieved and demonstrated self-management skills. Goals may be modified, or new goals added in collaboration by the client with the Care Coordinator. </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marL="800100" marR="0" lvl="1" indent="-342900">
              <a:spcBef>
                <a:spcPts val="0"/>
              </a:spcBef>
              <a:spcAft>
                <a:spcPts val="600"/>
              </a:spcAft>
              <a:buFont typeface="Arial" panose="020B0604020202020204" pitchFamily="34" charset="0"/>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The client requests a lower level of care coordination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For example, a client with a PAM activation level of 4, actively self-directing their care and needs less frequent coaching to maintain their health may be a good candidate to go to tier three.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Talk to your client about moving between tiers.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Use a strengths-based approach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Place HAP and PAM/PPAM/CAM side by side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Demonstrate a positive believe in your client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D47F79-644B-4B31-AB37-F2B7611E54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4422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spcBef>
                <a:spcPts val="0"/>
              </a:spcBef>
              <a:spcAft>
                <a:spcPts val="600"/>
              </a:spcAft>
              <a:buNone/>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Examples of moving a client from </a:t>
            </a:r>
            <a:r>
              <a:rPr lang="en-US" sz="1400" b="1"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Tier Three </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to </a:t>
            </a:r>
            <a:r>
              <a:rPr lang="en-US" sz="1400" b="1"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Tier Two </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include:</a:t>
            </a:r>
          </a:p>
          <a:p>
            <a:pPr marL="800100" marR="0" lvl="1" indent="-342900">
              <a:spcBef>
                <a:spcPts val="0"/>
              </a:spcBef>
              <a:spcAft>
                <a:spcPts val="0"/>
              </a:spcAft>
              <a:buFont typeface="Arial" panose="020B0604020202020204" pitchFamily="34" charset="0"/>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An adverse health condition or new diagnosis resulting in increased emergency department use, hospital admissions, readmissions, escalation or exacerbation of a behavioral health or social concern or increased primary care or specialist visits.</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marL="800100" marR="0" lvl="1" indent="-342900">
              <a:spcBef>
                <a:spcPts val="0"/>
              </a:spcBef>
              <a:spcAft>
                <a:spcPts val="0"/>
              </a:spcAft>
              <a:buFont typeface="Arial" panose="020B0604020202020204" pitchFamily="34" charset="0"/>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The client expresses a desire to set a new HAP goal. Please note this is a NEW goal and not a maintenance type of goal.</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marL="800100" marR="0" lvl="1" indent="-342900">
              <a:spcBef>
                <a:spcPts val="0"/>
              </a:spcBef>
              <a:spcAft>
                <a:spcPts val="0"/>
              </a:spcAft>
              <a:buFont typeface="Arial" panose="020B0604020202020204" pitchFamily="34" charset="0"/>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Environmental or psychosocial changes trigger a need for more intensive Health Home services.</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marL="800100" marR="0" lvl="1" indent="-342900">
              <a:spcBef>
                <a:spcPts val="0"/>
              </a:spcBef>
              <a:spcAft>
                <a:spcPts val="0"/>
              </a:spcAft>
              <a:buFont typeface="Arial" panose="020B0604020202020204" pitchFamily="34" charset="0"/>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Life events trigger a need for higher Health Homes Services.</a:t>
            </a:r>
          </a:p>
          <a:p>
            <a:pPr marL="800100" marR="0" lvl="1" indent="-342900">
              <a:spcBef>
                <a:spcPts val="0"/>
              </a:spcBef>
              <a:spcAft>
                <a:spcPts val="0"/>
              </a:spcAft>
              <a:buFont typeface="Arial" panose="020B0604020202020204" pitchFamily="34" charset="0"/>
              <a:buChar char="•"/>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For example, at the next doctor visit, the client is diagnosed with a new condition and feels overwhelmed with the treatment plan and specialists that they must now navigate. This is a good candidate to return to tier two.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Talk to your client about moving between tiers.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Use a strengths-based approach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Place HAP and PAM/PPAM/CAM side by side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Demonstrate a positive believe in your client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marR="0" lvl="1" indent="-342900">
              <a:spcBef>
                <a:spcPts val="0"/>
              </a:spcBef>
              <a:spcAft>
                <a:spcPts val="0"/>
              </a:spcAft>
              <a:buFont typeface="Arial" panose="020B0604020202020204" pitchFamily="34" charset="0"/>
              <a:buChar char="•"/>
            </a:pPr>
            <a:endParaRPr lang="en-US" sz="2000" dirty="0">
              <a:effectLs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437EC-8526-4D23-828F-260202D481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23261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CEB6AD-AA1E-5B01-C2ED-37240A576740}"/>
              </a:ext>
            </a:extLst>
          </p:cNvPr>
          <p:cNvSpPr>
            <a:spLocks noGrp="1"/>
          </p:cNvSpPr>
          <p:nvPr>
            <p:ph type="sldNum" sz="quarter" idx="5"/>
          </p:nvPr>
        </p:nvSpPr>
        <p:spPr/>
        <p:txBody>
          <a:bodyPr/>
          <a:lstStyle/>
          <a:p>
            <a:fld id="{39D47F79-644B-4B31-AB37-F2B7611E546C}" type="slidenum">
              <a:rPr lang="en-US" smtClean="0"/>
              <a:t>24</a:t>
            </a:fld>
            <a:endParaRPr lang="en-US" dirty="0"/>
          </a:p>
        </p:txBody>
      </p:sp>
    </p:spTree>
    <p:extLst>
      <p:ext uri="{BB962C8B-B14F-4D97-AF65-F5344CB8AC3E}">
        <p14:creationId xmlns:p14="http://schemas.microsoft.com/office/powerpoint/2010/main" val="26036436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t>Use this tool to optimize Health Action Planning and client support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t>Your Lead will submit for PRISM access</a:t>
            </a:r>
          </a:p>
          <a:p>
            <a:pPr marL="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What is PRISM?</a:t>
            </a:r>
          </a:p>
          <a:p>
            <a:pPr marL="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Use </a:t>
            </a:r>
            <a:r>
              <a:rPr lang="en-US" sz="1200" dirty="0">
                <a:solidFill>
                  <a:prstClr val="black"/>
                </a:solidFill>
                <a:latin typeface="Calibri" panose="020F0502020204030204" pitchFamily="34" charset="0"/>
                <a:cs typeface="Calibri" panose="020F0502020204030204" pitchFamily="34" charset="0"/>
              </a:rPr>
              <a:t>of PRISM</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p>
          <a:p>
            <a:pPr marL="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200" dirty="0">
                <a:solidFill>
                  <a:prstClr val="black"/>
                </a:solidFill>
                <a:latin typeface="Calibri" panose="020F0502020204030204" pitchFamily="34" charset="0"/>
                <a:cs typeface="Calibri" panose="020F0502020204030204" pitchFamily="34" charset="0"/>
              </a:rPr>
              <a:t>Caveats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and Limitations</a:t>
            </a:r>
          </a:p>
          <a:p>
            <a:pPr marL="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PRISM </a:t>
            </a:r>
            <a:r>
              <a:rPr lang="en-US" sz="1200" dirty="0">
                <a:solidFill>
                  <a:prstClr val="black"/>
                </a:solidFill>
                <a:latin typeface="Calibri" panose="020F0502020204030204" pitchFamily="34" charset="0"/>
                <a:cs typeface="Calibri" panose="020F0502020204030204" pitchFamily="34" charset="0"/>
              </a:rPr>
              <a:t>S</a:t>
            </a:r>
            <a:r>
              <a:rPr kumimoji="0" lang="en-US" sz="1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creens</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200" dirty="0">
                <a:solidFill>
                  <a:prstClr val="black"/>
                </a:solidFill>
                <a:latin typeface="Calibri" panose="020F0502020204030204" pitchFamily="34" charset="0"/>
                <a:cs typeface="Calibri" panose="020F0502020204030204" pitchFamily="34" charset="0"/>
              </a:rPr>
              <a:t>User Responsibilities</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How to O</a:t>
            </a:r>
            <a:r>
              <a:rPr lang="en-US" sz="1200" dirty="0" err="1">
                <a:solidFill>
                  <a:prstClr val="black"/>
                </a:solidFill>
                <a:latin typeface="Calibri" panose="020F0502020204030204" pitchFamily="34" charset="0"/>
                <a:cs typeface="Calibri" panose="020F0502020204030204" pitchFamily="34" charset="0"/>
              </a:rPr>
              <a:t>btain</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lang="en-US" sz="1200" dirty="0">
                <a:solidFill>
                  <a:prstClr val="black"/>
                </a:solidFill>
                <a:latin typeface="Calibri" panose="020F0502020204030204" pitchFamily="34" charset="0"/>
                <a:cs typeface="Calibri" panose="020F0502020204030204" pitchFamily="34" charset="0"/>
              </a:rPr>
              <a:t>A</a:t>
            </a:r>
            <a:r>
              <a:rPr kumimoji="0" lang="en-US" sz="1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ccess</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39D47F79-644B-4B31-AB37-F2B7611E546C}" type="slidenum">
              <a:rPr lang="en-US" smtClean="0"/>
              <a:t>25</a:t>
            </a:fld>
            <a:endParaRPr lang="en-US" dirty="0"/>
          </a:p>
        </p:txBody>
      </p:sp>
    </p:spTree>
    <p:extLst>
      <p:ext uri="{BB962C8B-B14F-4D97-AF65-F5344CB8AC3E}">
        <p14:creationId xmlns:p14="http://schemas.microsoft.com/office/powerpoint/2010/main" val="6625401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PRISM can be used in a variety of ways depending upon what your role is with your lead organization.  The way that we initially used PRISM to establish the Health Home program has allowed us to triage the higher risk populations to efficiently allocate scarce care management resources.  We are just targeting the top 5-7% who are identified through the PRISM risk factors. Once we’ve identified an individual who’s eligible for a care coordination program, individual health risk indicators for each of those high-risk clients are also identified.  PRISM will also give you insight into a client’s behavioral health needs which includes mental health and substance use disorder.  It will also show you where their prescriptions are filled, how frequently they are refilled, and who the prescribing practitioner is.  PRISM is a very effective tool to provide medication adherence monitoring and is also very useful when a care coordinator is establishing a relationship and getting to know their client. It will let you know whether this person is homeless, whether they have a hearing impairment and whether they have limited English proficiency. This is especially helpful for you when you are calling your client for the first time.  You will know whether or not they may not be able to hear you on the phone and whether or not they have limited English proficiency. If this is the case, then an interpreter will be needed for your context with that client.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t>Homelessness,</a:t>
            </a:r>
            <a:r>
              <a:rPr lang="en-US" baseline="0" dirty="0"/>
              <a:t> hearing impairment, and limited English proficiency may influence how you reach out and engage your clients. For example, sending mail to a person known to be homeless may not be successful. Calling a client on the phone may not be the best strategy for contacting a client with hearing impairment. </a:t>
            </a:r>
          </a:p>
        </p:txBody>
      </p:sp>
      <p:sp>
        <p:nvSpPr>
          <p:cNvPr id="4" name="Slide Number Placeholder 3">
            <a:extLst>
              <a:ext uri="{FF2B5EF4-FFF2-40B4-BE49-F238E27FC236}">
                <a16:creationId xmlns:a16="http://schemas.microsoft.com/office/drawing/2014/main" id="{D937E7AC-8BE0-2ED3-4A63-933F53B6E3B0}"/>
              </a:ext>
            </a:extLst>
          </p:cNvPr>
          <p:cNvSpPr>
            <a:spLocks noGrp="1"/>
          </p:cNvSpPr>
          <p:nvPr>
            <p:ph type="sldNum" sz="quarter" idx="5"/>
          </p:nvPr>
        </p:nvSpPr>
        <p:spPr/>
        <p:txBody>
          <a:bodyPr/>
          <a:lstStyle/>
          <a:p>
            <a:fld id="{39D47F79-644B-4B31-AB37-F2B7611E546C}" type="slidenum">
              <a:rPr lang="en-US" smtClean="0"/>
              <a:t>26</a:t>
            </a:fld>
            <a:endParaRPr lang="en-US" dirty="0"/>
          </a:p>
        </p:txBody>
      </p:sp>
    </p:spTree>
    <p:extLst>
      <p:ext uri="{BB962C8B-B14F-4D97-AF65-F5344CB8AC3E}">
        <p14:creationId xmlns:p14="http://schemas.microsoft.com/office/powerpoint/2010/main" val="17607551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PRISM will also give you access to the treating and prescribing provider contact information for care coordination.  How many times have you searched and searched to figure out which physician or prescriber is providing care for one of your clients and then needed to look up their contact information. Prism will provide all of that information for you. It will also create a health summary report that can be extremely helpful for you to share with providers, and for your client potentially to share with providers. Lastly and very importantly, it also allows you to identify care opportunities. When you look at PRISM for the first time you may be working with a client who had 800 claims in the look-back period of 12 months and of those claims, maybe they had 400 medications prescriptions that they filled. What will be very helpful for you is to look at not only what services or prescriptions they did receive, but what seems to be missing and where are there opportunities. For example, you may have a client that had 20 emergency room visits in the last 12 month and no out-patient primary care.  There is an opportunity for you to work with that client in helping them get established with a primary care provider.</a:t>
            </a:r>
          </a:p>
        </p:txBody>
      </p:sp>
      <p:sp>
        <p:nvSpPr>
          <p:cNvPr id="4" name="Slide Number Placeholder 3">
            <a:extLst>
              <a:ext uri="{FF2B5EF4-FFF2-40B4-BE49-F238E27FC236}">
                <a16:creationId xmlns:a16="http://schemas.microsoft.com/office/drawing/2014/main" id="{F5E293CA-A9D9-585F-B2EB-A74E4ED5033C}"/>
              </a:ext>
            </a:extLst>
          </p:cNvPr>
          <p:cNvSpPr>
            <a:spLocks noGrp="1"/>
          </p:cNvSpPr>
          <p:nvPr>
            <p:ph type="sldNum" sz="quarter" idx="5"/>
          </p:nvPr>
        </p:nvSpPr>
        <p:spPr/>
        <p:txBody>
          <a:bodyPr/>
          <a:lstStyle/>
          <a:p>
            <a:fld id="{39D47F79-644B-4B31-AB37-F2B7611E546C}" type="slidenum">
              <a:rPr lang="en-US" smtClean="0"/>
              <a:t>27</a:t>
            </a:fld>
            <a:endParaRPr lang="en-US" dirty="0"/>
          </a:p>
        </p:txBody>
      </p:sp>
    </p:spTree>
    <p:extLst>
      <p:ext uri="{BB962C8B-B14F-4D97-AF65-F5344CB8AC3E}">
        <p14:creationId xmlns:p14="http://schemas.microsoft.com/office/powerpoint/2010/main" val="25117269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a:solidFill>
                  <a:schemeClr val="tx1"/>
                </a:solidFill>
                <a:effectLst/>
                <a:latin typeface="+mn-lt"/>
                <a:ea typeface="+mn-ea"/>
                <a:cs typeface="+mn-cs"/>
              </a:rPr>
              <a:t>Be bold when you are using PRISM.  So far no one’s been able to break it or hurt it. As you are getting used to using PRISM and understanding the information that is on the different screens and under the different tabs, navigate around and click on the blue hyperlinks. These will drill down and give you more and more information.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a:solidFill>
                  <a:schemeClr val="tx1"/>
                </a:solidFill>
                <a:effectLst/>
                <a:latin typeface="+mn-lt"/>
                <a:ea typeface="+mn-ea"/>
                <a:cs typeface="+mn-cs"/>
              </a:rPr>
              <a:t>Here are some tips to get started for interpreting PRISM data.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a:solidFill>
                  <a:schemeClr val="tx1"/>
                </a:solidFill>
                <a:effectLst/>
                <a:latin typeface="+mn-lt"/>
                <a:ea typeface="+mn-ea"/>
                <a:cs typeface="+mn-cs"/>
              </a:rPr>
              <a:t>Consider their Medicaid eligibility coverage status. PRISM contains data for services that are paid by the Health Care Authority, which is our state’s Medicaid agency, and DSHS. Services that are paid out of pocket through private insurance or are received for free will not be reflected in PRISM. Check the eligibility screen first to find out about gaps in Medicaid coverage, however, use this information with care.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a:solidFill>
                  <a:schemeClr val="tx1"/>
                </a:solidFill>
                <a:effectLst/>
                <a:latin typeface="+mn-lt"/>
                <a:ea typeface="+mn-ea"/>
                <a:cs typeface="+mn-cs"/>
              </a:rPr>
              <a:t>PRISM displays information that was recorded on reimbursement claim forms. In some cases it might be possible that the diagnosis recorded may not accurately reflect current health condition.  For example, when you go to a physician and your physician is trying to diagnosis you, he or she may run a different number of labs to rule out a particular diagnoses. It will be important in addition to looking at the claims data in PRISM to be talking with your client and their health care providers. Don’t always assume the medication being used is for a specific diagnosis.  Remember this is based on paid claims and the drug tables used in PRISM acknowledge the label use of a medication, but not the off-label uses.  For example, people who have neuropathic pain from Diabetes in their legs and feet may be prescribed a medication  that is commonly used for seizures, however,  the patient doesn’t have a seizure disorder. </a:t>
            </a:r>
            <a:endParaRPr lang="en-US" dirty="0"/>
          </a:p>
          <a:p>
            <a:pPr marL="174428" indent="-174428" defTabSz="465887">
              <a:buFont typeface="Arial" pitchFamily="34" charset="0"/>
              <a:buChar char="•"/>
              <a:defRPr/>
            </a:pPr>
            <a:r>
              <a:rPr lang="en-US" baseline="0" dirty="0"/>
              <a:t>Don’t assume that the medication is being used for a specific diagnosis. For example, gabapentin is prescribed for seizures but it also used for mental health and diabetic nerve pain. So use of gabapentin may not indicate that the client has seizures.</a:t>
            </a:r>
          </a:p>
          <a:p>
            <a:pPr marL="174428" marR="0" lvl="0" indent="-174428" algn="l" defTabSz="465887" rtl="0" eaLnBrk="1" fontAlgn="auto" latinLnBrk="0" hangingPunct="1">
              <a:lnSpc>
                <a:spcPct val="100000"/>
              </a:lnSpc>
              <a:spcBef>
                <a:spcPts val="0"/>
              </a:spcBef>
              <a:spcAft>
                <a:spcPts val="0"/>
              </a:spcAft>
              <a:buClrTx/>
              <a:buSzTx/>
              <a:buFont typeface="Arial" pitchFamily="34" charset="0"/>
              <a:buChar char="•"/>
              <a:tabLst/>
              <a:defRPr/>
            </a:pPr>
            <a:r>
              <a:rPr lang="en-US" dirty="0"/>
              <a:t>Use information with care. PRISM displays information recorded on paid claims and accepted encounter data. In some cases, it is possible that diagnoses recorded in claims and encounters may not accurately reflect a patient’s current health conditions. For example, lab claims may “rule out” diagnoses for conditions that are ultimately determined not to be present. Also different billing practices (up-coding) may imply a greater health intervention or problem than occurred. </a:t>
            </a:r>
          </a:p>
          <a:p>
            <a:pPr marL="0" indent="0" defTabSz="465887">
              <a:buFont typeface="Arial" pitchFamily="34" charset="0"/>
              <a:buNone/>
              <a:defRPr/>
            </a:pPr>
            <a:endParaRPr lang="en-US" baseline="0" dirty="0"/>
          </a:p>
          <a:p>
            <a:pPr marL="174708" indent="-174708" defTabSz="465887">
              <a:buFont typeface="Arial" panose="020B0604020202020204" pitchFamily="34" charset="0"/>
              <a:buChar char="•"/>
              <a:defRPr/>
            </a:pPr>
            <a:r>
              <a:rPr lang="en-US" dirty="0"/>
              <a:t>Consider lag times. Although PRISM is generally updated on a weekly basis, lags in processing claims will result in some information being dated. As a consequence, you may not be able to view all of the client’s most recent health service events.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will see lag times in PRISM as providers have up to a year to bill services to Medicaid.  Depending upon when PRISM was last updated (PRISM is updated on a weekly  basis) and when providers submit and have their claims paid, there could be a lag.  Someone who was discharged from the hospital a week ago will most likely not have this billable visit  show in PRISM as a paid for up to three months.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Remember that out-of-pocket or private payments will not display in PRISM. </a:t>
            </a: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A90F9E87-F153-65BB-6262-D39745CFB0FD}"/>
              </a:ext>
            </a:extLst>
          </p:cNvPr>
          <p:cNvSpPr>
            <a:spLocks noGrp="1"/>
          </p:cNvSpPr>
          <p:nvPr>
            <p:ph type="sldNum" sz="quarter" idx="5"/>
          </p:nvPr>
        </p:nvSpPr>
        <p:spPr/>
        <p:txBody>
          <a:bodyPr/>
          <a:lstStyle/>
          <a:p>
            <a:fld id="{39D47F79-644B-4B31-AB37-F2B7611E546C}" type="slidenum">
              <a:rPr lang="en-US" smtClean="0"/>
              <a:t>28</a:t>
            </a:fld>
            <a:endParaRPr lang="en-US" dirty="0"/>
          </a:p>
        </p:txBody>
      </p:sp>
    </p:spTree>
    <p:extLst>
      <p:ext uri="{BB962C8B-B14F-4D97-AF65-F5344CB8AC3E}">
        <p14:creationId xmlns:p14="http://schemas.microsoft.com/office/powerpoint/2010/main" val="474004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Any Alcohol or drug treatment services are redacted and will not appear unless those were provided by a provider and/or other health service event. For example, one of your clients was taken to an emergency room with a drug overdose. That information will show as an emergency department claim, but their subsequent outpatient substance use disorder treatments would not display in PRISM.</a:t>
            </a:r>
          </a:p>
          <a:p>
            <a:pPr marL="174708" indent="-174708" defTabSz="465887">
              <a:buFont typeface="Arial" panose="020B0604020202020204" pitchFamily="34" charset="0"/>
              <a:buChar char="•"/>
              <a:defRPr/>
            </a:pPr>
            <a:r>
              <a:rPr lang="en-US" dirty="0"/>
              <a:t>Alcohol/drug treatment information is not available. Alcohol/drug treatment information is not displayed due to federal law. Indicators of alcohol and drug use disorders are derived from diagnoses from other health service events. You will not be able to determine whether clients with indications of substance use problems have been or currently are in treatment. </a:t>
            </a:r>
          </a:p>
          <a:p>
            <a:pPr marL="174708" indent="-174708" defTabSz="465887">
              <a:buFont typeface="Arial" panose="020B0604020202020204" pitchFamily="34" charset="0"/>
              <a:buChar char="•"/>
              <a:defRPr/>
            </a:pPr>
            <a:endParaRPr lang="en-US" dirty="0"/>
          </a:p>
          <a:p>
            <a:pPr defTabSz="465887">
              <a:defRPr/>
            </a:pPr>
            <a:r>
              <a:rPr lang="en-US" sz="1200" kern="1200" dirty="0">
                <a:solidFill>
                  <a:schemeClr val="tx1"/>
                </a:solidFill>
                <a:effectLst/>
                <a:latin typeface="+mn-lt"/>
                <a:ea typeface="+mn-ea"/>
                <a:cs typeface="+mn-cs"/>
              </a:rPr>
              <a:t>For mental health services you will see health service events such as the prescriptions or diagnosis from health care providers.  However,  no other confidential mental health services that your client may have received will be viewable. </a:t>
            </a:r>
            <a:endParaRPr lang="en-US" dirty="0"/>
          </a:p>
          <a:p>
            <a:pPr defTabSz="465887">
              <a:defRPr/>
            </a:pPr>
            <a:endParaRPr lang="en-US" dirty="0"/>
          </a:p>
          <a:p>
            <a:pPr defTabSz="465887">
              <a:defRPr/>
            </a:pPr>
            <a:r>
              <a:rPr lang="en-US" dirty="0"/>
              <a:t>When reviewing PRISM data consider how</a:t>
            </a:r>
            <a:r>
              <a:rPr lang="en-US" baseline="0" dirty="0"/>
              <a:t> the client may react if they know that you have access to all of this information about their health and healthcare. Would it be more effective to be aware of hospital or ED use and, instead of pointing this information out to the client, ask more specific open-ended questions that don’t imply judgment.  For example: “Can you tell me about your healthcare providers?” “Where do you first go when you need to see a doctor?”</a:t>
            </a:r>
            <a:r>
              <a:rPr lang="en-US" dirty="0"/>
              <a:t>  </a:t>
            </a:r>
          </a:p>
          <a:p>
            <a:pPr defTabSz="465887">
              <a:defRPr/>
            </a:pPr>
            <a:endParaRPr lang="en-US" dirty="0"/>
          </a:p>
          <a:p>
            <a:pPr marL="0" marR="0" lvl="0" indent="0" algn="l" defTabSz="465887"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you are starting to use PRISM as both a new user and with new clients, think about tailoring how you are going to use and share that data with your client. What is their level of activation? What is their ability to understand this information? How much information will you share?  When will you share this information with your client? It can be a very powerful tool to help your client to learn how to better self-manage their own healthcare.</a:t>
            </a:r>
          </a:p>
        </p:txBody>
      </p:sp>
      <p:sp>
        <p:nvSpPr>
          <p:cNvPr id="4" name="Slide Number Placeholder 3">
            <a:extLst>
              <a:ext uri="{FF2B5EF4-FFF2-40B4-BE49-F238E27FC236}">
                <a16:creationId xmlns:a16="http://schemas.microsoft.com/office/drawing/2014/main" id="{9589079F-83E4-E7FA-FCD4-96C22CD43EBC}"/>
              </a:ext>
            </a:extLst>
          </p:cNvPr>
          <p:cNvSpPr>
            <a:spLocks noGrp="1"/>
          </p:cNvSpPr>
          <p:nvPr>
            <p:ph type="sldNum" sz="quarter" idx="5"/>
          </p:nvPr>
        </p:nvSpPr>
        <p:spPr/>
        <p:txBody>
          <a:bodyPr/>
          <a:lstStyle/>
          <a:p>
            <a:fld id="{39D47F79-644B-4B31-AB37-F2B7611E546C}" type="slidenum">
              <a:rPr lang="en-US" smtClean="0"/>
              <a:t>29</a:t>
            </a:fld>
            <a:endParaRPr lang="en-US" dirty="0"/>
          </a:p>
        </p:txBody>
      </p:sp>
    </p:spTree>
    <p:extLst>
      <p:ext uri="{BB962C8B-B14F-4D97-AF65-F5344CB8AC3E}">
        <p14:creationId xmlns:p14="http://schemas.microsoft.com/office/powerpoint/2010/main" val="1855413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How long they</a:t>
            </a:r>
            <a:r>
              <a:rPr lang="en-US" baseline="0" dirty="0"/>
              <a:t> been in their current position? </a:t>
            </a:r>
          </a:p>
          <a:p>
            <a:r>
              <a:rPr lang="en-US" baseline="0" dirty="0"/>
              <a:t>Ask how many in class will be working with children</a:t>
            </a:r>
          </a:p>
          <a:p>
            <a:r>
              <a:rPr lang="en-US" baseline="0" dirty="0"/>
              <a:t>Consider adding ice breaker with introduction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Ask </a:t>
            </a:r>
            <a:r>
              <a:rPr lang="en-US" sz="1400" dirty="0"/>
              <a:t>trainees if there are any other questions that they have at this time. </a:t>
            </a:r>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3</a:t>
            </a:fld>
            <a:endParaRPr lang="en-US" dirty="0"/>
          </a:p>
        </p:txBody>
      </p:sp>
    </p:spTree>
    <p:extLst>
      <p:ext uri="{BB962C8B-B14F-4D97-AF65-F5344CB8AC3E}">
        <p14:creationId xmlns:p14="http://schemas.microsoft.com/office/powerpoint/2010/main" val="23723923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Ask participants to pull out their homework they were asked to bring. </a:t>
            </a:r>
          </a:p>
          <a:p>
            <a:r>
              <a:rPr lang="en-US" dirty="0"/>
              <a:t>Trainer should pull up “Sacha’s PRISM Report” to navigate the information if participants were not sure on where to find answers. </a:t>
            </a:r>
          </a:p>
          <a:p>
            <a:endParaRPr lang="en-US" dirty="0"/>
          </a:p>
          <a:p>
            <a:pPr marL="342900" indent="-342900">
              <a:buAutoNum type="arabicPeriod"/>
            </a:pPr>
            <a:r>
              <a:rPr lang="en-US" dirty="0"/>
              <a:t>Who is the Care Manager in the Sasha example?      </a:t>
            </a:r>
            <a:r>
              <a:rPr lang="en-US" b="1" dirty="0">
                <a:solidFill>
                  <a:schemeClr val="accent6">
                    <a:lumMod val="75000"/>
                  </a:schemeClr>
                </a:solidFill>
              </a:rPr>
              <a:t>Lois Lane </a:t>
            </a:r>
          </a:p>
          <a:p>
            <a:pPr marL="342900" indent="-342900">
              <a:buAutoNum type="arabicPeriod"/>
            </a:pPr>
            <a:r>
              <a:rPr lang="en-US" dirty="0"/>
              <a:t>How many inpatient admissions in 2012?     </a:t>
            </a:r>
            <a:r>
              <a:rPr lang="en-US" b="1" dirty="0">
                <a:solidFill>
                  <a:schemeClr val="accent6">
                    <a:lumMod val="75000"/>
                  </a:schemeClr>
                </a:solidFill>
              </a:rPr>
              <a:t>3</a:t>
            </a:r>
          </a:p>
          <a:p>
            <a:pPr marL="342900" indent="-342900">
              <a:buAutoNum type="arabicPeriod"/>
            </a:pPr>
            <a:r>
              <a:rPr lang="en-US" dirty="0"/>
              <a:t>How many times was Insulin </a:t>
            </a:r>
            <a:r>
              <a:rPr lang="en-US" dirty="0" err="1"/>
              <a:t>Aspart</a:t>
            </a:r>
            <a:r>
              <a:rPr lang="en-US" dirty="0"/>
              <a:t> (an Rx) filled in 2014? How about Insulin Glargine?     </a:t>
            </a:r>
            <a:r>
              <a:rPr lang="en-US" b="1" dirty="0">
                <a:solidFill>
                  <a:schemeClr val="accent6">
                    <a:lumMod val="75000"/>
                  </a:schemeClr>
                </a:solidFill>
              </a:rPr>
              <a:t>1 – 1 </a:t>
            </a:r>
          </a:p>
          <a:p>
            <a:pPr marL="342900" indent="-342900">
              <a:buAutoNum type="arabicPeriod"/>
            </a:pPr>
            <a:r>
              <a:rPr lang="en-US" dirty="0"/>
              <a:t>Are there any gaps noted in Rx (prescriptions) being filled that you can identify?	</a:t>
            </a:r>
            <a:r>
              <a:rPr lang="en-US" b="1" dirty="0">
                <a:solidFill>
                  <a:schemeClr val="accent6">
                    <a:lumMod val="75000"/>
                  </a:schemeClr>
                </a:solidFill>
              </a:rPr>
              <a:t>Depends upon doctor orders for insulin use. Pen needles filled 3x. Oxycodone prescribed multiple times – is there pain not being addressed, etc. </a:t>
            </a:r>
          </a:p>
          <a:p>
            <a:pPr marL="342900" indent="-342900">
              <a:buAutoNum type="arabicPeriod"/>
            </a:pPr>
            <a:r>
              <a:rPr lang="en-US" dirty="0"/>
              <a:t>What is their PRISM risk score?      </a:t>
            </a:r>
            <a:r>
              <a:rPr lang="en-US" b="1" dirty="0">
                <a:solidFill>
                  <a:schemeClr val="accent6">
                    <a:lumMod val="75000"/>
                  </a:schemeClr>
                </a:solidFill>
              </a:rPr>
              <a:t>4.08</a:t>
            </a:r>
          </a:p>
          <a:p>
            <a:pPr marL="342900" indent="-342900">
              <a:buAutoNum type="arabicPeriod"/>
            </a:pPr>
            <a:r>
              <a:rPr lang="en-US" dirty="0"/>
              <a:t>What is their IP admit risk score?      </a:t>
            </a:r>
            <a:r>
              <a:rPr lang="en-US" b="1" dirty="0">
                <a:solidFill>
                  <a:schemeClr val="accent6">
                    <a:lumMod val="75000"/>
                  </a:schemeClr>
                </a:solidFill>
              </a:rPr>
              <a:t>95%</a:t>
            </a:r>
          </a:p>
          <a:p>
            <a:pPr marL="342900" indent="-342900">
              <a:buAutoNum type="arabicPeriod"/>
            </a:pPr>
            <a:r>
              <a:rPr lang="en-US" dirty="0"/>
              <a:t>How many times have they been to the ER in 2014?	</a:t>
            </a:r>
            <a:r>
              <a:rPr lang="en-US" b="1" dirty="0">
                <a:solidFill>
                  <a:schemeClr val="accent6">
                    <a:lumMod val="75000"/>
                  </a:schemeClr>
                </a:solidFill>
              </a:rPr>
              <a:t>17</a:t>
            </a:r>
          </a:p>
          <a:p>
            <a:pPr marL="342900" indent="-342900">
              <a:buAutoNum type="arabicPeriod"/>
            </a:pPr>
            <a:r>
              <a:rPr lang="en-US" dirty="0"/>
              <a:t>Which PRISM screen do you believe (now) will be most helpful in your new role?	</a:t>
            </a:r>
            <a:r>
              <a:rPr lang="en-US" b="1" dirty="0">
                <a:solidFill>
                  <a:schemeClr val="accent6">
                    <a:lumMod val="75000"/>
                  </a:schemeClr>
                </a:solidFill>
              </a:rPr>
              <a:t>***individual response</a:t>
            </a:r>
          </a:p>
          <a:p>
            <a:pPr marL="342900" indent="-342900">
              <a:buAutoNum type="arabicPeriod"/>
            </a:pPr>
            <a:r>
              <a:rPr lang="en-US" sz="1200" dirty="0">
                <a:effectLst/>
                <a:latin typeface="Calibri" panose="020F0502020204030204" pitchFamily="34" charset="0"/>
                <a:ea typeface="Times New Roman" panose="02020603050405020304" pitchFamily="18" charset="0"/>
              </a:rPr>
              <a:t>What is Sacha’s address according to PRISM?     </a:t>
            </a:r>
            <a:r>
              <a:rPr lang="en-US" sz="1200" b="1" dirty="0">
                <a:solidFill>
                  <a:schemeClr val="accent6">
                    <a:lumMod val="75000"/>
                  </a:schemeClr>
                </a:solidFill>
                <a:effectLst/>
                <a:latin typeface="Calibri" panose="020F0502020204030204" pitchFamily="34" charset="0"/>
                <a:ea typeface="Times New Roman" panose="02020603050405020304" pitchFamily="18" charset="0"/>
              </a:rPr>
              <a:t>123 Main St NW, Anytown, WA 98000</a:t>
            </a:r>
            <a:endParaRPr lang="en-US" b="1" dirty="0">
              <a:solidFill>
                <a:schemeClr val="accent6">
                  <a:lumMod val="75000"/>
                </a:schemeClr>
              </a:solidFill>
              <a:latin typeface="Calibri" panose="020F0502020204030204" pitchFamily="34" charset="0"/>
              <a:ea typeface="Times New Roman" panose="02020603050405020304" pitchFamily="18" charset="0"/>
            </a:endParaRPr>
          </a:p>
          <a:p>
            <a:pPr marL="342900" indent="-342900">
              <a:buAutoNum type="arabicPeriod"/>
            </a:pPr>
            <a:r>
              <a:rPr lang="en-US" sz="1200" dirty="0">
                <a:effectLst/>
                <a:latin typeface="Calibri" panose="020F0502020204030204" pitchFamily="34" charset="0"/>
                <a:ea typeface="Times New Roman" panose="02020603050405020304" pitchFamily="18" charset="0"/>
              </a:rPr>
              <a:t>What disease category is Sacha’s highest risk factor?	  </a:t>
            </a:r>
            <a:r>
              <a:rPr lang="en-US" sz="1200" b="1" dirty="0">
                <a:solidFill>
                  <a:schemeClr val="accent6">
                    <a:lumMod val="75000"/>
                  </a:schemeClr>
                </a:solidFill>
                <a:effectLst/>
                <a:latin typeface="Calibri" panose="020F0502020204030204" pitchFamily="34" charset="0"/>
                <a:ea typeface="Times New Roman" panose="02020603050405020304" pitchFamily="18" charset="0"/>
              </a:rPr>
              <a:t>Cardiovascular</a:t>
            </a:r>
            <a:endParaRPr lang="en-US" b="1" dirty="0">
              <a:solidFill>
                <a:schemeClr val="accent6">
                  <a:lumMod val="75000"/>
                </a:schemeClr>
              </a:solidFill>
              <a:latin typeface="Calibri" panose="020F0502020204030204" pitchFamily="34" charset="0"/>
              <a:ea typeface="Times New Roman" panose="02020603050405020304" pitchFamily="18" charset="0"/>
            </a:endParaRPr>
          </a:p>
          <a:p>
            <a:pPr marL="342900" indent="-342900">
              <a:buAutoNum type="arabicPeriod"/>
            </a:pPr>
            <a:r>
              <a:rPr lang="en-US" sz="1200" dirty="0">
                <a:effectLst/>
                <a:latin typeface="Calibri" panose="020F0502020204030204" pitchFamily="34" charset="0"/>
                <a:ea typeface="Times New Roman" panose="02020603050405020304" pitchFamily="18" charset="0"/>
              </a:rPr>
              <a:t>Review the claims tab. Is there anything you would want to know more about?  What might a barrier be for Sacha?     </a:t>
            </a:r>
            <a:r>
              <a:rPr lang="en-US" b="1" dirty="0">
                <a:solidFill>
                  <a:schemeClr val="accent6">
                    <a:lumMod val="75000"/>
                  </a:schemeClr>
                </a:solidFill>
                <a:latin typeface="Calibri" panose="020F0502020204030204" pitchFamily="34" charset="0"/>
                <a:ea typeface="Times New Roman" panose="02020603050405020304" pitchFamily="18" charset="0"/>
              </a:rPr>
              <a:t>***individual response – one example may be “sign lang/oral interpreter” – Sasha may need an interpreter. </a:t>
            </a:r>
          </a:p>
          <a:p>
            <a:pPr marL="342900" indent="-342900">
              <a:buAutoNum type="arabicPeriod"/>
            </a:pPr>
            <a:r>
              <a:rPr lang="en-US" sz="1200" dirty="0">
                <a:effectLst/>
                <a:latin typeface="Calibri" panose="020F0502020204030204" pitchFamily="34" charset="0"/>
                <a:ea typeface="Times New Roman" panose="02020603050405020304" pitchFamily="18" charset="0"/>
              </a:rPr>
              <a:t>Which Provider has 3 claims submitted?      </a:t>
            </a:r>
            <a:r>
              <a:rPr lang="en-US" sz="1200" b="1" dirty="0">
                <a:solidFill>
                  <a:schemeClr val="accent6">
                    <a:lumMod val="75000"/>
                  </a:schemeClr>
                </a:solidFill>
                <a:effectLst/>
                <a:latin typeface="Calibri" panose="020F0502020204030204" pitchFamily="34" charset="0"/>
                <a:ea typeface="Times New Roman" panose="02020603050405020304" pitchFamily="18" charset="0"/>
              </a:rPr>
              <a:t>Anytown Valley Memorial Hospital</a:t>
            </a:r>
          </a:p>
          <a:p>
            <a:pPr marL="342900" indent="-342900">
              <a:buAutoNum type="arabicPeriod"/>
            </a:pPr>
            <a:r>
              <a:rPr lang="en-US" dirty="0">
                <a:latin typeface="Calibri" panose="020F0502020204030204" pitchFamily="34" charset="0"/>
              </a:rPr>
              <a:t>What type of LTC has Sasha received in 2013?     </a:t>
            </a:r>
            <a:r>
              <a:rPr lang="en-US" b="1" dirty="0">
                <a:solidFill>
                  <a:schemeClr val="accent6">
                    <a:lumMod val="75000"/>
                  </a:schemeClr>
                </a:solidFill>
                <a:latin typeface="Calibri" panose="020F0502020204030204" pitchFamily="34" charset="0"/>
              </a:rPr>
              <a:t>COPES, PERS</a:t>
            </a:r>
            <a:endParaRPr lang="en-US" b="1" dirty="0">
              <a:solidFill>
                <a:schemeClr val="accent6">
                  <a:lumMod val="75000"/>
                </a:schemeClr>
              </a:solidFill>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9CDE15-FC42-4B7B-8C1F-C56AB1ACC7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70418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Talk about how you’ve used PRISM in the past and what your experience was and how you use the information about your client to better help support your client. </a:t>
            </a:r>
          </a:p>
          <a:p>
            <a:endParaRPr lang="en-US" dirty="0"/>
          </a:p>
          <a:p>
            <a:pPr marL="0" indent="0">
              <a:buNone/>
            </a:pPr>
            <a:r>
              <a:rPr lang="en-US" sz="1400" dirty="0"/>
              <a:t>Do you have any questions?</a:t>
            </a:r>
          </a:p>
          <a:p>
            <a:pPr marL="0" indent="0">
              <a:buNone/>
            </a:pPr>
            <a:endParaRPr lang="en-US" sz="1400" dirty="0"/>
          </a:p>
          <a:p>
            <a:pPr marL="0" indent="0">
              <a:buNone/>
            </a:pPr>
            <a:r>
              <a:rPr lang="en-US" sz="1400" dirty="0"/>
              <a:t>What screens in PRISM do you anticipate being helpful?</a:t>
            </a:r>
          </a:p>
          <a:p>
            <a:endParaRPr lang="en-US" dirty="0"/>
          </a:p>
        </p:txBody>
      </p:sp>
      <p:sp>
        <p:nvSpPr>
          <p:cNvPr id="4" name="Slide Number Placeholder 3">
            <a:extLst>
              <a:ext uri="{FF2B5EF4-FFF2-40B4-BE49-F238E27FC236}">
                <a16:creationId xmlns:a16="http://schemas.microsoft.com/office/drawing/2014/main" id="{32E5F74E-EBD7-A8A2-BF3D-2E1E9F9040CA}"/>
              </a:ext>
            </a:extLst>
          </p:cNvPr>
          <p:cNvSpPr>
            <a:spLocks noGrp="1"/>
          </p:cNvSpPr>
          <p:nvPr>
            <p:ph type="sldNum" sz="quarter" idx="5"/>
          </p:nvPr>
        </p:nvSpPr>
        <p:spPr/>
        <p:txBody>
          <a:bodyPr/>
          <a:lstStyle/>
          <a:p>
            <a:fld id="{39D47F79-644B-4B31-AB37-F2B7611E546C}" type="slidenum">
              <a:rPr lang="en-US" smtClean="0"/>
              <a:t>31</a:t>
            </a:fld>
            <a:endParaRPr lang="en-US" dirty="0"/>
          </a:p>
        </p:txBody>
      </p:sp>
    </p:spTree>
    <p:extLst>
      <p:ext uri="{BB962C8B-B14F-4D97-AF65-F5344CB8AC3E}">
        <p14:creationId xmlns:p14="http://schemas.microsoft.com/office/powerpoint/2010/main" val="24515532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800" kern="1200" dirty="0">
                <a:solidFill>
                  <a:schemeClr val="tx1"/>
                </a:solidFill>
                <a:effectLst/>
                <a:latin typeface="+mn-lt"/>
                <a:ea typeface="+mn-ea"/>
                <a:cs typeface="+mn-cs"/>
              </a:rPr>
              <a:t>The objectives of this module is to </a:t>
            </a:r>
          </a:p>
          <a:p>
            <a:pPr marL="457200" indent="-457200">
              <a:lnSpc>
                <a:spcPct val="100000"/>
              </a:lnSpc>
              <a:spcBef>
                <a:spcPts val="0"/>
              </a:spcBef>
              <a:spcAft>
                <a:spcPts val="1200"/>
              </a:spcAft>
              <a:buFont typeface="Arial" panose="020B0604020202020204" pitchFamily="34" charset="0"/>
              <a:buChar char="•"/>
            </a:pPr>
            <a:r>
              <a:rPr lang="en-US" sz="1200" dirty="0">
                <a:solidFill>
                  <a:schemeClr val="tx1"/>
                </a:solidFill>
              </a:rPr>
              <a:t>Learn the process of how clients are assigned</a:t>
            </a:r>
          </a:p>
          <a:p>
            <a:pPr marL="457200" indent="-457200">
              <a:lnSpc>
                <a:spcPct val="100000"/>
              </a:lnSpc>
              <a:spcBef>
                <a:spcPts val="0"/>
              </a:spcBef>
              <a:spcAft>
                <a:spcPts val="1200"/>
              </a:spcAft>
              <a:buFont typeface="Arial" panose="020B0604020202020204" pitchFamily="34" charset="0"/>
              <a:buChar char="•"/>
            </a:pPr>
            <a:r>
              <a:rPr lang="en-US" sz="1200" dirty="0">
                <a:solidFill>
                  <a:schemeClr val="tx1"/>
                </a:solidFill>
              </a:rPr>
              <a:t>Review client enrollment and promotional materials </a:t>
            </a:r>
          </a:p>
          <a:p>
            <a:pPr marL="457200" indent="-457200">
              <a:lnSpc>
                <a:spcPct val="100000"/>
              </a:lnSpc>
              <a:spcBef>
                <a:spcPts val="0"/>
              </a:spcBef>
              <a:spcAft>
                <a:spcPts val="1200"/>
              </a:spcAft>
              <a:buFont typeface="Arial" panose="020B0604020202020204" pitchFamily="34" charset="0"/>
              <a:buChar char="•"/>
            </a:pPr>
            <a:r>
              <a:rPr lang="en-US" sz="1200" dirty="0">
                <a:solidFill>
                  <a:schemeClr val="tx1"/>
                </a:solidFill>
              </a:rPr>
              <a:t>Review tribal protocols and other information when reaching out to clients. </a:t>
            </a:r>
          </a:p>
          <a:p>
            <a:pPr marL="457200" indent="-457200">
              <a:lnSpc>
                <a:spcPct val="100000"/>
              </a:lnSpc>
              <a:spcBef>
                <a:spcPts val="0"/>
              </a:spcBef>
              <a:spcAft>
                <a:spcPts val="1200"/>
              </a:spcAft>
              <a:buFont typeface="Arial" panose="020B0604020202020204" pitchFamily="34" charset="0"/>
              <a:buChar char="•"/>
            </a:pPr>
            <a:r>
              <a:rPr lang="en-US" sz="1200" dirty="0">
                <a:solidFill>
                  <a:schemeClr val="tx1"/>
                </a:solidFill>
              </a:rPr>
              <a:t>Identify strategies for locating clients</a:t>
            </a:r>
          </a:p>
          <a:p>
            <a:pPr marL="457200" indent="-457200">
              <a:lnSpc>
                <a:spcPct val="100000"/>
              </a:lnSpc>
              <a:spcBef>
                <a:spcPts val="0"/>
              </a:spcBef>
              <a:spcAft>
                <a:spcPts val="1200"/>
              </a:spcAft>
              <a:buFont typeface="Arial" panose="020B0604020202020204" pitchFamily="34" charset="0"/>
              <a:buChar char="•"/>
            </a:pPr>
            <a:r>
              <a:rPr lang="en-US" sz="1200" dirty="0">
                <a:solidFill>
                  <a:schemeClr val="tx1"/>
                </a:solidFill>
              </a:rPr>
              <a:t>Preparing for contact with the client </a:t>
            </a:r>
          </a:p>
          <a:p>
            <a:pPr marL="457200" indent="-457200">
              <a:lnSpc>
                <a:spcPct val="100000"/>
              </a:lnSpc>
              <a:spcBef>
                <a:spcPts val="0"/>
              </a:spcBef>
              <a:spcAft>
                <a:spcPts val="1200"/>
              </a:spcAft>
              <a:buFont typeface="Arial" panose="020B0604020202020204" pitchFamily="34" charset="0"/>
              <a:buChar char="•"/>
            </a:pPr>
            <a:r>
              <a:rPr lang="en-US" sz="1200" dirty="0">
                <a:solidFill>
                  <a:schemeClr val="tx1"/>
                </a:solidFill>
              </a:rPr>
              <a:t>Clients who opt into the program</a:t>
            </a:r>
          </a:p>
          <a:p>
            <a:pPr marL="457200" indent="-457200">
              <a:lnSpc>
                <a:spcPct val="100000"/>
              </a:lnSpc>
              <a:spcBef>
                <a:spcPts val="0"/>
              </a:spcBef>
              <a:spcAft>
                <a:spcPts val="1200"/>
              </a:spcAft>
              <a:buFont typeface="Arial" panose="020B0604020202020204" pitchFamily="34" charset="0"/>
              <a:buChar char="•"/>
            </a:pPr>
            <a:r>
              <a:rPr lang="en-US" sz="1200" dirty="0">
                <a:solidFill>
                  <a:schemeClr val="tx1"/>
                </a:solidFill>
              </a:rPr>
              <a:t>Clients who opt out of the program</a:t>
            </a:r>
            <a:endParaRPr lang="en-US" sz="800" kern="1200" dirty="0">
              <a:solidFill>
                <a:schemeClr val="tx1"/>
              </a:solidFill>
              <a:effectLst/>
              <a:latin typeface="+mn-lt"/>
              <a:ea typeface="+mn-ea"/>
              <a:cs typeface="+mn-cs"/>
            </a:endParaRPr>
          </a:p>
          <a:p>
            <a:endParaRPr lang="en-US" dirty="0"/>
          </a:p>
          <a:p>
            <a:endParaRPr lang="en-US" dirty="0"/>
          </a:p>
          <a:p>
            <a:endParaRPr lang="en-US" dirty="0"/>
          </a:p>
          <a:p>
            <a:r>
              <a:rPr lang="en-US" dirty="0"/>
              <a:t>Ask if they know if they will be doing outreach or if there are other staff that do this so they get a warm handoff</a:t>
            </a:r>
          </a:p>
          <a:p>
            <a:endParaRPr lang="en-US" dirty="0"/>
          </a:p>
          <a:p>
            <a:r>
              <a:rPr lang="en-US" dirty="0"/>
              <a:t>Check your biases </a:t>
            </a:r>
          </a:p>
          <a:p>
            <a:r>
              <a:rPr lang="en-US" dirty="0"/>
              <a:t>Practice your talking points or script</a:t>
            </a:r>
          </a:p>
          <a:p>
            <a:r>
              <a:rPr lang="en-US" dirty="0"/>
              <a:t>Be ready to explain the Health Home program and your role as a Care Coordinator </a:t>
            </a:r>
          </a:p>
          <a:p>
            <a:r>
              <a:rPr lang="en-US" dirty="0"/>
              <a:t>Listen</a:t>
            </a:r>
          </a:p>
          <a:p>
            <a:endParaRPr lang="en-US" dirty="0"/>
          </a:p>
        </p:txBody>
      </p:sp>
      <p:sp>
        <p:nvSpPr>
          <p:cNvPr id="4" name="Slide Number Placeholder 3"/>
          <p:cNvSpPr>
            <a:spLocks noGrp="1"/>
          </p:cNvSpPr>
          <p:nvPr>
            <p:ph type="sldNum" sz="quarter" idx="5"/>
          </p:nvPr>
        </p:nvSpPr>
        <p:spPr/>
        <p:txBody>
          <a:bodyPr/>
          <a:lstStyle/>
          <a:p>
            <a:fld id="{39D47F79-644B-4B31-AB37-F2B7611E546C}" type="slidenum">
              <a:rPr lang="en-US" smtClean="0"/>
              <a:t>32</a:t>
            </a:fld>
            <a:endParaRPr lang="en-US" dirty="0"/>
          </a:p>
        </p:txBody>
      </p:sp>
    </p:spTree>
    <p:extLst>
      <p:ext uri="{BB962C8B-B14F-4D97-AF65-F5344CB8AC3E}">
        <p14:creationId xmlns:p14="http://schemas.microsoft.com/office/powerpoint/2010/main" val="28019318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Add tips and tricks to Outreach especially for hard to locate clients</a:t>
            </a:r>
          </a:p>
          <a:p>
            <a:r>
              <a:rPr lang="en-US" dirty="0"/>
              <a:t>Include ongoing Outreach - how to re-engage clients</a:t>
            </a:r>
            <a:r>
              <a:rPr lang="en-US" baseline="0" dirty="0"/>
              <a:t> </a:t>
            </a:r>
          </a:p>
          <a:p>
            <a:r>
              <a:rPr lang="en-US" baseline="0" dirty="0"/>
              <a:t>Refer back to Outreach and Engagement strategies webinar</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Using other platforms for outreach and locating people who have been last to contact the client, for example Point Click Care.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E137E0-E280-477D-98C2-A757D7E058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769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Ask participants to share their experiences with “cold calling” clients in previous</a:t>
            </a:r>
            <a:r>
              <a:rPr lang="en-US" baseline="0" dirty="0"/>
              <a:t> jobs.</a:t>
            </a:r>
            <a:endParaRPr lang="en-US" dirty="0"/>
          </a:p>
        </p:txBody>
      </p:sp>
      <p:sp>
        <p:nvSpPr>
          <p:cNvPr id="4" name="Slide Number Placeholder 3">
            <a:extLst>
              <a:ext uri="{FF2B5EF4-FFF2-40B4-BE49-F238E27FC236}">
                <a16:creationId xmlns:a16="http://schemas.microsoft.com/office/drawing/2014/main" id="{59BFA266-2C13-B512-AF57-09DDBB6ACAEB}"/>
              </a:ext>
            </a:extLst>
          </p:cNvPr>
          <p:cNvSpPr>
            <a:spLocks noGrp="1"/>
          </p:cNvSpPr>
          <p:nvPr>
            <p:ph type="sldNum" sz="quarter" idx="5"/>
          </p:nvPr>
        </p:nvSpPr>
        <p:spPr/>
        <p:txBody>
          <a:bodyPr/>
          <a:lstStyle/>
          <a:p>
            <a:fld id="{39D47F79-644B-4B31-AB37-F2B7611E546C}" type="slidenum">
              <a:rPr lang="en-US" smtClean="0"/>
              <a:t>34</a:t>
            </a:fld>
            <a:endParaRPr lang="en-US" dirty="0"/>
          </a:p>
        </p:txBody>
      </p:sp>
    </p:spTree>
    <p:extLst>
      <p:ext uri="{BB962C8B-B14F-4D97-AF65-F5344CB8AC3E}">
        <p14:creationId xmlns:p14="http://schemas.microsoft.com/office/powerpoint/2010/main" val="31814696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r>
              <a:rPr lang="en-US" dirty="0"/>
              <a:t>Each group will have a vignette. Provide the introduction for their person</a:t>
            </a:r>
            <a:endParaRPr lang="en-US" b="1" dirty="0"/>
          </a:p>
        </p:txBody>
      </p:sp>
      <p:sp>
        <p:nvSpPr>
          <p:cNvPr id="4" name="Slide Number Placeholder 3"/>
          <p:cNvSpPr>
            <a:spLocks noGrp="1"/>
          </p:cNvSpPr>
          <p:nvPr>
            <p:ph type="sldNum" sz="quarter" idx="10"/>
          </p:nvPr>
        </p:nvSpPr>
        <p:spPr/>
        <p:txBody>
          <a:bodyPr/>
          <a:lstStyle/>
          <a:p>
            <a:fld id="{39D47F79-644B-4B31-AB37-F2B7611E546C}" type="slidenum">
              <a:rPr lang="en-US" smtClean="0"/>
              <a:t>35</a:t>
            </a:fld>
            <a:endParaRPr lang="en-US" dirty="0"/>
          </a:p>
        </p:txBody>
      </p:sp>
    </p:spTree>
    <p:extLst>
      <p:ext uri="{BB962C8B-B14F-4D97-AF65-F5344CB8AC3E}">
        <p14:creationId xmlns:p14="http://schemas.microsoft.com/office/powerpoint/2010/main" val="16060371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465887" rtl="0" eaLnBrk="1" fontAlgn="auto" latinLnBrk="0" hangingPunct="1">
              <a:lnSpc>
                <a:spcPct val="100000"/>
              </a:lnSpc>
              <a:spcBef>
                <a:spcPts val="0"/>
              </a:spcBef>
              <a:spcAft>
                <a:spcPts val="0"/>
              </a:spcAft>
              <a:buClrTx/>
              <a:buSzTx/>
              <a:buFontTx/>
              <a:buNone/>
              <a:tabLst/>
              <a:defRPr/>
            </a:pPr>
            <a:r>
              <a:rPr lang="en-US" dirty="0"/>
              <a:t>Have the participants </a:t>
            </a:r>
            <a:r>
              <a:rPr lang="en-US" baseline="0" dirty="0"/>
              <a:t>break up into small groups using </a:t>
            </a:r>
            <a:r>
              <a:rPr lang="en-US" dirty="0"/>
              <a:t>the vignette</a:t>
            </a:r>
            <a:r>
              <a:rPr lang="en-US" baseline="0" dirty="0"/>
              <a:t> profiles </a:t>
            </a:r>
          </a:p>
          <a:p>
            <a:pPr marL="0" marR="0" lvl="0" indent="0" algn="l" defTabSz="465887" rtl="0" eaLnBrk="1" fontAlgn="auto" latinLnBrk="0" hangingPunct="1">
              <a:lnSpc>
                <a:spcPct val="100000"/>
              </a:lnSpc>
              <a:spcBef>
                <a:spcPts val="0"/>
              </a:spcBef>
              <a:spcAft>
                <a:spcPts val="0"/>
              </a:spcAft>
              <a:buClrTx/>
              <a:buSzTx/>
              <a:buFontTx/>
              <a:buNone/>
              <a:tabLst/>
              <a:defRPr/>
            </a:pPr>
            <a:endParaRPr lang="en-US" b="1" dirty="0"/>
          </a:p>
          <a:p>
            <a:pPr defTabSz="465887">
              <a:defRPr/>
            </a:pPr>
            <a:r>
              <a:rPr lang="en-US" dirty="0"/>
              <a:t>Ask them to assign a record</a:t>
            </a:r>
            <a:r>
              <a:rPr lang="en-US" baseline="0" dirty="0"/>
              <a:t>er and a reporter. The recorder will write the group’s ideas on the flip charts and the reporter will report out to the entire class.</a:t>
            </a:r>
            <a:br>
              <a:rPr lang="en-US" baseline="0" dirty="0"/>
            </a:br>
            <a:br>
              <a:rPr lang="en-US" baseline="0" dirty="0"/>
            </a:br>
            <a:r>
              <a:rPr lang="en-US" baseline="0" dirty="0"/>
              <a:t>Then have the small groups brainstorm how they will engage with their client. They will record their responses on separate flip charts. </a:t>
            </a:r>
            <a:endParaRPr lang="en-US" dirty="0"/>
          </a:p>
          <a:p>
            <a:pPr defTabSz="465887">
              <a:defRPr/>
            </a:pPr>
            <a:endParaRPr lang="en-US" baseline="0" dirty="0"/>
          </a:p>
          <a:p>
            <a:pPr defTabSz="465887">
              <a:defRPr/>
            </a:pPr>
            <a:r>
              <a:rPr lang="en-US" baseline="0" dirty="0"/>
              <a:t>1. First ask them to write a brief description of their client.</a:t>
            </a:r>
          </a:p>
          <a:p>
            <a:pPr defTabSz="465887">
              <a:defRPr/>
            </a:pPr>
            <a:r>
              <a:rPr lang="en-US" baseline="0" dirty="0"/>
              <a:t>2. Ask them how they will engage the client on the phone and what would be the plan for your first face-to-face visit (you have no release of information at this point). Consider what is “coordination of care” and if the Care Coordinator can begin to work on behalf of the client without written consent. </a:t>
            </a:r>
            <a:endParaRPr lang="en-US" sz="1200" baseline="0" dirty="0"/>
          </a:p>
          <a:p>
            <a:pPr defTabSz="465887">
              <a:defRPr/>
            </a:pPr>
            <a:r>
              <a:rPr lang="en-US" sz="1200" baseline="0" dirty="0"/>
              <a:t>3. </a:t>
            </a:r>
            <a:r>
              <a:rPr lang="en-US" sz="1200" dirty="0"/>
              <a:t>What is PRISM Risk Score and IP Admit Risk Score?</a:t>
            </a:r>
          </a:p>
          <a:p>
            <a:pPr defTabSz="465887">
              <a:defRPr/>
            </a:pPr>
            <a:r>
              <a:rPr lang="en-US" sz="1200" dirty="0"/>
              <a:t>4. What did you note about your client in reviewing the screens in PRISM?</a:t>
            </a:r>
          </a:p>
          <a:p>
            <a:pPr marL="0" indent="0">
              <a:spcBef>
                <a:spcPts val="600"/>
              </a:spcBef>
              <a:buFont typeface="+mj-lt"/>
              <a:buNone/>
            </a:pPr>
            <a:r>
              <a:rPr lang="en-US" sz="1200" dirty="0"/>
              <a:t>5. What issues or gaps in care did you identify that you would like to discuss with your client?</a:t>
            </a:r>
          </a:p>
          <a:p>
            <a:pPr marL="0" indent="0">
              <a:spcBef>
                <a:spcPts val="600"/>
              </a:spcBef>
              <a:buFont typeface="+mj-lt"/>
              <a:buNone/>
            </a:pPr>
            <a:r>
              <a:rPr lang="en-US" sz="1200" dirty="0"/>
              <a:t>6. What potential care coordination opportunities with providers do you see?</a:t>
            </a:r>
          </a:p>
          <a:p>
            <a:endParaRPr lang="en-US" baseline="0" dirty="0"/>
          </a:p>
          <a:p>
            <a:r>
              <a:rPr lang="en-US" baseline="0" dirty="0"/>
              <a:t>Note that if care coordinators will be working with children 13-17 years of age, the child must provide permission to release information about mental health, chemical dependency, and reproductive health.</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*Gaps in care means the identification, coordination, and processing of needed referrals to meet a client’s medical, behavioral health, and social service needs.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t>Ask the trainees to return to their small breakout groups. For this activity use laptops with the vignettes and Excel worksheets to do an analysis of the PRISM data and report back on the priority areas for this client from the Care Coordinator’s perspective. Record risk factors identified, patterns of use of services and gaps in services on the flip charts for each client. What questions may have been raised in analyzing the PRISM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endParaRPr lang="en-US" baseline="0" dirty="0"/>
          </a:p>
        </p:txBody>
      </p:sp>
      <p:sp>
        <p:nvSpPr>
          <p:cNvPr id="4" name="Slide Number Placeholder 3"/>
          <p:cNvSpPr>
            <a:spLocks noGrp="1"/>
          </p:cNvSpPr>
          <p:nvPr>
            <p:ph type="sldNum" sz="quarter" idx="10"/>
          </p:nvPr>
        </p:nvSpPr>
        <p:spPr/>
        <p:txBody>
          <a:bodyPr/>
          <a:lstStyle/>
          <a:p>
            <a:fld id="{39D47F79-644B-4B31-AB37-F2B7611E546C}" type="slidenum">
              <a:rPr lang="en-US" smtClean="0"/>
              <a:t>36</a:t>
            </a:fld>
            <a:endParaRPr lang="en-US" dirty="0"/>
          </a:p>
        </p:txBody>
      </p:sp>
    </p:spTree>
    <p:extLst>
      <p:ext uri="{BB962C8B-B14F-4D97-AF65-F5344CB8AC3E}">
        <p14:creationId xmlns:p14="http://schemas.microsoft.com/office/powerpoint/2010/main" val="26716636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Re-introduce MI…will talk SMART Goals a little later. </a:t>
            </a:r>
          </a:p>
          <a:p>
            <a:r>
              <a:rPr lang="en-US" dirty="0"/>
              <a:t>Ask if any have had MI training.</a:t>
            </a:r>
          </a:p>
          <a:p>
            <a:endParaRPr lang="en-US" dirty="0"/>
          </a:p>
          <a:p>
            <a:r>
              <a:rPr lang="en-US" dirty="0"/>
              <a:t>Care coordination and Health Homes</a:t>
            </a:r>
            <a:r>
              <a:rPr lang="en-US" baseline="0" dirty="0"/>
              <a:t> promote Motivational Interviewing as a method for guiding clients on their self-determined health journey. Care Coordinators are encouraged to take advantage of any Motivational Interviewing training sponsored by their Leads.</a:t>
            </a:r>
          </a:p>
          <a:p>
            <a:pPr defTabSz="465887">
              <a:defRPr/>
            </a:pPr>
            <a:endParaRPr lang="en-US" dirty="0"/>
          </a:p>
          <a:p>
            <a:pPr defTabSz="465887">
              <a:defRPr/>
            </a:pPr>
            <a:r>
              <a:rPr lang="en-US" dirty="0"/>
              <a:t>Motivational interviewing is one approach</a:t>
            </a:r>
            <a:r>
              <a:rPr lang="en-US" baseline="0" dirty="0"/>
              <a:t> that can be used to aid our clients in developing a Health Action Plan to take control over their health and healthcare services.</a:t>
            </a:r>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37</a:t>
            </a:fld>
            <a:endParaRPr lang="en-US" dirty="0"/>
          </a:p>
        </p:txBody>
      </p:sp>
    </p:spTree>
    <p:extLst>
      <p:ext uri="{BB962C8B-B14F-4D97-AF65-F5344CB8AC3E}">
        <p14:creationId xmlns:p14="http://schemas.microsoft.com/office/powerpoint/2010/main" val="9648673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465887">
              <a:defRPr/>
            </a:pPr>
            <a:r>
              <a:rPr lang="en-US" dirty="0"/>
              <a:t>One way to incorporate the spirit of MI is</a:t>
            </a:r>
            <a:r>
              <a:rPr lang="en-US" baseline="0" dirty="0"/>
              <a:t> through skillful listening and guiding, conveying a message of </a:t>
            </a:r>
            <a:r>
              <a:rPr lang="en-US" dirty="0"/>
              <a:t>acceptance, hope and compassion. </a:t>
            </a:r>
            <a:r>
              <a:rPr lang="en-US" baseline="0" dirty="0"/>
              <a:t> This approach helps to elicit from the client the</a:t>
            </a:r>
            <a:r>
              <a:rPr lang="en-US" dirty="0"/>
              <a:t>ir own good motivations for making behavior changes in the interest of their health.  </a:t>
            </a:r>
          </a:p>
          <a:p>
            <a:pPr defTabSz="465887">
              <a:defRPr/>
            </a:pPr>
            <a:endParaRPr lang="en-US" dirty="0"/>
          </a:p>
          <a:p>
            <a:pPr defTabSz="465887">
              <a:defRPr/>
            </a:pPr>
            <a:r>
              <a:rPr lang="en-US" dirty="0"/>
              <a:t>“Empathy” differs from “sympathy” - - empathy</a:t>
            </a:r>
            <a:r>
              <a:rPr lang="en-US" baseline="0" dirty="0"/>
              <a:t> conveys a deep understanding or awareness of another person’s situation.  Sympathy requires judgment of a situation.</a:t>
            </a:r>
            <a:endParaRPr lang="en-US" dirty="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38</a:t>
            </a:fld>
            <a:endParaRPr lang="en-US" dirty="0"/>
          </a:p>
        </p:txBody>
      </p:sp>
    </p:spTree>
    <p:extLst>
      <p:ext uri="{BB962C8B-B14F-4D97-AF65-F5344CB8AC3E}">
        <p14:creationId xmlns:p14="http://schemas.microsoft.com/office/powerpoint/2010/main" val="25248073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39</a:t>
            </a:fld>
            <a:endParaRPr lang="en-US" dirty="0"/>
          </a:p>
        </p:txBody>
      </p:sp>
    </p:spTree>
    <p:extLst>
      <p:ext uri="{BB962C8B-B14F-4D97-AF65-F5344CB8AC3E}">
        <p14:creationId xmlns:p14="http://schemas.microsoft.com/office/powerpoint/2010/main" val="1965681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aseline="0" dirty="0"/>
              <a:t>DSHS and the Health Care Authority are not requiring one system for documentation so your Lead Organization will establish how you will add to your existing system of documentation or create a new system for documenting services for your Health Home clients.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4</a:t>
            </a:fld>
            <a:endParaRPr lang="en-US" dirty="0"/>
          </a:p>
        </p:txBody>
      </p:sp>
    </p:spTree>
    <p:extLst>
      <p:ext uri="{BB962C8B-B14F-4D97-AF65-F5344CB8AC3E}">
        <p14:creationId xmlns:p14="http://schemas.microsoft.com/office/powerpoint/2010/main" val="24742748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40</a:t>
            </a:fld>
            <a:endParaRPr lang="en-US" dirty="0"/>
          </a:p>
        </p:txBody>
      </p:sp>
    </p:spTree>
    <p:extLst>
      <p:ext uri="{BB962C8B-B14F-4D97-AF65-F5344CB8AC3E}">
        <p14:creationId xmlns:p14="http://schemas.microsoft.com/office/powerpoint/2010/main" val="2535403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41</a:t>
            </a:fld>
            <a:endParaRPr lang="en-US" dirty="0"/>
          </a:p>
        </p:txBody>
      </p:sp>
    </p:spTree>
    <p:extLst>
      <p:ext uri="{BB962C8B-B14F-4D97-AF65-F5344CB8AC3E}">
        <p14:creationId xmlns:p14="http://schemas.microsoft.com/office/powerpoint/2010/main" val="19142661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These are six factors that</a:t>
            </a:r>
            <a:r>
              <a:rPr lang="en-US" baseline="0" dirty="0"/>
              <a:t> may impact a client’s motivation. Give your own examples or use the following for each of the factors.</a:t>
            </a:r>
          </a:p>
          <a:p>
            <a:endParaRPr lang="en-US" baseline="0" dirty="0"/>
          </a:p>
          <a:p>
            <a:r>
              <a:rPr lang="en-US" baseline="0" dirty="0"/>
              <a:t>Goals:                           Is there something specific the client would like to achieve?</a:t>
            </a:r>
          </a:p>
          <a:p>
            <a:r>
              <a:rPr lang="en-US" baseline="0" dirty="0"/>
              <a:t>Values:                         Is stable housing important to a client with no permanent housing?</a:t>
            </a:r>
          </a:p>
          <a:p>
            <a:r>
              <a:rPr lang="en-US" baseline="0" dirty="0"/>
              <a:t>Importance:                 Is self-care less important to our client than providing care to an aging spouse?</a:t>
            </a:r>
          </a:p>
          <a:p>
            <a:r>
              <a:rPr lang="en-US" baseline="0" dirty="0"/>
              <a:t>Confidence:                 Have previous attempts at a behavioral change failed and are these failed attempts influencing the client’s level of confidence to try again?</a:t>
            </a:r>
          </a:p>
          <a:p>
            <a:r>
              <a:rPr lang="en-US" baseline="0" dirty="0"/>
              <a:t>Barriers:                       What barriers does the client see that may prevent change? For example, is the ability to pay for non-medical transportation to go to their local Community Center a 	            barrier?</a:t>
            </a:r>
          </a:p>
          <a:p>
            <a:endParaRPr lang="en-US" baseline="0" dirty="0"/>
          </a:p>
          <a:p>
            <a:r>
              <a:rPr lang="en-US" baseline="0" dirty="0"/>
              <a:t>Activation and ability: Does the client have any prior experience with exercise programs? Are they interested in adding exercise into their routine?</a:t>
            </a:r>
            <a:endParaRPr lang="en-US" dirty="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42</a:t>
            </a:fld>
            <a:endParaRPr lang="en-US" dirty="0"/>
          </a:p>
        </p:txBody>
      </p:sp>
    </p:spTree>
    <p:extLst>
      <p:ext uri="{BB962C8B-B14F-4D97-AF65-F5344CB8AC3E}">
        <p14:creationId xmlns:p14="http://schemas.microsoft.com/office/powerpoint/2010/main" val="4873351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Use</a:t>
            </a:r>
            <a:r>
              <a:rPr lang="en-US" baseline="0" dirty="0"/>
              <a:t> Motivational Interviewing to:</a:t>
            </a:r>
          </a:p>
          <a:p>
            <a:pPr marL="174708" indent="-174708">
              <a:buFont typeface="Arial" panose="020B0604020202020204" pitchFamily="34" charset="0"/>
              <a:buChar char="•"/>
            </a:pPr>
            <a:r>
              <a:rPr lang="en-US" u="sng" dirty="0"/>
              <a:t>Engage:</a:t>
            </a:r>
            <a:r>
              <a:rPr lang="en-US" baseline="0" dirty="0"/>
              <a:t> the client, family, and/or caregiver</a:t>
            </a:r>
          </a:p>
          <a:p>
            <a:pPr marL="174708" indent="-174708">
              <a:buFont typeface="Arial" panose="020B0604020202020204" pitchFamily="34" charset="0"/>
              <a:buChar char="•"/>
            </a:pPr>
            <a:r>
              <a:rPr lang="en-US" u="sng" baseline="0" dirty="0"/>
              <a:t>Focus:</a:t>
            </a:r>
            <a:r>
              <a:rPr lang="en-US" baseline="0" dirty="0"/>
              <a:t> on the behaviors they would like to change</a:t>
            </a:r>
          </a:p>
          <a:p>
            <a:pPr marL="174708" indent="-174708">
              <a:buFont typeface="Arial" panose="020B0604020202020204" pitchFamily="34" charset="0"/>
              <a:buChar char="•"/>
            </a:pPr>
            <a:r>
              <a:rPr lang="en-US" u="sng" baseline="0" dirty="0"/>
              <a:t>Evoke:</a:t>
            </a:r>
            <a:r>
              <a:rPr lang="en-US" baseline="0" dirty="0"/>
              <a:t> draw from the clients their concerns, perceived barriers, confidence level, and willingness to consider a change in self-management of their chronic conditions</a:t>
            </a:r>
          </a:p>
          <a:p>
            <a:pPr marL="174708" indent="-174708">
              <a:buFont typeface="Arial" panose="020B0604020202020204" pitchFamily="34" charset="0"/>
              <a:buChar char="•"/>
            </a:pPr>
            <a:r>
              <a:rPr lang="en-US" u="sng" baseline="0" dirty="0"/>
              <a:t>Plan:</a:t>
            </a:r>
            <a:r>
              <a:rPr lang="en-US" u="none" baseline="0" dirty="0"/>
              <a:t> </a:t>
            </a:r>
            <a:r>
              <a:rPr lang="en-US" baseline="0" dirty="0"/>
              <a:t>create a Health Action Plan to address their concerns and desires for improving their health </a:t>
            </a:r>
          </a:p>
          <a:p>
            <a:pPr marL="174708" indent="-174708">
              <a:buFont typeface="Arial" panose="020B0604020202020204" pitchFamily="34" charset="0"/>
              <a:buChar char="•"/>
            </a:pPr>
            <a:r>
              <a:rPr lang="en-US" u="sng" baseline="0" dirty="0"/>
              <a:t>Pursue and review: </a:t>
            </a:r>
            <a:r>
              <a:rPr lang="en-US" baseline="0" dirty="0"/>
              <a:t>support the client in pursuing their health changes by offering the six health home services</a:t>
            </a:r>
            <a:endParaRPr lang="en-US" dirty="0"/>
          </a:p>
          <a:p>
            <a:endParaRPr lang="en-US" dirty="0"/>
          </a:p>
          <a:p>
            <a:r>
              <a:rPr lang="en-US" dirty="0"/>
              <a:t>Five key steps for success:</a:t>
            </a:r>
          </a:p>
          <a:p>
            <a:r>
              <a:rPr lang="en-US" dirty="0"/>
              <a:t>Engage: using</a:t>
            </a:r>
            <a:r>
              <a:rPr lang="en-US" baseline="0" dirty="0"/>
              <a:t> Motivational Interviewing by asking open-ended questions can help engage the client in examining their health and move toward developing a Health Action Plan</a:t>
            </a:r>
            <a:endParaRPr lang="en-US" dirty="0"/>
          </a:p>
          <a:p>
            <a:r>
              <a:rPr lang="en-US" dirty="0"/>
              <a:t>Focus: work with the client to identify one long term goal</a:t>
            </a:r>
            <a:r>
              <a:rPr lang="en-US" baseline="0" dirty="0"/>
              <a:t> that they would like to focus on</a:t>
            </a:r>
          </a:p>
          <a:p>
            <a:r>
              <a:rPr lang="en-US" baseline="0" dirty="0"/>
              <a:t>Evoke: work with the client to draw out their own inner resources</a:t>
            </a:r>
            <a:endParaRPr lang="en-US" dirty="0"/>
          </a:p>
          <a:p>
            <a:r>
              <a:rPr lang="en-US" dirty="0"/>
              <a:t>Plan: work with the client to develop a plan using short term goals and action steps to move them toward their long term goal</a:t>
            </a:r>
          </a:p>
          <a:p>
            <a:r>
              <a:rPr lang="en-US" dirty="0"/>
              <a:t>Review: monthly visits and telephone calls provide an opportunity to review the Health</a:t>
            </a:r>
            <a:r>
              <a:rPr lang="en-US" baseline="0" dirty="0"/>
              <a:t> Action Plan to identify progress and reinforce the positive changes</a:t>
            </a:r>
            <a:endParaRPr lang="en-US" dirty="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43</a:t>
            </a:fld>
            <a:endParaRPr lang="en-US" dirty="0"/>
          </a:p>
        </p:txBody>
      </p:sp>
    </p:spTree>
    <p:extLst>
      <p:ext uri="{BB962C8B-B14F-4D97-AF65-F5344CB8AC3E}">
        <p14:creationId xmlns:p14="http://schemas.microsoft.com/office/powerpoint/2010/main" val="16681736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465887">
              <a:defRPr/>
            </a:pPr>
            <a:r>
              <a:rPr lang="en-US" baseline="0" dirty="0"/>
              <a:t>Some of the modules mentioned activation or the PAM and you will now learn about it.</a:t>
            </a:r>
          </a:p>
          <a:p>
            <a:pPr defTabSz="465887">
              <a:defRPr/>
            </a:pPr>
            <a:endParaRPr lang="en-US" baseline="0" dirty="0"/>
          </a:p>
          <a:p>
            <a:pPr defTabSz="465887">
              <a:defRPr/>
            </a:pPr>
            <a:r>
              <a:rPr lang="en-US" baseline="0" dirty="0"/>
              <a:t>The Lead Organizations are required to purchase a license for the PAM through Phreesia as this is a copyrighted product. The Lead Organization will be able to provide the scoring guides for the tools.</a:t>
            </a:r>
          </a:p>
          <a:p>
            <a:pPr defTabSz="465887">
              <a:defRPr/>
            </a:pPr>
            <a:endParaRPr lang="en-US" baseline="0" dirty="0"/>
          </a:p>
          <a:p>
            <a:r>
              <a:rPr lang="en-US" baseline="0" dirty="0"/>
              <a:t>To access the PAM, CAM or PPAM contact your Lead Organization for the user name and password to the Phreesia Website. </a:t>
            </a:r>
          </a:p>
          <a:p>
            <a:endParaRPr lang="en-US" baseline="0" dirty="0"/>
          </a:p>
          <a:p>
            <a:r>
              <a:rPr lang="en-US" baseline="0" dirty="0"/>
              <a:t>We are aware that there are cultural differences in the way some may interpret the words. The Phreesia Website also includes translations of the activation measures for some languages other than English.</a:t>
            </a:r>
          </a:p>
          <a:p>
            <a:endParaRPr lang="en-US" baseline="0" dirty="0"/>
          </a:p>
          <a:p>
            <a:r>
              <a:rPr lang="en-US" baseline="0" dirty="0"/>
              <a:t>Check with your Lead Organizations to see if they have purchased the “Coaching for Activation”  or the “Flourish” program. Purchase of these additional services is not required for the grant. </a:t>
            </a:r>
          </a:p>
          <a:p>
            <a:endParaRPr lang="en-US" baseline="0" dirty="0"/>
          </a:p>
          <a:p>
            <a:r>
              <a:rPr lang="en-US" baseline="0" dirty="0"/>
              <a:t>Lead Organizations will have various platforms for completing this assessment so check with your Lead/s. </a:t>
            </a:r>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44</a:t>
            </a:fld>
            <a:endParaRPr lang="en-US" dirty="0"/>
          </a:p>
        </p:txBody>
      </p:sp>
    </p:spTree>
    <p:extLst>
      <p:ext uri="{BB962C8B-B14F-4D97-AF65-F5344CB8AC3E}">
        <p14:creationId xmlns:p14="http://schemas.microsoft.com/office/powerpoint/2010/main" val="23124136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aseline="0" dirty="0"/>
              <a:t>HCA went with this tool because it is not disease specific. The tool is based on research. This tool can also be used for clients with mental health conditions. If your client is in a crisis you may not be able to get reliable information. This assessment must be administered once during each four month activity period. If you do not administer the tool then document the reason for not administering the assessment and the date you attempted to administer the screening.</a:t>
            </a:r>
          </a:p>
          <a:p>
            <a:endParaRPr lang="en-US" dirty="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45</a:t>
            </a:fld>
            <a:endParaRPr lang="en-US" dirty="0"/>
          </a:p>
        </p:txBody>
      </p:sp>
    </p:spTree>
    <p:extLst>
      <p:ext uri="{BB962C8B-B14F-4D97-AF65-F5344CB8AC3E}">
        <p14:creationId xmlns:p14="http://schemas.microsoft.com/office/powerpoint/2010/main" val="5368167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One of the advantages to using</a:t>
            </a:r>
            <a:r>
              <a:rPr lang="en-US" baseline="0" dirty="0"/>
              <a:t> the PAM, PPAM or CAM is that the tools are universal for all chronic diseases. Other tools that have been developed by others may be specific to certain conditions, such as diabetes.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Emphasize that the three measures are proprietary and the Lead Organization possesses a license to use the three measures.</a:t>
            </a:r>
            <a:endParaRPr lang="en-US" dirty="0"/>
          </a:p>
          <a:p>
            <a:endParaRPr lang="en-US" dirty="0"/>
          </a:p>
          <a:p>
            <a:r>
              <a:rPr lang="en-US" dirty="0"/>
              <a:t>A PAM, CAM or PPAM must be completed during each four month activity period. The PAM, CAM or PPAM does not necessarily have to be completed on the same day as the HAP. </a:t>
            </a:r>
            <a:r>
              <a:rPr lang="en-US" baseline="0" dirty="0"/>
              <a:t>Your Lead Organization can supply you with the conversion charts to determine the Level of Activation derived from the score.</a:t>
            </a:r>
          </a:p>
          <a:p>
            <a:endParaRPr lang="en-US" baseline="0" dirty="0"/>
          </a:p>
          <a:p>
            <a:r>
              <a:rPr lang="en-US" baseline="0" dirty="0"/>
              <a:t>Ask participants to pull out the PAM, CAM and PPAM from the Classroom Training Manual. </a:t>
            </a:r>
          </a:p>
          <a:p>
            <a:endParaRPr lang="en-US" baseline="0" dirty="0"/>
          </a:p>
          <a:p>
            <a:r>
              <a:rPr lang="en-US" baseline="0" dirty="0"/>
              <a:t>Document on the HAP the date the survey was completed, the activation score and the Level of activation. If the client, caregiver or parent declined to complete the survey note the date it was offered and note the reason the survey was not completed. This may also be noted in the narrative section of the client’s file.</a:t>
            </a:r>
          </a:p>
          <a:p>
            <a:endParaRPr lang="en-US" baseline="0" dirty="0"/>
          </a:p>
          <a:p>
            <a:r>
              <a:rPr lang="en-US" baseline="0" dirty="0"/>
              <a:t>The PPAM must be administered for children age 4 through 17. Nothing precludes a child from taking the PAM in addition to the PPAM. Results can be documented in the comment section on the HAP and/or the electronic case file.</a:t>
            </a:r>
          </a:p>
          <a:p>
            <a:endParaRPr lang="en-US" dirty="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46</a:t>
            </a:fld>
            <a:endParaRPr lang="en-US" dirty="0"/>
          </a:p>
        </p:txBody>
      </p:sp>
    </p:spTree>
    <p:extLst>
      <p:ext uri="{BB962C8B-B14F-4D97-AF65-F5344CB8AC3E}">
        <p14:creationId xmlns:p14="http://schemas.microsoft.com/office/powerpoint/2010/main" val="37806868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465887">
              <a:defRPr/>
            </a:pPr>
            <a:r>
              <a:rPr lang="en-US" dirty="0">
                <a:solidFill>
                  <a:schemeClr val="bg2">
                    <a:lumMod val="25000"/>
                  </a:schemeClr>
                </a:solidFill>
              </a:rPr>
              <a:t>Activation is a defined term built through stakeholder consensus:</a:t>
            </a:r>
          </a:p>
          <a:p>
            <a:pPr defTabSz="465887">
              <a:defRPr/>
            </a:pPr>
            <a:r>
              <a:rPr lang="en-US" dirty="0">
                <a:solidFill>
                  <a:schemeClr val="bg2">
                    <a:lumMod val="25000"/>
                  </a:schemeClr>
                </a:solidFill>
              </a:rPr>
              <a:t>People</a:t>
            </a:r>
            <a:r>
              <a:rPr lang="en-US" baseline="0" dirty="0">
                <a:solidFill>
                  <a:schemeClr val="bg2">
                    <a:lumMod val="25000"/>
                  </a:schemeClr>
                </a:solidFill>
              </a:rPr>
              <a:t> with higher scores tend to have better interaction with their providers. Those with lower scores may feel as if they have little ability to effect their health or the provision of their healthcare services.</a:t>
            </a:r>
          </a:p>
          <a:p>
            <a:pPr defTabSz="465887">
              <a:defRPr/>
            </a:pPr>
            <a:r>
              <a:rPr lang="en-US" baseline="0" dirty="0">
                <a:solidFill>
                  <a:schemeClr val="bg2">
                    <a:lumMod val="25000"/>
                  </a:schemeClr>
                </a:solidFill>
              </a:rPr>
              <a:t> </a:t>
            </a:r>
          </a:p>
          <a:p>
            <a:pPr defTabSz="465887">
              <a:defRPr/>
            </a:pPr>
            <a:r>
              <a:rPr lang="en-US" baseline="0" dirty="0">
                <a:solidFill>
                  <a:schemeClr val="bg2">
                    <a:lumMod val="25000"/>
                  </a:schemeClr>
                </a:solidFill>
              </a:rPr>
              <a:t>There is a parent activation measure if the parent is the decision maker. If the member is 13 – 17 years old consider whether the adolescent should complete the PAM on a case by case basis because the adolescent must give consent. The tool was normed for 18 and older. Administer to the caregiver if the client is developmentally delayed and 18 years and older. </a:t>
            </a:r>
          </a:p>
          <a:p>
            <a:pPr defTabSz="465887">
              <a:defRPr/>
            </a:pPr>
            <a:endParaRPr lang="en-US" baseline="0" dirty="0">
              <a:solidFill>
                <a:schemeClr val="bg2">
                  <a:lumMod val="25000"/>
                </a:schemeClr>
              </a:solidFill>
            </a:endParaRPr>
          </a:p>
          <a:p>
            <a:pPr defTabSz="465887">
              <a:defRPr/>
            </a:pPr>
            <a:r>
              <a:rPr lang="en-US" baseline="0" dirty="0">
                <a:solidFill>
                  <a:schemeClr val="bg2">
                    <a:lumMod val="25000"/>
                  </a:schemeClr>
                </a:solidFill>
              </a:rPr>
              <a:t>You can administer the PAM with an adult client and the CAM with that adult’s caregiver. </a:t>
            </a:r>
          </a:p>
          <a:p>
            <a:pPr defTabSz="465887">
              <a:defRPr/>
            </a:pPr>
            <a:endParaRPr lang="en-US" dirty="0">
              <a:solidFill>
                <a:schemeClr val="bg2">
                  <a:lumMod val="25000"/>
                </a:schemeClr>
              </a:solidFill>
            </a:endParaRPr>
          </a:p>
          <a:p>
            <a:endParaRPr lang="en-US" dirty="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47</a:t>
            </a:fld>
            <a:endParaRPr lang="en-US" dirty="0"/>
          </a:p>
        </p:txBody>
      </p:sp>
    </p:spTree>
    <p:extLst>
      <p:ext uri="{BB962C8B-B14F-4D97-AF65-F5344CB8AC3E}">
        <p14:creationId xmlns:p14="http://schemas.microsoft.com/office/powerpoint/2010/main" val="26635724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r>
              <a:rPr lang="en-US" dirty="0"/>
              <a:t>You may receive training</a:t>
            </a:r>
            <a:r>
              <a:rPr lang="en-US" baseline="0" dirty="0"/>
              <a:t> on the tool by your Lead Organization which is provided by Phreesia.</a:t>
            </a:r>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48</a:t>
            </a:fld>
            <a:endParaRPr lang="en-US" dirty="0"/>
          </a:p>
        </p:txBody>
      </p:sp>
    </p:spTree>
    <p:extLst>
      <p:ext uri="{BB962C8B-B14F-4D97-AF65-F5344CB8AC3E}">
        <p14:creationId xmlns:p14="http://schemas.microsoft.com/office/powerpoint/2010/main" val="19460459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PAM questions should be made available to the trainees.  Please refer them to the online </a:t>
            </a:r>
            <a:r>
              <a:rPr lang="en-US" baseline="0" dirty="0"/>
              <a:t>manual or have copies available. You also may refer to the Vignette PAM Score and Survey Responses for the 13 PAM statements</a:t>
            </a:r>
            <a:endParaRPr lang="en-US" dirty="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49</a:t>
            </a:fld>
            <a:endParaRPr lang="en-US" dirty="0"/>
          </a:p>
        </p:txBody>
      </p:sp>
    </p:spTree>
    <p:extLst>
      <p:ext uri="{BB962C8B-B14F-4D97-AF65-F5344CB8AC3E}">
        <p14:creationId xmlns:p14="http://schemas.microsoft.com/office/powerpoint/2010/main" val="2182874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These are the modules you completed in order to register for today. We will briefly review each of them and discuss what questions remain. </a:t>
            </a:r>
          </a:p>
        </p:txBody>
      </p:sp>
      <p:sp>
        <p:nvSpPr>
          <p:cNvPr id="4" name="Slide Number Placeholder 3"/>
          <p:cNvSpPr>
            <a:spLocks noGrp="1"/>
          </p:cNvSpPr>
          <p:nvPr>
            <p:ph type="sldNum" sz="quarter" idx="5"/>
          </p:nvPr>
        </p:nvSpPr>
        <p:spPr/>
        <p:txBody>
          <a:bodyPr/>
          <a:lstStyle/>
          <a:p>
            <a:fld id="{39D47F79-644B-4B31-AB37-F2B7611E546C}" type="slidenum">
              <a:rPr lang="en-US" smtClean="0"/>
              <a:t>5</a:t>
            </a:fld>
            <a:endParaRPr lang="en-US" dirty="0"/>
          </a:p>
        </p:txBody>
      </p:sp>
    </p:spTree>
    <p:extLst>
      <p:ext uri="{BB962C8B-B14F-4D97-AF65-F5344CB8AC3E}">
        <p14:creationId xmlns:p14="http://schemas.microsoft.com/office/powerpoint/2010/main" val="19524682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50</a:t>
            </a:fld>
            <a:endParaRPr lang="en-US" dirty="0"/>
          </a:p>
        </p:txBody>
      </p:sp>
    </p:spTree>
    <p:extLst>
      <p:ext uri="{BB962C8B-B14F-4D97-AF65-F5344CB8AC3E}">
        <p14:creationId xmlns:p14="http://schemas.microsoft.com/office/powerpoint/2010/main" val="6158409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r>
              <a:rPr lang="en-US" dirty="0"/>
              <a:t>For example, Sacha ended</a:t>
            </a:r>
            <a:r>
              <a:rPr lang="en-US" baseline="0" dirty="0"/>
              <a:t> up in a diabetic coma and was hospitalized. She has a paid caregiver. It may be helpful to assess the caregiver’s Level of Activation, especially if the caregiver is responsible for monitoring and administering Sacha’s insulin.</a:t>
            </a:r>
            <a:endParaRPr lang="en-US" dirty="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51</a:t>
            </a:fld>
            <a:endParaRPr lang="en-US" dirty="0"/>
          </a:p>
        </p:txBody>
      </p:sp>
    </p:spTree>
    <p:extLst>
      <p:ext uri="{BB962C8B-B14F-4D97-AF65-F5344CB8AC3E}">
        <p14:creationId xmlns:p14="http://schemas.microsoft.com/office/powerpoint/2010/main" val="2908136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52</a:t>
            </a:fld>
            <a:endParaRPr lang="en-US" dirty="0"/>
          </a:p>
        </p:txBody>
      </p:sp>
    </p:spTree>
    <p:extLst>
      <p:ext uri="{BB962C8B-B14F-4D97-AF65-F5344CB8AC3E}">
        <p14:creationId xmlns:p14="http://schemas.microsoft.com/office/powerpoint/2010/main" val="22935780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53</a:t>
            </a:fld>
            <a:endParaRPr lang="en-US" dirty="0"/>
          </a:p>
        </p:txBody>
      </p:sp>
    </p:spTree>
    <p:extLst>
      <p:ext uri="{BB962C8B-B14F-4D97-AF65-F5344CB8AC3E}">
        <p14:creationId xmlns:p14="http://schemas.microsoft.com/office/powerpoint/2010/main" val="27290277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r>
              <a:rPr lang="en-US" dirty="0"/>
              <a:t>The goal is to complete a PAM, CAM</a:t>
            </a:r>
            <a:r>
              <a:rPr lang="en-US" baseline="0" dirty="0"/>
              <a:t> or PPAM once within every four month activity period. Dates for this and any other required and optional screenings do not have to agree with the HAP begin date or begin date of a new trimester (four month activity period).</a:t>
            </a:r>
            <a:endParaRPr lang="en-US" dirty="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54</a:t>
            </a:fld>
            <a:endParaRPr lang="en-US" dirty="0"/>
          </a:p>
        </p:txBody>
      </p:sp>
    </p:spTree>
    <p:extLst>
      <p:ext uri="{BB962C8B-B14F-4D97-AF65-F5344CB8AC3E}">
        <p14:creationId xmlns:p14="http://schemas.microsoft.com/office/powerpoint/2010/main" val="4097024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55</a:t>
            </a:fld>
            <a:endParaRPr lang="en-US" dirty="0"/>
          </a:p>
        </p:txBody>
      </p:sp>
    </p:spTree>
    <p:extLst>
      <p:ext uri="{BB962C8B-B14F-4D97-AF65-F5344CB8AC3E}">
        <p14:creationId xmlns:p14="http://schemas.microsoft.com/office/powerpoint/2010/main" val="36462838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56</a:t>
            </a:fld>
            <a:endParaRPr lang="en-US" dirty="0"/>
          </a:p>
        </p:txBody>
      </p:sp>
    </p:spTree>
    <p:extLst>
      <p:ext uri="{BB962C8B-B14F-4D97-AF65-F5344CB8AC3E}">
        <p14:creationId xmlns:p14="http://schemas.microsoft.com/office/powerpoint/2010/main" val="24727742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57</a:t>
            </a:fld>
            <a:endParaRPr lang="en-US" dirty="0"/>
          </a:p>
        </p:txBody>
      </p:sp>
    </p:spTree>
    <p:extLst>
      <p:ext uri="{BB962C8B-B14F-4D97-AF65-F5344CB8AC3E}">
        <p14:creationId xmlns:p14="http://schemas.microsoft.com/office/powerpoint/2010/main" val="4443403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aseline="0" dirty="0"/>
              <a:t>If the client does not feel responsible for their own health this is an important belief to follow up with. This is a value to make the client aware of without any judgment about their belief. </a:t>
            </a:r>
          </a:p>
          <a:p>
            <a:endParaRPr lang="en-US" baseline="0" dirty="0"/>
          </a:p>
          <a:p>
            <a:r>
              <a:rPr lang="en-US" baseline="0" dirty="0"/>
              <a:t>If you are accompanying a client to an appointment you may want to discuss roles before going to the appointment. Ask the client what role they want you to play at the visit. Physicians have reported that joint visits have been very helpful to them and provided them with a lot of information they were lacking about their client’s condition and beliefs. Joint visits can provide an opportunity to demonstrate how to interact with their medical providers.</a:t>
            </a:r>
          </a:p>
          <a:p>
            <a:endParaRPr lang="en-US" baseline="0" dirty="0"/>
          </a:p>
          <a:p>
            <a:r>
              <a:rPr lang="en-US" baseline="0" dirty="0"/>
              <a:t>At Level 1 you or other collaterals may be completing more of the action steps. At this level you may provide a lot of education and coaching to move the client to take a more active role in their short term goals and action steps.</a:t>
            </a:r>
          </a:p>
          <a:p>
            <a:endParaRPr lang="en-US" baseline="0" dirty="0"/>
          </a:p>
          <a:p>
            <a:r>
              <a:rPr lang="en-US" baseline="0" dirty="0"/>
              <a:t>At Level 2 you will see the client taking  on more of the action steps. At this level education and coaching to better self-manage their health may be more effective than at Level 1. </a:t>
            </a:r>
          </a:p>
          <a:p>
            <a:endParaRPr lang="en-US" baseline="0" dirty="0"/>
          </a:p>
          <a:p>
            <a:r>
              <a:rPr lang="en-US" baseline="0" dirty="0"/>
              <a:t>If you over shoot a goal then change the goal to a smaller step. </a:t>
            </a:r>
          </a:p>
          <a:p>
            <a:endParaRPr lang="en-US" baseline="0" dirty="0"/>
          </a:p>
          <a:p>
            <a:r>
              <a:rPr lang="en-US" baseline="0" dirty="0"/>
              <a:t>Some people may never move beyond these levels, however, improvement within their level or increases in their activations score is considered a success.</a:t>
            </a:r>
            <a:endParaRPr lang="en-US" dirty="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58</a:t>
            </a:fld>
            <a:endParaRPr lang="en-US" dirty="0"/>
          </a:p>
        </p:txBody>
      </p:sp>
    </p:spTree>
    <p:extLst>
      <p:ext uri="{BB962C8B-B14F-4D97-AF65-F5344CB8AC3E}">
        <p14:creationId xmlns:p14="http://schemas.microsoft.com/office/powerpoint/2010/main" val="12620877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aseline="0" dirty="0"/>
              <a:t>At Level 3 we are closing knowledge gaps and are starting to look at stretch goals. Start considering some short range goals that may involve a longer length of time to achieve.</a:t>
            </a:r>
          </a:p>
          <a:p>
            <a:endParaRPr lang="en-US" baseline="0" dirty="0"/>
          </a:p>
          <a:p>
            <a:r>
              <a:rPr lang="en-US" baseline="0" dirty="0"/>
              <a:t>At Level 4 clients are trying. Expect relapse and plan for further success. Goals may need to be adjusted with the addition of new diagnoses or treatments.</a:t>
            </a:r>
          </a:p>
          <a:p>
            <a:endParaRPr lang="en-US" baseline="0" dirty="0"/>
          </a:p>
          <a:p>
            <a:r>
              <a:rPr lang="en-US" baseline="0" dirty="0"/>
              <a:t>Use the levels as a tool in working with clients and meeting them where they are.</a:t>
            </a:r>
          </a:p>
          <a:p>
            <a:endParaRPr lang="en-US" dirty="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59</a:t>
            </a:fld>
            <a:endParaRPr lang="en-US" dirty="0"/>
          </a:p>
        </p:txBody>
      </p:sp>
    </p:spTree>
    <p:extLst>
      <p:ext uri="{BB962C8B-B14F-4D97-AF65-F5344CB8AC3E}">
        <p14:creationId xmlns:p14="http://schemas.microsoft.com/office/powerpoint/2010/main" val="3759894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39D47F79-644B-4B31-AB37-F2B7611E546C}" type="slidenum">
              <a:rPr lang="en-US" smtClean="0"/>
              <a:t>6</a:t>
            </a:fld>
            <a:endParaRPr lang="en-US" dirty="0"/>
          </a:p>
        </p:txBody>
      </p:sp>
    </p:spTree>
    <p:extLst>
      <p:ext uri="{BB962C8B-B14F-4D97-AF65-F5344CB8AC3E}">
        <p14:creationId xmlns:p14="http://schemas.microsoft.com/office/powerpoint/2010/main" val="39373733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60</a:t>
            </a:fld>
            <a:endParaRPr lang="en-US" dirty="0"/>
          </a:p>
        </p:txBody>
      </p:sp>
    </p:spTree>
    <p:extLst>
      <p:ext uri="{BB962C8B-B14F-4D97-AF65-F5344CB8AC3E}">
        <p14:creationId xmlns:p14="http://schemas.microsoft.com/office/powerpoint/2010/main" val="6051264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r>
              <a:rPr lang="en-US" dirty="0"/>
              <a:t>Our role</a:t>
            </a:r>
            <a:r>
              <a:rPr lang="en-US" baseline="0" dirty="0"/>
              <a:t> is not to diagnose. You may want to refer the client for services to work with them.</a:t>
            </a:r>
            <a:endParaRPr lang="en-US" dirty="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61</a:t>
            </a:fld>
            <a:endParaRPr lang="en-US" dirty="0"/>
          </a:p>
        </p:txBody>
      </p:sp>
    </p:spTree>
    <p:extLst>
      <p:ext uri="{BB962C8B-B14F-4D97-AF65-F5344CB8AC3E}">
        <p14:creationId xmlns:p14="http://schemas.microsoft.com/office/powerpoint/2010/main" val="62498763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62</a:t>
            </a:fld>
            <a:endParaRPr lang="en-US" dirty="0"/>
          </a:p>
        </p:txBody>
      </p:sp>
    </p:spTree>
    <p:extLst>
      <p:ext uri="{BB962C8B-B14F-4D97-AF65-F5344CB8AC3E}">
        <p14:creationId xmlns:p14="http://schemas.microsoft.com/office/powerpoint/2010/main" val="153952361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r>
              <a:rPr lang="en-US" dirty="0"/>
              <a:t>Again, do not address issues or concerns while administering</a:t>
            </a:r>
            <a:r>
              <a:rPr lang="en-US" baseline="0" dirty="0"/>
              <a:t> the activation measure. Address the client’s, parent’s, or caregiver’s concerns after the tool has been completed.</a:t>
            </a:r>
            <a:endParaRPr lang="en-US" dirty="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63</a:t>
            </a:fld>
            <a:endParaRPr lang="en-US" dirty="0"/>
          </a:p>
        </p:txBody>
      </p:sp>
    </p:spTree>
    <p:extLst>
      <p:ext uri="{BB962C8B-B14F-4D97-AF65-F5344CB8AC3E}">
        <p14:creationId xmlns:p14="http://schemas.microsoft.com/office/powerpoint/2010/main" val="338023191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If you use a paper copy of the PAM,</a:t>
            </a:r>
            <a:r>
              <a:rPr lang="en-US" baseline="0" dirty="0"/>
              <a:t> </a:t>
            </a:r>
            <a:r>
              <a:rPr lang="en-US" dirty="0"/>
              <a:t>CAM or PPAM analyze where the client, caregiver or parent begin to agree less strongly with the statements. This can provide a clue as to which level of activation the client or representative may be reflecting. </a:t>
            </a:r>
          </a:p>
          <a:p>
            <a:endParaRPr lang="en-US" dirty="0"/>
          </a:p>
          <a:p>
            <a:r>
              <a:rPr lang="en-US" dirty="0"/>
              <a:t>Motivational interviewing has been shown to be most effective when used with clients who are less motivated to change and may exhibit angry and oppositional demeanors.</a:t>
            </a:r>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64</a:t>
            </a:fld>
            <a:endParaRPr lang="en-US" dirty="0"/>
          </a:p>
        </p:txBody>
      </p:sp>
    </p:spTree>
    <p:extLst>
      <p:ext uri="{BB962C8B-B14F-4D97-AF65-F5344CB8AC3E}">
        <p14:creationId xmlns:p14="http://schemas.microsoft.com/office/powerpoint/2010/main" val="151557699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65</a:t>
            </a:fld>
            <a:endParaRPr lang="en-US" dirty="0"/>
          </a:p>
        </p:txBody>
      </p:sp>
    </p:spTree>
    <p:extLst>
      <p:ext uri="{BB962C8B-B14F-4D97-AF65-F5344CB8AC3E}">
        <p14:creationId xmlns:p14="http://schemas.microsoft.com/office/powerpoint/2010/main" val="210894180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66</a:t>
            </a:fld>
            <a:endParaRPr lang="en-US" dirty="0"/>
          </a:p>
        </p:txBody>
      </p:sp>
    </p:spTree>
    <p:extLst>
      <p:ext uri="{BB962C8B-B14F-4D97-AF65-F5344CB8AC3E}">
        <p14:creationId xmlns:p14="http://schemas.microsoft.com/office/powerpoint/2010/main" val="308253640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67</a:t>
            </a:fld>
            <a:endParaRPr lang="en-US" dirty="0"/>
          </a:p>
        </p:txBody>
      </p:sp>
    </p:spTree>
    <p:extLst>
      <p:ext uri="{BB962C8B-B14F-4D97-AF65-F5344CB8AC3E}">
        <p14:creationId xmlns:p14="http://schemas.microsoft.com/office/powerpoint/2010/main" val="234220947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68</a:t>
            </a:fld>
            <a:endParaRPr lang="en-US" dirty="0"/>
          </a:p>
        </p:txBody>
      </p:sp>
    </p:spTree>
    <p:extLst>
      <p:ext uri="{BB962C8B-B14F-4D97-AF65-F5344CB8AC3E}">
        <p14:creationId xmlns:p14="http://schemas.microsoft.com/office/powerpoint/2010/main" val="43178233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Note that PAM will not provide longitudinal</a:t>
            </a:r>
            <a:r>
              <a:rPr lang="en-US" baseline="0" dirty="0"/>
              <a:t> data so you may want to print your activation measures or determine if the history of scores will be accessible in your electronic case record.</a:t>
            </a:r>
          </a:p>
          <a:p>
            <a:endParaRPr lang="en-US" baseline="0" dirty="0"/>
          </a:p>
          <a:p>
            <a:r>
              <a:rPr lang="en-US" baseline="0" dirty="0"/>
              <a:t>It is a best practice to retain paper copies of the PAM so they can be shared with the client to review their progress when updating the HAP.</a:t>
            </a:r>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69</a:t>
            </a:fld>
            <a:endParaRPr lang="en-US" dirty="0"/>
          </a:p>
        </p:txBody>
      </p:sp>
    </p:spTree>
    <p:extLst>
      <p:ext uri="{BB962C8B-B14F-4D97-AF65-F5344CB8AC3E}">
        <p14:creationId xmlns:p14="http://schemas.microsoft.com/office/powerpoint/2010/main" val="3462111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Have to have Medicaid</a:t>
            </a:r>
          </a:p>
          <a:p>
            <a:r>
              <a:rPr lang="en-US" dirty="0"/>
              <a:t>Clients may lose eligibility </a:t>
            </a:r>
          </a:p>
          <a:p>
            <a:r>
              <a:rPr lang="en-US" dirty="0"/>
              <a:t>     – follow up with your respective organizations and leads as to how to check for eligibility for your clients.</a:t>
            </a:r>
          </a:p>
        </p:txBody>
      </p:sp>
      <p:sp>
        <p:nvSpPr>
          <p:cNvPr id="4" name="Slide Number Placeholder 3"/>
          <p:cNvSpPr>
            <a:spLocks noGrp="1"/>
          </p:cNvSpPr>
          <p:nvPr>
            <p:ph type="sldNum" sz="quarter" idx="10"/>
          </p:nvPr>
        </p:nvSpPr>
        <p:spPr/>
        <p:txBody>
          <a:bodyPr/>
          <a:lstStyle/>
          <a:p>
            <a:fld id="{39D47F79-644B-4B31-AB37-F2B7611E546C}" type="slidenum">
              <a:rPr lang="en-US" smtClean="0"/>
              <a:t>7</a:t>
            </a:fld>
            <a:endParaRPr lang="en-US" dirty="0"/>
          </a:p>
        </p:txBody>
      </p:sp>
    </p:spTree>
    <p:extLst>
      <p:ext uri="{BB962C8B-B14F-4D97-AF65-F5344CB8AC3E}">
        <p14:creationId xmlns:p14="http://schemas.microsoft.com/office/powerpoint/2010/main" val="203261728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70</a:t>
            </a:fld>
            <a:endParaRPr lang="en-US" dirty="0"/>
          </a:p>
        </p:txBody>
      </p:sp>
    </p:spTree>
    <p:extLst>
      <p:ext uri="{BB962C8B-B14F-4D97-AF65-F5344CB8AC3E}">
        <p14:creationId xmlns:p14="http://schemas.microsoft.com/office/powerpoint/2010/main" val="65465936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71</a:t>
            </a:fld>
            <a:endParaRPr lang="en-US" dirty="0"/>
          </a:p>
        </p:txBody>
      </p:sp>
    </p:spTree>
    <p:extLst>
      <p:ext uri="{BB962C8B-B14F-4D97-AF65-F5344CB8AC3E}">
        <p14:creationId xmlns:p14="http://schemas.microsoft.com/office/powerpoint/2010/main" val="293218087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r>
              <a:rPr lang="en-US" dirty="0"/>
              <a:t>The</a:t>
            </a:r>
            <a:r>
              <a:rPr lang="en-US" baseline="0" dirty="0"/>
              <a:t> Lead Organizations and/or CCO may have policies and procedures that define documentation requirements.</a:t>
            </a:r>
            <a:endParaRPr lang="en-US" dirty="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72</a:t>
            </a:fld>
            <a:endParaRPr lang="en-US" dirty="0"/>
          </a:p>
        </p:txBody>
      </p:sp>
    </p:spTree>
    <p:extLst>
      <p:ext uri="{BB962C8B-B14F-4D97-AF65-F5344CB8AC3E}">
        <p14:creationId xmlns:p14="http://schemas.microsoft.com/office/powerpoint/2010/main" val="333000084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73</a:t>
            </a:fld>
            <a:endParaRPr lang="en-US" dirty="0"/>
          </a:p>
        </p:txBody>
      </p:sp>
    </p:spTree>
    <p:extLst>
      <p:ext uri="{BB962C8B-B14F-4D97-AF65-F5344CB8AC3E}">
        <p14:creationId xmlns:p14="http://schemas.microsoft.com/office/powerpoint/2010/main" val="135636053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Now</a:t>
            </a:r>
            <a:r>
              <a:rPr lang="en-US" baseline="0" dirty="0"/>
              <a:t> that we have practiced engagement and PRISM review let’s take a look at the PAM scores and levels and do some more brainstorming about MEETING THEM WHERE THEY ARE for engagement and action planning.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Ask the attendees to form their small groups. The recorder should record the PAM score and level. Then the group will discuss and answer these questions.</a:t>
            </a:r>
          </a:p>
          <a:p>
            <a:endParaRPr lang="en-US" baseline="0" dirty="0"/>
          </a:p>
          <a:p>
            <a:pPr>
              <a:defRPr/>
            </a:pPr>
            <a:r>
              <a:rPr lang="en-US" dirty="0">
                <a:solidFill>
                  <a:schemeClr val="accent2">
                    <a:lumMod val="75000"/>
                  </a:schemeClr>
                </a:solidFill>
              </a:rPr>
              <a:t>What did you note about his/her responses to the PAM?</a:t>
            </a:r>
          </a:p>
          <a:p>
            <a:pPr>
              <a:defRPr/>
            </a:pPr>
            <a:r>
              <a:rPr lang="en-US" dirty="0">
                <a:solidFill>
                  <a:schemeClr val="accent4">
                    <a:lumMod val="75000"/>
                  </a:schemeClr>
                </a:solidFill>
              </a:rPr>
              <a:t>How would you begin to work with your client in relation to their responses and Level of Activation?</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74</a:t>
            </a:fld>
            <a:endParaRPr lang="en-US" dirty="0"/>
          </a:p>
        </p:txBody>
      </p:sp>
    </p:spTree>
    <p:extLst>
      <p:ext uri="{BB962C8B-B14F-4D97-AF65-F5344CB8AC3E}">
        <p14:creationId xmlns:p14="http://schemas.microsoft.com/office/powerpoint/2010/main" val="3069797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48065D-B94B-5D32-1848-FC4E391D884D}"/>
              </a:ext>
            </a:extLst>
          </p:cNvPr>
          <p:cNvSpPr>
            <a:spLocks noGrp="1"/>
          </p:cNvSpPr>
          <p:nvPr>
            <p:ph type="sldNum" sz="quarter" idx="5"/>
          </p:nvPr>
        </p:nvSpPr>
        <p:spPr/>
        <p:txBody>
          <a:bodyPr/>
          <a:lstStyle/>
          <a:p>
            <a:fld id="{39D47F79-644B-4B31-AB37-F2B7611E546C}" type="slidenum">
              <a:rPr lang="en-US" smtClean="0"/>
              <a:t>75</a:t>
            </a:fld>
            <a:endParaRPr lang="en-US" dirty="0"/>
          </a:p>
        </p:txBody>
      </p:sp>
    </p:spTree>
    <p:extLst>
      <p:ext uri="{BB962C8B-B14F-4D97-AF65-F5344CB8AC3E}">
        <p14:creationId xmlns:p14="http://schemas.microsoft.com/office/powerpoint/2010/main" val="76349835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Refer trainees back to the Goal Setting and Action Planning Worksheet in their manual.</a:t>
            </a:r>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76</a:t>
            </a:fld>
            <a:endParaRPr lang="en-US" dirty="0"/>
          </a:p>
        </p:txBody>
      </p:sp>
    </p:spTree>
    <p:extLst>
      <p:ext uri="{BB962C8B-B14F-4D97-AF65-F5344CB8AC3E}">
        <p14:creationId xmlns:p14="http://schemas.microsoft.com/office/powerpoint/2010/main" val="340161289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Best practice – use this document </a:t>
            </a:r>
          </a:p>
          <a:p>
            <a:r>
              <a:rPr lang="en-US" dirty="0"/>
              <a:t>Ask the participants to pull out their copy of the Goal Setting and Action Planning Worksheet</a:t>
            </a:r>
            <a:r>
              <a:rPr lang="en-US" baseline="0" dirty="0"/>
              <a:t> from the Classroom Training Manual. It is the first document under Official Forms and Documents </a:t>
            </a:r>
            <a:endParaRPr lang="en-US" dirty="0"/>
          </a:p>
          <a:p>
            <a:endParaRPr lang="en-US" dirty="0"/>
          </a:p>
          <a:p>
            <a:pPr defTabSz="465887">
              <a:defRPr/>
            </a:pPr>
            <a:r>
              <a:rPr lang="en-US" dirty="0"/>
              <a:t>This is an image of the Goal Setting and Action Planning Worksheet. It can serve as one method</a:t>
            </a:r>
            <a:r>
              <a:rPr lang="en-US" baseline="0" dirty="0"/>
              <a:t> for recording the client’s thoughts about setting goals and their ability to commit to those goals.</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77</a:t>
            </a:fld>
            <a:endParaRPr lang="en-US" dirty="0"/>
          </a:p>
        </p:txBody>
      </p:sp>
    </p:spTree>
    <p:extLst>
      <p:ext uri="{BB962C8B-B14F-4D97-AF65-F5344CB8AC3E}">
        <p14:creationId xmlns:p14="http://schemas.microsoft.com/office/powerpoint/2010/main" val="184652052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78</a:t>
            </a:fld>
            <a:endParaRPr lang="en-US" dirty="0"/>
          </a:p>
        </p:txBody>
      </p:sp>
    </p:spTree>
    <p:extLst>
      <p:ext uri="{BB962C8B-B14F-4D97-AF65-F5344CB8AC3E}">
        <p14:creationId xmlns:p14="http://schemas.microsoft.com/office/powerpoint/2010/main" val="162125111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79</a:t>
            </a:fld>
            <a:endParaRPr lang="en-US" dirty="0"/>
          </a:p>
        </p:txBody>
      </p:sp>
    </p:spTree>
    <p:extLst>
      <p:ext uri="{BB962C8B-B14F-4D97-AF65-F5344CB8AC3E}">
        <p14:creationId xmlns:p14="http://schemas.microsoft.com/office/powerpoint/2010/main" val="1815223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graphic shows Washington’s Health Home model.</a:t>
            </a:r>
            <a:r>
              <a:rPr lang="en-US" baseline="0" dirty="0"/>
              <a:t> </a:t>
            </a:r>
            <a:r>
              <a:rPr lang="en-US" sz="1200" b="0" dirty="0"/>
              <a:t>The Health Homes program is managed by Washington State HCA and DSHS</a:t>
            </a:r>
          </a:p>
          <a:p>
            <a:r>
              <a:rPr lang="en-US" dirty="0"/>
              <a:t>HCA and DSHS established guidelines to qualify Health Home Lead Organizations.</a:t>
            </a:r>
          </a:p>
          <a:p>
            <a:endParaRPr lang="en-US" b="0" dirty="0"/>
          </a:p>
          <a:p>
            <a:r>
              <a:rPr lang="en-US" b="0" dirty="0"/>
              <a:t>The</a:t>
            </a:r>
            <a:r>
              <a:rPr lang="en-US" b="0" baseline="0" dirty="0"/>
              <a:t> state contracts with multiple Lead entities including Managed Care Organizations and Community Based Organizations</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Lead entities provide oversight of service delivery and administrative support</a:t>
            </a:r>
          </a:p>
          <a:p>
            <a:endParaRPr lang="en-US" b="1" dirty="0"/>
          </a:p>
          <a:p>
            <a:r>
              <a:rPr lang="en-US" b="1" dirty="0"/>
              <a:t>Managed Care Health Insurance Plans: </a:t>
            </a:r>
          </a:p>
          <a:p>
            <a:pPr lvl="1"/>
            <a:r>
              <a:rPr lang="en-US" dirty="0"/>
              <a:t>Amerigroup, Molina, UnitedHealthcare, Coordinated Care of Washington and Community Health Plan of Washington</a:t>
            </a:r>
          </a:p>
          <a:p>
            <a:r>
              <a:rPr lang="en-US" b="1" dirty="0"/>
              <a:t>Fee-for-Service</a:t>
            </a:r>
            <a:r>
              <a:rPr lang="en-US" b="1" baseline="0" dirty="0"/>
              <a:t> providers for Medicaid</a:t>
            </a:r>
            <a:endParaRPr lang="en-US" dirty="0"/>
          </a:p>
          <a:p>
            <a:pPr lvl="1"/>
            <a:r>
              <a:rPr lang="en-US" dirty="0"/>
              <a:t>Community Choice/Action Health Partners, Full</a:t>
            </a:r>
            <a:r>
              <a:rPr lang="en-US" baseline="0" dirty="0"/>
              <a:t> Life Care, </a:t>
            </a:r>
            <a:r>
              <a:rPr lang="en-US" dirty="0"/>
              <a:t>and some Area Agencies on Aging </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Care coordination is delivered at the local level by Care Coordination Organizations</a:t>
            </a:r>
          </a:p>
          <a:p>
            <a:endParaRPr lang="en-US" b="1" dirty="0"/>
          </a:p>
          <a:p>
            <a:r>
              <a:rPr lang="en-US" b="1" dirty="0"/>
              <a:t>Care Coordination Organizations: </a:t>
            </a:r>
            <a:r>
              <a:rPr lang="en-US" dirty="0"/>
              <a:t>health and social service agencies in your local community</a:t>
            </a:r>
          </a:p>
          <a:p>
            <a:pPr lvl="1"/>
            <a:r>
              <a:rPr lang="en-US" dirty="0"/>
              <a:t>For example, Compass Mental Health Services, Sea-Mar Community Health Centers, Multicare clinics, and some Area Agencies on Aging</a:t>
            </a:r>
          </a:p>
          <a:p>
            <a:endParaRPr lang="en-US" dirty="0">
              <a:solidFill>
                <a:schemeClr val="tx1"/>
              </a:solidFill>
            </a:endParaRPr>
          </a:p>
          <a:p>
            <a:r>
              <a:rPr lang="en-US" dirty="0">
                <a:solidFill>
                  <a:schemeClr val="tx1"/>
                </a:solidFill>
              </a:rPr>
              <a:t>A requirement of the program is a mandate for the Leads to contract with Care</a:t>
            </a:r>
            <a:r>
              <a:rPr lang="en-US" baseline="0" dirty="0">
                <a:solidFill>
                  <a:schemeClr val="tx1"/>
                </a:solidFill>
              </a:rPr>
              <a:t> Coordination Organizations to provide services. The CCOs, as they are called, may include federally qualified health centers, HIV/AIDS organizations, Area Agencies on Aging, pediatric clinics and other community based medical and social service organizations. </a:t>
            </a:r>
            <a:r>
              <a:rPr lang="en-US" dirty="0"/>
              <a:t>For example:</a:t>
            </a:r>
            <a:r>
              <a:rPr lang="en-US" baseline="0" dirty="0"/>
              <a:t> a number of Lead </a:t>
            </a:r>
            <a:r>
              <a:rPr lang="en-US" dirty="0"/>
              <a:t>O</a:t>
            </a:r>
            <a:r>
              <a:rPr lang="en-US" baseline="0" dirty="0"/>
              <a:t>rganizations have contracted with Sea-Mar Community Health Center. Sea-Mar is working in a number of coverage areas and counties. </a:t>
            </a:r>
            <a:r>
              <a:rPr lang="en-US" dirty="0"/>
              <a:t>The Lead Organizations are responsible for administrative functions, data collection and reporting and payment of their contracted Care Coordination Organizations.</a:t>
            </a:r>
            <a:endParaRPr lang="en-US" baseline="0" dirty="0"/>
          </a:p>
          <a:p>
            <a:endParaRPr lang="en-US" baseline="0" dirty="0"/>
          </a:p>
          <a:p>
            <a:r>
              <a:rPr lang="en-US" baseline="0" dirty="0"/>
              <a:t>Lead Organizations may also provide</a:t>
            </a:r>
            <a:r>
              <a:rPr lang="en-US" dirty="0"/>
              <a:t> direct Health Home </a:t>
            </a:r>
            <a:r>
              <a:rPr lang="en-US" baseline="0" dirty="0"/>
              <a:t>services. For example, Northwest Regional Council and Southeast Washington Aging and Long-Term Care are Leads and also provide care coordination as a subcontracted </a:t>
            </a:r>
            <a:r>
              <a:rPr lang="en-US" dirty="0"/>
              <a:t>C</a:t>
            </a:r>
            <a:r>
              <a:rPr lang="en-US" baseline="0" dirty="0"/>
              <a:t>are </a:t>
            </a:r>
            <a:r>
              <a:rPr lang="en-US" dirty="0"/>
              <a:t>C</a:t>
            </a:r>
            <a:r>
              <a:rPr lang="en-US" baseline="0" dirty="0"/>
              <a:t>oordination Organization.</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D47F79-644B-4B31-AB37-F2B7611E54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102844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80</a:t>
            </a:fld>
            <a:endParaRPr lang="en-US" dirty="0"/>
          </a:p>
        </p:txBody>
      </p:sp>
    </p:spTree>
    <p:extLst>
      <p:ext uri="{BB962C8B-B14F-4D97-AF65-F5344CB8AC3E}">
        <p14:creationId xmlns:p14="http://schemas.microsoft.com/office/powerpoint/2010/main" val="254026241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Use the client’s own words when recording their long term goals, short term goals, and action</a:t>
            </a:r>
            <a:r>
              <a:rPr lang="en-US" baseline="0" dirty="0"/>
              <a:t> steps.</a:t>
            </a:r>
            <a:endParaRPr lang="en-US" dirty="0"/>
          </a:p>
          <a:p>
            <a:endParaRPr lang="en-US" dirty="0"/>
          </a:p>
          <a:p>
            <a:r>
              <a:rPr lang="en-US" dirty="0"/>
              <a:t>For example;</a:t>
            </a:r>
            <a:r>
              <a:rPr lang="en-US" baseline="0" dirty="0"/>
              <a:t> client’s goal is to improve heart health.</a:t>
            </a:r>
          </a:p>
          <a:p>
            <a:pPr marL="232943" indent="-232943">
              <a:buFont typeface="+mj-lt"/>
              <a:buAutoNum type="arabicPeriod"/>
            </a:pPr>
            <a:r>
              <a:rPr lang="en-US" dirty="0"/>
              <a:t>Client</a:t>
            </a:r>
            <a:r>
              <a:rPr lang="en-US" baseline="0" dirty="0"/>
              <a:t> makes a list of 10 favorite foods.</a:t>
            </a:r>
          </a:p>
          <a:p>
            <a:pPr marL="232943" indent="-232943">
              <a:buFont typeface="+mj-lt"/>
              <a:buAutoNum type="arabicPeriod"/>
            </a:pPr>
            <a:r>
              <a:rPr lang="en-US" baseline="0" dirty="0"/>
              <a:t>Client will note carbohydrates and calorie count for the 10 foods during next shopping trip on chart provided by care coordinator. (This could also be client and caregiver will review…..)</a:t>
            </a:r>
          </a:p>
          <a:p>
            <a:pPr marL="232943" indent="-232943">
              <a:buFont typeface="+mj-lt"/>
              <a:buAutoNum type="arabicPeriod"/>
            </a:pPr>
            <a:r>
              <a:rPr lang="en-US" baseline="0" dirty="0"/>
              <a:t>Client and care coordinator will review this in two weeks.</a:t>
            </a:r>
          </a:p>
          <a:p>
            <a:endParaRPr lang="en-US" baseline="0" dirty="0"/>
          </a:p>
          <a:p>
            <a:r>
              <a:rPr lang="en-US" baseline="0" dirty="0"/>
              <a:t>In two weeks, this activity can be noted as complete.</a:t>
            </a:r>
          </a:p>
          <a:p>
            <a:r>
              <a:rPr lang="en-US" baseline="0" dirty="0"/>
              <a:t>The client can then establish new action steps such as:</a:t>
            </a:r>
          </a:p>
          <a:p>
            <a:pPr marL="232943" indent="-232943">
              <a:buFont typeface="+mj-lt"/>
              <a:buAutoNum type="arabicPeriod"/>
            </a:pPr>
            <a:r>
              <a:rPr lang="en-US" baseline="0" dirty="0"/>
              <a:t>Client will substitute whole wheat bread with peanut butter in the morning instead of fried egg and bacon sandwich for the next two weeks.</a:t>
            </a:r>
          </a:p>
          <a:p>
            <a:pPr marL="232943" indent="-232943">
              <a:buFont typeface="+mj-lt"/>
              <a:buAutoNum type="arabicPeriod"/>
            </a:pPr>
            <a:r>
              <a:rPr lang="en-US" baseline="0" dirty="0"/>
              <a:t>Client will walk around the block two times per day for the next two weeks with use of cane and companion of choice.</a:t>
            </a:r>
          </a:p>
          <a:p>
            <a:endParaRPr lang="en-US" baseline="0" dirty="0"/>
          </a:p>
          <a:p>
            <a:endParaRPr lang="en-US" baseline="0" dirty="0"/>
          </a:p>
          <a:p>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81</a:t>
            </a:fld>
            <a:endParaRPr lang="en-US" dirty="0"/>
          </a:p>
        </p:txBody>
      </p:sp>
    </p:spTree>
    <p:extLst>
      <p:ext uri="{BB962C8B-B14F-4D97-AF65-F5344CB8AC3E}">
        <p14:creationId xmlns:p14="http://schemas.microsoft.com/office/powerpoint/2010/main" val="395262573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a:defRPr/>
            </a:pPr>
            <a:r>
              <a:rPr lang="en-US" dirty="0"/>
              <a:t>Importance is determined by what value a person places on making the change. Self-efficacy is the belief or confidence in one's ability to achieve change. </a:t>
            </a:r>
          </a:p>
          <a:p>
            <a:pPr>
              <a:defRPr/>
            </a:pPr>
            <a:r>
              <a:rPr lang="en-US" dirty="0"/>
              <a:t>When </a:t>
            </a:r>
            <a:r>
              <a:rPr lang="en-US" baseline="0" dirty="0"/>
              <a:t> client</a:t>
            </a:r>
            <a:r>
              <a:rPr lang="en-US" dirty="0"/>
              <a:t>s think that change is beyond their capabilities, they may not try. People who are high on importance but low on confidence need encouragement that change is possible. They also need specific ideas about how to do it. This approach promotes engagement and allows greater self-efficiency and identifies the person's greatest needs and goals.</a:t>
            </a:r>
          </a:p>
          <a:p>
            <a:pPr>
              <a:defRPr/>
            </a:pPr>
            <a:endParaRPr lang="en-US" dirty="0"/>
          </a:p>
          <a:p>
            <a:pPr eaLnBrk="1" hangingPunct="1">
              <a:defRPr/>
            </a:pPr>
            <a:r>
              <a:rPr lang="en-US" dirty="0">
                <a:latin typeface="Arial" charset="0"/>
              </a:rPr>
              <a:t>One of the methods to elicit change talk is using </a:t>
            </a:r>
            <a:r>
              <a:rPr lang="en-US" b="0" dirty="0">
                <a:latin typeface="Arial" charset="0"/>
              </a:rPr>
              <a:t>the Importance-Confidence Ruler When using this skill, it is extremely important to first pick a target behavior (e.g. smoking, marijuana use). The ruler must be focused on whatever the specific target behavior is, not on general behavior.</a:t>
            </a:r>
          </a:p>
          <a:p>
            <a:pPr eaLnBrk="1" hangingPunct="1">
              <a:defRPr/>
            </a:pPr>
            <a:r>
              <a:rPr lang="en-US" b="0" dirty="0">
                <a:latin typeface="Arial" charset="0"/>
              </a:rPr>
              <a:t>For example, when asked, “On a 0-10 scale with 10 being the most important, how important is it for you right now to quit smoking?” A client may say, “About a 6.”  A follow up question might be, “What keeps it from being a 5?”  This question will elicit some statements about the importance of changing </a:t>
            </a:r>
            <a:r>
              <a:rPr lang="en-US" dirty="0">
                <a:latin typeface="Arial" charset="0"/>
              </a:rPr>
              <a:t>the behavior.  </a:t>
            </a:r>
          </a:p>
          <a:p>
            <a:pPr eaLnBrk="1" hangingPunct="1">
              <a:defRPr/>
            </a:pPr>
            <a:endParaRPr lang="en-US" i="1" dirty="0">
              <a:latin typeface="Arial" charset="0"/>
            </a:endParaRPr>
          </a:p>
          <a:p>
            <a:pPr eaLnBrk="1" hangingPunct="1">
              <a:defRPr/>
            </a:pPr>
            <a:r>
              <a:rPr lang="en-US" dirty="0">
                <a:latin typeface="Arial" charset="0"/>
              </a:rPr>
              <a:t>After asking how confident the client feels about changing the behavior (let’s assume they say “5”), a follow up question may be, “What would it take for you to get to a 6?”  The answer to this question may lead to the beginning of an initial treatment plan.</a:t>
            </a:r>
          </a:p>
          <a:p>
            <a:pPr eaLnBrk="1" hangingPunct="1">
              <a:defRPr/>
            </a:pPr>
            <a:endParaRPr lang="en-US" dirty="0">
              <a:latin typeface="Arial" charset="0"/>
            </a:endParaRPr>
          </a:p>
          <a:p>
            <a:pPr eaLnBrk="1" hangingPunct="1">
              <a:defRPr/>
            </a:pPr>
            <a:r>
              <a:rPr lang="en-US" dirty="0">
                <a:latin typeface="Arial" charset="0"/>
              </a:rPr>
              <a:t>Asking the</a:t>
            </a:r>
            <a:r>
              <a:rPr lang="en-US" baseline="0" dirty="0">
                <a:latin typeface="Arial" charset="0"/>
              </a:rPr>
              <a:t> client about their level of readiness can lead to a discussion about the barriers the client perceives that is impacting their readiness to begin working on their self-management of their chronic diseases or other goals they have identified.</a:t>
            </a:r>
            <a:r>
              <a:rPr lang="en-US" dirty="0">
                <a:latin typeface="Arial" charset="0"/>
              </a:rPr>
              <a:t> </a:t>
            </a:r>
          </a:p>
          <a:p>
            <a:pPr eaLnBrk="1" hangingPunct="1">
              <a:defRPr/>
            </a:pPr>
            <a:endParaRPr lang="en-US" dirty="0">
              <a:latin typeface="Arial"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82</a:t>
            </a:fld>
            <a:endParaRPr lang="en-US" dirty="0"/>
          </a:p>
        </p:txBody>
      </p:sp>
    </p:spTree>
    <p:extLst>
      <p:ext uri="{BB962C8B-B14F-4D97-AF65-F5344CB8AC3E}">
        <p14:creationId xmlns:p14="http://schemas.microsoft.com/office/powerpoint/2010/main" val="117505573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r>
              <a:rPr lang="en-US" dirty="0"/>
              <a:t>Ask</a:t>
            </a:r>
            <a:r>
              <a:rPr lang="en-US" baseline="0" dirty="0"/>
              <a:t> your Lead for access to the Phreesia website that contains “Coaching for Activation” if the Lead has purchased this program.</a:t>
            </a:r>
            <a:endParaRPr lang="en-US" dirty="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83</a:t>
            </a:fld>
            <a:endParaRPr lang="en-US" dirty="0"/>
          </a:p>
        </p:txBody>
      </p:sp>
    </p:spTree>
    <p:extLst>
      <p:ext uri="{BB962C8B-B14F-4D97-AF65-F5344CB8AC3E}">
        <p14:creationId xmlns:p14="http://schemas.microsoft.com/office/powerpoint/2010/main" val="158159538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Consider</a:t>
            </a:r>
            <a:r>
              <a:rPr lang="en-US" baseline="0" dirty="0"/>
              <a:t> the client’s level of activation.</a:t>
            </a:r>
          </a:p>
          <a:p>
            <a:pPr marL="174708" indent="-174708">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84</a:t>
            </a:fld>
            <a:endParaRPr lang="en-US" dirty="0"/>
          </a:p>
        </p:txBody>
      </p:sp>
    </p:spTree>
    <p:extLst>
      <p:ext uri="{BB962C8B-B14F-4D97-AF65-F5344CB8AC3E}">
        <p14:creationId xmlns:p14="http://schemas.microsoft.com/office/powerpoint/2010/main" val="246861841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r>
              <a:rPr lang="en-US" dirty="0"/>
              <a:t>When the client indicates that they agree or strongly agree, reinforce this with them and discuss what they have done that makes them positive about these health</a:t>
            </a:r>
            <a:r>
              <a:rPr lang="en-US" baseline="0" dirty="0"/>
              <a:t> statements.</a:t>
            </a:r>
            <a:endParaRPr lang="en-US" dirty="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85</a:t>
            </a:fld>
            <a:endParaRPr lang="en-US" dirty="0"/>
          </a:p>
        </p:txBody>
      </p:sp>
    </p:spTree>
    <p:extLst>
      <p:ext uri="{BB962C8B-B14F-4D97-AF65-F5344CB8AC3E}">
        <p14:creationId xmlns:p14="http://schemas.microsoft.com/office/powerpoint/2010/main" val="186273049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eaLnBrk="1" hangingPunct="1"/>
            <a:r>
              <a:rPr lang="en-US" dirty="0"/>
              <a:t>“It sounds like . . .”</a:t>
            </a:r>
          </a:p>
          <a:p>
            <a:pPr eaLnBrk="1" hangingPunct="1"/>
            <a:r>
              <a:rPr lang="en-US" dirty="0"/>
              <a:t>“It seems as if . . .”</a:t>
            </a:r>
          </a:p>
          <a:p>
            <a:pPr eaLnBrk="1" hangingPunct="1"/>
            <a:r>
              <a:rPr lang="en-US" dirty="0"/>
              <a:t>“What I hear you saying . . .”</a:t>
            </a:r>
          </a:p>
          <a:p>
            <a:pPr eaLnBrk="1" hangingPunct="1"/>
            <a:r>
              <a:rPr lang="en-US" dirty="0"/>
              <a:t>“I get a sense that . . .”</a:t>
            </a:r>
          </a:p>
          <a:p>
            <a:pPr eaLnBrk="1" hangingPunct="1"/>
            <a:r>
              <a:rPr lang="en-US" dirty="0"/>
              <a:t>“It feels as though . . .”</a:t>
            </a:r>
          </a:p>
          <a:p>
            <a:pPr eaLnBrk="1" hangingPunct="1">
              <a:lnSpc>
                <a:spcPct val="90000"/>
              </a:lnSpc>
              <a:buFont typeface="Wingdings" charset="2"/>
              <a:buNone/>
            </a:pPr>
            <a:r>
              <a:rPr lang="en-US" dirty="0"/>
              <a:t>“It wasn’t your idea to come to see me today”</a:t>
            </a:r>
          </a:p>
          <a:p>
            <a:pPr eaLnBrk="1" hangingPunct="1">
              <a:lnSpc>
                <a:spcPct val="90000"/>
              </a:lnSpc>
              <a:buFont typeface="Wingdings" charset="2"/>
              <a:buNone/>
            </a:pPr>
            <a:r>
              <a:rPr lang="en-US" dirty="0"/>
              <a:t>	-”You feel pretty discouraged right now”</a:t>
            </a:r>
          </a:p>
          <a:p>
            <a:pPr eaLnBrk="1" hangingPunct="1">
              <a:lnSpc>
                <a:spcPct val="90000"/>
              </a:lnSpc>
              <a:buFont typeface="Wingdings" charset="2"/>
              <a:buNone/>
            </a:pPr>
            <a:r>
              <a:rPr lang="en-US" dirty="0"/>
              <a:t>	-”You have mixed feelings about your drug use”</a:t>
            </a:r>
          </a:p>
          <a:p>
            <a:pPr eaLnBrk="1" hangingPunct="1"/>
            <a:r>
              <a:rPr lang="en-US" dirty="0"/>
              <a:t>“Help me to understand?  On the one hand you . . .  and on the other hand . . .”</a:t>
            </a:r>
          </a:p>
          <a:p>
            <a:pPr eaLnBrk="1" hangingPunct="1"/>
            <a:endParaRPr lang="en-US" dirty="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86</a:t>
            </a:fld>
            <a:endParaRPr lang="en-US" dirty="0"/>
          </a:p>
        </p:txBody>
      </p:sp>
    </p:spTree>
    <p:extLst>
      <p:ext uri="{BB962C8B-B14F-4D97-AF65-F5344CB8AC3E}">
        <p14:creationId xmlns:p14="http://schemas.microsoft.com/office/powerpoint/2010/main" val="351478509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0" dirty="0"/>
              <a:t>Use the PRISM and PAM results to look at these issues.</a:t>
            </a:r>
          </a:p>
          <a:p>
            <a:r>
              <a:rPr lang="en-US" b="0" u="sng" dirty="0"/>
              <a:t>Things to consider:</a:t>
            </a:r>
          </a:p>
          <a:p>
            <a:pPr marL="640594" lvl="1" indent="-174708">
              <a:buFont typeface="Arial" panose="020B0604020202020204" pitchFamily="34" charset="0"/>
              <a:buChar char="•"/>
            </a:pPr>
            <a:r>
              <a:rPr lang="en-US" b="0" dirty="0"/>
              <a:t>What does the client</a:t>
            </a:r>
            <a:r>
              <a:rPr lang="en-US" b="0" baseline="0" dirty="0"/>
              <a:t> perceive as their most pressing health problem?</a:t>
            </a:r>
            <a:endParaRPr lang="en-US" b="0" dirty="0"/>
          </a:p>
          <a:p>
            <a:pPr marL="640594" lvl="1" indent="-174708">
              <a:buFont typeface="Arial" panose="020B0604020202020204" pitchFamily="34" charset="0"/>
              <a:buChar char="•"/>
            </a:pPr>
            <a:r>
              <a:rPr lang="en-US" b="0" dirty="0"/>
              <a:t>What might reduce the impact of the progression of illness and functional disability?</a:t>
            </a:r>
          </a:p>
          <a:p>
            <a:pPr marL="640594" lvl="1" indent="-174708">
              <a:buFont typeface="Arial" panose="020B0604020202020204" pitchFamily="34" charset="0"/>
              <a:buChar char="•"/>
            </a:pPr>
            <a:r>
              <a:rPr lang="en-US" b="0" dirty="0"/>
              <a:t>What</a:t>
            </a:r>
            <a:r>
              <a:rPr lang="en-US" b="0" baseline="0" dirty="0"/>
              <a:t> could m</a:t>
            </a:r>
            <a:r>
              <a:rPr lang="en-US" b="0" dirty="0"/>
              <a:t>aximize self-management skills and level of activation?</a:t>
            </a:r>
          </a:p>
          <a:p>
            <a:pPr marL="640594" lvl="1" indent="-174708">
              <a:buFont typeface="Arial" panose="020B0604020202020204" pitchFamily="34" charset="0"/>
              <a:buChar char="•"/>
            </a:pPr>
            <a:r>
              <a:rPr lang="en-US" b="0" dirty="0"/>
              <a:t>Does</a:t>
            </a:r>
            <a:r>
              <a:rPr lang="en-US" b="0" baseline="0" dirty="0"/>
              <a:t> the client lack </a:t>
            </a:r>
            <a:r>
              <a:rPr lang="en-US" b="0" dirty="0"/>
              <a:t>access to needed healthcare services for enrollees with multiple chronic conditions?  If so, how</a:t>
            </a:r>
            <a:r>
              <a:rPr lang="en-US" b="0" baseline="0" dirty="0"/>
              <a:t> can the need for care be addressed?</a:t>
            </a:r>
            <a:endParaRPr lang="en-US" b="0" dirty="0"/>
          </a:p>
          <a:p>
            <a:pPr marL="640594" lvl="1" indent="-174708">
              <a:buFont typeface="Arial" panose="020B0604020202020204" pitchFamily="34" charset="0"/>
              <a:buChar char="•"/>
            </a:pPr>
            <a:r>
              <a:rPr lang="en-US" b="0" dirty="0"/>
              <a:t>Check</a:t>
            </a:r>
            <a:r>
              <a:rPr lang="en-US" b="0" baseline="0" dirty="0"/>
              <a:t> for client's understanding of approp</a:t>
            </a:r>
            <a:r>
              <a:rPr lang="en-US" b="0" dirty="0"/>
              <a:t>riate use and understanding of prescription drugs.</a:t>
            </a:r>
          </a:p>
          <a:p>
            <a:pPr marL="640594" lvl="1" indent="-174708">
              <a:buFont typeface="Arial" panose="020B0604020202020204" pitchFamily="34" charset="0"/>
              <a:buChar char="•"/>
            </a:pPr>
            <a:r>
              <a:rPr lang="en-US" b="0" dirty="0"/>
              <a:t>What action steps might reduce unnecessary emergency department visits?</a:t>
            </a:r>
          </a:p>
          <a:p>
            <a:pPr marL="640594" lvl="1" indent="-174708">
              <a:buFont typeface="Arial" panose="020B0604020202020204" pitchFamily="34" charset="0"/>
              <a:buChar char="•"/>
            </a:pPr>
            <a:r>
              <a:rPr lang="en-US" b="0" dirty="0"/>
              <a:t>Are there ways to avoid</a:t>
            </a:r>
            <a:r>
              <a:rPr lang="en-US" b="0" baseline="0" dirty="0"/>
              <a:t> preventable</a:t>
            </a:r>
            <a:r>
              <a:rPr lang="en-US" b="0" dirty="0"/>
              <a:t> hospitalization?</a:t>
            </a:r>
          </a:p>
          <a:p>
            <a:pPr marL="640594" lvl="1" indent="-174708">
              <a:buFont typeface="Arial" panose="020B0604020202020204" pitchFamily="34" charset="0"/>
              <a:buChar char="•"/>
            </a:pPr>
            <a:r>
              <a:rPr lang="en-US" b="0" dirty="0"/>
              <a:t>Does</a:t>
            </a:r>
            <a:r>
              <a:rPr lang="en-US" b="0" baseline="0" dirty="0"/>
              <a:t> the client have a caregiver?  Would it help to engage him/her in the plan?</a:t>
            </a:r>
            <a:endParaRPr lang="en-US" b="0" dirty="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87</a:t>
            </a:fld>
            <a:endParaRPr lang="en-US" dirty="0"/>
          </a:p>
        </p:txBody>
      </p:sp>
    </p:spTree>
    <p:extLst>
      <p:ext uri="{BB962C8B-B14F-4D97-AF65-F5344CB8AC3E}">
        <p14:creationId xmlns:p14="http://schemas.microsoft.com/office/powerpoint/2010/main" val="87808556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eaLnBrk="1" hangingPunct="1"/>
            <a:r>
              <a:rPr lang="en-US" dirty="0">
                <a:latin typeface="Arial" charset="0"/>
              </a:rPr>
              <a:t>Affirming is to be a witness to another’s challenges and strengths.  An affirmation is different from praising ; praising can be interpreted as being condescending (I am above you and can tell you are a “good girl or boy”). Praising can also  focus too much on the counselor’s value system rather than the client’s value system.  Affirmations are closely tied to values; what feels affirming to one person may feel false to another.  Here, your choice of words are very important.  Tie the affirmation closely to the client’s perception of their experience.  </a:t>
            </a:r>
          </a:p>
          <a:p>
            <a:pPr eaLnBrk="1" hangingPunct="1"/>
            <a:endParaRPr lang="en-US" dirty="0">
              <a:latin typeface="Arial" charset="0"/>
            </a:endParaRPr>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88</a:t>
            </a:fld>
            <a:endParaRPr lang="en-US" dirty="0"/>
          </a:p>
        </p:txBody>
      </p:sp>
    </p:spTree>
    <p:extLst>
      <p:ext uri="{BB962C8B-B14F-4D97-AF65-F5344CB8AC3E}">
        <p14:creationId xmlns:p14="http://schemas.microsoft.com/office/powerpoint/2010/main" val="364342052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89</a:t>
            </a:fld>
            <a:endParaRPr lang="en-US" dirty="0"/>
          </a:p>
        </p:txBody>
      </p:sp>
    </p:spTree>
    <p:extLst>
      <p:ext uri="{BB962C8B-B14F-4D97-AF65-F5344CB8AC3E}">
        <p14:creationId xmlns:p14="http://schemas.microsoft.com/office/powerpoint/2010/main" val="2596469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solidFill>
                  <a:srgbClr val="2B50A3"/>
                </a:solidFill>
              </a:rPr>
              <a:t>Topics covered in the first module included: </a:t>
            </a:r>
          </a:p>
          <a:p>
            <a:pPr marL="171450" indent="-171450">
              <a:buFont typeface="Arial" panose="020B0604020202020204" pitchFamily="34" charset="0"/>
              <a:buChar char="•"/>
            </a:pPr>
            <a:r>
              <a:rPr lang="en-US" dirty="0">
                <a:solidFill>
                  <a:srgbClr val="2B50A3"/>
                </a:solidFill>
              </a:rPr>
              <a:t>Health Homes History </a:t>
            </a:r>
          </a:p>
          <a:p>
            <a:pPr marL="171450" indent="-171450">
              <a:buFont typeface="Arial" panose="020B0604020202020204" pitchFamily="34" charset="0"/>
              <a:buChar char="•"/>
            </a:pPr>
            <a:r>
              <a:rPr lang="en-US" dirty="0">
                <a:solidFill>
                  <a:srgbClr val="2B50A3"/>
                </a:solidFill>
              </a:rPr>
              <a:t>Health Homes Described</a:t>
            </a:r>
          </a:p>
          <a:p>
            <a:pPr marL="171450" indent="-171450">
              <a:buFont typeface="Arial" panose="020B0604020202020204" pitchFamily="34" charset="0"/>
              <a:buChar char="•"/>
            </a:pPr>
            <a:r>
              <a:rPr lang="en-US" dirty="0">
                <a:solidFill>
                  <a:srgbClr val="2B50A3"/>
                </a:solidFill>
              </a:rPr>
              <a:t>Washington Model, Structure and Roles </a:t>
            </a:r>
          </a:p>
          <a:p>
            <a:pPr marL="171450" indent="-171450">
              <a:buFont typeface="Arial" panose="020B0604020202020204" pitchFamily="34" charset="0"/>
              <a:buChar char="•"/>
            </a:pPr>
            <a:r>
              <a:rPr lang="en-US" dirty="0">
                <a:solidFill>
                  <a:srgbClr val="2B50A3"/>
                </a:solidFill>
              </a:rPr>
              <a:t>Enrollment, Eligibility and Checking Eligibility </a:t>
            </a:r>
          </a:p>
          <a:p>
            <a:pPr marL="171450" indent="-171450">
              <a:buFont typeface="Arial" panose="020B0604020202020204" pitchFamily="34" charset="0"/>
              <a:buChar char="•"/>
            </a:pPr>
            <a:r>
              <a:rPr lang="en-US" dirty="0">
                <a:solidFill>
                  <a:srgbClr val="2B50A3"/>
                </a:solidFill>
              </a:rPr>
              <a:t>Providing Health Home </a:t>
            </a:r>
          </a:p>
          <a:p>
            <a:pPr marL="171450" indent="-171450">
              <a:buFont typeface="Arial" panose="020B0604020202020204" pitchFamily="34" charset="0"/>
              <a:buChar char="•"/>
            </a:pPr>
            <a:r>
              <a:rPr lang="en-US" dirty="0">
                <a:solidFill>
                  <a:srgbClr val="2B50A3"/>
                </a:solidFill>
              </a:rPr>
              <a:t>Resources and Training</a:t>
            </a:r>
          </a:p>
          <a:p>
            <a:pPr marL="171450" indent="-171450">
              <a:buFont typeface="Arial" panose="020B0604020202020204" pitchFamily="34" charset="0"/>
              <a:buChar char="•"/>
            </a:pPr>
            <a:endParaRPr lang="en-US" dirty="0">
              <a:solidFill>
                <a:srgbClr val="2B50A3"/>
              </a:solidFill>
            </a:endParaRPr>
          </a:p>
          <a:p>
            <a:pPr marL="0" indent="0">
              <a:buFont typeface="Arial" panose="020B0604020202020204" pitchFamily="34" charset="0"/>
              <a:buNone/>
            </a:pPr>
            <a:r>
              <a:rPr lang="en-US" dirty="0">
                <a:solidFill>
                  <a:srgbClr val="2B50A3"/>
                </a:solidFill>
              </a:rPr>
              <a:t>What questions remain? </a:t>
            </a:r>
          </a:p>
        </p:txBody>
      </p:sp>
      <p:sp>
        <p:nvSpPr>
          <p:cNvPr id="4" name="Slide Number Placeholder 3">
            <a:extLst>
              <a:ext uri="{FF2B5EF4-FFF2-40B4-BE49-F238E27FC236}">
                <a16:creationId xmlns:a16="http://schemas.microsoft.com/office/drawing/2014/main" id="{0A8511CA-59C6-003E-5A91-CE6AAC9C09C5}"/>
              </a:ext>
            </a:extLst>
          </p:cNvPr>
          <p:cNvSpPr>
            <a:spLocks noGrp="1"/>
          </p:cNvSpPr>
          <p:nvPr>
            <p:ph type="sldNum" sz="quarter" idx="5"/>
          </p:nvPr>
        </p:nvSpPr>
        <p:spPr/>
        <p:txBody>
          <a:bodyPr/>
          <a:lstStyle/>
          <a:p>
            <a:fld id="{39D47F79-644B-4B31-AB37-F2B7611E546C}" type="slidenum">
              <a:rPr lang="en-US" smtClean="0"/>
              <a:t>9</a:t>
            </a:fld>
            <a:endParaRPr lang="en-US" dirty="0"/>
          </a:p>
        </p:txBody>
      </p:sp>
    </p:spTree>
    <p:extLst>
      <p:ext uri="{BB962C8B-B14F-4D97-AF65-F5344CB8AC3E}">
        <p14:creationId xmlns:p14="http://schemas.microsoft.com/office/powerpoint/2010/main" val="311118142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Are there others you would like to add to this list?</a:t>
            </a:r>
          </a:p>
          <a:p>
            <a:endParaRPr lang="en-US" dirty="0"/>
          </a:p>
          <a:p>
            <a:r>
              <a:rPr lang="en-US" dirty="0"/>
              <a:t>As the trainer you do not have to discuss every barrier on the slide. Highlight one or two with examples from your own experience or refer to the following examples:</a:t>
            </a:r>
          </a:p>
          <a:p>
            <a:endParaRPr lang="en-US" dirty="0"/>
          </a:p>
          <a:p>
            <a:r>
              <a:rPr lang="en-US" dirty="0"/>
              <a:t>Ambivalence: For example</a:t>
            </a:r>
            <a:r>
              <a:rPr lang="en-US" baseline="0" dirty="0"/>
              <a:t>, on one hand I’d like to lose weight and on the other hand fresh food will cost more money.</a:t>
            </a:r>
          </a:p>
          <a:p>
            <a:r>
              <a:rPr lang="en-US" baseline="0" dirty="0"/>
              <a:t>Support system: Is it helpful or not helpful to support their change?</a:t>
            </a:r>
          </a:p>
          <a:p>
            <a:r>
              <a:rPr lang="en-US" baseline="0" dirty="0"/>
              <a:t>Energy levels: How does fatigue caused by their diagnoses impact their energy levels?</a:t>
            </a:r>
          </a:p>
          <a:p>
            <a:r>
              <a:rPr lang="en-US" dirty="0"/>
              <a:t>Social isolation: This may</a:t>
            </a:r>
            <a:r>
              <a:rPr lang="en-US" baseline="0" dirty="0"/>
              <a:t> happen in residential settings.</a:t>
            </a:r>
            <a:endParaRPr lang="en-US" dirty="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90</a:t>
            </a:fld>
            <a:endParaRPr lang="en-US" dirty="0"/>
          </a:p>
        </p:txBody>
      </p:sp>
    </p:spTree>
    <p:extLst>
      <p:ext uri="{BB962C8B-B14F-4D97-AF65-F5344CB8AC3E}">
        <p14:creationId xmlns:p14="http://schemas.microsoft.com/office/powerpoint/2010/main" val="406564881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Consider filling out the Action Planning and Goal Setting Worksheet as you begin discussion about the goals of the HAP.</a:t>
            </a:r>
          </a:p>
          <a:p>
            <a:r>
              <a:rPr lang="en-US" dirty="0"/>
              <a:t>Make a list and see if the client has any action steps they want to try.</a:t>
            </a:r>
          </a:p>
          <a:p>
            <a:r>
              <a:rPr lang="en-US" dirty="0"/>
              <a:t>Ask them if they would like you to provide any ideas or information. Would they like you to make a referral to a service</a:t>
            </a:r>
            <a:r>
              <a:rPr lang="en-US" baseline="0" dirty="0"/>
              <a:t> to help them gain education about their conditions?</a:t>
            </a:r>
            <a:endParaRPr lang="en-US" dirty="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91</a:t>
            </a:fld>
            <a:endParaRPr lang="en-US" dirty="0"/>
          </a:p>
        </p:txBody>
      </p:sp>
    </p:spTree>
    <p:extLst>
      <p:ext uri="{BB962C8B-B14F-4D97-AF65-F5344CB8AC3E}">
        <p14:creationId xmlns:p14="http://schemas.microsoft.com/office/powerpoint/2010/main" val="15422933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Don’t pick up the rope!</a:t>
            </a:r>
          </a:p>
          <a:p>
            <a:r>
              <a:rPr lang="en-US" dirty="0"/>
              <a:t>Resistance is normal!  It is impossible to persuade or coerce the client to change; rather it is the client’s responsibility to decide for themselves whether or not to change and what steps they will take.  However, you can help the client find their own reasons for change, provide information, support and offer alternative perspectives.</a:t>
            </a:r>
          </a:p>
          <a:p>
            <a:endParaRPr lang="en-US" baseline="0" dirty="0"/>
          </a:p>
          <a:p>
            <a:r>
              <a:rPr lang="en-US" baseline="0" dirty="0"/>
              <a:t>Resistance is often related to fear of the unknown, along with the fear of what change may bring.</a:t>
            </a:r>
            <a:endParaRPr lang="en-US" dirty="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92</a:t>
            </a:fld>
            <a:endParaRPr lang="en-US" dirty="0"/>
          </a:p>
        </p:txBody>
      </p:sp>
    </p:spTree>
    <p:extLst>
      <p:ext uri="{BB962C8B-B14F-4D97-AF65-F5344CB8AC3E}">
        <p14:creationId xmlns:p14="http://schemas.microsoft.com/office/powerpoint/2010/main" val="320653145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465887">
              <a:defRPr/>
            </a:pPr>
            <a:r>
              <a:rPr lang="en-US" dirty="0">
                <a:latin typeface="Trebuchet MS" pitchFamily="34" charset="0"/>
              </a:rPr>
              <a:t>Providing low-key feedback, rolling with resistance (e.g., avoiding arguments, shifting focus) and use of a supportive, warm, non-judgmental collaborative approach can be very effective.  Conveying genuine empathy (understanding) through words, tone of voice, demonstration of concern and an awareness of the client’s experiences reduces resistance!</a:t>
            </a:r>
          </a:p>
          <a:p>
            <a:pPr defTabSz="465887">
              <a:defRPr/>
            </a:pPr>
            <a:endParaRPr lang="en-US" dirty="0">
              <a:latin typeface="Trebuchet MS"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93</a:t>
            </a:fld>
            <a:endParaRPr lang="en-US" dirty="0"/>
          </a:p>
        </p:txBody>
      </p:sp>
    </p:spTree>
    <p:extLst>
      <p:ext uri="{BB962C8B-B14F-4D97-AF65-F5344CB8AC3E}">
        <p14:creationId xmlns:p14="http://schemas.microsoft.com/office/powerpoint/2010/main" val="415153893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a:defRPr/>
            </a:pPr>
            <a:r>
              <a:rPr lang="en-US" dirty="0"/>
              <a:t>Ask participants to break into pairs. Each member will take a turn as the speaker and the listener. Allow</a:t>
            </a:r>
            <a:r>
              <a:rPr lang="en-US" baseline="0" dirty="0"/>
              <a:t> about five minutes for each person to act as the speaker and the listener. Go to the next slide and ask participants to report how it went. </a:t>
            </a:r>
            <a:endParaRPr lang="en-US" dirty="0"/>
          </a:p>
          <a:p>
            <a:pPr marL="372709" indent="-288850">
              <a:defRPr/>
            </a:pPr>
            <a:endParaRPr lang="en-US" dirty="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94</a:t>
            </a:fld>
            <a:endParaRPr lang="en-US" dirty="0"/>
          </a:p>
        </p:txBody>
      </p:sp>
    </p:spTree>
    <p:extLst>
      <p:ext uri="{BB962C8B-B14F-4D97-AF65-F5344CB8AC3E}">
        <p14:creationId xmlns:p14="http://schemas.microsoft.com/office/powerpoint/2010/main" val="391090684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r>
              <a:rPr lang="en-US" dirty="0"/>
              <a:t>Debrief with participants</a:t>
            </a:r>
            <a:r>
              <a:rPr lang="en-US" baseline="0" dirty="0"/>
              <a:t> after the exercise. These questions are optional and may be used to encourage discussion. They do not need to be discussed if the participants are willingly sharing their experiences.</a:t>
            </a:r>
            <a:endParaRPr lang="en-US" dirty="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95</a:t>
            </a:fld>
            <a:endParaRPr lang="en-US" dirty="0"/>
          </a:p>
        </p:txBody>
      </p:sp>
    </p:spTree>
    <p:extLst>
      <p:ext uri="{BB962C8B-B14F-4D97-AF65-F5344CB8AC3E}">
        <p14:creationId xmlns:p14="http://schemas.microsoft.com/office/powerpoint/2010/main" val="189654735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Please emphasize this slide with participants as</a:t>
            </a:r>
            <a:r>
              <a:rPr lang="en-US" baseline="0" dirty="0"/>
              <a:t> it is really important to stress how effective their work will be with their clients.</a:t>
            </a:r>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96</a:t>
            </a:fld>
            <a:endParaRPr lang="en-US" dirty="0"/>
          </a:p>
        </p:txBody>
      </p:sp>
    </p:spTree>
    <p:extLst>
      <p:ext uri="{BB962C8B-B14F-4D97-AF65-F5344CB8AC3E}">
        <p14:creationId xmlns:p14="http://schemas.microsoft.com/office/powerpoint/2010/main" val="400754531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D060A9-E334-0A81-5841-2F2AE60648DB}"/>
              </a:ext>
            </a:extLst>
          </p:cNvPr>
          <p:cNvSpPr>
            <a:spLocks noGrp="1"/>
          </p:cNvSpPr>
          <p:nvPr>
            <p:ph type="sldNum" sz="quarter" idx="5"/>
          </p:nvPr>
        </p:nvSpPr>
        <p:spPr/>
        <p:txBody>
          <a:bodyPr/>
          <a:lstStyle/>
          <a:p>
            <a:fld id="{39D47F79-644B-4B31-AB37-F2B7611E546C}" type="slidenum">
              <a:rPr lang="en-US" smtClean="0"/>
              <a:t>97</a:t>
            </a:fld>
            <a:endParaRPr lang="en-US" dirty="0"/>
          </a:p>
        </p:txBody>
      </p:sp>
    </p:spTree>
    <p:extLst>
      <p:ext uri="{BB962C8B-B14F-4D97-AF65-F5344CB8AC3E}">
        <p14:creationId xmlns:p14="http://schemas.microsoft.com/office/powerpoint/2010/main" val="146689330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47F79-644B-4B31-AB37-F2B7611E546C}" type="slidenum">
              <a:rPr lang="en-US" smtClean="0"/>
              <a:t>98</a:t>
            </a:fld>
            <a:endParaRPr lang="en-US" dirty="0"/>
          </a:p>
        </p:txBody>
      </p:sp>
    </p:spTree>
    <p:extLst>
      <p:ext uri="{BB962C8B-B14F-4D97-AF65-F5344CB8AC3E}">
        <p14:creationId xmlns:p14="http://schemas.microsoft.com/office/powerpoint/2010/main" val="325338443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Questions on activity periods?</a:t>
            </a:r>
          </a:p>
        </p:txBody>
      </p:sp>
      <p:sp>
        <p:nvSpPr>
          <p:cNvPr id="4" name="Slide Number Placeholder 3"/>
          <p:cNvSpPr>
            <a:spLocks noGrp="1"/>
          </p:cNvSpPr>
          <p:nvPr>
            <p:ph type="sldNum" sz="quarter" idx="10"/>
          </p:nvPr>
        </p:nvSpPr>
        <p:spPr/>
        <p:txBody>
          <a:bodyPr/>
          <a:lstStyle/>
          <a:p>
            <a:fld id="{39D47F79-644B-4B31-AB37-F2B7611E546C}" type="slidenum">
              <a:rPr lang="en-US" smtClean="0"/>
              <a:t>99</a:t>
            </a:fld>
            <a:endParaRPr lang="en-US" dirty="0"/>
          </a:p>
        </p:txBody>
      </p:sp>
    </p:spTree>
    <p:extLst>
      <p:ext uri="{BB962C8B-B14F-4D97-AF65-F5344CB8AC3E}">
        <p14:creationId xmlns:p14="http://schemas.microsoft.com/office/powerpoint/2010/main" val="11541528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Logos">
    <p:spTree>
      <p:nvGrpSpPr>
        <p:cNvPr id="1" name=""/>
        <p:cNvGrpSpPr/>
        <p:nvPr/>
      </p:nvGrpSpPr>
      <p:grpSpPr>
        <a:xfrm>
          <a:off x="0" y="0"/>
          <a:ext cx="0" cy="0"/>
          <a:chOff x="0" y="0"/>
          <a:chExt cx="0" cy="0"/>
        </a:xfrm>
      </p:grpSpPr>
      <p:sp>
        <p:nvSpPr>
          <p:cNvPr id="5" name="Rectangle 4"/>
          <p:cNvSpPr/>
          <p:nvPr userDrawn="1"/>
        </p:nvSpPr>
        <p:spPr>
          <a:xfrm>
            <a:off x="5945149" y="5318763"/>
            <a:ext cx="2689472" cy="1539241"/>
          </a:xfrm>
          <a:prstGeom prst="rect">
            <a:avLst/>
          </a:prstGeom>
          <a:gradFill>
            <a:gsLst>
              <a:gs pos="0">
                <a:schemeClr val="bg1">
                  <a:alpha val="0"/>
                </a:schemeClr>
              </a:gs>
              <a:gs pos="42000">
                <a:schemeClr val="bg1"/>
              </a:gs>
            </a:gsLst>
            <a:lin ang="5400000" scaled="0"/>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1" dirty="0"/>
          </a:p>
        </p:txBody>
      </p:sp>
      <p:sp>
        <p:nvSpPr>
          <p:cNvPr id="2" name="Title 1"/>
          <p:cNvSpPr>
            <a:spLocks noGrp="1"/>
          </p:cNvSpPr>
          <p:nvPr>
            <p:ph type="ctrTitle"/>
          </p:nvPr>
        </p:nvSpPr>
        <p:spPr>
          <a:xfrm>
            <a:off x="352519" y="1706419"/>
            <a:ext cx="7886372" cy="2387600"/>
          </a:xfrm>
        </p:spPr>
        <p:txBody>
          <a:bodyPr anchor="b"/>
          <a:lstStyle>
            <a:lvl1pPr algn="l">
              <a:defRPr sz="4502"/>
            </a:lvl1pPr>
          </a:lstStyle>
          <a:p>
            <a:r>
              <a:rPr lang="en-US"/>
              <a:t>Click to edit Master title style</a:t>
            </a:r>
            <a:endParaRPr lang="en-US" dirty="0"/>
          </a:p>
        </p:txBody>
      </p:sp>
      <p:sp>
        <p:nvSpPr>
          <p:cNvPr id="3" name="Subtitle 2"/>
          <p:cNvSpPr>
            <a:spLocks noGrp="1"/>
          </p:cNvSpPr>
          <p:nvPr>
            <p:ph type="subTitle" idx="1"/>
          </p:nvPr>
        </p:nvSpPr>
        <p:spPr>
          <a:xfrm>
            <a:off x="352519" y="4267062"/>
            <a:ext cx="7886372" cy="1168543"/>
          </a:xfrm>
        </p:spPr>
        <p:txBody>
          <a:bodyPr/>
          <a:lstStyle>
            <a:lvl1pPr marL="0" indent="0" algn="l">
              <a:buNone/>
              <a:defRPr sz="2101">
                <a:solidFill>
                  <a:srgbClr val="898989"/>
                </a:solidFill>
              </a:defRPr>
            </a:lvl1pPr>
            <a:lvl2pPr marL="457223" indent="0" algn="ctr">
              <a:buNone/>
              <a:defRPr sz="2000"/>
            </a:lvl2pPr>
            <a:lvl3pPr marL="914446" indent="0" algn="ctr">
              <a:buNone/>
              <a:defRPr sz="1800"/>
            </a:lvl3pPr>
            <a:lvl4pPr marL="1371669" indent="0" algn="ctr">
              <a:buNone/>
              <a:defRPr sz="1601"/>
            </a:lvl4pPr>
            <a:lvl5pPr marL="1828891" indent="0" algn="ctr">
              <a:buNone/>
              <a:defRPr sz="1601"/>
            </a:lvl5pPr>
            <a:lvl6pPr marL="2286114" indent="0" algn="ctr">
              <a:buNone/>
              <a:defRPr sz="1601"/>
            </a:lvl6pPr>
            <a:lvl7pPr marL="2743337" indent="0" algn="ctr">
              <a:buNone/>
              <a:defRPr sz="1601"/>
            </a:lvl7pPr>
            <a:lvl8pPr marL="3200560" indent="0" algn="ctr">
              <a:buNone/>
              <a:defRPr sz="1601"/>
            </a:lvl8pPr>
            <a:lvl9pPr marL="3657783" indent="0" algn="ctr">
              <a:buNone/>
              <a:defRPr sz="1601"/>
            </a:lvl9pPr>
          </a:lstStyle>
          <a:p>
            <a:r>
              <a:rPr lang="en-US"/>
              <a:t>Click to edit Master subtitle style</a:t>
            </a:r>
            <a:endParaRPr lang="en-US" dirty="0"/>
          </a:p>
        </p:txBody>
      </p:sp>
      <p:pic>
        <p:nvPicPr>
          <p:cNvPr id="7" name="Picture 2"/>
          <p:cNvPicPr>
            <a:picLocks noChangeAspect="1" noChangeArrowheads="1"/>
          </p:cNvPicPr>
          <p:nvPr userDrawn="1"/>
        </p:nvPicPr>
        <p:blipFill>
          <a:blip r:embed="rId2" cstate="print">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303147" y="348673"/>
            <a:ext cx="337272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http://mediad.publicbroadcasting.net/p/nwpr/files/201510/dshs_logo.jpg"/>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2990" y="5789379"/>
            <a:ext cx="1272872" cy="92804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95909" y="5997392"/>
            <a:ext cx="1867568" cy="609913"/>
          </a:xfrm>
          <a:prstGeom prst="rect">
            <a:avLst/>
          </a:prstGeom>
        </p:spPr>
      </p:pic>
      <p:sp>
        <p:nvSpPr>
          <p:cNvPr id="9" name="Rectangle 8"/>
          <p:cNvSpPr/>
          <p:nvPr userDrawn="1"/>
        </p:nvSpPr>
        <p:spPr bwMode="hidden">
          <a:xfrm>
            <a:off x="8629516" y="0"/>
            <a:ext cx="514484"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1" dirty="0"/>
          </a:p>
        </p:txBody>
      </p:sp>
    </p:spTree>
    <p:extLst>
      <p:ext uri="{BB962C8B-B14F-4D97-AF65-F5344CB8AC3E}">
        <p14:creationId xmlns:p14="http://schemas.microsoft.com/office/powerpoint/2010/main" val="23776562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20950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grpSp>
        <p:nvGrpSpPr>
          <p:cNvPr id="6" name="Group 5"/>
          <p:cNvGrpSpPr/>
          <p:nvPr userDrawn="1"/>
        </p:nvGrpSpPr>
        <p:grpSpPr>
          <a:xfrm>
            <a:off x="0" y="0"/>
            <a:ext cx="9144000" cy="6858000"/>
            <a:chOff x="0" y="0"/>
            <a:chExt cx="12192000" cy="6858000"/>
          </a:xfrm>
        </p:grpSpPr>
        <p:pic>
          <p:nvPicPr>
            <p:cNvPr id="4" name="Picture 3">
              <a:extLst>
                <a:ext uri="{FF2B5EF4-FFF2-40B4-BE49-F238E27FC236}">
                  <a16:creationId xmlns:a16="http://schemas.microsoft.com/office/drawing/2014/main" id="{53F4A38F-8A55-E84A-8FCD-43E94890142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Rectangle 4"/>
            <p:cNvSpPr/>
            <p:nvPr userDrawn="1"/>
          </p:nvSpPr>
          <p:spPr>
            <a:xfrm>
              <a:off x="3229232" y="6384324"/>
              <a:ext cx="5807676" cy="354227"/>
            </a:xfrm>
            <a:prstGeom prst="rect">
              <a:avLst/>
            </a:prstGeom>
            <a:solidFill>
              <a:srgbClr val="D7E2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 name="Title 1"/>
          <p:cNvSpPr>
            <a:spLocks noGrp="1"/>
          </p:cNvSpPr>
          <p:nvPr>
            <p:ph type="title" hasCustomPrompt="1"/>
          </p:nvPr>
        </p:nvSpPr>
        <p:spPr>
          <a:xfrm>
            <a:off x="450057" y="365128"/>
            <a:ext cx="8236744" cy="1325563"/>
          </a:xfrm>
        </p:spPr>
        <p:txBody>
          <a:bodyPr>
            <a:normAutofit/>
          </a:bodyPr>
          <a:lstStyle>
            <a:lvl1pPr>
              <a:defRPr sz="2700"/>
            </a:lvl1pPr>
          </a:lstStyle>
          <a:p>
            <a:r>
              <a:rPr lang="en-US" dirty="0"/>
              <a:t>Content Slide </a:t>
            </a:r>
          </a:p>
        </p:txBody>
      </p:sp>
      <p:sp>
        <p:nvSpPr>
          <p:cNvPr id="3" name="Content Placeholder 2"/>
          <p:cNvSpPr>
            <a:spLocks noGrp="1"/>
          </p:cNvSpPr>
          <p:nvPr>
            <p:ph idx="1"/>
          </p:nvPr>
        </p:nvSpPr>
        <p:spPr>
          <a:xfrm>
            <a:off x="450057" y="1690688"/>
            <a:ext cx="8243888"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82450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963"/>
            <a:ext cx="9144000" cy="6846074"/>
          </a:xfrm>
          <a:prstGeom prst="rect">
            <a:avLst/>
          </a:prstGeom>
        </p:spPr>
      </p:pic>
      <p:sp>
        <p:nvSpPr>
          <p:cNvPr id="8" name="Title 1"/>
          <p:cNvSpPr>
            <a:spLocks noGrp="1"/>
          </p:cNvSpPr>
          <p:nvPr>
            <p:ph type="title" hasCustomPrompt="1"/>
          </p:nvPr>
        </p:nvSpPr>
        <p:spPr>
          <a:xfrm>
            <a:off x="457200" y="2103440"/>
            <a:ext cx="8229600" cy="1325563"/>
          </a:xfrm>
        </p:spPr>
        <p:txBody>
          <a:bodyPr>
            <a:normAutofit/>
          </a:bodyPr>
          <a:lstStyle>
            <a:lvl1pPr algn="ctr">
              <a:defRPr sz="4500" baseline="0"/>
            </a:lvl1pPr>
          </a:lstStyle>
          <a:p>
            <a:r>
              <a:rPr lang="en-US" dirty="0"/>
              <a:t>Topic Change Slide </a:t>
            </a:r>
          </a:p>
        </p:txBody>
      </p:sp>
    </p:spTree>
    <p:extLst>
      <p:ext uri="{BB962C8B-B14F-4D97-AF65-F5344CB8AC3E}">
        <p14:creationId xmlns:p14="http://schemas.microsoft.com/office/powerpoint/2010/main" val="2330228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2519" y="1706419"/>
            <a:ext cx="7947890" cy="2387600"/>
          </a:xfrm>
        </p:spPr>
        <p:txBody>
          <a:bodyPr anchor="b"/>
          <a:lstStyle>
            <a:lvl1pPr algn="l">
              <a:defRPr sz="4502"/>
            </a:lvl1pPr>
          </a:lstStyle>
          <a:p>
            <a:r>
              <a:rPr lang="en-US"/>
              <a:t>Click to edit Master title style</a:t>
            </a:r>
            <a:endParaRPr lang="en-US" dirty="0"/>
          </a:p>
        </p:txBody>
      </p:sp>
      <p:sp>
        <p:nvSpPr>
          <p:cNvPr id="3" name="Subtitle 2"/>
          <p:cNvSpPr>
            <a:spLocks noGrp="1"/>
          </p:cNvSpPr>
          <p:nvPr>
            <p:ph type="subTitle" idx="1"/>
          </p:nvPr>
        </p:nvSpPr>
        <p:spPr>
          <a:xfrm>
            <a:off x="352517" y="4267057"/>
            <a:ext cx="6858000" cy="1655762"/>
          </a:xfrm>
        </p:spPr>
        <p:txBody>
          <a:bodyPr/>
          <a:lstStyle>
            <a:lvl1pPr marL="0" indent="0" algn="l">
              <a:buNone/>
              <a:defRPr sz="2101">
                <a:solidFill>
                  <a:srgbClr val="898989"/>
                </a:solidFill>
              </a:defRPr>
            </a:lvl1pPr>
            <a:lvl2pPr marL="457223" indent="0" algn="ctr">
              <a:buNone/>
              <a:defRPr sz="2000"/>
            </a:lvl2pPr>
            <a:lvl3pPr marL="914446" indent="0" algn="ctr">
              <a:buNone/>
              <a:defRPr sz="1800"/>
            </a:lvl3pPr>
            <a:lvl4pPr marL="1371669" indent="0" algn="ctr">
              <a:buNone/>
              <a:defRPr sz="1601"/>
            </a:lvl4pPr>
            <a:lvl5pPr marL="1828891" indent="0" algn="ctr">
              <a:buNone/>
              <a:defRPr sz="1601"/>
            </a:lvl5pPr>
            <a:lvl6pPr marL="2286114" indent="0" algn="ctr">
              <a:buNone/>
              <a:defRPr sz="1601"/>
            </a:lvl6pPr>
            <a:lvl7pPr marL="2743337" indent="0" algn="ctr">
              <a:buNone/>
              <a:defRPr sz="1601"/>
            </a:lvl7pPr>
            <a:lvl8pPr marL="3200560" indent="0" algn="ctr">
              <a:buNone/>
              <a:defRPr sz="1601"/>
            </a:lvl8pPr>
            <a:lvl9pPr marL="3657783" indent="0" algn="ctr">
              <a:buNone/>
              <a:defRPr sz="1601"/>
            </a:lvl9pPr>
          </a:lstStyle>
          <a:p>
            <a:r>
              <a:rPr lang="en-US"/>
              <a:t>Click to edit Master subtitle style</a:t>
            </a:r>
            <a:endParaRPr lang="en-US" dirty="0"/>
          </a:p>
        </p:txBody>
      </p:sp>
    </p:spTree>
    <p:extLst>
      <p:ext uri="{BB962C8B-B14F-4D97-AF65-F5344CB8AC3E}">
        <p14:creationId xmlns:p14="http://schemas.microsoft.com/office/powerpoint/2010/main" val="41675953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135189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2190" y="415931"/>
            <a:ext cx="7886700" cy="599087"/>
          </a:xfrm>
        </p:spPr>
        <p:txBody>
          <a:bodyPr/>
          <a:lstStyle/>
          <a:p>
            <a:r>
              <a:rPr lang="en-US"/>
              <a:t>Click to edit Master title style</a:t>
            </a:r>
            <a:endParaRPr lang="en-US" dirty="0"/>
          </a:p>
        </p:txBody>
      </p:sp>
      <p:sp>
        <p:nvSpPr>
          <p:cNvPr id="3" name="Content Placeholder 2"/>
          <p:cNvSpPr>
            <a:spLocks noGrp="1"/>
          </p:cNvSpPr>
          <p:nvPr>
            <p:ph idx="1"/>
          </p:nvPr>
        </p:nvSpPr>
        <p:spPr>
          <a:xfrm>
            <a:off x="352190" y="1990725"/>
            <a:ext cx="78867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352190" y="1015013"/>
            <a:ext cx="7886700" cy="582612"/>
          </a:xfrm>
        </p:spPr>
        <p:txBody>
          <a:bodyPr>
            <a:noAutofit/>
          </a:bodyPr>
          <a:lstStyle>
            <a:lvl1pPr marL="0" indent="0">
              <a:buNone/>
              <a:defRPr sz="2401">
                <a:solidFill>
                  <a:schemeClr val="accent1"/>
                </a:solidFill>
                <a:latin typeface="+mj-lt"/>
              </a:defRPr>
            </a:lvl1pPr>
          </a:lstStyle>
          <a:p>
            <a:pPr lvl="0"/>
            <a:r>
              <a:rPr lang="en-US" dirty="0"/>
              <a:t>Subtitle</a:t>
            </a:r>
          </a:p>
        </p:txBody>
      </p:sp>
    </p:spTree>
    <p:extLst>
      <p:ext uri="{BB962C8B-B14F-4D97-AF65-F5344CB8AC3E}">
        <p14:creationId xmlns:p14="http://schemas.microsoft.com/office/powerpoint/2010/main" val="27433151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ec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2519" y="1706419"/>
            <a:ext cx="7886372" cy="2387600"/>
          </a:xfrm>
        </p:spPr>
        <p:txBody>
          <a:bodyPr anchor="b"/>
          <a:lstStyle>
            <a:lvl1pPr algn="l">
              <a:defRPr sz="4502">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352518" y="4267057"/>
            <a:ext cx="6804918" cy="1655762"/>
          </a:xfrm>
        </p:spPr>
        <p:txBody>
          <a:bodyPr/>
          <a:lstStyle>
            <a:lvl1pPr marL="0" indent="0" algn="l">
              <a:buNone/>
              <a:defRPr sz="2101">
                <a:solidFill>
                  <a:srgbClr val="898989"/>
                </a:solidFill>
              </a:defRPr>
            </a:lvl1pPr>
            <a:lvl2pPr marL="457223" indent="0" algn="ctr">
              <a:buNone/>
              <a:defRPr sz="2000"/>
            </a:lvl2pPr>
            <a:lvl3pPr marL="914446" indent="0" algn="ctr">
              <a:buNone/>
              <a:defRPr sz="1800"/>
            </a:lvl3pPr>
            <a:lvl4pPr marL="1371669" indent="0" algn="ctr">
              <a:buNone/>
              <a:defRPr sz="1601"/>
            </a:lvl4pPr>
            <a:lvl5pPr marL="1828891" indent="0" algn="ctr">
              <a:buNone/>
              <a:defRPr sz="1601"/>
            </a:lvl5pPr>
            <a:lvl6pPr marL="2286114" indent="0" algn="ctr">
              <a:buNone/>
              <a:defRPr sz="1601"/>
            </a:lvl6pPr>
            <a:lvl7pPr marL="2743337" indent="0" algn="ctr">
              <a:buNone/>
              <a:defRPr sz="1601"/>
            </a:lvl7pPr>
            <a:lvl8pPr marL="3200560" indent="0" algn="ctr">
              <a:buNone/>
              <a:defRPr sz="1601"/>
            </a:lvl8pPr>
            <a:lvl9pPr marL="3657783" indent="0" algn="ctr">
              <a:buNone/>
              <a:defRPr sz="1601"/>
            </a:lvl9pPr>
          </a:lstStyle>
          <a:p>
            <a:r>
              <a:rPr lang="en-US"/>
              <a:t>Click to edit Master subtitle style</a:t>
            </a:r>
            <a:endParaRPr lang="en-US" dirty="0"/>
          </a:p>
        </p:txBody>
      </p:sp>
    </p:spTree>
    <p:extLst>
      <p:ext uri="{BB962C8B-B14F-4D97-AF65-F5344CB8AC3E}">
        <p14:creationId xmlns:p14="http://schemas.microsoft.com/office/powerpoint/2010/main" val="18921285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2517" y="415926"/>
            <a:ext cx="7886700" cy="830984"/>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52517" y="1600200"/>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53017" y="1600200"/>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044736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0998" y="415927"/>
            <a:ext cx="7886700" cy="830984"/>
          </a:xfrm>
        </p:spPr>
        <p:txBody>
          <a:bodyPr/>
          <a:lstStyle/>
          <a:p>
            <a:r>
              <a:rPr lang="en-US"/>
              <a:t>Click to edit Master title style</a:t>
            </a:r>
            <a:endParaRPr lang="en-US" dirty="0"/>
          </a:p>
        </p:txBody>
      </p:sp>
      <p:sp>
        <p:nvSpPr>
          <p:cNvPr id="3" name="Text Placeholder 2"/>
          <p:cNvSpPr>
            <a:spLocks noGrp="1"/>
          </p:cNvSpPr>
          <p:nvPr>
            <p:ph type="body" idx="1"/>
          </p:nvPr>
        </p:nvSpPr>
        <p:spPr>
          <a:xfrm>
            <a:off x="350998" y="1600200"/>
            <a:ext cx="3868340" cy="510021"/>
          </a:xfrm>
        </p:spPr>
        <p:txBody>
          <a:bodyPr anchor="t" anchorCtr="0">
            <a:noAutofit/>
          </a:bodyPr>
          <a:lstStyle>
            <a:lvl1pPr marL="0" indent="0">
              <a:buNone/>
              <a:defRPr sz="2800" b="1"/>
            </a:lvl1pPr>
            <a:lvl2pPr marL="457223" indent="0">
              <a:buNone/>
              <a:defRPr sz="2000" b="1"/>
            </a:lvl2pPr>
            <a:lvl3pPr marL="914446" indent="0">
              <a:buNone/>
              <a:defRPr sz="1800" b="1"/>
            </a:lvl3pPr>
            <a:lvl4pPr marL="1371669" indent="0">
              <a:buNone/>
              <a:defRPr sz="1601" b="1"/>
            </a:lvl4pPr>
            <a:lvl5pPr marL="1828891" indent="0">
              <a:buNone/>
              <a:defRPr sz="1601" b="1"/>
            </a:lvl5pPr>
            <a:lvl6pPr marL="2286114" indent="0">
              <a:buNone/>
              <a:defRPr sz="1601" b="1"/>
            </a:lvl6pPr>
            <a:lvl7pPr marL="2743337" indent="0">
              <a:buNone/>
              <a:defRPr sz="1601" b="1"/>
            </a:lvl7pPr>
            <a:lvl8pPr marL="3200560" indent="0">
              <a:buNone/>
              <a:defRPr sz="1601" b="1"/>
            </a:lvl8pPr>
            <a:lvl9pPr marL="3657783" indent="0">
              <a:buNone/>
              <a:defRPr sz="1601" b="1"/>
            </a:lvl9pPr>
          </a:lstStyle>
          <a:p>
            <a:pPr lvl="0"/>
            <a:r>
              <a:rPr lang="en-US"/>
              <a:t>Edit Master text styles</a:t>
            </a:r>
          </a:p>
        </p:txBody>
      </p:sp>
      <p:sp>
        <p:nvSpPr>
          <p:cNvPr id="4" name="Content Placeholder 3"/>
          <p:cNvSpPr>
            <a:spLocks noGrp="1"/>
          </p:cNvSpPr>
          <p:nvPr>
            <p:ph sz="half" idx="2"/>
          </p:nvPr>
        </p:nvSpPr>
        <p:spPr>
          <a:xfrm>
            <a:off x="350998" y="2002300"/>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351499" y="1600200"/>
            <a:ext cx="3887391" cy="510021"/>
          </a:xfrm>
        </p:spPr>
        <p:txBody>
          <a:bodyPr anchor="t" anchorCtr="0">
            <a:noAutofit/>
          </a:bodyPr>
          <a:lstStyle>
            <a:lvl1pPr marL="0" indent="0">
              <a:buNone/>
              <a:defRPr sz="2800" b="1"/>
            </a:lvl1pPr>
            <a:lvl2pPr marL="457223" indent="0">
              <a:buNone/>
              <a:defRPr sz="2000" b="1"/>
            </a:lvl2pPr>
            <a:lvl3pPr marL="914446" indent="0">
              <a:buNone/>
              <a:defRPr sz="1800" b="1"/>
            </a:lvl3pPr>
            <a:lvl4pPr marL="1371669" indent="0">
              <a:buNone/>
              <a:defRPr sz="1601" b="1"/>
            </a:lvl4pPr>
            <a:lvl5pPr marL="1828891" indent="0">
              <a:buNone/>
              <a:defRPr sz="1601" b="1"/>
            </a:lvl5pPr>
            <a:lvl6pPr marL="2286114" indent="0">
              <a:buNone/>
              <a:defRPr sz="1601" b="1"/>
            </a:lvl6pPr>
            <a:lvl7pPr marL="2743337" indent="0">
              <a:buNone/>
              <a:defRPr sz="1601" b="1"/>
            </a:lvl7pPr>
            <a:lvl8pPr marL="3200560" indent="0">
              <a:buNone/>
              <a:defRPr sz="1601" b="1"/>
            </a:lvl8pPr>
            <a:lvl9pPr marL="3657783" indent="0">
              <a:buNone/>
              <a:defRPr sz="1601" b="1"/>
            </a:lvl9pPr>
          </a:lstStyle>
          <a:p>
            <a:pPr lvl="0"/>
            <a:r>
              <a:rPr lang="en-US"/>
              <a:t>Edit Master text styles</a:t>
            </a:r>
          </a:p>
        </p:txBody>
      </p:sp>
      <p:sp>
        <p:nvSpPr>
          <p:cNvPr id="6" name="Content Placeholder 5"/>
          <p:cNvSpPr>
            <a:spLocks noGrp="1"/>
          </p:cNvSpPr>
          <p:nvPr>
            <p:ph sz="quarter" idx="4"/>
          </p:nvPr>
        </p:nvSpPr>
        <p:spPr>
          <a:xfrm>
            <a:off x="4351499" y="2002300"/>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681944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9993905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Subtitl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2517" y="415931"/>
            <a:ext cx="7886700" cy="599087"/>
          </a:xfrm>
        </p:spPr>
        <p:txBody>
          <a:bodyPr/>
          <a:lstStyle/>
          <a:p>
            <a:r>
              <a:rPr lang="en-US"/>
              <a:t>Click to edit Master title style</a:t>
            </a:r>
            <a:endParaRPr lang="en-US" dirty="0"/>
          </a:p>
        </p:txBody>
      </p:sp>
      <p:sp>
        <p:nvSpPr>
          <p:cNvPr id="5" name="Text Placeholder 4"/>
          <p:cNvSpPr>
            <a:spLocks noGrp="1"/>
          </p:cNvSpPr>
          <p:nvPr>
            <p:ph type="body" sz="quarter" idx="10" hasCustomPrompt="1"/>
          </p:nvPr>
        </p:nvSpPr>
        <p:spPr>
          <a:xfrm>
            <a:off x="352517" y="1015013"/>
            <a:ext cx="7886700" cy="582612"/>
          </a:xfrm>
        </p:spPr>
        <p:txBody>
          <a:bodyPr>
            <a:noAutofit/>
          </a:bodyPr>
          <a:lstStyle>
            <a:lvl1pPr marL="0" indent="0">
              <a:buNone/>
              <a:defRPr sz="2401">
                <a:solidFill>
                  <a:schemeClr val="accent1"/>
                </a:solidFill>
                <a:latin typeface="+mj-lt"/>
              </a:defRPr>
            </a:lvl1pPr>
          </a:lstStyle>
          <a:p>
            <a:pPr lvl="0"/>
            <a:r>
              <a:rPr lang="en-US" dirty="0"/>
              <a:t>Subtitle</a:t>
            </a:r>
          </a:p>
        </p:txBody>
      </p:sp>
    </p:spTree>
    <p:extLst>
      <p:ext uri="{BB962C8B-B14F-4D97-AF65-F5344CB8AC3E}">
        <p14:creationId xmlns:p14="http://schemas.microsoft.com/office/powerpoint/2010/main" val="6825345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bwMode="hidden">
          <a:xfrm>
            <a:off x="8629516" y="0"/>
            <a:ext cx="514484"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1" dirty="0"/>
          </a:p>
        </p:txBody>
      </p:sp>
      <p:sp>
        <p:nvSpPr>
          <p:cNvPr id="2" name="Title Placeholder 1"/>
          <p:cNvSpPr>
            <a:spLocks noGrp="1"/>
          </p:cNvSpPr>
          <p:nvPr>
            <p:ph type="title"/>
          </p:nvPr>
        </p:nvSpPr>
        <p:spPr>
          <a:xfrm>
            <a:off x="352517" y="415926"/>
            <a:ext cx="7886700" cy="830984"/>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352517" y="1600200"/>
            <a:ext cx="788670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txBox="1">
            <a:spLocks/>
          </p:cNvSpPr>
          <p:nvPr/>
        </p:nvSpPr>
        <p:spPr>
          <a:xfrm>
            <a:off x="352518" y="6409886"/>
            <a:ext cx="514484" cy="396875"/>
          </a:xfrm>
          <a:prstGeom prst="bracketPair">
            <a:avLst>
              <a:gd name="adj" fmla="val 17949"/>
            </a:avLst>
          </a:prstGeom>
          <a:ln w="19050">
            <a:noFill/>
          </a:ln>
        </p:spPr>
        <p:txBody>
          <a:bodyPr vert="horz" wrap="square" lIns="0" tIns="0" rIns="0" bIns="0" numCol="1" anchor="ctr" anchorCtr="0" compatLnSpc="1">
            <a:prstTxWarp prst="textNoShape">
              <a:avLst/>
            </a:prstTxWarp>
          </a:bodyPr>
          <a:lstStyle>
            <a:defPPr>
              <a:defRPr lang="en-US"/>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CE4D4D4-750D-4F36-B940-6D3D2AF22301}" type="slidenum">
              <a:rPr lang="en-US" altLang="en-US" sz="1351" smtClean="0">
                <a:solidFill>
                  <a:schemeClr val="accent5">
                    <a:lumMod val="75000"/>
                  </a:schemeClr>
                </a:solidFill>
              </a:rPr>
              <a:pPr algn="l"/>
              <a:t>‹#›</a:t>
            </a:fld>
            <a:endParaRPr lang="en-US" altLang="en-US" sz="1351" dirty="0">
              <a:solidFill>
                <a:schemeClr val="accent5">
                  <a:lumMod val="75000"/>
                </a:schemeClr>
              </a:solidFill>
            </a:endParaRPr>
          </a:p>
        </p:txBody>
      </p:sp>
    </p:spTree>
    <p:extLst>
      <p:ext uri="{BB962C8B-B14F-4D97-AF65-F5344CB8AC3E}">
        <p14:creationId xmlns:p14="http://schemas.microsoft.com/office/powerpoint/2010/main" val="2164438616"/>
      </p:ext>
    </p:extLst>
  </p:cSld>
  <p:clrMap bg1="lt1" tx1="dk1" bg2="lt2" tx2="dk2" accent1="accent1" accent2="accent2" accent3="accent3" accent4="accent4" accent5="accent5" accent6="accent6" hlink="hlink" folHlink="folHlink"/>
  <p:sldLayoutIdLst>
    <p:sldLayoutId id="2147483668" r:id="rId1"/>
    <p:sldLayoutId id="2147483661" r:id="rId2"/>
    <p:sldLayoutId id="2147483662" r:id="rId3"/>
    <p:sldLayoutId id="2147483669" r:id="rId4"/>
    <p:sldLayoutId id="2147483670" r:id="rId5"/>
    <p:sldLayoutId id="2147483664" r:id="rId6"/>
    <p:sldLayoutId id="2147483665" r:id="rId7"/>
    <p:sldLayoutId id="2147483666" r:id="rId8"/>
    <p:sldLayoutId id="2147483671" r:id="rId9"/>
    <p:sldLayoutId id="2147483667" r:id="rId10"/>
    <p:sldLayoutId id="2147483673" r:id="rId11"/>
    <p:sldLayoutId id="2147483686" r:id="rId1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914446" rtl="0" eaLnBrk="1" latinLnBrk="0" hangingPunct="1">
        <a:lnSpc>
          <a:spcPct val="90000"/>
        </a:lnSpc>
        <a:spcBef>
          <a:spcPct val="0"/>
        </a:spcBef>
        <a:buNone/>
        <a:defRPr sz="3301" kern="1200">
          <a:solidFill>
            <a:schemeClr val="tx2"/>
          </a:solidFill>
          <a:latin typeface="+mj-lt"/>
          <a:ea typeface="+mj-ea"/>
          <a:cs typeface="+mj-cs"/>
        </a:defRPr>
      </a:lvl1pPr>
    </p:titleStyle>
    <p:bodyStyle>
      <a:lvl1pPr marL="172693" indent="-172693" algn="l" defTabSz="914446" rtl="0" eaLnBrk="1" latinLnBrk="0" hangingPunct="1">
        <a:lnSpc>
          <a:spcPct val="90000"/>
        </a:lnSpc>
        <a:spcBef>
          <a:spcPts val="1000"/>
        </a:spcBef>
        <a:buClr>
          <a:schemeClr val="accent1"/>
        </a:buClr>
        <a:buSzPct val="80000"/>
        <a:buFont typeface="Arial" panose="020B0604020202020204" pitchFamily="34" charset="0"/>
        <a:buChar char="•"/>
        <a:defRPr sz="2401" kern="1200">
          <a:solidFill>
            <a:schemeClr val="tx1"/>
          </a:solidFill>
          <a:latin typeface="+mn-lt"/>
          <a:ea typeface="+mn-ea"/>
          <a:cs typeface="+mn-cs"/>
        </a:defRPr>
      </a:lvl1pPr>
      <a:lvl2pPr marL="472820" indent="-172693" algn="l" defTabSz="914446" rtl="0" eaLnBrk="1" latinLnBrk="0" hangingPunct="1">
        <a:lnSpc>
          <a:spcPct val="90000"/>
        </a:lnSpc>
        <a:spcBef>
          <a:spcPts val="500"/>
        </a:spcBef>
        <a:buClr>
          <a:schemeClr val="accent2"/>
        </a:buClr>
        <a:buSzPct val="80000"/>
        <a:buFont typeface="Arial" panose="020B0604020202020204" pitchFamily="34" charset="0"/>
        <a:buChar char="•"/>
        <a:defRPr sz="1801" kern="1200">
          <a:solidFill>
            <a:schemeClr val="tx1"/>
          </a:solidFill>
          <a:latin typeface="+mn-lt"/>
          <a:ea typeface="+mn-ea"/>
          <a:cs typeface="+mn-cs"/>
        </a:defRPr>
      </a:lvl2pPr>
      <a:lvl3pPr marL="726500" indent="-166738" algn="l" defTabSz="914446" rtl="0" eaLnBrk="1" latinLnBrk="0" hangingPunct="1">
        <a:lnSpc>
          <a:spcPct val="90000"/>
        </a:lnSpc>
        <a:spcBef>
          <a:spcPts val="500"/>
        </a:spcBef>
        <a:buClr>
          <a:schemeClr val="accent2"/>
        </a:buClr>
        <a:buSzPct val="80000"/>
        <a:buFont typeface="Arial" panose="020B0604020202020204" pitchFamily="34" charset="0"/>
        <a:buChar char="•"/>
        <a:defRPr sz="1501" kern="1200">
          <a:solidFill>
            <a:schemeClr val="tx1"/>
          </a:solidFill>
          <a:latin typeface="+mn-lt"/>
          <a:ea typeface="+mn-ea"/>
          <a:cs typeface="+mn-cs"/>
        </a:defRPr>
      </a:lvl3pPr>
      <a:lvl4pPr marL="899192" indent="-172693" algn="l" defTabSz="914446" rtl="0" eaLnBrk="1" latinLnBrk="0" hangingPunct="1">
        <a:lnSpc>
          <a:spcPct val="90000"/>
        </a:lnSpc>
        <a:spcBef>
          <a:spcPts val="500"/>
        </a:spcBef>
        <a:buClr>
          <a:schemeClr val="accent2"/>
        </a:buClr>
        <a:buSzPct val="80000"/>
        <a:buFont typeface="Arial" panose="020B0604020202020204" pitchFamily="34" charset="0"/>
        <a:buChar char="•"/>
        <a:defRPr sz="1351" kern="1200">
          <a:solidFill>
            <a:schemeClr val="tx1"/>
          </a:solidFill>
          <a:latin typeface="+mn-lt"/>
          <a:ea typeface="+mn-ea"/>
          <a:cs typeface="+mn-cs"/>
        </a:defRPr>
      </a:lvl4pPr>
      <a:lvl5pPr marL="1071884" indent="-172693" algn="l" defTabSz="914446" rtl="0" eaLnBrk="1" latinLnBrk="0" hangingPunct="1">
        <a:lnSpc>
          <a:spcPct val="90000"/>
        </a:lnSpc>
        <a:spcBef>
          <a:spcPts val="500"/>
        </a:spcBef>
        <a:buClr>
          <a:schemeClr val="accent2"/>
        </a:buClr>
        <a:buSzPct val="80000"/>
        <a:buFont typeface="Arial" panose="020B0604020202020204" pitchFamily="34" charset="0"/>
        <a:buChar char="•"/>
        <a:defRPr sz="1351"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A4A3A4"/>
          </p15:clr>
        </p15:guide>
        <p15:guide id="2" orient="horz" pos="2160" userDrawn="1">
          <p15:clr>
            <a:srgbClr val="A4A3A4"/>
          </p15:clr>
        </p15:guide>
        <p15:guide id="3" pos="222" userDrawn="1">
          <p15:clr>
            <a:srgbClr val="A4A3A4"/>
          </p15:clr>
        </p15:guide>
        <p15:guide id="4" pos="5190" userDrawn="1">
          <p15:clr>
            <a:srgbClr val="A4A3A4"/>
          </p15:clr>
        </p15:guide>
        <p15:guide id="5" orient="horz" pos="262" userDrawn="1">
          <p15:clr>
            <a:srgbClr val="A4A3A4"/>
          </p15:clr>
        </p15:guide>
        <p15:guide id="6" orient="horz" pos="3886" userDrawn="1">
          <p15:clr>
            <a:srgbClr val="A4A3A4"/>
          </p15:clr>
        </p15:guide>
        <p15:guide id="7" orient="horz" pos="1008" userDrawn="1">
          <p15:clr>
            <a:srgbClr val="A4A3A4"/>
          </p15:clr>
        </p15:guide>
        <p15:guide id="8" orient="horz" pos="1254"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2.xml"/></Relationships>
</file>

<file path=ppt/slides/_rels/slide10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100.xml"/><Relationship Id="rId7" Type="http://schemas.openxmlformats.org/officeDocument/2006/relationships/diagramColors" Target="../diagrams/colors6.xml"/><Relationship Id="rId2" Type="http://schemas.openxmlformats.org/officeDocument/2006/relationships/slideLayout" Target="../slideLayouts/slideLayout3.xml"/><Relationship Id="rId1" Type="http://schemas.openxmlformats.org/officeDocument/2006/relationships/tags" Target="../tags/tag10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0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101.xml"/><Relationship Id="rId7" Type="http://schemas.openxmlformats.org/officeDocument/2006/relationships/diagramColors" Target="../diagrams/colors7.xml"/><Relationship Id="rId2" Type="http://schemas.openxmlformats.org/officeDocument/2006/relationships/slideLayout" Target="../slideLayouts/slideLayout3.xml"/><Relationship Id="rId1" Type="http://schemas.openxmlformats.org/officeDocument/2006/relationships/tags" Target="../tags/tag103.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0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102.xml"/><Relationship Id="rId7" Type="http://schemas.openxmlformats.org/officeDocument/2006/relationships/diagramColors" Target="../diagrams/colors8.xml"/><Relationship Id="rId2" Type="http://schemas.openxmlformats.org/officeDocument/2006/relationships/slideLayout" Target="../slideLayouts/slideLayout8.xml"/><Relationship Id="rId1" Type="http://schemas.openxmlformats.org/officeDocument/2006/relationships/tags" Target="../tags/tag104.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3.xml"/><Relationship Id="rId1" Type="http://schemas.openxmlformats.org/officeDocument/2006/relationships/tags" Target="../tags/tag105.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3.xml"/><Relationship Id="rId1" Type="http://schemas.openxmlformats.org/officeDocument/2006/relationships/tags" Target="../tags/tag106.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3.xml"/><Relationship Id="rId1" Type="http://schemas.openxmlformats.org/officeDocument/2006/relationships/tags" Target="../tags/tag107.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3.xml"/><Relationship Id="rId1" Type="http://schemas.openxmlformats.org/officeDocument/2006/relationships/tags" Target="../tags/tag108.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3.xml"/><Relationship Id="rId1" Type="http://schemas.openxmlformats.org/officeDocument/2006/relationships/tags" Target="../tags/tag109.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3.xml"/><Relationship Id="rId1" Type="http://schemas.openxmlformats.org/officeDocument/2006/relationships/tags" Target="../tags/tag110.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3.xml"/><Relationship Id="rId1" Type="http://schemas.openxmlformats.org/officeDocument/2006/relationships/tags" Target="../tags/tag11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13.xml"/></Relationships>
</file>

<file path=ppt/slides/_rels/slide11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110.xml"/><Relationship Id="rId7" Type="http://schemas.openxmlformats.org/officeDocument/2006/relationships/diagramColors" Target="../diagrams/colors9.xml"/><Relationship Id="rId2" Type="http://schemas.openxmlformats.org/officeDocument/2006/relationships/slideLayout" Target="../slideLayouts/slideLayout3.xml"/><Relationship Id="rId1" Type="http://schemas.openxmlformats.org/officeDocument/2006/relationships/tags" Target="../tags/tag11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3.xml"/><Relationship Id="rId1" Type="http://schemas.openxmlformats.org/officeDocument/2006/relationships/tags" Target="../tags/tag113.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5.xml"/><Relationship Id="rId1" Type="http://schemas.openxmlformats.org/officeDocument/2006/relationships/tags" Target="../tags/tag114.xml"/></Relationships>
</file>

<file path=ppt/slides/_rels/slide1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15.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3.xml"/><Relationship Id="rId1" Type="http://schemas.openxmlformats.org/officeDocument/2006/relationships/tags" Target="../tags/tag116.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6.xml"/><Relationship Id="rId1" Type="http://schemas.openxmlformats.org/officeDocument/2006/relationships/tags" Target="../tags/tag117.xml"/><Relationship Id="rId4" Type="http://schemas.openxmlformats.org/officeDocument/2006/relationships/image" Target="../media/image7.png"/></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5.xml"/><Relationship Id="rId1" Type="http://schemas.openxmlformats.org/officeDocument/2006/relationships/tags" Target="../tags/tag118.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3.xml"/><Relationship Id="rId1" Type="http://schemas.openxmlformats.org/officeDocument/2006/relationships/tags" Target="../tags/tag119.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3.xml"/><Relationship Id="rId1" Type="http://schemas.openxmlformats.org/officeDocument/2006/relationships/tags" Target="../tags/tag120.xm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3.xml"/><Relationship Id="rId1" Type="http://schemas.openxmlformats.org/officeDocument/2006/relationships/tags" Target="../tags/tag121.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2.xml"/><Relationship Id="rId7" Type="http://schemas.openxmlformats.org/officeDocument/2006/relationships/diagramColors" Target="../diagrams/colors1.xml"/><Relationship Id="rId2" Type="http://schemas.openxmlformats.org/officeDocument/2006/relationships/slideLayout" Target="../slideLayouts/slideLayout8.xml"/><Relationship Id="rId1" Type="http://schemas.openxmlformats.org/officeDocument/2006/relationships/tags" Target="../tags/tag1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6.xml"/><Relationship Id="rId1" Type="http://schemas.openxmlformats.org/officeDocument/2006/relationships/tags" Target="../tags/tag122.xml"/><Relationship Id="rId4" Type="http://schemas.openxmlformats.org/officeDocument/2006/relationships/image" Target="../media/image7.png"/></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5.xml"/><Relationship Id="rId1" Type="http://schemas.openxmlformats.org/officeDocument/2006/relationships/tags" Target="../tags/tag123.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3.xml"/><Relationship Id="rId1" Type="http://schemas.openxmlformats.org/officeDocument/2006/relationships/tags" Target="../tags/tag124.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3.xml"/><Relationship Id="rId1" Type="http://schemas.openxmlformats.org/officeDocument/2006/relationships/tags" Target="../tags/tag125.xml"/></Relationships>
</file>

<file path=ppt/slides/_rels/slide1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26.xm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3.xml"/><Relationship Id="rId1" Type="http://schemas.openxmlformats.org/officeDocument/2006/relationships/tags" Target="../tags/tag127.xml"/></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3.xml"/><Relationship Id="rId1" Type="http://schemas.openxmlformats.org/officeDocument/2006/relationships/tags" Target="../tags/tag128.xml"/></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3.xml"/><Relationship Id="rId1" Type="http://schemas.openxmlformats.org/officeDocument/2006/relationships/tags" Target="../tags/tag129.xml"/></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3.xml"/><Relationship Id="rId1" Type="http://schemas.openxmlformats.org/officeDocument/2006/relationships/tags" Target="../tags/tag130.xml"/></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3.xml"/><Relationship Id="rId1" Type="http://schemas.openxmlformats.org/officeDocument/2006/relationships/tags" Target="../tags/tag131.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5.xml"/><Relationship Id="rId4" Type="http://schemas.openxmlformats.org/officeDocument/2006/relationships/image" Target="../media/image7.png"/></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6.xml"/><Relationship Id="rId1" Type="http://schemas.openxmlformats.org/officeDocument/2006/relationships/tags" Target="../tags/tag132.xml"/><Relationship Id="rId4" Type="http://schemas.openxmlformats.org/officeDocument/2006/relationships/image" Target="../media/image7.png"/></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5.xml"/><Relationship Id="rId1" Type="http://schemas.openxmlformats.org/officeDocument/2006/relationships/tags" Target="../tags/tag133.xml"/></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3.xml"/><Relationship Id="rId1" Type="http://schemas.openxmlformats.org/officeDocument/2006/relationships/tags" Target="../tags/tag134.xml"/></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3.xml"/><Relationship Id="rId1" Type="http://schemas.openxmlformats.org/officeDocument/2006/relationships/tags" Target="../tags/tag135.xml"/></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3.xml"/><Relationship Id="rId1" Type="http://schemas.openxmlformats.org/officeDocument/2006/relationships/tags" Target="../tags/tag136.xml"/></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5.xml"/><Relationship Id="rId1" Type="http://schemas.openxmlformats.org/officeDocument/2006/relationships/tags" Target="../tags/tag137.xml"/></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3.xml"/><Relationship Id="rId1" Type="http://schemas.openxmlformats.org/officeDocument/2006/relationships/tags" Target="../tags/tag138.xml"/></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3.xml"/><Relationship Id="rId1" Type="http://schemas.openxmlformats.org/officeDocument/2006/relationships/tags" Target="../tags/tag139.xml"/><Relationship Id="rId4" Type="http://schemas.openxmlformats.org/officeDocument/2006/relationships/image" Target="../media/image14.jpeg"/></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6.xml"/><Relationship Id="rId1" Type="http://schemas.openxmlformats.org/officeDocument/2006/relationships/tags" Target="../tags/tag140.xml"/><Relationship Id="rId4" Type="http://schemas.openxmlformats.org/officeDocument/2006/relationships/image" Target="../media/image7.png"/></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37.xml"/><Relationship Id="rId2" Type="http://schemas.openxmlformats.org/officeDocument/2006/relationships/slideLayout" Target="../slideLayouts/slideLayout5.xml"/><Relationship Id="rId1" Type="http://schemas.openxmlformats.org/officeDocument/2006/relationships/tags" Target="../tags/tag14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16.xml"/></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38.xml"/><Relationship Id="rId2" Type="http://schemas.openxmlformats.org/officeDocument/2006/relationships/slideLayout" Target="../slideLayouts/slideLayout10.xml"/><Relationship Id="rId1" Type="http://schemas.openxmlformats.org/officeDocument/2006/relationships/tags" Target="../tags/tag142.xml"/><Relationship Id="rId5" Type="http://schemas.openxmlformats.org/officeDocument/2006/relationships/hyperlink" Target="https://www.hca.wa.gov/billers-providers-partners/program-information-providers/health-home" TargetMode="External"/><Relationship Id="rId4" Type="http://schemas.openxmlformats.org/officeDocument/2006/relationships/image" Target="../media/image15.png"/></Relationships>
</file>

<file path=ppt/slides/_rels/slide14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43.xml"/></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8.xml"/><Relationship Id="rId1" Type="http://schemas.openxmlformats.org/officeDocument/2006/relationships/tags" Target="../tags/tag14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www.dshs.wa.gov/altsa/washington-health-home-program" TargetMode="External"/></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3.xml"/><Relationship Id="rId1" Type="http://schemas.openxmlformats.org/officeDocument/2006/relationships/tags" Target="../tags/tag145.xml"/><Relationship Id="rId4" Type="http://schemas.openxmlformats.org/officeDocument/2006/relationships/hyperlink" Target="https://www.dshs.wa.gov/altsa/home-and-community-services/care-coordinator-toolkit" TargetMode="External"/></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41.xml"/><Relationship Id="rId2" Type="http://schemas.openxmlformats.org/officeDocument/2006/relationships/slideLayout" Target="../slideLayouts/slideLayout3.xml"/><Relationship Id="rId1" Type="http://schemas.openxmlformats.org/officeDocument/2006/relationships/tags" Target="../tags/tag146.xml"/><Relationship Id="rId5" Type="http://schemas.openxmlformats.org/officeDocument/2006/relationships/hyperlink" Target="https://www.dshs.wa.gov/altsa/washington-health-home-program-%E2%80%93-training-invitations" TargetMode="External"/><Relationship Id="rId4" Type="http://schemas.openxmlformats.org/officeDocument/2006/relationships/hyperlink" Target="https://www.dshs.wa.gov/altsa/home-and-community-services/washington-health-home-program-going-training" TargetMode="External"/></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6.xml"/><Relationship Id="rId1" Type="http://schemas.openxmlformats.org/officeDocument/2006/relationships/tags" Target="../tags/tag147.xml"/><Relationship Id="rId4" Type="http://schemas.openxmlformats.org/officeDocument/2006/relationships/image" Target="../media/image7.png"/></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3.xml"/><Relationship Id="rId1" Type="http://schemas.openxmlformats.org/officeDocument/2006/relationships/tags" Target="../tags/tag148.xml"/></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44.xml"/><Relationship Id="rId2" Type="http://schemas.openxmlformats.org/officeDocument/2006/relationships/slideLayout" Target="../slideLayouts/slideLayout3.xml"/><Relationship Id="rId1" Type="http://schemas.openxmlformats.org/officeDocument/2006/relationships/tags" Target="../tags/tag149.xml"/></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45.xml"/><Relationship Id="rId2" Type="http://schemas.openxmlformats.org/officeDocument/2006/relationships/slideLayout" Target="../slideLayouts/slideLayout10.xml"/><Relationship Id="rId1" Type="http://schemas.openxmlformats.org/officeDocument/2006/relationships/tags" Target="../tags/tag150.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17.xml"/><Relationship Id="rId4" Type="http://schemas.openxmlformats.org/officeDocument/2006/relationships/hyperlink" Target="Other%20HANDOUTS/Tiers%20Guidelines%202.2020.pdf" TargetMode="External"/></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6.xml"/><Relationship Id="rId7" Type="http://schemas.openxmlformats.org/officeDocument/2006/relationships/diagramColors" Target="../diagrams/colors2.xml"/><Relationship Id="rId2" Type="http://schemas.openxmlformats.org/officeDocument/2006/relationships/slideLayout" Target="../slideLayouts/slideLayout8.xml"/><Relationship Id="rId1" Type="http://schemas.openxmlformats.org/officeDocument/2006/relationships/tags" Target="../tags/tag1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0.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8.xml"/><Relationship Id="rId7" Type="http://schemas.openxmlformats.org/officeDocument/2006/relationships/diagramColors" Target="../diagrams/colors3.xml"/><Relationship Id="rId2" Type="http://schemas.openxmlformats.org/officeDocument/2006/relationships/slideLayout" Target="../slideLayouts/slideLayout3.xml"/><Relationship Id="rId1" Type="http://schemas.openxmlformats.org/officeDocument/2006/relationships/tags" Target="../tags/tag2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9.xml"/><Relationship Id="rId7" Type="http://schemas.openxmlformats.org/officeDocument/2006/relationships/diagramColors" Target="../diagrams/colors4.xml"/><Relationship Id="rId2" Type="http://schemas.openxmlformats.org/officeDocument/2006/relationships/slideLayout" Target="../slideLayouts/slideLayout3.xml"/><Relationship Id="rId1" Type="http://schemas.openxmlformats.org/officeDocument/2006/relationships/tags" Target="../tags/tag2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26.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tags" Target="../tags/tag2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32.xml"/><Relationship Id="rId5" Type="http://schemas.openxmlformats.org/officeDocument/2006/relationships/image" Target="../media/image8.png"/><Relationship Id="rId4" Type="http://schemas.openxmlformats.org/officeDocument/2006/relationships/hyperlink" Target="PRISM%20Report%20for%20Sacha.xlsx"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33.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tags" Target="../tags/tag3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tags" Target="../tags/tag36.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ags" Target="../tags/tag3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ags" Target="../tags/tag3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5.xml"/><Relationship Id="rId1" Type="http://schemas.openxmlformats.org/officeDocument/2006/relationships/tags" Target="../tags/tag39.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tags" Target="../tags/tag40.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tags" Target="../tags/tag4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xml"/><Relationship Id="rId1" Type="http://schemas.openxmlformats.org/officeDocument/2006/relationships/tags" Target="../tags/tag4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xml"/><Relationship Id="rId1" Type="http://schemas.openxmlformats.org/officeDocument/2006/relationships/tags" Target="../tags/tag4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xml"/><Relationship Id="rId1" Type="http://schemas.openxmlformats.org/officeDocument/2006/relationships/tags" Target="../tags/tag44.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3.xml"/><Relationship Id="rId1" Type="http://schemas.openxmlformats.org/officeDocument/2006/relationships/tags" Target="../tags/tag45.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8.xml"/><Relationship Id="rId1" Type="http://schemas.openxmlformats.org/officeDocument/2006/relationships/tags" Target="../tags/tag46.xml"/><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3.xml"/><Relationship Id="rId1" Type="http://schemas.openxmlformats.org/officeDocument/2006/relationships/tags" Target="../tags/tag4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3.xml"/><Relationship Id="rId1" Type="http://schemas.openxmlformats.org/officeDocument/2006/relationships/tags" Target="../tags/tag48.xml"/><Relationship Id="rId4" Type="http://schemas.openxmlformats.org/officeDocument/2006/relationships/image" Target="../media/image10.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3.xml"/><Relationship Id="rId1" Type="http://schemas.openxmlformats.org/officeDocument/2006/relationships/tags" Target="../tags/tag49.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3.xml"/><Relationship Id="rId1" Type="http://schemas.openxmlformats.org/officeDocument/2006/relationships/tags" Target="../tags/tag50.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3.xml"/><Relationship Id="rId1" Type="http://schemas.openxmlformats.org/officeDocument/2006/relationships/tags" Target="../tags/tag5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3.xml"/><Relationship Id="rId1" Type="http://schemas.openxmlformats.org/officeDocument/2006/relationships/tags" Target="../tags/tag5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3.xml"/><Relationship Id="rId1" Type="http://schemas.openxmlformats.org/officeDocument/2006/relationships/tags" Target="../tags/tag53.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3.xml"/><Relationship Id="rId1" Type="http://schemas.openxmlformats.org/officeDocument/2006/relationships/tags" Target="../tags/tag54.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3.xml"/><Relationship Id="rId1" Type="http://schemas.openxmlformats.org/officeDocument/2006/relationships/tags" Target="../tags/tag55.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3.xml"/><Relationship Id="rId1" Type="http://schemas.openxmlformats.org/officeDocument/2006/relationships/tags" Target="../tags/tag56.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3.xml"/><Relationship Id="rId1" Type="http://schemas.openxmlformats.org/officeDocument/2006/relationships/tags" Target="../tags/tag57.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8.xml"/><Relationship Id="rId1" Type="http://schemas.openxmlformats.org/officeDocument/2006/relationships/tags" Target="../tags/tag58.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3.xml"/><Relationship Id="rId1" Type="http://schemas.openxmlformats.org/officeDocument/2006/relationships/tags" Target="../tags/tag59.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3.xml"/><Relationship Id="rId1" Type="http://schemas.openxmlformats.org/officeDocument/2006/relationships/tags" Target="../tags/tag60.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3.xml"/><Relationship Id="rId1" Type="http://schemas.openxmlformats.org/officeDocument/2006/relationships/tags" Target="../tags/tag6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3.xml"/><Relationship Id="rId1" Type="http://schemas.openxmlformats.org/officeDocument/2006/relationships/tags" Target="../tags/tag6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3.xml"/><Relationship Id="rId1" Type="http://schemas.openxmlformats.org/officeDocument/2006/relationships/tags" Target="../tags/tag63.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3.xml"/><Relationship Id="rId1" Type="http://schemas.openxmlformats.org/officeDocument/2006/relationships/tags" Target="../tags/tag64.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3.xml"/><Relationship Id="rId1" Type="http://schemas.openxmlformats.org/officeDocument/2006/relationships/tags" Target="../tags/tag65.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8.xml"/><Relationship Id="rId1" Type="http://schemas.openxmlformats.org/officeDocument/2006/relationships/tags" Target="../tags/tag66.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8.xml"/><Relationship Id="rId1" Type="http://schemas.openxmlformats.org/officeDocument/2006/relationships/tags" Target="../tags/tag67.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8.xml"/><Relationship Id="rId1" Type="http://schemas.openxmlformats.org/officeDocument/2006/relationships/tags" Target="../tags/tag68.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8.xml"/><Relationship Id="rId1" Type="http://schemas.openxmlformats.org/officeDocument/2006/relationships/tags" Target="../tags/tag69.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8.xml"/><Relationship Id="rId1" Type="http://schemas.openxmlformats.org/officeDocument/2006/relationships/tags" Target="../tags/tag70.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3.xml"/><Relationship Id="rId1" Type="http://schemas.openxmlformats.org/officeDocument/2006/relationships/tags" Target="../tags/tag7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3.xml"/><Relationship Id="rId1" Type="http://schemas.openxmlformats.org/officeDocument/2006/relationships/tags" Target="../tags/tag7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3.xml"/><Relationship Id="rId1" Type="http://schemas.openxmlformats.org/officeDocument/2006/relationships/tags" Target="../tags/tag73.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3.xml"/><Relationship Id="rId1" Type="http://schemas.openxmlformats.org/officeDocument/2006/relationships/tags" Target="../tags/tag74.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3.xml"/><Relationship Id="rId1" Type="http://schemas.openxmlformats.org/officeDocument/2006/relationships/tags" Target="../tags/tag75.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3.xml"/><Relationship Id="rId1" Type="http://schemas.openxmlformats.org/officeDocument/2006/relationships/tags" Target="../tags/tag76.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6.xml"/><Relationship Id="rId1" Type="http://schemas.openxmlformats.org/officeDocument/2006/relationships/tags" Target="../tags/tag77.xml"/><Relationship Id="rId4" Type="http://schemas.openxmlformats.org/officeDocument/2006/relationships/image" Target="../media/image7.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3.xml"/><Relationship Id="rId1" Type="http://schemas.openxmlformats.org/officeDocument/2006/relationships/tags" Target="../tags/tag78.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3.xml"/><Relationship Id="rId1" Type="http://schemas.openxmlformats.org/officeDocument/2006/relationships/tags" Target="../tags/tag79.xml"/><Relationship Id="rId4" Type="http://schemas.openxmlformats.org/officeDocument/2006/relationships/image" Target="../media/image11.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3.xml"/><Relationship Id="rId1" Type="http://schemas.openxmlformats.org/officeDocument/2006/relationships/tags" Target="../tags/tag80.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3.xml"/><Relationship Id="rId1" Type="http://schemas.openxmlformats.org/officeDocument/2006/relationships/tags" Target="../tags/tag8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3.xml"/><Relationship Id="rId1" Type="http://schemas.openxmlformats.org/officeDocument/2006/relationships/tags" Target="../tags/tag82.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3.xml"/><Relationship Id="rId1" Type="http://schemas.openxmlformats.org/officeDocument/2006/relationships/tags" Target="../tags/tag83.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8.xml"/><Relationship Id="rId1" Type="http://schemas.openxmlformats.org/officeDocument/2006/relationships/tags" Target="../tags/tag84.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3.xml"/><Relationship Id="rId1" Type="http://schemas.openxmlformats.org/officeDocument/2006/relationships/tags" Target="../tags/tag85.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3.xml"/><Relationship Id="rId1" Type="http://schemas.openxmlformats.org/officeDocument/2006/relationships/tags" Target="../tags/tag86.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3.xml"/><Relationship Id="rId1" Type="http://schemas.openxmlformats.org/officeDocument/2006/relationships/tags" Target="../tags/tag87.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3.xml"/><Relationship Id="rId1" Type="http://schemas.openxmlformats.org/officeDocument/2006/relationships/tags" Target="../tags/tag88.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3.xml"/><Relationship Id="rId1" Type="http://schemas.openxmlformats.org/officeDocument/2006/relationships/tags" Target="../tags/tag89.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3.xml"/><Relationship Id="rId1" Type="http://schemas.openxmlformats.org/officeDocument/2006/relationships/tags" Target="../tags/tag90.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3.xml"/><Relationship Id="rId1" Type="http://schemas.openxmlformats.org/officeDocument/2006/relationships/tags" Target="../tags/tag9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1.xml"/><Relationship Id="rId4" Type="http://schemas.openxmlformats.org/officeDocument/2006/relationships/image" Target="../media/image7.png"/></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3.xml"/><Relationship Id="rId1" Type="http://schemas.openxmlformats.org/officeDocument/2006/relationships/tags" Target="../tags/tag92.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3.xml"/><Relationship Id="rId1" Type="http://schemas.openxmlformats.org/officeDocument/2006/relationships/tags" Target="../tags/tag93.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3.xml"/><Relationship Id="rId1" Type="http://schemas.openxmlformats.org/officeDocument/2006/relationships/tags" Target="../tags/tag94.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3.xml"/><Relationship Id="rId1" Type="http://schemas.openxmlformats.org/officeDocument/2006/relationships/tags" Target="../tags/tag95.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4.xml"/><Relationship Id="rId1" Type="http://schemas.openxmlformats.org/officeDocument/2006/relationships/tags" Target="../tags/tag96.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3.xml"/><Relationship Id="rId1" Type="http://schemas.openxmlformats.org/officeDocument/2006/relationships/tags" Target="../tags/tag97.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3.xml"/><Relationship Id="rId1" Type="http://schemas.openxmlformats.org/officeDocument/2006/relationships/tags" Target="../tags/tag98.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6.xml"/><Relationship Id="rId1" Type="http://schemas.openxmlformats.org/officeDocument/2006/relationships/tags" Target="../tags/tag99.xml"/><Relationship Id="rId4" Type="http://schemas.openxmlformats.org/officeDocument/2006/relationships/image" Target="../media/image7.png"/></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5.xml"/><Relationship Id="rId1" Type="http://schemas.openxmlformats.org/officeDocument/2006/relationships/tags" Target="../tags/tag100.xml"/></Relationships>
</file>

<file path=ppt/slides/_rels/slide9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99.xml"/><Relationship Id="rId7" Type="http://schemas.openxmlformats.org/officeDocument/2006/relationships/diagramColors" Target="../diagrams/colors5.xml"/><Relationship Id="rId2" Type="http://schemas.openxmlformats.org/officeDocument/2006/relationships/slideLayout" Target="../slideLayouts/slideLayout3.xml"/><Relationship Id="rId1" Type="http://schemas.openxmlformats.org/officeDocument/2006/relationships/tags" Target="../tags/tag10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Health Home Care Coordinators Basic Training</a:t>
            </a:r>
          </a:p>
        </p:txBody>
      </p:sp>
      <p:sp>
        <p:nvSpPr>
          <p:cNvPr id="3" name="Subtitle 2"/>
          <p:cNvSpPr>
            <a:spLocks noGrp="1"/>
          </p:cNvSpPr>
          <p:nvPr>
            <p:ph type="subTitle" idx="1"/>
          </p:nvPr>
        </p:nvSpPr>
        <p:spPr/>
        <p:txBody>
          <a:bodyPr/>
          <a:lstStyle/>
          <a:p>
            <a:r>
              <a:rPr lang="en-US" dirty="0">
                <a:solidFill>
                  <a:schemeClr val="tx1">
                    <a:lumMod val="65000"/>
                    <a:lumOff val="35000"/>
                  </a:schemeClr>
                </a:solidFill>
              </a:rPr>
              <a:t>January 2024</a:t>
            </a:r>
          </a:p>
        </p:txBody>
      </p:sp>
    </p:spTree>
    <p:custDataLst>
      <p:tags r:id="rId1"/>
    </p:custDataLst>
    <p:extLst>
      <p:ext uri="{BB962C8B-B14F-4D97-AF65-F5344CB8AC3E}">
        <p14:creationId xmlns:p14="http://schemas.microsoft.com/office/powerpoint/2010/main" val="10795904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370E36-F999-5F39-6076-FDC03F1FC06C}"/>
              </a:ext>
            </a:extLst>
          </p:cNvPr>
          <p:cNvSpPr>
            <a:spLocks noGrp="1"/>
          </p:cNvSpPr>
          <p:nvPr>
            <p:ph type="ctrTitle"/>
          </p:nvPr>
        </p:nvSpPr>
        <p:spPr/>
        <p:txBody>
          <a:bodyPr>
            <a:normAutofit/>
          </a:bodyPr>
          <a:lstStyle/>
          <a:p>
            <a:r>
              <a:rPr lang="en-US" dirty="0"/>
              <a:t>Module 2 – </a:t>
            </a:r>
            <a:br>
              <a:rPr lang="en-US" dirty="0"/>
            </a:br>
            <a:r>
              <a:rPr lang="en-US" dirty="0"/>
              <a:t>Six Health Home Services</a:t>
            </a:r>
          </a:p>
        </p:txBody>
      </p:sp>
    </p:spTree>
    <p:custDataLst>
      <p:tags r:id="rId1"/>
    </p:custDataLst>
    <p:extLst>
      <p:ext uri="{BB962C8B-B14F-4D97-AF65-F5344CB8AC3E}">
        <p14:creationId xmlns:p14="http://schemas.microsoft.com/office/powerpoint/2010/main" val="16508681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Periods Example </a:t>
            </a:r>
          </a:p>
        </p:txBody>
      </p:sp>
      <p:sp>
        <p:nvSpPr>
          <p:cNvPr id="8" name="TextBox 7"/>
          <p:cNvSpPr txBox="1"/>
          <p:nvPr/>
        </p:nvSpPr>
        <p:spPr>
          <a:xfrm flipH="1">
            <a:off x="2130690" y="4399534"/>
            <a:ext cx="5837714" cy="300210"/>
          </a:xfrm>
          <a:prstGeom prst="rect">
            <a:avLst/>
          </a:prstGeom>
          <a:noFill/>
        </p:spPr>
        <p:txBody>
          <a:bodyPr wrap="square" rtlCol="0">
            <a:spAutoFit/>
          </a:bodyPr>
          <a:lstStyle/>
          <a:p>
            <a:r>
              <a:rPr lang="en-US" sz="1351" b="1" dirty="0">
                <a:solidFill>
                  <a:schemeClr val="accent3">
                    <a:lumMod val="75000"/>
                  </a:schemeClr>
                </a:solidFill>
              </a:rPr>
              <a:t>June  July  August  September    </a:t>
            </a:r>
            <a:r>
              <a:rPr lang="en-US" sz="1351" b="1" dirty="0">
                <a:solidFill>
                  <a:schemeClr val="accent4">
                    <a:lumMod val="75000"/>
                  </a:schemeClr>
                </a:solidFill>
              </a:rPr>
              <a:t> </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763053470"/>
              </p:ext>
            </p:extLst>
          </p:nvPr>
        </p:nvGraphicFramePr>
        <p:xfrm>
          <a:off x="135118" y="2057042"/>
          <a:ext cx="8288701" cy="19903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p:cNvSpPr txBox="1"/>
          <p:nvPr/>
        </p:nvSpPr>
        <p:spPr>
          <a:xfrm flipH="1">
            <a:off x="135118" y="3925955"/>
            <a:ext cx="7968405" cy="300210"/>
          </a:xfrm>
          <a:prstGeom prst="rect">
            <a:avLst/>
          </a:prstGeom>
          <a:noFill/>
        </p:spPr>
        <p:txBody>
          <a:bodyPr wrap="square" rtlCol="0">
            <a:spAutoFit/>
          </a:bodyPr>
          <a:lstStyle/>
          <a:p>
            <a:r>
              <a:rPr lang="en-US" sz="1351" b="1" dirty="0">
                <a:solidFill>
                  <a:schemeClr val="accent2">
                    <a:lumMod val="75000"/>
                  </a:schemeClr>
                </a:solidFill>
              </a:rPr>
              <a:t>February  March  April  May    </a:t>
            </a:r>
            <a:endParaRPr lang="en-US" sz="1351" b="1" dirty="0">
              <a:solidFill>
                <a:schemeClr val="accent4">
                  <a:lumMod val="75000"/>
                </a:schemeClr>
              </a:solidFill>
            </a:endParaRPr>
          </a:p>
        </p:txBody>
      </p:sp>
      <p:sp>
        <p:nvSpPr>
          <p:cNvPr id="13" name="TextBox 12"/>
          <p:cNvSpPr txBox="1"/>
          <p:nvPr/>
        </p:nvSpPr>
        <p:spPr>
          <a:xfrm flipH="1">
            <a:off x="3859195" y="4958667"/>
            <a:ext cx="3810957" cy="300210"/>
          </a:xfrm>
          <a:prstGeom prst="rect">
            <a:avLst/>
          </a:prstGeom>
          <a:noFill/>
        </p:spPr>
        <p:txBody>
          <a:bodyPr wrap="square" rtlCol="0">
            <a:spAutoFit/>
          </a:bodyPr>
          <a:lstStyle/>
          <a:p>
            <a:r>
              <a:rPr lang="en-US" sz="1351" b="1" dirty="0">
                <a:solidFill>
                  <a:schemeClr val="accent4">
                    <a:lumMod val="75000"/>
                  </a:schemeClr>
                </a:solidFill>
              </a:rPr>
              <a:t>October   November   December   January </a:t>
            </a:r>
          </a:p>
        </p:txBody>
      </p:sp>
      <p:sp>
        <p:nvSpPr>
          <p:cNvPr id="7" name="TextBox 6"/>
          <p:cNvSpPr txBox="1"/>
          <p:nvPr/>
        </p:nvSpPr>
        <p:spPr>
          <a:xfrm flipH="1">
            <a:off x="5482679" y="5517801"/>
            <a:ext cx="3035681" cy="508088"/>
          </a:xfrm>
          <a:prstGeom prst="rect">
            <a:avLst/>
          </a:prstGeom>
          <a:noFill/>
        </p:spPr>
        <p:txBody>
          <a:bodyPr wrap="square" rtlCol="0">
            <a:spAutoFit/>
          </a:bodyPr>
          <a:lstStyle/>
          <a:p>
            <a:r>
              <a:rPr lang="en-US" sz="1351" b="1" dirty="0">
                <a:solidFill>
                  <a:schemeClr val="accent4">
                    <a:lumMod val="50000"/>
                  </a:schemeClr>
                </a:solidFill>
              </a:rPr>
              <a:t>Start date of next HAP is February 1                           of the following year</a:t>
            </a:r>
          </a:p>
        </p:txBody>
      </p:sp>
    </p:spTree>
    <p:custDataLst>
      <p:tags r:id="rId1"/>
    </p:custDataLst>
    <p:extLst>
      <p:ext uri="{BB962C8B-B14F-4D97-AF65-F5344CB8AC3E}">
        <p14:creationId xmlns:p14="http://schemas.microsoft.com/office/powerpoint/2010/main" val="2000628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P spid="7"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 Screenings</a:t>
            </a:r>
          </a:p>
        </p:txBody>
      </p:sp>
      <p:graphicFrame>
        <p:nvGraphicFramePr>
          <p:cNvPr id="4" name="Diagram 3"/>
          <p:cNvGraphicFramePr/>
          <p:nvPr>
            <p:extLst>
              <p:ext uri="{D42A27DB-BD31-4B8C-83A1-F6EECF244321}">
                <p14:modId xmlns:p14="http://schemas.microsoft.com/office/powerpoint/2010/main" val="906155560"/>
              </p:ext>
            </p:extLst>
          </p:nvPr>
        </p:nvGraphicFramePr>
        <p:xfrm>
          <a:off x="940661" y="1435819"/>
          <a:ext cx="7255534"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ontent Placeholder 2">
            <a:extLst>
              <a:ext uri="{FF2B5EF4-FFF2-40B4-BE49-F238E27FC236}">
                <a16:creationId xmlns:a16="http://schemas.microsoft.com/office/drawing/2014/main" id="{623AE6A6-0A27-BE1C-F9AE-DEF78F2C8FD7}"/>
              </a:ext>
            </a:extLst>
          </p:cNvPr>
          <p:cNvSpPr txBox="1">
            <a:spLocks noGrp="1"/>
          </p:cNvSpPr>
          <p:nvPr>
            <p:ph idx="1"/>
          </p:nvPr>
        </p:nvSpPr>
        <p:spPr>
          <a:xfrm>
            <a:off x="352425" y="2057400"/>
            <a:ext cx="7886700" cy="3263504"/>
          </a:xfrm>
          <a:prstGeom prst="rect">
            <a:avLst/>
          </a:prstGeom>
        </p:spPr>
        <p:txBody>
          <a:bodyPr/>
          <a:lstStyle>
            <a:lvl1pPr marL="230257" indent="-230257" algn="l" defTabSz="1219261" rtl="0" eaLnBrk="1" latinLnBrk="0" hangingPunct="1">
              <a:lnSpc>
                <a:spcPct val="90000"/>
              </a:lnSpc>
              <a:spcBef>
                <a:spcPts val="1333"/>
              </a:spcBef>
              <a:buClr>
                <a:schemeClr val="accent1"/>
              </a:buClr>
              <a:buSzPct val="80000"/>
              <a:buFont typeface="Arial" panose="020B0604020202020204" pitchFamily="34" charset="0"/>
              <a:buChar char="•"/>
              <a:defRPr sz="3201" kern="1200">
                <a:solidFill>
                  <a:schemeClr val="tx1"/>
                </a:solidFill>
                <a:latin typeface="+mn-lt"/>
                <a:ea typeface="+mn-ea"/>
                <a:cs typeface="+mn-cs"/>
              </a:defRPr>
            </a:lvl1pPr>
            <a:lvl2pPr marL="630427" indent="-230257" algn="l" defTabSz="1219261" rtl="0" eaLnBrk="1" latinLnBrk="0" hangingPunct="1">
              <a:lnSpc>
                <a:spcPct val="90000"/>
              </a:lnSpc>
              <a:spcBef>
                <a:spcPts val="667"/>
              </a:spcBef>
              <a:buClr>
                <a:schemeClr val="accent2"/>
              </a:buClr>
              <a:buSzPct val="80000"/>
              <a:buFont typeface="Arial" panose="020B0604020202020204" pitchFamily="34" charset="0"/>
              <a:buChar char="•"/>
              <a:defRPr sz="2401" kern="1200">
                <a:solidFill>
                  <a:schemeClr val="tx1"/>
                </a:solidFill>
                <a:latin typeface="+mn-lt"/>
                <a:ea typeface="+mn-ea"/>
                <a:cs typeface="+mn-cs"/>
              </a:defRPr>
            </a:lvl2pPr>
            <a:lvl3pPr marL="968666" indent="-222317" algn="l" defTabSz="1219261" rtl="0" eaLnBrk="1" latinLnBrk="0" hangingPunct="1">
              <a:lnSpc>
                <a:spcPct val="90000"/>
              </a:lnSpc>
              <a:spcBef>
                <a:spcPts val="667"/>
              </a:spcBef>
              <a:buClr>
                <a:schemeClr val="accent2"/>
              </a:buClr>
              <a:buSzPct val="80000"/>
              <a:buFont typeface="Arial" panose="020B0604020202020204" pitchFamily="34" charset="0"/>
              <a:buChar char="•"/>
              <a:defRPr sz="2001" kern="1200">
                <a:solidFill>
                  <a:schemeClr val="tx1"/>
                </a:solidFill>
                <a:latin typeface="+mn-lt"/>
                <a:ea typeface="+mn-ea"/>
                <a:cs typeface="+mn-cs"/>
              </a:defRPr>
            </a:lvl3pPr>
            <a:lvl4pPr marL="1198923" indent="-230257" algn="l" defTabSz="1219261" rtl="0" eaLnBrk="1" latinLnBrk="0" hangingPunct="1">
              <a:lnSpc>
                <a:spcPct val="90000"/>
              </a:lnSpc>
              <a:spcBef>
                <a:spcPts val="667"/>
              </a:spcBef>
              <a:buClr>
                <a:schemeClr val="accent2"/>
              </a:buClr>
              <a:buSzPct val="80000"/>
              <a:buFont typeface="Arial" panose="020B0604020202020204" pitchFamily="34" charset="0"/>
              <a:buChar char="•"/>
              <a:defRPr sz="1801" kern="1200">
                <a:solidFill>
                  <a:schemeClr val="tx1"/>
                </a:solidFill>
                <a:latin typeface="+mn-lt"/>
                <a:ea typeface="+mn-ea"/>
                <a:cs typeface="+mn-cs"/>
              </a:defRPr>
            </a:lvl4pPr>
            <a:lvl5pPr marL="1429179" indent="-230257" algn="l" defTabSz="1219261" rtl="0" eaLnBrk="1" latinLnBrk="0" hangingPunct="1">
              <a:lnSpc>
                <a:spcPct val="90000"/>
              </a:lnSpc>
              <a:spcBef>
                <a:spcPts val="667"/>
              </a:spcBef>
              <a:buClr>
                <a:schemeClr val="accent2"/>
              </a:buClr>
              <a:buSzPct val="80000"/>
              <a:buFont typeface="Arial" panose="020B0604020202020204" pitchFamily="34" charset="0"/>
              <a:buChar char="•"/>
              <a:defRPr sz="1801" kern="1200">
                <a:solidFill>
                  <a:schemeClr val="tx1"/>
                </a:solidFill>
                <a:latin typeface="+mn-lt"/>
                <a:ea typeface="+mn-ea"/>
                <a:cs typeface="+mn-cs"/>
              </a:defRPr>
            </a:lvl5pPr>
            <a:lvl6pPr marL="3352968" indent="-304815" algn="l" defTabSz="1219261"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597" indent="-304815" algn="l" defTabSz="1219261"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2228" indent="-304815" algn="l" defTabSz="1219261"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859" indent="-304815" algn="l" defTabSz="1219261"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endParaRPr lang="en-US" sz="1200" dirty="0">
              <a:solidFill>
                <a:srgbClr val="C00000"/>
              </a:solidFill>
            </a:endParaRPr>
          </a:p>
          <a:p>
            <a:pPr marL="0" indent="0">
              <a:buNone/>
            </a:pPr>
            <a:endParaRPr lang="en-US" sz="1200" dirty="0">
              <a:solidFill>
                <a:srgbClr val="C00000"/>
              </a:solidFill>
            </a:endParaRPr>
          </a:p>
          <a:p>
            <a:pPr marL="0" indent="0">
              <a:buNone/>
            </a:pPr>
            <a:endParaRPr lang="en-US" sz="1200" dirty="0">
              <a:solidFill>
                <a:srgbClr val="C00000"/>
              </a:solidFill>
            </a:endParaRPr>
          </a:p>
          <a:p>
            <a:pPr marL="0" indent="0">
              <a:buNone/>
            </a:pPr>
            <a:endParaRPr lang="en-US" sz="1200" dirty="0">
              <a:solidFill>
                <a:srgbClr val="C00000"/>
              </a:solidFill>
            </a:endParaRPr>
          </a:p>
          <a:p>
            <a:pPr marL="0" indent="0">
              <a:buNone/>
            </a:pPr>
            <a:endParaRPr lang="en-US" sz="1200" dirty="0">
              <a:solidFill>
                <a:srgbClr val="C00000"/>
              </a:solidFill>
            </a:endParaRPr>
          </a:p>
          <a:p>
            <a:pPr marL="0" indent="0">
              <a:buNone/>
            </a:pPr>
            <a:endParaRPr lang="en-US" sz="1200" dirty="0">
              <a:solidFill>
                <a:srgbClr val="C00000"/>
              </a:solidFill>
            </a:endParaRPr>
          </a:p>
          <a:p>
            <a:pPr marL="0" indent="0">
              <a:buNone/>
            </a:pPr>
            <a:endParaRPr lang="en-US" sz="1200" dirty="0">
              <a:solidFill>
                <a:srgbClr val="C00000"/>
              </a:solidFill>
            </a:endParaRPr>
          </a:p>
          <a:p>
            <a:pPr marL="0" indent="0">
              <a:buNone/>
            </a:pPr>
            <a:endParaRPr lang="en-US" sz="1200" dirty="0">
              <a:solidFill>
                <a:srgbClr val="C00000"/>
              </a:solidFill>
            </a:endParaRPr>
          </a:p>
          <a:p>
            <a:pPr marL="0" indent="0">
              <a:buNone/>
            </a:pPr>
            <a:endParaRPr lang="en-US" sz="1200" dirty="0">
              <a:solidFill>
                <a:srgbClr val="C00000"/>
              </a:solidFill>
            </a:endParaRPr>
          </a:p>
          <a:p>
            <a:pPr marL="0" indent="0">
              <a:buNone/>
            </a:pPr>
            <a:endParaRPr lang="en-US" sz="1200" dirty="0">
              <a:solidFill>
                <a:srgbClr val="C00000"/>
              </a:solidFill>
            </a:endParaRPr>
          </a:p>
          <a:p>
            <a:pPr marL="0" indent="0">
              <a:buNone/>
            </a:pPr>
            <a:endParaRPr lang="en-US" sz="1200" dirty="0">
              <a:solidFill>
                <a:srgbClr val="C00000"/>
              </a:solidFill>
            </a:endParaRPr>
          </a:p>
          <a:p>
            <a:pPr marL="0" indent="0" algn="ctr">
              <a:buNone/>
            </a:pPr>
            <a:r>
              <a:rPr lang="en-US" sz="1800" dirty="0">
                <a:solidFill>
                  <a:srgbClr val="C00000"/>
                </a:solidFill>
              </a:rPr>
              <a:t>               Note: the client, parent and caregiver reserve the right to decline 	        to complete any of these assessments</a:t>
            </a:r>
          </a:p>
          <a:p>
            <a:endParaRPr lang="en-US" dirty="0"/>
          </a:p>
        </p:txBody>
      </p:sp>
      <p:sp>
        <p:nvSpPr>
          <p:cNvPr id="9" name="Rectangle 8">
            <a:extLst>
              <a:ext uri="{FF2B5EF4-FFF2-40B4-BE49-F238E27FC236}">
                <a16:creationId xmlns:a16="http://schemas.microsoft.com/office/drawing/2014/main" id="{5F3B8A90-0310-4EDC-8DDB-DB4E5EED53F7}"/>
              </a:ext>
            </a:extLst>
          </p:cNvPr>
          <p:cNvSpPr/>
          <p:nvPr/>
        </p:nvSpPr>
        <p:spPr>
          <a:xfrm>
            <a:off x="7662479" y="5748560"/>
            <a:ext cx="971803" cy="252860"/>
          </a:xfrm>
          <a:prstGeom prst="rect">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351" b="1" dirty="0">
                <a:solidFill>
                  <a:schemeClr val="bg1"/>
                </a:solidFill>
              </a:rPr>
              <a:t>TRAINING</a:t>
            </a:r>
          </a:p>
        </p:txBody>
      </p:sp>
    </p:spTree>
    <p:custDataLst>
      <p:tags r:id="rId1"/>
    </p:custDataLst>
    <p:extLst>
      <p:ext uri="{BB962C8B-B14F-4D97-AF65-F5344CB8AC3E}">
        <p14:creationId xmlns:p14="http://schemas.microsoft.com/office/powerpoint/2010/main" val="22542838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Screenings</a:t>
            </a:r>
          </a:p>
        </p:txBody>
      </p:sp>
      <p:graphicFrame>
        <p:nvGraphicFramePr>
          <p:cNvPr id="4" name="Diagram 3"/>
          <p:cNvGraphicFramePr/>
          <p:nvPr/>
        </p:nvGraphicFramePr>
        <p:xfrm>
          <a:off x="940546" y="1448759"/>
          <a:ext cx="7255764"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ontent Placeholder 2">
            <a:extLst>
              <a:ext uri="{FF2B5EF4-FFF2-40B4-BE49-F238E27FC236}">
                <a16:creationId xmlns:a16="http://schemas.microsoft.com/office/drawing/2014/main" id="{E63035AD-7C43-D4C9-136A-917C1F105933}"/>
              </a:ext>
            </a:extLst>
          </p:cNvPr>
          <p:cNvSpPr txBox="1">
            <a:spLocks/>
          </p:cNvSpPr>
          <p:nvPr/>
        </p:nvSpPr>
        <p:spPr>
          <a:xfrm>
            <a:off x="352517" y="2057400"/>
            <a:ext cx="7886700" cy="3263504"/>
          </a:xfrm>
          <a:prstGeom prst="rect">
            <a:avLst/>
          </a:prstGeom>
        </p:spPr>
        <p:txBody>
          <a:bodyPr/>
          <a:lstStyle>
            <a:lvl1pPr marL="230257" indent="-230257" algn="l" defTabSz="1219261" rtl="0" eaLnBrk="1" latinLnBrk="0" hangingPunct="1">
              <a:lnSpc>
                <a:spcPct val="90000"/>
              </a:lnSpc>
              <a:spcBef>
                <a:spcPts val="1333"/>
              </a:spcBef>
              <a:buClr>
                <a:schemeClr val="accent1"/>
              </a:buClr>
              <a:buSzPct val="80000"/>
              <a:buFont typeface="Arial" panose="020B0604020202020204" pitchFamily="34" charset="0"/>
              <a:buChar char="•"/>
              <a:defRPr sz="3201" kern="1200">
                <a:solidFill>
                  <a:schemeClr val="tx1"/>
                </a:solidFill>
                <a:latin typeface="+mn-lt"/>
                <a:ea typeface="+mn-ea"/>
                <a:cs typeface="+mn-cs"/>
              </a:defRPr>
            </a:lvl1pPr>
            <a:lvl2pPr marL="630427" indent="-230257" algn="l" defTabSz="1219261" rtl="0" eaLnBrk="1" latinLnBrk="0" hangingPunct="1">
              <a:lnSpc>
                <a:spcPct val="90000"/>
              </a:lnSpc>
              <a:spcBef>
                <a:spcPts val="667"/>
              </a:spcBef>
              <a:buClr>
                <a:schemeClr val="accent2"/>
              </a:buClr>
              <a:buSzPct val="80000"/>
              <a:buFont typeface="Arial" panose="020B0604020202020204" pitchFamily="34" charset="0"/>
              <a:buChar char="•"/>
              <a:defRPr sz="2401" kern="1200">
                <a:solidFill>
                  <a:schemeClr val="tx1"/>
                </a:solidFill>
                <a:latin typeface="+mn-lt"/>
                <a:ea typeface="+mn-ea"/>
                <a:cs typeface="+mn-cs"/>
              </a:defRPr>
            </a:lvl2pPr>
            <a:lvl3pPr marL="968666" indent="-222317" algn="l" defTabSz="1219261" rtl="0" eaLnBrk="1" latinLnBrk="0" hangingPunct="1">
              <a:lnSpc>
                <a:spcPct val="90000"/>
              </a:lnSpc>
              <a:spcBef>
                <a:spcPts val="667"/>
              </a:spcBef>
              <a:buClr>
                <a:schemeClr val="accent2"/>
              </a:buClr>
              <a:buSzPct val="80000"/>
              <a:buFont typeface="Arial" panose="020B0604020202020204" pitchFamily="34" charset="0"/>
              <a:buChar char="•"/>
              <a:defRPr sz="2001" kern="1200">
                <a:solidFill>
                  <a:schemeClr val="tx1"/>
                </a:solidFill>
                <a:latin typeface="+mn-lt"/>
                <a:ea typeface="+mn-ea"/>
                <a:cs typeface="+mn-cs"/>
              </a:defRPr>
            </a:lvl3pPr>
            <a:lvl4pPr marL="1198923" indent="-230257" algn="l" defTabSz="1219261" rtl="0" eaLnBrk="1" latinLnBrk="0" hangingPunct="1">
              <a:lnSpc>
                <a:spcPct val="90000"/>
              </a:lnSpc>
              <a:spcBef>
                <a:spcPts val="667"/>
              </a:spcBef>
              <a:buClr>
                <a:schemeClr val="accent2"/>
              </a:buClr>
              <a:buSzPct val="80000"/>
              <a:buFont typeface="Arial" panose="020B0604020202020204" pitchFamily="34" charset="0"/>
              <a:buChar char="•"/>
              <a:defRPr sz="1801" kern="1200">
                <a:solidFill>
                  <a:schemeClr val="tx1"/>
                </a:solidFill>
                <a:latin typeface="+mn-lt"/>
                <a:ea typeface="+mn-ea"/>
                <a:cs typeface="+mn-cs"/>
              </a:defRPr>
            </a:lvl4pPr>
            <a:lvl5pPr marL="1429179" indent="-230257" algn="l" defTabSz="1219261" rtl="0" eaLnBrk="1" latinLnBrk="0" hangingPunct="1">
              <a:lnSpc>
                <a:spcPct val="90000"/>
              </a:lnSpc>
              <a:spcBef>
                <a:spcPts val="667"/>
              </a:spcBef>
              <a:buClr>
                <a:schemeClr val="accent2"/>
              </a:buClr>
              <a:buSzPct val="80000"/>
              <a:buFont typeface="Arial" panose="020B0604020202020204" pitchFamily="34" charset="0"/>
              <a:buChar char="•"/>
              <a:defRPr sz="1801" kern="1200">
                <a:solidFill>
                  <a:schemeClr val="tx1"/>
                </a:solidFill>
                <a:latin typeface="+mn-lt"/>
                <a:ea typeface="+mn-ea"/>
                <a:cs typeface="+mn-cs"/>
              </a:defRPr>
            </a:lvl5pPr>
            <a:lvl6pPr marL="3352968" indent="-304815" algn="l" defTabSz="1219261"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597" indent="-304815" algn="l" defTabSz="1219261"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2228" indent="-304815" algn="l" defTabSz="1219261"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859" indent="-304815" algn="l" defTabSz="1219261"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endParaRPr lang="en-US" sz="1200" dirty="0">
              <a:solidFill>
                <a:srgbClr val="C00000"/>
              </a:solidFill>
            </a:endParaRPr>
          </a:p>
          <a:p>
            <a:pPr marL="0" indent="0">
              <a:buNone/>
            </a:pPr>
            <a:endParaRPr lang="en-US" sz="1200" dirty="0">
              <a:solidFill>
                <a:srgbClr val="C00000"/>
              </a:solidFill>
            </a:endParaRPr>
          </a:p>
          <a:p>
            <a:pPr marL="0" indent="0">
              <a:buNone/>
            </a:pPr>
            <a:endParaRPr lang="en-US" sz="1200" dirty="0">
              <a:solidFill>
                <a:srgbClr val="C00000"/>
              </a:solidFill>
            </a:endParaRPr>
          </a:p>
          <a:p>
            <a:pPr marL="0" indent="0">
              <a:buNone/>
            </a:pPr>
            <a:endParaRPr lang="en-US" sz="1200" dirty="0">
              <a:solidFill>
                <a:srgbClr val="C00000"/>
              </a:solidFill>
            </a:endParaRPr>
          </a:p>
          <a:p>
            <a:pPr marL="0" indent="0">
              <a:buNone/>
            </a:pPr>
            <a:endParaRPr lang="en-US" sz="1200" dirty="0">
              <a:solidFill>
                <a:srgbClr val="C00000"/>
              </a:solidFill>
            </a:endParaRPr>
          </a:p>
          <a:p>
            <a:pPr marL="0" indent="0">
              <a:buNone/>
            </a:pPr>
            <a:endParaRPr lang="en-US" sz="1200" dirty="0">
              <a:solidFill>
                <a:srgbClr val="C00000"/>
              </a:solidFill>
            </a:endParaRPr>
          </a:p>
          <a:p>
            <a:pPr marL="0" indent="0">
              <a:buNone/>
            </a:pPr>
            <a:endParaRPr lang="en-US" sz="1200" dirty="0">
              <a:solidFill>
                <a:srgbClr val="C00000"/>
              </a:solidFill>
            </a:endParaRPr>
          </a:p>
          <a:p>
            <a:pPr marL="0" indent="0">
              <a:buNone/>
            </a:pPr>
            <a:endParaRPr lang="en-US" sz="1200" dirty="0">
              <a:solidFill>
                <a:srgbClr val="C00000"/>
              </a:solidFill>
            </a:endParaRPr>
          </a:p>
          <a:p>
            <a:pPr marL="0" indent="0">
              <a:buNone/>
            </a:pPr>
            <a:endParaRPr lang="en-US" sz="1200" dirty="0">
              <a:solidFill>
                <a:srgbClr val="C00000"/>
              </a:solidFill>
            </a:endParaRPr>
          </a:p>
          <a:p>
            <a:pPr marL="0" indent="0">
              <a:buNone/>
            </a:pPr>
            <a:endParaRPr lang="en-US" sz="1200" dirty="0">
              <a:solidFill>
                <a:srgbClr val="C00000"/>
              </a:solidFill>
            </a:endParaRPr>
          </a:p>
          <a:p>
            <a:pPr marL="0" indent="0">
              <a:buNone/>
            </a:pPr>
            <a:endParaRPr lang="en-US" sz="1200" dirty="0">
              <a:solidFill>
                <a:srgbClr val="C00000"/>
              </a:solidFill>
            </a:endParaRPr>
          </a:p>
          <a:p>
            <a:pPr marL="0" indent="0" algn="ctr">
              <a:buNone/>
            </a:pPr>
            <a:r>
              <a:rPr lang="en-US" sz="1800" dirty="0">
                <a:solidFill>
                  <a:srgbClr val="C00000"/>
                </a:solidFill>
              </a:rPr>
              <a:t>               Note: The client, parent and caregiver reserve the right to decline 	      to complete any of these assessments.</a:t>
            </a:r>
          </a:p>
          <a:p>
            <a:endParaRPr lang="en-US" sz="2401" dirty="0"/>
          </a:p>
        </p:txBody>
      </p:sp>
      <p:sp>
        <p:nvSpPr>
          <p:cNvPr id="5" name="Rectangle 4">
            <a:extLst>
              <a:ext uri="{FF2B5EF4-FFF2-40B4-BE49-F238E27FC236}">
                <a16:creationId xmlns:a16="http://schemas.microsoft.com/office/drawing/2014/main" id="{B9E3BA17-8FC1-003B-C6B7-60F9AC65ACD2}"/>
              </a:ext>
            </a:extLst>
          </p:cNvPr>
          <p:cNvSpPr/>
          <p:nvPr/>
        </p:nvSpPr>
        <p:spPr>
          <a:xfrm>
            <a:off x="7662479" y="5748560"/>
            <a:ext cx="971803" cy="252860"/>
          </a:xfrm>
          <a:prstGeom prst="rect">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351" b="1" dirty="0">
                <a:solidFill>
                  <a:schemeClr val="bg1"/>
                </a:solidFill>
              </a:rPr>
              <a:t>TRAINING</a:t>
            </a:r>
          </a:p>
        </p:txBody>
      </p:sp>
    </p:spTree>
    <p:custDataLst>
      <p:tags r:id="rId1"/>
    </p:custDataLst>
    <p:extLst>
      <p:ext uri="{BB962C8B-B14F-4D97-AF65-F5344CB8AC3E}">
        <p14:creationId xmlns:p14="http://schemas.microsoft.com/office/powerpoint/2010/main" val="30345380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to complete an additional screening</a:t>
            </a:r>
          </a:p>
        </p:txBody>
      </p:sp>
      <p:sp>
        <p:nvSpPr>
          <p:cNvPr id="3" name="Content Placeholder 2"/>
          <p:cNvSpPr>
            <a:spLocks noGrp="1"/>
          </p:cNvSpPr>
          <p:nvPr>
            <p:ph idx="1"/>
          </p:nvPr>
        </p:nvSpPr>
        <p:spPr/>
        <p:txBody>
          <a:bodyPr/>
          <a:lstStyle/>
          <a:p>
            <a:r>
              <a:rPr lang="en-US" dirty="0"/>
              <a:t>Use your clinical judgment to determine the need and frequency for offering additional screenings</a:t>
            </a:r>
          </a:p>
          <a:p>
            <a:pPr lvl="1"/>
            <a:r>
              <a:rPr lang="en-US" dirty="0"/>
              <a:t>Examples:</a:t>
            </a:r>
          </a:p>
          <a:p>
            <a:pPr lvl="2"/>
            <a:r>
              <a:rPr lang="en-US" sz="1800" dirty="0"/>
              <a:t>If a client identifies a goal related to pain: one of the three pain screenings</a:t>
            </a:r>
          </a:p>
          <a:p>
            <a:pPr lvl="2"/>
            <a:r>
              <a:rPr lang="en-US" sz="1800" dirty="0"/>
              <a:t>If a client voices concerns about their use of alcohol or drugs: the AUDIT or DAST</a:t>
            </a:r>
          </a:p>
          <a:p>
            <a:pPr lvl="2"/>
            <a:r>
              <a:rPr lang="en-US" sz="1800" dirty="0"/>
              <a:t>If a client reports falls or fractures: Falls Risk</a:t>
            </a:r>
          </a:p>
          <a:p>
            <a:pPr lvl="2"/>
            <a:r>
              <a:rPr lang="en-US" sz="1800" dirty="0"/>
              <a:t>If a client identifies a goal to reduce stress or anxiety: GAD-7</a:t>
            </a:r>
          </a:p>
          <a:p>
            <a:r>
              <a:rPr lang="en-US" dirty="0"/>
              <a:t>If the HAP includes goals or action steps related to one of the optional screenings, then the screening </a:t>
            </a:r>
            <a:r>
              <a:rPr lang="en-US" b="1" u="sng" dirty="0"/>
              <a:t>must be offered and documented on the HAP</a:t>
            </a:r>
          </a:p>
          <a:p>
            <a:pPr marL="559762" lvl="2" indent="0">
              <a:buNone/>
            </a:pPr>
            <a:endParaRPr lang="en-US" dirty="0"/>
          </a:p>
        </p:txBody>
      </p:sp>
    </p:spTree>
    <p:custDataLst>
      <p:tags r:id="rId1"/>
    </p:custDataLst>
    <p:extLst>
      <p:ext uri="{BB962C8B-B14F-4D97-AF65-F5344CB8AC3E}">
        <p14:creationId xmlns:p14="http://schemas.microsoft.com/office/powerpoint/2010/main" val="29268854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Follow-up to screenings </a:t>
            </a:r>
          </a:p>
        </p:txBody>
      </p:sp>
      <p:sp>
        <p:nvSpPr>
          <p:cNvPr id="3" name="Content Placeholder 2"/>
          <p:cNvSpPr>
            <a:spLocks noGrp="1"/>
          </p:cNvSpPr>
          <p:nvPr>
            <p:ph idx="1"/>
          </p:nvPr>
        </p:nvSpPr>
        <p:spPr/>
        <p:txBody>
          <a:bodyPr/>
          <a:lstStyle/>
          <a:p>
            <a:r>
              <a:rPr lang="en-US" b="0" dirty="0"/>
              <a:t>Elevated score</a:t>
            </a:r>
          </a:p>
          <a:p>
            <a:r>
              <a:rPr lang="en-US" b="0" dirty="0"/>
              <a:t>Any jump in score from previous HAP</a:t>
            </a:r>
          </a:p>
          <a:p>
            <a:r>
              <a:rPr lang="en-US" b="0" dirty="0"/>
              <a:t>Referrals</a:t>
            </a:r>
          </a:p>
          <a:p>
            <a:r>
              <a:rPr lang="en-US" b="0" dirty="0"/>
              <a:t>When in doubt, error on the side of caution and notify providers of assessment scores </a:t>
            </a:r>
          </a:p>
          <a:p>
            <a:pPr marL="0" indent="0">
              <a:buNone/>
            </a:pPr>
            <a:endParaRPr lang="en-US" b="0" dirty="0"/>
          </a:p>
          <a:p>
            <a:pPr marL="0" indent="0">
              <a:buNone/>
            </a:pPr>
            <a:r>
              <a:rPr lang="en-US" b="0" dirty="0"/>
              <a:t> </a:t>
            </a:r>
          </a:p>
        </p:txBody>
      </p:sp>
    </p:spTree>
    <p:custDataLst>
      <p:tags r:id="rId1"/>
    </p:custDataLst>
    <p:extLst>
      <p:ext uri="{BB962C8B-B14F-4D97-AF65-F5344CB8AC3E}">
        <p14:creationId xmlns:p14="http://schemas.microsoft.com/office/powerpoint/2010/main" val="3239026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441B7-C46F-1B4B-217B-C5C39A624EB3}"/>
              </a:ext>
            </a:extLst>
          </p:cNvPr>
          <p:cNvSpPr>
            <a:spLocks noGrp="1"/>
          </p:cNvSpPr>
          <p:nvPr>
            <p:ph type="title"/>
          </p:nvPr>
        </p:nvSpPr>
        <p:spPr/>
        <p:txBody>
          <a:bodyPr/>
          <a:lstStyle/>
          <a:p>
            <a:r>
              <a:rPr lang="en-US" dirty="0"/>
              <a:t>Quick Reference</a:t>
            </a:r>
          </a:p>
        </p:txBody>
      </p:sp>
      <p:graphicFrame>
        <p:nvGraphicFramePr>
          <p:cNvPr id="4" name="Table 4">
            <a:extLst>
              <a:ext uri="{FF2B5EF4-FFF2-40B4-BE49-F238E27FC236}">
                <a16:creationId xmlns:a16="http://schemas.microsoft.com/office/drawing/2014/main" id="{D3791CB4-95C1-44BA-EE23-396E4466B9B0}"/>
              </a:ext>
            </a:extLst>
          </p:cNvPr>
          <p:cNvGraphicFramePr>
            <a:graphicFrameLocks noGrp="1"/>
          </p:cNvGraphicFramePr>
          <p:nvPr>
            <p:ph idx="1"/>
            <p:extLst>
              <p:ext uri="{D42A27DB-BD31-4B8C-83A1-F6EECF244321}">
                <p14:modId xmlns:p14="http://schemas.microsoft.com/office/powerpoint/2010/main" val="3485227099"/>
              </p:ext>
            </p:extLst>
          </p:nvPr>
        </p:nvGraphicFramePr>
        <p:xfrm>
          <a:off x="352519" y="1902708"/>
          <a:ext cx="7886698" cy="3429000"/>
        </p:xfrm>
        <a:graphic>
          <a:graphicData uri="http://schemas.openxmlformats.org/drawingml/2006/table">
            <a:tbl>
              <a:tblPr firstRow="1" bandRow="1">
                <a:tableStyleId>{5C22544A-7EE6-4342-B048-85BDC9FD1C3A}</a:tableStyleId>
              </a:tblPr>
              <a:tblGrid>
                <a:gridCol w="5927966">
                  <a:extLst>
                    <a:ext uri="{9D8B030D-6E8A-4147-A177-3AD203B41FA5}">
                      <a16:colId xmlns:a16="http://schemas.microsoft.com/office/drawing/2014/main" val="343098937"/>
                    </a:ext>
                  </a:extLst>
                </a:gridCol>
                <a:gridCol w="1958732">
                  <a:extLst>
                    <a:ext uri="{9D8B030D-6E8A-4147-A177-3AD203B41FA5}">
                      <a16:colId xmlns:a16="http://schemas.microsoft.com/office/drawing/2014/main" val="914203769"/>
                    </a:ext>
                  </a:extLst>
                </a:gridCol>
              </a:tblGrid>
              <a:tr h="342900">
                <a:tc>
                  <a:txBody>
                    <a:bodyPr/>
                    <a:lstStyle/>
                    <a:p>
                      <a:r>
                        <a:rPr lang="en-US" sz="1800" dirty="0"/>
                        <a:t>Form or Screening Tool</a:t>
                      </a:r>
                    </a:p>
                  </a:txBody>
                  <a:tcPr marL="68580" marR="68580" marT="34290" marB="34290"/>
                </a:tc>
                <a:tc>
                  <a:txBody>
                    <a:bodyPr/>
                    <a:lstStyle/>
                    <a:p>
                      <a:r>
                        <a:rPr lang="en-US" sz="1800" dirty="0"/>
                        <a:t>Age</a:t>
                      </a:r>
                    </a:p>
                  </a:txBody>
                  <a:tcPr marL="68580" marR="68580" marT="34290" marB="34290"/>
                </a:tc>
                <a:extLst>
                  <a:ext uri="{0D108BD9-81ED-4DB2-BD59-A6C34878D82A}">
                    <a16:rowId xmlns:a16="http://schemas.microsoft.com/office/drawing/2014/main" val="3432921653"/>
                  </a:ext>
                </a:extLst>
              </a:tr>
              <a:tr h="342900">
                <a:tc>
                  <a:txBody>
                    <a:bodyPr/>
                    <a:lstStyle/>
                    <a:p>
                      <a:r>
                        <a:rPr lang="en-US" sz="1800" dirty="0"/>
                        <a:t>Participation Authorization &amp; Information Sharing Consent </a:t>
                      </a:r>
                    </a:p>
                  </a:txBody>
                  <a:tcPr marL="68580" marR="68580" marT="34290" marB="34290"/>
                </a:tc>
                <a:tc>
                  <a:txBody>
                    <a:bodyPr/>
                    <a:lstStyle/>
                    <a:p>
                      <a:r>
                        <a:rPr lang="en-US" sz="1800" dirty="0"/>
                        <a:t>All</a:t>
                      </a:r>
                    </a:p>
                  </a:txBody>
                  <a:tcPr marL="68580" marR="68580" marT="34290" marB="34290"/>
                </a:tc>
                <a:extLst>
                  <a:ext uri="{0D108BD9-81ED-4DB2-BD59-A6C34878D82A}">
                    <a16:rowId xmlns:a16="http://schemas.microsoft.com/office/drawing/2014/main" val="874951090"/>
                  </a:ext>
                </a:extLst>
              </a:tr>
              <a:tr h="342900">
                <a:tc>
                  <a:txBody>
                    <a:bodyPr/>
                    <a:lstStyle/>
                    <a:p>
                      <a:r>
                        <a:rPr lang="en-US" sz="1800" dirty="0"/>
                        <a:t>Adolescent Information Sharing Consent (in addition to above)</a:t>
                      </a:r>
                    </a:p>
                  </a:txBody>
                  <a:tcPr marL="68580" marR="68580" marT="34290" marB="34290"/>
                </a:tc>
                <a:tc>
                  <a:txBody>
                    <a:bodyPr/>
                    <a:lstStyle/>
                    <a:p>
                      <a:r>
                        <a:rPr lang="en-US" sz="1800" dirty="0"/>
                        <a:t>13-17</a:t>
                      </a:r>
                    </a:p>
                  </a:txBody>
                  <a:tcPr marL="68580" marR="68580" marT="34290" marB="34290"/>
                </a:tc>
                <a:extLst>
                  <a:ext uri="{0D108BD9-81ED-4DB2-BD59-A6C34878D82A}">
                    <a16:rowId xmlns:a16="http://schemas.microsoft.com/office/drawing/2014/main" val="144048171"/>
                  </a:ext>
                </a:extLst>
              </a:tr>
              <a:tr h="342900">
                <a:tc>
                  <a:txBody>
                    <a:bodyPr/>
                    <a:lstStyle/>
                    <a:p>
                      <a:r>
                        <a:rPr lang="en-US" sz="1800" dirty="0"/>
                        <a:t>PAM – Patient Activation Measure</a:t>
                      </a:r>
                    </a:p>
                  </a:txBody>
                  <a:tcPr marL="68580" marR="68580" marT="34290" marB="34290"/>
                </a:tc>
                <a:tc>
                  <a:txBody>
                    <a:bodyPr/>
                    <a:lstStyle/>
                    <a:p>
                      <a:r>
                        <a:rPr lang="en-US" sz="1800" dirty="0"/>
                        <a:t>18 and older</a:t>
                      </a:r>
                    </a:p>
                  </a:txBody>
                  <a:tcPr marL="68580" marR="68580" marT="34290" marB="34290"/>
                </a:tc>
                <a:extLst>
                  <a:ext uri="{0D108BD9-81ED-4DB2-BD59-A6C34878D82A}">
                    <a16:rowId xmlns:a16="http://schemas.microsoft.com/office/drawing/2014/main" val="1433996352"/>
                  </a:ext>
                </a:extLst>
              </a:tr>
              <a:tr h="342900">
                <a:tc>
                  <a:txBody>
                    <a:bodyPr/>
                    <a:lstStyle/>
                    <a:p>
                      <a:r>
                        <a:rPr lang="en-US" sz="1800" dirty="0"/>
                        <a:t>CAM – Caregiver Activation Measure</a:t>
                      </a:r>
                    </a:p>
                  </a:txBody>
                  <a:tcPr marL="68580" marR="68580" marT="34290" marB="34290"/>
                </a:tc>
                <a:tc>
                  <a:txBody>
                    <a:bodyPr/>
                    <a:lstStyle/>
                    <a:p>
                      <a:r>
                        <a:rPr lang="en-US" sz="1800" dirty="0"/>
                        <a:t>18 and older</a:t>
                      </a:r>
                    </a:p>
                  </a:txBody>
                  <a:tcPr marL="68580" marR="68580" marT="34290" marB="34290"/>
                </a:tc>
                <a:extLst>
                  <a:ext uri="{0D108BD9-81ED-4DB2-BD59-A6C34878D82A}">
                    <a16:rowId xmlns:a16="http://schemas.microsoft.com/office/drawing/2014/main" val="2126933561"/>
                  </a:ext>
                </a:extLst>
              </a:tr>
              <a:tr h="342900">
                <a:tc>
                  <a:txBody>
                    <a:bodyPr/>
                    <a:lstStyle/>
                    <a:p>
                      <a:r>
                        <a:rPr lang="en-US" sz="1800" dirty="0"/>
                        <a:t>PPAM – Parent Patient Activation Measure </a:t>
                      </a:r>
                    </a:p>
                  </a:txBody>
                  <a:tcPr marL="68580" marR="68580" marT="34290" marB="34290"/>
                </a:tc>
                <a:tc>
                  <a:txBody>
                    <a:bodyPr/>
                    <a:lstStyle/>
                    <a:p>
                      <a:r>
                        <a:rPr lang="en-US" sz="1800" dirty="0"/>
                        <a:t>Under 18</a:t>
                      </a:r>
                    </a:p>
                  </a:txBody>
                  <a:tcPr marL="68580" marR="68580" marT="34290" marB="34290"/>
                </a:tc>
                <a:extLst>
                  <a:ext uri="{0D108BD9-81ED-4DB2-BD59-A6C34878D82A}">
                    <a16:rowId xmlns:a16="http://schemas.microsoft.com/office/drawing/2014/main" val="2483844350"/>
                  </a:ext>
                </a:extLst>
              </a:tr>
              <a:tr h="342900">
                <a:tc>
                  <a:txBody>
                    <a:bodyPr/>
                    <a:lstStyle/>
                    <a:p>
                      <a:r>
                        <a:rPr lang="en-US" sz="1800" dirty="0"/>
                        <a:t>Katz ADL – Activities of Daily Living </a:t>
                      </a:r>
                    </a:p>
                  </a:txBody>
                  <a:tcPr marL="68580" marR="68580" marT="34290" marB="34290"/>
                </a:tc>
                <a:tc>
                  <a:txBody>
                    <a:bodyPr/>
                    <a:lstStyle/>
                    <a:p>
                      <a:r>
                        <a:rPr lang="en-US" sz="1800" dirty="0"/>
                        <a:t>18 and older</a:t>
                      </a:r>
                    </a:p>
                  </a:txBody>
                  <a:tcPr marL="68580" marR="68580" marT="34290" marB="34290"/>
                </a:tc>
                <a:extLst>
                  <a:ext uri="{0D108BD9-81ED-4DB2-BD59-A6C34878D82A}">
                    <a16:rowId xmlns:a16="http://schemas.microsoft.com/office/drawing/2014/main" val="3711340083"/>
                  </a:ext>
                </a:extLst>
              </a:tr>
              <a:tr h="342900">
                <a:tc>
                  <a:txBody>
                    <a:bodyPr/>
                    <a:lstStyle/>
                    <a:p>
                      <a:r>
                        <a:rPr lang="en-US" sz="1800" dirty="0"/>
                        <a:t>PHQ-9 – 9 Item Depression Screening </a:t>
                      </a:r>
                    </a:p>
                  </a:txBody>
                  <a:tcPr marL="68580" marR="68580" marT="34290" marB="34290"/>
                </a:tc>
                <a:tc>
                  <a:txBody>
                    <a:bodyPr/>
                    <a:lstStyle/>
                    <a:p>
                      <a:r>
                        <a:rPr lang="en-US" sz="1800" dirty="0"/>
                        <a:t>18 and older</a:t>
                      </a:r>
                    </a:p>
                  </a:txBody>
                  <a:tcPr marL="68580" marR="68580" marT="34290" marB="34290"/>
                </a:tc>
                <a:extLst>
                  <a:ext uri="{0D108BD9-81ED-4DB2-BD59-A6C34878D82A}">
                    <a16:rowId xmlns:a16="http://schemas.microsoft.com/office/drawing/2014/main" val="3607921584"/>
                  </a:ext>
                </a:extLst>
              </a:tr>
              <a:tr h="342900">
                <a:tc>
                  <a:txBody>
                    <a:bodyPr/>
                    <a:lstStyle/>
                    <a:p>
                      <a:r>
                        <a:rPr lang="en-US" sz="1800" dirty="0"/>
                        <a:t>PSC-17 – Pediatric Symptoms Checklist for Mood &amp; Behaviors</a:t>
                      </a:r>
                    </a:p>
                  </a:txBody>
                  <a:tcPr marL="68580" marR="68580" marT="34290" marB="34290"/>
                </a:tc>
                <a:tc>
                  <a:txBody>
                    <a:bodyPr/>
                    <a:lstStyle/>
                    <a:p>
                      <a:r>
                        <a:rPr lang="en-US" sz="1800" dirty="0"/>
                        <a:t>4-17</a:t>
                      </a:r>
                    </a:p>
                  </a:txBody>
                  <a:tcPr marL="68580" marR="68580" marT="34290" marB="34290"/>
                </a:tc>
                <a:extLst>
                  <a:ext uri="{0D108BD9-81ED-4DB2-BD59-A6C34878D82A}">
                    <a16:rowId xmlns:a16="http://schemas.microsoft.com/office/drawing/2014/main" val="2370589129"/>
                  </a:ext>
                </a:extLst>
              </a:tr>
              <a:tr h="342900">
                <a:tc>
                  <a:txBody>
                    <a:bodyPr/>
                    <a:lstStyle/>
                    <a:p>
                      <a:r>
                        <a:rPr lang="en-US" sz="1800" dirty="0"/>
                        <a:t>BMI – Body Mass Index</a:t>
                      </a:r>
                    </a:p>
                  </a:txBody>
                  <a:tcPr marL="68580" marR="68580" marT="34290" marB="34290"/>
                </a:tc>
                <a:tc>
                  <a:txBody>
                    <a:bodyPr/>
                    <a:lstStyle/>
                    <a:p>
                      <a:pPr marL="0" marR="0" lvl="0" indent="0" algn="l" defTabSz="1219261"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2 years and older</a:t>
                      </a:r>
                    </a:p>
                  </a:txBody>
                  <a:tcPr marL="68580" marR="68580" marT="34290" marB="34290"/>
                </a:tc>
                <a:extLst>
                  <a:ext uri="{0D108BD9-81ED-4DB2-BD59-A6C34878D82A}">
                    <a16:rowId xmlns:a16="http://schemas.microsoft.com/office/drawing/2014/main" val="334806439"/>
                  </a:ext>
                </a:extLst>
              </a:tr>
            </a:tbl>
          </a:graphicData>
        </a:graphic>
      </p:graphicFrame>
    </p:spTree>
    <p:custDataLst>
      <p:tags r:id="rId1"/>
    </p:custDataLst>
    <p:extLst>
      <p:ext uri="{BB962C8B-B14F-4D97-AF65-F5344CB8AC3E}">
        <p14:creationId xmlns:p14="http://schemas.microsoft.com/office/powerpoint/2010/main" val="24267985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Client Refuses Assessments</a:t>
            </a:r>
          </a:p>
        </p:txBody>
      </p:sp>
      <p:sp>
        <p:nvSpPr>
          <p:cNvPr id="3" name="Content Placeholder 2"/>
          <p:cNvSpPr>
            <a:spLocks noGrp="1"/>
          </p:cNvSpPr>
          <p:nvPr>
            <p:ph idx="1"/>
          </p:nvPr>
        </p:nvSpPr>
        <p:spPr>
          <a:xfrm>
            <a:off x="352517" y="2057043"/>
            <a:ext cx="7886700" cy="3631763"/>
          </a:xfrm>
        </p:spPr>
        <p:txBody>
          <a:bodyPr/>
          <a:lstStyle/>
          <a:p>
            <a:pPr marL="0" indent="0">
              <a:buNone/>
            </a:pPr>
            <a:r>
              <a:rPr lang="en-US" sz="2101" b="1" dirty="0">
                <a:solidFill>
                  <a:schemeClr val="accent1"/>
                </a:solidFill>
              </a:rPr>
              <a:t>Clients have the right to refuse to participate in the required and additional assessments.  If this is the case, it is best practice to incorporate the following steps:</a:t>
            </a:r>
          </a:p>
          <a:p>
            <a:pPr marL="0" indent="0">
              <a:buNone/>
            </a:pPr>
            <a:endParaRPr lang="en-US" sz="600" b="1" dirty="0">
              <a:solidFill>
                <a:schemeClr val="accent1"/>
              </a:solidFill>
            </a:endParaRPr>
          </a:p>
          <a:p>
            <a:pPr>
              <a:spcBef>
                <a:spcPts val="450"/>
              </a:spcBef>
            </a:pPr>
            <a:r>
              <a:rPr lang="en-US" sz="2101" dirty="0"/>
              <a:t>Ask the client why they are refusing</a:t>
            </a:r>
          </a:p>
          <a:p>
            <a:pPr>
              <a:spcBef>
                <a:spcPts val="450"/>
              </a:spcBef>
            </a:pPr>
            <a:r>
              <a:rPr lang="en-US" sz="2101" b="1" dirty="0"/>
              <a:t>Document</a:t>
            </a:r>
            <a:r>
              <a:rPr lang="en-US" sz="2101" dirty="0"/>
              <a:t> the reason for the client declining assessments</a:t>
            </a:r>
          </a:p>
          <a:p>
            <a:pPr lvl="1">
              <a:spcBef>
                <a:spcPts val="450"/>
              </a:spcBef>
            </a:pPr>
            <a:r>
              <a:rPr lang="en-US" sz="1501" dirty="0"/>
              <a:t>Indicate the date and reason for the refusal</a:t>
            </a:r>
          </a:p>
          <a:p>
            <a:pPr>
              <a:spcBef>
                <a:spcPts val="450"/>
              </a:spcBef>
            </a:pPr>
            <a:r>
              <a:rPr lang="en-US" sz="2101" dirty="0"/>
              <a:t>If the client doesn’t feel like completing assessments at the time of the visit, reschedule a time to complete the assessments at a later date</a:t>
            </a:r>
          </a:p>
          <a:p>
            <a:pPr lvl="1">
              <a:spcBef>
                <a:spcPts val="450"/>
              </a:spcBef>
            </a:pPr>
            <a:r>
              <a:rPr lang="en-US" sz="1501" dirty="0"/>
              <a:t>A reminder that assessment can be completed at anytime during that HAP activity period</a:t>
            </a:r>
          </a:p>
          <a:p>
            <a:pPr>
              <a:spcBef>
                <a:spcPts val="450"/>
              </a:spcBef>
            </a:pPr>
            <a:endParaRPr lang="en-US" sz="2101" dirty="0"/>
          </a:p>
          <a:p>
            <a:pPr>
              <a:spcBef>
                <a:spcPts val="450"/>
              </a:spcBef>
            </a:pPr>
            <a:endParaRPr lang="en-US" sz="2101" dirty="0"/>
          </a:p>
          <a:p>
            <a:pPr lvl="2"/>
            <a:endParaRPr lang="en-US" sz="1351" dirty="0"/>
          </a:p>
          <a:p>
            <a:endParaRPr lang="en-US" sz="2101" dirty="0"/>
          </a:p>
          <a:p>
            <a:endParaRPr lang="en-US" sz="2101" dirty="0"/>
          </a:p>
          <a:p>
            <a:pPr lvl="1"/>
            <a:endParaRPr lang="en-US" sz="1501" dirty="0"/>
          </a:p>
          <a:p>
            <a:endParaRPr lang="en-US" sz="2101" dirty="0"/>
          </a:p>
        </p:txBody>
      </p:sp>
    </p:spTree>
    <p:custDataLst>
      <p:tags r:id="rId1"/>
    </p:custDataLst>
    <p:extLst>
      <p:ext uri="{BB962C8B-B14F-4D97-AF65-F5344CB8AC3E}">
        <p14:creationId xmlns:p14="http://schemas.microsoft.com/office/powerpoint/2010/main" val="41877909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 Identify a Long-Term Goal</a:t>
            </a:r>
          </a:p>
        </p:txBody>
      </p:sp>
      <p:sp>
        <p:nvSpPr>
          <p:cNvPr id="3" name="Content Placeholder 2"/>
          <p:cNvSpPr>
            <a:spLocks noGrp="1"/>
          </p:cNvSpPr>
          <p:nvPr>
            <p:ph idx="1"/>
          </p:nvPr>
        </p:nvSpPr>
        <p:spPr>
          <a:xfrm>
            <a:off x="352517" y="2057400"/>
            <a:ext cx="8011149" cy="3829050"/>
          </a:xfrm>
        </p:spPr>
        <p:txBody>
          <a:bodyPr/>
          <a:lstStyle/>
          <a:p>
            <a:pPr marL="0" indent="0">
              <a:spcBef>
                <a:spcPts val="0"/>
              </a:spcBef>
              <a:buNone/>
            </a:pPr>
            <a:r>
              <a:rPr lang="en-US" dirty="0"/>
              <a:t>Use a </a:t>
            </a:r>
            <a:r>
              <a:rPr lang="en-US" b="1" dirty="0">
                <a:solidFill>
                  <a:schemeClr val="accent1"/>
                </a:solidFill>
              </a:rPr>
              <a:t>person-centered</a:t>
            </a:r>
            <a:r>
              <a:rPr lang="en-US" dirty="0"/>
              <a:t> approach to help the client identify:</a:t>
            </a:r>
          </a:p>
          <a:p>
            <a:pPr lvl="1">
              <a:spcBef>
                <a:spcPts val="0"/>
              </a:spcBef>
            </a:pPr>
            <a:r>
              <a:rPr lang="en-US" sz="2100" dirty="0"/>
              <a:t>What would they like to have happen as a result of their health changes? </a:t>
            </a:r>
          </a:p>
          <a:p>
            <a:pPr lvl="1">
              <a:spcBef>
                <a:spcPts val="0"/>
              </a:spcBef>
            </a:pPr>
            <a:r>
              <a:rPr lang="en-US" sz="2100" dirty="0"/>
              <a:t>What would they like to be able to do that they can’t currently do?</a:t>
            </a:r>
          </a:p>
          <a:p>
            <a:pPr lvl="1">
              <a:spcBef>
                <a:spcPts val="0"/>
              </a:spcBef>
            </a:pPr>
            <a:r>
              <a:rPr lang="en-US" sz="2100" dirty="0"/>
              <a:t>What their level of activation is and how it will help or hinder their ability to achieve their goal/s?</a:t>
            </a:r>
          </a:p>
          <a:p>
            <a:pPr marL="0" indent="0">
              <a:spcBef>
                <a:spcPts val="0"/>
              </a:spcBef>
              <a:buNone/>
            </a:pPr>
            <a:r>
              <a:rPr lang="en-US" dirty="0"/>
              <a:t>Long term goals may relate more to social goals but by achieving them the client may:</a:t>
            </a:r>
          </a:p>
          <a:p>
            <a:pPr lvl="1">
              <a:spcBef>
                <a:spcPts val="0"/>
              </a:spcBef>
            </a:pPr>
            <a:r>
              <a:rPr lang="en-US" sz="2100" dirty="0"/>
              <a:t>Reduce medical costs</a:t>
            </a:r>
          </a:p>
          <a:p>
            <a:pPr lvl="1">
              <a:spcBef>
                <a:spcPts val="0"/>
              </a:spcBef>
            </a:pPr>
            <a:r>
              <a:rPr lang="en-US" sz="2100" dirty="0"/>
              <a:t>Slow the progression of chronic disease </a:t>
            </a:r>
          </a:p>
          <a:p>
            <a:pPr lvl="1">
              <a:spcBef>
                <a:spcPts val="0"/>
              </a:spcBef>
            </a:pPr>
            <a:r>
              <a:rPr lang="en-US" sz="2100" dirty="0"/>
              <a:t>Delay the onset of another chronic disease</a:t>
            </a:r>
          </a:p>
          <a:p>
            <a:pPr lvl="1">
              <a:spcBef>
                <a:spcPts val="0"/>
              </a:spcBef>
            </a:pPr>
            <a:r>
              <a:rPr lang="en-US" sz="2100" dirty="0"/>
              <a:t>Reduce avoidable ED visits and hospital admissions and readmissions </a:t>
            </a:r>
          </a:p>
          <a:p>
            <a:pPr lvl="1">
              <a:spcBef>
                <a:spcPts val="0"/>
              </a:spcBef>
            </a:pPr>
            <a:r>
              <a:rPr lang="en-US" sz="2100" dirty="0"/>
              <a:t>Increase their sense of their own well-being</a:t>
            </a:r>
          </a:p>
          <a:p>
            <a:pPr>
              <a:spcAft>
                <a:spcPts val="1351"/>
              </a:spcAft>
            </a:pPr>
            <a:endParaRPr lang="en-US" dirty="0"/>
          </a:p>
        </p:txBody>
      </p:sp>
    </p:spTree>
    <p:custDataLst>
      <p:tags r:id="rId1"/>
    </p:custDataLst>
    <p:extLst>
      <p:ext uri="{BB962C8B-B14F-4D97-AF65-F5344CB8AC3E}">
        <p14:creationId xmlns:p14="http://schemas.microsoft.com/office/powerpoint/2010/main" val="13733712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 the Client Identify Long-Term and Short-Term Goals</a:t>
            </a:r>
          </a:p>
        </p:txBody>
      </p:sp>
      <p:sp>
        <p:nvSpPr>
          <p:cNvPr id="3" name="Content Placeholder 2"/>
          <p:cNvSpPr>
            <a:spLocks noGrp="1"/>
          </p:cNvSpPr>
          <p:nvPr>
            <p:ph idx="1"/>
          </p:nvPr>
        </p:nvSpPr>
        <p:spPr>
          <a:xfrm>
            <a:off x="352517" y="2350013"/>
            <a:ext cx="7886700" cy="2971384"/>
          </a:xfrm>
        </p:spPr>
        <p:txBody>
          <a:bodyPr/>
          <a:lstStyle/>
          <a:p>
            <a:pPr marL="0" indent="0">
              <a:spcAft>
                <a:spcPts val="1351"/>
              </a:spcAft>
              <a:buNone/>
            </a:pPr>
            <a:r>
              <a:rPr lang="en-US" dirty="0"/>
              <a:t>“Physically, what can you do best?”</a:t>
            </a:r>
          </a:p>
          <a:p>
            <a:pPr marL="0" indent="0">
              <a:spcAft>
                <a:spcPts val="1351"/>
              </a:spcAft>
              <a:buNone/>
            </a:pPr>
            <a:r>
              <a:rPr lang="en-US" dirty="0"/>
              <a:t>“When are you strongest?”</a:t>
            </a:r>
          </a:p>
          <a:p>
            <a:pPr marL="0" indent="0">
              <a:spcAft>
                <a:spcPts val="1351"/>
              </a:spcAft>
              <a:buNone/>
            </a:pPr>
            <a:r>
              <a:rPr lang="en-US" dirty="0"/>
              <a:t>“Who do you contact when you aren’t feeling well?”</a:t>
            </a:r>
          </a:p>
          <a:p>
            <a:pPr marL="0" indent="0">
              <a:spcAft>
                <a:spcPts val="1351"/>
              </a:spcAft>
              <a:buNone/>
            </a:pPr>
            <a:r>
              <a:rPr lang="en-US" dirty="0"/>
              <a:t>“Which health concerns have the biggest impact on your life?”</a:t>
            </a:r>
          </a:p>
          <a:p>
            <a:pPr marL="0" indent="0">
              <a:spcAft>
                <a:spcPts val="1351"/>
              </a:spcAft>
              <a:buNone/>
            </a:pPr>
            <a:r>
              <a:rPr lang="en-US" dirty="0"/>
              <a:t>“What are some ways you may increase your wellness?”</a:t>
            </a:r>
          </a:p>
          <a:p>
            <a:pPr marL="0" indent="0">
              <a:spcAft>
                <a:spcPts val="1351"/>
              </a:spcAft>
              <a:buNone/>
            </a:pPr>
            <a:endParaRPr lang="en-US" dirty="0"/>
          </a:p>
        </p:txBody>
      </p:sp>
      <p:cxnSp>
        <p:nvCxnSpPr>
          <p:cNvPr id="4" name="Straight Connector 3"/>
          <p:cNvCxnSpPr/>
          <p:nvPr/>
        </p:nvCxnSpPr>
        <p:spPr>
          <a:xfrm>
            <a:off x="342990" y="2810608"/>
            <a:ext cx="7917337"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42990" y="3437570"/>
            <a:ext cx="7917337"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42990" y="4064531"/>
            <a:ext cx="7917337"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42990" y="4691492"/>
            <a:ext cx="7917337"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438098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 Term Goals</a:t>
            </a:r>
          </a:p>
        </p:txBody>
      </p:sp>
      <p:sp>
        <p:nvSpPr>
          <p:cNvPr id="3" name="Content Placeholder 2"/>
          <p:cNvSpPr>
            <a:spLocks noGrp="1"/>
          </p:cNvSpPr>
          <p:nvPr>
            <p:ph idx="1"/>
          </p:nvPr>
        </p:nvSpPr>
        <p:spPr/>
        <p:txBody>
          <a:bodyPr/>
          <a:lstStyle/>
          <a:p>
            <a:r>
              <a:rPr lang="en-US" sz="2101" dirty="0"/>
              <a:t>Enter the short-term goal</a:t>
            </a:r>
          </a:p>
          <a:p>
            <a:r>
              <a:rPr lang="en-US" sz="2101" dirty="0"/>
              <a:t>Enter the short-term goal begin date</a:t>
            </a:r>
          </a:p>
          <a:p>
            <a:r>
              <a:rPr lang="en-US" sz="2101" dirty="0"/>
              <a:t>When a goal ends enter the date and check the reason the goal ended</a:t>
            </a:r>
          </a:p>
          <a:p>
            <a:r>
              <a:rPr lang="en-US" sz="2101" dirty="0"/>
              <a:t>Enter the action steps, specifying who will complete the step and the start date </a:t>
            </a:r>
          </a:p>
          <a:p>
            <a:r>
              <a:rPr lang="en-US" sz="2101" dirty="0"/>
              <a:t>Goals that are not completed may be carried </a:t>
            </a:r>
            <a:br>
              <a:rPr lang="en-US" sz="2101" dirty="0"/>
            </a:br>
            <a:r>
              <a:rPr lang="en-US" sz="2101" dirty="0"/>
              <a:t>over to the next four-month activity period</a:t>
            </a:r>
          </a:p>
          <a:p>
            <a:r>
              <a:rPr lang="en-US" sz="2101" dirty="0"/>
              <a:t>Goals may be revised at any time to reflect </a:t>
            </a:r>
          </a:p>
          <a:p>
            <a:pPr marL="0" indent="0">
              <a:buNone/>
            </a:pPr>
            <a:r>
              <a:rPr lang="en-US" sz="2101" dirty="0"/>
              <a:t>   changes with the client</a:t>
            </a:r>
          </a:p>
          <a:p>
            <a:endParaRPr lang="en-US" sz="2101"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7792" y="3689152"/>
            <a:ext cx="3068423" cy="2125980"/>
          </a:xfrm>
          <a:prstGeom prst="rect">
            <a:avLst/>
          </a:prstGeom>
          <a:solidFill>
            <a:schemeClr val="bg1"/>
          </a:solidFill>
          <a:ln w="12700">
            <a:solidFill>
              <a:schemeClr val="bg1">
                <a:lumMod val="8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9964880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Six Health Home Services</a:t>
            </a:r>
          </a:p>
        </p:txBody>
      </p:sp>
      <p:sp>
        <p:nvSpPr>
          <p:cNvPr id="3" name="Rectangle 2"/>
          <p:cNvSpPr/>
          <p:nvPr/>
        </p:nvSpPr>
        <p:spPr>
          <a:xfrm>
            <a:off x="585467" y="2057043"/>
            <a:ext cx="7653423" cy="514136"/>
          </a:xfrm>
          <a:prstGeom prst="rect">
            <a:avLst/>
          </a:prstGeom>
          <a:solidFill>
            <a:schemeClr val="tx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1" tIns="0" rtlCol="0" anchor="ctr"/>
          <a:lstStyle/>
          <a:p>
            <a:r>
              <a:rPr lang="en-US" sz="2700" dirty="0">
                <a:solidFill>
                  <a:schemeClr val="accent1"/>
                </a:solidFill>
              </a:rPr>
              <a:t>Comprehensive care management</a:t>
            </a:r>
          </a:p>
        </p:txBody>
      </p:sp>
      <p:sp>
        <p:nvSpPr>
          <p:cNvPr id="4" name="Rectangle 3"/>
          <p:cNvSpPr/>
          <p:nvPr/>
        </p:nvSpPr>
        <p:spPr>
          <a:xfrm>
            <a:off x="585467" y="2639719"/>
            <a:ext cx="7653423" cy="514136"/>
          </a:xfrm>
          <a:prstGeom prst="rect">
            <a:avLst/>
          </a:prstGeom>
          <a:solidFill>
            <a:schemeClr val="tx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1" tIns="0" rtlCol="0" anchor="ctr"/>
          <a:lstStyle/>
          <a:p>
            <a:r>
              <a:rPr lang="en-US" sz="2700" dirty="0">
                <a:solidFill>
                  <a:schemeClr val="accent2"/>
                </a:solidFill>
              </a:rPr>
              <a:t>Care coordination</a:t>
            </a:r>
          </a:p>
        </p:txBody>
      </p:sp>
      <p:sp>
        <p:nvSpPr>
          <p:cNvPr id="5" name="Rectangle 4"/>
          <p:cNvSpPr/>
          <p:nvPr/>
        </p:nvSpPr>
        <p:spPr>
          <a:xfrm>
            <a:off x="585467" y="3222393"/>
            <a:ext cx="7653423" cy="514136"/>
          </a:xfrm>
          <a:prstGeom prst="rect">
            <a:avLst/>
          </a:prstGeom>
          <a:solidFill>
            <a:schemeClr val="tx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1" tIns="0" rtlCol="0" anchor="ctr"/>
          <a:lstStyle/>
          <a:p>
            <a:r>
              <a:rPr lang="en-US" sz="2700" dirty="0">
                <a:solidFill>
                  <a:schemeClr val="accent3"/>
                </a:solidFill>
              </a:rPr>
              <a:t>Health promotion</a:t>
            </a:r>
          </a:p>
        </p:txBody>
      </p:sp>
      <p:sp>
        <p:nvSpPr>
          <p:cNvPr id="6" name="Rectangle 5"/>
          <p:cNvSpPr/>
          <p:nvPr/>
        </p:nvSpPr>
        <p:spPr>
          <a:xfrm>
            <a:off x="585467" y="3805068"/>
            <a:ext cx="7653423" cy="514136"/>
          </a:xfrm>
          <a:prstGeom prst="rect">
            <a:avLst/>
          </a:prstGeom>
          <a:solidFill>
            <a:schemeClr val="tx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1" tIns="0" rtlCol="0" anchor="ctr"/>
          <a:lstStyle/>
          <a:p>
            <a:r>
              <a:rPr lang="en-US" sz="2700" dirty="0">
                <a:solidFill>
                  <a:schemeClr val="accent4"/>
                </a:solidFill>
              </a:rPr>
              <a:t>Comprehensive transitional care</a:t>
            </a:r>
          </a:p>
        </p:txBody>
      </p:sp>
      <p:sp>
        <p:nvSpPr>
          <p:cNvPr id="7" name="Rectangle 6"/>
          <p:cNvSpPr/>
          <p:nvPr/>
        </p:nvSpPr>
        <p:spPr>
          <a:xfrm>
            <a:off x="585467" y="4387743"/>
            <a:ext cx="7653423" cy="514136"/>
          </a:xfrm>
          <a:prstGeom prst="rect">
            <a:avLst/>
          </a:prstGeom>
          <a:solidFill>
            <a:schemeClr val="tx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1" tIns="0" rtlCol="0" anchor="ctr"/>
          <a:lstStyle/>
          <a:p>
            <a:r>
              <a:rPr lang="en-US" sz="2700" dirty="0">
                <a:solidFill>
                  <a:schemeClr val="accent5"/>
                </a:solidFill>
              </a:rPr>
              <a:t>Individual and family support</a:t>
            </a:r>
          </a:p>
        </p:txBody>
      </p:sp>
      <p:sp>
        <p:nvSpPr>
          <p:cNvPr id="8" name="Rectangle 7"/>
          <p:cNvSpPr/>
          <p:nvPr/>
        </p:nvSpPr>
        <p:spPr>
          <a:xfrm>
            <a:off x="585467" y="4970419"/>
            <a:ext cx="7653423" cy="514136"/>
          </a:xfrm>
          <a:prstGeom prst="rect">
            <a:avLst/>
          </a:prstGeom>
          <a:solidFill>
            <a:schemeClr val="tx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1" tIns="0" rtlCol="0" anchor="ctr"/>
          <a:lstStyle/>
          <a:p>
            <a:r>
              <a:rPr lang="en-US" sz="2700" dirty="0">
                <a:solidFill>
                  <a:schemeClr val="accent6"/>
                </a:solidFill>
              </a:rPr>
              <a:t>Referral to community and social support services</a:t>
            </a:r>
          </a:p>
        </p:txBody>
      </p:sp>
      <p:sp>
        <p:nvSpPr>
          <p:cNvPr id="9" name="Oval 8"/>
          <p:cNvSpPr/>
          <p:nvPr/>
        </p:nvSpPr>
        <p:spPr>
          <a:xfrm>
            <a:off x="352518" y="2057043"/>
            <a:ext cx="514136" cy="514136"/>
          </a:xfrm>
          <a:prstGeom prst="ellipse">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001" dirty="0">
                <a:solidFill>
                  <a:schemeClr val="bg1"/>
                </a:solidFill>
                <a:latin typeface="Arial Black" panose="020B0A04020102020204" pitchFamily="34" charset="0"/>
              </a:rPr>
              <a:t>1</a:t>
            </a:r>
          </a:p>
        </p:txBody>
      </p:sp>
      <p:sp>
        <p:nvSpPr>
          <p:cNvPr id="10" name="Oval 9"/>
          <p:cNvSpPr/>
          <p:nvPr/>
        </p:nvSpPr>
        <p:spPr>
          <a:xfrm>
            <a:off x="352518" y="2639719"/>
            <a:ext cx="514136" cy="514136"/>
          </a:xfrm>
          <a:prstGeom prst="ellipse">
            <a:avLst/>
          </a:prstGeom>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001" dirty="0">
                <a:solidFill>
                  <a:schemeClr val="bg1"/>
                </a:solidFill>
                <a:latin typeface="Arial Black" panose="020B0A04020102020204" pitchFamily="34" charset="0"/>
              </a:rPr>
              <a:t>2</a:t>
            </a:r>
          </a:p>
        </p:txBody>
      </p:sp>
      <p:sp>
        <p:nvSpPr>
          <p:cNvPr id="11" name="Oval 10"/>
          <p:cNvSpPr/>
          <p:nvPr/>
        </p:nvSpPr>
        <p:spPr>
          <a:xfrm>
            <a:off x="352518" y="3222394"/>
            <a:ext cx="514136" cy="514136"/>
          </a:xfrm>
          <a:prstGeom prst="ellipse">
            <a:avLst/>
          </a:prstGeom>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001" dirty="0">
                <a:solidFill>
                  <a:schemeClr val="bg1"/>
                </a:solidFill>
                <a:latin typeface="Arial Black" panose="020B0A04020102020204" pitchFamily="34" charset="0"/>
              </a:rPr>
              <a:t>3</a:t>
            </a:r>
          </a:p>
        </p:txBody>
      </p:sp>
      <p:sp>
        <p:nvSpPr>
          <p:cNvPr id="12" name="Oval 11"/>
          <p:cNvSpPr/>
          <p:nvPr/>
        </p:nvSpPr>
        <p:spPr>
          <a:xfrm>
            <a:off x="352518" y="3805069"/>
            <a:ext cx="514136" cy="514136"/>
          </a:xfrm>
          <a:prstGeom prst="ellipse">
            <a:avLst/>
          </a:prstGeom>
          <a:ln/>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001" dirty="0">
                <a:solidFill>
                  <a:schemeClr val="bg1"/>
                </a:solidFill>
                <a:latin typeface="Arial Black" panose="020B0A04020102020204" pitchFamily="34" charset="0"/>
              </a:rPr>
              <a:t>4</a:t>
            </a:r>
          </a:p>
        </p:txBody>
      </p:sp>
      <p:sp>
        <p:nvSpPr>
          <p:cNvPr id="13" name="Oval 12"/>
          <p:cNvSpPr/>
          <p:nvPr/>
        </p:nvSpPr>
        <p:spPr>
          <a:xfrm>
            <a:off x="352518" y="4387745"/>
            <a:ext cx="514136" cy="514136"/>
          </a:xfrm>
          <a:prstGeom prst="ellipse">
            <a:avLst/>
          </a:prstGeom>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001" dirty="0">
                <a:solidFill>
                  <a:schemeClr val="bg1"/>
                </a:solidFill>
                <a:latin typeface="Arial Black" panose="020B0A04020102020204" pitchFamily="34" charset="0"/>
              </a:rPr>
              <a:t>5</a:t>
            </a:r>
          </a:p>
        </p:txBody>
      </p:sp>
      <p:sp>
        <p:nvSpPr>
          <p:cNvPr id="14" name="Oval 13"/>
          <p:cNvSpPr/>
          <p:nvPr/>
        </p:nvSpPr>
        <p:spPr>
          <a:xfrm>
            <a:off x="352518" y="4970419"/>
            <a:ext cx="514136" cy="514136"/>
          </a:xfrm>
          <a:prstGeom prst="ellipse">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001" dirty="0">
                <a:solidFill>
                  <a:schemeClr val="bg1"/>
                </a:solidFill>
                <a:latin typeface="Arial Black" panose="020B0A04020102020204" pitchFamily="34" charset="0"/>
              </a:rPr>
              <a:t>6</a:t>
            </a:r>
          </a:p>
        </p:txBody>
      </p:sp>
      <p:sp>
        <p:nvSpPr>
          <p:cNvPr id="15" name="Rectangle 14"/>
          <p:cNvSpPr/>
          <p:nvPr/>
        </p:nvSpPr>
        <p:spPr>
          <a:xfrm>
            <a:off x="7662479" y="5748560"/>
            <a:ext cx="971803" cy="252860"/>
          </a:xfrm>
          <a:prstGeom prst="rect">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351" b="1" dirty="0">
                <a:solidFill>
                  <a:schemeClr val="bg1"/>
                </a:solidFill>
              </a:rPr>
              <a:t>TRAINING</a:t>
            </a:r>
          </a:p>
        </p:txBody>
      </p:sp>
    </p:spTree>
    <p:custDataLst>
      <p:tags r:id="rId1"/>
    </p:custDataLst>
    <p:extLst>
      <p:ext uri="{BB962C8B-B14F-4D97-AF65-F5344CB8AC3E}">
        <p14:creationId xmlns:p14="http://schemas.microsoft.com/office/powerpoint/2010/main" val="36099099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Health Action Plan (HAP)</a:t>
            </a:r>
          </a:p>
        </p:txBody>
      </p:sp>
      <p:sp>
        <p:nvSpPr>
          <p:cNvPr id="3" name="Content Placeholder 2"/>
          <p:cNvSpPr>
            <a:spLocks noGrp="1"/>
          </p:cNvSpPr>
          <p:nvPr>
            <p:ph idx="1"/>
          </p:nvPr>
        </p:nvSpPr>
        <p:spPr>
          <a:xfrm>
            <a:off x="352517" y="1868426"/>
            <a:ext cx="7886700" cy="3264353"/>
          </a:xfrm>
        </p:spPr>
        <p:txBody>
          <a:bodyPr/>
          <a:lstStyle/>
          <a:p>
            <a:pPr marL="0" indent="0">
              <a:buNone/>
            </a:pPr>
            <a:r>
              <a:rPr lang="en-US" dirty="0"/>
              <a:t>Develop goals and action steps that are </a:t>
            </a:r>
            <a:r>
              <a:rPr lang="en-US" b="1" dirty="0">
                <a:solidFill>
                  <a:schemeClr val="accent1"/>
                </a:solidFill>
              </a:rPr>
              <a:t>SMART</a:t>
            </a:r>
            <a:r>
              <a:rPr lang="en-US" dirty="0"/>
              <a:t>:</a:t>
            </a:r>
          </a:p>
          <a:p>
            <a:pPr marL="300128" lvl="1" indent="0">
              <a:buNone/>
            </a:pPr>
            <a:r>
              <a:rPr lang="en-US" sz="2400" b="1" dirty="0">
                <a:solidFill>
                  <a:schemeClr val="accent1"/>
                </a:solidFill>
              </a:rPr>
              <a:t>S</a:t>
            </a:r>
            <a:r>
              <a:rPr lang="en-US" sz="2400" dirty="0"/>
              <a:t>pecific</a:t>
            </a:r>
          </a:p>
          <a:p>
            <a:pPr marL="300128" lvl="1" indent="0">
              <a:buNone/>
            </a:pPr>
            <a:r>
              <a:rPr lang="en-US" sz="2400" b="1" dirty="0">
                <a:solidFill>
                  <a:schemeClr val="accent1"/>
                </a:solidFill>
              </a:rPr>
              <a:t>M</a:t>
            </a:r>
            <a:r>
              <a:rPr lang="en-US" sz="2400" dirty="0"/>
              <a:t>easurable</a:t>
            </a:r>
          </a:p>
          <a:p>
            <a:pPr marL="300128" lvl="1" indent="0">
              <a:buNone/>
            </a:pPr>
            <a:r>
              <a:rPr lang="en-US" sz="2400" b="1" dirty="0">
                <a:solidFill>
                  <a:schemeClr val="accent1"/>
                </a:solidFill>
              </a:rPr>
              <a:t>A</a:t>
            </a:r>
            <a:r>
              <a:rPr lang="en-US" sz="2400" dirty="0"/>
              <a:t>chievable</a:t>
            </a:r>
          </a:p>
          <a:p>
            <a:pPr marL="300128" lvl="1" indent="0">
              <a:buNone/>
            </a:pPr>
            <a:r>
              <a:rPr lang="en-US" sz="2400" b="1" dirty="0">
                <a:solidFill>
                  <a:schemeClr val="accent1"/>
                </a:solidFill>
              </a:rPr>
              <a:t>R</a:t>
            </a:r>
            <a:r>
              <a:rPr lang="en-US" sz="2400" dirty="0"/>
              <a:t>elevant</a:t>
            </a:r>
          </a:p>
          <a:p>
            <a:pPr marL="300128" lvl="1" indent="0">
              <a:buNone/>
            </a:pPr>
            <a:r>
              <a:rPr lang="en-US" sz="2400" b="1" dirty="0">
                <a:solidFill>
                  <a:schemeClr val="accent1"/>
                </a:solidFill>
              </a:rPr>
              <a:t>T</a:t>
            </a:r>
            <a:r>
              <a:rPr lang="en-US" sz="2400" dirty="0"/>
              <a:t>ime-limited</a:t>
            </a:r>
          </a:p>
          <a:p>
            <a:pPr lvl="1"/>
            <a:endParaRPr lang="en-US" dirty="0"/>
          </a:p>
          <a:p>
            <a:endParaRPr lang="en-US" dirty="0"/>
          </a:p>
        </p:txBody>
      </p:sp>
      <p:graphicFrame>
        <p:nvGraphicFramePr>
          <p:cNvPr id="4" name="Diagram 3"/>
          <p:cNvGraphicFramePr/>
          <p:nvPr>
            <p:extLst>
              <p:ext uri="{D42A27DB-BD31-4B8C-83A1-F6EECF244321}">
                <p14:modId xmlns:p14="http://schemas.microsoft.com/office/powerpoint/2010/main" val="18391560"/>
              </p:ext>
            </p:extLst>
          </p:nvPr>
        </p:nvGraphicFramePr>
        <p:xfrm>
          <a:off x="3700677" y="2138279"/>
          <a:ext cx="5760637" cy="37177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958573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Notes About the HAP</a:t>
            </a:r>
          </a:p>
        </p:txBody>
      </p:sp>
      <p:sp>
        <p:nvSpPr>
          <p:cNvPr id="3" name="Content Placeholder 2"/>
          <p:cNvSpPr>
            <a:spLocks noGrp="1"/>
          </p:cNvSpPr>
          <p:nvPr>
            <p:ph idx="1"/>
          </p:nvPr>
        </p:nvSpPr>
        <p:spPr/>
        <p:txBody>
          <a:bodyPr/>
          <a:lstStyle/>
          <a:p>
            <a:r>
              <a:rPr lang="en-US" dirty="0"/>
              <a:t>Provide the HAP information to the client, or with the client’s consent, to the caregiver and family</a:t>
            </a:r>
          </a:p>
          <a:p>
            <a:r>
              <a:rPr lang="en-US" dirty="0"/>
              <a:t>The HAP may be:</a:t>
            </a:r>
          </a:p>
          <a:p>
            <a:pPr lvl="1"/>
            <a:r>
              <a:rPr lang="en-US" dirty="0"/>
              <a:t>Printed and mailed</a:t>
            </a:r>
          </a:p>
          <a:p>
            <a:pPr lvl="1"/>
            <a:r>
              <a:rPr lang="en-US" dirty="0"/>
              <a:t>Delivered at the face-to-face visit</a:t>
            </a:r>
          </a:p>
          <a:p>
            <a:pPr lvl="1"/>
            <a:r>
              <a:rPr lang="en-US" dirty="0"/>
              <a:t>Emailed using secure mail and/or encryption</a:t>
            </a:r>
          </a:p>
          <a:p>
            <a:r>
              <a:rPr lang="en-US" dirty="0"/>
              <a:t>Each face-to-face visit or telephone contact provides an opportunity to discuss and review progress on the HAP</a:t>
            </a:r>
          </a:p>
          <a:p>
            <a:r>
              <a:rPr lang="en-US" dirty="0"/>
              <a:t>The HAP is a fluid document that changes with the client’s needs and preferences</a:t>
            </a:r>
          </a:p>
        </p:txBody>
      </p:sp>
    </p:spTree>
    <p:custDataLst>
      <p:tags r:id="rId1"/>
    </p:custDataLst>
    <p:extLst>
      <p:ext uri="{BB962C8B-B14F-4D97-AF65-F5344CB8AC3E}">
        <p14:creationId xmlns:p14="http://schemas.microsoft.com/office/powerpoint/2010/main" val="39408826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370E36-F999-5F39-6076-FDC03F1FC06C}"/>
              </a:ext>
            </a:extLst>
          </p:cNvPr>
          <p:cNvSpPr>
            <a:spLocks noGrp="1"/>
          </p:cNvSpPr>
          <p:nvPr>
            <p:ph type="ctrTitle"/>
          </p:nvPr>
        </p:nvSpPr>
        <p:spPr/>
        <p:txBody>
          <a:bodyPr>
            <a:normAutofit/>
          </a:bodyPr>
          <a:lstStyle/>
          <a:p>
            <a:r>
              <a:rPr lang="en-US" dirty="0"/>
              <a:t>Module 8 – Initial Engagement</a:t>
            </a:r>
          </a:p>
        </p:txBody>
      </p:sp>
    </p:spTree>
    <p:custDataLst>
      <p:tags r:id="rId1"/>
    </p:custDataLst>
    <p:extLst>
      <p:ext uri="{BB962C8B-B14F-4D97-AF65-F5344CB8AC3E}">
        <p14:creationId xmlns:p14="http://schemas.microsoft.com/office/powerpoint/2010/main" val="21215567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First visit</a:t>
            </a:r>
          </a:p>
        </p:txBody>
      </p:sp>
      <p:sp>
        <p:nvSpPr>
          <p:cNvPr id="5" name="Content Placeholder 4"/>
          <p:cNvSpPr>
            <a:spLocks noGrp="1"/>
          </p:cNvSpPr>
          <p:nvPr>
            <p:ph idx="1"/>
          </p:nvPr>
        </p:nvSpPr>
        <p:spPr/>
        <p:txBody>
          <a:bodyPr/>
          <a:lstStyle/>
          <a:p>
            <a:r>
              <a:rPr lang="en-US" dirty="0"/>
              <a:t>The first visit is a lot about making connections and giving the client time to tell you what they need.  Try not to inundate them too much with information </a:t>
            </a:r>
          </a:p>
          <a:p>
            <a:r>
              <a:rPr lang="en-US" dirty="0"/>
              <a:t>Create a folder to take with you that includes everything you will need for the client </a:t>
            </a:r>
          </a:p>
          <a:p>
            <a:r>
              <a:rPr lang="en-US" dirty="0"/>
              <a:t>Review tips for safety </a:t>
            </a:r>
            <a:r>
              <a:rPr lang="en-US" u="sng" dirty="0"/>
              <a:t>before leaving the office </a:t>
            </a:r>
            <a:r>
              <a:rPr lang="en-US" dirty="0"/>
              <a:t>and </a:t>
            </a:r>
            <a:r>
              <a:rPr lang="en-US" u="sng" dirty="0"/>
              <a:t>when you arrive at the home</a:t>
            </a:r>
            <a:r>
              <a:rPr lang="en-US" dirty="0"/>
              <a:t> from the </a:t>
            </a:r>
            <a:r>
              <a:rPr lang="en-US" i="1" dirty="0"/>
              <a:t>Initial Engagement Module </a:t>
            </a:r>
          </a:p>
          <a:p>
            <a:r>
              <a:rPr lang="en-US" dirty="0"/>
              <a:t>Visiting facilities – bring along the “Residential Introduction Letter”</a:t>
            </a:r>
          </a:p>
          <a:p>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40783634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Group Work – HAP</a:t>
            </a:r>
          </a:p>
        </p:txBody>
      </p:sp>
      <p:sp>
        <p:nvSpPr>
          <p:cNvPr id="3" name="Content Placeholder 2"/>
          <p:cNvSpPr>
            <a:spLocks noGrp="1"/>
          </p:cNvSpPr>
          <p:nvPr>
            <p:ph idx="1"/>
          </p:nvPr>
        </p:nvSpPr>
        <p:spPr>
          <a:xfrm>
            <a:off x="352517" y="1983251"/>
            <a:ext cx="7886700" cy="3799291"/>
          </a:xfrm>
        </p:spPr>
        <p:txBody>
          <a:bodyPr/>
          <a:lstStyle/>
          <a:p>
            <a:pPr marL="0" indent="0">
              <a:buNone/>
            </a:pPr>
            <a:r>
              <a:rPr lang="en-US" sz="2400" b="1" dirty="0">
                <a:solidFill>
                  <a:schemeClr val="accent1"/>
                </a:solidFill>
              </a:rPr>
              <a:t>Considering your client’s PRISM results, PAM responses and Level of Activation:</a:t>
            </a:r>
          </a:p>
          <a:p>
            <a:pPr>
              <a:spcBef>
                <a:spcPts val="450"/>
              </a:spcBef>
            </a:pPr>
            <a:r>
              <a:rPr lang="en-US" sz="2400" dirty="0"/>
              <a:t>Complete a HAP (make up scores as needed for this activity)</a:t>
            </a:r>
          </a:p>
          <a:p>
            <a:pPr>
              <a:spcBef>
                <a:spcPts val="450"/>
              </a:spcBef>
            </a:pPr>
            <a:r>
              <a:rPr lang="en-US" sz="2400" dirty="0"/>
              <a:t>Record the following</a:t>
            </a:r>
            <a:r>
              <a:rPr lang="en-US" sz="2101" dirty="0"/>
              <a:t>:</a:t>
            </a:r>
          </a:p>
          <a:p>
            <a:pPr lvl="1">
              <a:spcBef>
                <a:spcPts val="450"/>
              </a:spcBef>
            </a:pPr>
            <a:r>
              <a:rPr lang="en-US" sz="1875" b="1" dirty="0"/>
              <a:t>One </a:t>
            </a:r>
            <a:r>
              <a:rPr lang="en-US" sz="1875" b="1" dirty="0">
                <a:solidFill>
                  <a:schemeClr val="accent4"/>
                </a:solidFill>
              </a:rPr>
              <a:t>long-term goal</a:t>
            </a:r>
          </a:p>
          <a:p>
            <a:pPr lvl="1">
              <a:spcBef>
                <a:spcPts val="450"/>
              </a:spcBef>
            </a:pPr>
            <a:r>
              <a:rPr lang="en-US" sz="1875" b="1" dirty="0"/>
              <a:t>At least two </a:t>
            </a:r>
            <a:r>
              <a:rPr lang="en-US" sz="1875" b="1" dirty="0">
                <a:solidFill>
                  <a:schemeClr val="accent4"/>
                </a:solidFill>
              </a:rPr>
              <a:t>short-term goals</a:t>
            </a:r>
          </a:p>
          <a:p>
            <a:pPr lvl="1">
              <a:spcBef>
                <a:spcPts val="450"/>
              </a:spcBef>
            </a:pPr>
            <a:r>
              <a:rPr lang="en-US" sz="1875" b="1" dirty="0">
                <a:solidFill>
                  <a:schemeClr val="accent4"/>
                </a:solidFill>
              </a:rPr>
              <a:t>Actions steps </a:t>
            </a:r>
            <a:r>
              <a:rPr lang="en-US" sz="1875" b="1" dirty="0"/>
              <a:t>to reach each short-term goal </a:t>
            </a:r>
          </a:p>
          <a:p>
            <a:pPr lvl="2">
              <a:spcBef>
                <a:spcPts val="450"/>
              </a:spcBef>
            </a:pPr>
            <a:r>
              <a:rPr lang="en-US" sz="1875" b="1" dirty="0"/>
              <a:t>Who will complete the step and by when?</a:t>
            </a:r>
          </a:p>
          <a:p>
            <a:pPr lvl="1">
              <a:spcBef>
                <a:spcPts val="450"/>
              </a:spcBef>
            </a:pPr>
            <a:r>
              <a:rPr lang="en-US" sz="1875" b="1" dirty="0"/>
              <a:t>Which of the 6 Health Home </a:t>
            </a:r>
            <a:r>
              <a:rPr lang="en-US" sz="1875" b="1" dirty="0">
                <a:solidFill>
                  <a:schemeClr val="accent4"/>
                </a:solidFill>
              </a:rPr>
              <a:t>services </a:t>
            </a:r>
            <a:r>
              <a:rPr lang="en-US" sz="1875" b="1" dirty="0"/>
              <a:t>might the client need now and </a:t>
            </a:r>
            <a:br>
              <a:rPr lang="en-US" sz="1875" b="1" dirty="0"/>
            </a:br>
            <a:r>
              <a:rPr lang="en-US" sz="1875" b="1" dirty="0"/>
              <a:t>in the near future?</a:t>
            </a:r>
          </a:p>
          <a:p>
            <a:pPr lvl="1">
              <a:spcBef>
                <a:spcPts val="450"/>
              </a:spcBef>
            </a:pPr>
            <a:r>
              <a:rPr lang="en-US" sz="1875" b="1" dirty="0"/>
              <a:t>Which </a:t>
            </a:r>
            <a:r>
              <a:rPr lang="en-US" sz="1875" b="1" dirty="0">
                <a:solidFill>
                  <a:schemeClr val="accent4"/>
                </a:solidFill>
              </a:rPr>
              <a:t>optional screenings </a:t>
            </a:r>
            <a:r>
              <a:rPr lang="en-US" sz="1875" b="1" dirty="0"/>
              <a:t>might be helpful for your client?</a:t>
            </a:r>
          </a:p>
          <a:p>
            <a:pPr lvl="1">
              <a:spcBef>
                <a:spcPts val="450"/>
              </a:spcBef>
            </a:pPr>
            <a:endParaRPr lang="en-US" sz="1501" dirty="0"/>
          </a:p>
          <a:p>
            <a:pPr lvl="2"/>
            <a:endParaRPr lang="en-US" sz="1351" dirty="0"/>
          </a:p>
          <a:p>
            <a:endParaRPr lang="en-US" sz="2101" dirty="0"/>
          </a:p>
          <a:p>
            <a:endParaRPr lang="en-US" sz="2101" dirty="0"/>
          </a:p>
          <a:p>
            <a:pPr lvl="1"/>
            <a:endParaRPr lang="en-US" sz="1501" dirty="0"/>
          </a:p>
          <a:p>
            <a:endParaRPr lang="en-US" sz="2101" dirty="0"/>
          </a:p>
        </p:txBody>
      </p:sp>
      <p:grpSp>
        <p:nvGrpSpPr>
          <p:cNvPr id="6" name="Group 5"/>
          <p:cNvGrpSpPr/>
          <p:nvPr/>
        </p:nvGrpSpPr>
        <p:grpSpPr>
          <a:xfrm>
            <a:off x="7605405" y="1142055"/>
            <a:ext cx="699317" cy="699317"/>
            <a:chOff x="7264400" y="782320"/>
            <a:chExt cx="932180" cy="932180"/>
          </a:xfrm>
        </p:grpSpPr>
        <p:sp>
          <p:nvSpPr>
            <p:cNvPr id="7" name="Oval 6"/>
            <p:cNvSpPr/>
            <p:nvPr/>
          </p:nvSpPr>
          <p:spPr>
            <a:xfrm>
              <a:off x="7264400" y="782320"/>
              <a:ext cx="932180" cy="932180"/>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351" dirty="0"/>
            </a:p>
          </p:txBody>
        </p:sp>
        <p:sp>
          <p:nvSpPr>
            <p:cNvPr id="8" name="Freeform 7"/>
            <p:cNvSpPr/>
            <p:nvPr/>
          </p:nvSpPr>
          <p:spPr bwMode="auto">
            <a:xfrm rot="2178184">
              <a:off x="7645779" y="908741"/>
              <a:ext cx="169423" cy="679339"/>
            </a:xfrm>
            <a:custGeom>
              <a:avLst/>
              <a:gdLst>
                <a:gd name="connsiteX0" fmla="*/ 4647 w 354038"/>
                <a:gd name="connsiteY0" fmla="*/ 295362 h 1419582"/>
                <a:gd name="connsiteX1" fmla="*/ 354038 w 354038"/>
                <a:gd name="connsiteY1" fmla="*/ 295362 h 1419582"/>
                <a:gd name="connsiteX2" fmla="*/ 354038 w 354038"/>
                <a:gd name="connsiteY2" fmla="*/ 1244887 h 1419582"/>
                <a:gd name="connsiteX3" fmla="*/ 179342 w 354038"/>
                <a:gd name="connsiteY3" fmla="*/ 1419582 h 1419582"/>
                <a:gd name="connsiteX4" fmla="*/ 4647 w 354038"/>
                <a:gd name="connsiteY4" fmla="*/ 1244887 h 1419582"/>
                <a:gd name="connsiteX5" fmla="*/ 39501 w 354038"/>
                <a:gd name="connsiteY5" fmla="*/ 0 h 1419582"/>
                <a:gd name="connsiteX6" fmla="*/ 314537 w 354038"/>
                <a:gd name="connsiteY6" fmla="*/ 0 h 1419582"/>
                <a:gd name="connsiteX7" fmla="*/ 354038 w 354038"/>
                <a:gd name="connsiteY7" fmla="*/ 39501 h 1419582"/>
                <a:gd name="connsiteX8" fmla="*/ 354038 w 354038"/>
                <a:gd name="connsiteY8" fmla="*/ 237004 h 1419582"/>
                <a:gd name="connsiteX9" fmla="*/ 0 w 354038"/>
                <a:gd name="connsiteY9" fmla="*/ 237004 h 1419582"/>
                <a:gd name="connsiteX10" fmla="*/ 0 w 354038"/>
                <a:gd name="connsiteY10" fmla="*/ 39501 h 1419582"/>
                <a:gd name="connsiteX11" fmla="*/ 39501 w 354038"/>
                <a:gd name="connsiteY11" fmla="*/ 0 h 141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4038" h="1419582">
                  <a:moveTo>
                    <a:pt x="4647" y="295362"/>
                  </a:moveTo>
                  <a:lnTo>
                    <a:pt x="354038" y="295362"/>
                  </a:lnTo>
                  <a:lnTo>
                    <a:pt x="354038" y="1244887"/>
                  </a:lnTo>
                  <a:lnTo>
                    <a:pt x="179342" y="1419582"/>
                  </a:lnTo>
                  <a:lnTo>
                    <a:pt x="4647" y="1244887"/>
                  </a:lnTo>
                  <a:close/>
                  <a:moveTo>
                    <a:pt x="39501" y="0"/>
                  </a:moveTo>
                  <a:lnTo>
                    <a:pt x="314537" y="0"/>
                  </a:lnTo>
                  <a:cubicBezTo>
                    <a:pt x="336353" y="0"/>
                    <a:pt x="354038" y="17685"/>
                    <a:pt x="354038" y="39501"/>
                  </a:cubicBezTo>
                  <a:lnTo>
                    <a:pt x="354038" y="237004"/>
                  </a:lnTo>
                  <a:lnTo>
                    <a:pt x="0" y="237004"/>
                  </a:lnTo>
                  <a:lnTo>
                    <a:pt x="0" y="39501"/>
                  </a:lnTo>
                  <a:cubicBezTo>
                    <a:pt x="0" y="17685"/>
                    <a:pt x="17685" y="0"/>
                    <a:pt x="39501"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98" tIns="34299" rIns="34299" bIns="68598" numCol="1" spcCol="0" rtlCol="0" fromWordArt="0" anchor="b" anchorCtr="0" forceAA="0" compatLnSpc="1">
              <a:prstTxWarp prst="textNoShape">
                <a:avLst/>
              </a:prstTxWarp>
              <a:noAutofit/>
            </a:bodyPr>
            <a:lstStyle/>
            <a:p>
              <a:pPr algn="ctr" defTabSz="685780" fontAlgn="base">
                <a:spcBef>
                  <a:spcPct val="0"/>
                </a:spcBef>
                <a:spcAft>
                  <a:spcPct val="0"/>
                </a:spcAft>
              </a:pPr>
              <a:endParaRPr lang="en-US" sz="1351"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spTree>
    <p:custDataLst>
      <p:tags r:id="rId1"/>
    </p:custDataLst>
    <p:extLst>
      <p:ext uri="{BB962C8B-B14F-4D97-AF65-F5344CB8AC3E}">
        <p14:creationId xmlns:p14="http://schemas.microsoft.com/office/powerpoint/2010/main" val="35839873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Pause to Check for Understanding</a:t>
            </a:r>
          </a:p>
        </p:txBody>
      </p:sp>
      <p:sp>
        <p:nvSpPr>
          <p:cNvPr id="8" name="Content Placeholder 7"/>
          <p:cNvSpPr>
            <a:spLocks noGrp="1"/>
          </p:cNvSpPr>
          <p:nvPr>
            <p:ph sz="half" idx="1"/>
          </p:nvPr>
        </p:nvSpPr>
        <p:spPr/>
        <p:txBody>
          <a:bodyPr/>
          <a:lstStyle/>
          <a:p>
            <a:pPr marL="0" indent="0">
              <a:buNone/>
            </a:pPr>
            <a:endParaRPr lang="en-US" sz="2701" dirty="0"/>
          </a:p>
          <a:p>
            <a:pPr marL="0" indent="0">
              <a:buNone/>
            </a:pPr>
            <a:endParaRPr lang="en-US" dirty="0"/>
          </a:p>
        </p:txBody>
      </p:sp>
      <p:sp>
        <p:nvSpPr>
          <p:cNvPr id="9" name="Content Placeholder 8"/>
          <p:cNvSpPr>
            <a:spLocks noGrp="1"/>
          </p:cNvSpPr>
          <p:nvPr>
            <p:ph sz="half" idx="2"/>
          </p:nvPr>
        </p:nvSpPr>
        <p:spPr>
          <a:xfrm>
            <a:off x="4353017" y="2057400"/>
            <a:ext cx="3886200" cy="3783806"/>
          </a:xfrm>
        </p:spPr>
        <p:txBody>
          <a:bodyPr>
            <a:normAutofit lnSpcReduction="10000"/>
          </a:bodyPr>
          <a:lstStyle/>
          <a:p>
            <a:pPr marL="0" indent="0">
              <a:buNone/>
            </a:pPr>
            <a:r>
              <a:rPr lang="en-US" sz="2701" dirty="0"/>
              <a:t>What experiences have you had offering, administering and providing follow-up to these screenings in the past?</a:t>
            </a:r>
          </a:p>
          <a:p>
            <a:pPr marL="0" indent="0">
              <a:buNone/>
            </a:pPr>
            <a:r>
              <a:rPr lang="en-US" sz="2700" dirty="0"/>
              <a:t>How can you work with your client to increase the value of the HAP?</a:t>
            </a:r>
          </a:p>
          <a:p>
            <a:pPr marL="0" indent="0">
              <a:buNone/>
            </a:pPr>
            <a:r>
              <a:rPr lang="en-US" sz="2701" dirty="0"/>
              <a:t>Do you have any questions about the HAP?</a:t>
            </a:r>
          </a:p>
          <a:p>
            <a:pPr marL="0" indent="0">
              <a:buNone/>
            </a:pPr>
            <a:endParaRPr lang="en-US" sz="2701" dirty="0"/>
          </a:p>
        </p:txBody>
      </p:sp>
      <p:pic>
        <p:nvPicPr>
          <p:cNvPr id="1028" name="Picture 4" descr="C:\Users\McAvoCM\AppData\Local\Microsoft\Windows\Temporary Internet Files\Content.IE5\BLKX2O8G\talking-1024x76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2609" y="3365598"/>
            <a:ext cx="2406016" cy="180451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968773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370E36-F999-5F39-6076-FDC03F1FC06C}"/>
              </a:ext>
            </a:extLst>
          </p:cNvPr>
          <p:cNvSpPr>
            <a:spLocks noGrp="1"/>
          </p:cNvSpPr>
          <p:nvPr>
            <p:ph type="ctrTitle"/>
          </p:nvPr>
        </p:nvSpPr>
        <p:spPr>
          <a:xfrm>
            <a:off x="381093" y="2622839"/>
            <a:ext cx="7886372" cy="1790700"/>
          </a:xfrm>
        </p:spPr>
        <p:txBody>
          <a:bodyPr>
            <a:normAutofit/>
          </a:bodyPr>
          <a:lstStyle/>
          <a:p>
            <a:r>
              <a:rPr lang="en-US" dirty="0"/>
              <a:t>Module 9 – Comprehensive Transitional Care</a:t>
            </a:r>
          </a:p>
        </p:txBody>
      </p:sp>
      <p:sp>
        <p:nvSpPr>
          <p:cNvPr id="2" name="Rectangle 1">
            <a:extLst>
              <a:ext uri="{FF2B5EF4-FFF2-40B4-BE49-F238E27FC236}">
                <a16:creationId xmlns:a16="http://schemas.microsoft.com/office/drawing/2014/main" id="{02DAC967-1FF3-29F8-AD4D-F22028CAC9F7}"/>
              </a:ext>
            </a:extLst>
          </p:cNvPr>
          <p:cNvSpPr/>
          <p:nvPr/>
        </p:nvSpPr>
        <p:spPr>
          <a:xfrm>
            <a:off x="7662479" y="5748560"/>
            <a:ext cx="971803" cy="252860"/>
          </a:xfrm>
          <a:prstGeom prst="rect">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351" b="1" dirty="0">
                <a:solidFill>
                  <a:schemeClr val="bg1"/>
                </a:solidFill>
              </a:rPr>
              <a:t>TRAINING</a:t>
            </a:r>
          </a:p>
        </p:txBody>
      </p:sp>
    </p:spTree>
    <p:custDataLst>
      <p:tags r:id="rId1"/>
    </p:custDataLst>
    <p:extLst>
      <p:ext uri="{BB962C8B-B14F-4D97-AF65-F5344CB8AC3E}">
        <p14:creationId xmlns:p14="http://schemas.microsoft.com/office/powerpoint/2010/main" val="38148328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Strategies for Care Transitions</a:t>
            </a:r>
          </a:p>
        </p:txBody>
      </p:sp>
      <p:sp>
        <p:nvSpPr>
          <p:cNvPr id="3" name="Content Placeholder 2"/>
          <p:cNvSpPr>
            <a:spLocks noGrp="1"/>
          </p:cNvSpPr>
          <p:nvPr>
            <p:ph idx="1"/>
          </p:nvPr>
        </p:nvSpPr>
        <p:spPr>
          <a:xfrm>
            <a:off x="722467" y="2056727"/>
            <a:ext cx="7516751" cy="3424994"/>
          </a:xfrm>
        </p:spPr>
        <p:txBody>
          <a:bodyPr/>
          <a:lstStyle/>
          <a:p>
            <a:pPr marL="0" indent="0">
              <a:buNone/>
            </a:pPr>
            <a:r>
              <a:rPr lang="en-US" dirty="0"/>
              <a:t>Consistent plan of care with the PCP and home health care (if applicable) upon arrival and discharge from the hospital</a:t>
            </a:r>
          </a:p>
          <a:p>
            <a:pPr marL="0" indent="0">
              <a:buNone/>
            </a:pPr>
            <a:r>
              <a:rPr lang="en-US" dirty="0"/>
              <a:t>Coordinated follow up call or visit at discharge </a:t>
            </a:r>
          </a:p>
          <a:p>
            <a:pPr marL="0" indent="0">
              <a:buNone/>
            </a:pPr>
            <a:r>
              <a:rPr lang="en-US" dirty="0"/>
              <a:t>Timely visit to PCP</a:t>
            </a:r>
          </a:p>
          <a:p>
            <a:pPr marL="0" indent="0">
              <a:buNone/>
            </a:pPr>
            <a:r>
              <a:rPr lang="en-US" dirty="0"/>
              <a:t>Reconciliation of medications soon after transition</a:t>
            </a:r>
          </a:p>
          <a:p>
            <a:pPr marL="0" indent="0">
              <a:buNone/>
            </a:pPr>
            <a:r>
              <a:rPr lang="en-US" dirty="0"/>
              <a:t>Client, family, and caregiver education coordinated between settings</a:t>
            </a:r>
          </a:p>
          <a:p>
            <a:pPr marL="0" indent="0">
              <a:buNone/>
            </a:pPr>
            <a:r>
              <a:rPr lang="en-US" dirty="0"/>
              <a:t>Support through increased care management for high-risk clients</a:t>
            </a:r>
          </a:p>
          <a:p>
            <a:pPr marL="0" indent="0">
              <a:buNone/>
            </a:pPr>
            <a:endParaRPr lang="en-US" dirty="0"/>
          </a:p>
        </p:txBody>
      </p:sp>
      <p:sp>
        <p:nvSpPr>
          <p:cNvPr id="6" name="Oval 5"/>
          <p:cNvSpPr/>
          <p:nvPr/>
        </p:nvSpPr>
        <p:spPr>
          <a:xfrm>
            <a:off x="352519" y="2056728"/>
            <a:ext cx="290519" cy="290519"/>
          </a:xfrm>
          <a:prstGeom prst="ellipse">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r>
              <a:rPr lang="en-US" sz="1501" dirty="0">
                <a:solidFill>
                  <a:schemeClr val="bg1"/>
                </a:solidFill>
                <a:latin typeface="Arial Black" panose="020B0A04020102020204" pitchFamily="34" charset="0"/>
              </a:rPr>
              <a:t>1</a:t>
            </a:r>
          </a:p>
        </p:txBody>
      </p:sp>
      <p:sp>
        <p:nvSpPr>
          <p:cNvPr id="7" name="Oval 6"/>
          <p:cNvSpPr/>
          <p:nvPr/>
        </p:nvSpPr>
        <p:spPr>
          <a:xfrm>
            <a:off x="350908" y="2853964"/>
            <a:ext cx="290519" cy="290519"/>
          </a:xfrm>
          <a:prstGeom prst="ellipse">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r>
              <a:rPr lang="en-US" sz="1501" dirty="0">
                <a:solidFill>
                  <a:schemeClr val="bg1"/>
                </a:solidFill>
                <a:latin typeface="Arial Black" panose="020B0A04020102020204" pitchFamily="34" charset="0"/>
              </a:rPr>
              <a:t>2</a:t>
            </a:r>
          </a:p>
        </p:txBody>
      </p:sp>
      <p:sp>
        <p:nvSpPr>
          <p:cNvPr id="8" name="Oval 7"/>
          <p:cNvSpPr/>
          <p:nvPr/>
        </p:nvSpPr>
        <p:spPr>
          <a:xfrm>
            <a:off x="348502" y="3281926"/>
            <a:ext cx="290519" cy="290519"/>
          </a:xfrm>
          <a:prstGeom prst="ellipse">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r>
              <a:rPr lang="en-US" sz="1501" dirty="0">
                <a:solidFill>
                  <a:schemeClr val="bg1"/>
                </a:solidFill>
                <a:latin typeface="Arial Black" panose="020B0A04020102020204" pitchFamily="34" charset="0"/>
              </a:rPr>
              <a:t>3</a:t>
            </a:r>
          </a:p>
        </p:txBody>
      </p:sp>
      <p:sp>
        <p:nvSpPr>
          <p:cNvPr id="9" name="Oval 8"/>
          <p:cNvSpPr/>
          <p:nvPr/>
        </p:nvSpPr>
        <p:spPr>
          <a:xfrm>
            <a:off x="348502" y="3778480"/>
            <a:ext cx="290519" cy="290519"/>
          </a:xfrm>
          <a:prstGeom prst="ellipse">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r>
              <a:rPr lang="en-US" sz="1501" dirty="0">
                <a:solidFill>
                  <a:schemeClr val="bg1"/>
                </a:solidFill>
                <a:latin typeface="Arial Black" panose="020B0A04020102020204" pitchFamily="34" charset="0"/>
              </a:rPr>
              <a:t>4</a:t>
            </a:r>
          </a:p>
        </p:txBody>
      </p:sp>
      <p:sp>
        <p:nvSpPr>
          <p:cNvPr id="10" name="Oval 9"/>
          <p:cNvSpPr/>
          <p:nvPr/>
        </p:nvSpPr>
        <p:spPr>
          <a:xfrm>
            <a:off x="348502" y="4206442"/>
            <a:ext cx="290519" cy="290519"/>
          </a:xfrm>
          <a:prstGeom prst="ellipse">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r>
              <a:rPr lang="en-US" sz="1501" dirty="0">
                <a:solidFill>
                  <a:schemeClr val="bg1"/>
                </a:solidFill>
                <a:latin typeface="Arial Black" panose="020B0A04020102020204" pitchFamily="34" charset="0"/>
              </a:rPr>
              <a:t>5</a:t>
            </a:r>
          </a:p>
        </p:txBody>
      </p:sp>
      <p:sp>
        <p:nvSpPr>
          <p:cNvPr id="11" name="Oval 10"/>
          <p:cNvSpPr/>
          <p:nvPr/>
        </p:nvSpPr>
        <p:spPr>
          <a:xfrm>
            <a:off x="348502" y="5004466"/>
            <a:ext cx="290519" cy="290519"/>
          </a:xfrm>
          <a:prstGeom prst="ellipse">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r>
              <a:rPr lang="en-US" sz="1501" dirty="0">
                <a:solidFill>
                  <a:schemeClr val="bg1"/>
                </a:solidFill>
                <a:latin typeface="Arial Black" panose="020B0A04020102020204" pitchFamily="34" charset="0"/>
              </a:rPr>
              <a:t>6</a:t>
            </a:r>
          </a:p>
        </p:txBody>
      </p:sp>
    </p:spTree>
    <p:custDataLst>
      <p:tags r:id="rId1"/>
    </p:custDataLst>
    <p:extLst>
      <p:ext uri="{BB962C8B-B14F-4D97-AF65-F5344CB8AC3E}">
        <p14:creationId xmlns:p14="http://schemas.microsoft.com/office/powerpoint/2010/main" val="36680922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Comprehensive Transitional Care </a:t>
            </a:r>
          </a:p>
        </p:txBody>
      </p:sp>
      <p:sp>
        <p:nvSpPr>
          <p:cNvPr id="3" name="Content Placeholder 2"/>
          <p:cNvSpPr>
            <a:spLocks noGrp="1"/>
          </p:cNvSpPr>
          <p:nvPr>
            <p:ph idx="1"/>
          </p:nvPr>
        </p:nvSpPr>
        <p:spPr>
          <a:xfrm>
            <a:off x="337199" y="2228538"/>
            <a:ext cx="7886700" cy="3152962"/>
          </a:xfrm>
        </p:spPr>
        <p:txBody>
          <a:bodyPr/>
          <a:lstStyle/>
          <a:p>
            <a:pPr marL="0" indent="0">
              <a:buNone/>
            </a:pPr>
            <a:r>
              <a:rPr lang="en-US" sz="2400" dirty="0"/>
              <a:t>How will you know if a client has been hospitalized?</a:t>
            </a:r>
          </a:p>
          <a:p>
            <a:pPr marL="0" indent="0">
              <a:buNone/>
            </a:pPr>
            <a:r>
              <a:rPr lang="en-US" sz="2400" dirty="0"/>
              <a:t>Review PRISM risk scores and planning in advance of ED or in-patient visits </a:t>
            </a:r>
          </a:p>
          <a:p>
            <a:pPr marL="0" indent="0">
              <a:buNone/>
            </a:pPr>
            <a:r>
              <a:rPr lang="en-US" sz="2400" dirty="0"/>
              <a:t>Social/Resource Barriers Assessment</a:t>
            </a:r>
          </a:p>
          <a:p>
            <a:pPr marL="0" indent="0">
              <a:buNone/>
            </a:pPr>
            <a:r>
              <a:rPr lang="en-US" sz="2400" dirty="0"/>
              <a:t>Discharge planning instructions and client, family, and caregiver follow-up </a:t>
            </a:r>
          </a:p>
          <a:p>
            <a:pPr marL="0" indent="0">
              <a:buNone/>
            </a:pPr>
            <a:endParaRPr lang="en-US" sz="2400" dirty="0"/>
          </a:p>
          <a:p>
            <a:endParaRPr lang="en-US" sz="2101" dirty="0"/>
          </a:p>
        </p:txBody>
      </p:sp>
    </p:spTree>
    <p:custDataLst>
      <p:tags r:id="rId1"/>
    </p:custDataLst>
    <p:extLst>
      <p:ext uri="{BB962C8B-B14F-4D97-AF65-F5344CB8AC3E}">
        <p14:creationId xmlns:p14="http://schemas.microsoft.com/office/powerpoint/2010/main" val="24639112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Consider Our Vignettes</a:t>
            </a:r>
          </a:p>
        </p:txBody>
      </p:sp>
      <p:sp>
        <p:nvSpPr>
          <p:cNvPr id="3" name="Content Placeholder 2"/>
          <p:cNvSpPr>
            <a:spLocks noGrp="1"/>
          </p:cNvSpPr>
          <p:nvPr>
            <p:ph idx="1"/>
          </p:nvPr>
        </p:nvSpPr>
        <p:spPr>
          <a:xfrm>
            <a:off x="352517" y="2046798"/>
            <a:ext cx="7886700" cy="3529390"/>
          </a:xfrm>
        </p:spPr>
        <p:txBody>
          <a:bodyPr/>
          <a:lstStyle/>
          <a:p>
            <a:r>
              <a:rPr lang="en-US" dirty="0"/>
              <a:t>Brainstorm steps a Care Coordinator would take when a client needs a care transition -</a:t>
            </a:r>
          </a:p>
          <a:p>
            <a:pPr lvl="1"/>
            <a:r>
              <a:rPr lang="en-US" sz="2100" dirty="0"/>
              <a:t>If your client was hospitalized, what transition services might you provide?</a:t>
            </a:r>
          </a:p>
          <a:p>
            <a:pPr lvl="1"/>
            <a:r>
              <a:rPr lang="en-US" sz="2100" dirty="0"/>
              <a:t>How would you work with your client if they admit to the hospital,  transfers to a nursing facility and is now returning home?</a:t>
            </a:r>
          </a:p>
          <a:p>
            <a:pPr marL="0" indent="0">
              <a:buNone/>
            </a:pPr>
            <a:endParaRPr lang="en-US" dirty="0">
              <a:solidFill>
                <a:srgbClr val="C00000"/>
              </a:solidFill>
            </a:endParaRPr>
          </a:p>
          <a:p>
            <a:pPr marL="0" indent="0">
              <a:buNone/>
            </a:pPr>
            <a:r>
              <a:rPr lang="en-US" dirty="0">
                <a:solidFill>
                  <a:srgbClr val="C00000"/>
                </a:solidFill>
              </a:rPr>
              <a:t>NOTE: </a:t>
            </a:r>
            <a:r>
              <a:rPr lang="en-US" dirty="0">
                <a:solidFill>
                  <a:schemeClr val="tx1">
                    <a:lumMod val="65000"/>
                    <a:lumOff val="35000"/>
                  </a:schemeClr>
                </a:solidFill>
              </a:rPr>
              <a:t>When entering a hospital, nursing facility, or other institution introduce yourself to staff each time so they are aware of your role and the services you may offer</a:t>
            </a:r>
            <a:r>
              <a:rPr lang="en-US" dirty="0">
                <a:solidFill>
                  <a:srgbClr val="C00000"/>
                </a:solidFill>
              </a:rPr>
              <a:t>.</a:t>
            </a:r>
          </a:p>
          <a:p>
            <a:endParaRPr lang="en-US" dirty="0"/>
          </a:p>
        </p:txBody>
      </p:sp>
    </p:spTree>
    <p:custDataLst>
      <p:tags r:id="rId1"/>
    </p:custDataLst>
    <p:extLst>
      <p:ext uri="{BB962C8B-B14F-4D97-AF65-F5344CB8AC3E}">
        <p14:creationId xmlns:p14="http://schemas.microsoft.com/office/powerpoint/2010/main" val="15518182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Keys to Successful Care Coordination</a:t>
            </a:r>
          </a:p>
        </p:txBody>
      </p:sp>
      <p:graphicFrame>
        <p:nvGraphicFramePr>
          <p:cNvPr id="7" name="Content Placeholder 2">
            <a:extLst>
              <a:ext uri="{FF2B5EF4-FFF2-40B4-BE49-F238E27FC236}">
                <a16:creationId xmlns:a16="http://schemas.microsoft.com/office/drawing/2014/main" id="{B74257BA-D8C3-536F-331A-4F888F8A90C4}"/>
              </a:ext>
            </a:extLst>
          </p:cNvPr>
          <p:cNvGraphicFramePr>
            <a:graphicFrameLocks noGrp="1"/>
          </p:cNvGraphicFramePr>
          <p:nvPr>
            <p:ph idx="4294967295"/>
            <p:extLst>
              <p:ext uri="{D42A27DB-BD31-4B8C-83A1-F6EECF244321}">
                <p14:modId xmlns:p14="http://schemas.microsoft.com/office/powerpoint/2010/main" val="910516989"/>
              </p:ext>
            </p:extLst>
          </p:nvPr>
        </p:nvGraphicFramePr>
        <p:xfrm>
          <a:off x="43907" y="2167890"/>
          <a:ext cx="8503920" cy="30175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4089873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Pause to Check for Understanding</a:t>
            </a:r>
          </a:p>
        </p:txBody>
      </p:sp>
      <p:sp>
        <p:nvSpPr>
          <p:cNvPr id="8" name="Content Placeholder 7"/>
          <p:cNvSpPr>
            <a:spLocks noGrp="1"/>
          </p:cNvSpPr>
          <p:nvPr>
            <p:ph sz="half" idx="1"/>
          </p:nvPr>
        </p:nvSpPr>
        <p:spPr/>
        <p:txBody>
          <a:bodyPr/>
          <a:lstStyle/>
          <a:p>
            <a:pPr marL="0" indent="0">
              <a:buNone/>
            </a:pPr>
            <a:endParaRPr lang="en-US" sz="2701" dirty="0"/>
          </a:p>
          <a:p>
            <a:pPr marL="0" indent="0">
              <a:buNone/>
            </a:pPr>
            <a:endParaRPr lang="en-US" dirty="0"/>
          </a:p>
        </p:txBody>
      </p:sp>
      <p:sp>
        <p:nvSpPr>
          <p:cNvPr id="9" name="Content Placeholder 8"/>
          <p:cNvSpPr>
            <a:spLocks noGrp="1"/>
          </p:cNvSpPr>
          <p:nvPr>
            <p:ph sz="half" idx="2"/>
          </p:nvPr>
        </p:nvSpPr>
        <p:spPr>
          <a:xfrm>
            <a:off x="4353018" y="2564526"/>
            <a:ext cx="3886200" cy="2756870"/>
          </a:xfrm>
        </p:spPr>
        <p:txBody>
          <a:bodyPr>
            <a:normAutofit/>
          </a:bodyPr>
          <a:lstStyle/>
          <a:p>
            <a:pPr marL="0" indent="0">
              <a:buNone/>
            </a:pPr>
            <a:r>
              <a:rPr lang="en-US" sz="2701" dirty="0"/>
              <a:t>What experience have you had professionally or personally with effective discharge from a hospital or other inpatient setting?</a:t>
            </a:r>
          </a:p>
          <a:p>
            <a:pPr marL="0" indent="0">
              <a:buNone/>
            </a:pPr>
            <a:r>
              <a:rPr lang="en-US" sz="2701" dirty="0"/>
              <a:t>Do you have any questions about Care Transitions?</a:t>
            </a:r>
          </a:p>
          <a:p>
            <a:pPr marL="0" indent="0">
              <a:buNone/>
            </a:pPr>
            <a:endParaRPr lang="en-US" sz="2701" dirty="0"/>
          </a:p>
          <a:p>
            <a:pPr marL="0" indent="0">
              <a:buNone/>
            </a:pPr>
            <a:endParaRPr lang="en-US" sz="2701" dirty="0"/>
          </a:p>
        </p:txBody>
      </p:sp>
      <p:pic>
        <p:nvPicPr>
          <p:cNvPr id="1028" name="Picture 4" descr="C:\Users\McAvoCM\AppData\Local\Microsoft\Windows\Temporary Internet Files\Content.IE5\BLKX2O8G\talking-1024x76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2609" y="3365598"/>
            <a:ext cx="2406016" cy="180451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433832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2043" y="2841914"/>
            <a:ext cx="7886372" cy="1790700"/>
          </a:xfrm>
        </p:spPr>
        <p:txBody>
          <a:bodyPr>
            <a:normAutofit/>
          </a:bodyPr>
          <a:lstStyle/>
          <a:p>
            <a:r>
              <a:rPr lang="en-US" dirty="0"/>
              <a:t>Module 10 – Documentation and Quality Assurance</a:t>
            </a:r>
          </a:p>
        </p:txBody>
      </p:sp>
    </p:spTree>
    <p:custDataLst>
      <p:tags r:id="rId1"/>
    </p:custDataLst>
    <p:extLst>
      <p:ext uri="{BB962C8B-B14F-4D97-AF65-F5344CB8AC3E}">
        <p14:creationId xmlns:p14="http://schemas.microsoft.com/office/powerpoint/2010/main" val="963633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Something to Consider</a:t>
            </a:r>
          </a:p>
        </p:txBody>
      </p:sp>
      <p:sp>
        <p:nvSpPr>
          <p:cNvPr id="3" name="Content Placeholder 2"/>
          <p:cNvSpPr>
            <a:spLocks noGrp="1"/>
          </p:cNvSpPr>
          <p:nvPr>
            <p:ph idx="1"/>
          </p:nvPr>
        </p:nvSpPr>
        <p:spPr>
          <a:xfrm>
            <a:off x="352517" y="2057400"/>
            <a:ext cx="7886700" cy="3829050"/>
          </a:xfrm>
        </p:spPr>
        <p:txBody>
          <a:bodyPr/>
          <a:lstStyle/>
          <a:p>
            <a:r>
              <a:rPr lang="en-US" sz="2100" dirty="0"/>
              <a:t>If someone assumed your case, would they know where to pick up?</a:t>
            </a:r>
          </a:p>
          <a:p>
            <a:r>
              <a:rPr lang="en-US" sz="2100" dirty="0"/>
              <a:t>Does the case narrative indicate which of the six Health Home core service/s was provided during the month?</a:t>
            </a:r>
          </a:p>
          <a:p>
            <a:r>
              <a:rPr lang="en-US" sz="2100" dirty="0"/>
              <a:t>Does the documentation support the tier that is being billed?</a:t>
            </a:r>
          </a:p>
          <a:p>
            <a:r>
              <a:rPr lang="en-US" sz="2100" dirty="0"/>
              <a:t>Were forms completed?</a:t>
            </a:r>
          </a:p>
          <a:p>
            <a:r>
              <a:rPr lang="en-US" sz="2100" dirty="0"/>
              <a:t>Were required and additional screenings completed with appropriate follow-up?</a:t>
            </a:r>
          </a:p>
          <a:p>
            <a:r>
              <a:rPr lang="en-US" sz="2100" dirty="0"/>
              <a:t>Are person-centered goals and action steps addressed?</a:t>
            </a:r>
          </a:p>
          <a:p>
            <a:r>
              <a:rPr lang="en-US" sz="2100" dirty="0"/>
              <a:t>Were all fields of HAP completed?</a:t>
            </a:r>
          </a:p>
          <a:p>
            <a:r>
              <a:rPr lang="en-US" sz="2100" dirty="0"/>
              <a:t>Was HAP offered and shared?</a:t>
            </a:r>
          </a:p>
        </p:txBody>
      </p:sp>
    </p:spTree>
    <p:custDataLst>
      <p:tags r:id="rId1"/>
    </p:custDataLst>
    <p:extLst>
      <p:ext uri="{BB962C8B-B14F-4D97-AF65-F5344CB8AC3E}">
        <p14:creationId xmlns:p14="http://schemas.microsoft.com/office/powerpoint/2010/main" val="18120254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Considerations to Document </a:t>
            </a:r>
          </a:p>
        </p:txBody>
      </p:sp>
      <p:sp>
        <p:nvSpPr>
          <p:cNvPr id="3" name="Content Placeholder 2"/>
          <p:cNvSpPr>
            <a:spLocks noGrp="1"/>
          </p:cNvSpPr>
          <p:nvPr>
            <p:ph idx="1"/>
          </p:nvPr>
        </p:nvSpPr>
        <p:spPr/>
        <p:txBody>
          <a:bodyPr/>
          <a:lstStyle/>
          <a:p>
            <a:r>
              <a:rPr lang="en-US" dirty="0"/>
              <a:t>In-person visit with the client to develop and finalize the HAP</a:t>
            </a:r>
          </a:p>
          <a:p>
            <a:r>
              <a:rPr lang="en-US" dirty="0"/>
              <a:t>Completion of the HAP within 90 days of enrollment with the Care Coordination Organization</a:t>
            </a:r>
          </a:p>
          <a:p>
            <a:r>
              <a:rPr lang="en-US" dirty="0"/>
              <a:t>Case narrative supports the Tier that was billed</a:t>
            </a:r>
          </a:p>
          <a:p>
            <a:r>
              <a:rPr lang="en-US" dirty="0"/>
              <a:t>Monthly in-person and telephonic interactions with the client</a:t>
            </a:r>
          </a:p>
          <a:p>
            <a:r>
              <a:rPr lang="en-US" dirty="0"/>
              <a:t>Completion and update of the HAP (including screenings) at least once during every activity period or when there was change in the client’s health status, needs, or preferences</a:t>
            </a:r>
          </a:p>
          <a:p>
            <a:endParaRPr lang="en-US" dirty="0"/>
          </a:p>
        </p:txBody>
      </p:sp>
    </p:spTree>
    <p:custDataLst>
      <p:tags r:id="rId1"/>
    </p:custDataLst>
    <p:extLst>
      <p:ext uri="{BB962C8B-B14F-4D97-AF65-F5344CB8AC3E}">
        <p14:creationId xmlns:p14="http://schemas.microsoft.com/office/powerpoint/2010/main" val="32571360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Considerations to Document (cont.)</a:t>
            </a:r>
          </a:p>
        </p:txBody>
      </p:sp>
      <p:sp>
        <p:nvSpPr>
          <p:cNvPr id="3" name="Content Placeholder 2"/>
          <p:cNvSpPr>
            <a:spLocks noGrp="1"/>
          </p:cNvSpPr>
          <p:nvPr>
            <p:ph idx="1"/>
          </p:nvPr>
        </p:nvSpPr>
        <p:spPr>
          <a:xfrm>
            <a:off x="352517" y="2057400"/>
            <a:ext cx="7886700" cy="3625541"/>
          </a:xfrm>
        </p:spPr>
        <p:txBody>
          <a:bodyPr/>
          <a:lstStyle/>
          <a:p>
            <a:r>
              <a:rPr lang="en-US" dirty="0"/>
              <a:t>Provision of services in a culturally competent manner with equal access for clients with language and communication barriers</a:t>
            </a:r>
          </a:p>
          <a:p>
            <a:r>
              <a:rPr lang="en-US" dirty="0"/>
              <a:t>Services are delivered</a:t>
            </a:r>
          </a:p>
          <a:p>
            <a:pPr lvl="1"/>
            <a:r>
              <a:rPr lang="en-US" sz="1800" dirty="0"/>
              <a:t>In the client’s primary language (document if interpreter is used)</a:t>
            </a:r>
          </a:p>
          <a:p>
            <a:pPr lvl="1"/>
            <a:r>
              <a:rPr lang="en-US" sz="1800" dirty="0"/>
              <a:t>Recognizing cultural differences and obstacles faced by persons with a developmental disability</a:t>
            </a:r>
          </a:p>
          <a:p>
            <a:pPr lvl="1"/>
            <a:r>
              <a:rPr lang="en-US" sz="1800" dirty="0"/>
              <a:t>Recognizing the dynamics of substance use</a:t>
            </a:r>
          </a:p>
          <a:p>
            <a:r>
              <a:rPr lang="en-US" dirty="0"/>
              <a:t>Provision of services tailored to special needs such as functional impairment or environmental factors</a:t>
            </a:r>
          </a:p>
          <a:p>
            <a:pPr marL="0" indent="0">
              <a:buNone/>
            </a:pPr>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26066271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Considerations to Document (cont.)</a:t>
            </a:r>
          </a:p>
        </p:txBody>
      </p:sp>
      <p:sp>
        <p:nvSpPr>
          <p:cNvPr id="3" name="Content Placeholder 2"/>
          <p:cNvSpPr>
            <a:spLocks noGrp="1"/>
          </p:cNvSpPr>
          <p:nvPr>
            <p:ph idx="1"/>
          </p:nvPr>
        </p:nvSpPr>
        <p:spPr/>
        <p:txBody>
          <a:bodyPr/>
          <a:lstStyle/>
          <a:p>
            <a:r>
              <a:rPr lang="en-US" dirty="0"/>
              <a:t>Communication and coordination between the client and the client’s service providers and other support systems to address barriers and achieve health action goals</a:t>
            </a:r>
          </a:p>
          <a:p>
            <a:r>
              <a:rPr lang="en-US" dirty="0"/>
              <a:t>Provision of individual and family support through care coordination and care transition activities</a:t>
            </a:r>
          </a:p>
          <a:p>
            <a:r>
              <a:rPr lang="en-US" dirty="0"/>
              <a:t>Development and/or coordination of multidisciplinary teams to provide assistance as needed</a:t>
            </a:r>
          </a:p>
          <a:p>
            <a:endParaRPr lang="en-US" dirty="0"/>
          </a:p>
        </p:txBody>
      </p:sp>
    </p:spTree>
    <p:custDataLst>
      <p:tags r:id="rId1"/>
    </p:custDataLst>
    <p:extLst>
      <p:ext uri="{BB962C8B-B14F-4D97-AF65-F5344CB8AC3E}">
        <p14:creationId xmlns:p14="http://schemas.microsoft.com/office/powerpoint/2010/main" val="2673839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Considerations to Document (cont.)</a:t>
            </a:r>
          </a:p>
        </p:txBody>
      </p:sp>
      <p:sp>
        <p:nvSpPr>
          <p:cNvPr id="3" name="Content Placeholder 2"/>
          <p:cNvSpPr>
            <a:spLocks noGrp="1"/>
          </p:cNvSpPr>
          <p:nvPr>
            <p:ph idx="1"/>
          </p:nvPr>
        </p:nvSpPr>
        <p:spPr/>
        <p:txBody>
          <a:bodyPr/>
          <a:lstStyle/>
          <a:p>
            <a:r>
              <a:rPr lang="en-US" dirty="0"/>
              <a:t>Provision of educational materials that: </a:t>
            </a:r>
          </a:p>
          <a:p>
            <a:pPr lvl="1"/>
            <a:r>
              <a:rPr lang="en-US" dirty="0"/>
              <a:t>promote improved clinical outcomes</a:t>
            </a:r>
          </a:p>
          <a:p>
            <a:pPr lvl="1"/>
            <a:r>
              <a:rPr lang="en-US" dirty="0"/>
              <a:t>increase self-management skills</a:t>
            </a:r>
          </a:p>
          <a:p>
            <a:pPr lvl="1"/>
            <a:r>
              <a:rPr lang="en-US" dirty="0"/>
              <a:t>are appropriate to the level of activation</a:t>
            </a:r>
          </a:p>
          <a:p>
            <a:pPr marL="300128" lvl="1" indent="0">
              <a:buNone/>
            </a:pPr>
            <a:r>
              <a:rPr lang="en-US" dirty="0"/>
              <a:t>Note: Document any educational information sent out in client’s preferred language if other than English</a:t>
            </a:r>
          </a:p>
          <a:p>
            <a:r>
              <a:rPr lang="en-US" dirty="0"/>
              <a:t>Use of peer supports to increase the client’s knowledge about their health conditions and adherence to treatment</a:t>
            </a:r>
          </a:p>
          <a:p>
            <a:pPr marL="0" indent="0">
              <a:buNone/>
            </a:pPr>
            <a:endParaRPr lang="en-US" dirty="0"/>
          </a:p>
          <a:p>
            <a:pPr marL="225096" lvl="1" indent="0">
              <a:buNone/>
            </a:pPr>
            <a:r>
              <a:rPr lang="en-US" dirty="0"/>
              <a:t> </a:t>
            </a:r>
          </a:p>
          <a:p>
            <a:endParaRPr lang="en-US" dirty="0"/>
          </a:p>
        </p:txBody>
      </p:sp>
    </p:spTree>
    <p:custDataLst>
      <p:tags r:id="rId1"/>
    </p:custDataLst>
    <p:extLst>
      <p:ext uri="{BB962C8B-B14F-4D97-AF65-F5344CB8AC3E}">
        <p14:creationId xmlns:p14="http://schemas.microsoft.com/office/powerpoint/2010/main" val="12993696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Considerations to Document (cont.)</a:t>
            </a:r>
          </a:p>
        </p:txBody>
      </p:sp>
      <p:sp>
        <p:nvSpPr>
          <p:cNvPr id="3" name="Content Placeholder 2"/>
          <p:cNvSpPr>
            <a:spLocks noGrp="1"/>
          </p:cNvSpPr>
          <p:nvPr>
            <p:ph idx="1"/>
          </p:nvPr>
        </p:nvSpPr>
        <p:spPr/>
        <p:txBody>
          <a:bodyPr/>
          <a:lstStyle/>
          <a:p>
            <a:r>
              <a:rPr lang="en-US" dirty="0"/>
              <a:t>Discussion about advance care planning with the client, parent, or collateral </a:t>
            </a:r>
          </a:p>
          <a:p>
            <a:pPr lvl="1"/>
            <a:r>
              <a:rPr lang="en-US" dirty="0"/>
              <a:t>Within the first year that the client agrees to participate in the Health Home Program</a:t>
            </a:r>
          </a:p>
          <a:p>
            <a:pPr lvl="1"/>
            <a:r>
              <a:rPr lang="en-US" dirty="0"/>
              <a:t>If this was not completed by a previous Care Coordinator then document that a discussion was offered to the client, parent, family member, or guardian</a:t>
            </a:r>
          </a:p>
          <a:p>
            <a:r>
              <a:rPr lang="en-US" dirty="0"/>
              <a:t>Assistance provided to maintain the client’s eligibility for programs and services as needed</a:t>
            </a:r>
          </a:p>
          <a:p>
            <a:r>
              <a:rPr lang="en-US" dirty="0"/>
              <a:t>Referrals to available community resources to help achieve health action goals</a:t>
            </a:r>
          </a:p>
          <a:p>
            <a:endParaRPr lang="en-US" dirty="0"/>
          </a:p>
          <a:p>
            <a:pPr marL="0" indent="0">
              <a:buNone/>
            </a:pPr>
            <a:endParaRPr lang="en-US" dirty="0"/>
          </a:p>
        </p:txBody>
      </p:sp>
    </p:spTree>
    <p:custDataLst>
      <p:tags r:id="rId1"/>
    </p:custDataLst>
    <p:extLst>
      <p:ext uri="{BB962C8B-B14F-4D97-AF65-F5344CB8AC3E}">
        <p14:creationId xmlns:p14="http://schemas.microsoft.com/office/powerpoint/2010/main" val="35616764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Considerations to Document (cont.)</a:t>
            </a:r>
          </a:p>
        </p:txBody>
      </p:sp>
      <p:sp>
        <p:nvSpPr>
          <p:cNvPr id="3" name="Content Placeholder 2"/>
          <p:cNvSpPr>
            <a:spLocks noGrp="1"/>
          </p:cNvSpPr>
          <p:nvPr>
            <p:ph idx="1"/>
          </p:nvPr>
        </p:nvSpPr>
        <p:spPr/>
        <p:txBody>
          <a:bodyPr/>
          <a:lstStyle/>
          <a:p>
            <a:r>
              <a:rPr lang="en-US" dirty="0"/>
              <a:t>Process for notification of the client’s admission or discharge from an emergency department or inpatient setting</a:t>
            </a:r>
          </a:p>
          <a:p>
            <a:pPr lvl="1"/>
            <a:r>
              <a:rPr lang="en-US" dirty="0"/>
              <a:t>Because we do not duplicate benefits, if another agency, such as the MCO, is providing care transitions, note this in the case narrative</a:t>
            </a:r>
          </a:p>
          <a:p>
            <a:r>
              <a:rPr lang="en-US" dirty="0"/>
              <a:t>Provision of care transition to prevent avoidable readmissions after discharge from an inpatient facility and ensure proper and timely follow-up care</a:t>
            </a:r>
          </a:p>
          <a:p>
            <a:r>
              <a:rPr lang="en-US" dirty="0"/>
              <a:t>Participation by the Care Coordinator in all </a:t>
            </a:r>
            <a:r>
              <a:rPr lang="en-US" i="1" dirty="0"/>
              <a:t>appropriate </a:t>
            </a:r>
            <a:r>
              <a:rPr lang="en-US" dirty="0"/>
              <a:t>phases of care transition</a:t>
            </a:r>
          </a:p>
          <a:p>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29378369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Management</a:t>
            </a:r>
          </a:p>
        </p:txBody>
      </p:sp>
      <p:sp>
        <p:nvSpPr>
          <p:cNvPr id="3" name="Content Placeholder 2"/>
          <p:cNvSpPr>
            <a:spLocks noGrp="1"/>
          </p:cNvSpPr>
          <p:nvPr>
            <p:ph idx="1"/>
          </p:nvPr>
        </p:nvSpPr>
        <p:spPr/>
        <p:txBody>
          <a:bodyPr/>
          <a:lstStyle/>
          <a:p>
            <a:r>
              <a:rPr lang="en-US" dirty="0"/>
              <a:t>Plan your day/week by scheduling time for:</a:t>
            </a:r>
          </a:p>
          <a:p>
            <a:pPr lvl="1"/>
            <a:r>
              <a:rPr lang="en-US" dirty="0"/>
              <a:t>Outreach calls and letters</a:t>
            </a:r>
          </a:p>
          <a:p>
            <a:pPr lvl="1"/>
            <a:r>
              <a:rPr lang="en-US" dirty="0"/>
              <a:t>Face-to-face visits</a:t>
            </a:r>
          </a:p>
          <a:p>
            <a:pPr lvl="1"/>
            <a:r>
              <a:rPr lang="en-US" dirty="0"/>
              <a:t>Follow-up calls</a:t>
            </a:r>
          </a:p>
          <a:p>
            <a:pPr lvl="1"/>
            <a:r>
              <a:rPr lang="en-US" dirty="0"/>
              <a:t>Making and actively managing referrals</a:t>
            </a:r>
          </a:p>
          <a:p>
            <a:pPr lvl="1"/>
            <a:r>
              <a:rPr lang="en-US" dirty="0"/>
              <a:t>Working with allied staff and multidisciplinary care teams</a:t>
            </a:r>
          </a:p>
          <a:p>
            <a:pPr lvl="1"/>
            <a:r>
              <a:rPr lang="en-US" dirty="0"/>
              <a:t>Documentation</a:t>
            </a:r>
          </a:p>
          <a:p>
            <a:r>
              <a:rPr lang="en-US" dirty="0"/>
              <a:t>Schedule time for responding to EDIE or Point Click Care alerts</a:t>
            </a:r>
          </a:p>
          <a:p>
            <a:pPr lvl="1"/>
            <a:r>
              <a:rPr lang="en-US" dirty="0"/>
              <a:t>Carve out time in your schedule and if no one has been hospitalized or admitted in the ED, use this time for the above activities</a:t>
            </a:r>
          </a:p>
          <a:p>
            <a:endParaRPr lang="en-US" dirty="0"/>
          </a:p>
        </p:txBody>
      </p:sp>
      <p:pic>
        <p:nvPicPr>
          <p:cNvPr id="4" name="Picture 2" descr="C:\Users\McAvoCM\AppData\Local\Microsoft\Windows\Temporary Internet Files\Content.IE5\G062APP4\time_clock_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5397" y="1035449"/>
            <a:ext cx="2211248" cy="1462102"/>
          </a:xfrm>
          <a:prstGeom prst="rect">
            <a:avLst/>
          </a:prstGeom>
          <a:ln>
            <a:solidFill>
              <a:schemeClr val="accent3"/>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322321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Pause to Check for Understanding</a:t>
            </a:r>
          </a:p>
        </p:txBody>
      </p:sp>
      <p:sp>
        <p:nvSpPr>
          <p:cNvPr id="8" name="Content Placeholder 7"/>
          <p:cNvSpPr>
            <a:spLocks noGrp="1"/>
          </p:cNvSpPr>
          <p:nvPr>
            <p:ph sz="half" idx="1"/>
          </p:nvPr>
        </p:nvSpPr>
        <p:spPr/>
        <p:txBody>
          <a:bodyPr/>
          <a:lstStyle/>
          <a:p>
            <a:pPr marL="0" indent="0">
              <a:buNone/>
            </a:pPr>
            <a:endParaRPr lang="en-US" sz="2701" dirty="0"/>
          </a:p>
          <a:p>
            <a:pPr marL="0" indent="0">
              <a:buNone/>
            </a:pPr>
            <a:endParaRPr lang="en-US" dirty="0"/>
          </a:p>
        </p:txBody>
      </p:sp>
      <p:sp>
        <p:nvSpPr>
          <p:cNvPr id="9" name="Content Placeholder 8"/>
          <p:cNvSpPr>
            <a:spLocks noGrp="1"/>
          </p:cNvSpPr>
          <p:nvPr>
            <p:ph sz="half" idx="2"/>
          </p:nvPr>
        </p:nvSpPr>
        <p:spPr>
          <a:xfrm>
            <a:off x="3716079" y="2564526"/>
            <a:ext cx="4523139" cy="2756870"/>
          </a:xfrm>
        </p:spPr>
        <p:txBody>
          <a:bodyPr>
            <a:normAutofit/>
          </a:bodyPr>
          <a:lstStyle/>
          <a:p>
            <a:pPr marL="0" indent="0">
              <a:buNone/>
            </a:pPr>
            <a:r>
              <a:rPr lang="en-US" sz="2701" dirty="0"/>
              <a:t>Do you have any questions about the six core services or the role of a Care Coordinator in incorporating these six core services?</a:t>
            </a:r>
          </a:p>
          <a:p>
            <a:pPr marL="0" indent="0">
              <a:buNone/>
            </a:pPr>
            <a:endParaRPr lang="en-US" sz="2701" dirty="0"/>
          </a:p>
        </p:txBody>
      </p:sp>
      <p:pic>
        <p:nvPicPr>
          <p:cNvPr id="1028" name="Picture 4" descr="C:\Users\McAvoCM\AppData\Local\Microsoft\Windows\Temporary Internet Files\Content.IE5\BLKX2O8G\talking-1024x76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2609" y="3365598"/>
            <a:ext cx="2406016" cy="180451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774152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Pause to Check for Understanding</a:t>
            </a:r>
          </a:p>
        </p:txBody>
      </p:sp>
      <p:sp>
        <p:nvSpPr>
          <p:cNvPr id="8" name="Content Placeholder 7"/>
          <p:cNvSpPr>
            <a:spLocks noGrp="1"/>
          </p:cNvSpPr>
          <p:nvPr>
            <p:ph sz="half" idx="1"/>
          </p:nvPr>
        </p:nvSpPr>
        <p:spPr/>
        <p:txBody>
          <a:bodyPr/>
          <a:lstStyle/>
          <a:p>
            <a:pPr marL="0" indent="0">
              <a:buNone/>
            </a:pPr>
            <a:endParaRPr lang="en-US" sz="2701" dirty="0"/>
          </a:p>
          <a:p>
            <a:pPr marL="0" indent="0">
              <a:buNone/>
            </a:pPr>
            <a:endParaRPr lang="en-US" dirty="0"/>
          </a:p>
        </p:txBody>
      </p:sp>
      <p:sp>
        <p:nvSpPr>
          <p:cNvPr id="9" name="Content Placeholder 8"/>
          <p:cNvSpPr>
            <a:spLocks noGrp="1"/>
          </p:cNvSpPr>
          <p:nvPr>
            <p:ph sz="half" idx="2"/>
          </p:nvPr>
        </p:nvSpPr>
        <p:spPr>
          <a:xfrm>
            <a:off x="4353018" y="2564526"/>
            <a:ext cx="3886200" cy="2756870"/>
          </a:xfrm>
        </p:spPr>
        <p:txBody>
          <a:bodyPr>
            <a:normAutofit/>
          </a:bodyPr>
          <a:lstStyle/>
          <a:p>
            <a:pPr marL="0" indent="0">
              <a:buNone/>
            </a:pPr>
            <a:r>
              <a:rPr lang="en-US" sz="2701" dirty="0"/>
              <a:t>What tips can you share that have helped you better manage your caseload?</a:t>
            </a:r>
          </a:p>
          <a:p>
            <a:pPr marL="0" indent="0">
              <a:buNone/>
            </a:pPr>
            <a:r>
              <a:rPr lang="en-US" sz="2701" dirty="0"/>
              <a:t>Do you have any questions?</a:t>
            </a:r>
          </a:p>
          <a:p>
            <a:pPr marL="0" indent="0">
              <a:buNone/>
            </a:pPr>
            <a:endParaRPr lang="en-US" sz="2701" dirty="0"/>
          </a:p>
        </p:txBody>
      </p:sp>
      <p:pic>
        <p:nvPicPr>
          <p:cNvPr id="1028" name="Picture 4" descr="C:\Users\McAvoCM\AppData\Local\Microsoft\Windows\Temporary Internet Files\Content.IE5\BLKX2O8G\talking-1024x76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2609" y="3365598"/>
            <a:ext cx="2406016" cy="180451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157503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B839EC-BFFA-2BE7-C8B2-0E7F97BB7DA5}"/>
              </a:ext>
            </a:extLst>
          </p:cNvPr>
          <p:cNvSpPr>
            <a:spLocks noGrp="1"/>
          </p:cNvSpPr>
          <p:nvPr>
            <p:ph type="ctrTitle"/>
          </p:nvPr>
        </p:nvSpPr>
        <p:spPr>
          <a:xfrm>
            <a:off x="371568" y="2860964"/>
            <a:ext cx="7886372" cy="1790700"/>
          </a:xfrm>
        </p:spPr>
        <p:txBody>
          <a:bodyPr>
            <a:normAutofit/>
          </a:bodyPr>
          <a:lstStyle/>
          <a:p>
            <a:r>
              <a:rPr lang="en-US" dirty="0"/>
              <a:t>Re-HAPs						   4-month, 8-month or Annual</a:t>
            </a:r>
          </a:p>
        </p:txBody>
      </p:sp>
    </p:spTree>
    <p:custDataLst>
      <p:tags r:id="rId1"/>
    </p:custDataLst>
    <p:extLst>
      <p:ext uri="{BB962C8B-B14F-4D97-AF65-F5344CB8AC3E}">
        <p14:creationId xmlns:p14="http://schemas.microsoft.com/office/powerpoint/2010/main" val="3423828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A8DC590-3042-E689-F9D0-E6013760D5FC}"/>
              </a:ext>
            </a:extLst>
          </p:cNvPr>
          <p:cNvSpPr>
            <a:spLocks noGrp="1"/>
          </p:cNvSpPr>
          <p:nvPr>
            <p:ph type="title"/>
          </p:nvPr>
        </p:nvSpPr>
        <p:spPr/>
        <p:txBody>
          <a:bodyPr/>
          <a:lstStyle/>
          <a:p>
            <a:r>
              <a:rPr lang="en-US" dirty="0"/>
              <a:t>The Health Home Program Considers:</a:t>
            </a:r>
          </a:p>
        </p:txBody>
      </p:sp>
      <p:sp>
        <p:nvSpPr>
          <p:cNvPr id="7" name="Content Placeholder 6">
            <a:extLst>
              <a:ext uri="{FF2B5EF4-FFF2-40B4-BE49-F238E27FC236}">
                <a16:creationId xmlns:a16="http://schemas.microsoft.com/office/drawing/2014/main" id="{16F0D69F-E614-B7AA-5D05-D37EC0D07E14}"/>
              </a:ext>
            </a:extLst>
          </p:cNvPr>
          <p:cNvSpPr>
            <a:spLocks noGrp="1"/>
          </p:cNvSpPr>
          <p:nvPr>
            <p:ph idx="1"/>
          </p:nvPr>
        </p:nvSpPr>
        <p:spPr/>
        <p:txBody>
          <a:bodyPr/>
          <a:lstStyle/>
          <a:p>
            <a:r>
              <a:rPr lang="en-US" dirty="0"/>
              <a:t>The client’s perspective </a:t>
            </a:r>
          </a:p>
          <a:p>
            <a:r>
              <a:rPr lang="en-US" dirty="0"/>
              <a:t>Results from assessment and screening tools</a:t>
            </a:r>
          </a:p>
          <a:p>
            <a:r>
              <a:rPr lang="en-US" dirty="0"/>
              <a:t>PRISM risk factors</a:t>
            </a:r>
          </a:p>
          <a:p>
            <a:r>
              <a:rPr lang="en-US" dirty="0"/>
              <a:t>A client’s level of activation</a:t>
            </a:r>
          </a:p>
        </p:txBody>
      </p:sp>
    </p:spTree>
    <p:custDataLst>
      <p:tags r:id="rId1"/>
    </p:custDataLst>
    <p:extLst>
      <p:ext uri="{BB962C8B-B14F-4D97-AF65-F5344CB8AC3E}">
        <p14:creationId xmlns:p14="http://schemas.microsoft.com/office/powerpoint/2010/main" val="33434275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145A3A-E157-0385-71F6-45B20ECA87E6}"/>
              </a:ext>
            </a:extLst>
          </p:cNvPr>
          <p:cNvSpPr>
            <a:spLocks noGrp="1"/>
          </p:cNvSpPr>
          <p:nvPr>
            <p:ph type="title"/>
          </p:nvPr>
        </p:nvSpPr>
        <p:spPr/>
        <p:txBody>
          <a:bodyPr/>
          <a:lstStyle/>
          <a:p>
            <a:r>
              <a:rPr lang="en-US" dirty="0"/>
              <a:t>Monthly Visits (Non-HAP)</a:t>
            </a:r>
          </a:p>
        </p:txBody>
      </p:sp>
      <p:sp>
        <p:nvSpPr>
          <p:cNvPr id="4" name="Content Placeholder 3">
            <a:extLst>
              <a:ext uri="{FF2B5EF4-FFF2-40B4-BE49-F238E27FC236}">
                <a16:creationId xmlns:a16="http://schemas.microsoft.com/office/drawing/2014/main" id="{E33A3EDA-DF97-4520-4CFB-D9B624C1528C}"/>
              </a:ext>
            </a:extLst>
          </p:cNvPr>
          <p:cNvSpPr>
            <a:spLocks noGrp="1"/>
          </p:cNvSpPr>
          <p:nvPr>
            <p:ph idx="1"/>
          </p:nvPr>
        </p:nvSpPr>
        <p:spPr/>
        <p:txBody>
          <a:bodyPr/>
          <a:lstStyle/>
          <a:p>
            <a:r>
              <a:rPr lang="en-US" dirty="0"/>
              <a:t>Review short-term goals and action steps</a:t>
            </a:r>
          </a:p>
          <a:p>
            <a:r>
              <a:rPr lang="en-US" dirty="0"/>
              <a:t>Perform a needs assessment</a:t>
            </a:r>
          </a:p>
          <a:p>
            <a:r>
              <a:rPr lang="en-US" dirty="0"/>
              <a:t>Follow-up of referrals or action items</a:t>
            </a:r>
          </a:p>
          <a:p>
            <a:r>
              <a:rPr lang="en-US" dirty="0"/>
              <a:t>Relationship building</a:t>
            </a:r>
          </a:p>
          <a:p>
            <a:r>
              <a:rPr lang="en-US" dirty="0"/>
              <a:t>Listen for any changes that the client wants to make </a:t>
            </a:r>
          </a:p>
          <a:p>
            <a:pPr lvl="1"/>
            <a:r>
              <a:rPr lang="en-US" dirty="0"/>
              <a:t>Even if it is not aligned with goals and action steps</a:t>
            </a:r>
          </a:p>
          <a:p>
            <a:pPr lvl="1"/>
            <a:r>
              <a:rPr lang="en-US" dirty="0"/>
              <a:t>Consider updates to goals and action steps as needed</a:t>
            </a:r>
          </a:p>
          <a:p>
            <a:endParaRPr lang="en-US" dirty="0"/>
          </a:p>
        </p:txBody>
      </p:sp>
    </p:spTree>
    <p:custDataLst>
      <p:tags r:id="rId1"/>
    </p:custDataLst>
    <p:extLst>
      <p:ext uri="{BB962C8B-B14F-4D97-AF65-F5344CB8AC3E}">
        <p14:creationId xmlns:p14="http://schemas.microsoft.com/office/powerpoint/2010/main" val="9819065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Group Work – HAP Update</a:t>
            </a:r>
          </a:p>
        </p:txBody>
      </p:sp>
      <p:sp>
        <p:nvSpPr>
          <p:cNvPr id="3" name="Content Placeholder 2"/>
          <p:cNvSpPr>
            <a:spLocks noGrp="1"/>
          </p:cNvSpPr>
          <p:nvPr>
            <p:ph idx="1"/>
          </p:nvPr>
        </p:nvSpPr>
        <p:spPr>
          <a:xfrm>
            <a:off x="352517" y="2057043"/>
            <a:ext cx="7886700" cy="3631763"/>
          </a:xfrm>
        </p:spPr>
        <p:txBody>
          <a:bodyPr/>
          <a:lstStyle/>
          <a:p>
            <a:pPr marL="0" indent="0">
              <a:buNone/>
            </a:pPr>
            <a:r>
              <a:rPr lang="en-US" sz="2101" b="1" dirty="0">
                <a:solidFill>
                  <a:schemeClr val="accent1"/>
                </a:solidFill>
              </a:rPr>
              <a:t>The 4-month, 8-month or annual HAP - Considering your client’s PRISM results, PAM responses and Level of Activation:</a:t>
            </a:r>
          </a:p>
          <a:p>
            <a:pPr marL="0" indent="0">
              <a:buNone/>
            </a:pPr>
            <a:endParaRPr lang="en-US" sz="600" b="1" dirty="0">
              <a:solidFill>
                <a:schemeClr val="accent1"/>
              </a:solidFill>
            </a:endParaRPr>
          </a:p>
          <a:p>
            <a:pPr>
              <a:spcBef>
                <a:spcPts val="450"/>
              </a:spcBef>
            </a:pPr>
            <a:r>
              <a:rPr lang="en-US" sz="2101" dirty="0"/>
              <a:t>Update your HAP (make up scores as needed for this activity)</a:t>
            </a:r>
          </a:p>
          <a:p>
            <a:pPr>
              <a:spcBef>
                <a:spcPts val="450"/>
              </a:spcBef>
            </a:pPr>
            <a:r>
              <a:rPr lang="en-US" sz="2101" dirty="0"/>
              <a:t>Record the following:</a:t>
            </a:r>
          </a:p>
          <a:p>
            <a:pPr lvl="1">
              <a:spcBef>
                <a:spcPts val="450"/>
              </a:spcBef>
            </a:pPr>
            <a:r>
              <a:rPr lang="en-US" sz="1875" dirty="0"/>
              <a:t>Update one of the short-term goals and action steps based on client not completing the action steps</a:t>
            </a:r>
          </a:p>
          <a:p>
            <a:pPr lvl="1">
              <a:spcBef>
                <a:spcPts val="450"/>
              </a:spcBef>
            </a:pPr>
            <a:r>
              <a:rPr lang="en-US" sz="1875" dirty="0"/>
              <a:t>Update one of the short-term goals and action steps based on the client’s resistance to the action step and/or goal</a:t>
            </a:r>
          </a:p>
          <a:p>
            <a:pPr lvl="1">
              <a:spcBef>
                <a:spcPts val="450"/>
              </a:spcBef>
            </a:pPr>
            <a:r>
              <a:rPr lang="en-US" sz="1875" dirty="0"/>
              <a:t>Which of the 6 Health Home services might the client need now?</a:t>
            </a:r>
          </a:p>
          <a:p>
            <a:pPr lvl="1">
              <a:spcBef>
                <a:spcPts val="450"/>
              </a:spcBef>
            </a:pPr>
            <a:r>
              <a:rPr lang="en-US" sz="1875" dirty="0"/>
              <a:t>Which optional screenings might be helpful for your client?</a:t>
            </a:r>
          </a:p>
          <a:p>
            <a:pPr lvl="1">
              <a:spcBef>
                <a:spcPts val="450"/>
              </a:spcBef>
            </a:pPr>
            <a:r>
              <a:rPr lang="en-US" sz="1875" dirty="0"/>
              <a:t>Document your visit including follow-up from previous contact</a:t>
            </a:r>
          </a:p>
          <a:p>
            <a:pPr lvl="1">
              <a:spcBef>
                <a:spcPts val="450"/>
              </a:spcBef>
            </a:pPr>
            <a:endParaRPr lang="en-US" sz="1501" dirty="0"/>
          </a:p>
          <a:p>
            <a:pPr lvl="2"/>
            <a:endParaRPr lang="en-US" sz="1351" dirty="0"/>
          </a:p>
          <a:p>
            <a:endParaRPr lang="en-US" sz="2101" dirty="0"/>
          </a:p>
          <a:p>
            <a:endParaRPr lang="en-US" sz="2101" dirty="0"/>
          </a:p>
          <a:p>
            <a:pPr lvl="1"/>
            <a:endParaRPr lang="en-US" sz="1501" dirty="0"/>
          </a:p>
          <a:p>
            <a:endParaRPr lang="en-US" sz="2101" dirty="0"/>
          </a:p>
        </p:txBody>
      </p:sp>
      <p:grpSp>
        <p:nvGrpSpPr>
          <p:cNvPr id="6" name="Group 5"/>
          <p:cNvGrpSpPr/>
          <p:nvPr/>
        </p:nvGrpSpPr>
        <p:grpSpPr>
          <a:xfrm>
            <a:off x="7605405" y="1142055"/>
            <a:ext cx="699317" cy="699317"/>
            <a:chOff x="7264400" y="782320"/>
            <a:chExt cx="932180" cy="932180"/>
          </a:xfrm>
        </p:grpSpPr>
        <p:sp>
          <p:nvSpPr>
            <p:cNvPr id="7" name="Oval 6"/>
            <p:cNvSpPr/>
            <p:nvPr/>
          </p:nvSpPr>
          <p:spPr>
            <a:xfrm>
              <a:off x="7264400" y="782320"/>
              <a:ext cx="932180" cy="932180"/>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defRPr/>
              </a:pPr>
              <a:endParaRPr lang="en-US" sz="1351" dirty="0">
                <a:solidFill>
                  <a:prstClr val="white"/>
                </a:solidFill>
                <a:latin typeface="Calibri"/>
              </a:endParaRPr>
            </a:p>
          </p:txBody>
        </p:sp>
        <p:sp>
          <p:nvSpPr>
            <p:cNvPr id="8" name="Freeform 7"/>
            <p:cNvSpPr/>
            <p:nvPr/>
          </p:nvSpPr>
          <p:spPr bwMode="auto">
            <a:xfrm rot="2178184">
              <a:off x="7645779" y="908741"/>
              <a:ext cx="169423" cy="679339"/>
            </a:xfrm>
            <a:custGeom>
              <a:avLst/>
              <a:gdLst>
                <a:gd name="connsiteX0" fmla="*/ 4647 w 354038"/>
                <a:gd name="connsiteY0" fmla="*/ 295362 h 1419582"/>
                <a:gd name="connsiteX1" fmla="*/ 354038 w 354038"/>
                <a:gd name="connsiteY1" fmla="*/ 295362 h 1419582"/>
                <a:gd name="connsiteX2" fmla="*/ 354038 w 354038"/>
                <a:gd name="connsiteY2" fmla="*/ 1244887 h 1419582"/>
                <a:gd name="connsiteX3" fmla="*/ 179342 w 354038"/>
                <a:gd name="connsiteY3" fmla="*/ 1419582 h 1419582"/>
                <a:gd name="connsiteX4" fmla="*/ 4647 w 354038"/>
                <a:gd name="connsiteY4" fmla="*/ 1244887 h 1419582"/>
                <a:gd name="connsiteX5" fmla="*/ 39501 w 354038"/>
                <a:gd name="connsiteY5" fmla="*/ 0 h 1419582"/>
                <a:gd name="connsiteX6" fmla="*/ 314537 w 354038"/>
                <a:gd name="connsiteY6" fmla="*/ 0 h 1419582"/>
                <a:gd name="connsiteX7" fmla="*/ 354038 w 354038"/>
                <a:gd name="connsiteY7" fmla="*/ 39501 h 1419582"/>
                <a:gd name="connsiteX8" fmla="*/ 354038 w 354038"/>
                <a:gd name="connsiteY8" fmla="*/ 237004 h 1419582"/>
                <a:gd name="connsiteX9" fmla="*/ 0 w 354038"/>
                <a:gd name="connsiteY9" fmla="*/ 237004 h 1419582"/>
                <a:gd name="connsiteX10" fmla="*/ 0 w 354038"/>
                <a:gd name="connsiteY10" fmla="*/ 39501 h 1419582"/>
                <a:gd name="connsiteX11" fmla="*/ 39501 w 354038"/>
                <a:gd name="connsiteY11" fmla="*/ 0 h 141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4038" h="1419582">
                  <a:moveTo>
                    <a:pt x="4647" y="295362"/>
                  </a:moveTo>
                  <a:lnTo>
                    <a:pt x="354038" y="295362"/>
                  </a:lnTo>
                  <a:lnTo>
                    <a:pt x="354038" y="1244887"/>
                  </a:lnTo>
                  <a:lnTo>
                    <a:pt x="179342" y="1419582"/>
                  </a:lnTo>
                  <a:lnTo>
                    <a:pt x="4647" y="1244887"/>
                  </a:lnTo>
                  <a:close/>
                  <a:moveTo>
                    <a:pt x="39501" y="0"/>
                  </a:moveTo>
                  <a:lnTo>
                    <a:pt x="314537" y="0"/>
                  </a:lnTo>
                  <a:cubicBezTo>
                    <a:pt x="336353" y="0"/>
                    <a:pt x="354038" y="17685"/>
                    <a:pt x="354038" y="39501"/>
                  </a:cubicBezTo>
                  <a:lnTo>
                    <a:pt x="354038" y="237004"/>
                  </a:lnTo>
                  <a:lnTo>
                    <a:pt x="0" y="237004"/>
                  </a:lnTo>
                  <a:lnTo>
                    <a:pt x="0" y="39501"/>
                  </a:lnTo>
                  <a:cubicBezTo>
                    <a:pt x="0" y="17685"/>
                    <a:pt x="17685" y="0"/>
                    <a:pt x="39501"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98" tIns="34299" rIns="34299" bIns="68598" numCol="1" spcCol="0" rtlCol="0" fromWordArt="0" anchor="b" anchorCtr="0" forceAA="0" compatLnSpc="1">
              <a:prstTxWarp prst="textNoShape">
                <a:avLst/>
              </a:prstTxWarp>
              <a:noAutofit/>
            </a:bodyPr>
            <a:lstStyle/>
            <a:p>
              <a:pPr algn="ctr" defTabSz="685780" fontAlgn="base">
                <a:spcBef>
                  <a:spcPct val="0"/>
                </a:spcBef>
                <a:spcAft>
                  <a:spcPct val="0"/>
                </a:spcAft>
                <a:defRPr/>
              </a:pPr>
              <a:endParaRPr lang="en-US" sz="1351"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spTree>
    <p:custDataLst>
      <p:tags r:id="rId1"/>
    </p:custDataLst>
    <p:extLst>
      <p:ext uri="{BB962C8B-B14F-4D97-AF65-F5344CB8AC3E}">
        <p14:creationId xmlns:p14="http://schemas.microsoft.com/office/powerpoint/2010/main" val="4096679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370E36-F999-5F39-6076-FDC03F1FC06C}"/>
              </a:ext>
            </a:extLst>
          </p:cNvPr>
          <p:cNvSpPr>
            <a:spLocks noGrp="1"/>
          </p:cNvSpPr>
          <p:nvPr>
            <p:ph type="ctrTitle"/>
          </p:nvPr>
        </p:nvSpPr>
        <p:spPr>
          <a:xfrm>
            <a:off x="352518" y="2441864"/>
            <a:ext cx="7886372" cy="1790700"/>
          </a:xfrm>
        </p:spPr>
        <p:txBody>
          <a:bodyPr>
            <a:normAutofit/>
          </a:bodyPr>
          <a:lstStyle/>
          <a:p>
            <a:r>
              <a:rPr lang="en-US" dirty="0"/>
              <a:t>Module 11 – Care Coordination</a:t>
            </a:r>
          </a:p>
        </p:txBody>
      </p:sp>
    </p:spTree>
    <p:custDataLst>
      <p:tags r:id="rId1"/>
    </p:custDataLst>
    <p:extLst>
      <p:ext uri="{BB962C8B-B14F-4D97-AF65-F5344CB8AC3E}">
        <p14:creationId xmlns:p14="http://schemas.microsoft.com/office/powerpoint/2010/main" val="18283698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F9BA5-E984-CA2D-EC0B-758959898D87}"/>
              </a:ext>
            </a:extLst>
          </p:cNvPr>
          <p:cNvSpPr>
            <a:spLocks noGrp="1"/>
          </p:cNvSpPr>
          <p:nvPr>
            <p:ph type="title"/>
          </p:nvPr>
        </p:nvSpPr>
        <p:spPr>
          <a:xfrm>
            <a:off x="492919" y="1231900"/>
            <a:ext cx="8079581" cy="1243649"/>
          </a:xfrm>
        </p:spPr>
        <p:txBody>
          <a:bodyPr>
            <a:normAutofit/>
          </a:bodyPr>
          <a:lstStyle/>
          <a:p>
            <a:r>
              <a:rPr lang="en-US" dirty="0"/>
              <a:t>Components of Care Coordination</a:t>
            </a:r>
          </a:p>
        </p:txBody>
      </p:sp>
      <p:sp>
        <p:nvSpPr>
          <p:cNvPr id="4" name="Content Placeholder 3">
            <a:extLst>
              <a:ext uri="{FF2B5EF4-FFF2-40B4-BE49-F238E27FC236}">
                <a16:creationId xmlns:a16="http://schemas.microsoft.com/office/drawing/2014/main" id="{43AEF623-E056-189F-ED75-85E1A93D99A1}"/>
              </a:ext>
            </a:extLst>
          </p:cNvPr>
          <p:cNvSpPr>
            <a:spLocks noGrp="1"/>
          </p:cNvSpPr>
          <p:nvPr>
            <p:ph idx="1"/>
          </p:nvPr>
        </p:nvSpPr>
        <p:spPr/>
        <p:txBody>
          <a:bodyPr/>
          <a:lstStyle/>
          <a:p>
            <a:r>
              <a:rPr lang="en-US" dirty="0"/>
              <a:t>Understand the client’s needs, goals, health condition(s) and interventions</a:t>
            </a:r>
          </a:p>
          <a:p>
            <a:r>
              <a:rPr lang="en-US" dirty="0"/>
              <a:t>Streamline access to services and providers (medical and non-medical)</a:t>
            </a:r>
          </a:p>
          <a:p>
            <a:r>
              <a:rPr lang="en-US" dirty="0"/>
              <a:t>Engage the client</a:t>
            </a:r>
          </a:p>
          <a:p>
            <a:r>
              <a:rPr lang="en-US" dirty="0"/>
              <a:t>Strong communication with the client, their providers and supports to accommodate their needs</a:t>
            </a:r>
          </a:p>
        </p:txBody>
      </p:sp>
    </p:spTree>
    <p:custDataLst>
      <p:tags r:id="rId1"/>
    </p:custDataLst>
    <p:extLst>
      <p:ext uri="{BB962C8B-B14F-4D97-AF65-F5344CB8AC3E}">
        <p14:creationId xmlns:p14="http://schemas.microsoft.com/office/powerpoint/2010/main" val="20494677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27530" b="10077"/>
          <a:stretch/>
        </p:blipFill>
        <p:spPr>
          <a:xfrm flipH="1">
            <a:off x="1774884" y="2125268"/>
            <a:ext cx="6983086" cy="2904628"/>
          </a:xfrm>
          <a:prstGeom prst="rect">
            <a:avLst/>
          </a:prstGeom>
        </p:spPr>
      </p:pic>
      <p:sp>
        <p:nvSpPr>
          <p:cNvPr id="2" name="Title 1"/>
          <p:cNvSpPr>
            <a:spLocks noGrp="1"/>
          </p:cNvSpPr>
          <p:nvPr>
            <p:ph type="title"/>
          </p:nvPr>
        </p:nvSpPr>
        <p:spPr/>
        <p:txBody>
          <a:bodyPr/>
          <a:lstStyle/>
          <a:p>
            <a:r>
              <a:rPr lang="en-US" dirty="0"/>
              <a:t>Role of Care Coordinator </a:t>
            </a:r>
            <a:br>
              <a:rPr lang="en-US" dirty="0"/>
            </a:br>
            <a:endParaRPr lang="en-US" sz="2100" dirty="0">
              <a:solidFill>
                <a:srgbClr val="00B050"/>
              </a:solidFill>
            </a:endParaRPr>
          </a:p>
        </p:txBody>
      </p:sp>
      <p:sp>
        <p:nvSpPr>
          <p:cNvPr id="6" name="Rectangle 5"/>
          <p:cNvSpPr/>
          <p:nvPr/>
        </p:nvSpPr>
        <p:spPr>
          <a:xfrm>
            <a:off x="391828" y="2218919"/>
            <a:ext cx="4259966" cy="2694903"/>
          </a:xfrm>
          <a:prstGeom prst="rect">
            <a:avLst/>
          </a:prstGeom>
          <a:solidFill>
            <a:srgbClr val="4785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p:cNvSpPr>
            <a:spLocks noGrp="1"/>
          </p:cNvSpPr>
          <p:nvPr>
            <p:ph idx="1"/>
          </p:nvPr>
        </p:nvSpPr>
        <p:spPr>
          <a:xfrm>
            <a:off x="348596" y="2209671"/>
            <a:ext cx="4346428" cy="3086100"/>
          </a:xfrm>
          <a:noFill/>
        </p:spPr>
        <p:txBody>
          <a:bodyPr>
            <a:noAutofit/>
          </a:bodyPr>
          <a:lstStyle/>
          <a:p>
            <a:pPr defTabSz="685811">
              <a:buClr>
                <a:schemeClr val="bg1"/>
              </a:buClr>
            </a:pPr>
            <a:r>
              <a:rPr lang="en-US" sz="1800" dirty="0">
                <a:solidFill>
                  <a:schemeClr val="bg1"/>
                </a:solidFill>
                <a:latin typeface="Segoe UI" panose="020B0502040204020203" pitchFamily="34" charset="0"/>
                <a:cs typeface="Segoe UI" panose="020B0502040204020203" pitchFamily="34" charset="0"/>
              </a:rPr>
              <a:t>Provides support to implement the HAP</a:t>
            </a:r>
          </a:p>
          <a:p>
            <a:pPr defTabSz="685811">
              <a:buClr>
                <a:schemeClr val="bg1"/>
              </a:buClr>
            </a:pPr>
            <a:r>
              <a:rPr lang="en-US" sz="1800" dirty="0">
                <a:solidFill>
                  <a:schemeClr val="bg1"/>
                </a:solidFill>
                <a:latin typeface="Segoe UI" panose="020B0502040204020203" pitchFamily="34" charset="0"/>
                <a:cs typeface="Segoe UI" panose="020B0502040204020203" pitchFamily="34" charset="0"/>
              </a:rPr>
              <a:t>Encourages and monitors progress toward meeting goals and action steps in the HAP</a:t>
            </a:r>
          </a:p>
          <a:p>
            <a:pPr defTabSz="685811">
              <a:buClr>
                <a:schemeClr val="bg1"/>
              </a:buClr>
            </a:pPr>
            <a:r>
              <a:rPr lang="en-US" sz="1800" dirty="0">
                <a:solidFill>
                  <a:schemeClr val="bg1"/>
                </a:solidFill>
                <a:latin typeface="Segoe UI" panose="020B0502040204020203" pitchFamily="34" charset="0"/>
                <a:cs typeface="Segoe UI" panose="020B0502040204020203" pitchFamily="34" charset="0"/>
              </a:rPr>
              <a:t>Coordinates with service providers</a:t>
            </a:r>
          </a:p>
          <a:p>
            <a:pPr defTabSz="685811">
              <a:buClr>
                <a:schemeClr val="bg1"/>
              </a:buClr>
            </a:pPr>
            <a:r>
              <a:rPr lang="en-US" sz="1800" dirty="0">
                <a:solidFill>
                  <a:schemeClr val="bg1"/>
                </a:solidFill>
                <a:latin typeface="Segoe UI" panose="020B0502040204020203" pitchFamily="34" charset="0"/>
                <a:cs typeface="Segoe UI" panose="020B0502040204020203" pitchFamily="34" charset="0"/>
              </a:rPr>
              <a:t>Provides monthly face-to-face visits and phone calls as needed to support the Health Action Plan</a:t>
            </a:r>
          </a:p>
          <a:p>
            <a:pPr defTabSz="685811">
              <a:buClr>
                <a:schemeClr val="bg1"/>
              </a:buClr>
            </a:pPr>
            <a:r>
              <a:rPr lang="en-US" sz="1800" dirty="0">
                <a:solidFill>
                  <a:schemeClr val="bg1"/>
                </a:solidFill>
                <a:latin typeface="Segoe UI" panose="020B0502040204020203" pitchFamily="34" charset="0"/>
                <a:cs typeface="Segoe UI" panose="020B0502040204020203" pitchFamily="34" charset="0"/>
              </a:rPr>
              <a:t>Participates in multidisciplinary care</a:t>
            </a:r>
          </a:p>
          <a:p>
            <a:pPr defTabSz="685811">
              <a:buClr>
                <a:schemeClr val="bg1"/>
              </a:buClr>
            </a:pPr>
            <a:r>
              <a:rPr lang="en-US" sz="1800" dirty="0">
                <a:solidFill>
                  <a:schemeClr val="bg1"/>
                </a:solidFill>
                <a:latin typeface="Segoe UI" panose="020B0502040204020203" pitchFamily="34" charset="0"/>
                <a:cs typeface="Segoe UI" panose="020B0502040204020203" pitchFamily="34" charset="0"/>
              </a:rPr>
              <a:t> teams</a:t>
            </a:r>
          </a:p>
        </p:txBody>
      </p:sp>
    </p:spTree>
    <p:custDataLst>
      <p:tags r:id="rId1"/>
    </p:custDataLst>
    <p:extLst>
      <p:ext uri="{BB962C8B-B14F-4D97-AF65-F5344CB8AC3E}">
        <p14:creationId xmlns:p14="http://schemas.microsoft.com/office/powerpoint/2010/main" val="8346150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Pause to Check for Understanding</a:t>
            </a:r>
          </a:p>
        </p:txBody>
      </p:sp>
      <p:sp>
        <p:nvSpPr>
          <p:cNvPr id="8" name="Content Placeholder 7"/>
          <p:cNvSpPr>
            <a:spLocks noGrp="1"/>
          </p:cNvSpPr>
          <p:nvPr>
            <p:ph sz="half" idx="1"/>
          </p:nvPr>
        </p:nvSpPr>
        <p:spPr/>
        <p:txBody>
          <a:bodyPr/>
          <a:lstStyle/>
          <a:p>
            <a:pPr marL="0" indent="0">
              <a:buNone/>
            </a:pPr>
            <a:endParaRPr lang="en-US" sz="2701" dirty="0"/>
          </a:p>
          <a:p>
            <a:pPr marL="0" indent="0">
              <a:buNone/>
            </a:pPr>
            <a:endParaRPr lang="en-US" dirty="0"/>
          </a:p>
        </p:txBody>
      </p:sp>
      <p:sp>
        <p:nvSpPr>
          <p:cNvPr id="9" name="Content Placeholder 8"/>
          <p:cNvSpPr>
            <a:spLocks noGrp="1"/>
          </p:cNvSpPr>
          <p:nvPr>
            <p:ph sz="half" idx="2"/>
          </p:nvPr>
        </p:nvSpPr>
        <p:spPr>
          <a:xfrm>
            <a:off x="4008666" y="2564034"/>
            <a:ext cx="4230553" cy="2756870"/>
          </a:xfrm>
        </p:spPr>
        <p:txBody>
          <a:bodyPr>
            <a:normAutofit fontScale="92500" lnSpcReduction="20000"/>
          </a:bodyPr>
          <a:lstStyle/>
          <a:p>
            <a:pPr marL="0" indent="0">
              <a:buNone/>
            </a:pPr>
            <a:r>
              <a:rPr lang="en-US" sz="2701" dirty="0"/>
              <a:t>Do you have any questions in regards to performing a re-HAP?</a:t>
            </a:r>
          </a:p>
          <a:p>
            <a:pPr marL="0" indent="0">
              <a:buNone/>
            </a:pPr>
            <a:r>
              <a:rPr lang="en-US" sz="2701" dirty="0"/>
              <a:t>Do you have any questions regarding care coordination activities during a visit on a non-HAP month?</a:t>
            </a:r>
          </a:p>
          <a:p>
            <a:pPr marL="0" indent="0">
              <a:buNone/>
            </a:pPr>
            <a:r>
              <a:rPr lang="en-US" sz="2701" dirty="0"/>
              <a:t>Any questions about care coordination or your role as a care coordinator?</a:t>
            </a:r>
          </a:p>
          <a:p>
            <a:pPr marL="0" indent="0">
              <a:buNone/>
            </a:pPr>
            <a:endParaRPr lang="en-US" sz="2701" dirty="0"/>
          </a:p>
        </p:txBody>
      </p:sp>
      <p:pic>
        <p:nvPicPr>
          <p:cNvPr id="1028" name="Picture 4" descr="C:\Users\McAvoCM\AppData\Local\Microsoft\Windows\Temporary Internet Files\Content.IE5\BLKX2O8G\talking-1024x76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2609" y="3365598"/>
            <a:ext cx="2406016" cy="180451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83467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370E36-F999-5F39-6076-FDC03F1FC06C}"/>
              </a:ext>
            </a:extLst>
          </p:cNvPr>
          <p:cNvSpPr>
            <a:spLocks noGrp="1"/>
          </p:cNvSpPr>
          <p:nvPr>
            <p:ph type="ctrTitle"/>
          </p:nvPr>
        </p:nvSpPr>
        <p:spPr>
          <a:xfrm>
            <a:off x="352518" y="2956214"/>
            <a:ext cx="7886372" cy="1790700"/>
          </a:xfrm>
        </p:spPr>
        <p:txBody>
          <a:bodyPr>
            <a:normAutofit/>
          </a:bodyPr>
          <a:lstStyle/>
          <a:p>
            <a:r>
              <a:rPr lang="en-US" dirty="0"/>
              <a:t>Module 12 – </a:t>
            </a:r>
            <a:br>
              <a:rPr lang="en-US" dirty="0"/>
            </a:br>
            <a:r>
              <a:rPr lang="en-US" dirty="0"/>
              <a:t>Forms and Documents</a:t>
            </a:r>
          </a:p>
        </p:txBody>
      </p:sp>
    </p:spTree>
    <p:custDataLst>
      <p:tags r:id="rId1"/>
    </p:custDataLst>
    <p:extLst>
      <p:ext uri="{BB962C8B-B14F-4D97-AF65-F5344CB8AC3E}">
        <p14:creationId xmlns:p14="http://schemas.microsoft.com/office/powerpoint/2010/main" val="40465559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370E36-F999-5F39-6076-FDC03F1FC06C}"/>
              </a:ext>
            </a:extLst>
          </p:cNvPr>
          <p:cNvSpPr>
            <a:spLocks noGrp="1"/>
          </p:cNvSpPr>
          <p:nvPr>
            <p:ph type="ctrTitle"/>
          </p:nvPr>
        </p:nvSpPr>
        <p:spPr/>
        <p:txBody>
          <a:bodyPr>
            <a:normAutofit/>
          </a:bodyPr>
          <a:lstStyle/>
          <a:p>
            <a:r>
              <a:rPr lang="en-US" dirty="0"/>
              <a:t>Module 3 – Health Home Tiers</a:t>
            </a:r>
          </a:p>
        </p:txBody>
      </p:sp>
    </p:spTree>
    <p:custDataLst>
      <p:tags r:id="rId1"/>
    </p:custDataLst>
    <p:extLst>
      <p:ext uri="{BB962C8B-B14F-4D97-AF65-F5344CB8AC3E}">
        <p14:creationId xmlns:p14="http://schemas.microsoft.com/office/powerpoint/2010/main" val="25182490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60FF38-07DD-F78F-F9D4-6830F124552C}"/>
              </a:ext>
            </a:extLst>
          </p:cNvPr>
          <p:cNvPicPr>
            <a:picLocks noChangeAspect="1"/>
          </p:cNvPicPr>
          <p:nvPr/>
        </p:nvPicPr>
        <p:blipFill>
          <a:blip r:embed="rId4"/>
          <a:stretch>
            <a:fillRect/>
          </a:stretch>
        </p:blipFill>
        <p:spPr>
          <a:xfrm>
            <a:off x="2276140" y="857250"/>
            <a:ext cx="6345037" cy="5074920"/>
          </a:xfrm>
          <a:prstGeom prst="rect">
            <a:avLst/>
          </a:prstGeom>
        </p:spPr>
      </p:pic>
      <p:sp>
        <p:nvSpPr>
          <p:cNvPr id="11" name="TextBox 10">
            <a:extLst>
              <a:ext uri="{FF2B5EF4-FFF2-40B4-BE49-F238E27FC236}">
                <a16:creationId xmlns:a16="http://schemas.microsoft.com/office/drawing/2014/main" id="{ECE4017D-4D68-FDC3-E6D2-2801C3F8F03C}"/>
              </a:ext>
            </a:extLst>
          </p:cNvPr>
          <p:cNvSpPr txBox="1"/>
          <p:nvPr/>
        </p:nvSpPr>
        <p:spPr>
          <a:xfrm>
            <a:off x="168966" y="1836256"/>
            <a:ext cx="1689652" cy="3208571"/>
          </a:xfrm>
          <a:prstGeom prst="rect">
            <a:avLst/>
          </a:prstGeom>
          <a:noFill/>
        </p:spPr>
        <p:txBody>
          <a:bodyPr wrap="square" rtlCol="0">
            <a:spAutoFit/>
          </a:bodyPr>
          <a:lstStyle/>
          <a:p>
            <a:r>
              <a:rPr lang="en-US" sz="2100" dirty="0">
                <a:hlinkClick r:id="rId5"/>
              </a:rPr>
              <a:t>https://www.hca.wa.gov/billers-providers-partners/program-information-providers/health-home</a:t>
            </a:r>
            <a:endParaRPr lang="en-US" sz="2100" dirty="0"/>
          </a:p>
          <a:p>
            <a:endParaRPr lang="en-US" sz="1350" dirty="0"/>
          </a:p>
        </p:txBody>
      </p:sp>
    </p:spTree>
    <p:custDataLst>
      <p:tags r:id="rId1"/>
    </p:custDataLst>
    <p:extLst>
      <p:ext uri="{BB962C8B-B14F-4D97-AF65-F5344CB8AC3E}">
        <p14:creationId xmlns:p14="http://schemas.microsoft.com/office/powerpoint/2010/main" val="40546543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6F5B6-C579-91BE-B9DC-ACFFB764F45A}"/>
              </a:ext>
            </a:extLst>
          </p:cNvPr>
          <p:cNvSpPr>
            <a:spLocks noGrp="1"/>
          </p:cNvSpPr>
          <p:nvPr>
            <p:ph type="title"/>
          </p:nvPr>
        </p:nvSpPr>
        <p:spPr/>
        <p:txBody>
          <a:bodyPr/>
          <a:lstStyle/>
          <a:p>
            <a:r>
              <a:rPr lang="en-US" dirty="0"/>
              <a:t>Navigating the DSHS Website</a:t>
            </a:r>
          </a:p>
        </p:txBody>
      </p:sp>
      <p:sp>
        <p:nvSpPr>
          <p:cNvPr id="3" name="Content Placeholder 2">
            <a:extLst>
              <a:ext uri="{FF2B5EF4-FFF2-40B4-BE49-F238E27FC236}">
                <a16:creationId xmlns:a16="http://schemas.microsoft.com/office/drawing/2014/main" id="{C5FEF6F0-DD9B-6BBF-7DD7-2D50C62AEA21}"/>
              </a:ext>
            </a:extLst>
          </p:cNvPr>
          <p:cNvSpPr>
            <a:spLocks noGrp="1"/>
          </p:cNvSpPr>
          <p:nvPr>
            <p:ph idx="1"/>
          </p:nvPr>
        </p:nvSpPr>
        <p:spPr/>
        <p:txBody>
          <a:bodyPr/>
          <a:lstStyle/>
          <a:p>
            <a:r>
              <a:rPr lang="en-US" dirty="0"/>
              <a:t>Where to find resources</a:t>
            </a:r>
          </a:p>
          <a:p>
            <a:r>
              <a:rPr lang="en-US" dirty="0"/>
              <a:t>Where to find documents</a:t>
            </a:r>
          </a:p>
          <a:p>
            <a:r>
              <a:rPr lang="en-US" dirty="0"/>
              <a:t>Where to find assessment screening tools </a:t>
            </a:r>
          </a:p>
          <a:p>
            <a:r>
              <a:rPr lang="en-US" dirty="0"/>
              <a:t>Training</a:t>
            </a:r>
          </a:p>
          <a:p>
            <a:r>
              <a:rPr lang="en-US" dirty="0"/>
              <a:t>Invitations</a:t>
            </a:r>
          </a:p>
          <a:p>
            <a:r>
              <a:rPr lang="en-US" dirty="0"/>
              <a:t>Health Home Herald</a:t>
            </a:r>
          </a:p>
          <a:p>
            <a:endParaRPr lang="en-US" dirty="0"/>
          </a:p>
        </p:txBody>
      </p:sp>
    </p:spTree>
    <p:custDataLst>
      <p:tags r:id="rId1"/>
    </p:custDataLst>
    <p:extLst>
      <p:ext uri="{BB962C8B-B14F-4D97-AF65-F5344CB8AC3E}">
        <p14:creationId xmlns:p14="http://schemas.microsoft.com/office/powerpoint/2010/main" val="2855855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DSHS Website </a:t>
            </a:r>
            <a:br>
              <a:rPr lang="en-US" dirty="0"/>
            </a:br>
            <a:r>
              <a:rPr lang="en-US" sz="1800" dirty="0">
                <a:hlinkClick r:id="rId4"/>
              </a:rPr>
              <a:t>https://www.dshs.wa.gov/altsa/washington-health-home-program</a:t>
            </a:r>
            <a:br>
              <a:rPr lang="en-US" sz="1800" dirty="0"/>
            </a:br>
            <a:endParaRPr lang="en-US" sz="1800" dirty="0"/>
          </a:p>
        </p:txBody>
      </p:sp>
      <p:pic>
        <p:nvPicPr>
          <p:cNvPr id="6" name="Picture 5">
            <a:extLst>
              <a:ext uri="{FF2B5EF4-FFF2-40B4-BE49-F238E27FC236}">
                <a16:creationId xmlns:a16="http://schemas.microsoft.com/office/drawing/2014/main" id="{300AAAC3-5C62-41F3-7AB2-D66E2DEF6C1B}"/>
              </a:ext>
            </a:extLst>
          </p:cNvPr>
          <p:cNvPicPr>
            <a:picLocks noChangeAspect="1"/>
          </p:cNvPicPr>
          <p:nvPr/>
        </p:nvPicPr>
        <p:blipFill>
          <a:blip r:embed="rId5"/>
          <a:stretch>
            <a:fillRect/>
          </a:stretch>
        </p:blipFill>
        <p:spPr>
          <a:xfrm>
            <a:off x="119864" y="1885950"/>
            <a:ext cx="8736747" cy="4114800"/>
          </a:xfrm>
          <a:prstGeom prst="rect">
            <a:avLst/>
          </a:prstGeom>
        </p:spPr>
      </p:pic>
      <p:pic>
        <p:nvPicPr>
          <p:cNvPr id="8" name="Picture 7">
            <a:extLst>
              <a:ext uri="{FF2B5EF4-FFF2-40B4-BE49-F238E27FC236}">
                <a16:creationId xmlns:a16="http://schemas.microsoft.com/office/drawing/2014/main" id="{5757C254-28C3-4B8A-DF0A-E445AA2AB4A6}"/>
              </a:ext>
            </a:extLst>
          </p:cNvPr>
          <p:cNvPicPr>
            <a:picLocks noChangeAspect="1"/>
          </p:cNvPicPr>
          <p:nvPr/>
        </p:nvPicPr>
        <p:blipFill>
          <a:blip r:embed="rId6"/>
          <a:stretch>
            <a:fillRect/>
          </a:stretch>
        </p:blipFill>
        <p:spPr>
          <a:xfrm>
            <a:off x="7571095" y="857252"/>
            <a:ext cx="1572905" cy="2153599"/>
          </a:xfrm>
          <a:prstGeom prst="rect">
            <a:avLst/>
          </a:prstGeom>
        </p:spPr>
      </p:pic>
      <p:sp>
        <p:nvSpPr>
          <p:cNvPr id="10" name="Arrow: Down 9">
            <a:extLst>
              <a:ext uri="{FF2B5EF4-FFF2-40B4-BE49-F238E27FC236}">
                <a16:creationId xmlns:a16="http://schemas.microsoft.com/office/drawing/2014/main" id="{50C12B96-1BFF-FEB9-1118-9BD4C4FDACD5}"/>
              </a:ext>
            </a:extLst>
          </p:cNvPr>
          <p:cNvSpPr/>
          <p:nvPr/>
        </p:nvSpPr>
        <p:spPr>
          <a:xfrm>
            <a:off x="8082164" y="3097196"/>
            <a:ext cx="314107" cy="663608"/>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19680915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 Coordinator’s Toolkit </a:t>
            </a:r>
          </a:p>
        </p:txBody>
      </p:sp>
      <p:sp>
        <p:nvSpPr>
          <p:cNvPr id="3" name="Content Placeholder 2"/>
          <p:cNvSpPr>
            <a:spLocks noGrp="1"/>
          </p:cNvSpPr>
          <p:nvPr>
            <p:ph idx="1"/>
          </p:nvPr>
        </p:nvSpPr>
        <p:spPr/>
        <p:txBody>
          <a:bodyPr/>
          <a:lstStyle/>
          <a:p>
            <a:pPr marL="0" indent="0">
              <a:buNone/>
            </a:pPr>
            <a:r>
              <a:rPr lang="en-US" b="0" dirty="0">
                <a:solidFill>
                  <a:srgbClr val="00B0F0"/>
                </a:solidFill>
              </a:rPr>
              <a:t>Contains resources including:</a:t>
            </a:r>
          </a:p>
          <a:p>
            <a:pPr>
              <a:spcBef>
                <a:spcPts val="450"/>
              </a:spcBef>
            </a:pPr>
            <a:r>
              <a:rPr lang="en-US" b="0" dirty="0"/>
              <a:t>Resources about chronic conditions for care coordinators</a:t>
            </a:r>
          </a:p>
          <a:p>
            <a:pPr>
              <a:spcBef>
                <a:spcPts val="450"/>
              </a:spcBef>
            </a:pPr>
            <a:r>
              <a:rPr lang="en-US" b="0" dirty="0"/>
              <a:t>Educational materials for coaching and educating clients </a:t>
            </a:r>
            <a:br>
              <a:rPr lang="en-US" b="0" dirty="0"/>
            </a:br>
            <a:r>
              <a:rPr lang="en-US" b="0" dirty="0"/>
              <a:t>and collaterals</a:t>
            </a:r>
          </a:p>
          <a:p>
            <a:pPr>
              <a:spcBef>
                <a:spcPts val="450"/>
              </a:spcBef>
            </a:pPr>
            <a:r>
              <a:rPr lang="en-US" b="0" dirty="0"/>
              <a:t>Links to other online resources</a:t>
            </a:r>
          </a:p>
          <a:p>
            <a:pPr>
              <a:spcBef>
                <a:spcPts val="450"/>
              </a:spcBef>
            </a:pPr>
            <a:r>
              <a:rPr lang="en-US" b="0" dirty="0"/>
              <a:t>Links to DSHS programs and information</a:t>
            </a:r>
          </a:p>
          <a:p>
            <a:pPr>
              <a:spcBef>
                <a:spcPts val="450"/>
              </a:spcBef>
            </a:pPr>
            <a:r>
              <a:rPr lang="en-US" b="0" dirty="0"/>
              <a:t>Training opportunities and materials</a:t>
            </a:r>
            <a:br>
              <a:rPr lang="en-US" dirty="0"/>
            </a:br>
            <a:r>
              <a:rPr lang="en-US" b="0" dirty="0">
                <a:hlinkClick r:id="rId4"/>
              </a:rPr>
              <a:t>https://www.dshs.wa.gov/altsa/home-and-community-services/care-coordinator-toolkit</a:t>
            </a:r>
            <a:endParaRPr lang="en-US" b="0" dirty="0"/>
          </a:p>
        </p:txBody>
      </p:sp>
    </p:spTree>
    <p:custDataLst>
      <p:tags r:id="rId1"/>
    </p:custDataLst>
    <p:extLst>
      <p:ext uri="{BB962C8B-B14F-4D97-AF65-F5344CB8AC3E}">
        <p14:creationId xmlns:p14="http://schemas.microsoft.com/office/powerpoint/2010/main" val="4057536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Additional Training</a:t>
            </a:r>
          </a:p>
        </p:txBody>
      </p:sp>
      <p:sp>
        <p:nvSpPr>
          <p:cNvPr id="5" name="Content Placeholder 4"/>
          <p:cNvSpPr>
            <a:spLocks noGrp="1"/>
          </p:cNvSpPr>
          <p:nvPr>
            <p:ph idx="1"/>
          </p:nvPr>
        </p:nvSpPr>
        <p:spPr>
          <a:xfrm>
            <a:off x="352517" y="1954361"/>
            <a:ext cx="7886700" cy="3357903"/>
          </a:xfrm>
        </p:spPr>
        <p:txBody>
          <a:bodyPr/>
          <a:lstStyle/>
          <a:p>
            <a:pPr>
              <a:spcBef>
                <a:spcPts val="0"/>
              </a:spcBef>
            </a:pPr>
            <a:r>
              <a:rPr lang="en-US" sz="2400" dirty="0"/>
              <a:t>State offered training</a:t>
            </a:r>
          </a:p>
          <a:p>
            <a:pPr lvl="1">
              <a:spcBef>
                <a:spcPts val="0"/>
              </a:spcBef>
            </a:pPr>
            <a:r>
              <a:rPr lang="en-US" sz="2100" dirty="0"/>
              <a:t>Special learning topics are located at the DSHS Health Home website. Has both required and optional training: </a:t>
            </a:r>
            <a:r>
              <a:rPr lang="en-US" sz="1800" dirty="0">
                <a:hlinkClick r:id="rId4"/>
              </a:rPr>
              <a:t>https://www.dshs.wa.gov/altsa/home-and-community-services/washington-health-home-program-going-training</a:t>
            </a:r>
            <a:endParaRPr lang="en-US" sz="1800" dirty="0"/>
          </a:p>
          <a:p>
            <a:pPr lvl="1">
              <a:spcBef>
                <a:spcPts val="0"/>
              </a:spcBef>
            </a:pPr>
            <a:r>
              <a:rPr lang="en-US" sz="2100" dirty="0"/>
              <a:t>Monthly webinars hosted by DSHS – invites at </a:t>
            </a:r>
            <a:r>
              <a:rPr lang="en-US" sz="1800" dirty="0">
                <a:hlinkClick r:id="rId5"/>
              </a:rPr>
              <a:t>https://www.dshs.wa.gov/altsa/washington-health-home-program-%E2%80%93-training-invitations</a:t>
            </a:r>
            <a:r>
              <a:rPr lang="en-US" sz="1800" dirty="0"/>
              <a:t> </a:t>
            </a:r>
          </a:p>
          <a:p>
            <a:r>
              <a:rPr lang="en-US" sz="2400" dirty="0"/>
              <a:t>Your agency or Lead training</a:t>
            </a:r>
          </a:p>
          <a:p>
            <a:pPr lvl="1">
              <a:spcBef>
                <a:spcPts val="0"/>
              </a:spcBef>
            </a:pPr>
            <a:r>
              <a:rPr lang="en-US" sz="2100" dirty="0"/>
              <a:t>HIPAA Training</a:t>
            </a:r>
          </a:p>
          <a:p>
            <a:pPr lvl="1">
              <a:spcBef>
                <a:spcPts val="0"/>
              </a:spcBef>
            </a:pPr>
            <a:r>
              <a:rPr lang="en-US" sz="2100" dirty="0"/>
              <a:t>IT Security Training</a:t>
            </a:r>
          </a:p>
          <a:p>
            <a:pPr lvl="1">
              <a:spcBef>
                <a:spcPts val="0"/>
              </a:spcBef>
            </a:pPr>
            <a:r>
              <a:rPr lang="en-US" sz="2100" dirty="0"/>
              <a:t>Mandatory Reporting</a:t>
            </a:r>
          </a:p>
          <a:p>
            <a:pPr lvl="1">
              <a:spcBef>
                <a:spcPts val="0"/>
              </a:spcBef>
            </a:pPr>
            <a:r>
              <a:rPr lang="en-US" sz="2100" dirty="0"/>
              <a:t>Network training </a:t>
            </a:r>
          </a:p>
        </p:txBody>
      </p:sp>
    </p:spTree>
    <p:custDataLst>
      <p:tags r:id="rId1"/>
    </p:custDataLst>
    <p:extLst>
      <p:ext uri="{BB962C8B-B14F-4D97-AF65-F5344CB8AC3E}">
        <p14:creationId xmlns:p14="http://schemas.microsoft.com/office/powerpoint/2010/main" val="39116965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Pause to Check for Understanding</a:t>
            </a:r>
          </a:p>
        </p:txBody>
      </p:sp>
      <p:sp>
        <p:nvSpPr>
          <p:cNvPr id="8" name="Content Placeholder 7"/>
          <p:cNvSpPr>
            <a:spLocks noGrp="1"/>
          </p:cNvSpPr>
          <p:nvPr>
            <p:ph sz="half" idx="1"/>
          </p:nvPr>
        </p:nvSpPr>
        <p:spPr/>
        <p:txBody>
          <a:bodyPr/>
          <a:lstStyle/>
          <a:p>
            <a:pPr marL="0" indent="0">
              <a:buNone/>
            </a:pPr>
            <a:endParaRPr lang="en-US" sz="2701" dirty="0"/>
          </a:p>
          <a:p>
            <a:pPr marL="0" indent="0">
              <a:buNone/>
            </a:pPr>
            <a:endParaRPr lang="en-US" dirty="0"/>
          </a:p>
        </p:txBody>
      </p:sp>
      <p:sp>
        <p:nvSpPr>
          <p:cNvPr id="9" name="Content Placeholder 8"/>
          <p:cNvSpPr>
            <a:spLocks noGrp="1"/>
          </p:cNvSpPr>
          <p:nvPr>
            <p:ph sz="half" idx="2"/>
          </p:nvPr>
        </p:nvSpPr>
        <p:spPr>
          <a:xfrm>
            <a:off x="4353018" y="2564526"/>
            <a:ext cx="3886200" cy="2756870"/>
          </a:xfrm>
        </p:spPr>
        <p:txBody>
          <a:bodyPr>
            <a:normAutofit/>
          </a:bodyPr>
          <a:lstStyle/>
          <a:p>
            <a:pPr marL="0" indent="0">
              <a:buNone/>
            </a:pPr>
            <a:r>
              <a:rPr lang="en-US" sz="2701" dirty="0"/>
              <a:t>Do you have any final questions?</a:t>
            </a:r>
          </a:p>
          <a:p>
            <a:pPr marL="0" indent="0">
              <a:buNone/>
            </a:pPr>
            <a:endParaRPr lang="en-US" sz="2701" dirty="0"/>
          </a:p>
        </p:txBody>
      </p:sp>
      <p:pic>
        <p:nvPicPr>
          <p:cNvPr id="1028" name="Picture 4" descr="C:\Users\McAvoCM\AppData\Local\Microsoft\Windows\Temporary Internet Files\Content.IE5\BLKX2O8G\talking-1024x76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2609" y="3365598"/>
            <a:ext cx="2406016" cy="180451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21988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27" y="2057043"/>
            <a:ext cx="8239217" cy="613927"/>
            <a:chOff x="0" y="1714500"/>
            <a:chExt cx="10982762" cy="1714500"/>
          </a:xfrm>
        </p:grpSpPr>
        <p:sp>
          <p:nvSpPr>
            <p:cNvPr id="8" name="Rectangle 7"/>
            <p:cNvSpPr/>
            <p:nvPr/>
          </p:nvSpPr>
          <p:spPr>
            <a:xfrm>
              <a:off x="270163" y="1714500"/>
              <a:ext cx="10712599" cy="1714500"/>
            </a:xfrm>
            <a:prstGeom prst="rect">
              <a:avLst/>
            </a:prstGeom>
            <a:solidFill>
              <a:srgbClr val="E0EB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9" name="Rectangle 8"/>
            <p:cNvSpPr/>
            <p:nvPr/>
          </p:nvSpPr>
          <p:spPr>
            <a:xfrm>
              <a:off x="0" y="1714500"/>
              <a:ext cx="270164" cy="1714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10" name="Group 9"/>
          <p:cNvGrpSpPr/>
          <p:nvPr/>
        </p:nvGrpSpPr>
        <p:grpSpPr>
          <a:xfrm>
            <a:off x="-16848" y="3184736"/>
            <a:ext cx="8239217" cy="709604"/>
            <a:chOff x="0" y="1714500"/>
            <a:chExt cx="10982762" cy="1714500"/>
          </a:xfrm>
        </p:grpSpPr>
        <p:sp>
          <p:nvSpPr>
            <p:cNvPr id="11" name="Rectangle 10"/>
            <p:cNvSpPr/>
            <p:nvPr/>
          </p:nvSpPr>
          <p:spPr>
            <a:xfrm>
              <a:off x="270163" y="1714500"/>
              <a:ext cx="10712599" cy="1714500"/>
            </a:xfrm>
            <a:prstGeom prst="rect">
              <a:avLst/>
            </a:prstGeom>
            <a:solidFill>
              <a:srgbClr val="E0EB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2" name="Rectangle 11"/>
            <p:cNvSpPr/>
            <p:nvPr/>
          </p:nvSpPr>
          <p:spPr>
            <a:xfrm>
              <a:off x="0" y="1714500"/>
              <a:ext cx="270164" cy="17145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sp>
        <p:nvSpPr>
          <p:cNvPr id="2" name="Title 1"/>
          <p:cNvSpPr>
            <a:spLocks noGrp="1"/>
          </p:cNvSpPr>
          <p:nvPr>
            <p:ph type="title"/>
          </p:nvPr>
        </p:nvSpPr>
        <p:spPr/>
        <p:txBody>
          <a:bodyPr/>
          <a:lstStyle/>
          <a:p>
            <a:r>
              <a:rPr lang="en-US" dirty="0"/>
              <a:t>Review of What We’ve Learned Today</a:t>
            </a:r>
          </a:p>
        </p:txBody>
      </p:sp>
      <p:grpSp>
        <p:nvGrpSpPr>
          <p:cNvPr id="16" name="Group 15"/>
          <p:cNvGrpSpPr/>
          <p:nvPr/>
        </p:nvGrpSpPr>
        <p:grpSpPr>
          <a:xfrm>
            <a:off x="-327" y="4280325"/>
            <a:ext cx="8239217" cy="974630"/>
            <a:chOff x="0" y="1714500"/>
            <a:chExt cx="10982762" cy="1714500"/>
          </a:xfrm>
        </p:grpSpPr>
        <p:sp>
          <p:nvSpPr>
            <p:cNvPr id="17" name="Rectangle 16"/>
            <p:cNvSpPr/>
            <p:nvPr/>
          </p:nvSpPr>
          <p:spPr>
            <a:xfrm>
              <a:off x="270163" y="1714500"/>
              <a:ext cx="10712599" cy="1714500"/>
            </a:xfrm>
            <a:prstGeom prst="rect">
              <a:avLst/>
            </a:prstGeom>
            <a:solidFill>
              <a:srgbClr val="E0EB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8" name="Rectangle 17"/>
            <p:cNvSpPr/>
            <p:nvPr/>
          </p:nvSpPr>
          <p:spPr>
            <a:xfrm>
              <a:off x="0" y="1714500"/>
              <a:ext cx="270164" cy="17145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sp>
        <p:nvSpPr>
          <p:cNvPr id="3" name="Content Placeholder 2"/>
          <p:cNvSpPr>
            <a:spLocks noGrp="1"/>
          </p:cNvSpPr>
          <p:nvPr>
            <p:ph idx="1"/>
          </p:nvPr>
        </p:nvSpPr>
        <p:spPr>
          <a:xfrm>
            <a:off x="352517" y="1792006"/>
            <a:ext cx="7886700" cy="3570569"/>
          </a:xfrm>
        </p:spPr>
        <p:txBody>
          <a:bodyPr/>
          <a:lstStyle/>
          <a:p>
            <a:pPr marL="0" indent="0">
              <a:buNone/>
            </a:pPr>
            <a:endParaRPr lang="en-US" sz="1050" dirty="0"/>
          </a:p>
          <a:p>
            <a:pPr marL="0" indent="0">
              <a:spcBef>
                <a:spcPts val="1801"/>
              </a:spcBef>
              <a:buNone/>
            </a:pPr>
            <a:r>
              <a:rPr lang="en-US" dirty="0"/>
              <a:t>The 12 learning modules (Subject Specific)</a:t>
            </a:r>
          </a:p>
          <a:p>
            <a:pPr marL="0" indent="0">
              <a:spcBef>
                <a:spcPts val="1801"/>
              </a:spcBef>
              <a:buNone/>
            </a:pPr>
            <a:endParaRPr lang="en-US" sz="1050" dirty="0"/>
          </a:p>
          <a:p>
            <a:endParaRPr lang="en-US" sz="600" dirty="0"/>
          </a:p>
          <a:p>
            <a:pPr marL="0" indent="0">
              <a:buNone/>
            </a:pPr>
            <a:r>
              <a:rPr lang="en-US" dirty="0"/>
              <a:t>Administration of Phreesia’s Patient Activation Measures</a:t>
            </a:r>
            <a:r>
              <a:rPr lang="en-US" baseline="30000" dirty="0"/>
              <a:t> </a:t>
            </a:r>
            <a:r>
              <a:rPr lang="en-US" dirty="0"/>
              <a:t>® and how to use the level of activation to develop a Health Action </a:t>
            </a:r>
            <a:endParaRPr lang="en-US" baseline="0" dirty="0"/>
          </a:p>
          <a:p>
            <a:pPr marL="0" indent="0">
              <a:buNone/>
            </a:pPr>
            <a:endParaRPr lang="en-US" sz="2400" dirty="0"/>
          </a:p>
          <a:p>
            <a:pPr marL="0" indent="0">
              <a:buNone/>
            </a:pPr>
            <a:r>
              <a:rPr lang="en-US" dirty="0"/>
              <a:t>HAP completion (Initial and on-going)</a:t>
            </a:r>
          </a:p>
          <a:p>
            <a:pPr marL="0" indent="0">
              <a:buNone/>
            </a:pPr>
            <a:endParaRPr lang="en-US" dirty="0"/>
          </a:p>
        </p:txBody>
      </p:sp>
      <p:sp>
        <p:nvSpPr>
          <p:cNvPr id="19" name="Rectangle 18"/>
          <p:cNvSpPr/>
          <p:nvPr/>
        </p:nvSpPr>
        <p:spPr>
          <a:xfrm>
            <a:off x="7662479" y="5748560"/>
            <a:ext cx="971803" cy="252860"/>
          </a:xfrm>
          <a:prstGeom prst="rect">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351" b="1" dirty="0">
                <a:solidFill>
                  <a:schemeClr val="bg1"/>
                </a:solidFill>
              </a:rPr>
              <a:t>TRAINING</a:t>
            </a:r>
          </a:p>
        </p:txBody>
      </p:sp>
    </p:spTree>
    <p:custDataLst>
      <p:tags r:id="rId1"/>
    </p:custDataLst>
    <p:extLst>
      <p:ext uri="{BB962C8B-B14F-4D97-AF65-F5344CB8AC3E}">
        <p14:creationId xmlns:p14="http://schemas.microsoft.com/office/powerpoint/2010/main" val="3570586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2919548"/>
            <a:ext cx="8638808" cy="1701227"/>
          </a:xfrm>
          <a:prstGeom prst="rect">
            <a:avLst/>
          </a:prstGeom>
          <a:solidFill>
            <a:schemeClr val="accent4">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endParaRPr lang="en-US" sz="1351" dirty="0"/>
          </a:p>
        </p:txBody>
      </p:sp>
      <p:sp>
        <p:nvSpPr>
          <p:cNvPr id="2" name="Title 1"/>
          <p:cNvSpPr>
            <a:spLocks noGrp="1"/>
          </p:cNvSpPr>
          <p:nvPr>
            <p:ph type="title"/>
          </p:nvPr>
        </p:nvSpPr>
        <p:spPr/>
        <p:txBody>
          <a:bodyPr/>
          <a:lstStyle/>
          <a:p>
            <a:r>
              <a:rPr lang="en-US" dirty="0"/>
              <a:t>Please Complete the Training Evaluation</a:t>
            </a:r>
          </a:p>
        </p:txBody>
      </p:sp>
      <p:sp>
        <p:nvSpPr>
          <p:cNvPr id="6" name="Content Placeholder 5"/>
          <p:cNvSpPr>
            <a:spLocks noGrp="1"/>
          </p:cNvSpPr>
          <p:nvPr>
            <p:ph idx="1"/>
          </p:nvPr>
        </p:nvSpPr>
        <p:spPr>
          <a:xfrm>
            <a:off x="2167153" y="2751176"/>
            <a:ext cx="4013792" cy="1355651"/>
          </a:xfrm>
        </p:spPr>
        <p:txBody>
          <a:bodyPr/>
          <a:lstStyle/>
          <a:p>
            <a:pPr marL="0" indent="0" algn="ctr">
              <a:buNone/>
            </a:pPr>
            <a:endParaRPr lang="en-US" sz="3301" b="1" dirty="0">
              <a:solidFill>
                <a:schemeClr val="accent5"/>
              </a:solidFill>
            </a:endParaRPr>
          </a:p>
          <a:p>
            <a:pPr marL="0" indent="0" algn="ctr">
              <a:buNone/>
            </a:pPr>
            <a:r>
              <a:rPr lang="en-US" sz="3301" b="1" dirty="0">
                <a:solidFill>
                  <a:schemeClr val="accent5"/>
                </a:solidFill>
              </a:rPr>
              <a:t>We appreciate </a:t>
            </a:r>
            <a:br>
              <a:rPr lang="en-US" sz="3301" b="1" dirty="0">
                <a:solidFill>
                  <a:schemeClr val="accent5"/>
                </a:solidFill>
              </a:rPr>
            </a:br>
            <a:r>
              <a:rPr lang="en-US" sz="3301" b="1" dirty="0">
                <a:solidFill>
                  <a:schemeClr val="accent5"/>
                </a:solidFill>
              </a:rPr>
              <a:t>your feedback!</a:t>
            </a:r>
          </a:p>
          <a:p>
            <a:pPr marL="0" indent="0">
              <a:buNone/>
            </a:pPr>
            <a:endParaRPr lang="en-US" sz="3301" b="1" dirty="0">
              <a:solidFill>
                <a:schemeClr val="accent5"/>
              </a:solidFill>
            </a:endParaRPr>
          </a:p>
        </p:txBody>
      </p:sp>
      <p:sp>
        <p:nvSpPr>
          <p:cNvPr id="7" name="Rectangle 6"/>
          <p:cNvSpPr/>
          <p:nvPr/>
        </p:nvSpPr>
        <p:spPr>
          <a:xfrm>
            <a:off x="7643471" y="5747890"/>
            <a:ext cx="971803" cy="252860"/>
          </a:xfrm>
          <a:prstGeom prst="rect">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351" b="1" dirty="0">
                <a:solidFill>
                  <a:schemeClr val="bg1"/>
                </a:solidFill>
              </a:rPr>
              <a:t>TRAINING</a:t>
            </a:r>
          </a:p>
        </p:txBody>
      </p:sp>
    </p:spTree>
    <p:custDataLst>
      <p:tags r:id="rId1"/>
    </p:custDataLst>
    <p:extLst>
      <p:ext uri="{BB962C8B-B14F-4D97-AF65-F5344CB8AC3E}">
        <p14:creationId xmlns:p14="http://schemas.microsoft.com/office/powerpoint/2010/main" val="33114803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E34AA3-E36D-B694-E637-85D2ADB193B2}"/>
              </a:ext>
            </a:extLst>
          </p:cNvPr>
          <p:cNvPicPr>
            <a:picLocks noChangeAspect="1"/>
          </p:cNvPicPr>
          <p:nvPr/>
        </p:nvPicPr>
        <p:blipFill>
          <a:blip r:embed="rId4"/>
          <a:stretch>
            <a:fillRect/>
          </a:stretch>
        </p:blipFill>
        <p:spPr>
          <a:xfrm>
            <a:off x="3360420" y="1450181"/>
            <a:ext cx="5257800" cy="3957638"/>
          </a:xfrm>
          <a:prstGeom prst="rect">
            <a:avLst/>
          </a:prstGeom>
        </p:spPr>
      </p:pic>
      <p:pic>
        <p:nvPicPr>
          <p:cNvPr id="7" name="Picture 6">
            <a:extLst>
              <a:ext uri="{FF2B5EF4-FFF2-40B4-BE49-F238E27FC236}">
                <a16:creationId xmlns:a16="http://schemas.microsoft.com/office/drawing/2014/main" id="{B1B1F1AA-AB2E-7379-B4CF-0769E60E54AE}"/>
              </a:ext>
            </a:extLst>
          </p:cNvPr>
          <p:cNvPicPr>
            <a:picLocks noChangeAspect="1"/>
          </p:cNvPicPr>
          <p:nvPr/>
        </p:nvPicPr>
        <p:blipFill>
          <a:blip r:embed="rId5"/>
          <a:stretch>
            <a:fillRect/>
          </a:stretch>
        </p:blipFill>
        <p:spPr>
          <a:xfrm>
            <a:off x="0" y="1748790"/>
            <a:ext cx="3360420" cy="3360420"/>
          </a:xfrm>
          <a:prstGeom prst="rect">
            <a:avLst/>
          </a:prstGeom>
        </p:spPr>
      </p:pic>
    </p:spTree>
    <p:custDataLst>
      <p:tags r:id="rId1"/>
    </p:custDataLst>
    <p:extLst>
      <p:ext uri="{BB962C8B-B14F-4D97-AF65-F5344CB8AC3E}">
        <p14:creationId xmlns:p14="http://schemas.microsoft.com/office/powerpoint/2010/main" val="33442682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Home </a:t>
            </a:r>
            <a:r>
              <a:rPr lang="en-US" dirty="0">
                <a:hlinkClick r:id="rId4" action="ppaction://hlinkfile"/>
              </a:rPr>
              <a:t>Tiers</a:t>
            </a:r>
            <a:endParaRPr lang="en-US" dirty="0"/>
          </a:p>
        </p:txBody>
      </p:sp>
      <p:sp>
        <p:nvSpPr>
          <p:cNvPr id="6" name="Rectangle 5"/>
          <p:cNvSpPr/>
          <p:nvPr/>
        </p:nvSpPr>
        <p:spPr>
          <a:xfrm>
            <a:off x="353616" y="3010759"/>
            <a:ext cx="2509425" cy="247326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33" tIns="91416" rtlCol="0" anchor="t" anchorCtr="0"/>
          <a:lstStyle/>
          <a:p>
            <a:pPr>
              <a:defRPr/>
            </a:pPr>
            <a:r>
              <a:rPr lang="en-US" sz="3000" dirty="0">
                <a:solidFill>
                  <a:prstClr val="black"/>
                </a:solidFill>
                <a:latin typeface="Calibri" panose="020F0502020204030204"/>
              </a:rPr>
              <a:t>Initial engagement and action planning</a:t>
            </a:r>
          </a:p>
          <a:p>
            <a:pPr>
              <a:defRPr/>
            </a:pPr>
            <a:endParaRPr lang="en-US" sz="1200" dirty="0">
              <a:solidFill>
                <a:prstClr val="black"/>
              </a:solidFill>
              <a:latin typeface="Calibri" panose="020F0502020204030204"/>
            </a:endParaRPr>
          </a:p>
        </p:txBody>
      </p:sp>
      <p:sp>
        <p:nvSpPr>
          <p:cNvPr id="7" name="Rectangle 6"/>
          <p:cNvSpPr/>
          <p:nvPr/>
        </p:nvSpPr>
        <p:spPr>
          <a:xfrm>
            <a:off x="3041227" y="3010760"/>
            <a:ext cx="2509425" cy="2473261"/>
          </a:xfrm>
          <a:prstGeom prst="rect">
            <a:avLst/>
          </a:prstGeom>
          <a:solidFill>
            <a:srgbClr val="E0EBE9"/>
          </a:solidFill>
          <a:ln>
            <a:noFill/>
          </a:ln>
        </p:spPr>
        <p:style>
          <a:lnRef idx="2">
            <a:schemeClr val="accent1">
              <a:shade val="50000"/>
            </a:schemeClr>
          </a:lnRef>
          <a:fillRef idx="1">
            <a:schemeClr val="accent1"/>
          </a:fillRef>
          <a:effectRef idx="0">
            <a:schemeClr val="accent1"/>
          </a:effectRef>
          <a:fontRef idx="minor">
            <a:schemeClr val="lt1"/>
          </a:fontRef>
        </p:style>
        <p:txBody>
          <a:bodyPr lIns="182833" tIns="91416" rtlCol="0" anchor="t" anchorCtr="0"/>
          <a:lstStyle/>
          <a:p>
            <a:pPr>
              <a:defRPr/>
            </a:pPr>
            <a:r>
              <a:rPr lang="en-US" sz="3000" dirty="0">
                <a:solidFill>
                  <a:prstClr val="black"/>
                </a:solidFill>
                <a:latin typeface="Calibri" panose="020F0502020204030204"/>
              </a:rPr>
              <a:t>High Intensity</a:t>
            </a:r>
          </a:p>
          <a:p>
            <a:pPr>
              <a:defRPr/>
            </a:pPr>
            <a:endParaRPr lang="en-US" sz="3200" dirty="0">
              <a:solidFill>
                <a:prstClr val="black"/>
              </a:solidFill>
              <a:latin typeface="Calibri" panose="020F0502020204030204"/>
            </a:endParaRPr>
          </a:p>
          <a:p>
            <a:pPr>
              <a:defRPr/>
            </a:pPr>
            <a:endParaRPr lang="en-US" sz="1050" dirty="0">
              <a:solidFill>
                <a:prstClr val="black"/>
              </a:solidFill>
              <a:latin typeface="Calibri" panose="020F0502020204030204"/>
            </a:endParaRPr>
          </a:p>
        </p:txBody>
      </p:sp>
      <p:sp>
        <p:nvSpPr>
          <p:cNvPr id="8" name="Rectangle 7"/>
          <p:cNvSpPr/>
          <p:nvPr/>
        </p:nvSpPr>
        <p:spPr>
          <a:xfrm>
            <a:off x="5728838" y="3010761"/>
            <a:ext cx="2509425" cy="2473261"/>
          </a:xfrm>
          <a:prstGeom prst="rect">
            <a:avLst/>
          </a:prstGeom>
          <a:solidFill>
            <a:srgbClr val="DBE7F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33" tIns="91416" rtlCol="0" anchor="t" anchorCtr="0"/>
          <a:lstStyle/>
          <a:p>
            <a:pPr>
              <a:defRPr/>
            </a:pPr>
            <a:r>
              <a:rPr lang="en-US" sz="3000" dirty="0">
                <a:solidFill>
                  <a:prstClr val="black"/>
                </a:solidFill>
                <a:latin typeface="Calibri" panose="020F0502020204030204"/>
              </a:rPr>
              <a:t>Low Intensity</a:t>
            </a:r>
            <a:endParaRPr lang="en-US" sz="3200" dirty="0">
              <a:solidFill>
                <a:prstClr val="black"/>
              </a:solidFill>
              <a:latin typeface="Calibri" panose="020F0502020204030204"/>
            </a:endParaRPr>
          </a:p>
        </p:txBody>
      </p:sp>
      <p:sp>
        <p:nvSpPr>
          <p:cNvPr id="3" name="Rectangle 2"/>
          <p:cNvSpPr/>
          <p:nvPr/>
        </p:nvSpPr>
        <p:spPr>
          <a:xfrm>
            <a:off x="353616" y="2057401"/>
            <a:ext cx="2509425" cy="953357"/>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defRPr/>
            </a:pPr>
            <a:r>
              <a:rPr lang="en-US" sz="3599" dirty="0">
                <a:solidFill>
                  <a:prstClr val="white"/>
                </a:solidFill>
                <a:latin typeface="Calibri" panose="020F0502020204030204"/>
              </a:rPr>
              <a:t>Tier</a:t>
            </a:r>
            <a:r>
              <a:rPr lang="en-US" sz="3599" b="1" dirty="0">
                <a:solidFill>
                  <a:prstClr val="white"/>
                </a:solidFill>
                <a:latin typeface="Calibri" panose="020F0502020204030204"/>
              </a:rPr>
              <a:t> </a:t>
            </a:r>
            <a:r>
              <a:rPr lang="en-US" sz="3599" dirty="0">
                <a:solidFill>
                  <a:prstClr val="white"/>
                </a:solidFill>
                <a:latin typeface="Calibri" panose="020F0502020204030204"/>
              </a:rPr>
              <a:t>One</a:t>
            </a:r>
          </a:p>
        </p:txBody>
      </p:sp>
      <p:sp>
        <p:nvSpPr>
          <p:cNvPr id="4" name="Rectangle 3"/>
          <p:cNvSpPr/>
          <p:nvPr/>
        </p:nvSpPr>
        <p:spPr>
          <a:xfrm>
            <a:off x="3041227" y="2057403"/>
            <a:ext cx="2509425" cy="953357"/>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en-US" sz="3599" dirty="0">
                <a:solidFill>
                  <a:prstClr val="white"/>
                </a:solidFill>
                <a:latin typeface="Calibri" panose="020F0502020204030204"/>
              </a:rPr>
              <a:t>Tier</a:t>
            </a:r>
            <a:r>
              <a:rPr lang="en-US" sz="3599" b="1" dirty="0">
                <a:solidFill>
                  <a:prstClr val="white"/>
                </a:solidFill>
                <a:latin typeface="Calibri" panose="020F0502020204030204"/>
              </a:rPr>
              <a:t> </a:t>
            </a:r>
            <a:r>
              <a:rPr lang="en-US" sz="3599" dirty="0">
                <a:solidFill>
                  <a:prstClr val="white"/>
                </a:solidFill>
                <a:latin typeface="Calibri" panose="020F0502020204030204"/>
              </a:rPr>
              <a:t>Two</a:t>
            </a:r>
          </a:p>
        </p:txBody>
      </p:sp>
      <p:sp>
        <p:nvSpPr>
          <p:cNvPr id="5" name="Rectangle 4"/>
          <p:cNvSpPr/>
          <p:nvPr/>
        </p:nvSpPr>
        <p:spPr>
          <a:xfrm>
            <a:off x="5728838" y="2057403"/>
            <a:ext cx="2509425" cy="953357"/>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defRPr/>
            </a:pPr>
            <a:r>
              <a:rPr lang="en-US" sz="3599" dirty="0">
                <a:solidFill>
                  <a:prstClr val="white"/>
                </a:solidFill>
                <a:latin typeface="Calibri" panose="020F0502020204030204"/>
              </a:rPr>
              <a:t>Tier</a:t>
            </a:r>
            <a:r>
              <a:rPr lang="en-US" sz="3599" b="1" dirty="0">
                <a:solidFill>
                  <a:prstClr val="white"/>
                </a:solidFill>
                <a:latin typeface="Calibri" panose="020F0502020204030204"/>
              </a:rPr>
              <a:t> </a:t>
            </a:r>
            <a:r>
              <a:rPr lang="en-US" sz="3599" dirty="0">
                <a:solidFill>
                  <a:prstClr val="white"/>
                </a:solidFill>
                <a:latin typeface="Calibri" panose="020F0502020204030204"/>
              </a:rPr>
              <a:t>Three</a:t>
            </a:r>
          </a:p>
        </p:txBody>
      </p:sp>
      <p:sp>
        <p:nvSpPr>
          <p:cNvPr id="10" name="Rectangle 9">
            <a:extLst>
              <a:ext uri="{FF2B5EF4-FFF2-40B4-BE49-F238E27FC236}">
                <a16:creationId xmlns:a16="http://schemas.microsoft.com/office/drawing/2014/main" id="{AFF1746B-6198-1A23-B841-6037A9BC22A1}"/>
              </a:ext>
            </a:extLst>
          </p:cNvPr>
          <p:cNvSpPr/>
          <p:nvPr/>
        </p:nvSpPr>
        <p:spPr>
          <a:xfrm>
            <a:off x="7662479" y="5748560"/>
            <a:ext cx="971803" cy="252860"/>
          </a:xfrm>
          <a:prstGeom prst="rect">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351" b="1" dirty="0">
                <a:solidFill>
                  <a:schemeClr val="bg1"/>
                </a:solidFill>
              </a:rPr>
              <a:t>TRAINING</a:t>
            </a:r>
          </a:p>
        </p:txBody>
      </p:sp>
    </p:spTree>
    <p:custDataLst>
      <p:tags r:id="rId1"/>
    </p:custDataLst>
    <p:extLst>
      <p:ext uri="{BB962C8B-B14F-4D97-AF65-F5344CB8AC3E}">
        <p14:creationId xmlns:p14="http://schemas.microsoft.com/office/powerpoint/2010/main" val="40615450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Tier One Services</a:t>
            </a:r>
          </a:p>
        </p:txBody>
      </p:sp>
      <p:graphicFrame>
        <p:nvGraphicFramePr>
          <p:cNvPr id="10" name="Content Placeholder 6">
            <a:extLst>
              <a:ext uri="{FF2B5EF4-FFF2-40B4-BE49-F238E27FC236}">
                <a16:creationId xmlns:a16="http://schemas.microsoft.com/office/drawing/2014/main" id="{821BB049-5425-10DA-B5EE-4A64B95E5AA2}"/>
              </a:ext>
            </a:extLst>
          </p:cNvPr>
          <p:cNvGraphicFramePr>
            <a:graphicFrameLocks noGrp="1"/>
          </p:cNvGraphicFramePr>
          <p:nvPr>
            <p:ph idx="4294967295"/>
            <p:extLst>
              <p:ext uri="{D42A27DB-BD31-4B8C-83A1-F6EECF244321}">
                <p14:modId xmlns:p14="http://schemas.microsoft.com/office/powerpoint/2010/main" val="4073283671"/>
              </p:ext>
            </p:extLst>
          </p:nvPr>
        </p:nvGraphicFramePr>
        <p:xfrm>
          <a:off x="146777" y="1853393"/>
          <a:ext cx="8298180" cy="39776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3" name="Group 2"/>
          <p:cNvGrpSpPr/>
          <p:nvPr/>
        </p:nvGrpSpPr>
        <p:grpSpPr>
          <a:xfrm>
            <a:off x="5781772" y="1169194"/>
            <a:ext cx="2453639" cy="259377"/>
            <a:chOff x="457200" y="1721955"/>
            <a:chExt cx="8229600" cy="875772"/>
          </a:xfrm>
        </p:grpSpPr>
        <p:sp>
          <p:nvSpPr>
            <p:cNvPr id="4" name="Rectangle 3"/>
            <p:cNvSpPr/>
            <p:nvPr/>
          </p:nvSpPr>
          <p:spPr>
            <a:xfrm>
              <a:off x="457200" y="1721955"/>
              <a:ext cx="2619213" cy="875772"/>
            </a:xfrm>
            <a:prstGeom prst="rect">
              <a:avLst/>
            </a:prstGeom>
            <a:ln/>
          </p:spPr>
          <p:style>
            <a:lnRef idx="0">
              <a:schemeClr val="accent2"/>
            </a:lnRef>
            <a:fillRef idx="3">
              <a:schemeClr val="accent2"/>
            </a:fillRef>
            <a:effectRef idx="3">
              <a:schemeClr val="accent2"/>
            </a:effectRef>
            <a:fontRef idx="minor">
              <a:schemeClr val="lt1"/>
            </a:fontRef>
          </p:style>
          <p:txBody>
            <a:bodyPr tIns="20574" rtlCol="0" anchor="ctr"/>
            <a:lstStyle/>
            <a:p>
              <a:pPr algn="ctr">
                <a:defRPr/>
              </a:pPr>
              <a:r>
                <a:rPr lang="en-US" sz="1050" dirty="0">
                  <a:solidFill>
                    <a:prstClr val="white"/>
                  </a:solidFill>
                  <a:latin typeface="Calibri" panose="020F0502020204030204"/>
                </a:rPr>
                <a:t>Tier</a:t>
              </a:r>
              <a:r>
                <a:rPr lang="en-US" sz="1050" b="1" dirty="0">
                  <a:solidFill>
                    <a:prstClr val="white"/>
                  </a:solidFill>
                  <a:latin typeface="Calibri" panose="020F0502020204030204"/>
                </a:rPr>
                <a:t> One</a:t>
              </a:r>
            </a:p>
          </p:txBody>
        </p:sp>
        <p:sp>
          <p:nvSpPr>
            <p:cNvPr id="5" name="Rectangle 4"/>
            <p:cNvSpPr/>
            <p:nvPr/>
          </p:nvSpPr>
          <p:spPr>
            <a:xfrm>
              <a:off x="3262394" y="1721955"/>
              <a:ext cx="2619213" cy="8757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0574" rtlCol="0" anchor="ctr"/>
            <a:lstStyle/>
            <a:p>
              <a:pPr algn="ctr">
                <a:defRPr/>
              </a:pPr>
              <a:r>
                <a:rPr lang="en-US" sz="1050" dirty="0">
                  <a:solidFill>
                    <a:prstClr val="white"/>
                  </a:solidFill>
                  <a:latin typeface="Calibri" panose="020F0502020204030204"/>
                </a:rPr>
                <a:t>Tier</a:t>
              </a:r>
              <a:r>
                <a:rPr lang="en-US" sz="1050" b="1" dirty="0">
                  <a:solidFill>
                    <a:prstClr val="white"/>
                  </a:solidFill>
                  <a:latin typeface="Calibri" panose="020F0502020204030204"/>
                </a:rPr>
                <a:t> Two</a:t>
              </a:r>
            </a:p>
          </p:txBody>
        </p:sp>
        <p:sp>
          <p:nvSpPr>
            <p:cNvPr id="6" name="Rectangle 5"/>
            <p:cNvSpPr/>
            <p:nvPr/>
          </p:nvSpPr>
          <p:spPr>
            <a:xfrm>
              <a:off x="6067587" y="1721955"/>
              <a:ext cx="2619213" cy="8757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0574" rtlCol="0" anchor="ctr"/>
            <a:lstStyle/>
            <a:p>
              <a:pPr algn="ctr">
                <a:defRPr/>
              </a:pPr>
              <a:r>
                <a:rPr lang="en-US" sz="1050" dirty="0">
                  <a:solidFill>
                    <a:prstClr val="white"/>
                  </a:solidFill>
                  <a:latin typeface="Calibri" panose="020F0502020204030204"/>
                </a:rPr>
                <a:t>Tier</a:t>
              </a:r>
              <a:r>
                <a:rPr lang="en-US" sz="1050" b="1" dirty="0">
                  <a:solidFill>
                    <a:prstClr val="white"/>
                  </a:solidFill>
                  <a:latin typeface="Calibri" panose="020F0502020204030204"/>
                </a:rPr>
                <a:t> Three</a:t>
              </a:r>
            </a:p>
          </p:txBody>
        </p:sp>
      </p:grpSp>
    </p:spTree>
    <p:custDataLst>
      <p:tags r:id="rId1"/>
    </p:custDataLst>
    <p:extLst>
      <p:ext uri="{BB962C8B-B14F-4D97-AF65-F5344CB8AC3E}">
        <p14:creationId xmlns:p14="http://schemas.microsoft.com/office/powerpoint/2010/main" val="15331938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2F4DB9E-57E0-B470-4DEA-5BF15394D232}"/>
              </a:ext>
            </a:extLst>
          </p:cNvPr>
          <p:cNvSpPr/>
          <p:nvPr/>
        </p:nvSpPr>
        <p:spPr>
          <a:xfrm>
            <a:off x="1506254" y="1577761"/>
            <a:ext cx="2724448" cy="1035047"/>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defTabSz="740664">
              <a:spcAft>
                <a:spcPts val="450"/>
              </a:spcAft>
              <a:defRPr/>
            </a:pPr>
            <a:r>
              <a:rPr lang="en-US" sz="3887">
                <a:solidFill>
                  <a:prstClr val="white"/>
                </a:solidFill>
                <a:latin typeface="Calibri" panose="020F0502020204030204"/>
              </a:rPr>
              <a:t>Tier</a:t>
            </a:r>
            <a:r>
              <a:rPr lang="en-US" sz="3887" b="1">
                <a:solidFill>
                  <a:prstClr val="white"/>
                </a:solidFill>
                <a:latin typeface="Calibri" panose="020F0502020204030204"/>
              </a:rPr>
              <a:t> Two</a:t>
            </a:r>
            <a:endParaRPr lang="en-US" sz="3599" b="1">
              <a:solidFill>
                <a:prstClr val="white"/>
              </a:solidFill>
              <a:latin typeface="Calibri" panose="020F0502020204030204"/>
            </a:endParaRPr>
          </a:p>
        </p:txBody>
      </p:sp>
      <p:sp>
        <p:nvSpPr>
          <p:cNvPr id="5" name="Rectangle 4">
            <a:extLst>
              <a:ext uri="{FF2B5EF4-FFF2-40B4-BE49-F238E27FC236}">
                <a16:creationId xmlns:a16="http://schemas.microsoft.com/office/drawing/2014/main" id="{FB380C6E-DA79-19DA-7C1D-25A2A21E1546}"/>
              </a:ext>
            </a:extLst>
          </p:cNvPr>
          <p:cNvSpPr/>
          <p:nvPr/>
        </p:nvSpPr>
        <p:spPr>
          <a:xfrm>
            <a:off x="1506255" y="2657046"/>
            <a:ext cx="2724448" cy="2685185"/>
          </a:xfrm>
          <a:prstGeom prst="rect">
            <a:avLst/>
          </a:prstGeom>
          <a:solidFill>
            <a:srgbClr val="E0EBE9"/>
          </a:solidFill>
          <a:ln>
            <a:noFill/>
          </a:ln>
        </p:spPr>
        <p:style>
          <a:lnRef idx="2">
            <a:schemeClr val="accent1">
              <a:shade val="50000"/>
            </a:schemeClr>
          </a:lnRef>
          <a:fillRef idx="1">
            <a:schemeClr val="accent1"/>
          </a:fillRef>
          <a:effectRef idx="0">
            <a:schemeClr val="accent1"/>
          </a:effectRef>
          <a:fontRef idx="minor">
            <a:schemeClr val="lt1"/>
          </a:fontRef>
        </p:style>
        <p:txBody>
          <a:bodyPr lIns="182833" tIns="91416" rtlCol="0" anchor="t" anchorCtr="0"/>
          <a:lstStyle/>
          <a:p>
            <a:pPr defTabSz="740664">
              <a:spcAft>
                <a:spcPts val="450"/>
              </a:spcAft>
              <a:defRPr/>
            </a:pPr>
            <a:r>
              <a:rPr lang="en-US" sz="3455" dirty="0">
                <a:solidFill>
                  <a:prstClr val="black"/>
                </a:solidFill>
                <a:latin typeface="Calibri" panose="020F0502020204030204"/>
              </a:rPr>
              <a:t>High Intensity</a:t>
            </a:r>
            <a:endParaRPr lang="en-US" sz="3200" dirty="0">
              <a:solidFill>
                <a:prstClr val="black"/>
              </a:solidFill>
              <a:latin typeface="Calibri" panose="020F0502020204030204"/>
            </a:endParaRPr>
          </a:p>
        </p:txBody>
      </p:sp>
      <p:sp>
        <p:nvSpPr>
          <p:cNvPr id="3" name="Rectangle 2">
            <a:extLst>
              <a:ext uri="{FF2B5EF4-FFF2-40B4-BE49-F238E27FC236}">
                <a16:creationId xmlns:a16="http://schemas.microsoft.com/office/drawing/2014/main" id="{606D33F5-A146-4E0C-24BE-42464D932591}"/>
              </a:ext>
            </a:extLst>
          </p:cNvPr>
          <p:cNvSpPr/>
          <p:nvPr/>
        </p:nvSpPr>
        <p:spPr>
          <a:xfrm>
            <a:off x="4869679" y="1561189"/>
            <a:ext cx="2768069" cy="1051619"/>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defTabSz="754380">
              <a:spcAft>
                <a:spcPts val="450"/>
              </a:spcAft>
              <a:defRPr/>
            </a:pPr>
            <a:r>
              <a:rPr lang="en-US" sz="3959" dirty="0">
                <a:solidFill>
                  <a:prstClr val="white"/>
                </a:solidFill>
                <a:latin typeface="Calibri" panose="020F0502020204030204"/>
              </a:rPr>
              <a:t>Tier</a:t>
            </a:r>
            <a:r>
              <a:rPr lang="en-US" sz="3959" b="1" dirty="0">
                <a:solidFill>
                  <a:prstClr val="white"/>
                </a:solidFill>
                <a:latin typeface="Calibri" panose="020F0502020204030204"/>
              </a:rPr>
              <a:t> Three</a:t>
            </a:r>
            <a:endParaRPr lang="en-US" sz="3599" b="1" dirty="0">
              <a:solidFill>
                <a:prstClr val="white"/>
              </a:solidFill>
              <a:latin typeface="Calibri" panose="020F0502020204030204"/>
            </a:endParaRPr>
          </a:p>
        </p:txBody>
      </p:sp>
      <p:sp>
        <p:nvSpPr>
          <p:cNvPr id="6" name="Rectangle 5">
            <a:extLst>
              <a:ext uri="{FF2B5EF4-FFF2-40B4-BE49-F238E27FC236}">
                <a16:creationId xmlns:a16="http://schemas.microsoft.com/office/drawing/2014/main" id="{10896E85-128E-B02E-6987-1C6BEB4366B1}"/>
              </a:ext>
            </a:extLst>
          </p:cNvPr>
          <p:cNvSpPr/>
          <p:nvPr/>
        </p:nvSpPr>
        <p:spPr>
          <a:xfrm>
            <a:off x="4869679" y="2606456"/>
            <a:ext cx="2768069" cy="2728178"/>
          </a:xfrm>
          <a:prstGeom prst="rect">
            <a:avLst/>
          </a:prstGeom>
          <a:solidFill>
            <a:srgbClr val="DBE7F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33" tIns="91416" rtlCol="0" anchor="t" anchorCtr="0"/>
          <a:lstStyle/>
          <a:p>
            <a:pPr defTabSz="754380">
              <a:spcAft>
                <a:spcPts val="450"/>
              </a:spcAft>
              <a:defRPr/>
            </a:pPr>
            <a:r>
              <a:rPr lang="en-US" sz="3520" dirty="0">
                <a:solidFill>
                  <a:prstClr val="black"/>
                </a:solidFill>
                <a:latin typeface="Calibri" panose="020F0502020204030204"/>
              </a:rPr>
              <a:t>Low intensity </a:t>
            </a:r>
            <a:endParaRPr lang="en-US" sz="3200" dirty="0">
              <a:solidFill>
                <a:prstClr val="black"/>
              </a:solidFill>
              <a:latin typeface="Calibri" panose="020F0502020204030204"/>
            </a:endParaRPr>
          </a:p>
        </p:txBody>
      </p:sp>
    </p:spTree>
    <p:custDataLst>
      <p:tags r:id="rId1"/>
    </p:custDataLst>
    <p:extLst>
      <p:ext uri="{BB962C8B-B14F-4D97-AF65-F5344CB8AC3E}">
        <p14:creationId xmlns:p14="http://schemas.microsoft.com/office/powerpoint/2010/main" val="38931737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564259021"/>
              </p:ext>
            </p:extLst>
          </p:nvPr>
        </p:nvGraphicFramePr>
        <p:xfrm>
          <a:off x="352517" y="1797248"/>
          <a:ext cx="7886700" cy="32635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hidden="1">
            <a:extLst>
              <a:ext uri="{FF2B5EF4-FFF2-40B4-BE49-F238E27FC236}">
                <a16:creationId xmlns:a16="http://schemas.microsoft.com/office/drawing/2014/main" id="{C9C882B6-635E-9A9C-51EF-D82A1D865EB9}"/>
              </a:ext>
            </a:extLst>
          </p:cNvPr>
          <p:cNvSpPr>
            <a:spLocks noGrp="1"/>
          </p:cNvSpPr>
          <p:nvPr>
            <p:ph type="sldNum" sz="quarter" idx="4294967295"/>
          </p:nvPr>
        </p:nvSpPr>
        <p:spPr>
          <a:xfrm>
            <a:off x="8160544" y="5701904"/>
            <a:ext cx="983456" cy="273844"/>
          </a:xfrm>
          <a:prstGeom prst="rect">
            <a:avLst/>
          </a:prstGeom>
        </p:spPr>
        <p:txBody>
          <a:bodyPr/>
          <a:lstStyle/>
          <a:p>
            <a:pPr algn="r">
              <a:spcAft>
                <a:spcPts val="450"/>
              </a:spcAft>
              <a:defRPr/>
            </a:pPr>
            <a:fld id="{65D9C416-2722-450E-9B4E-3664935E3077}" type="slidenum">
              <a:rPr lang="en-US" sz="788">
                <a:solidFill>
                  <a:srgbClr val="FFFFFF"/>
                </a:solidFill>
                <a:latin typeface="Calibri" panose="020F0502020204030204"/>
              </a:rPr>
              <a:pPr algn="r">
                <a:spcAft>
                  <a:spcPts val="450"/>
                </a:spcAft>
                <a:defRPr/>
              </a:pPr>
              <a:t>18</a:t>
            </a:fld>
            <a:endParaRPr lang="en-US" sz="788">
              <a:solidFill>
                <a:srgbClr val="FFFFFF"/>
              </a:solidFill>
              <a:latin typeface="Calibri" panose="020F0502020204030204"/>
            </a:endParaRPr>
          </a:p>
        </p:txBody>
      </p:sp>
    </p:spTree>
    <p:custDataLst>
      <p:tags r:id="rId1"/>
    </p:custDataLst>
    <p:extLst>
      <p:ext uri="{BB962C8B-B14F-4D97-AF65-F5344CB8AC3E}">
        <p14:creationId xmlns:p14="http://schemas.microsoft.com/office/powerpoint/2010/main" val="34854815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059423582"/>
              </p:ext>
            </p:extLst>
          </p:nvPr>
        </p:nvGraphicFramePr>
        <p:xfrm>
          <a:off x="362042" y="1797248"/>
          <a:ext cx="7886700" cy="32635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hidden="1">
            <a:extLst>
              <a:ext uri="{FF2B5EF4-FFF2-40B4-BE49-F238E27FC236}">
                <a16:creationId xmlns:a16="http://schemas.microsoft.com/office/drawing/2014/main" id="{24943105-18D6-9E4C-96E1-CB8F9CA51015}"/>
              </a:ext>
            </a:extLst>
          </p:cNvPr>
          <p:cNvSpPr>
            <a:spLocks noGrp="1"/>
          </p:cNvSpPr>
          <p:nvPr>
            <p:ph type="sldNum" sz="quarter" idx="4294967295"/>
          </p:nvPr>
        </p:nvSpPr>
        <p:spPr>
          <a:xfrm>
            <a:off x="8160544" y="5701904"/>
            <a:ext cx="983456" cy="273844"/>
          </a:xfrm>
          <a:prstGeom prst="rect">
            <a:avLst/>
          </a:prstGeom>
        </p:spPr>
        <p:txBody>
          <a:bodyPr/>
          <a:lstStyle/>
          <a:p>
            <a:pPr algn="r">
              <a:spcAft>
                <a:spcPts val="450"/>
              </a:spcAft>
              <a:defRPr/>
            </a:pPr>
            <a:fld id="{65D9C416-2722-450E-9B4E-3664935E3077}" type="slidenum">
              <a:rPr lang="en-US" sz="788">
                <a:solidFill>
                  <a:srgbClr val="FFFFFF"/>
                </a:solidFill>
                <a:latin typeface="Calibri" panose="020F0502020204030204"/>
              </a:rPr>
              <a:pPr algn="r">
                <a:spcAft>
                  <a:spcPts val="450"/>
                </a:spcAft>
                <a:defRPr/>
              </a:pPr>
              <a:t>19</a:t>
            </a:fld>
            <a:endParaRPr lang="en-US" sz="788">
              <a:solidFill>
                <a:srgbClr val="FFFFFF"/>
              </a:solidFill>
              <a:latin typeface="Calibri" panose="020F0502020204030204"/>
            </a:endParaRPr>
          </a:p>
        </p:txBody>
      </p:sp>
    </p:spTree>
    <p:custDataLst>
      <p:tags r:id="rId1"/>
    </p:custDataLst>
    <p:extLst>
      <p:ext uri="{BB962C8B-B14F-4D97-AF65-F5344CB8AC3E}">
        <p14:creationId xmlns:p14="http://schemas.microsoft.com/office/powerpoint/2010/main" val="5556927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3125" y="1187661"/>
            <a:ext cx="7546093" cy="3264353"/>
          </a:xfrm>
        </p:spPr>
        <p:txBody>
          <a:bodyPr/>
          <a:lstStyle/>
          <a:p>
            <a:pPr marL="0" indent="0">
              <a:buNone/>
            </a:pPr>
            <a:r>
              <a:rPr lang="en-US" dirty="0"/>
              <a:t>I diagnosed ‘abdominal pain’ when the real problem was hunger, I confused social issues with medical problems </a:t>
            </a:r>
            <a:br>
              <a:rPr lang="en-US" dirty="0"/>
            </a:br>
            <a:r>
              <a:rPr lang="en-US" dirty="0"/>
              <a:t>in other patients, too. I mislabeled the hopelessness of </a:t>
            </a:r>
            <a:br>
              <a:rPr lang="en-US" dirty="0"/>
            </a:br>
            <a:r>
              <a:rPr lang="en-US" dirty="0"/>
              <a:t>long-term unemployment as depression and the poverty that causes patients to miss pills or appointments as noncompliance. In one older patient, I mistook the inability </a:t>
            </a:r>
            <a:br>
              <a:rPr lang="en-US" dirty="0"/>
            </a:br>
            <a:r>
              <a:rPr lang="en-US" dirty="0"/>
              <a:t>to read for dementia. My medical training had not prepared me for this ambush of social circumstance. Real-life obstacles had an enormous impact on my patients’ lives, but because I had neither the skills nor the resources for treating them, I ignored the social context of disease altogether.</a:t>
            </a:r>
          </a:p>
          <a:p>
            <a:pPr marL="300128" lvl="1" indent="0" algn="r">
              <a:buNone/>
            </a:pPr>
            <a:r>
              <a:rPr lang="en-US" i="1" dirty="0"/>
              <a:t>—Laura Gottlieb, MD</a:t>
            </a:r>
          </a:p>
          <a:p>
            <a:pPr marL="300128" lvl="1" indent="0" algn="r">
              <a:buNone/>
            </a:pPr>
            <a:r>
              <a:rPr lang="en-US" i="1" dirty="0"/>
              <a:t>University of California San Francisco</a:t>
            </a:r>
          </a:p>
        </p:txBody>
      </p:sp>
      <p:sp>
        <p:nvSpPr>
          <p:cNvPr id="6" name="Freeform 40"/>
          <p:cNvSpPr>
            <a:spLocks noEditPoints="1"/>
          </p:cNvSpPr>
          <p:nvPr/>
        </p:nvSpPr>
        <p:spPr bwMode="auto">
          <a:xfrm>
            <a:off x="352518" y="1222810"/>
            <a:ext cx="286013" cy="223664"/>
          </a:xfrm>
          <a:custGeom>
            <a:avLst/>
            <a:gdLst>
              <a:gd name="T0" fmla="*/ 147 w 366"/>
              <a:gd name="T1" fmla="*/ 0 h 284"/>
              <a:gd name="T2" fmla="*/ 147 w 366"/>
              <a:gd name="T3" fmla="*/ 21 h 284"/>
              <a:gd name="T4" fmla="*/ 78 w 366"/>
              <a:gd name="T5" fmla="*/ 72 h 284"/>
              <a:gd name="T6" fmla="*/ 53 w 366"/>
              <a:gd name="T7" fmla="*/ 144 h 284"/>
              <a:gd name="T8" fmla="*/ 55 w 366"/>
              <a:gd name="T9" fmla="*/ 156 h 284"/>
              <a:gd name="T10" fmla="*/ 59 w 366"/>
              <a:gd name="T11" fmla="*/ 158 h 284"/>
              <a:gd name="T12" fmla="*/ 66 w 366"/>
              <a:gd name="T13" fmla="*/ 155 h 284"/>
              <a:gd name="T14" fmla="*/ 100 w 366"/>
              <a:gd name="T15" fmla="*/ 146 h 284"/>
              <a:gd name="T16" fmla="*/ 143 w 366"/>
              <a:gd name="T17" fmla="*/ 165 h 284"/>
              <a:gd name="T18" fmla="*/ 162 w 366"/>
              <a:gd name="T19" fmla="*/ 212 h 284"/>
              <a:gd name="T20" fmla="*/ 140 w 366"/>
              <a:gd name="T21" fmla="*/ 262 h 284"/>
              <a:gd name="T22" fmla="*/ 88 w 366"/>
              <a:gd name="T23" fmla="*/ 284 h 284"/>
              <a:gd name="T24" fmla="*/ 26 w 366"/>
              <a:gd name="T25" fmla="*/ 255 h 284"/>
              <a:gd name="T26" fmla="*/ 0 w 366"/>
              <a:gd name="T27" fmla="*/ 176 h 284"/>
              <a:gd name="T28" fmla="*/ 36 w 366"/>
              <a:gd name="T29" fmla="*/ 73 h 284"/>
              <a:gd name="T30" fmla="*/ 147 w 366"/>
              <a:gd name="T31" fmla="*/ 0 h 284"/>
              <a:gd name="T32" fmla="*/ 352 w 366"/>
              <a:gd name="T33" fmla="*/ 0 h 284"/>
              <a:gd name="T34" fmla="*/ 352 w 366"/>
              <a:gd name="T35" fmla="*/ 21 h 284"/>
              <a:gd name="T36" fmla="*/ 282 w 366"/>
              <a:gd name="T37" fmla="*/ 72 h 284"/>
              <a:gd name="T38" fmla="*/ 257 w 366"/>
              <a:gd name="T39" fmla="*/ 144 h 284"/>
              <a:gd name="T40" fmla="*/ 260 w 366"/>
              <a:gd name="T41" fmla="*/ 156 h 284"/>
              <a:gd name="T42" fmla="*/ 264 w 366"/>
              <a:gd name="T43" fmla="*/ 158 h 284"/>
              <a:gd name="T44" fmla="*/ 270 w 366"/>
              <a:gd name="T45" fmla="*/ 155 h 284"/>
              <a:gd name="T46" fmla="*/ 304 w 366"/>
              <a:gd name="T47" fmla="*/ 146 h 284"/>
              <a:gd name="T48" fmla="*/ 347 w 366"/>
              <a:gd name="T49" fmla="*/ 165 h 284"/>
              <a:gd name="T50" fmla="*/ 366 w 366"/>
              <a:gd name="T51" fmla="*/ 212 h 284"/>
              <a:gd name="T52" fmla="*/ 345 w 366"/>
              <a:gd name="T53" fmla="*/ 262 h 284"/>
              <a:gd name="T54" fmla="*/ 293 w 366"/>
              <a:gd name="T55" fmla="*/ 284 h 284"/>
              <a:gd name="T56" fmla="*/ 231 w 366"/>
              <a:gd name="T57" fmla="*/ 255 h 284"/>
              <a:gd name="T58" fmla="*/ 205 w 366"/>
              <a:gd name="T59" fmla="*/ 176 h 284"/>
              <a:gd name="T60" fmla="*/ 240 w 366"/>
              <a:gd name="T61" fmla="*/ 73 h 284"/>
              <a:gd name="T62" fmla="*/ 352 w 366"/>
              <a:gd name="T63"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6" h="284">
                <a:moveTo>
                  <a:pt x="147" y="0"/>
                </a:moveTo>
                <a:cubicBezTo>
                  <a:pt x="147" y="21"/>
                  <a:pt x="147" y="21"/>
                  <a:pt x="147" y="21"/>
                </a:cubicBezTo>
                <a:cubicBezTo>
                  <a:pt x="118" y="32"/>
                  <a:pt x="95" y="49"/>
                  <a:pt x="78" y="72"/>
                </a:cubicBezTo>
                <a:cubicBezTo>
                  <a:pt x="61" y="95"/>
                  <a:pt x="53" y="119"/>
                  <a:pt x="53" y="144"/>
                </a:cubicBezTo>
                <a:cubicBezTo>
                  <a:pt x="53" y="149"/>
                  <a:pt x="54" y="153"/>
                  <a:pt x="55" y="156"/>
                </a:cubicBezTo>
                <a:cubicBezTo>
                  <a:pt x="56" y="157"/>
                  <a:pt x="58" y="158"/>
                  <a:pt x="59" y="158"/>
                </a:cubicBezTo>
                <a:cubicBezTo>
                  <a:pt x="61" y="158"/>
                  <a:pt x="63" y="157"/>
                  <a:pt x="66" y="155"/>
                </a:cubicBezTo>
                <a:cubicBezTo>
                  <a:pt x="75" y="149"/>
                  <a:pt x="86" y="146"/>
                  <a:pt x="100" y="146"/>
                </a:cubicBezTo>
                <a:cubicBezTo>
                  <a:pt x="116" y="146"/>
                  <a:pt x="130" y="152"/>
                  <a:pt x="143" y="165"/>
                </a:cubicBezTo>
                <a:cubicBezTo>
                  <a:pt x="155" y="179"/>
                  <a:pt x="162" y="194"/>
                  <a:pt x="162" y="212"/>
                </a:cubicBezTo>
                <a:cubicBezTo>
                  <a:pt x="162" y="231"/>
                  <a:pt x="154" y="248"/>
                  <a:pt x="140" y="262"/>
                </a:cubicBezTo>
                <a:cubicBezTo>
                  <a:pt x="126" y="277"/>
                  <a:pt x="108" y="284"/>
                  <a:pt x="88" y="284"/>
                </a:cubicBezTo>
                <a:cubicBezTo>
                  <a:pt x="64" y="284"/>
                  <a:pt x="44" y="274"/>
                  <a:pt x="26" y="255"/>
                </a:cubicBezTo>
                <a:cubicBezTo>
                  <a:pt x="9" y="235"/>
                  <a:pt x="0" y="209"/>
                  <a:pt x="0" y="176"/>
                </a:cubicBezTo>
                <a:cubicBezTo>
                  <a:pt x="0" y="138"/>
                  <a:pt x="12" y="104"/>
                  <a:pt x="36" y="73"/>
                </a:cubicBezTo>
                <a:cubicBezTo>
                  <a:pt x="59" y="43"/>
                  <a:pt x="96" y="19"/>
                  <a:pt x="147" y="0"/>
                </a:cubicBezTo>
                <a:close/>
                <a:moveTo>
                  <a:pt x="352" y="0"/>
                </a:moveTo>
                <a:cubicBezTo>
                  <a:pt x="352" y="21"/>
                  <a:pt x="352" y="21"/>
                  <a:pt x="352" y="21"/>
                </a:cubicBezTo>
                <a:cubicBezTo>
                  <a:pt x="322" y="32"/>
                  <a:pt x="299" y="49"/>
                  <a:pt x="282" y="72"/>
                </a:cubicBezTo>
                <a:cubicBezTo>
                  <a:pt x="266" y="95"/>
                  <a:pt x="257" y="119"/>
                  <a:pt x="257" y="144"/>
                </a:cubicBezTo>
                <a:cubicBezTo>
                  <a:pt x="257" y="149"/>
                  <a:pt x="258" y="153"/>
                  <a:pt x="260" y="156"/>
                </a:cubicBezTo>
                <a:cubicBezTo>
                  <a:pt x="261" y="157"/>
                  <a:pt x="262" y="158"/>
                  <a:pt x="264" y="158"/>
                </a:cubicBezTo>
                <a:cubicBezTo>
                  <a:pt x="265" y="158"/>
                  <a:pt x="267" y="157"/>
                  <a:pt x="270" y="155"/>
                </a:cubicBezTo>
                <a:cubicBezTo>
                  <a:pt x="279" y="149"/>
                  <a:pt x="291" y="146"/>
                  <a:pt x="304" y="146"/>
                </a:cubicBezTo>
                <a:cubicBezTo>
                  <a:pt x="321" y="146"/>
                  <a:pt x="335" y="152"/>
                  <a:pt x="347" y="165"/>
                </a:cubicBezTo>
                <a:cubicBezTo>
                  <a:pt x="360" y="179"/>
                  <a:pt x="366" y="194"/>
                  <a:pt x="366" y="212"/>
                </a:cubicBezTo>
                <a:cubicBezTo>
                  <a:pt x="366" y="231"/>
                  <a:pt x="359" y="248"/>
                  <a:pt x="345" y="262"/>
                </a:cubicBezTo>
                <a:cubicBezTo>
                  <a:pt x="330" y="277"/>
                  <a:pt x="313" y="284"/>
                  <a:pt x="293" y="284"/>
                </a:cubicBezTo>
                <a:cubicBezTo>
                  <a:pt x="269" y="284"/>
                  <a:pt x="248" y="274"/>
                  <a:pt x="231" y="255"/>
                </a:cubicBezTo>
                <a:cubicBezTo>
                  <a:pt x="214" y="235"/>
                  <a:pt x="205" y="209"/>
                  <a:pt x="205" y="176"/>
                </a:cubicBezTo>
                <a:cubicBezTo>
                  <a:pt x="205" y="138"/>
                  <a:pt x="217" y="104"/>
                  <a:pt x="240" y="73"/>
                </a:cubicBezTo>
                <a:cubicBezTo>
                  <a:pt x="264" y="43"/>
                  <a:pt x="301" y="19"/>
                  <a:pt x="352" y="0"/>
                </a:cubicBezTo>
                <a:close/>
              </a:path>
            </a:pathLst>
          </a:custGeom>
          <a:solidFill>
            <a:schemeClr val="accent1"/>
          </a:solidFill>
          <a:ln>
            <a:noFill/>
          </a:ln>
        </p:spPr>
        <p:txBody>
          <a:bodyPr vert="horz" wrap="square" lIns="68598" tIns="34299" rIns="68598" bIns="34299" numCol="1" anchor="t" anchorCtr="0" compatLnSpc="1">
            <a:prstTxWarp prst="textNoShape">
              <a:avLst/>
            </a:prstTxWarp>
          </a:bodyPr>
          <a:lstStyle/>
          <a:p>
            <a:endParaRPr lang="en-US" sz="1351" dirty="0"/>
          </a:p>
        </p:txBody>
      </p:sp>
      <p:sp>
        <p:nvSpPr>
          <p:cNvPr id="7" name="Freeform 41"/>
          <p:cNvSpPr>
            <a:spLocks noChangeAspect="1" noEditPoints="1"/>
          </p:cNvSpPr>
          <p:nvPr/>
        </p:nvSpPr>
        <p:spPr bwMode="auto">
          <a:xfrm>
            <a:off x="7604329" y="4514653"/>
            <a:ext cx="289478" cy="226373"/>
          </a:xfrm>
          <a:custGeom>
            <a:avLst/>
            <a:gdLst>
              <a:gd name="T0" fmla="*/ 15 w 366"/>
              <a:gd name="T1" fmla="*/ 284 h 284"/>
              <a:gd name="T2" fmla="*/ 15 w 366"/>
              <a:gd name="T3" fmla="*/ 263 h 284"/>
              <a:gd name="T4" fmla="*/ 84 w 366"/>
              <a:gd name="T5" fmla="*/ 212 h 284"/>
              <a:gd name="T6" fmla="*/ 109 w 366"/>
              <a:gd name="T7" fmla="*/ 140 h 284"/>
              <a:gd name="T8" fmla="*/ 106 w 366"/>
              <a:gd name="T9" fmla="*/ 128 h 284"/>
              <a:gd name="T10" fmla="*/ 103 w 366"/>
              <a:gd name="T11" fmla="*/ 126 h 284"/>
              <a:gd name="T12" fmla="*/ 96 w 366"/>
              <a:gd name="T13" fmla="*/ 129 h 284"/>
              <a:gd name="T14" fmla="*/ 62 w 366"/>
              <a:gd name="T15" fmla="*/ 139 h 284"/>
              <a:gd name="T16" fmla="*/ 19 w 366"/>
              <a:gd name="T17" fmla="*/ 119 h 284"/>
              <a:gd name="T18" fmla="*/ 0 w 366"/>
              <a:gd name="T19" fmla="*/ 72 h 284"/>
              <a:gd name="T20" fmla="*/ 22 w 366"/>
              <a:gd name="T21" fmla="*/ 22 h 284"/>
              <a:gd name="T22" fmla="*/ 74 w 366"/>
              <a:gd name="T23" fmla="*/ 0 h 284"/>
              <a:gd name="T24" fmla="*/ 135 w 366"/>
              <a:gd name="T25" fmla="*/ 29 h 284"/>
              <a:gd name="T26" fmla="*/ 161 w 366"/>
              <a:gd name="T27" fmla="*/ 108 h 284"/>
              <a:gd name="T28" fmla="*/ 126 w 366"/>
              <a:gd name="T29" fmla="*/ 211 h 284"/>
              <a:gd name="T30" fmla="*/ 15 w 366"/>
              <a:gd name="T31" fmla="*/ 284 h 284"/>
              <a:gd name="T32" fmla="*/ 219 w 366"/>
              <a:gd name="T33" fmla="*/ 284 h 284"/>
              <a:gd name="T34" fmla="*/ 219 w 366"/>
              <a:gd name="T35" fmla="*/ 263 h 284"/>
              <a:gd name="T36" fmla="*/ 288 w 366"/>
              <a:gd name="T37" fmla="*/ 212 h 284"/>
              <a:gd name="T38" fmla="*/ 313 w 366"/>
              <a:gd name="T39" fmla="*/ 140 h 284"/>
              <a:gd name="T40" fmla="*/ 311 w 366"/>
              <a:gd name="T41" fmla="*/ 128 h 284"/>
              <a:gd name="T42" fmla="*/ 307 w 366"/>
              <a:gd name="T43" fmla="*/ 126 h 284"/>
              <a:gd name="T44" fmla="*/ 300 w 366"/>
              <a:gd name="T45" fmla="*/ 129 h 284"/>
              <a:gd name="T46" fmla="*/ 266 w 366"/>
              <a:gd name="T47" fmla="*/ 139 h 284"/>
              <a:gd name="T48" fmla="*/ 223 w 366"/>
              <a:gd name="T49" fmla="*/ 119 h 284"/>
              <a:gd name="T50" fmla="*/ 205 w 366"/>
              <a:gd name="T51" fmla="*/ 72 h 284"/>
              <a:gd name="T52" fmla="*/ 226 w 366"/>
              <a:gd name="T53" fmla="*/ 22 h 284"/>
              <a:gd name="T54" fmla="*/ 278 w 366"/>
              <a:gd name="T55" fmla="*/ 0 h 284"/>
              <a:gd name="T56" fmla="*/ 340 w 366"/>
              <a:gd name="T57" fmla="*/ 29 h 284"/>
              <a:gd name="T58" fmla="*/ 366 w 366"/>
              <a:gd name="T59" fmla="*/ 108 h 284"/>
              <a:gd name="T60" fmla="*/ 331 w 366"/>
              <a:gd name="T61" fmla="*/ 211 h 284"/>
              <a:gd name="T62" fmla="*/ 219 w 366"/>
              <a:gd name="T6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6" h="284">
                <a:moveTo>
                  <a:pt x="15" y="284"/>
                </a:moveTo>
                <a:cubicBezTo>
                  <a:pt x="15" y="263"/>
                  <a:pt x="15" y="263"/>
                  <a:pt x="15" y="263"/>
                </a:cubicBezTo>
                <a:cubicBezTo>
                  <a:pt x="44" y="252"/>
                  <a:pt x="67" y="235"/>
                  <a:pt x="84" y="212"/>
                </a:cubicBezTo>
                <a:cubicBezTo>
                  <a:pt x="100" y="189"/>
                  <a:pt x="109" y="165"/>
                  <a:pt x="109" y="140"/>
                </a:cubicBezTo>
                <a:cubicBezTo>
                  <a:pt x="109" y="135"/>
                  <a:pt x="108" y="131"/>
                  <a:pt x="106" y="128"/>
                </a:cubicBezTo>
                <a:cubicBezTo>
                  <a:pt x="105" y="126"/>
                  <a:pt x="104" y="126"/>
                  <a:pt x="103" y="126"/>
                </a:cubicBezTo>
                <a:cubicBezTo>
                  <a:pt x="101" y="126"/>
                  <a:pt x="99" y="127"/>
                  <a:pt x="96" y="129"/>
                </a:cubicBezTo>
                <a:cubicBezTo>
                  <a:pt x="87" y="136"/>
                  <a:pt x="76" y="139"/>
                  <a:pt x="62" y="139"/>
                </a:cubicBezTo>
                <a:cubicBezTo>
                  <a:pt x="46" y="139"/>
                  <a:pt x="31" y="132"/>
                  <a:pt x="19" y="119"/>
                </a:cubicBezTo>
                <a:cubicBezTo>
                  <a:pt x="6" y="106"/>
                  <a:pt x="0" y="90"/>
                  <a:pt x="0" y="72"/>
                </a:cubicBezTo>
                <a:cubicBezTo>
                  <a:pt x="0" y="53"/>
                  <a:pt x="7" y="36"/>
                  <a:pt x="22" y="22"/>
                </a:cubicBezTo>
                <a:cubicBezTo>
                  <a:pt x="36" y="7"/>
                  <a:pt x="53" y="0"/>
                  <a:pt x="74" y="0"/>
                </a:cubicBezTo>
                <a:cubicBezTo>
                  <a:pt x="97" y="0"/>
                  <a:pt x="118" y="10"/>
                  <a:pt x="135" y="29"/>
                </a:cubicBezTo>
                <a:cubicBezTo>
                  <a:pt x="153" y="49"/>
                  <a:pt x="161" y="75"/>
                  <a:pt x="161" y="108"/>
                </a:cubicBezTo>
                <a:cubicBezTo>
                  <a:pt x="161" y="146"/>
                  <a:pt x="150" y="180"/>
                  <a:pt x="126" y="211"/>
                </a:cubicBezTo>
                <a:cubicBezTo>
                  <a:pt x="103" y="241"/>
                  <a:pt x="66" y="265"/>
                  <a:pt x="15" y="284"/>
                </a:cubicBezTo>
                <a:close/>
                <a:moveTo>
                  <a:pt x="219" y="284"/>
                </a:moveTo>
                <a:cubicBezTo>
                  <a:pt x="219" y="263"/>
                  <a:pt x="219" y="263"/>
                  <a:pt x="219" y="263"/>
                </a:cubicBezTo>
                <a:cubicBezTo>
                  <a:pt x="248" y="252"/>
                  <a:pt x="271" y="235"/>
                  <a:pt x="288" y="212"/>
                </a:cubicBezTo>
                <a:cubicBezTo>
                  <a:pt x="305" y="189"/>
                  <a:pt x="313" y="165"/>
                  <a:pt x="313" y="140"/>
                </a:cubicBezTo>
                <a:cubicBezTo>
                  <a:pt x="313" y="135"/>
                  <a:pt x="312" y="131"/>
                  <a:pt x="311" y="128"/>
                </a:cubicBezTo>
                <a:cubicBezTo>
                  <a:pt x="310" y="126"/>
                  <a:pt x="309" y="126"/>
                  <a:pt x="307" y="126"/>
                </a:cubicBezTo>
                <a:cubicBezTo>
                  <a:pt x="306" y="126"/>
                  <a:pt x="304" y="127"/>
                  <a:pt x="300" y="129"/>
                </a:cubicBezTo>
                <a:cubicBezTo>
                  <a:pt x="291" y="136"/>
                  <a:pt x="280" y="139"/>
                  <a:pt x="266" y="139"/>
                </a:cubicBezTo>
                <a:cubicBezTo>
                  <a:pt x="250" y="139"/>
                  <a:pt x="236" y="132"/>
                  <a:pt x="223" y="119"/>
                </a:cubicBezTo>
                <a:cubicBezTo>
                  <a:pt x="211" y="106"/>
                  <a:pt x="205" y="90"/>
                  <a:pt x="205" y="72"/>
                </a:cubicBezTo>
                <a:cubicBezTo>
                  <a:pt x="205" y="53"/>
                  <a:pt x="212" y="36"/>
                  <a:pt x="226" y="22"/>
                </a:cubicBezTo>
                <a:cubicBezTo>
                  <a:pt x="240" y="7"/>
                  <a:pt x="258" y="0"/>
                  <a:pt x="278" y="0"/>
                </a:cubicBezTo>
                <a:cubicBezTo>
                  <a:pt x="302" y="0"/>
                  <a:pt x="322" y="10"/>
                  <a:pt x="340" y="29"/>
                </a:cubicBezTo>
                <a:cubicBezTo>
                  <a:pt x="357" y="49"/>
                  <a:pt x="366" y="75"/>
                  <a:pt x="366" y="108"/>
                </a:cubicBezTo>
                <a:cubicBezTo>
                  <a:pt x="366" y="146"/>
                  <a:pt x="354" y="180"/>
                  <a:pt x="331" y="211"/>
                </a:cubicBezTo>
                <a:cubicBezTo>
                  <a:pt x="307" y="241"/>
                  <a:pt x="270" y="265"/>
                  <a:pt x="219" y="284"/>
                </a:cubicBezTo>
                <a:close/>
              </a:path>
            </a:pathLst>
          </a:custGeom>
          <a:solidFill>
            <a:schemeClr val="accent1"/>
          </a:solidFill>
          <a:ln>
            <a:noFill/>
          </a:ln>
        </p:spPr>
        <p:txBody>
          <a:bodyPr vert="horz" wrap="square" lIns="68598" tIns="34299" rIns="68598" bIns="34299" numCol="1" anchor="t" anchorCtr="0" compatLnSpc="1">
            <a:prstTxWarp prst="textNoShape">
              <a:avLst/>
            </a:prstTxWarp>
          </a:bodyPr>
          <a:lstStyle/>
          <a:p>
            <a:endParaRPr lang="en-US" sz="1351" dirty="0"/>
          </a:p>
        </p:txBody>
      </p:sp>
    </p:spTree>
    <p:custDataLst>
      <p:tags r:id="rId1"/>
    </p:custDataLst>
    <p:extLst>
      <p:ext uri="{BB962C8B-B14F-4D97-AF65-F5344CB8AC3E}">
        <p14:creationId xmlns:p14="http://schemas.microsoft.com/office/powerpoint/2010/main" val="11480042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779A7-EDB6-8D69-9613-B6B00BAF68DE}"/>
              </a:ext>
            </a:extLst>
          </p:cNvPr>
          <p:cNvSpPr>
            <a:spLocks noGrp="1"/>
          </p:cNvSpPr>
          <p:nvPr>
            <p:ph type="title"/>
          </p:nvPr>
        </p:nvSpPr>
        <p:spPr/>
        <p:txBody>
          <a:bodyPr>
            <a:normAutofit/>
          </a:bodyPr>
          <a:lstStyle/>
          <a:p>
            <a:r>
              <a:rPr lang="en-US" dirty="0"/>
              <a:t>Tier Two &amp; Tier Three Recap </a:t>
            </a:r>
          </a:p>
        </p:txBody>
      </p:sp>
      <p:sp>
        <p:nvSpPr>
          <p:cNvPr id="3" name="Content Placeholder 2">
            <a:extLst>
              <a:ext uri="{FF2B5EF4-FFF2-40B4-BE49-F238E27FC236}">
                <a16:creationId xmlns:a16="http://schemas.microsoft.com/office/drawing/2014/main" id="{FB9394B4-BB21-B9F9-4F45-FE11C6802AD9}"/>
              </a:ext>
            </a:extLst>
          </p:cNvPr>
          <p:cNvSpPr>
            <a:spLocks noGrp="1"/>
          </p:cNvSpPr>
          <p:nvPr>
            <p:ph idx="1"/>
          </p:nvPr>
        </p:nvSpPr>
        <p:spPr/>
        <p:txBody>
          <a:bodyPr>
            <a:normAutofit/>
          </a:bodyPr>
          <a:lstStyle/>
          <a:p>
            <a:pPr marL="0" indent="0">
              <a:spcBef>
                <a:spcPts val="0"/>
              </a:spcBef>
              <a:buNone/>
            </a:pPr>
            <a:r>
              <a:rPr lang="en-US" sz="2700" dirty="0">
                <a:latin typeface="Times New Roman" panose="02020603050405020304" pitchFamily="18" charset="0"/>
                <a:ea typeface="Calibri" panose="020F0502020204030204" pitchFamily="34" charset="0"/>
                <a:cs typeface="Times New Roman" panose="02020603050405020304" pitchFamily="18" charset="0"/>
              </a:rPr>
              <a:t>The Tier Level of the client is intended to reflect the overall level of:</a:t>
            </a:r>
            <a:endParaRPr lang="en-US" sz="2700" dirty="0">
              <a:latin typeface="Calibri" panose="020F0502020204030204" pitchFamily="34" charset="0"/>
              <a:ea typeface="Calibri" panose="020F0502020204030204" pitchFamily="34" charset="0"/>
              <a:cs typeface="Times New Roman" panose="02020603050405020304" pitchFamily="18" charset="0"/>
            </a:endParaRPr>
          </a:p>
          <a:p>
            <a:pPr marL="562356" lvl="1" indent="-342900">
              <a:spcBef>
                <a:spcPts val="0"/>
              </a:spcBef>
            </a:pPr>
            <a:r>
              <a:rPr lang="en-US" sz="2400" dirty="0">
                <a:ea typeface="Calibri" panose="020F0502020204030204" pitchFamily="34" charset="0"/>
                <a:cs typeface="Times New Roman" panose="02020603050405020304" pitchFamily="18" charset="0"/>
              </a:rPr>
              <a:t>Engagement and activation level of the client and/or their caregivers</a:t>
            </a:r>
          </a:p>
          <a:p>
            <a:pPr marL="562356" lvl="1" indent="-342900">
              <a:spcBef>
                <a:spcPts val="0"/>
              </a:spcBef>
            </a:pPr>
            <a:r>
              <a:rPr lang="en-US" sz="2400" dirty="0">
                <a:ea typeface="Calibri" panose="020F0502020204030204" pitchFamily="34" charset="0"/>
                <a:cs typeface="Times New Roman" panose="02020603050405020304" pitchFamily="18" charset="0"/>
              </a:rPr>
              <a:t>Activity in the Health Action Plan</a:t>
            </a:r>
          </a:p>
          <a:p>
            <a:pPr marL="562356" lvl="1" indent="-342900">
              <a:spcBef>
                <a:spcPts val="0"/>
              </a:spcBef>
            </a:pPr>
            <a:r>
              <a:rPr lang="en-US" sz="2400" dirty="0">
                <a:ea typeface="Calibri" panose="020F0502020204030204" pitchFamily="34" charset="0"/>
                <a:cs typeface="Times New Roman" panose="02020603050405020304" pitchFamily="18" charset="0"/>
              </a:rPr>
              <a:t>Provision of at least one of the qualified Health Home services</a:t>
            </a:r>
          </a:p>
          <a:p>
            <a:pPr marL="562356" lvl="1" indent="-342900">
              <a:spcBef>
                <a:spcPts val="0"/>
              </a:spcBef>
            </a:pPr>
            <a:r>
              <a:rPr lang="en-US" sz="2400" dirty="0">
                <a:ea typeface="Calibri" panose="020F0502020204030204" pitchFamily="34" charset="0"/>
                <a:cs typeface="Times New Roman" panose="02020603050405020304" pitchFamily="18" charset="0"/>
              </a:rPr>
              <a:t>Frequency and content of contacts (face-to-face visits, phone calls, referrals, or care coordination)</a:t>
            </a:r>
          </a:p>
          <a:p>
            <a:endParaRPr lang="en-US" dirty="0">
              <a:effectLst/>
              <a:latin typeface="Times New Roman" panose="02020603050405020304" pitchFamily="18" charset="0"/>
              <a:ea typeface="Calibri" panose="020F0502020204030204" pitchFamily="34" charset="0"/>
            </a:endParaRPr>
          </a:p>
        </p:txBody>
      </p:sp>
    </p:spTree>
    <p:custDataLst>
      <p:tags r:id="rId1"/>
    </p:custDataLst>
    <p:extLst>
      <p:ext uri="{BB962C8B-B14F-4D97-AF65-F5344CB8AC3E}">
        <p14:creationId xmlns:p14="http://schemas.microsoft.com/office/powerpoint/2010/main" val="3529869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7C6F0-353C-C295-2B81-1C85FA18ED63}"/>
              </a:ext>
            </a:extLst>
          </p:cNvPr>
          <p:cNvSpPr>
            <a:spLocks noGrp="1"/>
          </p:cNvSpPr>
          <p:nvPr>
            <p:ph type="title"/>
          </p:nvPr>
        </p:nvSpPr>
        <p:spPr/>
        <p:txBody>
          <a:bodyPr vert="horz" lIns="68580" tIns="34290" rIns="68580" bIns="34290" rtlCol="0" anchor="b" anchorCtr="0">
            <a:normAutofit/>
          </a:bodyPr>
          <a:lstStyle/>
          <a:p>
            <a:r>
              <a:rPr lang="en-US" dirty="0"/>
              <a:t>Movement Between Tiers</a:t>
            </a:r>
          </a:p>
        </p:txBody>
      </p:sp>
      <p:sp>
        <p:nvSpPr>
          <p:cNvPr id="3" name="Content Placeholder 2">
            <a:extLst>
              <a:ext uri="{FF2B5EF4-FFF2-40B4-BE49-F238E27FC236}">
                <a16:creationId xmlns:a16="http://schemas.microsoft.com/office/drawing/2014/main" id="{343FD4A1-1162-2438-DB3D-923DDEC29585}"/>
              </a:ext>
            </a:extLst>
          </p:cNvPr>
          <p:cNvSpPr>
            <a:spLocks noGrp="1"/>
          </p:cNvSpPr>
          <p:nvPr>
            <p:ph idx="1"/>
          </p:nvPr>
        </p:nvSpPr>
        <p:spPr>
          <a:xfrm>
            <a:off x="352517" y="2057400"/>
            <a:ext cx="7886700" cy="3631406"/>
          </a:xfrm>
        </p:spPr>
        <p:txBody>
          <a:bodyPr vert="horz" lIns="0" tIns="34290" rIns="0" bIns="34290" rtlCol="0">
            <a:normAutofit fontScale="32500" lnSpcReduction="20000"/>
          </a:bodyPr>
          <a:lstStyle/>
          <a:p>
            <a:pPr marL="0" indent="0">
              <a:lnSpc>
                <a:spcPct val="120000"/>
              </a:lnSpc>
              <a:spcBef>
                <a:spcPts val="0"/>
              </a:spcBef>
              <a:spcAft>
                <a:spcPts val="450"/>
              </a:spcAft>
              <a:buNone/>
            </a:pPr>
            <a:r>
              <a:rPr lang="en-US" sz="5250" b="1" dirty="0">
                <a:solidFill>
                  <a:srgbClr val="00B0F0"/>
                </a:solidFill>
                <a:latin typeface="Calibri" panose="020F0502020204030204" pitchFamily="34" charset="0"/>
                <a:cs typeface="Calibri" panose="020F0502020204030204" pitchFamily="34" charset="0"/>
              </a:rPr>
              <a:t>The Health Home Tier system was not designed to have clients changing Tiers month to month based solely on the number or types of contacts. </a:t>
            </a:r>
          </a:p>
          <a:p>
            <a:pPr marL="0" indent="0">
              <a:lnSpc>
                <a:spcPct val="120000"/>
              </a:lnSpc>
              <a:spcBef>
                <a:spcPts val="0"/>
              </a:spcBef>
              <a:spcAft>
                <a:spcPts val="225"/>
              </a:spcAft>
              <a:buNone/>
            </a:pPr>
            <a:r>
              <a:rPr lang="en-US" sz="4650" dirty="0">
                <a:latin typeface="Calibri" panose="020F0502020204030204" pitchFamily="34" charset="0"/>
                <a:cs typeface="Calibri" panose="020F0502020204030204" pitchFamily="34" charset="0"/>
              </a:rPr>
              <a:t>Typically:</a:t>
            </a:r>
          </a:p>
          <a:p>
            <a:pPr lvl="1">
              <a:lnSpc>
                <a:spcPct val="120000"/>
              </a:lnSpc>
              <a:spcBef>
                <a:spcPts val="0"/>
              </a:spcBef>
              <a:spcAft>
                <a:spcPts val="225"/>
              </a:spcAft>
              <a:buFont typeface="Calibri" panose="020F0502020204030204" pitchFamily="34" charset="0"/>
              <a:buChar char="•"/>
            </a:pPr>
            <a:r>
              <a:rPr lang="en-US" sz="4650" dirty="0">
                <a:latin typeface="Calibri" panose="020F0502020204030204" pitchFamily="34" charset="0"/>
                <a:cs typeface="Calibri" panose="020F0502020204030204" pitchFamily="34" charset="0"/>
              </a:rPr>
              <a:t>After Tier One activity of establishing the HAP is completed a client will move  to the Tier Two. In some cases, based on the preference of the client, and their individual needs, they may move directly from Tier One to Tier Three.</a:t>
            </a:r>
          </a:p>
          <a:p>
            <a:pPr lvl="1">
              <a:lnSpc>
                <a:spcPct val="120000"/>
              </a:lnSpc>
              <a:spcBef>
                <a:spcPts val="0"/>
              </a:spcBef>
              <a:spcAft>
                <a:spcPts val="225"/>
              </a:spcAft>
              <a:buFont typeface="Calibri" panose="020F0502020204030204" pitchFamily="34" charset="0"/>
              <a:buChar char="•"/>
            </a:pPr>
            <a:r>
              <a:rPr lang="en-US" sz="4650" dirty="0">
                <a:latin typeface="Calibri" panose="020F0502020204030204" pitchFamily="34" charset="0"/>
                <a:cs typeface="Calibri" panose="020F0502020204030204" pitchFamily="34" charset="0"/>
              </a:rPr>
              <a:t>The Tier will not change from month to month between Tier Two and Tier Three.  However, the tier could change when the client and/or their caregivers consistently demonstrate an </a:t>
            </a:r>
            <a:r>
              <a:rPr lang="en-US" sz="4650" i="1" dirty="0">
                <a:latin typeface="Calibri" panose="020F0502020204030204" pitchFamily="34" charset="0"/>
                <a:cs typeface="Calibri" panose="020F0502020204030204" pitchFamily="34" charset="0"/>
              </a:rPr>
              <a:t>intensive</a:t>
            </a:r>
            <a:r>
              <a:rPr lang="en-US" sz="4650" dirty="0">
                <a:latin typeface="Calibri" panose="020F0502020204030204" pitchFamily="34" charset="0"/>
                <a:cs typeface="Calibri" panose="020F0502020204030204" pitchFamily="34" charset="0"/>
              </a:rPr>
              <a:t> or </a:t>
            </a:r>
            <a:r>
              <a:rPr lang="en-US" sz="4650" i="1" dirty="0">
                <a:latin typeface="Calibri" panose="020F0502020204030204" pitchFamily="34" charset="0"/>
                <a:cs typeface="Calibri" panose="020F0502020204030204" pitchFamily="34" charset="0"/>
              </a:rPr>
              <a:t>low</a:t>
            </a:r>
            <a:r>
              <a:rPr lang="en-US" sz="4650" dirty="0">
                <a:latin typeface="Calibri" panose="020F0502020204030204" pitchFamily="34" charset="0"/>
                <a:cs typeface="Calibri" panose="020F0502020204030204" pitchFamily="34" charset="0"/>
              </a:rPr>
              <a:t> level Health Home need.  </a:t>
            </a:r>
          </a:p>
          <a:p>
            <a:endParaRPr lang="en-US" sz="1125" dirty="0"/>
          </a:p>
        </p:txBody>
      </p:sp>
    </p:spTree>
    <p:custDataLst>
      <p:tags r:id="rId1"/>
    </p:custDataLst>
    <p:extLst>
      <p:ext uri="{BB962C8B-B14F-4D97-AF65-F5344CB8AC3E}">
        <p14:creationId xmlns:p14="http://schemas.microsoft.com/office/powerpoint/2010/main" val="3711326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4FDF7-B6A4-058B-D904-69435EF7C203}"/>
              </a:ext>
            </a:extLst>
          </p:cNvPr>
          <p:cNvSpPr>
            <a:spLocks noGrp="1"/>
          </p:cNvSpPr>
          <p:nvPr>
            <p:ph type="title"/>
          </p:nvPr>
        </p:nvSpPr>
        <p:spPr/>
        <p:txBody>
          <a:bodyPr>
            <a:normAutofit/>
          </a:bodyPr>
          <a:lstStyle/>
          <a:p>
            <a:r>
              <a:rPr lang="en-US" dirty="0"/>
              <a:t>Movement from Tier </a:t>
            </a:r>
            <a:r>
              <a:rPr lang="en-US" b="1" dirty="0">
                <a:solidFill>
                  <a:schemeClr val="accent2">
                    <a:lumMod val="75000"/>
                  </a:schemeClr>
                </a:solidFill>
              </a:rPr>
              <a:t>Two</a:t>
            </a:r>
            <a:r>
              <a:rPr lang="en-US" dirty="0"/>
              <a:t> to Tier </a:t>
            </a:r>
            <a:r>
              <a:rPr lang="en-US" b="1" dirty="0">
                <a:solidFill>
                  <a:schemeClr val="accent2">
                    <a:lumMod val="75000"/>
                  </a:schemeClr>
                </a:solidFill>
              </a:rPr>
              <a:t>Three</a:t>
            </a:r>
          </a:p>
        </p:txBody>
      </p:sp>
      <p:sp>
        <p:nvSpPr>
          <p:cNvPr id="3" name="Content Placeholder 2">
            <a:extLst>
              <a:ext uri="{FF2B5EF4-FFF2-40B4-BE49-F238E27FC236}">
                <a16:creationId xmlns:a16="http://schemas.microsoft.com/office/drawing/2014/main" id="{109BDC97-DC1F-8AB9-1EF0-31FC32905595}"/>
              </a:ext>
            </a:extLst>
          </p:cNvPr>
          <p:cNvSpPr>
            <a:spLocks noGrp="1"/>
          </p:cNvSpPr>
          <p:nvPr>
            <p:ph idx="1"/>
          </p:nvPr>
        </p:nvSpPr>
        <p:spPr>
          <a:xfrm>
            <a:off x="352517" y="2057400"/>
            <a:ext cx="7886700" cy="3751861"/>
          </a:xfrm>
        </p:spPr>
        <p:txBody>
          <a:bodyPr>
            <a:normAutofit fontScale="92500" lnSpcReduction="10000"/>
          </a:bodyPr>
          <a:lstStyle/>
          <a:p>
            <a:pPr marL="0" indent="0">
              <a:spcBef>
                <a:spcPts val="0"/>
              </a:spcBef>
              <a:spcAft>
                <a:spcPts val="450"/>
              </a:spcAft>
              <a:buNone/>
            </a:pPr>
            <a:r>
              <a:rPr lang="en-US" sz="2625" b="1" dirty="0">
                <a:latin typeface="Times New Roman" panose="02020603050405020304" pitchFamily="18" charset="0"/>
                <a:ea typeface="Calibri" panose="020F0502020204030204" pitchFamily="34" charset="0"/>
                <a:cs typeface="Times New Roman" panose="02020603050405020304" pitchFamily="18" charset="0"/>
              </a:rPr>
              <a:t>Examples of moving a client from </a:t>
            </a:r>
            <a:r>
              <a:rPr lang="en-US" sz="2625" b="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Tier Two </a:t>
            </a:r>
            <a:r>
              <a:rPr lang="en-US" sz="2625" b="1" dirty="0">
                <a:latin typeface="Times New Roman" panose="02020603050405020304" pitchFamily="18" charset="0"/>
                <a:ea typeface="Calibri" panose="020F0502020204030204" pitchFamily="34" charset="0"/>
                <a:cs typeface="Times New Roman" panose="02020603050405020304" pitchFamily="18" charset="0"/>
              </a:rPr>
              <a:t>to </a:t>
            </a:r>
            <a:r>
              <a:rPr lang="en-US" sz="2625" b="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Tier Three </a:t>
            </a:r>
            <a:r>
              <a:rPr lang="en-US" sz="2625" b="1" dirty="0">
                <a:latin typeface="Times New Roman" panose="02020603050405020304" pitchFamily="18" charset="0"/>
                <a:ea typeface="Calibri" panose="020F0502020204030204" pitchFamily="34" charset="0"/>
                <a:cs typeface="Times New Roman" panose="02020603050405020304" pitchFamily="18" charset="0"/>
              </a:rPr>
              <a:t>include</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endParaRPr lang="en-US" sz="1800" b="1" dirty="0">
              <a:latin typeface="Calibri" panose="020F0502020204030204" pitchFamily="34" charset="0"/>
              <a:ea typeface="Calibri" panose="020F0502020204030204" pitchFamily="34" charset="0"/>
              <a:cs typeface="Times New Roman" panose="02020603050405020304" pitchFamily="18" charset="0"/>
            </a:endParaRPr>
          </a:p>
          <a:p>
            <a:pPr marL="600075" lvl="1" indent="-257175">
              <a:spcBef>
                <a:spcPts val="0"/>
              </a:spcBef>
              <a:spcAft>
                <a:spcPts val="450"/>
              </a:spcAft>
            </a:pPr>
            <a:r>
              <a:rPr lang="en-US" sz="2100" dirty="0">
                <a:ea typeface="Calibri" panose="020F0502020204030204" pitchFamily="34" charset="0"/>
                <a:cs typeface="Times New Roman" panose="02020603050405020304" pitchFamily="18" charset="0"/>
              </a:rPr>
              <a:t>The client’s Patient Activation Measure (PAM) score has stabilized over the past four-month period with optimal level of activation and HAP goals have been achieved. </a:t>
            </a:r>
          </a:p>
          <a:p>
            <a:pPr marL="600075" lvl="1" indent="-257175">
              <a:spcBef>
                <a:spcPts val="0"/>
              </a:spcBef>
              <a:spcAft>
                <a:spcPts val="450"/>
              </a:spcAft>
            </a:pPr>
            <a:r>
              <a:rPr lang="en-US" sz="2100" dirty="0">
                <a:ea typeface="Calibri" panose="020F0502020204030204" pitchFamily="34" charset="0"/>
                <a:cs typeface="Times New Roman" panose="02020603050405020304" pitchFamily="18" charset="0"/>
              </a:rPr>
              <a:t>The client’s PRISM risk score is under 1.0 for eight months </a:t>
            </a:r>
            <a:r>
              <a:rPr lang="en-US" sz="2100" b="1" dirty="0">
                <a:ea typeface="Calibri" panose="020F0502020204030204" pitchFamily="34" charset="0"/>
                <a:cs typeface="Times New Roman" panose="02020603050405020304" pitchFamily="18" charset="0"/>
              </a:rPr>
              <a:t>and</a:t>
            </a:r>
            <a:r>
              <a:rPr lang="en-US" sz="2100" dirty="0">
                <a:ea typeface="Calibri" panose="020F0502020204030204" pitchFamily="34" charset="0"/>
                <a:cs typeface="Times New Roman" panose="02020603050405020304" pitchFamily="18" charset="0"/>
              </a:rPr>
              <a:t> the client’s PAM Level is at least a three. </a:t>
            </a:r>
          </a:p>
          <a:p>
            <a:pPr marL="600075" lvl="1" indent="-257175">
              <a:spcBef>
                <a:spcPts val="0"/>
              </a:spcBef>
              <a:spcAft>
                <a:spcPts val="450"/>
              </a:spcAft>
            </a:pPr>
            <a:r>
              <a:rPr lang="en-US" sz="2100" dirty="0">
                <a:ea typeface="Calibri" panose="020F0502020204030204" pitchFamily="34" charset="0"/>
                <a:cs typeface="Times New Roman" panose="02020603050405020304" pitchFamily="18" charset="0"/>
              </a:rPr>
              <a:t>A client has met their goals and is actively sustaining self-management activities. </a:t>
            </a:r>
          </a:p>
          <a:p>
            <a:pPr marL="600075" lvl="1" indent="-257175">
              <a:spcBef>
                <a:spcPts val="0"/>
              </a:spcBef>
              <a:spcAft>
                <a:spcPts val="450"/>
              </a:spcAft>
            </a:pPr>
            <a:r>
              <a:rPr lang="en-US" sz="2100" dirty="0">
                <a:ea typeface="Calibri" panose="020F0502020204030204" pitchFamily="34" charset="0"/>
                <a:cs typeface="Times New Roman" panose="02020603050405020304" pitchFamily="18" charset="0"/>
              </a:rPr>
              <a:t>Client’s goals are relegated to maintenance of treatment and lifestyle changes as they have achieved and demonstrated self-management of their diagnoses. Goals may be modified, or new goals added in collaboration by the client with the Care Coordinator. </a:t>
            </a:r>
          </a:p>
          <a:p>
            <a:pPr marL="600075" lvl="1" indent="-257175">
              <a:spcBef>
                <a:spcPts val="0"/>
              </a:spcBef>
              <a:spcAft>
                <a:spcPts val="450"/>
              </a:spcAft>
            </a:pPr>
            <a:r>
              <a:rPr lang="en-US" sz="2100" dirty="0">
                <a:ea typeface="Calibri" panose="020F0502020204030204" pitchFamily="34" charset="0"/>
                <a:cs typeface="Times New Roman" panose="02020603050405020304" pitchFamily="18" charset="0"/>
              </a:rPr>
              <a:t>The client requests a lower level of care coordination. </a:t>
            </a:r>
          </a:p>
        </p:txBody>
      </p:sp>
    </p:spTree>
    <p:custDataLst>
      <p:tags r:id="rId1"/>
    </p:custDataLst>
    <p:extLst>
      <p:ext uri="{BB962C8B-B14F-4D97-AF65-F5344CB8AC3E}">
        <p14:creationId xmlns:p14="http://schemas.microsoft.com/office/powerpoint/2010/main" val="37589792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Moving from Tier </a:t>
            </a:r>
            <a:r>
              <a:rPr lang="en-US" b="1" dirty="0">
                <a:solidFill>
                  <a:schemeClr val="accent2">
                    <a:lumMod val="75000"/>
                  </a:schemeClr>
                </a:solidFill>
              </a:rPr>
              <a:t>Three</a:t>
            </a:r>
            <a:r>
              <a:rPr lang="en-US" dirty="0"/>
              <a:t> to Tier </a:t>
            </a:r>
            <a:r>
              <a:rPr lang="en-US" b="1" dirty="0">
                <a:solidFill>
                  <a:schemeClr val="accent2">
                    <a:lumMod val="75000"/>
                  </a:schemeClr>
                </a:solidFill>
              </a:rPr>
              <a:t>Two</a:t>
            </a:r>
          </a:p>
        </p:txBody>
      </p:sp>
      <p:sp>
        <p:nvSpPr>
          <p:cNvPr id="3" name="Content Placeholder 2"/>
          <p:cNvSpPr>
            <a:spLocks noGrp="1"/>
          </p:cNvSpPr>
          <p:nvPr>
            <p:ph idx="1"/>
          </p:nvPr>
        </p:nvSpPr>
        <p:spPr/>
        <p:txBody>
          <a:bodyPr>
            <a:normAutofit/>
          </a:bodyPr>
          <a:lstStyle/>
          <a:p>
            <a:pPr marL="0" indent="0">
              <a:spcBef>
                <a:spcPts val="0"/>
              </a:spcBef>
              <a:spcAft>
                <a:spcPts val="450"/>
              </a:spcAft>
              <a:buNone/>
            </a:pPr>
            <a:r>
              <a:rPr lang="en-US" sz="2400" b="1" dirty="0">
                <a:latin typeface="Times New Roman" panose="02020603050405020304" pitchFamily="18" charset="0"/>
                <a:ea typeface="Calibri" panose="020F0502020204030204" pitchFamily="34" charset="0"/>
                <a:cs typeface="Times New Roman" panose="02020603050405020304" pitchFamily="18" charset="0"/>
              </a:rPr>
              <a:t>Examples of moving a client from </a:t>
            </a:r>
            <a:r>
              <a:rPr lang="en-US" sz="2400" b="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Tier Three </a:t>
            </a:r>
            <a:r>
              <a:rPr lang="en-US" sz="2400" b="1" dirty="0">
                <a:latin typeface="Times New Roman" panose="02020603050405020304" pitchFamily="18" charset="0"/>
                <a:ea typeface="Calibri" panose="020F0502020204030204" pitchFamily="34" charset="0"/>
                <a:cs typeface="Times New Roman" panose="02020603050405020304" pitchFamily="18" charset="0"/>
              </a:rPr>
              <a:t>to </a:t>
            </a:r>
            <a:r>
              <a:rPr lang="en-US" sz="2400" b="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Tier Two </a:t>
            </a:r>
            <a:r>
              <a:rPr lang="en-US" sz="2400" b="1" dirty="0">
                <a:latin typeface="Times New Roman" panose="02020603050405020304" pitchFamily="18" charset="0"/>
                <a:ea typeface="Calibri" panose="020F0502020204030204" pitchFamily="34" charset="0"/>
                <a:cs typeface="Times New Roman" panose="02020603050405020304" pitchFamily="18" charset="0"/>
              </a:rPr>
              <a:t>include</a:t>
            </a:r>
            <a:r>
              <a:rPr lang="en-US" sz="2100" b="1" dirty="0">
                <a:latin typeface="Times New Roman" panose="02020603050405020304" pitchFamily="18" charset="0"/>
                <a:ea typeface="Calibri" panose="020F0502020204030204" pitchFamily="34" charset="0"/>
                <a:cs typeface="Times New Roman" panose="02020603050405020304" pitchFamily="18" charset="0"/>
              </a:rPr>
              <a:t>:</a:t>
            </a:r>
            <a:endParaRPr lang="en-US" sz="2100" b="1" dirty="0">
              <a:latin typeface="Calibri" panose="020F0502020204030204" pitchFamily="34" charset="0"/>
              <a:ea typeface="Calibri" panose="020F0502020204030204" pitchFamily="34" charset="0"/>
              <a:cs typeface="Times New Roman" panose="02020603050405020304" pitchFamily="18" charset="0"/>
            </a:endParaRPr>
          </a:p>
          <a:p>
            <a:pPr marL="600075" lvl="1" indent="-257175">
              <a:spcBef>
                <a:spcPts val="0"/>
              </a:spcBef>
            </a:pPr>
            <a:r>
              <a:rPr lang="en-US" sz="2100" dirty="0">
                <a:ea typeface="Calibri" panose="020F0502020204030204" pitchFamily="34" charset="0"/>
                <a:cs typeface="Times New Roman" panose="02020603050405020304" pitchFamily="18" charset="0"/>
              </a:rPr>
              <a:t>An adverse health condition or new diagnosis resulting in increased emergency department use, hospital admissions, readmissions, escalation or exacerbation of a behavioral health or social concern or increased primary care or specialist visits.</a:t>
            </a:r>
          </a:p>
          <a:p>
            <a:pPr marL="600075" lvl="1" indent="-257175">
              <a:spcBef>
                <a:spcPts val="0"/>
              </a:spcBef>
            </a:pPr>
            <a:r>
              <a:rPr lang="en-US" sz="2100" dirty="0">
                <a:ea typeface="Calibri" panose="020F0502020204030204" pitchFamily="34" charset="0"/>
                <a:cs typeface="Times New Roman" panose="02020603050405020304" pitchFamily="18" charset="0"/>
              </a:rPr>
              <a:t>The client expresses a desire to set a new HAP goal.</a:t>
            </a:r>
          </a:p>
          <a:p>
            <a:pPr marL="600075" lvl="1" indent="-257175">
              <a:spcBef>
                <a:spcPts val="0"/>
              </a:spcBef>
            </a:pPr>
            <a:r>
              <a:rPr lang="en-US" sz="2100" dirty="0">
                <a:ea typeface="Calibri" panose="020F0502020204030204" pitchFamily="34" charset="0"/>
                <a:cs typeface="Times New Roman" panose="02020603050405020304" pitchFamily="18" charset="0"/>
              </a:rPr>
              <a:t>Environmental or psychosocial changes trigger a need for more intensive Health Home services.</a:t>
            </a:r>
          </a:p>
          <a:p>
            <a:pPr marL="600075" lvl="1" indent="-257175">
              <a:spcBef>
                <a:spcPts val="0"/>
              </a:spcBef>
            </a:pPr>
            <a:r>
              <a:rPr lang="en-US" sz="2100" dirty="0">
                <a:ea typeface="Calibri" panose="020F0502020204030204" pitchFamily="34" charset="0"/>
                <a:cs typeface="Times New Roman" panose="02020603050405020304" pitchFamily="18" charset="0"/>
              </a:rPr>
              <a:t>Life events trigger a need for higher Health Homes services.</a:t>
            </a:r>
          </a:p>
          <a:p>
            <a:pPr marL="0" indent="0">
              <a:buNone/>
            </a:pPr>
            <a:endParaRPr lang="en-US" dirty="0"/>
          </a:p>
        </p:txBody>
      </p:sp>
    </p:spTree>
    <p:custDataLst>
      <p:tags r:id="rId1"/>
    </p:custDataLst>
    <p:extLst>
      <p:ext uri="{BB962C8B-B14F-4D97-AF65-F5344CB8AC3E}">
        <p14:creationId xmlns:p14="http://schemas.microsoft.com/office/powerpoint/2010/main" val="19245105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Pause to Check for Understanding</a:t>
            </a:r>
          </a:p>
        </p:txBody>
      </p:sp>
      <p:sp>
        <p:nvSpPr>
          <p:cNvPr id="8" name="Content Placeholder 7"/>
          <p:cNvSpPr>
            <a:spLocks noGrp="1"/>
          </p:cNvSpPr>
          <p:nvPr>
            <p:ph sz="half" idx="1"/>
          </p:nvPr>
        </p:nvSpPr>
        <p:spPr/>
        <p:txBody>
          <a:bodyPr/>
          <a:lstStyle/>
          <a:p>
            <a:pPr marL="0" indent="0">
              <a:buNone/>
            </a:pPr>
            <a:endParaRPr lang="en-US" sz="2701" dirty="0"/>
          </a:p>
          <a:p>
            <a:pPr marL="0" indent="0">
              <a:buNone/>
            </a:pPr>
            <a:endParaRPr lang="en-US" dirty="0"/>
          </a:p>
        </p:txBody>
      </p:sp>
      <p:sp>
        <p:nvSpPr>
          <p:cNvPr id="9" name="Content Placeholder 8"/>
          <p:cNvSpPr>
            <a:spLocks noGrp="1"/>
          </p:cNvSpPr>
          <p:nvPr>
            <p:ph sz="half" idx="2"/>
          </p:nvPr>
        </p:nvSpPr>
        <p:spPr>
          <a:xfrm>
            <a:off x="4353018" y="2564526"/>
            <a:ext cx="3886200" cy="2756870"/>
          </a:xfrm>
        </p:spPr>
        <p:txBody>
          <a:bodyPr>
            <a:normAutofit/>
          </a:bodyPr>
          <a:lstStyle/>
          <a:p>
            <a:pPr marL="0" indent="0">
              <a:buNone/>
            </a:pPr>
            <a:r>
              <a:rPr lang="en-US" sz="2701" dirty="0"/>
              <a:t>Do you have any questions about the 3 payment tiers?</a:t>
            </a:r>
          </a:p>
          <a:p>
            <a:pPr marL="0" indent="0">
              <a:buNone/>
            </a:pPr>
            <a:endParaRPr lang="en-US" sz="2701" dirty="0"/>
          </a:p>
        </p:txBody>
      </p:sp>
      <p:pic>
        <p:nvPicPr>
          <p:cNvPr id="1028" name="Picture 4" descr="C:\Users\McAvoCM\AppData\Local\Microsoft\Windows\Temporary Internet Files\Content.IE5\BLKX2O8G\talking-1024x76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2609" y="3365598"/>
            <a:ext cx="2406016" cy="180451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410106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370E36-F999-5F39-6076-FDC03F1FC06C}"/>
              </a:ext>
            </a:extLst>
          </p:cNvPr>
          <p:cNvSpPr>
            <a:spLocks noGrp="1"/>
          </p:cNvSpPr>
          <p:nvPr>
            <p:ph type="ctrTitle"/>
          </p:nvPr>
        </p:nvSpPr>
        <p:spPr/>
        <p:txBody>
          <a:bodyPr>
            <a:normAutofit/>
          </a:bodyPr>
          <a:lstStyle/>
          <a:p>
            <a:r>
              <a:rPr lang="en-US" dirty="0"/>
              <a:t>Module 4 – PRISM</a:t>
            </a:r>
            <a:br>
              <a:rPr lang="en-US" dirty="0"/>
            </a:br>
            <a:r>
              <a:rPr lang="en-US" b="0" u="sng" dirty="0">
                <a:solidFill>
                  <a:schemeClr val="tx1">
                    <a:lumMod val="65000"/>
                    <a:lumOff val="35000"/>
                  </a:schemeClr>
                </a:solidFill>
              </a:rPr>
              <a:t>P</a:t>
            </a:r>
            <a:r>
              <a:rPr lang="en-US" b="0" dirty="0">
                <a:solidFill>
                  <a:schemeClr val="tx1">
                    <a:lumMod val="65000"/>
                    <a:lumOff val="35000"/>
                  </a:schemeClr>
                </a:solidFill>
              </a:rPr>
              <a:t>redictive </a:t>
            </a:r>
            <a:r>
              <a:rPr lang="en-US" b="0" u="sng" dirty="0">
                <a:solidFill>
                  <a:schemeClr val="tx1">
                    <a:lumMod val="65000"/>
                    <a:lumOff val="35000"/>
                  </a:schemeClr>
                </a:solidFill>
              </a:rPr>
              <a:t>R</a:t>
            </a:r>
            <a:r>
              <a:rPr lang="en-US" b="0" dirty="0">
                <a:solidFill>
                  <a:schemeClr val="tx1">
                    <a:lumMod val="65000"/>
                    <a:lumOff val="35000"/>
                  </a:schemeClr>
                </a:solidFill>
              </a:rPr>
              <a:t>isk </a:t>
            </a:r>
            <a:r>
              <a:rPr lang="en-US" b="0" u="sng" dirty="0">
                <a:solidFill>
                  <a:schemeClr val="tx1">
                    <a:lumMod val="65000"/>
                    <a:lumOff val="35000"/>
                  </a:schemeClr>
                </a:solidFill>
              </a:rPr>
              <a:t>I</a:t>
            </a:r>
            <a:r>
              <a:rPr lang="en-US" b="0" dirty="0">
                <a:solidFill>
                  <a:schemeClr val="tx1">
                    <a:lumMod val="65000"/>
                    <a:lumOff val="35000"/>
                  </a:schemeClr>
                </a:solidFill>
              </a:rPr>
              <a:t>ntelligence </a:t>
            </a:r>
            <a:r>
              <a:rPr lang="en-US" b="0" u="sng" dirty="0" err="1">
                <a:solidFill>
                  <a:schemeClr val="tx1">
                    <a:lumMod val="65000"/>
                    <a:lumOff val="35000"/>
                  </a:schemeClr>
                </a:solidFill>
              </a:rPr>
              <a:t>S</a:t>
            </a:r>
            <a:r>
              <a:rPr lang="en-US" b="0" dirty="0" err="1">
                <a:solidFill>
                  <a:schemeClr val="tx1">
                    <a:lumMod val="65000"/>
                    <a:lumOff val="35000"/>
                  </a:schemeClr>
                </a:solidFill>
              </a:rPr>
              <a:t>yste</a:t>
            </a:r>
            <a:r>
              <a:rPr lang="en-US" b="0" u="sng" dirty="0" err="1">
                <a:solidFill>
                  <a:schemeClr val="tx1">
                    <a:lumMod val="65000"/>
                    <a:lumOff val="35000"/>
                  </a:schemeClr>
                </a:solidFill>
              </a:rPr>
              <a:t>M</a:t>
            </a:r>
            <a:endParaRPr lang="en-US" dirty="0"/>
          </a:p>
        </p:txBody>
      </p:sp>
    </p:spTree>
    <p:custDataLst>
      <p:tags r:id="rId1"/>
    </p:custDataLst>
    <p:extLst>
      <p:ext uri="{BB962C8B-B14F-4D97-AF65-F5344CB8AC3E}">
        <p14:creationId xmlns:p14="http://schemas.microsoft.com/office/powerpoint/2010/main" val="25104620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Uses of PRISM </a:t>
            </a:r>
          </a:p>
        </p:txBody>
      </p:sp>
      <p:sp>
        <p:nvSpPr>
          <p:cNvPr id="3" name="Content Placeholder 2"/>
          <p:cNvSpPr>
            <a:spLocks noGrp="1"/>
          </p:cNvSpPr>
          <p:nvPr>
            <p:ph idx="1"/>
          </p:nvPr>
        </p:nvSpPr>
        <p:spPr>
          <a:xfrm>
            <a:off x="352517" y="2057400"/>
            <a:ext cx="7886700" cy="3474999"/>
          </a:xfrm>
        </p:spPr>
        <p:txBody>
          <a:bodyPr/>
          <a:lstStyle/>
          <a:p>
            <a:r>
              <a:rPr lang="en-US" sz="2400" dirty="0"/>
              <a:t>Triaging high-risk populations to efficiently allocate scarce care management resources</a:t>
            </a:r>
          </a:p>
          <a:p>
            <a:r>
              <a:rPr lang="en-US" sz="2400" dirty="0"/>
              <a:t>Identification of health risk indicators for high-risk patients</a:t>
            </a:r>
          </a:p>
          <a:p>
            <a:r>
              <a:rPr lang="en-US" sz="2400" dirty="0"/>
              <a:t>Identification of behavioral health needs </a:t>
            </a:r>
          </a:p>
          <a:p>
            <a:r>
              <a:rPr lang="en-US" sz="2400" dirty="0"/>
              <a:t>Medication adherence monitoring </a:t>
            </a:r>
          </a:p>
          <a:p>
            <a:r>
              <a:rPr lang="en-US" sz="2400" dirty="0"/>
              <a:t>Identification of other potential barriers to care</a:t>
            </a:r>
          </a:p>
          <a:p>
            <a:pPr lvl="1">
              <a:spcBef>
                <a:spcPts val="0"/>
              </a:spcBef>
            </a:pPr>
            <a:r>
              <a:rPr lang="en-US" dirty="0"/>
              <a:t>Homelessness</a:t>
            </a:r>
          </a:p>
          <a:p>
            <a:pPr lvl="1">
              <a:spcBef>
                <a:spcPts val="0"/>
              </a:spcBef>
            </a:pPr>
            <a:r>
              <a:rPr lang="en-US" dirty="0"/>
              <a:t>Hearing impairment</a:t>
            </a:r>
          </a:p>
          <a:p>
            <a:pPr lvl="1">
              <a:spcBef>
                <a:spcPts val="0"/>
              </a:spcBef>
            </a:pPr>
            <a:r>
              <a:rPr lang="en-US" dirty="0"/>
              <a:t>Limited English proficiency</a:t>
            </a:r>
          </a:p>
          <a:p>
            <a:endParaRPr lang="en-US" sz="2101" dirty="0"/>
          </a:p>
        </p:txBody>
      </p:sp>
    </p:spTree>
    <p:custDataLst>
      <p:tags r:id="rId1"/>
    </p:custDataLst>
    <p:extLst>
      <p:ext uri="{BB962C8B-B14F-4D97-AF65-F5344CB8AC3E}">
        <p14:creationId xmlns:p14="http://schemas.microsoft.com/office/powerpoint/2010/main" val="32983204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Uses of PRISM </a:t>
            </a:r>
            <a:r>
              <a:rPr lang="en-US" b="0" dirty="0"/>
              <a:t>(cont.) </a:t>
            </a:r>
          </a:p>
        </p:txBody>
      </p:sp>
      <p:sp>
        <p:nvSpPr>
          <p:cNvPr id="3" name="Content Placeholder 2"/>
          <p:cNvSpPr>
            <a:spLocks noGrp="1"/>
          </p:cNvSpPr>
          <p:nvPr>
            <p:ph idx="1"/>
          </p:nvPr>
        </p:nvSpPr>
        <p:spPr/>
        <p:txBody>
          <a:bodyPr/>
          <a:lstStyle/>
          <a:p>
            <a:r>
              <a:rPr lang="en-US" dirty="0"/>
              <a:t>Access to treating and prescribing provider contact information for care coordination</a:t>
            </a:r>
          </a:p>
          <a:p>
            <a:r>
              <a:rPr lang="en-US" dirty="0"/>
              <a:t>Creation of health summary reports to share with providers</a:t>
            </a:r>
          </a:p>
          <a:p>
            <a:r>
              <a:rPr lang="en-US" dirty="0"/>
              <a:t>Identification of care opportunities </a:t>
            </a:r>
          </a:p>
          <a:p>
            <a:pPr lvl="1"/>
            <a:r>
              <a:rPr lang="en-US" dirty="0"/>
              <a:t>Clients who need PCP</a:t>
            </a:r>
          </a:p>
          <a:p>
            <a:pPr lvl="1"/>
            <a:r>
              <a:rPr lang="en-US" dirty="0"/>
              <a:t>Clients receiving LTSS and who is the case manager</a:t>
            </a:r>
          </a:p>
          <a:p>
            <a:pPr lvl="1"/>
            <a:r>
              <a:rPr lang="en-US" dirty="0"/>
              <a:t>Other care opportunities </a:t>
            </a:r>
          </a:p>
        </p:txBody>
      </p:sp>
      <p:grpSp>
        <p:nvGrpSpPr>
          <p:cNvPr id="12" name="Group 5"/>
          <p:cNvGrpSpPr>
            <a:grpSpLocks noChangeAspect="1"/>
          </p:cNvGrpSpPr>
          <p:nvPr/>
        </p:nvGrpSpPr>
        <p:grpSpPr bwMode="auto">
          <a:xfrm>
            <a:off x="5593823" y="4019467"/>
            <a:ext cx="2065082" cy="1343375"/>
            <a:chOff x="2014" y="1597"/>
            <a:chExt cx="1734" cy="1128"/>
          </a:xfrm>
        </p:grpSpPr>
        <p:sp>
          <p:nvSpPr>
            <p:cNvPr id="14" name="Freeform 6"/>
            <p:cNvSpPr>
              <a:spLocks/>
            </p:cNvSpPr>
            <p:nvPr/>
          </p:nvSpPr>
          <p:spPr bwMode="auto">
            <a:xfrm>
              <a:off x="2014" y="1597"/>
              <a:ext cx="1734" cy="1128"/>
            </a:xfrm>
            <a:custGeom>
              <a:avLst/>
              <a:gdLst>
                <a:gd name="T0" fmla="*/ 731 w 1734"/>
                <a:gd name="T1" fmla="*/ 0 h 1128"/>
                <a:gd name="T2" fmla="*/ 1682 w 1734"/>
                <a:gd name="T3" fmla="*/ 90 h 1128"/>
                <a:gd name="T4" fmla="*/ 1734 w 1734"/>
                <a:gd name="T5" fmla="*/ 119 h 1128"/>
                <a:gd name="T6" fmla="*/ 1521 w 1734"/>
                <a:gd name="T7" fmla="*/ 1012 h 1128"/>
                <a:gd name="T8" fmla="*/ 785 w 1734"/>
                <a:gd name="T9" fmla="*/ 1128 h 1128"/>
                <a:gd name="T10" fmla="*/ 0 w 1734"/>
                <a:gd name="T11" fmla="*/ 841 h 1128"/>
                <a:gd name="T12" fmla="*/ 0 w 1734"/>
                <a:gd name="T13" fmla="*/ 798 h 1128"/>
                <a:gd name="T14" fmla="*/ 591 w 1734"/>
                <a:gd name="T15" fmla="*/ 708 h 1128"/>
                <a:gd name="T16" fmla="*/ 731 w 1734"/>
                <a:gd name="T17" fmla="*/ 0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4" h="1128">
                  <a:moveTo>
                    <a:pt x="731" y="0"/>
                  </a:moveTo>
                  <a:lnTo>
                    <a:pt x="1682" y="90"/>
                  </a:lnTo>
                  <a:lnTo>
                    <a:pt x="1734" y="119"/>
                  </a:lnTo>
                  <a:lnTo>
                    <a:pt x="1521" y="1012"/>
                  </a:lnTo>
                  <a:lnTo>
                    <a:pt x="785" y="1128"/>
                  </a:lnTo>
                  <a:lnTo>
                    <a:pt x="0" y="841"/>
                  </a:lnTo>
                  <a:lnTo>
                    <a:pt x="0" y="798"/>
                  </a:lnTo>
                  <a:lnTo>
                    <a:pt x="591" y="708"/>
                  </a:lnTo>
                  <a:lnTo>
                    <a:pt x="7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en-US" sz="1351" dirty="0"/>
            </a:p>
          </p:txBody>
        </p:sp>
        <p:sp>
          <p:nvSpPr>
            <p:cNvPr id="15" name="Freeform 7"/>
            <p:cNvSpPr>
              <a:spLocks/>
            </p:cNvSpPr>
            <p:nvPr/>
          </p:nvSpPr>
          <p:spPr bwMode="auto">
            <a:xfrm>
              <a:off x="2662" y="1656"/>
              <a:ext cx="937" cy="846"/>
            </a:xfrm>
            <a:custGeom>
              <a:avLst/>
              <a:gdLst>
                <a:gd name="T0" fmla="*/ 126 w 937"/>
                <a:gd name="T1" fmla="*/ 0 h 846"/>
                <a:gd name="T2" fmla="*/ 937 w 937"/>
                <a:gd name="T3" fmla="*/ 93 h 846"/>
                <a:gd name="T4" fmla="*/ 761 w 937"/>
                <a:gd name="T5" fmla="*/ 846 h 846"/>
                <a:gd name="T6" fmla="*/ 0 w 937"/>
                <a:gd name="T7" fmla="*/ 632 h 846"/>
                <a:gd name="T8" fmla="*/ 126 w 937"/>
                <a:gd name="T9" fmla="*/ 0 h 846"/>
              </a:gdLst>
              <a:ahLst/>
              <a:cxnLst>
                <a:cxn ang="0">
                  <a:pos x="T0" y="T1"/>
                </a:cxn>
                <a:cxn ang="0">
                  <a:pos x="T2" y="T3"/>
                </a:cxn>
                <a:cxn ang="0">
                  <a:pos x="T4" y="T5"/>
                </a:cxn>
                <a:cxn ang="0">
                  <a:pos x="T6" y="T7"/>
                </a:cxn>
                <a:cxn ang="0">
                  <a:pos x="T8" y="T9"/>
                </a:cxn>
              </a:cxnLst>
              <a:rect l="0" t="0" r="r" b="b"/>
              <a:pathLst>
                <a:path w="937" h="846">
                  <a:moveTo>
                    <a:pt x="126" y="0"/>
                  </a:moveTo>
                  <a:lnTo>
                    <a:pt x="937" y="93"/>
                  </a:lnTo>
                  <a:lnTo>
                    <a:pt x="761" y="846"/>
                  </a:lnTo>
                  <a:lnTo>
                    <a:pt x="0" y="632"/>
                  </a:lnTo>
                  <a:lnTo>
                    <a:pt x="1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en-US" sz="1351" dirty="0"/>
            </a:p>
          </p:txBody>
        </p:sp>
        <p:sp>
          <p:nvSpPr>
            <p:cNvPr id="16" name="Freeform 8"/>
            <p:cNvSpPr>
              <a:spLocks/>
            </p:cNvSpPr>
            <p:nvPr/>
          </p:nvSpPr>
          <p:spPr bwMode="auto">
            <a:xfrm>
              <a:off x="2406" y="2357"/>
              <a:ext cx="849" cy="233"/>
            </a:xfrm>
            <a:custGeom>
              <a:avLst/>
              <a:gdLst>
                <a:gd name="T0" fmla="*/ 218 w 849"/>
                <a:gd name="T1" fmla="*/ 0 h 233"/>
                <a:gd name="T2" fmla="*/ 0 w 849"/>
                <a:gd name="T3" fmla="*/ 38 h 233"/>
                <a:gd name="T4" fmla="*/ 571 w 849"/>
                <a:gd name="T5" fmla="*/ 233 h 233"/>
                <a:gd name="T6" fmla="*/ 849 w 849"/>
                <a:gd name="T7" fmla="*/ 185 h 233"/>
                <a:gd name="T8" fmla="*/ 218 w 849"/>
                <a:gd name="T9" fmla="*/ 0 h 233"/>
              </a:gdLst>
              <a:ahLst/>
              <a:cxnLst>
                <a:cxn ang="0">
                  <a:pos x="T0" y="T1"/>
                </a:cxn>
                <a:cxn ang="0">
                  <a:pos x="T2" y="T3"/>
                </a:cxn>
                <a:cxn ang="0">
                  <a:pos x="T4" y="T5"/>
                </a:cxn>
                <a:cxn ang="0">
                  <a:pos x="T6" y="T7"/>
                </a:cxn>
                <a:cxn ang="0">
                  <a:pos x="T8" y="T9"/>
                </a:cxn>
              </a:cxnLst>
              <a:rect l="0" t="0" r="r" b="b"/>
              <a:pathLst>
                <a:path w="849" h="233">
                  <a:moveTo>
                    <a:pt x="218" y="0"/>
                  </a:moveTo>
                  <a:lnTo>
                    <a:pt x="0" y="38"/>
                  </a:lnTo>
                  <a:lnTo>
                    <a:pt x="571" y="233"/>
                  </a:lnTo>
                  <a:lnTo>
                    <a:pt x="849" y="185"/>
                  </a:lnTo>
                  <a:lnTo>
                    <a:pt x="218"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en-US" sz="1351" dirty="0"/>
            </a:p>
          </p:txBody>
        </p:sp>
        <p:sp>
          <p:nvSpPr>
            <p:cNvPr id="17" name="Freeform 9"/>
            <p:cNvSpPr>
              <a:spLocks/>
            </p:cNvSpPr>
            <p:nvPr/>
          </p:nvSpPr>
          <p:spPr bwMode="auto">
            <a:xfrm>
              <a:off x="2434" y="2473"/>
              <a:ext cx="311" cy="95"/>
            </a:xfrm>
            <a:custGeom>
              <a:avLst/>
              <a:gdLst>
                <a:gd name="T0" fmla="*/ 100 w 311"/>
                <a:gd name="T1" fmla="*/ 0 h 95"/>
                <a:gd name="T2" fmla="*/ 0 w 311"/>
                <a:gd name="T3" fmla="*/ 22 h 95"/>
                <a:gd name="T4" fmla="*/ 202 w 311"/>
                <a:gd name="T5" fmla="*/ 95 h 95"/>
                <a:gd name="T6" fmla="*/ 311 w 311"/>
                <a:gd name="T7" fmla="*/ 72 h 95"/>
                <a:gd name="T8" fmla="*/ 100 w 311"/>
                <a:gd name="T9" fmla="*/ 0 h 95"/>
              </a:gdLst>
              <a:ahLst/>
              <a:cxnLst>
                <a:cxn ang="0">
                  <a:pos x="T0" y="T1"/>
                </a:cxn>
                <a:cxn ang="0">
                  <a:pos x="T2" y="T3"/>
                </a:cxn>
                <a:cxn ang="0">
                  <a:pos x="T4" y="T5"/>
                </a:cxn>
                <a:cxn ang="0">
                  <a:pos x="T6" y="T7"/>
                </a:cxn>
                <a:cxn ang="0">
                  <a:pos x="T8" y="T9"/>
                </a:cxn>
              </a:cxnLst>
              <a:rect l="0" t="0" r="r" b="b"/>
              <a:pathLst>
                <a:path w="311" h="95">
                  <a:moveTo>
                    <a:pt x="100" y="0"/>
                  </a:moveTo>
                  <a:lnTo>
                    <a:pt x="0" y="22"/>
                  </a:lnTo>
                  <a:lnTo>
                    <a:pt x="202" y="95"/>
                  </a:lnTo>
                  <a:lnTo>
                    <a:pt x="311" y="72"/>
                  </a:lnTo>
                  <a:lnTo>
                    <a:pt x="100"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en-US" sz="1351" dirty="0"/>
            </a:p>
          </p:txBody>
        </p:sp>
      </p:grpSp>
    </p:spTree>
    <p:custDataLst>
      <p:tags r:id="rId1"/>
    </p:custDataLst>
    <p:extLst>
      <p:ext uri="{BB962C8B-B14F-4D97-AF65-F5344CB8AC3E}">
        <p14:creationId xmlns:p14="http://schemas.microsoft.com/office/powerpoint/2010/main" val="39389449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Keys for Effective PRISM Use</a:t>
            </a:r>
          </a:p>
        </p:txBody>
      </p:sp>
      <p:sp>
        <p:nvSpPr>
          <p:cNvPr id="3" name="Content Placeholder 2"/>
          <p:cNvSpPr>
            <a:spLocks noGrp="1"/>
          </p:cNvSpPr>
          <p:nvPr>
            <p:ph idx="1"/>
          </p:nvPr>
        </p:nvSpPr>
        <p:spPr>
          <a:xfrm>
            <a:off x="352517" y="2057400"/>
            <a:ext cx="7886700" cy="3306536"/>
          </a:xfrm>
        </p:spPr>
        <p:txBody>
          <a:bodyPr/>
          <a:lstStyle/>
          <a:p>
            <a:r>
              <a:rPr lang="en-US" sz="2250" b="1" dirty="0"/>
              <a:t>Be bold</a:t>
            </a:r>
            <a:r>
              <a:rPr lang="en-US" sz="2250" dirty="0"/>
              <a:t>! You can’t hurt anything</a:t>
            </a:r>
          </a:p>
          <a:p>
            <a:r>
              <a:rPr lang="en-US" sz="2250" dirty="0"/>
              <a:t>Check eligibility tab to determine completeness and coverage gaps </a:t>
            </a:r>
          </a:p>
          <a:p>
            <a:r>
              <a:rPr lang="en-US" sz="2250" dirty="0"/>
              <a:t>Consider possibility of false positive diagnoses</a:t>
            </a:r>
          </a:p>
          <a:p>
            <a:pPr lvl="1"/>
            <a:r>
              <a:rPr lang="en-US" sz="1800" dirty="0">
                <a:solidFill>
                  <a:schemeClr val="accent3"/>
                </a:solidFill>
              </a:rPr>
              <a:t> </a:t>
            </a:r>
            <a:r>
              <a:rPr lang="en-US" sz="1875" dirty="0">
                <a:solidFill>
                  <a:schemeClr val="accent3"/>
                </a:solidFill>
              </a:rPr>
              <a:t>Can include “Rule Out” diagnoses</a:t>
            </a:r>
          </a:p>
          <a:p>
            <a:pPr lvl="1"/>
            <a:r>
              <a:rPr lang="en-US" sz="1875" dirty="0">
                <a:solidFill>
                  <a:schemeClr val="accent3"/>
                </a:solidFill>
              </a:rPr>
              <a:t> Diagnoses reflect standard uses of medications, not off-label uses</a:t>
            </a:r>
          </a:p>
          <a:p>
            <a:r>
              <a:rPr lang="en-US" sz="2250" dirty="0"/>
              <a:t>Consider lag times – PRISM updates weekly but providers may be slow to submit their claims</a:t>
            </a:r>
          </a:p>
          <a:p>
            <a:r>
              <a:rPr lang="en-US" sz="2250" dirty="0"/>
              <a:t>Out of pocket payments or private insurance payments will </a:t>
            </a:r>
            <a:r>
              <a:rPr lang="en-US" sz="2250" b="1" u="sng" dirty="0"/>
              <a:t>not</a:t>
            </a:r>
            <a:r>
              <a:rPr lang="en-US" sz="2250" dirty="0"/>
              <a:t> display in PRISM</a:t>
            </a:r>
          </a:p>
          <a:p>
            <a:pPr marL="0" indent="0">
              <a:buNone/>
            </a:pPr>
            <a:endParaRPr lang="en-US" dirty="0"/>
          </a:p>
        </p:txBody>
      </p:sp>
    </p:spTree>
    <p:custDataLst>
      <p:tags r:id="rId1"/>
    </p:custDataLst>
    <p:extLst>
      <p:ext uri="{BB962C8B-B14F-4D97-AF65-F5344CB8AC3E}">
        <p14:creationId xmlns:p14="http://schemas.microsoft.com/office/powerpoint/2010/main" val="30256756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Keys for Effective PRISM Use </a:t>
            </a:r>
            <a:r>
              <a:rPr lang="en-US" b="0" dirty="0"/>
              <a:t>(cont.)</a:t>
            </a:r>
            <a:endParaRPr lang="en-US" dirty="0"/>
          </a:p>
        </p:txBody>
      </p:sp>
      <p:sp>
        <p:nvSpPr>
          <p:cNvPr id="3" name="Content Placeholder 2"/>
          <p:cNvSpPr>
            <a:spLocks noGrp="1"/>
          </p:cNvSpPr>
          <p:nvPr>
            <p:ph idx="1"/>
          </p:nvPr>
        </p:nvSpPr>
        <p:spPr>
          <a:xfrm>
            <a:off x="352518" y="2044855"/>
            <a:ext cx="7306387" cy="3803495"/>
          </a:xfrm>
        </p:spPr>
        <p:txBody>
          <a:bodyPr>
            <a:normAutofit fontScale="92500" lnSpcReduction="10000"/>
          </a:bodyPr>
          <a:lstStyle/>
          <a:p>
            <a:r>
              <a:rPr lang="en-US" sz="2400" dirty="0"/>
              <a:t>Alcohol and drug treatment services are redacted and will not appear. If alcohol or substance use have been noted by a provider in other health services events, then a flag (yes) will display</a:t>
            </a:r>
          </a:p>
          <a:p>
            <a:r>
              <a:rPr lang="en-US" sz="2400" dirty="0"/>
              <a:t>Mental Health: this is created as a flag that the client may need mental health services. It is based on either prescriptions or diagnoses from other health service events.</a:t>
            </a:r>
          </a:p>
          <a:p>
            <a:r>
              <a:rPr lang="en-US" sz="2400" dirty="0"/>
              <a:t>Tailor how you will use PRISM data with your client</a:t>
            </a:r>
          </a:p>
          <a:p>
            <a:pPr lvl="1"/>
            <a:r>
              <a:rPr lang="en-US" sz="2100" dirty="0"/>
              <a:t>How much information will you share?</a:t>
            </a:r>
          </a:p>
          <a:p>
            <a:pPr lvl="1"/>
            <a:r>
              <a:rPr lang="en-US" sz="2100" dirty="0"/>
              <a:t>Will this information serve to activate your client and reinforce their changes?</a:t>
            </a:r>
          </a:p>
          <a:p>
            <a:pPr marL="0" indent="0">
              <a:buNone/>
            </a:pPr>
            <a:r>
              <a:rPr lang="en-US" sz="2101" dirty="0"/>
              <a:t>	</a:t>
            </a:r>
            <a:r>
              <a:rPr lang="en-US" sz="1801" dirty="0"/>
              <a:t> </a:t>
            </a:r>
          </a:p>
        </p:txBody>
      </p:sp>
    </p:spTree>
    <p:custDataLst>
      <p:tags r:id="rId1"/>
    </p:custDataLst>
    <p:extLst>
      <p:ext uri="{BB962C8B-B14F-4D97-AF65-F5344CB8AC3E}">
        <p14:creationId xmlns:p14="http://schemas.microsoft.com/office/powerpoint/2010/main" val="23626841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Introductions</a:t>
            </a:r>
          </a:p>
        </p:txBody>
      </p:sp>
      <p:sp>
        <p:nvSpPr>
          <p:cNvPr id="3" name="Content Placeholder 2"/>
          <p:cNvSpPr>
            <a:spLocks noGrp="1"/>
          </p:cNvSpPr>
          <p:nvPr>
            <p:ph idx="1"/>
          </p:nvPr>
        </p:nvSpPr>
        <p:spPr>
          <a:xfrm>
            <a:off x="352517" y="2057401"/>
            <a:ext cx="7886700" cy="2977709"/>
          </a:xfrm>
        </p:spPr>
        <p:txBody>
          <a:bodyPr/>
          <a:lstStyle/>
          <a:p>
            <a:pPr marL="0" indent="0">
              <a:spcBef>
                <a:spcPts val="2251"/>
              </a:spcBef>
              <a:buNone/>
            </a:pPr>
            <a:r>
              <a:rPr lang="en-US" dirty="0"/>
              <a:t>Your </a:t>
            </a:r>
            <a:r>
              <a:rPr lang="en-US" b="1" dirty="0">
                <a:solidFill>
                  <a:schemeClr val="accent1"/>
                </a:solidFill>
              </a:rPr>
              <a:t>name</a:t>
            </a:r>
            <a:r>
              <a:rPr lang="en-US" dirty="0"/>
              <a:t>?</a:t>
            </a:r>
          </a:p>
          <a:p>
            <a:pPr marL="0" indent="0">
              <a:spcBef>
                <a:spcPts val="2251"/>
              </a:spcBef>
              <a:buNone/>
            </a:pPr>
            <a:r>
              <a:rPr lang="en-US" dirty="0"/>
              <a:t>What is your </a:t>
            </a:r>
            <a:r>
              <a:rPr lang="en-US" b="1" dirty="0">
                <a:solidFill>
                  <a:schemeClr val="accent1"/>
                </a:solidFill>
              </a:rPr>
              <a:t>job</a:t>
            </a:r>
            <a:r>
              <a:rPr lang="en-US" dirty="0"/>
              <a:t> title?</a:t>
            </a:r>
          </a:p>
          <a:p>
            <a:pPr marL="0" indent="0">
              <a:spcBef>
                <a:spcPts val="2251"/>
              </a:spcBef>
              <a:buNone/>
            </a:pPr>
            <a:r>
              <a:rPr lang="en-US" dirty="0"/>
              <a:t>What </a:t>
            </a:r>
            <a:r>
              <a:rPr lang="en-US" b="1" dirty="0">
                <a:solidFill>
                  <a:schemeClr val="accent1"/>
                </a:solidFill>
              </a:rPr>
              <a:t>agency</a:t>
            </a:r>
            <a:r>
              <a:rPr lang="en-US" dirty="0"/>
              <a:t> do you work for?</a:t>
            </a:r>
          </a:p>
          <a:p>
            <a:pPr marL="0" indent="0">
              <a:spcBef>
                <a:spcPts val="2251"/>
              </a:spcBef>
              <a:buNone/>
            </a:pPr>
            <a:r>
              <a:rPr lang="en-US" dirty="0"/>
              <a:t>What </a:t>
            </a:r>
            <a:r>
              <a:rPr lang="en-US" b="1" dirty="0">
                <a:solidFill>
                  <a:schemeClr val="accent1"/>
                </a:solidFill>
              </a:rPr>
              <a:t>Lead Organization/s </a:t>
            </a:r>
            <a:r>
              <a:rPr lang="en-US" dirty="0"/>
              <a:t>will you work with?</a:t>
            </a:r>
          </a:p>
          <a:p>
            <a:pPr marL="0" indent="0">
              <a:spcBef>
                <a:spcPts val="2251"/>
              </a:spcBef>
              <a:buNone/>
            </a:pPr>
            <a:r>
              <a:rPr lang="en-US" dirty="0"/>
              <a:t>Briefly state, your </a:t>
            </a:r>
            <a:r>
              <a:rPr lang="en-US" b="1" dirty="0">
                <a:solidFill>
                  <a:schemeClr val="accent1"/>
                </a:solidFill>
              </a:rPr>
              <a:t>relevant work experience.		</a:t>
            </a:r>
          </a:p>
          <a:p>
            <a:pPr marL="0" indent="0">
              <a:spcBef>
                <a:spcPts val="2251"/>
              </a:spcBef>
              <a:buNone/>
            </a:pPr>
            <a:r>
              <a:rPr lang="en-US" dirty="0"/>
              <a:t>One question from the </a:t>
            </a:r>
            <a:r>
              <a:rPr lang="en-US" b="1" dirty="0">
                <a:solidFill>
                  <a:srgbClr val="2E7A6D"/>
                </a:solidFill>
              </a:rPr>
              <a:t>modules</a:t>
            </a:r>
            <a:r>
              <a:rPr lang="en-US" dirty="0"/>
              <a:t> that you want clarification on.</a:t>
            </a:r>
          </a:p>
          <a:p>
            <a:pPr marL="0" indent="0">
              <a:spcBef>
                <a:spcPts val="2251"/>
              </a:spcBef>
              <a:buNone/>
            </a:pPr>
            <a:endParaRPr lang="en-US" b="1" dirty="0">
              <a:solidFill>
                <a:schemeClr val="accent1"/>
              </a:solidFill>
            </a:endParaRPr>
          </a:p>
          <a:p>
            <a:pPr marL="0" indent="0">
              <a:spcBef>
                <a:spcPts val="2251"/>
              </a:spcBef>
              <a:buNone/>
            </a:pPr>
            <a:endParaRPr lang="en-US" dirty="0"/>
          </a:p>
        </p:txBody>
      </p:sp>
      <p:cxnSp>
        <p:nvCxnSpPr>
          <p:cNvPr id="6" name="Straight Connector 5"/>
          <p:cNvCxnSpPr/>
          <p:nvPr/>
        </p:nvCxnSpPr>
        <p:spPr>
          <a:xfrm>
            <a:off x="342990" y="2506908"/>
            <a:ext cx="7917337"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42990" y="3131208"/>
            <a:ext cx="7917337"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42990" y="3755507"/>
            <a:ext cx="7917337"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42990" y="4379807"/>
            <a:ext cx="7917337"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2E44A10C-C33C-B212-CE98-9973E260B2BB}"/>
              </a:ext>
            </a:extLst>
          </p:cNvPr>
          <p:cNvCxnSpPr/>
          <p:nvPr/>
        </p:nvCxnSpPr>
        <p:spPr>
          <a:xfrm>
            <a:off x="321881" y="5035109"/>
            <a:ext cx="7917337"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959110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6136CC-70C1-1F3F-CAD6-702AEC1FEC46}"/>
              </a:ext>
            </a:extLst>
          </p:cNvPr>
          <p:cNvSpPr txBox="1"/>
          <p:nvPr/>
        </p:nvSpPr>
        <p:spPr>
          <a:xfrm>
            <a:off x="286452" y="1120530"/>
            <a:ext cx="8033887" cy="507831"/>
          </a:xfrm>
          <a:prstGeom prst="rect">
            <a:avLst/>
          </a:prstGeom>
          <a:noFill/>
        </p:spPr>
        <p:txBody>
          <a:bodyPr wrap="square" rtlCol="0">
            <a:spAutoFit/>
          </a:bodyPr>
          <a:lstStyle/>
          <a:p>
            <a:pPr>
              <a:defRPr/>
            </a:pPr>
            <a:r>
              <a:rPr lang="en-US" sz="2700" dirty="0">
                <a:solidFill>
                  <a:srgbClr val="5B9BD5">
                    <a:lumMod val="50000"/>
                  </a:srgbClr>
                </a:solidFill>
                <a:latin typeface="Calibri" panose="020F0502020204030204"/>
                <a:hlinkClick r:id="rId4" action="ppaction://hlinkfile"/>
              </a:rPr>
              <a:t>Sacha’s PRISM Report </a:t>
            </a:r>
            <a:r>
              <a:rPr lang="en-US" sz="2700" dirty="0">
                <a:solidFill>
                  <a:srgbClr val="5B9BD5">
                    <a:lumMod val="50000"/>
                  </a:srgbClr>
                </a:solidFill>
                <a:latin typeface="Calibri" panose="020F0502020204030204"/>
              </a:rPr>
              <a:t>– Homework</a:t>
            </a:r>
          </a:p>
        </p:txBody>
      </p:sp>
      <p:sp>
        <p:nvSpPr>
          <p:cNvPr id="3" name="TextBox 2">
            <a:extLst>
              <a:ext uri="{FF2B5EF4-FFF2-40B4-BE49-F238E27FC236}">
                <a16:creationId xmlns:a16="http://schemas.microsoft.com/office/drawing/2014/main" id="{F9BD8047-A9A3-E6F5-859C-7B4AF5C7ED5D}"/>
              </a:ext>
            </a:extLst>
          </p:cNvPr>
          <p:cNvSpPr txBox="1"/>
          <p:nvPr/>
        </p:nvSpPr>
        <p:spPr>
          <a:xfrm>
            <a:off x="286452" y="1911554"/>
            <a:ext cx="8182214" cy="3647152"/>
          </a:xfrm>
          <a:prstGeom prst="rect">
            <a:avLst/>
          </a:prstGeom>
          <a:noFill/>
        </p:spPr>
        <p:txBody>
          <a:bodyPr wrap="square" rtlCol="0">
            <a:spAutoFit/>
          </a:bodyPr>
          <a:lstStyle/>
          <a:p>
            <a:pPr marL="257175" indent="-257175">
              <a:buFontTx/>
              <a:buAutoNum type="arabicPeriod"/>
              <a:defRPr/>
            </a:pPr>
            <a:r>
              <a:rPr lang="en-US" sz="1650" dirty="0">
                <a:solidFill>
                  <a:prstClr val="black"/>
                </a:solidFill>
                <a:latin typeface="Calibri" panose="020F0502020204030204"/>
              </a:rPr>
              <a:t>Who is the Care Manager in the Sacha example? 	</a:t>
            </a:r>
            <a:endParaRPr lang="en-US" sz="1650" b="1" dirty="0">
              <a:solidFill>
                <a:srgbClr val="70AD47">
                  <a:lumMod val="75000"/>
                </a:srgbClr>
              </a:solidFill>
              <a:latin typeface="Calibri" panose="020F0502020204030204"/>
            </a:endParaRPr>
          </a:p>
          <a:p>
            <a:pPr marL="257175" indent="-257175">
              <a:buFontTx/>
              <a:buAutoNum type="arabicPeriod"/>
              <a:defRPr/>
            </a:pPr>
            <a:r>
              <a:rPr lang="en-US" sz="1650" dirty="0">
                <a:solidFill>
                  <a:prstClr val="black"/>
                </a:solidFill>
                <a:latin typeface="Calibri" panose="020F0502020204030204"/>
              </a:rPr>
              <a:t>How many inpatient admissions in 2012?		</a:t>
            </a:r>
            <a:endParaRPr lang="en-US" sz="1650" b="1" dirty="0">
              <a:solidFill>
                <a:srgbClr val="70AD47">
                  <a:lumMod val="75000"/>
                </a:srgbClr>
              </a:solidFill>
              <a:latin typeface="Calibri" panose="020F0502020204030204"/>
            </a:endParaRPr>
          </a:p>
          <a:p>
            <a:pPr marL="257175" indent="-257175">
              <a:buFontTx/>
              <a:buAutoNum type="arabicPeriod"/>
              <a:defRPr/>
            </a:pPr>
            <a:r>
              <a:rPr lang="en-US" sz="1650" dirty="0">
                <a:solidFill>
                  <a:prstClr val="black"/>
                </a:solidFill>
                <a:latin typeface="Calibri" panose="020F0502020204030204"/>
              </a:rPr>
              <a:t>How many times was Insulin </a:t>
            </a:r>
            <a:r>
              <a:rPr lang="en-US" sz="1650" dirty="0" err="1">
                <a:solidFill>
                  <a:prstClr val="black"/>
                </a:solidFill>
                <a:latin typeface="Calibri" panose="020F0502020204030204"/>
              </a:rPr>
              <a:t>Aspart</a:t>
            </a:r>
            <a:r>
              <a:rPr lang="en-US" sz="1650" dirty="0">
                <a:solidFill>
                  <a:prstClr val="black"/>
                </a:solidFill>
                <a:latin typeface="Calibri" panose="020F0502020204030204"/>
              </a:rPr>
              <a:t> (an Rx) filled in 2014? How about Insulin Glargine (Rx)?</a:t>
            </a:r>
          </a:p>
          <a:p>
            <a:pPr marL="257175" indent="-257175">
              <a:buFontTx/>
              <a:buAutoNum type="arabicPeriod"/>
              <a:defRPr/>
            </a:pPr>
            <a:r>
              <a:rPr lang="en-US" sz="1650" dirty="0">
                <a:solidFill>
                  <a:prstClr val="black"/>
                </a:solidFill>
                <a:latin typeface="Calibri" panose="020F0502020204030204"/>
              </a:rPr>
              <a:t>Are there any gaps noted in Rx (prescriptions) being filled that you can identify?	</a:t>
            </a:r>
          </a:p>
          <a:p>
            <a:pPr marL="257175" indent="-257175">
              <a:buFontTx/>
              <a:buAutoNum type="arabicPeriod"/>
              <a:defRPr/>
            </a:pPr>
            <a:r>
              <a:rPr lang="en-US" sz="1650" dirty="0">
                <a:solidFill>
                  <a:prstClr val="black"/>
                </a:solidFill>
                <a:latin typeface="Calibri" panose="020F0502020204030204"/>
              </a:rPr>
              <a:t>What is their PRISM risk score? </a:t>
            </a:r>
            <a:endParaRPr lang="en-US" sz="1650" b="1" dirty="0">
              <a:solidFill>
                <a:srgbClr val="70AD47">
                  <a:lumMod val="75000"/>
                </a:srgbClr>
              </a:solidFill>
              <a:latin typeface="Calibri" panose="020F0502020204030204"/>
            </a:endParaRPr>
          </a:p>
          <a:p>
            <a:pPr marL="257175" indent="-257175">
              <a:buFontTx/>
              <a:buAutoNum type="arabicPeriod"/>
              <a:defRPr/>
            </a:pPr>
            <a:r>
              <a:rPr lang="en-US" sz="1650" dirty="0">
                <a:solidFill>
                  <a:prstClr val="black"/>
                </a:solidFill>
                <a:latin typeface="Calibri" panose="020F0502020204030204"/>
              </a:rPr>
              <a:t>What is their IP admit risk score?	</a:t>
            </a:r>
            <a:endParaRPr lang="en-US" sz="1650" b="1" dirty="0">
              <a:solidFill>
                <a:srgbClr val="70AD47">
                  <a:lumMod val="75000"/>
                </a:srgbClr>
              </a:solidFill>
              <a:latin typeface="Calibri" panose="020F0502020204030204"/>
            </a:endParaRPr>
          </a:p>
          <a:p>
            <a:pPr marL="257175" indent="-257175">
              <a:buFontTx/>
              <a:buAutoNum type="arabicPeriod"/>
              <a:defRPr/>
            </a:pPr>
            <a:r>
              <a:rPr lang="en-US" sz="1650" dirty="0">
                <a:solidFill>
                  <a:prstClr val="black"/>
                </a:solidFill>
                <a:latin typeface="Calibri" panose="020F0502020204030204"/>
              </a:rPr>
              <a:t>How many times have they been to the ER in 2014?	</a:t>
            </a:r>
            <a:endParaRPr lang="en-US" sz="1650" b="1" dirty="0">
              <a:solidFill>
                <a:srgbClr val="70AD47">
                  <a:lumMod val="75000"/>
                </a:srgbClr>
              </a:solidFill>
              <a:latin typeface="Calibri" panose="020F0502020204030204"/>
            </a:endParaRPr>
          </a:p>
          <a:p>
            <a:pPr marL="257175" indent="-257175">
              <a:buFontTx/>
              <a:buAutoNum type="arabicPeriod"/>
              <a:defRPr/>
            </a:pPr>
            <a:r>
              <a:rPr lang="en-US" sz="1650" dirty="0">
                <a:solidFill>
                  <a:prstClr val="black"/>
                </a:solidFill>
                <a:latin typeface="Calibri" panose="020F0502020204030204"/>
              </a:rPr>
              <a:t>Which PRISM screen do you believe (now) will be most helpful in your new role?	</a:t>
            </a:r>
            <a:endParaRPr lang="en-US" sz="1650" b="1" dirty="0">
              <a:solidFill>
                <a:srgbClr val="70AD47">
                  <a:lumMod val="75000"/>
                </a:srgbClr>
              </a:solidFill>
              <a:latin typeface="Calibri" panose="020F0502020204030204"/>
            </a:endParaRPr>
          </a:p>
          <a:p>
            <a:pPr marL="257175" indent="-257175">
              <a:buFontTx/>
              <a:buAutoNum type="arabicPeriod"/>
              <a:defRPr/>
            </a:pPr>
            <a:r>
              <a:rPr lang="en-US" sz="1650" dirty="0">
                <a:solidFill>
                  <a:prstClr val="black"/>
                </a:solidFill>
                <a:latin typeface="Calibri" panose="020F0502020204030204" pitchFamily="34" charset="0"/>
                <a:ea typeface="Times New Roman" panose="02020603050405020304" pitchFamily="18" charset="0"/>
              </a:rPr>
              <a:t>What is Sacha’s address according to PRISM?		</a:t>
            </a:r>
          </a:p>
          <a:p>
            <a:pPr marL="257175" indent="-257175">
              <a:buFontTx/>
              <a:buAutoNum type="arabicPeriod"/>
              <a:defRPr/>
            </a:pPr>
            <a:r>
              <a:rPr lang="en-US" sz="1650" dirty="0">
                <a:solidFill>
                  <a:prstClr val="black"/>
                </a:solidFill>
                <a:latin typeface="Calibri" panose="020F0502020204030204" pitchFamily="34" charset="0"/>
                <a:ea typeface="Times New Roman" panose="02020603050405020304" pitchFamily="18" charset="0"/>
              </a:rPr>
              <a:t>What disease category is Sacha’s highest risk factor?	</a:t>
            </a:r>
            <a:endParaRPr lang="en-US" sz="1650" b="1" dirty="0">
              <a:solidFill>
                <a:srgbClr val="70AD47">
                  <a:lumMod val="75000"/>
                </a:srgbClr>
              </a:solidFill>
              <a:latin typeface="Calibri" panose="020F0502020204030204" pitchFamily="34" charset="0"/>
              <a:ea typeface="Times New Roman" panose="02020603050405020304" pitchFamily="18" charset="0"/>
            </a:endParaRPr>
          </a:p>
          <a:p>
            <a:pPr marL="257175" indent="-257175">
              <a:buFontTx/>
              <a:buAutoNum type="arabicPeriod"/>
              <a:defRPr/>
            </a:pPr>
            <a:r>
              <a:rPr lang="en-US" sz="1650" dirty="0">
                <a:solidFill>
                  <a:prstClr val="black"/>
                </a:solidFill>
                <a:latin typeface="Calibri" panose="020F0502020204030204" pitchFamily="34" charset="0"/>
                <a:ea typeface="Times New Roman" panose="02020603050405020304" pitchFamily="18" charset="0"/>
              </a:rPr>
              <a:t>Review the claims tab. Is there anything you would want to know more about?  What might a barrier be for Sacha?	</a:t>
            </a:r>
            <a:r>
              <a:rPr lang="en-US" sz="1650" b="1" dirty="0">
                <a:solidFill>
                  <a:srgbClr val="70AD47">
                    <a:lumMod val="75000"/>
                  </a:srgbClr>
                </a:solidFill>
                <a:latin typeface="Calibri" panose="020F0502020204030204" pitchFamily="34" charset="0"/>
                <a:ea typeface="Times New Roman" panose="02020603050405020304" pitchFamily="18" charset="0"/>
              </a:rPr>
              <a:t> </a:t>
            </a:r>
          </a:p>
          <a:p>
            <a:pPr marL="257175" indent="-257175">
              <a:buFontTx/>
              <a:buAutoNum type="arabicPeriod"/>
              <a:defRPr/>
            </a:pPr>
            <a:r>
              <a:rPr lang="en-US" sz="1650" dirty="0">
                <a:solidFill>
                  <a:prstClr val="black"/>
                </a:solidFill>
                <a:latin typeface="Calibri" panose="020F0502020204030204" pitchFamily="34" charset="0"/>
                <a:ea typeface="Times New Roman" panose="02020603050405020304" pitchFamily="18" charset="0"/>
              </a:rPr>
              <a:t>Which Provider has 3 claims submitted?	</a:t>
            </a:r>
          </a:p>
          <a:p>
            <a:pPr marL="257175" indent="-257175">
              <a:buFontTx/>
              <a:buAutoNum type="arabicPeriod"/>
              <a:defRPr/>
            </a:pPr>
            <a:r>
              <a:rPr lang="en-US" sz="1650" dirty="0">
                <a:solidFill>
                  <a:prstClr val="black"/>
                </a:solidFill>
                <a:latin typeface="Calibri" panose="020F0502020204030204" pitchFamily="34" charset="0"/>
              </a:rPr>
              <a:t>What type of LTC has Sacha received in 2013?	</a:t>
            </a:r>
            <a:endParaRPr lang="en-US" sz="1650" dirty="0">
              <a:solidFill>
                <a:prstClr val="black"/>
              </a:solidFill>
              <a:latin typeface="Calibri" panose="020F0502020204030204"/>
            </a:endParaRPr>
          </a:p>
        </p:txBody>
      </p:sp>
      <p:pic>
        <p:nvPicPr>
          <p:cNvPr id="4" name="Picture 3">
            <a:extLst>
              <a:ext uri="{FF2B5EF4-FFF2-40B4-BE49-F238E27FC236}">
                <a16:creationId xmlns:a16="http://schemas.microsoft.com/office/drawing/2014/main" id="{D173E971-3DCD-8BD2-83DB-7021502429FA}"/>
              </a:ext>
            </a:extLst>
          </p:cNvPr>
          <p:cNvPicPr>
            <a:picLocks noChangeAspect="1"/>
          </p:cNvPicPr>
          <p:nvPr/>
        </p:nvPicPr>
        <p:blipFill>
          <a:blip r:embed="rId5"/>
          <a:stretch>
            <a:fillRect/>
          </a:stretch>
        </p:blipFill>
        <p:spPr>
          <a:xfrm>
            <a:off x="7797921" y="941359"/>
            <a:ext cx="791024" cy="791024"/>
          </a:xfrm>
          <a:prstGeom prst="rect">
            <a:avLst/>
          </a:prstGeom>
        </p:spPr>
      </p:pic>
    </p:spTree>
    <p:custDataLst>
      <p:tags r:id="rId1"/>
    </p:custDataLst>
    <p:extLst>
      <p:ext uri="{BB962C8B-B14F-4D97-AF65-F5344CB8AC3E}">
        <p14:creationId xmlns:p14="http://schemas.microsoft.com/office/powerpoint/2010/main" val="28406936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Pause to Check for Understanding</a:t>
            </a:r>
          </a:p>
        </p:txBody>
      </p:sp>
      <p:sp>
        <p:nvSpPr>
          <p:cNvPr id="8" name="Content Placeholder 7"/>
          <p:cNvSpPr>
            <a:spLocks noGrp="1"/>
          </p:cNvSpPr>
          <p:nvPr>
            <p:ph sz="half" idx="1"/>
          </p:nvPr>
        </p:nvSpPr>
        <p:spPr>
          <a:xfrm>
            <a:off x="352517" y="2477030"/>
            <a:ext cx="3886200" cy="3264353"/>
          </a:xfrm>
        </p:spPr>
        <p:txBody>
          <a:bodyPr/>
          <a:lstStyle/>
          <a:p>
            <a:endParaRPr lang="en-US" sz="2701" dirty="0"/>
          </a:p>
          <a:p>
            <a:pPr marL="0" indent="0">
              <a:buNone/>
            </a:pPr>
            <a:endParaRPr lang="en-US" dirty="0"/>
          </a:p>
        </p:txBody>
      </p:sp>
      <p:sp>
        <p:nvSpPr>
          <p:cNvPr id="9" name="Content Placeholder 8"/>
          <p:cNvSpPr>
            <a:spLocks noGrp="1"/>
          </p:cNvSpPr>
          <p:nvPr>
            <p:ph sz="half" idx="2"/>
          </p:nvPr>
        </p:nvSpPr>
        <p:spPr>
          <a:xfrm>
            <a:off x="4238718" y="2477032"/>
            <a:ext cx="4180112" cy="3264353"/>
          </a:xfrm>
        </p:spPr>
        <p:txBody>
          <a:bodyPr>
            <a:normAutofit/>
          </a:bodyPr>
          <a:lstStyle/>
          <a:p>
            <a:r>
              <a:rPr lang="en-US" sz="2701" dirty="0"/>
              <a:t>Have you used PRISM in the past and what was your experience? How did you use the information about your client? Which screens did you find most helpful?</a:t>
            </a:r>
          </a:p>
          <a:p>
            <a:r>
              <a:rPr lang="en-US" sz="2701" dirty="0"/>
              <a:t>Do you have any questions?</a:t>
            </a:r>
          </a:p>
          <a:p>
            <a:pPr marL="0" indent="0">
              <a:buNone/>
            </a:pPr>
            <a:endParaRPr lang="en-US" sz="2701" dirty="0"/>
          </a:p>
        </p:txBody>
      </p:sp>
      <p:pic>
        <p:nvPicPr>
          <p:cNvPr id="1028" name="Picture 4" descr="C:\Users\McAvoCM\AppData\Local\Microsoft\Windows\Temporary Internet Files\Content.IE5\BLKX2O8G\talking-1024x76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2609" y="3365598"/>
            <a:ext cx="2406016" cy="180451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760383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370E36-F999-5F39-6076-FDC03F1FC06C}"/>
              </a:ext>
            </a:extLst>
          </p:cNvPr>
          <p:cNvSpPr>
            <a:spLocks noGrp="1"/>
          </p:cNvSpPr>
          <p:nvPr>
            <p:ph type="ctrTitle"/>
          </p:nvPr>
        </p:nvSpPr>
        <p:spPr/>
        <p:txBody>
          <a:bodyPr>
            <a:normAutofit/>
          </a:bodyPr>
          <a:lstStyle/>
          <a:p>
            <a:r>
              <a:rPr lang="en-US" dirty="0"/>
              <a:t>Module 5 – Outreach</a:t>
            </a:r>
          </a:p>
        </p:txBody>
      </p:sp>
    </p:spTree>
    <p:custDataLst>
      <p:tags r:id="rId1"/>
    </p:custDataLst>
    <p:extLst>
      <p:ext uri="{BB962C8B-B14F-4D97-AF65-F5344CB8AC3E}">
        <p14:creationId xmlns:p14="http://schemas.microsoft.com/office/powerpoint/2010/main" val="32704010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Client Outreach</a:t>
            </a:r>
          </a:p>
        </p:txBody>
      </p:sp>
      <p:sp>
        <p:nvSpPr>
          <p:cNvPr id="3" name="Content Placeholder 2"/>
          <p:cNvSpPr>
            <a:spLocks noGrp="1"/>
          </p:cNvSpPr>
          <p:nvPr>
            <p:ph idx="1"/>
          </p:nvPr>
        </p:nvSpPr>
        <p:spPr/>
        <p:txBody>
          <a:bodyPr/>
          <a:lstStyle/>
          <a:p>
            <a:r>
              <a:rPr lang="en-US" b="0" dirty="0"/>
              <a:t>Using “smart assignment” the Lead will provide the CCO with a list of eligible clients</a:t>
            </a:r>
          </a:p>
          <a:p>
            <a:r>
              <a:rPr lang="en-US" b="0" dirty="0"/>
              <a:t>The Health Care Authority (HCA) will send Fee-for-Service clients the Health Home letter and “Your Washington State Health Home Booklet”</a:t>
            </a:r>
          </a:p>
          <a:p>
            <a:r>
              <a:rPr lang="en-US" b="0" dirty="0"/>
              <a:t>Lead Organizations that are Managed Care Organizations (MCO) will send their enrollment materials to their members</a:t>
            </a:r>
          </a:p>
          <a:p>
            <a:r>
              <a:rPr lang="en-US" b="0" dirty="0"/>
              <a:t>The Care Coordinator, support staff or Outreach Specialist will contact the client by phone or in person to schedule the first face-to-face visit </a:t>
            </a:r>
          </a:p>
          <a:p>
            <a:endParaRPr lang="en-US" dirty="0"/>
          </a:p>
        </p:txBody>
      </p:sp>
      <p:sp>
        <p:nvSpPr>
          <p:cNvPr id="4" name="Rectangle 3">
            <a:extLst>
              <a:ext uri="{FF2B5EF4-FFF2-40B4-BE49-F238E27FC236}">
                <a16:creationId xmlns:a16="http://schemas.microsoft.com/office/drawing/2014/main" id="{65CCF84B-5BC1-1DAA-439E-B26E6B014AFF}"/>
              </a:ext>
            </a:extLst>
          </p:cNvPr>
          <p:cNvSpPr/>
          <p:nvPr/>
        </p:nvSpPr>
        <p:spPr>
          <a:xfrm>
            <a:off x="7662479" y="5748560"/>
            <a:ext cx="971803" cy="252860"/>
          </a:xfrm>
          <a:prstGeom prst="rect">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351" b="1" dirty="0">
                <a:solidFill>
                  <a:schemeClr val="bg1"/>
                </a:solidFill>
              </a:rPr>
              <a:t>TRAINING</a:t>
            </a:r>
          </a:p>
        </p:txBody>
      </p:sp>
    </p:spTree>
    <p:custDataLst>
      <p:tags r:id="rId1"/>
    </p:custDataLst>
    <p:extLst>
      <p:ext uri="{BB962C8B-B14F-4D97-AF65-F5344CB8AC3E}">
        <p14:creationId xmlns:p14="http://schemas.microsoft.com/office/powerpoint/2010/main" val="27336316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Pause to Check for Understanding</a:t>
            </a:r>
          </a:p>
        </p:txBody>
      </p:sp>
      <p:sp>
        <p:nvSpPr>
          <p:cNvPr id="8" name="Content Placeholder 7"/>
          <p:cNvSpPr>
            <a:spLocks noGrp="1"/>
          </p:cNvSpPr>
          <p:nvPr>
            <p:ph sz="half" idx="1"/>
          </p:nvPr>
        </p:nvSpPr>
        <p:spPr/>
        <p:txBody>
          <a:bodyPr/>
          <a:lstStyle/>
          <a:p>
            <a:pPr marL="0" indent="0">
              <a:buNone/>
            </a:pPr>
            <a:endParaRPr lang="en-US" sz="2701" dirty="0"/>
          </a:p>
          <a:p>
            <a:pPr marL="0" indent="0">
              <a:buNone/>
            </a:pPr>
            <a:endParaRPr lang="en-US" dirty="0"/>
          </a:p>
        </p:txBody>
      </p:sp>
      <p:sp>
        <p:nvSpPr>
          <p:cNvPr id="9" name="Content Placeholder 8"/>
          <p:cNvSpPr>
            <a:spLocks noGrp="1"/>
          </p:cNvSpPr>
          <p:nvPr>
            <p:ph sz="half" idx="2"/>
          </p:nvPr>
        </p:nvSpPr>
        <p:spPr>
          <a:xfrm>
            <a:off x="4353018" y="2564526"/>
            <a:ext cx="3886200" cy="2756870"/>
          </a:xfrm>
        </p:spPr>
        <p:txBody>
          <a:bodyPr>
            <a:normAutofit/>
          </a:bodyPr>
          <a:lstStyle/>
          <a:p>
            <a:pPr marL="0" indent="0">
              <a:buNone/>
            </a:pPr>
            <a:r>
              <a:rPr lang="en-US" sz="2701" dirty="0"/>
              <a:t>What experiences have you had when you have initially contacted new clients in the past? What worked or didn’t work?</a:t>
            </a:r>
          </a:p>
          <a:p>
            <a:pPr marL="0" indent="0">
              <a:buNone/>
            </a:pPr>
            <a:r>
              <a:rPr lang="en-US" sz="2701" dirty="0"/>
              <a:t>Do you have any questions?</a:t>
            </a:r>
          </a:p>
          <a:p>
            <a:pPr marL="0" indent="0">
              <a:buNone/>
            </a:pPr>
            <a:endParaRPr lang="en-US" sz="2701" dirty="0"/>
          </a:p>
        </p:txBody>
      </p:sp>
      <p:pic>
        <p:nvPicPr>
          <p:cNvPr id="1028" name="Picture 4" descr="C:\Users\McAvoCM\AppData\Local\Microsoft\Windows\Temporary Internet Files\Content.IE5\BLKX2O8G\talking-1024x76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2609" y="3365598"/>
            <a:ext cx="2406016" cy="180451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902348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Vignette Activities</a:t>
            </a:r>
          </a:p>
        </p:txBody>
      </p:sp>
      <p:sp>
        <p:nvSpPr>
          <p:cNvPr id="3" name="Content Placeholder 2"/>
          <p:cNvSpPr>
            <a:spLocks noGrp="1"/>
          </p:cNvSpPr>
          <p:nvPr>
            <p:ph idx="1"/>
          </p:nvPr>
        </p:nvSpPr>
        <p:spPr/>
        <p:txBody>
          <a:bodyPr/>
          <a:lstStyle/>
          <a:p>
            <a:pPr marL="0" indent="0">
              <a:buNone/>
            </a:pPr>
            <a:r>
              <a:rPr lang="en-US" dirty="0"/>
              <a:t>We will use these vignettes throughout our training activities:</a:t>
            </a:r>
          </a:p>
          <a:p>
            <a:pPr marL="0" indent="0">
              <a:buNone/>
            </a:pPr>
            <a:endParaRPr lang="en-US" dirty="0"/>
          </a:p>
        </p:txBody>
      </p:sp>
      <p:sp>
        <p:nvSpPr>
          <p:cNvPr id="5" name="Rectangle 4"/>
          <p:cNvSpPr/>
          <p:nvPr/>
        </p:nvSpPr>
        <p:spPr>
          <a:xfrm>
            <a:off x="363385" y="3087726"/>
            <a:ext cx="1424273" cy="18123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137160" rtlCol="0" anchor="t" anchorCtr="0"/>
          <a:lstStyle/>
          <a:p>
            <a:pPr marL="0" lvl="2" algn="ctr"/>
            <a:r>
              <a:rPr lang="en-US" sz="2400" b="1" dirty="0"/>
              <a:t>Sacha</a:t>
            </a:r>
          </a:p>
        </p:txBody>
      </p:sp>
      <p:sp>
        <p:nvSpPr>
          <p:cNvPr id="6" name="Rectangle 5"/>
          <p:cNvSpPr/>
          <p:nvPr/>
        </p:nvSpPr>
        <p:spPr>
          <a:xfrm>
            <a:off x="1966007" y="3087724"/>
            <a:ext cx="1424273" cy="18123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tIns="137160" rtlCol="0" anchor="t" anchorCtr="0"/>
          <a:lstStyle/>
          <a:p>
            <a:pPr marL="0" lvl="2" algn="ctr"/>
            <a:r>
              <a:rPr lang="en-US" sz="2400" b="1" dirty="0"/>
              <a:t>Carmella </a:t>
            </a:r>
          </a:p>
        </p:txBody>
      </p:sp>
      <p:sp>
        <p:nvSpPr>
          <p:cNvPr id="7" name="Rectangle 6"/>
          <p:cNvSpPr/>
          <p:nvPr/>
        </p:nvSpPr>
        <p:spPr>
          <a:xfrm>
            <a:off x="3597445" y="3087725"/>
            <a:ext cx="1424273" cy="18123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137160" rtlCol="0" anchor="t" anchorCtr="0"/>
          <a:lstStyle/>
          <a:p>
            <a:pPr marL="0" lvl="2" algn="ctr"/>
            <a:r>
              <a:rPr lang="en-US" sz="2400" b="1" dirty="0"/>
              <a:t>Luchita</a:t>
            </a:r>
          </a:p>
        </p:txBody>
      </p:sp>
      <p:sp>
        <p:nvSpPr>
          <p:cNvPr id="8" name="Rectangle 7"/>
          <p:cNvSpPr/>
          <p:nvPr/>
        </p:nvSpPr>
        <p:spPr>
          <a:xfrm>
            <a:off x="5211664" y="3087724"/>
            <a:ext cx="1424273" cy="181235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137160" rtlCol="0" anchor="t" anchorCtr="0"/>
          <a:lstStyle/>
          <a:p>
            <a:pPr marL="0" lvl="2" algn="ctr"/>
            <a:r>
              <a:rPr lang="en-US" sz="2400" b="1" dirty="0"/>
              <a:t>Tom</a:t>
            </a:r>
          </a:p>
        </p:txBody>
      </p:sp>
      <p:sp>
        <p:nvSpPr>
          <p:cNvPr id="9" name="Rectangle 8"/>
          <p:cNvSpPr/>
          <p:nvPr/>
        </p:nvSpPr>
        <p:spPr>
          <a:xfrm>
            <a:off x="6827268" y="3087724"/>
            <a:ext cx="1424273" cy="18123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137160" rtlCol="0" anchor="t" anchorCtr="0"/>
          <a:lstStyle/>
          <a:p>
            <a:pPr marL="0" lvl="2" algn="ctr"/>
            <a:r>
              <a:rPr lang="en-US" sz="2400" b="1" dirty="0"/>
              <a:t>Jacob</a:t>
            </a:r>
          </a:p>
        </p:txBody>
      </p:sp>
      <p:grpSp>
        <p:nvGrpSpPr>
          <p:cNvPr id="10" name="Group 9"/>
          <p:cNvGrpSpPr>
            <a:grpSpLocks noChangeAspect="1"/>
          </p:cNvGrpSpPr>
          <p:nvPr/>
        </p:nvGrpSpPr>
        <p:grpSpPr>
          <a:xfrm>
            <a:off x="2155815" y="3609208"/>
            <a:ext cx="1027960" cy="1187351"/>
            <a:chOff x="2132185" y="2757750"/>
            <a:chExt cx="613876" cy="709061"/>
          </a:xfrm>
          <a:solidFill>
            <a:srgbClr val="C2BDD3"/>
          </a:solidFill>
        </p:grpSpPr>
        <p:sp>
          <p:nvSpPr>
            <p:cNvPr id="11" name="Freeform 10"/>
            <p:cNvSpPr>
              <a:spLocks/>
            </p:cNvSpPr>
            <p:nvPr/>
          </p:nvSpPr>
          <p:spPr bwMode="auto">
            <a:xfrm>
              <a:off x="2132185" y="3144009"/>
              <a:ext cx="613876" cy="322802"/>
            </a:xfrm>
            <a:custGeom>
              <a:avLst/>
              <a:gdLst>
                <a:gd name="T0" fmla="*/ 182 w 188"/>
                <a:gd name="T1" fmla="*/ 26 h 99"/>
                <a:gd name="T2" fmla="*/ 139 w 188"/>
                <a:gd name="T3" fmla="*/ 0 h 99"/>
                <a:gd name="T4" fmla="*/ 126 w 188"/>
                <a:gd name="T5" fmla="*/ 30 h 99"/>
                <a:gd name="T6" fmla="*/ 120 w 188"/>
                <a:gd name="T7" fmla="*/ 43 h 99"/>
                <a:gd name="T8" fmla="*/ 95 w 188"/>
                <a:gd name="T9" fmla="*/ 49 h 99"/>
                <a:gd name="T10" fmla="*/ 95 w 188"/>
                <a:gd name="T11" fmla="*/ 49 h 99"/>
                <a:gd name="T12" fmla="*/ 94 w 188"/>
                <a:gd name="T13" fmla="*/ 49 h 99"/>
                <a:gd name="T14" fmla="*/ 93 w 188"/>
                <a:gd name="T15" fmla="*/ 49 h 99"/>
                <a:gd name="T16" fmla="*/ 93 w 188"/>
                <a:gd name="T17" fmla="*/ 49 h 99"/>
                <a:gd name="T18" fmla="*/ 68 w 188"/>
                <a:gd name="T19" fmla="*/ 43 h 99"/>
                <a:gd name="T20" fmla="*/ 62 w 188"/>
                <a:gd name="T21" fmla="*/ 30 h 99"/>
                <a:gd name="T22" fmla="*/ 50 w 188"/>
                <a:gd name="T23" fmla="*/ 0 h 99"/>
                <a:gd name="T24" fmla="*/ 7 w 188"/>
                <a:gd name="T25" fmla="*/ 26 h 99"/>
                <a:gd name="T26" fmla="*/ 2 w 188"/>
                <a:gd name="T27" fmla="*/ 99 h 99"/>
                <a:gd name="T28" fmla="*/ 93 w 188"/>
                <a:gd name="T29" fmla="*/ 99 h 99"/>
                <a:gd name="T30" fmla="*/ 95 w 188"/>
                <a:gd name="T31" fmla="*/ 99 h 99"/>
                <a:gd name="T32" fmla="*/ 187 w 188"/>
                <a:gd name="T33" fmla="*/ 99 h 99"/>
                <a:gd name="T34" fmla="*/ 182 w 188"/>
                <a:gd name="T35" fmla="*/ 2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8" h="99">
                  <a:moveTo>
                    <a:pt x="182" y="26"/>
                  </a:moveTo>
                  <a:cubicBezTo>
                    <a:pt x="176" y="16"/>
                    <a:pt x="159" y="11"/>
                    <a:pt x="139" y="0"/>
                  </a:cubicBezTo>
                  <a:cubicBezTo>
                    <a:pt x="135" y="10"/>
                    <a:pt x="129" y="25"/>
                    <a:pt x="126" y="30"/>
                  </a:cubicBezTo>
                  <a:cubicBezTo>
                    <a:pt x="123" y="38"/>
                    <a:pt x="120" y="43"/>
                    <a:pt x="120" y="43"/>
                  </a:cubicBezTo>
                  <a:cubicBezTo>
                    <a:pt x="120" y="43"/>
                    <a:pt x="111" y="48"/>
                    <a:pt x="95" y="49"/>
                  </a:cubicBezTo>
                  <a:cubicBezTo>
                    <a:pt x="95" y="49"/>
                    <a:pt x="95" y="49"/>
                    <a:pt x="95" y="49"/>
                  </a:cubicBezTo>
                  <a:cubicBezTo>
                    <a:pt x="95" y="49"/>
                    <a:pt x="95" y="49"/>
                    <a:pt x="94" y="49"/>
                  </a:cubicBezTo>
                  <a:cubicBezTo>
                    <a:pt x="94" y="49"/>
                    <a:pt x="94" y="49"/>
                    <a:pt x="93" y="49"/>
                  </a:cubicBezTo>
                  <a:cubicBezTo>
                    <a:pt x="93" y="49"/>
                    <a:pt x="93" y="49"/>
                    <a:pt x="93" y="49"/>
                  </a:cubicBezTo>
                  <a:cubicBezTo>
                    <a:pt x="78" y="48"/>
                    <a:pt x="68" y="43"/>
                    <a:pt x="68" y="43"/>
                  </a:cubicBezTo>
                  <a:cubicBezTo>
                    <a:pt x="68" y="43"/>
                    <a:pt x="66" y="38"/>
                    <a:pt x="62" y="30"/>
                  </a:cubicBezTo>
                  <a:cubicBezTo>
                    <a:pt x="60" y="25"/>
                    <a:pt x="54" y="10"/>
                    <a:pt x="50" y="0"/>
                  </a:cubicBezTo>
                  <a:cubicBezTo>
                    <a:pt x="30" y="10"/>
                    <a:pt x="12" y="16"/>
                    <a:pt x="7" y="26"/>
                  </a:cubicBezTo>
                  <a:cubicBezTo>
                    <a:pt x="0" y="36"/>
                    <a:pt x="2" y="99"/>
                    <a:pt x="2" y="99"/>
                  </a:cubicBezTo>
                  <a:cubicBezTo>
                    <a:pt x="93" y="99"/>
                    <a:pt x="93" y="99"/>
                    <a:pt x="93" y="99"/>
                  </a:cubicBezTo>
                  <a:cubicBezTo>
                    <a:pt x="95" y="99"/>
                    <a:pt x="95" y="99"/>
                    <a:pt x="95" y="99"/>
                  </a:cubicBezTo>
                  <a:cubicBezTo>
                    <a:pt x="187" y="99"/>
                    <a:pt x="187" y="99"/>
                    <a:pt x="187" y="99"/>
                  </a:cubicBezTo>
                  <a:cubicBezTo>
                    <a:pt x="187" y="99"/>
                    <a:pt x="188" y="36"/>
                    <a:pt x="182" y="2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11"/>
            <p:cNvSpPr>
              <a:spLocks/>
            </p:cNvSpPr>
            <p:nvPr/>
          </p:nvSpPr>
          <p:spPr bwMode="auto">
            <a:xfrm>
              <a:off x="2261168" y="2757750"/>
              <a:ext cx="355910" cy="382121"/>
            </a:xfrm>
            <a:custGeom>
              <a:avLst/>
              <a:gdLst>
                <a:gd name="T0" fmla="*/ 95 w 109"/>
                <a:gd name="T1" fmla="*/ 91 h 117"/>
                <a:gd name="T2" fmla="*/ 104 w 109"/>
                <a:gd name="T3" fmla="*/ 52 h 117"/>
                <a:gd name="T4" fmla="*/ 100 w 109"/>
                <a:gd name="T5" fmla="*/ 24 h 117"/>
                <a:gd name="T6" fmla="*/ 72 w 109"/>
                <a:gd name="T7" fmla="*/ 2 h 117"/>
                <a:gd name="T8" fmla="*/ 57 w 109"/>
                <a:gd name="T9" fmla="*/ 1 h 117"/>
                <a:gd name="T10" fmla="*/ 54 w 109"/>
                <a:gd name="T11" fmla="*/ 1 h 117"/>
                <a:gd name="T12" fmla="*/ 51 w 109"/>
                <a:gd name="T13" fmla="*/ 1 h 117"/>
                <a:gd name="T14" fmla="*/ 37 w 109"/>
                <a:gd name="T15" fmla="*/ 2 h 117"/>
                <a:gd name="T16" fmla="*/ 9 w 109"/>
                <a:gd name="T17" fmla="*/ 24 h 117"/>
                <a:gd name="T18" fmla="*/ 4 w 109"/>
                <a:gd name="T19" fmla="*/ 52 h 117"/>
                <a:gd name="T20" fmla="*/ 14 w 109"/>
                <a:gd name="T21" fmla="*/ 91 h 117"/>
                <a:gd name="T22" fmla="*/ 0 w 109"/>
                <a:gd name="T23" fmla="*/ 111 h 117"/>
                <a:gd name="T24" fmla="*/ 27 w 109"/>
                <a:gd name="T25" fmla="*/ 116 h 117"/>
                <a:gd name="T26" fmla="*/ 38 w 109"/>
                <a:gd name="T27" fmla="*/ 113 h 117"/>
                <a:gd name="T28" fmla="*/ 37 w 109"/>
                <a:gd name="T29" fmla="*/ 101 h 117"/>
                <a:gd name="T30" fmla="*/ 25 w 109"/>
                <a:gd name="T31" fmla="*/ 82 h 117"/>
                <a:gd name="T32" fmla="*/ 26 w 109"/>
                <a:gd name="T33" fmla="*/ 41 h 117"/>
                <a:gd name="T34" fmla="*/ 49 w 109"/>
                <a:gd name="T35" fmla="*/ 24 h 117"/>
                <a:gd name="T36" fmla="*/ 59 w 109"/>
                <a:gd name="T37" fmla="*/ 34 h 117"/>
                <a:gd name="T38" fmla="*/ 83 w 109"/>
                <a:gd name="T39" fmla="*/ 41 h 117"/>
                <a:gd name="T40" fmla="*/ 83 w 109"/>
                <a:gd name="T41" fmla="*/ 82 h 117"/>
                <a:gd name="T42" fmla="*/ 71 w 109"/>
                <a:gd name="T43" fmla="*/ 101 h 117"/>
                <a:gd name="T44" fmla="*/ 70 w 109"/>
                <a:gd name="T45" fmla="*/ 113 h 117"/>
                <a:gd name="T46" fmla="*/ 81 w 109"/>
                <a:gd name="T47" fmla="*/ 116 h 117"/>
                <a:gd name="T48" fmla="*/ 109 w 109"/>
                <a:gd name="T49" fmla="*/ 111 h 117"/>
                <a:gd name="T50" fmla="*/ 95 w 109"/>
                <a:gd name="T51" fmla="*/ 9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9" h="117">
                  <a:moveTo>
                    <a:pt x="95" y="91"/>
                  </a:moveTo>
                  <a:cubicBezTo>
                    <a:pt x="98" y="67"/>
                    <a:pt x="104" y="68"/>
                    <a:pt x="104" y="52"/>
                  </a:cubicBezTo>
                  <a:cubicBezTo>
                    <a:pt x="104" y="34"/>
                    <a:pt x="103" y="32"/>
                    <a:pt x="100" y="24"/>
                  </a:cubicBezTo>
                  <a:cubicBezTo>
                    <a:pt x="94" y="11"/>
                    <a:pt x="83" y="5"/>
                    <a:pt x="72" y="2"/>
                  </a:cubicBezTo>
                  <a:cubicBezTo>
                    <a:pt x="63" y="0"/>
                    <a:pt x="61" y="0"/>
                    <a:pt x="57" y="1"/>
                  </a:cubicBezTo>
                  <a:cubicBezTo>
                    <a:pt x="57" y="1"/>
                    <a:pt x="55" y="1"/>
                    <a:pt x="54" y="1"/>
                  </a:cubicBezTo>
                  <a:cubicBezTo>
                    <a:pt x="53" y="1"/>
                    <a:pt x="52" y="1"/>
                    <a:pt x="51" y="1"/>
                  </a:cubicBezTo>
                  <a:cubicBezTo>
                    <a:pt x="47" y="0"/>
                    <a:pt x="45" y="0"/>
                    <a:pt x="37" y="2"/>
                  </a:cubicBezTo>
                  <a:cubicBezTo>
                    <a:pt x="25" y="5"/>
                    <a:pt x="15" y="11"/>
                    <a:pt x="9" y="24"/>
                  </a:cubicBezTo>
                  <a:cubicBezTo>
                    <a:pt x="5" y="32"/>
                    <a:pt x="4" y="34"/>
                    <a:pt x="4" y="52"/>
                  </a:cubicBezTo>
                  <a:cubicBezTo>
                    <a:pt x="4" y="68"/>
                    <a:pt x="10" y="67"/>
                    <a:pt x="14" y="91"/>
                  </a:cubicBezTo>
                  <a:cubicBezTo>
                    <a:pt x="15" y="104"/>
                    <a:pt x="0" y="111"/>
                    <a:pt x="0" y="111"/>
                  </a:cubicBezTo>
                  <a:cubicBezTo>
                    <a:pt x="0" y="111"/>
                    <a:pt x="23" y="117"/>
                    <a:pt x="27" y="116"/>
                  </a:cubicBezTo>
                  <a:cubicBezTo>
                    <a:pt x="34" y="114"/>
                    <a:pt x="38" y="113"/>
                    <a:pt x="38" y="113"/>
                  </a:cubicBezTo>
                  <a:cubicBezTo>
                    <a:pt x="38" y="113"/>
                    <a:pt x="38" y="102"/>
                    <a:pt x="37" y="101"/>
                  </a:cubicBezTo>
                  <a:cubicBezTo>
                    <a:pt x="35" y="96"/>
                    <a:pt x="27" y="92"/>
                    <a:pt x="25" y="82"/>
                  </a:cubicBezTo>
                  <a:cubicBezTo>
                    <a:pt x="22" y="67"/>
                    <a:pt x="22" y="46"/>
                    <a:pt x="26" y="41"/>
                  </a:cubicBezTo>
                  <a:cubicBezTo>
                    <a:pt x="36" y="27"/>
                    <a:pt x="45" y="25"/>
                    <a:pt x="49" y="24"/>
                  </a:cubicBezTo>
                  <a:cubicBezTo>
                    <a:pt x="50" y="24"/>
                    <a:pt x="54" y="32"/>
                    <a:pt x="59" y="34"/>
                  </a:cubicBezTo>
                  <a:cubicBezTo>
                    <a:pt x="64" y="36"/>
                    <a:pt x="80" y="36"/>
                    <a:pt x="83" y="41"/>
                  </a:cubicBezTo>
                  <a:cubicBezTo>
                    <a:pt x="86" y="47"/>
                    <a:pt x="87" y="67"/>
                    <a:pt x="83" y="82"/>
                  </a:cubicBezTo>
                  <a:cubicBezTo>
                    <a:pt x="81" y="92"/>
                    <a:pt x="74" y="96"/>
                    <a:pt x="71" y="101"/>
                  </a:cubicBezTo>
                  <a:cubicBezTo>
                    <a:pt x="71" y="102"/>
                    <a:pt x="70" y="113"/>
                    <a:pt x="70" y="113"/>
                  </a:cubicBezTo>
                  <a:cubicBezTo>
                    <a:pt x="70" y="113"/>
                    <a:pt x="75" y="114"/>
                    <a:pt x="81" y="116"/>
                  </a:cubicBezTo>
                  <a:cubicBezTo>
                    <a:pt x="85" y="117"/>
                    <a:pt x="109" y="111"/>
                    <a:pt x="109" y="111"/>
                  </a:cubicBezTo>
                  <a:cubicBezTo>
                    <a:pt x="109" y="111"/>
                    <a:pt x="93" y="104"/>
                    <a:pt x="95" y="9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35"/>
            <p:cNvSpPr>
              <a:spLocks noEditPoints="1"/>
            </p:cNvSpPr>
            <p:nvPr/>
          </p:nvSpPr>
          <p:spPr bwMode="auto">
            <a:xfrm>
              <a:off x="2331173" y="2899509"/>
              <a:ext cx="215900" cy="76201"/>
            </a:xfrm>
            <a:custGeom>
              <a:avLst/>
              <a:gdLst>
                <a:gd name="T0" fmla="*/ 67 w 67"/>
                <a:gd name="T1" fmla="*/ 6 h 21"/>
                <a:gd name="T2" fmla="*/ 65 w 67"/>
                <a:gd name="T3" fmla="*/ 2 h 21"/>
                <a:gd name="T4" fmla="*/ 62 w 67"/>
                <a:gd name="T5" fmla="*/ 4 h 21"/>
                <a:gd name="T6" fmla="*/ 62 w 67"/>
                <a:gd name="T7" fmla="*/ 4 h 21"/>
                <a:gd name="T8" fmla="*/ 45 w 67"/>
                <a:gd name="T9" fmla="*/ 1 h 21"/>
                <a:gd name="T10" fmla="*/ 35 w 67"/>
                <a:gd name="T11" fmla="*/ 6 h 21"/>
                <a:gd name="T12" fmla="*/ 32 w 67"/>
                <a:gd name="T13" fmla="*/ 6 h 21"/>
                <a:gd name="T14" fmla="*/ 21 w 67"/>
                <a:gd name="T15" fmla="*/ 1 h 21"/>
                <a:gd name="T16" fmla="*/ 4 w 67"/>
                <a:gd name="T17" fmla="*/ 4 h 21"/>
                <a:gd name="T18" fmla="*/ 4 w 67"/>
                <a:gd name="T19" fmla="*/ 4 h 21"/>
                <a:gd name="T20" fmla="*/ 1 w 67"/>
                <a:gd name="T21" fmla="*/ 2 h 21"/>
                <a:gd name="T22" fmla="*/ 0 w 67"/>
                <a:gd name="T23" fmla="*/ 6 h 21"/>
                <a:gd name="T24" fmla="*/ 5 w 67"/>
                <a:gd name="T25" fmla="*/ 8 h 21"/>
                <a:gd name="T26" fmla="*/ 9 w 67"/>
                <a:gd name="T27" fmla="*/ 18 h 21"/>
                <a:gd name="T28" fmla="*/ 28 w 67"/>
                <a:gd name="T29" fmla="*/ 18 h 21"/>
                <a:gd name="T30" fmla="*/ 31 w 67"/>
                <a:gd name="T31" fmla="*/ 10 h 21"/>
                <a:gd name="T32" fmla="*/ 36 w 67"/>
                <a:gd name="T33" fmla="*/ 10 h 21"/>
                <a:gd name="T34" fmla="*/ 38 w 67"/>
                <a:gd name="T35" fmla="*/ 18 h 21"/>
                <a:gd name="T36" fmla="*/ 58 w 67"/>
                <a:gd name="T37" fmla="*/ 18 h 21"/>
                <a:gd name="T38" fmla="*/ 62 w 67"/>
                <a:gd name="T39" fmla="*/ 8 h 21"/>
                <a:gd name="T40" fmla="*/ 67 w 67"/>
                <a:gd name="T41" fmla="*/ 6 h 21"/>
                <a:gd name="T42" fmla="*/ 25 w 67"/>
                <a:gd name="T43" fmla="*/ 16 h 21"/>
                <a:gd name="T44" fmla="*/ 12 w 67"/>
                <a:gd name="T45" fmla="*/ 16 h 21"/>
                <a:gd name="T46" fmla="*/ 9 w 67"/>
                <a:gd name="T47" fmla="*/ 6 h 21"/>
                <a:gd name="T48" fmla="*/ 20 w 67"/>
                <a:gd name="T49" fmla="*/ 5 h 21"/>
                <a:gd name="T50" fmla="*/ 27 w 67"/>
                <a:gd name="T51" fmla="*/ 8 h 21"/>
                <a:gd name="T52" fmla="*/ 25 w 67"/>
                <a:gd name="T53" fmla="*/ 16 h 21"/>
                <a:gd name="T54" fmla="*/ 55 w 67"/>
                <a:gd name="T55" fmla="*/ 16 h 21"/>
                <a:gd name="T56" fmla="*/ 42 w 67"/>
                <a:gd name="T57" fmla="*/ 16 h 21"/>
                <a:gd name="T58" fmla="*/ 40 w 67"/>
                <a:gd name="T59" fmla="*/ 8 h 21"/>
                <a:gd name="T60" fmla="*/ 46 w 67"/>
                <a:gd name="T61" fmla="*/ 5 h 21"/>
                <a:gd name="T62" fmla="*/ 58 w 67"/>
                <a:gd name="T63" fmla="*/ 6 h 21"/>
                <a:gd name="T64" fmla="*/ 55 w 67"/>
                <a:gd name="T65"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 h="21">
                  <a:moveTo>
                    <a:pt x="67" y="6"/>
                  </a:moveTo>
                  <a:cubicBezTo>
                    <a:pt x="65" y="2"/>
                    <a:pt x="65" y="2"/>
                    <a:pt x="65" y="2"/>
                  </a:cubicBezTo>
                  <a:cubicBezTo>
                    <a:pt x="62" y="4"/>
                    <a:pt x="62" y="4"/>
                    <a:pt x="62" y="4"/>
                  </a:cubicBezTo>
                  <a:cubicBezTo>
                    <a:pt x="62" y="4"/>
                    <a:pt x="62" y="4"/>
                    <a:pt x="62" y="4"/>
                  </a:cubicBezTo>
                  <a:cubicBezTo>
                    <a:pt x="62" y="4"/>
                    <a:pt x="51" y="0"/>
                    <a:pt x="45" y="1"/>
                  </a:cubicBezTo>
                  <a:cubicBezTo>
                    <a:pt x="40" y="3"/>
                    <a:pt x="35" y="6"/>
                    <a:pt x="35" y="6"/>
                  </a:cubicBezTo>
                  <a:cubicBezTo>
                    <a:pt x="32" y="6"/>
                    <a:pt x="32" y="6"/>
                    <a:pt x="32" y="6"/>
                  </a:cubicBezTo>
                  <a:cubicBezTo>
                    <a:pt x="31" y="6"/>
                    <a:pt x="27" y="3"/>
                    <a:pt x="21" y="1"/>
                  </a:cubicBezTo>
                  <a:cubicBezTo>
                    <a:pt x="15" y="0"/>
                    <a:pt x="4" y="4"/>
                    <a:pt x="4" y="4"/>
                  </a:cubicBezTo>
                  <a:cubicBezTo>
                    <a:pt x="4" y="4"/>
                    <a:pt x="4" y="4"/>
                    <a:pt x="4" y="4"/>
                  </a:cubicBezTo>
                  <a:cubicBezTo>
                    <a:pt x="1" y="2"/>
                    <a:pt x="1" y="2"/>
                    <a:pt x="1" y="2"/>
                  </a:cubicBezTo>
                  <a:cubicBezTo>
                    <a:pt x="0" y="6"/>
                    <a:pt x="0" y="6"/>
                    <a:pt x="0" y="6"/>
                  </a:cubicBezTo>
                  <a:cubicBezTo>
                    <a:pt x="5" y="8"/>
                    <a:pt x="5" y="8"/>
                    <a:pt x="5" y="8"/>
                  </a:cubicBezTo>
                  <a:cubicBezTo>
                    <a:pt x="5" y="12"/>
                    <a:pt x="6" y="17"/>
                    <a:pt x="9" y="18"/>
                  </a:cubicBezTo>
                  <a:cubicBezTo>
                    <a:pt x="13" y="21"/>
                    <a:pt x="26" y="21"/>
                    <a:pt x="28" y="18"/>
                  </a:cubicBezTo>
                  <a:cubicBezTo>
                    <a:pt x="30" y="17"/>
                    <a:pt x="30" y="13"/>
                    <a:pt x="31" y="10"/>
                  </a:cubicBezTo>
                  <a:cubicBezTo>
                    <a:pt x="36" y="10"/>
                    <a:pt x="36" y="10"/>
                    <a:pt x="36" y="10"/>
                  </a:cubicBezTo>
                  <a:cubicBezTo>
                    <a:pt x="36" y="13"/>
                    <a:pt x="37" y="17"/>
                    <a:pt x="38" y="18"/>
                  </a:cubicBezTo>
                  <a:cubicBezTo>
                    <a:pt x="40" y="21"/>
                    <a:pt x="54" y="21"/>
                    <a:pt x="58" y="18"/>
                  </a:cubicBezTo>
                  <a:cubicBezTo>
                    <a:pt x="60" y="17"/>
                    <a:pt x="61" y="12"/>
                    <a:pt x="62" y="8"/>
                  </a:cubicBezTo>
                  <a:lnTo>
                    <a:pt x="67" y="6"/>
                  </a:lnTo>
                  <a:close/>
                  <a:moveTo>
                    <a:pt x="25" y="16"/>
                  </a:moveTo>
                  <a:cubicBezTo>
                    <a:pt x="24" y="17"/>
                    <a:pt x="15" y="18"/>
                    <a:pt x="12" y="16"/>
                  </a:cubicBezTo>
                  <a:cubicBezTo>
                    <a:pt x="9" y="14"/>
                    <a:pt x="9" y="6"/>
                    <a:pt x="9" y="6"/>
                  </a:cubicBezTo>
                  <a:cubicBezTo>
                    <a:pt x="9" y="6"/>
                    <a:pt x="16" y="4"/>
                    <a:pt x="20" y="5"/>
                  </a:cubicBezTo>
                  <a:cubicBezTo>
                    <a:pt x="24" y="6"/>
                    <a:pt x="27" y="8"/>
                    <a:pt x="27" y="8"/>
                  </a:cubicBezTo>
                  <a:cubicBezTo>
                    <a:pt x="27" y="8"/>
                    <a:pt x="26" y="14"/>
                    <a:pt x="25" y="16"/>
                  </a:cubicBezTo>
                  <a:close/>
                  <a:moveTo>
                    <a:pt x="55" y="16"/>
                  </a:moveTo>
                  <a:cubicBezTo>
                    <a:pt x="52" y="18"/>
                    <a:pt x="43" y="17"/>
                    <a:pt x="42" y="16"/>
                  </a:cubicBezTo>
                  <a:cubicBezTo>
                    <a:pt x="40" y="14"/>
                    <a:pt x="40" y="8"/>
                    <a:pt x="40" y="8"/>
                  </a:cubicBezTo>
                  <a:cubicBezTo>
                    <a:pt x="40" y="8"/>
                    <a:pt x="42" y="6"/>
                    <a:pt x="46" y="5"/>
                  </a:cubicBezTo>
                  <a:cubicBezTo>
                    <a:pt x="50" y="4"/>
                    <a:pt x="58" y="6"/>
                    <a:pt x="58" y="6"/>
                  </a:cubicBezTo>
                  <a:cubicBezTo>
                    <a:pt x="58" y="6"/>
                    <a:pt x="58" y="14"/>
                    <a:pt x="55" y="1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4" name="Group 13"/>
          <p:cNvGrpSpPr/>
          <p:nvPr/>
        </p:nvGrpSpPr>
        <p:grpSpPr>
          <a:xfrm>
            <a:off x="574429" y="3609208"/>
            <a:ext cx="980103" cy="1187351"/>
            <a:chOff x="910305" y="3757058"/>
            <a:chExt cx="490617" cy="594360"/>
          </a:xfrm>
          <a:solidFill>
            <a:schemeClr val="accent1">
              <a:lumMod val="40000"/>
              <a:lumOff val="60000"/>
            </a:schemeClr>
          </a:solidFill>
        </p:grpSpPr>
        <p:grpSp>
          <p:nvGrpSpPr>
            <p:cNvPr id="15" name="Group 14"/>
            <p:cNvGrpSpPr/>
            <p:nvPr/>
          </p:nvGrpSpPr>
          <p:grpSpPr>
            <a:xfrm>
              <a:off x="1066919" y="4094646"/>
              <a:ext cx="177389" cy="78193"/>
              <a:chOff x="-873510" y="3738648"/>
              <a:chExt cx="177389" cy="78193"/>
            </a:xfrm>
            <a:grpFill/>
          </p:grpSpPr>
          <p:sp>
            <p:nvSpPr>
              <p:cNvPr id="18" name="Oval 17"/>
              <p:cNvSpPr>
                <a:spLocks noChangeAspect="1"/>
              </p:cNvSpPr>
              <p:nvPr/>
            </p:nvSpPr>
            <p:spPr>
              <a:xfrm>
                <a:off x="-802084" y="3782323"/>
                <a:ext cx="34517" cy="34518"/>
              </a:xfrm>
              <a:prstGeom prst="ellipse">
                <a:avLst/>
              </a:prstGeom>
              <a:grp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p:cNvGrpSpPr/>
              <p:nvPr/>
            </p:nvGrpSpPr>
            <p:grpSpPr>
              <a:xfrm>
                <a:off x="-765861" y="3738648"/>
                <a:ext cx="69740" cy="59231"/>
                <a:chOff x="5230376" y="2607624"/>
                <a:chExt cx="69279" cy="58838"/>
              </a:xfrm>
              <a:grpFill/>
            </p:grpSpPr>
            <p:sp>
              <p:nvSpPr>
                <p:cNvPr id="25" name="Oval 24"/>
                <p:cNvSpPr>
                  <a:spLocks noChangeAspect="1"/>
                </p:cNvSpPr>
                <p:nvPr/>
              </p:nvSpPr>
              <p:spPr>
                <a:xfrm>
                  <a:off x="5230376" y="2648174"/>
                  <a:ext cx="18288" cy="18288"/>
                </a:xfrm>
                <a:prstGeom prst="ellipse">
                  <a:avLst/>
                </a:prstGeom>
                <a:grp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a:spLocks noChangeAspect="1"/>
                </p:cNvSpPr>
                <p:nvPr/>
              </p:nvSpPr>
              <p:spPr>
                <a:xfrm>
                  <a:off x="5247521" y="2636744"/>
                  <a:ext cx="18288" cy="18288"/>
                </a:xfrm>
                <a:prstGeom prst="ellipse">
                  <a:avLst/>
                </a:prstGeom>
                <a:grp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a:spLocks noChangeAspect="1"/>
                </p:cNvSpPr>
                <p:nvPr/>
              </p:nvSpPr>
              <p:spPr>
                <a:xfrm>
                  <a:off x="5264222" y="2622864"/>
                  <a:ext cx="18288" cy="18288"/>
                </a:xfrm>
                <a:prstGeom prst="ellipse">
                  <a:avLst/>
                </a:prstGeom>
                <a:grp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5281367" y="2607624"/>
                  <a:ext cx="18288" cy="18288"/>
                </a:xfrm>
                <a:prstGeom prst="ellipse">
                  <a:avLst/>
                </a:prstGeom>
                <a:grp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p:cNvGrpSpPr/>
              <p:nvPr/>
            </p:nvGrpSpPr>
            <p:grpSpPr>
              <a:xfrm flipH="1">
                <a:off x="-873510" y="3738655"/>
                <a:ext cx="69740" cy="59231"/>
                <a:chOff x="5230376" y="2607624"/>
                <a:chExt cx="69279" cy="58838"/>
              </a:xfrm>
              <a:grpFill/>
            </p:grpSpPr>
            <p:sp>
              <p:nvSpPr>
                <p:cNvPr id="21" name="Oval 20"/>
                <p:cNvSpPr>
                  <a:spLocks noChangeAspect="1"/>
                </p:cNvSpPr>
                <p:nvPr/>
              </p:nvSpPr>
              <p:spPr>
                <a:xfrm>
                  <a:off x="5230376" y="2648174"/>
                  <a:ext cx="18288" cy="18288"/>
                </a:xfrm>
                <a:prstGeom prst="ellipse">
                  <a:avLst/>
                </a:prstGeom>
                <a:grp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5247521" y="2636744"/>
                  <a:ext cx="18288" cy="18288"/>
                </a:xfrm>
                <a:prstGeom prst="ellipse">
                  <a:avLst/>
                </a:prstGeom>
                <a:grp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5264222" y="2622864"/>
                  <a:ext cx="18288" cy="18288"/>
                </a:xfrm>
                <a:prstGeom prst="ellipse">
                  <a:avLst/>
                </a:prstGeom>
                <a:grp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a:spLocks noChangeAspect="1"/>
                </p:cNvSpPr>
                <p:nvPr/>
              </p:nvSpPr>
              <p:spPr>
                <a:xfrm>
                  <a:off x="5281367" y="2607624"/>
                  <a:ext cx="18288" cy="18288"/>
                </a:xfrm>
                <a:prstGeom prst="ellipse">
                  <a:avLst/>
                </a:prstGeom>
                <a:grp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6" name="Freeform 5"/>
            <p:cNvSpPr>
              <a:spLocks/>
            </p:cNvSpPr>
            <p:nvPr/>
          </p:nvSpPr>
          <p:spPr bwMode="auto">
            <a:xfrm>
              <a:off x="910305" y="4094763"/>
              <a:ext cx="490617" cy="256655"/>
            </a:xfrm>
            <a:custGeom>
              <a:avLst/>
              <a:gdLst>
                <a:gd name="T0" fmla="*/ 369 w 381"/>
                <a:gd name="T1" fmla="*/ 53 h 200"/>
                <a:gd name="T2" fmla="*/ 282 w 381"/>
                <a:gd name="T3" fmla="*/ 0 h 200"/>
                <a:gd name="T4" fmla="*/ 256 w 381"/>
                <a:gd name="T5" fmla="*/ 61 h 200"/>
                <a:gd name="T6" fmla="*/ 193 w 381"/>
                <a:gd name="T7" fmla="*/ 119 h 200"/>
                <a:gd name="T8" fmla="*/ 126 w 381"/>
                <a:gd name="T9" fmla="*/ 61 h 200"/>
                <a:gd name="T10" fmla="*/ 102 w 381"/>
                <a:gd name="T11" fmla="*/ 0 h 200"/>
                <a:gd name="T12" fmla="*/ 15 w 381"/>
                <a:gd name="T13" fmla="*/ 53 h 200"/>
                <a:gd name="T14" fmla="*/ 4 w 381"/>
                <a:gd name="T15" fmla="*/ 200 h 200"/>
                <a:gd name="T16" fmla="*/ 189 w 381"/>
                <a:gd name="T17" fmla="*/ 200 h 200"/>
                <a:gd name="T18" fmla="*/ 193 w 381"/>
                <a:gd name="T19" fmla="*/ 200 h 200"/>
                <a:gd name="T20" fmla="*/ 379 w 381"/>
                <a:gd name="T21" fmla="*/ 200 h 200"/>
                <a:gd name="T22" fmla="*/ 369 w 381"/>
                <a:gd name="T23" fmla="*/ 5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1" h="200">
                  <a:moveTo>
                    <a:pt x="369" y="53"/>
                  </a:moveTo>
                  <a:cubicBezTo>
                    <a:pt x="357" y="32"/>
                    <a:pt x="322" y="22"/>
                    <a:pt x="282" y="0"/>
                  </a:cubicBezTo>
                  <a:cubicBezTo>
                    <a:pt x="274" y="20"/>
                    <a:pt x="260" y="50"/>
                    <a:pt x="256" y="61"/>
                  </a:cubicBezTo>
                  <a:cubicBezTo>
                    <a:pt x="241" y="97"/>
                    <a:pt x="193" y="119"/>
                    <a:pt x="193" y="119"/>
                  </a:cubicBezTo>
                  <a:cubicBezTo>
                    <a:pt x="193" y="119"/>
                    <a:pt x="137" y="94"/>
                    <a:pt x="126" y="61"/>
                  </a:cubicBezTo>
                  <a:cubicBezTo>
                    <a:pt x="123" y="50"/>
                    <a:pt x="110" y="20"/>
                    <a:pt x="102" y="0"/>
                  </a:cubicBezTo>
                  <a:cubicBezTo>
                    <a:pt x="61" y="20"/>
                    <a:pt x="25" y="32"/>
                    <a:pt x="15" y="53"/>
                  </a:cubicBezTo>
                  <a:cubicBezTo>
                    <a:pt x="0" y="73"/>
                    <a:pt x="4" y="200"/>
                    <a:pt x="4" y="200"/>
                  </a:cubicBezTo>
                  <a:cubicBezTo>
                    <a:pt x="189" y="200"/>
                    <a:pt x="189" y="200"/>
                    <a:pt x="189" y="200"/>
                  </a:cubicBezTo>
                  <a:cubicBezTo>
                    <a:pt x="193" y="200"/>
                    <a:pt x="193" y="200"/>
                    <a:pt x="193" y="200"/>
                  </a:cubicBezTo>
                  <a:cubicBezTo>
                    <a:pt x="379" y="200"/>
                    <a:pt x="379" y="200"/>
                    <a:pt x="379" y="200"/>
                  </a:cubicBezTo>
                  <a:cubicBezTo>
                    <a:pt x="379" y="200"/>
                    <a:pt x="381" y="73"/>
                    <a:pt x="369"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6"/>
            <p:cNvSpPr>
              <a:spLocks/>
            </p:cNvSpPr>
            <p:nvPr/>
          </p:nvSpPr>
          <p:spPr bwMode="auto">
            <a:xfrm>
              <a:off x="1022693" y="3757058"/>
              <a:ext cx="266381" cy="314470"/>
            </a:xfrm>
            <a:custGeom>
              <a:avLst/>
              <a:gdLst>
                <a:gd name="T0" fmla="*/ 197 w 207"/>
                <a:gd name="T1" fmla="*/ 65 h 245"/>
                <a:gd name="T2" fmla="*/ 170 w 207"/>
                <a:gd name="T3" fmla="*/ 33 h 245"/>
                <a:gd name="T4" fmla="*/ 140 w 207"/>
                <a:gd name="T5" fmla="*/ 8 h 245"/>
                <a:gd name="T6" fmla="*/ 112 w 207"/>
                <a:gd name="T7" fmla="*/ 0 h 245"/>
                <a:gd name="T8" fmla="*/ 97 w 207"/>
                <a:gd name="T9" fmla="*/ 4 h 245"/>
                <a:gd name="T10" fmla="*/ 67 w 207"/>
                <a:gd name="T11" fmla="*/ 8 h 245"/>
                <a:gd name="T12" fmla="*/ 38 w 207"/>
                <a:gd name="T13" fmla="*/ 25 h 245"/>
                <a:gd name="T14" fmla="*/ 9 w 207"/>
                <a:gd name="T15" fmla="*/ 57 h 245"/>
                <a:gd name="T16" fmla="*/ 8 w 207"/>
                <a:gd name="T17" fmla="*/ 85 h 245"/>
                <a:gd name="T18" fmla="*/ 0 w 207"/>
                <a:gd name="T19" fmla="*/ 128 h 245"/>
                <a:gd name="T20" fmla="*/ 15 w 207"/>
                <a:gd name="T21" fmla="*/ 178 h 245"/>
                <a:gd name="T22" fmla="*/ 17 w 207"/>
                <a:gd name="T23" fmla="*/ 226 h 245"/>
                <a:gd name="T24" fmla="*/ 25 w 207"/>
                <a:gd name="T25" fmla="*/ 238 h 245"/>
                <a:gd name="T26" fmla="*/ 32 w 207"/>
                <a:gd name="T27" fmla="*/ 245 h 245"/>
                <a:gd name="T28" fmla="*/ 48 w 207"/>
                <a:gd name="T29" fmla="*/ 239 h 245"/>
                <a:gd name="T30" fmla="*/ 71 w 207"/>
                <a:gd name="T31" fmla="*/ 233 h 245"/>
                <a:gd name="T32" fmla="*/ 69 w 207"/>
                <a:gd name="T33" fmla="*/ 209 h 245"/>
                <a:gd name="T34" fmla="*/ 44 w 207"/>
                <a:gd name="T35" fmla="*/ 170 h 245"/>
                <a:gd name="T36" fmla="*/ 44 w 207"/>
                <a:gd name="T37" fmla="*/ 87 h 245"/>
                <a:gd name="T38" fmla="*/ 87 w 207"/>
                <a:gd name="T39" fmla="*/ 69 h 245"/>
                <a:gd name="T40" fmla="*/ 103 w 207"/>
                <a:gd name="T41" fmla="*/ 54 h 245"/>
                <a:gd name="T42" fmla="*/ 140 w 207"/>
                <a:gd name="T43" fmla="*/ 72 h 245"/>
                <a:gd name="T44" fmla="*/ 162 w 207"/>
                <a:gd name="T45" fmla="*/ 87 h 245"/>
                <a:gd name="T46" fmla="*/ 162 w 207"/>
                <a:gd name="T47" fmla="*/ 170 h 245"/>
                <a:gd name="T48" fmla="*/ 138 w 207"/>
                <a:gd name="T49" fmla="*/ 209 h 245"/>
                <a:gd name="T50" fmla="*/ 136 w 207"/>
                <a:gd name="T51" fmla="*/ 233 h 245"/>
                <a:gd name="T52" fmla="*/ 158 w 207"/>
                <a:gd name="T53" fmla="*/ 239 h 245"/>
                <a:gd name="T54" fmla="*/ 174 w 207"/>
                <a:gd name="T55" fmla="*/ 245 h 245"/>
                <a:gd name="T56" fmla="*/ 187 w 207"/>
                <a:gd name="T57" fmla="*/ 231 h 245"/>
                <a:gd name="T58" fmla="*/ 197 w 207"/>
                <a:gd name="T59" fmla="*/ 168 h 245"/>
                <a:gd name="T60" fmla="*/ 207 w 207"/>
                <a:gd name="T61" fmla="*/ 134 h 245"/>
                <a:gd name="T62" fmla="*/ 199 w 207"/>
                <a:gd name="T63" fmla="*/ 90 h 245"/>
                <a:gd name="T64" fmla="*/ 197 w 207"/>
                <a:gd name="T65" fmla="*/ 6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7" h="245">
                  <a:moveTo>
                    <a:pt x="197" y="65"/>
                  </a:moveTo>
                  <a:cubicBezTo>
                    <a:pt x="192" y="54"/>
                    <a:pt x="178" y="42"/>
                    <a:pt x="170" y="33"/>
                  </a:cubicBezTo>
                  <a:cubicBezTo>
                    <a:pt x="159" y="20"/>
                    <a:pt x="153" y="11"/>
                    <a:pt x="140" y="8"/>
                  </a:cubicBezTo>
                  <a:cubicBezTo>
                    <a:pt x="122" y="4"/>
                    <a:pt x="120" y="0"/>
                    <a:pt x="112" y="0"/>
                  </a:cubicBezTo>
                  <a:cubicBezTo>
                    <a:pt x="109" y="0"/>
                    <a:pt x="99" y="4"/>
                    <a:pt x="97" y="4"/>
                  </a:cubicBezTo>
                  <a:cubicBezTo>
                    <a:pt x="88" y="3"/>
                    <a:pt x="84" y="3"/>
                    <a:pt x="67" y="8"/>
                  </a:cubicBezTo>
                  <a:cubicBezTo>
                    <a:pt x="56" y="11"/>
                    <a:pt x="56" y="17"/>
                    <a:pt x="38" y="25"/>
                  </a:cubicBezTo>
                  <a:cubicBezTo>
                    <a:pt x="26" y="30"/>
                    <a:pt x="15" y="43"/>
                    <a:pt x="9" y="57"/>
                  </a:cubicBezTo>
                  <a:cubicBezTo>
                    <a:pt x="6" y="63"/>
                    <a:pt x="9" y="78"/>
                    <a:pt x="8" y="85"/>
                  </a:cubicBezTo>
                  <a:cubicBezTo>
                    <a:pt x="5" y="97"/>
                    <a:pt x="0" y="103"/>
                    <a:pt x="0" y="128"/>
                  </a:cubicBezTo>
                  <a:cubicBezTo>
                    <a:pt x="0" y="152"/>
                    <a:pt x="7" y="155"/>
                    <a:pt x="15" y="178"/>
                  </a:cubicBezTo>
                  <a:cubicBezTo>
                    <a:pt x="17" y="186"/>
                    <a:pt x="14" y="214"/>
                    <a:pt x="17" y="226"/>
                  </a:cubicBezTo>
                  <a:cubicBezTo>
                    <a:pt x="17" y="229"/>
                    <a:pt x="24" y="236"/>
                    <a:pt x="25" y="238"/>
                  </a:cubicBezTo>
                  <a:cubicBezTo>
                    <a:pt x="29" y="243"/>
                    <a:pt x="32" y="245"/>
                    <a:pt x="32" y="245"/>
                  </a:cubicBezTo>
                  <a:cubicBezTo>
                    <a:pt x="32" y="245"/>
                    <a:pt x="40" y="241"/>
                    <a:pt x="48" y="239"/>
                  </a:cubicBezTo>
                  <a:cubicBezTo>
                    <a:pt x="60" y="235"/>
                    <a:pt x="71" y="233"/>
                    <a:pt x="71" y="233"/>
                  </a:cubicBezTo>
                  <a:cubicBezTo>
                    <a:pt x="71" y="233"/>
                    <a:pt x="71" y="211"/>
                    <a:pt x="69" y="209"/>
                  </a:cubicBezTo>
                  <a:cubicBezTo>
                    <a:pt x="65" y="199"/>
                    <a:pt x="48" y="191"/>
                    <a:pt x="44" y="170"/>
                  </a:cubicBezTo>
                  <a:cubicBezTo>
                    <a:pt x="38" y="140"/>
                    <a:pt x="38" y="97"/>
                    <a:pt x="44" y="87"/>
                  </a:cubicBezTo>
                  <a:cubicBezTo>
                    <a:pt x="54" y="73"/>
                    <a:pt x="75" y="73"/>
                    <a:pt x="87" y="69"/>
                  </a:cubicBezTo>
                  <a:cubicBezTo>
                    <a:pt x="97" y="65"/>
                    <a:pt x="99" y="54"/>
                    <a:pt x="103" y="54"/>
                  </a:cubicBezTo>
                  <a:cubicBezTo>
                    <a:pt x="109" y="54"/>
                    <a:pt x="127" y="59"/>
                    <a:pt x="140" y="72"/>
                  </a:cubicBezTo>
                  <a:cubicBezTo>
                    <a:pt x="145" y="77"/>
                    <a:pt x="156" y="80"/>
                    <a:pt x="162" y="87"/>
                  </a:cubicBezTo>
                  <a:cubicBezTo>
                    <a:pt x="168" y="97"/>
                    <a:pt x="168" y="140"/>
                    <a:pt x="162" y="170"/>
                  </a:cubicBezTo>
                  <a:cubicBezTo>
                    <a:pt x="158" y="191"/>
                    <a:pt x="142" y="199"/>
                    <a:pt x="138" y="209"/>
                  </a:cubicBezTo>
                  <a:cubicBezTo>
                    <a:pt x="136" y="211"/>
                    <a:pt x="136" y="233"/>
                    <a:pt x="136" y="233"/>
                  </a:cubicBezTo>
                  <a:cubicBezTo>
                    <a:pt x="136" y="233"/>
                    <a:pt x="146" y="235"/>
                    <a:pt x="158" y="239"/>
                  </a:cubicBezTo>
                  <a:cubicBezTo>
                    <a:pt x="166" y="241"/>
                    <a:pt x="174" y="245"/>
                    <a:pt x="174" y="245"/>
                  </a:cubicBezTo>
                  <a:cubicBezTo>
                    <a:pt x="174" y="245"/>
                    <a:pt x="181" y="239"/>
                    <a:pt x="187" y="231"/>
                  </a:cubicBezTo>
                  <a:cubicBezTo>
                    <a:pt x="196" y="216"/>
                    <a:pt x="194" y="190"/>
                    <a:pt x="197" y="168"/>
                  </a:cubicBezTo>
                  <a:cubicBezTo>
                    <a:pt x="199" y="155"/>
                    <a:pt x="207" y="146"/>
                    <a:pt x="207" y="134"/>
                  </a:cubicBezTo>
                  <a:cubicBezTo>
                    <a:pt x="207" y="117"/>
                    <a:pt x="200" y="100"/>
                    <a:pt x="199" y="90"/>
                  </a:cubicBezTo>
                  <a:cubicBezTo>
                    <a:pt x="197" y="78"/>
                    <a:pt x="200" y="73"/>
                    <a:pt x="197"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9" name="Group 28"/>
          <p:cNvGrpSpPr/>
          <p:nvPr/>
        </p:nvGrpSpPr>
        <p:grpSpPr>
          <a:xfrm>
            <a:off x="3763808" y="3587982"/>
            <a:ext cx="988354" cy="1187351"/>
            <a:chOff x="-1034555" y="3401060"/>
            <a:chExt cx="494747" cy="594360"/>
          </a:xfrm>
          <a:solidFill>
            <a:schemeClr val="accent3">
              <a:lumMod val="40000"/>
              <a:lumOff val="60000"/>
            </a:schemeClr>
          </a:solidFill>
        </p:grpSpPr>
        <p:sp>
          <p:nvSpPr>
            <p:cNvPr id="30" name="Freeform 29"/>
            <p:cNvSpPr>
              <a:spLocks/>
            </p:cNvSpPr>
            <p:nvPr/>
          </p:nvSpPr>
          <p:spPr bwMode="auto">
            <a:xfrm>
              <a:off x="-1034555" y="3755241"/>
              <a:ext cx="494747" cy="240179"/>
            </a:xfrm>
            <a:custGeom>
              <a:avLst/>
              <a:gdLst>
                <a:gd name="T0" fmla="*/ 182 w 189"/>
                <a:gd name="T1" fmla="*/ 19 h 92"/>
                <a:gd name="T2" fmla="*/ 153 w 189"/>
                <a:gd name="T3" fmla="*/ 0 h 92"/>
                <a:gd name="T4" fmla="*/ 124 w 189"/>
                <a:gd name="T5" fmla="*/ 25 h 92"/>
                <a:gd name="T6" fmla="*/ 95 w 189"/>
                <a:gd name="T7" fmla="*/ 30 h 92"/>
                <a:gd name="T8" fmla="*/ 95 w 189"/>
                <a:gd name="T9" fmla="*/ 30 h 92"/>
                <a:gd name="T10" fmla="*/ 94 w 189"/>
                <a:gd name="T11" fmla="*/ 30 h 92"/>
                <a:gd name="T12" fmla="*/ 94 w 189"/>
                <a:gd name="T13" fmla="*/ 30 h 92"/>
                <a:gd name="T14" fmla="*/ 94 w 189"/>
                <a:gd name="T15" fmla="*/ 30 h 92"/>
                <a:gd name="T16" fmla="*/ 65 w 189"/>
                <a:gd name="T17" fmla="*/ 25 h 92"/>
                <a:gd name="T18" fmla="*/ 35 w 189"/>
                <a:gd name="T19" fmla="*/ 0 h 92"/>
                <a:gd name="T20" fmla="*/ 7 w 189"/>
                <a:gd name="T21" fmla="*/ 19 h 92"/>
                <a:gd name="T22" fmla="*/ 2 w 189"/>
                <a:gd name="T23" fmla="*/ 92 h 92"/>
                <a:gd name="T24" fmla="*/ 94 w 189"/>
                <a:gd name="T25" fmla="*/ 92 h 92"/>
                <a:gd name="T26" fmla="*/ 95 w 189"/>
                <a:gd name="T27" fmla="*/ 92 h 92"/>
                <a:gd name="T28" fmla="*/ 187 w 189"/>
                <a:gd name="T29" fmla="*/ 92 h 92"/>
                <a:gd name="T30" fmla="*/ 182 w 189"/>
                <a:gd name="T31" fmla="*/ 1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9" h="92">
                  <a:moveTo>
                    <a:pt x="182" y="19"/>
                  </a:moveTo>
                  <a:cubicBezTo>
                    <a:pt x="178" y="12"/>
                    <a:pt x="167" y="7"/>
                    <a:pt x="153" y="0"/>
                  </a:cubicBezTo>
                  <a:cubicBezTo>
                    <a:pt x="145" y="9"/>
                    <a:pt x="132" y="22"/>
                    <a:pt x="124" y="25"/>
                  </a:cubicBezTo>
                  <a:cubicBezTo>
                    <a:pt x="114" y="29"/>
                    <a:pt x="100" y="30"/>
                    <a:pt x="95" y="30"/>
                  </a:cubicBezTo>
                  <a:cubicBezTo>
                    <a:pt x="95" y="30"/>
                    <a:pt x="95" y="30"/>
                    <a:pt x="95" y="30"/>
                  </a:cubicBezTo>
                  <a:cubicBezTo>
                    <a:pt x="95" y="30"/>
                    <a:pt x="95" y="30"/>
                    <a:pt x="94" y="30"/>
                  </a:cubicBezTo>
                  <a:cubicBezTo>
                    <a:pt x="94" y="30"/>
                    <a:pt x="94" y="30"/>
                    <a:pt x="94" y="30"/>
                  </a:cubicBezTo>
                  <a:cubicBezTo>
                    <a:pt x="94" y="30"/>
                    <a:pt x="94" y="30"/>
                    <a:pt x="94" y="30"/>
                  </a:cubicBezTo>
                  <a:cubicBezTo>
                    <a:pt x="89" y="30"/>
                    <a:pt x="75" y="29"/>
                    <a:pt x="65" y="25"/>
                  </a:cubicBezTo>
                  <a:cubicBezTo>
                    <a:pt x="57" y="22"/>
                    <a:pt x="44" y="9"/>
                    <a:pt x="35" y="0"/>
                  </a:cubicBezTo>
                  <a:cubicBezTo>
                    <a:pt x="22" y="7"/>
                    <a:pt x="11" y="12"/>
                    <a:pt x="7" y="19"/>
                  </a:cubicBezTo>
                  <a:cubicBezTo>
                    <a:pt x="0" y="29"/>
                    <a:pt x="2" y="92"/>
                    <a:pt x="2" y="92"/>
                  </a:cubicBezTo>
                  <a:cubicBezTo>
                    <a:pt x="94" y="92"/>
                    <a:pt x="94" y="92"/>
                    <a:pt x="94" y="92"/>
                  </a:cubicBezTo>
                  <a:cubicBezTo>
                    <a:pt x="95" y="92"/>
                    <a:pt x="95" y="92"/>
                    <a:pt x="95" y="92"/>
                  </a:cubicBezTo>
                  <a:cubicBezTo>
                    <a:pt x="187" y="92"/>
                    <a:pt x="187" y="92"/>
                    <a:pt x="187" y="92"/>
                  </a:cubicBezTo>
                  <a:cubicBezTo>
                    <a:pt x="187" y="92"/>
                    <a:pt x="189" y="29"/>
                    <a:pt x="182" y="1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30"/>
            <p:cNvSpPr>
              <a:spLocks/>
            </p:cNvSpPr>
            <p:nvPr/>
          </p:nvSpPr>
          <p:spPr bwMode="auto">
            <a:xfrm>
              <a:off x="-922213" y="3401060"/>
              <a:ext cx="272277" cy="333152"/>
            </a:xfrm>
            <a:custGeom>
              <a:avLst/>
              <a:gdLst>
                <a:gd name="T0" fmla="*/ 103 w 104"/>
                <a:gd name="T1" fmla="*/ 63 h 127"/>
                <a:gd name="T2" fmla="*/ 98 w 104"/>
                <a:gd name="T3" fmla="*/ 30 h 127"/>
                <a:gd name="T4" fmla="*/ 78 w 104"/>
                <a:gd name="T5" fmla="*/ 6 h 127"/>
                <a:gd name="T6" fmla="*/ 70 w 104"/>
                <a:gd name="T7" fmla="*/ 1 h 127"/>
                <a:gd name="T8" fmla="*/ 58 w 104"/>
                <a:gd name="T9" fmla="*/ 0 h 127"/>
                <a:gd name="T10" fmla="*/ 58 w 104"/>
                <a:gd name="T11" fmla="*/ 0 h 127"/>
                <a:gd name="T12" fmla="*/ 55 w 104"/>
                <a:gd name="T13" fmla="*/ 0 h 127"/>
                <a:gd name="T14" fmla="*/ 55 w 104"/>
                <a:gd name="T15" fmla="*/ 0 h 127"/>
                <a:gd name="T16" fmla="*/ 52 w 104"/>
                <a:gd name="T17" fmla="*/ 0 h 127"/>
                <a:gd name="T18" fmla="*/ 49 w 104"/>
                <a:gd name="T19" fmla="*/ 0 h 127"/>
                <a:gd name="T20" fmla="*/ 49 w 104"/>
                <a:gd name="T21" fmla="*/ 0 h 127"/>
                <a:gd name="T22" fmla="*/ 46 w 104"/>
                <a:gd name="T23" fmla="*/ 0 h 127"/>
                <a:gd name="T24" fmla="*/ 46 w 104"/>
                <a:gd name="T25" fmla="*/ 0 h 127"/>
                <a:gd name="T26" fmla="*/ 46 w 104"/>
                <a:gd name="T27" fmla="*/ 0 h 127"/>
                <a:gd name="T28" fmla="*/ 34 w 104"/>
                <a:gd name="T29" fmla="*/ 2 h 127"/>
                <a:gd name="T30" fmla="*/ 6 w 104"/>
                <a:gd name="T31" fmla="*/ 30 h 127"/>
                <a:gd name="T32" fmla="*/ 1 w 104"/>
                <a:gd name="T33" fmla="*/ 63 h 127"/>
                <a:gd name="T34" fmla="*/ 2 w 104"/>
                <a:gd name="T35" fmla="*/ 111 h 127"/>
                <a:gd name="T36" fmla="*/ 4 w 104"/>
                <a:gd name="T37" fmla="*/ 127 h 127"/>
                <a:gd name="T38" fmla="*/ 25 w 104"/>
                <a:gd name="T39" fmla="*/ 116 h 127"/>
                <a:gd name="T40" fmla="*/ 36 w 104"/>
                <a:gd name="T41" fmla="*/ 113 h 127"/>
                <a:gd name="T42" fmla="*/ 35 w 104"/>
                <a:gd name="T43" fmla="*/ 101 h 127"/>
                <a:gd name="T44" fmla="*/ 23 w 104"/>
                <a:gd name="T45" fmla="*/ 82 h 127"/>
                <a:gd name="T46" fmla="*/ 23 w 104"/>
                <a:gd name="T47" fmla="*/ 41 h 127"/>
                <a:gd name="T48" fmla="*/ 26 w 104"/>
                <a:gd name="T49" fmla="*/ 36 h 127"/>
                <a:gd name="T50" fmla="*/ 42 w 104"/>
                <a:gd name="T51" fmla="*/ 36 h 127"/>
                <a:gd name="T52" fmla="*/ 52 w 104"/>
                <a:gd name="T53" fmla="*/ 36 h 127"/>
                <a:gd name="T54" fmla="*/ 62 w 104"/>
                <a:gd name="T55" fmla="*/ 36 h 127"/>
                <a:gd name="T56" fmla="*/ 78 w 104"/>
                <a:gd name="T57" fmla="*/ 36 h 127"/>
                <a:gd name="T58" fmla="*/ 81 w 104"/>
                <a:gd name="T59" fmla="*/ 41 h 127"/>
                <a:gd name="T60" fmla="*/ 81 w 104"/>
                <a:gd name="T61" fmla="*/ 82 h 127"/>
                <a:gd name="T62" fmla="*/ 69 w 104"/>
                <a:gd name="T63" fmla="*/ 101 h 127"/>
                <a:gd name="T64" fmla="*/ 68 w 104"/>
                <a:gd name="T65" fmla="*/ 113 h 127"/>
                <a:gd name="T66" fmla="*/ 79 w 104"/>
                <a:gd name="T67" fmla="*/ 116 h 127"/>
                <a:gd name="T68" fmla="*/ 100 w 104"/>
                <a:gd name="T69" fmla="*/ 127 h 127"/>
                <a:gd name="T70" fmla="*/ 102 w 104"/>
                <a:gd name="T71" fmla="*/ 111 h 127"/>
                <a:gd name="T72" fmla="*/ 103 w 104"/>
                <a:gd name="T73"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 h="127">
                  <a:moveTo>
                    <a:pt x="103" y="63"/>
                  </a:moveTo>
                  <a:cubicBezTo>
                    <a:pt x="103" y="46"/>
                    <a:pt x="101" y="37"/>
                    <a:pt x="98" y="30"/>
                  </a:cubicBezTo>
                  <a:cubicBezTo>
                    <a:pt x="92" y="17"/>
                    <a:pt x="86" y="7"/>
                    <a:pt x="78" y="6"/>
                  </a:cubicBezTo>
                  <a:cubicBezTo>
                    <a:pt x="77" y="6"/>
                    <a:pt x="76" y="2"/>
                    <a:pt x="70" y="1"/>
                  </a:cubicBezTo>
                  <a:cubicBezTo>
                    <a:pt x="68" y="0"/>
                    <a:pt x="58" y="0"/>
                    <a:pt x="58" y="0"/>
                  </a:cubicBezTo>
                  <a:cubicBezTo>
                    <a:pt x="58" y="0"/>
                    <a:pt x="58" y="0"/>
                    <a:pt x="58" y="0"/>
                  </a:cubicBezTo>
                  <a:cubicBezTo>
                    <a:pt x="57" y="0"/>
                    <a:pt x="56" y="0"/>
                    <a:pt x="55" y="0"/>
                  </a:cubicBezTo>
                  <a:cubicBezTo>
                    <a:pt x="55" y="0"/>
                    <a:pt x="55" y="0"/>
                    <a:pt x="55" y="0"/>
                  </a:cubicBezTo>
                  <a:cubicBezTo>
                    <a:pt x="54" y="0"/>
                    <a:pt x="53" y="0"/>
                    <a:pt x="52" y="0"/>
                  </a:cubicBezTo>
                  <a:cubicBezTo>
                    <a:pt x="51" y="0"/>
                    <a:pt x="50" y="0"/>
                    <a:pt x="49" y="0"/>
                  </a:cubicBezTo>
                  <a:cubicBezTo>
                    <a:pt x="49" y="0"/>
                    <a:pt x="49" y="0"/>
                    <a:pt x="49" y="0"/>
                  </a:cubicBezTo>
                  <a:cubicBezTo>
                    <a:pt x="48" y="0"/>
                    <a:pt x="47" y="0"/>
                    <a:pt x="46" y="0"/>
                  </a:cubicBezTo>
                  <a:cubicBezTo>
                    <a:pt x="46" y="0"/>
                    <a:pt x="46" y="0"/>
                    <a:pt x="46" y="0"/>
                  </a:cubicBezTo>
                  <a:cubicBezTo>
                    <a:pt x="46" y="0"/>
                    <a:pt x="46" y="0"/>
                    <a:pt x="46" y="0"/>
                  </a:cubicBezTo>
                  <a:cubicBezTo>
                    <a:pt x="44" y="0"/>
                    <a:pt x="41" y="0"/>
                    <a:pt x="34" y="2"/>
                  </a:cubicBezTo>
                  <a:cubicBezTo>
                    <a:pt x="23" y="5"/>
                    <a:pt x="12" y="17"/>
                    <a:pt x="6" y="30"/>
                  </a:cubicBezTo>
                  <a:cubicBezTo>
                    <a:pt x="3" y="37"/>
                    <a:pt x="1" y="46"/>
                    <a:pt x="1" y="63"/>
                  </a:cubicBezTo>
                  <a:cubicBezTo>
                    <a:pt x="1" y="80"/>
                    <a:pt x="0" y="95"/>
                    <a:pt x="2" y="111"/>
                  </a:cubicBezTo>
                  <a:cubicBezTo>
                    <a:pt x="3" y="117"/>
                    <a:pt x="4" y="127"/>
                    <a:pt x="4" y="127"/>
                  </a:cubicBezTo>
                  <a:cubicBezTo>
                    <a:pt x="4" y="127"/>
                    <a:pt x="21" y="117"/>
                    <a:pt x="25" y="116"/>
                  </a:cubicBezTo>
                  <a:cubicBezTo>
                    <a:pt x="31" y="113"/>
                    <a:pt x="36" y="113"/>
                    <a:pt x="36" y="113"/>
                  </a:cubicBezTo>
                  <a:cubicBezTo>
                    <a:pt x="36" y="113"/>
                    <a:pt x="36" y="102"/>
                    <a:pt x="35" y="101"/>
                  </a:cubicBezTo>
                  <a:cubicBezTo>
                    <a:pt x="33" y="96"/>
                    <a:pt x="25" y="91"/>
                    <a:pt x="23" y="82"/>
                  </a:cubicBezTo>
                  <a:cubicBezTo>
                    <a:pt x="20" y="67"/>
                    <a:pt x="22" y="47"/>
                    <a:pt x="23" y="41"/>
                  </a:cubicBezTo>
                  <a:cubicBezTo>
                    <a:pt x="24" y="39"/>
                    <a:pt x="25" y="37"/>
                    <a:pt x="26" y="36"/>
                  </a:cubicBezTo>
                  <a:cubicBezTo>
                    <a:pt x="31" y="32"/>
                    <a:pt x="38" y="35"/>
                    <a:pt x="42" y="36"/>
                  </a:cubicBezTo>
                  <a:cubicBezTo>
                    <a:pt x="45" y="36"/>
                    <a:pt x="43" y="36"/>
                    <a:pt x="52" y="36"/>
                  </a:cubicBezTo>
                  <a:cubicBezTo>
                    <a:pt x="59" y="36"/>
                    <a:pt x="60" y="36"/>
                    <a:pt x="62" y="36"/>
                  </a:cubicBezTo>
                  <a:cubicBezTo>
                    <a:pt x="66" y="35"/>
                    <a:pt x="73" y="32"/>
                    <a:pt x="78" y="36"/>
                  </a:cubicBezTo>
                  <a:cubicBezTo>
                    <a:pt x="79" y="37"/>
                    <a:pt x="80" y="39"/>
                    <a:pt x="81" y="41"/>
                  </a:cubicBezTo>
                  <a:cubicBezTo>
                    <a:pt x="83" y="47"/>
                    <a:pt x="84" y="67"/>
                    <a:pt x="81" y="82"/>
                  </a:cubicBezTo>
                  <a:cubicBezTo>
                    <a:pt x="79" y="91"/>
                    <a:pt x="72" y="96"/>
                    <a:pt x="69" y="101"/>
                  </a:cubicBezTo>
                  <a:cubicBezTo>
                    <a:pt x="69" y="102"/>
                    <a:pt x="68" y="113"/>
                    <a:pt x="68" y="113"/>
                  </a:cubicBezTo>
                  <a:cubicBezTo>
                    <a:pt x="68" y="113"/>
                    <a:pt x="73" y="113"/>
                    <a:pt x="79" y="116"/>
                  </a:cubicBezTo>
                  <a:cubicBezTo>
                    <a:pt x="83" y="117"/>
                    <a:pt x="100" y="127"/>
                    <a:pt x="100" y="127"/>
                  </a:cubicBezTo>
                  <a:cubicBezTo>
                    <a:pt x="100" y="127"/>
                    <a:pt x="102" y="117"/>
                    <a:pt x="102" y="111"/>
                  </a:cubicBezTo>
                  <a:cubicBezTo>
                    <a:pt x="104" y="95"/>
                    <a:pt x="103" y="80"/>
                    <a:pt x="103" y="6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8"/>
            <p:cNvSpPr>
              <a:spLocks/>
            </p:cNvSpPr>
            <p:nvPr/>
          </p:nvSpPr>
          <p:spPr bwMode="auto">
            <a:xfrm>
              <a:off x="-891465" y="3726877"/>
              <a:ext cx="208566" cy="60517"/>
            </a:xfrm>
            <a:custGeom>
              <a:avLst/>
              <a:gdLst>
                <a:gd name="T0" fmla="*/ 83 w 162"/>
                <a:gd name="T1" fmla="*/ 47 h 47"/>
                <a:gd name="T2" fmla="*/ 0 w 162"/>
                <a:gd name="T3" fmla="*/ 4 h 47"/>
                <a:gd name="T4" fmla="*/ 4 w 162"/>
                <a:gd name="T5" fmla="*/ 1 h 47"/>
                <a:gd name="T6" fmla="*/ 83 w 162"/>
                <a:gd name="T7" fmla="*/ 43 h 47"/>
                <a:gd name="T8" fmla="*/ 158 w 162"/>
                <a:gd name="T9" fmla="*/ 0 h 47"/>
                <a:gd name="T10" fmla="*/ 162 w 162"/>
                <a:gd name="T11" fmla="*/ 2 h 47"/>
                <a:gd name="T12" fmla="*/ 83 w 162"/>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2" h="47">
                  <a:moveTo>
                    <a:pt x="83" y="47"/>
                  </a:moveTo>
                  <a:cubicBezTo>
                    <a:pt x="36" y="47"/>
                    <a:pt x="2" y="6"/>
                    <a:pt x="0" y="4"/>
                  </a:cubicBezTo>
                  <a:cubicBezTo>
                    <a:pt x="4" y="1"/>
                    <a:pt x="4" y="1"/>
                    <a:pt x="4" y="1"/>
                  </a:cubicBezTo>
                  <a:cubicBezTo>
                    <a:pt x="4" y="2"/>
                    <a:pt x="38" y="43"/>
                    <a:pt x="83" y="43"/>
                  </a:cubicBezTo>
                  <a:cubicBezTo>
                    <a:pt x="127" y="43"/>
                    <a:pt x="158" y="1"/>
                    <a:pt x="158" y="0"/>
                  </a:cubicBezTo>
                  <a:cubicBezTo>
                    <a:pt x="162" y="2"/>
                    <a:pt x="162" y="2"/>
                    <a:pt x="162" y="2"/>
                  </a:cubicBezTo>
                  <a:cubicBezTo>
                    <a:pt x="160" y="4"/>
                    <a:pt x="129" y="47"/>
                    <a:pt x="83"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3" name="Group 32"/>
          <p:cNvGrpSpPr>
            <a:grpSpLocks noChangeAspect="1"/>
          </p:cNvGrpSpPr>
          <p:nvPr/>
        </p:nvGrpSpPr>
        <p:grpSpPr>
          <a:xfrm>
            <a:off x="5412280" y="3561818"/>
            <a:ext cx="1001408" cy="1187351"/>
            <a:chOff x="5767098" y="3584646"/>
            <a:chExt cx="616635" cy="731133"/>
          </a:xfrm>
          <a:solidFill>
            <a:schemeClr val="accent4">
              <a:lumMod val="40000"/>
              <a:lumOff val="60000"/>
            </a:schemeClr>
          </a:solidFill>
        </p:grpSpPr>
        <p:grpSp>
          <p:nvGrpSpPr>
            <p:cNvPr id="34" name="Group 33"/>
            <p:cNvGrpSpPr/>
            <p:nvPr/>
          </p:nvGrpSpPr>
          <p:grpSpPr>
            <a:xfrm>
              <a:off x="5767098" y="3936418"/>
              <a:ext cx="616635" cy="379361"/>
              <a:chOff x="2937636" y="3455986"/>
              <a:chExt cx="616635" cy="379361"/>
            </a:xfrm>
            <a:grpFill/>
          </p:grpSpPr>
          <p:sp>
            <p:nvSpPr>
              <p:cNvPr id="37" name="Freeform 36"/>
              <p:cNvSpPr>
                <a:spLocks/>
              </p:cNvSpPr>
              <p:nvPr/>
            </p:nvSpPr>
            <p:spPr bwMode="auto">
              <a:xfrm>
                <a:off x="3140422" y="3455986"/>
                <a:ext cx="97945" cy="136571"/>
              </a:xfrm>
              <a:custGeom>
                <a:avLst/>
                <a:gdLst>
                  <a:gd name="T0" fmla="*/ 10 w 30"/>
                  <a:gd name="T1" fmla="*/ 14 h 42"/>
                  <a:gd name="T2" fmla="*/ 7 w 30"/>
                  <a:gd name="T3" fmla="*/ 0 h 42"/>
                  <a:gd name="T4" fmla="*/ 2 w 30"/>
                  <a:gd name="T5" fmla="*/ 2 h 42"/>
                  <a:gd name="T6" fmla="*/ 0 w 30"/>
                  <a:gd name="T7" fmla="*/ 18 h 42"/>
                  <a:gd name="T8" fmla="*/ 12 w 30"/>
                  <a:gd name="T9" fmla="*/ 42 h 42"/>
                  <a:gd name="T10" fmla="*/ 30 w 30"/>
                  <a:gd name="T11" fmla="*/ 30 h 42"/>
                  <a:gd name="T12" fmla="*/ 10 w 30"/>
                  <a:gd name="T13" fmla="*/ 14 h 42"/>
                </a:gdLst>
                <a:ahLst/>
                <a:cxnLst>
                  <a:cxn ang="0">
                    <a:pos x="T0" y="T1"/>
                  </a:cxn>
                  <a:cxn ang="0">
                    <a:pos x="T2" y="T3"/>
                  </a:cxn>
                  <a:cxn ang="0">
                    <a:pos x="T4" y="T5"/>
                  </a:cxn>
                  <a:cxn ang="0">
                    <a:pos x="T6" y="T7"/>
                  </a:cxn>
                  <a:cxn ang="0">
                    <a:pos x="T8" y="T9"/>
                  </a:cxn>
                  <a:cxn ang="0">
                    <a:pos x="T10" y="T11"/>
                  </a:cxn>
                  <a:cxn ang="0">
                    <a:pos x="T12" y="T13"/>
                  </a:cxn>
                </a:cxnLst>
                <a:rect l="0" t="0" r="r" b="b"/>
                <a:pathLst>
                  <a:path w="30" h="42">
                    <a:moveTo>
                      <a:pt x="10" y="14"/>
                    </a:moveTo>
                    <a:cubicBezTo>
                      <a:pt x="7" y="9"/>
                      <a:pt x="7" y="0"/>
                      <a:pt x="7" y="0"/>
                    </a:cubicBezTo>
                    <a:cubicBezTo>
                      <a:pt x="2" y="2"/>
                      <a:pt x="2" y="2"/>
                      <a:pt x="2" y="2"/>
                    </a:cubicBezTo>
                    <a:cubicBezTo>
                      <a:pt x="2" y="2"/>
                      <a:pt x="0" y="11"/>
                      <a:pt x="0" y="18"/>
                    </a:cubicBezTo>
                    <a:cubicBezTo>
                      <a:pt x="0" y="25"/>
                      <a:pt x="12" y="42"/>
                      <a:pt x="12" y="42"/>
                    </a:cubicBezTo>
                    <a:cubicBezTo>
                      <a:pt x="30" y="30"/>
                      <a:pt x="30" y="30"/>
                      <a:pt x="30" y="30"/>
                    </a:cubicBezTo>
                    <a:cubicBezTo>
                      <a:pt x="30" y="30"/>
                      <a:pt x="14" y="19"/>
                      <a:pt x="1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7"/>
              <p:cNvSpPr>
                <a:spLocks/>
              </p:cNvSpPr>
              <p:nvPr/>
            </p:nvSpPr>
            <p:spPr bwMode="auto">
              <a:xfrm>
                <a:off x="3253541" y="3455986"/>
                <a:ext cx="97945" cy="136571"/>
              </a:xfrm>
              <a:custGeom>
                <a:avLst/>
                <a:gdLst>
                  <a:gd name="T0" fmla="*/ 28 w 30"/>
                  <a:gd name="T1" fmla="*/ 2 h 42"/>
                  <a:gd name="T2" fmla="*/ 23 w 30"/>
                  <a:gd name="T3" fmla="*/ 0 h 42"/>
                  <a:gd name="T4" fmla="*/ 19 w 30"/>
                  <a:gd name="T5" fmla="*/ 14 h 42"/>
                  <a:gd name="T6" fmla="*/ 0 w 30"/>
                  <a:gd name="T7" fmla="*/ 30 h 42"/>
                  <a:gd name="T8" fmla="*/ 18 w 30"/>
                  <a:gd name="T9" fmla="*/ 42 h 42"/>
                  <a:gd name="T10" fmla="*/ 30 w 30"/>
                  <a:gd name="T11" fmla="*/ 18 h 42"/>
                  <a:gd name="T12" fmla="*/ 28 w 30"/>
                  <a:gd name="T13" fmla="*/ 2 h 42"/>
                </a:gdLst>
                <a:ahLst/>
                <a:cxnLst>
                  <a:cxn ang="0">
                    <a:pos x="T0" y="T1"/>
                  </a:cxn>
                  <a:cxn ang="0">
                    <a:pos x="T2" y="T3"/>
                  </a:cxn>
                  <a:cxn ang="0">
                    <a:pos x="T4" y="T5"/>
                  </a:cxn>
                  <a:cxn ang="0">
                    <a:pos x="T6" y="T7"/>
                  </a:cxn>
                  <a:cxn ang="0">
                    <a:pos x="T8" y="T9"/>
                  </a:cxn>
                  <a:cxn ang="0">
                    <a:pos x="T10" y="T11"/>
                  </a:cxn>
                  <a:cxn ang="0">
                    <a:pos x="T12" y="T13"/>
                  </a:cxn>
                </a:cxnLst>
                <a:rect l="0" t="0" r="r" b="b"/>
                <a:pathLst>
                  <a:path w="30" h="42">
                    <a:moveTo>
                      <a:pt x="28" y="2"/>
                    </a:moveTo>
                    <a:cubicBezTo>
                      <a:pt x="23" y="0"/>
                      <a:pt x="23" y="0"/>
                      <a:pt x="23" y="0"/>
                    </a:cubicBezTo>
                    <a:cubicBezTo>
                      <a:pt x="23" y="0"/>
                      <a:pt x="23" y="9"/>
                      <a:pt x="19" y="14"/>
                    </a:cubicBezTo>
                    <a:cubicBezTo>
                      <a:pt x="16" y="19"/>
                      <a:pt x="0" y="30"/>
                      <a:pt x="0" y="30"/>
                    </a:cubicBezTo>
                    <a:cubicBezTo>
                      <a:pt x="18" y="42"/>
                      <a:pt x="18" y="42"/>
                      <a:pt x="18" y="42"/>
                    </a:cubicBezTo>
                    <a:cubicBezTo>
                      <a:pt x="18" y="42"/>
                      <a:pt x="30" y="25"/>
                      <a:pt x="30" y="18"/>
                    </a:cubicBezTo>
                    <a:cubicBezTo>
                      <a:pt x="30" y="11"/>
                      <a:pt x="28" y="2"/>
                      <a:pt x="2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38"/>
              <p:cNvSpPr>
                <a:spLocks/>
              </p:cNvSpPr>
              <p:nvPr/>
            </p:nvSpPr>
            <p:spPr bwMode="auto">
              <a:xfrm>
                <a:off x="2937636" y="3501509"/>
                <a:ext cx="616635" cy="333838"/>
              </a:xfrm>
              <a:custGeom>
                <a:avLst/>
                <a:gdLst>
                  <a:gd name="T0" fmla="*/ 182 w 189"/>
                  <a:gd name="T1" fmla="*/ 29 h 102"/>
                  <a:gd name="T2" fmla="*/ 133 w 189"/>
                  <a:gd name="T3" fmla="*/ 0 h 102"/>
                  <a:gd name="T4" fmla="*/ 116 w 189"/>
                  <a:gd name="T5" fmla="*/ 34 h 102"/>
                  <a:gd name="T6" fmla="*/ 94 w 189"/>
                  <a:gd name="T7" fmla="*/ 19 h 102"/>
                  <a:gd name="T8" fmla="*/ 72 w 189"/>
                  <a:gd name="T9" fmla="*/ 34 h 102"/>
                  <a:gd name="T10" fmla="*/ 55 w 189"/>
                  <a:gd name="T11" fmla="*/ 0 h 102"/>
                  <a:gd name="T12" fmla="*/ 7 w 189"/>
                  <a:gd name="T13" fmla="*/ 29 h 102"/>
                  <a:gd name="T14" fmla="*/ 2 w 189"/>
                  <a:gd name="T15" fmla="*/ 102 h 102"/>
                  <a:gd name="T16" fmla="*/ 94 w 189"/>
                  <a:gd name="T17" fmla="*/ 102 h 102"/>
                  <a:gd name="T18" fmla="*/ 95 w 189"/>
                  <a:gd name="T19" fmla="*/ 102 h 102"/>
                  <a:gd name="T20" fmla="*/ 187 w 189"/>
                  <a:gd name="T21" fmla="*/ 102 h 102"/>
                  <a:gd name="T22" fmla="*/ 182 w 189"/>
                  <a:gd name="T23" fmla="*/ 2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02">
                    <a:moveTo>
                      <a:pt x="182" y="29"/>
                    </a:moveTo>
                    <a:cubicBezTo>
                      <a:pt x="176" y="19"/>
                      <a:pt x="155" y="13"/>
                      <a:pt x="133" y="0"/>
                    </a:cubicBezTo>
                    <a:cubicBezTo>
                      <a:pt x="132" y="12"/>
                      <a:pt x="116" y="34"/>
                      <a:pt x="116" y="34"/>
                    </a:cubicBezTo>
                    <a:cubicBezTo>
                      <a:pt x="94" y="19"/>
                      <a:pt x="94" y="19"/>
                      <a:pt x="94" y="19"/>
                    </a:cubicBezTo>
                    <a:cubicBezTo>
                      <a:pt x="72" y="34"/>
                      <a:pt x="72" y="34"/>
                      <a:pt x="72" y="34"/>
                    </a:cubicBezTo>
                    <a:cubicBezTo>
                      <a:pt x="72" y="34"/>
                      <a:pt x="57" y="12"/>
                      <a:pt x="55" y="0"/>
                    </a:cubicBezTo>
                    <a:cubicBezTo>
                      <a:pt x="33" y="12"/>
                      <a:pt x="13" y="19"/>
                      <a:pt x="7" y="29"/>
                    </a:cubicBezTo>
                    <a:cubicBezTo>
                      <a:pt x="0" y="39"/>
                      <a:pt x="2" y="102"/>
                      <a:pt x="2" y="102"/>
                    </a:cubicBezTo>
                    <a:cubicBezTo>
                      <a:pt x="94" y="102"/>
                      <a:pt x="94" y="102"/>
                      <a:pt x="94" y="102"/>
                    </a:cubicBezTo>
                    <a:cubicBezTo>
                      <a:pt x="95" y="102"/>
                      <a:pt x="95" y="102"/>
                      <a:pt x="95" y="102"/>
                    </a:cubicBezTo>
                    <a:cubicBezTo>
                      <a:pt x="187" y="102"/>
                      <a:pt x="187" y="102"/>
                      <a:pt x="187" y="102"/>
                    </a:cubicBezTo>
                    <a:cubicBezTo>
                      <a:pt x="187" y="102"/>
                      <a:pt x="189" y="39"/>
                      <a:pt x="182"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5" name="Freeform 34"/>
            <p:cNvSpPr>
              <a:spLocks/>
            </p:cNvSpPr>
            <p:nvPr/>
          </p:nvSpPr>
          <p:spPr bwMode="auto">
            <a:xfrm>
              <a:off x="5940915" y="3584646"/>
              <a:ext cx="273140" cy="238653"/>
            </a:xfrm>
            <a:custGeom>
              <a:avLst/>
              <a:gdLst>
                <a:gd name="T0" fmla="*/ 82 w 84"/>
                <a:gd name="T1" fmla="*/ 28 h 73"/>
                <a:gd name="T2" fmla="*/ 67 w 84"/>
                <a:gd name="T3" fmla="*/ 8 h 73"/>
                <a:gd name="T4" fmla="*/ 54 w 84"/>
                <a:gd name="T5" fmla="*/ 1 h 73"/>
                <a:gd name="T6" fmla="*/ 23 w 84"/>
                <a:gd name="T7" fmla="*/ 5 h 73"/>
                <a:gd name="T8" fmla="*/ 3 w 84"/>
                <a:gd name="T9" fmla="*/ 28 h 73"/>
                <a:gd name="T10" fmla="*/ 3 w 84"/>
                <a:gd name="T11" fmla="*/ 57 h 73"/>
                <a:gd name="T12" fmla="*/ 12 w 84"/>
                <a:gd name="T13" fmla="*/ 72 h 73"/>
                <a:gd name="T14" fmla="*/ 12 w 84"/>
                <a:gd name="T15" fmla="*/ 44 h 73"/>
                <a:gd name="T16" fmla="*/ 22 w 84"/>
                <a:gd name="T17" fmla="*/ 34 h 73"/>
                <a:gd name="T18" fmla="*/ 45 w 84"/>
                <a:gd name="T19" fmla="*/ 35 h 73"/>
                <a:gd name="T20" fmla="*/ 61 w 84"/>
                <a:gd name="T21" fmla="*/ 25 h 73"/>
                <a:gd name="T22" fmla="*/ 73 w 84"/>
                <a:gd name="T23" fmla="*/ 44 h 73"/>
                <a:gd name="T24" fmla="*/ 73 w 84"/>
                <a:gd name="T25" fmla="*/ 72 h 73"/>
                <a:gd name="T26" fmla="*/ 82 w 84"/>
                <a:gd name="T27" fmla="*/ 57 h 73"/>
                <a:gd name="T28" fmla="*/ 82 w 84"/>
                <a:gd name="T29" fmla="*/ 2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73">
                  <a:moveTo>
                    <a:pt x="82" y="28"/>
                  </a:moveTo>
                  <a:cubicBezTo>
                    <a:pt x="80" y="20"/>
                    <a:pt x="77" y="12"/>
                    <a:pt x="67" y="8"/>
                  </a:cubicBezTo>
                  <a:cubicBezTo>
                    <a:pt x="63" y="7"/>
                    <a:pt x="63" y="3"/>
                    <a:pt x="54" y="1"/>
                  </a:cubicBezTo>
                  <a:cubicBezTo>
                    <a:pt x="42" y="0"/>
                    <a:pt x="32" y="2"/>
                    <a:pt x="23" y="5"/>
                  </a:cubicBezTo>
                  <a:cubicBezTo>
                    <a:pt x="12" y="10"/>
                    <a:pt x="5" y="20"/>
                    <a:pt x="3" y="28"/>
                  </a:cubicBezTo>
                  <a:cubicBezTo>
                    <a:pt x="0" y="39"/>
                    <a:pt x="1" y="51"/>
                    <a:pt x="3" y="57"/>
                  </a:cubicBezTo>
                  <a:cubicBezTo>
                    <a:pt x="5" y="64"/>
                    <a:pt x="11" y="73"/>
                    <a:pt x="12" y="72"/>
                  </a:cubicBezTo>
                  <a:cubicBezTo>
                    <a:pt x="13" y="71"/>
                    <a:pt x="6" y="52"/>
                    <a:pt x="12" y="44"/>
                  </a:cubicBezTo>
                  <a:cubicBezTo>
                    <a:pt x="18" y="35"/>
                    <a:pt x="18" y="33"/>
                    <a:pt x="22" y="34"/>
                  </a:cubicBezTo>
                  <a:cubicBezTo>
                    <a:pt x="29" y="35"/>
                    <a:pt x="32" y="37"/>
                    <a:pt x="45" y="35"/>
                  </a:cubicBezTo>
                  <a:cubicBezTo>
                    <a:pt x="57" y="32"/>
                    <a:pt x="58" y="26"/>
                    <a:pt x="61" y="25"/>
                  </a:cubicBezTo>
                  <a:cubicBezTo>
                    <a:pt x="66" y="25"/>
                    <a:pt x="67" y="35"/>
                    <a:pt x="73" y="44"/>
                  </a:cubicBezTo>
                  <a:cubicBezTo>
                    <a:pt x="79" y="52"/>
                    <a:pt x="71" y="71"/>
                    <a:pt x="73" y="72"/>
                  </a:cubicBezTo>
                  <a:cubicBezTo>
                    <a:pt x="74" y="73"/>
                    <a:pt x="79" y="64"/>
                    <a:pt x="82" y="57"/>
                  </a:cubicBezTo>
                  <a:cubicBezTo>
                    <a:pt x="84" y="51"/>
                    <a:pt x="84" y="39"/>
                    <a:pt x="82" y="2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35"/>
            <p:cNvSpPr>
              <a:spLocks/>
            </p:cNvSpPr>
            <p:nvPr/>
          </p:nvSpPr>
          <p:spPr bwMode="auto">
            <a:xfrm>
              <a:off x="6015933" y="3847258"/>
              <a:ext cx="126914" cy="33108"/>
            </a:xfrm>
            <a:custGeom>
              <a:avLst/>
              <a:gdLst>
                <a:gd name="T0" fmla="*/ 38 w 39"/>
                <a:gd name="T1" fmla="*/ 5 h 10"/>
                <a:gd name="T2" fmla="*/ 31 w 39"/>
                <a:gd name="T3" fmla="*/ 2 h 10"/>
                <a:gd name="T4" fmla="*/ 20 w 39"/>
                <a:gd name="T5" fmla="*/ 1 h 10"/>
                <a:gd name="T6" fmla="*/ 7 w 39"/>
                <a:gd name="T7" fmla="*/ 2 h 10"/>
                <a:gd name="T8" fmla="*/ 1 w 39"/>
                <a:gd name="T9" fmla="*/ 5 h 10"/>
                <a:gd name="T10" fmla="*/ 7 w 39"/>
                <a:gd name="T11" fmla="*/ 10 h 10"/>
                <a:gd name="T12" fmla="*/ 18 w 39"/>
                <a:gd name="T13" fmla="*/ 7 h 10"/>
                <a:gd name="T14" fmla="*/ 20 w 39"/>
                <a:gd name="T15" fmla="*/ 7 h 10"/>
                <a:gd name="T16" fmla="*/ 21 w 39"/>
                <a:gd name="T17" fmla="*/ 7 h 10"/>
                <a:gd name="T18" fmla="*/ 31 w 39"/>
                <a:gd name="T19" fmla="*/ 10 h 10"/>
                <a:gd name="T20" fmla="*/ 38 w 39"/>
                <a:gd name="T21"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10">
                  <a:moveTo>
                    <a:pt x="38" y="5"/>
                  </a:moveTo>
                  <a:cubicBezTo>
                    <a:pt x="37" y="5"/>
                    <a:pt x="35" y="4"/>
                    <a:pt x="31" y="2"/>
                  </a:cubicBezTo>
                  <a:cubicBezTo>
                    <a:pt x="28" y="0"/>
                    <a:pt x="20" y="1"/>
                    <a:pt x="20" y="1"/>
                  </a:cubicBezTo>
                  <a:cubicBezTo>
                    <a:pt x="20" y="1"/>
                    <a:pt x="11" y="0"/>
                    <a:pt x="7" y="2"/>
                  </a:cubicBezTo>
                  <a:cubicBezTo>
                    <a:pt x="4" y="4"/>
                    <a:pt x="2" y="5"/>
                    <a:pt x="1" y="5"/>
                  </a:cubicBezTo>
                  <a:cubicBezTo>
                    <a:pt x="0" y="5"/>
                    <a:pt x="4" y="10"/>
                    <a:pt x="7" y="10"/>
                  </a:cubicBezTo>
                  <a:cubicBezTo>
                    <a:pt x="10" y="9"/>
                    <a:pt x="15" y="7"/>
                    <a:pt x="18" y="7"/>
                  </a:cubicBezTo>
                  <a:cubicBezTo>
                    <a:pt x="19" y="7"/>
                    <a:pt x="19" y="7"/>
                    <a:pt x="20" y="7"/>
                  </a:cubicBezTo>
                  <a:cubicBezTo>
                    <a:pt x="20" y="7"/>
                    <a:pt x="20" y="7"/>
                    <a:pt x="21" y="7"/>
                  </a:cubicBezTo>
                  <a:cubicBezTo>
                    <a:pt x="23" y="7"/>
                    <a:pt x="28" y="9"/>
                    <a:pt x="31" y="10"/>
                  </a:cubicBezTo>
                  <a:cubicBezTo>
                    <a:pt x="34" y="10"/>
                    <a:pt x="39" y="5"/>
                    <a:pt x="3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0" name="Group 39"/>
          <p:cNvGrpSpPr>
            <a:grpSpLocks noChangeAspect="1"/>
          </p:cNvGrpSpPr>
          <p:nvPr/>
        </p:nvGrpSpPr>
        <p:grpSpPr>
          <a:xfrm>
            <a:off x="7040468" y="3561818"/>
            <a:ext cx="1003647" cy="1187351"/>
            <a:chOff x="3173243" y="5193714"/>
            <a:chExt cx="618014" cy="731133"/>
          </a:xfrm>
          <a:solidFill>
            <a:srgbClr val="CBD6B3"/>
          </a:solidFill>
        </p:grpSpPr>
        <p:sp>
          <p:nvSpPr>
            <p:cNvPr id="41" name="Freeform 40"/>
            <p:cNvSpPr>
              <a:spLocks/>
            </p:cNvSpPr>
            <p:nvPr/>
          </p:nvSpPr>
          <p:spPr bwMode="auto">
            <a:xfrm>
              <a:off x="3173243" y="5581352"/>
              <a:ext cx="618014" cy="343495"/>
            </a:xfrm>
            <a:custGeom>
              <a:avLst/>
              <a:gdLst>
                <a:gd name="T0" fmla="*/ 182 w 189"/>
                <a:gd name="T1" fmla="*/ 32 h 105"/>
                <a:gd name="T2" fmla="*/ 129 w 189"/>
                <a:gd name="T3" fmla="*/ 1 h 105"/>
                <a:gd name="T4" fmla="*/ 128 w 189"/>
                <a:gd name="T5" fmla="*/ 0 h 105"/>
                <a:gd name="T6" fmla="*/ 103 w 189"/>
                <a:gd name="T7" fmla="*/ 14 h 105"/>
                <a:gd name="T8" fmla="*/ 98 w 189"/>
                <a:gd name="T9" fmla="*/ 14 h 105"/>
                <a:gd name="T10" fmla="*/ 94 w 189"/>
                <a:gd name="T11" fmla="*/ 14 h 105"/>
                <a:gd name="T12" fmla="*/ 91 w 189"/>
                <a:gd name="T13" fmla="*/ 14 h 105"/>
                <a:gd name="T14" fmla="*/ 86 w 189"/>
                <a:gd name="T15" fmla="*/ 14 h 105"/>
                <a:gd name="T16" fmla="*/ 61 w 189"/>
                <a:gd name="T17" fmla="*/ 0 h 105"/>
                <a:gd name="T18" fmla="*/ 60 w 189"/>
                <a:gd name="T19" fmla="*/ 1 h 105"/>
                <a:gd name="T20" fmla="*/ 7 w 189"/>
                <a:gd name="T21" fmla="*/ 32 h 105"/>
                <a:gd name="T22" fmla="*/ 2 w 189"/>
                <a:gd name="T23" fmla="*/ 105 h 105"/>
                <a:gd name="T24" fmla="*/ 94 w 189"/>
                <a:gd name="T25" fmla="*/ 105 h 105"/>
                <a:gd name="T26" fmla="*/ 95 w 189"/>
                <a:gd name="T27" fmla="*/ 105 h 105"/>
                <a:gd name="T28" fmla="*/ 187 w 189"/>
                <a:gd name="T29" fmla="*/ 105 h 105"/>
                <a:gd name="T30" fmla="*/ 182 w 189"/>
                <a:gd name="T31" fmla="*/ 3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9" h="105">
                  <a:moveTo>
                    <a:pt x="182" y="32"/>
                  </a:moveTo>
                  <a:cubicBezTo>
                    <a:pt x="176" y="21"/>
                    <a:pt x="153" y="15"/>
                    <a:pt x="129" y="1"/>
                  </a:cubicBezTo>
                  <a:cubicBezTo>
                    <a:pt x="129" y="1"/>
                    <a:pt x="128" y="1"/>
                    <a:pt x="128" y="0"/>
                  </a:cubicBezTo>
                  <a:cubicBezTo>
                    <a:pt x="122" y="6"/>
                    <a:pt x="113" y="14"/>
                    <a:pt x="103" y="14"/>
                  </a:cubicBezTo>
                  <a:cubicBezTo>
                    <a:pt x="101" y="14"/>
                    <a:pt x="99" y="14"/>
                    <a:pt x="98" y="14"/>
                  </a:cubicBezTo>
                  <a:cubicBezTo>
                    <a:pt x="98" y="14"/>
                    <a:pt x="98" y="14"/>
                    <a:pt x="94" y="14"/>
                  </a:cubicBezTo>
                  <a:cubicBezTo>
                    <a:pt x="91" y="14"/>
                    <a:pt x="91" y="14"/>
                    <a:pt x="91" y="14"/>
                  </a:cubicBezTo>
                  <a:cubicBezTo>
                    <a:pt x="90" y="14"/>
                    <a:pt x="88" y="14"/>
                    <a:pt x="86" y="14"/>
                  </a:cubicBezTo>
                  <a:cubicBezTo>
                    <a:pt x="76" y="14"/>
                    <a:pt x="67" y="6"/>
                    <a:pt x="61" y="0"/>
                  </a:cubicBezTo>
                  <a:cubicBezTo>
                    <a:pt x="61" y="1"/>
                    <a:pt x="60" y="1"/>
                    <a:pt x="60" y="1"/>
                  </a:cubicBezTo>
                  <a:cubicBezTo>
                    <a:pt x="36" y="14"/>
                    <a:pt x="13" y="21"/>
                    <a:pt x="7" y="32"/>
                  </a:cubicBezTo>
                  <a:cubicBezTo>
                    <a:pt x="0" y="42"/>
                    <a:pt x="2" y="105"/>
                    <a:pt x="2" y="105"/>
                  </a:cubicBezTo>
                  <a:cubicBezTo>
                    <a:pt x="94" y="105"/>
                    <a:pt x="94" y="105"/>
                    <a:pt x="94" y="105"/>
                  </a:cubicBezTo>
                  <a:cubicBezTo>
                    <a:pt x="95" y="105"/>
                    <a:pt x="95" y="105"/>
                    <a:pt x="95" y="105"/>
                  </a:cubicBezTo>
                  <a:cubicBezTo>
                    <a:pt x="187" y="105"/>
                    <a:pt x="187" y="105"/>
                    <a:pt x="187" y="105"/>
                  </a:cubicBezTo>
                  <a:cubicBezTo>
                    <a:pt x="187" y="105"/>
                    <a:pt x="189" y="42"/>
                    <a:pt x="182"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2" name="Group 41"/>
            <p:cNvGrpSpPr/>
            <p:nvPr/>
          </p:nvGrpSpPr>
          <p:grpSpPr>
            <a:xfrm>
              <a:off x="3342921" y="5193714"/>
              <a:ext cx="277279" cy="231754"/>
              <a:chOff x="8261213" y="1675681"/>
              <a:chExt cx="277279" cy="231754"/>
            </a:xfrm>
            <a:grpFill/>
          </p:grpSpPr>
          <p:sp>
            <p:nvSpPr>
              <p:cNvPr id="43" name="Freeform 35"/>
              <p:cNvSpPr>
                <a:spLocks noEditPoints="1"/>
              </p:cNvSpPr>
              <p:nvPr/>
            </p:nvSpPr>
            <p:spPr bwMode="auto">
              <a:xfrm>
                <a:off x="8296040" y="1831234"/>
                <a:ext cx="215900" cy="76201"/>
              </a:xfrm>
              <a:custGeom>
                <a:avLst/>
                <a:gdLst>
                  <a:gd name="T0" fmla="*/ 67 w 67"/>
                  <a:gd name="T1" fmla="*/ 6 h 21"/>
                  <a:gd name="T2" fmla="*/ 65 w 67"/>
                  <a:gd name="T3" fmla="*/ 2 h 21"/>
                  <a:gd name="T4" fmla="*/ 62 w 67"/>
                  <a:gd name="T5" fmla="*/ 4 h 21"/>
                  <a:gd name="T6" fmla="*/ 62 w 67"/>
                  <a:gd name="T7" fmla="*/ 4 h 21"/>
                  <a:gd name="T8" fmla="*/ 45 w 67"/>
                  <a:gd name="T9" fmla="*/ 1 h 21"/>
                  <a:gd name="T10" fmla="*/ 35 w 67"/>
                  <a:gd name="T11" fmla="*/ 6 h 21"/>
                  <a:gd name="T12" fmla="*/ 32 w 67"/>
                  <a:gd name="T13" fmla="*/ 6 h 21"/>
                  <a:gd name="T14" fmla="*/ 21 w 67"/>
                  <a:gd name="T15" fmla="*/ 1 h 21"/>
                  <a:gd name="T16" fmla="*/ 4 w 67"/>
                  <a:gd name="T17" fmla="*/ 4 h 21"/>
                  <a:gd name="T18" fmla="*/ 4 w 67"/>
                  <a:gd name="T19" fmla="*/ 4 h 21"/>
                  <a:gd name="T20" fmla="*/ 1 w 67"/>
                  <a:gd name="T21" fmla="*/ 2 h 21"/>
                  <a:gd name="T22" fmla="*/ 0 w 67"/>
                  <a:gd name="T23" fmla="*/ 6 h 21"/>
                  <a:gd name="T24" fmla="*/ 5 w 67"/>
                  <a:gd name="T25" fmla="*/ 8 h 21"/>
                  <a:gd name="T26" fmla="*/ 9 w 67"/>
                  <a:gd name="T27" fmla="*/ 18 h 21"/>
                  <a:gd name="T28" fmla="*/ 28 w 67"/>
                  <a:gd name="T29" fmla="*/ 18 h 21"/>
                  <a:gd name="T30" fmla="*/ 31 w 67"/>
                  <a:gd name="T31" fmla="*/ 10 h 21"/>
                  <a:gd name="T32" fmla="*/ 36 w 67"/>
                  <a:gd name="T33" fmla="*/ 10 h 21"/>
                  <a:gd name="T34" fmla="*/ 38 w 67"/>
                  <a:gd name="T35" fmla="*/ 18 h 21"/>
                  <a:gd name="T36" fmla="*/ 58 w 67"/>
                  <a:gd name="T37" fmla="*/ 18 h 21"/>
                  <a:gd name="T38" fmla="*/ 62 w 67"/>
                  <a:gd name="T39" fmla="*/ 8 h 21"/>
                  <a:gd name="T40" fmla="*/ 67 w 67"/>
                  <a:gd name="T41" fmla="*/ 6 h 21"/>
                  <a:gd name="T42" fmla="*/ 25 w 67"/>
                  <a:gd name="T43" fmla="*/ 16 h 21"/>
                  <a:gd name="T44" fmla="*/ 12 w 67"/>
                  <a:gd name="T45" fmla="*/ 16 h 21"/>
                  <a:gd name="T46" fmla="*/ 9 w 67"/>
                  <a:gd name="T47" fmla="*/ 6 h 21"/>
                  <a:gd name="T48" fmla="*/ 20 w 67"/>
                  <a:gd name="T49" fmla="*/ 5 h 21"/>
                  <a:gd name="T50" fmla="*/ 27 w 67"/>
                  <a:gd name="T51" fmla="*/ 8 h 21"/>
                  <a:gd name="T52" fmla="*/ 25 w 67"/>
                  <a:gd name="T53" fmla="*/ 16 h 21"/>
                  <a:gd name="T54" fmla="*/ 55 w 67"/>
                  <a:gd name="T55" fmla="*/ 16 h 21"/>
                  <a:gd name="T56" fmla="*/ 42 w 67"/>
                  <a:gd name="T57" fmla="*/ 16 h 21"/>
                  <a:gd name="T58" fmla="*/ 40 w 67"/>
                  <a:gd name="T59" fmla="*/ 8 h 21"/>
                  <a:gd name="T60" fmla="*/ 46 w 67"/>
                  <a:gd name="T61" fmla="*/ 5 h 21"/>
                  <a:gd name="T62" fmla="*/ 58 w 67"/>
                  <a:gd name="T63" fmla="*/ 6 h 21"/>
                  <a:gd name="T64" fmla="*/ 55 w 67"/>
                  <a:gd name="T65"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 h="21">
                    <a:moveTo>
                      <a:pt x="67" y="6"/>
                    </a:moveTo>
                    <a:cubicBezTo>
                      <a:pt x="65" y="2"/>
                      <a:pt x="65" y="2"/>
                      <a:pt x="65" y="2"/>
                    </a:cubicBezTo>
                    <a:cubicBezTo>
                      <a:pt x="62" y="4"/>
                      <a:pt x="62" y="4"/>
                      <a:pt x="62" y="4"/>
                    </a:cubicBezTo>
                    <a:cubicBezTo>
                      <a:pt x="62" y="4"/>
                      <a:pt x="62" y="4"/>
                      <a:pt x="62" y="4"/>
                    </a:cubicBezTo>
                    <a:cubicBezTo>
                      <a:pt x="62" y="4"/>
                      <a:pt x="51" y="0"/>
                      <a:pt x="45" y="1"/>
                    </a:cubicBezTo>
                    <a:cubicBezTo>
                      <a:pt x="40" y="3"/>
                      <a:pt x="35" y="6"/>
                      <a:pt x="35" y="6"/>
                    </a:cubicBezTo>
                    <a:cubicBezTo>
                      <a:pt x="32" y="6"/>
                      <a:pt x="32" y="6"/>
                      <a:pt x="32" y="6"/>
                    </a:cubicBezTo>
                    <a:cubicBezTo>
                      <a:pt x="31" y="6"/>
                      <a:pt x="27" y="3"/>
                      <a:pt x="21" y="1"/>
                    </a:cubicBezTo>
                    <a:cubicBezTo>
                      <a:pt x="15" y="0"/>
                      <a:pt x="4" y="4"/>
                      <a:pt x="4" y="4"/>
                    </a:cubicBezTo>
                    <a:cubicBezTo>
                      <a:pt x="4" y="4"/>
                      <a:pt x="4" y="4"/>
                      <a:pt x="4" y="4"/>
                    </a:cubicBezTo>
                    <a:cubicBezTo>
                      <a:pt x="1" y="2"/>
                      <a:pt x="1" y="2"/>
                      <a:pt x="1" y="2"/>
                    </a:cubicBezTo>
                    <a:cubicBezTo>
                      <a:pt x="0" y="6"/>
                      <a:pt x="0" y="6"/>
                      <a:pt x="0" y="6"/>
                    </a:cubicBezTo>
                    <a:cubicBezTo>
                      <a:pt x="5" y="8"/>
                      <a:pt x="5" y="8"/>
                      <a:pt x="5" y="8"/>
                    </a:cubicBezTo>
                    <a:cubicBezTo>
                      <a:pt x="5" y="12"/>
                      <a:pt x="6" y="17"/>
                      <a:pt x="9" y="18"/>
                    </a:cubicBezTo>
                    <a:cubicBezTo>
                      <a:pt x="13" y="21"/>
                      <a:pt x="26" y="21"/>
                      <a:pt x="28" y="18"/>
                    </a:cubicBezTo>
                    <a:cubicBezTo>
                      <a:pt x="30" y="17"/>
                      <a:pt x="30" y="13"/>
                      <a:pt x="31" y="10"/>
                    </a:cubicBezTo>
                    <a:cubicBezTo>
                      <a:pt x="36" y="10"/>
                      <a:pt x="36" y="10"/>
                      <a:pt x="36" y="10"/>
                    </a:cubicBezTo>
                    <a:cubicBezTo>
                      <a:pt x="36" y="13"/>
                      <a:pt x="37" y="17"/>
                      <a:pt x="38" y="18"/>
                    </a:cubicBezTo>
                    <a:cubicBezTo>
                      <a:pt x="40" y="21"/>
                      <a:pt x="54" y="21"/>
                      <a:pt x="58" y="18"/>
                    </a:cubicBezTo>
                    <a:cubicBezTo>
                      <a:pt x="60" y="17"/>
                      <a:pt x="61" y="12"/>
                      <a:pt x="62" y="8"/>
                    </a:cubicBezTo>
                    <a:lnTo>
                      <a:pt x="67" y="6"/>
                    </a:lnTo>
                    <a:close/>
                    <a:moveTo>
                      <a:pt x="25" y="16"/>
                    </a:moveTo>
                    <a:cubicBezTo>
                      <a:pt x="24" y="17"/>
                      <a:pt x="15" y="18"/>
                      <a:pt x="12" y="16"/>
                    </a:cubicBezTo>
                    <a:cubicBezTo>
                      <a:pt x="9" y="14"/>
                      <a:pt x="9" y="6"/>
                      <a:pt x="9" y="6"/>
                    </a:cubicBezTo>
                    <a:cubicBezTo>
                      <a:pt x="9" y="6"/>
                      <a:pt x="16" y="4"/>
                      <a:pt x="20" y="5"/>
                    </a:cubicBezTo>
                    <a:cubicBezTo>
                      <a:pt x="24" y="6"/>
                      <a:pt x="27" y="8"/>
                      <a:pt x="27" y="8"/>
                    </a:cubicBezTo>
                    <a:cubicBezTo>
                      <a:pt x="27" y="8"/>
                      <a:pt x="26" y="14"/>
                      <a:pt x="25" y="16"/>
                    </a:cubicBezTo>
                    <a:close/>
                    <a:moveTo>
                      <a:pt x="55" y="16"/>
                    </a:moveTo>
                    <a:cubicBezTo>
                      <a:pt x="52" y="18"/>
                      <a:pt x="43" y="17"/>
                      <a:pt x="42" y="16"/>
                    </a:cubicBezTo>
                    <a:cubicBezTo>
                      <a:pt x="40" y="14"/>
                      <a:pt x="40" y="8"/>
                      <a:pt x="40" y="8"/>
                    </a:cubicBezTo>
                    <a:cubicBezTo>
                      <a:pt x="40" y="8"/>
                      <a:pt x="42" y="6"/>
                      <a:pt x="46" y="5"/>
                    </a:cubicBezTo>
                    <a:cubicBezTo>
                      <a:pt x="50" y="4"/>
                      <a:pt x="58" y="6"/>
                      <a:pt x="58" y="6"/>
                    </a:cubicBezTo>
                    <a:cubicBezTo>
                      <a:pt x="58" y="6"/>
                      <a:pt x="58" y="14"/>
                      <a:pt x="55" y="1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44" name="Freeform 43"/>
              <p:cNvSpPr>
                <a:spLocks/>
              </p:cNvSpPr>
              <p:nvPr/>
            </p:nvSpPr>
            <p:spPr bwMode="auto">
              <a:xfrm>
                <a:off x="8261213" y="1675681"/>
                <a:ext cx="277279" cy="219340"/>
              </a:xfrm>
              <a:custGeom>
                <a:avLst/>
                <a:gdLst>
                  <a:gd name="T0" fmla="*/ 83 w 85"/>
                  <a:gd name="T1" fmla="*/ 31 h 67"/>
                  <a:gd name="T2" fmla="*/ 74 w 85"/>
                  <a:gd name="T3" fmla="*/ 12 h 67"/>
                  <a:gd name="T4" fmla="*/ 69 w 85"/>
                  <a:gd name="T5" fmla="*/ 10 h 67"/>
                  <a:gd name="T6" fmla="*/ 65 w 85"/>
                  <a:gd name="T7" fmla="*/ 5 h 67"/>
                  <a:gd name="T8" fmla="*/ 60 w 85"/>
                  <a:gd name="T9" fmla="*/ 4 h 67"/>
                  <a:gd name="T10" fmla="*/ 56 w 85"/>
                  <a:gd name="T11" fmla="*/ 2 h 67"/>
                  <a:gd name="T12" fmla="*/ 51 w 85"/>
                  <a:gd name="T13" fmla="*/ 2 h 67"/>
                  <a:gd name="T14" fmla="*/ 48 w 85"/>
                  <a:gd name="T15" fmla="*/ 1 h 67"/>
                  <a:gd name="T16" fmla="*/ 45 w 85"/>
                  <a:gd name="T17" fmla="*/ 2 h 67"/>
                  <a:gd name="T18" fmla="*/ 43 w 85"/>
                  <a:gd name="T19" fmla="*/ 1 h 67"/>
                  <a:gd name="T20" fmla="*/ 42 w 85"/>
                  <a:gd name="T21" fmla="*/ 0 h 67"/>
                  <a:gd name="T22" fmla="*/ 38 w 85"/>
                  <a:gd name="T23" fmla="*/ 1 h 67"/>
                  <a:gd name="T24" fmla="*/ 36 w 85"/>
                  <a:gd name="T25" fmla="*/ 3 h 67"/>
                  <a:gd name="T26" fmla="*/ 32 w 85"/>
                  <a:gd name="T27" fmla="*/ 2 h 67"/>
                  <a:gd name="T28" fmla="*/ 26 w 85"/>
                  <a:gd name="T29" fmla="*/ 4 h 67"/>
                  <a:gd name="T30" fmla="*/ 20 w 85"/>
                  <a:gd name="T31" fmla="*/ 5 h 67"/>
                  <a:gd name="T32" fmla="*/ 16 w 85"/>
                  <a:gd name="T33" fmla="*/ 10 h 67"/>
                  <a:gd name="T34" fmla="*/ 11 w 85"/>
                  <a:gd name="T35" fmla="*/ 12 h 67"/>
                  <a:gd name="T36" fmla="*/ 3 w 85"/>
                  <a:gd name="T37" fmla="*/ 31 h 67"/>
                  <a:gd name="T38" fmla="*/ 4 w 85"/>
                  <a:gd name="T39" fmla="*/ 60 h 67"/>
                  <a:gd name="T40" fmla="*/ 14 w 85"/>
                  <a:gd name="T41" fmla="*/ 62 h 67"/>
                  <a:gd name="T42" fmla="*/ 12 w 85"/>
                  <a:gd name="T43" fmla="*/ 47 h 67"/>
                  <a:gd name="T44" fmla="*/ 20 w 85"/>
                  <a:gd name="T45" fmla="*/ 28 h 67"/>
                  <a:gd name="T46" fmla="*/ 33 w 85"/>
                  <a:gd name="T47" fmla="*/ 31 h 67"/>
                  <a:gd name="T48" fmla="*/ 43 w 85"/>
                  <a:gd name="T49" fmla="*/ 32 h 67"/>
                  <a:gd name="T50" fmla="*/ 53 w 85"/>
                  <a:gd name="T51" fmla="*/ 31 h 67"/>
                  <a:gd name="T52" fmla="*/ 65 w 85"/>
                  <a:gd name="T53" fmla="*/ 28 h 67"/>
                  <a:gd name="T54" fmla="*/ 74 w 85"/>
                  <a:gd name="T55" fmla="*/ 47 h 67"/>
                  <a:gd name="T56" fmla="*/ 72 w 85"/>
                  <a:gd name="T57" fmla="*/ 62 h 67"/>
                  <a:gd name="T58" fmla="*/ 81 w 85"/>
                  <a:gd name="T59" fmla="*/ 60 h 67"/>
                  <a:gd name="T60" fmla="*/ 83 w 85"/>
                  <a:gd name="T61"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67">
                    <a:moveTo>
                      <a:pt x="83" y="31"/>
                    </a:moveTo>
                    <a:cubicBezTo>
                      <a:pt x="82" y="25"/>
                      <a:pt x="80" y="17"/>
                      <a:pt x="74" y="12"/>
                    </a:cubicBezTo>
                    <a:cubicBezTo>
                      <a:pt x="73" y="11"/>
                      <a:pt x="71" y="11"/>
                      <a:pt x="69" y="10"/>
                    </a:cubicBezTo>
                    <a:cubicBezTo>
                      <a:pt x="68" y="9"/>
                      <a:pt x="67" y="5"/>
                      <a:pt x="65" y="5"/>
                    </a:cubicBezTo>
                    <a:cubicBezTo>
                      <a:pt x="62" y="3"/>
                      <a:pt x="61" y="4"/>
                      <a:pt x="60" y="4"/>
                    </a:cubicBezTo>
                    <a:cubicBezTo>
                      <a:pt x="57" y="3"/>
                      <a:pt x="58" y="2"/>
                      <a:pt x="56" y="2"/>
                    </a:cubicBezTo>
                    <a:cubicBezTo>
                      <a:pt x="54" y="2"/>
                      <a:pt x="54" y="2"/>
                      <a:pt x="51" y="2"/>
                    </a:cubicBezTo>
                    <a:cubicBezTo>
                      <a:pt x="48" y="1"/>
                      <a:pt x="48" y="1"/>
                      <a:pt x="48" y="1"/>
                    </a:cubicBezTo>
                    <a:cubicBezTo>
                      <a:pt x="46" y="1"/>
                      <a:pt x="45" y="2"/>
                      <a:pt x="45" y="2"/>
                    </a:cubicBezTo>
                    <a:cubicBezTo>
                      <a:pt x="45" y="2"/>
                      <a:pt x="43" y="1"/>
                      <a:pt x="43" y="1"/>
                    </a:cubicBezTo>
                    <a:cubicBezTo>
                      <a:pt x="43" y="1"/>
                      <a:pt x="42" y="0"/>
                      <a:pt x="42" y="0"/>
                    </a:cubicBezTo>
                    <a:cubicBezTo>
                      <a:pt x="42" y="0"/>
                      <a:pt x="40" y="1"/>
                      <a:pt x="38" y="1"/>
                    </a:cubicBezTo>
                    <a:cubicBezTo>
                      <a:pt x="36" y="3"/>
                      <a:pt x="36" y="3"/>
                      <a:pt x="36" y="3"/>
                    </a:cubicBezTo>
                    <a:cubicBezTo>
                      <a:pt x="33" y="3"/>
                      <a:pt x="34" y="2"/>
                      <a:pt x="32" y="2"/>
                    </a:cubicBezTo>
                    <a:cubicBezTo>
                      <a:pt x="29" y="3"/>
                      <a:pt x="29" y="3"/>
                      <a:pt x="26" y="4"/>
                    </a:cubicBezTo>
                    <a:cubicBezTo>
                      <a:pt x="25" y="4"/>
                      <a:pt x="23" y="3"/>
                      <a:pt x="20" y="5"/>
                    </a:cubicBezTo>
                    <a:cubicBezTo>
                      <a:pt x="19" y="5"/>
                      <a:pt x="18" y="9"/>
                      <a:pt x="16" y="10"/>
                    </a:cubicBezTo>
                    <a:cubicBezTo>
                      <a:pt x="14" y="11"/>
                      <a:pt x="13" y="11"/>
                      <a:pt x="11" y="12"/>
                    </a:cubicBezTo>
                    <a:cubicBezTo>
                      <a:pt x="6" y="17"/>
                      <a:pt x="4" y="25"/>
                      <a:pt x="3" y="31"/>
                    </a:cubicBezTo>
                    <a:cubicBezTo>
                      <a:pt x="0" y="42"/>
                      <a:pt x="2" y="54"/>
                      <a:pt x="4" y="60"/>
                    </a:cubicBezTo>
                    <a:cubicBezTo>
                      <a:pt x="6" y="67"/>
                      <a:pt x="12" y="63"/>
                      <a:pt x="14" y="62"/>
                    </a:cubicBezTo>
                    <a:cubicBezTo>
                      <a:pt x="15" y="61"/>
                      <a:pt x="10" y="55"/>
                      <a:pt x="12" y="47"/>
                    </a:cubicBezTo>
                    <a:cubicBezTo>
                      <a:pt x="14" y="36"/>
                      <a:pt x="14" y="32"/>
                      <a:pt x="20" y="28"/>
                    </a:cubicBezTo>
                    <a:cubicBezTo>
                      <a:pt x="21" y="28"/>
                      <a:pt x="30" y="31"/>
                      <a:pt x="33" y="31"/>
                    </a:cubicBezTo>
                    <a:cubicBezTo>
                      <a:pt x="36" y="32"/>
                      <a:pt x="39" y="32"/>
                      <a:pt x="43" y="32"/>
                    </a:cubicBezTo>
                    <a:cubicBezTo>
                      <a:pt x="47" y="32"/>
                      <a:pt x="50" y="32"/>
                      <a:pt x="53" y="31"/>
                    </a:cubicBezTo>
                    <a:cubicBezTo>
                      <a:pt x="56" y="31"/>
                      <a:pt x="65" y="28"/>
                      <a:pt x="65" y="28"/>
                    </a:cubicBezTo>
                    <a:cubicBezTo>
                      <a:pt x="71" y="32"/>
                      <a:pt x="72" y="36"/>
                      <a:pt x="74" y="47"/>
                    </a:cubicBezTo>
                    <a:cubicBezTo>
                      <a:pt x="75" y="55"/>
                      <a:pt x="71" y="61"/>
                      <a:pt x="72" y="62"/>
                    </a:cubicBezTo>
                    <a:cubicBezTo>
                      <a:pt x="73" y="63"/>
                      <a:pt x="79" y="67"/>
                      <a:pt x="81" y="60"/>
                    </a:cubicBezTo>
                    <a:cubicBezTo>
                      <a:pt x="84" y="54"/>
                      <a:pt x="85" y="42"/>
                      <a:pt x="83"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grpSp>
      <p:sp>
        <p:nvSpPr>
          <p:cNvPr id="45" name="Rectangle 44"/>
          <p:cNvSpPr/>
          <p:nvPr/>
        </p:nvSpPr>
        <p:spPr>
          <a:xfrm>
            <a:off x="7662479" y="5748560"/>
            <a:ext cx="971803" cy="252860"/>
          </a:xfrm>
          <a:prstGeom prst="rect">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351" b="1" dirty="0">
                <a:solidFill>
                  <a:schemeClr val="bg1"/>
                </a:solidFill>
              </a:rPr>
              <a:t>TRAINING</a:t>
            </a:r>
          </a:p>
        </p:txBody>
      </p:sp>
    </p:spTree>
    <p:custDataLst>
      <p:tags r:id="rId1"/>
    </p:custDataLst>
    <p:extLst>
      <p:ext uri="{BB962C8B-B14F-4D97-AF65-F5344CB8AC3E}">
        <p14:creationId xmlns:p14="http://schemas.microsoft.com/office/powerpoint/2010/main" val="17606669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Group Work – PRISM &amp; Outreach</a:t>
            </a:r>
          </a:p>
        </p:txBody>
      </p:sp>
      <p:sp>
        <p:nvSpPr>
          <p:cNvPr id="3" name="Content Placeholder 2"/>
          <p:cNvSpPr>
            <a:spLocks noGrp="1"/>
          </p:cNvSpPr>
          <p:nvPr>
            <p:ph idx="1"/>
          </p:nvPr>
        </p:nvSpPr>
        <p:spPr>
          <a:xfrm>
            <a:off x="352517" y="1830472"/>
            <a:ext cx="7886700" cy="3768201"/>
          </a:xfrm>
        </p:spPr>
        <p:txBody>
          <a:bodyPr/>
          <a:lstStyle/>
          <a:p>
            <a:pPr marL="0" indent="0">
              <a:buNone/>
            </a:pPr>
            <a:r>
              <a:rPr lang="en-US" sz="2400" b="1" dirty="0">
                <a:solidFill>
                  <a:srgbClr val="0070C0"/>
                </a:solidFill>
              </a:rPr>
              <a:t>Navigate and review the Excel spreadsheet to analyze your client’s use of services</a:t>
            </a:r>
          </a:p>
          <a:p>
            <a:pPr>
              <a:spcBef>
                <a:spcPts val="450"/>
              </a:spcBef>
            </a:pPr>
            <a:r>
              <a:rPr lang="en-US" sz="1950" dirty="0"/>
              <a:t>What is PRISM Risk Score and IP Admit Risk Score?</a:t>
            </a:r>
          </a:p>
          <a:p>
            <a:pPr>
              <a:spcBef>
                <a:spcPts val="450"/>
              </a:spcBef>
            </a:pPr>
            <a:r>
              <a:rPr lang="en-US" sz="1950" dirty="0"/>
              <a:t>What did you note about your client in reviewing the screens in PRISM?</a:t>
            </a:r>
          </a:p>
          <a:p>
            <a:pPr>
              <a:spcBef>
                <a:spcPts val="450"/>
              </a:spcBef>
            </a:pPr>
            <a:r>
              <a:rPr lang="en-US" sz="1950" dirty="0"/>
              <a:t>What issues or gaps in care did you identify that you would like to discuss with your client?</a:t>
            </a:r>
          </a:p>
          <a:p>
            <a:pPr>
              <a:spcBef>
                <a:spcPts val="450"/>
              </a:spcBef>
            </a:pPr>
            <a:r>
              <a:rPr lang="en-US" sz="1950" dirty="0"/>
              <a:t>What potential care coordination opportunities with providers do you see?</a:t>
            </a:r>
          </a:p>
          <a:p>
            <a:pPr marL="0" indent="0">
              <a:spcBef>
                <a:spcPts val="450"/>
              </a:spcBef>
              <a:buNone/>
            </a:pPr>
            <a:r>
              <a:rPr lang="en-US" sz="2400" b="1" dirty="0">
                <a:solidFill>
                  <a:schemeClr val="accent4"/>
                </a:solidFill>
              </a:rPr>
              <a:t>Review the materials for your client &amp; r</a:t>
            </a:r>
            <a:r>
              <a:rPr lang="en-US" sz="2400" b="1" dirty="0">
                <a:solidFill>
                  <a:srgbClr val="0070C0"/>
                </a:solidFill>
              </a:rPr>
              <a:t>ecord the following:</a:t>
            </a:r>
          </a:p>
          <a:p>
            <a:pPr>
              <a:spcBef>
                <a:spcPts val="450"/>
              </a:spcBef>
            </a:pPr>
            <a:r>
              <a:rPr lang="en-US" sz="1950" dirty="0"/>
              <a:t>Client profile: briefly describe your client</a:t>
            </a:r>
          </a:p>
          <a:p>
            <a:pPr>
              <a:spcBef>
                <a:spcPts val="450"/>
              </a:spcBef>
            </a:pPr>
            <a:r>
              <a:rPr lang="en-US" sz="1950" dirty="0"/>
              <a:t>What actions would you take to reach out to the client and engage them in the program?</a:t>
            </a:r>
            <a:endParaRPr lang="en-US" dirty="0"/>
          </a:p>
        </p:txBody>
      </p:sp>
      <p:grpSp>
        <p:nvGrpSpPr>
          <p:cNvPr id="6" name="Group 5"/>
          <p:cNvGrpSpPr/>
          <p:nvPr/>
        </p:nvGrpSpPr>
        <p:grpSpPr>
          <a:xfrm>
            <a:off x="7605405" y="1131157"/>
            <a:ext cx="699317" cy="699317"/>
            <a:chOff x="7264400" y="782320"/>
            <a:chExt cx="932180" cy="932180"/>
          </a:xfrm>
        </p:grpSpPr>
        <p:sp>
          <p:nvSpPr>
            <p:cNvPr id="7" name="Oval 6"/>
            <p:cNvSpPr/>
            <p:nvPr/>
          </p:nvSpPr>
          <p:spPr>
            <a:xfrm>
              <a:off x="7264400" y="782320"/>
              <a:ext cx="932180" cy="932180"/>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351" dirty="0"/>
            </a:p>
          </p:txBody>
        </p:sp>
        <p:sp>
          <p:nvSpPr>
            <p:cNvPr id="8" name="Freeform 7"/>
            <p:cNvSpPr/>
            <p:nvPr/>
          </p:nvSpPr>
          <p:spPr bwMode="auto">
            <a:xfrm rot="2178184">
              <a:off x="7645779" y="908741"/>
              <a:ext cx="169423" cy="679339"/>
            </a:xfrm>
            <a:custGeom>
              <a:avLst/>
              <a:gdLst>
                <a:gd name="connsiteX0" fmla="*/ 4647 w 354038"/>
                <a:gd name="connsiteY0" fmla="*/ 295362 h 1419582"/>
                <a:gd name="connsiteX1" fmla="*/ 354038 w 354038"/>
                <a:gd name="connsiteY1" fmla="*/ 295362 h 1419582"/>
                <a:gd name="connsiteX2" fmla="*/ 354038 w 354038"/>
                <a:gd name="connsiteY2" fmla="*/ 1244887 h 1419582"/>
                <a:gd name="connsiteX3" fmla="*/ 179342 w 354038"/>
                <a:gd name="connsiteY3" fmla="*/ 1419582 h 1419582"/>
                <a:gd name="connsiteX4" fmla="*/ 4647 w 354038"/>
                <a:gd name="connsiteY4" fmla="*/ 1244887 h 1419582"/>
                <a:gd name="connsiteX5" fmla="*/ 39501 w 354038"/>
                <a:gd name="connsiteY5" fmla="*/ 0 h 1419582"/>
                <a:gd name="connsiteX6" fmla="*/ 314537 w 354038"/>
                <a:gd name="connsiteY6" fmla="*/ 0 h 1419582"/>
                <a:gd name="connsiteX7" fmla="*/ 354038 w 354038"/>
                <a:gd name="connsiteY7" fmla="*/ 39501 h 1419582"/>
                <a:gd name="connsiteX8" fmla="*/ 354038 w 354038"/>
                <a:gd name="connsiteY8" fmla="*/ 237004 h 1419582"/>
                <a:gd name="connsiteX9" fmla="*/ 0 w 354038"/>
                <a:gd name="connsiteY9" fmla="*/ 237004 h 1419582"/>
                <a:gd name="connsiteX10" fmla="*/ 0 w 354038"/>
                <a:gd name="connsiteY10" fmla="*/ 39501 h 1419582"/>
                <a:gd name="connsiteX11" fmla="*/ 39501 w 354038"/>
                <a:gd name="connsiteY11" fmla="*/ 0 h 141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4038" h="1419582">
                  <a:moveTo>
                    <a:pt x="4647" y="295362"/>
                  </a:moveTo>
                  <a:lnTo>
                    <a:pt x="354038" y="295362"/>
                  </a:lnTo>
                  <a:lnTo>
                    <a:pt x="354038" y="1244887"/>
                  </a:lnTo>
                  <a:lnTo>
                    <a:pt x="179342" y="1419582"/>
                  </a:lnTo>
                  <a:lnTo>
                    <a:pt x="4647" y="1244887"/>
                  </a:lnTo>
                  <a:close/>
                  <a:moveTo>
                    <a:pt x="39501" y="0"/>
                  </a:moveTo>
                  <a:lnTo>
                    <a:pt x="314537" y="0"/>
                  </a:lnTo>
                  <a:cubicBezTo>
                    <a:pt x="336353" y="0"/>
                    <a:pt x="354038" y="17685"/>
                    <a:pt x="354038" y="39501"/>
                  </a:cubicBezTo>
                  <a:lnTo>
                    <a:pt x="354038" y="237004"/>
                  </a:lnTo>
                  <a:lnTo>
                    <a:pt x="0" y="237004"/>
                  </a:lnTo>
                  <a:lnTo>
                    <a:pt x="0" y="39501"/>
                  </a:lnTo>
                  <a:cubicBezTo>
                    <a:pt x="0" y="17685"/>
                    <a:pt x="17685" y="0"/>
                    <a:pt x="39501"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98" tIns="34299" rIns="34299" bIns="68598" numCol="1" spcCol="0" rtlCol="0" fromWordArt="0" anchor="b" anchorCtr="0" forceAA="0" compatLnSpc="1">
              <a:prstTxWarp prst="textNoShape">
                <a:avLst/>
              </a:prstTxWarp>
              <a:noAutofit/>
            </a:bodyPr>
            <a:lstStyle/>
            <a:p>
              <a:pPr algn="ctr" defTabSz="685780" fontAlgn="base">
                <a:spcBef>
                  <a:spcPct val="0"/>
                </a:spcBef>
                <a:spcAft>
                  <a:spcPct val="0"/>
                </a:spcAft>
              </a:pPr>
              <a:endParaRPr lang="en-US" sz="1351"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spTree>
    <p:custDataLst>
      <p:tags r:id="rId1"/>
    </p:custDataLst>
    <p:extLst>
      <p:ext uri="{BB962C8B-B14F-4D97-AF65-F5344CB8AC3E}">
        <p14:creationId xmlns:p14="http://schemas.microsoft.com/office/powerpoint/2010/main" val="311327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62043" y="3070514"/>
            <a:ext cx="7886372" cy="1790700"/>
          </a:xfrm>
        </p:spPr>
        <p:txBody>
          <a:bodyPr>
            <a:normAutofit fontScale="90000"/>
          </a:bodyPr>
          <a:lstStyle/>
          <a:p>
            <a:r>
              <a:rPr lang="en-US" dirty="0"/>
              <a:t>Module 7 - Motivational Interviewing and SMART Goals </a:t>
            </a:r>
            <a:br>
              <a:rPr lang="en-US" dirty="0"/>
            </a:br>
            <a:endParaRPr lang="en-US" dirty="0"/>
          </a:p>
        </p:txBody>
      </p:sp>
    </p:spTree>
    <p:custDataLst>
      <p:tags r:id="rId1"/>
    </p:custDataLst>
    <p:extLst>
      <p:ext uri="{BB962C8B-B14F-4D97-AF65-F5344CB8AC3E}">
        <p14:creationId xmlns:p14="http://schemas.microsoft.com/office/powerpoint/2010/main" val="300650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Spirit of Motivational Interviewing (MI)</a:t>
            </a:r>
          </a:p>
        </p:txBody>
      </p:sp>
      <p:sp>
        <p:nvSpPr>
          <p:cNvPr id="5" name="Content Placeholder 4"/>
          <p:cNvSpPr>
            <a:spLocks noGrp="1"/>
          </p:cNvSpPr>
          <p:nvPr>
            <p:ph idx="1"/>
          </p:nvPr>
        </p:nvSpPr>
        <p:spPr/>
        <p:txBody>
          <a:bodyPr/>
          <a:lstStyle/>
          <a:p>
            <a:r>
              <a:rPr lang="en-US" dirty="0"/>
              <a:t>Empathic “way of being”</a:t>
            </a:r>
          </a:p>
          <a:p>
            <a:r>
              <a:rPr lang="en-US" dirty="0"/>
              <a:t>Collaborative – Partnership of experiences</a:t>
            </a:r>
          </a:p>
          <a:p>
            <a:r>
              <a:rPr lang="en-US" dirty="0"/>
              <a:t>Evocative – Draws out, elicit ideas, identifies barriers, </a:t>
            </a:r>
            <a:br>
              <a:rPr lang="en-US" dirty="0"/>
            </a:br>
            <a:r>
              <a:rPr lang="en-US" dirty="0"/>
              <a:t>and explores solutions</a:t>
            </a:r>
          </a:p>
          <a:p>
            <a:r>
              <a:rPr lang="en-US" dirty="0"/>
              <a:t>Encourages autonomy and provides support</a:t>
            </a:r>
          </a:p>
          <a:p>
            <a:endParaRPr lang="en-US" dirty="0"/>
          </a:p>
          <a:p>
            <a:endParaRPr lang="en-US" dirty="0"/>
          </a:p>
        </p:txBody>
      </p:sp>
    </p:spTree>
    <p:custDataLst>
      <p:tags r:id="rId1"/>
    </p:custDataLst>
    <p:extLst>
      <p:ext uri="{BB962C8B-B14F-4D97-AF65-F5344CB8AC3E}">
        <p14:creationId xmlns:p14="http://schemas.microsoft.com/office/powerpoint/2010/main" val="27013316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Engagement – Setting the Agenda</a:t>
            </a:r>
          </a:p>
        </p:txBody>
      </p:sp>
      <p:sp>
        <p:nvSpPr>
          <p:cNvPr id="3" name="Content Placeholder 2"/>
          <p:cNvSpPr>
            <a:spLocks noGrp="1"/>
          </p:cNvSpPr>
          <p:nvPr>
            <p:ph idx="1"/>
          </p:nvPr>
        </p:nvSpPr>
        <p:spPr/>
        <p:txBody>
          <a:bodyPr/>
          <a:lstStyle/>
          <a:p>
            <a:pPr marL="0" indent="0">
              <a:spcAft>
                <a:spcPts val="1351"/>
              </a:spcAft>
              <a:buNone/>
            </a:pPr>
            <a:r>
              <a:rPr lang="en-US" dirty="0"/>
              <a:t>Begin with an attitude of curiosity and a desire to </a:t>
            </a:r>
            <a:br>
              <a:rPr lang="en-US" dirty="0"/>
            </a:br>
            <a:r>
              <a:rPr lang="en-US" dirty="0"/>
              <a:t>understand more</a:t>
            </a:r>
          </a:p>
          <a:p>
            <a:pPr marL="0" indent="0">
              <a:spcAft>
                <a:spcPts val="1351"/>
              </a:spcAft>
              <a:buNone/>
            </a:pPr>
            <a:r>
              <a:rPr lang="en-US" dirty="0"/>
              <a:t>Learn how the client’s behaviors or concerns fit into the person’s situation or world view</a:t>
            </a:r>
          </a:p>
          <a:p>
            <a:pPr marL="0" indent="0">
              <a:spcAft>
                <a:spcPts val="900"/>
              </a:spcAft>
              <a:buNone/>
            </a:pPr>
            <a:r>
              <a:rPr lang="en-US" dirty="0"/>
              <a:t>Be transparent and communicate your intentions and purpose</a:t>
            </a:r>
          </a:p>
        </p:txBody>
      </p:sp>
      <p:cxnSp>
        <p:nvCxnSpPr>
          <p:cNvPr id="6" name="Straight Connector 5"/>
          <p:cNvCxnSpPr/>
          <p:nvPr/>
        </p:nvCxnSpPr>
        <p:spPr>
          <a:xfrm>
            <a:off x="342990" y="2864492"/>
            <a:ext cx="7917337"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42990" y="3827781"/>
            <a:ext cx="7917337"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878140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27" y="2057043"/>
            <a:ext cx="8239217" cy="613927"/>
            <a:chOff x="0" y="1714500"/>
            <a:chExt cx="10982762" cy="1714500"/>
          </a:xfrm>
        </p:grpSpPr>
        <p:sp>
          <p:nvSpPr>
            <p:cNvPr id="8" name="Rectangle 7"/>
            <p:cNvSpPr/>
            <p:nvPr/>
          </p:nvSpPr>
          <p:spPr>
            <a:xfrm>
              <a:off x="270163" y="1714500"/>
              <a:ext cx="10712599" cy="1714500"/>
            </a:xfrm>
            <a:prstGeom prst="rect">
              <a:avLst/>
            </a:prstGeom>
            <a:solidFill>
              <a:srgbClr val="E0EB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9" name="Rectangle 8"/>
            <p:cNvSpPr/>
            <p:nvPr/>
          </p:nvSpPr>
          <p:spPr>
            <a:xfrm>
              <a:off x="0" y="1714500"/>
              <a:ext cx="270164" cy="1714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10" name="Group 9"/>
          <p:cNvGrpSpPr/>
          <p:nvPr/>
        </p:nvGrpSpPr>
        <p:grpSpPr>
          <a:xfrm>
            <a:off x="-25984" y="3637560"/>
            <a:ext cx="8239217" cy="709604"/>
            <a:chOff x="0" y="1714500"/>
            <a:chExt cx="10982762" cy="1714500"/>
          </a:xfrm>
        </p:grpSpPr>
        <p:sp>
          <p:nvSpPr>
            <p:cNvPr id="11" name="Rectangle 10"/>
            <p:cNvSpPr/>
            <p:nvPr/>
          </p:nvSpPr>
          <p:spPr>
            <a:xfrm>
              <a:off x="270163" y="1714500"/>
              <a:ext cx="10712599" cy="1714500"/>
            </a:xfrm>
            <a:prstGeom prst="rect">
              <a:avLst/>
            </a:prstGeom>
            <a:solidFill>
              <a:srgbClr val="E0EB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2" name="Rectangle 11"/>
            <p:cNvSpPr/>
            <p:nvPr/>
          </p:nvSpPr>
          <p:spPr>
            <a:xfrm>
              <a:off x="0" y="1714500"/>
              <a:ext cx="270164" cy="17145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13" name="Group 12"/>
          <p:cNvGrpSpPr/>
          <p:nvPr/>
        </p:nvGrpSpPr>
        <p:grpSpPr>
          <a:xfrm>
            <a:off x="1" y="2836112"/>
            <a:ext cx="8239217" cy="652386"/>
            <a:chOff x="0" y="1714500"/>
            <a:chExt cx="10982762" cy="1714500"/>
          </a:xfrm>
        </p:grpSpPr>
        <p:sp>
          <p:nvSpPr>
            <p:cNvPr id="14" name="Rectangle 13"/>
            <p:cNvSpPr/>
            <p:nvPr/>
          </p:nvSpPr>
          <p:spPr>
            <a:xfrm>
              <a:off x="270163" y="1714500"/>
              <a:ext cx="10712599" cy="1714500"/>
            </a:xfrm>
            <a:prstGeom prst="rect">
              <a:avLst/>
            </a:prstGeom>
            <a:solidFill>
              <a:srgbClr val="E0EB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5" name="Rectangle 14"/>
            <p:cNvSpPr/>
            <p:nvPr/>
          </p:nvSpPr>
          <p:spPr>
            <a:xfrm>
              <a:off x="0" y="1714500"/>
              <a:ext cx="270164" cy="1714500"/>
            </a:xfrm>
            <a:prstGeom prst="rect">
              <a:avLst/>
            </a:prstGeom>
            <a:solidFill>
              <a:srgbClr val="296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sp>
        <p:nvSpPr>
          <p:cNvPr id="2" name="Title 1"/>
          <p:cNvSpPr>
            <a:spLocks noGrp="1"/>
          </p:cNvSpPr>
          <p:nvPr>
            <p:ph type="title"/>
          </p:nvPr>
        </p:nvSpPr>
        <p:spPr/>
        <p:txBody>
          <a:bodyPr/>
          <a:lstStyle/>
          <a:p>
            <a:r>
              <a:rPr lang="en-US" dirty="0"/>
              <a:t>Learning Objectives and Agenda Overview</a:t>
            </a:r>
          </a:p>
        </p:txBody>
      </p:sp>
      <p:grpSp>
        <p:nvGrpSpPr>
          <p:cNvPr id="16" name="Group 15"/>
          <p:cNvGrpSpPr/>
          <p:nvPr/>
        </p:nvGrpSpPr>
        <p:grpSpPr>
          <a:xfrm>
            <a:off x="19487" y="4560547"/>
            <a:ext cx="8239217" cy="974630"/>
            <a:chOff x="0" y="1714500"/>
            <a:chExt cx="10982762" cy="1714500"/>
          </a:xfrm>
        </p:grpSpPr>
        <p:sp>
          <p:nvSpPr>
            <p:cNvPr id="17" name="Rectangle 16"/>
            <p:cNvSpPr/>
            <p:nvPr/>
          </p:nvSpPr>
          <p:spPr>
            <a:xfrm>
              <a:off x="270163" y="1714500"/>
              <a:ext cx="10712599" cy="1714500"/>
            </a:xfrm>
            <a:prstGeom prst="rect">
              <a:avLst/>
            </a:prstGeom>
            <a:solidFill>
              <a:srgbClr val="E0EB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8" name="Rectangle 17"/>
            <p:cNvSpPr/>
            <p:nvPr/>
          </p:nvSpPr>
          <p:spPr>
            <a:xfrm>
              <a:off x="0" y="1714500"/>
              <a:ext cx="270164" cy="17145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sp>
        <p:nvSpPr>
          <p:cNvPr id="3" name="Content Placeholder 2"/>
          <p:cNvSpPr>
            <a:spLocks noGrp="1"/>
          </p:cNvSpPr>
          <p:nvPr>
            <p:ph idx="1"/>
          </p:nvPr>
        </p:nvSpPr>
        <p:spPr>
          <a:xfrm>
            <a:off x="352517" y="1792006"/>
            <a:ext cx="7886700" cy="3570569"/>
          </a:xfrm>
        </p:spPr>
        <p:txBody>
          <a:bodyPr/>
          <a:lstStyle/>
          <a:p>
            <a:pPr marL="0" indent="0">
              <a:buNone/>
            </a:pPr>
            <a:endParaRPr lang="en-US" sz="1050" dirty="0"/>
          </a:p>
          <a:p>
            <a:pPr marL="0" indent="0">
              <a:spcBef>
                <a:spcPts val="1801"/>
              </a:spcBef>
              <a:buNone/>
            </a:pPr>
            <a:r>
              <a:rPr lang="en-US" dirty="0"/>
              <a:t>Review 12 learning modules </a:t>
            </a:r>
          </a:p>
          <a:p>
            <a:pPr marL="0" indent="0">
              <a:spcBef>
                <a:spcPts val="1801"/>
              </a:spcBef>
              <a:buNone/>
            </a:pPr>
            <a:endParaRPr lang="en-US" sz="1050" dirty="0"/>
          </a:p>
          <a:p>
            <a:pPr marL="0" indent="0">
              <a:buNone/>
            </a:pPr>
            <a:r>
              <a:rPr lang="en-US" dirty="0"/>
              <a:t>Vignette Activities </a:t>
            </a:r>
            <a:endParaRPr lang="en-US" sz="600" dirty="0"/>
          </a:p>
          <a:p>
            <a:endParaRPr lang="en-US" sz="600" dirty="0"/>
          </a:p>
          <a:p>
            <a:pPr marL="0" indent="0">
              <a:buNone/>
            </a:pPr>
            <a:r>
              <a:rPr lang="en-US" dirty="0"/>
              <a:t>Administration of Phreesia’s Patient Activation Measures</a:t>
            </a:r>
            <a:r>
              <a:rPr lang="en-US" baseline="30000" dirty="0"/>
              <a:t> </a:t>
            </a:r>
            <a:r>
              <a:rPr lang="en-US" dirty="0"/>
              <a:t>® and how to use the level of activation to develop a Health Action </a:t>
            </a:r>
            <a:endParaRPr lang="en-US" baseline="0" dirty="0"/>
          </a:p>
          <a:p>
            <a:pPr marL="0" indent="0">
              <a:buNone/>
            </a:pPr>
            <a:endParaRPr lang="en-US" sz="2400" dirty="0"/>
          </a:p>
          <a:p>
            <a:pPr marL="0" indent="0">
              <a:buNone/>
            </a:pPr>
            <a:r>
              <a:rPr lang="en-US" dirty="0"/>
              <a:t>HAP completion (Initial and on-going)</a:t>
            </a:r>
          </a:p>
          <a:p>
            <a:pPr marL="0" indent="0">
              <a:buNone/>
            </a:pPr>
            <a:endParaRPr lang="en-US" dirty="0"/>
          </a:p>
        </p:txBody>
      </p:sp>
      <p:sp>
        <p:nvSpPr>
          <p:cNvPr id="19" name="Rectangle 18"/>
          <p:cNvSpPr/>
          <p:nvPr/>
        </p:nvSpPr>
        <p:spPr>
          <a:xfrm>
            <a:off x="7662479" y="5748560"/>
            <a:ext cx="971803" cy="252860"/>
          </a:xfrm>
          <a:prstGeom prst="rect">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351" b="1" dirty="0">
                <a:solidFill>
                  <a:schemeClr val="bg1"/>
                </a:solidFill>
              </a:rPr>
              <a:t>TRAINING</a:t>
            </a:r>
          </a:p>
        </p:txBody>
      </p:sp>
    </p:spTree>
    <p:custDataLst>
      <p:tags r:id="rId1"/>
    </p:custDataLst>
    <p:extLst>
      <p:ext uri="{BB962C8B-B14F-4D97-AF65-F5344CB8AC3E}">
        <p14:creationId xmlns:p14="http://schemas.microsoft.com/office/powerpoint/2010/main" val="39288342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Motivational Interviewing Strategies</a:t>
            </a:r>
          </a:p>
        </p:txBody>
      </p:sp>
      <p:sp>
        <p:nvSpPr>
          <p:cNvPr id="3" name="Content Placeholder 2"/>
          <p:cNvSpPr>
            <a:spLocks noGrp="1"/>
          </p:cNvSpPr>
          <p:nvPr>
            <p:ph idx="1"/>
          </p:nvPr>
        </p:nvSpPr>
        <p:spPr/>
        <p:txBody>
          <a:bodyPr/>
          <a:lstStyle/>
          <a:p>
            <a:pPr marL="0" indent="0">
              <a:spcAft>
                <a:spcPts val="1351"/>
              </a:spcAft>
              <a:buNone/>
            </a:pPr>
            <a:r>
              <a:rPr lang="en-US" dirty="0"/>
              <a:t>Start with where the person is and try to understand </a:t>
            </a:r>
            <a:br>
              <a:rPr lang="en-US" dirty="0"/>
            </a:br>
            <a:r>
              <a:rPr lang="en-US" dirty="0"/>
              <a:t>how the client understands their own situation</a:t>
            </a:r>
          </a:p>
          <a:p>
            <a:pPr marL="0" indent="0">
              <a:spcAft>
                <a:spcPts val="1351"/>
              </a:spcAft>
              <a:buNone/>
            </a:pPr>
            <a:r>
              <a:rPr lang="en-US" dirty="0"/>
              <a:t>Be empathetic and ask open ended questions </a:t>
            </a:r>
          </a:p>
          <a:p>
            <a:pPr marL="0" indent="0">
              <a:buNone/>
            </a:pPr>
            <a:r>
              <a:rPr lang="en-US" dirty="0"/>
              <a:t>Listen and do reflective listening</a:t>
            </a:r>
          </a:p>
          <a:p>
            <a:r>
              <a:rPr lang="en-US" sz="2101" dirty="0"/>
              <a:t>“It sounds like you are feeling…”</a:t>
            </a:r>
          </a:p>
          <a:p>
            <a:r>
              <a:rPr lang="en-US" sz="2101" dirty="0"/>
              <a:t>“So, you are saying that you believe…”</a:t>
            </a:r>
          </a:p>
          <a:p>
            <a:endParaRPr lang="en-US" dirty="0"/>
          </a:p>
          <a:p>
            <a:endParaRPr lang="en-US" dirty="0"/>
          </a:p>
        </p:txBody>
      </p:sp>
      <p:cxnSp>
        <p:nvCxnSpPr>
          <p:cNvPr id="8" name="Straight Connector 7"/>
          <p:cNvCxnSpPr/>
          <p:nvPr/>
        </p:nvCxnSpPr>
        <p:spPr>
          <a:xfrm>
            <a:off x="342990" y="2857196"/>
            <a:ext cx="7917337"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21881" y="3430478"/>
            <a:ext cx="7917337"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637737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Motivational Interviewing Strategies (cont.)</a:t>
            </a:r>
          </a:p>
        </p:txBody>
      </p:sp>
      <p:sp>
        <p:nvSpPr>
          <p:cNvPr id="3" name="Content Placeholder 2"/>
          <p:cNvSpPr>
            <a:spLocks noGrp="1"/>
          </p:cNvSpPr>
          <p:nvPr>
            <p:ph idx="1"/>
          </p:nvPr>
        </p:nvSpPr>
        <p:spPr/>
        <p:txBody>
          <a:bodyPr/>
          <a:lstStyle/>
          <a:p>
            <a:pPr marL="0" indent="0">
              <a:spcAft>
                <a:spcPts val="1351"/>
              </a:spcAft>
              <a:buNone/>
            </a:pPr>
            <a:r>
              <a:rPr lang="en-US" dirty="0"/>
              <a:t>Express acceptance and affirmation of the client’s freedom of choice and self-direction</a:t>
            </a:r>
          </a:p>
          <a:p>
            <a:pPr marL="0" indent="0">
              <a:spcAft>
                <a:spcPts val="1351"/>
              </a:spcAft>
              <a:buNone/>
            </a:pPr>
            <a:r>
              <a:rPr lang="en-US" dirty="0"/>
              <a:t>Elicit and selectively reinforce the client's own self motivational statements, expressions of problem recognition, concerns, desire, intention to change, and ability to change</a:t>
            </a:r>
          </a:p>
        </p:txBody>
      </p:sp>
      <p:cxnSp>
        <p:nvCxnSpPr>
          <p:cNvPr id="6" name="Straight Connector 5"/>
          <p:cNvCxnSpPr/>
          <p:nvPr/>
        </p:nvCxnSpPr>
        <p:spPr>
          <a:xfrm>
            <a:off x="352518" y="2834582"/>
            <a:ext cx="7917337"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124430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 the Client on their Health Path</a:t>
            </a:r>
            <a:br>
              <a:rPr lang="en-US" dirty="0"/>
            </a:br>
            <a:endParaRPr lang="en-US" dirty="0"/>
          </a:p>
        </p:txBody>
      </p:sp>
      <p:sp>
        <p:nvSpPr>
          <p:cNvPr id="3" name="Content Placeholder 2"/>
          <p:cNvSpPr>
            <a:spLocks noGrp="1"/>
          </p:cNvSpPr>
          <p:nvPr>
            <p:ph idx="1"/>
          </p:nvPr>
        </p:nvSpPr>
        <p:spPr/>
        <p:txBody>
          <a:bodyPr/>
          <a:lstStyle/>
          <a:p>
            <a:pPr marL="0" indent="0">
              <a:buNone/>
            </a:pPr>
            <a:r>
              <a:rPr lang="en-US" sz="3601" b="1" dirty="0">
                <a:solidFill>
                  <a:schemeClr val="accent1"/>
                </a:solidFill>
              </a:rPr>
              <a:t>Explore:</a:t>
            </a:r>
          </a:p>
          <a:p>
            <a:pPr marL="0" indent="0">
              <a:buNone/>
            </a:pPr>
            <a:endParaRPr lang="en-US" b="1" dirty="0">
              <a:solidFill>
                <a:schemeClr val="accent4"/>
              </a:solidFill>
            </a:endParaRPr>
          </a:p>
        </p:txBody>
      </p:sp>
      <p:sp>
        <p:nvSpPr>
          <p:cNvPr id="15" name="Rectangle 14"/>
          <p:cNvSpPr/>
          <p:nvPr/>
        </p:nvSpPr>
        <p:spPr>
          <a:xfrm>
            <a:off x="5553843" y="2057042"/>
            <a:ext cx="282614" cy="394437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nvGrpSpPr>
          <p:cNvPr id="16" name="Group 15"/>
          <p:cNvGrpSpPr/>
          <p:nvPr/>
        </p:nvGrpSpPr>
        <p:grpSpPr>
          <a:xfrm>
            <a:off x="1662207" y="2216383"/>
            <a:ext cx="6172234" cy="3118234"/>
            <a:chOff x="3647288" y="1812596"/>
            <a:chExt cx="7051040" cy="3562209"/>
          </a:xfrm>
          <a:solidFill>
            <a:schemeClr val="accent1"/>
          </a:solidFill>
        </p:grpSpPr>
        <p:sp>
          <p:nvSpPr>
            <p:cNvPr id="17" name="Pentagon 16"/>
            <p:cNvSpPr/>
            <p:nvPr/>
          </p:nvSpPr>
          <p:spPr>
            <a:xfrm>
              <a:off x="7802728" y="1812596"/>
              <a:ext cx="1778000" cy="510903"/>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37196" tIns="0" rtlCol="0" anchor="ctr"/>
            <a:lstStyle/>
            <a:p>
              <a:r>
                <a:rPr lang="en-US" sz="2701" b="1" dirty="0"/>
                <a:t>GOALS</a:t>
              </a:r>
            </a:p>
          </p:txBody>
        </p:sp>
        <p:sp>
          <p:nvSpPr>
            <p:cNvPr id="18" name="Pentagon 17"/>
            <p:cNvSpPr/>
            <p:nvPr/>
          </p:nvSpPr>
          <p:spPr>
            <a:xfrm flipH="1">
              <a:off x="6730675" y="2422857"/>
              <a:ext cx="1930744" cy="510903"/>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37196" tIns="0" rtlCol="0" anchor="ctr"/>
            <a:lstStyle/>
            <a:p>
              <a:r>
                <a:rPr lang="en-US" sz="2701" b="1" dirty="0"/>
                <a:t>VALUES</a:t>
              </a:r>
            </a:p>
          </p:txBody>
        </p:sp>
        <p:sp>
          <p:nvSpPr>
            <p:cNvPr id="19" name="Pentagon 18"/>
            <p:cNvSpPr/>
            <p:nvPr/>
          </p:nvSpPr>
          <p:spPr>
            <a:xfrm>
              <a:off x="7802728" y="3033118"/>
              <a:ext cx="2895600" cy="510903"/>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37196" tIns="0" rtlCol="0" anchor="ctr"/>
            <a:lstStyle/>
            <a:p>
              <a:r>
                <a:rPr lang="en-US" sz="2701" b="1" dirty="0"/>
                <a:t>IMPORTANCE</a:t>
              </a:r>
            </a:p>
          </p:txBody>
        </p:sp>
        <p:sp>
          <p:nvSpPr>
            <p:cNvPr id="20" name="Pentagon 19"/>
            <p:cNvSpPr/>
            <p:nvPr/>
          </p:nvSpPr>
          <p:spPr>
            <a:xfrm flipH="1">
              <a:off x="5816623" y="3643379"/>
              <a:ext cx="2844800" cy="510903"/>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37196" tIns="0" rtlCol="0" anchor="ctr"/>
            <a:lstStyle/>
            <a:p>
              <a:r>
                <a:rPr lang="en-US" sz="2701" b="1" dirty="0"/>
                <a:t>CONFIDENCE</a:t>
              </a:r>
            </a:p>
          </p:txBody>
        </p:sp>
        <p:sp>
          <p:nvSpPr>
            <p:cNvPr id="21" name="Pentagon 20"/>
            <p:cNvSpPr/>
            <p:nvPr/>
          </p:nvSpPr>
          <p:spPr>
            <a:xfrm>
              <a:off x="7802728" y="4253640"/>
              <a:ext cx="2418080" cy="510903"/>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37196" tIns="0" rtlCol="0" anchor="ctr"/>
            <a:lstStyle/>
            <a:p>
              <a:r>
                <a:rPr lang="en-US" sz="2701" b="1" dirty="0"/>
                <a:t>BARRIERS</a:t>
              </a:r>
            </a:p>
          </p:txBody>
        </p:sp>
        <p:sp>
          <p:nvSpPr>
            <p:cNvPr id="22" name="Pentagon 21"/>
            <p:cNvSpPr/>
            <p:nvPr/>
          </p:nvSpPr>
          <p:spPr>
            <a:xfrm flipH="1">
              <a:off x="3647288" y="4863902"/>
              <a:ext cx="5014134" cy="510903"/>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37196" tIns="0" rtlCol="0" anchor="ctr"/>
            <a:lstStyle/>
            <a:p>
              <a:r>
                <a:rPr lang="en-US" sz="2701" b="1" dirty="0"/>
                <a:t>ACTIVATION AND ABILITY</a:t>
              </a:r>
            </a:p>
          </p:txBody>
        </p:sp>
      </p:grpSp>
    </p:spTree>
    <p:custDataLst>
      <p:tags r:id="rId1"/>
    </p:custDataLst>
    <p:extLst>
      <p:ext uri="{BB962C8B-B14F-4D97-AF65-F5344CB8AC3E}">
        <p14:creationId xmlns:p14="http://schemas.microsoft.com/office/powerpoint/2010/main" val="1484989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 the Client on their Health Path (cont.)</a:t>
            </a:r>
            <a:br>
              <a:rPr lang="en-US" dirty="0"/>
            </a:br>
            <a:endParaRPr lang="en-US" dirty="0"/>
          </a:p>
        </p:txBody>
      </p:sp>
      <p:sp>
        <p:nvSpPr>
          <p:cNvPr id="3" name="Content Placeholder 2"/>
          <p:cNvSpPr>
            <a:spLocks noGrp="1"/>
          </p:cNvSpPr>
          <p:nvPr>
            <p:ph idx="1"/>
          </p:nvPr>
        </p:nvSpPr>
        <p:spPr>
          <a:xfrm>
            <a:off x="352518" y="2939461"/>
            <a:ext cx="2703206" cy="2381936"/>
          </a:xfrm>
        </p:spPr>
        <p:txBody>
          <a:bodyPr/>
          <a:lstStyle/>
          <a:p>
            <a:pPr marL="0" indent="0">
              <a:buNone/>
            </a:pPr>
            <a:r>
              <a:rPr lang="en-US" sz="3601" b="1" dirty="0">
                <a:solidFill>
                  <a:schemeClr val="accent1"/>
                </a:solidFill>
              </a:rPr>
              <a:t>Five Steps for Success:</a:t>
            </a:r>
          </a:p>
        </p:txBody>
      </p:sp>
      <p:sp>
        <p:nvSpPr>
          <p:cNvPr id="6" name="Rectangle 5"/>
          <p:cNvSpPr/>
          <p:nvPr/>
        </p:nvSpPr>
        <p:spPr>
          <a:xfrm>
            <a:off x="5553843" y="2057042"/>
            <a:ext cx="282614" cy="394437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nvGrpSpPr>
          <p:cNvPr id="7" name="Group 6"/>
          <p:cNvGrpSpPr/>
          <p:nvPr/>
        </p:nvGrpSpPr>
        <p:grpSpPr>
          <a:xfrm>
            <a:off x="3561167" y="2216383"/>
            <a:ext cx="4273274" cy="2584031"/>
            <a:chOff x="5816623" y="1812596"/>
            <a:chExt cx="4881705" cy="2951947"/>
          </a:xfrm>
          <a:solidFill>
            <a:schemeClr val="accent1"/>
          </a:solidFill>
        </p:grpSpPr>
        <p:sp>
          <p:nvSpPr>
            <p:cNvPr id="8" name="Pentagon 7"/>
            <p:cNvSpPr/>
            <p:nvPr/>
          </p:nvSpPr>
          <p:spPr>
            <a:xfrm>
              <a:off x="7802728" y="1812596"/>
              <a:ext cx="1778000" cy="510903"/>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37196" tIns="0" rtlCol="0" anchor="ctr"/>
            <a:lstStyle/>
            <a:p>
              <a:r>
                <a:rPr lang="en-US" sz="2701" b="1" dirty="0"/>
                <a:t>ENGAGE</a:t>
              </a:r>
            </a:p>
          </p:txBody>
        </p:sp>
        <p:sp>
          <p:nvSpPr>
            <p:cNvPr id="9" name="Pentagon 8"/>
            <p:cNvSpPr/>
            <p:nvPr/>
          </p:nvSpPr>
          <p:spPr>
            <a:xfrm flipH="1">
              <a:off x="6730675" y="2422857"/>
              <a:ext cx="1930744" cy="510903"/>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37196" tIns="0" rtlCol="0" anchor="ctr"/>
            <a:lstStyle/>
            <a:p>
              <a:r>
                <a:rPr lang="en-US" sz="2701" b="1" dirty="0"/>
                <a:t>FOCUS</a:t>
              </a:r>
            </a:p>
          </p:txBody>
        </p:sp>
        <p:sp>
          <p:nvSpPr>
            <p:cNvPr id="10" name="Pentagon 9"/>
            <p:cNvSpPr/>
            <p:nvPr/>
          </p:nvSpPr>
          <p:spPr>
            <a:xfrm>
              <a:off x="7802728" y="3033118"/>
              <a:ext cx="2895600" cy="510903"/>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37196" tIns="0" rtlCol="0" anchor="ctr"/>
            <a:lstStyle/>
            <a:p>
              <a:r>
                <a:rPr lang="en-US" sz="2701" b="1" dirty="0"/>
                <a:t>EVOKE</a:t>
              </a:r>
            </a:p>
          </p:txBody>
        </p:sp>
        <p:sp>
          <p:nvSpPr>
            <p:cNvPr id="11" name="Pentagon 10"/>
            <p:cNvSpPr/>
            <p:nvPr/>
          </p:nvSpPr>
          <p:spPr>
            <a:xfrm flipH="1">
              <a:off x="5816623" y="3643379"/>
              <a:ext cx="2844800" cy="510903"/>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37196" tIns="0" rtlCol="0" anchor="ctr"/>
            <a:lstStyle/>
            <a:p>
              <a:r>
                <a:rPr lang="en-US" sz="2701" b="1" dirty="0"/>
                <a:t>PLAN</a:t>
              </a:r>
            </a:p>
          </p:txBody>
        </p:sp>
        <p:sp>
          <p:nvSpPr>
            <p:cNvPr id="12" name="Pentagon 11"/>
            <p:cNvSpPr/>
            <p:nvPr/>
          </p:nvSpPr>
          <p:spPr>
            <a:xfrm>
              <a:off x="7802728" y="4253640"/>
              <a:ext cx="2418080" cy="510903"/>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37196" tIns="0" rtlCol="0" anchor="ctr"/>
            <a:lstStyle/>
            <a:p>
              <a:r>
                <a:rPr lang="en-US" sz="2701" b="1" dirty="0"/>
                <a:t>REVIEW</a:t>
              </a:r>
            </a:p>
          </p:txBody>
        </p:sp>
      </p:grpSp>
    </p:spTree>
    <p:custDataLst>
      <p:tags r:id="rId1"/>
    </p:custDataLst>
    <p:extLst>
      <p:ext uri="{BB962C8B-B14F-4D97-AF65-F5344CB8AC3E}">
        <p14:creationId xmlns:p14="http://schemas.microsoft.com/office/powerpoint/2010/main" val="35970361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Patient Activation Measure</a:t>
            </a:r>
            <a:r>
              <a:rPr lang="en-US" baseline="30000" dirty="0"/>
              <a:t>® </a:t>
            </a:r>
            <a:r>
              <a:rPr lang="en-US" dirty="0"/>
              <a:t>Coaching and Action Plan Development </a:t>
            </a:r>
          </a:p>
        </p:txBody>
      </p:sp>
      <p:pic>
        <p:nvPicPr>
          <p:cNvPr id="6" name="Picture 5"/>
          <p:cNvPicPr>
            <a:picLocks/>
          </p:cNvPicPr>
          <p:nvPr/>
        </p:nvPicPr>
        <p:blipFill rotWithShape="1">
          <a:blip r:embed="rId4">
            <a:extLst>
              <a:ext uri="{28A0092B-C50C-407E-A947-70E740481C1C}">
                <a14:useLocalDpi xmlns:a14="http://schemas.microsoft.com/office/drawing/2010/main" val="0"/>
              </a:ext>
            </a:extLst>
          </a:blip>
          <a:srcRect t="12652"/>
          <a:stretch/>
        </p:blipFill>
        <p:spPr>
          <a:xfrm>
            <a:off x="1875343" y="2350013"/>
            <a:ext cx="5393318" cy="3134541"/>
          </a:xfrm>
          <a:prstGeom prst="rect">
            <a:avLst/>
          </a:prstGeom>
        </p:spPr>
      </p:pic>
      <p:sp>
        <p:nvSpPr>
          <p:cNvPr id="7" name="Rectangle 6"/>
          <p:cNvSpPr/>
          <p:nvPr/>
        </p:nvSpPr>
        <p:spPr>
          <a:xfrm>
            <a:off x="1" y="2618304"/>
            <a:ext cx="8631897" cy="2597962"/>
          </a:xfrm>
          <a:prstGeom prst="rect">
            <a:avLst/>
          </a:prstGeom>
          <a:solidFill>
            <a:schemeClr val="accent4">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endParaRPr lang="en-US" sz="1351" dirty="0"/>
          </a:p>
        </p:txBody>
      </p:sp>
    </p:spTree>
    <p:custDataLst>
      <p:tags r:id="rId1"/>
    </p:custDataLst>
    <p:extLst>
      <p:ext uri="{BB962C8B-B14F-4D97-AF65-F5344CB8AC3E}">
        <p14:creationId xmlns:p14="http://schemas.microsoft.com/office/powerpoint/2010/main" val="24842540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the Patient Activation Measure</a:t>
            </a:r>
            <a:r>
              <a:rPr lang="en-US" baseline="30000" dirty="0"/>
              <a:t>®</a:t>
            </a:r>
          </a:p>
        </p:txBody>
      </p:sp>
      <p:sp>
        <p:nvSpPr>
          <p:cNvPr id="3" name="Content Placeholder 2"/>
          <p:cNvSpPr>
            <a:spLocks noGrp="1"/>
          </p:cNvSpPr>
          <p:nvPr>
            <p:ph idx="1"/>
          </p:nvPr>
        </p:nvSpPr>
        <p:spPr/>
        <p:txBody>
          <a:bodyPr/>
          <a:lstStyle/>
          <a:p>
            <a:pPr marL="0" indent="0">
              <a:buNone/>
            </a:pPr>
            <a:r>
              <a:rPr lang="en-US" b="1" dirty="0">
                <a:solidFill>
                  <a:schemeClr val="accent1"/>
                </a:solidFill>
              </a:rPr>
              <a:t>The PAM</a:t>
            </a:r>
            <a:r>
              <a:rPr lang="en-US" b="1" baseline="30000" dirty="0">
                <a:solidFill>
                  <a:schemeClr val="accent1"/>
                </a:solidFill>
              </a:rPr>
              <a:t>1</a:t>
            </a:r>
            <a:r>
              <a:rPr lang="en-US" b="1" dirty="0">
                <a:solidFill>
                  <a:schemeClr val="accent1"/>
                </a:solidFill>
              </a:rPr>
              <a:t> is a behavior measurement tool that </a:t>
            </a:r>
          </a:p>
          <a:p>
            <a:pPr marL="213186" indent="-213186">
              <a:spcBef>
                <a:spcPts val="600"/>
              </a:spcBef>
            </a:pPr>
            <a:r>
              <a:rPr lang="en-US" dirty="0"/>
              <a:t>Reliably measures activation and the behaviors that underlie activation</a:t>
            </a:r>
          </a:p>
          <a:p>
            <a:pPr marL="213186" indent="-213186">
              <a:spcBef>
                <a:spcPts val="600"/>
              </a:spcBef>
            </a:pPr>
            <a:r>
              <a:rPr lang="en-US" dirty="0"/>
              <a:t>Provides insight into how to improve unhealthy behaviors and grow/sustain healthy behaviors</a:t>
            </a:r>
          </a:p>
          <a:p>
            <a:pPr marL="213186" indent="-213186">
              <a:spcBef>
                <a:spcPts val="600"/>
              </a:spcBef>
            </a:pPr>
            <a:r>
              <a:rPr lang="en-US" dirty="0"/>
              <a:t>Allows us to improve activation levels/behaviors, lower medical spending and improve health</a:t>
            </a:r>
          </a:p>
          <a:p>
            <a:pPr marL="0" indent="0">
              <a:buNone/>
            </a:pPr>
            <a:endParaRPr lang="en-US" sz="825" baseline="30000" dirty="0"/>
          </a:p>
          <a:p>
            <a:pPr marL="0" indent="0">
              <a:buNone/>
            </a:pPr>
            <a:endParaRPr lang="en-US" sz="825" baseline="30000" dirty="0"/>
          </a:p>
          <a:p>
            <a:pPr marL="0" indent="0">
              <a:buNone/>
            </a:pPr>
            <a:r>
              <a:rPr lang="en-US" sz="825" baseline="30000" dirty="0"/>
              <a:t>1 </a:t>
            </a:r>
            <a:r>
              <a:rPr lang="en-US" sz="1050" dirty="0"/>
              <a:t>All references to the Patient Activation Measure in this presentation are the property of Phreesia (copy and trademark). </a:t>
            </a:r>
            <a:br>
              <a:rPr lang="en-US" sz="1050" dirty="0"/>
            </a:br>
            <a:r>
              <a:rPr lang="en-US" sz="1050" dirty="0"/>
              <a:t>  Parts of this presentation were adopted from Phreesia training materials. </a:t>
            </a:r>
          </a:p>
          <a:p>
            <a:endParaRPr lang="en-US" dirty="0"/>
          </a:p>
        </p:txBody>
      </p:sp>
    </p:spTree>
    <p:custDataLst>
      <p:tags r:id="rId1"/>
    </p:custDataLst>
    <p:extLst>
      <p:ext uri="{BB962C8B-B14F-4D97-AF65-F5344CB8AC3E}">
        <p14:creationId xmlns:p14="http://schemas.microsoft.com/office/powerpoint/2010/main" val="4099780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PAMs</a:t>
            </a:r>
          </a:p>
        </p:txBody>
      </p:sp>
      <p:sp>
        <p:nvSpPr>
          <p:cNvPr id="3" name="Content Placeholder 2"/>
          <p:cNvSpPr>
            <a:spLocks noGrp="1"/>
          </p:cNvSpPr>
          <p:nvPr>
            <p:ph idx="1"/>
          </p:nvPr>
        </p:nvSpPr>
        <p:spPr/>
        <p:txBody>
          <a:bodyPr/>
          <a:lstStyle/>
          <a:p>
            <a:r>
              <a:rPr lang="en-US" dirty="0"/>
              <a:t>Patient Activation Measure – PAM®</a:t>
            </a:r>
          </a:p>
          <a:p>
            <a:pPr lvl="1"/>
            <a:r>
              <a:rPr lang="en-US" dirty="0">
                <a:solidFill>
                  <a:schemeClr val="accent4"/>
                </a:solidFill>
              </a:rPr>
              <a:t>assesses the client’s activation level </a:t>
            </a:r>
          </a:p>
          <a:p>
            <a:r>
              <a:rPr lang="en-US" dirty="0"/>
              <a:t>Caregiver Activation Measure – CAM®</a:t>
            </a:r>
          </a:p>
          <a:p>
            <a:pPr lvl="1"/>
            <a:r>
              <a:rPr lang="en-US" dirty="0">
                <a:solidFill>
                  <a:schemeClr val="accent4"/>
                </a:solidFill>
              </a:rPr>
              <a:t>assesses the caregiver’s activation level in caring for their client</a:t>
            </a:r>
          </a:p>
          <a:p>
            <a:r>
              <a:rPr lang="en-US" dirty="0"/>
              <a:t>Parent Patient Activation Measure – PPAM®</a:t>
            </a:r>
          </a:p>
          <a:p>
            <a:pPr lvl="1"/>
            <a:r>
              <a:rPr lang="en-US" dirty="0">
                <a:solidFill>
                  <a:schemeClr val="accent4"/>
                </a:solidFill>
              </a:rPr>
              <a:t>assesses the parent’s activation level in caring for their child</a:t>
            </a:r>
          </a:p>
          <a:p>
            <a:endParaRPr lang="en-US" dirty="0"/>
          </a:p>
        </p:txBody>
      </p:sp>
      <p:pic>
        <p:nvPicPr>
          <p:cNvPr id="4" name="Picture 3">
            <a:extLst>
              <a:ext uri="{FF2B5EF4-FFF2-40B4-BE49-F238E27FC236}">
                <a16:creationId xmlns:a16="http://schemas.microsoft.com/office/drawing/2014/main" id="{3819F7C2-4760-D633-F54F-D8CFB125B592}"/>
              </a:ext>
            </a:extLst>
          </p:cNvPr>
          <p:cNvPicPr>
            <a:picLocks noChangeAspect="1"/>
          </p:cNvPicPr>
          <p:nvPr/>
        </p:nvPicPr>
        <p:blipFill>
          <a:blip r:embed="rId4"/>
          <a:stretch>
            <a:fillRect/>
          </a:stretch>
        </p:blipFill>
        <p:spPr>
          <a:xfrm>
            <a:off x="2352767" y="4545806"/>
            <a:ext cx="3886200" cy="1143000"/>
          </a:xfrm>
          <a:prstGeom prst="rect">
            <a:avLst/>
          </a:prstGeom>
        </p:spPr>
      </p:pic>
    </p:spTree>
    <p:custDataLst>
      <p:tags r:id="rId1"/>
    </p:custDataLst>
    <p:extLst>
      <p:ext uri="{BB962C8B-B14F-4D97-AF65-F5344CB8AC3E}">
        <p14:creationId xmlns:p14="http://schemas.microsoft.com/office/powerpoint/2010/main" val="11303050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Client Activation?	</a:t>
            </a:r>
          </a:p>
        </p:txBody>
      </p:sp>
      <p:sp>
        <p:nvSpPr>
          <p:cNvPr id="3" name="Content Placeholder 2"/>
          <p:cNvSpPr>
            <a:spLocks noGrp="1"/>
          </p:cNvSpPr>
          <p:nvPr>
            <p:ph idx="1"/>
          </p:nvPr>
        </p:nvSpPr>
        <p:spPr>
          <a:xfrm>
            <a:off x="352518" y="2057044"/>
            <a:ext cx="8054084" cy="3264353"/>
          </a:xfrm>
        </p:spPr>
        <p:txBody>
          <a:bodyPr/>
          <a:lstStyle/>
          <a:p>
            <a:pPr marL="0" indent="0">
              <a:buNone/>
            </a:pPr>
            <a:r>
              <a:rPr lang="en-US" b="1" dirty="0">
                <a:solidFill>
                  <a:schemeClr val="accent1"/>
                </a:solidFill>
              </a:rPr>
              <a:t>Having the knowledge, skills, emotional support, and belief to:</a:t>
            </a:r>
          </a:p>
          <a:p>
            <a:r>
              <a:rPr lang="en-US" dirty="0"/>
              <a:t>Self manage health </a:t>
            </a:r>
          </a:p>
          <a:p>
            <a:r>
              <a:rPr lang="en-US" dirty="0"/>
              <a:t>Collaborate with providers</a:t>
            </a:r>
          </a:p>
          <a:p>
            <a:r>
              <a:rPr lang="en-US" dirty="0"/>
              <a:t>Maintain function and prevent declines</a:t>
            </a:r>
          </a:p>
          <a:p>
            <a:r>
              <a:rPr lang="en-US" dirty="0"/>
              <a:t>Access appropriate high-quality care</a:t>
            </a:r>
          </a:p>
          <a:p>
            <a:endParaRPr lang="en-US" dirty="0"/>
          </a:p>
        </p:txBody>
      </p:sp>
    </p:spTree>
    <p:custDataLst>
      <p:tags r:id="rId1"/>
    </p:custDataLst>
    <p:extLst>
      <p:ext uri="{BB962C8B-B14F-4D97-AF65-F5344CB8AC3E}">
        <p14:creationId xmlns:p14="http://schemas.microsoft.com/office/powerpoint/2010/main" val="18283993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Administering the PAM</a:t>
            </a:r>
          </a:p>
        </p:txBody>
      </p:sp>
      <p:sp>
        <p:nvSpPr>
          <p:cNvPr id="3" name="Content Placeholder 2"/>
          <p:cNvSpPr>
            <a:spLocks noGrp="1"/>
          </p:cNvSpPr>
          <p:nvPr>
            <p:ph idx="1"/>
          </p:nvPr>
        </p:nvSpPr>
        <p:spPr/>
        <p:txBody>
          <a:bodyPr/>
          <a:lstStyle/>
          <a:p>
            <a:pPr marL="0" indent="0">
              <a:spcAft>
                <a:spcPts val="1351"/>
              </a:spcAft>
              <a:buNone/>
            </a:pPr>
            <a:r>
              <a:rPr lang="en-US" dirty="0"/>
              <a:t>Emphasize that the tool is a </a:t>
            </a:r>
            <a:r>
              <a:rPr lang="en-US" b="1" dirty="0"/>
              <a:t>health</a:t>
            </a:r>
            <a:r>
              <a:rPr lang="en-US" dirty="0"/>
              <a:t> survey</a:t>
            </a:r>
          </a:p>
          <a:p>
            <a:pPr marL="0" indent="0">
              <a:spcAft>
                <a:spcPts val="1351"/>
              </a:spcAft>
              <a:buNone/>
            </a:pPr>
            <a:r>
              <a:rPr lang="en-US" dirty="0"/>
              <a:t>It is all about helping the client</a:t>
            </a:r>
          </a:p>
          <a:p>
            <a:pPr marL="0" indent="0">
              <a:spcAft>
                <a:spcPts val="1351"/>
              </a:spcAft>
              <a:buNone/>
            </a:pPr>
            <a:r>
              <a:rPr lang="en-US" dirty="0"/>
              <a:t>It is neither used to judge nor reduce or deny any benefits</a:t>
            </a:r>
          </a:p>
        </p:txBody>
      </p:sp>
      <p:cxnSp>
        <p:nvCxnSpPr>
          <p:cNvPr id="6" name="Straight Connector 5"/>
          <p:cNvCxnSpPr/>
          <p:nvPr/>
        </p:nvCxnSpPr>
        <p:spPr>
          <a:xfrm>
            <a:off x="342990" y="2543396"/>
            <a:ext cx="7917337"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42990" y="3172210"/>
            <a:ext cx="7917337"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202194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PAM 13 Question Survey </a:t>
            </a:r>
          </a:p>
        </p:txBody>
      </p:sp>
      <p:sp>
        <p:nvSpPr>
          <p:cNvPr id="3" name="Content Placeholder 2"/>
          <p:cNvSpPr>
            <a:spLocks noGrp="1"/>
          </p:cNvSpPr>
          <p:nvPr>
            <p:ph idx="1"/>
          </p:nvPr>
        </p:nvSpPr>
        <p:spPr>
          <a:xfrm>
            <a:off x="352517" y="2138107"/>
            <a:ext cx="7886700" cy="3264353"/>
          </a:xfrm>
        </p:spPr>
        <p:txBody>
          <a:bodyPr/>
          <a:lstStyle/>
          <a:p>
            <a:pPr marL="0" indent="0" algn="ctr">
              <a:buNone/>
            </a:pPr>
            <a:r>
              <a:rPr lang="en-US" sz="3601" b="1" dirty="0">
                <a:solidFill>
                  <a:schemeClr val="accent1"/>
                </a:solidFill>
              </a:rPr>
              <a:t>Let’s review the 13 Patient Activation Measure Statements now</a:t>
            </a:r>
          </a:p>
          <a:p>
            <a:pPr marL="0" indent="0">
              <a:spcBef>
                <a:spcPts val="600"/>
              </a:spcBef>
              <a:buNone/>
            </a:pPr>
            <a:endParaRPr lang="en-US" sz="1801" dirty="0"/>
          </a:p>
        </p:txBody>
      </p:sp>
    </p:spTree>
    <p:custDataLst>
      <p:tags r:id="rId1"/>
    </p:custDataLst>
    <p:extLst>
      <p:ext uri="{BB962C8B-B14F-4D97-AF65-F5344CB8AC3E}">
        <p14:creationId xmlns:p14="http://schemas.microsoft.com/office/powerpoint/2010/main" val="21571199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992477-0D67-6B75-7C93-434E7DAFF45A}"/>
              </a:ext>
            </a:extLst>
          </p:cNvPr>
          <p:cNvSpPr>
            <a:spLocks noGrp="1"/>
          </p:cNvSpPr>
          <p:nvPr>
            <p:ph type="title"/>
          </p:nvPr>
        </p:nvSpPr>
        <p:spPr/>
        <p:txBody>
          <a:bodyPr/>
          <a:lstStyle/>
          <a:p>
            <a:r>
              <a:rPr lang="en-US" dirty="0"/>
              <a:t>The 12 Modules:</a:t>
            </a:r>
          </a:p>
        </p:txBody>
      </p:sp>
      <p:sp>
        <p:nvSpPr>
          <p:cNvPr id="3" name="Content Placeholder 2">
            <a:extLst>
              <a:ext uri="{FF2B5EF4-FFF2-40B4-BE49-F238E27FC236}">
                <a16:creationId xmlns:a16="http://schemas.microsoft.com/office/drawing/2014/main" id="{3260A93D-CC42-246D-9140-A59B8CE6B31D}"/>
              </a:ext>
            </a:extLst>
          </p:cNvPr>
          <p:cNvSpPr>
            <a:spLocks noGrp="1"/>
          </p:cNvSpPr>
          <p:nvPr>
            <p:ph idx="1"/>
          </p:nvPr>
        </p:nvSpPr>
        <p:spPr>
          <a:xfrm>
            <a:off x="352517" y="2057400"/>
            <a:ext cx="7886700" cy="3781425"/>
          </a:xfrm>
        </p:spPr>
        <p:txBody>
          <a:bodyPr/>
          <a:lstStyle/>
          <a:p>
            <a:pPr marL="0" indent="0">
              <a:lnSpc>
                <a:spcPct val="107000"/>
              </a:lnSpc>
              <a:spcBef>
                <a:spcPts val="0"/>
              </a:spcBef>
              <a:buNone/>
            </a:pPr>
            <a:r>
              <a:rPr lang="en-US" sz="1800" b="1" dirty="0">
                <a:latin typeface="Times New Roman" panose="02020603050405020304" pitchFamily="18" charset="0"/>
                <a:ea typeface="Calibri" panose="020F0502020204030204" pitchFamily="34" charset="0"/>
                <a:cs typeface="Times New Roman" panose="02020603050405020304" pitchFamily="18" charset="0"/>
              </a:rPr>
              <a:t>1. Health Home Fundamentals </a:t>
            </a:r>
          </a:p>
          <a:p>
            <a:pPr marL="0" indent="0">
              <a:lnSpc>
                <a:spcPct val="107000"/>
              </a:lnSpc>
              <a:spcBef>
                <a:spcPts val="0"/>
              </a:spcBef>
              <a:buNone/>
            </a:pPr>
            <a:r>
              <a:rPr lang="en-US" sz="1800" b="1" dirty="0">
                <a:latin typeface="Times New Roman" panose="02020603050405020304" pitchFamily="18" charset="0"/>
                <a:ea typeface="Calibri" panose="020F0502020204030204" pitchFamily="34" charset="0"/>
                <a:cs typeface="Times New Roman" panose="02020603050405020304" pitchFamily="18" charset="0"/>
              </a:rPr>
              <a:t>2. Six Health Home Services </a:t>
            </a:r>
            <a:endParaRPr lang="en-US" sz="1800" b="1"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800" b="1" dirty="0">
                <a:latin typeface="Times New Roman" panose="02020603050405020304" pitchFamily="18" charset="0"/>
                <a:ea typeface="Calibri" panose="020F0502020204030204" pitchFamily="34" charset="0"/>
                <a:cs typeface="Times New Roman" panose="02020603050405020304" pitchFamily="18" charset="0"/>
              </a:rPr>
              <a:t>3. Health Home Tiers </a:t>
            </a:r>
            <a:endParaRPr lang="en-US" sz="1800" b="1"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800" b="1" dirty="0">
                <a:latin typeface="Times New Roman" panose="02020603050405020304" pitchFamily="18" charset="0"/>
                <a:ea typeface="Calibri" panose="020F0502020204030204" pitchFamily="34" charset="0"/>
                <a:cs typeface="Times New Roman" panose="02020603050405020304" pitchFamily="18" charset="0"/>
              </a:rPr>
              <a:t>4. PRISM Overview and Access</a:t>
            </a:r>
          </a:p>
          <a:p>
            <a:pPr marL="0" indent="0">
              <a:lnSpc>
                <a:spcPct val="107000"/>
              </a:lnSpc>
              <a:spcBef>
                <a:spcPts val="0"/>
              </a:spcBef>
              <a:buNone/>
            </a:pPr>
            <a:r>
              <a:rPr lang="en-US" sz="1800" b="1" dirty="0">
                <a:latin typeface="Times New Roman" panose="02020603050405020304" pitchFamily="18" charset="0"/>
                <a:ea typeface="Calibri" panose="020F0502020204030204" pitchFamily="34" charset="0"/>
                <a:cs typeface="Times New Roman" panose="02020603050405020304" pitchFamily="18" charset="0"/>
              </a:rPr>
              <a:t>5. Outreach</a:t>
            </a:r>
            <a:endParaRPr lang="en-US" sz="1800" b="1"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800" b="1" dirty="0">
                <a:latin typeface="Times New Roman" panose="02020603050405020304" pitchFamily="18" charset="0"/>
                <a:ea typeface="Calibri" panose="020F0502020204030204" pitchFamily="34" charset="0"/>
                <a:cs typeface="Times New Roman" panose="02020603050405020304" pitchFamily="18" charset="0"/>
              </a:rPr>
              <a:t>6. Health Action Plan (HAP)</a:t>
            </a:r>
            <a:endParaRPr lang="en-US" sz="1800" b="1"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800" b="1" dirty="0">
                <a:latin typeface="Times New Roman" panose="02020603050405020304" pitchFamily="18" charset="0"/>
                <a:ea typeface="Calibri" panose="020F0502020204030204" pitchFamily="34" charset="0"/>
                <a:cs typeface="Times New Roman" panose="02020603050405020304" pitchFamily="18" charset="0"/>
              </a:rPr>
              <a:t>7. Motivational Interviewing and SMART Goals </a:t>
            </a:r>
            <a:endParaRPr lang="en-US" sz="1800" b="1"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800" b="1" dirty="0">
                <a:latin typeface="Times New Roman" panose="02020603050405020304" pitchFamily="18" charset="0"/>
                <a:ea typeface="Calibri" panose="020F0502020204030204" pitchFamily="34" charset="0"/>
                <a:cs typeface="Times New Roman" panose="02020603050405020304" pitchFamily="18" charset="0"/>
              </a:rPr>
              <a:t>8. Initial Engagement</a:t>
            </a:r>
            <a:endParaRPr lang="en-US" sz="1800" b="1"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800" b="1" dirty="0">
                <a:latin typeface="Times New Roman" panose="02020603050405020304" pitchFamily="18" charset="0"/>
                <a:ea typeface="Calibri" panose="020F0502020204030204" pitchFamily="34" charset="0"/>
                <a:cs typeface="Times New Roman" panose="02020603050405020304" pitchFamily="18" charset="0"/>
              </a:rPr>
              <a:t>9. Comprehensive Care Transitions</a:t>
            </a:r>
            <a:endParaRPr lang="en-US" sz="1800" b="1"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800" b="1" dirty="0">
                <a:latin typeface="Times New Roman" panose="02020603050405020304" pitchFamily="18" charset="0"/>
                <a:ea typeface="Calibri" panose="020F0502020204030204" pitchFamily="34" charset="0"/>
                <a:cs typeface="Times New Roman" panose="02020603050405020304" pitchFamily="18" charset="0"/>
              </a:rPr>
              <a:t>10. Documentation and QA </a:t>
            </a:r>
            <a:endParaRPr lang="en-US" sz="1800" b="1"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800" b="1" dirty="0">
                <a:latin typeface="Times New Roman" panose="02020603050405020304" pitchFamily="18" charset="0"/>
                <a:ea typeface="Calibri" panose="020F0502020204030204" pitchFamily="34" charset="0"/>
                <a:cs typeface="Times New Roman" panose="02020603050405020304" pitchFamily="18" charset="0"/>
              </a:rPr>
              <a:t>11. Health Home Care Coordination</a:t>
            </a:r>
          </a:p>
          <a:p>
            <a:pPr marL="0" indent="0">
              <a:lnSpc>
                <a:spcPct val="107000"/>
              </a:lnSpc>
              <a:spcBef>
                <a:spcPts val="0"/>
              </a:spcBef>
              <a:buNone/>
            </a:pPr>
            <a:r>
              <a:rPr lang="en-US" sz="1800" b="1" dirty="0">
                <a:latin typeface="Times New Roman" panose="02020603050405020304" pitchFamily="18" charset="0"/>
                <a:ea typeface="Calibri" panose="020F0502020204030204" pitchFamily="34" charset="0"/>
              </a:rPr>
              <a:t>12. Health Home Forms and Documents </a:t>
            </a:r>
            <a:endParaRPr lang="en-US" sz="3000" b="1" dirty="0"/>
          </a:p>
        </p:txBody>
      </p:sp>
    </p:spTree>
    <p:custDataLst>
      <p:tags r:id="rId1"/>
    </p:custDataLst>
    <p:extLst>
      <p:ext uri="{BB962C8B-B14F-4D97-AF65-F5344CB8AC3E}">
        <p14:creationId xmlns:p14="http://schemas.microsoft.com/office/powerpoint/2010/main" val="14356332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for Administering the Assessment Tool</a:t>
            </a:r>
          </a:p>
        </p:txBody>
      </p:sp>
      <p:sp>
        <p:nvSpPr>
          <p:cNvPr id="3" name="Content Placeholder 2"/>
          <p:cNvSpPr>
            <a:spLocks noGrp="1"/>
          </p:cNvSpPr>
          <p:nvPr>
            <p:ph idx="1"/>
          </p:nvPr>
        </p:nvSpPr>
        <p:spPr/>
        <p:txBody>
          <a:bodyPr/>
          <a:lstStyle/>
          <a:p>
            <a:r>
              <a:rPr lang="en-US" dirty="0"/>
              <a:t>It does not require a face-to-face contact to complete </a:t>
            </a:r>
          </a:p>
          <a:p>
            <a:r>
              <a:rPr lang="en-US" dirty="0"/>
              <a:t>This survey can be administered over the telephone </a:t>
            </a:r>
          </a:p>
          <a:p>
            <a:r>
              <a:rPr lang="en-US" dirty="0"/>
              <a:t>It could be mailed and completed in advance of the </a:t>
            </a:r>
            <a:br>
              <a:rPr lang="en-US" dirty="0"/>
            </a:br>
            <a:r>
              <a:rPr lang="en-US" dirty="0"/>
              <a:t>first face-to-face visit</a:t>
            </a:r>
          </a:p>
          <a:p>
            <a:r>
              <a:rPr lang="en-US" dirty="0"/>
              <a:t>Check with your Lead regarding their policies related to administering this and other assessments</a:t>
            </a:r>
          </a:p>
          <a:p>
            <a:endParaRPr lang="en-US" dirty="0"/>
          </a:p>
          <a:p>
            <a:endParaRPr lang="en-US" dirty="0"/>
          </a:p>
        </p:txBody>
      </p:sp>
    </p:spTree>
    <p:custDataLst>
      <p:tags r:id="rId1"/>
    </p:custDataLst>
    <p:extLst>
      <p:ext uri="{BB962C8B-B14F-4D97-AF65-F5344CB8AC3E}">
        <p14:creationId xmlns:p14="http://schemas.microsoft.com/office/powerpoint/2010/main" val="10969249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for Administering the Assessment Tool (cont.)</a:t>
            </a:r>
          </a:p>
        </p:txBody>
      </p:sp>
      <p:sp>
        <p:nvSpPr>
          <p:cNvPr id="3" name="Content Placeholder 2"/>
          <p:cNvSpPr>
            <a:spLocks noGrp="1"/>
          </p:cNvSpPr>
          <p:nvPr>
            <p:ph idx="1"/>
          </p:nvPr>
        </p:nvSpPr>
        <p:spPr/>
        <p:txBody>
          <a:bodyPr/>
          <a:lstStyle/>
          <a:p>
            <a:endParaRPr lang="en-US" dirty="0"/>
          </a:p>
          <a:p>
            <a:r>
              <a:rPr lang="en-US" dirty="0"/>
              <a:t>Some people do a better job completing it themselves</a:t>
            </a:r>
          </a:p>
          <a:p>
            <a:r>
              <a:rPr lang="en-US" dirty="0"/>
              <a:t>Consider asking the caregiver to complete a CAM if the </a:t>
            </a:r>
            <a:br>
              <a:rPr lang="en-US" dirty="0"/>
            </a:br>
            <a:r>
              <a:rPr lang="en-US" dirty="0"/>
              <a:t>client is unable to respond</a:t>
            </a:r>
          </a:p>
          <a:p>
            <a:r>
              <a:rPr lang="en-US" dirty="0"/>
              <a:t>If a client refuses offer again at a later date</a:t>
            </a:r>
          </a:p>
          <a:p>
            <a:r>
              <a:rPr lang="en-US" dirty="0"/>
              <a:t>You could provide a copy of the tool and ask the questions and record the answers</a:t>
            </a:r>
          </a:p>
          <a:p>
            <a:pPr lvl="1"/>
            <a:r>
              <a:rPr lang="en-US" sz="2100" dirty="0"/>
              <a:t>This is helpful for clients with limited reading ability </a:t>
            </a:r>
          </a:p>
          <a:p>
            <a:endParaRPr lang="en-US" dirty="0"/>
          </a:p>
          <a:p>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6798812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for Administering the Assessment Tool</a:t>
            </a:r>
            <a:br>
              <a:rPr lang="en-US" dirty="0"/>
            </a:br>
            <a:r>
              <a:rPr lang="en-US" dirty="0"/>
              <a:t>(cont.)</a:t>
            </a:r>
          </a:p>
        </p:txBody>
      </p:sp>
      <p:sp>
        <p:nvSpPr>
          <p:cNvPr id="3" name="Content Placeholder 2"/>
          <p:cNvSpPr>
            <a:spLocks noGrp="1"/>
          </p:cNvSpPr>
          <p:nvPr>
            <p:ph idx="1"/>
          </p:nvPr>
        </p:nvSpPr>
        <p:spPr/>
        <p:txBody>
          <a:bodyPr/>
          <a:lstStyle/>
          <a:p>
            <a:endParaRPr lang="en-US" dirty="0"/>
          </a:p>
          <a:p>
            <a:r>
              <a:rPr lang="en-US" dirty="0"/>
              <a:t>Ask the client how much they agree or disagree with the </a:t>
            </a:r>
            <a:br>
              <a:rPr lang="en-US" dirty="0"/>
            </a:br>
            <a:r>
              <a:rPr lang="en-US" dirty="0"/>
              <a:t>13 statements</a:t>
            </a:r>
          </a:p>
          <a:p>
            <a:r>
              <a:rPr lang="en-US" dirty="0"/>
              <a:t>Always start with strongly disagree to strongly agree</a:t>
            </a:r>
          </a:p>
          <a:p>
            <a:r>
              <a:rPr lang="en-US" dirty="0"/>
              <a:t>Always ask the questions in order </a:t>
            </a:r>
          </a:p>
          <a:p>
            <a:r>
              <a:rPr lang="en-US" dirty="0"/>
              <a:t>Do not change the questions</a:t>
            </a:r>
          </a:p>
          <a:p>
            <a:r>
              <a:rPr lang="en-US" dirty="0"/>
              <a:t>Statements become increasingly more difficult to agree with</a:t>
            </a:r>
          </a:p>
          <a:p>
            <a:endParaRPr lang="en-US" dirty="0"/>
          </a:p>
          <a:p>
            <a:endParaRPr lang="en-US" dirty="0"/>
          </a:p>
        </p:txBody>
      </p:sp>
    </p:spTree>
    <p:custDataLst>
      <p:tags r:id="rId1"/>
    </p:custDataLst>
    <p:extLst>
      <p:ext uri="{BB962C8B-B14F-4D97-AF65-F5344CB8AC3E}">
        <p14:creationId xmlns:p14="http://schemas.microsoft.com/office/powerpoint/2010/main" val="18332119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for Administering the Assessment Tool (cont.)</a:t>
            </a:r>
          </a:p>
        </p:txBody>
      </p:sp>
      <p:sp>
        <p:nvSpPr>
          <p:cNvPr id="3" name="Content Placeholder 2"/>
          <p:cNvSpPr>
            <a:spLocks noGrp="1"/>
          </p:cNvSpPr>
          <p:nvPr>
            <p:ph idx="1"/>
          </p:nvPr>
        </p:nvSpPr>
        <p:spPr/>
        <p:txBody>
          <a:bodyPr/>
          <a:lstStyle/>
          <a:p>
            <a:endParaRPr lang="en-US" dirty="0"/>
          </a:p>
          <a:p>
            <a:r>
              <a:rPr lang="en-US" dirty="0"/>
              <a:t>Do not discuss responses to the statements while administering the PAM – this may improve scores </a:t>
            </a:r>
          </a:p>
          <a:p>
            <a:r>
              <a:rPr lang="en-US" dirty="0"/>
              <a:t>Allow the client to consider the statements, silence may indicate that they are thinking about their response</a:t>
            </a:r>
          </a:p>
          <a:p>
            <a:endParaRPr lang="en-US" dirty="0"/>
          </a:p>
        </p:txBody>
      </p:sp>
    </p:spTree>
    <p:custDataLst>
      <p:tags r:id="rId1"/>
    </p:custDataLst>
    <p:extLst>
      <p:ext uri="{BB962C8B-B14F-4D97-AF65-F5344CB8AC3E}">
        <p14:creationId xmlns:p14="http://schemas.microsoft.com/office/powerpoint/2010/main" val="30578698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for Administering the Assessment Tool (cont.)</a:t>
            </a:r>
          </a:p>
        </p:txBody>
      </p:sp>
      <p:sp>
        <p:nvSpPr>
          <p:cNvPr id="3" name="Content Placeholder 2"/>
          <p:cNvSpPr>
            <a:spLocks noGrp="1"/>
          </p:cNvSpPr>
          <p:nvPr>
            <p:ph idx="1"/>
          </p:nvPr>
        </p:nvSpPr>
        <p:spPr/>
        <p:txBody>
          <a:bodyPr/>
          <a:lstStyle/>
          <a:p>
            <a:endParaRPr lang="en-US" dirty="0"/>
          </a:p>
          <a:p>
            <a:r>
              <a:rPr lang="en-US" dirty="0"/>
              <a:t>If a client is unable to complete the survey or refuses it, document in the HAP</a:t>
            </a:r>
          </a:p>
          <a:p>
            <a:pPr lvl="1"/>
            <a:r>
              <a:rPr lang="en-US" sz="2100" dirty="0"/>
              <a:t>The date the assessment was offered and declined</a:t>
            </a:r>
          </a:p>
          <a:p>
            <a:pPr lvl="1"/>
            <a:r>
              <a:rPr lang="en-US" sz="2100" dirty="0"/>
              <a:t>If known, the reason the assessment was not administered </a:t>
            </a:r>
          </a:p>
          <a:p>
            <a:r>
              <a:rPr lang="en-US" dirty="0"/>
              <a:t>When a client, caregiver, or parent do not complete the tool offer it at a subsequent visit</a:t>
            </a:r>
          </a:p>
        </p:txBody>
      </p:sp>
    </p:spTree>
    <p:custDataLst>
      <p:tags r:id="rId1"/>
    </p:custDataLst>
    <p:extLst>
      <p:ext uri="{BB962C8B-B14F-4D97-AF65-F5344CB8AC3E}">
        <p14:creationId xmlns:p14="http://schemas.microsoft.com/office/powerpoint/2010/main" val="15346343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for Administering the Assessment Tool (cont.)</a:t>
            </a:r>
          </a:p>
        </p:txBody>
      </p:sp>
      <p:sp>
        <p:nvSpPr>
          <p:cNvPr id="3" name="Content Placeholder 2"/>
          <p:cNvSpPr>
            <a:spLocks noGrp="1"/>
          </p:cNvSpPr>
          <p:nvPr>
            <p:ph idx="1"/>
          </p:nvPr>
        </p:nvSpPr>
        <p:spPr/>
        <p:txBody>
          <a:bodyPr/>
          <a:lstStyle/>
          <a:p>
            <a:endParaRPr lang="en-US" dirty="0"/>
          </a:p>
          <a:p>
            <a:r>
              <a:rPr lang="en-US" dirty="0"/>
              <a:t>Use the client’s responses as a springboard for further discussion (only after they have completed the survey)</a:t>
            </a:r>
          </a:p>
          <a:p>
            <a:pPr lvl="1"/>
            <a:r>
              <a:rPr lang="en-US" sz="2100" dirty="0"/>
              <a:t>Consider using the responses to individual statements as </a:t>
            </a:r>
            <a:br>
              <a:rPr lang="en-US" sz="2100" dirty="0"/>
            </a:br>
            <a:r>
              <a:rPr lang="en-US" sz="2100" dirty="0"/>
              <a:t>a starting place for discussing health concerns which the </a:t>
            </a:r>
            <a:br>
              <a:rPr lang="en-US" sz="2100" dirty="0"/>
            </a:br>
            <a:r>
              <a:rPr lang="en-US" sz="2100" dirty="0"/>
              <a:t>client may wish to address in their HAP</a:t>
            </a:r>
          </a:p>
          <a:p>
            <a:endParaRPr lang="en-US" dirty="0"/>
          </a:p>
          <a:p>
            <a:endParaRPr lang="en-US" dirty="0"/>
          </a:p>
        </p:txBody>
      </p:sp>
    </p:spTree>
    <p:custDataLst>
      <p:tags r:id="rId1"/>
    </p:custDataLst>
    <p:extLst>
      <p:ext uri="{BB962C8B-B14F-4D97-AF65-F5344CB8AC3E}">
        <p14:creationId xmlns:p14="http://schemas.microsoft.com/office/powerpoint/2010/main" val="29625765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 PAM Responses </a:t>
            </a:r>
          </a:p>
        </p:txBody>
      </p:sp>
      <p:graphicFrame>
        <p:nvGraphicFramePr>
          <p:cNvPr id="4" name="Content Placeholder 3"/>
          <p:cNvGraphicFramePr>
            <a:graphicFrameLocks/>
          </p:cNvGraphicFramePr>
          <p:nvPr>
            <p:extLst>
              <p:ext uri="{D42A27DB-BD31-4B8C-83A1-F6EECF244321}">
                <p14:modId xmlns:p14="http://schemas.microsoft.com/office/powerpoint/2010/main" val="1024933963"/>
              </p:ext>
            </p:extLst>
          </p:nvPr>
        </p:nvGraphicFramePr>
        <p:xfrm>
          <a:off x="342990" y="2057043"/>
          <a:ext cx="7895900" cy="2538083"/>
        </p:xfrm>
        <a:graphic>
          <a:graphicData uri="http://schemas.openxmlformats.org/drawingml/2006/table">
            <a:tbl>
              <a:tblPr firstRow="1" bandRow="1">
                <a:tableStyleId>{5C22544A-7EE6-4342-B048-85BDC9FD1C3A}</a:tableStyleId>
              </a:tblPr>
              <a:tblGrid>
                <a:gridCol w="3626265">
                  <a:extLst>
                    <a:ext uri="{9D8B030D-6E8A-4147-A177-3AD203B41FA5}">
                      <a16:colId xmlns:a16="http://schemas.microsoft.com/office/drawing/2014/main" val="20000"/>
                    </a:ext>
                  </a:extLst>
                </a:gridCol>
                <a:gridCol w="4269635">
                  <a:extLst>
                    <a:ext uri="{9D8B030D-6E8A-4147-A177-3AD203B41FA5}">
                      <a16:colId xmlns:a16="http://schemas.microsoft.com/office/drawing/2014/main" val="20001"/>
                    </a:ext>
                  </a:extLst>
                </a:gridCol>
              </a:tblGrid>
              <a:tr h="342982">
                <a:tc>
                  <a:txBody>
                    <a:bodyPr/>
                    <a:lstStyle/>
                    <a:p>
                      <a:r>
                        <a:rPr lang="en-US" sz="1800" dirty="0">
                          <a:solidFill>
                            <a:schemeClr val="bg1"/>
                          </a:solidFill>
                          <a:latin typeface="+mn-lt"/>
                          <a:cs typeface="Arial" pitchFamily="34" charset="0"/>
                        </a:rPr>
                        <a:t>Client</a:t>
                      </a:r>
                      <a:r>
                        <a:rPr lang="en-US" sz="1800" baseline="0" dirty="0">
                          <a:solidFill>
                            <a:schemeClr val="bg1"/>
                          </a:solidFill>
                          <a:latin typeface="+mn-lt"/>
                          <a:cs typeface="Arial" pitchFamily="34" charset="0"/>
                        </a:rPr>
                        <a:t> Response</a:t>
                      </a:r>
                      <a:endParaRPr lang="en-US" sz="1800" dirty="0">
                        <a:solidFill>
                          <a:schemeClr val="bg1"/>
                        </a:solidFill>
                        <a:latin typeface="+mn-lt"/>
                        <a:cs typeface="Arial" pitchFamily="34" charset="0"/>
                      </a:endParaRPr>
                    </a:p>
                  </a:txBody>
                  <a:tcPr marL="68598" marR="68598" marT="34295" marB="3429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US" sz="1800" dirty="0">
                          <a:solidFill>
                            <a:schemeClr val="bg1"/>
                          </a:solidFill>
                          <a:latin typeface="+mn-lt"/>
                          <a:cs typeface="Arial" pitchFamily="34" charset="0"/>
                        </a:rPr>
                        <a:t>Interpretation</a:t>
                      </a:r>
                      <a:r>
                        <a:rPr lang="en-US" sz="1800" baseline="0" dirty="0">
                          <a:solidFill>
                            <a:schemeClr val="bg1"/>
                          </a:solidFill>
                          <a:latin typeface="+mn-lt"/>
                          <a:cs typeface="Arial" pitchFamily="34" charset="0"/>
                        </a:rPr>
                        <a:t> </a:t>
                      </a:r>
                      <a:endParaRPr lang="en-US" sz="1800" dirty="0">
                        <a:solidFill>
                          <a:schemeClr val="bg1"/>
                        </a:solidFill>
                        <a:latin typeface="+mn-lt"/>
                        <a:cs typeface="Arial" pitchFamily="34" charset="0"/>
                      </a:endParaRPr>
                    </a:p>
                  </a:txBody>
                  <a:tcPr marL="68598" marR="68598" marT="34295" marB="3429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617373">
                <a:tc>
                  <a:txBody>
                    <a:bodyPr/>
                    <a:lstStyle/>
                    <a:p>
                      <a:r>
                        <a:rPr lang="en-US" sz="1800" dirty="0">
                          <a:solidFill>
                            <a:schemeClr val="tx2"/>
                          </a:solidFill>
                          <a:latin typeface="+mn-lt"/>
                          <a:cs typeface="Arial" pitchFamily="34" charset="0"/>
                        </a:rPr>
                        <a:t>Agree Strongly</a:t>
                      </a:r>
                    </a:p>
                  </a:txBody>
                  <a:tcPr marL="68598" marR="68598" marT="34295" marB="3429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US" sz="1800" dirty="0">
                          <a:solidFill>
                            <a:schemeClr val="tx2"/>
                          </a:solidFill>
                          <a:latin typeface="+mn-lt"/>
                          <a:cs typeface="Arial" pitchFamily="34" charset="0"/>
                        </a:rPr>
                        <a:t>Yes</a:t>
                      </a:r>
                      <a:r>
                        <a:rPr lang="en-US" sz="1800" baseline="0" dirty="0">
                          <a:solidFill>
                            <a:schemeClr val="tx2"/>
                          </a:solidFill>
                          <a:latin typeface="+mn-lt"/>
                          <a:cs typeface="Arial" pitchFamily="34" charset="0"/>
                        </a:rPr>
                        <a:t> – the question is true about me. </a:t>
                      </a:r>
                      <a:br>
                        <a:rPr lang="en-US" sz="1800" baseline="0" dirty="0">
                          <a:solidFill>
                            <a:schemeClr val="tx2"/>
                          </a:solidFill>
                          <a:latin typeface="+mn-lt"/>
                          <a:cs typeface="Arial" pitchFamily="34" charset="0"/>
                        </a:rPr>
                      </a:br>
                      <a:r>
                        <a:rPr lang="en-US" sz="1800" baseline="0" dirty="0">
                          <a:solidFill>
                            <a:schemeClr val="tx2"/>
                          </a:solidFill>
                          <a:latin typeface="+mn-lt"/>
                          <a:cs typeface="Arial" pitchFamily="34" charset="0"/>
                        </a:rPr>
                        <a:t>This is a </a:t>
                      </a:r>
                      <a:r>
                        <a:rPr lang="en-US" sz="1800" b="1" baseline="0" dirty="0">
                          <a:solidFill>
                            <a:schemeClr val="tx2"/>
                          </a:solidFill>
                          <a:latin typeface="+mn-lt"/>
                          <a:cs typeface="Arial" pitchFamily="34" charset="0"/>
                        </a:rPr>
                        <a:t>definite</a:t>
                      </a:r>
                      <a:r>
                        <a:rPr lang="en-US" sz="1800" baseline="0" dirty="0">
                          <a:solidFill>
                            <a:schemeClr val="tx2"/>
                          </a:solidFill>
                          <a:latin typeface="+mn-lt"/>
                          <a:cs typeface="Arial" pitchFamily="34" charset="0"/>
                        </a:rPr>
                        <a:t> “yes”.</a:t>
                      </a:r>
                      <a:endParaRPr lang="en-US" sz="1800" dirty="0">
                        <a:solidFill>
                          <a:schemeClr val="tx2"/>
                        </a:solidFill>
                        <a:latin typeface="+mn-lt"/>
                        <a:cs typeface="Arial" pitchFamily="34" charset="0"/>
                      </a:endParaRPr>
                    </a:p>
                  </a:txBody>
                  <a:tcPr marL="68598" marR="68598" marT="34295" marB="3429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r h="617373">
                <a:tc>
                  <a:txBody>
                    <a:bodyPr/>
                    <a:lstStyle/>
                    <a:p>
                      <a:r>
                        <a:rPr lang="en-US" sz="1800" dirty="0">
                          <a:solidFill>
                            <a:schemeClr val="tx2"/>
                          </a:solidFill>
                          <a:latin typeface="+mn-lt"/>
                          <a:cs typeface="Arial" pitchFamily="34" charset="0"/>
                        </a:rPr>
                        <a:t>Agree</a:t>
                      </a:r>
                    </a:p>
                  </a:txBody>
                  <a:tcPr marL="68598" marR="68598" marT="34295" marB="3429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US" sz="1800" b="1" dirty="0">
                          <a:solidFill>
                            <a:schemeClr val="tx2"/>
                          </a:solidFill>
                          <a:latin typeface="+mn-lt"/>
                          <a:cs typeface="Arial" pitchFamily="34" charset="0"/>
                        </a:rPr>
                        <a:t>Sometimes</a:t>
                      </a:r>
                      <a:r>
                        <a:rPr lang="en-US" sz="1800" dirty="0">
                          <a:solidFill>
                            <a:schemeClr val="tx2"/>
                          </a:solidFill>
                          <a:latin typeface="+mn-lt"/>
                          <a:cs typeface="Arial" pitchFamily="34" charset="0"/>
                        </a:rPr>
                        <a:t> this is true about me </a:t>
                      </a:r>
                      <a:br>
                        <a:rPr lang="en-US" sz="1800" dirty="0">
                          <a:solidFill>
                            <a:schemeClr val="tx2"/>
                          </a:solidFill>
                          <a:latin typeface="+mn-lt"/>
                          <a:cs typeface="Arial" pitchFamily="34" charset="0"/>
                        </a:rPr>
                      </a:br>
                      <a:r>
                        <a:rPr lang="en-US" sz="1800" dirty="0">
                          <a:solidFill>
                            <a:schemeClr val="tx2"/>
                          </a:solidFill>
                          <a:latin typeface="+mn-lt"/>
                          <a:cs typeface="Arial" pitchFamily="34" charset="0"/>
                        </a:rPr>
                        <a:t>or is </a:t>
                      </a:r>
                      <a:r>
                        <a:rPr lang="en-US" sz="1800" b="1" dirty="0">
                          <a:solidFill>
                            <a:schemeClr val="tx2"/>
                          </a:solidFill>
                          <a:latin typeface="+mn-lt"/>
                          <a:cs typeface="Arial" pitchFamily="34" charset="0"/>
                        </a:rPr>
                        <a:t>potentially</a:t>
                      </a:r>
                      <a:r>
                        <a:rPr lang="en-US" sz="1800" baseline="0" dirty="0">
                          <a:solidFill>
                            <a:schemeClr val="tx2"/>
                          </a:solidFill>
                          <a:latin typeface="+mn-lt"/>
                          <a:cs typeface="Arial" pitchFamily="34" charset="0"/>
                        </a:rPr>
                        <a:t> true about me.</a:t>
                      </a:r>
                      <a:endParaRPr lang="en-US" sz="1800" dirty="0">
                        <a:solidFill>
                          <a:schemeClr val="tx2"/>
                        </a:solidFill>
                        <a:latin typeface="+mn-lt"/>
                        <a:cs typeface="Arial" pitchFamily="34" charset="0"/>
                      </a:endParaRPr>
                    </a:p>
                  </a:txBody>
                  <a:tcPr marL="68598" marR="68598" marT="34295" marB="3429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2"/>
                  </a:ext>
                </a:extLst>
              </a:tr>
              <a:tr h="342982">
                <a:tc>
                  <a:txBody>
                    <a:bodyPr/>
                    <a:lstStyle/>
                    <a:p>
                      <a:r>
                        <a:rPr lang="en-US" sz="1800" dirty="0">
                          <a:solidFill>
                            <a:schemeClr val="tx2"/>
                          </a:solidFill>
                          <a:latin typeface="+mn-lt"/>
                          <a:cs typeface="Arial" pitchFamily="34" charset="0"/>
                        </a:rPr>
                        <a:t>Disagree/</a:t>
                      </a:r>
                      <a:r>
                        <a:rPr lang="en-US" sz="1800" baseline="0" dirty="0">
                          <a:solidFill>
                            <a:schemeClr val="tx2"/>
                          </a:solidFill>
                          <a:latin typeface="+mn-lt"/>
                          <a:cs typeface="Arial" pitchFamily="34" charset="0"/>
                        </a:rPr>
                        <a:t>Strongly Disagree</a:t>
                      </a:r>
                      <a:endParaRPr lang="en-US" sz="1800" dirty="0">
                        <a:solidFill>
                          <a:schemeClr val="tx2"/>
                        </a:solidFill>
                        <a:latin typeface="+mn-lt"/>
                        <a:cs typeface="Arial" pitchFamily="34" charset="0"/>
                      </a:endParaRPr>
                    </a:p>
                  </a:txBody>
                  <a:tcPr marL="68598" marR="68598" marT="34295" marB="3429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US" sz="1800" dirty="0">
                          <a:solidFill>
                            <a:schemeClr val="tx2"/>
                          </a:solidFill>
                          <a:latin typeface="+mn-lt"/>
                          <a:cs typeface="Arial" pitchFamily="34" charset="0"/>
                        </a:rPr>
                        <a:t>This is </a:t>
                      </a:r>
                      <a:r>
                        <a:rPr lang="en-US" sz="1800" b="1" dirty="0">
                          <a:solidFill>
                            <a:schemeClr val="tx2"/>
                          </a:solidFill>
                          <a:latin typeface="+mn-lt"/>
                          <a:cs typeface="Arial" pitchFamily="34" charset="0"/>
                        </a:rPr>
                        <a:t>not true </a:t>
                      </a:r>
                      <a:r>
                        <a:rPr lang="en-US" sz="1800" dirty="0">
                          <a:solidFill>
                            <a:schemeClr val="tx2"/>
                          </a:solidFill>
                          <a:latin typeface="+mn-lt"/>
                          <a:cs typeface="Arial" pitchFamily="34" charset="0"/>
                        </a:rPr>
                        <a:t>for me.</a:t>
                      </a:r>
                    </a:p>
                  </a:txBody>
                  <a:tcPr marL="68598" marR="68598" marT="34295" marB="3429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r h="617373">
                <a:tc>
                  <a:txBody>
                    <a:bodyPr/>
                    <a:lstStyle/>
                    <a:p>
                      <a:r>
                        <a:rPr lang="en-US" sz="1800" dirty="0">
                          <a:solidFill>
                            <a:schemeClr val="tx2"/>
                          </a:solidFill>
                          <a:latin typeface="+mn-lt"/>
                          <a:cs typeface="Arial" pitchFamily="34" charset="0"/>
                        </a:rPr>
                        <a:t>NA</a:t>
                      </a:r>
                    </a:p>
                  </a:txBody>
                  <a:tcPr marL="68598" marR="68598" marT="34295" marB="3429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US" sz="1800" dirty="0">
                          <a:solidFill>
                            <a:schemeClr val="tx2"/>
                          </a:solidFill>
                          <a:latin typeface="+mn-lt"/>
                          <a:cs typeface="Arial" pitchFamily="34" charset="0"/>
                        </a:rPr>
                        <a:t>This does </a:t>
                      </a:r>
                      <a:r>
                        <a:rPr lang="en-US" sz="1800" b="1" dirty="0">
                          <a:solidFill>
                            <a:schemeClr val="tx2"/>
                          </a:solidFill>
                          <a:latin typeface="+mn-lt"/>
                          <a:cs typeface="Arial" pitchFamily="34" charset="0"/>
                        </a:rPr>
                        <a:t>not</a:t>
                      </a:r>
                      <a:r>
                        <a:rPr lang="en-US" sz="1800" b="1" baseline="0" dirty="0">
                          <a:solidFill>
                            <a:schemeClr val="tx2"/>
                          </a:solidFill>
                          <a:latin typeface="+mn-lt"/>
                          <a:cs typeface="Arial" pitchFamily="34" charset="0"/>
                        </a:rPr>
                        <a:t> apply</a:t>
                      </a:r>
                      <a:r>
                        <a:rPr lang="en-US" sz="1800" baseline="0" dirty="0">
                          <a:solidFill>
                            <a:schemeClr val="tx2"/>
                          </a:solidFill>
                          <a:latin typeface="+mn-lt"/>
                          <a:cs typeface="Arial" pitchFamily="34" charset="0"/>
                        </a:rPr>
                        <a:t> to me. I do </a:t>
                      </a:r>
                      <a:r>
                        <a:rPr lang="en-US" sz="1800" b="1" baseline="0" dirty="0">
                          <a:solidFill>
                            <a:schemeClr val="tx2"/>
                          </a:solidFill>
                          <a:latin typeface="+mn-lt"/>
                          <a:cs typeface="Arial" pitchFamily="34" charset="0"/>
                        </a:rPr>
                        <a:t>not know </a:t>
                      </a:r>
                      <a:r>
                        <a:rPr lang="en-US" sz="1800" baseline="0" dirty="0">
                          <a:solidFill>
                            <a:schemeClr val="tx2"/>
                          </a:solidFill>
                          <a:latin typeface="+mn-lt"/>
                          <a:cs typeface="Arial" pitchFamily="34" charset="0"/>
                        </a:rPr>
                        <a:t>how to answer. I </a:t>
                      </a:r>
                      <a:r>
                        <a:rPr lang="en-US" sz="1800" b="1" baseline="0" dirty="0">
                          <a:solidFill>
                            <a:schemeClr val="tx2"/>
                          </a:solidFill>
                          <a:latin typeface="+mn-lt"/>
                          <a:cs typeface="Arial" pitchFamily="34" charset="0"/>
                        </a:rPr>
                        <a:t>refuse </a:t>
                      </a:r>
                      <a:r>
                        <a:rPr lang="en-US" sz="1800" baseline="0" dirty="0">
                          <a:solidFill>
                            <a:schemeClr val="tx2"/>
                          </a:solidFill>
                          <a:latin typeface="+mn-lt"/>
                          <a:cs typeface="Arial" pitchFamily="34" charset="0"/>
                        </a:rPr>
                        <a:t>to answer. </a:t>
                      </a:r>
                      <a:endParaRPr lang="en-US" sz="1800" dirty="0">
                        <a:solidFill>
                          <a:schemeClr val="tx2"/>
                        </a:solidFill>
                        <a:latin typeface="+mn-lt"/>
                        <a:cs typeface="Arial" pitchFamily="34" charset="0"/>
                      </a:endParaRPr>
                    </a:p>
                  </a:txBody>
                  <a:tcPr marL="68598" marR="68598" marT="34295" marB="3429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31146323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Scoring </a:t>
            </a:r>
          </a:p>
        </p:txBody>
      </p:sp>
      <p:sp>
        <p:nvSpPr>
          <p:cNvPr id="3" name="Content Placeholder 2"/>
          <p:cNvSpPr>
            <a:spLocks noGrp="1"/>
          </p:cNvSpPr>
          <p:nvPr>
            <p:ph idx="1"/>
          </p:nvPr>
        </p:nvSpPr>
        <p:spPr/>
        <p:txBody>
          <a:bodyPr/>
          <a:lstStyle/>
          <a:p>
            <a:r>
              <a:rPr lang="en-US" dirty="0"/>
              <a:t>Scoring is the same for the PAM, CAM, and PPAM</a:t>
            </a:r>
          </a:p>
          <a:p>
            <a:r>
              <a:rPr lang="en-US" dirty="0"/>
              <a:t>Ask your Lead Organization for the scoring guide</a:t>
            </a:r>
          </a:p>
          <a:p>
            <a:pPr lvl="1"/>
            <a:r>
              <a:rPr lang="en-US" sz="2100" dirty="0"/>
              <a:t>Most Leads have software that will score the tool</a:t>
            </a:r>
          </a:p>
          <a:p>
            <a:r>
              <a:rPr lang="en-US" dirty="0"/>
              <a:t>The activation </a:t>
            </a:r>
            <a:r>
              <a:rPr lang="en-US" b="1" dirty="0">
                <a:solidFill>
                  <a:schemeClr val="accent1"/>
                </a:solidFill>
              </a:rPr>
              <a:t>score</a:t>
            </a:r>
            <a:r>
              <a:rPr lang="en-US" dirty="0"/>
              <a:t> is converted to an activation </a:t>
            </a:r>
            <a:r>
              <a:rPr lang="en-US" b="1" dirty="0">
                <a:solidFill>
                  <a:schemeClr val="accent1"/>
                </a:solidFill>
              </a:rPr>
              <a:t>level</a:t>
            </a:r>
          </a:p>
          <a:p>
            <a:endParaRPr lang="en-US" dirty="0"/>
          </a:p>
          <a:p>
            <a:endParaRPr lang="en-US" dirty="0"/>
          </a:p>
        </p:txBody>
      </p:sp>
    </p:spTree>
    <p:custDataLst>
      <p:tags r:id="rId1"/>
    </p:custDataLst>
    <p:extLst>
      <p:ext uri="{BB962C8B-B14F-4D97-AF65-F5344CB8AC3E}">
        <p14:creationId xmlns:p14="http://schemas.microsoft.com/office/powerpoint/2010/main" val="21121109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PAM Segmentation Characteristics</a:t>
            </a:r>
          </a:p>
        </p:txBody>
      </p:sp>
      <p:sp>
        <p:nvSpPr>
          <p:cNvPr id="3" name="Content Placeholder 2"/>
          <p:cNvSpPr>
            <a:spLocks noGrp="1"/>
          </p:cNvSpPr>
          <p:nvPr>
            <p:ph idx="1"/>
          </p:nvPr>
        </p:nvSpPr>
        <p:spPr/>
        <p:txBody>
          <a:bodyPr/>
          <a:lstStyle/>
          <a:p>
            <a:pPr marL="0" indent="0">
              <a:buNone/>
            </a:pPr>
            <a:r>
              <a:rPr lang="en-US" b="1" dirty="0">
                <a:solidFill>
                  <a:schemeClr val="accent1"/>
                </a:solidFill>
              </a:rPr>
              <a:t>Level 1: Disengaged and overwhelmed</a:t>
            </a:r>
          </a:p>
          <a:p>
            <a:pPr marL="0" indent="0">
              <a:buNone/>
            </a:pPr>
            <a:r>
              <a:rPr lang="en-US" sz="2101" dirty="0"/>
              <a:t>Starting to take a role. Clients do not yet grasp that they must plan </a:t>
            </a:r>
            <a:br>
              <a:rPr lang="en-US" sz="2101" dirty="0"/>
            </a:br>
            <a:r>
              <a:rPr lang="en-US" sz="2101" dirty="0"/>
              <a:t>to take an active role in their own health. They are disposed to being passive recipients of care. </a:t>
            </a:r>
          </a:p>
          <a:p>
            <a:endParaRPr lang="en-US" dirty="0"/>
          </a:p>
          <a:p>
            <a:pPr marL="0" indent="0">
              <a:buNone/>
            </a:pPr>
            <a:r>
              <a:rPr lang="en-US" b="1" dirty="0">
                <a:solidFill>
                  <a:schemeClr val="accent1"/>
                </a:solidFill>
              </a:rPr>
              <a:t>Level 2: Becoming aware, but still struggling</a:t>
            </a:r>
          </a:p>
          <a:p>
            <a:pPr marL="0" indent="0">
              <a:buNone/>
            </a:pPr>
            <a:r>
              <a:rPr lang="en-US" sz="2101" dirty="0"/>
              <a:t>Building knowledge and confidence. Clients lack the basic health related facts or have not connected these facts into larger understanding of their health or recommended health regimen. </a:t>
            </a:r>
          </a:p>
          <a:p>
            <a:endParaRPr lang="en-US" dirty="0"/>
          </a:p>
        </p:txBody>
      </p:sp>
    </p:spTree>
    <p:custDataLst>
      <p:tags r:id="rId1"/>
    </p:custDataLst>
    <p:extLst>
      <p:ext uri="{BB962C8B-B14F-4D97-AF65-F5344CB8AC3E}">
        <p14:creationId xmlns:p14="http://schemas.microsoft.com/office/powerpoint/2010/main" val="32676724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PAM Segmentation (cont.) </a:t>
            </a:r>
          </a:p>
        </p:txBody>
      </p:sp>
      <p:sp>
        <p:nvSpPr>
          <p:cNvPr id="3" name="Content Placeholder 2"/>
          <p:cNvSpPr>
            <a:spLocks noGrp="1"/>
          </p:cNvSpPr>
          <p:nvPr>
            <p:ph idx="1"/>
          </p:nvPr>
        </p:nvSpPr>
        <p:spPr/>
        <p:txBody>
          <a:bodyPr/>
          <a:lstStyle/>
          <a:p>
            <a:pPr marL="0" indent="0">
              <a:buNone/>
            </a:pPr>
            <a:r>
              <a:rPr lang="en-US" b="1" dirty="0">
                <a:solidFill>
                  <a:schemeClr val="accent1"/>
                </a:solidFill>
              </a:rPr>
              <a:t>Level 3: Taking action</a:t>
            </a:r>
          </a:p>
          <a:p>
            <a:pPr marL="0" indent="0">
              <a:buNone/>
            </a:pPr>
            <a:r>
              <a:rPr lang="en-US" dirty="0"/>
              <a:t>Clients have the key facts and are beginning to take action but may lack confidence and the skill to support their behaviors. </a:t>
            </a:r>
          </a:p>
          <a:p>
            <a:endParaRPr lang="en-US" dirty="0"/>
          </a:p>
          <a:p>
            <a:pPr marL="0" indent="0">
              <a:buNone/>
            </a:pPr>
            <a:r>
              <a:rPr lang="en-US" b="1" dirty="0">
                <a:solidFill>
                  <a:schemeClr val="accent1"/>
                </a:solidFill>
              </a:rPr>
              <a:t>Level 4: Maintaining behaviors and pushing further</a:t>
            </a:r>
          </a:p>
          <a:p>
            <a:pPr marL="0" indent="0">
              <a:buNone/>
            </a:pPr>
            <a:r>
              <a:rPr lang="en-US" dirty="0"/>
              <a:t>Clients have adopted new behaviors but may not be able </a:t>
            </a:r>
            <a:br>
              <a:rPr lang="en-US" dirty="0"/>
            </a:br>
            <a:r>
              <a:rPr lang="en-US" dirty="0"/>
              <a:t>to maintain them in the face of stress or health changes. </a:t>
            </a:r>
          </a:p>
        </p:txBody>
      </p:sp>
    </p:spTree>
    <p:custDataLst>
      <p:tags r:id="rId1"/>
    </p:custDataLst>
    <p:extLst>
      <p:ext uri="{BB962C8B-B14F-4D97-AF65-F5344CB8AC3E}">
        <p14:creationId xmlns:p14="http://schemas.microsoft.com/office/powerpoint/2010/main" val="42105098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370E36-F999-5F39-6076-FDC03F1FC06C}"/>
              </a:ext>
            </a:extLst>
          </p:cNvPr>
          <p:cNvSpPr>
            <a:spLocks noGrp="1"/>
          </p:cNvSpPr>
          <p:nvPr>
            <p:ph type="ctrTitle"/>
          </p:nvPr>
        </p:nvSpPr>
        <p:spPr/>
        <p:txBody>
          <a:bodyPr>
            <a:normAutofit/>
          </a:bodyPr>
          <a:lstStyle/>
          <a:p>
            <a:r>
              <a:rPr lang="en-US" dirty="0"/>
              <a:t>Module 1 – Fundamentals</a:t>
            </a:r>
          </a:p>
        </p:txBody>
      </p:sp>
    </p:spTree>
    <p:custDataLst>
      <p:tags r:id="rId1"/>
    </p:custDataLst>
    <p:extLst>
      <p:ext uri="{BB962C8B-B14F-4D97-AF65-F5344CB8AC3E}">
        <p14:creationId xmlns:p14="http://schemas.microsoft.com/office/powerpoint/2010/main" val="26715347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PAM Segmentation Characteristics</a:t>
            </a:r>
          </a:p>
        </p:txBody>
      </p:sp>
      <p:sp>
        <p:nvSpPr>
          <p:cNvPr id="3" name="Content Placeholder 2"/>
          <p:cNvSpPr>
            <a:spLocks noGrp="1"/>
          </p:cNvSpPr>
          <p:nvPr>
            <p:ph idx="1"/>
          </p:nvPr>
        </p:nvSpPr>
        <p:spPr/>
        <p:txBody>
          <a:bodyPr/>
          <a:lstStyle/>
          <a:p>
            <a:pPr marL="0" indent="0">
              <a:buNone/>
            </a:pPr>
            <a:r>
              <a:rPr lang="en-US" b="1" dirty="0">
                <a:solidFill>
                  <a:schemeClr val="accent1"/>
                </a:solidFill>
              </a:rPr>
              <a:t>Roughly 45% to 50% of all Medicaid clients who have </a:t>
            </a:r>
            <a:br>
              <a:rPr lang="en-US" b="1" dirty="0">
                <a:solidFill>
                  <a:schemeClr val="accent1"/>
                </a:solidFill>
              </a:rPr>
            </a:br>
            <a:r>
              <a:rPr lang="en-US" b="1" dirty="0">
                <a:solidFill>
                  <a:schemeClr val="accent1"/>
                </a:solidFill>
              </a:rPr>
              <a:t>completed the measure score at a Level 1 or Level 2</a:t>
            </a:r>
          </a:p>
          <a:p>
            <a:r>
              <a:rPr lang="en-US" dirty="0"/>
              <a:t>Level 1: Disengaged and overwhelmed</a:t>
            </a:r>
          </a:p>
          <a:p>
            <a:r>
              <a:rPr lang="en-US" dirty="0"/>
              <a:t>Level 2: Becoming aware, but still struggling</a:t>
            </a:r>
          </a:p>
          <a:p>
            <a:pPr marL="0" indent="0">
              <a:buNone/>
            </a:pPr>
            <a:endParaRPr lang="en-US" dirty="0"/>
          </a:p>
          <a:p>
            <a:pPr marL="0" indent="0">
              <a:buNone/>
            </a:pPr>
            <a:r>
              <a:rPr lang="en-US" dirty="0">
                <a:solidFill>
                  <a:schemeClr val="accent1">
                    <a:lumMod val="75000"/>
                  </a:schemeClr>
                </a:solidFill>
              </a:rPr>
              <a:t>Review the client's activation score and level to tailor coaching that is appropriate to the client</a:t>
            </a:r>
          </a:p>
          <a:p>
            <a:pPr marL="0" indent="0">
              <a:buNone/>
            </a:pPr>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28925819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Elicit the Client’s Story Using Responses </a:t>
            </a:r>
            <a:br>
              <a:rPr lang="en-US" dirty="0"/>
            </a:br>
            <a:r>
              <a:rPr lang="en-US" dirty="0"/>
              <a:t>to PAM Questions</a:t>
            </a:r>
          </a:p>
        </p:txBody>
      </p:sp>
      <p:sp>
        <p:nvSpPr>
          <p:cNvPr id="5" name="Content Placeholder 4"/>
          <p:cNvSpPr>
            <a:spLocks noGrp="1"/>
          </p:cNvSpPr>
          <p:nvPr>
            <p:ph idx="1"/>
          </p:nvPr>
        </p:nvSpPr>
        <p:spPr/>
        <p:txBody>
          <a:bodyPr/>
          <a:lstStyle/>
          <a:p>
            <a:endParaRPr lang="en-US" dirty="0"/>
          </a:p>
          <a:p>
            <a:pPr marL="0" indent="0">
              <a:buNone/>
            </a:pPr>
            <a:r>
              <a:rPr lang="en-US" b="1" dirty="0">
                <a:solidFill>
                  <a:schemeClr val="accent1"/>
                </a:solidFill>
              </a:rPr>
              <a:t>Select an item where their answers begin to move away </a:t>
            </a:r>
            <a:br>
              <a:rPr lang="en-US" b="1" dirty="0">
                <a:solidFill>
                  <a:schemeClr val="accent1"/>
                </a:solidFill>
              </a:rPr>
            </a:br>
            <a:r>
              <a:rPr lang="en-US" b="1" dirty="0">
                <a:solidFill>
                  <a:schemeClr val="accent1"/>
                </a:solidFill>
              </a:rPr>
              <a:t>from strongly agree. Help the client discover:</a:t>
            </a:r>
          </a:p>
          <a:p>
            <a:r>
              <a:rPr lang="en-US" dirty="0"/>
              <a:t>What led them to select the response?</a:t>
            </a:r>
          </a:p>
          <a:p>
            <a:r>
              <a:rPr lang="en-US" dirty="0"/>
              <a:t>Why this level and not a lower level?</a:t>
            </a:r>
          </a:p>
          <a:p>
            <a:r>
              <a:rPr lang="en-US" dirty="0"/>
              <a:t>What would it take to reach the next level?</a:t>
            </a:r>
          </a:p>
          <a:p>
            <a:pPr lvl="1"/>
            <a:r>
              <a:rPr lang="en-US" sz="2100" dirty="0"/>
              <a:t>Is this something we could work on together?</a:t>
            </a:r>
          </a:p>
          <a:p>
            <a:endParaRPr lang="en-US" dirty="0"/>
          </a:p>
        </p:txBody>
      </p:sp>
    </p:spTree>
    <p:custDataLst>
      <p:tags r:id="rId1"/>
    </p:custDataLst>
    <p:extLst>
      <p:ext uri="{BB962C8B-B14F-4D97-AF65-F5344CB8AC3E}">
        <p14:creationId xmlns:p14="http://schemas.microsoft.com/office/powerpoint/2010/main" val="14368138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Elicit the Client’s Story Using Responses </a:t>
            </a:r>
            <a:br>
              <a:rPr lang="en-US" dirty="0"/>
            </a:br>
            <a:r>
              <a:rPr lang="en-US" dirty="0"/>
              <a:t>to PAM Questions (cont.)</a:t>
            </a:r>
          </a:p>
        </p:txBody>
      </p:sp>
      <p:sp>
        <p:nvSpPr>
          <p:cNvPr id="3" name="Content Placeholder 2"/>
          <p:cNvSpPr>
            <a:spLocks noGrp="1"/>
          </p:cNvSpPr>
          <p:nvPr>
            <p:ph idx="1"/>
          </p:nvPr>
        </p:nvSpPr>
        <p:spPr/>
        <p:txBody>
          <a:bodyPr/>
          <a:lstStyle/>
          <a:p>
            <a:endParaRPr lang="en-US" dirty="0"/>
          </a:p>
          <a:p>
            <a:pPr marL="0" indent="0">
              <a:buNone/>
            </a:pPr>
            <a:r>
              <a:rPr lang="en-US" b="1" dirty="0">
                <a:solidFill>
                  <a:schemeClr val="accent1"/>
                </a:solidFill>
              </a:rPr>
              <a:t>With self-reflection the client makes an assessment of: </a:t>
            </a:r>
          </a:p>
          <a:p>
            <a:r>
              <a:rPr lang="en-US" dirty="0"/>
              <a:t>What the problem is </a:t>
            </a:r>
          </a:p>
          <a:p>
            <a:r>
              <a:rPr lang="en-US" dirty="0"/>
              <a:t>What will have to happen to alter this assessment </a:t>
            </a:r>
          </a:p>
          <a:p>
            <a:r>
              <a:rPr lang="en-US" dirty="0"/>
              <a:t>How the Care Coordinator can coach the client </a:t>
            </a:r>
            <a:br>
              <a:rPr lang="en-US" dirty="0"/>
            </a:br>
            <a:r>
              <a:rPr lang="en-US" dirty="0"/>
              <a:t>to pursue behavioral changes</a:t>
            </a:r>
          </a:p>
          <a:p>
            <a:endParaRPr lang="en-US" dirty="0"/>
          </a:p>
        </p:txBody>
      </p:sp>
    </p:spTree>
    <p:custDataLst>
      <p:tags r:id="rId1"/>
    </p:custDataLst>
    <p:extLst>
      <p:ext uri="{BB962C8B-B14F-4D97-AF65-F5344CB8AC3E}">
        <p14:creationId xmlns:p14="http://schemas.microsoft.com/office/powerpoint/2010/main" val="9523347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Tailor Your Coaching</a:t>
            </a:r>
          </a:p>
        </p:txBody>
      </p:sp>
      <p:sp>
        <p:nvSpPr>
          <p:cNvPr id="3" name="Content Placeholder 2"/>
          <p:cNvSpPr>
            <a:spLocks noGrp="1"/>
          </p:cNvSpPr>
          <p:nvPr>
            <p:ph idx="1"/>
          </p:nvPr>
        </p:nvSpPr>
        <p:spPr/>
        <p:txBody>
          <a:bodyPr/>
          <a:lstStyle/>
          <a:p>
            <a:pPr marL="0" indent="0">
              <a:spcAft>
                <a:spcPts val="1351"/>
              </a:spcAft>
              <a:buNone/>
            </a:pPr>
            <a:r>
              <a:rPr lang="en-US" dirty="0"/>
              <a:t>Use responses to individual PAM items to get them to explain what is going on.</a:t>
            </a:r>
          </a:p>
          <a:p>
            <a:pPr marL="0" indent="0">
              <a:spcAft>
                <a:spcPts val="1351"/>
              </a:spcAft>
              <a:buNone/>
            </a:pPr>
            <a:r>
              <a:rPr lang="en-US" dirty="0"/>
              <a:t>The client will make statements indicating what they think are the barriers or challenges.</a:t>
            </a:r>
          </a:p>
          <a:p>
            <a:pPr marL="0" indent="0">
              <a:spcAft>
                <a:spcPts val="1351"/>
              </a:spcAft>
              <a:buNone/>
            </a:pPr>
            <a:r>
              <a:rPr lang="en-US" dirty="0"/>
              <a:t>Use perceived barriers to jointly problem solve throughout the coaching process. </a:t>
            </a:r>
          </a:p>
        </p:txBody>
      </p:sp>
      <p:cxnSp>
        <p:nvCxnSpPr>
          <p:cNvPr id="6" name="Straight Connector 5"/>
          <p:cNvCxnSpPr/>
          <p:nvPr/>
        </p:nvCxnSpPr>
        <p:spPr>
          <a:xfrm>
            <a:off x="342990" y="2857195"/>
            <a:ext cx="7917337"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42990" y="3805889"/>
            <a:ext cx="7917337"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2199977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Analyze the Results Incorporating Motivational Interviewing Techniques</a:t>
            </a:r>
          </a:p>
        </p:txBody>
      </p:sp>
      <p:sp>
        <p:nvSpPr>
          <p:cNvPr id="6" name="TextBox 5"/>
          <p:cNvSpPr txBox="1"/>
          <p:nvPr/>
        </p:nvSpPr>
        <p:spPr>
          <a:xfrm>
            <a:off x="352517" y="2242526"/>
            <a:ext cx="7886700" cy="4525854"/>
          </a:xfrm>
          <a:prstGeom prst="rect">
            <a:avLst/>
          </a:prstGeom>
          <a:noFill/>
        </p:spPr>
        <p:txBody>
          <a:bodyPr wrap="square" rtlCol="0">
            <a:spAutoFit/>
          </a:bodyPr>
          <a:lstStyle/>
          <a:p>
            <a:r>
              <a:rPr lang="en-US" sz="2401" dirty="0"/>
              <a:t>Notice when your client begins to disagree or strongly disagree with the statements</a:t>
            </a:r>
          </a:p>
          <a:p>
            <a:endParaRPr lang="en-US" sz="2401" dirty="0"/>
          </a:p>
          <a:p>
            <a:r>
              <a:rPr lang="en-US" sz="2401" dirty="0"/>
              <a:t>This can be a good place to begin discussion about identifying areas where the client or representative may want to consider the type of goal they may be interested in pursuing</a:t>
            </a:r>
          </a:p>
          <a:p>
            <a:endParaRPr lang="en-US" sz="2401" dirty="0"/>
          </a:p>
          <a:p>
            <a:r>
              <a:rPr lang="en-US" sz="2401" dirty="0"/>
              <a:t>Consider using motivational interviewing techniques to draw the client or representative out</a:t>
            </a:r>
          </a:p>
          <a:p>
            <a:endParaRPr lang="en-US" sz="2401" dirty="0"/>
          </a:p>
          <a:p>
            <a:endParaRPr lang="en-US" sz="2401" dirty="0"/>
          </a:p>
          <a:p>
            <a:endParaRPr lang="en-US" sz="2401" dirty="0"/>
          </a:p>
        </p:txBody>
      </p:sp>
      <p:cxnSp>
        <p:nvCxnSpPr>
          <p:cNvPr id="9" name="Straight Connector 8"/>
          <p:cNvCxnSpPr/>
          <p:nvPr/>
        </p:nvCxnSpPr>
        <p:spPr>
          <a:xfrm>
            <a:off x="321881" y="3209984"/>
            <a:ext cx="7917337"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52518" y="4712604"/>
            <a:ext cx="7917337"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449415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PAM Activation Level 1</a:t>
            </a:r>
          </a:p>
        </p:txBody>
      </p:sp>
      <p:sp>
        <p:nvSpPr>
          <p:cNvPr id="7" name="Content Placeholder 2"/>
          <p:cNvSpPr txBox="1">
            <a:spLocks/>
          </p:cNvSpPr>
          <p:nvPr/>
        </p:nvSpPr>
        <p:spPr>
          <a:xfrm>
            <a:off x="352517" y="3221018"/>
            <a:ext cx="7886700" cy="2319308"/>
          </a:xfrm>
          <a:prstGeom prst="rect">
            <a:avLst/>
          </a:prstGeom>
        </p:spPr>
        <p:txBody>
          <a:bodyPr vert="horz" lIns="0" tIns="0" rIns="0" bIns="0" rtlCol="0">
            <a:noAutofit/>
          </a:bodyPr>
          <a:lstStyle>
            <a:lvl1pPr marL="230188" indent="-230188" algn="l" defTabSz="1218895" rtl="0" eaLnBrk="1" latinLnBrk="0" hangingPunct="1">
              <a:lnSpc>
                <a:spcPct val="90000"/>
              </a:lnSpc>
              <a:spcBef>
                <a:spcPts val="1333"/>
              </a:spcBef>
              <a:buClr>
                <a:schemeClr val="accent1"/>
              </a:buClr>
              <a:buSzPct val="80000"/>
              <a:buFont typeface="Arial" panose="020B0604020202020204" pitchFamily="34" charset="0"/>
              <a:buChar char="•"/>
              <a:defRPr sz="3200" kern="1200">
                <a:solidFill>
                  <a:schemeClr val="tx1"/>
                </a:solidFill>
                <a:latin typeface="+mn-lt"/>
                <a:ea typeface="+mn-ea"/>
                <a:cs typeface="+mn-cs"/>
              </a:defRPr>
            </a:lvl1pPr>
            <a:lvl2pPr marL="630238" indent="-230188" algn="l" defTabSz="1218895" rtl="0" eaLnBrk="1" latinLnBrk="0" hangingPunct="1">
              <a:lnSpc>
                <a:spcPct val="90000"/>
              </a:lnSpc>
              <a:spcBef>
                <a:spcPts val="667"/>
              </a:spcBef>
              <a:buClr>
                <a:schemeClr val="accent2"/>
              </a:buClr>
              <a:buSzPct val="80000"/>
              <a:buFont typeface="Arial" panose="020B0604020202020204" pitchFamily="34" charset="0"/>
              <a:buChar char="•"/>
              <a:defRPr sz="2400" kern="1200">
                <a:solidFill>
                  <a:schemeClr val="tx1"/>
                </a:solidFill>
                <a:latin typeface="+mn-lt"/>
                <a:ea typeface="+mn-ea"/>
                <a:cs typeface="+mn-cs"/>
              </a:defRPr>
            </a:lvl2pPr>
            <a:lvl3pPr marL="968375" indent="-222250" algn="l" defTabSz="1218895" rtl="0" eaLnBrk="1" latinLnBrk="0" hangingPunct="1">
              <a:lnSpc>
                <a:spcPct val="90000"/>
              </a:lnSpc>
              <a:spcBef>
                <a:spcPts val="667"/>
              </a:spcBef>
              <a:buClr>
                <a:schemeClr val="accent2"/>
              </a:buClr>
              <a:buSzPct val="80000"/>
              <a:buFont typeface="Arial" panose="020B0604020202020204" pitchFamily="34" charset="0"/>
              <a:buChar char="•"/>
              <a:defRPr sz="2000" kern="1200">
                <a:solidFill>
                  <a:schemeClr val="tx1"/>
                </a:solidFill>
                <a:latin typeface="+mn-lt"/>
                <a:ea typeface="+mn-ea"/>
                <a:cs typeface="+mn-cs"/>
              </a:defRPr>
            </a:lvl3pPr>
            <a:lvl4pPr marL="1198563" indent="-230188" algn="l" defTabSz="1218895" rtl="0" eaLnBrk="1" latinLnBrk="0" hangingPunct="1">
              <a:lnSpc>
                <a:spcPct val="90000"/>
              </a:lnSpc>
              <a:spcBef>
                <a:spcPts val="667"/>
              </a:spcBef>
              <a:buClr>
                <a:schemeClr val="accent2"/>
              </a:buClr>
              <a:buSzPct val="80000"/>
              <a:buFont typeface="Arial" panose="020B0604020202020204" pitchFamily="34" charset="0"/>
              <a:buChar char="•"/>
              <a:defRPr sz="1800" kern="1200">
                <a:solidFill>
                  <a:schemeClr val="tx1"/>
                </a:solidFill>
                <a:latin typeface="+mn-lt"/>
                <a:ea typeface="+mn-ea"/>
                <a:cs typeface="+mn-cs"/>
              </a:defRPr>
            </a:lvl4pPr>
            <a:lvl5pPr marL="1428750" indent="-230188" algn="l" defTabSz="1218895" rtl="0" eaLnBrk="1" latinLnBrk="0" hangingPunct="1">
              <a:lnSpc>
                <a:spcPct val="90000"/>
              </a:lnSpc>
              <a:spcBef>
                <a:spcPts val="667"/>
              </a:spcBef>
              <a:buClr>
                <a:schemeClr val="accent2"/>
              </a:buClr>
              <a:buSzPct val="80000"/>
              <a:buFont typeface="Arial" panose="020B0604020202020204" pitchFamily="34" charset="0"/>
              <a:buChar char="•"/>
              <a:defRPr sz="1800" kern="1200">
                <a:solidFill>
                  <a:schemeClr val="tx1"/>
                </a:solidFill>
                <a:latin typeface="+mn-lt"/>
                <a:ea typeface="+mn-ea"/>
                <a:cs typeface="+mn-cs"/>
              </a:defRPr>
            </a:lvl5pPr>
            <a:lvl6pPr marL="3351962" indent="-304724" algn="l" defTabSz="1218895" rtl="0" eaLnBrk="1" latinLnBrk="0" hangingPunct="1">
              <a:lnSpc>
                <a:spcPct val="90000"/>
              </a:lnSpc>
              <a:spcBef>
                <a:spcPts val="667"/>
              </a:spcBef>
              <a:buFont typeface="Arial" panose="020B0604020202020204" pitchFamily="34" charset="0"/>
              <a:buChar char="•"/>
              <a:defRPr sz="2399" kern="1200">
                <a:solidFill>
                  <a:schemeClr val="tx1"/>
                </a:solidFill>
                <a:latin typeface="+mn-lt"/>
                <a:ea typeface="+mn-ea"/>
                <a:cs typeface="+mn-cs"/>
              </a:defRPr>
            </a:lvl6pPr>
            <a:lvl7pPr marL="3961409" indent="-304724" algn="l" defTabSz="1218895" rtl="0" eaLnBrk="1" latinLnBrk="0" hangingPunct="1">
              <a:lnSpc>
                <a:spcPct val="90000"/>
              </a:lnSpc>
              <a:spcBef>
                <a:spcPts val="667"/>
              </a:spcBef>
              <a:buFont typeface="Arial" panose="020B0604020202020204" pitchFamily="34" charset="0"/>
              <a:buChar char="•"/>
              <a:defRPr sz="2399" kern="1200">
                <a:solidFill>
                  <a:schemeClr val="tx1"/>
                </a:solidFill>
                <a:latin typeface="+mn-lt"/>
                <a:ea typeface="+mn-ea"/>
                <a:cs typeface="+mn-cs"/>
              </a:defRPr>
            </a:lvl7pPr>
            <a:lvl8pPr marL="4570857" indent="-304724" algn="l" defTabSz="1218895" rtl="0" eaLnBrk="1" latinLnBrk="0" hangingPunct="1">
              <a:lnSpc>
                <a:spcPct val="90000"/>
              </a:lnSpc>
              <a:spcBef>
                <a:spcPts val="667"/>
              </a:spcBef>
              <a:buFont typeface="Arial" panose="020B0604020202020204" pitchFamily="34" charset="0"/>
              <a:buChar char="•"/>
              <a:defRPr sz="2399" kern="1200">
                <a:solidFill>
                  <a:schemeClr val="tx1"/>
                </a:solidFill>
                <a:latin typeface="+mn-lt"/>
                <a:ea typeface="+mn-ea"/>
                <a:cs typeface="+mn-cs"/>
              </a:defRPr>
            </a:lvl8pPr>
            <a:lvl9pPr marL="5180305" indent="-304724" algn="l" defTabSz="1218895" rtl="0" eaLnBrk="1" latinLnBrk="0" hangingPunct="1">
              <a:lnSpc>
                <a:spcPct val="90000"/>
              </a:lnSpc>
              <a:spcBef>
                <a:spcPts val="667"/>
              </a:spcBef>
              <a:buFont typeface="Arial" panose="020B0604020202020204" pitchFamily="34" charset="0"/>
              <a:buChar char="•"/>
              <a:defRPr sz="2399" kern="1200">
                <a:solidFill>
                  <a:schemeClr val="tx1"/>
                </a:solidFill>
                <a:latin typeface="+mn-lt"/>
                <a:ea typeface="+mn-ea"/>
                <a:cs typeface="+mn-cs"/>
              </a:defRPr>
            </a:lvl9pPr>
          </a:lstStyle>
          <a:p>
            <a:pPr marL="0" indent="0">
              <a:buNone/>
            </a:pPr>
            <a:r>
              <a:rPr lang="en-US" sz="2401" b="1" dirty="0"/>
              <a:t>Examples</a:t>
            </a:r>
          </a:p>
          <a:p>
            <a:pPr>
              <a:spcBef>
                <a:spcPts val="450"/>
              </a:spcBef>
            </a:pPr>
            <a:r>
              <a:rPr lang="en-US" sz="2101" dirty="0"/>
              <a:t>Self-monitoring and awareness (e.g. how much they walk or how they cope with stress)</a:t>
            </a:r>
          </a:p>
          <a:p>
            <a:pPr>
              <a:spcBef>
                <a:spcPts val="450"/>
              </a:spcBef>
            </a:pPr>
            <a:r>
              <a:rPr lang="en-US" sz="2101" dirty="0"/>
              <a:t>Start pre-behaviors (e.g. reading labels on food)</a:t>
            </a:r>
          </a:p>
          <a:p>
            <a:pPr>
              <a:spcBef>
                <a:spcPts val="450"/>
              </a:spcBef>
            </a:pPr>
            <a:r>
              <a:rPr lang="en-US" sz="2101" dirty="0"/>
              <a:t>Cope with stress</a:t>
            </a:r>
          </a:p>
          <a:p>
            <a:pPr>
              <a:spcBef>
                <a:spcPts val="450"/>
              </a:spcBef>
            </a:pPr>
            <a:r>
              <a:rPr lang="en-US" sz="2101" dirty="0"/>
              <a:t>Understand their role in the care process</a:t>
            </a:r>
          </a:p>
        </p:txBody>
      </p:sp>
      <p:grpSp>
        <p:nvGrpSpPr>
          <p:cNvPr id="8" name="Group 7"/>
          <p:cNvGrpSpPr/>
          <p:nvPr/>
        </p:nvGrpSpPr>
        <p:grpSpPr>
          <a:xfrm>
            <a:off x="1" y="2064341"/>
            <a:ext cx="8633114" cy="1061362"/>
            <a:chOff x="0" y="1714500"/>
            <a:chExt cx="11507821" cy="1714500"/>
          </a:xfrm>
        </p:grpSpPr>
        <p:sp>
          <p:nvSpPr>
            <p:cNvPr id="9" name="Rectangle 8"/>
            <p:cNvSpPr/>
            <p:nvPr/>
          </p:nvSpPr>
          <p:spPr>
            <a:xfrm>
              <a:off x="270163" y="1714500"/>
              <a:ext cx="11237658" cy="1714500"/>
            </a:xfrm>
            <a:prstGeom prst="rect">
              <a:avLst/>
            </a:prstGeom>
            <a:solidFill>
              <a:srgbClr val="E0EBE9"/>
            </a:solidFill>
            <a:ln>
              <a:noFill/>
            </a:ln>
          </p:spPr>
          <p:style>
            <a:lnRef idx="2">
              <a:schemeClr val="accent1">
                <a:shade val="50000"/>
              </a:schemeClr>
            </a:lnRef>
            <a:fillRef idx="1">
              <a:schemeClr val="accent1"/>
            </a:fillRef>
            <a:effectRef idx="0">
              <a:schemeClr val="accent1"/>
            </a:effectRef>
            <a:fontRef idx="minor">
              <a:schemeClr val="lt1"/>
            </a:fontRef>
          </p:style>
          <p:txBody>
            <a:bodyPr lIns="137196" tIns="0" rtlCol="0" anchor="ctr"/>
            <a:lstStyle/>
            <a:p>
              <a:r>
                <a:rPr lang="en-US" sz="2401" b="1" dirty="0">
                  <a:solidFill>
                    <a:schemeClr val="accent1"/>
                  </a:solidFill>
                </a:rPr>
                <a:t>GOAL</a:t>
              </a:r>
            </a:p>
            <a:p>
              <a:r>
                <a:rPr lang="en-US" sz="2101" dirty="0">
                  <a:solidFill>
                    <a:schemeClr val="tx1"/>
                  </a:solidFill>
                </a:rPr>
                <a:t>Build self-awareness and confidence</a:t>
              </a:r>
            </a:p>
          </p:txBody>
        </p:sp>
        <p:sp>
          <p:nvSpPr>
            <p:cNvPr id="10" name="Rectangle 9"/>
            <p:cNvSpPr/>
            <p:nvPr/>
          </p:nvSpPr>
          <p:spPr>
            <a:xfrm>
              <a:off x="0" y="1714500"/>
              <a:ext cx="270164" cy="1714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spTree>
    <p:custDataLst>
      <p:tags r:id="rId1"/>
    </p:custDataLst>
    <p:extLst>
      <p:ext uri="{BB962C8B-B14F-4D97-AF65-F5344CB8AC3E}">
        <p14:creationId xmlns:p14="http://schemas.microsoft.com/office/powerpoint/2010/main" val="6445353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PAM Activation Level 2</a:t>
            </a:r>
          </a:p>
        </p:txBody>
      </p:sp>
      <p:sp>
        <p:nvSpPr>
          <p:cNvPr id="7" name="Content Placeholder 2"/>
          <p:cNvSpPr txBox="1">
            <a:spLocks/>
          </p:cNvSpPr>
          <p:nvPr/>
        </p:nvSpPr>
        <p:spPr>
          <a:xfrm>
            <a:off x="352517" y="3221018"/>
            <a:ext cx="7886700" cy="2319308"/>
          </a:xfrm>
          <a:prstGeom prst="rect">
            <a:avLst/>
          </a:prstGeom>
        </p:spPr>
        <p:txBody>
          <a:bodyPr vert="horz" lIns="0" tIns="0" rIns="0" bIns="0" rtlCol="0">
            <a:noAutofit/>
          </a:bodyPr>
          <a:lstStyle>
            <a:lvl1pPr marL="230188" indent="-230188" algn="l" defTabSz="1218895" rtl="0" eaLnBrk="1" latinLnBrk="0" hangingPunct="1">
              <a:lnSpc>
                <a:spcPct val="90000"/>
              </a:lnSpc>
              <a:spcBef>
                <a:spcPts val="1333"/>
              </a:spcBef>
              <a:buClr>
                <a:schemeClr val="accent1"/>
              </a:buClr>
              <a:buSzPct val="80000"/>
              <a:buFont typeface="Arial" panose="020B0604020202020204" pitchFamily="34" charset="0"/>
              <a:buChar char="•"/>
              <a:defRPr sz="3200" kern="1200">
                <a:solidFill>
                  <a:schemeClr val="tx1"/>
                </a:solidFill>
                <a:latin typeface="+mn-lt"/>
                <a:ea typeface="+mn-ea"/>
                <a:cs typeface="+mn-cs"/>
              </a:defRPr>
            </a:lvl1pPr>
            <a:lvl2pPr marL="630238" indent="-230188" algn="l" defTabSz="1218895" rtl="0" eaLnBrk="1" latinLnBrk="0" hangingPunct="1">
              <a:lnSpc>
                <a:spcPct val="90000"/>
              </a:lnSpc>
              <a:spcBef>
                <a:spcPts val="667"/>
              </a:spcBef>
              <a:buClr>
                <a:schemeClr val="accent2"/>
              </a:buClr>
              <a:buSzPct val="80000"/>
              <a:buFont typeface="Arial" panose="020B0604020202020204" pitchFamily="34" charset="0"/>
              <a:buChar char="•"/>
              <a:defRPr sz="2400" kern="1200">
                <a:solidFill>
                  <a:schemeClr val="tx1"/>
                </a:solidFill>
                <a:latin typeface="+mn-lt"/>
                <a:ea typeface="+mn-ea"/>
                <a:cs typeface="+mn-cs"/>
              </a:defRPr>
            </a:lvl2pPr>
            <a:lvl3pPr marL="968375" indent="-222250" algn="l" defTabSz="1218895" rtl="0" eaLnBrk="1" latinLnBrk="0" hangingPunct="1">
              <a:lnSpc>
                <a:spcPct val="90000"/>
              </a:lnSpc>
              <a:spcBef>
                <a:spcPts val="667"/>
              </a:spcBef>
              <a:buClr>
                <a:schemeClr val="accent2"/>
              </a:buClr>
              <a:buSzPct val="80000"/>
              <a:buFont typeface="Arial" panose="020B0604020202020204" pitchFamily="34" charset="0"/>
              <a:buChar char="•"/>
              <a:defRPr sz="2000" kern="1200">
                <a:solidFill>
                  <a:schemeClr val="tx1"/>
                </a:solidFill>
                <a:latin typeface="+mn-lt"/>
                <a:ea typeface="+mn-ea"/>
                <a:cs typeface="+mn-cs"/>
              </a:defRPr>
            </a:lvl3pPr>
            <a:lvl4pPr marL="1198563" indent="-230188" algn="l" defTabSz="1218895" rtl="0" eaLnBrk="1" latinLnBrk="0" hangingPunct="1">
              <a:lnSpc>
                <a:spcPct val="90000"/>
              </a:lnSpc>
              <a:spcBef>
                <a:spcPts val="667"/>
              </a:spcBef>
              <a:buClr>
                <a:schemeClr val="accent2"/>
              </a:buClr>
              <a:buSzPct val="80000"/>
              <a:buFont typeface="Arial" panose="020B0604020202020204" pitchFamily="34" charset="0"/>
              <a:buChar char="•"/>
              <a:defRPr sz="1800" kern="1200">
                <a:solidFill>
                  <a:schemeClr val="tx1"/>
                </a:solidFill>
                <a:latin typeface="+mn-lt"/>
                <a:ea typeface="+mn-ea"/>
                <a:cs typeface="+mn-cs"/>
              </a:defRPr>
            </a:lvl4pPr>
            <a:lvl5pPr marL="1428750" indent="-230188" algn="l" defTabSz="1218895" rtl="0" eaLnBrk="1" latinLnBrk="0" hangingPunct="1">
              <a:lnSpc>
                <a:spcPct val="90000"/>
              </a:lnSpc>
              <a:spcBef>
                <a:spcPts val="667"/>
              </a:spcBef>
              <a:buClr>
                <a:schemeClr val="accent2"/>
              </a:buClr>
              <a:buSzPct val="80000"/>
              <a:buFont typeface="Arial" panose="020B0604020202020204" pitchFamily="34" charset="0"/>
              <a:buChar char="•"/>
              <a:defRPr sz="1800" kern="1200">
                <a:solidFill>
                  <a:schemeClr val="tx1"/>
                </a:solidFill>
                <a:latin typeface="+mn-lt"/>
                <a:ea typeface="+mn-ea"/>
                <a:cs typeface="+mn-cs"/>
              </a:defRPr>
            </a:lvl5pPr>
            <a:lvl6pPr marL="3351962" indent="-304724" algn="l" defTabSz="1218895" rtl="0" eaLnBrk="1" latinLnBrk="0" hangingPunct="1">
              <a:lnSpc>
                <a:spcPct val="90000"/>
              </a:lnSpc>
              <a:spcBef>
                <a:spcPts val="667"/>
              </a:spcBef>
              <a:buFont typeface="Arial" panose="020B0604020202020204" pitchFamily="34" charset="0"/>
              <a:buChar char="•"/>
              <a:defRPr sz="2399" kern="1200">
                <a:solidFill>
                  <a:schemeClr val="tx1"/>
                </a:solidFill>
                <a:latin typeface="+mn-lt"/>
                <a:ea typeface="+mn-ea"/>
                <a:cs typeface="+mn-cs"/>
              </a:defRPr>
            </a:lvl6pPr>
            <a:lvl7pPr marL="3961409" indent="-304724" algn="l" defTabSz="1218895" rtl="0" eaLnBrk="1" latinLnBrk="0" hangingPunct="1">
              <a:lnSpc>
                <a:spcPct val="90000"/>
              </a:lnSpc>
              <a:spcBef>
                <a:spcPts val="667"/>
              </a:spcBef>
              <a:buFont typeface="Arial" panose="020B0604020202020204" pitchFamily="34" charset="0"/>
              <a:buChar char="•"/>
              <a:defRPr sz="2399" kern="1200">
                <a:solidFill>
                  <a:schemeClr val="tx1"/>
                </a:solidFill>
                <a:latin typeface="+mn-lt"/>
                <a:ea typeface="+mn-ea"/>
                <a:cs typeface="+mn-cs"/>
              </a:defRPr>
            </a:lvl7pPr>
            <a:lvl8pPr marL="4570857" indent="-304724" algn="l" defTabSz="1218895" rtl="0" eaLnBrk="1" latinLnBrk="0" hangingPunct="1">
              <a:lnSpc>
                <a:spcPct val="90000"/>
              </a:lnSpc>
              <a:spcBef>
                <a:spcPts val="667"/>
              </a:spcBef>
              <a:buFont typeface="Arial" panose="020B0604020202020204" pitchFamily="34" charset="0"/>
              <a:buChar char="•"/>
              <a:defRPr sz="2399" kern="1200">
                <a:solidFill>
                  <a:schemeClr val="tx1"/>
                </a:solidFill>
                <a:latin typeface="+mn-lt"/>
                <a:ea typeface="+mn-ea"/>
                <a:cs typeface="+mn-cs"/>
              </a:defRPr>
            </a:lvl8pPr>
            <a:lvl9pPr marL="5180305" indent="-304724" algn="l" defTabSz="1218895" rtl="0" eaLnBrk="1" latinLnBrk="0" hangingPunct="1">
              <a:lnSpc>
                <a:spcPct val="90000"/>
              </a:lnSpc>
              <a:spcBef>
                <a:spcPts val="667"/>
              </a:spcBef>
              <a:buFont typeface="Arial" panose="020B0604020202020204" pitchFamily="34" charset="0"/>
              <a:buChar char="•"/>
              <a:defRPr sz="2399" kern="1200">
                <a:solidFill>
                  <a:schemeClr val="tx1"/>
                </a:solidFill>
                <a:latin typeface="+mn-lt"/>
                <a:ea typeface="+mn-ea"/>
                <a:cs typeface="+mn-cs"/>
              </a:defRPr>
            </a:lvl9pPr>
          </a:lstStyle>
          <a:p>
            <a:pPr marL="0" indent="0">
              <a:buNone/>
            </a:pPr>
            <a:r>
              <a:rPr lang="en-US" sz="2401" b="1" dirty="0"/>
              <a:t>Examples</a:t>
            </a:r>
          </a:p>
          <a:p>
            <a:pPr>
              <a:spcBef>
                <a:spcPts val="450"/>
              </a:spcBef>
            </a:pPr>
            <a:r>
              <a:rPr lang="en-US" sz="2101" dirty="0"/>
              <a:t>Make sure the knowledge dots are connected</a:t>
            </a:r>
          </a:p>
          <a:p>
            <a:pPr>
              <a:spcBef>
                <a:spcPts val="450"/>
              </a:spcBef>
            </a:pPr>
            <a:r>
              <a:rPr lang="en-US" sz="2101" dirty="0"/>
              <a:t>Start with small behavioral steps (one step at a time)</a:t>
            </a:r>
          </a:p>
          <a:p>
            <a:pPr>
              <a:spcBef>
                <a:spcPts val="450"/>
              </a:spcBef>
            </a:pPr>
            <a:r>
              <a:rPr lang="en-US" sz="2101" dirty="0"/>
              <a:t>Stress management and coping skills</a:t>
            </a:r>
          </a:p>
          <a:p>
            <a:pPr>
              <a:spcBef>
                <a:spcPts val="450"/>
              </a:spcBef>
            </a:pPr>
            <a:r>
              <a:rPr lang="en-US" sz="2101" dirty="0"/>
              <a:t>Build problem solving skills</a:t>
            </a:r>
          </a:p>
        </p:txBody>
      </p:sp>
      <p:grpSp>
        <p:nvGrpSpPr>
          <p:cNvPr id="8" name="Group 7"/>
          <p:cNvGrpSpPr/>
          <p:nvPr/>
        </p:nvGrpSpPr>
        <p:grpSpPr>
          <a:xfrm>
            <a:off x="1" y="2064341"/>
            <a:ext cx="8633114" cy="1061362"/>
            <a:chOff x="0" y="1714500"/>
            <a:chExt cx="11507821" cy="1714500"/>
          </a:xfrm>
        </p:grpSpPr>
        <p:sp>
          <p:nvSpPr>
            <p:cNvPr id="9" name="Rectangle 8"/>
            <p:cNvSpPr/>
            <p:nvPr/>
          </p:nvSpPr>
          <p:spPr>
            <a:xfrm>
              <a:off x="270163" y="1714500"/>
              <a:ext cx="11237658" cy="1714500"/>
            </a:xfrm>
            <a:prstGeom prst="rect">
              <a:avLst/>
            </a:prstGeom>
            <a:solidFill>
              <a:srgbClr val="E0EBE9"/>
            </a:solidFill>
            <a:ln>
              <a:noFill/>
            </a:ln>
          </p:spPr>
          <p:style>
            <a:lnRef idx="2">
              <a:schemeClr val="accent1">
                <a:shade val="50000"/>
              </a:schemeClr>
            </a:lnRef>
            <a:fillRef idx="1">
              <a:schemeClr val="accent1"/>
            </a:fillRef>
            <a:effectRef idx="0">
              <a:schemeClr val="accent1"/>
            </a:effectRef>
            <a:fontRef idx="minor">
              <a:schemeClr val="lt1"/>
            </a:fontRef>
          </p:style>
          <p:txBody>
            <a:bodyPr lIns="137196" tIns="0" rtlCol="0" anchor="ctr"/>
            <a:lstStyle/>
            <a:p>
              <a:r>
                <a:rPr lang="en-US" sz="2401" b="1" dirty="0">
                  <a:solidFill>
                    <a:schemeClr val="accent1"/>
                  </a:solidFill>
                </a:rPr>
                <a:t>GOAL</a:t>
              </a:r>
            </a:p>
            <a:p>
              <a:r>
                <a:rPr lang="en-US" sz="2101" dirty="0">
                  <a:solidFill>
                    <a:schemeClr val="tx1"/>
                  </a:solidFill>
                </a:rPr>
                <a:t>Increase knowledge, confidence, and initial skill development</a:t>
              </a:r>
            </a:p>
          </p:txBody>
        </p:sp>
        <p:sp>
          <p:nvSpPr>
            <p:cNvPr id="10" name="Rectangle 9"/>
            <p:cNvSpPr/>
            <p:nvPr/>
          </p:nvSpPr>
          <p:spPr>
            <a:xfrm>
              <a:off x="0" y="1714500"/>
              <a:ext cx="270164" cy="1714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spTree>
    <p:custDataLst>
      <p:tags r:id="rId1"/>
    </p:custDataLst>
    <p:extLst>
      <p:ext uri="{BB962C8B-B14F-4D97-AF65-F5344CB8AC3E}">
        <p14:creationId xmlns:p14="http://schemas.microsoft.com/office/powerpoint/2010/main" val="2655919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PAM Activation Level 3</a:t>
            </a:r>
          </a:p>
        </p:txBody>
      </p:sp>
      <p:sp>
        <p:nvSpPr>
          <p:cNvPr id="7" name="Content Placeholder 2"/>
          <p:cNvSpPr txBox="1">
            <a:spLocks/>
          </p:cNvSpPr>
          <p:nvPr/>
        </p:nvSpPr>
        <p:spPr>
          <a:xfrm>
            <a:off x="352517" y="3221018"/>
            <a:ext cx="7886700" cy="2319308"/>
          </a:xfrm>
          <a:prstGeom prst="rect">
            <a:avLst/>
          </a:prstGeom>
        </p:spPr>
        <p:txBody>
          <a:bodyPr vert="horz" lIns="0" tIns="0" rIns="0" bIns="0" rtlCol="0">
            <a:noAutofit/>
          </a:bodyPr>
          <a:lstStyle>
            <a:lvl1pPr marL="230188" indent="-230188" algn="l" defTabSz="1218895" rtl="0" eaLnBrk="1" latinLnBrk="0" hangingPunct="1">
              <a:lnSpc>
                <a:spcPct val="90000"/>
              </a:lnSpc>
              <a:spcBef>
                <a:spcPts val="1333"/>
              </a:spcBef>
              <a:buClr>
                <a:schemeClr val="accent1"/>
              </a:buClr>
              <a:buSzPct val="80000"/>
              <a:buFont typeface="Arial" panose="020B0604020202020204" pitchFamily="34" charset="0"/>
              <a:buChar char="•"/>
              <a:defRPr sz="3200" kern="1200">
                <a:solidFill>
                  <a:schemeClr val="tx1"/>
                </a:solidFill>
                <a:latin typeface="+mn-lt"/>
                <a:ea typeface="+mn-ea"/>
                <a:cs typeface="+mn-cs"/>
              </a:defRPr>
            </a:lvl1pPr>
            <a:lvl2pPr marL="630238" indent="-230188" algn="l" defTabSz="1218895" rtl="0" eaLnBrk="1" latinLnBrk="0" hangingPunct="1">
              <a:lnSpc>
                <a:spcPct val="90000"/>
              </a:lnSpc>
              <a:spcBef>
                <a:spcPts val="667"/>
              </a:spcBef>
              <a:buClr>
                <a:schemeClr val="accent2"/>
              </a:buClr>
              <a:buSzPct val="80000"/>
              <a:buFont typeface="Arial" panose="020B0604020202020204" pitchFamily="34" charset="0"/>
              <a:buChar char="•"/>
              <a:defRPr sz="2400" kern="1200">
                <a:solidFill>
                  <a:schemeClr val="tx1"/>
                </a:solidFill>
                <a:latin typeface="+mn-lt"/>
                <a:ea typeface="+mn-ea"/>
                <a:cs typeface="+mn-cs"/>
              </a:defRPr>
            </a:lvl2pPr>
            <a:lvl3pPr marL="968375" indent="-222250" algn="l" defTabSz="1218895" rtl="0" eaLnBrk="1" latinLnBrk="0" hangingPunct="1">
              <a:lnSpc>
                <a:spcPct val="90000"/>
              </a:lnSpc>
              <a:spcBef>
                <a:spcPts val="667"/>
              </a:spcBef>
              <a:buClr>
                <a:schemeClr val="accent2"/>
              </a:buClr>
              <a:buSzPct val="80000"/>
              <a:buFont typeface="Arial" panose="020B0604020202020204" pitchFamily="34" charset="0"/>
              <a:buChar char="•"/>
              <a:defRPr sz="2000" kern="1200">
                <a:solidFill>
                  <a:schemeClr val="tx1"/>
                </a:solidFill>
                <a:latin typeface="+mn-lt"/>
                <a:ea typeface="+mn-ea"/>
                <a:cs typeface="+mn-cs"/>
              </a:defRPr>
            </a:lvl3pPr>
            <a:lvl4pPr marL="1198563" indent="-230188" algn="l" defTabSz="1218895" rtl="0" eaLnBrk="1" latinLnBrk="0" hangingPunct="1">
              <a:lnSpc>
                <a:spcPct val="90000"/>
              </a:lnSpc>
              <a:spcBef>
                <a:spcPts val="667"/>
              </a:spcBef>
              <a:buClr>
                <a:schemeClr val="accent2"/>
              </a:buClr>
              <a:buSzPct val="80000"/>
              <a:buFont typeface="Arial" panose="020B0604020202020204" pitchFamily="34" charset="0"/>
              <a:buChar char="•"/>
              <a:defRPr sz="1800" kern="1200">
                <a:solidFill>
                  <a:schemeClr val="tx1"/>
                </a:solidFill>
                <a:latin typeface="+mn-lt"/>
                <a:ea typeface="+mn-ea"/>
                <a:cs typeface="+mn-cs"/>
              </a:defRPr>
            </a:lvl4pPr>
            <a:lvl5pPr marL="1428750" indent="-230188" algn="l" defTabSz="1218895" rtl="0" eaLnBrk="1" latinLnBrk="0" hangingPunct="1">
              <a:lnSpc>
                <a:spcPct val="90000"/>
              </a:lnSpc>
              <a:spcBef>
                <a:spcPts val="667"/>
              </a:spcBef>
              <a:buClr>
                <a:schemeClr val="accent2"/>
              </a:buClr>
              <a:buSzPct val="80000"/>
              <a:buFont typeface="Arial" panose="020B0604020202020204" pitchFamily="34" charset="0"/>
              <a:buChar char="•"/>
              <a:defRPr sz="1800" kern="1200">
                <a:solidFill>
                  <a:schemeClr val="tx1"/>
                </a:solidFill>
                <a:latin typeface="+mn-lt"/>
                <a:ea typeface="+mn-ea"/>
                <a:cs typeface="+mn-cs"/>
              </a:defRPr>
            </a:lvl5pPr>
            <a:lvl6pPr marL="3351962" indent="-304724" algn="l" defTabSz="1218895" rtl="0" eaLnBrk="1" latinLnBrk="0" hangingPunct="1">
              <a:lnSpc>
                <a:spcPct val="90000"/>
              </a:lnSpc>
              <a:spcBef>
                <a:spcPts val="667"/>
              </a:spcBef>
              <a:buFont typeface="Arial" panose="020B0604020202020204" pitchFamily="34" charset="0"/>
              <a:buChar char="•"/>
              <a:defRPr sz="2399" kern="1200">
                <a:solidFill>
                  <a:schemeClr val="tx1"/>
                </a:solidFill>
                <a:latin typeface="+mn-lt"/>
                <a:ea typeface="+mn-ea"/>
                <a:cs typeface="+mn-cs"/>
              </a:defRPr>
            </a:lvl6pPr>
            <a:lvl7pPr marL="3961409" indent="-304724" algn="l" defTabSz="1218895" rtl="0" eaLnBrk="1" latinLnBrk="0" hangingPunct="1">
              <a:lnSpc>
                <a:spcPct val="90000"/>
              </a:lnSpc>
              <a:spcBef>
                <a:spcPts val="667"/>
              </a:spcBef>
              <a:buFont typeface="Arial" panose="020B0604020202020204" pitchFamily="34" charset="0"/>
              <a:buChar char="•"/>
              <a:defRPr sz="2399" kern="1200">
                <a:solidFill>
                  <a:schemeClr val="tx1"/>
                </a:solidFill>
                <a:latin typeface="+mn-lt"/>
                <a:ea typeface="+mn-ea"/>
                <a:cs typeface="+mn-cs"/>
              </a:defRPr>
            </a:lvl7pPr>
            <a:lvl8pPr marL="4570857" indent="-304724" algn="l" defTabSz="1218895" rtl="0" eaLnBrk="1" latinLnBrk="0" hangingPunct="1">
              <a:lnSpc>
                <a:spcPct val="90000"/>
              </a:lnSpc>
              <a:spcBef>
                <a:spcPts val="667"/>
              </a:spcBef>
              <a:buFont typeface="Arial" panose="020B0604020202020204" pitchFamily="34" charset="0"/>
              <a:buChar char="•"/>
              <a:defRPr sz="2399" kern="1200">
                <a:solidFill>
                  <a:schemeClr val="tx1"/>
                </a:solidFill>
                <a:latin typeface="+mn-lt"/>
                <a:ea typeface="+mn-ea"/>
                <a:cs typeface="+mn-cs"/>
              </a:defRPr>
            </a:lvl8pPr>
            <a:lvl9pPr marL="5180305" indent="-304724" algn="l" defTabSz="1218895" rtl="0" eaLnBrk="1" latinLnBrk="0" hangingPunct="1">
              <a:lnSpc>
                <a:spcPct val="90000"/>
              </a:lnSpc>
              <a:spcBef>
                <a:spcPts val="667"/>
              </a:spcBef>
              <a:buFont typeface="Arial" panose="020B0604020202020204" pitchFamily="34" charset="0"/>
              <a:buChar char="•"/>
              <a:defRPr sz="2399" kern="1200">
                <a:solidFill>
                  <a:schemeClr val="tx1"/>
                </a:solidFill>
                <a:latin typeface="+mn-lt"/>
                <a:ea typeface="+mn-ea"/>
                <a:cs typeface="+mn-cs"/>
              </a:defRPr>
            </a:lvl9pPr>
          </a:lstStyle>
          <a:p>
            <a:pPr marL="0" indent="0">
              <a:buNone/>
            </a:pPr>
            <a:r>
              <a:rPr lang="en-US" sz="2401" b="1" dirty="0"/>
              <a:t>Examples</a:t>
            </a:r>
          </a:p>
          <a:p>
            <a:pPr>
              <a:spcBef>
                <a:spcPts val="450"/>
              </a:spcBef>
            </a:pPr>
            <a:r>
              <a:rPr lang="en-US" sz="2101" dirty="0"/>
              <a:t>Initiation of specific realistic behaviors (e.g. walking 10 minutes </a:t>
            </a:r>
            <a:br>
              <a:rPr lang="en-US" sz="2101" dirty="0"/>
            </a:br>
            <a:r>
              <a:rPr lang="en-US" sz="2101" dirty="0"/>
              <a:t>3 times a week)</a:t>
            </a:r>
          </a:p>
          <a:p>
            <a:pPr>
              <a:spcBef>
                <a:spcPts val="450"/>
              </a:spcBef>
            </a:pPr>
            <a:r>
              <a:rPr lang="en-US" sz="2101" dirty="0"/>
              <a:t>Problem solving as it relates to emerging issues with the new behavior goals</a:t>
            </a:r>
          </a:p>
        </p:txBody>
      </p:sp>
      <p:grpSp>
        <p:nvGrpSpPr>
          <p:cNvPr id="8" name="Group 7"/>
          <p:cNvGrpSpPr/>
          <p:nvPr/>
        </p:nvGrpSpPr>
        <p:grpSpPr>
          <a:xfrm>
            <a:off x="1" y="2064341"/>
            <a:ext cx="8633114" cy="1061362"/>
            <a:chOff x="0" y="1714500"/>
            <a:chExt cx="11507821" cy="1714500"/>
          </a:xfrm>
        </p:grpSpPr>
        <p:sp>
          <p:nvSpPr>
            <p:cNvPr id="9" name="Rectangle 8"/>
            <p:cNvSpPr/>
            <p:nvPr/>
          </p:nvSpPr>
          <p:spPr>
            <a:xfrm>
              <a:off x="270163" y="1714500"/>
              <a:ext cx="11237658" cy="1714500"/>
            </a:xfrm>
            <a:prstGeom prst="rect">
              <a:avLst/>
            </a:prstGeom>
            <a:solidFill>
              <a:srgbClr val="E0EBE9"/>
            </a:solidFill>
            <a:ln>
              <a:noFill/>
            </a:ln>
          </p:spPr>
          <p:style>
            <a:lnRef idx="2">
              <a:schemeClr val="accent1">
                <a:shade val="50000"/>
              </a:schemeClr>
            </a:lnRef>
            <a:fillRef idx="1">
              <a:schemeClr val="accent1"/>
            </a:fillRef>
            <a:effectRef idx="0">
              <a:schemeClr val="accent1"/>
            </a:effectRef>
            <a:fontRef idx="minor">
              <a:schemeClr val="lt1"/>
            </a:fontRef>
          </p:style>
          <p:txBody>
            <a:bodyPr lIns="137196" tIns="0" rtlCol="0" anchor="ctr"/>
            <a:lstStyle/>
            <a:p>
              <a:r>
                <a:rPr lang="en-US" sz="2401" b="1" dirty="0">
                  <a:solidFill>
                    <a:schemeClr val="accent1"/>
                  </a:solidFill>
                </a:rPr>
                <a:t>GOAL</a:t>
              </a:r>
            </a:p>
            <a:p>
              <a:r>
                <a:rPr lang="en-US" sz="2101" dirty="0">
                  <a:solidFill>
                    <a:schemeClr val="tx1"/>
                  </a:solidFill>
                </a:rPr>
                <a:t>Initiation of new behaviors and develop problem solving skills</a:t>
              </a:r>
            </a:p>
          </p:txBody>
        </p:sp>
        <p:sp>
          <p:nvSpPr>
            <p:cNvPr id="10" name="Rectangle 9"/>
            <p:cNvSpPr/>
            <p:nvPr/>
          </p:nvSpPr>
          <p:spPr>
            <a:xfrm>
              <a:off x="0" y="1714500"/>
              <a:ext cx="270164" cy="1714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spTree>
    <p:custDataLst>
      <p:tags r:id="rId1"/>
    </p:custDataLst>
    <p:extLst>
      <p:ext uri="{BB962C8B-B14F-4D97-AF65-F5344CB8AC3E}">
        <p14:creationId xmlns:p14="http://schemas.microsoft.com/office/powerpoint/2010/main" val="20389123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PAM Activation Level 4</a:t>
            </a:r>
          </a:p>
        </p:txBody>
      </p:sp>
      <p:sp>
        <p:nvSpPr>
          <p:cNvPr id="7" name="Content Placeholder 2"/>
          <p:cNvSpPr txBox="1">
            <a:spLocks/>
          </p:cNvSpPr>
          <p:nvPr/>
        </p:nvSpPr>
        <p:spPr>
          <a:xfrm>
            <a:off x="352517" y="3221018"/>
            <a:ext cx="7886700" cy="2319308"/>
          </a:xfrm>
          <a:prstGeom prst="rect">
            <a:avLst/>
          </a:prstGeom>
        </p:spPr>
        <p:txBody>
          <a:bodyPr vert="horz" lIns="0" tIns="0" rIns="0" bIns="0" rtlCol="0">
            <a:noAutofit/>
          </a:bodyPr>
          <a:lstStyle>
            <a:lvl1pPr marL="230188" indent="-230188" algn="l" defTabSz="1218895" rtl="0" eaLnBrk="1" latinLnBrk="0" hangingPunct="1">
              <a:lnSpc>
                <a:spcPct val="90000"/>
              </a:lnSpc>
              <a:spcBef>
                <a:spcPts val="1333"/>
              </a:spcBef>
              <a:buClr>
                <a:schemeClr val="accent1"/>
              </a:buClr>
              <a:buSzPct val="80000"/>
              <a:buFont typeface="Arial" panose="020B0604020202020204" pitchFamily="34" charset="0"/>
              <a:buChar char="•"/>
              <a:defRPr sz="3200" kern="1200">
                <a:solidFill>
                  <a:schemeClr val="tx1"/>
                </a:solidFill>
                <a:latin typeface="+mn-lt"/>
                <a:ea typeface="+mn-ea"/>
                <a:cs typeface="+mn-cs"/>
              </a:defRPr>
            </a:lvl1pPr>
            <a:lvl2pPr marL="630238" indent="-230188" algn="l" defTabSz="1218895" rtl="0" eaLnBrk="1" latinLnBrk="0" hangingPunct="1">
              <a:lnSpc>
                <a:spcPct val="90000"/>
              </a:lnSpc>
              <a:spcBef>
                <a:spcPts val="667"/>
              </a:spcBef>
              <a:buClr>
                <a:schemeClr val="accent2"/>
              </a:buClr>
              <a:buSzPct val="80000"/>
              <a:buFont typeface="Arial" panose="020B0604020202020204" pitchFamily="34" charset="0"/>
              <a:buChar char="•"/>
              <a:defRPr sz="2400" kern="1200">
                <a:solidFill>
                  <a:schemeClr val="tx1"/>
                </a:solidFill>
                <a:latin typeface="+mn-lt"/>
                <a:ea typeface="+mn-ea"/>
                <a:cs typeface="+mn-cs"/>
              </a:defRPr>
            </a:lvl2pPr>
            <a:lvl3pPr marL="968375" indent="-222250" algn="l" defTabSz="1218895" rtl="0" eaLnBrk="1" latinLnBrk="0" hangingPunct="1">
              <a:lnSpc>
                <a:spcPct val="90000"/>
              </a:lnSpc>
              <a:spcBef>
                <a:spcPts val="667"/>
              </a:spcBef>
              <a:buClr>
                <a:schemeClr val="accent2"/>
              </a:buClr>
              <a:buSzPct val="80000"/>
              <a:buFont typeface="Arial" panose="020B0604020202020204" pitchFamily="34" charset="0"/>
              <a:buChar char="•"/>
              <a:defRPr sz="2000" kern="1200">
                <a:solidFill>
                  <a:schemeClr val="tx1"/>
                </a:solidFill>
                <a:latin typeface="+mn-lt"/>
                <a:ea typeface="+mn-ea"/>
                <a:cs typeface="+mn-cs"/>
              </a:defRPr>
            </a:lvl3pPr>
            <a:lvl4pPr marL="1198563" indent="-230188" algn="l" defTabSz="1218895" rtl="0" eaLnBrk="1" latinLnBrk="0" hangingPunct="1">
              <a:lnSpc>
                <a:spcPct val="90000"/>
              </a:lnSpc>
              <a:spcBef>
                <a:spcPts val="667"/>
              </a:spcBef>
              <a:buClr>
                <a:schemeClr val="accent2"/>
              </a:buClr>
              <a:buSzPct val="80000"/>
              <a:buFont typeface="Arial" panose="020B0604020202020204" pitchFamily="34" charset="0"/>
              <a:buChar char="•"/>
              <a:defRPr sz="1800" kern="1200">
                <a:solidFill>
                  <a:schemeClr val="tx1"/>
                </a:solidFill>
                <a:latin typeface="+mn-lt"/>
                <a:ea typeface="+mn-ea"/>
                <a:cs typeface="+mn-cs"/>
              </a:defRPr>
            </a:lvl4pPr>
            <a:lvl5pPr marL="1428750" indent="-230188" algn="l" defTabSz="1218895" rtl="0" eaLnBrk="1" latinLnBrk="0" hangingPunct="1">
              <a:lnSpc>
                <a:spcPct val="90000"/>
              </a:lnSpc>
              <a:spcBef>
                <a:spcPts val="667"/>
              </a:spcBef>
              <a:buClr>
                <a:schemeClr val="accent2"/>
              </a:buClr>
              <a:buSzPct val="80000"/>
              <a:buFont typeface="Arial" panose="020B0604020202020204" pitchFamily="34" charset="0"/>
              <a:buChar char="•"/>
              <a:defRPr sz="1800" kern="1200">
                <a:solidFill>
                  <a:schemeClr val="tx1"/>
                </a:solidFill>
                <a:latin typeface="+mn-lt"/>
                <a:ea typeface="+mn-ea"/>
                <a:cs typeface="+mn-cs"/>
              </a:defRPr>
            </a:lvl5pPr>
            <a:lvl6pPr marL="3351962" indent="-304724" algn="l" defTabSz="1218895" rtl="0" eaLnBrk="1" latinLnBrk="0" hangingPunct="1">
              <a:lnSpc>
                <a:spcPct val="90000"/>
              </a:lnSpc>
              <a:spcBef>
                <a:spcPts val="667"/>
              </a:spcBef>
              <a:buFont typeface="Arial" panose="020B0604020202020204" pitchFamily="34" charset="0"/>
              <a:buChar char="•"/>
              <a:defRPr sz="2399" kern="1200">
                <a:solidFill>
                  <a:schemeClr val="tx1"/>
                </a:solidFill>
                <a:latin typeface="+mn-lt"/>
                <a:ea typeface="+mn-ea"/>
                <a:cs typeface="+mn-cs"/>
              </a:defRPr>
            </a:lvl6pPr>
            <a:lvl7pPr marL="3961409" indent="-304724" algn="l" defTabSz="1218895" rtl="0" eaLnBrk="1" latinLnBrk="0" hangingPunct="1">
              <a:lnSpc>
                <a:spcPct val="90000"/>
              </a:lnSpc>
              <a:spcBef>
                <a:spcPts val="667"/>
              </a:spcBef>
              <a:buFont typeface="Arial" panose="020B0604020202020204" pitchFamily="34" charset="0"/>
              <a:buChar char="•"/>
              <a:defRPr sz="2399" kern="1200">
                <a:solidFill>
                  <a:schemeClr val="tx1"/>
                </a:solidFill>
                <a:latin typeface="+mn-lt"/>
                <a:ea typeface="+mn-ea"/>
                <a:cs typeface="+mn-cs"/>
              </a:defRPr>
            </a:lvl7pPr>
            <a:lvl8pPr marL="4570857" indent="-304724" algn="l" defTabSz="1218895" rtl="0" eaLnBrk="1" latinLnBrk="0" hangingPunct="1">
              <a:lnSpc>
                <a:spcPct val="90000"/>
              </a:lnSpc>
              <a:spcBef>
                <a:spcPts val="667"/>
              </a:spcBef>
              <a:buFont typeface="Arial" panose="020B0604020202020204" pitchFamily="34" charset="0"/>
              <a:buChar char="•"/>
              <a:defRPr sz="2399" kern="1200">
                <a:solidFill>
                  <a:schemeClr val="tx1"/>
                </a:solidFill>
                <a:latin typeface="+mn-lt"/>
                <a:ea typeface="+mn-ea"/>
                <a:cs typeface="+mn-cs"/>
              </a:defRPr>
            </a:lvl8pPr>
            <a:lvl9pPr marL="5180305" indent="-304724" algn="l" defTabSz="1218895" rtl="0" eaLnBrk="1" latinLnBrk="0" hangingPunct="1">
              <a:lnSpc>
                <a:spcPct val="90000"/>
              </a:lnSpc>
              <a:spcBef>
                <a:spcPts val="667"/>
              </a:spcBef>
              <a:buFont typeface="Arial" panose="020B0604020202020204" pitchFamily="34" charset="0"/>
              <a:buChar char="•"/>
              <a:defRPr sz="2399" kern="1200">
                <a:solidFill>
                  <a:schemeClr val="tx1"/>
                </a:solidFill>
                <a:latin typeface="+mn-lt"/>
                <a:ea typeface="+mn-ea"/>
                <a:cs typeface="+mn-cs"/>
              </a:defRPr>
            </a:lvl9pPr>
          </a:lstStyle>
          <a:p>
            <a:pPr marL="0" indent="0">
              <a:buNone/>
            </a:pPr>
            <a:r>
              <a:rPr lang="en-US" sz="2401" b="1" dirty="0"/>
              <a:t>Examples</a:t>
            </a:r>
          </a:p>
          <a:p>
            <a:pPr>
              <a:spcBef>
                <a:spcPts val="450"/>
              </a:spcBef>
            </a:pPr>
            <a:r>
              <a:rPr lang="en-US" sz="2101" dirty="0"/>
              <a:t>Build confidence for coping and problem solving when situations throw them off track; self-monitor for those situations (e.g. new staff at the doctor’s office)</a:t>
            </a:r>
          </a:p>
          <a:p>
            <a:pPr>
              <a:spcBef>
                <a:spcPts val="450"/>
              </a:spcBef>
            </a:pPr>
            <a:r>
              <a:rPr lang="en-US" sz="2101" dirty="0"/>
              <a:t>Plan for handling a specific type of situation (e.g. using medications while traveling)</a:t>
            </a:r>
          </a:p>
          <a:p>
            <a:pPr>
              <a:spcBef>
                <a:spcPts val="450"/>
              </a:spcBef>
            </a:pPr>
            <a:r>
              <a:rPr lang="en-US" sz="2101" dirty="0"/>
              <a:t>Problem solve together</a:t>
            </a:r>
          </a:p>
        </p:txBody>
      </p:sp>
      <p:grpSp>
        <p:nvGrpSpPr>
          <p:cNvPr id="8" name="Group 7"/>
          <p:cNvGrpSpPr/>
          <p:nvPr/>
        </p:nvGrpSpPr>
        <p:grpSpPr>
          <a:xfrm>
            <a:off x="1" y="2064341"/>
            <a:ext cx="8633114" cy="1061362"/>
            <a:chOff x="0" y="1714500"/>
            <a:chExt cx="11507821" cy="1714500"/>
          </a:xfrm>
        </p:grpSpPr>
        <p:sp>
          <p:nvSpPr>
            <p:cNvPr id="9" name="Rectangle 8"/>
            <p:cNvSpPr/>
            <p:nvPr/>
          </p:nvSpPr>
          <p:spPr>
            <a:xfrm>
              <a:off x="270163" y="1714500"/>
              <a:ext cx="11237658" cy="1714500"/>
            </a:xfrm>
            <a:prstGeom prst="rect">
              <a:avLst/>
            </a:prstGeom>
            <a:solidFill>
              <a:srgbClr val="E0EBE9"/>
            </a:solidFill>
            <a:ln>
              <a:noFill/>
            </a:ln>
          </p:spPr>
          <p:style>
            <a:lnRef idx="2">
              <a:schemeClr val="accent1">
                <a:shade val="50000"/>
              </a:schemeClr>
            </a:lnRef>
            <a:fillRef idx="1">
              <a:schemeClr val="accent1"/>
            </a:fillRef>
            <a:effectRef idx="0">
              <a:schemeClr val="accent1"/>
            </a:effectRef>
            <a:fontRef idx="minor">
              <a:schemeClr val="lt1"/>
            </a:fontRef>
          </p:style>
          <p:txBody>
            <a:bodyPr lIns="137196" tIns="0" rtlCol="0" anchor="ctr"/>
            <a:lstStyle/>
            <a:p>
              <a:r>
                <a:rPr lang="en-US" sz="2401" b="1" dirty="0">
                  <a:solidFill>
                    <a:schemeClr val="accent1"/>
                  </a:solidFill>
                </a:rPr>
                <a:t>GOAL</a:t>
              </a:r>
            </a:p>
            <a:p>
              <a:r>
                <a:rPr lang="en-US" sz="2101" dirty="0">
                  <a:solidFill>
                    <a:schemeClr val="tx1"/>
                  </a:solidFill>
                </a:rPr>
                <a:t>Maintain behaviors and techniques to prevent relapse</a:t>
              </a:r>
            </a:p>
          </p:txBody>
        </p:sp>
        <p:sp>
          <p:nvSpPr>
            <p:cNvPr id="10" name="Rectangle 9"/>
            <p:cNvSpPr/>
            <p:nvPr/>
          </p:nvSpPr>
          <p:spPr>
            <a:xfrm>
              <a:off x="0" y="1714500"/>
              <a:ext cx="270164" cy="1714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spTree>
    <p:custDataLst>
      <p:tags r:id="rId1"/>
    </p:custDataLst>
    <p:extLst>
      <p:ext uri="{BB962C8B-B14F-4D97-AF65-F5344CB8AC3E}">
        <p14:creationId xmlns:p14="http://schemas.microsoft.com/office/powerpoint/2010/main" val="2254942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 Perspectives on the PAM</a:t>
            </a:r>
          </a:p>
        </p:txBody>
      </p:sp>
      <p:sp>
        <p:nvSpPr>
          <p:cNvPr id="4" name="Content Placeholder 3"/>
          <p:cNvSpPr>
            <a:spLocks noGrp="1"/>
          </p:cNvSpPr>
          <p:nvPr>
            <p:ph idx="1"/>
          </p:nvPr>
        </p:nvSpPr>
        <p:spPr/>
        <p:txBody>
          <a:bodyPr/>
          <a:lstStyle/>
          <a:p>
            <a:pPr marL="0" indent="0">
              <a:spcAft>
                <a:spcPts val="1351"/>
              </a:spcAft>
              <a:buNone/>
            </a:pPr>
            <a:r>
              <a:rPr lang="en-US" sz="2101" b="1" dirty="0">
                <a:solidFill>
                  <a:schemeClr val="accent1"/>
                </a:solidFill>
              </a:rPr>
              <a:t>The initial PAM score can be higher than subsequent PAM scores</a:t>
            </a:r>
            <a:br>
              <a:rPr lang="en-US" sz="2101" b="1" dirty="0">
                <a:solidFill>
                  <a:schemeClr val="accent1"/>
                </a:solidFill>
              </a:rPr>
            </a:br>
            <a:r>
              <a:rPr lang="en-US" sz="2101" dirty="0"/>
              <a:t>The client does not know what they do not know</a:t>
            </a:r>
            <a:endParaRPr lang="en-US" sz="1501" dirty="0"/>
          </a:p>
          <a:p>
            <a:pPr marL="0" indent="0">
              <a:spcAft>
                <a:spcPts val="1351"/>
              </a:spcAft>
              <a:buNone/>
            </a:pPr>
            <a:r>
              <a:rPr lang="en-US" sz="2101" b="1" dirty="0">
                <a:solidFill>
                  <a:schemeClr val="accent1"/>
                </a:solidFill>
              </a:rPr>
              <a:t>It is important to place the surveys side by side over time and work with the client on changed responses</a:t>
            </a:r>
            <a:br>
              <a:rPr lang="en-US" sz="2101" b="1" dirty="0">
                <a:solidFill>
                  <a:schemeClr val="accent1"/>
                </a:solidFill>
              </a:rPr>
            </a:br>
            <a:r>
              <a:rPr lang="en-US" sz="2101" dirty="0"/>
              <a:t>Look and listen for change talk and change opportunities</a:t>
            </a:r>
            <a:endParaRPr lang="en-US" sz="1501" dirty="0"/>
          </a:p>
          <a:p>
            <a:pPr marL="0" indent="0">
              <a:spcAft>
                <a:spcPts val="1351"/>
              </a:spcAft>
              <a:buNone/>
            </a:pPr>
            <a:r>
              <a:rPr lang="en-US" sz="2101" b="1" dirty="0">
                <a:solidFill>
                  <a:schemeClr val="accent1"/>
                </a:solidFill>
              </a:rPr>
              <a:t>Anticipate if the client may experience a decline or improvement </a:t>
            </a:r>
            <a:br>
              <a:rPr lang="en-US" sz="2101" b="1" dirty="0">
                <a:solidFill>
                  <a:schemeClr val="accent1"/>
                </a:solidFill>
              </a:rPr>
            </a:br>
            <a:r>
              <a:rPr lang="en-US" sz="2101" b="1" dirty="0">
                <a:solidFill>
                  <a:schemeClr val="accent1"/>
                </a:solidFill>
              </a:rPr>
              <a:t>in score to coach and support them</a:t>
            </a:r>
            <a:br>
              <a:rPr lang="en-US" sz="2101" b="1" dirty="0">
                <a:solidFill>
                  <a:schemeClr val="accent1"/>
                </a:solidFill>
              </a:rPr>
            </a:br>
            <a:r>
              <a:rPr lang="en-US" sz="2101" dirty="0"/>
              <a:t>Be aware of individual successes and failures and how they impact confidence with developing new or different skills</a:t>
            </a:r>
          </a:p>
        </p:txBody>
      </p:sp>
      <p:cxnSp>
        <p:nvCxnSpPr>
          <p:cNvPr id="7" name="Straight Connector 6"/>
          <p:cNvCxnSpPr/>
          <p:nvPr/>
        </p:nvCxnSpPr>
        <p:spPr>
          <a:xfrm>
            <a:off x="342990" y="2766817"/>
            <a:ext cx="7917337"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42990" y="3927143"/>
            <a:ext cx="7917337"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903906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 y="2057042"/>
            <a:ext cx="8640065" cy="1305266"/>
            <a:chOff x="0" y="1714500"/>
            <a:chExt cx="10982762" cy="1714500"/>
          </a:xfrm>
        </p:grpSpPr>
        <p:sp>
          <p:nvSpPr>
            <p:cNvPr id="10" name="Rectangle 9"/>
            <p:cNvSpPr/>
            <p:nvPr/>
          </p:nvSpPr>
          <p:spPr>
            <a:xfrm>
              <a:off x="270163" y="1714500"/>
              <a:ext cx="10712599" cy="17145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1" name="Rectangle 10"/>
            <p:cNvSpPr/>
            <p:nvPr/>
          </p:nvSpPr>
          <p:spPr>
            <a:xfrm>
              <a:off x="0" y="1714500"/>
              <a:ext cx="270164" cy="1714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16" name="Group 15"/>
          <p:cNvGrpSpPr/>
          <p:nvPr/>
        </p:nvGrpSpPr>
        <p:grpSpPr>
          <a:xfrm>
            <a:off x="1" y="4477024"/>
            <a:ext cx="8640065" cy="1007531"/>
            <a:chOff x="0" y="1714500"/>
            <a:chExt cx="10982762" cy="1714500"/>
          </a:xfrm>
        </p:grpSpPr>
        <p:sp>
          <p:nvSpPr>
            <p:cNvPr id="17" name="Rectangle 16"/>
            <p:cNvSpPr/>
            <p:nvPr/>
          </p:nvSpPr>
          <p:spPr>
            <a:xfrm>
              <a:off x="270163" y="1714500"/>
              <a:ext cx="10712599" cy="1714500"/>
            </a:xfrm>
            <a:prstGeom prst="rect">
              <a:avLst/>
            </a:prstGeom>
            <a:solidFill>
              <a:srgbClr val="DBE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8" name="Rectangle 17"/>
            <p:cNvSpPr/>
            <p:nvPr/>
          </p:nvSpPr>
          <p:spPr>
            <a:xfrm>
              <a:off x="0" y="1714500"/>
              <a:ext cx="270164" cy="1714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19" name="Group 18"/>
          <p:cNvGrpSpPr/>
          <p:nvPr/>
        </p:nvGrpSpPr>
        <p:grpSpPr>
          <a:xfrm>
            <a:off x="1" y="3524275"/>
            <a:ext cx="8640065" cy="790781"/>
            <a:chOff x="0" y="1714500"/>
            <a:chExt cx="10982762" cy="1714500"/>
          </a:xfrm>
        </p:grpSpPr>
        <p:sp>
          <p:nvSpPr>
            <p:cNvPr id="20" name="Rectangle 19"/>
            <p:cNvSpPr/>
            <p:nvPr/>
          </p:nvSpPr>
          <p:spPr>
            <a:xfrm>
              <a:off x="270163" y="1714500"/>
              <a:ext cx="10712599" cy="1714500"/>
            </a:xfrm>
            <a:prstGeom prst="rect">
              <a:avLst/>
            </a:prstGeom>
            <a:solidFill>
              <a:srgbClr val="E0EB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21" name="Rectangle 20"/>
            <p:cNvSpPr/>
            <p:nvPr/>
          </p:nvSpPr>
          <p:spPr>
            <a:xfrm>
              <a:off x="0" y="1714500"/>
              <a:ext cx="270164" cy="1714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sp>
        <p:nvSpPr>
          <p:cNvPr id="5" name="Title 4"/>
          <p:cNvSpPr>
            <a:spLocks noGrp="1"/>
          </p:cNvSpPr>
          <p:nvPr>
            <p:ph type="title"/>
          </p:nvPr>
        </p:nvSpPr>
        <p:spPr/>
        <p:txBody>
          <a:bodyPr/>
          <a:lstStyle/>
          <a:p>
            <a:r>
              <a:rPr lang="en-US" dirty="0"/>
              <a:t>What are Health Home Services?</a:t>
            </a:r>
          </a:p>
        </p:txBody>
      </p:sp>
      <p:sp>
        <p:nvSpPr>
          <p:cNvPr id="6" name="Content Placeholder 5"/>
          <p:cNvSpPr>
            <a:spLocks noGrp="1"/>
          </p:cNvSpPr>
          <p:nvPr>
            <p:ph idx="1"/>
          </p:nvPr>
        </p:nvSpPr>
        <p:spPr>
          <a:xfrm>
            <a:off x="352517" y="2114209"/>
            <a:ext cx="7886700" cy="3264353"/>
          </a:xfrm>
        </p:spPr>
        <p:txBody>
          <a:bodyPr/>
          <a:lstStyle/>
          <a:p>
            <a:pPr marL="0" indent="0">
              <a:buNone/>
            </a:pPr>
            <a:r>
              <a:rPr lang="en-US" sz="2101" dirty="0"/>
              <a:t>Clients receiving Health Home services will be assigned a Health Home Care Coordinator who will </a:t>
            </a:r>
            <a:r>
              <a:rPr lang="en-US" sz="2101" b="1" dirty="0">
                <a:solidFill>
                  <a:schemeClr val="accent2"/>
                </a:solidFill>
              </a:rPr>
              <a:t>partner </a:t>
            </a:r>
            <a:r>
              <a:rPr lang="en-US" sz="2101" dirty="0"/>
              <a:t>with client, their families, doctors and other agencies providing services to </a:t>
            </a:r>
            <a:r>
              <a:rPr lang="en-US" sz="2101" b="1" dirty="0">
                <a:solidFill>
                  <a:schemeClr val="accent2"/>
                </a:solidFill>
              </a:rPr>
              <a:t>ensure coordination </a:t>
            </a:r>
            <a:r>
              <a:rPr lang="en-US" sz="2101" dirty="0"/>
              <a:t>across these systems of care.</a:t>
            </a:r>
          </a:p>
          <a:p>
            <a:pPr marL="0" indent="0">
              <a:buNone/>
            </a:pPr>
            <a:endParaRPr lang="en-US" sz="788" dirty="0"/>
          </a:p>
          <a:p>
            <a:pPr marL="0" indent="0">
              <a:buNone/>
            </a:pPr>
            <a:r>
              <a:rPr lang="en-US" sz="2101" dirty="0"/>
              <a:t>The primary role of the Health Home Care Coordinator is to work with their client to </a:t>
            </a:r>
            <a:r>
              <a:rPr lang="en-US" sz="2101" b="1" dirty="0">
                <a:solidFill>
                  <a:srgbClr val="639C92"/>
                </a:solidFill>
              </a:rPr>
              <a:t>develop</a:t>
            </a:r>
            <a:r>
              <a:rPr lang="en-US" sz="2101" dirty="0"/>
              <a:t> a Health Action Plan that is </a:t>
            </a:r>
            <a:r>
              <a:rPr lang="en-US" sz="2101" b="1" dirty="0">
                <a:solidFill>
                  <a:srgbClr val="639C92"/>
                </a:solidFill>
              </a:rPr>
              <a:t>person-centered</a:t>
            </a:r>
            <a:r>
              <a:rPr lang="en-US" sz="2101" dirty="0"/>
              <a:t>.</a:t>
            </a:r>
          </a:p>
          <a:p>
            <a:pPr marL="0" indent="0">
              <a:buNone/>
            </a:pPr>
            <a:endParaRPr lang="en-US" sz="788" dirty="0"/>
          </a:p>
          <a:p>
            <a:pPr marL="0" indent="0">
              <a:buNone/>
            </a:pPr>
            <a:r>
              <a:rPr lang="en-US" sz="2101" dirty="0"/>
              <a:t>In addition, the Health Home Care Coordinator will make in-person </a:t>
            </a:r>
            <a:br>
              <a:rPr lang="en-US" sz="2101" dirty="0"/>
            </a:br>
            <a:r>
              <a:rPr lang="en-US" sz="2101" b="1" dirty="0">
                <a:solidFill>
                  <a:schemeClr val="accent4">
                    <a:lumMod val="75000"/>
                  </a:schemeClr>
                </a:solidFill>
              </a:rPr>
              <a:t>visits</a:t>
            </a:r>
            <a:r>
              <a:rPr lang="en-US" sz="2101" dirty="0">
                <a:solidFill>
                  <a:schemeClr val="accent4">
                    <a:lumMod val="75000"/>
                  </a:schemeClr>
                </a:solidFill>
              </a:rPr>
              <a:t> </a:t>
            </a:r>
            <a:r>
              <a:rPr lang="en-US" sz="2101" dirty="0"/>
              <a:t>and be available by telephone to </a:t>
            </a:r>
            <a:r>
              <a:rPr lang="en-US" sz="2101" b="1" dirty="0">
                <a:solidFill>
                  <a:schemeClr val="accent4">
                    <a:lumMod val="75000"/>
                  </a:schemeClr>
                </a:solidFill>
              </a:rPr>
              <a:t>empower the client</a:t>
            </a:r>
            <a:r>
              <a:rPr lang="en-US" sz="2101" dirty="0"/>
              <a:t> to take charge of their wellness.</a:t>
            </a:r>
          </a:p>
          <a:p>
            <a:pPr marL="0" indent="0">
              <a:buNone/>
            </a:pPr>
            <a:endParaRPr lang="en-US" sz="2101" dirty="0"/>
          </a:p>
          <a:p>
            <a:pPr marL="0" indent="0">
              <a:buNone/>
            </a:pPr>
            <a:endParaRPr lang="en-US" sz="2101" dirty="0"/>
          </a:p>
          <a:p>
            <a:pPr marL="0" indent="0">
              <a:buNone/>
            </a:pPr>
            <a:endParaRPr lang="en-US" sz="2101" dirty="0"/>
          </a:p>
        </p:txBody>
      </p:sp>
    </p:spTree>
    <p:custDataLst>
      <p:tags r:id="rId1"/>
    </p:custDataLst>
    <p:extLst>
      <p:ext uri="{BB962C8B-B14F-4D97-AF65-F5344CB8AC3E}">
        <p14:creationId xmlns:p14="http://schemas.microsoft.com/office/powerpoint/2010/main" val="33805080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 I Get Copies of the Tools?</a:t>
            </a:r>
          </a:p>
        </p:txBody>
      </p:sp>
      <p:sp>
        <p:nvSpPr>
          <p:cNvPr id="3" name="Content Placeholder 2"/>
          <p:cNvSpPr>
            <a:spLocks noGrp="1"/>
          </p:cNvSpPr>
          <p:nvPr>
            <p:ph idx="1"/>
          </p:nvPr>
        </p:nvSpPr>
        <p:spPr/>
        <p:txBody>
          <a:bodyPr/>
          <a:lstStyle/>
          <a:p>
            <a:pPr marL="0" indent="0">
              <a:spcAft>
                <a:spcPts val="1351"/>
              </a:spcAft>
              <a:buNone/>
            </a:pPr>
            <a:r>
              <a:rPr lang="en-US" b="1" dirty="0">
                <a:solidFill>
                  <a:schemeClr val="accent1"/>
                </a:solidFill>
              </a:rPr>
              <a:t>Lead Organizations are required to purchase a license for these products through Phreesia</a:t>
            </a:r>
          </a:p>
          <a:p>
            <a:pPr marL="0" indent="0">
              <a:buNone/>
            </a:pPr>
            <a:r>
              <a:rPr lang="en-US" dirty="0"/>
              <a:t>For copies of the PAM, PPAM and CAM, the translated tools </a:t>
            </a:r>
            <a:br>
              <a:rPr lang="en-US" dirty="0"/>
            </a:br>
            <a:r>
              <a:rPr lang="en-US" dirty="0"/>
              <a:t>and scoring guide contact your Lead to get Phreesia’s:</a:t>
            </a:r>
          </a:p>
          <a:p>
            <a:r>
              <a:rPr lang="en-US" dirty="0"/>
              <a:t>Website address</a:t>
            </a:r>
          </a:p>
          <a:p>
            <a:r>
              <a:rPr lang="en-US" dirty="0"/>
              <a:t>User name</a:t>
            </a:r>
          </a:p>
          <a:p>
            <a:r>
              <a:rPr lang="en-US" dirty="0"/>
              <a:t>Password</a:t>
            </a:r>
          </a:p>
          <a:p>
            <a:pPr lvl="2"/>
            <a:endParaRPr lang="en-US" dirty="0"/>
          </a:p>
          <a:p>
            <a:pPr lvl="1"/>
            <a:endParaRPr lang="en-US" dirty="0"/>
          </a:p>
          <a:p>
            <a:endParaRPr lang="en-US" dirty="0"/>
          </a:p>
        </p:txBody>
      </p:sp>
      <p:grpSp>
        <p:nvGrpSpPr>
          <p:cNvPr id="6" name="Group 5"/>
          <p:cNvGrpSpPr>
            <a:grpSpLocks noChangeAspect="1"/>
          </p:cNvGrpSpPr>
          <p:nvPr/>
        </p:nvGrpSpPr>
        <p:grpSpPr bwMode="auto">
          <a:xfrm>
            <a:off x="5325863" y="3823099"/>
            <a:ext cx="2913027" cy="1894980"/>
            <a:chOff x="2014" y="1597"/>
            <a:chExt cx="1734" cy="1128"/>
          </a:xfrm>
        </p:grpSpPr>
        <p:sp>
          <p:nvSpPr>
            <p:cNvPr id="7" name="Freeform 6"/>
            <p:cNvSpPr>
              <a:spLocks/>
            </p:cNvSpPr>
            <p:nvPr/>
          </p:nvSpPr>
          <p:spPr bwMode="auto">
            <a:xfrm>
              <a:off x="2014" y="1597"/>
              <a:ext cx="1734" cy="1128"/>
            </a:xfrm>
            <a:custGeom>
              <a:avLst/>
              <a:gdLst>
                <a:gd name="T0" fmla="*/ 731 w 1734"/>
                <a:gd name="T1" fmla="*/ 0 h 1128"/>
                <a:gd name="T2" fmla="*/ 1682 w 1734"/>
                <a:gd name="T3" fmla="*/ 90 h 1128"/>
                <a:gd name="T4" fmla="*/ 1734 w 1734"/>
                <a:gd name="T5" fmla="*/ 119 h 1128"/>
                <a:gd name="T6" fmla="*/ 1521 w 1734"/>
                <a:gd name="T7" fmla="*/ 1012 h 1128"/>
                <a:gd name="T8" fmla="*/ 785 w 1734"/>
                <a:gd name="T9" fmla="*/ 1128 h 1128"/>
                <a:gd name="T10" fmla="*/ 0 w 1734"/>
                <a:gd name="T11" fmla="*/ 841 h 1128"/>
                <a:gd name="T12" fmla="*/ 0 w 1734"/>
                <a:gd name="T13" fmla="*/ 798 h 1128"/>
                <a:gd name="T14" fmla="*/ 591 w 1734"/>
                <a:gd name="T15" fmla="*/ 708 h 1128"/>
                <a:gd name="T16" fmla="*/ 731 w 1734"/>
                <a:gd name="T17" fmla="*/ 0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4" h="1128">
                  <a:moveTo>
                    <a:pt x="731" y="0"/>
                  </a:moveTo>
                  <a:lnTo>
                    <a:pt x="1682" y="90"/>
                  </a:lnTo>
                  <a:lnTo>
                    <a:pt x="1734" y="119"/>
                  </a:lnTo>
                  <a:lnTo>
                    <a:pt x="1521" y="1012"/>
                  </a:lnTo>
                  <a:lnTo>
                    <a:pt x="785" y="1128"/>
                  </a:lnTo>
                  <a:lnTo>
                    <a:pt x="0" y="841"/>
                  </a:lnTo>
                  <a:lnTo>
                    <a:pt x="0" y="798"/>
                  </a:lnTo>
                  <a:lnTo>
                    <a:pt x="591" y="708"/>
                  </a:lnTo>
                  <a:lnTo>
                    <a:pt x="7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en-US" sz="1351" dirty="0"/>
            </a:p>
          </p:txBody>
        </p:sp>
        <p:sp>
          <p:nvSpPr>
            <p:cNvPr id="8" name="Freeform 7"/>
            <p:cNvSpPr>
              <a:spLocks/>
            </p:cNvSpPr>
            <p:nvPr/>
          </p:nvSpPr>
          <p:spPr bwMode="auto">
            <a:xfrm>
              <a:off x="2662" y="1656"/>
              <a:ext cx="937" cy="846"/>
            </a:xfrm>
            <a:custGeom>
              <a:avLst/>
              <a:gdLst>
                <a:gd name="T0" fmla="*/ 126 w 937"/>
                <a:gd name="T1" fmla="*/ 0 h 846"/>
                <a:gd name="T2" fmla="*/ 937 w 937"/>
                <a:gd name="T3" fmla="*/ 93 h 846"/>
                <a:gd name="T4" fmla="*/ 761 w 937"/>
                <a:gd name="T5" fmla="*/ 846 h 846"/>
                <a:gd name="T6" fmla="*/ 0 w 937"/>
                <a:gd name="T7" fmla="*/ 632 h 846"/>
                <a:gd name="T8" fmla="*/ 126 w 937"/>
                <a:gd name="T9" fmla="*/ 0 h 846"/>
              </a:gdLst>
              <a:ahLst/>
              <a:cxnLst>
                <a:cxn ang="0">
                  <a:pos x="T0" y="T1"/>
                </a:cxn>
                <a:cxn ang="0">
                  <a:pos x="T2" y="T3"/>
                </a:cxn>
                <a:cxn ang="0">
                  <a:pos x="T4" y="T5"/>
                </a:cxn>
                <a:cxn ang="0">
                  <a:pos x="T6" y="T7"/>
                </a:cxn>
                <a:cxn ang="0">
                  <a:pos x="T8" y="T9"/>
                </a:cxn>
              </a:cxnLst>
              <a:rect l="0" t="0" r="r" b="b"/>
              <a:pathLst>
                <a:path w="937" h="846">
                  <a:moveTo>
                    <a:pt x="126" y="0"/>
                  </a:moveTo>
                  <a:lnTo>
                    <a:pt x="937" y="93"/>
                  </a:lnTo>
                  <a:lnTo>
                    <a:pt x="761" y="846"/>
                  </a:lnTo>
                  <a:lnTo>
                    <a:pt x="0" y="632"/>
                  </a:lnTo>
                  <a:lnTo>
                    <a:pt x="1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en-US" sz="1351" dirty="0"/>
            </a:p>
          </p:txBody>
        </p:sp>
        <p:sp>
          <p:nvSpPr>
            <p:cNvPr id="9" name="Freeform 8"/>
            <p:cNvSpPr>
              <a:spLocks/>
            </p:cNvSpPr>
            <p:nvPr/>
          </p:nvSpPr>
          <p:spPr bwMode="auto">
            <a:xfrm>
              <a:off x="2406" y="2357"/>
              <a:ext cx="849" cy="233"/>
            </a:xfrm>
            <a:custGeom>
              <a:avLst/>
              <a:gdLst>
                <a:gd name="T0" fmla="*/ 218 w 849"/>
                <a:gd name="T1" fmla="*/ 0 h 233"/>
                <a:gd name="T2" fmla="*/ 0 w 849"/>
                <a:gd name="T3" fmla="*/ 38 h 233"/>
                <a:gd name="T4" fmla="*/ 571 w 849"/>
                <a:gd name="T5" fmla="*/ 233 h 233"/>
                <a:gd name="T6" fmla="*/ 849 w 849"/>
                <a:gd name="T7" fmla="*/ 185 h 233"/>
                <a:gd name="T8" fmla="*/ 218 w 849"/>
                <a:gd name="T9" fmla="*/ 0 h 233"/>
              </a:gdLst>
              <a:ahLst/>
              <a:cxnLst>
                <a:cxn ang="0">
                  <a:pos x="T0" y="T1"/>
                </a:cxn>
                <a:cxn ang="0">
                  <a:pos x="T2" y="T3"/>
                </a:cxn>
                <a:cxn ang="0">
                  <a:pos x="T4" y="T5"/>
                </a:cxn>
                <a:cxn ang="0">
                  <a:pos x="T6" y="T7"/>
                </a:cxn>
                <a:cxn ang="0">
                  <a:pos x="T8" y="T9"/>
                </a:cxn>
              </a:cxnLst>
              <a:rect l="0" t="0" r="r" b="b"/>
              <a:pathLst>
                <a:path w="849" h="233">
                  <a:moveTo>
                    <a:pt x="218" y="0"/>
                  </a:moveTo>
                  <a:lnTo>
                    <a:pt x="0" y="38"/>
                  </a:lnTo>
                  <a:lnTo>
                    <a:pt x="571" y="233"/>
                  </a:lnTo>
                  <a:lnTo>
                    <a:pt x="849" y="185"/>
                  </a:lnTo>
                  <a:lnTo>
                    <a:pt x="218" y="0"/>
                  </a:lnTo>
                  <a:close/>
                </a:path>
              </a:pathLst>
            </a:custGeom>
            <a:solidFill>
              <a:srgbClr val="98BE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en-US" sz="1351" dirty="0"/>
            </a:p>
          </p:txBody>
        </p:sp>
        <p:sp>
          <p:nvSpPr>
            <p:cNvPr id="10" name="Freeform 9"/>
            <p:cNvSpPr>
              <a:spLocks/>
            </p:cNvSpPr>
            <p:nvPr/>
          </p:nvSpPr>
          <p:spPr bwMode="auto">
            <a:xfrm>
              <a:off x="2434" y="2473"/>
              <a:ext cx="311" cy="95"/>
            </a:xfrm>
            <a:custGeom>
              <a:avLst/>
              <a:gdLst>
                <a:gd name="T0" fmla="*/ 100 w 311"/>
                <a:gd name="T1" fmla="*/ 0 h 95"/>
                <a:gd name="T2" fmla="*/ 0 w 311"/>
                <a:gd name="T3" fmla="*/ 22 h 95"/>
                <a:gd name="T4" fmla="*/ 202 w 311"/>
                <a:gd name="T5" fmla="*/ 95 h 95"/>
                <a:gd name="T6" fmla="*/ 311 w 311"/>
                <a:gd name="T7" fmla="*/ 72 h 95"/>
                <a:gd name="T8" fmla="*/ 100 w 311"/>
                <a:gd name="T9" fmla="*/ 0 h 95"/>
              </a:gdLst>
              <a:ahLst/>
              <a:cxnLst>
                <a:cxn ang="0">
                  <a:pos x="T0" y="T1"/>
                </a:cxn>
                <a:cxn ang="0">
                  <a:pos x="T2" y="T3"/>
                </a:cxn>
                <a:cxn ang="0">
                  <a:pos x="T4" y="T5"/>
                </a:cxn>
                <a:cxn ang="0">
                  <a:pos x="T6" y="T7"/>
                </a:cxn>
                <a:cxn ang="0">
                  <a:pos x="T8" y="T9"/>
                </a:cxn>
              </a:cxnLst>
              <a:rect l="0" t="0" r="r" b="b"/>
              <a:pathLst>
                <a:path w="311" h="95">
                  <a:moveTo>
                    <a:pt x="100" y="0"/>
                  </a:moveTo>
                  <a:lnTo>
                    <a:pt x="0" y="22"/>
                  </a:lnTo>
                  <a:lnTo>
                    <a:pt x="202" y="95"/>
                  </a:lnTo>
                  <a:lnTo>
                    <a:pt x="311" y="72"/>
                  </a:lnTo>
                  <a:lnTo>
                    <a:pt x="100" y="0"/>
                  </a:lnTo>
                  <a:close/>
                </a:path>
              </a:pathLst>
            </a:custGeom>
            <a:solidFill>
              <a:srgbClr val="98BE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en-US" sz="1351" dirty="0"/>
            </a:p>
          </p:txBody>
        </p:sp>
      </p:grpSp>
    </p:spTree>
    <p:custDataLst>
      <p:tags r:id="rId1"/>
    </p:custDataLst>
    <p:extLst>
      <p:ext uri="{BB962C8B-B14F-4D97-AF65-F5344CB8AC3E}">
        <p14:creationId xmlns:p14="http://schemas.microsoft.com/office/powerpoint/2010/main" val="28229359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Activation Measures</a:t>
            </a:r>
          </a:p>
        </p:txBody>
      </p:sp>
      <p:sp>
        <p:nvSpPr>
          <p:cNvPr id="3" name="Content Placeholder 2"/>
          <p:cNvSpPr>
            <a:spLocks noGrp="1"/>
          </p:cNvSpPr>
          <p:nvPr>
            <p:ph idx="1"/>
          </p:nvPr>
        </p:nvSpPr>
        <p:spPr/>
        <p:txBody>
          <a:bodyPr/>
          <a:lstStyle/>
          <a:p>
            <a:pPr marL="0" indent="0">
              <a:buNone/>
            </a:pPr>
            <a:r>
              <a:rPr lang="en-US" b="1" dirty="0">
                <a:solidFill>
                  <a:schemeClr val="accent1"/>
                </a:solidFill>
              </a:rPr>
              <a:t>The PAM is required for clients</a:t>
            </a:r>
          </a:p>
          <a:p>
            <a:r>
              <a:rPr lang="en-US" sz="2101" dirty="0"/>
              <a:t>Note the date, the activation score and activation level </a:t>
            </a:r>
            <a:br>
              <a:rPr lang="en-US" sz="2101" dirty="0"/>
            </a:br>
            <a:r>
              <a:rPr lang="en-US" sz="2101" dirty="0"/>
              <a:t>on the HAP</a:t>
            </a:r>
          </a:p>
          <a:p>
            <a:r>
              <a:rPr lang="en-US" sz="2101" dirty="0"/>
              <a:t>If the client cannot complete the PAM </a:t>
            </a:r>
          </a:p>
          <a:p>
            <a:pPr lvl="1"/>
            <a:r>
              <a:rPr lang="en-US" dirty="0"/>
              <a:t>Document the date the screening was offered AND the reason the PAM </a:t>
            </a:r>
            <a:br>
              <a:rPr lang="en-US" dirty="0"/>
            </a:br>
            <a:r>
              <a:rPr lang="en-US" dirty="0"/>
              <a:t>was not completed for the HAP OR</a:t>
            </a:r>
          </a:p>
          <a:p>
            <a:pPr lvl="1"/>
            <a:r>
              <a:rPr lang="en-US" dirty="0"/>
              <a:t>Complete the CAM or PPAM (see next slides)</a:t>
            </a:r>
          </a:p>
          <a:p>
            <a:pPr lvl="1"/>
            <a:r>
              <a:rPr lang="en-US" dirty="0"/>
              <a:t>The PAM dates may not be the same as the start date of the HAP or updates </a:t>
            </a:r>
            <a:br>
              <a:rPr lang="en-US" dirty="0"/>
            </a:br>
            <a:r>
              <a:rPr lang="en-US" dirty="0"/>
              <a:t>for each four-month activity period</a:t>
            </a:r>
          </a:p>
          <a:p>
            <a:endParaRPr lang="en-US" dirty="0"/>
          </a:p>
        </p:txBody>
      </p:sp>
    </p:spTree>
    <p:custDataLst>
      <p:tags r:id="rId1"/>
    </p:custDataLst>
    <p:extLst>
      <p:ext uri="{BB962C8B-B14F-4D97-AF65-F5344CB8AC3E}">
        <p14:creationId xmlns:p14="http://schemas.microsoft.com/office/powerpoint/2010/main" val="10639566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Caregiver Activation Measure</a:t>
            </a:r>
          </a:p>
        </p:txBody>
      </p:sp>
      <p:sp>
        <p:nvSpPr>
          <p:cNvPr id="3" name="Content Placeholder 2"/>
          <p:cNvSpPr>
            <a:spLocks noGrp="1"/>
          </p:cNvSpPr>
          <p:nvPr>
            <p:ph idx="1"/>
          </p:nvPr>
        </p:nvSpPr>
        <p:spPr/>
        <p:txBody>
          <a:bodyPr/>
          <a:lstStyle/>
          <a:p>
            <a:pPr marL="0" indent="0">
              <a:buNone/>
            </a:pPr>
            <a:r>
              <a:rPr lang="en-US" b="1" dirty="0">
                <a:solidFill>
                  <a:schemeClr val="accent1"/>
                </a:solidFill>
              </a:rPr>
              <a:t>The CAM may be administered when the client is unable </a:t>
            </a:r>
            <a:br>
              <a:rPr lang="en-US" b="1" dirty="0">
                <a:solidFill>
                  <a:schemeClr val="accent1"/>
                </a:solidFill>
              </a:rPr>
            </a:br>
            <a:r>
              <a:rPr lang="en-US" b="1" dirty="0">
                <a:solidFill>
                  <a:schemeClr val="accent1"/>
                </a:solidFill>
              </a:rPr>
              <a:t>or unwilling to complete the PAM</a:t>
            </a:r>
          </a:p>
          <a:p>
            <a:r>
              <a:rPr lang="en-US" sz="2101" dirty="0"/>
              <a:t>Caregivers may be informal, formal, paid, or unpaid</a:t>
            </a:r>
          </a:p>
          <a:p>
            <a:r>
              <a:rPr lang="en-US" sz="2101" dirty="0"/>
              <a:t>Document in the case record the name and relationship </a:t>
            </a:r>
            <a:br>
              <a:rPr lang="en-US" sz="2101" dirty="0"/>
            </a:br>
            <a:r>
              <a:rPr lang="en-US" sz="2101" dirty="0"/>
              <a:t>of the person who completed the CAM</a:t>
            </a:r>
          </a:p>
          <a:p>
            <a:r>
              <a:rPr lang="en-US" sz="2101" dirty="0"/>
              <a:t>Note the date the CAM was completed, the activation score, and activation level on the HAP </a:t>
            </a:r>
          </a:p>
          <a:p>
            <a:endParaRPr lang="en-US" dirty="0"/>
          </a:p>
        </p:txBody>
      </p:sp>
    </p:spTree>
    <p:custDataLst>
      <p:tags r:id="rId1"/>
    </p:custDataLst>
    <p:extLst>
      <p:ext uri="{BB962C8B-B14F-4D97-AF65-F5344CB8AC3E}">
        <p14:creationId xmlns:p14="http://schemas.microsoft.com/office/powerpoint/2010/main" val="23546152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 Patient Activation Measure</a:t>
            </a:r>
          </a:p>
        </p:txBody>
      </p:sp>
      <p:sp>
        <p:nvSpPr>
          <p:cNvPr id="3" name="Content Placeholder 2"/>
          <p:cNvSpPr>
            <a:spLocks noGrp="1"/>
          </p:cNvSpPr>
          <p:nvPr>
            <p:ph idx="1"/>
          </p:nvPr>
        </p:nvSpPr>
        <p:spPr/>
        <p:txBody>
          <a:bodyPr/>
          <a:lstStyle/>
          <a:p>
            <a:pPr marL="0" indent="0">
              <a:buNone/>
            </a:pPr>
            <a:r>
              <a:rPr lang="en-US" b="1" dirty="0">
                <a:solidFill>
                  <a:schemeClr val="accent1"/>
                </a:solidFill>
              </a:rPr>
              <a:t>The PPAM must be administered to the parent or guardian </a:t>
            </a:r>
            <a:br>
              <a:rPr lang="en-US" b="1" dirty="0">
                <a:solidFill>
                  <a:schemeClr val="accent1"/>
                </a:solidFill>
              </a:rPr>
            </a:br>
            <a:r>
              <a:rPr lang="en-US" b="1" dirty="0">
                <a:solidFill>
                  <a:schemeClr val="accent1"/>
                </a:solidFill>
              </a:rPr>
              <a:t>of children under the age of 18 years</a:t>
            </a:r>
          </a:p>
          <a:p>
            <a:r>
              <a:rPr lang="en-US" sz="2101" dirty="0"/>
              <a:t>Parents include: biological, adoptive, or foster</a:t>
            </a:r>
          </a:p>
          <a:p>
            <a:r>
              <a:rPr lang="en-US" sz="2101" dirty="0"/>
              <a:t>Note the date the PPAM was completed, the activation score and activation level on the HAP</a:t>
            </a:r>
          </a:p>
          <a:p>
            <a:r>
              <a:rPr lang="en-US" sz="2101" dirty="0"/>
              <a:t>Document in the case record the name and relationship of the person who completed the PPAM</a:t>
            </a:r>
          </a:p>
          <a:p>
            <a:r>
              <a:rPr lang="en-US" sz="2101" dirty="0"/>
              <a:t>If the parent or guardian declines to complete the PPAM document the date the assessment was offered and the reason the parent/guardian did not complete the screening</a:t>
            </a:r>
          </a:p>
          <a:p>
            <a:endParaRPr lang="en-US" dirty="0"/>
          </a:p>
        </p:txBody>
      </p:sp>
    </p:spTree>
    <p:custDataLst>
      <p:tags r:id="rId1"/>
    </p:custDataLst>
    <p:extLst>
      <p:ext uri="{BB962C8B-B14F-4D97-AF65-F5344CB8AC3E}">
        <p14:creationId xmlns:p14="http://schemas.microsoft.com/office/powerpoint/2010/main" val="2458200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PAM</a:t>
            </a:r>
            <a:r>
              <a:rPr lang="en-US" baseline="30000" dirty="0"/>
              <a:t>®</a:t>
            </a:r>
            <a:r>
              <a:rPr lang="en-US" dirty="0"/>
              <a:t> Small Group Work </a:t>
            </a:r>
          </a:p>
        </p:txBody>
      </p:sp>
      <p:sp>
        <p:nvSpPr>
          <p:cNvPr id="3" name="Content Placeholder 2"/>
          <p:cNvSpPr>
            <a:spLocks noGrp="1"/>
          </p:cNvSpPr>
          <p:nvPr>
            <p:ph idx="1"/>
          </p:nvPr>
        </p:nvSpPr>
        <p:spPr/>
        <p:txBody>
          <a:bodyPr/>
          <a:lstStyle/>
          <a:p>
            <a:r>
              <a:rPr lang="en-US" dirty="0"/>
              <a:t>What is the PAM</a:t>
            </a:r>
            <a:r>
              <a:rPr lang="en-US" baseline="30000" dirty="0"/>
              <a:t>®</a:t>
            </a:r>
            <a:r>
              <a:rPr lang="en-US" dirty="0"/>
              <a:t> </a:t>
            </a:r>
            <a:r>
              <a:rPr lang="en-US" b="1" dirty="0">
                <a:solidFill>
                  <a:schemeClr val="accent1"/>
                </a:solidFill>
              </a:rPr>
              <a:t>score</a:t>
            </a:r>
            <a:r>
              <a:rPr lang="en-US" dirty="0"/>
              <a:t> for your client?</a:t>
            </a:r>
          </a:p>
          <a:p>
            <a:r>
              <a:rPr lang="en-US" dirty="0"/>
              <a:t>What is the client’s or parent’s </a:t>
            </a:r>
            <a:r>
              <a:rPr lang="en-US" b="1" dirty="0">
                <a:solidFill>
                  <a:schemeClr val="accent1"/>
                </a:solidFill>
              </a:rPr>
              <a:t>Level </a:t>
            </a:r>
            <a:r>
              <a:rPr lang="en-US" dirty="0"/>
              <a:t>of Activation?</a:t>
            </a:r>
          </a:p>
          <a:p>
            <a:r>
              <a:rPr lang="en-US" dirty="0"/>
              <a:t>What did you note about his/her </a:t>
            </a:r>
            <a:r>
              <a:rPr lang="en-US" b="1" dirty="0">
                <a:solidFill>
                  <a:schemeClr val="accent1"/>
                </a:solidFill>
              </a:rPr>
              <a:t>responses </a:t>
            </a:r>
            <a:r>
              <a:rPr lang="en-US" dirty="0"/>
              <a:t>to the PAM/PPAM</a:t>
            </a:r>
            <a:r>
              <a:rPr lang="en-US" baseline="30000" dirty="0"/>
              <a:t>®</a:t>
            </a:r>
            <a:r>
              <a:rPr lang="en-US" dirty="0"/>
              <a:t>?</a:t>
            </a:r>
          </a:p>
          <a:p>
            <a:r>
              <a:rPr lang="en-US" dirty="0"/>
              <a:t>If available should the </a:t>
            </a:r>
            <a:r>
              <a:rPr lang="en-US" b="1" dirty="0">
                <a:solidFill>
                  <a:schemeClr val="accent1"/>
                </a:solidFill>
              </a:rPr>
              <a:t>caregiver</a:t>
            </a:r>
            <a:r>
              <a:rPr lang="en-US" dirty="0">
                <a:solidFill>
                  <a:schemeClr val="accent1"/>
                </a:solidFill>
              </a:rPr>
              <a:t> </a:t>
            </a:r>
            <a:r>
              <a:rPr lang="en-US" dirty="0"/>
              <a:t>complete the CAM</a:t>
            </a:r>
            <a:r>
              <a:rPr lang="en-US" baseline="30000" dirty="0"/>
              <a:t>®</a:t>
            </a:r>
            <a:r>
              <a:rPr lang="en-US" dirty="0"/>
              <a:t>?</a:t>
            </a:r>
          </a:p>
          <a:p>
            <a:r>
              <a:rPr lang="en-US" dirty="0"/>
              <a:t>How would you begin to work with your client </a:t>
            </a:r>
            <a:br>
              <a:rPr lang="en-US" dirty="0"/>
            </a:br>
            <a:r>
              <a:rPr lang="en-US" dirty="0"/>
              <a:t>in relation to their responses and </a:t>
            </a:r>
            <a:r>
              <a:rPr lang="en-US" b="1" dirty="0">
                <a:solidFill>
                  <a:schemeClr val="accent1"/>
                </a:solidFill>
              </a:rPr>
              <a:t>Level of Activatio</a:t>
            </a:r>
            <a:r>
              <a:rPr lang="en-US" dirty="0">
                <a:solidFill>
                  <a:schemeClr val="accent1"/>
                </a:solidFill>
              </a:rPr>
              <a:t>n</a:t>
            </a:r>
            <a:r>
              <a:rPr lang="en-US" dirty="0"/>
              <a:t>?</a:t>
            </a:r>
          </a:p>
          <a:p>
            <a:endParaRPr lang="en-US" dirty="0"/>
          </a:p>
        </p:txBody>
      </p:sp>
      <p:grpSp>
        <p:nvGrpSpPr>
          <p:cNvPr id="4" name="Group 3"/>
          <p:cNvGrpSpPr/>
          <p:nvPr/>
        </p:nvGrpSpPr>
        <p:grpSpPr>
          <a:xfrm>
            <a:off x="7605405" y="1142055"/>
            <a:ext cx="699317" cy="699317"/>
            <a:chOff x="7264400" y="782320"/>
            <a:chExt cx="932180" cy="932180"/>
          </a:xfrm>
        </p:grpSpPr>
        <p:sp>
          <p:nvSpPr>
            <p:cNvPr id="5" name="Oval 4"/>
            <p:cNvSpPr/>
            <p:nvPr/>
          </p:nvSpPr>
          <p:spPr>
            <a:xfrm>
              <a:off x="7264400" y="782320"/>
              <a:ext cx="932180" cy="932180"/>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351" dirty="0"/>
            </a:p>
          </p:txBody>
        </p:sp>
        <p:sp>
          <p:nvSpPr>
            <p:cNvPr id="6" name="Freeform 5"/>
            <p:cNvSpPr/>
            <p:nvPr/>
          </p:nvSpPr>
          <p:spPr bwMode="auto">
            <a:xfrm rot="2178184">
              <a:off x="7645779" y="908741"/>
              <a:ext cx="169423" cy="679339"/>
            </a:xfrm>
            <a:custGeom>
              <a:avLst/>
              <a:gdLst>
                <a:gd name="connsiteX0" fmla="*/ 4647 w 354038"/>
                <a:gd name="connsiteY0" fmla="*/ 295362 h 1419582"/>
                <a:gd name="connsiteX1" fmla="*/ 354038 w 354038"/>
                <a:gd name="connsiteY1" fmla="*/ 295362 h 1419582"/>
                <a:gd name="connsiteX2" fmla="*/ 354038 w 354038"/>
                <a:gd name="connsiteY2" fmla="*/ 1244887 h 1419582"/>
                <a:gd name="connsiteX3" fmla="*/ 179342 w 354038"/>
                <a:gd name="connsiteY3" fmla="*/ 1419582 h 1419582"/>
                <a:gd name="connsiteX4" fmla="*/ 4647 w 354038"/>
                <a:gd name="connsiteY4" fmla="*/ 1244887 h 1419582"/>
                <a:gd name="connsiteX5" fmla="*/ 39501 w 354038"/>
                <a:gd name="connsiteY5" fmla="*/ 0 h 1419582"/>
                <a:gd name="connsiteX6" fmla="*/ 314537 w 354038"/>
                <a:gd name="connsiteY6" fmla="*/ 0 h 1419582"/>
                <a:gd name="connsiteX7" fmla="*/ 354038 w 354038"/>
                <a:gd name="connsiteY7" fmla="*/ 39501 h 1419582"/>
                <a:gd name="connsiteX8" fmla="*/ 354038 w 354038"/>
                <a:gd name="connsiteY8" fmla="*/ 237004 h 1419582"/>
                <a:gd name="connsiteX9" fmla="*/ 0 w 354038"/>
                <a:gd name="connsiteY9" fmla="*/ 237004 h 1419582"/>
                <a:gd name="connsiteX10" fmla="*/ 0 w 354038"/>
                <a:gd name="connsiteY10" fmla="*/ 39501 h 1419582"/>
                <a:gd name="connsiteX11" fmla="*/ 39501 w 354038"/>
                <a:gd name="connsiteY11" fmla="*/ 0 h 141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4038" h="1419582">
                  <a:moveTo>
                    <a:pt x="4647" y="295362"/>
                  </a:moveTo>
                  <a:lnTo>
                    <a:pt x="354038" y="295362"/>
                  </a:lnTo>
                  <a:lnTo>
                    <a:pt x="354038" y="1244887"/>
                  </a:lnTo>
                  <a:lnTo>
                    <a:pt x="179342" y="1419582"/>
                  </a:lnTo>
                  <a:lnTo>
                    <a:pt x="4647" y="1244887"/>
                  </a:lnTo>
                  <a:close/>
                  <a:moveTo>
                    <a:pt x="39501" y="0"/>
                  </a:moveTo>
                  <a:lnTo>
                    <a:pt x="314537" y="0"/>
                  </a:lnTo>
                  <a:cubicBezTo>
                    <a:pt x="336353" y="0"/>
                    <a:pt x="354038" y="17685"/>
                    <a:pt x="354038" y="39501"/>
                  </a:cubicBezTo>
                  <a:lnTo>
                    <a:pt x="354038" y="237004"/>
                  </a:lnTo>
                  <a:lnTo>
                    <a:pt x="0" y="237004"/>
                  </a:lnTo>
                  <a:lnTo>
                    <a:pt x="0" y="39501"/>
                  </a:lnTo>
                  <a:cubicBezTo>
                    <a:pt x="0" y="17685"/>
                    <a:pt x="17685" y="0"/>
                    <a:pt x="39501"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98" tIns="34299" rIns="34299" bIns="68598" numCol="1" spcCol="0" rtlCol="0" fromWordArt="0" anchor="b" anchorCtr="0" forceAA="0" compatLnSpc="1">
              <a:prstTxWarp prst="textNoShape">
                <a:avLst/>
              </a:prstTxWarp>
              <a:noAutofit/>
            </a:bodyPr>
            <a:lstStyle/>
            <a:p>
              <a:pPr algn="ctr" defTabSz="685780" fontAlgn="base">
                <a:spcBef>
                  <a:spcPct val="0"/>
                </a:spcBef>
                <a:spcAft>
                  <a:spcPct val="0"/>
                </a:spcAft>
              </a:pPr>
              <a:endParaRPr lang="en-US" sz="1351"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spTree>
    <p:custDataLst>
      <p:tags r:id="rId1"/>
    </p:custDataLst>
    <p:extLst>
      <p:ext uri="{BB962C8B-B14F-4D97-AF65-F5344CB8AC3E}">
        <p14:creationId xmlns:p14="http://schemas.microsoft.com/office/powerpoint/2010/main" val="13330165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Pause to Check for Understanding</a:t>
            </a:r>
          </a:p>
        </p:txBody>
      </p:sp>
      <p:sp>
        <p:nvSpPr>
          <p:cNvPr id="8" name="Content Placeholder 7"/>
          <p:cNvSpPr>
            <a:spLocks noGrp="1"/>
          </p:cNvSpPr>
          <p:nvPr>
            <p:ph sz="half" idx="1"/>
          </p:nvPr>
        </p:nvSpPr>
        <p:spPr/>
        <p:txBody>
          <a:bodyPr/>
          <a:lstStyle/>
          <a:p>
            <a:pPr marL="0" indent="0">
              <a:buNone/>
            </a:pPr>
            <a:endParaRPr lang="en-US" sz="2701" dirty="0"/>
          </a:p>
          <a:p>
            <a:pPr marL="0" indent="0">
              <a:buNone/>
            </a:pPr>
            <a:endParaRPr lang="en-US" dirty="0"/>
          </a:p>
        </p:txBody>
      </p:sp>
      <p:sp>
        <p:nvSpPr>
          <p:cNvPr id="9" name="Content Placeholder 8"/>
          <p:cNvSpPr>
            <a:spLocks noGrp="1"/>
          </p:cNvSpPr>
          <p:nvPr>
            <p:ph sz="half" idx="2"/>
          </p:nvPr>
        </p:nvSpPr>
        <p:spPr>
          <a:xfrm>
            <a:off x="4353018" y="2564526"/>
            <a:ext cx="3886200" cy="2756870"/>
          </a:xfrm>
        </p:spPr>
        <p:txBody>
          <a:bodyPr>
            <a:normAutofit/>
          </a:bodyPr>
          <a:lstStyle/>
          <a:p>
            <a:pPr marL="0" indent="0">
              <a:buNone/>
            </a:pPr>
            <a:r>
              <a:rPr lang="en-US" sz="2701" dirty="0"/>
              <a:t>How will awareness of a client’s PAM level help you work with your client?</a:t>
            </a:r>
          </a:p>
          <a:p>
            <a:pPr marL="0" indent="0">
              <a:buNone/>
            </a:pPr>
            <a:r>
              <a:rPr lang="en-US" sz="2701" dirty="0"/>
              <a:t>Do you have any questions?</a:t>
            </a:r>
          </a:p>
          <a:p>
            <a:pPr marL="0" indent="0">
              <a:buNone/>
            </a:pPr>
            <a:endParaRPr lang="en-US" sz="2701" dirty="0"/>
          </a:p>
        </p:txBody>
      </p:sp>
      <p:pic>
        <p:nvPicPr>
          <p:cNvPr id="1028" name="Picture 4" descr="C:\Users\McAvoCM\AppData\Local\Microsoft\Windows\Temporary Internet Files\Content.IE5\BLKX2O8G\talking-1024x76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2609" y="3365598"/>
            <a:ext cx="2406016" cy="180451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61224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Moving Toward Health Action Planning</a:t>
            </a:r>
          </a:p>
        </p:txBody>
      </p:sp>
      <p:sp>
        <p:nvSpPr>
          <p:cNvPr id="5" name="Content Placeholder 4"/>
          <p:cNvSpPr>
            <a:spLocks noGrp="1"/>
          </p:cNvSpPr>
          <p:nvPr>
            <p:ph idx="1"/>
          </p:nvPr>
        </p:nvSpPr>
        <p:spPr/>
        <p:txBody>
          <a:bodyPr/>
          <a:lstStyle/>
          <a:p>
            <a:pPr marL="0" indent="0">
              <a:spcAft>
                <a:spcPts val="1351"/>
              </a:spcAft>
              <a:buNone/>
            </a:pPr>
            <a:r>
              <a:rPr lang="en-US" dirty="0"/>
              <a:t>Consider the client’s responses by reviewing and discussing the activation measure results</a:t>
            </a:r>
          </a:p>
          <a:p>
            <a:pPr marL="0" indent="0">
              <a:spcAft>
                <a:spcPts val="1351"/>
              </a:spcAft>
              <a:buNone/>
            </a:pPr>
            <a:r>
              <a:rPr lang="en-US" dirty="0"/>
              <a:t>Responses may provide a clue as to changes the client would like to make</a:t>
            </a:r>
          </a:p>
          <a:p>
            <a:pPr marL="0" indent="0">
              <a:spcAft>
                <a:spcPts val="1351"/>
              </a:spcAft>
              <a:buNone/>
            </a:pPr>
            <a:r>
              <a:rPr lang="en-US" dirty="0"/>
              <a:t>Consider using the Goal Setting and Action Planning Worksheet </a:t>
            </a:r>
          </a:p>
        </p:txBody>
      </p:sp>
      <p:cxnSp>
        <p:nvCxnSpPr>
          <p:cNvPr id="8" name="Straight Connector 7"/>
          <p:cNvCxnSpPr/>
          <p:nvPr/>
        </p:nvCxnSpPr>
        <p:spPr>
          <a:xfrm>
            <a:off x="342990" y="2861687"/>
            <a:ext cx="7917337"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42990" y="3817678"/>
            <a:ext cx="7917337"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399411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Tool for Starting the Conversation</a:t>
            </a:r>
          </a:p>
        </p:txBody>
      </p:sp>
      <p:sp>
        <p:nvSpPr>
          <p:cNvPr id="3" name="Content Placeholder 2"/>
          <p:cNvSpPr>
            <a:spLocks noGrp="1"/>
          </p:cNvSpPr>
          <p:nvPr>
            <p:ph idx="1"/>
          </p:nvPr>
        </p:nvSpPr>
        <p:spPr/>
        <p:txBody>
          <a:bodyPr/>
          <a:lstStyle/>
          <a:p>
            <a:pPr marL="0" indent="0">
              <a:buNone/>
            </a:pPr>
            <a:r>
              <a:rPr lang="en-US" dirty="0"/>
              <a:t>The Goal Setting and Action Planning Worksheet</a:t>
            </a:r>
          </a:p>
          <a:p>
            <a:pPr marL="0" indent="0">
              <a:buNone/>
            </a:pPr>
            <a:endParaRPr lang="en-US" dirty="0"/>
          </a:p>
        </p:txBody>
      </p:sp>
      <p:sp>
        <p:nvSpPr>
          <p:cNvPr id="6" name="Rectangle 5"/>
          <p:cNvSpPr/>
          <p:nvPr/>
        </p:nvSpPr>
        <p:spPr>
          <a:xfrm>
            <a:off x="1" y="2827132"/>
            <a:ext cx="8638808" cy="2354153"/>
          </a:xfrm>
          <a:prstGeom prst="rect">
            <a:avLst/>
          </a:prstGeom>
          <a:solidFill>
            <a:schemeClr val="accent4">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endParaRPr lang="en-US" sz="1351" dirty="0"/>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306" y="2519870"/>
            <a:ext cx="5052200" cy="2968679"/>
          </a:xfrm>
          <a:prstGeom prst="rect">
            <a:avLst/>
          </a:prstGeom>
          <a:solidFill>
            <a:schemeClr val="bg1"/>
          </a:solidFill>
          <a:ln w="15875">
            <a:solidFill>
              <a:schemeClr val="accent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7662479" y="5748560"/>
            <a:ext cx="971803" cy="252860"/>
          </a:xfrm>
          <a:prstGeom prst="rect">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351" b="1" dirty="0">
                <a:solidFill>
                  <a:schemeClr val="bg1"/>
                </a:solidFill>
              </a:rPr>
              <a:t>TRAINING</a:t>
            </a:r>
          </a:p>
        </p:txBody>
      </p:sp>
    </p:spTree>
    <p:custDataLst>
      <p:tags r:id="rId1"/>
    </p:custDataLst>
    <p:extLst>
      <p:ext uri="{BB962C8B-B14F-4D97-AF65-F5344CB8AC3E}">
        <p14:creationId xmlns:p14="http://schemas.microsoft.com/office/powerpoint/2010/main" val="1959221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Coaching and Action Planning</a:t>
            </a:r>
          </a:p>
        </p:txBody>
      </p:sp>
      <p:sp>
        <p:nvSpPr>
          <p:cNvPr id="3" name="Content Placeholder 2"/>
          <p:cNvSpPr>
            <a:spLocks noGrp="1"/>
          </p:cNvSpPr>
          <p:nvPr>
            <p:ph idx="1"/>
          </p:nvPr>
        </p:nvSpPr>
        <p:spPr/>
        <p:txBody>
          <a:bodyPr/>
          <a:lstStyle/>
          <a:p>
            <a:pPr marL="0" indent="0">
              <a:buNone/>
            </a:pPr>
            <a:r>
              <a:rPr lang="en-US" b="1" dirty="0">
                <a:solidFill>
                  <a:schemeClr val="accent1"/>
                </a:solidFill>
              </a:rPr>
              <a:t>Goal Setting and Action Planning Worksheet</a:t>
            </a:r>
          </a:p>
          <a:p>
            <a:r>
              <a:rPr lang="en-US" dirty="0"/>
              <a:t>Start where the client is</a:t>
            </a:r>
          </a:p>
          <a:p>
            <a:r>
              <a:rPr lang="en-US" dirty="0"/>
              <a:t>Determine what the client wants to change</a:t>
            </a:r>
          </a:p>
          <a:p>
            <a:r>
              <a:rPr lang="en-US" dirty="0"/>
              <a:t>The action plan is negotiated and tied to the discussion </a:t>
            </a:r>
            <a:br>
              <a:rPr lang="en-US" dirty="0"/>
            </a:br>
            <a:r>
              <a:rPr lang="en-US" dirty="0"/>
              <a:t>about the level of activation</a:t>
            </a:r>
          </a:p>
          <a:p>
            <a:endParaRPr lang="en-US" dirty="0"/>
          </a:p>
        </p:txBody>
      </p:sp>
    </p:spTree>
    <p:custDataLst>
      <p:tags r:id="rId1"/>
    </p:custDataLst>
    <p:extLst>
      <p:ext uri="{BB962C8B-B14F-4D97-AF65-F5344CB8AC3E}">
        <p14:creationId xmlns:p14="http://schemas.microsoft.com/office/powerpoint/2010/main" val="23300241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Coaching and Action Planning (cont.)</a:t>
            </a:r>
          </a:p>
        </p:txBody>
      </p:sp>
      <p:sp>
        <p:nvSpPr>
          <p:cNvPr id="3" name="Content Placeholder 2"/>
          <p:cNvSpPr>
            <a:spLocks noGrp="1"/>
          </p:cNvSpPr>
          <p:nvPr>
            <p:ph idx="1"/>
          </p:nvPr>
        </p:nvSpPr>
        <p:spPr/>
        <p:txBody>
          <a:bodyPr/>
          <a:lstStyle/>
          <a:p>
            <a:pPr marL="0" indent="0">
              <a:buNone/>
            </a:pPr>
            <a:r>
              <a:rPr lang="en-US" b="1" dirty="0">
                <a:solidFill>
                  <a:schemeClr val="accent1"/>
                </a:solidFill>
              </a:rPr>
              <a:t>Goal Setting and Action Planning Worksheet</a:t>
            </a:r>
          </a:p>
          <a:p>
            <a:r>
              <a:rPr lang="en-US" dirty="0"/>
              <a:t>The action plan is something achievable given the client's level of activation</a:t>
            </a:r>
          </a:p>
          <a:p>
            <a:r>
              <a:rPr lang="en-US" dirty="0"/>
              <a:t>At </a:t>
            </a:r>
            <a:r>
              <a:rPr lang="en-US" dirty="0">
                <a:solidFill>
                  <a:schemeClr val="accent1"/>
                </a:solidFill>
              </a:rPr>
              <a:t>Levels 1 and 2 </a:t>
            </a:r>
            <a:r>
              <a:rPr lang="en-US" dirty="0"/>
              <a:t>action plans focus on knowledge, belief, awareness and pre-behaviors</a:t>
            </a:r>
          </a:p>
          <a:p>
            <a:r>
              <a:rPr lang="en-US" dirty="0"/>
              <a:t>At </a:t>
            </a:r>
            <a:r>
              <a:rPr lang="en-US" dirty="0">
                <a:solidFill>
                  <a:schemeClr val="accent1"/>
                </a:solidFill>
              </a:rPr>
              <a:t>Levels 3 and 4</a:t>
            </a:r>
            <a:r>
              <a:rPr lang="en-US" dirty="0"/>
              <a:t> action plans focus on the initiation of new behaviors and maintaining behaviors</a:t>
            </a:r>
          </a:p>
          <a:p>
            <a:endParaRPr lang="en-US" dirty="0"/>
          </a:p>
        </p:txBody>
      </p:sp>
    </p:spTree>
    <p:custDataLst>
      <p:tags r:id="rId1"/>
    </p:custDataLst>
    <p:extLst>
      <p:ext uri="{BB962C8B-B14F-4D97-AF65-F5344CB8AC3E}">
        <p14:creationId xmlns:p14="http://schemas.microsoft.com/office/powerpoint/2010/main" val="6578844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09074" y="989598"/>
            <a:ext cx="8698832" cy="637674"/>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300" dirty="0">
                <a:solidFill>
                  <a:prstClr val="black"/>
                </a:solidFill>
                <a:latin typeface="Cambria" panose="02040503050406030204" pitchFamily="18" charset="0"/>
                <a:cs typeface="Times New Roman" panose="02020603050405020304" pitchFamily="18" charset="0"/>
              </a:rPr>
              <a:t>Washington State Model of Health Home</a:t>
            </a:r>
            <a:endParaRPr lang="en-US" sz="3300" dirty="0">
              <a:solidFill>
                <a:prstClr val="black"/>
              </a:solidFill>
              <a:latin typeface="Cambria"/>
            </a:endParaRPr>
          </a:p>
        </p:txBody>
      </p:sp>
      <p:sp>
        <p:nvSpPr>
          <p:cNvPr id="5" name="Rectangle 4"/>
          <p:cNvSpPr/>
          <p:nvPr/>
        </p:nvSpPr>
        <p:spPr>
          <a:xfrm>
            <a:off x="1659774" y="2325903"/>
            <a:ext cx="1547094" cy="795787"/>
          </a:xfrm>
          <a:prstGeom prst="rect">
            <a:avLst/>
          </a:prstGeom>
          <a:solidFill>
            <a:srgbClr val="4785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dirty="0">
              <a:solidFill>
                <a:prstClr val="white"/>
              </a:solidFill>
              <a:latin typeface="Calibri"/>
            </a:endParaRPr>
          </a:p>
        </p:txBody>
      </p:sp>
      <p:sp>
        <p:nvSpPr>
          <p:cNvPr id="6" name="Rectangle 5"/>
          <p:cNvSpPr/>
          <p:nvPr/>
        </p:nvSpPr>
        <p:spPr>
          <a:xfrm>
            <a:off x="1659774" y="4232231"/>
            <a:ext cx="1547094" cy="795787"/>
          </a:xfrm>
          <a:prstGeom prst="rect">
            <a:avLst/>
          </a:prstGeom>
          <a:solidFill>
            <a:srgbClr val="4785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dirty="0">
              <a:solidFill>
                <a:prstClr val="white"/>
              </a:solidFill>
              <a:latin typeface="Calibri"/>
            </a:endParaRPr>
          </a:p>
        </p:txBody>
      </p:sp>
      <p:sp>
        <p:nvSpPr>
          <p:cNvPr id="7" name="Rectangle 6"/>
          <p:cNvSpPr/>
          <p:nvPr/>
        </p:nvSpPr>
        <p:spPr>
          <a:xfrm>
            <a:off x="1659774" y="3266071"/>
            <a:ext cx="1547094" cy="795787"/>
          </a:xfrm>
          <a:prstGeom prst="rect">
            <a:avLst/>
          </a:prstGeom>
          <a:solidFill>
            <a:srgbClr val="4785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dirty="0">
              <a:solidFill>
                <a:prstClr val="white"/>
              </a:solidFill>
              <a:latin typeface="Calibri"/>
            </a:endParaRPr>
          </a:p>
        </p:txBody>
      </p:sp>
      <p:sp>
        <p:nvSpPr>
          <p:cNvPr id="8" name="Rectangle 7"/>
          <p:cNvSpPr/>
          <p:nvPr/>
        </p:nvSpPr>
        <p:spPr>
          <a:xfrm>
            <a:off x="3820088" y="3194905"/>
            <a:ext cx="1678916" cy="979098"/>
          </a:xfrm>
          <a:prstGeom prst="rect">
            <a:avLst/>
          </a:prstGeom>
          <a:solidFill>
            <a:srgbClr val="032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dirty="0">
              <a:solidFill>
                <a:prstClr val="white"/>
              </a:solidFill>
              <a:latin typeface="Calibri"/>
            </a:endParaRPr>
          </a:p>
        </p:txBody>
      </p:sp>
      <p:sp>
        <p:nvSpPr>
          <p:cNvPr id="9" name="Rectangle 8"/>
          <p:cNvSpPr/>
          <p:nvPr/>
        </p:nvSpPr>
        <p:spPr>
          <a:xfrm>
            <a:off x="6112219" y="4232231"/>
            <a:ext cx="1547094" cy="795787"/>
          </a:xfrm>
          <a:prstGeom prst="rect">
            <a:avLst/>
          </a:prstGeom>
          <a:solidFill>
            <a:srgbClr val="90A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dirty="0">
              <a:solidFill>
                <a:prstClr val="white"/>
              </a:solidFill>
              <a:latin typeface="Calibri"/>
            </a:endParaRPr>
          </a:p>
        </p:txBody>
      </p:sp>
      <p:sp>
        <p:nvSpPr>
          <p:cNvPr id="10" name="Rectangle 9"/>
          <p:cNvSpPr/>
          <p:nvPr/>
        </p:nvSpPr>
        <p:spPr>
          <a:xfrm>
            <a:off x="6115454" y="3266070"/>
            <a:ext cx="1547094" cy="795787"/>
          </a:xfrm>
          <a:prstGeom prst="rect">
            <a:avLst/>
          </a:prstGeom>
          <a:solidFill>
            <a:srgbClr val="90A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dirty="0">
              <a:solidFill>
                <a:prstClr val="white"/>
              </a:solidFill>
              <a:latin typeface="Calibri"/>
            </a:endParaRPr>
          </a:p>
        </p:txBody>
      </p:sp>
      <p:sp>
        <p:nvSpPr>
          <p:cNvPr id="11" name="Rectangle 10"/>
          <p:cNvSpPr/>
          <p:nvPr/>
        </p:nvSpPr>
        <p:spPr>
          <a:xfrm>
            <a:off x="6115454" y="2297777"/>
            <a:ext cx="1547094" cy="795787"/>
          </a:xfrm>
          <a:prstGeom prst="rect">
            <a:avLst/>
          </a:prstGeom>
          <a:solidFill>
            <a:srgbClr val="90A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dirty="0">
              <a:solidFill>
                <a:prstClr val="white"/>
              </a:solidFill>
              <a:latin typeface="Calibri"/>
            </a:endParaRPr>
          </a:p>
        </p:txBody>
      </p:sp>
      <p:sp>
        <p:nvSpPr>
          <p:cNvPr id="17" name="TextBox 16"/>
          <p:cNvSpPr txBox="1"/>
          <p:nvPr/>
        </p:nvSpPr>
        <p:spPr>
          <a:xfrm>
            <a:off x="1792810" y="2377545"/>
            <a:ext cx="1281023" cy="923330"/>
          </a:xfrm>
          <a:prstGeom prst="rect">
            <a:avLst/>
          </a:prstGeom>
          <a:noFill/>
        </p:spPr>
        <p:txBody>
          <a:bodyPr wrap="square" rtlCol="0">
            <a:spAutoFit/>
          </a:bodyPr>
          <a:lstStyle/>
          <a:p>
            <a:pPr algn="ctr">
              <a:defRPr/>
            </a:pPr>
            <a:r>
              <a:rPr lang="en-US" sz="1350" dirty="0">
                <a:solidFill>
                  <a:prstClr val="white"/>
                </a:solidFill>
                <a:latin typeface="Calibri"/>
              </a:rPr>
              <a:t>Centers for Medicare and Medicaid (CMS)</a:t>
            </a:r>
          </a:p>
        </p:txBody>
      </p:sp>
      <p:sp>
        <p:nvSpPr>
          <p:cNvPr id="18" name="TextBox 17"/>
          <p:cNvSpPr txBox="1"/>
          <p:nvPr/>
        </p:nvSpPr>
        <p:spPr>
          <a:xfrm>
            <a:off x="1787552" y="3419923"/>
            <a:ext cx="1286280" cy="507831"/>
          </a:xfrm>
          <a:prstGeom prst="rect">
            <a:avLst/>
          </a:prstGeom>
          <a:noFill/>
        </p:spPr>
        <p:txBody>
          <a:bodyPr wrap="square" rtlCol="0">
            <a:spAutoFit/>
          </a:bodyPr>
          <a:lstStyle/>
          <a:p>
            <a:pPr algn="ctr">
              <a:defRPr/>
            </a:pPr>
            <a:r>
              <a:rPr lang="en-US" sz="1350" dirty="0">
                <a:solidFill>
                  <a:prstClr val="white"/>
                </a:solidFill>
                <a:latin typeface="Calibri"/>
              </a:rPr>
              <a:t>Health Care Authority (HCA)</a:t>
            </a:r>
          </a:p>
        </p:txBody>
      </p:sp>
      <p:sp>
        <p:nvSpPr>
          <p:cNvPr id="19" name="TextBox 18"/>
          <p:cNvSpPr txBox="1"/>
          <p:nvPr/>
        </p:nvSpPr>
        <p:spPr>
          <a:xfrm>
            <a:off x="1722853" y="4287897"/>
            <a:ext cx="1418507" cy="715581"/>
          </a:xfrm>
          <a:prstGeom prst="rect">
            <a:avLst/>
          </a:prstGeom>
          <a:solidFill>
            <a:srgbClr val="47858E"/>
          </a:solidFill>
        </p:spPr>
        <p:txBody>
          <a:bodyPr wrap="square" rtlCol="0">
            <a:spAutoFit/>
          </a:bodyPr>
          <a:lstStyle/>
          <a:p>
            <a:pPr algn="ctr">
              <a:defRPr/>
            </a:pPr>
            <a:r>
              <a:rPr lang="en-US" sz="1350" dirty="0">
                <a:solidFill>
                  <a:prstClr val="white"/>
                </a:solidFill>
                <a:latin typeface="Calibri"/>
              </a:rPr>
              <a:t>Department of Social and Health Services (DSHS)</a:t>
            </a:r>
          </a:p>
        </p:txBody>
      </p:sp>
      <p:sp>
        <p:nvSpPr>
          <p:cNvPr id="20" name="TextBox 19"/>
          <p:cNvSpPr txBox="1"/>
          <p:nvPr/>
        </p:nvSpPr>
        <p:spPr>
          <a:xfrm>
            <a:off x="4014179" y="3423513"/>
            <a:ext cx="1281023" cy="507831"/>
          </a:xfrm>
          <a:prstGeom prst="rect">
            <a:avLst/>
          </a:prstGeom>
          <a:noFill/>
        </p:spPr>
        <p:txBody>
          <a:bodyPr wrap="square" rtlCol="0">
            <a:spAutoFit/>
          </a:bodyPr>
          <a:lstStyle/>
          <a:p>
            <a:pPr algn="ctr">
              <a:defRPr/>
            </a:pPr>
            <a:r>
              <a:rPr lang="en-US" sz="1350" dirty="0">
                <a:solidFill>
                  <a:prstClr val="white"/>
                </a:solidFill>
                <a:latin typeface="Calibri"/>
              </a:rPr>
              <a:t>Lead Organization</a:t>
            </a:r>
          </a:p>
        </p:txBody>
      </p:sp>
      <p:sp>
        <p:nvSpPr>
          <p:cNvPr id="21" name="TextBox 20"/>
          <p:cNvSpPr txBox="1"/>
          <p:nvPr/>
        </p:nvSpPr>
        <p:spPr>
          <a:xfrm>
            <a:off x="6243637" y="4283872"/>
            <a:ext cx="1281023" cy="715581"/>
          </a:xfrm>
          <a:prstGeom prst="rect">
            <a:avLst/>
          </a:prstGeom>
          <a:noFill/>
        </p:spPr>
        <p:txBody>
          <a:bodyPr wrap="square" rtlCol="0">
            <a:spAutoFit/>
          </a:bodyPr>
          <a:lstStyle/>
          <a:p>
            <a:pPr algn="ctr">
              <a:defRPr/>
            </a:pPr>
            <a:r>
              <a:rPr lang="en-US" sz="1350" dirty="0">
                <a:solidFill>
                  <a:prstClr val="white"/>
                </a:solidFill>
                <a:latin typeface="Calibri"/>
              </a:rPr>
              <a:t>Care Coordination Organization</a:t>
            </a:r>
          </a:p>
        </p:txBody>
      </p:sp>
      <p:sp>
        <p:nvSpPr>
          <p:cNvPr id="22" name="TextBox 21"/>
          <p:cNvSpPr txBox="1"/>
          <p:nvPr/>
        </p:nvSpPr>
        <p:spPr>
          <a:xfrm>
            <a:off x="6248489" y="3317711"/>
            <a:ext cx="1281023" cy="715581"/>
          </a:xfrm>
          <a:prstGeom prst="rect">
            <a:avLst/>
          </a:prstGeom>
          <a:noFill/>
        </p:spPr>
        <p:txBody>
          <a:bodyPr wrap="square" rtlCol="0">
            <a:spAutoFit/>
          </a:bodyPr>
          <a:lstStyle/>
          <a:p>
            <a:pPr algn="ctr">
              <a:defRPr/>
            </a:pPr>
            <a:r>
              <a:rPr lang="en-US" sz="1350" dirty="0">
                <a:solidFill>
                  <a:prstClr val="white"/>
                </a:solidFill>
                <a:latin typeface="Calibri"/>
              </a:rPr>
              <a:t>Care Coordination Organization</a:t>
            </a:r>
          </a:p>
        </p:txBody>
      </p:sp>
      <p:sp>
        <p:nvSpPr>
          <p:cNvPr id="23" name="TextBox 22"/>
          <p:cNvSpPr txBox="1"/>
          <p:nvPr/>
        </p:nvSpPr>
        <p:spPr>
          <a:xfrm>
            <a:off x="6250107" y="2349419"/>
            <a:ext cx="1281023" cy="715581"/>
          </a:xfrm>
          <a:prstGeom prst="rect">
            <a:avLst/>
          </a:prstGeom>
          <a:noFill/>
        </p:spPr>
        <p:txBody>
          <a:bodyPr wrap="square" rtlCol="0">
            <a:spAutoFit/>
          </a:bodyPr>
          <a:lstStyle/>
          <a:p>
            <a:pPr algn="ctr">
              <a:defRPr/>
            </a:pPr>
            <a:r>
              <a:rPr lang="en-US" sz="1350" dirty="0">
                <a:solidFill>
                  <a:prstClr val="white"/>
                </a:solidFill>
                <a:latin typeface="Calibri"/>
              </a:rPr>
              <a:t>Care Coordination Organization</a:t>
            </a:r>
          </a:p>
        </p:txBody>
      </p:sp>
      <p:cxnSp>
        <p:nvCxnSpPr>
          <p:cNvPr id="29" name="Straight Connector 28"/>
          <p:cNvCxnSpPr/>
          <p:nvPr/>
        </p:nvCxnSpPr>
        <p:spPr>
          <a:xfrm flipH="1">
            <a:off x="3206873" y="3663374"/>
            <a:ext cx="30407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3206869" y="4644141"/>
            <a:ext cx="30407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510948" y="3662293"/>
            <a:ext cx="0" cy="98184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5810027" y="2725953"/>
            <a:ext cx="30407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5810027" y="4646301"/>
            <a:ext cx="30407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5809483" y="2730046"/>
            <a:ext cx="7011" cy="191625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497825" y="3662296"/>
            <a:ext cx="613216" cy="108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416881" y="2722721"/>
            <a:ext cx="30407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1416881" y="4635413"/>
            <a:ext cx="30407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1416881" y="2730046"/>
            <a:ext cx="7011" cy="191625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3516010" y="3881328"/>
            <a:ext cx="30407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7" idx="1"/>
          </p:cNvCxnSpPr>
          <p:nvPr/>
        </p:nvCxnSpPr>
        <p:spPr>
          <a:xfrm flipH="1" flipV="1">
            <a:off x="1416882" y="3662813"/>
            <a:ext cx="242892" cy="114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197788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an Action Plan</a:t>
            </a:r>
          </a:p>
        </p:txBody>
      </p:sp>
      <p:sp>
        <p:nvSpPr>
          <p:cNvPr id="3" name="Content Placeholder 2"/>
          <p:cNvSpPr>
            <a:spLocks noGrp="1"/>
          </p:cNvSpPr>
          <p:nvPr>
            <p:ph idx="1"/>
          </p:nvPr>
        </p:nvSpPr>
        <p:spPr/>
        <p:txBody>
          <a:bodyPr/>
          <a:lstStyle/>
          <a:p>
            <a:pPr marL="0" indent="0">
              <a:spcAft>
                <a:spcPts val="1351"/>
              </a:spcAft>
              <a:buNone/>
            </a:pPr>
            <a:r>
              <a:rPr lang="en-US" dirty="0"/>
              <a:t>Coach the client to select the Action Steps with the least number of barriers and prioritize them</a:t>
            </a:r>
          </a:p>
          <a:p>
            <a:pPr marL="0" indent="0">
              <a:spcAft>
                <a:spcPts val="1351"/>
              </a:spcAft>
              <a:buNone/>
            </a:pPr>
            <a:r>
              <a:rPr lang="en-US" dirty="0"/>
              <a:t>Save the list of Action Steps so alternatives can be tried if </a:t>
            </a:r>
            <a:br>
              <a:rPr lang="en-US" dirty="0"/>
            </a:br>
            <a:r>
              <a:rPr lang="en-US" dirty="0"/>
              <a:t>the first ones are not successful; reassure client that many problems are not easily solved and may take time and </a:t>
            </a:r>
            <a:br>
              <a:rPr lang="en-US" dirty="0"/>
            </a:br>
            <a:r>
              <a:rPr lang="en-US" dirty="0"/>
              <a:t>multiple approaches</a:t>
            </a:r>
          </a:p>
        </p:txBody>
      </p:sp>
      <p:cxnSp>
        <p:nvCxnSpPr>
          <p:cNvPr id="6" name="Straight Connector 5"/>
          <p:cNvCxnSpPr/>
          <p:nvPr/>
        </p:nvCxnSpPr>
        <p:spPr>
          <a:xfrm>
            <a:off x="342990" y="2861687"/>
            <a:ext cx="7917337"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7057559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 Action Steps</a:t>
            </a:r>
          </a:p>
        </p:txBody>
      </p:sp>
      <p:sp>
        <p:nvSpPr>
          <p:cNvPr id="3" name="Content Placeholder 2"/>
          <p:cNvSpPr>
            <a:spLocks noGrp="1"/>
          </p:cNvSpPr>
          <p:nvPr>
            <p:ph idx="1"/>
          </p:nvPr>
        </p:nvSpPr>
        <p:spPr/>
        <p:txBody>
          <a:bodyPr/>
          <a:lstStyle/>
          <a:p>
            <a:pPr marL="0" indent="0">
              <a:buNone/>
            </a:pPr>
            <a:r>
              <a:rPr lang="en-US" b="1" dirty="0">
                <a:solidFill>
                  <a:schemeClr val="accent1"/>
                </a:solidFill>
              </a:rPr>
              <a:t>Describe</a:t>
            </a:r>
          </a:p>
          <a:p>
            <a:r>
              <a:rPr lang="en-US" dirty="0"/>
              <a:t>What the client has agreed to do</a:t>
            </a:r>
          </a:p>
          <a:p>
            <a:r>
              <a:rPr lang="en-US" dirty="0"/>
              <a:t>What the Care Coordinator has agreed to do</a:t>
            </a:r>
          </a:p>
          <a:p>
            <a:r>
              <a:rPr lang="en-US" dirty="0"/>
              <a:t>Where they will do it</a:t>
            </a:r>
          </a:p>
          <a:p>
            <a:r>
              <a:rPr lang="en-US" dirty="0"/>
              <a:t>How often(each day/week)?</a:t>
            </a:r>
          </a:p>
          <a:p>
            <a:r>
              <a:rPr lang="en-US" dirty="0"/>
              <a:t>For how long?</a:t>
            </a:r>
          </a:p>
          <a:p>
            <a:endParaRPr lang="en-US" dirty="0"/>
          </a:p>
        </p:txBody>
      </p:sp>
    </p:spTree>
    <p:custDataLst>
      <p:tags r:id="rId1"/>
    </p:custDataLst>
    <p:extLst>
      <p:ext uri="{BB962C8B-B14F-4D97-AF65-F5344CB8AC3E}">
        <p14:creationId xmlns:p14="http://schemas.microsoft.com/office/powerpoint/2010/main" val="1992381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to Consider</a:t>
            </a:r>
          </a:p>
        </p:txBody>
      </p:sp>
      <p:sp>
        <p:nvSpPr>
          <p:cNvPr id="5" name="Rectangle 4"/>
          <p:cNvSpPr/>
          <p:nvPr/>
        </p:nvSpPr>
        <p:spPr>
          <a:xfrm>
            <a:off x="202676" y="2057044"/>
            <a:ext cx="8430439" cy="1012088"/>
          </a:xfrm>
          <a:prstGeom prst="rect">
            <a:avLst/>
          </a:prstGeom>
          <a:solidFill>
            <a:srgbClr val="E0EBE9"/>
          </a:solidFill>
          <a:ln>
            <a:noFill/>
          </a:ln>
        </p:spPr>
        <p:style>
          <a:lnRef idx="2">
            <a:schemeClr val="accent1">
              <a:shade val="50000"/>
            </a:schemeClr>
          </a:lnRef>
          <a:fillRef idx="1">
            <a:schemeClr val="accent1"/>
          </a:fillRef>
          <a:effectRef idx="0">
            <a:schemeClr val="accent1"/>
          </a:effectRef>
          <a:fontRef idx="minor">
            <a:schemeClr val="lt1"/>
          </a:fontRef>
        </p:style>
        <p:txBody>
          <a:bodyPr lIns="137196" tIns="0" rtlCol="0" anchor="ctr"/>
          <a:lstStyle/>
          <a:p>
            <a:pPr>
              <a:lnSpc>
                <a:spcPct val="90000"/>
              </a:lnSpc>
            </a:pPr>
            <a:endParaRPr lang="en-US" sz="2101" dirty="0">
              <a:solidFill>
                <a:schemeClr val="accent3"/>
              </a:solidFill>
            </a:endParaRPr>
          </a:p>
        </p:txBody>
      </p:sp>
      <p:sp>
        <p:nvSpPr>
          <p:cNvPr id="6" name="Rectangle 5"/>
          <p:cNvSpPr/>
          <p:nvPr/>
        </p:nvSpPr>
        <p:spPr>
          <a:xfrm>
            <a:off x="1" y="2057044"/>
            <a:ext cx="202676" cy="10120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8" name="Rectangle 7"/>
          <p:cNvSpPr/>
          <p:nvPr/>
        </p:nvSpPr>
        <p:spPr>
          <a:xfrm>
            <a:off x="202676" y="3264754"/>
            <a:ext cx="8430439" cy="1012088"/>
          </a:xfrm>
          <a:prstGeom prst="rect">
            <a:avLst/>
          </a:prstGeom>
          <a:solidFill>
            <a:srgbClr val="DBE7F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96" tIns="0" rtlCol="0" anchor="ctr"/>
          <a:lstStyle/>
          <a:p>
            <a:pPr>
              <a:lnSpc>
                <a:spcPct val="90000"/>
              </a:lnSpc>
            </a:pPr>
            <a:endParaRPr lang="en-US" sz="2101" dirty="0">
              <a:solidFill>
                <a:schemeClr val="accent3"/>
              </a:solidFill>
            </a:endParaRPr>
          </a:p>
        </p:txBody>
      </p:sp>
      <p:sp>
        <p:nvSpPr>
          <p:cNvPr id="9" name="Rectangle 8"/>
          <p:cNvSpPr/>
          <p:nvPr/>
        </p:nvSpPr>
        <p:spPr>
          <a:xfrm>
            <a:off x="1" y="3264754"/>
            <a:ext cx="202676" cy="1012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1" name="Rectangle 10"/>
          <p:cNvSpPr/>
          <p:nvPr/>
        </p:nvSpPr>
        <p:spPr>
          <a:xfrm>
            <a:off x="202676" y="4472467"/>
            <a:ext cx="8430439" cy="1012088"/>
          </a:xfrm>
          <a:prstGeom prst="rect">
            <a:avLst/>
          </a:prstGeom>
          <a:solidFill>
            <a:srgbClr val="E5EBD9"/>
          </a:solidFill>
          <a:ln>
            <a:noFill/>
          </a:ln>
        </p:spPr>
        <p:style>
          <a:lnRef idx="2">
            <a:schemeClr val="accent1">
              <a:shade val="50000"/>
            </a:schemeClr>
          </a:lnRef>
          <a:fillRef idx="1">
            <a:schemeClr val="accent1"/>
          </a:fillRef>
          <a:effectRef idx="0">
            <a:schemeClr val="accent1"/>
          </a:effectRef>
          <a:fontRef idx="minor">
            <a:schemeClr val="lt1"/>
          </a:fontRef>
        </p:style>
        <p:txBody>
          <a:bodyPr lIns="137196" tIns="0" rtlCol="0" anchor="ctr"/>
          <a:lstStyle/>
          <a:p>
            <a:pPr>
              <a:lnSpc>
                <a:spcPct val="90000"/>
              </a:lnSpc>
            </a:pPr>
            <a:endParaRPr lang="en-US" sz="2101" dirty="0">
              <a:solidFill>
                <a:schemeClr val="accent3"/>
              </a:solidFill>
            </a:endParaRPr>
          </a:p>
        </p:txBody>
      </p:sp>
      <p:sp>
        <p:nvSpPr>
          <p:cNvPr id="12" name="Rectangle 11"/>
          <p:cNvSpPr/>
          <p:nvPr/>
        </p:nvSpPr>
        <p:spPr>
          <a:xfrm>
            <a:off x="1" y="4472467"/>
            <a:ext cx="202676" cy="1012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3" name="Content Placeholder 2"/>
          <p:cNvSpPr txBox="1">
            <a:spLocks/>
          </p:cNvSpPr>
          <p:nvPr/>
        </p:nvSpPr>
        <p:spPr>
          <a:xfrm>
            <a:off x="342990" y="2087137"/>
            <a:ext cx="8071195" cy="3367322"/>
          </a:xfrm>
          <a:prstGeom prst="rect">
            <a:avLst/>
          </a:prstGeom>
        </p:spPr>
        <p:txBody>
          <a:bodyPr/>
          <a:lstStyle>
            <a:lvl1pPr marL="230188" indent="-230188" algn="l" defTabSz="1218895" rtl="0" eaLnBrk="1" latinLnBrk="0" hangingPunct="1">
              <a:lnSpc>
                <a:spcPct val="90000"/>
              </a:lnSpc>
              <a:spcBef>
                <a:spcPts val="1333"/>
              </a:spcBef>
              <a:buClr>
                <a:schemeClr val="accent1"/>
              </a:buClr>
              <a:buSzPct val="80000"/>
              <a:buFont typeface="Arial" panose="020B0604020202020204" pitchFamily="34" charset="0"/>
              <a:buChar char="•"/>
              <a:defRPr sz="3200" kern="1200">
                <a:solidFill>
                  <a:schemeClr val="tx1"/>
                </a:solidFill>
                <a:latin typeface="+mn-lt"/>
                <a:ea typeface="+mn-ea"/>
                <a:cs typeface="+mn-cs"/>
              </a:defRPr>
            </a:lvl1pPr>
            <a:lvl2pPr marL="630238" indent="-230188" algn="l" defTabSz="1218895" rtl="0" eaLnBrk="1" latinLnBrk="0" hangingPunct="1">
              <a:lnSpc>
                <a:spcPct val="90000"/>
              </a:lnSpc>
              <a:spcBef>
                <a:spcPts val="667"/>
              </a:spcBef>
              <a:buClr>
                <a:schemeClr val="accent2"/>
              </a:buClr>
              <a:buSzPct val="80000"/>
              <a:buFont typeface="Arial" panose="020B0604020202020204" pitchFamily="34" charset="0"/>
              <a:buChar char="•"/>
              <a:defRPr sz="2400" kern="1200">
                <a:solidFill>
                  <a:schemeClr val="tx1"/>
                </a:solidFill>
                <a:latin typeface="+mn-lt"/>
                <a:ea typeface="+mn-ea"/>
                <a:cs typeface="+mn-cs"/>
              </a:defRPr>
            </a:lvl2pPr>
            <a:lvl3pPr marL="968375" indent="-222250" algn="l" defTabSz="1218895" rtl="0" eaLnBrk="1" latinLnBrk="0" hangingPunct="1">
              <a:lnSpc>
                <a:spcPct val="90000"/>
              </a:lnSpc>
              <a:spcBef>
                <a:spcPts val="667"/>
              </a:spcBef>
              <a:buClr>
                <a:schemeClr val="accent2"/>
              </a:buClr>
              <a:buSzPct val="80000"/>
              <a:buFont typeface="Arial" panose="020B0604020202020204" pitchFamily="34" charset="0"/>
              <a:buChar char="•"/>
              <a:defRPr sz="2000" kern="1200">
                <a:solidFill>
                  <a:schemeClr val="tx1"/>
                </a:solidFill>
                <a:latin typeface="+mn-lt"/>
                <a:ea typeface="+mn-ea"/>
                <a:cs typeface="+mn-cs"/>
              </a:defRPr>
            </a:lvl3pPr>
            <a:lvl4pPr marL="1198563" indent="-230188" algn="l" defTabSz="1218895" rtl="0" eaLnBrk="1" latinLnBrk="0" hangingPunct="1">
              <a:lnSpc>
                <a:spcPct val="90000"/>
              </a:lnSpc>
              <a:spcBef>
                <a:spcPts val="667"/>
              </a:spcBef>
              <a:buClr>
                <a:schemeClr val="accent2"/>
              </a:buClr>
              <a:buSzPct val="80000"/>
              <a:buFont typeface="Arial" panose="020B0604020202020204" pitchFamily="34" charset="0"/>
              <a:buChar char="•"/>
              <a:defRPr sz="1800" kern="1200">
                <a:solidFill>
                  <a:schemeClr val="tx1"/>
                </a:solidFill>
                <a:latin typeface="+mn-lt"/>
                <a:ea typeface="+mn-ea"/>
                <a:cs typeface="+mn-cs"/>
              </a:defRPr>
            </a:lvl4pPr>
            <a:lvl5pPr marL="1428750" indent="-230188" algn="l" defTabSz="1218895" rtl="0" eaLnBrk="1" latinLnBrk="0" hangingPunct="1">
              <a:lnSpc>
                <a:spcPct val="90000"/>
              </a:lnSpc>
              <a:spcBef>
                <a:spcPts val="667"/>
              </a:spcBef>
              <a:buClr>
                <a:schemeClr val="accent2"/>
              </a:buClr>
              <a:buSzPct val="80000"/>
              <a:buFont typeface="Arial" panose="020B0604020202020204" pitchFamily="34" charset="0"/>
              <a:buChar char="•"/>
              <a:defRPr sz="1800" kern="1200">
                <a:solidFill>
                  <a:schemeClr val="tx1"/>
                </a:solidFill>
                <a:latin typeface="+mn-lt"/>
                <a:ea typeface="+mn-ea"/>
                <a:cs typeface="+mn-cs"/>
              </a:defRPr>
            </a:lvl5pPr>
            <a:lvl6pPr marL="3351962" indent="-304724" algn="l" defTabSz="1218895" rtl="0" eaLnBrk="1" latinLnBrk="0" hangingPunct="1">
              <a:lnSpc>
                <a:spcPct val="90000"/>
              </a:lnSpc>
              <a:spcBef>
                <a:spcPts val="667"/>
              </a:spcBef>
              <a:buFont typeface="Arial" panose="020B0604020202020204" pitchFamily="34" charset="0"/>
              <a:buChar char="•"/>
              <a:defRPr sz="2399" kern="1200">
                <a:solidFill>
                  <a:schemeClr val="tx1"/>
                </a:solidFill>
                <a:latin typeface="+mn-lt"/>
                <a:ea typeface="+mn-ea"/>
                <a:cs typeface="+mn-cs"/>
              </a:defRPr>
            </a:lvl6pPr>
            <a:lvl7pPr marL="3961409" indent="-304724" algn="l" defTabSz="1218895" rtl="0" eaLnBrk="1" latinLnBrk="0" hangingPunct="1">
              <a:lnSpc>
                <a:spcPct val="90000"/>
              </a:lnSpc>
              <a:spcBef>
                <a:spcPts val="667"/>
              </a:spcBef>
              <a:buFont typeface="Arial" panose="020B0604020202020204" pitchFamily="34" charset="0"/>
              <a:buChar char="•"/>
              <a:defRPr sz="2399" kern="1200">
                <a:solidFill>
                  <a:schemeClr val="tx1"/>
                </a:solidFill>
                <a:latin typeface="+mn-lt"/>
                <a:ea typeface="+mn-ea"/>
                <a:cs typeface="+mn-cs"/>
              </a:defRPr>
            </a:lvl7pPr>
            <a:lvl8pPr marL="4570857" indent="-304724" algn="l" defTabSz="1218895" rtl="0" eaLnBrk="1" latinLnBrk="0" hangingPunct="1">
              <a:lnSpc>
                <a:spcPct val="90000"/>
              </a:lnSpc>
              <a:spcBef>
                <a:spcPts val="667"/>
              </a:spcBef>
              <a:buFont typeface="Arial" panose="020B0604020202020204" pitchFamily="34" charset="0"/>
              <a:buChar char="•"/>
              <a:defRPr sz="2399" kern="1200">
                <a:solidFill>
                  <a:schemeClr val="tx1"/>
                </a:solidFill>
                <a:latin typeface="+mn-lt"/>
                <a:ea typeface="+mn-ea"/>
                <a:cs typeface="+mn-cs"/>
              </a:defRPr>
            </a:lvl8pPr>
            <a:lvl9pPr marL="5180305" indent="-304724" algn="l" defTabSz="1218895" rtl="0" eaLnBrk="1" latinLnBrk="0" hangingPunct="1">
              <a:lnSpc>
                <a:spcPct val="90000"/>
              </a:lnSpc>
              <a:spcBef>
                <a:spcPts val="667"/>
              </a:spcBef>
              <a:buFont typeface="Arial" panose="020B0604020202020204" pitchFamily="34" charset="0"/>
              <a:buChar char="•"/>
              <a:defRPr sz="2399" kern="1200">
                <a:solidFill>
                  <a:schemeClr val="tx1"/>
                </a:solidFill>
                <a:latin typeface="+mn-lt"/>
                <a:ea typeface="+mn-ea"/>
                <a:cs typeface="+mn-cs"/>
              </a:defRPr>
            </a:lvl9pPr>
          </a:lstStyle>
          <a:p>
            <a:pPr marL="0" indent="0">
              <a:buNone/>
            </a:pPr>
            <a:r>
              <a:rPr lang="en-US" sz="1501" dirty="0"/>
              <a:t>How important is it for you right now to...?  On a scale from 0 - 10... what number would you </a:t>
            </a:r>
            <a:br>
              <a:rPr lang="en-US" sz="1501" dirty="0"/>
            </a:br>
            <a:r>
              <a:rPr lang="en-US" sz="1501" dirty="0"/>
              <a:t>give yourself?</a:t>
            </a:r>
          </a:p>
          <a:p>
            <a:pPr marL="0" indent="0">
              <a:spcBef>
                <a:spcPts val="450"/>
              </a:spcBef>
              <a:buNone/>
            </a:pPr>
            <a:r>
              <a:rPr lang="en-US" sz="1501" b="1" dirty="0">
                <a:solidFill>
                  <a:schemeClr val="accent1"/>
                </a:solidFill>
              </a:rPr>
              <a:t>0_________________________________________________________________________10</a:t>
            </a:r>
            <a:br>
              <a:rPr lang="en-US" sz="1501" b="1" dirty="0">
                <a:solidFill>
                  <a:schemeClr val="accent1"/>
                </a:solidFill>
              </a:rPr>
            </a:br>
            <a:r>
              <a:rPr lang="en-US" sz="1501" b="1" dirty="0">
                <a:solidFill>
                  <a:schemeClr val="accent1"/>
                </a:solidFill>
              </a:rPr>
              <a:t>		                     CONVICTION SCALE</a:t>
            </a:r>
          </a:p>
          <a:p>
            <a:pPr marL="0" indent="0">
              <a:buNone/>
            </a:pPr>
            <a:endParaRPr lang="en-US" sz="750" dirty="0"/>
          </a:p>
          <a:p>
            <a:pPr marL="0" indent="0">
              <a:buNone/>
            </a:pPr>
            <a:r>
              <a:rPr lang="en-US" sz="1501" dirty="0"/>
              <a:t>If you did decide to change, how confident are you that you would succeed?  On a scale from 0 - 10... what number would you give yourself?</a:t>
            </a:r>
          </a:p>
          <a:p>
            <a:pPr marL="0" indent="0">
              <a:spcBef>
                <a:spcPts val="450"/>
              </a:spcBef>
              <a:buNone/>
            </a:pPr>
            <a:r>
              <a:rPr lang="en-US" sz="1501" b="1" dirty="0">
                <a:solidFill>
                  <a:schemeClr val="accent4"/>
                </a:solidFill>
              </a:rPr>
              <a:t>0_________________________________________________________________________10</a:t>
            </a:r>
            <a:br>
              <a:rPr lang="en-US" sz="1501" b="1" dirty="0">
                <a:solidFill>
                  <a:schemeClr val="accent4"/>
                </a:solidFill>
              </a:rPr>
            </a:br>
            <a:r>
              <a:rPr lang="en-US" sz="1501" b="1" dirty="0">
                <a:solidFill>
                  <a:schemeClr val="accent4"/>
                </a:solidFill>
              </a:rPr>
              <a:t>		                     CONFIDENCE SCALE</a:t>
            </a:r>
          </a:p>
          <a:p>
            <a:pPr marL="0" indent="0">
              <a:buNone/>
            </a:pPr>
            <a:endParaRPr lang="en-US" sz="525" dirty="0"/>
          </a:p>
          <a:p>
            <a:pPr marL="0" indent="0">
              <a:buNone/>
            </a:pPr>
            <a:r>
              <a:rPr lang="en-US" sz="1501" dirty="0"/>
              <a:t>If you did decide to change, how ready are you to make this change?  On a scale from 0 - 10... </a:t>
            </a:r>
            <a:br>
              <a:rPr lang="en-US" sz="1501" dirty="0"/>
            </a:br>
            <a:r>
              <a:rPr lang="en-US" sz="1501" dirty="0"/>
              <a:t>what number would you give yourself?</a:t>
            </a:r>
          </a:p>
          <a:p>
            <a:pPr marL="0" indent="0">
              <a:spcBef>
                <a:spcPts val="450"/>
              </a:spcBef>
              <a:buNone/>
            </a:pPr>
            <a:r>
              <a:rPr lang="en-US" sz="1501" b="1" dirty="0">
                <a:solidFill>
                  <a:schemeClr val="accent2"/>
                </a:solidFill>
              </a:rPr>
              <a:t>0_________________________________________________________________________10</a:t>
            </a:r>
            <a:br>
              <a:rPr lang="en-US" sz="1501" b="1" dirty="0">
                <a:solidFill>
                  <a:schemeClr val="accent2"/>
                </a:solidFill>
              </a:rPr>
            </a:br>
            <a:r>
              <a:rPr lang="en-US" sz="1501" b="1" dirty="0">
                <a:solidFill>
                  <a:schemeClr val="accent2"/>
                </a:solidFill>
              </a:rPr>
              <a:t>		                        READINESS SCALE</a:t>
            </a:r>
          </a:p>
          <a:p>
            <a:pPr marL="0" indent="0">
              <a:buNone/>
            </a:pPr>
            <a:endParaRPr lang="en-US" sz="1501" dirty="0"/>
          </a:p>
        </p:txBody>
      </p:sp>
    </p:spTree>
    <p:custDataLst>
      <p:tags r:id="rId1"/>
    </p:custDataLst>
    <p:extLst>
      <p:ext uri="{BB962C8B-B14F-4D97-AF65-F5344CB8AC3E}">
        <p14:creationId xmlns:p14="http://schemas.microsoft.com/office/powerpoint/2010/main" val="25708694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Coaching and the Health Action Plan</a:t>
            </a:r>
          </a:p>
        </p:txBody>
      </p:sp>
      <p:sp>
        <p:nvSpPr>
          <p:cNvPr id="3" name="Content Placeholder 2"/>
          <p:cNvSpPr>
            <a:spLocks noGrp="1"/>
          </p:cNvSpPr>
          <p:nvPr>
            <p:ph idx="1"/>
          </p:nvPr>
        </p:nvSpPr>
        <p:spPr/>
        <p:txBody>
          <a:bodyPr/>
          <a:lstStyle/>
          <a:p>
            <a:pPr marL="0" indent="0">
              <a:buNone/>
            </a:pPr>
            <a:r>
              <a:rPr lang="en-US" b="1" dirty="0">
                <a:solidFill>
                  <a:schemeClr val="accent1"/>
                </a:solidFill>
              </a:rPr>
              <a:t>Use a coaching for activation approach to guide the client to: </a:t>
            </a:r>
          </a:p>
          <a:p>
            <a:r>
              <a:rPr lang="en-US" dirty="0"/>
              <a:t>Appropriate choices</a:t>
            </a:r>
          </a:p>
          <a:p>
            <a:r>
              <a:rPr lang="en-US" dirty="0"/>
              <a:t>Attainable goals </a:t>
            </a:r>
          </a:p>
          <a:p>
            <a:r>
              <a:rPr lang="en-US" dirty="0"/>
              <a:t>Action steps</a:t>
            </a:r>
          </a:p>
          <a:p>
            <a:r>
              <a:rPr lang="en-US" dirty="0"/>
              <a:t>Improved health</a:t>
            </a:r>
          </a:p>
          <a:p>
            <a:endParaRPr lang="en-US" dirty="0"/>
          </a:p>
          <a:p>
            <a:endParaRPr lang="en-US" dirty="0"/>
          </a:p>
        </p:txBody>
      </p:sp>
    </p:spTree>
    <p:custDataLst>
      <p:tags r:id="rId1"/>
    </p:custDataLst>
    <p:extLst>
      <p:ext uri="{BB962C8B-B14F-4D97-AF65-F5344CB8AC3E}">
        <p14:creationId xmlns:p14="http://schemas.microsoft.com/office/powerpoint/2010/main" val="26996725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Health Action Plan (HAP)</a:t>
            </a:r>
          </a:p>
        </p:txBody>
      </p:sp>
      <p:sp>
        <p:nvSpPr>
          <p:cNvPr id="3" name="Content Placeholder 2"/>
          <p:cNvSpPr>
            <a:spLocks noGrp="1"/>
          </p:cNvSpPr>
          <p:nvPr>
            <p:ph idx="1"/>
          </p:nvPr>
        </p:nvSpPr>
        <p:spPr>
          <a:xfrm>
            <a:off x="833906" y="2093150"/>
            <a:ext cx="7886700" cy="3264353"/>
          </a:xfrm>
        </p:spPr>
        <p:txBody>
          <a:bodyPr/>
          <a:lstStyle/>
          <a:p>
            <a:pPr marL="0" indent="0">
              <a:buNone/>
            </a:pPr>
            <a:r>
              <a:rPr lang="en-US" b="1" dirty="0"/>
              <a:t>Establishes:</a:t>
            </a:r>
          </a:p>
          <a:p>
            <a:r>
              <a:rPr lang="en-US" dirty="0"/>
              <a:t>Client and Care Coordinator identified:</a:t>
            </a:r>
          </a:p>
          <a:p>
            <a:pPr lvl="1"/>
            <a:r>
              <a:rPr lang="en-US" sz="2101" dirty="0"/>
              <a:t>Long term goal </a:t>
            </a:r>
          </a:p>
          <a:p>
            <a:pPr lvl="1"/>
            <a:r>
              <a:rPr lang="en-US" sz="2101" dirty="0"/>
              <a:t>Short term goal/s</a:t>
            </a:r>
          </a:p>
          <a:p>
            <a:pPr lvl="1"/>
            <a:r>
              <a:rPr lang="en-US" sz="2101" dirty="0"/>
              <a:t>Action steps</a:t>
            </a:r>
          </a:p>
          <a:p>
            <a:endParaRPr lang="en-US" sz="2101" dirty="0"/>
          </a:p>
          <a:p>
            <a:endParaRPr lang="en-US" dirty="0"/>
          </a:p>
        </p:txBody>
      </p:sp>
    </p:spTree>
    <p:custDataLst>
      <p:tags r:id="rId1"/>
    </p:custDataLst>
    <p:extLst>
      <p:ext uri="{BB962C8B-B14F-4D97-AF65-F5344CB8AC3E}">
        <p14:creationId xmlns:p14="http://schemas.microsoft.com/office/powerpoint/2010/main" val="4496583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Skills for Health Action Planning</a:t>
            </a:r>
          </a:p>
        </p:txBody>
      </p:sp>
      <p:sp>
        <p:nvSpPr>
          <p:cNvPr id="3" name="Content Placeholder 2"/>
          <p:cNvSpPr>
            <a:spLocks noGrp="1"/>
          </p:cNvSpPr>
          <p:nvPr>
            <p:ph idx="1"/>
          </p:nvPr>
        </p:nvSpPr>
        <p:spPr/>
        <p:txBody>
          <a:bodyPr/>
          <a:lstStyle/>
          <a:p>
            <a:pPr marL="0" indent="0">
              <a:spcAft>
                <a:spcPts val="1351"/>
              </a:spcAft>
              <a:buNone/>
            </a:pPr>
            <a:r>
              <a:rPr lang="en-US" dirty="0"/>
              <a:t>Demonstrate positive belief in the client’s ability to take an active role to accomplish appropriate goals and action steps</a:t>
            </a:r>
          </a:p>
          <a:p>
            <a:pPr marL="0" indent="0">
              <a:spcAft>
                <a:spcPts val="1351"/>
              </a:spcAft>
              <a:buNone/>
            </a:pPr>
            <a:r>
              <a:rPr lang="en-US" dirty="0"/>
              <a:t>Emphasize stress management, coping and resiliency skills</a:t>
            </a:r>
          </a:p>
          <a:p>
            <a:pPr marL="0" indent="0">
              <a:spcAft>
                <a:spcPts val="1351"/>
              </a:spcAft>
              <a:buNone/>
            </a:pPr>
            <a:r>
              <a:rPr lang="en-US" dirty="0"/>
              <a:t>Ask the client to recall a former success: How did it feel?</a:t>
            </a:r>
          </a:p>
        </p:txBody>
      </p:sp>
      <p:cxnSp>
        <p:nvCxnSpPr>
          <p:cNvPr id="6" name="Straight Connector 5"/>
          <p:cNvCxnSpPr/>
          <p:nvPr/>
        </p:nvCxnSpPr>
        <p:spPr>
          <a:xfrm>
            <a:off x="342990" y="2861687"/>
            <a:ext cx="7917337"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52518" y="3510264"/>
            <a:ext cx="7917337"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255834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Skills for Health Action Planning (cont.)</a:t>
            </a:r>
          </a:p>
        </p:txBody>
      </p:sp>
      <p:sp>
        <p:nvSpPr>
          <p:cNvPr id="3" name="Content Placeholder 2"/>
          <p:cNvSpPr>
            <a:spLocks noGrp="1"/>
          </p:cNvSpPr>
          <p:nvPr>
            <p:ph idx="1"/>
          </p:nvPr>
        </p:nvSpPr>
        <p:spPr/>
        <p:txBody>
          <a:bodyPr/>
          <a:lstStyle/>
          <a:p>
            <a:r>
              <a:rPr lang="en-US" dirty="0"/>
              <a:t>Elicit the client’s story</a:t>
            </a:r>
          </a:p>
          <a:p>
            <a:r>
              <a:rPr lang="en-US" dirty="0"/>
              <a:t>Build rapport</a:t>
            </a:r>
          </a:p>
          <a:p>
            <a:r>
              <a:rPr lang="en-US" dirty="0"/>
              <a:t>Obtain a behavioral history, including past attempts </a:t>
            </a:r>
            <a:br>
              <a:rPr lang="en-US" dirty="0"/>
            </a:br>
            <a:r>
              <a:rPr lang="en-US" dirty="0"/>
              <a:t>to change behavior</a:t>
            </a:r>
          </a:p>
          <a:p>
            <a:r>
              <a:rPr lang="en-US" dirty="0"/>
              <a:t>Identify barriers</a:t>
            </a:r>
          </a:p>
          <a:p>
            <a:pPr lvl="1"/>
            <a:r>
              <a:rPr lang="en-US" sz="2100" dirty="0"/>
              <a:t>Use open-ended questions</a:t>
            </a:r>
          </a:p>
          <a:p>
            <a:pPr lvl="1"/>
            <a:r>
              <a:rPr lang="en-US" sz="2100" dirty="0"/>
              <a:t>Focus on feelings</a:t>
            </a:r>
          </a:p>
          <a:p>
            <a:pPr lvl="1"/>
            <a:r>
              <a:rPr lang="en-US" sz="2100" dirty="0"/>
              <a:t>Use reflections</a:t>
            </a:r>
          </a:p>
          <a:p>
            <a:endParaRPr lang="en-US" dirty="0"/>
          </a:p>
        </p:txBody>
      </p:sp>
    </p:spTree>
    <p:custDataLst>
      <p:tags r:id="rId1"/>
    </p:custDataLst>
    <p:extLst>
      <p:ext uri="{BB962C8B-B14F-4D97-AF65-F5344CB8AC3E}">
        <p14:creationId xmlns:p14="http://schemas.microsoft.com/office/powerpoint/2010/main" val="29081529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Analyze!</a:t>
            </a:r>
          </a:p>
        </p:txBody>
      </p:sp>
      <p:sp>
        <p:nvSpPr>
          <p:cNvPr id="3" name="Content Placeholder 2"/>
          <p:cNvSpPr>
            <a:spLocks noGrp="1"/>
          </p:cNvSpPr>
          <p:nvPr>
            <p:ph idx="1"/>
          </p:nvPr>
        </p:nvSpPr>
        <p:spPr>
          <a:xfrm>
            <a:off x="352517" y="1972801"/>
            <a:ext cx="7886700" cy="3264353"/>
          </a:xfrm>
        </p:spPr>
        <p:txBody>
          <a:bodyPr/>
          <a:lstStyle/>
          <a:p>
            <a:r>
              <a:rPr lang="en-US" b="1" dirty="0">
                <a:solidFill>
                  <a:schemeClr val="accent1"/>
                </a:solidFill>
              </a:rPr>
              <a:t>What do you think drives poor health and high costs </a:t>
            </a:r>
            <a:br>
              <a:rPr lang="en-US" b="1" dirty="0">
                <a:solidFill>
                  <a:schemeClr val="accent1"/>
                </a:solidFill>
              </a:rPr>
            </a:br>
            <a:r>
              <a:rPr lang="en-US" b="1" dirty="0">
                <a:solidFill>
                  <a:schemeClr val="accent1"/>
                </a:solidFill>
              </a:rPr>
              <a:t>for your client?</a:t>
            </a:r>
          </a:p>
          <a:p>
            <a:r>
              <a:rPr lang="en-US" dirty="0">
                <a:cs typeface="Arial" pitchFamily="34" charset="0"/>
              </a:rPr>
              <a:t>85% of avoidable costs are due to behavioral, not </a:t>
            </a:r>
            <a:br>
              <a:rPr lang="en-US" dirty="0">
                <a:cs typeface="Arial" pitchFamily="34" charset="0"/>
              </a:rPr>
            </a:br>
            <a:r>
              <a:rPr lang="en-US" dirty="0">
                <a:cs typeface="Arial" pitchFamily="34" charset="0"/>
              </a:rPr>
              <a:t>medical factors </a:t>
            </a:r>
            <a:endParaRPr lang="en-US" b="1" dirty="0">
              <a:solidFill>
                <a:schemeClr val="accent1"/>
              </a:solidFill>
            </a:endParaRPr>
          </a:p>
          <a:p>
            <a:pPr marL="0" indent="0">
              <a:buNone/>
            </a:pPr>
            <a:r>
              <a:rPr lang="en-US" b="1" dirty="0"/>
              <a:t>Consider:</a:t>
            </a:r>
          </a:p>
          <a:p>
            <a:r>
              <a:rPr lang="en-US" dirty="0"/>
              <a:t>Client’s perspective</a:t>
            </a:r>
          </a:p>
          <a:p>
            <a:r>
              <a:rPr lang="en-US" dirty="0"/>
              <a:t>Results from assessment and screening tools</a:t>
            </a:r>
          </a:p>
          <a:p>
            <a:r>
              <a:rPr lang="en-US" dirty="0"/>
              <a:t>PRISM Risk Factors</a:t>
            </a:r>
          </a:p>
          <a:p>
            <a:r>
              <a:rPr lang="en-US" dirty="0"/>
              <a:t>Client’s Level of Activation</a:t>
            </a:r>
          </a:p>
          <a:p>
            <a:endParaRPr lang="en-US" dirty="0"/>
          </a:p>
        </p:txBody>
      </p:sp>
    </p:spTree>
    <p:custDataLst>
      <p:tags r:id="rId1"/>
    </p:custDataLst>
    <p:extLst>
      <p:ext uri="{BB962C8B-B14F-4D97-AF65-F5344CB8AC3E}">
        <p14:creationId xmlns:p14="http://schemas.microsoft.com/office/powerpoint/2010/main" val="28493715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Use Active and Reflective Listening </a:t>
            </a:r>
          </a:p>
        </p:txBody>
      </p:sp>
      <p:sp>
        <p:nvSpPr>
          <p:cNvPr id="7" name="Content Placeholder 6"/>
          <p:cNvSpPr>
            <a:spLocks noGrp="1"/>
          </p:cNvSpPr>
          <p:nvPr>
            <p:ph idx="1"/>
          </p:nvPr>
        </p:nvSpPr>
        <p:spPr>
          <a:xfrm>
            <a:off x="352517" y="2057400"/>
            <a:ext cx="7886700" cy="3484665"/>
          </a:xfrm>
        </p:spPr>
        <p:txBody>
          <a:bodyPr/>
          <a:lstStyle/>
          <a:p>
            <a:pPr marL="0" indent="0">
              <a:spcAft>
                <a:spcPts val="1351"/>
              </a:spcAft>
              <a:buNone/>
            </a:pPr>
            <a:r>
              <a:rPr lang="en-US" sz="2100" dirty="0"/>
              <a:t>Assure them that you can see their point of view</a:t>
            </a:r>
          </a:p>
          <a:p>
            <a:pPr marL="0" indent="0">
              <a:spcAft>
                <a:spcPts val="1351"/>
              </a:spcAft>
              <a:buNone/>
            </a:pPr>
            <a:r>
              <a:rPr lang="en-US" sz="2100" dirty="0"/>
              <a:t>Acknowledge the struggles or difficulty involved</a:t>
            </a:r>
          </a:p>
          <a:p>
            <a:pPr marL="0" indent="0">
              <a:buNone/>
            </a:pPr>
            <a:r>
              <a:rPr lang="en-US" sz="2100" dirty="0"/>
              <a:t>Acknowledge their successes, skills, abilities, and strengths</a:t>
            </a:r>
          </a:p>
          <a:p>
            <a:pPr>
              <a:spcBef>
                <a:spcPts val="0"/>
              </a:spcBef>
            </a:pPr>
            <a:r>
              <a:rPr lang="en-US" sz="1800" dirty="0"/>
              <a:t>Thoughts </a:t>
            </a:r>
          </a:p>
          <a:p>
            <a:pPr>
              <a:spcBef>
                <a:spcPts val="0"/>
              </a:spcBef>
            </a:pPr>
            <a:r>
              <a:rPr lang="en-US" sz="1800" dirty="0"/>
              <a:t>Beliefs and values - </a:t>
            </a:r>
            <a:r>
              <a:rPr lang="en-US" sz="1800" b="1" dirty="0">
                <a:solidFill>
                  <a:schemeClr val="accent1"/>
                </a:solidFill>
              </a:rPr>
              <a:t>link these values to their long term goals, short term goals, and action steps </a:t>
            </a:r>
            <a:endParaRPr lang="en-US" sz="1800" dirty="0"/>
          </a:p>
          <a:p>
            <a:pPr>
              <a:spcBef>
                <a:spcPts val="0"/>
              </a:spcBef>
              <a:spcAft>
                <a:spcPts val="1351"/>
              </a:spcAft>
            </a:pPr>
            <a:r>
              <a:rPr lang="en-US" sz="1800" dirty="0"/>
              <a:t>Behaviors</a:t>
            </a:r>
          </a:p>
          <a:p>
            <a:pPr marL="0" indent="0">
              <a:buNone/>
            </a:pPr>
            <a:r>
              <a:rPr lang="en-US" sz="2100" dirty="0"/>
              <a:t>Use </a:t>
            </a:r>
            <a:r>
              <a:rPr lang="en-US" sz="2100" b="1" dirty="0">
                <a:solidFill>
                  <a:schemeClr val="accent1"/>
                </a:solidFill>
              </a:rPr>
              <a:t>you</a:t>
            </a:r>
            <a:r>
              <a:rPr lang="en-US" sz="2100" dirty="0"/>
              <a:t> statements – strength-based approach</a:t>
            </a:r>
          </a:p>
          <a:p>
            <a:pPr marL="0" indent="0">
              <a:buNone/>
            </a:pPr>
            <a:r>
              <a:rPr lang="en-US" sz="2100" dirty="0"/>
              <a:t>	“You sound determined.”</a:t>
            </a:r>
          </a:p>
          <a:p>
            <a:pPr lvl="1"/>
            <a:endParaRPr lang="en-US" dirty="0"/>
          </a:p>
          <a:p>
            <a:endParaRPr lang="en-US" dirty="0"/>
          </a:p>
        </p:txBody>
      </p:sp>
      <p:cxnSp>
        <p:nvCxnSpPr>
          <p:cNvPr id="12" name="Straight Connector 11"/>
          <p:cNvCxnSpPr/>
          <p:nvPr/>
        </p:nvCxnSpPr>
        <p:spPr>
          <a:xfrm>
            <a:off x="342990" y="2518697"/>
            <a:ext cx="7917337"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42990" y="3122654"/>
            <a:ext cx="7917337"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21881" y="4644011"/>
            <a:ext cx="7917337"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750478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Emphasize Problem Solving</a:t>
            </a:r>
          </a:p>
        </p:txBody>
      </p:sp>
      <p:sp>
        <p:nvSpPr>
          <p:cNvPr id="3" name="Content Placeholder 2"/>
          <p:cNvSpPr>
            <a:spLocks noGrp="1"/>
          </p:cNvSpPr>
          <p:nvPr>
            <p:ph idx="1"/>
          </p:nvPr>
        </p:nvSpPr>
        <p:spPr/>
        <p:txBody>
          <a:bodyPr/>
          <a:lstStyle/>
          <a:p>
            <a:pPr marL="0" indent="0">
              <a:spcAft>
                <a:spcPts val="1351"/>
              </a:spcAft>
              <a:buNone/>
            </a:pPr>
            <a:r>
              <a:rPr lang="en-US" dirty="0"/>
              <a:t>A Health Action Plan requires addressing problems through “action steps”</a:t>
            </a:r>
            <a:endParaRPr lang="en-US" sz="1501" dirty="0"/>
          </a:p>
          <a:p>
            <a:pPr marL="0" indent="0">
              <a:spcAft>
                <a:spcPts val="1351"/>
              </a:spcAft>
              <a:buNone/>
            </a:pPr>
            <a:r>
              <a:rPr lang="en-US" dirty="0"/>
              <a:t>Adults learn best by “doing” rather than through reading materials or hearing information</a:t>
            </a:r>
            <a:endParaRPr lang="en-US" sz="1501" dirty="0"/>
          </a:p>
          <a:p>
            <a:pPr marL="0" indent="0">
              <a:spcAft>
                <a:spcPts val="1351"/>
              </a:spcAft>
              <a:buNone/>
            </a:pPr>
            <a:r>
              <a:rPr lang="en-US" dirty="0"/>
              <a:t>Working through a problem using health coaching increases </a:t>
            </a:r>
            <a:br>
              <a:rPr lang="en-US" dirty="0"/>
            </a:br>
            <a:r>
              <a:rPr lang="en-US" dirty="0"/>
              <a:t>and enhances retention</a:t>
            </a:r>
          </a:p>
          <a:p>
            <a:pPr marL="0" indent="0">
              <a:spcAft>
                <a:spcPts val="1351"/>
              </a:spcAft>
              <a:buNone/>
            </a:pPr>
            <a:r>
              <a:rPr lang="en-US" dirty="0"/>
              <a:t>Identify their capacity for change and self-efficacy</a:t>
            </a:r>
          </a:p>
          <a:p>
            <a:pPr marL="0" indent="0">
              <a:spcAft>
                <a:spcPts val="1351"/>
              </a:spcAft>
              <a:buNone/>
            </a:pPr>
            <a:endParaRPr lang="en-US" dirty="0"/>
          </a:p>
        </p:txBody>
      </p:sp>
      <p:cxnSp>
        <p:nvCxnSpPr>
          <p:cNvPr id="4" name="Straight Connector 3"/>
          <p:cNvCxnSpPr/>
          <p:nvPr/>
        </p:nvCxnSpPr>
        <p:spPr>
          <a:xfrm>
            <a:off x="342990" y="2861687"/>
            <a:ext cx="7917337"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42990" y="3810380"/>
            <a:ext cx="7917337"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21881" y="4787084"/>
            <a:ext cx="7917337"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630545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Pause to Check for Understanding</a:t>
            </a:r>
          </a:p>
        </p:txBody>
      </p:sp>
      <p:sp>
        <p:nvSpPr>
          <p:cNvPr id="8" name="Content Placeholder 7"/>
          <p:cNvSpPr>
            <a:spLocks noGrp="1"/>
          </p:cNvSpPr>
          <p:nvPr>
            <p:ph sz="half" idx="1"/>
          </p:nvPr>
        </p:nvSpPr>
        <p:spPr/>
        <p:txBody>
          <a:bodyPr/>
          <a:lstStyle/>
          <a:p>
            <a:pPr marL="0" indent="0">
              <a:buNone/>
            </a:pPr>
            <a:endParaRPr lang="en-US" sz="2701" dirty="0"/>
          </a:p>
          <a:p>
            <a:pPr marL="0" indent="0">
              <a:buNone/>
            </a:pPr>
            <a:endParaRPr lang="en-US" dirty="0"/>
          </a:p>
        </p:txBody>
      </p:sp>
      <p:sp>
        <p:nvSpPr>
          <p:cNvPr id="9" name="Content Placeholder 8"/>
          <p:cNvSpPr>
            <a:spLocks noGrp="1"/>
          </p:cNvSpPr>
          <p:nvPr>
            <p:ph sz="half" idx="2"/>
          </p:nvPr>
        </p:nvSpPr>
        <p:spPr>
          <a:xfrm>
            <a:off x="3853953" y="2564526"/>
            <a:ext cx="4385265" cy="3021345"/>
          </a:xfrm>
        </p:spPr>
        <p:txBody>
          <a:bodyPr>
            <a:normAutofit/>
          </a:bodyPr>
          <a:lstStyle/>
          <a:p>
            <a:pPr marL="0" indent="0">
              <a:buNone/>
            </a:pPr>
            <a:r>
              <a:rPr lang="en-US" sz="2701" dirty="0"/>
              <a:t>Do you have any experience with the program that you wish to share?</a:t>
            </a:r>
          </a:p>
          <a:p>
            <a:pPr marL="0" indent="0">
              <a:buNone/>
            </a:pPr>
            <a:endParaRPr lang="en-US" sz="2701" dirty="0"/>
          </a:p>
          <a:p>
            <a:pPr marL="0" indent="0">
              <a:buNone/>
            </a:pPr>
            <a:r>
              <a:rPr lang="en-US" sz="2701" dirty="0"/>
              <a:t>What questions remain from the Fundamentals module?</a:t>
            </a:r>
          </a:p>
          <a:p>
            <a:pPr marL="0" indent="0">
              <a:buNone/>
            </a:pPr>
            <a:endParaRPr lang="en-US" sz="2701" dirty="0"/>
          </a:p>
          <a:p>
            <a:pPr marL="0" indent="0">
              <a:buNone/>
            </a:pPr>
            <a:endParaRPr lang="en-US" sz="2701" dirty="0"/>
          </a:p>
        </p:txBody>
      </p:sp>
      <p:pic>
        <p:nvPicPr>
          <p:cNvPr id="1028" name="Picture 4" descr="C:\Users\McAvoCM\AppData\Local\Microsoft\Windows\Temporary Internet Files\Content.IE5\BLKX2O8G\talking-1024x76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2609" y="3429000"/>
            <a:ext cx="2406016" cy="180451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025716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 Barriers to Change</a:t>
            </a:r>
          </a:p>
        </p:txBody>
      </p:sp>
      <p:sp>
        <p:nvSpPr>
          <p:cNvPr id="3" name="Content Placeholder 2"/>
          <p:cNvSpPr>
            <a:spLocks noGrp="1"/>
          </p:cNvSpPr>
          <p:nvPr>
            <p:ph idx="1"/>
          </p:nvPr>
        </p:nvSpPr>
        <p:spPr/>
        <p:txBody>
          <a:bodyPr/>
          <a:lstStyle/>
          <a:p>
            <a:pPr>
              <a:spcBef>
                <a:spcPts val="900"/>
              </a:spcBef>
            </a:pPr>
            <a:r>
              <a:rPr lang="en-US" sz="2101" dirty="0"/>
              <a:t>Ambivalence?</a:t>
            </a:r>
          </a:p>
          <a:p>
            <a:pPr>
              <a:spcBef>
                <a:spcPts val="900"/>
              </a:spcBef>
            </a:pPr>
            <a:r>
              <a:rPr lang="en-US" sz="2101" dirty="0">
                <a:solidFill>
                  <a:schemeClr val="accent1">
                    <a:lumMod val="50000"/>
                  </a:schemeClr>
                </a:solidFill>
              </a:rPr>
              <a:t>Understanding?</a:t>
            </a:r>
          </a:p>
          <a:p>
            <a:pPr>
              <a:spcBef>
                <a:spcPts val="900"/>
              </a:spcBef>
            </a:pPr>
            <a:r>
              <a:rPr lang="en-US" sz="2101" dirty="0"/>
              <a:t>Support system?</a:t>
            </a:r>
          </a:p>
          <a:p>
            <a:pPr>
              <a:spcBef>
                <a:spcPts val="900"/>
              </a:spcBef>
            </a:pPr>
            <a:r>
              <a:rPr lang="en-US" sz="2101" dirty="0">
                <a:solidFill>
                  <a:schemeClr val="accent1">
                    <a:lumMod val="50000"/>
                  </a:schemeClr>
                </a:solidFill>
              </a:rPr>
              <a:t>Energy levels/sleep quality/pain?</a:t>
            </a:r>
          </a:p>
          <a:p>
            <a:pPr>
              <a:spcBef>
                <a:spcPts val="900"/>
              </a:spcBef>
            </a:pPr>
            <a:r>
              <a:rPr lang="en-US" sz="2101" dirty="0"/>
              <a:t>Depression?</a:t>
            </a:r>
          </a:p>
          <a:p>
            <a:pPr>
              <a:spcBef>
                <a:spcPts val="900"/>
              </a:spcBef>
            </a:pPr>
            <a:r>
              <a:rPr lang="en-US" sz="2101" dirty="0">
                <a:solidFill>
                  <a:schemeClr val="accent1">
                    <a:lumMod val="50000"/>
                  </a:schemeClr>
                </a:solidFill>
              </a:rPr>
              <a:t>Health literacy?</a:t>
            </a:r>
          </a:p>
          <a:p>
            <a:pPr>
              <a:spcBef>
                <a:spcPts val="900"/>
              </a:spcBef>
            </a:pPr>
            <a:r>
              <a:rPr lang="en-US" sz="2101" dirty="0"/>
              <a:t>Financial?</a:t>
            </a:r>
          </a:p>
          <a:p>
            <a:pPr>
              <a:spcBef>
                <a:spcPts val="900"/>
              </a:spcBef>
            </a:pPr>
            <a:r>
              <a:rPr lang="en-US" sz="2101" dirty="0">
                <a:solidFill>
                  <a:schemeClr val="accent1">
                    <a:lumMod val="50000"/>
                  </a:schemeClr>
                </a:solidFill>
              </a:rPr>
              <a:t>Confidence?</a:t>
            </a:r>
          </a:p>
          <a:p>
            <a:pPr>
              <a:spcBef>
                <a:spcPts val="900"/>
              </a:spcBef>
            </a:pPr>
            <a:r>
              <a:rPr lang="en-US" sz="2101" dirty="0"/>
              <a:t>Social isolation?</a:t>
            </a:r>
          </a:p>
        </p:txBody>
      </p:sp>
      <p:grpSp>
        <p:nvGrpSpPr>
          <p:cNvPr id="6" name="Group 5"/>
          <p:cNvGrpSpPr/>
          <p:nvPr/>
        </p:nvGrpSpPr>
        <p:grpSpPr>
          <a:xfrm>
            <a:off x="5538914" y="2057043"/>
            <a:ext cx="2699976" cy="3430620"/>
            <a:chOff x="5171305" y="2780120"/>
            <a:chExt cx="1206950" cy="1533564"/>
          </a:xfrm>
        </p:grpSpPr>
        <p:sp>
          <p:nvSpPr>
            <p:cNvPr id="7" name="Freeform 6"/>
            <p:cNvSpPr>
              <a:spLocks noEditPoints="1"/>
            </p:cNvSpPr>
            <p:nvPr/>
          </p:nvSpPr>
          <p:spPr bwMode="auto">
            <a:xfrm>
              <a:off x="5171305" y="3719959"/>
              <a:ext cx="379413" cy="593725"/>
            </a:xfrm>
            <a:custGeom>
              <a:avLst/>
              <a:gdLst>
                <a:gd name="T0" fmla="*/ 216 w 536"/>
                <a:gd name="T1" fmla="*/ 640 h 845"/>
                <a:gd name="T2" fmla="*/ 215 w 536"/>
                <a:gd name="T3" fmla="*/ 610 h 845"/>
                <a:gd name="T4" fmla="*/ 232 w 536"/>
                <a:gd name="T5" fmla="*/ 506 h 845"/>
                <a:gd name="T6" fmla="*/ 273 w 536"/>
                <a:gd name="T7" fmla="*/ 440 h 845"/>
                <a:gd name="T8" fmla="*/ 346 w 536"/>
                <a:gd name="T9" fmla="*/ 368 h 845"/>
                <a:gd name="T10" fmla="*/ 415 w 536"/>
                <a:gd name="T11" fmla="*/ 294 h 845"/>
                <a:gd name="T12" fmla="*/ 431 w 536"/>
                <a:gd name="T13" fmla="*/ 233 h 845"/>
                <a:gd name="T14" fmla="*/ 384 w 536"/>
                <a:gd name="T15" fmla="*/ 129 h 845"/>
                <a:gd name="T16" fmla="*/ 270 w 536"/>
                <a:gd name="T17" fmla="*/ 84 h 845"/>
                <a:gd name="T18" fmla="*/ 162 w 536"/>
                <a:gd name="T19" fmla="*/ 125 h 845"/>
                <a:gd name="T20" fmla="*/ 104 w 536"/>
                <a:gd name="T21" fmla="*/ 252 h 845"/>
                <a:gd name="T22" fmla="*/ 0 w 536"/>
                <a:gd name="T23" fmla="*/ 240 h 845"/>
                <a:gd name="T24" fmla="*/ 84 w 536"/>
                <a:gd name="T25" fmla="*/ 62 h 845"/>
                <a:gd name="T26" fmla="*/ 269 w 536"/>
                <a:gd name="T27" fmla="*/ 0 h 845"/>
                <a:gd name="T28" fmla="*/ 463 w 536"/>
                <a:gd name="T29" fmla="*/ 66 h 845"/>
                <a:gd name="T30" fmla="*/ 536 w 536"/>
                <a:gd name="T31" fmla="*/ 227 h 845"/>
                <a:gd name="T32" fmla="*/ 510 w 536"/>
                <a:gd name="T33" fmla="*/ 327 h 845"/>
                <a:gd name="T34" fmla="*/ 410 w 536"/>
                <a:gd name="T35" fmla="*/ 438 h 845"/>
                <a:gd name="T36" fmla="*/ 345 w 536"/>
                <a:gd name="T37" fmla="*/ 504 h 845"/>
                <a:gd name="T38" fmla="*/ 322 w 536"/>
                <a:gd name="T39" fmla="*/ 552 h 845"/>
                <a:gd name="T40" fmla="*/ 314 w 536"/>
                <a:gd name="T41" fmla="*/ 640 h 845"/>
                <a:gd name="T42" fmla="*/ 216 w 536"/>
                <a:gd name="T43" fmla="*/ 640 h 845"/>
                <a:gd name="T44" fmla="*/ 210 w 536"/>
                <a:gd name="T45" fmla="*/ 845 h 845"/>
                <a:gd name="T46" fmla="*/ 210 w 536"/>
                <a:gd name="T47" fmla="*/ 729 h 845"/>
                <a:gd name="T48" fmla="*/ 326 w 536"/>
                <a:gd name="T49" fmla="*/ 729 h 845"/>
                <a:gd name="T50" fmla="*/ 326 w 536"/>
                <a:gd name="T51" fmla="*/ 845 h 845"/>
                <a:gd name="T52" fmla="*/ 210 w 536"/>
                <a:gd name="T5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6" h="845">
                  <a:moveTo>
                    <a:pt x="216" y="640"/>
                  </a:moveTo>
                  <a:cubicBezTo>
                    <a:pt x="216" y="627"/>
                    <a:pt x="215" y="616"/>
                    <a:pt x="215" y="610"/>
                  </a:cubicBezTo>
                  <a:cubicBezTo>
                    <a:pt x="215" y="570"/>
                    <a:pt x="221" y="535"/>
                    <a:pt x="232" y="506"/>
                  </a:cubicBezTo>
                  <a:cubicBezTo>
                    <a:pt x="241" y="484"/>
                    <a:pt x="254" y="462"/>
                    <a:pt x="273" y="440"/>
                  </a:cubicBezTo>
                  <a:cubicBezTo>
                    <a:pt x="286" y="423"/>
                    <a:pt x="311" y="400"/>
                    <a:pt x="346" y="368"/>
                  </a:cubicBezTo>
                  <a:cubicBezTo>
                    <a:pt x="381" y="337"/>
                    <a:pt x="404" y="312"/>
                    <a:pt x="415" y="294"/>
                  </a:cubicBezTo>
                  <a:cubicBezTo>
                    <a:pt x="425" y="275"/>
                    <a:pt x="431" y="255"/>
                    <a:pt x="431" y="233"/>
                  </a:cubicBezTo>
                  <a:cubicBezTo>
                    <a:pt x="431" y="194"/>
                    <a:pt x="415" y="159"/>
                    <a:pt x="384" y="129"/>
                  </a:cubicBezTo>
                  <a:cubicBezTo>
                    <a:pt x="353" y="99"/>
                    <a:pt x="315" y="84"/>
                    <a:pt x="270" y="84"/>
                  </a:cubicBezTo>
                  <a:cubicBezTo>
                    <a:pt x="227" y="84"/>
                    <a:pt x="191" y="97"/>
                    <a:pt x="162" y="125"/>
                  </a:cubicBezTo>
                  <a:cubicBezTo>
                    <a:pt x="132" y="152"/>
                    <a:pt x="113" y="194"/>
                    <a:pt x="104" y="252"/>
                  </a:cubicBezTo>
                  <a:cubicBezTo>
                    <a:pt x="0" y="240"/>
                    <a:pt x="0" y="240"/>
                    <a:pt x="0" y="240"/>
                  </a:cubicBezTo>
                  <a:cubicBezTo>
                    <a:pt x="9" y="162"/>
                    <a:pt x="37" y="103"/>
                    <a:pt x="84" y="62"/>
                  </a:cubicBezTo>
                  <a:cubicBezTo>
                    <a:pt x="130" y="21"/>
                    <a:pt x="192" y="0"/>
                    <a:pt x="269" y="0"/>
                  </a:cubicBezTo>
                  <a:cubicBezTo>
                    <a:pt x="350" y="0"/>
                    <a:pt x="415" y="22"/>
                    <a:pt x="463" y="66"/>
                  </a:cubicBezTo>
                  <a:cubicBezTo>
                    <a:pt x="511" y="110"/>
                    <a:pt x="536" y="164"/>
                    <a:pt x="536" y="227"/>
                  </a:cubicBezTo>
                  <a:cubicBezTo>
                    <a:pt x="536" y="263"/>
                    <a:pt x="527" y="296"/>
                    <a:pt x="510" y="327"/>
                  </a:cubicBezTo>
                  <a:cubicBezTo>
                    <a:pt x="493" y="357"/>
                    <a:pt x="460" y="395"/>
                    <a:pt x="410" y="438"/>
                  </a:cubicBezTo>
                  <a:cubicBezTo>
                    <a:pt x="377" y="468"/>
                    <a:pt x="355" y="490"/>
                    <a:pt x="345" y="504"/>
                  </a:cubicBezTo>
                  <a:cubicBezTo>
                    <a:pt x="335" y="518"/>
                    <a:pt x="327" y="534"/>
                    <a:pt x="322" y="552"/>
                  </a:cubicBezTo>
                  <a:cubicBezTo>
                    <a:pt x="318" y="570"/>
                    <a:pt x="315" y="599"/>
                    <a:pt x="314" y="640"/>
                  </a:cubicBezTo>
                  <a:lnTo>
                    <a:pt x="216" y="640"/>
                  </a:lnTo>
                  <a:close/>
                  <a:moveTo>
                    <a:pt x="210" y="845"/>
                  </a:moveTo>
                  <a:cubicBezTo>
                    <a:pt x="210" y="729"/>
                    <a:pt x="210" y="729"/>
                    <a:pt x="210" y="729"/>
                  </a:cubicBezTo>
                  <a:cubicBezTo>
                    <a:pt x="326" y="729"/>
                    <a:pt x="326" y="729"/>
                    <a:pt x="326" y="729"/>
                  </a:cubicBezTo>
                  <a:cubicBezTo>
                    <a:pt x="326" y="845"/>
                    <a:pt x="326" y="845"/>
                    <a:pt x="326" y="845"/>
                  </a:cubicBezTo>
                  <a:lnTo>
                    <a:pt x="210" y="845"/>
                  </a:lnTo>
                  <a:close/>
                </a:path>
              </a:pathLst>
            </a:custGeom>
            <a:solidFill>
              <a:srgbClr val="98BEB8"/>
            </a:solidFill>
            <a:ln>
              <a:noFill/>
            </a:ln>
          </p:spPr>
          <p:txBody>
            <a:bodyPr vert="horz" wrap="square" lIns="68598" tIns="34299" rIns="68598" bIns="34299" numCol="1" anchor="t" anchorCtr="0" compatLnSpc="1">
              <a:prstTxWarp prst="textNoShape">
                <a:avLst/>
              </a:prstTxWarp>
            </a:bodyPr>
            <a:lstStyle/>
            <a:p>
              <a:endParaRPr lang="en-US" sz="1351" dirty="0"/>
            </a:p>
          </p:txBody>
        </p:sp>
        <p:sp>
          <p:nvSpPr>
            <p:cNvPr id="8" name="Freeform 14"/>
            <p:cNvSpPr>
              <a:spLocks noEditPoints="1"/>
            </p:cNvSpPr>
            <p:nvPr/>
          </p:nvSpPr>
          <p:spPr bwMode="auto">
            <a:xfrm>
              <a:off x="5425526" y="2780120"/>
              <a:ext cx="612569" cy="860348"/>
            </a:xfrm>
            <a:custGeom>
              <a:avLst/>
              <a:gdLst>
                <a:gd name="T0" fmla="*/ 365 w 596"/>
                <a:gd name="T1" fmla="*/ 625 h 839"/>
                <a:gd name="T2" fmla="*/ 220 w 596"/>
                <a:gd name="T3" fmla="*/ 625 h 839"/>
                <a:gd name="T4" fmla="*/ 220 w 596"/>
                <a:gd name="T5" fmla="*/ 587 h 839"/>
                <a:gd name="T6" fmla="*/ 243 w 596"/>
                <a:gd name="T7" fmla="*/ 471 h 839"/>
                <a:gd name="T8" fmla="*/ 336 w 596"/>
                <a:gd name="T9" fmla="*/ 369 h 839"/>
                <a:gd name="T10" fmla="*/ 419 w 596"/>
                <a:gd name="T11" fmla="*/ 295 h 839"/>
                <a:gd name="T12" fmla="*/ 440 w 596"/>
                <a:gd name="T13" fmla="*/ 234 h 839"/>
                <a:gd name="T14" fmla="*/ 403 w 596"/>
                <a:gd name="T15" fmla="*/ 154 h 839"/>
                <a:gd name="T16" fmla="*/ 303 w 596"/>
                <a:gd name="T17" fmla="*/ 121 h 839"/>
                <a:gd name="T18" fmla="*/ 202 w 596"/>
                <a:gd name="T19" fmla="*/ 156 h 839"/>
                <a:gd name="T20" fmla="*/ 146 w 596"/>
                <a:gd name="T21" fmla="*/ 261 h 839"/>
                <a:gd name="T22" fmla="*/ 0 w 596"/>
                <a:gd name="T23" fmla="*/ 243 h 839"/>
                <a:gd name="T24" fmla="*/ 86 w 596"/>
                <a:gd name="T25" fmla="*/ 71 h 839"/>
                <a:gd name="T26" fmla="*/ 296 w 596"/>
                <a:gd name="T27" fmla="*/ 0 h 839"/>
                <a:gd name="T28" fmla="*/ 515 w 596"/>
                <a:gd name="T29" fmla="*/ 72 h 839"/>
                <a:gd name="T30" fmla="*/ 596 w 596"/>
                <a:gd name="T31" fmla="*/ 239 h 839"/>
                <a:gd name="T32" fmla="*/ 566 w 596"/>
                <a:gd name="T33" fmla="*/ 338 h 839"/>
                <a:gd name="T34" fmla="*/ 439 w 596"/>
                <a:gd name="T35" fmla="*/ 466 h 839"/>
                <a:gd name="T36" fmla="*/ 376 w 596"/>
                <a:gd name="T37" fmla="*/ 534 h 839"/>
                <a:gd name="T38" fmla="*/ 365 w 596"/>
                <a:gd name="T39" fmla="*/ 625 h 839"/>
                <a:gd name="T40" fmla="*/ 220 w 596"/>
                <a:gd name="T41" fmla="*/ 839 h 839"/>
                <a:gd name="T42" fmla="*/ 220 w 596"/>
                <a:gd name="T43" fmla="*/ 680 h 839"/>
                <a:gd name="T44" fmla="*/ 380 w 596"/>
                <a:gd name="T45" fmla="*/ 680 h 839"/>
                <a:gd name="T46" fmla="*/ 380 w 596"/>
                <a:gd name="T47" fmla="*/ 839 h 839"/>
                <a:gd name="T48" fmla="*/ 220 w 596"/>
                <a:gd name="T49" fmla="*/ 839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6" h="839">
                  <a:moveTo>
                    <a:pt x="365" y="625"/>
                  </a:moveTo>
                  <a:cubicBezTo>
                    <a:pt x="220" y="625"/>
                    <a:pt x="220" y="625"/>
                    <a:pt x="220" y="625"/>
                  </a:cubicBezTo>
                  <a:cubicBezTo>
                    <a:pt x="220" y="604"/>
                    <a:pt x="220" y="592"/>
                    <a:pt x="220" y="587"/>
                  </a:cubicBezTo>
                  <a:cubicBezTo>
                    <a:pt x="220" y="540"/>
                    <a:pt x="228" y="502"/>
                    <a:pt x="243" y="471"/>
                  </a:cubicBezTo>
                  <a:cubicBezTo>
                    <a:pt x="259" y="441"/>
                    <a:pt x="290" y="407"/>
                    <a:pt x="336" y="369"/>
                  </a:cubicBezTo>
                  <a:cubicBezTo>
                    <a:pt x="382" y="332"/>
                    <a:pt x="410" y="307"/>
                    <a:pt x="419" y="295"/>
                  </a:cubicBezTo>
                  <a:cubicBezTo>
                    <a:pt x="433" y="277"/>
                    <a:pt x="440" y="256"/>
                    <a:pt x="440" y="234"/>
                  </a:cubicBezTo>
                  <a:cubicBezTo>
                    <a:pt x="440" y="203"/>
                    <a:pt x="428" y="177"/>
                    <a:pt x="403" y="154"/>
                  </a:cubicBezTo>
                  <a:cubicBezTo>
                    <a:pt x="378" y="132"/>
                    <a:pt x="345" y="121"/>
                    <a:pt x="303" y="121"/>
                  </a:cubicBezTo>
                  <a:cubicBezTo>
                    <a:pt x="263" y="121"/>
                    <a:pt x="229" y="133"/>
                    <a:pt x="202" y="156"/>
                  </a:cubicBezTo>
                  <a:cubicBezTo>
                    <a:pt x="175" y="179"/>
                    <a:pt x="156" y="214"/>
                    <a:pt x="146" y="261"/>
                  </a:cubicBezTo>
                  <a:cubicBezTo>
                    <a:pt x="0" y="243"/>
                    <a:pt x="0" y="243"/>
                    <a:pt x="0" y="243"/>
                  </a:cubicBezTo>
                  <a:cubicBezTo>
                    <a:pt x="4" y="175"/>
                    <a:pt x="32" y="118"/>
                    <a:pt x="86" y="71"/>
                  </a:cubicBezTo>
                  <a:cubicBezTo>
                    <a:pt x="139" y="24"/>
                    <a:pt x="210" y="0"/>
                    <a:pt x="296" y="0"/>
                  </a:cubicBezTo>
                  <a:cubicBezTo>
                    <a:pt x="388" y="0"/>
                    <a:pt x="460" y="24"/>
                    <a:pt x="515" y="72"/>
                  </a:cubicBezTo>
                  <a:cubicBezTo>
                    <a:pt x="569" y="119"/>
                    <a:pt x="596" y="175"/>
                    <a:pt x="596" y="239"/>
                  </a:cubicBezTo>
                  <a:cubicBezTo>
                    <a:pt x="596" y="274"/>
                    <a:pt x="586" y="307"/>
                    <a:pt x="566" y="338"/>
                  </a:cubicBezTo>
                  <a:cubicBezTo>
                    <a:pt x="546" y="370"/>
                    <a:pt x="504" y="412"/>
                    <a:pt x="439" y="466"/>
                  </a:cubicBezTo>
                  <a:cubicBezTo>
                    <a:pt x="405" y="494"/>
                    <a:pt x="384" y="517"/>
                    <a:pt x="376" y="534"/>
                  </a:cubicBezTo>
                  <a:cubicBezTo>
                    <a:pt x="368" y="551"/>
                    <a:pt x="364" y="581"/>
                    <a:pt x="365" y="625"/>
                  </a:cubicBezTo>
                  <a:close/>
                  <a:moveTo>
                    <a:pt x="220" y="839"/>
                  </a:moveTo>
                  <a:cubicBezTo>
                    <a:pt x="220" y="680"/>
                    <a:pt x="220" y="680"/>
                    <a:pt x="220" y="680"/>
                  </a:cubicBezTo>
                  <a:cubicBezTo>
                    <a:pt x="380" y="680"/>
                    <a:pt x="380" y="680"/>
                    <a:pt x="380" y="680"/>
                  </a:cubicBezTo>
                  <a:cubicBezTo>
                    <a:pt x="380" y="839"/>
                    <a:pt x="380" y="839"/>
                    <a:pt x="380" y="839"/>
                  </a:cubicBezTo>
                  <a:lnTo>
                    <a:pt x="220" y="839"/>
                  </a:lnTo>
                  <a:close/>
                </a:path>
              </a:pathLst>
            </a:custGeom>
            <a:solidFill>
              <a:schemeClr val="accent1"/>
            </a:solidFill>
            <a:ln>
              <a:noFill/>
            </a:ln>
          </p:spPr>
          <p:txBody>
            <a:bodyPr vert="horz" wrap="square" lIns="68598" tIns="34299" rIns="68598" bIns="34299" numCol="1" anchor="t" anchorCtr="0" compatLnSpc="1">
              <a:prstTxWarp prst="textNoShape">
                <a:avLst/>
              </a:prstTxWarp>
            </a:bodyPr>
            <a:lstStyle/>
            <a:p>
              <a:endParaRPr lang="en-US" sz="1351" dirty="0"/>
            </a:p>
          </p:txBody>
        </p:sp>
        <p:sp>
          <p:nvSpPr>
            <p:cNvPr id="9" name="Freeform 18"/>
            <p:cNvSpPr>
              <a:spLocks noEditPoints="1"/>
            </p:cNvSpPr>
            <p:nvPr/>
          </p:nvSpPr>
          <p:spPr bwMode="auto">
            <a:xfrm>
              <a:off x="5936930" y="3423096"/>
              <a:ext cx="441325" cy="593725"/>
            </a:xfrm>
            <a:custGeom>
              <a:avLst/>
              <a:gdLst>
                <a:gd name="T0" fmla="*/ 404 w 626"/>
                <a:gd name="T1" fmla="*/ 584 h 845"/>
                <a:gd name="T2" fmla="*/ 188 w 626"/>
                <a:gd name="T3" fmla="*/ 584 h 845"/>
                <a:gd name="T4" fmla="*/ 188 w 626"/>
                <a:gd name="T5" fmla="*/ 563 h 845"/>
                <a:gd name="T6" fmla="*/ 201 w 626"/>
                <a:gd name="T7" fmla="*/ 473 h 845"/>
                <a:gd name="T8" fmla="*/ 238 w 626"/>
                <a:gd name="T9" fmla="*/ 411 h 845"/>
                <a:gd name="T10" fmla="*/ 349 w 626"/>
                <a:gd name="T11" fmla="*/ 311 h 845"/>
                <a:gd name="T12" fmla="*/ 394 w 626"/>
                <a:gd name="T13" fmla="*/ 243 h 845"/>
                <a:gd name="T14" fmla="*/ 376 w 626"/>
                <a:gd name="T15" fmla="*/ 194 h 845"/>
                <a:gd name="T16" fmla="*/ 320 w 626"/>
                <a:gd name="T17" fmla="*/ 177 h 845"/>
                <a:gd name="T18" fmla="*/ 254 w 626"/>
                <a:gd name="T19" fmla="*/ 203 h 845"/>
                <a:gd name="T20" fmla="*/ 220 w 626"/>
                <a:gd name="T21" fmla="*/ 296 h 845"/>
                <a:gd name="T22" fmla="*/ 0 w 626"/>
                <a:gd name="T23" fmla="*/ 269 h 845"/>
                <a:gd name="T24" fmla="*/ 88 w 626"/>
                <a:gd name="T25" fmla="*/ 74 h 845"/>
                <a:gd name="T26" fmla="*/ 324 w 626"/>
                <a:gd name="T27" fmla="*/ 0 h 845"/>
                <a:gd name="T28" fmla="*/ 523 w 626"/>
                <a:gd name="T29" fmla="*/ 52 h 845"/>
                <a:gd name="T30" fmla="*/ 626 w 626"/>
                <a:gd name="T31" fmla="*/ 237 h 845"/>
                <a:gd name="T32" fmla="*/ 600 w 626"/>
                <a:gd name="T33" fmla="*/ 330 h 845"/>
                <a:gd name="T34" fmla="*/ 491 w 626"/>
                <a:gd name="T35" fmla="*/ 440 h 845"/>
                <a:gd name="T36" fmla="*/ 419 w 626"/>
                <a:gd name="T37" fmla="*/ 512 h 845"/>
                <a:gd name="T38" fmla="*/ 404 w 626"/>
                <a:gd name="T39" fmla="*/ 584 h 845"/>
                <a:gd name="T40" fmla="*/ 181 w 626"/>
                <a:gd name="T41" fmla="*/ 641 h 845"/>
                <a:gd name="T42" fmla="*/ 411 w 626"/>
                <a:gd name="T43" fmla="*/ 641 h 845"/>
                <a:gd name="T44" fmla="*/ 411 w 626"/>
                <a:gd name="T45" fmla="*/ 845 h 845"/>
                <a:gd name="T46" fmla="*/ 181 w 626"/>
                <a:gd name="T47" fmla="*/ 845 h 845"/>
                <a:gd name="T48" fmla="*/ 181 w 626"/>
                <a:gd name="T49" fmla="*/ 641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26" h="845">
                  <a:moveTo>
                    <a:pt x="404" y="584"/>
                  </a:moveTo>
                  <a:cubicBezTo>
                    <a:pt x="188" y="584"/>
                    <a:pt x="188" y="584"/>
                    <a:pt x="188" y="584"/>
                  </a:cubicBezTo>
                  <a:cubicBezTo>
                    <a:pt x="188" y="563"/>
                    <a:pt x="188" y="563"/>
                    <a:pt x="188" y="563"/>
                  </a:cubicBezTo>
                  <a:cubicBezTo>
                    <a:pt x="188" y="526"/>
                    <a:pt x="192" y="496"/>
                    <a:pt x="201" y="473"/>
                  </a:cubicBezTo>
                  <a:cubicBezTo>
                    <a:pt x="209" y="451"/>
                    <a:pt x="221" y="430"/>
                    <a:pt x="238" y="411"/>
                  </a:cubicBezTo>
                  <a:cubicBezTo>
                    <a:pt x="254" y="392"/>
                    <a:pt x="291" y="359"/>
                    <a:pt x="349" y="311"/>
                  </a:cubicBezTo>
                  <a:cubicBezTo>
                    <a:pt x="379" y="286"/>
                    <a:pt x="394" y="263"/>
                    <a:pt x="394" y="243"/>
                  </a:cubicBezTo>
                  <a:cubicBezTo>
                    <a:pt x="394" y="222"/>
                    <a:pt x="388" y="206"/>
                    <a:pt x="376" y="194"/>
                  </a:cubicBezTo>
                  <a:cubicBezTo>
                    <a:pt x="364" y="183"/>
                    <a:pt x="345" y="177"/>
                    <a:pt x="320" y="177"/>
                  </a:cubicBezTo>
                  <a:cubicBezTo>
                    <a:pt x="293" y="177"/>
                    <a:pt x="271" y="186"/>
                    <a:pt x="254" y="203"/>
                  </a:cubicBezTo>
                  <a:cubicBezTo>
                    <a:pt x="236" y="221"/>
                    <a:pt x="225" y="252"/>
                    <a:pt x="220" y="296"/>
                  </a:cubicBezTo>
                  <a:cubicBezTo>
                    <a:pt x="0" y="269"/>
                    <a:pt x="0" y="269"/>
                    <a:pt x="0" y="269"/>
                  </a:cubicBezTo>
                  <a:cubicBezTo>
                    <a:pt x="8" y="188"/>
                    <a:pt x="37" y="123"/>
                    <a:pt x="88" y="74"/>
                  </a:cubicBezTo>
                  <a:cubicBezTo>
                    <a:pt x="139" y="25"/>
                    <a:pt x="218" y="0"/>
                    <a:pt x="324" y="0"/>
                  </a:cubicBezTo>
                  <a:cubicBezTo>
                    <a:pt x="406" y="0"/>
                    <a:pt x="472" y="17"/>
                    <a:pt x="523" y="52"/>
                  </a:cubicBezTo>
                  <a:cubicBezTo>
                    <a:pt x="592" y="98"/>
                    <a:pt x="626" y="160"/>
                    <a:pt x="626" y="237"/>
                  </a:cubicBezTo>
                  <a:cubicBezTo>
                    <a:pt x="626" y="270"/>
                    <a:pt x="617" y="300"/>
                    <a:pt x="600" y="330"/>
                  </a:cubicBezTo>
                  <a:cubicBezTo>
                    <a:pt x="582" y="360"/>
                    <a:pt x="546" y="397"/>
                    <a:pt x="491" y="440"/>
                  </a:cubicBezTo>
                  <a:cubicBezTo>
                    <a:pt x="453" y="470"/>
                    <a:pt x="429" y="494"/>
                    <a:pt x="419" y="512"/>
                  </a:cubicBezTo>
                  <a:cubicBezTo>
                    <a:pt x="409" y="531"/>
                    <a:pt x="404" y="555"/>
                    <a:pt x="404" y="584"/>
                  </a:cubicBezTo>
                  <a:close/>
                  <a:moveTo>
                    <a:pt x="181" y="641"/>
                  </a:moveTo>
                  <a:cubicBezTo>
                    <a:pt x="411" y="641"/>
                    <a:pt x="411" y="641"/>
                    <a:pt x="411" y="641"/>
                  </a:cubicBezTo>
                  <a:cubicBezTo>
                    <a:pt x="411" y="845"/>
                    <a:pt x="411" y="845"/>
                    <a:pt x="411" y="845"/>
                  </a:cubicBezTo>
                  <a:cubicBezTo>
                    <a:pt x="181" y="845"/>
                    <a:pt x="181" y="845"/>
                    <a:pt x="181" y="845"/>
                  </a:cubicBezTo>
                  <a:lnTo>
                    <a:pt x="181" y="641"/>
                  </a:lnTo>
                  <a:close/>
                </a:path>
              </a:pathLst>
            </a:custGeom>
            <a:solidFill>
              <a:srgbClr val="E0EBE9"/>
            </a:solidFill>
            <a:ln>
              <a:noFill/>
            </a:ln>
          </p:spPr>
          <p:txBody>
            <a:bodyPr vert="horz" wrap="square" lIns="68598" tIns="34299" rIns="68598" bIns="34299" numCol="1" anchor="t" anchorCtr="0" compatLnSpc="1">
              <a:prstTxWarp prst="textNoShape">
                <a:avLst/>
              </a:prstTxWarp>
            </a:bodyPr>
            <a:lstStyle/>
            <a:p>
              <a:endParaRPr lang="en-US" sz="1351" dirty="0"/>
            </a:p>
          </p:txBody>
        </p:sp>
      </p:grpSp>
    </p:spTree>
    <p:custDataLst>
      <p:tags r:id="rId1"/>
    </p:custDataLst>
    <p:extLst>
      <p:ext uri="{BB962C8B-B14F-4D97-AF65-F5344CB8AC3E}">
        <p14:creationId xmlns:p14="http://schemas.microsoft.com/office/powerpoint/2010/main" val="15363347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Explore Possible Solutions</a:t>
            </a:r>
          </a:p>
        </p:txBody>
      </p:sp>
      <p:sp>
        <p:nvSpPr>
          <p:cNvPr id="3" name="Content Placeholder 2"/>
          <p:cNvSpPr>
            <a:spLocks noGrp="1"/>
          </p:cNvSpPr>
          <p:nvPr>
            <p:ph idx="1"/>
          </p:nvPr>
        </p:nvSpPr>
        <p:spPr/>
        <p:txBody>
          <a:bodyPr/>
          <a:lstStyle/>
          <a:p>
            <a:pPr marL="514505" indent="-514505">
              <a:spcAft>
                <a:spcPts val="1351"/>
              </a:spcAft>
              <a:buNone/>
            </a:pPr>
            <a:r>
              <a:rPr lang="en-US" sz="2101" b="1" dirty="0">
                <a:solidFill>
                  <a:schemeClr val="accent1"/>
                </a:solidFill>
              </a:rPr>
              <a:t>ASK</a:t>
            </a:r>
            <a:r>
              <a:rPr lang="en-US" sz="2101" dirty="0"/>
              <a:t> the client to </a:t>
            </a:r>
            <a:r>
              <a:rPr lang="en-US" sz="2101" b="1" dirty="0">
                <a:solidFill>
                  <a:schemeClr val="accent1"/>
                </a:solidFill>
              </a:rPr>
              <a:t>review </a:t>
            </a:r>
            <a:r>
              <a:rPr lang="en-US" sz="2101" dirty="0"/>
              <a:t>possible solutions, but not make a decision </a:t>
            </a:r>
            <a:br>
              <a:rPr lang="en-US" sz="2101" dirty="0"/>
            </a:br>
            <a:r>
              <a:rPr lang="en-US" sz="2101" dirty="0"/>
              <a:t>just yet…</a:t>
            </a:r>
          </a:p>
          <a:p>
            <a:pPr marL="514505" indent="-514505">
              <a:spcAft>
                <a:spcPts val="1351"/>
              </a:spcAft>
              <a:buNone/>
            </a:pPr>
            <a:r>
              <a:rPr lang="en-US" sz="2101" b="1" dirty="0">
                <a:solidFill>
                  <a:schemeClr val="accent1"/>
                </a:solidFill>
              </a:rPr>
              <a:t>ASK</a:t>
            </a:r>
            <a:r>
              <a:rPr lang="en-US" sz="2101" dirty="0"/>
              <a:t> the client to </a:t>
            </a:r>
            <a:r>
              <a:rPr lang="en-US" sz="2101" b="1" dirty="0">
                <a:solidFill>
                  <a:schemeClr val="accent1"/>
                </a:solidFill>
              </a:rPr>
              <a:t>identify </a:t>
            </a:r>
            <a:r>
              <a:rPr lang="en-US" sz="2101" dirty="0"/>
              <a:t>possible solutions, “do you have any ideas </a:t>
            </a:r>
            <a:br>
              <a:rPr lang="en-US" sz="2101" dirty="0"/>
            </a:br>
            <a:r>
              <a:rPr lang="en-US" sz="2101" dirty="0"/>
              <a:t>on how you could solve this problem?”</a:t>
            </a:r>
          </a:p>
          <a:p>
            <a:pPr marL="514505" indent="-514505">
              <a:spcAft>
                <a:spcPts val="1351"/>
              </a:spcAft>
              <a:buNone/>
            </a:pPr>
            <a:r>
              <a:rPr lang="en-US" sz="2101" b="1" dirty="0">
                <a:solidFill>
                  <a:schemeClr val="accent1"/>
                </a:solidFill>
              </a:rPr>
              <a:t>ASK</a:t>
            </a:r>
            <a:r>
              <a:rPr lang="en-US" sz="2101" dirty="0"/>
              <a:t> the client if they would like you to </a:t>
            </a:r>
            <a:r>
              <a:rPr lang="en-US" sz="2101" b="1" dirty="0">
                <a:solidFill>
                  <a:schemeClr val="accent1"/>
                </a:solidFill>
              </a:rPr>
              <a:t>share </a:t>
            </a:r>
            <a:r>
              <a:rPr lang="en-US" sz="2101" dirty="0"/>
              <a:t>your thoughts and/or provide ideas using Health Home resources.</a:t>
            </a:r>
          </a:p>
          <a:p>
            <a:pPr marL="514505" indent="-514505">
              <a:spcAft>
                <a:spcPts val="1351"/>
              </a:spcAft>
              <a:buNone/>
            </a:pPr>
            <a:r>
              <a:rPr lang="en-US" sz="2101" b="1" dirty="0">
                <a:solidFill>
                  <a:schemeClr val="accent1"/>
                </a:solidFill>
              </a:rPr>
              <a:t>ASK</a:t>
            </a:r>
            <a:r>
              <a:rPr lang="en-US" sz="2101" dirty="0"/>
              <a:t> the client if they would like you to </a:t>
            </a:r>
            <a:r>
              <a:rPr lang="en-US" sz="2101" b="1" dirty="0">
                <a:solidFill>
                  <a:schemeClr val="accent1"/>
                </a:solidFill>
              </a:rPr>
              <a:t>provide</a:t>
            </a:r>
            <a:r>
              <a:rPr lang="en-US" sz="2101" dirty="0"/>
              <a:t> additional health education information. If so, review and discuss the information with them at the next visit. </a:t>
            </a:r>
          </a:p>
        </p:txBody>
      </p:sp>
      <p:cxnSp>
        <p:nvCxnSpPr>
          <p:cNvPr id="6" name="Straight Connector 5"/>
          <p:cNvCxnSpPr/>
          <p:nvPr/>
        </p:nvCxnSpPr>
        <p:spPr>
          <a:xfrm>
            <a:off x="342990" y="2775939"/>
            <a:ext cx="7917337"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42990" y="3642940"/>
            <a:ext cx="7917337"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42990" y="4509941"/>
            <a:ext cx="7917337"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106182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Resistance</a:t>
            </a:r>
          </a:p>
        </p:txBody>
      </p:sp>
      <p:sp>
        <p:nvSpPr>
          <p:cNvPr id="3" name="Content Placeholder 2"/>
          <p:cNvSpPr>
            <a:spLocks noGrp="1"/>
          </p:cNvSpPr>
          <p:nvPr>
            <p:ph idx="1"/>
          </p:nvPr>
        </p:nvSpPr>
        <p:spPr/>
        <p:txBody>
          <a:bodyPr/>
          <a:lstStyle/>
          <a:p>
            <a:pPr marL="0" indent="0">
              <a:buNone/>
            </a:pPr>
            <a:r>
              <a:rPr lang="en-US" dirty="0"/>
              <a:t>It’s human nature! Taking one side of a conflict can cause </a:t>
            </a:r>
            <a:br>
              <a:rPr lang="en-US" dirty="0"/>
            </a:br>
            <a:r>
              <a:rPr lang="en-US" dirty="0"/>
              <a:t>a person to take the opposite stance. It’s normal…</a:t>
            </a:r>
          </a:p>
        </p:txBody>
      </p:sp>
      <p:grpSp>
        <p:nvGrpSpPr>
          <p:cNvPr id="42" name="Group 41"/>
          <p:cNvGrpSpPr/>
          <p:nvPr/>
        </p:nvGrpSpPr>
        <p:grpSpPr>
          <a:xfrm>
            <a:off x="1558687" y="2850313"/>
            <a:ext cx="6026627" cy="2634251"/>
            <a:chOff x="2077708" y="2657615"/>
            <a:chExt cx="8033409" cy="3511420"/>
          </a:xfrm>
        </p:grpSpPr>
        <p:sp>
          <p:nvSpPr>
            <p:cNvPr id="7" name="Freeform 5"/>
            <p:cNvSpPr>
              <a:spLocks/>
            </p:cNvSpPr>
            <p:nvPr/>
          </p:nvSpPr>
          <p:spPr bwMode="auto">
            <a:xfrm>
              <a:off x="3282385" y="5403831"/>
              <a:ext cx="1900712" cy="305632"/>
            </a:xfrm>
            <a:custGeom>
              <a:avLst/>
              <a:gdLst>
                <a:gd name="T0" fmla="*/ 852 w 852"/>
                <a:gd name="T1" fmla="*/ 69 h 137"/>
                <a:gd name="T2" fmla="*/ 852 w 852"/>
                <a:gd name="T3" fmla="*/ 69 h 137"/>
                <a:gd name="T4" fmla="*/ 849 w 852"/>
                <a:gd name="T5" fmla="*/ 65 h 137"/>
                <a:gd name="T6" fmla="*/ 842 w 852"/>
                <a:gd name="T7" fmla="*/ 56 h 137"/>
                <a:gd name="T8" fmla="*/ 817 w 852"/>
                <a:gd name="T9" fmla="*/ 44 h 137"/>
                <a:gd name="T10" fmla="*/ 777 w 852"/>
                <a:gd name="T11" fmla="*/ 32 h 137"/>
                <a:gd name="T12" fmla="*/ 727 w 852"/>
                <a:gd name="T13" fmla="*/ 20 h 137"/>
                <a:gd name="T14" fmla="*/ 664 w 852"/>
                <a:gd name="T15" fmla="*/ 12 h 137"/>
                <a:gd name="T16" fmla="*/ 590 w 852"/>
                <a:gd name="T17" fmla="*/ 8 h 137"/>
                <a:gd name="T18" fmla="*/ 512 w 852"/>
                <a:gd name="T19" fmla="*/ 4 h 137"/>
                <a:gd name="T20" fmla="*/ 424 w 852"/>
                <a:gd name="T21" fmla="*/ 0 h 137"/>
                <a:gd name="T22" fmla="*/ 424 w 852"/>
                <a:gd name="T23" fmla="*/ 0 h 137"/>
                <a:gd name="T24" fmla="*/ 340 w 852"/>
                <a:gd name="T25" fmla="*/ 4 h 137"/>
                <a:gd name="T26" fmla="*/ 259 w 852"/>
                <a:gd name="T27" fmla="*/ 8 h 137"/>
                <a:gd name="T28" fmla="*/ 187 w 852"/>
                <a:gd name="T29" fmla="*/ 12 h 137"/>
                <a:gd name="T30" fmla="*/ 125 w 852"/>
                <a:gd name="T31" fmla="*/ 20 h 137"/>
                <a:gd name="T32" fmla="*/ 72 w 852"/>
                <a:gd name="T33" fmla="*/ 32 h 137"/>
                <a:gd name="T34" fmla="*/ 31 w 852"/>
                <a:gd name="T35" fmla="*/ 44 h 137"/>
                <a:gd name="T36" fmla="*/ 6 w 852"/>
                <a:gd name="T37" fmla="*/ 56 h 137"/>
                <a:gd name="T38" fmla="*/ 0 w 852"/>
                <a:gd name="T39" fmla="*/ 65 h 137"/>
                <a:gd name="T40" fmla="*/ 0 w 852"/>
                <a:gd name="T41" fmla="*/ 69 h 137"/>
                <a:gd name="T42" fmla="*/ 0 w 852"/>
                <a:gd name="T43" fmla="*/ 69 h 137"/>
                <a:gd name="T44" fmla="*/ 0 w 852"/>
                <a:gd name="T45" fmla="*/ 77 h 137"/>
                <a:gd name="T46" fmla="*/ 6 w 852"/>
                <a:gd name="T47" fmla="*/ 85 h 137"/>
                <a:gd name="T48" fmla="*/ 31 w 852"/>
                <a:gd name="T49" fmla="*/ 97 h 137"/>
                <a:gd name="T50" fmla="*/ 72 w 852"/>
                <a:gd name="T51" fmla="*/ 109 h 137"/>
                <a:gd name="T52" fmla="*/ 125 w 852"/>
                <a:gd name="T53" fmla="*/ 117 h 137"/>
                <a:gd name="T54" fmla="*/ 187 w 852"/>
                <a:gd name="T55" fmla="*/ 125 h 137"/>
                <a:gd name="T56" fmla="*/ 259 w 852"/>
                <a:gd name="T57" fmla="*/ 133 h 137"/>
                <a:gd name="T58" fmla="*/ 340 w 852"/>
                <a:gd name="T59" fmla="*/ 137 h 137"/>
                <a:gd name="T60" fmla="*/ 424 w 852"/>
                <a:gd name="T61" fmla="*/ 137 h 137"/>
                <a:gd name="T62" fmla="*/ 424 w 852"/>
                <a:gd name="T63" fmla="*/ 137 h 137"/>
                <a:gd name="T64" fmla="*/ 512 w 852"/>
                <a:gd name="T65" fmla="*/ 137 h 137"/>
                <a:gd name="T66" fmla="*/ 590 w 852"/>
                <a:gd name="T67" fmla="*/ 133 h 137"/>
                <a:gd name="T68" fmla="*/ 664 w 852"/>
                <a:gd name="T69" fmla="*/ 125 h 137"/>
                <a:gd name="T70" fmla="*/ 727 w 852"/>
                <a:gd name="T71" fmla="*/ 117 h 137"/>
                <a:gd name="T72" fmla="*/ 777 w 852"/>
                <a:gd name="T73" fmla="*/ 109 h 137"/>
                <a:gd name="T74" fmla="*/ 817 w 852"/>
                <a:gd name="T75" fmla="*/ 97 h 137"/>
                <a:gd name="T76" fmla="*/ 842 w 852"/>
                <a:gd name="T77" fmla="*/ 85 h 137"/>
                <a:gd name="T78" fmla="*/ 849 w 852"/>
                <a:gd name="T79" fmla="*/ 77 h 137"/>
                <a:gd name="T80" fmla="*/ 852 w 852"/>
                <a:gd name="T81" fmla="*/ 69 h 137"/>
                <a:gd name="T82" fmla="*/ 852 w 852"/>
                <a:gd name="T83"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52" h="137">
                  <a:moveTo>
                    <a:pt x="852" y="69"/>
                  </a:moveTo>
                  <a:lnTo>
                    <a:pt x="852" y="69"/>
                  </a:lnTo>
                  <a:lnTo>
                    <a:pt x="849" y="65"/>
                  </a:lnTo>
                  <a:lnTo>
                    <a:pt x="842" y="56"/>
                  </a:lnTo>
                  <a:lnTo>
                    <a:pt x="817" y="44"/>
                  </a:lnTo>
                  <a:lnTo>
                    <a:pt x="777" y="32"/>
                  </a:lnTo>
                  <a:lnTo>
                    <a:pt x="727" y="20"/>
                  </a:lnTo>
                  <a:lnTo>
                    <a:pt x="664" y="12"/>
                  </a:lnTo>
                  <a:lnTo>
                    <a:pt x="590" y="8"/>
                  </a:lnTo>
                  <a:lnTo>
                    <a:pt x="512" y="4"/>
                  </a:lnTo>
                  <a:lnTo>
                    <a:pt x="424" y="0"/>
                  </a:lnTo>
                  <a:lnTo>
                    <a:pt x="424" y="0"/>
                  </a:lnTo>
                  <a:lnTo>
                    <a:pt x="340" y="4"/>
                  </a:lnTo>
                  <a:lnTo>
                    <a:pt x="259" y="8"/>
                  </a:lnTo>
                  <a:lnTo>
                    <a:pt x="187" y="12"/>
                  </a:lnTo>
                  <a:lnTo>
                    <a:pt x="125" y="20"/>
                  </a:lnTo>
                  <a:lnTo>
                    <a:pt x="72" y="32"/>
                  </a:lnTo>
                  <a:lnTo>
                    <a:pt x="31" y="44"/>
                  </a:lnTo>
                  <a:lnTo>
                    <a:pt x="6" y="56"/>
                  </a:lnTo>
                  <a:lnTo>
                    <a:pt x="0" y="65"/>
                  </a:lnTo>
                  <a:lnTo>
                    <a:pt x="0" y="69"/>
                  </a:lnTo>
                  <a:lnTo>
                    <a:pt x="0" y="69"/>
                  </a:lnTo>
                  <a:lnTo>
                    <a:pt x="0" y="77"/>
                  </a:lnTo>
                  <a:lnTo>
                    <a:pt x="6" y="85"/>
                  </a:lnTo>
                  <a:lnTo>
                    <a:pt x="31" y="97"/>
                  </a:lnTo>
                  <a:lnTo>
                    <a:pt x="72" y="109"/>
                  </a:lnTo>
                  <a:lnTo>
                    <a:pt x="125" y="117"/>
                  </a:lnTo>
                  <a:lnTo>
                    <a:pt x="187" y="125"/>
                  </a:lnTo>
                  <a:lnTo>
                    <a:pt x="259" y="133"/>
                  </a:lnTo>
                  <a:lnTo>
                    <a:pt x="340" y="137"/>
                  </a:lnTo>
                  <a:lnTo>
                    <a:pt x="424" y="137"/>
                  </a:lnTo>
                  <a:lnTo>
                    <a:pt x="424" y="137"/>
                  </a:lnTo>
                  <a:lnTo>
                    <a:pt x="512" y="137"/>
                  </a:lnTo>
                  <a:lnTo>
                    <a:pt x="590" y="133"/>
                  </a:lnTo>
                  <a:lnTo>
                    <a:pt x="664" y="125"/>
                  </a:lnTo>
                  <a:lnTo>
                    <a:pt x="727" y="117"/>
                  </a:lnTo>
                  <a:lnTo>
                    <a:pt x="777" y="109"/>
                  </a:lnTo>
                  <a:lnTo>
                    <a:pt x="817" y="97"/>
                  </a:lnTo>
                  <a:lnTo>
                    <a:pt x="842" y="85"/>
                  </a:lnTo>
                  <a:lnTo>
                    <a:pt x="849" y="77"/>
                  </a:lnTo>
                  <a:lnTo>
                    <a:pt x="852" y="69"/>
                  </a:lnTo>
                  <a:lnTo>
                    <a:pt x="852" y="69"/>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en-US" sz="1351" dirty="0"/>
            </a:p>
          </p:txBody>
        </p:sp>
        <p:sp>
          <p:nvSpPr>
            <p:cNvPr id="8" name="Freeform 6"/>
            <p:cNvSpPr>
              <a:spLocks/>
            </p:cNvSpPr>
            <p:nvPr/>
          </p:nvSpPr>
          <p:spPr bwMode="auto">
            <a:xfrm>
              <a:off x="6867414" y="5484142"/>
              <a:ext cx="1907406" cy="305632"/>
            </a:xfrm>
            <a:custGeom>
              <a:avLst/>
              <a:gdLst>
                <a:gd name="T0" fmla="*/ 855 w 855"/>
                <a:gd name="T1" fmla="*/ 69 h 137"/>
                <a:gd name="T2" fmla="*/ 855 w 855"/>
                <a:gd name="T3" fmla="*/ 69 h 137"/>
                <a:gd name="T4" fmla="*/ 852 w 855"/>
                <a:gd name="T5" fmla="*/ 65 h 137"/>
                <a:gd name="T6" fmla="*/ 846 w 855"/>
                <a:gd name="T7" fmla="*/ 57 h 137"/>
                <a:gd name="T8" fmla="*/ 821 w 855"/>
                <a:gd name="T9" fmla="*/ 45 h 137"/>
                <a:gd name="T10" fmla="*/ 780 w 855"/>
                <a:gd name="T11" fmla="*/ 33 h 137"/>
                <a:gd name="T12" fmla="*/ 730 w 855"/>
                <a:gd name="T13" fmla="*/ 20 h 137"/>
                <a:gd name="T14" fmla="*/ 665 w 855"/>
                <a:gd name="T15" fmla="*/ 12 h 137"/>
                <a:gd name="T16" fmla="*/ 593 w 855"/>
                <a:gd name="T17" fmla="*/ 8 h 137"/>
                <a:gd name="T18" fmla="*/ 515 w 855"/>
                <a:gd name="T19" fmla="*/ 4 h 137"/>
                <a:gd name="T20" fmla="*/ 427 w 855"/>
                <a:gd name="T21" fmla="*/ 0 h 137"/>
                <a:gd name="T22" fmla="*/ 427 w 855"/>
                <a:gd name="T23" fmla="*/ 0 h 137"/>
                <a:gd name="T24" fmla="*/ 340 w 855"/>
                <a:gd name="T25" fmla="*/ 4 h 137"/>
                <a:gd name="T26" fmla="*/ 262 w 855"/>
                <a:gd name="T27" fmla="*/ 8 h 137"/>
                <a:gd name="T28" fmla="*/ 190 w 855"/>
                <a:gd name="T29" fmla="*/ 12 h 137"/>
                <a:gd name="T30" fmla="*/ 125 w 855"/>
                <a:gd name="T31" fmla="*/ 20 h 137"/>
                <a:gd name="T32" fmla="*/ 75 w 855"/>
                <a:gd name="T33" fmla="*/ 33 h 137"/>
                <a:gd name="T34" fmla="*/ 34 w 855"/>
                <a:gd name="T35" fmla="*/ 45 h 137"/>
                <a:gd name="T36" fmla="*/ 9 w 855"/>
                <a:gd name="T37" fmla="*/ 57 h 137"/>
                <a:gd name="T38" fmla="*/ 3 w 855"/>
                <a:gd name="T39" fmla="*/ 65 h 137"/>
                <a:gd name="T40" fmla="*/ 0 w 855"/>
                <a:gd name="T41" fmla="*/ 69 h 137"/>
                <a:gd name="T42" fmla="*/ 0 w 855"/>
                <a:gd name="T43" fmla="*/ 69 h 137"/>
                <a:gd name="T44" fmla="*/ 3 w 855"/>
                <a:gd name="T45" fmla="*/ 77 h 137"/>
                <a:gd name="T46" fmla="*/ 9 w 855"/>
                <a:gd name="T47" fmla="*/ 85 h 137"/>
                <a:gd name="T48" fmla="*/ 34 w 855"/>
                <a:gd name="T49" fmla="*/ 97 h 137"/>
                <a:gd name="T50" fmla="*/ 75 w 855"/>
                <a:gd name="T51" fmla="*/ 109 h 137"/>
                <a:gd name="T52" fmla="*/ 125 w 855"/>
                <a:gd name="T53" fmla="*/ 117 h 137"/>
                <a:gd name="T54" fmla="*/ 190 w 855"/>
                <a:gd name="T55" fmla="*/ 125 h 137"/>
                <a:gd name="T56" fmla="*/ 262 w 855"/>
                <a:gd name="T57" fmla="*/ 133 h 137"/>
                <a:gd name="T58" fmla="*/ 340 w 855"/>
                <a:gd name="T59" fmla="*/ 137 h 137"/>
                <a:gd name="T60" fmla="*/ 427 w 855"/>
                <a:gd name="T61" fmla="*/ 137 h 137"/>
                <a:gd name="T62" fmla="*/ 427 w 855"/>
                <a:gd name="T63" fmla="*/ 137 h 137"/>
                <a:gd name="T64" fmla="*/ 515 w 855"/>
                <a:gd name="T65" fmla="*/ 137 h 137"/>
                <a:gd name="T66" fmla="*/ 593 w 855"/>
                <a:gd name="T67" fmla="*/ 133 h 137"/>
                <a:gd name="T68" fmla="*/ 665 w 855"/>
                <a:gd name="T69" fmla="*/ 125 h 137"/>
                <a:gd name="T70" fmla="*/ 730 w 855"/>
                <a:gd name="T71" fmla="*/ 117 h 137"/>
                <a:gd name="T72" fmla="*/ 780 w 855"/>
                <a:gd name="T73" fmla="*/ 109 h 137"/>
                <a:gd name="T74" fmla="*/ 821 w 855"/>
                <a:gd name="T75" fmla="*/ 97 h 137"/>
                <a:gd name="T76" fmla="*/ 846 w 855"/>
                <a:gd name="T77" fmla="*/ 85 h 137"/>
                <a:gd name="T78" fmla="*/ 852 w 855"/>
                <a:gd name="T79" fmla="*/ 77 h 137"/>
                <a:gd name="T80" fmla="*/ 855 w 855"/>
                <a:gd name="T81" fmla="*/ 69 h 137"/>
                <a:gd name="T82" fmla="*/ 855 w 855"/>
                <a:gd name="T83"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55" h="137">
                  <a:moveTo>
                    <a:pt x="855" y="69"/>
                  </a:moveTo>
                  <a:lnTo>
                    <a:pt x="855" y="69"/>
                  </a:lnTo>
                  <a:lnTo>
                    <a:pt x="852" y="65"/>
                  </a:lnTo>
                  <a:lnTo>
                    <a:pt x="846" y="57"/>
                  </a:lnTo>
                  <a:lnTo>
                    <a:pt x="821" y="45"/>
                  </a:lnTo>
                  <a:lnTo>
                    <a:pt x="780" y="33"/>
                  </a:lnTo>
                  <a:lnTo>
                    <a:pt x="730" y="20"/>
                  </a:lnTo>
                  <a:lnTo>
                    <a:pt x="665" y="12"/>
                  </a:lnTo>
                  <a:lnTo>
                    <a:pt x="593" y="8"/>
                  </a:lnTo>
                  <a:lnTo>
                    <a:pt x="515" y="4"/>
                  </a:lnTo>
                  <a:lnTo>
                    <a:pt x="427" y="0"/>
                  </a:lnTo>
                  <a:lnTo>
                    <a:pt x="427" y="0"/>
                  </a:lnTo>
                  <a:lnTo>
                    <a:pt x="340" y="4"/>
                  </a:lnTo>
                  <a:lnTo>
                    <a:pt x="262" y="8"/>
                  </a:lnTo>
                  <a:lnTo>
                    <a:pt x="190" y="12"/>
                  </a:lnTo>
                  <a:lnTo>
                    <a:pt x="125" y="20"/>
                  </a:lnTo>
                  <a:lnTo>
                    <a:pt x="75" y="33"/>
                  </a:lnTo>
                  <a:lnTo>
                    <a:pt x="34" y="45"/>
                  </a:lnTo>
                  <a:lnTo>
                    <a:pt x="9" y="57"/>
                  </a:lnTo>
                  <a:lnTo>
                    <a:pt x="3" y="65"/>
                  </a:lnTo>
                  <a:lnTo>
                    <a:pt x="0" y="69"/>
                  </a:lnTo>
                  <a:lnTo>
                    <a:pt x="0" y="69"/>
                  </a:lnTo>
                  <a:lnTo>
                    <a:pt x="3" y="77"/>
                  </a:lnTo>
                  <a:lnTo>
                    <a:pt x="9" y="85"/>
                  </a:lnTo>
                  <a:lnTo>
                    <a:pt x="34" y="97"/>
                  </a:lnTo>
                  <a:lnTo>
                    <a:pt x="75" y="109"/>
                  </a:lnTo>
                  <a:lnTo>
                    <a:pt x="125" y="117"/>
                  </a:lnTo>
                  <a:lnTo>
                    <a:pt x="190" y="125"/>
                  </a:lnTo>
                  <a:lnTo>
                    <a:pt x="262" y="133"/>
                  </a:lnTo>
                  <a:lnTo>
                    <a:pt x="340" y="137"/>
                  </a:lnTo>
                  <a:lnTo>
                    <a:pt x="427" y="137"/>
                  </a:lnTo>
                  <a:lnTo>
                    <a:pt x="427" y="137"/>
                  </a:lnTo>
                  <a:lnTo>
                    <a:pt x="515" y="137"/>
                  </a:lnTo>
                  <a:lnTo>
                    <a:pt x="593" y="133"/>
                  </a:lnTo>
                  <a:lnTo>
                    <a:pt x="665" y="125"/>
                  </a:lnTo>
                  <a:lnTo>
                    <a:pt x="730" y="117"/>
                  </a:lnTo>
                  <a:lnTo>
                    <a:pt x="780" y="109"/>
                  </a:lnTo>
                  <a:lnTo>
                    <a:pt x="821" y="97"/>
                  </a:lnTo>
                  <a:lnTo>
                    <a:pt x="846" y="85"/>
                  </a:lnTo>
                  <a:lnTo>
                    <a:pt x="852" y="77"/>
                  </a:lnTo>
                  <a:lnTo>
                    <a:pt x="855" y="69"/>
                  </a:lnTo>
                  <a:lnTo>
                    <a:pt x="855" y="69"/>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en-US" sz="1351" dirty="0"/>
            </a:p>
          </p:txBody>
        </p:sp>
        <p:sp>
          <p:nvSpPr>
            <p:cNvPr id="9" name="Freeform 7"/>
            <p:cNvSpPr>
              <a:spLocks/>
            </p:cNvSpPr>
            <p:nvPr/>
          </p:nvSpPr>
          <p:spPr bwMode="auto">
            <a:xfrm>
              <a:off x="3949419" y="4881805"/>
              <a:ext cx="780809" cy="667036"/>
            </a:xfrm>
            <a:custGeom>
              <a:avLst/>
              <a:gdLst>
                <a:gd name="T0" fmla="*/ 7 w 350"/>
                <a:gd name="T1" fmla="*/ 0 h 299"/>
                <a:gd name="T2" fmla="*/ 7 w 350"/>
                <a:gd name="T3" fmla="*/ 0 h 299"/>
                <a:gd name="T4" fmla="*/ 41 w 350"/>
                <a:gd name="T5" fmla="*/ 8 h 299"/>
                <a:gd name="T6" fmla="*/ 119 w 350"/>
                <a:gd name="T7" fmla="*/ 32 h 299"/>
                <a:gd name="T8" fmla="*/ 163 w 350"/>
                <a:gd name="T9" fmla="*/ 52 h 299"/>
                <a:gd name="T10" fmla="*/ 200 w 350"/>
                <a:gd name="T11" fmla="*/ 73 h 299"/>
                <a:gd name="T12" fmla="*/ 216 w 350"/>
                <a:gd name="T13" fmla="*/ 85 h 299"/>
                <a:gd name="T14" fmla="*/ 228 w 350"/>
                <a:gd name="T15" fmla="*/ 97 h 299"/>
                <a:gd name="T16" fmla="*/ 238 w 350"/>
                <a:gd name="T17" fmla="*/ 109 h 299"/>
                <a:gd name="T18" fmla="*/ 244 w 350"/>
                <a:gd name="T19" fmla="*/ 121 h 299"/>
                <a:gd name="T20" fmla="*/ 266 w 350"/>
                <a:gd name="T21" fmla="*/ 242 h 299"/>
                <a:gd name="T22" fmla="*/ 266 w 350"/>
                <a:gd name="T23" fmla="*/ 242 h 299"/>
                <a:gd name="T24" fmla="*/ 291 w 350"/>
                <a:gd name="T25" fmla="*/ 242 h 299"/>
                <a:gd name="T26" fmla="*/ 316 w 350"/>
                <a:gd name="T27" fmla="*/ 242 h 299"/>
                <a:gd name="T28" fmla="*/ 337 w 350"/>
                <a:gd name="T29" fmla="*/ 250 h 299"/>
                <a:gd name="T30" fmla="*/ 337 w 350"/>
                <a:gd name="T31" fmla="*/ 250 h 299"/>
                <a:gd name="T32" fmla="*/ 344 w 350"/>
                <a:gd name="T33" fmla="*/ 258 h 299"/>
                <a:gd name="T34" fmla="*/ 350 w 350"/>
                <a:gd name="T35" fmla="*/ 270 h 299"/>
                <a:gd name="T36" fmla="*/ 350 w 350"/>
                <a:gd name="T37" fmla="*/ 278 h 299"/>
                <a:gd name="T38" fmla="*/ 347 w 350"/>
                <a:gd name="T39" fmla="*/ 282 h 299"/>
                <a:gd name="T40" fmla="*/ 344 w 350"/>
                <a:gd name="T41" fmla="*/ 286 h 299"/>
                <a:gd name="T42" fmla="*/ 325 w 350"/>
                <a:gd name="T43" fmla="*/ 294 h 299"/>
                <a:gd name="T44" fmla="*/ 291 w 350"/>
                <a:gd name="T45" fmla="*/ 299 h 299"/>
                <a:gd name="T46" fmla="*/ 241 w 350"/>
                <a:gd name="T47" fmla="*/ 299 h 299"/>
                <a:gd name="T48" fmla="*/ 172 w 350"/>
                <a:gd name="T49" fmla="*/ 145 h 299"/>
                <a:gd name="T50" fmla="*/ 0 w 350"/>
                <a:gd name="T51" fmla="*/ 60 h 299"/>
                <a:gd name="T52" fmla="*/ 7 w 350"/>
                <a:gd name="T53"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0" h="299">
                  <a:moveTo>
                    <a:pt x="7" y="0"/>
                  </a:moveTo>
                  <a:lnTo>
                    <a:pt x="7" y="0"/>
                  </a:lnTo>
                  <a:lnTo>
                    <a:pt x="41" y="8"/>
                  </a:lnTo>
                  <a:lnTo>
                    <a:pt x="119" y="32"/>
                  </a:lnTo>
                  <a:lnTo>
                    <a:pt x="163" y="52"/>
                  </a:lnTo>
                  <a:lnTo>
                    <a:pt x="200" y="73"/>
                  </a:lnTo>
                  <a:lnTo>
                    <a:pt x="216" y="85"/>
                  </a:lnTo>
                  <a:lnTo>
                    <a:pt x="228" y="97"/>
                  </a:lnTo>
                  <a:lnTo>
                    <a:pt x="238" y="109"/>
                  </a:lnTo>
                  <a:lnTo>
                    <a:pt x="244" y="121"/>
                  </a:lnTo>
                  <a:lnTo>
                    <a:pt x="266" y="242"/>
                  </a:lnTo>
                  <a:lnTo>
                    <a:pt x="266" y="242"/>
                  </a:lnTo>
                  <a:lnTo>
                    <a:pt x="291" y="242"/>
                  </a:lnTo>
                  <a:lnTo>
                    <a:pt x="316" y="242"/>
                  </a:lnTo>
                  <a:lnTo>
                    <a:pt x="337" y="250"/>
                  </a:lnTo>
                  <a:lnTo>
                    <a:pt x="337" y="250"/>
                  </a:lnTo>
                  <a:lnTo>
                    <a:pt x="344" y="258"/>
                  </a:lnTo>
                  <a:lnTo>
                    <a:pt x="350" y="270"/>
                  </a:lnTo>
                  <a:lnTo>
                    <a:pt x="350" y="278"/>
                  </a:lnTo>
                  <a:lnTo>
                    <a:pt x="347" y="282"/>
                  </a:lnTo>
                  <a:lnTo>
                    <a:pt x="344" y="286"/>
                  </a:lnTo>
                  <a:lnTo>
                    <a:pt x="325" y="294"/>
                  </a:lnTo>
                  <a:lnTo>
                    <a:pt x="291" y="299"/>
                  </a:lnTo>
                  <a:lnTo>
                    <a:pt x="241" y="299"/>
                  </a:lnTo>
                  <a:lnTo>
                    <a:pt x="172" y="145"/>
                  </a:lnTo>
                  <a:lnTo>
                    <a:pt x="0" y="60"/>
                  </a:lnTo>
                  <a:lnTo>
                    <a:pt x="7" y="0"/>
                  </a:lnTo>
                  <a:close/>
                </a:path>
              </a:pathLst>
            </a:custGeom>
            <a:solidFill>
              <a:schemeClr val="tx1">
                <a:lumMod val="50000"/>
                <a:lumOff val="50000"/>
              </a:schemeClr>
            </a:solidFill>
            <a:ln>
              <a:noFill/>
            </a:ln>
          </p:spPr>
          <p:txBody>
            <a:bodyPr vert="horz" wrap="square" lIns="68598" tIns="34299" rIns="68598" bIns="34299" numCol="1" anchor="t" anchorCtr="0" compatLnSpc="1">
              <a:prstTxWarp prst="textNoShape">
                <a:avLst/>
              </a:prstTxWarp>
            </a:bodyPr>
            <a:lstStyle/>
            <a:p>
              <a:endParaRPr lang="en-US" sz="1351" dirty="0"/>
            </a:p>
          </p:txBody>
        </p:sp>
        <p:sp>
          <p:nvSpPr>
            <p:cNvPr id="10" name="Freeform 8"/>
            <p:cNvSpPr>
              <a:spLocks/>
            </p:cNvSpPr>
            <p:nvPr/>
          </p:nvSpPr>
          <p:spPr bwMode="auto">
            <a:xfrm>
              <a:off x="3315849" y="4602945"/>
              <a:ext cx="675958" cy="1088671"/>
            </a:xfrm>
            <a:custGeom>
              <a:avLst/>
              <a:gdLst>
                <a:gd name="T0" fmla="*/ 72 w 303"/>
                <a:gd name="T1" fmla="*/ 48 h 488"/>
                <a:gd name="T2" fmla="*/ 72 w 303"/>
                <a:gd name="T3" fmla="*/ 48 h 488"/>
                <a:gd name="T4" fmla="*/ 103 w 303"/>
                <a:gd name="T5" fmla="*/ 76 h 488"/>
                <a:gd name="T6" fmla="*/ 166 w 303"/>
                <a:gd name="T7" fmla="*/ 141 h 488"/>
                <a:gd name="T8" fmla="*/ 197 w 303"/>
                <a:gd name="T9" fmla="*/ 177 h 488"/>
                <a:gd name="T10" fmla="*/ 225 w 303"/>
                <a:gd name="T11" fmla="*/ 218 h 488"/>
                <a:gd name="T12" fmla="*/ 238 w 303"/>
                <a:gd name="T13" fmla="*/ 238 h 488"/>
                <a:gd name="T14" fmla="*/ 244 w 303"/>
                <a:gd name="T15" fmla="*/ 254 h 488"/>
                <a:gd name="T16" fmla="*/ 250 w 303"/>
                <a:gd name="T17" fmla="*/ 270 h 488"/>
                <a:gd name="T18" fmla="*/ 250 w 303"/>
                <a:gd name="T19" fmla="*/ 282 h 488"/>
                <a:gd name="T20" fmla="*/ 234 w 303"/>
                <a:gd name="T21" fmla="*/ 407 h 488"/>
                <a:gd name="T22" fmla="*/ 234 w 303"/>
                <a:gd name="T23" fmla="*/ 407 h 488"/>
                <a:gd name="T24" fmla="*/ 256 w 303"/>
                <a:gd name="T25" fmla="*/ 419 h 488"/>
                <a:gd name="T26" fmla="*/ 278 w 303"/>
                <a:gd name="T27" fmla="*/ 432 h 488"/>
                <a:gd name="T28" fmla="*/ 297 w 303"/>
                <a:gd name="T29" fmla="*/ 452 h 488"/>
                <a:gd name="T30" fmla="*/ 297 w 303"/>
                <a:gd name="T31" fmla="*/ 452 h 488"/>
                <a:gd name="T32" fmla="*/ 300 w 303"/>
                <a:gd name="T33" fmla="*/ 464 h 488"/>
                <a:gd name="T34" fmla="*/ 303 w 303"/>
                <a:gd name="T35" fmla="*/ 476 h 488"/>
                <a:gd name="T36" fmla="*/ 300 w 303"/>
                <a:gd name="T37" fmla="*/ 484 h 488"/>
                <a:gd name="T38" fmla="*/ 297 w 303"/>
                <a:gd name="T39" fmla="*/ 488 h 488"/>
                <a:gd name="T40" fmla="*/ 291 w 303"/>
                <a:gd name="T41" fmla="*/ 488 h 488"/>
                <a:gd name="T42" fmla="*/ 272 w 303"/>
                <a:gd name="T43" fmla="*/ 488 h 488"/>
                <a:gd name="T44" fmla="*/ 241 w 303"/>
                <a:gd name="T45" fmla="*/ 472 h 488"/>
                <a:gd name="T46" fmla="*/ 194 w 303"/>
                <a:gd name="T47" fmla="*/ 444 h 488"/>
                <a:gd name="T48" fmla="*/ 178 w 303"/>
                <a:gd name="T49" fmla="*/ 270 h 488"/>
                <a:gd name="T50" fmla="*/ 178 w 303"/>
                <a:gd name="T51" fmla="*/ 270 h 488"/>
                <a:gd name="T52" fmla="*/ 150 w 303"/>
                <a:gd name="T53" fmla="*/ 254 h 488"/>
                <a:gd name="T54" fmla="*/ 122 w 303"/>
                <a:gd name="T55" fmla="*/ 238 h 488"/>
                <a:gd name="T56" fmla="*/ 88 w 303"/>
                <a:gd name="T57" fmla="*/ 214 h 488"/>
                <a:gd name="T58" fmla="*/ 57 w 303"/>
                <a:gd name="T59" fmla="*/ 185 h 488"/>
                <a:gd name="T60" fmla="*/ 41 w 303"/>
                <a:gd name="T61" fmla="*/ 165 h 488"/>
                <a:gd name="T62" fmla="*/ 29 w 303"/>
                <a:gd name="T63" fmla="*/ 149 h 488"/>
                <a:gd name="T64" fmla="*/ 16 w 303"/>
                <a:gd name="T65" fmla="*/ 125 h 488"/>
                <a:gd name="T66" fmla="*/ 7 w 303"/>
                <a:gd name="T67" fmla="*/ 105 h 488"/>
                <a:gd name="T68" fmla="*/ 4 w 303"/>
                <a:gd name="T69" fmla="*/ 80 h 488"/>
                <a:gd name="T70" fmla="*/ 0 w 303"/>
                <a:gd name="T71" fmla="*/ 56 h 488"/>
                <a:gd name="T72" fmla="*/ 0 w 303"/>
                <a:gd name="T73" fmla="*/ 56 h 488"/>
                <a:gd name="T74" fmla="*/ 0 w 303"/>
                <a:gd name="T75" fmla="*/ 36 h 488"/>
                <a:gd name="T76" fmla="*/ 4 w 303"/>
                <a:gd name="T77" fmla="*/ 20 h 488"/>
                <a:gd name="T78" fmla="*/ 7 w 303"/>
                <a:gd name="T79" fmla="*/ 12 h 488"/>
                <a:gd name="T80" fmla="*/ 13 w 303"/>
                <a:gd name="T81" fmla="*/ 4 h 488"/>
                <a:gd name="T82" fmla="*/ 16 w 303"/>
                <a:gd name="T83" fmla="*/ 0 h 488"/>
                <a:gd name="T84" fmla="*/ 22 w 303"/>
                <a:gd name="T85" fmla="*/ 0 h 488"/>
                <a:gd name="T86" fmla="*/ 38 w 303"/>
                <a:gd name="T87" fmla="*/ 8 h 488"/>
                <a:gd name="T88" fmla="*/ 50 w 303"/>
                <a:gd name="T89" fmla="*/ 20 h 488"/>
                <a:gd name="T90" fmla="*/ 63 w 303"/>
                <a:gd name="T91" fmla="*/ 32 h 488"/>
                <a:gd name="T92" fmla="*/ 72 w 303"/>
                <a:gd name="T93" fmla="*/ 48 h 488"/>
                <a:gd name="T94" fmla="*/ 72 w 303"/>
                <a:gd name="T95" fmla="*/ 4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3" h="488">
                  <a:moveTo>
                    <a:pt x="72" y="48"/>
                  </a:moveTo>
                  <a:lnTo>
                    <a:pt x="72" y="48"/>
                  </a:lnTo>
                  <a:lnTo>
                    <a:pt x="103" y="76"/>
                  </a:lnTo>
                  <a:lnTo>
                    <a:pt x="166" y="141"/>
                  </a:lnTo>
                  <a:lnTo>
                    <a:pt x="197" y="177"/>
                  </a:lnTo>
                  <a:lnTo>
                    <a:pt x="225" y="218"/>
                  </a:lnTo>
                  <a:lnTo>
                    <a:pt x="238" y="238"/>
                  </a:lnTo>
                  <a:lnTo>
                    <a:pt x="244" y="254"/>
                  </a:lnTo>
                  <a:lnTo>
                    <a:pt x="250" y="270"/>
                  </a:lnTo>
                  <a:lnTo>
                    <a:pt x="250" y="282"/>
                  </a:lnTo>
                  <a:lnTo>
                    <a:pt x="234" y="407"/>
                  </a:lnTo>
                  <a:lnTo>
                    <a:pt x="234" y="407"/>
                  </a:lnTo>
                  <a:lnTo>
                    <a:pt x="256" y="419"/>
                  </a:lnTo>
                  <a:lnTo>
                    <a:pt x="278" y="432"/>
                  </a:lnTo>
                  <a:lnTo>
                    <a:pt x="297" y="452"/>
                  </a:lnTo>
                  <a:lnTo>
                    <a:pt x="297" y="452"/>
                  </a:lnTo>
                  <a:lnTo>
                    <a:pt x="300" y="464"/>
                  </a:lnTo>
                  <a:lnTo>
                    <a:pt x="303" y="476"/>
                  </a:lnTo>
                  <a:lnTo>
                    <a:pt x="300" y="484"/>
                  </a:lnTo>
                  <a:lnTo>
                    <a:pt x="297" y="488"/>
                  </a:lnTo>
                  <a:lnTo>
                    <a:pt x="291" y="488"/>
                  </a:lnTo>
                  <a:lnTo>
                    <a:pt x="272" y="488"/>
                  </a:lnTo>
                  <a:lnTo>
                    <a:pt x="241" y="472"/>
                  </a:lnTo>
                  <a:lnTo>
                    <a:pt x="194" y="444"/>
                  </a:lnTo>
                  <a:lnTo>
                    <a:pt x="178" y="270"/>
                  </a:lnTo>
                  <a:lnTo>
                    <a:pt x="178" y="270"/>
                  </a:lnTo>
                  <a:lnTo>
                    <a:pt x="150" y="254"/>
                  </a:lnTo>
                  <a:lnTo>
                    <a:pt x="122" y="238"/>
                  </a:lnTo>
                  <a:lnTo>
                    <a:pt x="88" y="214"/>
                  </a:lnTo>
                  <a:lnTo>
                    <a:pt x="57" y="185"/>
                  </a:lnTo>
                  <a:lnTo>
                    <a:pt x="41" y="165"/>
                  </a:lnTo>
                  <a:lnTo>
                    <a:pt x="29" y="149"/>
                  </a:lnTo>
                  <a:lnTo>
                    <a:pt x="16" y="125"/>
                  </a:lnTo>
                  <a:lnTo>
                    <a:pt x="7" y="105"/>
                  </a:lnTo>
                  <a:lnTo>
                    <a:pt x="4" y="80"/>
                  </a:lnTo>
                  <a:lnTo>
                    <a:pt x="0" y="56"/>
                  </a:lnTo>
                  <a:lnTo>
                    <a:pt x="0" y="56"/>
                  </a:lnTo>
                  <a:lnTo>
                    <a:pt x="0" y="36"/>
                  </a:lnTo>
                  <a:lnTo>
                    <a:pt x="4" y="20"/>
                  </a:lnTo>
                  <a:lnTo>
                    <a:pt x="7" y="12"/>
                  </a:lnTo>
                  <a:lnTo>
                    <a:pt x="13" y="4"/>
                  </a:lnTo>
                  <a:lnTo>
                    <a:pt x="16" y="0"/>
                  </a:lnTo>
                  <a:lnTo>
                    <a:pt x="22" y="0"/>
                  </a:lnTo>
                  <a:lnTo>
                    <a:pt x="38" y="8"/>
                  </a:lnTo>
                  <a:lnTo>
                    <a:pt x="50" y="20"/>
                  </a:lnTo>
                  <a:lnTo>
                    <a:pt x="63" y="32"/>
                  </a:lnTo>
                  <a:lnTo>
                    <a:pt x="72" y="48"/>
                  </a:lnTo>
                  <a:lnTo>
                    <a:pt x="72" y="48"/>
                  </a:lnTo>
                  <a:close/>
                </a:path>
              </a:pathLst>
            </a:custGeom>
            <a:solidFill>
              <a:schemeClr val="tx1">
                <a:lumMod val="50000"/>
                <a:lumOff val="50000"/>
              </a:schemeClr>
            </a:solidFill>
            <a:ln>
              <a:noFill/>
            </a:ln>
          </p:spPr>
          <p:txBody>
            <a:bodyPr vert="horz" wrap="square" lIns="68598" tIns="34299" rIns="68598" bIns="34299" numCol="1" anchor="t" anchorCtr="0" compatLnSpc="1">
              <a:prstTxWarp prst="textNoShape">
                <a:avLst/>
              </a:prstTxWarp>
            </a:bodyPr>
            <a:lstStyle/>
            <a:p>
              <a:endParaRPr lang="en-US" sz="1351" dirty="0"/>
            </a:p>
          </p:txBody>
        </p:sp>
        <p:sp>
          <p:nvSpPr>
            <p:cNvPr id="11" name="Freeform 9"/>
            <p:cNvSpPr>
              <a:spLocks/>
            </p:cNvSpPr>
            <p:nvPr/>
          </p:nvSpPr>
          <p:spPr bwMode="auto">
            <a:xfrm>
              <a:off x="3289078" y="2972169"/>
              <a:ext cx="1664238" cy="1342990"/>
            </a:xfrm>
            <a:custGeom>
              <a:avLst/>
              <a:gdLst>
                <a:gd name="T0" fmla="*/ 0 w 746"/>
                <a:gd name="T1" fmla="*/ 355 h 602"/>
                <a:gd name="T2" fmla="*/ 3 w 746"/>
                <a:gd name="T3" fmla="*/ 295 h 602"/>
                <a:gd name="T4" fmla="*/ 19 w 746"/>
                <a:gd name="T5" fmla="*/ 238 h 602"/>
                <a:gd name="T6" fmla="*/ 50 w 746"/>
                <a:gd name="T7" fmla="*/ 182 h 602"/>
                <a:gd name="T8" fmla="*/ 90 w 746"/>
                <a:gd name="T9" fmla="*/ 129 h 602"/>
                <a:gd name="T10" fmla="*/ 140 w 746"/>
                <a:gd name="T11" fmla="*/ 85 h 602"/>
                <a:gd name="T12" fmla="*/ 203 w 746"/>
                <a:gd name="T13" fmla="*/ 49 h 602"/>
                <a:gd name="T14" fmla="*/ 271 w 746"/>
                <a:gd name="T15" fmla="*/ 20 h 602"/>
                <a:gd name="T16" fmla="*/ 346 w 746"/>
                <a:gd name="T17" fmla="*/ 4 h 602"/>
                <a:gd name="T18" fmla="*/ 384 w 746"/>
                <a:gd name="T19" fmla="*/ 0 h 602"/>
                <a:gd name="T20" fmla="*/ 456 w 746"/>
                <a:gd name="T21" fmla="*/ 0 h 602"/>
                <a:gd name="T22" fmla="*/ 524 w 746"/>
                <a:gd name="T23" fmla="*/ 12 h 602"/>
                <a:gd name="T24" fmla="*/ 587 w 746"/>
                <a:gd name="T25" fmla="*/ 37 h 602"/>
                <a:gd name="T26" fmla="*/ 643 w 746"/>
                <a:gd name="T27" fmla="*/ 69 h 602"/>
                <a:gd name="T28" fmla="*/ 686 w 746"/>
                <a:gd name="T29" fmla="*/ 109 h 602"/>
                <a:gd name="T30" fmla="*/ 721 w 746"/>
                <a:gd name="T31" fmla="*/ 158 h 602"/>
                <a:gd name="T32" fmla="*/ 740 w 746"/>
                <a:gd name="T33" fmla="*/ 210 h 602"/>
                <a:gd name="T34" fmla="*/ 746 w 746"/>
                <a:gd name="T35" fmla="*/ 242 h 602"/>
                <a:gd name="T36" fmla="*/ 743 w 746"/>
                <a:gd name="T37" fmla="*/ 303 h 602"/>
                <a:gd name="T38" fmla="*/ 727 w 746"/>
                <a:gd name="T39" fmla="*/ 359 h 602"/>
                <a:gd name="T40" fmla="*/ 696 w 746"/>
                <a:gd name="T41" fmla="*/ 416 h 602"/>
                <a:gd name="T42" fmla="*/ 655 w 746"/>
                <a:gd name="T43" fmla="*/ 468 h 602"/>
                <a:gd name="T44" fmla="*/ 602 w 746"/>
                <a:gd name="T45" fmla="*/ 513 h 602"/>
                <a:gd name="T46" fmla="*/ 543 w 746"/>
                <a:gd name="T47" fmla="*/ 549 h 602"/>
                <a:gd name="T48" fmla="*/ 474 w 746"/>
                <a:gd name="T49" fmla="*/ 577 h 602"/>
                <a:gd name="T50" fmla="*/ 399 w 746"/>
                <a:gd name="T51" fmla="*/ 594 h 602"/>
                <a:gd name="T52" fmla="*/ 362 w 746"/>
                <a:gd name="T53" fmla="*/ 598 h 602"/>
                <a:gd name="T54" fmla="*/ 287 w 746"/>
                <a:gd name="T55" fmla="*/ 598 h 602"/>
                <a:gd name="T56" fmla="*/ 218 w 746"/>
                <a:gd name="T57" fmla="*/ 585 h 602"/>
                <a:gd name="T58" fmla="*/ 156 w 746"/>
                <a:gd name="T59" fmla="*/ 565 h 602"/>
                <a:gd name="T60" fmla="*/ 103 w 746"/>
                <a:gd name="T61" fmla="*/ 533 h 602"/>
                <a:gd name="T62" fmla="*/ 59 w 746"/>
                <a:gd name="T63" fmla="*/ 489 h 602"/>
                <a:gd name="T64" fmla="*/ 25 w 746"/>
                <a:gd name="T65" fmla="*/ 440 h 602"/>
                <a:gd name="T66" fmla="*/ 6 w 746"/>
                <a:gd name="T67" fmla="*/ 388 h 602"/>
                <a:gd name="T68" fmla="*/ 0 w 746"/>
                <a:gd name="T69" fmla="*/ 355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46" h="602">
                  <a:moveTo>
                    <a:pt x="0" y="355"/>
                  </a:moveTo>
                  <a:lnTo>
                    <a:pt x="0" y="355"/>
                  </a:lnTo>
                  <a:lnTo>
                    <a:pt x="0" y="327"/>
                  </a:lnTo>
                  <a:lnTo>
                    <a:pt x="3" y="295"/>
                  </a:lnTo>
                  <a:lnTo>
                    <a:pt x="9" y="267"/>
                  </a:lnTo>
                  <a:lnTo>
                    <a:pt x="19" y="238"/>
                  </a:lnTo>
                  <a:lnTo>
                    <a:pt x="31" y="210"/>
                  </a:lnTo>
                  <a:lnTo>
                    <a:pt x="50" y="182"/>
                  </a:lnTo>
                  <a:lnTo>
                    <a:pt x="69" y="158"/>
                  </a:lnTo>
                  <a:lnTo>
                    <a:pt x="90" y="129"/>
                  </a:lnTo>
                  <a:lnTo>
                    <a:pt x="115" y="109"/>
                  </a:lnTo>
                  <a:lnTo>
                    <a:pt x="140" y="85"/>
                  </a:lnTo>
                  <a:lnTo>
                    <a:pt x="172" y="69"/>
                  </a:lnTo>
                  <a:lnTo>
                    <a:pt x="203" y="49"/>
                  </a:lnTo>
                  <a:lnTo>
                    <a:pt x="237" y="37"/>
                  </a:lnTo>
                  <a:lnTo>
                    <a:pt x="271" y="20"/>
                  </a:lnTo>
                  <a:lnTo>
                    <a:pt x="306" y="12"/>
                  </a:lnTo>
                  <a:lnTo>
                    <a:pt x="346" y="4"/>
                  </a:lnTo>
                  <a:lnTo>
                    <a:pt x="346" y="4"/>
                  </a:lnTo>
                  <a:lnTo>
                    <a:pt x="384" y="0"/>
                  </a:lnTo>
                  <a:lnTo>
                    <a:pt x="421" y="0"/>
                  </a:lnTo>
                  <a:lnTo>
                    <a:pt x="456" y="0"/>
                  </a:lnTo>
                  <a:lnTo>
                    <a:pt x="493" y="4"/>
                  </a:lnTo>
                  <a:lnTo>
                    <a:pt x="524" y="12"/>
                  </a:lnTo>
                  <a:lnTo>
                    <a:pt x="559" y="24"/>
                  </a:lnTo>
                  <a:lnTo>
                    <a:pt x="587" y="37"/>
                  </a:lnTo>
                  <a:lnTo>
                    <a:pt x="615" y="49"/>
                  </a:lnTo>
                  <a:lnTo>
                    <a:pt x="643" y="69"/>
                  </a:lnTo>
                  <a:lnTo>
                    <a:pt x="665" y="85"/>
                  </a:lnTo>
                  <a:lnTo>
                    <a:pt x="686" y="109"/>
                  </a:lnTo>
                  <a:lnTo>
                    <a:pt x="705" y="133"/>
                  </a:lnTo>
                  <a:lnTo>
                    <a:pt x="721" y="158"/>
                  </a:lnTo>
                  <a:lnTo>
                    <a:pt x="730" y="182"/>
                  </a:lnTo>
                  <a:lnTo>
                    <a:pt x="740" y="210"/>
                  </a:lnTo>
                  <a:lnTo>
                    <a:pt x="746" y="242"/>
                  </a:lnTo>
                  <a:lnTo>
                    <a:pt x="746" y="242"/>
                  </a:lnTo>
                  <a:lnTo>
                    <a:pt x="746" y="271"/>
                  </a:lnTo>
                  <a:lnTo>
                    <a:pt x="743" y="303"/>
                  </a:lnTo>
                  <a:lnTo>
                    <a:pt x="736" y="331"/>
                  </a:lnTo>
                  <a:lnTo>
                    <a:pt x="727" y="359"/>
                  </a:lnTo>
                  <a:lnTo>
                    <a:pt x="711" y="388"/>
                  </a:lnTo>
                  <a:lnTo>
                    <a:pt x="696" y="416"/>
                  </a:lnTo>
                  <a:lnTo>
                    <a:pt x="677" y="444"/>
                  </a:lnTo>
                  <a:lnTo>
                    <a:pt x="655" y="468"/>
                  </a:lnTo>
                  <a:lnTo>
                    <a:pt x="630" y="489"/>
                  </a:lnTo>
                  <a:lnTo>
                    <a:pt x="602" y="513"/>
                  </a:lnTo>
                  <a:lnTo>
                    <a:pt x="574" y="533"/>
                  </a:lnTo>
                  <a:lnTo>
                    <a:pt x="543" y="549"/>
                  </a:lnTo>
                  <a:lnTo>
                    <a:pt x="509" y="565"/>
                  </a:lnTo>
                  <a:lnTo>
                    <a:pt x="474" y="577"/>
                  </a:lnTo>
                  <a:lnTo>
                    <a:pt x="437" y="585"/>
                  </a:lnTo>
                  <a:lnTo>
                    <a:pt x="399" y="594"/>
                  </a:lnTo>
                  <a:lnTo>
                    <a:pt x="399" y="594"/>
                  </a:lnTo>
                  <a:lnTo>
                    <a:pt x="362" y="598"/>
                  </a:lnTo>
                  <a:lnTo>
                    <a:pt x="324" y="602"/>
                  </a:lnTo>
                  <a:lnTo>
                    <a:pt x="287" y="598"/>
                  </a:lnTo>
                  <a:lnTo>
                    <a:pt x="253" y="594"/>
                  </a:lnTo>
                  <a:lnTo>
                    <a:pt x="218" y="585"/>
                  </a:lnTo>
                  <a:lnTo>
                    <a:pt x="187" y="577"/>
                  </a:lnTo>
                  <a:lnTo>
                    <a:pt x="156" y="565"/>
                  </a:lnTo>
                  <a:lnTo>
                    <a:pt x="128" y="549"/>
                  </a:lnTo>
                  <a:lnTo>
                    <a:pt x="103" y="533"/>
                  </a:lnTo>
                  <a:lnTo>
                    <a:pt x="78" y="513"/>
                  </a:lnTo>
                  <a:lnTo>
                    <a:pt x="59" y="489"/>
                  </a:lnTo>
                  <a:lnTo>
                    <a:pt x="41" y="468"/>
                  </a:lnTo>
                  <a:lnTo>
                    <a:pt x="25" y="440"/>
                  </a:lnTo>
                  <a:lnTo>
                    <a:pt x="12" y="416"/>
                  </a:lnTo>
                  <a:lnTo>
                    <a:pt x="6" y="388"/>
                  </a:lnTo>
                  <a:lnTo>
                    <a:pt x="0" y="355"/>
                  </a:lnTo>
                  <a:lnTo>
                    <a:pt x="0" y="355"/>
                  </a:lnTo>
                  <a:close/>
                </a:path>
              </a:pathLst>
            </a:custGeom>
            <a:solidFill>
              <a:schemeClr val="tx1">
                <a:lumMod val="50000"/>
                <a:lumOff val="50000"/>
              </a:schemeClr>
            </a:solidFill>
            <a:ln>
              <a:noFill/>
            </a:ln>
          </p:spPr>
          <p:txBody>
            <a:bodyPr vert="horz" wrap="square" lIns="68598" tIns="34299" rIns="68598" bIns="34299" numCol="1" anchor="t" anchorCtr="0" compatLnSpc="1">
              <a:prstTxWarp prst="textNoShape">
                <a:avLst/>
              </a:prstTxWarp>
            </a:bodyPr>
            <a:lstStyle/>
            <a:p>
              <a:endParaRPr lang="en-US" sz="1351" dirty="0"/>
            </a:p>
          </p:txBody>
        </p:sp>
        <p:sp>
          <p:nvSpPr>
            <p:cNvPr id="12" name="Freeform 10"/>
            <p:cNvSpPr>
              <a:spLocks/>
            </p:cNvSpPr>
            <p:nvPr/>
          </p:nvSpPr>
          <p:spPr bwMode="auto">
            <a:xfrm>
              <a:off x="4228279" y="3793134"/>
              <a:ext cx="466254" cy="214165"/>
            </a:xfrm>
            <a:custGeom>
              <a:avLst/>
              <a:gdLst>
                <a:gd name="T0" fmla="*/ 0 w 209"/>
                <a:gd name="T1" fmla="*/ 96 h 96"/>
                <a:gd name="T2" fmla="*/ 0 w 209"/>
                <a:gd name="T3" fmla="*/ 96 h 96"/>
                <a:gd name="T4" fmla="*/ 19 w 209"/>
                <a:gd name="T5" fmla="*/ 72 h 96"/>
                <a:gd name="T6" fmla="*/ 41 w 209"/>
                <a:gd name="T7" fmla="*/ 52 h 96"/>
                <a:gd name="T8" fmla="*/ 66 w 209"/>
                <a:gd name="T9" fmla="*/ 28 h 96"/>
                <a:gd name="T10" fmla="*/ 100 w 209"/>
                <a:gd name="T11" fmla="*/ 12 h 96"/>
                <a:gd name="T12" fmla="*/ 116 w 209"/>
                <a:gd name="T13" fmla="*/ 4 h 96"/>
                <a:gd name="T14" fmla="*/ 134 w 209"/>
                <a:gd name="T15" fmla="*/ 0 h 96"/>
                <a:gd name="T16" fmla="*/ 153 w 209"/>
                <a:gd name="T17" fmla="*/ 0 h 96"/>
                <a:gd name="T18" fmla="*/ 172 w 209"/>
                <a:gd name="T19" fmla="*/ 0 h 96"/>
                <a:gd name="T20" fmla="*/ 191 w 209"/>
                <a:gd name="T21" fmla="*/ 8 h 96"/>
                <a:gd name="T22" fmla="*/ 209 w 209"/>
                <a:gd name="T23" fmla="*/ 20 h 96"/>
                <a:gd name="T24" fmla="*/ 209 w 209"/>
                <a:gd name="T25" fmla="*/ 20 h 96"/>
                <a:gd name="T26" fmla="*/ 194 w 209"/>
                <a:gd name="T27" fmla="*/ 20 h 96"/>
                <a:gd name="T28" fmla="*/ 150 w 209"/>
                <a:gd name="T29" fmla="*/ 24 h 96"/>
                <a:gd name="T30" fmla="*/ 119 w 209"/>
                <a:gd name="T31" fmla="*/ 32 h 96"/>
                <a:gd name="T32" fmla="*/ 84 w 209"/>
                <a:gd name="T33" fmla="*/ 48 h 96"/>
                <a:gd name="T34" fmla="*/ 44 w 209"/>
                <a:gd name="T35" fmla="*/ 68 h 96"/>
                <a:gd name="T36" fmla="*/ 0 w 209"/>
                <a:gd name="T37" fmla="*/ 96 h 96"/>
                <a:gd name="T38" fmla="*/ 0 w 209"/>
                <a:gd name="T3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9" h="96">
                  <a:moveTo>
                    <a:pt x="0" y="96"/>
                  </a:moveTo>
                  <a:lnTo>
                    <a:pt x="0" y="96"/>
                  </a:lnTo>
                  <a:lnTo>
                    <a:pt x="19" y="72"/>
                  </a:lnTo>
                  <a:lnTo>
                    <a:pt x="41" y="52"/>
                  </a:lnTo>
                  <a:lnTo>
                    <a:pt x="66" y="28"/>
                  </a:lnTo>
                  <a:lnTo>
                    <a:pt x="100" y="12"/>
                  </a:lnTo>
                  <a:lnTo>
                    <a:pt x="116" y="4"/>
                  </a:lnTo>
                  <a:lnTo>
                    <a:pt x="134" y="0"/>
                  </a:lnTo>
                  <a:lnTo>
                    <a:pt x="153" y="0"/>
                  </a:lnTo>
                  <a:lnTo>
                    <a:pt x="172" y="0"/>
                  </a:lnTo>
                  <a:lnTo>
                    <a:pt x="191" y="8"/>
                  </a:lnTo>
                  <a:lnTo>
                    <a:pt x="209" y="20"/>
                  </a:lnTo>
                  <a:lnTo>
                    <a:pt x="209" y="20"/>
                  </a:lnTo>
                  <a:lnTo>
                    <a:pt x="194" y="20"/>
                  </a:lnTo>
                  <a:lnTo>
                    <a:pt x="150" y="24"/>
                  </a:lnTo>
                  <a:lnTo>
                    <a:pt x="119" y="32"/>
                  </a:lnTo>
                  <a:lnTo>
                    <a:pt x="84" y="48"/>
                  </a:lnTo>
                  <a:lnTo>
                    <a:pt x="44" y="68"/>
                  </a:lnTo>
                  <a:lnTo>
                    <a:pt x="0" y="96"/>
                  </a:lnTo>
                  <a:lnTo>
                    <a:pt x="0" y="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en-US" sz="1351" dirty="0"/>
            </a:p>
          </p:txBody>
        </p:sp>
        <p:sp>
          <p:nvSpPr>
            <p:cNvPr id="13" name="Freeform 11"/>
            <p:cNvSpPr>
              <a:spLocks/>
            </p:cNvSpPr>
            <p:nvPr/>
          </p:nvSpPr>
          <p:spPr bwMode="auto">
            <a:xfrm>
              <a:off x="3289078" y="4080917"/>
              <a:ext cx="1231446" cy="1008359"/>
            </a:xfrm>
            <a:custGeom>
              <a:avLst/>
              <a:gdLst>
                <a:gd name="T0" fmla="*/ 25 w 552"/>
                <a:gd name="T1" fmla="*/ 0 h 452"/>
                <a:gd name="T2" fmla="*/ 25 w 552"/>
                <a:gd name="T3" fmla="*/ 0 h 452"/>
                <a:gd name="T4" fmla="*/ 34 w 552"/>
                <a:gd name="T5" fmla="*/ 12 h 452"/>
                <a:gd name="T6" fmla="*/ 65 w 552"/>
                <a:gd name="T7" fmla="*/ 36 h 452"/>
                <a:gd name="T8" fmla="*/ 112 w 552"/>
                <a:gd name="T9" fmla="*/ 64 h 452"/>
                <a:gd name="T10" fmla="*/ 143 w 552"/>
                <a:gd name="T11" fmla="*/ 80 h 452"/>
                <a:gd name="T12" fmla="*/ 178 w 552"/>
                <a:gd name="T13" fmla="*/ 97 h 452"/>
                <a:gd name="T14" fmla="*/ 215 w 552"/>
                <a:gd name="T15" fmla="*/ 109 h 452"/>
                <a:gd name="T16" fmla="*/ 256 w 552"/>
                <a:gd name="T17" fmla="*/ 121 h 452"/>
                <a:gd name="T18" fmla="*/ 300 w 552"/>
                <a:gd name="T19" fmla="*/ 129 h 452"/>
                <a:gd name="T20" fmla="*/ 346 w 552"/>
                <a:gd name="T21" fmla="*/ 129 h 452"/>
                <a:gd name="T22" fmla="*/ 393 w 552"/>
                <a:gd name="T23" fmla="*/ 125 h 452"/>
                <a:gd name="T24" fmla="*/ 446 w 552"/>
                <a:gd name="T25" fmla="*/ 117 h 452"/>
                <a:gd name="T26" fmla="*/ 499 w 552"/>
                <a:gd name="T27" fmla="*/ 97 h 452"/>
                <a:gd name="T28" fmla="*/ 552 w 552"/>
                <a:gd name="T29" fmla="*/ 72 h 452"/>
                <a:gd name="T30" fmla="*/ 552 w 552"/>
                <a:gd name="T31" fmla="*/ 72 h 452"/>
                <a:gd name="T32" fmla="*/ 537 w 552"/>
                <a:gd name="T33" fmla="*/ 113 h 452"/>
                <a:gd name="T34" fmla="*/ 493 w 552"/>
                <a:gd name="T35" fmla="*/ 210 h 452"/>
                <a:gd name="T36" fmla="*/ 468 w 552"/>
                <a:gd name="T37" fmla="*/ 270 h 452"/>
                <a:gd name="T38" fmla="*/ 440 w 552"/>
                <a:gd name="T39" fmla="*/ 323 h 452"/>
                <a:gd name="T40" fmla="*/ 415 w 552"/>
                <a:gd name="T41" fmla="*/ 375 h 452"/>
                <a:gd name="T42" fmla="*/ 387 w 552"/>
                <a:gd name="T43" fmla="*/ 415 h 452"/>
                <a:gd name="T44" fmla="*/ 387 w 552"/>
                <a:gd name="T45" fmla="*/ 415 h 452"/>
                <a:gd name="T46" fmla="*/ 378 w 552"/>
                <a:gd name="T47" fmla="*/ 427 h 452"/>
                <a:gd name="T48" fmla="*/ 365 w 552"/>
                <a:gd name="T49" fmla="*/ 436 h 452"/>
                <a:gd name="T50" fmla="*/ 365 w 552"/>
                <a:gd name="T51" fmla="*/ 436 h 452"/>
                <a:gd name="T52" fmla="*/ 353 w 552"/>
                <a:gd name="T53" fmla="*/ 444 h 452"/>
                <a:gd name="T54" fmla="*/ 334 w 552"/>
                <a:gd name="T55" fmla="*/ 448 h 452"/>
                <a:gd name="T56" fmla="*/ 312 w 552"/>
                <a:gd name="T57" fmla="*/ 452 h 452"/>
                <a:gd name="T58" fmla="*/ 284 w 552"/>
                <a:gd name="T59" fmla="*/ 452 h 452"/>
                <a:gd name="T60" fmla="*/ 256 w 552"/>
                <a:gd name="T61" fmla="*/ 448 h 452"/>
                <a:gd name="T62" fmla="*/ 228 w 552"/>
                <a:gd name="T63" fmla="*/ 444 h 452"/>
                <a:gd name="T64" fmla="*/ 197 w 552"/>
                <a:gd name="T65" fmla="*/ 436 h 452"/>
                <a:gd name="T66" fmla="*/ 165 w 552"/>
                <a:gd name="T67" fmla="*/ 427 h 452"/>
                <a:gd name="T68" fmla="*/ 134 w 552"/>
                <a:gd name="T69" fmla="*/ 411 h 452"/>
                <a:gd name="T70" fmla="*/ 106 w 552"/>
                <a:gd name="T71" fmla="*/ 395 h 452"/>
                <a:gd name="T72" fmla="*/ 78 w 552"/>
                <a:gd name="T73" fmla="*/ 375 h 452"/>
                <a:gd name="T74" fmla="*/ 53 w 552"/>
                <a:gd name="T75" fmla="*/ 355 h 452"/>
                <a:gd name="T76" fmla="*/ 34 w 552"/>
                <a:gd name="T77" fmla="*/ 327 h 452"/>
                <a:gd name="T78" fmla="*/ 19 w 552"/>
                <a:gd name="T79" fmla="*/ 298 h 452"/>
                <a:gd name="T80" fmla="*/ 6 w 552"/>
                <a:gd name="T81" fmla="*/ 262 h 452"/>
                <a:gd name="T82" fmla="*/ 0 w 552"/>
                <a:gd name="T83" fmla="*/ 226 h 452"/>
                <a:gd name="T84" fmla="*/ 0 w 552"/>
                <a:gd name="T85" fmla="*/ 226 h 452"/>
                <a:gd name="T86" fmla="*/ 6 w 552"/>
                <a:gd name="T87" fmla="*/ 125 h 452"/>
                <a:gd name="T88" fmla="*/ 12 w 552"/>
                <a:gd name="T89" fmla="*/ 48 h 452"/>
                <a:gd name="T90" fmla="*/ 19 w 552"/>
                <a:gd name="T91" fmla="*/ 20 h 452"/>
                <a:gd name="T92" fmla="*/ 25 w 552"/>
                <a:gd name="T93" fmla="*/ 0 h 452"/>
                <a:gd name="T94" fmla="*/ 25 w 552"/>
                <a:gd name="T95" fmla="*/ 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2" h="452">
                  <a:moveTo>
                    <a:pt x="25" y="0"/>
                  </a:moveTo>
                  <a:lnTo>
                    <a:pt x="25" y="0"/>
                  </a:lnTo>
                  <a:lnTo>
                    <a:pt x="34" y="12"/>
                  </a:lnTo>
                  <a:lnTo>
                    <a:pt x="65" y="36"/>
                  </a:lnTo>
                  <a:lnTo>
                    <a:pt x="112" y="64"/>
                  </a:lnTo>
                  <a:lnTo>
                    <a:pt x="143" y="80"/>
                  </a:lnTo>
                  <a:lnTo>
                    <a:pt x="178" y="97"/>
                  </a:lnTo>
                  <a:lnTo>
                    <a:pt x="215" y="109"/>
                  </a:lnTo>
                  <a:lnTo>
                    <a:pt x="256" y="121"/>
                  </a:lnTo>
                  <a:lnTo>
                    <a:pt x="300" y="129"/>
                  </a:lnTo>
                  <a:lnTo>
                    <a:pt x="346" y="129"/>
                  </a:lnTo>
                  <a:lnTo>
                    <a:pt x="393" y="125"/>
                  </a:lnTo>
                  <a:lnTo>
                    <a:pt x="446" y="117"/>
                  </a:lnTo>
                  <a:lnTo>
                    <a:pt x="499" y="97"/>
                  </a:lnTo>
                  <a:lnTo>
                    <a:pt x="552" y="72"/>
                  </a:lnTo>
                  <a:lnTo>
                    <a:pt x="552" y="72"/>
                  </a:lnTo>
                  <a:lnTo>
                    <a:pt x="537" y="113"/>
                  </a:lnTo>
                  <a:lnTo>
                    <a:pt x="493" y="210"/>
                  </a:lnTo>
                  <a:lnTo>
                    <a:pt x="468" y="270"/>
                  </a:lnTo>
                  <a:lnTo>
                    <a:pt x="440" y="323"/>
                  </a:lnTo>
                  <a:lnTo>
                    <a:pt x="415" y="375"/>
                  </a:lnTo>
                  <a:lnTo>
                    <a:pt x="387" y="415"/>
                  </a:lnTo>
                  <a:lnTo>
                    <a:pt x="387" y="415"/>
                  </a:lnTo>
                  <a:lnTo>
                    <a:pt x="378" y="427"/>
                  </a:lnTo>
                  <a:lnTo>
                    <a:pt x="365" y="436"/>
                  </a:lnTo>
                  <a:lnTo>
                    <a:pt x="365" y="436"/>
                  </a:lnTo>
                  <a:lnTo>
                    <a:pt x="353" y="444"/>
                  </a:lnTo>
                  <a:lnTo>
                    <a:pt x="334" y="448"/>
                  </a:lnTo>
                  <a:lnTo>
                    <a:pt x="312" y="452"/>
                  </a:lnTo>
                  <a:lnTo>
                    <a:pt x="284" y="452"/>
                  </a:lnTo>
                  <a:lnTo>
                    <a:pt x="256" y="448"/>
                  </a:lnTo>
                  <a:lnTo>
                    <a:pt x="228" y="444"/>
                  </a:lnTo>
                  <a:lnTo>
                    <a:pt x="197" y="436"/>
                  </a:lnTo>
                  <a:lnTo>
                    <a:pt x="165" y="427"/>
                  </a:lnTo>
                  <a:lnTo>
                    <a:pt x="134" y="411"/>
                  </a:lnTo>
                  <a:lnTo>
                    <a:pt x="106" y="395"/>
                  </a:lnTo>
                  <a:lnTo>
                    <a:pt x="78" y="375"/>
                  </a:lnTo>
                  <a:lnTo>
                    <a:pt x="53" y="355"/>
                  </a:lnTo>
                  <a:lnTo>
                    <a:pt x="34" y="327"/>
                  </a:lnTo>
                  <a:lnTo>
                    <a:pt x="19" y="298"/>
                  </a:lnTo>
                  <a:lnTo>
                    <a:pt x="6" y="262"/>
                  </a:lnTo>
                  <a:lnTo>
                    <a:pt x="0" y="226"/>
                  </a:lnTo>
                  <a:lnTo>
                    <a:pt x="0" y="226"/>
                  </a:lnTo>
                  <a:lnTo>
                    <a:pt x="6" y="125"/>
                  </a:lnTo>
                  <a:lnTo>
                    <a:pt x="12" y="48"/>
                  </a:lnTo>
                  <a:lnTo>
                    <a:pt x="19" y="20"/>
                  </a:lnTo>
                  <a:lnTo>
                    <a:pt x="25" y="0"/>
                  </a:lnTo>
                  <a:lnTo>
                    <a:pt x="25" y="0"/>
                  </a:lnTo>
                  <a:close/>
                </a:path>
              </a:pathLst>
            </a:custGeom>
            <a:solidFill>
              <a:schemeClr val="tx1">
                <a:lumMod val="50000"/>
                <a:lumOff val="50000"/>
              </a:schemeClr>
            </a:solidFill>
            <a:ln>
              <a:noFill/>
            </a:ln>
          </p:spPr>
          <p:txBody>
            <a:bodyPr vert="horz" wrap="square" lIns="68598" tIns="34299" rIns="68598" bIns="34299" numCol="1" anchor="t" anchorCtr="0" compatLnSpc="1">
              <a:prstTxWarp prst="textNoShape">
                <a:avLst/>
              </a:prstTxWarp>
            </a:bodyPr>
            <a:lstStyle/>
            <a:p>
              <a:endParaRPr lang="en-US" sz="1351" dirty="0"/>
            </a:p>
          </p:txBody>
        </p:sp>
        <p:sp>
          <p:nvSpPr>
            <p:cNvPr id="14" name="Freeform 12"/>
            <p:cNvSpPr>
              <a:spLocks/>
            </p:cNvSpPr>
            <p:nvPr/>
          </p:nvSpPr>
          <p:spPr bwMode="auto">
            <a:xfrm>
              <a:off x="4408980" y="4241541"/>
              <a:ext cx="892353" cy="559952"/>
            </a:xfrm>
            <a:custGeom>
              <a:avLst/>
              <a:gdLst>
                <a:gd name="T0" fmla="*/ 50 w 400"/>
                <a:gd name="T1" fmla="*/ 0 h 251"/>
                <a:gd name="T2" fmla="*/ 325 w 400"/>
                <a:gd name="T3" fmla="*/ 142 h 251"/>
                <a:gd name="T4" fmla="*/ 325 w 400"/>
                <a:gd name="T5" fmla="*/ 142 h 251"/>
                <a:gd name="T6" fmla="*/ 344 w 400"/>
                <a:gd name="T7" fmla="*/ 142 h 251"/>
                <a:gd name="T8" fmla="*/ 359 w 400"/>
                <a:gd name="T9" fmla="*/ 146 h 251"/>
                <a:gd name="T10" fmla="*/ 378 w 400"/>
                <a:gd name="T11" fmla="*/ 150 h 251"/>
                <a:gd name="T12" fmla="*/ 390 w 400"/>
                <a:gd name="T13" fmla="*/ 158 h 251"/>
                <a:gd name="T14" fmla="*/ 397 w 400"/>
                <a:gd name="T15" fmla="*/ 166 h 251"/>
                <a:gd name="T16" fmla="*/ 400 w 400"/>
                <a:gd name="T17" fmla="*/ 174 h 251"/>
                <a:gd name="T18" fmla="*/ 400 w 400"/>
                <a:gd name="T19" fmla="*/ 182 h 251"/>
                <a:gd name="T20" fmla="*/ 397 w 400"/>
                <a:gd name="T21" fmla="*/ 194 h 251"/>
                <a:gd name="T22" fmla="*/ 390 w 400"/>
                <a:gd name="T23" fmla="*/ 210 h 251"/>
                <a:gd name="T24" fmla="*/ 381 w 400"/>
                <a:gd name="T25" fmla="*/ 226 h 251"/>
                <a:gd name="T26" fmla="*/ 381 w 400"/>
                <a:gd name="T27" fmla="*/ 226 h 251"/>
                <a:gd name="T28" fmla="*/ 369 w 400"/>
                <a:gd name="T29" fmla="*/ 234 h 251"/>
                <a:gd name="T30" fmla="*/ 356 w 400"/>
                <a:gd name="T31" fmla="*/ 242 h 251"/>
                <a:gd name="T32" fmla="*/ 340 w 400"/>
                <a:gd name="T33" fmla="*/ 251 h 251"/>
                <a:gd name="T34" fmla="*/ 322 w 400"/>
                <a:gd name="T35" fmla="*/ 251 h 251"/>
                <a:gd name="T36" fmla="*/ 300 w 400"/>
                <a:gd name="T37" fmla="*/ 247 h 251"/>
                <a:gd name="T38" fmla="*/ 291 w 400"/>
                <a:gd name="T39" fmla="*/ 238 h 251"/>
                <a:gd name="T40" fmla="*/ 281 w 400"/>
                <a:gd name="T41" fmla="*/ 226 h 251"/>
                <a:gd name="T42" fmla="*/ 272 w 400"/>
                <a:gd name="T43" fmla="*/ 214 h 251"/>
                <a:gd name="T44" fmla="*/ 262 w 400"/>
                <a:gd name="T45" fmla="*/ 198 h 251"/>
                <a:gd name="T46" fmla="*/ 262 w 400"/>
                <a:gd name="T47" fmla="*/ 198 h 251"/>
                <a:gd name="T48" fmla="*/ 238 w 400"/>
                <a:gd name="T49" fmla="*/ 178 h 251"/>
                <a:gd name="T50" fmla="*/ 209 w 400"/>
                <a:gd name="T51" fmla="*/ 158 h 251"/>
                <a:gd name="T52" fmla="*/ 175 w 400"/>
                <a:gd name="T53" fmla="*/ 134 h 251"/>
                <a:gd name="T54" fmla="*/ 135 w 400"/>
                <a:gd name="T55" fmla="*/ 109 h 251"/>
                <a:gd name="T56" fmla="*/ 91 w 400"/>
                <a:gd name="T57" fmla="*/ 93 h 251"/>
                <a:gd name="T58" fmla="*/ 69 w 400"/>
                <a:gd name="T59" fmla="*/ 89 h 251"/>
                <a:gd name="T60" fmla="*/ 47 w 400"/>
                <a:gd name="T61" fmla="*/ 85 h 251"/>
                <a:gd name="T62" fmla="*/ 22 w 400"/>
                <a:gd name="T63" fmla="*/ 85 h 251"/>
                <a:gd name="T64" fmla="*/ 0 w 400"/>
                <a:gd name="T65" fmla="*/ 89 h 251"/>
                <a:gd name="T66" fmla="*/ 50 w 400"/>
                <a:gd name="T67"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0" h="251">
                  <a:moveTo>
                    <a:pt x="50" y="0"/>
                  </a:moveTo>
                  <a:lnTo>
                    <a:pt x="325" y="142"/>
                  </a:lnTo>
                  <a:lnTo>
                    <a:pt x="325" y="142"/>
                  </a:lnTo>
                  <a:lnTo>
                    <a:pt x="344" y="142"/>
                  </a:lnTo>
                  <a:lnTo>
                    <a:pt x="359" y="146"/>
                  </a:lnTo>
                  <a:lnTo>
                    <a:pt x="378" y="150"/>
                  </a:lnTo>
                  <a:lnTo>
                    <a:pt x="390" y="158"/>
                  </a:lnTo>
                  <a:lnTo>
                    <a:pt x="397" y="166"/>
                  </a:lnTo>
                  <a:lnTo>
                    <a:pt x="400" y="174"/>
                  </a:lnTo>
                  <a:lnTo>
                    <a:pt x="400" y="182"/>
                  </a:lnTo>
                  <a:lnTo>
                    <a:pt x="397" y="194"/>
                  </a:lnTo>
                  <a:lnTo>
                    <a:pt x="390" y="210"/>
                  </a:lnTo>
                  <a:lnTo>
                    <a:pt x="381" y="226"/>
                  </a:lnTo>
                  <a:lnTo>
                    <a:pt x="381" y="226"/>
                  </a:lnTo>
                  <a:lnTo>
                    <a:pt x="369" y="234"/>
                  </a:lnTo>
                  <a:lnTo>
                    <a:pt x="356" y="242"/>
                  </a:lnTo>
                  <a:lnTo>
                    <a:pt x="340" y="251"/>
                  </a:lnTo>
                  <a:lnTo>
                    <a:pt x="322" y="251"/>
                  </a:lnTo>
                  <a:lnTo>
                    <a:pt x="300" y="247"/>
                  </a:lnTo>
                  <a:lnTo>
                    <a:pt x="291" y="238"/>
                  </a:lnTo>
                  <a:lnTo>
                    <a:pt x="281" y="226"/>
                  </a:lnTo>
                  <a:lnTo>
                    <a:pt x="272" y="214"/>
                  </a:lnTo>
                  <a:lnTo>
                    <a:pt x="262" y="198"/>
                  </a:lnTo>
                  <a:lnTo>
                    <a:pt x="262" y="198"/>
                  </a:lnTo>
                  <a:lnTo>
                    <a:pt x="238" y="178"/>
                  </a:lnTo>
                  <a:lnTo>
                    <a:pt x="209" y="158"/>
                  </a:lnTo>
                  <a:lnTo>
                    <a:pt x="175" y="134"/>
                  </a:lnTo>
                  <a:lnTo>
                    <a:pt x="135" y="109"/>
                  </a:lnTo>
                  <a:lnTo>
                    <a:pt x="91" y="93"/>
                  </a:lnTo>
                  <a:lnTo>
                    <a:pt x="69" y="89"/>
                  </a:lnTo>
                  <a:lnTo>
                    <a:pt x="47" y="85"/>
                  </a:lnTo>
                  <a:lnTo>
                    <a:pt x="22" y="85"/>
                  </a:lnTo>
                  <a:lnTo>
                    <a:pt x="0" y="89"/>
                  </a:lnTo>
                  <a:lnTo>
                    <a:pt x="50" y="0"/>
                  </a:lnTo>
                  <a:close/>
                </a:path>
              </a:pathLst>
            </a:custGeom>
            <a:solidFill>
              <a:schemeClr val="tx1">
                <a:lumMod val="50000"/>
                <a:lumOff val="50000"/>
              </a:schemeClr>
            </a:solidFill>
            <a:ln>
              <a:noFill/>
            </a:ln>
          </p:spPr>
          <p:txBody>
            <a:bodyPr vert="horz" wrap="square" lIns="68598" tIns="34299" rIns="68598" bIns="34299" numCol="1" anchor="t" anchorCtr="0" compatLnSpc="1">
              <a:prstTxWarp prst="textNoShape">
                <a:avLst/>
              </a:prstTxWarp>
            </a:bodyPr>
            <a:lstStyle/>
            <a:p>
              <a:endParaRPr lang="en-US" sz="1351" dirty="0"/>
            </a:p>
          </p:txBody>
        </p:sp>
        <p:sp>
          <p:nvSpPr>
            <p:cNvPr id="15" name="Freeform 13"/>
            <p:cNvSpPr>
              <a:spLocks/>
            </p:cNvSpPr>
            <p:nvPr/>
          </p:nvSpPr>
          <p:spPr bwMode="auto">
            <a:xfrm>
              <a:off x="6909800" y="4935346"/>
              <a:ext cx="778579" cy="675958"/>
            </a:xfrm>
            <a:custGeom>
              <a:avLst/>
              <a:gdLst>
                <a:gd name="T0" fmla="*/ 343 w 349"/>
                <a:gd name="T1" fmla="*/ 0 h 303"/>
                <a:gd name="T2" fmla="*/ 343 w 349"/>
                <a:gd name="T3" fmla="*/ 0 h 303"/>
                <a:gd name="T4" fmla="*/ 309 w 349"/>
                <a:gd name="T5" fmla="*/ 12 h 303"/>
                <a:gd name="T6" fmla="*/ 231 w 349"/>
                <a:gd name="T7" fmla="*/ 36 h 303"/>
                <a:gd name="T8" fmla="*/ 187 w 349"/>
                <a:gd name="T9" fmla="*/ 57 h 303"/>
                <a:gd name="T10" fmla="*/ 149 w 349"/>
                <a:gd name="T11" fmla="*/ 77 h 303"/>
                <a:gd name="T12" fmla="*/ 134 w 349"/>
                <a:gd name="T13" fmla="*/ 89 h 303"/>
                <a:gd name="T14" fmla="*/ 121 w 349"/>
                <a:gd name="T15" fmla="*/ 101 h 303"/>
                <a:gd name="T16" fmla="*/ 112 w 349"/>
                <a:gd name="T17" fmla="*/ 113 h 303"/>
                <a:gd name="T18" fmla="*/ 109 w 349"/>
                <a:gd name="T19" fmla="*/ 125 h 303"/>
                <a:gd name="T20" fmla="*/ 84 w 349"/>
                <a:gd name="T21" fmla="*/ 246 h 303"/>
                <a:gd name="T22" fmla="*/ 84 w 349"/>
                <a:gd name="T23" fmla="*/ 246 h 303"/>
                <a:gd name="T24" fmla="*/ 59 w 349"/>
                <a:gd name="T25" fmla="*/ 246 h 303"/>
                <a:gd name="T26" fmla="*/ 37 w 349"/>
                <a:gd name="T27" fmla="*/ 246 h 303"/>
                <a:gd name="T28" fmla="*/ 12 w 349"/>
                <a:gd name="T29" fmla="*/ 254 h 303"/>
                <a:gd name="T30" fmla="*/ 12 w 349"/>
                <a:gd name="T31" fmla="*/ 254 h 303"/>
                <a:gd name="T32" fmla="*/ 6 w 349"/>
                <a:gd name="T33" fmla="*/ 262 h 303"/>
                <a:gd name="T34" fmla="*/ 0 w 349"/>
                <a:gd name="T35" fmla="*/ 270 h 303"/>
                <a:gd name="T36" fmla="*/ 0 w 349"/>
                <a:gd name="T37" fmla="*/ 283 h 303"/>
                <a:gd name="T38" fmla="*/ 3 w 349"/>
                <a:gd name="T39" fmla="*/ 287 h 303"/>
                <a:gd name="T40" fmla="*/ 9 w 349"/>
                <a:gd name="T41" fmla="*/ 291 h 303"/>
                <a:gd name="T42" fmla="*/ 25 w 349"/>
                <a:gd name="T43" fmla="*/ 299 h 303"/>
                <a:gd name="T44" fmla="*/ 59 w 349"/>
                <a:gd name="T45" fmla="*/ 303 h 303"/>
                <a:gd name="T46" fmla="*/ 109 w 349"/>
                <a:gd name="T47" fmla="*/ 303 h 303"/>
                <a:gd name="T48" fmla="*/ 177 w 349"/>
                <a:gd name="T49" fmla="*/ 149 h 303"/>
                <a:gd name="T50" fmla="*/ 349 w 349"/>
                <a:gd name="T51" fmla="*/ 65 h 303"/>
                <a:gd name="T52" fmla="*/ 343 w 349"/>
                <a:gd name="T53"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9" h="303">
                  <a:moveTo>
                    <a:pt x="343" y="0"/>
                  </a:moveTo>
                  <a:lnTo>
                    <a:pt x="343" y="0"/>
                  </a:lnTo>
                  <a:lnTo>
                    <a:pt x="309" y="12"/>
                  </a:lnTo>
                  <a:lnTo>
                    <a:pt x="231" y="36"/>
                  </a:lnTo>
                  <a:lnTo>
                    <a:pt x="187" y="57"/>
                  </a:lnTo>
                  <a:lnTo>
                    <a:pt x="149" y="77"/>
                  </a:lnTo>
                  <a:lnTo>
                    <a:pt x="134" y="89"/>
                  </a:lnTo>
                  <a:lnTo>
                    <a:pt x="121" y="101"/>
                  </a:lnTo>
                  <a:lnTo>
                    <a:pt x="112" y="113"/>
                  </a:lnTo>
                  <a:lnTo>
                    <a:pt x="109" y="125"/>
                  </a:lnTo>
                  <a:lnTo>
                    <a:pt x="84" y="246"/>
                  </a:lnTo>
                  <a:lnTo>
                    <a:pt x="84" y="246"/>
                  </a:lnTo>
                  <a:lnTo>
                    <a:pt x="59" y="246"/>
                  </a:lnTo>
                  <a:lnTo>
                    <a:pt x="37" y="246"/>
                  </a:lnTo>
                  <a:lnTo>
                    <a:pt x="12" y="254"/>
                  </a:lnTo>
                  <a:lnTo>
                    <a:pt x="12" y="254"/>
                  </a:lnTo>
                  <a:lnTo>
                    <a:pt x="6" y="262"/>
                  </a:lnTo>
                  <a:lnTo>
                    <a:pt x="0" y="270"/>
                  </a:lnTo>
                  <a:lnTo>
                    <a:pt x="0" y="283"/>
                  </a:lnTo>
                  <a:lnTo>
                    <a:pt x="3" y="287"/>
                  </a:lnTo>
                  <a:lnTo>
                    <a:pt x="9" y="291"/>
                  </a:lnTo>
                  <a:lnTo>
                    <a:pt x="25" y="299"/>
                  </a:lnTo>
                  <a:lnTo>
                    <a:pt x="59" y="303"/>
                  </a:lnTo>
                  <a:lnTo>
                    <a:pt x="109" y="303"/>
                  </a:lnTo>
                  <a:lnTo>
                    <a:pt x="177" y="149"/>
                  </a:lnTo>
                  <a:lnTo>
                    <a:pt x="349" y="65"/>
                  </a:lnTo>
                  <a:lnTo>
                    <a:pt x="343" y="0"/>
                  </a:lnTo>
                  <a:close/>
                </a:path>
              </a:pathLst>
            </a:custGeom>
            <a:solidFill>
              <a:schemeClr val="tx1">
                <a:lumMod val="50000"/>
                <a:lumOff val="50000"/>
              </a:schemeClr>
            </a:solidFill>
            <a:ln>
              <a:noFill/>
            </a:ln>
          </p:spPr>
          <p:txBody>
            <a:bodyPr vert="horz" wrap="square" lIns="68598" tIns="34299" rIns="68598" bIns="34299" numCol="1" anchor="t" anchorCtr="0" compatLnSpc="1">
              <a:prstTxWarp prst="textNoShape">
                <a:avLst/>
              </a:prstTxWarp>
            </a:bodyPr>
            <a:lstStyle/>
            <a:p>
              <a:endParaRPr lang="en-US" sz="1351" dirty="0"/>
            </a:p>
          </p:txBody>
        </p:sp>
        <p:sp>
          <p:nvSpPr>
            <p:cNvPr id="16" name="Freeform 14"/>
            <p:cNvSpPr>
              <a:spLocks/>
            </p:cNvSpPr>
            <p:nvPr/>
          </p:nvSpPr>
          <p:spPr bwMode="auto">
            <a:xfrm>
              <a:off x="7813309" y="4629714"/>
              <a:ext cx="528719" cy="1251526"/>
            </a:xfrm>
            <a:custGeom>
              <a:avLst/>
              <a:gdLst>
                <a:gd name="T0" fmla="*/ 166 w 237"/>
                <a:gd name="T1" fmla="*/ 81 h 561"/>
                <a:gd name="T2" fmla="*/ 166 w 237"/>
                <a:gd name="T3" fmla="*/ 81 h 561"/>
                <a:gd name="T4" fmla="*/ 141 w 237"/>
                <a:gd name="T5" fmla="*/ 113 h 561"/>
                <a:gd name="T6" fmla="*/ 88 w 237"/>
                <a:gd name="T7" fmla="*/ 190 h 561"/>
                <a:gd name="T8" fmla="*/ 60 w 237"/>
                <a:gd name="T9" fmla="*/ 238 h 561"/>
                <a:gd name="T10" fmla="*/ 38 w 237"/>
                <a:gd name="T11" fmla="*/ 282 h 561"/>
                <a:gd name="T12" fmla="*/ 28 w 237"/>
                <a:gd name="T13" fmla="*/ 303 h 561"/>
                <a:gd name="T14" fmla="*/ 25 w 237"/>
                <a:gd name="T15" fmla="*/ 323 h 561"/>
                <a:gd name="T16" fmla="*/ 22 w 237"/>
                <a:gd name="T17" fmla="*/ 339 h 561"/>
                <a:gd name="T18" fmla="*/ 22 w 237"/>
                <a:gd name="T19" fmla="*/ 351 h 561"/>
                <a:gd name="T20" fmla="*/ 56 w 237"/>
                <a:gd name="T21" fmla="*/ 468 h 561"/>
                <a:gd name="T22" fmla="*/ 56 w 237"/>
                <a:gd name="T23" fmla="*/ 468 h 561"/>
                <a:gd name="T24" fmla="*/ 35 w 237"/>
                <a:gd name="T25" fmla="*/ 484 h 561"/>
                <a:gd name="T26" fmla="*/ 16 w 237"/>
                <a:gd name="T27" fmla="*/ 504 h 561"/>
                <a:gd name="T28" fmla="*/ 0 w 237"/>
                <a:gd name="T29" fmla="*/ 529 h 561"/>
                <a:gd name="T30" fmla="*/ 0 w 237"/>
                <a:gd name="T31" fmla="*/ 529 h 561"/>
                <a:gd name="T32" fmla="*/ 0 w 237"/>
                <a:gd name="T33" fmla="*/ 541 h 561"/>
                <a:gd name="T34" fmla="*/ 0 w 237"/>
                <a:gd name="T35" fmla="*/ 553 h 561"/>
                <a:gd name="T36" fmla="*/ 3 w 237"/>
                <a:gd name="T37" fmla="*/ 561 h 561"/>
                <a:gd name="T38" fmla="*/ 6 w 237"/>
                <a:gd name="T39" fmla="*/ 561 h 561"/>
                <a:gd name="T40" fmla="*/ 13 w 237"/>
                <a:gd name="T41" fmla="*/ 561 h 561"/>
                <a:gd name="T42" fmla="*/ 31 w 237"/>
                <a:gd name="T43" fmla="*/ 557 h 561"/>
                <a:gd name="T44" fmla="*/ 60 w 237"/>
                <a:gd name="T45" fmla="*/ 537 h 561"/>
                <a:gd name="T46" fmla="*/ 100 w 237"/>
                <a:gd name="T47" fmla="*/ 496 h 561"/>
                <a:gd name="T48" fmla="*/ 94 w 237"/>
                <a:gd name="T49" fmla="*/ 319 h 561"/>
                <a:gd name="T50" fmla="*/ 94 w 237"/>
                <a:gd name="T51" fmla="*/ 319 h 561"/>
                <a:gd name="T52" fmla="*/ 122 w 237"/>
                <a:gd name="T53" fmla="*/ 290 h 561"/>
                <a:gd name="T54" fmla="*/ 153 w 237"/>
                <a:gd name="T55" fmla="*/ 262 h 561"/>
                <a:gd name="T56" fmla="*/ 184 w 237"/>
                <a:gd name="T57" fmla="*/ 222 h 561"/>
                <a:gd name="T58" fmla="*/ 212 w 237"/>
                <a:gd name="T59" fmla="*/ 177 h 561"/>
                <a:gd name="T60" fmla="*/ 222 w 237"/>
                <a:gd name="T61" fmla="*/ 153 h 561"/>
                <a:gd name="T62" fmla="*/ 231 w 237"/>
                <a:gd name="T63" fmla="*/ 129 h 561"/>
                <a:gd name="T64" fmla="*/ 234 w 237"/>
                <a:gd name="T65" fmla="*/ 105 h 561"/>
                <a:gd name="T66" fmla="*/ 237 w 237"/>
                <a:gd name="T67" fmla="*/ 85 h 561"/>
                <a:gd name="T68" fmla="*/ 231 w 237"/>
                <a:gd name="T69" fmla="*/ 60 h 561"/>
                <a:gd name="T70" fmla="*/ 222 w 237"/>
                <a:gd name="T71" fmla="*/ 40 h 561"/>
                <a:gd name="T72" fmla="*/ 222 w 237"/>
                <a:gd name="T73" fmla="*/ 40 h 561"/>
                <a:gd name="T74" fmla="*/ 200 w 237"/>
                <a:gd name="T75" fmla="*/ 12 h 561"/>
                <a:gd name="T76" fmla="*/ 191 w 237"/>
                <a:gd name="T77" fmla="*/ 4 h 561"/>
                <a:gd name="T78" fmla="*/ 184 w 237"/>
                <a:gd name="T79" fmla="*/ 0 h 561"/>
                <a:gd name="T80" fmla="*/ 178 w 237"/>
                <a:gd name="T81" fmla="*/ 0 h 561"/>
                <a:gd name="T82" fmla="*/ 175 w 237"/>
                <a:gd name="T83" fmla="*/ 4 h 561"/>
                <a:gd name="T84" fmla="*/ 169 w 237"/>
                <a:gd name="T85" fmla="*/ 20 h 561"/>
                <a:gd name="T86" fmla="*/ 166 w 237"/>
                <a:gd name="T87" fmla="*/ 36 h 561"/>
                <a:gd name="T88" fmla="*/ 166 w 237"/>
                <a:gd name="T89" fmla="*/ 56 h 561"/>
                <a:gd name="T90" fmla="*/ 166 w 237"/>
                <a:gd name="T91" fmla="*/ 81 h 561"/>
                <a:gd name="T92" fmla="*/ 166 w 237"/>
                <a:gd name="T93" fmla="*/ 81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7" h="561">
                  <a:moveTo>
                    <a:pt x="166" y="81"/>
                  </a:moveTo>
                  <a:lnTo>
                    <a:pt x="166" y="81"/>
                  </a:lnTo>
                  <a:lnTo>
                    <a:pt x="141" y="113"/>
                  </a:lnTo>
                  <a:lnTo>
                    <a:pt x="88" y="190"/>
                  </a:lnTo>
                  <a:lnTo>
                    <a:pt x="60" y="238"/>
                  </a:lnTo>
                  <a:lnTo>
                    <a:pt x="38" y="282"/>
                  </a:lnTo>
                  <a:lnTo>
                    <a:pt x="28" y="303"/>
                  </a:lnTo>
                  <a:lnTo>
                    <a:pt x="25" y="323"/>
                  </a:lnTo>
                  <a:lnTo>
                    <a:pt x="22" y="339"/>
                  </a:lnTo>
                  <a:lnTo>
                    <a:pt x="22" y="351"/>
                  </a:lnTo>
                  <a:lnTo>
                    <a:pt x="56" y="468"/>
                  </a:lnTo>
                  <a:lnTo>
                    <a:pt x="56" y="468"/>
                  </a:lnTo>
                  <a:lnTo>
                    <a:pt x="35" y="484"/>
                  </a:lnTo>
                  <a:lnTo>
                    <a:pt x="16" y="504"/>
                  </a:lnTo>
                  <a:lnTo>
                    <a:pt x="0" y="529"/>
                  </a:lnTo>
                  <a:lnTo>
                    <a:pt x="0" y="529"/>
                  </a:lnTo>
                  <a:lnTo>
                    <a:pt x="0" y="541"/>
                  </a:lnTo>
                  <a:lnTo>
                    <a:pt x="0" y="553"/>
                  </a:lnTo>
                  <a:lnTo>
                    <a:pt x="3" y="561"/>
                  </a:lnTo>
                  <a:lnTo>
                    <a:pt x="6" y="561"/>
                  </a:lnTo>
                  <a:lnTo>
                    <a:pt x="13" y="561"/>
                  </a:lnTo>
                  <a:lnTo>
                    <a:pt x="31" y="557"/>
                  </a:lnTo>
                  <a:lnTo>
                    <a:pt x="60" y="537"/>
                  </a:lnTo>
                  <a:lnTo>
                    <a:pt x="100" y="496"/>
                  </a:lnTo>
                  <a:lnTo>
                    <a:pt x="94" y="319"/>
                  </a:lnTo>
                  <a:lnTo>
                    <a:pt x="94" y="319"/>
                  </a:lnTo>
                  <a:lnTo>
                    <a:pt x="122" y="290"/>
                  </a:lnTo>
                  <a:lnTo>
                    <a:pt x="153" y="262"/>
                  </a:lnTo>
                  <a:lnTo>
                    <a:pt x="184" y="222"/>
                  </a:lnTo>
                  <a:lnTo>
                    <a:pt x="212" y="177"/>
                  </a:lnTo>
                  <a:lnTo>
                    <a:pt x="222" y="153"/>
                  </a:lnTo>
                  <a:lnTo>
                    <a:pt x="231" y="129"/>
                  </a:lnTo>
                  <a:lnTo>
                    <a:pt x="234" y="105"/>
                  </a:lnTo>
                  <a:lnTo>
                    <a:pt x="237" y="85"/>
                  </a:lnTo>
                  <a:lnTo>
                    <a:pt x="231" y="60"/>
                  </a:lnTo>
                  <a:lnTo>
                    <a:pt x="222" y="40"/>
                  </a:lnTo>
                  <a:lnTo>
                    <a:pt x="222" y="40"/>
                  </a:lnTo>
                  <a:lnTo>
                    <a:pt x="200" y="12"/>
                  </a:lnTo>
                  <a:lnTo>
                    <a:pt x="191" y="4"/>
                  </a:lnTo>
                  <a:lnTo>
                    <a:pt x="184" y="0"/>
                  </a:lnTo>
                  <a:lnTo>
                    <a:pt x="178" y="0"/>
                  </a:lnTo>
                  <a:lnTo>
                    <a:pt x="175" y="4"/>
                  </a:lnTo>
                  <a:lnTo>
                    <a:pt x="169" y="20"/>
                  </a:lnTo>
                  <a:lnTo>
                    <a:pt x="166" y="36"/>
                  </a:lnTo>
                  <a:lnTo>
                    <a:pt x="166" y="56"/>
                  </a:lnTo>
                  <a:lnTo>
                    <a:pt x="166" y="81"/>
                  </a:lnTo>
                  <a:lnTo>
                    <a:pt x="166" y="81"/>
                  </a:lnTo>
                  <a:close/>
                </a:path>
              </a:pathLst>
            </a:custGeom>
            <a:solidFill>
              <a:schemeClr val="tx1">
                <a:lumMod val="50000"/>
                <a:lumOff val="50000"/>
              </a:schemeClr>
            </a:solidFill>
            <a:ln>
              <a:noFill/>
            </a:ln>
          </p:spPr>
          <p:txBody>
            <a:bodyPr vert="horz" wrap="square" lIns="68598" tIns="34299" rIns="68598" bIns="34299" numCol="1" anchor="t" anchorCtr="0" compatLnSpc="1">
              <a:prstTxWarp prst="textNoShape">
                <a:avLst/>
              </a:prstTxWarp>
            </a:bodyPr>
            <a:lstStyle/>
            <a:p>
              <a:endParaRPr lang="en-US" sz="1351" dirty="0"/>
            </a:p>
          </p:txBody>
        </p:sp>
        <p:sp>
          <p:nvSpPr>
            <p:cNvPr id="17" name="Freeform 15"/>
            <p:cNvSpPr>
              <a:spLocks/>
            </p:cNvSpPr>
            <p:nvPr/>
          </p:nvSpPr>
          <p:spPr bwMode="auto">
            <a:xfrm>
              <a:off x="6938356" y="2990016"/>
              <a:ext cx="1644161" cy="1378686"/>
            </a:xfrm>
            <a:custGeom>
              <a:avLst/>
              <a:gdLst>
                <a:gd name="T0" fmla="*/ 734 w 737"/>
                <a:gd name="T1" fmla="*/ 194 h 618"/>
                <a:gd name="T2" fmla="*/ 715 w 737"/>
                <a:gd name="T3" fmla="*/ 142 h 618"/>
                <a:gd name="T4" fmla="*/ 684 w 737"/>
                <a:gd name="T5" fmla="*/ 93 h 618"/>
                <a:gd name="T6" fmla="*/ 640 w 737"/>
                <a:gd name="T7" fmla="*/ 53 h 618"/>
                <a:gd name="T8" fmla="*/ 590 w 737"/>
                <a:gd name="T9" fmla="*/ 25 h 618"/>
                <a:gd name="T10" fmla="*/ 528 w 737"/>
                <a:gd name="T11" fmla="*/ 8 h 618"/>
                <a:gd name="T12" fmla="*/ 462 w 737"/>
                <a:gd name="T13" fmla="*/ 0 h 618"/>
                <a:gd name="T14" fmla="*/ 390 w 737"/>
                <a:gd name="T15" fmla="*/ 4 h 618"/>
                <a:gd name="T16" fmla="*/ 316 w 737"/>
                <a:gd name="T17" fmla="*/ 21 h 618"/>
                <a:gd name="T18" fmla="*/ 278 w 737"/>
                <a:gd name="T19" fmla="*/ 33 h 618"/>
                <a:gd name="T20" fmla="*/ 209 w 737"/>
                <a:gd name="T21" fmla="*/ 69 h 618"/>
                <a:gd name="T22" fmla="*/ 150 w 737"/>
                <a:gd name="T23" fmla="*/ 109 h 618"/>
                <a:gd name="T24" fmla="*/ 97 w 737"/>
                <a:gd name="T25" fmla="*/ 158 h 618"/>
                <a:gd name="T26" fmla="*/ 53 w 737"/>
                <a:gd name="T27" fmla="*/ 214 h 618"/>
                <a:gd name="T28" fmla="*/ 22 w 737"/>
                <a:gd name="T29" fmla="*/ 271 h 618"/>
                <a:gd name="T30" fmla="*/ 7 w 737"/>
                <a:gd name="T31" fmla="*/ 331 h 618"/>
                <a:gd name="T32" fmla="*/ 0 w 737"/>
                <a:gd name="T33" fmla="*/ 392 h 618"/>
                <a:gd name="T34" fmla="*/ 7 w 737"/>
                <a:gd name="T35" fmla="*/ 424 h 618"/>
                <a:gd name="T36" fmla="*/ 22 w 737"/>
                <a:gd name="T37" fmla="*/ 481 h 618"/>
                <a:gd name="T38" fmla="*/ 57 w 737"/>
                <a:gd name="T39" fmla="*/ 525 h 618"/>
                <a:gd name="T40" fmla="*/ 97 w 737"/>
                <a:gd name="T41" fmla="*/ 565 h 618"/>
                <a:gd name="T42" fmla="*/ 150 w 737"/>
                <a:gd name="T43" fmla="*/ 594 h 618"/>
                <a:gd name="T44" fmla="*/ 209 w 737"/>
                <a:gd name="T45" fmla="*/ 614 h 618"/>
                <a:gd name="T46" fmla="*/ 278 w 737"/>
                <a:gd name="T47" fmla="*/ 618 h 618"/>
                <a:gd name="T48" fmla="*/ 350 w 737"/>
                <a:gd name="T49" fmla="*/ 614 h 618"/>
                <a:gd name="T50" fmla="*/ 425 w 737"/>
                <a:gd name="T51" fmla="*/ 598 h 618"/>
                <a:gd name="T52" fmla="*/ 459 w 737"/>
                <a:gd name="T53" fmla="*/ 586 h 618"/>
                <a:gd name="T54" fmla="*/ 528 w 737"/>
                <a:gd name="T55" fmla="*/ 553 h 618"/>
                <a:gd name="T56" fmla="*/ 590 w 737"/>
                <a:gd name="T57" fmla="*/ 509 h 618"/>
                <a:gd name="T58" fmla="*/ 643 w 737"/>
                <a:gd name="T59" fmla="*/ 460 h 618"/>
                <a:gd name="T60" fmla="*/ 684 w 737"/>
                <a:gd name="T61" fmla="*/ 404 h 618"/>
                <a:gd name="T62" fmla="*/ 715 w 737"/>
                <a:gd name="T63" fmla="*/ 347 h 618"/>
                <a:gd name="T64" fmla="*/ 734 w 737"/>
                <a:gd name="T65" fmla="*/ 287 h 618"/>
                <a:gd name="T66" fmla="*/ 737 w 737"/>
                <a:gd name="T67" fmla="*/ 226 h 618"/>
                <a:gd name="T68" fmla="*/ 734 w 737"/>
                <a:gd name="T69" fmla="*/ 194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7" h="618">
                  <a:moveTo>
                    <a:pt x="734" y="194"/>
                  </a:moveTo>
                  <a:lnTo>
                    <a:pt x="734" y="194"/>
                  </a:lnTo>
                  <a:lnTo>
                    <a:pt x="727" y="166"/>
                  </a:lnTo>
                  <a:lnTo>
                    <a:pt x="715" y="142"/>
                  </a:lnTo>
                  <a:lnTo>
                    <a:pt x="702" y="113"/>
                  </a:lnTo>
                  <a:lnTo>
                    <a:pt x="684" y="93"/>
                  </a:lnTo>
                  <a:lnTo>
                    <a:pt x="665" y="73"/>
                  </a:lnTo>
                  <a:lnTo>
                    <a:pt x="640" y="53"/>
                  </a:lnTo>
                  <a:lnTo>
                    <a:pt x="615" y="37"/>
                  </a:lnTo>
                  <a:lnTo>
                    <a:pt x="590" y="25"/>
                  </a:lnTo>
                  <a:lnTo>
                    <a:pt x="559" y="12"/>
                  </a:lnTo>
                  <a:lnTo>
                    <a:pt x="528" y="8"/>
                  </a:lnTo>
                  <a:lnTo>
                    <a:pt x="497" y="0"/>
                  </a:lnTo>
                  <a:lnTo>
                    <a:pt x="462" y="0"/>
                  </a:lnTo>
                  <a:lnTo>
                    <a:pt x="428" y="0"/>
                  </a:lnTo>
                  <a:lnTo>
                    <a:pt x="390" y="4"/>
                  </a:lnTo>
                  <a:lnTo>
                    <a:pt x="353" y="12"/>
                  </a:lnTo>
                  <a:lnTo>
                    <a:pt x="316" y="21"/>
                  </a:lnTo>
                  <a:lnTo>
                    <a:pt x="316" y="21"/>
                  </a:lnTo>
                  <a:lnTo>
                    <a:pt x="278" y="33"/>
                  </a:lnTo>
                  <a:lnTo>
                    <a:pt x="244" y="49"/>
                  </a:lnTo>
                  <a:lnTo>
                    <a:pt x="209" y="69"/>
                  </a:lnTo>
                  <a:lnTo>
                    <a:pt x="178" y="89"/>
                  </a:lnTo>
                  <a:lnTo>
                    <a:pt x="150" y="109"/>
                  </a:lnTo>
                  <a:lnTo>
                    <a:pt x="122" y="134"/>
                  </a:lnTo>
                  <a:lnTo>
                    <a:pt x="97" y="158"/>
                  </a:lnTo>
                  <a:lnTo>
                    <a:pt x="75" y="186"/>
                  </a:lnTo>
                  <a:lnTo>
                    <a:pt x="53" y="214"/>
                  </a:lnTo>
                  <a:lnTo>
                    <a:pt x="38" y="242"/>
                  </a:lnTo>
                  <a:lnTo>
                    <a:pt x="22" y="271"/>
                  </a:lnTo>
                  <a:lnTo>
                    <a:pt x="13" y="303"/>
                  </a:lnTo>
                  <a:lnTo>
                    <a:pt x="7" y="331"/>
                  </a:lnTo>
                  <a:lnTo>
                    <a:pt x="4" y="364"/>
                  </a:lnTo>
                  <a:lnTo>
                    <a:pt x="0" y="392"/>
                  </a:lnTo>
                  <a:lnTo>
                    <a:pt x="7" y="424"/>
                  </a:lnTo>
                  <a:lnTo>
                    <a:pt x="7" y="424"/>
                  </a:lnTo>
                  <a:lnTo>
                    <a:pt x="13" y="452"/>
                  </a:lnTo>
                  <a:lnTo>
                    <a:pt x="22" y="481"/>
                  </a:lnTo>
                  <a:lnTo>
                    <a:pt x="38" y="505"/>
                  </a:lnTo>
                  <a:lnTo>
                    <a:pt x="57" y="525"/>
                  </a:lnTo>
                  <a:lnTo>
                    <a:pt x="75" y="545"/>
                  </a:lnTo>
                  <a:lnTo>
                    <a:pt x="97" y="565"/>
                  </a:lnTo>
                  <a:lnTo>
                    <a:pt x="122" y="581"/>
                  </a:lnTo>
                  <a:lnTo>
                    <a:pt x="150" y="594"/>
                  </a:lnTo>
                  <a:lnTo>
                    <a:pt x="178" y="606"/>
                  </a:lnTo>
                  <a:lnTo>
                    <a:pt x="209" y="614"/>
                  </a:lnTo>
                  <a:lnTo>
                    <a:pt x="244" y="618"/>
                  </a:lnTo>
                  <a:lnTo>
                    <a:pt x="278" y="618"/>
                  </a:lnTo>
                  <a:lnTo>
                    <a:pt x="312" y="618"/>
                  </a:lnTo>
                  <a:lnTo>
                    <a:pt x="350" y="614"/>
                  </a:lnTo>
                  <a:lnTo>
                    <a:pt x="387" y="610"/>
                  </a:lnTo>
                  <a:lnTo>
                    <a:pt x="425" y="598"/>
                  </a:lnTo>
                  <a:lnTo>
                    <a:pt x="425" y="598"/>
                  </a:lnTo>
                  <a:lnTo>
                    <a:pt x="459" y="586"/>
                  </a:lnTo>
                  <a:lnTo>
                    <a:pt x="497" y="569"/>
                  </a:lnTo>
                  <a:lnTo>
                    <a:pt x="528" y="553"/>
                  </a:lnTo>
                  <a:lnTo>
                    <a:pt x="562" y="533"/>
                  </a:lnTo>
                  <a:lnTo>
                    <a:pt x="590" y="509"/>
                  </a:lnTo>
                  <a:lnTo>
                    <a:pt x="618" y="485"/>
                  </a:lnTo>
                  <a:lnTo>
                    <a:pt x="643" y="460"/>
                  </a:lnTo>
                  <a:lnTo>
                    <a:pt x="665" y="432"/>
                  </a:lnTo>
                  <a:lnTo>
                    <a:pt x="684" y="404"/>
                  </a:lnTo>
                  <a:lnTo>
                    <a:pt x="702" y="376"/>
                  </a:lnTo>
                  <a:lnTo>
                    <a:pt x="715" y="347"/>
                  </a:lnTo>
                  <a:lnTo>
                    <a:pt x="727" y="319"/>
                  </a:lnTo>
                  <a:lnTo>
                    <a:pt x="734" y="287"/>
                  </a:lnTo>
                  <a:lnTo>
                    <a:pt x="737" y="255"/>
                  </a:lnTo>
                  <a:lnTo>
                    <a:pt x="737" y="226"/>
                  </a:lnTo>
                  <a:lnTo>
                    <a:pt x="734" y="194"/>
                  </a:lnTo>
                  <a:lnTo>
                    <a:pt x="734" y="194"/>
                  </a:lnTo>
                  <a:close/>
                </a:path>
              </a:pathLst>
            </a:custGeom>
            <a:solidFill>
              <a:schemeClr val="tx1">
                <a:lumMod val="50000"/>
                <a:lumOff val="50000"/>
              </a:schemeClr>
            </a:solidFill>
            <a:ln>
              <a:noFill/>
            </a:ln>
          </p:spPr>
          <p:txBody>
            <a:bodyPr vert="horz" wrap="square" lIns="68598" tIns="34299" rIns="68598" bIns="34299" numCol="1" anchor="t" anchorCtr="0" compatLnSpc="1">
              <a:prstTxWarp prst="textNoShape">
                <a:avLst/>
              </a:prstTxWarp>
            </a:bodyPr>
            <a:lstStyle/>
            <a:p>
              <a:endParaRPr lang="en-US" sz="1351" dirty="0"/>
            </a:p>
          </p:txBody>
        </p:sp>
        <p:sp>
          <p:nvSpPr>
            <p:cNvPr id="18" name="Freeform 16"/>
            <p:cNvSpPr>
              <a:spLocks/>
            </p:cNvSpPr>
            <p:nvPr/>
          </p:nvSpPr>
          <p:spPr bwMode="auto">
            <a:xfrm>
              <a:off x="7272987" y="3918063"/>
              <a:ext cx="488563" cy="207473"/>
            </a:xfrm>
            <a:custGeom>
              <a:avLst/>
              <a:gdLst>
                <a:gd name="T0" fmla="*/ 219 w 219"/>
                <a:gd name="T1" fmla="*/ 69 h 93"/>
                <a:gd name="T2" fmla="*/ 219 w 219"/>
                <a:gd name="T3" fmla="*/ 69 h 93"/>
                <a:gd name="T4" fmla="*/ 194 w 219"/>
                <a:gd name="T5" fmla="*/ 44 h 93"/>
                <a:gd name="T6" fmla="*/ 166 w 219"/>
                <a:gd name="T7" fmla="*/ 24 h 93"/>
                <a:gd name="T8" fmla="*/ 134 w 219"/>
                <a:gd name="T9" fmla="*/ 8 h 93"/>
                <a:gd name="T10" fmla="*/ 116 w 219"/>
                <a:gd name="T11" fmla="*/ 0 h 93"/>
                <a:gd name="T12" fmla="*/ 100 w 219"/>
                <a:gd name="T13" fmla="*/ 0 h 93"/>
                <a:gd name="T14" fmla="*/ 81 w 219"/>
                <a:gd name="T15" fmla="*/ 0 h 93"/>
                <a:gd name="T16" fmla="*/ 63 w 219"/>
                <a:gd name="T17" fmla="*/ 4 h 93"/>
                <a:gd name="T18" fmla="*/ 47 w 219"/>
                <a:gd name="T19" fmla="*/ 16 h 93"/>
                <a:gd name="T20" fmla="*/ 28 w 219"/>
                <a:gd name="T21" fmla="*/ 32 h 93"/>
                <a:gd name="T22" fmla="*/ 13 w 219"/>
                <a:gd name="T23" fmla="*/ 61 h 93"/>
                <a:gd name="T24" fmla="*/ 0 w 219"/>
                <a:gd name="T25" fmla="*/ 93 h 93"/>
                <a:gd name="T26" fmla="*/ 0 w 219"/>
                <a:gd name="T27" fmla="*/ 93 h 93"/>
                <a:gd name="T28" fmla="*/ 16 w 219"/>
                <a:gd name="T29" fmla="*/ 85 h 93"/>
                <a:gd name="T30" fmla="*/ 59 w 219"/>
                <a:gd name="T31" fmla="*/ 69 h 93"/>
                <a:gd name="T32" fmla="*/ 91 w 219"/>
                <a:gd name="T33" fmla="*/ 65 h 93"/>
                <a:gd name="T34" fmla="*/ 128 w 219"/>
                <a:gd name="T35" fmla="*/ 61 h 93"/>
                <a:gd name="T36" fmla="*/ 169 w 219"/>
                <a:gd name="T37" fmla="*/ 65 h 93"/>
                <a:gd name="T38" fmla="*/ 219 w 219"/>
                <a:gd name="T39" fmla="*/ 69 h 93"/>
                <a:gd name="T40" fmla="*/ 219 w 219"/>
                <a:gd name="T41" fmla="*/ 6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9" h="93">
                  <a:moveTo>
                    <a:pt x="219" y="69"/>
                  </a:moveTo>
                  <a:lnTo>
                    <a:pt x="219" y="69"/>
                  </a:lnTo>
                  <a:lnTo>
                    <a:pt x="194" y="44"/>
                  </a:lnTo>
                  <a:lnTo>
                    <a:pt x="166" y="24"/>
                  </a:lnTo>
                  <a:lnTo>
                    <a:pt x="134" y="8"/>
                  </a:lnTo>
                  <a:lnTo>
                    <a:pt x="116" y="0"/>
                  </a:lnTo>
                  <a:lnTo>
                    <a:pt x="100" y="0"/>
                  </a:lnTo>
                  <a:lnTo>
                    <a:pt x="81" y="0"/>
                  </a:lnTo>
                  <a:lnTo>
                    <a:pt x="63" y="4"/>
                  </a:lnTo>
                  <a:lnTo>
                    <a:pt x="47" y="16"/>
                  </a:lnTo>
                  <a:lnTo>
                    <a:pt x="28" y="32"/>
                  </a:lnTo>
                  <a:lnTo>
                    <a:pt x="13" y="61"/>
                  </a:lnTo>
                  <a:lnTo>
                    <a:pt x="0" y="93"/>
                  </a:lnTo>
                  <a:lnTo>
                    <a:pt x="0" y="93"/>
                  </a:lnTo>
                  <a:lnTo>
                    <a:pt x="16" y="85"/>
                  </a:lnTo>
                  <a:lnTo>
                    <a:pt x="59" y="69"/>
                  </a:lnTo>
                  <a:lnTo>
                    <a:pt x="91" y="65"/>
                  </a:lnTo>
                  <a:lnTo>
                    <a:pt x="128" y="61"/>
                  </a:lnTo>
                  <a:lnTo>
                    <a:pt x="169" y="65"/>
                  </a:lnTo>
                  <a:lnTo>
                    <a:pt x="219" y="69"/>
                  </a:lnTo>
                  <a:lnTo>
                    <a:pt x="219"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en-US" sz="1351" dirty="0"/>
            </a:p>
          </p:txBody>
        </p:sp>
        <p:sp>
          <p:nvSpPr>
            <p:cNvPr id="19" name="Freeform 17"/>
            <p:cNvSpPr>
              <a:spLocks/>
            </p:cNvSpPr>
            <p:nvPr/>
          </p:nvSpPr>
          <p:spPr bwMode="auto">
            <a:xfrm>
              <a:off x="7117273" y="4143382"/>
              <a:ext cx="1233679" cy="1008359"/>
            </a:xfrm>
            <a:custGeom>
              <a:avLst/>
              <a:gdLst>
                <a:gd name="T0" fmla="*/ 531 w 553"/>
                <a:gd name="T1" fmla="*/ 0 h 452"/>
                <a:gd name="T2" fmla="*/ 531 w 553"/>
                <a:gd name="T3" fmla="*/ 0 h 452"/>
                <a:gd name="T4" fmla="*/ 518 w 553"/>
                <a:gd name="T5" fmla="*/ 8 h 452"/>
                <a:gd name="T6" fmla="*/ 487 w 553"/>
                <a:gd name="T7" fmla="*/ 32 h 452"/>
                <a:gd name="T8" fmla="*/ 440 w 553"/>
                <a:gd name="T9" fmla="*/ 64 h 452"/>
                <a:gd name="T10" fmla="*/ 409 w 553"/>
                <a:gd name="T11" fmla="*/ 81 h 452"/>
                <a:gd name="T12" fmla="*/ 375 w 553"/>
                <a:gd name="T13" fmla="*/ 97 h 452"/>
                <a:gd name="T14" fmla="*/ 337 w 553"/>
                <a:gd name="T15" fmla="*/ 109 h 452"/>
                <a:gd name="T16" fmla="*/ 297 w 553"/>
                <a:gd name="T17" fmla="*/ 121 h 452"/>
                <a:gd name="T18" fmla="*/ 253 w 553"/>
                <a:gd name="T19" fmla="*/ 125 h 452"/>
                <a:gd name="T20" fmla="*/ 206 w 553"/>
                <a:gd name="T21" fmla="*/ 129 h 452"/>
                <a:gd name="T22" fmla="*/ 159 w 553"/>
                <a:gd name="T23" fmla="*/ 125 h 452"/>
                <a:gd name="T24" fmla="*/ 109 w 553"/>
                <a:gd name="T25" fmla="*/ 117 h 452"/>
                <a:gd name="T26" fmla="*/ 56 w 553"/>
                <a:gd name="T27" fmla="*/ 97 h 452"/>
                <a:gd name="T28" fmla="*/ 0 w 553"/>
                <a:gd name="T29" fmla="*/ 73 h 452"/>
                <a:gd name="T30" fmla="*/ 0 w 553"/>
                <a:gd name="T31" fmla="*/ 73 h 452"/>
                <a:gd name="T32" fmla="*/ 19 w 553"/>
                <a:gd name="T33" fmla="*/ 113 h 452"/>
                <a:gd name="T34" fmla="*/ 59 w 553"/>
                <a:gd name="T35" fmla="*/ 210 h 452"/>
                <a:gd name="T36" fmla="*/ 84 w 553"/>
                <a:gd name="T37" fmla="*/ 266 h 452"/>
                <a:gd name="T38" fmla="*/ 113 w 553"/>
                <a:gd name="T39" fmla="*/ 323 h 452"/>
                <a:gd name="T40" fmla="*/ 141 w 553"/>
                <a:gd name="T41" fmla="*/ 375 h 452"/>
                <a:gd name="T42" fmla="*/ 166 w 553"/>
                <a:gd name="T43" fmla="*/ 412 h 452"/>
                <a:gd name="T44" fmla="*/ 166 w 553"/>
                <a:gd name="T45" fmla="*/ 412 h 452"/>
                <a:gd name="T46" fmla="*/ 178 w 553"/>
                <a:gd name="T47" fmla="*/ 428 h 452"/>
                <a:gd name="T48" fmla="*/ 187 w 553"/>
                <a:gd name="T49" fmla="*/ 436 h 452"/>
                <a:gd name="T50" fmla="*/ 187 w 553"/>
                <a:gd name="T51" fmla="*/ 436 h 452"/>
                <a:gd name="T52" fmla="*/ 200 w 553"/>
                <a:gd name="T53" fmla="*/ 444 h 452"/>
                <a:gd name="T54" fmla="*/ 219 w 553"/>
                <a:gd name="T55" fmla="*/ 448 h 452"/>
                <a:gd name="T56" fmla="*/ 244 w 553"/>
                <a:gd name="T57" fmla="*/ 452 h 452"/>
                <a:gd name="T58" fmla="*/ 269 w 553"/>
                <a:gd name="T59" fmla="*/ 452 h 452"/>
                <a:gd name="T60" fmla="*/ 297 w 553"/>
                <a:gd name="T61" fmla="*/ 448 h 452"/>
                <a:gd name="T62" fmla="*/ 328 w 553"/>
                <a:gd name="T63" fmla="*/ 444 h 452"/>
                <a:gd name="T64" fmla="*/ 359 w 553"/>
                <a:gd name="T65" fmla="*/ 436 h 452"/>
                <a:gd name="T66" fmla="*/ 390 w 553"/>
                <a:gd name="T67" fmla="*/ 428 h 452"/>
                <a:gd name="T68" fmla="*/ 418 w 553"/>
                <a:gd name="T69" fmla="*/ 412 h 452"/>
                <a:gd name="T70" fmla="*/ 450 w 553"/>
                <a:gd name="T71" fmla="*/ 395 h 452"/>
                <a:gd name="T72" fmla="*/ 475 w 553"/>
                <a:gd name="T73" fmla="*/ 375 h 452"/>
                <a:gd name="T74" fmla="*/ 499 w 553"/>
                <a:gd name="T75" fmla="*/ 351 h 452"/>
                <a:gd name="T76" fmla="*/ 521 w 553"/>
                <a:gd name="T77" fmla="*/ 327 h 452"/>
                <a:gd name="T78" fmla="*/ 537 w 553"/>
                <a:gd name="T79" fmla="*/ 295 h 452"/>
                <a:gd name="T80" fmla="*/ 546 w 553"/>
                <a:gd name="T81" fmla="*/ 262 h 452"/>
                <a:gd name="T82" fmla="*/ 553 w 553"/>
                <a:gd name="T83" fmla="*/ 226 h 452"/>
                <a:gd name="T84" fmla="*/ 553 w 553"/>
                <a:gd name="T85" fmla="*/ 226 h 452"/>
                <a:gd name="T86" fmla="*/ 546 w 553"/>
                <a:gd name="T87" fmla="*/ 125 h 452"/>
                <a:gd name="T88" fmla="*/ 540 w 553"/>
                <a:gd name="T89" fmla="*/ 48 h 452"/>
                <a:gd name="T90" fmla="*/ 537 w 553"/>
                <a:gd name="T91" fmla="*/ 16 h 452"/>
                <a:gd name="T92" fmla="*/ 531 w 553"/>
                <a:gd name="T93" fmla="*/ 0 h 452"/>
                <a:gd name="T94" fmla="*/ 531 w 553"/>
                <a:gd name="T95" fmla="*/ 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3" h="452">
                  <a:moveTo>
                    <a:pt x="531" y="0"/>
                  </a:moveTo>
                  <a:lnTo>
                    <a:pt x="531" y="0"/>
                  </a:lnTo>
                  <a:lnTo>
                    <a:pt x="518" y="8"/>
                  </a:lnTo>
                  <a:lnTo>
                    <a:pt x="487" y="32"/>
                  </a:lnTo>
                  <a:lnTo>
                    <a:pt x="440" y="64"/>
                  </a:lnTo>
                  <a:lnTo>
                    <a:pt x="409" y="81"/>
                  </a:lnTo>
                  <a:lnTo>
                    <a:pt x="375" y="97"/>
                  </a:lnTo>
                  <a:lnTo>
                    <a:pt x="337" y="109"/>
                  </a:lnTo>
                  <a:lnTo>
                    <a:pt x="297" y="121"/>
                  </a:lnTo>
                  <a:lnTo>
                    <a:pt x="253" y="125"/>
                  </a:lnTo>
                  <a:lnTo>
                    <a:pt x="206" y="129"/>
                  </a:lnTo>
                  <a:lnTo>
                    <a:pt x="159" y="125"/>
                  </a:lnTo>
                  <a:lnTo>
                    <a:pt x="109" y="117"/>
                  </a:lnTo>
                  <a:lnTo>
                    <a:pt x="56" y="97"/>
                  </a:lnTo>
                  <a:lnTo>
                    <a:pt x="0" y="73"/>
                  </a:lnTo>
                  <a:lnTo>
                    <a:pt x="0" y="73"/>
                  </a:lnTo>
                  <a:lnTo>
                    <a:pt x="19" y="113"/>
                  </a:lnTo>
                  <a:lnTo>
                    <a:pt x="59" y="210"/>
                  </a:lnTo>
                  <a:lnTo>
                    <a:pt x="84" y="266"/>
                  </a:lnTo>
                  <a:lnTo>
                    <a:pt x="113" y="323"/>
                  </a:lnTo>
                  <a:lnTo>
                    <a:pt x="141" y="375"/>
                  </a:lnTo>
                  <a:lnTo>
                    <a:pt x="166" y="412"/>
                  </a:lnTo>
                  <a:lnTo>
                    <a:pt x="166" y="412"/>
                  </a:lnTo>
                  <a:lnTo>
                    <a:pt x="178" y="428"/>
                  </a:lnTo>
                  <a:lnTo>
                    <a:pt x="187" y="436"/>
                  </a:lnTo>
                  <a:lnTo>
                    <a:pt x="187" y="436"/>
                  </a:lnTo>
                  <a:lnTo>
                    <a:pt x="200" y="444"/>
                  </a:lnTo>
                  <a:lnTo>
                    <a:pt x="219" y="448"/>
                  </a:lnTo>
                  <a:lnTo>
                    <a:pt x="244" y="452"/>
                  </a:lnTo>
                  <a:lnTo>
                    <a:pt x="269" y="452"/>
                  </a:lnTo>
                  <a:lnTo>
                    <a:pt x="297" y="448"/>
                  </a:lnTo>
                  <a:lnTo>
                    <a:pt x="328" y="444"/>
                  </a:lnTo>
                  <a:lnTo>
                    <a:pt x="359" y="436"/>
                  </a:lnTo>
                  <a:lnTo>
                    <a:pt x="390" y="428"/>
                  </a:lnTo>
                  <a:lnTo>
                    <a:pt x="418" y="412"/>
                  </a:lnTo>
                  <a:lnTo>
                    <a:pt x="450" y="395"/>
                  </a:lnTo>
                  <a:lnTo>
                    <a:pt x="475" y="375"/>
                  </a:lnTo>
                  <a:lnTo>
                    <a:pt x="499" y="351"/>
                  </a:lnTo>
                  <a:lnTo>
                    <a:pt x="521" y="327"/>
                  </a:lnTo>
                  <a:lnTo>
                    <a:pt x="537" y="295"/>
                  </a:lnTo>
                  <a:lnTo>
                    <a:pt x="546" y="262"/>
                  </a:lnTo>
                  <a:lnTo>
                    <a:pt x="553" y="226"/>
                  </a:lnTo>
                  <a:lnTo>
                    <a:pt x="553" y="226"/>
                  </a:lnTo>
                  <a:lnTo>
                    <a:pt x="546" y="125"/>
                  </a:lnTo>
                  <a:lnTo>
                    <a:pt x="540" y="48"/>
                  </a:lnTo>
                  <a:lnTo>
                    <a:pt x="537" y="16"/>
                  </a:lnTo>
                  <a:lnTo>
                    <a:pt x="531" y="0"/>
                  </a:lnTo>
                  <a:lnTo>
                    <a:pt x="531" y="0"/>
                  </a:lnTo>
                  <a:close/>
                </a:path>
              </a:pathLst>
            </a:custGeom>
            <a:solidFill>
              <a:schemeClr val="tx1">
                <a:lumMod val="50000"/>
                <a:lumOff val="50000"/>
              </a:schemeClr>
            </a:solidFill>
            <a:ln>
              <a:noFill/>
            </a:ln>
          </p:spPr>
          <p:txBody>
            <a:bodyPr vert="horz" wrap="square" lIns="68598" tIns="34299" rIns="68598" bIns="34299" numCol="1" anchor="t" anchorCtr="0" compatLnSpc="1">
              <a:prstTxWarp prst="textNoShape">
                <a:avLst/>
              </a:prstTxWarp>
            </a:bodyPr>
            <a:lstStyle/>
            <a:p>
              <a:endParaRPr lang="en-US" sz="1351" dirty="0"/>
            </a:p>
          </p:txBody>
        </p:sp>
        <p:sp>
          <p:nvSpPr>
            <p:cNvPr id="20" name="Freeform 19"/>
            <p:cNvSpPr>
              <a:spLocks/>
            </p:cNvSpPr>
            <p:nvPr/>
          </p:nvSpPr>
          <p:spPr bwMode="auto">
            <a:xfrm>
              <a:off x="6539473" y="4386549"/>
              <a:ext cx="843274" cy="711652"/>
            </a:xfrm>
            <a:custGeom>
              <a:avLst/>
              <a:gdLst>
                <a:gd name="T0" fmla="*/ 315 w 378"/>
                <a:gd name="T1" fmla="*/ 0 h 319"/>
                <a:gd name="T2" fmla="*/ 69 w 378"/>
                <a:gd name="T3" fmla="*/ 210 h 319"/>
                <a:gd name="T4" fmla="*/ 69 w 378"/>
                <a:gd name="T5" fmla="*/ 210 h 319"/>
                <a:gd name="T6" fmla="*/ 50 w 378"/>
                <a:gd name="T7" fmla="*/ 214 h 319"/>
                <a:gd name="T8" fmla="*/ 35 w 378"/>
                <a:gd name="T9" fmla="*/ 222 h 319"/>
                <a:gd name="T10" fmla="*/ 19 w 378"/>
                <a:gd name="T11" fmla="*/ 230 h 319"/>
                <a:gd name="T12" fmla="*/ 6 w 378"/>
                <a:gd name="T13" fmla="*/ 246 h 319"/>
                <a:gd name="T14" fmla="*/ 3 w 378"/>
                <a:gd name="T15" fmla="*/ 254 h 319"/>
                <a:gd name="T16" fmla="*/ 0 w 378"/>
                <a:gd name="T17" fmla="*/ 262 h 319"/>
                <a:gd name="T18" fmla="*/ 0 w 378"/>
                <a:gd name="T19" fmla="*/ 270 h 319"/>
                <a:gd name="T20" fmla="*/ 6 w 378"/>
                <a:gd name="T21" fmla="*/ 282 h 319"/>
                <a:gd name="T22" fmla="*/ 13 w 378"/>
                <a:gd name="T23" fmla="*/ 295 h 319"/>
                <a:gd name="T24" fmla="*/ 25 w 378"/>
                <a:gd name="T25" fmla="*/ 307 h 319"/>
                <a:gd name="T26" fmla="*/ 25 w 378"/>
                <a:gd name="T27" fmla="*/ 307 h 319"/>
                <a:gd name="T28" fmla="*/ 41 w 378"/>
                <a:gd name="T29" fmla="*/ 315 h 319"/>
                <a:gd name="T30" fmla="*/ 53 w 378"/>
                <a:gd name="T31" fmla="*/ 319 h 319"/>
                <a:gd name="T32" fmla="*/ 72 w 378"/>
                <a:gd name="T33" fmla="*/ 319 h 319"/>
                <a:gd name="T34" fmla="*/ 91 w 378"/>
                <a:gd name="T35" fmla="*/ 315 h 319"/>
                <a:gd name="T36" fmla="*/ 109 w 378"/>
                <a:gd name="T37" fmla="*/ 303 h 319"/>
                <a:gd name="T38" fmla="*/ 116 w 378"/>
                <a:gd name="T39" fmla="*/ 295 h 319"/>
                <a:gd name="T40" fmla="*/ 125 w 378"/>
                <a:gd name="T41" fmla="*/ 282 h 319"/>
                <a:gd name="T42" fmla="*/ 134 w 378"/>
                <a:gd name="T43" fmla="*/ 266 h 319"/>
                <a:gd name="T44" fmla="*/ 141 w 378"/>
                <a:gd name="T45" fmla="*/ 246 h 319"/>
                <a:gd name="T46" fmla="*/ 141 w 378"/>
                <a:gd name="T47" fmla="*/ 246 h 319"/>
                <a:gd name="T48" fmla="*/ 159 w 378"/>
                <a:gd name="T49" fmla="*/ 222 h 319"/>
                <a:gd name="T50" fmla="*/ 184 w 378"/>
                <a:gd name="T51" fmla="*/ 194 h 319"/>
                <a:gd name="T52" fmla="*/ 212 w 378"/>
                <a:gd name="T53" fmla="*/ 161 h 319"/>
                <a:gd name="T54" fmla="*/ 250 w 378"/>
                <a:gd name="T55" fmla="*/ 129 h 319"/>
                <a:gd name="T56" fmla="*/ 290 w 378"/>
                <a:gd name="T57" fmla="*/ 101 h 319"/>
                <a:gd name="T58" fmla="*/ 309 w 378"/>
                <a:gd name="T59" fmla="*/ 89 h 319"/>
                <a:gd name="T60" fmla="*/ 334 w 378"/>
                <a:gd name="T61" fmla="*/ 81 h 319"/>
                <a:gd name="T62" fmla="*/ 356 w 378"/>
                <a:gd name="T63" fmla="*/ 77 h 319"/>
                <a:gd name="T64" fmla="*/ 378 w 378"/>
                <a:gd name="T65" fmla="*/ 73 h 319"/>
                <a:gd name="T66" fmla="*/ 315 w 378"/>
                <a:gd name="T67"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8" h="319">
                  <a:moveTo>
                    <a:pt x="315" y="0"/>
                  </a:moveTo>
                  <a:lnTo>
                    <a:pt x="69" y="210"/>
                  </a:lnTo>
                  <a:lnTo>
                    <a:pt x="69" y="210"/>
                  </a:lnTo>
                  <a:lnTo>
                    <a:pt x="50" y="214"/>
                  </a:lnTo>
                  <a:lnTo>
                    <a:pt x="35" y="222"/>
                  </a:lnTo>
                  <a:lnTo>
                    <a:pt x="19" y="230"/>
                  </a:lnTo>
                  <a:lnTo>
                    <a:pt x="6" y="246"/>
                  </a:lnTo>
                  <a:lnTo>
                    <a:pt x="3" y="254"/>
                  </a:lnTo>
                  <a:lnTo>
                    <a:pt x="0" y="262"/>
                  </a:lnTo>
                  <a:lnTo>
                    <a:pt x="0" y="270"/>
                  </a:lnTo>
                  <a:lnTo>
                    <a:pt x="6" y="282"/>
                  </a:lnTo>
                  <a:lnTo>
                    <a:pt x="13" y="295"/>
                  </a:lnTo>
                  <a:lnTo>
                    <a:pt x="25" y="307"/>
                  </a:lnTo>
                  <a:lnTo>
                    <a:pt x="25" y="307"/>
                  </a:lnTo>
                  <a:lnTo>
                    <a:pt x="41" y="315"/>
                  </a:lnTo>
                  <a:lnTo>
                    <a:pt x="53" y="319"/>
                  </a:lnTo>
                  <a:lnTo>
                    <a:pt x="72" y="319"/>
                  </a:lnTo>
                  <a:lnTo>
                    <a:pt x="91" y="315"/>
                  </a:lnTo>
                  <a:lnTo>
                    <a:pt x="109" y="303"/>
                  </a:lnTo>
                  <a:lnTo>
                    <a:pt x="116" y="295"/>
                  </a:lnTo>
                  <a:lnTo>
                    <a:pt x="125" y="282"/>
                  </a:lnTo>
                  <a:lnTo>
                    <a:pt x="134" y="266"/>
                  </a:lnTo>
                  <a:lnTo>
                    <a:pt x="141" y="246"/>
                  </a:lnTo>
                  <a:lnTo>
                    <a:pt x="141" y="246"/>
                  </a:lnTo>
                  <a:lnTo>
                    <a:pt x="159" y="222"/>
                  </a:lnTo>
                  <a:lnTo>
                    <a:pt x="184" y="194"/>
                  </a:lnTo>
                  <a:lnTo>
                    <a:pt x="212" y="161"/>
                  </a:lnTo>
                  <a:lnTo>
                    <a:pt x="250" y="129"/>
                  </a:lnTo>
                  <a:lnTo>
                    <a:pt x="290" y="101"/>
                  </a:lnTo>
                  <a:lnTo>
                    <a:pt x="309" y="89"/>
                  </a:lnTo>
                  <a:lnTo>
                    <a:pt x="334" y="81"/>
                  </a:lnTo>
                  <a:lnTo>
                    <a:pt x="356" y="77"/>
                  </a:lnTo>
                  <a:lnTo>
                    <a:pt x="378" y="73"/>
                  </a:lnTo>
                  <a:lnTo>
                    <a:pt x="315" y="0"/>
                  </a:lnTo>
                  <a:close/>
                </a:path>
              </a:pathLst>
            </a:custGeom>
            <a:solidFill>
              <a:schemeClr val="tx1">
                <a:lumMod val="50000"/>
                <a:lumOff val="50000"/>
              </a:schemeClr>
            </a:solidFill>
            <a:ln>
              <a:noFill/>
            </a:ln>
          </p:spPr>
          <p:txBody>
            <a:bodyPr vert="horz" wrap="square" lIns="68598" tIns="34299" rIns="68598" bIns="34299" numCol="1" anchor="t" anchorCtr="0" compatLnSpc="1">
              <a:prstTxWarp prst="textNoShape">
                <a:avLst/>
              </a:prstTxWarp>
            </a:bodyPr>
            <a:lstStyle/>
            <a:p>
              <a:endParaRPr lang="en-US" sz="1351" dirty="0"/>
            </a:p>
          </p:txBody>
        </p:sp>
        <p:sp>
          <p:nvSpPr>
            <p:cNvPr id="21" name="Freeform 20"/>
            <p:cNvSpPr>
              <a:spLocks/>
            </p:cNvSpPr>
            <p:nvPr/>
          </p:nvSpPr>
          <p:spPr bwMode="auto">
            <a:xfrm>
              <a:off x="2077708" y="4413320"/>
              <a:ext cx="8033409" cy="1331838"/>
            </a:xfrm>
            <a:custGeom>
              <a:avLst/>
              <a:gdLst>
                <a:gd name="T0" fmla="*/ 81 w 3601"/>
                <a:gd name="T1" fmla="*/ 597 h 597"/>
                <a:gd name="T2" fmla="*/ 178 w 3601"/>
                <a:gd name="T3" fmla="*/ 553 h 597"/>
                <a:gd name="T4" fmla="*/ 234 w 3601"/>
                <a:gd name="T5" fmla="*/ 448 h 597"/>
                <a:gd name="T6" fmla="*/ 247 w 3601"/>
                <a:gd name="T7" fmla="*/ 347 h 597"/>
                <a:gd name="T8" fmla="*/ 271 w 3601"/>
                <a:gd name="T9" fmla="*/ 250 h 597"/>
                <a:gd name="T10" fmla="*/ 296 w 3601"/>
                <a:gd name="T11" fmla="*/ 206 h 597"/>
                <a:gd name="T12" fmla="*/ 356 w 3601"/>
                <a:gd name="T13" fmla="*/ 161 h 597"/>
                <a:gd name="T14" fmla="*/ 474 w 3601"/>
                <a:gd name="T15" fmla="*/ 133 h 597"/>
                <a:gd name="T16" fmla="*/ 749 w 3601"/>
                <a:gd name="T17" fmla="*/ 113 h 597"/>
                <a:gd name="T18" fmla="*/ 1161 w 3601"/>
                <a:gd name="T19" fmla="*/ 121 h 597"/>
                <a:gd name="T20" fmla="*/ 1570 w 3601"/>
                <a:gd name="T21" fmla="*/ 170 h 597"/>
                <a:gd name="T22" fmla="*/ 1985 w 3601"/>
                <a:gd name="T23" fmla="*/ 234 h 597"/>
                <a:gd name="T24" fmla="*/ 2122 w 3601"/>
                <a:gd name="T25" fmla="*/ 246 h 597"/>
                <a:gd name="T26" fmla="*/ 2400 w 3601"/>
                <a:gd name="T27" fmla="*/ 226 h 597"/>
                <a:gd name="T28" fmla="*/ 2674 w 3601"/>
                <a:gd name="T29" fmla="*/ 182 h 597"/>
                <a:gd name="T30" fmla="*/ 2865 w 3601"/>
                <a:gd name="T31" fmla="*/ 149 h 597"/>
                <a:gd name="T32" fmla="*/ 2961 w 3601"/>
                <a:gd name="T33" fmla="*/ 153 h 597"/>
                <a:gd name="T34" fmla="*/ 3061 w 3601"/>
                <a:gd name="T35" fmla="*/ 178 h 597"/>
                <a:gd name="T36" fmla="*/ 3149 w 3601"/>
                <a:gd name="T37" fmla="*/ 242 h 597"/>
                <a:gd name="T38" fmla="*/ 3198 w 3601"/>
                <a:gd name="T39" fmla="*/ 315 h 597"/>
                <a:gd name="T40" fmla="*/ 3264 w 3601"/>
                <a:gd name="T41" fmla="*/ 383 h 597"/>
                <a:gd name="T42" fmla="*/ 3336 w 3601"/>
                <a:gd name="T43" fmla="*/ 416 h 597"/>
                <a:gd name="T44" fmla="*/ 3486 w 3601"/>
                <a:gd name="T45" fmla="*/ 444 h 597"/>
                <a:gd name="T46" fmla="*/ 3548 w 3601"/>
                <a:gd name="T47" fmla="*/ 460 h 597"/>
                <a:gd name="T48" fmla="*/ 3582 w 3601"/>
                <a:gd name="T49" fmla="*/ 452 h 597"/>
                <a:gd name="T50" fmla="*/ 3601 w 3601"/>
                <a:gd name="T51" fmla="*/ 396 h 597"/>
                <a:gd name="T52" fmla="*/ 3585 w 3601"/>
                <a:gd name="T53" fmla="*/ 359 h 597"/>
                <a:gd name="T54" fmla="*/ 3570 w 3601"/>
                <a:gd name="T55" fmla="*/ 351 h 597"/>
                <a:gd name="T56" fmla="*/ 3401 w 3601"/>
                <a:gd name="T57" fmla="*/ 315 h 597"/>
                <a:gd name="T58" fmla="*/ 3320 w 3601"/>
                <a:gd name="T59" fmla="*/ 295 h 597"/>
                <a:gd name="T60" fmla="*/ 3267 w 3601"/>
                <a:gd name="T61" fmla="*/ 242 h 597"/>
                <a:gd name="T62" fmla="*/ 3205 w 3601"/>
                <a:gd name="T63" fmla="*/ 153 h 597"/>
                <a:gd name="T64" fmla="*/ 3136 w 3601"/>
                <a:gd name="T65" fmla="*/ 93 h 597"/>
                <a:gd name="T66" fmla="*/ 3052 w 3601"/>
                <a:gd name="T67" fmla="*/ 52 h 597"/>
                <a:gd name="T68" fmla="*/ 2871 w 3601"/>
                <a:gd name="T69" fmla="*/ 36 h 597"/>
                <a:gd name="T70" fmla="*/ 2755 w 3601"/>
                <a:gd name="T71" fmla="*/ 48 h 597"/>
                <a:gd name="T72" fmla="*/ 2331 w 3601"/>
                <a:gd name="T73" fmla="*/ 121 h 597"/>
                <a:gd name="T74" fmla="*/ 2187 w 3601"/>
                <a:gd name="T75" fmla="*/ 129 h 597"/>
                <a:gd name="T76" fmla="*/ 1972 w 3601"/>
                <a:gd name="T77" fmla="*/ 121 h 597"/>
                <a:gd name="T78" fmla="*/ 1616 w 3601"/>
                <a:gd name="T79" fmla="*/ 65 h 597"/>
                <a:gd name="T80" fmla="*/ 1336 w 3601"/>
                <a:gd name="T81" fmla="*/ 28 h 597"/>
                <a:gd name="T82" fmla="*/ 914 w 3601"/>
                <a:gd name="T83" fmla="*/ 0 h 597"/>
                <a:gd name="T84" fmla="*/ 490 w 3601"/>
                <a:gd name="T85" fmla="*/ 20 h 597"/>
                <a:gd name="T86" fmla="*/ 403 w 3601"/>
                <a:gd name="T87" fmla="*/ 32 h 597"/>
                <a:gd name="T88" fmla="*/ 284 w 3601"/>
                <a:gd name="T89" fmla="*/ 81 h 597"/>
                <a:gd name="T90" fmla="*/ 218 w 3601"/>
                <a:gd name="T91" fmla="*/ 149 h 597"/>
                <a:gd name="T92" fmla="*/ 193 w 3601"/>
                <a:gd name="T93" fmla="*/ 194 h 597"/>
                <a:gd name="T94" fmla="*/ 165 w 3601"/>
                <a:gd name="T95" fmla="*/ 287 h 597"/>
                <a:gd name="T96" fmla="*/ 156 w 3601"/>
                <a:gd name="T97" fmla="*/ 383 h 597"/>
                <a:gd name="T98" fmla="*/ 134 w 3601"/>
                <a:gd name="T99" fmla="*/ 456 h 597"/>
                <a:gd name="T100" fmla="*/ 87 w 3601"/>
                <a:gd name="T101" fmla="*/ 480 h 597"/>
                <a:gd name="T102" fmla="*/ 31 w 3601"/>
                <a:gd name="T103" fmla="*/ 484 h 597"/>
                <a:gd name="T104" fmla="*/ 9 w 3601"/>
                <a:gd name="T105" fmla="*/ 500 h 597"/>
                <a:gd name="T106" fmla="*/ 3 w 3601"/>
                <a:gd name="T107" fmla="*/ 561 h 597"/>
                <a:gd name="T108" fmla="*/ 31 w 3601"/>
                <a:gd name="T109" fmla="*/ 597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01" h="597">
                  <a:moveTo>
                    <a:pt x="44" y="597"/>
                  </a:moveTo>
                  <a:lnTo>
                    <a:pt x="44" y="597"/>
                  </a:lnTo>
                  <a:lnTo>
                    <a:pt x="81" y="597"/>
                  </a:lnTo>
                  <a:lnTo>
                    <a:pt x="119" y="589"/>
                  </a:lnTo>
                  <a:lnTo>
                    <a:pt x="150" y="573"/>
                  </a:lnTo>
                  <a:lnTo>
                    <a:pt x="178" y="553"/>
                  </a:lnTo>
                  <a:lnTo>
                    <a:pt x="200" y="529"/>
                  </a:lnTo>
                  <a:lnTo>
                    <a:pt x="218" y="492"/>
                  </a:lnTo>
                  <a:lnTo>
                    <a:pt x="234" y="448"/>
                  </a:lnTo>
                  <a:lnTo>
                    <a:pt x="240" y="400"/>
                  </a:lnTo>
                  <a:lnTo>
                    <a:pt x="240" y="400"/>
                  </a:lnTo>
                  <a:lnTo>
                    <a:pt x="247" y="347"/>
                  </a:lnTo>
                  <a:lnTo>
                    <a:pt x="256" y="295"/>
                  </a:lnTo>
                  <a:lnTo>
                    <a:pt x="262" y="270"/>
                  </a:lnTo>
                  <a:lnTo>
                    <a:pt x="271" y="250"/>
                  </a:lnTo>
                  <a:lnTo>
                    <a:pt x="281" y="226"/>
                  </a:lnTo>
                  <a:lnTo>
                    <a:pt x="296" y="206"/>
                  </a:lnTo>
                  <a:lnTo>
                    <a:pt x="296" y="206"/>
                  </a:lnTo>
                  <a:lnTo>
                    <a:pt x="315" y="186"/>
                  </a:lnTo>
                  <a:lnTo>
                    <a:pt x="334" y="174"/>
                  </a:lnTo>
                  <a:lnTo>
                    <a:pt x="356" y="161"/>
                  </a:lnTo>
                  <a:lnTo>
                    <a:pt x="381" y="153"/>
                  </a:lnTo>
                  <a:lnTo>
                    <a:pt x="428" y="141"/>
                  </a:lnTo>
                  <a:lnTo>
                    <a:pt x="474" y="133"/>
                  </a:lnTo>
                  <a:lnTo>
                    <a:pt x="474" y="133"/>
                  </a:lnTo>
                  <a:lnTo>
                    <a:pt x="612" y="121"/>
                  </a:lnTo>
                  <a:lnTo>
                    <a:pt x="749" y="113"/>
                  </a:lnTo>
                  <a:lnTo>
                    <a:pt x="886" y="113"/>
                  </a:lnTo>
                  <a:lnTo>
                    <a:pt x="1024" y="113"/>
                  </a:lnTo>
                  <a:lnTo>
                    <a:pt x="1161" y="121"/>
                  </a:lnTo>
                  <a:lnTo>
                    <a:pt x="1298" y="133"/>
                  </a:lnTo>
                  <a:lnTo>
                    <a:pt x="1432" y="149"/>
                  </a:lnTo>
                  <a:lnTo>
                    <a:pt x="1570" y="170"/>
                  </a:lnTo>
                  <a:lnTo>
                    <a:pt x="1570" y="170"/>
                  </a:lnTo>
                  <a:lnTo>
                    <a:pt x="1847" y="218"/>
                  </a:lnTo>
                  <a:lnTo>
                    <a:pt x="1985" y="234"/>
                  </a:lnTo>
                  <a:lnTo>
                    <a:pt x="2053" y="242"/>
                  </a:lnTo>
                  <a:lnTo>
                    <a:pt x="2122" y="246"/>
                  </a:lnTo>
                  <a:lnTo>
                    <a:pt x="2122" y="246"/>
                  </a:lnTo>
                  <a:lnTo>
                    <a:pt x="2194" y="242"/>
                  </a:lnTo>
                  <a:lnTo>
                    <a:pt x="2262" y="242"/>
                  </a:lnTo>
                  <a:lnTo>
                    <a:pt x="2400" y="226"/>
                  </a:lnTo>
                  <a:lnTo>
                    <a:pt x="2537" y="206"/>
                  </a:lnTo>
                  <a:lnTo>
                    <a:pt x="2674" y="182"/>
                  </a:lnTo>
                  <a:lnTo>
                    <a:pt x="2674" y="182"/>
                  </a:lnTo>
                  <a:lnTo>
                    <a:pt x="2737" y="165"/>
                  </a:lnTo>
                  <a:lnTo>
                    <a:pt x="2802" y="157"/>
                  </a:lnTo>
                  <a:lnTo>
                    <a:pt x="2865" y="149"/>
                  </a:lnTo>
                  <a:lnTo>
                    <a:pt x="2930" y="149"/>
                  </a:lnTo>
                  <a:lnTo>
                    <a:pt x="2930" y="149"/>
                  </a:lnTo>
                  <a:lnTo>
                    <a:pt x="2961" y="153"/>
                  </a:lnTo>
                  <a:lnTo>
                    <a:pt x="2996" y="157"/>
                  </a:lnTo>
                  <a:lnTo>
                    <a:pt x="3027" y="165"/>
                  </a:lnTo>
                  <a:lnTo>
                    <a:pt x="3061" y="178"/>
                  </a:lnTo>
                  <a:lnTo>
                    <a:pt x="3092" y="194"/>
                  </a:lnTo>
                  <a:lnTo>
                    <a:pt x="3124" y="214"/>
                  </a:lnTo>
                  <a:lnTo>
                    <a:pt x="3149" y="242"/>
                  </a:lnTo>
                  <a:lnTo>
                    <a:pt x="3170" y="270"/>
                  </a:lnTo>
                  <a:lnTo>
                    <a:pt x="3170" y="270"/>
                  </a:lnTo>
                  <a:lnTo>
                    <a:pt x="3198" y="315"/>
                  </a:lnTo>
                  <a:lnTo>
                    <a:pt x="3230" y="351"/>
                  </a:lnTo>
                  <a:lnTo>
                    <a:pt x="3245" y="367"/>
                  </a:lnTo>
                  <a:lnTo>
                    <a:pt x="3264" y="383"/>
                  </a:lnTo>
                  <a:lnTo>
                    <a:pt x="3305" y="404"/>
                  </a:lnTo>
                  <a:lnTo>
                    <a:pt x="3305" y="404"/>
                  </a:lnTo>
                  <a:lnTo>
                    <a:pt x="3336" y="416"/>
                  </a:lnTo>
                  <a:lnTo>
                    <a:pt x="3364" y="424"/>
                  </a:lnTo>
                  <a:lnTo>
                    <a:pt x="3426" y="436"/>
                  </a:lnTo>
                  <a:lnTo>
                    <a:pt x="3486" y="444"/>
                  </a:lnTo>
                  <a:lnTo>
                    <a:pt x="3517" y="448"/>
                  </a:lnTo>
                  <a:lnTo>
                    <a:pt x="3548" y="460"/>
                  </a:lnTo>
                  <a:lnTo>
                    <a:pt x="3548" y="460"/>
                  </a:lnTo>
                  <a:lnTo>
                    <a:pt x="3557" y="460"/>
                  </a:lnTo>
                  <a:lnTo>
                    <a:pt x="3567" y="460"/>
                  </a:lnTo>
                  <a:lnTo>
                    <a:pt x="3582" y="452"/>
                  </a:lnTo>
                  <a:lnTo>
                    <a:pt x="3592" y="436"/>
                  </a:lnTo>
                  <a:lnTo>
                    <a:pt x="3598" y="416"/>
                  </a:lnTo>
                  <a:lnTo>
                    <a:pt x="3601" y="396"/>
                  </a:lnTo>
                  <a:lnTo>
                    <a:pt x="3598" y="375"/>
                  </a:lnTo>
                  <a:lnTo>
                    <a:pt x="3592" y="367"/>
                  </a:lnTo>
                  <a:lnTo>
                    <a:pt x="3585" y="359"/>
                  </a:lnTo>
                  <a:lnTo>
                    <a:pt x="3579" y="355"/>
                  </a:lnTo>
                  <a:lnTo>
                    <a:pt x="3570" y="351"/>
                  </a:lnTo>
                  <a:lnTo>
                    <a:pt x="3570" y="351"/>
                  </a:lnTo>
                  <a:lnTo>
                    <a:pt x="3514" y="335"/>
                  </a:lnTo>
                  <a:lnTo>
                    <a:pt x="3457" y="323"/>
                  </a:lnTo>
                  <a:lnTo>
                    <a:pt x="3401" y="315"/>
                  </a:lnTo>
                  <a:lnTo>
                    <a:pt x="3345" y="303"/>
                  </a:lnTo>
                  <a:lnTo>
                    <a:pt x="3345" y="303"/>
                  </a:lnTo>
                  <a:lnTo>
                    <a:pt x="3320" y="295"/>
                  </a:lnTo>
                  <a:lnTo>
                    <a:pt x="3301" y="278"/>
                  </a:lnTo>
                  <a:lnTo>
                    <a:pt x="3283" y="262"/>
                  </a:lnTo>
                  <a:lnTo>
                    <a:pt x="3267" y="242"/>
                  </a:lnTo>
                  <a:lnTo>
                    <a:pt x="3239" y="198"/>
                  </a:lnTo>
                  <a:lnTo>
                    <a:pt x="3205" y="153"/>
                  </a:lnTo>
                  <a:lnTo>
                    <a:pt x="3205" y="153"/>
                  </a:lnTo>
                  <a:lnTo>
                    <a:pt x="3183" y="129"/>
                  </a:lnTo>
                  <a:lnTo>
                    <a:pt x="3161" y="109"/>
                  </a:lnTo>
                  <a:lnTo>
                    <a:pt x="3136" y="93"/>
                  </a:lnTo>
                  <a:lnTo>
                    <a:pt x="3108" y="77"/>
                  </a:lnTo>
                  <a:lnTo>
                    <a:pt x="3080" y="65"/>
                  </a:lnTo>
                  <a:lnTo>
                    <a:pt x="3052" y="52"/>
                  </a:lnTo>
                  <a:lnTo>
                    <a:pt x="2993" y="40"/>
                  </a:lnTo>
                  <a:lnTo>
                    <a:pt x="2930" y="36"/>
                  </a:lnTo>
                  <a:lnTo>
                    <a:pt x="2871" y="36"/>
                  </a:lnTo>
                  <a:lnTo>
                    <a:pt x="2812" y="40"/>
                  </a:lnTo>
                  <a:lnTo>
                    <a:pt x="2755" y="48"/>
                  </a:lnTo>
                  <a:lnTo>
                    <a:pt x="2755" y="48"/>
                  </a:lnTo>
                  <a:lnTo>
                    <a:pt x="2615" y="77"/>
                  </a:lnTo>
                  <a:lnTo>
                    <a:pt x="2475" y="101"/>
                  </a:lnTo>
                  <a:lnTo>
                    <a:pt x="2331" y="121"/>
                  </a:lnTo>
                  <a:lnTo>
                    <a:pt x="2259" y="125"/>
                  </a:lnTo>
                  <a:lnTo>
                    <a:pt x="2187" y="129"/>
                  </a:lnTo>
                  <a:lnTo>
                    <a:pt x="2187" y="129"/>
                  </a:lnTo>
                  <a:lnTo>
                    <a:pt x="2116" y="133"/>
                  </a:lnTo>
                  <a:lnTo>
                    <a:pt x="2044" y="129"/>
                  </a:lnTo>
                  <a:lnTo>
                    <a:pt x="1972" y="121"/>
                  </a:lnTo>
                  <a:lnTo>
                    <a:pt x="1903" y="113"/>
                  </a:lnTo>
                  <a:lnTo>
                    <a:pt x="1760" y="93"/>
                  </a:lnTo>
                  <a:lnTo>
                    <a:pt x="1616" y="65"/>
                  </a:lnTo>
                  <a:lnTo>
                    <a:pt x="1616" y="65"/>
                  </a:lnTo>
                  <a:lnTo>
                    <a:pt x="1476" y="44"/>
                  </a:lnTo>
                  <a:lnTo>
                    <a:pt x="1336" y="28"/>
                  </a:lnTo>
                  <a:lnTo>
                    <a:pt x="1195" y="12"/>
                  </a:lnTo>
                  <a:lnTo>
                    <a:pt x="1055" y="4"/>
                  </a:lnTo>
                  <a:lnTo>
                    <a:pt x="914" y="0"/>
                  </a:lnTo>
                  <a:lnTo>
                    <a:pt x="771" y="4"/>
                  </a:lnTo>
                  <a:lnTo>
                    <a:pt x="630" y="8"/>
                  </a:lnTo>
                  <a:lnTo>
                    <a:pt x="490" y="20"/>
                  </a:lnTo>
                  <a:lnTo>
                    <a:pt x="490" y="20"/>
                  </a:lnTo>
                  <a:lnTo>
                    <a:pt x="446" y="24"/>
                  </a:lnTo>
                  <a:lnTo>
                    <a:pt x="403" y="32"/>
                  </a:lnTo>
                  <a:lnTo>
                    <a:pt x="362" y="44"/>
                  </a:lnTo>
                  <a:lnTo>
                    <a:pt x="321" y="61"/>
                  </a:lnTo>
                  <a:lnTo>
                    <a:pt x="284" y="81"/>
                  </a:lnTo>
                  <a:lnTo>
                    <a:pt x="250" y="109"/>
                  </a:lnTo>
                  <a:lnTo>
                    <a:pt x="234" y="129"/>
                  </a:lnTo>
                  <a:lnTo>
                    <a:pt x="218" y="149"/>
                  </a:lnTo>
                  <a:lnTo>
                    <a:pt x="206" y="170"/>
                  </a:lnTo>
                  <a:lnTo>
                    <a:pt x="193" y="194"/>
                  </a:lnTo>
                  <a:lnTo>
                    <a:pt x="193" y="194"/>
                  </a:lnTo>
                  <a:lnTo>
                    <a:pt x="184" y="214"/>
                  </a:lnTo>
                  <a:lnTo>
                    <a:pt x="175" y="238"/>
                  </a:lnTo>
                  <a:lnTo>
                    <a:pt x="165" y="287"/>
                  </a:lnTo>
                  <a:lnTo>
                    <a:pt x="159" y="335"/>
                  </a:lnTo>
                  <a:lnTo>
                    <a:pt x="156" y="383"/>
                  </a:lnTo>
                  <a:lnTo>
                    <a:pt x="156" y="383"/>
                  </a:lnTo>
                  <a:lnTo>
                    <a:pt x="150" y="416"/>
                  </a:lnTo>
                  <a:lnTo>
                    <a:pt x="144" y="436"/>
                  </a:lnTo>
                  <a:lnTo>
                    <a:pt x="134" y="456"/>
                  </a:lnTo>
                  <a:lnTo>
                    <a:pt x="122" y="468"/>
                  </a:lnTo>
                  <a:lnTo>
                    <a:pt x="106" y="476"/>
                  </a:lnTo>
                  <a:lnTo>
                    <a:pt x="87" y="480"/>
                  </a:lnTo>
                  <a:lnTo>
                    <a:pt x="44" y="484"/>
                  </a:lnTo>
                  <a:lnTo>
                    <a:pt x="44" y="484"/>
                  </a:lnTo>
                  <a:lnTo>
                    <a:pt x="31" y="484"/>
                  </a:lnTo>
                  <a:lnTo>
                    <a:pt x="25" y="488"/>
                  </a:lnTo>
                  <a:lnTo>
                    <a:pt x="16" y="492"/>
                  </a:lnTo>
                  <a:lnTo>
                    <a:pt x="9" y="500"/>
                  </a:lnTo>
                  <a:lnTo>
                    <a:pt x="3" y="521"/>
                  </a:lnTo>
                  <a:lnTo>
                    <a:pt x="0" y="541"/>
                  </a:lnTo>
                  <a:lnTo>
                    <a:pt x="3" y="561"/>
                  </a:lnTo>
                  <a:lnTo>
                    <a:pt x="9" y="577"/>
                  </a:lnTo>
                  <a:lnTo>
                    <a:pt x="25" y="593"/>
                  </a:lnTo>
                  <a:lnTo>
                    <a:pt x="31" y="597"/>
                  </a:lnTo>
                  <a:lnTo>
                    <a:pt x="44" y="597"/>
                  </a:lnTo>
                  <a:lnTo>
                    <a:pt x="44" y="597"/>
                  </a:lnTo>
                  <a:close/>
                </a:path>
              </a:pathLst>
            </a:custGeom>
            <a:solidFill>
              <a:schemeClr val="accent1"/>
            </a:solidFill>
            <a:ln>
              <a:noFill/>
            </a:ln>
          </p:spPr>
          <p:txBody>
            <a:bodyPr vert="horz" wrap="square" lIns="68598" tIns="34299" rIns="68598" bIns="34299" numCol="1" anchor="t" anchorCtr="0" compatLnSpc="1">
              <a:prstTxWarp prst="textNoShape">
                <a:avLst/>
              </a:prstTxWarp>
            </a:bodyPr>
            <a:lstStyle/>
            <a:p>
              <a:endParaRPr lang="en-US" sz="1351" dirty="0"/>
            </a:p>
          </p:txBody>
        </p:sp>
        <p:sp>
          <p:nvSpPr>
            <p:cNvPr id="22" name="Freeform 21"/>
            <p:cNvSpPr>
              <a:spLocks/>
            </p:cNvSpPr>
            <p:nvPr/>
          </p:nvSpPr>
          <p:spPr bwMode="auto">
            <a:xfrm>
              <a:off x="2668894" y="4116612"/>
              <a:ext cx="718344" cy="548797"/>
            </a:xfrm>
            <a:custGeom>
              <a:avLst/>
              <a:gdLst>
                <a:gd name="T0" fmla="*/ 322 w 322"/>
                <a:gd name="T1" fmla="*/ 0 h 246"/>
                <a:gd name="T2" fmla="*/ 38 w 322"/>
                <a:gd name="T3" fmla="*/ 72 h 246"/>
                <a:gd name="T4" fmla="*/ 38 w 322"/>
                <a:gd name="T5" fmla="*/ 72 h 246"/>
                <a:gd name="T6" fmla="*/ 25 w 322"/>
                <a:gd name="T7" fmla="*/ 76 h 246"/>
                <a:gd name="T8" fmla="*/ 13 w 322"/>
                <a:gd name="T9" fmla="*/ 81 h 246"/>
                <a:gd name="T10" fmla="*/ 3 w 322"/>
                <a:gd name="T11" fmla="*/ 93 h 246"/>
                <a:gd name="T12" fmla="*/ 0 w 322"/>
                <a:gd name="T13" fmla="*/ 97 h 246"/>
                <a:gd name="T14" fmla="*/ 0 w 322"/>
                <a:gd name="T15" fmla="*/ 105 h 246"/>
                <a:gd name="T16" fmla="*/ 3 w 322"/>
                <a:gd name="T17" fmla="*/ 113 h 246"/>
                <a:gd name="T18" fmla="*/ 10 w 322"/>
                <a:gd name="T19" fmla="*/ 121 h 246"/>
                <a:gd name="T20" fmla="*/ 31 w 322"/>
                <a:gd name="T21" fmla="*/ 145 h 246"/>
                <a:gd name="T22" fmla="*/ 75 w 322"/>
                <a:gd name="T23" fmla="*/ 173 h 246"/>
                <a:gd name="T24" fmla="*/ 75 w 322"/>
                <a:gd name="T25" fmla="*/ 173 h 246"/>
                <a:gd name="T26" fmla="*/ 66 w 322"/>
                <a:gd name="T27" fmla="*/ 173 h 246"/>
                <a:gd name="T28" fmla="*/ 60 w 322"/>
                <a:gd name="T29" fmla="*/ 181 h 246"/>
                <a:gd name="T30" fmla="*/ 53 w 322"/>
                <a:gd name="T31" fmla="*/ 185 h 246"/>
                <a:gd name="T32" fmla="*/ 50 w 322"/>
                <a:gd name="T33" fmla="*/ 194 h 246"/>
                <a:gd name="T34" fmla="*/ 56 w 322"/>
                <a:gd name="T35" fmla="*/ 206 h 246"/>
                <a:gd name="T36" fmla="*/ 69 w 322"/>
                <a:gd name="T37" fmla="*/ 218 h 246"/>
                <a:gd name="T38" fmla="*/ 94 w 322"/>
                <a:gd name="T39" fmla="*/ 234 h 246"/>
                <a:gd name="T40" fmla="*/ 94 w 322"/>
                <a:gd name="T41" fmla="*/ 234 h 246"/>
                <a:gd name="T42" fmla="*/ 113 w 322"/>
                <a:gd name="T43" fmla="*/ 242 h 246"/>
                <a:gd name="T44" fmla="*/ 150 w 322"/>
                <a:gd name="T45" fmla="*/ 246 h 246"/>
                <a:gd name="T46" fmla="*/ 169 w 322"/>
                <a:gd name="T47" fmla="*/ 246 h 246"/>
                <a:gd name="T48" fmla="*/ 187 w 322"/>
                <a:gd name="T49" fmla="*/ 238 h 246"/>
                <a:gd name="T50" fmla="*/ 194 w 322"/>
                <a:gd name="T51" fmla="*/ 234 h 246"/>
                <a:gd name="T52" fmla="*/ 200 w 322"/>
                <a:gd name="T53" fmla="*/ 226 h 246"/>
                <a:gd name="T54" fmla="*/ 206 w 322"/>
                <a:gd name="T55" fmla="*/ 218 h 246"/>
                <a:gd name="T56" fmla="*/ 209 w 322"/>
                <a:gd name="T57" fmla="*/ 210 h 246"/>
                <a:gd name="T58" fmla="*/ 209 w 322"/>
                <a:gd name="T59" fmla="*/ 210 h 246"/>
                <a:gd name="T60" fmla="*/ 209 w 322"/>
                <a:gd name="T61" fmla="*/ 198 h 246"/>
                <a:gd name="T62" fmla="*/ 212 w 322"/>
                <a:gd name="T63" fmla="*/ 190 h 246"/>
                <a:gd name="T64" fmla="*/ 209 w 322"/>
                <a:gd name="T65" fmla="*/ 177 h 246"/>
                <a:gd name="T66" fmla="*/ 206 w 322"/>
                <a:gd name="T67" fmla="*/ 165 h 246"/>
                <a:gd name="T68" fmla="*/ 200 w 322"/>
                <a:gd name="T69" fmla="*/ 153 h 246"/>
                <a:gd name="T70" fmla="*/ 184 w 322"/>
                <a:gd name="T71" fmla="*/ 145 h 246"/>
                <a:gd name="T72" fmla="*/ 166 w 322"/>
                <a:gd name="T73" fmla="*/ 145 h 246"/>
                <a:gd name="T74" fmla="*/ 138 w 322"/>
                <a:gd name="T75" fmla="*/ 117 h 246"/>
                <a:gd name="T76" fmla="*/ 138 w 322"/>
                <a:gd name="T77" fmla="*/ 117 h 246"/>
                <a:gd name="T78" fmla="*/ 153 w 322"/>
                <a:gd name="T79" fmla="*/ 109 h 246"/>
                <a:gd name="T80" fmla="*/ 191 w 322"/>
                <a:gd name="T81" fmla="*/ 97 h 246"/>
                <a:gd name="T82" fmla="*/ 216 w 322"/>
                <a:gd name="T83" fmla="*/ 93 h 246"/>
                <a:gd name="T84" fmla="*/ 241 w 322"/>
                <a:gd name="T85" fmla="*/ 93 h 246"/>
                <a:gd name="T86" fmla="*/ 269 w 322"/>
                <a:gd name="T87" fmla="*/ 97 h 246"/>
                <a:gd name="T88" fmla="*/ 294 w 322"/>
                <a:gd name="T89" fmla="*/ 109 h 246"/>
                <a:gd name="T90" fmla="*/ 322 w 322"/>
                <a:gd name="T91"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2" h="246">
                  <a:moveTo>
                    <a:pt x="322" y="0"/>
                  </a:moveTo>
                  <a:lnTo>
                    <a:pt x="38" y="72"/>
                  </a:lnTo>
                  <a:lnTo>
                    <a:pt x="38" y="72"/>
                  </a:lnTo>
                  <a:lnTo>
                    <a:pt x="25" y="76"/>
                  </a:lnTo>
                  <a:lnTo>
                    <a:pt x="13" y="81"/>
                  </a:lnTo>
                  <a:lnTo>
                    <a:pt x="3" y="93"/>
                  </a:lnTo>
                  <a:lnTo>
                    <a:pt x="0" y="97"/>
                  </a:lnTo>
                  <a:lnTo>
                    <a:pt x="0" y="105"/>
                  </a:lnTo>
                  <a:lnTo>
                    <a:pt x="3" y="113"/>
                  </a:lnTo>
                  <a:lnTo>
                    <a:pt x="10" y="121"/>
                  </a:lnTo>
                  <a:lnTo>
                    <a:pt x="31" y="145"/>
                  </a:lnTo>
                  <a:lnTo>
                    <a:pt x="75" y="173"/>
                  </a:lnTo>
                  <a:lnTo>
                    <a:pt x="75" y="173"/>
                  </a:lnTo>
                  <a:lnTo>
                    <a:pt x="66" y="173"/>
                  </a:lnTo>
                  <a:lnTo>
                    <a:pt x="60" y="181"/>
                  </a:lnTo>
                  <a:lnTo>
                    <a:pt x="53" y="185"/>
                  </a:lnTo>
                  <a:lnTo>
                    <a:pt x="50" y="194"/>
                  </a:lnTo>
                  <a:lnTo>
                    <a:pt x="56" y="206"/>
                  </a:lnTo>
                  <a:lnTo>
                    <a:pt x="69" y="218"/>
                  </a:lnTo>
                  <a:lnTo>
                    <a:pt x="94" y="234"/>
                  </a:lnTo>
                  <a:lnTo>
                    <a:pt x="94" y="234"/>
                  </a:lnTo>
                  <a:lnTo>
                    <a:pt x="113" y="242"/>
                  </a:lnTo>
                  <a:lnTo>
                    <a:pt x="150" y="246"/>
                  </a:lnTo>
                  <a:lnTo>
                    <a:pt x="169" y="246"/>
                  </a:lnTo>
                  <a:lnTo>
                    <a:pt x="187" y="238"/>
                  </a:lnTo>
                  <a:lnTo>
                    <a:pt x="194" y="234"/>
                  </a:lnTo>
                  <a:lnTo>
                    <a:pt x="200" y="226"/>
                  </a:lnTo>
                  <a:lnTo>
                    <a:pt x="206" y="218"/>
                  </a:lnTo>
                  <a:lnTo>
                    <a:pt x="209" y="210"/>
                  </a:lnTo>
                  <a:lnTo>
                    <a:pt x="209" y="210"/>
                  </a:lnTo>
                  <a:lnTo>
                    <a:pt x="209" y="198"/>
                  </a:lnTo>
                  <a:lnTo>
                    <a:pt x="212" y="190"/>
                  </a:lnTo>
                  <a:lnTo>
                    <a:pt x="209" y="177"/>
                  </a:lnTo>
                  <a:lnTo>
                    <a:pt x="206" y="165"/>
                  </a:lnTo>
                  <a:lnTo>
                    <a:pt x="200" y="153"/>
                  </a:lnTo>
                  <a:lnTo>
                    <a:pt x="184" y="145"/>
                  </a:lnTo>
                  <a:lnTo>
                    <a:pt x="166" y="145"/>
                  </a:lnTo>
                  <a:lnTo>
                    <a:pt x="138" y="117"/>
                  </a:lnTo>
                  <a:lnTo>
                    <a:pt x="138" y="117"/>
                  </a:lnTo>
                  <a:lnTo>
                    <a:pt x="153" y="109"/>
                  </a:lnTo>
                  <a:lnTo>
                    <a:pt x="191" y="97"/>
                  </a:lnTo>
                  <a:lnTo>
                    <a:pt x="216" y="93"/>
                  </a:lnTo>
                  <a:lnTo>
                    <a:pt x="241" y="93"/>
                  </a:lnTo>
                  <a:lnTo>
                    <a:pt x="269" y="97"/>
                  </a:lnTo>
                  <a:lnTo>
                    <a:pt x="294" y="109"/>
                  </a:lnTo>
                  <a:lnTo>
                    <a:pt x="322" y="0"/>
                  </a:lnTo>
                  <a:close/>
                </a:path>
              </a:pathLst>
            </a:custGeom>
            <a:solidFill>
              <a:schemeClr val="tx1">
                <a:lumMod val="50000"/>
                <a:lumOff val="50000"/>
              </a:schemeClr>
            </a:solidFill>
            <a:ln>
              <a:noFill/>
            </a:ln>
          </p:spPr>
          <p:txBody>
            <a:bodyPr vert="horz" wrap="square" lIns="68598" tIns="34299" rIns="68598" bIns="34299" numCol="1" anchor="t" anchorCtr="0" compatLnSpc="1">
              <a:prstTxWarp prst="textNoShape">
                <a:avLst/>
              </a:prstTxWarp>
            </a:bodyPr>
            <a:lstStyle/>
            <a:p>
              <a:endParaRPr lang="en-US" sz="1351" dirty="0"/>
            </a:p>
          </p:txBody>
        </p:sp>
        <p:sp>
          <p:nvSpPr>
            <p:cNvPr id="23" name="Freeform 22"/>
            <p:cNvSpPr>
              <a:spLocks/>
            </p:cNvSpPr>
            <p:nvPr/>
          </p:nvSpPr>
          <p:spPr bwMode="auto">
            <a:xfrm>
              <a:off x="8239407" y="4205847"/>
              <a:ext cx="716114" cy="548797"/>
            </a:xfrm>
            <a:custGeom>
              <a:avLst/>
              <a:gdLst>
                <a:gd name="T0" fmla="*/ 0 w 321"/>
                <a:gd name="T1" fmla="*/ 0 h 246"/>
                <a:gd name="T2" fmla="*/ 284 w 321"/>
                <a:gd name="T3" fmla="*/ 73 h 246"/>
                <a:gd name="T4" fmla="*/ 284 w 321"/>
                <a:gd name="T5" fmla="*/ 73 h 246"/>
                <a:gd name="T6" fmla="*/ 296 w 321"/>
                <a:gd name="T7" fmla="*/ 77 h 246"/>
                <a:gd name="T8" fmla="*/ 309 w 321"/>
                <a:gd name="T9" fmla="*/ 81 h 246"/>
                <a:gd name="T10" fmla="*/ 318 w 321"/>
                <a:gd name="T11" fmla="*/ 93 h 246"/>
                <a:gd name="T12" fmla="*/ 321 w 321"/>
                <a:gd name="T13" fmla="*/ 97 h 246"/>
                <a:gd name="T14" fmla="*/ 321 w 321"/>
                <a:gd name="T15" fmla="*/ 105 h 246"/>
                <a:gd name="T16" fmla="*/ 318 w 321"/>
                <a:gd name="T17" fmla="*/ 113 h 246"/>
                <a:gd name="T18" fmla="*/ 312 w 321"/>
                <a:gd name="T19" fmla="*/ 121 h 246"/>
                <a:gd name="T20" fmla="*/ 290 w 321"/>
                <a:gd name="T21" fmla="*/ 145 h 246"/>
                <a:gd name="T22" fmla="*/ 246 w 321"/>
                <a:gd name="T23" fmla="*/ 174 h 246"/>
                <a:gd name="T24" fmla="*/ 246 w 321"/>
                <a:gd name="T25" fmla="*/ 174 h 246"/>
                <a:gd name="T26" fmla="*/ 255 w 321"/>
                <a:gd name="T27" fmla="*/ 178 h 246"/>
                <a:gd name="T28" fmla="*/ 262 w 321"/>
                <a:gd name="T29" fmla="*/ 182 h 246"/>
                <a:gd name="T30" fmla="*/ 268 w 321"/>
                <a:gd name="T31" fmla="*/ 186 h 246"/>
                <a:gd name="T32" fmla="*/ 271 w 321"/>
                <a:gd name="T33" fmla="*/ 198 h 246"/>
                <a:gd name="T34" fmla="*/ 265 w 321"/>
                <a:gd name="T35" fmla="*/ 206 h 246"/>
                <a:gd name="T36" fmla="*/ 252 w 321"/>
                <a:gd name="T37" fmla="*/ 222 h 246"/>
                <a:gd name="T38" fmla="*/ 227 w 321"/>
                <a:gd name="T39" fmla="*/ 238 h 246"/>
                <a:gd name="T40" fmla="*/ 227 w 321"/>
                <a:gd name="T41" fmla="*/ 238 h 246"/>
                <a:gd name="T42" fmla="*/ 209 w 321"/>
                <a:gd name="T43" fmla="*/ 242 h 246"/>
                <a:gd name="T44" fmla="*/ 171 w 321"/>
                <a:gd name="T45" fmla="*/ 246 h 246"/>
                <a:gd name="T46" fmla="*/ 153 w 321"/>
                <a:gd name="T47" fmla="*/ 246 h 246"/>
                <a:gd name="T48" fmla="*/ 134 w 321"/>
                <a:gd name="T49" fmla="*/ 242 h 246"/>
                <a:gd name="T50" fmla="*/ 128 w 321"/>
                <a:gd name="T51" fmla="*/ 234 h 246"/>
                <a:gd name="T52" fmla="*/ 121 w 321"/>
                <a:gd name="T53" fmla="*/ 230 h 246"/>
                <a:gd name="T54" fmla="*/ 115 w 321"/>
                <a:gd name="T55" fmla="*/ 222 h 246"/>
                <a:gd name="T56" fmla="*/ 112 w 321"/>
                <a:gd name="T57" fmla="*/ 210 h 246"/>
                <a:gd name="T58" fmla="*/ 112 w 321"/>
                <a:gd name="T59" fmla="*/ 210 h 246"/>
                <a:gd name="T60" fmla="*/ 112 w 321"/>
                <a:gd name="T61" fmla="*/ 198 h 246"/>
                <a:gd name="T62" fmla="*/ 109 w 321"/>
                <a:gd name="T63" fmla="*/ 190 h 246"/>
                <a:gd name="T64" fmla="*/ 112 w 321"/>
                <a:gd name="T65" fmla="*/ 178 h 246"/>
                <a:gd name="T66" fmla="*/ 115 w 321"/>
                <a:gd name="T67" fmla="*/ 166 h 246"/>
                <a:gd name="T68" fmla="*/ 121 w 321"/>
                <a:gd name="T69" fmla="*/ 154 h 246"/>
                <a:gd name="T70" fmla="*/ 137 w 321"/>
                <a:gd name="T71" fmla="*/ 150 h 246"/>
                <a:gd name="T72" fmla="*/ 156 w 321"/>
                <a:gd name="T73" fmla="*/ 145 h 246"/>
                <a:gd name="T74" fmla="*/ 184 w 321"/>
                <a:gd name="T75" fmla="*/ 117 h 246"/>
                <a:gd name="T76" fmla="*/ 184 w 321"/>
                <a:gd name="T77" fmla="*/ 117 h 246"/>
                <a:gd name="T78" fmla="*/ 168 w 321"/>
                <a:gd name="T79" fmla="*/ 113 h 246"/>
                <a:gd name="T80" fmla="*/ 131 w 321"/>
                <a:gd name="T81" fmla="*/ 101 h 246"/>
                <a:gd name="T82" fmla="*/ 106 w 321"/>
                <a:gd name="T83" fmla="*/ 97 h 246"/>
                <a:gd name="T84" fmla="*/ 81 w 321"/>
                <a:gd name="T85" fmla="*/ 93 h 246"/>
                <a:gd name="T86" fmla="*/ 53 w 321"/>
                <a:gd name="T87" fmla="*/ 97 h 246"/>
                <a:gd name="T88" fmla="*/ 28 w 321"/>
                <a:gd name="T89" fmla="*/ 109 h 246"/>
                <a:gd name="T90" fmla="*/ 0 w 321"/>
                <a:gd name="T91"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1" h="246">
                  <a:moveTo>
                    <a:pt x="0" y="0"/>
                  </a:moveTo>
                  <a:lnTo>
                    <a:pt x="284" y="73"/>
                  </a:lnTo>
                  <a:lnTo>
                    <a:pt x="284" y="73"/>
                  </a:lnTo>
                  <a:lnTo>
                    <a:pt x="296" y="77"/>
                  </a:lnTo>
                  <a:lnTo>
                    <a:pt x="309" y="81"/>
                  </a:lnTo>
                  <a:lnTo>
                    <a:pt x="318" y="93"/>
                  </a:lnTo>
                  <a:lnTo>
                    <a:pt x="321" y="97"/>
                  </a:lnTo>
                  <a:lnTo>
                    <a:pt x="321" y="105"/>
                  </a:lnTo>
                  <a:lnTo>
                    <a:pt x="318" y="113"/>
                  </a:lnTo>
                  <a:lnTo>
                    <a:pt x="312" y="121"/>
                  </a:lnTo>
                  <a:lnTo>
                    <a:pt x="290" y="145"/>
                  </a:lnTo>
                  <a:lnTo>
                    <a:pt x="246" y="174"/>
                  </a:lnTo>
                  <a:lnTo>
                    <a:pt x="246" y="174"/>
                  </a:lnTo>
                  <a:lnTo>
                    <a:pt x="255" y="178"/>
                  </a:lnTo>
                  <a:lnTo>
                    <a:pt x="262" y="182"/>
                  </a:lnTo>
                  <a:lnTo>
                    <a:pt x="268" y="186"/>
                  </a:lnTo>
                  <a:lnTo>
                    <a:pt x="271" y="198"/>
                  </a:lnTo>
                  <a:lnTo>
                    <a:pt x="265" y="206"/>
                  </a:lnTo>
                  <a:lnTo>
                    <a:pt x="252" y="222"/>
                  </a:lnTo>
                  <a:lnTo>
                    <a:pt x="227" y="238"/>
                  </a:lnTo>
                  <a:lnTo>
                    <a:pt x="227" y="238"/>
                  </a:lnTo>
                  <a:lnTo>
                    <a:pt x="209" y="242"/>
                  </a:lnTo>
                  <a:lnTo>
                    <a:pt x="171" y="246"/>
                  </a:lnTo>
                  <a:lnTo>
                    <a:pt x="153" y="246"/>
                  </a:lnTo>
                  <a:lnTo>
                    <a:pt x="134" y="242"/>
                  </a:lnTo>
                  <a:lnTo>
                    <a:pt x="128" y="234"/>
                  </a:lnTo>
                  <a:lnTo>
                    <a:pt x="121" y="230"/>
                  </a:lnTo>
                  <a:lnTo>
                    <a:pt x="115" y="222"/>
                  </a:lnTo>
                  <a:lnTo>
                    <a:pt x="112" y="210"/>
                  </a:lnTo>
                  <a:lnTo>
                    <a:pt x="112" y="210"/>
                  </a:lnTo>
                  <a:lnTo>
                    <a:pt x="112" y="198"/>
                  </a:lnTo>
                  <a:lnTo>
                    <a:pt x="109" y="190"/>
                  </a:lnTo>
                  <a:lnTo>
                    <a:pt x="112" y="178"/>
                  </a:lnTo>
                  <a:lnTo>
                    <a:pt x="115" y="166"/>
                  </a:lnTo>
                  <a:lnTo>
                    <a:pt x="121" y="154"/>
                  </a:lnTo>
                  <a:lnTo>
                    <a:pt x="137" y="150"/>
                  </a:lnTo>
                  <a:lnTo>
                    <a:pt x="156" y="145"/>
                  </a:lnTo>
                  <a:lnTo>
                    <a:pt x="184" y="117"/>
                  </a:lnTo>
                  <a:lnTo>
                    <a:pt x="184" y="117"/>
                  </a:lnTo>
                  <a:lnTo>
                    <a:pt x="168" y="113"/>
                  </a:lnTo>
                  <a:lnTo>
                    <a:pt x="131" y="101"/>
                  </a:lnTo>
                  <a:lnTo>
                    <a:pt x="106" y="97"/>
                  </a:lnTo>
                  <a:lnTo>
                    <a:pt x="81" y="93"/>
                  </a:lnTo>
                  <a:lnTo>
                    <a:pt x="53" y="97"/>
                  </a:lnTo>
                  <a:lnTo>
                    <a:pt x="28" y="109"/>
                  </a:lnTo>
                  <a:lnTo>
                    <a:pt x="0" y="0"/>
                  </a:lnTo>
                  <a:close/>
                </a:path>
              </a:pathLst>
            </a:custGeom>
            <a:solidFill>
              <a:schemeClr val="tx1">
                <a:lumMod val="50000"/>
                <a:lumOff val="50000"/>
              </a:schemeClr>
            </a:solidFill>
            <a:ln>
              <a:noFill/>
            </a:ln>
          </p:spPr>
          <p:txBody>
            <a:bodyPr vert="horz" wrap="square" lIns="68598" tIns="34299" rIns="68598" bIns="34299" numCol="1" anchor="t" anchorCtr="0" compatLnSpc="1">
              <a:prstTxWarp prst="textNoShape">
                <a:avLst/>
              </a:prstTxWarp>
            </a:bodyPr>
            <a:lstStyle/>
            <a:p>
              <a:endParaRPr lang="en-US" sz="1351" dirty="0"/>
            </a:p>
          </p:txBody>
        </p:sp>
        <p:sp>
          <p:nvSpPr>
            <p:cNvPr id="24" name="Freeform 23"/>
            <p:cNvSpPr>
              <a:spLocks/>
            </p:cNvSpPr>
            <p:nvPr/>
          </p:nvSpPr>
          <p:spPr bwMode="auto">
            <a:xfrm>
              <a:off x="8198804" y="2657615"/>
              <a:ext cx="84774" cy="225320"/>
            </a:xfrm>
            <a:custGeom>
              <a:avLst/>
              <a:gdLst>
                <a:gd name="T0" fmla="*/ 38 w 38"/>
                <a:gd name="T1" fmla="*/ 4 h 101"/>
                <a:gd name="T2" fmla="*/ 38 w 38"/>
                <a:gd name="T3" fmla="*/ 4 h 101"/>
                <a:gd name="T4" fmla="*/ 31 w 38"/>
                <a:gd name="T5" fmla="*/ 101 h 101"/>
                <a:gd name="T6" fmla="*/ 0 w 38"/>
                <a:gd name="T7" fmla="*/ 97 h 101"/>
                <a:gd name="T8" fmla="*/ 0 w 38"/>
                <a:gd name="T9" fmla="*/ 97 h 101"/>
                <a:gd name="T10" fmla="*/ 6 w 38"/>
                <a:gd name="T11" fmla="*/ 0 h 101"/>
                <a:gd name="T12" fmla="*/ 38 w 38"/>
                <a:gd name="T13" fmla="*/ 4 h 101"/>
              </a:gdLst>
              <a:ahLst/>
              <a:cxnLst>
                <a:cxn ang="0">
                  <a:pos x="T0" y="T1"/>
                </a:cxn>
                <a:cxn ang="0">
                  <a:pos x="T2" y="T3"/>
                </a:cxn>
                <a:cxn ang="0">
                  <a:pos x="T4" y="T5"/>
                </a:cxn>
                <a:cxn ang="0">
                  <a:pos x="T6" y="T7"/>
                </a:cxn>
                <a:cxn ang="0">
                  <a:pos x="T8" y="T9"/>
                </a:cxn>
                <a:cxn ang="0">
                  <a:pos x="T10" y="T11"/>
                </a:cxn>
                <a:cxn ang="0">
                  <a:pos x="T12" y="T13"/>
                </a:cxn>
              </a:cxnLst>
              <a:rect l="0" t="0" r="r" b="b"/>
              <a:pathLst>
                <a:path w="38" h="101">
                  <a:moveTo>
                    <a:pt x="38" y="4"/>
                  </a:moveTo>
                  <a:lnTo>
                    <a:pt x="38" y="4"/>
                  </a:lnTo>
                  <a:lnTo>
                    <a:pt x="31" y="101"/>
                  </a:lnTo>
                  <a:lnTo>
                    <a:pt x="0" y="97"/>
                  </a:lnTo>
                  <a:lnTo>
                    <a:pt x="0" y="97"/>
                  </a:lnTo>
                  <a:lnTo>
                    <a:pt x="6" y="0"/>
                  </a:lnTo>
                  <a:lnTo>
                    <a:pt x="38" y="4"/>
                  </a:lnTo>
                  <a:close/>
                </a:path>
              </a:pathLst>
            </a:custGeom>
            <a:solidFill>
              <a:schemeClr val="bg1">
                <a:lumMod val="75000"/>
              </a:schemeClr>
            </a:solidFill>
            <a:ln>
              <a:noFill/>
            </a:ln>
          </p:spPr>
          <p:txBody>
            <a:bodyPr vert="horz" wrap="square" lIns="68598" tIns="34299" rIns="68598" bIns="34299" numCol="1" anchor="t" anchorCtr="0" compatLnSpc="1">
              <a:prstTxWarp prst="textNoShape">
                <a:avLst/>
              </a:prstTxWarp>
            </a:bodyPr>
            <a:lstStyle/>
            <a:p>
              <a:endParaRPr lang="en-US" sz="1351" dirty="0"/>
            </a:p>
          </p:txBody>
        </p:sp>
        <p:sp>
          <p:nvSpPr>
            <p:cNvPr id="25" name="Freeform 24"/>
            <p:cNvSpPr>
              <a:spLocks/>
            </p:cNvSpPr>
            <p:nvPr/>
          </p:nvSpPr>
          <p:spPr bwMode="auto">
            <a:xfrm>
              <a:off x="8609287" y="2900782"/>
              <a:ext cx="167317" cy="225320"/>
            </a:xfrm>
            <a:custGeom>
              <a:avLst/>
              <a:gdLst>
                <a:gd name="T0" fmla="*/ 75 w 75"/>
                <a:gd name="T1" fmla="*/ 24 h 101"/>
                <a:gd name="T2" fmla="*/ 75 w 75"/>
                <a:gd name="T3" fmla="*/ 24 h 101"/>
                <a:gd name="T4" fmla="*/ 25 w 75"/>
                <a:gd name="T5" fmla="*/ 101 h 101"/>
                <a:gd name="T6" fmla="*/ 0 w 75"/>
                <a:gd name="T7" fmla="*/ 77 h 101"/>
                <a:gd name="T8" fmla="*/ 0 w 75"/>
                <a:gd name="T9" fmla="*/ 77 h 101"/>
                <a:gd name="T10" fmla="*/ 50 w 75"/>
                <a:gd name="T11" fmla="*/ 0 h 101"/>
                <a:gd name="T12" fmla="*/ 75 w 75"/>
                <a:gd name="T13" fmla="*/ 24 h 101"/>
              </a:gdLst>
              <a:ahLst/>
              <a:cxnLst>
                <a:cxn ang="0">
                  <a:pos x="T0" y="T1"/>
                </a:cxn>
                <a:cxn ang="0">
                  <a:pos x="T2" y="T3"/>
                </a:cxn>
                <a:cxn ang="0">
                  <a:pos x="T4" y="T5"/>
                </a:cxn>
                <a:cxn ang="0">
                  <a:pos x="T6" y="T7"/>
                </a:cxn>
                <a:cxn ang="0">
                  <a:pos x="T8" y="T9"/>
                </a:cxn>
                <a:cxn ang="0">
                  <a:pos x="T10" y="T11"/>
                </a:cxn>
                <a:cxn ang="0">
                  <a:pos x="T12" y="T13"/>
                </a:cxn>
              </a:cxnLst>
              <a:rect l="0" t="0" r="r" b="b"/>
              <a:pathLst>
                <a:path w="75" h="101">
                  <a:moveTo>
                    <a:pt x="75" y="24"/>
                  </a:moveTo>
                  <a:lnTo>
                    <a:pt x="75" y="24"/>
                  </a:lnTo>
                  <a:lnTo>
                    <a:pt x="25" y="101"/>
                  </a:lnTo>
                  <a:lnTo>
                    <a:pt x="0" y="77"/>
                  </a:lnTo>
                  <a:lnTo>
                    <a:pt x="0" y="77"/>
                  </a:lnTo>
                  <a:lnTo>
                    <a:pt x="50" y="0"/>
                  </a:lnTo>
                  <a:lnTo>
                    <a:pt x="75" y="24"/>
                  </a:lnTo>
                  <a:close/>
                </a:path>
              </a:pathLst>
            </a:custGeom>
            <a:solidFill>
              <a:schemeClr val="bg1">
                <a:lumMod val="75000"/>
              </a:schemeClr>
            </a:solidFill>
            <a:ln>
              <a:noFill/>
            </a:ln>
          </p:spPr>
          <p:txBody>
            <a:bodyPr vert="horz" wrap="square" lIns="68598" tIns="34299" rIns="68598" bIns="34299" numCol="1" anchor="t" anchorCtr="0" compatLnSpc="1">
              <a:prstTxWarp prst="textNoShape">
                <a:avLst/>
              </a:prstTxWarp>
            </a:bodyPr>
            <a:lstStyle/>
            <a:p>
              <a:endParaRPr lang="en-US" sz="1351" dirty="0"/>
            </a:p>
          </p:txBody>
        </p:sp>
        <p:sp>
          <p:nvSpPr>
            <p:cNvPr id="26" name="Freeform 25"/>
            <p:cNvSpPr>
              <a:spLocks/>
            </p:cNvSpPr>
            <p:nvPr/>
          </p:nvSpPr>
          <p:spPr bwMode="auto">
            <a:xfrm>
              <a:off x="8415199" y="2684386"/>
              <a:ext cx="160624" cy="287785"/>
            </a:xfrm>
            <a:custGeom>
              <a:avLst/>
              <a:gdLst>
                <a:gd name="T0" fmla="*/ 72 w 72"/>
                <a:gd name="T1" fmla="*/ 16 h 129"/>
                <a:gd name="T2" fmla="*/ 72 w 72"/>
                <a:gd name="T3" fmla="*/ 16 h 129"/>
                <a:gd name="T4" fmla="*/ 28 w 72"/>
                <a:gd name="T5" fmla="*/ 129 h 129"/>
                <a:gd name="T6" fmla="*/ 0 w 72"/>
                <a:gd name="T7" fmla="*/ 113 h 129"/>
                <a:gd name="T8" fmla="*/ 0 w 72"/>
                <a:gd name="T9" fmla="*/ 113 h 129"/>
                <a:gd name="T10" fmla="*/ 47 w 72"/>
                <a:gd name="T11" fmla="*/ 0 h 129"/>
                <a:gd name="T12" fmla="*/ 72 w 72"/>
                <a:gd name="T13" fmla="*/ 16 h 129"/>
              </a:gdLst>
              <a:ahLst/>
              <a:cxnLst>
                <a:cxn ang="0">
                  <a:pos x="T0" y="T1"/>
                </a:cxn>
                <a:cxn ang="0">
                  <a:pos x="T2" y="T3"/>
                </a:cxn>
                <a:cxn ang="0">
                  <a:pos x="T4" y="T5"/>
                </a:cxn>
                <a:cxn ang="0">
                  <a:pos x="T6" y="T7"/>
                </a:cxn>
                <a:cxn ang="0">
                  <a:pos x="T8" y="T9"/>
                </a:cxn>
                <a:cxn ang="0">
                  <a:pos x="T10" y="T11"/>
                </a:cxn>
                <a:cxn ang="0">
                  <a:pos x="T12" y="T13"/>
                </a:cxn>
              </a:cxnLst>
              <a:rect l="0" t="0" r="r" b="b"/>
              <a:pathLst>
                <a:path w="72" h="129">
                  <a:moveTo>
                    <a:pt x="72" y="16"/>
                  </a:moveTo>
                  <a:lnTo>
                    <a:pt x="72" y="16"/>
                  </a:lnTo>
                  <a:lnTo>
                    <a:pt x="28" y="129"/>
                  </a:lnTo>
                  <a:lnTo>
                    <a:pt x="0" y="113"/>
                  </a:lnTo>
                  <a:lnTo>
                    <a:pt x="0" y="113"/>
                  </a:lnTo>
                  <a:lnTo>
                    <a:pt x="47" y="0"/>
                  </a:lnTo>
                  <a:lnTo>
                    <a:pt x="72" y="16"/>
                  </a:lnTo>
                  <a:close/>
                </a:path>
              </a:pathLst>
            </a:custGeom>
            <a:solidFill>
              <a:schemeClr val="bg1">
                <a:lumMod val="75000"/>
              </a:schemeClr>
            </a:solidFill>
            <a:ln>
              <a:noFill/>
            </a:ln>
          </p:spPr>
          <p:txBody>
            <a:bodyPr vert="horz" wrap="square" lIns="68598" tIns="34299" rIns="68598" bIns="34299" numCol="1" anchor="t" anchorCtr="0" compatLnSpc="1">
              <a:prstTxWarp prst="textNoShape">
                <a:avLst/>
              </a:prstTxWarp>
            </a:bodyPr>
            <a:lstStyle/>
            <a:p>
              <a:endParaRPr lang="en-US" sz="1351" dirty="0"/>
            </a:p>
          </p:txBody>
        </p:sp>
        <p:sp>
          <p:nvSpPr>
            <p:cNvPr id="27" name="Freeform 26"/>
            <p:cNvSpPr>
              <a:spLocks/>
            </p:cNvSpPr>
            <p:nvPr/>
          </p:nvSpPr>
          <p:spPr bwMode="auto">
            <a:xfrm>
              <a:off x="3253384" y="2990018"/>
              <a:ext cx="180702" cy="189626"/>
            </a:xfrm>
            <a:custGeom>
              <a:avLst/>
              <a:gdLst>
                <a:gd name="T0" fmla="*/ 16 w 81"/>
                <a:gd name="T1" fmla="*/ 0 h 85"/>
                <a:gd name="T2" fmla="*/ 16 w 81"/>
                <a:gd name="T3" fmla="*/ 0 h 85"/>
                <a:gd name="T4" fmla="*/ 81 w 81"/>
                <a:gd name="T5" fmla="*/ 53 h 85"/>
                <a:gd name="T6" fmla="*/ 66 w 81"/>
                <a:gd name="T7" fmla="*/ 85 h 85"/>
                <a:gd name="T8" fmla="*/ 66 w 81"/>
                <a:gd name="T9" fmla="*/ 85 h 85"/>
                <a:gd name="T10" fmla="*/ 0 w 81"/>
                <a:gd name="T11" fmla="*/ 37 h 85"/>
                <a:gd name="T12" fmla="*/ 16 w 81"/>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81" h="85">
                  <a:moveTo>
                    <a:pt x="16" y="0"/>
                  </a:moveTo>
                  <a:lnTo>
                    <a:pt x="16" y="0"/>
                  </a:lnTo>
                  <a:lnTo>
                    <a:pt x="81" y="53"/>
                  </a:lnTo>
                  <a:lnTo>
                    <a:pt x="66" y="85"/>
                  </a:lnTo>
                  <a:lnTo>
                    <a:pt x="66" y="85"/>
                  </a:lnTo>
                  <a:lnTo>
                    <a:pt x="0" y="37"/>
                  </a:lnTo>
                  <a:lnTo>
                    <a:pt x="16" y="0"/>
                  </a:lnTo>
                  <a:close/>
                </a:path>
              </a:pathLst>
            </a:custGeom>
            <a:solidFill>
              <a:schemeClr val="bg1">
                <a:lumMod val="75000"/>
              </a:schemeClr>
            </a:solidFill>
            <a:ln>
              <a:noFill/>
            </a:ln>
          </p:spPr>
          <p:txBody>
            <a:bodyPr vert="horz" wrap="square" lIns="68598" tIns="34299" rIns="68598" bIns="34299" numCol="1" anchor="t" anchorCtr="0" compatLnSpc="1">
              <a:prstTxWarp prst="textNoShape">
                <a:avLst/>
              </a:prstTxWarp>
            </a:bodyPr>
            <a:lstStyle/>
            <a:p>
              <a:endParaRPr lang="en-US" sz="1351" dirty="0"/>
            </a:p>
          </p:txBody>
        </p:sp>
        <p:sp>
          <p:nvSpPr>
            <p:cNvPr id="28" name="Freeform 27"/>
            <p:cNvSpPr>
              <a:spLocks/>
            </p:cNvSpPr>
            <p:nvPr/>
          </p:nvSpPr>
          <p:spPr bwMode="auto">
            <a:xfrm>
              <a:off x="3414008" y="2711156"/>
              <a:ext cx="180702" cy="287785"/>
            </a:xfrm>
            <a:custGeom>
              <a:avLst/>
              <a:gdLst>
                <a:gd name="T0" fmla="*/ 22 w 81"/>
                <a:gd name="T1" fmla="*/ 0 h 129"/>
                <a:gd name="T2" fmla="*/ 22 w 81"/>
                <a:gd name="T3" fmla="*/ 0 h 129"/>
                <a:gd name="T4" fmla="*/ 81 w 81"/>
                <a:gd name="T5" fmla="*/ 101 h 129"/>
                <a:gd name="T6" fmla="*/ 56 w 81"/>
                <a:gd name="T7" fmla="*/ 129 h 129"/>
                <a:gd name="T8" fmla="*/ 56 w 81"/>
                <a:gd name="T9" fmla="*/ 129 h 129"/>
                <a:gd name="T10" fmla="*/ 0 w 81"/>
                <a:gd name="T11" fmla="*/ 24 h 129"/>
                <a:gd name="T12" fmla="*/ 22 w 81"/>
                <a:gd name="T13" fmla="*/ 0 h 129"/>
              </a:gdLst>
              <a:ahLst/>
              <a:cxnLst>
                <a:cxn ang="0">
                  <a:pos x="T0" y="T1"/>
                </a:cxn>
                <a:cxn ang="0">
                  <a:pos x="T2" y="T3"/>
                </a:cxn>
                <a:cxn ang="0">
                  <a:pos x="T4" y="T5"/>
                </a:cxn>
                <a:cxn ang="0">
                  <a:pos x="T6" y="T7"/>
                </a:cxn>
                <a:cxn ang="0">
                  <a:pos x="T8" y="T9"/>
                </a:cxn>
                <a:cxn ang="0">
                  <a:pos x="T10" y="T11"/>
                </a:cxn>
                <a:cxn ang="0">
                  <a:pos x="T12" y="T13"/>
                </a:cxn>
              </a:cxnLst>
              <a:rect l="0" t="0" r="r" b="b"/>
              <a:pathLst>
                <a:path w="81" h="129">
                  <a:moveTo>
                    <a:pt x="22" y="0"/>
                  </a:moveTo>
                  <a:lnTo>
                    <a:pt x="22" y="0"/>
                  </a:lnTo>
                  <a:lnTo>
                    <a:pt x="81" y="101"/>
                  </a:lnTo>
                  <a:lnTo>
                    <a:pt x="56" y="129"/>
                  </a:lnTo>
                  <a:lnTo>
                    <a:pt x="56" y="129"/>
                  </a:lnTo>
                  <a:lnTo>
                    <a:pt x="0" y="24"/>
                  </a:lnTo>
                  <a:lnTo>
                    <a:pt x="22" y="0"/>
                  </a:lnTo>
                  <a:close/>
                </a:path>
              </a:pathLst>
            </a:custGeom>
            <a:solidFill>
              <a:schemeClr val="bg1">
                <a:lumMod val="75000"/>
              </a:schemeClr>
            </a:solidFill>
            <a:ln>
              <a:noFill/>
            </a:ln>
          </p:spPr>
          <p:txBody>
            <a:bodyPr vert="horz" wrap="square" lIns="68598" tIns="34299" rIns="68598" bIns="34299" numCol="1" anchor="t" anchorCtr="0" compatLnSpc="1">
              <a:prstTxWarp prst="textNoShape">
                <a:avLst/>
              </a:prstTxWarp>
            </a:bodyPr>
            <a:lstStyle/>
            <a:p>
              <a:endParaRPr lang="en-US" sz="1351" dirty="0"/>
            </a:p>
          </p:txBody>
        </p:sp>
        <p:sp>
          <p:nvSpPr>
            <p:cNvPr id="29" name="Freeform 28"/>
            <p:cNvSpPr>
              <a:spLocks/>
            </p:cNvSpPr>
            <p:nvPr/>
          </p:nvSpPr>
          <p:spPr bwMode="auto">
            <a:xfrm>
              <a:off x="4027500" y="3333573"/>
              <a:ext cx="269937" cy="341326"/>
            </a:xfrm>
            <a:custGeom>
              <a:avLst/>
              <a:gdLst>
                <a:gd name="T0" fmla="*/ 43 w 121"/>
                <a:gd name="T1" fmla="*/ 149 h 153"/>
                <a:gd name="T2" fmla="*/ 43 w 121"/>
                <a:gd name="T3" fmla="*/ 149 h 153"/>
                <a:gd name="T4" fmla="*/ 75 w 121"/>
                <a:gd name="T5" fmla="*/ 145 h 153"/>
                <a:gd name="T6" fmla="*/ 103 w 121"/>
                <a:gd name="T7" fmla="*/ 145 h 153"/>
                <a:gd name="T8" fmla="*/ 103 w 121"/>
                <a:gd name="T9" fmla="*/ 145 h 153"/>
                <a:gd name="T10" fmla="*/ 112 w 121"/>
                <a:gd name="T11" fmla="*/ 129 h 153"/>
                <a:gd name="T12" fmla="*/ 118 w 121"/>
                <a:gd name="T13" fmla="*/ 109 h 153"/>
                <a:gd name="T14" fmla="*/ 118 w 121"/>
                <a:gd name="T15" fmla="*/ 109 h 153"/>
                <a:gd name="T16" fmla="*/ 121 w 121"/>
                <a:gd name="T17" fmla="*/ 88 h 153"/>
                <a:gd name="T18" fmla="*/ 121 w 121"/>
                <a:gd name="T19" fmla="*/ 72 h 153"/>
                <a:gd name="T20" fmla="*/ 118 w 121"/>
                <a:gd name="T21" fmla="*/ 56 h 153"/>
                <a:gd name="T22" fmla="*/ 115 w 121"/>
                <a:gd name="T23" fmla="*/ 40 h 153"/>
                <a:gd name="T24" fmla="*/ 109 w 121"/>
                <a:gd name="T25" fmla="*/ 28 h 153"/>
                <a:gd name="T26" fmla="*/ 100 w 121"/>
                <a:gd name="T27" fmla="*/ 16 h 153"/>
                <a:gd name="T28" fmla="*/ 90 w 121"/>
                <a:gd name="T29" fmla="*/ 8 h 153"/>
                <a:gd name="T30" fmla="*/ 81 w 121"/>
                <a:gd name="T31" fmla="*/ 0 h 153"/>
                <a:gd name="T32" fmla="*/ 81 w 121"/>
                <a:gd name="T33" fmla="*/ 0 h 153"/>
                <a:gd name="T34" fmla="*/ 68 w 121"/>
                <a:gd name="T35" fmla="*/ 0 h 153"/>
                <a:gd name="T36" fmla="*/ 56 w 121"/>
                <a:gd name="T37" fmla="*/ 0 h 153"/>
                <a:gd name="T38" fmla="*/ 43 w 121"/>
                <a:gd name="T39" fmla="*/ 4 h 153"/>
                <a:gd name="T40" fmla="*/ 34 w 121"/>
                <a:gd name="T41" fmla="*/ 12 h 153"/>
                <a:gd name="T42" fmla="*/ 25 w 121"/>
                <a:gd name="T43" fmla="*/ 20 h 153"/>
                <a:gd name="T44" fmla="*/ 15 w 121"/>
                <a:gd name="T45" fmla="*/ 32 h 153"/>
                <a:gd name="T46" fmla="*/ 9 w 121"/>
                <a:gd name="T47" fmla="*/ 48 h 153"/>
                <a:gd name="T48" fmla="*/ 3 w 121"/>
                <a:gd name="T49" fmla="*/ 64 h 153"/>
                <a:gd name="T50" fmla="*/ 3 w 121"/>
                <a:gd name="T51" fmla="*/ 64 h 153"/>
                <a:gd name="T52" fmla="*/ 0 w 121"/>
                <a:gd name="T53" fmla="*/ 88 h 153"/>
                <a:gd name="T54" fmla="*/ 3 w 121"/>
                <a:gd name="T55" fmla="*/ 113 h 153"/>
                <a:gd name="T56" fmla="*/ 9 w 121"/>
                <a:gd name="T57" fmla="*/ 137 h 153"/>
                <a:gd name="T58" fmla="*/ 18 w 121"/>
                <a:gd name="T59" fmla="*/ 153 h 153"/>
                <a:gd name="T60" fmla="*/ 18 w 121"/>
                <a:gd name="T61" fmla="*/ 153 h 153"/>
                <a:gd name="T62" fmla="*/ 43 w 121"/>
                <a:gd name="T63" fmla="*/ 149 h 153"/>
                <a:gd name="T64" fmla="*/ 43 w 121"/>
                <a:gd name="T65" fmla="*/ 149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53">
                  <a:moveTo>
                    <a:pt x="43" y="149"/>
                  </a:moveTo>
                  <a:lnTo>
                    <a:pt x="43" y="149"/>
                  </a:lnTo>
                  <a:lnTo>
                    <a:pt x="75" y="145"/>
                  </a:lnTo>
                  <a:lnTo>
                    <a:pt x="103" y="145"/>
                  </a:lnTo>
                  <a:lnTo>
                    <a:pt x="103" y="145"/>
                  </a:lnTo>
                  <a:lnTo>
                    <a:pt x="112" y="129"/>
                  </a:lnTo>
                  <a:lnTo>
                    <a:pt x="118" y="109"/>
                  </a:lnTo>
                  <a:lnTo>
                    <a:pt x="118" y="109"/>
                  </a:lnTo>
                  <a:lnTo>
                    <a:pt x="121" y="88"/>
                  </a:lnTo>
                  <a:lnTo>
                    <a:pt x="121" y="72"/>
                  </a:lnTo>
                  <a:lnTo>
                    <a:pt x="118" y="56"/>
                  </a:lnTo>
                  <a:lnTo>
                    <a:pt x="115" y="40"/>
                  </a:lnTo>
                  <a:lnTo>
                    <a:pt x="109" y="28"/>
                  </a:lnTo>
                  <a:lnTo>
                    <a:pt x="100" y="16"/>
                  </a:lnTo>
                  <a:lnTo>
                    <a:pt x="90" y="8"/>
                  </a:lnTo>
                  <a:lnTo>
                    <a:pt x="81" y="0"/>
                  </a:lnTo>
                  <a:lnTo>
                    <a:pt x="81" y="0"/>
                  </a:lnTo>
                  <a:lnTo>
                    <a:pt x="68" y="0"/>
                  </a:lnTo>
                  <a:lnTo>
                    <a:pt x="56" y="0"/>
                  </a:lnTo>
                  <a:lnTo>
                    <a:pt x="43" y="4"/>
                  </a:lnTo>
                  <a:lnTo>
                    <a:pt x="34" y="12"/>
                  </a:lnTo>
                  <a:lnTo>
                    <a:pt x="25" y="20"/>
                  </a:lnTo>
                  <a:lnTo>
                    <a:pt x="15" y="32"/>
                  </a:lnTo>
                  <a:lnTo>
                    <a:pt x="9" y="48"/>
                  </a:lnTo>
                  <a:lnTo>
                    <a:pt x="3" y="64"/>
                  </a:lnTo>
                  <a:lnTo>
                    <a:pt x="3" y="64"/>
                  </a:lnTo>
                  <a:lnTo>
                    <a:pt x="0" y="88"/>
                  </a:lnTo>
                  <a:lnTo>
                    <a:pt x="3" y="113"/>
                  </a:lnTo>
                  <a:lnTo>
                    <a:pt x="9" y="137"/>
                  </a:lnTo>
                  <a:lnTo>
                    <a:pt x="18" y="153"/>
                  </a:lnTo>
                  <a:lnTo>
                    <a:pt x="18" y="153"/>
                  </a:lnTo>
                  <a:lnTo>
                    <a:pt x="43" y="149"/>
                  </a:lnTo>
                  <a:lnTo>
                    <a:pt x="43" y="1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en-US" sz="1351" dirty="0"/>
            </a:p>
          </p:txBody>
        </p:sp>
        <p:sp>
          <p:nvSpPr>
            <p:cNvPr id="30" name="Freeform 29"/>
            <p:cNvSpPr>
              <a:spLocks/>
            </p:cNvSpPr>
            <p:nvPr/>
          </p:nvSpPr>
          <p:spPr bwMode="auto">
            <a:xfrm>
              <a:off x="4145737" y="3467426"/>
              <a:ext cx="167317" cy="334631"/>
            </a:xfrm>
            <a:custGeom>
              <a:avLst/>
              <a:gdLst>
                <a:gd name="T0" fmla="*/ 75 w 75"/>
                <a:gd name="T1" fmla="*/ 73 h 150"/>
                <a:gd name="T2" fmla="*/ 75 w 75"/>
                <a:gd name="T3" fmla="*/ 73 h 150"/>
                <a:gd name="T4" fmla="*/ 72 w 75"/>
                <a:gd name="T5" fmla="*/ 105 h 150"/>
                <a:gd name="T6" fmla="*/ 62 w 75"/>
                <a:gd name="T7" fmla="*/ 129 h 150"/>
                <a:gd name="T8" fmla="*/ 53 w 75"/>
                <a:gd name="T9" fmla="*/ 146 h 150"/>
                <a:gd name="T10" fmla="*/ 43 w 75"/>
                <a:gd name="T11" fmla="*/ 150 h 150"/>
                <a:gd name="T12" fmla="*/ 37 w 75"/>
                <a:gd name="T13" fmla="*/ 150 h 150"/>
                <a:gd name="T14" fmla="*/ 37 w 75"/>
                <a:gd name="T15" fmla="*/ 150 h 150"/>
                <a:gd name="T16" fmla="*/ 31 w 75"/>
                <a:gd name="T17" fmla="*/ 150 h 150"/>
                <a:gd name="T18" fmla="*/ 22 w 75"/>
                <a:gd name="T19" fmla="*/ 146 h 150"/>
                <a:gd name="T20" fmla="*/ 9 w 75"/>
                <a:gd name="T21" fmla="*/ 129 h 150"/>
                <a:gd name="T22" fmla="*/ 3 w 75"/>
                <a:gd name="T23" fmla="*/ 105 h 150"/>
                <a:gd name="T24" fmla="*/ 0 w 75"/>
                <a:gd name="T25" fmla="*/ 73 h 150"/>
                <a:gd name="T26" fmla="*/ 0 w 75"/>
                <a:gd name="T27" fmla="*/ 73 h 150"/>
                <a:gd name="T28" fmla="*/ 3 w 75"/>
                <a:gd name="T29" fmla="*/ 45 h 150"/>
                <a:gd name="T30" fmla="*/ 9 w 75"/>
                <a:gd name="T31" fmla="*/ 20 h 150"/>
                <a:gd name="T32" fmla="*/ 22 w 75"/>
                <a:gd name="T33" fmla="*/ 4 h 150"/>
                <a:gd name="T34" fmla="*/ 31 w 75"/>
                <a:gd name="T35" fmla="*/ 0 h 150"/>
                <a:gd name="T36" fmla="*/ 37 w 75"/>
                <a:gd name="T37" fmla="*/ 0 h 150"/>
                <a:gd name="T38" fmla="*/ 37 w 75"/>
                <a:gd name="T39" fmla="*/ 0 h 150"/>
                <a:gd name="T40" fmla="*/ 43 w 75"/>
                <a:gd name="T41" fmla="*/ 0 h 150"/>
                <a:gd name="T42" fmla="*/ 53 w 75"/>
                <a:gd name="T43" fmla="*/ 4 h 150"/>
                <a:gd name="T44" fmla="*/ 62 w 75"/>
                <a:gd name="T45" fmla="*/ 20 h 150"/>
                <a:gd name="T46" fmla="*/ 72 w 75"/>
                <a:gd name="T47" fmla="*/ 45 h 150"/>
                <a:gd name="T48" fmla="*/ 75 w 75"/>
                <a:gd name="T49" fmla="*/ 73 h 150"/>
                <a:gd name="T50" fmla="*/ 75 w 75"/>
                <a:gd name="T51" fmla="*/ 7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5" h="150">
                  <a:moveTo>
                    <a:pt x="75" y="73"/>
                  </a:moveTo>
                  <a:lnTo>
                    <a:pt x="75" y="73"/>
                  </a:lnTo>
                  <a:lnTo>
                    <a:pt x="72" y="105"/>
                  </a:lnTo>
                  <a:lnTo>
                    <a:pt x="62" y="129"/>
                  </a:lnTo>
                  <a:lnTo>
                    <a:pt x="53" y="146"/>
                  </a:lnTo>
                  <a:lnTo>
                    <a:pt x="43" y="150"/>
                  </a:lnTo>
                  <a:lnTo>
                    <a:pt x="37" y="150"/>
                  </a:lnTo>
                  <a:lnTo>
                    <a:pt x="37" y="150"/>
                  </a:lnTo>
                  <a:lnTo>
                    <a:pt x="31" y="150"/>
                  </a:lnTo>
                  <a:lnTo>
                    <a:pt x="22" y="146"/>
                  </a:lnTo>
                  <a:lnTo>
                    <a:pt x="9" y="129"/>
                  </a:lnTo>
                  <a:lnTo>
                    <a:pt x="3" y="105"/>
                  </a:lnTo>
                  <a:lnTo>
                    <a:pt x="0" y="73"/>
                  </a:lnTo>
                  <a:lnTo>
                    <a:pt x="0" y="73"/>
                  </a:lnTo>
                  <a:lnTo>
                    <a:pt x="3" y="45"/>
                  </a:lnTo>
                  <a:lnTo>
                    <a:pt x="9" y="20"/>
                  </a:lnTo>
                  <a:lnTo>
                    <a:pt x="22" y="4"/>
                  </a:lnTo>
                  <a:lnTo>
                    <a:pt x="31" y="0"/>
                  </a:lnTo>
                  <a:lnTo>
                    <a:pt x="37" y="0"/>
                  </a:lnTo>
                  <a:lnTo>
                    <a:pt x="37" y="0"/>
                  </a:lnTo>
                  <a:lnTo>
                    <a:pt x="43" y="0"/>
                  </a:lnTo>
                  <a:lnTo>
                    <a:pt x="53" y="4"/>
                  </a:lnTo>
                  <a:lnTo>
                    <a:pt x="62" y="20"/>
                  </a:lnTo>
                  <a:lnTo>
                    <a:pt x="72" y="45"/>
                  </a:lnTo>
                  <a:lnTo>
                    <a:pt x="75" y="73"/>
                  </a:lnTo>
                  <a:lnTo>
                    <a:pt x="75" y="73"/>
                  </a:lnTo>
                  <a:close/>
                </a:path>
              </a:pathLst>
            </a:custGeom>
            <a:solidFill>
              <a:schemeClr val="tx1">
                <a:lumMod val="50000"/>
                <a:lumOff val="50000"/>
              </a:schemeClr>
            </a:solidFill>
            <a:ln>
              <a:noFill/>
            </a:ln>
          </p:spPr>
          <p:txBody>
            <a:bodyPr vert="horz" wrap="square" lIns="68598" tIns="34299" rIns="68598" bIns="34299" numCol="1" anchor="t" anchorCtr="0" compatLnSpc="1">
              <a:prstTxWarp prst="textNoShape">
                <a:avLst/>
              </a:prstTxWarp>
            </a:bodyPr>
            <a:lstStyle/>
            <a:p>
              <a:endParaRPr lang="en-US" sz="1351" dirty="0"/>
            </a:p>
          </p:txBody>
        </p:sp>
        <p:sp>
          <p:nvSpPr>
            <p:cNvPr id="31" name="Freeform 30"/>
            <p:cNvSpPr>
              <a:spLocks/>
            </p:cNvSpPr>
            <p:nvPr/>
          </p:nvSpPr>
          <p:spPr bwMode="auto">
            <a:xfrm>
              <a:off x="4589683" y="3324651"/>
              <a:ext cx="223089" cy="278861"/>
            </a:xfrm>
            <a:custGeom>
              <a:avLst/>
              <a:gdLst>
                <a:gd name="T0" fmla="*/ 35 w 100"/>
                <a:gd name="T1" fmla="*/ 121 h 125"/>
                <a:gd name="T2" fmla="*/ 35 w 100"/>
                <a:gd name="T3" fmla="*/ 121 h 125"/>
                <a:gd name="T4" fmla="*/ 63 w 100"/>
                <a:gd name="T5" fmla="*/ 121 h 125"/>
                <a:gd name="T6" fmla="*/ 85 w 100"/>
                <a:gd name="T7" fmla="*/ 121 h 125"/>
                <a:gd name="T8" fmla="*/ 85 w 100"/>
                <a:gd name="T9" fmla="*/ 121 h 125"/>
                <a:gd name="T10" fmla="*/ 94 w 100"/>
                <a:gd name="T11" fmla="*/ 105 h 125"/>
                <a:gd name="T12" fmla="*/ 100 w 100"/>
                <a:gd name="T13" fmla="*/ 88 h 125"/>
                <a:gd name="T14" fmla="*/ 100 w 100"/>
                <a:gd name="T15" fmla="*/ 88 h 125"/>
                <a:gd name="T16" fmla="*/ 100 w 100"/>
                <a:gd name="T17" fmla="*/ 72 h 125"/>
                <a:gd name="T18" fmla="*/ 100 w 100"/>
                <a:gd name="T19" fmla="*/ 60 h 125"/>
                <a:gd name="T20" fmla="*/ 100 w 100"/>
                <a:gd name="T21" fmla="*/ 44 h 125"/>
                <a:gd name="T22" fmla="*/ 97 w 100"/>
                <a:gd name="T23" fmla="*/ 32 h 125"/>
                <a:gd name="T24" fmla="*/ 91 w 100"/>
                <a:gd name="T25" fmla="*/ 24 h 125"/>
                <a:gd name="T26" fmla="*/ 85 w 100"/>
                <a:gd name="T27" fmla="*/ 12 h 125"/>
                <a:gd name="T28" fmla="*/ 75 w 100"/>
                <a:gd name="T29" fmla="*/ 4 h 125"/>
                <a:gd name="T30" fmla="*/ 66 w 100"/>
                <a:gd name="T31" fmla="*/ 0 h 125"/>
                <a:gd name="T32" fmla="*/ 66 w 100"/>
                <a:gd name="T33" fmla="*/ 0 h 125"/>
                <a:gd name="T34" fmla="*/ 57 w 100"/>
                <a:gd name="T35" fmla="*/ 0 h 125"/>
                <a:gd name="T36" fmla="*/ 47 w 100"/>
                <a:gd name="T37" fmla="*/ 0 h 125"/>
                <a:gd name="T38" fmla="*/ 38 w 100"/>
                <a:gd name="T39" fmla="*/ 4 h 125"/>
                <a:gd name="T40" fmla="*/ 29 w 100"/>
                <a:gd name="T41" fmla="*/ 8 h 125"/>
                <a:gd name="T42" fmla="*/ 19 w 100"/>
                <a:gd name="T43" fmla="*/ 16 h 125"/>
                <a:gd name="T44" fmla="*/ 13 w 100"/>
                <a:gd name="T45" fmla="*/ 28 h 125"/>
                <a:gd name="T46" fmla="*/ 7 w 100"/>
                <a:gd name="T47" fmla="*/ 40 h 125"/>
                <a:gd name="T48" fmla="*/ 4 w 100"/>
                <a:gd name="T49" fmla="*/ 52 h 125"/>
                <a:gd name="T50" fmla="*/ 4 w 100"/>
                <a:gd name="T51" fmla="*/ 52 h 125"/>
                <a:gd name="T52" fmla="*/ 0 w 100"/>
                <a:gd name="T53" fmla="*/ 72 h 125"/>
                <a:gd name="T54" fmla="*/ 4 w 100"/>
                <a:gd name="T55" fmla="*/ 92 h 125"/>
                <a:gd name="T56" fmla="*/ 7 w 100"/>
                <a:gd name="T57" fmla="*/ 113 h 125"/>
                <a:gd name="T58" fmla="*/ 16 w 100"/>
                <a:gd name="T59" fmla="*/ 125 h 125"/>
                <a:gd name="T60" fmla="*/ 16 w 100"/>
                <a:gd name="T61" fmla="*/ 125 h 125"/>
                <a:gd name="T62" fmla="*/ 35 w 100"/>
                <a:gd name="T63" fmla="*/ 121 h 125"/>
                <a:gd name="T64" fmla="*/ 35 w 100"/>
                <a:gd name="T65" fmla="*/ 12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25">
                  <a:moveTo>
                    <a:pt x="35" y="121"/>
                  </a:moveTo>
                  <a:lnTo>
                    <a:pt x="35" y="121"/>
                  </a:lnTo>
                  <a:lnTo>
                    <a:pt x="63" y="121"/>
                  </a:lnTo>
                  <a:lnTo>
                    <a:pt x="85" y="121"/>
                  </a:lnTo>
                  <a:lnTo>
                    <a:pt x="85" y="121"/>
                  </a:lnTo>
                  <a:lnTo>
                    <a:pt x="94" y="105"/>
                  </a:lnTo>
                  <a:lnTo>
                    <a:pt x="100" y="88"/>
                  </a:lnTo>
                  <a:lnTo>
                    <a:pt x="100" y="88"/>
                  </a:lnTo>
                  <a:lnTo>
                    <a:pt x="100" y="72"/>
                  </a:lnTo>
                  <a:lnTo>
                    <a:pt x="100" y="60"/>
                  </a:lnTo>
                  <a:lnTo>
                    <a:pt x="100" y="44"/>
                  </a:lnTo>
                  <a:lnTo>
                    <a:pt x="97" y="32"/>
                  </a:lnTo>
                  <a:lnTo>
                    <a:pt x="91" y="24"/>
                  </a:lnTo>
                  <a:lnTo>
                    <a:pt x="85" y="12"/>
                  </a:lnTo>
                  <a:lnTo>
                    <a:pt x="75" y="4"/>
                  </a:lnTo>
                  <a:lnTo>
                    <a:pt x="66" y="0"/>
                  </a:lnTo>
                  <a:lnTo>
                    <a:pt x="66" y="0"/>
                  </a:lnTo>
                  <a:lnTo>
                    <a:pt x="57" y="0"/>
                  </a:lnTo>
                  <a:lnTo>
                    <a:pt x="47" y="0"/>
                  </a:lnTo>
                  <a:lnTo>
                    <a:pt x="38" y="4"/>
                  </a:lnTo>
                  <a:lnTo>
                    <a:pt x="29" y="8"/>
                  </a:lnTo>
                  <a:lnTo>
                    <a:pt x="19" y="16"/>
                  </a:lnTo>
                  <a:lnTo>
                    <a:pt x="13" y="28"/>
                  </a:lnTo>
                  <a:lnTo>
                    <a:pt x="7" y="40"/>
                  </a:lnTo>
                  <a:lnTo>
                    <a:pt x="4" y="52"/>
                  </a:lnTo>
                  <a:lnTo>
                    <a:pt x="4" y="52"/>
                  </a:lnTo>
                  <a:lnTo>
                    <a:pt x="0" y="72"/>
                  </a:lnTo>
                  <a:lnTo>
                    <a:pt x="4" y="92"/>
                  </a:lnTo>
                  <a:lnTo>
                    <a:pt x="7" y="113"/>
                  </a:lnTo>
                  <a:lnTo>
                    <a:pt x="16" y="125"/>
                  </a:lnTo>
                  <a:lnTo>
                    <a:pt x="16" y="125"/>
                  </a:lnTo>
                  <a:lnTo>
                    <a:pt x="35" y="121"/>
                  </a:lnTo>
                  <a:lnTo>
                    <a:pt x="35" y="1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en-US" sz="1351" dirty="0"/>
            </a:p>
          </p:txBody>
        </p:sp>
        <p:sp>
          <p:nvSpPr>
            <p:cNvPr id="32" name="Freeform 31"/>
            <p:cNvSpPr>
              <a:spLocks/>
            </p:cNvSpPr>
            <p:nvPr/>
          </p:nvSpPr>
          <p:spPr bwMode="auto">
            <a:xfrm>
              <a:off x="4687842" y="3431732"/>
              <a:ext cx="140547" cy="278861"/>
            </a:xfrm>
            <a:custGeom>
              <a:avLst/>
              <a:gdLst>
                <a:gd name="T0" fmla="*/ 63 w 63"/>
                <a:gd name="T1" fmla="*/ 61 h 125"/>
                <a:gd name="T2" fmla="*/ 63 w 63"/>
                <a:gd name="T3" fmla="*/ 61 h 125"/>
                <a:gd name="T4" fmla="*/ 59 w 63"/>
                <a:gd name="T5" fmla="*/ 89 h 125"/>
                <a:gd name="T6" fmla="*/ 53 w 63"/>
                <a:gd name="T7" fmla="*/ 105 h 125"/>
                <a:gd name="T8" fmla="*/ 44 w 63"/>
                <a:gd name="T9" fmla="*/ 121 h 125"/>
                <a:gd name="T10" fmla="*/ 38 w 63"/>
                <a:gd name="T11" fmla="*/ 125 h 125"/>
                <a:gd name="T12" fmla="*/ 31 w 63"/>
                <a:gd name="T13" fmla="*/ 125 h 125"/>
                <a:gd name="T14" fmla="*/ 31 w 63"/>
                <a:gd name="T15" fmla="*/ 125 h 125"/>
                <a:gd name="T16" fmla="*/ 25 w 63"/>
                <a:gd name="T17" fmla="*/ 125 h 125"/>
                <a:gd name="T18" fmla="*/ 19 w 63"/>
                <a:gd name="T19" fmla="*/ 121 h 125"/>
                <a:gd name="T20" fmla="*/ 10 w 63"/>
                <a:gd name="T21" fmla="*/ 105 h 125"/>
                <a:gd name="T22" fmla="*/ 3 w 63"/>
                <a:gd name="T23" fmla="*/ 89 h 125"/>
                <a:gd name="T24" fmla="*/ 0 w 63"/>
                <a:gd name="T25" fmla="*/ 61 h 125"/>
                <a:gd name="T26" fmla="*/ 0 w 63"/>
                <a:gd name="T27" fmla="*/ 61 h 125"/>
                <a:gd name="T28" fmla="*/ 3 w 63"/>
                <a:gd name="T29" fmla="*/ 36 h 125"/>
                <a:gd name="T30" fmla="*/ 10 w 63"/>
                <a:gd name="T31" fmla="*/ 20 h 125"/>
                <a:gd name="T32" fmla="*/ 19 w 63"/>
                <a:gd name="T33" fmla="*/ 4 h 125"/>
                <a:gd name="T34" fmla="*/ 25 w 63"/>
                <a:gd name="T35" fmla="*/ 0 h 125"/>
                <a:gd name="T36" fmla="*/ 31 w 63"/>
                <a:gd name="T37" fmla="*/ 0 h 125"/>
                <a:gd name="T38" fmla="*/ 31 w 63"/>
                <a:gd name="T39" fmla="*/ 0 h 125"/>
                <a:gd name="T40" fmla="*/ 38 w 63"/>
                <a:gd name="T41" fmla="*/ 0 h 125"/>
                <a:gd name="T42" fmla="*/ 44 w 63"/>
                <a:gd name="T43" fmla="*/ 4 h 125"/>
                <a:gd name="T44" fmla="*/ 53 w 63"/>
                <a:gd name="T45" fmla="*/ 20 h 125"/>
                <a:gd name="T46" fmla="*/ 59 w 63"/>
                <a:gd name="T47" fmla="*/ 36 h 125"/>
                <a:gd name="T48" fmla="*/ 63 w 63"/>
                <a:gd name="T49" fmla="*/ 61 h 125"/>
                <a:gd name="T50" fmla="*/ 63 w 63"/>
                <a:gd name="T51" fmla="*/ 6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125">
                  <a:moveTo>
                    <a:pt x="63" y="61"/>
                  </a:moveTo>
                  <a:lnTo>
                    <a:pt x="63" y="61"/>
                  </a:lnTo>
                  <a:lnTo>
                    <a:pt x="59" y="89"/>
                  </a:lnTo>
                  <a:lnTo>
                    <a:pt x="53" y="105"/>
                  </a:lnTo>
                  <a:lnTo>
                    <a:pt x="44" y="121"/>
                  </a:lnTo>
                  <a:lnTo>
                    <a:pt x="38" y="125"/>
                  </a:lnTo>
                  <a:lnTo>
                    <a:pt x="31" y="125"/>
                  </a:lnTo>
                  <a:lnTo>
                    <a:pt x="31" y="125"/>
                  </a:lnTo>
                  <a:lnTo>
                    <a:pt x="25" y="125"/>
                  </a:lnTo>
                  <a:lnTo>
                    <a:pt x="19" y="121"/>
                  </a:lnTo>
                  <a:lnTo>
                    <a:pt x="10" y="105"/>
                  </a:lnTo>
                  <a:lnTo>
                    <a:pt x="3" y="89"/>
                  </a:lnTo>
                  <a:lnTo>
                    <a:pt x="0" y="61"/>
                  </a:lnTo>
                  <a:lnTo>
                    <a:pt x="0" y="61"/>
                  </a:lnTo>
                  <a:lnTo>
                    <a:pt x="3" y="36"/>
                  </a:lnTo>
                  <a:lnTo>
                    <a:pt x="10" y="20"/>
                  </a:lnTo>
                  <a:lnTo>
                    <a:pt x="19" y="4"/>
                  </a:lnTo>
                  <a:lnTo>
                    <a:pt x="25" y="0"/>
                  </a:lnTo>
                  <a:lnTo>
                    <a:pt x="31" y="0"/>
                  </a:lnTo>
                  <a:lnTo>
                    <a:pt x="31" y="0"/>
                  </a:lnTo>
                  <a:lnTo>
                    <a:pt x="38" y="0"/>
                  </a:lnTo>
                  <a:lnTo>
                    <a:pt x="44" y="4"/>
                  </a:lnTo>
                  <a:lnTo>
                    <a:pt x="53" y="20"/>
                  </a:lnTo>
                  <a:lnTo>
                    <a:pt x="59" y="36"/>
                  </a:lnTo>
                  <a:lnTo>
                    <a:pt x="63" y="61"/>
                  </a:lnTo>
                  <a:lnTo>
                    <a:pt x="63" y="61"/>
                  </a:lnTo>
                  <a:close/>
                </a:path>
              </a:pathLst>
            </a:custGeom>
            <a:solidFill>
              <a:schemeClr val="tx1">
                <a:lumMod val="50000"/>
                <a:lumOff val="50000"/>
              </a:schemeClr>
            </a:solidFill>
            <a:ln>
              <a:noFill/>
            </a:ln>
          </p:spPr>
          <p:txBody>
            <a:bodyPr vert="horz" wrap="square" lIns="68598" tIns="34299" rIns="68598" bIns="34299" numCol="1" anchor="t" anchorCtr="0" compatLnSpc="1">
              <a:prstTxWarp prst="textNoShape">
                <a:avLst/>
              </a:prstTxWarp>
            </a:bodyPr>
            <a:lstStyle/>
            <a:p>
              <a:endParaRPr lang="en-US" sz="1351" dirty="0"/>
            </a:p>
          </p:txBody>
        </p:sp>
        <p:sp>
          <p:nvSpPr>
            <p:cNvPr id="33" name="Freeform 32"/>
            <p:cNvSpPr>
              <a:spLocks/>
            </p:cNvSpPr>
            <p:nvPr/>
          </p:nvSpPr>
          <p:spPr bwMode="auto">
            <a:xfrm>
              <a:off x="7712472" y="3440657"/>
              <a:ext cx="269937" cy="341326"/>
            </a:xfrm>
            <a:custGeom>
              <a:avLst/>
              <a:gdLst>
                <a:gd name="T0" fmla="*/ 78 w 121"/>
                <a:gd name="T1" fmla="*/ 149 h 153"/>
                <a:gd name="T2" fmla="*/ 78 w 121"/>
                <a:gd name="T3" fmla="*/ 149 h 153"/>
                <a:gd name="T4" fmla="*/ 47 w 121"/>
                <a:gd name="T5" fmla="*/ 145 h 153"/>
                <a:gd name="T6" fmla="*/ 18 w 121"/>
                <a:gd name="T7" fmla="*/ 145 h 153"/>
                <a:gd name="T8" fmla="*/ 18 w 121"/>
                <a:gd name="T9" fmla="*/ 145 h 153"/>
                <a:gd name="T10" fmla="*/ 9 w 121"/>
                <a:gd name="T11" fmla="*/ 129 h 153"/>
                <a:gd name="T12" fmla="*/ 3 w 121"/>
                <a:gd name="T13" fmla="*/ 109 h 153"/>
                <a:gd name="T14" fmla="*/ 3 w 121"/>
                <a:gd name="T15" fmla="*/ 109 h 153"/>
                <a:gd name="T16" fmla="*/ 0 w 121"/>
                <a:gd name="T17" fmla="*/ 89 h 153"/>
                <a:gd name="T18" fmla="*/ 0 w 121"/>
                <a:gd name="T19" fmla="*/ 73 h 153"/>
                <a:gd name="T20" fmla="*/ 3 w 121"/>
                <a:gd name="T21" fmla="*/ 57 h 153"/>
                <a:gd name="T22" fmla="*/ 6 w 121"/>
                <a:gd name="T23" fmla="*/ 40 h 153"/>
                <a:gd name="T24" fmla="*/ 12 w 121"/>
                <a:gd name="T25" fmla="*/ 28 h 153"/>
                <a:gd name="T26" fmla="*/ 22 w 121"/>
                <a:gd name="T27" fmla="*/ 16 h 153"/>
                <a:gd name="T28" fmla="*/ 31 w 121"/>
                <a:gd name="T29" fmla="*/ 8 h 153"/>
                <a:gd name="T30" fmla="*/ 43 w 121"/>
                <a:gd name="T31" fmla="*/ 0 h 153"/>
                <a:gd name="T32" fmla="*/ 43 w 121"/>
                <a:gd name="T33" fmla="*/ 0 h 153"/>
                <a:gd name="T34" fmla="*/ 53 w 121"/>
                <a:gd name="T35" fmla="*/ 0 h 153"/>
                <a:gd name="T36" fmla="*/ 65 w 121"/>
                <a:gd name="T37" fmla="*/ 0 h 153"/>
                <a:gd name="T38" fmla="*/ 78 w 121"/>
                <a:gd name="T39" fmla="*/ 4 h 153"/>
                <a:gd name="T40" fmla="*/ 87 w 121"/>
                <a:gd name="T41" fmla="*/ 12 h 153"/>
                <a:gd name="T42" fmla="*/ 100 w 121"/>
                <a:gd name="T43" fmla="*/ 20 h 153"/>
                <a:gd name="T44" fmla="*/ 106 w 121"/>
                <a:gd name="T45" fmla="*/ 32 h 153"/>
                <a:gd name="T46" fmla="*/ 112 w 121"/>
                <a:gd name="T47" fmla="*/ 49 h 153"/>
                <a:gd name="T48" fmla="*/ 118 w 121"/>
                <a:gd name="T49" fmla="*/ 65 h 153"/>
                <a:gd name="T50" fmla="*/ 118 w 121"/>
                <a:gd name="T51" fmla="*/ 65 h 153"/>
                <a:gd name="T52" fmla="*/ 121 w 121"/>
                <a:gd name="T53" fmla="*/ 89 h 153"/>
                <a:gd name="T54" fmla="*/ 118 w 121"/>
                <a:gd name="T55" fmla="*/ 113 h 153"/>
                <a:gd name="T56" fmla="*/ 112 w 121"/>
                <a:gd name="T57" fmla="*/ 137 h 153"/>
                <a:gd name="T58" fmla="*/ 103 w 121"/>
                <a:gd name="T59" fmla="*/ 153 h 153"/>
                <a:gd name="T60" fmla="*/ 103 w 121"/>
                <a:gd name="T61" fmla="*/ 153 h 153"/>
                <a:gd name="T62" fmla="*/ 78 w 121"/>
                <a:gd name="T63" fmla="*/ 149 h 153"/>
                <a:gd name="T64" fmla="*/ 78 w 121"/>
                <a:gd name="T65" fmla="*/ 149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53">
                  <a:moveTo>
                    <a:pt x="78" y="149"/>
                  </a:moveTo>
                  <a:lnTo>
                    <a:pt x="78" y="149"/>
                  </a:lnTo>
                  <a:lnTo>
                    <a:pt x="47" y="145"/>
                  </a:lnTo>
                  <a:lnTo>
                    <a:pt x="18" y="145"/>
                  </a:lnTo>
                  <a:lnTo>
                    <a:pt x="18" y="145"/>
                  </a:lnTo>
                  <a:lnTo>
                    <a:pt x="9" y="129"/>
                  </a:lnTo>
                  <a:lnTo>
                    <a:pt x="3" y="109"/>
                  </a:lnTo>
                  <a:lnTo>
                    <a:pt x="3" y="109"/>
                  </a:lnTo>
                  <a:lnTo>
                    <a:pt x="0" y="89"/>
                  </a:lnTo>
                  <a:lnTo>
                    <a:pt x="0" y="73"/>
                  </a:lnTo>
                  <a:lnTo>
                    <a:pt x="3" y="57"/>
                  </a:lnTo>
                  <a:lnTo>
                    <a:pt x="6" y="40"/>
                  </a:lnTo>
                  <a:lnTo>
                    <a:pt x="12" y="28"/>
                  </a:lnTo>
                  <a:lnTo>
                    <a:pt x="22" y="16"/>
                  </a:lnTo>
                  <a:lnTo>
                    <a:pt x="31" y="8"/>
                  </a:lnTo>
                  <a:lnTo>
                    <a:pt x="43" y="0"/>
                  </a:lnTo>
                  <a:lnTo>
                    <a:pt x="43" y="0"/>
                  </a:lnTo>
                  <a:lnTo>
                    <a:pt x="53" y="0"/>
                  </a:lnTo>
                  <a:lnTo>
                    <a:pt x="65" y="0"/>
                  </a:lnTo>
                  <a:lnTo>
                    <a:pt x="78" y="4"/>
                  </a:lnTo>
                  <a:lnTo>
                    <a:pt x="87" y="12"/>
                  </a:lnTo>
                  <a:lnTo>
                    <a:pt x="100" y="20"/>
                  </a:lnTo>
                  <a:lnTo>
                    <a:pt x="106" y="32"/>
                  </a:lnTo>
                  <a:lnTo>
                    <a:pt x="112" y="49"/>
                  </a:lnTo>
                  <a:lnTo>
                    <a:pt x="118" y="65"/>
                  </a:lnTo>
                  <a:lnTo>
                    <a:pt x="118" y="65"/>
                  </a:lnTo>
                  <a:lnTo>
                    <a:pt x="121" y="89"/>
                  </a:lnTo>
                  <a:lnTo>
                    <a:pt x="118" y="113"/>
                  </a:lnTo>
                  <a:lnTo>
                    <a:pt x="112" y="137"/>
                  </a:lnTo>
                  <a:lnTo>
                    <a:pt x="103" y="153"/>
                  </a:lnTo>
                  <a:lnTo>
                    <a:pt x="103" y="153"/>
                  </a:lnTo>
                  <a:lnTo>
                    <a:pt x="78" y="149"/>
                  </a:lnTo>
                  <a:lnTo>
                    <a:pt x="78" y="1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en-US" sz="1351" dirty="0"/>
            </a:p>
          </p:txBody>
        </p:sp>
        <p:sp>
          <p:nvSpPr>
            <p:cNvPr id="34" name="Freeform 33"/>
            <p:cNvSpPr>
              <a:spLocks/>
            </p:cNvSpPr>
            <p:nvPr/>
          </p:nvSpPr>
          <p:spPr bwMode="auto">
            <a:xfrm>
              <a:off x="7699087" y="3576740"/>
              <a:ext cx="165086" cy="332403"/>
            </a:xfrm>
            <a:custGeom>
              <a:avLst/>
              <a:gdLst>
                <a:gd name="T0" fmla="*/ 0 w 74"/>
                <a:gd name="T1" fmla="*/ 72 h 149"/>
                <a:gd name="T2" fmla="*/ 0 w 74"/>
                <a:gd name="T3" fmla="*/ 72 h 149"/>
                <a:gd name="T4" fmla="*/ 3 w 74"/>
                <a:gd name="T5" fmla="*/ 105 h 149"/>
                <a:gd name="T6" fmla="*/ 12 w 74"/>
                <a:gd name="T7" fmla="*/ 129 h 149"/>
                <a:gd name="T8" fmla="*/ 21 w 74"/>
                <a:gd name="T9" fmla="*/ 145 h 149"/>
                <a:gd name="T10" fmla="*/ 31 w 74"/>
                <a:gd name="T11" fmla="*/ 149 h 149"/>
                <a:gd name="T12" fmla="*/ 37 w 74"/>
                <a:gd name="T13" fmla="*/ 149 h 149"/>
                <a:gd name="T14" fmla="*/ 37 w 74"/>
                <a:gd name="T15" fmla="*/ 149 h 149"/>
                <a:gd name="T16" fmla="*/ 46 w 74"/>
                <a:gd name="T17" fmla="*/ 149 h 149"/>
                <a:gd name="T18" fmla="*/ 53 w 74"/>
                <a:gd name="T19" fmla="*/ 145 h 149"/>
                <a:gd name="T20" fmla="*/ 65 w 74"/>
                <a:gd name="T21" fmla="*/ 129 h 149"/>
                <a:gd name="T22" fmla="*/ 71 w 74"/>
                <a:gd name="T23" fmla="*/ 105 h 149"/>
                <a:gd name="T24" fmla="*/ 74 w 74"/>
                <a:gd name="T25" fmla="*/ 72 h 149"/>
                <a:gd name="T26" fmla="*/ 74 w 74"/>
                <a:gd name="T27" fmla="*/ 72 h 149"/>
                <a:gd name="T28" fmla="*/ 71 w 74"/>
                <a:gd name="T29" fmla="*/ 44 h 149"/>
                <a:gd name="T30" fmla="*/ 65 w 74"/>
                <a:gd name="T31" fmla="*/ 20 h 149"/>
                <a:gd name="T32" fmla="*/ 53 w 74"/>
                <a:gd name="T33" fmla="*/ 4 h 149"/>
                <a:gd name="T34" fmla="*/ 46 w 74"/>
                <a:gd name="T35" fmla="*/ 0 h 149"/>
                <a:gd name="T36" fmla="*/ 37 w 74"/>
                <a:gd name="T37" fmla="*/ 0 h 149"/>
                <a:gd name="T38" fmla="*/ 37 w 74"/>
                <a:gd name="T39" fmla="*/ 0 h 149"/>
                <a:gd name="T40" fmla="*/ 31 w 74"/>
                <a:gd name="T41" fmla="*/ 0 h 149"/>
                <a:gd name="T42" fmla="*/ 21 w 74"/>
                <a:gd name="T43" fmla="*/ 4 h 149"/>
                <a:gd name="T44" fmla="*/ 12 w 74"/>
                <a:gd name="T45" fmla="*/ 20 h 149"/>
                <a:gd name="T46" fmla="*/ 3 w 74"/>
                <a:gd name="T47" fmla="*/ 44 h 149"/>
                <a:gd name="T48" fmla="*/ 0 w 74"/>
                <a:gd name="T49" fmla="*/ 72 h 149"/>
                <a:gd name="T50" fmla="*/ 0 w 74"/>
                <a:gd name="T51" fmla="*/ 7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149">
                  <a:moveTo>
                    <a:pt x="0" y="72"/>
                  </a:moveTo>
                  <a:lnTo>
                    <a:pt x="0" y="72"/>
                  </a:lnTo>
                  <a:lnTo>
                    <a:pt x="3" y="105"/>
                  </a:lnTo>
                  <a:lnTo>
                    <a:pt x="12" y="129"/>
                  </a:lnTo>
                  <a:lnTo>
                    <a:pt x="21" y="145"/>
                  </a:lnTo>
                  <a:lnTo>
                    <a:pt x="31" y="149"/>
                  </a:lnTo>
                  <a:lnTo>
                    <a:pt x="37" y="149"/>
                  </a:lnTo>
                  <a:lnTo>
                    <a:pt x="37" y="149"/>
                  </a:lnTo>
                  <a:lnTo>
                    <a:pt x="46" y="149"/>
                  </a:lnTo>
                  <a:lnTo>
                    <a:pt x="53" y="145"/>
                  </a:lnTo>
                  <a:lnTo>
                    <a:pt x="65" y="129"/>
                  </a:lnTo>
                  <a:lnTo>
                    <a:pt x="71" y="105"/>
                  </a:lnTo>
                  <a:lnTo>
                    <a:pt x="74" y="72"/>
                  </a:lnTo>
                  <a:lnTo>
                    <a:pt x="74" y="72"/>
                  </a:lnTo>
                  <a:lnTo>
                    <a:pt x="71" y="44"/>
                  </a:lnTo>
                  <a:lnTo>
                    <a:pt x="65" y="20"/>
                  </a:lnTo>
                  <a:lnTo>
                    <a:pt x="53" y="4"/>
                  </a:lnTo>
                  <a:lnTo>
                    <a:pt x="46" y="0"/>
                  </a:lnTo>
                  <a:lnTo>
                    <a:pt x="37" y="0"/>
                  </a:lnTo>
                  <a:lnTo>
                    <a:pt x="37" y="0"/>
                  </a:lnTo>
                  <a:lnTo>
                    <a:pt x="31" y="0"/>
                  </a:lnTo>
                  <a:lnTo>
                    <a:pt x="21" y="4"/>
                  </a:lnTo>
                  <a:lnTo>
                    <a:pt x="12" y="20"/>
                  </a:lnTo>
                  <a:lnTo>
                    <a:pt x="3" y="44"/>
                  </a:lnTo>
                  <a:lnTo>
                    <a:pt x="0" y="72"/>
                  </a:lnTo>
                  <a:lnTo>
                    <a:pt x="0" y="72"/>
                  </a:lnTo>
                  <a:close/>
                </a:path>
              </a:pathLst>
            </a:custGeom>
            <a:solidFill>
              <a:schemeClr val="tx1">
                <a:lumMod val="50000"/>
                <a:lumOff val="50000"/>
              </a:schemeClr>
            </a:solidFill>
            <a:ln>
              <a:noFill/>
            </a:ln>
          </p:spPr>
          <p:txBody>
            <a:bodyPr vert="horz" wrap="square" lIns="68598" tIns="34299" rIns="68598" bIns="34299" numCol="1" anchor="t" anchorCtr="0" compatLnSpc="1">
              <a:prstTxWarp prst="textNoShape">
                <a:avLst/>
              </a:prstTxWarp>
            </a:bodyPr>
            <a:lstStyle/>
            <a:p>
              <a:endParaRPr lang="en-US" sz="1351" dirty="0"/>
            </a:p>
          </p:txBody>
        </p:sp>
        <p:sp>
          <p:nvSpPr>
            <p:cNvPr id="35" name="Freeform 34"/>
            <p:cNvSpPr>
              <a:spLocks/>
            </p:cNvSpPr>
            <p:nvPr/>
          </p:nvSpPr>
          <p:spPr bwMode="auto">
            <a:xfrm>
              <a:off x="7197137" y="3431732"/>
              <a:ext cx="223089" cy="278861"/>
            </a:xfrm>
            <a:custGeom>
              <a:avLst/>
              <a:gdLst>
                <a:gd name="T0" fmla="*/ 65 w 100"/>
                <a:gd name="T1" fmla="*/ 121 h 125"/>
                <a:gd name="T2" fmla="*/ 65 w 100"/>
                <a:gd name="T3" fmla="*/ 121 h 125"/>
                <a:gd name="T4" fmla="*/ 37 w 100"/>
                <a:gd name="T5" fmla="*/ 121 h 125"/>
                <a:gd name="T6" fmla="*/ 15 w 100"/>
                <a:gd name="T7" fmla="*/ 121 h 125"/>
                <a:gd name="T8" fmla="*/ 15 w 100"/>
                <a:gd name="T9" fmla="*/ 121 h 125"/>
                <a:gd name="T10" fmla="*/ 6 w 100"/>
                <a:gd name="T11" fmla="*/ 105 h 125"/>
                <a:gd name="T12" fmla="*/ 0 w 100"/>
                <a:gd name="T13" fmla="*/ 89 h 125"/>
                <a:gd name="T14" fmla="*/ 0 w 100"/>
                <a:gd name="T15" fmla="*/ 89 h 125"/>
                <a:gd name="T16" fmla="*/ 0 w 100"/>
                <a:gd name="T17" fmla="*/ 73 h 125"/>
                <a:gd name="T18" fmla="*/ 0 w 100"/>
                <a:gd name="T19" fmla="*/ 61 h 125"/>
                <a:gd name="T20" fmla="*/ 0 w 100"/>
                <a:gd name="T21" fmla="*/ 44 h 125"/>
                <a:gd name="T22" fmla="*/ 3 w 100"/>
                <a:gd name="T23" fmla="*/ 32 h 125"/>
                <a:gd name="T24" fmla="*/ 9 w 100"/>
                <a:gd name="T25" fmla="*/ 24 h 125"/>
                <a:gd name="T26" fmla="*/ 15 w 100"/>
                <a:gd name="T27" fmla="*/ 12 h 125"/>
                <a:gd name="T28" fmla="*/ 25 w 100"/>
                <a:gd name="T29" fmla="*/ 4 h 125"/>
                <a:gd name="T30" fmla="*/ 34 w 100"/>
                <a:gd name="T31" fmla="*/ 0 h 125"/>
                <a:gd name="T32" fmla="*/ 34 w 100"/>
                <a:gd name="T33" fmla="*/ 0 h 125"/>
                <a:gd name="T34" fmla="*/ 44 w 100"/>
                <a:gd name="T35" fmla="*/ 0 h 125"/>
                <a:gd name="T36" fmla="*/ 53 w 100"/>
                <a:gd name="T37" fmla="*/ 0 h 125"/>
                <a:gd name="T38" fmla="*/ 62 w 100"/>
                <a:gd name="T39" fmla="*/ 4 h 125"/>
                <a:gd name="T40" fmla="*/ 72 w 100"/>
                <a:gd name="T41" fmla="*/ 8 h 125"/>
                <a:gd name="T42" fmla="*/ 81 w 100"/>
                <a:gd name="T43" fmla="*/ 16 h 125"/>
                <a:gd name="T44" fmla="*/ 87 w 100"/>
                <a:gd name="T45" fmla="*/ 28 h 125"/>
                <a:gd name="T46" fmla="*/ 93 w 100"/>
                <a:gd name="T47" fmla="*/ 40 h 125"/>
                <a:gd name="T48" fmla="*/ 97 w 100"/>
                <a:gd name="T49" fmla="*/ 53 h 125"/>
                <a:gd name="T50" fmla="*/ 97 w 100"/>
                <a:gd name="T51" fmla="*/ 53 h 125"/>
                <a:gd name="T52" fmla="*/ 100 w 100"/>
                <a:gd name="T53" fmla="*/ 73 h 125"/>
                <a:gd name="T54" fmla="*/ 97 w 100"/>
                <a:gd name="T55" fmla="*/ 93 h 125"/>
                <a:gd name="T56" fmla="*/ 93 w 100"/>
                <a:gd name="T57" fmla="*/ 113 h 125"/>
                <a:gd name="T58" fmla="*/ 84 w 100"/>
                <a:gd name="T59" fmla="*/ 125 h 125"/>
                <a:gd name="T60" fmla="*/ 84 w 100"/>
                <a:gd name="T61" fmla="*/ 125 h 125"/>
                <a:gd name="T62" fmla="*/ 65 w 100"/>
                <a:gd name="T63" fmla="*/ 121 h 125"/>
                <a:gd name="T64" fmla="*/ 65 w 100"/>
                <a:gd name="T65" fmla="*/ 12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25">
                  <a:moveTo>
                    <a:pt x="65" y="121"/>
                  </a:moveTo>
                  <a:lnTo>
                    <a:pt x="65" y="121"/>
                  </a:lnTo>
                  <a:lnTo>
                    <a:pt x="37" y="121"/>
                  </a:lnTo>
                  <a:lnTo>
                    <a:pt x="15" y="121"/>
                  </a:lnTo>
                  <a:lnTo>
                    <a:pt x="15" y="121"/>
                  </a:lnTo>
                  <a:lnTo>
                    <a:pt x="6" y="105"/>
                  </a:lnTo>
                  <a:lnTo>
                    <a:pt x="0" y="89"/>
                  </a:lnTo>
                  <a:lnTo>
                    <a:pt x="0" y="89"/>
                  </a:lnTo>
                  <a:lnTo>
                    <a:pt x="0" y="73"/>
                  </a:lnTo>
                  <a:lnTo>
                    <a:pt x="0" y="61"/>
                  </a:lnTo>
                  <a:lnTo>
                    <a:pt x="0" y="44"/>
                  </a:lnTo>
                  <a:lnTo>
                    <a:pt x="3" y="32"/>
                  </a:lnTo>
                  <a:lnTo>
                    <a:pt x="9" y="24"/>
                  </a:lnTo>
                  <a:lnTo>
                    <a:pt x="15" y="12"/>
                  </a:lnTo>
                  <a:lnTo>
                    <a:pt x="25" y="4"/>
                  </a:lnTo>
                  <a:lnTo>
                    <a:pt x="34" y="0"/>
                  </a:lnTo>
                  <a:lnTo>
                    <a:pt x="34" y="0"/>
                  </a:lnTo>
                  <a:lnTo>
                    <a:pt x="44" y="0"/>
                  </a:lnTo>
                  <a:lnTo>
                    <a:pt x="53" y="0"/>
                  </a:lnTo>
                  <a:lnTo>
                    <a:pt x="62" y="4"/>
                  </a:lnTo>
                  <a:lnTo>
                    <a:pt x="72" y="8"/>
                  </a:lnTo>
                  <a:lnTo>
                    <a:pt x="81" y="16"/>
                  </a:lnTo>
                  <a:lnTo>
                    <a:pt x="87" y="28"/>
                  </a:lnTo>
                  <a:lnTo>
                    <a:pt x="93" y="40"/>
                  </a:lnTo>
                  <a:lnTo>
                    <a:pt x="97" y="53"/>
                  </a:lnTo>
                  <a:lnTo>
                    <a:pt x="97" y="53"/>
                  </a:lnTo>
                  <a:lnTo>
                    <a:pt x="100" y="73"/>
                  </a:lnTo>
                  <a:lnTo>
                    <a:pt x="97" y="93"/>
                  </a:lnTo>
                  <a:lnTo>
                    <a:pt x="93" y="113"/>
                  </a:lnTo>
                  <a:lnTo>
                    <a:pt x="84" y="125"/>
                  </a:lnTo>
                  <a:lnTo>
                    <a:pt x="84" y="125"/>
                  </a:lnTo>
                  <a:lnTo>
                    <a:pt x="65" y="121"/>
                  </a:lnTo>
                  <a:lnTo>
                    <a:pt x="65" y="1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en-US" sz="1351" dirty="0"/>
            </a:p>
          </p:txBody>
        </p:sp>
        <p:sp>
          <p:nvSpPr>
            <p:cNvPr id="36" name="Freeform 35"/>
            <p:cNvSpPr>
              <a:spLocks/>
            </p:cNvSpPr>
            <p:nvPr/>
          </p:nvSpPr>
          <p:spPr bwMode="auto">
            <a:xfrm>
              <a:off x="7183752" y="3541046"/>
              <a:ext cx="138315" cy="278861"/>
            </a:xfrm>
            <a:custGeom>
              <a:avLst/>
              <a:gdLst>
                <a:gd name="T0" fmla="*/ 0 w 62"/>
                <a:gd name="T1" fmla="*/ 60 h 125"/>
                <a:gd name="T2" fmla="*/ 0 w 62"/>
                <a:gd name="T3" fmla="*/ 60 h 125"/>
                <a:gd name="T4" fmla="*/ 3 w 62"/>
                <a:gd name="T5" fmla="*/ 88 h 125"/>
                <a:gd name="T6" fmla="*/ 9 w 62"/>
                <a:gd name="T7" fmla="*/ 104 h 125"/>
                <a:gd name="T8" fmla="*/ 18 w 62"/>
                <a:gd name="T9" fmla="*/ 121 h 125"/>
                <a:gd name="T10" fmla="*/ 25 w 62"/>
                <a:gd name="T11" fmla="*/ 125 h 125"/>
                <a:gd name="T12" fmla="*/ 31 w 62"/>
                <a:gd name="T13" fmla="*/ 125 h 125"/>
                <a:gd name="T14" fmla="*/ 31 w 62"/>
                <a:gd name="T15" fmla="*/ 125 h 125"/>
                <a:gd name="T16" fmla="*/ 37 w 62"/>
                <a:gd name="T17" fmla="*/ 125 h 125"/>
                <a:gd name="T18" fmla="*/ 43 w 62"/>
                <a:gd name="T19" fmla="*/ 121 h 125"/>
                <a:gd name="T20" fmla="*/ 53 w 62"/>
                <a:gd name="T21" fmla="*/ 104 h 125"/>
                <a:gd name="T22" fmla="*/ 59 w 62"/>
                <a:gd name="T23" fmla="*/ 88 h 125"/>
                <a:gd name="T24" fmla="*/ 62 w 62"/>
                <a:gd name="T25" fmla="*/ 60 h 125"/>
                <a:gd name="T26" fmla="*/ 62 w 62"/>
                <a:gd name="T27" fmla="*/ 60 h 125"/>
                <a:gd name="T28" fmla="*/ 59 w 62"/>
                <a:gd name="T29" fmla="*/ 36 h 125"/>
                <a:gd name="T30" fmla="*/ 53 w 62"/>
                <a:gd name="T31" fmla="*/ 20 h 125"/>
                <a:gd name="T32" fmla="*/ 43 w 62"/>
                <a:gd name="T33" fmla="*/ 4 h 125"/>
                <a:gd name="T34" fmla="*/ 37 w 62"/>
                <a:gd name="T35" fmla="*/ 0 h 125"/>
                <a:gd name="T36" fmla="*/ 31 w 62"/>
                <a:gd name="T37" fmla="*/ 0 h 125"/>
                <a:gd name="T38" fmla="*/ 31 w 62"/>
                <a:gd name="T39" fmla="*/ 0 h 125"/>
                <a:gd name="T40" fmla="*/ 25 w 62"/>
                <a:gd name="T41" fmla="*/ 0 h 125"/>
                <a:gd name="T42" fmla="*/ 18 w 62"/>
                <a:gd name="T43" fmla="*/ 4 h 125"/>
                <a:gd name="T44" fmla="*/ 9 w 62"/>
                <a:gd name="T45" fmla="*/ 20 h 125"/>
                <a:gd name="T46" fmla="*/ 3 w 62"/>
                <a:gd name="T47" fmla="*/ 36 h 125"/>
                <a:gd name="T48" fmla="*/ 0 w 62"/>
                <a:gd name="T49" fmla="*/ 60 h 125"/>
                <a:gd name="T50" fmla="*/ 0 w 62"/>
                <a:gd name="T51" fmla="*/ 6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 h="125">
                  <a:moveTo>
                    <a:pt x="0" y="60"/>
                  </a:moveTo>
                  <a:lnTo>
                    <a:pt x="0" y="60"/>
                  </a:lnTo>
                  <a:lnTo>
                    <a:pt x="3" y="88"/>
                  </a:lnTo>
                  <a:lnTo>
                    <a:pt x="9" y="104"/>
                  </a:lnTo>
                  <a:lnTo>
                    <a:pt x="18" y="121"/>
                  </a:lnTo>
                  <a:lnTo>
                    <a:pt x="25" y="125"/>
                  </a:lnTo>
                  <a:lnTo>
                    <a:pt x="31" y="125"/>
                  </a:lnTo>
                  <a:lnTo>
                    <a:pt x="31" y="125"/>
                  </a:lnTo>
                  <a:lnTo>
                    <a:pt x="37" y="125"/>
                  </a:lnTo>
                  <a:lnTo>
                    <a:pt x="43" y="121"/>
                  </a:lnTo>
                  <a:lnTo>
                    <a:pt x="53" y="104"/>
                  </a:lnTo>
                  <a:lnTo>
                    <a:pt x="59" y="88"/>
                  </a:lnTo>
                  <a:lnTo>
                    <a:pt x="62" y="60"/>
                  </a:lnTo>
                  <a:lnTo>
                    <a:pt x="62" y="60"/>
                  </a:lnTo>
                  <a:lnTo>
                    <a:pt x="59" y="36"/>
                  </a:lnTo>
                  <a:lnTo>
                    <a:pt x="53" y="20"/>
                  </a:lnTo>
                  <a:lnTo>
                    <a:pt x="43" y="4"/>
                  </a:lnTo>
                  <a:lnTo>
                    <a:pt x="37" y="0"/>
                  </a:lnTo>
                  <a:lnTo>
                    <a:pt x="31" y="0"/>
                  </a:lnTo>
                  <a:lnTo>
                    <a:pt x="31" y="0"/>
                  </a:lnTo>
                  <a:lnTo>
                    <a:pt x="25" y="0"/>
                  </a:lnTo>
                  <a:lnTo>
                    <a:pt x="18" y="4"/>
                  </a:lnTo>
                  <a:lnTo>
                    <a:pt x="9" y="20"/>
                  </a:lnTo>
                  <a:lnTo>
                    <a:pt x="3" y="36"/>
                  </a:lnTo>
                  <a:lnTo>
                    <a:pt x="0" y="60"/>
                  </a:lnTo>
                  <a:lnTo>
                    <a:pt x="0" y="60"/>
                  </a:lnTo>
                  <a:close/>
                </a:path>
              </a:pathLst>
            </a:custGeom>
            <a:solidFill>
              <a:schemeClr val="tx1">
                <a:lumMod val="50000"/>
                <a:lumOff val="50000"/>
              </a:schemeClr>
            </a:solidFill>
            <a:ln>
              <a:noFill/>
            </a:ln>
          </p:spPr>
          <p:txBody>
            <a:bodyPr vert="horz" wrap="square" lIns="68598" tIns="34299" rIns="68598" bIns="34299" numCol="1" anchor="t" anchorCtr="0" compatLnSpc="1">
              <a:prstTxWarp prst="textNoShape">
                <a:avLst/>
              </a:prstTxWarp>
            </a:bodyPr>
            <a:lstStyle/>
            <a:p>
              <a:endParaRPr lang="en-US" sz="1351" dirty="0"/>
            </a:p>
          </p:txBody>
        </p:sp>
        <p:sp>
          <p:nvSpPr>
            <p:cNvPr id="37" name="Freeform 36"/>
            <p:cNvSpPr>
              <a:spLocks/>
            </p:cNvSpPr>
            <p:nvPr/>
          </p:nvSpPr>
          <p:spPr bwMode="auto">
            <a:xfrm>
              <a:off x="3929341" y="3251029"/>
              <a:ext cx="459563" cy="207473"/>
            </a:xfrm>
            <a:custGeom>
              <a:avLst/>
              <a:gdLst>
                <a:gd name="T0" fmla="*/ 0 w 206"/>
                <a:gd name="T1" fmla="*/ 25 h 93"/>
                <a:gd name="T2" fmla="*/ 206 w 206"/>
                <a:gd name="T3" fmla="*/ 93 h 93"/>
                <a:gd name="T4" fmla="*/ 206 w 206"/>
                <a:gd name="T5" fmla="*/ 93 h 93"/>
                <a:gd name="T6" fmla="*/ 194 w 206"/>
                <a:gd name="T7" fmla="*/ 69 h 93"/>
                <a:gd name="T8" fmla="*/ 178 w 206"/>
                <a:gd name="T9" fmla="*/ 49 h 93"/>
                <a:gd name="T10" fmla="*/ 156 w 206"/>
                <a:gd name="T11" fmla="*/ 29 h 93"/>
                <a:gd name="T12" fmla="*/ 140 w 206"/>
                <a:gd name="T13" fmla="*/ 17 h 93"/>
                <a:gd name="T14" fmla="*/ 125 w 206"/>
                <a:gd name="T15" fmla="*/ 8 h 93"/>
                <a:gd name="T16" fmla="*/ 109 w 206"/>
                <a:gd name="T17" fmla="*/ 4 h 93"/>
                <a:gd name="T18" fmla="*/ 91 w 206"/>
                <a:gd name="T19" fmla="*/ 0 h 93"/>
                <a:gd name="T20" fmla="*/ 69 w 206"/>
                <a:gd name="T21" fmla="*/ 0 h 93"/>
                <a:gd name="T22" fmla="*/ 47 w 206"/>
                <a:gd name="T23" fmla="*/ 4 h 93"/>
                <a:gd name="T24" fmla="*/ 25 w 206"/>
                <a:gd name="T25" fmla="*/ 12 h 93"/>
                <a:gd name="T26" fmla="*/ 0 w 206"/>
                <a:gd name="T27" fmla="*/ 25 h 93"/>
                <a:gd name="T28" fmla="*/ 0 w 206"/>
                <a:gd name="T29" fmla="*/ 2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6" h="93">
                  <a:moveTo>
                    <a:pt x="0" y="25"/>
                  </a:moveTo>
                  <a:lnTo>
                    <a:pt x="206" y="93"/>
                  </a:lnTo>
                  <a:lnTo>
                    <a:pt x="206" y="93"/>
                  </a:lnTo>
                  <a:lnTo>
                    <a:pt x="194" y="69"/>
                  </a:lnTo>
                  <a:lnTo>
                    <a:pt x="178" y="49"/>
                  </a:lnTo>
                  <a:lnTo>
                    <a:pt x="156" y="29"/>
                  </a:lnTo>
                  <a:lnTo>
                    <a:pt x="140" y="17"/>
                  </a:lnTo>
                  <a:lnTo>
                    <a:pt x="125" y="8"/>
                  </a:lnTo>
                  <a:lnTo>
                    <a:pt x="109" y="4"/>
                  </a:lnTo>
                  <a:lnTo>
                    <a:pt x="91" y="0"/>
                  </a:lnTo>
                  <a:lnTo>
                    <a:pt x="69" y="0"/>
                  </a:lnTo>
                  <a:lnTo>
                    <a:pt x="47" y="4"/>
                  </a:lnTo>
                  <a:lnTo>
                    <a:pt x="25" y="12"/>
                  </a:lnTo>
                  <a:lnTo>
                    <a:pt x="0" y="25"/>
                  </a:lnTo>
                  <a:lnTo>
                    <a:pt x="0" y="25"/>
                  </a:lnTo>
                  <a:close/>
                </a:path>
              </a:pathLst>
            </a:custGeom>
            <a:solidFill>
              <a:schemeClr val="tx1">
                <a:lumMod val="50000"/>
                <a:lumOff val="50000"/>
              </a:schemeClr>
            </a:solidFill>
            <a:ln>
              <a:noFill/>
            </a:ln>
          </p:spPr>
          <p:txBody>
            <a:bodyPr vert="horz" wrap="square" lIns="68598" tIns="34299" rIns="68598" bIns="34299" numCol="1" anchor="t" anchorCtr="0" compatLnSpc="1">
              <a:prstTxWarp prst="textNoShape">
                <a:avLst/>
              </a:prstTxWarp>
            </a:bodyPr>
            <a:lstStyle/>
            <a:p>
              <a:endParaRPr lang="en-US" sz="1351" dirty="0"/>
            </a:p>
          </p:txBody>
        </p:sp>
        <p:sp>
          <p:nvSpPr>
            <p:cNvPr id="38" name="Freeform 37"/>
            <p:cNvSpPr>
              <a:spLocks/>
            </p:cNvSpPr>
            <p:nvPr/>
          </p:nvSpPr>
          <p:spPr bwMode="auto">
            <a:xfrm>
              <a:off x="4556219" y="3251031"/>
              <a:ext cx="256551" cy="278861"/>
            </a:xfrm>
            <a:custGeom>
              <a:avLst/>
              <a:gdLst>
                <a:gd name="T0" fmla="*/ 44 w 115"/>
                <a:gd name="T1" fmla="*/ 0 h 125"/>
                <a:gd name="T2" fmla="*/ 0 w 115"/>
                <a:gd name="T3" fmla="*/ 33 h 125"/>
                <a:gd name="T4" fmla="*/ 3 w 115"/>
                <a:gd name="T5" fmla="*/ 125 h 125"/>
                <a:gd name="T6" fmla="*/ 3 w 115"/>
                <a:gd name="T7" fmla="*/ 125 h 125"/>
                <a:gd name="T8" fmla="*/ 44 w 115"/>
                <a:gd name="T9" fmla="*/ 81 h 125"/>
                <a:gd name="T10" fmla="*/ 78 w 115"/>
                <a:gd name="T11" fmla="*/ 49 h 125"/>
                <a:gd name="T12" fmla="*/ 97 w 115"/>
                <a:gd name="T13" fmla="*/ 33 h 125"/>
                <a:gd name="T14" fmla="*/ 115 w 115"/>
                <a:gd name="T15" fmla="*/ 21 h 125"/>
                <a:gd name="T16" fmla="*/ 44 w 115"/>
                <a:gd name="T17"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25">
                  <a:moveTo>
                    <a:pt x="44" y="0"/>
                  </a:moveTo>
                  <a:lnTo>
                    <a:pt x="0" y="33"/>
                  </a:lnTo>
                  <a:lnTo>
                    <a:pt x="3" y="125"/>
                  </a:lnTo>
                  <a:lnTo>
                    <a:pt x="3" y="125"/>
                  </a:lnTo>
                  <a:lnTo>
                    <a:pt x="44" y="81"/>
                  </a:lnTo>
                  <a:lnTo>
                    <a:pt x="78" y="49"/>
                  </a:lnTo>
                  <a:lnTo>
                    <a:pt x="97" y="33"/>
                  </a:lnTo>
                  <a:lnTo>
                    <a:pt x="115" y="21"/>
                  </a:lnTo>
                  <a:lnTo>
                    <a:pt x="44" y="0"/>
                  </a:lnTo>
                  <a:close/>
                </a:path>
              </a:pathLst>
            </a:custGeom>
            <a:solidFill>
              <a:schemeClr val="tx1">
                <a:lumMod val="50000"/>
                <a:lumOff val="50000"/>
              </a:schemeClr>
            </a:solidFill>
            <a:ln>
              <a:noFill/>
            </a:ln>
          </p:spPr>
          <p:txBody>
            <a:bodyPr vert="horz" wrap="square" lIns="68598" tIns="34299" rIns="68598" bIns="34299" numCol="1" anchor="t" anchorCtr="0" compatLnSpc="1">
              <a:prstTxWarp prst="textNoShape">
                <a:avLst/>
              </a:prstTxWarp>
            </a:bodyPr>
            <a:lstStyle/>
            <a:p>
              <a:endParaRPr lang="en-US" sz="1351" dirty="0"/>
            </a:p>
          </p:txBody>
        </p:sp>
        <p:sp>
          <p:nvSpPr>
            <p:cNvPr id="39" name="Freeform 38"/>
            <p:cNvSpPr>
              <a:spLocks/>
            </p:cNvSpPr>
            <p:nvPr/>
          </p:nvSpPr>
          <p:spPr bwMode="auto">
            <a:xfrm>
              <a:off x="5002396" y="4620795"/>
              <a:ext cx="305632" cy="225320"/>
            </a:xfrm>
            <a:custGeom>
              <a:avLst/>
              <a:gdLst>
                <a:gd name="T0" fmla="*/ 137 w 137"/>
                <a:gd name="T1" fmla="*/ 48 h 101"/>
                <a:gd name="T2" fmla="*/ 137 w 137"/>
                <a:gd name="T3" fmla="*/ 48 h 101"/>
                <a:gd name="T4" fmla="*/ 137 w 137"/>
                <a:gd name="T5" fmla="*/ 60 h 101"/>
                <a:gd name="T6" fmla="*/ 131 w 137"/>
                <a:gd name="T7" fmla="*/ 68 h 101"/>
                <a:gd name="T8" fmla="*/ 124 w 137"/>
                <a:gd name="T9" fmla="*/ 77 h 101"/>
                <a:gd name="T10" fmla="*/ 118 w 137"/>
                <a:gd name="T11" fmla="*/ 85 h 101"/>
                <a:gd name="T12" fmla="*/ 96 w 137"/>
                <a:gd name="T13" fmla="*/ 97 h 101"/>
                <a:gd name="T14" fmla="*/ 68 w 137"/>
                <a:gd name="T15" fmla="*/ 101 h 101"/>
                <a:gd name="T16" fmla="*/ 68 w 137"/>
                <a:gd name="T17" fmla="*/ 101 h 101"/>
                <a:gd name="T18" fmla="*/ 40 w 137"/>
                <a:gd name="T19" fmla="*/ 97 h 101"/>
                <a:gd name="T20" fmla="*/ 18 w 137"/>
                <a:gd name="T21" fmla="*/ 85 h 101"/>
                <a:gd name="T22" fmla="*/ 12 w 137"/>
                <a:gd name="T23" fmla="*/ 77 h 101"/>
                <a:gd name="T24" fmla="*/ 6 w 137"/>
                <a:gd name="T25" fmla="*/ 68 h 101"/>
                <a:gd name="T26" fmla="*/ 0 w 137"/>
                <a:gd name="T27" fmla="*/ 60 h 101"/>
                <a:gd name="T28" fmla="*/ 0 w 137"/>
                <a:gd name="T29" fmla="*/ 48 h 101"/>
                <a:gd name="T30" fmla="*/ 0 w 137"/>
                <a:gd name="T31" fmla="*/ 48 h 101"/>
                <a:gd name="T32" fmla="*/ 0 w 137"/>
                <a:gd name="T33" fmla="*/ 40 h 101"/>
                <a:gd name="T34" fmla="*/ 6 w 137"/>
                <a:gd name="T35" fmla="*/ 32 h 101"/>
                <a:gd name="T36" fmla="*/ 12 w 137"/>
                <a:gd name="T37" fmla="*/ 24 h 101"/>
                <a:gd name="T38" fmla="*/ 18 w 137"/>
                <a:gd name="T39" fmla="*/ 16 h 101"/>
                <a:gd name="T40" fmla="*/ 40 w 137"/>
                <a:gd name="T41" fmla="*/ 4 h 101"/>
                <a:gd name="T42" fmla="*/ 68 w 137"/>
                <a:gd name="T43" fmla="*/ 0 h 101"/>
                <a:gd name="T44" fmla="*/ 68 w 137"/>
                <a:gd name="T45" fmla="*/ 0 h 101"/>
                <a:gd name="T46" fmla="*/ 96 w 137"/>
                <a:gd name="T47" fmla="*/ 4 h 101"/>
                <a:gd name="T48" fmla="*/ 118 w 137"/>
                <a:gd name="T49" fmla="*/ 16 h 101"/>
                <a:gd name="T50" fmla="*/ 124 w 137"/>
                <a:gd name="T51" fmla="*/ 24 h 101"/>
                <a:gd name="T52" fmla="*/ 131 w 137"/>
                <a:gd name="T53" fmla="*/ 32 h 101"/>
                <a:gd name="T54" fmla="*/ 137 w 137"/>
                <a:gd name="T55" fmla="*/ 40 h 101"/>
                <a:gd name="T56" fmla="*/ 137 w 137"/>
                <a:gd name="T57" fmla="*/ 48 h 101"/>
                <a:gd name="T58" fmla="*/ 137 w 137"/>
                <a:gd name="T59" fmla="*/ 4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01">
                  <a:moveTo>
                    <a:pt x="137" y="48"/>
                  </a:moveTo>
                  <a:lnTo>
                    <a:pt x="137" y="48"/>
                  </a:lnTo>
                  <a:lnTo>
                    <a:pt x="137" y="60"/>
                  </a:lnTo>
                  <a:lnTo>
                    <a:pt x="131" y="68"/>
                  </a:lnTo>
                  <a:lnTo>
                    <a:pt x="124" y="77"/>
                  </a:lnTo>
                  <a:lnTo>
                    <a:pt x="118" y="85"/>
                  </a:lnTo>
                  <a:lnTo>
                    <a:pt x="96" y="97"/>
                  </a:lnTo>
                  <a:lnTo>
                    <a:pt x="68" y="101"/>
                  </a:lnTo>
                  <a:lnTo>
                    <a:pt x="68" y="101"/>
                  </a:lnTo>
                  <a:lnTo>
                    <a:pt x="40" y="97"/>
                  </a:lnTo>
                  <a:lnTo>
                    <a:pt x="18" y="85"/>
                  </a:lnTo>
                  <a:lnTo>
                    <a:pt x="12" y="77"/>
                  </a:lnTo>
                  <a:lnTo>
                    <a:pt x="6" y="68"/>
                  </a:lnTo>
                  <a:lnTo>
                    <a:pt x="0" y="60"/>
                  </a:lnTo>
                  <a:lnTo>
                    <a:pt x="0" y="48"/>
                  </a:lnTo>
                  <a:lnTo>
                    <a:pt x="0" y="48"/>
                  </a:lnTo>
                  <a:lnTo>
                    <a:pt x="0" y="40"/>
                  </a:lnTo>
                  <a:lnTo>
                    <a:pt x="6" y="32"/>
                  </a:lnTo>
                  <a:lnTo>
                    <a:pt x="12" y="24"/>
                  </a:lnTo>
                  <a:lnTo>
                    <a:pt x="18" y="16"/>
                  </a:lnTo>
                  <a:lnTo>
                    <a:pt x="40" y="4"/>
                  </a:lnTo>
                  <a:lnTo>
                    <a:pt x="68" y="0"/>
                  </a:lnTo>
                  <a:lnTo>
                    <a:pt x="68" y="0"/>
                  </a:lnTo>
                  <a:lnTo>
                    <a:pt x="96" y="4"/>
                  </a:lnTo>
                  <a:lnTo>
                    <a:pt x="118" y="16"/>
                  </a:lnTo>
                  <a:lnTo>
                    <a:pt x="124" y="24"/>
                  </a:lnTo>
                  <a:lnTo>
                    <a:pt x="131" y="32"/>
                  </a:lnTo>
                  <a:lnTo>
                    <a:pt x="137" y="40"/>
                  </a:lnTo>
                  <a:lnTo>
                    <a:pt x="137" y="48"/>
                  </a:lnTo>
                  <a:lnTo>
                    <a:pt x="137" y="48"/>
                  </a:lnTo>
                  <a:close/>
                </a:path>
              </a:pathLst>
            </a:custGeom>
            <a:solidFill>
              <a:schemeClr val="tx1">
                <a:lumMod val="50000"/>
                <a:lumOff val="50000"/>
              </a:schemeClr>
            </a:solidFill>
            <a:ln>
              <a:noFill/>
            </a:ln>
          </p:spPr>
          <p:txBody>
            <a:bodyPr vert="horz" wrap="square" lIns="68598" tIns="34299" rIns="68598" bIns="34299" numCol="1" anchor="t" anchorCtr="0" compatLnSpc="1">
              <a:prstTxWarp prst="textNoShape">
                <a:avLst/>
              </a:prstTxWarp>
            </a:bodyPr>
            <a:lstStyle/>
            <a:p>
              <a:endParaRPr lang="en-US" sz="1351" dirty="0"/>
            </a:p>
          </p:txBody>
        </p:sp>
        <p:sp>
          <p:nvSpPr>
            <p:cNvPr id="40" name="Freeform 39"/>
            <p:cNvSpPr>
              <a:spLocks/>
            </p:cNvSpPr>
            <p:nvPr/>
          </p:nvSpPr>
          <p:spPr bwMode="auto">
            <a:xfrm>
              <a:off x="6506012" y="4863963"/>
              <a:ext cx="332401" cy="243167"/>
            </a:xfrm>
            <a:custGeom>
              <a:avLst/>
              <a:gdLst>
                <a:gd name="T0" fmla="*/ 149 w 149"/>
                <a:gd name="T1" fmla="*/ 52 h 109"/>
                <a:gd name="T2" fmla="*/ 149 w 149"/>
                <a:gd name="T3" fmla="*/ 52 h 109"/>
                <a:gd name="T4" fmla="*/ 149 w 149"/>
                <a:gd name="T5" fmla="*/ 64 h 109"/>
                <a:gd name="T6" fmla="*/ 143 w 149"/>
                <a:gd name="T7" fmla="*/ 76 h 109"/>
                <a:gd name="T8" fmla="*/ 137 w 149"/>
                <a:gd name="T9" fmla="*/ 85 h 109"/>
                <a:gd name="T10" fmla="*/ 128 w 149"/>
                <a:gd name="T11" fmla="*/ 93 h 109"/>
                <a:gd name="T12" fmla="*/ 103 w 149"/>
                <a:gd name="T13" fmla="*/ 105 h 109"/>
                <a:gd name="T14" fmla="*/ 74 w 149"/>
                <a:gd name="T15" fmla="*/ 109 h 109"/>
                <a:gd name="T16" fmla="*/ 74 w 149"/>
                <a:gd name="T17" fmla="*/ 109 h 109"/>
                <a:gd name="T18" fmla="*/ 46 w 149"/>
                <a:gd name="T19" fmla="*/ 105 h 109"/>
                <a:gd name="T20" fmla="*/ 21 w 149"/>
                <a:gd name="T21" fmla="*/ 93 h 109"/>
                <a:gd name="T22" fmla="*/ 12 w 149"/>
                <a:gd name="T23" fmla="*/ 85 h 109"/>
                <a:gd name="T24" fmla="*/ 6 w 149"/>
                <a:gd name="T25" fmla="*/ 76 h 109"/>
                <a:gd name="T26" fmla="*/ 0 w 149"/>
                <a:gd name="T27" fmla="*/ 64 h 109"/>
                <a:gd name="T28" fmla="*/ 0 w 149"/>
                <a:gd name="T29" fmla="*/ 52 h 109"/>
                <a:gd name="T30" fmla="*/ 0 w 149"/>
                <a:gd name="T31" fmla="*/ 52 h 109"/>
                <a:gd name="T32" fmla="*/ 0 w 149"/>
                <a:gd name="T33" fmla="*/ 44 h 109"/>
                <a:gd name="T34" fmla="*/ 6 w 149"/>
                <a:gd name="T35" fmla="*/ 32 h 109"/>
                <a:gd name="T36" fmla="*/ 12 w 149"/>
                <a:gd name="T37" fmla="*/ 24 h 109"/>
                <a:gd name="T38" fmla="*/ 21 w 149"/>
                <a:gd name="T39" fmla="*/ 16 h 109"/>
                <a:gd name="T40" fmla="*/ 46 w 149"/>
                <a:gd name="T41" fmla="*/ 4 h 109"/>
                <a:gd name="T42" fmla="*/ 74 w 149"/>
                <a:gd name="T43" fmla="*/ 0 h 109"/>
                <a:gd name="T44" fmla="*/ 74 w 149"/>
                <a:gd name="T45" fmla="*/ 0 h 109"/>
                <a:gd name="T46" fmla="*/ 103 w 149"/>
                <a:gd name="T47" fmla="*/ 4 h 109"/>
                <a:gd name="T48" fmla="*/ 128 w 149"/>
                <a:gd name="T49" fmla="*/ 16 h 109"/>
                <a:gd name="T50" fmla="*/ 137 w 149"/>
                <a:gd name="T51" fmla="*/ 24 h 109"/>
                <a:gd name="T52" fmla="*/ 143 w 149"/>
                <a:gd name="T53" fmla="*/ 32 h 109"/>
                <a:gd name="T54" fmla="*/ 149 w 149"/>
                <a:gd name="T55" fmla="*/ 44 h 109"/>
                <a:gd name="T56" fmla="*/ 149 w 149"/>
                <a:gd name="T57" fmla="*/ 52 h 109"/>
                <a:gd name="T58" fmla="*/ 149 w 149"/>
                <a:gd name="T59" fmla="*/ 5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9" h="109">
                  <a:moveTo>
                    <a:pt x="149" y="52"/>
                  </a:moveTo>
                  <a:lnTo>
                    <a:pt x="149" y="52"/>
                  </a:lnTo>
                  <a:lnTo>
                    <a:pt x="149" y="64"/>
                  </a:lnTo>
                  <a:lnTo>
                    <a:pt x="143" y="76"/>
                  </a:lnTo>
                  <a:lnTo>
                    <a:pt x="137" y="85"/>
                  </a:lnTo>
                  <a:lnTo>
                    <a:pt x="128" y="93"/>
                  </a:lnTo>
                  <a:lnTo>
                    <a:pt x="103" y="105"/>
                  </a:lnTo>
                  <a:lnTo>
                    <a:pt x="74" y="109"/>
                  </a:lnTo>
                  <a:lnTo>
                    <a:pt x="74" y="109"/>
                  </a:lnTo>
                  <a:lnTo>
                    <a:pt x="46" y="105"/>
                  </a:lnTo>
                  <a:lnTo>
                    <a:pt x="21" y="93"/>
                  </a:lnTo>
                  <a:lnTo>
                    <a:pt x="12" y="85"/>
                  </a:lnTo>
                  <a:lnTo>
                    <a:pt x="6" y="76"/>
                  </a:lnTo>
                  <a:lnTo>
                    <a:pt x="0" y="64"/>
                  </a:lnTo>
                  <a:lnTo>
                    <a:pt x="0" y="52"/>
                  </a:lnTo>
                  <a:lnTo>
                    <a:pt x="0" y="52"/>
                  </a:lnTo>
                  <a:lnTo>
                    <a:pt x="0" y="44"/>
                  </a:lnTo>
                  <a:lnTo>
                    <a:pt x="6" y="32"/>
                  </a:lnTo>
                  <a:lnTo>
                    <a:pt x="12" y="24"/>
                  </a:lnTo>
                  <a:lnTo>
                    <a:pt x="21" y="16"/>
                  </a:lnTo>
                  <a:lnTo>
                    <a:pt x="46" y="4"/>
                  </a:lnTo>
                  <a:lnTo>
                    <a:pt x="74" y="0"/>
                  </a:lnTo>
                  <a:lnTo>
                    <a:pt x="74" y="0"/>
                  </a:lnTo>
                  <a:lnTo>
                    <a:pt x="103" y="4"/>
                  </a:lnTo>
                  <a:lnTo>
                    <a:pt x="128" y="16"/>
                  </a:lnTo>
                  <a:lnTo>
                    <a:pt x="137" y="24"/>
                  </a:lnTo>
                  <a:lnTo>
                    <a:pt x="143" y="32"/>
                  </a:lnTo>
                  <a:lnTo>
                    <a:pt x="149" y="44"/>
                  </a:lnTo>
                  <a:lnTo>
                    <a:pt x="149" y="52"/>
                  </a:lnTo>
                  <a:lnTo>
                    <a:pt x="149" y="52"/>
                  </a:lnTo>
                  <a:close/>
                </a:path>
              </a:pathLst>
            </a:custGeom>
            <a:solidFill>
              <a:schemeClr val="tx1">
                <a:lumMod val="50000"/>
                <a:lumOff val="50000"/>
              </a:schemeClr>
            </a:solidFill>
            <a:ln>
              <a:noFill/>
            </a:ln>
          </p:spPr>
          <p:txBody>
            <a:bodyPr vert="horz" wrap="square" lIns="68598" tIns="34299" rIns="68598" bIns="34299" numCol="1" anchor="t" anchorCtr="0" compatLnSpc="1">
              <a:prstTxWarp prst="textNoShape">
                <a:avLst/>
              </a:prstTxWarp>
            </a:bodyPr>
            <a:lstStyle/>
            <a:p>
              <a:endParaRPr lang="en-US" sz="1351" dirty="0"/>
            </a:p>
          </p:txBody>
        </p:sp>
        <p:sp>
          <p:nvSpPr>
            <p:cNvPr id="41" name="Freeform 40"/>
            <p:cNvSpPr>
              <a:spLocks/>
            </p:cNvSpPr>
            <p:nvPr/>
          </p:nvSpPr>
          <p:spPr bwMode="auto">
            <a:xfrm>
              <a:off x="5780985" y="5385993"/>
              <a:ext cx="229782" cy="783042"/>
            </a:xfrm>
            <a:custGeom>
              <a:avLst/>
              <a:gdLst>
                <a:gd name="T0" fmla="*/ 72 w 103"/>
                <a:gd name="T1" fmla="*/ 0 h 351"/>
                <a:gd name="T2" fmla="*/ 0 w 103"/>
                <a:gd name="T3" fmla="*/ 351 h 351"/>
                <a:gd name="T4" fmla="*/ 103 w 103"/>
                <a:gd name="T5" fmla="*/ 347 h 351"/>
                <a:gd name="T6" fmla="*/ 94 w 103"/>
                <a:gd name="T7" fmla="*/ 0 h 351"/>
                <a:gd name="T8" fmla="*/ 72 w 103"/>
                <a:gd name="T9" fmla="*/ 0 h 351"/>
              </a:gdLst>
              <a:ahLst/>
              <a:cxnLst>
                <a:cxn ang="0">
                  <a:pos x="T0" y="T1"/>
                </a:cxn>
                <a:cxn ang="0">
                  <a:pos x="T2" y="T3"/>
                </a:cxn>
                <a:cxn ang="0">
                  <a:pos x="T4" y="T5"/>
                </a:cxn>
                <a:cxn ang="0">
                  <a:pos x="T6" y="T7"/>
                </a:cxn>
                <a:cxn ang="0">
                  <a:pos x="T8" y="T9"/>
                </a:cxn>
              </a:cxnLst>
              <a:rect l="0" t="0" r="r" b="b"/>
              <a:pathLst>
                <a:path w="103" h="351">
                  <a:moveTo>
                    <a:pt x="72" y="0"/>
                  </a:moveTo>
                  <a:lnTo>
                    <a:pt x="0" y="351"/>
                  </a:lnTo>
                  <a:lnTo>
                    <a:pt x="103" y="347"/>
                  </a:lnTo>
                  <a:lnTo>
                    <a:pt x="94" y="0"/>
                  </a:lnTo>
                  <a:lnTo>
                    <a:pt x="72" y="0"/>
                  </a:lnTo>
                  <a:close/>
                </a:path>
              </a:pathLst>
            </a:custGeom>
            <a:solidFill>
              <a:schemeClr val="accent4"/>
            </a:solidFill>
            <a:ln>
              <a:noFill/>
            </a:ln>
          </p:spPr>
          <p:txBody>
            <a:bodyPr vert="horz" wrap="square" lIns="68598" tIns="34299" rIns="68598" bIns="34299" numCol="1" anchor="t" anchorCtr="0" compatLnSpc="1">
              <a:prstTxWarp prst="textNoShape">
                <a:avLst/>
              </a:prstTxWarp>
            </a:bodyPr>
            <a:lstStyle/>
            <a:p>
              <a:endParaRPr lang="en-US" sz="1351" dirty="0"/>
            </a:p>
          </p:txBody>
        </p:sp>
      </p:grpSp>
    </p:spTree>
    <p:custDataLst>
      <p:tags r:id="rId1"/>
    </p:custDataLst>
    <p:extLst>
      <p:ext uri="{BB962C8B-B14F-4D97-AF65-F5344CB8AC3E}">
        <p14:creationId xmlns:p14="http://schemas.microsoft.com/office/powerpoint/2010/main" val="2777432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Behavioral Change</a:t>
            </a:r>
            <a:br>
              <a:rPr lang="en-US" dirty="0"/>
            </a:br>
            <a:endParaRPr lang="en-US" dirty="0"/>
          </a:p>
        </p:txBody>
      </p:sp>
      <p:sp>
        <p:nvSpPr>
          <p:cNvPr id="3" name="Content Placeholder 2"/>
          <p:cNvSpPr>
            <a:spLocks noGrp="1"/>
          </p:cNvSpPr>
          <p:nvPr>
            <p:ph idx="1"/>
          </p:nvPr>
        </p:nvSpPr>
        <p:spPr/>
        <p:txBody>
          <a:bodyPr/>
          <a:lstStyle/>
          <a:p>
            <a:pPr marL="0" indent="0">
              <a:spcAft>
                <a:spcPts val="1351"/>
              </a:spcAft>
              <a:buNone/>
            </a:pPr>
            <a:r>
              <a:rPr lang="en-US" dirty="0"/>
              <a:t>Trying to convince another person to make a behavior </a:t>
            </a:r>
            <a:br>
              <a:rPr lang="en-US" dirty="0"/>
            </a:br>
            <a:r>
              <a:rPr lang="en-US" dirty="0"/>
              <a:t>change can actually cause the person to be </a:t>
            </a:r>
            <a:r>
              <a:rPr lang="en-US" b="1" dirty="0">
                <a:solidFill>
                  <a:schemeClr val="accent1"/>
                </a:solidFill>
              </a:rPr>
              <a:t>less likely </a:t>
            </a:r>
            <a:br>
              <a:rPr lang="en-US" b="1" dirty="0">
                <a:solidFill>
                  <a:schemeClr val="accent1"/>
                </a:solidFill>
              </a:rPr>
            </a:br>
            <a:r>
              <a:rPr lang="en-US" dirty="0"/>
              <a:t>to make a change.</a:t>
            </a:r>
          </a:p>
          <a:p>
            <a:pPr marL="0" indent="0">
              <a:spcAft>
                <a:spcPts val="1351"/>
              </a:spcAft>
              <a:buNone/>
            </a:pPr>
            <a:r>
              <a:rPr lang="en-US" dirty="0"/>
              <a:t>Even if you are successful in convincing someone to make </a:t>
            </a:r>
            <a:br>
              <a:rPr lang="en-US" dirty="0"/>
            </a:br>
            <a:r>
              <a:rPr lang="en-US" dirty="0"/>
              <a:t>a behavioral change, the change is not likely to last.  </a:t>
            </a:r>
            <a:br>
              <a:rPr lang="en-US" dirty="0"/>
            </a:br>
            <a:endParaRPr lang="en-US" dirty="0"/>
          </a:p>
        </p:txBody>
      </p:sp>
      <p:cxnSp>
        <p:nvCxnSpPr>
          <p:cNvPr id="6" name="Straight Connector 5"/>
          <p:cNvCxnSpPr/>
          <p:nvPr/>
        </p:nvCxnSpPr>
        <p:spPr>
          <a:xfrm>
            <a:off x="342990" y="3190385"/>
            <a:ext cx="7917337"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072303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Resist the Righting Reflex Exercise</a:t>
            </a:r>
          </a:p>
        </p:txBody>
      </p:sp>
      <p:sp>
        <p:nvSpPr>
          <p:cNvPr id="5" name="Content Placeholder 4"/>
          <p:cNvSpPr>
            <a:spLocks noGrp="1"/>
          </p:cNvSpPr>
          <p:nvPr>
            <p:ph idx="1"/>
          </p:nvPr>
        </p:nvSpPr>
        <p:spPr/>
        <p:txBody>
          <a:bodyPr/>
          <a:lstStyle/>
          <a:p>
            <a:pPr marL="0" indent="0">
              <a:buNone/>
            </a:pPr>
            <a:r>
              <a:rPr lang="en-US" b="1" dirty="0">
                <a:solidFill>
                  <a:schemeClr val="accent1"/>
                </a:solidFill>
              </a:rPr>
              <a:t>Speaker</a:t>
            </a:r>
          </a:p>
          <a:p>
            <a:pPr marL="0" indent="0">
              <a:spcBef>
                <a:spcPts val="450"/>
              </a:spcBef>
              <a:spcAft>
                <a:spcPts val="1351"/>
              </a:spcAft>
              <a:buNone/>
            </a:pPr>
            <a:r>
              <a:rPr lang="en-US" sz="2101" dirty="0"/>
              <a:t>Share your thoughts and feelings about a behavioral change you have thought about making or a change you previously made but are having trouble maintaining </a:t>
            </a:r>
          </a:p>
          <a:p>
            <a:pPr marL="0" indent="0">
              <a:buNone/>
            </a:pPr>
            <a:r>
              <a:rPr lang="en-US" b="1" dirty="0">
                <a:solidFill>
                  <a:schemeClr val="accent1"/>
                </a:solidFill>
              </a:rPr>
              <a:t>Listener </a:t>
            </a:r>
          </a:p>
          <a:p>
            <a:pPr>
              <a:spcBef>
                <a:spcPts val="300"/>
              </a:spcBef>
            </a:pPr>
            <a:r>
              <a:rPr lang="en-US" sz="2101" dirty="0"/>
              <a:t>Ask open-ended questions</a:t>
            </a:r>
          </a:p>
          <a:p>
            <a:pPr>
              <a:spcBef>
                <a:spcPts val="300"/>
              </a:spcBef>
            </a:pPr>
            <a:r>
              <a:rPr lang="en-US" sz="2101" dirty="0"/>
              <a:t>No closed-end questions </a:t>
            </a:r>
          </a:p>
          <a:p>
            <a:pPr>
              <a:spcBef>
                <a:spcPts val="300"/>
              </a:spcBef>
            </a:pPr>
            <a:r>
              <a:rPr lang="en-US" sz="2101" dirty="0"/>
              <a:t>Neither agree nor disagree</a:t>
            </a:r>
          </a:p>
          <a:p>
            <a:pPr>
              <a:spcBef>
                <a:spcPts val="300"/>
              </a:spcBef>
            </a:pPr>
            <a:r>
              <a:rPr lang="en-US" sz="2101" dirty="0"/>
              <a:t>Avoid sharing your opinions or experiences</a:t>
            </a:r>
          </a:p>
        </p:txBody>
      </p:sp>
      <p:sp>
        <p:nvSpPr>
          <p:cNvPr id="6" name="Text Placeholder 5"/>
          <p:cNvSpPr>
            <a:spLocks noGrp="1"/>
          </p:cNvSpPr>
          <p:nvPr>
            <p:ph type="body" sz="quarter" idx="10"/>
          </p:nvPr>
        </p:nvSpPr>
        <p:spPr/>
        <p:txBody>
          <a:bodyPr/>
          <a:lstStyle/>
          <a:p>
            <a:r>
              <a:rPr lang="en-US" dirty="0"/>
              <a:t>Pair up and take turns as the speaker and the listener</a:t>
            </a:r>
          </a:p>
        </p:txBody>
      </p:sp>
      <p:cxnSp>
        <p:nvCxnSpPr>
          <p:cNvPr id="10" name="Straight Connector 9"/>
          <p:cNvCxnSpPr/>
          <p:nvPr/>
        </p:nvCxnSpPr>
        <p:spPr>
          <a:xfrm>
            <a:off x="342990" y="3747743"/>
            <a:ext cx="7917337"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7605405" y="1142055"/>
            <a:ext cx="699317" cy="699317"/>
            <a:chOff x="7264400" y="782320"/>
            <a:chExt cx="932180" cy="932180"/>
          </a:xfrm>
        </p:grpSpPr>
        <p:sp>
          <p:nvSpPr>
            <p:cNvPr id="12" name="Oval 11"/>
            <p:cNvSpPr/>
            <p:nvPr/>
          </p:nvSpPr>
          <p:spPr>
            <a:xfrm>
              <a:off x="7264400" y="782320"/>
              <a:ext cx="932180" cy="932180"/>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351" dirty="0"/>
            </a:p>
          </p:txBody>
        </p:sp>
        <p:sp>
          <p:nvSpPr>
            <p:cNvPr id="13" name="Freeform 12"/>
            <p:cNvSpPr/>
            <p:nvPr/>
          </p:nvSpPr>
          <p:spPr bwMode="auto">
            <a:xfrm rot="2178184">
              <a:off x="7645779" y="908741"/>
              <a:ext cx="169423" cy="679339"/>
            </a:xfrm>
            <a:custGeom>
              <a:avLst/>
              <a:gdLst>
                <a:gd name="connsiteX0" fmla="*/ 4647 w 354038"/>
                <a:gd name="connsiteY0" fmla="*/ 295362 h 1419582"/>
                <a:gd name="connsiteX1" fmla="*/ 354038 w 354038"/>
                <a:gd name="connsiteY1" fmla="*/ 295362 h 1419582"/>
                <a:gd name="connsiteX2" fmla="*/ 354038 w 354038"/>
                <a:gd name="connsiteY2" fmla="*/ 1244887 h 1419582"/>
                <a:gd name="connsiteX3" fmla="*/ 179342 w 354038"/>
                <a:gd name="connsiteY3" fmla="*/ 1419582 h 1419582"/>
                <a:gd name="connsiteX4" fmla="*/ 4647 w 354038"/>
                <a:gd name="connsiteY4" fmla="*/ 1244887 h 1419582"/>
                <a:gd name="connsiteX5" fmla="*/ 39501 w 354038"/>
                <a:gd name="connsiteY5" fmla="*/ 0 h 1419582"/>
                <a:gd name="connsiteX6" fmla="*/ 314537 w 354038"/>
                <a:gd name="connsiteY6" fmla="*/ 0 h 1419582"/>
                <a:gd name="connsiteX7" fmla="*/ 354038 w 354038"/>
                <a:gd name="connsiteY7" fmla="*/ 39501 h 1419582"/>
                <a:gd name="connsiteX8" fmla="*/ 354038 w 354038"/>
                <a:gd name="connsiteY8" fmla="*/ 237004 h 1419582"/>
                <a:gd name="connsiteX9" fmla="*/ 0 w 354038"/>
                <a:gd name="connsiteY9" fmla="*/ 237004 h 1419582"/>
                <a:gd name="connsiteX10" fmla="*/ 0 w 354038"/>
                <a:gd name="connsiteY10" fmla="*/ 39501 h 1419582"/>
                <a:gd name="connsiteX11" fmla="*/ 39501 w 354038"/>
                <a:gd name="connsiteY11" fmla="*/ 0 h 141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4038" h="1419582">
                  <a:moveTo>
                    <a:pt x="4647" y="295362"/>
                  </a:moveTo>
                  <a:lnTo>
                    <a:pt x="354038" y="295362"/>
                  </a:lnTo>
                  <a:lnTo>
                    <a:pt x="354038" y="1244887"/>
                  </a:lnTo>
                  <a:lnTo>
                    <a:pt x="179342" y="1419582"/>
                  </a:lnTo>
                  <a:lnTo>
                    <a:pt x="4647" y="1244887"/>
                  </a:lnTo>
                  <a:close/>
                  <a:moveTo>
                    <a:pt x="39501" y="0"/>
                  </a:moveTo>
                  <a:lnTo>
                    <a:pt x="314537" y="0"/>
                  </a:lnTo>
                  <a:cubicBezTo>
                    <a:pt x="336353" y="0"/>
                    <a:pt x="354038" y="17685"/>
                    <a:pt x="354038" y="39501"/>
                  </a:cubicBezTo>
                  <a:lnTo>
                    <a:pt x="354038" y="237004"/>
                  </a:lnTo>
                  <a:lnTo>
                    <a:pt x="0" y="237004"/>
                  </a:lnTo>
                  <a:lnTo>
                    <a:pt x="0" y="39501"/>
                  </a:lnTo>
                  <a:cubicBezTo>
                    <a:pt x="0" y="17685"/>
                    <a:pt x="17685" y="0"/>
                    <a:pt x="39501"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98" tIns="34299" rIns="34299" bIns="68598" numCol="1" spcCol="0" rtlCol="0" fromWordArt="0" anchor="b" anchorCtr="0" forceAA="0" compatLnSpc="1">
              <a:prstTxWarp prst="textNoShape">
                <a:avLst/>
              </a:prstTxWarp>
              <a:noAutofit/>
            </a:bodyPr>
            <a:lstStyle/>
            <a:p>
              <a:pPr algn="ctr" defTabSz="685780" fontAlgn="base">
                <a:spcBef>
                  <a:spcPct val="0"/>
                </a:spcBef>
                <a:spcAft>
                  <a:spcPct val="0"/>
                </a:spcAft>
              </a:pPr>
              <a:endParaRPr lang="en-US" sz="1351"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spTree>
    <p:custDataLst>
      <p:tags r:id="rId1"/>
    </p:custDataLst>
    <p:extLst>
      <p:ext uri="{BB962C8B-B14F-4D97-AF65-F5344CB8AC3E}">
        <p14:creationId xmlns:p14="http://schemas.microsoft.com/office/powerpoint/2010/main" val="5279142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How Did It Go?</a:t>
            </a:r>
          </a:p>
        </p:txBody>
      </p:sp>
      <p:sp>
        <p:nvSpPr>
          <p:cNvPr id="6" name="Content Placeholder 5"/>
          <p:cNvSpPr>
            <a:spLocks noGrp="1"/>
          </p:cNvSpPr>
          <p:nvPr>
            <p:ph idx="1"/>
          </p:nvPr>
        </p:nvSpPr>
        <p:spPr>
          <a:xfrm>
            <a:off x="352517" y="2057400"/>
            <a:ext cx="7983961" cy="3263504"/>
          </a:xfrm>
        </p:spPr>
        <p:txBody>
          <a:bodyPr/>
          <a:lstStyle/>
          <a:p>
            <a:pPr marL="175075" indent="-175075">
              <a:spcBef>
                <a:spcPts val="750"/>
              </a:spcBef>
            </a:pPr>
            <a:r>
              <a:rPr lang="en-US" sz="2400" dirty="0"/>
              <a:t>What was it like to be the listener… did you want to interject your experiences or thoughts? </a:t>
            </a:r>
          </a:p>
          <a:p>
            <a:pPr marL="175075" indent="-175075">
              <a:spcBef>
                <a:spcPts val="750"/>
              </a:spcBef>
            </a:pPr>
            <a:r>
              <a:rPr lang="en-US" sz="2400" dirty="0"/>
              <a:t>Were there times when you wanted to jump in and offer advice or “fix it”?  </a:t>
            </a:r>
          </a:p>
          <a:p>
            <a:pPr marL="175075" indent="-175075">
              <a:spcBef>
                <a:spcPts val="750"/>
              </a:spcBef>
            </a:pPr>
            <a:r>
              <a:rPr lang="en-US" sz="2400" dirty="0"/>
              <a:t>What was it like for you as the speaker… did you feel understood?   </a:t>
            </a:r>
          </a:p>
          <a:p>
            <a:pPr marL="175075" indent="-175075">
              <a:spcBef>
                <a:spcPts val="750"/>
              </a:spcBef>
            </a:pPr>
            <a:r>
              <a:rPr lang="en-US" sz="2400" dirty="0"/>
              <a:t>How did it feel to have someone place all of their focus on you and your concerns for even 5 minutes?</a:t>
            </a:r>
          </a:p>
          <a:p>
            <a:pPr marL="175075" indent="-175075">
              <a:spcBef>
                <a:spcPts val="750"/>
              </a:spcBef>
            </a:pPr>
            <a:r>
              <a:rPr lang="en-US" sz="2400" dirty="0"/>
              <a:t>What did you learn from this interaction about your own style?</a:t>
            </a:r>
          </a:p>
          <a:p>
            <a:pPr>
              <a:spcBef>
                <a:spcPts val="750"/>
              </a:spcBef>
            </a:pPr>
            <a:endParaRPr lang="en-US" sz="2101" dirty="0"/>
          </a:p>
        </p:txBody>
      </p:sp>
    </p:spTree>
    <p:custDataLst>
      <p:tags r:id="rId1"/>
    </p:custDataLst>
    <p:extLst>
      <p:ext uri="{BB962C8B-B14F-4D97-AF65-F5344CB8AC3E}">
        <p14:creationId xmlns:p14="http://schemas.microsoft.com/office/powerpoint/2010/main" val="35786469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Cultivate a Sense of Hope</a:t>
            </a:r>
          </a:p>
        </p:txBody>
      </p:sp>
      <p:sp>
        <p:nvSpPr>
          <p:cNvPr id="3" name="Content Placeholder 2"/>
          <p:cNvSpPr>
            <a:spLocks noGrp="1"/>
          </p:cNvSpPr>
          <p:nvPr>
            <p:ph idx="1"/>
          </p:nvPr>
        </p:nvSpPr>
        <p:spPr>
          <a:xfrm>
            <a:off x="352518" y="2267737"/>
            <a:ext cx="4506499" cy="3053660"/>
          </a:xfrm>
        </p:spPr>
        <p:txBody>
          <a:bodyPr/>
          <a:lstStyle/>
          <a:p>
            <a:pPr marL="0" indent="0">
              <a:buNone/>
            </a:pPr>
            <a:r>
              <a:rPr lang="en-US" dirty="0"/>
              <a:t>Demonstrating a </a:t>
            </a:r>
            <a:r>
              <a:rPr lang="en-US" b="1" dirty="0">
                <a:solidFill>
                  <a:schemeClr val="accent1"/>
                </a:solidFill>
              </a:rPr>
              <a:t>positive belief </a:t>
            </a:r>
            <a:r>
              <a:rPr lang="en-US" dirty="0"/>
              <a:t>in your client has a positive impact on the client’s ability to accomplish their goals and action steps and sustain behavioral change. </a:t>
            </a:r>
          </a:p>
          <a:p>
            <a:pPr marL="0" indent="0">
              <a:buNone/>
            </a:pPr>
            <a:endParaRPr lang="en-US" dirty="0"/>
          </a:p>
          <a:p>
            <a:pPr marL="0" indent="0">
              <a:buNone/>
            </a:pPr>
            <a:r>
              <a:rPr lang="en-US" b="1" dirty="0">
                <a:solidFill>
                  <a:schemeClr val="accent1"/>
                </a:solidFill>
              </a:rPr>
              <a:t>Hope</a:t>
            </a:r>
            <a:r>
              <a:rPr lang="en-US" dirty="0">
                <a:solidFill>
                  <a:schemeClr val="accent1"/>
                </a:solidFill>
              </a:rPr>
              <a:t> </a:t>
            </a:r>
            <a:r>
              <a:rPr lang="en-US" dirty="0"/>
              <a:t>is one of the greatest contributions you make to your client as their Care Coordinator.</a:t>
            </a:r>
          </a:p>
          <a:p>
            <a:pPr marL="0" indent="0">
              <a:buNone/>
            </a:pPr>
            <a:endParaRPr lang="en-US" dirty="0"/>
          </a:p>
          <a:p>
            <a:pPr marL="0" indent="0">
              <a:buNone/>
            </a:pPr>
            <a:endParaRPr lang="en-US" dirty="0"/>
          </a:p>
          <a:p>
            <a:pPr marL="0" indent="0">
              <a:buNone/>
            </a:pPr>
            <a:endParaRPr lang="en-US" dirty="0"/>
          </a:p>
        </p:txBody>
      </p:sp>
      <p:sp>
        <p:nvSpPr>
          <p:cNvPr id="4" name="Rectangle 3"/>
          <p:cNvSpPr/>
          <p:nvPr/>
        </p:nvSpPr>
        <p:spPr>
          <a:xfrm>
            <a:off x="5202007" y="2123735"/>
            <a:ext cx="3429893" cy="3154803"/>
          </a:xfrm>
          <a:prstGeom prst="rect">
            <a:avLst/>
          </a:prstGeom>
          <a:solidFill>
            <a:srgbClr val="E0EB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endParaRPr lang="en-US" sz="1351" dirty="0"/>
          </a:p>
        </p:txBody>
      </p:sp>
      <p:grpSp>
        <p:nvGrpSpPr>
          <p:cNvPr id="5" name="Group 4"/>
          <p:cNvGrpSpPr/>
          <p:nvPr/>
        </p:nvGrpSpPr>
        <p:grpSpPr>
          <a:xfrm>
            <a:off x="5438287" y="2541707"/>
            <a:ext cx="2850623" cy="2318863"/>
            <a:chOff x="4886960" y="2149354"/>
            <a:chExt cx="3799840" cy="3091012"/>
          </a:xfrm>
        </p:grpSpPr>
        <p:grpSp>
          <p:nvGrpSpPr>
            <p:cNvPr id="6" name="Group 5"/>
            <p:cNvGrpSpPr>
              <a:grpSpLocks noChangeAspect="1"/>
            </p:cNvGrpSpPr>
            <p:nvPr/>
          </p:nvGrpSpPr>
          <p:grpSpPr>
            <a:xfrm>
              <a:off x="4886960" y="3162530"/>
              <a:ext cx="3799840" cy="2077836"/>
              <a:chOff x="3895725" y="2586038"/>
              <a:chExt cx="706437" cy="266700"/>
            </a:xfrm>
            <a:solidFill>
              <a:schemeClr val="tx2"/>
            </a:solidFill>
          </p:grpSpPr>
          <p:sp>
            <p:nvSpPr>
              <p:cNvPr id="8" name="Rectangle 30"/>
              <p:cNvSpPr>
                <a:spLocks noChangeArrowheads="1"/>
              </p:cNvSpPr>
              <p:nvPr/>
            </p:nvSpPr>
            <p:spPr bwMode="auto">
              <a:xfrm>
                <a:off x="3895725" y="2761734"/>
                <a:ext cx="206375" cy="91004"/>
              </a:xfrm>
              <a:prstGeom prst="rect">
                <a:avLst/>
              </a:prstGeom>
              <a:solidFill>
                <a:srgbClr val="98BE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98" tIns="34299" rIns="68598" bIns="34299" numCol="1" anchor="t" anchorCtr="0" compatLnSpc="1">
                <a:prstTxWarp prst="textNoShape">
                  <a:avLst/>
                </a:prstTxWarp>
              </a:bodyPr>
              <a:lstStyle/>
              <a:p>
                <a:endParaRPr lang="en-US" sz="1351" dirty="0"/>
              </a:p>
            </p:txBody>
          </p:sp>
          <p:sp>
            <p:nvSpPr>
              <p:cNvPr id="9" name="Rectangle 31"/>
              <p:cNvSpPr>
                <a:spLocks noChangeArrowheads="1"/>
              </p:cNvSpPr>
              <p:nvPr/>
            </p:nvSpPr>
            <p:spPr bwMode="auto">
              <a:xfrm>
                <a:off x="4146550" y="2700338"/>
                <a:ext cx="206375" cy="152400"/>
              </a:xfrm>
              <a:prstGeom prst="rect">
                <a:avLst/>
              </a:prstGeom>
              <a:solidFill>
                <a:srgbClr val="639C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98" tIns="34299" rIns="68598" bIns="34299" numCol="1" anchor="t" anchorCtr="0" compatLnSpc="1">
                <a:prstTxWarp prst="textNoShape">
                  <a:avLst/>
                </a:prstTxWarp>
              </a:bodyPr>
              <a:lstStyle/>
              <a:p>
                <a:endParaRPr lang="en-US" sz="1351" dirty="0"/>
              </a:p>
            </p:txBody>
          </p:sp>
          <p:sp>
            <p:nvSpPr>
              <p:cNvPr id="10" name="Rectangle 32"/>
              <p:cNvSpPr>
                <a:spLocks noChangeArrowheads="1"/>
              </p:cNvSpPr>
              <p:nvPr/>
            </p:nvSpPr>
            <p:spPr bwMode="auto">
              <a:xfrm>
                <a:off x="4397375" y="2586038"/>
                <a:ext cx="204787" cy="2667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98" tIns="34299" rIns="68598" bIns="34299" numCol="1" anchor="t" anchorCtr="0" compatLnSpc="1">
                <a:prstTxWarp prst="textNoShape">
                  <a:avLst/>
                </a:prstTxWarp>
              </a:bodyPr>
              <a:lstStyle/>
              <a:p>
                <a:endParaRPr lang="en-US" sz="1351" dirty="0"/>
              </a:p>
            </p:txBody>
          </p:sp>
        </p:grpSp>
        <p:sp>
          <p:nvSpPr>
            <p:cNvPr id="7" name="Freeform 6"/>
            <p:cNvSpPr/>
            <p:nvPr/>
          </p:nvSpPr>
          <p:spPr>
            <a:xfrm>
              <a:off x="5017507" y="2149354"/>
              <a:ext cx="2226161" cy="2052094"/>
            </a:xfrm>
            <a:custGeom>
              <a:avLst/>
              <a:gdLst>
                <a:gd name="connsiteX0" fmla="*/ 2406802 w 6935396"/>
                <a:gd name="connsiteY0" fmla="*/ 1501673 h 6393102"/>
                <a:gd name="connsiteX1" fmla="*/ 5825885 w 6935396"/>
                <a:gd name="connsiteY1" fmla="*/ 1905840 h 6393102"/>
                <a:gd name="connsiteX2" fmla="*/ 6450829 w 6935396"/>
                <a:gd name="connsiteY2" fmla="*/ 1617542 h 6393102"/>
                <a:gd name="connsiteX3" fmla="*/ 6903913 w 6935396"/>
                <a:gd name="connsiteY3" fmla="*/ 1784561 h 6393102"/>
                <a:gd name="connsiteX4" fmla="*/ 6736894 w 6935396"/>
                <a:gd name="connsiteY4" fmla="*/ 2237645 h 6393102"/>
                <a:gd name="connsiteX5" fmla="*/ 6012200 w 6935396"/>
                <a:gd name="connsiteY5" fmla="*/ 2571958 h 6393102"/>
                <a:gd name="connsiteX6" fmla="*/ 5954547 w 6935396"/>
                <a:gd name="connsiteY6" fmla="*/ 2591818 h 6393102"/>
                <a:gd name="connsiteX7" fmla="*/ 5945523 w 6935396"/>
                <a:gd name="connsiteY7" fmla="*/ 2596718 h 6393102"/>
                <a:gd name="connsiteX8" fmla="*/ 5812614 w 6935396"/>
                <a:gd name="connsiteY8" fmla="*/ 2623550 h 6393102"/>
                <a:gd name="connsiteX9" fmla="*/ 4637200 w 6935396"/>
                <a:gd name="connsiteY9" fmla="*/ 2623550 h 6393102"/>
                <a:gd name="connsiteX10" fmla="*/ 4254644 w 6935396"/>
                <a:gd name="connsiteY10" fmla="*/ 3340426 h 6393102"/>
                <a:gd name="connsiteX11" fmla="*/ 4736780 w 6935396"/>
                <a:gd name="connsiteY11" fmla="*/ 3324317 h 6393102"/>
                <a:gd name="connsiteX12" fmla="*/ 4805788 w 6935396"/>
                <a:gd name="connsiteY12" fmla="*/ 3328953 h 6393102"/>
                <a:gd name="connsiteX13" fmla="*/ 4857946 w 6935396"/>
                <a:gd name="connsiteY13" fmla="*/ 3343252 h 6393102"/>
                <a:gd name="connsiteX14" fmla="*/ 4883349 w 6935396"/>
                <a:gd name="connsiteY14" fmla="*/ 3347531 h 6393102"/>
                <a:gd name="connsiteX15" fmla="*/ 4975140 w 6935396"/>
                <a:gd name="connsiteY15" fmla="*/ 3393573 h 6393102"/>
                <a:gd name="connsiteX16" fmla="*/ 6468886 w 6935396"/>
                <a:gd name="connsiteY16" fmla="*/ 4448672 h 6393102"/>
                <a:gd name="connsiteX17" fmla="*/ 6550784 w 6935396"/>
                <a:gd name="connsiteY17" fmla="*/ 4924564 h 6393102"/>
                <a:gd name="connsiteX18" fmla="*/ 6074894 w 6935396"/>
                <a:gd name="connsiteY18" fmla="*/ 5006463 h 6393102"/>
                <a:gd name="connsiteX19" fmla="*/ 4717885 w 6935396"/>
                <a:gd name="connsiteY19" fmla="*/ 4047947 h 6393102"/>
                <a:gd name="connsiteX20" fmla="*/ 4673282 w 6935396"/>
                <a:gd name="connsiteY20" fmla="*/ 4059613 h 6393102"/>
                <a:gd name="connsiteX21" fmla="*/ 3267719 w 6935396"/>
                <a:gd name="connsiteY21" fmla="*/ 4279762 h 6393102"/>
                <a:gd name="connsiteX22" fmla="*/ 2306644 w 6935396"/>
                <a:gd name="connsiteY22" fmla="*/ 5465820 h 6393102"/>
                <a:gd name="connsiteX23" fmla="*/ 2257930 w 6935396"/>
                <a:gd name="connsiteY23" fmla="*/ 5514918 h 6393102"/>
                <a:gd name="connsiteX24" fmla="*/ 2247686 w 6935396"/>
                <a:gd name="connsiteY24" fmla="*/ 5521760 h 6393102"/>
                <a:gd name="connsiteX25" fmla="*/ 2204763 w 6935396"/>
                <a:gd name="connsiteY25" fmla="*/ 5560423 h 6393102"/>
                <a:gd name="connsiteX26" fmla="*/ 2145183 w 6935396"/>
                <a:gd name="connsiteY26" fmla="*/ 5595547 h 6393102"/>
                <a:gd name="connsiteX27" fmla="*/ 484568 w 6935396"/>
                <a:gd name="connsiteY27" fmla="*/ 6361619 h 6393102"/>
                <a:gd name="connsiteX28" fmla="*/ 31483 w 6935396"/>
                <a:gd name="connsiteY28" fmla="*/ 6194600 h 6393102"/>
                <a:gd name="connsiteX29" fmla="*/ 198502 w 6935396"/>
                <a:gd name="connsiteY29" fmla="*/ 5741517 h 6393102"/>
                <a:gd name="connsiteX30" fmla="*/ 1766783 w 6935396"/>
                <a:gd name="connsiteY30" fmla="*/ 5018039 h 6393102"/>
                <a:gd name="connsiteX31" fmla="*/ 2582857 w 6935396"/>
                <a:gd name="connsiteY31" fmla="*/ 3488797 h 6393102"/>
                <a:gd name="connsiteX32" fmla="*/ 2584797 w 6935396"/>
                <a:gd name="connsiteY32" fmla="*/ 3486192 h 6393102"/>
                <a:gd name="connsiteX33" fmla="*/ 2584366 w 6935396"/>
                <a:gd name="connsiteY33" fmla="*/ 3485962 h 6393102"/>
                <a:gd name="connsiteX34" fmla="*/ 3144695 w 6935396"/>
                <a:gd name="connsiteY34" fmla="*/ 2435958 h 6393102"/>
                <a:gd name="connsiteX35" fmla="*/ 2413356 w 6935396"/>
                <a:gd name="connsiteY35" fmla="*/ 2210664 h 6393102"/>
                <a:gd name="connsiteX36" fmla="*/ 1408915 w 6935396"/>
                <a:gd name="connsiteY36" fmla="*/ 2674030 h 6393102"/>
                <a:gd name="connsiteX37" fmla="*/ 955830 w 6935396"/>
                <a:gd name="connsiteY37" fmla="*/ 2507011 h 6393102"/>
                <a:gd name="connsiteX38" fmla="*/ 1122850 w 6935396"/>
                <a:gd name="connsiteY38" fmla="*/ 2053928 h 6393102"/>
                <a:gd name="connsiteX39" fmla="*/ 2180697 w 6935396"/>
                <a:gd name="connsiteY39" fmla="*/ 1565924 h 6393102"/>
                <a:gd name="connsiteX40" fmla="*/ 2218844 w 6935396"/>
                <a:gd name="connsiteY40" fmla="*/ 1540816 h 6393102"/>
                <a:gd name="connsiteX41" fmla="*/ 2344112 w 6935396"/>
                <a:gd name="connsiteY41" fmla="*/ 1502835 h 6393102"/>
                <a:gd name="connsiteX42" fmla="*/ 2372840 w 6935396"/>
                <a:gd name="connsiteY42" fmla="*/ 1502773 h 6393102"/>
                <a:gd name="connsiteX43" fmla="*/ 4827997 w 6935396"/>
                <a:gd name="connsiteY43" fmla="*/ 0 h 6393102"/>
                <a:gd name="connsiteX44" fmla="*/ 5673817 w 6935396"/>
                <a:gd name="connsiteY44" fmla="*/ 845820 h 6393102"/>
                <a:gd name="connsiteX45" fmla="*/ 4827997 w 6935396"/>
                <a:gd name="connsiteY45" fmla="*/ 1691640 h 6393102"/>
                <a:gd name="connsiteX46" fmla="*/ 3982177 w 6935396"/>
                <a:gd name="connsiteY46" fmla="*/ 845820 h 6393102"/>
                <a:gd name="connsiteX47" fmla="*/ 4827997 w 6935396"/>
                <a:gd name="connsiteY47" fmla="*/ 0 h 6393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935396" h="6393102">
                  <a:moveTo>
                    <a:pt x="2406802" y="1501673"/>
                  </a:moveTo>
                  <a:lnTo>
                    <a:pt x="5825885" y="1905840"/>
                  </a:lnTo>
                  <a:lnTo>
                    <a:pt x="6450829" y="1617542"/>
                  </a:lnTo>
                  <a:cubicBezTo>
                    <a:pt x="6622065" y="1538548"/>
                    <a:pt x="6824918" y="1613325"/>
                    <a:pt x="6903913" y="1784561"/>
                  </a:cubicBezTo>
                  <a:cubicBezTo>
                    <a:pt x="6982907" y="1955798"/>
                    <a:pt x="6908130" y="2158650"/>
                    <a:pt x="6736894" y="2237645"/>
                  </a:cubicBezTo>
                  <a:lnTo>
                    <a:pt x="6012200" y="2571958"/>
                  </a:lnTo>
                  <a:lnTo>
                    <a:pt x="5954547" y="2591818"/>
                  </a:lnTo>
                  <a:lnTo>
                    <a:pt x="5945523" y="2596718"/>
                  </a:lnTo>
                  <a:cubicBezTo>
                    <a:pt x="5904672" y="2613996"/>
                    <a:pt x="5859759" y="2623550"/>
                    <a:pt x="5812614" y="2623550"/>
                  </a:cubicBezTo>
                  <a:lnTo>
                    <a:pt x="4637200" y="2623550"/>
                  </a:lnTo>
                  <a:lnTo>
                    <a:pt x="4254644" y="3340426"/>
                  </a:lnTo>
                  <a:lnTo>
                    <a:pt x="4736780" y="3324317"/>
                  </a:lnTo>
                  <a:cubicBezTo>
                    <a:pt x="4760339" y="3323530"/>
                    <a:pt x="4783420" y="3325148"/>
                    <a:pt x="4805788" y="3328953"/>
                  </a:cubicBezTo>
                  <a:lnTo>
                    <a:pt x="4857946" y="3343252"/>
                  </a:lnTo>
                  <a:lnTo>
                    <a:pt x="4883349" y="3347531"/>
                  </a:lnTo>
                  <a:cubicBezTo>
                    <a:pt x="4915304" y="3357888"/>
                    <a:pt x="4946260" y="3373173"/>
                    <a:pt x="4975140" y="3393573"/>
                  </a:cubicBezTo>
                  <a:lnTo>
                    <a:pt x="6468886" y="4448672"/>
                  </a:lnTo>
                  <a:cubicBezTo>
                    <a:pt x="6622915" y="4557469"/>
                    <a:pt x="6659583" y="4770534"/>
                    <a:pt x="6550784" y="4924564"/>
                  </a:cubicBezTo>
                  <a:cubicBezTo>
                    <a:pt x="6441987" y="5078593"/>
                    <a:pt x="6228923" y="5115261"/>
                    <a:pt x="6074894" y="5006463"/>
                  </a:cubicBezTo>
                  <a:lnTo>
                    <a:pt x="4717885" y="4047947"/>
                  </a:lnTo>
                  <a:lnTo>
                    <a:pt x="4673282" y="4059613"/>
                  </a:lnTo>
                  <a:lnTo>
                    <a:pt x="3267719" y="4279762"/>
                  </a:lnTo>
                  <a:lnTo>
                    <a:pt x="2306644" y="5465820"/>
                  </a:lnTo>
                  <a:cubicBezTo>
                    <a:pt x="2291805" y="5484135"/>
                    <a:pt x="2275459" y="5500511"/>
                    <a:pt x="2257930" y="5514918"/>
                  </a:cubicBezTo>
                  <a:lnTo>
                    <a:pt x="2247686" y="5521760"/>
                  </a:lnTo>
                  <a:lnTo>
                    <a:pt x="2204763" y="5560423"/>
                  </a:lnTo>
                  <a:cubicBezTo>
                    <a:pt x="2186484" y="5573863"/>
                    <a:pt x="2166587" y="5585673"/>
                    <a:pt x="2145183" y="5595547"/>
                  </a:cubicBezTo>
                  <a:lnTo>
                    <a:pt x="484568" y="6361619"/>
                  </a:lnTo>
                  <a:cubicBezTo>
                    <a:pt x="313331" y="6440613"/>
                    <a:pt x="110478" y="6365837"/>
                    <a:pt x="31483" y="6194600"/>
                  </a:cubicBezTo>
                  <a:cubicBezTo>
                    <a:pt x="-47511" y="6023364"/>
                    <a:pt x="27266" y="5820511"/>
                    <a:pt x="198502" y="5741517"/>
                  </a:cubicBezTo>
                  <a:lnTo>
                    <a:pt x="1766783" y="5018039"/>
                  </a:lnTo>
                  <a:lnTo>
                    <a:pt x="2582857" y="3488797"/>
                  </a:lnTo>
                  <a:lnTo>
                    <a:pt x="2584797" y="3486192"/>
                  </a:lnTo>
                  <a:lnTo>
                    <a:pt x="2584366" y="3485962"/>
                  </a:lnTo>
                  <a:lnTo>
                    <a:pt x="3144695" y="2435958"/>
                  </a:lnTo>
                  <a:lnTo>
                    <a:pt x="2413356" y="2210664"/>
                  </a:lnTo>
                  <a:lnTo>
                    <a:pt x="1408915" y="2674030"/>
                  </a:lnTo>
                  <a:cubicBezTo>
                    <a:pt x="1237678" y="2753025"/>
                    <a:pt x="1034826" y="2678248"/>
                    <a:pt x="955830" y="2507011"/>
                  </a:cubicBezTo>
                  <a:cubicBezTo>
                    <a:pt x="876836" y="2335775"/>
                    <a:pt x="951613" y="2132923"/>
                    <a:pt x="1122850" y="2053928"/>
                  </a:cubicBezTo>
                  <a:lnTo>
                    <a:pt x="2180697" y="1565924"/>
                  </a:lnTo>
                  <a:lnTo>
                    <a:pt x="2218844" y="1540816"/>
                  </a:lnTo>
                  <a:cubicBezTo>
                    <a:pt x="2257466" y="1520385"/>
                    <a:pt x="2299986" y="1507322"/>
                    <a:pt x="2344112" y="1502835"/>
                  </a:cubicBezTo>
                  <a:lnTo>
                    <a:pt x="2372840" y="1502773"/>
                  </a:lnTo>
                  <a:close/>
                  <a:moveTo>
                    <a:pt x="4827997" y="0"/>
                  </a:moveTo>
                  <a:cubicBezTo>
                    <a:pt x="5295130" y="0"/>
                    <a:pt x="5673817" y="378687"/>
                    <a:pt x="5673817" y="845820"/>
                  </a:cubicBezTo>
                  <a:cubicBezTo>
                    <a:pt x="5673817" y="1312953"/>
                    <a:pt x="5295130" y="1691640"/>
                    <a:pt x="4827997" y="1691640"/>
                  </a:cubicBezTo>
                  <a:cubicBezTo>
                    <a:pt x="4360864" y="1691640"/>
                    <a:pt x="3982177" y="1312953"/>
                    <a:pt x="3982177" y="845820"/>
                  </a:cubicBezTo>
                  <a:cubicBezTo>
                    <a:pt x="3982177" y="378687"/>
                    <a:pt x="4360864" y="0"/>
                    <a:pt x="4827997" y="0"/>
                  </a:cubicBezTo>
                  <a:close/>
                </a:path>
              </a:pathLst>
            </a:custGeom>
            <a:solidFill>
              <a:schemeClr val="accent1"/>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endParaRPr lang="en-US" sz="1351" dirty="0"/>
            </a:p>
          </p:txBody>
        </p:sp>
      </p:grpSp>
      <p:cxnSp>
        <p:nvCxnSpPr>
          <p:cNvPr id="17" name="Straight Connector 16"/>
          <p:cNvCxnSpPr/>
          <p:nvPr/>
        </p:nvCxnSpPr>
        <p:spPr>
          <a:xfrm>
            <a:off x="352518" y="4209797"/>
            <a:ext cx="4223935" cy="59"/>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5790479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Pause to Check for Understanding</a:t>
            </a:r>
          </a:p>
        </p:txBody>
      </p:sp>
      <p:sp>
        <p:nvSpPr>
          <p:cNvPr id="8" name="Content Placeholder 7"/>
          <p:cNvSpPr>
            <a:spLocks noGrp="1"/>
          </p:cNvSpPr>
          <p:nvPr>
            <p:ph sz="half" idx="1"/>
          </p:nvPr>
        </p:nvSpPr>
        <p:spPr/>
        <p:txBody>
          <a:bodyPr/>
          <a:lstStyle/>
          <a:p>
            <a:pPr marL="0" indent="0">
              <a:buNone/>
            </a:pPr>
            <a:endParaRPr lang="en-US" sz="2701" dirty="0"/>
          </a:p>
          <a:p>
            <a:pPr marL="0" indent="0">
              <a:buNone/>
            </a:pPr>
            <a:endParaRPr lang="en-US" dirty="0"/>
          </a:p>
        </p:txBody>
      </p:sp>
      <p:sp>
        <p:nvSpPr>
          <p:cNvPr id="9" name="Content Placeholder 8"/>
          <p:cNvSpPr>
            <a:spLocks noGrp="1"/>
          </p:cNvSpPr>
          <p:nvPr>
            <p:ph sz="half" idx="2"/>
          </p:nvPr>
        </p:nvSpPr>
        <p:spPr>
          <a:xfrm>
            <a:off x="4353018" y="2564526"/>
            <a:ext cx="3886200" cy="2756870"/>
          </a:xfrm>
        </p:spPr>
        <p:txBody>
          <a:bodyPr>
            <a:normAutofit fontScale="92500" lnSpcReduction="20000"/>
          </a:bodyPr>
          <a:lstStyle/>
          <a:p>
            <a:pPr marL="0" indent="0">
              <a:buNone/>
            </a:pPr>
            <a:r>
              <a:rPr lang="en-US" sz="2701" dirty="0"/>
              <a:t>How is the role of a Care Coordinator different than those you have had in the past?</a:t>
            </a:r>
          </a:p>
          <a:p>
            <a:pPr marL="0" indent="0">
              <a:buNone/>
            </a:pPr>
            <a:r>
              <a:rPr lang="en-US" sz="2701" dirty="0"/>
              <a:t>What benefits do you see for your clients who engage in the program?</a:t>
            </a:r>
          </a:p>
          <a:p>
            <a:pPr marL="0" indent="0">
              <a:buNone/>
            </a:pPr>
            <a:r>
              <a:rPr lang="en-US" sz="2701" dirty="0"/>
              <a:t>Do you have any questions about what we covered?</a:t>
            </a:r>
          </a:p>
          <a:p>
            <a:pPr marL="0" indent="0">
              <a:buNone/>
            </a:pPr>
            <a:endParaRPr lang="en-US" sz="2701" dirty="0"/>
          </a:p>
          <a:p>
            <a:pPr marL="0" indent="0">
              <a:buNone/>
            </a:pPr>
            <a:endParaRPr lang="en-US" sz="2701" dirty="0"/>
          </a:p>
        </p:txBody>
      </p:sp>
      <p:pic>
        <p:nvPicPr>
          <p:cNvPr id="1028" name="Picture 4" descr="C:\Users\McAvoCM\AppData\Local\Microsoft\Windows\Temporary Internet Files\Content.IE5\BLKX2O8G\talking-1024x76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2609" y="3365598"/>
            <a:ext cx="2406016" cy="180451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77609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370E36-F999-5F39-6076-FDC03F1FC06C}"/>
              </a:ext>
            </a:extLst>
          </p:cNvPr>
          <p:cNvSpPr>
            <a:spLocks noGrp="1"/>
          </p:cNvSpPr>
          <p:nvPr>
            <p:ph type="ctrTitle"/>
          </p:nvPr>
        </p:nvSpPr>
        <p:spPr>
          <a:xfrm>
            <a:off x="352518" y="3429000"/>
            <a:ext cx="7886372" cy="1790700"/>
          </a:xfrm>
        </p:spPr>
        <p:txBody>
          <a:bodyPr vert="horz" lIns="68580" tIns="34290" rIns="68580" bIns="34290" rtlCol="0" anchor="t" anchorCtr="0">
            <a:normAutofit/>
          </a:bodyPr>
          <a:lstStyle/>
          <a:p>
            <a:r>
              <a:rPr lang="en-US" kern="1200" dirty="0"/>
              <a:t>Learning Module 6 - HAP</a:t>
            </a:r>
          </a:p>
        </p:txBody>
      </p:sp>
    </p:spTree>
    <p:custDataLst>
      <p:tags r:id="rId1"/>
    </p:custDataLst>
    <p:extLst>
      <p:ext uri="{BB962C8B-B14F-4D97-AF65-F5344CB8AC3E}">
        <p14:creationId xmlns:p14="http://schemas.microsoft.com/office/powerpoint/2010/main" val="12774044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Periods</a:t>
            </a:r>
          </a:p>
        </p:txBody>
      </p:sp>
      <p:graphicFrame>
        <p:nvGraphicFramePr>
          <p:cNvPr id="4" name="Content Placeholder 3"/>
          <p:cNvGraphicFramePr>
            <a:graphicFrameLocks noGrp="1"/>
          </p:cNvGraphicFramePr>
          <p:nvPr>
            <p:ph idx="1"/>
          </p:nvPr>
        </p:nvGraphicFramePr>
        <p:xfrm>
          <a:off x="352519" y="1792007"/>
          <a:ext cx="7886372" cy="27595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p:cNvSpPr txBox="1"/>
          <p:nvPr/>
        </p:nvSpPr>
        <p:spPr>
          <a:xfrm>
            <a:off x="1070707" y="4101272"/>
            <a:ext cx="7168347" cy="1477969"/>
          </a:xfrm>
          <a:prstGeom prst="rect">
            <a:avLst/>
          </a:prstGeom>
          <a:noFill/>
        </p:spPr>
        <p:txBody>
          <a:bodyPr wrap="square" rtlCol="0">
            <a:spAutoFit/>
          </a:bodyPr>
          <a:lstStyle/>
          <a:p>
            <a:pPr marL="214377" indent="-214377">
              <a:buFont typeface="Arial" panose="020B0604020202020204" pitchFamily="34" charset="0"/>
              <a:buChar char="•"/>
            </a:pPr>
            <a:r>
              <a:rPr lang="en-US" sz="1801" dirty="0"/>
              <a:t>There are three activity periods in a yearly (12 month) cycle</a:t>
            </a:r>
          </a:p>
          <a:p>
            <a:pPr marL="214377" indent="-214377">
              <a:buFont typeface="Arial" panose="020B0604020202020204" pitchFamily="34" charset="0"/>
              <a:buChar char="•"/>
            </a:pPr>
            <a:r>
              <a:rPr lang="en-US" sz="1801" dirty="0"/>
              <a:t>Each activity period is four months</a:t>
            </a:r>
          </a:p>
          <a:p>
            <a:pPr marL="214377" indent="-214377">
              <a:buFont typeface="Arial" panose="020B0604020202020204" pitchFamily="34" charset="0"/>
              <a:buChar char="•"/>
            </a:pPr>
            <a:r>
              <a:rPr lang="en-US" sz="1801" dirty="0"/>
              <a:t>There are 120 to 123 days within an activity period</a:t>
            </a:r>
          </a:p>
          <a:p>
            <a:pPr marL="557380" lvl="1" indent="-214377">
              <a:buFont typeface="Arial" panose="020B0604020202020204" pitchFamily="34" charset="0"/>
              <a:buChar char="•"/>
            </a:pPr>
            <a:r>
              <a:rPr lang="en-US" sz="1801" dirty="0"/>
              <a:t>Number of days in a month varies from 28 or 29 days for February and 30 to 31 days for other months</a:t>
            </a:r>
          </a:p>
        </p:txBody>
      </p:sp>
    </p:spTree>
    <p:custDataLst>
      <p:tags r:id="rId1"/>
    </p:custDataLst>
    <p:extLst>
      <p:ext uri="{BB962C8B-B14F-4D97-AF65-F5344CB8AC3E}">
        <p14:creationId xmlns:p14="http://schemas.microsoft.com/office/powerpoint/2010/main" val="28474038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4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New Health Home Slide Template_2016_16x9">
  <a:themeElements>
    <a:clrScheme name="Home Health">
      <a:dk1>
        <a:sysClr val="windowText" lastClr="000000"/>
      </a:dk1>
      <a:lt1>
        <a:sysClr val="window" lastClr="FFFFFF"/>
      </a:lt1>
      <a:dk2>
        <a:srgbClr val="1D3641"/>
      </a:dk2>
      <a:lt2>
        <a:srgbClr val="DFE6D0"/>
      </a:lt2>
      <a:accent1>
        <a:srgbClr val="2E7A6D"/>
      </a:accent1>
      <a:accent2>
        <a:srgbClr val="798E4C"/>
      </a:accent2>
      <a:accent3>
        <a:srgbClr val="DB821E"/>
      </a:accent3>
      <a:accent4>
        <a:srgbClr val="0F5DA3"/>
      </a:accent4>
      <a:accent5>
        <a:srgbClr val="0A3E6D"/>
      </a:accent5>
      <a:accent6>
        <a:srgbClr val="695F8C"/>
      </a:accent6>
      <a:hlink>
        <a:srgbClr val="0F5DA3"/>
      </a:hlink>
      <a:folHlink>
        <a:srgbClr val="DB821E"/>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a:defPPr>
      </a:lstStyle>
      <a:style>
        <a:lnRef idx="0">
          <a:schemeClr val="accent1"/>
        </a:lnRef>
        <a:fillRef idx="3">
          <a:schemeClr val="accent1"/>
        </a:fillRef>
        <a:effectRef idx="3">
          <a:schemeClr val="accent1"/>
        </a:effectRef>
        <a:fontRef idx="minor">
          <a:schemeClr val="lt1"/>
        </a:fontRef>
      </a:style>
    </a:spDef>
  </a:objectDefaults>
  <a:extraClrSchemeLst/>
  <a:extLst>
    <a:ext uri="{05A4C25C-085E-4340-85A3-A5531E510DB2}">
      <thm15:themeFamily xmlns:thm15="http://schemas.microsoft.com/office/thememl/2012/main" name="New Health Home Template_16x9" id="{375F20D9-BEA5-48AF-8BE9-A0DD54A1B6B9}" vid="{A5B72365-26AE-4B42-A0A2-FF1131066C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29856</TotalTime>
  <Words>19125</Words>
  <Application>Microsoft Office PowerPoint</Application>
  <PresentationFormat>On-screen Show (4:3)</PresentationFormat>
  <Paragraphs>1770</Paragraphs>
  <Slides>148</Slides>
  <Notes>145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148</vt:i4>
      </vt:variant>
    </vt:vector>
  </HeadingPairs>
  <TitlesOfParts>
    <vt:vector size="158" baseType="lpstr">
      <vt:lpstr>Arial</vt:lpstr>
      <vt:lpstr>Arial Black</vt:lpstr>
      <vt:lpstr>Calibri</vt:lpstr>
      <vt:lpstr>Cambria</vt:lpstr>
      <vt:lpstr>Segoe UI</vt:lpstr>
      <vt:lpstr>Symbol</vt:lpstr>
      <vt:lpstr>Times New Roman</vt:lpstr>
      <vt:lpstr>Trebuchet MS</vt:lpstr>
      <vt:lpstr>Wingdings</vt:lpstr>
      <vt:lpstr>New Health Home Slide Template_2016_16x9</vt:lpstr>
      <vt:lpstr>Health Home Care Coordinators Basic Training</vt:lpstr>
      <vt:lpstr>PowerPoint Presentation</vt:lpstr>
      <vt:lpstr>Introductions</vt:lpstr>
      <vt:lpstr>Learning Objectives and Agenda Overview</vt:lpstr>
      <vt:lpstr>The 12 Modules:</vt:lpstr>
      <vt:lpstr>Module 1 – Fundamentals</vt:lpstr>
      <vt:lpstr>What are Health Home Services?</vt:lpstr>
      <vt:lpstr>PowerPoint Presentation</vt:lpstr>
      <vt:lpstr>Let’s Pause to Check for Understanding</vt:lpstr>
      <vt:lpstr>Module 2 –  Six Health Home Services</vt:lpstr>
      <vt:lpstr>The Six Health Home Services</vt:lpstr>
      <vt:lpstr>Keys to Successful Care Coordination</vt:lpstr>
      <vt:lpstr>Let’s Pause to Check for Understanding</vt:lpstr>
      <vt:lpstr>Module 3 – Health Home Tiers</vt:lpstr>
      <vt:lpstr>Health Home Tiers</vt:lpstr>
      <vt:lpstr>Tier One Services</vt:lpstr>
      <vt:lpstr>PowerPoint Presentation</vt:lpstr>
      <vt:lpstr>PowerPoint Presentation</vt:lpstr>
      <vt:lpstr>PowerPoint Presentation</vt:lpstr>
      <vt:lpstr>Tier Two &amp; Tier Three Recap </vt:lpstr>
      <vt:lpstr>Movement Between Tiers</vt:lpstr>
      <vt:lpstr>Movement from Tier Two to Tier Three</vt:lpstr>
      <vt:lpstr>Moving from Tier Three to Tier Two</vt:lpstr>
      <vt:lpstr>Let’s Pause to Check for Understanding</vt:lpstr>
      <vt:lpstr>Module 4 – PRISM Predictive Risk Intelligence SysteM</vt:lpstr>
      <vt:lpstr>Uses of PRISM </vt:lpstr>
      <vt:lpstr>Uses of PRISM (cont.) </vt:lpstr>
      <vt:lpstr>Keys for Effective PRISM Use</vt:lpstr>
      <vt:lpstr>Keys for Effective PRISM Use (cont.)</vt:lpstr>
      <vt:lpstr>PowerPoint Presentation</vt:lpstr>
      <vt:lpstr>Let’s Pause to Check for Understanding</vt:lpstr>
      <vt:lpstr>Module 5 – Outreach</vt:lpstr>
      <vt:lpstr>Client Outreach</vt:lpstr>
      <vt:lpstr>Let’s Pause to Check for Understanding</vt:lpstr>
      <vt:lpstr>Vignette Activities</vt:lpstr>
      <vt:lpstr>Small Group Work – PRISM &amp; Outreach</vt:lpstr>
      <vt:lpstr>Module 7 - Motivational Interviewing and SMART Goals  </vt:lpstr>
      <vt:lpstr>The Spirit of Motivational Interviewing (MI)</vt:lpstr>
      <vt:lpstr>Engagement – Setting the Agenda</vt:lpstr>
      <vt:lpstr>Motivational Interviewing Strategies</vt:lpstr>
      <vt:lpstr>Motivational Interviewing Strategies (cont.)</vt:lpstr>
      <vt:lpstr>Join the Client on their Health Path </vt:lpstr>
      <vt:lpstr>Join the Client on their Health Path (cont.) </vt:lpstr>
      <vt:lpstr>The Patient Activation Measure® Coaching and Action Plan Development </vt:lpstr>
      <vt:lpstr>Review of the Patient Activation Measure®</vt:lpstr>
      <vt:lpstr>Types of PAMs</vt:lpstr>
      <vt:lpstr>What is Client Activation? </vt:lpstr>
      <vt:lpstr>Administering the PAM</vt:lpstr>
      <vt:lpstr>PAM 13 Question Survey </vt:lpstr>
      <vt:lpstr>Tips for Administering the Assessment Tool</vt:lpstr>
      <vt:lpstr>Tips for Administering the Assessment Tool (cont.)</vt:lpstr>
      <vt:lpstr>Tips for Administering the Assessment Tool (cont.)</vt:lpstr>
      <vt:lpstr>Tips for Administering the Assessment Tool (cont.)</vt:lpstr>
      <vt:lpstr>Tips for Administering the Assessment Tool (cont.)</vt:lpstr>
      <vt:lpstr>Tips for Administering the Assessment Tool (cont.)</vt:lpstr>
      <vt:lpstr>Interpret PAM Responses </vt:lpstr>
      <vt:lpstr>Scoring </vt:lpstr>
      <vt:lpstr>PAM Segmentation Characteristics</vt:lpstr>
      <vt:lpstr>PAM Segmentation (cont.) </vt:lpstr>
      <vt:lpstr>PAM Segmentation Characteristics</vt:lpstr>
      <vt:lpstr>Elicit the Client’s Story Using Responses  to PAM Questions</vt:lpstr>
      <vt:lpstr>Elicit the Client’s Story Using Responses  to PAM Questions (cont.)</vt:lpstr>
      <vt:lpstr>Tailor Your Coaching</vt:lpstr>
      <vt:lpstr>Analyze the Results Incorporating Motivational Interviewing Techniques</vt:lpstr>
      <vt:lpstr>PAM Activation Level 1</vt:lpstr>
      <vt:lpstr>PAM Activation Level 2</vt:lpstr>
      <vt:lpstr>PAM Activation Level 3</vt:lpstr>
      <vt:lpstr>PAM Activation Level 4</vt:lpstr>
      <vt:lpstr> Perspectives on the PAM</vt:lpstr>
      <vt:lpstr>Where Do I Get Copies of the Tools?</vt:lpstr>
      <vt:lpstr>Patient Activation Measures</vt:lpstr>
      <vt:lpstr>Caregiver Activation Measure</vt:lpstr>
      <vt:lpstr>Parent Patient Activation Measure</vt:lpstr>
      <vt:lpstr>PAM® Small Group Work </vt:lpstr>
      <vt:lpstr>Let’s Pause to Check for Understanding</vt:lpstr>
      <vt:lpstr>Moving Toward Health Action Planning</vt:lpstr>
      <vt:lpstr>A Tool for Starting the Conversation</vt:lpstr>
      <vt:lpstr>Coaching and Action Planning</vt:lpstr>
      <vt:lpstr>Coaching and Action Planning (cont.)</vt:lpstr>
      <vt:lpstr>Developing an Action Plan</vt:lpstr>
      <vt:lpstr>Develop Action Steps</vt:lpstr>
      <vt:lpstr>Questions to Consider</vt:lpstr>
      <vt:lpstr>Coaching and the Health Action Plan</vt:lpstr>
      <vt:lpstr>The Health Action Plan (HAP)</vt:lpstr>
      <vt:lpstr>Key Skills for Health Action Planning</vt:lpstr>
      <vt:lpstr>Key Skills for Health Action Planning (cont.)</vt:lpstr>
      <vt:lpstr>Analyze!</vt:lpstr>
      <vt:lpstr>Use Active and Reflective Listening </vt:lpstr>
      <vt:lpstr>Emphasize Problem Solving</vt:lpstr>
      <vt:lpstr>Identify Barriers to Change</vt:lpstr>
      <vt:lpstr>Explore Possible Solutions</vt:lpstr>
      <vt:lpstr>Resistance</vt:lpstr>
      <vt:lpstr>Behavioral Change </vt:lpstr>
      <vt:lpstr>Resist the Righting Reflex Exercise</vt:lpstr>
      <vt:lpstr>How Did It Go?</vt:lpstr>
      <vt:lpstr>Cultivate a Sense of Hope</vt:lpstr>
      <vt:lpstr>Let’s Pause to Check for Understanding</vt:lpstr>
      <vt:lpstr>Learning Module 6 - HAP</vt:lpstr>
      <vt:lpstr>Activity Periods</vt:lpstr>
      <vt:lpstr>Activity Periods Example </vt:lpstr>
      <vt:lpstr>Required Screenings</vt:lpstr>
      <vt:lpstr>Additional Screenings</vt:lpstr>
      <vt:lpstr>When to complete an additional screening</vt:lpstr>
      <vt:lpstr>Follow-up to screenings </vt:lpstr>
      <vt:lpstr>Quick Reference</vt:lpstr>
      <vt:lpstr>What if Client Refuses Assessments</vt:lpstr>
      <vt:lpstr>Help Identify a Long-Term Goal</vt:lpstr>
      <vt:lpstr>Help the Client Identify Long-Term and Short-Term Goals</vt:lpstr>
      <vt:lpstr>Short Term Goals</vt:lpstr>
      <vt:lpstr>The Health Action Plan (HAP)</vt:lpstr>
      <vt:lpstr>Final Notes About the HAP</vt:lpstr>
      <vt:lpstr>Module 8 – Initial Engagement</vt:lpstr>
      <vt:lpstr>First visit</vt:lpstr>
      <vt:lpstr>Small Group Work – HAP</vt:lpstr>
      <vt:lpstr>Let’s Pause to Check for Understanding</vt:lpstr>
      <vt:lpstr>Module 9 – Comprehensive Transitional Care</vt:lpstr>
      <vt:lpstr>Six Strategies for Care Transitions</vt:lpstr>
      <vt:lpstr>Comprehensive Transitional Care </vt:lpstr>
      <vt:lpstr>Let’s Consider Our Vignettes</vt:lpstr>
      <vt:lpstr>Let’s Pause to Check for Understanding</vt:lpstr>
      <vt:lpstr>Module 10 – Documentation and Quality Assurance</vt:lpstr>
      <vt:lpstr>Something to Consider</vt:lpstr>
      <vt:lpstr>Key Considerations to Document </vt:lpstr>
      <vt:lpstr>Key Considerations to Document (cont.)</vt:lpstr>
      <vt:lpstr>Key Considerations to Document (cont.)</vt:lpstr>
      <vt:lpstr>Key Considerations to Document (cont.)</vt:lpstr>
      <vt:lpstr>Key Considerations to Document (cont.)</vt:lpstr>
      <vt:lpstr>Key Considerations to Document (cont.)</vt:lpstr>
      <vt:lpstr>Time Management</vt:lpstr>
      <vt:lpstr>Let’s Pause to Check for Understanding</vt:lpstr>
      <vt:lpstr>Re-HAPs         4-month, 8-month or Annual</vt:lpstr>
      <vt:lpstr>The Health Home Program Considers:</vt:lpstr>
      <vt:lpstr>Monthly Visits (Non-HAP)</vt:lpstr>
      <vt:lpstr>Small Group Work – HAP Update</vt:lpstr>
      <vt:lpstr>Module 11 – Care Coordination</vt:lpstr>
      <vt:lpstr>Components of Care Coordination</vt:lpstr>
      <vt:lpstr>Role of Care Coordinator  </vt:lpstr>
      <vt:lpstr>Let’s Pause to Check for Understanding</vt:lpstr>
      <vt:lpstr>Module 12 –  Forms and Documents</vt:lpstr>
      <vt:lpstr>PowerPoint Presentation</vt:lpstr>
      <vt:lpstr>Navigating the DSHS Website</vt:lpstr>
      <vt:lpstr>The DSHS Website  https://www.dshs.wa.gov/altsa/washington-health-home-program </vt:lpstr>
      <vt:lpstr>Care Coordinator’s Toolkit </vt:lpstr>
      <vt:lpstr>Additional Training</vt:lpstr>
      <vt:lpstr>Let’s Pause to Check for Understanding</vt:lpstr>
      <vt:lpstr>Review of What We’ve Learned Today</vt:lpstr>
      <vt:lpstr>Please Complete the Training Evaluation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Kaylee McAvoy</dc:creator>
  <cp:lastModifiedBy>Foster, Anthony D (DSHS/ALTSA/HCS)</cp:lastModifiedBy>
  <cp:revision>1122</cp:revision>
  <cp:lastPrinted>2017-04-21T22:23:39Z</cp:lastPrinted>
  <dcterms:created xsi:type="dcterms:W3CDTF">2016-04-04T02:28:21Z</dcterms:created>
  <dcterms:modified xsi:type="dcterms:W3CDTF">2024-03-19T00:00:50Z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AEF9551C-E97E-440A-834C-8650B2CF04A5</vt:lpwstr>
  </property>
  <property fmtid="{D5CDD505-2E9C-101B-9397-08002B2CF9AE}" pid="3" name="ArticulatePath">
    <vt:lpwstr>DRAFT in-person one day</vt:lpwstr>
  </property>
</Properties>
</file>