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58" r:id="rId3"/>
    <p:sldId id="259" r:id="rId4"/>
    <p:sldId id="263" r:id="rId5"/>
    <p:sldId id="264" r:id="rId6"/>
    <p:sldId id="273" r:id="rId7"/>
    <p:sldId id="260" r:id="rId8"/>
    <p:sldId id="276" r:id="rId9"/>
    <p:sldId id="268" r:id="rId10"/>
    <p:sldId id="270" r:id="rId11"/>
    <p:sldId id="269" r:id="rId12"/>
    <p:sldId id="271" r:id="rId13"/>
    <p:sldId id="265" r:id="rId14"/>
    <p:sldId id="281" r:id="rId15"/>
    <p:sldId id="28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ggy Shaver" initials="PS" lastIdx="0" clrIdx="0">
    <p:extLst>
      <p:ext uri="{19B8F6BF-5375-455C-9EA6-DF929625EA0E}">
        <p15:presenceInfo xmlns:p15="http://schemas.microsoft.com/office/powerpoint/2012/main" userId="S-1-5-21-528808806-776147338-2186341738-144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77" d="100"/>
          <a:sy n="77" d="100"/>
        </p:scale>
        <p:origin x="55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434B30-3BE8-4FA0-AB8B-D7604A604EC6}"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58B60-4A2B-4318-B9CA-CDE57EA56EDB}" type="slidenum">
              <a:rPr lang="en-US" smtClean="0"/>
              <a:t>‹#›</a:t>
            </a:fld>
            <a:endParaRPr lang="en-US"/>
          </a:p>
        </p:txBody>
      </p:sp>
    </p:spTree>
    <p:extLst>
      <p:ext uri="{BB962C8B-B14F-4D97-AF65-F5344CB8AC3E}">
        <p14:creationId xmlns:p14="http://schemas.microsoft.com/office/powerpoint/2010/main" val="3442990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34B30-3BE8-4FA0-AB8B-D7604A604EC6}"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58B60-4A2B-4318-B9CA-CDE57EA56EDB}" type="slidenum">
              <a:rPr lang="en-US" smtClean="0"/>
              <a:t>‹#›</a:t>
            </a:fld>
            <a:endParaRPr lang="en-US"/>
          </a:p>
        </p:txBody>
      </p:sp>
    </p:spTree>
    <p:extLst>
      <p:ext uri="{BB962C8B-B14F-4D97-AF65-F5344CB8AC3E}">
        <p14:creationId xmlns:p14="http://schemas.microsoft.com/office/powerpoint/2010/main" val="943729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34B30-3BE8-4FA0-AB8B-D7604A604EC6}"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58B60-4A2B-4318-B9CA-CDE57EA56EDB}" type="slidenum">
              <a:rPr lang="en-US" smtClean="0"/>
              <a:t>‹#›</a:t>
            </a:fld>
            <a:endParaRPr lang="en-US"/>
          </a:p>
        </p:txBody>
      </p:sp>
    </p:spTree>
    <p:extLst>
      <p:ext uri="{BB962C8B-B14F-4D97-AF65-F5344CB8AC3E}">
        <p14:creationId xmlns:p14="http://schemas.microsoft.com/office/powerpoint/2010/main" val="1629504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34B30-3BE8-4FA0-AB8B-D7604A604EC6}"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58B60-4A2B-4318-B9CA-CDE57EA56EDB}" type="slidenum">
              <a:rPr lang="en-US" smtClean="0"/>
              <a:t>‹#›</a:t>
            </a:fld>
            <a:endParaRPr lang="en-US"/>
          </a:p>
        </p:txBody>
      </p:sp>
    </p:spTree>
    <p:extLst>
      <p:ext uri="{BB962C8B-B14F-4D97-AF65-F5344CB8AC3E}">
        <p14:creationId xmlns:p14="http://schemas.microsoft.com/office/powerpoint/2010/main" val="209306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434B30-3BE8-4FA0-AB8B-D7604A604EC6}"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58B60-4A2B-4318-B9CA-CDE57EA56EDB}" type="slidenum">
              <a:rPr lang="en-US" smtClean="0"/>
              <a:t>‹#›</a:t>
            </a:fld>
            <a:endParaRPr lang="en-US"/>
          </a:p>
        </p:txBody>
      </p:sp>
    </p:spTree>
    <p:extLst>
      <p:ext uri="{BB962C8B-B14F-4D97-AF65-F5344CB8AC3E}">
        <p14:creationId xmlns:p14="http://schemas.microsoft.com/office/powerpoint/2010/main" val="1287779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434B30-3BE8-4FA0-AB8B-D7604A604EC6}"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058B60-4A2B-4318-B9CA-CDE57EA56EDB}" type="slidenum">
              <a:rPr lang="en-US" smtClean="0"/>
              <a:t>‹#›</a:t>
            </a:fld>
            <a:endParaRPr lang="en-US"/>
          </a:p>
        </p:txBody>
      </p:sp>
    </p:spTree>
    <p:extLst>
      <p:ext uri="{BB962C8B-B14F-4D97-AF65-F5344CB8AC3E}">
        <p14:creationId xmlns:p14="http://schemas.microsoft.com/office/powerpoint/2010/main" val="27810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434B30-3BE8-4FA0-AB8B-D7604A604EC6}" type="datetimeFigureOut">
              <a:rPr lang="en-US" smtClean="0"/>
              <a:t>10/31/2018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058B60-4A2B-4318-B9CA-CDE57EA56EDB}" type="slidenum">
              <a:rPr lang="en-US" smtClean="0"/>
              <a:t>‹#›</a:t>
            </a:fld>
            <a:endParaRPr lang="en-US"/>
          </a:p>
        </p:txBody>
      </p:sp>
    </p:spTree>
    <p:extLst>
      <p:ext uri="{BB962C8B-B14F-4D97-AF65-F5344CB8AC3E}">
        <p14:creationId xmlns:p14="http://schemas.microsoft.com/office/powerpoint/2010/main" val="3585009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434B30-3BE8-4FA0-AB8B-D7604A604EC6}" type="datetimeFigureOut">
              <a:rPr lang="en-US" smtClean="0"/>
              <a:t>10/31/2018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058B60-4A2B-4318-B9CA-CDE57EA56EDB}" type="slidenum">
              <a:rPr lang="en-US" smtClean="0"/>
              <a:t>‹#›</a:t>
            </a:fld>
            <a:endParaRPr lang="en-US"/>
          </a:p>
        </p:txBody>
      </p:sp>
    </p:spTree>
    <p:extLst>
      <p:ext uri="{BB962C8B-B14F-4D97-AF65-F5344CB8AC3E}">
        <p14:creationId xmlns:p14="http://schemas.microsoft.com/office/powerpoint/2010/main" val="4159750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34B30-3BE8-4FA0-AB8B-D7604A604EC6}" type="datetimeFigureOut">
              <a:rPr lang="en-US" smtClean="0"/>
              <a:t>10/31/2018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058B60-4A2B-4318-B9CA-CDE57EA56EDB}" type="slidenum">
              <a:rPr lang="en-US" smtClean="0"/>
              <a:t>‹#›</a:t>
            </a:fld>
            <a:endParaRPr lang="en-US"/>
          </a:p>
        </p:txBody>
      </p:sp>
    </p:spTree>
    <p:extLst>
      <p:ext uri="{BB962C8B-B14F-4D97-AF65-F5344CB8AC3E}">
        <p14:creationId xmlns:p14="http://schemas.microsoft.com/office/powerpoint/2010/main" val="3678111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434B30-3BE8-4FA0-AB8B-D7604A604EC6}"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058B60-4A2B-4318-B9CA-CDE57EA56EDB}" type="slidenum">
              <a:rPr lang="en-US" smtClean="0"/>
              <a:t>‹#›</a:t>
            </a:fld>
            <a:endParaRPr lang="en-US"/>
          </a:p>
        </p:txBody>
      </p:sp>
    </p:spTree>
    <p:extLst>
      <p:ext uri="{BB962C8B-B14F-4D97-AF65-F5344CB8AC3E}">
        <p14:creationId xmlns:p14="http://schemas.microsoft.com/office/powerpoint/2010/main" val="417957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434B30-3BE8-4FA0-AB8B-D7604A604EC6}"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058B60-4A2B-4318-B9CA-CDE57EA56EDB}" type="slidenum">
              <a:rPr lang="en-US" smtClean="0"/>
              <a:t>‹#›</a:t>
            </a:fld>
            <a:endParaRPr lang="en-US"/>
          </a:p>
        </p:txBody>
      </p:sp>
    </p:spTree>
    <p:extLst>
      <p:ext uri="{BB962C8B-B14F-4D97-AF65-F5344CB8AC3E}">
        <p14:creationId xmlns:p14="http://schemas.microsoft.com/office/powerpoint/2010/main" val="245522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34B30-3BE8-4FA0-AB8B-D7604A604EC6}" type="datetimeFigureOut">
              <a:rPr lang="en-US" smtClean="0"/>
              <a:t>10/31/2018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058B60-4A2B-4318-B9CA-CDE57EA56EDB}" type="slidenum">
              <a:rPr lang="en-US" smtClean="0"/>
              <a:t>‹#›</a:t>
            </a:fld>
            <a:endParaRPr lang="en-US"/>
          </a:p>
        </p:txBody>
      </p:sp>
    </p:spTree>
    <p:extLst>
      <p:ext uri="{BB962C8B-B14F-4D97-AF65-F5344CB8AC3E}">
        <p14:creationId xmlns:p14="http://schemas.microsoft.com/office/powerpoint/2010/main" val="2692836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2939" y="2192694"/>
            <a:ext cx="10114383" cy="2308324"/>
          </a:xfrm>
          <a:prstGeom prst="rect">
            <a:avLst/>
          </a:prstGeom>
          <a:noFill/>
        </p:spPr>
        <p:txBody>
          <a:bodyPr wrap="square" rtlCol="0">
            <a:spAutoFit/>
          </a:bodyPr>
          <a:lstStyle/>
          <a:p>
            <a:pPr algn="ctr"/>
            <a:r>
              <a:rPr lang="en-US" sz="4800" b="1" dirty="0" smtClean="0">
                <a:latin typeface="Tempus Sans ITC" panose="04020404030D07020202" pitchFamily="82" charset="0"/>
              </a:rPr>
              <a:t>Confederated Tribes of Grand Ronde</a:t>
            </a:r>
          </a:p>
          <a:p>
            <a:pPr algn="ctr"/>
            <a:r>
              <a:rPr lang="en-US" sz="4800" b="1" dirty="0" smtClean="0">
                <a:latin typeface="Tempus Sans ITC" panose="04020404030D07020202" pitchFamily="82" charset="0"/>
              </a:rPr>
              <a:t> </a:t>
            </a:r>
          </a:p>
          <a:p>
            <a:pPr algn="ctr"/>
            <a:r>
              <a:rPr lang="en-US" sz="4800" b="1" dirty="0" smtClean="0">
                <a:latin typeface="Tempus Sans ITC" panose="04020404030D07020202" pitchFamily="82" charset="0"/>
              </a:rPr>
              <a:t>Adult Foster Care Lodges</a:t>
            </a:r>
            <a:endParaRPr lang="en-US" sz="4800" b="1" dirty="0">
              <a:latin typeface="Tempus Sans ITC" panose="04020404030D07020202" pitchFamily="82" charset="0"/>
            </a:endParaRPr>
          </a:p>
        </p:txBody>
      </p:sp>
    </p:spTree>
    <p:extLst>
      <p:ext uri="{BB962C8B-B14F-4D97-AF65-F5344CB8AC3E}">
        <p14:creationId xmlns:p14="http://schemas.microsoft.com/office/powerpoint/2010/main" val="13869824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2979" y="0"/>
            <a:ext cx="9554547" cy="6858000"/>
          </a:xfrm>
          <a:prstGeom prst="rect">
            <a:avLst/>
          </a:prstGeom>
        </p:spPr>
      </p:pic>
    </p:spTree>
    <p:extLst>
      <p:ext uri="{BB962C8B-B14F-4D97-AF65-F5344CB8AC3E}">
        <p14:creationId xmlns:p14="http://schemas.microsoft.com/office/powerpoint/2010/main" val="36060057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351" y="0"/>
            <a:ext cx="9787811" cy="6858000"/>
          </a:xfrm>
          <a:prstGeom prst="rect">
            <a:avLst/>
          </a:prstGeom>
        </p:spPr>
      </p:pic>
    </p:spTree>
    <p:extLst>
      <p:ext uri="{BB962C8B-B14F-4D97-AF65-F5344CB8AC3E}">
        <p14:creationId xmlns:p14="http://schemas.microsoft.com/office/powerpoint/2010/main" val="2066445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689" y="93306"/>
            <a:ext cx="10142375" cy="6531429"/>
          </a:xfrm>
          <a:prstGeom prst="rect">
            <a:avLst/>
          </a:prstGeom>
        </p:spPr>
      </p:pic>
    </p:spTree>
    <p:extLst>
      <p:ext uri="{BB962C8B-B14F-4D97-AF65-F5344CB8AC3E}">
        <p14:creationId xmlns:p14="http://schemas.microsoft.com/office/powerpoint/2010/main" val="27609350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ERSDIR\AdultFosterCare\Photos\Elk Halloween 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1943" y="177282"/>
            <a:ext cx="4329404" cy="3564294"/>
          </a:xfrm>
          <a:prstGeom prst="rect">
            <a:avLst/>
          </a:prstGeom>
          <a:noFill/>
          <a:ln>
            <a:noFill/>
          </a:ln>
        </p:spPr>
      </p:pic>
      <p:sp>
        <p:nvSpPr>
          <p:cNvPr id="3" name="TextBox 2"/>
          <p:cNvSpPr txBox="1"/>
          <p:nvPr/>
        </p:nvSpPr>
        <p:spPr>
          <a:xfrm>
            <a:off x="363894" y="544005"/>
            <a:ext cx="1903445" cy="1846659"/>
          </a:xfrm>
          <a:prstGeom prst="rect">
            <a:avLst/>
          </a:prstGeom>
          <a:noFill/>
        </p:spPr>
        <p:txBody>
          <a:bodyPr wrap="square" rtlCol="0">
            <a:spAutoFit/>
          </a:bodyPr>
          <a:lstStyle/>
          <a:p>
            <a:r>
              <a:rPr lang="en-US" sz="3200" b="1" dirty="0" smtClean="0">
                <a:latin typeface="Tempus Sans ITC" panose="04020404030D07020202" pitchFamily="82" charset="0"/>
              </a:rPr>
              <a:t>Common</a:t>
            </a:r>
          </a:p>
          <a:p>
            <a:r>
              <a:rPr lang="en-US" sz="3200" b="1" dirty="0" smtClean="0">
                <a:latin typeface="Tempus Sans ITC" panose="04020404030D07020202" pitchFamily="82" charset="0"/>
              </a:rPr>
              <a:t>Dining Room</a:t>
            </a:r>
          </a:p>
          <a:p>
            <a:endParaRPr lang="en-US" dirty="0">
              <a:latin typeface="Tempus Sans ITC" panose="04020404030D07020202" pitchFamily="82" charset="0"/>
            </a:endParaRPr>
          </a:p>
        </p:txBody>
      </p:sp>
      <p:pic>
        <p:nvPicPr>
          <p:cNvPr id="4" name="Picture 3" descr="DSCN0942"/>
          <p:cNvPicPr/>
          <p:nvPr/>
        </p:nvPicPr>
        <p:blipFill>
          <a:blip r:embed="rId3" cstate="print">
            <a:lum bright="6000"/>
            <a:extLst>
              <a:ext uri="{28A0092B-C50C-407E-A947-70E740481C1C}">
                <a14:useLocalDpi xmlns:a14="http://schemas.microsoft.com/office/drawing/2010/main" val="0"/>
              </a:ext>
            </a:extLst>
          </a:blip>
          <a:srcRect l="2148" t="11458" r="3326"/>
          <a:stretch>
            <a:fillRect/>
          </a:stretch>
        </p:blipFill>
        <p:spPr bwMode="auto">
          <a:xfrm>
            <a:off x="149292" y="3105835"/>
            <a:ext cx="2230016" cy="2007235"/>
          </a:xfrm>
          <a:prstGeom prst="rect">
            <a:avLst/>
          </a:prstGeom>
          <a:noFill/>
          <a:ln>
            <a:noFill/>
          </a:ln>
          <a:effectLst/>
        </p:spPr>
      </p:pic>
      <p:sp>
        <p:nvSpPr>
          <p:cNvPr id="5" name="Rectangle 4"/>
          <p:cNvSpPr/>
          <p:nvPr/>
        </p:nvSpPr>
        <p:spPr>
          <a:xfrm flipH="1">
            <a:off x="9812692" y="1239506"/>
            <a:ext cx="2379308" cy="3693319"/>
          </a:xfrm>
          <a:prstGeom prst="rect">
            <a:avLst/>
          </a:prstGeom>
        </p:spPr>
        <p:txBody>
          <a:bodyPr wrap="square">
            <a:spAutoFit/>
          </a:bodyPr>
          <a:lstStyle/>
          <a:p>
            <a:r>
              <a:rPr lang="en-US" dirty="0">
                <a:latin typeface="Tempus Sans ITC" panose="04020404030D07020202" pitchFamily="82" charset="0"/>
              </a:rPr>
              <a:t>Meals</a:t>
            </a:r>
          </a:p>
          <a:p>
            <a:r>
              <a:rPr lang="en-US" dirty="0">
                <a:latin typeface="Tempus Sans ITC" panose="04020404030D07020202" pitchFamily="82" charset="0"/>
              </a:rPr>
              <a:t>Activities</a:t>
            </a:r>
          </a:p>
          <a:p>
            <a:pPr marL="285750" indent="-285750">
              <a:buFont typeface="Arial" panose="020B0604020202020204" pitchFamily="34" charset="0"/>
              <a:buChar char="•"/>
            </a:pPr>
            <a:r>
              <a:rPr lang="en-US" dirty="0">
                <a:latin typeface="Tempus Sans ITC" panose="04020404030D07020202" pitchFamily="82" charset="0"/>
              </a:rPr>
              <a:t>Games</a:t>
            </a:r>
          </a:p>
          <a:p>
            <a:pPr marL="285750" indent="-285750">
              <a:buFont typeface="Arial" panose="020B0604020202020204" pitchFamily="34" charset="0"/>
              <a:buChar char="•"/>
            </a:pPr>
            <a:r>
              <a:rPr lang="en-US" dirty="0">
                <a:latin typeface="Tempus Sans ITC" panose="04020404030D07020202" pitchFamily="82" charset="0"/>
              </a:rPr>
              <a:t>Puzzles</a:t>
            </a:r>
          </a:p>
          <a:p>
            <a:pPr marL="285750" indent="-285750">
              <a:buFont typeface="Arial" panose="020B0604020202020204" pitchFamily="34" charset="0"/>
              <a:buChar char="•"/>
            </a:pPr>
            <a:r>
              <a:rPr lang="en-US" dirty="0">
                <a:latin typeface="Tempus Sans ITC" panose="04020404030D07020202" pitchFamily="82" charset="0"/>
              </a:rPr>
              <a:t>Beading</a:t>
            </a:r>
          </a:p>
          <a:p>
            <a:pPr marL="285750" indent="-285750">
              <a:buFont typeface="Arial" panose="020B0604020202020204" pitchFamily="34" charset="0"/>
              <a:buChar char="•"/>
            </a:pPr>
            <a:r>
              <a:rPr lang="en-US" dirty="0">
                <a:latin typeface="Tempus Sans ITC" panose="04020404030D07020202" pitchFamily="82" charset="0"/>
              </a:rPr>
              <a:t>Painting rocks</a:t>
            </a:r>
          </a:p>
          <a:p>
            <a:pPr marL="285750" indent="-285750">
              <a:buFont typeface="Arial" panose="020B0604020202020204" pitchFamily="34" charset="0"/>
              <a:buChar char="•"/>
            </a:pPr>
            <a:r>
              <a:rPr lang="en-US" dirty="0">
                <a:latin typeface="Tempus Sans ITC" panose="04020404030D07020202" pitchFamily="82" charset="0"/>
              </a:rPr>
              <a:t>Adult Color Books</a:t>
            </a:r>
          </a:p>
          <a:p>
            <a:pPr marL="285750" indent="-285750">
              <a:buFont typeface="Arial" panose="020B0604020202020204" pitchFamily="34" charset="0"/>
              <a:buChar char="•"/>
            </a:pPr>
            <a:r>
              <a:rPr lang="en-US" dirty="0">
                <a:latin typeface="Tempus Sans ITC" panose="04020404030D07020202" pitchFamily="82" charset="0"/>
              </a:rPr>
              <a:t>Decorate sugar cookies</a:t>
            </a:r>
          </a:p>
          <a:p>
            <a:pPr marL="285750" indent="-285750">
              <a:buFont typeface="Arial" panose="020B0604020202020204" pitchFamily="34" charset="0"/>
              <a:buChar char="•"/>
            </a:pPr>
            <a:r>
              <a:rPr lang="en-US" dirty="0">
                <a:latin typeface="Tempus Sans ITC" panose="04020404030D07020202" pitchFamily="82" charset="0"/>
              </a:rPr>
              <a:t>Scrapbooking photo albums</a:t>
            </a:r>
          </a:p>
          <a:p>
            <a:pPr marL="285750" indent="-285750">
              <a:buFont typeface="Arial" panose="020B0604020202020204" pitchFamily="34" charset="0"/>
              <a:buChar char="•"/>
            </a:pPr>
            <a:r>
              <a:rPr lang="en-US" dirty="0">
                <a:latin typeface="Tempus Sans ITC" panose="04020404030D07020202" pitchFamily="82" charset="0"/>
              </a:rPr>
              <a:t>Coffee break</a:t>
            </a:r>
          </a:p>
          <a:p>
            <a:pPr marL="285750" indent="-285750">
              <a:buFont typeface="Arial" panose="020B0604020202020204" pitchFamily="34" charset="0"/>
              <a:buChar char="•"/>
            </a:pPr>
            <a:r>
              <a:rPr lang="en-US" dirty="0">
                <a:latin typeface="Tempus Sans ITC" panose="04020404030D07020202" pitchFamily="82" charset="0"/>
              </a:rPr>
              <a:t>Bingo</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0360" y="3105835"/>
            <a:ext cx="6307493" cy="3630867"/>
          </a:xfrm>
          <a:prstGeom prst="rect">
            <a:avLst/>
          </a:prstGeom>
        </p:spPr>
      </p:pic>
    </p:spTree>
    <p:extLst>
      <p:ext uri="{BB962C8B-B14F-4D97-AF65-F5344CB8AC3E}">
        <p14:creationId xmlns:p14="http://schemas.microsoft.com/office/powerpoint/2010/main" val="3987084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0139" y="970384"/>
            <a:ext cx="7884367" cy="369332"/>
          </a:xfrm>
          <a:prstGeom prst="rect">
            <a:avLst/>
          </a:prstGeom>
          <a:noFill/>
        </p:spPr>
        <p:txBody>
          <a:bodyPr wrap="square" rtlCol="0">
            <a:spAutoFit/>
          </a:bodyPr>
          <a:lstStyle/>
          <a:p>
            <a:endParaRPr lang="en-US"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47625" y="19050"/>
            <a:ext cx="12096750" cy="6819900"/>
          </a:xfrm>
          <a:prstGeom prst="rect">
            <a:avLst/>
          </a:prstGeom>
          <a:noFill/>
          <a:ln>
            <a:noFill/>
          </a:ln>
        </p:spPr>
      </p:pic>
    </p:spTree>
    <p:extLst>
      <p:ext uri="{BB962C8B-B14F-4D97-AF65-F5344CB8AC3E}">
        <p14:creationId xmlns:p14="http://schemas.microsoft.com/office/powerpoint/2010/main" val="3428014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5" y="1026366"/>
            <a:ext cx="5996473" cy="458133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9543" y="1026366"/>
            <a:ext cx="5952930" cy="4581332"/>
          </a:xfrm>
          <a:prstGeom prst="rect">
            <a:avLst/>
          </a:prstGeom>
        </p:spPr>
      </p:pic>
    </p:spTree>
    <p:extLst>
      <p:ext uri="{BB962C8B-B14F-4D97-AF65-F5344CB8AC3E}">
        <p14:creationId xmlns:p14="http://schemas.microsoft.com/office/powerpoint/2010/main" val="1509173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gr-ad\dfsroot\PersdirHHS\Persdir\PeggyS\Kari Culp's Files\AFC Pictures\16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3512" y="38100"/>
            <a:ext cx="9324975" cy="6781800"/>
          </a:xfrm>
          <a:prstGeom prst="rect">
            <a:avLst/>
          </a:prstGeom>
          <a:noFill/>
          <a:ln>
            <a:noFill/>
          </a:ln>
        </p:spPr>
      </p:pic>
    </p:spTree>
    <p:extLst>
      <p:ext uri="{BB962C8B-B14F-4D97-AF65-F5344CB8AC3E}">
        <p14:creationId xmlns:p14="http://schemas.microsoft.com/office/powerpoint/2010/main" val="3202068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81605415"/>
              </p:ext>
            </p:extLst>
          </p:nvPr>
        </p:nvGraphicFramePr>
        <p:xfrm>
          <a:off x="2080728" y="457200"/>
          <a:ext cx="8369558" cy="6144957"/>
        </p:xfrm>
        <a:graphic>
          <a:graphicData uri="http://schemas.openxmlformats.org/drawingml/2006/table">
            <a:tbl>
              <a:tblPr firstRow="1" firstCol="1" bandRow="1"/>
              <a:tblGrid>
                <a:gridCol w="4077416">
                  <a:extLst>
                    <a:ext uri="{9D8B030D-6E8A-4147-A177-3AD203B41FA5}">
                      <a16:colId xmlns:a16="http://schemas.microsoft.com/office/drawing/2014/main" val="20000"/>
                    </a:ext>
                  </a:extLst>
                </a:gridCol>
                <a:gridCol w="4292142">
                  <a:extLst>
                    <a:ext uri="{9D8B030D-6E8A-4147-A177-3AD203B41FA5}">
                      <a16:colId xmlns:a16="http://schemas.microsoft.com/office/drawing/2014/main" val="20001"/>
                    </a:ext>
                  </a:extLst>
                </a:gridCol>
              </a:tblGrid>
              <a:tr h="190311">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Adult </a:t>
                      </a: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Foster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Care - AFC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Residential Care Facility - RCF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51815">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Any family home or other facility where residential care is provided in a home-like environment for compensation to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FIVE</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less adults.</a:t>
                      </a: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A building, complex, or distinct part thereof, consisting of shared or individual living units in a homelike surrounding where </a:t>
                      </a:r>
                      <a:r>
                        <a:rPr lang="en-US" sz="1200" b="1">
                          <a:effectLst/>
                          <a:latin typeface="Calibri" panose="020F0502020204030204" pitchFamily="34" charset="0"/>
                          <a:ea typeface="Calibri" panose="020F0502020204030204" pitchFamily="34" charset="0"/>
                          <a:cs typeface="Times New Roman" panose="02020603050405020304" pitchFamily="18" charset="0"/>
                        </a:rPr>
                        <a:t>SIX</a:t>
                      </a:r>
                      <a:r>
                        <a:rPr lang="en-US" sz="1200">
                          <a:effectLst/>
                          <a:latin typeface="Calibri" panose="020F0502020204030204" pitchFamily="34" charset="0"/>
                          <a:ea typeface="Calibri" panose="020F0502020204030204" pitchFamily="34" charset="0"/>
                          <a:cs typeface="Times New Roman" panose="02020603050405020304" pitchFamily="18" charset="0"/>
                        </a:rPr>
                        <a:t> or more seniors and adult individuals with disabilities may reside.  </a:t>
                      </a: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51815">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Staffing does not have to include an RN</a:t>
                      </a:r>
                      <a:r>
                        <a:rPr lang="en-US" sz="1200" dirty="0">
                          <a:effectLst/>
                          <a:latin typeface="Calibri" panose="020F0502020204030204" pitchFamily="34" charset="0"/>
                          <a:ea typeface="Calibri" panose="020F0502020204030204" pitchFamily="34" charset="0"/>
                          <a:cs typeface="Times New Roman" panose="02020603050405020304" pitchFamily="18" charset="0"/>
                        </a:rPr>
                        <a:t> but delegations and teaching tasks must be provided and documented by an RN.</a:t>
                      </a: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Staffing must include an RN</a:t>
                      </a:r>
                      <a:r>
                        <a:rPr lang="en-US" sz="1200" dirty="0">
                          <a:effectLst/>
                          <a:latin typeface="Calibri" panose="020F0502020204030204" pitchFamily="34" charset="0"/>
                          <a:ea typeface="Calibri" panose="020F0502020204030204" pitchFamily="34" charset="0"/>
                          <a:cs typeface="Times New Roman" panose="02020603050405020304" pitchFamily="18" charset="0"/>
                        </a:rPr>
                        <a:t> who is regularly scheduled for onsite duties at the facility and who is available for phone consultation.  Delegation and teaching tasks must be provided and documented by an RN.</a:t>
                      </a: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2110">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No medications including over the counter meds can be kept in the room or self-administered by a resident without a written doctor order.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Unless contraindicated by a physician or resident evaluation,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residents may keep and use over-the-counter medications in their unit without a written order.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04218">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Must have a Licensee responsible for the facility operations that must be onsite at least 40 hours per week.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Licensee requires 12 hours continuing education annually.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Must have a Facility Administrator</a:t>
                      </a:r>
                      <a:r>
                        <a:rPr lang="en-US" sz="1200" dirty="0">
                          <a:effectLst/>
                          <a:latin typeface="Calibri" panose="020F0502020204030204" pitchFamily="34" charset="0"/>
                          <a:ea typeface="Calibri" panose="020F0502020204030204" pitchFamily="34" charset="0"/>
                          <a:cs typeface="Times New Roman" panose="02020603050405020304" pitchFamily="18" charset="0"/>
                        </a:rPr>
                        <a:t>, must be 21 or older, possess a high school diploma, and have at least 2 years management experience within the last five years in health or social service related fields or programs, or have a combination of experience and education.  Or possess a Bachelor Degree in a health or social services field.</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Administrator requires 20 hours continuing education annually.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53319">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Shift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caregivers have to submit same application to DHS as licensee, and require 12 hours continuing education annually.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Caregivers must be 21 or older and have 2 years verifiable experience.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Caregivers require 12 hours of continuing education annually</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Caregivers must be 18 years or older.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51815">
                <a:tc>
                  <a:txBody>
                    <a:bodyPr/>
                    <a:lstStyle/>
                    <a:p>
                      <a:pPr marL="0" marR="0">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Fire Drills must be conducted every 90 days.</a:t>
                      </a:r>
                      <a:r>
                        <a:rPr lang="en-US" sz="1200">
                          <a:effectLst/>
                          <a:latin typeface="Calibri" panose="020F0502020204030204" pitchFamily="34" charset="0"/>
                          <a:ea typeface="Calibri" panose="020F0502020204030204" pitchFamily="34" charset="0"/>
                          <a:cs typeface="Times New Roman" panose="02020603050405020304" pitchFamily="18" charset="0"/>
                        </a:rPr>
                        <a:t>  Must conduct emergency preparedness drill/instruction once annually.  Must be able to evacuate ALL residents in a fire drill, in under 3 minutes time.</a:t>
                      </a: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Fire Drills must be conducted every other month</a:t>
                      </a:r>
                      <a:r>
                        <a:rPr lang="en-US" sz="1200" dirty="0">
                          <a:effectLst/>
                          <a:latin typeface="Calibri" panose="020F0502020204030204" pitchFamily="34" charset="0"/>
                          <a:ea typeface="Calibri" panose="020F0502020204030204" pitchFamily="34" charset="0"/>
                          <a:cs typeface="Times New Roman" panose="02020603050405020304" pitchFamily="18" charset="0"/>
                        </a:rPr>
                        <a:t>. Fire and life safety instruction must be conducted and recorded on alternate months.</a:t>
                      </a: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61504">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Must conduct a drill of the emergency preparedness plan at least twice a year. Must review and update emergency preparedness plan annually.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866" marR="458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2478791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1011" y="466531"/>
            <a:ext cx="9619861" cy="5909310"/>
          </a:xfrm>
          <a:prstGeom prst="rect">
            <a:avLst/>
          </a:prstGeom>
          <a:noFill/>
        </p:spPr>
        <p:txBody>
          <a:bodyPr wrap="square" rtlCol="0">
            <a:spAutoFit/>
          </a:bodyPr>
          <a:lstStyle/>
          <a:p>
            <a:r>
              <a:rPr lang="en-US" sz="5400" dirty="0" smtClean="0">
                <a:latin typeface="Tempus Sans ITC" panose="04020404030D07020202" pitchFamily="82" charset="0"/>
              </a:rPr>
              <a:t>Funding</a:t>
            </a:r>
          </a:p>
          <a:p>
            <a:endParaRPr lang="en-US" dirty="0">
              <a:latin typeface="Tempus Sans ITC" panose="04020404030D07020202" pitchFamily="82" charset="0"/>
            </a:endParaRPr>
          </a:p>
          <a:p>
            <a:r>
              <a:rPr lang="en-US" dirty="0" smtClean="0">
                <a:latin typeface="Tempus Sans ITC" panose="04020404030D07020202" pitchFamily="82" charset="0"/>
              </a:rPr>
              <a:t>Sliding Scale fee of 75% of  an Elder’s monthly income to AFC, not sale of assets.</a:t>
            </a:r>
          </a:p>
          <a:p>
            <a:endParaRPr lang="en-US" dirty="0" smtClean="0">
              <a:latin typeface="Tempus Sans ITC" panose="04020404030D07020202" pitchFamily="82" charset="0"/>
            </a:endParaRPr>
          </a:p>
          <a:p>
            <a:r>
              <a:rPr lang="en-US" dirty="0" smtClean="0">
                <a:latin typeface="Tempus Sans ITC" panose="04020404030D07020202" pitchFamily="82" charset="0"/>
              </a:rPr>
              <a:t>Monthly income includes, but not limited to: Elder Pension, Per Capita, Social Security Benefits, Pensions.</a:t>
            </a:r>
          </a:p>
          <a:p>
            <a:endParaRPr lang="en-US" dirty="0">
              <a:latin typeface="Tempus Sans ITC" panose="04020404030D07020202" pitchFamily="82" charset="0"/>
            </a:endParaRPr>
          </a:p>
          <a:p>
            <a:r>
              <a:rPr lang="en-US" dirty="0" smtClean="0">
                <a:latin typeface="Tempus Sans ITC" panose="04020404030D07020202" pitchFamily="82" charset="0"/>
              </a:rPr>
              <a:t>Additional funding provided by CTGR.</a:t>
            </a:r>
          </a:p>
          <a:p>
            <a:endParaRPr lang="en-US" dirty="0">
              <a:latin typeface="Tempus Sans ITC" panose="04020404030D07020202" pitchFamily="82" charset="0"/>
            </a:endParaRPr>
          </a:p>
          <a:p>
            <a:pPr lvl="0"/>
            <a:r>
              <a:rPr lang="en-US" sz="5400" dirty="0" smtClean="0">
                <a:solidFill>
                  <a:prstClr val="black"/>
                </a:solidFill>
                <a:latin typeface="Tempus Sans ITC" panose="04020404030D07020202" pitchFamily="82" charset="0"/>
              </a:rPr>
              <a:t>Eligibility</a:t>
            </a:r>
          </a:p>
          <a:p>
            <a:pPr lvl="0"/>
            <a:endParaRPr lang="en-US" dirty="0" smtClean="0">
              <a:solidFill>
                <a:prstClr val="black"/>
              </a:solidFill>
              <a:latin typeface="Tempus Sans ITC" panose="04020404030D07020202" pitchFamily="82" charset="0"/>
            </a:endParaRPr>
          </a:p>
          <a:p>
            <a:pPr lvl="0"/>
            <a:r>
              <a:rPr lang="en-US" dirty="0" smtClean="0">
                <a:solidFill>
                  <a:prstClr val="black"/>
                </a:solidFill>
                <a:latin typeface="Tempus Sans ITC" panose="04020404030D07020202" pitchFamily="82" charset="0"/>
              </a:rPr>
              <a:t>CTGR Tribal Member</a:t>
            </a:r>
          </a:p>
          <a:p>
            <a:pPr lvl="0"/>
            <a:endParaRPr lang="en-US" dirty="0" smtClean="0">
              <a:solidFill>
                <a:prstClr val="black"/>
              </a:solidFill>
              <a:latin typeface="Tempus Sans ITC" panose="04020404030D07020202" pitchFamily="82" charset="0"/>
            </a:endParaRPr>
          </a:p>
          <a:p>
            <a:pPr lvl="0"/>
            <a:r>
              <a:rPr lang="en-US" dirty="0" smtClean="0">
                <a:solidFill>
                  <a:prstClr val="black"/>
                </a:solidFill>
                <a:latin typeface="Tempus Sans ITC" panose="04020404030D07020202" pitchFamily="82" charset="0"/>
              </a:rPr>
              <a:t>CTGR Elder (55 years or older)</a:t>
            </a:r>
          </a:p>
          <a:p>
            <a:pPr lvl="0"/>
            <a:endParaRPr lang="en-US" dirty="0" smtClean="0">
              <a:solidFill>
                <a:prstClr val="black"/>
              </a:solidFill>
              <a:latin typeface="Tempus Sans ITC" panose="04020404030D07020202" pitchFamily="82" charset="0"/>
            </a:endParaRPr>
          </a:p>
          <a:p>
            <a:pPr lvl="0"/>
            <a:r>
              <a:rPr lang="en-US" dirty="0" smtClean="0">
                <a:solidFill>
                  <a:prstClr val="black"/>
                </a:solidFill>
                <a:latin typeface="Tempus Sans ITC" panose="04020404030D07020202" pitchFamily="82" charset="0"/>
              </a:rPr>
              <a:t>Spouse of CTGR Tribal Member</a:t>
            </a:r>
          </a:p>
          <a:p>
            <a:endParaRPr lang="en-US" dirty="0">
              <a:latin typeface="Tempus Sans ITC" panose="04020404030D07020202" pitchFamily="82" charset="0"/>
            </a:endParaRPr>
          </a:p>
        </p:txBody>
      </p:sp>
    </p:spTree>
    <p:extLst>
      <p:ext uri="{BB962C8B-B14F-4D97-AF65-F5344CB8AC3E}">
        <p14:creationId xmlns:p14="http://schemas.microsoft.com/office/powerpoint/2010/main" val="2394666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9168" y="307911"/>
            <a:ext cx="10608906" cy="6186309"/>
          </a:xfrm>
          <a:prstGeom prst="rect">
            <a:avLst/>
          </a:prstGeom>
          <a:noFill/>
        </p:spPr>
        <p:txBody>
          <a:bodyPr wrap="square" rtlCol="0">
            <a:spAutoFit/>
          </a:bodyPr>
          <a:lstStyle/>
          <a:p>
            <a:r>
              <a:rPr lang="en-US" dirty="0" smtClean="0">
                <a:latin typeface="Tempus Sans ITC" panose="04020404030D07020202" pitchFamily="82" charset="0"/>
              </a:rPr>
              <a:t>In accordance with state regulations, Adult Foster Care homes are State of Oregon Department of Human Services licensed to provide care for individuals at one of three levels of care for Elders who need assistance with daily activities.</a:t>
            </a:r>
          </a:p>
          <a:p>
            <a:endParaRPr lang="en-US" dirty="0">
              <a:latin typeface="Tempus Sans ITC" panose="04020404030D07020202" pitchFamily="82" charset="0"/>
            </a:endParaRPr>
          </a:p>
          <a:p>
            <a:r>
              <a:rPr lang="en-US" dirty="0" smtClean="0">
                <a:latin typeface="Tempus Sans ITC" panose="04020404030D07020202" pitchFamily="82" charset="0"/>
              </a:rPr>
              <a:t>Activities of Daily Living (ADLs)</a:t>
            </a:r>
          </a:p>
          <a:p>
            <a:pPr marL="285750" indent="-285750">
              <a:buFont typeface="Arial" panose="020B0604020202020204" pitchFamily="34" charset="0"/>
              <a:buChar char="•"/>
            </a:pPr>
            <a:r>
              <a:rPr lang="en-US" dirty="0" smtClean="0">
                <a:latin typeface="Tempus Sans ITC" panose="04020404030D07020202" pitchFamily="82" charset="0"/>
              </a:rPr>
              <a:t>Mental status &amp; behaviors</a:t>
            </a:r>
          </a:p>
          <a:p>
            <a:pPr marL="285750" indent="-285750">
              <a:buFont typeface="Arial" panose="020B0604020202020204" pitchFamily="34" charset="0"/>
              <a:buChar char="•"/>
            </a:pPr>
            <a:r>
              <a:rPr lang="en-US" dirty="0" smtClean="0">
                <a:latin typeface="Tempus Sans ITC" panose="04020404030D07020202" pitchFamily="82" charset="0"/>
              </a:rPr>
              <a:t>Bathing &amp; personal hygiene</a:t>
            </a:r>
          </a:p>
          <a:p>
            <a:pPr marL="285750" indent="-285750">
              <a:buFont typeface="Arial" panose="020B0604020202020204" pitchFamily="34" charset="0"/>
              <a:buChar char="•"/>
            </a:pPr>
            <a:r>
              <a:rPr lang="en-US" dirty="0" smtClean="0">
                <a:latin typeface="Tempus Sans ITC" panose="04020404030D07020202" pitchFamily="82" charset="0"/>
              </a:rPr>
              <a:t>Dressing</a:t>
            </a:r>
          </a:p>
          <a:p>
            <a:pPr marL="285750" indent="-285750">
              <a:buFont typeface="Arial" panose="020B0604020202020204" pitchFamily="34" charset="0"/>
              <a:buChar char="•"/>
            </a:pPr>
            <a:r>
              <a:rPr lang="en-US" dirty="0" smtClean="0">
                <a:latin typeface="Tempus Sans ITC" panose="04020404030D07020202" pitchFamily="82" charset="0"/>
              </a:rPr>
              <a:t>Toileting</a:t>
            </a:r>
          </a:p>
          <a:p>
            <a:pPr marL="285750" indent="-285750">
              <a:buFont typeface="Arial" panose="020B0604020202020204" pitchFamily="34" charset="0"/>
              <a:buChar char="•"/>
            </a:pPr>
            <a:r>
              <a:rPr lang="en-US" dirty="0" smtClean="0">
                <a:latin typeface="Tempus Sans ITC" panose="04020404030D07020202" pitchFamily="82" charset="0"/>
              </a:rPr>
              <a:t>Mobility, ambulation &amp; transfer</a:t>
            </a:r>
          </a:p>
          <a:p>
            <a:pPr marL="285750" indent="-285750">
              <a:buFont typeface="Arial" panose="020B0604020202020204" pitchFamily="34" charset="0"/>
              <a:buChar char="•"/>
            </a:pPr>
            <a:r>
              <a:rPr lang="en-US" dirty="0" smtClean="0">
                <a:latin typeface="Tempus Sans ITC" panose="04020404030D07020202" pitchFamily="82" charset="0"/>
              </a:rPr>
              <a:t>Eating &amp; nutrition</a:t>
            </a:r>
          </a:p>
          <a:p>
            <a:endParaRPr lang="en-US" dirty="0">
              <a:latin typeface="Tempus Sans ITC" panose="04020404030D07020202" pitchFamily="82" charset="0"/>
            </a:endParaRPr>
          </a:p>
          <a:p>
            <a:r>
              <a:rPr lang="en-US" dirty="0" smtClean="0">
                <a:latin typeface="Tempus Sans ITC" panose="04020404030D07020202" pitchFamily="82" charset="0"/>
              </a:rPr>
              <a:t>Level 1 (lowest level of care) Resident needs occasional supervision, reminders to take medications and perform ADLs, but is independent in other activities.</a:t>
            </a:r>
          </a:p>
          <a:p>
            <a:endParaRPr lang="en-US" dirty="0">
              <a:latin typeface="Tempus Sans ITC" panose="04020404030D07020202" pitchFamily="82" charset="0"/>
            </a:endParaRPr>
          </a:p>
          <a:p>
            <a:r>
              <a:rPr lang="en-US" dirty="0" smtClean="0">
                <a:latin typeface="Tempus Sans ITC" panose="04020404030D07020202" pitchFamily="82" charset="0"/>
              </a:rPr>
              <a:t>Level 2 (moderate level of care)  Resident requires substantial support with some ADLs (no more than 3), and medication administration is provided.</a:t>
            </a:r>
          </a:p>
          <a:p>
            <a:endParaRPr lang="en-US" dirty="0">
              <a:latin typeface="Tempus Sans ITC" panose="04020404030D07020202" pitchFamily="82" charset="0"/>
            </a:endParaRPr>
          </a:p>
          <a:p>
            <a:r>
              <a:rPr lang="en-US" dirty="0" smtClean="0">
                <a:latin typeface="Tempus Sans ITC" panose="04020404030D07020202" pitchFamily="82" charset="0"/>
              </a:rPr>
              <a:t>Level 3 (high level of care)  Resident needs comprehensive assistance with ADLs, medication administration and monitoring effects of medications.</a:t>
            </a:r>
          </a:p>
          <a:p>
            <a:endParaRPr lang="en-US" dirty="0">
              <a:latin typeface="Tempus Sans ITC" panose="04020404030D07020202" pitchFamily="82" charset="0"/>
            </a:endParaRPr>
          </a:p>
          <a:p>
            <a:r>
              <a:rPr lang="en-US" dirty="0" smtClean="0">
                <a:latin typeface="Tempus Sans ITC" panose="04020404030D07020202" pitchFamily="82" charset="0"/>
              </a:rPr>
              <a:t>CTGR AFC is a Level 2</a:t>
            </a:r>
            <a:endParaRPr lang="en-US" dirty="0"/>
          </a:p>
        </p:txBody>
      </p:sp>
    </p:spTree>
    <p:extLst>
      <p:ext uri="{BB962C8B-B14F-4D97-AF65-F5344CB8AC3E}">
        <p14:creationId xmlns:p14="http://schemas.microsoft.com/office/powerpoint/2010/main" val="1054993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5666"/>
            <a:ext cx="12192000" cy="5926667"/>
          </a:xfrm>
          <a:prstGeom prst="rect">
            <a:avLst/>
          </a:prstGeom>
        </p:spPr>
      </p:pic>
    </p:spTree>
    <p:extLst>
      <p:ext uri="{BB962C8B-B14F-4D97-AF65-F5344CB8AC3E}">
        <p14:creationId xmlns:p14="http://schemas.microsoft.com/office/powerpoint/2010/main" val="1802020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839755" y="382555"/>
            <a:ext cx="10356979" cy="1107996"/>
          </a:xfrm>
          <a:prstGeom prst="rect">
            <a:avLst/>
          </a:prstGeom>
          <a:noFill/>
        </p:spPr>
        <p:txBody>
          <a:bodyPr wrap="square" rtlCol="0">
            <a:spAutoFit/>
          </a:bodyPr>
          <a:lstStyle/>
          <a:p>
            <a:pPr algn="ctr"/>
            <a:r>
              <a:rPr lang="en-US" sz="6600" dirty="0" smtClean="0">
                <a:latin typeface="Tempus Sans ITC" panose="04020404030D07020202" pitchFamily="82" charset="0"/>
              </a:rPr>
              <a:t>A PLACE TO CALL HOME</a:t>
            </a:r>
            <a:endParaRPr lang="en-US" sz="6600" dirty="0">
              <a:latin typeface="Tempus Sans ITC" panose="04020404030D07020202" pitchFamily="82" charset="0"/>
            </a:endParaRPr>
          </a:p>
        </p:txBody>
      </p:sp>
      <p:sp>
        <p:nvSpPr>
          <p:cNvPr id="3" name="TextBox 2"/>
          <p:cNvSpPr txBox="1"/>
          <p:nvPr/>
        </p:nvSpPr>
        <p:spPr>
          <a:xfrm>
            <a:off x="1180321" y="1595535"/>
            <a:ext cx="9675845" cy="4647426"/>
          </a:xfrm>
          <a:prstGeom prst="rect">
            <a:avLst/>
          </a:prstGeom>
          <a:noFill/>
        </p:spPr>
        <p:txBody>
          <a:bodyPr wrap="square" rtlCol="0">
            <a:spAutoFit/>
          </a:bodyPr>
          <a:lstStyle/>
          <a:p>
            <a:r>
              <a:rPr lang="en-US" sz="4400" dirty="0" smtClean="0">
                <a:latin typeface="Tempus Sans ITC" panose="04020404030D07020202" pitchFamily="82" charset="0"/>
              </a:rPr>
              <a:t>Living Arrangements</a:t>
            </a:r>
          </a:p>
          <a:p>
            <a:endParaRPr lang="en-US" dirty="0" smtClean="0">
              <a:latin typeface="Tempus Sans ITC" panose="04020404030D07020202" pitchFamily="82" charset="0"/>
            </a:endParaRPr>
          </a:p>
          <a:p>
            <a:r>
              <a:rPr lang="en-US" dirty="0" smtClean="0">
                <a:latin typeface="Tempus Sans ITC" panose="04020404030D07020202" pitchFamily="82" charset="0"/>
              </a:rPr>
              <a:t>We know the quality of service you expect is as important as the quality of life you live.  Our Adult Foster Lodges provide:</a:t>
            </a:r>
          </a:p>
          <a:p>
            <a:pPr marL="285750" indent="-285750">
              <a:buFont typeface="Arial" panose="020B0604020202020204" pitchFamily="34" charset="0"/>
              <a:buChar char="•"/>
            </a:pPr>
            <a:r>
              <a:rPr lang="en-US" dirty="0" smtClean="0">
                <a:latin typeface="Tempus Sans ITC" panose="04020404030D07020202" pitchFamily="82" charset="0"/>
              </a:rPr>
              <a:t>Private room with private bath &amp; freedom to bring your own furnishings and decorations in addition to personal privacy with residential door locks</a:t>
            </a:r>
          </a:p>
          <a:p>
            <a:pPr marL="285750" indent="-285750">
              <a:buFont typeface="Arial" panose="020B0604020202020204" pitchFamily="34" charset="0"/>
              <a:buChar char="•"/>
            </a:pPr>
            <a:r>
              <a:rPr lang="en-US" dirty="0" smtClean="0">
                <a:latin typeface="Tempus Sans ITC" panose="04020404030D07020202" pitchFamily="82" charset="0"/>
              </a:rPr>
              <a:t>Private telephones and Dish TV with Netflix</a:t>
            </a:r>
          </a:p>
          <a:p>
            <a:pPr marL="285750" indent="-285750">
              <a:buFont typeface="Arial" panose="020B0604020202020204" pitchFamily="34" charset="0"/>
              <a:buChar char="•"/>
            </a:pPr>
            <a:r>
              <a:rPr lang="en-US" dirty="0" smtClean="0">
                <a:latin typeface="Tempus Sans ITC" panose="04020404030D07020202" pitchFamily="82" charset="0"/>
              </a:rPr>
              <a:t>A whirlpool bath in each Lodge</a:t>
            </a:r>
          </a:p>
          <a:p>
            <a:pPr marL="285750" indent="-285750">
              <a:buFont typeface="Arial" panose="020B0604020202020204" pitchFamily="34" charset="0"/>
              <a:buChar char="•"/>
            </a:pPr>
            <a:r>
              <a:rPr lang="en-US" dirty="0" smtClean="0">
                <a:latin typeface="Tempus Sans ITC" panose="04020404030D07020202" pitchFamily="82" charset="0"/>
              </a:rPr>
              <a:t>Three home-cooked meals served daily in our dining room &amp; access to food at any time</a:t>
            </a:r>
          </a:p>
          <a:p>
            <a:pPr marL="285750" indent="-285750">
              <a:buFont typeface="Arial" panose="020B0604020202020204" pitchFamily="34" charset="0"/>
              <a:buChar char="•"/>
            </a:pPr>
            <a:r>
              <a:rPr lang="en-US" dirty="0" smtClean="0">
                <a:latin typeface="Tempus Sans ITC" panose="04020404030D07020202" pitchFamily="82" charset="0"/>
              </a:rPr>
              <a:t>Housekeeping, laundry, and maintenance services</a:t>
            </a:r>
          </a:p>
          <a:p>
            <a:pPr marL="285750" indent="-285750">
              <a:buFont typeface="Arial" panose="020B0604020202020204" pitchFamily="34" charset="0"/>
              <a:buChar char="•"/>
            </a:pPr>
            <a:r>
              <a:rPr lang="en-US" dirty="0" smtClean="0">
                <a:latin typeface="Tempus Sans ITC" panose="04020404030D07020202" pitchFamily="82" charset="0"/>
              </a:rPr>
              <a:t>Recreation and wellness activities planned around your interests</a:t>
            </a:r>
          </a:p>
          <a:p>
            <a:pPr marL="285750" indent="-285750">
              <a:buFont typeface="Arial" panose="020B0604020202020204" pitchFamily="34" charset="0"/>
              <a:buChar char="•"/>
            </a:pPr>
            <a:r>
              <a:rPr lang="en-US" dirty="0" smtClean="0">
                <a:latin typeface="Tempus Sans ITC" panose="04020404030D07020202" pitchFamily="82" charset="0"/>
              </a:rPr>
              <a:t>Medical &amp; Recreational transportation coordination</a:t>
            </a:r>
          </a:p>
          <a:p>
            <a:pPr marL="285750" indent="-285750">
              <a:buFont typeface="Arial" panose="020B0604020202020204" pitchFamily="34" charset="0"/>
              <a:buChar char="•"/>
            </a:pPr>
            <a:r>
              <a:rPr lang="en-US" dirty="0" smtClean="0">
                <a:latin typeface="Tempus Sans ITC" panose="04020404030D07020202" pitchFamily="82" charset="0"/>
              </a:rPr>
              <a:t>Access to visitors at anytime</a:t>
            </a:r>
          </a:p>
          <a:p>
            <a:pPr marL="285750" indent="-285750">
              <a:buFont typeface="Arial" panose="020B0604020202020204" pitchFamily="34" charset="0"/>
              <a:buChar char="•"/>
            </a:pPr>
            <a:r>
              <a:rPr lang="en-US" dirty="0" smtClean="0">
                <a:latin typeface="Tempus Sans ITC" panose="04020404030D07020202" pitchFamily="82" charset="0"/>
              </a:rPr>
              <a:t>We provide bed, bedding, private dresser(s), closet space, lift recliner, flat screen TV</a:t>
            </a:r>
          </a:p>
          <a:p>
            <a:pPr marL="285750" indent="-285750">
              <a:buFont typeface="Arial" panose="020B0604020202020204" pitchFamily="34" charset="0"/>
              <a:buChar char="•"/>
            </a:pPr>
            <a:r>
              <a:rPr lang="en-US" dirty="0" smtClean="0">
                <a:solidFill>
                  <a:srgbClr val="00B0F0"/>
                </a:solidFill>
                <a:latin typeface="Tempus Sans ITC" panose="04020404030D07020202" pitchFamily="82" charset="0"/>
              </a:rPr>
              <a:t>We work in their home, they don’t live at our work!</a:t>
            </a:r>
          </a:p>
        </p:txBody>
      </p:sp>
    </p:spTree>
    <p:extLst>
      <p:ext uri="{BB962C8B-B14F-4D97-AF65-F5344CB8AC3E}">
        <p14:creationId xmlns:p14="http://schemas.microsoft.com/office/powerpoint/2010/main" val="1932991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5641" y="121298"/>
            <a:ext cx="4326294" cy="3244721"/>
          </a:xfrm>
          <a:prstGeom prst="rect">
            <a:avLst/>
          </a:prstGeom>
        </p:spPr>
      </p:pic>
      <p:sp>
        <p:nvSpPr>
          <p:cNvPr id="4" name="TextBox 3"/>
          <p:cNvSpPr txBox="1"/>
          <p:nvPr/>
        </p:nvSpPr>
        <p:spPr>
          <a:xfrm>
            <a:off x="65315" y="634482"/>
            <a:ext cx="2472612" cy="6247864"/>
          </a:xfrm>
          <a:prstGeom prst="rect">
            <a:avLst/>
          </a:prstGeom>
          <a:noFill/>
        </p:spPr>
        <p:txBody>
          <a:bodyPr wrap="square" rtlCol="0">
            <a:spAutoFit/>
          </a:bodyPr>
          <a:lstStyle/>
          <a:p>
            <a:r>
              <a:rPr lang="en-US" sz="4400" dirty="0" smtClean="0">
                <a:latin typeface="Tempus Sans ITC" panose="04020404030D07020202" pitchFamily="82" charset="0"/>
              </a:rPr>
              <a:t>Common </a:t>
            </a:r>
          </a:p>
          <a:p>
            <a:r>
              <a:rPr lang="en-US" sz="4400" dirty="0" smtClean="0">
                <a:latin typeface="Tempus Sans ITC" panose="04020404030D07020202" pitchFamily="82" charset="0"/>
              </a:rPr>
              <a:t>Living </a:t>
            </a:r>
          </a:p>
          <a:p>
            <a:r>
              <a:rPr lang="en-US" sz="4400" dirty="0" smtClean="0">
                <a:latin typeface="Tempus Sans ITC" panose="04020404030D07020202" pitchFamily="82" charset="0"/>
              </a:rPr>
              <a:t>Room</a:t>
            </a:r>
          </a:p>
          <a:p>
            <a:endParaRPr lang="en-US" sz="4400" dirty="0" smtClean="0">
              <a:latin typeface="Tempus Sans ITC" panose="04020404030D07020202" pitchFamily="82" charset="0"/>
            </a:endParaRPr>
          </a:p>
          <a:p>
            <a:pPr marL="457200" indent="-457200">
              <a:buFont typeface="Arial" panose="020B0604020202020204" pitchFamily="34" charset="0"/>
              <a:buChar char="•"/>
            </a:pPr>
            <a:r>
              <a:rPr lang="en-US" sz="2800" dirty="0" smtClean="0">
                <a:latin typeface="Tempus Sans ITC" panose="04020404030D07020202" pitchFamily="82" charset="0"/>
              </a:rPr>
              <a:t>Family visits</a:t>
            </a:r>
          </a:p>
          <a:p>
            <a:pPr marL="457200" indent="-457200">
              <a:buFont typeface="Arial" panose="020B0604020202020204" pitchFamily="34" charset="0"/>
              <a:buChar char="•"/>
            </a:pPr>
            <a:r>
              <a:rPr lang="en-US" sz="2800" dirty="0" smtClean="0">
                <a:latin typeface="Tempus Sans ITC" panose="04020404030D07020202" pitchFamily="82" charset="0"/>
              </a:rPr>
              <a:t>Movie night</a:t>
            </a:r>
          </a:p>
          <a:p>
            <a:pPr marL="457200" indent="-457200">
              <a:buFont typeface="Arial" panose="020B0604020202020204" pitchFamily="34" charset="0"/>
              <a:buChar char="•"/>
            </a:pPr>
            <a:r>
              <a:rPr lang="en-US" sz="2800" dirty="0" smtClean="0">
                <a:latin typeface="Tempus Sans ITC" panose="04020404030D07020202" pitchFamily="82" charset="0"/>
              </a:rPr>
              <a:t>Change of scenery</a:t>
            </a:r>
          </a:p>
          <a:p>
            <a:pPr marL="457200" indent="-457200">
              <a:buFont typeface="Arial" panose="020B0604020202020204" pitchFamily="34" charset="0"/>
              <a:buChar char="•"/>
            </a:pPr>
            <a:r>
              <a:rPr lang="en-US" sz="2800" dirty="0" smtClean="0">
                <a:latin typeface="Tempus Sans ITC" panose="04020404030D07020202" pitchFamily="82" charset="0"/>
              </a:rPr>
              <a:t>Visits from our littles</a:t>
            </a:r>
          </a:p>
          <a:p>
            <a:pPr marL="457200" indent="-457200">
              <a:buFont typeface="Arial" panose="020B0604020202020204" pitchFamily="34" charset="0"/>
              <a:buChar char="•"/>
            </a:pPr>
            <a:endParaRPr lang="en-US" sz="2800" dirty="0" smtClean="0">
              <a:latin typeface="Tempus Sans ITC" panose="04020404030D07020202" pitchFamily="82" charset="0"/>
            </a:endParaRPr>
          </a:p>
          <a:p>
            <a:pPr marL="457200" indent="-457200">
              <a:buFont typeface="Arial" panose="020B0604020202020204" pitchFamily="34" charset="0"/>
              <a:buChar char="•"/>
            </a:pPr>
            <a:endParaRPr lang="en-US" sz="2800" dirty="0">
              <a:latin typeface="Tempus Sans ITC" panose="04020404030D07020202" pitchFamily="82"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599" y="3366018"/>
            <a:ext cx="6932645" cy="338934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649" y="105322"/>
            <a:ext cx="4718180" cy="3260695"/>
          </a:xfrm>
          <a:prstGeom prst="rect">
            <a:avLst/>
          </a:prstGeom>
        </p:spPr>
      </p:pic>
    </p:spTree>
    <p:extLst>
      <p:ext uri="{BB962C8B-B14F-4D97-AF65-F5344CB8AC3E}">
        <p14:creationId xmlns:p14="http://schemas.microsoft.com/office/powerpoint/2010/main" val="3876112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1722" y="447869"/>
            <a:ext cx="10627567" cy="5719666"/>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012" y="261257"/>
            <a:ext cx="9610531" cy="6242180"/>
          </a:xfrm>
          <a:prstGeom prst="rect">
            <a:avLst/>
          </a:prstGeom>
        </p:spPr>
      </p:pic>
    </p:spTree>
    <p:extLst>
      <p:ext uri="{BB962C8B-B14F-4D97-AF65-F5344CB8AC3E}">
        <p14:creationId xmlns:p14="http://schemas.microsoft.com/office/powerpoint/2010/main" val="22032663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TotalTime>
  <Words>787</Words>
  <Application>Microsoft Office PowerPoint</Application>
  <PresentationFormat>Widescreen</PresentationFormat>
  <Paragraphs>94</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Confederated Tribes of Grand Ronde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Confederated Tribes of Grand Ronde Adult Foster Care Lodges</dc:title>
  <dc:creator>Peggy Shaver</dc:creator>
  <cp:lastModifiedBy>Dahl, Ann</cp:lastModifiedBy>
  <cp:revision>60</cp:revision>
  <dcterms:created xsi:type="dcterms:W3CDTF">2018-10-02T18:46:15Z</dcterms:created>
  <dcterms:modified xsi:type="dcterms:W3CDTF">2018-10-31T15:33:42Z</dcterms:modified>
</cp:coreProperties>
</file>