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6" r:id="rId2"/>
    <p:sldMasterId id="2147483698" r:id="rId3"/>
    <p:sldMasterId id="2147483710" r:id="rId4"/>
  </p:sldMasterIdLst>
  <p:notesMasterIdLst>
    <p:notesMasterId r:id="rId15"/>
  </p:notesMasterIdLst>
  <p:handoutMasterIdLst>
    <p:handoutMasterId r:id="rId16"/>
  </p:handoutMasterIdLst>
  <p:sldIdLst>
    <p:sldId id="256" r:id="rId5"/>
    <p:sldId id="439" r:id="rId6"/>
    <p:sldId id="444" r:id="rId7"/>
    <p:sldId id="445" r:id="rId8"/>
    <p:sldId id="446" r:id="rId9"/>
    <p:sldId id="447" r:id="rId10"/>
    <p:sldId id="448" r:id="rId11"/>
    <p:sldId id="449" r:id="rId12"/>
    <p:sldId id="450" r:id="rId13"/>
    <p:sldId id="451" r:id="rId14"/>
  </p:sldIdLst>
  <p:sldSz cx="12192000" cy="6858000"/>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Intro: Debbie" id="{46C922EA-F62C-4454-9D57-050B3A28314B}">
          <p14:sldIdLst>
            <p14:sldId id="256"/>
            <p14:sldId id="439"/>
            <p14:sldId id="444"/>
            <p14:sldId id="445"/>
            <p14:sldId id="446"/>
          </p14:sldIdLst>
        </p14:section>
        <p14:section name="day 2" id="{2A5464DF-B581-4407-B857-8A598F030522}">
          <p14:sldIdLst>
            <p14:sldId id="447"/>
            <p14:sldId id="448"/>
            <p14:sldId id="449"/>
            <p14:sldId id="450"/>
            <p14:sldId id="45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ckner, Debbie (DSHS/ALTSA/HCS)" initials="BD(" lastIdx="26" clrIdx="0">
    <p:extLst>
      <p:ext uri="{19B8F6BF-5375-455C-9EA6-DF929625EA0E}">
        <p15:presenceInfo xmlns:p15="http://schemas.microsoft.com/office/powerpoint/2012/main" userId="S-1-5-21-2431200171-2229045319-550352214-97636" providerId="AD"/>
      </p:ext>
    </p:extLst>
  </p:cmAuthor>
  <p:cmAuthor id="2" name="Pinkerton, Jacquelyn, M (DSHS/ALTSA/HCS)" initials="PJM(" lastIdx="6" clrIdx="1">
    <p:extLst>
      <p:ext uri="{19B8F6BF-5375-455C-9EA6-DF929625EA0E}">
        <p15:presenceInfo xmlns:p15="http://schemas.microsoft.com/office/powerpoint/2012/main" userId="S-1-5-21-2431200171-2229045319-550352214-549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99"/>
    <a:srgbClr val="0066FF"/>
    <a:srgbClr val="9933FF"/>
    <a:srgbClr val="2E2EB8"/>
    <a:srgbClr val="FF5DFF"/>
    <a:srgbClr val="FA00AD"/>
    <a:srgbClr val="D60093"/>
    <a:srgbClr val="CC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3429" autoAdjust="0"/>
  </p:normalViewPr>
  <p:slideViewPr>
    <p:cSldViewPr>
      <p:cViewPr varScale="1">
        <p:scale>
          <a:sx n="64" d="100"/>
          <a:sy n="64" d="100"/>
        </p:scale>
        <p:origin x="1248" y="72"/>
      </p:cViewPr>
      <p:guideLst>
        <p:guide orient="horz" pos="2160"/>
        <p:guide pos="3840"/>
      </p:guideLst>
    </p:cSldViewPr>
  </p:slideViewPr>
  <p:outlineViewPr>
    <p:cViewPr>
      <p:scale>
        <a:sx n="33" d="100"/>
        <a:sy n="33" d="100"/>
      </p:scale>
      <p:origin x="0" y="-25404"/>
    </p:cViewPr>
  </p:outlineViewPr>
  <p:notesTextViewPr>
    <p:cViewPr>
      <p:scale>
        <a:sx n="3" d="2"/>
        <a:sy n="3" d="2"/>
      </p:scale>
      <p:origin x="0" y="0"/>
    </p:cViewPr>
  </p:notesTextViewPr>
  <p:sorterViewPr>
    <p:cViewPr>
      <p:scale>
        <a:sx n="180" d="100"/>
        <a:sy n="180" d="100"/>
      </p:scale>
      <p:origin x="0" y="0"/>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8.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7E51942F-8543-4B71-8779-48693A6DA23E}" type="datetimeFigureOut">
              <a:rPr lang="en-US" smtClean="0"/>
              <a:t>10/31/2018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274C9BB-7887-4289-A3DD-BBF87FA22D54}" type="slidenum">
              <a:rPr lang="en-US" smtClean="0"/>
              <a:t>‹#›</a:t>
            </a:fld>
            <a:endParaRPr lang="en-US"/>
          </a:p>
        </p:txBody>
      </p:sp>
    </p:spTree>
    <p:custDataLst>
      <p:tags r:id="rId2"/>
    </p:custDataLst>
    <p:extLst>
      <p:ext uri="{BB962C8B-B14F-4D97-AF65-F5344CB8AC3E}">
        <p14:creationId xmlns:p14="http://schemas.microsoft.com/office/powerpoint/2010/main" val="1169232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4B1D0F-5C2A-4FBC-900A-357039A9A280}" type="datetimeFigureOut">
              <a:rPr lang="en-US" smtClean="0"/>
              <a:t>10/31/2018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9317D7-FE8E-4658-888B-84C7F831D59C}" type="slidenum">
              <a:rPr lang="en-US" smtClean="0"/>
              <a:t>‹#›</a:t>
            </a:fld>
            <a:endParaRPr lang="en-US"/>
          </a:p>
        </p:txBody>
      </p:sp>
    </p:spTree>
    <p:extLst>
      <p:ext uri="{BB962C8B-B14F-4D97-AF65-F5344CB8AC3E}">
        <p14:creationId xmlns:p14="http://schemas.microsoft.com/office/powerpoint/2010/main" val="67891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1</a:t>
            </a:fld>
            <a:endParaRPr lang="en-US"/>
          </a:p>
        </p:txBody>
      </p:sp>
    </p:spTree>
    <p:extLst>
      <p:ext uri="{BB962C8B-B14F-4D97-AF65-F5344CB8AC3E}">
        <p14:creationId xmlns:p14="http://schemas.microsoft.com/office/powerpoint/2010/main" val="1733398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10</a:t>
            </a:fld>
            <a:endParaRPr lang="en-US"/>
          </a:p>
        </p:txBody>
      </p:sp>
    </p:spTree>
    <p:extLst>
      <p:ext uri="{BB962C8B-B14F-4D97-AF65-F5344CB8AC3E}">
        <p14:creationId xmlns:p14="http://schemas.microsoft.com/office/powerpoint/2010/main" val="197818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use the pages provided to write down ideas during the silent self-reflection.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pages for documenting the ideas for pairs and table groups. Please use these and leave them on your tables so that our facilitators can collect them after this session. We will type up the responses tonight and share for discussion with the larger group tomorrow. You can keep you self-reflections if you would like to. Please record your table’s ideas and leave those to be collected. They will be available for collection on day 2 if you would like them back.</a:t>
            </a:r>
          </a:p>
        </p:txBody>
      </p:sp>
      <p:sp>
        <p:nvSpPr>
          <p:cNvPr id="4" name="Slide Number Placeholder 3"/>
          <p:cNvSpPr>
            <a:spLocks noGrp="1"/>
          </p:cNvSpPr>
          <p:nvPr>
            <p:ph type="sldNum" sz="quarter" idx="10"/>
          </p:nvPr>
        </p:nvSpPr>
        <p:spPr/>
        <p:txBody>
          <a:bodyPr/>
          <a:lstStyle/>
          <a:p>
            <a:fld id="{CE9E84D7-0568-4D8C-84D1-FD757859F86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0343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15 minutes</a:t>
            </a:r>
          </a:p>
        </p:txBody>
      </p:sp>
      <p:sp>
        <p:nvSpPr>
          <p:cNvPr id="4" name="Slide Number Placeholder 3"/>
          <p:cNvSpPr>
            <a:spLocks noGrp="1"/>
          </p:cNvSpPr>
          <p:nvPr>
            <p:ph type="sldNum" sz="quarter" idx="10"/>
          </p:nvPr>
        </p:nvSpPr>
        <p:spPr/>
        <p:txBody>
          <a:bodyPr/>
          <a:lstStyle/>
          <a:p>
            <a:fld id="{CE9E84D7-0568-4D8C-84D1-FD757859F86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4029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4</a:t>
            </a:fld>
            <a:endParaRPr lang="en-US"/>
          </a:p>
        </p:txBody>
      </p:sp>
    </p:spTree>
    <p:extLst>
      <p:ext uri="{BB962C8B-B14F-4D97-AF65-F5344CB8AC3E}">
        <p14:creationId xmlns:p14="http://schemas.microsoft.com/office/powerpoint/2010/main" val="82297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5</a:t>
            </a:fld>
            <a:endParaRPr lang="en-US"/>
          </a:p>
        </p:txBody>
      </p:sp>
    </p:spTree>
    <p:extLst>
      <p:ext uri="{BB962C8B-B14F-4D97-AF65-F5344CB8AC3E}">
        <p14:creationId xmlns:p14="http://schemas.microsoft.com/office/powerpoint/2010/main" val="56429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6</a:t>
            </a:fld>
            <a:endParaRPr lang="en-US"/>
          </a:p>
        </p:txBody>
      </p:sp>
    </p:spTree>
    <p:extLst>
      <p:ext uri="{BB962C8B-B14F-4D97-AF65-F5344CB8AC3E}">
        <p14:creationId xmlns:p14="http://schemas.microsoft.com/office/powerpoint/2010/main" val="3780299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E9E84D7-0568-4D8C-84D1-FD757859F86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7092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15 minutes</a:t>
            </a:r>
          </a:p>
        </p:txBody>
      </p:sp>
      <p:sp>
        <p:nvSpPr>
          <p:cNvPr id="4" name="Slide Number Placeholder 3"/>
          <p:cNvSpPr>
            <a:spLocks noGrp="1"/>
          </p:cNvSpPr>
          <p:nvPr>
            <p:ph type="sldNum" sz="quarter" idx="10"/>
          </p:nvPr>
        </p:nvSpPr>
        <p:spPr/>
        <p:txBody>
          <a:bodyPr/>
          <a:lstStyle/>
          <a:p>
            <a:fld id="{CE9E84D7-0568-4D8C-84D1-FD757859F86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8866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E59317D7-FE8E-4658-888B-84C7F831D59C}" type="slidenum">
              <a:rPr lang="en-US" smtClean="0"/>
              <a:t>9</a:t>
            </a:fld>
            <a:endParaRPr lang="en-US"/>
          </a:p>
        </p:txBody>
      </p:sp>
    </p:spTree>
    <p:extLst>
      <p:ext uri="{BB962C8B-B14F-4D97-AF65-F5344CB8AC3E}">
        <p14:creationId xmlns:p14="http://schemas.microsoft.com/office/powerpoint/2010/main" val="1556289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b="87582"/>
          <a:stretch/>
        </p:blipFill>
        <p:spPr>
          <a:xfrm>
            <a:off x="0" y="1"/>
            <a:ext cx="12192000" cy="851647"/>
          </a:xfrm>
          <a:prstGeom prst="rect">
            <a:avLst/>
          </a:prstGeom>
        </p:spPr>
      </p:pic>
      <p:pic>
        <p:nvPicPr>
          <p:cNvPr id="8" name="Picture 7" descr="ALTSA template open, close.png"/>
          <p:cNvPicPr>
            <a:picLocks noChangeAspect="1"/>
          </p:cNvPicPr>
          <p:nvPr/>
        </p:nvPicPr>
        <p:blipFill rotWithShape="1">
          <a:blip r:embed="rId3" cstate="print">
            <a:extLst>
              <a:ext uri="{28A0092B-C50C-407E-A947-70E740481C1C}">
                <a14:useLocalDpi xmlns:a14="http://schemas.microsoft.com/office/drawing/2010/main" val="0"/>
              </a:ext>
            </a:extLst>
          </a:blip>
          <a:srcRect l="71078" t="12419" r="4803" b="75424"/>
          <a:stretch/>
        </p:blipFill>
        <p:spPr>
          <a:xfrm>
            <a:off x="8665883" y="851647"/>
            <a:ext cx="2940423" cy="833719"/>
          </a:xfrm>
          <a:prstGeom prst="rect">
            <a:avLst/>
          </a:prstGeom>
          <a:ln>
            <a:noFill/>
          </a:ln>
          <a:effectLst>
            <a:softEdge rad="112500"/>
          </a:effectLst>
        </p:spPr>
      </p:pic>
      <p:pic>
        <p:nvPicPr>
          <p:cNvPr id="12" name="Picture 11"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l="7156" t="84445" r="76275"/>
          <a:stretch/>
        </p:blipFill>
        <p:spPr>
          <a:xfrm>
            <a:off x="872566" y="5791200"/>
            <a:ext cx="2020047" cy="1066800"/>
          </a:xfrm>
          <a:prstGeom prst="rect">
            <a:avLst/>
          </a:prstGeom>
        </p:spPr>
      </p:pic>
      <p:pic>
        <p:nvPicPr>
          <p:cNvPr id="13" name="Picture 12"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l="52157" t="93333" r="7941"/>
          <a:stretch/>
        </p:blipFill>
        <p:spPr>
          <a:xfrm>
            <a:off x="6096001" y="6400800"/>
            <a:ext cx="4864847" cy="457200"/>
          </a:xfrm>
          <a:prstGeom prst="rect">
            <a:avLst/>
          </a:prstGeom>
        </p:spPr>
      </p:pic>
      <p:sp>
        <p:nvSpPr>
          <p:cNvPr id="14" name="Slide Number Placeholder 3"/>
          <p:cNvSpPr>
            <a:spLocks noGrp="1"/>
          </p:cNvSpPr>
          <p:nvPr>
            <p:ph type="sldNum" sz="quarter" idx="12"/>
          </p:nvPr>
        </p:nvSpPr>
        <p:spPr>
          <a:xfrm>
            <a:off x="8737600" y="6356351"/>
            <a:ext cx="2844800" cy="365125"/>
          </a:xfrm>
        </p:spPr>
        <p:txBody>
          <a:bodyPr/>
          <a:lstStyle/>
          <a:p>
            <a:fld id="{8B718811-5960-4AEE-AE65-184641CA5BF1}" type="slidenum">
              <a:rPr lang="en-US" smtClean="0"/>
              <a:t>‹#›</a:t>
            </a:fld>
            <a:endParaRPr lang="en-US"/>
          </a:p>
        </p:txBody>
      </p:sp>
    </p:spTree>
    <p:extLst>
      <p:ext uri="{BB962C8B-B14F-4D97-AF65-F5344CB8AC3E}">
        <p14:creationId xmlns:p14="http://schemas.microsoft.com/office/powerpoint/2010/main" val="29014502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21317543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97E2C9-1CF6-48E2-8BD5-79A0048E473F}" type="slidenum">
              <a:rPr lang="en-US" smtClean="0"/>
              <a:t>‹#›</a:t>
            </a:fld>
            <a:endParaRPr lang="en-US"/>
          </a:p>
        </p:txBody>
      </p:sp>
    </p:spTree>
    <p:custDataLst>
      <p:tags r:id="rId1"/>
    </p:custDataLst>
    <p:extLst>
      <p:ext uri="{BB962C8B-B14F-4D97-AF65-F5344CB8AC3E}">
        <p14:creationId xmlns:p14="http://schemas.microsoft.com/office/powerpoint/2010/main" val="14886970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21740099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990600"/>
            <a:ext cx="73152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2570628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9430193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15659865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8DB9DF-31AA-413A-8378-E46794CA11D3}"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2BF2-E145-4B85-BEF8-94E4C8F5A275}" type="slidenum">
              <a:rPr lang="en-US" smtClean="0"/>
              <a:t>‹#›</a:t>
            </a:fld>
            <a:endParaRPr lang="en-US"/>
          </a:p>
        </p:txBody>
      </p:sp>
    </p:spTree>
    <p:custDataLst>
      <p:tags r:id="rId1"/>
    </p:custDataLst>
    <p:extLst>
      <p:ext uri="{BB962C8B-B14F-4D97-AF65-F5344CB8AC3E}">
        <p14:creationId xmlns:p14="http://schemas.microsoft.com/office/powerpoint/2010/main" val="42119734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DB9DF-31AA-413A-8378-E46794CA11D3}"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2BF2-E145-4B85-BEF8-94E4C8F5A275}" type="slidenum">
              <a:rPr lang="en-US" smtClean="0"/>
              <a:t>‹#›</a:t>
            </a:fld>
            <a:endParaRPr lang="en-US"/>
          </a:p>
        </p:txBody>
      </p:sp>
    </p:spTree>
    <p:custDataLst>
      <p:tags r:id="rId1"/>
    </p:custDataLst>
    <p:extLst>
      <p:ext uri="{BB962C8B-B14F-4D97-AF65-F5344CB8AC3E}">
        <p14:creationId xmlns:p14="http://schemas.microsoft.com/office/powerpoint/2010/main" val="6683947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DB9DF-31AA-413A-8378-E46794CA11D3}"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2BF2-E145-4B85-BEF8-94E4C8F5A275}" type="slidenum">
              <a:rPr lang="en-US" smtClean="0"/>
              <a:t>‹#›</a:t>
            </a:fld>
            <a:endParaRPr lang="en-US"/>
          </a:p>
        </p:txBody>
      </p:sp>
    </p:spTree>
    <p:custDataLst>
      <p:tags r:id="rId1"/>
    </p:custDataLst>
    <p:extLst>
      <p:ext uri="{BB962C8B-B14F-4D97-AF65-F5344CB8AC3E}">
        <p14:creationId xmlns:p14="http://schemas.microsoft.com/office/powerpoint/2010/main" val="39230683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8DB9DF-31AA-413A-8378-E46794CA11D3}"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283916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or Closing Slide">
    <p:spTree>
      <p:nvGrpSpPr>
        <p:cNvPr id="1" name=""/>
        <p:cNvGrpSpPr/>
        <p:nvPr/>
      </p:nvGrpSpPr>
      <p:grpSpPr>
        <a:xfrm>
          <a:off x="0" y="0"/>
          <a:ext cx="0" cy="0"/>
          <a:chOff x="0" y="0"/>
          <a:chExt cx="0" cy="0"/>
        </a:xfrm>
      </p:grpSpPr>
      <p:sp>
        <p:nvSpPr>
          <p:cNvPr id="7" name="Title 2"/>
          <p:cNvSpPr>
            <a:spLocks noGrp="1"/>
          </p:cNvSpPr>
          <p:nvPr>
            <p:ph type="ctrTitle"/>
          </p:nvPr>
        </p:nvSpPr>
        <p:spPr>
          <a:xfrm>
            <a:off x="1016001" y="2438401"/>
            <a:ext cx="9567135" cy="1793167"/>
          </a:xfrm>
        </p:spPr>
        <p:txBody>
          <a:bodyPr/>
          <a:lstStyle/>
          <a:p>
            <a:r>
              <a:rPr lang="en-US" smtClean="0"/>
              <a:t>Click to edit Master title style</a:t>
            </a:r>
            <a:endParaRPr lang="en-US" dirty="0"/>
          </a:p>
        </p:txBody>
      </p:sp>
      <p:pic>
        <p:nvPicPr>
          <p:cNvPr id="8" name="Picture 7"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b="87582"/>
          <a:stretch/>
        </p:blipFill>
        <p:spPr>
          <a:xfrm>
            <a:off x="0" y="-1"/>
            <a:ext cx="12192000" cy="851647"/>
          </a:xfrm>
          <a:prstGeom prst="rect">
            <a:avLst/>
          </a:prstGeom>
        </p:spPr>
      </p:pic>
      <p:pic>
        <p:nvPicPr>
          <p:cNvPr id="9" name="Picture 8" descr="ALTSA template open, close.png"/>
          <p:cNvPicPr>
            <a:picLocks noChangeAspect="1"/>
          </p:cNvPicPr>
          <p:nvPr/>
        </p:nvPicPr>
        <p:blipFill rotWithShape="1">
          <a:blip r:embed="rId3" cstate="print">
            <a:extLst>
              <a:ext uri="{28A0092B-C50C-407E-A947-70E740481C1C}">
                <a14:useLocalDpi xmlns:a14="http://schemas.microsoft.com/office/drawing/2010/main" val="0"/>
              </a:ext>
            </a:extLst>
          </a:blip>
          <a:srcRect l="71078" t="12419" r="4803" b="75424"/>
          <a:stretch/>
        </p:blipFill>
        <p:spPr>
          <a:xfrm>
            <a:off x="8665883" y="851647"/>
            <a:ext cx="2940423" cy="833719"/>
          </a:xfrm>
          <a:prstGeom prst="rect">
            <a:avLst/>
          </a:prstGeom>
          <a:ln>
            <a:noFill/>
          </a:ln>
          <a:effectLst>
            <a:softEdge rad="112500"/>
          </a:effectLst>
        </p:spPr>
      </p:pic>
      <p:pic>
        <p:nvPicPr>
          <p:cNvPr id="10" name="Picture 9"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l="7156" t="84445" r="76275"/>
          <a:stretch/>
        </p:blipFill>
        <p:spPr>
          <a:xfrm>
            <a:off x="872566" y="5791200"/>
            <a:ext cx="2020047" cy="1066800"/>
          </a:xfrm>
          <a:prstGeom prst="rect">
            <a:avLst/>
          </a:prstGeom>
        </p:spPr>
      </p:pic>
      <p:pic>
        <p:nvPicPr>
          <p:cNvPr id="11" name="Picture 10" descr="ALTSA template open, close.png"/>
          <p:cNvPicPr>
            <a:picLocks noChangeAspect="1"/>
          </p:cNvPicPr>
          <p:nvPr/>
        </p:nvPicPr>
        <p:blipFill rotWithShape="1">
          <a:blip r:embed="rId2" cstate="print">
            <a:extLst>
              <a:ext uri="{28A0092B-C50C-407E-A947-70E740481C1C}">
                <a14:useLocalDpi xmlns:a14="http://schemas.microsoft.com/office/drawing/2010/main" val="0"/>
              </a:ext>
            </a:extLst>
          </a:blip>
          <a:srcRect l="52157" t="93333" r="7941"/>
          <a:stretch/>
        </p:blipFill>
        <p:spPr>
          <a:xfrm>
            <a:off x="6358966" y="6400800"/>
            <a:ext cx="4864847" cy="457200"/>
          </a:xfrm>
          <a:prstGeom prst="rect">
            <a:avLst/>
          </a:prstGeom>
        </p:spPr>
      </p:pic>
      <p:sp>
        <p:nvSpPr>
          <p:cNvPr id="12" name="Slide Number Placeholder 3"/>
          <p:cNvSpPr>
            <a:spLocks noGrp="1"/>
          </p:cNvSpPr>
          <p:nvPr>
            <p:ph type="sldNum" sz="quarter" idx="12"/>
          </p:nvPr>
        </p:nvSpPr>
        <p:spPr>
          <a:xfrm>
            <a:off x="8737600" y="6356351"/>
            <a:ext cx="2844800" cy="365125"/>
          </a:xfrm>
        </p:spPr>
        <p:txBody>
          <a:bodyPr/>
          <a:lstStyle/>
          <a:p>
            <a:fld id="{8B718811-5960-4AEE-AE65-184641CA5BF1}" type="slidenum">
              <a:rPr lang="en-US" smtClean="0"/>
              <a:t>‹#›</a:t>
            </a:fld>
            <a:endParaRPr lang="en-US"/>
          </a:p>
        </p:txBody>
      </p:sp>
    </p:spTree>
    <p:extLst>
      <p:ext uri="{BB962C8B-B14F-4D97-AF65-F5344CB8AC3E}">
        <p14:creationId xmlns:p14="http://schemas.microsoft.com/office/powerpoint/2010/main" val="3993647541"/>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8DB9DF-31AA-413A-8378-E46794CA11D3}"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2282203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DB9DF-31AA-413A-8378-E46794CA11D3}"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38713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DB9DF-31AA-413A-8378-E46794CA11D3}"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F2BF2-E145-4B85-BEF8-94E4C8F5A275}" type="slidenum">
              <a:rPr lang="en-US" smtClean="0"/>
              <a:t>‹#›</a:t>
            </a:fld>
            <a:endParaRPr lang="en-US"/>
          </a:p>
        </p:txBody>
      </p:sp>
    </p:spTree>
    <p:custDataLst>
      <p:tags r:id="rId1"/>
    </p:custDataLst>
    <p:extLst>
      <p:ext uri="{BB962C8B-B14F-4D97-AF65-F5344CB8AC3E}">
        <p14:creationId xmlns:p14="http://schemas.microsoft.com/office/powerpoint/2010/main" val="2785381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DB9DF-31AA-413A-8378-E46794CA11D3}"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1786997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8DB9DF-31AA-413A-8378-E46794CA11D3}"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393798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DB9DF-31AA-413A-8378-E46794CA11D3}"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358914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DB9DF-31AA-413A-8378-E46794CA11D3}"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2BF2-E145-4B85-BEF8-94E4C8F5A275}" type="slidenum">
              <a:rPr lang="en-US" smtClean="0"/>
              <a:t>‹#›</a:t>
            </a:fld>
            <a:endParaRPr lang="en-US"/>
          </a:p>
        </p:txBody>
      </p:sp>
    </p:spTree>
    <p:extLst>
      <p:ext uri="{BB962C8B-B14F-4D97-AF65-F5344CB8AC3E}">
        <p14:creationId xmlns:p14="http://schemas.microsoft.com/office/powerpoint/2010/main" val="4162197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2439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2272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0420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80E14A-8080-4D28-939D-76B872197753}" type="datetime1">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18811-5960-4AEE-AE65-184641CA5BF1}" type="slidenum">
              <a:rPr lang="en-US" smtClean="0"/>
              <a:t>‹#›</a:t>
            </a:fld>
            <a:endParaRPr lang="en-US"/>
          </a:p>
        </p:txBody>
      </p:sp>
    </p:spTree>
    <p:extLst>
      <p:ext uri="{BB962C8B-B14F-4D97-AF65-F5344CB8AC3E}">
        <p14:creationId xmlns:p14="http://schemas.microsoft.com/office/powerpoint/2010/main" val="7540728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006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2057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819401"/>
            <a:ext cx="5386917" cy="3306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2057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819400"/>
            <a:ext cx="5389033"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3759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9187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25227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063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990600"/>
            <a:ext cx="73152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3703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2049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1"/>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1"/>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8416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718811-5960-4AEE-AE65-184641CA5BF1}" type="slidenum">
              <a:rPr lang="en-US" smtClean="0"/>
              <a:t>‹#›</a:t>
            </a:fld>
            <a:endParaRPr lang="en-US"/>
          </a:p>
        </p:txBody>
      </p:sp>
    </p:spTree>
    <p:extLst>
      <p:ext uri="{BB962C8B-B14F-4D97-AF65-F5344CB8AC3E}">
        <p14:creationId xmlns:p14="http://schemas.microsoft.com/office/powerpoint/2010/main" val="8780184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1175777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36201856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23801402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2209801"/>
            <a:ext cx="5384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23956295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2057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819401"/>
            <a:ext cx="5386917" cy="3306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2057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819400"/>
            <a:ext cx="5389033"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597E2C9-1CF6-48E2-8BD5-79A0048E473F}" type="slidenum">
              <a:rPr lang="en-US" smtClean="0"/>
              <a:t>‹#›</a:t>
            </a:fld>
            <a:endParaRPr lang="en-US"/>
          </a:p>
        </p:txBody>
      </p:sp>
    </p:spTree>
    <p:extLst>
      <p:ext uri="{BB962C8B-B14F-4D97-AF65-F5344CB8AC3E}">
        <p14:creationId xmlns:p14="http://schemas.microsoft.com/office/powerpoint/2010/main" val="19353986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490AA"/>
            </a:gs>
            <a:gs pos="33000">
              <a:srgbClr val="D4DEFF"/>
            </a:gs>
            <a:gs pos="57000">
              <a:srgbClr val="D4DEFF"/>
            </a:gs>
            <a:gs pos="86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0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9ADD9-3ABF-4576-89E1-62722B9AE48F}" type="datetime1">
              <a:rPr lang="en-US" smtClean="0"/>
              <a:t>10/31/2018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18811-5960-4AEE-AE65-184641CA5BF1}" type="slidenum">
              <a:rPr lang="en-US" smtClean="0"/>
              <a:t>‹#›</a:t>
            </a:fld>
            <a:endParaRPr lang="en-US"/>
          </a:p>
        </p:txBody>
      </p:sp>
      <p:pic>
        <p:nvPicPr>
          <p:cNvPr id="9" name="Picture 8" descr="ALTSA template open, close.png"/>
          <p:cNvPicPr>
            <a:picLocks noChangeAspect="1"/>
          </p:cNvPicPr>
          <p:nvPr/>
        </p:nvPicPr>
        <p:blipFill rotWithShape="1">
          <a:blip r:embed="rId6" cstate="print">
            <a:extLst>
              <a:ext uri="{28A0092B-C50C-407E-A947-70E740481C1C}">
                <a14:useLocalDpi xmlns:a14="http://schemas.microsoft.com/office/drawing/2010/main" val="0"/>
              </a:ext>
            </a:extLst>
          </a:blip>
          <a:srcRect b="87582"/>
          <a:stretch/>
        </p:blipFill>
        <p:spPr>
          <a:xfrm>
            <a:off x="0" y="1"/>
            <a:ext cx="12192000" cy="851647"/>
          </a:xfrm>
          <a:prstGeom prst="rect">
            <a:avLst/>
          </a:prstGeom>
        </p:spPr>
      </p:pic>
    </p:spTree>
    <p:extLst>
      <p:ext uri="{BB962C8B-B14F-4D97-AF65-F5344CB8AC3E}">
        <p14:creationId xmlns:p14="http://schemas.microsoft.com/office/powerpoint/2010/main" val="132359768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3" r:id="rId3"/>
    <p:sldLayoutId id="2147483674"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2209801"/>
            <a:ext cx="10972800"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E2C9-1CF6-48E2-8BD5-79A0048E473F}" type="slidenum">
              <a:rPr lang="en-US" smtClean="0"/>
              <a:t>‹#›</a:t>
            </a:fld>
            <a:endParaRPr lang="en-US"/>
          </a:p>
        </p:txBody>
      </p:sp>
      <p:pic>
        <p:nvPicPr>
          <p:cNvPr id="7" name="Picture 6" descr="FSA template content final.png"/>
          <p:cNvPicPr>
            <a:picLocks noChangeAspect="1"/>
          </p:cNvPicPr>
          <p:nvPr/>
        </p:nvPicPr>
        <p:blipFill rotWithShape="1">
          <a:blip r:embed="rId13" cstate="print">
            <a:extLst>
              <a:ext uri="{28A0092B-C50C-407E-A947-70E740481C1C}">
                <a14:useLocalDpi xmlns:a14="http://schemas.microsoft.com/office/drawing/2010/main" val="0"/>
              </a:ext>
            </a:extLst>
          </a:blip>
          <a:srcRect b="86944"/>
          <a:stretch/>
        </p:blipFill>
        <p:spPr>
          <a:xfrm>
            <a:off x="0" y="0"/>
            <a:ext cx="12192000" cy="895350"/>
          </a:xfrm>
          <a:prstGeom prst="rect">
            <a:avLst/>
          </a:prstGeom>
        </p:spPr>
      </p:pic>
    </p:spTree>
    <p:extLst>
      <p:ext uri="{BB962C8B-B14F-4D97-AF65-F5344CB8AC3E}">
        <p14:creationId xmlns:p14="http://schemas.microsoft.com/office/powerpoint/2010/main" val="27063386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DB9DF-31AA-413A-8378-E46794CA11D3}" type="datetimeFigureOut">
              <a:rPr lang="en-US" smtClean="0"/>
              <a:t>10/31/2018</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F2BF2-E145-4B85-BEF8-94E4C8F5A275}" type="slidenum">
              <a:rPr lang="en-US" smtClean="0"/>
              <a:t>‹#›</a:t>
            </a:fld>
            <a:endParaRPr lang="en-US"/>
          </a:p>
        </p:txBody>
      </p:sp>
    </p:spTree>
    <p:custDataLst>
      <p:tags r:id="rId13"/>
    </p:custDataLst>
    <p:extLst>
      <p:ext uri="{BB962C8B-B14F-4D97-AF65-F5344CB8AC3E}">
        <p14:creationId xmlns:p14="http://schemas.microsoft.com/office/powerpoint/2010/main" val="200591477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14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2209801"/>
            <a:ext cx="10972800"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E2C9-1CF6-48E2-8BD5-79A0048E473F}" type="slidenum">
              <a:rPr lang="en-US" smtClean="0">
                <a:solidFill>
                  <a:prstClr val="black">
                    <a:tint val="75000"/>
                  </a:prstClr>
                </a:solidFill>
              </a:rPr>
              <a:pPr/>
              <a:t>‹#›</a:t>
            </a:fld>
            <a:endParaRPr lang="en-US">
              <a:solidFill>
                <a:prstClr val="black">
                  <a:tint val="75000"/>
                </a:prstClr>
              </a:solidFill>
            </a:endParaRPr>
          </a:p>
        </p:txBody>
      </p:sp>
      <p:pic>
        <p:nvPicPr>
          <p:cNvPr id="7" name="Picture 6" descr="FSA template content final.png"/>
          <p:cNvPicPr>
            <a:picLocks noChangeAspect="1"/>
          </p:cNvPicPr>
          <p:nvPr/>
        </p:nvPicPr>
        <p:blipFill rotWithShape="1">
          <a:blip r:embed="rId13" cstate="print">
            <a:extLst>
              <a:ext uri="{28A0092B-C50C-407E-A947-70E740481C1C}">
                <a14:useLocalDpi xmlns:a14="http://schemas.microsoft.com/office/drawing/2010/main" val="0"/>
              </a:ext>
            </a:extLst>
          </a:blip>
          <a:srcRect b="86944"/>
          <a:stretch/>
        </p:blipFill>
        <p:spPr>
          <a:xfrm>
            <a:off x="0" y="0"/>
            <a:ext cx="12192000" cy="895350"/>
          </a:xfrm>
          <a:prstGeom prst="rect">
            <a:avLst/>
          </a:prstGeom>
        </p:spPr>
      </p:pic>
    </p:spTree>
    <p:extLst>
      <p:ext uri="{BB962C8B-B14F-4D97-AF65-F5344CB8AC3E}">
        <p14:creationId xmlns:p14="http://schemas.microsoft.com/office/powerpoint/2010/main" val="1907717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0.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43000"/>
            <a:ext cx="9372600" cy="4953000"/>
          </a:xfrm>
        </p:spPr>
        <p:txBody>
          <a:bodyPr>
            <a:normAutofit/>
          </a:bodyPr>
          <a:lstStyle/>
          <a:p>
            <a:r>
              <a:rPr lang="en-US" dirty="0"/>
              <a:t>MFPTI Listening </a:t>
            </a:r>
            <a:r>
              <a:rPr lang="en-US" dirty="0" smtClean="0"/>
              <a:t>Session</a:t>
            </a:r>
            <a:br>
              <a:rPr lang="en-US" dirty="0" smtClean="0"/>
            </a:br>
            <a:r>
              <a:rPr lang="en-US" dirty="0"/>
              <a:t/>
            </a:r>
            <a:br>
              <a:rPr lang="en-US" dirty="0"/>
            </a:br>
            <a:r>
              <a:rPr lang="en-US" sz="2800" b="1" dirty="0"/>
              <a:t>Goal</a:t>
            </a:r>
            <a:r>
              <a:rPr lang="en-US" sz="2800" dirty="0"/>
              <a:t>: Create a safe space for expression that elicits diverse input and creates a shared understanding of a variety of issues. </a:t>
            </a:r>
            <a:endParaRPr lang="en-US" sz="3600" dirty="0"/>
          </a:p>
        </p:txBody>
      </p:sp>
    </p:spTree>
    <p:custDataLst>
      <p:tags r:id="rId1"/>
    </p:custDataLst>
    <p:extLst>
      <p:ext uri="{BB962C8B-B14F-4D97-AF65-F5344CB8AC3E}">
        <p14:creationId xmlns:p14="http://schemas.microsoft.com/office/powerpoint/2010/main" val="383692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Tribal Engagement with AAA’s on 7.01 Plan Development </a:t>
            </a:r>
          </a:p>
        </p:txBody>
      </p:sp>
      <p:sp>
        <p:nvSpPr>
          <p:cNvPr id="3" name="Slide Number Placeholder 2"/>
          <p:cNvSpPr>
            <a:spLocks noGrp="1"/>
          </p:cNvSpPr>
          <p:nvPr>
            <p:ph type="sldNum" sz="quarter" idx="12"/>
          </p:nvPr>
        </p:nvSpPr>
        <p:spPr/>
        <p:txBody>
          <a:bodyPr/>
          <a:lstStyle/>
          <a:p>
            <a:fld id="{7597E2C9-1CF6-48E2-8BD5-79A0048E473F}" type="slidenum">
              <a:rPr lang="en-US" smtClean="0">
                <a:solidFill>
                  <a:prstClr val="black">
                    <a:tint val="75000"/>
                  </a:prstClr>
                </a:solidFill>
              </a:rPr>
              <a:pPr/>
              <a:t>10</a:t>
            </a:fld>
            <a:endParaRPr lang="en-US">
              <a:solidFill>
                <a:prstClr val="black">
                  <a:tint val="75000"/>
                </a:prstClr>
              </a:solidFill>
            </a:endParaRPr>
          </a:p>
        </p:txBody>
      </p:sp>
      <p:sp>
        <p:nvSpPr>
          <p:cNvPr id="6" name="Content Placeholder 3"/>
          <p:cNvSpPr txBox="1">
            <a:spLocks/>
          </p:cNvSpPr>
          <p:nvPr/>
        </p:nvSpPr>
        <p:spPr>
          <a:xfrm>
            <a:off x="609600" y="2209801"/>
            <a:ext cx="10972800" cy="39163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IDEAS AND THEMES FROM DAY 1</a:t>
            </a:r>
          </a:p>
          <a:p>
            <a:pPr marL="0" indent="0">
              <a:buFont typeface="Arial" panose="020B0604020202020204" pitchFamily="34" charset="0"/>
              <a:buNone/>
            </a:pPr>
            <a:endParaRPr lang="en-US" dirty="0"/>
          </a:p>
          <a:p>
            <a:pPr marL="0" indent="0">
              <a:buNone/>
            </a:pPr>
            <a:r>
              <a:rPr lang="en-US" dirty="0"/>
              <a:t>Do any of the ideas need to be clarified? Does anything stand out that the larger group would like to discuss?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1109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09600" y="1219201"/>
            <a:ext cx="5384800" cy="4906964"/>
          </a:xfrm>
        </p:spPr>
        <p:txBody>
          <a:bodyPr>
            <a:normAutofit/>
          </a:bodyPr>
          <a:lstStyle/>
          <a:p>
            <a:pPr marL="0" indent="0">
              <a:buNone/>
            </a:pPr>
            <a:r>
              <a:rPr lang="en-US" b="1" dirty="0"/>
              <a:t>Day </a:t>
            </a:r>
            <a:r>
              <a:rPr lang="en-US" b="1" dirty="0" smtClean="0"/>
              <a:t>1 </a:t>
            </a:r>
            <a:r>
              <a:rPr lang="en-US" b="1" dirty="0"/>
              <a:t>Plan</a:t>
            </a:r>
            <a:endParaRPr lang="en-US" dirty="0"/>
          </a:p>
          <a:p>
            <a:endParaRPr lang="en-US" dirty="0" smtClean="0"/>
          </a:p>
          <a:p>
            <a:r>
              <a:rPr lang="en-US" dirty="0" smtClean="0"/>
              <a:t>Silent </a:t>
            </a:r>
            <a:r>
              <a:rPr lang="en-US" dirty="0"/>
              <a:t>self-reflection</a:t>
            </a:r>
          </a:p>
          <a:p>
            <a:r>
              <a:rPr lang="en-US" dirty="0" smtClean="0"/>
              <a:t>Generate </a:t>
            </a:r>
            <a:r>
              <a:rPr lang="en-US" dirty="0"/>
              <a:t>ideas in pairs, building on </a:t>
            </a:r>
            <a:r>
              <a:rPr lang="en-US" dirty="0" smtClean="0"/>
              <a:t>ideas </a:t>
            </a:r>
            <a:r>
              <a:rPr lang="en-US" dirty="0"/>
              <a:t>from self-reflection.</a:t>
            </a:r>
          </a:p>
          <a:p>
            <a:r>
              <a:rPr lang="en-US" dirty="0" smtClean="0"/>
              <a:t>Share </a:t>
            </a:r>
            <a:r>
              <a:rPr lang="en-US" dirty="0"/>
              <a:t>and develop ideas from your pairs in your table groups. As a table group record the  ideas that stood out in your conversations. </a:t>
            </a:r>
          </a:p>
          <a:p>
            <a:endParaRPr lang="en-US" dirty="0" smtClean="0"/>
          </a:p>
          <a:p>
            <a:endParaRPr lang="en-US" dirty="0"/>
          </a:p>
        </p:txBody>
      </p:sp>
      <p:sp>
        <p:nvSpPr>
          <p:cNvPr id="5" name="Content Placeholder 4"/>
          <p:cNvSpPr>
            <a:spLocks noGrp="1"/>
          </p:cNvSpPr>
          <p:nvPr>
            <p:ph sz="half" idx="2"/>
          </p:nvPr>
        </p:nvSpPr>
        <p:spPr>
          <a:xfrm>
            <a:off x="6197600" y="1219201"/>
            <a:ext cx="5384800" cy="4906964"/>
          </a:xfrm>
        </p:spPr>
        <p:txBody>
          <a:bodyPr>
            <a:normAutofit/>
          </a:bodyPr>
          <a:lstStyle/>
          <a:p>
            <a:pPr marL="0" indent="0">
              <a:buNone/>
            </a:pPr>
            <a:r>
              <a:rPr lang="en-US" b="1" dirty="0">
                <a:solidFill>
                  <a:schemeClr val="bg1">
                    <a:lumMod val="85000"/>
                  </a:schemeClr>
                </a:solidFill>
              </a:rPr>
              <a:t>Day 2 Plan</a:t>
            </a:r>
            <a:endParaRPr lang="en-US" dirty="0">
              <a:solidFill>
                <a:schemeClr val="bg1">
                  <a:lumMod val="85000"/>
                </a:schemeClr>
              </a:solidFill>
            </a:endParaRPr>
          </a:p>
          <a:p>
            <a:pPr marL="0" indent="0">
              <a:buNone/>
            </a:pPr>
            <a:endParaRPr lang="en-US" dirty="0">
              <a:solidFill>
                <a:schemeClr val="bg1">
                  <a:lumMod val="85000"/>
                </a:schemeClr>
              </a:solidFill>
            </a:endParaRPr>
          </a:p>
          <a:p>
            <a:r>
              <a:rPr lang="en-US" dirty="0">
                <a:solidFill>
                  <a:schemeClr val="bg1">
                    <a:lumMod val="85000"/>
                  </a:schemeClr>
                </a:solidFill>
              </a:rPr>
              <a:t>Share and discuss the table ideas with all attendees.</a:t>
            </a:r>
          </a:p>
          <a:p>
            <a:pPr marL="0" indent="0">
              <a:buNone/>
            </a:pPr>
            <a:endParaRPr lang="en-US" dirty="0">
              <a:solidFill>
                <a:schemeClr val="bg1">
                  <a:lumMod val="85000"/>
                </a:schemeClr>
              </a:solidFill>
            </a:endParaRPr>
          </a:p>
          <a:p>
            <a:r>
              <a:rPr lang="en-US" dirty="0">
                <a:solidFill>
                  <a:schemeClr val="bg1">
                    <a:lumMod val="85000"/>
                  </a:schemeClr>
                </a:solidFill>
              </a:rPr>
              <a:t>If your table’s ideas were not adequately reflected please be prepared to offer clarifying information.</a:t>
            </a:r>
          </a:p>
          <a:p>
            <a:pPr marL="0" indent="0">
              <a:buNone/>
            </a:pPr>
            <a:endParaRPr lang="en-US" dirty="0">
              <a:solidFill>
                <a:schemeClr val="bg1">
                  <a:lumMod val="85000"/>
                </a:schemeClr>
              </a:solidFill>
            </a:endParaRPr>
          </a:p>
          <a:p>
            <a:endParaRPr lang="en-US" dirty="0">
              <a:solidFill>
                <a:schemeClr val="bg1">
                  <a:lumMod val="85000"/>
                </a:schemeClr>
              </a:solidFill>
            </a:endParaRPr>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2</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51075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3</a:t>
            </a:fld>
            <a:endParaRPr lang="en-US">
              <a:solidFill>
                <a:prstClr val="black">
                  <a:tint val="75000"/>
                </a:prstClr>
              </a:solidFill>
            </a:endParaRPr>
          </a:p>
        </p:txBody>
      </p:sp>
      <p:sp>
        <p:nvSpPr>
          <p:cNvPr id="3" name="Title 2"/>
          <p:cNvSpPr>
            <a:spLocks noGrp="1"/>
          </p:cNvSpPr>
          <p:nvPr>
            <p:ph type="title"/>
          </p:nvPr>
        </p:nvSpPr>
        <p:spPr/>
        <p:txBody>
          <a:bodyPr>
            <a:normAutofit/>
          </a:bodyPr>
          <a:lstStyle/>
          <a:p>
            <a:r>
              <a:rPr lang="en-US" sz="3600" dirty="0"/>
              <a:t>Lifespan </a:t>
            </a:r>
            <a:r>
              <a:rPr lang="en-US" sz="3600" dirty="0" smtClean="0"/>
              <a:t>Respite</a:t>
            </a:r>
            <a:endParaRPr lang="en-US" sz="3600" dirty="0"/>
          </a:p>
        </p:txBody>
      </p:sp>
      <p:sp>
        <p:nvSpPr>
          <p:cNvPr id="6" name="Rectangle 5"/>
          <p:cNvSpPr/>
          <p:nvPr/>
        </p:nvSpPr>
        <p:spPr>
          <a:xfrm>
            <a:off x="990600" y="2590800"/>
            <a:ext cx="10210800" cy="3416320"/>
          </a:xfrm>
          <a:prstGeom prst="rect">
            <a:avLst/>
          </a:prstGeom>
        </p:spPr>
        <p:txBody>
          <a:bodyPr wrap="square">
            <a:spAutoFit/>
          </a:bodyPr>
          <a:lstStyle/>
          <a:p>
            <a:r>
              <a:rPr lang="en-US" sz="2400" b="1" dirty="0"/>
              <a:t>Self-reflection: </a:t>
            </a:r>
            <a:r>
              <a:rPr lang="en-US" sz="2400" dirty="0"/>
              <a:t>What opportunities do you see? What challenges come to mind? What thoughts do you have for action items to overcome identified challenges?</a:t>
            </a:r>
          </a:p>
          <a:p>
            <a:endParaRPr lang="en-US" sz="2400" dirty="0"/>
          </a:p>
          <a:p>
            <a:r>
              <a:rPr lang="en-US" sz="2400" b="1" dirty="0"/>
              <a:t>In Pairs: </a:t>
            </a:r>
            <a:r>
              <a:rPr lang="en-US" sz="2400" dirty="0"/>
              <a:t>Discuss thoughts and ideas from self-reflection. Clarify your ideas together.</a:t>
            </a:r>
          </a:p>
          <a:p>
            <a:r>
              <a:rPr lang="en-US" sz="2400" dirty="0"/>
              <a:t> </a:t>
            </a:r>
          </a:p>
          <a:p>
            <a:r>
              <a:rPr lang="en-US" sz="2400" b="1" dirty="0"/>
              <a:t>Table group: </a:t>
            </a:r>
            <a:r>
              <a:rPr lang="en-US" sz="2400" dirty="0"/>
              <a:t>Share and develop ideas from your pairs. Document important ideas that stood out in your conversations. </a:t>
            </a:r>
          </a:p>
          <a:p>
            <a:r>
              <a:rPr lang="en-US" sz="2400" dirty="0"/>
              <a:t>	</a:t>
            </a:r>
          </a:p>
        </p:txBody>
      </p:sp>
      <p:sp>
        <p:nvSpPr>
          <p:cNvPr id="7" name="TextBox 6"/>
          <p:cNvSpPr txBox="1"/>
          <p:nvPr/>
        </p:nvSpPr>
        <p:spPr>
          <a:xfrm>
            <a:off x="114300" y="2743200"/>
            <a:ext cx="990600" cy="2585323"/>
          </a:xfrm>
          <a:prstGeom prst="rect">
            <a:avLst/>
          </a:prstGeom>
          <a:noFill/>
        </p:spPr>
        <p:txBody>
          <a:bodyPr wrap="square" rtlCol="0">
            <a:spAutoFit/>
          </a:bodyPr>
          <a:lstStyle/>
          <a:p>
            <a:pPr algn="ctr"/>
            <a:r>
              <a:rPr lang="en-US" dirty="0" smtClean="0"/>
              <a:t>2 min.</a:t>
            </a:r>
          </a:p>
          <a:p>
            <a:pPr algn="ctr"/>
            <a:endParaRPr lang="en-US" dirty="0"/>
          </a:p>
          <a:p>
            <a:pPr algn="ctr"/>
            <a:endParaRPr lang="en-US" dirty="0" smtClean="0"/>
          </a:p>
          <a:p>
            <a:pPr algn="ctr"/>
            <a:endParaRPr lang="en-US" dirty="0"/>
          </a:p>
          <a:p>
            <a:pPr algn="ctr"/>
            <a:r>
              <a:rPr lang="en-US" dirty="0" smtClean="0"/>
              <a:t>4 min.</a:t>
            </a:r>
          </a:p>
          <a:p>
            <a:pPr algn="ctr"/>
            <a:endParaRPr lang="en-US" dirty="0"/>
          </a:p>
          <a:p>
            <a:pPr algn="ctr"/>
            <a:endParaRPr lang="en-US" dirty="0" smtClean="0"/>
          </a:p>
          <a:p>
            <a:pPr algn="ctr"/>
            <a:endParaRPr lang="en-US" dirty="0"/>
          </a:p>
          <a:p>
            <a:pPr algn="ctr"/>
            <a:r>
              <a:rPr lang="en-US" dirty="0" smtClean="0"/>
              <a:t>9 min.</a:t>
            </a:r>
            <a:endParaRPr lang="en-US" dirty="0"/>
          </a:p>
        </p:txBody>
      </p:sp>
    </p:spTree>
    <p:custDataLst>
      <p:tags r:id="rId1"/>
    </p:custDataLst>
    <p:extLst>
      <p:ext uri="{BB962C8B-B14F-4D97-AF65-F5344CB8AC3E}">
        <p14:creationId xmlns:p14="http://schemas.microsoft.com/office/powerpoint/2010/main" val="4138132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Consumer Directed Employment and Electronic Visit </a:t>
            </a:r>
            <a:r>
              <a:rPr lang="en-US" sz="3200" dirty="0" smtClean="0"/>
              <a:t>Verification</a:t>
            </a:r>
            <a:endParaRPr lang="en-US" sz="3200" dirty="0"/>
          </a:p>
        </p:txBody>
      </p:sp>
      <p:sp>
        <p:nvSpPr>
          <p:cNvPr id="3" name="Slide Number Placeholder 2"/>
          <p:cNvSpPr>
            <a:spLocks noGrp="1"/>
          </p:cNvSpPr>
          <p:nvPr>
            <p:ph type="sldNum" sz="quarter" idx="12"/>
          </p:nvPr>
        </p:nvSpPr>
        <p:spPr/>
        <p:txBody>
          <a:bodyPr/>
          <a:lstStyle/>
          <a:p>
            <a:fld id="{7597E2C9-1CF6-48E2-8BD5-79A0048E473F}" type="slidenum">
              <a:rPr lang="en-US" smtClean="0">
                <a:solidFill>
                  <a:prstClr val="black">
                    <a:tint val="75000"/>
                  </a:prstClr>
                </a:solidFill>
              </a:rPr>
              <a:pPr/>
              <a:t>4</a:t>
            </a:fld>
            <a:endParaRPr lang="en-US">
              <a:solidFill>
                <a:prstClr val="black">
                  <a:tint val="75000"/>
                </a:prstClr>
              </a:solidFill>
            </a:endParaRPr>
          </a:p>
        </p:txBody>
      </p:sp>
      <p:sp>
        <p:nvSpPr>
          <p:cNvPr id="4" name="Rectangle 3"/>
          <p:cNvSpPr/>
          <p:nvPr/>
        </p:nvSpPr>
        <p:spPr>
          <a:xfrm>
            <a:off x="990600" y="2590800"/>
            <a:ext cx="10210800" cy="3416320"/>
          </a:xfrm>
          <a:prstGeom prst="rect">
            <a:avLst/>
          </a:prstGeom>
        </p:spPr>
        <p:txBody>
          <a:bodyPr wrap="square">
            <a:spAutoFit/>
          </a:bodyPr>
          <a:lstStyle/>
          <a:p>
            <a:r>
              <a:rPr lang="en-US" sz="2400" b="1" dirty="0"/>
              <a:t>Self-reflection: </a:t>
            </a:r>
            <a:r>
              <a:rPr lang="en-US" sz="2400" dirty="0"/>
              <a:t>What opportunities do you see? What challenges come to mind? What thoughts do you have for action items to overcome identified challenges?</a:t>
            </a:r>
          </a:p>
          <a:p>
            <a:endParaRPr lang="en-US" sz="2400" dirty="0"/>
          </a:p>
          <a:p>
            <a:r>
              <a:rPr lang="en-US" sz="2400" b="1" dirty="0"/>
              <a:t>In Pairs: </a:t>
            </a:r>
            <a:r>
              <a:rPr lang="en-US" sz="2400" dirty="0"/>
              <a:t>Discuss thoughts and ideas from self-reflection. Clarify your ideas together.</a:t>
            </a:r>
          </a:p>
          <a:p>
            <a:r>
              <a:rPr lang="en-US" sz="2400" dirty="0"/>
              <a:t> </a:t>
            </a:r>
          </a:p>
          <a:p>
            <a:r>
              <a:rPr lang="en-US" sz="2400" b="1" dirty="0"/>
              <a:t>Table group: </a:t>
            </a:r>
            <a:r>
              <a:rPr lang="en-US" sz="2400" dirty="0"/>
              <a:t>Share and develop ideas from your pairs. Document important ideas that stood out in your conversations. </a:t>
            </a:r>
          </a:p>
          <a:p>
            <a:r>
              <a:rPr lang="en-US" sz="2400" dirty="0"/>
              <a:t>	</a:t>
            </a:r>
          </a:p>
        </p:txBody>
      </p:sp>
      <p:sp>
        <p:nvSpPr>
          <p:cNvPr id="5" name="TextBox 4"/>
          <p:cNvSpPr txBox="1"/>
          <p:nvPr/>
        </p:nvSpPr>
        <p:spPr>
          <a:xfrm>
            <a:off x="114300" y="2743200"/>
            <a:ext cx="990600" cy="2585323"/>
          </a:xfrm>
          <a:prstGeom prst="rect">
            <a:avLst/>
          </a:prstGeom>
          <a:noFill/>
        </p:spPr>
        <p:txBody>
          <a:bodyPr wrap="square" rtlCol="0">
            <a:spAutoFit/>
          </a:bodyPr>
          <a:lstStyle/>
          <a:p>
            <a:pPr algn="ctr"/>
            <a:r>
              <a:rPr lang="en-US" dirty="0" smtClean="0"/>
              <a:t>2 min.</a:t>
            </a:r>
          </a:p>
          <a:p>
            <a:pPr algn="ctr"/>
            <a:endParaRPr lang="en-US" dirty="0"/>
          </a:p>
          <a:p>
            <a:pPr algn="ctr"/>
            <a:endParaRPr lang="en-US" dirty="0" smtClean="0"/>
          </a:p>
          <a:p>
            <a:pPr algn="ctr"/>
            <a:endParaRPr lang="en-US" dirty="0"/>
          </a:p>
          <a:p>
            <a:pPr algn="ctr"/>
            <a:r>
              <a:rPr lang="en-US" dirty="0" smtClean="0"/>
              <a:t>4 min.</a:t>
            </a:r>
          </a:p>
          <a:p>
            <a:pPr algn="ctr"/>
            <a:endParaRPr lang="en-US" dirty="0"/>
          </a:p>
          <a:p>
            <a:pPr algn="ctr"/>
            <a:endParaRPr lang="en-US" dirty="0" smtClean="0"/>
          </a:p>
          <a:p>
            <a:pPr algn="ctr"/>
            <a:endParaRPr lang="en-US" dirty="0"/>
          </a:p>
          <a:p>
            <a:pPr algn="ctr"/>
            <a:r>
              <a:rPr lang="en-US" dirty="0" smtClean="0"/>
              <a:t>9 min.</a:t>
            </a:r>
            <a:endParaRPr lang="en-US" dirty="0"/>
          </a:p>
        </p:txBody>
      </p:sp>
    </p:spTree>
    <p:extLst>
      <p:ext uri="{BB962C8B-B14F-4D97-AF65-F5344CB8AC3E}">
        <p14:creationId xmlns:p14="http://schemas.microsoft.com/office/powerpoint/2010/main" val="40418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Tribal Engagement with AAA’s on 7.01 Plan Development </a:t>
            </a:r>
          </a:p>
        </p:txBody>
      </p:sp>
      <p:sp>
        <p:nvSpPr>
          <p:cNvPr id="3" name="Slide Number Placeholder 2"/>
          <p:cNvSpPr>
            <a:spLocks noGrp="1"/>
          </p:cNvSpPr>
          <p:nvPr>
            <p:ph type="sldNum" sz="quarter" idx="12"/>
          </p:nvPr>
        </p:nvSpPr>
        <p:spPr/>
        <p:txBody>
          <a:bodyPr/>
          <a:lstStyle/>
          <a:p>
            <a:fld id="{7597E2C9-1CF6-48E2-8BD5-79A0048E473F}" type="slidenum">
              <a:rPr lang="en-US" smtClean="0">
                <a:solidFill>
                  <a:prstClr val="black">
                    <a:tint val="75000"/>
                  </a:prstClr>
                </a:solidFill>
              </a:rPr>
              <a:pPr/>
              <a:t>5</a:t>
            </a:fld>
            <a:endParaRPr lang="en-US">
              <a:solidFill>
                <a:prstClr val="black">
                  <a:tint val="75000"/>
                </a:prstClr>
              </a:solidFill>
            </a:endParaRPr>
          </a:p>
        </p:txBody>
      </p:sp>
      <p:sp>
        <p:nvSpPr>
          <p:cNvPr id="4" name="Rectangle 3"/>
          <p:cNvSpPr/>
          <p:nvPr/>
        </p:nvSpPr>
        <p:spPr>
          <a:xfrm>
            <a:off x="990600" y="2590800"/>
            <a:ext cx="10210800" cy="3416320"/>
          </a:xfrm>
          <a:prstGeom prst="rect">
            <a:avLst/>
          </a:prstGeom>
        </p:spPr>
        <p:txBody>
          <a:bodyPr wrap="square">
            <a:spAutoFit/>
          </a:bodyPr>
          <a:lstStyle/>
          <a:p>
            <a:r>
              <a:rPr lang="en-US" sz="2400" b="1" dirty="0"/>
              <a:t>Self-reflection: </a:t>
            </a:r>
            <a:r>
              <a:rPr lang="en-US" sz="2400" dirty="0"/>
              <a:t>What opportunities do you see? What challenges come to mind? What thoughts do you have for action items to overcome identified challenges?</a:t>
            </a:r>
          </a:p>
          <a:p>
            <a:endParaRPr lang="en-US" sz="2400" dirty="0"/>
          </a:p>
          <a:p>
            <a:r>
              <a:rPr lang="en-US" sz="2400" b="1" dirty="0"/>
              <a:t>In Pairs: </a:t>
            </a:r>
            <a:r>
              <a:rPr lang="en-US" sz="2400" dirty="0"/>
              <a:t>Discuss thoughts and ideas from self-reflection. Clarify your ideas together.</a:t>
            </a:r>
          </a:p>
          <a:p>
            <a:r>
              <a:rPr lang="en-US" sz="2400" dirty="0"/>
              <a:t> </a:t>
            </a:r>
          </a:p>
          <a:p>
            <a:r>
              <a:rPr lang="en-US" sz="2400" b="1" dirty="0"/>
              <a:t>Table group: </a:t>
            </a:r>
            <a:r>
              <a:rPr lang="en-US" sz="2400" dirty="0"/>
              <a:t>Share and develop ideas from your pairs. Document important ideas that stood out in your conversations. </a:t>
            </a:r>
          </a:p>
          <a:p>
            <a:r>
              <a:rPr lang="en-US" sz="2400" dirty="0"/>
              <a:t>	</a:t>
            </a:r>
          </a:p>
        </p:txBody>
      </p:sp>
      <p:sp>
        <p:nvSpPr>
          <p:cNvPr id="5" name="TextBox 4"/>
          <p:cNvSpPr txBox="1"/>
          <p:nvPr/>
        </p:nvSpPr>
        <p:spPr>
          <a:xfrm>
            <a:off x="114300" y="2743200"/>
            <a:ext cx="990600" cy="2585323"/>
          </a:xfrm>
          <a:prstGeom prst="rect">
            <a:avLst/>
          </a:prstGeom>
          <a:noFill/>
        </p:spPr>
        <p:txBody>
          <a:bodyPr wrap="square" rtlCol="0">
            <a:spAutoFit/>
          </a:bodyPr>
          <a:lstStyle/>
          <a:p>
            <a:pPr algn="ctr"/>
            <a:r>
              <a:rPr lang="en-US" dirty="0" smtClean="0"/>
              <a:t>2 min.</a:t>
            </a:r>
          </a:p>
          <a:p>
            <a:pPr algn="ctr"/>
            <a:endParaRPr lang="en-US" dirty="0"/>
          </a:p>
          <a:p>
            <a:pPr algn="ctr"/>
            <a:endParaRPr lang="en-US" dirty="0" smtClean="0"/>
          </a:p>
          <a:p>
            <a:pPr algn="ctr"/>
            <a:endParaRPr lang="en-US" dirty="0"/>
          </a:p>
          <a:p>
            <a:pPr algn="ctr"/>
            <a:r>
              <a:rPr lang="en-US" dirty="0" smtClean="0"/>
              <a:t>4 min.</a:t>
            </a:r>
          </a:p>
          <a:p>
            <a:pPr algn="ctr"/>
            <a:endParaRPr lang="en-US" dirty="0"/>
          </a:p>
          <a:p>
            <a:pPr algn="ctr"/>
            <a:endParaRPr lang="en-US" dirty="0" smtClean="0"/>
          </a:p>
          <a:p>
            <a:pPr algn="ctr"/>
            <a:endParaRPr lang="en-US" dirty="0"/>
          </a:p>
          <a:p>
            <a:pPr algn="ctr"/>
            <a:r>
              <a:rPr lang="en-US" dirty="0" smtClean="0"/>
              <a:t>9 min.</a:t>
            </a:r>
            <a:endParaRPr lang="en-US" dirty="0"/>
          </a:p>
        </p:txBody>
      </p:sp>
    </p:spTree>
    <p:extLst>
      <p:ext uri="{BB962C8B-B14F-4D97-AF65-F5344CB8AC3E}">
        <p14:creationId xmlns:p14="http://schemas.microsoft.com/office/powerpoint/2010/main" val="376812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43000"/>
            <a:ext cx="9372600" cy="4953000"/>
          </a:xfrm>
        </p:spPr>
        <p:txBody>
          <a:bodyPr>
            <a:normAutofit/>
          </a:bodyPr>
          <a:lstStyle/>
          <a:p>
            <a:r>
              <a:rPr lang="en-US" dirty="0"/>
              <a:t>MFPTI Listening </a:t>
            </a:r>
            <a:r>
              <a:rPr lang="en-US" dirty="0" smtClean="0"/>
              <a:t>Session</a:t>
            </a:r>
            <a:br>
              <a:rPr lang="en-US" dirty="0" smtClean="0"/>
            </a:br>
            <a:r>
              <a:rPr lang="en-US" dirty="0"/>
              <a:t/>
            </a:r>
            <a:br>
              <a:rPr lang="en-US" dirty="0"/>
            </a:br>
            <a:r>
              <a:rPr lang="en-US" sz="2800" b="1" dirty="0"/>
              <a:t>Goal</a:t>
            </a:r>
            <a:r>
              <a:rPr lang="en-US" sz="2800" dirty="0"/>
              <a:t>: Create a safe space for expression that elicits diverse input and creates a shared understanding of a variety of issues. </a:t>
            </a:r>
            <a:endParaRPr lang="en-US" sz="3600" dirty="0"/>
          </a:p>
        </p:txBody>
      </p:sp>
    </p:spTree>
    <p:custDataLst>
      <p:tags r:id="rId1"/>
    </p:custDataLst>
    <p:extLst>
      <p:ext uri="{BB962C8B-B14F-4D97-AF65-F5344CB8AC3E}">
        <p14:creationId xmlns:p14="http://schemas.microsoft.com/office/powerpoint/2010/main" val="2696867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09600" y="1219201"/>
            <a:ext cx="5384800" cy="4906964"/>
          </a:xfrm>
        </p:spPr>
        <p:txBody>
          <a:bodyPr>
            <a:normAutofit/>
          </a:bodyPr>
          <a:lstStyle/>
          <a:p>
            <a:pPr marL="0" indent="0">
              <a:buNone/>
            </a:pPr>
            <a:r>
              <a:rPr lang="en-US" b="1" dirty="0">
                <a:solidFill>
                  <a:schemeClr val="bg1">
                    <a:lumMod val="85000"/>
                  </a:schemeClr>
                </a:solidFill>
              </a:rPr>
              <a:t>Day </a:t>
            </a:r>
            <a:r>
              <a:rPr lang="en-US" b="1" dirty="0" smtClean="0">
                <a:solidFill>
                  <a:schemeClr val="bg1">
                    <a:lumMod val="85000"/>
                  </a:schemeClr>
                </a:solidFill>
              </a:rPr>
              <a:t>1 </a:t>
            </a:r>
            <a:r>
              <a:rPr lang="en-US" b="1" dirty="0">
                <a:solidFill>
                  <a:schemeClr val="bg1">
                    <a:lumMod val="85000"/>
                  </a:schemeClr>
                </a:solidFill>
              </a:rPr>
              <a:t>Plan</a:t>
            </a:r>
            <a:endParaRPr lang="en-US" dirty="0">
              <a:solidFill>
                <a:schemeClr val="bg1">
                  <a:lumMod val="85000"/>
                </a:schemeClr>
              </a:solidFill>
            </a:endParaRPr>
          </a:p>
          <a:p>
            <a:endParaRPr lang="en-US" dirty="0" smtClean="0">
              <a:solidFill>
                <a:schemeClr val="bg1">
                  <a:lumMod val="85000"/>
                </a:schemeClr>
              </a:solidFill>
            </a:endParaRPr>
          </a:p>
          <a:p>
            <a:r>
              <a:rPr lang="en-US" dirty="0" smtClean="0">
                <a:solidFill>
                  <a:schemeClr val="bg1">
                    <a:lumMod val="85000"/>
                  </a:schemeClr>
                </a:solidFill>
              </a:rPr>
              <a:t>Silent </a:t>
            </a:r>
            <a:r>
              <a:rPr lang="en-US" dirty="0">
                <a:solidFill>
                  <a:schemeClr val="bg1">
                    <a:lumMod val="85000"/>
                  </a:schemeClr>
                </a:solidFill>
              </a:rPr>
              <a:t>self-reflection</a:t>
            </a:r>
          </a:p>
          <a:p>
            <a:r>
              <a:rPr lang="en-US" dirty="0" smtClean="0">
                <a:solidFill>
                  <a:schemeClr val="bg1">
                    <a:lumMod val="85000"/>
                  </a:schemeClr>
                </a:solidFill>
              </a:rPr>
              <a:t>Generate </a:t>
            </a:r>
            <a:r>
              <a:rPr lang="en-US" dirty="0">
                <a:solidFill>
                  <a:schemeClr val="bg1">
                    <a:lumMod val="85000"/>
                  </a:schemeClr>
                </a:solidFill>
              </a:rPr>
              <a:t>ideas in pairs, building on </a:t>
            </a:r>
            <a:r>
              <a:rPr lang="en-US" dirty="0" smtClean="0">
                <a:solidFill>
                  <a:schemeClr val="bg1">
                    <a:lumMod val="85000"/>
                  </a:schemeClr>
                </a:solidFill>
              </a:rPr>
              <a:t>ideas </a:t>
            </a:r>
            <a:r>
              <a:rPr lang="en-US" dirty="0">
                <a:solidFill>
                  <a:schemeClr val="bg1">
                    <a:lumMod val="85000"/>
                  </a:schemeClr>
                </a:solidFill>
              </a:rPr>
              <a:t>from self-reflection.</a:t>
            </a:r>
          </a:p>
          <a:p>
            <a:r>
              <a:rPr lang="en-US" dirty="0" smtClean="0">
                <a:solidFill>
                  <a:schemeClr val="bg1">
                    <a:lumMod val="85000"/>
                  </a:schemeClr>
                </a:solidFill>
              </a:rPr>
              <a:t>Share </a:t>
            </a:r>
            <a:r>
              <a:rPr lang="en-US" dirty="0">
                <a:solidFill>
                  <a:schemeClr val="bg1">
                    <a:lumMod val="85000"/>
                  </a:schemeClr>
                </a:solidFill>
              </a:rPr>
              <a:t>and develop ideas from your pairs in your table groups. As a table group record the  ideas that stood out in your conversations. </a:t>
            </a:r>
          </a:p>
          <a:p>
            <a:endParaRPr lang="en-US" dirty="0" smtClean="0">
              <a:solidFill>
                <a:schemeClr val="bg1">
                  <a:lumMod val="85000"/>
                </a:schemeClr>
              </a:solidFill>
            </a:endParaRPr>
          </a:p>
          <a:p>
            <a:endParaRPr lang="en-US" dirty="0">
              <a:solidFill>
                <a:schemeClr val="bg1">
                  <a:lumMod val="85000"/>
                </a:schemeClr>
              </a:solidFill>
            </a:endParaRPr>
          </a:p>
        </p:txBody>
      </p:sp>
      <p:sp>
        <p:nvSpPr>
          <p:cNvPr id="5" name="Content Placeholder 4"/>
          <p:cNvSpPr>
            <a:spLocks noGrp="1"/>
          </p:cNvSpPr>
          <p:nvPr>
            <p:ph sz="half" idx="2"/>
          </p:nvPr>
        </p:nvSpPr>
        <p:spPr>
          <a:xfrm>
            <a:off x="6197600" y="1219201"/>
            <a:ext cx="5384800" cy="4906964"/>
          </a:xfrm>
        </p:spPr>
        <p:txBody>
          <a:bodyPr>
            <a:normAutofit/>
          </a:bodyPr>
          <a:lstStyle/>
          <a:p>
            <a:pPr marL="0" indent="0">
              <a:buNone/>
            </a:pPr>
            <a:r>
              <a:rPr lang="en-US" b="1" dirty="0"/>
              <a:t>Day 2 Plan</a:t>
            </a:r>
            <a:endParaRPr lang="en-US" dirty="0"/>
          </a:p>
          <a:p>
            <a:pPr marL="0" indent="0">
              <a:buNone/>
            </a:pPr>
            <a:endParaRPr lang="en-US" dirty="0"/>
          </a:p>
          <a:p>
            <a:r>
              <a:rPr lang="en-US" dirty="0"/>
              <a:t>Share and discuss the table ideas with all attendees.</a:t>
            </a:r>
          </a:p>
          <a:p>
            <a:pPr marL="0" indent="0">
              <a:buNone/>
            </a:pPr>
            <a:endParaRPr lang="en-US" dirty="0"/>
          </a:p>
          <a:p>
            <a:r>
              <a:rPr lang="en-US" dirty="0"/>
              <a:t>If your table’s ideas were not adequately reflected please be prepared to offer clarifying information.</a:t>
            </a:r>
          </a:p>
          <a:p>
            <a:pPr marL="0" indent="0">
              <a:buNone/>
            </a:pPr>
            <a:endParaRPr lang="en-US" dirty="0"/>
          </a:p>
          <a:p>
            <a:endParaRPr lang="en-US" dirty="0"/>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7</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952215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Lifespan </a:t>
            </a:r>
            <a:r>
              <a:rPr lang="en-US" sz="3600" dirty="0" smtClean="0"/>
              <a:t>Respite</a:t>
            </a:r>
            <a:endParaRPr lang="en-US" sz="3600" dirty="0"/>
          </a:p>
        </p:txBody>
      </p:sp>
      <p:sp>
        <p:nvSpPr>
          <p:cNvPr id="4" name="Content Placeholder 3"/>
          <p:cNvSpPr>
            <a:spLocks noGrp="1"/>
          </p:cNvSpPr>
          <p:nvPr>
            <p:ph idx="1"/>
          </p:nvPr>
        </p:nvSpPr>
        <p:spPr/>
        <p:txBody>
          <a:bodyPr/>
          <a:lstStyle/>
          <a:p>
            <a:pPr marL="0" indent="0">
              <a:buNone/>
            </a:pPr>
            <a:r>
              <a:rPr lang="en-US" dirty="0" smtClean="0"/>
              <a:t>REPORTED IDEAS AND THEMES FROM DAY 1</a:t>
            </a:r>
          </a:p>
          <a:p>
            <a:pPr marL="0" indent="0">
              <a:buNone/>
            </a:pPr>
            <a:endParaRPr lang="en-US" dirty="0"/>
          </a:p>
          <a:p>
            <a:pPr marL="0" indent="0">
              <a:buNone/>
            </a:pPr>
            <a:r>
              <a:rPr lang="en-US" dirty="0" smtClean="0"/>
              <a:t>Do any of the ideas need to be clarified? Does anything stand out that the larger group would like to discuss? </a:t>
            </a:r>
            <a:endParaRPr lang="en-US" dirty="0"/>
          </a:p>
        </p:txBody>
      </p:sp>
      <p:sp>
        <p:nvSpPr>
          <p:cNvPr id="2" name="Slide Number Placeholder 1"/>
          <p:cNvSpPr>
            <a:spLocks noGrp="1"/>
          </p:cNvSpPr>
          <p:nvPr>
            <p:ph type="sldNum" sz="quarter" idx="12"/>
          </p:nvPr>
        </p:nvSpPr>
        <p:spPr/>
        <p:txBody>
          <a:bodyPr/>
          <a:lstStyle/>
          <a:p>
            <a:fld id="{7597E2C9-1CF6-48E2-8BD5-79A0048E473F}" type="slidenum">
              <a:rPr lang="en-US" smtClean="0">
                <a:solidFill>
                  <a:prstClr val="black">
                    <a:tint val="75000"/>
                  </a:prstClr>
                </a:solidFill>
              </a:rPr>
              <a:pPr/>
              <a:t>8</a:t>
            </a:fld>
            <a:endParaRPr lang="en-US">
              <a:solidFill>
                <a:prstClr val="black">
                  <a:tint val="75000"/>
                </a:prstClr>
              </a:solidFill>
            </a:endParaRPr>
          </a:p>
        </p:txBody>
      </p:sp>
      <p:sp>
        <p:nvSpPr>
          <p:cNvPr id="6" name="Rectangle 5"/>
          <p:cNvSpPr/>
          <p:nvPr/>
        </p:nvSpPr>
        <p:spPr>
          <a:xfrm>
            <a:off x="990600" y="2590800"/>
            <a:ext cx="10210800" cy="461665"/>
          </a:xfrm>
          <a:prstGeom prst="rect">
            <a:avLst/>
          </a:prstGeom>
        </p:spPr>
        <p:txBody>
          <a:bodyPr wrap="square">
            <a:spAutoFit/>
          </a:bodyPr>
          <a:lstStyle/>
          <a:p>
            <a:r>
              <a:rPr lang="en-US" sz="2400" dirty="0"/>
              <a:t>	</a:t>
            </a:r>
          </a:p>
        </p:txBody>
      </p:sp>
    </p:spTree>
    <p:custDataLst>
      <p:tags r:id="rId1"/>
    </p:custDataLst>
    <p:extLst>
      <p:ext uri="{BB962C8B-B14F-4D97-AF65-F5344CB8AC3E}">
        <p14:creationId xmlns:p14="http://schemas.microsoft.com/office/powerpoint/2010/main" val="1617063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Consumer Directed Employment and Electronic Visit </a:t>
            </a:r>
            <a:r>
              <a:rPr lang="en-US" sz="3200" dirty="0" smtClean="0"/>
              <a:t>Verification</a:t>
            </a:r>
            <a:endParaRPr lang="en-US" sz="3200" dirty="0"/>
          </a:p>
        </p:txBody>
      </p:sp>
      <p:sp>
        <p:nvSpPr>
          <p:cNvPr id="3" name="Slide Number Placeholder 2"/>
          <p:cNvSpPr>
            <a:spLocks noGrp="1"/>
          </p:cNvSpPr>
          <p:nvPr>
            <p:ph type="sldNum" sz="quarter" idx="12"/>
          </p:nvPr>
        </p:nvSpPr>
        <p:spPr/>
        <p:txBody>
          <a:bodyPr/>
          <a:lstStyle/>
          <a:p>
            <a:fld id="{7597E2C9-1CF6-48E2-8BD5-79A0048E473F}" type="slidenum">
              <a:rPr lang="en-US" smtClean="0">
                <a:solidFill>
                  <a:prstClr val="black">
                    <a:tint val="75000"/>
                  </a:prstClr>
                </a:solidFill>
              </a:rPr>
              <a:pPr/>
              <a:t>9</a:t>
            </a:fld>
            <a:endParaRPr lang="en-US">
              <a:solidFill>
                <a:prstClr val="black">
                  <a:tint val="75000"/>
                </a:prstClr>
              </a:solidFill>
            </a:endParaRPr>
          </a:p>
        </p:txBody>
      </p:sp>
      <p:sp>
        <p:nvSpPr>
          <p:cNvPr id="6" name="Content Placeholder 3"/>
          <p:cNvSpPr txBox="1">
            <a:spLocks/>
          </p:cNvSpPr>
          <p:nvPr/>
        </p:nvSpPr>
        <p:spPr>
          <a:xfrm>
            <a:off x="609600" y="2209801"/>
            <a:ext cx="10972800" cy="39163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IDEAS AND THEMES FROM DAY 1</a:t>
            </a:r>
          </a:p>
          <a:p>
            <a:pPr marL="0" indent="0">
              <a:buFont typeface="Arial" panose="020B0604020202020204" pitchFamily="34" charset="0"/>
              <a:buNone/>
            </a:pPr>
            <a:endParaRPr lang="en-US" dirty="0"/>
          </a:p>
          <a:p>
            <a:pPr marL="0" indent="0">
              <a:buNone/>
            </a:pPr>
            <a:r>
              <a:rPr lang="en-US" dirty="0"/>
              <a:t>Do any of the ideas need to be clarified? Does anything stand out that the larger group would like to discuss?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086039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SHS">
  <a:themeElements>
    <a:clrScheme name="Custom 1">
      <a:dk1>
        <a:sysClr val="windowText" lastClr="000000"/>
      </a:dk1>
      <a:lt1>
        <a:sysClr val="window" lastClr="FFFFFF"/>
      </a:lt1>
      <a:dk2>
        <a:srgbClr val="212745"/>
      </a:dk2>
      <a:lt2>
        <a:srgbClr val="B4DCFA"/>
      </a:lt2>
      <a:accent1>
        <a:srgbClr val="94A3DE"/>
      </a:accent1>
      <a:accent2>
        <a:srgbClr val="B8C2E9"/>
      </a:accent2>
      <a:accent3>
        <a:srgbClr val="5967AF"/>
      </a:accent3>
      <a:accent4>
        <a:srgbClr val="909ACA"/>
      </a:accent4>
      <a:accent5>
        <a:srgbClr val="3083AF"/>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SHS" id="{DF73CF2C-C74B-49BB-A384-FF771D74851D}" vid="{E2B27F6D-464C-48A9-B9A7-26950D32DB75}"/>
    </a:ext>
  </a:extLst>
</a:theme>
</file>

<file path=ppt/theme/theme2.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Template>
  <TotalTime>64830</TotalTime>
  <Words>556</Words>
  <Application>Microsoft Office PowerPoint</Application>
  <PresentationFormat>Widescreen</PresentationFormat>
  <Paragraphs>110</Paragraphs>
  <Slides>10</Slides>
  <Notes>10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Calibri Light</vt:lpstr>
      <vt:lpstr>DSHS</vt:lpstr>
      <vt:lpstr>Content Slide</vt:lpstr>
      <vt:lpstr>Custom Design</vt:lpstr>
      <vt:lpstr>1_Content Slide</vt:lpstr>
      <vt:lpstr>MFPTI Listening Session  Goal: Create a safe space for expression that elicits diverse input and creates a shared understanding of a variety of issues. </vt:lpstr>
      <vt:lpstr>PowerPoint Presentation</vt:lpstr>
      <vt:lpstr>Lifespan Respite</vt:lpstr>
      <vt:lpstr>Consumer Directed Employment and Electronic Visit Verification</vt:lpstr>
      <vt:lpstr>Tribal Engagement with AAA’s on 7.01 Plan Development </vt:lpstr>
      <vt:lpstr>MFPTI Listening Session  Goal: Create a safe space for expression that elicits diverse input and creates a shared understanding of a variety of issues. </vt:lpstr>
      <vt:lpstr>PowerPoint Presentation</vt:lpstr>
      <vt:lpstr>Lifespan Respite</vt:lpstr>
      <vt:lpstr>Consumer Directed Employment and Electronic Visit Verification</vt:lpstr>
      <vt:lpstr>Tribal Engagement with AAA’s on 7.01 Plan Development </vt:lpstr>
    </vt:vector>
  </TitlesOfParts>
  <Company>dshs/ads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Authorizing Shared Medical Services Emphasis on DME</dc:title>
  <dc:creator>Blackner, Debbie (DSHS/HCS)</dc:creator>
  <cp:lastModifiedBy>Dahl, Ann</cp:lastModifiedBy>
  <cp:revision>563</cp:revision>
  <cp:lastPrinted>2017-10-27T00:09:31Z</cp:lastPrinted>
  <dcterms:created xsi:type="dcterms:W3CDTF">2015-06-11T16:54:34Z</dcterms:created>
  <dcterms:modified xsi:type="dcterms:W3CDTF">2018-10-31T13:44:32Z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336767C5-A35D-4950-A989-1F152A9D9433</vt:lpwstr>
  </property>
  <property fmtid="{D5CDD505-2E9C-101B-9397-08002B2CF9AE}" pid="3" name="ArticulatePath">
    <vt:lpwstr>Authorizing Shared Medical Services-DME</vt:lpwstr>
  </property>
</Properties>
</file>