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6" r:id="rId2"/>
    <p:sldMasterId id="2147483698" r:id="rId3"/>
    <p:sldMasterId id="2147483710" r:id="rId4"/>
  </p:sldMasterIdLst>
  <p:notesMasterIdLst>
    <p:notesMasterId r:id="rId24"/>
  </p:notesMasterIdLst>
  <p:handoutMasterIdLst>
    <p:handoutMasterId r:id="rId25"/>
  </p:handoutMasterIdLst>
  <p:sldIdLst>
    <p:sldId id="256" r:id="rId5"/>
    <p:sldId id="439" r:id="rId6"/>
    <p:sldId id="444" r:id="rId7"/>
    <p:sldId id="452" r:id="rId8"/>
    <p:sldId id="441" r:id="rId9"/>
    <p:sldId id="456" r:id="rId10"/>
    <p:sldId id="445" r:id="rId11"/>
    <p:sldId id="453" r:id="rId12"/>
    <p:sldId id="466" r:id="rId13"/>
    <p:sldId id="457" r:id="rId14"/>
    <p:sldId id="461" r:id="rId15"/>
    <p:sldId id="468" r:id="rId16"/>
    <p:sldId id="446" r:id="rId17"/>
    <p:sldId id="454" r:id="rId18"/>
    <p:sldId id="451" r:id="rId19"/>
    <p:sldId id="455" r:id="rId20"/>
    <p:sldId id="470" r:id="rId21"/>
    <p:sldId id="469" r:id="rId22"/>
    <p:sldId id="471" r:id="rId23"/>
  </p:sldIdLst>
  <p:sldSz cx="12192000" cy="6858000"/>
  <p:notesSz cx="7010400" cy="92964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Intro: Debbie" id="{46C922EA-F62C-4454-9D57-050B3A28314B}">
          <p14:sldIdLst>
            <p14:sldId id="256"/>
            <p14:sldId id="439"/>
            <p14:sldId id="444"/>
          </p14:sldIdLst>
        </p14:section>
        <p14:section name="provider types" id="{F73DD761-5708-40F2-A197-5DB807FCBCF8}">
          <p14:sldIdLst>
            <p14:sldId id="452"/>
            <p14:sldId id="441"/>
            <p14:sldId id="456"/>
            <p14:sldId id="445"/>
          </p14:sldIdLst>
        </p14:section>
        <p14:section name="Auth and payment" id="{D37B37B6-3B67-46FF-AB85-862B3F10F921}">
          <p14:sldIdLst>
            <p14:sldId id="453"/>
            <p14:sldId id="466"/>
            <p14:sldId id="457"/>
            <p14:sldId id="461"/>
            <p14:sldId id="468"/>
            <p14:sldId id="446"/>
          </p14:sldIdLst>
        </p14:section>
        <p14:section name="resources" id="{88909175-97D7-4ACE-8C75-3DDBC38DD17A}">
          <p14:sldIdLst>
            <p14:sldId id="454"/>
            <p14:sldId id="451"/>
            <p14:sldId id="455"/>
            <p14:sldId id="470"/>
            <p14:sldId id="469"/>
            <p14:sldId id="47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ckner, Debbie (DSHS/ALTSA/HCS)" initials="BD(" lastIdx="26" clrIdx="0">
    <p:extLst>
      <p:ext uri="{19B8F6BF-5375-455C-9EA6-DF929625EA0E}">
        <p15:presenceInfo xmlns:p15="http://schemas.microsoft.com/office/powerpoint/2012/main" userId="S-1-5-21-2431200171-2229045319-550352214-97636" providerId="AD"/>
      </p:ext>
    </p:extLst>
  </p:cmAuthor>
  <p:cmAuthor id="2" name="Pinkerton, Jacquelyn, M (DSHS/ALTSA/HCS)" initials="PJM(" lastIdx="6" clrIdx="1">
    <p:extLst>
      <p:ext uri="{19B8F6BF-5375-455C-9EA6-DF929625EA0E}">
        <p15:presenceInfo xmlns:p15="http://schemas.microsoft.com/office/powerpoint/2012/main" userId="S-1-5-21-2431200171-2229045319-550352214-5495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CC99"/>
    <a:srgbClr val="0066FF"/>
    <a:srgbClr val="9933FF"/>
    <a:srgbClr val="2E2EB8"/>
    <a:srgbClr val="FF5DFF"/>
    <a:srgbClr val="FA00AD"/>
    <a:srgbClr val="D60093"/>
    <a:srgbClr val="CC00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67209" autoAdjust="0"/>
  </p:normalViewPr>
  <p:slideViewPr>
    <p:cSldViewPr>
      <p:cViewPr varScale="1">
        <p:scale>
          <a:sx n="77" d="100"/>
          <a:sy n="77" d="100"/>
        </p:scale>
        <p:origin x="2022" y="90"/>
      </p:cViewPr>
      <p:guideLst>
        <p:guide orient="horz" pos="2160"/>
        <p:guide pos="3840"/>
      </p:guideLst>
    </p:cSldViewPr>
  </p:slideViewPr>
  <p:outlineViewPr>
    <p:cViewPr>
      <p:scale>
        <a:sx n="33" d="100"/>
        <a:sy n="33" d="100"/>
      </p:scale>
      <p:origin x="0" y="-25404"/>
    </p:cViewPr>
  </p:outlineViewPr>
  <p:notesTextViewPr>
    <p:cViewPr>
      <p:scale>
        <a:sx n="3" d="2"/>
        <a:sy n="3" d="2"/>
      </p:scale>
      <p:origin x="0" y="0"/>
    </p:cViewPr>
  </p:notesTextViewPr>
  <p:sorterViewPr>
    <p:cViewPr>
      <p:scale>
        <a:sx n="100" d="100"/>
        <a:sy n="100" d="100"/>
      </p:scale>
      <p:origin x="0" y="-2796"/>
    </p:cViewPr>
  </p:sorterViewPr>
  <p:notesViewPr>
    <p:cSldViewPr>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9AC6A5-CC71-4A2F-BA4E-82626B15B873}" type="doc">
      <dgm:prSet loTypeId="urn:microsoft.com/office/officeart/2005/8/layout/hChevron3" loCatId="process" qsTypeId="urn:microsoft.com/office/officeart/2005/8/quickstyle/simple1" qsCatId="simple" csTypeId="urn:microsoft.com/office/officeart/2005/8/colors/accent1_3" csCatId="accent1" phldr="1"/>
      <dgm:spPr/>
      <dgm:t>
        <a:bodyPr/>
        <a:lstStyle/>
        <a:p>
          <a:endParaRPr lang="en-US"/>
        </a:p>
      </dgm:t>
    </dgm:pt>
    <dgm:pt modelId="{8145E303-9AB9-4A02-B84A-4CD17C780481}">
      <dgm:prSet phldrT="[Text]"/>
      <dgm:spPr/>
      <dgm:t>
        <a:bodyPr/>
        <a:lstStyle/>
        <a:p>
          <a:r>
            <a:rPr lang="en-US" dirty="0" smtClean="0"/>
            <a:t>Private Insurance</a:t>
          </a:r>
          <a:endParaRPr lang="en-US" dirty="0"/>
        </a:p>
      </dgm:t>
    </dgm:pt>
    <dgm:pt modelId="{0DC94BFA-5CB5-4F1B-907D-BA56F0AC087D}" type="parTrans" cxnId="{4B8BB887-AF06-4FBD-93C6-2C50A99E5654}">
      <dgm:prSet/>
      <dgm:spPr/>
      <dgm:t>
        <a:bodyPr/>
        <a:lstStyle/>
        <a:p>
          <a:endParaRPr lang="en-US"/>
        </a:p>
      </dgm:t>
    </dgm:pt>
    <dgm:pt modelId="{637DB386-4A45-4D71-8A81-B7BDC6F42A70}" type="sibTrans" cxnId="{4B8BB887-AF06-4FBD-93C6-2C50A99E5654}">
      <dgm:prSet/>
      <dgm:spPr/>
      <dgm:t>
        <a:bodyPr/>
        <a:lstStyle/>
        <a:p>
          <a:endParaRPr lang="en-US"/>
        </a:p>
      </dgm:t>
    </dgm:pt>
    <dgm:pt modelId="{9B61A1CA-F4D5-41E9-814D-047A7A9D144D}">
      <dgm:prSet phldrT="[Text]"/>
      <dgm:spPr/>
      <dgm:t>
        <a:bodyPr/>
        <a:lstStyle/>
        <a:p>
          <a:r>
            <a:rPr lang="en-US" dirty="0" smtClean="0"/>
            <a:t>Medicare</a:t>
          </a:r>
          <a:endParaRPr lang="en-US" dirty="0"/>
        </a:p>
      </dgm:t>
    </dgm:pt>
    <dgm:pt modelId="{569713A6-1683-46A5-A064-924654AD0226}" type="parTrans" cxnId="{1A35C2D9-5CE9-4079-AC80-7133F43A31D1}">
      <dgm:prSet/>
      <dgm:spPr/>
      <dgm:t>
        <a:bodyPr/>
        <a:lstStyle/>
        <a:p>
          <a:endParaRPr lang="en-US"/>
        </a:p>
      </dgm:t>
    </dgm:pt>
    <dgm:pt modelId="{FE43276A-CEF2-4921-8274-AC8799FFDBAA}" type="sibTrans" cxnId="{1A35C2D9-5CE9-4079-AC80-7133F43A31D1}">
      <dgm:prSet/>
      <dgm:spPr/>
      <dgm:t>
        <a:bodyPr/>
        <a:lstStyle/>
        <a:p>
          <a:endParaRPr lang="en-US"/>
        </a:p>
      </dgm:t>
    </dgm:pt>
    <dgm:pt modelId="{79FD75CA-63D1-47A2-879C-A6C43FDEC605}">
      <dgm:prSet phldrT="[Text]"/>
      <dgm:spPr/>
      <dgm:t>
        <a:bodyPr/>
        <a:lstStyle/>
        <a:p>
          <a:r>
            <a:rPr lang="en-US" dirty="0" smtClean="0"/>
            <a:t>Medicaid</a:t>
          </a:r>
          <a:endParaRPr lang="en-US" dirty="0"/>
        </a:p>
      </dgm:t>
    </dgm:pt>
    <dgm:pt modelId="{56AA5128-550F-4D68-8580-586EFC26B1EA}" type="parTrans" cxnId="{29DAA1A7-F801-4FAE-9A42-D0F4309B2537}">
      <dgm:prSet/>
      <dgm:spPr/>
      <dgm:t>
        <a:bodyPr/>
        <a:lstStyle/>
        <a:p>
          <a:endParaRPr lang="en-US"/>
        </a:p>
      </dgm:t>
    </dgm:pt>
    <dgm:pt modelId="{5984ACA2-EF1B-4915-A16F-AF895841EB77}" type="sibTrans" cxnId="{29DAA1A7-F801-4FAE-9A42-D0F4309B2537}">
      <dgm:prSet/>
      <dgm:spPr/>
      <dgm:t>
        <a:bodyPr/>
        <a:lstStyle/>
        <a:p>
          <a:endParaRPr lang="en-US"/>
        </a:p>
      </dgm:t>
    </dgm:pt>
    <dgm:pt modelId="{A979D79E-65D7-4C0E-9A6E-57AADB548AC8}">
      <dgm:prSet phldrT="[Text]"/>
      <dgm:spPr/>
      <dgm:t>
        <a:bodyPr/>
        <a:lstStyle/>
        <a:p>
          <a:r>
            <a:rPr lang="en-US" dirty="0" smtClean="0"/>
            <a:t>DSHS</a:t>
          </a:r>
          <a:endParaRPr lang="en-US" dirty="0"/>
        </a:p>
      </dgm:t>
    </dgm:pt>
    <dgm:pt modelId="{5F3B4596-77E6-4049-BE8D-B96A9FFB4B91}" type="parTrans" cxnId="{69316CD2-F900-48FC-9E11-05A72947E3BE}">
      <dgm:prSet/>
      <dgm:spPr/>
      <dgm:t>
        <a:bodyPr/>
        <a:lstStyle/>
        <a:p>
          <a:endParaRPr lang="en-US"/>
        </a:p>
      </dgm:t>
    </dgm:pt>
    <dgm:pt modelId="{97E1321A-ABE1-4910-93D0-78322A7CBB1E}" type="sibTrans" cxnId="{69316CD2-F900-48FC-9E11-05A72947E3BE}">
      <dgm:prSet/>
      <dgm:spPr/>
      <dgm:t>
        <a:bodyPr/>
        <a:lstStyle/>
        <a:p>
          <a:endParaRPr lang="en-US"/>
        </a:p>
      </dgm:t>
    </dgm:pt>
    <dgm:pt modelId="{D5775A29-7701-4935-A5B6-F51FFE61A1EA}">
      <dgm:prSet phldrT="[Text]"/>
      <dgm:spPr/>
      <dgm:t>
        <a:bodyPr/>
        <a:lstStyle/>
        <a:p>
          <a:r>
            <a:rPr lang="en-US" dirty="0" smtClean="0"/>
            <a:t>Indian Health Service</a:t>
          </a:r>
          <a:endParaRPr lang="en-US" dirty="0"/>
        </a:p>
      </dgm:t>
    </dgm:pt>
    <dgm:pt modelId="{FC9580A8-7218-4F22-8CC5-2716515BA56B}" type="parTrans" cxnId="{E15C5530-19C2-4D91-9143-866AE378D352}">
      <dgm:prSet/>
      <dgm:spPr/>
      <dgm:t>
        <a:bodyPr/>
        <a:lstStyle/>
        <a:p>
          <a:endParaRPr lang="en-US"/>
        </a:p>
      </dgm:t>
    </dgm:pt>
    <dgm:pt modelId="{F70FE46D-3EB6-4DE6-91E7-3D36E8AC16E7}" type="sibTrans" cxnId="{E15C5530-19C2-4D91-9143-866AE378D352}">
      <dgm:prSet/>
      <dgm:spPr/>
      <dgm:t>
        <a:bodyPr/>
        <a:lstStyle/>
        <a:p>
          <a:endParaRPr lang="en-US"/>
        </a:p>
      </dgm:t>
    </dgm:pt>
    <dgm:pt modelId="{69F46EEA-86F1-459A-9133-976CE72A5CB6}" type="pres">
      <dgm:prSet presAssocID="{259AC6A5-CC71-4A2F-BA4E-82626B15B873}" presName="Name0" presStyleCnt="0">
        <dgm:presLayoutVars>
          <dgm:dir/>
          <dgm:resizeHandles val="exact"/>
        </dgm:presLayoutVars>
      </dgm:prSet>
      <dgm:spPr/>
      <dgm:t>
        <a:bodyPr/>
        <a:lstStyle/>
        <a:p>
          <a:endParaRPr lang="en-US"/>
        </a:p>
      </dgm:t>
    </dgm:pt>
    <dgm:pt modelId="{B15F4B4C-9411-4470-9AA7-0AC499A667E2}" type="pres">
      <dgm:prSet presAssocID="{8145E303-9AB9-4A02-B84A-4CD17C780481}" presName="parTxOnly" presStyleLbl="node1" presStyleIdx="0" presStyleCnt="5">
        <dgm:presLayoutVars>
          <dgm:bulletEnabled val="1"/>
        </dgm:presLayoutVars>
      </dgm:prSet>
      <dgm:spPr/>
      <dgm:t>
        <a:bodyPr/>
        <a:lstStyle/>
        <a:p>
          <a:endParaRPr lang="en-US"/>
        </a:p>
      </dgm:t>
    </dgm:pt>
    <dgm:pt modelId="{D6755FE0-BD48-4CD0-8791-A587B2C39119}" type="pres">
      <dgm:prSet presAssocID="{637DB386-4A45-4D71-8A81-B7BDC6F42A70}" presName="parSpace" presStyleCnt="0"/>
      <dgm:spPr/>
    </dgm:pt>
    <dgm:pt modelId="{994509DC-3C27-422A-A084-97C830D0997A}" type="pres">
      <dgm:prSet presAssocID="{9B61A1CA-F4D5-41E9-814D-047A7A9D144D}" presName="parTxOnly" presStyleLbl="node1" presStyleIdx="1" presStyleCnt="5">
        <dgm:presLayoutVars>
          <dgm:bulletEnabled val="1"/>
        </dgm:presLayoutVars>
      </dgm:prSet>
      <dgm:spPr/>
      <dgm:t>
        <a:bodyPr/>
        <a:lstStyle/>
        <a:p>
          <a:endParaRPr lang="en-US"/>
        </a:p>
      </dgm:t>
    </dgm:pt>
    <dgm:pt modelId="{01697C83-646E-432F-98F2-0CA30539621F}" type="pres">
      <dgm:prSet presAssocID="{FE43276A-CEF2-4921-8274-AC8799FFDBAA}" presName="parSpace" presStyleCnt="0"/>
      <dgm:spPr/>
    </dgm:pt>
    <dgm:pt modelId="{E949219F-C979-42F2-813E-F171B88640FF}" type="pres">
      <dgm:prSet presAssocID="{79FD75CA-63D1-47A2-879C-A6C43FDEC605}" presName="parTxOnly" presStyleLbl="node1" presStyleIdx="2" presStyleCnt="5">
        <dgm:presLayoutVars>
          <dgm:bulletEnabled val="1"/>
        </dgm:presLayoutVars>
      </dgm:prSet>
      <dgm:spPr/>
      <dgm:t>
        <a:bodyPr/>
        <a:lstStyle/>
        <a:p>
          <a:endParaRPr lang="en-US"/>
        </a:p>
      </dgm:t>
    </dgm:pt>
    <dgm:pt modelId="{CADEB3C0-D02A-4A3D-924E-3F2936FB464C}" type="pres">
      <dgm:prSet presAssocID="{5984ACA2-EF1B-4915-A16F-AF895841EB77}" presName="parSpace" presStyleCnt="0"/>
      <dgm:spPr/>
    </dgm:pt>
    <dgm:pt modelId="{5EFC8F5F-4C89-4260-A430-39DBF9F62C9C}" type="pres">
      <dgm:prSet presAssocID="{A979D79E-65D7-4C0E-9A6E-57AADB548AC8}" presName="parTxOnly" presStyleLbl="node1" presStyleIdx="3" presStyleCnt="5">
        <dgm:presLayoutVars>
          <dgm:bulletEnabled val="1"/>
        </dgm:presLayoutVars>
      </dgm:prSet>
      <dgm:spPr/>
      <dgm:t>
        <a:bodyPr/>
        <a:lstStyle/>
        <a:p>
          <a:endParaRPr lang="en-US"/>
        </a:p>
      </dgm:t>
    </dgm:pt>
    <dgm:pt modelId="{88EA7DC3-A9EC-4757-9C6A-006D792419AD}" type="pres">
      <dgm:prSet presAssocID="{97E1321A-ABE1-4910-93D0-78322A7CBB1E}" presName="parSpace" presStyleCnt="0"/>
      <dgm:spPr/>
    </dgm:pt>
    <dgm:pt modelId="{E33BE778-74F7-467F-B3BA-22CF3D528469}" type="pres">
      <dgm:prSet presAssocID="{D5775A29-7701-4935-A5B6-F51FFE61A1EA}" presName="parTxOnly" presStyleLbl="node1" presStyleIdx="4" presStyleCnt="5">
        <dgm:presLayoutVars>
          <dgm:bulletEnabled val="1"/>
        </dgm:presLayoutVars>
      </dgm:prSet>
      <dgm:spPr/>
      <dgm:t>
        <a:bodyPr/>
        <a:lstStyle/>
        <a:p>
          <a:endParaRPr lang="en-US"/>
        </a:p>
      </dgm:t>
    </dgm:pt>
  </dgm:ptLst>
  <dgm:cxnLst>
    <dgm:cxn modelId="{29DAA1A7-F801-4FAE-9A42-D0F4309B2537}" srcId="{259AC6A5-CC71-4A2F-BA4E-82626B15B873}" destId="{79FD75CA-63D1-47A2-879C-A6C43FDEC605}" srcOrd="2" destOrd="0" parTransId="{56AA5128-550F-4D68-8580-586EFC26B1EA}" sibTransId="{5984ACA2-EF1B-4915-A16F-AF895841EB77}"/>
    <dgm:cxn modelId="{68453A3B-73D1-4873-97D8-F17CAB010E82}" type="presOf" srcId="{79FD75CA-63D1-47A2-879C-A6C43FDEC605}" destId="{E949219F-C979-42F2-813E-F171B88640FF}" srcOrd="0" destOrd="0" presId="urn:microsoft.com/office/officeart/2005/8/layout/hChevron3"/>
    <dgm:cxn modelId="{69316CD2-F900-48FC-9E11-05A72947E3BE}" srcId="{259AC6A5-CC71-4A2F-BA4E-82626B15B873}" destId="{A979D79E-65D7-4C0E-9A6E-57AADB548AC8}" srcOrd="3" destOrd="0" parTransId="{5F3B4596-77E6-4049-BE8D-B96A9FFB4B91}" sibTransId="{97E1321A-ABE1-4910-93D0-78322A7CBB1E}"/>
    <dgm:cxn modelId="{07C64E27-2D4A-4C94-A159-AEE7633FFC21}" type="presOf" srcId="{9B61A1CA-F4D5-41E9-814D-047A7A9D144D}" destId="{994509DC-3C27-422A-A084-97C830D0997A}" srcOrd="0" destOrd="0" presId="urn:microsoft.com/office/officeart/2005/8/layout/hChevron3"/>
    <dgm:cxn modelId="{4B8BB887-AF06-4FBD-93C6-2C50A99E5654}" srcId="{259AC6A5-CC71-4A2F-BA4E-82626B15B873}" destId="{8145E303-9AB9-4A02-B84A-4CD17C780481}" srcOrd="0" destOrd="0" parTransId="{0DC94BFA-5CB5-4F1B-907D-BA56F0AC087D}" sibTransId="{637DB386-4A45-4D71-8A81-B7BDC6F42A70}"/>
    <dgm:cxn modelId="{E15C5530-19C2-4D91-9143-866AE378D352}" srcId="{259AC6A5-CC71-4A2F-BA4E-82626B15B873}" destId="{D5775A29-7701-4935-A5B6-F51FFE61A1EA}" srcOrd="4" destOrd="0" parTransId="{FC9580A8-7218-4F22-8CC5-2716515BA56B}" sibTransId="{F70FE46D-3EB6-4DE6-91E7-3D36E8AC16E7}"/>
    <dgm:cxn modelId="{0E35FF06-37AF-4070-92AC-91FE73CF8DFF}" type="presOf" srcId="{A979D79E-65D7-4C0E-9A6E-57AADB548AC8}" destId="{5EFC8F5F-4C89-4260-A430-39DBF9F62C9C}" srcOrd="0" destOrd="0" presId="urn:microsoft.com/office/officeart/2005/8/layout/hChevron3"/>
    <dgm:cxn modelId="{E137E152-E6C7-48EA-AB7D-062425379BA7}" type="presOf" srcId="{D5775A29-7701-4935-A5B6-F51FFE61A1EA}" destId="{E33BE778-74F7-467F-B3BA-22CF3D528469}" srcOrd="0" destOrd="0" presId="urn:microsoft.com/office/officeart/2005/8/layout/hChevron3"/>
    <dgm:cxn modelId="{1A35C2D9-5CE9-4079-AC80-7133F43A31D1}" srcId="{259AC6A5-CC71-4A2F-BA4E-82626B15B873}" destId="{9B61A1CA-F4D5-41E9-814D-047A7A9D144D}" srcOrd="1" destOrd="0" parTransId="{569713A6-1683-46A5-A064-924654AD0226}" sibTransId="{FE43276A-CEF2-4921-8274-AC8799FFDBAA}"/>
    <dgm:cxn modelId="{96757BF9-074C-4EAD-932F-1F69C88230C4}" type="presOf" srcId="{259AC6A5-CC71-4A2F-BA4E-82626B15B873}" destId="{69F46EEA-86F1-459A-9133-976CE72A5CB6}" srcOrd="0" destOrd="0" presId="urn:microsoft.com/office/officeart/2005/8/layout/hChevron3"/>
    <dgm:cxn modelId="{AD407905-B139-40FE-B2A1-265BDA19B201}" type="presOf" srcId="{8145E303-9AB9-4A02-B84A-4CD17C780481}" destId="{B15F4B4C-9411-4470-9AA7-0AC499A667E2}" srcOrd="0" destOrd="0" presId="urn:microsoft.com/office/officeart/2005/8/layout/hChevron3"/>
    <dgm:cxn modelId="{4C8924FB-B495-4BFD-8246-618232D58B19}" type="presParOf" srcId="{69F46EEA-86F1-459A-9133-976CE72A5CB6}" destId="{B15F4B4C-9411-4470-9AA7-0AC499A667E2}" srcOrd="0" destOrd="0" presId="urn:microsoft.com/office/officeart/2005/8/layout/hChevron3"/>
    <dgm:cxn modelId="{6C2FDCEB-D880-429A-8A6C-9A1ED49A783E}" type="presParOf" srcId="{69F46EEA-86F1-459A-9133-976CE72A5CB6}" destId="{D6755FE0-BD48-4CD0-8791-A587B2C39119}" srcOrd="1" destOrd="0" presId="urn:microsoft.com/office/officeart/2005/8/layout/hChevron3"/>
    <dgm:cxn modelId="{0C3F9043-A960-4970-BAA3-8047585BC9B1}" type="presParOf" srcId="{69F46EEA-86F1-459A-9133-976CE72A5CB6}" destId="{994509DC-3C27-422A-A084-97C830D0997A}" srcOrd="2" destOrd="0" presId="urn:microsoft.com/office/officeart/2005/8/layout/hChevron3"/>
    <dgm:cxn modelId="{1E086A89-FF8C-4899-99A1-2169F42C5C02}" type="presParOf" srcId="{69F46EEA-86F1-459A-9133-976CE72A5CB6}" destId="{01697C83-646E-432F-98F2-0CA30539621F}" srcOrd="3" destOrd="0" presId="urn:microsoft.com/office/officeart/2005/8/layout/hChevron3"/>
    <dgm:cxn modelId="{144DDB51-7CF2-4AE8-A23C-C28822E3EDA7}" type="presParOf" srcId="{69F46EEA-86F1-459A-9133-976CE72A5CB6}" destId="{E949219F-C979-42F2-813E-F171B88640FF}" srcOrd="4" destOrd="0" presId="urn:microsoft.com/office/officeart/2005/8/layout/hChevron3"/>
    <dgm:cxn modelId="{43D01A47-B667-423B-9708-99A485854C47}" type="presParOf" srcId="{69F46EEA-86F1-459A-9133-976CE72A5CB6}" destId="{CADEB3C0-D02A-4A3D-924E-3F2936FB464C}" srcOrd="5" destOrd="0" presId="urn:microsoft.com/office/officeart/2005/8/layout/hChevron3"/>
    <dgm:cxn modelId="{BF7DA780-15F2-40B5-B08E-9F2B2A960442}" type="presParOf" srcId="{69F46EEA-86F1-459A-9133-976CE72A5CB6}" destId="{5EFC8F5F-4C89-4260-A430-39DBF9F62C9C}" srcOrd="6" destOrd="0" presId="urn:microsoft.com/office/officeart/2005/8/layout/hChevron3"/>
    <dgm:cxn modelId="{FC651052-D468-46A7-B029-9394693CC642}" type="presParOf" srcId="{69F46EEA-86F1-459A-9133-976CE72A5CB6}" destId="{88EA7DC3-A9EC-4757-9C6A-006D792419AD}" srcOrd="7" destOrd="0" presId="urn:microsoft.com/office/officeart/2005/8/layout/hChevron3"/>
    <dgm:cxn modelId="{3613A35E-6598-47AF-9545-FF24F31E639E}" type="presParOf" srcId="{69F46EEA-86F1-459A-9133-976CE72A5CB6}" destId="{E33BE778-74F7-467F-B3BA-22CF3D52846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F4B4C-9411-4470-9AA7-0AC499A667E2}">
      <dsp:nvSpPr>
        <dsp:cNvPr id="0" name=""/>
        <dsp:cNvSpPr/>
      </dsp:nvSpPr>
      <dsp:spPr>
        <a:xfrm>
          <a:off x="1099" y="1018810"/>
          <a:ext cx="2144948" cy="857979"/>
        </a:xfrm>
        <a:prstGeom prst="homePlat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Private Insurance</a:t>
          </a:r>
          <a:endParaRPr lang="en-US" sz="1800" kern="1200" dirty="0"/>
        </a:p>
      </dsp:txBody>
      <dsp:txXfrm>
        <a:off x="1099" y="1018810"/>
        <a:ext cx="1930453" cy="857979"/>
      </dsp:txXfrm>
    </dsp:sp>
    <dsp:sp modelId="{994509DC-3C27-422A-A084-97C830D0997A}">
      <dsp:nvSpPr>
        <dsp:cNvPr id="0" name=""/>
        <dsp:cNvSpPr/>
      </dsp:nvSpPr>
      <dsp:spPr>
        <a:xfrm>
          <a:off x="1717058" y="1018810"/>
          <a:ext cx="2144948" cy="857979"/>
        </a:xfrm>
        <a:prstGeom prst="chevron">
          <a:avLst/>
        </a:prstGeom>
        <a:solidFill>
          <a:schemeClr val="accent1">
            <a:shade val="80000"/>
            <a:hueOff val="177389"/>
            <a:satOff val="-9961"/>
            <a:lumOff val="85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Medicare</a:t>
          </a:r>
          <a:endParaRPr lang="en-US" sz="1800" kern="1200" dirty="0"/>
        </a:p>
      </dsp:txBody>
      <dsp:txXfrm>
        <a:off x="2146048" y="1018810"/>
        <a:ext cx="1286969" cy="857979"/>
      </dsp:txXfrm>
    </dsp:sp>
    <dsp:sp modelId="{E949219F-C979-42F2-813E-F171B88640FF}">
      <dsp:nvSpPr>
        <dsp:cNvPr id="0" name=""/>
        <dsp:cNvSpPr/>
      </dsp:nvSpPr>
      <dsp:spPr>
        <a:xfrm>
          <a:off x="3433017" y="1018810"/>
          <a:ext cx="2144948" cy="857979"/>
        </a:xfrm>
        <a:prstGeom prst="chevron">
          <a:avLst/>
        </a:prstGeom>
        <a:solidFill>
          <a:schemeClr val="accent1">
            <a:shade val="80000"/>
            <a:hueOff val="354778"/>
            <a:satOff val="-19922"/>
            <a:lumOff val="171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Medicaid</a:t>
          </a:r>
          <a:endParaRPr lang="en-US" sz="1800" kern="1200" dirty="0"/>
        </a:p>
      </dsp:txBody>
      <dsp:txXfrm>
        <a:off x="3862007" y="1018810"/>
        <a:ext cx="1286969" cy="857979"/>
      </dsp:txXfrm>
    </dsp:sp>
    <dsp:sp modelId="{5EFC8F5F-4C89-4260-A430-39DBF9F62C9C}">
      <dsp:nvSpPr>
        <dsp:cNvPr id="0" name=""/>
        <dsp:cNvSpPr/>
      </dsp:nvSpPr>
      <dsp:spPr>
        <a:xfrm>
          <a:off x="5148976" y="1018810"/>
          <a:ext cx="2144948" cy="857979"/>
        </a:xfrm>
        <a:prstGeom prst="chevron">
          <a:avLst/>
        </a:prstGeom>
        <a:solidFill>
          <a:schemeClr val="accent1">
            <a:shade val="80000"/>
            <a:hueOff val="532167"/>
            <a:satOff val="-29883"/>
            <a:lumOff val="257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DSHS</a:t>
          </a:r>
          <a:endParaRPr lang="en-US" sz="1800" kern="1200" dirty="0"/>
        </a:p>
      </dsp:txBody>
      <dsp:txXfrm>
        <a:off x="5577966" y="1018810"/>
        <a:ext cx="1286969" cy="857979"/>
      </dsp:txXfrm>
    </dsp:sp>
    <dsp:sp modelId="{E33BE778-74F7-467F-B3BA-22CF3D528469}">
      <dsp:nvSpPr>
        <dsp:cNvPr id="0" name=""/>
        <dsp:cNvSpPr/>
      </dsp:nvSpPr>
      <dsp:spPr>
        <a:xfrm>
          <a:off x="6864935" y="1018810"/>
          <a:ext cx="2144948" cy="857979"/>
        </a:xfrm>
        <a:prstGeom prst="chevron">
          <a:avLst/>
        </a:prstGeom>
        <a:solidFill>
          <a:schemeClr val="accent1">
            <a:shade val="80000"/>
            <a:hueOff val="709557"/>
            <a:satOff val="-39844"/>
            <a:lumOff val="34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Indian Health Service</a:t>
          </a:r>
          <a:endParaRPr lang="en-US" sz="1800" kern="1200" dirty="0"/>
        </a:p>
      </dsp:txBody>
      <dsp:txXfrm>
        <a:off x="7293925" y="1018810"/>
        <a:ext cx="1286969" cy="85797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8.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7E51942F-8543-4B71-8779-48693A6DA23E}" type="datetimeFigureOut">
              <a:rPr lang="en-US" smtClean="0"/>
              <a:t>12/17/2018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274C9BB-7887-4289-A3DD-BBF87FA22D54}" type="slidenum">
              <a:rPr lang="en-US" smtClean="0"/>
              <a:t>‹#›</a:t>
            </a:fld>
            <a:endParaRPr lang="en-US"/>
          </a:p>
        </p:txBody>
      </p:sp>
    </p:spTree>
    <p:custDataLst>
      <p:tags r:id="rId2"/>
    </p:custDataLst>
    <p:extLst>
      <p:ext uri="{BB962C8B-B14F-4D97-AF65-F5344CB8AC3E}">
        <p14:creationId xmlns:p14="http://schemas.microsoft.com/office/powerpoint/2010/main" val="1169232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64B1D0F-5C2A-4FBC-900A-357039A9A280}" type="datetimeFigureOut">
              <a:rPr lang="en-US" smtClean="0"/>
              <a:t>12/17/2018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59317D7-FE8E-4658-888B-84C7F831D59C}" type="slidenum">
              <a:rPr lang="en-US" smtClean="0"/>
              <a:t>‹#›</a:t>
            </a:fld>
            <a:endParaRPr lang="en-US"/>
          </a:p>
        </p:txBody>
      </p:sp>
    </p:spTree>
    <p:extLst>
      <p:ext uri="{BB962C8B-B14F-4D97-AF65-F5344CB8AC3E}">
        <p14:creationId xmlns:p14="http://schemas.microsoft.com/office/powerpoint/2010/main" val="678914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9317D7-FE8E-4658-888B-84C7F831D59C}" type="slidenum">
              <a:rPr lang="en-US" smtClean="0"/>
              <a:t>1</a:t>
            </a:fld>
            <a:endParaRPr lang="en-US"/>
          </a:p>
        </p:txBody>
      </p:sp>
    </p:spTree>
    <p:extLst>
      <p:ext uri="{BB962C8B-B14F-4D97-AF65-F5344CB8AC3E}">
        <p14:creationId xmlns:p14="http://schemas.microsoft.com/office/powerpoint/2010/main" val="1733398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Medicare: work with the client’s Medicare health plan for current coverage and payment information. </a:t>
            </a:r>
          </a:p>
          <a:p>
            <a:pPr marL="0" indent="0">
              <a:buNone/>
            </a:pPr>
            <a:endParaRPr lang="en-US" dirty="0" smtClean="0"/>
          </a:p>
          <a:p>
            <a:pPr marL="0" indent="0">
              <a:buNone/>
            </a:pPr>
            <a:r>
              <a:rPr lang="en-US" dirty="0" smtClean="0"/>
              <a:t>Medicaid: there</a:t>
            </a:r>
            <a:r>
              <a:rPr lang="en-US" baseline="0" dirty="0" smtClean="0"/>
              <a:t> is information at hca.wa.gov that covers navigating ProviderOne, submitting medical claims, working with Managed Care Organizations, and submitting claims for social services. </a:t>
            </a:r>
            <a:endParaRPr lang="en-US" dirty="0" smtClean="0"/>
          </a:p>
          <a:p>
            <a:pPr marL="0" indent="0">
              <a:buNone/>
            </a:pPr>
            <a:endParaRPr lang="en-US" dirty="0" smtClean="0"/>
          </a:p>
          <a:p>
            <a:pPr marL="0" indent="0">
              <a:buNone/>
            </a:pPr>
            <a:r>
              <a:rPr lang="en-US" dirty="0" smtClean="0"/>
              <a:t>MCO: If the goods/services</a:t>
            </a:r>
            <a:r>
              <a:rPr lang="en-US" baseline="0" dirty="0" smtClean="0"/>
              <a:t> </a:t>
            </a:r>
            <a:r>
              <a:rPr lang="en-US" dirty="0" smtClean="0"/>
              <a:t>and the client are both covered by an Apple Health (AH) managed care benefit, the managed care organization (MCO) is responsible to provide it. MCOs have a requirement to simplify their processes; for example, they should not require monthly authorizations for on-going supplies. As with other medical plans, if the client is enrolled in an AH managed care plan, the DSHS case worker should not create an authorization for covered goods or</a:t>
            </a:r>
            <a:r>
              <a:rPr lang="en-US" baseline="0" dirty="0" smtClean="0"/>
              <a:t> services</a:t>
            </a:r>
            <a:r>
              <a:rPr lang="en-US" dirty="0" smtClean="0"/>
              <a:t> in ProviderOne. Just like with HCA, sometimes a denial (rejection) by an MCO is simply due to the plan needing additional documentation. The provider should supply the case worker a copy of the denial letter prior to a social services authorization being created.</a:t>
            </a:r>
          </a:p>
          <a:p>
            <a:endParaRPr lang="en-US" dirty="0"/>
          </a:p>
        </p:txBody>
      </p:sp>
      <p:sp>
        <p:nvSpPr>
          <p:cNvPr id="4" name="Slide Number Placeholder 3"/>
          <p:cNvSpPr>
            <a:spLocks noGrp="1"/>
          </p:cNvSpPr>
          <p:nvPr>
            <p:ph type="sldNum" sz="quarter" idx="10"/>
          </p:nvPr>
        </p:nvSpPr>
        <p:spPr/>
        <p:txBody>
          <a:bodyPr/>
          <a:lstStyle/>
          <a:p>
            <a:fld id="{E59317D7-FE8E-4658-888B-84C7F831D59C}" type="slidenum">
              <a:rPr lang="en-US" smtClean="0"/>
              <a:t>12</a:t>
            </a:fld>
            <a:endParaRPr lang="en-US"/>
          </a:p>
        </p:txBody>
      </p:sp>
    </p:spTree>
    <p:extLst>
      <p:ext uri="{BB962C8B-B14F-4D97-AF65-F5344CB8AC3E}">
        <p14:creationId xmlns:p14="http://schemas.microsoft.com/office/powerpoint/2010/main" val="482532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dirty="0" smtClean="0"/>
              <a:t>You should not deliver goods</a:t>
            </a:r>
            <a:r>
              <a:rPr lang="en-US" baseline="0" dirty="0" smtClean="0"/>
              <a:t> or services that will be paid by DSHS without a social service authorization in approved, no error status in ProviderOne. </a:t>
            </a:r>
            <a:endParaRPr lang="en-US" dirty="0"/>
          </a:p>
        </p:txBody>
      </p:sp>
      <p:sp>
        <p:nvSpPr>
          <p:cNvPr id="4" name="Slide Number Placeholder 3"/>
          <p:cNvSpPr>
            <a:spLocks noGrp="1"/>
          </p:cNvSpPr>
          <p:nvPr>
            <p:ph type="sldNum" sz="quarter" idx="10"/>
          </p:nvPr>
        </p:nvSpPr>
        <p:spPr/>
        <p:txBody>
          <a:bodyPr/>
          <a:lstStyle/>
          <a:p>
            <a:fld id="{30AEAB4F-FDD2-49B8-9962-B5B8A4C86EE8}" type="slidenum">
              <a:rPr lang="en-US" smtClean="0"/>
              <a:t>13</a:t>
            </a:fld>
            <a:endParaRPr lang="en-US"/>
          </a:p>
        </p:txBody>
      </p:sp>
    </p:spTree>
    <p:extLst>
      <p:ext uri="{BB962C8B-B14F-4D97-AF65-F5344CB8AC3E}">
        <p14:creationId xmlns:p14="http://schemas.microsoft.com/office/powerpoint/2010/main" val="155642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E9E84D7-0568-4D8C-84D1-FD757859F86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3627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E9E84D7-0568-4D8C-84D1-FD757859F86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603431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E9E84D7-0568-4D8C-84D1-FD757859F86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408711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E9E84D7-0568-4D8C-84D1-FD757859F86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53275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solidFill>
                  <a:schemeClr val="accent3">
                    <a:lumMod val="50000"/>
                  </a:schemeClr>
                </a:solidFill>
              </a:rPr>
              <a:t>Social service medical providers: </a:t>
            </a:r>
          </a:p>
          <a:p>
            <a:pPr lvl="1"/>
            <a:r>
              <a:rPr lang="en-US" dirty="0" smtClean="0">
                <a:solidFill>
                  <a:schemeClr val="accent3">
                    <a:lumMod val="50000"/>
                  </a:schemeClr>
                </a:solidFill>
              </a:rPr>
              <a:t>currently med billers who will be adding </a:t>
            </a:r>
            <a:r>
              <a:rPr lang="en-US" dirty="0" err="1" smtClean="0">
                <a:solidFill>
                  <a:schemeClr val="accent3">
                    <a:lumMod val="50000"/>
                  </a:schemeClr>
                </a:solidFill>
              </a:rPr>
              <a:t>soc</a:t>
            </a:r>
            <a:r>
              <a:rPr lang="en-US" dirty="0" smtClean="0">
                <a:solidFill>
                  <a:schemeClr val="accent3">
                    <a:lumMod val="50000"/>
                  </a:schemeClr>
                </a:solidFill>
              </a:rPr>
              <a:t> and or shared</a:t>
            </a:r>
            <a:br>
              <a:rPr lang="en-US" dirty="0" smtClean="0">
                <a:solidFill>
                  <a:schemeClr val="accent3">
                    <a:lumMod val="50000"/>
                  </a:schemeClr>
                </a:solidFill>
              </a:rPr>
            </a:br>
            <a:r>
              <a:rPr lang="en-US" dirty="0" smtClean="0">
                <a:solidFill>
                  <a:schemeClr val="accent3">
                    <a:lumMod val="50000"/>
                  </a:schemeClr>
                </a:solidFill>
              </a:rPr>
              <a:t>for shared  the only diff is they can add auth to claim and should it be paid by ah great then if denied for ah for certain reasons then should flip seamless to </a:t>
            </a:r>
            <a:r>
              <a:rPr lang="en-US" dirty="0" err="1" smtClean="0">
                <a:solidFill>
                  <a:schemeClr val="accent3">
                    <a:lumMod val="50000"/>
                  </a:schemeClr>
                </a:solidFill>
              </a:rPr>
              <a:t>ss</a:t>
            </a:r>
            <a:r>
              <a:rPr lang="en-US" dirty="0" smtClean="0">
                <a:solidFill>
                  <a:schemeClr val="accent3">
                    <a:lumMod val="50000"/>
                  </a:schemeClr>
                </a:solidFill>
              </a:rPr>
              <a:t> as a safety net up to the auth </a:t>
            </a:r>
            <a:r>
              <a:rPr lang="en-US" dirty="0" err="1" smtClean="0">
                <a:solidFill>
                  <a:schemeClr val="accent3">
                    <a:lumMod val="50000"/>
                  </a:schemeClr>
                </a:solidFill>
              </a:rPr>
              <a:t>amt</a:t>
            </a:r>
            <a:r>
              <a:rPr lang="en-US" dirty="0" smtClean="0">
                <a:solidFill>
                  <a:schemeClr val="accent3">
                    <a:lumMod val="50000"/>
                  </a:schemeClr>
                </a:solidFill>
              </a:rPr>
              <a:t> or med state rate </a:t>
            </a:r>
          </a:p>
          <a:p>
            <a:r>
              <a:rPr lang="en-US" dirty="0" smtClean="0">
                <a:solidFill>
                  <a:schemeClr val="accent3">
                    <a:lumMod val="50000"/>
                  </a:schemeClr>
                </a:solidFill>
              </a:rPr>
              <a:t>Social service only providers</a:t>
            </a:r>
          </a:p>
          <a:p>
            <a:pPr lvl="1"/>
            <a:r>
              <a:rPr lang="en-US" dirty="0" smtClean="0">
                <a:solidFill>
                  <a:schemeClr val="accent3">
                    <a:lumMod val="50000"/>
                  </a:schemeClr>
                </a:solidFill>
              </a:rPr>
              <a:t>for </a:t>
            </a:r>
            <a:r>
              <a:rPr lang="en-US" dirty="0" err="1" smtClean="0">
                <a:solidFill>
                  <a:schemeClr val="accent3">
                    <a:lumMod val="50000"/>
                  </a:schemeClr>
                </a:solidFill>
              </a:rPr>
              <a:t>ss</a:t>
            </a:r>
            <a:r>
              <a:rPr lang="en-US" dirty="0" smtClean="0">
                <a:solidFill>
                  <a:schemeClr val="accent3">
                    <a:lumMod val="50000"/>
                  </a:schemeClr>
                </a:solidFill>
              </a:rPr>
              <a:t> only diff </a:t>
            </a:r>
            <a:r>
              <a:rPr lang="en-US" dirty="0" err="1" smtClean="0">
                <a:solidFill>
                  <a:schemeClr val="accent3">
                    <a:lumMod val="50000"/>
                  </a:schemeClr>
                </a:solidFill>
              </a:rPr>
              <a:t>prov</a:t>
            </a:r>
            <a:r>
              <a:rPr lang="en-US" dirty="0" smtClean="0">
                <a:solidFill>
                  <a:schemeClr val="accent3">
                    <a:lumMod val="50000"/>
                  </a:schemeClr>
                </a:solidFill>
              </a:rPr>
              <a:t> profile claims different and more simple due </a:t>
            </a:r>
            <a:r>
              <a:rPr lang="en-US" dirty="0" err="1" smtClean="0">
                <a:solidFill>
                  <a:schemeClr val="accent3">
                    <a:lumMod val="50000"/>
                  </a:schemeClr>
                </a:solidFill>
              </a:rPr>
              <a:t>ot</a:t>
            </a:r>
            <a:r>
              <a:rPr lang="en-US" dirty="0" smtClean="0">
                <a:solidFill>
                  <a:schemeClr val="accent3">
                    <a:lumMod val="50000"/>
                  </a:schemeClr>
                </a:solidFill>
              </a:rPr>
              <a:t> not </a:t>
            </a:r>
            <a:r>
              <a:rPr lang="en-US" dirty="0" err="1" smtClean="0">
                <a:solidFill>
                  <a:schemeClr val="accent3">
                    <a:lumMod val="50000"/>
                  </a:schemeClr>
                </a:solidFill>
              </a:rPr>
              <a:t>req’ing</a:t>
            </a:r>
            <a:r>
              <a:rPr lang="en-US" dirty="0" smtClean="0">
                <a:solidFill>
                  <a:schemeClr val="accent3">
                    <a:lumMod val="50000"/>
                  </a:schemeClr>
                </a:solidFill>
              </a:rPr>
              <a:t> referring </a:t>
            </a:r>
            <a:r>
              <a:rPr lang="en-US" dirty="0" err="1" smtClean="0">
                <a:solidFill>
                  <a:schemeClr val="accent3">
                    <a:lumMod val="50000"/>
                  </a:schemeClr>
                </a:solidFill>
              </a:rPr>
              <a:t>npi</a:t>
            </a:r>
            <a:r>
              <a:rPr lang="en-US" dirty="0" smtClean="0">
                <a:solidFill>
                  <a:schemeClr val="accent3">
                    <a:lumMod val="50000"/>
                  </a:schemeClr>
                </a:solidFill>
              </a:rPr>
              <a:t>, dx, or other medical indicators instead use </a:t>
            </a:r>
            <a:r>
              <a:rPr lang="en-US" dirty="0" err="1" smtClean="0">
                <a:solidFill>
                  <a:schemeClr val="accent3">
                    <a:lumMod val="50000"/>
                  </a:schemeClr>
                </a:solidFill>
              </a:rPr>
              <a:t>ss</a:t>
            </a:r>
            <a:r>
              <a:rPr lang="en-US" dirty="0" smtClean="0">
                <a:solidFill>
                  <a:schemeClr val="accent3">
                    <a:lumMod val="50000"/>
                  </a:schemeClr>
                </a:solidFill>
              </a:rPr>
              <a:t> code, claim units up to amount auth on date of service ad </a:t>
            </a:r>
            <a:r>
              <a:rPr lang="en-US" dirty="0" err="1" smtClean="0">
                <a:solidFill>
                  <a:schemeClr val="accent3">
                    <a:lumMod val="50000"/>
                  </a:schemeClr>
                </a:solidFill>
              </a:rPr>
              <a:t>nwill</a:t>
            </a:r>
            <a:r>
              <a:rPr lang="en-US" dirty="0" smtClean="0">
                <a:solidFill>
                  <a:schemeClr val="accent3">
                    <a:lumMod val="50000"/>
                  </a:schemeClr>
                </a:solidFill>
              </a:rPr>
              <a:t> paid </a:t>
            </a:r>
            <a:r>
              <a:rPr lang="en-US" dirty="0" err="1" smtClean="0">
                <a:solidFill>
                  <a:schemeClr val="accent3">
                    <a:lumMod val="50000"/>
                  </a:schemeClr>
                </a:solidFill>
              </a:rPr>
              <a:t>ontho</a:t>
            </a:r>
            <a:r>
              <a:rPr lang="en-US" dirty="0" smtClean="0">
                <a:solidFill>
                  <a:schemeClr val="accent3">
                    <a:lumMod val="50000"/>
                  </a:schemeClr>
                </a:solidFill>
              </a:rPr>
              <a:t> the auth rate </a:t>
            </a:r>
          </a:p>
          <a:p>
            <a:pPr lvl="1"/>
            <a:r>
              <a:rPr lang="en-US" dirty="0" smtClean="0">
                <a:solidFill>
                  <a:schemeClr val="accent3">
                    <a:lumMod val="50000"/>
                  </a:schemeClr>
                </a:solidFill>
              </a:rPr>
              <a:t>domain using </a:t>
            </a:r>
            <a:r>
              <a:rPr lang="en-US" dirty="0" err="1" smtClean="0">
                <a:solidFill>
                  <a:schemeClr val="accent3">
                    <a:lumMod val="50000"/>
                  </a:schemeClr>
                </a:solidFill>
              </a:rPr>
              <a:t>ss</a:t>
            </a:r>
            <a:r>
              <a:rPr lang="en-US" dirty="0" smtClean="0">
                <a:solidFill>
                  <a:schemeClr val="accent3">
                    <a:lumMod val="50000"/>
                  </a:schemeClr>
                </a:solidFill>
              </a:rPr>
              <a:t> location on domain 01 or not the medical domain 00 which will get after they contract as a </a:t>
            </a:r>
            <a:r>
              <a:rPr lang="en-US" dirty="0" err="1" smtClean="0">
                <a:solidFill>
                  <a:schemeClr val="accent3">
                    <a:lumMod val="50000"/>
                  </a:schemeClr>
                </a:solidFill>
              </a:rPr>
              <a:t>ss</a:t>
            </a:r>
            <a:r>
              <a:rPr lang="en-US" dirty="0" smtClean="0">
                <a:solidFill>
                  <a:schemeClr val="accent3">
                    <a:lumMod val="50000"/>
                  </a:schemeClr>
                </a:solidFill>
              </a:rPr>
              <a:t> provider … that is the location </a:t>
            </a:r>
            <a:r>
              <a:rPr lang="en-US" dirty="0" err="1" smtClean="0">
                <a:solidFill>
                  <a:schemeClr val="accent3">
                    <a:lumMod val="50000"/>
                  </a:schemeClr>
                </a:solidFill>
              </a:rPr>
              <a:t>nthey</a:t>
            </a:r>
            <a:r>
              <a:rPr lang="en-US" dirty="0" smtClean="0">
                <a:solidFill>
                  <a:schemeClr val="accent3">
                    <a:lumMod val="50000"/>
                  </a:schemeClr>
                </a:solidFill>
              </a:rPr>
              <a:t> will use when submitting claiming talk allot about </a:t>
            </a:r>
            <a:r>
              <a:rPr lang="en-US" dirty="0" err="1" smtClean="0">
                <a:solidFill>
                  <a:schemeClr val="accent3">
                    <a:lumMod val="50000"/>
                  </a:schemeClr>
                </a:solidFill>
              </a:rPr>
              <a:t>macscs</a:t>
            </a:r>
            <a:r>
              <a:rPr lang="en-US" dirty="0" smtClean="0">
                <a:solidFill>
                  <a:schemeClr val="accent3">
                    <a:lumMod val="50000"/>
                  </a:schemeClr>
                </a:solidFill>
              </a:rPr>
              <a:t> and role of case management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E59317D7-FE8E-4658-888B-84C7F831D59C}" type="slidenum">
              <a:rPr lang="en-US" smtClean="0"/>
              <a:t>5</a:t>
            </a:fld>
            <a:endParaRPr lang="en-US"/>
          </a:p>
        </p:txBody>
      </p:sp>
    </p:spTree>
    <p:extLst>
      <p:ext uri="{BB962C8B-B14F-4D97-AF65-F5344CB8AC3E}">
        <p14:creationId xmlns:p14="http://schemas.microsoft.com/office/powerpoint/2010/main" val="65401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solidFill>
                  <a:schemeClr val="accent3">
                    <a:lumMod val="50000"/>
                  </a:schemeClr>
                </a:solidFill>
              </a:rPr>
              <a:t>Social service medical providers: </a:t>
            </a:r>
          </a:p>
          <a:p>
            <a:pPr lvl="1"/>
            <a:r>
              <a:rPr lang="en-US" dirty="0" smtClean="0">
                <a:solidFill>
                  <a:schemeClr val="accent3">
                    <a:lumMod val="50000"/>
                  </a:schemeClr>
                </a:solidFill>
              </a:rPr>
              <a:t>currently med billers who will be adding </a:t>
            </a:r>
            <a:r>
              <a:rPr lang="en-US" dirty="0" err="1" smtClean="0">
                <a:solidFill>
                  <a:schemeClr val="accent3">
                    <a:lumMod val="50000"/>
                  </a:schemeClr>
                </a:solidFill>
              </a:rPr>
              <a:t>soc</a:t>
            </a:r>
            <a:r>
              <a:rPr lang="en-US" dirty="0" smtClean="0">
                <a:solidFill>
                  <a:schemeClr val="accent3">
                    <a:lumMod val="50000"/>
                  </a:schemeClr>
                </a:solidFill>
              </a:rPr>
              <a:t> and or shared</a:t>
            </a:r>
            <a:br>
              <a:rPr lang="en-US" dirty="0" smtClean="0">
                <a:solidFill>
                  <a:schemeClr val="accent3">
                    <a:lumMod val="50000"/>
                  </a:schemeClr>
                </a:solidFill>
              </a:rPr>
            </a:br>
            <a:r>
              <a:rPr lang="en-US" dirty="0" smtClean="0">
                <a:solidFill>
                  <a:schemeClr val="accent3">
                    <a:lumMod val="50000"/>
                  </a:schemeClr>
                </a:solidFill>
              </a:rPr>
              <a:t>for shared  the only diff is they can add auth to claim and should it be paid by ah great then if denied for ah for certain reasons then should flip seamless to </a:t>
            </a:r>
            <a:r>
              <a:rPr lang="en-US" dirty="0" err="1" smtClean="0">
                <a:solidFill>
                  <a:schemeClr val="accent3">
                    <a:lumMod val="50000"/>
                  </a:schemeClr>
                </a:solidFill>
              </a:rPr>
              <a:t>ss</a:t>
            </a:r>
            <a:r>
              <a:rPr lang="en-US" dirty="0" smtClean="0">
                <a:solidFill>
                  <a:schemeClr val="accent3">
                    <a:lumMod val="50000"/>
                  </a:schemeClr>
                </a:solidFill>
              </a:rPr>
              <a:t> as a safety net up to the auth </a:t>
            </a:r>
            <a:r>
              <a:rPr lang="en-US" dirty="0" err="1" smtClean="0">
                <a:solidFill>
                  <a:schemeClr val="accent3">
                    <a:lumMod val="50000"/>
                  </a:schemeClr>
                </a:solidFill>
              </a:rPr>
              <a:t>amt</a:t>
            </a:r>
            <a:r>
              <a:rPr lang="en-US" dirty="0" smtClean="0">
                <a:solidFill>
                  <a:schemeClr val="accent3">
                    <a:lumMod val="50000"/>
                  </a:schemeClr>
                </a:solidFill>
              </a:rPr>
              <a:t> or med state rate </a:t>
            </a:r>
          </a:p>
          <a:p>
            <a:r>
              <a:rPr lang="en-US" dirty="0" smtClean="0">
                <a:solidFill>
                  <a:schemeClr val="accent3">
                    <a:lumMod val="50000"/>
                  </a:schemeClr>
                </a:solidFill>
              </a:rPr>
              <a:t>Social service only providers</a:t>
            </a:r>
          </a:p>
          <a:p>
            <a:pPr lvl="1"/>
            <a:r>
              <a:rPr lang="en-US" dirty="0" smtClean="0">
                <a:solidFill>
                  <a:schemeClr val="accent3">
                    <a:lumMod val="50000"/>
                  </a:schemeClr>
                </a:solidFill>
              </a:rPr>
              <a:t>for </a:t>
            </a:r>
            <a:r>
              <a:rPr lang="en-US" dirty="0" err="1" smtClean="0">
                <a:solidFill>
                  <a:schemeClr val="accent3">
                    <a:lumMod val="50000"/>
                  </a:schemeClr>
                </a:solidFill>
              </a:rPr>
              <a:t>ss</a:t>
            </a:r>
            <a:r>
              <a:rPr lang="en-US" dirty="0" smtClean="0">
                <a:solidFill>
                  <a:schemeClr val="accent3">
                    <a:lumMod val="50000"/>
                  </a:schemeClr>
                </a:solidFill>
              </a:rPr>
              <a:t> only diff </a:t>
            </a:r>
            <a:r>
              <a:rPr lang="en-US" dirty="0" err="1" smtClean="0">
                <a:solidFill>
                  <a:schemeClr val="accent3">
                    <a:lumMod val="50000"/>
                  </a:schemeClr>
                </a:solidFill>
              </a:rPr>
              <a:t>prov</a:t>
            </a:r>
            <a:r>
              <a:rPr lang="en-US" dirty="0" smtClean="0">
                <a:solidFill>
                  <a:schemeClr val="accent3">
                    <a:lumMod val="50000"/>
                  </a:schemeClr>
                </a:solidFill>
              </a:rPr>
              <a:t> profile claims different and more simple due </a:t>
            </a:r>
            <a:r>
              <a:rPr lang="en-US" dirty="0" err="1" smtClean="0">
                <a:solidFill>
                  <a:schemeClr val="accent3">
                    <a:lumMod val="50000"/>
                  </a:schemeClr>
                </a:solidFill>
              </a:rPr>
              <a:t>ot</a:t>
            </a:r>
            <a:r>
              <a:rPr lang="en-US" dirty="0" smtClean="0">
                <a:solidFill>
                  <a:schemeClr val="accent3">
                    <a:lumMod val="50000"/>
                  </a:schemeClr>
                </a:solidFill>
              </a:rPr>
              <a:t> not </a:t>
            </a:r>
            <a:r>
              <a:rPr lang="en-US" dirty="0" err="1" smtClean="0">
                <a:solidFill>
                  <a:schemeClr val="accent3">
                    <a:lumMod val="50000"/>
                  </a:schemeClr>
                </a:solidFill>
              </a:rPr>
              <a:t>req’ing</a:t>
            </a:r>
            <a:r>
              <a:rPr lang="en-US" dirty="0" smtClean="0">
                <a:solidFill>
                  <a:schemeClr val="accent3">
                    <a:lumMod val="50000"/>
                  </a:schemeClr>
                </a:solidFill>
              </a:rPr>
              <a:t> referring </a:t>
            </a:r>
            <a:r>
              <a:rPr lang="en-US" dirty="0" err="1" smtClean="0">
                <a:solidFill>
                  <a:schemeClr val="accent3">
                    <a:lumMod val="50000"/>
                  </a:schemeClr>
                </a:solidFill>
              </a:rPr>
              <a:t>npi</a:t>
            </a:r>
            <a:r>
              <a:rPr lang="en-US" dirty="0" smtClean="0">
                <a:solidFill>
                  <a:schemeClr val="accent3">
                    <a:lumMod val="50000"/>
                  </a:schemeClr>
                </a:solidFill>
              </a:rPr>
              <a:t>, dx, or other medical indicators instead use </a:t>
            </a:r>
            <a:r>
              <a:rPr lang="en-US" dirty="0" err="1" smtClean="0">
                <a:solidFill>
                  <a:schemeClr val="accent3">
                    <a:lumMod val="50000"/>
                  </a:schemeClr>
                </a:solidFill>
              </a:rPr>
              <a:t>ss</a:t>
            </a:r>
            <a:r>
              <a:rPr lang="en-US" dirty="0" smtClean="0">
                <a:solidFill>
                  <a:schemeClr val="accent3">
                    <a:lumMod val="50000"/>
                  </a:schemeClr>
                </a:solidFill>
              </a:rPr>
              <a:t> code, claim units up to amount auth on date of service ad </a:t>
            </a:r>
            <a:r>
              <a:rPr lang="en-US" dirty="0" err="1" smtClean="0">
                <a:solidFill>
                  <a:schemeClr val="accent3">
                    <a:lumMod val="50000"/>
                  </a:schemeClr>
                </a:solidFill>
              </a:rPr>
              <a:t>nwill</a:t>
            </a:r>
            <a:r>
              <a:rPr lang="en-US" dirty="0" smtClean="0">
                <a:solidFill>
                  <a:schemeClr val="accent3">
                    <a:lumMod val="50000"/>
                  </a:schemeClr>
                </a:solidFill>
              </a:rPr>
              <a:t> paid </a:t>
            </a:r>
            <a:r>
              <a:rPr lang="en-US" dirty="0" err="1" smtClean="0">
                <a:solidFill>
                  <a:schemeClr val="accent3">
                    <a:lumMod val="50000"/>
                  </a:schemeClr>
                </a:solidFill>
              </a:rPr>
              <a:t>ontho</a:t>
            </a:r>
            <a:r>
              <a:rPr lang="en-US" dirty="0" smtClean="0">
                <a:solidFill>
                  <a:schemeClr val="accent3">
                    <a:lumMod val="50000"/>
                  </a:schemeClr>
                </a:solidFill>
              </a:rPr>
              <a:t> the auth rate </a:t>
            </a:r>
          </a:p>
          <a:p>
            <a:pPr lvl="1"/>
            <a:r>
              <a:rPr lang="en-US" dirty="0" smtClean="0">
                <a:solidFill>
                  <a:schemeClr val="accent3">
                    <a:lumMod val="50000"/>
                  </a:schemeClr>
                </a:solidFill>
              </a:rPr>
              <a:t>domain using </a:t>
            </a:r>
            <a:r>
              <a:rPr lang="en-US" dirty="0" err="1" smtClean="0">
                <a:solidFill>
                  <a:schemeClr val="accent3">
                    <a:lumMod val="50000"/>
                  </a:schemeClr>
                </a:solidFill>
              </a:rPr>
              <a:t>ss</a:t>
            </a:r>
            <a:r>
              <a:rPr lang="en-US" dirty="0" smtClean="0">
                <a:solidFill>
                  <a:schemeClr val="accent3">
                    <a:lumMod val="50000"/>
                  </a:schemeClr>
                </a:solidFill>
              </a:rPr>
              <a:t> location on domain 01 or not the medical domain 00 which will get after they contract as a </a:t>
            </a:r>
            <a:r>
              <a:rPr lang="en-US" dirty="0" err="1" smtClean="0">
                <a:solidFill>
                  <a:schemeClr val="accent3">
                    <a:lumMod val="50000"/>
                  </a:schemeClr>
                </a:solidFill>
              </a:rPr>
              <a:t>ss</a:t>
            </a:r>
            <a:r>
              <a:rPr lang="en-US" dirty="0" smtClean="0">
                <a:solidFill>
                  <a:schemeClr val="accent3">
                    <a:lumMod val="50000"/>
                  </a:schemeClr>
                </a:solidFill>
              </a:rPr>
              <a:t> provider … that is the location </a:t>
            </a:r>
            <a:r>
              <a:rPr lang="en-US" dirty="0" err="1" smtClean="0">
                <a:solidFill>
                  <a:schemeClr val="accent3">
                    <a:lumMod val="50000"/>
                  </a:schemeClr>
                </a:solidFill>
              </a:rPr>
              <a:t>nthey</a:t>
            </a:r>
            <a:r>
              <a:rPr lang="en-US" dirty="0" smtClean="0">
                <a:solidFill>
                  <a:schemeClr val="accent3">
                    <a:lumMod val="50000"/>
                  </a:schemeClr>
                </a:solidFill>
              </a:rPr>
              <a:t> will use when submitting claiming talk allot about </a:t>
            </a:r>
            <a:r>
              <a:rPr lang="en-US" dirty="0" err="1" smtClean="0">
                <a:solidFill>
                  <a:schemeClr val="accent3">
                    <a:lumMod val="50000"/>
                  </a:schemeClr>
                </a:solidFill>
              </a:rPr>
              <a:t>macscs</a:t>
            </a:r>
            <a:r>
              <a:rPr lang="en-US" dirty="0" smtClean="0">
                <a:solidFill>
                  <a:schemeClr val="accent3">
                    <a:lumMod val="50000"/>
                  </a:schemeClr>
                </a:solidFill>
              </a:rPr>
              <a:t> and role of case management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E59317D7-FE8E-4658-888B-84C7F831D59C}" type="slidenum">
              <a:rPr lang="en-US" smtClean="0"/>
              <a:t>6</a:t>
            </a:fld>
            <a:endParaRPr lang="en-US"/>
          </a:p>
        </p:txBody>
      </p:sp>
    </p:spTree>
    <p:extLst>
      <p:ext uri="{BB962C8B-B14F-4D97-AF65-F5344CB8AC3E}">
        <p14:creationId xmlns:p14="http://schemas.microsoft.com/office/powerpoint/2010/main" val="414507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E9E84D7-0568-4D8C-84D1-FD757859F86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7965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client’s self-identified</a:t>
            </a:r>
            <a:r>
              <a:rPr lang="en-US" baseline="0" dirty="0" smtClean="0"/>
              <a:t> needs should drive the procurement of goods and services. The client must work with their healthcare providers and social services case worker to develop their plan of care. You as the payee should know what benefit will be covering the needed goods and service and not to deliver the goods or services until coverage has been verified. </a:t>
            </a:r>
          </a:p>
          <a:p>
            <a:endParaRPr lang="en-US" baseline="0" dirty="0" smtClean="0"/>
          </a:p>
          <a:p>
            <a:r>
              <a:rPr lang="en-US" baseline="0" dirty="0" smtClean="0"/>
              <a:t>If something is going to be paid by DSHS there must be an authorization in ProviderOne in approved no error status. There are resources at the Health Care authority to assist in verifying/reviewing the client’s medical benefit and you can work collaboratively with your client’s case worker regarding their social services benefit. </a:t>
            </a:r>
            <a:endParaRPr lang="en-US" dirty="0"/>
          </a:p>
        </p:txBody>
      </p:sp>
      <p:sp>
        <p:nvSpPr>
          <p:cNvPr id="4" name="Slide Number Placeholder 3"/>
          <p:cNvSpPr>
            <a:spLocks noGrp="1"/>
          </p:cNvSpPr>
          <p:nvPr>
            <p:ph type="sldNum" sz="quarter" idx="10"/>
          </p:nvPr>
        </p:nvSpPr>
        <p:spPr/>
        <p:txBody>
          <a:bodyPr/>
          <a:lstStyle/>
          <a:p>
            <a:fld id="{E59317D7-FE8E-4658-888B-84C7F831D59C}" type="slidenum">
              <a:rPr lang="en-US" smtClean="0"/>
              <a:t>9</a:t>
            </a:fld>
            <a:endParaRPr lang="en-US"/>
          </a:p>
        </p:txBody>
      </p:sp>
    </p:spTree>
    <p:extLst>
      <p:ext uri="{BB962C8B-B14F-4D97-AF65-F5344CB8AC3E}">
        <p14:creationId xmlns:p14="http://schemas.microsoft.com/office/powerpoint/2010/main" val="2699694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Providers are required to bill other payment sources before claiming payment through Apple Health or a social service authorization. </a:t>
            </a:r>
          </a:p>
          <a:p>
            <a:r>
              <a:rPr lang="en-US" dirty="0" smtClean="0"/>
              <a:t>Providers must not request additional payment through a social service authorization or private funds in an effort to supplement the Medicare or AH reimbursement rate.</a:t>
            </a:r>
          </a:p>
          <a:p>
            <a:r>
              <a:rPr lang="en-US" dirty="0" smtClean="0"/>
              <a:t>Reminders about “last resort”:</a:t>
            </a:r>
          </a:p>
          <a:p>
            <a:r>
              <a:rPr lang="en-US" dirty="0" smtClean="0"/>
              <a:t>–The vendor must first bill private insurance (third party liability-TPL) or Medicare when the individual </a:t>
            </a:r>
            <a:r>
              <a:rPr lang="en-US" b="1" dirty="0" smtClean="0"/>
              <a:t>and</a:t>
            </a:r>
            <a:r>
              <a:rPr lang="en-US" dirty="0" smtClean="0"/>
              <a:t> item are covered.</a:t>
            </a:r>
          </a:p>
          <a:p>
            <a:r>
              <a:rPr lang="en-US" dirty="0" smtClean="0"/>
              <a:t>–When the client has Apple Health (AH) coverage and the item is a covered benefit or is “typically not covered”, last resort</a:t>
            </a:r>
            <a:r>
              <a:rPr lang="en-US" baseline="0" dirty="0" smtClean="0"/>
              <a:t> means that:</a:t>
            </a:r>
            <a:endParaRPr lang="en-US" dirty="0" smtClean="0"/>
          </a:p>
          <a:p>
            <a:r>
              <a:rPr lang="en-US" dirty="0" smtClean="0"/>
              <a:t>•you must follow all required processes to seek payment</a:t>
            </a:r>
            <a:r>
              <a:rPr lang="en-US" baseline="0" dirty="0" smtClean="0"/>
              <a:t> from the client’s other benefits</a:t>
            </a:r>
            <a:r>
              <a:rPr lang="en-US" dirty="0" smtClean="0"/>
              <a:t> which may include requesting a Prior Authorization (PA), Exception to Rule (ETR), or Limitation Extension (LE) when necessary. It is your responsibility to know</a:t>
            </a:r>
            <a:r>
              <a:rPr lang="en-US" baseline="0" dirty="0" smtClean="0"/>
              <a:t> how to follow these processes for Medicare, Apple Health, and </a:t>
            </a:r>
            <a:r>
              <a:rPr lang="en-US" dirty="0" smtClean="0"/>
              <a:t>coordinate with the client’s MCO when applicable.</a:t>
            </a:r>
            <a:r>
              <a:rPr lang="en-US" baseline="0" dirty="0" smtClean="0"/>
              <a:t> </a:t>
            </a:r>
            <a:r>
              <a:rPr lang="en-US" dirty="0" smtClean="0"/>
              <a:t> </a:t>
            </a:r>
          </a:p>
          <a:p>
            <a:r>
              <a:rPr lang="en-US" dirty="0" smtClean="0"/>
              <a:t>•Last resort</a:t>
            </a:r>
            <a:r>
              <a:rPr lang="en-US" baseline="0" dirty="0" smtClean="0"/>
              <a:t> d</a:t>
            </a:r>
            <a:r>
              <a:rPr lang="en-US" dirty="0" smtClean="0"/>
              <a:t>oes not mean that an administrative hearing must be requested for every denial from Apple Health. Hearings should only be requested when it is believed the client meets Apple Health’s criteria, but the equipment was denied. Apple Health will send notification of the decision to pay, reject, or deny payment</a:t>
            </a:r>
            <a:r>
              <a:rPr lang="en-US" baseline="0" dirty="0" smtClean="0"/>
              <a:t> for a submitted claim. Only if the claim is denied can social services pay for the good or service if it has been identified on the client’s plan of care and has been </a:t>
            </a:r>
            <a:r>
              <a:rPr lang="en-US" baseline="0" dirty="0" err="1" smtClean="0"/>
              <a:t>authorzed</a:t>
            </a:r>
            <a:r>
              <a:rPr lang="en-US" baseline="0" dirty="0" smtClean="0"/>
              <a:t> by their case worker. </a:t>
            </a: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E59317D7-FE8E-4658-888B-84C7F831D59C}" type="slidenum">
              <a:rPr lang="en-US" smtClean="0"/>
              <a:t>10</a:t>
            </a:fld>
            <a:endParaRPr lang="en-US"/>
          </a:p>
        </p:txBody>
      </p:sp>
    </p:spTree>
    <p:extLst>
      <p:ext uri="{BB962C8B-B14F-4D97-AF65-F5344CB8AC3E}">
        <p14:creationId xmlns:p14="http://schemas.microsoft.com/office/powerpoint/2010/main" val="3557231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descr="ALTSA template open, close.png"/>
          <p:cNvPicPr>
            <a:picLocks noChangeAspect="1"/>
          </p:cNvPicPr>
          <p:nvPr/>
        </p:nvPicPr>
        <p:blipFill rotWithShape="1">
          <a:blip r:embed="rId2" cstate="print">
            <a:extLst>
              <a:ext uri="{28A0092B-C50C-407E-A947-70E740481C1C}">
                <a14:useLocalDpi xmlns:a14="http://schemas.microsoft.com/office/drawing/2010/main" val="0"/>
              </a:ext>
            </a:extLst>
          </a:blip>
          <a:srcRect b="87582"/>
          <a:stretch/>
        </p:blipFill>
        <p:spPr>
          <a:xfrm>
            <a:off x="0" y="1"/>
            <a:ext cx="12192000" cy="851647"/>
          </a:xfrm>
          <a:prstGeom prst="rect">
            <a:avLst/>
          </a:prstGeom>
        </p:spPr>
      </p:pic>
      <p:pic>
        <p:nvPicPr>
          <p:cNvPr id="8" name="Picture 7" descr="ALTSA template open, close.png"/>
          <p:cNvPicPr>
            <a:picLocks noChangeAspect="1"/>
          </p:cNvPicPr>
          <p:nvPr/>
        </p:nvPicPr>
        <p:blipFill rotWithShape="1">
          <a:blip r:embed="rId3" cstate="print">
            <a:extLst>
              <a:ext uri="{28A0092B-C50C-407E-A947-70E740481C1C}">
                <a14:useLocalDpi xmlns:a14="http://schemas.microsoft.com/office/drawing/2010/main" val="0"/>
              </a:ext>
            </a:extLst>
          </a:blip>
          <a:srcRect l="71078" t="12419" r="4803" b="75424"/>
          <a:stretch/>
        </p:blipFill>
        <p:spPr>
          <a:xfrm>
            <a:off x="8665883" y="851647"/>
            <a:ext cx="2940423" cy="833719"/>
          </a:xfrm>
          <a:prstGeom prst="rect">
            <a:avLst/>
          </a:prstGeom>
          <a:ln>
            <a:noFill/>
          </a:ln>
          <a:effectLst>
            <a:softEdge rad="112500"/>
          </a:effectLst>
        </p:spPr>
      </p:pic>
      <p:pic>
        <p:nvPicPr>
          <p:cNvPr id="12" name="Picture 11" descr="ALTSA template open, close.png"/>
          <p:cNvPicPr>
            <a:picLocks noChangeAspect="1"/>
          </p:cNvPicPr>
          <p:nvPr/>
        </p:nvPicPr>
        <p:blipFill rotWithShape="1">
          <a:blip r:embed="rId2" cstate="print">
            <a:extLst>
              <a:ext uri="{28A0092B-C50C-407E-A947-70E740481C1C}">
                <a14:useLocalDpi xmlns:a14="http://schemas.microsoft.com/office/drawing/2010/main" val="0"/>
              </a:ext>
            </a:extLst>
          </a:blip>
          <a:srcRect l="7156" t="84445" r="76275"/>
          <a:stretch/>
        </p:blipFill>
        <p:spPr>
          <a:xfrm>
            <a:off x="872566" y="5791200"/>
            <a:ext cx="2020047" cy="1066800"/>
          </a:xfrm>
          <a:prstGeom prst="rect">
            <a:avLst/>
          </a:prstGeom>
        </p:spPr>
      </p:pic>
      <p:pic>
        <p:nvPicPr>
          <p:cNvPr id="13" name="Picture 12" descr="ALTSA template open, close.png"/>
          <p:cNvPicPr>
            <a:picLocks noChangeAspect="1"/>
          </p:cNvPicPr>
          <p:nvPr/>
        </p:nvPicPr>
        <p:blipFill rotWithShape="1">
          <a:blip r:embed="rId2" cstate="print">
            <a:extLst>
              <a:ext uri="{28A0092B-C50C-407E-A947-70E740481C1C}">
                <a14:useLocalDpi xmlns:a14="http://schemas.microsoft.com/office/drawing/2010/main" val="0"/>
              </a:ext>
            </a:extLst>
          </a:blip>
          <a:srcRect l="52157" t="93333" r="7941"/>
          <a:stretch/>
        </p:blipFill>
        <p:spPr>
          <a:xfrm>
            <a:off x="6096001" y="6400800"/>
            <a:ext cx="4864847" cy="457200"/>
          </a:xfrm>
          <a:prstGeom prst="rect">
            <a:avLst/>
          </a:prstGeom>
        </p:spPr>
      </p:pic>
      <p:sp>
        <p:nvSpPr>
          <p:cNvPr id="14" name="Slide Number Placeholder 3"/>
          <p:cNvSpPr>
            <a:spLocks noGrp="1"/>
          </p:cNvSpPr>
          <p:nvPr>
            <p:ph type="sldNum" sz="quarter" idx="12"/>
          </p:nvPr>
        </p:nvSpPr>
        <p:spPr>
          <a:xfrm>
            <a:off x="8737600" y="6356351"/>
            <a:ext cx="2844800" cy="365125"/>
          </a:xfrm>
        </p:spPr>
        <p:txBody>
          <a:bodyPr/>
          <a:lstStyle/>
          <a:p>
            <a:fld id="{8B718811-5960-4AEE-AE65-184641CA5BF1}" type="slidenum">
              <a:rPr lang="en-US" smtClean="0"/>
              <a:t>‹#›</a:t>
            </a:fld>
            <a:endParaRPr lang="en-US"/>
          </a:p>
        </p:txBody>
      </p:sp>
    </p:spTree>
    <p:extLst>
      <p:ext uri="{BB962C8B-B14F-4D97-AF65-F5344CB8AC3E}">
        <p14:creationId xmlns:p14="http://schemas.microsoft.com/office/powerpoint/2010/main" val="29014502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20574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819401"/>
            <a:ext cx="5386917" cy="3306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20574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819400"/>
            <a:ext cx="5389033" cy="3306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7597E2C9-1CF6-48E2-8BD5-79A0048E473F}" type="slidenum">
              <a:rPr lang="en-US" smtClean="0"/>
              <a:t>‹#›</a:t>
            </a:fld>
            <a:endParaRPr lang="en-US"/>
          </a:p>
        </p:txBody>
      </p:sp>
    </p:spTree>
    <p:extLst>
      <p:ext uri="{BB962C8B-B14F-4D97-AF65-F5344CB8AC3E}">
        <p14:creationId xmlns:p14="http://schemas.microsoft.com/office/powerpoint/2010/main" val="19353986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597E2C9-1CF6-48E2-8BD5-79A0048E473F}" type="slidenum">
              <a:rPr lang="en-US" smtClean="0"/>
              <a:t>‹#›</a:t>
            </a:fld>
            <a:endParaRPr lang="en-US"/>
          </a:p>
        </p:txBody>
      </p:sp>
    </p:spTree>
    <p:extLst>
      <p:ext uri="{BB962C8B-B14F-4D97-AF65-F5344CB8AC3E}">
        <p14:creationId xmlns:p14="http://schemas.microsoft.com/office/powerpoint/2010/main" val="21317543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97E2C9-1CF6-48E2-8BD5-79A0048E473F}" type="slidenum">
              <a:rPr lang="en-US" smtClean="0"/>
              <a:t>‹#›</a:t>
            </a:fld>
            <a:endParaRPr lang="en-US"/>
          </a:p>
        </p:txBody>
      </p:sp>
    </p:spTree>
    <p:custDataLst>
      <p:tags r:id="rId1"/>
    </p:custDataLst>
    <p:extLst>
      <p:ext uri="{BB962C8B-B14F-4D97-AF65-F5344CB8AC3E}">
        <p14:creationId xmlns:p14="http://schemas.microsoft.com/office/powerpoint/2010/main" val="14886970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838201"/>
            <a:ext cx="6815667"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597E2C9-1CF6-48E2-8BD5-79A0048E473F}" type="slidenum">
              <a:rPr lang="en-US" smtClean="0"/>
              <a:t>‹#›</a:t>
            </a:fld>
            <a:endParaRPr lang="en-US"/>
          </a:p>
        </p:txBody>
      </p:sp>
    </p:spTree>
    <p:extLst>
      <p:ext uri="{BB962C8B-B14F-4D97-AF65-F5344CB8AC3E}">
        <p14:creationId xmlns:p14="http://schemas.microsoft.com/office/powerpoint/2010/main" val="21740099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990600"/>
            <a:ext cx="73152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597E2C9-1CF6-48E2-8BD5-79A0048E473F}" type="slidenum">
              <a:rPr lang="en-US" smtClean="0"/>
              <a:t>‹#›</a:t>
            </a:fld>
            <a:endParaRPr lang="en-US"/>
          </a:p>
        </p:txBody>
      </p:sp>
    </p:spTree>
    <p:extLst>
      <p:ext uri="{BB962C8B-B14F-4D97-AF65-F5344CB8AC3E}">
        <p14:creationId xmlns:p14="http://schemas.microsoft.com/office/powerpoint/2010/main" val="25706287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597E2C9-1CF6-48E2-8BD5-79A0048E473F}" type="slidenum">
              <a:rPr lang="en-US" smtClean="0"/>
              <a:t>‹#›</a:t>
            </a:fld>
            <a:endParaRPr lang="en-US"/>
          </a:p>
        </p:txBody>
      </p:sp>
    </p:spTree>
    <p:extLst>
      <p:ext uri="{BB962C8B-B14F-4D97-AF65-F5344CB8AC3E}">
        <p14:creationId xmlns:p14="http://schemas.microsoft.com/office/powerpoint/2010/main" val="9430193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1"/>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1"/>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597E2C9-1CF6-48E2-8BD5-79A0048E473F}" type="slidenum">
              <a:rPr lang="en-US" smtClean="0"/>
              <a:t>‹#›</a:t>
            </a:fld>
            <a:endParaRPr lang="en-US"/>
          </a:p>
        </p:txBody>
      </p:sp>
    </p:spTree>
    <p:extLst>
      <p:ext uri="{BB962C8B-B14F-4D97-AF65-F5344CB8AC3E}">
        <p14:creationId xmlns:p14="http://schemas.microsoft.com/office/powerpoint/2010/main" val="15659865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68DB9DF-31AA-413A-8378-E46794CA11D3}"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F2BF2-E145-4B85-BEF8-94E4C8F5A275}" type="slidenum">
              <a:rPr lang="en-US" smtClean="0"/>
              <a:t>‹#›</a:t>
            </a:fld>
            <a:endParaRPr lang="en-US"/>
          </a:p>
        </p:txBody>
      </p:sp>
    </p:spTree>
    <p:custDataLst>
      <p:tags r:id="rId1"/>
    </p:custDataLst>
    <p:extLst>
      <p:ext uri="{BB962C8B-B14F-4D97-AF65-F5344CB8AC3E}">
        <p14:creationId xmlns:p14="http://schemas.microsoft.com/office/powerpoint/2010/main" val="42119734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DB9DF-31AA-413A-8378-E46794CA11D3}"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F2BF2-E145-4B85-BEF8-94E4C8F5A275}" type="slidenum">
              <a:rPr lang="en-US" smtClean="0"/>
              <a:t>‹#›</a:t>
            </a:fld>
            <a:endParaRPr lang="en-US"/>
          </a:p>
        </p:txBody>
      </p:sp>
    </p:spTree>
    <p:custDataLst>
      <p:tags r:id="rId1"/>
    </p:custDataLst>
    <p:extLst>
      <p:ext uri="{BB962C8B-B14F-4D97-AF65-F5344CB8AC3E}">
        <p14:creationId xmlns:p14="http://schemas.microsoft.com/office/powerpoint/2010/main" val="6683947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DB9DF-31AA-413A-8378-E46794CA11D3}"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F2BF2-E145-4B85-BEF8-94E4C8F5A275}" type="slidenum">
              <a:rPr lang="en-US" smtClean="0"/>
              <a:t>‹#›</a:t>
            </a:fld>
            <a:endParaRPr lang="en-US"/>
          </a:p>
        </p:txBody>
      </p:sp>
    </p:spTree>
    <p:custDataLst>
      <p:tags r:id="rId1"/>
    </p:custDataLst>
    <p:extLst>
      <p:ext uri="{BB962C8B-B14F-4D97-AF65-F5344CB8AC3E}">
        <p14:creationId xmlns:p14="http://schemas.microsoft.com/office/powerpoint/2010/main" val="39230683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or Closing Slide">
    <p:spTree>
      <p:nvGrpSpPr>
        <p:cNvPr id="1" name=""/>
        <p:cNvGrpSpPr/>
        <p:nvPr/>
      </p:nvGrpSpPr>
      <p:grpSpPr>
        <a:xfrm>
          <a:off x="0" y="0"/>
          <a:ext cx="0" cy="0"/>
          <a:chOff x="0" y="0"/>
          <a:chExt cx="0" cy="0"/>
        </a:xfrm>
      </p:grpSpPr>
      <p:sp>
        <p:nvSpPr>
          <p:cNvPr id="7" name="Title 2"/>
          <p:cNvSpPr>
            <a:spLocks noGrp="1"/>
          </p:cNvSpPr>
          <p:nvPr>
            <p:ph type="ctrTitle"/>
          </p:nvPr>
        </p:nvSpPr>
        <p:spPr>
          <a:xfrm>
            <a:off x="1016001" y="2438401"/>
            <a:ext cx="9567135" cy="1793167"/>
          </a:xfrm>
        </p:spPr>
        <p:txBody>
          <a:bodyPr/>
          <a:lstStyle/>
          <a:p>
            <a:r>
              <a:rPr lang="en-US" smtClean="0"/>
              <a:t>Click to edit Master title style</a:t>
            </a:r>
            <a:endParaRPr lang="en-US" dirty="0"/>
          </a:p>
        </p:txBody>
      </p:sp>
      <p:pic>
        <p:nvPicPr>
          <p:cNvPr id="8" name="Picture 7" descr="ALTSA template open, close.png"/>
          <p:cNvPicPr>
            <a:picLocks noChangeAspect="1"/>
          </p:cNvPicPr>
          <p:nvPr/>
        </p:nvPicPr>
        <p:blipFill rotWithShape="1">
          <a:blip r:embed="rId2" cstate="print">
            <a:extLst>
              <a:ext uri="{28A0092B-C50C-407E-A947-70E740481C1C}">
                <a14:useLocalDpi xmlns:a14="http://schemas.microsoft.com/office/drawing/2010/main" val="0"/>
              </a:ext>
            </a:extLst>
          </a:blip>
          <a:srcRect b="87582"/>
          <a:stretch/>
        </p:blipFill>
        <p:spPr>
          <a:xfrm>
            <a:off x="0" y="-1"/>
            <a:ext cx="12192000" cy="851647"/>
          </a:xfrm>
          <a:prstGeom prst="rect">
            <a:avLst/>
          </a:prstGeom>
        </p:spPr>
      </p:pic>
      <p:pic>
        <p:nvPicPr>
          <p:cNvPr id="9" name="Picture 8" descr="ALTSA template open, close.png"/>
          <p:cNvPicPr>
            <a:picLocks noChangeAspect="1"/>
          </p:cNvPicPr>
          <p:nvPr/>
        </p:nvPicPr>
        <p:blipFill rotWithShape="1">
          <a:blip r:embed="rId3" cstate="print">
            <a:extLst>
              <a:ext uri="{28A0092B-C50C-407E-A947-70E740481C1C}">
                <a14:useLocalDpi xmlns:a14="http://schemas.microsoft.com/office/drawing/2010/main" val="0"/>
              </a:ext>
            </a:extLst>
          </a:blip>
          <a:srcRect l="71078" t="12419" r="4803" b="75424"/>
          <a:stretch/>
        </p:blipFill>
        <p:spPr>
          <a:xfrm>
            <a:off x="8665883" y="851647"/>
            <a:ext cx="2940423" cy="833719"/>
          </a:xfrm>
          <a:prstGeom prst="rect">
            <a:avLst/>
          </a:prstGeom>
          <a:ln>
            <a:noFill/>
          </a:ln>
          <a:effectLst>
            <a:softEdge rad="112500"/>
          </a:effectLst>
        </p:spPr>
      </p:pic>
      <p:pic>
        <p:nvPicPr>
          <p:cNvPr id="10" name="Picture 9" descr="ALTSA template open, close.png"/>
          <p:cNvPicPr>
            <a:picLocks noChangeAspect="1"/>
          </p:cNvPicPr>
          <p:nvPr/>
        </p:nvPicPr>
        <p:blipFill rotWithShape="1">
          <a:blip r:embed="rId2" cstate="print">
            <a:extLst>
              <a:ext uri="{28A0092B-C50C-407E-A947-70E740481C1C}">
                <a14:useLocalDpi xmlns:a14="http://schemas.microsoft.com/office/drawing/2010/main" val="0"/>
              </a:ext>
            </a:extLst>
          </a:blip>
          <a:srcRect l="7156" t="84445" r="76275"/>
          <a:stretch/>
        </p:blipFill>
        <p:spPr>
          <a:xfrm>
            <a:off x="872566" y="5791200"/>
            <a:ext cx="2020047" cy="1066800"/>
          </a:xfrm>
          <a:prstGeom prst="rect">
            <a:avLst/>
          </a:prstGeom>
        </p:spPr>
      </p:pic>
      <p:pic>
        <p:nvPicPr>
          <p:cNvPr id="11" name="Picture 10" descr="ALTSA template open, close.png"/>
          <p:cNvPicPr>
            <a:picLocks noChangeAspect="1"/>
          </p:cNvPicPr>
          <p:nvPr/>
        </p:nvPicPr>
        <p:blipFill rotWithShape="1">
          <a:blip r:embed="rId2" cstate="print">
            <a:extLst>
              <a:ext uri="{28A0092B-C50C-407E-A947-70E740481C1C}">
                <a14:useLocalDpi xmlns:a14="http://schemas.microsoft.com/office/drawing/2010/main" val="0"/>
              </a:ext>
            </a:extLst>
          </a:blip>
          <a:srcRect l="52157" t="93333" r="7941"/>
          <a:stretch/>
        </p:blipFill>
        <p:spPr>
          <a:xfrm>
            <a:off x="6358966" y="6400800"/>
            <a:ext cx="4864847" cy="457200"/>
          </a:xfrm>
          <a:prstGeom prst="rect">
            <a:avLst/>
          </a:prstGeom>
        </p:spPr>
      </p:pic>
      <p:sp>
        <p:nvSpPr>
          <p:cNvPr id="12" name="Slide Number Placeholder 3"/>
          <p:cNvSpPr>
            <a:spLocks noGrp="1"/>
          </p:cNvSpPr>
          <p:nvPr>
            <p:ph type="sldNum" sz="quarter" idx="12"/>
          </p:nvPr>
        </p:nvSpPr>
        <p:spPr>
          <a:xfrm>
            <a:off x="8737600" y="6356351"/>
            <a:ext cx="2844800" cy="365125"/>
          </a:xfrm>
        </p:spPr>
        <p:txBody>
          <a:bodyPr/>
          <a:lstStyle/>
          <a:p>
            <a:fld id="{8B718811-5960-4AEE-AE65-184641CA5BF1}" type="slidenum">
              <a:rPr lang="en-US" smtClean="0"/>
              <a:t>‹#›</a:t>
            </a:fld>
            <a:endParaRPr lang="en-US"/>
          </a:p>
        </p:txBody>
      </p:sp>
    </p:spTree>
    <p:extLst>
      <p:ext uri="{BB962C8B-B14F-4D97-AF65-F5344CB8AC3E}">
        <p14:creationId xmlns:p14="http://schemas.microsoft.com/office/powerpoint/2010/main" val="3993647541"/>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5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5625"/>
            <a:ext cx="515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8DB9DF-31AA-413A-8378-E46794CA11D3}"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F2BF2-E145-4B85-BEF8-94E4C8F5A275}" type="slidenum">
              <a:rPr lang="en-US" smtClean="0"/>
              <a:t>‹#›</a:t>
            </a:fld>
            <a:endParaRPr lang="en-US"/>
          </a:p>
        </p:txBody>
      </p:sp>
    </p:spTree>
    <p:extLst>
      <p:ext uri="{BB962C8B-B14F-4D97-AF65-F5344CB8AC3E}">
        <p14:creationId xmlns:p14="http://schemas.microsoft.com/office/powerpoint/2010/main" val="2839166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8DB9DF-31AA-413A-8378-E46794CA11D3}" type="datetimeFigureOut">
              <a:rPr lang="en-US" smtClean="0"/>
              <a:t>12/17/2018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F2BF2-E145-4B85-BEF8-94E4C8F5A275}" type="slidenum">
              <a:rPr lang="en-US" smtClean="0"/>
              <a:t>‹#›</a:t>
            </a:fld>
            <a:endParaRPr lang="en-US"/>
          </a:p>
        </p:txBody>
      </p:sp>
    </p:spTree>
    <p:extLst>
      <p:ext uri="{BB962C8B-B14F-4D97-AF65-F5344CB8AC3E}">
        <p14:creationId xmlns:p14="http://schemas.microsoft.com/office/powerpoint/2010/main" val="2282203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8DB9DF-31AA-413A-8378-E46794CA11D3}" type="datetimeFigureOut">
              <a:rPr lang="en-US" smtClean="0"/>
              <a:t>12/17/2018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F2BF2-E145-4B85-BEF8-94E4C8F5A275}" type="slidenum">
              <a:rPr lang="en-US" smtClean="0"/>
              <a:t>‹#›</a:t>
            </a:fld>
            <a:endParaRPr lang="en-US"/>
          </a:p>
        </p:txBody>
      </p:sp>
    </p:spTree>
    <p:extLst>
      <p:ext uri="{BB962C8B-B14F-4D97-AF65-F5344CB8AC3E}">
        <p14:creationId xmlns:p14="http://schemas.microsoft.com/office/powerpoint/2010/main" val="387133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DB9DF-31AA-413A-8378-E46794CA11D3}" type="datetimeFigureOut">
              <a:rPr lang="en-US" smtClean="0"/>
              <a:t>12/17/2018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F2BF2-E145-4B85-BEF8-94E4C8F5A275}" type="slidenum">
              <a:rPr lang="en-US" smtClean="0"/>
              <a:t>‹#›</a:t>
            </a:fld>
            <a:endParaRPr lang="en-US"/>
          </a:p>
        </p:txBody>
      </p:sp>
    </p:spTree>
    <p:custDataLst>
      <p:tags r:id="rId1"/>
    </p:custDataLst>
    <p:extLst>
      <p:ext uri="{BB962C8B-B14F-4D97-AF65-F5344CB8AC3E}">
        <p14:creationId xmlns:p14="http://schemas.microsoft.com/office/powerpoint/2010/main" val="2785381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DB9DF-31AA-413A-8378-E46794CA11D3}"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F2BF2-E145-4B85-BEF8-94E4C8F5A275}" type="slidenum">
              <a:rPr lang="en-US" smtClean="0"/>
              <a:t>‹#›</a:t>
            </a:fld>
            <a:endParaRPr lang="en-US"/>
          </a:p>
        </p:txBody>
      </p:sp>
    </p:spTree>
    <p:extLst>
      <p:ext uri="{BB962C8B-B14F-4D97-AF65-F5344CB8AC3E}">
        <p14:creationId xmlns:p14="http://schemas.microsoft.com/office/powerpoint/2010/main" val="1786997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DB9DF-31AA-413A-8378-E46794CA11D3}"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F2BF2-E145-4B85-BEF8-94E4C8F5A275}" type="slidenum">
              <a:rPr lang="en-US" smtClean="0"/>
              <a:t>‹#›</a:t>
            </a:fld>
            <a:endParaRPr lang="en-US"/>
          </a:p>
        </p:txBody>
      </p:sp>
    </p:spTree>
    <p:extLst>
      <p:ext uri="{BB962C8B-B14F-4D97-AF65-F5344CB8AC3E}">
        <p14:creationId xmlns:p14="http://schemas.microsoft.com/office/powerpoint/2010/main" val="393798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DB9DF-31AA-413A-8378-E46794CA11D3}"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F2BF2-E145-4B85-BEF8-94E4C8F5A275}" type="slidenum">
              <a:rPr lang="en-US" smtClean="0"/>
              <a:t>‹#›</a:t>
            </a:fld>
            <a:endParaRPr lang="en-US"/>
          </a:p>
        </p:txBody>
      </p:sp>
    </p:spTree>
    <p:extLst>
      <p:ext uri="{BB962C8B-B14F-4D97-AF65-F5344CB8AC3E}">
        <p14:creationId xmlns:p14="http://schemas.microsoft.com/office/powerpoint/2010/main" val="358914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DB9DF-31AA-413A-8378-E46794CA11D3}"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F2BF2-E145-4B85-BEF8-94E4C8F5A275}" type="slidenum">
              <a:rPr lang="en-US" smtClean="0"/>
              <a:t>‹#›</a:t>
            </a:fld>
            <a:endParaRPr lang="en-US"/>
          </a:p>
        </p:txBody>
      </p:sp>
    </p:spTree>
    <p:extLst>
      <p:ext uri="{BB962C8B-B14F-4D97-AF65-F5344CB8AC3E}">
        <p14:creationId xmlns:p14="http://schemas.microsoft.com/office/powerpoint/2010/main" val="4162197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2439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2272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C28F81-B03A-427A-AAC0-8B2AB0D32FB1}" type="datetime1">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18811-5960-4AEE-AE65-184641CA5BF1}" type="slidenum">
              <a:rPr lang="en-US" smtClean="0"/>
              <a:t>‹#›</a:t>
            </a:fld>
            <a:endParaRPr lang="en-US"/>
          </a:p>
        </p:txBody>
      </p:sp>
    </p:spTree>
    <p:extLst>
      <p:ext uri="{BB962C8B-B14F-4D97-AF65-F5344CB8AC3E}">
        <p14:creationId xmlns:p14="http://schemas.microsoft.com/office/powerpoint/2010/main" val="127251352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0420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1"/>
            <a:ext cx="5384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2209801"/>
            <a:ext cx="5384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00619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20574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819401"/>
            <a:ext cx="5386917" cy="3306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20574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819400"/>
            <a:ext cx="5389033" cy="3306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3759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9187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25227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838201"/>
            <a:ext cx="6815667"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0635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990600"/>
            <a:ext cx="73152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03703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20492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1"/>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1"/>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8416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80E14A-8080-4D28-939D-76B872197753}" type="datetime1">
              <a:rPr lang="en-US" smtClean="0"/>
              <a:t>12/17/2018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18811-5960-4AEE-AE65-184641CA5BF1}" type="slidenum">
              <a:rPr lang="en-US" smtClean="0"/>
              <a:t>‹#›</a:t>
            </a:fld>
            <a:endParaRPr lang="en-US"/>
          </a:p>
        </p:txBody>
      </p:sp>
    </p:spTree>
    <p:extLst>
      <p:ext uri="{BB962C8B-B14F-4D97-AF65-F5344CB8AC3E}">
        <p14:creationId xmlns:p14="http://schemas.microsoft.com/office/powerpoint/2010/main" val="7540728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B718811-5960-4AEE-AE65-184641CA5BF1}" type="slidenum">
              <a:rPr lang="en-US" smtClean="0"/>
              <a:t>‹#›</a:t>
            </a:fld>
            <a:endParaRPr lang="en-US"/>
          </a:p>
        </p:txBody>
      </p:sp>
    </p:spTree>
    <p:extLst>
      <p:ext uri="{BB962C8B-B14F-4D97-AF65-F5344CB8AC3E}">
        <p14:creationId xmlns:p14="http://schemas.microsoft.com/office/powerpoint/2010/main" val="8780184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597E2C9-1CF6-48E2-8BD5-79A0048E473F}" type="slidenum">
              <a:rPr lang="en-US" smtClean="0"/>
              <a:t>‹#›</a:t>
            </a:fld>
            <a:endParaRPr lang="en-US"/>
          </a:p>
        </p:txBody>
      </p:sp>
    </p:spTree>
    <p:extLst>
      <p:ext uri="{BB962C8B-B14F-4D97-AF65-F5344CB8AC3E}">
        <p14:creationId xmlns:p14="http://schemas.microsoft.com/office/powerpoint/2010/main" val="1175777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597E2C9-1CF6-48E2-8BD5-79A0048E473F}" type="slidenum">
              <a:rPr lang="en-US" smtClean="0"/>
              <a:t>‹#›</a:t>
            </a:fld>
            <a:endParaRPr lang="en-US"/>
          </a:p>
        </p:txBody>
      </p:sp>
    </p:spTree>
    <p:extLst>
      <p:ext uri="{BB962C8B-B14F-4D97-AF65-F5344CB8AC3E}">
        <p14:creationId xmlns:p14="http://schemas.microsoft.com/office/powerpoint/2010/main" val="36201856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7597E2C9-1CF6-48E2-8BD5-79A0048E473F}" type="slidenum">
              <a:rPr lang="en-US" smtClean="0"/>
              <a:t>‹#›</a:t>
            </a:fld>
            <a:endParaRPr lang="en-US"/>
          </a:p>
        </p:txBody>
      </p:sp>
    </p:spTree>
    <p:extLst>
      <p:ext uri="{BB962C8B-B14F-4D97-AF65-F5344CB8AC3E}">
        <p14:creationId xmlns:p14="http://schemas.microsoft.com/office/powerpoint/2010/main" val="23801402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1"/>
            <a:ext cx="5384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2209801"/>
            <a:ext cx="5384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7597E2C9-1CF6-48E2-8BD5-79A0048E473F}" type="slidenum">
              <a:rPr lang="en-US" smtClean="0"/>
              <a:t>‹#›</a:t>
            </a:fld>
            <a:endParaRPr lang="en-US"/>
          </a:p>
        </p:txBody>
      </p:sp>
    </p:spTree>
    <p:extLst>
      <p:ext uri="{BB962C8B-B14F-4D97-AF65-F5344CB8AC3E}">
        <p14:creationId xmlns:p14="http://schemas.microsoft.com/office/powerpoint/2010/main" val="23956295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490AA"/>
            </a:gs>
            <a:gs pos="33000">
              <a:srgbClr val="D4DEFF"/>
            </a:gs>
            <a:gs pos="57000">
              <a:srgbClr val="D4DEFF"/>
            </a:gs>
            <a:gs pos="86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810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9ADD9-3ABF-4576-89E1-62722B9AE48F}" type="datetime1">
              <a:rPr lang="en-US" smtClean="0"/>
              <a:t>12/17/2018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18811-5960-4AEE-AE65-184641CA5BF1}" type="slidenum">
              <a:rPr lang="en-US" smtClean="0"/>
              <a:t>‹#›</a:t>
            </a:fld>
            <a:endParaRPr lang="en-US"/>
          </a:p>
        </p:txBody>
      </p:sp>
      <p:pic>
        <p:nvPicPr>
          <p:cNvPr id="9" name="Picture 8" descr="ALTSA template open, close.png"/>
          <p:cNvPicPr>
            <a:picLocks noChangeAspect="1"/>
          </p:cNvPicPr>
          <p:nvPr/>
        </p:nvPicPr>
        <p:blipFill rotWithShape="1">
          <a:blip r:embed="rId7" cstate="print">
            <a:extLst>
              <a:ext uri="{28A0092B-C50C-407E-A947-70E740481C1C}">
                <a14:useLocalDpi xmlns:a14="http://schemas.microsoft.com/office/drawing/2010/main" val="0"/>
              </a:ext>
            </a:extLst>
          </a:blip>
          <a:srcRect b="87582"/>
          <a:stretch/>
        </p:blipFill>
        <p:spPr>
          <a:xfrm>
            <a:off x="0" y="1"/>
            <a:ext cx="12192000" cy="851647"/>
          </a:xfrm>
          <a:prstGeom prst="rect">
            <a:avLst/>
          </a:prstGeom>
        </p:spPr>
      </p:pic>
    </p:spTree>
    <p:extLst>
      <p:ext uri="{BB962C8B-B14F-4D97-AF65-F5344CB8AC3E}">
        <p14:creationId xmlns:p14="http://schemas.microsoft.com/office/powerpoint/2010/main" val="132359768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3" r:id="rId4"/>
    <p:sldLayoutId id="2147483674"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144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2209801"/>
            <a:ext cx="10972800"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7E2C9-1CF6-48E2-8BD5-79A0048E473F}" type="slidenum">
              <a:rPr lang="en-US" smtClean="0"/>
              <a:t>‹#›</a:t>
            </a:fld>
            <a:endParaRPr lang="en-US"/>
          </a:p>
        </p:txBody>
      </p:sp>
      <p:pic>
        <p:nvPicPr>
          <p:cNvPr id="7" name="Picture 6" descr="FSA template content final.png"/>
          <p:cNvPicPr>
            <a:picLocks noChangeAspect="1"/>
          </p:cNvPicPr>
          <p:nvPr/>
        </p:nvPicPr>
        <p:blipFill rotWithShape="1">
          <a:blip r:embed="rId13" cstate="print">
            <a:extLst>
              <a:ext uri="{28A0092B-C50C-407E-A947-70E740481C1C}">
                <a14:useLocalDpi xmlns:a14="http://schemas.microsoft.com/office/drawing/2010/main" val="0"/>
              </a:ext>
            </a:extLst>
          </a:blip>
          <a:srcRect b="86944"/>
          <a:stretch/>
        </p:blipFill>
        <p:spPr>
          <a:xfrm>
            <a:off x="0" y="0"/>
            <a:ext cx="12192000" cy="895350"/>
          </a:xfrm>
          <a:prstGeom prst="rect">
            <a:avLst/>
          </a:prstGeom>
        </p:spPr>
      </p:pic>
    </p:spTree>
    <p:extLst>
      <p:ext uri="{BB962C8B-B14F-4D97-AF65-F5344CB8AC3E}">
        <p14:creationId xmlns:p14="http://schemas.microsoft.com/office/powerpoint/2010/main" val="270633862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DB9DF-31AA-413A-8378-E46794CA11D3}" type="datetimeFigureOut">
              <a:rPr lang="en-US" smtClean="0"/>
              <a:t>12/17/2018</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F2BF2-E145-4B85-BEF8-94E4C8F5A275}" type="slidenum">
              <a:rPr lang="en-US" smtClean="0"/>
              <a:t>‹#›</a:t>
            </a:fld>
            <a:endParaRPr lang="en-US"/>
          </a:p>
        </p:txBody>
      </p:sp>
    </p:spTree>
    <p:custDataLst>
      <p:tags r:id="rId13"/>
    </p:custDataLst>
    <p:extLst>
      <p:ext uri="{BB962C8B-B14F-4D97-AF65-F5344CB8AC3E}">
        <p14:creationId xmlns:p14="http://schemas.microsoft.com/office/powerpoint/2010/main" val="200591477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144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2209801"/>
            <a:ext cx="10972800" cy="3916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pic>
        <p:nvPicPr>
          <p:cNvPr id="7" name="Picture 6" descr="FSA template content final.png"/>
          <p:cNvPicPr>
            <a:picLocks noChangeAspect="1"/>
          </p:cNvPicPr>
          <p:nvPr/>
        </p:nvPicPr>
        <p:blipFill rotWithShape="1">
          <a:blip r:embed="rId13" cstate="print">
            <a:extLst>
              <a:ext uri="{28A0092B-C50C-407E-A947-70E740481C1C}">
                <a14:useLocalDpi xmlns:a14="http://schemas.microsoft.com/office/drawing/2010/main" val="0"/>
              </a:ext>
            </a:extLst>
          </a:blip>
          <a:srcRect b="86944"/>
          <a:stretch/>
        </p:blipFill>
        <p:spPr>
          <a:xfrm>
            <a:off x="0" y="0"/>
            <a:ext cx="12192000" cy="895350"/>
          </a:xfrm>
          <a:prstGeom prst="rect">
            <a:avLst/>
          </a:prstGeom>
        </p:spPr>
      </p:pic>
    </p:spTree>
    <p:extLst>
      <p:ext uri="{BB962C8B-B14F-4D97-AF65-F5344CB8AC3E}">
        <p14:creationId xmlns:p14="http://schemas.microsoft.com/office/powerpoint/2010/main" val="19077170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dicare.gov/" TargetMode="External"/><Relationship Id="rId2" Type="http://schemas.openxmlformats.org/officeDocument/2006/relationships/notesSlide" Target="../notesSlides/notesSlide10.xml"/><Relationship Id="rId1" Type="http://schemas.openxmlformats.org/officeDocument/2006/relationships/slideLayout" Target="../slideLayouts/slideLayout32.xml"/><Relationship Id="rId5" Type="http://schemas.openxmlformats.org/officeDocument/2006/relationships/hyperlink" Target="https://www.hca.wa.gov/billers-providers-partners/programs-and-services/managed-care" TargetMode="External"/><Relationship Id="rId4" Type="http://schemas.openxmlformats.org/officeDocument/2006/relationships/hyperlink" Target="https://www.hca.wa.gov/billers-providers-partner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8.xml"/><Relationship Id="rId1" Type="http://schemas.openxmlformats.org/officeDocument/2006/relationships/tags" Target="../tags/tag1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hyperlink" Target="https://fortress.wa.gov/hca/p1contactus/SSProvider_WebForm" TargetMode="Externa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hca.wa.gov/assets/billers-and-providers/providerone-billing-and-resource-guide.pdf" TargetMode="Externa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hca.wa.gov/billers-providers-partners/providerone/providerone-billing-and-resource-guide" TargetMode="Externa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hca.wa.gov/billers-providers-partners/providerone/providerone-social-services" TargetMode="Externa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8.xml"/><Relationship Id="rId1" Type="http://schemas.openxmlformats.org/officeDocument/2006/relationships/tags" Target="../tags/tag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tags" Target="../tags/tag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14.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2.xml"/><Relationship Id="rId5" Type="http://schemas.openxmlformats.org/officeDocument/2006/relationships/image" Target="../media/image10.em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8.xml"/><Relationship Id="rId1" Type="http://schemas.openxmlformats.org/officeDocument/2006/relationships/tags" Target="../tags/tag1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solidFill>
                  <a:schemeClr val="accent2">
                    <a:lumMod val="10000"/>
                  </a:schemeClr>
                </a:solidFill>
              </a:rPr>
              <a:t>MFPTI Annual Summit: </a:t>
            </a:r>
            <a:br>
              <a:rPr lang="en-US" sz="3600" dirty="0">
                <a:solidFill>
                  <a:schemeClr val="accent2">
                    <a:lumMod val="10000"/>
                  </a:schemeClr>
                </a:solidFill>
              </a:rPr>
            </a:br>
            <a:r>
              <a:rPr lang="en-US" sz="3600" dirty="0">
                <a:solidFill>
                  <a:schemeClr val="accent2">
                    <a:lumMod val="10000"/>
                  </a:schemeClr>
                </a:solidFill>
              </a:rPr>
              <a:t>Social Services Billing</a:t>
            </a:r>
          </a:p>
        </p:txBody>
      </p:sp>
      <p:sp>
        <p:nvSpPr>
          <p:cNvPr id="3" name="Subtitle 2"/>
          <p:cNvSpPr>
            <a:spLocks noGrp="1"/>
          </p:cNvSpPr>
          <p:nvPr>
            <p:ph type="subTitle" idx="1"/>
          </p:nvPr>
        </p:nvSpPr>
        <p:spPr/>
        <p:txBody>
          <a:bodyPr>
            <a:normAutofit/>
          </a:bodyPr>
          <a:lstStyle/>
          <a:p>
            <a:r>
              <a:rPr lang="en-US" sz="2800" dirty="0">
                <a:solidFill>
                  <a:schemeClr val="accent2">
                    <a:lumMod val="10000"/>
                  </a:schemeClr>
                </a:solidFill>
              </a:rPr>
              <a:t>11/01/2018</a:t>
            </a:r>
          </a:p>
          <a:p>
            <a:r>
              <a:rPr lang="en-US" sz="2800" dirty="0">
                <a:solidFill>
                  <a:schemeClr val="accent2">
                    <a:lumMod val="10000"/>
                  </a:schemeClr>
                </a:solidFill>
              </a:rPr>
              <a:t>Presented by:</a:t>
            </a:r>
          </a:p>
          <a:p>
            <a:r>
              <a:rPr lang="en-US" sz="2800" dirty="0">
                <a:solidFill>
                  <a:schemeClr val="accent2">
                    <a:lumMod val="10000"/>
                  </a:schemeClr>
                </a:solidFill>
              </a:rPr>
              <a:t>Jacquelyn Pinkerton</a:t>
            </a:r>
            <a:endParaRPr lang="en-US" sz="2800" dirty="0"/>
          </a:p>
        </p:txBody>
      </p:sp>
    </p:spTree>
    <p:custDataLst>
      <p:tags r:id="rId1"/>
    </p:custDataLst>
    <p:extLst>
      <p:ext uri="{BB962C8B-B14F-4D97-AF65-F5344CB8AC3E}">
        <p14:creationId xmlns:p14="http://schemas.microsoft.com/office/powerpoint/2010/main" val="3836920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Hierarchy</a:t>
            </a:r>
            <a:endParaRPr lang="en-US" dirty="0"/>
          </a:p>
        </p:txBody>
      </p:sp>
      <p:sp>
        <p:nvSpPr>
          <p:cNvPr id="4" name="Slide Number Placeholder 3"/>
          <p:cNvSpPr>
            <a:spLocks noGrp="1"/>
          </p:cNvSpPr>
          <p:nvPr>
            <p:ph type="sldNum" sz="quarter" idx="12"/>
          </p:nvPr>
        </p:nvSpPr>
        <p:spPr>
          <a:xfrm>
            <a:off x="8737600" y="6416675"/>
            <a:ext cx="2844800" cy="365125"/>
          </a:xfrm>
        </p:spPr>
        <p:txBody>
          <a:bodyPr/>
          <a:lstStyle/>
          <a:p>
            <a:r>
              <a:rPr lang="en-US" dirty="0" smtClean="0">
                <a:solidFill>
                  <a:prstClr val="black">
                    <a:tint val="75000"/>
                  </a:prstClr>
                </a:solidFill>
              </a:rPr>
              <a:t> 42 CFR 136.61                             </a:t>
            </a:r>
            <a:fld id="{7597E2C9-1CF6-48E2-8BD5-79A0048E473F}" type="slidenum">
              <a:rPr lang="en-US" smtClean="0">
                <a:solidFill>
                  <a:prstClr val="black">
                    <a:tint val="75000"/>
                  </a:prstClr>
                </a:solidFill>
              </a:rPr>
              <a:pPr/>
              <a:t>10</a:t>
            </a:fld>
            <a:endParaRPr lang="en-US" dirty="0">
              <a:solidFill>
                <a:prstClr val="black">
                  <a:tint val="75000"/>
                </a:prstClr>
              </a:solidFill>
            </a:endParaRPr>
          </a:p>
        </p:txBody>
      </p:sp>
      <p:sp>
        <p:nvSpPr>
          <p:cNvPr id="5" name="Rectangle 4"/>
          <p:cNvSpPr/>
          <p:nvPr/>
        </p:nvSpPr>
        <p:spPr>
          <a:xfrm>
            <a:off x="1371600" y="3436126"/>
            <a:ext cx="9448800" cy="3139321"/>
          </a:xfrm>
          <a:prstGeom prst="rect">
            <a:avLst/>
          </a:prstGeom>
        </p:spPr>
        <p:txBody>
          <a:bodyPr wrap="square">
            <a:spAutoFit/>
          </a:bodyPr>
          <a:lstStyle/>
          <a:p>
            <a:pPr marL="285750" indent="-285750">
              <a:buFont typeface="Arial" panose="020B0604020202020204" pitchFamily="34" charset="0"/>
              <a:buChar char="•"/>
            </a:pPr>
            <a:r>
              <a:rPr lang="en-US" sz="2200" dirty="0"/>
              <a:t>Providers are required to bill other payment sources before claiming payment through Apple Health or a social service authorization. </a:t>
            </a:r>
            <a:endParaRPr lang="en-US" sz="2200" dirty="0" smtClean="0"/>
          </a:p>
          <a:p>
            <a:endParaRPr lang="en-US" sz="2200" dirty="0" smtClean="0"/>
          </a:p>
          <a:p>
            <a:pPr marL="285750" indent="-285750">
              <a:buFont typeface="Arial" panose="020B0604020202020204" pitchFamily="34" charset="0"/>
              <a:buChar char="•"/>
            </a:pPr>
            <a:r>
              <a:rPr lang="en-US" sz="2200" dirty="0"/>
              <a:t>Providers must not request additional payment through a social service authorization or private funds in an effort to supplement the Medicare or AH reimbursement rate</a:t>
            </a:r>
            <a:r>
              <a:rPr lang="en-US" sz="2200" dirty="0" smtClean="0"/>
              <a:t>.</a:t>
            </a:r>
          </a:p>
          <a:p>
            <a:endParaRPr lang="en-US" sz="2200" dirty="0"/>
          </a:p>
          <a:p>
            <a:pPr marL="285750" indent="-285750">
              <a:buFont typeface="Arial" panose="020B0604020202020204" pitchFamily="34" charset="0"/>
              <a:buChar char="•"/>
            </a:pPr>
            <a:r>
              <a:rPr lang="en-US" sz="2200" dirty="0" smtClean="0"/>
              <a:t>The </a:t>
            </a:r>
            <a:r>
              <a:rPr lang="en-US" sz="2200" dirty="0"/>
              <a:t>implementation of ProviderOne Phase 2 in 2015 brought functionality for authorizations and claims that enforce </a:t>
            </a:r>
            <a:r>
              <a:rPr lang="en-US" sz="2200" dirty="0" smtClean="0"/>
              <a:t>payment hierarchy rules </a:t>
            </a:r>
            <a:r>
              <a:rPr lang="en-US" sz="2200" dirty="0"/>
              <a:t>and policies</a:t>
            </a:r>
            <a:r>
              <a:rPr lang="en-US" sz="2200" dirty="0" smtClean="0"/>
              <a:t>.</a:t>
            </a:r>
            <a:endParaRPr lang="en-US" sz="2200" dirty="0"/>
          </a:p>
        </p:txBody>
      </p:sp>
      <p:graphicFrame>
        <p:nvGraphicFramePr>
          <p:cNvPr id="6" name="Diagram 5"/>
          <p:cNvGraphicFramePr/>
          <p:nvPr>
            <p:extLst>
              <p:ext uri="{D42A27DB-BD31-4B8C-83A1-F6EECF244321}">
                <p14:modId xmlns:p14="http://schemas.microsoft.com/office/powerpoint/2010/main" val="2630546699"/>
              </p:ext>
            </p:extLst>
          </p:nvPr>
        </p:nvGraphicFramePr>
        <p:xfrm>
          <a:off x="1590508" y="1219199"/>
          <a:ext cx="9010984" cy="2895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28600" y="788436"/>
            <a:ext cx="2248693" cy="307777"/>
          </a:xfrm>
          <a:prstGeom prst="rect">
            <a:avLst/>
          </a:prstGeom>
        </p:spPr>
        <p:txBody>
          <a:bodyPr wrap="none">
            <a:spAutoFit/>
          </a:bodyPr>
          <a:lstStyle/>
          <a:p>
            <a:r>
              <a:rPr lang="en-US" sz="1400" dirty="0"/>
              <a:t>Authorization and Payments</a:t>
            </a:r>
          </a:p>
        </p:txBody>
      </p:sp>
    </p:spTree>
    <p:extLst>
      <p:ext uri="{BB962C8B-B14F-4D97-AF65-F5344CB8AC3E}">
        <p14:creationId xmlns:p14="http://schemas.microsoft.com/office/powerpoint/2010/main" val="3603332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regarding denials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 denial is not necessary if </a:t>
            </a:r>
            <a:r>
              <a:rPr lang="en-US" dirty="0" smtClean="0"/>
              <a:t>the goods or services are needed </a:t>
            </a:r>
            <a:r>
              <a:rPr lang="en-US" dirty="0"/>
              <a:t>for independent living for the client and:</a:t>
            </a:r>
          </a:p>
          <a:p>
            <a:pPr marL="914400" lvl="1" indent="-514350">
              <a:buFont typeface="+mj-lt"/>
              <a:buAutoNum type="arabicPeriod"/>
            </a:pPr>
            <a:r>
              <a:rPr lang="en-US" dirty="0" smtClean="0"/>
              <a:t>The </a:t>
            </a:r>
            <a:r>
              <a:rPr lang="en-US" dirty="0"/>
              <a:t>client’s medical benefit has been exhausted (including requesting a Limitation Extension when available); or</a:t>
            </a:r>
          </a:p>
          <a:p>
            <a:pPr marL="914400" lvl="1" indent="-514350">
              <a:buFont typeface="+mj-lt"/>
              <a:buAutoNum type="arabicPeriod"/>
            </a:pPr>
            <a:r>
              <a:rPr lang="en-US" dirty="0" smtClean="0"/>
              <a:t>The </a:t>
            </a:r>
            <a:r>
              <a:rPr lang="en-US" dirty="0"/>
              <a:t>item is not covered by the client’s medical benefit.</a:t>
            </a:r>
          </a:p>
          <a:p>
            <a:endParaRPr lang="en-US" dirty="0"/>
          </a:p>
          <a:p>
            <a:r>
              <a:rPr lang="en-US" dirty="0"/>
              <a:t>This means for </a:t>
            </a:r>
            <a:r>
              <a:rPr lang="en-US" dirty="0" smtClean="0"/>
              <a:t>a good or service that is never covered </a:t>
            </a:r>
            <a:r>
              <a:rPr lang="en-US" dirty="0"/>
              <a:t>by Medicaid, a denial is not necessary prior to creating the social service authorization</a:t>
            </a:r>
            <a:r>
              <a:rPr lang="en-US" dirty="0" smtClean="0"/>
              <a:t>.</a:t>
            </a:r>
            <a:endParaRPr lang="en-US" dirty="0"/>
          </a:p>
        </p:txBody>
      </p:sp>
      <p:sp>
        <p:nvSpPr>
          <p:cNvPr id="4" name="Slide Number Placeholder 3"/>
          <p:cNvSpPr>
            <a:spLocks noGrp="1"/>
          </p:cNvSpPr>
          <p:nvPr>
            <p:ph type="sldNum" sz="quarter" idx="12"/>
          </p:nvPr>
        </p:nvSpPr>
        <p:spPr/>
        <p:txBody>
          <a:bodyPr/>
          <a:lstStyle/>
          <a:p>
            <a:fld id="{7597E2C9-1CF6-48E2-8BD5-79A0048E473F}" type="slidenum">
              <a:rPr lang="en-US" smtClean="0">
                <a:solidFill>
                  <a:prstClr val="black">
                    <a:tint val="75000"/>
                  </a:prstClr>
                </a:solidFill>
              </a:rPr>
              <a:pPr/>
              <a:t>11</a:t>
            </a:fld>
            <a:endParaRPr lang="en-US">
              <a:solidFill>
                <a:prstClr val="black">
                  <a:tint val="75000"/>
                </a:prstClr>
              </a:solidFill>
            </a:endParaRPr>
          </a:p>
        </p:txBody>
      </p:sp>
      <p:sp>
        <p:nvSpPr>
          <p:cNvPr id="5" name="Rectangle 4"/>
          <p:cNvSpPr/>
          <p:nvPr/>
        </p:nvSpPr>
        <p:spPr>
          <a:xfrm>
            <a:off x="228600" y="788436"/>
            <a:ext cx="2248693" cy="307777"/>
          </a:xfrm>
          <a:prstGeom prst="rect">
            <a:avLst/>
          </a:prstGeom>
        </p:spPr>
        <p:txBody>
          <a:bodyPr wrap="none">
            <a:spAutoFit/>
          </a:bodyPr>
          <a:lstStyle/>
          <a:p>
            <a:r>
              <a:rPr lang="en-US" sz="1400" dirty="0"/>
              <a:t>Authorization and Payments</a:t>
            </a:r>
          </a:p>
        </p:txBody>
      </p:sp>
    </p:spTree>
    <p:extLst>
      <p:ext uri="{BB962C8B-B14F-4D97-AF65-F5344CB8AC3E}">
        <p14:creationId xmlns:p14="http://schemas.microsoft.com/office/powerpoint/2010/main" val="3306408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381000" y="2057400"/>
            <a:ext cx="3657601" cy="639762"/>
          </a:xfrm>
        </p:spPr>
        <p:txBody>
          <a:bodyPr/>
          <a:lstStyle/>
          <a:p>
            <a:r>
              <a:rPr lang="en-US" dirty="0" smtClean="0"/>
              <a:t>Medicare</a:t>
            </a:r>
            <a:endParaRPr lang="en-US" dirty="0"/>
          </a:p>
        </p:txBody>
      </p:sp>
      <p:sp>
        <p:nvSpPr>
          <p:cNvPr id="8" name="Content Placeholder 7"/>
          <p:cNvSpPr>
            <a:spLocks noGrp="1"/>
          </p:cNvSpPr>
          <p:nvPr>
            <p:ph sz="half" idx="2"/>
          </p:nvPr>
        </p:nvSpPr>
        <p:spPr>
          <a:xfrm>
            <a:off x="381000" y="2819401"/>
            <a:ext cx="3657601" cy="3306762"/>
          </a:xfrm>
        </p:spPr>
        <p:txBody>
          <a:bodyPr/>
          <a:lstStyle/>
          <a:p>
            <a:pPr marL="0" indent="0">
              <a:buNone/>
            </a:pPr>
            <a:r>
              <a:rPr lang="en-US" dirty="0">
                <a:hlinkClick r:id="rId3"/>
              </a:rPr>
              <a:t>https://www.medicare.gov</a:t>
            </a:r>
            <a:r>
              <a:rPr lang="en-US" dirty="0" smtClean="0">
                <a:hlinkClick r:id="rId3"/>
              </a:rPr>
              <a:t>/</a:t>
            </a:r>
            <a:r>
              <a:rPr lang="en-US" dirty="0" smtClean="0"/>
              <a:t> </a:t>
            </a:r>
          </a:p>
          <a:p>
            <a:r>
              <a:rPr lang="en-US" dirty="0" smtClean="0"/>
              <a:t>What Medicare health plans cover</a:t>
            </a:r>
          </a:p>
          <a:p>
            <a:r>
              <a:rPr lang="en-US" dirty="0" smtClean="0"/>
              <a:t>Forms and resources</a:t>
            </a:r>
            <a:endParaRPr lang="en-US" dirty="0"/>
          </a:p>
        </p:txBody>
      </p:sp>
      <p:sp>
        <p:nvSpPr>
          <p:cNvPr id="9" name="Text Placeholder 8"/>
          <p:cNvSpPr>
            <a:spLocks noGrp="1"/>
          </p:cNvSpPr>
          <p:nvPr>
            <p:ph type="body" sz="quarter" idx="3"/>
          </p:nvPr>
        </p:nvSpPr>
        <p:spPr>
          <a:xfrm>
            <a:off x="4342053" y="2057400"/>
            <a:ext cx="3430347" cy="639762"/>
          </a:xfrm>
        </p:spPr>
        <p:txBody>
          <a:bodyPr/>
          <a:lstStyle/>
          <a:p>
            <a:r>
              <a:rPr lang="en-US" dirty="0" smtClean="0"/>
              <a:t>Apple Health Medicaid </a:t>
            </a:r>
            <a:endParaRPr lang="en-US" dirty="0"/>
          </a:p>
        </p:txBody>
      </p:sp>
      <p:sp>
        <p:nvSpPr>
          <p:cNvPr id="10" name="Content Placeholder 9"/>
          <p:cNvSpPr>
            <a:spLocks noGrp="1"/>
          </p:cNvSpPr>
          <p:nvPr>
            <p:ph sz="quarter" idx="4"/>
          </p:nvPr>
        </p:nvSpPr>
        <p:spPr>
          <a:xfrm>
            <a:off x="4342053" y="2819400"/>
            <a:ext cx="3430347" cy="3306763"/>
          </a:xfrm>
        </p:spPr>
        <p:txBody>
          <a:bodyPr>
            <a:normAutofit fontScale="92500" lnSpcReduction="10000"/>
          </a:bodyPr>
          <a:lstStyle/>
          <a:p>
            <a:pPr marL="0" indent="0">
              <a:buNone/>
            </a:pPr>
            <a:r>
              <a:rPr lang="en-US" dirty="0">
                <a:hlinkClick r:id="rId4"/>
              </a:rPr>
              <a:t>https://</a:t>
            </a:r>
            <a:r>
              <a:rPr lang="en-US" dirty="0" smtClean="0">
                <a:hlinkClick r:id="rId4"/>
              </a:rPr>
              <a:t>www.hca.wa.gov/billers-providers-partners</a:t>
            </a:r>
            <a:endParaRPr lang="en-US" dirty="0" smtClean="0"/>
          </a:p>
          <a:p>
            <a:r>
              <a:rPr lang="en-US" dirty="0" smtClean="0"/>
              <a:t>Material from past provider trainings hosted by the Health Care Authority and DSHS.</a:t>
            </a:r>
          </a:p>
          <a:p>
            <a:r>
              <a:rPr lang="en-US" dirty="0" smtClean="0"/>
              <a:t>Comprehensive billing guides.</a:t>
            </a:r>
          </a:p>
          <a:p>
            <a:r>
              <a:rPr lang="en-US" dirty="0" smtClean="0"/>
              <a:t>Rates and fee schedules.</a:t>
            </a:r>
            <a:endParaRPr lang="en-US" dirty="0"/>
          </a:p>
        </p:txBody>
      </p:sp>
      <p:sp>
        <p:nvSpPr>
          <p:cNvPr id="4" name="Slide Number Placeholder 3"/>
          <p:cNvSpPr>
            <a:spLocks noGrp="1"/>
          </p:cNvSpPr>
          <p:nvPr>
            <p:ph type="sldNum" sz="quarter" idx="12"/>
          </p:nvPr>
        </p:nvSpPr>
        <p:spPr/>
        <p:txBody>
          <a:bodyPr/>
          <a:lstStyle/>
          <a:p>
            <a:fld id="{7597E2C9-1CF6-48E2-8BD5-79A0048E473F}" type="slidenum">
              <a:rPr lang="en-US" smtClean="0">
                <a:solidFill>
                  <a:prstClr val="black">
                    <a:tint val="75000"/>
                  </a:prstClr>
                </a:solidFill>
              </a:rPr>
              <a:pPr/>
              <a:t>12</a:t>
            </a:fld>
            <a:endParaRPr lang="en-US">
              <a:solidFill>
                <a:prstClr val="black">
                  <a:tint val="75000"/>
                </a:prstClr>
              </a:solidFill>
            </a:endParaRPr>
          </a:p>
        </p:txBody>
      </p:sp>
      <p:sp>
        <p:nvSpPr>
          <p:cNvPr id="5" name="Rectangle 4"/>
          <p:cNvSpPr/>
          <p:nvPr/>
        </p:nvSpPr>
        <p:spPr>
          <a:xfrm>
            <a:off x="228600" y="788436"/>
            <a:ext cx="2248693" cy="307777"/>
          </a:xfrm>
          <a:prstGeom prst="rect">
            <a:avLst/>
          </a:prstGeom>
        </p:spPr>
        <p:txBody>
          <a:bodyPr wrap="none">
            <a:spAutoFit/>
          </a:bodyPr>
          <a:lstStyle/>
          <a:p>
            <a:r>
              <a:rPr lang="en-US" sz="1400" dirty="0"/>
              <a:t>Authorization and Payments</a:t>
            </a:r>
          </a:p>
        </p:txBody>
      </p:sp>
      <p:sp>
        <p:nvSpPr>
          <p:cNvPr id="12" name="Text Placeholder 6"/>
          <p:cNvSpPr txBox="1">
            <a:spLocks/>
          </p:cNvSpPr>
          <p:nvPr/>
        </p:nvSpPr>
        <p:spPr>
          <a:xfrm>
            <a:off x="7924800" y="2057400"/>
            <a:ext cx="4191000" cy="639762"/>
          </a:xfrm>
          <a:prstGeom prst="rect">
            <a:avLst/>
          </a:prstGeom>
        </p:spPr>
        <p:txBody>
          <a:bodyPr vert="horz" lIns="91440" tIns="45720" rIns="91440" bIns="45720" rtlCol="0" anchor="b">
            <a:normAutofit fontScale="92500"/>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t>Managed Care Organization </a:t>
            </a:r>
            <a:r>
              <a:rPr lang="en-US" sz="2200" dirty="0" smtClean="0"/>
              <a:t>(MCO)</a:t>
            </a:r>
            <a:endParaRPr lang="en-US" dirty="0"/>
          </a:p>
        </p:txBody>
      </p:sp>
      <p:sp>
        <p:nvSpPr>
          <p:cNvPr id="13" name="Content Placeholder 7"/>
          <p:cNvSpPr txBox="1">
            <a:spLocks/>
          </p:cNvSpPr>
          <p:nvPr/>
        </p:nvSpPr>
        <p:spPr>
          <a:xfrm>
            <a:off x="7939096" y="2819401"/>
            <a:ext cx="3794357" cy="330676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hlinkClick r:id="rId5"/>
              </a:rPr>
              <a:t>https://</a:t>
            </a:r>
            <a:r>
              <a:rPr lang="en-US" dirty="0" smtClean="0">
                <a:hlinkClick r:id="rId5"/>
              </a:rPr>
              <a:t>www.hca.wa.gov/billers-providers-partners/programs-and-services/managed-care</a:t>
            </a:r>
            <a:r>
              <a:rPr lang="en-US" dirty="0" smtClean="0"/>
              <a:t> </a:t>
            </a:r>
            <a:endParaRPr lang="en-US" dirty="0"/>
          </a:p>
          <a:p>
            <a:r>
              <a:rPr lang="en-US" dirty="0" smtClean="0"/>
              <a:t>Authorization </a:t>
            </a:r>
            <a:r>
              <a:rPr lang="en-US" dirty="0"/>
              <a:t>criteria may vary for each MCO and may be slightly different than HCA’s.</a:t>
            </a:r>
          </a:p>
          <a:p>
            <a:r>
              <a:rPr lang="en-US" dirty="0" smtClean="0"/>
              <a:t>Each MCO has </a:t>
            </a:r>
            <a:r>
              <a:rPr lang="en-US" dirty="0"/>
              <a:t>its own network of contracted vendors. </a:t>
            </a:r>
          </a:p>
          <a:p>
            <a:r>
              <a:rPr lang="en-US" dirty="0" smtClean="0"/>
              <a:t>The </a:t>
            </a:r>
            <a:r>
              <a:rPr lang="en-US" dirty="0"/>
              <a:t>contracted </a:t>
            </a:r>
            <a:r>
              <a:rPr lang="en-US" dirty="0" smtClean="0"/>
              <a:t>provider </a:t>
            </a:r>
            <a:r>
              <a:rPr lang="en-US" dirty="0"/>
              <a:t>should work directly with the MCO to obtain </a:t>
            </a:r>
            <a:r>
              <a:rPr lang="en-US" dirty="0" smtClean="0"/>
              <a:t>necessary goods and services.</a:t>
            </a:r>
            <a:endParaRPr lang="en-US" dirty="0"/>
          </a:p>
        </p:txBody>
      </p:sp>
      <p:sp>
        <p:nvSpPr>
          <p:cNvPr id="14" name="Title 1"/>
          <p:cNvSpPr>
            <a:spLocks noGrp="1"/>
          </p:cNvSpPr>
          <p:nvPr>
            <p:ph type="title"/>
          </p:nvPr>
        </p:nvSpPr>
        <p:spPr>
          <a:xfrm>
            <a:off x="609600" y="914400"/>
            <a:ext cx="10972800" cy="1143000"/>
          </a:xfrm>
        </p:spPr>
        <p:txBody>
          <a:bodyPr>
            <a:normAutofit/>
          </a:bodyPr>
          <a:lstStyle/>
          <a:p>
            <a:r>
              <a:rPr lang="en-US" dirty="0" smtClean="0"/>
              <a:t>General payer information</a:t>
            </a:r>
            <a:endParaRPr lang="en-US" dirty="0"/>
          </a:p>
        </p:txBody>
      </p:sp>
    </p:spTree>
    <p:extLst>
      <p:ext uri="{BB962C8B-B14F-4D97-AF65-F5344CB8AC3E}">
        <p14:creationId xmlns:p14="http://schemas.microsoft.com/office/powerpoint/2010/main" val="2826010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2104293" y="2586326"/>
            <a:ext cx="2456253" cy="1975495"/>
          </a:xfrm>
          <a:custGeom>
            <a:avLst/>
            <a:gdLst>
              <a:gd name="connsiteX0" fmla="*/ 0 w 3013288"/>
              <a:gd name="connsiteY0" fmla="*/ 395099 h 2633993"/>
              <a:gd name="connsiteX1" fmla="*/ 1696292 w 3013288"/>
              <a:gd name="connsiteY1" fmla="*/ 395099 h 2633993"/>
              <a:gd name="connsiteX2" fmla="*/ 1696292 w 3013288"/>
              <a:gd name="connsiteY2" fmla="*/ 0 h 2633993"/>
              <a:gd name="connsiteX3" fmla="*/ 3013288 w 3013288"/>
              <a:gd name="connsiteY3" fmla="*/ 1316997 h 2633993"/>
              <a:gd name="connsiteX4" fmla="*/ 1696292 w 3013288"/>
              <a:gd name="connsiteY4" fmla="*/ 2633993 h 2633993"/>
              <a:gd name="connsiteX5" fmla="*/ 1696292 w 3013288"/>
              <a:gd name="connsiteY5" fmla="*/ 2238894 h 2633993"/>
              <a:gd name="connsiteX6" fmla="*/ 0 w 3013288"/>
              <a:gd name="connsiteY6" fmla="*/ 2238894 h 2633993"/>
              <a:gd name="connsiteX7" fmla="*/ 0 w 3013288"/>
              <a:gd name="connsiteY7" fmla="*/ 395099 h 263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3288" h="2633993">
                <a:moveTo>
                  <a:pt x="0" y="395099"/>
                </a:moveTo>
                <a:lnTo>
                  <a:pt x="1696292" y="395099"/>
                </a:lnTo>
                <a:lnTo>
                  <a:pt x="1696292" y="0"/>
                </a:lnTo>
                <a:lnTo>
                  <a:pt x="3013288" y="1316997"/>
                </a:lnTo>
                <a:lnTo>
                  <a:pt x="1696292" y="2633993"/>
                </a:lnTo>
                <a:lnTo>
                  <a:pt x="1696292" y="2238894"/>
                </a:lnTo>
                <a:lnTo>
                  <a:pt x="0" y="2238894"/>
                </a:lnTo>
                <a:lnTo>
                  <a:pt x="0" y="395099"/>
                </a:lnTo>
                <a:close/>
              </a:path>
            </a:pathLst>
          </a:custGeom>
          <a:solidFill>
            <a:schemeClr val="accent1">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95472" tIns="303944" rIns="608481" bIns="303944" numCol="1" spcCol="1270" anchor="ctr" anchorCtr="0">
            <a:noAutofit/>
          </a:bodyPr>
          <a:lstStyle/>
          <a:p>
            <a:pPr marL="128588" lvl="1" indent="-128588" defTabSz="533400">
              <a:lnSpc>
                <a:spcPct val="90000"/>
              </a:lnSpc>
              <a:spcBef>
                <a:spcPct val="0"/>
              </a:spcBef>
              <a:spcAft>
                <a:spcPct val="15000"/>
              </a:spcAft>
              <a:buChar char="••"/>
            </a:pPr>
            <a:r>
              <a:rPr lang="en-US" sz="1350" dirty="0"/>
              <a:t>Care Plan: Unmet Needs</a:t>
            </a:r>
          </a:p>
          <a:p>
            <a:pPr marL="128588" lvl="1" indent="-128588" defTabSz="533400">
              <a:lnSpc>
                <a:spcPct val="90000"/>
              </a:lnSpc>
              <a:spcBef>
                <a:spcPct val="0"/>
              </a:spcBef>
              <a:spcAft>
                <a:spcPct val="15000"/>
              </a:spcAft>
              <a:buChar char="••"/>
            </a:pPr>
            <a:r>
              <a:rPr lang="en-US" sz="1350" dirty="0"/>
              <a:t>Financial RAC: Eligibility</a:t>
            </a:r>
          </a:p>
          <a:p>
            <a:pPr marL="128588" lvl="1" indent="-128588" defTabSz="533400">
              <a:lnSpc>
                <a:spcPct val="90000"/>
              </a:lnSpc>
              <a:spcBef>
                <a:spcPct val="0"/>
              </a:spcBef>
              <a:spcAft>
                <a:spcPct val="15000"/>
              </a:spcAft>
              <a:buChar char="••"/>
            </a:pPr>
            <a:r>
              <a:rPr lang="en-US" sz="1350" dirty="0"/>
              <a:t>Functional RAC: Eligibility</a:t>
            </a:r>
          </a:p>
        </p:txBody>
      </p:sp>
      <p:sp>
        <p:nvSpPr>
          <p:cNvPr id="8" name="Freeform 7"/>
          <p:cNvSpPr/>
          <p:nvPr/>
        </p:nvSpPr>
        <p:spPr>
          <a:xfrm>
            <a:off x="1536936" y="2979774"/>
            <a:ext cx="1115997" cy="1159291"/>
          </a:xfrm>
          <a:custGeom>
            <a:avLst/>
            <a:gdLst>
              <a:gd name="connsiteX0" fmla="*/ 0 w 1506644"/>
              <a:gd name="connsiteY0" fmla="*/ 753322 h 1506644"/>
              <a:gd name="connsiteX1" fmla="*/ 753322 w 1506644"/>
              <a:gd name="connsiteY1" fmla="*/ 0 h 1506644"/>
              <a:gd name="connsiteX2" fmla="*/ 1506644 w 1506644"/>
              <a:gd name="connsiteY2" fmla="*/ 753322 h 1506644"/>
              <a:gd name="connsiteX3" fmla="*/ 753322 w 1506644"/>
              <a:gd name="connsiteY3" fmla="*/ 1506644 h 1506644"/>
              <a:gd name="connsiteX4" fmla="*/ 0 w 1506644"/>
              <a:gd name="connsiteY4" fmla="*/ 753322 h 1506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644" h="1506644">
                <a:moveTo>
                  <a:pt x="0" y="753322"/>
                </a:moveTo>
                <a:cubicBezTo>
                  <a:pt x="0" y="337274"/>
                  <a:pt x="337274" y="0"/>
                  <a:pt x="753322" y="0"/>
                </a:cubicBezTo>
                <a:cubicBezTo>
                  <a:pt x="1169370" y="0"/>
                  <a:pt x="1506644" y="337274"/>
                  <a:pt x="1506644" y="753322"/>
                </a:cubicBezTo>
                <a:cubicBezTo>
                  <a:pt x="1506644" y="1169370"/>
                  <a:pt x="1169370" y="1506644"/>
                  <a:pt x="753322" y="1506644"/>
                </a:cubicBezTo>
                <a:cubicBezTo>
                  <a:pt x="337274" y="1506644"/>
                  <a:pt x="0" y="1169370"/>
                  <a:pt x="0" y="753322"/>
                </a:cubicBezTo>
                <a:close/>
              </a:path>
            </a:pathLst>
          </a:custGeom>
          <a:solidFill>
            <a:schemeClr val="tx2"/>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72150" tIns="172150" rIns="172150" bIns="172150" numCol="1" spcCol="1270" anchor="ctr" anchorCtr="0">
            <a:noAutofit/>
          </a:bodyPr>
          <a:lstStyle/>
          <a:p>
            <a:pPr algn="ctr" defTabSz="466725">
              <a:lnSpc>
                <a:spcPct val="90000"/>
              </a:lnSpc>
              <a:spcBef>
                <a:spcPct val="0"/>
              </a:spcBef>
              <a:spcAft>
                <a:spcPct val="35000"/>
              </a:spcAft>
            </a:pPr>
            <a:r>
              <a:rPr lang="en-US" sz="1350" dirty="0"/>
              <a:t>Client</a:t>
            </a:r>
          </a:p>
        </p:txBody>
      </p:sp>
      <p:sp>
        <p:nvSpPr>
          <p:cNvPr id="9" name="Freeform 8"/>
          <p:cNvSpPr/>
          <p:nvPr/>
        </p:nvSpPr>
        <p:spPr>
          <a:xfrm>
            <a:off x="5217740" y="2586326"/>
            <a:ext cx="2259966" cy="1975495"/>
          </a:xfrm>
          <a:custGeom>
            <a:avLst/>
            <a:gdLst>
              <a:gd name="connsiteX0" fmla="*/ 0 w 3013288"/>
              <a:gd name="connsiteY0" fmla="*/ 395099 h 2633993"/>
              <a:gd name="connsiteX1" fmla="*/ 1696292 w 3013288"/>
              <a:gd name="connsiteY1" fmla="*/ 395099 h 2633993"/>
              <a:gd name="connsiteX2" fmla="*/ 1696292 w 3013288"/>
              <a:gd name="connsiteY2" fmla="*/ 0 h 2633993"/>
              <a:gd name="connsiteX3" fmla="*/ 3013288 w 3013288"/>
              <a:gd name="connsiteY3" fmla="*/ 1316997 h 2633993"/>
              <a:gd name="connsiteX4" fmla="*/ 1696292 w 3013288"/>
              <a:gd name="connsiteY4" fmla="*/ 2633993 h 2633993"/>
              <a:gd name="connsiteX5" fmla="*/ 1696292 w 3013288"/>
              <a:gd name="connsiteY5" fmla="*/ 2238894 h 2633993"/>
              <a:gd name="connsiteX6" fmla="*/ 0 w 3013288"/>
              <a:gd name="connsiteY6" fmla="*/ 2238894 h 2633993"/>
              <a:gd name="connsiteX7" fmla="*/ 0 w 3013288"/>
              <a:gd name="connsiteY7" fmla="*/ 395099 h 263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3288" h="2633993">
                <a:moveTo>
                  <a:pt x="0" y="395099"/>
                </a:moveTo>
                <a:lnTo>
                  <a:pt x="1696292" y="395099"/>
                </a:lnTo>
                <a:lnTo>
                  <a:pt x="1696292" y="0"/>
                </a:lnTo>
                <a:lnTo>
                  <a:pt x="3013288" y="1316997"/>
                </a:lnTo>
                <a:lnTo>
                  <a:pt x="1696292" y="2633993"/>
                </a:lnTo>
                <a:lnTo>
                  <a:pt x="1696292" y="2238894"/>
                </a:lnTo>
                <a:lnTo>
                  <a:pt x="0" y="2238894"/>
                </a:lnTo>
                <a:lnTo>
                  <a:pt x="0" y="395099"/>
                </a:lnTo>
                <a:close/>
              </a:path>
            </a:pathLst>
          </a:custGeom>
          <a:solidFill>
            <a:schemeClr val="accent1">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95472" tIns="303944" rIns="608481" bIns="303944" numCol="1" spcCol="1270" anchor="ctr" anchorCtr="0">
            <a:noAutofit/>
          </a:bodyPr>
          <a:lstStyle/>
          <a:p>
            <a:pPr marL="128588" lvl="1" indent="-128588" defTabSz="533400">
              <a:lnSpc>
                <a:spcPct val="90000"/>
              </a:lnSpc>
              <a:spcBef>
                <a:spcPct val="0"/>
              </a:spcBef>
              <a:spcAft>
                <a:spcPct val="15000"/>
              </a:spcAft>
              <a:buChar char="••"/>
            </a:pPr>
            <a:r>
              <a:rPr lang="en-US" sz="1350" dirty="0"/>
              <a:t>Allowed Provider Types</a:t>
            </a:r>
          </a:p>
          <a:p>
            <a:pPr marL="128588" lvl="1" indent="-128588" defTabSz="533400">
              <a:lnSpc>
                <a:spcPct val="90000"/>
              </a:lnSpc>
              <a:spcBef>
                <a:spcPct val="0"/>
              </a:spcBef>
              <a:spcAft>
                <a:spcPct val="15000"/>
              </a:spcAft>
              <a:buChar char="••"/>
            </a:pPr>
            <a:r>
              <a:rPr lang="en-US" sz="1350" dirty="0"/>
              <a:t>Program Limits </a:t>
            </a:r>
          </a:p>
        </p:txBody>
      </p:sp>
      <p:sp>
        <p:nvSpPr>
          <p:cNvPr id="10" name="Freeform 9"/>
          <p:cNvSpPr/>
          <p:nvPr/>
        </p:nvSpPr>
        <p:spPr>
          <a:xfrm>
            <a:off x="4586923" y="2979774"/>
            <a:ext cx="1195809" cy="1159291"/>
          </a:xfrm>
          <a:custGeom>
            <a:avLst/>
            <a:gdLst>
              <a:gd name="connsiteX0" fmla="*/ 0 w 1506644"/>
              <a:gd name="connsiteY0" fmla="*/ 753322 h 1506644"/>
              <a:gd name="connsiteX1" fmla="*/ 753322 w 1506644"/>
              <a:gd name="connsiteY1" fmla="*/ 0 h 1506644"/>
              <a:gd name="connsiteX2" fmla="*/ 1506644 w 1506644"/>
              <a:gd name="connsiteY2" fmla="*/ 753322 h 1506644"/>
              <a:gd name="connsiteX3" fmla="*/ 753322 w 1506644"/>
              <a:gd name="connsiteY3" fmla="*/ 1506644 h 1506644"/>
              <a:gd name="connsiteX4" fmla="*/ 0 w 1506644"/>
              <a:gd name="connsiteY4" fmla="*/ 753322 h 1506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644" h="1506644">
                <a:moveTo>
                  <a:pt x="0" y="753322"/>
                </a:moveTo>
                <a:cubicBezTo>
                  <a:pt x="0" y="337274"/>
                  <a:pt x="337274" y="0"/>
                  <a:pt x="753322" y="0"/>
                </a:cubicBezTo>
                <a:cubicBezTo>
                  <a:pt x="1169370" y="0"/>
                  <a:pt x="1506644" y="337274"/>
                  <a:pt x="1506644" y="753322"/>
                </a:cubicBezTo>
                <a:cubicBezTo>
                  <a:pt x="1506644" y="1169370"/>
                  <a:pt x="1169370" y="1506644"/>
                  <a:pt x="753322" y="1506644"/>
                </a:cubicBezTo>
                <a:cubicBezTo>
                  <a:pt x="337274" y="1506644"/>
                  <a:pt x="0" y="1169370"/>
                  <a:pt x="0" y="753322"/>
                </a:cubicBezTo>
                <a:close/>
              </a:path>
            </a:pathLst>
          </a:custGeom>
          <a:solidFill>
            <a:schemeClr val="tx2"/>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72150" tIns="172150" rIns="172150" bIns="172150" numCol="1" spcCol="1270" anchor="ctr" anchorCtr="0">
            <a:noAutofit/>
          </a:bodyPr>
          <a:lstStyle/>
          <a:p>
            <a:pPr algn="ctr" defTabSz="466725">
              <a:lnSpc>
                <a:spcPct val="90000"/>
              </a:lnSpc>
              <a:spcBef>
                <a:spcPct val="0"/>
              </a:spcBef>
              <a:spcAft>
                <a:spcPct val="35000"/>
              </a:spcAft>
            </a:pPr>
            <a:r>
              <a:rPr lang="en-US" sz="1350" dirty="0"/>
              <a:t>Goods and Services</a:t>
            </a:r>
          </a:p>
        </p:txBody>
      </p:sp>
      <p:sp>
        <p:nvSpPr>
          <p:cNvPr id="11" name="Freeform 10"/>
          <p:cNvSpPr/>
          <p:nvPr/>
        </p:nvSpPr>
        <p:spPr>
          <a:xfrm>
            <a:off x="8334728" y="2651449"/>
            <a:ext cx="2259966" cy="1975495"/>
          </a:xfrm>
          <a:custGeom>
            <a:avLst/>
            <a:gdLst>
              <a:gd name="connsiteX0" fmla="*/ 0 w 3013288"/>
              <a:gd name="connsiteY0" fmla="*/ 395099 h 2633993"/>
              <a:gd name="connsiteX1" fmla="*/ 1696292 w 3013288"/>
              <a:gd name="connsiteY1" fmla="*/ 395099 h 2633993"/>
              <a:gd name="connsiteX2" fmla="*/ 1696292 w 3013288"/>
              <a:gd name="connsiteY2" fmla="*/ 0 h 2633993"/>
              <a:gd name="connsiteX3" fmla="*/ 3013288 w 3013288"/>
              <a:gd name="connsiteY3" fmla="*/ 1316997 h 2633993"/>
              <a:gd name="connsiteX4" fmla="*/ 1696292 w 3013288"/>
              <a:gd name="connsiteY4" fmla="*/ 2633993 h 2633993"/>
              <a:gd name="connsiteX5" fmla="*/ 1696292 w 3013288"/>
              <a:gd name="connsiteY5" fmla="*/ 2238894 h 2633993"/>
              <a:gd name="connsiteX6" fmla="*/ 0 w 3013288"/>
              <a:gd name="connsiteY6" fmla="*/ 2238894 h 2633993"/>
              <a:gd name="connsiteX7" fmla="*/ 0 w 3013288"/>
              <a:gd name="connsiteY7" fmla="*/ 395099 h 263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3288" h="2633993">
                <a:moveTo>
                  <a:pt x="0" y="395099"/>
                </a:moveTo>
                <a:lnTo>
                  <a:pt x="1696292" y="395099"/>
                </a:lnTo>
                <a:lnTo>
                  <a:pt x="1696292" y="0"/>
                </a:lnTo>
                <a:lnTo>
                  <a:pt x="3013288" y="1316997"/>
                </a:lnTo>
                <a:lnTo>
                  <a:pt x="1696292" y="2633993"/>
                </a:lnTo>
                <a:lnTo>
                  <a:pt x="1696292" y="2238894"/>
                </a:lnTo>
                <a:lnTo>
                  <a:pt x="0" y="2238894"/>
                </a:lnTo>
                <a:lnTo>
                  <a:pt x="0" y="395099"/>
                </a:lnTo>
                <a:close/>
              </a:path>
            </a:pathLst>
          </a:custGeom>
          <a:solidFill>
            <a:schemeClr val="accent1">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95472" tIns="303944" rIns="608481" bIns="303944" numCol="1" spcCol="1270" anchor="ctr" anchorCtr="0">
            <a:noAutofit/>
          </a:bodyPr>
          <a:lstStyle/>
          <a:p>
            <a:pPr marL="128588" lvl="1" indent="-128588" defTabSz="533400">
              <a:lnSpc>
                <a:spcPct val="90000"/>
              </a:lnSpc>
              <a:spcBef>
                <a:spcPct val="0"/>
              </a:spcBef>
              <a:spcAft>
                <a:spcPct val="15000"/>
              </a:spcAft>
              <a:buChar char="••"/>
            </a:pPr>
            <a:r>
              <a:rPr lang="en-US" sz="1350" dirty="0"/>
              <a:t>Header</a:t>
            </a:r>
          </a:p>
          <a:p>
            <a:pPr marL="128588" lvl="1" indent="-128588" defTabSz="533400">
              <a:lnSpc>
                <a:spcPct val="90000"/>
              </a:lnSpc>
              <a:spcBef>
                <a:spcPct val="0"/>
              </a:spcBef>
              <a:spcAft>
                <a:spcPct val="15000"/>
              </a:spcAft>
              <a:buChar char="••"/>
            </a:pPr>
            <a:r>
              <a:rPr lang="en-US" sz="1350" dirty="0"/>
              <a:t>Service Line</a:t>
            </a:r>
          </a:p>
        </p:txBody>
      </p:sp>
      <p:sp>
        <p:nvSpPr>
          <p:cNvPr id="12" name="Freeform 11"/>
          <p:cNvSpPr/>
          <p:nvPr/>
        </p:nvSpPr>
        <p:spPr>
          <a:xfrm>
            <a:off x="7504084" y="2979773"/>
            <a:ext cx="1395637" cy="1224414"/>
          </a:xfrm>
          <a:custGeom>
            <a:avLst/>
            <a:gdLst>
              <a:gd name="connsiteX0" fmla="*/ 0 w 1506644"/>
              <a:gd name="connsiteY0" fmla="*/ 753322 h 1506644"/>
              <a:gd name="connsiteX1" fmla="*/ 753322 w 1506644"/>
              <a:gd name="connsiteY1" fmla="*/ 0 h 1506644"/>
              <a:gd name="connsiteX2" fmla="*/ 1506644 w 1506644"/>
              <a:gd name="connsiteY2" fmla="*/ 753322 h 1506644"/>
              <a:gd name="connsiteX3" fmla="*/ 753322 w 1506644"/>
              <a:gd name="connsiteY3" fmla="*/ 1506644 h 1506644"/>
              <a:gd name="connsiteX4" fmla="*/ 0 w 1506644"/>
              <a:gd name="connsiteY4" fmla="*/ 753322 h 1506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644" h="1506644">
                <a:moveTo>
                  <a:pt x="0" y="753322"/>
                </a:moveTo>
                <a:cubicBezTo>
                  <a:pt x="0" y="337274"/>
                  <a:pt x="337274" y="0"/>
                  <a:pt x="753322" y="0"/>
                </a:cubicBezTo>
                <a:cubicBezTo>
                  <a:pt x="1169370" y="0"/>
                  <a:pt x="1506644" y="337274"/>
                  <a:pt x="1506644" y="753322"/>
                </a:cubicBezTo>
                <a:cubicBezTo>
                  <a:pt x="1506644" y="1169370"/>
                  <a:pt x="1169370" y="1506644"/>
                  <a:pt x="753322" y="1506644"/>
                </a:cubicBezTo>
                <a:cubicBezTo>
                  <a:pt x="337274" y="1506644"/>
                  <a:pt x="0" y="1169370"/>
                  <a:pt x="0" y="753322"/>
                </a:cubicBezTo>
                <a:close/>
              </a:path>
            </a:pathLst>
          </a:custGeom>
          <a:solidFill>
            <a:schemeClr val="tx2"/>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72150" tIns="172150" rIns="172150" bIns="172150" numCol="1" spcCol="1270" anchor="ctr" anchorCtr="0">
            <a:noAutofit/>
          </a:bodyPr>
          <a:lstStyle/>
          <a:p>
            <a:pPr algn="ctr" defTabSz="466725">
              <a:lnSpc>
                <a:spcPct val="90000"/>
              </a:lnSpc>
              <a:spcBef>
                <a:spcPct val="0"/>
              </a:spcBef>
              <a:spcAft>
                <a:spcPct val="35000"/>
              </a:spcAft>
            </a:pPr>
            <a:r>
              <a:rPr lang="en-US" sz="1350" dirty="0"/>
              <a:t>Authorization</a:t>
            </a:r>
          </a:p>
        </p:txBody>
      </p:sp>
      <p:sp>
        <p:nvSpPr>
          <p:cNvPr id="5" name="TextBox 4"/>
          <p:cNvSpPr txBox="1"/>
          <p:nvPr/>
        </p:nvSpPr>
        <p:spPr>
          <a:xfrm>
            <a:off x="3018695" y="5185159"/>
            <a:ext cx="6629399" cy="1015663"/>
          </a:xfrm>
          <a:prstGeom prst="rect">
            <a:avLst/>
          </a:prstGeom>
          <a:noFill/>
        </p:spPr>
        <p:txBody>
          <a:bodyPr wrap="square" rtlCol="0">
            <a:spAutoFit/>
          </a:bodyPr>
          <a:lstStyle/>
          <a:p>
            <a:r>
              <a:rPr lang="en-US" sz="1500" dirty="0" smtClean="0"/>
              <a:t>DSHS </a:t>
            </a:r>
            <a:r>
              <a:rPr lang="en-US" sz="1500" dirty="0"/>
              <a:t>(ALTSA and DDA) is always the payer of last resort. Services are intended to support the client in their home and community not replace </a:t>
            </a:r>
            <a:r>
              <a:rPr lang="en-US" sz="1500" dirty="0" smtClean="0"/>
              <a:t>the benefits already available to them through their Long-Term Care Insurance, Medicare, Medicaid, or Managed Care Organization.</a:t>
            </a:r>
            <a:endParaRPr lang="en-US" sz="1500" dirty="0"/>
          </a:p>
        </p:txBody>
      </p:sp>
      <p:sp>
        <p:nvSpPr>
          <p:cNvPr id="3" name="Title 2"/>
          <p:cNvSpPr>
            <a:spLocks noGrp="1"/>
          </p:cNvSpPr>
          <p:nvPr>
            <p:ph type="title"/>
          </p:nvPr>
        </p:nvSpPr>
        <p:spPr>
          <a:xfrm>
            <a:off x="1828800" y="1238590"/>
            <a:ext cx="8229600" cy="857250"/>
          </a:xfrm>
        </p:spPr>
        <p:txBody>
          <a:bodyPr>
            <a:normAutofit fontScale="90000"/>
          </a:bodyPr>
          <a:lstStyle/>
          <a:p>
            <a:r>
              <a:rPr lang="en-US" dirty="0"/>
              <a:t>What </a:t>
            </a:r>
            <a:r>
              <a:rPr lang="en-US" dirty="0" smtClean="0"/>
              <a:t>happens before an Authorization is created in ProviderOne?</a:t>
            </a:r>
            <a:endParaRPr lang="en-US" dirty="0"/>
          </a:p>
        </p:txBody>
      </p:sp>
      <p:sp>
        <p:nvSpPr>
          <p:cNvPr id="13" name="Rectangle 12"/>
          <p:cNvSpPr/>
          <p:nvPr/>
        </p:nvSpPr>
        <p:spPr>
          <a:xfrm>
            <a:off x="228600" y="788436"/>
            <a:ext cx="2248693" cy="307777"/>
          </a:xfrm>
          <a:prstGeom prst="rect">
            <a:avLst/>
          </a:prstGeom>
        </p:spPr>
        <p:txBody>
          <a:bodyPr wrap="none">
            <a:spAutoFit/>
          </a:bodyPr>
          <a:lstStyle/>
          <a:p>
            <a:r>
              <a:rPr lang="en-US" sz="1400" dirty="0"/>
              <a:t>Authorization and Payments</a:t>
            </a:r>
          </a:p>
        </p:txBody>
      </p:sp>
    </p:spTree>
    <p:extLst>
      <p:ext uri="{BB962C8B-B14F-4D97-AF65-F5344CB8AC3E}">
        <p14:creationId xmlns:p14="http://schemas.microsoft.com/office/powerpoint/2010/main" val="76314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2">
                    <a:lumMod val="10000"/>
                  </a:schemeClr>
                </a:solidFill>
              </a:rPr>
              <a:t>Social Services </a:t>
            </a:r>
            <a:r>
              <a:rPr lang="en-US" dirty="0" smtClean="0">
                <a:solidFill>
                  <a:schemeClr val="accent2">
                    <a:lumMod val="10000"/>
                  </a:schemeClr>
                </a:solidFill>
              </a:rPr>
              <a:t>Billing: Agenda</a:t>
            </a:r>
            <a:endParaRPr lang="en-US" dirty="0"/>
          </a:p>
        </p:txBody>
      </p:sp>
      <p:sp>
        <p:nvSpPr>
          <p:cNvPr id="4" name="Content Placeholder 3"/>
          <p:cNvSpPr>
            <a:spLocks noGrp="1"/>
          </p:cNvSpPr>
          <p:nvPr>
            <p:ph idx="1"/>
          </p:nvPr>
        </p:nvSpPr>
        <p:spPr>
          <a:xfrm>
            <a:off x="609600" y="2209801"/>
            <a:ext cx="6858000" cy="3916363"/>
          </a:xfrm>
        </p:spPr>
        <p:txBody>
          <a:bodyPr/>
          <a:lstStyle/>
          <a:p>
            <a:r>
              <a:rPr lang="en-US" dirty="0" smtClean="0">
                <a:solidFill>
                  <a:schemeClr val="bg1">
                    <a:lumMod val="85000"/>
                  </a:schemeClr>
                </a:solidFill>
              </a:rPr>
              <a:t>Review of social </a:t>
            </a:r>
            <a:r>
              <a:rPr lang="en-US" dirty="0">
                <a:solidFill>
                  <a:schemeClr val="bg1">
                    <a:lumMod val="85000"/>
                  </a:schemeClr>
                </a:solidFill>
              </a:rPr>
              <a:t>s</a:t>
            </a:r>
            <a:r>
              <a:rPr lang="en-US" dirty="0" smtClean="0">
                <a:solidFill>
                  <a:schemeClr val="bg1">
                    <a:lumMod val="85000"/>
                  </a:schemeClr>
                </a:solidFill>
              </a:rPr>
              <a:t>ervice </a:t>
            </a:r>
            <a:r>
              <a:rPr lang="en-US" dirty="0">
                <a:solidFill>
                  <a:schemeClr val="bg1">
                    <a:lumMod val="85000"/>
                  </a:schemeClr>
                </a:solidFill>
              </a:rPr>
              <a:t>p</a:t>
            </a:r>
            <a:r>
              <a:rPr lang="en-US" dirty="0" smtClean="0">
                <a:solidFill>
                  <a:schemeClr val="bg1">
                    <a:lumMod val="85000"/>
                  </a:schemeClr>
                </a:solidFill>
              </a:rPr>
              <a:t>rovider types.</a:t>
            </a:r>
          </a:p>
          <a:p>
            <a:r>
              <a:rPr lang="en-US" dirty="0" smtClean="0">
                <a:solidFill>
                  <a:schemeClr val="bg1">
                    <a:lumMod val="85000"/>
                  </a:schemeClr>
                </a:solidFill>
              </a:rPr>
              <a:t>Relationship between social service authorization and payment.</a:t>
            </a:r>
          </a:p>
          <a:p>
            <a:r>
              <a:rPr lang="en-US" dirty="0" smtClean="0"/>
              <a:t>Where can you find more information and training material related to submitting claims in ProviderOne?</a:t>
            </a:r>
          </a:p>
          <a:p>
            <a:endParaRPr lang="en-US" dirty="0"/>
          </a:p>
        </p:txBody>
      </p:sp>
      <p:sp>
        <p:nvSpPr>
          <p:cNvPr id="2" name="Slide Number Placeholder 1"/>
          <p:cNvSpPr>
            <a:spLocks noGrp="1"/>
          </p:cNvSpPr>
          <p:nvPr>
            <p:ph type="sldNum" sz="quarter" idx="12"/>
          </p:nvPr>
        </p:nvSpPr>
        <p:spPr/>
        <p:txBody>
          <a:bodyPr/>
          <a:lstStyle/>
          <a:p>
            <a:fld id="{7597E2C9-1CF6-48E2-8BD5-79A0048E473F}" type="slidenum">
              <a:rPr lang="en-US" smtClean="0">
                <a:solidFill>
                  <a:prstClr val="black">
                    <a:tint val="75000"/>
                  </a:prstClr>
                </a:solidFill>
              </a:rPr>
              <a:pPr/>
              <a:t>14</a:t>
            </a:fld>
            <a:endParaRPr lang="en-US">
              <a:solidFill>
                <a:prstClr val="black">
                  <a:tint val="75000"/>
                </a:prstClr>
              </a:solidFill>
            </a:endParaRPr>
          </a:p>
        </p:txBody>
      </p:sp>
      <p:pic>
        <p:nvPicPr>
          <p:cNvPr id="5" name="Picture 4"/>
          <p:cNvPicPr>
            <a:picLocks noChangeAspect="1"/>
          </p:cNvPicPr>
          <p:nvPr/>
        </p:nvPicPr>
        <p:blipFill rotWithShape="1">
          <a:blip r:embed="rId4"/>
          <a:srcRect l="7792" t="7660" r="8823" b="7660"/>
          <a:stretch/>
        </p:blipFill>
        <p:spPr>
          <a:xfrm>
            <a:off x="8521700" y="2671263"/>
            <a:ext cx="3276600" cy="2993437"/>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4252370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97E2C9-1CF6-48E2-8BD5-79A0048E473F}" type="slidenum">
              <a:rPr lang="en-US" smtClean="0">
                <a:solidFill>
                  <a:prstClr val="black">
                    <a:tint val="75000"/>
                  </a:prstClr>
                </a:solidFill>
              </a:rPr>
              <a:pPr/>
              <a:t>15</a:t>
            </a:fld>
            <a:endParaRPr lang="en-US">
              <a:solidFill>
                <a:prstClr val="black">
                  <a:tint val="75000"/>
                </a:prstClr>
              </a:solidFill>
            </a:endParaRPr>
          </a:p>
        </p:txBody>
      </p:sp>
      <p:pic>
        <p:nvPicPr>
          <p:cNvPr id="4" name="Picture 3"/>
          <p:cNvPicPr>
            <a:picLocks noChangeAspect="1"/>
          </p:cNvPicPr>
          <p:nvPr/>
        </p:nvPicPr>
        <p:blipFill>
          <a:blip r:embed="rId2"/>
          <a:stretch>
            <a:fillRect/>
          </a:stretch>
        </p:blipFill>
        <p:spPr>
          <a:xfrm>
            <a:off x="1828800" y="1600392"/>
            <a:ext cx="8138865" cy="5121084"/>
          </a:xfrm>
          <a:prstGeom prst="rect">
            <a:avLst/>
          </a:prstGeom>
        </p:spPr>
      </p:pic>
      <p:sp>
        <p:nvSpPr>
          <p:cNvPr id="5" name="Title 2"/>
          <p:cNvSpPr txBox="1">
            <a:spLocks/>
          </p:cNvSpPr>
          <p:nvPr/>
        </p:nvSpPr>
        <p:spPr>
          <a:xfrm>
            <a:off x="609600" y="914400"/>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2">
                    <a:lumMod val="10000"/>
                  </a:schemeClr>
                </a:solidFill>
              </a:rPr>
              <a:t>Troubleshooting billing/claims</a:t>
            </a:r>
            <a:endParaRPr lang="en-US" dirty="0"/>
          </a:p>
        </p:txBody>
      </p:sp>
      <p:sp>
        <p:nvSpPr>
          <p:cNvPr id="6" name="Rectangle 5"/>
          <p:cNvSpPr/>
          <p:nvPr/>
        </p:nvSpPr>
        <p:spPr>
          <a:xfrm>
            <a:off x="228600" y="788436"/>
            <a:ext cx="2590646" cy="307777"/>
          </a:xfrm>
          <a:prstGeom prst="rect">
            <a:avLst/>
          </a:prstGeom>
        </p:spPr>
        <p:txBody>
          <a:bodyPr wrap="none">
            <a:spAutoFit/>
          </a:bodyPr>
          <a:lstStyle/>
          <a:p>
            <a:r>
              <a:rPr lang="en-US" sz="1400" dirty="0" smtClean="0"/>
              <a:t>Resources and Training Materials</a:t>
            </a:r>
            <a:endParaRPr lang="en-US" sz="1400" dirty="0"/>
          </a:p>
        </p:txBody>
      </p:sp>
    </p:spTree>
    <p:extLst>
      <p:ext uri="{BB962C8B-B14F-4D97-AF65-F5344CB8AC3E}">
        <p14:creationId xmlns:p14="http://schemas.microsoft.com/office/powerpoint/2010/main" val="3625785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Medicaid Assistance Customer Service Center </a:t>
            </a:r>
            <a:r>
              <a:rPr lang="en-US" sz="2800" dirty="0"/>
              <a:t>(MACSC)</a:t>
            </a:r>
          </a:p>
        </p:txBody>
      </p:sp>
      <p:sp>
        <p:nvSpPr>
          <p:cNvPr id="4" name="Content Placeholder 3"/>
          <p:cNvSpPr>
            <a:spLocks noGrp="1"/>
          </p:cNvSpPr>
          <p:nvPr>
            <p:ph idx="1"/>
          </p:nvPr>
        </p:nvSpPr>
        <p:spPr>
          <a:xfrm>
            <a:off x="609600" y="2209801"/>
            <a:ext cx="10972800" cy="4146550"/>
          </a:xfrm>
        </p:spPr>
        <p:txBody>
          <a:bodyPr>
            <a:normAutofit fontScale="77500" lnSpcReduction="20000"/>
          </a:bodyPr>
          <a:lstStyle/>
          <a:p>
            <a:pPr marL="0" indent="0">
              <a:buNone/>
            </a:pPr>
            <a:r>
              <a:rPr lang="en-US" dirty="0" smtClean="0"/>
              <a:t>(</a:t>
            </a:r>
            <a:r>
              <a:rPr lang="en-US" dirty="0"/>
              <a:t>MACSC) is available to assist providers with any questions they might have in regards to submitting claims, resolving claim errors, and getting paid through ProviderOne.  There are many published user guides at the Health Care Authority’s website.  These guides cover all of the basics as well as provide deep dives into details.  Providers should review these guides first, as the answer to many questions are readily available there</a:t>
            </a:r>
            <a:r>
              <a:rPr lang="en-US" dirty="0" smtClean="0"/>
              <a:t>.</a:t>
            </a:r>
          </a:p>
          <a:p>
            <a:pPr marL="0" indent="0">
              <a:buNone/>
            </a:pPr>
            <a:endParaRPr lang="en-US" dirty="0" smtClean="0"/>
          </a:p>
          <a:p>
            <a:r>
              <a:rPr lang="en-US" dirty="0" smtClean="0"/>
              <a:t>If you need help </a:t>
            </a:r>
            <a:r>
              <a:rPr lang="en-US" dirty="0"/>
              <a:t>from </a:t>
            </a:r>
            <a:r>
              <a:rPr lang="en-US" dirty="0" smtClean="0"/>
              <a:t>MACSC we </a:t>
            </a:r>
            <a:r>
              <a:rPr lang="en-US" dirty="0"/>
              <a:t>recommend using their secure web-form (it is like a secure, HIPAA-compliant e-mail), accessible at: </a:t>
            </a:r>
            <a:r>
              <a:rPr lang="en-US" u="sng" dirty="0">
                <a:hlinkClick r:id="rId2"/>
              </a:rPr>
              <a:t>https://fortress.wa.gov/hca/p1contactus/SSProvider_WebForm</a:t>
            </a:r>
            <a:r>
              <a:rPr lang="en-US" dirty="0"/>
              <a:t>.</a:t>
            </a:r>
          </a:p>
          <a:p>
            <a:r>
              <a:rPr lang="en-US" dirty="0" smtClean="0"/>
              <a:t>If need </a:t>
            </a:r>
            <a:r>
              <a:rPr lang="en-US" dirty="0"/>
              <a:t>help from the MACSC </a:t>
            </a:r>
            <a:r>
              <a:rPr lang="en-US" dirty="0" smtClean="0"/>
              <a:t>and </a:t>
            </a:r>
            <a:r>
              <a:rPr lang="en-US" dirty="0"/>
              <a:t>would like to speak to someone over the phone, call 1-800-562-3022 (and choose “provider services”).  </a:t>
            </a:r>
          </a:p>
        </p:txBody>
      </p:sp>
      <p:sp>
        <p:nvSpPr>
          <p:cNvPr id="2" name="Slide Number Placeholder 1"/>
          <p:cNvSpPr>
            <a:spLocks noGrp="1"/>
          </p:cNvSpPr>
          <p:nvPr>
            <p:ph type="sldNum" sz="quarter" idx="12"/>
          </p:nvPr>
        </p:nvSpPr>
        <p:spPr/>
        <p:txBody>
          <a:bodyPr/>
          <a:lstStyle/>
          <a:p>
            <a:fld id="{7597E2C9-1CF6-48E2-8BD5-79A0048E473F}" type="slidenum">
              <a:rPr lang="en-US" smtClean="0">
                <a:solidFill>
                  <a:prstClr val="black">
                    <a:tint val="75000"/>
                  </a:prstClr>
                </a:solidFill>
              </a:rPr>
              <a:pPr/>
              <a:t>16</a:t>
            </a:fld>
            <a:endParaRPr lang="en-US">
              <a:solidFill>
                <a:prstClr val="black">
                  <a:tint val="75000"/>
                </a:prstClr>
              </a:solidFill>
            </a:endParaRPr>
          </a:p>
        </p:txBody>
      </p:sp>
      <p:sp>
        <p:nvSpPr>
          <p:cNvPr id="5" name="Rectangle 4"/>
          <p:cNvSpPr/>
          <p:nvPr/>
        </p:nvSpPr>
        <p:spPr>
          <a:xfrm>
            <a:off x="228600" y="788436"/>
            <a:ext cx="2590646" cy="307777"/>
          </a:xfrm>
          <a:prstGeom prst="rect">
            <a:avLst/>
          </a:prstGeom>
        </p:spPr>
        <p:txBody>
          <a:bodyPr wrap="none">
            <a:spAutoFit/>
          </a:bodyPr>
          <a:lstStyle/>
          <a:p>
            <a:r>
              <a:rPr lang="en-US" sz="1400" dirty="0" smtClean="0"/>
              <a:t>Resources and Training Materials</a:t>
            </a:r>
            <a:endParaRPr lang="en-US" sz="1400" dirty="0"/>
          </a:p>
        </p:txBody>
      </p:sp>
    </p:spTree>
    <p:extLst>
      <p:ext uri="{BB962C8B-B14F-4D97-AF65-F5344CB8AC3E}">
        <p14:creationId xmlns:p14="http://schemas.microsoft.com/office/powerpoint/2010/main" val="4214754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Medicaid Assistance Customer Service Center </a:t>
            </a:r>
            <a:r>
              <a:rPr lang="en-US" sz="2800" dirty="0"/>
              <a:t>(MACSC)</a:t>
            </a:r>
          </a:p>
        </p:txBody>
      </p:sp>
      <p:sp>
        <p:nvSpPr>
          <p:cNvPr id="4" name="Content Placeholder 3"/>
          <p:cNvSpPr>
            <a:spLocks noGrp="1"/>
          </p:cNvSpPr>
          <p:nvPr>
            <p:ph idx="1"/>
          </p:nvPr>
        </p:nvSpPr>
        <p:spPr>
          <a:xfrm>
            <a:off x="609600" y="2057400"/>
            <a:ext cx="6324600" cy="4146550"/>
          </a:xfrm>
        </p:spPr>
        <p:txBody>
          <a:bodyPr>
            <a:normAutofit/>
          </a:bodyPr>
          <a:lstStyle/>
          <a:p>
            <a:pPr marL="0" indent="0">
              <a:buNone/>
            </a:pPr>
            <a:endParaRPr lang="en-US" dirty="0"/>
          </a:p>
          <a:p>
            <a:pPr marL="0" indent="0">
              <a:buNone/>
            </a:pPr>
            <a:r>
              <a:rPr lang="en-US" dirty="0" smtClean="0"/>
              <a:t>Foundational </a:t>
            </a:r>
            <a:r>
              <a:rPr lang="en-US" dirty="0"/>
              <a:t>ProviderOne Billing and Resource Guide is available at: </a:t>
            </a:r>
            <a:r>
              <a:rPr lang="en-US" u="sng" dirty="0">
                <a:hlinkClick r:id="rId2"/>
              </a:rPr>
              <a:t>https://www.hca.wa.gov/assets/billers-and-providers/providerone-billing-and-resource-guide.pdf</a:t>
            </a:r>
            <a:r>
              <a:rPr lang="en-US" dirty="0" smtClean="0"/>
              <a:t>.</a:t>
            </a:r>
            <a:endParaRPr lang="en-US" dirty="0"/>
          </a:p>
        </p:txBody>
      </p:sp>
      <p:sp>
        <p:nvSpPr>
          <p:cNvPr id="2" name="Slide Number Placeholder 1"/>
          <p:cNvSpPr>
            <a:spLocks noGrp="1"/>
          </p:cNvSpPr>
          <p:nvPr>
            <p:ph type="sldNum" sz="quarter" idx="12"/>
          </p:nvPr>
        </p:nvSpPr>
        <p:spPr/>
        <p:txBody>
          <a:bodyPr/>
          <a:lstStyle/>
          <a:p>
            <a:fld id="{7597E2C9-1CF6-48E2-8BD5-79A0048E473F}" type="slidenum">
              <a:rPr lang="en-US" smtClean="0">
                <a:solidFill>
                  <a:prstClr val="black">
                    <a:tint val="75000"/>
                  </a:prstClr>
                </a:solidFill>
              </a:rPr>
              <a:pPr/>
              <a:t>17</a:t>
            </a:fld>
            <a:endParaRPr lang="en-US">
              <a:solidFill>
                <a:prstClr val="black">
                  <a:tint val="75000"/>
                </a:prstClr>
              </a:solidFill>
            </a:endParaRPr>
          </a:p>
        </p:txBody>
      </p:sp>
      <p:sp>
        <p:nvSpPr>
          <p:cNvPr id="5" name="Rectangle 4"/>
          <p:cNvSpPr/>
          <p:nvPr/>
        </p:nvSpPr>
        <p:spPr>
          <a:xfrm>
            <a:off x="228600" y="788436"/>
            <a:ext cx="2590646" cy="307777"/>
          </a:xfrm>
          <a:prstGeom prst="rect">
            <a:avLst/>
          </a:prstGeom>
        </p:spPr>
        <p:txBody>
          <a:bodyPr wrap="none">
            <a:spAutoFit/>
          </a:bodyPr>
          <a:lstStyle/>
          <a:p>
            <a:r>
              <a:rPr lang="en-US" sz="1400" dirty="0" smtClean="0"/>
              <a:t>Resources and Training Materials</a:t>
            </a:r>
            <a:endParaRPr lang="en-US" sz="1400" dirty="0"/>
          </a:p>
        </p:txBody>
      </p:sp>
      <p:pic>
        <p:nvPicPr>
          <p:cNvPr id="6" name="Picture 5"/>
          <p:cNvPicPr>
            <a:picLocks noChangeAspect="1"/>
          </p:cNvPicPr>
          <p:nvPr/>
        </p:nvPicPr>
        <p:blipFill>
          <a:blip r:embed="rId3"/>
          <a:stretch>
            <a:fillRect/>
          </a:stretch>
        </p:blipFill>
        <p:spPr>
          <a:xfrm>
            <a:off x="7086600" y="2337040"/>
            <a:ext cx="4610100" cy="3781425"/>
          </a:xfrm>
          <a:prstGeom prst="rect">
            <a:avLst/>
          </a:prstGeom>
          <a:ln w="38100">
            <a:solidFill>
              <a:schemeClr val="tx2"/>
            </a:solidFill>
          </a:ln>
        </p:spPr>
      </p:pic>
    </p:spTree>
    <p:extLst>
      <p:ext uri="{BB962C8B-B14F-4D97-AF65-F5344CB8AC3E}">
        <p14:creationId xmlns:p14="http://schemas.microsoft.com/office/powerpoint/2010/main" val="2078043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Medicaid Assistance Customer Service Center </a:t>
            </a:r>
            <a:r>
              <a:rPr lang="en-US" sz="2800" dirty="0"/>
              <a:t>(MACSC)</a:t>
            </a:r>
          </a:p>
        </p:txBody>
      </p:sp>
      <p:sp>
        <p:nvSpPr>
          <p:cNvPr id="4" name="Content Placeholder 3"/>
          <p:cNvSpPr>
            <a:spLocks noGrp="1"/>
          </p:cNvSpPr>
          <p:nvPr>
            <p:ph idx="1"/>
          </p:nvPr>
        </p:nvSpPr>
        <p:spPr>
          <a:xfrm>
            <a:off x="609600" y="2209801"/>
            <a:ext cx="6781800" cy="4146550"/>
          </a:xfrm>
        </p:spPr>
        <p:txBody>
          <a:bodyPr>
            <a:normAutofit/>
          </a:bodyPr>
          <a:lstStyle/>
          <a:p>
            <a:pPr marL="0" indent="0">
              <a:buNone/>
            </a:pPr>
            <a:endParaRPr lang="en-US" dirty="0"/>
          </a:p>
          <a:p>
            <a:pPr marL="0" indent="0">
              <a:buNone/>
            </a:pPr>
            <a:r>
              <a:rPr lang="en-US" dirty="0" smtClean="0"/>
              <a:t>Supplemental </a:t>
            </a:r>
            <a:r>
              <a:rPr lang="en-US" dirty="0"/>
              <a:t>guides and additional information is located at:  </a:t>
            </a:r>
            <a:r>
              <a:rPr lang="en-US" u="sng" dirty="0">
                <a:hlinkClick r:id="rId2"/>
              </a:rPr>
              <a:t>https://www.hca.wa.gov/billers-providers-partners/providerone/providerone-billing-and-resource-guide</a:t>
            </a:r>
            <a:r>
              <a:rPr lang="en-US" dirty="0"/>
              <a:t>.</a:t>
            </a:r>
          </a:p>
          <a:p>
            <a:endParaRPr lang="en-US" dirty="0" smtClean="0"/>
          </a:p>
        </p:txBody>
      </p:sp>
      <p:sp>
        <p:nvSpPr>
          <p:cNvPr id="2" name="Slide Number Placeholder 1"/>
          <p:cNvSpPr>
            <a:spLocks noGrp="1"/>
          </p:cNvSpPr>
          <p:nvPr>
            <p:ph type="sldNum" sz="quarter" idx="12"/>
          </p:nvPr>
        </p:nvSpPr>
        <p:spPr/>
        <p:txBody>
          <a:bodyPr/>
          <a:lstStyle/>
          <a:p>
            <a:fld id="{7597E2C9-1CF6-48E2-8BD5-79A0048E473F}" type="slidenum">
              <a:rPr lang="en-US" smtClean="0">
                <a:solidFill>
                  <a:prstClr val="black">
                    <a:tint val="75000"/>
                  </a:prstClr>
                </a:solidFill>
              </a:rPr>
              <a:pPr/>
              <a:t>18</a:t>
            </a:fld>
            <a:endParaRPr lang="en-US">
              <a:solidFill>
                <a:prstClr val="black">
                  <a:tint val="75000"/>
                </a:prstClr>
              </a:solidFill>
            </a:endParaRPr>
          </a:p>
        </p:txBody>
      </p:sp>
      <p:sp>
        <p:nvSpPr>
          <p:cNvPr id="5" name="Rectangle 4"/>
          <p:cNvSpPr/>
          <p:nvPr/>
        </p:nvSpPr>
        <p:spPr>
          <a:xfrm>
            <a:off x="228600" y="788436"/>
            <a:ext cx="2590646" cy="307777"/>
          </a:xfrm>
          <a:prstGeom prst="rect">
            <a:avLst/>
          </a:prstGeom>
        </p:spPr>
        <p:txBody>
          <a:bodyPr wrap="none">
            <a:spAutoFit/>
          </a:bodyPr>
          <a:lstStyle/>
          <a:p>
            <a:r>
              <a:rPr lang="en-US" sz="1400" dirty="0" smtClean="0"/>
              <a:t>Resources and Training Materials</a:t>
            </a:r>
            <a:endParaRPr lang="en-US" sz="1400" dirty="0"/>
          </a:p>
        </p:txBody>
      </p:sp>
      <p:grpSp>
        <p:nvGrpSpPr>
          <p:cNvPr id="11" name="Group 10"/>
          <p:cNvGrpSpPr/>
          <p:nvPr/>
        </p:nvGrpSpPr>
        <p:grpSpPr>
          <a:xfrm>
            <a:off x="7696200" y="1905000"/>
            <a:ext cx="3810001" cy="4419600"/>
            <a:chOff x="7696200" y="1905000"/>
            <a:chExt cx="3810001" cy="4419600"/>
          </a:xfrm>
        </p:grpSpPr>
        <p:pic>
          <p:nvPicPr>
            <p:cNvPr id="9" name="Picture 8"/>
            <p:cNvPicPr>
              <a:picLocks noChangeAspect="1"/>
            </p:cNvPicPr>
            <p:nvPr/>
          </p:nvPicPr>
          <p:blipFill rotWithShape="1">
            <a:blip r:embed="rId3"/>
            <a:srcRect l="1107" t="1" r="1939" b="1438"/>
            <a:stretch/>
          </p:blipFill>
          <p:spPr>
            <a:xfrm>
              <a:off x="7696200" y="3886200"/>
              <a:ext cx="3810000" cy="2438400"/>
            </a:xfrm>
            <a:prstGeom prst="rect">
              <a:avLst/>
            </a:prstGeom>
          </p:spPr>
        </p:pic>
        <p:pic>
          <p:nvPicPr>
            <p:cNvPr id="10" name="Picture 9"/>
            <p:cNvPicPr>
              <a:picLocks noChangeAspect="1"/>
            </p:cNvPicPr>
            <p:nvPr/>
          </p:nvPicPr>
          <p:blipFill rotWithShape="1">
            <a:blip r:embed="rId4"/>
            <a:srcRect l="1264" t="2338" r="1115"/>
            <a:stretch/>
          </p:blipFill>
          <p:spPr>
            <a:xfrm>
              <a:off x="7696200" y="1905000"/>
              <a:ext cx="3810001" cy="2719807"/>
            </a:xfrm>
            <a:prstGeom prst="rect">
              <a:avLst/>
            </a:prstGeom>
          </p:spPr>
        </p:pic>
      </p:grpSp>
      <p:sp>
        <p:nvSpPr>
          <p:cNvPr id="12" name="Rectangle 11"/>
          <p:cNvSpPr/>
          <p:nvPr/>
        </p:nvSpPr>
        <p:spPr>
          <a:xfrm>
            <a:off x="7696200" y="1828800"/>
            <a:ext cx="3810000" cy="45275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124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Medicaid Assistance Customer Service Center </a:t>
            </a:r>
            <a:r>
              <a:rPr lang="en-US" sz="2800" dirty="0"/>
              <a:t>(MACSC)</a:t>
            </a:r>
          </a:p>
        </p:txBody>
      </p:sp>
      <p:sp>
        <p:nvSpPr>
          <p:cNvPr id="4" name="Content Placeholder 3"/>
          <p:cNvSpPr>
            <a:spLocks noGrp="1"/>
          </p:cNvSpPr>
          <p:nvPr>
            <p:ph idx="1"/>
          </p:nvPr>
        </p:nvSpPr>
        <p:spPr>
          <a:xfrm>
            <a:off x="599768" y="1982618"/>
            <a:ext cx="5225959" cy="4146550"/>
          </a:xfrm>
        </p:spPr>
        <p:txBody>
          <a:bodyPr>
            <a:normAutofit/>
          </a:bodyPr>
          <a:lstStyle/>
          <a:p>
            <a:pPr marL="0" indent="0">
              <a:buNone/>
            </a:pPr>
            <a:endParaRPr lang="en-US" dirty="0"/>
          </a:p>
          <a:p>
            <a:pPr marL="0" indent="0">
              <a:buNone/>
            </a:pPr>
            <a:r>
              <a:rPr lang="en-US" dirty="0" smtClean="0"/>
              <a:t>Information </a:t>
            </a:r>
            <a:r>
              <a:rPr lang="en-US" dirty="0"/>
              <a:t>specific to the submission of social service claims can be found at: </a:t>
            </a:r>
            <a:r>
              <a:rPr lang="en-US" u="sng" dirty="0">
                <a:hlinkClick r:id="rId2"/>
              </a:rPr>
              <a:t>https://www.hca.wa.gov/billers-providers-partners/providerone/providerone-social-services</a:t>
            </a:r>
            <a:r>
              <a:rPr lang="en-US" dirty="0" smtClean="0"/>
              <a:t>.</a:t>
            </a:r>
            <a:endParaRPr lang="en-US" dirty="0"/>
          </a:p>
        </p:txBody>
      </p:sp>
      <p:sp>
        <p:nvSpPr>
          <p:cNvPr id="2" name="Slide Number Placeholder 1"/>
          <p:cNvSpPr>
            <a:spLocks noGrp="1"/>
          </p:cNvSpPr>
          <p:nvPr>
            <p:ph type="sldNum" sz="quarter" idx="12"/>
          </p:nvPr>
        </p:nvSpPr>
        <p:spPr/>
        <p:txBody>
          <a:bodyPr/>
          <a:lstStyle/>
          <a:p>
            <a:fld id="{7597E2C9-1CF6-48E2-8BD5-79A0048E473F}" type="slidenum">
              <a:rPr lang="en-US" smtClean="0">
                <a:solidFill>
                  <a:prstClr val="black">
                    <a:tint val="75000"/>
                  </a:prstClr>
                </a:solidFill>
              </a:rPr>
              <a:pPr/>
              <a:t>19</a:t>
            </a:fld>
            <a:endParaRPr lang="en-US">
              <a:solidFill>
                <a:prstClr val="black">
                  <a:tint val="75000"/>
                </a:prstClr>
              </a:solidFill>
            </a:endParaRPr>
          </a:p>
        </p:txBody>
      </p:sp>
      <p:sp>
        <p:nvSpPr>
          <p:cNvPr id="5" name="Rectangle 4"/>
          <p:cNvSpPr/>
          <p:nvPr/>
        </p:nvSpPr>
        <p:spPr>
          <a:xfrm>
            <a:off x="228600" y="788436"/>
            <a:ext cx="2590646" cy="307777"/>
          </a:xfrm>
          <a:prstGeom prst="rect">
            <a:avLst/>
          </a:prstGeom>
        </p:spPr>
        <p:txBody>
          <a:bodyPr wrap="none">
            <a:spAutoFit/>
          </a:bodyPr>
          <a:lstStyle/>
          <a:p>
            <a:r>
              <a:rPr lang="en-US" sz="1400" dirty="0" smtClean="0"/>
              <a:t>Resources and Training Materials</a:t>
            </a:r>
            <a:endParaRPr lang="en-US" sz="1400" dirty="0"/>
          </a:p>
        </p:txBody>
      </p:sp>
      <p:grpSp>
        <p:nvGrpSpPr>
          <p:cNvPr id="12" name="Group 11"/>
          <p:cNvGrpSpPr/>
          <p:nvPr/>
        </p:nvGrpSpPr>
        <p:grpSpPr>
          <a:xfrm>
            <a:off x="6096000" y="1752600"/>
            <a:ext cx="5724832" cy="4981239"/>
            <a:chOff x="4456112" y="1011429"/>
            <a:chExt cx="8562975" cy="7994918"/>
          </a:xfrm>
        </p:grpSpPr>
        <p:pic>
          <p:nvPicPr>
            <p:cNvPr id="11" name="Picture 10"/>
            <p:cNvPicPr>
              <a:picLocks noChangeAspect="1"/>
            </p:cNvPicPr>
            <p:nvPr/>
          </p:nvPicPr>
          <p:blipFill>
            <a:blip r:embed="rId3"/>
            <a:stretch>
              <a:fillRect/>
            </a:stretch>
          </p:blipFill>
          <p:spPr>
            <a:xfrm>
              <a:off x="4536656" y="4558171"/>
              <a:ext cx="8467725" cy="4448176"/>
            </a:xfrm>
            <a:prstGeom prst="rect">
              <a:avLst/>
            </a:prstGeom>
          </p:spPr>
        </p:pic>
        <p:pic>
          <p:nvPicPr>
            <p:cNvPr id="10" name="Picture 9"/>
            <p:cNvPicPr>
              <a:picLocks noChangeAspect="1"/>
            </p:cNvPicPr>
            <p:nvPr/>
          </p:nvPicPr>
          <p:blipFill>
            <a:blip r:embed="rId4"/>
            <a:stretch>
              <a:fillRect/>
            </a:stretch>
          </p:blipFill>
          <p:spPr>
            <a:xfrm>
              <a:off x="4456112" y="1011429"/>
              <a:ext cx="8562975" cy="6486526"/>
            </a:xfrm>
            <a:prstGeom prst="rect">
              <a:avLst/>
            </a:prstGeom>
          </p:spPr>
        </p:pic>
      </p:grpSp>
      <p:sp>
        <p:nvSpPr>
          <p:cNvPr id="13" name="Rectangle 12"/>
          <p:cNvSpPr/>
          <p:nvPr/>
        </p:nvSpPr>
        <p:spPr>
          <a:xfrm>
            <a:off x="6096000" y="1828800"/>
            <a:ext cx="5704114" cy="472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745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2">
                    <a:lumMod val="10000"/>
                  </a:schemeClr>
                </a:solidFill>
              </a:rPr>
              <a:t>Social Services </a:t>
            </a:r>
            <a:r>
              <a:rPr lang="en-US" dirty="0" smtClean="0">
                <a:solidFill>
                  <a:schemeClr val="accent2">
                    <a:lumMod val="10000"/>
                  </a:schemeClr>
                </a:solidFill>
              </a:rPr>
              <a:t>Billing: Objective</a:t>
            </a:r>
            <a:endParaRPr lang="en-US" dirty="0"/>
          </a:p>
        </p:txBody>
      </p:sp>
      <p:sp>
        <p:nvSpPr>
          <p:cNvPr id="4" name="Content Placeholder 3"/>
          <p:cNvSpPr>
            <a:spLocks noGrp="1"/>
          </p:cNvSpPr>
          <p:nvPr>
            <p:ph idx="1"/>
          </p:nvPr>
        </p:nvSpPr>
        <p:spPr/>
        <p:txBody>
          <a:bodyPr>
            <a:normAutofit lnSpcReduction="10000"/>
          </a:bodyPr>
          <a:lstStyle/>
          <a:p>
            <a:pPr marL="0" indent="0">
              <a:buNone/>
            </a:pPr>
            <a:r>
              <a:rPr lang="en-US" dirty="0"/>
              <a:t>It is the goal of DSHS and Case Management staff to ensure timely and accurate payments to our providers. The objectives for today’s presentation are to:</a:t>
            </a:r>
          </a:p>
          <a:p>
            <a:pPr marL="514350" lvl="0" indent="-514350">
              <a:buFont typeface="+mj-lt"/>
              <a:buAutoNum type="arabicPeriod"/>
            </a:pPr>
            <a:r>
              <a:rPr lang="en-US" dirty="0"/>
              <a:t>Review the relationship between social service authorizations and claims/payments in ProviderOne;</a:t>
            </a:r>
          </a:p>
          <a:p>
            <a:pPr marL="514350" lvl="0" indent="-514350">
              <a:buFont typeface="+mj-lt"/>
              <a:buAutoNum type="arabicPeriod"/>
            </a:pPr>
            <a:r>
              <a:rPr lang="en-US" dirty="0"/>
              <a:t>Introduce you to the resources </a:t>
            </a:r>
            <a:r>
              <a:rPr lang="en-US" dirty="0" smtClean="0"/>
              <a:t>available </a:t>
            </a:r>
            <a:r>
              <a:rPr lang="en-US" dirty="0"/>
              <a:t>should you have any questions or need assistance in successfully submitting claims for payment. </a:t>
            </a:r>
          </a:p>
        </p:txBody>
      </p:sp>
      <p:sp>
        <p:nvSpPr>
          <p:cNvPr id="2" name="Slide Number Placeholder 1"/>
          <p:cNvSpPr>
            <a:spLocks noGrp="1"/>
          </p:cNvSpPr>
          <p:nvPr>
            <p:ph type="sldNum" sz="quarter" idx="12"/>
          </p:nvPr>
        </p:nvSpPr>
        <p:spPr/>
        <p:txBody>
          <a:bodyPr/>
          <a:lstStyle/>
          <a:p>
            <a:fld id="{7597E2C9-1CF6-48E2-8BD5-79A0048E473F}" type="slidenum">
              <a:rPr lang="en-US" smtClean="0">
                <a:solidFill>
                  <a:prstClr val="black">
                    <a:tint val="75000"/>
                  </a:prstClr>
                </a:solidFill>
              </a:rPr>
              <a:pPr/>
              <a:t>2</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1510753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2">
                    <a:lumMod val="10000"/>
                  </a:schemeClr>
                </a:solidFill>
              </a:rPr>
              <a:t>Social Services </a:t>
            </a:r>
            <a:r>
              <a:rPr lang="en-US" dirty="0" smtClean="0">
                <a:solidFill>
                  <a:schemeClr val="accent2">
                    <a:lumMod val="10000"/>
                  </a:schemeClr>
                </a:solidFill>
              </a:rPr>
              <a:t>Billing: Agenda</a:t>
            </a:r>
            <a:endParaRPr lang="en-US" dirty="0"/>
          </a:p>
        </p:txBody>
      </p:sp>
      <p:sp>
        <p:nvSpPr>
          <p:cNvPr id="4" name="Content Placeholder 3"/>
          <p:cNvSpPr>
            <a:spLocks noGrp="1"/>
          </p:cNvSpPr>
          <p:nvPr>
            <p:ph idx="1"/>
          </p:nvPr>
        </p:nvSpPr>
        <p:spPr>
          <a:xfrm>
            <a:off x="609600" y="2209801"/>
            <a:ext cx="7391400" cy="3916363"/>
          </a:xfrm>
        </p:spPr>
        <p:txBody>
          <a:bodyPr/>
          <a:lstStyle/>
          <a:p>
            <a:r>
              <a:rPr lang="en-US" dirty="0" smtClean="0"/>
              <a:t>Review of social </a:t>
            </a:r>
            <a:r>
              <a:rPr lang="en-US" dirty="0"/>
              <a:t>s</a:t>
            </a:r>
            <a:r>
              <a:rPr lang="en-US" dirty="0" smtClean="0"/>
              <a:t>ervice </a:t>
            </a:r>
            <a:r>
              <a:rPr lang="en-US" dirty="0"/>
              <a:t>p</a:t>
            </a:r>
            <a:r>
              <a:rPr lang="en-US" dirty="0" smtClean="0"/>
              <a:t>rovider types.</a:t>
            </a:r>
          </a:p>
          <a:p>
            <a:r>
              <a:rPr lang="en-US" dirty="0" smtClean="0"/>
              <a:t>Relationship between social service authorization and payment.</a:t>
            </a:r>
          </a:p>
          <a:p>
            <a:r>
              <a:rPr lang="en-US" dirty="0" smtClean="0"/>
              <a:t>Where can you find more information and training material related to submitting claims in ProviderOne?</a:t>
            </a:r>
          </a:p>
          <a:p>
            <a:endParaRPr lang="en-US" dirty="0"/>
          </a:p>
        </p:txBody>
      </p:sp>
      <p:sp>
        <p:nvSpPr>
          <p:cNvPr id="2" name="Slide Number Placeholder 1"/>
          <p:cNvSpPr>
            <a:spLocks noGrp="1"/>
          </p:cNvSpPr>
          <p:nvPr>
            <p:ph type="sldNum" sz="quarter" idx="12"/>
          </p:nvPr>
        </p:nvSpPr>
        <p:spPr/>
        <p:txBody>
          <a:bodyPr/>
          <a:lstStyle/>
          <a:p>
            <a:fld id="{7597E2C9-1CF6-48E2-8BD5-79A0048E473F}" type="slidenum">
              <a:rPr lang="en-US" smtClean="0">
                <a:solidFill>
                  <a:prstClr val="black">
                    <a:tint val="75000"/>
                  </a:prstClr>
                </a:solidFill>
              </a:rPr>
              <a:pPr/>
              <a:t>3</a:t>
            </a:fld>
            <a:endParaRPr lang="en-US">
              <a:solidFill>
                <a:prstClr val="black">
                  <a:tint val="75000"/>
                </a:prstClr>
              </a:solidFill>
            </a:endParaRPr>
          </a:p>
        </p:txBody>
      </p:sp>
      <p:pic>
        <p:nvPicPr>
          <p:cNvPr id="5" name="Picture 4"/>
          <p:cNvPicPr>
            <a:picLocks noChangeAspect="1"/>
          </p:cNvPicPr>
          <p:nvPr/>
        </p:nvPicPr>
        <p:blipFill rotWithShape="1">
          <a:blip r:embed="rId4"/>
          <a:srcRect l="7792" t="7660" r="8823" b="7660"/>
          <a:stretch/>
        </p:blipFill>
        <p:spPr>
          <a:xfrm>
            <a:off x="8521700" y="2671263"/>
            <a:ext cx="3276600" cy="2993437"/>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891110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2">
                    <a:lumMod val="10000"/>
                  </a:schemeClr>
                </a:solidFill>
              </a:rPr>
              <a:t>Social Services </a:t>
            </a:r>
            <a:r>
              <a:rPr lang="en-US" dirty="0" smtClean="0">
                <a:solidFill>
                  <a:schemeClr val="accent2">
                    <a:lumMod val="10000"/>
                  </a:schemeClr>
                </a:solidFill>
              </a:rPr>
              <a:t>Billing: Agenda</a:t>
            </a:r>
            <a:endParaRPr lang="en-US" dirty="0"/>
          </a:p>
        </p:txBody>
      </p:sp>
      <p:sp>
        <p:nvSpPr>
          <p:cNvPr id="4" name="Content Placeholder 3"/>
          <p:cNvSpPr>
            <a:spLocks noGrp="1"/>
          </p:cNvSpPr>
          <p:nvPr>
            <p:ph idx="1"/>
          </p:nvPr>
        </p:nvSpPr>
        <p:spPr>
          <a:xfrm>
            <a:off x="609600" y="2209801"/>
            <a:ext cx="6858000" cy="3916363"/>
          </a:xfrm>
        </p:spPr>
        <p:txBody>
          <a:bodyPr/>
          <a:lstStyle/>
          <a:p>
            <a:r>
              <a:rPr lang="en-US" dirty="0" smtClean="0"/>
              <a:t>Review of social </a:t>
            </a:r>
            <a:r>
              <a:rPr lang="en-US" dirty="0"/>
              <a:t>s</a:t>
            </a:r>
            <a:r>
              <a:rPr lang="en-US" dirty="0" smtClean="0"/>
              <a:t>ervice </a:t>
            </a:r>
            <a:r>
              <a:rPr lang="en-US" dirty="0"/>
              <a:t>p</a:t>
            </a:r>
            <a:r>
              <a:rPr lang="en-US" dirty="0" smtClean="0"/>
              <a:t>rovider types.</a:t>
            </a:r>
          </a:p>
          <a:p>
            <a:r>
              <a:rPr lang="en-US" dirty="0" smtClean="0">
                <a:solidFill>
                  <a:schemeClr val="bg1">
                    <a:lumMod val="85000"/>
                  </a:schemeClr>
                </a:solidFill>
              </a:rPr>
              <a:t>Relationship between social service authorization and payment.</a:t>
            </a:r>
          </a:p>
          <a:p>
            <a:r>
              <a:rPr lang="en-US" dirty="0" smtClean="0">
                <a:solidFill>
                  <a:schemeClr val="bg1">
                    <a:lumMod val="85000"/>
                  </a:schemeClr>
                </a:solidFill>
              </a:rPr>
              <a:t>Where can you find more information and training material related to submitting claims in ProviderOne?</a:t>
            </a:r>
          </a:p>
          <a:p>
            <a:endParaRPr lang="en-US" dirty="0">
              <a:solidFill>
                <a:schemeClr val="bg1">
                  <a:lumMod val="85000"/>
                </a:schemeClr>
              </a:solidFill>
            </a:endParaRPr>
          </a:p>
        </p:txBody>
      </p:sp>
      <p:sp>
        <p:nvSpPr>
          <p:cNvPr id="2" name="Slide Number Placeholder 1"/>
          <p:cNvSpPr>
            <a:spLocks noGrp="1"/>
          </p:cNvSpPr>
          <p:nvPr>
            <p:ph type="sldNum" sz="quarter" idx="12"/>
          </p:nvPr>
        </p:nvSpPr>
        <p:spPr/>
        <p:txBody>
          <a:bodyPr/>
          <a:lstStyle/>
          <a:p>
            <a:fld id="{7597E2C9-1CF6-48E2-8BD5-79A0048E473F}" type="slidenum">
              <a:rPr lang="en-US" smtClean="0">
                <a:solidFill>
                  <a:prstClr val="black">
                    <a:tint val="75000"/>
                  </a:prstClr>
                </a:solidFill>
              </a:rPr>
              <a:pPr/>
              <a:t>4</a:t>
            </a:fld>
            <a:endParaRPr lang="en-US">
              <a:solidFill>
                <a:prstClr val="black">
                  <a:tint val="75000"/>
                </a:prstClr>
              </a:solidFill>
            </a:endParaRPr>
          </a:p>
        </p:txBody>
      </p:sp>
      <p:pic>
        <p:nvPicPr>
          <p:cNvPr id="5" name="Picture 4"/>
          <p:cNvPicPr>
            <a:picLocks noChangeAspect="1"/>
          </p:cNvPicPr>
          <p:nvPr/>
        </p:nvPicPr>
        <p:blipFill rotWithShape="1">
          <a:blip r:embed="rId4"/>
          <a:srcRect l="7792" t="7660" r="8823" b="7660"/>
          <a:stretch/>
        </p:blipFill>
        <p:spPr>
          <a:xfrm>
            <a:off x="8521700" y="2671263"/>
            <a:ext cx="3276600" cy="2993437"/>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793629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lstStyle/>
          <a:p>
            <a:r>
              <a:rPr lang="en-US" dirty="0" smtClean="0"/>
              <a:t>Social Service Provider Types</a:t>
            </a:r>
            <a:endParaRPr lang="en-US" dirty="0"/>
          </a:p>
        </p:txBody>
      </p:sp>
      <p:sp>
        <p:nvSpPr>
          <p:cNvPr id="5" name="Content Placeholder 4"/>
          <p:cNvSpPr>
            <a:spLocks noGrp="1"/>
          </p:cNvSpPr>
          <p:nvPr>
            <p:ph type="body" idx="1"/>
          </p:nvPr>
        </p:nvSpPr>
        <p:spPr>
          <a:xfrm>
            <a:off x="609600" y="1600200"/>
            <a:ext cx="5386917" cy="639762"/>
          </a:xfrm>
        </p:spPr>
        <p:txBody>
          <a:bodyPr>
            <a:normAutofit/>
          </a:bodyPr>
          <a:lstStyle/>
          <a:p>
            <a:r>
              <a:rPr lang="en-US" dirty="0" smtClean="0"/>
              <a:t>Social service medical providers</a:t>
            </a:r>
            <a:endParaRPr lang="en-US" dirty="0"/>
          </a:p>
        </p:txBody>
      </p:sp>
      <p:sp>
        <p:nvSpPr>
          <p:cNvPr id="3" name="Content Placeholder 2"/>
          <p:cNvSpPr>
            <a:spLocks noGrp="1"/>
          </p:cNvSpPr>
          <p:nvPr>
            <p:ph sz="half" idx="2"/>
          </p:nvPr>
        </p:nvSpPr>
        <p:spPr>
          <a:xfrm>
            <a:off x="609600" y="2362200"/>
            <a:ext cx="5386917" cy="4130676"/>
          </a:xfrm>
        </p:spPr>
        <p:txBody>
          <a:bodyPr>
            <a:normAutofit fontScale="92500" lnSpcReduction="10000"/>
          </a:bodyPr>
          <a:lstStyle/>
          <a:p>
            <a:r>
              <a:rPr lang="en-US" dirty="0"/>
              <a:t>Typically receive a 1099 tax form from the State of Washington; other tax-types may be included (W2 are excluded).</a:t>
            </a:r>
          </a:p>
          <a:p>
            <a:r>
              <a:rPr lang="en-US" dirty="0" smtClean="0"/>
              <a:t>Provide </a:t>
            </a:r>
            <a:r>
              <a:rPr lang="en-US" dirty="0"/>
              <a:t>services to clients who are eligible for Medicaid services.</a:t>
            </a:r>
          </a:p>
          <a:p>
            <a:r>
              <a:rPr lang="en-US" dirty="0"/>
              <a:t>Have a contract with DSHS and a Core Provider Agreement (CPA) with HCA.</a:t>
            </a:r>
          </a:p>
          <a:p>
            <a:r>
              <a:rPr lang="en-US" dirty="0" smtClean="0"/>
              <a:t>Licensed </a:t>
            </a:r>
            <a:r>
              <a:rPr lang="en-US" dirty="0"/>
              <a:t>medical </a:t>
            </a:r>
            <a:r>
              <a:rPr lang="en-US" dirty="0" smtClean="0"/>
              <a:t>professional who delivers goods or services funded by DSHS.</a:t>
            </a:r>
            <a:endParaRPr lang="en-US" dirty="0"/>
          </a:p>
          <a:p>
            <a:r>
              <a:rPr lang="en-US" dirty="0"/>
              <a:t>Receive payment through use of a social services authorization or medical claims.</a:t>
            </a:r>
          </a:p>
          <a:p>
            <a:r>
              <a:rPr lang="en-US" dirty="0"/>
              <a:t>Have a National Provider Identifier (NPI).</a:t>
            </a:r>
          </a:p>
          <a:p>
            <a:endParaRPr lang="en-US" dirty="0"/>
          </a:p>
        </p:txBody>
      </p:sp>
      <p:sp>
        <p:nvSpPr>
          <p:cNvPr id="7" name="Text Placeholder 6"/>
          <p:cNvSpPr>
            <a:spLocks noGrp="1"/>
          </p:cNvSpPr>
          <p:nvPr>
            <p:ph type="body" sz="quarter" idx="3"/>
          </p:nvPr>
        </p:nvSpPr>
        <p:spPr>
          <a:xfrm>
            <a:off x="6193368" y="1600200"/>
            <a:ext cx="5389033" cy="639762"/>
          </a:xfrm>
        </p:spPr>
        <p:txBody>
          <a:bodyPr/>
          <a:lstStyle/>
          <a:p>
            <a:r>
              <a:rPr lang="en-US" dirty="0" smtClean="0"/>
              <a:t>Social service non-medical provider</a:t>
            </a:r>
            <a:endParaRPr lang="en-US" dirty="0"/>
          </a:p>
        </p:txBody>
      </p:sp>
      <p:sp>
        <p:nvSpPr>
          <p:cNvPr id="8" name="Content Placeholder 7"/>
          <p:cNvSpPr>
            <a:spLocks noGrp="1"/>
          </p:cNvSpPr>
          <p:nvPr>
            <p:ph sz="quarter" idx="4"/>
          </p:nvPr>
        </p:nvSpPr>
        <p:spPr>
          <a:xfrm>
            <a:off x="6193368" y="2362200"/>
            <a:ext cx="5389033" cy="3886200"/>
          </a:xfrm>
        </p:spPr>
        <p:txBody>
          <a:bodyPr>
            <a:normAutofit/>
          </a:bodyPr>
          <a:lstStyle/>
          <a:p>
            <a:r>
              <a:rPr lang="en-US" sz="2200" dirty="0"/>
              <a:t>Typically receive a 1099 tax form from the State of Washington; other tax-types may be included (W2 are excluded).</a:t>
            </a:r>
          </a:p>
          <a:p>
            <a:r>
              <a:rPr lang="en-US" sz="2200" dirty="0"/>
              <a:t>Provide services to clients who are eligible for Medicaid services.</a:t>
            </a:r>
          </a:p>
          <a:p>
            <a:r>
              <a:rPr lang="en-US" sz="2200" dirty="0"/>
              <a:t>Have a contract with DSHS.</a:t>
            </a:r>
          </a:p>
          <a:p>
            <a:r>
              <a:rPr lang="en-US" sz="2200" dirty="0" smtClean="0"/>
              <a:t>Deliver goods or services that are funded by DSHS.</a:t>
            </a:r>
            <a:endParaRPr lang="en-US" sz="2200" dirty="0"/>
          </a:p>
          <a:p>
            <a:r>
              <a:rPr lang="en-US" sz="2200" dirty="0"/>
              <a:t>Receive payment through use of a social services authorization.</a:t>
            </a:r>
          </a:p>
          <a:p>
            <a:endParaRPr lang="en-US" sz="2200" dirty="0"/>
          </a:p>
        </p:txBody>
      </p:sp>
      <p:sp>
        <p:nvSpPr>
          <p:cNvPr id="4" name="Slide Number Placeholder 3"/>
          <p:cNvSpPr>
            <a:spLocks noGrp="1"/>
          </p:cNvSpPr>
          <p:nvPr>
            <p:ph type="sldNum" sz="quarter" idx="12"/>
          </p:nvPr>
        </p:nvSpPr>
        <p:spPr>
          <a:xfrm>
            <a:off x="8737600" y="6127751"/>
            <a:ext cx="2844800" cy="365125"/>
          </a:xfrm>
        </p:spPr>
        <p:txBody>
          <a:bodyPr>
            <a:normAutofit/>
          </a:bodyPr>
          <a:lstStyle/>
          <a:p>
            <a:fld id="{8B718811-5960-4AEE-AE65-184641CA5BF1}" type="slidenum">
              <a:rPr lang="en-US" smtClean="0"/>
              <a:t>5</a:t>
            </a:fld>
            <a:endParaRPr lang="en-US"/>
          </a:p>
        </p:txBody>
      </p:sp>
    </p:spTree>
    <p:custDataLst>
      <p:tags r:id="rId1"/>
    </p:custDataLst>
    <p:extLst>
      <p:ext uri="{BB962C8B-B14F-4D97-AF65-F5344CB8AC3E}">
        <p14:creationId xmlns:p14="http://schemas.microsoft.com/office/powerpoint/2010/main" val="2886949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Service Provider Types: Claims</a:t>
            </a:r>
            <a:endParaRPr lang="en-US" dirty="0"/>
          </a:p>
        </p:txBody>
      </p:sp>
      <p:sp>
        <p:nvSpPr>
          <p:cNvPr id="5" name="Content Placeholder 4"/>
          <p:cNvSpPr>
            <a:spLocks noGrp="1"/>
          </p:cNvSpPr>
          <p:nvPr>
            <p:ph type="body" idx="1"/>
          </p:nvPr>
        </p:nvSpPr>
        <p:spPr>
          <a:xfrm>
            <a:off x="609600" y="1752600"/>
            <a:ext cx="5386917" cy="639762"/>
          </a:xfrm>
        </p:spPr>
        <p:txBody>
          <a:bodyPr>
            <a:normAutofit/>
          </a:bodyPr>
          <a:lstStyle/>
          <a:p>
            <a:r>
              <a:rPr lang="en-US" dirty="0" smtClean="0"/>
              <a:t>Social service medical providers</a:t>
            </a:r>
            <a:endParaRPr lang="en-US" dirty="0"/>
          </a:p>
        </p:txBody>
      </p:sp>
      <p:sp>
        <p:nvSpPr>
          <p:cNvPr id="7" name="Text Placeholder 6"/>
          <p:cNvSpPr>
            <a:spLocks noGrp="1"/>
          </p:cNvSpPr>
          <p:nvPr>
            <p:ph type="body" sz="quarter" idx="3"/>
          </p:nvPr>
        </p:nvSpPr>
        <p:spPr>
          <a:xfrm>
            <a:off x="6193368" y="1752600"/>
            <a:ext cx="5389033" cy="639762"/>
          </a:xfrm>
        </p:spPr>
        <p:txBody>
          <a:bodyPr/>
          <a:lstStyle/>
          <a:p>
            <a:r>
              <a:rPr lang="en-US" dirty="0" smtClean="0"/>
              <a:t>Social service non-medical provider</a:t>
            </a:r>
            <a:endParaRPr lang="en-US" dirty="0"/>
          </a:p>
        </p:txBody>
      </p:sp>
      <p:sp>
        <p:nvSpPr>
          <p:cNvPr id="4" name="Slide Number Placeholder 3"/>
          <p:cNvSpPr>
            <a:spLocks noGrp="1"/>
          </p:cNvSpPr>
          <p:nvPr>
            <p:ph type="sldNum" sz="quarter" idx="12"/>
          </p:nvPr>
        </p:nvSpPr>
        <p:spPr>
          <a:xfrm>
            <a:off x="8737600" y="6051551"/>
            <a:ext cx="2844800" cy="365125"/>
          </a:xfrm>
        </p:spPr>
        <p:txBody>
          <a:bodyPr>
            <a:normAutofit/>
          </a:bodyPr>
          <a:lstStyle/>
          <a:p>
            <a:fld id="{8B718811-5960-4AEE-AE65-184641CA5BF1}" type="slidenum">
              <a:rPr lang="en-US" smtClean="0"/>
              <a:t>6</a:t>
            </a:fld>
            <a:endParaRPr lang="en-US"/>
          </a:p>
        </p:txBody>
      </p:sp>
      <p:pic>
        <p:nvPicPr>
          <p:cNvPr id="9" name="Content Placeholder 8"/>
          <p:cNvPicPr>
            <a:picLocks noGrp="1" noChangeAspect="1"/>
          </p:cNvPicPr>
          <p:nvPr>
            <p:ph sz="quarter" idx="4"/>
          </p:nvPr>
        </p:nvPicPr>
        <p:blipFill rotWithShape="1">
          <a:blip r:embed="rId4"/>
          <a:srcRect l="1031" t="-247" r="2827" b="33029"/>
          <a:stretch/>
        </p:blipFill>
        <p:spPr>
          <a:xfrm>
            <a:off x="6146800" y="2578768"/>
            <a:ext cx="5181600" cy="1600200"/>
          </a:xfrm>
          <a:prstGeom prst="rect">
            <a:avLst/>
          </a:prstGeom>
          <a:ln>
            <a:solidFill>
              <a:schemeClr val="tx1"/>
            </a:solidFill>
          </a:ln>
        </p:spPr>
      </p:pic>
      <p:pic>
        <p:nvPicPr>
          <p:cNvPr id="13" name="Content Placeholder 12"/>
          <p:cNvPicPr>
            <a:picLocks noGrp="1" noChangeAspect="1"/>
          </p:cNvPicPr>
          <p:nvPr>
            <p:ph sz="half" idx="2"/>
          </p:nvPr>
        </p:nvPicPr>
        <p:blipFill rotWithShape="1">
          <a:blip r:embed="rId5"/>
          <a:srcRect l="894" r="1493" b="40613"/>
          <a:stretch/>
        </p:blipFill>
        <p:spPr>
          <a:xfrm>
            <a:off x="640347" y="2578768"/>
            <a:ext cx="5181600" cy="1600200"/>
          </a:xfrm>
          <a:prstGeom prst="rect">
            <a:avLst/>
          </a:prstGeom>
          <a:ln>
            <a:solidFill>
              <a:schemeClr val="tx1"/>
            </a:solidFill>
          </a:ln>
        </p:spPr>
      </p:pic>
      <p:sp>
        <p:nvSpPr>
          <p:cNvPr id="16" name="TextBox 15"/>
          <p:cNvSpPr txBox="1"/>
          <p:nvPr/>
        </p:nvSpPr>
        <p:spPr>
          <a:xfrm>
            <a:off x="6629400" y="4385351"/>
            <a:ext cx="3276600" cy="2031325"/>
          </a:xfrm>
          <a:prstGeom prst="rect">
            <a:avLst/>
          </a:prstGeom>
          <a:noFill/>
        </p:spPr>
        <p:txBody>
          <a:bodyPr wrap="square" rtlCol="0">
            <a:spAutoFit/>
          </a:bodyPr>
          <a:lstStyle/>
          <a:p>
            <a:r>
              <a:rPr lang="en-US" b="1" dirty="0" smtClean="0"/>
              <a:t>Provider ID</a:t>
            </a:r>
          </a:p>
          <a:p>
            <a:r>
              <a:rPr lang="en-US" b="1" dirty="0" smtClean="0"/>
              <a:t>Client ID</a:t>
            </a:r>
          </a:p>
          <a:p>
            <a:r>
              <a:rPr lang="en-US" b="1" dirty="0" smtClean="0"/>
              <a:t>Authorization Number </a:t>
            </a:r>
          </a:p>
          <a:p>
            <a:r>
              <a:rPr lang="en-US" b="1" dirty="0" smtClean="0"/>
              <a:t>Service From/To dates</a:t>
            </a:r>
          </a:p>
          <a:p>
            <a:r>
              <a:rPr lang="en-US" b="1" dirty="0" smtClean="0"/>
              <a:t>Service Code</a:t>
            </a:r>
          </a:p>
          <a:p>
            <a:r>
              <a:rPr lang="en-US" b="1" dirty="0" smtClean="0"/>
              <a:t>Modifier </a:t>
            </a:r>
            <a:r>
              <a:rPr lang="en-US" dirty="0" smtClean="0"/>
              <a:t>(if applicable)</a:t>
            </a:r>
          </a:p>
          <a:p>
            <a:r>
              <a:rPr lang="en-US" b="1" dirty="0" smtClean="0"/>
              <a:t>Units</a:t>
            </a:r>
            <a:endParaRPr lang="en-US" b="1" dirty="0"/>
          </a:p>
        </p:txBody>
      </p:sp>
      <p:sp>
        <p:nvSpPr>
          <p:cNvPr id="17" name="TextBox 16"/>
          <p:cNvSpPr txBox="1"/>
          <p:nvPr/>
        </p:nvSpPr>
        <p:spPr>
          <a:xfrm>
            <a:off x="664410" y="4389362"/>
            <a:ext cx="5157537" cy="2308324"/>
          </a:xfrm>
          <a:prstGeom prst="rect">
            <a:avLst/>
          </a:prstGeom>
          <a:noFill/>
        </p:spPr>
        <p:txBody>
          <a:bodyPr wrap="square" rtlCol="0">
            <a:spAutoFit/>
          </a:bodyPr>
          <a:lstStyle/>
          <a:p>
            <a:r>
              <a:rPr lang="en-US" b="1" dirty="0" smtClean="0"/>
              <a:t>Provider Information </a:t>
            </a:r>
            <a:r>
              <a:rPr lang="en-US" dirty="0" smtClean="0"/>
              <a:t>(NPI, Taxonomy Code, Referring Provider NPI)</a:t>
            </a:r>
          </a:p>
          <a:p>
            <a:r>
              <a:rPr lang="en-US" b="1" dirty="0" smtClean="0"/>
              <a:t>Subscriber/Client Information </a:t>
            </a:r>
            <a:r>
              <a:rPr lang="en-US" dirty="0" smtClean="0"/>
              <a:t>(Client ID, Last name, DOB, Gender) </a:t>
            </a:r>
          </a:p>
          <a:p>
            <a:r>
              <a:rPr lang="en-US" b="1" dirty="0" smtClean="0"/>
              <a:t>Claim Information </a:t>
            </a:r>
            <a:r>
              <a:rPr lang="en-US" dirty="0" smtClean="0"/>
              <a:t>(Authorization Number </a:t>
            </a:r>
          </a:p>
          <a:p>
            <a:r>
              <a:rPr lang="en-US" b="1" dirty="0" smtClean="0"/>
              <a:t>Claim data</a:t>
            </a:r>
            <a:r>
              <a:rPr lang="en-US" dirty="0" smtClean="0"/>
              <a:t> (Place of service, Diagnosis Code)</a:t>
            </a:r>
          </a:p>
          <a:p>
            <a:r>
              <a:rPr lang="en-US" b="1" dirty="0" smtClean="0"/>
              <a:t>Service Line Items</a:t>
            </a:r>
            <a:r>
              <a:rPr lang="en-US" dirty="0" smtClean="0"/>
              <a:t> (Service From/To dates, Procedure Code, Modifier, Units)</a:t>
            </a:r>
            <a:endParaRPr lang="en-US" dirty="0"/>
          </a:p>
        </p:txBody>
      </p:sp>
    </p:spTree>
    <p:custDataLst>
      <p:tags r:id="rId1"/>
    </p:custDataLst>
    <p:extLst>
      <p:ext uri="{BB962C8B-B14F-4D97-AF65-F5344CB8AC3E}">
        <p14:creationId xmlns:p14="http://schemas.microsoft.com/office/powerpoint/2010/main" val="1729973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Service Provider </a:t>
            </a:r>
            <a:r>
              <a:rPr lang="en-US" dirty="0" smtClean="0"/>
              <a:t>Types: Services</a:t>
            </a:r>
            <a:endParaRPr lang="en-US" dirty="0"/>
          </a:p>
        </p:txBody>
      </p:sp>
      <p:sp>
        <p:nvSpPr>
          <p:cNvPr id="16" name="Content Placeholder 15"/>
          <p:cNvSpPr>
            <a:spLocks noGrp="1"/>
          </p:cNvSpPr>
          <p:nvPr>
            <p:ph sz="half" idx="2"/>
          </p:nvPr>
        </p:nvSpPr>
        <p:spPr>
          <a:xfrm>
            <a:off x="609600" y="2514601"/>
            <a:ext cx="5386917" cy="3306762"/>
          </a:xfrm>
        </p:spPr>
        <p:txBody>
          <a:bodyPr/>
          <a:lstStyle/>
          <a:p>
            <a:r>
              <a:rPr lang="en-US" dirty="0"/>
              <a:t>Equipment</a:t>
            </a:r>
          </a:p>
          <a:p>
            <a:r>
              <a:rPr lang="en-US" dirty="0"/>
              <a:t>Nursing Services</a:t>
            </a:r>
          </a:p>
          <a:p>
            <a:r>
              <a:rPr lang="en-US" dirty="0"/>
              <a:t>Rehabilitative Therapy</a:t>
            </a:r>
          </a:p>
          <a:p>
            <a:r>
              <a:rPr lang="en-US" dirty="0"/>
              <a:t>Home Health </a:t>
            </a:r>
          </a:p>
          <a:p>
            <a:endParaRPr lang="en-US" dirty="0"/>
          </a:p>
        </p:txBody>
      </p:sp>
      <p:sp>
        <p:nvSpPr>
          <p:cNvPr id="18" name="Content Placeholder 17"/>
          <p:cNvSpPr>
            <a:spLocks noGrp="1"/>
          </p:cNvSpPr>
          <p:nvPr>
            <p:ph sz="quarter" idx="4"/>
          </p:nvPr>
        </p:nvSpPr>
        <p:spPr>
          <a:xfrm>
            <a:off x="6193368" y="2514600"/>
            <a:ext cx="5389033" cy="3306763"/>
          </a:xfrm>
        </p:spPr>
        <p:txBody>
          <a:bodyPr/>
          <a:lstStyle/>
          <a:p>
            <a:r>
              <a:rPr lang="en-US" dirty="0"/>
              <a:t>Personal Care</a:t>
            </a:r>
          </a:p>
          <a:p>
            <a:r>
              <a:rPr lang="en-US" dirty="0"/>
              <a:t>PERS</a:t>
            </a:r>
          </a:p>
          <a:p>
            <a:r>
              <a:rPr lang="en-US" dirty="0"/>
              <a:t>ADC/ADH</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7597E2C9-1CF6-48E2-8BD5-79A0048E473F}" type="slidenum">
              <a:rPr lang="en-US" smtClean="0">
                <a:solidFill>
                  <a:prstClr val="black">
                    <a:tint val="75000"/>
                  </a:prstClr>
                </a:solidFill>
              </a:rPr>
              <a:pPr/>
              <a:t>7</a:t>
            </a:fld>
            <a:endParaRPr lang="en-US">
              <a:solidFill>
                <a:prstClr val="black">
                  <a:tint val="75000"/>
                </a:prstClr>
              </a:solidFill>
            </a:endParaRPr>
          </a:p>
        </p:txBody>
      </p:sp>
      <p:sp>
        <p:nvSpPr>
          <p:cNvPr id="9" name="TextBox 8"/>
          <p:cNvSpPr txBox="1"/>
          <p:nvPr/>
        </p:nvSpPr>
        <p:spPr>
          <a:xfrm>
            <a:off x="2514600" y="3460273"/>
            <a:ext cx="184731" cy="369332"/>
          </a:xfrm>
          <a:prstGeom prst="rect">
            <a:avLst/>
          </a:prstGeom>
          <a:noFill/>
        </p:spPr>
        <p:txBody>
          <a:bodyPr wrap="none" rtlCol="0">
            <a:spAutoFit/>
          </a:bodyPr>
          <a:lstStyle/>
          <a:p>
            <a:endParaRPr lang="en-US" dirty="0"/>
          </a:p>
        </p:txBody>
      </p:sp>
      <p:sp>
        <p:nvSpPr>
          <p:cNvPr id="13" name="Content Placeholder 4"/>
          <p:cNvSpPr txBox="1">
            <a:spLocks/>
          </p:cNvSpPr>
          <p:nvPr/>
        </p:nvSpPr>
        <p:spPr>
          <a:xfrm>
            <a:off x="609600" y="1752600"/>
            <a:ext cx="5386917"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ysClr val="windowText" lastClr="000000"/>
                </a:solidFill>
                <a:effectLst/>
                <a:uLnTx/>
                <a:uFillTx/>
                <a:latin typeface="Calibri"/>
                <a:ea typeface="+mn-ea"/>
                <a:cs typeface="+mn-cs"/>
              </a:rPr>
              <a:t>Social service medical</a:t>
            </a:r>
            <a:endParaRPr kumimoji="0" lang="en-US"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4" name="Text Placeholder 6"/>
          <p:cNvSpPr txBox="1">
            <a:spLocks/>
          </p:cNvSpPr>
          <p:nvPr/>
        </p:nvSpPr>
        <p:spPr>
          <a:xfrm>
            <a:off x="6193368" y="1752600"/>
            <a:ext cx="5389033"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ysClr val="windowText" lastClr="000000"/>
                </a:solidFill>
                <a:effectLst/>
                <a:uLnTx/>
                <a:uFillTx/>
                <a:latin typeface="Calibri"/>
                <a:ea typeface="+mn-ea"/>
                <a:cs typeface="+mn-cs"/>
              </a:rPr>
              <a:t>Social service non-medical</a:t>
            </a:r>
            <a:r>
              <a:rPr kumimoji="0" lang="en-US" sz="2400" b="1" i="0" u="none" strike="noStrike" kern="1200" cap="none" spc="0" normalizeH="0" noProof="0" dirty="0" smtClean="0">
                <a:ln>
                  <a:noFill/>
                </a:ln>
                <a:solidFill>
                  <a:sysClr val="windowText" lastClr="000000"/>
                </a:solidFill>
                <a:effectLst/>
                <a:uLnTx/>
                <a:uFillTx/>
                <a:latin typeface="Calibri"/>
                <a:ea typeface="+mn-ea"/>
                <a:cs typeface="+mn-cs"/>
              </a:rPr>
              <a:t> </a:t>
            </a:r>
            <a:endParaRPr kumimoji="0" lang="en-US"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2" y="4749153"/>
            <a:ext cx="2400300" cy="16962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2629455"/>
            <a:ext cx="1681166" cy="2118269"/>
          </a:xfrm>
          <a:prstGeom prst="rect">
            <a:avLst/>
          </a:prstGeom>
        </p:spPr>
      </p:pic>
      <p:pic>
        <p:nvPicPr>
          <p:cNvPr id="7" name="Picture 6"/>
          <p:cNvPicPr>
            <a:picLocks noChangeAspect="1"/>
          </p:cNvPicPr>
          <p:nvPr/>
        </p:nvPicPr>
        <p:blipFill>
          <a:blip r:embed="rId4"/>
          <a:stretch>
            <a:fillRect/>
          </a:stretch>
        </p:blipFill>
        <p:spPr>
          <a:xfrm>
            <a:off x="4604331" y="3644939"/>
            <a:ext cx="1612849" cy="2162204"/>
          </a:xfrm>
          <a:prstGeom prst="rect">
            <a:avLst/>
          </a:prstGeom>
        </p:spPr>
      </p:pic>
      <p:pic>
        <p:nvPicPr>
          <p:cNvPr id="8" name="Picture 7"/>
          <p:cNvPicPr>
            <a:picLocks noChangeAspect="1"/>
          </p:cNvPicPr>
          <p:nvPr/>
        </p:nvPicPr>
        <p:blipFill>
          <a:blip r:embed="rId5"/>
          <a:stretch>
            <a:fillRect/>
          </a:stretch>
        </p:blipFill>
        <p:spPr>
          <a:xfrm>
            <a:off x="6941710" y="4523980"/>
            <a:ext cx="1493634" cy="1776167"/>
          </a:xfrm>
          <a:prstGeom prst="rect">
            <a:avLst/>
          </a:prstGeom>
        </p:spPr>
      </p:pic>
    </p:spTree>
    <p:extLst>
      <p:ext uri="{BB962C8B-B14F-4D97-AF65-F5344CB8AC3E}">
        <p14:creationId xmlns:p14="http://schemas.microsoft.com/office/powerpoint/2010/main" val="136741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2">
                    <a:lumMod val="10000"/>
                  </a:schemeClr>
                </a:solidFill>
              </a:rPr>
              <a:t>Social Services </a:t>
            </a:r>
            <a:r>
              <a:rPr lang="en-US" dirty="0" smtClean="0">
                <a:solidFill>
                  <a:schemeClr val="accent2">
                    <a:lumMod val="10000"/>
                  </a:schemeClr>
                </a:solidFill>
              </a:rPr>
              <a:t>Billing: Agenda</a:t>
            </a:r>
            <a:endParaRPr lang="en-US" dirty="0"/>
          </a:p>
        </p:txBody>
      </p:sp>
      <p:sp>
        <p:nvSpPr>
          <p:cNvPr id="4" name="Content Placeholder 3"/>
          <p:cNvSpPr>
            <a:spLocks noGrp="1"/>
          </p:cNvSpPr>
          <p:nvPr>
            <p:ph idx="1"/>
          </p:nvPr>
        </p:nvSpPr>
        <p:spPr>
          <a:xfrm>
            <a:off x="609600" y="2209801"/>
            <a:ext cx="6858000" cy="3916363"/>
          </a:xfrm>
        </p:spPr>
        <p:txBody>
          <a:bodyPr/>
          <a:lstStyle/>
          <a:p>
            <a:r>
              <a:rPr lang="en-US" dirty="0" smtClean="0">
                <a:solidFill>
                  <a:schemeClr val="bg1">
                    <a:lumMod val="85000"/>
                  </a:schemeClr>
                </a:solidFill>
              </a:rPr>
              <a:t>Review of social </a:t>
            </a:r>
            <a:r>
              <a:rPr lang="en-US" dirty="0">
                <a:solidFill>
                  <a:schemeClr val="bg1">
                    <a:lumMod val="85000"/>
                  </a:schemeClr>
                </a:solidFill>
              </a:rPr>
              <a:t>s</a:t>
            </a:r>
            <a:r>
              <a:rPr lang="en-US" dirty="0" smtClean="0">
                <a:solidFill>
                  <a:schemeClr val="bg1">
                    <a:lumMod val="85000"/>
                  </a:schemeClr>
                </a:solidFill>
              </a:rPr>
              <a:t>ervice </a:t>
            </a:r>
            <a:r>
              <a:rPr lang="en-US" dirty="0">
                <a:solidFill>
                  <a:schemeClr val="bg1">
                    <a:lumMod val="85000"/>
                  </a:schemeClr>
                </a:solidFill>
              </a:rPr>
              <a:t>p</a:t>
            </a:r>
            <a:r>
              <a:rPr lang="en-US" dirty="0" smtClean="0">
                <a:solidFill>
                  <a:schemeClr val="bg1">
                    <a:lumMod val="85000"/>
                  </a:schemeClr>
                </a:solidFill>
              </a:rPr>
              <a:t>rovider types.</a:t>
            </a:r>
          </a:p>
          <a:p>
            <a:r>
              <a:rPr lang="en-US" dirty="0" smtClean="0"/>
              <a:t>Relationship between social service authorization and payment.</a:t>
            </a:r>
          </a:p>
          <a:p>
            <a:r>
              <a:rPr lang="en-US" dirty="0" smtClean="0">
                <a:solidFill>
                  <a:schemeClr val="bg1">
                    <a:lumMod val="85000"/>
                  </a:schemeClr>
                </a:solidFill>
              </a:rPr>
              <a:t>Where can you find more information and training material related to submitting claims in ProviderOne?</a:t>
            </a:r>
          </a:p>
          <a:p>
            <a:endParaRPr lang="en-US" dirty="0">
              <a:solidFill>
                <a:schemeClr val="bg1">
                  <a:lumMod val="85000"/>
                </a:schemeClr>
              </a:solidFill>
            </a:endParaRPr>
          </a:p>
        </p:txBody>
      </p:sp>
      <p:sp>
        <p:nvSpPr>
          <p:cNvPr id="2" name="Slide Number Placeholder 1"/>
          <p:cNvSpPr>
            <a:spLocks noGrp="1"/>
          </p:cNvSpPr>
          <p:nvPr>
            <p:ph type="sldNum" sz="quarter" idx="12"/>
          </p:nvPr>
        </p:nvSpPr>
        <p:spPr/>
        <p:txBody>
          <a:bodyPr/>
          <a:lstStyle/>
          <a:p>
            <a:fld id="{7597E2C9-1CF6-48E2-8BD5-79A0048E473F}" type="slidenum">
              <a:rPr lang="en-US" smtClean="0">
                <a:solidFill>
                  <a:prstClr val="black">
                    <a:tint val="75000"/>
                  </a:prstClr>
                </a:solidFill>
              </a:rPr>
              <a:pPr/>
              <a:t>8</a:t>
            </a:fld>
            <a:endParaRPr lang="en-US">
              <a:solidFill>
                <a:prstClr val="black">
                  <a:tint val="75000"/>
                </a:prstClr>
              </a:solidFill>
            </a:endParaRPr>
          </a:p>
        </p:txBody>
      </p:sp>
      <p:pic>
        <p:nvPicPr>
          <p:cNvPr id="5" name="Picture 4"/>
          <p:cNvPicPr>
            <a:picLocks noChangeAspect="1"/>
          </p:cNvPicPr>
          <p:nvPr/>
        </p:nvPicPr>
        <p:blipFill rotWithShape="1">
          <a:blip r:embed="rId4"/>
          <a:srcRect l="7792" t="7660" r="8823" b="7660"/>
          <a:stretch/>
        </p:blipFill>
        <p:spPr>
          <a:xfrm>
            <a:off x="8521700" y="2671263"/>
            <a:ext cx="3276600" cy="2993437"/>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133299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Things to consider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a:t>
            </a:r>
            <a:r>
              <a:rPr lang="en-US" dirty="0"/>
              <a:t>client must </a:t>
            </a:r>
            <a:r>
              <a:rPr lang="en-US" dirty="0" smtClean="0"/>
              <a:t>coordinate </a:t>
            </a:r>
            <a:r>
              <a:rPr lang="en-US" dirty="0"/>
              <a:t>with their </a:t>
            </a:r>
            <a:r>
              <a:rPr lang="en-US" dirty="0" smtClean="0"/>
              <a:t>care team to acquire needed goods and services. A client’s care team may include any or all of the following:</a:t>
            </a:r>
          </a:p>
          <a:p>
            <a:pPr lvl="1"/>
            <a:r>
              <a:rPr lang="en-US" dirty="0" smtClean="0"/>
              <a:t>Health </a:t>
            </a:r>
            <a:r>
              <a:rPr lang="en-US" dirty="0"/>
              <a:t>care provider to acquire </a:t>
            </a:r>
            <a:r>
              <a:rPr lang="en-US" dirty="0" smtClean="0"/>
              <a:t>documentation of how the goods or services are medically necessary or will support client’s independence in the community;</a:t>
            </a:r>
          </a:p>
          <a:p>
            <a:pPr lvl="1"/>
            <a:r>
              <a:rPr lang="en-US" dirty="0" smtClean="0"/>
              <a:t>Payer (Third Party Insurance, Medicare, Apple Health Medicaid, or Managed Care Organization);</a:t>
            </a:r>
          </a:p>
          <a:p>
            <a:pPr lvl="1"/>
            <a:r>
              <a:rPr lang="en-US" dirty="0" smtClean="0"/>
              <a:t>Social services case worker. </a:t>
            </a:r>
            <a:endParaRPr lang="en-US" dirty="0"/>
          </a:p>
          <a:p>
            <a:r>
              <a:rPr lang="en-US" dirty="0" smtClean="0"/>
              <a:t>It </a:t>
            </a:r>
            <a:r>
              <a:rPr lang="en-US" dirty="0"/>
              <a:t>is </a:t>
            </a:r>
            <a:r>
              <a:rPr lang="en-US" dirty="0" smtClean="0"/>
              <a:t>your responsibility </a:t>
            </a:r>
            <a:r>
              <a:rPr lang="en-US" dirty="0"/>
              <a:t>to be aware of the process and forms needed to request a prior authorization, exception to rule (ETR) or limit extension, as needed, under the client’s medical benefit </a:t>
            </a:r>
            <a:r>
              <a:rPr lang="en-US" dirty="0" smtClean="0"/>
              <a:t>and social services plan.</a:t>
            </a:r>
            <a:endParaRPr lang="en-US" dirty="0"/>
          </a:p>
        </p:txBody>
      </p:sp>
      <p:sp>
        <p:nvSpPr>
          <p:cNvPr id="4" name="Slide Number Placeholder 3"/>
          <p:cNvSpPr>
            <a:spLocks noGrp="1"/>
          </p:cNvSpPr>
          <p:nvPr>
            <p:ph type="sldNum" sz="quarter" idx="12"/>
          </p:nvPr>
        </p:nvSpPr>
        <p:spPr/>
        <p:txBody>
          <a:bodyPr/>
          <a:lstStyle/>
          <a:p>
            <a:fld id="{7597E2C9-1CF6-48E2-8BD5-79A0048E473F}" type="slidenum">
              <a:rPr lang="en-US" smtClean="0">
                <a:solidFill>
                  <a:prstClr val="black">
                    <a:tint val="75000"/>
                  </a:prstClr>
                </a:solidFill>
              </a:rPr>
              <a:pPr/>
              <a:t>9</a:t>
            </a:fld>
            <a:endParaRPr lang="en-US">
              <a:solidFill>
                <a:prstClr val="black">
                  <a:tint val="75000"/>
                </a:prstClr>
              </a:solidFill>
            </a:endParaRPr>
          </a:p>
        </p:txBody>
      </p:sp>
      <p:sp>
        <p:nvSpPr>
          <p:cNvPr id="5" name="Rectangle 4"/>
          <p:cNvSpPr/>
          <p:nvPr/>
        </p:nvSpPr>
        <p:spPr>
          <a:xfrm>
            <a:off x="228600" y="788436"/>
            <a:ext cx="2248693" cy="307777"/>
          </a:xfrm>
          <a:prstGeom prst="rect">
            <a:avLst/>
          </a:prstGeom>
        </p:spPr>
        <p:txBody>
          <a:bodyPr wrap="none">
            <a:spAutoFit/>
          </a:bodyPr>
          <a:lstStyle/>
          <a:p>
            <a:r>
              <a:rPr lang="en-US" sz="1400" dirty="0"/>
              <a:t>Authorization and Payments</a:t>
            </a:r>
          </a:p>
        </p:txBody>
      </p:sp>
    </p:spTree>
    <p:extLst>
      <p:ext uri="{BB962C8B-B14F-4D97-AF65-F5344CB8AC3E}">
        <p14:creationId xmlns:p14="http://schemas.microsoft.com/office/powerpoint/2010/main" val="19119128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SHS">
  <a:themeElements>
    <a:clrScheme name="Custom 1">
      <a:dk1>
        <a:sysClr val="windowText" lastClr="000000"/>
      </a:dk1>
      <a:lt1>
        <a:sysClr val="window" lastClr="FFFFFF"/>
      </a:lt1>
      <a:dk2>
        <a:srgbClr val="212745"/>
      </a:dk2>
      <a:lt2>
        <a:srgbClr val="B4DCFA"/>
      </a:lt2>
      <a:accent1>
        <a:srgbClr val="94A3DE"/>
      </a:accent1>
      <a:accent2>
        <a:srgbClr val="B8C2E9"/>
      </a:accent2>
      <a:accent3>
        <a:srgbClr val="5967AF"/>
      </a:accent3>
      <a:accent4>
        <a:srgbClr val="909ACA"/>
      </a:accent4>
      <a:accent5>
        <a:srgbClr val="3083AF"/>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SHS" id="{DF73CF2C-C74B-49BB-A384-FF771D74851D}" vid="{E2B27F6D-464C-48A9-B9A7-26950D32DB75}"/>
    </a:ext>
  </a:extLst>
</a:theme>
</file>

<file path=ppt/theme/theme2.xml><?xml version="1.0" encoding="utf-8"?>
<a:theme xmlns:a="http://schemas.openxmlformats.org/drawingml/2006/main" name="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 Slid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DSHS</Template>
  <TotalTime>70963</TotalTime>
  <Words>1738</Words>
  <Application>Microsoft Office PowerPoint</Application>
  <PresentationFormat>Widescreen</PresentationFormat>
  <Paragraphs>194</Paragraphs>
  <Slides>19</Slides>
  <Notes>12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19</vt:i4>
      </vt:variant>
    </vt:vector>
  </HeadingPairs>
  <TitlesOfParts>
    <vt:vector size="26" baseType="lpstr">
      <vt:lpstr>Arial</vt:lpstr>
      <vt:lpstr>Calibri</vt:lpstr>
      <vt:lpstr>Calibri Light</vt:lpstr>
      <vt:lpstr>DSHS</vt:lpstr>
      <vt:lpstr>Content Slide</vt:lpstr>
      <vt:lpstr>Custom Design</vt:lpstr>
      <vt:lpstr>1_Content Slide</vt:lpstr>
      <vt:lpstr>MFPTI Annual Summit:  Social Services Billing</vt:lpstr>
      <vt:lpstr>Social Services Billing: Objective</vt:lpstr>
      <vt:lpstr>Social Services Billing: Agenda</vt:lpstr>
      <vt:lpstr>Social Services Billing: Agenda</vt:lpstr>
      <vt:lpstr>Social Service Provider Types</vt:lpstr>
      <vt:lpstr>Social Service Provider Types: Claims</vt:lpstr>
      <vt:lpstr>Social Service Provider Types: Services</vt:lpstr>
      <vt:lpstr>Social Services Billing: Agenda</vt:lpstr>
      <vt:lpstr>Things to consider</vt:lpstr>
      <vt:lpstr>Payment Hierarchy</vt:lpstr>
      <vt:lpstr>Note regarding denials</vt:lpstr>
      <vt:lpstr>General payer information</vt:lpstr>
      <vt:lpstr>What happens before an Authorization is created in ProviderOne?</vt:lpstr>
      <vt:lpstr>Social Services Billing: Agenda</vt:lpstr>
      <vt:lpstr>PowerPoint Presentation</vt:lpstr>
      <vt:lpstr>Medicaid Assistance Customer Service Center (MACSC)</vt:lpstr>
      <vt:lpstr>Medicaid Assistance Customer Service Center (MACSC)</vt:lpstr>
      <vt:lpstr>Medicaid Assistance Customer Service Center (MACSC)</vt:lpstr>
      <vt:lpstr>Medicaid Assistance Customer Service Center (MACSC)</vt:lpstr>
    </vt:vector>
  </TitlesOfParts>
  <Company>dshs/ads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Authorizing Shared Medical Services Emphasis on DME</dc:title>
  <dc:creator>Blackner, Debbie (DSHS/HCS)</dc:creator>
  <cp:lastModifiedBy>Dahl, Ann</cp:lastModifiedBy>
  <cp:revision>624</cp:revision>
  <cp:lastPrinted>2017-10-27T00:09:31Z</cp:lastPrinted>
  <dcterms:created xsi:type="dcterms:W3CDTF">2015-06-11T16:54:34Z</dcterms:created>
  <dcterms:modified xsi:type="dcterms:W3CDTF">2018-12-17T18:49:05Z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336767C5-A35D-4950-A989-1F152A9D9433</vt:lpwstr>
  </property>
  <property fmtid="{D5CDD505-2E9C-101B-9397-08002B2CF9AE}" pid="3" name="ArticulatePath">
    <vt:lpwstr>Authorizing Shared Medical Services-DME</vt:lpwstr>
  </property>
</Properties>
</file>