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39"/>
  </p:notesMasterIdLst>
  <p:sldIdLst>
    <p:sldId id="256" r:id="rId2"/>
    <p:sldId id="257" r:id="rId3"/>
    <p:sldId id="275" r:id="rId4"/>
    <p:sldId id="276" r:id="rId5"/>
    <p:sldId id="278" r:id="rId6"/>
    <p:sldId id="277" r:id="rId7"/>
    <p:sldId id="287" r:id="rId8"/>
    <p:sldId id="288" r:id="rId9"/>
    <p:sldId id="311" r:id="rId10"/>
    <p:sldId id="312" r:id="rId11"/>
    <p:sldId id="279" r:id="rId12"/>
    <p:sldId id="280" r:id="rId13"/>
    <p:sldId id="281" r:id="rId14"/>
    <p:sldId id="282" r:id="rId15"/>
    <p:sldId id="283" r:id="rId16"/>
    <p:sldId id="292" r:id="rId17"/>
    <p:sldId id="284" r:id="rId18"/>
    <p:sldId id="285" r:id="rId19"/>
    <p:sldId id="286" r:id="rId20"/>
    <p:sldId id="298" r:id="rId21"/>
    <p:sldId id="299" r:id="rId22"/>
    <p:sldId id="289" r:id="rId23"/>
    <p:sldId id="300" r:id="rId24"/>
    <p:sldId id="294" r:id="rId25"/>
    <p:sldId id="295" r:id="rId26"/>
    <p:sldId id="308" r:id="rId27"/>
    <p:sldId id="258" r:id="rId28"/>
    <p:sldId id="296" r:id="rId29"/>
    <p:sldId id="301" r:id="rId30"/>
    <p:sldId id="302" r:id="rId31"/>
    <p:sldId id="304" r:id="rId32"/>
    <p:sldId id="313" r:id="rId33"/>
    <p:sldId id="306" r:id="rId34"/>
    <p:sldId id="307" r:id="rId35"/>
    <p:sldId id="310" r:id="rId36"/>
    <p:sldId id="314" r:id="rId37"/>
    <p:sldId id="30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18" autoAdjust="0"/>
    <p:restoredTop sz="80477" autoAdjust="0"/>
  </p:normalViewPr>
  <p:slideViewPr>
    <p:cSldViewPr snapToGrid="0">
      <p:cViewPr varScale="1">
        <p:scale>
          <a:sx n="58" d="100"/>
          <a:sy n="58" d="100"/>
        </p:scale>
        <p:origin x="8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636C8-BEC5-4B3B-9A8A-5B7E1F466034}" type="datetimeFigureOut">
              <a:rPr lang="en-US" smtClean="0"/>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2439AC-28BD-443F-8474-6CBD2D7A0CEA}" type="slidenum">
              <a:rPr lang="en-US" smtClean="0"/>
              <a:t>‹#›</a:t>
            </a:fld>
            <a:endParaRPr lang="en-US"/>
          </a:p>
        </p:txBody>
      </p:sp>
    </p:spTree>
    <p:extLst>
      <p:ext uri="{BB962C8B-B14F-4D97-AF65-F5344CB8AC3E}">
        <p14:creationId xmlns:p14="http://schemas.microsoft.com/office/powerpoint/2010/main" val="215585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2439AC-28BD-443F-8474-6CBD2D7A0CEA}" type="slidenum">
              <a:rPr lang="en-US" smtClean="0"/>
              <a:t>1</a:t>
            </a:fld>
            <a:endParaRPr lang="en-US"/>
          </a:p>
        </p:txBody>
      </p:sp>
    </p:spTree>
    <p:extLst>
      <p:ext uri="{BB962C8B-B14F-4D97-AF65-F5344CB8AC3E}">
        <p14:creationId xmlns:p14="http://schemas.microsoft.com/office/powerpoint/2010/main" val="363829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2439AC-28BD-443F-8474-6CBD2D7A0CEA}" type="slidenum">
              <a:rPr lang="en-US" smtClean="0"/>
              <a:t>18</a:t>
            </a:fld>
            <a:endParaRPr lang="en-US"/>
          </a:p>
        </p:txBody>
      </p:sp>
    </p:spTree>
    <p:extLst>
      <p:ext uri="{BB962C8B-B14F-4D97-AF65-F5344CB8AC3E}">
        <p14:creationId xmlns:p14="http://schemas.microsoft.com/office/powerpoint/2010/main" val="2194378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highlights the most pressing health concerns of the population</a:t>
            </a:r>
          </a:p>
        </p:txBody>
      </p:sp>
      <p:sp>
        <p:nvSpPr>
          <p:cNvPr id="4" name="Slide Number Placeholder 3"/>
          <p:cNvSpPr>
            <a:spLocks noGrp="1"/>
          </p:cNvSpPr>
          <p:nvPr>
            <p:ph type="sldNum" sz="quarter" idx="5"/>
          </p:nvPr>
        </p:nvSpPr>
        <p:spPr/>
        <p:txBody>
          <a:bodyPr/>
          <a:lstStyle/>
          <a:p>
            <a:fld id="{2D2439AC-28BD-443F-8474-6CBD2D7A0CEA}" type="slidenum">
              <a:rPr lang="en-US" smtClean="0"/>
              <a:t>19</a:t>
            </a:fld>
            <a:endParaRPr lang="en-US"/>
          </a:p>
        </p:txBody>
      </p:sp>
    </p:spTree>
    <p:extLst>
      <p:ext uri="{BB962C8B-B14F-4D97-AF65-F5344CB8AC3E}">
        <p14:creationId xmlns:p14="http://schemas.microsoft.com/office/powerpoint/2010/main" val="654813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Respondents were asked a number of questions regarding common health problems. Many of these aligned with the health concerns expressed during the qualitative interviews.</a:t>
            </a:r>
          </a:p>
        </p:txBody>
      </p:sp>
      <p:sp>
        <p:nvSpPr>
          <p:cNvPr id="4" name="Slide Number Placeholder 3"/>
          <p:cNvSpPr>
            <a:spLocks noGrp="1"/>
          </p:cNvSpPr>
          <p:nvPr>
            <p:ph type="sldNum" sz="quarter" idx="5"/>
          </p:nvPr>
        </p:nvSpPr>
        <p:spPr/>
        <p:txBody>
          <a:bodyPr/>
          <a:lstStyle/>
          <a:p>
            <a:fld id="{2D2439AC-28BD-443F-8474-6CBD2D7A0CEA}" type="slidenum">
              <a:rPr lang="en-US" smtClean="0"/>
              <a:t>20</a:t>
            </a:fld>
            <a:endParaRPr lang="en-US"/>
          </a:p>
        </p:txBody>
      </p:sp>
    </p:spTree>
    <p:extLst>
      <p:ext uri="{BB962C8B-B14F-4D97-AF65-F5344CB8AC3E}">
        <p14:creationId xmlns:p14="http://schemas.microsoft.com/office/powerpoint/2010/main" val="1096593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Falls are an important health indicator among the elderly. The leading cause of fatal and nonfatal injuries among older adults are falls, which can result in severe injury, loss of independence, and death.</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D2439AC-28BD-443F-8474-6CBD2D7A0CEA}" type="slidenum">
              <a:rPr lang="en-US" smtClean="0"/>
              <a:t>22</a:t>
            </a:fld>
            <a:endParaRPr lang="en-US"/>
          </a:p>
        </p:txBody>
      </p:sp>
    </p:spTree>
    <p:extLst>
      <p:ext uri="{BB962C8B-B14F-4D97-AF65-F5344CB8AC3E}">
        <p14:creationId xmlns:p14="http://schemas.microsoft.com/office/powerpoint/2010/main" val="2299081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Frailty is generally recognized as vulnerability to the decline of biological functions, characterized by reductions in strength, endurance, and physiologic function. Frailty has been associated with adverse health outcomes such as falls, hospitalizations, institutionalization, functional decline, and. The presence of multiple chronic health conditions has been linked to frailty onset at earlier ages, which is concerning given the disproportionately high burden of chronic disease and multimorbidity among the AI/AN population.</a:t>
            </a:r>
            <a:endParaRPr lang="en-US" dirty="0"/>
          </a:p>
          <a:p>
            <a:endParaRPr lang="en-US" dirty="0"/>
          </a:p>
        </p:txBody>
      </p:sp>
      <p:sp>
        <p:nvSpPr>
          <p:cNvPr id="4" name="Slide Number Placeholder 3"/>
          <p:cNvSpPr>
            <a:spLocks noGrp="1"/>
          </p:cNvSpPr>
          <p:nvPr>
            <p:ph type="sldNum" sz="quarter" idx="5"/>
          </p:nvPr>
        </p:nvSpPr>
        <p:spPr/>
        <p:txBody>
          <a:bodyPr/>
          <a:lstStyle/>
          <a:p>
            <a:fld id="{2D2439AC-28BD-443F-8474-6CBD2D7A0CEA}" type="slidenum">
              <a:rPr lang="en-US" smtClean="0"/>
              <a:t>25</a:t>
            </a:fld>
            <a:endParaRPr lang="en-US"/>
          </a:p>
        </p:txBody>
      </p:sp>
    </p:spTree>
    <p:extLst>
      <p:ext uri="{BB962C8B-B14F-4D97-AF65-F5344CB8AC3E}">
        <p14:creationId xmlns:p14="http://schemas.microsoft.com/office/powerpoint/2010/main" val="1939855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total score of three or more indicates vulnerability, where higher VES-13 score is associated with higher probability of decline and death.</a:t>
            </a:r>
          </a:p>
          <a:p>
            <a:endParaRPr lang="en-US" b="0" dirty="0"/>
          </a:p>
          <a:p>
            <a:r>
              <a:rPr lang="en-US" b="0" dirty="0"/>
              <a:t>The average VES-13 score was over three for age groups</a:t>
            </a:r>
          </a:p>
          <a:p>
            <a:r>
              <a:rPr lang="en-US" b="0" dirty="0"/>
              <a:t>60-64, 65-69, and 85+</a:t>
            </a:r>
          </a:p>
          <a:p>
            <a:endParaRPr lang="en-US" b="0" dirty="0"/>
          </a:p>
        </p:txBody>
      </p:sp>
      <p:sp>
        <p:nvSpPr>
          <p:cNvPr id="4" name="Slide Number Placeholder 3"/>
          <p:cNvSpPr>
            <a:spLocks noGrp="1"/>
          </p:cNvSpPr>
          <p:nvPr>
            <p:ph type="sldNum" sz="quarter" idx="5"/>
          </p:nvPr>
        </p:nvSpPr>
        <p:spPr/>
        <p:txBody>
          <a:bodyPr/>
          <a:lstStyle/>
          <a:p>
            <a:fld id="{2D2439AC-28BD-443F-8474-6CBD2D7A0CEA}" type="slidenum">
              <a:rPr lang="en-US" smtClean="0"/>
              <a:t>26</a:t>
            </a:fld>
            <a:endParaRPr lang="en-US"/>
          </a:p>
        </p:txBody>
      </p:sp>
    </p:spTree>
    <p:extLst>
      <p:ext uri="{BB962C8B-B14F-4D97-AF65-F5344CB8AC3E}">
        <p14:creationId xmlns:p14="http://schemas.microsoft.com/office/powerpoint/2010/main" val="3474500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total score of three or more indicates vulnerability, where higher VES-13 score is associated with higher probability of decline and death.</a:t>
            </a:r>
          </a:p>
          <a:p>
            <a:endParaRPr lang="en-US" b="0" dirty="0"/>
          </a:p>
          <a:p>
            <a:r>
              <a:rPr lang="en-US" b="0" dirty="0"/>
              <a:t>37.1% of respondents scored three or more.</a:t>
            </a:r>
          </a:p>
          <a:p>
            <a:endParaRPr lang="en-US" b="0" dirty="0"/>
          </a:p>
        </p:txBody>
      </p:sp>
      <p:sp>
        <p:nvSpPr>
          <p:cNvPr id="4" name="Slide Number Placeholder 3"/>
          <p:cNvSpPr>
            <a:spLocks noGrp="1"/>
          </p:cNvSpPr>
          <p:nvPr>
            <p:ph type="sldNum" sz="quarter" idx="5"/>
          </p:nvPr>
        </p:nvSpPr>
        <p:spPr/>
        <p:txBody>
          <a:bodyPr/>
          <a:lstStyle/>
          <a:p>
            <a:fld id="{2D2439AC-28BD-443F-8474-6CBD2D7A0CEA}" type="slidenum">
              <a:rPr lang="en-US" smtClean="0"/>
              <a:t>27</a:t>
            </a:fld>
            <a:endParaRPr lang="en-US"/>
          </a:p>
        </p:txBody>
      </p:sp>
    </p:spTree>
    <p:extLst>
      <p:ext uri="{BB962C8B-B14F-4D97-AF65-F5344CB8AC3E}">
        <p14:creationId xmlns:p14="http://schemas.microsoft.com/office/powerpoint/2010/main" val="4079714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Respondents were asked a number of questions about their perceived health and quality of life-related needs. These included questions about financial, housing, and general service assistance. Respondents were asked to indicated if they were now using or would potentially use a given service.</a:t>
            </a:r>
          </a:p>
          <a:p>
            <a:endParaRPr lang="en-US" dirty="0"/>
          </a:p>
        </p:txBody>
      </p:sp>
      <p:sp>
        <p:nvSpPr>
          <p:cNvPr id="4" name="Slide Number Placeholder 3"/>
          <p:cNvSpPr>
            <a:spLocks noGrp="1"/>
          </p:cNvSpPr>
          <p:nvPr>
            <p:ph type="sldNum" sz="quarter" idx="5"/>
          </p:nvPr>
        </p:nvSpPr>
        <p:spPr/>
        <p:txBody>
          <a:bodyPr/>
          <a:lstStyle/>
          <a:p>
            <a:fld id="{2D2439AC-28BD-443F-8474-6CBD2D7A0CEA}" type="slidenum">
              <a:rPr lang="en-US" smtClean="0"/>
              <a:t>29</a:t>
            </a:fld>
            <a:endParaRPr lang="en-US"/>
          </a:p>
        </p:txBody>
      </p:sp>
    </p:spTree>
    <p:extLst>
      <p:ext uri="{BB962C8B-B14F-4D97-AF65-F5344CB8AC3E}">
        <p14:creationId xmlns:p14="http://schemas.microsoft.com/office/powerpoint/2010/main" val="299254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2439AC-28BD-443F-8474-6CBD2D7A0CEA}" type="slidenum">
              <a:rPr lang="en-US" smtClean="0"/>
              <a:t>30</a:t>
            </a:fld>
            <a:endParaRPr lang="en-US"/>
          </a:p>
        </p:txBody>
      </p:sp>
    </p:spTree>
    <p:extLst>
      <p:ext uri="{BB962C8B-B14F-4D97-AF65-F5344CB8AC3E}">
        <p14:creationId xmlns:p14="http://schemas.microsoft.com/office/powerpoint/2010/main" val="4291607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2439AC-28BD-443F-8474-6CBD2D7A0CEA}" type="slidenum">
              <a:rPr lang="en-US" smtClean="0"/>
              <a:t>31</a:t>
            </a:fld>
            <a:endParaRPr lang="en-US"/>
          </a:p>
        </p:txBody>
      </p:sp>
    </p:spTree>
    <p:extLst>
      <p:ext uri="{BB962C8B-B14F-4D97-AF65-F5344CB8AC3E}">
        <p14:creationId xmlns:p14="http://schemas.microsoft.com/office/powerpoint/2010/main" val="2072186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2439AC-28BD-443F-8474-6CBD2D7A0CEA}" type="slidenum">
              <a:rPr lang="en-US" smtClean="0"/>
              <a:t>4</a:t>
            </a:fld>
            <a:endParaRPr lang="en-US"/>
          </a:p>
        </p:txBody>
      </p:sp>
    </p:spTree>
    <p:extLst>
      <p:ext uri="{BB962C8B-B14F-4D97-AF65-F5344CB8AC3E}">
        <p14:creationId xmlns:p14="http://schemas.microsoft.com/office/powerpoint/2010/main" val="4017393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2439AC-28BD-443F-8474-6CBD2D7A0CEA}" type="slidenum">
              <a:rPr lang="en-US" smtClean="0"/>
              <a:t>32</a:t>
            </a:fld>
            <a:endParaRPr lang="en-US"/>
          </a:p>
        </p:txBody>
      </p:sp>
    </p:spTree>
    <p:extLst>
      <p:ext uri="{BB962C8B-B14F-4D97-AF65-F5344CB8AC3E}">
        <p14:creationId xmlns:p14="http://schemas.microsoft.com/office/powerpoint/2010/main" val="3820572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Cultural sensitivity and respect are often barriers to health care for the native community</a:t>
            </a:r>
          </a:p>
          <a:p>
            <a:endParaRPr lang="en-US" dirty="0"/>
          </a:p>
        </p:txBody>
      </p:sp>
      <p:sp>
        <p:nvSpPr>
          <p:cNvPr id="4" name="Slide Number Placeholder 3"/>
          <p:cNvSpPr>
            <a:spLocks noGrp="1"/>
          </p:cNvSpPr>
          <p:nvPr>
            <p:ph type="sldNum" sz="quarter" idx="5"/>
          </p:nvPr>
        </p:nvSpPr>
        <p:spPr/>
        <p:txBody>
          <a:bodyPr/>
          <a:lstStyle/>
          <a:p>
            <a:fld id="{2D2439AC-28BD-443F-8474-6CBD2D7A0CEA}" type="slidenum">
              <a:rPr lang="en-US" smtClean="0"/>
              <a:t>34</a:t>
            </a:fld>
            <a:endParaRPr lang="en-US"/>
          </a:p>
        </p:txBody>
      </p:sp>
    </p:spTree>
    <p:extLst>
      <p:ext uri="{BB962C8B-B14F-4D97-AF65-F5344CB8AC3E}">
        <p14:creationId xmlns:p14="http://schemas.microsoft.com/office/powerpoint/2010/main" val="1115348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Cultural sensitivity and respect are often barriers to health care for the native community</a:t>
            </a:r>
          </a:p>
          <a:p>
            <a:endParaRPr lang="en-US" dirty="0"/>
          </a:p>
        </p:txBody>
      </p:sp>
      <p:sp>
        <p:nvSpPr>
          <p:cNvPr id="4" name="Slide Number Placeholder 3"/>
          <p:cNvSpPr>
            <a:spLocks noGrp="1"/>
          </p:cNvSpPr>
          <p:nvPr>
            <p:ph type="sldNum" sz="quarter" idx="5"/>
          </p:nvPr>
        </p:nvSpPr>
        <p:spPr/>
        <p:txBody>
          <a:bodyPr/>
          <a:lstStyle/>
          <a:p>
            <a:fld id="{2D2439AC-28BD-443F-8474-6CBD2D7A0CEA}" type="slidenum">
              <a:rPr lang="en-US" smtClean="0"/>
              <a:t>36</a:t>
            </a:fld>
            <a:endParaRPr lang="en-US"/>
          </a:p>
        </p:txBody>
      </p:sp>
    </p:spTree>
    <p:extLst>
      <p:ext uri="{BB962C8B-B14F-4D97-AF65-F5344CB8AC3E}">
        <p14:creationId xmlns:p14="http://schemas.microsoft.com/office/powerpoint/2010/main" val="211409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2439AC-28BD-443F-8474-6CBD2D7A0CEA}" type="slidenum">
              <a:rPr lang="en-US" smtClean="0"/>
              <a:t>5</a:t>
            </a:fld>
            <a:endParaRPr lang="en-US"/>
          </a:p>
        </p:txBody>
      </p:sp>
    </p:spTree>
    <p:extLst>
      <p:ext uri="{BB962C8B-B14F-4D97-AF65-F5344CB8AC3E}">
        <p14:creationId xmlns:p14="http://schemas.microsoft.com/office/powerpoint/2010/main" val="2748248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Urban natives make up 60 – 70% of the native population, and often do not have access to services provided by tribal organizations. This is reflected in the over 30 different tribes were represented in the survey results. This also aligns with where respondents currently lived or had lived most of their lives. 78.4% of respondents indicated that they currently lived in an urban area, while 59.8% of respondents indicated that they had lived in urban areas most of their lives. </a:t>
            </a:r>
          </a:p>
        </p:txBody>
      </p:sp>
      <p:sp>
        <p:nvSpPr>
          <p:cNvPr id="4" name="Slide Number Placeholder 3"/>
          <p:cNvSpPr>
            <a:spLocks noGrp="1"/>
          </p:cNvSpPr>
          <p:nvPr>
            <p:ph type="sldNum" sz="quarter" idx="5"/>
          </p:nvPr>
        </p:nvSpPr>
        <p:spPr/>
        <p:txBody>
          <a:bodyPr/>
          <a:lstStyle/>
          <a:p>
            <a:fld id="{2D2439AC-28BD-443F-8474-6CBD2D7A0CEA}" type="slidenum">
              <a:rPr lang="en-US" smtClean="0"/>
              <a:t>6</a:t>
            </a:fld>
            <a:endParaRPr lang="en-US"/>
          </a:p>
        </p:txBody>
      </p:sp>
    </p:spTree>
    <p:extLst>
      <p:ext uri="{BB962C8B-B14F-4D97-AF65-F5344CB8AC3E}">
        <p14:creationId xmlns:p14="http://schemas.microsoft.com/office/powerpoint/2010/main" val="57147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Method: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Key informant interviews conducted amongst Seattle Indian Health Board’s elders program</a:t>
            </a:r>
          </a:p>
          <a:p>
            <a:pPr marL="171450" indent="-171450">
              <a:buFontTx/>
              <a:buChar char="-"/>
            </a:pPr>
            <a:r>
              <a:rPr lang="en-US" dirty="0"/>
              <a:t>One-on-one interviews with trained evaluators</a:t>
            </a:r>
          </a:p>
          <a:p>
            <a:pPr marL="171450" indent="-171450">
              <a:buFontTx/>
              <a:buChar char="-"/>
            </a:pPr>
            <a:r>
              <a:rPr lang="en-US" dirty="0"/>
              <a:t>Participants were AIAN aged 55 or older residing in King County</a:t>
            </a:r>
          </a:p>
          <a:p>
            <a:pPr marL="171450" indent="-171450">
              <a:buFontTx/>
              <a:buChar char="-"/>
            </a:pPr>
            <a:r>
              <a:rPr lang="en-US" dirty="0"/>
              <a:t>Participants asked about the most pressing health concerns and needs of the elders community as well as their own personal health concerns and needs</a:t>
            </a:r>
          </a:p>
          <a:p>
            <a:endParaRPr lang="en-US" dirty="0"/>
          </a:p>
        </p:txBody>
      </p:sp>
      <p:sp>
        <p:nvSpPr>
          <p:cNvPr id="4" name="Slide Number Placeholder 3"/>
          <p:cNvSpPr>
            <a:spLocks noGrp="1"/>
          </p:cNvSpPr>
          <p:nvPr>
            <p:ph type="sldNum" sz="quarter" idx="5"/>
          </p:nvPr>
        </p:nvSpPr>
        <p:spPr/>
        <p:txBody>
          <a:bodyPr/>
          <a:lstStyle/>
          <a:p>
            <a:fld id="{2D2439AC-28BD-443F-8474-6CBD2D7A0CEA}" type="slidenum">
              <a:rPr lang="en-US" smtClean="0"/>
              <a:t>8</a:t>
            </a:fld>
            <a:endParaRPr lang="en-US"/>
          </a:p>
        </p:txBody>
      </p:sp>
    </p:spTree>
    <p:extLst>
      <p:ext uri="{BB962C8B-B14F-4D97-AF65-F5344CB8AC3E}">
        <p14:creationId xmlns:p14="http://schemas.microsoft.com/office/powerpoint/2010/main" val="197516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determinants of health are conditions in the environments in which people are born, live, learn, work, play, worship, and age that affect a wide range of health, functioning, and quality-of-life outcomes and risks. Conditions (e.g., social, economic, and physical) in these various environments and settings (e.g., school, church, workplace, and neighborhood) have been referred to as “place.”5 In addition to the more material attributes of “place,” the patterns of social engagement and sense of security and well-being are also affected by where people live. Resources that enhance quality of life can have a significant influence on population health outcomes. Examples of these resources include safe and affordable housing, access to education, public safety, availability of healthy foods, local emergency/health services, and environments free of life-threatening toxins.</a:t>
            </a:r>
          </a:p>
          <a:p>
            <a:endParaRPr lang="en-US" dirty="0"/>
          </a:p>
          <a:p>
            <a:r>
              <a:rPr lang="en-US" dirty="0"/>
              <a:t>Understanding the relationship between how population groups experience “place” and the impact of “place” on health is fundamental to the social determinants of health—including both social and physical determinants.</a:t>
            </a:r>
          </a:p>
        </p:txBody>
      </p:sp>
      <p:sp>
        <p:nvSpPr>
          <p:cNvPr id="4" name="Slide Number Placeholder 3"/>
          <p:cNvSpPr>
            <a:spLocks noGrp="1"/>
          </p:cNvSpPr>
          <p:nvPr>
            <p:ph type="sldNum" sz="quarter" idx="5"/>
          </p:nvPr>
        </p:nvSpPr>
        <p:spPr/>
        <p:txBody>
          <a:bodyPr/>
          <a:lstStyle/>
          <a:p>
            <a:fld id="{2D2439AC-28BD-443F-8474-6CBD2D7A0CEA}" type="slidenum">
              <a:rPr lang="en-US" smtClean="0"/>
              <a:t>11</a:t>
            </a:fld>
            <a:endParaRPr lang="en-US"/>
          </a:p>
        </p:txBody>
      </p:sp>
    </p:spTree>
    <p:extLst>
      <p:ext uri="{BB962C8B-B14F-4D97-AF65-F5344CB8AC3E}">
        <p14:creationId xmlns:p14="http://schemas.microsoft.com/office/powerpoint/2010/main" val="1334112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Males – blue; female – orange; other - red</a:t>
            </a:r>
          </a:p>
        </p:txBody>
      </p:sp>
      <p:sp>
        <p:nvSpPr>
          <p:cNvPr id="4" name="Slide Number Placeholder 3"/>
          <p:cNvSpPr>
            <a:spLocks noGrp="1"/>
          </p:cNvSpPr>
          <p:nvPr>
            <p:ph type="sldNum" sz="quarter" idx="5"/>
          </p:nvPr>
        </p:nvSpPr>
        <p:spPr/>
        <p:txBody>
          <a:bodyPr/>
          <a:lstStyle/>
          <a:p>
            <a:fld id="{2D2439AC-28BD-443F-8474-6CBD2D7A0CEA}" type="slidenum">
              <a:rPr lang="en-US" smtClean="0"/>
              <a:t>12</a:t>
            </a:fld>
            <a:endParaRPr lang="en-US"/>
          </a:p>
        </p:txBody>
      </p:sp>
    </p:spTree>
    <p:extLst>
      <p:ext uri="{BB962C8B-B14F-4D97-AF65-F5344CB8AC3E}">
        <p14:creationId xmlns:p14="http://schemas.microsoft.com/office/powerpoint/2010/main" val="2618219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2439AC-28BD-443F-8474-6CBD2D7A0CEA}" type="slidenum">
              <a:rPr lang="en-US" smtClean="0"/>
              <a:t>13</a:t>
            </a:fld>
            <a:endParaRPr lang="en-US"/>
          </a:p>
        </p:txBody>
      </p:sp>
    </p:spTree>
    <p:extLst>
      <p:ext uri="{BB962C8B-B14F-4D97-AF65-F5344CB8AC3E}">
        <p14:creationId xmlns:p14="http://schemas.microsoft.com/office/powerpoint/2010/main" val="301598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not traditionally considered a SDOH, the importance of cultural connectivity was a key finding in our qualitative assessment and an important factor to the community. This coincides with concurrent research being conducted at UIHI on the importance of culture as a protective factor. Still, this is a relatively novel field and represents an opportunity for additional study.</a:t>
            </a:r>
          </a:p>
          <a:p>
            <a:endParaRPr lang="en-US" dirty="0"/>
          </a:p>
        </p:txBody>
      </p:sp>
      <p:sp>
        <p:nvSpPr>
          <p:cNvPr id="4" name="Slide Number Placeholder 3"/>
          <p:cNvSpPr>
            <a:spLocks noGrp="1"/>
          </p:cNvSpPr>
          <p:nvPr>
            <p:ph type="sldNum" sz="quarter" idx="5"/>
          </p:nvPr>
        </p:nvSpPr>
        <p:spPr/>
        <p:txBody>
          <a:bodyPr/>
          <a:lstStyle/>
          <a:p>
            <a:fld id="{2D2439AC-28BD-443F-8474-6CBD2D7A0CEA}" type="slidenum">
              <a:rPr lang="en-US" smtClean="0"/>
              <a:t>16</a:t>
            </a:fld>
            <a:endParaRPr lang="en-US"/>
          </a:p>
        </p:txBody>
      </p:sp>
    </p:spTree>
    <p:extLst>
      <p:ext uri="{BB962C8B-B14F-4D97-AF65-F5344CB8AC3E}">
        <p14:creationId xmlns:p14="http://schemas.microsoft.com/office/powerpoint/2010/main" val="2840482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EA6E8F-EF32-4485-9B7C-154CD3D4103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6325"/>
          <a:stretch/>
        </p:blipFill>
        <p:spPr>
          <a:xfrm rot="5400000">
            <a:off x="2411923" y="-3961091"/>
            <a:ext cx="7362011" cy="12192000"/>
          </a:xfrm>
          <a:prstGeom prst="rect">
            <a:avLst/>
          </a:prstGeom>
        </p:spPr>
      </p:pic>
      <p:sp>
        <p:nvSpPr>
          <p:cNvPr id="8" name="Rectangle 7"/>
          <p:cNvSpPr/>
          <p:nvPr userDrawn="1"/>
        </p:nvSpPr>
        <p:spPr>
          <a:xfrm>
            <a:off x="0" y="2965630"/>
            <a:ext cx="11379200" cy="28502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812800" y="3620194"/>
            <a:ext cx="9739541" cy="610633"/>
          </a:xfrm>
        </p:spPr>
        <p:txBody>
          <a:bodyPr lIns="0" rIns="0" anchor="b">
            <a:normAutofit/>
          </a:bodyPr>
          <a:lstStyle>
            <a:lvl1pPr algn="l">
              <a:defRPr sz="3200">
                <a:solidFill>
                  <a:schemeClr val="bg1"/>
                </a:solidFill>
              </a:defRPr>
            </a:lvl1pPr>
          </a:lstStyle>
          <a:p>
            <a:r>
              <a:rPr lang="en-US" dirty="0"/>
              <a:t>Main Title</a:t>
            </a:r>
          </a:p>
        </p:txBody>
      </p:sp>
      <p:sp>
        <p:nvSpPr>
          <p:cNvPr id="3" name="Subtitle 2"/>
          <p:cNvSpPr>
            <a:spLocks noGrp="1"/>
          </p:cNvSpPr>
          <p:nvPr>
            <p:ph type="subTitle" idx="1" hasCustomPrompt="1"/>
          </p:nvPr>
        </p:nvSpPr>
        <p:spPr>
          <a:xfrm>
            <a:off x="812800" y="4311696"/>
            <a:ext cx="9739541" cy="554208"/>
          </a:xfrm>
        </p:spPr>
        <p:txBody>
          <a:bodyPr lIns="0" r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a:t>
            </a:r>
          </a:p>
        </p:txBody>
      </p:sp>
      <p:sp>
        <p:nvSpPr>
          <p:cNvPr id="12" name="Text Placeholder 11"/>
          <p:cNvSpPr>
            <a:spLocks noGrp="1"/>
          </p:cNvSpPr>
          <p:nvPr>
            <p:ph type="body" sz="quarter" idx="10" hasCustomPrompt="1"/>
          </p:nvPr>
        </p:nvSpPr>
        <p:spPr>
          <a:xfrm>
            <a:off x="812800" y="4946777"/>
            <a:ext cx="9738784" cy="365126"/>
          </a:xfrm>
        </p:spPr>
        <p:txBody>
          <a:bodyPr lIns="0" rIns="0">
            <a:normAutofit/>
          </a:bodyPr>
          <a:lstStyle>
            <a:lvl1pPr marL="0" indent="0">
              <a:buNone/>
              <a:defRPr sz="1800">
                <a:solidFill>
                  <a:schemeClr val="bg1"/>
                </a:solidFill>
              </a:defRPr>
            </a:lvl1pPr>
          </a:lstStyle>
          <a:p>
            <a:pPr lvl="0"/>
            <a:r>
              <a:rPr lang="en-US" dirty="0"/>
              <a:t>Date</a:t>
            </a: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2800" y="6027767"/>
            <a:ext cx="3205637" cy="586397"/>
          </a:xfrm>
          <a:prstGeom prst="rect">
            <a:avLst/>
          </a:prstGeom>
        </p:spPr>
      </p:pic>
      <p:sp>
        <p:nvSpPr>
          <p:cNvPr id="18" name="Rectangle 17"/>
          <p:cNvSpPr/>
          <p:nvPr userDrawn="1"/>
        </p:nvSpPr>
        <p:spPr>
          <a:xfrm>
            <a:off x="4687149" y="5815914"/>
            <a:ext cx="7501779" cy="1042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7565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Green">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3" y="1145896"/>
            <a:ext cx="10566399" cy="4919627"/>
          </a:xfr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6281427"/>
            <a:ext cx="1855893" cy="339493"/>
          </a:xfrm>
          <a:prstGeom prst="rect">
            <a:avLst/>
          </a:prstGeom>
        </p:spPr>
      </p:pic>
      <p:sp>
        <p:nvSpPr>
          <p:cNvPr id="13" name="Slide Number Placeholder 12"/>
          <p:cNvSpPr>
            <a:spLocks noGrp="1"/>
          </p:cNvSpPr>
          <p:nvPr>
            <p:ph type="sldNum" sz="quarter" idx="12"/>
          </p:nvPr>
        </p:nvSpPr>
        <p:spPr/>
        <p:txBody>
          <a:bodyPr/>
          <a:lstStyle/>
          <a:p>
            <a:fld id="{B35AE8FD-4865-E849-9125-692E0469FFE3}" type="slidenum">
              <a:rPr lang="en-US" smtClean="0"/>
              <a:pPr/>
              <a:t>‹#›</a:t>
            </a:fld>
            <a:endParaRPr lang="en-US"/>
          </a:p>
        </p:txBody>
      </p:sp>
      <p:sp>
        <p:nvSpPr>
          <p:cNvPr id="11" name="Rectangle 10"/>
          <p:cNvSpPr/>
          <p:nvPr userDrawn="1"/>
        </p:nvSpPr>
        <p:spPr>
          <a:xfrm>
            <a:off x="0" y="0"/>
            <a:ext cx="12192000" cy="777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p:nvPr>
        </p:nvSpPr>
        <p:spPr>
          <a:xfrm>
            <a:off x="812803" y="-65565"/>
            <a:ext cx="10566399" cy="908369"/>
          </a:xfrm>
        </p:spPr>
        <p:txBody>
          <a:bodyPr lIns="0" rIns="0" anchor="b"/>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47382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Re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3" y="1134323"/>
            <a:ext cx="10566399" cy="4931201"/>
          </a:xfr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6281427"/>
            <a:ext cx="1855893" cy="339493"/>
          </a:xfrm>
          <a:prstGeom prst="rect">
            <a:avLst/>
          </a:prstGeom>
        </p:spPr>
      </p:pic>
      <p:sp>
        <p:nvSpPr>
          <p:cNvPr id="13" name="Slide Number Placeholder 12"/>
          <p:cNvSpPr>
            <a:spLocks noGrp="1"/>
          </p:cNvSpPr>
          <p:nvPr>
            <p:ph type="sldNum" sz="quarter" idx="12"/>
          </p:nvPr>
        </p:nvSpPr>
        <p:spPr/>
        <p:txBody>
          <a:bodyPr/>
          <a:lstStyle/>
          <a:p>
            <a:fld id="{B35AE8FD-4865-E849-9125-692E0469FFE3}" type="slidenum">
              <a:rPr lang="en-US" smtClean="0"/>
              <a:pPr/>
              <a:t>‹#›</a:t>
            </a:fld>
            <a:endParaRPr lang="en-US"/>
          </a:p>
        </p:txBody>
      </p:sp>
      <p:sp>
        <p:nvSpPr>
          <p:cNvPr id="11" name="Rectangle 10"/>
          <p:cNvSpPr/>
          <p:nvPr userDrawn="1"/>
        </p:nvSpPr>
        <p:spPr>
          <a:xfrm>
            <a:off x="0" y="0"/>
            <a:ext cx="12192000" cy="777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p:nvPr>
        </p:nvSpPr>
        <p:spPr>
          <a:xfrm>
            <a:off x="812803" y="-65565"/>
            <a:ext cx="10566399" cy="908369"/>
          </a:xfrm>
        </p:spPr>
        <p:txBody>
          <a:bodyPr lIns="0" rIns="0" anchor="b"/>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654146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4 Blue">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4" y="2121413"/>
            <a:ext cx="4903893" cy="3944111"/>
          </a:xfr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6281427"/>
            <a:ext cx="1855893" cy="339493"/>
          </a:xfrm>
          <a:prstGeom prst="rect">
            <a:avLst/>
          </a:prstGeom>
        </p:spPr>
      </p:pic>
      <p:sp>
        <p:nvSpPr>
          <p:cNvPr id="10" name="Slide Number Placeholder 9"/>
          <p:cNvSpPr>
            <a:spLocks noGrp="1"/>
          </p:cNvSpPr>
          <p:nvPr>
            <p:ph type="sldNum" sz="quarter" idx="12"/>
          </p:nvPr>
        </p:nvSpPr>
        <p:spPr/>
        <p:txBody>
          <a:bodyPr/>
          <a:lstStyle/>
          <a:p>
            <a:fld id="{B35AE8FD-4865-E849-9125-692E0469FFE3}" type="slidenum">
              <a:rPr lang="en-US" smtClean="0"/>
              <a:pPr/>
              <a:t>‹#›</a:t>
            </a:fld>
            <a:endParaRPr lang="en-US"/>
          </a:p>
        </p:txBody>
      </p:sp>
      <p:sp>
        <p:nvSpPr>
          <p:cNvPr id="9" name="Content Placeholder 2"/>
          <p:cNvSpPr>
            <a:spLocks noGrp="1"/>
          </p:cNvSpPr>
          <p:nvPr>
            <p:ph idx="13"/>
          </p:nvPr>
        </p:nvSpPr>
        <p:spPr>
          <a:xfrm>
            <a:off x="6475308" y="2121408"/>
            <a:ext cx="4903893" cy="3955544"/>
          </a:xfr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userDrawn="1"/>
        </p:nvSpPr>
        <p:spPr>
          <a:xfrm>
            <a:off x="0" y="0"/>
            <a:ext cx="12192000" cy="777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p:nvPr>
        </p:nvSpPr>
        <p:spPr>
          <a:xfrm>
            <a:off x="1009575" y="-65565"/>
            <a:ext cx="10566399" cy="908369"/>
          </a:xfrm>
        </p:spPr>
        <p:txBody>
          <a:bodyPr lIns="0" rIns="0" anchor="b"/>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214373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4 Green">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4" y="2121413"/>
            <a:ext cx="4903893" cy="3944111"/>
          </a:xfr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6281427"/>
            <a:ext cx="1855893" cy="339493"/>
          </a:xfrm>
          <a:prstGeom prst="rect">
            <a:avLst/>
          </a:prstGeom>
        </p:spPr>
      </p:pic>
      <p:sp>
        <p:nvSpPr>
          <p:cNvPr id="10" name="Slide Number Placeholder 9"/>
          <p:cNvSpPr>
            <a:spLocks noGrp="1"/>
          </p:cNvSpPr>
          <p:nvPr>
            <p:ph type="sldNum" sz="quarter" idx="12"/>
          </p:nvPr>
        </p:nvSpPr>
        <p:spPr/>
        <p:txBody>
          <a:bodyPr/>
          <a:lstStyle/>
          <a:p>
            <a:fld id="{B35AE8FD-4865-E849-9125-692E0469FFE3}" type="slidenum">
              <a:rPr lang="en-US" smtClean="0"/>
              <a:pPr/>
              <a:t>‹#›</a:t>
            </a:fld>
            <a:endParaRPr lang="en-US"/>
          </a:p>
        </p:txBody>
      </p:sp>
      <p:sp>
        <p:nvSpPr>
          <p:cNvPr id="9" name="Content Placeholder 2"/>
          <p:cNvSpPr>
            <a:spLocks noGrp="1"/>
          </p:cNvSpPr>
          <p:nvPr>
            <p:ph idx="13"/>
          </p:nvPr>
        </p:nvSpPr>
        <p:spPr>
          <a:xfrm>
            <a:off x="6475308" y="2121408"/>
            <a:ext cx="4903893" cy="3955544"/>
          </a:xfr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userDrawn="1"/>
        </p:nvSpPr>
        <p:spPr>
          <a:xfrm>
            <a:off x="0" y="0"/>
            <a:ext cx="12192000" cy="777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p:nvPr>
        </p:nvSpPr>
        <p:spPr>
          <a:xfrm>
            <a:off x="812803" y="-65565"/>
            <a:ext cx="10566399" cy="908369"/>
          </a:xfrm>
        </p:spPr>
        <p:txBody>
          <a:bodyPr lIns="0" rIns="0" anchor="b"/>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932562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Re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4" y="2121413"/>
            <a:ext cx="4903893" cy="3944111"/>
          </a:xfr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6281427"/>
            <a:ext cx="1855893" cy="339493"/>
          </a:xfrm>
          <a:prstGeom prst="rect">
            <a:avLst/>
          </a:prstGeom>
        </p:spPr>
      </p:pic>
      <p:sp>
        <p:nvSpPr>
          <p:cNvPr id="10" name="Slide Number Placeholder 9"/>
          <p:cNvSpPr>
            <a:spLocks noGrp="1"/>
          </p:cNvSpPr>
          <p:nvPr>
            <p:ph type="sldNum" sz="quarter" idx="12"/>
          </p:nvPr>
        </p:nvSpPr>
        <p:spPr/>
        <p:txBody>
          <a:bodyPr/>
          <a:lstStyle/>
          <a:p>
            <a:fld id="{B35AE8FD-4865-E849-9125-692E0469FFE3}" type="slidenum">
              <a:rPr lang="en-US" smtClean="0"/>
              <a:pPr/>
              <a:t>‹#›</a:t>
            </a:fld>
            <a:endParaRPr lang="en-US"/>
          </a:p>
        </p:txBody>
      </p:sp>
      <p:sp>
        <p:nvSpPr>
          <p:cNvPr id="9" name="Content Placeholder 2"/>
          <p:cNvSpPr>
            <a:spLocks noGrp="1"/>
          </p:cNvSpPr>
          <p:nvPr>
            <p:ph idx="13"/>
          </p:nvPr>
        </p:nvSpPr>
        <p:spPr>
          <a:xfrm>
            <a:off x="6475308" y="2121408"/>
            <a:ext cx="4903893" cy="3955544"/>
          </a:xfr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userDrawn="1"/>
        </p:nvSpPr>
        <p:spPr>
          <a:xfrm>
            <a:off x="0" y="0"/>
            <a:ext cx="12192000" cy="777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p:nvPr>
        </p:nvSpPr>
        <p:spPr>
          <a:xfrm>
            <a:off x="812803" y="-65565"/>
            <a:ext cx="10566399" cy="908369"/>
          </a:xfrm>
        </p:spPr>
        <p:txBody>
          <a:bodyPr lIns="0" rIns="0" anchor="b"/>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851218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6281427"/>
            <a:ext cx="1855893" cy="339493"/>
          </a:xfrm>
          <a:prstGeom prst="rect">
            <a:avLst/>
          </a:prstGeom>
        </p:spPr>
      </p:pic>
      <p:sp>
        <p:nvSpPr>
          <p:cNvPr id="10" name="Slide Number Placeholder 9"/>
          <p:cNvSpPr>
            <a:spLocks noGrp="1"/>
          </p:cNvSpPr>
          <p:nvPr>
            <p:ph type="sldNum" sz="quarter" idx="12"/>
          </p:nvPr>
        </p:nvSpPr>
        <p:spPr/>
        <p:txBody>
          <a:bodyPr/>
          <a:lstStyle/>
          <a:p>
            <a:fld id="{B35AE8FD-4865-E849-9125-692E0469FFE3}" type="slidenum">
              <a:rPr lang="en-US" smtClean="0"/>
              <a:pPr/>
              <a:t>‹#›</a:t>
            </a:fld>
            <a:endParaRPr lang="en-US"/>
          </a:p>
        </p:txBody>
      </p:sp>
    </p:spTree>
    <p:extLst>
      <p:ext uri="{BB962C8B-B14F-4D97-AF65-F5344CB8AC3E}">
        <p14:creationId xmlns:p14="http://schemas.microsoft.com/office/powerpoint/2010/main" val="151729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Blue">
    <p:spTree>
      <p:nvGrpSpPr>
        <p:cNvPr id="1" name=""/>
        <p:cNvGrpSpPr/>
        <p:nvPr/>
      </p:nvGrpSpPr>
      <p:grpSpPr>
        <a:xfrm>
          <a:off x="0" y="0"/>
          <a:ext cx="0" cy="0"/>
          <a:chOff x="0" y="0"/>
          <a:chExt cx="0" cy="0"/>
        </a:xfrm>
      </p:grpSpPr>
      <p:pic>
        <p:nvPicPr>
          <p:cNvPr id="6" name="Picture 5" descr="A pile of rocks&#10;&#10;Description generated with very high confidence">
            <a:extLst>
              <a:ext uri="{FF2B5EF4-FFF2-40B4-BE49-F238E27FC236}">
                <a16:creationId xmlns:a16="http://schemas.microsoft.com/office/drawing/2014/main" id="{EC295287-3A09-4DF0-BD0C-F91EF7654A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80086"/>
            <a:ext cx="12192000" cy="6096000"/>
          </a:xfrm>
          <a:prstGeom prst="rect">
            <a:avLst/>
          </a:prstGeom>
        </p:spPr>
      </p:pic>
      <p:sp>
        <p:nvSpPr>
          <p:cNvPr id="15" name="Rectangle 14"/>
          <p:cNvSpPr/>
          <p:nvPr userDrawn="1"/>
        </p:nvSpPr>
        <p:spPr>
          <a:xfrm>
            <a:off x="0" y="2965630"/>
            <a:ext cx="11379200" cy="28502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4687149" y="5815914"/>
            <a:ext cx="7501779" cy="1042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5136969" y="3954991"/>
            <a:ext cx="8128000" cy="830997"/>
          </a:xfrm>
          <a:prstGeom prst="rect">
            <a:avLst/>
          </a:prstGeom>
        </p:spPr>
        <p:txBody>
          <a:bodyPr>
            <a:spAutoFit/>
          </a:bodyPr>
          <a:lstStyle/>
          <a:p>
            <a:r>
              <a:rPr lang="en-US" sz="1600" dirty="0">
                <a:solidFill>
                  <a:schemeClr val="bg1"/>
                </a:solidFill>
              </a:rPr>
              <a:t>611 12th Avenue South,</a:t>
            </a:r>
            <a:r>
              <a:rPr lang="en-US" sz="1600" baseline="0" dirty="0">
                <a:solidFill>
                  <a:schemeClr val="bg1"/>
                </a:solidFill>
              </a:rPr>
              <a:t> </a:t>
            </a:r>
            <a:r>
              <a:rPr lang="en-US" sz="1600" dirty="0">
                <a:solidFill>
                  <a:schemeClr val="bg1"/>
                </a:solidFill>
              </a:rPr>
              <a:t>Seattle, WA 98144</a:t>
            </a:r>
          </a:p>
          <a:p>
            <a:r>
              <a:rPr lang="is-IS" sz="1600" dirty="0">
                <a:solidFill>
                  <a:schemeClr val="bg1"/>
                </a:solidFill>
              </a:rPr>
              <a:t>Phone: (206) 812-3030</a:t>
            </a:r>
            <a:r>
              <a:rPr lang="is-IS" sz="1600" baseline="0" dirty="0">
                <a:solidFill>
                  <a:schemeClr val="bg1"/>
                </a:solidFill>
              </a:rPr>
              <a:t>  </a:t>
            </a:r>
            <a:r>
              <a:rPr lang="is-IS" sz="1600" dirty="0">
                <a:solidFill>
                  <a:schemeClr val="bg1"/>
                </a:solidFill>
              </a:rPr>
              <a:t>Fax: (206) 812-3044</a:t>
            </a:r>
          </a:p>
          <a:p>
            <a:r>
              <a:rPr lang="en-US" sz="1600" dirty="0">
                <a:solidFill>
                  <a:schemeClr val="bg1"/>
                </a:solidFill>
              </a:rPr>
              <a:t>Email: </a:t>
            </a:r>
            <a:r>
              <a:rPr lang="en-US" sz="1600" dirty="0" err="1">
                <a:solidFill>
                  <a:schemeClr val="bg1"/>
                </a:solidFill>
              </a:rPr>
              <a:t>info@uihi.org</a:t>
            </a:r>
            <a:r>
              <a:rPr lang="en-US" sz="1600" baseline="0" dirty="0">
                <a:solidFill>
                  <a:schemeClr val="bg1"/>
                </a:solidFill>
              </a:rPr>
              <a:t>  </a:t>
            </a:r>
            <a:r>
              <a:rPr lang="en-US" sz="1600" dirty="0">
                <a:solidFill>
                  <a:schemeClr val="bg1"/>
                </a:solidFill>
              </a:rPr>
              <a:t>Website: </a:t>
            </a:r>
            <a:r>
              <a:rPr lang="en-US" sz="1600" dirty="0" err="1">
                <a:solidFill>
                  <a:schemeClr val="bg1"/>
                </a:solidFill>
              </a:rPr>
              <a:t>www.uihi.org</a:t>
            </a:r>
            <a:endParaRPr lang="en-US" sz="1600" dirty="0">
              <a:solidFill>
                <a:schemeClr val="bg1"/>
              </a:solidFill>
            </a:endParaRP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9991" y="3997522"/>
            <a:ext cx="3877156" cy="705388"/>
          </a:xfrm>
          <a:prstGeom prst="rect">
            <a:avLst/>
          </a:prstGeom>
        </p:spPr>
      </p:pic>
    </p:spTree>
    <p:extLst>
      <p:ext uri="{BB962C8B-B14F-4D97-AF65-F5344CB8AC3E}">
        <p14:creationId xmlns:p14="http://schemas.microsoft.com/office/powerpoint/2010/main" val="3126374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Green">
    <p:spTree>
      <p:nvGrpSpPr>
        <p:cNvPr id="1" name=""/>
        <p:cNvGrpSpPr/>
        <p:nvPr/>
      </p:nvGrpSpPr>
      <p:grpSpPr>
        <a:xfrm>
          <a:off x="0" y="0"/>
          <a:ext cx="0" cy="0"/>
          <a:chOff x="0" y="0"/>
          <a:chExt cx="0" cy="0"/>
        </a:xfrm>
      </p:grpSpPr>
      <p:pic>
        <p:nvPicPr>
          <p:cNvPr id="3" name="Picture 2" descr="A picture containing corn, food, apple, indoor&#10;&#10;Description generated with very high confidence">
            <a:extLst>
              <a:ext uri="{FF2B5EF4-FFF2-40B4-BE49-F238E27FC236}">
                <a16:creationId xmlns:a16="http://schemas.microsoft.com/office/drawing/2014/main" id="{EA78F5CD-D649-410B-B222-1D2F68B803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75" y="-1042084"/>
            <a:ext cx="12192000" cy="6858000"/>
          </a:xfrm>
          <a:prstGeom prst="rect">
            <a:avLst/>
          </a:prstGeom>
        </p:spPr>
      </p:pic>
      <p:sp>
        <p:nvSpPr>
          <p:cNvPr id="15" name="Rectangle 14"/>
          <p:cNvSpPr/>
          <p:nvPr userDrawn="1"/>
        </p:nvSpPr>
        <p:spPr>
          <a:xfrm>
            <a:off x="0" y="2965630"/>
            <a:ext cx="11379200" cy="28502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4687149" y="5815914"/>
            <a:ext cx="7501779" cy="1042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5136969" y="3954991"/>
            <a:ext cx="8128000" cy="830997"/>
          </a:xfrm>
          <a:prstGeom prst="rect">
            <a:avLst/>
          </a:prstGeom>
        </p:spPr>
        <p:txBody>
          <a:bodyPr>
            <a:spAutoFit/>
          </a:bodyPr>
          <a:lstStyle/>
          <a:p>
            <a:r>
              <a:rPr lang="en-US" sz="1600" dirty="0">
                <a:solidFill>
                  <a:schemeClr val="bg1"/>
                </a:solidFill>
              </a:rPr>
              <a:t>611 12th Avenue South,</a:t>
            </a:r>
            <a:r>
              <a:rPr lang="en-US" sz="1600" baseline="0" dirty="0">
                <a:solidFill>
                  <a:schemeClr val="bg1"/>
                </a:solidFill>
              </a:rPr>
              <a:t> </a:t>
            </a:r>
            <a:r>
              <a:rPr lang="en-US" sz="1600" dirty="0">
                <a:solidFill>
                  <a:schemeClr val="bg1"/>
                </a:solidFill>
              </a:rPr>
              <a:t>Seattle, WA 98144</a:t>
            </a:r>
          </a:p>
          <a:p>
            <a:r>
              <a:rPr lang="is-IS" sz="1600" dirty="0">
                <a:solidFill>
                  <a:schemeClr val="bg1"/>
                </a:solidFill>
              </a:rPr>
              <a:t>Phone: (206) 812-3030</a:t>
            </a:r>
            <a:r>
              <a:rPr lang="is-IS" sz="1600" baseline="0" dirty="0">
                <a:solidFill>
                  <a:schemeClr val="bg1"/>
                </a:solidFill>
              </a:rPr>
              <a:t>  </a:t>
            </a:r>
            <a:r>
              <a:rPr lang="is-IS" sz="1600" dirty="0">
                <a:solidFill>
                  <a:schemeClr val="bg1"/>
                </a:solidFill>
              </a:rPr>
              <a:t>Fax: (206) 812-3044</a:t>
            </a:r>
          </a:p>
          <a:p>
            <a:r>
              <a:rPr lang="en-US" sz="1600" dirty="0">
                <a:solidFill>
                  <a:schemeClr val="bg1"/>
                </a:solidFill>
              </a:rPr>
              <a:t>Email: </a:t>
            </a:r>
            <a:r>
              <a:rPr lang="en-US" sz="1600" dirty="0" err="1">
                <a:solidFill>
                  <a:schemeClr val="bg1"/>
                </a:solidFill>
              </a:rPr>
              <a:t>info@uihi.org</a:t>
            </a:r>
            <a:r>
              <a:rPr lang="en-US" sz="1600" baseline="0" dirty="0">
                <a:solidFill>
                  <a:schemeClr val="bg1"/>
                </a:solidFill>
              </a:rPr>
              <a:t>  </a:t>
            </a:r>
            <a:r>
              <a:rPr lang="en-US" sz="1600" dirty="0">
                <a:solidFill>
                  <a:schemeClr val="bg1"/>
                </a:solidFill>
              </a:rPr>
              <a:t>Website: </a:t>
            </a:r>
            <a:r>
              <a:rPr lang="en-US" sz="1600" dirty="0" err="1">
                <a:solidFill>
                  <a:schemeClr val="bg1"/>
                </a:solidFill>
              </a:rPr>
              <a:t>www.uihi.org</a:t>
            </a:r>
            <a:endParaRPr lang="en-US" sz="1600" dirty="0">
              <a:solidFill>
                <a:schemeClr val="bg1"/>
              </a:solidFill>
            </a:endParaRP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9991" y="3997522"/>
            <a:ext cx="3877156" cy="705388"/>
          </a:xfrm>
          <a:prstGeom prst="rect">
            <a:avLst/>
          </a:prstGeom>
        </p:spPr>
      </p:pic>
    </p:spTree>
    <p:extLst>
      <p:ext uri="{BB962C8B-B14F-4D97-AF65-F5344CB8AC3E}">
        <p14:creationId xmlns:p14="http://schemas.microsoft.com/office/powerpoint/2010/main" val="2251949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Red">
    <p:spTree>
      <p:nvGrpSpPr>
        <p:cNvPr id="1" name=""/>
        <p:cNvGrpSpPr/>
        <p:nvPr/>
      </p:nvGrpSpPr>
      <p:grpSpPr>
        <a:xfrm>
          <a:off x="0" y="0"/>
          <a:ext cx="0" cy="0"/>
          <a:chOff x="0" y="0"/>
          <a:chExt cx="0" cy="0"/>
        </a:xfrm>
      </p:grpSpPr>
      <p:pic>
        <p:nvPicPr>
          <p:cNvPr id="3" name="Picture 2" descr="A close up of a coral&#10;&#10;Description generated with high confidence">
            <a:extLst>
              <a:ext uri="{FF2B5EF4-FFF2-40B4-BE49-F238E27FC236}">
                <a16:creationId xmlns:a16="http://schemas.microsoft.com/office/drawing/2014/main" id="{4B050298-3869-4135-BBD3-B452C85914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47280"/>
            <a:ext cx="12188925" cy="6856271"/>
          </a:xfrm>
          <a:prstGeom prst="rect">
            <a:avLst/>
          </a:prstGeom>
        </p:spPr>
      </p:pic>
      <p:sp>
        <p:nvSpPr>
          <p:cNvPr id="15" name="Rectangle 14"/>
          <p:cNvSpPr/>
          <p:nvPr userDrawn="1"/>
        </p:nvSpPr>
        <p:spPr>
          <a:xfrm>
            <a:off x="0" y="2965630"/>
            <a:ext cx="11379200" cy="2850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4687149" y="5815914"/>
            <a:ext cx="7501779" cy="1042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5136969" y="3954991"/>
            <a:ext cx="8128000" cy="830997"/>
          </a:xfrm>
          <a:prstGeom prst="rect">
            <a:avLst/>
          </a:prstGeom>
        </p:spPr>
        <p:txBody>
          <a:bodyPr>
            <a:spAutoFit/>
          </a:bodyPr>
          <a:lstStyle/>
          <a:p>
            <a:r>
              <a:rPr lang="en-US" sz="1600" dirty="0">
                <a:solidFill>
                  <a:schemeClr val="bg1"/>
                </a:solidFill>
              </a:rPr>
              <a:t>611 12th Avenue South,</a:t>
            </a:r>
            <a:r>
              <a:rPr lang="en-US" sz="1600" baseline="0" dirty="0">
                <a:solidFill>
                  <a:schemeClr val="bg1"/>
                </a:solidFill>
              </a:rPr>
              <a:t> </a:t>
            </a:r>
            <a:r>
              <a:rPr lang="en-US" sz="1600" dirty="0">
                <a:solidFill>
                  <a:schemeClr val="bg1"/>
                </a:solidFill>
              </a:rPr>
              <a:t>Seattle, WA 98144</a:t>
            </a:r>
          </a:p>
          <a:p>
            <a:r>
              <a:rPr lang="is-IS" sz="1600" dirty="0">
                <a:solidFill>
                  <a:schemeClr val="bg1"/>
                </a:solidFill>
              </a:rPr>
              <a:t>Phone: (206) 812-3030</a:t>
            </a:r>
            <a:r>
              <a:rPr lang="is-IS" sz="1600" baseline="0" dirty="0">
                <a:solidFill>
                  <a:schemeClr val="bg1"/>
                </a:solidFill>
              </a:rPr>
              <a:t>  </a:t>
            </a:r>
            <a:r>
              <a:rPr lang="is-IS" sz="1600" dirty="0">
                <a:solidFill>
                  <a:schemeClr val="bg1"/>
                </a:solidFill>
              </a:rPr>
              <a:t>Fax: (206) 812-3044</a:t>
            </a:r>
          </a:p>
          <a:p>
            <a:r>
              <a:rPr lang="en-US" sz="1600" dirty="0">
                <a:solidFill>
                  <a:schemeClr val="bg1"/>
                </a:solidFill>
              </a:rPr>
              <a:t>Email: </a:t>
            </a:r>
            <a:r>
              <a:rPr lang="en-US" sz="1600" dirty="0" err="1">
                <a:solidFill>
                  <a:schemeClr val="bg1"/>
                </a:solidFill>
              </a:rPr>
              <a:t>info@uihi.org</a:t>
            </a:r>
            <a:r>
              <a:rPr lang="en-US" sz="1600" baseline="0" dirty="0">
                <a:solidFill>
                  <a:schemeClr val="bg1"/>
                </a:solidFill>
              </a:rPr>
              <a:t>  </a:t>
            </a:r>
            <a:r>
              <a:rPr lang="en-US" sz="1600" dirty="0">
                <a:solidFill>
                  <a:schemeClr val="bg1"/>
                </a:solidFill>
              </a:rPr>
              <a:t>Website: </a:t>
            </a:r>
            <a:r>
              <a:rPr lang="en-US" sz="1600" dirty="0" err="1">
                <a:solidFill>
                  <a:schemeClr val="bg1"/>
                </a:solidFill>
              </a:rPr>
              <a:t>www.uihi.org</a:t>
            </a:r>
            <a:endParaRPr lang="en-US" sz="1600" dirty="0">
              <a:solidFill>
                <a:schemeClr val="bg1"/>
              </a:solidFill>
            </a:endParaRP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9991" y="3997522"/>
            <a:ext cx="3877156" cy="705388"/>
          </a:xfrm>
          <a:prstGeom prst="rect">
            <a:avLst/>
          </a:prstGeom>
        </p:spPr>
      </p:pic>
    </p:spTree>
    <p:extLst>
      <p:ext uri="{BB962C8B-B14F-4D97-AF65-F5344CB8AC3E}">
        <p14:creationId xmlns:p14="http://schemas.microsoft.com/office/powerpoint/2010/main" val="1993108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6"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4" y="4206876"/>
            <a:ext cx="9228201" cy="1645920"/>
          </a:xfrm>
        </p:spPr>
        <p:txBody>
          <a:bodyPr>
            <a:normAutofit/>
          </a:bodyPr>
          <a:lstStyle>
            <a:lvl1pPr marL="0" indent="0" algn="l">
              <a:buNone/>
              <a:defRPr sz="3200">
                <a:solidFill>
                  <a:schemeClr val="bg1"/>
                </a:solidFill>
                <a:latin typeface="+mj-lt"/>
              </a:defRPr>
            </a:lvl1pPr>
            <a:lvl2pPr marL="457189" indent="0" algn="ctr">
              <a:buNone/>
              <a:defRPr sz="28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C7C6F8E-73AC-46DB-B3B1-D1FB8571F45F}" type="datetimeFigureOut">
              <a:rPr lang="en-US" smtClean="0"/>
              <a:t>1/14/2019</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8025BF2-6D55-4B98-9C0D-87A129231BC9}" type="slidenum">
              <a:rPr lang="en-US" smtClean="0"/>
              <a:t>‹#›</a:t>
            </a:fld>
            <a:endParaRPr lang="en-US"/>
          </a:p>
        </p:txBody>
      </p:sp>
    </p:spTree>
    <p:extLst>
      <p:ext uri="{BB962C8B-B14F-4D97-AF65-F5344CB8AC3E}">
        <p14:creationId xmlns:p14="http://schemas.microsoft.com/office/powerpoint/2010/main" val="3164277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Gree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75" y="-686"/>
            <a:ext cx="12192000" cy="5816600"/>
          </a:xfrm>
          <a:prstGeom prst="rect">
            <a:avLst/>
          </a:prstGeom>
        </p:spPr>
      </p:pic>
      <p:sp>
        <p:nvSpPr>
          <p:cNvPr id="8" name="Rectangle 7"/>
          <p:cNvSpPr/>
          <p:nvPr userDrawn="1"/>
        </p:nvSpPr>
        <p:spPr>
          <a:xfrm>
            <a:off x="0" y="2965630"/>
            <a:ext cx="11379200" cy="28502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812800" y="3620194"/>
            <a:ext cx="9739541" cy="610633"/>
          </a:xfrm>
        </p:spPr>
        <p:txBody>
          <a:bodyPr lIns="0" rIns="0" anchor="b">
            <a:normAutofit/>
          </a:bodyPr>
          <a:lstStyle>
            <a:lvl1pPr algn="l">
              <a:defRPr sz="3200">
                <a:solidFill>
                  <a:schemeClr val="bg1"/>
                </a:solidFill>
              </a:defRPr>
            </a:lvl1pPr>
          </a:lstStyle>
          <a:p>
            <a:r>
              <a:rPr lang="en-US" dirty="0"/>
              <a:t>Main Title</a:t>
            </a:r>
          </a:p>
        </p:txBody>
      </p:sp>
      <p:sp>
        <p:nvSpPr>
          <p:cNvPr id="3" name="Subtitle 2"/>
          <p:cNvSpPr>
            <a:spLocks noGrp="1"/>
          </p:cNvSpPr>
          <p:nvPr>
            <p:ph type="subTitle" idx="1" hasCustomPrompt="1"/>
          </p:nvPr>
        </p:nvSpPr>
        <p:spPr>
          <a:xfrm>
            <a:off x="812800" y="4311696"/>
            <a:ext cx="9739541" cy="554208"/>
          </a:xfrm>
        </p:spPr>
        <p:txBody>
          <a:bodyPr lIns="0" r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a:t>
            </a:r>
          </a:p>
        </p:txBody>
      </p:sp>
      <p:sp>
        <p:nvSpPr>
          <p:cNvPr id="12" name="Text Placeholder 11"/>
          <p:cNvSpPr>
            <a:spLocks noGrp="1"/>
          </p:cNvSpPr>
          <p:nvPr>
            <p:ph type="body" sz="quarter" idx="10" hasCustomPrompt="1"/>
          </p:nvPr>
        </p:nvSpPr>
        <p:spPr>
          <a:xfrm>
            <a:off x="812800" y="4946777"/>
            <a:ext cx="9738784" cy="365126"/>
          </a:xfrm>
        </p:spPr>
        <p:txBody>
          <a:bodyPr lIns="0" rIns="0">
            <a:normAutofit/>
          </a:bodyPr>
          <a:lstStyle>
            <a:lvl1pPr marL="0" indent="0">
              <a:buNone/>
              <a:defRPr sz="1800">
                <a:solidFill>
                  <a:schemeClr val="bg1"/>
                </a:solidFill>
              </a:defRPr>
            </a:lvl1pPr>
          </a:lstStyle>
          <a:p>
            <a:pPr lvl="0"/>
            <a:r>
              <a:rPr lang="en-US" dirty="0"/>
              <a:t>Date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2800" y="6027767"/>
            <a:ext cx="3205637" cy="586397"/>
          </a:xfrm>
          <a:prstGeom prst="rect">
            <a:avLst/>
          </a:prstGeom>
        </p:spPr>
      </p:pic>
      <p:sp>
        <p:nvSpPr>
          <p:cNvPr id="16" name="Rectangle 15"/>
          <p:cNvSpPr/>
          <p:nvPr userDrawn="1"/>
        </p:nvSpPr>
        <p:spPr>
          <a:xfrm>
            <a:off x="4687149" y="5815914"/>
            <a:ext cx="7501779" cy="1042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9328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F2C9-33BE-458E-BA07-21F18781BB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FD950A-D950-49CF-86F5-464A332D62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885026-4550-444B-AACE-9B69E0685A47}"/>
              </a:ext>
            </a:extLst>
          </p:cNvPr>
          <p:cNvSpPr>
            <a:spLocks noGrp="1"/>
          </p:cNvSpPr>
          <p:nvPr>
            <p:ph type="dt" sz="half" idx="10"/>
          </p:nvPr>
        </p:nvSpPr>
        <p:spPr/>
        <p:txBody>
          <a:bodyPr/>
          <a:lstStyle/>
          <a:p>
            <a:fld id="{28D3B751-F86E-4845-ACDA-E14352BFA423}" type="datetimeFigureOut">
              <a:rPr lang="en-US" smtClean="0"/>
              <a:t>1/14/2019</a:t>
            </a:fld>
            <a:endParaRPr lang="en-US"/>
          </a:p>
        </p:txBody>
      </p:sp>
      <p:sp>
        <p:nvSpPr>
          <p:cNvPr id="5" name="Footer Placeholder 4">
            <a:extLst>
              <a:ext uri="{FF2B5EF4-FFF2-40B4-BE49-F238E27FC236}">
                <a16:creationId xmlns:a16="http://schemas.microsoft.com/office/drawing/2014/main" id="{15F4E618-A03B-46F5-94E6-BC59C1982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114B8-BCA1-473E-92E3-78437D59630A}"/>
              </a:ext>
            </a:extLst>
          </p:cNvPr>
          <p:cNvSpPr>
            <a:spLocks noGrp="1"/>
          </p:cNvSpPr>
          <p:nvPr>
            <p:ph type="sldNum" sz="quarter" idx="12"/>
          </p:nvPr>
        </p:nvSpPr>
        <p:spPr/>
        <p:txBody>
          <a:bodyPr/>
          <a:lstStyle/>
          <a:p>
            <a:fld id="{352A12C8-C587-4A7F-8948-055903B67873}" type="slidenum">
              <a:rPr lang="en-US" smtClean="0"/>
              <a:t>‹#›</a:t>
            </a:fld>
            <a:endParaRPr lang="en-US"/>
          </a:p>
        </p:txBody>
      </p:sp>
    </p:spTree>
    <p:extLst>
      <p:ext uri="{BB962C8B-B14F-4D97-AF65-F5344CB8AC3E}">
        <p14:creationId xmlns:p14="http://schemas.microsoft.com/office/powerpoint/2010/main" val="4077656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14737-48C2-47BA-82A2-F23845F7F8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571B6D-0BAF-4C86-8A0B-8C0D3BD7C4EB}"/>
              </a:ext>
            </a:extLst>
          </p:cNvPr>
          <p:cNvSpPr>
            <a:spLocks noGrp="1"/>
          </p:cNvSpPr>
          <p:nvPr>
            <p:ph type="dt" sz="half" idx="10"/>
          </p:nvPr>
        </p:nvSpPr>
        <p:spPr/>
        <p:txBody>
          <a:bodyPr/>
          <a:lstStyle/>
          <a:p>
            <a:fld id="{28D3B751-F86E-4845-ACDA-E14352BFA423}" type="datetimeFigureOut">
              <a:rPr lang="en-US" smtClean="0"/>
              <a:t>1/14/2019</a:t>
            </a:fld>
            <a:endParaRPr lang="en-US"/>
          </a:p>
        </p:txBody>
      </p:sp>
      <p:sp>
        <p:nvSpPr>
          <p:cNvPr id="4" name="Footer Placeholder 3">
            <a:extLst>
              <a:ext uri="{FF2B5EF4-FFF2-40B4-BE49-F238E27FC236}">
                <a16:creationId xmlns:a16="http://schemas.microsoft.com/office/drawing/2014/main" id="{3AEFF8AB-329F-4294-9561-ED64D886A8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DA2441-E5D0-4AE9-9EDA-93019583A376}"/>
              </a:ext>
            </a:extLst>
          </p:cNvPr>
          <p:cNvSpPr>
            <a:spLocks noGrp="1"/>
          </p:cNvSpPr>
          <p:nvPr>
            <p:ph type="sldNum" sz="quarter" idx="12"/>
          </p:nvPr>
        </p:nvSpPr>
        <p:spPr/>
        <p:txBody>
          <a:bodyPr/>
          <a:lstStyle/>
          <a:p>
            <a:fld id="{352A12C8-C587-4A7F-8948-055903B67873}" type="slidenum">
              <a:rPr lang="en-US" smtClean="0"/>
              <a:t>‹#›</a:t>
            </a:fld>
            <a:endParaRPr lang="en-US"/>
          </a:p>
        </p:txBody>
      </p:sp>
    </p:spTree>
    <p:extLst>
      <p:ext uri="{BB962C8B-B14F-4D97-AF65-F5344CB8AC3E}">
        <p14:creationId xmlns:p14="http://schemas.microsoft.com/office/powerpoint/2010/main" val="230434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Red">
    <p:spTree>
      <p:nvGrpSpPr>
        <p:cNvPr id="1" name=""/>
        <p:cNvGrpSpPr/>
        <p:nvPr/>
      </p:nvGrpSpPr>
      <p:grpSpPr>
        <a:xfrm>
          <a:off x="0" y="0"/>
          <a:ext cx="0" cy="0"/>
          <a:chOff x="0" y="0"/>
          <a:chExt cx="0" cy="0"/>
        </a:xfrm>
      </p:grpSpPr>
      <p:pic>
        <p:nvPicPr>
          <p:cNvPr id="5" name="Picture 4" descr="A hand holding a green tree&#10;&#10;Description generated with high confidence">
            <a:extLst>
              <a:ext uri="{FF2B5EF4-FFF2-40B4-BE49-F238E27FC236}">
                <a16:creationId xmlns:a16="http://schemas.microsoft.com/office/drawing/2014/main" id="{C682FA6E-AC98-4F6A-A235-86721FDD33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075" y="-280086"/>
            <a:ext cx="12192000" cy="6096000"/>
          </a:xfrm>
          <a:prstGeom prst="rect">
            <a:avLst/>
          </a:prstGeom>
        </p:spPr>
      </p:pic>
      <p:sp>
        <p:nvSpPr>
          <p:cNvPr id="8" name="Rectangle 7"/>
          <p:cNvSpPr/>
          <p:nvPr userDrawn="1"/>
        </p:nvSpPr>
        <p:spPr>
          <a:xfrm>
            <a:off x="0" y="2965630"/>
            <a:ext cx="11379200" cy="2850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812800" y="3620194"/>
            <a:ext cx="9739541" cy="610633"/>
          </a:xfrm>
        </p:spPr>
        <p:txBody>
          <a:bodyPr lIns="0" rIns="0" anchor="b">
            <a:normAutofit/>
          </a:bodyPr>
          <a:lstStyle>
            <a:lvl1pPr algn="l">
              <a:defRPr sz="3200">
                <a:solidFill>
                  <a:schemeClr val="bg1"/>
                </a:solidFill>
              </a:defRPr>
            </a:lvl1pPr>
          </a:lstStyle>
          <a:p>
            <a:r>
              <a:rPr lang="en-US" dirty="0"/>
              <a:t>Main Title</a:t>
            </a:r>
          </a:p>
        </p:txBody>
      </p:sp>
      <p:sp>
        <p:nvSpPr>
          <p:cNvPr id="3" name="Subtitle 2"/>
          <p:cNvSpPr>
            <a:spLocks noGrp="1"/>
          </p:cNvSpPr>
          <p:nvPr>
            <p:ph type="subTitle" idx="1" hasCustomPrompt="1"/>
          </p:nvPr>
        </p:nvSpPr>
        <p:spPr>
          <a:xfrm>
            <a:off x="812800" y="4311696"/>
            <a:ext cx="9739541" cy="554208"/>
          </a:xfrm>
        </p:spPr>
        <p:txBody>
          <a:bodyPr lIns="0" r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2800" y="6027767"/>
            <a:ext cx="3205637" cy="586397"/>
          </a:xfrm>
          <a:prstGeom prst="rect">
            <a:avLst/>
          </a:prstGeom>
        </p:spPr>
      </p:pic>
      <p:sp>
        <p:nvSpPr>
          <p:cNvPr id="9" name="Rectangle 8"/>
          <p:cNvSpPr/>
          <p:nvPr userDrawn="1"/>
        </p:nvSpPr>
        <p:spPr>
          <a:xfrm>
            <a:off x="4687149" y="5815914"/>
            <a:ext cx="7501779" cy="1042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11"/>
          <p:cNvSpPr>
            <a:spLocks noGrp="1"/>
          </p:cNvSpPr>
          <p:nvPr>
            <p:ph type="body" sz="quarter" idx="10" hasCustomPrompt="1"/>
          </p:nvPr>
        </p:nvSpPr>
        <p:spPr>
          <a:xfrm>
            <a:off x="812800" y="4946777"/>
            <a:ext cx="9738784" cy="365126"/>
          </a:xfrm>
        </p:spPr>
        <p:txBody>
          <a:bodyPr lIns="0" rIns="0">
            <a:normAutofit/>
          </a:bodyPr>
          <a:lstStyle>
            <a:lvl1pPr marL="0" indent="0">
              <a:buNone/>
              <a:defRPr sz="1800">
                <a:solidFill>
                  <a:schemeClr val="bg1"/>
                </a:solidFill>
              </a:defRPr>
            </a:lvl1pPr>
          </a:lstStyle>
          <a:p>
            <a:pPr lvl="0"/>
            <a:r>
              <a:rPr lang="en-US" dirty="0"/>
              <a:t>Date</a:t>
            </a:r>
          </a:p>
        </p:txBody>
      </p:sp>
    </p:spTree>
    <p:extLst>
      <p:ext uri="{BB962C8B-B14F-4D97-AF65-F5344CB8AC3E}">
        <p14:creationId xmlns:p14="http://schemas.microsoft.com/office/powerpoint/2010/main" val="38689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Blue">
    <p:spTree>
      <p:nvGrpSpPr>
        <p:cNvPr id="1" name=""/>
        <p:cNvGrpSpPr/>
        <p:nvPr/>
      </p:nvGrpSpPr>
      <p:grpSpPr>
        <a:xfrm>
          <a:off x="0" y="0"/>
          <a:ext cx="0" cy="0"/>
          <a:chOff x="0" y="0"/>
          <a:chExt cx="0" cy="0"/>
        </a:xfrm>
      </p:grpSpPr>
      <p:sp>
        <p:nvSpPr>
          <p:cNvPr id="7" name="Rectangle 6"/>
          <p:cNvSpPr/>
          <p:nvPr userDrawn="1"/>
        </p:nvSpPr>
        <p:spPr>
          <a:xfrm>
            <a:off x="831852" y="528320"/>
            <a:ext cx="11360149" cy="5527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5400" y="1076960"/>
            <a:ext cx="11404600" cy="4358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2891790"/>
            <a:ext cx="9788736" cy="945516"/>
          </a:xfrm>
        </p:spPr>
        <p:txBody>
          <a:bodyPr lIns="0" rIns="0" anchor="ctr">
            <a:normAutofit/>
          </a:bodyPr>
          <a:lstStyle>
            <a:lvl1pPr>
              <a:defRPr sz="3200" b="1">
                <a:solidFill>
                  <a:schemeClr val="bg1"/>
                </a:solidFill>
              </a:defRPr>
            </a:lvl1pPr>
          </a:lstStyle>
          <a:p>
            <a:r>
              <a:rPr lang="en-US" dirty="0"/>
              <a:t>Subsection Heading</a:t>
            </a:r>
          </a:p>
        </p:txBody>
      </p:sp>
      <p:sp>
        <p:nvSpPr>
          <p:cNvPr id="6" name="Slide Number Placeholder 5"/>
          <p:cNvSpPr>
            <a:spLocks noGrp="1"/>
          </p:cNvSpPr>
          <p:nvPr>
            <p:ph type="sldNum" sz="quarter" idx="12"/>
          </p:nvPr>
        </p:nvSpPr>
        <p:spPr>
          <a:xfrm>
            <a:off x="8624147" y="6356356"/>
            <a:ext cx="2743200" cy="365125"/>
          </a:xfrm>
        </p:spPr>
        <p:txBody>
          <a:bodyPr/>
          <a:lstStyle/>
          <a:p>
            <a:fld id="{B35AE8FD-4865-E849-9125-692E0469FFE3}"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6281427"/>
            <a:ext cx="1855893" cy="339493"/>
          </a:xfrm>
          <a:prstGeom prst="rect">
            <a:avLst/>
          </a:prstGeom>
        </p:spPr>
      </p:pic>
    </p:spTree>
    <p:extLst>
      <p:ext uri="{BB962C8B-B14F-4D97-AF65-F5344CB8AC3E}">
        <p14:creationId xmlns:p14="http://schemas.microsoft.com/office/powerpoint/2010/main" val="6244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Green">
    <p:spTree>
      <p:nvGrpSpPr>
        <p:cNvPr id="1" name=""/>
        <p:cNvGrpSpPr/>
        <p:nvPr/>
      </p:nvGrpSpPr>
      <p:grpSpPr>
        <a:xfrm>
          <a:off x="0" y="0"/>
          <a:ext cx="0" cy="0"/>
          <a:chOff x="0" y="0"/>
          <a:chExt cx="0" cy="0"/>
        </a:xfrm>
      </p:grpSpPr>
      <p:sp>
        <p:nvSpPr>
          <p:cNvPr id="7" name="Rectangle 6"/>
          <p:cNvSpPr/>
          <p:nvPr userDrawn="1"/>
        </p:nvSpPr>
        <p:spPr>
          <a:xfrm>
            <a:off x="831852" y="528320"/>
            <a:ext cx="11360149" cy="5527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5400" y="1076960"/>
            <a:ext cx="11404600" cy="435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2891790"/>
            <a:ext cx="9788736" cy="945516"/>
          </a:xfrm>
        </p:spPr>
        <p:txBody>
          <a:bodyPr lIns="0" rIns="0" anchor="ctr">
            <a:normAutofit/>
          </a:bodyPr>
          <a:lstStyle>
            <a:lvl1pPr>
              <a:defRPr sz="3200" b="1">
                <a:solidFill>
                  <a:schemeClr val="bg1"/>
                </a:solidFill>
              </a:defRPr>
            </a:lvl1pPr>
          </a:lstStyle>
          <a:p>
            <a:r>
              <a:rPr lang="en-US" dirty="0"/>
              <a:t>Subsection Heading</a:t>
            </a:r>
          </a:p>
        </p:txBody>
      </p:sp>
      <p:sp>
        <p:nvSpPr>
          <p:cNvPr id="6" name="Slide Number Placeholder 5"/>
          <p:cNvSpPr>
            <a:spLocks noGrp="1"/>
          </p:cNvSpPr>
          <p:nvPr>
            <p:ph type="sldNum" sz="quarter" idx="12"/>
          </p:nvPr>
        </p:nvSpPr>
        <p:spPr>
          <a:xfrm>
            <a:off x="8624147" y="6356356"/>
            <a:ext cx="2743200" cy="365125"/>
          </a:xfrm>
        </p:spPr>
        <p:txBody>
          <a:bodyPr/>
          <a:lstStyle/>
          <a:p>
            <a:fld id="{B35AE8FD-4865-E849-9125-692E0469FFE3}"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6281427"/>
            <a:ext cx="1855893" cy="339493"/>
          </a:xfrm>
          <a:prstGeom prst="rect">
            <a:avLst/>
          </a:prstGeom>
        </p:spPr>
      </p:pic>
    </p:spTree>
    <p:extLst>
      <p:ext uri="{BB962C8B-B14F-4D97-AF65-F5344CB8AC3E}">
        <p14:creationId xmlns:p14="http://schemas.microsoft.com/office/powerpoint/2010/main" val="40528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section Red">
    <p:spTree>
      <p:nvGrpSpPr>
        <p:cNvPr id="1" name=""/>
        <p:cNvGrpSpPr/>
        <p:nvPr/>
      </p:nvGrpSpPr>
      <p:grpSpPr>
        <a:xfrm>
          <a:off x="0" y="0"/>
          <a:ext cx="0" cy="0"/>
          <a:chOff x="0" y="0"/>
          <a:chExt cx="0" cy="0"/>
        </a:xfrm>
      </p:grpSpPr>
      <p:sp>
        <p:nvSpPr>
          <p:cNvPr id="7" name="Rectangle 6"/>
          <p:cNvSpPr/>
          <p:nvPr userDrawn="1"/>
        </p:nvSpPr>
        <p:spPr>
          <a:xfrm>
            <a:off x="831852" y="528320"/>
            <a:ext cx="11360149" cy="5527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5400" y="1076960"/>
            <a:ext cx="11404600" cy="435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2891790"/>
            <a:ext cx="9788736" cy="945516"/>
          </a:xfrm>
        </p:spPr>
        <p:txBody>
          <a:bodyPr lIns="0" rIns="0" anchor="ctr">
            <a:normAutofit/>
          </a:bodyPr>
          <a:lstStyle>
            <a:lvl1pPr>
              <a:defRPr sz="3200" b="1">
                <a:solidFill>
                  <a:schemeClr val="bg1"/>
                </a:solidFill>
              </a:defRPr>
            </a:lvl1pPr>
          </a:lstStyle>
          <a:p>
            <a:r>
              <a:rPr lang="en-US" dirty="0"/>
              <a:t>Subsection Heading</a:t>
            </a:r>
          </a:p>
        </p:txBody>
      </p:sp>
      <p:sp>
        <p:nvSpPr>
          <p:cNvPr id="6" name="Slide Number Placeholder 5"/>
          <p:cNvSpPr>
            <a:spLocks noGrp="1"/>
          </p:cNvSpPr>
          <p:nvPr>
            <p:ph type="sldNum" sz="quarter" idx="12"/>
          </p:nvPr>
        </p:nvSpPr>
        <p:spPr>
          <a:xfrm>
            <a:off x="8624147" y="6356356"/>
            <a:ext cx="2743200" cy="365125"/>
          </a:xfrm>
        </p:spPr>
        <p:txBody>
          <a:bodyPr/>
          <a:lstStyle/>
          <a:p>
            <a:fld id="{B35AE8FD-4865-E849-9125-692E0469FFE3}"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6281427"/>
            <a:ext cx="1855893" cy="339493"/>
          </a:xfrm>
          <a:prstGeom prst="rect">
            <a:avLst/>
          </a:prstGeom>
        </p:spPr>
      </p:pic>
    </p:spTree>
    <p:extLst>
      <p:ext uri="{BB962C8B-B14F-4D97-AF65-F5344CB8AC3E}">
        <p14:creationId xmlns:p14="http://schemas.microsoft.com/office/powerpoint/2010/main" val="27809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35AE8FD-4865-E849-9125-692E0469FFE3}" type="slidenum">
              <a:rPr lang="en-US" smtClean="0"/>
              <a:t>‹#›</a:t>
            </a:fld>
            <a:endParaRPr lang="en-US"/>
          </a:p>
        </p:txBody>
      </p:sp>
      <p:sp>
        <p:nvSpPr>
          <p:cNvPr id="11" name="Content Placeholder 2"/>
          <p:cNvSpPr>
            <a:spLocks noGrp="1"/>
          </p:cNvSpPr>
          <p:nvPr>
            <p:ph idx="1"/>
          </p:nvPr>
        </p:nvSpPr>
        <p:spPr>
          <a:xfrm>
            <a:off x="2926084" y="1872300"/>
            <a:ext cx="8453117" cy="4193220"/>
          </a:xfr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926080" y="538481"/>
            <a:ext cx="8453120" cy="908369"/>
          </a:xfrm>
        </p:spPr>
        <p:txBody>
          <a:bodyPr lIns="0" rIns="0" anchor="b"/>
          <a:lstStyle>
            <a:lvl1pPr>
              <a:defRPr>
                <a:solidFill>
                  <a:schemeClr val="tx1"/>
                </a:solidFill>
              </a:defRPr>
            </a:lvl1pPr>
          </a:lstStyle>
          <a:p>
            <a:r>
              <a:rPr lang="en-US"/>
              <a:t>Click to edit Master title style</a:t>
            </a:r>
            <a:endParaRPr lang="en-US" dirty="0"/>
          </a:p>
        </p:txBody>
      </p:sp>
      <p:pic>
        <p:nvPicPr>
          <p:cNvPr id="5" name="Picture 4" descr="A picture containing animal, invertebrate, mollusk, scallop&#10;&#10;Description generated with very high confidence">
            <a:extLst>
              <a:ext uri="{FF2B5EF4-FFF2-40B4-BE49-F238E27FC236}">
                <a16:creationId xmlns:a16="http://schemas.microsoft.com/office/drawing/2014/main" id="{799DD5F1-3C58-49A9-B29C-F749CFA006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2134" r="30666"/>
          <a:stretch/>
        </p:blipFill>
        <p:spPr>
          <a:xfrm>
            <a:off x="0" y="0"/>
            <a:ext cx="2097023" cy="6858000"/>
          </a:xfrm>
          <a:prstGeom prst="rect">
            <a:avLst/>
          </a:prstGeom>
        </p:spPr>
      </p:pic>
    </p:spTree>
    <p:extLst>
      <p:ext uri="{BB962C8B-B14F-4D97-AF65-F5344CB8AC3E}">
        <p14:creationId xmlns:p14="http://schemas.microsoft.com/office/powerpoint/2010/main" val="334084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1" name="Content Placeholder 2"/>
          <p:cNvSpPr>
            <a:spLocks noGrp="1"/>
          </p:cNvSpPr>
          <p:nvPr>
            <p:ph idx="1"/>
          </p:nvPr>
        </p:nvSpPr>
        <p:spPr>
          <a:xfrm>
            <a:off x="812804" y="1872300"/>
            <a:ext cx="8453117" cy="4193220"/>
          </a:xfr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812800" y="538481"/>
            <a:ext cx="8453120" cy="908369"/>
          </a:xfrm>
        </p:spPr>
        <p:txBody>
          <a:bodyPr lIns="0" rIns="0" anchor="b"/>
          <a:lstStyle>
            <a:lvl1pPr>
              <a:defRPr>
                <a:solidFill>
                  <a:schemeClr val="tx1"/>
                </a:solidFill>
              </a:defRPr>
            </a:lvl1pPr>
          </a:lstStyle>
          <a:p>
            <a:r>
              <a:rPr lang="en-US"/>
              <a:t>Click to edit Master title style</a:t>
            </a:r>
            <a:endParaRPr lang="en-US" dirty="0"/>
          </a:p>
        </p:txBody>
      </p:sp>
      <p:pic>
        <p:nvPicPr>
          <p:cNvPr id="3" name="Picture 2" descr="A close up of a plant&#10;&#10;Description generated with high confidence">
            <a:extLst>
              <a:ext uri="{FF2B5EF4-FFF2-40B4-BE49-F238E27FC236}">
                <a16:creationId xmlns:a16="http://schemas.microsoft.com/office/drawing/2014/main" id="{E3110237-CC9A-47D4-A723-50BC6069BF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7600" r="35200"/>
          <a:stretch/>
        </p:blipFill>
        <p:spPr>
          <a:xfrm>
            <a:off x="10030556" y="0"/>
            <a:ext cx="2161445" cy="6858000"/>
          </a:xfrm>
          <a:prstGeom prst="rect">
            <a:avLst/>
          </a:prstGeom>
        </p:spPr>
      </p:pic>
    </p:spTree>
    <p:extLst>
      <p:ext uri="{BB962C8B-B14F-4D97-AF65-F5344CB8AC3E}">
        <p14:creationId xmlns:p14="http://schemas.microsoft.com/office/powerpoint/2010/main" val="222364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Blue">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3" y="1134319"/>
            <a:ext cx="10566399" cy="4931202"/>
          </a:xfr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6281427"/>
            <a:ext cx="1855893" cy="339493"/>
          </a:xfrm>
          <a:prstGeom prst="rect">
            <a:avLst/>
          </a:prstGeom>
        </p:spPr>
      </p:pic>
      <p:sp>
        <p:nvSpPr>
          <p:cNvPr id="13" name="Slide Number Placeholder 12"/>
          <p:cNvSpPr>
            <a:spLocks noGrp="1"/>
          </p:cNvSpPr>
          <p:nvPr>
            <p:ph type="sldNum" sz="quarter" idx="12"/>
          </p:nvPr>
        </p:nvSpPr>
        <p:spPr/>
        <p:txBody>
          <a:bodyPr/>
          <a:lstStyle/>
          <a:p>
            <a:fld id="{B35AE8FD-4865-E849-9125-692E0469FFE3}" type="slidenum">
              <a:rPr lang="en-US" smtClean="0"/>
              <a:pPr/>
              <a:t>‹#›</a:t>
            </a:fld>
            <a:endParaRPr lang="en-US"/>
          </a:p>
        </p:txBody>
      </p:sp>
      <p:sp>
        <p:nvSpPr>
          <p:cNvPr id="11" name="Rectangle 10"/>
          <p:cNvSpPr/>
          <p:nvPr userDrawn="1"/>
        </p:nvSpPr>
        <p:spPr>
          <a:xfrm>
            <a:off x="0" y="0"/>
            <a:ext cx="12192000" cy="777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p:nvPr>
        </p:nvSpPr>
        <p:spPr>
          <a:xfrm>
            <a:off x="812803" y="-65565"/>
            <a:ext cx="10566399" cy="908369"/>
          </a:xfrm>
        </p:spPr>
        <p:txBody>
          <a:bodyPr lIns="0" rIns="0" anchor="b"/>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06659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1" y="365129"/>
            <a:ext cx="10566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2803" y="1825625"/>
            <a:ext cx="10566399"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1107" y="635635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37693" y="635635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5AE8FD-4865-E849-9125-692E0469FFE3}" type="slidenum">
              <a:rPr lang="en-US" smtClean="0"/>
              <a:pPr/>
              <a:t>‹#›</a:t>
            </a:fld>
            <a:endParaRPr lang="en-US"/>
          </a:p>
        </p:txBody>
      </p:sp>
    </p:spTree>
    <p:extLst>
      <p:ext uri="{BB962C8B-B14F-4D97-AF65-F5344CB8AC3E}">
        <p14:creationId xmlns:p14="http://schemas.microsoft.com/office/powerpoint/2010/main" val="3436096334"/>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6" r:id="rId20"/>
    <p:sldLayoutId id="2147483777" r:id="rId21"/>
  </p:sldLayoutIdLst>
  <p:hf hdr="0" ftr="0" dt="0"/>
  <p:txStyles>
    <p:titleStyle>
      <a:lvl1pPr algn="l" defTabSz="914377"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userDrawn="1">
          <p15:clr>
            <a:srgbClr val="F26B43"/>
          </p15:clr>
        </p15:guide>
        <p15:guide id="2" pos="53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DF17-A4E4-4816-9A38-CD06B67EFF49}"/>
              </a:ext>
            </a:extLst>
          </p:cNvPr>
          <p:cNvSpPr>
            <a:spLocks noGrp="1"/>
          </p:cNvSpPr>
          <p:nvPr>
            <p:ph type="ctrTitle"/>
          </p:nvPr>
        </p:nvSpPr>
        <p:spPr/>
        <p:txBody>
          <a:bodyPr/>
          <a:lstStyle/>
          <a:p>
            <a:r>
              <a:rPr lang="en-US" dirty="0"/>
              <a:t>King County Elders and Disabled Needs Assessment</a:t>
            </a:r>
          </a:p>
        </p:txBody>
      </p:sp>
      <p:sp>
        <p:nvSpPr>
          <p:cNvPr id="3" name="Subtitle 2">
            <a:extLst>
              <a:ext uri="{FF2B5EF4-FFF2-40B4-BE49-F238E27FC236}">
                <a16:creationId xmlns:a16="http://schemas.microsoft.com/office/drawing/2014/main" id="{B53444C0-366A-4973-8268-AE57560094B1}"/>
              </a:ext>
            </a:extLst>
          </p:cNvPr>
          <p:cNvSpPr>
            <a:spLocks noGrp="1"/>
          </p:cNvSpPr>
          <p:nvPr>
            <p:ph type="subTitle" idx="1"/>
          </p:nvPr>
        </p:nvSpPr>
        <p:spPr/>
        <p:txBody>
          <a:bodyPr/>
          <a:lstStyle/>
          <a:p>
            <a:r>
              <a:rPr lang="en-US" dirty="0"/>
              <a:t>Key Results</a:t>
            </a:r>
          </a:p>
        </p:txBody>
      </p:sp>
      <p:sp>
        <p:nvSpPr>
          <p:cNvPr id="4" name="Text Placeholder 3">
            <a:extLst>
              <a:ext uri="{FF2B5EF4-FFF2-40B4-BE49-F238E27FC236}">
                <a16:creationId xmlns:a16="http://schemas.microsoft.com/office/drawing/2014/main" id="{8AA43833-C54E-4282-9B51-42654BC0D357}"/>
              </a:ext>
            </a:extLst>
          </p:cNvPr>
          <p:cNvSpPr>
            <a:spLocks noGrp="1"/>
          </p:cNvSpPr>
          <p:nvPr>
            <p:ph type="body" sz="quarter" idx="10"/>
          </p:nvPr>
        </p:nvSpPr>
        <p:spPr/>
        <p:txBody>
          <a:bodyPr/>
          <a:lstStyle/>
          <a:p>
            <a:r>
              <a:rPr lang="en-US" dirty="0"/>
              <a:t>11/27/2018</a:t>
            </a:r>
          </a:p>
          <a:p>
            <a:endParaRPr lang="en-US" dirty="0"/>
          </a:p>
        </p:txBody>
      </p:sp>
    </p:spTree>
    <p:extLst>
      <p:ext uri="{BB962C8B-B14F-4D97-AF65-F5344CB8AC3E}">
        <p14:creationId xmlns:p14="http://schemas.microsoft.com/office/powerpoint/2010/main" val="922551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A0089C-A113-4535-BFB6-C191A7E3D13D}"/>
              </a:ext>
            </a:extLst>
          </p:cNvPr>
          <p:cNvSpPr>
            <a:spLocks noGrp="1"/>
          </p:cNvSpPr>
          <p:nvPr>
            <p:ph idx="1"/>
          </p:nvPr>
        </p:nvSpPr>
        <p:spPr/>
        <p:txBody>
          <a:bodyPr/>
          <a:lstStyle/>
          <a:p>
            <a:r>
              <a:rPr lang="en-US" dirty="0"/>
              <a:t>“I myself have never actually been homeless, but I recognize what they're going through because I have friends who are homeless... They have so many things available to them here, but the waiting list is so long it isn't even funny. I live in a low-income housing building and I found out that there's actually a 13-year-wait to get an apartment in that building.” </a:t>
            </a:r>
          </a:p>
          <a:p>
            <a:endParaRPr lang="en-US" dirty="0"/>
          </a:p>
          <a:p>
            <a:r>
              <a:rPr lang="en-US" dirty="0"/>
              <a:t>“I have diabetes. There’s people that I can relate to, to talk to that have it also, you know?”</a:t>
            </a:r>
          </a:p>
          <a:p>
            <a:endParaRPr lang="en-US" dirty="0"/>
          </a:p>
        </p:txBody>
      </p:sp>
      <p:sp>
        <p:nvSpPr>
          <p:cNvPr id="3" name="Slide Number Placeholder 2">
            <a:extLst>
              <a:ext uri="{FF2B5EF4-FFF2-40B4-BE49-F238E27FC236}">
                <a16:creationId xmlns:a16="http://schemas.microsoft.com/office/drawing/2014/main" id="{CF167B4C-200D-4C01-BCF2-391D8C3691B0}"/>
              </a:ext>
            </a:extLst>
          </p:cNvPr>
          <p:cNvSpPr>
            <a:spLocks noGrp="1"/>
          </p:cNvSpPr>
          <p:nvPr>
            <p:ph type="sldNum" sz="quarter" idx="12"/>
          </p:nvPr>
        </p:nvSpPr>
        <p:spPr/>
        <p:txBody>
          <a:bodyPr/>
          <a:lstStyle/>
          <a:p>
            <a:fld id="{B35AE8FD-4865-E849-9125-692E0469FFE3}" type="slidenum">
              <a:rPr lang="en-US" smtClean="0"/>
              <a:pPr/>
              <a:t>10</a:t>
            </a:fld>
            <a:endParaRPr lang="en-US"/>
          </a:p>
        </p:txBody>
      </p:sp>
      <p:sp>
        <p:nvSpPr>
          <p:cNvPr id="6" name="Title 3">
            <a:extLst>
              <a:ext uri="{FF2B5EF4-FFF2-40B4-BE49-F238E27FC236}">
                <a16:creationId xmlns:a16="http://schemas.microsoft.com/office/drawing/2014/main" id="{A8CE2876-45E9-4DED-A69B-1F8003370913}"/>
              </a:ext>
            </a:extLst>
          </p:cNvPr>
          <p:cNvSpPr>
            <a:spLocks noGrp="1"/>
          </p:cNvSpPr>
          <p:nvPr>
            <p:ph type="title"/>
          </p:nvPr>
        </p:nvSpPr>
        <p:spPr/>
        <p:txBody>
          <a:bodyPr anchor="ctr"/>
          <a:lstStyle/>
          <a:p>
            <a:r>
              <a:rPr lang="en-US" b="1" dirty="0">
                <a:solidFill>
                  <a:schemeClr val="bg1"/>
                </a:solidFill>
              </a:rPr>
              <a:t>Community Voices		</a:t>
            </a:r>
          </a:p>
        </p:txBody>
      </p:sp>
    </p:spTree>
    <p:extLst>
      <p:ext uri="{BB962C8B-B14F-4D97-AF65-F5344CB8AC3E}">
        <p14:creationId xmlns:p14="http://schemas.microsoft.com/office/powerpoint/2010/main" val="964222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94F75-8EEB-4F05-92B6-E0EDA33BD4BB}"/>
              </a:ext>
            </a:extLst>
          </p:cNvPr>
          <p:cNvSpPr>
            <a:spLocks noGrp="1"/>
          </p:cNvSpPr>
          <p:nvPr>
            <p:ph type="title"/>
          </p:nvPr>
        </p:nvSpPr>
        <p:spPr/>
        <p:txBody>
          <a:bodyPr/>
          <a:lstStyle/>
          <a:p>
            <a:r>
              <a:rPr lang="en-US" dirty="0"/>
              <a:t>Social Determinants of Health</a:t>
            </a:r>
          </a:p>
        </p:txBody>
      </p:sp>
      <p:sp>
        <p:nvSpPr>
          <p:cNvPr id="3" name="Slide Number Placeholder 2">
            <a:extLst>
              <a:ext uri="{FF2B5EF4-FFF2-40B4-BE49-F238E27FC236}">
                <a16:creationId xmlns:a16="http://schemas.microsoft.com/office/drawing/2014/main" id="{4140A477-7270-430A-ABD7-97DFE39AE9E5}"/>
              </a:ext>
            </a:extLst>
          </p:cNvPr>
          <p:cNvSpPr>
            <a:spLocks noGrp="1"/>
          </p:cNvSpPr>
          <p:nvPr>
            <p:ph type="sldNum" sz="quarter" idx="12"/>
          </p:nvPr>
        </p:nvSpPr>
        <p:spPr/>
        <p:txBody>
          <a:bodyPr/>
          <a:lstStyle/>
          <a:p>
            <a:fld id="{B35AE8FD-4865-E849-9125-692E0469FFE3}" type="slidenum">
              <a:rPr lang="en-US" smtClean="0"/>
              <a:t>11</a:t>
            </a:fld>
            <a:endParaRPr lang="en-US"/>
          </a:p>
        </p:txBody>
      </p:sp>
    </p:spTree>
    <p:extLst>
      <p:ext uri="{BB962C8B-B14F-4D97-AF65-F5344CB8AC3E}">
        <p14:creationId xmlns:p14="http://schemas.microsoft.com/office/powerpoint/2010/main" val="3777929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4F15E3-21D4-45A3-9C4B-410D81D855B7}"/>
              </a:ext>
            </a:extLst>
          </p:cNvPr>
          <p:cNvSpPr>
            <a:spLocks noGrp="1"/>
          </p:cNvSpPr>
          <p:nvPr>
            <p:ph idx="1"/>
          </p:nvPr>
        </p:nvSpPr>
        <p:spPr>
          <a:xfrm>
            <a:off x="812805" y="2121413"/>
            <a:ext cx="4337420" cy="3944111"/>
          </a:xfrm>
        </p:spPr>
        <p:txBody>
          <a:bodyPr>
            <a:normAutofit/>
          </a:bodyPr>
          <a:lstStyle/>
          <a:p>
            <a:r>
              <a:rPr lang="en-US" sz="2200" dirty="0"/>
              <a:t>Strong correlation between income and health</a:t>
            </a:r>
          </a:p>
          <a:p>
            <a:r>
              <a:rPr lang="en-US" sz="2200" dirty="0"/>
              <a:t>Most respondents earn less than $15,000 per year (73.7%)</a:t>
            </a:r>
          </a:p>
          <a:p>
            <a:r>
              <a:rPr lang="en-US" sz="2200" dirty="0"/>
              <a:t>Equivalent of only $7.2 per hour</a:t>
            </a:r>
          </a:p>
          <a:p>
            <a:r>
              <a:rPr lang="en-US" sz="2200" dirty="0"/>
              <a:t>Median household income in King County is $75,000</a:t>
            </a:r>
          </a:p>
        </p:txBody>
      </p:sp>
      <p:sp>
        <p:nvSpPr>
          <p:cNvPr id="3" name="Slide Number Placeholder 2">
            <a:extLst>
              <a:ext uri="{FF2B5EF4-FFF2-40B4-BE49-F238E27FC236}">
                <a16:creationId xmlns:a16="http://schemas.microsoft.com/office/drawing/2014/main" id="{6895C77D-9932-4D32-ACD0-2A4C5CCE1FF7}"/>
              </a:ext>
            </a:extLst>
          </p:cNvPr>
          <p:cNvSpPr>
            <a:spLocks noGrp="1"/>
          </p:cNvSpPr>
          <p:nvPr>
            <p:ph type="sldNum" sz="quarter" idx="12"/>
          </p:nvPr>
        </p:nvSpPr>
        <p:spPr>
          <a:xfrm>
            <a:off x="8637693" y="6356356"/>
            <a:ext cx="2743200" cy="365125"/>
          </a:xfrm>
        </p:spPr>
        <p:txBody>
          <a:bodyPr/>
          <a:lstStyle/>
          <a:p>
            <a:fld id="{B35AE8FD-4865-E849-9125-692E0469FFE3}" type="slidenum">
              <a:rPr lang="en-US" smtClean="0"/>
              <a:pPr/>
              <a:t>12</a:t>
            </a:fld>
            <a:endParaRPr lang="en-US" dirty="0"/>
          </a:p>
        </p:txBody>
      </p:sp>
      <p:sp>
        <p:nvSpPr>
          <p:cNvPr id="5" name="Title 4">
            <a:extLst>
              <a:ext uri="{FF2B5EF4-FFF2-40B4-BE49-F238E27FC236}">
                <a16:creationId xmlns:a16="http://schemas.microsoft.com/office/drawing/2014/main" id="{19649421-4210-47A8-913D-9F9F4D5941E9}"/>
              </a:ext>
            </a:extLst>
          </p:cNvPr>
          <p:cNvSpPr>
            <a:spLocks noGrp="1"/>
          </p:cNvSpPr>
          <p:nvPr>
            <p:ph type="title"/>
          </p:nvPr>
        </p:nvSpPr>
        <p:spPr>
          <a:xfrm>
            <a:off x="1009575" y="-65565"/>
            <a:ext cx="10566399" cy="908369"/>
          </a:xfrm>
        </p:spPr>
        <p:txBody>
          <a:bodyPr anchor="ctr"/>
          <a:lstStyle/>
          <a:p>
            <a:r>
              <a:rPr lang="en-US" b="1">
                <a:solidFill>
                  <a:schemeClr val="bg1"/>
                </a:solidFill>
              </a:rPr>
              <a:t>Respondent Income Levels by Age Category</a:t>
            </a:r>
            <a:endParaRPr lang="en-US" b="1" dirty="0">
              <a:solidFill>
                <a:schemeClr val="bg1"/>
              </a:solidFill>
            </a:endParaRPr>
          </a:p>
        </p:txBody>
      </p:sp>
      <p:pic>
        <p:nvPicPr>
          <p:cNvPr id="25" name="Picture 24">
            <a:extLst>
              <a:ext uri="{FF2B5EF4-FFF2-40B4-BE49-F238E27FC236}">
                <a16:creationId xmlns:a16="http://schemas.microsoft.com/office/drawing/2014/main" id="{0063B9D3-0179-4CE0-A6CB-5359D9202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375" y="981953"/>
            <a:ext cx="6562165" cy="5235254"/>
          </a:xfrm>
          <a:prstGeom prst="rect">
            <a:avLst/>
          </a:prstGeom>
        </p:spPr>
      </p:pic>
    </p:spTree>
    <p:extLst>
      <p:ext uri="{BB962C8B-B14F-4D97-AF65-F5344CB8AC3E}">
        <p14:creationId xmlns:p14="http://schemas.microsoft.com/office/powerpoint/2010/main" val="2582658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8F1C6D-29C2-4119-A41C-0A5B38EC980A}"/>
              </a:ext>
            </a:extLst>
          </p:cNvPr>
          <p:cNvSpPr>
            <a:spLocks noGrp="1"/>
          </p:cNvSpPr>
          <p:nvPr>
            <p:ph idx="1"/>
          </p:nvPr>
        </p:nvSpPr>
        <p:spPr/>
        <p:txBody>
          <a:bodyPr/>
          <a:lstStyle/>
          <a:p>
            <a:r>
              <a:rPr lang="en-US" dirty="0"/>
              <a:t>Plays a significant role in socioeconomic status</a:t>
            </a:r>
          </a:p>
          <a:p>
            <a:r>
              <a:rPr lang="en-US" dirty="0"/>
              <a:t>Majority of respondents had a high school education or equivalent</a:t>
            </a:r>
          </a:p>
          <a:p>
            <a:r>
              <a:rPr lang="en-US" dirty="0"/>
              <a:t>Percentage of college graduates much lower than the King County average (47.9%)</a:t>
            </a:r>
          </a:p>
          <a:p>
            <a:endParaRPr lang="en-US" dirty="0"/>
          </a:p>
          <a:p>
            <a:endParaRPr lang="en-US" dirty="0"/>
          </a:p>
        </p:txBody>
      </p:sp>
      <p:sp>
        <p:nvSpPr>
          <p:cNvPr id="3" name="Slide Number Placeholder 2">
            <a:extLst>
              <a:ext uri="{FF2B5EF4-FFF2-40B4-BE49-F238E27FC236}">
                <a16:creationId xmlns:a16="http://schemas.microsoft.com/office/drawing/2014/main" id="{8817FAB0-1964-4461-8AFC-7CDD165BAF9F}"/>
              </a:ext>
            </a:extLst>
          </p:cNvPr>
          <p:cNvSpPr>
            <a:spLocks noGrp="1"/>
          </p:cNvSpPr>
          <p:nvPr>
            <p:ph type="sldNum" sz="quarter" idx="12"/>
          </p:nvPr>
        </p:nvSpPr>
        <p:spPr/>
        <p:txBody>
          <a:bodyPr/>
          <a:lstStyle/>
          <a:p>
            <a:fld id="{B35AE8FD-4865-E849-9125-692E0469FFE3}" type="slidenum">
              <a:rPr lang="en-US" smtClean="0"/>
              <a:pPr/>
              <a:t>13</a:t>
            </a:fld>
            <a:endParaRPr lang="en-US"/>
          </a:p>
        </p:txBody>
      </p:sp>
      <p:sp>
        <p:nvSpPr>
          <p:cNvPr id="5" name="Title 4">
            <a:extLst>
              <a:ext uri="{FF2B5EF4-FFF2-40B4-BE49-F238E27FC236}">
                <a16:creationId xmlns:a16="http://schemas.microsoft.com/office/drawing/2014/main" id="{A00238DB-1702-4FCB-BF22-A5446CED33DE}"/>
              </a:ext>
            </a:extLst>
          </p:cNvPr>
          <p:cNvSpPr>
            <a:spLocks noGrp="1"/>
          </p:cNvSpPr>
          <p:nvPr>
            <p:ph type="title"/>
          </p:nvPr>
        </p:nvSpPr>
        <p:spPr/>
        <p:txBody>
          <a:bodyPr anchor="ctr"/>
          <a:lstStyle/>
          <a:p>
            <a:r>
              <a:rPr lang="en-US" b="1" dirty="0">
                <a:solidFill>
                  <a:schemeClr val="bg1"/>
                </a:solidFill>
              </a:rPr>
              <a:t>Education Level</a:t>
            </a:r>
          </a:p>
        </p:txBody>
      </p:sp>
      <p:pic>
        <p:nvPicPr>
          <p:cNvPr id="9" name="Content Placeholder 8" descr="A screenshot of a cell phone&#10;&#10;Description automatically generated">
            <a:extLst>
              <a:ext uri="{FF2B5EF4-FFF2-40B4-BE49-F238E27FC236}">
                <a16:creationId xmlns:a16="http://schemas.microsoft.com/office/drawing/2014/main" id="{81E222C3-D002-4B96-B61C-939BE4B6D001}"/>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6475305" y="842804"/>
            <a:ext cx="4397829" cy="5709943"/>
          </a:xfrm>
        </p:spPr>
      </p:pic>
    </p:spTree>
    <p:extLst>
      <p:ext uri="{BB962C8B-B14F-4D97-AF65-F5344CB8AC3E}">
        <p14:creationId xmlns:p14="http://schemas.microsoft.com/office/powerpoint/2010/main" val="1715894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D4F9E0-2FC4-43A6-AF8B-1036E756CFD9}"/>
              </a:ext>
            </a:extLst>
          </p:cNvPr>
          <p:cNvSpPr>
            <a:spLocks noGrp="1"/>
          </p:cNvSpPr>
          <p:nvPr>
            <p:ph idx="1"/>
          </p:nvPr>
        </p:nvSpPr>
        <p:spPr/>
        <p:txBody>
          <a:bodyPr/>
          <a:lstStyle/>
          <a:p>
            <a:r>
              <a:rPr lang="en-US" dirty="0"/>
              <a:t>The majority of respondents were disabled or retired (79.2%)</a:t>
            </a:r>
          </a:p>
          <a:p>
            <a:r>
              <a:rPr lang="en-US" dirty="0"/>
              <a:t>21% of respondent were working part of full time</a:t>
            </a:r>
          </a:p>
          <a:p>
            <a:r>
              <a:rPr lang="en-US" dirty="0"/>
              <a:t>Potential indicator of need for income assistance</a:t>
            </a:r>
          </a:p>
          <a:p>
            <a:endParaRPr lang="en-US" dirty="0"/>
          </a:p>
        </p:txBody>
      </p:sp>
      <p:sp>
        <p:nvSpPr>
          <p:cNvPr id="3" name="Slide Number Placeholder 2">
            <a:extLst>
              <a:ext uri="{FF2B5EF4-FFF2-40B4-BE49-F238E27FC236}">
                <a16:creationId xmlns:a16="http://schemas.microsoft.com/office/drawing/2014/main" id="{36C0EA17-92E8-4049-AB2D-1869F70FCE2B}"/>
              </a:ext>
            </a:extLst>
          </p:cNvPr>
          <p:cNvSpPr>
            <a:spLocks noGrp="1"/>
          </p:cNvSpPr>
          <p:nvPr>
            <p:ph type="sldNum" sz="quarter" idx="12"/>
          </p:nvPr>
        </p:nvSpPr>
        <p:spPr/>
        <p:txBody>
          <a:bodyPr/>
          <a:lstStyle/>
          <a:p>
            <a:fld id="{B35AE8FD-4865-E849-9125-692E0469FFE3}" type="slidenum">
              <a:rPr lang="en-US" smtClean="0"/>
              <a:pPr/>
              <a:t>14</a:t>
            </a:fld>
            <a:endParaRPr lang="en-US"/>
          </a:p>
        </p:txBody>
      </p:sp>
      <p:pic>
        <p:nvPicPr>
          <p:cNvPr id="7" name="Content Placeholder 6" descr="A screenshot of a cell phone&#10;&#10;Description automatically generated">
            <a:extLst>
              <a:ext uri="{FF2B5EF4-FFF2-40B4-BE49-F238E27FC236}">
                <a16:creationId xmlns:a16="http://schemas.microsoft.com/office/drawing/2014/main" id="{196319AA-7AE3-40CE-9EE0-3B175EC17046}"/>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5995917" y="1364496"/>
            <a:ext cx="5952551" cy="4701028"/>
          </a:xfrm>
        </p:spPr>
      </p:pic>
      <p:sp>
        <p:nvSpPr>
          <p:cNvPr id="5" name="Title 4">
            <a:extLst>
              <a:ext uri="{FF2B5EF4-FFF2-40B4-BE49-F238E27FC236}">
                <a16:creationId xmlns:a16="http://schemas.microsoft.com/office/drawing/2014/main" id="{B6D5B25B-077F-4FC8-A61B-78B182B9FFFD}"/>
              </a:ext>
            </a:extLst>
          </p:cNvPr>
          <p:cNvSpPr>
            <a:spLocks noGrp="1"/>
          </p:cNvSpPr>
          <p:nvPr>
            <p:ph type="title"/>
          </p:nvPr>
        </p:nvSpPr>
        <p:spPr/>
        <p:txBody>
          <a:bodyPr anchor="ctr"/>
          <a:lstStyle/>
          <a:p>
            <a:r>
              <a:rPr lang="en-US" b="1" dirty="0">
                <a:solidFill>
                  <a:schemeClr val="bg1"/>
                </a:solidFill>
              </a:rPr>
              <a:t>Employment Status</a:t>
            </a:r>
          </a:p>
        </p:txBody>
      </p:sp>
    </p:spTree>
    <p:extLst>
      <p:ext uri="{BB962C8B-B14F-4D97-AF65-F5344CB8AC3E}">
        <p14:creationId xmlns:p14="http://schemas.microsoft.com/office/powerpoint/2010/main" val="3562967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EFEB0C-1971-4CB1-B6AD-98C1E0B164EE}"/>
              </a:ext>
            </a:extLst>
          </p:cNvPr>
          <p:cNvSpPr>
            <a:spLocks noGrp="1"/>
          </p:cNvSpPr>
          <p:nvPr>
            <p:ph idx="1"/>
          </p:nvPr>
        </p:nvSpPr>
        <p:spPr>
          <a:xfrm>
            <a:off x="915445" y="1628427"/>
            <a:ext cx="4189502" cy="3944111"/>
          </a:xfrm>
        </p:spPr>
        <p:txBody>
          <a:bodyPr>
            <a:normAutofit/>
          </a:bodyPr>
          <a:lstStyle/>
          <a:p>
            <a:r>
              <a:rPr lang="en-US" dirty="0"/>
              <a:t>Respondents indicated an average of 9.3 days per month of social interaction</a:t>
            </a:r>
          </a:p>
          <a:p>
            <a:r>
              <a:rPr lang="en-US" dirty="0"/>
              <a:t>Significantly higher levels of social interaction among older respondents</a:t>
            </a:r>
          </a:p>
          <a:p>
            <a:r>
              <a:rPr lang="en-US" dirty="0"/>
              <a:t>Similar trend in response to questions about feelings of isolation</a:t>
            </a:r>
          </a:p>
          <a:p>
            <a:endParaRPr lang="en-US"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D625A8E3-1034-4B57-964C-84757D27B304}"/>
              </a:ext>
            </a:extLst>
          </p:cNvPr>
          <p:cNvSpPr>
            <a:spLocks noGrp="1"/>
          </p:cNvSpPr>
          <p:nvPr>
            <p:ph type="sldNum" sz="quarter" idx="12"/>
          </p:nvPr>
        </p:nvSpPr>
        <p:spPr/>
        <p:txBody>
          <a:bodyPr/>
          <a:lstStyle/>
          <a:p>
            <a:fld id="{B35AE8FD-4865-E849-9125-692E0469FFE3}" type="slidenum">
              <a:rPr lang="en-US" smtClean="0"/>
              <a:pPr/>
              <a:t>15</a:t>
            </a:fld>
            <a:endParaRPr lang="en-US"/>
          </a:p>
        </p:txBody>
      </p:sp>
      <p:pic>
        <p:nvPicPr>
          <p:cNvPr id="9" name="Content Placeholder 8" descr="A picture containing screenshot&#10;&#10;Description automatically generated">
            <a:extLst>
              <a:ext uri="{FF2B5EF4-FFF2-40B4-BE49-F238E27FC236}">
                <a16:creationId xmlns:a16="http://schemas.microsoft.com/office/drawing/2014/main" id="{08E8E177-22C0-4C6F-8C92-CB2D886FD25A}"/>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5352339" y="1135443"/>
            <a:ext cx="6570708" cy="4930081"/>
          </a:xfrm>
        </p:spPr>
      </p:pic>
      <p:sp>
        <p:nvSpPr>
          <p:cNvPr id="5" name="Title 4">
            <a:extLst>
              <a:ext uri="{FF2B5EF4-FFF2-40B4-BE49-F238E27FC236}">
                <a16:creationId xmlns:a16="http://schemas.microsoft.com/office/drawing/2014/main" id="{4AB37601-F24D-4E21-A6A5-0B508FADF01E}"/>
              </a:ext>
            </a:extLst>
          </p:cNvPr>
          <p:cNvSpPr>
            <a:spLocks noGrp="1"/>
          </p:cNvSpPr>
          <p:nvPr>
            <p:ph type="title"/>
          </p:nvPr>
        </p:nvSpPr>
        <p:spPr/>
        <p:txBody>
          <a:bodyPr anchor="ctr"/>
          <a:lstStyle/>
          <a:p>
            <a:r>
              <a:rPr lang="en-US" b="1" dirty="0">
                <a:solidFill>
                  <a:schemeClr val="bg1"/>
                </a:solidFill>
              </a:rPr>
              <a:t>Social Interaction</a:t>
            </a:r>
          </a:p>
        </p:txBody>
      </p:sp>
    </p:spTree>
    <p:extLst>
      <p:ext uri="{BB962C8B-B14F-4D97-AF65-F5344CB8AC3E}">
        <p14:creationId xmlns:p14="http://schemas.microsoft.com/office/powerpoint/2010/main" val="672417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 screenshot of a cell phone&#10;&#10;Description automatically generated">
            <a:extLst>
              <a:ext uri="{FF2B5EF4-FFF2-40B4-BE49-F238E27FC236}">
                <a16:creationId xmlns:a16="http://schemas.microsoft.com/office/drawing/2014/main" id="{9004F4A8-7B8C-4955-A6D0-DC900ECB340F}"/>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6730452" y="842804"/>
            <a:ext cx="3814481" cy="5513552"/>
          </a:xfrm>
        </p:spPr>
      </p:pic>
      <p:sp>
        <p:nvSpPr>
          <p:cNvPr id="2" name="Content Placeholder 1">
            <a:extLst>
              <a:ext uri="{FF2B5EF4-FFF2-40B4-BE49-F238E27FC236}">
                <a16:creationId xmlns:a16="http://schemas.microsoft.com/office/drawing/2014/main" id="{140CCF75-7106-472E-AEAE-79378528798B}"/>
              </a:ext>
            </a:extLst>
          </p:cNvPr>
          <p:cNvSpPr>
            <a:spLocks noGrp="1"/>
          </p:cNvSpPr>
          <p:nvPr>
            <p:ph idx="1"/>
          </p:nvPr>
        </p:nvSpPr>
        <p:spPr>
          <a:xfrm>
            <a:off x="812803" y="1627524"/>
            <a:ext cx="4903893" cy="3944111"/>
          </a:xfrm>
        </p:spPr>
        <p:txBody>
          <a:bodyPr>
            <a:normAutofit fontScale="92500" lnSpcReduction="20000"/>
          </a:bodyPr>
          <a:lstStyle/>
          <a:p>
            <a:r>
              <a:rPr lang="en-US" dirty="0"/>
              <a:t>Cultural connectivity is a key component of health and well-being</a:t>
            </a:r>
          </a:p>
          <a:p>
            <a:r>
              <a:rPr lang="en-US" dirty="0"/>
              <a:t>42.7% of respondents indicated that they participated in cultural activities often (4 and 5), while 38.5% indicated that they participated sometimes</a:t>
            </a:r>
          </a:p>
          <a:p>
            <a:r>
              <a:rPr lang="en-US" dirty="0"/>
              <a:t>18.4% indicated that the rarely participated or did not participate at all (2 and 1)</a:t>
            </a:r>
          </a:p>
          <a:p>
            <a:r>
              <a:rPr lang="en-US" dirty="0"/>
              <a:t>No statistically significant difference between genders</a:t>
            </a:r>
          </a:p>
          <a:p>
            <a:r>
              <a:rPr lang="en-US" dirty="0"/>
              <a:t>Higher participation rates among elders aged 55  - 70</a:t>
            </a: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E3E1B4AC-D2C5-46F1-9D15-482DA58CEFA2}"/>
              </a:ext>
            </a:extLst>
          </p:cNvPr>
          <p:cNvSpPr>
            <a:spLocks noGrp="1"/>
          </p:cNvSpPr>
          <p:nvPr>
            <p:ph type="sldNum" sz="quarter" idx="12"/>
          </p:nvPr>
        </p:nvSpPr>
        <p:spPr/>
        <p:txBody>
          <a:bodyPr/>
          <a:lstStyle/>
          <a:p>
            <a:fld id="{B35AE8FD-4865-E849-9125-692E0469FFE3}" type="slidenum">
              <a:rPr lang="en-US" smtClean="0"/>
              <a:pPr/>
              <a:t>16</a:t>
            </a:fld>
            <a:endParaRPr lang="en-US"/>
          </a:p>
        </p:txBody>
      </p:sp>
      <p:sp>
        <p:nvSpPr>
          <p:cNvPr id="5" name="Title 4">
            <a:extLst>
              <a:ext uri="{FF2B5EF4-FFF2-40B4-BE49-F238E27FC236}">
                <a16:creationId xmlns:a16="http://schemas.microsoft.com/office/drawing/2014/main" id="{D7A868B3-EB4B-4EC3-BE41-D4F8CE8C02D0}"/>
              </a:ext>
            </a:extLst>
          </p:cNvPr>
          <p:cNvSpPr>
            <a:spLocks noGrp="1"/>
          </p:cNvSpPr>
          <p:nvPr>
            <p:ph type="title"/>
          </p:nvPr>
        </p:nvSpPr>
        <p:spPr/>
        <p:txBody>
          <a:bodyPr anchor="ctr"/>
          <a:lstStyle/>
          <a:p>
            <a:r>
              <a:rPr lang="en-US" b="1" dirty="0">
                <a:solidFill>
                  <a:schemeClr val="bg1"/>
                </a:solidFill>
              </a:rPr>
              <a:t>Cultural Interaction</a:t>
            </a:r>
          </a:p>
        </p:txBody>
      </p:sp>
    </p:spTree>
    <p:extLst>
      <p:ext uri="{BB962C8B-B14F-4D97-AF65-F5344CB8AC3E}">
        <p14:creationId xmlns:p14="http://schemas.microsoft.com/office/powerpoint/2010/main" val="192191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CEE62F-D6DA-4087-ADF5-57FCAFE33030}"/>
              </a:ext>
            </a:extLst>
          </p:cNvPr>
          <p:cNvSpPr>
            <a:spLocks noGrp="1"/>
          </p:cNvSpPr>
          <p:nvPr>
            <p:ph idx="1"/>
          </p:nvPr>
        </p:nvSpPr>
        <p:spPr>
          <a:xfrm>
            <a:off x="812695" y="968474"/>
            <a:ext cx="11087757" cy="3944111"/>
          </a:xfrm>
        </p:spPr>
        <p:txBody>
          <a:bodyPr>
            <a:normAutofit/>
          </a:bodyPr>
          <a:lstStyle/>
          <a:p>
            <a:r>
              <a:rPr lang="en-US" dirty="0"/>
              <a:t>25% of respondents were either homeless or without permanent housing</a:t>
            </a:r>
          </a:p>
          <a:p>
            <a:r>
              <a:rPr lang="en-US" dirty="0"/>
              <a:t>3.5% lived in institutional housing</a:t>
            </a:r>
          </a:p>
          <a:p>
            <a:r>
              <a:rPr lang="en-US" dirty="0"/>
              <a:t>52.6% of respondents lived alone</a:t>
            </a:r>
          </a:p>
          <a:p>
            <a:r>
              <a:rPr lang="en-US" dirty="0"/>
              <a:t>Significantly higher number of homeless women, elders (over 55)</a:t>
            </a:r>
          </a:p>
        </p:txBody>
      </p:sp>
      <p:sp>
        <p:nvSpPr>
          <p:cNvPr id="3" name="Slide Number Placeholder 2">
            <a:extLst>
              <a:ext uri="{FF2B5EF4-FFF2-40B4-BE49-F238E27FC236}">
                <a16:creationId xmlns:a16="http://schemas.microsoft.com/office/drawing/2014/main" id="{D9DF561F-A79E-4F6B-93AA-C8D5A34984C5}"/>
              </a:ext>
            </a:extLst>
          </p:cNvPr>
          <p:cNvSpPr>
            <a:spLocks noGrp="1"/>
          </p:cNvSpPr>
          <p:nvPr>
            <p:ph type="sldNum" sz="quarter" idx="12"/>
          </p:nvPr>
        </p:nvSpPr>
        <p:spPr/>
        <p:txBody>
          <a:bodyPr/>
          <a:lstStyle/>
          <a:p>
            <a:fld id="{B35AE8FD-4865-E849-9125-692E0469FFE3}" type="slidenum">
              <a:rPr lang="en-US" smtClean="0"/>
              <a:pPr/>
              <a:t>17</a:t>
            </a:fld>
            <a:endParaRPr lang="en-US" dirty="0"/>
          </a:p>
        </p:txBody>
      </p:sp>
      <p:sp>
        <p:nvSpPr>
          <p:cNvPr id="5" name="Title 4">
            <a:extLst>
              <a:ext uri="{FF2B5EF4-FFF2-40B4-BE49-F238E27FC236}">
                <a16:creationId xmlns:a16="http://schemas.microsoft.com/office/drawing/2014/main" id="{7A9F021B-95B2-4F27-A15E-9395257479E5}"/>
              </a:ext>
            </a:extLst>
          </p:cNvPr>
          <p:cNvSpPr>
            <a:spLocks noGrp="1"/>
          </p:cNvSpPr>
          <p:nvPr>
            <p:ph type="title"/>
          </p:nvPr>
        </p:nvSpPr>
        <p:spPr/>
        <p:txBody>
          <a:bodyPr anchor="ctr"/>
          <a:lstStyle/>
          <a:p>
            <a:r>
              <a:rPr lang="en-US" b="1" dirty="0">
                <a:solidFill>
                  <a:schemeClr val="bg1"/>
                </a:solidFill>
              </a:rPr>
              <a:t>Housing</a:t>
            </a:r>
          </a:p>
        </p:txBody>
      </p:sp>
      <p:pic>
        <p:nvPicPr>
          <p:cNvPr id="8" name="Content Placeholder 7" descr="A screenshot of a cell phone&#10;&#10;Description automatically generated">
            <a:extLst>
              <a:ext uri="{FF2B5EF4-FFF2-40B4-BE49-F238E27FC236}">
                <a16:creationId xmlns:a16="http://schemas.microsoft.com/office/drawing/2014/main" id="{CE3BBEC2-4F72-488E-BADA-0650AD6D619C}"/>
              </a:ext>
            </a:extLst>
          </p:cNvPr>
          <p:cNvPicPr>
            <a:picLocks noGrp="1"/>
          </p:cNvPicPr>
          <p:nvPr>
            <p:ph idx="13"/>
          </p:nvPr>
        </p:nvPicPr>
        <p:blipFill>
          <a:blip r:embed="rId2"/>
          <a:stretch>
            <a:fillRect/>
          </a:stretch>
        </p:blipFill>
        <p:spPr>
          <a:xfrm>
            <a:off x="812695" y="2926948"/>
            <a:ext cx="10566507" cy="3169052"/>
          </a:xfrm>
          <a:prstGeom prst="rect">
            <a:avLst/>
          </a:prstGeom>
          <a:ln w="3175">
            <a:solidFill>
              <a:schemeClr val="tx1"/>
            </a:solidFill>
          </a:ln>
        </p:spPr>
      </p:pic>
    </p:spTree>
    <p:extLst>
      <p:ext uri="{BB962C8B-B14F-4D97-AF65-F5344CB8AC3E}">
        <p14:creationId xmlns:p14="http://schemas.microsoft.com/office/powerpoint/2010/main" val="706752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F2949E-8EA5-4B6E-9CAD-25B907548A36}"/>
              </a:ext>
            </a:extLst>
          </p:cNvPr>
          <p:cNvSpPr>
            <a:spLocks noGrp="1"/>
          </p:cNvSpPr>
          <p:nvPr>
            <p:ph idx="1"/>
          </p:nvPr>
        </p:nvSpPr>
        <p:spPr/>
        <p:txBody>
          <a:bodyPr/>
          <a:lstStyle/>
          <a:p>
            <a:r>
              <a:rPr lang="en-US" dirty="0"/>
              <a:t>99.4% of respondents indicated that they had some form of health insurance</a:t>
            </a:r>
          </a:p>
          <a:p>
            <a:r>
              <a:rPr lang="en-US" dirty="0"/>
              <a:t>68.2% indicated that they were on Medicare or Medicaid</a:t>
            </a:r>
          </a:p>
          <a:p>
            <a:r>
              <a:rPr lang="en-US" dirty="0"/>
              <a:t>A significantly higher number of respondents were receiving Medicaid than Medicare – corresponds to disability rates</a:t>
            </a:r>
          </a:p>
        </p:txBody>
      </p:sp>
      <p:sp>
        <p:nvSpPr>
          <p:cNvPr id="3" name="Slide Number Placeholder 2">
            <a:extLst>
              <a:ext uri="{FF2B5EF4-FFF2-40B4-BE49-F238E27FC236}">
                <a16:creationId xmlns:a16="http://schemas.microsoft.com/office/drawing/2014/main" id="{8CB8515C-C968-41B7-8A25-76E0B983E388}"/>
              </a:ext>
            </a:extLst>
          </p:cNvPr>
          <p:cNvSpPr>
            <a:spLocks noGrp="1"/>
          </p:cNvSpPr>
          <p:nvPr>
            <p:ph type="sldNum" sz="quarter" idx="12"/>
          </p:nvPr>
        </p:nvSpPr>
        <p:spPr/>
        <p:txBody>
          <a:bodyPr/>
          <a:lstStyle/>
          <a:p>
            <a:fld id="{B35AE8FD-4865-E849-9125-692E0469FFE3}" type="slidenum">
              <a:rPr lang="en-US" smtClean="0"/>
              <a:pPr/>
              <a:t>18</a:t>
            </a:fld>
            <a:endParaRPr lang="en-US"/>
          </a:p>
        </p:txBody>
      </p:sp>
      <p:sp>
        <p:nvSpPr>
          <p:cNvPr id="5" name="Title 4">
            <a:extLst>
              <a:ext uri="{FF2B5EF4-FFF2-40B4-BE49-F238E27FC236}">
                <a16:creationId xmlns:a16="http://schemas.microsoft.com/office/drawing/2014/main" id="{326F13CD-BE89-490A-9C4C-6584F17DB9EA}"/>
              </a:ext>
            </a:extLst>
          </p:cNvPr>
          <p:cNvSpPr>
            <a:spLocks noGrp="1"/>
          </p:cNvSpPr>
          <p:nvPr>
            <p:ph type="title"/>
          </p:nvPr>
        </p:nvSpPr>
        <p:spPr/>
        <p:txBody>
          <a:bodyPr anchor="ctr"/>
          <a:lstStyle/>
          <a:p>
            <a:r>
              <a:rPr lang="en-US" b="1" dirty="0">
                <a:solidFill>
                  <a:schemeClr val="bg1"/>
                </a:solidFill>
              </a:rPr>
              <a:t>Health Insurance</a:t>
            </a:r>
          </a:p>
        </p:txBody>
      </p:sp>
      <p:pic>
        <p:nvPicPr>
          <p:cNvPr id="8" name="Content Placeholder 7" descr="A screenshot of a cell phone&#10;&#10;Description automatically generated">
            <a:extLst>
              <a:ext uri="{FF2B5EF4-FFF2-40B4-BE49-F238E27FC236}">
                <a16:creationId xmlns:a16="http://schemas.microsoft.com/office/drawing/2014/main" id="{5D7E4ADD-13BA-4ED8-AD9A-C42D50B4F0C5}"/>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6475305" y="910143"/>
            <a:ext cx="4593902" cy="5330999"/>
          </a:xfrm>
        </p:spPr>
      </p:pic>
    </p:spTree>
    <p:extLst>
      <p:ext uri="{BB962C8B-B14F-4D97-AF65-F5344CB8AC3E}">
        <p14:creationId xmlns:p14="http://schemas.microsoft.com/office/powerpoint/2010/main" val="1100893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3592-4644-492A-BEA7-522D1B6E61DF}"/>
              </a:ext>
            </a:extLst>
          </p:cNvPr>
          <p:cNvSpPr>
            <a:spLocks noGrp="1"/>
          </p:cNvSpPr>
          <p:nvPr>
            <p:ph type="title"/>
          </p:nvPr>
        </p:nvSpPr>
        <p:spPr/>
        <p:txBody>
          <a:bodyPr/>
          <a:lstStyle/>
          <a:p>
            <a:r>
              <a:rPr lang="en-US" dirty="0"/>
              <a:t>Health Status</a:t>
            </a:r>
          </a:p>
        </p:txBody>
      </p:sp>
      <p:sp>
        <p:nvSpPr>
          <p:cNvPr id="3" name="Slide Number Placeholder 2">
            <a:extLst>
              <a:ext uri="{FF2B5EF4-FFF2-40B4-BE49-F238E27FC236}">
                <a16:creationId xmlns:a16="http://schemas.microsoft.com/office/drawing/2014/main" id="{B56229AC-E6C6-405B-969C-6D51D0693C64}"/>
              </a:ext>
            </a:extLst>
          </p:cNvPr>
          <p:cNvSpPr>
            <a:spLocks noGrp="1"/>
          </p:cNvSpPr>
          <p:nvPr>
            <p:ph type="sldNum" sz="quarter" idx="12"/>
          </p:nvPr>
        </p:nvSpPr>
        <p:spPr/>
        <p:txBody>
          <a:bodyPr/>
          <a:lstStyle/>
          <a:p>
            <a:fld id="{B35AE8FD-4865-E849-9125-692E0469FFE3}" type="slidenum">
              <a:rPr lang="en-US" smtClean="0"/>
              <a:t>19</a:t>
            </a:fld>
            <a:endParaRPr lang="en-US"/>
          </a:p>
        </p:txBody>
      </p:sp>
    </p:spTree>
    <p:extLst>
      <p:ext uri="{BB962C8B-B14F-4D97-AF65-F5344CB8AC3E}">
        <p14:creationId xmlns:p14="http://schemas.microsoft.com/office/powerpoint/2010/main" val="27626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247EECD-68AE-42AA-B415-55F84A0E98D8}"/>
              </a:ext>
            </a:extLst>
          </p:cNvPr>
          <p:cNvSpPr>
            <a:spLocks noGrp="1"/>
          </p:cNvSpPr>
          <p:nvPr>
            <p:ph idx="1"/>
          </p:nvPr>
        </p:nvSpPr>
        <p:spPr/>
        <p:txBody>
          <a:bodyPr/>
          <a:lstStyle/>
          <a:p>
            <a:pPr lvl="1">
              <a:buFont typeface="Arial" panose="020B0604020202020204" pitchFamily="34" charset="0"/>
              <a:buChar char="•"/>
            </a:pPr>
            <a:r>
              <a:rPr lang="en-US" dirty="0"/>
              <a:t>Novel primary data gathering</a:t>
            </a:r>
          </a:p>
          <a:p>
            <a:pPr lvl="1">
              <a:buFont typeface="Arial" panose="020B0604020202020204" pitchFamily="34" charset="0"/>
              <a:buChar char="•"/>
            </a:pPr>
            <a:r>
              <a:rPr lang="en-US" dirty="0"/>
              <a:t>Mixed-method approach</a:t>
            </a:r>
          </a:p>
          <a:p>
            <a:pPr lvl="1">
              <a:buFont typeface="Arial" panose="020B0604020202020204" pitchFamily="34" charset="0"/>
              <a:buChar char="•"/>
            </a:pPr>
            <a:r>
              <a:rPr lang="en-US" dirty="0"/>
              <a:t>Multiple locations throughout King County</a:t>
            </a:r>
          </a:p>
          <a:p>
            <a:pPr lvl="1">
              <a:buFont typeface="Arial" panose="020B0604020202020204" pitchFamily="34" charset="0"/>
              <a:buChar char="•"/>
            </a:pPr>
            <a:r>
              <a:rPr lang="en-US" dirty="0"/>
              <a:t>Based on established key indicators of well-being</a:t>
            </a:r>
          </a:p>
          <a:p>
            <a:pPr marL="4572" lvl="1" indent="0">
              <a:buNone/>
            </a:pPr>
            <a:endParaRPr lang="en-US" dirty="0"/>
          </a:p>
        </p:txBody>
      </p:sp>
      <p:sp>
        <p:nvSpPr>
          <p:cNvPr id="2" name="Title 1">
            <a:extLst>
              <a:ext uri="{FF2B5EF4-FFF2-40B4-BE49-F238E27FC236}">
                <a16:creationId xmlns:a16="http://schemas.microsoft.com/office/drawing/2014/main" id="{D7FFB186-D6CB-4F34-809A-C4B28E41023B}"/>
              </a:ext>
            </a:extLst>
          </p:cNvPr>
          <p:cNvSpPr>
            <a:spLocks noGrp="1"/>
          </p:cNvSpPr>
          <p:nvPr>
            <p:ph type="title"/>
          </p:nvPr>
        </p:nvSpPr>
        <p:spPr/>
        <p:txBody>
          <a:bodyPr anchor="ctr"/>
          <a:lstStyle/>
          <a:p>
            <a:r>
              <a:rPr lang="en-US" b="1" dirty="0">
                <a:solidFill>
                  <a:schemeClr val="bg1"/>
                </a:solidFill>
              </a:rPr>
              <a:t>Needs Assessment Overview</a:t>
            </a:r>
          </a:p>
        </p:txBody>
      </p:sp>
    </p:spTree>
    <p:extLst>
      <p:ext uri="{BB962C8B-B14F-4D97-AF65-F5344CB8AC3E}">
        <p14:creationId xmlns:p14="http://schemas.microsoft.com/office/powerpoint/2010/main" val="1853879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1C36838-BE06-40EF-B327-E18BB9BD9EEC}"/>
              </a:ext>
            </a:extLst>
          </p:cNvPr>
          <p:cNvSpPr>
            <a:spLocks noGrp="1"/>
          </p:cNvSpPr>
          <p:nvPr>
            <p:ph idx="1"/>
          </p:nvPr>
        </p:nvSpPr>
        <p:spPr>
          <a:xfrm>
            <a:off x="812803" y="1553859"/>
            <a:ext cx="6784785" cy="3750281"/>
          </a:xfrm>
        </p:spPr>
        <p:txBody>
          <a:bodyPr>
            <a:normAutofit fontScale="92500" lnSpcReduction="20000"/>
          </a:bodyPr>
          <a:lstStyle/>
          <a:p>
            <a:pPr marL="457200" indent="-457200">
              <a:buAutoNum type="arabicParenR"/>
            </a:pPr>
            <a:r>
              <a:rPr lang="en-US" dirty="0"/>
              <a:t>Falls – 54.5%</a:t>
            </a:r>
          </a:p>
          <a:p>
            <a:pPr marL="457200" indent="-457200">
              <a:buAutoNum type="arabicParenR"/>
            </a:pPr>
            <a:r>
              <a:rPr lang="en-US" dirty="0"/>
              <a:t>Memory problems (due to disability) – 46.3%</a:t>
            </a:r>
          </a:p>
          <a:p>
            <a:pPr marL="457200" indent="-457200">
              <a:buAutoNum type="arabicParenR"/>
            </a:pPr>
            <a:r>
              <a:rPr lang="en-US" dirty="0"/>
              <a:t>Arthritis – 41.3%</a:t>
            </a:r>
          </a:p>
          <a:p>
            <a:pPr marL="457200" indent="-457200">
              <a:buAutoNum type="arabicParenR"/>
            </a:pPr>
            <a:r>
              <a:rPr lang="en-US" dirty="0"/>
              <a:t>Vision problems – 40.5%</a:t>
            </a:r>
          </a:p>
          <a:p>
            <a:pPr marL="457200" indent="-457200">
              <a:buAutoNum type="arabicParenR"/>
            </a:pPr>
            <a:r>
              <a:rPr lang="en-US" dirty="0"/>
              <a:t>Hypertension – 33.1%</a:t>
            </a:r>
          </a:p>
          <a:p>
            <a:pPr marL="457200" indent="-457200">
              <a:buAutoNum type="arabicParenR"/>
            </a:pPr>
            <a:r>
              <a:rPr lang="en-US" dirty="0"/>
              <a:t>Depression  - 29.8%</a:t>
            </a:r>
          </a:p>
          <a:p>
            <a:pPr marL="457200" indent="-457200">
              <a:buAutoNum type="arabicParenR"/>
            </a:pPr>
            <a:r>
              <a:rPr lang="en-US" dirty="0"/>
              <a:t>Diabetes – 27.3%</a:t>
            </a:r>
          </a:p>
          <a:p>
            <a:pPr marL="457200" indent="-457200">
              <a:buAutoNum type="arabicParenR"/>
            </a:pPr>
            <a:r>
              <a:rPr lang="en-US" dirty="0"/>
              <a:t>Cancer – 18.9%</a:t>
            </a:r>
          </a:p>
          <a:p>
            <a:pPr marL="457200" indent="-457200">
              <a:buAutoNum type="arabicParenR"/>
            </a:pPr>
            <a:r>
              <a:rPr lang="en-US" dirty="0"/>
              <a:t>Asthma – 15.7%</a:t>
            </a:r>
          </a:p>
          <a:p>
            <a:pPr marL="457200" indent="-457200">
              <a:buAutoNum type="arabicParenR"/>
            </a:pPr>
            <a:r>
              <a:rPr lang="en-US" dirty="0"/>
              <a:t>COPD – 9.9%</a:t>
            </a:r>
          </a:p>
          <a:p>
            <a:pPr marL="457200" indent="-457200">
              <a:buAutoNum type="arabicParenR"/>
            </a:pPr>
            <a:endParaRPr lang="en-US" dirty="0"/>
          </a:p>
        </p:txBody>
      </p:sp>
      <p:sp>
        <p:nvSpPr>
          <p:cNvPr id="3" name="Slide Number Placeholder 2">
            <a:extLst>
              <a:ext uri="{FF2B5EF4-FFF2-40B4-BE49-F238E27FC236}">
                <a16:creationId xmlns:a16="http://schemas.microsoft.com/office/drawing/2014/main" id="{A6FDB27C-4D19-423A-8D46-1EC80C771BFA}"/>
              </a:ext>
            </a:extLst>
          </p:cNvPr>
          <p:cNvSpPr>
            <a:spLocks noGrp="1"/>
          </p:cNvSpPr>
          <p:nvPr>
            <p:ph type="sldNum" sz="quarter" idx="12"/>
          </p:nvPr>
        </p:nvSpPr>
        <p:spPr/>
        <p:txBody>
          <a:bodyPr/>
          <a:lstStyle/>
          <a:p>
            <a:fld id="{B35AE8FD-4865-E849-9125-692E0469FFE3}" type="slidenum">
              <a:rPr lang="en-US" smtClean="0"/>
              <a:pPr/>
              <a:t>20</a:t>
            </a:fld>
            <a:endParaRPr lang="en-US"/>
          </a:p>
        </p:txBody>
      </p:sp>
      <p:sp>
        <p:nvSpPr>
          <p:cNvPr id="5" name="Title 4">
            <a:extLst>
              <a:ext uri="{FF2B5EF4-FFF2-40B4-BE49-F238E27FC236}">
                <a16:creationId xmlns:a16="http://schemas.microsoft.com/office/drawing/2014/main" id="{EF8FCBA3-BF1E-4136-A35A-3658AE2A8485}"/>
              </a:ext>
            </a:extLst>
          </p:cNvPr>
          <p:cNvSpPr>
            <a:spLocks noGrp="1"/>
          </p:cNvSpPr>
          <p:nvPr>
            <p:ph type="title"/>
          </p:nvPr>
        </p:nvSpPr>
        <p:spPr/>
        <p:txBody>
          <a:bodyPr anchor="ctr"/>
          <a:lstStyle/>
          <a:p>
            <a:r>
              <a:rPr lang="en-US" b="1" dirty="0">
                <a:solidFill>
                  <a:schemeClr val="bg1"/>
                </a:solidFill>
              </a:rPr>
              <a:t>Top Health Problems</a:t>
            </a:r>
          </a:p>
        </p:txBody>
      </p:sp>
    </p:spTree>
    <p:extLst>
      <p:ext uri="{BB962C8B-B14F-4D97-AF65-F5344CB8AC3E}">
        <p14:creationId xmlns:p14="http://schemas.microsoft.com/office/powerpoint/2010/main" val="637508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C855F1-6C27-4D61-8F0F-190D11A119B0}"/>
              </a:ext>
            </a:extLst>
          </p:cNvPr>
          <p:cNvSpPr>
            <a:spLocks noGrp="1"/>
          </p:cNvSpPr>
          <p:nvPr>
            <p:ph idx="1"/>
          </p:nvPr>
        </p:nvSpPr>
        <p:spPr>
          <a:xfrm>
            <a:off x="674259" y="1636527"/>
            <a:ext cx="4903893" cy="3944111"/>
          </a:xfrm>
        </p:spPr>
        <p:txBody>
          <a:bodyPr/>
          <a:lstStyle/>
          <a:p>
            <a:r>
              <a:rPr lang="en-US" dirty="0"/>
              <a:t>57.7% of respondents indicated that they were in good to excellent health (3 – 5)</a:t>
            </a:r>
          </a:p>
          <a:p>
            <a:r>
              <a:rPr lang="en-US" dirty="0"/>
              <a:t>42.3% of respondents indicated that they were in poor or fair health</a:t>
            </a:r>
          </a:p>
          <a:p>
            <a:r>
              <a:rPr lang="en-US" dirty="0"/>
              <a:t>Females more likely to be in good or excellent health than males</a:t>
            </a:r>
          </a:p>
          <a:p>
            <a:pPr marL="0" indent="0">
              <a:buNone/>
            </a:pPr>
            <a:endParaRPr lang="en-US" dirty="0"/>
          </a:p>
        </p:txBody>
      </p:sp>
      <p:sp>
        <p:nvSpPr>
          <p:cNvPr id="3" name="Slide Number Placeholder 2">
            <a:extLst>
              <a:ext uri="{FF2B5EF4-FFF2-40B4-BE49-F238E27FC236}">
                <a16:creationId xmlns:a16="http://schemas.microsoft.com/office/drawing/2014/main" id="{F5439CBA-6477-41B6-B54B-4018F8F09ED9}"/>
              </a:ext>
            </a:extLst>
          </p:cNvPr>
          <p:cNvSpPr>
            <a:spLocks noGrp="1"/>
          </p:cNvSpPr>
          <p:nvPr>
            <p:ph type="sldNum" sz="quarter" idx="12"/>
          </p:nvPr>
        </p:nvSpPr>
        <p:spPr/>
        <p:txBody>
          <a:bodyPr/>
          <a:lstStyle/>
          <a:p>
            <a:fld id="{B35AE8FD-4865-E849-9125-692E0469FFE3}" type="slidenum">
              <a:rPr lang="en-US" smtClean="0"/>
              <a:pPr/>
              <a:t>21</a:t>
            </a:fld>
            <a:endParaRPr lang="en-US"/>
          </a:p>
        </p:txBody>
      </p:sp>
      <p:sp>
        <p:nvSpPr>
          <p:cNvPr id="5" name="Title 4">
            <a:extLst>
              <a:ext uri="{FF2B5EF4-FFF2-40B4-BE49-F238E27FC236}">
                <a16:creationId xmlns:a16="http://schemas.microsoft.com/office/drawing/2014/main" id="{31B08F15-9F10-4FDA-897C-959BE9D40A32}"/>
              </a:ext>
            </a:extLst>
          </p:cNvPr>
          <p:cNvSpPr>
            <a:spLocks noGrp="1"/>
          </p:cNvSpPr>
          <p:nvPr>
            <p:ph type="title"/>
          </p:nvPr>
        </p:nvSpPr>
        <p:spPr/>
        <p:txBody>
          <a:bodyPr anchor="ctr"/>
          <a:lstStyle/>
          <a:p>
            <a:r>
              <a:rPr lang="en-US" b="1" dirty="0">
                <a:solidFill>
                  <a:schemeClr val="bg1"/>
                </a:solidFill>
              </a:rPr>
              <a:t>Physical Health</a:t>
            </a:r>
            <a:endParaRPr lang="en-US" dirty="0"/>
          </a:p>
        </p:txBody>
      </p:sp>
      <p:pic>
        <p:nvPicPr>
          <p:cNvPr id="15" name="Content Placeholder 14" descr="A picture containing screenshot&#10;&#10;Description automatically generated">
            <a:extLst>
              <a:ext uri="{FF2B5EF4-FFF2-40B4-BE49-F238E27FC236}">
                <a16:creationId xmlns:a16="http://schemas.microsoft.com/office/drawing/2014/main" id="{09D9749E-AC48-46D1-8F78-73CE5150D64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7382435" y="860810"/>
            <a:ext cx="3321424" cy="5495546"/>
          </a:xfrm>
        </p:spPr>
      </p:pic>
    </p:spTree>
    <p:extLst>
      <p:ext uri="{BB962C8B-B14F-4D97-AF65-F5344CB8AC3E}">
        <p14:creationId xmlns:p14="http://schemas.microsoft.com/office/powerpoint/2010/main" val="3295085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A88B59-F376-46D0-A79F-770981E78DD1}"/>
              </a:ext>
            </a:extLst>
          </p:cNvPr>
          <p:cNvSpPr>
            <a:spLocks noGrp="1"/>
          </p:cNvSpPr>
          <p:nvPr>
            <p:ph idx="1"/>
          </p:nvPr>
        </p:nvSpPr>
        <p:spPr>
          <a:xfrm>
            <a:off x="530416" y="1456944"/>
            <a:ext cx="4903893" cy="3944111"/>
          </a:xfrm>
        </p:spPr>
        <p:txBody>
          <a:bodyPr>
            <a:normAutofit fontScale="92500"/>
          </a:bodyPr>
          <a:lstStyle/>
          <a:p>
            <a:r>
              <a:rPr lang="en-US" dirty="0"/>
              <a:t>More than half of respondents reported experiencing at least one fall in the past year – nearly double the national average for AIAN</a:t>
            </a:r>
          </a:p>
          <a:p>
            <a:r>
              <a:rPr lang="en-US" dirty="0"/>
              <a:t>Percent increased with age</a:t>
            </a:r>
          </a:p>
          <a:p>
            <a:r>
              <a:rPr lang="en-US" dirty="0"/>
              <a:t>73.9% of falls resulted in injury</a:t>
            </a:r>
          </a:p>
          <a:p>
            <a:r>
              <a:rPr lang="en-US" dirty="0"/>
              <a:t>33.3% resulted in hospitalization</a:t>
            </a:r>
          </a:p>
          <a:p>
            <a:r>
              <a:rPr lang="en-US" dirty="0"/>
              <a:t>Males more likely to fall than other genders</a:t>
            </a:r>
          </a:p>
          <a:p>
            <a:r>
              <a:rPr lang="en-US" dirty="0"/>
              <a:t>U-Shaped age relationship</a:t>
            </a:r>
          </a:p>
        </p:txBody>
      </p:sp>
      <p:sp>
        <p:nvSpPr>
          <p:cNvPr id="3" name="Slide Number Placeholder 2">
            <a:extLst>
              <a:ext uri="{FF2B5EF4-FFF2-40B4-BE49-F238E27FC236}">
                <a16:creationId xmlns:a16="http://schemas.microsoft.com/office/drawing/2014/main" id="{AE297B54-CFB9-4009-8BF8-E1DD38F3C04C}"/>
              </a:ext>
            </a:extLst>
          </p:cNvPr>
          <p:cNvSpPr>
            <a:spLocks noGrp="1"/>
          </p:cNvSpPr>
          <p:nvPr>
            <p:ph type="sldNum" sz="quarter" idx="12"/>
          </p:nvPr>
        </p:nvSpPr>
        <p:spPr/>
        <p:txBody>
          <a:bodyPr/>
          <a:lstStyle/>
          <a:p>
            <a:fld id="{B35AE8FD-4865-E849-9125-692E0469FFE3}" type="slidenum">
              <a:rPr lang="en-US" smtClean="0"/>
              <a:pPr/>
              <a:t>22</a:t>
            </a:fld>
            <a:endParaRPr lang="en-US"/>
          </a:p>
        </p:txBody>
      </p:sp>
      <p:sp>
        <p:nvSpPr>
          <p:cNvPr id="5" name="Title 4">
            <a:extLst>
              <a:ext uri="{FF2B5EF4-FFF2-40B4-BE49-F238E27FC236}">
                <a16:creationId xmlns:a16="http://schemas.microsoft.com/office/drawing/2014/main" id="{FAE90CF4-743E-4B05-8251-9B1B54B310DE}"/>
              </a:ext>
            </a:extLst>
          </p:cNvPr>
          <p:cNvSpPr>
            <a:spLocks noGrp="1"/>
          </p:cNvSpPr>
          <p:nvPr>
            <p:ph type="title"/>
          </p:nvPr>
        </p:nvSpPr>
        <p:spPr/>
        <p:txBody>
          <a:bodyPr anchor="ctr"/>
          <a:lstStyle/>
          <a:p>
            <a:r>
              <a:rPr lang="en-US" b="1" dirty="0">
                <a:solidFill>
                  <a:schemeClr val="bg1"/>
                </a:solidFill>
              </a:rPr>
              <a:t>Falls	</a:t>
            </a:r>
          </a:p>
        </p:txBody>
      </p:sp>
      <p:pic>
        <p:nvPicPr>
          <p:cNvPr id="8" name="Content Placeholder 7" descr="A screenshot of a cell phone&#10;&#10;Description automatically generated">
            <a:extLst>
              <a:ext uri="{FF2B5EF4-FFF2-40B4-BE49-F238E27FC236}">
                <a16:creationId xmlns:a16="http://schemas.microsoft.com/office/drawing/2014/main" id="{88AF0B5F-EF30-45AF-946A-4BA350830D1D}"/>
              </a:ext>
            </a:extLst>
          </p:cNvPr>
          <p:cNvPicPr>
            <a:picLocks noGrp="1"/>
          </p:cNvPicPr>
          <p:nvPr>
            <p:ph idx="13"/>
          </p:nvPr>
        </p:nvPicPr>
        <p:blipFill>
          <a:blip r:embed="rId3"/>
          <a:stretch>
            <a:fillRect/>
          </a:stretch>
        </p:blipFill>
        <p:spPr>
          <a:xfrm>
            <a:off x="6757693" y="984895"/>
            <a:ext cx="4333461" cy="5229369"/>
          </a:xfrm>
          <a:prstGeom prst="rect">
            <a:avLst/>
          </a:prstGeom>
        </p:spPr>
      </p:pic>
    </p:spTree>
    <p:extLst>
      <p:ext uri="{BB962C8B-B14F-4D97-AF65-F5344CB8AC3E}">
        <p14:creationId xmlns:p14="http://schemas.microsoft.com/office/powerpoint/2010/main" val="1454718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C855F1-6C27-4D61-8F0F-190D11A119B0}"/>
              </a:ext>
            </a:extLst>
          </p:cNvPr>
          <p:cNvSpPr>
            <a:spLocks noGrp="1"/>
          </p:cNvSpPr>
          <p:nvPr>
            <p:ph idx="1"/>
          </p:nvPr>
        </p:nvSpPr>
        <p:spPr/>
        <p:txBody>
          <a:bodyPr/>
          <a:lstStyle/>
          <a:p>
            <a:r>
              <a:rPr lang="en-US" dirty="0"/>
              <a:t>60.3% of respondents indicated that they were in good to excellent mental health (3 – 5)</a:t>
            </a:r>
          </a:p>
          <a:p>
            <a:r>
              <a:rPr lang="en-US" dirty="0"/>
              <a:t>39.7% indicated that they were in poor or fair mental health (1 – 2)</a:t>
            </a:r>
          </a:p>
          <a:p>
            <a:r>
              <a:rPr lang="en-US" dirty="0"/>
              <a:t>Females more likely to be in good or excellent mental health than other genders</a:t>
            </a:r>
          </a:p>
        </p:txBody>
      </p:sp>
      <p:sp>
        <p:nvSpPr>
          <p:cNvPr id="3" name="Slide Number Placeholder 2">
            <a:extLst>
              <a:ext uri="{FF2B5EF4-FFF2-40B4-BE49-F238E27FC236}">
                <a16:creationId xmlns:a16="http://schemas.microsoft.com/office/drawing/2014/main" id="{F5439CBA-6477-41B6-B54B-4018F8F09ED9}"/>
              </a:ext>
            </a:extLst>
          </p:cNvPr>
          <p:cNvSpPr>
            <a:spLocks noGrp="1"/>
          </p:cNvSpPr>
          <p:nvPr>
            <p:ph type="sldNum" sz="quarter" idx="12"/>
          </p:nvPr>
        </p:nvSpPr>
        <p:spPr/>
        <p:txBody>
          <a:bodyPr/>
          <a:lstStyle/>
          <a:p>
            <a:fld id="{B35AE8FD-4865-E849-9125-692E0469FFE3}" type="slidenum">
              <a:rPr lang="en-US" smtClean="0"/>
              <a:pPr/>
              <a:t>23</a:t>
            </a:fld>
            <a:endParaRPr lang="en-US"/>
          </a:p>
        </p:txBody>
      </p:sp>
      <p:sp>
        <p:nvSpPr>
          <p:cNvPr id="5" name="Title 4">
            <a:extLst>
              <a:ext uri="{FF2B5EF4-FFF2-40B4-BE49-F238E27FC236}">
                <a16:creationId xmlns:a16="http://schemas.microsoft.com/office/drawing/2014/main" id="{31B08F15-9F10-4FDA-897C-959BE9D40A32}"/>
              </a:ext>
            </a:extLst>
          </p:cNvPr>
          <p:cNvSpPr>
            <a:spLocks noGrp="1"/>
          </p:cNvSpPr>
          <p:nvPr>
            <p:ph type="title"/>
          </p:nvPr>
        </p:nvSpPr>
        <p:spPr/>
        <p:txBody>
          <a:bodyPr anchor="ctr"/>
          <a:lstStyle/>
          <a:p>
            <a:r>
              <a:rPr lang="en-US" b="1" dirty="0">
                <a:solidFill>
                  <a:schemeClr val="bg1"/>
                </a:solidFill>
              </a:rPr>
              <a:t>Mental Health</a:t>
            </a:r>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14C5BB9-ACC6-46C8-8DD5-F45703C8CC0D}"/>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6992471" y="1094863"/>
            <a:ext cx="3428999" cy="4982087"/>
          </a:xfrm>
        </p:spPr>
      </p:pic>
    </p:spTree>
    <p:extLst>
      <p:ext uri="{BB962C8B-B14F-4D97-AF65-F5344CB8AC3E}">
        <p14:creationId xmlns:p14="http://schemas.microsoft.com/office/powerpoint/2010/main" val="3819728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6FDC-B20C-4A3F-9FD4-96DC37BD0E02}"/>
              </a:ext>
            </a:extLst>
          </p:cNvPr>
          <p:cNvSpPr>
            <a:spLocks noGrp="1"/>
          </p:cNvSpPr>
          <p:nvPr>
            <p:ph type="title"/>
          </p:nvPr>
        </p:nvSpPr>
        <p:spPr/>
        <p:txBody>
          <a:bodyPr/>
          <a:lstStyle/>
          <a:p>
            <a:r>
              <a:rPr lang="en-US" dirty="0"/>
              <a:t>Frailty</a:t>
            </a:r>
          </a:p>
        </p:txBody>
      </p:sp>
      <p:sp>
        <p:nvSpPr>
          <p:cNvPr id="3" name="Slide Number Placeholder 2">
            <a:extLst>
              <a:ext uri="{FF2B5EF4-FFF2-40B4-BE49-F238E27FC236}">
                <a16:creationId xmlns:a16="http://schemas.microsoft.com/office/drawing/2014/main" id="{27E1196A-027E-43BC-99FE-C744ECF8FCDE}"/>
              </a:ext>
            </a:extLst>
          </p:cNvPr>
          <p:cNvSpPr>
            <a:spLocks noGrp="1"/>
          </p:cNvSpPr>
          <p:nvPr>
            <p:ph type="sldNum" sz="quarter" idx="12"/>
          </p:nvPr>
        </p:nvSpPr>
        <p:spPr/>
        <p:txBody>
          <a:bodyPr/>
          <a:lstStyle/>
          <a:p>
            <a:fld id="{B35AE8FD-4865-E849-9125-692E0469FFE3}" type="slidenum">
              <a:rPr lang="en-US" smtClean="0"/>
              <a:t>24</a:t>
            </a:fld>
            <a:endParaRPr lang="en-US"/>
          </a:p>
        </p:txBody>
      </p:sp>
    </p:spTree>
    <p:extLst>
      <p:ext uri="{BB962C8B-B14F-4D97-AF65-F5344CB8AC3E}">
        <p14:creationId xmlns:p14="http://schemas.microsoft.com/office/powerpoint/2010/main" val="3967079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DC7B69-9907-4AC2-A0AF-C9C8E159241F}"/>
              </a:ext>
            </a:extLst>
          </p:cNvPr>
          <p:cNvSpPr>
            <a:spLocks noGrp="1"/>
          </p:cNvSpPr>
          <p:nvPr>
            <p:ph idx="1"/>
          </p:nvPr>
        </p:nvSpPr>
        <p:spPr/>
        <p:txBody>
          <a:bodyPr/>
          <a:lstStyle/>
          <a:p>
            <a:r>
              <a:rPr lang="en-US" dirty="0"/>
              <a:t>Frailty is generally recognized as vulnerability to the decline of biological functions, characterized by reductions in strength, endurance, and physiologic function </a:t>
            </a:r>
          </a:p>
          <a:p>
            <a:r>
              <a:rPr lang="en-US" dirty="0"/>
              <a:t>Associated with adverse health outcomes</a:t>
            </a:r>
          </a:p>
          <a:p>
            <a:r>
              <a:rPr lang="en-US" dirty="0"/>
              <a:t>Useful measure for identifying and mitigating potential health risks</a:t>
            </a:r>
          </a:p>
          <a:p>
            <a:r>
              <a:rPr lang="en-US" dirty="0"/>
              <a:t>Survey incorporated the VES-13 frailty assessment instrument</a:t>
            </a:r>
          </a:p>
          <a:p>
            <a:r>
              <a:rPr lang="en-US" dirty="0"/>
              <a:t>Assessed four indicators: age, self-reported health, difficulty with physical activities, and difficulties with activities of daily living</a:t>
            </a:r>
          </a:p>
          <a:p>
            <a:r>
              <a:rPr lang="en-US" dirty="0"/>
              <a:t>Points assessed for each area</a:t>
            </a:r>
          </a:p>
          <a:p>
            <a:r>
              <a:rPr lang="en-US" dirty="0"/>
              <a:t>Scored on a continuous scale of 0 - 9</a:t>
            </a:r>
          </a:p>
        </p:txBody>
      </p:sp>
      <p:sp>
        <p:nvSpPr>
          <p:cNvPr id="3" name="Slide Number Placeholder 2">
            <a:extLst>
              <a:ext uri="{FF2B5EF4-FFF2-40B4-BE49-F238E27FC236}">
                <a16:creationId xmlns:a16="http://schemas.microsoft.com/office/drawing/2014/main" id="{4FEB270F-DF0A-49E7-AEED-03ECCEEA85E8}"/>
              </a:ext>
            </a:extLst>
          </p:cNvPr>
          <p:cNvSpPr>
            <a:spLocks noGrp="1"/>
          </p:cNvSpPr>
          <p:nvPr>
            <p:ph type="sldNum" sz="quarter" idx="12"/>
          </p:nvPr>
        </p:nvSpPr>
        <p:spPr/>
        <p:txBody>
          <a:bodyPr/>
          <a:lstStyle/>
          <a:p>
            <a:fld id="{B35AE8FD-4865-E849-9125-692E0469FFE3}" type="slidenum">
              <a:rPr lang="en-US" smtClean="0"/>
              <a:pPr/>
              <a:t>25</a:t>
            </a:fld>
            <a:endParaRPr lang="en-US"/>
          </a:p>
        </p:txBody>
      </p:sp>
      <p:sp>
        <p:nvSpPr>
          <p:cNvPr id="4" name="Title 3">
            <a:extLst>
              <a:ext uri="{FF2B5EF4-FFF2-40B4-BE49-F238E27FC236}">
                <a16:creationId xmlns:a16="http://schemas.microsoft.com/office/drawing/2014/main" id="{6C0CBE1B-899B-456B-BB40-4FBF31C23F68}"/>
              </a:ext>
            </a:extLst>
          </p:cNvPr>
          <p:cNvSpPr>
            <a:spLocks noGrp="1"/>
          </p:cNvSpPr>
          <p:nvPr>
            <p:ph type="title"/>
          </p:nvPr>
        </p:nvSpPr>
        <p:spPr/>
        <p:txBody>
          <a:bodyPr anchor="ctr"/>
          <a:lstStyle/>
          <a:p>
            <a:r>
              <a:rPr lang="en-US" b="1" dirty="0">
                <a:solidFill>
                  <a:schemeClr val="bg1"/>
                </a:solidFill>
              </a:rPr>
              <a:t>Overview</a:t>
            </a:r>
          </a:p>
        </p:txBody>
      </p:sp>
    </p:spTree>
    <p:extLst>
      <p:ext uri="{BB962C8B-B14F-4D97-AF65-F5344CB8AC3E}">
        <p14:creationId xmlns:p14="http://schemas.microsoft.com/office/powerpoint/2010/main" val="3611913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284D5-DBD0-4CFB-8CA9-B5B961703336}"/>
              </a:ext>
            </a:extLst>
          </p:cNvPr>
          <p:cNvSpPr>
            <a:spLocks noGrp="1"/>
          </p:cNvSpPr>
          <p:nvPr>
            <p:ph type="title"/>
          </p:nvPr>
        </p:nvSpPr>
        <p:spPr/>
        <p:txBody>
          <a:bodyPr anchor="ctr"/>
          <a:lstStyle/>
          <a:p>
            <a:r>
              <a:rPr lang="en-US" b="1" dirty="0">
                <a:solidFill>
                  <a:schemeClr val="bg1"/>
                </a:solidFill>
              </a:rPr>
              <a:t>VES-13 Score by Age Category</a:t>
            </a:r>
          </a:p>
        </p:txBody>
      </p:sp>
      <p:pic>
        <p:nvPicPr>
          <p:cNvPr id="7" name="Picture 6">
            <a:extLst>
              <a:ext uri="{FF2B5EF4-FFF2-40B4-BE49-F238E27FC236}">
                <a16:creationId xmlns:a16="http://schemas.microsoft.com/office/drawing/2014/main" id="{6466CBA6-4A1D-4748-A458-E6CB2F40BD47}"/>
              </a:ext>
            </a:extLst>
          </p:cNvPr>
          <p:cNvPicPr/>
          <p:nvPr/>
        </p:nvPicPr>
        <p:blipFill>
          <a:blip r:embed="rId3"/>
          <a:stretch>
            <a:fillRect/>
          </a:stretch>
        </p:blipFill>
        <p:spPr>
          <a:xfrm>
            <a:off x="2925648" y="842804"/>
            <a:ext cx="6340703" cy="5306205"/>
          </a:xfrm>
          <a:prstGeom prst="rect">
            <a:avLst/>
          </a:prstGeom>
        </p:spPr>
      </p:pic>
    </p:spTree>
    <p:extLst>
      <p:ext uri="{BB962C8B-B14F-4D97-AF65-F5344CB8AC3E}">
        <p14:creationId xmlns:p14="http://schemas.microsoft.com/office/powerpoint/2010/main" val="3689463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C77065F8-7559-42FF-9531-3459845E798F}"/>
              </a:ext>
            </a:extLst>
          </p:cNvPr>
          <p:cNvPicPr>
            <a:picLocks noGrp="1" noChangeAspect="1"/>
          </p:cNvPicPr>
          <p:nvPr>
            <p:ph idx="1"/>
          </p:nvPr>
        </p:nvPicPr>
        <p:blipFill rotWithShape="1">
          <a:blip r:embed="rId3"/>
          <a:stretch/>
        </p:blipFill>
        <p:spPr>
          <a:xfrm>
            <a:off x="1423377" y="842804"/>
            <a:ext cx="10035641" cy="5001405"/>
          </a:xfrm>
          <a:prstGeom prst="rect">
            <a:avLst/>
          </a:prstGeom>
        </p:spPr>
      </p:pic>
      <p:sp>
        <p:nvSpPr>
          <p:cNvPr id="2" name="Title 1">
            <a:extLst>
              <a:ext uri="{FF2B5EF4-FFF2-40B4-BE49-F238E27FC236}">
                <a16:creationId xmlns:a16="http://schemas.microsoft.com/office/drawing/2014/main" id="{88D284D5-DBD0-4CFB-8CA9-B5B961703336}"/>
              </a:ext>
            </a:extLst>
          </p:cNvPr>
          <p:cNvSpPr>
            <a:spLocks noGrp="1"/>
          </p:cNvSpPr>
          <p:nvPr>
            <p:ph type="title"/>
          </p:nvPr>
        </p:nvSpPr>
        <p:spPr/>
        <p:txBody>
          <a:bodyPr anchor="ctr"/>
          <a:lstStyle/>
          <a:p>
            <a:r>
              <a:rPr lang="en-US" b="1" dirty="0">
                <a:solidFill>
                  <a:schemeClr val="bg1"/>
                </a:solidFill>
              </a:rPr>
              <a:t>Average VES-13 Score</a:t>
            </a:r>
          </a:p>
        </p:txBody>
      </p:sp>
    </p:spTree>
    <p:extLst>
      <p:ext uri="{BB962C8B-B14F-4D97-AF65-F5344CB8AC3E}">
        <p14:creationId xmlns:p14="http://schemas.microsoft.com/office/powerpoint/2010/main" val="315764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B12C33-E6AA-43DF-B7D1-7A29A9889683}"/>
              </a:ext>
            </a:extLst>
          </p:cNvPr>
          <p:cNvSpPr>
            <a:spLocks noGrp="1"/>
          </p:cNvSpPr>
          <p:nvPr>
            <p:ph idx="1"/>
          </p:nvPr>
        </p:nvSpPr>
        <p:spPr/>
        <p:txBody>
          <a:bodyPr/>
          <a:lstStyle/>
          <a:p>
            <a:r>
              <a:rPr lang="en-US" dirty="0"/>
              <a:t>Score of 3 or higher indicates vulnerability</a:t>
            </a:r>
          </a:p>
          <a:p>
            <a:r>
              <a:rPr lang="en-US" dirty="0"/>
              <a:t>4.2 times higher risk of functional decline and death for those scoring 3 or higher</a:t>
            </a:r>
          </a:p>
          <a:p>
            <a:r>
              <a:rPr lang="en-US" dirty="0"/>
              <a:t>31.2% of all participants scored 3 or higher</a:t>
            </a:r>
          </a:p>
          <a:p>
            <a:r>
              <a:rPr lang="en-US" dirty="0"/>
              <a:t>37.1% of all participants aged 55 and older scored 3 or higher</a:t>
            </a:r>
          </a:p>
          <a:p>
            <a:r>
              <a:rPr lang="en-US" dirty="0"/>
              <a:t>Still exploring relationship between age, gender, and score</a:t>
            </a:r>
          </a:p>
        </p:txBody>
      </p:sp>
      <p:sp>
        <p:nvSpPr>
          <p:cNvPr id="3" name="Slide Number Placeholder 2">
            <a:extLst>
              <a:ext uri="{FF2B5EF4-FFF2-40B4-BE49-F238E27FC236}">
                <a16:creationId xmlns:a16="http://schemas.microsoft.com/office/drawing/2014/main" id="{B639E744-1526-42D7-811C-44305BAEFF22}"/>
              </a:ext>
            </a:extLst>
          </p:cNvPr>
          <p:cNvSpPr>
            <a:spLocks noGrp="1"/>
          </p:cNvSpPr>
          <p:nvPr>
            <p:ph type="sldNum" sz="quarter" idx="12"/>
          </p:nvPr>
        </p:nvSpPr>
        <p:spPr/>
        <p:txBody>
          <a:bodyPr/>
          <a:lstStyle/>
          <a:p>
            <a:fld id="{B35AE8FD-4865-E849-9125-692E0469FFE3}" type="slidenum">
              <a:rPr lang="en-US" smtClean="0"/>
              <a:pPr/>
              <a:t>28</a:t>
            </a:fld>
            <a:endParaRPr lang="en-US"/>
          </a:p>
        </p:txBody>
      </p:sp>
      <p:sp>
        <p:nvSpPr>
          <p:cNvPr id="4" name="Title 3">
            <a:extLst>
              <a:ext uri="{FF2B5EF4-FFF2-40B4-BE49-F238E27FC236}">
                <a16:creationId xmlns:a16="http://schemas.microsoft.com/office/drawing/2014/main" id="{05D1A5D8-09D2-4D17-B7C8-71A186C8198E}"/>
              </a:ext>
            </a:extLst>
          </p:cNvPr>
          <p:cNvSpPr>
            <a:spLocks noGrp="1"/>
          </p:cNvSpPr>
          <p:nvPr>
            <p:ph type="title"/>
          </p:nvPr>
        </p:nvSpPr>
        <p:spPr/>
        <p:txBody>
          <a:bodyPr anchor="ctr"/>
          <a:lstStyle/>
          <a:p>
            <a:r>
              <a:rPr lang="en-US" b="1" dirty="0">
                <a:solidFill>
                  <a:schemeClr val="bg1"/>
                </a:solidFill>
              </a:rPr>
              <a:t>Results</a:t>
            </a:r>
          </a:p>
        </p:txBody>
      </p:sp>
    </p:spTree>
    <p:extLst>
      <p:ext uri="{BB962C8B-B14F-4D97-AF65-F5344CB8AC3E}">
        <p14:creationId xmlns:p14="http://schemas.microsoft.com/office/powerpoint/2010/main" val="2932408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6085-838A-474E-9BBF-801A5DC6847A}"/>
              </a:ext>
            </a:extLst>
          </p:cNvPr>
          <p:cNvSpPr>
            <a:spLocks noGrp="1"/>
          </p:cNvSpPr>
          <p:nvPr>
            <p:ph type="title"/>
          </p:nvPr>
        </p:nvSpPr>
        <p:spPr/>
        <p:txBody>
          <a:bodyPr/>
          <a:lstStyle/>
          <a:p>
            <a:r>
              <a:rPr lang="en-US" dirty="0"/>
              <a:t>Needs</a:t>
            </a:r>
          </a:p>
        </p:txBody>
      </p:sp>
      <p:sp>
        <p:nvSpPr>
          <p:cNvPr id="3" name="Slide Number Placeholder 2">
            <a:extLst>
              <a:ext uri="{FF2B5EF4-FFF2-40B4-BE49-F238E27FC236}">
                <a16:creationId xmlns:a16="http://schemas.microsoft.com/office/drawing/2014/main" id="{95C664AF-DFBA-4D58-A6E5-72941A6C4882}"/>
              </a:ext>
            </a:extLst>
          </p:cNvPr>
          <p:cNvSpPr>
            <a:spLocks noGrp="1"/>
          </p:cNvSpPr>
          <p:nvPr>
            <p:ph type="sldNum" sz="quarter" idx="12"/>
          </p:nvPr>
        </p:nvSpPr>
        <p:spPr/>
        <p:txBody>
          <a:bodyPr/>
          <a:lstStyle/>
          <a:p>
            <a:fld id="{B35AE8FD-4865-E849-9125-692E0469FFE3}" type="slidenum">
              <a:rPr lang="en-US" smtClean="0"/>
              <a:t>29</a:t>
            </a:fld>
            <a:endParaRPr lang="en-US"/>
          </a:p>
        </p:txBody>
      </p:sp>
    </p:spTree>
    <p:extLst>
      <p:ext uri="{BB962C8B-B14F-4D97-AF65-F5344CB8AC3E}">
        <p14:creationId xmlns:p14="http://schemas.microsoft.com/office/powerpoint/2010/main" val="17547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FECA-4D4A-4D87-BF40-768BB8384DDF}"/>
              </a:ext>
            </a:extLst>
          </p:cNvPr>
          <p:cNvSpPr>
            <a:spLocks noGrp="1"/>
          </p:cNvSpPr>
          <p:nvPr>
            <p:ph type="title"/>
          </p:nvPr>
        </p:nvSpPr>
        <p:spPr/>
        <p:txBody>
          <a:bodyPr/>
          <a:lstStyle/>
          <a:p>
            <a:r>
              <a:rPr lang="en-US" dirty="0"/>
              <a:t>Demographics</a:t>
            </a:r>
          </a:p>
        </p:txBody>
      </p:sp>
      <p:sp>
        <p:nvSpPr>
          <p:cNvPr id="3" name="Slide Number Placeholder 2">
            <a:extLst>
              <a:ext uri="{FF2B5EF4-FFF2-40B4-BE49-F238E27FC236}">
                <a16:creationId xmlns:a16="http://schemas.microsoft.com/office/drawing/2014/main" id="{8605F7DF-8CDC-4720-B44D-62D07012D9E6}"/>
              </a:ext>
            </a:extLst>
          </p:cNvPr>
          <p:cNvSpPr>
            <a:spLocks noGrp="1"/>
          </p:cNvSpPr>
          <p:nvPr>
            <p:ph type="sldNum" sz="quarter" idx="12"/>
          </p:nvPr>
        </p:nvSpPr>
        <p:spPr/>
        <p:txBody>
          <a:bodyPr/>
          <a:lstStyle/>
          <a:p>
            <a:fld id="{B35AE8FD-4865-E849-9125-692E0469FFE3}" type="slidenum">
              <a:rPr lang="en-US" smtClean="0"/>
              <a:t>3</a:t>
            </a:fld>
            <a:endParaRPr lang="en-US"/>
          </a:p>
        </p:txBody>
      </p:sp>
    </p:spTree>
    <p:extLst>
      <p:ext uri="{BB962C8B-B14F-4D97-AF65-F5344CB8AC3E}">
        <p14:creationId xmlns:p14="http://schemas.microsoft.com/office/powerpoint/2010/main" val="92244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AC9AAB-7724-4AC1-B8C6-68A592D7658B}"/>
              </a:ext>
            </a:extLst>
          </p:cNvPr>
          <p:cNvSpPr>
            <a:spLocks noGrp="1"/>
          </p:cNvSpPr>
          <p:nvPr>
            <p:ph idx="1"/>
          </p:nvPr>
        </p:nvSpPr>
        <p:spPr/>
        <p:txBody>
          <a:bodyPr/>
          <a:lstStyle/>
          <a:p>
            <a:pPr marL="457200" indent="-457200">
              <a:buFont typeface="+mj-lt"/>
              <a:buAutoNum type="arabicParenR"/>
            </a:pPr>
            <a:r>
              <a:rPr lang="en-US" dirty="0"/>
              <a:t>Transportation – 26.2%</a:t>
            </a:r>
          </a:p>
          <a:p>
            <a:pPr marL="457200" indent="-457200">
              <a:buFont typeface="+mj-lt"/>
              <a:buAutoNum type="arabicParenR"/>
            </a:pPr>
            <a:r>
              <a:rPr lang="en-US" dirty="0"/>
              <a:t>Case management – 39.8%</a:t>
            </a:r>
          </a:p>
          <a:p>
            <a:pPr marL="457200" indent="-457200">
              <a:buFont typeface="+mj-lt"/>
              <a:buAutoNum type="arabicParenR"/>
            </a:pPr>
            <a:r>
              <a:rPr lang="en-US" dirty="0"/>
              <a:t>Income assistance – 21.6%</a:t>
            </a:r>
          </a:p>
          <a:p>
            <a:pPr marL="457200" indent="-457200">
              <a:buFont typeface="+mj-lt"/>
              <a:buAutoNum type="arabicParenR"/>
            </a:pPr>
            <a:r>
              <a:rPr lang="en-US" dirty="0"/>
              <a:t>In-home caregiver – 17.5%</a:t>
            </a:r>
          </a:p>
          <a:p>
            <a:pPr marL="457200" indent="-457200">
              <a:buFont typeface="+mj-lt"/>
              <a:buAutoNum type="arabicParenR"/>
            </a:pPr>
            <a:r>
              <a:rPr lang="en-US" dirty="0"/>
              <a:t>Advocacy – 13.9%</a:t>
            </a:r>
          </a:p>
          <a:p>
            <a:pPr marL="457200" indent="-457200">
              <a:buFont typeface="+mj-lt"/>
              <a:buAutoNum type="arabicParenR"/>
            </a:pPr>
            <a:r>
              <a:rPr lang="en-US" dirty="0"/>
              <a:t>Respite care – 12.8%</a:t>
            </a:r>
          </a:p>
          <a:p>
            <a:pPr marL="457200" indent="-457200">
              <a:buFont typeface="+mj-lt"/>
              <a:buAutoNum type="arabicParenR"/>
            </a:pPr>
            <a:r>
              <a:rPr lang="en-US" dirty="0"/>
              <a:t>Assisted living – 12.7%</a:t>
            </a:r>
          </a:p>
          <a:p>
            <a:pPr marL="457200" indent="-457200">
              <a:buFont typeface="+mj-lt"/>
              <a:buAutoNum type="arabicParenR"/>
            </a:pPr>
            <a:endParaRPr lang="en-US" dirty="0"/>
          </a:p>
          <a:p>
            <a:pPr marL="457200" indent="-457200">
              <a:buFont typeface="+mj-lt"/>
              <a:buAutoNum type="arabicParenR"/>
            </a:pPr>
            <a:endParaRPr lang="en-US" dirty="0"/>
          </a:p>
        </p:txBody>
      </p:sp>
      <p:sp>
        <p:nvSpPr>
          <p:cNvPr id="3" name="Slide Number Placeholder 2">
            <a:extLst>
              <a:ext uri="{FF2B5EF4-FFF2-40B4-BE49-F238E27FC236}">
                <a16:creationId xmlns:a16="http://schemas.microsoft.com/office/drawing/2014/main" id="{5C359990-CF2C-4740-A0B9-178A71CCD410}"/>
              </a:ext>
            </a:extLst>
          </p:cNvPr>
          <p:cNvSpPr>
            <a:spLocks noGrp="1"/>
          </p:cNvSpPr>
          <p:nvPr>
            <p:ph type="sldNum" sz="quarter" idx="12"/>
          </p:nvPr>
        </p:nvSpPr>
        <p:spPr/>
        <p:txBody>
          <a:bodyPr/>
          <a:lstStyle/>
          <a:p>
            <a:fld id="{B35AE8FD-4865-E849-9125-692E0469FFE3}" type="slidenum">
              <a:rPr lang="en-US" smtClean="0"/>
              <a:pPr/>
              <a:t>30</a:t>
            </a:fld>
            <a:endParaRPr lang="en-US"/>
          </a:p>
        </p:txBody>
      </p:sp>
      <p:sp>
        <p:nvSpPr>
          <p:cNvPr id="4" name="Title 3">
            <a:extLst>
              <a:ext uri="{FF2B5EF4-FFF2-40B4-BE49-F238E27FC236}">
                <a16:creationId xmlns:a16="http://schemas.microsoft.com/office/drawing/2014/main" id="{4ADEF178-471E-414F-A311-1640266940E6}"/>
              </a:ext>
            </a:extLst>
          </p:cNvPr>
          <p:cNvSpPr>
            <a:spLocks noGrp="1"/>
          </p:cNvSpPr>
          <p:nvPr>
            <p:ph type="title"/>
          </p:nvPr>
        </p:nvSpPr>
        <p:spPr/>
        <p:txBody>
          <a:bodyPr anchor="ctr"/>
          <a:lstStyle/>
          <a:p>
            <a:r>
              <a:rPr lang="en-US" b="1" dirty="0">
                <a:solidFill>
                  <a:schemeClr val="bg1"/>
                </a:solidFill>
              </a:rPr>
              <a:t>Services Currently Used</a:t>
            </a:r>
          </a:p>
        </p:txBody>
      </p:sp>
    </p:spTree>
    <p:extLst>
      <p:ext uri="{BB962C8B-B14F-4D97-AF65-F5344CB8AC3E}">
        <p14:creationId xmlns:p14="http://schemas.microsoft.com/office/powerpoint/2010/main" val="1336464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374E5-092A-4B68-AF40-550EEE1A0925}"/>
              </a:ext>
            </a:extLst>
          </p:cNvPr>
          <p:cNvSpPr>
            <a:spLocks noGrp="1"/>
          </p:cNvSpPr>
          <p:nvPr>
            <p:ph idx="1"/>
          </p:nvPr>
        </p:nvSpPr>
        <p:spPr/>
        <p:txBody>
          <a:bodyPr/>
          <a:lstStyle/>
          <a:p>
            <a:r>
              <a:rPr lang="en-US" dirty="0"/>
              <a:t>51.7% of respondents reported using some sort of personal help in their daily activities</a:t>
            </a:r>
          </a:p>
          <a:p>
            <a:r>
              <a:rPr lang="en-US" dirty="0"/>
              <a:t>35.4% of respondents reported that a family member was providing that assistance</a:t>
            </a:r>
          </a:p>
          <a:p>
            <a:r>
              <a:rPr lang="en-US" dirty="0"/>
              <a:t>82.3% of family members providing assistance were unpaid</a:t>
            </a:r>
          </a:p>
          <a:p>
            <a:r>
              <a:rPr lang="en-US" dirty="0"/>
              <a:t>8.1% of respondents received assistance from a paid personal health care worker</a:t>
            </a:r>
          </a:p>
        </p:txBody>
      </p:sp>
      <p:sp>
        <p:nvSpPr>
          <p:cNvPr id="3" name="Slide Number Placeholder 2">
            <a:extLst>
              <a:ext uri="{FF2B5EF4-FFF2-40B4-BE49-F238E27FC236}">
                <a16:creationId xmlns:a16="http://schemas.microsoft.com/office/drawing/2014/main" id="{F68C04F2-C7A7-4436-9DDF-44C31445D1F4}"/>
              </a:ext>
            </a:extLst>
          </p:cNvPr>
          <p:cNvSpPr>
            <a:spLocks noGrp="1"/>
          </p:cNvSpPr>
          <p:nvPr>
            <p:ph type="sldNum" sz="quarter" idx="12"/>
          </p:nvPr>
        </p:nvSpPr>
        <p:spPr/>
        <p:txBody>
          <a:bodyPr/>
          <a:lstStyle/>
          <a:p>
            <a:fld id="{B35AE8FD-4865-E849-9125-692E0469FFE3}" type="slidenum">
              <a:rPr lang="en-US" smtClean="0"/>
              <a:pPr/>
              <a:t>31</a:t>
            </a:fld>
            <a:endParaRPr lang="en-US"/>
          </a:p>
        </p:txBody>
      </p:sp>
      <p:sp>
        <p:nvSpPr>
          <p:cNvPr id="5" name="Title 4">
            <a:extLst>
              <a:ext uri="{FF2B5EF4-FFF2-40B4-BE49-F238E27FC236}">
                <a16:creationId xmlns:a16="http://schemas.microsoft.com/office/drawing/2014/main" id="{29836747-7B6B-4662-A170-F4A3F47EF7FA}"/>
              </a:ext>
            </a:extLst>
          </p:cNvPr>
          <p:cNvSpPr>
            <a:spLocks noGrp="1"/>
          </p:cNvSpPr>
          <p:nvPr>
            <p:ph type="title"/>
          </p:nvPr>
        </p:nvSpPr>
        <p:spPr/>
        <p:txBody>
          <a:bodyPr anchor="ctr"/>
          <a:lstStyle/>
          <a:p>
            <a:r>
              <a:rPr lang="en-US" b="1" dirty="0">
                <a:solidFill>
                  <a:schemeClr val="bg1"/>
                </a:solidFill>
              </a:rPr>
              <a:t>Personal Care	</a:t>
            </a:r>
          </a:p>
        </p:txBody>
      </p:sp>
    </p:spTree>
    <p:extLst>
      <p:ext uri="{BB962C8B-B14F-4D97-AF65-F5344CB8AC3E}">
        <p14:creationId xmlns:p14="http://schemas.microsoft.com/office/powerpoint/2010/main" val="2040613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8C04F2-C7A7-4436-9DDF-44C31445D1F4}"/>
              </a:ext>
            </a:extLst>
          </p:cNvPr>
          <p:cNvSpPr>
            <a:spLocks noGrp="1"/>
          </p:cNvSpPr>
          <p:nvPr>
            <p:ph type="sldNum" sz="quarter" idx="12"/>
          </p:nvPr>
        </p:nvSpPr>
        <p:spPr/>
        <p:txBody>
          <a:bodyPr/>
          <a:lstStyle/>
          <a:p>
            <a:fld id="{B35AE8FD-4865-E849-9125-692E0469FFE3}" type="slidenum">
              <a:rPr lang="en-US" smtClean="0"/>
              <a:pPr/>
              <a:t>32</a:t>
            </a:fld>
            <a:endParaRPr lang="en-US"/>
          </a:p>
        </p:txBody>
      </p:sp>
      <p:sp>
        <p:nvSpPr>
          <p:cNvPr id="5" name="Title 4">
            <a:extLst>
              <a:ext uri="{FF2B5EF4-FFF2-40B4-BE49-F238E27FC236}">
                <a16:creationId xmlns:a16="http://schemas.microsoft.com/office/drawing/2014/main" id="{29836747-7B6B-4662-A170-F4A3F47EF7FA}"/>
              </a:ext>
            </a:extLst>
          </p:cNvPr>
          <p:cNvSpPr>
            <a:spLocks noGrp="1"/>
          </p:cNvSpPr>
          <p:nvPr>
            <p:ph type="title"/>
          </p:nvPr>
        </p:nvSpPr>
        <p:spPr/>
        <p:txBody>
          <a:bodyPr anchor="ctr"/>
          <a:lstStyle/>
          <a:p>
            <a:r>
              <a:rPr lang="en-US" b="1" dirty="0">
                <a:solidFill>
                  <a:schemeClr val="bg1"/>
                </a:solidFill>
              </a:rPr>
              <a:t>Assistance	</a:t>
            </a:r>
          </a:p>
        </p:txBody>
      </p:sp>
      <p:pic>
        <p:nvPicPr>
          <p:cNvPr id="6" name="Content Placeholder 5" descr="A screenshot of a computer&#10;&#10;Description automatically generated">
            <a:extLst>
              <a:ext uri="{FF2B5EF4-FFF2-40B4-BE49-F238E27FC236}">
                <a16:creationId xmlns:a16="http://schemas.microsoft.com/office/drawing/2014/main" id="{F7396FA4-9977-44D1-B8B9-94727B80CBB6}"/>
              </a:ext>
            </a:extLst>
          </p:cNvPr>
          <p:cNvPicPr>
            <a:picLocks noGrp="1"/>
          </p:cNvPicPr>
          <p:nvPr>
            <p:ph idx="1"/>
          </p:nvPr>
        </p:nvPicPr>
        <p:blipFill>
          <a:blip r:embed="rId3"/>
          <a:stretch>
            <a:fillRect/>
          </a:stretch>
        </p:blipFill>
        <p:spPr>
          <a:xfrm>
            <a:off x="2099562" y="842804"/>
            <a:ext cx="7992875" cy="5325984"/>
          </a:xfrm>
          <a:prstGeom prst="rect">
            <a:avLst/>
          </a:prstGeom>
        </p:spPr>
      </p:pic>
    </p:spTree>
    <p:extLst>
      <p:ext uri="{BB962C8B-B14F-4D97-AF65-F5344CB8AC3E}">
        <p14:creationId xmlns:p14="http://schemas.microsoft.com/office/powerpoint/2010/main" val="2380955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859A-F8A6-49BE-B677-65E05C18C9D0}"/>
              </a:ext>
            </a:extLst>
          </p:cNvPr>
          <p:cNvSpPr>
            <a:spLocks noGrp="1"/>
          </p:cNvSpPr>
          <p:nvPr>
            <p:ph type="title"/>
          </p:nvPr>
        </p:nvSpPr>
        <p:spPr/>
        <p:txBody>
          <a:bodyPr/>
          <a:lstStyle/>
          <a:p>
            <a:r>
              <a:rPr lang="en-US" dirty="0"/>
              <a:t>Quality of Care</a:t>
            </a:r>
          </a:p>
        </p:txBody>
      </p:sp>
      <p:sp>
        <p:nvSpPr>
          <p:cNvPr id="3" name="Slide Number Placeholder 2">
            <a:extLst>
              <a:ext uri="{FF2B5EF4-FFF2-40B4-BE49-F238E27FC236}">
                <a16:creationId xmlns:a16="http://schemas.microsoft.com/office/drawing/2014/main" id="{88ADB6BE-0412-4EF3-A879-FB2CDEA16A87}"/>
              </a:ext>
            </a:extLst>
          </p:cNvPr>
          <p:cNvSpPr>
            <a:spLocks noGrp="1"/>
          </p:cNvSpPr>
          <p:nvPr>
            <p:ph type="sldNum" sz="quarter" idx="12"/>
          </p:nvPr>
        </p:nvSpPr>
        <p:spPr/>
        <p:txBody>
          <a:bodyPr/>
          <a:lstStyle/>
          <a:p>
            <a:fld id="{B35AE8FD-4865-E849-9125-692E0469FFE3}" type="slidenum">
              <a:rPr lang="en-US" smtClean="0"/>
              <a:t>33</a:t>
            </a:fld>
            <a:endParaRPr lang="en-US"/>
          </a:p>
        </p:txBody>
      </p:sp>
    </p:spTree>
    <p:extLst>
      <p:ext uri="{BB962C8B-B14F-4D97-AF65-F5344CB8AC3E}">
        <p14:creationId xmlns:p14="http://schemas.microsoft.com/office/powerpoint/2010/main" val="2657493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D08F4E-4AC2-40AD-903A-63A511C8C0FF}"/>
              </a:ext>
            </a:extLst>
          </p:cNvPr>
          <p:cNvSpPr>
            <a:spLocks noGrp="1"/>
          </p:cNvSpPr>
          <p:nvPr>
            <p:ph idx="1"/>
          </p:nvPr>
        </p:nvSpPr>
        <p:spPr/>
        <p:txBody>
          <a:bodyPr/>
          <a:lstStyle/>
          <a:p>
            <a:r>
              <a:rPr lang="en-US" dirty="0"/>
              <a:t>90.1% of respondents indicated that they felt culturally respected by doctors and other healthcare providers</a:t>
            </a:r>
          </a:p>
          <a:p>
            <a:r>
              <a:rPr lang="en-US" dirty="0"/>
              <a:t>76.9% of respondents felt that their wishes for the kind of care they received were listened to and respected</a:t>
            </a:r>
          </a:p>
          <a:p>
            <a:r>
              <a:rPr lang="en-US" sz="2800" b="1" dirty="0"/>
              <a:t>90.9% of respondents received care at the Seattle Indian Health Board</a:t>
            </a:r>
          </a:p>
        </p:txBody>
      </p:sp>
      <p:sp>
        <p:nvSpPr>
          <p:cNvPr id="3" name="Slide Number Placeholder 2">
            <a:extLst>
              <a:ext uri="{FF2B5EF4-FFF2-40B4-BE49-F238E27FC236}">
                <a16:creationId xmlns:a16="http://schemas.microsoft.com/office/drawing/2014/main" id="{EE08F956-C47C-4F02-AA58-F7229B832A3E}"/>
              </a:ext>
            </a:extLst>
          </p:cNvPr>
          <p:cNvSpPr>
            <a:spLocks noGrp="1"/>
          </p:cNvSpPr>
          <p:nvPr>
            <p:ph type="sldNum" sz="quarter" idx="12"/>
          </p:nvPr>
        </p:nvSpPr>
        <p:spPr/>
        <p:txBody>
          <a:bodyPr/>
          <a:lstStyle/>
          <a:p>
            <a:fld id="{B35AE8FD-4865-E849-9125-692E0469FFE3}" type="slidenum">
              <a:rPr lang="en-US" smtClean="0"/>
              <a:pPr/>
              <a:t>34</a:t>
            </a:fld>
            <a:endParaRPr lang="en-US"/>
          </a:p>
        </p:txBody>
      </p:sp>
      <p:sp>
        <p:nvSpPr>
          <p:cNvPr id="6" name="Title 5">
            <a:extLst>
              <a:ext uri="{FF2B5EF4-FFF2-40B4-BE49-F238E27FC236}">
                <a16:creationId xmlns:a16="http://schemas.microsoft.com/office/drawing/2014/main" id="{7E73C358-4770-4256-9C7B-CD6B741E7831}"/>
              </a:ext>
            </a:extLst>
          </p:cNvPr>
          <p:cNvSpPr>
            <a:spLocks noGrp="1"/>
          </p:cNvSpPr>
          <p:nvPr>
            <p:ph type="title"/>
          </p:nvPr>
        </p:nvSpPr>
        <p:spPr/>
        <p:txBody>
          <a:bodyPr anchor="ctr"/>
          <a:lstStyle/>
          <a:p>
            <a:r>
              <a:rPr lang="en-US" b="1" dirty="0">
                <a:solidFill>
                  <a:schemeClr val="bg1"/>
                </a:solidFill>
              </a:rPr>
              <a:t>Quality of Care</a:t>
            </a:r>
          </a:p>
        </p:txBody>
      </p:sp>
    </p:spTree>
    <p:extLst>
      <p:ext uri="{BB962C8B-B14F-4D97-AF65-F5344CB8AC3E}">
        <p14:creationId xmlns:p14="http://schemas.microsoft.com/office/powerpoint/2010/main" val="2187621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25BC-786E-42BB-ACAD-EAAE4FE03215}"/>
              </a:ext>
            </a:extLst>
          </p:cNvPr>
          <p:cNvSpPr>
            <a:spLocks noGrp="1"/>
          </p:cNvSpPr>
          <p:nvPr>
            <p:ph type="title"/>
          </p:nvPr>
        </p:nvSpPr>
        <p:spPr/>
        <p:txBody>
          <a:bodyPr/>
          <a:lstStyle/>
          <a:p>
            <a:r>
              <a:rPr lang="en-US" dirty="0"/>
              <a:t>Recommendations</a:t>
            </a:r>
          </a:p>
        </p:txBody>
      </p:sp>
      <p:sp>
        <p:nvSpPr>
          <p:cNvPr id="3" name="Slide Number Placeholder 2">
            <a:extLst>
              <a:ext uri="{FF2B5EF4-FFF2-40B4-BE49-F238E27FC236}">
                <a16:creationId xmlns:a16="http://schemas.microsoft.com/office/drawing/2014/main" id="{9388FC9E-BA9D-412E-A3DB-F5DA5FACB870}"/>
              </a:ext>
            </a:extLst>
          </p:cNvPr>
          <p:cNvSpPr>
            <a:spLocks noGrp="1"/>
          </p:cNvSpPr>
          <p:nvPr>
            <p:ph type="sldNum" sz="quarter" idx="12"/>
          </p:nvPr>
        </p:nvSpPr>
        <p:spPr/>
        <p:txBody>
          <a:bodyPr/>
          <a:lstStyle/>
          <a:p>
            <a:fld id="{B35AE8FD-4865-E849-9125-692E0469FFE3}" type="slidenum">
              <a:rPr lang="en-US" smtClean="0"/>
              <a:t>35</a:t>
            </a:fld>
            <a:endParaRPr lang="en-US"/>
          </a:p>
        </p:txBody>
      </p:sp>
    </p:spTree>
    <p:extLst>
      <p:ext uri="{BB962C8B-B14F-4D97-AF65-F5344CB8AC3E}">
        <p14:creationId xmlns:p14="http://schemas.microsoft.com/office/powerpoint/2010/main" val="2159523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D08F4E-4AC2-40AD-903A-63A511C8C0FF}"/>
              </a:ext>
            </a:extLst>
          </p:cNvPr>
          <p:cNvSpPr>
            <a:spLocks noGrp="1"/>
          </p:cNvSpPr>
          <p:nvPr>
            <p:ph idx="1"/>
          </p:nvPr>
        </p:nvSpPr>
        <p:spPr/>
        <p:txBody>
          <a:bodyPr>
            <a:normAutofit lnSpcReduction="10000"/>
          </a:bodyPr>
          <a:lstStyle/>
          <a:p>
            <a:r>
              <a:rPr lang="en-US" dirty="0"/>
              <a:t>Immediately explore options to address the dual-crisis of extreme poverty and homelessness among disabled and elder community members</a:t>
            </a:r>
          </a:p>
          <a:p>
            <a:r>
              <a:rPr lang="en-US" dirty="0"/>
              <a:t>Transportation assistance emerged as one of the most common concerns voiced by community participants. Options for improving transportation and mitigating related risks (falls specifically) should be further explored</a:t>
            </a:r>
          </a:p>
          <a:p>
            <a:r>
              <a:rPr lang="en-US" dirty="0"/>
              <a:t>Continue to support and reinforce SIHB the elders’ program; explore options for expanding or developing a similar program for disabled community members</a:t>
            </a:r>
          </a:p>
          <a:p>
            <a:r>
              <a:rPr lang="en-US" dirty="0"/>
              <a:t>Explore opportunities to develop a sustainable, culturally-competent long-term care program to provide for members of the urban disabled and elder AIAN community in King County</a:t>
            </a:r>
          </a:p>
          <a:p>
            <a:r>
              <a:rPr lang="en-US" dirty="0"/>
              <a:t>Identify members of the urban native disabled and elder community currently in institutional care or at risk of institutional placement for potential return to their communities</a:t>
            </a:r>
          </a:p>
        </p:txBody>
      </p:sp>
      <p:sp>
        <p:nvSpPr>
          <p:cNvPr id="3" name="Slide Number Placeholder 2">
            <a:extLst>
              <a:ext uri="{FF2B5EF4-FFF2-40B4-BE49-F238E27FC236}">
                <a16:creationId xmlns:a16="http://schemas.microsoft.com/office/drawing/2014/main" id="{EE08F956-C47C-4F02-AA58-F7229B832A3E}"/>
              </a:ext>
            </a:extLst>
          </p:cNvPr>
          <p:cNvSpPr>
            <a:spLocks noGrp="1"/>
          </p:cNvSpPr>
          <p:nvPr>
            <p:ph type="sldNum" sz="quarter" idx="12"/>
          </p:nvPr>
        </p:nvSpPr>
        <p:spPr/>
        <p:txBody>
          <a:bodyPr/>
          <a:lstStyle/>
          <a:p>
            <a:fld id="{B35AE8FD-4865-E849-9125-692E0469FFE3}" type="slidenum">
              <a:rPr lang="en-US" smtClean="0"/>
              <a:pPr/>
              <a:t>36</a:t>
            </a:fld>
            <a:endParaRPr lang="en-US"/>
          </a:p>
        </p:txBody>
      </p:sp>
      <p:sp>
        <p:nvSpPr>
          <p:cNvPr id="6" name="Title 5">
            <a:extLst>
              <a:ext uri="{FF2B5EF4-FFF2-40B4-BE49-F238E27FC236}">
                <a16:creationId xmlns:a16="http://schemas.microsoft.com/office/drawing/2014/main" id="{7E73C358-4770-4256-9C7B-CD6B741E7831}"/>
              </a:ext>
            </a:extLst>
          </p:cNvPr>
          <p:cNvSpPr>
            <a:spLocks noGrp="1"/>
          </p:cNvSpPr>
          <p:nvPr>
            <p:ph type="title"/>
          </p:nvPr>
        </p:nvSpPr>
        <p:spPr/>
        <p:txBody>
          <a:bodyPr anchor="ctr"/>
          <a:lstStyle/>
          <a:p>
            <a:r>
              <a:rPr lang="en-US" b="1" dirty="0">
                <a:solidFill>
                  <a:schemeClr val="bg1"/>
                </a:solidFill>
              </a:rPr>
              <a:t>Recommendations</a:t>
            </a:r>
          </a:p>
        </p:txBody>
      </p:sp>
    </p:spTree>
    <p:extLst>
      <p:ext uri="{BB962C8B-B14F-4D97-AF65-F5344CB8AC3E}">
        <p14:creationId xmlns:p14="http://schemas.microsoft.com/office/powerpoint/2010/main" val="1025082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865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1302461-CAF4-49DE-9A98-60719C11CB2B}"/>
              </a:ext>
            </a:extLst>
          </p:cNvPr>
          <p:cNvSpPr>
            <a:spLocks noGrp="1"/>
          </p:cNvSpPr>
          <p:nvPr>
            <p:ph idx="1"/>
          </p:nvPr>
        </p:nvSpPr>
        <p:spPr>
          <a:xfrm>
            <a:off x="812803" y="2121410"/>
            <a:ext cx="4903893" cy="3944111"/>
          </a:xfrm>
        </p:spPr>
        <p:txBody>
          <a:bodyPr/>
          <a:lstStyle/>
          <a:p>
            <a:r>
              <a:rPr lang="en-US" dirty="0"/>
              <a:t>The majority of respondents came from along the I-5 corridor	</a:t>
            </a:r>
          </a:p>
          <a:p>
            <a:r>
              <a:rPr lang="en-US" dirty="0"/>
              <a:t>30.4% of respondents came from the downtown Seattle area</a:t>
            </a: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AC11F9CF-17E3-4D70-A9B3-F3A9D3DAE80F}"/>
              </a:ext>
            </a:extLst>
          </p:cNvPr>
          <p:cNvSpPr>
            <a:spLocks noGrp="1"/>
          </p:cNvSpPr>
          <p:nvPr>
            <p:ph type="sldNum" sz="quarter" idx="12"/>
          </p:nvPr>
        </p:nvSpPr>
        <p:spPr/>
        <p:txBody>
          <a:bodyPr/>
          <a:lstStyle/>
          <a:p>
            <a:fld id="{B35AE8FD-4865-E849-9125-692E0469FFE3}" type="slidenum">
              <a:rPr lang="en-US" smtClean="0"/>
              <a:pPr/>
              <a:t>4</a:t>
            </a:fld>
            <a:endParaRPr lang="en-US"/>
          </a:p>
        </p:txBody>
      </p:sp>
      <p:sp>
        <p:nvSpPr>
          <p:cNvPr id="6" name="Title 5">
            <a:extLst>
              <a:ext uri="{FF2B5EF4-FFF2-40B4-BE49-F238E27FC236}">
                <a16:creationId xmlns:a16="http://schemas.microsoft.com/office/drawing/2014/main" id="{75B548C7-36FC-440D-AE49-93E91CA14FE4}"/>
              </a:ext>
            </a:extLst>
          </p:cNvPr>
          <p:cNvSpPr>
            <a:spLocks noGrp="1"/>
          </p:cNvSpPr>
          <p:nvPr>
            <p:ph type="title"/>
          </p:nvPr>
        </p:nvSpPr>
        <p:spPr/>
        <p:txBody>
          <a:bodyPr anchor="ctr"/>
          <a:lstStyle/>
          <a:p>
            <a:r>
              <a:rPr lang="en-US" b="1" dirty="0">
                <a:solidFill>
                  <a:schemeClr val="bg1"/>
                </a:solidFill>
              </a:rPr>
              <a:t>Geographic Distributions of Respondents</a:t>
            </a:r>
          </a:p>
        </p:txBody>
      </p:sp>
      <p:pic>
        <p:nvPicPr>
          <p:cNvPr id="14" name="Content Placeholder 13" descr="A close up of a map&#10;&#10;Description automatically generated">
            <a:extLst>
              <a:ext uri="{FF2B5EF4-FFF2-40B4-BE49-F238E27FC236}">
                <a16:creationId xmlns:a16="http://schemas.microsoft.com/office/drawing/2014/main" id="{388E8F20-A351-4ED3-9D2C-FEE6805619D2}"/>
              </a:ext>
            </a:extLst>
          </p:cNvPr>
          <p:cNvPicPr>
            <a:picLocks noGrp="1" noChangeAspect="1"/>
          </p:cNvPicPr>
          <p:nvPr>
            <p:ph idx="13"/>
          </p:nvPr>
        </p:nvPicPr>
        <p:blipFill rotWithShape="1">
          <a:blip r:embed="rId3">
            <a:extLst>
              <a:ext uri="{28A0092B-C50C-407E-A947-70E740481C1C}">
                <a14:useLocalDpi xmlns:a14="http://schemas.microsoft.com/office/drawing/2010/main" val="0"/>
              </a:ext>
            </a:extLst>
          </a:blip>
          <a:srcRect l="20434" t="2620" r="37211" b="10130"/>
          <a:stretch/>
        </p:blipFill>
        <p:spPr>
          <a:xfrm>
            <a:off x="6475305" y="1088070"/>
            <a:ext cx="4903892" cy="5023020"/>
          </a:xfrm>
        </p:spPr>
      </p:pic>
    </p:spTree>
    <p:extLst>
      <p:ext uri="{BB962C8B-B14F-4D97-AF65-F5344CB8AC3E}">
        <p14:creationId xmlns:p14="http://schemas.microsoft.com/office/powerpoint/2010/main" val="221280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E308D9-C057-4E36-801B-050DC97B6C8A}"/>
              </a:ext>
            </a:extLst>
          </p:cNvPr>
          <p:cNvSpPr>
            <a:spLocks noGrp="1"/>
          </p:cNvSpPr>
          <p:nvPr>
            <p:ph idx="1"/>
          </p:nvPr>
        </p:nvSpPr>
        <p:spPr/>
        <p:txBody>
          <a:bodyPr/>
          <a:lstStyle/>
          <a:p>
            <a:r>
              <a:rPr lang="en-US" dirty="0"/>
              <a:t>Majority of respondents female (56.2%)</a:t>
            </a:r>
          </a:p>
          <a:p>
            <a:r>
              <a:rPr lang="en-US" dirty="0"/>
              <a:t>Age of respondents followed a generally standard distribution</a:t>
            </a:r>
          </a:p>
          <a:p>
            <a:r>
              <a:rPr lang="en-US" dirty="0"/>
              <a:t>Ages ranged from 35 to 85</a:t>
            </a:r>
          </a:p>
          <a:p>
            <a:r>
              <a:rPr lang="en-US" dirty="0"/>
              <a:t>Majority of respondents aged 55 and older</a:t>
            </a:r>
          </a:p>
          <a:p>
            <a:r>
              <a:rPr lang="en-US" dirty="0"/>
              <a:t>Average age of 60.2</a:t>
            </a:r>
          </a:p>
        </p:txBody>
      </p:sp>
      <p:sp>
        <p:nvSpPr>
          <p:cNvPr id="3" name="Slide Number Placeholder 2">
            <a:extLst>
              <a:ext uri="{FF2B5EF4-FFF2-40B4-BE49-F238E27FC236}">
                <a16:creationId xmlns:a16="http://schemas.microsoft.com/office/drawing/2014/main" id="{C9EC2E38-70CE-4DF0-9117-41B9C944E2A9}"/>
              </a:ext>
            </a:extLst>
          </p:cNvPr>
          <p:cNvSpPr>
            <a:spLocks noGrp="1"/>
          </p:cNvSpPr>
          <p:nvPr>
            <p:ph type="sldNum" sz="quarter" idx="12"/>
          </p:nvPr>
        </p:nvSpPr>
        <p:spPr/>
        <p:txBody>
          <a:bodyPr/>
          <a:lstStyle/>
          <a:p>
            <a:fld id="{B35AE8FD-4865-E849-9125-692E0469FFE3}" type="slidenum">
              <a:rPr lang="en-US" smtClean="0"/>
              <a:pPr/>
              <a:t>5</a:t>
            </a:fld>
            <a:endParaRPr lang="en-US" dirty="0"/>
          </a:p>
        </p:txBody>
      </p:sp>
      <p:sp>
        <p:nvSpPr>
          <p:cNvPr id="5" name="Title 4">
            <a:extLst>
              <a:ext uri="{FF2B5EF4-FFF2-40B4-BE49-F238E27FC236}">
                <a16:creationId xmlns:a16="http://schemas.microsoft.com/office/drawing/2014/main" id="{DB76E795-7E64-4B55-9ED1-FCE00459B7FF}"/>
              </a:ext>
            </a:extLst>
          </p:cNvPr>
          <p:cNvSpPr>
            <a:spLocks noGrp="1"/>
          </p:cNvSpPr>
          <p:nvPr>
            <p:ph type="title"/>
          </p:nvPr>
        </p:nvSpPr>
        <p:spPr/>
        <p:txBody>
          <a:bodyPr anchor="ctr"/>
          <a:lstStyle/>
          <a:p>
            <a:r>
              <a:rPr lang="en-US" b="1" dirty="0">
                <a:solidFill>
                  <a:schemeClr val="bg1"/>
                </a:solidFill>
              </a:rPr>
              <a:t>Respondents by Age and Gender</a:t>
            </a:r>
          </a:p>
        </p:txBody>
      </p:sp>
      <p:pic>
        <p:nvPicPr>
          <p:cNvPr id="15" name="Content Placeholder 14" descr="A screenshot of a computer&#10;&#10;Description automatically generated">
            <a:extLst>
              <a:ext uri="{FF2B5EF4-FFF2-40B4-BE49-F238E27FC236}">
                <a16:creationId xmlns:a16="http://schemas.microsoft.com/office/drawing/2014/main" id="{665638BD-5152-4A23-9C19-BBBD15C18822}"/>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5586954" y="972484"/>
            <a:ext cx="6101478" cy="5093040"/>
          </a:xfrm>
        </p:spPr>
      </p:pic>
    </p:spTree>
    <p:extLst>
      <p:ext uri="{BB962C8B-B14F-4D97-AF65-F5344CB8AC3E}">
        <p14:creationId xmlns:p14="http://schemas.microsoft.com/office/powerpoint/2010/main" val="197211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08094D-9165-4650-AEF4-EE399716EC98}"/>
              </a:ext>
            </a:extLst>
          </p:cNvPr>
          <p:cNvSpPr>
            <a:spLocks noGrp="1"/>
          </p:cNvSpPr>
          <p:nvPr>
            <p:ph type="sldNum" sz="quarter" idx="12"/>
          </p:nvPr>
        </p:nvSpPr>
        <p:spPr/>
        <p:txBody>
          <a:bodyPr/>
          <a:lstStyle/>
          <a:p>
            <a:fld id="{B35AE8FD-4865-E849-9125-692E0469FFE3}" type="slidenum">
              <a:rPr lang="en-US" smtClean="0"/>
              <a:pPr/>
              <a:t>6</a:t>
            </a:fld>
            <a:endParaRPr lang="en-US"/>
          </a:p>
        </p:txBody>
      </p:sp>
      <p:sp>
        <p:nvSpPr>
          <p:cNvPr id="6" name="Title 5">
            <a:extLst>
              <a:ext uri="{FF2B5EF4-FFF2-40B4-BE49-F238E27FC236}">
                <a16:creationId xmlns:a16="http://schemas.microsoft.com/office/drawing/2014/main" id="{570DD5D9-E1AB-4621-8219-516F19EB038A}"/>
              </a:ext>
            </a:extLst>
          </p:cNvPr>
          <p:cNvSpPr>
            <a:spLocks noGrp="1"/>
          </p:cNvSpPr>
          <p:nvPr>
            <p:ph type="title"/>
          </p:nvPr>
        </p:nvSpPr>
        <p:spPr/>
        <p:txBody>
          <a:bodyPr anchor="ctr"/>
          <a:lstStyle/>
          <a:p>
            <a:r>
              <a:rPr lang="en-US" b="1" dirty="0">
                <a:solidFill>
                  <a:schemeClr val="bg1"/>
                </a:solidFill>
              </a:rPr>
              <a:t>Respondents by Tribe</a:t>
            </a:r>
          </a:p>
        </p:txBody>
      </p:sp>
      <p:pic>
        <p:nvPicPr>
          <p:cNvPr id="8" name="Picture 7" descr="A close up of a logo&#10;&#10;Description automatically generated">
            <a:extLst>
              <a:ext uri="{FF2B5EF4-FFF2-40B4-BE49-F238E27FC236}">
                <a16:creationId xmlns:a16="http://schemas.microsoft.com/office/drawing/2014/main" id="{DA5B84B8-7FB3-4E2E-8135-C7C736B650A8}"/>
              </a:ext>
            </a:extLst>
          </p:cNvPr>
          <p:cNvPicPr>
            <a:picLocks noChangeAspect="1"/>
          </p:cNvPicPr>
          <p:nvPr/>
        </p:nvPicPr>
        <p:blipFill>
          <a:blip r:embed="rId3"/>
          <a:stretch>
            <a:fillRect/>
          </a:stretch>
        </p:blipFill>
        <p:spPr>
          <a:xfrm>
            <a:off x="3089102" y="842804"/>
            <a:ext cx="6013796" cy="5982744"/>
          </a:xfrm>
          <a:prstGeom prst="rect">
            <a:avLst/>
          </a:prstGeom>
          <a:noFill/>
        </p:spPr>
      </p:pic>
    </p:spTree>
    <p:extLst>
      <p:ext uri="{BB962C8B-B14F-4D97-AF65-F5344CB8AC3E}">
        <p14:creationId xmlns:p14="http://schemas.microsoft.com/office/powerpoint/2010/main" val="108306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2C0694-67F3-4BE1-AB20-E023D45F41C7}"/>
              </a:ext>
            </a:extLst>
          </p:cNvPr>
          <p:cNvSpPr>
            <a:spLocks noGrp="1"/>
          </p:cNvSpPr>
          <p:nvPr>
            <p:ph type="title"/>
          </p:nvPr>
        </p:nvSpPr>
        <p:spPr/>
        <p:txBody>
          <a:bodyPr/>
          <a:lstStyle/>
          <a:p>
            <a:r>
              <a:rPr lang="en-US" dirty="0"/>
              <a:t>Community Input</a:t>
            </a:r>
          </a:p>
        </p:txBody>
      </p:sp>
    </p:spTree>
    <p:extLst>
      <p:ext uri="{BB962C8B-B14F-4D97-AF65-F5344CB8AC3E}">
        <p14:creationId xmlns:p14="http://schemas.microsoft.com/office/powerpoint/2010/main" val="251855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A30D8F-62F8-48E1-BDBC-C815A24830C0}"/>
              </a:ext>
            </a:extLst>
          </p:cNvPr>
          <p:cNvSpPr>
            <a:spLocks noGrp="1"/>
          </p:cNvSpPr>
          <p:nvPr>
            <p:ph idx="1"/>
          </p:nvPr>
        </p:nvSpPr>
        <p:spPr>
          <a:xfrm>
            <a:off x="814496" y="1621813"/>
            <a:ext cx="4903893" cy="3944111"/>
          </a:xfrm>
        </p:spPr>
        <p:txBody>
          <a:bodyPr/>
          <a:lstStyle/>
          <a:p>
            <a:pPr marL="0" indent="0">
              <a:buNone/>
            </a:pPr>
            <a:r>
              <a:rPr lang="en-US" b="1" dirty="0"/>
              <a:t>Top Health Concerns:</a:t>
            </a:r>
          </a:p>
          <a:p>
            <a:pPr marL="0" indent="0">
              <a:buNone/>
            </a:pPr>
            <a:endParaRPr lang="en-US" dirty="0"/>
          </a:p>
          <a:p>
            <a:pPr marL="457200" indent="-457200">
              <a:buAutoNum type="arabicParenR"/>
            </a:pPr>
            <a:r>
              <a:rPr lang="en-US" dirty="0"/>
              <a:t>Diabetes</a:t>
            </a:r>
          </a:p>
          <a:p>
            <a:pPr marL="457200" indent="-457200">
              <a:buAutoNum type="arabicParenR"/>
            </a:pPr>
            <a:r>
              <a:rPr lang="en-US" dirty="0"/>
              <a:t>Substance abuse</a:t>
            </a:r>
          </a:p>
          <a:p>
            <a:pPr marL="457200" indent="-457200">
              <a:buAutoNum type="arabicParenR"/>
            </a:pPr>
            <a:r>
              <a:rPr lang="en-US" dirty="0"/>
              <a:t>Mental health</a:t>
            </a:r>
          </a:p>
          <a:p>
            <a:pPr marL="457200" indent="-457200">
              <a:buAutoNum type="arabicParenR"/>
            </a:pPr>
            <a:r>
              <a:rPr lang="en-US" dirty="0"/>
              <a:t>Falls</a:t>
            </a:r>
          </a:p>
          <a:p>
            <a:pPr marL="457200" indent="-457200">
              <a:buAutoNum type="arabicParenR"/>
            </a:pPr>
            <a:r>
              <a:rPr lang="en-US" dirty="0"/>
              <a:t>Cancer</a:t>
            </a:r>
          </a:p>
          <a:p>
            <a:pPr marL="457200" indent="-457200">
              <a:buAutoNum type="arabicParenR"/>
            </a:pPr>
            <a:r>
              <a:rPr lang="en-US" dirty="0"/>
              <a:t>Nutrition</a:t>
            </a:r>
          </a:p>
          <a:p>
            <a:pPr marL="457200" indent="-457200">
              <a:buAutoNum type="arabicParenR"/>
            </a:pPr>
            <a:endParaRPr lang="en-US" dirty="0"/>
          </a:p>
        </p:txBody>
      </p:sp>
      <p:sp>
        <p:nvSpPr>
          <p:cNvPr id="3" name="Slide Number Placeholder 2">
            <a:extLst>
              <a:ext uri="{FF2B5EF4-FFF2-40B4-BE49-F238E27FC236}">
                <a16:creationId xmlns:a16="http://schemas.microsoft.com/office/drawing/2014/main" id="{6A61FFBA-AD8E-490F-A154-D18AF36354F0}"/>
              </a:ext>
            </a:extLst>
          </p:cNvPr>
          <p:cNvSpPr>
            <a:spLocks noGrp="1"/>
          </p:cNvSpPr>
          <p:nvPr>
            <p:ph type="sldNum" sz="quarter" idx="12"/>
          </p:nvPr>
        </p:nvSpPr>
        <p:spPr/>
        <p:txBody>
          <a:bodyPr/>
          <a:lstStyle/>
          <a:p>
            <a:fld id="{B35AE8FD-4865-E849-9125-692E0469FFE3}" type="slidenum">
              <a:rPr lang="en-US" smtClean="0"/>
              <a:pPr/>
              <a:t>8</a:t>
            </a:fld>
            <a:endParaRPr lang="en-US"/>
          </a:p>
        </p:txBody>
      </p:sp>
      <p:sp>
        <p:nvSpPr>
          <p:cNvPr id="5" name="Content Placeholder 4">
            <a:extLst>
              <a:ext uri="{FF2B5EF4-FFF2-40B4-BE49-F238E27FC236}">
                <a16:creationId xmlns:a16="http://schemas.microsoft.com/office/drawing/2014/main" id="{0F35A5BF-322E-4CDD-9766-8A4ABBF6D062}"/>
              </a:ext>
            </a:extLst>
          </p:cNvPr>
          <p:cNvSpPr>
            <a:spLocks noGrp="1"/>
          </p:cNvSpPr>
          <p:nvPr>
            <p:ph idx="13"/>
          </p:nvPr>
        </p:nvSpPr>
        <p:spPr>
          <a:xfrm>
            <a:off x="6477000" y="1621808"/>
            <a:ext cx="4903893" cy="3955544"/>
          </a:xfrm>
        </p:spPr>
        <p:txBody>
          <a:bodyPr/>
          <a:lstStyle/>
          <a:p>
            <a:pPr marL="0" indent="0">
              <a:buNone/>
            </a:pPr>
            <a:r>
              <a:rPr lang="en-US" b="1" dirty="0"/>
              <a:t>Top Health Needs:</a:t>
            </a:r>
          </a:p>
          <a:p>
            <a:pPr marL="0" indent="0">
              <a:buNone/>
            </a:pPr>
            <a:endParaRPr lang="en-US" dirty="0"/>
          </a:p>
          <a:p>
            <a:pPr marL="457200" indent="-457200">
              <a:buAutoNum type="arabicParenR"/>
            </a:pPr>
            <a:r>
              <a:rPr lang="en-US" dirty="0"/>
              <a:t>Housing assistance</a:t>
            </a:r>
          </a:p>
          <a:p>
            <a:pPr marL="457200" indent="-457200">
              <a:buAutoNum type="arabicParenR"/>
            </a:pPr>
            <a:r>
              <a:rPr lang="en-US" dirty="0"/>
              <a:t>Transportation</a:t>
            </a:r>
          </a:p>
          <a:p>
            <a:pPr marL="457200" indent="-457200">
              <a:buAutoNum type="arabicParenR"/>
            </a:pPr>
            <a:r>
              <a:rPr lang="en-US" dirty="0"/>
              <a:t>Healthcare literacy/assistance</a:t>
            </a:r>
          </a:p>
          <a:p>
            <a:pPr marL="457200" indent="-457200">
              <a:buAutoNum type="arabicParenR"/>
            </a:pPr>
            <a:r>
              <a:rPr lang="en-US" dirty="0"/>
              <a:t>Traditional medicine/healing</a:t>
            </a:r>
          </a:p>
          <a:p>
            <a:pPr marL="457200" indent="-457200">
              <a:buAutoNum type="arabicParenR"/>
            </a:pPr>
            <a:r>
              <a:rPr lang="en-US" dirty="0"/>
              <a:t>Independent living assistance</a:t>
            </a:r>
          </a:p>
          <a:p>
            <a:pPr marL="457200" indent="-457200">
              <a:buAutoNum type="arabicParenR"/>
            </a:pPr>
            <a:r>
              <a:rPr lang="en-US" dirty="0"/>
              <a:t>Long-term care assistance</a:t>
            </a:r>
          </a:p>
          <a:p>
            <a:pPr marL="0" indent="0">
              <a:buNone/>
            </a:pPr>
            <a:endParaRPr lang="en-US" dirty="0"/>
          </a:p>
        </p:txBody>
      </p:sp>
      <p:sp>
        <p:nvSpPr>
          <p:cNvPr id="4" name="Title 3">
            <a:extLst>
              <a:ext uri="{FF2B5EF4-FFF2-40B4-BE49-F238E27FC236}">
                <a16:creationId xmlns:a16="http://schemas.microsoft.com/office/drawing/2014/main" id="{BA672036-1B7E-4B80-9AD3-2D17C5DC9A38}"/>
              </a:ext>
            </a:extLst>
          </p:cNvPr>
          <p:cNvSpPr>
            <a:spLocks noGrp="1"/>
          </p:cNvSpPr>
          <p:nvPr>
            <p:ph type="title"/>
          </p:nvPr>
        </p:nvSpPr>
        <p:spPr/>
        <p:txBody>
          <a:bodyPr anchor="ctr"/>
          <a:lstStyle/>
          <a:p>
            <a:r>
              <a:rPr lang="en-US" b="1" dirty="0">
                <a:solidFill>
                  <a:schemeClr val="bg1"/>
                </a:solidFill>
              </a:rPr>
              <a:t>Key Informant Interviews		</a:t>
            </a:r>
          </a:p>
        </p:txBody>
      </p:sp>
    </p:spTree>
    <p:extLst>
      <p:ext uri="{BB962C8B-B14F-4D97-AF65-F5344CB8AC3E}">
        <p14:creationId xmlns:p14="http://schemas.microsoft.com/office/powerpoint/2010/main" val="356657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A0089C-A113-4535-BFB6-C191A7E3D13D}"/>
              </a:ext>
            </a:extLst>
          </p:cNvPr>
          <p:cNvSpPr>
            <a:spLocks noGrp="1"/>
          </p:cNvSpPr>
          <p:nvPr>
            <p:ph idx="1"/>
          </p:nvPr>
        </p:nvSpPr>
        <p:spPr/>
        <p:txBody>
          <a:bodyPr/>
          <a:lstStyle/>
          <a:p>
            <a:r>
              <a:rPr lang="en-US" dirty="0"/>
              <a:t>“I have a fear of falling because I always do fall at least once [in the winter] and I have to be careful… if I had better transportation, I wouldn't have to walk so far to get on a bus.”</a:t>
            </a:r>
          </a:p>
          <a:p>
            <a:pPr marL="0" indent="0">
              <a:buNone/>
            </a:pPr>
            <a:endParaRPr lang="en-US" dirty="0"/>
          </a:p>
          <a:p>
            <a:r>
              <a:rPr lang="en-US" dirty="0"/>
              <a:t>“A lot of us are really thriving on this… the traditional medicine, but also the prayers and the openness of spirituality. Some of us are lost generations and I’m one of them, so it fits right into something we knew we were looking for, but we didn’t know quite what.” </a:t>
            </a:r>
          </a:p>
          <a:p>
            <a:endParaRPr lang="en-US" dirty="0"/>
          </a:p>
          <a:p>
            <a:r>
              <a:rPr lang="en-US" dirty="0"/>
              <a:t>“A lot of the [community] is getting back into the traditional medicine. I'm interested in learning everything and anything I can about that myself.”</a:t>
            </a:r>
          </a:p>
        </p:txBody>
      </p:sp>
      <p:sp>
        <p:nvSpPr>
          <p:cNvPr id="3" name="Slide Number Placeholder 2">
            <a:extLst>
              <a:ext uri="{FF2B5EF4-FFF2-40B4-BE49-F238E27FC236}">
                <a16:creationId xmlns:a16="http://schemas.microsoft.com/office/drawing/2014/main" id="{CF167B4C-200D-4C01-BCF2-391D8C3691B0}"/>
              </a:ext>
            </a:extLst>
          </p:cNvPr>
          <p:cNvSpPr>
            <a:spLocks noGrp="1"/>
          </p:cNvSpPr>
          <p:nvPr>
            <p:ph type="sldNum" sz="quarter" idx="12"/>
          </p:nvPr>
        </p:nvSpPr>
        <p:spPr/>
        <p:txBody>
          <a:bodyPr/>
          <a:lstStyle/>
          <a:p>
            <a:fld id="{B35AE8FD-4865-E849-9125-692E0469FFE3}" type="slidenum">
              <a:rPr lang="en-US" smtClean="0"/>
              <a:pPr/>
              <a:t>9</a:t>
            </a:fld>
            <a:endParaRPr lang="en-US"/>
          </a:p>
        </p:txBody>
      </p:sp>
      <p:sp>
        <p:nvSpPr>
          <p:cNvPr id="6" name="Title 3">
            <a:extLst>
              <a:ext uri="{FF2B5EF4-FFF2-40B4-BE49-F238E27FC236}">
                <a16:creationId xmlns:a16="http://schemas.microsoft.com/office/drawing/2014/main" id="{A8CE2876-45E9-4DED-A69B-1F8003370913}"/>
              </a:ext>
            </a:extLst>
          </p:cNvPr>
          <p:cNvSpPr>
            <a:spLocks noGrp="1"/>
          </p:cNvSpPr>
          <p:nvPr>
            <p:ph type="title"/>
          </p:nvPr>
        </p:nvSpPr>
        <p:spPr>
          <a:xfrm>
            <a:off x="1009575" y="-65565"/>
            <a:ext cx="10566399" cy="908369"/>
          </a:xfrm>
        </p:spPr>
        <p:txBody>
          <a:bodyPr anchor="ctr"/>
          <a:lstStyle/>
          <a:p>
            <a:r>
              <a:rPr lang="en-US" b="1" dirty="0">
                <a:solidFill>
                  <a:schemeClr val="bg1"/>
                </a:solidFill>
              </a:rPr>
              <a:t>Community Voices		</a:t>
            </a:r>
          </a:p>
        </p:txBody>
      </p:sp>
    </p:spTree>
    <p:extLst>
      <p:ext uri="{BB962C8B-B14F-4D97-AF65-F5344CB8AC3E}">
        <p14:creationId xmlns:p14="http://schemas.microsoft.com/office/powerpoint/2010/main" val="3150358718"/>
      </p:ext>
    </p:extLst>
  </p:cSld>
  <p:clrMapOvr>
    <a:masterClrMapping/>
  </p:clrMapOvr>
</p:sld>
</file>

<file path=ppt/theme/theme1.xml><?xml version="1.0" encoding="utf-8"?>
<a:theme xmlns:a="http://schemas.openxmlformats.org/drawingml/2006/main" name="UIHI_template_FINAL">
  <a:themeElements>
    <a:clrScheme name="UIHI 2017">
      <a:dk1>
        <a:srgbClr val="FFFFFF"/>
      </a:dk1>
      <a:lt1>
        <a:srgbClr val="494949"/>
      </a:lt1>
      <a:dk2>
        <a:srgbClr val="BEBDBB"/>
      </a:dk2>
      <a:lt2>
        <a:srgbClr val="8C8D8A"/>
      </a:lt2>
      <a:accent1>
        <a:srgbClr val="951A2C"/>
      </a:accent1>
      <a:accent2>
        <a:srgbClr val="009783"/>
      </a:accent2>
      <a:accent3>
        <a:srgbClr val="0173A7"/>
      </a:accent3>
      <a:accent4>
        <a:srgbClr val="6F204D"/>
      </a:accent4>
      <a:accent5>
        <a:srgbClr val="CF6920"/>
      </a:accent5>
      <a:accent6>
        <a:srgbClr val="DCB62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28353</TotalTime>
  <Words>2023</Words>
  <Application>Microsoft Office PowerPoint</Application>
  <PresentationFormat>Widescreen</PresentationFormat>
  <Paragraphs>233</Paragraphs>
  <Slides>37</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UIHI_template_FINAL</vt:lpstr>
      <vt:lpstr>King County Elders and Disabled Needs Assessment</vt:lpstr>
      <vt:lpstr>Needs Assessment Overview</vt:lpstr>
      <vt:lpstr>Demographics</vt:lpstr>
      <vt:lpstr>Geographic Distributions of Respondents</vt:lpstr>
      <vt:lpstr>Respondents by Age and Gender</vt:lpstr>
      <vt:lpstr>Respondents by Tribe</vt:lpstr>
      <vt:lpstr>Community Input</vt:lpstr>
      <vt:lpstr>Key Informant Interviews  </vt:lpstr>
      <vt:lpstr>Community Voices  </vt:lpstr>
      <vt:lpstr>Community Voices  </vt:lpstr>
      <vt:lpstr>Social Determinants of Health</vt:lpstr>
      <vt:lpstr>Respondent Income Levels by Age Category</vt:lpstr>
      <vt:lpstr>Education Level</vt:lpstr>
      <vt:lpstr>Employment Status</vt:lpstr>
      <vt:lpstr>Social Interaction</vt:lpstr>
      <vt:lpstr>Cultural Interaction</vt:lpstr>
      <vt:lpstr>Housing</vt:lpstr>
      <vt:lpstr>Health Insurance</vt:lpstr>
      <vt:lpstr>Health Status</vt:lpstr>
      <vt:lpstr>Top Health Problems</vt:lpstr>
      <vt:lpstr>Physical Health</vt:lpstr>
      <vt:lpstr>Falls </vt:lpstr>
      <vt:lpstr>Mental Health</vt:lpstr>
      <vt:lpstr>Frailty</vt:lpstr>
      <vt:lpstr>Overview</vt:lpstr>
      <vt:lpstr>VES-13 Score by Age Category</vt:lpstr>
      <vt:lpstr>Average VES-13 Score</vt:lpstr>
      <vt:lpstr>Results</vt:lpstr>
      <vt:lpstr>Needs</vt:lpstr>
      <vt:lpstr>Services Currently Used</vt:lpstr>
      <vt:lpstr>Personal Care </vt:lpstr>
      <vt:lpstr>Assistance </vt:lpstr>
      <vt:lpstr>Quality of Care</vt:lpstr>
      <vt:lpstr>Quality of Care</vt:lpstr>
      <vt:lpstr>Recommendations</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Results</dc:title>
  <dc:creator>Matthew Doxey</dc:creator>
  <cp:lastModifiedBy>Dahl, Ann</cp:lastModifiedBy>
  <cp:revision>85</cp:revision>
  <dcterms:created xsi:type="dcterms:W3CDTF">2018-11-02T06:27:48Z</dcterms:created>
  <dcterms:modified xsi:type="dcterms:W3CDTF">2019-01-14T15:11:19Z</dcterms:modified>
</cp:coreProperties>
</file>