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58" r:id="rId3"/>
    <p:sldId id="259" r:id="rId4"/>
    <p:sldId id="260" r:id="rId5"/>
    <p:sldId id="261" r:id="rId6"/>
    <p:sldId id="262" r:id="rId7"/>
    <p:sldId id="277" r:id="rId8"/>
    <p:sldId id="266" r:id="rId9"/>
    <p:sldId id="278" r:id="rId10"/>
    <p:sldId id="279" r:id="rId11"/>
    <p:sldId id="268" r:id="rId12"/>
    <p:sldId id="271" r:id="rId13"/>
    <p:sldId id="272" r:id="rId14"/>
    <p:sldId id="273" r:id="rId15"/>
    <p:sldId id="274" r:id="rId16"/>
    <p:sldId id="275" r:id="rId17"/>
    <p:sldId id="27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ena Madrid" initials="E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D2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249" autoAdjust="0"/>
    <p:restoredTop sz="71750" autoAdjust="0"/>
  </p:normalViewPr>
  <p:slideViewPr>
    <p:cSldViewPr>
      <p:cViewPr varScale="1">
        <p:scale>
          <a:sx n="51" d="100"/>
          <a:sy n="51" d="100"/>
        </p:scale>
        <p:origin x="720" y="5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4431C9-C256-4DBD-ABAF-8760C4EC4342}" type="datetimeFigureOut">
              <a:rPr lang="en-US" smtClean="0"/>
              <a:t>10/5/2021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E81D55-732F-455D-A224-568F6E42DDF4}" type="slidenum">
              <a:rPr lang="en-US" smtClean="0"/>
              <a:t>‹#›</a:t>
            </a:fld>
            <a:endParaRPr lang="en-US"/>
          </a:p>
        </p:txBody>
      </p:sp>
    </p:spTree>
    <p:extLst>
      <p:ext uri="{BB962C8B-B14F-4D97-AF65-F5344CB8AC3E}">
        <p14:creationId xmlns:p14="http://schemas.microsoft.com/office/powerpoint/2010/main" val="44802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r>
              <a:rPr lang="en-US" b="1" baseline="0" dirty="0"/>
              <a:t>Instructor Notes:</a:t>
            </a:r>
          </a:p>
          <a:p>
            <a:r>
              <a:rPr lang="en-US" baseline="0" dirty="0"/>
              <a:t>This training was revised in June 2021 to align with the new POLST updates released in April 2021.  For full explanation of the updates, obtain copies of POLST or additional information, refer to link: https://wsma.org/POLST </a:t>
            </a:r>
          </a:p>
          <a:p>
            <a:endParaRPr lang="en-US" baseline="0" dirty="0"/>
          </a:p>
          <a:p>
            <a:r>
              <a:rPr lang="en-US" baseline="0" dirty="0"/>
              <a:t>This training is designed for Caregivers who work in Private Homes and Residential Care settings.  In this training, “caregiver” refers to the person providing care and “person” or “individual” refers to the person receiving care.  Instructors may use language that 1) favors a person-centered approach 2) best supports your learners and setting.</a:t>
            </a:r>
          </a:p>
          <a:p>
            <a:endParaRPr lang="en-US" baseline="0" dirty="0"/>
          </a:p>
          <a:p>
            <a:r>
              <a:rPr lang="en-US" baseline="0" dirty="0"/>
              <a:t>“Care-setting” refers to the private home or residential care setting (example: Adult Family Home or Assisted Living Facility).  You may replace “Care-setting” language with the name of your adult family home, assisted living facility or generic term that supports learning.</a:t>
            </a:r>
          </a:p>
          <a:p>
            <a:endParaRPr lang="en-US" baseline="0" dirty="0"/>
          </a:p>
          <a:p>
            <a:r>
              <a:rPr lang="en-US" b="1" dirty="0"/>
              <a:t>Introduction: </a:t>
            </a:r>
          </a:p>
          <a:p>
            <a:r>
              <a:rPr lang="en-US" dirty="0"/>
              <a:t>Thank you for attending and welcome</a:t>
            </a:r>
            <a:r>
              <a:rPr lang="en-US" baseline="0" dirty="0"/>
              <a:t> to the Portable Orders for Life-Sustaining Treatment (POLST) for Section A for Caregivers.  This training is designed for Caregivers who work in Private Homes and Residential Care settings.  In this training, “Caregiver” refers to the person providing care.  “Person” or “Individual” refers to the person receiving care.  (Also: Resident, patient, client, </a:t>
            </a:r>
            <a:r>
              <a:rPr lang="en-US" baseline="0" dirty="0" err="1"/>
              <a:t>etc</a:t>
            </a:r>
            <a:r>
              <a:rPr lang="en-US" baseline="0" dirty="0"/>
              <a:t>)</a:t>
            </a:r>
          </a:p>
          <a:p>
            <a:endParaRPr lang="en-US" baseline="0" dirty="0"/>
          </a:p>
          <a:p>
            <a:r>
              <a:rPr lang="en-US" baseline="0" dirty="0"/>
              <a:t>Our goal with this course is to give you information on Section A of the POLST form.  </a:t>
            </a:r>
          </a:p>
          <a:p>
            <a:endParaRPr lang="en-US" baseline="0" dirty="0"/>
          </a:p>
          <a:p>
            <a:endParaRPr lang="en-US" baseline="0"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2F94B18A-523C-4793-B94B-5BBAF5C3C96E}"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Important to note that no code does not mean no care.</a:t>
            </a:r>
          </a:p>
        </p:txBody>
      </p:sp>
      <p:sp>
        <p:nvSpPr>
          <p:cNvPr id="4" name="Slide Number Placeholder 3"/>
          <p:cNvSpPr>
            <a:spLocks noGrp="1"/>
          </p:cNvSpPr>
          <p:nvPr>
            <p:ph type="sldNum" sz="quarter" idx="10"/>
          </p:nvPr>
        </p:nvSpPr>
        <p:spPr/>
        <p:txBody>
          <a:bodyPr/>
          <a:lstStyle/>
          <a:p>
            <a:fld id="{12A6F2A3-A02D-4830-8A2E-1BCDDBAD4388}" type="slidenum">
              <a:rPr lang="en-US" smtClean="0"/>
              <a:pPr/>
              <a:t>10</a:t>
            </a:fld>
            <a:endParaRPr lang="en-US"/>
          </a:p>
        </p:txBody>
      </p:sp>
    </p:spTree>
    <p:extLst>
      <p:ext uri="{BB962C8B-B14F-4D97-AF65-F5344CB8AC3E}">
        <p14:creationId xmlns:p14="http://schemas.microsoft.com/office/powerpoint/2010/main" val="28085777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4B3AD38-C637-4BA1-B46D-7393ADDA1628}" type="slidenum">
              <a:rPr lang="en-US"/>
              <a:pPr fontAlgn="base">
                <a:spcBef>
                  <a:spcPct val="0"/>
                </a:spcBef>
                <a:spcAft>
                  <a:spcPct val="0"/>
                </a:spcAft>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spcBef>
                <a:spcPts val="0"/>
              </a:spcBef>
              <a:spcAft>
                <a:spcPts val="0"/>
              </a:spcAft>
            </a:pPr>
            <a:r>
              <a:rPr lang="en-US" sz="1600" dirty="0">
                <a:effectLst/>
                <a:latin typeface="+mn-lt"/>
                <a:ea typeface="Calibri"/>
                <a:cs typeface="Times New Roman"/>
              </a:rPr>
              <a:t>Scenario #2-A</a:t>
            </a:r>
          </a:p>
          <a:p>
            <a:pPr marL="0" marR="0">
              <a:spcBef>
                <a:spcPts val="0"/>
              </a:spcBef>
              <a:spcAft>
                <a:spcPts val="0"/>
              </a:spcAft>
            </a:pPr>
            <a:endParaRPr lang="en-US" sz="1600" dirty="0">
              <a:effectLst/>
              <a:latin typeface="+mn-lt"/>
              <a:ea typeface="Calibri"/>
              <a:cs typeface="Times New Roman"/>
            </a:endParaRPr>
          </a:p>
          <a:p>
            <a:pPr marL="0" marR="0">
              <a:spcBef>
                <a:spcPts val="0"/>
              </a:spcBef>
              <a:spcAft>
                <a:spcPts val="0"/>
              </a:spcAft>
            </a:pPr>
            <a:r>
              <a:rPr lang="en-US" sz="1600" dirty="0">
                <a:effectLst/>
                <a:latin typeface="+mn-lt"/>
                <a:ea typeface="Calibri"/>
                <a:cs typeface="Times New Roman"/>
              </a:rPr>
              <a:t>This scenario uses the old form that you may still see as</a:t>
            </a:r>
            <a:r>
              <a:rPr lang="en-US" sz="1600" baseline="0" dirty="0">
                <a:effectLst/>
                <a:latin typeface="+mn-lt"/>
                <a:ea typeface="Calibri"/>
                <a:cs typeface="Times New Roman"/>
              </a:rPr>
              <a:t> forms are transitioned to the new form.</a:t>
            </a:r>
            <a:endParaRPr lang="en-US" sz="1400" dirty="0">
              <a:effectLst/>
              <a:latin typeface="Times New Roman"/>
              <a:ea typeface="Calibri"/>
              <a:cs typeface="Times New Roman"/>
            </a:endParaRPr>
          </a:p>
          <a:p>
            <a:pPr marL="0" marR="0">
              <a:spcBef>
                <a:spcPts val="0"/>
              </a:spcBef>
              <a:spcAft>
                <a:spcPts val="0"/>
              </a:spcAft>
            </a:pPr>
            <a:r>
              <a:rPr lang="en-US" sz="1200" b="1" u="none" strike="noStrike" dirty="0">
                <a:effectLst/>
                <a:latin typeface="+mn-lt"/>
                <a:ea typeface="Calibri"/>
                <a:cs typeface="Times New Roman"/>
              </a:rPr>
              <a:t> </a:t>
            </a:r>
            <a:endParaRPr lang="en-US" sz="1400" dirty="0">
              <a:effectLst/>
              <a:latin typeface="Book Antiqua"/>
              <a:ea typeface="Calibri"/>
              <a:cs typeface="Times New Roman"/>
            </a:endParaRPr>
          </a:p>
          <a:p>
            <a:pPr marL="0" marR="0">
              <a:spcBef>
                <a:spcPts val="0"/>
              </a:spcBef>
              <a:spcAft>
                <a:spcPts val="0"/>
              </a:spcAft>
            </a:pPr>
            <a:r>
              <a:rPr lang="en-US" sz="1200" b="1" u="sng" dirty="0">
                <a:effectLst/>
                <a:latin typeface="+mn-lt"/>
                <a:ea typeface="Calibri"/>
                <a:cs typeface="Times New Roman"/>
              </a:rPr>
              <a:t>Scenario: Observed choking</a:t>
            </a:r>
            <a:endParaRPr lang="en-US" sz="1400" dirty="0">
              <a:effectLst/>
              <a:latin typeface="Book Antiqua"/>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Book Antiqua"/>
              <a:ea typeface="Calibri"/>
              <a:cs typeface="Times New Roman"/>
            </a:endParaRPr>
          </a:p>
          <a:p>
            <a:pPr marL="0" marR="0">
              <a:spcBef>
                <a:spcPts val="0"/>
              </a:spcBef>
              <a:spcAft>
                <a:spcPts val="0"/>
              </a:spcAft>
            </a:pPr>
            <a:r>
              <a:rPr lang="en-US" sz="1200" dirty="0">
                <a:effectLst/>
                <a:latin typeface="+mn-lt"/>
                <a:ea typeface="Calibri"/>
                <a:cs typeface="Times New Roman"/>
              </a:rPr>
              <a:t>Mr. Marshall, a 72-year-old man with moderate congestive heart failure, is having lunch in the dining room. You notice after taking a bite of his hamburger that he begins to choke. Mr. Marshall looks panicked and is unable to speak or breathe. </a:t>
            </a:r>
            <a:r>
              <a:rPr lang="en-US" sz="1200" u="sng" dirty="0">
                <a:effectLst/>
                <a:latin typeface="+mn-lt"/>
                <a:ea typeface="Calibri"/>
                <a:cs typeface="Times New Roman"/>
              </a:rPr>
              <a:t>You notice he has the old POLST form and in section A DNAR is checked</a:t>
            </a:r>
            <a:r>
              <a:rPr lang="en-US" sz="1200" dirty="0">
                <a:effectLst/>
                <a:latin typeface="+mn-lt"/>
                <a:ea typeface="Calibri"/>
                <a:cs typeface="Times New Roman"/>
              </a:rPr>
              <a:t>.</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dirty="0">
                <a:effectLst/>
                <a:latin typeface="+mn-lt"/>
                <a:ea typeface="Calibri"/>
                <a:cs typeface="Times New Roman"/>
              </a:rPr>
              <a:t>Question:</a:t>
            </a:r>
            <a:r>
              <a:rPr lang="en-US" sz="1200" dirty="0">
                <a:effectLst/>
                <a:latin typeface="+mn-lt"/>
                <a:ea typeface="Calibri"/>
                <a:cs typeface="Times New Roman"/>
              </a:rPr>
              <a:t> What do you do?</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Book Antiqua"/>
              <a:ea typeface="Calibri"/>
              <a:cs typeface="Times New Roman"/>
            </a:endParaRPr>
          </a:p>
          <a:p>
            <a:pPr marL="0" marR="0">
              <a:spcBef>
                <a:spcPts val="0"/>
              </a:spcBef>
              <a:spcAft>
                <a:spcPts val="0"/>
              </a:spcAft>
            </a:pPr>
            <a:r>
              <a:rPr lang="en-US" sz="1200" b="1" dirty="0">
                <a:effectLst/>
                <a:latin typeface="+mn-lt"/>
                <a:ea typeface="Calibri"/>
                <a:cs typeface="Times New Roman"/>
              </a:rPr>
              <a:t>Answer:</a:t>
            </a:r>
            <a:endParaRPr lang="en-US" sz="1400" dirty="0">
              <a:effectLst/>
              <a:latin typeface="Book Antiqua"/>
              <a:ea typeface="Calibri"/>
              <a:cs typeface="Times New Roman"/>
            </a:endParaRPr>
          </a:p>
          <a:p>
            <a:pPr marL="457200" marR="0">
              <a:spcBef>
                <a:spcPts val="0"/>
              </a:spcBef>
              <a:spcAft>
                <a:spcPts val="0"/>
              </a:spcAft>
            </a:pPr>
            <a:r>
              <a:rPr lang="en-US" sz="1200" dirty="0">
                <a:effectLst/>
                <a:latin typeface="+mn-lt"/>
                <a:ea typeface="Calibri"/>
                <a:cs typeface="Times New Roman"/>
              </a:rPr>
              <a:t>Check the scene and the person</a:t>
            </a:r>
            <a:endParaRPr lang="en-US" sz="1400" dirty="0">
              <a:effectLst/>
              <a:latin typeface="Book Antiqua"/>
              <a:ea typeface="Calibri"/>
              <a:cs typeface="Times New Roman"/>
            </a:endParaRPr>
          </a:p>
          <a:p>
            <a:pPr marL="457200" marR="0">
              <a:spcBef>
                <a:spcPts val="0"/>
              </a:spcBef>
              <a:spcAft>
                <a:spcPts val="0"/>
              </a:spcAft>
            </a:pPr>
            <a:r>
              <a:rPr lang="en-US" sz="1200" dirty="0">
                <a:effectLst/>
                <a:latin typeface="+mn-lt"/>
                <a:ea typeface="Calibri"/>
                <a:cs typeface="Times New Roman"/>
              </a:rPr>
              <a:t>Call 9-1-1.</a:t>
            </a:r>
          </a:p>
          <a:p>
            <a:pPr marL="457200" marR="0">
              <a:spcBef>
                <a:spcPts val="0"/>
              </a:spcBef>
              <a:spcAft>
                <a:spcPts val="0"/>
              </a:spcAft>
            </a:pPr>
            <a:r>
              <a:rPr lang="en-US" sz="1200" dirty="0">
                <a:effectLst/>
                <a:latin typeface="+mn-lt"/>
                <a:ea typeface="Calibri"/>
                <a:cs typeface="Times New Roman"/>
              </a:rPr>
              <a:t>Provide first</a:t>
            </a:r>
            <a:r>
              <a:rPr lang="en-US" sz="1200" baseline="0" dirty="0">
                <a:effectLst/>
                <a:latin typeface="+mn-lt"/>
                <a:ea typeface="Calibri"/>
                <a:cs typeface="Times New Roman"/>
              </a:rPr>
              <a:t> aid following your training.</a:t>
            </a:r>
            <a:endParaRPr lang="en-US" sz="1400" dirty="0">
              <a:effectLst/>
              <a:latin typeface="Book Antiqua"/>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Book Antiqua"/>
              <a:ea typeface="Calibri"/>
              <a:cs typeface="Times New Roman"/>
            </a:endParaRPr>
          </a:p>
          <a:p>
            <a:pPr marL="457200" marR="0">
              <a:spcBef>
                <a:spcPts val="0"/>
              </a:spcBef>
              <a:spcAft>
                <a:spcPts val="0"/>
              </a:spcAft>
            </a:pPr>
            <a:r>
              <a:rPr lang="en-US" sz="1200" dirty="0">
                <a:effectLst/>
                <a:latin typeface="+mn-lt"/>
                <a:ea typeface="Calibri"/>
                <a:cs typeface="Times New Roman"/>
              </a:rPr>
              <a:t>If Mr. Marshal becomes unconscious, give care for an unconscious choking adult by performing CPR. </a:t>
            </a:r>
            <a:endParaRPr lang="en-US" sz="1400" dirty="0">
              <a:effectLst/>
              <a:latin typeface="Book Antiqua"/>
              <a:ea typeface="Calibri"/>
              <a:cs typeface="Times New Roman"/>
            </a:endParaRPr>
          </a:p>
          <a:p>
            <a:pPr marL="685800" marR="0">
              <a:spcBef>
                <a:spcPts val="0"/>
              </a:spcBef>
              <a:spcAft>
                <a:spcPts val="0"/>
              </a:spcAft>
            </a:pPr>
            <a:r>
              <a:rPr lang="en-US" sz="1200" dirty="0">
                <a:effectLst/>
                <a:latin typeface="+mn-lt"/>
                <a:ea typeface="Calibri"/>
                <a:cs typeface="Times New Roman"/>
              </a:rPr>
              <a:t>Start CPR as outlined in your training</a:t>
            </a:r>
          </a:p>
          <a:p>
            <a:pPr marL="685800" marR="0">
              <a:spcBef>
                <a:spcPts val="0"/>
              </a:spcBef>
              <a:spcAft>
                <a:spcPts val="0"/>
              </a:spcAft>
            </a:pPr>
            <a:endParaRPr lang="en-US" sz="1400" dirty="0">
              <a:effectLst/>
              <a:latin typeface="Times New Roman"/>
              <a:ea typeface="Calibri"/>
              <a:cs typeface="Times New Roman"/>
            </a:endParaRPr>
          </a:p>
          <a:p>
            <a:pPr marL="1143000" marR="0">
              <a:spcBef>
                <a:spcPts val="0"/>
              </a:spcBef>
              <a:spcAft>
                <a:spcPts val="0"/>
              </a:spcAft>
            </a:pPr>
            <a:r>
              <a:rPr lang="en-US" sz="1200" dirty="0">
                <a:effectLst/>
                <a:latin typeface="+mn-lt"/>
                <a:ea typeface="Calibri"/>
                <a:cs typeface="Times New Roman"/>
              </a:rPr>
              <a:t>If at any time you notice an obvious sign of life, stop CPR and monitor breathing for any changes in condition.</a:t>
            </a:r>
            <a:endParaRPr lang="en-US" sz="1400" dirty="0">
              <a:effectLst/>
              <a:latin typeface="Times New Roman"/>
              <a:ea typeface="Calibri"/>
              <a:cs typeface="Times New Roman"/>
            </a:endParaRPr>
          </a:p>
          <a:p>
            <a:pPr marL="457200" marR="0">
              <a:spcBef>
                <a:spcPts val="0"/>
              </a:spcBef>
              <a:spcAft>
                <a:spcPts val="0"/>
              </a:spcAft>
            </a:pPr>
            <a:r>
              <a:rPr lang="en-US" sz="1200" dirty="0">
                <a:effectLst/>
                <a:latin typeface="+mn-lt"/>
                <a:ea typeface="Calibri"/>
                <a:cs typeface="Times New Roman"/>
              </a:rPr>
              <a:t> </a:t>
            </a:r>
            <a:endParaRPr lang="en-US" sz="1400" dirty="0">
              <a:effectLst/>
              <a:latin typeface="Book Antiqua"/>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Book Antiqua"/>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12A6F2A3-A02D-4830-8A2E-1BCDDBAD4388}" type="slidenum">
              <a:rPr lang="en-US" smtClean="0"/>
              <a:pPr/>
              <a:t>12</a:t>
            </a:fld>
            <a:endParaRPr lang="en-US"/>
          </a:p>
        </p:txBody>
      </p:sp>
    </p:spTree>
    <p:extLst>
      <p:ext uri="{BB962C8B-B14F-4D97-AF65-F5344CB8AC3E}">
        <p14:creationId xmlns:p14="http://schemas.microsoft.com/office/powerpoint/2010/main" val="629211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spcBef>
                <a:spcPts val="0"/>
              </a:spcBef>
              <a:spcAft>
                <a:spcPts val="0"/>
              </a:spcAft>
            </a:pPr>
            <a:r>
              <a:rPr lang="en-US" sz="1600" dirty="0">
                <a:effectLst/>
                <a:latin typeface="+mn-lt"/>
                <a:ea typeface="Calibri"/>
                <a:cs typeface="Times New Roman"/>
              </a:rPr>
              <a:t>Scenario #2-A2</a:t>
            </a:r>
          </a:p>
          <a:p>
            <a:pPr marL="0" marR="0">
              <a:spcBef>
                <a:spcPts val="0"/>
              </a:spcBef>
              <a:spcAft>
                <a:spcPts val="0"/>
              </a:spcAft>
            </a:pPr>
            <a:endParaRPr lang="en-US" sz="1600" dirty="0">
              <a:effectLst/>
              <a:latin typeface="+mn-lt"/>
              <a:ea typeface="Calibri"/>
              <a:cs typeface="Times New Roman"/>
            </a:endParaRPr>
          </a:p>
          <a:p>
            <a:pPr marL="0" marR="0">
              <a:spcBef>
                <a:spcPts val="0"/>
              </a:spcBef>
              <a:spcAft>
                <a:spcPts val="0"/>
              </a:spcAft>
            </a:pPr>
            <a:r>
              <a:rPr lang="en-US" sz="1600" dirty="0">
                <a:effectLst/>
                <a:latin typeface="+mn-lt"/>
                <a:ea typeface="Calibri"/>
                <a:cs typeface="Times New Roman"/>
              </a:rPr>
              <a:t>10 years have passed and Mr. Marshall now has an updated POLST form.</a:t>
            </a:r>
            <a:endParaRPr lang="en-US" sz="1400" dirty="0">
              <a:effectLst/>
              <a:latin typeface="Times New Roman"/>
              <a:ea typeface="Calibri"/>
              <a:cs typeface="Times New Roman"/>
            </a:endParaRPr>
          </a:p>
          <a:p>
            <a:pPr marL="0" marR="0">
              <a:spcBef>
                <a:spcPts val="0"/>
              </a:spcBef>
              <a:spcAft>
                <a:spcPts val="0"/>
              </a:spcAft>
            </a:pPr>
            <a:r>
              <a:rPr lang="en-US" sz="1200" b="1" u="none" strike="noStrike" dirty="0">
                <a:effectLst/>
                <a:latin typeface="+mn-lt"/>
                <a:ea typeface="Calibri"/>
                <a:cs typeface="Times New Roman"/>
              </a:rPr>
              <a:t> </a:t>
            </a:r>
            <a:endParaRPr lang="en-US" sz="1400" dirty="0">
              <a:effectLst/>
              <a:latin typeface="Book Antiqua"/>
              <a:ea typeface="Calibri"/>
              <a:cs typeface="Times New Roman"/>
            </a:endParaRPr>
          </a:p>
          <a:p>
            <a:pPr marL="0" marR="0">
              <a:spcBef>
                <a:spcPts val="0"/>
              </a:spcBef>
              <a:spcAft>
                <a:spcPts val="0"/>
              </a:spcAft>
            </a:pPr>
            <a:r>
              <a:rPr lang="en-US" sz="1200" b="1" u="sng" dirty="0">
                <a:effectLst/>
                <a:latin typeface="+mn-lt"/>
                <a:ea typeface="Calibri"/>
                <a:cs typeface="Times New Roman"/>
              </a:rPr>
              <a:t>Scenario: Observed choking</a:t>
            </a:r>
            <a:endParaRPr lang="en-US" sz="1400" dirty="0">
              <a:effectLst/>
              <a:latin typeface="Book Antiqua"/>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Book Antiqua"/>
              <a:ea typeface="Calibri"/>
              <a:cs typeface="Times New Roman"/>
            </a:endParaRPr>
          </a:p>
          <a:p>
            <a:pPr marL="0" marR="0" indent="0" algn="l" defTabSz="914400" rtl="0" eaLnBrk="1" fontAlgn="base" latinLnBrk="0" hangingPunct="1">
              <a:lnSpc>
                <a:spcPct val="100000"/>
              </a:lnSpc>
              <a:spcBef>
                <a:spcPts val="0"/>
              </a:spcBef>
              <a:spcAft>
                <a:spcPts val="0"/>
              </a:spcAft>
              <a:buClrTx/>
              <a:buSzTx/>
              <a:buFontTx/>
              <a:buNone/>
              <a:tabLst/>
              <a:defRPr/>
            </a:pPr>
            <a:r>
              <a:rPr lang="en-US" sz="1200" dirty="0">
                <a:effectLst/>
                <a:latin typeface="+mn-lt"/>
                <a:ea typeface="Calibri"/>
                <a:cs typeface="Times New Roman"/>
              </a:rPr>
              <a:t>Mr. Marshall, a 82-year-old man with moderate congestive heart failure, has developed advanced</a:t>
            </a:r>
            <a:r>
              <a:rPr lang="en-US" sz="1200" baseline="0" dirty="0">
                <a:effectLst/>
                <a:latin typeface="+mn-lt"/>
                <a:ea typeface="Calibri"/>
                <a:cs typeface="Times New Roman"/>
              </a:rPr>
              <a:t> dementia 10 years later.  He is having lunch in the dining room of your ALF.  You notice after taking a bite of his hamburger that he begins to choke.  Mr. Marshal looks panicked and is unable to speak or breathe.  You read his POLST form and in section A DNAR is checked and it says DNAR if CHOKING OCCURS.</a:t>
            </a:r>
            <a:endParaRPr lang="en-US" sz="1400" dirty="0">
              <a:effectLst/>
              <a:latin typeface="Times New Roman"/>
              <a:ea typeface="Calibri"/>
              <a:cs typeface="Times New Roman"/>
            </a:endParaRPr>
          </a:p>
          <a:p>
            <a:pPr marL="0" marR="0">
              <a:spcBef>
                <a:spcPts val="0"/>
              </a:spcBef>
              <a:spcAft>
                <a:spcPts val="0"/>
              </a:spcAft>
            </a:pP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dirty="0">
                <a:effectLst/>
                <a:latin typeface="+mn-lt"/>
                <a:ea typeface="Calibri"/>
                <a:cs typeface="Times New Roman"/>
              </a:rPr>
              <a:t>Question:</a:t>
            </a:r>
            <a:r>
              <a:rPr lang="en-US" sz="1200" dirty="0">
                <a:effectLst/>
                <a:latin typeface="+mn-lt"/>
                <a:ea typeface="Calibri"/>
                <a:cs typeface="Times New Roman"/>
              </a:rPr>
              <a:t> What do you do?</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Book Antiqua"/>
              <a:ea typeface="Calibri"/>
              <a:cs typeface="Times New Roman"/>
            </a:endParaRPr>
          </a:p>
          <a:p>
            <a:pPr marL="0" marR="0">
              <a:spcBef>
                <a:spcPts val="0"/>
              </a:spcBef>
              <a:spcAft>
                <a:spcPts val="0"/>
              </a:spcAft>
            </a:pPr>
            <a:r>
              <a:rPr lang="en-US" sz="1200" b="1" dirty="0">
                <a:effectLst/>
                <a:latin typeface="+mn-lt"/>
                <a:ea typeface="Calibri"/>
                <a:cs typeface="Times New Roman"/>
              </a:rPr>
              <a:t>Answer:</a:t>
            </a:r>
            <a:endParaRPr lang="en-US" sz="1400" dirty="0">
              <a:effectLst/>
              <a:latin typeface="Book Antiqua"/>
              <a:ea typeface="Calibri"/>
              <a:cs typeface="Times New Roman"/>
            </a:endParaRPr>
          </a:p>
          <a:p>
            <a:pPr marL="685800" marR="0" indent="-228600">
              <a:spcBef>
                <a:spcPts val="0"/>
              </a:spcBef>
              <a:spcAft>
                <a:spcPts val="0"/>
              </a:spcAft>
              <a:buFont typeface="+mj-lt"/>
              <a:buAutoNum type="arabicPeriod"/>
            </a:pPr>
            <a:r>
              <a:rPr lang="en-US" sz="1200" dirty="0">
                <a:effectLst/>
                <a:latin typeface="+mn-lt"/>
                <a:ea typeface="Calibri"/>
                <a:cs typeface="Times New Roman"/>
              </a:rPr>
              <a:t>Check the scene and the person</a:t>
            </a:r>
            <a:endParaRPr lang="en-US" sz="1400" dirty="0">
              <a:effectLst/>
              <a:latin typeface="Book Antiqua"/>
              <a:ea typeface="Calibri"/>
              <a:cs typeface="Times New Roman"/>
            </a:endParaRPr>
          </a:p>
          <a:p>
            <a:pPr marL="685800" marR="0" indent="-228600">
              <a:spcBef>
                <a:spcPts val="0"/>
              </a:spcBef>
              <a:spcAft>
                <a:spcPts val="0"/>
              </a:spcAft>
              <a:buFont typeface="+mj-lt"/>
              <a:buAutoNum type="arabicPeriod"/>
            </a:pPr>
            <a:r>
              <a:rPr lang="en-US" sz="1200" dirty="0">
                <a:effectLst/>
                <a:latin typeface="+mn-lt"/>
                <a:ea typeface="Calibri"/>
                <a:cs typeface="Times New Roman"/>
              </a:rPr>
              <a:t>Call 9-1-1.</a:t>
            </a:r>
          </a:p>
          <a:p>
            <a:pPr marL="685800" marR="0" indent="-228600">
              <a:spcBef>
                <a:spcPts val="0"/>
              </a:spcBef>
              <a:spcAft>
                <a:spcPts val="0"/>
              </a:spcAft>
              <a:buFont typeface="+mj-lt"/>
              <a:buAutoNum type="arabicPeriod"/>
            </a:pPr>
            <a:r>
              <a:rPr lang="en-US" sz="1200" dirty="0">
                <a:effectLst/>
                <a:latin typeface="+mn-lt"/>
                <a:ea typeface="Calibri"/>
                <a:cs typeface="Times New Roman"/>
              </a:rPr>
              <a:t>DO</a:t>
            </a:r>
            <a:r>
              <a:rPr lang="en-US" sz="1200" baseline="0" dirty="0">
                <a:effectLst/>
                <a:latin typeface="+mn-lt"/>
                <a:ea typeface="Calibri"/>
                <a:cs typeface="Times New Roman"/>
              </a:rPr>
              <a:t> NOT ATTEMPT RESUSICTATION, provide comfort, and show the POLST to the 911 responders upon arrival.</a:t>
            </a:r>
            <a:endParaRPr lang="en-US" sz="1400" dirty="0">
              <a:effectLst/>
              <a:latin typeface="Book Antiqua"/>
              <a:ea typeface="Calibri"/>
              <a:cs typeface="Times New Roman"/>
            </a:endParaRPr>
          </a:p>
          <a:p>
            <a:pPr marL="0" marR="0">
              <a:spcBef>
                <a:spcPts val="0"/>
              </a:spcBef>
              <a:spcAft>
                <a:spcPts val="0"/>
              </a:spcAft>
            </a:pPr>
            <a:r>
              <a:rPr lang="en-US" sz="1200" dirty="0">
                <a:effectLst/>
                <a:latin typeface="+mn-lt"/>
                <a:ea typeface="Calibri"/>
                <a:cs typeface="Times New Roman"/>
              </a:rPr>
              <a:t> </a:t>
            </a:r>
          </a:p>
          <a:p>
            <a:pPr marL="0" marR="0">
              <a:spcBef>
                <a:spcPts val="0"/>
              </a:spcBef>
              <a:spcAft>
                <a:spcPts val="0"/>
              </a:spcAft>
            </a:pPr>
            <a:endParaRPr lang="en-US" sz="1200" dirty="0">
              <a:effectLst/>
              <a:latin typeface="+mn-lt"/>
              <a:cs typeface="Times New Roman"/>
            </a:endParaRPr>
          </a:p>
          <a:p>
            <a:pPr marL="0" marR="0">
              <a:spcBef>
                <a:spcPts val="0"/>
              </a:spcBef>
              <a:spcAft>
                <a:spcPts val="0"/>
              </a:spcAft>
            </a:pPr>
            <a:r>
              <a:rPr lang="en-US" sz="1200" dirty="0">
                <a:effectLst/>
                <a:latin typeface="+mn-lt"/>
                <a:cs typeface="Times New Roman"/>
              </a:rPr>
              <a:t>Note:  it</a:t>
            </a:r>
            <a:r>
              <a:rPr lang="en-US" sz="1200" baseline="0" dirty="0">
                <a:effectLst/>
                <a:latin typeface="+mn-lt"/>
                <a:cs typeface="Times New Roman"/>
              </a:rPr>
              <a:t> may also say “DNAR no exceptions” on the POLST, in this case – the same answer applies.</a:t>
            </a:r>
            <a:endParaRPr lang="en-US" dirty="0"/>
          </a:p>
        </p:txBody>
      </p:sp>
      <p:sp>
        <p:nvSpPr>
          <p:cNvPr id="4" name="Slide Number Placeholder 3"/>
          <p:cNvSpPr>
            <a:spLocks noGrp="1"/>
          </p:cNvSpPr>
          <p:nvPr>
            <p:ph type="sldNum" sz="quarter" idx="10"/>
          </p:nvPr>
        </p:nvSpPr>
        <p:spPr/>
        <p:txBody>
          <a:bodyPr/>
          <a:lstStyle/>
          <a:p>
            <a:fld id="{12A6F2A3-A02D-4830-8A2E-1BCDDBAD4388}" type="slidenum">
              <a:rPr lang="en-US" smtClean="0"/>
              <a:pPr/>
              <a:t>13</a:t>
            </a:fld>
            <a:endParaRPr lang="en-US"/>
          </a:p>
        </p:txBody>
      </p:sp>
    </p:spTree>
    <p:extLst>
      <p:ext uri="{BB962C8B-B14F-4D97-AF65-F5344CB8AC3E}">
        <p14:creationId xmlns:p14="http://schemas.microsoft.com/office/powerpoint/2010/main" val="6292112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spcBef>
                <a:spcPts val="0"/>
              </a:spcBef>
              <a:spcAft>
                <a:spcPts val="0"/>
              </a:spcAft>
            </a:pPr>
            <a:r>
              <a:rPr lang="en-US" sz="1600" dirty="0">
                <a:effectLst/>
                <a:latin typeface="+mn-lt"/>
                <a:ea typeface="Calibri"/>
                <a:cs typeface="Times New Roman"/>
              </a:rPr>
              <a:t>Scenario #2-B</a:t>
            </a:r>
            <a:endParaRPr lang="en-US" sz="1400" dirty="0">
              <a:effectLst/>
              <a:latin typeface="Times New Roman"/>
              <a:ea typeface="Calibri"/>
              <a:cs typeface="Times New Roman"/>
            </a:endParaRPr>
          </a:p>
          <a:p>
            <a:pPr marL="0" marR="0">
              <a:spcBef>
                <a:spcPts val="0"/>
              </a:spcBef>
              <a:spcAft>
                <a:spcPts val="0"/>
              </a:spcAft>
            </a:pPr>
            <a:r>
              <a:rPr lang="en-US" sz="1200" b="1" u="none" strike="noStrike" dirty="0">
                <a:effectLst/>
                <a:latin typeface="+mn-lt"/>
                <a:ea typeface="Calibri"/>
                <a:cs typeface="Times New Roman"/>
              </a:rPr>
              <a:t> </a:t>
            </a:r>
            <a:endParaRPr lang="en-US" sz="1400" dirty="0">
              <a:effectLst/>
              <a:latin typeface="Book Antiqua"/>
              <a:ea typeface="Calibri"/>
              <a:cs typeface="Times New Roman"/>
            </a:endParaRPr>
          </a:p>
          <a:p>
            <a:pPr marL="0" marR="0">
              <a:spcBef>
                <a:spcPts val="0"/>
              </a:spcBef>
              <a:spcAft>
                <a:spcPts val="0"/>
              </a:spcAft>
            </a:pPr>
            <a:r>
              <a:rPr lang="en-US" sz="1200" b="1" u="sng" dirty="0">
                <a:effectLst/>
                <a:latin typeface="+mn-lt"/>
                <a:ea typeface="Calibri"/>
                <a:cs typeface="Times New Roman"/>
              </a:rPr>
              <a:t>Scenario: Possible Unobserved choking</a:t>
            </a:r>
            <a:endParaRPr lang="en-US" sz="1400" dirty="0">
              <a:effectLst/>
              <a:latin typeface="Book Antiqua"/>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Ms. Newman, an 80-year-old woman,</a:t>
            </a:r>
            <a:r>
              <a:rPr lang="en-US" sz="1200" baseline="0" dirty="0">
                <a:effectLst/>
                <a:latin typeface="+mn-lt"/>
                <a:ea typeface="Calibri"/>
                <a:cs typeface="Times New Roman"/>
              </a:rPr>
              <a:t> </a:t>
            </a:r>
            <a:r>
              <a:rPr lang="en-US" sz="1200" dirty="0">
                <a:effectLst/>
                <a:latin typeface="+mn-lt"/>
                <a:ea typeface="Calibri"/>
                <a:cs typeface="Times New Roman"/>
              </a:rPr>
              <a:t>enjoys having her breakfast in her room each morning. You deliver her breakfast on a tray and leave the room. When you return 10 minutes later, Ms. Newman is slumped over her breakfast tray and appears to be unconscious. You read her POLST form and in section A DNAR is checked.</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dirty="0">
                <a:effectLst/>
                <a:latin typeface="+mn-lt"/>
                <a:ea typeface="Calibri"/>
                <a:cs typeface="Times New Roman"/>
              </a:rPr>
              <a:t>Question:</a:t>
            </a:r>
            <a:r>
              <a:rPr lang="en-US" sz="1200" dirty="0">
                <a:effectLst/>
                <a:latin typeface="+mn-lt"/>
                <a:ea typeface="Calibri"/>
                <a:cs typeface="Times New Roman"/>
              </a:rPr>
              <a:t> What do you do?</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dirty="0">
                <a:effectLst/>
                <a:latin typeface="+mn-lt"/>
                <a:ea typeface="Calibri"/>
                <a:cs typeface="Times New Roman"/>
              </a:rPr>
              <a:t>Answer:</a:t>
            </a:r>
            <a:endParaRPr lang="en-US" sz="1400" dirty="0">
              <a:effectLst/>
              <a:latin typeface="Times New Roman"/>
              <a:ea typeface="Calibri"/>
              <a:cs typeface="Times New Roman"/>
            </a:endParaRPr>
          </a:p>
          <a:p>
            <a:pPr marL="228600" marR="0">
              <a:spcBef>
                <a:spcPts val="0"/>
              </a:spcBef>
              <a:spcAft>
                <a:spcPts val="0"/>
              </a:spcAft>
            </a:pPr>
            <a:r>
              <a:rPr lang="en-US" sz="1200" dirty="0">
                <a:effectLst/>
                <a:latin typeface="+mn-lt"/>
                <a:ea typeface="Calibri"/>
                <a:cs typeface="Times New Roman"/>
              </a:rPr>
              <a:t>Check the scene and the person.</a:t>
            </a:r>
            <a:endParaRPr lang="en-US" sz="1400" dirty="0">
              <a:effectLst/>
              <a:latin typeface="Times New Roman"/>
              <a:ea typeface="Calibri"/>
              <a:cs typeface="Times New Roman"/>
            </a:endParaRPr>
          </a:p>
          <a:p>
            <a:pPr marL="228600" marR="0">
              <a:spcBef>
                <a:spcPts val="0"/>
              </a:spcBef>
              <a:spcAft>
                <a:spcPts val="0"/>
              </a:spcAft>
            </a:pPr>
            <a:r>
              <a:rPr lang="en-US" sz="1200" b="1" u="sng" dirty="0">
                <a:effectLst/>
                <a:latin typeface="+mn-lt"/>
                <a:ea typeface="Calibri"/>
                <a:cs typeface="Times New Roman"/>
              </a:rPr>
              <a:t>If</a:t>
            </a:r>
            <a:r>
              <a:rPr lang="en-US" sz="1200" dirty="0">
                <a:effectLst/>
                <a:latin typeface="+mn-lt"/>
                <a:ea typeface="Calibri"/>
                <a:cs typeface="Times New Roman"/>
              </a:rPr>
              <a:t> it appears that she has food in mouth/throat, this indicates choking. </a:t>
            </a:r>
            <a:r>
              <a:rPr lang="en-US" sz="1200" baseline="0" dirty="0">
                <a:effectLst/>
                <a:latin typeface="+mn-lt"/>
                <a:ea typeface="Calibri"/>
                <a:cs typeface="Times New Roman"/>
              </a:rPr>
              <a:t>  </a:t>
            </a:r>
            <a:r>
              <a:rPr lang="en-US" sz="1200" dirty="0">
                <a:effectLst/>
                <a:latin typeface="+mn-lt"/>
                <a:ea typeface="Calibri"/>
                <a:cs typeface="Times New Roman"/>
              </a:rPr>
              <a:t>Follow training on choking.</a:t>
            </a:r>
          </a:p>
          <a:p>
            <a:pPr marL="228600" marR="0">
              <a:spcBef>
                <a:spcPts val="0"/>
              </a:spcBef>
              <a:spcAft>
                <a:spcPts val="0"/>
              </a:spcAft>
            </a:pPr>
            <a:r>
              <a:rPr lang="en-US" sz="1200" b="1" u="sng" dirty="0">
                <a:effectLst/>
                <a:latin typeface="+mn-lt"/>
                <a:ea typeface="Calibri"/>
                <a:cs typeface="Times New Roman"/>
              </a:rPr>
              <a:t>If</a:t>
            </a:r>
            <a:r>
              <a:rPr lang="en-US" sz="1200" baseline="0" dirty="0">
                <a:effectLst/>
                <a:latin typeface="+mn-lt"/>
                <a:ea typeface="Calibri"/>
                <a:cs typeface="Times New Roman"/>
              </a:rPr>
              <a:t> not, follow resident’s wishes on POLST</a:t>
            </a:r>
            <a:endParaRPr lang="en-US" sz="1400" dirty="0">
              <a:effectLst/>
              <a:latin typeface="Times New Roman"/>
              <a:ea typeface="Calibri"/>
              <a:cs typeface="Times New Roman"/>
            </a:endParaRPr>
          </a:p>
          <a:p>
            <a:pPr marL="22860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342900" marR="0" lvl="0" indent="-342900">
              <a:spcBef>
                <a:spcPts val="0"/>
              </a:spcBef>
              <a:spcAft>
                <a:spcPts val="0"/>
              </a:spcAft>
              <a:buFont typeface="+mj-lt"/>
              <a:buAutoNum type="arabicPeriod"/>
            </a:pPr>
            <a:r>
              <a:rPr lang="en-US" sz="1200" dirty="0">
                <a:effectLst/>
                <a:latin typeface="+mn-lt"/>
                <a:ea typeface="Calibri"/>
                <a:cs typeface="Times New Roman"/>
              </a:rPr>
              <a:t>Call 911 </a:t>
            </a:r>
          </a:p>
          <a:p>
            <a:pPr marL="342900" marR="0" lvl="0" indent="-342900">
              <a:spcBef>
                <a:spcPts val="0"/>
              </a:spcBef>
              <a:spcAft>
                <a:spcPts val="0"/>
              </a:spcAft>
              <a:buFont typeface="+mj-lt"/>
              <a:buAutoNum type="arabicPeriod"/>
            </a:pPr>
            <a:endParaRPr lang="en-US" sz="1200" dirty="0">
              <a:effectLst/>
              <a:latin typeface="+mn-lt"/>
              <a:ea typeface="Calibri"/>
              <a:cs typeface="Times New Roman"/>
            </a:endParaRPr>
          </a:p>
          <a:p>
            <a:pPr marL="342900" marR="0" lvl="0" indent="-342900">
              <a:spcBef>
                <a:spcPts val="0"/>
              </a:spcBef>
              <a:spcAft>
                <a:spcPts val="0"/>
              </a:spcAft>
              <a:buFont typeface="+mj-lt"/>
              <a:buAutoNum type="arabicPeriod"/>
            </a:pPr>
            <a:r>
              <a:rPr lang="en-US" sz="1200" dirty="0">
                <a:effectLst/>
                <a:latin typeface="+mn-lt"/>
                <a:ea typeface="Calibri"/>
                <a:cs typeface="Times New Roman"/>
              </a:rPr>
              <a:t>If breathing:</a:t>
            </a:r>
            <a:r>
              <a:rPr lang="en-US" sz="1400" baseline="0" dirty="0">
                <a:effectLst/>
                <a:latin typeface="Times New Roman"/>
                <a:ea typeface="Calibri"/>
                <a:cs typeface="Times New Roman"/>
              </a:rPr>
              <a:t>  </a:t>
            </a:r>
            <a:r>
              <a:rPr lang="en-US" sz="1200" dirty="0">
                <a:effectLst/>
                <a:latin typeface="+mn-lt"/>
                <a:ea typeface="Calibri"/>
                <a:cs typeface="Times New Roman"/>
              </a:rPr>
              <a:t>Maintain an open airway and monitor breathing and for any changes in condition.</a:t>
            </a:r>
            <a:endParaRPr lang="en-US" sz="1400" dirty="0">
              <a:effectLst/>
              <a:latin typeface="Times New Roman"/>
              <a:ea typeface="Calibri"/>
              <a:cs typeface="Times New Roman"/>
            </a:endParaRPr>
          </a:p>
          <a:p>
            <a:pPr marL="22860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12A6F2A3-A02D-4830-8A2E-1BCDDBAD4388}" type="slidenum">
              <a:rPr lang="en-US" smtClean="0"/>
              <a:pPr/>
              <a:t>14</a:t>
            </a:fld>
            <a:endParaRPr lang="en-US"/>
          </a:p>
        </p:txBody>
      </p:sp>
    </p:spTree>
    <p:extLst>
      <p:ext uri="{BB962C8B-B14F-4D97-AF65-F5344CB8AC3E}">
        <p14:creationId xmlns:p14="http://schemas.microsoft.com/office/powerpoint/2010/main" val="6292112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mn-lt"/>
                <a:ea typeface="Calibri"/>
                <a:cs typeface="Times New Roman"/>
              </a:rPr>
              <a:t>Scenario #3-A</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u="sng" dirty="0">
                <a:effectLst/>
                <a:latin typeface="+mn-lt"/>
                <a:ea typeface="Calibri"/>
                <a:cs typeface="Times New Roman"/>
              </a:rPr>
              <a:t>Scenario</a:t>
            </a:r>
            <a:r>
              <a:rPr lang="en-US" sz="1200" b="1" u="sng">
                <a:effectLst/>
                <a:latin typeface="+mn-lt"/>
                <a:ea typeface="Calibri"/>
                <a:cs typeface="Times New Roman"/>
              </a:rPr>
              <a:t>: Individual </a:t>
            </a:r>
            <a:r>
              <a:rPr lang="en-US" sz="1200" b="1" u="sng" dirty="0">
                <a:effectLst/>
                <a:latin typeface="+mn-lt"/>
                <a:ea typeface="Calibri"/>
                <a:cs typeface="Times New Roman"/>
              </a:rPr>
              <a:t>died/Family insisted</a:t>
            </a:r>
            <a:r>
              <a:rPr lang="en-US" sz="1200" b="1" dirty="0">
                <a:effectLst/>
                <a:latin typeface="+mn-lt"/>
                <a:ea typeface="Calibri"/>
                <a:cs typeface="Times New Roman"/>
              </a:rPr>
              <a:t>:</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Ms. Evans, an 84-year-old individual lives in a small care-setting; she has selected “Do not attempt resuscitation” in Section A of her valid POLST form. Late one evening her daughter came to visit, and found Ms. Evans in her apartment without a pulse and not breathing. The daughter frantically called for help; you are the only caregiver on shift and arrive a moment later. The daughter screamed, “Start CPR! She needs CPR!” </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dirty="0">
                <a:effectLst/>
                <a:latin typeface="+mn-lt"/>
                <a:ea typeface="Calibri"/>
                <a:cs typeface="Times New Roman"/>
              </a:rPr>
              <a:t>Question:</a:t>
            </a:r>
            <a:r>
              <a:rPr lang="en-US" sz="1200" dirty="0">
                <a:effectLst/>
                <a:latin typeface="+mn-lt"/>
                <a:ea typeface="Calibri"/>
                <a:cs typeface="Times New Roman"/>
              </a:rPr>
              <a:t> What do you do?</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dirty="0">
                <a:effectLst/>
                <a:latin typeface="+mn-lt"/>
                <a:ea typeface="Calibri"/>
                <a:cs typeface="Times New Roman"/>
              </a:rPr>
              <a:t>Answer:</a:t>
            </a:r>
            <a:endParaRPr lang="en-US" sz="1400" dirty="0">
              <a:effectLst/>
              <a:latin typeface="Times New Roman"/>
              <a:ea typeface="Calibri"/>
              <a:cs typeface="Times New Roman"/>
            </a:endParaRPr>
          </a:p>
          <a:p>
            <a:pPr marL="342900" marR="0" lvl="0" indent="-342900">
              <a:spcBef>
                <a:spcPts val="0"/>
              </a:spcBef>
              <a:spcAft>
                <a:spcPts val="0"/>
              </a:spcAft>
              <a:buFont typeface="+mj-lt"/>
              <a:buAutoNum type="arabicPeriod"/>
            </a:pPr>
            <a:r>
              <a:rPr lang="en-US" sz="1200" dirty="0">
                <a:effectLst/>
                <a:latin typeface="+mn-lt"/>
                <a:ea typeface="Calibri"/>
                <a:cs typeface="Times New Roman"/>
              </a:rPr>
              <a:t>You grab the POLST form, which is hanging inside the Ms. Evan’s apartment door, and show Section A to the daughter. </a:t>
            </a:r>
            <a:endParaRPr lang="en-US" sz="1400" dirty="0">
              <a:effectLst/>
              <a:latin typeface="Times New Roman"/>
              <a:ea typeface="Calibri"/>
              <a:cs typeface="Times New Roman"/>
            </a:endParaRPr>
          </a:p>
          <a:p>
            <a:pPr marL="342900" marR="0" lvl="0" indent="-342900">
              <a:spcBef>
                <a:spcPts val="0"/>
              </a:spcBef>
              <a:spcAft>
                <a:spcPts val="0"/>
              </a:spcAft>
              <a:buFont typeface="+mj-lt"/>
              <a:buAutoNum type="arabicPeriod"/>
            </a:pPr>
            <a:r>
              <a:rPr lang="en-US" sz="1200" dirty="0">
                <a:effectLst/>
                <a:latin typeface="+mn-lt"/>
                <a:ea typeface="Calibri"/>
                <a:cs typeface="Times New Roman"/>
              </a:rPr>
              <a:t>You tell the daughter, “She doesn’t want CPR. I cannot do CPR for her, but I will call 911 right now.” </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dirty="0">
                <a:effectLst/>
                <a:latin typeface="+mn-lt"/>
                <a:ea typeface="Calibri"/>
                <a:cs typeface="Times New Roman"/>
              </a:rPr>
              <a:t>More to think about:</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EMS arrived within five minutes, and the daughter yelled at the EMT, telling him that she was not ready to lose her mom. She insisted CPR be done; the EMTs complied. They were able to restart the resident’s heart, and she was admitted to the local hospital’s intensive care unit. She died two days later.</a:t>
            </a:r>
            <a:endParaRPr lang="en-US" sz="1400" dirty="0">
              <a:effectLst/>
              <a:latin typeface="Times New Roman"/>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12A6F2A3-A02D-4830-8A2E-1BCDDBAD4388}" type="slidenum">
              <a:rPr lang="en-US" smtClean="0"/>
              <a:pPr/>
              <a:t>15</a:t>
            </a:fld>
            <a:endParaRPr lang="en-US"/>
          </a:p>
        </p:txBody>
      </p:sp>
    </p:spTree>
    <p:extLst>
      <p:ext uri="{BB962C8B-B14F-4D97-AF65-F5344CB8AC3E}">
        <p14:creationId xmlns:p14="http://schemas.microsoft.com/office/powerpoint/2010/main" val="1847661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mn-lt"/>
                <a:ea typeface="Calibri"/>
                <a:cs typeface="Times New Roman"/>
              </a:rPr>
              <a:t>Scenario #4-A</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u="sng" dirty="0">
                <a:effectLst/>
                <a:latin typeface="+mn-lt"/>
                <a:ea typeface="Calibri"/>
                <a:cs typeface="Times New Roman"/>
              </a:rPr>
              <a:t>Scenario: CPR initiated prior to POLST found and identified individual as DNR.</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Caregiver Billy enters Mr. Jones’ room when he does not show up in the dining room for the noon meal. Billy finds Mr. Jones sitting in his favorite chair. He does not respond to verbal stimuli and when Billy tries to wake him, he finds Mr. Jones unresponsive and without respirations/pulse. There are no obvious signs of injury, choking or trauma.</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Billy lowers Mr. Jones to the floor while radioing you to call 911 and that Mr. Jones is unresponsive and without respirations/pulse. Billy begins CPR. </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u="sng" dirty="0">
                <a:effectLst/>
                <a:latin typeface="+mn-lt"/>
                <a:ea typeface="Calibri"/>
                <a:cs typeface="Times New Roman"/>
              </a:rPr>
              <a:t>After calling 911</a:t>
            </a:r>
            <a:r>
              <a:rPr lang="en-US" sz="1200" dirty="0">
                <a:effectLst/>
                <a:latin typeface="+mn-lt"/>
                <a:ea typeface="Calibri"/>
                <a:cs typeface="Times New Roman"/>
              </a:rPr>
              <a:t>, you rush into the room with Mr. Jones’ signed POLST form. Section A of the POLST form clearly documents that Mr. Jones has requested NO CPR and the form is signed by both Mr. Jones and his physician.</a:t>
            </a:r>
          </a:p>
          <a:p>
            <a:pPr marL="0" marR="0">
              <a:spcBef>
                <a:spcPts val="0"/>
              </a:spcBef>
              <a:spcAft>
                <a:spcPts val="0"/>
              </a:spcAft>
            </a:pPr>
            <a:endParaRPr lang="en-US" sz="1200" dirty="0">
              <a:effectLst/>
              <a:latin typeface="+mn-lt"/>
              <a:ea typeface="Calibri"/>
              <a:cs typeface="Times New Roman"/>
            </a:endParaRPr>
          </a:p>
          <a:p>
            <a:pPr marL="0" marR="0">
              <a:spcBef>
                <a:spcPts val="0"/>
              </a:spcBef>
              <a:spcAft>
                <a:spcPts val="0"/>
              </a:spcAft>
            </a:pPr>
            <a:r>
              <a:rPr lang="en-US" sz="1200" b="1" dirty="0">
                <a:effectLst/>
                <a:latin typeface="+mn-lt"/>
                <a:ea typeface="Calibri"/>
                <a:cs typeface="Times New Roman"/>
              </a:rPr>
              <a:t>Question:</a:t>
            </a:r>
          </a:p>
          <a:p>
            <a:pPr marL="0" marR="0">
              <a:spcBef>
                <a:spcPts val="0"/>
              </a:spcBef>
              <a:spcAft>
                <a:spcPts val="0"/>
              </a:spcAft>
            </a:pPr>
            <a:r>
              <a:rPr lang="en-US" sz="1200" b="1" dirty="0">
                <a:effectLst/>
                <a:latin typeface="+mn-lt"/>
                <a:ea typeface="Calibri"/>
                <a:cs typeface="Times New Roman"/>
              </a:rPr>
              <a:t>What do you do?</a:t>
            </a:r>
            <a:endParaRPr lang="en-US" sz="1400" b="1"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dirty="0">
                <a:effectLst/>
                <a:latin typeface="+mn-lt"/>
                <a:ea typeface="Calibri"/>
                <a:cs typeface="Times New Roman"/>
              </a:rPr>
              <a:t>Answer:</a:t>
            </a:r>
          </a:p>
          <a:p>
            <a:pPr marL="0" marR="0">
              <a:spcBef>
                <a:spcPts val="0"/>
              </a:spcBef>
              <a:spcAft>
                <a:spcPts val="0"/>
              </a:spcAft>
            </a:pPr>
            <a:r>
              <a:rPr lang="en-US" sz="1200" dirty="0">
                <a:effectLst/>
                <a:latin typeface="+mn-lt"/>
                <a:ea typeface="Calibri"/>
                <a:cs typeface="Times New Roman"/>
              </a:rPr>
              <a:t>You tell Billy to STOP CPR. Mr. Jones remains without pulse or respirations.</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dirty="0">
                <a:effectLst/>
                <a:latin typeface="+mn-lt"/>
                <a:ea typeface="Calibri"/>
                <a:cs typeface="Times New Roman"/>
              </a:rPr>
              <a:t>Question: </a:t>
            </a:r>
          </a:p>
          <a:p>
            <a:pPr marL="0" marR="0">
              <a:spcBef>
                <a:spcPts val="0"/>
              </a:spcBef>
              <a:spcAft>
                <a:spcPts val="0"/>
              </a:spcAft>
            </a:pPr>
            <a:r>
              <a:rPr lang="en-US" sz="1200" b="1" dirty="0">
                <a:effectLst/>
                <a:latin typeface="+mn-lt"/>
                <a:ea typeface="Calibri"/>
                <a:cs typeface="Times New Roman"/>
              </a:rPr>
              <a:t>What should Billy do?</a:t>
            </a:r>
            <a:endParaRPr lang="en-US" sz="1400" dirty="0">
              <a:effectLst/>
              <a:latin typeface="Times New Roman"/>
              <a:ea typeface="Calibri"/>
              <a:cs typeface="Times New Roman"/>
            </a:endParaRPr>
          </a:p>
          <a:p>
            <a:pPr marL="0" marR="0">
              <a:spcBef>
                <a:spcPts val="0"/>
              </a:spcBef>
              <a:spcAft>
                <a:spcPts val="0"/>
              </a:spcAft>
            </a:pPr>
            <a:r>
              <a:rPr lang="en-US" sz="1200" dirty="0">
                <a:effectLst/>
                <a:latin typeface="+mn-lt"/>
                <a:ea typeface="Calibri"/>
                <a:cs typeface="Times New Roman"/>
              </a:rPr>
              <a:t> </a:t>
            </a:r>
            <a:endParaRPr lang="en-US" sz="1400" dirty="0">
              <a:effectLst/>
              <a:latin typeface="Times New Roman"/>
              <a:ea typeface="Calibri"/>
              <a:cs typeface="Times New Roman"/>
            </a:endParaRPr>
          </a:p>
          <a:p>
            <a:pPr marL="0" marR="0">
              <a:spcBef>
                <a:spcPts val="0"/>
              </a:spcBef>
              <a:spcAft>
                <a:spcPts val="0"/>
              </a:spcAft>
            </a:pPr>
            <a:r>
              <a:rPr lang="en-US" sz="1200" b="1" dirty="0">
                <a:effectLst/>
                <a:latin typeface="+mn-lt"/>
                <a:ea typeface="Calibri"/>
                <a:cs typeface="Times New Roman"/>
              </a:rPr>
              <a:t>Answer:</a:t>
            </a:r>
            <a:endParaRPr lang="en-US" sz="1400" dirty="0">
              <a:effectLst/>
              <a:latin typeface="Times New Roman"/>
              <a:ea typeface="Calibri"/>
              <a:cs typeface="Times New Roman"/>
            </a:endParaRPr>
          </a:p>
          <a:p>
            <a:pPr marL="342900" marR="0" lvl="0" indent="-342900">
              <a:lnSpc>
                <a:spcPct val="107000"/>
              </a:lnSpc>
              <a:spcBef>
                <a:spcPts val="0"/>
              </a:spcBef>
              <a:spcAft>
                <a:spcPts val="800"/>
              </a:spcAft>
              <a:buFont typeface="+mj-lt"/>
              <a:buAutoNum type="arabicPeriod"/>
            </a:pPr>
            <a:r>
              <a:rPr lang="en-US" sz="1200" dirty="0">
                <a:effectLst/>
                <a:latin typeface="+mn-lt"/>
                <a:ea typeface="Calibri"/>
                <a:cs typeface="Times New Roman"/>
              </a:rPr>
              <a:t>Quickly visually identify that Mr. Jones POLST form clearly states NO CPR.</a:t>
            </a:r>
            <a:endParaRPr lang="en-US" sz="1400" dirty="0">
              <a:effectLst/>
              <a:latin typeface="Times New Roman"/>
              <a:ea typeface="Calibri"/>
              <a:cs typeface="Times New Roman"/>
            </a:endParaRPr>
          </a:p>
          <a:p>
            <a:pPr marL="342900" marR="0" lvl="0" indent="-342900">
              <a:lnSpc>
                <a:spcPct val="107000"/>
              </a:lnSpc>
              <a:spcBef>
                <a:spcPts val="0"/>
              </a:spcBef>
              <a:spcAft>
                <a:spcPts val="800"/>
              </a:spcAft>
              <a:buFont typeface="+mj-lt"/>
              <a:buAutoNum type="arabicPeriod"/>
            </a:pPr>
            <a:r>
              <a:rPr lang="en-US" sz="1200" dirty="0">
                <a:effectLst/>
                <a:latin typeface="+mn-lt"/>
                <a:ea typeface="Calibri"/>
                <a:cs typeface="Times New Roman"/>
              </a:rPr>
              <a:t>Stop CPR. </a:t>
            </a:r>
            <a:endParaRPr lang="en-US" sz="1400" dirty="0">
              <a:effectLst/>
              <a:latin typeface="Times New Roman"/>
              <a:ea typeface="Calibri"/>
              <a:cs typeface="Times New Roman"/>
            </a:endParaRPr>
          </a:p>
          <a:p>
            <a:pPr marL="342900" marR="0" lvl="0" indent="-342900">
              <a:lnSpc>
                <a:spcPct val="107000"/>
              </a:lnSpc>
              <a:spcBef>
                <a:spcPts val="0"/>
              </a:spcBef>
              <a:spcAft>
                <a:spcPts val="800"/>
              </a:spcAft>
              <a:buFont typeface="+mj-lt"/>
              <a:buAutoNum type="arabicPeriod"/>
            </a:pPr>
            <a:r>
              <a:rPr lang="en-US" sz="1200" dirty="0">
                <a:effectLst/>
                <a:latin typeface="+mn-lt"/>
                <a:ea typeface="Calibri"/>
                <a:cs typeface="Times New Roman"/>
              </a:rPr>
              <a:t>Remain with Mr. Jones until EMS arrives.</a:t>
            </a:r>
            <a:endParaRPr lang="en-US" sz="1400" dirty="0">
              <a:effectLst/>
              <a:latin typeface="Times New Roman"/>
              <a:ea typeface="Calibri"/>
              <a:cs typeface="Times New Roman"/>
            </a:endParaRPr>
          </a:p>
          <a:p>
            <a:pPr marL="342900" marR="0" lvl="0" indent="-342900">
              <a:lnSpc>
                <a:spcPct val="107000"/>
              </a:lnSpc>
              <a:spcBef>
                <a:spcPts val="0"/>
              </a:spcBef>
              <a:spcAft>
                <a:spcPts val="800"/>
              </a:spcAft>
              <a:buFont typeface="+mj-lt"/>
              <a:buAutoNum type="arabicPeriod"/>
            </a:pPr>
            <a:r>
              <a:rPr lang="en-US" sz="1200" dirty="0">
                <a:effectLst/>
                <a:latin typeface="+mn-lt"/>
                <a:ea typeface="Calibri"/>
                <a:cs typeface="Times New Roman"/>
              </a:rPr>
              <a:t>Inform EMS verbally that Mr. Jones is a DNAR and hands the POLST form to EMS when they arrive.</a:t>
            </a:r>
            <a:endParaRPr lang="en-US" sz="1400" dirty="0">
              <a:effectLst/>
              <a:latin typeface="Times New Roman"/>
              <a:ea typeface="Calibri"/>
              <a:cs typeface="Times New Roman"/>
            </a:endParaRPr>
          </a:p>
          <a:p>
            <a:pPr marL="342900" marR="0" lvl="0" indent="-342900">
              <a:lnSpc>
                <a:spcPct val="107000"/>
              </a:lnSpc>
              <a:spcBef>
                <a:spcPts val="0"/>
              </a:spcBef>
              <a:spcAft>
                <a:spcPts val="800"/>
              </a:spcAft>
              <a:buFont typeface="+mj-lt"/>
              <a:buAutoNum type="arabicPeriod"/>
            </a:pPr>
            <a:r>
              <a:rPr lang="en-US" sz="1200" dirty="0">
                <a:effectLst/>
                <a:latin typeface="+mn-lt"/>
                <a:ea typeface="Calibri"/>
                <a:cs typeface="Times New Roman"/>
              </a:rPr>
              <a:t>Relinquish scene to EMS. Proceed with necessary notifications and documentation.</a:t>
            </a:r>
            <a:endParaRPr lang="en-US" sz="1400" dirty="0">
              <a:effectLst/>
              <a:latin typeface="Times New Roman"/>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12A6F2A3-A02D-4830-8A2E-1BCDDBAD4388}" type="slidenum">
              <a:rPr lang="en-US" smtClean="0"/>
              <a:pPr/>
              <a:t>16</a:t>
            </a:fld>
            <a:endParaRPr lang="en-US"/>
          </a:p>
        </p:txBody>
      </p:sp>
    </p:spTree>
    <p:extLst>
      <p:ext uri="{BB962C8B-B14F-4D97-AF65-F5344CB8AC3E}">
        <p14:creationId xmlns:p14="http://schemas.microsoft.com/office/powerpoint/2010/main" val="21404251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You</a:t>
            </a:r>
            <a:r>
              <a:rPr lang="en-US" baseline="0" dirty="0"/>
              <a:t> may provide contact information.</a:t>
            </a:r>
            <a:endParaRPr lang="en-US" dirty="0"/>
          </a:p>
        </p:txBody>
      </p:sp>
      <p:sp>
        <p:nvSpPr>
          <p:cNvPr id="4" name="Slide Number Placeholder 3"/>
          <p:cNvSpPr>
            <a:spLocks noGrp="1"/>
          </p:cNvSpPr>
          <p:nvPr>
            <p:ph type="sldNum" sz="quarter" idx="10"/>
          </p:nvPr>
        </p:nvSpPr>
        <p:spPr/>
        <p:txBody>
          <a:bodyPr/>
          <a:lstStyle/>
          <a:p>
            <a:fld id="{06E81D55-732F-455D-A224-568F6E42DDF4}" type="slidenum">
              <a:rPr lang="en-US" smtClean="0"/>
              <a:t>17</a:t>
            </a:fld>
            <a:endParaRPr lang="en-US"/>
          </a:p>
        </p:txBody>
      </p:sp>
    </p:spTree>
    <p:extLst>
      <p:ext uri="{BB962C8B-B14F-4D97-AF65-F5344CB8AC3E}">
        <p14:creationId xmlns:p14="http://schemas.microsoft.com/office/powerpoint/2010/main" val="775071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video “Honoring POLST in Private Homes and Residential Care Settings” is embedded into this slide for your convenience.  The first time you load this slide, it may take a moment for the play button to appear.  Just click the arrow on the slide.  Closed Captioning can be added by clicking the CC icon on the lower right of the video screen.</a:t>
            </a:r>
          </a:p>
          <a:p>
            <a:endParaRPr lang="en-US" dirty="0"/>
          </a:p>
          <a:p>
            <a:r>
              <a:rPr lang="en-US" dirty="0"/>
              <a:t>You can also find the video at this link: </a:t>
            </a:r>
            <a:r>
              <a:rPr lang="en-US" b="1" baseline="0" dirty="0">
                <a:solidFill>
                  <a:srgbClr val="FF0000"/>
                </a:solidFill>
              </a:rPr>
              <a:t>https://youtu.be/ipghWyVTjog </a:t>
            </a:r>
            <a:endParaRPr lang="en-US" baseline="0" dirty="0"/>
          </a:p>
          <a:p>
            <a:endParaRPr lang="en-US" baseline="0" dirty="0"/>
          </a:p>
          <a:p>
            <a:r>
              <a:rPr lang="en-US" b="1" baseline="0" dirty="0"/>
              <a:t>**Internet access and sound are required to access this link.**</a:t>
            </a:r>
            <a:endParaRPr lang="en-US" b="1" dirty="0"/>
          </a:p>
        </p:txBody>
      </p:sp>
      <p:sp>
        <p:nvSpPr>
          <p:cNvPr id="4" name="Slide Number Placeholder 3"/>
          <p:cNvSpPr>
            <a:spLocks noGrp="1"/>
          </p:cNvSpPr>
          <p:nvPr>
            <p:ph type="sldNum" sz="quarter" idx="10"/>
          </p:nvPr>
        </p:nvSpPr>
        <p:spPr/>
        <p:txBody>
          <a:bodyPr/>
          <a:lstStyle/>
          <a:p>
            <a:pPr>
              <a:defRPr/>
            </a:pPr>
            <a:fld id="{2F94B18A-523C-4793-B94B-5BBAF5C3C96E}" type="slidenum">
              <a:rPr lang="en-US" smtClean="0"/>
              <a:pPr>
                <a:defRPr/>
              </a:pPr>
              <a:t>2</a:t>
            </a:fld>
            <a:endParaRPr lang="en-US"/>
          </a:p>
        </p:txBody>
      </p:sp>
    </p:spTree>
    <p:extLst>
      <p:ext uri="{BB962C8B-B14F-4D97-AF65-F5344CB8AC3E}">
        <p14:creationId xmlns:p14="http://schemas.microsoft.com/office/powerpoint/2010/main" val="1490870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92500" lnSpcReduction="20000"/>
          </a:bodyPr>
          <a:lstStyle/>
          <a:p>
            <a:r>
              <a:rPr lang="en-US" sz="1200" dirty="0"/>
              <a:t>Instructor should either</a:t>
            </a:r>
          </a:p>
          <a:p>
            <a:pPr marL="228600" indent="-228600">
              <a:buFont typeface="+mj-lt"/>
              <a:buAutoNum type="arabicPeriod"/>
            </a:pPr>
            <a:r>
              <a:rPr lang="en-US" sz="1200" dirty="0"/>
              <a:t>handout</a:t>
            </a:r>
            <a:r>
              <a:rPr lang="en-US" sz="1200" baseline="0" dirty="0"/>
              <a:t> a copy of the policy and procedures you have in place for </a:t>
            </a:r>
            <a:r>
              <a:rPr lang="en-US" sz="1200" b="1" baseline="0" dirty="0"/>
              <a:t>your</a:t>
            </a:r>
            <a:r>
              <a:rPr lang="en-US" sz="1200" baseline="0" dirty="0"/>
              <a:t> care-setting and review it </a:t>
            </a:r>
            <a:r>
              <a:rPr lang="en-US" sz="1200" i="1" baseline="0" dirty="0"/>
              <a:t>–</a:t>
            </a:r>
          </a:p>
          <a:p>
            <a:pPr marL="0" indent="0">
              <a:buFont typeface="+mj-lt"/>
              <a:buNone/>
            </a:pPr>
            <a:endParaRPr lang="en-US" sz="1200" dirty="0"/>
          </a:p>
          <a:p>
            <a:pPr marL="0" indent="0">
              <a:buFont typeface="+mj-lt"/>
              <a:buNone/>
            </a:pPr>
            <a:r>
              <a:rPr lang="en-US" sz="1200" b="1" u="sng" dirty="0"/>
              <a:t>**Note:  The POLST Policy might be a part of a larger policy and does not necessarily need to be a policy of it’s own.</a:t>
            </a:r>
          </a:p>
          <a:p>
            <a:pPr marL="0" indent="0">
              <a:buFont typeface="+mj-lt"/>
              <a:buNone/>
            </a:pPr>
            <a:endParaRPr lang="en-US" sz="1200" dirty="0"/>
          </a:p>
          <a:p>
            <a:pPr marL="0" indent="0">
              <a:buFont typeface="+mj-lt"/>
              <a:buNone/>
            </a:pPr>
            <a:endParaRPr lang="en-US" sz="1200" dirty="0"/>
          </a:p>
          <a:p>
            <a:pPr marL="0" indent="0">
              <a:buFont typeface="+mj-lt"/>
              <a:buNone/>
            </a:pPr>
            <a:r>
              <a:rPr lang="en-US" sz="1200" dirty="0"/>
              <a:t>**************************************</a:t>
            </a:r>
          </a:p>
          <a:p>
            <a:pPr marL="0" indent="0">
              <a:buFont typeface="+mj-lt"/>
              <a:buNone/>
            </a:pPr>
            <a:r>
              <a:rPr lang="en-US" sz="1200" kern="1200" dirty="0">
                <a:solidFill>
                  <a:schemeClr val="tx1"/>
                </a:solidFill>
                <a:effectLst/>
                <a:latin typeface="+mn-lt"/>
                <a:ea typeface="+mn-ea"/>
                <a:cs typeface="+mn-cs"/>
              </a:rPr>
              <a:t>Private</a:t>
            </a:r>
            <a:r>
              <a:rPr lang="en-US" sz="1200" kern="1200" baseline="0" dirty="0">
                <a:solidFill>
                  <a:schemeClr val="tx1"/>
                </a:solidFill>
                <a:effectLst/>
                <a:latin typeface="+mn-lt"/>
                <a:ea typeface="+mn-ea"/>
                <a:cs typeface="+mn-cs"/>
              </a:rPr>
              <a:t> home and residential care settings </a:t>
            </a:r>
            <a:r>
              <a:rPr lang="en-US" sz="1200" kern="1200" dirty="0">
                <a:solidFill>
                  <a:schemeClr val="tx1"/>
                </a:solidFill>
                <a:effectLst/>
                <a:latin typeface="+mn-lt"/>
                <a:ea typeface="+mn-ea"/>
                <a:cs typeface="+mn-cs"/>
              </a:rPr>
              <a:t>should have an established policy in place prior to offering this POLST Training:</a:t>
            </a:r>
          </a:p>
          <a:p>
            <a:pPr marL="228600" lvl="0" indent="-228600">
              <a:buFont typeface="+mj-lt"/>
              <a:buAutoNum type="arabicPeriod"/>
            </a:pPr>
            <a:r>
              <a:rPr lang="en-US" sz="1200" kern="1200" dirty="0">
                <a:solidFill>
                  <a:schemeClr val="tx1"/>
                </a:solidFill>
                <a:effectLst/>
                <a:latin typeface="+mn-lt"/>
                <a:ea typeface="+mn-ea"/>
                <a:cs typeface="+mn-cs"/>
              </a:rPr>
              <a:t>Each care-setting must have a policy per Washington Administrative Code (WAC) regarding what procedure staff must follow in a medical emergency.</a:t>
            </a:r>
          </a:p>
          <a:p>
            <a:pPr marL="228600" lvl="0" indent="-228600">
              <a:buFont typeface="+mj-lt"/>
              <a:buAutoNum type="arabicPeriod"/>
            </a:pPr>
            <a:r>
              <a:rPr lang="en-US" sz="1200" kern="1200" dirty="0">
                <a:solidFill>
                  <a:schemeClr val="tx1"/>
                </a:solidFill>
                <a:effectLst/>
                <a:latin typeface="+mn-lt"/>
                <a:ea typeface="+mn-ea"/>
                <a:cs typeface="+mn-cs"/>
              </a:rPr>
              <a:t>The policy should provide clear directives to staff in a way that is clearly understood by all staff, so that they know what they are supposed to do.</a:t>
            </a:r>
          </a:p>
          <a:p>
            <a:pPr marL="228600" lvl="0" indent="-228600">
              <a:buFont typeface="+mj-lt"/>
              <a:buAutoNum type="arabicPeriod"/>
            </a:pPr>
            <a:r>
              <a:rPr lang="en-US" sz="1200" kern="1200" dirty="0">
                <a:solidFill>
                  <a:schemeClr val="tx1"/>
                </a:solidFill>
                <a:effectLst/>
                <a:latin typeface="+mn-lt"/>
                <a:ea typeface="+mn-ea"/>
                <a:cs typeface="+mn-cs"/>
              </a:rPr>
              <a:t>We are suggesting that in your policy, the following should be addressed:	</a:t>
            </a:r>
          </a:p>
          <a:p>
            <a:pPr marL="685800" lvl="1" indent="-228600">
              <a:buFont typeface="+mj-lt"/>
              <a:buAutoNum type="alphaUcPeriod"/>
            </a:pPr>
            <a:r>
              <a:rPr lang="en-US" sz="1200" kern="1200" dirty="0">
                <a:solidFill>
                  <a:schemeClr val="tx1"/>
                </a:solidFill>
                <a:effectLst/>
                <a:latin typeface="+mn-lt"/>
                <a:ea typeface="+mn-ea"/>
                <a:cs typeface="+mn-cs"/>
              </a:rPr>
              <a:t>Where the POLST form (or other advance directive) will be located.</a:t>
            </a:r>
          </a:p>
          <a:p>
            <a:pPr marL="1200150" lvl="2" indent="-285750">
              <a:buFont typeface="+mj-lt"/>
              <a:buAutoNum type="romanLcPeriod"/>
            </a:pPr>
            <a:r>
              <a:rPr lang="en-US" sz="1200" kern="1200" dirty="0">
                <a:solidFill>
                  <a:schemeClr val="tx1"/>
                </a:solidFill>
                <a:effectLst/>
                <a:latin typeface="+mn-lt"/>
                <a:ea typeface="+mn-ea"/>
                <a:cs typeface="+mn-cs"/>
              </a:rPr>
              <a:t>Suggested is: a common location in each individual’s room, so that staff knows where to locate this.  In addition, a copy should be in the individual’s record and a copy should be available to keep with the individual when off premises, for events and medical appointments.</a:t>
            </a:r>
          </a:p>
          <a:p>
            <a:pPr marL="228600" lvl="0" indent="-228600">
              <a:buFont typeface="+mj-lt"/>
              <a:buAutoNum type="arabicPeriod"/>
            </a:pPr>
            <a:r>
              <a:rPr lang="en-US" sz="1200" kern="1200" dirty="0">
                <a:solidFill>
                  <a:schemeClr val="tx1"/>
                </a:solidFill>
                <a:effectLst/>
                <a:latin typeface="+mn-lt"/>
                <a:ea typeface="+mn-ea"/>
                <a:cs typeface="+mn-cs"/>
              </a:rPr>
              <a:t>Make sure that staff knows the POLST form cannot be required, and that staff know what they are to do if an</a:t>
            </a:r>
            <a:r>
              <a:rPr lang="en-US" sz="1200" kern="1200" baseline="0" dirty="0">
                <a:solidFill>
                  <a:schemeClr val="tx1"/>
                </a:solidFill>
                <a:effectLst/>
                <a:latin typeface="+mn-lt"/>
                <a:ea typeface="+mn-ea"/>
                <a:cs typeface="+mn-cs"/>
              </a:rPr>
              <a:t> individual </a:t>
            </a:r>
            <a:r>
              <a:rPr lang="en-US" sz="1200" kern="1200" dirty="0">
                <a:solidFill>
                  <a:schemeClr val="tx1"/>
                </a:solidFill>
                <a:effectLst/>
                <a:latin typeface="+mn-lt"/>
                <a:ea typeface="+mn-ea"/>
                <a:cs typeface="+mn-cs"/>
              </a:rPr>
              <a:t>does not have a POLST or other advance directive. </a:t>
            </a:r>
          </a:p>
          <a:p>
            <a:pPr marL="228600" lvl="0" indent="-228600">
              <a:buFont typeface="+mj-lt"/>
              <a:buAutoNum type="arabicPeriod"/>
            </a:pPr>
            <a:r>
              <a:rPr lang="en-US" sz="1200" kern="1200" dirty="0">
                <a:solidFill>
                  <a:schemeClr val="tx1"/>
                </a:solidFill>
                <a:effectLst/>
                <a:latin typeface="+mn-lt"/>
                <a:ea typeface="+mn-ea"/>
                <a:cs typeface="+mn-cs"/>
              </a:rPr>
              <a:t>We are recommending that each care-setting</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review this policy and procedure with staff as part of their orientation and yearly or more often as necessary.</a:t>
            </a:r>
          </a:p>
          <a:p>
            <a:pPr marL="228600" lvl="0" indent="-228600">
              <a:buFont typeface="+mj-lt"/>
              <a:buAutoNum type="arabicPeriod"/>
            </a:pPr>
            <a:r>
              <a:rPr lang="en-US" sz="1200" kern="1200" dirty="0">
                <a:solidFill>
                  <a:schemeClr val="tx1"/>
                </a:solidFill>
                <a:effectLst/>
                <a:latin typeface="+mn-lt"/>
                <a:ea typeface="+mn-ea"/>
                <a:cs typeface="+mn-cs"/>
              </a:rPr>
              <a:t>This curriculum and other resources are intended for use by anyone requiring training in honoring POLST as part of a</a:t>
            </a:r>
            <a:r>
              <a:rPr lang="en-US" sz="1200" kern="1200" baseline="0" dirty="0">
                <a:solidFill>
                  <a:schemeClr val="tx1"/>
                </a:solidFill>
                <a:effectLst/>
                <a:latin typeface="+mn-lt"/>
                <a:ea typeface="+mn-ea"/>
                <a:cs typeface="+mn-cs"/>
              </a:rPr>
              <a:t> person’s </a:t>
            </a:r>
            <a:r>
              <a:rPr lang="en-US" sz="1200" kern="1200" dirty="0">
                <a:solidFill>
                  <a:schemeClr val="tx1"/>
                </a:solidFill>
                <a:effectLst/>
                <a:latin typeface="+mn-lt"/>
                <a:ea typeface="+mn-ea"/>
                <a:cs typeface="+mn-cs"/>
              </a:rPr>
              <a:t>plan of care.</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2F94B18A-523C-4793-B94B-5BBAF5C3C96E}"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6000" cy="3429000"/>
          </a:xfrm>
        </p:spPr>
      </p:sp>
      <p:sp>
        <p:nvSpPr>
          <p:cNvPr id="3" name="Notes Placeholder 2"/>
          <p:cNvSpPr>
            <a:spLocks noGrp="1"/>
          </p:cNvSpPr>
          <p:nvPr>
            <p:ph type="body" idx="1"/>
          </p:nvPr>
        </p:nvSpPr>
        <p:spPr>
          <a:xfrm>
            <a:off x="685800" y="4343400"/>
            <a:ext cx="5486400" cy="4800600"/>
          </a:xfrm>
        </p:spPr>
        <p:txBody>
          <a:bodyPr>
            <a:normAutofit/>
          </a:bodyPr>
          <a:lstStyle/>
          <a:p>
            <a:r>
              <a:rPr lang="en-US" dirty="0"/>
              <a:t>The learning outcomes for</a:t>
            </a:r>
            <a:r>
              <a:rPr lang="en-US" baseline="0" dirty="0"/>
              <a:t> this training are:</a:t>
            </a:r>
          </a:p>
          <a:p>
            <a:endParaRPr lang="en-US" baseline="0" dirty="0"/>
          </a:p>
          <a:p>
            <a:pPr marL="228600" indent="-228600">
              <a:buAutoNum type="arabicPeriod"/>
            </a:pPr>
            <a:r>
              <a:rPr lang="en-US" sz="1200" kern="1200" dirty="0">
                <a:solidFill>
                  <a:schemeClr val="tx1"/>
                </a:solidFill>
                <a:effectLst/>
                <a:latin typeface="+mn-lt"/>
                <a:ea typeface="+mn-ea"/>
                <a:cs typeface="+mn-cs"/>
              </a:rPr>
              <a:t>The student will be able to </a:t>
            </a:r>
            <a:r>
              <a:rPr lang="en-US" sz="1200" b="1" u="sng" kern="1200" dirty="0">
                <a:solidFill>
                  <a:schemeClr val="tx1"/>
                </a:solidFill>
                <a:effectLst/>
                <a:latin typeface="+mn-lt"/>
                <a:ea typeface="+mn-ea"/>
                <a:cs typeface="+mn-cs"/>
              </a:rPr>
              <a:t>discuss or explain</a:t>
            </a:r>
            <a:r>
              <a:rPr lang="en-US" sz="1200" kern="1200" dirty="0">
                <a:solidFill>
                  <a:schemeClr val="tx1"/>
                </a:solidFill>
                <a:effectLst/>
                <a:latin typeface="+mn-lt"/>
                <a:ea typeface="+mn-ea"/>
                <a:cs typeface="+mn-cs"/>
              </a:rPr>
              <a:t> the purpose of a POLST.</a:t>
            </a:r>
          </a:p>
          <a:p>
            <a:pPr marL="228600" indent="-228600">
              <a:buAutoNum type="arabicPeriod"/>
            </a:pP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2. </a:t>
            </a:r>
            <a:r>
              <a:rPr lang="en-US" sz="1200" kern="1200" dirty="0">
                <a:solidFill>
                  <a:schemeClr val="tx1"/>
                </a:solidFill>
                <a:effectLst/>
                <a:latin typeface="+mn-lt"/>
                <a:ea typeface="+mn-ea"/>
                <a:cs typeface="+mn-cs"/>
              </a:rPr>
              <a:t>The student will be able to </a:t>
            </a:r>
            <a:r>
              <a:rPr lang="en-US" sz="1200" b="1" u="sng" kern="1200" dirty="0">
                <a:solidFill>
                  <a:schemeClr val="tx1"/>
                </a:solidFill>
                <a:effectLst/>
                <a:latin typeface="+mn-lt"/>
                <a:ea typeface="+mn-ea"/>
                <a:cs typeface="+mn-cs"/>
              </a:rPr>
              <a:t>identify</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location of the POLST for each individual.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3. </a:t>
            </a:r>
            <a:r>
              <a:rPr lang="en-US" sz="1200" kern="1200" dirty="0">
                <a:solidFill>
                  <a:schemeClr val="tx1"/>
                </a:solidFill>
                <a:effectLst/>
                <a:latin typeface="+mn-lt"/>
                <a:ea typeface="+mn-ea"/>
                <a:cs typeface="+mn-cs"/>
              </a:rPr>
              <a:t>The student will be able to </a:t>
            </a:r>
            <a:r>
              <a:rPr lang="en-US" sz="1200" b="1" u="sng" kern="1200" dirty="0">
                <a:solidFill>
                  <a:schemeClr val="tx1"/>
                </a:solidFill>
                <a:effectLst/>
                <a:latin typeface="+mn-lt"/>
                <a:ea typeface="+mn-ea"/>
                <a:cs typeface="+mn-cs"/>
              </a:rPr>
              <a:t>explain </a:t>
            </a:r>
            <a:r>
              <a:rPr lang="en-US" sz="1200" kern="1200" dirty="0">
                <a:solidFill>
                  <a:schemeClr val="tx1"/>
                </a:solidFill>
                <a:effectLst/>
                <a:latin typeface="+mn-lt"/>
                <a:ea typeface="+mn-ea"/>
                <a:cs typeface="+mn-cs"/>
              </a:rPr>
              <a:t>the importance of protecting the individual’s privacy, maintaining</a:t>
            </a:r>
            <a:r>
              <a:rPr lang="en-US" sz="1200" kern="1200" baseline="0" dirty="0">
                <a:solidFill>
                  <a:schemeClr val="tx1"/>
                </a:solidFill>
                <a:effectLst/>
                <a:latin typeface="+mn-lt"/>
                <a:ea typeface="+mn-ea"/>
                <a:cs typeface="+mn-cs"/>
              </a:rPr>
              <a:t> confidentiality and how those are issued </a:t>
            </a:r>
            <a:r>
              <a:rPr lang="en-US" sz="1200" kern="1200" dirty="0">
                <a:solidFill>
                  <a:schemeClr val="tx1"/>
                </a:solidFill>
                <a:effectLst/>
                <a:latin typeface="+mn-lt"/>
                <a:ea typeface="+mn-ea"/>
                <a:cs typeface="+mn-cs"/>
              </a:rPr>
              <a:t>related to the POLST.</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4. </a:t>
            </a:r>
            <a:r>
              <a:rPr lang="en-US" sz="1200" kern="1200" dirty="0">
                <a:solidFill>
                  <a:schemeClr val="tx1"/>
                </a:solidFill>
                <a:effectLst/>
                <a:latin typeface="+mn-lt"/>
                <a:ea typeface="+mn-ea"/>
                <a:cs typeface="+mn-cs"/>
              </a:rPr>
              <a:t>The student will be able to </a:t>
            </a:r>
            <a:r>
              <a:rPr lang="en-US" sz="1200" b="1" u="sng" kern="1200" dirty="0">
                <a:solidFill>
                  <a:schemeClr val="tx1"/>
                </a:solidFill>
                <a:effectLst/>
                <a:latin typeface="+mn-lt"/>
                <a:ea typeface="+mn-ea"/>
                <a:cs typeface="+mn-cs"/>
              </a:rPr>
              <a:t>discuss </a:t>
            </a:r>
            <a:r>
              <a:rPr lang="en-US" sz="1200" kern="1200" dirty="0">
                <a:solidFill>
                  <a:schemeClr val="tx1"/>
                </a:solidFill>
                <a:effectLst/>
                <a:latin typeface="+mn-lt"/>
                <a:ea typeface="+mn-ea"/>
                <a:cs typeface="+mn-cs"/>
              </a:rPr>
              <a:t>the relevance of section A of the POLST form and how it relates to their knowledge of the individual’s code status.</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5.  </a:t>
            </a:r>
            <a:r>
              <a:rPr lang="en-US" sz="1200" kern="1200" dirty="0">
                <a:solidFill>
                  <a:schemeClr val="tx1"/>
                </a:solidFill>
                <a:effectLst/>
                <a:latin typeface="+mn-lt"/>
                <a:ea typeface="+mn-ea"/>
                <a:cs typeface="+mn-cs"/>
              </a:rPr>
              <a:t>The student will be able to </a:t>
            </a:r>
            <a:r>
              <a:rPr lang="en-US" sz="1200" b="1" u="sng" kern="1200" dirty="0">
                <a:solidFill>
                  <a:schemeClr val="tx1"/>
                </a:solidFill>
                <a:effectLst/>
                <a:latin typeface="+mn-lt"/>
                <a:ea typeface="+mn-ea"/>
                <a:cs typeface="+mn-cs"/>
              </a:rPr>
              <a:t>verbalize</a:t>
            </a:r>
            <a:r>
              <a:rPr lang="en-US" sz="1200" kern="1200" dirty="0">
                <a:solidFill>
                  <a:schemeClr val="tx1"/>
                </a:solidFill>
                <a:effectLst/>
                <a:latin typeface="+mn-lt"/>
                <a:ea typeface="+mn-ea"/>
                <a:cs typeface="+mn-cs"/>
              </a:rPr>
              <a:t> the student’s</a:t>
            </a:r>
            <a:r>
              <a:rPr lang="en-US" sz="1200" kern="1200" baseline="0" dirty="0">
                <a:solidFill>
                  <a:schemeClr val="tx1"/>
                </a:solidFill>
                <a:effectLst/>
                <a:latin typeface="+mn-lt"/>
                <a:ea typeface="+mn-ea"/>
                <a:cs typeface="+mn-cs"/>
              </a:rPr>
              <a:t> roles and limitations in supporting the individual’s end of life decisions as outline in the POLST form.</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6. </a:t>
            </a:r>
            <a:r>
              <a:rPr lang="en-US" sz="1200" kern="1200" dirty="0">
                <a:solidFill>
                  <a:schemeClr val="tx1"/>
                </a:solidFill>
                <a:effectLst/>
                <a:latin typeface="+mn-lt"/>
                <a:ea typeface="+mn-ea"/>
                <a:cs typeface="+mn-cs"/>
              </a:rPr>
              <a:t>The student will be able to identify the student’s policies and procedures related to responding to an emergency and following the wishes of individual’s in the setting in which they work.</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7. </a:t>
            </a:r>
            <a:r>
              <a:rPr lang="en-US" sz="1200" kern="1200" dirty="0">
                <a:solidFill>
                  <a:schemeClr val="tx1"/>
                </a:solidFill>
                <a:effectLst/>
                <a:latin typeface="+mn-lt"/>
                <a:ea typeface="+mn-ea"/>
                <a:cs typeface="+mn-cs"/>
              </a:rPr>
              <a:t>The student will be able to </a:t>
            </a:r>
            <a:r>
              <a:rPr lang="en-US" sz="1200" b="1" u="sng" kern="1200" dirty="0">
                <a:solidFill>
                  <a:schemeClr val="tx1"/>
                </a:solidFill>
                <a:effectLst/>
                <a:latin typeface="+mn-lt"/>
                <a:ea typeface="+mn-ea"/>
                <a:cs typeface="+mn-cs"/>
              </a:rPr>
              <a:t>differentiate </a:t>
            </a:r>
            <a:r>
              <a:rPr lang="en-US" sz="1200" kern="1200" dirty="0">
                <a:solidFill>
                  <a:schemeClr val="tx1"/>
                </a:solidFill>
                <a:effectLst/>
                <a:latin typeface="+mn-lt"/>
                <a:ea typeface="+mn-ea"/>
                <a:cs typeface="+mn-cs"/>
              </a:rPr>
              <a:t>between </a:t>
            </a:r>
            <a:r>
              <a:rPr lang="en-US" dirty="0"/>
              <a:t>situations in which</a:t>
            </a:r>
            <a:r>
              <a:rPr lang="en-US" sz="1200" kern="1200" dirty="0">
                <a:solidFill>
                  <a:schemeClr val="tx1"/>
                </a:solidFill>
                <a:effectLst/>
                <a:latin typeface="+mn-lt"/>
                <a:ea typeface="+mn-ea"/>
                <a:cs typeface="+mn-cs"/>
              </a:rPr>
              <a:t> </a:t>
            </a:r>
            <a:r>
              <a:rPr lang="en-US" sz="1200" b="1" u="sng" kern="1200" dirty="0">
                <a:solidFill>
                  <a:schemeClr val="tx1"/>
                </a:solidFill>
                <a:effectLst/>
                <a:latin typeface="+mn-lt"/>
                <a:ea typeface="+mn-ea"/>
                <a:cs typeface="+mn-cs"/>
              </a:rPr>
              <a:t>the individual’s </a:t>
            </a:r>
            <a:r>
              <a:rPr lang="en-US" sz="1200" kern="1200" dirty="0">
                <a:solidFill>
                  <a:schemeClr val="tx1"/>
                </a:solidFill>
                <a:effectLst/>
                <a:latin typeface="+mn-lt"/>
                <a:ea typeface="+mn-ea"/>
                <a:cs typeface="+mn-cs"/>
              </a:rPr>
              <a:t>end of life </a:t>
            </a:r>
            <a:r>
              <a:rPr lang="en-US" dirty="0"/>
              <a:t>wishes regarding resuscitation should be honored</a:t>
            </a:r>
            <a:r>
              <a:rPr lang="en-US" sz="1200" kern="1200" dirty="0">
                <a:solidFill>
                  <a:schemeClr val="tx1"/>
                </a:solidFill>
                <a:effectLst/>
                <a:latin typeface="+mn-lt"/>
                <a:ea typeface="+mn-ea"/>
                <a:cs typeface="+mn-cs"/>
              </a:rPr>
              <a:t> versus situations that require first aid response.</a:t>
            </a:r>
          </a:p>
          <a:p>
            <a:endParaRPr lang="en-US" dirty="0"/>
          </a:p>
          <a:p>
            <a:endParaRPr lang="en-US" dirty="0"/>
          </a:p>
        </p:txBody>
      </p:sp>
      <p:sp>
        <p:nvSpPr>
          <p:cNvPr id="4" name="Slide Number Placeholder 3"/>
          <p:cNvSpPr>
            <a:spLocks noGrp="1"/>
          </p:cNvSpPr>
          <p:nvPr>
            <p:ph type="sldNum" sz="quarter" idx="10"/>
          </p:nvPr>
        </p:nvSpPr>
        <p:spPr/>
        <p:txBody>
          <a:bodyPr/>
          <a:lstStyle/>
          <a:p>
            <a:fld id="{12A6F2A3-A02D-4830-8A2E-1BCDDBAD4388}" type="slidenum">
              <a:rPr lang="en-US" smtClean="0"/>
              <a:pPr/>
              <a:t>4</a:t>
            </a:fld>
            <a:endParaRPr lang="en-US" dirty="0"/>
          </a:p>
        </p:txBody>
      </p:sp>
    </p:spTree>
    <p:extLst>
      <p:ext uri="{BB962C8B-B14F-4D97-AF65-F5344CB8AC3E}">
        <p14:creationId xmlns:p14="http://schemas.microsoft.com/office/powerpoint/2010/main" val="2169846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What is a POLST? </a:t>
            </a:r>
          </a:p>
          <a:p>
            <a:endParaRPr lang="en-US" dirty="0"/>
          </a:p>
          <a:p>
            <a:r>
              <a:rPr lang="en-US" dirty="0"/>
              <a:t>POLST stands for Portable Order for Life Sustaining Treatment.  </a:t>
            </a:r>
          </a:p>
          <a:p>
            <a:endParaRPr lang="en-US" dirty="0"/>
          </a:p>
          <a:p>
            <a:r>
              <a:rPr lang="en-US" sz="1200" kern="1200" dirty="0">
                <a:solidFill>
                  <a:schemeClr val="tx1"/>
                </a:solidFill>
                <a:effectLst/>
                <a:latin typeface="+mn-lt"/>
                <a:ea typeface="+mn-ea"/>
                <a:cs typeface="+mn-cs"/>
              </a:rPr>
              <a:t>The Washington State Portable Orders for Life Sustaining Treatment (POLST) is a set of portable, actionable medical orders designed to communicate an individual’s wishes regarding care in the event of an emergency, when they cannot speak for themselves. Emergency medical services and other first responders who follow medical orders can act on the decisions documented in the POLST.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POLST has different names in different states.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the national level, it is called POLST: Portable Medical Orders, or POLST for short. Portable means that the order is valid outside the clinic or doctor’s office, similar to a drug prescription.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Washington State, the POLST was called a Physicians Order for Life Sustaining Treatment for many years.  In April 2021, the name was changed to Portable Order for Life Sustaining Treatment because</a:t>
            </a:r>
            <a:r>
              <a:rPr lang="en-US" sz="1200" kern="1200" baseline="0" dirty="0">
                <a:solidFill>
                  <a:schemeClr val="tx1"/>
                </a:solidFill>
                <a:effectLst/>
                <a:latin typeface="+mn-lt"/>
                <a:ea typeface="+mn-ea"/>
                <a:cs typeface="+mn-cs"/>
              </a:rPr>
              <a:t>: </a:t>
            </a:r>
          </a:p>
          <a:p>
            <a:pPr lvl="1"/>
            <a:r>
              <a:rPr lang="en-US" sz="1200" kern="1200" baseline="0" dirty="0">
                <a:solidFill>
                  <a:schemeClr val="tx1"/>
                </a:solidFill>
                <a:effectLst/>
                <a:latin typeface="+mn-lt"/>
                <a:ea typeface="+mn-ea"/>
                <a:cs typeface="+mn-cs"/>
              </a:rPr>
              <a:t>1) Using the word “physician” was exclusionary toward other providers, specifically nurse practitioners and physician’s assistants who may also complete these orders.</a:t>
            </a:r>
          </a:p>
          <a:p>
            <a:pPr lvl="1"/>
            <a:r>
              <a:rPr lang="en-US" sz="1200" kern="1200" baseline="0" dirty="0">
                <a:solidFill>
                  <a:schemeClr val="tx1"/>
                </a:solidFill>
                <a:effectLst/>
                <a:latin typeface="+mn-lt"/>
                <a:ea typeface="+mn-ea"/>
                <a:cs typeface="+mn-cs"/>
              </a:rPr>
              <a:t>2) The word “portable” is more focused on the function of the form, how it benefits the person/individual whose wishes are being communicated.</a:t>
            </a:r>
          </a:p>
          <a:p>
            <a:endParaRPr lang="en-US" sz="1200" kern="1200" dirty="0">
              <a:solidFill>
                <a:schemeClr val="tx1"/>
              </a:solidFill>
              <a:effectLst/>
              <a:latin typeface="+mn-lt"/>
              <a:ea typeface="+mn-ea"/>
              <a:cs typeface="+mn-cs"/>
            </a:endParaRPr>
          </a:p>
          <a:p>
            <a:r>
              <a:rPr lang="en-US" dirty="0"/>
              <a:t>The POLST is an actionable medical order signed by both the resident, or their surrogate, and the medical provider (MD, DO, ARNP, PA) regarding resuscitation and medical intervention.  THIS FORM IS A PRESCRIBER’S ORDER very much like a medication or treatment order you would follow.</a:t>
            </a:r>
          </a:p>
          <a:p>
            <a:endParaRPr lang="en-US" dirty="0"/>
          </a:p>
          <a:p>
            <a:r>
              <a:rPr lang="en-US" dirty="0"/>
              <a:t>The POLST explains what action the resident wants in the event of a medical emergency, which also includes wishes related to care and treatment measures and directives on whether or not start CPR (Cardiopulmonary Resuscitation).</a:t>
            </a:r>
          </a:p>
          <a:p>
            <a:endParaRPr lang="en-US" dirty="0"/>
          </a:p>
          <a:p>
            <a:r>
              <a:rPr lang="en-US" dirty="0"/>
              <a:t>In Washington State this form is usually printed on bright green paper.  Photocopies and Faxes of signed POLST are legal and valid and may be copied in different colors, other than lime green. </a:t>
            </a:r>
          </a:p>
          <a:p>
            <a:endParaRPr lang="en-US" dirty="0"/>
          </a:p>
          <a:p>
            <a:r>
              <a:rPr lang="en-US" dirty="0"/>
              <a:t>The old forms titled Physicians Orders for Life Sustaining Treatment are still valid, although it is encouraged to have regular conversations about the POLST and it may be an opportunity to have the POLST updated to the new form.</a:t>
            </a:r>
          </a:p>
          <a:p>
            <a:endParaRPr lang="en-US" dirty="0"/>
          </a:p>
          <a:p>
            <a:r>
              <a:rPr lang="en-US" dirty="0"/>
              <a:t>You may see either of these forms for your residents and there may be small differences in section A.</a:t>
            </a:r>
          </a:p>
          <a:p>
            <a:endParaRPr lang="en-US" dirty="0"/>
          </a:p>
          <a:p>
            <a:r>
              <a:rPr lang="en-US" dirty="0"/>
              <a:t>The remainder of this training will highlight the new form .</a:t>
            </a:r>
          </a:p>
          <a:p>
            <a:endParaRPr lang="en-US" dirty="0"/>
          </a:p>
          <a:p>
            <a:endParaRPr lang="en-US" dirty="0"/>
          </a:p>
        </p:txBody>
      </p:sp>
      <p:sp>
        <p:nvSpPr>
          <p:cNvPr id="4" name="Slide Number Placeholder 3"/>
          <p:cNvSpPr>
            <a:spLocks noGrp="1"/>
          </p:cNvSpPr>
          <p:nvPr>
            <p:ph type="sldNum" sz="quarter" idx="10"/>
          </p:nvPr>
        </p:nvSpPr>
        <p:spPr/>
        <p:txBody>
          <a:bodyPr/>
          <a:lstStyle/>
          <a:p>
            <a:fld id="{12A6F2A3-A02D-4830-8A2E-1BCDDBAD4388}" type="slidenum">
              <a:rPr lang="en-US" smtClean="0"/>
              <a:pPr/>
              <a:t>5</a:t>
            </a:fld>
            <a:endParaRPr lang="en-US"/>
          </a:p>
        </p:txBody>
      </p:sp>
    </p:spTree>
    <p:extLst>
      <p:ext uri="{BB962C8B-B14F-4D97-AF65-F5344CB8AC3E}">
        <p14:creationId xmlns:p14="http://schemas.microsoft.com/office/powerpoint/2010/main" val="749993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curriculum is designed to focus on </a:t>
            </a:r>
            <a:r>
              <a:rPr lang="en-US" sz="1200" b="1" kern="1200" dirty="0">
                <a:solidFill>
                  <a:schemeClr val="tx1"/>
                </a:solidFill>
                <a:effectLst/>
                <a:latin typeface="+mn-lt"/>
                <a:ea typeface="+mn-ea"/>
                <a:cs typeface="+mn-cs"/>
              </a:rPr>
              <a:t>Section “A” </a:t>
            </a:r>
            <a:r>
              <a:rPr lang="en-US" sz="1200" kern="1200" dirty="0">
                <a:solidFill>
                  <a:schemeClr val="tx1"/>
                </a:solidFill>
                <a:effectLst/>
                <a:latin typeface="+mn-lt"/>
                <a:ea typeface="+mn-ea"/>
                <a:cs typeface="+mn-cs"/>
              </a:rPr>
              <a:t>of the POLST form.</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POLST serves as a standardized form that captures the individual’s wishes related to end- of-life decisions. </a:t>
            </a:r>
          </a:p>
          <a:p>
            <a:endParaRPr lang="en-US" sz="1200" kern="1200" dirty="0">
              <a:solidFill>
                <a:schemeClr val="tx1"/>
              </a:solidFill>
              <a:effectLst/>
              <a:latin typeface="+mn-lt"/>
              <a:ea typeface="+mn-ea"/>
              <a:cs typeface="+mn-cs"/>
            </a:endParaRPr>
          </a:p>
          <a:p>
            <a:r>
              <a:rPr lang="en-US" dirty="0"/>
              <a:t>This is </a:t>
            </a:r>
            <a:r>
              <a:rPr lang="en-US" b="1" dirty="0"/>
              <a:t>not</a:t>
            </a:r>
            <a:r>
              <a:rPr lang="en-US" dirty="0"/>
              <a:t> a required form. </a:t>
            </a:r>
          </a:p>
          <a:p>
            <a:endParaRPr lang="en-US" sz="1200" kern="1200" dirty="0">
              <a:solidFill>
                <a:schemeClr val="tx1"/>
              </a:solidFill>
              <a:effectLst/>
              <a:latin typeface="+mn-lt"/>
              <a:ea typeface="+mn-ea"/>
              <a:cs typeface="+mn-cs"/>
            </a:endParaRPr>
          </a:p>
          <a:p>
            <a:r>
              <a:rPr lang="en-US" dirty="0"/>
              <a:t>Make sure you know where the POLST is located for each individual. Copies are valid, preferably in green for ease of recognition by emergency staff. A copy should be kept in the individual’s file, and other copies as needed to keep with the resident when off site.</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Additional Considerations (Confidentiality): just like any other part of a individual’s health record, the POLST form is considered CONFIDENTIAL.  It should be filed in a location where only staff who need the information can access it.  Of course this form can and should be shared with other health care providers as necessary.  THIS IS PERFECTLY LEGAL.  So if a individual goes to the hospital or a nursing home, a copy of the POLST form should always accompany the individual so that their wishes will be upheld wherever the resident is.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HIPAA allows you to </a:t>
            </a:r>
            <a:r>
              <a:rPr lang="en-US" dirty="0"/>
              <a:t>share the </a:t>
            </a:r>
            <a:r>
              <a:rPr lang="en-US" sz="1200" kern="1200" dirty="0">
                <a:solidFill>
                  <a:schemeClr val="tx1"/>
                </a:solidFill>
                <a:effectLst/>
                <a:latin typeface="+mn-lt"/>
                <a:ea typeface="+mn-ea"/>
                <a:cs typeface="+mn-cs"/>
              </a:rPr>
              <a:t>POLST </a:t>
            </a:r>
            <a:r>
              <a:rPr lang="en-US" dirty="0"/>
              <a:t>with</a:t>
            </a:r>
            <a:r>
              <a:rPr lang="en-US" sz="1200" kern="1200" dirty="0">
                <a:solidFill>
                  <a:schemeClr val="tx1"/>
                </a:solidFill>
                <a:effectLst/>
                <a:latin typeface="+mn-lt"/>
                <a:ea typeface="+mn-ea"/>
                <a:cs typeface="+mn-cs"/>
              </a:rPr>
              <a:t> other Health Care Providers </a:t>
            </a:r>
            <a:r>
              <a:rPr lang="en-US" dirty="0"/>
              <a:t>who will be caring for the individual as</a:t>
            </a:r>
            <a:r>
              <a:rPr lang="en-US" sz="1200" kern="1200" dirty="0">
                <a:solidFill>
                  <a:schemeClr val="tx1"/>
                </a:solidFill>
                <a:effectLst/>
                <a:latin typeface="+mn-lt"/>
                <a:ea typeface="+mn-ea"/>
                <a:cs typeface="+mn-cs"/>
              </a:rPr>
              <a:t> necessary.</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2A6F2A3-A02D-4830-8A2E-1BCDDBAD4388}" type="slidenum">
              <a:rPr lang="en-US" smtClean="0"/>
              <a:pPr/>
              <a:t>6</a:t>
            </a:fld>
            <a:endParaRPr lang="en-US"/>
          </a:p>
        </p:txBody>
      </p:sp>
    </p:spTree>
    <p:extLst>
      <p:ext uri="{BB962C8B-B14F-4D97-AF65-F5344CB8AC3E}">
        <p14:creationId xmlns:p14="http://schemas.microsoft.com/office/powerpoint/2010/main" val="507468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r>
              <a:rPr lang="en-US" dirty="0"/>
              <a:t>Your</a:t>
            </a:r>
            <a:r>
              <a:rPr lang="en-US" baseline="0" dirty="0"/>
              <a:t> emergency policy should direct staff in each of the above-mentioned situations.  </a:t>
            </a:r>
            <a:r>
              <a:rPr lang="en-US" i="1" baseline="0" dirty="0"/>
              <a:t>Review your specific policy on each:</a:t>
            </a:r>
          </a:p>
          <a:p>
            <a:endParaRPr lang="en-US" baseline="0" dirty="0"/>
          </a:p>
          <a:p>
            <a:r>
              <a:rPr lang="en-US" b="1" baseline="0" dirty="0"/>
              <a:t>Full code- </a:t>
            </a:r>
            <a:r>
              <a:rPr lang="en-US" baseline="0" dirty="0"/>
              <a:t>your staff should be directed to start CPR following the skills they acquired during CPR training.</a:t>
            </a:r>
          </a:p>
          <a:p>
            <a:r>
              <a:rPr lang="en-US" b="1" baseline="0" dirty="0"/>
              <a:t>No code </a:t>
            </a:r>
            <a:r>
              <a:rPr lang="en-US" baseline="0" dirty="0"/>
              <a:t>– your staff should be able to use the POLST form to decide that the person indeed did not want CPR and follow the procedures on next steps.</a:t>
            </a:r>
          </a:p>
          <a:p>
            <a:r>
              <a:rPr lang="en-US" b="1" baseline="0" dirty="0"/>
              <a:t>No decision </a:t>
            </a:r>
            <a:r>
              <a:rPr lang="en-US" baseline="0" dirty="0"/>
              <a:t>– typically if a resident has not completed an advance directive or POLST form, the care-setting policy/procedure instructs staff to start CPR.  It is imperative that your policy address this topic, and you train staff on what to do if this happens.</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Hospice resident </a:t>
            </a:r>
            <a:r>
              <a:rPr lang="en-US" baseline="0" dirty="0"/>
              <a:t>– your policy/procedure should direct staff to contact hospice rather than 911 when a hospice resident is unresponsive AND THE CONDITION IS GENERALLY RELATED TO THE REASON THE RESIDENT IS ON  HOSPICE.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Direct staff in what to look for on the old form vs. new form:  For example, the new form says “YES – Attempt Resuscitation/CPR” and “NO – Do Not Attempt Resuscitation (DNAR)/Allow Natural Death”</a:t>
            </a:r>
          </a:p>
          <a:p>
            <a:endParaRPr lang="en-US" baseline="0" dirty="0"/>
          </a:p>
          <a:p>
            <a:endParaRPr lang="en-US" baseline="0" dirty="0"/>
          </a:p>
          <a:p>
            <a:pPr marL="0" marR="0" lvl="7" indent="0" algn="l" defTabSz="914400" rtl="0" eaLnBrk="1" fontAlgn="auto" latinLnBrk="0" hangingPunct="1">
              <a:lnSpc>
                <a:spcPct val="100000"/>
              </a:lnSpc>
              <a:spcBef>
                <a:spcPts val="0"/>
              </a:spcBef>
              <a:spcAft>
                <a:spcPts val="0"/>
              </a:spcAft>
              <a:buClrTx/>
              <a:buSzTx/>
              <a:buFontTx/>
              <a:buNone/>
              <a:tabLst/>
              <a:defRPr/>
            </a:pPr>
            <a:r>
              <a:rPr lang="en-US" sz="1200" dirty="0"/>
              <a:t>*AFH</a:t>
            </a:r>
            <a:r>
              <a:rPr lang="en-US" sz="1200" baseline="0" dirty="0"/>
              <a:t> and ALF are</a:t>
            </a:r>
            <a:r>
              <a:rPr lang="en-US" sz="1200" dirty="0"/>
              <a:t> not required to contact emergency medical services when an</a:t>
            </a:r>
            <a:r>
              <a:rPr lang="en-US" sz="1200" baseline="0" dirty="0"/>
              <a:t> individual </a:t>
            </a:r>
            <a:r>
              <a:rPr lang="en-US" sz="1200" dirty="0"/>
              <a:t>is receiving hospice care by a licensed hospice agency and the emergency relates to the expected hospice death; and situation is being monitored by the hospice agency.  </a:t>
            </a:r>
            <a:r>
              <a:rPr lang="en-US" sz="1200" i="1" dirty="0"/>
              <a:t>[WAC xxx-xx-xxx]</a:t>
            </a:r>
          </a:p>
        </p:txBody>
      </p:sp>
      <p:sp>
        <p:nvSpPr>
          <p:cNvPr id="4" name="Slide Number Placeholder 3"/>
          <p:cNvSpPr>
            <a:spLocks noGrp="1"/>
          </p:cNvSpPr>
          <p:nvPr>
            <p:ph type="sldNum" sz="quarter" idx="10"/>
          </p:nvPr>
        </p:nvSpPr>
        <p:spPr/>
        <p:txBody>
          <a:bodyPr/>
          <a:lstStyle/>
          <a:p>
            <a:fld id="{12A6F2A3-A02D-4830-8A2E-1BCDDBAD4388}" type="slidenum">
              <a:rPr lang="en-US" smtClean="0"/>
              <a:pPr/>
              <a:t>7</a:t>
            </a:fld>
            <a:endParaRPr lang="en-US"/>
          </a:p>
        </p:txBody>
      </p:sp>
    </p:spTree>
    <p:extLst>
      <p:ext uri="{BB962C8B-B14F-4D97-AF65-F5344CB8AC3E}">
        <p14:creationId xmlns:p14="http://schemas.microsoft.com/office/powerpoint/2010/main" val="1357808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1" dirty="0">
                <a:solidFill>
                  <a:srgbClr val="FF0000"/>
                </a:solidFill>
              </a:rPr>
              <a:t>(Confirm June 2021)</a:t>
            </a:r>
          </a:p>
          <a:p>
            <a:endParaRPr lang="en-US" dirty="0"/>
          </a:p>
          <a:p>
            <a:r>
              <a:rPr lang="en-US" dirty="0"/>
              <a:t>The Nursing Commission has issued</a:t>
            </a:r>
            <a:r>
              <a:rPr lang="en-US" baseline="0" dirty="0"/>
              <a:t> an advisory opinion that all nurses aides can apply basic nursing judgment regarding resuscitation in an emergency, such as a non-responsive resident. The Nursing commission also notes:</a:t>
            </a:r>
            <a:endParaRPr lang="en-US" dirty="0"/>
          </a:p>
          <a:p>
            <a:endParaRPr lang="en-US" dirty="0"/>
          </a:p>
          <a:p>
            <a:r>
              <a:rPr lang="en-US" dirty="0"/>
              <a:t>“Under most circumstances, if a person's heartbeat stops during a witnessed choking incident or other accident, perform basic first aid measures per standard training. If the person has no pulse or becomes nonresponsive, begin CPR even if the POLST says “No CPR/allow natural death.” Continue CPR until licensed staff or emergency medical responders arrive. Refer to each patient’s POLST and plan of care to become familiar with their specific decisions. </a:t>
            </a:r>
          </a:p>
          <a:p>
            <a:endParaRPr lang="en-US" dirty="0"/>
          </a:p>
          <a:p>
            <a:r>
              <a:rPr lang="en-US" dirty="0"/>
              <a:t>Some patients’ POLST orders may state “DNAR-No Exceptions.” These patients should not receive CPR.”</a:t>
            </a:r>
          </a:p>
          <a:p>
            <a:endParaRPr lang="en-US" dirty="0"/>
          </a:p>
          <a:p>
            <a:r>
              <a:rPr lang="en-US" dirty="0"/>
              <a:t>Reference NCQAC: Portable Order for Life Sustaining Treatment (POLST): Scope of Practice for Registered Nurses, Licensed Practical Nurses, and Nursing Assistant, </a:t>
            </a:r>
            <a:r>
              <a:rPr lang="en-US" b="1" dirty="0">
                <a:solidFill>
                  <a:srgbClr val="FF0000"/>
                </a:solidFill>
              </a:rPr>
              <a:t>(New</a:t>
            </a:r>
            <a:r>
              <a:rPr lang="en-US" b="1" baseline="0" dirty="0">
                <a:solidFill>
                  <a:srgbClr val="FF0000"/>
                </a:solidFill>
              </a:rPr>
              <a:t> Date)</a:t>
            </a: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a:defRPr/>
            </a:pPr>
            <a:fld id="{2F94B18A-523C-4793-B94B-5BBAF5C3C96E}"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It is</a:t>
            </a:r>
            <a:r>
              <a:rPr lang="en-US" baseline="0" dirty="0"/>
              <a:t> important this is addressed in your policy.  If you do not want this to occur, clarify this in your policy as well.</a:t>
            </a:r>
            <a:endParaRPr lang="en-US" dirty="0"/>
          </a:p>
        </p:txBody>
      </p:sp>
      <p:sp>
        <p:nvSpPr>
          <p:cNvPr id="4" name="Slide Number Placeholder 3"/>
          <p:cNvSpPr>
            <a:spLocks noGrp="1"/>
          </p:cNvSpPr>
          <p:nvPr>
            <p:ph type="sldNum" sz="quarter" idx="10"/>
          </p:nvPr>
        </p:nvSpPr>
        <p:spPr/>
        <p:txBody>
          <a:bodyPr/>
          <a:lstStyle/>
          <a:p>
            <a:fld id="{12A6F2A3-A02D-4830-8A2E-1BCDDBAD4388}" type="slidenum">
              <a:rPr lang="en-US" smtClean="0"/>
              <a:pPr/>
              <a:t>9</a:t>
            </a:fld>
            <a:endParaRPr lang="en-US"/>
          </a:p>
        </p:txBody>
      </p:sp>
    </p:spTree>
    <p:extLst>
      <p:ext uri="{BB962C8B-B14F-4D97-AF65-F5344CB8AC3E}">
        <p14:creationId xmlns:p14="http://schemas.microsoft.com/office/powerpoint/2010/main" val="19099885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p:cNvSpPr/>
          <p:nvPr userDrawn="1"/>
        </p:nvSpPr>
        <p:spPr>
          <a:xfrm>
            <a:off x="0" y="5172076"/>
            <a:ext cx="12192000" cy="1457325"/>
          </a:xfrm>
          <a:prstGeom prst="rect">
            <a:avLst/>
          </a:prstGeom>
          <a:solidFill>
            <a:srgbClr val="BBD22C"/>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01600" y="5286376"/>
            <a:ext cx="10363200" cy="504825"/>
          </a:xfrm>
          <a:prstGeom prst="rect">
            <a:avLst/>
          </a:prstGeom>
        </p:spPr>
        <p:txBody>
          <a:bodyPr>
            <a:noAutofit/>
          </a:bodyPr>
          <a:lstStyle>
            <a:lvl1pPr algn="l">
              <a:defRPr sz="4000" b="1"/>
            </a:lvl1pPr>
          </a:lstStyle>
          <a:p>
            <a:r>
              <a:rPr lang="en-US" dirty="0"/>
              <a:t>Click to edit Master title style</a:t>
            </a:r>
          </a:p>
        </p:txBody>
      </p:sp>
      <p:sp>
        <p:nvSpPr>
          <p:cNvPr id="3" name="Subtitle 2"/>
          <p:cNvSpPr>
            <a:spLocks noGrp="1"/>
          </p:cNvSpPr>
          <p:nvPr>
            <p:ph type="subTitle" idx="1"/>
          </p:nvPr>
        </p:nvSpPr>
        <p:spPr>
          <a:xfrm>
            <a:off x="101600" y="5800726"/>
            <a:ext cx="10363200" cy="447675"/>
          </a:xfrm>
          <a:prstGeom prst="rect">
            <a:avLst/>
          </a:prstGeo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0584" y="1"/>
            <a:ext cx="12181417" cy="517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976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17600" y="76200"/>
            <a:ext cx="10972800" cy="563562"/>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854BF3EA-5D3F-4B59-884A-C46C1ADE1A74}" type="datetimeFigureOut">
              <a:rPr lang="en-US" smtClean="0"/>
              <a:t>10/5/2021</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86389D87-6FEA-4BC7-B185-63EC3224E5C1}" type="slidenum">
              <a:rPr lang="en-US" smtClean="0"/>
              <a:t>‹#›</a:t>
            </a:fld>
            <a:endParaRPr lang="en-US"/>
          </a:p>
        </p:txBody>
      </p:sp>
    </p:spTree>
    <p:extLst>
      <p:ext uri="{BB962C8B-B14F-4D97-AF65-F5344CB8AC3E}">
        <p14:creationId xmlns:p14="http://schemas.microsoft.com/office/powerpoint/2010/main" val="1102011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854BF3EA-5D3F-4B59-884A-C46C1ADE1A74}" type="datetimeFigureOut">
              <a:rPr lang="en-US" smtClean="0"/>
              <a:t>10/5/2021</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86389D87-6FEA-4BC7-B185-63EC3224E5C1}" type="slidenum">
              <a:rPr lang="en-US" smtClean="0"/>
              <a:t>‹#›</a:t>
            </a:fld>
            <a:endParaRPr lang="en-US"/>
          </a:p>
        </p:txBody>
      </p:sp>
    </p:spTree>
    <p:extLst>
      <p:ext uri="{BB962C8B-B14F-4D97-AF65-F5344CB8AC3E}">
        <p14:creationId xmlns:p14="http://schemas.microsoft.com/office/powerpoint/2010/main" val="4280388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7600" y="122238"/>
            <a:ext cx="10972800" cy="563562"/>
          </a:xfrm>
          <a:prstGeom prst="rect">
            <a:avLst/>
          </a:prstGeom>
        </p:spPr>
        <p:txBody>
          <a:bodyPr/>
          <a:lstStyle>
            <a:lvl1pPr>
              <a:defRPr b="1"/>
            </a:lvl1pPr>
          </a:lstStyle>
          <a:p>
            <a:r>
              <a:rPr lang="en-US" dirty="0"/>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854BF3EA-5D3F-4B59-884A-C46C1ADE1A74}" type="datetimeFigureOut">
              <a:rPr lang="en-US" smtClean="0"/>
              <a:t>10/5/2021</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86389D87-6FEA-4BC7-B185-63EC3224E5C1}" type="slidenum">
              <a:rPr lang="en-US" smtClean="0"/>
              <a:t>‹#›</a:t>
            </a:fld>
            <a:endParaRPr lang="en-US"/>
          </a:p>
        </p:txBody>
      </p:sp>
    </p:spTree>
    <p:extLst>
      <p:ext uri="{BB962C8B-B14F-4D97-AF65-F5344CB8AC3E}">
        <p14:creationId xmlns:p14="http://schemas.microsoft.com/office/powerpoint/2010/main" val="4042362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854BF3EA-5D3F-4B59-884A-C46C1ADE1A74}" type="datetimeFigureOut">
              <a:rPr lang="en-US" smtClean="0"/>
              <a:t>10/5/2021</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86389D87-6FEA-4BC7-B185-63EC3224E5C1}" type="slidenum">
              <a:rPr lang="en-US" smtClean="0"/>
              <a:t>‹#›</a:t>
            </a:fld>
            <a:endParaRPr lang="en-US"/>
          </a:p>
        </p:txBody>
      </p:sp>
    </p:spTree>
    <p:extLst>
      <p:ext uri="{BB962C8B-B14F-4D97-AF65-F5344CB8AC3E}">
        <p14:creationId xmlns:p14="http://schemas.microsoft.com/office/powerpoint/2010/main" val="577252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17600" y="76200"/>
            <a:ext cx="10972800" cy="563562"/>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854BF3EA-5D3F-4B59-884A-C46C1ADE1A74}" type="datetimeFigureOut">
              <a:rPr lang="en-US" smtClean="0"/>
              <a:t>10/5/2021</a:t>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86389D87-6FEA-4BC7-B185-63EC3224E5C1}" type="slidenum">
              <a:rPr lang="en-US" smtClean="0"/>
              <a:t>‹#›</a:t>
            </a:fld>
            <a:endParaRPr lang="en-US"/>
          </a:p>
        </p:txBody>
      </p:sp>
    </p:spTree>
    <p:extLst>
      <p:ext uri="{BB962C8B-B14F-4D97-AF65-F5344CB8AC3E}">
        <p14:creationId xmlns:p14="http://schemas.microsoft.com/office/powerpoint/2010/main" val="174105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17600" y="76200"/>
            <a:ext cx="10972800" cy="563562"/>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854BF3EA-5D3F-4B59-884A-C46C1ADE1A74}" type="datetimeFigureOut">
              <a:rPr lang="en-US" smtClean="0"/>
              <a:t>10/5/2021</a:t>
            </a:fld>
            <a:endParaRPr lang="en-US"/>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86389D87-6FEA-4BC7-B185-63EC3224E5C1}" type="slidenum">
              <a:rPr lang="en-US" smtClean="0"/>
              <a:t>‹#›</a:t>
            </a:fld>
            <a:endParaRPr lang="en-US"/>
          </a:p>
        </p:txBody>
      </p:sp>
    </p:spTree>
    <p:extLst>
      <p:ext uri="{BB962C8B-B14F-4D97-AF65-F5344CB8AC3E}">
        <p14:creationId xmlns:p14="http://schemas.microsoft.com/office/powerpoint/2010/main" val="370963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17600" y="76200"/>
            <a:ext cx="10972800" cy="563562"/>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854BF3EA-5D3F-4B59-884A-C46C1ADE1A74}" type="datetimeFigureOut">
              <a:rPr lang="en-US" smtClean="0"/>
              <a:t>10/5/2021</a:t>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86389D87-6FEA-4BC7-B185-63EC3224E5C1}" type="slidenum">
              <a:rPr lang="en-US" smtClean="0"/>
              <a:t>‹#›</a:t>
            </a:fld>
            <a:endParaRPr lang="en-US"/>
          </a:p>
        </p:txBody>
      </p:sp>
    </p:spTree>
    <p:extLst>
      <p:ext uri="{BB962C8B-B14F-4D97-AF65-F5344CB8AC3E}">
        <p14:creationId xmlns:p14="http://schemas.microsoft.com/office/powerpoint/2010/main" val="3173508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854BF3EA-5D3F-4B59-884A-C46C1ADE1A74}" type="datetimeFigureOut">
              <a:rPr lang="en-US" smtClean="0"/>
              <a:t>10/5/2021</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86389D87-6FEA-4BC7-B185-63EC3224E5C1}" type="slidenum">
              <a:rPr lang="en-US" smtClean="0"/>
              <a:t>‹#›</a:t>
            </a:fld>
            <a:endParaRPr lang="en-US"/>
          </a:p>
        </p:txBody>
      </p:sp>
    </p:spTree>
    <p:extLst>
      <p:ext uri="{BB962C8B-B14F-4D97-AF65-F5344CB8AC3E}">
        <p14:creationId xmlns:p14="http://schemas.microsoft.com/office/powerpoint/2010/main" val="3537560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854BF3EA-5D3F-4B59-884A-C46C1ADE1A74}" type="datetimeFigureOut">
              <a:rPr lang="en-US" smtClean="0"/>
              <a:t>10/5/2021</a:t>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86389D87-6FEA-4BC7-B185-63EC3224E5C1}" type="slidenum">
              <a:rPr lang="en-US" smtClean="0"/>
              <a:t>‹#›</a:t>
            </a:fld>
            <a:endParaRPr lang="en-US"/>
          </a:p>
        </p:txBody>
      </p:sp>
    </p:spTree>
    <p:extLst>
      <p:ext uri="{BB962C8B-B14F-4D97-AF65-F5344CB8AC3E}">
        <p14:creationId xmlns:p14="http://schemas.microsoft.com/office/powerpoint/2010/main" val="274216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854BF3EA-5D3F-4B59-884A-C46C1ADE1A74}" type="datetimeFigureOut">
              <a:rPr lang="en-US" smtClean="0"/>
              <a:t>10/5/2021</a:t>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86389D87-6FEA-4BC7-B185-63EC3224E5C1}" type="slidenum">
              <a:rPr lang="en-US" smtClean="0"/>
              <a:t>‹#›</a:t>
            </a:fld>
            <a:endParaRPr lang="en-US"/>
          </a:p>
        </p:txBody>
      </p:sp>
    </p:spTree>
    <p:extLst>
      <p:ext uri="{BB962C8B-B14F-4D97-AF65-F5344CB8AC3E}">
        <p14:creationId xmlns:p14="http://schemas.microsoft.com/office/powerpoint/2010/main" val="3640378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17" name="Straight Connector 16"/>
          <p:cNvCxnSpPr/>
          <p:nvPr userDrawn="1"/>
        </p:nvCxnSpPr>
        <p:spPr>
          <a:xfrm>
            <a:off x="0" y="685800"/>
            <a:ext cx="12192000" cy="0"/>
          </a:xfrm>
          <a:prstGeom prst="line">
            <a:avLst/>
          </a:prstGeom>
        </p:spPr>
        <p:style>
          <a:lnRef idx="3">
            <a:schemeClr val="accent5"/>
          </a:lnRef>
          <a:fillRef idx="0">
            <a:schemeClr val="accent5"/>
          </a:fillRef>
          <a:effectRef idx="2">
            <a:schemeClr val="accent5"/>
          </a:effectRef>
          <a:fontRef idx="minor">
            <a:schemeClr val="tx1"/>
          </a:fontRef>
        </p:style>
      </p:cxnSp>
      <p:sp>
        <p:nvSpPr>
          <p:cNvPr id="14" name="Rectangle 13"/>
          <p:cNvSpPr/>
          <p:nvPr userDrawn="1"/>
        </p:nvSpPr>
        <p:spPr>
          <a:xfrm>
            <a:off x="0" y="0"/>
            <a:ext cx="12192000" cy="685800"/>
          </a:xfrm>
          <a:prstGeom prst="rect">
            <a:avLst/>
          </a:prstGeom>
          <a:solidFill>
            <a:srgbClr val="BBD22C"/>
          </a:solidFill>
          <a:ln>
            <a:noFill/>
          </a:ln>
          <a:effectLst>
            <a:reflection blurRad="6350" stA="32000" endPos="49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Title Placeholder 1"/>
          <p:cNvSpPr>
            <a:spLocks noGrp="1"/>
          </p:cNvSpPr>
          <p:nvPr>
            <p:ph type="title"/>
          </p:nvPr>
        </p:nvSpPr>
        <p:spPr bwMode="auto">
          <a:xfrm>
            <a:off x="3291418" y="228600"/>
            <a:ext cx="8326967" cy="3730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9" name="Text Placeholder 2"/>
          <p:cNvSpPr>
            <a:spLocks noGrp="1"/>
          </p:cNvSpPr>
          <p:nvPr>
            <p:ph type="body" idx="1"/>
          </p:nvPr>
        </p:nvSpPr>
        <p:spPr bwMode="auto">
          <a:xfrm>
            <a:off x="609600" y="1262063"/>
            <a:ext cx="109728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Rectangle 14"/>
          <p:cNvSpPr/>
          <p:nvPr userDrawn="1"/>
        </p:nvSpPr>
        <p:spPr>
          <a:xfrm flipV="1">
            <a:off x="0" y="6638925"/>
            <a:ext cx="12192000" cy="228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717071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0" eaLnBrk="1" latinLnBrk="0" hangingPunct="1">
        <a:spcBef>
          <a:spcPct val="0"/>
        </a:spcBef>
        <a:buNone/>
        <a:defRPr sz="28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ideo" Target="https://www.youtube.com/embed/ipghWyVTjog?feature=oembed" TargetMode="Externa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600" y="5286376"/>
            <a:ext cx="11988800" cy="514350"/>
          </a:xfrm>
        </p:spPr>
        <p:txBody>
          <a:bodyPr/>
          <a:lstStyle/>
          <a:p>
            <a:r>
              <a:rPr lang="en-US" sz="3600" dirty="0">
                <a:latin typeface="Arial Black" panose="020B0A04020102020204" pitchFamily="34" charset="0"/>
              </a:rPr>
              <a:t>Portable Orders for Life-Sustaining Treatment</a:t>
            </a:r>
          </a:p>
        </p:txBody>
      </p:sp>
      <p:sp>
        <p:nvSpPr>
          <p:cNvPr id="4" name="Subtitle 3"/>
          <p:cNvSpPr>
            <a:spLocks noGrp="1"/>
          </p:cNvSpPr>
          <p:nvPr>
            <p:ph type="subTitle" idx="1"/>
          </p:nvPr>
        </p:nvSpPr>
        <p:spPr/>
        <p:txBody>
          <a:bodyPr/>
          <a:lstStyle/>
          <a:p>
            <a:r>
              <a:rPr lang="en-US" b="1" dirty="0">
                <a:effectLst>
                  <a:outerShdw blurRad="38100" dist="38100" dir="2700000" algn="tl">
                    <a:srgbClr val="000000">
                      <a:alpha val="43137"/>
                    </a:srgbClr>
                  </a:outerShdw>
                </a:effectLst>
              </a:rPr>
              <a:t>Section A for Caregivers</a:t>
            </a:r>
          </a:p>
        </p:txBody>
      </p:sp>
      <p:sp>
        <p:nvSpPr>
          <p:cNvPr id="5" name="TextBox 4"/>
          <p:cNvSpPr txBox="1"/>
          <p:nvPr/>
        </p:nvSpPr>
        <p:spPr>
          <a:xfrm>
            <a:off x="9591022" y="6628140"/>
            <a:ext cx="1087157" cy="261610"/>
          </a:xfrm>
          <a:prstGeom prst="rect">
            <a:avLst/>
          </a:prstGeom>
          <a:noFill/>
        </p:spPr>
        <p:txBody>
          <a:bodyPr wrap="none" rtlCol="0">
            <a:spAutoFit/>
          </a:bodyPr>
          <a:lstStyle/>
          <a:p>
            <a:r>
              <a:rPr lang="en-US" sz="1050" dirty="0">
                <a:solidFill>
                  <a:schemeClr val="bg1"/>
                </a:solidFill>
              </a:rPr>
              <a:t>Revised: 2021</a:t>
            </a:r>
          </a:p>
        </p:txBody>
      </p:sp>
    </p:spTree>
    <p:extLst>
      <p:ext uri="{BB962C8B-B14F-4D97-AF65-F5344CB8AC3E}">
        <p14:creationId xmlns:p14="http://schemas.microsoft.com/office/powerpoint/2010/main" val="2584537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on Your Policy</a:t>
            </a:r>
          </a:p>
        </p:txBody>
      </p:sp>
      <p:sp>
        <p:nvSpPr>
          <p:cNvPr id="3" name="Content Placeholder 2"/>
          <p:cNvSpPr>
            <a:spLocks noGrp="1"/>
          </p:cNvSpPr>
          <p:nvPr>
            <p:ph idx="1"/>
          </p:nvPr>
        </p:nvSpPr>
        <p:spPr>
          <a:xfrm>
            <a:off x="457200" y="1115106"/>
            <a:ext cx="11201400" cy="5285694"/>
          </a:xfrm>
        </p:spPr>
        <p:txBody>
          <a:bodyPr/>
          <a:lstStyle/>
          <a:p>
            <a:pPr marL="0" indent="0">
              <a:buNone/>
            </a:pPr>
            <a:r>
              <a:rPr lang="en-US" sz="3600" dirty="0">
                <a:latin typeface="Arial"/>
                <a:ea typeface="Times New Roman"/>
                <a:cs typeface="Times New Roman"/>
              </a:rPr>
              <a:t>Please note that medical emergencies, such as choking, adverse reactions to medications, or other acute concerns must be responded to appropriately </a:t>
            </a:r>
            <a:r>
              <a:rPr lang="en-US" sz="3600" u="sng" dirty="0">
                <a:latin typeface="Arial"/>
                <a:ea typeface="Times New Roman"/>
                <a:cs typeface="Times New Roman"/>
              </a:rPr>
              <a:t>with immediate intervention</a:t>
            </a:r>
            <a:r>
              <a:rPr lang="en-US" sz="3600" dirty="0">
                <a:latin typeface="Arial"/>
                <a:ea typeface="Times New Roman"/>
                <a:cs typeface="Times New Roman"/>
              </a:rPr>
              <a:t> and notification of appropriate staff and/or agencies, </a:t>
            </a:r>
            <a:r>
              <a:rPr lang="en-US" sz="3600" b="1" i="1" dirty="0">
                <a:latin typeface="Arial"/>
                <a:ea typeface="Times New Roman"/>
                <a:cs typeface="Times New Roman"/>
              </a:rPr>
              <a:t>regardless of code status</a:t>
            </a:r>
            <a:r>
              <a:rPr lang="en-US" sz="3600" dirty="0">
                <a:latin typeface="Arial"/>
                <a:ea typeface="Times New Roman"/>
                <a:cs typeface="Times New Roman"/>
              </a:rPr>
              <a:t>.</a:t>
            </a:r>
            <a:endParaRPr lang="en-US" dirty="0"/>
          </a:p>
        </p:txBody>
      </p:sp>
    </p:spTree>
    <p:extLst>
      <p:ext uri="{BB962C8B-B14F-4D97-AF65-F5344CB8AC3E}">
        <p14:creationId xmlns:p14="http://schemas.microsoft.com/office/powerpoint/2010/main" val="771537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Scenarios:</a:t>
            </a:r>
            <a:endParaRPr lang="en-US" dirty="0"/>
          </a:p>
        </p:txBody>
      </p:sp>
      <p:sp>
        <p:nvSpPr>
          <p:cNvPr id="3" name="Subtitle 2"/>
          <p:cNvSpPr>
            <a:spLocks noGrp="1"/>
          </p:cNvSpPr>
          <p:nvPr>
            <p:ph type="subTitle" idx="1"/>
          </p:nvPr>
        </p:nvSpPr>
        <p:spPr/>
        <p:txBody>
          <a:bodyPr/>
          <a:lstStyle/>
          <a:p>
            <a:r>
              <a:rPr lang="en-US"/>
              <a:t>Check Your Knowledge</a:t>
            </a:r>
            <a:endParaRPr lang="en-US" dirty="0"/>
          </a:p>
        </p:txBody>
      </p:sp>
      <p:pic>
        <p:nvPicPr>
          <p:cNvPr id="102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524000" y="1"/>
            <a:ext cx="9144000" cy="5160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9854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Tony Marshall</a:t>
            </a:r>
          </a:p>
        </p:txBody>
      </p:sp>
      <p:sp>
        <p:nvSpPr>
          <p:cNvPr id="9" name="Content Placeholder 2"/>
          <p:cNvSpPr>
            <a:spLocks noGrp="1"/>
          </p:cNvSpPr>
          <p:nvPr>
            <p:ph idx="1"/>
          </p:nvPr>
        </p:nvSpPr>
        <p:spPr>
          <a:xfrm>
            <a:off x="5010150" y="1295400"/>
            <a:ext cx="5200650" cy="2057400"/>
          </a:xfrm>
        </p:spPr>
        <p:txBody>
          <a:bodyPr>
            <a:normAutofit fontScale="92500" lnSpcReduction="10000"/>
          </a:bodyPr>
          <a:lstStyle/>
          <a:p>
            <a:pPr marL="0" indent="0">
              <a:spcBef>
                <a:spcPts val="0"/>
              </a:spcBef>
              <a:buNone/>
            </a:pPr>
            <a:r>
              <a:rPr lang="en-US" sz="1800" dirty="0">
                <a:ea typeface="Calibri"/>
                <a:cs typeface="Times New Roman"/>
              </a:rPr>
              <a:t>Mr. Marshall, a 72-year-old man with moderate congestive heart failure, is having lunch in the dining room. You notice after taking a bite of his hamburger that he begins to choke. Mr. Marshall looks panicked and is unable to speak or breathe. </a:t>
            </a:r>
            <a:r>
              <a:rPr lang="en-US" sz="1800" u="sng" dirty="0">
                <a:ea typeface="Calibri"/>
                <a:cs typeface="Times New Roman"/>
              </a:rPr>
              <a:t>You notice he has the old POLST form and in section A DNAR is checked.</a:t>
            </a:r>
            <a:endParaRPr lang="en-US" sz="2000" u="sng" dirty="0">
              <a:latin typeface="Times New Roman"/>
              <a:ea typeface="Calibri"/>
              <a:cs typeface="Times New Roman"/>
            </a:endParaRPr>
          </a:p>
          <a:p>
            <a:pPr marL="0" indent="0">
              <a:spcBef>
                <a:spcPts val="0"/>
              </a:spcBef>
              <a:buNone/>
            </a:pPr>
            <a:r>
              <a:rPr lang="en-US" sz="1800" b="1" dirty="0">
                <a:ea typeface="Calibri"/>
                <a:cs typeface="Times New Roman"/>
              </a:rPr>
              <a:t>What do you do?</a:t>
            </a:r>
            <a:endParaRPr lang="en-US" sz="2000" b="1" dirty="0">
              <a:latin typeface="Times New Roman"/>
              <a:ea typeface="Calibri"/>
              <a:cs typeface="Times New Roman"/>
            </a:endParaRPr>
          </a:p>
        </p:txBody>
      </p:sp>
      <p:pic>
        <p:nvPicPr>
          <p:cNvPr id="10" name="Picture 2"/>
          <p:cNvPicPr>
            <a:picLocks noChangeAspect="1" noChangeArrowheads="1"/>
          </p:cNvPicPr>
          <p:nvPr/>
        </p:nvPicPr>
        <p:blipFill rotWithShape="1">
          <a:blip r:embed="rId3" cstate="print">
            <a:duotone>
              <a:prstClr val="black"/>
              <a:schemeClr val="accent3">
                <a:tint val="45000"/>
                <a:satMod val="400000"/>
              </a:schemeClr>
            </a:duotone>
            <a:extLst>
              <a:ext uri="{28A0092B-C50C-407E-A947-70E740481C1C}">
                <a14:useLocalDpi xmlns:a14="http://schemas.microsoft.com/office/drawing/2010/main"/>
              </a:ext>
            </a:extLst>
          </a:blip>
          <a:srcRect/>
          <a:stretch/>
        </p:blipFill>
        <p:spPr bwMode="auto">
          <a:xfrm>
            <a:off x="2247900" y="3486150"/>
            <a:ext cx="7734300" cy="33718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2667000" y="4419601"/>
            <a:ext cx="1602170" cy="276999"/>
          </a:xfrm>
          <a:prstGeom prst="rect">
            <a:avLst/>
          </a:prstGeom>
          <a:noFill/>
        </p:spPr>
        <p:txBody>
          <a:bodyPr wrap="none" rtlCol="0">
            <a:spAutoFit/>
          </a:bodyPr>
          <a:lstStyle/>
          <a:p>
            <a:r>
              <a:rPr lang="en-US" sz="1200" b="1" dirty="0">
                <a:solidFill>
                  <a:schemeClr val="tx2"/>
                </a:solidFill>
              </a:rPr>
              <a:t>MARSHALL,  TONY</a:t>
            </a:r>
          </a:p>
        </p:txBody>
      </p:sp>
      <p:sp>
        <p:nvSpPr>
          <p:cNvPr id="12" name="TextBox 11"/>
          <p:cNvSpPr txBox="1"/>
          <p:nvPr/>
        </p:nvSpPr>
        <p:spPr>
          <a:xfrm>
            <a:off x="2556934" y="5269528"/>
            <a:ext cx="4834467" cy="553998"/>
          </a:xfrm>
          <a:prstGeom prst="rect">
            <a:avLst/>
          </a:prstGeom>
          <a:noFill/>
        </p:spPr>
        <p:txBody>
          <a:bodyPr wrap="square" rtlCol="0">
            <a:spAutoFit/>
          </a:bodyPr>
          <a:lstStyle/>
          <a:p>
            <a:r>
              <a:rPr lang="en-US" sz="1000" b="1" dirty="0">
                <a:solidFill>
                  <a:schemeClr val="tx2"/>
                </a:solidFill>
              </a:rPr>
              <a:t>72 YEAR OLD MAN WITH MODERATE CONGESTIVE HEART FAILURE. TREAT MEDICAL CONDITIONS AS LONG AS HE CAN RETURN TO PLAYING CARDS AND WOULD NOT WANT TO LIVE ON MACHINES.</a:t>
            </a:r>
          </a:p>
        </p:txBody>
      </p:sp>
      <p:sp>
        <p:nvSpPr>
          <p:cNvPr id="13" name="TextBox 12"/>
          <p:cNvSpPr txBox="1"/>
          <p:nvPr/>
        </p:nvSpPr>
        <p:spPr>
          <a:xfrm>
            <a:off x="5010150" y="6048376"/>
            <a:ext cx="304892" cy="307777"/>
          </a:xfrm>
          <a:prstGeom prst="rect">
            <a:avLst/>
          </a:prstGeom>
          <a:noFill/>
        </p:spPr>
        <p:txBody>
          <a:bodyPr wrap="none" rtlCol="0">
            <a:spAutoFit/>
          </a:bodyPr>
          <a:lstStyle/>
          <a:p>
            <a:r>
              <a:rPr lang="en-US" sz="1400" b="1" dirty="0">
                <a:solidFill>
                  <a:schemeClr val="tx2"/>
                </a:solidFill>
              </a:rPr>
              <a:t>X</a:t>
            </a:r>
          </a:p>
        </p:txBody>
      </p:sp>
      <p:sp>
        <p:nvSpPr>
          <p:cNvPr id="14" name="Oval 13"/>
          <p:cNvSpPr/>
          <p:nvPr/>
        </p:nvSpPr>
        <p:spPr>
          <a:xfrm>
            <a:off x="5095875" y="4867275"/>
            <a:ext cx="228600" cy="228600"/>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2"/>
              </a:solidFill>
            </a:endParaRPr>
          </a:p>
        </p:txBody>
      </p:sp>
      <p:pic>
        <p:nvPicPr>
          <p:cNvPr id="15" name="Pictur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6916" y="1405238"/>
            <a:ext cx="2636084" cy="17573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Rectangle 15"/>
          <p:cNvSpPr/>
          <p:nvPr/>
        </p:nvSpPr>
        <p:spPr>
          <a:xfrm>
            <a:off x="2247900" y="4844238"/>
            <a:ext cx="2705100" cy="2286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7886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294322" y="3486150"/>
            <a:ext cx="7124700" cy="3371851"/>
            <a:chOff x="770322" y="3486149"/>
            <a:chExt cx="7124700" cy="3371851"/>
          </a:xfrm>
        </p:grpSpPr>
        <p:pic>
          <p:nvPicPr>
            <p:cNvPr id="10"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70322" y="3486149"/>
              <a:ext cx="7124700" cy="33718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ectangle 15"/>
            <p:cNvSpPr/>
            <p:nvPr/>
          </p:nvSpPr>
          <p:spPr>
            <a:xfrm>
              <a:off x="3124200" y="4460248"/>
              <a:ext cx="1905000" cy="2443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dirty="0"/>
              <a:t>Tony Marshall</a:t>
            </a:r>
          </a:p>
        </p:txBody>
      </p:sp>
      <p:sp>
        <p:nvSpPr>
          <p:cNvPr id="9" name="Content Placeholder 2"/>
          <p:cNvSpPr>
            <a:spLocks noGrp="1"/>
          </p:cNvSpPr>
          <p:nvPr>
            <p:ph idx="1"/>
          </p:nvPr>
        </p:nvSpPr>
        <p:spPr>
          <a:xfrm>
            <a:off x="5010150" y="990600"/>
            <a:ext cx="5467350" cy="2336838"/>
          </a:xfrm>
        </p:spPr>
        <p:txBody>
          <a:bodyPr>
            <a:normAutofit fontScale="92500" lnSpcReduction="20000"/>
          </a:bodyPr>
          <a:lstStyle/>
          <a:p>
            <a:pPr marL="0" indent="0">
              <a:spcBef>
                <a:spcPts val="0"/>
              </a:spcBef>
              <a:buNone/>
            </a:pPr>
            <a:r>
              <a:rPr lang="en-US" sz="2200" b="1" dirty="0">
                <a:ea typeface="Calibri"/>
                <a:cs typeface="Times New Roman"/>
              </a:rPr>
              <a:t>10 years later…</a:t>
            </a:r>
          </a:p>
          <a:p>
            <a:pPr marL="0" indent="0">
              <a:spcBef>
                <a:spcPts val="0"/>
              </a:spcBef>
              <a:buNone/>
            </a:pPr>
            <a:r>
              <a:rPr lang="en-US" sz="1800" dirty="0">
                <a:ea typeface="Calibri"/>
                <a:cs typeface="Times New Roman"/>
              </a:rPr>
              <a:t>Mr. Marshall, now 82, has developed advanced dementia. Mr. Marshall is having lunch in the dining room.  You notice after taking a bite of his hamburger that he begins to choke.  Mr. Marshall looks panicked and is unable to speak or breathe.  You read his POLST form and in section A, NO – Do Not Attempt Resuscitation (DNAR) / Allow Natural Death is checked and it says DNAR if CHOKING OCCURS. </a:t>
            </a:r>
          </a:p>
          <a:p>
            <a:pPr marL="0" indent="0">
              <a:spcBef>
                <a:spcPts val="0"/>
              </a:spcBef>
              <a:buNone/>
            </a:pPr>
            <a:r>
              <a:rPr lang="en-US" sz="1800" b="1" dirty="0">
                <a:ea typeface="Calibri"/>
                <a:cs typeface="Times New Roman"/>
              </a:rPr>
              <a:t>What do you do?</a:t>
            </a:r>
            <a:endParaRPr lang="en-US" sz="2000" b="1" dirty="0">
              <a:latin typeface="Times New Roman"/>
              <a:ea typeface="Calibri"/>
              <a:cs typeface="Times New Roman"/>
            </a:endParaRPr>
          </a:p>
        </p:txBody>
      </p:sp>
      <p:sp>
        <p:nvSpPr>
          <p:cNvPr id="11" name="TextBox 10"/>
          <p:cNvSpPr txBox="1"/>
          <p:nvPr/>
        </p:nvSpPr>
        <p:spPr>
          <a:xfrm>
            <a:off x="4528802" y="3956864"/>
            <a:ext cx="1602170" cy="276999"/>
          </a:xfrm>
          <a:prstGeom prst="rect">
            <a:avLst/>
          </a:prstGeom>
          <a:noFill/>
        </p:spPr>
        <p:txBody>
          <a:bodyPr wrap="none" rtlCol="0">
            <a:spAutoFit/>
          </a:bodyPr>
          <a:lstStyle/>
          <a:p>
            <a:r>
              <a:rPr lang="en-US" sz="1200" b="1" dirty="0">
                <a:solidFill>
                  <a:schemeClr val="tx2"/>
                </a:solidFill>
              </a:rPr>
              <a:t>MARSHALL,  TONY</a:t>
            </a:r>
          </a:p>
        </p:txBody>
      </p:sp>
      <p:sp>
        <p:nvSpPr>
          <p:cNvPr id="12" name="TextBox 11"/>
          <p:cNvSpPr txBox="1"/>
          <p:nvPr/>
        </p:nvSpPr>
        <p:spPr>
          <a:xfrm>
            <a:off x="2400300" y="5255089"/>
            <a:ext cx="4610100" cy="553998"/>
          </a:xfrm>
          <a:prstGeom prst="rect">
            <a:avLst/>
          </a:prstGeom>
          <a:noFill/>
        </p:spPr>
        <p:txBody>
          <a:bodyPr wrap="square" rtlCol="0">
            <a:spAutoFit/>
          </a:bodyPr>
          <a:lstStyle/>
          <a:p>
            <a:r>
              <a:rPr lang="en-US" sz="1000" b="1" dirty="0">
                <a:solidFill>
                  <a:schemeClr val="tx2"/>
                </a:solidFill>
              </a:rPr>
              <a:t>82  YEAR OLD MAN WITH MODERATE CONGESTIVE HEART FAILURE, ADVANCED DEMENTIA. DNAR IF CHOKING. Wants to be allowed to remain in the care setting, have no interventions for any reason, wants….</a:t>
            </a:r>
          </a:p>
        </p:txBody>
      </p:sp>
      <p:sp>
        <p:nvSpPr>
          <p:cNvPr id="13" name="TextBox 12"/>
          <p:cNvSpPr txBox="1"/>
          <p:nvPr/>
        </p:nvSpPr>
        <p:spPr>
          <a:xfrm>
            <a:off x="2819400" y="6245424"/>
            <a:ext cx="304892" cy="307777"/>
          </a:xfrm>
          <a:prstGeom prst="rect">
            <a:avLst/>
          </a:prstGeom>
          <a:noFill/>
        </p:spPr>
        <p:txBody>
          <a:bodyPr wrap="none" rtlCol="0">
            <a:spAutoFit/>
          </a:bodyPr>
          <a:lstStyle/>
          <a:p>
            <a:r>
              <a:rPr lang="en-US" sz="1400" b="1" dirty="0">
                <a:solidFill>
                  <a:schemeClr val="tx2"/>
                </a:solidFill>
              </a:rPr>
              <a:t>X</a:t>
            </a:r>
          </a:p>
        </p:txBody>
      </p:sp>
      <p:pic>
        <p:nvPicPr>
          <p:cNvPr id="15" name="Pictur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6916" y="1405238"/>
            <a:ext cx="2636084" cy="17573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TextBox 13">
            <a:extLst>
              <a:ext uri="{FF2B5EF4-FFF2-40B4-BE49-F238E27FC236}">
                <a16:creationId xmlns:a16="http://schemas.microsoft.com/office/drawing/2014/main" id="{5DAB1EC8-3154-4CEE-BD6F-07C75A42CB64}"/>
              </a:ext>
            </a:extLst>
          </p:cNvPr>
          <p:cNvSpPr txBox="1"/>
          <p:nvPr/>
        </p:nvSpPr>
        <p:spPr>
          <a:xfrm>
            <a:off x="6580695" y="4406367"/>
            <a:ext cx="526106" cy="276999"/>
          </a:xfrm>
          <a:prstGeom prst="rect">
            <a:avLst/>
          </a:prstGeom>
          <a:noFill/>
        </p:spPr>
        <p:txBody>
          <a:bodyPr wrap="none" rtlCol="0">
            <a:spAutoFit/>
          </a:bodyPr>
          <a:lstStyle/>
          <a:p>
            <a:r>
              <a:rPr lang="en-US" sz="1200" b="1" dirty="0">
                <a:solidFill>
                  <a:schemeClr val="tx2"/>
                </a:solidFill>
              </a:rPr>
              <a:t>Male</a:t>
            </a:r>
          </a:p>
        </p:txBody>
      </p:sp>
      <p:sp>
        <p:nvSpPr>
          <p:cNvPr id="17" name="TextBox 16">
            <a:extLst>
              <a:ext uri="{FF2B5EF4-FFF2-40B4-BE49-F238E27FC236}">
                <a16:creationId xmlns:a16="http://schemas.microsoft.com/office/drawing/2014/main" id="{C64A458F-6602-4099-A066-7836632C2E74}"/>
              </a:ext>
            </a:extLst>
          </p:cNvPr>
          <p:cNvSpPr txBox="1"/>
          <p:nvPr/>
        </p:nvSpPr>
        <p:spPr>
          <a:xfrm>
            <a:off x="7924801" y="4406367"/>
            <a:ext cx="697627" cy="276999"/>
          </a:xfrm>
          <a:prstGeom prst="rect">
            <a:avLst/>
          </a:prstGeom>
          <a:noFill/>
        </p:spPr>
        <p:txBody>
          <a:bodyPr wrap="none" rtlCol="0">
            <a:spAutoFit/>
          </a:bodyPr>
          <a:lstStyle/>
          <a:p>
            <a:r>
              <a:rPr lang="en-US" sz="1200" b="1" dirty="0">
                <a:solidFill>
                  <a:schemeClr val="tx2"/>
                </a:solidFill>
              </a:rPr>
              <a:t>He/him</a:t>
            </a:r>
          </a:p>
        </p:txBody>
      </p:sp>
    </p:spTree>
    <p:extLst>
      <p:ext uri="{BB962C8B-B14F-4D97-AF65-F5344CB8AC3E}">
        <p14:creationId xmlns:p14="http://schemas.microsoft.com/office/powerpoint/2010/main" val="1001328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294322" y="3486150"/>
            <a:ext cx="7124700" cy="3371851"/>
            <a:chOff x="770322" y="3486149"/>
            <a:chExt cx="7124700" cy="3371851"/>
          </a:xfrm>
        </p:grpSpPr>
        <p:pic>
          <p:nvPicPr>
            <p:cNvPr id="18"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70322" y="3486149"/>
              <a:ext cx="7124700" cy="33718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tangle 18"/>
            <p:cNvSpPr/>
            <p:nvPr/>
          </p:nvSpPr>
          <p:spPr>
            <a:xfrm>
              <a:off x="3124200" y="4460248"/>
              <a:ext cx="1905000" cy="2443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normAutofit/>
          </a:bodyPr>
          <a:lstStyle/>
          <a:p>
            <a:r>
              <a:rPr lang="en-US" dirty="0"/>
              <a:t>Helen Newman</a:t>
            </a:r>
          </a:p>
        </p:txBody>
      </p:sp>
      <p:sp>
        <p:nvSpPr>
          <p:cNvPr id="9" name="Content Placeholder 2"/>
          <p:cNvSpPr>
            <a:spLocks noGrp="1"/>
          </p:cNvSpPr>
          <p:nvPr>
            <p:ph idx="1"/>
          </p:nvPr>
        </p:nvSpPr>
        <p:spPr>
          <a:xfrm>
            <a:off x="5010150" y="1295401"/>
            <a:ext cx="5200650" cy="2057401"/>
          </a:xfrm>
        </p:spPr>
        <p:txBody>
          <a:bodyPr>
            <a:normAutofit/>
          </a:bodyPr>
          <a:lstStyle/>
          <a:p>
            <a:pPr marL="0" indent="0">
              <a:spcBef>
                <a:spcPts val="0"/>
              </a:spcBef>
              <a:buNone/>
            </a:pPr>
            <a:r>
              <a:rPr lang="en-US" sz="1800" dirty="0">
                <a:ea typeface="Calibri"/>
                <a:cs typeface="Times New Roman"/>
              </a:rPr>
              <a:t>Ms. Newman, an 80-year-old, enjoys having her breakfast in her room each morning. You deliver her breakfast on a tray and leave the room. When you return 10 minutes later, Ms. Newman is slumped over her breakfast tray and appears to be unconscious. You read her POLST form… </a:t>
            </a:r>
            <a:r>
              <a:rPr lang="en-US" sz="1800" b="1" dirty="0">
                <a:ea typeface="Calibri"/>
                <a:cs typeface="Times New Roman"/>
              </a:rPr>
              <a:t>What do you do?</a:t>
            </a:r>
            <a:endParaRPr lang="en-US" sz="2000" b="1" dirty="0">
              <a:latin typeface="Times New Roman"/>
              <a:ea typeface="Calibri"/>
              <a:cs typeface="Times New Roman"/>
            </a:endParaRPr>
          </a:p>
        </p:txBody>
      </p:sp>
      <p:sp>
        <p:nvSpPr>
          <p:cNvPr id="11" name="TextBox 10"/>
          <p:cNvSpPr txBox="1"/>
          <p:nvPr/>
        </p:nvSpPr>
        <p:spPr>
          <a:xfrm>
            <a:off x="4510174" y="3969790"/>
            <a:ext cx="1784463" cy="276999"/>
          </a:xfrm>
          <a:prstGeom prst="rect">
            <a:avLst/>
          </a:prstGeom>
          <a:noFill/>
        </p:spPr>
        <p:txBody>
          <a:bodyPr wrap="none" rtlCol="0">
            <a:spAutoFit/>
          </a:bodyPr>
          <a:lstStyle/>
          <a:p>
            <a:r>
              <a:rPr lang="en-US" sz="1200" b="1" dirty="0">
                <a:solidFill>
                  <a:schemeClr val="tx2"/>
                </a:solidFill>
              </a:rPr>
              <a:t>NEWMAN, HELEN   N.</a:t>
            </a:r>
          </a:p>
        </p:txBody>
      </p:sp>
      <p:sp>
        <p:nvSpPr>
          <p:cNvPr id="12" name="TextBox 11"/>
          <p:cNvSpPr txBox="1"/>
          <p:nvPr/>
        </p:nvSpPr>
        <p:spPr>
          <a:xfrm>
            <a:off x="2438401" y="5275394"/>
            <a:ext cx="4570219" cy="553998"/>
          </a:xfrm>
          <a:prstGeom prst="rect">
            <a:avLst/>
          </a:prstGeom>
          <a:noFill/>
        </p:spPr>
        <p:txBody>
          <a:bodyPr wrap="square" rtlCol="0">
            <a:spAutoFit/>
          </a:bodyPr>
          <a:lstStyle/>
          <a:p>
            <a:r>
              <a:rPr lang="en-US" sz="1000" b="1" dirty="0">
                <a:solidFill>
                  <a:schemeClr val="tx2"/>
                </a:solidFill>
              </a:rPr>
              <a:t>82 YEARS, TYPE 2 DIABETES AND OSTEOPOROSIS. Wants to avoid anything that might cause pain due to osteoporosis and poor healing.  Treasures friendship and wants to be able to interact.</a:t>
            </a:r>
          </a:p>
        </p:txBody>
      </p:sp>
      <p:sp>
        <p:nvSpPr>
          <p:cNvPr id="13" name="TextBox 12"/>
          <p:cNvSpPr txBox="1"/>
          <p:nvPr/>
        </p:nvSpPr>
        <p:spPr>
          <a:xfrm>
            <a:off x="2819400" y="6240425"/>
            <a:ext cx="304892" cy="307777"/>
          </a:xfrm>
          <a:prstGeom prst="rect">
            <a:avLst/>
          </a:prstGeom>
          <a:noFill/>
        </p:spPr>
        <p:txBody>
          <a:bodyPr wrap="none" rtlCol="0">
            <a:spAutoFit/>
          </a:bodyPr>
          <a:lstStyle/>
          <a:p>
            <a:r>
              <a:rPr lang="en-US" sz="1400" b="1" dirty="0">
                <a:solidFill>
                  <a:schemeClr val="tx2"/>
                </a:solidFill>
              </a:rPr>
              <a:t>X</a:t>
            </a:r>
          </a:p>
        </p:txBody>
      </p:sp>
      <p:pic>
        <p:nvPicPr>
          <p:cNvPr id="15" name="Pictur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22386" y="1405238"/>
            <a:ext cx="2625145" cy="17573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TextBox 13">
            <a:extLst>
              <a:ext uri="{FF2B5EF4-FFF2-40B4-BE49-F238E27FC236}">
                <a16:creationId xmlns:a16="http://schemas.microsoft.com/office/drawing/2014/main" id="{978A1FFF-3846-439D-BD42-128083A89374}"/>
              </a:ext>
            </a:extLst>
          </p:cNvPr>
          <p:cNvSpPr txBox="1"/>
          <p:nvPr/>
        </p:nvSpPr>
        <p:spPr>
          <a:xfrm>
            <a:off x="6580696" y="4406367"/>
            <a:ext cx="713657" cy="276999"/>
          </a:xfrm>
          <a:prstGeom prst="rect">
            <a:avLst/>
          </a:prstGeom>
          <a:noFill/>
        </p:spPr>
        <p:txBody>
          <a:bodyPr wrap="none" rtlCol="0">
            <a:spAutoFit/>
          </a:bodyPr>
          <a:lstStyle/>
          <a:p>
            <a:r>
              <a:rPr lang="en-US" sz="1200" b="1" dirty="0">
                <a:solidFill>
                  <a:schemeClr val="tx2"/>
                </a:solidFill>
              </a:rPr>
              <a:t>Female</a:t>
            </a:r>
          </a:p>
        </p:txBody>
      </p:sp>
      <p:sp>
        <p:nvSpPr>
          <p:cNvPr id="16" name="TextBox 15">
            <a:extLst>
              <a:ext uri="{FF2B5EF4-FFF2-40B4-BE49-F238E27FC236}">
                <a16:creationId xmlns:a16="http://schemas.microsoft.com/office/drawing/2014/main" id="{E87B3A1A-989C-46D9-8360-5AAB782F2494}"/>
              </a:ext>
            </a:extLst>
          </p:cNvPr>
          <p:cNvSpPr txBox="1"/>
          <p:nvPr/>
        </p:nvSpPr>
        <p:spPr>
          <a:xfrm>
            <a:off x="7924801" y="4406367"/>
            <a:ext cx="748923" cy="276999"/>
          </a:xfrm>
          <a:prstGeom prst="rect">
            <a:avLst/>
          </a:prstGeom>
          <a:noFill/>
        </p:spPr>
        <p:txBody>
          <a:bodyPr wrap="none" rtlCol="0">
            <a:spAutoFit/>
          </a:bodyPr>
          <a:lstStyle/>
          <a:p>
            <a:r>
              <a:rPr lang="en-US" sz="1200" b="1" dirty="0">
                <a:solidFill>
                  <a:schemeClr val="tx2"/>
                </a:solidFill>
              </a:rPr>
              <a:t>She/her</a:t>
            </a:r>
          </a:p>
        </p:txBody>
      </p:sp>
    </p:spTree>
    <p:extLst>
      <p:ext uri="{BB962C8B-B14F-4D97-AF65-F5344CB8AC3E}">
        <p14:creationId xmlns:p14="http://schemas.microsoft.com/office/powerpoint/2010/main" val="40807773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294322" y="3486150"/>
            <a:ext cx="7124700" cy="3371851"/>
            <a:chOff x="770322" y="3486149"/>
            <a:chExt cx="7124700" cy="3371851"/>
          </a:xfrm>
        </p:grpSpPr>
        <p:pic>
          <p:nvPicPr>
            <p:cNvPr id="14"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70322" y="3486149"/>
              <a:ext cx="7124700" cy="33718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p:nvSpPr>
          <p:spPr>
            <a:xfrm>
              <a:off x="3124200" y="4460248"/>
              <a:ext cx="1905000" cy="2443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normAutofit/>
          </a:bodyPr>
          <a:lstStyle/>
          <a:p>
            <a:r>
              <a:rPr lang="en-US" dirty="0"/>
              <a:t>Lucy Evans</a:t>
            </a:r>
          </a:p>
        </p:txBody>
      </p:sp>
      <p:sp>
        <p:nvSpPr>
          <p:cNvPr id="5" name="Content Placeholder 2"/>
          <p:cNvSpPr>
            <a:spLocks noGrp="1"/>
          </p:cNvSpPr>
          <p:nvPr>
            <p:ph idx="1"/>
          </p:nvPr>
        </p:nvSpPr>
        <p:spPr>
          <a:xfrm>
            <a:off x="5010150" y="1295401"/>
            <a:ext cx="5200650" cy="2057401"/>
          </a:xfrm>
        </p:spPr>
        <p:txBody>
          <a:bodyPr>
            <a:normAutofit fontScale="92500" lnSpcReduction="10000"/>
          </a:bodyPr>
          <a:lstStyle/>
          <a:p>
            <a:pPr marL="0" indent="0">
              <a:spcBef>
                <a:spcPts val="0"/>
              </a:spcBef>
              <a:buNone/>
            </a:pPr>
            <a:r>
              <a:rPr lang="en-US" sz="1800" dirty="0">
                <a:ea typeface="Calibri"/>
                <a:cs typeface="Times New Roman"/>
              </a:rPr>
              <a:t>Ms. Evans, an 84-year-old individual lives in a small care-setting.  Late one evening her daughter came to visit, and found Ms. Evans in her apartment without a pulse and not breathing. The daughter frantically called for help; you are the only caregiver on shift and arrive a moment later. The daughter screamed, “Start CPR! She needs CPR!”  </a:t>
            </a:r>
            <a:r>
              <a:rPr lang="en-US" sz="1800" b="1" dirty="0">
                <a:ea typeface="Calibri"/>
                <a:cs typeface="Times New Roman"/>
              </a:rPr>
              <a:t>What do you do?</a:t>
            </a:r>
            <a:endParaRPr lang="en-US" sz="2000" b="1" dirty="0">
              <a:latin typeface="Times New Roman"/>
              <a:ea typeface="Calibri"/>
              <a:cs typeface="Times New Roman"/>
            </a:endParaRPr>
          </a:p>
        </p:txBody>
      </p:sp>
      <p:sp>
        <p:nvSpPr>
          <p:cNvPr id="7" name="TextBox 6"/>
          <p:cNvSpPr txBox="1"/>
          <p:nvPr/>
        </p:nvSpPr>
        <p:spPr>
          <a:xfrm>
            <a:off x="4576121" y="3967433"/>
            <a:ext cx="1385572" cy="276999"/>
          </a:xfrm>
          <a:prstGeom prst="rect">
            <a:avLst/>
          </a:prstGeom>
          <a:noFill/>
        </p:spPr>
        <p:txBody>
          <a:bodyPr wrap="none" rtlCol="0">
            <a:spAutoFit/>
          </a:bodyPr>
          <a:lstStyle/>
          <a:p>
            <a:r>
              <a:rPr lang="en-US" sz="1200" b="1" dirty="0">
                <a:solidFill>
                  <a:schemeClr val="tx2"/>
                </a:solidFill>
              </a:rPr>
              <a:t>EVANS, LUCY L.</a:t>
            </a:r>
          </a:p>
        </p:txBody>
      </p:sp>
      <p:sp>
        <p:nvSpPr>
          <p:cNvPr id="8" name="TextBox 7"/>
          <p:cNvSpPr txBox="1"/>
          <p:nvPr/>
        </p:nvSpPr>
        <p:spPr>
          <a:xfrm>
            <a:off x="2463366" y="5304994"/>
            <a:ext cx="4570219" cy="400110"/>
          </a:xfrm>
          <a:prstGeom prst="rect">
            <a:avLst/>
          </a:prstGeom>
          <a:noFill/>
        </p:spPr>
        <p:txBody>
          <a:bodyPr wrap="square" rtlCol="0">
            <a:spAutoFit/>
          </a:bodyPr>
          <a:lstStyle/>
          <a:p>
            <a:r>
              <a:rPr lang="en-US" sz="1000" b="1" dirty="0">
                <a:solidFill>
                  <a:schemeClr val="tx2"/>
                </a:solidFill>
              </a:rPr>
              <a:t>84 YEAR OLD FEMALE.  Goals to spend time with her family and enjoy the time she has left.  </a:t>
            </a:r>
          </a:p>
        </p:txBody>
      </p:sp>
      <p:sp>
        <p:nvSpPr>
          <p:cNvPr id="9" name="TextBox 8"/>
          <p:cNvSpPr txBox="1"/>
          <p:nvPr/>
        </p:nvSpPr>
        <p:spPr>
          <a:xfrm>
            <a:off x="2819400" y="6240425"/>
            <a:ext cx="304892" cy="307777"/>
          </a:xfrm>
          <a:prstGeom prst="rect">
            <a:avLst/>
          </a:prstGeom>
          <a:noFill/>
        </p:spPr>
        <p:txBody>
          <a:bodyPr wrap="none" rtlCol="0">
            <a:spAutoFit/>
          </a:bodyPr>
          <a:lstStyle/>
          <a:p>
            <a:r>
              <a:rPr lang="en-US" sz="1400" b="1" dirty="0">
                <a:solidFill>
                  <a:schemeClr val="tx2"/>
                </a:solidFill>
              </a:rPr>
              <a:t>X</a:t>
            </a:r>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63366" y="1405238"/>
            <a:ext cx="2343185" cy="17573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TextBox 11">
            <a:extLst>
              <a:ext uri="{FF2B5EF4-FFF2-40B4-BE49-F238E27FC236}">
                <a16:creationId xmlns:a16="http://schemas.microsoft.com/office/drawing/2014/main" id="{0A9ECEA7-70D6-476D-8923-43A95A0E6234}"/>
              </a:ext>
            </a:extLst>
          </p:cNvPr>
          <p:cNvSpPr txBox="1"/>
          <p:nvPr/>
        </p:nvSpPr>
        <p:spPr>
          <a:xfrm>
            <a:off x="6580696" y="4406367"/>
            <a:ext cx="713657" cy="276999"/>
          </a:xfrm>
          <a:prstGeom prst="rect">
            <a:avLst/>
          </a:prstGeom>
          <a:noFill/>
        </p:spPr>
        <p:txBody>
          <a:bodyPr wrap="none" rtlCol="0">
            <a:spAutoFit/>
          </a:bodyPr>
          <a:lstStyle/>
          <a:p>
            <a:r>
              <a:rPr lang="en-US" sz="1200" b="1" dirty="0">
                <a:solidFill>
                  <a:schemeClr val="tx2"/>
                </a:solidFill>
              </a:rPr>
              <a:t>Female</a:t>
            </a:r>
          </a:p>
        </p:txBody>
      </p:sp>
      <p:sp>
        <p:nvSpPr>
          <p:cNvPr id="16" name="TextBox 15">
            <a:extLst>
              <a:ext uri="{FF2B5EF4-FFF2-40B4-BE49-F238E27FC236}">
                <a16:creationId xmlns:a16="http://schemas.microsoft.com/office/drawing/2014/main" id="{5D60568B-4B87-40BF-AB71-F0002F10F90D}"/>
              </a:ext>
            </a:extLst>
          </p:cNvPr>
          <p:cNvSpPr txBox="1"/>
          <p:nvPr/>
        </p:nvSpPr>
        <p:spPr>
          <a:xfrm>
            <a:off x="7924801" y="4406367"/>
            <a:ext cx="748923" cy="276999"/>
          </a:xfrm>
          <a:prstGeom prst="rect">
            <a:avLst/>
          </a:prstGeom>
          <a:noFill/>
        </p:spPr>
        <p:txBody>
          <a:bodyPr wrap="none" rtlCol="0">
            <a:spAutoFit/>
          </a:bodyPr>
          <a:lstStyle/>
          <a:p>
            <a:r>
              <a:rPr lang="en-US" sz="1200" b="1" dirty="0">
                <a:solidFill>
                  <a:schemeClr val="tx2"/>
                </a:solidFill>
              </a:rPr>
              <a:t>She/her</a:t>
            </a:r>
          </a:p>
        </p:txBody>
      </p:sp>
    </p:spTree>
    <p:extLst>
      <p:ext uri="{BB962C8B-B14F-4D97-AF65-F5344CB8AC3E}">
        <p14:creationId xmlns:p14="http://schemas.microsoft.com/office/powerpoint/2010/main" val="3027908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294322" y="3486150"/>
            <a:ext cx="7124700" cy="3371851"/>
            <a:chOff x="770322" y="3486149"/>
            <a:chExt cx="7124700" cy="3371851"/>
          </a:xfrm>
        </p:grpSpPr>
        <p:pic>
          <p:nvPicPr>
            <p:cNvPr id="13"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70322" y="3486149"/>
              <a:ext cx="7124700" cy="33718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3124200" y="4460248"/>
              <a:ext cx="1905000" cy="2443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normAutofit/>
          </a:bodyPr>
          <a:lstStyle/>
          <a:p>
            <a:r>
              <a:rPr lang="en-US" dirty="0"/>
              <a:t>John Jones</a:t>
            </a:r>
          </a:p>
        </p:txBody>
      </p:sp>
      <p:sp>
        <p:nvSpPr>
          <p:cNvPr id="4" name="Content Placeholder 2"/>
          <p:cNvSpPr txBox="1">
            <a:spLocks/>
          </p:cNvSpPr>
          <p:nvPr/>
        </p:nvSpPr>
        <p:spPr>
          <a:xfrm>
            <a:off x="5010150" y="1295401"/>
            <a:ext cx="5200650" cy="2057401"/>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US" sz="1800" dirty="0">
                <a:ea typeface="Calibri"/>
                <a:cs typeface="Times New Roman"/>
              </a:rPr>
              <a:t>Caregiver Billy enters John’s room when they do not show up in the dining room for the noon meal. Billy finds John sitting in their favorite chair. They does not respond to verbal stimuli and when Billy tries to wake them, he finds John unresponsive and without respirations/pulse. There are no obvious signs of injury, choking or trauma.</a:t>
            </a:r>
            <a:r>
              <a:rPr lang="en-US" sz="2000" dirty="0">
                <a:latin typeface="Times New Roman"/>
                <a:ea typeface="Calibri"/>
                <a:cs typeface="Times New Roman"/>
              </a:rPr>
              <a:t>  </a:t>
            </a:r>
            <a:r>
              <a:rPr lang="en-US" sz="1800" dirty="0">
                <a:ea typeface="Calibri"/>
                <a:cs typeface="Times New Roman"/>
              </a:rPr>
              <a:t>Billy lowers John to the floor while radioing you to call 911 and that John is unresponsive and without respirations/pulse. Billy begins CPR. After calling 911, you rush into the room with John’s signed POLST form. </a:t>
            </a:r>
            <a:r>
              <a:rPr lang="en-US" sz="1800" b="1" dirty="0">
                <a:ea typeface="Calibri"/>
                <a:cs typeface="Times New Roman"/>
              </a:rPr>
              <a:t>What do you do? What should Billy do?</a:t>
            </a:r>
            <a:endParaRPr lang="en-US" sz="2000" b="1" dirty="0">
              <a:latin typeface="Times New Roman"/>
              <a:ea typeface="Calibri"/>
              <a:cs typeface="Times New Roman"/>
            </a:endParaRPr>
          </a:p>
        </p:txBody>
      </p:sp>
      <p:sp>
        <p:nvSpPr>
          <p:cNvPr id="6" name="TextBox 5"/>
          <p:cNvSpPr txBox="1"/>
          <p:nvPr/>
        </p:nvSpPr>
        <p:spPr>
          <a:xfrm>
            <a:off x="4544990" y="3984650"/>
            <a:ext cx="1476686" cy="276999"/>
          </a:xfrm>
          <a:prstGeom prst="rect">
            <a:avLst/>
          </a:prstGeom>
          <a:noFill/>
        </p:spPr>
        <p:txBody>
          <a:bodyPr wrap="none" rtlCol="0">
            <a:spAutoFit/>
          </a:bodyPr>
          <a:lstStyle/>
          <a:p>
            <a:r>
              <a:rPr lang="en-US" sz="1200" b="1" dirty="0">
                <a:solidFill>
                  <a:schemeClr val="tx2"/>
                </a:solidFill>
              </a:rPr>
              <a:t>JONES, JOHN   J.</a:t>
            </a:r>
          </a:p>
        </p:txBody>
      </p:sp>
      <p:sp>
        <p:nvSpPr>
          <p:cNvPr id="7" name="TextBox 6"/>
          <p:cNvSpPr txBox="1"/>
          <p:nvPr/>
        </p:nvSpPr>
        <p:spPr>
          <a:xfrm>
            <a:off x="2463366" y="5365789"/>
            <a:ext cx="4570219" cy="400110"/>
          </a:xfrm>
          <a:prstGeom prst="rect">
            <a:avLst/>
          </a:prstGeom>
          <a:noFill/>
        </p:spPr>
        <p:txBody>
          <a:bodyPr wrap="square" rtlCol="0">
            <a:spAutoFit/>
          </a:bodyPr>
          <a:lstStyle/>
          <a:p>
            <a:r>
              <a:rPr lang="en-US" sz="1000" b="1" dirty="0">
                <a:solidFill>
                  <a:schemeClr val="tx2"/>
                </a:solidFill>
              </a:rPr>
              <a:t>85 YEAR OLD MALE. Enjoys playing bingo and spending time with friends, does not want to go to the hospital and kept comfortable.</a:t>
            </a:r>
          </a:p>
        </p:txBody>
      </p:sp>
      <p:sp>
        <p:nvSpPr>
          <p:cNvPr id="8" name="TextBox 7"/>
          <p:cNvSpPr txBox="1"/>
          <p:nvPr/>
        </p:nvSpPr>
        <p:spPr>
          <a:xfrm>
            <a:off x="2819400" y="6240425"/>
            <a:ext cx="304892" cy="307777"/>
          </a:xfrm>
          <a:prstGeom prst="rect">
            <a:avLst/>
          </a:prstGeom>
          <a:noFill/>
        </p:spPr>
        <p:txBody>
          <a:bodyPr wrap="none" rtlCol="0">
            <a:spAutoFit/>
          </a:bodyPr>
          <a:lstStyle/>
          <a:p>
            <a:r>
              <a:rPr lang="en-US" sz="1400" b="1" dirty="0">
                <a:solidFill>
                  <a:schemeClr val="tx2"/>
                </a:solidFill>
              </a:rPr>
              <a:t>X</a:t>
            </a:r>
          </a:p>
        </p:txBody>
      </p:sp>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63366" y="1295400"/>
            <a:ext cx="2343185" cy="1905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a:extLst>
              <a:ext uri="{FF2B5EF4-FFF2-40B4-BE49-F238E27FC236}">
                <a16:creationId xmlns:a16="http://schemas.microsoft.com/office/drawing/2014/main" id="{B8782240-46AD-49CA-ADA1-8578539B06B4}"/>
              </a:ext>
            </a:extLst>
          </p:cNvPr>
          <p:cNvSpPr txBox="1"/>
          <p:nvPr/>
        </p:nvSpPr>
        <p:spPr>
          <a:xfrm>
            <a:off x="6580695" y="4406367"/>
            <a:ext cx="287258" cy="276999"/>
          </a:xfrm>
          <a:prstGeom prst="rect">
            <a:avLst/>
          </a:prstGeom>
          <a:noFill/>
        </p:spPr>
        <p:txBody>
          <a:bodyPr wrap="none" rtlCol="0">
            <a:spAutoFit/>
          </a:bodyPr>
          <a:lstStyle/>
          <a:p>
            <a:r>
              <a:rPr lang="en-US" sz="1200" b="1" dirty="0">
                <a:solidFill>
                  <a:schemeClr val="tx2"/>
                </a:solidFill>
              </a:rPr>
              <a:t>X</a:t>
            </a:r>
          </a:p>
        </p:txBody>
      </p:sp>
      <p:sp>
        <p:nvSpPr>
          <p:cNvPr id="15" name="TextBox 14">
            <a:extLst>
              <a:ext uri="{FF2B5EF4-FFF2-40B4-BE49-F238E27FC236}">
                <a16:creationId xmlns:a16="http://schemas.microsoft.com/office/drawing/2014/main" id="{7155C6C6-1D38-4299-AE5D-0E54C38021E2}"/>
              </a:ext>
            </a:extLst>
          </p:cNvPr>
          <p:cNvSpPr txBox="1"/>
          <p:nvPr/>
        </p:nvSpPr>
        <p:spPr>
          <a:xfrm>
            <a:off x="7924801" y="4406367"/>
            <a:ext cx="954107" cy="276999"/>
          </a:xfrm>
          <a:prstGeom prst="rect">
            <a:avLst/>
          </a:prstGeom>
          <a:noFill/>
        </p:spPr>
        <p:txBody>
          <a:bodyPr wrap="none" rtlCol="0">
            <a:spAutoFit/>
          </a:bodyPr>
          <a:lstStyle/>
          <a:p>
            <a:r>
              <a:rPr lang="en-US" sz="1200" b="1" dirty="0">
                <a:solidFill>
                  <a:schemeClr val="tx2"/>
                </a:solidFill>
              </a:rPr>
              <a:t>They/them</a:t>
            </a:r>
          </a:p>
        </p:txBody>
      </p:sp>
    </p:spTree>
    <p:extLst>
      <p:ext uri="{BB962C8B-B14F-4D97-AF65-F5344CB8AC3E}">
        <p14:creationId xmlns:p14="http://schemas.microsoft.com/office/powerpoint/2010/main" val="13053211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00200" y="5257800"/>
            <a:ext cx="8915400" cy="1371600"/>
          </a:xfrm>
        </p:spPr>
        <p:txBody>
          <a:bodyPr/>
          <a:lstStyle/>
          <a:p>
            <a:r>
              <a:rPr lang="en-US" sz="1600" b="1" dirty="0">
                <a:solidFill>
                  <a:schemeClr val="tx1"/>
                </a:solidFill>
              </a:rPr>
              <a:t>This training was created by at team of experts convened by the Washington State Medical Association, the Washington State POLST Task Force and the Washington State Department of Social and Health Services and was made possible by a grant from The Retirement Research Foundation through the National POLST.  This training is maintained and updated by DSHS in collaboration with subject matter experts.</a:t>
            </a:r>
          </a:p>
        </p:txBody>
      </p:sp>
    </p:spTree>
    <p:extLst>
      <p:ext uri="{BB962C8B-B14F-4D97-AF65-F5344CB8AC3E}">
        <p14:creationId xmlns:p14="http://schemas.microsoft.com/office/powerpoint/2010/main" val="2676937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Video</a:t>
            </a:r>
          </a:p>
        </p:txBody>
      </p:sp>
      <p:pic>
        <p:nvPicPr>
          <p:cNvPr id="3" name="Online Media 2" title="WSMA POLST for Caregivers - Section A">
            <a:hlinkClick r:id="" action="ppaction://media"/>
            <a:extLst>
              <a:ext uri="{FF2B5EF4-FFF2-40B4-BE49-F238E27FC236}">
                <a16:creationId xmlns:a16="http://schemas.microsoft.com/office/drawing/2014/main" id="{D11A7DB1-FD40-48C2-99EC-8BCB23A6F4D6}"/>
              </a:ext>
            </a:extLst>
          </p:cNvPr>
          <p:cNvPicPr>
            <a:picLocks noRot="1" noChangeAspect="1"/>
          </p:cNvPicPr>
          <p:nvPr>
            <a:videoFile r:link="rId1"/>
          </p:nvPr>
        </p:nvPicPr>
        <p:blipFill>
          <a:blip r:embed="rId4"/>
          <a:stretch>
            <a:fillRect/>
          </a:stretch>
        </p:blipFill>
        <p:spPr>
          <a:xfrm>
            <a:off x="1752600" y="1054036"/>
            <a:ext cx="8406950" cy="4749927"/>
          </a:xfrm>
          <a:prstGeom prst="rect">
            <a:avLst/>
          </a:prstGeom>
        </p:spPr>
      </p:pic>
    </p:spTree>
    <p:extLst>
      <p:ext uri="{BB962C8B-B14F-4D97-AF65-F5344CB8AC3E}">
        <p14:creationId xmlns:p14="http://schemas.microsoft.com/office/powerpoint/2010/main" val="1003995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Policy and Procedures</a:t>
            </a:r>
          </a:p>
        </p:txBody>
      </p:sp>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43216" y="1039368"/>
            <a:ext cx="5535168" cy="4779264"/>
          </a:xfrm>
          <a:prstGeom prst="rect">
            <a:avLst/>
          </a:prstGeom>
        </p:spPr>
      </p:pic>
    </p:spTree>
    <p:extLst>
      <p:ext uri="{BB962C8B-B14F-4D97-AF65-F5344CB8AC3E}">
        <p14:creationId xmlns:p14="http://schemas.microsoft.com/office/powerpoint/2010/main" val="1009980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Learning Objectives</a:t>
            </a:r>
          </a:p>
        </p:txBody>
      </p:sp>
      <p:sp>
        <p:nvSpPr>
          <p:cNvPr id="3" name="Content Placeholder 2"/>
          <p:cNvSpPr>
            <a:spLocks noGrp="1"/>
          </p:cNvSpPr>
          <p:nvPr>
            <p:ph idx="1"/>
          </p:nvPr>
        </p:nvSpPr>
        <p:spPr>
          <a:xfrm>
            <a:off x="838200" y="1600201"/>
            <a:ext cx="10820400" cy="4267200"/>
          </a:xfrm>
        </p:spPr>
        <p:txBody>
          <a:bodyPr>
            <a:normAutofit/>
          </a:bodyPr>
          <a:lstStyle/>
          <a:p>
            <a:pPr marL="514350" indent="-514350">
              <a:buFont typeface="+mj-lt"/>
              <a:buAutoNum type="arabicPeriod"/>
            </a:pPr>
            <a:r>
              <a:rPr lang="en-US" dirty="0"/>
              <a:t>Purpose </a:t>
            </a:r>
          </a:p>
          <a:p>
            <a:pPr marL="514350" indent="-514350">
              <a:buFont typeface="+mj-lt"/>
              <a:buAutoNum type="arabicPeriod"/>
            </a:pPr>
            <a:r>
              <a:rPr lang="en-US" dirty="0"/>
              <a:t>Location </a:t>
            </a:r>
          </a:p>
          <a:p>
            <a:pPr marL="514350" indent="-514350">
              <a:buFont typeface="+mj-lt"/>
              <a:buAutoNum type="arabicPeriod"/>
            </a:pPr>
            <a:r>
              <a:rPr lang="en-US" dirty="0"/>
              <a:t>Privacy Implications</a:t>
            </a:r>
          </a:p>
          <a:p>
            <a:pPr marL="514350" indent="-514350">
              <a:buFont typeface="+mj-lt"/>
              <a:buAutoNum type="arabicPeriod"/>
            </a:pPr>
            <a:r>
              <a:rPr lang="en-US" dirty="0"/>
              <a:t>Review Section A and Code Status</a:t>
            </a:r>
          </a:p>
          <a:p>
            <a:pPr marL="514350" indent="-514350">
              <a:buFont typeface="+mj-lt"/>
              <a:buAutoNum type="arabicPeriod"/>
            </a:pPr>
            <a:r>
              <a:rPr lang="en-US" dirty="0"/>
              <a:t>Review remaining sections of POLST- roles &amp; limitation</a:t>
            </a:r>
          </a:p>
          <a:p>
            <a:pPr marL="514350" indent="-514350">
              <a:buFont typeface="+mj-lt"/>
              <a:buAutoNum type="arabicPeriod"/>
            </a:pPr>
            <a:r>
              <a:rPr lang="en-US" dirty="0"/>
              <a:t>Review policies and procedures</a:t>
            </a:r>
          </a:p>
          <a:p>
            <a:pPr marL="514350" indent="-514350">
              <a:buFont typeface="+mj-lt"/>
              <a:buAutoNum type="arabicPeriod"/>
            </a:pPr>
            <a:r>
              <a:rPr lang="en-US" dirty="0"/>
              <a:t>End of life treatment vs everyday treatable conditions</a:t>
            </a:r>
          </a:p>
        </p:txBody>
      </p:sp>
    </p:spTree>
    <p:extLst>
      <p:ext uri="{BB962C8B-B14F-4D97-AF65-F5344CB8AC3E}">
        <p14:creationId xmlns:p14="http://schemas.microsoft.com/office/powerpoint/2010/main" val="471552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POLST?</a:t>
            </a:r>
          </a:p>
        </p:txBody>
      </p:sp>
      <p:pic>
        <p:nvPicPr>
          <p:cNvPr id="5" name="Picture 2"/>
          <p:cNvPicPr>
            <a:picLocks noChangeAspect="1" noChangeArrowheads="1"/>
          </p:cNvPicPr>
          <p:nvPr/>
        </p:nvPicPr>
        <p:blipFill>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2351568" y="2438400"/>
            <a:ext cx="3388665" cy="3962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05600" y="2438400"/>
            <a:ext cx="3074014" cy="396240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457200" y="990601"/>
            <a:ext cx="11506200" cy="954107"/>
          </a:xfrm>
          <a:prstGeom prst="rect">
            <a:avLst/>
          </a:prstGeom>
          <a:noFill/>
        </p:spPr>
        <p:txBody>
          <a:bodyPr wrap="square" rtlCol="0">
            <a:spAutoFit/>
          </a:bodyPr>
          <a:lstStyle/>
          <a:p>
            <a:r>
              <a:rPr lang="en-US" sz="2800" b="1" dirty="0"/>
              <a:t>Portable Order for Life Sustaining Treatment</a:t>
            </a:r>
          </a:p>
          <a:p>
            <a:r>
              <a:rPr lang="en-US" sz="2800" dirty="0">
                <a:solidFill>
                  <a:schemeClr val="tx1">
                    <a:lumMod val="50000"/>
                    <a:lumOff val="50000"/>
                  </a:schemeClr>
                </a:solidFill>
              </a:rPr>
              <a:t>Previously called the Physician Orders for Life Sustaining Treatment</a:t>
            </a:r>
          </a:p>
        </p:txBody>
      </p:sp>
      <p:sp>
        <p:nvSpPr>
          <p:cNvPr id="9" name="TextBox 8"/>
          <p:cNvSpPr txBox="1"/>
          <p:nvPr/>
        </p:nvSpPr>
        <p:spPr>
          <a:xfrm>
            <a:off x="6705601" y="1929943"/>
            <a:ext cx="2390463" cy="369332"/>
          </a:xfrm>
          <a:prstGeom prst="rect">
            <a:avLst/>
          </a:prstGeom>
          <a:noFill/>
        </p:spPr>
        <p:txBody>
          <a:bodyPr wrap="none" rtlCol="0">
            <a:spAutoFit/>
          </a:bodyPr>
          <a:lstStyle/>
          <a:p>
            <a:r>
              <a:rPr lang="en-US" dirty="0"/>
              <a:t>New form, April 2021:</a:t>
            </a:r>
          </a:p>
        </p:txBody>
      </p:sp>
      <p:sp>
        <p:nvSpPr>
          <p:cNvPr id="10" name="TextBox 9"/>
          <p:cNvSpPr txBox="1"/>
          <p:nvPr/>
        </p:nvSpPr>
        <p:spPr>
          <a:xfrm>
            <a:off x="2351567" y="1929943"/>
            <a:ext cx="1133644" cy="369332"/>
          </a:xfrm>
          <a:prstGeom prst="rect">
            <a:avLst/>
          </a:prstGeom>
          <a:noFill/>
        </p:spPr>
        <p:txBody>
          <a:bodyPr wrap="none" rtlCol="0">
            <a:spAutoFit/>
          </a:bodyPr>
          <a:lstStyle/>
          <a:p>
            <a:r>
              <a:rPr lang="en-US" dirty="0"/>
              <a:t>Old form:</a:t>
            </a:r>
          </a:p>
        </p:txBody>
      </p:sp>
    </p:spTree>
    <p:extLst>
      <p:ext uri="{BB962C8B-B14F-4D97-AF65-F5344CB8AC3E}">
        <p14:creationId xmlns:p14="http://schemas.microsoft.com/office/powerpoint/2010/main" val="2394134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Purpose of POLST, Section A</a:t>
            </a:r>
          </a:p>
        </p:txBody>
      </p:sp>
      <p:sp>
        <p:nvSpPr>
          <p:cNvPr id="3" name="Content Placeholder 2"/>
          <p:cNvSpPr>
            <a:spLocks noGrp="1"/>
          </p:cNvSpPr>
          <p:nvPr>
            <p:ph idx="1"/>
          </p:nvPr>
        </p:nvSpPr>
        <p:spPr>
          <a:xfrm>
            <a:off x="5350934" y="5355164"/>
            <a:ext cx="5240867" cy="1143001"/>
          </a:xfrm>
        </p:spPr>
        <p:txBody>
          <a:bodyPr/>
          <a:lstStyle/>
          <a:p>
            <a:pPr marL="0" indent="0">
              <a:buNone/>
            </a:pPr>
            <a:r>
              <a:rPr lang="en-US" dirty="0"/>
              <a:t>Know where the </a:t>
            </a:r>
            <a:r>
              <a:rPr lang="en-US" b="1" dirty="0"/>
              <a:t>POLST</a:t>
            </a:r>
            <a:r>
              <a:rPr lang="en-US" dirty="0"/>
              <a:t> is located for each individual.</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06651" y="784353"/>
            <a:ext cx="2760131" cy="6073647"/>
          </a:xfrm>
          <a:prstGeom prst="rect">
            <a:avLst/>
          </a:prstGeom>
          <a:effectLst>
            <a:outerShdw blurRad="50800" dist="38100" algn="l" rotWithShape="0">
              <a:prstClr val="black">
                <a:alpha val="40000"/>
              </a:prstClr>
            </a:outerShdw>
          </a:effectLst>
        </p:spPr>
      </p:pic>
      <p:grpSp>
        <p:nvGrpSpPr>
          <p:cNvPr id="12" name="Group 11"/>
          <p:cNvGrpSpPr/>
          <p:nvPr/>
        </p:nvGrpSpPr>
        <p:grpSpPr>
          <a:xfrm>
            <a:off x="3260173" y="2266733"/>
            <a:ext cx="1053084" cy="1522776"/>
            <a:chOff x="9389365" y="833573"/>
            <a:chExt cx="3681984" cy="5324206"/>
          </a:xfrm>
        </p:grpSpPr>
        <p:pic>
          <p:nvPicPr>
            <p:cNvPr id="13" name="Picture 12"/>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389365" y="833573"/>
              <a:ext cx="3681984" cy="5324206"/>
            </a:xfrm>
            <a:prstGeom prst="rect">
              <a:avLst/>
            </a:prstGeom>
          </p:spPr>
        </p:pic>
        <p:pic>
          <p:nvPicPr>
            <p:cNvPr id="14"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9686979" y="1212479"/>
              <a:ext cx="3020112" cy="692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 name="Curved Down Arrow 6"/>
          <p:cNvSpPr/>
          <p:nvPr/>
        </p:nvSpPr>
        <p:spPr>
          <a:xfrm flipH="1">
            <a:off x="3641212" y="958723"/>
            <a:ext cx="2835788" cy="1239857"/>
          </a:xfrm>
          <a:prstGeom prst="curved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solidFill>
            </a:endParaRPr>
          </a:p>
        </p:txBody>
      </p:sp>
      <p:pic>
        <p:nvPicPr>
          <p:cNvPr id="19" name="Picture 2"/>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6020304" y="1363132"/>
            <a:ext cx="3014898"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5923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Medical Emergencies</a:t>
            </a:r>
          </a:p>
        </p:txBody>
      </p:sp>
      <p:sp>
        <p:nvSpPr>
          <p:cNvPr id="6" name="Content Placeholder 5"/>
          <p:cNvSpPr>
            <a:spLocks noGrp="1"/>
          </p:cNvSpPr>
          <p:nvPr>
            <p:ph idx="1"/>
          </p:nvPr>
        </p:nvSpPr>
        <p:spPr>
          <a:xfrm>
            <a:off x="533400" y="1126672"/>
            <a:ext cx="11353800" cy="4525963"/>
          </a:xfrm>
        </p:spPr>
        <p:txBody>
          <a:bodyPr/>
          <a:lstStyle/>
          <a:p>
            <a:pPr marL="0" indent="0">
              <a:buNone/>
            </a:pPr>
            <a:r>
              <a:rPr lang="en-US" dirty="0"/>
              <a:t>Unresponsive person who has stopped breathing and/or whose heart has stopped beating</a:t>
            </a:r>
          </a:p>
          <a:p>
            <a:pPr marL="0" indent="0">
              <a:buNone/>
            </a:pPr>
            <a:endParaRPr lang="en-US" dirty="0"/>
          </a:p>
          <a:p>
            <a:pPr marL="5372100" lvl="8" indent="-277813"/>
            <a:r>
              <a:rPr lang="en-US" sz="3600" dirty="0"/>
              <a:t>Full code (CPR)</a:t>
            </a:r>
          </a:p>
          <a:p>
            <a:pPr marL="5372100" lvl="8" indent="-277813"/>
            <a:r>
              <a:rPr lang="en-US" sz="3600" dirty="0"/>
              <a:t>No-code (DNAR)</a:t>
            </a:r>
          </a:p>
          <a:p>
            <a:pPr marL="5372100" lvl="8" indent="-277813"/>
            <a:r>
              <a:rPr lang="en-US" sz="3600" dirty="0"/>
              <a:t>No decision</a:t>
            </a:r>
          </a:p>
          <a:p>
            <a:pPr marL="5372100" lvl="8" indent="-277813"/>
            <a:r>
              <a:rPr lang="en-US" sz="3600" dirty="0"/>
              <a:t>Hospice resident</a:t>
            </a:r>
          </a:p>
        </p:txBody>
      </p:sp>
      <p:sp>
        <p:nvSpPr>
          <p:cNvPr id="7" name="Oval 6"/>
          <p:cNvSpPr/>
          <p:nvPr/>
        </p:nvSpPr>
        <p:spPr>
          <a:xfrm>
            <a:off x="2438400" y="2590800"/>
            <a:ext cx="2946400" cy="2946400"/>
          </a:xfrm>
          <a:prstGeom prst="ellipse">
            <a:avLst/>
          </a:prstGeom>
          <a:noFill/>
          <a:ln w="101600" cmpd="thickThi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latin typeface="Arial Black" panose="020B0A04020102020204" pitchFamily="34" charset="0"/>
              </a:rPr>
              <a:t>CALL</a:t>
            </a:r>
          </a:p>
          <a:p>
            <a:pPr algn="ctr"/>
            <a:r>
              <a:rPr lang="en-US" sz="4400" b="1" dirty="0">
                <a:solidFill>
                  <a:srgbClr val="C00000"/>
                </a:solidFill>
                <a:latin typeface="Arial Black" panose="020B0A04020102020204" pitchFamily="34" charset="0"/>
              </a:rPr>
              <a:t>911*</a:t>
            </a:r>
            <a:endParaRPr lang="en-US" b="1" dirty="0">
              <a:solidFill>
                <a:srgbClr val="C00000"/>
              </a:solidFill>
              <a:latin typeface="Arial Black" panose="020B0A04020102020204" pitchFamily="34" charset="0"/>
            </a:endParaRPr>
          </a:p>
        </p:txBody>
      </p:sp>
      <p:sp>
        <p:nvSpPr>
          <p:cNvPr id="3" name="TextBox 2"/>
          <p:cNvSpPr txBox="1"/>
          <p:nvPr/>
        </p:nvSpPr>
        <p:spPr>
          <a:xfrm>
            <a:off x="381000" y="5758825"/>
            <a:ext cx="11353800" cy="830997"/>
          </a:xfrm>
          <a:prstGeom prst="rect">
            <a:avLst/>
          </a:prstGeom>
          <a:noFill/>
        </p:spPr>
        <p:txBody>
          <a:bodyPr wrap="square" rtlCol="0">
            <a:spAutoFit/>
          </a:bodyPr>
          <a:lstStyle/>
          <a:p>
            <a:r>
              <a:rPr lang="en-US" sz="1600" dirty="0"/>
              <a:t>* AFH and ALF are not required to contact emergency medical services when an individual is receiving hospice care by a licensed hospice agency and the emergency relates to the expected hospice death; and situation is being monitored by the hospice agency.</a:t>
            </a:r>
          </a:p>
        </p:txBody>
      </p:sp>
    </p:spTree>
    <p:extLst>
      <p:ext uri="{BB962C8B-B14F-4D97-AF65-F5344CB8AC3E}">
        <p14:creationId xmlns:p14="http://schemas.microsoft.com/office/powerpoint/2010/main" val="1959520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Nursing Commission Opinion</a:t>
            </a:r>
            <a:endParaRPr lang="en-US" dirty="0"/>
          </a:p>
        </p:txBody>
      </p:sp>
      <p:sp>
        <p:nvSpPr>
          <p:cNvPr id="3" name="Content Placeholder 2"/>
          <p:cNvSpPr>
            <a:spLocks noGrp="1"/>
          </p:cNvSpPr>
          <p:nvPr>
            <p:ph idx="1"/>
          </p:nvPr>
        </p:nvSpPr>
        <p:spPr/>
        <p:txBody>
          <a:bodyPr/>
          <a:lstStyle/>
          <a:p>
            <a:r>
              <a:rPr lang="en-US" sz="2800"/>
              <a:t>Keep all other non-essential people out of the way so that emergency crews can intervene.</a:t>
            </a:r>
          </a:p>
          <a:p>
            <a:r>
              <a:rPr lang="en-US" sz="2800"/>
              <a:t>Have POLST and other medical records of client available for emergency or other trained professionals to assume care.</a:t>
            </a:r>
          </a:p>
          <a:p>
            <a:r>
              <a:rPr lang="en-US" sz="2800"/>
              <a:t>Please note that medical emergencies, such as choking, adverse reactions to medications, or other acute concerns must be responded to appropriately with immediate intervention and notification of appropriate staff and/or agencies, regardless of code status.</a:t>
            </a:r>
            <a:endParaRPr lang="en-US" sz="2800" dirty="0"/>
          </a:p>
        </p:txBody>
      </p:sp>
    </p:spTree>
    <p:extLst>
      <p:ext uri="{BB962C8B-B14F-4D97-AF65-F5344CB8AC3E}">
        <p14:creationId xmlns:p14="http://schemas.microsoft.com/office/powerpoint/2010/main" val="260094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Starting CPR when Resident is a DNAR</a:t>
            </a:r>
            <a:endParaRPr lang="en-US" dirty="0"/>
          </a:p>
        </p:txBody>
      </p:sp>
      <p:sp>
        <p:nvSpPr>
          <p:cNvPr id="3" name="Content Placeholder 2"/>
          <p:cNvSpPr>
            <a:spLocks noGrp="1"/>
          </p:cNvSpPr>
          <p:nvPr>
            <p:ph idx="1"/>
          </p:nvPr>
        </p:nvSpPr>
        <p:spPr>
          <a:xfrm>
            <a:off x="381000" y="1600200"/>
            <a:ext cx="11506200" cy="4800600"/>
          </a:xfrm>
        </p:spPr>
        <p:txBody>
          <a:bodyPr>
            <a:noAutofit/>
          </a:bodyPr>
          <a:lstStyle/>
          <a:p>
            <a:pPr marL="400050" lvl="1" indent="0">
              <a:buNone/>
            </a:pPr>
            <a:r>
              <a:rPr lang="en-US" sz="4000" dirty="0"/>
              <a:t>If CPR has been started and it is later discovered that the resident did not want CPR (a completed POLST form is discovered):</a:t>
            </a:r>
          </a:p>
          <a:p>
            <a:pPr marL="400050" lvl="1" indent="0">
              <a:buNone/>
            </a:pPr>
            <a:endParaRPr lang="en-US" sz="2400" b="1" dirty="0">
              <a:solidFill>
                <a:srgbClr val="FF0000"/>
              </a:solidFill>
              <a:effectLst>
                <a:outerShdw blurRad="38100" dist="38100" dir="2700000" algn="tl">
                  <a:srgbClr val="000000">
                    <a:alpha val="43137"/>
                  </a:srgbClr>
                </a:outerShdw>
              </a:effectLst>
            </a:endParaRPr>
          </a:p>
          <a:p>
            <a:pPr marL="400050" lvl="1" indent="0">
              <a:buNone/>
            </a:pPr>
            <a:r>
              <a:rPr lang="en-US" sz="5400" b="1" dirty="0">
                <a:solidFill>
                  <a:srgbClr val="FF0000"/>
                </a:solidFill>
                <a:effectLst>
                  <a:outerShdw blurRad="38100" dist="38100" dir="2700000" algn="tl">
                    <a:srgbClr val="000000">
                      <a:alpha val="43137"/>
                    </a:srgbClr>
                  </a:outerShdw>
                </a:effectLst>
              </a:rPr>
              <a:t>STAFF MAY STOP CPR</a:t>
            </a:r>
          </a:p>
        </p:txBody>
      </p:sp>
    </p:spTree>
    <p:extLst>
      <p:ext uri="{BB962C8B-B14F-4D97-AF65-F5344CB8AC3E}">
        <p14:creationId xmlns:p14="http://schemas.microsoft.com/office/powerpoint/2010/main" val="30284052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1856</TotalTime>
  <Words>3959</Words>
  <Application>Microsoft Office PowerPoint</Application>
  <PresentationFormat>Widescreen</PresentationFormat>
  <Paragraphs>299</Paragraphs>
  <Slides>17</Slides>
  <Notes>17</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Arial Black</vt:lpstr>
      <vt:lpstr>Book Antiqua</vt:lpstr>
      <vt:lpstr>Calibri</vt:lpstr>
      <vt:lpstr>Times New Roman</vt:lpstr>
      <vt:lpstr>Office Theme</vt:lpstr>
      <vt:lpstr>Portable Orders for Life-Sustaining Treatment</vt:lpstr>
      <vt:lpstr>Video</vt:lpstr>
      <vt:lpstr>Policy and Procedures</vt:lpstr>
      <vt:lpstr>Learning Objectives</vt:lpstr>
      <vt:lpstr>What is POLST?</vt:lpstr>
      <vt:lpstr>Purpose of POLST, Section A</vt:lpstr>
      <vt:lpstr>Medical Emergencies</vt:lpstr>
      <vt:lpstr>Nursing Commission Opinion</vt:lpstr>
      <vt:lpstr>Starting CPR when Resident is a DNAR</vt:lpstr>
      <vt:lpstr>More on Your Policy</vt:lpstr>
      <vt:lpstr>Scenarios:</vt:lpstr>
      <vt:lpstr>Tony Marshall</vt:lpstr>
      <vt:lpstr>Tony Marshall</vt:lpstr>
      <vt:lpstr>Helen Newman</vt:lpstr>
      <vt:lpstr>Lucy Evans</vt:lpstr>
      <vt:lpstr>John Jones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Physician’s Orders for Life-Sustaining Treatment</dc:title>
  <dc:creator>Regensburg, Angela L. (DSHS/HCS)</dc:creator>
  <cp:lastModifiedBy>Regensburg, Angela L (DSHS/ALTSA/HCS)</cp:lastModifiedBy>
  <cp:revision>48</cp:revision>
  <dcterms:created xsi:type="dcterms:W3CDTF">2015-11-12T16:01:07Z</dcterms:created>
  <dcterms:modified xsi:type="dcterms:W3CDTF">2021-10-05T21:30:55Z</dcterms:modified>
</cp:coreProperties>
</file>