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62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82" r:id="rId17"/>
    <p:sldId id="283" r:id="rId18"/>
    <p:sldId id="265" r:id="rId19"/>
    <p:sldId id="279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3E81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4C98D-6D4E-2D48-B431-4760466C964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E51E0-12B3-9E42-897D-B4823B3A0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9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4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5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953B-5C54-8E44-A5F3-53CF2CAA24A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989-D380-BB4B-8033-B2C050FE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truebloodtaskforce@dshs.w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shs.wa.gov/bha/workforce-development" TargetMode="External"/><Relationship Id="rId5" Type="http://schemas.openxmlformats.org/officeDocument/2006/relationships/hyperlink" Target="mailto:jailassistance@dshs.wa.gov" TargetMode="External"/><Relationship Id="rId4" Type="http://schemas.openxmlformats.org/officeDocument/2006/relationships/hyperlink" Target="https://www.dshs.wa.gov/bha/office-forensic-mental-health-services/jail-technical-assistance-progr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aylokc@dshs.wa.gov" TargetMode="External"/><Relationship Id="rId2" Type="http://schemas.openxmlformats.org/officeDocument/2006/relationships/hyperlink" Target="mailto:jason.Karpen@dshs.wa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59" y="1061468"/>
            <a:ext cx="8452022" cy="1470025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Trueblood Settlement of Contempt Agreement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October 17, 2019</a:t>
            </a:r>
            <a:br>
              <a:rPr lang="en-US" sz="2400" dirty="0" smtClean="0"/>
            </a:br>
            <a:r>
              <a:rPr lang="en-US" sz="2400" dirty="0" smtClean="0"/>
              <a:t>1:30 p.m. – 3:00 p.m.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23968"/>
            <a:ext cx="7772400" cy="1814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Forensic Navigator Expanded Workgroup Meeting</a:t>
            </a:r>
          </a:p>
          <a:p>
            <a:endParaRPr lang="en-US" sz="2800" dirty="0"/>
          </a:p>
        </p:txBody>
      </p:sp>
      <p:pic>
        <p:nvPicPr>
          <p:cNvPr id="5" name="Picture 4" descr="BHA Trueblood co-brand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8229600" cy="4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301858"/>
            <a:ext cx="8229600" cy="43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255362"/>
            <a:ext cx="8229600" cy="43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224366"/>
            <a:ext cx="8229600" cy="44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224366"/>
            <a:ext cx="8229600" cy="44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146875"/>
            <a:ext cx="8229600" cy="45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Forensic Navigators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10"/>
            <a:ext cx="8229600" cy="4644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Navigators are officers of the court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Advise courts on whether defendants are suitable for Outpatient Competency Restoration (OCR), and what services are available to those the court may order into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Report to the court on client progress in OCR and connection to community based services</a:t>
            </a:r>
            <a:endParaRPr lang="en-US" sz="2200" dirty="0"/>
          </a:p>
          <a:p>
            <a:pPr marL="0" indent="0">
              <a:buNone/>
            </a:pPr>
            <a:r>
              <a:rPr lang="en-US" sz="2800" b="1" dirty="0" smtClean="0"/>
              <a:t>Navigators are quasi-case managers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Work with clients to ensure adherence to conditions of release, attending competency restoration classes, and obtaining and taking prescribed medications</a:t>
            </a:r>
            <a:endParaRPr lang="en-US" dirty="0"/>
          </a:p>
          <a:p>
            <a:pPr marL="0" indent="0">
              <a:buNone/>
            </a:pPr>
            <a:r>
              <a:rPr lang="en-US" sz="2800" b="1" dirty="0"/>
              <a:t>Navigators are </a:t>
            </a:r>
            <a:r>
              <a:rPr lang="en-US" sz="2800" b="1" dirty="0" smtClean="0"/>
              <a:t>liaisons with community service providers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Communicate regularly with tribal and community-based service providers (i.e. mental health counselors, substance use treatment providers, housing providers, etc.) working with clients to increase the likelihood of client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6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Forensic Navigators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10"/>
            <a:ext cx="8229600" cy="4644976"/>
          </a:xfrm>
        </p:spPr>
        <p:txBody>
          <a:bodyPr>
            <a:normAutofit/>
          </a:bodyPr>
          <a:lstStyle/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Legislative funding for the Navigator program was established at $2.183M and funds nine FTE Navigators for the three Phase 1 regions.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Navigators will be full time, regular employees of DSHS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Navigators will be trained internally at DSHS.  The specifics of this training have not been finalized at this time.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Certification programs for Navigators are being contemplated, but no decision has been made on this as of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2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862"/>
            <a:ext cx="3913322" cy="48553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Phase </a:t>
            </a:r>
            <a:r>
              <a:rPr lang="en-US" sz="2400" b="1" dirty="0" smtClean="0"/>
              <a:t>1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rgbClr val="7030A0"/>
                </a:solidFill>
              </a:rPr>
              <a:t>2019-2021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Southwest ACH/MCO Region </a:t>
            </a:r>
            <a:br>
              <a:rPr lang="en-US" sz="2400" dirty="0"/>
            </a:br>
            <a:r>
              <a:rPr lang="en-US" sz="2400" dirty="0"/>
              <a:t>(Clark, Klickitat and Skamania Counties)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Pierce County </a:t>
            </a:r>
            <a:r>
              <a:rPr lang="en-US" sz="2400" dirty="0" smtClean="0"/>
              <a:t>Region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 smtClean="0"/>
              <a:t>(ACH/MCO)</a:t>
            </a:r>
            <a:endParaRPr lang="en-US" sz="240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Spokane Region </a:t>
            </a:r>
            <a:br>
              <a:rPr lang="en-US" sz="2400" dirty="0"/>
            </a:br>
            <a:r>
              <a:rPr lang="en-US" sz="2400" dirty="0"/>
              <a:t>(Better Health Together ACH region)</a:t>
            </a:r>
          </a:p>
          <a:p>
            <a:pPr marL="0" indent="0">
              <a:buNone/>
            </a:pPr>
            <a:r>
              <a:rPr lang="en-US" sz="2400" b="1" dirty="0"/>
              <a:t>Phase </a:t>
            </a:r>
            <a:r>
              <a:rPr lang="en-US" sz="2400" b="1" dirty="0" smtClean="0"/>
              <a:t>2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rgbClr val="33CCCC"/>
                </a:solidFill>
              </a:rPr>
              <a:t>2021-2023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/>
              <a:t>King County- </a:t>
            </a:r>
            <a:r>
              <a:rPr lang="en-US" sz="2400" dirty="0" smtClean="0"/>
              <a:t>WA’s </a:t>
            </a:r>
            <a:r>
              <a:rPr lang="en-US" sz="2400" dirty="0"/>
              <a:t>most populous</a:t>
            </a:r>
          </a:p>
          <a:p>
            <a:pPr marL="0" indent="0">
              <a:buNone/>
            </a:pPr>
            <a:r>
              <a:rPr lang="en-US" sz="2400" b="1" dirty="0"/>
              <a:t>Phase </a:t>
            </a:r>
            <a:r>
              <a:rPr lang="en-US" sz="2400" b="1" dirty="0" smtClean="0"/>
              <a:t>3</a:t>
            </a:r>
            <a:r>
              <a:rPr lang="en-US" sz="2400" dirty="0" smtClean="0"/>
              <a:t>: </a:t>
            </a:r>
            <a:endParaRPr lang="en-US" sz="240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400" dirty="0" smtClean="0"/>
              <a:t>Review </a:t>
            </a:r>
            <a:r>
              <a:rPr lang="en-US" sz="2400" dirty="0"/>
              <a:t>and either bolster existing </a:t>
            </a:r>
            <a:r>
              <a:rPr lang="en-US" sz="2400" dirty="0" smtClean="0"/>
              <a:t>or </a:t>
            </a:r>
            <a:r>
              <a:rPr lang="en-US" sz="2400" dirty="0"/>
              <a:t>expand to new regions</a:t>
            </a:r>
          </a:p>
          <a:p>
            <a:pPr marL="0" indent="0">
              <a:buNone/>
            </a:pPr>
            <a:r>
              <a:rPr lang="en-US" sz="2400" dirty="0"/>
              <a:t>Rinse and repeat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67567" y="1822650"/>
            <a:ext cx="4719234" cy="32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727"/>
            <a:ext cx="8229600" cy="423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Jail Technical Assistance Website</a:t>
            </a:r>
            <a:endParaRPr lang="en-US" sz="2800" dirty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www.dshs.wa.gov/bha/office-forensic-mental-health-services/jail-technical-assistance-program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Email Contact:  </a:t>
            </a:r>
            <a:r>
              <a:rPr lang="en-US" sz="2000" dirty="0" smtClean="0">
                <a:hlinkClick r:id="rId5"/>
              </a:rPr>
              <a:t>jailassistance@dshs.wa.gov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Workforce Development Website</a:t>
            </a:r>
            <a:endParaRPr lang="en-US" sz="1600" dirty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www.dshs.wa.gov/bha/workforce-development</a:t>
            </a:r>
            <a:r>
              <a:rPr lang="en-US" sz="2000" dirty="0" smtClean="0"/>
              <a:t> </a:t>
            </a:r>
          </a:p>
          <a:p>
            <a:pPr marL="5715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Sign up for the Trueblood listserv</a:t>
            </a:r>
          </a:p>
          <a:p>
            <a:r>
              <a:rPr lang="en-US" sz="2000" dirty="0" smtClean="0"/>
              <a:t>Email Contact: </a:t>
            </a:r>
            <a:r>
              <a:rPr lang="en-US" sz="2000" dirty="0" smtClean="0">
                <a:hlinkClick r:id="rId7"/>
              </a:rPr>
              <a:t>truebloodtaskforce@dshs.wa.gov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239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First of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858"/>
            <a:ext cx="8229600" cy="48243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People with mental illness are more likely to be victims of crimes than perpetrators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Over half (56%) of male inmates reported experiencing childhood physical trauma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Individuals arrested for minor infractions may spend time in jail, which exacerbates behavioral health issues and results in criminal records, making securing a home and/or job much harder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Data reveals homeless individuals are more likely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African American or Native American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Live in high-density urban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Have mental illness and substance use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Receive medical treatment for injuries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Receive cash and/or food </a:t>
            </a:r>
            <a:r>
              <a:rPr lang="en-US" sz="2000" dirty="0" smtClean="0"/>
              <a:t>assistance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045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21489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773" y="1735810"/>
            <a:ext cx="8050427" cy="40450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Jason Karpen</a:t>
            </a:r>
          </a:p>
          <a:p>
            <a:r>
              <a:rPr lang="en-US" sz="2200" dirty="0" smtClean="0"/>
              <a:t>Forensic Navigator Program Administrator</a:t>
            </a:r>
          </a:p>
          <a:p>
            <a:r>
              <a:rPr lang="en-US" sz="2200" dirty="0" smtClean="0"/>
              <a:t>Behavioral Health Administration/Department of Social and Health Services</a:t>
            </a:r>
          </a:p>
          <a:p>
            <a:r>
              <a:rPr lang="en-US" sz="2200" dirty="0" smtClean="0">
                <a:hlinkClick r:id="rId2"/>
              </a:rPr>
              <a:t>jason.karpen@dshs.wa.gov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(360) 725-3529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Ken Taylor</a:t>
            </a:r>
            <a:endParaRPr lang="en-US" dirty="0"/>
          </a:p>
          <a:p>
            <a:r>
              <a:rPr lang="en-US" sz="2200" dirty="0" smtClean="0"/>
              <a:t>Special Assistant</a:t>
            </a:r>
            <a:endParaRPr lang="en-US" sz="2200" dirty="0"/>
          </a:p>
          <a:p>
            <a:r>
              <a:rPr lang="en-US" sz="2200" dirty="0"/>
              <a:t>Behavioral Health Administration/Department of Social and Health Services</a:t>
            </a:r>
          </a:p>
          <a:p>
            <a:r>
              <a:rPr lang="en-US" sz="2200" dirty="0" smtClean="0">
                <a:hlinkClick r:id="rId3"/>
              </a:rPr>
              <a:t>taylokc@dshs.wa.gov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5" name="Picture 4" descr="BHA Trueblood co-brand 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Trueblood Case </a:t>
            </a:r>
            <a:r>
              <a:rPr lang="en-US" b="1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Prior </a:t>
            </a:r>
            <a:r>
              <a:rPr lang="en-US" dirty="0"/>
              <a:t>to this case, Washington had been dealing with delays </a:t>
            </a:r>
            <a:r>
              <a:rPr lang="en-US" dirty="0" smtClean="0"/>
              <a:t>in </a:t>
            </a:r>
            <a:r>
              <a:rPr lang="en-US" dirty="0"/>
              <a:t>competency services for more than a </a:t>
            </a:r>
            <a:r>
              <a:rPr lang="en-US" dirty="0" smtClean="0"/>
              <a:t>decade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0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Trueblood Case </a:t>
            </a:r>
            <a:r>
              <a:rPr lang="en-US" b="1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1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The </a:t>
            </a:r>
            <a:r>
              <a:rPr lang="en-US" sz="2800" b="1" dirty="0" smtClean="0"/>
              <a:t>Case: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 smtClean="0"/>
              <a:t>A</a:t>
            </a:r>
            <a:r>
              <a:rPr lang="en-US" sz="2200" b="1" i="1" dirty="0" smtClean="0"/>
              <a:t>.</a:t>
            </a:r>
            <a:r>
              <a:rPr lang="en-US" sz="2200" i="1" dirty="0" smtClean="0"/>
              <a:t>B. by and through Trueblood v DSHS </a:t>
            </a:r>
            <a:r>
              <a:rPr lang="en-US" sz="2200" dirty="0" smtClean="0"/>
              <a:t>--“Trueblood”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Challenged </a:t>
            </a:r>
            <a:r>
              <a:rPr lang="en-US" sz="2200" dirty="0"/>
              <a:t>unconstitutional delays in competency evaluation and </a:t>
            </a:r>
            <a:r>
              <a:rPr lang="en-US" sz="2200" dirty="0" smtClean="0"/>
              <a:t>restoration</a:t>
            </a:r>
            <a:endParaRPr lang="en-US" sz="2200" dirty="0"/>
          </a:p>
          <a:p>
            <a:pPr marL="0" indent="0">
              <a:buNone/>
            </a:pPr>
            <a:r>
              <a:rPr lang="en-US" sz="2800" b="1" dirty="0" smtClean="0"/>
              <a:t>Bench </a:t>
            </a:r>
            <a:r>
              <a:rPr lang="en-US" sz="2800" b="1" dirty="0"/>
              <a:t>trial March 2015, </a:t>
            </a:r>
            <a:r>
              <a:rPr lang="en-US" sz="2800" b="1" dirty="0" smtClean="0"/>
              <a:t>judgment/injunction </a:t>
            </a:r>
            <a:r>
              <a:rPr lang="en-US" sz="2800" b="1" dirty="0"/>
              <a:t>in </a:t>
            </a:r>
            <a:r>
              <a:rPr lang="en-US" sz="2800" b="1" dirty="0" smtClean="0"/>
              <a:t>April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U.S. Constitution requires Washington state to complete evaluations and admissions within seven days, which begins when criminal court signs the order (regardless of when it was transmitted)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Defendants subsequently appealed this order for </a:t>
            </a:r>
            <a:r>
              <a:rPr lang="en-US" sz="2200" i="1" dirty="0"/>
              <a:t>in-jail</a:t>
            </a:r>
            <a:r>
              <a:rPr lang="en-US" sz="2200" dirty="0"/>
              <a:t> evaluations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Now a sliding scale after mediation (7-14, 14-21)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8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6842" y="47228"/>
            <a:ext cx="6090834" cy="5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Competency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199" y="1417638"/>
            <a:ext cx="8481053" cy="42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900143"/>
            <a:ext cx="8229600" cy="1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8361336" cy="42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 Trueblood co-brand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2080"/>
            <a:ext cx="77724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Elements of Trueblood 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8229600" cy="4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6272"/>
      </p:ext>
    </p:extLst>
  </p:cSld>
  <p:clrMapOvr>
    <a:masterClrMapping/>
  </p:clrMapOvr>
</p:sld>
</file>

<file path=ppt/theme/theme1.xml><?xml version="1.0" encoding="utf-8"?>
<a:theme xmlns:a="http://schemas.openxmlformats.org/drawingml/2006/main" name="DSHS general template (fin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general template (final).potm</Template>
  <TotalTime>684</TotalTime>
  <Words>535</Words>
  <Application>Microsoft Office PowerPoint</Application>
  <PresentationFormat>On-screen Show (4:3)</PresentationFormat>
  <Paragraphs>94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DSHS general template (final)</vt:lpstr>
      <vt:lpstr>Trueblood Settlement of Contempt Agreement October 17, 2019 1:30 p.m. – 3:00 p.m.</vt:lpstr>
      <vt:lpstr>First of All…</vt:lpstr>
      <vt:lpstr>Trueblood Case History</vt:lpstr>
      <vt:lpstr>Trueblood Case History</vt:lpstr>
      <vt:lpstr>PowerPoint Presentation</vt:lpstr>
      <vt:lpstr>Competency Process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Elements of Trueblood Settlement</vt:lpstr>
      <vt:lpstr>Forensic Navigators</vt:lpstr>
      <vt:lpstr>Forensic Navigators</vt:lpstr>
      <vt:lpstr>Phased Approach</vt:lpstr>
      <vt:lpstr>More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robergej</dc:creator>
  <cp:lastModifiedBy>Johnson, Rowena (DSHS)</cp:lastModifiedBy>
  <cp:revision>46</cp:revision>
  <cp:lastPrinted>2014-06-26T17:57:11Z</cp:lastPrinted>
  <dcterms:created xsi:type="dcterms:W3CDTF">2014-04-22T16:45:23Z</dcterms:created>
  <dcterms:modified xsi:type="dcterms:W3CDTF">2019-12-03T21:56:03Z</dcterms:modified>
</cp:coreProperties>
</file>