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56"/>
  </p:notesMasterIdLst>
  <p:handoutMasterIdLst>
    <p:handoutMasterId r:id="rId57"/>
  </p:handoutMasterIdLst>
  <p:sldIdLst>
    <p:sldId id="261" r:id="rId3"/>
    <p:sldId id="259" r:id="rId4"/>
    <p:sldId id="257" r:id="rId5"/>
    <p:sldId id="315" r:id="rId6"/>
    <p:sldId id="330" r:id="rId7"/>
    <p:sldId id="334" r:id="rId8"/>
    <p:sldId id="335" r:id="rId9"/>
    <p:sldId id="336" r:id="rId10"/>
    <p:sldId id="339" r:id="rId11"/>
    <p:sldId id="340" r:id="rId12"/>
    <p:sldId id="337" r:id="rId13"/>
    <p:sldId id="327" r:id="rId14"/>
    <p:sldId id="306" r:id="rId15"/>
    <p:sldId id="326" r:id="rId16"/>
    <p:sldId id="316" r:id="rId17"/>
    <p:sldId id="317" r:id="rId18"/>
    <p:sldId id="329" r:id="rId19"/>
    <p:sldId id="307" r:id="rId20"/>
    <p:sldId id="328" r:id="rId21"/>
    <p:sldId id="356" r:id="rId22"/>
    <p:sldId id="318" r:id="rId23"/>
    <p:sldId id="322" r:id="rId24"/>
    <p:sldId id="331" r:id="rId25"/>
    <p:sldId id="338" r:id="rId26"/>
    <p:sldId id="308" r:id="rId27"/>
    <p:sldId id="319" r:id="rId28"/>
    <p:sldId id="341" r:id="rId29"/>
    <p:sldId id="323" r:id="rId30"/>
    <p:sldId id="332" r:id="rId31"/>
    <p:sldId id="333" r:id="rId32"/>
    <p:sldId id="309" r:id="rId33"/>
    <p:sldId id="320" r:id="rId34"/>
    <p:sldId id="342" r:id="rId35"/>
    <p:sldId id="324" r:id="rId36"/>
    <p:sldId id="343" r:id="rId37"/>
    <p:sldId id="310" r:id="rId38"/>
    <p:sldId id="321" r:id="rId39"/>
    <p:sldId id="344" r:id="rId40"/>
    <p:sldId id="325" r:id="rId41"/>
    <p:sldId id="346" r:id="rId42"/>
    <p:sldId id="347" r:id="rId43"/>
    <p:sldId id="353" r:id="rId44"/>
    <p:sldId id="312" r:id="rId45"/>
    <p:sldId id="355" r:id="rId46"/>
    <p:sldId id="354" r:id="rId47"/>
    <p:sldId id="313" r:id="rId48"/>
    <p:sldId id="299" r:id="rId49"/>
    <p:sldId id="304" r:id="rId50"/>
    <p:sldId id="300" r:id="rId51"/>
    <p:sldId id="260" r:id="rId52"/>
    <p:sldId id="293" r:id="rId53"/>
    <p:sldId id="283" r:id="rId54"/>
    <p:sldId id="284" r:id="rId55"/>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nudson, Erik E (DSHS/BHA)" initials="KEE(" lastIdx="1" clrIdx="0">
    <p:extLst>
      <p:ext uri="{19B8F6BF-5375-455C-9EA6-DF929625EA0E}">
        <p15:presenceInfo xmlns:p15="http://schemas.microsoft.com/office/powerpoint/2012/main" userId="S-1-5-21-2431200171-2229045319-550352214-436892" providerId="AD"/>
      </p:ext>
    </p:extLst>
  </p:cmAuthor>
  <p:cmAuthor id="2" name="Peebles, Kirsten L (DSHS/BHA)" initials="PKL(" lastIdx="0" clrIdx="1">
    <p:extLst>
      <p:ext uri="{19B8F6BF-5375-455C-9EA6-DF929625EA0E}">
        <p15:presenceInfo xmlns:p15="http://schemas.microsoft.com/office/powerpoint/2012/main" userId="S-1-5-21-2431200171-2229045319-550352214-61424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133E81"/>
    <a:srgbClr val="005CA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9745" autoAdjust="0"/>
  </p:normalViewPr>
  <p:slideViewPr>
    <p:cSldViewPr snapToGrid="0" snapToObjects="1">
      <p:cViewPr varScale="1">
        <p:scale>
          <a:sx n="70" d="100"/>
          <a:sy n="70" d="100"/>
        </p:scale>
        <p:origin x="66" y="108"/>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commentAuthors" Target="commentAuthors.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handoutMaster" Target="handoutMasters/handout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6A8486DB-3E70-491E-906C-055D5EFA1C1E}" type="datetimeFigureOut">
              <a:rPr lang="en-US" smtClean="0"/>
              <a:t>11/17/2020</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EE91956C-B9DE-44A8-91D9-452B9A1EEA83}" type="slidenum">
              <a:rPr lang="en-US" smtClean="0"/>
              <a:t>‹#›</a:t>
            </a:fld>
            <a:endParaRPr lang="en-US"/>
          </a:p>
        </p:txBody>
      </p:sp>
    </p:spTree>
    <p:extLst>
      <p:ext uri="{BB962C8B-B14F-4D97-AF65-F5344CB8AC3E}">
        <p14:creationId xmlns:p14="http://schemas.microsoft.com/office/powerpoint/2010/main" val="1824344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AE64C98D-6D4E-2D48-B431-4760466C9645}" type="datetimeFigureOut">
              <a:rPr lang="en-US" smtClean="0"/>
              <a:t>11/17/2020</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EF7E51E0-12B3-9E42-897D-B4823B3A0289}" type="slidenum">
              <a:rPr lang="en-US" smtClean="0"/>
              <a:t>‹#›</a:t>
            </a:fld>
            <a:endParaRPr lang="en-US"/>
          </a:p>
        </p:txBody>
      </p:sp>
    </p:spTree>
    <p:extLst>
      <p:ext uri="{BB962C8B-B14F-4D97-AF65-F5344CB8AC3E}">
        <p14:creationId xmlns:p14="http://schemas.microsoft.com/office/powerpoint/2010/main" val="150748720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aseline="0" dirty="0" smtClean="0"/>
              <a:t>Welcome, this training is primarily intended for jail staff. The presentation covers the recommended process for Screening and Assessment, both at intake and during the duration of incarceration, and is presented by the Office of Forensic Mental Health services. The presentation is about 30 minutes in length. </a:t>
            </a:r>
            <a:endParaRPr lang="en-US" dirty="0"/>
          </a:p>
        </p:txBody>
      </p:sp>
      <p:sp>
        <p:nvSpPr>
          <p:cNvPr id="4" name="Slide Number Placeholder 3"/>
          <p:cNvSpPr>
            <a:spLocks noGrp="1"/>
          </p:cNvSpPr>
          <p:nvPr>
            <p:ph type="sldNum" sz="quarter" idx="10"/>
          </p:nvPr>
        </p:nvSpPr>
        <p:spPr/>
        <p:txBody>
          <a:bodyPr/>
          <a:lstStyle/>
          <a:p>
            <a:fld id="{EF7E51E0-12B3-9E42-897D-B4823B3A0289}" type="slidenum">
              <a:rPr lang="en-US" smtClean="0"/>
              <a:t>1</a:t>
            </a:fld>
            <a:endParaRPr lang="en-US" dirty="0"/>
          </a:p>
        </p:txBody>
      </p:sp>
    </p:spTree>
    <p:extLst>
      <p:ext uri="{BB962C8B-B14F-4D97-AF65-F5344CB8AC3E}">
        <p14:creationId xmlns:p14="http://schemas.microsoft.com/office/powerpoint/2010/main" val="220953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Altered mental status, such as confusion, delirium, or decreased awareness or responsiveness</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smtClean="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Breathing problems, such as breathing may slow, and eventually stop</a:t>
            </a:r>
          </a:p>
          <a:p>
            <a:endParaRPr lang="en-US" dirty="0"/>
          </a:p>
        </p:txBody>
      </p:sp>
      <p:sp>
        <p:nvSpPr>
          <p:cNvPr id="4" name="Slide Number Placeholder 3"/>
          <p:cNvSpPr>
            <a:spLocks noGrp="1"/>
          </p:cNvSpPr>
          <p:nvPr>
            <p:ph type="sldNum" sz="quarter" idx="10"/>
          </p:nvPr>
        </p:nvSpPr>
        <p:spPr/>
        <p:txBody>
          <a:bodyPr/>
          <a:lstStyle/>
          <a:p>
            <a:fld id="{EF7E51E0-12B3-9E42-897D-B4823B3A0289}" type="slidenum">
              <a:rPr lang="en-US" smtClean="0"/>
              <a:t>21</a:t>
            </a:fld>
            <a:endParaRPr lang="en-US"/>
          </a:p>
        </p:txBody>
      </p:sp>
    </p:spTree>
    <p:extLst>
      <p:ext uri="{BB962C8B-B14F-4D97-AF65-F5344CB8AC3E}">
        <p14:creationId xmlns:p14="http://schemas.microsoft.com/office/powerpoint/2010/main" val="1824082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7E51E0-12B3-9E42-897D-B4823B3A0289}" type="slidenum">
              <a:rPr lang="en-US" smtClean="0"/>
              <a:t>42</a:t>
            </a:fld>
            <a:endParaRPr lang="en-US"/>
          </a:p>
        </p:txBody>
      </p:sp>
    </p:spTree>
    <p:extLst>
      <p:ext uri="{BB962C8B-B14F-4D97-AF65-F5344CB8AC3E}">
        <p14:creationId xmlns:p14="http://schemas.microsoft.com/office/powerpoint/2010/main" val="3844764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E51E0-12B3-9E42-897D-B4823B3A0289}" type="slidenum">
              <a:rPr lang="en-US" smtClean="0"/>
              <a:t>43</a:t>
            </a:fld>
            <a:endParaRPr lang="en-US"/>
          </a:p>
        </p:txBody>
      </p:sp>
    </p:spTree>
    <p:extLst>
      <p:ext uri="{BB962C8B-B14F-4D97-AF65-F5344CB8AC3E}">
        <p14:creationId xmlns:p14="http://schemas.microsoft.com/office/powerpoint/2010/main" val="14997491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E51E0-12B3-9E42-897D-B4823B3A0289}" type="slidenum">
              <a:rPr lang="en-US" smtClean="0"/>
              <a:t>44</a:t>
            </a:fld>
            <a:endParaRPr lang="en-US"/>
          </a:p>
        </p:txBody>
      </p:sp>
    </p:spTree>
    <p:extLst>
      <p:ext uri="{BB962C8B-B14F-4D97-AF65-F5344CB8AC3E}">
        <p14:creationId xmlns:p14="http://schemas.microsoft.com/office/powerpoint/2010/main" val="1938719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 MAT programs comfort</a:t>
            </a:r>
            <a:r>
              <a:rPr lang="en-US" baseline="0" dirty="0" smtClean="0"/>
              <a:t> drugs and treatment.</a:t>
            </a:r>
          </a:p>
          <a:p>
            <a:endParaRPr lang="en-US" baseline="0" dirty="0" smtClean="0"/>
          </a:p>
          <a:p>
            <a:r>
              <a:rPr lang="en-US" baseline="0" dirty="0" smtClean="0"/>
              <a:t>Beyond the scope of this training.</a:t>
            </a:r>
          </a:p>
          <a:p>
            <a:endParaRPr lang="en-US" baseline="0" dirty="0" smtClean="0"/>
          </a:p>
          <a:p>
            <a:r>
              <a:rPr lang="en-US" baseline="0" dirty="0" smtClean="0"/>
              <a:t>For further information contact us. </a:t>
            </a:r>
            <a:endParaRPr lang="en-US" dirty="0"/>
          </a:p>
        </p:txBody>
      </p:sp>
      <p:sp>
        <p:nvSpPr>
          <p:cNvPr id="4" name="Slide Number Placeholder 3"/>
          <p:cNvSpPr>
            <a:spLocks noGrp="1"/>
          </p:cNvSpPr>
          <p:nvPr>
            <p:ph type="sldNum" sz="quarter" idx="10"/>
          </p:nvPr>
        </p:nvSpPr>
        <p:spPr/>
        <p:txBody>
          <a:bodyPr/>
          <a:lstStyle/>
          <a:p>
            <a:fld id="{EF7E51E0-12B3-9E42-897D-B4823B3A0289}" type="slidenum">
              <a:rPr lang="en-US" smtClean="0"/>
              <a:t>46</a:t>
            </a:fld>
            <a:endParaRPr lang="en-US"/>
          </a:p>
        </p:txBody>
      </p:sp>
    </p:spTree>
    <p:extLst>
      <p:ext uri="{BB962C8B-B14F-4D97-AF65-F5344CB8AC3E}">
        <p14:creationId xmlns:p14="http://schemas.microsoft.com/office/powerpoint/2010/main" val="895667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7E51E0-12B3-9E42-897D-B4823B3A0289}" type="slidenum">
              <a:rPr lang="en-US" smtClean="0"/>
              <a:t>47</a:t>
            </a:fld>
            <a:endParaRPr lang="en-US"/>
          </a:p>
        </p:txBody>
      </p:sp>
    </p:spTree>
    <p:extLst>
      <p:ext uri="{BB962C8B-B14F-4D97-AF65-F5344CB8AC3E}">
        <p14:creationId xmlns:p14="http://schemas.microsoft.com/office/powerpoint/2010/main" val="3483273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7E51E0-12B3-9E42-897D-B4823B3A0289}" type="slidenum">
              <a:rPr lang="en-US" smtClean="0"/>
              <a:t>48</a:t>
            </a:fld>
            <a:endParaRPr lang="en-US"/>
          </a:p>
        </p:txBody>
      </p:sp>
    </p:spTree>
    <p:extLst>
      <p:ext uri="{BB962C8B-B14F-4D97-AF65-F5344CB8AC3E}">
        <p14:creationId xmlns:p14="http://schemas.microsoft.com/office/powerpoint/2010/main" val="17691399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E51E0-12B3-9E42-897D-B4823B3A0289}" type="slidenum">
              <a:rPr lang="en-US" smtClean="0"/>
              <a:t>49</a:t>
            </a:fld>
            <a:endParaRPr lang="en-US"/>
          </a:p>
        </p:txBody>
      </p:sp>
    </p:spTree>
    <p:extLst>
      <p:ext uri="{BB962C8B-B14F-4D97-AF65-F5344CB8AC3E}">
        <p14:creationId xmlns:p14="http://schemas.microsoft.com/office/powerpoint/2010/main" val="42698643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E51E0-12B3-9E42-897D-B4823B3A0289}" type="slidenum">
              <a:rPr lang="en-US" smtClean="0"/>
              <a:t>50</a:t>
            </a:fld>
            <a:endParaRPr lang="en-US"/>
          </a:p>
        </p:txBody>
      </p:sp>
    </p:spTree>
    <p:extLst>
      <p:ext uri="{BB962C8B-B14F-4D97-AF65-F5344CB8AC3E}">
        <p14:creationId xmlns:p14="http://schemas.microsoft.com/office/powerpoint/2010/main" val="15619685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E51E0-12B3-9E42-897D-B4823B3A0289}" type="slidenum">
              <a:rPr lang="en-US" smtClean="0"/>
              <a:t>51</a:t>
            </a:fld>
            <a:endParaRPr lang="en-US"/>
          </a:p>
        </p:txBody>
      </p:sp>
    </p:spTree>
    <p:extLst>
      <p:ext uri="{BB962C8B-B14F-4D97-AF65-F5344CB8AC3E}">
        <p14:creationId xmlns:p14="http://schemas.microsoft.com/office/powerpoint/2010/main" val="3104260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The Office of Forensic Mental Health Services is part of the Behavioral Health Administration of the Department of Social and Health Services</a:t>
            </a:r>
            <a:r>
              <a:rPr lang="en-US" baseline="0" dirty="0" smtClean="0"/>
              <a:t>. It was established in 2015 for the purpose of providing  leadership and management of Washington’s adult forensic mental health care system. Part of what we do at OFMHS is provide technical assistance to jails in current best practices. </a:t>
            </a:r>
            <a:endParaRPr lang="en-US" dirty="0"/>
          </a:p>
        </p:txBody>
      </p:sp>
      <p:sp>
        <p:nvSpPr>
          <p:cNvPr id="4" name="Slide Number Placeholder 3"/>
          <p:cNvSpPr>
            <a:spLocks noGrp="1"/>
          </p:cNvSpPr>
          <p:nvPr>
            <p:ph type="sldNum" sz="quarter" idx="10"/>
          </p:nvPr>
        </p:nvSpPr>
        <p:spPr/>
        <p:txBody>
          <a:bodyPr/>
          <a:lstStyle/>
          <a:p>
            <a:fld id="{EF7E51E0-12B3-9E42-897D-B4823B3A0289}" type="slidenum">
              <a:rPr lang="en-US" smtClean="0"/>
              <a:t>2</a:t>
            </a:fld>
            <a:endParaRPr lang="en-US" dirty="0"/>
          </a:p>
        </p:txBody>
      </p:sp>
    </p:spTree>
    <p:extLst>
      <p:ext uri="{BB962C8B-B14F-4D97-AF65-F5344CB8AC3E}">
        <p14:creationId xmlns:p14="http://schemas.microsoft.com/office/powerpoint/2010/main" val="31778439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E51E0-12B3-9E42-897D-B4823B3A0289}" type="slidenum">
              <a:rPr lang="en-US" smtClean="0"/>
              <a:t>52</a:t>
            </a:fld>
            <a:endParaRPr lang="en-US"/>
          </a:p>
        </p:txBody>
      </p:sp>
    </p:spTree>
    <p:extLst>
      <p:ext uri="{BB962C8B-B14F-4D97-AF65-F5344CB8AC3E}">
        <p14:creationId xmlns:p14="http://schemas.microsoft.com/office/powerpoint/2010/main" val="19825715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E51E0-12B3-9E42-897D-B4823B3A0289}" type="slidenum">
              <a:rPr lang="en-US" smtClean="0"/>
              <a:t>53</a:t>
            </a:fld>
            <a:endParaRPr lang="en-US"/>
          </a:p>
        </p:txBody>
      </p:sp>
    </p:spTree>
    <p:extLst>
      <p:ext uri="{BB962C8B-B14F-4D97-AF65-F5344CB8AC3E}">
        <p14:creationId xmlns:p14="http://schemas.microsoft.com/office/powerpoint/2010/main" val="4286436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E51E0-12B3-9E42-897D-B4823B3A0289}" type="slidenum">
              <a:rPr lang="en-US" smtClean="0"/>
              <a:t>3</a:t>
            </a:fld>
            <a:endParaRPr lang="en-US" dirty="0"/>
          </a:p>
        </p:txBody>
      </p:sp>
    </p:spTree>
    <p:extLst>
      <p:ext uri="{BB962C8B-B14F-4D97-AF65-F5344CB8AC3E}">
        <p14:creationId xmlns:p14="http://schemas.microsoft.com/office/powerpoint/2010/main" val="3177843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Maybe describe</a:t>
            </a:r>
            <a:r>
              <a:rPr lang="en-US" baseline="0" dirty="0" smtClean="0"/>
              <a:t> law enforcement experiences DUI, etc. </a:t>
            </a:r>
            <a:endParaRPr lang="en-US" dirty="0"/>
          </a:p>
        </p:txBody>
      </p:sp>
      <p:sp>
        <p:nvSpPr>
          <p:cNvPr id="4" name="Slide Number Placeholder 3"/>
          <p:cNvSpPr>
            <a:spLocks noGrp="1"/>
          </p:cNvSpPr>
          <p:nvPr>
            <p:ph type="sldNum" sz="quarter" idx="10"/>
          </p:nvPr>
        </p:nvSpPr>
        <p:spPr/>
        <p:txBody>
          <a:bodyPr/>
          <a:lstStyle/>
          <a:p>
            <a:fld id="{EF7E51E0-12B3-9E42-897D-B4823B3A0289}" type="slidenum">
              <a:rPr lang="en-US" smtClean="0"/>
              <a:t>7</a:t>
            </a:fld>
            <a:endParaRPr lang="en-US"/>
          </a:p>
        </p:txBody>
      </p:sp>
    </p:spTree>
    <p:extLst>
      <p:ext uri="{BB962C8B-B14F-4D97-AF65-F5344CB8AC3E}">
        <p14:creationId xmlns:p14="http://schemas.microsoft.com/office/powerpoint/2010/main" val="4291822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length</a:t>
            </a:r>
            <a:r>
              <a:rPr lang="en-US" baseline="0" dirty="0" smtClean="0"/>
              <a:t> and severity of alcohol withdrawal symptoms will depend on the persons history of consumption.</a:t>
            </a:r>
            <a:endParaRPr lang="en-US" dirty="0"/>
          </a:p>
        </p:txBody>
      </p:sp>
      <p:sp>
        <p:nvSpPr>
          <p:cNvPr id="4" name="Slide Number Placeholder 3"/>
          <p:cNvSpPr>
            <a:spLocks noGrp="1"/>
          </p:cNvSpPr>
          <p:nvPr>
            <p:ph type="sldNum" sz="quarter" idx="10"/>
          </p:nvPr>
        </p:nvSpPr>
        <p:spPr/>
        <p:txBody>
          <a:bodyPr/>
          <a:lstStyle/>
          <a:p>
            <a:fld id="{EF7E51E0-12B3-9E42-897D-B4823B3A0289}" type="slidenum">
              <a:rPr lang="en-US" smtClean="0"/>
              <a:t>8</a:t>
            </a:fld>
            <a:endParaRPr lang="en-US"/>
          </a:p>
        </p:txBody>
      </p:sp>
    </p:spTree>
    <p:extLst>
      <p:ext uri="{BB962C8B-B14F-4D97-AF65-F5344CB8AC3E}">
        <p14:creationId xmlns:p14="http://schemas.microsoft.com/office/powerpoint/2010/main" val="3484244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Kirsten discuss DT’s</a:t>
            </a:r>
          </a:p>
          <a:p>
            <a:endParaRPr lang="en-US" dirty="0" smtClean="0"/>
          </a:p>
          <a:p>
            <a:r>
              <a:rPr lang="en-US" dirty="0" smtClean="0"/>
              <a:t>Some of these may require medical intervention. </a:t>
            </a:r>
            <a:endParaRPr lang="en-US" dirty="0"/>
          </a:p>
        </p:txBody>
      </p:sp>
      <p:sp>
        <p:nvSpPr>
          <p:cNvPr id="4" name="Slide Number Placeholder 3"/>
          <p:cNvSpPr>
            <a:spLocks noGrp="1"/>
          </p:cNvSpPr>
          <p:nvPr>
            <p:ph type="sldNum" sz="quarter" idx="10"/>
          </p:nvPr>
        </p:nvSpPr>
        <p:spPr/>
        <p:txBody>
          <a:bodyPr/>
          <a:lstStyle/>
          <a:p>
            <a:fld id="{EF7E51E0-12B3-9E42-897D-B4823B3A0289}" type="slidenum">
              <a:rPr lang="en-US" smtClean="0"/>
              <a:t>10</a:t>
            </a:fld>
            <a:endParaRPr lang="en-US"/>
          </a:p>
        </p:txBody>
      </p:sp>
    </p:spTree>
    <p:extLst>
      <p:ext uri="{BB962C8B-B14F-4D97-AF65-F5344CB8AC3E}">
        <p14:creationId xmlns:p14="http://schemas.microsoft.com/office/powerpoint/2010/main" val="129460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If the individual is experiencing severe symptoms of withdrawal, to include seizures or DT’s, medical intervention is required </a:t>
            </a:r>
          </a:p>
          <a:p>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Depression is important to screen for and address. Issues with anxiety, which often have a physiological basis; Irritability, agitation, and mood swings could be of concern and depending on charges and length of stay could cause concerns for suicidality</a:t>
            </a:r>
          </a:p>
          <a:p>
            <a:endParaRPr lang="en-US" dirty="0"/>
          </a:p>
        </p:txBody>
      </p:sp>
      <p:sp>
        <p:nvSpPr>
          <p:cNvPr id="4" name="Slide Number Placeholder 3"/>
          <p:cNvSpPr>
            <a:spLocks noGrp="1"/>
          </p:cNvSpPr>
          <p:nvPr>
            <p:ph type="sldNum" sz="quarter" idx="10"/>
          </p:nvPr>
        </p:nvSpPr>
        <p:spPr/>
        <p:txBody>
          <a:bodyPr/>
          <a:lstStyle/>
          <a:p>
            <a:fld id="{EF7E51E0-12B3-9E42-897D-B4823B3A0289}" type="slidenum">
              <a:rPr lang="en-US" smtClean="0"/>
              <a:t>11</a:t>
            </a:fld>
            <a:endParaRPr lang="en-US"/>
          </a:p>
        </p:txBody>
      </p:sp>
    </p:spTree>
    <p:extLst>
      <p:ext uri="{BB962C8B-B14F-4D97-AF65-F5344CB8AC3E}">
        <p14:creationId xmlns:p14="http://schemas.microsoft.com/office/powerpoint/2010/main" val="1481426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Lower doses are commonly used as a sedative</a:t>
            </a:r>
          </a:p>
          <a:p>
            <a:pPr marL="171450" indent="-171450">
              <a:buFont typeface="Arial" panose="020B0604020202020204" pitchFamily="34" charset="0"/>
              <a:buChar char="•"/>
            </a:pPr>
            <a:r>
              <a:rPr lang="en-US" dirty="0" smtClean="0"/>
              <a:t>Moderate doses are typically to address anxiety</a:t>
            </a:r>
          </a:p>
          <a:p>
            <a:pPr marL="171450" indent="-171450">
              <a:buFont typeface="Arial" panose="020B0604020202020204" pitchFamily="34" charset="0"/>
              <a:buChar char="•"/>
            </a:pPr>
            <a:r>
              <a:rPr lang="en-US" dirty="0" smtClean="0"/>
              <a:t>High doses are often used as a hypnotic</a:t>
            </a:r>
          </a:p>
          <a:p>
            <a:endParaRPr lang="en-US" dirty="0"/>
          </a:p>
        </p:txBody>
      </p:sp>
      <p:sp>
        <p:nvSpPr>
          <p:cNvPr id="4" name="Slide Number Placeholder 3"/>
          <p:cNvSpPr>
            <a:spLocks noGrp="1"/>
          </p:cNvSpPr>
          <p:nvPr>
            <p:ph type="sldNum" sz="quarter" idx="10"/>
          </p:nvPr>
        </p:nvSpPr>
        <p:spPr/>
        <p:txBody>
          <a:bodyPr/>
          <a:lstStyle/>
          <a:p>
            <a:fld id="{EF7E51E0-12B3-9E42-897D-B4823B3A0289}" type="slidenum">
              <a:rPr lang="en-US" smtClean="0"/>
              <a:t>12</a:t>
            </a:fld>
            <a:endParaRPr lang="en-US"/>
          </a:p>
        </p:txBody>
      </p:sp>
    </p:spTree>
    <p:extLst>
      <p:ext uri="{BB962C8B-B14F-4D97-AF65-F5344CB8AC3E}">
        <p14:creationId xmlns:p14="http://schemas.microsoft.com/office/powerpoint/2010/main" val="3580063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E51E0-12B3-9E42-897D-B4823B3A0289}" type="slidenum">
              <a:rPr lang="en-US" smtClean="0"/>
              <a:t>15</a:t>
            </a:fld>
            <a:endParaRPr lang="en-US"/>
          </a:p>
        </p:txBody>
      </p:sp>
    </p:spTree>
    <p:extLst>
      <p:ext uri="{BB962C8B-B14F-4D97-AF65-F5344CB8AC3E}">
        <p14:creationId xmlns:p14="http://schemas.microsoft.com/office/powerpoint/2010/main" val="3880292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36CE0FD-CE0A-42B3-880A-118B302A2EA3}" type="datetime1">
              <a:rPr lang="en-US" smtClean="0"/>
              <a:t>11/17/2020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183989-D380-BB4B-8033-B2C050FE378C}" type="slidenum">
              <a:rPr lang="en-US" smtClean="0"/>
              <a:t>‹#›</a:t>
            </a:fld>
            <a:endParaRPr lang="en-US"/>
          </a:p>
        </p:txBody>
      </p:sp>
    </p:spTree>
    <p:extLst>
      <p:ext uri="{BB962C8B-B14F-4D97-AF65-F5344CB8AC3E}">
        <p14:creationId xmlns:p14="http://schemas.microsoft.com/office/powerpoint/2010/main" val="1323537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714FEC-F3BE-4318-9FE6-E4E097A24BDC}" type="datetime1">
              <a:rPr lang="en-US" smtClean="0"/>
              <a:t>11/17/2020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183989-D380-BB4B-8033-B2C050FE378C}" type="slidenum">
              <a:rPr lang="en-US" smtClean="0"/>
              <a:t>‹#›</a:t>
            </a:fld>
            <a:endParaRPr lang="en-US"/>
          </a:p>
        </p:txBody>
      </p:sp>
    </p:spTree>
    <p:extLst>
      <p:ext uri="{BB962C8B-B14F-4D97-AF65-F5344CB8AC3E}">
        <p14:creationId xmlns:p14="http://schemas.microsoft.com/office/powerpoint/2010/main" val="1246726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F757E3-E48F-4FFD-9BAC-20D33DA51F46}" type="datetime1">
              <a:rPr lang="en-US" smtClean="0"/>
              <a:t>11/17/2020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183989-D380-BB4B-8033-B2C050FE378C}" type="slidenum">
              <a:rPr lang="en-US" smtClean="0"/>
              <a:t>‹#›</a:t>
            </a:fld>
            <a:endParaRPr lang="en-US"/>
          </a:p>
        </p:txBody>
      </p:sp>
    </p:spTree>
    <p:extLst>
      <p:ext uri="{BB962C8B-B14F-4D97-AF65-F5344CB8AC3E}">
        <p14:creationId xmlns:p14="http://schemas.microsoft.com/office/powerpoint/2010/main" val="34719443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1C1B822-25C2-490D-A5C8-E1231126C926}" type="datetimeFigureOut">
              <a:rPr lang="en-US" smtClean="0"/>
              <a:t>11/17/2020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120506-FDF7-4F80-B82C-BDCAD5536DF7}" type="slidenum">
              <a:rPr lang="en-US" smtClean="0"/>
              <a:t>‹#›</a:t>
            </a:fld>
            <a:endParaRPr lang="en-US"/>
          </a:p>
        </p:txBody>
      </p:sp>
    </p:spTree>
    <p:extLst>
      <p:ext uri="{BB962C8B-B14F-4D97-AF65-F5344CB8AC3E}">
        <p14:creationId xmlns:p14="http://schemas.microsoft.com/office/powerpoint/2010/main" val="41507274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C1B822-25C2-490D-A5C8-E1231126C926}" type="datetimeFigureOut">
              <a:rPr lang="en-US" smtClean="0"/>
              <a:t>11/17/2020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120506-FDF7-4F80-B82C-BDCAD5536DF7}" type="slidenum">
              <a:rPr lang="en-US" smtClean="0"/>
              <a:t>‹#›</a:t>
            </a:fld>
            <a:endParaRPr lang="en-US"/>
          </a:p>
        </p:txBody>
      </p:sp>
    </p:spTree>
    <p:extLst>
      <p:ext uri="{BB962C8B-B14F-4D97-AF65-F5344CB8AC3E}">
        <p14:creationId xmlns:p14="http://schemas.microsoft.com/office/powerpoint/2010/main" val="25435811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1C1B822-25C2-490D-A5C8-E1231126C926}" type="datetimeFigureOut">
              <a:rPr lang="en-US" smtClean="0"/>
              <a:t>11/17/2020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120506-FDF7-4F80-B82C-BDCAD5536DF7}" type="slidenum">
              <a:rPr lang="en-US" smtClean="0"/>
              <a:t>‹#›</a:t>
            </a:fld>
            <a:endParaRPr lang="en-US"/>
          </a:p>
        </p:txBody>
      </p:sp>
    </p:spTree>
    <p:extLst>
      <p:ext uri="{BB962C8B-B14F-4D97-AF65-F5344CB8AC3E}">
        <p14:creationId xmlns:p14="http://schemas.microsoft.com/office/powerpoint/2010/main" val="39692118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1C1B822-25C2-490D-A5C8-E1231126C926}" type="datetimeFigureOut">
              <a:rPr lang="en-US" smtClean="0"/>
              <a:t>11/17/2020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120506-FDF7-4F80-B82C-BDCAD5536DF7}" type="slidenum">
              <a:rPr lang="en-US" smtClean="0"/>
              <a:t>‹#›</a:t>
            </a:fld>
            <a:endParaRPr lang="en-US"/>
          </a:p>
        </p:txBody>
      </p:sp>
    </p:spTree>
    <p:extLst>
      <p:ext uri="{BB962C8B-B14F-4D97-AF65-F5344CB8AC3E}">
        <p14:creationId xmlns:p14="http://schemas.microsoft.com/office/powerpoint/2010/main" val="37287915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1C1B822-25C2-490D-A5C8-E1231126C926}" type="datetimeFigureOut">
              <a:rPr lang="en-US" smtClean="0"/>
              <a:t>11/17/2020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120506-FDF7-4F80-B82C-BDCAD5536DF7}" type="slidenum">
              <a:rPr lang="en-US" smtClean="0"/>
              <a:t>‹#›</a:t>
            </a:fld>
            <a:endParaRPr lang="en-US"/>
          </a:p>
        </p:txBody>
      </p:sp>
    </p:spTree>
    <p:extLst>
      <p:ext uri="{BB962C8B-B14F-4D97-AF65-F5344CB8AC3E}">
        <p14:creationId xmlns:p14="http://schemas.microsoft.com/office/powerpoint/2010/main" val="588935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1C1B822-25C2-490D-A5C8-E1231126C926}" type="datetimeFigureOut">
              <a:rPr lang="en-US" smtClean="0"/>
              <a:t>11/17/2020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120506-FDF7-4F80-B82C-BDCAD5536DF7}" type="slidenum">
              <a:rPr lang="en-US" smtClean="0"/>
              <a:t>‹#›</a:t>
            </a:fld>
            <a:endParaRPr lang="en-US"/>
          </a:p>
        </p:txBody>
      </p:sp>
    </p:spTree>
    <p:extLst>
      <p:ext uri="{BB962C8B-B14F-4D97-AF65-F5344CB8AC3E}">
        <p14:creationId xmlns:p14="http://schemas.microsoft.com/office/powerpoint/2010/main" val="29411894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C1B822-25C2-490D-A5C8-E1231126C926}" type="datetimeFigureOut">
              <a:rPr lang="en-US" smtClean="0"/>
              <a:t>11/17/2020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120506-FDF7-4F80-B82C-BDCAD5536DF7}" type="slidenum">
              <a:rPr lang="en-US" smtClean="0"/>
              <a:t>‹#›</a:t>
            </a:fld>
            <a:endParaRPr lang="en-US"/>
          </a:p>
        </p:txBody>
      </p:sp>
    </p:spTree>
    <p:extLst>
      <p:ext uri="{BB962C8B-B14F-4D97-AF65-F5344CB8AC3E}">
        <p14:creationId xmlns:p14="http://schemas.microsoft.com/office/powerpoint/2010/main" val="34298298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1C1B822-25C2-490D-A5C8-E1231126C926}" type="datetimeFigureOut">
              <a:rPr lang="en-US" smtClean="0"/>
              <a:t>11/17/2020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120506-FDF7-4F80-B82C-BDCAD5536DF7}" type="slidenum">
              <a:rPr lang="en-US" smtClean="0"/>
              <a:t>‹#›</a:t>
            </a:fld>
            <a:endParaRPr lang="en-US"/>
          </a:p>
        </p:txBody>
      </p:sp>
    </p:spTree>
    <p:extLst>
      <p:ext uri="{BB962C8B-B14F-4D97-AF65-F5344CB8AC3E}">
        <p14:creationId xmlns:p14="http://schemas.microsoft.com/office/powerpoint/2010/main" val="3511620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4642EB-53B4-47A3-AFDC-669EC7D0B121}" type="datetime1">
              <a:rPr lang="en-US" smtClean="0"/>
              <a:t>11/17/2020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183989-D380-BB4B-8033-B2C050FE378C}" type="slidenum">
              <a:rPr lang="en-US" smtClean="0"/>
              <a:t>‹#›</a:t>
            </a:fld>
            <a:endParaRPr lang="en-US"/>
          </a:p>
        </p:txBody>
      </p:sp>
    </p:spTree>
    <p:extLst>
      <p:ext uri="{BB962C8B-B14F-4D97-AF65-F5344CB8AC3E}">
        <p14:creationId xmlns:p14="http://schemas.microsoft.com/office/powerpoint/2010/main" val="383993986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1C1B822-25C2-490D-A5C8-E1231126C926}" type="datetimeFigureOut">
              <a:rPr lang="en-US" smtClean="0"/>
              <a:t>11/17/2020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120506-FDF7-4F80-B82C-BDCAD5536DF7}" type="slidenum">
              <a:rPr lang="en-US" smtClean="0"/>
              <a:t>‹#›</a:t>
            </a:fld>
            <a:endParaRPr lang="en-US"/>
          </a:p>
        </p:txBody>
      </p:sp>
    </p:spTree>
    <p:extLst>
      <p:ext uri="{BB962C8B-B14F-4D97-AF65-F5344CB8AC3E}">
        <p14:creationId xmlns:p14="http://schemas.microsoft.com/office/powerpoint/2010/main" val="15521756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C1B822-25C2-490D-A5C8-E1231126C926}" type="datetimeFigureOut">
              <a:rPr lang="en-US" smtClean="0"/>
              <a:t>11/17/2020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120506-FDF7-4F80-B82C-BDCAD5536DF7}" type="slidenum">
              <a:rPr lang="en-US" smtClean="0"/>
              <a:t>‹#›</a:t>
            </a:fld>
            <a:endParaRPr lang="en-US"/>
          </a:p>
        </p:txBody>
      </p:sp>
    </p:spTree>
    <p:extLst>
      <p:ext uri="{BB962C8B-B14F-4D97-AF65-F5344CB8AC3E}">
        <p14:creationId xmlns:p14="http://schemas.microsoft.com/office/powerpoint/2010/main" val="37676906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C1B822-25C2-490D-A5C8-E1231126C926}" type="datetimeFigureOut">
              <a:rPr lang="en-US" smtClean="0"/>
              <a:t>11/17/2020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120506-FDF7-4F80-B82C-BDCAD5536DF7}" type="slidenum">
              <a:rPr lang="en-US" smtClean="0"/>
              <a:t>‹#›</a:t>
            </a:fld>
            <a:endParaRPr lang="en-US"/>
          </a:p>
        </p:txBody>
      </p:sp>
    </p:spTree>
    <p:extLst>
      <p:ext uri="{BB962C8B-B14F-4D97-AF65-F5344CB8AC3E}">
        <p14:creationId xmlns:p14="http://schemas.microsoft.com/office/powerpoint/2010/main" val="2145459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3BBAED2-DD89-4DAB-B355-67A5E313B9DA}" type="datetime1">
              <a:rPr lang="en-US" smtClean="0"/>
              <a:t>11/17/2020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183989-D380-BB4B-8033-B2C050FE378C}" type="slidenum">
              <a:rPr lang="en-US" smtClean="0"/>
              <a:t>‹#›</a:t>
            </a:fld>
            <a:endParaRPr lang="en-US"/>
          </a:p>
        </p:txBody>
      </p:sp>
    </p:spTree>
    <p:extLst>
      <p:ext uri="{BB962C8B-B14F-4D97-AF65-F5344CB8AC3E}">
        <p14:creationId xmlns:p14="http://schemas.microsoft.com/office/powerpoint/2010/main" val="1702582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217E93-5A6C-4E14-B892-2A6CEDF22B95}" type="datetime1">
              <a:rPr lang="en-US" smtClean="0"/>
              <a:t>11/17/2020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183989-D380-BB4B-8033-B2C050FE378C}" type="slidenum">
              <a:rPr lang="en-US" smtClean="0"/>
              <a:t>‹#›</a:t>
            </a:fld>
            <a:endParaRPr lang="en-US"/>
          </a:p>
        </p:txBody>
      </p:sp>
    </p:spTree>
    <p:extLst>
      <p:ext uri="{BB962C8B-B14F-4D97-AF65-F5344CB8AC3E}">
        <p14:creationId xmlns:p14="http://schemas.microsoft.com/office/powerpoint/2010/main" val="1081516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97CAC67-361A-411A-B6B6-FC7C15116ED7}" type="datetime1">
              <a:rPr lang="en-US" smtClean="0"/>
              <a:t>11/17/2020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183989-D380-BB4B-8033-B2C050FE378C}" type="slidenum">
              <a:rPr lang="en-US" smtClean="0"/>
              <a:t>‹#›</a:t>
            </a:fld>
            <a:endParaRPr lang="en-US"/>
          </a:p>
        </p:txBody>
      </p:sp>
    </p:spTree>
    <p:extLst>
      <p:ext uri="{BB962C8B-B14F-4D97-AF65-F5344CB8AC3E}">
        <p14:creationId xmlns:p14="http://schemas.microsoft.com/office/powerpoint/2010/main" val="188448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413F32A-3D30-4A0F-A9BB-F2E6CF080B93}" type="datetime1">
              <a:rPr lang="en-US" smtClean="0"/>
              <a:t>11/17/2020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183989-D380-BB4B-8033-B2C050FE378C}" type="slidenum">
              <a:rPr lang="en-US" smtClean="0"/>
              <a:t>‹#›</a:t>
            </a:fld>
            <a:endParaRPr lang="en-US"/>
          </a:p>
        </p:txBody>
      </p:sp>
    </p:spTree>
    <p:extLst>
      <p:ext uri="{BB962C8B-B14F-4D97-AF65-F5344CB8AC3E}">
        <p14:creationId xmlns:p14="http://schemas.microsoft.com/office/powerpoint/2010/main" val="2575389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0F3E9-F1C4-4ACD-AB29-7976AE567BE8}" type="datetime1">
              <a:rPr lang="en-US" smtClean="0"/>
              <a:t>11/17/2020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183989-D380-BB4B-8033-B2C050FE378C}" type="slidenum">
              <a:rPr lang="en-US" smtClean="0"/>
              <a:t>‹#›</a:t>
            </a:fld>
            <a:endParaRPr lang="en-US"/>
          </a:p>
        </p:txBody>
      </p:sp>
    </p:spTree>
    <p:extLst>
      <p:ext uri="{BB962C8B-B14F-4D97-AF65-F5344CB8AC3E}">
        <p14:creationId xmlns:p14="http://schemas.microsoft.com/office/powerpoint/2010/main" val="3901935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DE2915B-7276-4D8F-9470-2ED052C78EB8}" type="datetime1">
              <a:rPr lang="en-US" smtClean="0"/>
              <a:t>11/17/2020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183989-D380-BB4B-8033-B2C050FE378C}" type="slidenum">
              <a:rPr lang="en-US" smtClean="0"/>
              <a:t>‹#›</a:t>
            </a:fld>
            <a:endParaRPr lang="en-US"/>
          </a:p>
        </p:txBody>
      </p:sp>
    </p:spTree>
    <p:extLst>
      <p:ext uri="{BB962C8B-B14F-4D97-AF65-F5344CB8AC3E}">
        <p14:creationId xmlns:p14="http://schemas.microsoft.com/office/powerpoint/2010/main" val="4175678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E9CB554B-89F5-4725-A740-EB4B4D4A72E3}" type="datetime1">
              <a:rPr lang="en-US" smtClean="0"/>
              <a:t>11/17/2020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183989-D380-BB4B-8033-B2C050FE378C}" type="slidenum">
              <a:rPr lang="en-US" smtClean="0"/>
              <a:t>‹#›</a:t>
            </a:fld>
            <a:endParaRPr lang="en-US"/>
          </a:p>
        </p:txBody>
      </p:sp>
    </p:spTree>
    <p:extLst>
      <p:ext uri="{BB962C8B-B14F-4D97-AF65-F5344CB8AC3E}">
        <p14:creationId xmlns:p14="http://schemas.microsoft.com/office/powerpoint/2010/main" val="3662345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ABA626-0A38-438E-B2BB-083BB81A87D3}" type="datetime1">
              <a:rPr lang="en-US" smtClean="0"/>
              <a:t>11/17/2020</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183989-D380-BB4B-8033-B2C050FE378C}" type="slidenum">
              <a:rPr lang="en-US" smtClean="0"/>
              <a:t>‹#›</a:t>
            </a:fld>
            <a:endParaRPr lang="en-US"/>
          </a:p>
        </p:txBody>
      </p:sp>
    </p:spTree>
    <p:extLst>
      <p:ext uri="{BB962C8B-B14F-4D97-AF65-F5344CB8AC3E}">
        <p14:creationId xmlns:p14="http://schemas.microsoft.com/office/powerpoint/2010/main" val="13549247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C1B822-25C2-490D-A5C8-E1231126C926}" type="datetimeFigureOut">
              <a:rPr lang="en-US" smtClean="0"/>
              <a:t>11/17/2020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120506-FDF7-4F80-B82C-BDCAD5536DF7}" type="slidenum">
              <a:rPr lang="en-US" smtClean="0"/>
              <a:t>‹#›</a:t>
            </a:fld>
            <a:endParaRPr lang="en-US"/>
          </a:p>
        </p:txBody>
      </p:sp>
    </p:spTree>
    <p:extLst>
      <p:ext uri="{BB962C8B-B14F-4D97-AF65-F5344CB8AC3E}">
        <p14:creationId xmlns:p14="http://schemas.microsoft.com/office/powerpoint/2010/main" val="26963170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ncchc.org/filebin/Resources/Detoxification-Protocols-2015.pdf"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www.ncchc.org/filebin/Resources/Jail-Based-MAT-PPG-web.pdf" TargetMode="External"/><Relationship Id="rId5" Type="http://schemas.openxmlformats.org/officeDocument/2006/relationships/hyperlink" Target="https://www.integration.samhsa.gov/clinical-practice/mat/MAT_Implementation_Checklist_FINAL.pdf" TargetMode="External"/><Relationship Id="rId4" Type="http://schemas.openxmlformats.org/officeDocument/2006/relationships/hyperlink" Target="https://www.ncchc.org/filebin/CorrectCare/30-3-WOWS.pdf"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hyperlink" Target="https://www.research.net/r/KRD8QY8"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hyperlink" Target="https://www.dshs.wa.gov/bha/office-forensic-mental-health-services/jail-technical-assistance-program"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drugabuse.gov/"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medlineplus.gov/" TargetMode="External"/><Relationship Id="rId5" Type="http://schemas.openxmlformats.org/officeDocument/2006/relationships/hyperlink" Target="https://columbialegal.org/wp-content/uploads/2019/05/Gone-But-Not-Forgotten-May2019.pdf" TargetMode="External"/><Relationship Id="rId4" Type="http://schemas.openxmlformats.org/officeDocument/2006/relationships/hyperlink" Target="https://narconon.org/"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www.ncchc.org/jail-based-MAT"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ncchc.org/"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2130428"/>
            <a:ext cx="7772400" cy="1679575"/>
          </a:xfrm>
        </p:spPr>
        <p:txBody>
          <a:bodyPr>
            <a:normAutofit fontScale="90000"/>
          </a:bodyPr>
          <a:lstStyle/>
          <a:p>
            <a:r>
              <a:rPr lang="en-US" dirty="0" smtClean="0"/>
              <a:t>Substance Use Treatment and Withdrawal Management:</a:t>
            </a:r>
            <a:br>
              <a:rPr lang="en-US" dirty="0" smtClean="0"/>
            </a:br>
            <a:r>
              <a:rPr lang="en-US" dirty="0" smtClean="0"/>
              <a:t>Training for Jails</a:t>
            </a:r>
            <a:endParaRPr lang="en-US" dirty="0"/>
          </a:p>
        </p:txBody>
      </p:sp>
      <p:sp>
        <p:nvSpPr>
          <p:cNvPr id="3" name="Subtitle 2"/>
          <p:cNvSpPr>
            <a:spLocks noGrp="1"/>
          </p:cNvSpPr>
          <p:nvPr>
            <p:ph type="subTitle" idx="1"/>
          </p:nvPr>
        </p:nvSpPr>
        <p:spPr>
          <a:xfrm>
            <a:off x="2895600" y="4019550"/>
            <a:ext cx="6400800" cy="1885950"/>
          </a:xfrm>
        </p:spPr>
        <p:txBody>
          <a:bodyPr>
            <a:normAutofit fontScale="92500" lnSpcReduction="20000"/>
          </a:bodyPr>
          <a:lstStyle/>
          <a:p>
            <a:r>
              <a:rPr lang="en-US" sz="1900" b="1" dirty="0" smtClean="0"/>
              <a:t>Presented by Kirsten Peebles, MA, LMHC</a:t>
            </a:r>
          </a:p>
          <a:p>
            <a:r>
              <a:rPr lang="en-US" sz="1900" b="1" dirty="0" smtClean="0"/>
              <a:t>Erik Knudson, MS</a:t>
            </a:r>
          </a:p>
          <a:p>
            <a:r>
              <a:rPr lang="en-US" sz="1900" b="1" dirty="0" smtClean="0"/>
              <a:t>For the Jail Technical Assistance Team</a:t>
            </a:r>
          </a:p>
          <a:p>
            <a:r>
              <a:rPr lang="en-US" sz="2800" b="1" dirty="0" smtClean="0"/>
              <a:t>DSHS </a:t>
            </a:r>
            <a:r>
              <a:rPr lang="en-US" sz="2800" b="1" dirty="0"/>
              <a:t>Office of </a:t>
            </a:r>
            <a:r>
              <a:rPr lang="en-US" sz="2800" b="1" dirty="0" smtClean="0"/>
              <a:t>Forensic</a:t>
            </a:r>
            <a:br>
              <a:rPr lang="en-US" sz="2800" b="1" dirty="0" smtClean="0"/>
            </a:br>
            <a:r>
              <a:rPr lang="en-US" sz="2800" b="1" dirty="0" smtClean="0"/>
              <a:t>Mental </a:t>
            </a:r>
            <a:r>
              <a:rPr lang="en-US" sz="2800" b="1" dirty="0"/>
              <a:t>Health Services</a:t>
            </a:r>
          </a:p>
          <a:p>
            <a:r>
              <a:rPr lang="en-US" sz="2000" dirty="0" smtClean="0">
                <a:solidFill>
                  <a:schemeClr val="tx1"/>
                </a:solidFill>
              </a:rPr>
              <a:t>May </a:t>
            </a:r>
            <a:r>
              <a:rPr lang="en-US" sz="2000" dirty="0" smtClean="0">
                <a:solidFill>
                  <a:schemeClr val="tx1"/>
                </a:solidFill>
              </a:rPr>
              <a:t>20, 2020</a:t>
            </a:r>
            <a:endParaRPr lang="en-US" sz="2000" b="1" dirty="0">
              <a:solidFill>
                <a:srgbClr val="FF0000"/>
              </a:solidFill>
            </a:endParaRPr>
          </a:p>
        </p:txBody>
      </p:sp>
    </p:spTree>
    <p:extLst>
      <p:ext uri="{BB962C8B-B14F-4D97-AF65-F5344CB8AC3E}">
        <p14:creationId xmlns:p14="http://schemas.microsoft.com/office/powerpoint/2010/main" val="992287530"/>
      </p:ext>
    </p:extLst>
  </p:cSld>
  <p:clrMapOvr>
    <a:masterClrMapping/>
  </p:clrMapOvr>
  <mc:AlternateContent xmlns:mc="http://schemas.openxmlformats.org/markup-compatibility/2006" xmlns:p14="http://schemas.microsoft.com/office/powerpoint/2010/main">
    <mc:Choice Requires="p14">
      <p:transition spd="slow" p14:dur="2000" advTm="22526"/>
    </mc:Choice>
    <mc:Fallback xmlns="">
      <p:transition spd="slow" advTm="22526"/>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782762"/>
          </a:xfrm>
        </p:spPr>
        <p:txBody>
          <a:bodyPr/>
          <a:lstStyle/>
          <a:p>
            <a:r>
              <a:rPr lang="en-US" dirty="0"/>
              <a:t>Common Signs of </a:t>
            </a:r>
            <a:r>
              <a:rPr lang="en-US" dirty="0" smtClean="0"/>
              <a:t>Withdrawal </a:t>
            </a:r>
            <a:r>
              <a:rPr lang="en-US" dirty="0" smtClean="0"/>
              <a:t>cont</a:t>
            </a:r>
            <a:r>
              <a:rPr lang="en-US" dirty="0" smtClean="0"/>
              <a:t>.</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t>Possible </a:t>
            </a:r>
            <a:r>
              <a:rPr lang="en-US" dirty="0"/>
              <a:t>signs </a:t>
            </a:r>
            <a:r>
              <a:rPr lang="en-US" dirty="0" smtClean="0"/>
              <a:t>that could present at about 48 </a:t>
            </a:r>
            <a:r>
              <a:rPr lang="en-US" dirty="0"/>
              <a:t>hours </a:t>
            </a:r>
            <a:r>
              <a:rPr lang="en-US" dirty="0" smtClean="0"/>
              <a:t>post </a:t>
            </a:r>
            <a:r>
              <a:rPr lang="en-US" dirty="0"/>
              <a:t>consumption could include:</a:t>
            </a:r>
          </a:p>
          <a:p>
            <a:pPr marL="0" indent="0">
              <a:buNone/>
            </a:pPr>
            <a:endParaRPr lang="en-US" dirty="0" smtClean="0"/>
          </a:p>
          <a:p>
            <a:r>
              <a:rPr lang="en-US" dirty="0"/>
              <a:t>Seizures</a:t>
            </a:r>
          </a:p>
          <a:p>
            <a:r>
              <a:rPr lang="en-US" dirty="0"/>
              <a:t>Insomnia</a:t>
            </a:r>
          </a:p>
          <a:p>
            <a:r>
              <a:rPr lang="en-US" dirty="0"/>
              <a:t>High blood pressure</a:t>
            </a:r>
          </a:p>
          <a:p>
            <a:r>
              <a:rPr lang="en-US" dirty="0"/>
              <a:t>Tactile, auditory, and visual hallucinations</a:t>
            </a:r>
          </a:p>
          <a:p>
            <a:r>
              <a:rPr lang="en-US" dirty="0"/>
              <a:t>High fever and excessive sweating</a:t>
            </a:r>
          </a:p>
          <a:p>
            <a:r>
              <a:rPr lang="en-US" dirty="0"/>
              <a:t>Delirium </a:t>
            </a:r>
            <a:r>
              <a:rPr lang="en-US" dirty="0" smtClean="0"/>
              <a:t>tremens</a:t>
            </a: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0C183989-D380-BB4B-8033-B2C050FE378C}" type="slidenum">
              <a:rPr lang="en-US" smtClean="0"/>
              <a:t>10</a:t>
            </a:fld>
            <a:endParaRPr lang="en-US"/>
          </a:p>
        </p:txBody>
      </p:sp>
    </p:spTree>
    <p:extLst>
      <p:ext uri="{BB962C8B-B14F-4D97-AF65-F5344CB8AC3E}">
        <p14:creationId xmlns:p14="http://schemas.microsoft.com/office/powerpoint/2010/main" val="36441313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2189162"/>
          </a:xfrm>
        </p:spPr>
        <p:txBody>
          <a:bodyPr>
            <a:normAutofit/>
          </a:bodyPr>
          <a:lstStyle/>
          <a:p>
            <a:r>
              <a:rPr lang="en-US" dirty="0" smtClean="0"/>
              <a:t>Medical and Psychological Concerns</a:t>
            </a:r>
            <a:br>
              <a:rPr lang="en-US" dirty="0" smtClean="0"/>
            </a:br>
            <a:r>
              <a:rPr lang="en-US" dirty="0" smtClean="0"/>
              <a:t>with Alcohol Withdrawal</a:t>
            </a:r>
            <a:endParaRPr lang="en-US" dirty="0"/>
          </a:p>
        </p:txBody>
      </p:sp>
      <p:sp>
        <p:nvSpPr>
          <p:cNvPr id="3" name="Content Placeholder 2"/>
          <p:cNvSpPr>
            <a:spLocks noGrp="1"/>
          </p:cNvSpPr>
          <p:nvPr>
            <p:ph idx="1"/>
          </p:nvPr>
        </p:nvSpPr>
        <p:spPr>
          <a:xfrm>
            <a:off x="609600" y="2057400"/>
            <a:ext cx="4710545" cy="4068766"/>
          </a:xfrm>
        </p:spPr>
        <p:txBody>
          <a:bodyPr>
            <a:normAutofit/>
          </a:bodyPr>
          <a:lstStyle/>
          <a:p>
            <a:endParaRPr lang="en-US" dirty="0" smtClean="0"/>
          </a:p>
          <a:p>
            <a:r>
              <a:rPr lang="en-US" dirty="0" smtClean="0"/>
              <a:t>Medical intervention</a:t>
            </a:r>
          </a:p>
          <a:p>
            <a:endParaRPr lang="en-US" dirty="0"/>
          </a:p>
          <a:p>
            <a:r>
              <a:rPr lang="en-US" dirty="0" smtClean="0"/>
              <a:t>Screening for depression</a:t>
            </a:r>
          </a:p>
          <a:p>
            <a:endParaRPr lang="en-US" dirty="0"/>
          </a:p>
          <a:p>
            <a:r>
              <a:rPr lang="en-US" dirty="0" smtClean="0"/>
              <a:t>Suicidality</a:t>
            </a:r>
            <a:endParaRPr lang="en-US" dirty="0"/>
          </a:p>
          <a:p>
            <a:endParaRPr lang="en-US" dirty="0" smtClean="0"/>
          </a:p>
          <a:p>
            <a:endParaRPr lang="en-US" dirty="0"/>
          </a:p>
        </p:txBody>
      </p:sp>
      <p:sp>
        <p:nvSpPr>
          <p:cNvPr id="4" name="Slide Number Placeholder 3"/>
          <p:cNvSpPr>
            <a:spLocks noGrp="1"/>
          </p:cNvSpPr>
          <p:nvPr>
            <p:ph type="sldNum" sz="quarter" idx="12"/>
          </p:nvPr>
        </p:nvSpPr>
        <p:spPr/>
        <p:txBody>
          <a:bodyPr/>
          <a:lstStyle/>
          <a:p>
            <a:fld id="{0C183989-D380-BB4B-8033-B2C050FE378C}" type="slidenum">
              <a:rPr lang="en-US" smtClean="0"/>
              <a:t>11</a:t>
            </a:fld>
            <a:endParaRPr lang="en-US"/>
          </a:p>
        </p:txBody>
      </p:sp>
      <p:pic>
        <p:nvPicPr>
          <p:cNvPr id="5" name="Picture 4"/>
          <p:cNvPicPr>
            <a:picLocks noChangeAspect="1"/>
          </p:cNvPicPr>
          <p:nvPr/>
        </p:nvPicPr>
        <p:blipFill>
          <a:blip r:embed="rId3"/>
          <a:stretch>
            <a:fillRect/>
          </a:stretch>
        </p:blipFill>
        <p:spPr>
          <a:xfrm>
            <a:off x="5691693" y="2407517"/>
            <a:ext cx="5097980" cy="3368532"/>
          </a:xfrm>
          <a:prstGeom prst="rect">
            <a:avLst/>
          </a:prstGeom>
        </p:spPr>
      </p:pic>
    </p:spTree>
    <p:extLst>
      <p:ext uri="{BB962C8B-B14F-4D97-AF65-F5344CB8AC3E}">
        <p14:creationId xmlns:p14="http://schemas.microsoft.com/office/powerpoint/2010/main" val="1381738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46017"/>
            <a:ext cx="10972800" cy="1566862"/>
          </a:xfrm>
        </p:spPr>
        <p:txBody>
          <a:bodyPr/>
          <a:lstStyle/>
          <a:p>
            <a:r>
              <a:rPr lang="en-US" dirty="0" smtClean="0"/>
              <a:t>Benzodiazepine</a:t>
            </a:r>
            <a:endParaRPr lang="en-US" dirty="0"/>
          </a:p>
        </p:txBody>
      </p:sp>
      <p:sp>
        <p:nvSpPr>
          <p:cNvPr id="3" name="Content Placeholder 2"/>
          <p:cNvSpPr>
            <a:spLocks noGrp="1"/>
          </p:cNvSpPr>
          <p:nvPr>
            <p:ph idx="1"/>
          </p:nvPr>
        </p:nvSpPr>
        <p:spPr>
          <a:xfrm>
            <a:off x="609600" y="2448102"/>
            <a:ext cx="10972800" cy="3237804"/>
          </a:xfrm>
        </p:spPr>
        <p:txBody>
          <a:bodyPr/>
          <a:lstStyle/>
          <a:p>
            <a:r>
              <a:rPr lang="en-US" dirty="0" smtClean="0"/>
              <a:t>Benzodiazepines, or </a:t>
            </a:r>
            <a:r>
              <a:rPr lang="en-US" dirty="0" smtClean="0"/>
              <a:t>benzos, </a:t>
            </a:r>
            <a:r>
              <a:rPr lang="en-US" dirty="0" smtClean="0"/>
              <a:t>are commonly prescribed as a sedative to help those with anxiety, panic attacks, stress, or insomnia</a:t>
            </a:r>
          </a:p>
          <a:p>
            <a:r>
              <a:rPr lang="en-US" dirty="0" smtClean="0"/>
              <a:t>People who abuse the substance often build a tolerance and progress to using extremely high doses to get the same effect</a:t>
            </a:r>
          </a:p>
        </p:txBody>
      </p:sp>
      <p:sp>
        <p:nvSpPr>
          <p:cNvPr id="4" name="Slide Number Placeholder 3"/>
          <p:cNvSpPr>
            <a:spLocks noGrp="1"/>
          </p:cNvSpPr>
          <p:nvPr>
            <p:ph type="sldNum" sz="quarter" idx="12"/>
          </p:nvPr>
        </p:nvSpPr>
        <p:spPr/>
        <p:txBody>
          <a:bodyPr/>
          <a:lstStyle/>
          <a:p>
            <a:fld id="{0C183989-D380-BB4B-8033-B2C050FE378C}" type="slidenum">
              <a:rPr lang="en-US" smtClean="0"/>
              <a:t>12</a:t>
            </a:fld>
            <a:endParaRPr lang="en-US"/>
          </a:p>
        </p:txBody>
      </p:sp>
    </p:spTree>
    <p:extLst>
      <p:ext uri="{BB962C8B-B14F-4D97-AF65-F5344CB8AC3E}">
        <p14:creationId xmlns:p14="http://schemas.microsoft.com/office/powerpoint/2010/main" val="29776308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604962"/>
          </a:xfrm>
        </p:spPr>
        <p:txBody>
          <a:bodyPr/>
          <a:lstStyle/>
          <a:p>
            <a:r>
              <a:rPr lang="en-US" dirty="0" smtClean="0"/>
              <a:t>Benzodiazepine</a:t>
            </a:r>
            <a:endParaRPr lang="en-US" dirty="0"/>
          </a:p>
        </p:txBody>
      </p:sp>
      <p:sp>
        <p:nvSpPr>
          <p:cNvPr id="3" name="Content Placeholder 2"/>
          <p:cNvSpPr>
            <a:spLocks noGrp="1"/>
          </p:cNvSpPr>
          <p:nvPr>
            <p:ph idx="1"/>
          </p:nvPr>
        </p:nvSpPr>
        <p:spPr/>
        <p:txBody>
          <a:bodyPr/>
          <a:lstStyle/>
          <a:p>
            <a:pPr marL="0" indent="0">
              <a:buNone/>
            </a:pPr>
            <a:r>
              <a:rPr lang="en-US" dirty="0" smtClean="0"/>
              <a:t>Common benzodiazepines include, but are not limited to:</a:t>
            </a:r>
          </a:p>
          <a:p>
            <a:r>
              <a:rPr lang="en-US" dirty="0" smtClean="0"/>
              <a:t>Diazepam </a:t>
            </a:r>
            <a:r>
              <a:rPr lang="en-US" dirty="0"/>
              <a:t>(</a:t>
            </a:r>
            <a:r>
              <a:rPr lang="en-US" dirty="0" smtClean="0"/>
              <a:t>Valium)</a:t>
            </a:r>
          </a:p>
          <a:p>
            <a:r>
              <a:rPr lang="en-US" dirty="0" smtClean="0"/>
              <a:t>Alprazolam </a:t>
            </a:r>
            <a:r>
              <a:rPr lang="en-US" dirty="0"/>
              <a:t>(Xanax</a:t>
            </a:r>
            <a:r>
              <a:rPr lang="en-US" dirty="0" smtClean="0"/>
              <a:t>)</a:t>
            </a:r>
          </a:p>
          <a:p>
            <a:r>
              <a:rPr lang="en-US" dirty="0"/>
              <a:t>C</a:t>
            </a:r>
            <a:r>
              <a:rPr lang="en-US" dirty="0" smtClean="0"/>
              <a:t>lonazepam </a:t>
            </a:r>
            <a:r>
              <a:rPr lang="en-US" dirty="0"/>
              <a:t>(</a:t>
            </a:r>
            <a:r>
              <a:rPr lang="en-US" dirty="0" err="1"/>
              <a:t>Klonopin</a:t>
            </a:r>
            <a:r>
              <a:rPr lang="en-US" dirty="0" smtClean="0"/>
              <a:t>)</a:t>
            </a:r>
          </a:p>
          <a:p>
            <a:r>
              <a:rPr lang="en-US" dirty="0"/>
              <a:t>Lorazepam (Ativan</a:t>
            </a:r>
            <a:r>
              <a:rPr lang="en-US" dirty="0" smtClean="0"/>
              <a:t>)</a:t>
            </a:r>
          </a:p>
          <a:p>
            <a:r>
              <a:rPr lang="en-US" dirty="0" err="1"/>
              <a:t>Chlordiazepoxide</a:t>
            </a:r>
            <a:r>
              <a:rPr lang="en-US" dirty="0"/>
              <a:t> (Librium)</a:t>
            </a:r>
          </a:p>
        </p:txBody>
      </p:sp>
      <p:sp>
        <p:nvSpPr>
          <p:cNvPr id="4" name="Slide Number Placeholder 3"/>
          <p:cNvSpPr>
            <a:spLocks noGrp="1"/>
          </p:cNvSpPr>
          <p:nvPr>
            <p:ph type="sldNum" sz="quarter" idx="12"/>
          </p:nvPr>
        </p:nvSpPr>
        <p:spPr/>
        <p:txBody>
          <a:bodyPr/>
          <a:lstStyle/>
          <a:p>
            <a:fld id="{0C183989-D380-BB4B-8033-B2C050FE378C}" type="slidenum">
              <a:rPr lang="en-US" smtClean="0"/>
              <a:t>13</a:t>
            </a:fld>
            <a:endParaRPr lang="en-US"/>
          </a:p>
        </p:txBody>
      </p:sp>
    </p:spTree>
    <p:extLst>
      <p:ext uri="{BB962C8B-B14F-4D97-AF65-F5344CB8AC3E}">
        <p14:creationId xmlns:p14="http://schemas.microsoft.com/office/powerpoint/2010/main" val="17685327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490662"/>
          </a:xfrm>
        </p:spPr>
        <p:txBody>
          <a:bodyPr/>
          <a:lstStyle/>
          <a:p>
            <a:r>
              <a:rPr lang="en-US" dirty="0" smtClean="0"/>
              <a:t>Benzodiazepine use with opiates</a:t>
            </a:r>
            <a:endParaRPr lang="en-US" dirty="0"/>
          </a:p>
        </p:txBody>
      </p:sp>
      <p:pic>
        <p:nvPicPr>
          <p:cNvPr id="5" name="Content Placeholder 4"/>
          <p:cNvPicPr>
            <a:picLocks noGrp="1" noChangeAspect="1"/>
          </p:cNvPicPr>
          <p:nvPr>
            <p:ph idx="1"/>
          </p:nvPr>
        </p:nvPicPr>
        <p:blipFill>
          <a:blip r:embed="rId2"/>
          <a:stretch>
            <a:fillRect/>
          </a:stretch>
        </p:blipFill>
        <p:spPr>
          <a:xfrm>
            <a:off x="2463800" y="1417638"/>
            <a:ext cx="7264399" cy="5156085"/>
          </a:xfrm>
          <a:prstGeom prst="rect">
            <a:avLst/>
          </a:prstGeom>
        </p:spPr>
      </p:pic>
      <p:sp>
        <p:nvSpPr>
          <p:cNvPr id="4" name="Slide Number Placeholder 3"/>
          <p:cNvSpPr>
            <a:spLocks noGrp="1"/>
          </p:cNvSpPr>
          <p:nvPr>
            <p:ph type="sldNum" sz="quarter" idx="12"/>
          </p:nvPr>
        </p:nvSpPr>
        <p:spPr/>
        <p:txBody>
          <a:bodyPr/>
          <a:lstStyle/>
          <a:p>
            <a:fld id="{0C183989-D380-BB4B-8033-B2C050FE378C}" type="slidenum">
              <a:rPr lang="en-US" smtClean="0"/>
              <a:t>14</a:t>
            </a:fld>
            <a:endParaRPr lang="en-US"/>
          </a:p>
        </p:txBody>
      </p:sp>
    </p:spTree>
    <p:extLst>
      <p:ext uri="{BB962C8B-B14F-4D97-AF65-F5344CB8AC3E}">
        <p14:creationId xmlns:p14="http://schemas.microsoft.com/office/powerpoint/2010/main" val="34355186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744662"/>
          </a:xfrm>
        </p:spPr>
        <p:txBody>
          <a:bodyPr/>
          <a:lstStyle/>
          <a:p>
            <a:r>
              <a:rPr lang="en-US" dirty="0" smtClean="0"/>
              <a:t>Common Signs of Benzodiazepine Intoxication</a:t>
            </a:r>
            <a:endParaRPr lang="en-US" dirty="0"/>
          </a:p>
        </p:txBody>
      </p:sp>
      <p:sp>
        <p:nvSpPr>
          <p:cNvPr id="3" name="Content Placeholder 2"/>
          <p:cNvSpPr>
            <a:spLocks noGrp="1"/>
          </p:cNvSpPr>
          <p:nvPr>
            <p:ph idx="1"/>
          </p:nvPr>
        </p:nvSpPr>
        <p:spPr>
          <a:xfrm>
            <a:off x="609600" y="2514603"/>
            <a:ext cx="10972800" cy="3841749"/>
          </a:xfrm>
        </p:spPr>
        <p:txBody>
          <a:bodyPr>
            <a:normAutofit/>
          </a:bodyPr>
          <a:lstStyle/>
          <a:p>
            <a:r>
              <a:rPr lang="en-US" dirty="0" smtClean="0"/>
              <a:t>May be similar to signs of alcohol intoxication</a:t>
            </a:r>
          </a:p>
          <a:p>
            <a:r>
              <a:rPr lang="en-US" dirty="0" smtClean="0"/>
              <a:t>Slurred </a:t>
            </a:r>
            <a:r>
              <a:rPr lang="en-US" dirty="0" smtClean="0"/>
              <a:t>speech</a:t>
            </a:r>
          </a:p>
          <a:p>
            <a:r>
              <a:rPr lang="en-US" dirty="0" smtClean="0"/>
              <a:t>Unsteady movements/poor coordination</a:t>
            </a:r>
          </a:p>
          <a:p>
            <a:r>
              <a:rPr lang="en-US" dirty="0" smtClean="0"/>
              <a:t>Stumbling</a:t>
            </a:r>
          </a:p>
          <a:p>
            <a:r>
              <a:rPr lang="en-US" dirty="0" smtClean="0"/>
              <a:t>If benzodiazepines are used alone, blood/breath alcohol measurements should be zero</a:t>
            </a:r>
            <a:endParaRPr lang="en-US" dirty="0"/>
          </a:p>
        </p:txBody>
      </p:sp>
      <p:sp>
        <p:nvSpPr>
          <p:cNvPr id="4" name="Slide Number Placeholder 3"/>
          <p:cNvSpPr>
            <a:spLocks noGrp="1"/>
          </p:cNvSpPr>
          <p:nvPr>
            <p:ph type="sldNum" sz="quarter" idx="12"/>
          </p:nvPr>
        </p:nvSpPr>
        <p:spPr/>
        <p:txBody>
          <a:bodyPr/>
          <a:lstStyle/>
          <a:p>
            <a:fld id="{0C183989-D380-BB4B-8033-B2C050FE378C}" type="slidenum">
              <a:rPr lang="en-US" smtClean="0"/>
              <a:t>15</a:t>
            </a:fld>
            <a:endParaRPr lang="en-US"/>
          </a:p>
        </p:txBody>
      </p:sp>
    </p:spTree>
    <p:extLst>
      <p:ext uri="{BB962C8B-B14F-4D97-AF65-F5344CB8AC3E}">
        <p14:creationId xmlns:p14="http://schemas.microsoft.com/office/powerpoint/2010/main" val="9082627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693862"/>
          </a:xfrm>
        </p:spPr>
        <p:txBody>
          <a:bodyPr/>
          <a:lstStyle/>
          <a:p>
            <a:r>
              <a:rPr lang="en-US" dirty="0" smtClean="0"/>
              <a:t>Common Signs of Benzodiazepine Withdrawal</a:t>
            </a:r>
            <a:endParaRPr lang="en-US" dirty="0"/>
          </a:p>
        </p:txBody>
      </p:sp>
      <p:sp>
        <p:nvSpPr>
          <p:cNvPr id="3" name="Content Placeholder 2"/>
          <p:cNvSpPr>
            <a:spLocks noGrp="1"/>
          </p:cNvSpPr>
          <p:nvPr>
            <p:ph idx="1"/>
          </p:nvPr>
        </p:nvSpPr>
        <p:spPr/>
        <p:txBody>
          <a:bodyPr>
            <a:normAutofit lnSpcReduction="10000"/>
          </a:bodyPr>
          <a:lstStyle/>
          <a:p>
            <a:r>
              <a:rPr lang="en-US" dirty="0"/>
              <a:t>Anxiety</a:t>
            </a:r>
          </a:p>
          <a:p>
            <a:r>
              <a:rPr lang="en-US" dirty="0" smtClean="0"/>
              <a:t>Panic attacks</a:t>
            </a:r>
          </a:p>
          <a:p>
            <a:r>
              <a:rPr lang="en-US" dirty="0" smtClean="0"/>
              <a:t>Difficulty </a:t>
            </a:r>
            <a:r>
              <a:rPr lang="en-US" dirty="0" smtClean="0"/>
              <a:t>sleeping</a:t>
            </a:r>
            <a:endParaRPr lang="en-US" strike="sngStrike" dirty="0">
              <a:solidFill>
                <a:srgbClr val="FF0000"/>
              </a:solidFill>
            </a:endParaRPr>
          </a:p>
          <a:p>
            <a:r>
              <a:rPr lang="en-US" dirty="0" smtClean="0"/>
              <a:t>Nausea and/or </a:t>
            </a:r>
            <a:r>
              <a:rPr lang="en-US" dirty="0"/>
              <a:t>vomiting</a:t>
            </a:r>
          </a:p>
          <a:p>
            <a:r>
              <a:rPr lang="en-US" dirty="0"/>
              <a:t>Psychomotor agitation (difficulty sitting still)</a:t>
            </a:r>
          </a:p>
          <a:p>
            <a:r>
              <a:rPr lang="en-US" dirty="0"/>
              <a:t>Racing heartbeat</a:t>
            </a:r>
          </a:p>
          <a:p>
            <a:r>
              <a:rPr lang="en-US" dirty="0" smtClean="0"/>
              <a:t>Sweating</a:t>
            </a:r>
            <a:endParaRPr lang="en-US" dirty="0"/>
          </a:p>
          <a:p>
            <a:r>
              <a:rPr lang="en-US" dirty="0" smtClean="0"/>
              <a:t>Tremors or </a:t>
            </a:r>
            <a:r>
              <a:rPr lang="en-US" dirty="0"/>
              <a:t>shaking </a:t>
            </a:r>
            <a:r>
              <a:rPr lang="en-US" dirty="0" smtClean="0"/>
              <a:t>hands</a:t>
            </a:r>
            <a:endParaRPr lang="en-US" dirty="0"/>
          </a:p>
          <a:p>
            <a:endParaRPr lang="en-US" dirty="0"/>
          </a:p>
        </p:txBody>
      </p:sp>
      <p:sp>
        <p:nvSpPr>
          <p:cNvPr id="4" name="Slide Number Placeholder 3"/>
          <p:cNvSpPr>
            <a:spLocks noGrp="1"/>
          </p:cNvSpPr>
          <p:nvPr>
            <p:ph type="sldNum" sz="quarter" idx="12"/>
          </p:nvPr>
        </p:nvSpPr>
        <p:spPr/>
        <p:txBody>
          <a:bodyPr/>
          <a:lstStyle/>
          <a:p>
            <a:fld id="{0C183989-D380-BB4B-8033-B2C050FE378C}" type="slidenum">
              <a:rPr lang="en-US" smtClean="0"/>
              <a:t>16</a:t>
            </a:fld>
            <a:endParaRPr lang="en-US"/>
          </a:p>
        </p:txBody>
      </p:sp>
    </p:spTree>
    <p:extLst>
      <p:ext uri="{BB962C8B-B14F-4D97-AF65-F5344CB8AC3E}">
        <p14:creationId xmlns:p14="http://schemas.microsoft.com/office/powerpoint/2010/main" val="31946530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447" y="790027"/>
            <a:ext cx="10972800" cy="1693862"/>
          </a:xfrm>
        </p:spPr>
        <p:txBody>
          <a:bodyPr/>
          <a:lstStyle/>
          <a:p>
            <a:r>
              <a:rPr lang="en-US" dirty="0" smtClean="0"/>
              <a:t>Less Common and More Severe Signs</a:t>
            </a:r>
            <a:br>
              <a:rPr lang="en-US" dirty="0" smtClean="0"/>
            </a:br>
            <a:r>
              <a:rPr lang="en-US" dirty="0" smtClean="0"/>
              <a:t>of Benzodiazepine Withdrawal</a:t>
            </a:r>
            <a:endParaRPr lang="en-US" dirty="0"/>
          </a:p>
        </p:txBody>
      </p:sp>
      <p:sp>
        <p:nvSpPr>
          <p:cNvPr id="3" name="Content Placeholder 2"/>
          <p:cNvSpPr>
            <a:spLocks noGrp="1"/>
          </p:cNvSpPr>
          <p:nvPr>
            <p:ph idx="1"/>
          </p:nvPr>
        </p:nvSpPr>
        <p:spPr>
          <a:xfrm>
            <a:off x="609600" y="2329643"/>
            <a:ext cx="10972800" cy="4220786"/>
          </a:xfrm>
        </p:spPr>
        <p:txBody>
          <a:bodyPr>
            <a:normAutofit/>
          </a:bodyPr>
          <a:lstStyle/>
          <a:p>
            <a:r>
              <a:rPr lang="en-US" dirty="0" smtClean="0"/>
              <a:t>Hallucinations: hearing</a:t>
            </a:r>
            <a:r>
              <a:rPr lang="en-US" dirty="0"/>
              <a:t>, seeing, or feeling things that </a:t>
            </a:r>
            <a:r>
              <a:rPr lang="en-US" dirty="0" smtClean="0"/>
              <a:t>are</a:t>
            </a:r>
            <a:br>
              <a:rPr lang="en-US" dirty="0" smtClean="0"/>
            </a:br>
            <a:r>
              <a:rPr lang="en-US" dirty="0" smtClean="0"/>
              <a:t>not </a:t>
            </a:r>
            <a:r>
              <a:rPr lang="en-US" dirty="0"/>
              <a:t>there</a:t>
            </a:r>
          </a:p>
          <a:p>
            <a:r>
              <a:rPr lang="en-US" dirty="0" smtClean="0"/>
              <a:t>Seizures</a:t>
            </a:r>
            <a:endParaRPr lang="en-US" dirty="0"/>
          </a:p>
          <a:p>
            <a:r>
              <a:rPr lang="en-US" dirty="0" smtClean="0"/>
              <a:t>Psychosis </a:t>
            </a:r>
            <a:endParaRPr lang="en-US" dirty="0"/>
          </a:p>
          <a:p>
            <a:r>
              <a:rPr lang="en-US" dirty="0" smtClean="0"/>
              <a:t>Increased risk of suicidal </a:t>
            </a:r>
            <a:r>
              <a:rPr lang="en-US" dirty="0" smtClean="0"/>
              <a:t>thoughts</a:t>
            </a:r>
            <a:endParaRPr lang="en-US" strike="sngStrike" dirty="0" smtClean="0">
              <a:solidFill>
                <a:srgbClr val="C00000"/>
              </a:solidFill>
            </a:endParaRPr>
          </a:p>
          <a:p>
            <a:pPr marL="0" indent="0">
              <a:buNone/>
            </a:pPr>
            <a:r>
              <a:rPr lang="en-US" sz="2800" b="1" dirty="0" smtClean="0"/>
              <a:t>Note: </a:t>
            </a:r>
            <a:r>
              <a:rPr lang="en-US" sz="2800" dirty="0" smtClean="0"/>
              <a:t>Withdrawal </a:t>
            </a:r>
            <a:r>
              <a:rPr lang="en-US" sz="2800" dirty="0"/>
              <a:t>from benzodiazepines can be </a:t>
            </a:r>
            <a:r>
              <a:rPr lang="en-US" sz="2800" dirty="0" smtClean="0"/>
              <a:t>dangerous</a:t>
            </a:r>
            <a:br>
              <a:rPr lang="en-US" sz="2800" dirty="0" smtClean="0"/>
            </a:br>
            <a:r>
              <a:rPr lang="en-US" sz="2800" dirty="0" smtClean="0"/>
              <a:t>and </a:t>
            </a:r>
            <a:r>
              <a:rPr lang="en-US" sz="2800" dirty="0"/>
              <a:t>medical withdrawal management may be indicated</a:t>
            </a:r>
          </a:p>
          <a:p>
            <a:endParaRPr lang="en-US" dirty="0"/>
          </a:p>
          <a:p>
            <a:endParaRPr lang="en-US" dirty="0"/>
          </a:p>
        </p:txBody>
      </p:sp>
      <p:sp>
        <p:nvSpPr>
          <p:cNvPr id="4" name="Slide Number Placeholder 3"/>
          <p:cNvSpPr>
            <a:spLocks noGrp="1"/>
          </p:cNvSpPr>
          <p:nvPr>
            <p:ph type="sldNum" sz="quarter" idx="12"/>
          </p:nvPr>
        </p:nvSpPr>
        <p:spPr/>
        <p:txBody>
          <a:bodyPr/>
          <a:lstStyle/>
          <a:p>
            <a:fld id="{0C183989-D380-BB4B-8033-B2C050FE378C}" type="slidenum">
              <a:rPr lang="en-US" smtClean="0"/>
              <a:t>17</a:t>
            </a:fld>
            <a:endParaRPr lang="en-US"/>
          </a:p>
        </p:txBody>
      </p:sp>
    </p:spTree>
    <p:extLst>
      <p:ext uri="{BB962C8B-B14F-4D97-AF65-F5344CB8AC3E}">
        <p14:creationId xmlns:p14="http://schemas.microsoft.com/office/powerpoint/2010/main" val="39124137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516062"/>
          </a:xfrm>
        </p:spPr>
        <p:txBody>
          <a:bodyPr/>
          <a:lstStyle/>
          <a:p>
            <a:r>
              <a:rPr lang="en-US" dirty="0" smtClean="0"/>
              <a:t>Opioids</a:t>
            </a:r>
            <a:endParaRPr lang="en-US" dirty="0"/>
          </a:p>
        </p:txBody>
      </p:sp>
      <p:sp>
        <p:nvSpPr>
          <p:cNvPr id="3" name="Content Placeholder 2"/>
          <p:cNvSpPr>
            <a:spLocks noGrp="1"/>
          </p:cNvSpPr>
          <p:nvPr>
            <p:ph idx="1"/>
          </p:nvPr>
        </p:nvSpPr>
        <p:spPr>
          <a:xfrm>
            <a:off x="476596" y="1842657"/>
            <a:ext cx="10972800" cy="4513696"/>
          </a:xfrm>
        </p:spPr>
        <p:txBody>
          <a:bodyPr/>
          <a:lstStyle/>
          <a:p>
            <a:pPr marL="0" indent="0">
              <a:buNone/>
            </a:pPr>
            <a:r>
              <a:rPr lang="en-US" dirty="0" smtClean="0"/>
              <a:t>Medical use:</a:t>
            </a:r>
            <a:endParaRPr lang="en-US" dirty="0"/>
          </a:p>
          <a:p>
            <a:r>
              <a:rPr lang="en-US" dirty="0" smtClean="0"/>
              <a:t>Prescribed to treat moderate to severe pain</a:t>
            </a:r>
          </a:p>
          <a:p>
            <a:r>
              <a:rPr lang="en-US" dirty="0" smtClean="0"/>
              <a:t>Prescribed to treat cough</a:t>
            </a:r>
          </a:p>
          <a:p>
            <a:pPr marL="0" indent="0">
              <a:buNone/>
            </a:pPr>
            <a:endParaRPr lang="en-US" dirty="0" smtClean="0"/>
          </a:p>
          <a:p>
            <a:pPr marL="0" indent="0">
              <a:buNone/>
            </a:pPr>
            <a:r>
              <a:rPr lang="en-US" dirty="0" smtClean="0"/>
              <a:t>Street use: </a:t>
            </a:r>
          </a:p>
          <a:p>
            <a:r>
              <a:rPr lang="en-US" dirty="0" smtClean="0"/>
              <a:t>Heroin</a:t>
            </a:r>
          </a:p>
          <a:p>
            <a:r>
              <a:rPr lang="en-US" dirty="0" smtClean="0"/>
              <a:t>Abuse of pharmaceuticals </a:t>
            </a:r>
            <a:endParaRPr lang="en-US" dirty="0"/>
          </a:p>
        </p:txBody>
      </p:sp>
      <p:sp>
        <p:nvSpPr>
          <p:cNvPr id="4" name="Slide Number Placeholder 3"/>
          <p:cNvSpPr>
            <a:spLocks noGrp="1"/>
          </p:cNvSpPr>
          <p:nvPr>
            <p:ph type="sldNum" sz="quarter" idx="12"/>
          </p:nvPr>
        </p:nvSpPr>
        <p:spPr/>
        <p:txBody>
          <a:bodyPr/>
          <a:lstStyle/>
          <a:p>
            <a:fld id="{0C183989-D380-BB4B-8033-B2C050FE378C}" type="slidenum">
              <a:rPr lang="en-US" smtClean="0"/>
              <a:t>18</a:t>
            </a:fld>
            <a:endParaRPr lang="en-US"/>
          </a:p>
        </p:txBody>
      </p:sp>
    </p:spTree>
    <p:extLst>
      <p:ext uri="{BB962C8B-B14F-4D97-AF65-F5344CB8AC3E}">
        <p14:creationId xmlns:p14="http://schemas.microsoft.com/office/powerpoint/2010/main" val="7747915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630362"/>
          </a:xfrm>
        </p:spPr>
        <p:txBody>
          <a:bodyPr/>
          <a:lstStyle/>
          <a:p>
            <a:r>
              <a:rPr lang="en-US" dirty="0" smtClean="0"/>
              <a:t>Opioids</a:t>
            </a:r>
            <a:endParaRPr lang="en-US" dirty="0"/>
          </a:p>
        </p:txBody>
      </p:sp>
      <p:sp>
        <p:nvSpPr>
          <p:cNvPr id="3" name="Content Placeholder 2"/>
          <p:cNvSpPr>
            <a:spLocks noGrp="1"/>
          </p:cNvSpPr>
          <p:nvPr>
            <p:ph idx="1"/>
          </p:nvPr>
        </p:nvSpPr>
        <p:spPr>
          <a:xfrm>
            <a:off x="520700" y="1600203"/>
            <a:ext cx="5331460" cy="4525963"/>
          </a:xfrm>
        </p:spPr>
        <p:txBody>
          <a:bodyPr>
            <a:normAutofit lnSpcReduction="10000"/>
          </a:bodyPr>
          <a:lstStyle/>
          <a:p>
            <a:pPr marL="0" indent="0">
              <a:buNone/>
            </a:pPr>
            <a:r>
              <a:rPr lang="en-US" dirty="0" smtClean="0"/>
              <a:t>Commonly Prescribed Opioids: </a:t>
            </a:r>
          </a:p>
          <a:p>
            <a:r>
              <a:rPr lang="en-US" dirty="0" smtClean="0"/>
              <a:t>Oxycodone </a:t>
            </a:r>
            <a:r>
              <a:rPr lang="en-US" dirty="0"/>
              <a:t>(OxyContin</a:t>
            </a:r>
            <a:r>
              <a:rPr lang="en-US" baseline="30000" dirty="0" smtClean="0"/>
              <a:t>®</a:t>
            </a:r>
            <a:r>
              <a:rPr lang="en-US" dirty="0" smtClean="0"/>
              <a:t>) </a:t>
            </a:r>
          </a:p>
          <a:p>
            <a:r>
              <a:rPr lang="en-US" dirty="0"/>
              <a:t>H</a:t>
            </a:r>
            <a:r>
              <a:rPr lang="en-US" dirty="0" smtClean="0"/>
              <a:t>ydrocodone </a:t>
            </a:r>
            <a:r>
              <a:rPr lang="en-US" dirty="0"/>
              <a:t>(Vicodin</a:t>
            </a:r>
            <a:r>
              <a:rPr lang="en-US" baseline="30000" dirty="0" smtClean="0"/>
              <a:t>®</a:t>
            </a:r>
            <a:r>
              <a:rPr lang="en-US" dirty="0" smtClean="0"/>
              <a:t>)</a:t>
            </a:r>
          </a:p>
          <a:p>
            <a:r>
              <a:rPr lang="en-US" dirty="0" smtClean="0"/>
              <a:t>Codeine</a:t>
            </a:r>
          </a:p>
          <a:p>
            <a:r>
              <a:rPr lang="en-US" dirty="0" smtClean="0"/>
              <a:t>Morphine</a:t>
            </a:r>
          </a:p>
          <a:p>
            <a:pPr marL="0" indent="0">
              <a:buNone/>
            </a:pPr>
            <a:r>
              <a:rPr lang="en-US" dirty="0" smtClean="0"/>
              <a:t>Illicit Opioids:</a:t>
            </a:r>
            <a:endParaRPr lang="en-US" dirty="0"/>
          </a:p>
          <a:p>
            <a:r>
              <a:rPr lang="en-US" dirty="0" smtClean="0"/>
              <a:t>Heroin</a:t>
            </a:r>
            <a:endParaRPr lang="en-US" dirty="0"/>
          </a:p>
          <a:p>
            <a:r>
              <a:rPr lang="en-US" dirty="0" smtClean="0"/>
              <a:t>Fentanyl (synthetic)  </a:t>
            </a:r>
            <a:endParaRPr lang="en-US" dirty="0"/>
          </a:p>
        </p:txBody>
      </p:sp>
      <p:sp>
        <p:nvSpPr>
          <p:cNvPr id="4" name="Slide Number Placeholder 3"/>
          <p:cNvSpPr>
            <a:spLocks noGrp="1"/>
          </p:cNvSpPr>
          <p:nvPr>
            <p:ph type="sldNum" sz="quarter" idx="12"/>
          </p:nvPr>
        </p:nvSpPr>
        <p:spPr/>
        <p:txBody>
          <a:bodyPr/>
          <a:lstStyle/>
          <a:p>
            <a:fld id="{0C183989-D380-BB4B-8033-B2C050FE378C}" type="slidenum">
              <a:rPr lang="en-US" smtClean="0"/>
              <a:t>19</a:t>
            </a:fld>
            <a:endParaRPr lang="en-US"/>
          </a:p>
        </p:txBody>
      </p:sp>
      <p:pic>
        <p:nvPicPr>
          <p:cNvPr id="6" name="Picture 5"/>
          <p:cNvPicPr>
            <a:picLocks noChangeAspect="1"/>
          </p:cNvPicPr>
          <p:nvPr/>
        </p:nvPicPr>
        <p:blipFill>
          <a:blip r:embed="rId2"/>
          <a:stretch>
            <a:fillRect/>
          </a:stretch>
        </p:blipFill>
        <p:spPr>
          <a:xfrm>
            <a:off x="5852160" y="1905000"/>
            <a:ext cx="5727058" cy="3702938"/>
          </a:xfrm>
          <a:prstGeom prst="rect">
            <a:avLst/>
          </a:prstGeom>
        </p:spPr>
      </p:pic>
    </p:spTree>
    <p:extLst>
      <p:ext uri="{BB962C8B-B14F-4D97-AF65-F5344CB8AC3E}">
        <p14:creationId xmlns:p14="http://schemas.microsoft.com/office/powerpoint/2010/main" val="31278981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789709" y="2001048"/>
            <a:ext cx="10536381" cy="3323987"/>
          </a:xfrm>
          <a:prstGeom prst="rect">
            <a:avLst/>
          </a:prstGeom>
          <a:noFill/>
        </p:spPr>
        <p:txBody>
          <a:bodyPr wrap="square" rtlCol="0">
            <a:spAutoFit/>
          </a:bodyPr>
          <a:lstStyle/>
          <a:p>
            <a:pPr marL="342900" indent="-342900" defTabSz="914400">
              <a:spcBef>
                <a:spcPct val="20000"/>
              </a:spcBef>
              <a:buFont typeface="Arial" panose="020B0604020202020204" pitchFamily="34" charset="0"/>
              <a:buChar char="•"/>
            </a:pPr>
            <a:r>
              <a:rPr lang="en-US" sz="3000" dirty="0"/>
              <a:t>The </a:t>
            </a:r>
            <a:r>
              <a:rPr lang="en-US" sz="3000" dirty="0" smtClean="0"/>
              <a:t>DSHS Office </a:t>
            </a:r>
            <a:r>
              <a:rPr lang="en-US" sz="3000" dirty="0"/>
              <a:t>of Forensic Mental Health Services </a:t>
            </a:r>
            <a:r>
              <a:rPr lang="en-US" sz="3000" dirty="0" smtClean="0"/>
              <a:t>Jail </a:t>
            </a:r>
            <a:r>
              <a:rPr lang="en-US" sz="3000" dirty="0"/>
              <a:t>Technical Assistance Program provides informational and training support to Washington jails. Specific areas of information and training support include </a:t>
            </a:r>
            <a:r>
              <a:rPr lang="en-US" sz="3000" dirty="0" smtClean="0"/>
              <a:t>pre- </a:t>
            </a:r>
            <a:r>
              <a:rPr lang="en-US" sz="3000" dirty="0"/>
              <a:t>and post-booking options, screening and access to treatment, </a:t>
            </a:r>
            <a:r>
              <a:rPr lang="en-US" sz="3000" dirty="0" smtClean="0"/>
              <a:t>substance use disorder treatment, transition </a:t>
            </a:r>
            <a:r>
              <a:rPr lang="en-US" sz="3000" dirty="0"/>
              <a:t>planning, crisis de-escalation</a:t>
            </a:r>
            <a:r>
              <a:rPr lang="en-US" sz="3000" dirty="0" smtClean="0"/>
              <a:t>,</a:t>
            </a:r>
            <a:br>
              <a:rPr lang="en-US" sz="3000" dirty="0" smtClean="0"/>
            </a:br>
            <a:r>
              <a:rPr lang="en-US" sz="3000" dirty="0" smtClean="0"/>
              <a:t>and </a:t>
            </a:r>
            <a:r>
              <a:rPr lang="en-US" sz="3000" dirty="0"/>
              <a:t>more.</a:t>
            </a:r>
          </a:p>
        </p:txBody>
      </p:sp>
      <p:sp>
        <p:nvSpPr>
          <p:cNvPr id="6" name="Title 1"/>
          <p:cNvSpPr>
            <a:spLocks noGrp="1"/>
          </p:cNvSpPr>
          <p:nvPr>
            <p:ph type="title"/>
          </p:nvPr>
        </p:nvSpPr>
        <p:spPr>
          <a:xfrm>
            <a:off x="1981200" y="871798"/>
            <a:ext cx="8229600" cy="1143000"/>
          </a:xfrm>
        </p:spPr>
        <p:txBody>
          <a:bodyPr/>
          <a:lstStyle/>
          <a:p>
            <a:r>
              <a:rPr lang="en-US" dirty="0" smtClean="0"/>
              <a:t>Overview</a:t>
            </a:r>
            <a:endParaRPr lang="en-US" dirty="0"/>
          </a:p>
        </p:txBody>
      </p:sp>
      <p:sp>
        <p:nvSpPr>
          <p:cNvPr id="2" name="Slide Number Placeholder 1"/>
          <p:cNvSpPr>
            <a:spLocks noGrp="1"/>
          </p:cNvSpPr>
          <p:nvPr>
            <p:ph type="sldNum" sz="quarter" idx="12"/>
          </p:nvPr>
        </p:nvSpPr>
        <p:spPr/>
        <p:txBody>
          <a:bodyPr/>
          <a:lstStyle/>
          <a:p>
            <a:fld id="{0C183989-D380-BB4B-8033-B2C050FE378C}" type="slidenum">
              <a:rPr lang="en-US" smtClean="0"/>
              <a:t>2</a:t>
            </a:fld>
            <a:endParaRPr lang="en-US" dirty="0"/>
          </a:p>
        </p:txBody>
      </p:sp>
    </p:spTree>
    <p:extLst>
      <p:ext uri="{BB962C8B-B14F-4D97-AF65-F5344CB8AC3E}">
        <p14:creationId xmlns:p14="http://schemas.microsoft.com/office/powerpoint/2010/main" val="2522557981"/>
      </p:ext>
    </p:extLst>
  </p:cSld>
  <p:clrMapOvr>
    <a:masterClrMapping/>
  </p:clrMapOvr>
  <mc:AlternateContent xmlns:mc="http://schemas.openxmlformats.org/markup-compatibility/2006" xmlns:p14="http://schemas.microsoft.com/office/powerpoint/2010/main">
    <mc:Choice Requires="p14">
      <p:transition spd="slow" p14:dur="2000" advTm="26580"/>
    </mc:Choice>
    <mc:Fallback xmlns="">
      <p:transition spd="slow" advTm="2658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604962"/>
          </a:xfrm>
        </p:spPr>
        <p:txBody>
          <a:bodyPr/>
          <a:lstStyle/>
          <a:p>
            <a:r>
              <a:rPr lang="en-US" dirty="0" smtClean="0"/>
              <a:t>Trends in Opioid Purity</a:t>
            </a:r>
            <a:endParaRPr lang="en-US" dirty="0"/>
          </a:p>
        </p:txBody>
      </p:sp>
      <p:pic>
        <p:nvPicPr>
          <p:cNvPr id="5" name="Content Placeholder 4"/>
          <p:cNvPicPr>
            <a:picLocks noGrp="1" noChangeAspect="1"/>
          </p:cNvPicPr>
          <p:nvPr>
            <p:ph idx="1"/>
          </p:nvPr>
        </p:nvPicPr>
        <p:blipFill>
          <a:blip r:embed="rId2"/>
          <a:stretch>
            <a:fillRect/>
          </a:stretch>
        </p:blipFill>
        <p:spPr>
          <a:xfrm>
            <a:off x="1193800" y="1600200"/>
            <a:ext cx="9867899" cy="5121278"/>
          </a:xfrm>
          <a:prstGeom prst="rect">
            <a:avLst/>
          </a:prstGeom>
        </p:spPr>
      </p:pic>
      <p:sp>
        <p:nvSpPr>
          <p:cNvPr id="4" name="Slide Number Placeholder 3"/>
          <p:cNvSpPr>
            <a:spLocks noGrp="1"/>
          </p:cNvSpPr>
          <p:nvPr>
            <p:ph type="sldNum" sz="quarter" idx="12"/>
          </p:nvPr>
        </p:nvSpPr>
        <p:spPr/>
        <p:txBody>
          <a:bodyPr/>
          <a:lstStyle/>
          <a:p>
            <a:fld id="{0C183989-D380-BB4B-8033-B2C050FE378C}" type="slidenum">
              <a:rPr lang="en-US" smtClean="0"/>
              <a:t>20</a:t>
            </a:fld>
            <a:endParaRPr lang="en-US"/>
          </a:p>
        </p:txBody>
      </p:sp>
    </p:spTree>
    <p:extLst>
      <p:ext uri="{BB962C8B-B14F-4D97-AF65-F5344CB8AC3E}">
        <p14:creationId xmlns:p14="http://schemas.microsoft.com/office/powerpoint/2010/main" val="9604988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719262"/>
          </a:xfrm>
        </p:spPr>
        <p:txBody>
          <a:bodyPr/>
          <a:lstStyle/>
          <a:p>
            <a:r>
              <a:rPr lang="en-US" dirty="0"/>
              <a:t>Common Signs of Intoxication</a:t>
            </a:r>
          </a:p>
        </p:txBody>
      </p:sp>
      <p:sp>
        <p:nvSpPr>
          <p:cNvPr id="3" name="Content Placeholder 2"/>
          <p:cNvSpPr>
            <a:spLocks noGrp="1"/>
          </p:cNvSpPr>
          <p:nvPr>
            <p:ph idx="1"/>
          </p:nvPr>
        </p:nvSpPr>
        <p:spPr>
          <a:xfrm>
            <a:off x="609600" y="2198720"/>
            <a:ext cx="4982611" cy="4002575"/>
          </a:xfrm>
        </p:spPr>
        <p:txBody>
          <a:bodyPr>
            <a:normAutofit/>
          </a:bodyPr>
          <a:lstStyle/>
          <a:p>
            <a:r>
              <a:rPr lang="en-US" dirty="0"/>
              <a:t>Altered mental </a:t>
            </a:r>
            <a:r>
              <a:rPr lang="en-US" dirty="0" smtClean="0"/>
              <a:t>status</a:t>
            </a:r>
            <a:endParaRPr lang="en-US" dirty="0"/>
          </a:p>
          <a:p>
            <a:r>
              <a:rPr lang="en-US" dirty="0"/>
              <a:t>Breathing </a:t>
            </a:r>
            <a:r>
              <a:rPr lang="en-US" dirty="0" smtClean="0"/>
              <a:t>problems</a:t>
            </a:r>
          </a:p>
          <a:p>
            <a:r>
              <a:rPr lang="en-US" dirty="0" smtClean="0"/>
              <a:t>Lethargy (sleepiness </a:t>
            </a:r>
            <a:r>
              <a:rPr lang="en-US" dirty="0"/>
              <a:t>or loss of </a:t>
            </a:r>
            <a:r>
              <a:rPr lang="en-US" dirty="0" smtClean="0"/>
              <a:t>alertness)</a:t>
            </a:r>
            <a:endParaRPr lang="en-US" dirty="0"/>
          </a:p>
          <a:p>
            <a:r>
              <a:rPr lang="en-US" dirty="0"/>
              <a:t>Nausea </a:t>
            </a:r>
            <a:r>
              <a:rPr lang="en-US" dirty="0" smtClean="0"/>
              <a:t>and/or </a:t>
            </a:r>
            <a:r>
              <a:rPr lang="en-US" dirty="0"/>
              <a:t>vomiting</a:t>
            </a:r>
          </a:p>
          <a:p>
            <a:r>
              <a:rPr lang="en-US" dirty="0"/>
              <a:t>Small pupils </a:t>
            </a:r>
          </a:p>
          <a:p>
            <a:endParaRPr lang="en-US" dirty="0"/>
          </a:p>
        </p:txBody>
      </p:sp>
      <p:sp>
        <p:nvSpPr>
          <p:cNvPr id="4" name="Slide Number Placeholder 3"/>
          <p:cNvSpPr>
            <a:spLocks noGrp="1"/>
          </p:cNvSpPr>
          <p:nvPr>
            <p:ph type="sldNum" sz="quarter" idx="12"/>
          </p:nvPr>
        </p:nvSpPr>
        <p:spPr/>
        <p:txBody>
          <a:bodyPr/>
          <a:lstStyle/>
          <a:p>
            <a:fld id="{0C183989-D380-BB4B-8033-B2C050FE378C}" type="slidenum">
              <a:rPr lang="en-US" smtClean="0"/>
              <a:t>21</a:t>
            </a:fld>
            <a:endParaRPr lang="en-US"/>
          </a:p>
        </p:txBody>
      </p:sp>
      <p:pic>
        <p:nvPicPr>
          <p:cNvPr id="6" name="Picture 5"/>
          <p:cNvPicPr>
            <a:picLocks noChangeAspect="1"/>
          </p:cNvPicPr>
          <p:nvPr/>
        </p:nvPicPr>
        <p:blipFill>
          <a:blip r:embed="rId3"/>
          <a:stretch>
            <a:fillRect/>
          </a:stretch>
        </p:blipFill>
        <p:spPr>
          <a:xfrm>
            <a:off x="5592211" y="1728715"/>
            <a:ext cx="6290777" cy="4298344"/>
          </a:xfrm>
          <a:prstGeom prst="rect">
            <a:avLst/>
          </a:prstGeom>
        </p:spPr>
      </p:pic>
    </p:spTree>
    <p:extLst>
      <p:ext uri="{BB962C8B-B14F-4D97-AF65-F5344CB8AC3E}">
        <p14:creationId xmlns:p14="http://schemas.microsoft.com/office/powerpoint/2010/main" val="3862036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668462"/>
          </a:xfrm>
        </p:spPr>
        <p:txBody>
          <a:bodyPr/>
          <a:lstStyle/>
          <a:p>
            <a:r>
              <a:rPr lang="en-US" dirty="0"/>
              <a:t>Common Signs of Withdrawal</a:t>
            </a:r>
          </a:p>
        </p:txBody>
      </p:sp>
      <p:sp>
        <p:nvSpPr>
          <p:cNvPr id="3" name="Content Placeholder 2"/>
          <p:cNvSpPr>
            <a:spLocks noGrp="1"/>
          </p:cNvSpPr>
          <p:nvPr>
            <p:ph idx="1"/>
          </p:nvPr>
        </p:nvSpPr>
        <p:spPr/>
        <p:txBody>
          <a:bodyPr>
            <a:normAutofit fontScale="92500" lnSpcReduction="20000"/>
          </a:bodyPr>
          <a:lstStyle/>
          <a:p>
            <a:pPr marL="0" indent="0">
              <a:buNone/>
            </a:pPr>
            <a:r>
              <a:rPr lang="en-US" dirty="0"/>
              <a:t>Early symptoms of withdrawal include:</a:t>
            </a:r>
          </a:p>
          <a:p>
            <a:r>
              <a:rPr lang="en-US" sz="3500" dirty="0" smtClean="0"/>
              <a:t>Agitation </a:t>
            </a:r>
            <a:endParaRPr lang="en-US" sz="3500" dirty="0"/>
          </a:p>
          <a:p>
            <a:r>
              <a:rPr lang="en-US" sz="3500" dirty="0"/>
              <a:t>Anxiety </a:t>
            </a:r>
          </a:p>
          <a:p>
            <a:r>
              <a:rPr lang="en-US" sz="3500" dirty="0"/>
              <a:t>Muscle aches </a:t>
            </a:r>
          </a:p>
          <a:p>
            <a:r>
              <a:rPr lang="en-US" sz="3500" dirty="0"/>
              <a:t>Increased tearing </a:t>
            </a:r>
          </a:p>
          <a:p>
            <a:r>
              <a:rPr lang="en-US" sz="3500" dirty="0"/>
              <a:t>Insomnia </a:t>
            </a:r>
          </a:p>
          <a:p>
            <a:r>
              <a:rPr lang="en-US" sz="3500" dirty="0"/>
              <a:t>Runny nose </a:t>
            </a:r>
          </a:p>
          <a:p>
            <a:r>
              <a:rPr lang="en-US" sz="3500" dirty="0"/>
              <a:t>Sweating </a:t>
            </a:r>
          </a:p>
          <a:p>
            <a:r>
              <a:rPr lang="en-US" sz="3500" dirty="0"/>
              <a:t>Yawning </a:t>
            </a:r>
          </a:p>
        </p:txBody>
      </p:sp>
      <p:sp>
        <p:nvSpPr>
          <p:cNvPr id="4" name="Slide Number Placeholder 3"/>
          <p:cNvSpPr>
            <a:spLocks noGrp="1"/>
          </p:cNvSpPr>
          <p:nvPr>
            <p:ph type="sldNum" sz="quarter" idx="12"/>
          </p:nvPr>
        </p:nvSpPr>
        <p:spPr/>
        <p:txBody>
          <a:bodyPr/>
          <a:lstStyle/>
          <a:p>
            <a:fld id="{0C183989-D380-BB4B-8033-B2C050FE378C}" type="slidenum">
              <a:rPr lang="en-US" smtClean="0"/>
              <a:t>22</a:t>
            </a:fld>
            <a:endParaRPr lang="en-US"/>
          </a:p>
        </p:txBody>
      </p:sp>
    </p:spTree>
    <p:extLst>
      <p:ext uri="{BB962C8B-B14F-4D97-AF65-F5344CB8AC3E}">
        <p14:creationId xmlns:p14="http://schemas.microsoft.com/office/powerpoint/2010/main" val="24587884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693862"/>
          </a:xfrm>
        </p:spPr>
        <p:txBody>
          <a:bodyPr/>
          <a:lstStyle/>
          <a:p>
            <a:r>
              <a:rPr lang="en-US" dirty="0" smtClean="0"/>
              <a:t>Common Signs of Opioid Withdrawal </a:t>
            </a:r>
            <a:r>
              <a:rPr lang="en-US" dirty="0" smtClean="0"/>
              <a:t>cont</a:t>
            </a:r>
            <a:r>
              <a:rPr lang="en-US" dirty="0" smtClean="0"/>
              <a:t>.</a:t>
            </a:r>
            <a:endParaRPr lang="en-US" dirty="0"/>
          </a:p>
        </p:txBody>
      </p:sp>
      <p:sp>
        <p:nvSpPr>
          <p:cNvPr id="3" name="Content Placeholder 2"/>
          <p:cNvSpPr>
            <a:spLocks noGrp="1"/>
          </p:cNvSpPr>
          <p:nvPr>
            <p:ph idx="1"/>
          </p:nvPr>
        </p:nvSpPr>
        <p:spPr/>
        <p:txBody>
          <a:bodyPr/>
          <a:lstStyle/>
          <a:p>
            <a:pPr marL="0" indent="0">
              <a:buNone/>
            </a:pPr>
            <a:r>
              <a:rPr lang="en-US" dirty="0"/>
              <a:t>Late symptoms of withdrawal include:</a:t>
            </a:r>
          </a:p>
          <a:p>
            <a:r>
              <a:rPr lang="en-US" dirty="0"/>
              <a:t>Abdominal cramping </a:t>
            </a:r>
          </a:p>
          <a:p>
            <a:r>
              <a:rPr lang="en-US" dirty="0"/>
              <a:t>Diarrhea </a:t>
            </a:r>
          </a:p>
          <a:p>
            <a:r>
              <a:rPr lang="en-US" dirty="0"/>
              <a:t>Dilated pupils </a:t>
            </a:r>
          </a:p>
          <a:p>
            <a:r>
              <a:rPr lang="en-US" dirty="0" smtClean="0"/>
              <a:t>Piloerection (goosebumps) </a:t>
            </a:r>
            <a:endParaRPr lang="en-US" dirty="0"/>
          </a:p>
          <a:p>
            <a:r>
              <a:rPr lang="en-US" dirty="0"/>
              <a:t>Nausea </a:t>
            </a:r>
          </a:p>
          <a:p>
            <a:r>
              <a:rPr lang="en-US" dirty="0"/>
              <a:t>Vomiting </a:t>
            </a:r>
          </a:p>
          <a:p>
            <a:endParaRPr lang="en-US" dirty="0"/>
          </a:p>
        </p:txBody>
      </p:sp>
      <p:sp>
        <p:nvSpPr>
          <p:cNvPr id="4" name="Slide Number Placeholder 3"/>
          <p:cNvSpPr>
            <a:spLocks noGrp="1"/>
          </p:cNvSpPr>
          <p:nvPr>
            <p:ph type="sldNum" sz="quarter" idx="12"/>
          </p:nvPr>
        </p:nvSpPr>
        <p:spPr/>
        <p:txBody>
          <a:bodyPr/>
          <a:lstStyle/>
          <a:p>
            <a:fld id="{0C183989-D380-BB4B-8033-B2C050FE378C}" type="slidenum">
              <a:rPr lang="en-US" smtClean="0"/>
              <a:t>23</a:t>
            </a:fld>
            <a:endParaRPr lang="en-US"/>
          </a:p>
        </p:txBody>
      </p:sp>
    </p:spTree>
    <p:extLst>
      <p:ext uri="{BB962C8B-B14F-4D97-AF65-F5344CB8AC3E}">
        <p14:creationId xmlns:p14="http://schemas.microsoft.com/office/powerpoint/2010/main" val="7711474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2201862"/>
          </a:xfrm>
        </p:spPr>
        <p:txBody>
          <a:bodyPr>
            <a:normAutofit/>
          </a:bodyPr>
          <a:lstStyle/>
          <a:p>
            <a:r>
              <a:rPr lang="en-US" dirty="0" smtClean="0"/>
              <a:t>Medical and Psychological Concerns</a:t>
            </a:r>
            <a:br>
              <a:rPr lang="en-US" dirty="0" smtClean="0"/>
            </a:br>
            <a:r>
              <a:rPr lang="en-US" dirty="0" smtClean="0"/>
              <a:t>with Opioid Withdrawal</a:t>
            </a:r>
            <a:endParaRPr lang="en-US" dirty="0"/>
          </a:p>
        </p:txBody>
      </p:sp>
      <p:sp>
        <p:nvSpPr>
          <p:cNvPr id="3" name="Content Placeholder 2"/>
          <p:cNvSpPr>
            <a:spLocks noGrp="1"/>
          </p:cNvSpPr>
          <p:nvPr>
            <p:ph idx="1"/>
          </p:nvPr>
        </p:nvSpPr>
        <p:spPr>
          <a:xfrm>
            <a:off x="609602" y="2635365"/>
            <a:ext cx="4876800" cy="2082107"/>
          </a:xfrm>
        </p:spPr>
        <p:txBody>
          <a:bodyPr>
            <a:normAutofit/>
          </a:bodyPr>
          <a:lstStyle/>
          <a:p>
            <a:r>
              <a:rPr lang="en-US" dirty="0" smtClean="0"/>
              <a:t>Dehydration</a:t>
            </a:r>
          </a:p>
          <a:p>
            <a:r>
              <a:rPr lang="en-US" dirty="0" smtClean="0"/>
              <a:t>Depression</a:t>
            </a:r>
          </a:p>
          <a:p>
            <a:r>
              <a:rPr lang="en-US" dirty="0" smtClean="0"/>
              <a:t>Suicidality</a:t>
            </a:r>
            <a:endParaRPr lang="en-US" dirty="0"/>
          </a:p>
        </p:txBody>
      </p:sp>
      <p:sp>
        <p:nvSpPr>
          <p:cNvPr id="4" name="Slide Number Placeholder 3"/>
          <p:cNvSpPr>
            <a:spLocks noGrp="1"/>
          </p:cNvSpPr>
          <p:nvPr>
            <p:ph type="sldNum" sz="quarter" idx="12"/>
          </p:nvPr>
        </p:nvSpPr>
        <p:spPr/>
        <p:txBody>
          <a:bodyPr/>
          <a:lstStyle/>
          <a:p>
            <a:fld id="{0C183989-D380-BB4B-8033-B2C050FE378C}" type="slidenum">
              <a:rPr lang="en-US" smtClean="0"/>
              <a:t>24</a:t>
            </a:fld>
            <a:endParaRPr lang="en-US"/>
          </a:p>
        </p:txBody>
      </p:sp>
      <p:pic>
        <p:nvPicPr>
          <p:cNvPr id="5" name="Picture 4"/>
          <p:cNvPicPr>
            <a:picLocks noChangeAspect="1"/>
          </p:cNvPicPr>
          <p:nvPr/>
        </p:nvPicPr>
        <p:blipFill>
          <a:blip r:embed="rId2"/>
          <a:stretch>
            <a:fillRect/>
          </a:stretch>
        </p:blipFill>
        <p:spPr>
          <a:xfrm>
            <a:off x="5125234" y="2124520"/>
            <a:ext cx="6862665" cy="4583813"/>
          </a:xfrm>
          <a:prstGeom prst="rect">
            <a:avLst/>
          </a:prstGeom>
          <a:effectLst>
            <a:softEdge rad="31750"/>
          </a:effectLst>
        </p:spPr>
      </p:pic>
    </p:spTree>
    <p:extLst>
      <p:ext uri="{BB962C8B-B14F-4D97-AF65-F5344CB8AC3E}">
        <p14:creationId xmlns:p14="http://schemas.microsoft.com/office/powerpoint/2010/main" val="10996838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681162"/>
          </a:xfrm>
        </p:spPr>
        <p:txBody>
          <a:bodyPr/>
          <a:lstStyle/>
          <a:p>
            <a:r>
              <a:rPr lang="en-US" dirty="0" smtClean="0"/>
              <a:t>Stimulants</a:t>
            </a:r>
            <a:endParaRPr lang="en-US" dirty="0"/>
          </a:p>
        </p:txBody>
      </p:sp>
      <p:sp>
        <p:nvSpPr>
          <p:cNvPr id="3" name="Content Placeholder 2"/>
          <p:cNvSpPr>
            <a:spLocks noGrp="1"/>
          </p:cNvSpPr>
          <p:nvPr>
            <p:ph idx="1"/>
          </p:nvPr>
        </p:nvSpPr>
        <p:spPr>
          <a:xfrm>
            <a:off x="609600" y="1730662"/>
            <a:ext cx="4233879" cy="4525963"/>
          </a:xfrm>
        </p:spPr>
        <p:txBody>
          <a:bodyPr>
            <a:normAutofit fontScale="92500" lnSpcReduction="20000"/>
          </a:bodyPr>
          <a:lstStyle/>
          <a:p>
            <a:pPr marL="0" indent="0">
              <a:buNone/>
            </a:pPr>
            <a:r>
              <a:rPr lang="en-US" dirty="0" smtClean="0"/>
              <a:t>Prescribed Stimulants:</a:t>
            </a:r>
          </a:p>
          <a:p>
            <a:r>
              <a:rPr lang="en-US" dirty="0" smtClean="0"/>
              <a:t>Adderall</a:t>
            </a:r>
          </a:p>
          <a:p>
            <a:r>
              <a:rPr lang="en-US" dirty="0" smtClean="0"/>
              <a:t>Ritalin</a:t>
            </a:r>
          </a:p>
          <a:p>
            <a:r>
              <a:rPr lang="en-US" dirty="0" err="1" smtClean="0"/>
              <a:t>Concerta</a:t>
            </a:r>
            <a:endParaRPr lang="en-US" dirty="0" smtClean="0"/>
          </a:p>
          <a:p>
            <a:endParaRPr lang="en-US" dirty="0"/>
          </a:p>
          <a:p>
            <a:pPr marL="0" indent="0">
              <a:buNone/>
            </a:pPr>
            <a:r>
              <a:rPr lang="en-US" dirty="0" smtClean="0"/>
              <a:t>Illicit Stimulants:</a:t>
            </a:r>
          </a:p>
          <a:p>
            <a:r>
              <a:rPr lang="en-US" dirty="0" smtClean="0"/>
              <a:t>Cocaine</a:t>
            </a:r>
          </a:p>
          <a:p>
            <a:r>
              <a:rPr lang="en-US" dirty="0" smtClean="0"/>
              <a:t>Crack</a:t>
            </a:r>
          </a:p>
          <a:p>
            <a:r>
              <a:rPr lang="en-US" dirty="0" smtClean="0"/>
              <a:t>Methamphetamine</a:t>
            </a:r>
            <a:endParaRPr lang="en-US" dirty="0"/>
          </a:p>
        </p:txBody>
      </p:sp>
      <p:sp>
        <p:nvSpPr>
          <p:cNvPr id="4" name="Slide Number Placeholder 3"/>
          <p:cNvSpPr>
            <a:spLocks noGrp="1"/>
          </p:cNvSpPr>
          <p:nvPr>
            <p:ph type="sldNum" sz="quarter" idx="12"/>
          </p:nvPr>
        </p:nvSpPr>
        <p:spPr/>
        <p:txBody>
          <a:bodyPr/>
          <a:lstStyle/>
          <a:p>
            <a:fld id="{0C183989-D380-BB4B-8033-B2C050FE378C}" type="slidenum">
              <a:rPr lang="en-US" smtClean="0"/>
              <a:t>25</a:t>
            </a:fld>
            <a:endParaRPr lang="en-US"/>
          </a:p>
        </p:txBody>
      </p:sp>
      <p:pic>
        <p:nvPicPr>
          <p:cNvPr id="6" name="Picture 5"/>
          <p:cNvPicPr>
            <a:picLocks noChangeAspect="1"/>
          </p:cNvPicPr>
          <p:nvPr/>
        </p:nvPicPr>
        <p:blipFill>
          <a:blip r:embed="rId2"/>
          <a:stretch>
            <a:fillRect/>
          </a:stretch>
        </p:blipFill>
        <p:spPr>
          <a:xfrm>
            <a:off x="4843479" y="1772540"/>
            <a:ext cx="6862665" cy="4583813"/>
          </a:xfrm>
          <a:prstGeom prst="rect">
            <a:avLst/>
          </a:prstGeom>
          <a:effectLst>
            <a:softEdge rad="31750"/>
          </a:effectLst>
        </p:spPr>
      </p:pic>
    </p:spTree>
    <p:extLst>
      <p:ext uri="{BB962C8B-B14F-4D97-AF65-F5344CB8AC3E}">
        <p14:creationId xmlns:p14="http://schemas.microsoft.com/office/powerpoint/2010/main" val="41012787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655762"/>
          </a:xfrm>
        </p:spPr>
        <p:txBody>
          <a:bodyPr/>
          <a:lstStyle/>
          <a:p>
            <a:r>
              <a:rPr lang="en-US" dirty="0"/>
              <a:t>Common Signs of Intoxication</a:t>
            </a:r>
          </a:p>
        </p:txBody>
      </p:sp>
      <p:sp>
        <p:nvSpPr>
          <p:cNvPr id="3" name="Content Placeholder 2"/>
          <p:cNvSpPr>
            <a:spLocks noGrp="1"/>
          </p:cNvSpPr>
          <p:nvPr>
            <p:ph idx="1"/>
          </p:nvPr>
        </p:nvSpPr>
        <p:spPr/>
        <p:txBody>
          <a:bodyPr>
            <a:normAutofit/>
          </a:bodyPr>
          <a:lstStyle/>
          <a:p>
            <a:r>
              <a:rPr lang="en-US" dirty="0"/>
              <a:t>Dilated pupils</a:t>
            </a:r>
          </a:p>
          <a:p>
            <a:r>
              <a:rPr lang="en-US" dirty="0"/>
              <a:t>Restlessness</a:t>
            </a:r>
          </a:p>
          <a:p>
            <a:r>
              <a:rPr lang="en-US" dirty="0"/>
              <a:t>Hyperactivity</a:t>
            </a:r>
          </a:p>
          <a:p>
            <a:r>
              <a:rPr lang="en-US" dirty="0" smtClean="0"/>
              <a:t>Weight </a:t>
            </a:r>
            <a:r>
              <a:rPr lang="en-US" dirty="0"/>
              <a:t>loss</a:t>
            </a:r>
          </a:p>
          <a:p>
            <a:r>
              <a:rPr lang="en-US" dirty="0"/>
              <a:t>Sweating</a:t>
            </a:r>
          </a:p>
          <a:p>
            <a:r>
              <a:rPr lang="en-US" dirty="0"/>
              <a:t>Aggressive behavior or anger outbursts</a:t>
            </a:r>
          </a:p>
          <a:p>
            <a:r>
              <a:rPr lang="en-US" dirty="0" smtClean="0"/>
              <a:t>Mood swings</a:t>
            </a:r>
            <a:endParaRPr lang="en-US" dirty="0"/>
          </a:p>
          <a:p>
            <a:endParaRPr lang="en-US" dirty="0"/>
          </a:p>
        </p:txBody>
      </p:sp>
      <p:sp>
        <p:nvSpPr>
          <p:cNvPr id="4" name="Slide Number Placeholder 3"/>
          <p:cNvSpPr>
            <a:spLocks noGrp="1"/>
          </p:cNvSpPr>
          <p:nvPr>
            <p:ph type="sldNum" sz="quarter" idx="12"/>
          </p:nvPr>
        </p:nvSpPr>
        <p:spPr/>
        <p:txBody>
          <a:bodyPr/>
          <a:lstStyle/>
          <a:p>
            <a:fld id="{0C183989-D380-BB4B-8033-B2C050FE378C}" type="slidenum">
              <a:rPr lang="en-US" smtClean="0"/>
              <a:t>26</a:t>
            </a:fld>
            <a:endParaRPr lang="en-US"/>
          </a:p>
        </p:txBody>
      </p:sp>
    </p:spTree>
    <p:extLst>
      <p:ext uri="{BB962C8B-B14F-4D97-AF65-F5344CB8AC3E}">
        <p14:creationId xmlns:p14="http://schemas.microsoft.com/office/powerpoint/2010/main" val="22282225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655762"/>
          </a:xfrm>
        </p:spPr>
        <p:txBody>
          <a:bodyPr/>
          <a:lstStyle/>
          <a:p>
            <a:r>
              <a:rPr lang="en-US" dirty="0"/>
              <a:t>Common Signs of </a:t>
            </a:r>
            <a:r>
              <a:rPr lang="en-US" dirty="0" smtClean="0"/>
              <a:t>Intoxication </a:t>
            </a:r>
            <a:r>
              <a:rPr lang="en-US" dirty="0" smtClean="0"/>
              <a:t>cont</a:t>
            </a:r>
            <a:r>
              <a:rPr lang="en-US" dirty="0" smtClean="0"/>
              <a:t>.</a:t>
            </a:r>
            <a:endParaRPr lang="en-US" dirty="0"/>
          </a:p>
        </p:txBody>
      </p:sp>
      <p:sp>
        <p:nvSpPr>
          <p:cNvPr id="3" name="Content Placeholder 2"/>
          <p:cNvSpPr>
            <a:spLocks noGrp="1"/>
          </p:cNvSpPr>
          <p:nvPr>
            <p:ph idx="1"/>
          </p:nvPr>
        </p:nvSpPr>
        <p:spPr/>
        <p:txBody>
          <a:bodyPr>
            <a:normAutofit/>
          </a:bodyPr>
          <a:lstStyle/>
          <a:p>
            <a:r>
              <a:rPr lang="en-US" dirty="0" smtClean="0"/>
              <a:t>Jitteriness</a:t>
            </a:r>
            <a:endParaRPr lang="en-US" dirty="0"/>
          </a:p>
          <a:p>
            <a:r>
              <a:rPr lang="en-US" dirty="0"/>
              <a:t>Rapid heartbeat</a:t>
            </a:r>
          </a:p>
          <a:p>
            <a:r>
              <a:rPr lang="en-US" dirty="0"/>
              <a:t>Elevated blood pressure</a:t>
            </a:r>
          </a:p>
          <a:p>
            <a:r>
              <a:rPr lang="en-US" dirty="0" err="1" smtClean="0"/>
              <a:t>Hyperfocus</a:t>
            </a:r>
            <a:endParaRPr lang="en-US" dirty="0"/>
          </a:p>
          <a:p>
            <a:r>
              <a:rPr lang="en-US" dirty="0"/>
              <a:t>Flight of ideas</a:t>
            </a:r>
          </a:p>
          <a:p>
            <a:r>
              <a:rPr lang="en-US" dirty="0"/>
              <a:t>Racing thoughts</a:t>
            </a:r>
          </a:p>
          <a:p>
            <a:r>
              <a:rPr lang="en-US" dirty="0"/>
              <a:t>Anxiety or nervousness</a:t>
            </a:r>
          </a:p>
          <a:p>
            <a:endParaRPr lang="en-US" dirty="0"/>
          </a:p>
        </p:txBody>
      </p:sp>
      <p:sp>
        <p:nvSpPr>
          <p:cNvPr id="4" name="Slide Number Placeholder 3"/>
          <p:cNvSpPr>
            <a:spLocks noGrp="1"/>
          </p:cNvSpPr>
          <p:nvPr>
            <p:ph type="sldNum" sz="quarter" idx="12"/>
          </p:nvPr>
        </p:nvSpPr>
        <p:spPr/>
        <p:txBody>
          <a:bodyPr/>
          <a:lstStyle/>
          <a:p>
            <a:fld id="{0C183989-D380-BB4B-8033-B2C050FE378C}" type="slidenum">
              <a:rPr lang="en-US" smtClean="0"/>
              <a:t>27</a:t>
            </a:fld>
            <a:endParaRPr lang="en-US"/>
          </a:p>
        </p:txBody>
      </p:sp>
      <p:pic>
        <p:nvPicPr>
          <p:cNvPr id="5" name="Picture 4"/>
          <p:cNvPicPr>
            <a:picLocks noChangeAspect="1"/>
          </p:cNvPicPr>
          <p:nvPr/>
        </p:nvPicPr>
        <p:blipFill>
          <a:blip r:embed="rId2"/>
          <a:stretch>
            <a:fillRect/>
          </a:stretch>
        </p:blipFill>
        <p:spPr>
          <a:xfrm>
            <a:off x="5531439" y="1799304"/>
            <a:ext cx="5784247" cy="3857907"/>
          </a:xfrm>
          <a:prstGeom prst="rect">
            <a:avLst/>
          </a:prstGeom>
        </p:spPr>
      </p:pic>
    </p:spTree>
    <p:extLst>
      <p:ext uri="{BB962C8B-B14F-4D97-AF65-F5344CB8AC3E}">
        <p14:creationId xmlns:p14="http://schemas.microsoft.com/office/powerpoint/2010/main" val="11972379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731962"/>
          </a:xfrm>
        </p:spPr>
        <p:txBody>
          <a:bodyPr/>
          <a:lstStyle/>
          <a:p>
            <a:r>
              <a:rPr lang="en-US" dirty="0" smtClean="0"/>
              <a:t>Common Signs of Withdrawal</a:t>
            </a:r>
            <a:endParaRPr lang="en-US" dirty="0"/>
          </a:p>
        </p:txBody>
      </p:sp>
      <p:sp>
        <p:nvSpPr>
          <p:cNvPr id="3" name="Content Placeholder 2"/>
          <p:cNvSpPr>
            <a:spLocks noGrp="1"/>
          </p:cNvSpPr>
          <p:nvPr>
            <p:ph idx="1"/>
          </p:nvPr>
        </p:nvSpPr>
        <p:spPr>
          <a:xfrm>
            <a:off x="609600" y="1600203"/>
            <a:ext cx="4228407" cy="4525963"/>
          </a:xfrm>
        </p:spPr>
        <p:txBody>
          <a:bodyPr/>
          <a:lstStyle/>
          <a:p>
            <a:r>
              <a:rPr lang="en-US" dirty="0" smtClean="0"/>
              <a:t>Fatigue</a:t>
            </a:r>
            <a:endParaRPr lang="en-US" dirty="0"/>
          </a:p>
          <a:p>
            <a:r>
              <a:rPr lang="en-US" dirty="0"/>
              <a:t>Psychomotor </a:t>
            </a:r>
            <a:r>
              <a:rPr lang="en-US" dirty="0" smtClean="0"/>
              <a:t>retardation</a:t>
            </a:r>
            <a:br>
              <a:rPr lang="en-US" dirty="0" smtClean="0"/>
            </a:br>
            <a:r>
              <a:rPr lang="en-US" dirty="0" smtClean="0"/>
              <a:t>or agitation</a:t>
            </a:r>
            <a:endParaRPr lang="en-US" dirty="0"/>
          </a:p>
          <a:p>
            <a:r>
              <a:rPr lang="en-US" dirty="0"/>
              <a:t>Unpleasant </a:t>
            </a:r>
            <a:r>
              <a:rPr lang="en-US" dirty="0" smtClean="0"/>
              <a:t>dreams</a:t>
            </a:r>
            <a:endParaRPr lang="en-US" dirty="0"/>
          </a:p>
          <a:p>
            <a:r>
              <a:rPr lang="en-US" dirty="0"/>
              <a:t>Inability to sleep or sleeping </a:t>
            </a:r>
            <a:r>
              <a:rPr lang="en-US" dirty="0" smtClean="0"/>
              <a:t>excessively</a:t>
            </a:r>
            <a:endParaRPr lang="en-US" dirty="0"/>
          </a:p>
          <a:p>
            <a:r>
              <a:rPr lang="en-US" dirty="0" smtClean="0"/>
              <a:t>Increase </a:t>
            </a:r>
            <a:r>
              <a:rPr lang="en-US" dirty="0"/>
              <a:t>in </a:t>
            </a:r>
            <a:r>
              <a:rPr lang="en-US" dirty="0" smtClean="0"/>
              <a:t>appetite</a:t>
            </a: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0C183989-D380-BB4B-8033-B2C050FE378C}" type="slidenum">
              <a:rPr lang="en-US" smtClean="0"/>
              <a:t>28</a:t>
            </a:fld>
            <a:endParaRPr lang="en-US"/>
          </a:p>
        </p:txBody>
      </p:sp>
      <p:pic>
        <p:nvPicPr>
          <p:cNvPr id="5" name="Picture 4"/>
          <p:cNvPicPr>
            <a:picLocks noChangeAspect="1"/>
          </p:cNvPicPr>
          <p:nvPr/>
        </p:nvPicPr>
        <p:blipFill>
          <a:blip r:embed="rId2"/>
          <a:stretch>
            <a:fillRect/>
          </a:stretch>
        </p:blipFill>
        <p:spPr>
          <a:xfrm>
            <a:off x="5160906" y="1600203"/>
            <a:ext cx="6421494" cy="4379907"/>
          </a:xfrm>
          <a:prstGeom prst="rect">
            <a:avLst/>
          </a:prstGeom>
          <a:effectLst>
            <a:softEdge rad="31750"/>
          </a:effectLst>
        </p:spPr>
      </p:pic>
    </p:spTree>
    <p:extLst>
      <p:ext uri="{BB962C8B-B14F-4D97-AF65-F5344CB8AC3E}">
        <p14:creationId xmlns:p14="http://schemas.microsoft.com/office/powerpoint/2010/main" val="20136723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744662"/>
          </a:xfrm>
        </p:spPr>
        <p:txBody>
          <a:bodyPr/>
          <a:lstStyle/>
          <a:p>
            <a:r>
              <a:rPr lang="en-US" dirty="0"/>
              <a:t>Common Signs of </a:t>
            </a:r>
            <a:r>
              <a:rPr lang="en-US" dirty="0" smtClean="0"/>
              <a:t>Withdrawal </a:t>
            </a:r>
            <a:r>
              <a:rPr lang="en-US" dirty="0" smtClean="0"/>
              <a:t>cont</a:t>
            </a:r>
            <a:r>
              <a:rPr lang="en-US" dirty="0" smtClean="0"/>
              <a:t>.</a:t>
            </a:r>
            <a:endParaRPr lang="en-US" dirty="0"/>
          </a:p>
        </p:txBody>
      </p:sp>
      <p:sp>
        <p:nvSpPr>
          <p:cNvPr id="3" name="Content Placeholder 2"/>
          <p:cNvSpPr>
            <a:spLocks noGrp="1"/>
          </p:cNvSpPr>
          <p:nvPr>
            <p:ph idx="1"/>
          </p:nvPr>
        </p:nvSpPr>
        <p:spPr/>
        <p:txBody>
          <a:bodyPr>
            <a:normAutofit fontScale="62500" lnSpcReduction="20000"/>
          </a:bodyPr>
          <a:lstStyle/>
          <a:p>
            <a:r>
              <a:rPr lang="en-US" sz="4600" dirty="0" smtClean="0"/>
              <a:t>Dehydration</a:t>
            </a:r>
            <a:endParaRPr lang="en-US" sz="4600" dirty="0"/>
          </a:p>
          <a:p>
            <a:r>
              <a:rPr lang="en-US" sz="4600" dirty="0"/>
              <a:t>Weight </a:t>
            </a:r>
            <a:r>
              <a:rPr lang="en-US" sz="4600" dirty="0" smtClean="0"/>
              <a:t>loss</a:t>
            </a:r>
            <a:endParaRPr lang="en-US" sz="4600" dirty="0"/>
          </a:p>
          <a:p>
            <a:r>
              <a:rPr lang="en-US" sz="4600" dirty="0" smtClean="0"/>
              <a:t>Chills</a:t>
            </a:r>
            <a:endParaRPr lang="en-US" sz="4600" dirty="0"/>
          </a:p>
          <a:p>
            <a:r>
              <a:rPr lang="en-US" sz="4600" dirty="0" smtClean="0"/>
              <a:t>Cravings</a:t>
            </a:r>
            <a:endParaRPr lang="en-US" sz="4600" dirty="0"/>
          </a:p>
          <a:p>
            <a:r>
              <a:rPr lang="en-US" sz="4600" dirty="0" smtClean="0"/>
              <a:t>Anxiety</a:t>
            </a:r>
            <a:endParaRPr lang="en-US" sz="4600" dirty="0"/>
          </a:p>
          <a:p>
            <a:r>
              <a:rPr lang="en-US" sz="4600" dirty="0" smtClean="0"/>
              <a:t>Irritability</a:t>
            </a:r>
            <a:endParaRPr lang="en-US" sz="4600" dirty="0"/>
          </a:p>
          <a:p>
            <a:r>
              <a:rPr lang="en-US" sz="4600" dirty="0"/>
              <a:t>Impaired </a:t>
            </a:r>
            <a:r>
              <a:rPr lang="en-US" sz="4600" dirty="0" smtClean="0"/>
              <a:t>memory</a:t>
            </a:r>
            <a:endParaRPr lang="en-US" sz="4600" dirty="0"/>
          </a:p>
          <a:p>
            <a:r>
              <a:rPr lang="en-US" sz="4600" dirty="0"/>
              <a:t>Dulled </a:t>
            </a:r>
            <a:r>
              <a:rPr lang="en-US" sz="4600" dirty="0" smtClean="0"/>
              <a:t>senses</a:t>
            </a:r>
            <a:endParaRPr lang="en-US" sz="4600" dirty="0"/>
          </a:p>
          <a:p>
            <a:r>
              <a:rPr lang="en-US" sz="4600" dirty="0" smtClean="0"/>
              <a:t>Lack of interest in fun activities</a:t>
            </a:r>
            <a:endParaRPr lang="en-US" sz="4600" dirty="0"/>
          </a:p>
          <a:p>
            <a:r>
              <a:rPr lang="en-US" sz="4600" dirty="0"/>
              <a:t>Lack of interest in social interactions</a:t>
            </a:r>
          </a:p>
          <a:p>
            <a:endParaRPr lang="en-US" dirty="0"/>
          </a:p>
        </p:txBody>
      </p:sp>
      <p:sp>
        <p:nvSpPr>
          <p:cNvPr id="4" name="Slide Number Placeholder 3"/>
          <p:cNvSpPr>
            <a:spLocks noGrp="1"/>
          </p:cNvSpPr>
          <p:nvPr>
            <p:ph type="sldNum" sz="quarter" idx="12"/>
          </p:nvPr>
        </p:nvSpPr>
        <p:spPr/>
        <p:txBody>
          <a:bodyPr/>
          <a:lstStyle/>
          <a:p>
            <a:fld id="{0C183989-D380-BB4B-8033-B2C050FE378C}" type="slidenum">
              <a:rPr lang="en-US" smtClean="0"/>
              <a:t>29</a:t>
            </a:fld>
            <a:endParaRPr lang="en-US"/>
          </a:p>
        </p:txBody>
      </p:sp>
    </p:spTree>
    <p:extLst>
      <p:ext uri="{BB962C8B-B14F-4D97-AF65-F5344CB8AC3E}">
        <p14:creationId xmlns:p14="http://schemas.microsoft.com/office/powerpoint/2010/main" val="28167219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509665" y="1839191"/>
            <a:ext cx="11072735" cy="4228850"/>
          </a:xfrm>
          <a:prstGeom prst="rect">
            <a:avLst/>
          </a:prstGeom>
          <a:noFill/>
        </p:spPr>
        <p:txBody>
          <a:bodyPr wrap="square" rtlCol="0">
            <a:spAutoFit/>
          </a:bodyPr>
          <a:lstStyle/>
          <a:p>
            <a:pPr defTabSz="914400">
              <a:spcBef>
                <a:spcPct val="20000"/>
              </a:spcBef>
            </a:pPr>
            <a:r>
              <a:rPr lang="en-US" sz="3200" dirty="0">
                <a:solidFill>
                  <a:prstClr val="black"/>
                </a:solidFill>
              </a:rPr>
              <a:t>Participants will </a:t>
            </a:r>
            <a:r>
              <a:rPr lang="en-US" sz="3200" dirty="0" smtClean="0">
                <a:solidFill>
                  <a:prstClr val="black"/>
                </a:solidFill>
              </a:rPr>
              <a:t>learn:</a:t>
            </a:r>
          </a:p>
          <a:p>
            <a:pPr defTabSz="914400">
              <a:spcBef>
                <a:spcPct val="20000"/>
              </a:spcBef>
            </a:pPr>
            <a:endParaRPr lang="en-US" sz="3200" dirty="0" smtClean="0">
              <a:solidFill>
                <a:prstClr val="black"/>
              </a:solidFill>
            </a:endParaRPr>
          </a:p>
          <a:p>
            <a:pPr lvl="0"/>
            <a:r>
              <a:rPr lang="en-US" sz="3200" dirty="0" smtClean="0"/>
              <a:t>1. Commonly </a:t>
            </a:r>
            <a:r>
              <a:rPr lang="en-US" sz="3200" dirty="0"/>
              <a:t>used substances</a:t>
            </a:r>
          </a:p>
          <a:p>
            <a:pPr lvl="0"/>
            <a:r>
              <a:rPr lang="en-US" sz="3200" dirty="0" smtClean="0"/>
              <a:t>2. Signs </a:t>
            </a:r>
            <a:r>
              <a:rPr lang="en-US" sz="3200" dirty="0"/>
              <a:t>of intoxication</a:t>
            </a:r>
          </a:p>
          <a:p>
            <a:pPr lvl="0"/>
            <a:r>
              <a:rPr lang="en-US" sz="3200" dirty="0" smtClean="0"/>
              <a:t>3. Common </a:t>
            </a:r>
            <a:r>
              <a:rPr lang="en-US" sz="3200" dirty="0"/>
              <a:t>withdrawal symptoms and </a:t>
            </a:r>
            <a:r>
              <a:rPr lang="en-US" sz="3200" dirty="0" smtClean="0"/>
              <a:t>risks</a:t>
            </a:r>
            <a:endParaRPr lang="en-US" sz="3200" dirty="0"/>
          </a:p>
          <a:p>
            <a:pPr lvl="0"/>
            <a:r>
              <a:rPr lang="en-US" sz="3200" dirty="0" smtClean="0"/>
              <a:t>4. Withdrawal </a:t>
            </a:r>
            <a:r>
              <a:rPr lang="en-US" sz="3200" dirty="0"/>
              <a:t>management </a:t>
            </a:r>
            <a:r>
              <a:rPr lang="en-US" sz="3200" dirty="0" smtClean="0"/>
              <a:t>options</a:t>
            </a:r>
            <a:endParaRPr lang="en-US" sz="3200" dirty="0"/>
          </a:p>
          <a:p>
            <a:pPr lvl="0"/>
            <a:r>
              <a:rPr lang="en-US" sz="3200" dirty="0" smtClean="0"/>
              <a:t>5. Recommended </a:t>
            </a:r>
            <a:r>
              <a:rPr lang="en-US" sz="3200" dirty="0"/>
              <a:t>policies</a:t>
            </a:r>
          </a:p>
          <a:p>
            <a:pPr defTabSz="914400">
              <a:spcBef>
                <a:spcPct val="20000"/>
              </a:spcBef>
            </a:pPr>
            <a:endParaRPr lang="en-US" sz="3200" dirty="0" smtClean="0">
              <a:solidFill>
                <a:prstClr val="black"/>
              </a:solidFill>
            </a:endParaRPr>
          </a:p>
        </p:txBody>
      </p:sp>
      <p:sp>
        <p:nvSpPr>
          <p:cNvPr id="5" name="Title 1"/>
          <p:cNvSpPr>
            <a:spLocks noGrp="1"/>
          </p:cNvSpPr>
          <p:nvPr>
            <p:ph type="title"/>
          </p:nvPr>
        </p:nvSpPr>
        <p:spPr>
          <a:xfrm>
            <a:off x="1981200" y="871798"/>
            <a:ext cx="8229600" cy="967393"/>
          </a:xfrm>
        </p:spPr>
        <p:txBody>
          <a:bodyPr/>
          <a:lstStyle/>
          <a:p>
            <a:r>
              <a:rPr lang="en-US" dirty="0" smtClean="0"/>
              <a:t>Learning Objectives</a:t>
            </a:r>
            <a:endParaRPr lang="en-US" dirty="0"/>
          </a:p>
        </p:txBody>
      </p:sp>
      <p:sp>
        <p:nvSpPr>
          <p:cNvPr id="2" name="Slide Number Placeholder 1"/>
          <p:cNvSpPr>
            <a:spLocks noGrp="1"/>
          </p:cNvSpPr>
          <p:nvPr>
            <p:ph type="sldNum" sz="quarter" idx="12"/>
          </p:nvPr>
        </p:nvSpPr>
        <p:spPr/>
        <p:txBody>
          <a:bodyPr/>
          <a:lstStyle/>
          <a:p>
            <a:fld id="{0C183989-D380-BB4B-8033-B2C050FE378C}" type="slidenum">
              <a:rPr lang="en-US" smtClean="0"/>
              <a:t>3</a:t>
            </a:fld>
            <a:endParaRPr lang="en-US" dirty="0"/>
          </a:p>
        </p:txBody>
      </p:sp>
    </p:spTree>
    <p:extLst>
      <p:ext uri="{BB962C8B-B14F-4D97-AF65-F5344CB8AC3E}">
        <p14:creationId xmlns:p14="http://schemas.microsoft.com/office/powerpoint/2010/main" val="2030451108"/>
      </p:ext>
    </p:extLst>
  </p:cSld>
  <p:clrMapOvr>
    <a:masterClrMapping/>
  </p:clrMapOvr>
  <mc:AlternateContent xmlns:mc="http://schemas.openxmlformats.org/markup-compatibility/2006" xmlns:p14="http://schemas.microsoft.com/office/powerpoint/2010/main">
    <mc:Choice Requires="p14">
      <p:transition spd="slow" p14:dur="2000" advTm="22303"/>
    </mc:Choice>
    <mc:Fallback xmlns="">
      <p:transition spd="slow" advTm="22303"/>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2328862"/>
          </a:xfrm>
        </p:spPr>
        <p:txBody>
          <a:bodyPr>
            <a:normAutofit/>
          </a:bodyPr>
          <a:lstStyle/>
          <a:p>
            <a:r>
              <a:rPr lang="en-US" dirty="0" smtClean="0"/>
              <a:t>Medical and Psychological Concerns</a:t>
            </a:r>
            <a:br>
              <a:rPr lang="en-US" dirty="0" smtClean="0"/>
            </a:br>
            <a:r>
              <a:rPr lang="en-US" dirty="0" smtClean="0"/>
              <a:t>with Stimulant Withdrawal</a:t>
            </a:r>
            <a:endParaRPr lang="en-US" dirty="0"/>
          </a:p>
        </p:txBody>
      </p:sp>
      <p:sp>
        <p:nvSpPr>
          <p:cNvPr id="3" name="Content Placeholder 2"/>
          <p:cNvSpPr>
            <a:spLocks noGrp="1"/>
          </p:cNvSpPr>
          <p:nvPr>
            <p:ph idx="1"/>
          </p:nvPr>
        </p:nvSpPr>
        <p:spPr>
          <a:xfrm>
            <a:off x="609600" y="2057400"/>
            <a:ext cx="10972800" cy="4068766"/>
          </a:xfrm>
        </p:spPr>
        <p:txBody>
          <a:bodyPr>
            <a:normAutofit lnSpcReduction="10000"/>
          </a:bodyPr>
          <a:lstStyle/>
          <a:p>
            <a:r>
              <a:rPr lang="en-US" dirty="0" smtClean="0"/>
              <a:t>Stroke </a:t>
            </a:r>
          </a:p>
          <a:p>
            <a:r>
              <a:rPr lang="en-US" dirty="0"/>
              <a:t>C</a:t>
            </a:r>
            <a:r>
              <a:rPr lang="en-US" dirty="0" smtClean="0"/>
              <a:t>ardiovascular collapse</a:t>
            </a:r>
          </a:p>
          <a:p>
            <a:r>
              <a:rPr lang="en-US" dirty="0"/>
              <a:t>M</a:t>
            </a:r>
            <a:r>
              <a:rPr lang="en-US" dirty="0" smtClean="0"/>
              <a:t>yocardial </a:t>
            </a:r>
            <a:r>
              <a:rPr lang="en-US" dirty="0"/>
              <a:t>and other organ </a:t>
            </a:r>
            <a:r>
              <a:rPr lang="en-US" dirty="0" smtClean="0"/>
              <a:t>infarction </a:t>
            </a:r>
          </a:p>
          <a:p>
            <a:r>
              <a:rPr lang="en-US" dirty="0"/>
              <a:t>P</a:t>
            </a:r>
            <a:r>
              <a:rPr lang="en-US" dirty="0" smtClean="0"/>
              <a:t>aranoia </a:t>
            </a:r>
          </a:p>
          <a:p>
            <a:r>
              <a:rPr lang="en-US" dirty="0"/>
              <a:t>V</a:t>
            </a:r>
            <a:r>
              <a:rPr lang="en-US" dirty="0" smtClean="0"/>
              <a:t>iolence </a:t>
            </a:r>
          </a:p>
          <a:p>
            <a:r>
              <a:rPr lang="en-US" dirty="0"/>
              <a:t>S</a:t>
            </a:r>
            <a:r>
              <a:rPr lang="en-US" dirty="0" smtClean="0"/>
              <a:t>evere depression </a:t>
            </a:r>
          </a:p>
          <a:p>
            <a:r>
              <a:rPr lang="en-US" dirty="0"/>
              <a:t>S</a:t>
            </a:r>
            <a:r>
              <a:rPr lang="en-US" dirty="0" smtClean="0"/>
              <a:t>uicide</a:t>
            </a:r>
            <a:endParaRPr lang="en-US" dirty="0"/>
          </a:p>
        </p:txBody>
      </p:sp>
      <p:sp>
        <p:nvSpPr>
          <p:cNvPr id="4" name="Slide Number Placeholder 3"/>
          <p:cNvSpPr>
            <a:spLocks noGrp="1"/>
          </p:cNvSpPr>
          <p:nvPr>
            <p:ph type="sldNum" sz="quarter" idx="12"/>
          </p:nvPr>
        </p:nvSpPr>
        <p:spPr/>
        <p:txBody>
          <a:bodyPr/>
          <a:lstStyle/>
          <a:p>
            <a:fld id="{0C183989-D380-BB4B-8033-B2C050FE378C}" type="slidenum">
              <a:rPr lang="en-US" smtClean="0"/>
              <a:t>30</a:t>
            </a:fld>
            <a:endParaRPr lang="en-US"/>
          </a:p>
        </p:txBody>
      </p:sp>
    </p:spTree>
    <p:extLst>
      <p:ext uri="{BB962C8B-B14F-4D97-AF65-F5344CB8AC3E}">
        <p14:creationId xmlns:p14="http://schemas.microsoft.com/office/powerpoint/2010/main" val="36081489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617662"/>
          </a:xfrm>
        </p:spPr>
        <p:txBody>
          <a:bodyPr/>
          <a:lstStyle/>
          <a:p>
            <a:r>
              <a:rPr lang="en-US" dirty="0" smtClean="0"/>
              <a:t>Synthetic Drugs</a:t>
            </a:r>
            <a:endParaRPr lang="en-US" dirty="0"/>
          </a:p>
        </p:txBody>
      </p:sp>
      <p:sp>
        <p:nvSpPr>
          <p:cNvPr id="3" name="Content Placeholder 2"/>
          <p:cNvSpPr>
            <a:spLocks noGrp="1"/>
          </p:cNvSpPr>
          <p:nvPr>
            <p:ph idx="1"/>
          </p:nvPr>
        </p:nvSpPr>
        <p:spPr>
          <a:xfrm>
            <a:off x="609600" y="2041067"/>
            <a:ext cx="4427913" cy="2622661"/>
          </a:xfrm>
        </p:spPr>
        <p:txBody>
          <a:bodyPr/>
          <a:lstStyle/>
          <a:p>
            <a:r>
              <a:rPr lang="en-US" dirty="0"/>
              <a:t>Cannabinoids (K2/Spice</a:t>
            </a:r>
            <a:r>
              <a:rPr lang="en-US" dirty="0" smtClean="0"/>
              <a:t>)</a:t>
            </a:r>
          </a:p>
          <a:p>
            <a:r>
              <a:rPr lang="en-US" dirty="0" err="1"/>
              <a:t>Cathinones</a:t>
            </a:r>
            <a:r>
              <a:rPr lang="en-US" dirty="0"/>
              <a:t> (Bath Salts</a:t>
            </a:r>
            <a:r>
              <a:rPr lang="en-US" dirty="0" smtClean="0"/>
              <a:t>)</a:t>
            </a:r>
          </a:p>
          <a:p>
            <a:r>
              <a:rPr lang="en-US" dirty="0"/>
              <a:t>MDMA (ecstasy)</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0C183989-D380-BB4B-8033-B2C050FE378C}" type="slidenum">
              <a:rPr lang="en-US" smtClean="0"/>
              <a:t>31</a:t>
            </a:fld>
            <a:endParaRPr lang="en-US"/>
          </a:p>
        </p:txBody>
      </p:sp>
      <p:pic>
        <p:nvPicPr>
          <p:cNvPr id="7" name="Picture 6"/>
          <p:cNvPicPr>
            <a:picLocks noChangeAspect="1"/>
          </p:cNvPicPr>
          <p:nvPr/>
        </p:nvPicPr>
        <p:blipFill>
          <a:blip r:embed="rId2"/>
          <a:stretch>
            <a:fillRect/>
          </a:stretch>
        </p:blipFill>
        <p:spPr>
          <a:xfrm>
            <a:off x="5614853" y="2041067"/>
            <a:ext cx="5816926" cy="4363594"/>
          </a:xfrm>
          <a:prstGeom prst="rect">
            <a:avLst/>
          </a:prstGeom>
          <a:effectLst>
            <a:softEdge rad="31750"/>
          </a:effectLst>
        </p:spPr>
      </p:pic>
    </p:spTree>
    <p:extLst>
      <p:ext uri="{BB962C8B-B14F-4D97-AF65-F5344CB8AC3E}">
        <p14:creationId xmlns:p14="http://schemas.microsoft.com/office/powerpoint/2010/main" val="18244965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693862"/>
          </a:xfrm>
        </p:spPr>
        <p:txBody>
          <a:bodyPr/>
          <a:lstStyle/>
          <a:p>
            <a:r>
              <a:rPr lang="en-US" dirty="0"/>
              <a:t>Common Signs of Intoxication</a:t>
            </a:r>
          </a:p>
        </p:txBody>
      </p:sp>
      <p:sp>
        <p:nvSpPr>
          <p:cNvPr id="3" name="Content Placeholder 2"/>
          <p:cNvSpPr>
            <a:spLocks noGrp="1"/>
          </p:cNvSpPr>
          <p:nvPr>
            <p:ph idx="1"/>
          </p:nvPr>
        </p:nvSpPr>
        <p:spPr>
          <a:xfrm>
            <a:off x="609600" y="1600203"/>
            <a:ext cx="4826924" cy="4525963"/>
          </a:xfrm>
        </p:spPr>
        <p:txBody>
          <a:bodyPr>
            <a:normAutofit lnSpcReduction="10000"/>
          </a:bodyPr>
          <a:lstStyle/>
          <a:p>
            <a:r>
              <a:rPr lang="en-US" dirty="0"/>
              <a:t>Seizures</a:t>
            </a:r>
          </a:p>
          <a:p>
            <a:r>
              <a:rPr lang="en-US" dirty="0"/>
              <a:t>Hallucinations</a:t>
            </a:r>
          </a:p>
          <a:p>
            <a:r>
              <a:rPr lang="en-US" dirty="0"/>
              <a:t>Suicidal </a:t>
            </a:r>
            <a:r>
              <a:rPr lang="en-US" dirty="0" smtClean="0"/>
              <a:t>tendencies</a:t>
            </a:r>
            <a:br>
              <a:rPr lang="en-US" dirty="0" smtClean="0"/>
            </a:br>
            <a:r>
              <a:rPr lang="en-US" dirty="0" smtClean="0"/>
              <a:t>and </a:t>
            </a:r>
            <a:r>
              <a:rPr lang="en-US" dirty="0"/>
              <a:t>attempts</a:t>
            </a:r>
          </a:p>
          <a:p>
            <a:r>
              <a:rPr lang="en-US" dirty="0"/>
              <a:t>Homicidal tendencies</a:t>
            </a:r>
          </a:p>
          <a:p>
            <a:r>
              <a:rPr lang="en-US" dirty="0"/>
              <a:t>Delusions</a:t>
            </a:r>
          </a:p>
          <a:p>
            <a:r>
              <a:rPr lang="en-US" dirty="0"/>
              <a:t>Overstimulation</a:t>
            </a:r>
          </a:p>
          <a:p>
            <a:r>
              <a:rPr lang="en-US" dirty="0"/>
              <a:t>Aggression</a:t>
            </a:r>
          </a:p>
          <a:p>
            <a:endParaRPr lang="en-US" dirty="0"/>
          </a:p>
        </p:txBody>
      </p:sp>
      <p:sp>
        <p:nvSpPr>
          <p:cNvPr id="4" name="Slide Number Placeholder 3"/>
          <p:cNvSpPr>
            <a:spLocks noGrp="1"/>
          </p:cNvSpPr>
          <p:nvPr>
            <p:ph type="sldNum" sz="quarter" idx="12"/>
          </p:nvPr>
        </p:nvSpPr>
        <p:spPr/>
        <p:txBody>
          <a:bodyPr/>
          <a:lstStyle/>
          <a:p>
            <a:fld id="{0C183989-D380-BB4B-8033-B2C050FE378C}" type="slidenum">
              <a:rPr lang="en-US" smtClean="0"/>
              <a:t>32</a:t>
            </a:fld>
            <a:endParaRPr lang="en-US"/>
          </a:p>
        </p:txBody>
      </p:sp>
      <p:pic>
        <p:nvPicPr>
          <p:cNvPr id="5" name="Picture 4"/>
          <p:cNvPicPr>
            <a:picLocks noChangeAspect="1"/>
          </p:cNvPicPr>
          <p:nvPr/>
        </p:nvPicPr>
        <p:blipFill>
          <a:blip r:embed="rId2"/>
          <a:stretch>
            <a:fillRect/>
          </a:stretch>
        </p:blipFill>
        <p:spPr>
          <a:xfrm>
            <a:off x="5118979" y="1829634"/>
            <a:ext cx="6780967" cy="4526719"/>
          </a:xfrm>
          <a:prstGeom prst="rect">
            <a:avLst/>
          </a:prstGeom>
          <a:effectLst>
            <a:softEdge rad="63500"/>
          </a:effectLst>
        </p:spPr>
      </p:pic>
    </p:spTree>
    <p:extLst>
      <p:ext uri="{BB962C8B-B14F-4D97-AF65-F5344CB8AC3E}">
        <p14:creationId xmlns:p14="http://schemas.microsoft.com/office/powerpoint/2010/main" val="32797550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617662"/>
          </a:xfrm>
        </p:spPr>
        <p:txBody>
          <a:bodyPr/>
          <a:lstStyle/>
          <a:p>
            <a:r>
              <a:rPr lang="en-US" dirty="0"/>
              <a:t>Common Signs of </a:t>
            </a:r>
            <a:r>
              <a:rPr lang="en-US" dirty="0" smtClean="0"/>
              <a:t>Intoxication </a:t>
            </a:r>
            <a:r>
              <a:rPr lang="en-US" dirty="0" smtClean="0"/>
              <a:t>cont</a:t>
            </a:r>
            <a:r>
              <a:rPr lang="en-US" dirty="0" smtClean="0"/>
              <a:t>.</a:t>
            </a:r>
            <a:endParaRPr lang="en-US" dirty="0"/>
          </a:p>
        </p:txBody>
      </p:sp>
      <p:sp>
        <p:nvSpPr>
          <p:cNvPr id="3" name="Content Placeholder 2"/>
          <p:cNvSpPr>
            <a:spLocks noGrp="1"/>
          </p:cNvSpPr>
          <p:nvPr>
            <p:ph idx="1"/>
          </p:nvPr>
        </p:nvSpPr>
        <p:spPr/>
        <p:txBody>
          <a:bodyPr/>
          <a:lstStyle/>
          <a:p>
            <a:r>
              <a:rPr lang="en-US" dirty="0"/>
              <a:t>Paranoia</a:t>
            </a:r>
          </a:p>
          <a:p>
            <a:r>
              <a:rPr lang="en-US" dirty="0"/>
              <a:t>Chest pain</a:t>
            </a:r>
          </a:p>
          <a:p>
            <a:r>
              <a:rPr lang="en-US" dirty="0" smtClean="0"/>
              <a:t>Overheating </a:t>
            </a:r>
            <a:r>
              <a:rPr lang="en-US" dirty="0"/>
              <a:t>that causes a person to tear </a:t>
            </a:r>
            <a:r>
              <a:rPr lang="en-US" dirty="0" smtClean="0"/>
              <a:t>off </a:t>
            </a:r>
            <a:r>
              <a:rPr lang="en-US" dirty="0"/>
              <a:t>clothes</a:t>
            </a:r>
          </a:p>
          <a:p>
            <a:r>
              <a:rPr lang="en-US" dirty="0"/>
              <a:t>Other self-destructive behavior like bashing one’s </a:t>
            </a:r>
            <a:r>
              <a:rPr lang="en-US" dirty="0" smtClean="0"/>
              <a:t>body</a:t>
            </a:r>
            <a:br>
              <a:rPr lang="en-US" dirty="0" smtClean="0"/>
            </a:br>
            <a:r>
              <a:rPr lang="en-US" dirty="0" smtClean="0"/>
              <a:t>or </a:t>
            </a:r>
            <a:r>
              <a:rPr lang="en-US" dirty="0"/>
              <a:t>head against walls</a:t>
            </a:r>
          </a:p>
          <a:p>
            <a:endParaRPr lang="en-US" dirty="0"/>
          </a:p>
        </p:txBody>
      </p:sp>
      <p:sp>
        <p:nvSpPr>
          <p:cNvPr id="4" name="Slide Number Placeholder 3"/>
          <p:cNvSpPr>
            <a:spLocks noGrp="1"/>
          </p:cNvSpPr>
          <p:nvPr>
            <p:ph type="sldNum" sz="quarter" idx="12"/>
          </p:nvPr>
        </p:nvSpPr>
        <p:spPr/>
        <p:txBody>
          <a:bodyPr/>
          <a:lstStyle/>
          <a:p>
            <a:fld id="{0C183989-D380-BB4B-8033-B2C050FE378C}" type="slidenum">
              <a:rPr lang="en-US" smtClean="0"/>
              <a:t>33</a:t>
            </a:fld>
            <a:endParaRPr lang="en-US"/>
          </a:p>
        </p:txBody>
      </p:sp>
    </p:spTree>
    <p:extLst>
      <p:ext uri="{BB962C8B-B14F-4D97-AF65-F5344CB8AC3E}">
        <p14:creationId xmlns:p14="http://schemas.microsoft.com/office/powerpoint/2010/main" val="26351003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871662"/>
          </a:xfrm>
        </p:spPr>
        <p:txBody>
          <a:bodyPr/>
          <a:lstStyle/>
          <a:p>
            <a:r>
              <a:rPr lang="en-US" dirty="0"/>
              <a:t>Common Signs of Withdrawal</a:t>
            </a:r>
          </a:p>
        </p:txBody>
      </p:sp>
      <p:sp>
        <p:nvSpPr>
          <p:cNvPr id="3" name="Content Placeholder 2"/>
          <p:cNvSpPr>
            <a:spLocks noGrp="1"/>
          </p:cNvSpPr>
          <p:nvPr>
            <p:ph idx="1"/>
          </p:nvPr>
        </p:nvSpPr>
        <p:spPr/>
        <p:txBody>
          <a:bodyPr>
            <a:normAutofit fontScale="85000" lnSpcReduction="20000"/>
          </a:bodyPr>
          <a:lstStyle/>
          <a:p>
            <a:r>
              <a:rPr lang="en-US" dirty="0" smtClean="0"/>
              <a:t>Anxiety</a:t>
            </a:r>
          </a:p>
          <a:p>
            <a:r>
              <a:rPr lang="en-US" dirty="0" smtClean="0"/>
              <a:t>Depression</a:t>
            </a:r>
            <a:endParaRPr lang="en-US" dirty="0"/>
          </a:p>
          <a:p>
            <a:r>
              <a:rPr lang="en-US" dirty="0"/>
              <a:t>Sleep </a:t>
            </a:r>
            <a:r>
              <a:rPr lang="en-US" dirty="0" smtClean="0"/>
              <a:t>disturbances</a:t>
            </a:r>
            <a:endParaRPr lang="en-US" dirty="0"/>
          </a:p>
          <a:p>
            <a:r>
              <a:rPr lang="en-US" dirty="0" smtClean="0"/>
              <a:t>Fatigue</a:t>
            </a:r>
            <a:endParaRPr lang="en-US" dirty="0"/>
          </a:p>
          <a:p>
            <a:r>
              <a:rPr lang="en-US" dirty="0" smtClean="0"/>
              <a:t>Paranoia</a:t>
            </a:r>
            <a:endParaRPr lang="en-US" dirty="0"/>
          </a:p>
          <a:p>
            <a:r>
              <a:rPr lang="en-US" dirty="0" smtClean="0"/>
              <a:t>Headache</a:t>
            </a:r>
            <a:endParaRPr lang="en-US" dirty="0"/>
          </a:p>
          <a:p>
            <a:r>
              <a:rPr lang="en-US" dirty="0"/>
              <a:t>Loss of </a:t>
            </a:r>
            <a:r>
              <a:rPr lang="en-US" dirty="0" smtClean="0"/>
              <a:t>appetite</a:t>
            </a:r>
            <a:endParaRPr lang="en-US" dirty="0"/>
          </a:p>
          <a:p>
            <a:r>
              <a:rPr lang="en-US" dirty="0"/>
              <a:t>Difficulty </a:t>
            </a:r>
            <a:r>
              <a:rPr lang="en-US" dirty="0" smtClean="0"/>
              <a:t>concentrating</a:t>
            </a:r>
            <a:endParaRPr lang="en-US" dirty="0"/>
          </a:p>
          <a:p>
            <a:r>
              <a:rPr lang="en-US" dirty="0" smtClean="0"/>
              <a:t>Tremors</a:t>
            </a:r>
            <a:endParaRPr lang="en-US" dirty="0"/>
          </a:p>
          <a:p>
            <a:r>
              <a:rPr lang="en-US" dirty="0"/>
              <a:t>Cravings for the </a:t>
            </a:r>
            <a:r>
              <a:rPr lang="en-US" dirty="0" smtClean="0"/>
              <a:t>substance</a:t>
            </a:r>
            <a:endParaRPr lang="en-US" dirty="0"/>
          </a:p>
        </p:txBody>
      </p:sp>
      <p:sp>
        <p:nvSpPr>
          <p:cNvPr id="4" name="Slide Number Placeholder 3"/>
          <p:cNvSpPr>
            <a:spLocks noGrp="1"/>
          </p:cNvSpPr>
          <p:nvPr>
            <p:ph type="sldNum" sz="quarter" idx="12"/>
          </p:nvPr>
        </p:nvSpPr>
        <p:spPr/>
        <p:txBody>
          <a:bodyPr/>
          <a:lstStyle/>
          <a:p>
            <a:fld id="{0C183989-D380-BB4B-8033-B2C050FE378C}" type="slidenum">
              <a:rPr lang="en-US" smtClean="0"/>
              <a:t>34</a:t>
            </a:fld>
            <a:endParaRPr lang="en-US"/>
          </a:p>
        </p:txBody>
      </p:sp>
    </p:spTree>
    <p:extLst>
      <p:ext uri="{BB962C8B-B14F-4D97-AF65-F5344CB8AC3E}">
        <p14:creationId xmlns:p14="http://schemas.microsoft.com/office/powerpoint/2010/main" val="25301658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2163762"/>
          </a:xfrm>
        </p:spPr>
        <p:txBody>
          <a:bodyPr>
            <a:normAutofit/>
          </a:bodyPr>
          <a:lstStyle/>
          <a:p>
            <a:r>
              <a:rPr lang="en-US" dirty="0"/>
              <a:t>Medical and Psychological </a:t>
            </a:r>
            <a:r>
              <a:rPr lang="en-US" dirty="0" smtClean="0"/>
              <a:t>Concerns</a:t>
            </a:r>
            <a:br>
              <a:rPr lang="en-US" dirty="0" smtClean="0"/>
            </a:br>
            <a:r>
              <a:rPr lang="en-US" dirty="0" smtClean="0"/>
              <a:t>with </a:t>
            </a:r>
            <a:r>
              <a:rPr lang="en-US" dirty="0"/>
              <a:t>Stimulant Withdrawal</a:t>
            </a:r>
          </a:p>
        </p:txBody>
      </p:sp>
      <p:sp>
        <p:nvSpPr>
          <p:cNvPr id="3" name="Content Placeholder 2"/>
          <p:cNvSpPr>
            <a:spLocks noGrp="1"/>
          </p:cNvSpPr>
          <p:nvPr>
            <p:ph idx="1"/>
          </p:nvPr>
        </p:nvSpPr>
        <p:spPr>
          <a:xfrm>
            <a:off x="609600" y="2311400"/>
            <a:ext cx="10972800" cy="3814766"/>
          </a:xfrm>
        </p:spPr>
        <p:txBody>
          <a:bodyPr/>
          <a:lstStyle/>
          <a:p>
            <a:r>
              <a:rPr lang="en-US" dirty="0" smtClean="0"/>
              <a:t>Suicide attempts</a:t>
            </a:r>
          </a:p>
          <a:p>
            <a:r>
              <a:rPr lang="en-US" dirty="0" smtClean="0"/>
              <a:t>Heart attack</a:t>
            </a:r>
          </a:p>
          <a:p>
            <a:r>
              <a:rPr lang="en-US" dirty="0" smtClean="0"/>
              <a:t>Death</a:t>
            </a:r>
            <a:endParaRPr lang="en-US" dirty="0"/>
          </a:p>
        </p:txBody>
      </p:sp>
      <p:sp>
        <p:nvSpPr>
          <p:cNvPr id="4" name="Slide Number Placeholder 3"/>
          <p:cNvSpPr>
            <a:spLocks noGrp="1"/>
          </p:cNvSpPr>
          <p:nvPr>
            <p:ph type="sldNum" sz="quarter" idx="12"/>
          </p:nvPr>
        </p:nvSpPr>
        <p:spPr/>
        <p:txBody>
          <a:bodyPr/>
          <a:lstStyle/>
          <a:p>
            <a:fld id="{0C183989-D380-BB4B-8033-B2C050FE378C}" type="slidenum">
              <a:rPr lang="en-US" smtClean="0"/>
              <a:t>35</a:t>
            </a:fld>
            <a:endParaRPr lang="en-US"/>
          </a:p>
        </p:txBody>
      </p:sp>
    </p:spTree>
    <p:extLst>
      <p:ext uri="{BB962C8B-B14F-4D97-AF65-F5344CB8AC3E}">
        <p14:creationId xmlns:p14="http://schemas.microsoft.com/office/powerpoint/2010/main" val="25604560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719262"/>
          </a:xfrm>
        </p:spPr>
        <p:txBody>
          <a:bodyPr/>
          <a:lstStyle/>
          <a:p>
            <a:r>
              <a:rPr lang="en-US" dirty="0" smtClean="0"/>
              <a:t>Club Drugs</a:t>
            </a:r>
            <a:endParaRPr lang="en-US" dirty="0"/>
          </a:p>
        </p:txBody>
      </p:sp>
      <p:sp>
        <p:nvSpPr>
          <p:cNvPr id="3" name="Content Placeholder 2"/>
          <p:cNvSpPr>
            <a:spLocks noGrp="1"/>
          </p:cNvSpPr>
          <p:nvPr>
            <p:ph idx="1"/>
          </p:nvPr>
        </p:nvSpPr>
        <p:spPr/>
        <p:txBody>
          <a:bodyPr/>
          <a:lstStyle/>
          <a:p>
            <a:r>
              <a:rPr lang="en-US" dirty="0" smtClean="0"/>
              <a:t>PCP</a:t>
            </a:r>
          </a:p>
          <a:p>
            <a:r>
              <a:rPr lang="en-US" dirty="0" smtClean="0"/>
              <a:t>GHB</a:t>
            </a:r>
          </a:p>
          <a:p>
            <a:r>
              <a:rPr lang="en-US" dirty="0" smtClean="0"/>
              <a:t>Hallucinogens (LSD, mushrooms)</a:t>
            </a:r>
          </a:p>
          <a:p>
            <a:endParaRPr lang="en-US" dirty="0"/>
          </a:p>
        </p:txBody>
      </p:sp>
      <p:sp>
        <p:nvSpPr>
          <p:cNvPr id="4" name="Slide Number Placeholder 3"/>
          <p:cNvSpPr>
            <a:spLocks noGrp="1"/>
          </p:cNvSpPr>
          <p:nvPr>
            <p:ph type="sldNum" sz="quarter" idx="12"/>
          </p:nvPr>
        </p:nvSpPr>
        <p:spPr/>
        <p:txBody>
          <a:bodyPr/>
          <a:lstStyle/>
          <a:p>
            <a:fld id="{0C183989-D380-BB4B-8033-B2C050FE378C}" type="slidenum">
              <a:rPr lang="en-US" smtClean="0"/>
              <a:t>36</a:t>
            </a:fld>
            <a:endParaRPr lang="en-US"/>
          </a:p>
        </p:txBody>
      </p:sp>
    </p:spTree>
    <p:extLst>
      <p:ext uri="{BB962C8B-B14F-4D97-AF65-F5344CB8AC3E}">
        <p14:creationId xmlns:p14="http://schemas.microsoft.com/office/powerpoint/2010/main" val="35985547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706562"/>
          </a:xfrm>
        </p:spPr>
        <p:txBody>
          <a:bodyPr/>
          <a:lstStyle/>
          <a:p>
            <a:r>
              <a:rPr lang="en-US" dirty="0"/>
              <a:t>Common Signs of Intoxication</a:t>
            </a:r>
          </a:p>
        </p:txBody>
      </p:sp>
      <p:sp>
        <p:nvSpPr>
          <p:cNvPr id="3" name="Content Placeholder 2"/>
          <p:cNvSpPr>
            <a:spLocks noGrp="1"/>
          </p:cNvSpPr>
          <p:nvPr>
            <p:ph idx="1"/>
          </p:nvPr>
        </p:nvSpPr>
        <p:spPr>
          <a:xfrm>
            <a:off x="-254000" y="1600203"/>
            <a:ext cx="11836400" cy="5016497"/>
          </a:xfrm>
        </p:spPr>
        <p:txBody>
          <a:bodyPr>
            <a:normAutofit/>
          </a:bodyPr>
          <a:lstStyle/>
          <a:p>
            <a:pPr lvl="2"/>
            <a:r>
              <a:rPr lang="en-US" sz="3200" dirty="0"/>
              <a:t>Sweating</a:t>
            </a:r>
          </a:p>
          <a:p>
            <a:pPr lvl="2"/>
            <a:r>
              <a:rPr lang="en-US" sz="3200" dirty="0" smtClean="0"/>
              <a:t>Jerking </a:t>
            </a:r>
            <a:r>
              <a:rPr lang="en-US" sz="3200" dirty="0"/>
              <a:t>movements of the eyes</a:t>
            </a:r>
          </a:p>
          <a:p>
            <a:pPr lvl="2"/>
            <a:r>
              <a:rPr lang="en-US" sz="3200" dirty="0"/>
              <a:t>Impaired motor skills (ex. </a:t>
            </a:r>
            <a:r>
              <a:rPr lang="en-US" sz="3200" dirty="0" smtClean="0"/>
              <a:t>drunken-like </a:t>
            </a:r>
            <a:r>
              <a:rPr lang="en-US" sz="3200" dirty="0"/>
              <a:t>walk, </a:t>
            </a:r>
            <a:r>
              <a:rPr lang="en-US" sz="3200" dirty="0" smtClean="0"/>
              <a:t>staggering)</a:t>
            </a:r>
            <a:endParaRPr lang="en-US" sz="3200" dirty="0"/>
          </a:p>
          <a:p>
            <a:pPr lvl="2"/>
            <a:r>
              <a:rPr lang="en-US" sz="3200" dirty="0" smtClean="0"/>
              <a:t>Rapid heartbeat/or decreased heartbeat (GHB)</a:t>
            </a:r>
            <a:endParaRPr lang="en-US" sz="3200" dirty="0"/>
          </a:p>
          <a:p>
            <a:pPr lvl="2"/>
            <a:r>
              <a:rPr lang="en-US" sz="3200" dirty="0"/>
              <a:t>Dizziness</a:t>
            </a:r>
          </a:p>
          <a:p>
            <a:pPr lvl="2"/>
            <a:r>
              <a:rPr lang="en-US" sz="3200" dirty="0" smtClean="0"/>
              <a:t>Dilated pupils</a:t>
            </a:r>
          </a:p>
          <a:p>
            <a:pPr lvl="2"/>
            <a:r>
              <a:rPr lang="en-US" sz="3200" dirty="0"/>
              <a:t>Confusion</a:t>
            </a:r>
          </a:p>
          <a:p>
            <a:pPr lvl="2"/>
            <a:endParaRPr lang="en-US" sz="3200" dirty="0"/>
          </a:p>
          <a:p>
            <a:endParaRPr lang="en-US" dirty="0"/>
          </a:p>
        </p:txBody>
      </p:sp>
      <p:sp>
        <p:nvSpPr>
          <p:cNvPr id="4" name="Slide Number Placeholder 3"/>
          <p:cNvSpPr>
            <a:spLocks noGrp="1"/>
          </p:cNvSpPr>
          <p:nvPr>
            <p:ph type="sldNum" sz="quarter" idx="12"/>
          </p:nvPr>
        </p:nvSpPr>
        <p:spPr/>
        <p:txBody>
          <a:bodyPr/>
          <a:lstStyle/>
          <a:p>
            <a:fld id="{0C183989-D380-BB4B-8033-B2C050FE378C}" type="slidenum">
              <a:rPr lang="en-US" smtClean="0"/>
              <a:t>37</a:t>
            </a:fld>
            <a:endParaRPr lang="en-US"/>
          </a:p>
        </p:txBody>
      </p:sp>
    </p:spTree>
    <p:extLst>
      <p:ext uri="{BB962C8B-B14F-4D97-AF65-F5344CB8AC3E}">
        <p14:creationId xmlns:p14="http://schemas.microsoft.com/office/powerpoint/2010/main" val="10885258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719262"/>
          </a:xfrm>
        </p:spPr>
        <p:txBody>
          <a:bodyPr/>
          <a:lstStyle/>
          <a:p>
            <a:r>
              <a:rPr lang="en-US" dirty="0"/>
              <a:t>Common Signs of </a:t>
            </a:r>
            <a:r>
              <a:rPr lang="en-US" dirty="0" smtClean="0"/>
              <a:t>Intoxication </a:t>
            </a:r>
            <a:r>
              <a:rPr lang="en-US" dirty="0" smtClean="0"/>
              <a:t>cont</a:t>
            </a:r>
            <a:r>
              <a:rPr lang="en-US" dirty="0" smtClean="0"/>
              <a:t>.</a:t>
            </a:r>
            <a:endParaRPr lang="en-US" dirty="0"/>
          </a:p>
        </p:txBody>
      </p:sp>
      <p:sp>
        <p:nvSpPr>
          <p:cNvPr id="3" name="Content Placeholder 2"/>
          <p:cNvSpPr>
            <a:spLocks noGrp="1"/>
          </p:cNvSpPr>
          <p:nvPr>
            <p:ph idx="1"/>
          </p:nvPr>
        </p:nvSpPr>
        <p:spPr>
          <a:xfrm>
            <a:off x="-419100" y="1600203"/>
            <a:ext cx="12001500" cy="4525963"/>
          </a:xfrm>
        </p:spPr>
        <p:txBody>
          <a:bodyPr>
            <a:normAutofit lnSpcReduction="10000"/>
          </a:bodyPr>
          <a:lstStyle/>
          <a:p>
            <a:pPr lvl="2"/>
            <a:r>
              <a:rPr lang="en-US" sz="3200" dirty="0" smtClean="0"/>
              <a:t>Altered state of consciousness (tripping out)</a:t>
            </a:r>
          </a:p>
          <a:p>
            <a:pPr lvl="2"/>
            <a:r>
              <a:rPr lang="en-US" sz="3200" dirty="0" smtClean="0"/>
              <a:t>Agitation</a:t>
            </a:r>
            <a:endParaRPr lang="en-US" sz="3200" dirty="0"/>
          </a:p>
          <a:p>
            <a:pPr lvl="2"/>
            <a:r>
              <a:rPr lang="en-US" sz="3200" dirty="0"/>
              <a:t>Terror</a:t>
            </a:r>
          </a:p>
          <a:p>
            <a:pPr lvl="2"/>
            <a:r>
              <a:rPr lang="en-US" sz="3200" dirty="0"/>
              <a:t>Panic</a:t>
            </a:r>
          </a:p>
          <a:p>
            <a:pPr lvl="2"/>
            <a:r>
              <a:rPr lang="en-US" sz="3200" dirty="0"/>
              <a:t>Randomness in </a:t>
            </a:r>
            <a:r>
              <a:rPr lang="en-US" sz="3200" dirty="0" smtClean="0"/>
              <a:t>thoughts and/or actions</a:t>
            </a:r>
            <a:endParaRPr lang="en-US" sz="3200" dirty="0"/>
          </a:p>
          <a:p>
            <a:pPr lvl="2"/>
            <a:r>
              <a:rPr lang="en-US" sz="3200" dirty="0"/>
              <a:t>Severe anxiety and fear</a:t>
            </a:r>
          </a:p>
          <a:p>
            <a:pPr lvl="2"/>
            <a:r>
              <a:rPr lang="en-US" sz="3200" dirty="0"/>
              <a:t>Mood swings</a:t>
            </a:r>
          </a:p>
          <a:p>
            <a:pPr lvl="2"/>
            <a:r>
              <a:rPr lang="en-US" sz="3200" dirty="0"/>
              <a:t>Hostile and violent behavior</a:t>
            </a:r>
          </a:p>
          <a:p>
            <a:endParaRPr lang="en-US" dirty="0"/>
          </a:p>
        </p:txBody>
      </p:sp>
      <p:sp>
        <p:nvSpPr>
          <p:cNvPr id="4" name="Slide Number Placeholder 3"/>
          <p:cNvSpPr>
            <a:spLocks noGrp="1"/>
          </p:cNvSpPr>
          <p:nvPr>
            <p:ph type="sldNum" sz="quarter" idx="12"/>
          </p:nvPr>
        </p:nvSpPr>
        <p:spPr/>
        <p:txBody>
          <a:bodyPr/>
          <a:lstStyle/>
          <a:p>
            <a:fld id="{0C183989-D380-BB4B-8033-B2C050FE378C}" type="slidenum">
              <a:rPr lang="en-US" smtClean="0"/>
              <a:t>38</a:t>
            </a:fld>
            <a:endParaRPr lang="en-US"/>
          </a:p>
        </p:txBody>
      </p:sp>
    </p:spTree>
    <p:extLst>
      <p:ext uri="{BB962C8B-B14F-4D97-AF65-F5344CB8AC3E}">
        <p14:creationId xmlns:p14="http://schemas.microsoft.com/office/powerpoint/2010/main" val="13297786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757362"/>
          </a:xfrm>
        </p:spPr>
        <p:txBody>
          <a:bodyPr/>
          <a:lstStyle/>
          <a:p>
            <a:r>
              <a:rPr lang="en-US" dirty="0"/>
              <a:t>Common Signs of Withdrawal</a:t>
            </a:r>
          </a:p>
        </p:txBody>
      </p:sp>
      <p:sp>
        <p:nvSpPr>
          <p:cNvPr id="3" name="Content Placeholder 2"/>
          <p:cNvSpPr>
            <a:spLocks noGrp="1"/>
          </p:cNvSpPr>
          <p:nvPr>
            <p:ph idx="1"/>
          </p:nvPr>
        </p:nvSpPr>
        <p:spPr>
          <a:xfrm>
            <a:off x="609600" y="1778000"/>
            <a:ext cx="10972800" cy="4348166"/>
          </a:xfrm>
        </p:spPr>
        <p:txBody>
          <a:bodyPr/>
          <a:lstStyle/>
          <a:p>
            <a:pPr marL="0" indent="0">
              <a:buNone/>
            </a:pPr>
            <a:r>
              <a:rPr lang="en-US" dirty="0" smtClean="0"/>
              <a:t>Short-term effects could include:</a:t>
            </a:r>
          </a:p>
          <a:p>
            <a:r>
              <a:rPr lang="en-US" dirty="0" smtClean="0"/>
              <a:t>Elevated body temperature</a:t>
            </a:r>
          </a:p>
          <a:p>
            <a:r>
              <a:rPr lang="en-US" dirty="0" smtClean="0"/>
              <a:t>Seizures</a:t>
            </a:r>
          </a:p>
          <a:p>
            <a:r>
              <a:rPr lang="en-US" dirty="0" smtClean="0"/>
              <a:t>Muscle twitching</a:t>
            </a:r>
          </a:p>
          <a:p>
            <a:r>
              <a:rPr lang="en-US" dirty="0" smtClean="0"/>
              <a:t>Agitation</a:t>
            </a:r>
          </a:p>
          <a:p>
            <a:r>
              <a:rPr lang="en-US" dirty="0" smtClean="0"/>
              <a:t>Hallucinations</a:t>
            </a:r>
            <a:endParaRPr lang="en-US" dirty="0"/>
          </a:p>
        </p:txBody>
      </p:sp>
      <p:sp>
        <p:nvSpPr>
          <p:cNvPr id="4" name="Slide Number Placeholder 3"/>
          <p:cNvSpPr>
            <a:spLocks noGrp="1"/>
          </p:cNvSpPr>
          <p:nvPr>
            <p:ph type="sldNum" sz="quarter" idx="12"/>
          </p:nvPr>
        </p:nvSpPr>
        <p:spPr/>
        <p:txBody>
          <a:bodyPr/>
          <a:lstStyle/>
          <a:p>
            <a:fld id="{0C183989-D380-BB4B-8033-B2C050FE378C}" type="slidenum">
              <a:rPr lang="en-US" smtClean="0"/>
              <a:t>39</a:t>
            </a:fld>
            <a:endParaRPr lang="en-US"/>
          </a:p>
        </p:txBody>
      </p:sp>
    </p:spTree>
    <p:extLst>
      <p:ext uri="{BB962C8B-B14F-4D97-AF65-F5344CB8AC3E}">
        <p14:creationId xmlns:p14="http://schemas.microsoft.com/office/powerpoint/2010/main" val="2102583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770062"/>
          </a:xfrm>
        </p:spPr>
        <p:txBody>
          <a:bodyPr/>
          <a:lstStyle/>
          <a:p>
            <a:r>
              <a:rPr lang="en-US" dirty="0" smtClean="0"/>
              <a:t> SUD Stats in Washington State Jails</a:t>
            </a:r>
            <a:endParaRPr lang="en-US" dirty="0"/>
          </a:p>
        </p:txBody>
      </p:sp>
      <p:sp>
        <p:nvSpPr>
          <p:cNvPr id="3" name="Content Placeholder 2"/>
          <p:cNvSpPr>
            <a:spLocks noGrp="1"/>
          </p:cNvSpPr>
          <p:nvPr>
            <p:ph idx="1"/>
          </p:nvPr>
        </p:nvSpPr>
        <p:spPr/>
        <p:txBody>
          <a:bodyPr>
            <a:normAutofit/>
          </a:bodyPr>
          <a:lstStyle/>
          <a:p>
            <a:r>
              <a:rPr lang="en-US" dirty="0"/>
              <a:t>It’s estimated that more than 47,000 </a:t>
            </a:r>
            <a:r>
              <a:rPr lang="en-US" dirty="0" smtClean="0"/>
              <a:t>people in </a:t>
            </a:r>
            <a:r>
              <a:rPr lang="en-US" dirty="0"/>
              <a:t>Washington regularly use opioids (heroin </a:t>
            </a:r>
            <a:r>
              <a:rPr lang="en-US" dirty="0" smtClean="0"/>
              <a:t>or prescription </a:t>
            </a:r>
            <a:r>
              <a:rPr lang="en-US" dirty="0"/>
              <a:t>pain medications) and over half </a:t>
            </a:r>
            <a:r>
              <a:rPr lang="en-US" dirty="0" smtClean="0"/>
              <a:t>of them </a:t>
            </a:r>
            <a:r>
              <a:rPr lang="en-US" dirty="0" smtClean="0"/>
              <a:t>were incarcerated at </a:t>
            </a:r>
            <a:r>
              <a:rPr lang="en-US" dirty="0"/>
              <a:t>some point in </a:t>
            </a:r>
            <a:r>
              <a:rPr lang="en-US" dirty="0" smtClean="0"/>
              <a:t>2019</a:t>
            </a:r>
          </a:p>
          <a:p>
            <a:r>
              <a:rPr lang="en-US" dirty="0" smtClean="0"/>
              <a:t>A review of jail deaths showed that substance </a:t>
            </a:r>
            <a:r>
              <a:rPr lang="en-US" dirty="0"/>
              <a:t>use-related </a:t>
            </a:r>
            <a:r>
              <a:rPr lang="en-US" dirty="0" smtClean="0"/>
              <a:t>deaths and </a:t>
            </a:r>
            <a:r>
              <a:rPr lang="en-US" dirty="0"/>
              <a:t>suicides made up 85% of the deaths </a:t>
            </a:r>
            <a:r>
              <a:rPr lang="en-US" dirty="0" smtClean="0"/>
              <a:t>that occurred </a:t>
            </a:r>
            <a:r>
              <a:rPr lang="en-US" dirty="0"/>
              <a:t>within the first 72 hours of admission</a:t>
            </a:r>
            <a:endParaRPr lang="en-US" dirty="0" smtClean="0"/>
          </a:p>
          <a:p>
            <a:pPr marL="0" indent="0">
              <a:buNone/>
            </a:pPr>
            <a:endParaRPr lang="en-US" dirty="0" smtClean="0"/>
          </a:p>
          <a:p>
            <a:pPr marL="0" indent="0">
              <a:buNone/>
            </a:pPr>
            <a:r>
              <a:rPr lang="en-US" dirty="0" smtClean="0"/>
              <a:t>(Columbia Legal Services, 2019)</a:t>
            </a:r>
            <a:endParaRPr lang="en-US" dirty="0"/>
          </a:p>
        </p:txBody>
      </p:sp>
      <p:sp>
        <p:nvSpPr>
          <p:cNvPr id="4" name="Slide Number Placeholder 3"/>
          <p:cNvSpPr>
            <a:spLocks noGrp="1"/>
          </p:cNvSpPr>
          <p:nvPr>
            <p:ph type="sldNum" sz="quarter" idx="12"/>
          </p:nvPr>
        </p:nvSpPr>
        <p:spPr/>
        <p:txBody>
          <a:bodyPr/>
          <a:lstStyle/>
          <a:p>
            <a:fld id="{0C183989-D380-BB4B-8033-B2C050FE378C}" type="slidenum">
              <a:rPr lang="en-US" smtClean="0"/>
              <a:t>4</a:t>
            </a:fld>
            <a:endParaRPr lang="en-US"/>
          </a:p>
        </p:txBody>
      </p:sp>
    </p:spTree>
    <p:extLst>
      <p:ext uri="{BB962C8B-B14F-4D97-AF65-F5344CB8AC3E}">
        <p14:creationId xmlns:p14="http://schemas.microsoft.com/office/powerpoint/2010/main" val="41555945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782762"/>
          </a:xfrm>
        </p:spPr>
        <p:txBody>
          <a:bodyPr/>
          <a:lstStyle/>
          <a:p>
            <a:r>
              <a:rPr lang="en-US" dirty="0"/>
              <a:t>Common Signs of </a:t>
            </a:r>
            <a:r>
              <a:rPr lang="en-US" dirty="0" smtClean="0"/>
              <a:t>Withdrawal </a:t>
            </a:r>
            <a:r>
              <a:rPr lang="en-US" dirty="0" smtClean="0"/>
              <a:t>cont</a:t>
            </a:r>
            <a:r>
              <a:rPr lang="en-US" dirty="0" smtClean="0"/>
              <a:t>.</a:t>
            </a:r>
            <a:endParaRPr lang="en-US" dirty="0"/>
          </a:p>
        </p:txBody>
      </p:sp>
      <p:sp>
        <p:nvSpPr>
          <p:cNvPr id="3" name="Content Placeholder 2"/>
          <p:cNvSpPr>
            <a:spLocks noGrp="1"/>
          </p:cNvSpPr>
          <p:nvPr>
            <p:ph idx="1"/>
          </p:nvPr>
        </p:nvSpPr>
        <p:spPr>
          <a:xfrm>
            <a:off x="609600" y="1816100"/>
            <a:ext cx="10972800" cy="4310066"/>
          </a:xfrm>
        </p:spPr>
        <p:txBody>
          <a:bodyPr/>
          <a:lstStyle/>
          <a:p>
            <a:pPr marL="0" indent="0">
              <a:buNone/>
            </a:pPr>
            <a:r>
              <a:rPr lang="en-US" dirty="0" smtClean="0"/>
              <a:t>Potential long-term symptoms could include:</a:t>
            </a:r>
          </a:p>
          <a:p>
            <a:r>
              <a:rPr lang="en-US" dirty="0" smtClean="0"/>
              <a:t>Memory loss</a:t>
            </a:r>
          </a:p>
          <a:p>
            <a:r>
              <a:rPr lang="en-US" dirty="0" smtClean="0"/>
              <a:t>Weight loss</a:t>
            </a:r>
          </a:p>
          <a:p>
            <a:r>
              <a:rPr lang="en-US" dirty="0" smtClean="0"/>
              <a:t>Speech impairment</a:t>
            </a:r>
          </a:p>
          <a:p>
            <a:r>
              <a:rPr lang="en-US" dirty="0" smtClean="0"/>
              <a:t>Cognitive impairment</a:t>
            </a:r>
          </a:p>
          <a:p>
            <a:endParaRPr lang="en-US" dirty="0"/>
          </a:p>
          <a:p>
            <a:pPr marL="0" indent="0">
              <a:buNone/>
            </a:pPr>
            <a:r>
              <a:rPr lang="en-US" dirty="0" smtClean="0"/>
              <a:t>Note: Symptoms and severity depend on the length of use</a:t>
            </a:r>
          </a:p>
          <a:p>
            <a:pPr marL="0" indent="0">
              <a:buNone/>
            </a:pPr>
            <a:endParaRPr lang="en-US" dirty="0"/>
          </a:p>
        </p:txBody>
      </p:sp>
      <p:sp>
        <p:nvSpPr>
          <p:cNvPr id="4" name="Slide Number Placeholder 3"/>
          <p:cNvSpPr>
            <a:spLocks noGrp="1"/>
          </p:cNvSpPr>
          <p:nvPr>
            <p:ph type="sldNum" sz="quarter" idx="12"/>
          </p:nvPr>
        </p:nvSpPr>
        <p:spPr/>
        <p:txBody>
          <a:bodyPr/>
          <a:lstStyle/>
          <a:p>
            <a:fld id="{0C183989-D380-BB4B-8033-B2C050FE378C}" type="slidenum">
              <a:rPr lang="en-US" smtClean="0"/>
              <a:t>40</a:t>
            </a:fld>
            <a:endParaRPr lang="en-US"/>
          </a:p>
        </p:txBody>
      </p:sp>
    </p:spTree>
    <p:extLst>
      <p:ext uri="{BB962C8B-B14F-4D97-AF65-F5344CB8AC3E}">
        <p14:creationId xmlns:p14="http://schemas.microsoft.com/office/powerpoint/2010/main" val="11239337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1674"/>
            <a:ext cx="10972800" cy="2151062"/>
          </a:xfrm>
        </p:spPr>
        <p:txBody>
          <a:bodyPr>
            <a:normAutofit/>
          </a:bodyPr>
          <a:lstStyle/>
          <a:p>
            <a:r>
              <a:rPr lang="en-US" dirty="0"/>
              <a:t>Medical and Psychological </a:t>
            </a:r>
            <a:r>
              <a:rPr lang="en-US" dirty="0" smtClean="0"/>
              <a:t>Concerns</a:t>
            </a:r>
            <a:br>
              <a:rPr lang="en-US" dirty="0" smtClean="0"/>
            </a:br>
            <a:r>
              <a:rPr lang="en-US" dirty="0" smtClean="0"/>
              <a:t>with Club Drug Withdrawal</a:t>
            </a:r>
            <a:endParaRPr lang="en-US" dirty="0"/>
          </a:p>
        </p:txBody>
      </p:sp>
      <p:sp>
        <p:nvSpPr>
          <p:cNvPr id="3" name="Content Placeholder 2"/>
          <p:cNvSpPr>
            <a:spLocks noGrp="1"/>
          </p:cNvSpPr>
          <p:nvPr>
            <p:ph idx="1"/>
          </p:nvPr>
        </p:nvSpPr>
        <p:spPr>
          <a:xfrm>
            <a:off x="609600" y="2171700"/>
            <a:ext cx="10972800" cy="3954466"/>
          </a:xfrm>
        </p:spPr>
        <p:txBody>
          <a:bodyPr/>
          <a:lstStyle/>
          <a:p>
            <a:endParaRPr lang="en-US" dirty="0" smtClean="0"/>
          </a:p>
          <a:p>
            <a:r>
              <a:rPr lang="en-US" dirty="0" smtClean="0"/>
              <a:t>Depression</a:t>
            </a:r>
          </a:p>
          <a:p>
            <a:r>
              <a:rPr lang="en-US" dirty="0" smtClean="0"/>
              <a:t>Self-harm</a:t>
            </a:r>
          </a:p>
          <a:p>
            <a:r>
              <a:rPr lang="en-US" dirty="0" smtClean="0"/>
              <a:t>Aggression</a:t>
            </a:r>
            <a:endParaRPr lang="en-US" dirty="0"/>
          </a:p>
        </p:txBody>
      </p:sp>
      <p:sp>
        <p:nvSpPr>
          <p:cNvPr id="4" name="Slide Number Placeholder 3"/>
          <p:cNvSpPr>
            <a:spLocks noGrp="1"/>
          </p:cNvSpPr>
          <p:nvPr>
            <p:ph type="sldNum" sz="quarter" idx="12"/>
          </p:nvPr>
        </p:nvSpPr>
        <p:spPr/>
        <p:txBody>
          <a:bodyPr/>
          <a:lstStyle/>
          <a:p>
            <a:fld id="{0C183989-D380-BB4B-8033-B2C050FE378C}" type="slidenum">
              <a:rPr lang="en-US" smtClean="0"/>
              <a:t>41</a:t>
            </a:fld>
            <a:endParaRPr lang="en-US"/>
          </a:p>
        </p:txBody>
      </p:sp>
    </p:spTree>
    <p:extLst>
      <p:ext uri="{BB962C8B-B14F-4D97-AF65-F5344CB8AC3E}">
        <p14:creationId xmlns:p14="http://schemas.microsoft.com/office/powerpoint/2010/main" val="306178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613102"/>
            <a:ext cx="10972800" cy="1658071"/>
          </a:xfrm>
        </p:spPr>
        <p:txBody>
          <a:bodyPr/>
          <a:lstStyle/>
          <a:p>
            <a:r>
              <a:rPr lang="en-US" dirty="0" smtClean="0"/>
              <a:t>Withdrawal Management in </a:t>
            </a:r>
            <a:r>
              <a:rPr lang="en-US" dirty="0"/>
              <a:t>Jail Settings</a:t>
            </a:r>
            <a:br>
              <a:rPr lang="en-US" dirty="0"/>
            </a:br>
            <a:endParaRPr lang="en-US" dirty="0"/>
          </a:p>
        </p:txBody>
      </p:sp>
      <p:sp>
        <p:nvSpPr>
          <p:cNvPr id="4" name="Slide Number Placeholder 3"/>
          <p:cNvSpPr>
            <a:spLocks noGrp="1"/>
          </p:cNvSpPr>
          <p:nvPr>
            <p:ph type="sldNum" sz="quarter" idx="12"/>
          </p:nvPr>
        </p:nvSpPr>
        <p:spPr/>
        <p:txBody>
          <a:bodyPr/>
          <a:lstStyle/>
          <a:p>
            <a:fld id="{0C183989-D380-BB4B-8033-B2C050FE378C}" type="slidenum">
              <a:rPr lang="en-US" smtClean="0"/>
              <a:t>42</a:t>
            </a:fld>
            <a:endParaRPr lang="en-US"/>
          </a:p>
        </p:txBody>
      </p:sp>
    </p:spTree>
    <p:extLst>
      <p:ext uri="{BB962C8B-B14F-4D97-AF65-F5344CB8AC3E}">
        <p14:creationId xmlns:p14="http://schemas.microsoft.com/office/powerpoint/2010/main" val="162710348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846262"/>
          </a:xfrm>
        </p:spPr>
        <p:txBody>
          <a:bodyPr/>
          <a:lstStyle/>
          <a:p>
            <a:r>
              <a:rPr lang="en-US" dirty="0" smtClean="0"/>
              <a:t>Withdrawal Management</a:t>
            </a:r>
            <a:endParaRPr lang="en-US" dirty="0"/>
          </a:p>
        </p:txBody>
      </p:sp>
      <p:sp>
        <p:nvSpPr>
          <p:cNvPr id="3" name="Content Placeholder 2"/>
          <p:cNvSpPr>
            <a:spLocks noGrp="1"/>
          </p:cNvSpPr>
          <p:nvPr>
            <p:ph idx="1"/>
          </p:nvPr>
        </p:nvSpPr>
        <p:spPr>
          <a:xfrm>
            <a:off x="609600" y="2120900"/>
            <a:ext cx="10972800" cy="4005266"/>
          </a:xfrm>
        </p:spPr>
        <p:txBody>
          <a:bodyPr>
            <a:normAutofit/>
          </a:bodyPr>
          <a:lstStyle/>
          <a:p>
            <a:pPr marL="0" indent="0">
              <a:buNone/>
            </a:pPr>
            <a:r>
              <a:rPr lang="en-US" u="sng" dirty="0" smtClean="0"/>
              <a:t>Facilities with nursing care:</a:t>
            </a:r>
          </a:p>
          <a:p>
            <a:endParaRPr lang="en-US" dirty="0" smtClean="0"/>
          </a:p>
          <a:p>
            <a:r>
              <a:rPr lang="en-US" dirty="0" smtClean="0"/>
              <a:t>Use validated withdrawal severity screening tools</a:t>
            </a:r>
            <a:endParaRPr lang="en-US" dirty="0"/>
          </a:p>
          <a:p>
            <a:r>
              <a:rPr lang="en-US" dirty="0" smtClean="0"/>
              <a:t>Conduct medical assessment</a:t>
            </a:r>
            <a:r>
              <a:rPr lang="en-US" dirty="0"/>
              <a:t> </a:t>
            </a:r>
            <a:r>
              <a:rPr lang="en-US" dirty="0" smtClean="0"/>
              <a:t>(e.g., vital signs, risk of self-harm)</a:t>
            </a:r>
          </a:p>
          <a:p>
            <a:r>
              <a:rPr lang="en-US" dirty="0" smtClean="0"/>
              <a:t>Provide care based on screening and assessment results</a:t>
            </a:r>
            <a:endParaRPr lang="en-US" dirty="0"/>
          </a:p>
        </p:txBody>
      </p:sp>
      <p:sp>
        <p:nvSpPr>
          <p:cNvPr id="4" name="Slide Number Placeholder 3"/>
          <p:cNvSpPr>
            <a:spLocks noGrp="1"/>
          </p:cNvSpPr>
          <p:nvPr>
            <p:ph type="sldNum" sz="quarter" idx="12"/>
          </p:nvPr>
        </p:nvSpPr>
        <p:spPr/>
        <p:txBody>
          <a:bodyPr/>
          <a:lstStyle/>
          <a:p>
            <a:fld id="{0C183989-D380-BB4B-8033-B2C050FE378C}" type="slidenum">
              <a:rPr lang="en-US" smtClean="0"/>
              <a:t>43</a:t>
            </a:fld>
            <a:endParaRPr lang="en-US"/>
          </a:p>
        </p:txBody>
      </p:sp>
    </p:spTree>
    <p:extLst>
      <p:ext uri="{BB962C8B-B14F-4D97-AF65-F5344CB8AC3E}">
        <p14:creationId xmlns:p14="http://schemas.microsoft.com/office/powerpoint/2010/main" val="37828178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846262"/>
          </a:xfrm>
        </p:spPr>
        <p:txBody>
          <a:bodyPr/>
          <a:lstStyle/>
          <a:p>
            <a:r>
              <a:rPr lang="en-US" dirty="0" smtClean="0"/>
              <a:t>Withdrawal Management</a:t>
            </a:r>
            <a:endParaRPr lang="en-US" dirty="0"/>
          </a:p>
        </p:txBody>
      </p:sp>
      <p:sp>
        <p:nvSpPr>
          <p:cNvPr id="3" name="Content Placeholder 2"/>
          <p:cNvSpPr>
            <a:spLocks noGrp="1"/>
          </p:cNvSpPr>
          <p:nvPr>
            <p:ph idx="1"/>
          </p:nvPr>
        </p:nvSpPr>
        <p:spPr/>
        <p:txBody>
          <a:bodyPr>
            <a:normAutofit/>
          </a:bodyPr>
          <a:lstStyle/>
          <a:p>
            <a:pPr marL="0" indent="0">
              <a:buNone/>
            </a:pPr>
            <a:r>
              <a:rPr lang="en-US" u="sng" dirty="0" smtClean="0"/>
              <a:t>Facilities without medical staff:</a:t>
            </a:r>
          </a:p>
          <a:p>
            <a:endParaRPr lang="en-US" dirty="0" smtClean="0"/>
          </a:p>
          <a:p>
            <a:r>
              <a:rPr lang="en-US" dirty="0" smtClean="0"/>
              <a:t>Establish protocols that guide staff in determining when medical intervention is</a:t>
            </a:r>
            <a:r>
              <a:rPr lang="en-US" dirty="0" smtClean="0">
                <a:solidFill>
                  <a:srgbClr val="C00000"/>
                </a:solidFill>
              </a:rPr>
              <a:t> </a:t>
            </a:r>
            <a:r>
              <a:rPr lang="en-US" dirty="0" smtClean="0"/>
              <a:t>necessary</a:t>
            </a:r>
          </a:p>
          <a:p>
            <a:r>
              <a:rPr lang="en-US" dirty="0" smtClean="0"/>
              <a:t>Maintain </a:t>
            </a:r>
            <a:r>
              <a:rPr lang="en-US" dirty="0" smtClean="0"/>
              <a:t>agreements with community partners to respond</a:t>
            </a:r>
            <a:br>
              <a:rPr lang="en-US" dirty="0" smtClean="0"/>
            </a:br>
            <a:r>
              <a:rPr lang="en-US" dirty="0" smtClean="0"/>
              <a:t>to medical calls at the facility</a:t>
            </a:r>
          </a:p>
          <a:p>
            <a:pPr marL="0" indent="0">
              <a:buNone/>
            </a:pPr>
            <a:endParaRPr lang="en-US" dirty="0" smtClean="0"/>
          </a:p>
        </p:txBody>
      </p:sp>
      <p:sp>
        <p:nvSpPr>
          <p:cNvPr id="4" name="Slide Number Placeholder 3"/>
          <p:cNvSpPr>
            <a:spLocks noGrp="1"/>
          </p:cNvSpPr>
          <p:nvPr>
            <p:ph type="sldNum" sz="quarter" idx="12"/>
          </p:nvPr>
        </p:nvSpPr>
        <p:spPr/>
        <p:txBody>
          <a:bodyPr/>
          <a:lstStyle/>
          <a:p>
            <a:fld id="{0C183989-D380-BB4B-8033-B2C050FE378C}" type="slidenum">
              <a:rPr lang="en-US" smtClean="0"/>
              <a:t>44</a:t>
            </a:fld>
            <a:endParaRPr lang="en-US"/>
          </a:p>
        </p:txBody>
      </p:sp>
    </p:spTree>
    <p:extLst>
      <p:ext uri="{BB962C8B-B14F-4D97-AF65-F5344CB8AC3E}">
        <p14:creationId xmlns:p14="http://schemas.microsoft.com/office/powerpoint/2010/main" val="15632815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808162"/>
          </a:xfrm>
        </p:spPr>
        <p:txBody>
          <a:bodyPr/>
          <a:lstStyle/>
          <a:p>
            <a:r>
              <a:rPr lang="en-US" dirty="0" smtClean="0"/>
              <a:t>Withdrawal Management Protocols </a:t>
            </a:r>
            <a:endParaRPr lang="en-US" dirty="0"/>
          </a:p>
        </p:txBody>
      </p:sp>
      <p:sp>
        <p:nvSpPr>
          <p:cNvPr id="3" name="Content Placeholder 2"/>
          <p:cNvSpPr>
            <a:spLocks noGrp="1"/>
          </p:cNvSpPr>
          <p:nvPr>
            <p:ph idx="1"/>
          </p:nvPr>
        </p:nvSpPr>
        <p:spPr/>
        <p:txBody>
          <a:bodyPr/>
          <a:lstStyle/>
          <a:p>
            <a:pPr marL="0" indent="0">
              <a:buNone/>
            </a:pPr>
            <a:r>
              <a:rPr lang="en-US" dirty="0"/>
              <a:t>• Assess for </a:t>
            </a:r>
            <a:r>
              <a:rPr lang="en-US" dirty="0" smtClean="0"/>
              <a:t>dehydration</a:t>
            </a:r>
          </a:p>
          <a:p>
            <a:pPr marL="0" indent="0">
              <a:buNone/>
            </a:pPr>
            <a:r>
              <a:rPr lang="en-US" dirty="0" smtClean="0"/>
              <a:t>• </a:t>
            </a:r>
            <a:r>
              <a:rPr lang="en-US" dirty="0"/>
              <a:t>Assess for comorbidities including advanced </a:t>
            </a:r>
            <a:r>
              <a:rPr lang="en-US" dirty="0" smtClean="0"/>
              <a:t>age, underlying </a:t>
            </a:r>
            <a:r>
              <a:rPr lang="en-US" dirty="0"/>
              <a:t> </a:t>
            </a:r>
            <a:r>
              <a:rPr lang="en-US" dirty="0" smtClean="0"/>
              <a:t>   chronic </a:t>
            </a:r>
            <a:r>
              <a:rPr lang="en-US" dirty="0"/>
              <a:t>diseases and </a:t>
            </a:r>
            <a:r>
              <a:rPr lang="en-US" dirty="0" smtClean="0"/>
              <a:t>malnourishment</a:t>
            </a:r>
            <a:endParaRPr lang="en-US" dirty="0"/>
          </a:p>
          <a:p>
            <a:pPr marL="0" indent="0">
              <a:buNone/>
            </a:pPr>
            <a:r>
              <a:rPr lang="en-US" dirty="0"/>
              <a:t>• Begin targeted treatment for diarrhea and </a:t>
            </a:r>
            <a:r>
              <a:rPr lang="en-US" dirty="0" smtClean="0"/>
              <a:t>vomiting early</a:t>
            </a:r>
            <a:br>
              <a:rPr lang="en-US" dirty="0" smtClean="0"/>
            </a:br>
            <a:r>
              <a:rPr lang="en-US" dirty="0" smtClean="0"/>
              <a:t>in </a:t>
            </a:r>
            <a:r>
              <a:rPr lang="en-US" dirty="0"/>
              <a:t>the withdrawal </a:t>
            </a:r>
            <a:r>
              <a:rPr lang="en-US" dirty="0" smtClean="0"/>
              <a:t>process</a:t>
            </a:r>
            <a:endParaRPr lang="en-US" dirty="0"/>
          </a:p>
          <a:p>
            <a:pPr marL="0" indent="0">
              <a:buNone/>
            </a:pPr>
            <a:r>
              <a:rPr lang="en-US" dirty="0"/>
              <a:t>• </a:t>
            </a:r>
            <a:r>
              <a:rPr lang="en-US" dirty="0" smtClean="0"/>
              <a:t>Hydrate using </a:t>
            </a:r>
            <a:r>
              <a:rPr lang="en-US" dirty="0"/>
              <a:t>something that </a:t>
            </a:r>
            <a:r>
              <a:rPr lang="en-US" dirty="0" smtClean="0"/>
              <a:t>the person will actually drink</a:t>
            </a:r>
          </a:p>
          <a:p>
            <a:pPr marL="0" indent="0">
              <a:buNone/>
            </a:pPr>
            <a:r>
              <a:rPr lang="en-US" dirty="0"/>
              <a:t>• </a:t>
            </a:r>
            <a:r>
              <a:rPr lang="en-US" dirty="0" smtClean="0"/>
              <a:t>Become </a:t>
            </a:r>
            <a:r>
              <a:rPr lang="en-US" dirty="0"/>
              <a:t>buprenorphine certified and use it to </a:t>
            </a:r>
            <a:r>
              <a:rPr lang="en-US" dirty="0" smtClean="0"/>
              <a:t>treat severe </a:t>
            </a:r>
            <a:r>
              <a:rPr lang="en-US" dirty="0"/>
              <a:t>opiate </a:t>
            </a:r>
            <a:r>
              <a:rPr lang="en-US" dirty="0" smtClean="0"/>
              <a:t>withdrawal</a:t>
            </a:r>
            <a:endParaRPr lang="en-US" dirty="0"/>
          </a:p>
          <a:p>
            <a:endParaRPr lang="en-US" dirty="0"/>
          </a:p>
        </p:txBody>
      </p:sp>
      <p:sp>
        <p:nvSpPr>
          <p:cNvPr id="4" name="Slide Number Placeholder 3"/>
          <p:cNvSpPr>
            <a:spLocks noGrp="1"/>
          </p:cNvSpPr>
          <p:nvPr>
            <p:ph type="sldNum" sz="quarter" idx="12"/>
          </p:nvPr>
        </p:nvSpPr>
        <p:spPr/>
        <p:txBody>
          <a:bodyPr/>
          <a:lstStyle/>
          <a:p>
            <a:fld id="{0C183989-D380-BB4B-8033-B2C050FE378C}" type="slidenum">
              <a:rPr lang="en-US" smtClean="0"/>
              <a:t>45</a:t>
            </a:fld>
            <a:endParaRPr lang="en-US"/>
          </a:p>
        </p:txBody>
      </p:sp>
    </p:spTree>
    <p:extLst>
      <p:ext uri="{BB962C8B-B14F-4D97-AF65-F5344CB8AC3E}">
        <p14:creationId xmlns:p14="http://schemas.microsoft.com/office/powerpoint/2010/main" val="14933068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833562"/>
          </a:xfrm>
        </p:spPr>
        <p:txBody>
          <a:bodyPr/>
          <a:lstStyle/>
          <a:p>
            <a:r>
              <a:rPr lang="en-US" dirty="0" smtClean="0"/>
              <a:t>Medically Assisted Treatment Programs</a:t>
            </a:r>
            <a:endParaRPr lang="en-US" dirty="0"/>
          </a:p>
        </p:txBody>
      </p:sp>
      <p:sp>
        <p:nvSpPr>
          <p:cNvPr id="3" name="Content Placeholder 2"/>
          <p:cNvSpPr>
            <a:spLocks noGrp="1"/>
          </p:cNvSpPr>
          <p:nvPr>
            <p:ph idx="1"/>
          </p:nvPr>
        </p:nvSpPr>
        <p:spPr/>
        <p:txBody>
          <a:bodyPr/>
          <a:lstStyle/>
          <a:p>
            <a:r>
              <a:rPr lang="en-US" dirty="0" smtClean="0"/>
              <a:t>Some facilities use </a:t>
            </a:r>
            <a:r>
              <a:rPr lang="en-US" dirty="0" smtClean="0"/>
              <a:t>medications to treat withdrawal and</a:t>
            </a:r>
            <a:br>
              <a:rPr lang="en-US" dirty="0" smtClean="0"/>
            </a:br>
            <a:r>
              <a:rPr lang="en-US" dirty="0" smtClean="0"/>
              <a:t>to </a:t>
            </a:r>
            <a:r>
              <a:rPr lang="en-US" dirty="0"/>
              <a:t>initiate treatment services that will be continued in the </a:t>
            </a:r>
            <a:r>
              <a:rPr lang="en-US" dirty="0" smtClean="0"/>
              <a:t>community</a:t>
            </a:r>
          </a:p>
          <a:p>
            <a:r>
              <a:rPr lang="en-US" dirty="0" smtClean="0"/>
              <a:t>Additionally, some facilities refer individuals to MAT programs </a:t>
            </a:r>
          </a:p>
          <a:p>
            <a:r>
              <a:rPr lang="en-US" dirty="0" smtClean="0"/>
              <a:t>According </a:t>
            </a:r>
            <a:r>
              <a:rPr lang="en-US" dirty="0"/>
              <a:t>to </a:t>
            </a:r>
            <a:r>
              <a:rPr lang="en-US" dirty="0" smtClean="0"/>
              <a:t>the NCCHC Jail-Based Medication-Assisted Treatment guidelines, </a:t>
            </a:r>
            <a:r>
              <a:rPr lang="en-US" dirty="0"/>
              <a:t>medication combined with psychological support improves recovery </a:t>
            </a:r>
            <a:r>
              <a:rPr lang="en-US" dirty="0" smtClean="0"/>
              <a:t>outcomes</a:t>
            </a:r>
          </a:p>
          <a:p>
            <a:endParaRPr lang="en-US" dirty="0" smtClean="0"/>
          </a:p>
        </p:txBody>
      </p:sp>
      <p:sp>
        <p:nvSpPr>
          <p:cNvPr id="4" name="Slide Number Placeholder 3"/>
          <p:cNvSpPr>
            <a:spLocks noGrp="1"/>
          </p:cNvSpPr>
          <p:nvPr>
            <p:ph type="sldNum" sz="quarter" idx="12"/>
          </p:nvPr>
        </p:nvSpPr>
        <p:spPr/>
        <p:txBody>
          <a:bodyPr/>
          <a:lstStyle/>
          <a:p>
            <a:fld id="{0C183989-D380-BB4B-8033-B2C050FE378C}" type="slidenum">
              <a:rPr lang="en-US" smtClean="0"/>
              <a:t>46</a:t>
            </a:fld>
            <a:endParaRPr lang="en-US"/>
          </a:p>
        </p:txBody>
      </p:sp>
    </p:spTree>
    <p:extLst>
      <p:ext uri="{BB962C8B-B14F-4D97-AF65-F5344CB8AC3E}">
        <p14:creationId xmlns:p14="http://schemas.microsoft.com/office/powerpoint/2010/main" val="11307280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613102"/>
            <a:ext cx="10972800" cy="1658071"/>
          </a:xfrm>
        </p:spPr>
        <p:txBody>
          <a:bodyPr/>
          <a:lstStyle/>
          <a:p>
            <a:r>
              <a:rPr lang="en-US" dirty="0" smtClean="0"/>
              <a:t>Policy Recommendations</a:t>
            </a:r>
            <a:endParaRPr lang="en-US" dirty="0"/>
          </a:p>
        </p:txBody>
      </p:sp>
      <p:sp>
        <p:nvSpPr>
          <p:cNvPr id="4" name="Slide Number Placeholder 3"/>
          <p:cNvSpPr>
            <a:spLocks noGrp="1"/>
          </p:cNvSpPr>
          <p:nvPr>
            <p:ph type="sldNum" sz="quarter" idx="12"/>
          </p:nvPr>
        </p:nvSpPr>
        <p:spPr/>
        <p:txBody>
          <a:bodyPr/>
          <a:lstStyle/>
          <a:p>
            <a:fld id="{0C183989-D380-BB4B-8033-B2C050FE378C}" type="slidenum">
              <a:rPr lang="en-US" smtClean="0"/>
              <a:t>47</a:t>
            </a:fld>
            <a:endParaRPr lang="en-US"/>
          </a:p>
        </p:txBody>
      </p:sp>
    </p:spTree>
    <p:extLst>
      <p:ext uri="{BB962C8B-B14F-4D97-AF65-F5344CB8AC3E}">
        <p14:creationId xmlns:p14="http://schemas.microsoft.com/office/powerpoint/2010/main" val="275850126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992313"/>
          </a:xfrm>
        </p:spPr>
        <p:txBody>
          <a:bodyPr/>
          <a:lstStyle/>
          <a:p>
            <a:r>
              <a:rPr lang="en-US" dirty="0" smtClean="0"/>
              <a:t>What </a:t>
            </a:r>
            <a:r>
              <a:rPr lang="en-US" smtClean="0"/>
              <a:t>to Include </a:t>
            </a:r>
            <a:r>
              <a:rPr lang="en-US" dirty="0" smtClean="0"/>
              <a:t>in Policy</a:t>
            </a:r>
            <a:endParaRPr lang="en-US" dirty="0"/>
          </a:p>
        </p:txBody>
      </p:sp>
      <p:sp>
        <p:nvSpPr>
          <p:cNvPr id="3" name="Content Placeholder 2"/>
          <p:cNvSpPr>
            <a:spLocks noGrp="1"/>
          </p:cNvSpPr>
          <p:nvPr>
            <p:ph idx="1"/>
          </p:nvPr>
        </p:nvSpPr>
        <p:spPr>
          <a:xfrm>
            <a:off x="609600" y="1905000"/>
            <a:ext cx="10972800" cy="4221166"/>
          </a:xfrm>
        </p:spPr>
        <p:txBody>
          <a:bodyPr>
            <a:normAutofit/>
          </a:bodyPr>
          <a:lstStyle/>
          <a:p>
            <a:r>
              <a:rPr lang="en-US" dirty="0" smtClean="0"/>
              <a:t>Procedure for SUD screening at intake</a:t>
            </a:r>
          </a:p>
          <a:p>
            <a:r>
              <a:rPr lang="en-US" dirty="0" smtClean="0"/>
              <a:t>Procedure for assessment and referral to medical for severe withdrawal symptoms</a:t>
            </a:r>
          </a:p>
          <a:p>
            <a:r>
              <a:rPr lang="en-US" dirty="0" smtClean="0"/>
              <a:t>Procedure for managing persons with SUD complications and needs (e.g., safe housing, frequent monitoring, open access</a:t>
            </a:r>
            <a:br>
              <a:rPr lang="en-US" dirty="0" smtClean="0"/>
            </a:br>
            <a:r>
              <a:rPr lang="en-US" dirty="0" smtClean="0"/>
              <a:t>to hydration)</a:t>
            </a:r>
          </a:p>
          <a:p>
            <a:endParaRPr lang="en-US" dirty="0"/>
          </a:p>
        </p:txBody>
      </p:sp>
      <p:sp>
        <p:nvSpPr>
          <p:cNvPr id="4" name="Slide Number Placeholder 3"/>
          <p:cNvSpPr>
            <a:spLocks noGrp="1"/>
          </p:cNvSpPr>
          <p:nvPr>
            <p:ph type="sldNum" sz="quarter" idx="12"/>
          </p:nvPr>
        </p:nvSpPr>
        <p:spPr/>
        <p:txBody>
          <a:bodyPr/>
          <a:lstStyle/>
          <a:p>
            <a:fld id="{0C183989-D380-BB4B-8033-B2C050FE378C}" type="slidenum">
              <a:rPr lang="en-US" smtClean="0"/>
              <a:t>48</a:t>
            </a:fld>
            <a:endParaRPr lang="en-US"/>
          </a:p>
        </p:txBody>
      </p:sp>
    </p:spTree>
    <p:extLst>
      <p:ext uri="{BB962C8B-B14F-4D97-AF65-F5344CB8AC3E}">
        <p14:creationId xmlns:p14="http://schemas.microsoft.com/office/powerpoint/2010/main" val="224156368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772371"/>
          </a:xfrm>
        </p:spPr>
        <p:txBody>
          <a:bodyPr/>
          <a:lstStyle/>
          <a:p>
            <a:r>
              <a:rPr lang="en-US" dirty="0" smtClean="0"/>
              <a:t>Resources</a:t>
            </a:r>
            <a:endParaRPr lang="en-US" dirty="0"/>
          </a:p>
        </p:txBody>
      </p:sp>
      <p:sp>
        <p:nvSpPr>
          <p:cNvPr id="3" name="Content Placeholder 2"/>
          <p:cNvSpPr>
            <a:spLocks noGrp="1"/>
          </p:cNvSpPr>
          <p:nvPr>
            <p:ph idx="1"/>
          </p:nvPr>
        </p:nvSpPr>
        <p:spPr/>
        <p:txBody>
          <a:bodyPr/>
          <a:lstStyle/>
          <a:p>
            <a:endParaRPr lang="en-US" dirty="0">
              <a:solidFill>
                <a:srgbClr val="FF0000"/>
              </a:solidFill>
            </a:endParaRPr>
          </a:p>
          <a:p>
            <a:r>
              <a:rPr lang="en-US" dirty="0" smtClean="0">
                <a:hlinkClick r:id="rId3"/>
              </a:rPr>
              <a:t>SAMHSA: Opioid Overdose Prevention TOOLKIT</a:t>
            </a:r>
          </a:p>
          <a:p>
            <a:r>
              <a:rPr lang="en-US" dirty="0" smtClean="0">
                <a:hlinkClick r:id="rId3"/>
              </a:rPr>
              <a:t>Guide to Developing and Revising Alcohol and Opioid Detoxification Protocols</a:t>
            </a:r>
            <a:endParaRPr lang="en-US" dirty="0" smtClean="0"/>
          </a:p>
          <a:p>
            <a:r>
              <a:rPr lang="en-US" dirty="0" smtClean="0">
                <a:hlinkClick r:id="rId4"/>
              </a:rPr>
              <a:t>Managing Opiate Withdrawal: The WOWS Method</a:t>
            </a:r>
            <a:endParaRPr lang="en-US" dirty="0" smtClean="0"/>
          </a:p>
          <a:p>
            <a:r>
              <a:rPr lang="en-US" dirty="0" smtClean="0">
                <a:hlinkClick r:id="rId5"/>
              </a:rPr>
              <a:t>Medically Assisted Treatment Implementation Checklist</a:t>
            </a:r>
            <a:endParaRPr lang="en-US" dirty="0" smtClean="0"/>
          </a:p>
          <a:p>
            <a:r>
              <a:rPr lang="en-US" dirty="0">
                <a:hlinkClick r:id="rId6"/>
              </a:rPr>
              <a:t>NCCHC Jail-Based Medication-Assisted Treatment Guidelines</a:t>
            </a:r>
            <a:endParaRPr lang="en-US" dirty="0"/>
          </a:p>
        </p:txBody>
      </p:sp>
      <p:sp>
        <p:nvSpPr>
          <p:cNvPr id="4" name="Slide Number Placeholder 3"/>
          <p:cNvSpPr>
            <a:spLocks noGrp="1"/>
          </p:cNvSpPr>
          <p:nvPr>
            <p:ph type="sldNum" sz="quarter" idx="12"/>
          </p:nvPr>
        </p:nvSpPr>
        <p:spPr/>
        <p:txBody>
          <a:bodyPr/>
          <a:lstStyle/>
          <a:p>
            <a:fld id="{0C183989-D380-BB4B-8033-B2C050FE378C}" type="slidenum">
              <a:rPr lang="en-US" smtClean="0"/>
              <a:t>49</a:t>
            </a:fld>
            <a:endParaRPr lang="en-US"/>
          </a:p>
        </p:txBody>
      </p:sp>
    </p:spTree>
    <p:extLst>
      <p:ext uri="{BB962C8B-B14F-4D97-AF65-F5344CB8AC3E}">
        <p14:creationId xmlns:p14="http://schemas.microsoft.com/office/powerpoint/2010/main" val="12003031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808162"/>
          </a:xfrm>
        </p:spPr>
        <p:txBody>
          <a:bodyPr/>
          <a:lstStyle/>
          <a:p>
            <a:r>
              <a:rPr lang="en-US" dirty="0"/>
              <a:t> SUD Stats in Washington State Jails</a:t>
            </a:r>
          </a:p>
        </p:txBody>
      </p:sp>
      <p:sp>
        <p:nvSpPr>
          <p:cNvPr id="3" name="Content Placeholder 2"/>
          <p:cNvSpPr>
            <a:spLocks noGrp="1"/>
          </p:cNvSpPr>
          <p:nvPr>
            <p:ph idx="1"/>
          </p:nvPr>
        </p:nvSpPr>
        <p:spPr/>
        <p:txBody>
          <a:bodyPr/>
          <a:lstStyle/>
          <a:p>
            <a:r>
              <a:rPr lang="en-US" dirty="0"/>
              <a:t>M</a:t>
            </a:r>
            <a:r>
              <a:rPr lang="en-US" dirty="0" smtClean="0"/>
              <a:t>ost deaths that </a:t>
            </a:r>
            <a:r>
              <a:rPr lang="en-US" dirty="0"/>
              <a:t>occurred within the </a:t>
            </a:r>
            <a:r>
              <a:rPr lang="en-US" dirty="0" smtClean="0"/>
              <a:t>first </a:t>
            </a:r>
            <a:r>
              <a:rPr lang="en-US" dirty="0"/>
              <a:t>few days </a:t>
            </a:r>
            <a:r>
              <a:rPr lang="en-US" dirty="0" smtClean="0"/>
              <a:t>following booking </a:t>
            </a:r>
            <a:r>
              <a:rPr lang="en-US" dirty="0"/>
              <a:t>were related to drugs or </a:t>
            </a:r>
            <a:r>
              <a:rPr lang="en-US" dirty="0" smtClean="0"/>
              <a:t>alcohol</a:t>
            </a:r>
          </a:p>
          <a:p>
            <a:r>
              <a:rPr lang="en-US" dirty="0"/>
              <a:t>60% of the deaths </a:t>
            </a:r>
            <a:r>
              <a:rPr lang="en-US" dirty="0" smtClean="0"/>
              <a:t>within the first </a:t>
            </a:r>
            <a:r>
              <a:rPr lang="en-US" dirty="0"/>
              <a:t>week of admission involved drugs </a:t>
            </a:r>
            <a:r>
              <a:rPr lang="en-US" dirty="0" smtClean="0"/>
              <a:t>or alcohol</a:t>
            </a:r>
          </a:p>
          <a:p>
            <a:endParaRPr lang="en-US" dirty="0">
              <a:solidFill>
                <a:srgbClr val="FF0000"/>
              </a:solidFill>
            </a:endParaRPr>
          </a:p>
          <a:p>
            <a:endParaRPr lang="en-US" dirty="0" smtClean="0">
              <a:solidFill>
                <a:srgbClr val="FF0000"/>
              </a:solidFill>
            </a:endParaRPr>
          </a:p>
          <a:p>
            <a:r>
              <a:rPr lang="en-US" dirty="0"/>
              <a:t>(Columbia Legal Services, 2019)</a:t>
            </a:r>
          </a:p>
          <a:p>
            <a:endParaRPr lang="en-US" dirty="0">
              <a:solidFill>
                <a:srgbClr val="FF0000"/>
              </a:solidFill>
            </a:endParaRPr>
          </a:p>
        </p:txBody>
      </p:sp>
      <p:sp>
        <p:nvSpPr>
          <p:cNvPr id="4" name="Slide Number Placeholder 3"/>
          <p:cNvSpPr>
            <a:spLocks noGrp="1"/>
          </p:cNvSpPr>
          <p:nvPr>
            <p:ph type="sldNum" sz="quarter" idx="12"/>
          </p:nvPr>
        </p:nvSpPr>
        <p:spPr/>
        <p:txBody>
          <a:bodyPr/>
          <a:lstStyle/>
          <a:p>
            <a:fld id="{0C183989-D380-BB4B-8033-B2C050FE378C}" type="slidenum">
              <a:rPr lang="en-US" smtClean="0"/>
              <a:t>5</a:t>
            </a:fld>
            <a:endParaRPr lang="en-US"/>
          </a:p>
        </p:txBody>
      </p:sp>
    </p:spTree>
    <p:extLst>
      <p:ext uri="{BB962C8B-B14F-4D97-AF65-F5344CB8AC3E}">
        <p14:creationId xmlns:p14="http://schemas.microsoft.com/office/powerpoint/2010/main" val="151969359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prstClr val="black"/>
                </a:solidFill>
              </a:rPr>
              <a:t/>
            </a:r>
            <a:br>
              <a:rPr lang="en-US" dirty="0" smtClean="0">
                <a:solidFill>
                  <a:prstClr val="black"/>
                </a:solidFill>
              </a:rPr>
            </a:br>
            <a:r>
              <a:rPr lang="en-US" dirty="0" smtClean="0">
                <a:solidFill>
                  <a:prstClr val="black"/>
                </a:solidFill>
              </a:rPr>
              <a:t>Questions?</a:t>
            </a:r>
            <a:endParaRPr lang="en-US" dirty="0"/>
          </a:p>
        </p:txBody>
      </p:sp>
      <p:sp>
        <p:nvSpPr>
          <p:cNvPr id="7" name="Slide Number Placeholder 6"/>
          <p:cNvSpPr>
            <a:spLocks noGrp="1"/>
          </p:cNvSpPr>
          <p:nvPr>
            <p:ph type="sldNum" sz="quarter" idx="12"/>
          </p:nvPr>
        </p:nvSpPr>
        <p:spPr/>
        <p:txBody>
          <a:bodyPr/>
          <a:lstStyle/>
          <a:p>
            <a:fld id="{0C183989-D380-BB4B-8033-B2C050FE378C}" type="slidenum">
              <a:rPr lang="en-US" smtClean="0"/>
              <a:t>50</a:t>
            </a:fld>
            <a:endParaRPr lang="en-US"/>
          </a:p>
        </p:txBody>
      </p:sp>
    </p:spTree>
    <p:extLst>
      <p:ext uri="{BB962C8B-B14F-4D97-AF65-F5344CB8AC3E}">
        <p14:creationId xmlns:p14="http://schemas.microsoft.com/office/powerpoint/2010/main" val="64203020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990600"/>
            <a:ext cx="10363200" cy="5867400"/>
          </a:xfrm>
        </p:spPr>
        <p:txBody>
          <a:bodyPr>
            <a:normAutofit fontScale="90000"/>
          </a:bodyPr>
          <a:lstStyle/>
          <a:p>
            <a:r>
              <a:rPr lang="en-US" dirty="0" smtClean="0">
                <a:solidFill>
                  <a:prstClr val="black"/>
                </a:solidFill>
              </a:rPr>
              <a:t>Thank </a:t>
            </a:r>
            <a:r>
              <a:rPr lang="en-US" dirty="0">
                <a:solidFill>
                  <a:prstClr val="black"/>
                </a:solidFill>
              </a:rPr>
              <a:t>you</a:t>
            </a:r>
            <a:r>
              <a:rPr lang="en-US" dirty="0" smtClean="0">
                <a:solidFill>
                  <a:prstClr val="black"/>
                </a:solidFill>
              </a:rPr>
              <a:t>!</a:t>
            </a:r>
            <a:br>
              <a:rPr lang="en-US" dirty="0" smtClean="0">
                <a:solidFill>
                  <a:prstClr val="black"/>
                </a:solidFill>
              </a:rPr>
            </a:br>
            <a:r>
              <a:rPr lang="en-US" sz="3100" dirty="0"/>
              <a:t>Please don’t forget to complete our training evaluation survey at </a:t>
            </a:r>
            <a:r>
              <a:rPr lang="en-US" sz="3100" dirty="0">
                <a:hlinkClick r:id="rId3"/>
              </a:rPr>
              <a:t>https://www.research.net/r/KRD8QY8</a:t>
            </a:r>
            <a:r>
              <a:rPr lang="en-US" sz="3100" dirty="0"/>
              <a:t> </a:t>
            </a:r>
            <a:br>
              <a:rPr lang="en-US" sz="3100" dirty="0"/>
            </a:br>
            <a:r>
              <a:rPr lang="en-US" sz="3100" dirty="0"/>
              <a:t/>
            </a:r>
            <a:br>
              <a:rPr lang="en-US" sz="3100" dirty="0"/>
            </a:br>
            <a:r>
              <a:rPr lang="en-US" sz="3100" dirty="0"/>
              <a:t>A downloadable PDF version of this training and video is available </a:t>
            </a:r>
            <a:r>
              <a:rPr lang="en-US" sz="3100" dirty="0" smtClean="0"/>
              <a:t>at:</a:t>
            </a:r>
            <a:r>
              <a:rPr lang="en-US" sz="3100" dirty="0"/>
              <a:t/>
            </a:r>
            <a:br>
              <a:rPr lang="en-US" sz="3100" dirty="0"/>
            </a:br>
            <a:r>
              <a:rPr lang="en-US" sz="3100" dirty="0"/>
              <a:t/>
            </a:r>
            <a:br>
              <a:rPr lang="en-US" sz="3100" dirty="0"/>
            </a:br>
            <a:r>
              <a:rPr lang="en-US" sz="3100" dirty="0">
                <a:hlinkClick r:id="rId4"/>
              </a:rPr>
              <a:t>https://www.dshs.wa.gov/bha/office-forensic-mental-health-services/jail-technical-assistance-program </a:t>
            </a:r>
            <a:r>
              <a:rPr lang="en-US" dirty="0"/>
              <a:t/>
            </a:r>
            <a:br>
              <a:rPr lang="en-US" dirty="0"/>
            </a:br>
            <a:r>
              <a:rPr lang="en-US" dirty="0">
                <a:solidFill>
                  <a:prstClr val="black"/>
                </a:solidFill>
              </a:rPr>
              <a:t/>
            </a:r>
            <a:br>
              <a:rPr lang="en-US" dirty="0">
                <a:solidFill>
                  <a:prstClr val="black"/>
                </a:solidFill>
              </a:rPr>
            </a:br>
            <a:endParaRPr lang="en-US" dirty="0"/>
          </a:p>
        </p:txBody>
      </p:sp>
      <p:sp>
        <p:nvSpPr>
          <p:cNvPr id="7" name="Slide Number Placeholder 6"/>
          <p:cNvSpPr>
            <a:spLocks noGrp="1"/>
          </p:cNvSpPr>
          <p:nvPr>
            <p:ph type="sldNum" sz="quarter" idx="12"/>
          </p:nvPr>
        </p:nvSpPr>
        <p:spPr/>
        <p:txBody>
          <a:bodyPr/>
          <a:lstStyle/>
          <a:p>
            <a:fld id="{0C183989-D380-BB4B-8033-B2C050FE378C}" type="slidenum">
              <a:rPr lang="en-US" smtClean="0"/>
              <a:t>51</a:t>
            </a:fld>
            <a:endParaRPr lang="en-US"/>
          </a:p>
        </p:txBody>
      </p:sp>
    </p:spTree>
    <p:extLst>
      <p:ext uri="{BB962C8B-B14F-4D97-AF65-F5344CB8AC3E}">
        <p14:creationId xmlns:p14="http://schemas.microsoft.com/office/powerpoint/2010/main" val="5851839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74611"/>
            <a:ext cx="10972800" cy="1143000"/>
          </a:xfrm>
        </p:spPr>
        <p:txBody>
          <a:bodyPr>
            <a:normAutofit fontScale="90000"/>
          </a:bodyPr>
          <a:lstStyle/>
          <a:p>
            <a:r>
              <a:rPr lang="en-US" dirty="0" smtClean="0">
                <a:solidFill>
                  <a:prstClr val="black"/>
                </a:solidFill>
              </a:rPr>
              <a:t/>
            </a:r>
            <a:br>
              <a:rPr lang="en-US" dirty="0" smtClean="0">
                <a:solidFill>
                  <a:prstClr val="black"/>
                </a:solidFill>
              </a:rPr>
            </a:br>
            <a:r>
              <a:rPr lang="en-US" sz="4900" dirty="0"/>
              <a:t>References:</a:t>
            </a:r>
            <a:r>
              <a:rPr lang="en-US" dirty="0"/>
              <a:t/>
            </a:r>
            <a:br>
              <a:rPr lang="en-US" dirty="0"/>
            </a:br>
            <a:endParaRPr lang="en-US" dirty="0"/>
          </a:p>
        </p:txBody>
      </p:sp>
      <p:sp>
        <p:nvSpPr>
          <p:cNvPr id="3" name="Content Placeholder 2"/>
          <p:cNvSpPr>
            <a:spLocks noGrp="1"/>
          </p:cNvSpPr>
          <p:nvPr>
            <p:ph idx="1"/>
          </p:nvPr>
        </p:nvSpPr>
        <p:spPr/>
        <p:txBody>
          <a:bodyPr>
            <a:normAutofit lnSpcReduction="10000"/>
          </a:bodyPr>
          <a:lstStyle/>
          <a:p>
            <a:r>
              <a:rPr lang="en-US" dirty="0" smtClean="0"/>
              <a:t>National Institute on Drug Abuse (NIDA).(</a:t>
            </a:r>
            <a:r>
              <a:rPr lang="en-US" dirty="0" err="1" smtClean="0"/>
              <a:t>n.d.</a:t>
            </a:r>
            <a:r>
              <a:rPr lang="en-US" dirty="0" smtClean="0"/>
              <a:t>). Retrieved April, 1, 2020, from </a:t>
            </a:r>
            <a:r>
              <a:rPr lang="en-US" dirty="0" smtClean="0">
                <a:hlinkClick r:id="rId3"/>
              </a:rPr>
              <a:t>https://drugabuse.gov/</a:t>
            </a:r>
            <a:endParaRPr lang="en-US" dirty="0" smtClean="0"/>
          </a:p>
          <a:p>
            <a:r>
              <a:rPr lang="en-US" dirty="0" err="1" smtClean="0"/>
              <a:t>Narconon</a:t>
            </a:r>
            <a:r>
              <a:rPr lang="en-US" dirty="0" smtClean="0"/>
              <a:t>: Drug Rehabilitation: Drug Education. (</a:t>
            </a:r>
            <a:r>
              <a:rPr lang="en-US" dirty="0" err="1" smtClean="0"/>
              <a:t>n.d.</a:t>
            </a:r>
            <a:r>
              <a:rPr lang="en-US" dirty="0" smtClean="0"/>
              <a:t>). Retrieved from </a:t>
            </a:r>
            <a:r>
              <a:rPr lang="en-US" dirty="0" smtClean="0">
                <a:hlinkClick r:id="rId4"/>
              </a:rPr>
              <a:t>https://narconon.org/</a:t>
            </a:r>
            <a:endParaRPr lang="en-US" dirty="0" smtClean="0"/>
          </a:p>
          <a:p>
            <a:r>
              <a:rPr lang="en-US" dirty="0">
                <a:solidFill>
                  <a:srgbClr val="FF0000"/>
                </a:solidFill>
                <a:hlinkClick r:id="rId5"/>
              </a:rPr>
              <a:t>https://</a:t>
            </a:r>
            <a:r>
              <a:rPr lang="en-US" dirty="0" smtClean="0">
                <a:solidFill>
                  <a:srgbClr val="FF0000"/>
                </a:solidFill>
                <a:hlinkClick r:id="rId5"/>
              </a:rPr>
              <a:t>columbialegal.org/wp-content/uploads/2019/05/Gone-But-Not-Forgotten-May2019.pdf</a:t>
            </a:r>
            <a:endParaRPr lang="en-US" dirty="0" smtClean="0">
              <a:solidFill>
                <a:srgbClr val="FF0000"/>
              </a:solidFill>
            </a:endParaRPr>
          </a:p>
          <a:p>
            <a:r>
              <a:rPr lang="en-US" dirty="0" smtClean="0"/>
              <a:t>Health Information from the National Library of Medicine (2020, April 1). Retrieved from </a:t>
            </a:r>
            <a:r>
              <a:rPr lang="en-US" dirty="0" smtClean="0">
                <a:hlinkClick r:id="rId6"/>
              </a:rPr>
              <a:t>https://medlineplus.gov</a:t>
            </a:r>
            <a:endParaRPr lang="en-US" dirty="0"/>
          </a:p>
        </p:txBody>
      </p:sp>
      <p:sp>
        <p:nvSpPr>
          <p:cNvPr id="7" name="Slide Number Placeholder 6"/>
          <p:cNvSpPr>
            <a:spLocks noGrp="1"/>
          </p:cNvSpPr>
          <p:nvPr>
            <p:ph type="sldNum" sz="quarter" idx="12"/>
          </p:nvPr>
        </p:nvSpPr>
        <p:spPr/>
        <p:txBody>
          <a:bodyPr/>
          <a:lstStyle/>
          <a:p>
            <a:fld id="{0C183989-D380-BB4B-8033-B2C050FE378C}" type="slidenum">
              <a:rPr lang="en-US" smtClean="0"/>
              <a:t>52</a:t>
            </a:fld>
            <a:endParaRPr lang="en-US"/>
          </a:p>
        </p:txBody>
      </p:sp>
    </p:spTree>
    <p:extLst>
      <p:ext uri="{BB962C8B-B14F-4D97-AF65-F5344CB8AC3E}">
        <p14:creationId xmlns:p14="http://schemas.microsoft.com/office/powerpoint/2010/main" val="304014219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822176"/>
          </a:xfrm>
        </p:spPr>
        <p:txBody>
          <a:bodyPr>
            <a:normAutofit/>
          </a:bodyPr>
          <a:lstStyle/>
          <a:p>
            <a:r>
              <a:rPr lang="en-US" dirty="0" smtClean="0"/>
              <a:t>References:</a:t>
            </a:r>
            <a:endParaRPr lang="en-US" dirty="0"/>
          </a:p>
        </p:txBody>
      </p:sp>
      <p:sp>
        <p:nvSpPr>
          <p:cNvPr id="3" name="Content Placeholder 2"/>
          <p:cNvSpPr>
            <a:spLocks noGrp="1"/>
          </p:cNvSpPr>
          <p:nvPr>
            <p:ph idx="1"/>
          </p:nvPr>
        </p:nvSpPr>
        <p:spPr>
          <a:xfrm>
            <a:off x="609600" y="2019300"/>
            <a:ext cx="10972800" cy="4106866"/>
          </a:xfrm>
        </p:spPr>
        <p:txBody>
          <a:bodyPr>
            <a:normAutofit/>
          </a:bodyPr>
          <a:lstStyle/>
          <a:p>
            <a:pPr marL="285750" indent="-285750">
              <a:buFont typeface="Arial" panose="020B0604020202020204" pitchFamily="34" charset="0"/>
              <a:buChar char="•"/>
            </a:pPr>
            <a:r>
              <a:rPr lang="en-US" dirty="0"/>
              <a:t>National Commission on Correctional Health Care. (2018). Jail-based MAT: Promising practices, guidelines. Retrieved from </a:t>
            </a:r>
            <a:r>
              <a:rPr lang="en-US" u="sng" dirty="0">
                <a:hlinkClick r:id="rId3"/>
              </a:rPr>
              <a:t>https://</a:t>
            </a:r>
            <a:r>
              <a:rPr lang="en-US" u="sng" dirty="0" smtClean="0">
                <a:hlinkClick r:id="rId3"/>
              </a:rPr>
              <a:t>www.ncchc.org/jail-based-MAT</a:t>
            </a:r>
            <a:endParaRPr lang="en-US" u="sng" dirty="0" smtClean="0"/>
          </a:p>
          <a:p>
            <a:pPr marL="285750" indent="-285750">
              <a:buFont typeface="Arial" panose="020B0604020202020204" pitchFamily="34" charset="0"/>
              <a:buChar char="•"/>
            </a:pPr>
            <a:r>
              <a:rPr lang="en-US" dirty="0" err="1" smtClean="0"/>
              <a:t>Wilcox,T</a:t>
            </a:r>
            <a:r>
              <a:rPr lang="en-US" dirty="0" smtClean="0"/>
              <a:t>. (2016). Managing Opiate Withdrawal: The WOWS Method. Retrieved from </a:t>
            </a:r>
            <a:r>
              <a:rPr lang="en-US" dirty="0" smtClean="0">
                <a:hlinkClick r:id="rId4"/>
              </a:rPr>
              <a:t>https://ncchc.org</a:t>
            </a:r>
            <a:endParaRPr lang="en-US" dirty="0"/>
          </a:p>
          <a:p>
            <a:pPr marL="285750" indent="-285750">
              <a:buFont typeface="Arial" panose="020B0604020202020204" pitchFamily="34" charset="0"/>
              <a:buChar char="•"/>
            </a:pPr>
            <a:endParaRPr lang="en-US" dirty="0"/>
          </a:p>
        </p:txBody>
      </p:sp>
      <p:sp>
        <p:nvSpPr>
          <p:cNvPr id="7" name="Slide Number Placeholder 6"/>
          <p:cNvSpPr>
            <a:spLocks noGrp="1"/>
          </p:cNvSpPr>
          <p:nvPr>
            <p:ph type="sldNum" sz="quarter" idx="12"/>
          </p:nvPr>
        </p:nvSpPr>
        <p:spPr/>
        <p:txBody>
          <a:bodyPr/>
          <a:lstStyle/>
          <a:p>
            <a:fld id="{0C183989-D380-BB4B-8033-B2C050FE378C}" type="slidenum">
              <a:rPr lang="en-US" smtClean="0"/>
              <a:t>53</a:t>
            </a:fld>
            <a:endParaRPr lang="en-US"/>
          </a:p>
        </p:txBody>
      </p:sp>
    </p:spTree>
    <p:extLst>
      <p:ext uri="{BB962C8B-B14F-4D97-AF65-F5344CB8AC3E}">
        <p14:creationId xmlns:p14="http://schemas.microsoft.com/office/powerpoint/2010/main" val="21710024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731962"/>
          </a:xfrm>
        </p:spPr>
        <p:txBody>
          <a:bodyPr/>
          <a:lstStyle/>
          <a:p>
            <a:r>
              <a:rPr lang="en-US" dirty="0" smtClean="0"/>
              <a:t>Alcohol</a:t>
            </a:r>
            <a:endParaRPr lang="en-US" dirty="0"/>
          </a:p>
        </p:txBody>
      </p:sp>
      <p:sp>
        <p:nvSpPr>
          <p:cNvPr id="3" name="Content Placeholder 2"/>
          <p:cNvSpPr>
            <a:spLocks noGrp="1"/>
          </p:cNvSpPr>
          <p:nvPr>
            <p:ph idx="1"/>
          </p:nvPr>
        </p:nvSpPr>
        <p:spPr>
          <a:xfrm>
            <a:off x="1080654" y="1600203"/>
            <a:ext cx="10501745" cy="4525963"/>
          </a:xfrm>
        </p:spPr>
        <p:txBody>
          <a:bodyPr/>
          <a:lstStyle/>
          <a:p>
            <a:endParaRPr lang="en-US" dirty="0" smtClean="0"/>
          </a:p>
          <a:p>
            <a:r>
              <a:rPr lang="en-US" dirty="0" smtClean="0"/>
              <a:t>Beer</a:t>
            </a:r>
          </a:p>
          <a:p>
            <a:r>
              <a:rPr lang="en-US" dirty="0" smtClean="0"/>
              <a:t>Wine</a:t>
            </a:r>
          </a:p>
          <a:p>
            <a:r>
              <a:rPr lang="en-US" dirty="0" smtClean="0"/>
              <a:t>Liquor</a:t>
            </a:r>
          </a:p>
          <a:p>
            <a:endParaRPr lang="en-US" dirty="0"/>
          </a:p>
        </p:txBody>
      </p:sp>
      <p:sp>
        <p:nvSpPr>
          <p:cNvPr id="4" name="Slide Number Placeholder 3"/>
          <p:cNvSpPr>
            <a:spLocks noGrp="1"/>
          </p:cNvSpPr>
          <p:nvPr>
            <p:ph type="sldNum" sz="quarter" idx="12"/>
          </p:nvPr>
        </p:nvSpPr>
        <p:spPr/>
        <p:txBody>
          <a:bodyPr/>
          <a:lstStyle/>
          <a:p>
            <a:fld id="{0C183989-D380-BB4B-8033-B2C050FE378C}" type="slidenum">
              <a:rPr lang="en-US" smtClean="0"/>
              <a:t>6</a:t>
            </a:fld>
            <a:endParaRPr lang="en-US"/>
          </a:p>
        </p:txBody>
      </p:sp>
      <p:pic>
        <p:nvPicPr>
          <p:cNvPr id="10" name="Picture 9"/>
          <p:cNvPicPr>
            <a:picLocks noChangeAspect="1"/>
          </p:cNvPicPr>
          <p:nvPr/>
        </p:nvPicPr>
        <p:blipFill>
          <a:blip r:embed="rId2"/>
          <a:stretch>
            <a:fillRect/>
          </a:stretch>
        </p:blipFill>
        <p:spPr>
          <a:xfrm>
            <a:off x="3478004" y="1437485"/>
            <a:ext cx="8228571" cy="5257797"/>
          </a:xfrm>
          <a:prstGeom prst="rect">
            <a:avLst/>
          </a:prstGeom>
          <a:effectLst>
            <a:softEdge rad="31750"/>
          </a:effectLst>
        </p:spPr>
      </p:pic>
    </p:spTree>
    <p:extLst>
      <p:ext uri="{BB962C8B-B14F-4D97-AF65-F5344CB8AC3E}">
        <p14:creationId xmlns:p14="http://schemas.microsoft.com/office/powerpoint/2010/main" val="22346827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643062"/>
          </a:xfrm>
        </p:spPr>
        <p:txBody>
          <a:bodyPr/>
          <a:lstStyle/>
          <a:p>
            <a:r>
              <a:rPr lang="en-US" dirty="0" smtClean="0"/>
              <a:t>Common Signs of Alcohol Intoxication</a:t>
            </a:r>
            <a:endParaRPr lang="en-US" dirty="0"/>
          </a:p>
        </p:txBody>
      </p:sp>
      <p:sp>
        <p:nvSpPr>
          <p:cNvPr id="3" name="Content Placeholder 2"/>
          <p:cNvSpPr>
            <a:spLocks noGrp="1"/>
          </p:cNvSpPr>
          <p:nvPr>
            <p:ph idx="1"/>
          </p:nvPr>
        </p:nvSpPr>
        <p:spPr>
          <a:xfrm>
            <a:off x="426417" y="1600203"/>
            <a:ext cx="6134100" cy="4525963"/>
          </a:xfrm>
        </p:spPr>
        <p:txBody>
          <a:bodyPr>
            <a:normAutofit fontScale="92500"/>
          </a:bodyPr>
          <a:lstStyle/>
          <a:p>
            <a:r>
              <a:rPr lang="en-US" dirty="0"/>
              <a:t>Breath that smells like </a:t>
            </a:r>
            <a:r>
              <a:rPr lang="en-US" dirty="0" smtClean="0"/>
              <a:t>alcohol</a:t>
            </a:r>
            <a:endParaRPr lang="en-US" dirty="0"/>
          </a:p>
          <a:p>
            <a:r>
              <a:rPr lang="en-US" dirty="0"/>
              <a:t>Enlarged </a:t>
            </a:r>
            <a:r>
              <a:rPr lang="en-US" dirty="0" smtClean="0"/>
              <a:t>pupils</a:t>
            </a:r>
          </a:p>
          <a:p>
            <a:r>
              <a:rPr lang="en-US" dirty="0" smtClean="0"/>
              <a:t>Rapid </a:t>
            </a:r>
            <a:r>
              <a:rPr lang="en-US" dirty="0"/>
              <a:t>heartbeat and slow </a:t>
            </a:r>
            <a:r>
              <a:rPr lang="en-US" dirty="0" smtClean="0"/>
              <a:t>breathing</a:t>
            </a:r>
            <a:endParaRPr lang="en-US" dirty="0"/>
          </a:p>
          <a:p>
            <a:r>
              <a:rPr lang="en-US" dirty="0"/>
              <a:t>Loss of balance, </a:t>
            </a:r>
            <a:r>
              <a:rPr lang="en-US" dirty="0" smtClean="0"/>
              <a:t>or inability </a:t>
            </a:r>
            <a:r>
              <a:rPr lang="en-US" dirty="0"/>
              <a:t>to walk straight or stand still</a:t>
            </a:r>
          </a:p>
          <a:p>
            <a:r>
              <a:rPr lang="en-US" dirty="0"/>
              <a:t>Nausea and vomiting</a:t>
            </a:r>
          </a:p>
          <a:p>
            <a:r>
              <a:rPr lang="en-US" dirty="0"/>
              <a:t>Slurred or loud speech</a:t>
            </a:r>
          </a:p>
          <a:p>
            <a:r>
              <a:rPr lang="en-US" dirty="0"/>
              <a:t>Quick mood changes</a:t>
            </a:r>
          </a:p>
          <a:p>
            <a:endParaRPr lang="en-US" dirty="0"/>
          </a:p>
        </p:txBody>
      </p:sp>
      <p:sp>
        <p:nvSpPr>
          <p:cNvPr id="4" name="Slide Number Placeholder 3"/>
          <p:cNvSpPr>
            <a:spLocks noGrp="1"/>
          </p:cNvSpPr>
          <p:nvPr>
            <p:ph type="sldNum" sz="quarter" idx="12"/>
          </p:nvPr>
        </p:nvSpPr>
        <p:spPr/>
        <p:txBody>
          <a:bodyPr/>
          <a:lstStyle/>
          <a:p>
            <a:fld id="{0C183989-D380-BB4B-8033-B2C050FE378C}" type="slidenum">
              <a:rPr lang="en-US" smtClean="0"/>
              <a:t>7</a:t>
            </a:fld>
            <a:endParaRPr lang="en-US"/>
          </a:p>
        </p:txBody>
      </p:sp>
      <p:pic>
        <p:nvPicPr>
          <p:cNvPr id="5" name="Picture 4"/>
          <p:cNvPicPr>
            <a:picLocks noChangeAspect="1"/>
          </p:cNvPicPr>
          <p:nvPr/>
        </p:nvPicPr>
        <p:blipFill>
          <a:blip r:embed="rId3"/>
          <a:stretch>
            <a:fillRect/>
          </a:stretch>
        </p:blipFill>
        <p:spPr>
          <a:xfrm>
            <a:off x="6563981" y="2086453"/>
            <a:ext cx="5453754" cy="3870960"/>
          </a:xfrm>
          <a:prstGeom prst="rect">
            <a:avLst/>
          </a:prstGeom>
        </p:spPr>
      </p:pic>
    </p:spTree>
    <p:extLst>
      <p:ext uri="{BB962C8B-B14F-4D97-AF65-F5344CB8AC3E}">
        <p14:creationId xmlns:p14="http://schemas.microsoft.com/office/powerpoint/2010/main" val="8766358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655762"/>
          </a:xfrm>
        </p:spPr>
        <p:txBody>
          <a:bodyPr/>
          <a:lstStyle/>
          <a:p>
            <a:r>
              <a:rPr lang="en-US" dirty="0" smtClean="0"/>
              <a:t>Common Signs of Withdrawal</a:t>
            </a:r>
            <a:endParaRPr lang="en-US" dirty="0"/>
          </a:p>
        </p:txBody>
      </p:sp>
      <p:sp>
        <p:nvSpPr>
          <p:cNvPr id="3" name="Content Placeholder 2"/>
          <p:cNvSpPr>
            <a:spLocks noGrp="1"/>
          </p:cNvSpPr>
          <p:nvPr>
            <p:ph idx="1"/>
          </p:nvPr>
        </p:nvSpPr>
        <p:spPr>
          <a:xfrm>
            <a:off x="609600" y="1600203"/>
            <a:ext cx="10972800" cy="4525963"/>
          </a:xfrm>
        </p:spPr>
        <p:txBody>
          <a:bodyPr/>
          <a:lstStyle/>
          <a:p>
            <a:pPr marL="0" indent="0">
              <a:buNone/>
            </a:pPr>
            <a:r>
              <a:rPr lang="en-US" dirty="0"/>
              <a:t>Signs in the first </a:t>
            </a:r>
            <a:r>
              <a:rPr lang="en-US" dirty="0" smtClean="0"/>
              <a:t> 6-12 hours post </a:t>
            </a:r>
            <a:r>
              <a:rPr lang="en-US" dirty="0"/>
              <a:t>consumption could include: </a:t>
            </a:r>
          </a:p>
          <a:p>
            <a:pPr marL="0" indent="0">
              <a:buNone/>
            </a:pPr>
            <a:endParaRPr lang="en-US" dirty="0" smtClean="0"/>
          </a:p>
          <a:p>
            <a:r>
              <a:rPr lang="en-US" dirty="0" smtClean="0"/>
              <a:t>Agitation</a:t>
            </a:r>
            <a:endParaRPr lang="en-US" dirty="0"/>
          </a:p>
          <a:p>
            <a:r>
              <a:rPr lang="en-US" dirty="0"/>
              <a:t>Anxiety</a:t>
            </a:r>
          </a:p>
          <a:p>
            <a:r>
              <a:rPr lang="en-US" dirty="0"/>
              <a:t>Headaches</a:t>
            </a:r>
          </a:p>
          <a:p>
            <a:r>
              <a:rPr lang="en-US" dirty="0"/>
              <a:t>Shaking</a:t>
            </a:r>
          </a:p>
          <a:p>
            <a:r>
              <a:rPr lang="en-US" dirty="0"/>
              <a:t>Nausea and vomiting</a:t>
            </a:r>
          </a:p>
          <a:p>
            <a:pPr marL="0" indent="0">
              <a:buNone/>
            </a:pPr>
            <a:endParaRPr lang="en-US" dirty="0"/>
          </a:p>
          <a:p>
            <a:pPr marL="0" indent="0">
              <a:buNone/>
            </a:pPr>
            <a:endParaRPr lang="en-US" dirty="0"/>
          </a:p>
          <a:p>
            <a:endParaRPr lang="en-US" dirty="0"/>
          </a:p>
        </p:txBody>
      </p:sp>
      <p:sp>
        <p:nvSpPr>
          <p:cNvPr id="4" name="Slide Number Placeholder 3"/>
          <p:cNvSpPr>
            <a:spLocks noGrp="1"/>
          </p:cNvSpPr>
          <p:nvPr>
            <p:ph type="sldNum" sz="quarter" idx="12"/>
          </p:nvPr>
        </p:nvSpPr>
        <p:spPr/>
        <p:txBody>
          <a:bodyPr/>
          <a:lstStyle/>
          <a:p>
            <a:fld id="{0C183989-D380-BB4B-8033-B2C050FE378C}" type="slidenum">
              <a:rPr lang="en-US" smtClean="0"/>
              <a:t>8</a:t>
            </a:fld>
            <a:endParaRPr lang="en-US"/>
          </a:p>
        </p:txBody>
      </p:sp>
      <p:pic>
        <p:nvPicPr>
          <p:cNvPr id="5" name="Picture 4"/>
          <p:cNvPicPr>
            <a:picLocks noChangeAspect="1"/>
          </p:cNvPicPr>
          <p:nvPr/>
        </p:nvPicPr>
        <p:blipFill>
          <a:blip r:embed="rId3"/>
          <a:stretch>
            <a:fillRect/>
          </a:stretch>
        </p:blipFill>
        <p:spPr>
          <a:xfrm>
            <a:off x="5784859" y="2180664"/>
            <a:ext cx="3847619" cy="3695238"/>
          </a:xfrm>
          <a:prstGeom prst="rect">
            <a:avLst/>
          </a:prstGeom>
          <a:effectLst>
            <a:softEdge rad="31750"/>
          </a:effectLst>
        </p:spPr>
      </p:pic>
    </p:spTree>
    <p:extLst>
      <p:ext uri="{BB962C8B-B14F-4D97-AF65-F5344CB8AC3E}">
        <p14:creationId xmlns:p14="http://schemas.microsoft.com/office/powerpoint/2010/main" val="33990470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655762"/>
          </a:xfrm>
        </p:spPr>
        <p:txBody>
          <a:bodyPr/>
          <a:lstStyle/>
          <a:p>
            <a:r>
              <a:rPr lang="en-US" dirty="0"/>
              <a:t>Common Signs of </a:t>
            </a:r>
            <a:r>
              <a:rPr lang="en-US" dirty="0" smtClean="0"/>
              <a:t>Withdrawal </a:t>
            </a:r>
            <a:r>
              <a:rPr lang="en-US" dirty="0" smtClean="0"/>
              <a:t>cont</a:t>
            </a:r>
            <a:r>
              <a:rPr lang="en-US" dirty="0" smtClean="0"/>
              <a:t>.</a:t>
            </a:r>
            <a:endParaRPr lang="en-US" dirty="0"/>
          </a:p>
        </p:txBody>
      </p:sp>
      <p:sp>
        <p:nvSpPr>
          <p:cNvPr id="3" name="Content Placeholder 2"/>
          <p:cNvSpPr>
            <a:spLocks noGrp="1"/>
          </p:cNvSpPr>
          <p:nvPr>
            <p:ph idx="1"/>
          </p:nvPr>
        </p:nvSpPr>
        <p:spPr/>
        <p:txBody>
          <a:bodyPr/>
          <a:lstStyle/>
          <a:p>
            <a:pPr marL="0" indent="0">
              <a:buNone/>
            </a:pPr>
            <a:r>
              <a:rPr lang="en-US" dirty="0"/>
              <a:t>Signs in the first 12-24 hours </a:t>
            </a:r>
            <a:r>
              <a:rPr lang="en-US" dirty="0" smtClean="0"/>
              <a:t>post </a:t>
            </a:r>
            <a:r>
              <a:rPr lang="en-US" dirty="0"/>
              <a:t>consumption could include: </a:t>
            </a:r>
          </a:p>
          <a:p>
            <a:pPr marL="0" indent="0">
              <a:buNone/>
            </a:pPr>
            <a:endParaRPr lang="en-US" dirty="0" smtClean="0"/>
          </a:p>
          <a:p>
            <a:r>
              <a:rPr lang="en-US" dirty="0" smtClean="0"/>
              <a:t>Disorientation</a:t>
            </a:r>
            <a:endParaRPr lang="en-US" dirty="0"/>
          </a:p>
          <a:p>
            <a:r>
              <a:rPr lang="en-US" dirty="0"/>
              <a:t>Hand tremors</a:t>
            </a:r>
          </a:p>
          <a:p>
            <a:r>
              <a:rPr lang="en-US" dirty="0"/>
              <a:t>Seizures</a:t>
            </a:r>
          </a:p>
          <a:p>
            <a:endParaRPr lang="en-US" dirty="0"/>
          </a:p>
        </p:txBody>
      </p:sp>
      <p:sp>
        <p:nvSpPr>
          <p:cNvPr id="4" name="Slide Number Placeholder 3"/>
          <p:cNvSpPr>
            <a:spLocks noGrp="1"/>
          </p:cNvSpPr>
          <p:nvPr>
            <p:ph type="sldNum" sz="quarter" idx="12"/>
          </p:nvPr>
        </p:nvSpPr>
        <p:spPr/>
        <p:txBody>
          <a:bodyPr/>
          <a:lstStyle/>
          <a:p>
            <a:fld id="{0C183989-D380-BB4B-8033-B2C050FE378C}" type="slidenum">
              <a:rPr lang="en-US" smtClean="0"/>
              <a:t>9</a:t>
            </a:fld>
            <a:endParaRPr lang="en-US"/>
          </a:p>
        </p:txBody>
      </p:sp>
    </p:spTree>
    <p:extLst>
      <p:ext uri="{BB962C8B-B14F-4D97-AF65-F5344CB8AC3E}">
        <p14:creationId xmlns:p14="http://schemas.microsoft.com/office/powerpoint/2010/main" val="1884788896"/>
      </p:ext>
    </p:extLst>
  </p:cSld>
  <p:clrMapOvr>
    <a:masterClrMapping/>
  </p:clrMapOvr>
  <p:timing>
    <p:tnLst>
      <p:par>
        <p:cTn id="1" dur="indefinite" restart="never" nodeType="tmRoot"/>
      </p:par>
    </p:tnLst>
  </p:timing>
</p:sld>
</file>

<file path=ppt/theme/theme1.xml><?xml version="1.0" encoding="utf-8"?>
<a:theme xmlns:a="http://schemas.openxmlformats.org/drawingml/2006/main" name="DSHS template 4 KQ (for buil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SHS general template letter size.pptx" id="{2E01765E-5F76-4CD6-839A-251E03CC6153}" vid="{25C50A6A-55CB-44C0-BD15-3CECE7226CE0}"/>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13687</TotalTime>
  <Words>1824</Words>
  <Application>Microsoft Office PowerPoint</Application>
  <PresentationFormat>Widescreen</PresentationFormat>
  <Paragraphs>411</Paragraphs>
  <Slides>53</Slides>
  <Notes>21</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53</vt:i4>
      </vt:variant>
    </vt:vector>
  </HeadingPairs>
  <TitlesOfParts>
    <vt:vector size="58" baseType="lpstr">
      <vt:lpstr>Arial</vt:lpstr>
      <vt:lpstr>Calibri</vt:lpstr>
      <vt:lpstr>Calibri Light</vt:lpstr>
      <vt:lpstr>DSHS template 4 KQ (for build)</vt:lpstr>
      <vt:lpstr>Custom Design</vt:lpstr>
      <vt:lpstr>Substance Use Treatment and Withdrawal Management: Training for Jails</vt:lpstr>
      <vt:lpstr>Overview</vt:lpstr>
      <vt:lpstr>Learning Objectives</vt:lpstr>
      <vt:lpstr> SUD Stats in Washington State Jails</vt:lpstr>
      <vt:lpstr> SUD Stats in Washington State Jails</vt:lpstr>
      <vt:lpstr>Alcohol</vt:lpstr>
      <vt:lpstr>Common Signs of Alcohol Intoxication</vt:lpstr>
      <vt:lpstr>Common Signs of Withdrawal</vt:lpstr>
      <vt:lpstr>Common Signs of Withdrawal cont.</vt:lpstr>
      <vt:lpstr>Common Signs of Withdrawal cont.</vt:lpstr>
      <vt:lpstr>Medical and Psychological Concerns with Alcohol Withdrawal</vt:lpstr>
      <vt:lpstr>Benzodiazepine</vt:lpstr>
      <vt:lpstr>Benzodiazepine</vt:lpstr>
      <vt:lpstr>Benzodiazepine use with opiates</vt:lpstr>
      <vt:lpstr>Common Signs of Benzodiazepine Intoxication</vt:lpstr>
      <vt:lpstr>Common Signs of Benzodiazepine Withdrawal</vt:lpstr>
      <vt:lpstr>Less Common and More Severe Signs of Benzodiazepine Withdrawal</vt:lpstr>
      <vt:lpstr>Opioids</vt:lpstr>
      <vt:lpstr>Opioids</vt:lpstr>
      <vt:lpstr>Trends in Opioid Purity</vt:lpstr>
      <vt:lpstr>Common Signs of Intoxication</vt:lpstr>
      <vt:lpstr>Common Signs of Withdrawal</vt:lpstr>
      <vt:lpstr>Common Signs of Opioid Withdrawal cont.</vt:lpstr>
      <vt:lpstr>Medical and Psychological Concerns with Opioid Withdrawal</vt:lpstr>
      <vt:lpstr>Stimulants</vt:lpstr>
      <vt:lpstr>Common Signs of Intoxication</vt:lpstr>
      <vt:lpstr>Common Signs of Intoxication cont.</vt:lpstr>
      <vt:lpstr>Common Signs of Withdrawal</vt:lpstr>
      <vt:lpstr>Common Signs of Withdrawal cont.</vt:lpstr>
      <vt:lpstr>Medical and Psychological Concerns with Stimulant Withdrawal</vt:lpstr>
      <vt:lpstr>Synthetic Drugs</vt:lpstr>
      <vt:lpstr>Common Signs of Intoxication</vt:lpstr>
      <vt:lpstr>Common Signs of Intoxication cont.</vt:lpstr>
      <vt:lpstr>Common Signs of Withdrawal</vt:lpstr>
      <vt:lpstr>Medical and Psychological Concerns with Stimulant Withdrawal</vt:lpstr>
      <vt:lpstr>Club Drugs</vt:lpstr>
      <vt:lpstr>Common Signs of Intoxication</vt:lpstr>
      <vt:lpstr>Common Signs of Intoxication cont.</vt:lpstr>
      <vt:lpstr>Common Signs of Withdrawal</vt:lpstr>
      <vt:lpstr>Common Signs of Withdrawal cont.</vt:lpstr>
      <vt:lpstr>Medical and Psychological Concerns with Club Drug Withdrawal</vt:lpstr>
      <vt:lpstr>Withdrawal Management in Jail Settings </vt:lpstr>
      <vt:lpstr>Withdrawal Management</vt:lpstr>
      <vt:lpstr>Withdrawal Management</vt:lpstr>
      <vt:lpstr>Withdrawal Management Protocols </vt:lpstr>
      <vt:lpstr>Medically Assisted Treatment Programs</vt:lpstr>
      <vt:lpstr>Policy Recommendations</vt:lpstr>
      <vt:lpstr>What to Include in Policy</vt:lpstr>
      <vt:lpstr>Resources</vt:lpstr>
      <vt:lpstr> Questions?</vt:lpstr>
      <vt:lpstr>Thank you! Please don’t forget to complete our training evaluation survey at https://www.research.net/r/KRD8QY8   A downloadable PDF version of this training and video is available at:  https://www.dshs.wa.gov/bha/office-forensic-mental-health-services/jail-technical-assistance-program   </vt:lpstr>
      <vt:lpstr> References: </vt:lpstr>
      <vt:lpstr>References:</vt:lpstr>
    </vt:vector>
  </TitlesOfParts>
  <Company>Washington State DSHS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Opening slide</dc:title>
  <dc:creator>Knudson, Erik E (DSHS/BHA)</dc:creator>
  <cp:lastModifiedBy>Johnson, Robert S (Rob)  (DSHS/BHA)</cp:lastModifiedBy>
  <cp:revision>799</cp:revision>
  <cp:lastPrinted>2019-10-17T15:07:30Z</cp:lastPrinted>
  <dcterms:created xsi:type="dcterms:W3CDTF">2019-07-23T14:38:23Z</dcterms:created>
  <dcterms:modified xsi:type="dcterms:W3CDTF">2020-11-17T23:33:28Z</dcterms:modified>
</cp:coreProperties>
</file>