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4" r:id="rId4"/>
  </p:sldMasterIdLst>
  <p:notesMasterIdLst>
    <p:notesMasterId r:id="rId17"/>
  </p:notesMasterIdLst>
  <p:handoutMasterIdLst>
    <p:handoutMasterId r:id="rId18"/>
  </p:handoutMasterIdLst>
  <p:sldIdLst>
    <p:sldId id="256" r:id="rId5"/>
    <p:sldId id="291" r:id="rId6"/>
    <p:sldId id="260" r:id="rId7"/>
    <p:sldId id="284" r:id="rId8"/>
    <p:sldId id="286" r:id="rId9"/>
    <p:sldId id="287" r:id="rId10"/>
    <p:sldId id="288" r:id="rId11"/>
    <p:sldId id="289" r:id="rId12"/>
    <p:sldId id="293" r:id="rId13"/>
    <p:sldId id="294" r:id="rId14"/>
    <p:sldId id="295" r:id="rId15"/>
    <p:sldId id="29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Lst>
        </p14:section>
        <p14:section name="Design, Morph, Annotate, Work Together, Tell Me" id="{B9B51309-D148-4332-87C2-07BE32FBCA3B}">
          <p14:sldIdLst>
            <p14:sldId id="291"/>
            <p14:sldId id="260"/>
            <p14:sldId id="284"/>
            <p14:sldId id="286"/>
            <p14:sldId id="287"/>
            <p14:sldId id="288"/>
            <p14:sldId id="289"/>
            <p14:sldId id="293"/>
            <p14:sldId id="294"/>
            <p14:sldId id="295"/>
            <p14:sldId id="292"/>
          </p14:sldIdLst>
        </p14:section>
        <p14:section name="Learn More" id="{2CC34DB2-6590-42C0-AD4B-A04C6060184E}">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4726"/>
    <a:srgbClr val="404040"/>
    <a:srgbClr val="FF9B45"/>
    <a:srgbClr val="DD462F"/>
    <a:srgbClr val="F8CFB6"/>
    <a:srgbClr val="F8CAB6"/>
    <a:srgbClr val="923922"/>
    <a:srgbClr val="F5F5F5"/>
    <a:srgbClr val="F2F2F2"/>
    <a:srgbClr val="D2B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1BCF2A-C66C-40BE-A0AC-29E258A1EC63}" v="1" dt="2024-02-02T17:50:31.6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241" autoAdjust="0"/>
  </p:normalViewPr>
  <p:slideViewPr>
    <p:cSldViewPr snapToGrid="0">
      <p:cViewPr varScale="1">
        <p:scale>
          <a:sx n="43" d="100"/>
          <a:sy n="43" d="100"/>
        </p:scale>
        <p:origin x="768" y="4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0680FBE-A8DF-4758-9AC4-3A9E1039168F}" type="datetimeFigureOut">
              <a:rPr lang="en-US" smtClean="0"/>
              <a:t>2/2/2024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679768-A2FC-4D08-91F6-8DCE6C566B36}" type="slidenum">
              <a:rPr lang="en-US" smtClean="0"/>
              <a:t>‹#›</a:t>
            </a:fld>
            <a:endParaRPr lang="en-US" dirty="0"/>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2/2/2024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dirty="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dirty="0"/>
          </a:p>
        </p:txBody>
      </p:sp>
    </p:spTree>
    <p:extLst>
      <p:ext uri="{BB962C8B-B14F-4D97-AF65-F5344CB8AC3E}">
        <p14:creationId xmlns:p14="http://schemas.microsoft.com/office/powerpoint/2010/main" val="1011769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8BEEBAAA-29B5-4AF5-BC5F-7E580C29002D}" type="datetimeFigureOut">
              <a:rPr lang="en-US" smtClean="0"/>
              <a:pPr/>
              <a:t>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7328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3262581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5698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Rectangle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5191824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12" name="Straight Connector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521207" y="448056"/>
            <a:ext cx="6877119" cy="640080"/>
          </a:xfrm>
        </p:spPr>
        <p:txBody>
          <a:bodyPr anchor="b" anchorCtr="0">
            <a:normAutofit/>
          </a:bodyPr>
          <a:lstStyle>
            <a:lvl1pPr>
              <a:defRPr sz="2800">
                <a:solidFill>
                  <a:schemeClr val="bg2">
                    <a:lumMod val="25000"/>
                  </a:schemeClr>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2/2/2024</a:t>
            </a:fld>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4196212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4288684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EEBAAA-29B5-4AF5-BC5F-7E580C29002D}" type="datetimeFigureOut">
              <a:rPr lang="en-US" smtClean="0"/>
              <a:pPr/>
              <a:t>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5885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BEEBAAA-29B5-4AF5-BC5F-7E580C29002D}" type="datetimeFigureOut">
              <a:rPr lang="en-US" smtClean="0"/>
              <a:pPr/>
              <a:t>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213854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EEBAAA-29B5-4AF5-BC5F-7E580C29002D}" type="datetimeFigureOut">
              <a:rPr lang="en-US" smtClean="0"/>
              <a:pPr/>
              <a:t>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2457397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pPr/>
              <a:t>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2596975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pPr/>
              <a:t>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3391773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4134181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9421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BEEBAAA-29B5-4AF5-BC5F-7E580C29002D}" type="datetimeFigureOut">
              <a:rPr lang="en-US" smtClean="0"/>
              <a:pPr/>
              <a:t>2/2/2024</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860EDB8-5305-433F-BE41-D7A86D811DB3}"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B48E2282-19ED-4799-9C7B-A669483E83FE}"/>
              </a:ext>
            </a:extLst>
          </p:cNvPr>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9" name="Straight Connector 8">
            <a:extLst>
              <a:ext uri="{FF2B5EF4-FFF2-40B4-BE49-F238E27FC236}">
                <a16:creationId xmlns:a16="http://schemas.microsoft.com/office/drawing/2014/main" id="{E903C9DA-295D-41BC-BF57-082D91B16221}"/>
              </a:ext>
            </a:extLst>
          </p:cNvPr>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343342"/>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hyperlink" Target="mailto:speacey@kingcounty.gov"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mailto:referrals@recoverynavigatorprogram.org" TargetMode="External"/><Relationship Id="rId2" Type="http://schemas.openxmlformats.org/officeDocument/2006/relationships/hyperlink" Target="mailto:leadreferrals@defender.org"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2387600"/>
          </a:xfrm>
        </p:spPr>
        <p:txBody>
          <a:bodyPr anchor="ctr" anchorCtr="0">
            <a:normAutofit/>
          </a:bodyPr>
          <a:lstStyle/>
          <a:p>
            <a:pPr algn="ctr"/>
            <a:r>
              <a:rPr lang="en-US" sz="4800" dirty="0">
                <a:solidFill>
                  <a:schemeClr val="bg1"/>
                </a:solidFill>
                <a:latin typeface="Calibri" panose="020F0502020204030204" pitchFamily="34" charset="0"/>
                <a:cs typeface="Calibri" panose="020F0502020204030204" pitchFamily="34" charset="0"/>
              </a:rPr>
              <a:t>Recovery</a:t>
            </a:r>
            <a:r>
              <a:rPr lang="en-US" sz="4800" dirty="0">
                <a:solidFill>
                  <a:schemeClr val="bg1"/>
                </a:solidFill>
                <a:latin typeface="Candara" panose="020E0502030303020204" pitchFamily="34" charset="0"/>
              </a:rPr>
              <a:t> Navigator Program</a:t>
            </a:r>
            <a:br>
              <a:rPr lang="en-US" sz="4800" dirty="0">
                <a:solidFill>
                  <a:schemeClr val="bg1"/>
                </a:solidFill>
                <a:latin typeface="Candara" panose="020E0502030303020204" pitchFamily="34" charset="0"/>
              </a:rPr>
            </a:br>
            <a:br>
              <a:rPr lang="en-US" sz="4800" dirty="0">
                <a:solidFill>
                  <a:schemeClr val="bg1"/>
                </a:solidFill>
                <a:latin typeface="Candara" panose="020E0502030303020204" pitchFamily="34" charset="0"/>
              </a:rPr>
            </a:br>
            <a:r>
              <a:rPr lang="en-US" sz="1600" dirty="0">
                <a:solidFill>
                  <a:schemeClr val="bg1"/>
                </a:solidFill>
                <a:latin typeface="Candara" panose="020E0502030303020204" pitchFamily="34" charset="0"/>
              </a:rPr>
              <a:t>by Susan Peacey, King County, BHDD</a:t>
            </a:r>
            <a:br>
              <a:rPr lang="en-US" sz="1600" dirty="0">
                <a:solidFill>
                  <a:schemeClr val="bg1"/>
                </a:solidFill>
                <a:latin typeface="Candara" panose="020E0502030303020204" pitchFamily="34" charset="0"/>
              </a:rPr>
            </a:br>
            <a:br>
              <a:rPr lang="en-US" sz="1600" dirty="0">
                <a:solidFill>
                  <a:schemeClr val="bg1"/>
                </a:solidFill>
                <a:latin typeface="Candara" panose="020E0502030303020204" pitchFamily="34" charset="0"/>
              </a:rPr>
            </a:br>
            <a:r>
              <a:rPr lang="en-US" sz="1600" dirty="0">
                <a:solidFill>
                  <a:schemeClr val="bg1"/>
                </a:solidFill>
                <a:latin typeface="Candara" panose="020E0502030303020204" pitchFamily="34" charset="0"/>
              </a:rPr>
              <a:t>RNP Project Manager and reginal Administrator </a:t>
            </a:r>
          </a:p>
        </p:txBody>
      </p:sp>
      <p:sp>
        <p:nvSpPr>
          <p:cNvPr id="3" name="Subtitle 2"/>
          <p:cNvSpPr>
            <a:spLocks noGrp="1"/>
          </p:cNvSpPr>
          <p:nvPr>
            <p:ph type="subTitle" idx="4294967295"/>
          </p:nvPr>
        </p:nvSpPr>
        <p:spPr>
          <a:xfrm>
            <a:off x="1471978" y="2226654"/>
            <a:ext cx="9430483" cy="3589770"/>
          </a:xfrm>
        </p:spPr>
        <p:txBody>
          <a:bodyPr>
            <a:noAutofit/>
          </a:bodyPr>
          <a:lstStyle/>
          <a:p>
            <a:pPr>
              <a:lnSpc>
                <a:spcPct val="150000"/>
              </a:lnSpc>
            </a:pPr>
            <a:r>
              <a:rPr lang="en-US" sz="2000" dirty="0">
                <a:solidFill>
                  <a:schemeClr val="bg1"/>
                </a:solidFill>
                <a:latin typeface="Calibri" panose="020F0502020204030204" pitchFamily="34" charset="0"/>
                <a:ea typeface="Calibri" panose="020F0502020204030204" pitchFamily="34" charset="0"/>
              </a:rPr>
              <a:t>The RNP</a:t>
            </a:r>
            <a:r>
              <a:rPr lang="en-US" sz="2000" dirty="0">
                <a:solidFill>
                  <a:schemeClr val="bg1"/>
                </a:solidFill>
                <a:effectLst/>
                <a:latin typeface="Calibri" panose="020F0502020204030204" pitchFamily="34" charset="0"/>
                <a:ea typeface="Calibri" panose="020F0502020204030204" pitchFamily="34" charset="0"/>
              </a:rPr>
              <a:t> </a:t>
            </a:r>
            <a:r>
              <a:rPr lang="en-US" sz="2000" dirty="0">
                <a:solidFill>
                  <a:schemeClr val="bg1"/>
                </a:solidFill>
                <a:latin typeface="Calibri" panose="020F0502020204030204" pitchFamily="34" charset="0"/>
                <a:ea typeface="Calibri" panose="020F0502020204030204" pitchFamily="34" charset="0"/>
              </a:rPr>
              <a:t>was </a:t>
            </a:r>
            <a:r>
              <a:rPr lang="en-US" sz="2000" dirty="0">
                <a:solidFill>
                  <a:schemeClr val="bg1"/>
                </a:solidFill>
                <a:effectLst/>
                <a:latin typeface="Calibri" panose="020F0502020204030204" pitchFamily="34" charset="0"/>
                <a:ea typeface="Calibri" panose="020F0502020204030204" pitchFamily="34" charset="0"/>
              </a:rPr>
              <a:t>mandated by the Senate Bill 5476  2021 addressing the State versus Blake decision and updated in 2023 through Senate Bill 5536</a:t>
            </a:r>
          </a:p>
          <a:p>
            <a:pPr marL="0" indent="0">
              <a:lnSpc>
                <a:spcPct val="100000"/>
              </a:lnSpc>
              <a:buNone/>
            </a:pPr>
            <a:endParaRPr lang="en-US" sz="2000" dirty="0">
              <a:solidFill>
                <a:schemeClr val="bg1"/>
              </a:solidFill>
              <a:effectLst/>
              <a:latin typeface="Calibri" panose="020F0502020204030204" pitchFamily="34" charset="0"/>
              <a:ea typeface="Calibri" panose="020F0502020204030204" pitchFamily="34" charset="0"/>
            </a:endParaRPr>
          </a:p>
          <a:p>
            <a:pPr>
              <a:lnSpc>
                <a:spcPct val="150000"/>
              </a:lnSpc>
            </a:pPr>
            <a:r>
              <a:rPr lang="en-US" sz="2000" dirty="0">
                <a:solidFill>
                  <a:schemeClr val="bg1"/>
                </a:solidFill>
                <a:latin typeface="Calibri" panose="020F0502020204030204" pitchFamily="34" charset="0"/>
                <a:ea typeface="Calibri" panose="020F0502020204030204" pitchFamily="34" charset="0"/>
              </a:rPr>
              <a:t>A</a:t>
            </a:r>
            <a:r>
              <a:rPr lang="en-US" sz="2000" dirty="0">
                <a:solidFill>
                  <a:schemeClr val="bg1"/>
                </a:solidFill>
                <a:effectLst/>
                <a:latin typeface="Calibri" panose="020F0502020204030204" pitchFamily="34" charset="0"/>
                <a:ea typeface="Calibri" panose="020F0502020204030204" pitchFamily="34" charset="0"/>
              </a:rPr>
              <a:t>ssist persons with Substance </a:t>
            </a:r>
            <a:r>
              <a:rPr lang="en-US" sz="2000" dirty="0">
                <a:solidFill>
                  <a:schemeClr val="bg1"/>
                </a:solidFill>
                <a:latin typeface="Calibri" panose="020F0502020204030204" pitchFamily="34" charset="0"/>
                <a:ea typeface="Calibri" panose="020F0502020204030204" pitchFamily="34" charset="0"/>
              </a:rPr>
              <a:t>U</a:t>
            </a:r>
            <a:r>
              <a:rPr lang="en-US" sz="2000" dirty="0">
                <a:solidFill>
                  <a:schemeClr val="bg1"/>
                </a:solidFill>
                <a:effectLst/>
                <a:latin typeface="Calibri" panose="020F0502020204030204" pitchFamily="34" charset="0"/>
                <a:ea typeface="Calibri" panose="020F0502020204030204" pitchFamily="34" charset="0"/>
              </a:rPr>
              <a:t>se </a:t>
            </a:r>
            <a:r>
              <a:rPr lang="en-US" sz="2000" dirty="0">
                <a:solidFill>
                  <a:schemeClr val="bg1"/>
                </a:solidFill>
                <a:latin typeface="Calibri" panose="020F0502020204030204" pitchFamily="34" charset="0"/>
                <a:ea typeface="Calibri" panose="020F0502020204030204" pitchFamily="34" charset="0"/>
              </a:rPr>
              <a:t>D</a:t>
            </a:r>
            <a:r>
              <a:rPr lang="en-US" sz="2000" dirty="0">
                <a:solidFill>
                  <a:schemeClr val="bg1"/>
                </a:solidFill>
                <a:effectLst/>
                <a:latin typeface="Calibri" panose="020F0502020204030204" pitchFamily="34" charset="0"/>
                <a:ea typeface="Calibri" panose="020F0502020204030204" pitchFamily="34" charset="0"/>
              </a:rPr>
              <a:t>isorders/ Mental Health or other Behavioral Health through accessing outreach, treatment, and Recovery Support </a:t>
            </a:r>
            <a:r>
              <a:rPr lang="en-US" sz="2000" dirty="0">
                <a:solidFill>
                  <a:schemeClr val="bg1"/>
                </a:solidFill>
                <a:latin typeface="Calibri" panose="020F0502020204030204" pitchFamily="34" charset="0"/>
                <a:ea typeface="Calibri" panose="020F0502020204030204" pitchFamily="34" charset="0"/>
              </a:rPr>
              <a:t>S</a:t>
            </a:r>
            <a:r>
              <a:rPr lang="en-US" sz="2000" dirty="0">
                <a:solidFill>
                  <a:schemeClr val="bg1"/>
                </a:solidFill>
                <a:effectLst/>
                <a:latin typeface="Calibri" panose="020F0502020204030204" pitchFamily="34" charset="0"/>
                <a:ea typeface="Calibri" panose="020F0502020204030204" pitchFamily="34" charset="0"/>
              </a:rPr>
              <a:t>ervices</a:t>
            </a:r>
          </a:p>
          <a:p>
            <a:pPr>
              <a:lnSpc>
                <a:spcPct val="100000"/>
              </a:lnSpc>
            </a:pPr>
            <a:endParaRPr lang="en-US" sz="2000" dirty="0">
              <a:solidFill>
                <a:schemeClr val="bg1"/>
              </a:solidFill>
              <a:effectLst/>
              <a:latin typeface="Calibri" panose="020F0502020204030204" pitchFamily="34" charset="0"/>
              <a:ea typeface="Calibri" panose="020F0502020204030204" pitchFamily="34" charset="0"/>
            </a:endParaRPr>
          </a:p>
          <a:p>
            <a:pPr>
              <a:lnSpc>
                <a:spcPct val="150000"/>
              </a:lnSpc>
            </a:pPr>
            <a:r>
              <a:rPr lang="en-US" sz="2000" dirty="0">
                <a:solidFill>
                  <a:schemeClr val="bg1"/>
                </a:solidFill>
                <a:effectLst/>
                <a:latin typeface="Calibri" panose="020F0502020204030204" pitchFamily="34" charset="0"/>
                <a:ea typeface="Calibri" panose="020F0502020204030204" pitchFamily="34" charset="0"/>
              </a:rPr>
              <a:t>This program is a community-based outreach/engagement program that seeks to engage individuals who may benefit from behavioral health treatment </a:t>
            </a:r>
          </a:p>
        </p:txBody>
      </p:sp>
    </p:spTree>
    <p:extLst>
      <p:ext uri="{BB962C8B-B14F-4D97-AF65-F5344CB8AC3E}">
        <p14:creationId xmlns:p14="http://schemas.microsoft.com/office/powerpoint/2010/main" val="2471807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34319F-CB08-6C17-D992-8BE56AA518D2}"/>
              </a:ext>
            </a:extLst>
          </p:cNvPr>
          <p:cNvSpPr>
            <a:spLocks noGrp="1"/>
          </p:cNvSpPr>
          <p:nvPr>
            <p:ph sz="quarter" idx="10"/>
          </p:nvPr>
        </p:nvSpPr>
        <p:spPr>
          <a:xfrm>
            <a:off x="445476" y="1435608"/>
            <a:ext cx="10238155" cy="5422392"/>
          </a:xfrm>
        </p:spPr>
        <p:txBody>
          <a:bodyPr>
            <a:normAutofit/>
          </a:bodyPr>
          <a:lstStyle/>
          <a:p>
            <a:pPr marL="0" indent="0">
              <a:buNone/>
            </a:pPr>
            <a:r>
              <a:rPr lang="en-US" sz="1600" b="1" dirty="0">
                <a:solidFill>
                  <a:schemeClr val="accent2">
                    <a:lumMod val="50000"/>
                  </a:schemeClr>
                </a:solidFill>
                <a:latin typeface="Calibri" panose="020F0502020204030204" pitchFamily="34" charset="0"/>
                <a:ea typeface="Calibri" panose="020F0502020204030204" pitchFamily="34" charset="0"/>
                <a:cs typeface="Calibri" panose="020F0502020204030204" pitchFamily="34" charset="0"/>
              </a:rPr>
              <a:t>REACH (Evergreen Treatment Services) RNP:</a:t>
            </a:r>
          </a:p>
          <a:p>
            <a:pPr marL="0" indent="0">
              <a:buNone/>
            </a:pPr>
            <a:r>
              <a:rPr lang="en-US" sz="1600" kern="100" dirty="0">
                <a:solidFill>
                  <a:schemeClr val="accent2">
                    <a:lumMod val="50000"/>
                  </a:schemeClr>
                </a:solidFill>
                <a:effectLst/>
                <a:latin typeface="Calibri" panose="020F0502020204030204" pitchFamily="34" charset="0"/>
                <a:ea typeface="Calibri" panose="020F0502020204030204" pitchFamily="34" charset="0"/>
                <a:cs typeface="Calibri" panose="020F0502020204030204" pitchFamily="34" charset="0"/>
              </a:rPr>
              <a:t>A program participant, who is Native American, completed an intake and an Individual Service Plan with his case manager. The case manager was able to support the participant as he navigates homelessness as well as the recent death of his mother. The case manager was able to connect the participant to the LEAD legal team as he was facing unnecessary, and potentially illegal barriers to accessing his deceased mom’s apartment to take care of her affairs (as well as his own items that were there). The case manager and LEAD legal team were able to communicate what was and was not legal for the apartment to do in the situation, arrange for a civil assist to show up for the participant to access his things, get the death certificate, and schedule a time for the apartment manager to open the unit. The case manager’s presence and the LEAD legal team’s involvement helped give the participant a sense of comradery, increase public safety in an emotionally charged situation, and decrease the participant’s risk of legal involvement as he faced barriers to managing his mother’s affairs while still grieving her loss.  </a:t>
            </a:r>
          </a:p>
          <a:p>
            <a:pPr marL="0" indent="0">
              <a:buNone/>
            </a:pPr>
            <a:endParaRPr lang="en-US" sz="1600" b="1" dirty="0">
              <a:solidFill>
                <a:schemeClr val="accent2">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1600" b="1" dirty="0">
                <a:solidFill>
                  <a:schemeClr val="accent2">
                    <a:lumMod val="50000"/>
                  </a:schemeClr>
                </a:solidFill>
                <a:latin typeface="Calibri" panose="020F0502020204030204" pitchFamily="34" charset="0"/>
                <a:ea typeface="Calibri" panose="020F0502020204030204" pitchFamily="34" charset="0"/>
                <a:cs typeface="Calibri" panose="020F0502020204030204" pitchFamily="34" charset="0"/>
              </a:rPr>
              <a:t>Peer Washington RNP:</a:t>
            </a:r>
          </a:p>
          <a:p>
            <a:pPr marL="0" indent="0">
              <a:buNone/>
            </a:pPr>
            <a:r>
              <a:rPr lang="en-US" sz="1600" kern="100" dirty="0">
                <a:solidFill>
                  <a:schemeClr val="accent2">
                    <a:lumMod val="50000"/>
                  </a:schemeClr>
                </a:solidFill>
                <a:effectLst/>
                <a:latin typeface="Calibri" panose="020F0502020204030204" pitchFamily="34" charset="0"/>
                <a:ea typeface="Calibri" panose="020F0502020204030204" pitchFamily="34" charset="0"/>
                <a:cs typeface="Calibri" panose="020F0502020204030204" pitchFamily="34" charset="0"/>
              </a:rPr>
              <a:t>The team with Peer Washington received a referral from the Port of Seattle Police Department.  The participant was stuck at the airport due to coming in from Texas in search of a better life.  He was living at the airport due to a lack of finances and knowledge of the Seattle area.  The team was able to take him to a hotel where he was able to shower and collect himself.  The team supported him with sending out his resume.  He was able to go to interviews clean and showered.  He ultimately got a job on a fishing boat in Alaska where he hopes to have a long successful career.</a:t>
            </a:r>
          </a:p>
          <a:p>
            <a:endParaRPr lang="en-US" dirty="0"/>
          </a:p>
        </p:txBody>
      </p:sp>
      <p:sp>
        <p:nvSpPr>
          <p:cNvPr id="4" name="Title 7">
            <a:extLst>
              <a:ext uri="{FF2B5EF4-FFF2-40B4-BE49-F238E27FC236}">
                <a16:creationId xmlns:a16="http://schemas.microsoft.com/office/drawing/2014/main" id="{C63687CF-459C-8685-D800-D9CC10103B87}"/>
              </a:ext>
            </a:extLst>
          </p:cNvPr>
          <p:cNvSpPr>
            <a:spLocks noGrp="1"/>
          </p:cNvSpPr>
          <p:nvPr>
            <p:ph type="title"/>
          </p:nvPr>
        </p:nvSpPr>
        <p:spPr>
          <a:xfrm>
            <a:off x="520700" y="447675"/>
            <a:ext cx="9967546" cy="639763"/>
          </a:xfrm>
        </p:spPr>
        <p:txBody>
          <a:bodyPr>
            <a:noAutofit/>
          </a:bodyPr>
          <a:lstStyle/>
          <a:p>
            <a:pPr algn="ctr"/>
            <a:r>
              <a:rPr lang="en-US" dirty="0">
                <a:latin typeface="Segoe UI Light" panose="020B0502040204020203" pitchFamily="34" charset="0"/>
                <a:cs typeface="Segoe UI Light" panose="020B0502040204020203" pitchFamily="34" charset="0"/>
              </a:rPr>
              <a:t>RNP– Some of our Success Stories  </a:t>
            </a:r>
          </a:p>
        </p:txBody>
      </p:sp>
    </p:spTree>
    <p:extLst>
      <p:ext uri="{BB962C8B-B14F-4D97-AF65-F5344CB8AC3E}">
        <p14:creationId xmlns:p14="http://schemas.microsoft.com/office/powerpoint/2010/main" val="2464537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60443-61B9-12BB-6FC8-EFCA28BA5A7F}"/>
              </a:ext>
            </a:extLst>
          </p:cNvPr>
          <p:cNvSpPr>
            <a:spLocks noGrp="1"/>
          </p:cNvSpPr>
          <p:nvPr>
            <p:ph type="title"/>
          </p:nvPr>
        </p:nvSpPr>
        <p:spPr>
          <a:xfrm>
            <a:off x="521207" y="448056"/>
            <a:ext cx="9235742" cy="640080"/>
          </a:xfrm>
        </p:spPr>
        <p:txBody>
          <a:bodyPr>
            <a:normAutofit/>
          </a:bodyPr>
          <a:lstStyle/>
          <a:p>
            <a:r>
              <a:rPr lang="en-US" dirty="0">
                <a:latin typeface="Segoe UI Light" panose="020B0502040204020203" pitchFamily="34" charset="0"/>
                <a:cs typeface="Segoe UI Light" panose="020B0502040204020203" pitchFamily="34" charset="0"/>
              </a:rPr>
              <a:t>Recovery Navigator Program - Success Stories </a:t>
            </a:r>
            <a:endParaRPr lang="en-US" dirty="0"/>
          </a:p>
        </p:txBody>
      </p:sp>
      <p:sp>
        <p:nvSpPr>
          <p:cNvPr id="3" name="Content Placeholder 2">
            <a:extLst>
              <a:ext uri="{FF2B5EF4-FFF2-40B4-BE49-F238E27FC236}">
                <a16:creationId xmlns:a16="http://schemas.microsoft.com/office/drawing/2014/main" id="{34F5F0C3-C378-12C3-A167-ABDE818430C3}"/>
              </a:ext>
            </a:extLst>
          </p:cNvPr>
          <p:cNvSpPr>
            <a:spLocks noGrp="1"/>
          </p:cNvSpPr>
          <p:nvPr>
            <p:ph sz="quarter" idx="10"/>
          </p:nvPr>
        </p:nvSpPr>
        <p:spPr>
          <a:xfrm>
            <a:off x="539495" y="1435608"/>
            <a:ext cx="11253919" cy="4527530"/>
          </a:xfrm>
        </p:spPr>
        <p:txBody>
          <a:bodyPr/>
          <a:lstStyle/>
          <a:p>
            <a:pPr marL="0" indent="0">
              <a:buNone/>
            </a:pPr>
            <a:r>
              <a:rPr lang="en-US" sz="1600" b="1" dirty="0">
                <a:solidFill>
                  <a:schemeClr val="accent2">
                    <a:lumMod val="50000"/>
                  </a:schemeClr>
                </a:solidFill>
                <a:latin typeface="Calibri" panose="020F0502020204030204" pitchFamily="34" charset="0"/>
                <a:ea typeface="Calibri" panose="020F0502020204030204" pitchFamily="34" charset="0"/>
                <a:cs typeface="Calibri" panose="020F0502020204030204" pitchFamily="34" charset="0"/>
              </a:rPr>
              <a:t>Community Passageways RNP:</a:t>
            </a:r>
          </a:p>
          <a:p>
            <a:pPr marL="0" indent="0">
              <a:buNone/>
            </a:pPr>
            <a:r>
              <a:rPr lang="en-US" sz="1600" kern="100" dirty="0">
                <a:solidFill>
                  <a:schemeClr val="accent2">
                    <a:lumMod val="50000"/>
                  </a:schemeClr>
                </a:solidFill>
                <a:latin typeface="Calibri" panose="020F0502020204030204" pitchFamily="34" charset="0"/>
                <a:ea typeface="Calibri" panose="020F0502020204030204" pitchFamily="34" charset="0"/>
                <a:cs typeface="Calibri" panose="020F0502020204030204" pitchFamily="34" charset="0"/>
              </a:rPr>
              <a:t>During this quarter, a program participant obtained keys to her new apartment.  She was sleeping in a tent for a year when the LEAD/RNP team engaged with her.  She has been engaged in intensive case management since.  She was suffering from mental health and substance use issues.  She was often anxious and beginning to lose hope.  The team kept consistent contact with her, set up primary care appointments so she could receive treatment and collaborated with Plymouth Housing to get her stable housing.  She is now able to breath easier and excited to start her new life. </a:t>
            </a:r>
            <a:endParaRPr lang="en-US" sz="1600" b="1" dirty="0">
              <a:solidFill>
                <a:schemeClr val="accent2">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1600" b="1" dirty="0">
              <a:solidFill>
                <a:schemeClr val="accent2">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1600" b="1" dirty="0">
                <a:solidFill>
                  <a:schemeClr val="accent2">
                    <a:lumMod val="50000"/>
                  </a:schemeClr>
                </a:solidFill>
                <a:latin typeface="Calibri" panose="020F0502020204030204" pitchFamily="34" charset="0"/>
                <a:ea typeface="Calibri" panose="020F0502020204030204" pitchFamily="34" charset="0"/>
                <a:cs typeface="Calibri" panose="020F0502020204030204" pitchFamily="34" charset="0"/>
              </a:rPr>
              <a:t>Partner/Systemic Change Success Story:</a:t>
            </a:r>
          </a:p>
          <a:p>
            <a:pPr marL="0" indent="0">
              <a:buNone/>
            </a:pPr>
            <a:r>
              <a:rPr lang="en-US" sz="1600" kern="100" dirty="0">
                <a:solidFill>
                  <a:schemeClr val="accent2">
                    <a:lumMod val="50000"/>
                  </a:schemeClr>
                </a:solidFill>
                <a:effectLst/>
                <a:latin typeface="Calibri" panose="020F0502020204030204" pitchFamily="34" charset="0"/>
                <a:ea typeface="Calibri" panose="020F0502020204030204" pitchFamily="34" charset="0"/>
                <a:cs typeface="Calibri" panose="020F0502020204030204" pitchFamily="34" charset="0"/>
              </a:rPr>
              <a:t>The LEAD/RNP specialists at Community Passageways have done a great job connecting with organizations and businesses in an effort to coordinate care and referrals.  They met with a few intake managers at SUD facilities in hopes of being able to have easier access to SUD assessments and treatment.  They remain hopeful that the screening/intake/bed availability process will resolve itself so they can get folks the help they need sooner.  They have also received referrals from these connections and those referred individuals are very willing to participate and motivated to change.  </a:t>
            </a:r>
          </a:p>
          <a:p>
            <a:endParaRPr lang="en-US" dirty="0"/>
          </a:p>
        </p:txBody>
      </p:sp>
    </p:spTree>
    <p:extLst>
      <p:ext uri="{BB962C8B-B14F-4D97-AF65-F5344CB8AC3E}">
        <p14:creationId xmlns:p14="http://schemas.microsoft.com/office/powerpoint/2010/main" val="1975667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14247" y="529336"/>
            <a:ext cx="6877119" cy="640080"/>
          </a:xfrm>
        </p:spPr>
        <p:txBody>
          <a:bodyPr>
            <a:noAutofit/>
          </a:bodyPr>
          <a:lstStyle/>
          <a:p>
            <a:r>
              <a:rPr lang="en-US" dirty="0">
                <a:latin typeface="Segoe UI Light" panose="020B0502040204020203" pitchFamily="34" charset="0"/>
                <a:cs typeface="Segoe UI Light" panose="020B0502040204020203" pitchFamily="34" charset="0"/>
              </a:rPr>
              <a:t>Recovery Navigator Program </a:t>
            </a:r>
          </a:p>
        </p:txBody>
      </p:sp>
      <p:sp>
        <p:nvSpPr>
          <p:cNvPr id="38" name="Content Placeholder 17"/>
          <p:cNvSpPr txBox="1">
            <a:spLocks/>
          </p:cNvSpPr>
          <p:nvPr/>
        </p:nvSpPr>
        <p:spPr>
          <a:xfrm>
            <a:off x="541610" y="1524708"/>
            <a:ext cx="9740310" cy="4803956"/>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spcAft>
                <a:spcPts val="600"/>
              </a:spcAft>
              <a:buNone/>
              <a:defRPr/>
            </a:pPr>
            <a:r>
              <a:rPr lang="en-US" sz="3200" dirty="0">
                <a:solidFill>
                  <a:schemeClr val="accent2">
                    <a:lumMod val="50000"/>
                  </a:schemeClr>
                </a:solidFill>
              </a:rPr>
              <a:t>Questions / Comments </a:t>
            </a:r>
          </a:p>
          <a:p>
            <a:pPr marL="0" indent="0" algn="ctr">
              <a:lnSpc>
                <a:spcPct val="150000"/>
              </a:lnSpc>
              <a:spcAft>
                <a:spcPts val="600"/>
              </a:spcAft>
              <a:buNone/>
              <a:defRPr/>
            </a:pPr>
            <a:r>
              <a:rPr lang="en-US" sz="5600" dirty="0">
                <a:solidFill>
                  <a:schemeClr val="accent2">
                    <a:lumMod val="50000"/>
                  </a:schemeClr>
                </a:solidFill>
              </a:rPr>
              <a:t>Thank you </a:t>
            </a:r>
          </a:p>
          <a:p>
            <a:pPr marL="0" indent="0" algn="ctr">
              <a:lnSpc>
                <a:spcPct val="150000"/>
              </a:lnSpc>
              <a:spcAft>
                <a:spcPts val="600"/>
              </a:spcAft>
              <a:buNone/>
              <a:defRPr/>
            </a:pPr>
            <a:r>
              <a:rPr lang="en-US" sz="4000" dirty="0">
                <a:solidFill>
                  <a:schemeClr val="accent2">
                    <a:lumMod val="50000"/>
                  </a:schemeClr>
                </a:solidFill>
              </a:rPr>
              <a:t>Susan Peacey </a:t>
            </a:r>
          </a:p>
          <a:p>
            <a:pPr marL="0" indent="0" algn="ctr">
              <a:lnSpc>
                <a:spcPct val="150000"/>
              </a:lnSpc>
              <a:spcAft>
                <a:spcPts val="600"/>
              </a:spcAft>
              <a:buNone/>
              <a:defRPr/>
            </a:pPr>
            <a:r>
              <a:rPr lang="en-US" sz="4000" dirty="0">
                <a:solidFill>
                  <a:schemeClr val="accent2">
                    <a:lumMod val="50000"/>
                  </a:schemeClr>
                </a:solidFill>
              </a:rPr>
              <a:t>Recovery Navigator Project Manager and King County RNP Regional Administrator </a:t>
            </a:r>
          </a:p>
          <a:p>
            <a:pPr marL="0" indent="0" algn="ctr">
              <a:lnSpc>
                <a:spcPct val="150000"/>
              </a:lnSpc>
              <a:spcAft>
                <a:spcPts val="600"/>
              </a:spcAft>
              <a:buNone/>
              <a:defRPr/>
            </a:pPr>
            <a:r>
              <a:rPr lang="en-US" sz="4000" dirty="0">
                <a:solidFill>
                  <a:schemeClr val="accent2">
                    <a:lumMod val="50000"/>
                  </a:schemeClr>
                </a:solidFill>
              </a:rPr>
              <a:t>King County – BHRD</a:t>
            </a:r>
          </a:p>
          <a:p>
            <a:pPr marL="0" indent="0" algn="ctr">
              <a:lnSpc>
                <a:spcPct val="150000"/>
              </a:lnSpc>
              <a:spcAft>
                <a:spcPts val="600"/>
              </a:spcAft>
              <a:buNone/>
              <a:defRPr/>
            </a:pPr>
            <a:r>
              <a:rPr lang="en-US" sz="4000" dirty="0">
                <a:solidFill>
                  <a:schemeClr val="accent2">
                    <a:lumMod val="50000"/>
                  </a:schemeClr>
                </a:solidFill>
                <a:hlinkClick r:id="rId2"/>
              </a:rPr>
              <a:t>speacey@kingcounty.gov</a:t>
            </a:r>
            <a:endParaRPr lang="en-US" sz="4000" dirty="0">
              <a:solidFill>
                <a:schemeClr val="accent2">
                  <a:lumMod val="50000"/>
                </a:schemeClr>
              </a:solidFill>
            </a:endParaRPr>
          </a:p>
          <a:p>
            <a:pPr marL="0" indent="0" algn="ctr">
              <a:lnSpc>
                <a:spcPct val="150000"/>
              </a:lnSpc>
              <a:spcAft>
                <a:spcPts val="600"/>
              </a:spcAft>
              <a:buNone/>
              <a:defRPr/>
            </a:pPr>
            <a:endParaRPr lang="en-US" sz="4000" dirty="0">
              <a:solidFill>
                <a:schemeClr val="accent2">
                  <a:lumMod val="50000"/>
                </a:schemeClr>
              </a:solidFill>
            </a:endParaRPr>
          </a:p>
          <a:p>
            <a:pPr marL="0" indent="0">
              <a:lnSpc>
                <a:spcPct val="150000"/>
              </a:lnSpc>
              <a:spcAft>
                <a:spcPts val="600"/>
              </a:spcAft>
              <a:buNone/>
              <a:defRPr/>
            </a:pPr>
            <a:endParaRPr lang="en-US" sz="1800" dirty="0">
              <a:solidFill>
                <a:schemeClr val="accent2">
                  <a:lumMod val="50000"/>
                </a:schemeClr>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734051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14247" y="529336"/>
            <a:ext cx="6877119" cy="640080"/>
          </a:xfrm>
        </p:spPr>
        <p:txBody>
          <a:bodyPr>
            <a:noAutofit/>
          </a:bodyPr>
          <a:lstStyle/>
          <a:p>
            <a:r>
              <a:rPr lang="en-US" dirty="0">
                <a:latin typeface="Segoe UI Light" panose="020B0502040204020203" pitchFamily="34" charset="0"/>
                <a:cs typeface="Segoe UI Light" panose="020B0502040204020203" pitchFamily="34" charset="0"/>
              </a:rPr>
              <a:t>Recovery Navigator Program </a:t>
            </a:r>
          </a:p>
        </p:txBody>
      </p:sp>
      <p:sp>
        <p:nvSpPr>
          <p:cNvPr id="38" name="Content Placeholder 17"/>
          <p:cNvSpPr txBox="1">
            <a:spLocks/>
          </p:cNvSpPr>
          <p:nvPr/>
        </p:nvSpPr>
        <p:spPr>
          <a:xfrm>
            <a:off x="541610" y="1524708"/>
            <a:ext cx="9678715" cy="4803956"/>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Aft>
                <a:spcPts val="600"/>
              </a:spcAft>
              <a:defRPr/>
            </a:pPr>
            <a:r>
              <a:rPr lang="en-US" sz="2800" b="1" dirty="0">
                <a:solidFill>
                  <a:schemeClr val="accent2">
                    <a:lumMod val="50000"/>
                  </a:schemeClr>
                </a:solidFill>
              </a:rPr>
              <a:t>Law Enforcement is the priority referral for RNP </a:t>
            </a:r>
            <a:r>
              <a:rPr lang="en-US" sz="2800" dirty="0">
                <a:solidFill>
                  <a:schemeClr val="accent2">
                    <a:lumMod val="50000"/>
                  </a:schemeClr>
                </a:solidFill>
              </a:rPr>
              <a:t>with pre-arrest diversion and will be adding prosecution as a priority for pre-trial referrals soon as well.</a:t>
            </a:r>
          </a:p>
          <a:p>
            <a:pPr>
              <a:lnSpc>
                <a:spcPct val="150000"/>
              </a:lnSpc>
              <a:spcAft>
                <a:spcPts val="600"/>
              </a:spcAft>
              <a:defRPr/>
            </a:pPr>
            <a:r>
              <a:rPr lang="en-US" sz="2800" b="1" dirty="0">
                <a:solidFill>
                  <a:schemeClr val="accent2">
                    <a:lumMod val="50000"/>
                  </a:schemeClr>
                </a:solidFill>
                <a:effectLst/>
                <a:latin typeface="Calibri" panose="020F0502020204030204" pitchFamily="34" charset="0"/>
                <a:ea typeface="Calibri" panose="020F0502020204030204" pitchFamily="34" charset="0"/>
              </a:rPr>
              <a:t>Low Barrier approach</a:t>
            </a:r>
            <a:r>
              <a:rPr lang="en-US" sz="2800" dirty="0">
                <a:solidFill>
                  <a:schemeClr val="accent2">
                    <a:lumMod val="50000"/>
                  </a:schemeClr>
                </a:solidFill>
                <a:effectLst/>
                <a:latin typeface="Calibri" panose="020F0502020204030204" pitchFamily="34" charset="0"/>
                <a:ea typeface="Calibri" panose="020F0502020204030204" pitchFamily="34" charset="0"/>
              </a:rPr>
              <a:t>, Harm Reduction, non-compliance structure to build trust with individuals  </a:t>
            </a:r>
          </a:p>
          <a:p>
            <a:pPr lvl="3">
              <a:lnSpc>
                <a:spcPct val="150000"/>
              </a:lnSpc>
              <a:spcAft>
                <a:spcPts val="600"/>
              </a:spcAft>
              <a:defRPr/>
            </a:pPr>
            <a:r>
              <a:rPr lang="en-US" sz="3800" i="1" dirty="0">
                <a:solidFill>
                  <a:schemeClr val="accent2">
                    <a:lumMod val="50000"/>
                  </a:schemeClr>
                </a:solidFill>
                <a:effectLst/>
                <a:latin typeface="Calibri" panose="020F0502020204030204" pitchFamily="34" charset="0"/>
                <a:ea typeface="Calibri" panose="020F0502020204030204" pitchFamily="34" charset="0"/>
              </a:rPr>
              <a:t>“Moving at the speed of Trust”</a:t>
            </a:r>
          </a:p>
          <a:p>
            <a:pPr marL="0" indent="0">
              <a:lnSpc>
                <a:spcPct val="150000"/>
              </a:lnSpc>
              <a:spcAft>
                <a:spcPts val="600"/>
              </a:spcAft>
              <a:buNone/>
              <a:defRPr/>
            </a:pPr>
            <a:endParaRPr lang="en-US" sz="1800" dirty="0">
              <a:solidFill>
                <a:schemeClr val="accent2">
                  <a:lumMod val="50000"/>
                </a:schemeClr>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1803923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CBBD94A-3226-5689-CE97-7DB3FCB11E29}"/>
              </a:ext>
            </a:extLst>
          </p:cNvPr>
          <p:cNvPicPr>
            <a:picLocks noChangeAspect="1"/>
          </p:cNvPicPr>
          <p:nvPr/>
        </p:nvPicPr>
        <p:blipFill rotWithShape="1">
          <a:blip r:embed="rId2"/>
          <a:srcRect/>
          <a:stretch/>
        </p:blipFill>
        <p:spPr>
          <a:xfrm>
            <a:off x="1" y="10"/>
            <a:ext cx="12192000" cy="6857989"/>
          </a:xfrm>
          <a:prstGeom prst="rect">
            <a:avLst/>
          </a:prstGeom>
        </p:spPr>
      </p:pic>
      <p:sp>
        <p:nvSpPr>
          <p:cNvPr id="2" name="Title 1">
            <a:extLst>
              <a:ext uri="{FF2B5EF4-FFF2-40B4-BE49-F238E27FC236}">
                <a16:creationId xmlns:a16="http://schemas.microsoft.com/office/drawing/2014/main" id="{BF06BCBF-E5B6-1164-BD95-2B8B17DC899F}"/>
              </a:ext>
            </a:extLst>
          </p:cNvPr>
          <p:cNvSpPr>
            <a:spLocks noGrp="1"/>
          </p:cNvSpPr>
          <p:nvPr>
            <p:ph type="title"/>
          </p:nvPr>
        </p:nvSpPr>
        <p:spPr>
          <a:xfrm>
            <a:off x="-1" y="140853"/>
            <a:ext cx="9956801" cy="5982856"/>
          </a:xfrm>
        </p:spPr>
        <p:txBody>
          <a:bodyPr vert="horz" lIns="91440" tIns="45720" rIns="91440" bIns="45720" rtlCol="0" anchor="ctr">
            <a:normAutofit/>
          </a:bodyPr>
          <a:lstStyle/>
          <a:p>
            <a:pPr algn="r">
              <a:lnSpc>
                <a:spcPct val="90000"/>
              </a:lnSpc>
            </a:pPr>
            <a:r>
              <a:rPr lang="en-US" sz="5400" dirty="0"/>
              <a:t>Recovery Navigator Program Design</a:t>
            </a:r>
            <a:br>
              <a:rPr lang="en-US" sz="5400" dirty="0"/>
            </a:br>
            <a:br>
              <a:rPr lang="en-US" sz="5400" dirty="0">
                <a:solidFill>
                  <a:srgbClr val="FFFFFF"/>
                </a:solidFill>
              </a:rPr>
            </a:br>
            <a:r>
              <a:rPr lang="en-US" sz="5400" b="1" dirty="0">
                <a:solidFill>
                  <a:schemeClr val="accent5">
                    <a:lumMod val="75000"/>
                  </a:schemeClr>
                </a:solidFill>
              </a:rPr>
              <a:t>priority population</a:t>
            </a:r>
            <a:br>
              <a:rPr lang="en-US" sz="5400" b="1" dirty="0">
                <a:solidFill>
                  <a:schemeClr val="accent5">
                    <a:lumMod val="75000"/>
                  </a:schemeClr>
                </a:solidFill>
              </a:rPr>
            </a:br>
            <a:endParaRPr lang="en-US" sz="5400" b="1" dirty="0">
              <a:solidFill>
                <a:schemeClr val="accent5">
                  <a:lumMod val="75000"/>
                </a:schemeClr>
              </a:solidFill>
            </a:endParaRPr>
          </a:p>
        </p:txBody>
      </p:sp>
    </p:spTree>
    <p:extLst>
      <p:ext uri="{BB962C8B-B14F-4D97-AF65-F5344CB8AC3E}">
        <p14:creationId xmlns:p14="http://schemas.microsoft.com/office/powerpoint/2010/main" val="1199655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14247" y="529336"/>
            <a:ext cx="6877119" cy="640080"/>
          </a:xfrm>
        </p:spPr>
        <p:txBody>
          <a:bodyPr>
            <a:noAutofit/>
          </a:bodyPr>
          <a:lstStyle/>
          <a:p>
            <a:r>
              <a:rPr lang="en-US" dirty="0">
                <a:latin typeface="Segoe UI Light" panose="020B0502040204020203" pitchFamily="34" charset="0"/>
                <a:cs typeface="Segoe UI Light" panose="020B0502040204020203" pitchFamily="34" charset="0"/>
              </a:rPr>
              <a:t>Recovery Navigator Program </a:t>
            </a:r>
          </a:p>
        </p:txBody>
      </p:sp>
      <p:sp>
        <p:nvSpPr>
          <p:cNvPr id="38" name="Content Placeholder 17"/>
          <p:cNvSpPr txBox="1">
            <a:spLocks/>
          </p:cNvSpPr>
          <p:nvPr/>
        </p:nvSpPr>
        <p:spPr>
          <a:xfrm>
            <a:off x="975360" y="1524708"/>
            <a:ext cx="9306560" cy="521137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spcAft>
                <a:spcPts val="600"/>
              </a:spcAft>
              <a:buNone/>
              <a:defRPr/>
            </a:pPr>
            <a:r>
              <a:rPr lang="en-US" sz="4000" dirty="0">
                <a:solidFill>
                  <a:srgbClr val="2683C6">
                    <a:lumMod val="50000"/>
                  </a:srgbClr>
                </a:solidFill>
                <a:latin typeface="Calibri" panose="020F0502020204030204" pitchFamily="34" charset="0"/>
                <a:cs typeface="Calibri" panose="020F0502020204030204" pitchFamily="34" charset="0"/>
              </a:rPr>
              <a:t>Targeted and Priority Population</a:t>
            </a:r>
          </a:p>
          <a:p>
            <a:pPr>
              <a:lnSpc>
                <a:spcPct val="150000"/>
              </a:lnSpc>
              <a:spcAft>
                <a:spcPts val="600"/>
              </a:spcAft>
              <a:defRPr/>
            </a:pPr>
            <a:r>
              <a:rPr lang="en-US" sz="2400" dirty="0">
                <a:solidFill>
                  <a:srgbClr val="2683C6">
                    <a:lumMod val="50000"/>
                  </a:srgbClr>
                </a:solidFill>
                <a:latin typeface="Calibri" panose="020F0502020204030204" pitchFamily="34" charset="0"/>
                <a:cs typeface="Calibri" panose="020F0502020204030204" pitchFamily="34" charset="0"/>
              </a:rPr>
              <a:t>Individuals that</a:t>
            </a:r>
            <a:r>
              <a:rPr kumimoji="0" lang="en-US" sz="2400" b="0" i="0" u="none" strike="noStrike" kern="1200" cap="none" spc="0" normalizeH="0" baseline="0" noProof="0" dirty="0">
                <a:ln>
                  <a:noFill/>
                </a:ln>
                <a:solidFill>
                  <a:srgbClr val="2683C6">
                    <a:lumMod val="50000"/>
                  </a:srgbClr>
                </a:solidFill>
                <a:effectLst/>
                <a:uLnTx/>
                <a:uFillTx/>
                <a:latin typeface="Calibri" panose="020F0502020204030204" pitchFamily="34" charset="0"/>
                <a:ea typeface="+mn-ea"/>
                <a:cs typeface="Calibri" panose="020F0502020204030204" pitchFamily="34" charset="0"/>
              </a:rPr>
              <a:t> </a:t>
            </a:r>
            <a:r>
              <a:rPr kumimoji="0" lang="en-US" sz="2400" b="1" i="0" u="none" strike="noStrike" kern="1200" cap="none" spc="0" normalizeH="0" baseline="0" noProof="0" dirty="0">
                <a:ln>
                  <a:noFill/>
                </a:ln>
                <a:solidFill>
                  <a:srgbClr val="2683C6">
                    <a:lumMod val="50000"/>
                  </a:srgbClr>
                </a:solidFill>
                <a:effectLst/>
                <a:uLnTx/>
                <a:uFillTx/>
                <a:latin typeface="Calibri" panose="020F0502020204030204" pitchFamily="34" charset="0"/>
                <a:ea typeface="+mn-ea"/>
                <a:cs typeface="Calibri" panose="020F0502020204030204" pitchFamily="34" charset="0"/>
              </a:rPr>
              <a:t>intersect with police because of simple drug possession and who have behavioral health concerns</a:t>
            </a:r>
          </a:p>
          <a:p>
            <a:pPr>
              <a:lnSpc>
                <a:spcPct val="150000"/>
              </a:lnSpc>
              <a:spcAft>
                <a:spcPts val="600"/>
              </a:spcAft>
              <a:defRPr/>
            </a:pPr>
            <a:r>
              <a:rPr kumimoji="0" lang="en-US" sz="2400" b="0" i="0" u="none" strike="noStrike" kern="1200" cap="none" spc="0" normalizeH="0" baseline="0" noProof="0" dirty="0">
                <a:ln>
                  <a:noFill/>
                </a:ln>
                <a:solidFill>
                  <a:srgbClr val="2683C6">
                    <a:lumMod val="50000"/>
                  </a:srgbClr>
                </a:solidFill>
                <a:effectLst/>
                <a:uLnTx/>
                <a:uFillTx/>
                <a:latin typeface="Calibri" panose="020F0502020204030204" pitchFamily="34" charset="0"/>
                <a:ea typeface="+mn-ea"/>
                <a:cs typeface="Calibri" panose="020F0502020204030204" pitchFamily="34" charset="0"/>
              </a:rPr>
              <a:t>Individuals who </a:t>
            </a:r>
            <a:r>
              <a:rPr kumimoji="0" lang="en-US" sz="2400" b="1" i="0" u="none" strike="noStrike" kern="1200" cap="none" spc="0" normalizeH="0" baseline="0" noProof="0" dirty="0">
                <a:ln>
                  <a:noFill/>
                </a:ln>
                <a:solidFill>
                  <a:srgbClr val="2683C6">
                    <a:lumMod val="50000"/>
                  </a:srgbClr>
                </a:solidFill>
                <a:effectLst/>
                <a:uLnTx/>
                <a:uFillTx/>
                <a:latin typeface="Calibri" panose="020F0502020204030204" pitchFamily="34" charset="0"/>
                <a:ea typeface="+mn-ea"/>
                <a:cs typeface="Calibri" panose="020F0502020204030204" pitchFamily="34" charset="0"/>
              </a:rPr>
              <a:t>have frequent criminal legal system contact</a:t>
            </a:r>
            <a:r>
              <a:rPr kumimoji="0" lang="en-US" sz="2400" b="0" i="0" u="none" strike="noStrike" kern="1200" cap="none" spc="0" normalizeH="0" baseline="0" noProof="0" dirty="0">
                <a:ln>
                  <a:noFill/>
                </a:ln>
                <a:solidFill>
                  <a:srgbClr val="2683C6">
                    <a:lumMod val="50000"/>
                  </a:srgbClr>
                </a:solidFill>
                <a:effectLst/>
                <a:uLnTx/>
                <a:uFillTx/>
                <a:latin typeface="Calibri" panose="020F0502020204030204" pitchFamily="34" charset="0"/>
                <a:ea typeface="+mn-ea"/>
                <a:cs typeface="Calibri" panose="020F0502020204030204" pitchFamily="34" charset="0"/>
              </a:rPr>
              <a:t> because of unmet behavioral healthcare needs</a:t>
            </a:r>
          </a:p>
          <a:p>
            <a:pPr lvl="1">
              <a:lnSpc>
                <a:spcPct val="150000"/>
              </a:lnSpc>
              <a:spcAft>
                <a:spcPts val="600"/>
              </a:spcAft>
              <a:defRPr/>
            </a:pPr>
            <a:r>
              <a:rPr lang="en-US" sz="2800" i="1" dirty="0">
                <a:solidFill>
                  <a:schemeClr val="accent2">
                    <a:lumMod val="50000"/>
                  </a:schemeClr>
                </a:solidFill>
                <a:latin typeface="Calibri" panose="020F0502020204030204" pitchFamily="34" charset="0"/>
                <a:cs typeface="Calibri" panose="020F0502020204030204" pitchFamily="34" charset="0"/>
              </a:rPr>
              <a:t>Individuals who are not served by office-based, appointment-based, time-delimited care models</a:t>
            </a:r>
            <a:endParaRPr lang="en-US" sz="2800" b="1" i="1" dirty="0">
              <a:solidFill>
                <a:schemeClr val="accent2">
                  <a:lumMod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019247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14247" y="529336"/>
            <a:ext cx="6877119" cy="640080"/>
          </a:xfrm>
        </p:spPr>
        <p:txBody>
          <a:bodyPr>
            <a:noAutofit/>
          </a:bodyPr>
          <a:lstStyle/>
          <a:p>
            <a:r>
              <a:rPr lang="en-US" dirty="0">
                <a:latin typeface="Segoe UI Light" panose="020B0502040204020203" pitchFamily="34" charset="0"/>
                <a:cs typeface="Segoe UI Light" panose="020B0502040204020203" pitchFamily="34" charset="0"/>
              </a:rPr>
              <a:t>Recovery Navigator Program </a:t>
            </a:r>
          </a:p>
        </p:txBody>
      </p:sp>
      <p:sp>
        <p:nvSpPr>
          <p:cNvPr id="38" name="Content Placeholder 17"/>
          <p:cNvSpPr txBox="1">
            <a:spLocks/>
          </p:cNvSpPr>
          <p:nvPr/>
        </p:nvSpPr>
        <p:spPr>
          <a:xfrm>
            <a:off x="541610" y="1524708"/>
            <a:ext cx="9740310" cy="4947212"/>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spcAft>
                <a:spcPts val="600"/>
              </a:spcAft>
              <a:buNone/>
              <a:defRPr/>
            </a:pPr>
            <a:r>
              <a:rPr lang="en-US" sz="5100" dirty="0">
                <a:solidFill>
                  <a:schemeClr val="accent2">
                    <a:lumMod val="50000"/>
                  </a:schemeClr>
                </a:solidFill>
              </a:rPr>
              <a:t>Field Based Engagement</a:t>
            </a:r>
          </a:p>
          <a:p>
            <a:pPr>
              <a:lnSpc>
                <a:spcPct val="150000"/>
              </a:lnSpc>
              <a:spcAft>
                <a:spcPts val="600"/>
              </a:spcAft>
              <a:defRPr/>
            </a:pPr>
            <a:r>
              <a:rPr lang="en-US" sz="2600" dirty="0">
                <a:solidFill>
                  <a:schemeClr val="accent2">
                    <a:lumMod val="50000"/>
                  </a:schemeClr>
                </a:solidFill>
              </a:rPr>
              <a:t>Engage individuals who are not actively seeking behavioral health treatment (participation is voluntary)</a:t>
            </a:r>
          </a:p>
          <a:p>
            <a:pPr>
              <a:lnSpc>
                <a:spcPct val="150000"/>
              </a:lnSpc>
              <a:spcAft>
                <a:spcPts val="600"/>
              </a:spcAft>
              <a:defRPr/>
            </a:pPr>
            <a:r>
              <a:rPr lang="en-US" sz="2600" b="1" dirty="0">
                <a:solidFill>
                  <a:schemeClr val="accent2">
                    <a:lumMod val="50000"/>
                  </a:schemeClr>
                </a:solidFill>
              </a:rPr>
              <a:t>Rapid Response </a:t>
            </a:r>
            <a:r>
              <a:rPr lang="en-US" sz="2600" dirty="0">
                <a:solidFill>
                  <a:schemeClr val="accent2">
                    <a:lumMod val="50000"/>
                  </a:schemeClr>
                </a:solidFill>
              </a:rPr>
              <a:t>time for Law Enforcement only </a:t>
            </a:r>
          </a:p>
          <a:p>
            <a:pPr lvl="1">
              <a:lnSpc>
                <a:spcPct val="150000"/>
              </a:lnSpc>
              <a:spcAft>
                <a:spcPts val="600"/>
              </a:spcAft>
              <a:defRPr/>
            </a:pPr>
            <a:r>
              <a:rPr lang="en-US" sz="2600" dirty="0">
                <a:solidFill>
                  <a:schemeClr val="accent2">
                    <a:lumMod val="50000"/>
                  </a:schemeClr>
                </a:solidFill>
              </a:rPr>
              <a:t>Urban core programs are </a:t>
            </a:r>
            <a:r>
              <a:rPr lang="en-US" sz="2600" dirty="0">
                <a:solidFill>
                  <a:schemeClr val="accent2">
                    <a:lumMod val="50000"/>
                  </a:schemeClr>
                </a:solidFill>
                <a:highlight>
                  <a:srgbClr val="FFFF00"/>
                </a:highlight>
              </a:rPr>
              <a:t>30 to 45 minutes</a:t>
            </a:r>
          </a:p>
          <a:p>
            <a:pPr lvl="1">
              <a:lnSpc>
                <a:spcPct val="150000"/>
              </a:lnSpc>
              <a:spcAft>
                <a:spcPts val="600"/>
              </a:spcAft>
              <a:defRPr/>
            </a:pPr>
            <a:r>
              <a:rPr lang="en-US" sz="2600" dirty="0">
                <a:solidFill>
                  <a:schemeClr val="accent2">
                    <a:lumMod val="50000"/>
                  </a:schemeClr>
                </a:solidFill>
              </a:rPr>
              <a:t>Rural areas are </a:t>
            </a:r>
            <a:r>
              <a:rPr lang="en-US" sz="2600" dirty="0">
                <a:solidFill>
                  <a:schemeClr val="accent2">
                    <a:lumMod val="50000"/>
                  </a:schemeClr>
                </a:solidFill>
                <a:highlight>
                  <a:srgbClr val="FFFF00"/>
                </a:highlight>
              </a:rPr>
              <a:t>1hour to 1.5 hours</a:t>
            </a:r>
          </a:p>
          <a:p>
            <a:pPr lvl="1">
              <a:lnSpc>
                <a:spcPct val="150000"/>
              </a:lnSpc>
              <a:spcAft>
                <a:spcPts val="600"/>
              </a:spcAft>
              <a:defRPr/>
            </a:pPr>
            <a:r>
              <a:rPr lang="en-US" sz="2400" dirty="0">
                <a:solidFill>
                  <a:schemeClr val="accent2">
                    <a:lumMod val="50000"/>
                  </a:schemeClr>
                </a:solidFill>
              </a:rPr>
              <a:t>Brief screening to </a:t>
            </a:r>
            <a:r>
              <a:rPr lang="en-US" sz="3000" b="1" i="1" dirty="0">
                <a:solidFill>
                  <a:schemeClr val="accent2">
                    <a:lumMod val="50000"/>
                  </a:schemeClr>
                </a:solidFill>
              </a:rPr>
              <a:t>build trust</a:t>
            </a:r>
            <a:r>
              <a:rPr lang="en-US" sz="2400" dirty="0">
                <a:solidFill>
                  <a:schemeClr val="accent2">
                    <a:lumMod val="50000"/>
                  </a:schemeClr>
                </a:solidFill>
              </a:rPr>
              <a:t>, to move forward </a:t>
            </a:r>
          </a:p>
        </p:txBody>
      </p:sp>
    </p:spTree>
    <p:extLst>
      <p:ext uri="{BB962C8B-B14F-4D97-AF65-F5344CB8AC3E}">
        <p14:creationId xmlns:p14="http://schemas.microsoft.com/office/powerpoint/2010/main" val="21869053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14247" y="529336"/>
            <a:ext cx="6877119" cy="640080"/>
          </a:xfrm>
        </p:spPr>
        <p:txBody>
          <a:bodyPr>
            <a:noAutofit/>
          </a:bodyPr>
          <a:lstStyle/>
          <a:p>
            <a:r>
              <a:rPr lang="en-US" dirty="0">
                <a:latin typeface="Segoe UI Light" panose="020B0502040204020203" pitchFamily="34" charset="0"/>
                <a:cs typeface="Segoe UI Light" panose="020B0502040204020203" pitchFamily="34" charset="0"/>
              </a:rPr>
              <a:t>Recovery Navigator Program </a:t>
            </a:r>
          </a:p>
        </p:txBody>
      </p:sp>
      <p:sp>
        <p:nvSpPr>
          <p:cNvPr id="38" name="Content Placeholder 17"/>
          <p:cNvSpPr txBox="1">
            <a:spLocks/>
          </p:cNvSpPr>
          <p:nvPr/>
        </p:nvSpPr>
        <p:spPr>
          <a:xfrm>
            <a:off x="1137920" y="1524708"/>
            <a:ext cx="9144000" cy="5089034"/>
          </a:xfrm>
          <a:prstGeom prst="rect">
            <a:avLst/>
          </a:prstGeom>
        </p:spPr>
        <p:txBody>
          <a:bodyPr vert="horz" lIns="91440" tIns="45720" rIns="91440" bIns="45720" rtlCol="0">
            <a:normAutofit fontScale="47500" lnSpcReduction="20000"/>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Aft>
                <a:spcPts val="600"/>
              </a:spcAft>
              <a:defRPr/>
            </a:pPr>
            <a:r>
              <a:rPr lang="en-US" sz="3600" dirty="0">
                <a:solidFill>
                  <a:schemeClr val="accent2">
                    <a:lumMod val="50000"/>
                  </a:schemeClr>
                </a:solidFill>
                <a:latin typeface="Calibri" panose="020F0502020204030204" pitchFamily="34" charset="0"/>
                <a:cs typeface="Calibri" panose="020F0502020204030204" pitchFamily="34" charset="0"/>
              </a:rPr>
              <a:t>There is </a:t>
            </a:r>
            <a:r>
              <a:rPr lang="en-US" sz="3600" b="1" dirty="0">
                <a:solidFill>
                  <a:schemeClr val="accent2">
                    <a:lumMod val="50000"/>
                  </a:schemeClr>
                </a:solidFill>
                <a:latin typeface="Calibri" panose="020F0502020204030204" pitchFamily="34" charset="0"/>
                <a:cs typeface="Calibri" panose="020F0502020204030204" pitchFamily="34" charset="0"/>
              </a:rPr>
              <a:t>no fixed time limit </a:t>
            </a:r>
            <a:r>
              <a:rPr lang="en-US" sz="3600" dirty="0">
                <a:solidFill>
                  <a:schemeClr val="accent2">
                    <a:lumMod val="50000"/>
                  </a:schemeClr>
                </a:solidFill>
                <a:latin typeface="Calibri" panose="020F0502020204030204" pitchFamily="34" charset="0"/>
                <a:cs typeface="Calibri" panose="020F0502020204030204" pitchFamily="34" charset="0"/>
              </a:rPr>
              <a:t>for participation</a:t>
            </a:r>
          </a:p>
          <a:p>
            <a:pPr>
              <a:lnSpc>
                <a:spcPct val="150000"/>
              </a:lnSpc>
              <a:spcAft>
                <a:spcPts val="600"/>
              </a:spcAft>
              <a:defRPr/>
            </a:pPr>
            <a:r>
              <a:rPr lang="en-US" sz="3600" b="1" dirty="0">
                <a:solidFill>
                  <a:schemeClr val="accent2">
                    <a:lumMod val="50000"/>
                  </a:schemeClr>
                </a:solidFill>
                <a:latin typeface="Calibri" panose="020F0502020204030204" pitchFamily="34" charset="0"/>
                <a:cs typeface="Calibri" panose="020F0502020204030204" pitchFamily="34" charset="0"/>
              </a:rPr>
              <a:t>Remove barriers </a:t>
            </a:r>
            <a:r>
              <a:rPr lang="en-US" sz="3600" dirty="0">
                <a:solidFill>
                  <a:schemeClr val="accent2">
                    <a:lumMod val="50000"/>
                  </a:schemeClr>
                </a:solidFill>
                <a:latin typeface="Calibri" panose="020F0502020204030204" pitchFamily="34" charset="0"/>
                <a:cs typeface="Calibri" panose="020F0502020204030204" pitchFamily="34" charset="0"/>
              </a:rPr>
              <a:t>–</a:t>
            </a:r>
            <a:r>
              <a:rPr lang="en-US" sz="3600" b="1" dirty="0">
                <a:solidFill>
                  <a:schemeClr val="accent2">
                    <a:lumMod val="50000"/>
                  </a:schemeClr>
                </a:solidFill>
                <a:latin typeface="Calibri" panose="020F0502020204030204" pitchFamily="34" charset="0"/>
                <a:cs typeface="Calibri" panose="020F0502020204030204" pitchFamily="34" charset="0"/>
              </a:rPr>
              <a:t> </a:t>
            </a:r>
            <a:r>
              <a:rPr lang="en-US" sz="3600" dirty="0">
                <a:solidFill>
                  <a:schemeClr val="accent2">
                    <a:lumMod val="50000"/>
                  </a:schemeClr>
                </a:solidFill>
                <a:latin typeface="Calibri" panose="020F0502020204030204" pitchFamily="34" charset="0"/>
                <a:cs typeface="Calibri" panose="020F0502020204030204" pitchFamily="34" charset="0"/>
              </a:rPr>
              <a:t>which prevent individuals from engaging fully in the program </a:t>
            </a:r>
          </a:p>
          <a:p>
            <a:pPr>
              <a:lnSpc>
                <a:spcPct val="150000"/>
              </a:lnSpc>
              <a:spcAft>
                <a:spcPts val="600"/>
              </a:spcAft>
              <a:defRPr/>
            </a:pPr>
            <a:r>
              <a:rPr lang="en-US" sz="3600" b="1" dirty="0">
                <a:solidFill>
                  <a:schemeClr val="accent2">
                    <a:lumMod val="50000"/>
                  </a:schemeClr>
                </a:solidFill>
                <a:latin typeface="Calibri" panose="020F0502020204030204" pitchFamily="34" charset="0"/>
                <a:cs typeface="Calibri" panose="020F0502020204030204" pitchFamily="34" charset="0"/>
              </a:rPr>
              <a:t>Outreach</a:t>
            </a:r>
            <a:r>
              <a:rPr lang="en-US" sz="3600" dirty="0">
                <a:solidFill>
                  <a:schemeClr val="accent2">
                    <a:lumMod val="50000"/>
                  </a:schemeClr>
                </a:solidFill>
                <a:latin typeface="Calibri" panose="020F0502020204030204" pitchFamily="34" charset="0"/>
                <a:cs typeface="Calibri" panose="020F0502020204030204" pitchFamily="34" charset="0"/>
              </a:rPr>
              <a:t> – engages individuals as many times as needed or just one point of contact, the individual can decide to participate for a long as they like</a:t>
            </a:r>
          </a:p>
          <a:p>
            <a:pPr>
              <a:lnSpc>
                <a:spcPct val="150000"/>
              </a:lnSpc>
              <a:spcAft>
                <a:spcPts val="600"/>
              </a:spcAft>
              <a:defRPr/>
            </a:pPr>
            <a:r>
              <a:rPr lang="en-US" sz="3600" b="1" dirty="0">
                <a:solidFill>
                  <a:schemeClr val="accent2">
                    <a:lumMod val="50000"/>
                  </a:schemeClr>
                </a:solidFill>
                <a:latin typeface="Calibri" panose="020F0502020204030204" pitchFamily="34" charset="0"/>
                <a:cs typeface="Calibri" panose="020F0502020204030204" pitchFamily="34" charset="0"/>
              </a:rPr>
              <a:t>Case management </a:t>
            </a:r>
            <a:r>
              <a:rPr lang="en-US" sz="3600" dirty="0">
                <a:solidFill>
                  <a:schemeClr val="accent2">
                    <a:lumMod val="50000"/>
                  </a:schemeClr>
                </a:solidFill>
                <a:latin typeface="Calibri" panose="020F0502020204030204" pitchFamily="34" charset="0"/>
                <a:cs typeface="Calibri" panose="020F0502020204030204" pitchFamily="34" charset="0"/>
              </a:rPr>
              <a:t>– Individual agrees to services</a:t>
            </a:r>
          </a:p>
          <a:p>
            <a:pPr lvl="1">
              <a:lnSpc>
                <a:spcPct val="150000"/>
              </a:lnSpc>
              <a:spcAft>
                <a:spcPts val="600"/>
              </a:spcAft>
              <a:defRPr/>
            </a:pPr>
            <a:r>
              <a:rPr lang="en-US" sz="3600" dirty="0">
                <a:solidFill>
                  <a:schemeClr val="accent2">
                    <a:lumMod val="50000"/>
                  </a:schemeClr>
                </a:solidFill>
                <a:latin typeface="Calibri" panose="020F0502020204030204" pitchFamily="34" charset="0"/>
                <a:cs typeface="Calibri" panose="020F0502020204030204" pitchFamily="34" charset="0"/>
              </a:rPr>
              <a:t>Individual completes program intake, </a:t>
            </a:r>
          </a:p>
          <a:p>
            <a:pPr lvl="1">
              <a:lnSpc>
                <a:spcPct val="150000"/>
              </a:lnSpc>
              <a:spcAft>
                <a:spcPts val="600"/>
              </a:spcAft>
              <a:defRPr/>
            </a:pPr>
            <a:r>
              <a:rPr lang="en-US" sz="3600" dirty="0">
                <a:solidFill>
                  <a:schemeClr val="accent2">
                    <a:lumMod val="50000"/>
                  </a:schemeClr>
                </a:solidFill>
                <a:latin typeface="Calibri" panose="020F0502020204030204" pitchFamily="34" charset="0"/>
                <a:cs typeface="Calibri" panose="020F0502020204030204" pitchFamily="34" charset="0"/>
              </a:rPr>
              <a:t>Supports connection, no matter how long it takes and regardless of how many times the person needs to re-connect. </a:t>
            </a:r>
          </a:p>
          <a:p>
            <a:pPr lvl="1">
              <a:lnSpc>
                <a:spcPct val="150000"/>
              </a:lnSpc>
              <a:spcAft>
                <a:spcPts val="600"/>
              </a:spcAft>
              <a:defRPr/>
            </a:pPr>
            <a:r>
              <a:rPr lang="en-US" sz="3600" dirty="0">
                <a:solidFill>
                  <a:schemeClr val="accent2">
                    <a:lumMod val="50000"/>
                  </a:schemeClr>
                </a:solidFill>
                <a:latin typeface="Calibri" panose="020F0502020204030204" pitchFamily="34" charset="0"/>
                <a:cs typeface="Calibri" panose="020F0502020204030204" pitchFamily="34" charset="0"/>
              </a:rPr>
              <a:t>If an individual loses contact, program staff will engage that individual despite the amount of time which has passed. </a:t>
            </a:r>
            <a:endParaRPr lang="en-US" sz="1900" b="1" dirty="0">
              <a:solidFill>
                <a:schemeClr val="accent2">
                  <a:lumMod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39495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14247" y="529336"/>
            <a:ext cx="6877119" cy="640080"/>
          </a:xfrm>
        </p:spPr>
        <p:txBody>
          <a:bodyPr>
            <a:noAutofit/>
          </a:bodyPr>
          <a:lstStyle/>
          <a:p>
            <a:r>
              <a:rPr lang="en-US" dirty="0">
                <a:latin typeface="Segoe UI Light" panose="020B0502040204020203" pitchFamily="34" charset="0"/>
                <a:cs typeface="Segoe UI Light" panose="020B0502040204020203" pitchFamily="34" charset="0"/>
              </a:rPr>
              <a:t>Recovery Navigator Program </a:t>
            </a:r>
          </a:p>
        </p:txBody>
      </p:sp>
      <p:sp>
        <p:nvSpPr>
          <p:cNvPr id="38" name="Content Placeholder 17"/>
          <p:cNvSpPr txBox="1">
            <a:spLocks/>
          </p:cNvSpPr>
          <p:nvPr/>
        </p:nvSpPr>
        <p:spPr>
          <a:xfrm>
            <a:off x="541610" y="1524708"/>
            <a:ext cx="9740310" cy="4803956"/>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spcAft>
                <a:spcPts val="600"/>
              </a:spcAft>
              <a:buNone/>
              <a:defRPr/>
            </a:pPr>
            <a:r>
              <a:rPr lang="en-US" sz="4800" dirty="0">
                <a:solidFill>
                  <a:schemeClr val="accent2">
                    <a:lumMod val="50000"/>
                  </a:schemeClr>
                </a:solidFill>
              </a:rPr>
              <a:t>Diversity Equity and Inclusion</a:t>
            </a:r>
          </a:p>
          <a:p>
            <a:pPr>
              <a:lnSpc>
                <a:spcPct val="150000"/>
              </a:lnSpc>
              <a:spcAft>
                <a:spcPts val="600"/>
              </a:spcAft>
              <a:defRPr/>
            </a:pPr>
            <a:r>
              <a:rPr lang="en-US" sz="2400" dirty="0">
                <a:solidFill>
                  <a:schemeClr val="accent2">
                    <a:lumMod val="50000"/>
                  </a:schemeClr>
                </a:solidFill>
              </a:rPr>
              <a:t>Ensure individuals who have been historically targeted have access to services in a manner that meets their needs </a:t>
            </a:r>
          </a:p>
          <a:p>
            <a:pPr>
              <a:lnSpc>
                <a:spcPct val="150000"/>
              </a:lnSpc>
              <a:spcAft>
                <a:spcPts val="600"/>
              </a:spcAft>
              <a:defRPr/>
            </a:pPr>
            <a:r>
              <a:rPr lang="en-US" sz="2400" dirty="0">
                <a:solidFill>
                  <a:schemeClr val="accent2">
                    <a:lumMod val="50000"/>
                  </a:schemeClr>
                </a:solidFill>
              </a:rPr>
              <a:t>Individuals have been disproportionately impacted by the criminal legal system have a seamless approach that will meet their needs</a:t>
            </a:r>
          </a:p>
        </p:txBody>
      </p:sp>
    </p:spTree>
    <p:extLst>
      <p:ext uri="{BB962C8B-B14F-4D97-AF65-F5344CB8AC3E}">
        <p14:creationId xmlns:p14="http://schemas.microsoft.com/office/powerpoint/2010/main" val="16198094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14247" y="529336"/>
            <a:ext cx="6877119" cy="640080"/>
          </a:xfrm>
        </p:spPr>
        <p:txBody>
          <a:bodyPr>
            <a:noAutofit/>
          </a:bodyPr>
          <a:lstStyle/>
          <a:p>
            <a:r>
              <a:rPr lang="en-US" dirty="0">
                <a:latin typeface="Segoe UI Light" panose="020B0502040204020203" pitchFamily="34" charset="0"/>
                <a:cs typeface="Segoe UI Light" panose="020B0502040204020203" pitchFamily="34" charset="0"/>
              </a:rPr>
              <a:t>Recovery Navigator Program </a:t>
            </a:r>
          </a:p>
        </p:txBody>
      </p:sp>
      <p:sp>
        <p:nvSpPr>
          <p:cNvPr id="38" name="Content Placeholder 17"/>
          <p:cNvSpPr txBox="1">
            <a:spLocks/>
          </p:cNvSpPr>
          <p:nvPr/>
        </p:nvSpPr>
        <p:spPr>
          <a:xfrm>
            <a:off x="541610" y="1524708"/>
            <a:ext cx="9740310" cy="5048812"/>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spcAft>
                <a:spcPts val="600"/>
              </a:spcAft>
              <a:buNone/>
              <a:defRPr/>
            </a:pPr>
            <a:r>
              <a:rPr lang="en-US" sz="7000" dirty="0">
                <a:solidFill>
                  <a:schemeClr val="accent2">
                    <a:lumMod val="50000"/>
                  </a:schemeClr>
                </a:solidFill>
                <a:latin typeface="Calibri" panose="020F0502020204030204" pitchFamily="34" charset="0"/>
                <a:cs typeface="Calibri" panose="020F0502020204030204" pitchFamily="34" charset="0"/>
              </a:rPr>
              <a:t>RNP Approach</a:t>
            </a:r>
          </a:p>
          <a:p>
            <a:pPr lvl="1">
              <a:lnSpc>
                <a:spcPct val="150000"/>
              </a:lnSpc>
              <a:spcAft>
                <a:spcPts val="600"/>
              </a:spcAft>
              <a:defRPr/>
            </a:pPr>
            <a:r>
              <a:rPr lang="en-US" sz="3600" b="1" dirty="0">
                <a:solidFill>
                  <a:schemeClr val="accent2">
                    <a:lumMod val="50000"/>
                  </a:schemeClr>
                </a:solidFill>
                <a:latin typeface="Calibri" panose="020F0502020204030204" pitchFamily="34" charset="0"/>
                <a:cs typeface="Calibri" panose="020F0502020204030204" pitchFamily="34" charset="0"/>
              </a:rPr>
              <a:t>Trauma-Informed</a:t>
            </a:r>
            <a:r>
              <a:rPr lang="en-US" sz="3600" dirty="0">
                <a:solidFill>
                  <a:schemeClr val="accent2">
                    <a:lumMod val="50000"/>
                  </a:schemeClr>
                </a:solidFill>
                <a:latin typeface="Calibri" panose="020F0502020204030204" pitchFamily="34" charset="0"/>
                <a:cs typeface="Calibri" panose="020F0502020204030204" pitchFamily="34" charset="0"/>
              </a:rPr>
              <a:t> Approach and Trauma-Informed Care perspectives </a:t>
            </a:r>
          </a:p>
          <a:p>
            <a:pPr lvl="1">
              <a:lnSpc>
                <a:spcPct val="150000"/>
              </a:lnSpc>
              <a:spcAft>
                <a:spcPts val="600"/>
              </a:spcAft>
              <a:defRPr/>
            </a:pPr>
            <a:r>
              <a:rPr lang="en-US" sz="3600" dirty="0">
                <a:solidFill>
                  <a:schemeClr val="accent2">
                    <a:lumMod val="50000"/>
                  </a:schemeClr>
                </a:solidFill>
                <a:latin typeface="Calibri" panose="020F0502020204030204" pitchFamily="34" charset="0"/>
                <a:cs typeface="Calibri" panose="020F0502020204030204" pitchFamily="34" charset="0"/>
              </a:rPr>
              <a:t>Noncompliance program – individuals will be supported regardless of compliance</a:t>
            </a:r>
          </a:p>
          <a:p>
            <a:pPr lvl="1">
              <a:lnSpc>
                <a:spcPct val="150000"/>
              </a:lnSpc>
              <a:spcAft>
                <a:spcPts val="600"/>
              </a:spcAft>
              <a:defRPr/>
            </a:pPr>
            <a:r>
              <a:rPr lang="en-US" sz="3600" dirty="0">
                <a:solidFill>
                  <a:schemeClr val="accent2">
                    <a:lumMod val="50000"/>
                  </a:schemeClr>
                </a:solidFill>
                <a:latin typeface="Calibri" panose="020F0502020204030204" pitchFamily="34" charset="0"/>
                <a:cs typeface="Calibri" panose="020F0502020204030204" pitchFamily="34" charset="0"/>
              </a:rPr>
              <a:t>Engagement will continue as long as needed </a:t>
            </a:r>
          </a:p>
        </p:txBody>
      </p:sp>
    </p:spTree>
    <p:extLst>
      <p:ext uri="{BB962C8B-B14F-4D97-AF65-F5344CB8AC3E}">
        <p14:creationId xmlns:p14="http://schemas.microsoft.com/office/powerpoint/2010/main" val="15807887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49C6D-4703-B426-8CD0-892D8F7D384A}"/>
              </a:ext>
            </a:extLst>
          </p:cNvPr>
          <p:cNvSpPr>
            <a:spLocks noGrp="1"/>
          </p:cNvSpPr>
          <p:nvPr>
            <p:ph type="title"/>
          </p:nvPr>
        </p:nvSpPr>
        <p:spPr>
          <a:xfrm>
            <a:off x="185080" y="6217920"/>
            <a:ext cx="6877119" cy="640080"/>
          </a:xfrm>
        </p:spPr>
        <p:txBody>
          <a:bodyPr/>
          <a:lstStyle/>
          <a:p>
            <a:r>
              <a:rPr lang="en-US" dirty="0"/>
              <a:t>.</a:t>
            </a:r>
          </a:p>
        </p:txBody>
      </p:sp>
      <p:sp>
        <p:nvSpPr>
          <p:cNvPr id="3" name="Content Placeholder 2">
            <a:extLst>
              <a:ext uri="{FF2B5EF4-FFF2-40B4-BE49-F238E27FC236}">
                <a16:creationId xmlns:a16="http://schemas.microsoft.com/office/drawing/2014/main" id="{3F644275-13EC-9F14-F305-732BDC6F9CBF}"/>
              </a:ext>
            </a:extLst>
          </p:cNvPr>
          <p:cNvSpPr>
            <a:spLocks noGrp="1"/>
          </p:cNvSpPr>
          <p:nvPr>
            <p:ph sz="quarter" idx="10"/>
          </p:nvPr>
        </p:nvSpPr>
        <p:spPr>
          <a:xfrm>
            <a:off x="281826" y="759628"/>
            <a:ext cx="11277366" cy="6265640"/>
          </a:xfrm>
        </p:spPr>
        <p:txBody>
          <a:bodyPr>
            <a:normAutofit/>
          </a:bodyPr>
          <a:lstStyle/>
          <a:p>
            <a:r>
              <a:rPr lang="en-US" sz="2000" dirty="0">
                <a:solidFill>
                  <a:schemeClr val="accent2">
                    <a:lumMod val="50000"/>
                  </a:schemeClr>
                </a:solidFill>
                <a:latin typeface="Calibri" panose="020F0502020204030204" pitchFamily="34" charset="0"/>
                <a:cs typeface="Calibri" panose="020F0502020204030204" pitchFamily="34" charset="0"/>
              </a:rPr>
              <a:t>Recovery Navigator Program inside King County looks different in different areas:</a:t>
            </a:r>
          </a:p>
          <a:p>
            <a:endParaRPr lang="en-US" sz="2000" dirty="0">
              <a:solidFill>
                <a:schemeClr val="accent2">
                  <a:lumMod val="50000"/>
                </a:schemeClr>
              </a:solidFill>
              <a:latin typeface="Calibri" panose="020F0502020204030204" pitchFamily="34" charset="0"/>
              <a:cs typeface="Calibri" panose="020F0502020204030204" pitchFamily="34" charset="0"/>
            </a:endParaRPr>
          </a:p>
          <a:p>
            <a:pPr lvl="1"/>
            <a:r>
              <a:rPr lang="en-US" sz="2800" b="1" dirty="0">
                <a:solidFill>
                  <a:schemeClr val="accent2">
                    <a:lumMod val="50000"/>
                  </a:schemeClr>
                </a:solidFill>
                <a:latin typeface="Calibri" panose="020F0502020204030204" pitchFamily="34" charset="0"/>
                <a:cs typeface="Calibri" panose="020F0502020204030204" pitchFamily="34" charset="0"/>
              </a:rPr>
              <a:t>ETS- REACH and Community Passageways </a:t>
            </a:r>
            <a:r>
              <a:rPr lang="en-US" sz="2800" dirty="0">
                <a:solidFill>
                  <a:schemeClr val="accent2">
                    <a:lumMod val="50000"/>
                  </a:schemeClr>
                </a:solidFill>
                <a:latin typeface="Calibri" panose="020F0502020204030204" pitchFamily="34" charset="0"/>
                <a:cs typeface="Calibri" panose="020F0502020204030204" pitchFamily="34" charset="0"/>
              </a:rPr>
              <a:t>– </a:t>
            </a:r>
            <a:r>
              <a:rPr lang="en-US" sz="2800" b="1" i="1" dirty="0">
                <a:solidFill>
                  <a:schemeClr val="accent2">
                    <a:lumMod val="50000"/>
                  </a:schemeClr>
                </a:solidFill>
                <a:latin typeface="Calibri" panose="020F0502020204030204" pitchFamily="34" charset="0"/>
                <a:cs typeface="Calibri" panose="020F0502020204030204" pitchFamily="34" charset="0"/>
              </a:rPr>
              <a:t>Central part of King County</a:t>
            </a:r>
            <a:r>
              <a:rPr lang="en-US" sz="2800" dirty="0">
                <a:solidFill>
                  <a:schemeClr val="accent2">
                    <a:lumMod val="50000"/>
                  </a:schemeClr>
                </a:solidFill>
                <a:latin typeface="Calibri" panose="020F0502020204030204" pitchFamily="34" charset="0"/>
                <a:cs typeface="Calibri" panose="020F0502020204030204" pitchFamily="34" charset="0"/>
              </a:rPr>
              <a:t>– Seattle, White Center and Burien</a:t>
            </a:r>
          </a:p>
          <a:p>
            <a:pPr lvl="4"/>
            <a:r>
              <a:rPr lang="en-US" sz="2000" dirty="0">
                <a:solidFill>
                  <a:schemeClr val="accent2">
                    <a:lumMod val="50000"/>
                  </a:schemeClr>
                </a:solidFill>
                <a:latin typeface="Calibri" panose="020F0502020204030204" pitchFamily="34" charset="0"/>
                <a:cs typeface="Calibri" panose="020F0502020204030204" pitchFamily="34" charset="0"/>
              </a:rPr>
              <a:t>Both uses the </a:t>
            </a:r>
            <a:r>
              <a:rPr lang="en-US" sz="2000" b="1" dirty="0">
                <a:solidFill>
                  <a:schemeClr val="accent2">
                    <a:lumMod val="50000"/>
                  </a:schemeClr>
                </a:solidFill>
                <a:latin typeface="Calibri" panose="020F0502020204030204" pitchFamily="34" charset="0"/>
                <a:cs typeface="Calibri" panose="020F0502020204030204" pitchFamily="34" charset="0"/>
              </a:rPr>
              <a:t>LEAD</a:t>
            </a:r>
            <a:r>
              <a:rPr lang="en-US" sz="2000" dirty="0">
                <a:solidFill>
                  <a:schemeClr val="accent2">
                    <a:lumMod val="50000"/>
                  </a:schemeClr>
                </a:solidFill>
                <a:latin typeface="Calibri" panose="020F0502020204030204" pitchFamily="34" charset="0"/>
                <a:cs typeface="Calibri" panose="020F0502020204030204" pitchFamily="34" charset="0"/>
              </a:rPr>
              <a:t> </a:t>
            </a:r>
            <a:r>
              <a:rPr lang="en-US" sz="2000" b="1" dirty="0">
                <a:solidFill>
                  <a:schemeClr val="accent2">
                    <a:lumMod val="50000"/>
                  </a:schemeClr>
                </a:solidFill>
                <a:latin typeface="Calibri" panose="020F0502020204030204" pitchFamily="34" charset="0"/>
                <a:cs typeface="Calibri" panose="020F0502020204030204" pitchFamily="34" charset="0"/>
              </a:rPr>
              <a:t>referral system </a:t>
            </a:r>
            <a:r>
              <a:rPr lang="en-US" sz="2000" dirty="0">
                <a:solidFill>
                  <a:schemeClr val="accent2">
                    <a:lumMod val="50000"/>
                  </a:schemeClr>
                </a:solidFill>
                <a:latin typeface="Calibri" panose="020F0502020204030204" pitchFamily="34" charset="0"/>
                <a:cs typeface="Calibri" panose="020F0502020204030204" pitchFamily="34" charset="0"/>
              </a:rPr>
              <a:t>and can be accessed for Local Law Enforcement call the specific number and for non-immediate referrals you can contact </a:t>
            </a:r>
            <a:r>
              <a:rPr lang="en-US" sz="2000" u="sng" dirty="0">
                <a:solidFill>
                  <a:schemeClr val="accent2">
                    <a:lumMod val="50000"/>
                  </a:schemeClr>
                </a:solidFill>
                <a:latin typeface="Calibri" panose="020F0502020204030204" pitchFamily="34" charset="0"/>
                <a:ea typeface="Times New Roman" panose="02020603050405020304" pitchFamily="18" charset="0"/>
                <a:cs typeface="Calibri" panose="020F0502020204030204" pitchFamily="34" charset="0"/>
                <a:hlinkClick r:id="rId2">
                  <a:extLst>
                    <a:ext uri="{A12FA001-AC4F-418D-AE19-62706E023703}">
                      <ahyp:hlinkClr xmlns:ahyp="http://schemas.microsoft.com/office/drawing/2018/hyperlinkcolor" val="tx"/>
                    </a:ext>
                  </a:extLst>
                </a:hlinkClick>
              </a:rPr>
              <a:t>leadreferrals@defender.org </a:t>
            </a:r>
            <a:r>
              <a:rPr lang="en-US" sz="2000" u="sng" dirty="0">
                <a:solidFill>
                  <a:schemeClr val="accent2">
                    <a:lumMod val="50000"/>
                  </a:schemeClr>
                </a:solidFill>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chemeClr val="accent2">
                    <a:lumMod val="50000"/>
                  </a:schemeClr>
                </a:solidFill>
                <a:latin typeface="Calibri" panose="020F0502020204030204" pitchFamily="34" charset="0"/>
                <a:ea typeface="Times New Roman" panose="02020603050405020304" pitchFamily="18" charset="0"/>
                <a:cs typeface="Calibri" panose="020F0502020204030204" pitchFamily="34" charset="0"/>
              </a:rPr>
              <a:t>(</a:t>
            </a:r>
            <a:r>
              <a:rPr lang="en-US" sz="2000" b="1" dirty="0">
                <a:solidFill>
                  <a:schemeClr val="accent2">
                    <a:lumMod val="50000"/>
                  </a:schemeClr>
                </a:solidFill>
                <a:latin typeface="Calibri" panose="020F0502020204030204" pitchFamily="34" charset="0"/>
                <a:ea typeface="Times New Roman" panose="02020603050405020304" pitchFamily="18" charset="0"/>
                <a:cs typeface="Calibri" panose="020F0502020204030204" pitchFamily="34" charset="0"/>
              </a:rPr>
              <a:t>Keep in mind at this time LEAD is only taking referrals that come in for diversion only) </a:t>
            </a:r>
          </a:p>
          <a:p>
            <a:pPr lvl="4"/>
            <a:endParaRPr lang="en-US" sz="2000" b="1" dirty="0">
              <a:solidFill>
                <a:schemeClr val="accent2">
                  <a:lumMod val="50000"/>
                </a:schemeClr>
              </a:solidFill>
              <a:latin typeface="Calibri" panose="020F0502020204030204" pitchFamily="34" charset="0"/>
              <a:ea typeface="Times New Roman" panose="02020603050405020304" pitchFamily="18" charset="0"/>
              <a:cs typeface="Calibri" panose="020F0502020204030204" pitchFamily="34" charset="0"/>
            </a:endParaRPr>
          </a:p>
          <a:p>
            <a:pPr lvl="1"/>
            <a:endParaRPr lang="en-US" sz="2000" dirty="0">
              <a:solidFill>
                <a:schemeClr val="accent2">
                  <a:lumMod val="50000"/>
                </a:schemeClr>
              </a:solidFill>
              <a:latin typeface="Calibri" panose="020F0502020204030204" pitchFamily="34" charset="0"/>
              <a:cs typeface="Calibri" panose="020F0502020204030204" pitchFamily="34" charset="0"/>
            </a:endParaRPr>
          </a:p>
          <a:p>
            <a:pPr lvl="1"/>
            <a:r>
              <a:rPr lang="en-US" sz="2800" b="1" dirty="0">
                <a:solidFill>
                  <a:schemeClr val="accent2">
                    <a:lumMod val="50000"/>
                  </a:schemeClr>
                </a:solidFill>
                <a:latin typeface="Calibri" panose="020F0502020204030204" pitchFamily="34" charset="0"/>
                <a:cs typeface="Calibri" panose="020F0502020204030204" pitchFamily="34" charset="0"/>
              </a:rPr>
              <a:t>Peer Washington  </a:t>
            </a:r>
            <a:r>
              <a:rPr lang="en-US" sz="2800" dirty="0">
                <a:solidFill>
                  <a:schemeClr val="accent2">
                    <a:lumMod val="50000"/>
                  </a:schemeClr>
                </a:solidFill>
                <a:latin typeface="Calibri" panose="020F0502020204030204" pitchFamily="34" charset="0"/>
                <a:cs typeface="Calibri" panose="020F0502020204030204" pitchFamily="34" charset="0"/>
              </a:rPr>
              <a:t>– </a:t>
            </a:r>
            <a:r>
              <a:rPr lang="en-US" sz="2800" b="1" i="1" dirty="0">
                <a:solidFill>
                  <a:schemeClr val="accent2">
                    <a:lumMod val="50000"/>
                  </a:schemeClr>
                </a:solidFill>
                <a:latin typeface="Calibri" panose="020F0502020204030204" pitchFamily="34" charset="0"/>
                <a:cs typeface="Calibri" panose="020F0502020204030204" pitchFamily="34" charset="0"/>
              </a:rPr>
              <a:t>All other parts of King County </a:t>
            </a:r>
            <a:r>
              <a:rPr lang="en-US" sz="2800" i="1" dirty="0">
                <a:solidFill>
                  <a:schemeClr val="accent2">
                    <a:lumMod val="50000"/>
                  </a:schemeClr>
                </a:solidFill>
                <a:latin typeface="Calibri" panose="020F0502020204030204" pitchFamily="34" charset="0"/>
                <a:cs typeface="Calibri" panose="020F0502020204030204" pitchFamily="34" charset="0"/>
              </a:rPr>
              <a:t>(other than Seattle, White Center and Burien) </a:t>
            </a:r>
            <a:r>
              <a:rPr lang="en-US" sz="2800" dirty="0">
                <a:solidFill>
                  <a:schemeClr val="accent2">
                    <a:lumMod val="50000"/>
                  </a:schemeClr>
                </a:solidFill>
                <a:effectLst/>
                <a:latin typeface="Calibri" panose="020F0502020204030204" pitchFamily="34" charset="0"/>
                <a:ea typeface="Calibri" panose="020F0502020204030204" pitchFamily="34" charset="0"/>
                <a:cs typeface="Calibri" panose="020F0502020204030204" pitchFamily="34" charset="0"/>
              </a:rPr>
              <a:t>and are open for all types of referrals </a:t>
            </a:r>
          </a:p>
          <a:p>
            <a:pPr lvl="1"/>
            <a:endParaRPr lang="en-US" sz="2800" dirty="0">
              <a:solidFill>
                <a:schemeClr val="accent2">
                  <a:lumMod val="50000"/>
                </a:schemeClr>
              </a:solidFill>
              <a:effectLst/>
              <a:latin typeface="Calibri" panose="020F0502020204030204" pitchFamily="34" charset="0"/>
              <a:ea typeface="Calibri" panose="020F0502020204030204" pitchFamily="34" charset="0"/>
              <a:cs typeface="Calibri" panose="020F0502020204030204" pitchFamily="34" charset="0"/>
            </a:endParaRPr>
          </a:p>
          <a:p>
            <a:pPr lvl="2"/>
            <a:r>
              <a:rPr lang="en-US" sz="2400" dirty="0">
                <a:solidFill>
                  <a:schemeClr val="accent2">
                    <a:lumMod val="50000"/>
                  </a:schemeClr>
                </a:solidFill>
                <a:latin typeface="Calibri" panose="020F0502020204030204" pitchFamily="34" charset="0"/>
                <a:cs typeface="Calibri" panose="020F0502020204030204" pitchFamily="34" charset="0"/>
              </a:rPr>
              <a:t>Reach PEER WA RNP at </a:t>
            </a:r>
            <a:r>
              <a:rPr lang="en-US" sz="2400" dirty="0">
                <a:solidFill>
                  <a:schemeClr val="accent2">
                    <a:lumMod val="50000"/>
                  </a:schemeClr>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referrals@recoverynavigatorprogram.org</a:t>
            </a:r>
            <a:r>
              <a:rPr lang="en-US" sz="2400" dirty="0">
                <a:solidFill>
                  <a:schemeClr val="accent2">
                    <a:lumMod val="50000"/>
                  </a:schemeClr>
                </a:solidFill>
                <a:latin typeface="Calibri" panose="020F0502020204030204" pitchFamily="34" charset="0"/>
                <a:cs typeface="Calibri" panose="020F0502020204030204" pitchFamily="34" charset="0"/>
              </a:rPr>
              <a:t> or by phoning 1-800-767-5604</a:t>
            </a:r>
          </a:p>
          <a:p>
            <a:endParaRPr lang="en-US" dirty="0"/>
          </a:p>
        </p:txBody>
      </p:sp>
    </p:spTree>
    <p:extLst>
      <p:ext uri="{BB962C8B-B14F-4D97-AF65-F5344CB8AC3E}">
        <p14:creationId xmlns:p14="http://schemas.microsoft.com/office/powerpoint/2010/main" val="34100189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0" ma:contentTypeDescription="Create a new document." ma:contentTypeScope="" ma:versionID="1267097ee5f5874adfcc408041ae252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95891a93df65b14727750f2c06c306c"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45902D-8BCA-4596-9829-0D7D1289C020}">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AB64C1E2-42EA-4660-BCB7-94E6DA7562F1}">
  <ds:schemaRefs>
    <ds:schemaRef ds:uri="http://schemas.microsoft.com/sharepoint/v3/contenttype/forms"/>
  </ds:schemaRefs>
</ds:datastoreItem>
</file>

<file path=customXml/itemProps3.xml><?xml version="1.0" encoding="utf-8"?>
<ds:datastoreItem xmlns:ds="http://schemas.openxmlformats.org/officeDocument/2006/customXml" ds:itemID="{33879FED-67F8-481C-84BD-042483293B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Integral</Template>
  <TotalTime>38101</TotalTime>
  <Words>1143</Words>
  <Application>Microsoft Office PowerPoint</Application>
  <PresentationFormat>Widescreen</PresentationFormat>
  <Paragraphs>70</Paragraphs>
  <Slides>12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Candara</vt:lpstr>
      <vt:lpstr>Segoe UI Light</vt:lpstr>
      <vt:lpstr>Tw Cen MT</vt:lpstr>
      <vt:lpstr>Tw Cen MT Condensed</vt:lpstr>
      <vt:lpstr>Wingdings 3</vt:lpstr>
      <vt:lpstr>Integral</vt:lpstr>
      <vt:lpstr>Recovery Navigator Program  by Susan Peacey, King County, BHDD  RNP Project Manager and reginal Administrator </vt:lpstr>
      <vt:lpstr>Recovery Navigator Program </vt:lpstr>
      <vt:lpstr>Recovery Navigator Program Design  priority population </vt:lpstr>
      <vt:lpstr>Recovery Navigator Program </vt:lpstr>
      <vt:lpstr>Recovery Navigator Program </vt:lpstr>
      <vt:lpstr>Recovery Navigator Program </vt:lpstr>
      <vt:lpstr>Recovery Navigator Program </vt:lpstr>
      <vt:lpstr>Recovery Navigator Program </vt:lpstr>
      <vt:lpstr>.</vt:lpstr>
      <vt:lpstr>RNP– Some of our Success Stories  </vt:lpstr>
      <vt:lpstr>Recovery Navigator Program - Success Stories </vt:lpstr>
      <vt:lpstr>Recovery Navigator Program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PowerPoint</dc:title>
  <dc:creator>Peacey, Susan</dc:creator>
  <cp:keywords/>
  <cp:lastModifiedBy>Peacey, Susan</cp:lastModifiedBy>
  <cp:revision>32</cp:revision>
  <dcterms:created xsi:type="dcterms:W3CDTF">2021-09-20T18:55:04Z</dcterms:created>
  <dcterms:modified xsi:type="dcterms:W3CDTF">2024-02-02T18:03:19Z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