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1" r:id="rId4"/>
    <p:sldId id="270" r:id="rId5"/>
    <p:sldId id="275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4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wart" initials="h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A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572" autoAdjust="0"/>
  </p:normalViewPr>
  <p:slideViewPr>
    <p:cSldViewPr>
      <p:cViewPr varScale="1">
        <p:scale>
          <a:sx n="106" d="100"/>
          <a:sy n="106" d="100"/>
        </p:scale>
        <p:origin x="-9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 of # of days </a:t>
            </a:r>
            <a:r>
              <a:rPr lang="en-US" dirty="0" smtClean="0"/>
              <a:t>admission (LOS)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921280"/>
        <c:axId val="106353792"/>
      </c:barChart>
      <c:catAx>
        <c:axId val="99921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6353792"/>
        <c:crosses val="autoZero"/>
        <c:auto val="1"/>
        <c:lblAlgn val="ctr"/>
        <c:lblOffset val="100"/>
        <c:noMultiLvlLbl val="0"/>
      </c:catAx>
      <c:valAx>
        <c:axId val="106353792"/>
        <c:scaling>
          <c:orientation val="minMax"/>
        </c:scaling>
        <c:delete val="0"/>
        <c:axPos val="b"/>
        <c:majorGridlines/>
        <c:numFmt formatCode="_(* #,##0.0_);_(* \(#,##0.0\);_(* &quot;-&quot;??_);_(@_)" sourceLinked="1"/>
        <c:majorTickMark val="out"/>
        <c:minorTickMark val="none"/>
        <c:tickLblPos val="nextTo"/>
        <c:crossAx val="9992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Average of # of days </a:t>
            </a:r>
            <a:r>
              <a:rPr lang="en-US" dirty="0" smtClean="0">
                <a:solidFill>
                  <a:schemeClr val="tx1"/>
                </a:solidFill>
              </a:rPr>
              <a:t>admission – data from September 2017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Summary!$B$23</c:f>
              <c:strCache>
                <c:ptCount val="1"/>
                <c:pt idx="0">
                  <c:v>Average of # of days admission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cat>
            <c:strRef>
              <c:f>Summary!$A$24:$A$38</c:f>
              <c:strCache>
                <c:ptCount val="15"/>
                <c:pt idx="0">
                  <c:v>King County BHO</c:v>
                </c:pt>
                <c:pt idx="1">
                  <c:v>North Sound BHO</c:v>
                </c:pt>
                <c:pt idx="2">
                  <c:v>Optum Pierce BHO</c:v>
                </c:pt>
                <c:pt idx="3">
                  <c:v>Lewis County BHO</c:v>
                </c:pt>
                <c:pt idx="4">
                  <c:v>Great Rivers BHO</c:v>
                </c:pt>
                <c:pt idx="5">
                  <c:v>Thurston-Mason BHO</c:v>
                </c:pt>
                <c:pt idx="6">
                  <c:v>SW Behavioral BHO</c:v>
                </c:pt>
                <c:pt idx="7">
                  <c:v>Spokane BHO</c:v>
                </c:pt>
                <c:pt idx="8">
                  <c:v>Timberlands BHO</c:v>
                </c:pt>
                <c:pt idx="9">
                  <c:v>North Central BHO</c:v>
                </c:pt>
                <c:pt idx="10">
                  <c:v>Salish BHO</c:v>
                </c:pt>
                <c:pt idx="11">
                  <c:v>Greater Columbia BHO</c:v>
                </c:pt>
                <c:pt idx="12">
                  <c:v>Grays Harbor BHO</c:v>
                </c:pt>
                <c:pt idx="13">
                  <c:v>Average LOS for all BHOs</c:v>
                </c:pt>
                <c:pt idx="14">
                  <c:v>Average LOS for all Commercial</c:v>
                </c:pt>
              </c:strCache>
            </c:strRef>
          </c:cat>
          <c:val>
            <c:numRef>
              <c:f>Summary!$B$24:$B$38</c:f>
              <c:numCache>
                <c:formatCode>_(* #,##0.0_);_(* \(#,##0.0\);_(* "-"??_);_(@_)</c:formatCode>
                <c:ptCount val="15"/>
                <c:pt idx="0">
                  <c:v>5.8</c:v>
                </c:pt>
                <c:pt idx="1">
                  <c:v>5.9108527131782944</c:v>
                </c:pt>
                <c:pt idx="2">
                  <c:v>7.02</c:v>
                </c:pt>
                <c:pt idx="3">
                  <c:v>7</c:v>
                </c:pt>
                <c:pt idx="4">
                  <c:v>7.05</c:v>
                </c:pt>
                <c:pt idx="5">
                  <c:v>7.3939393939393936</c:v>
                </c:pt>
                <c:pt idx="6">
                  <c:v>8.5</c:v>
                </c:pt>
                <c:pt idx="7">
                  <c:v>8.7407407407407405</c:v>
                </c:pt>
                <c:pt idx="8">
                  <c:v>9</c:v>
                </c:pt>
                <c:pt idx="9">
                  <c:v>9.8000000000000007</c:v>
                </c:pt>
                <c:pt idx="10">
                  <c:v>10.307692307692308</c:v>
                </c:pt>
                <c:pt idx="11">
                  <c:v>11.052631578947368</c:v>
                </c:pt>
                <c:pt idx="12">
                  <c:v>12</c:v>
                </c:pt>
                <c:pt idx="13">
                  <c:v>6.3860962566844917</c:v>
                </c:pt>
                <c:pt idx="14">
                  <c:v>7.1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366464"/>
        <c:axId val="106368000"/>
      </c:barChart>
      <c:catAx>
        <c:axId val="106366464"/>
        <c:scaling>
          <c:orientation val="minMax"/>
        </c:scaling>
        <c:delete val="0"/>
        <c:axPos val="l"/>
        <c:majorTickMark val="out"/>
        <c:minorTickMark val="none"/>
        <c:tickLblPos val="nextTo"/>
        <c:crossAx val="106368000"/>
        <c:crosses val="autoZero"/>
        <c:auto val="1"/>
        <c:lblAlgn val="ctr"/>
        <c:lblOffset val="100"/>
        <c:noMultiLvlLbl val="0"/>
      </c:catAx>
      <c:valAx>
        <c:axId val="106368000"/>
        <c:scaling>
          <c:orientation val="minMax"/>
        </c:scaling>
        <c:delete val="0"/>
        <c:axPos val="b"/>
        <c:majorGridlines/>
        <c:numFmt formatCode="_(* #,##0.0_);_(* \(#,##0.0\);_(* &quot;-&quot;??_);_(@_)" sourceLinked="1"/>
        <c:majorTickMark val="out"/>
        <c:minorTickMark val="none"/>
        <c:tickLblPos val="nextTo"/>
        <c:crossAx val="10636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Admits by type, year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Voluntary</c:v>
          </c:tx>
          <c:cat>
            <c:strRef>
              <c:f>Summary!$A$15:$A$19</c:f>
              <c:strCache>
                <c:ptCount val="5"/>
                <c:pt idx="0">
                  <c:v>YEAR</c:v>
                </c:pt>
                <c:pt idx="1">
                  <c:v>Jul 13 - Jun 14</c:v>
                </c:pt>
                <c:pt idx="2">
                  <c:v>Jul 14 - Jun 15</c:v>
                </c:pt>
                <c:pt idx="3">
                  <c:v>Jul 15 - Jun 16</c:v>
                </c:pt>
                <c:pt idx="4">
                  <c:v>Jul 16 - Jun 17</c:v>
                </c:pt>
              </c:strCache>
            </c:strRef>
          </c:cat>
          <c:val>
            <c:numRef>
              <c:f>Summary!$B$15:$B$19</c:f>
              <c:numCache>
                <c:formatCode>General</c:formatCode>
                <c:ptCount val="5"/>
                <c:pt idx="0">
                  <c:v>0</c:v>
                </c:pt>
                <c:pt idx="1">
                  <c:v>315</c:v>
                </c:pt>
                <c:pt idx="2">
                  <c:v>411</c:v>
                </c:pt>
                <c:pt idx="3">
                  <c:v>569</c:v>
                </c:pt>
                <c:pt idx="4">
                  <c:v>683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0C-46DA-8BA4-D48F0EFE5DDE}"/>
            </c:ext>
          </c:extLst>
        </c:ser>
        <c:ser>
          <c:idx val="1"/>
          <c:order val="1"/>
          <c:tx>
            <c:v>PIT</c:v>
          </c:tx>
          <c:cat>
            <c:strRef>
              <c:f>Summary!$A$15:$A$19</c:f>
              <c:strCache>
                <c:ptCount val="5"/>
                <c:pt idx="0">
                  <c:v>YEAR</c:v>
                </c:pt>
                <c:pt idx="1">
                  <c:v>Jul 13 - Jun 14</c:v>
                </c:pt>
                <c:pt idx="2">
                  <c:v>Jul 14 - Jun 15</c:v>
                </c:pt>
                <c:pt idx="3">
                  <c:v>Jul 15 - Jun 16</c:v>
                </c:pt>
                <c:pt idx="4">
                  <c:v>Jul 16 - Jun 17</c:v>
                </c:pt>
              </c:strCache>
            </c:strRef>
          </c:cat>
          <c:val>
            <c:numRef>
              <c:f>Summary!$D$15:$D$19</c:f>
              <c:numCache>
                <c:formatCode>General</c:formatCode>
                <c:ptCount val="5"/>
                <c:pt idx="0">
                  <c:v>0</c:v>
                </c:pt>
                <c:pt idx="1">
                  <c:v>152</c:v>
                </c:pt>
                <c:pt idx="2">
                  <c:v>197</c:v>
                </c:pt>
                <c:pt idx="3">
                  <c:v>280</c:v>
                </c:pt>
                <c:pt idx="4">
                  <c:v>234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0C-46DA-8BA4-D48F0EFE5DDE}"/>
            </c:ext>
          </c:extLst>
        </c:ser>
        <c:ser>
          <c:idx val="2"/>
          <c:order val="2"/>
          <c:tx>
            <c:v>ITA</c:v>
          </c:tx>
          <c:cat>
            <c:strRef>
              <c:f>Summary!$A$15:$A$19</c:f>
              <c:strCache>
                <c:ptCount val="5"/>
                <c:pt idx="0">
                  <c:v>YEAR</c:v>
                </c:pt>
                <c:pt idx="1">
                  <c:v>Jul 13 - Jun 14</c:v>
                </c:pt>
                <c:pt idx="2">
                  <c:v>Jul 14 - Jun 15</c:v>
                </c:pt>
                <c:pt idx="3">
                  <c:v>Jul 15 - Jun 16</c:v>
                </c:pt>
                <c:pt idx="4">
                  <c:v>Jul 16 - Jun 17</c:v>
                </c:pt>
              </c:strCache>
            </c:strRef>
          </c:cat>
          <c:val>
            <c:numRef>
              <c:f>Summary!$F$15:$F$19</c:f>
              <c:numCache>
                <c:formatCode>General</c:formatCode>
                <c:ptCount val="5"/>
                <c:pt idx="0">
                  <c:v>0</c:v>
                </c:pt>
                <c:pt idx="1">
                  <c:v>46</c:v>
                </c:pt>
                <c:pt idx="2">
                  <c:v>37</c:v>
                </c:pt>
                <c:pt idx="3">
                  <c:v>39</c:v>
                </c:pt>
                <c:pt idx="4">
                  <c:v>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D0C-46DA-8BA4-D48F0EFE5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10528"/>
        <c:axId val="53512064"/>
      </c:lineChart>
      <c:catAx>
        <c:axId val="5351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512064"/>
        <c:crosses val="autoZero"/>
        <c:auto val="1"/>
        <c:lblAlgn val="ctr"/>
        <c:lblOffset val="100"/>
        <c:noMultiLvlLbl val="0"/>
      </c:catAx>
      <c:valAx>
        <c:axId val="5351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510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9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13F8-2FC0-4C76-8B7E-D220435761DA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3144-03D1-4828-A208-EB7AAA03D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53934"/>
            <a:ext cx="405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otham Book" pitchFamily="2" charset="0"/>
                <a:cs typeface="Arial" panose="020B0604020202020204" pitchFamily="34" charset="0"/>
              </a:rPr>
              <a:t>Seattle Children’s Hospital</a:t>
            </a:r>
            <a:endParaRPr lang="en-US" dirty="0">
              <a:solidFill>
                <a:schemeClr val="bg1"/>
              </a:solidFill>
              <a:latin typeface="Gotham Book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234934"/>
            <a:ext cx="741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Parent Initiated Treatment from an Inpatient Psychiatric Hospital Perspective</a:t>
            </a:r>
            <a:endParaRPr lang="en-US" sz="2400" dirty="0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285" y="6159588"/>
            <a:ext cx="348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A2"/>
                </a:solidFill>
                <a:latin typeface="Gotham Book" pitchFamily="2" charset="0"/>
                <a:cs typeface="Arial" panose="020B0604020202020204" pitchFamily="34" charset="0"/>
              </a:rPr>
              <a:t>Date: May 21, 2018</a:t>
            </a:r>
            <a:endParaRPr lang="en-US" sz="1400" dirty="0">
              <a:solidFill>
                <a:srgbClr val="0085A2"/>
              </a:solidFill>
              <a:latin typeface="Gotham Book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586" y="5215116"/>
            <a:ext cx="53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A2"/>
                </a:solidFill>
                <a:latin typeface="Gotham Book" pitchFamily="2" charset="0"/>
                <a:cs typeface="Arial" panose="020B0604020202020204" pitchFamily="34" charset="0"/>
              </a:rPr>
              <a:t>Presented by: </a:t>
            </a:r>
          </a:p>
          <a:p>
            <a:r>
              <a:rPr lang="en-US" sz="1400" dirty="0" smtClean="0">
                <a:solidFill>
                  <a:srgbClr val="0085A2"/>
                </a:solidFill>
                <a:latin typeface="Gotham Book" pitchFamily="2" charset="0"/>
                <a:cs typeface="Arial" panose="020B0604020202020204" pitchFamily="34" charset="0"/>
              </a:rPr>
              <a:t>Kathy Brewer, MS, LMHC, Manager, Utilization Review</a:t>
            </a:r>
            <a:endParaRPr lang="en-US" sz="1400" dirty="0">
              <a:solidFill>
                <a:srgbClr val="0085A2"/>
              </a:solidFill>
              <a:latin typeface="Gotham Boo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Authorization from payer is required for PIT admission and continued stay.  </a:t>
            </a:r>
          </a:p>
          <a:p>
            <a:pPr lvl="1"/>
            <a:r>
              <a:rPr lang="en-US" dirty="0"/>
              <a:t>Challenge to help families ready to take their child home when </a:t>
            </a:r>
            <a:r>
              <a:rPr lang="en-US" dirty="0" smtClean="0"/>
              <a:t>safe</a:t>
            </a:r>
            <a:r>
              <a:rPr lang="en-US" dirty="0"/>
              <a:t>, but still </a:t>
            </a:r>
            <a:r>
              <a:rPr lang="en-US" dirty="0" smtClean="0"/>
              <a:t>symptomatic</a:t>
            </a:r>
            <a:endParaRPr lang="en-US" dirty="0"/>
          </a:p>
          <a:p>
            <a:pPr lvl="1"/>
            <a:r>
              <a:rPr lang="en-US" dirty="0"/>
              <a:t>Length of authorizations has been decreasing</a:t>
            </a:r>
          </a:p>
          <a:p>
            <a:r>
              <a:rPr lang="en-US" dirty="0"/>
              <a:t>Youth with developmental disabilities stabilizing on </a:t>
            </a:r>
            <a:r>
              <a:rPr lang="en-US" dirty="0" smtClean="0"/>
              <a:t>unit at time </a:t>
            </a:r>
            <a:r>
              <a:rPr lang="en-US" dirty="0"/>
              <a:t>of </a:t>
            </a:r>
            <a:r>
              <a:rPr lang="en-US" dirty="0" smtClean="0"/>
              <a:t>PIT </a:t>
            </a:r>
            <a:r>
              <a:rPr lang="en-US" dirty="0"/>
              <a:t>review but still not safe to return home</a:t>
            </a:r>
          </a:p>
          <a:p>
            <a:pPr lvl="1"/>
            <a:r>
              <a:rPr lang="en-US" dirty="0"/>
              <a:t>We have had several patients denied for continued stay under PIT and had to request ITA to continue a stay </a:t>
            </a:r>
            <a:r>
              <a:rPr lang="en-US" dirty="0" smtClean="0"/>
              <a:t>due to safety concerns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Barriers: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3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dirty="0"/>
              <a:t>regional differences in PIT referrals</a:t>
            </a:r>
          </a:p>
          <a:p>
            <a:r>
              <a:rPr lang="en-US" dirty="0"/>
              <a:t>King and other urban counties often refer patients under PIT</a:t>
            </a:r>
          </a:p>
          <a:p>
            <a:r>
              <a:rPr lang="en-US" dirty="0"/>
              <a:t>Many rural counties seem to avoid PIT</a:t>
            </a:r>
          </a:p>
          <a:p>
            <a:pPr lvl="1"/>
            <a:r>
              <a:rPr lang="en-US" dirty="0"/>
              <a:t>Our clinical teams will then drop the rural ITA and convert to PIT soon after admission after talking with parents/legal guardians</a:t>
            </a:r>
          </a:p>
          <a:p>
            <a:pPr lvl="1"/>
            <a:r>
              <a:rPr lang="en-US" dirty="0"/>
              <a:t>ITA request means </a:t>
            </a:r>
            <a:r>
              <a:rPr lang="en-US" dirty="0" smtClean="0"/>
              <a:t>Designated Crisis Responder (DCR) </a:t>
            </a:r>
            <a:r>
              <a:rPr lang="en-US" dirty="0"/>
              <a:t>does an ER evaluation, which a rural hospital might rely on for getting a psychiatric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Dynamics: Inpatient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2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 have a large outpatient program.</a:t>
            </a:r>
          </a:p>
          <a:p>
            <a:r>
              <a:rPr lang="en-US" sz="2800" dirty="0" smtClean="0"/>
              <a:t>We have not used outpatient PIT primarily because “evaluation only” is not particularly helpful to families.  </a:t>
            </a:r>
          </a:p>
          <a:p>
            <a:r>
              <a:rPr lang="en-US" sz="2800" dirty="0" smtClean="0"/>
              <a:t>Treatment is the most helpful mental health intervention, and the outpatient PIT law only includes evaluation.</a:t>
            </a:r>
          </a:p>
          <a:p>
            <a:r>
              <a:rPr lang="en-US" sz="2800" dirty="0" smtClean="0"/>
              <a:t>There is general lack of awareness about outpatient PIT options – and not the same notification requirements for providers.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Dynamics: Outpatient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Funding to increase consistent education about PIT across Washington State for:</a:t>
            </a:r>
          </a:p>
          <a:p>
            <a:pPr lvl="1"/>
            <a:r>
              <a:rPr lang="en-US" dirty="0" smtClean="0"/>
              <a:t>BHO contracted agencies</a:t>
            </a:r>
          </a:p>
          <a:p>
            <a:pPr lvl="1"/>
            <a:r>
              <a:rPr lang="en-US" smtClean="0"/>
              <a:t>DCR</a:t>
            </a:r>
            <a:endParaRPr lang="en-US" dirty="0" smtClean="0"/>
          </a:p>
          <a:p>
            <a:pPr lvl="1"/>
            <a:r>
              <a:rPr lang="en-US" dirty="0" smtClean="0"/>
              <a:t>Emergency department personnel</a:t>
            </a:r>
          </a:p>
          <a:p>
            <a:pPr lvl="1"/>
            <a:r>
              <a:rPr lang="en-US" dirty="0" smtClean="0"/>
              <a:t>Hospitals</a:t>
            </a:r>
          </a:p>
          <a:p>
            <a:pPr marL="514350" indent="-457200"/>
            <a:r>
              <a:rPr lang="en-US" dirty="0" smtClean="0"/>
              <a:t>Medicaid funds for intermediate levels of care such as partial hospitalization, intensive outpatient, residential treatment (e.g. severe eating disorders – not well served by CLIP).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Recommendations: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5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 changing the law to allow </a:t>
            </a:r>
            <a:r>
              <a:rPr lang="en-US" dirty="0"/>
              <a:t>for PIT stays longer than 30 days </a:t>
            </a:r>
            <a:r>
              <a:rPr lang="en-US" dirty="0" smtClean="0"/>
              <a:t>to </a:t>
            </a:r>
            <a:r>
              <a:rPr lang="en-US" dirty="0"/>
              <a:t>remove need to convert some to </a:t>
            </a:r>
            <a:r>
              <a:rPr lang="en-US" dirty="0" smtClean="0"/>
              <a:t>ITA – OR – consider revision to change ITA law for juveniles to count tim</a:t>
            </a:r>
            <a:r>
              <a:rPr lang="en-US" dirty="0" smtClean="0"/>
              <a:t>e already under PIT for PIT to ITA conversions</a:t>
            </a:r>
            <a:endParaRPr lang="en-US" dirty="0"/>
          </a:p>
          <a:p>
            <a:r>
              <a:rPr lang="en-US" dirty="0" smtClean="0"/>
              <a:t>Clarify areas in the law regarding consent to release information for patients admitted under PIT (i.e. who has authority to release records)</a:t>
            </a:r>
          </a:p>
          <a:p>
            <a:r>
              <a:rPr lang="en-US" dirty="0" smtClean="0"/>
              <a:t>Considering changing the law regarding outpatient PIT to include treatment </a:t>
            </a:r>
            <a:r>
              <a:rPr lang="en-US" i="1" dirty="0" smtClean="0"/>
              <a:t>(maybe with time limits?) </a:t>
            </a:r>
            <a:r>
              <a:rPr lang="en-US" dirty="0" smtClean="0"/>
              <a:t>and expectations to notify parents about outpatient PIT as an option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Recommendations: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1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inpatient unit has an overall </a:t>
            </a:r>
            <a:r>
              <a:rPr lang="en-US" dirty="0"/>
              <a:t>10% rate of readmission within 30 days of </a:t>
            </a:r>
            <a:r>
              <a:rPr lang="en-US" dirty="0" smtClean="0"/>
              <a:t>discharge (data from September 2017).  </a:t>
            </a:r>
            <a:endParaRPr lang="en-US" dirty="0"/>
          </a:p>
          <a:p>
            <a:r>
              <a:rPr lang="en-US" dirty="0"/>
              <a:t>BHO and commercial plans about the same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Readmissions: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60105"/>
              </p:ext>
            </p:extLst>
          </p:nvPr>
        </p:nvGraphicFramePr>
        <p:xfrm>
          <a:off x="685801" y="3296833"/>
          <a:ext cx="7839363" cy="228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8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Payer </a:t>
                      </a:r>
                      <a:r>
                        <a:rPr lang="en-US" sz="1600" b="1" u="none" strike="noStrike" dirty="0">
                          <a:effectLst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Readmission &lt; 30 days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Total Admissions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Readmission Rate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Commercial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Financial Aid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Medicaid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Tricare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Medicaid-BHO-ITA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Medicaid-BHO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238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2435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2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Payer Based Variation: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446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43827"/>
              </p:ext>
            </p:extLst>
          </p:nvPr>
        </p:nvGraphicFramePr>
        <p:xfrm>
          <a:off x="609600" y="1371601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802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7/13 to 6/17, 66% of admissions </a:t>
            </a:r>
            <a:r>
              <a:rPr lang="en-US" dirty="0" smtClean="0"/>
              <a:t>were </a:t>
            </a:r>
            <a:r>
              <a:rPr lang="en-US" dirty="0"/>
              <a:t>voluntary, 29% </a:t>
            </a:r>
            <a:r>
              <a:rPr lang="en-US" dirty="0" smtClean="0"/>
              <a:t>were </a:t>
            </a:r>
            <a:r>
              <a:rPr lang="en-US" dirty="0"/>
              <a:t>PIT, and 5% </a:t>
            </a:r>
            <a:r>
              <a:rPr lang="en-US" dirty="0" smtClean="0"/>
              <a:t>were </a:t>
            </a:r>
            <a:r>
              <a:rPr lang="en-US" dirty="0"/>
              <a:t>ITA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Volume: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770568"/>
              </p:ext>
            </p:extLst>
          </p:nvPr>
        </p:nvGraphicFramePr>
        <p:xfrm>
          <a:off x="1600200" y="2743200"/>
          <a:ext cx="5181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77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parents/guardians of patients ages 13-17 are provided a copy of the “Mental Health Treatment Options for Minors” in the emergency department, whether or not their child is admitted.</a:t>
            </a:r>
          </a:p>
          <a:p>
            <a:r>
              <a:rPr lang="en-US" dirty="0" smtClean="0"/>
              <a:t>Patients admitted under PIT are provided a copy of “When Your Parent Admits You to the Inpatient Psychiatry and Behavioral Medicine Unit” which describes their rights.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Notification Process: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8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Patients are motivated to stabilize in order to discharge.</a:t>
            </a:r>
          </a:p>
          <a:p>
            <a:r>
              <a:rPr lang="en-US" sz="2800" dirty="0" smtClean="0"/>
              <a:t>Parents feel empowered to help their child obtain necessary treatment.</a:t>
            </a:r>
          </a:p>
          <a:p>
            <a:r>
              <a:rPr lang="en-US" sz="2800" dirty="0" smtClean="0"/>
              <a:t>PIT admissions are less traumatic for teens compared to having to go to ITA court (strapped to a gurney).</a:t>
            </a:r>
          </a:p>
          <a:p>
            <a:r>
              <a:rPr lang="en-US" sz="2800" dirty="0" smtClean="0"/>
              <a:t>PIT admissions allow providers to spend their time delivering needed care in the hospital instead of testifying in court and waiting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Advantages: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2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83496"/>
            <a:ext cx="3246120" cy="850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PIT is not an option if there is no parent </a:t>
            </a:r>
            <a:r>
              <a:rPr lang="en-US" dirty="0" smtClean="0"/>
              <a:t>or legal guardian available </a:t>
            </a:r>
            <a:r>
              <a:rPr lang="en-US" dirty="0"/>
              <a:t>to give consent</a:t>
            </a:r>
          </a:p>
          <a:p>
            <a:pPr lvl="1"/>
            <a:r>
              <a:rPr lang="en-US" dirty="0"/>
              <a:t>must </a:t>
            </a:r>
            <a:r>
              <a:rPr lang="en-US" dirty="0" smtClean="0"/>
              <a:t>have legal </a:t>
            </a:r>
            <a:r>
              <a:rPr lang="en-US" dirty="0"/>
              <a:t>guardian or Children’s Administration case worker consent if patient is in dependency</a:t>
            </a:r>
          </a:p>
          <a:p>
            <a:pPr lvl="1"/>
            <a:r>
              <a:rPr lang="en-US" dirty="0"/>
              <a:t>Other caregiving relatives and foster parents are not allowed to give consent for PIT admission.</a:t>
            </a:r>
          </a:p>
          <a:p>
            <a:r>
              <a:rPr lang="en-US" dirty="0"/>
              <a:t>PIT less effective if parents disagree with the treatment plan or worry about </a:t>
            </a:r>
            <a:r>
              <a:rPr lang="en-US" dirty="0" smtClean="0"/>
              <a:t>teen anger directed at </a:t>
            </a:r>
            <a:r>
              <a:rPr lang="en-US" dirty="0"/>
              <a:t>them </a:t>
            </a:r>
            <a:r>
              <a:rPr lang="en-US" dirty="0" smtClean="0"/>
              <a:t>re: </a:t>
            </a:r>
            <a:r>
              <a:rPr lang="en-US" dirty="0"/>
              <a:t>admission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Barriers: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1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PIT does not allow providers to compel </a:t>
            </a:r>
            <a:r>
              <a:rPr lang="en-US" dirty="0" smtClean="0"/>
              <a:t>medications; </a:t>
            </a:r>
            <a:r>
              <a:rPr lang="en-US" dirty="0"/>
              <a:t>patients must consent	</a:t>
            </a:r>
          </a:p>
          <a:p>
            <a:pPr lvl="1"/>
            <a:r>
              <a:rPr lang="en-US" dirty="0" smtClean="0"/>
              <a:t>If compelling antipsychotic medications is necessary, this is a reason to convert to ITA</a:t>
            </a:r>
            <a:endParaRPr lang="en-US" dirty="0"/>
          </a:p>
          <a:p>
            <a:r>
              <a:rPr lang="en-US" dirty="0"/>
              <a:t>There is no “less restrictive order</a:t>
            </a:r>
            <a:r>
              <a:rPr lang="en-US" dirty="0" smtClean="0"/>
              <a:t>” (LRO) </a:t>
            </a:r>
            <a:r>
              <a:rPr lang="en-US" dirty="0"/>
              <a:t>for PIT</a:t>
            </a:r>
          </a:p>
          <a:p>
            <a:pPr lvl="1"/>
            <a:r>
              <a:rPr lang="en-US" dirty="0" smtClean="0"/>
              <a:t>The LRO can serve as a “</a:t>
            </a:r>
            <a:r>
              <a:rPr lang="en-US" dirty="0"/>
              <a:t>safety net</a:t>
            </a:r>
            <a:r>
              <a:rPr lang="en-US" dirty="0" smtClean="0"/>
              <a:t>” which allows a patient to be readmitted for evaluation by DMHP if the patient is not following the agreement that led to discharge and/or becoming unsafe again.   </a:t>
            </a:r>
            <a:endParaRPr lang="en-US" dirty="0"/>
          </a:p>
          <a:p>
            <a:pPr lvl="1"/>
            <a:r>
              <a:rPr lang="en-US" dirty="0"/>
              <a:t>Without ITA’s LRO, only outpatient option to compel treatment is parent submitting an At-Risk-Youth petition to juvenile court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Barriers: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2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Community providers prefer ITA if concerned </a:t>
            </a:r>
            <a:r>
              <a:rPr lang="en-US" dirty="0" smtClean="0"/>
              <a:t>patient </a:t>
            </a:r>
            <a:r>
              <a:rPr lang="en-US" dirty="0"/>
              <a:t>may need </a:t>
            </a:r>
            <a:r>
              <a:rPr lang="en-US" dirty="0" smtClean="0"/>
              <a:t>CLIP </a:t>
            </a:r>
            <a:r>
              <a:rPr lang="en-US" dirty="0"/>
              <a:t>facility</a:t>
            </a:r>
          </a:p>
          <a:p>
            <a:pPr lvl="1"/>
            <a:r>
              <a:rPr lang="en-US" dirty="0"/>
              <a:t>patients on 180 day orders are eligible for CLIP</a:t>
            </a:r>
          </a:p>
          <a:p>
            <a:r>
              <a:rPr lang="en-US" dirty="0"/>
              <a:t>Voluntary CLIP process </a:t>
            </a:r>
            <a:r>
              <a:rPr lang="en-US" dirty="0" smtClean="0"/>
              <a:t>burdensome - very </a:t>
            </a:r>
            <a:r>
              <a:rPr lang="en-US" dirty="0"/>
              <a:t>time consuming in some </a:t>
            </a:r>
            <a:r>
              <a:rPr lang="en-US" dirty="0" smtClean="0"/>
              <a:t>counties</a:t>
            </a:r>
          </a:p>
          <a:p>
            <a:r>
              <a:rPr lang="en-US" dirty="0" smtClean="0"/>
              <a:t>PIT </a:t>
            </a:r>
            <a:r>
              <a:rPr lang="en-US" dirty="0"/>
              <a:t>expires 30 days after review, </a:t>
            </a:r>
            <a:r>
              <a:rPr lang="en-US" dirty="0" smtClean="0"/>
              <a:t>regardless of patient stability.  If a patient cannot be safely discharge, an ITA evaluation will be need to be pursued to keep the patient in the hospital.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8229600" cy="838200"/>
          </a:xfrm>
          <a:prstGeom prst="roundRect">
            <a:avLst>
              <a:gd name="adj" fmla="val 11296"/>
            </a:avLst>
          </a:prstGeom>
          <a:solidFill>
            <a:srgbClr val="008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827950"/>
            <a:ext cx="3246120" cy="850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Book" pitchFamily="2" charset="0"/>
              </a:rPr>
              <a:t>PIT Barriers:</a:t>
            </a:r>
            <a:endParaRPr lang="en-US" sz="4000" dirty="0">
              <a:solidFill>
                <a:schemeClr val="bg1"/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406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Presentation Template</Template>
  <TotalTime>276</TotalTime>
  <Words>832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Children's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Plut, Karen</dc:creator>
  <cp:lastModifiedBy>Kathy Brewer</cp:lastModifiedBy>
  <cp:revision>47</cp:revision>
  <dcterms:created xsi:type="dcterms:W3CDTF">2014-12-30T22:22:20Z</dcterms:created>
  <dcterms:modified xsi:type="dcterms:W3CDTF">2018-05-11T00:07:44Z</dcterms:modified>
</cp:coreProperties>
</file>