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2"/>
  </p:notesMasterIdLst>
  <p:sldIdLst>
    <p:sldId id="256" r:id="rId2"/>
    <p:sldId id="257" r:id="rId3"/>
    <p:sldId id="258" r:id="rId4"/>
    <p:sldId id="259" r:id="rId5"/>
    <p:sldId id="260" r:id="rId6"/>
    <p:sldId id="261" r:id="rId7"/>
    <p:sldId id="263" r:id="rId8"/>
    <p:sldId id="264" r:id="rId9"/>
    <p:sldId id="266" r:id="rId10"/>
    <p:sldId id="269" r:id="rId11"/>
    <p:sldId id="267" r:id="rId12"/>
    <p:sldId id="268" r:id="rId13"/>
    <p:sldId id="270" r:id="rId14"/>
    <p:sldId id="271" r:id="rId15"/>
    <p:sldId id="272" r:id="rId16"/>
    <p:sldId id="273" r:id="rId17"/>
    <p:sldId id="274" r:id="rId18"/>
    <p:sldId id="275" r:id="rId19"/>
    <p:sldId id="276" r:id="rId20"/>
    <p:sldId id="277" r:id="rId21"/>
    <p:sldId id="279" r:id="rId22"/>
    <p:sldId id="281" r:id="rId23"/>
    <p:sldId id="282" r:id="rId24"/>
    <p:sldId id="283" r:id="rId25"/>
    <p:sldId id="284" r:id="rId26"/>
    <p:sldId id="285" r:id="rId27"/>
    <p:sldId id="286" r:id="rId28"/>
    <p:sldId id="287" r:id="rId29"/>
    <p:sldId id="288"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7" autoAdjust="0"/>
    <p:restoredTop sz="94660"/>
  </p:normalViewPr>
  <p:slideViewPr>
    <p:cSldViewPr snapToGrid="0">
      <p:cViewPr varScale="1">
        <p:scale>
          <a:sx n="90" d="100"/>
          <a:sy n="90"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A6D69-AD83-44D9-826F-585D9D926D87}" type="datetimeFigureOut">
              <a:rPr lang="en-US" smtClean="0"/>
              <a:t>6/12/2018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F133A-D74D-4FCD-82D6-97F7261B7562}" type="slidenum">
              <a:rPr lang="en-US" smtClean="0"/>
              <a:t>‹#›</a:t>
            </a:fld>
            <a:endParaRPr lang="en-US"/>
          </a:p>
        </p:txBody>
      </p:sp>
    </p:spTree>
    <p:extLst>
      <p:ext uri="{BB962C8B-B14F-4D97-AF65-F5344CB8AC3E}">
        <p14:creationId xmlns:p14="http://schemas.microsoft.com/office/powerpoint/2010/main" val="247789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a:t>
            </a:r>
            <a:r>
              <a:rPr lang="en-US" baseline="0" dirty="0" smtClean="0"/>
              <a:t> of majority</a:t>
            </a:r>
            <a:r>
              <a:rPr lang="en-US" dirty="0" smtClean="0"/>
              <a:t> is the</a:t>
            </a:r>
            <a:r>
              <a:rPr lang="en-US" baseline="0" dirty="0" smtClean="0"/>
              <a:t> moment when a minor assumes legal control over their persons, actions, and decisions, thus terminating the control and legal responsibility of their parents. </a:t>
            </a:r>
            <a:r>
              <a:rPr lang="en-US" dirty="0" smtClean="0"/>
              <a:t>Not to be confused with age of sexual consent, drinking age, driving age, voting</a:t>
            </a:r>
            <a:r>
              <a:rPr lang="en-US" baseline="0" dirty="0" smtClean="0"/>
              <a:t> age. It’s 15 in Saudi Arabia, 17 in North Korea, 19 in South Korea, Alabama, and Nebraska, and 21 in Mississippi.</a:t>
            </a:r>
          </a:p>
          <a:p>
            <a:r>
              <a:rPr lang="en-US" baseline="0" dirty="0" smtClean="0"/>
              <a:t>Age of Consent laws are generally used to facilitate access to health interventions which are impeded by social and family dynamics—especially when a child has a problem they may not be willing to tell their parent or parents about.</a:t>
            </a:r>
            <a:endParaRPr lang="en-US" dirty="0"/>
          </a:p>
        </p:txBody>
      </p:sp>
      <p:sp>
        <p:nvSpPr>
          <p:cNvPr id="4" name="Slide Number Placeholder 3"/>
          <p:cNvSpPr>
            <a:spLocks noGrp="1"/>
          </p:cNvSpPr>
          <p:nvPr>
            <p:ph type="sldNum" sz="quarter" idx="10"/>
          </p:nvPr>
        </p:nvSpPr>
        <p:spPr/>
        <p:txBody>
          <a:bodyPr/>
          <a:lstStyle/>
          <a:p>
            <a:fld id="{3C8F133A-D74D-4FCD-82D6-97F7261B7562}" type="slidenum">
              <a:rPr lang="en-US" smtClean="0"/>
              <a:t>2</a:t>
            </a:fld>
            <a:endParaRPr lang="en-US"/>
          </a:p>
        </p:txBody>
      </p:sp>
    </p:spTree>
    <p:extLst>
      <p:ext uri="{BB962C8B-B14F-4D97-AF65-F5344CB8AC3E}">
        <p14:creationId xmlns:p14="http://schemas.microsoft.com/office/powerpoint/2010/main" val="332275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were two</a:t>
            </a:r>
            <a:r>
              <a:rPr lang="en-US" baseline="0" dirty="0" smtClean="0"/>
              <a:t> sections out of 87.  Not much discussion of these two provisions is evident from the paper archival record, while boxes of records and correspondence are devoted to the truancy provisions.</a:t>
            </a:r>
            <a:endParaRPr lang="en-US" dirty="0"/>
          </a:p>
        </p:txBody>
      </p:sp>
      <p:sp>
        <p:nvSpPr>
          <p:cNvPr id="4" name="Slide Number Placeholder 3"/>
          <p:cNvSpPr>
            <a:spLocks noGrp="1"/>
          </p:cNvSpPr>
          <p:nvPr>
            <p:ph type="sldNum" sz="quarter" idx="10"/>
          </p:nvPr>
        </p:nvSpPr>
        <p:spPr/>
        <p:txBody>
          <a:bodyPr/>
          <a:lstStyle/>
          <a:p>
            <a:fld id="{3C8F133A-D74D-4FCD-82D6-97F7261B7562}" type="slidenum">
              <a:rPr lang="en-US" smtClean="0"/>
              <a:t>24</a:t>
            </a:fld>
            <a:endParaRPr lang="en-US"/>
          </a:p>
        </p:txBody>
      </p:sp>
    </p:spTree>
    <p:extLst>
      <p:ext uri="{BB962C8B-B14F-4D97-AF65-F5344CB8AC3E}">
        <p14:creationId xmlns:p14="http://schemas.microsoft.com/office/powerpoint/2010/main" val="312648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73FA2-E5DE-4CA9-B188-EA7B318AE263}"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3061474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73FA2-E5DE-4CA9-B188-EA7B318AE263}"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256680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73FA2-E5DE-4CA9-B188-EA7B318AE263}"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231103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73FA2-E5DE-4CA9-B188-EA7B318AE263}"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380233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D73FA2-E5DE-4CA9-B188-EA7B318AE263}"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402535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73FA2-E5DE-4CA9-B188-EA7B318AE263}"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309577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73FA2-E5DE-4CA9-B188-EA7B318AE263}"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94121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73FA2-E5DE-4CA9-B188-EA7B318AE263}"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287517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73FA2-E5DE-4CA9-B188-EA7B318AE263}"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383726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D73FA2-E5DE-4CA9-B188-EA7B318AE263}"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37755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D73FA2-E5DE-4CA9-B188-EA7B318AE263}"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22651-B2D8-431A-9382-DE92E88C71AF}" type="slidenum">
              <a:rPr lang="en-US" smtClean="0"/>
              <a:t>‹#›</a:t>
            </a:fld>
            <a:endParaRPr lang="en-US"/>
          </a:p>
        </p:txBody>
      </p:sp>
    </p:spTree>
    <p:extLst>
      <p:ext uri="{BB962C8B-B14F-4D97-AF65-F5344CB8AC3E}">
        <p14:creationId xmlns:p14="http://schemas.microsoft.com/office/powerpoint/2010/main" val="346606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73FA2-E5DE-4CA9-B188-EA7B318AE263}" type="datetimeFigureOut">
              <a:rPr lang="en-US" smtClean="0"/>
              <a:t>6/12/2018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22651-B2D8-431A-9382-DE92E88C71AF}" type="slidenum">
              <a:rPr lang="en-US" smtClean="0"/>
              <a:t>‹#›</a:t>
            </a:fld>
            <a:endParaRPr lang="en-US"/>
          </a:p>
        </p:txBody>
      </p:sp>
    </p:spTree>
    <p:extLst>
      <p:ext uri="{BB962C8B-B14F-4D97-AF65-F5344CB8AC3E}">
        <p14:creationId xmlns:p14="http://schemas.microsoft.com/office/powerpoint/2010/main" val="265867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c9NbRl5fbAhUrxFQKHT_pCKQQjRx6BAgBEAU&amp;url=http://donyoungtec.blogspot.com/2016/01/watergate-abc-is-developing-series.html&amp;psig=AOvVaw0jsEY5jKiOQAoaRSkDPymC&amp;ust=1527005147842386"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Legal History:  Age of Majority, Age of Consent, and Parent-Initiated Treatment</a:t>
            </a:r>
            <a:endParaRPr lang="en-US" dirty="0"/>
          </a:p>
        </p:txBody>
      </p:sp>
      <p:sp>
        <p:nvSpPr>
          <p:cNvPr id="3" name="Subtitle 2"/>
          <p:cNvSpPr>
            <a:spLocks noGrp="1"/>
          </p:cNvSpPr>
          <p:nvPr>
            <p:ph type="subTitle" idx="1"/>
          </p:nvPr>
        </p:nvSpPr>
        <p:spPr/>
        <p:txBody>
          <a:bodyPr/>
          <a:lstStyle/>
          <a:p>
            <a:r>
              <a:rPr lang="en-US" dirty="0" smtClean="0"/>
              <a:t>Kevin Black, staff coordinator/counsel</a:t>
            </a:r>
          </a:p>
          <a:p>
            <a:r>
              <a:rPr lang="en-US" dirty="0" smtClean="0"/>
              <a:t>Senate Committee Services</a:t>
            </a:r>
          </a:p>
          <a:p>
            <a:r>
              <a:rPr lang="en-US" dirty="0" smtClean="0"/>
              <a:t>May 20, 2018</a:t>
            </a:r>
            <a:endParaRPr lang="en-US" dirty="0"/>
          </a:p>
        </p:txBody>
      </p:sp>
    </p:spTree>
    <p:extLst>
      <p:ext uri="{BB962C8B-B14F-4D97-AF65-F5344CB8AC3E}">
        <p14:creationId xmlns:p14="http://schemas.microsoft.com/office/powerpoint/2010/main" val="232471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1278" y="2074753"/>
            <a:ext cx="3651192" cy="923330"/>
          </a:xfrm>
          <a:prstGeom prst="rect">
            <a:avLst/>
          </a:prstGeom>
        </p:spPr>
        <p:txBody>
          <a:bodyPr wrap="none">
            <a:spAutoFit/>
          </a:bodyPr>
          <a:lstStyle/>
          <a:p>
            <a:r>
              <a:rPr lang="en-US" sz="5400" dirty="0">
                <a:latin typeface="Brush Script MT" panose="03060802040406070304" pitchFamily="66" charset="0"/>
              </a:rPr>
              <a:t>Age of </a:t>
            </a:r>
            <a:r>
              <a:rPr lang="en-US" sz="5400" dirty="0" smtClean="0">
                <a:latin typeface="Brush Script MT" panose="03060802040406070304" pitchFamily="66" charset="0"/>
              </a:rPr>
              <a:t>Consent</a:t>
            </a:r>
            <a:endParaRPr lang="en-US" sz="5400" dirty="0">
              <a:latin typeface="Brush Script MT" panose="03060802040406070304" pitchFamily="66" charset="0"/>
            </a:endParaRPr>
          </a:p>
        </p:txBody>
      </p:sp>
      <p:sp>
        <p:nvSpPr>
          <p:cNvPr id="3" name="Rectangle 2"/>
          <p:cNvSpPr/>
          <p:nvPr/>
        </p:nvSpPr>
        <p:spPr>
          <a:xfrm>
            <a:off x="2874062" y="3115269"/>
            <a:ext cx="6245621" cy="523220"/>
          </a:xfrm>
          <a:prstGeom prst="rect">
            <a:avLst/>
          </a:prstGeom>
        </p:spPr>
        <p:txBody>
          <a:bodyPr wrap="none">
            <a:spAutoFit/>
          </a:bodyPr>
          <a:lstStyle/>
          <a:p>
            <a:r>
              <a:rPr lang="en-US" sz="2800" dirty="0" smtClean="0">
                <a:latin typeface="Century Gothic" panose="020B0502020202020204" pitchFamily="34" charset="0"/>
              </a:rPr>
              <a:t>Where did these rules come from?</a:t>
            </a:r>
            <a:endParaRPr lang="en-US" sz="2800" dirty="0">
              <a:latin typeface="Century Gothic" panose="020B0502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184" y="4278895"/>
            <a:ext cx="2341378" cy="1628930"/>
          </a:xfrm>
          <a:prstGeom prst="rect">
            <a:avLst/>
          </a:prstGeom>
        </p:spPr>
      </p:pic>
    </p:spTree>
    <p:extLst>
      <p:ext uri="{BB962C8B-B14F-4D97-AF65-F5344CB8AC3E}">
        <p14:creationId xmlns:p14="http://schemas.microsoft.com/office/powerpoint/2010/main" val="124715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Treatment of Sexually Transmitted Diseases</a:t>
            </a:r>
            <a:endParaRPr lang="en-US" dirty="0"/>
          </a:p>
        </p:txBody>
      </p:sp>
      <p:sp>
        <p:nvSpPr>
          <p:cNvPr id="3" name="Content Placeholder 2"/>
          <p:cNvSpPr>
            <a:spLocks noGrp="1"/>
          </p:cNvSpPr>
          <p:nvPr>
            <p:ph idx="1"/>
          </p:nvPr>
        </p:nvSpPr>
        <p:spPr>
          <a:xfrm>
            <a:off x="838200" y="1825625"/>
            <a:ext cx="10515600" cy="1778812"/>
          </a:xfrm>
        </p:spPr>
        <p:txBody>
          <a:bodyPr>
            <a:normAutofit fontScale="92500" lnSpcReduction="20000"/>
          </a:bodyPr>
          <a:lstStyle/>
          <a:p>
            <a:r>
              <a:rPr lang="en-US" dirty="0" smtClean="0"/>
              <a:t>In 1969, the </a:t>
            </a:r>
            <a:r>
              <a:rPr lang="en-US" dirty="0" smtClean="0"/>
              <a:t>Legislature established 14 as the age of consent for diagnosis/treatment of a sexually transmitted disease.</a:t>
            </a:r>
          </a:p>
          <a:p>
            <a:r>
              <a:rPr lang="en-US" dirty="0" smtClean="0"/>
              <a:t>Thi</a:t>
            </a:r>
            <a:r>
              <a:rPr lang="en-US" dirty="0" smtClean="0"/>
              <a:t>s law provides that c</a:t>
            </a:r>
            <a:r>
              <a:rPr lang="en-US" dirty="0" smtClean="0"/>
              <a:t>onsent </a:t>
            </a:r>
            <a:r>
              <a:rPr lang="en-US" dirty="0" smtClean="0"/>
              <a:t>of parent or guardian is unnecessary, and the parent or guardian cannot be liable in payment for care rendered.  RCW 70.24.110.</a:t>
            </a:r>
            <a:endParaRPr lang="en-US" dirty="0"/>
          </a:p>
        </p:txBody>
      </p:sp>
      <p:pic>
        <p:nvPicPr>
          <p:cNvPr id="6148" name="Picture 4" descr="Image result for 19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02148"/>
            <a:ext cx="3669513" cy="275213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1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295" y="3902148"/>
            <a:ext cx="3978332" cy="275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67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Health Care</a:t>
            </a:r>
            <a:endParaRPr lang="en-US" dirty="0"/>
          </a:p>
        </p:txBody>
      </p:sp>
      <p:sp>
        <p:nvSpPr>
          <p:cNvPr id="3" name="Content Placeholder 2"/>
          <p:cNvSpPr>
            <a:spLocks noGrp="1"/>
          </p:cNvSpPr>
          <p:nvPr>
            <p:ph idx="1"/>
          </p:nvPr>
        </p:nvSpPr>
        <p:spPr>
          <a:xfrm>
            <a:off x="838200" y="1825626"/>
            <a:ext cx="10515600" cy="2576254"/>
          </a:xfrm>
        </p:spPr>
        <p:txBody>
          <a:bodyPr>
            <a:normAutofit/>
          </a:bodyPr>
          <a:lstStyle/>
          <a:p>
            <a:r>
              <a:rPr lang="en-US" sz="2400" dirty="0" smtClean="0"/>
              <a:t>In 1975, two years after </a:t>
            </a:r>
            <a:r>
              <a:rPr lang="en-US" sz="2400" i="1" dirty="0" smtClean="0"/>
              <a:t>Roe v. Wade</a:t>
            </a:r>
            <a:r>
              <a:rPr lang="en-US" sz="2400" dirty="0" smtClean="0"/>
              <a:t>, the Washington State Supreme Court found that the constitutional interests of minors give them a right to provide consent to receive an abortion without parental consent.  </a:t>
            </a:r>
            <a:r>
              <a:rPr lang="en-US" sz="2400" i="1" dirty="0" smtClean="0"/>
              <a:t>State v. </a:t>
            </a:r>
            <a:r>
              <a:rPr lang="en-US" sz="2400" i="1" dirty="0" err="1" smtClean="0"/>
              <a:t>Koome</a:t>
            </a:r>
            <a:r>
              <a:rPr lang="en-US" sz="2400" dirty="0" smtClean="0"/>
              <a:t>, 84 Wn.2d 901.</a:t>
            </a:r>
          </a:p>
          <a:p>
            <a:r>
              <a:rPr lang="en-US" sz="2400" dirty="0" smtClean="0"/>
              <a:t>This was followed in 1992 by Initiative No. 120, which created a “fundamental right” to privacy under state law with respect to personal reproductive decisions, including birth control and abortion. This initiative was enacted by a public vote of 50.04% to 49.96%, and has never been amended.</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660152"/>
            <a:ext cx="4212265" cy="21061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370" y="4664995"/>
            <a:ext cx="1484824" cy="21061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5316" y="4664995"/>
            <a:ext cx="3728484" cy="2101290"/>
          </a:xfrm>
          <a:prstGeom prst="rect">
            <a:avLst/>
          </a:prstGeom>
        </p:spPr>
      </p:pic>
    </p:spTree>
    <p:extLst>
      <p:ext uri="{BB962C8B-B14F-4D97-AF65-F5344CB8AC3E}">
        <p14:creationId xmlns:p14="http://schemas.microsoft.com/office/powerpoint/2010/main" val="172112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Consent for Behavioral Health</a:t>
            </a:r>
            <a:endParaRPr lang="en-US" dirty="0"/>
          </a:p>
        </p:txBody>
      </p:sp>
      <p:sp>
        <p:nvSpPr>
          <p:cNvPr id="3" name="Content Placeholder 2"/>
          <p:cNvSpPr>
            <a:spLocks noGrp="1"/>
          </p:cNvSpPr>
          <p:nvPr>
            <p:ph idx="1"/>
          </p:nvPr>
        </p:nvSpPr>
        <p:spPr>
          <a:xfrm>
            <a:off x="838200" y="1825626"/>
            <a:ext cx="10515600" cy="2842068"/>
          </a:xfrm>
        </p:spPr>
        <p:txBody>
          <a:bodyPr>
            <a:normAutofit lnSpcReduction="10000"/>
          </a:bodyPr>
          <a:lstStyle/>
          <a:p>
            <a:r>
              <a:rPr lang="en-US" dirty="0" smtClean="0"/>
              <a:t>Today, the </a:t>
            </a:r>
            <a:r>
              <a:rPr lang="en-US" dirty="0" smtClean="0"/>
              <a:t>age of consent is 13 for inpatient (RCW 71.34.500) and outpatient (RCW 71.34.530) behavioral health treatment.</a:t>
            </a:r>
          </a:p>
          <a:p>
            <a:r>
              <a:rPr lang="en-US" dirty="0" smtClean="0"/>
              <a:t>How did we get here, and why?</a:t>
            </a:r>
          </a:p>
          <a:p>
            <a:r>
              <a:rPr lang="en-US" dirty="0" smtClean="0"/>
              <a:t>Much has changed in what state government does to treat addiction, alcoholism, chemical dependency, mental health, substance use disorders, behavioral health disorders, since the earliest </a:t>
            </a:r>
            <a:r>
              <a:rPr lang="en-US" dirty="0" smtClean="0"/>
              <a:t>laws on this subject </a:t>
            </a:r>
            <a:r>
              <a:rPr lang="en-US" dirty="0" smtClean="0"/>
              <a:t>were codified in the 1950s.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993" y="4667694"/>
            <a:ext cx="28575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4200" y="4667694"/>
            <a:ext cx="1569600" cy="2190306"/>
          </a:xfrm>
          <a:prstGeom prst="rect">
            <a:avLst/>
          </a:prstGeom>
        </p:spPr>
      </p:pic>
    </p:spTree>
    <p:extLst>
      <p:ext uri="{BB962C8B-B14F-4D97-AF65-F5344CB8AC3E}">
        <p14:creationId xmlns:p14="http://schemas.microsoft.com/office/powerpoint/2010/main" val="88125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Age of Consent--History</a:t>
            </a:r>
            <a:endParaRPr lang="en-US" dirty="0"/>
          </a:p>
        </p:txBody>
      </p:sp>
      <p:sp>
        <p:nvSpPr>
          <p:cNvPr id="3" name="Content Placeholder 2"/>
          <p:cNvSpPr>
            <a:spLocks noGrp="1"/>
          </p:cNvSpPr>
          <p:nvPr>
            <p:ph idx="1"/>
          </p:nvPr>
        </p:nvSpPr>
        <p:spPr>
          <a:xfrm>
            <a:off x="838200" y="1825625"/>
            <a:ext cx="10515600" cy="835059"/>
          </a:xfrm>
        </p:spPr>
        <p:txBody>
          <a:bodyPr>
            <a:normAutofit fontScale="92500" lnSpcReduction="20000"/>
          </a:bodyPr>
          <a:lstStyle/>
          <a:p>
            <a:r>
              <a:rPr lang="en-US" sz="2400" dirty="0" smtClean="0"/>
              <a:t>In 1951, the Mental Health Hospitalization Act was enacted.  It liberally supported institutionalization for “persons who are in need of care and treatment for mental illness.”</a:t>
            </a:r>
            <a:endParaRPr lang="en-US" sz="2400" dirty="0"/>
          </a:p>
        </p:txBody>
      </p:sp>
      <p:pic>
        <p:nvPicPr>
          <p:cNvPr id="5" name="Picture 4"/>
          <p:cNvPicPr>
            <a:picLocks noChangeAspect="1"/>
          </p:cNvPicPr>
          <p:nvPr/>
        </p:nvPicPr>
        <p:blipFill>
          <a:blip r:embed="rId2"/>
          <a:stretch>
            <a:fillRect/>
          </a:stretch>
        </p:blipFill>
        <p:spPr>
          <a:xfrm>
            <a:off x="2981830" y="2660684"/>
            <a:ext cx="5067016" cy="4060865"/>
          </a:xfrm>
          <a:prstGeom prst="rect">
            <a:avLst/>
          </a:prstGeom>
        </p:spPr>
      </p:pic>
    </p:spTree>
    <p:extLst>
      <p:ext uri="{BB962C8B-B14F-4D97-AF65-F5344CB8AC3E}">
        <p14:creationId xmlns:p14="http://schemas.microsoft.com/office/powerpoint/2010/main" val="11673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Hospitalization Act of 1951, 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act established three state hospitals, Western, Eastern, and Northern State Hospitals, each under the direction of a superintendent (who must be a “skillful practicing physician”) with control of the patients’ medical, therapeutic, and dietetic treatment, including “authority to cause the performance of all necessary surgery.”</a:t>
            </a:r>
          </a:p>
          <a:p>
            <a:r>
              <a:rPr lang="en-US" dirty="0" smtClean="0"/>
              <a:t>The superintendent was authorized to receive and detain any person who is, in the superintendent’s opinion, a suitable person for care and treatment as mentally ill, or for observation as to the existence of mental illness, upon receipt of written application by the adult patient, the parent of a minor, or a guardian.</a:t>
            </a:r>
          </a:p>
          <a:p>
            <a:r>
              <a:rPr lang="en-US" dirty="0" smtClean="0"/>
              <a:t>All such patients were deemed voluntary patients. Minors would be released upon attaining the age of majority, unless they applied on their own as voluntary patients at that time.</a:t>
            </a:r>
          </a:p>
          <a:p>
            <a:r>
              <a:rPr lang="en-US" dirty="0" smtClean="0"/>
              <a:t>“Voluntary” treatment had a one-year time limit. Minors were required to be released within 12 days of a parental request, unless an involuntary court order was sought.  An involuntary treatment </a:t>
            </a:r>
            <a:r>
              <a:rPr lang="en-US" dirty="0" smtClean="0"/>
              <a:t>court order, if obtained, </a:t>
            </a:r>
            <a:r>
              <a:rPr lang="en-US" dirty="0" smtClean="0"/>
              <a:t>would result in indefinite hospitalization “at a state hospital until released by the superintendent thereof.”</a:t>
            </a:r>
            <a:endParaRPr lang="en-US" dirty="0"/>
          </a:p>
        </p:txBody>
      </p:sp>
    </p:spTree>
    <p:extLst>
      <p:ext uri="{BB962C8B-B14F-4D97-AF65-F5344CB8AC3E}">
        <p14:creationId xmlns:p14="http://schemas.microsoft.com/office/powerpoint/2010/main" val="222900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Begins in 1973: the Involuntary Treatment Act</a:t>
            </a:r>
            <a:endParaRPr lang="en-US" dirty="0"/>
          </a:p>
        </p:txBody>
      </p:sp>
      <p:sp>
        <p:nvSpPr>
          <p:cNvPr id="3" name="Content Placeholder 2"/>
          <p:cNvSpPr>
            <a:spLocks noGrp="1"/>
          </p:cNvSpPr>
          <p:nvPr>
            <p:ph idx="1"/>
          </p:nvPr>
        </p:nvSpPr>
        <p:spPr>
          <a:xfrm>
            <a:off x="838200" y="1825626"/>
            <a:ext cx="10515600" cy="2459295"/>
          </a:xfrm>
        </p:spPr>
        <p:txBody>
          <a:bodyPr>
            <a:normAutofit fontScale="85000" lnSpcReduction="20000"/>
          </a:bodyPr>
          <a:lstStyle/>
          <a:p>
            <a:r>
              <a:rPr lang="en-US" dirty="0" smtClean="0"/>
              <a:t>Former RCW 72.23.070 </a:t>
            </a:r>
            <a:r>
              <a:rPr lang="en-US" dirty="0" smtClean="0"/>
              <a:t>wa</a:t>
            </a:r>
            <a:r>
              <a:rPr lang="en-US" dirty="0" smtClean="0"/>
              <a:t>s </a:t>
            </a:r>
            <a:r>
              <a:rPr lang="en-US" dirty="0" smtClean="0"/>
              <a:t>amended in first special session, 1973, to remove overt references to the </a:t>
            </a:r>
            <a:r>
              <a:rPr lang="en-US" dirty="0" smtClean="0"/>
              <a:t>ultimate authority </a:t>
            </a:r>
            <a:r>
              <a:rPr lang="en-US" dirty="0" smtClean="0"/>
              <a:t>of the superintendent </a:t>
            </a:r>
            <a:r>
              <a:rPr lang="en-US" dirty="0" smtClean="0"/>
              <a:t>of a state hospital, and to specify </a:t>
            </a:r>
            <a:r>
              <a:rPr lang="en-US" dirty="0" smtClean="0"/>
              <a:t>the rights of voluntary and involuntary patients.</a:t>
            </a:r>
          </a:p>
          <a:p>
            <a:r>
              <a:rPr lang="en-US" dirty="0" smtClean="0"/>
              <a:t>It </a:t>
            </a:r>
            <a:r>
              <a:rPr lang="en-US" dirty="0" smtClean="0"/>
              <a:t>was </a:t>
            </a:r>
            <a:r>
              <a:rPr lang="en-US" dirty="0" smtClean="0"/>
              <a:t>amended again in second special session, 1973, to require </a:t>
            </a:r>
            <a:r>
              <a:rPr lang="en-US" dirty="0" smtClean="0"/>
              <a:t>county mental health professional review </a:t>
            </a:r>
            <a:r>
              <a:rPr lang="en-US" dirty="0" smtClean="0"/>
              <a:t>of all applications for voluntary state hospital </a:t>
            </a:r>
            <a:r>
              <a:rPr lang="en-US" dirty="0" smtClean="0"/>
              <a:t>admission.  This professional was required to </a:t>
            </a:r>
            <a:r>
              <a:rPr lang="en-US" dirty="0" smtClean="0"/>
              <a:t>provide a written report and evaluation stating whether voluntary treatment is “necessary and proper” and “evaluating the reasons for voluntary treatment.”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297" y="4683318"/>
            <a:ext cx="4623391" cy="2043673"/>
          </a:xfrm>
          <a:prstGeom prst="rect">
            <a:avLst/>
          </a:prstGeom>
        </p:spPr>
      </p:pic>
      <p:pic>
        <p:nvPicPr>
          <p:cNvPr id="7172"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046" y="4688905"/>
            <a:ext cx="2606749" cy="203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7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1974: Minor Consent First </a:t>
            </a:r>
            <a:r>
              <a:rPr lang="en-US" dirty="0" smtClean="0"/>
              <a:t>Required, Starting at Age 13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1974, for </a:t>
            </a:r>
            <a:r>
              <a:rPr lang="en-US" dirty="0" smtClean="0"/>
              <a:t>the first time, </a:t>
            </a:r>
            <a:r>
              <a:rPr lang="en-US" dirty="0" smtClean="0"/>
              <a:t>references to commitment in a “state </a:t>
            </a:r>
            <a:r>
              <a:rPr lang="en-US" dirty="0" smtClean="0"/>
              <a:t>hospital” </a:t>
            </a:r>
            <a:r>
              <a:rPr lang="en-US" dirty="0" smtClean="0"/>
              <a:t>were </a:t>
            </a:r>
            <a:r>
              <a:rPr lang="en-US" dirty="0" smtClean="0"/>
              <a:t>changed to </a:t>
            </a:r>
            <a:r>
              <a:rPr lang="en-US" dirty="0" smtClean="0"/>
              <a:t>“a public </a:t>
            </a:r>
            <a:r>
              <a:rPr lang="en-US" dirty="0" smtClean="0"/>
              <a:t>or private facility.”</a:t>
            </a:r>
          </a:p>
          <a:p>
            <a:r>
              <a:rPr lang="en-US" dirty="0" smtClean="0"/>
              <a:t>The following restraint was enacted: applications </a:t>
            </a:r>
            <a:r>
              <a:rPr lang="en-US" dirty="0" smtClean="0"/>
              <a:t>for voluntary </a:t>
            </a:r>
            <a:r>
              <a:rPr lang="en-US" dirty="0" smtClean="0"/>
              <a:t>treatment of a minor, </a:t>
            </a:r>
            <a:r>
              <a:rPr lang="en-US" dirty="0" smtClean="0"/>
              <a:t>“when such person is more than thirteen years of age,” “must be accompanied by the written consent, knowingly and voluntarily given, of the minor.”</a:t>
            </a:r>
          </a:p>
          <a:p>
            <a:r>
              <a:rPr lang="en-US" dirty="0" smtClean="0"/>
              <a:t>Why was this done?  It is unclear.  A </a:t>
            </a:r>
            <a:r>
              <a:rPr lang="en-US" dirty="0" smtClean="0"/>
              <a:t>handwritten note in the margins of the archives file says “*pertains to the rights of the minor.”</a:t>
            </a:r>
          </a:p>
          <a:p>
            <a:r>
              <a:rPr lang="en-US" dirty="0" smtClean="0"/>
              <a:t>A transcribed floor speech </a:t>
            </a:r>
            <a:r>
              <a:rPr lang="en-US" dirty="0" smtClean="0"/>
              <a:t>on </a:t>
            </a:r>
            <a:r>
              <a:rPr lang="en-US" dirty="0" smtClean="0"/>
              <a:t>final passage of the bill (HB 1525) doesn’t mention </a:t>
            </a:r>
            <a:r>
              <a:rPr lang="en-US" dirty="0" smtClean="0"/>
              <a:t>minors </a:t>
            </a:r>
            <a:r>
              <a:rPr lang="en-US" dirty="0" smtClean="0"/>
              <a:t>at all. It indicates that the overall thrust of the bill </a:t>
            </a:r>
            <a:r>
              <a:rPr lang="en-US" dirty="0"/>
              <a:t>i</a:t>
            </a:r>
            <a:r>
              <a:rPr lang="en-US" dirty="0" smtClean="0"/>
              <a:t>s “correcting manifest problems” and loopholes with the involuntary treatment laws passed in 1973.</a:t>
            </a:r>
            <a:endParaRPr lang="en-US" dirty="0"/>
          </a:p>
        </p:txBody>
      </p:sp>
    </p:spTree>
    <p:extLst>
      <p:ext uri="{BB962C8B-B14F-4D97-AF65-F5344CB8AC3E}">
        <p14:creationId xmlns:p14="http://schemas.microsoft.com/office/powerpoint/2010/main" val="180326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1985: Age of Consent Law Fully Formed</a:t>
            </a:r>
            <a:endParaRPr lang="en-US" dirty="0"/>
          </a:p>
        </p:txBody>
      </p:sp>
      <p:sp>
        <p:nvSpPr>
          <p:cNvPr id="3" name="Content Placeholder 2"/>
          <p:cNvSpPr>
            <a:spLocks noGrp="1"/>
          </p:cNvSpPr>
          <p:nvPr>
            <p:ph idx="1"/>
          </p:nvPr>
        </p:nvSpPr>
        <p:spPr/>
        <p:txBody>
          <a:bodyPr>
            <a:normAutofit/>
          </a:bodyPr>
          <a:lstStyle/>
          <a:p>
            <a:r>
              <a:rPr lang="en-US" dirty="0" smtClean="0"/>
              <a:t>ESSB 3099 (1985), sponsored by Senator </a:t>
            </a:r>
            <a:r>
              <a:rPr lang="en-US" dirty="0" smtClean="0"/>
              <a:t>Phil Talmadge</a:t>
            </a:r>
            <a:r>
              <a:rPr lang="en-US" dirty="0" smtClean="0"/>
              <a:t>, created the modern age of consent </a:t>
            </a:r>
            <a:r>
              <a:rPr lang="en-US" dirty="0" smtClean="0"/>
              <a:t>statute for mental health treatment.</a:t>
            </a:r>
            <a:endParaRPr lang="en-US" dirty="0" smtClean="0"/>
          </a:p>
          <a:p>
            <a:r>
              <a:rPr lang="en-US" dirty="0" smtClean="0"/>
              <a:t>This was part of a massive recodification of children’s mental health laws into chapter 71.34 RCW. </a:t>
            </a:r>
            <a:r>
              <a:rPr lang="en-US" dirty="0" smtClean="0"/>
              <a:t> Existing </a:t>
            </a:r>
            <a:r>
              <a:rPr lang="en-US" dirty="0" smtClean="0"/>
              <a:t>laws were “considered inadequate” </a:t>
            </a:r>
            <a:r>
              <a:rPr lang="en-US" dirty="0" smtClean="0"/>
              <a:t>according to numerous file references, and </a:t>
            </a:r>
            <a:r>
              <a:rPr lang="en-US" dirty="0" smtClean="0"/>
              <a:t>the bill was “developed by a work group comprised of assistant attorneys general” in 1983.</a:t>
            </a:r>
          </a:p>
          <a:p>
            <a:r>
              <a:rPr lang="en-US" dirty="0" smtClean="0"/>
              <a:t>This was a 38 </a:t>
            </a:r>
            <a:r>
              <a:rPr lang="en-US" dirty="0" smtClean="0"/>
              <a:t>section, omnibus bill.</a:t>
            </a:r>
          </a:p>
          <a:p>
            <a:r>
              <a:rPr lang="en-US" dirty="0" smtClean="0"/>
              <a:t>Sec. 3:  “Any minor thirteen years or older may request and receive outpatient treatment without the consent of the minor’s parent</a:t>
            </a:r>
            <a:r>
              <a:rPr lang="en-US" dirty="0" smtClean="0"/>
              <a:t>.”</a:t>
            </a:r>
            <a:endParaRPr lang="en-US" dirty="0" smtClean="0"/>
          </a:p>
        </p:txBody>
      </p:sp>
    </p:spTree>
    <p:extLst>
      <p:ext uri="{BB962C8B-B14F-4D97-AF65-F5344CB8AC3E}">
        <p14:creationId xmlns:p14="http://schemas.microsoft.com/office/powerpoint/2010/main" val="117415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 1985 Legislature Know What It Was Doing?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is no discussion of </a:t>
            </a:r>
            <a:r>
              <a:rPr lang="en-US" dirty="0" smtClean="0"/>
              <a:t>the </a:t>
            </a:r>
            <a:r>
              <a:rPr lang="en-US" dirty="0" smtClean="0"/>
              <a:t>policy change </a:t>
            </a:r>
            <a:r>
              <a:rPr lang="en-US" dirty="0" smtClean="0"/>
              <a:t>relating </a:t>
            </a:r>
            <a:r>
              <a:rPr lang="en-US" dirty="0" smtClean="0"/>
              <a:t>to minor age of consent </a:t>
            </a:r>
            <a:r>
              <a:rPr lang="en-US" dirty="0" smtClean="0"/>
              <a:t>in </a:t>
            </a:r>
            <a:r>
              <a:rPr lang="en-US" dirty="0" smtClean="0"/>
              <a:t>bill reports, staff memos, or constituent letters.  There was no “con” testimony indicated in any of the policy committee hearings.</a:t>
            </a:r>
          </a:p>
          <a:p>
            <a:r>
              <a:rPr lang="en-US" dirty="0" smtClean="0"/>
              <a:t>Vote counts on final passage were 90-6 in the House and 43-5 in the Senate.</a:t>
            </a:r>
          </a:p>
          <a:p>
            <a:r>
              <a:rPr lang="en-US" dirty="0" smtClean="0"/>
              <a:t>However, a minority report in the House policy committee, signed by Representatives West, Dobbs, and Padden, says “Children 13 years old are too immature to fully appreciate the ramifications of self-commitment to mental health facilities.” The overall </a:t>
            </a:r>
            <a:r>
              <a:rPr lang="en-US" dirty="0" smtClean="0"/>
              <a:t>House committee </a:t>
            </a:r>
            <a:r>
              <a:rPr lang="en-US" dirty="0" smtClean="0"/>
              <a:t>vote was 12-3.  The Senate committee vote was </a:t>
            </a:r>
            <a:r>
              <a:rPr lang="en-US" dirty="0" smtClean="0"/>
              <a:t>unanimously in favor.</a:t>
            </a:r>
            <a:endParaRPr lang="en-US" dirty="0" smtClean="0"/>
          </a:p>
          <a:p>
            <a:r>
              <a:rPr lang="en-US" dirty="0" smtClean="0"/>
              <a:t>The </a:t>
            </a:r>
            <a:r>
              <a:rPr lang="en-US" dirty="0" smtClean="0"/>
              <a:t>archived bill file contains </a:t>
            </a:r>
            <a:r>
              <a:rPr lang="en-US" dirty="0" smtClean="0"/>
              <a:t>no indication that policy makers other than th</a:t>
            </a:r>
            <a:r>
              <a:rPr lang="en-US" dirty="0" smtClean="0"/>
              <a:t>e dissenting House committee members </a:t>
            </a:r>
            <a:r>
              <a:rPr lang="en-US" dirty="0" smtClean="0"/>
              <a:t>focused on this change.  Audiotape </a:t>
            </a:r>
            <a:r>
              <a:rPr lang="en-US" dirty="0" smtClean="0"/>
              <a:t>of floor </a:t>
            </a:r>
            <a:r>
              <a:rPr lang="en-US" dirty="0" smtClean="0"/>
              <a:t>speeches, if available, </a:t>
            </a:r>
            <a:r>
              <a:rPr lang="en-US" dirty="0" smtClean="0"/>
              <a:t>might reveal the extent to which this issue was discussed, or not discussed, on final passage.</a:t>
            </a:r>
            <a:endParaRPr lang="en-US" dirty="0"/>
          </a:p>
        </p:txBody>
      </p:sp>
    </p:spTree>
    <p:extLst>
      <p:ext uri="{BB962C8B-B14F-4D97-AF65-F5344CB8AC3E}">
        <p14:creationId xmlns:p14="http://schemas.microsoft.com/office/powerpoint/2010/main" val="421389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of Terms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Age of Majority</a:t>
            </a:r>
          </a:p>
          <a:p>
            <a:pPr lvl="1"/>
            <a:r>
              <a:rPr lang="en-US" dirty="0" smtClean="0"/>
              <a:t>Generally, the age, established by state law, at which a person is considered an adult. Depending on the state, this happens at some point between 18 and 21.</a:t>
            </a:r>
          </a:p>
          <a:p>
            <a:r>
              <a:rPr lang="en-US" dirty="0" smtClean="0"/>
              <a:t>Age of Consent</a:t>
            </a:r>
          </a:p>
          <a:p>
            <a:pPr lvl="1"/>
            <a:r>
              <a:rPr lang="en-US" dirty="0" smtClean="0"/>
              <a:t>Used here to mean an exception, created by state law, which allows a minor to assume adult authority to authorize a health care intervention before the age of majority is reached.</a:t>
            </a:r>
          </a:p>
          <a:p>
            <a:r>
              <a:rPr lang="en-US" dirty="0" smtClean="0"/>
              <a:t>Minor-Initiated Treatment</a:t>
            </a:r>
          </a:p>
          <a:p>
            <a:pPr lvl="1"/>
            <a:r>
              <a:rPr lang="en-US" dirty="0" smtClean="0"/>
              <a:t>Term in behavioral health that describes what happens when a minor aged 13-17 uses the age of consent </a:t>
            </a:r>
            <a:r>
              <a:rPr lang="en-US" dirty="0" smtClean="0"/>
              <a:t>laws to </a:t>
            </a:r>
            <a:r>
              <a:rPr lang="en-US" dirty="0" smtClean="0"/>
              <a:t>start a course of voluntary treatment without the consent of the parent being required.</a:t>
            </a:r>
          </a:p>
          <a:p>
            <a:r>
              <a:rPr lang="en-US" dirty="0" smtClean="0"/>
              <a:t>Parent-Initiated Treatment</a:t>
            </a:r>
          </a:p>
          <a:p>
            <a:pPr lvl="1"/>
            <a:r>
              <a:rPr lang="en-US" dirty="0" smtClean="0"/>
              <a:t>An exceptional procedure authorized by </a:t>
            </a:r>
            <a:r>
              <a:rPr lang="en-US" dirty="0" smtClean="0"/>
              <a:t>Washington state </a:t>
            </a:r>
            <a:r>
              <a:rPr lang="en-US" dirty="0" smtClean="0"/>
              <a:t>law in which a parent or guardian may request a behavioral health evaluation </a:t>
            </a:r>
            <a:r>
              <a:rPr lang="en-US" dirty="0" smtClean="0"/>
              <a:t>and/or </a:t>
            </a:r>
            <a:r>
              <a:rPr lang="en-US" dirty="0" smtClean="0"/>
              <a:t>inpatient treatment for a non-consenting minor </a:t>
            </a:r>
            <a:r>
              <a:rPr lang="en-US" dirty="0" smtClean="0"/>
              <a:t>aged 13-17 without </a:t>
            </a:r>
            <a:r>
              <a:rPr lang="en-US" dirty="0" smtClean="0"/>
              <a:t>invoking involuntary treatment laws.</a:t>
            </a:r>
          </a:p>
          <a:p>
            <a:endParaRPr lang="en-US" dirty="0"/>
          </a:p>
        </p:txBody>
      </p:sp>
    </p:spTree>
    <p:extLst>
      <p:ext uri="{BB962C8B-B14F-4D97-AF65-F5344CB8AC3E}">
        <p14:creationId xmlns:p14="http://schemas.microsoft.com/office/powerpoint/2010/main" val="1607515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Disorder Age of Consent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SUD age of consent </a:t>
            </a:r>
            <a:r>
              <a:rPr lang="en-US" dirty="0" smtClean="0"/>
              <a:t>statutes have a separate lineage, but have now been </a:t>
            </a:r>
            <a:r>
              <a:rPr lang="en-US" dirty="0" smtClean="0"/>
              <a:t>merged with </a:t>
            </a:r>
            <a:r>
              <a:rPr lang="en-US" dirty="0" smtClean="0"/>
              <a:t>mental </a:t>
            </a:r>
            <a:r>
              <a:rPr lang="en-US" dirty="0" smtClean="0"/>
              <a:t>health age of consent statutes, effective April 1, 2018, by E3SHB 1713, § 261, which largely repealed former chapter 70.96A RCW and incorporated </a:t>
            </a:r>
            <a:r>
              <a:rPr lang="en-US" dirty="0" smtClean="0"/>
              <a:t>what was formerly termed </a:t>
            </a:r>
            <a:r>
              <a:rPr lang="en-US" dirty="0" smtClean="0"/>
              <a:t>chemical </a:t>
            </a:r>
            <a:r>
              <a:rPr lang="en-US" dirty="0" smtClean="0"/>
              <a:t>dependency into </a:t>
            </a:r>
            <a:r>
              <a:rPr lang="en-US" dirty="0" smtClean="0"/>
              <a:t>statutes relating to mental health, under </a:t>
            </a:r>
            <a:r>
              <a:rPr lang="en-US" dirty="0" smtClean="0"/>
              <a:t>the </a:t>
            </a:r>
            <a:r>
              <a:rPr lang="en-US" dirty="0" smtClean="0"/>
              <a:t>new umbrella </a:t>
            </a:r>
            <a:r>
              <a:rPr lang="en-US" dirty="0" smtClean="0"/>
              <a:t>of </a:t>
            </a:r>
            <a:r>
              <a:rPr lang="en-US" dirty="0" smtClean="0"/>
              <a:t>behavioral </a:t>
            </a:r>
            <a:r>
              <a:rPr lang="en-US" dirty="0" smtClean="0"/>
              <a:t>health</a:t>
            </a:r>
            <a:r>
              <a:rPr lang="en-US" dirty="0" smtClean="0"/>
              <a:t>.</a:t>
            </a:r>
            <a:endParaRPr lang="en-US" dirty="0" smtClean="0"/>
          </a:p>
          <a:p>
            <a:r>
              <a:rPr lang="en-US" dirty="0" smtClean="0"/>
              <a:t>This had the effect of erasing differences </a:t>
            </a:r>
            <a:r>
              <a:rPr lang="en-US" dirty="0" smtClean="0"/>
              <a:t>between former age </a:t>
            </a:r>
            <a:r>
              <a:rPr lang="en-US" dirty="0" smtClean="0"/>
              <a:t>of consent statutes, expanding </a:t>
            </a:r>
            <a:r>
              <a:rPr lang="en-US" dirty="0" smtClean="0"/>
              <a:t>SUD age </a:t>
            </a:r>
            <a:r>
              <a:rPr lang="en-US" dirty="0" smtClean="0"/>
              <a:t>of consent provisions to include </a:t>
            </a:r>
            <a:r>
              <a:rPr lang="en-US" dirty="0" smtClean="0"/>
              <a:t>ability to consent to inpatient </a:t>
            </a:r>
            <a:r>
              <a:rPr lang="en-US" dirty="0" smtClean="0"/>
              <a:t>SUD treatment, and applying parental </a:t>
            </a:r>
            <a:r>
              <a:rPr lang="en-US" dirty="0" smtClean="0"/>
              <a:t>notice </a:t>
            </a:r>
            <a:r>
              <a:rPr lang="en-US" dirty="0" smtClean="0"/>
              <a:t>provisions </a:t>
            </a:r>
            <a:r>
              <a:rPr lang="en-US" dirty="0" smtClean="0"/>
              <a:t>to SUD which were previously applicable only to minor-initiated inpatient </a:t>
            </a:r>
            <a:r>
              <a:rPr lang="en-US" dirty="0" smtClean="0"/>
              <a:t>mental health treatment.</a:t>
            </a:r>
          </a:p>
          <a:p>
            <a:r>
              <a:rPr lang="en-US" dirty="0" smtClean="0"/>
              <a:t>The former SUD age of consent statute, RCW 70.96A.095, has antecedents which I </a:t>
            </a:r>
            <a:r>
              <a:rPr lang="en-US" dirty="0" smtClean="0"/>
              <a:t>was able to trace </a:t>
            </a:r>
            <a:r>
              <a:rPr lang="en-US" dirty="0" smtClean="0"/>
              <a:t>back to 1971, and may go back </a:t>
            </a:r>
            <a:r>
              <a:rPr lang="en-US" dirty="0" smtClean="0"/>
              <a:t>further</a:t>
            </a:r>
            <a:r>
              <a:rPr lang="en-US" dirty="0" smtClean="0"/>
              <a:t>.</a:t>
            </a:r>
            <a:endParaRPr lang="en-US" dirty="0"/>
          </a:p>
        </p:txBody>
      </p:sp>
    </p:spTree>
    <p:extLst>
      <p:ext uri="{BB962C8B-B14F-4D97-AF65-F5344CB8AC3E}">
        <p14:creationId xmlns:p14="http://schemas.microsoft.com/office/powerpoint/2010/main" val="2314040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395" y="3657599"/>
            <a:ext cx="2541181" cy="2541181"/>
          </a:xfrm>
          <a:prstGeom prst="rect">
            <a:avLst/>
          </a:prstGeom>
        </p:spPr>
      </p:pic>
      <p:sp>
        <p:nvSpPr>
          <p:cNvPr id="3" name="Rectangle 2"/>
          <p:cNvSpPr/>
          <p:nvPr/>
        </p:nvSpPr>
        <p:spPr>
          <a:xfrm>
            <a:off x="2544806" y="1500594"/>
            <a:ext cx="6418360" cy="923330"/>
          </a:xfrm>
          <a:prstGeom prst="rect">
            <a:avLst/>
          </a:prstGeom>
        </p:spPr>
        <p:txBody>
          <a:bodyPr wrap="none">
            <a:spAutoFit/>
          </a:bodyPr>
          <a:lstStyle/>
          <a:p>
            <a:r>
              <a:rPr lang="en-US" sz="5400" dirty="0" smtClean="0">
                <a:latin typeface="Brush Script MT" panose="03060802040406070304" pitchFamily="66" charset="0"/>
              </a:rPr>
              <a:t>Parent-Initiated Treatment</a:t>
            </a:r>
            <a:endParaRPr lang="en-US" sz="5400" dirty="0">
              <a:latin typeface="Brush Script MT" panose="03060802040406070304" pitchFamily="66" charset="0"/>
            </a:endParaRPr>
          </a:p>
        </p:txBody>
      </p:sp>
      <p:sp>
        <p:nvSpPr>
          <p:cNvPr id="4" name="Rectangle 3"/>
          <p:cNvSpPr/>
          <p:nvPr/>
        </p:nvSpPr>
        <p:spPr>
          <a:xfrm>
            <a:off x="4053776" y="2531953"/>
            <a:ext cx="3772186" cy="523220"/>
          </a:xfrm>
          <a:prstGeom prst="rect">
            <a:avLst/>
          </a:prstGeom>
        </p:spPr>
        <p:txBody>
          <a:bodyPr wrap="none">
            <a:spAutoFit/>
          </a:bodyPr>
          <a:lstStyle/>
          <a:p>
            <a:r>
              <a:rPr lang="en-US" sz="2800" dirty="0" smtClean="0">
                <a:latin typeface="Century Gothic" panose="020B0502020202020204" pitchFamily="34" charset="0"/>
              </a:rPr>
              <a:t>A slow development</a:t>
            </a:r>
            <a:endParaRPr lang="en-US" sz="2800" dirty="0">
              <a:latin typeface="Century Gothic" panose="020B0502020202020204" pitchFamily="34" charset="0"/>
            </a:endParaRPr>
          </a:p>
        </p:txBody>
      </p:sp>
    </p:spTree>
    <p:extLst>
      <p:ext uri="{BB962C8B-B14F-4D97-AF65-F5344CB8AC3E}">
        <p14:creationId xmlns:p14="http://schemas.microsoft.com/office/powerpoint/2010/main" val="3956523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Dissention Emerges Around Age of Consent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6541521"/>
              </p:ext>
            </p:extLst>
          </p:nvPr>
        </p:nvGraphicFramePr>
        <p:xfrm>
          <a:off x="2108791" y="2137143"/>
          <a:ext cx="7974418" cy="4221126"/>
        </p:xfrm>
        <a:graphic>
          <a:graphicData uri="http://schemas.openxmlformats.org/drawingml/2006/table">
            <a:tbl>
              <a:tblPr firstRow="1" firstCol="1" bandRow="1">
                <a:tableStyleId>{5C22544A-7EE6-4342-B048-85BDC9FD1C3A}</a:tableStyleId>
              </a:tblPr>
              <a:tblGrid>
                <a:gridCol w="1607677">
                  <a:extLst>
                    <a:ext uri="{9D8B030D-6E8A-4147-A177-3AD203B41FA5}">
                      <a16:colId xmlns:a16="http://schemas.microsoft.com/office/drawing/2014/main" val="198518680"/>
                    </a:ext>
                  </a:extLst>
                </a:gridCol>
                <a:gridCol w="1842219">
                  <a:extLst>
                    <a:ext uri="{9D8B030D-6E8A-4147-A177-3AD203B41FA5}">
                      <a16:colId xmlns:a16="http://schemas.microsoft.com/office/drawing/2014/main" val="1231693553"/>
                    </a:ext>
                  </a:extLst>
                </a:gridCol>
                <a:gridCol w="2530491">
                  <a:extLst>
                    <a:ext uri="{9D8B030D-6E8A-4147-A177-3AD203B41FA5}">
                      <a16:colId xmlns:a16="http://schemas.microsoft.com/office/drawing/2014/main" val="1088841492"/>
                    </a:ext>
                  </a:extLst>
                </a:gridCol>
                <a:gridCol w="1994031">
                  <a:extLst>
                    <a:ext uri="{9D8B030D-6E8A-4147-A177-3AD203B41FA5}">
                      <a16:colId xmlns:a16="http://schemas.microsoft.com/office/drawing/2014/main" val="1847413126"/>
                    </a:ext>
                  </a:extLst>
                </a:gridCol>
              </a:tblGrid>
              <a:tr h="436239">
                <a:tc>
                  <a:txBody>
                    <a:bodyPr/>
                    <a:lstStyle/>
                    <a:p>
                      <a:pPr marL="0" marR="0">
                        <a:lnSpc>
                          <a:spcPct val="107000"/>
                        </a:lnSpc>
                        <a:spcBef>
                          <a:spcPts val="0"/>
                        </a:spcBef>
                        <a:spcAft>
                          <a:spcPts val="0"/>
                        </a:spcAft>
                      </a:pPr>
                      <a:r>
                        <a:rPr lang="en-US" sz="1200">
                          <a:effectLst/>
                        </a:rPr>
                        <a:t>Measure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Sponsor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Provisions Related to AOC for Mental Health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Disposition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2538331"/>
                  </a:ext>
                </a:extLst>
              </a:tr>
              <a:tr h="195396">
                <a:tc>
                  <a:txBody>
                    <a:bodyPr/>
                    <a:lstStyle/>
                    <a:p>
                      <a:pPr marL="0" marR="0">
                        <a:lnSpc>
                          <a:spcPct val="107000"/>
                        </a:lnSpc>
                        <a:spcBef>
                          <a:spcPts val="0"/>
                        </a:spcBef>
                        <a:spcAft>
                          <a:spcPts val="0"/>
                        </a:spcAft>
                      </a:pPr>
                      <a:r>
                        <a:rPr lang="en-US" sz="1100">
                          <a:effectLst/>
                        </a:rPr>
                        <a:t>SSB 5973 (1989)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Saling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Raises AOC from 13 to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Died in Senate Rules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112857"/>
                  </a:ext>
                </a:extLst>
              </a:tr>
              <a:tr h="195396">
                <a:tc>
                  <a:txBody>
                    <a:bodyPr/>
                    <a:lstStyle/>
                    <a:p>
                      <a:pPr marL="0" marR="0">
                        <a:lnSpc>
                          <a:spcPct val="107000"/>
                        </a:lnSpc>
                        <a:spcBef>
                          <a:spcPts val="0"/>
                        </a:spcBef>
                        <a:spcAft>
                          <a:spcPts val="0"/>
                        </a:spcAft>
                      </a:pPr>
                      <a:r>
                        <a:rPr lang="en-US" sz="1100">
                          <a:effectLst/>
                        </a:rPr>
                        <a:t>HB 3014 (1990)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O'Brien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Raises AOC from 13 to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Not heard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3377911"/>
                  </a:ext>
                </a:extLst>
              </a:tr>
              <a:tr h="604279">
                <a:tc>
                  <a:txBody>
                    <a:bodyPr/>
                    <a:lstStyle/>
                    <a:p>
                      <a:pPr marL="0" marR="0">
                        <a:lnSpc>
                          <a:spcPct val="107000"/>
                        </a:lnSpc>
                        <a:spcBef>
                          <a:spcPts val="0"/>
                        </a:spcBef>
                        <a:spcAft>
                          <a:spcPts val="0"/>
                        </a:spcAft>
                      </a:pPr>
                      <a:r>
                        <a:rPr lang="en-US" sz="1100">
                          <a:effectLst/>
                        </a:rPr>
                        <a:t>E2SHB 1417 (1995)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Carrell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Raises AOC from 13 to 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Passed House; struck by Senate; died in conference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017505"/>
                  </a:ext>
                </a:extLst>
              </a:tr>
              <a:tr h="604279">
                <a:tc>
                  <a:txBody>
                    <a:bodyPr/>
                    <a:lstStyle/>
                    <a:p>
                      <a:pPr marL="0" marR="0">
                        <a:lnSpc>
                          <a:spcPct val="107000"/>
                        </a:lnSpc>
                        <a:spcBef>
                          <a:spcPts val="0"/>
                        </a:spcBef>
                        <a:spcAft>
                          <a:spcPts val="0"/>
                        </a:spcAft>
                      </a:pPr>
                      <a:r>
                        <a:rPr lang="en-US" sz="1100">
                          <a:effectLst/>
                        </a:rPr>
                        <a:t>SHB 1255 (1995)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Padden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Requires parental notification when a minor accesses mental health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Died in House Rules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321819"/>
                  </a:ext>
                </a:extLst>
              </a:tr>
              <a:tr h="399837">
                <a:tc>
                  <a:txBody>
                    <a:bodyPr/>
                    <a:lstStyle/>
                    <a:p>
                      <a:pPr marL="0" marR="0">
                        <a:lnSpc>
                          <a:spcPct val="107000"/>
                        </a:lnSpc>
                        <a:spcBef>
                          <a:spcPts val="0"/>
                        </a:spcBef>
                        <a:spcAft>
                          <a:spcPts val="0"/>
                        </a:spcAft>
                      </a:pPr>
                      <a:r>
                        <a:rPr lang="en-US" sz="1100">
                          <a:effectLst/>
                        </a:rPr>
                        <a:t>2SHB 1034 (1997)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Mulliken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Eliminates AOC unless minor is emancipated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Died in House Rules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7887422"/>
                  </a:ext>
                </a:extLst>
              </a:tr>
              <a:tr h="399837">
                <a:tc>
                  <a:txBody>
                    <a:bodyPr/>
                    <a:lstStyle/>
                    <a:p>
                      <a:pPr marL="0" marR="0">
                        <a:lnSpc>
                          <a:spcPct val="107000"/>
                        </a:lnSpc>
                        <a:spcBef>
                          <a:spcPts val="0"/>
                        </a:spcBef>
                        <a:spcAft>
                          <a:spcPts val="0"/>
                        </a:spcAft>
                      </a:pPr>
                      <a:r>
                        <a:rPr lang="en-US" sz="1100">
                          <a:effectLst/>
                        </a:rPr>
                        <a:t>SB 5166 (1997)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Stevens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Eliminates AOC unless minor is emancipated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Not heard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482733"/>
                  </a:ext>
                </a:extLst>
              </a:tr>
              <a:tr h="195396">
                <a:tc>
                  <a:txBody>
                    <a:bodyPr/>
                    <a:lstStyle/>
                    <a:p>
                      <a:pPr marL="0" marR="0">
                        <a:lnSpc>
                          <a:spcPct val="107000"/>
                        </a:lnSpc>
                        <a:spcBef>
                          <a:spcPts val="0"/>
                        </a:spcBef>
                        <a:spcAft>
                          <a:spcPts val="0"/>
                        </a:spcAft>
                      </a:pPr>
                      <a:r>
                        <a:rPr lang="en-US" sz="1100">
                          <a:effectLst/>
                        </a:rPr>
                        <a:t>HB 2371 (2002)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Delvin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Raises AOC from 13 to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Not heard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227305"/>
                  </a:ext>
                </a:extLst>
              </a:tr>
              <a:tr h="195396">
                <a:tc>
                  <a:txBody>
                    <a:bodyPr/>
                    <a:lstStyle/>
                    <a:p>
                      <a:pPr marL="0" marR="0">
                        <a:lnSpc>
                          <a:spcPct val="107000"/>
                        </a:lnSpc>
                        <a:spcBef>
                          <a:spcPts val="0"/>
                        </a:spcBef>
                        <a:spcAft>
                          <a:spcPts val="0"/>
                        </a:spcAft>
                      </a:pPr>
                      <a:r>
                        <a:rPr lang="en-US" sz="1100">
                          <a:effectLst/>
                        </a:rPr>
                        <a:t>HB 1070 (2003)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Delvin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Raises AOC from 13 to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Not heard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0651263"/>
                  </a:ext>
                </a:extLst>
              </a:tr>
              <a:tr h="195396">
                <a:tc>
                  <a:txBody>
                    <a:bodyPr/>
                    <a:lstStyle/>
                    <a:p>
                      <a:pPr marL="0" marR="0">
                        <a:lnSpc>
                          <a:spcPct val="107000"/>
                        </a:lnSpc>
                        <a:spcBef>
                          <a:spcPts val="0"/>
                        </a:spcBef>
                        <a:spcAft>
                          <a:spcPts val="0"/>
                        </a:spcAft>
                      </a:pPr>
                      <a:r>
                        <a:rPr lang="en-US" sz="1100">
                          <a:effectLst/>
                        </a:rPr>
                        <a:t>HB 1320 (2003)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Delvin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Raises AOC from 13 to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Died in House Rules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7735223"/>
                  </a:ext>
                </a:extLst>
              </a:tr>
              <a:tr h="195396">
                <a:tc>
                  <a:txBody>
                    <a:bodyPr/>
                    <a:lstStyle/>
                    <a:p>
                      <a:pPr marL="0" marR="0">
                        <a:lnSpc>
                          <a:spcPct val="107000"/>
                        </a:lnSpc>
                        <a:spcBef>
                          <a:spcPts val="0"/>
                        </a:spcBef>
                        <a:spcAft>
                          <a:spcPts val="0"/>
                        </a:spcAft>
                      </a:pPr>
                      <a:r>
                        <a:rPr lang="en-US" sz="1100">
                          <a:effectLst/>
                        </a:rPr>
                        <a:t>HB 1965 (2004)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Delvin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Raises AOC from 13 to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Not heard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6640833"/>
                  </a:ext>
                </a:extLst>
              </a:tr>
              <a:tr h="604279">
                <a:tc>
                  <a:txBody>
                    <a:bodyPr/>
                    <a:lstStyle/>
                    <a:p>
                      <a:pPr marL="0" marR="0">
                        <a:lnSpc>
                          <a:spcPct val="107000"/>
                        </a:lnSpc>
                        <a:spcBef>
                          <a:spcPts val="0"/>
                        </a:spcBef>
                        <a:spcAft>
                          <a:spcPts val="0"/>
                        </a:spcAft>
                      </a:pPr>
                      <a:r>
                        <a:rPr lang="en-US" sz="1100">
                          <a:effectLst/>
                        </a:rPr>
                        <a:t>SB 5546 (2009)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Haugen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Allows parental access to a minor's mental health treatment records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Died in Senate Rules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3333043"/>
                  </a:ext>
                </a:extLst>
              </a:tr>
            </a:tbl>
          </a:graphicData>
        </a:graphic>
      </p:graphicFrame>
    </p:spTree>
    <p:extLst>
      <p:ext uri="{BB962C8B-B14F-4D97-AF65-F5344CB8AC3E}">
        <p14:creationId xmlns:p14="http://schemas.microsoft.com/office/powerpoint/2010/main" val="833196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PIT law in the Becca Bill</a:t>
            </a:r>
            <a:endParaRPr lang="en-US" dirty="0"/>
          </a:p>
        </p:txBody>
      </p:sp>
      <p:sp>
        <p:nvSpPr>
          <p:cNvPr id="3" name="Content Placeholder 2"/>
          <p:cNvSpPr>
            <a:spLocks noGrp="1"/>
          </p:cNvSpPr>
          <p:nvPr>
            <p:ph idx="1"/>
          </p:nvPr>
        </p:nvSpPr>
        <p:spPr/>
        <p:txBody>
          <a:bodyPr/>
          <a:lstStyle/>
          <a:p>
            <a:r>
              <a:rPr lang="en-US" dirty="0"/>
              <a:t>O</a:t>
            </a:r>
            <a:r>
              <a:rPr lang="en-US" dirty="0" smtClean="0"/>
              <a:t>n October 17, 1993, Rebecca Hedman was murdered at the age of 13 years old. She was described in contemporary news accounts as </a:t>
            </a:r>
            <a:r>
              <a:rPr lang="en-US" dirty="0" smtClean="0"/>
              <a:t>having engaged in </a:t>
            </a:r>
            <a:r>
              <a:rPr lang="en-US" dirty="0" smtClean="0"/>
              <a:t>prostitution to support a crack cocaine addiction, after running away from home at age 12.</a:t>
            </a:r>
          </a:p>
          <a:p>
            <a:r>
              <a:rPr lang="en-US" dirty="0" smtClean="0"/>
              <a:t>A Special Legislative Juvenile Justice Task Force was created in 1994 </a:t>
            </a:r>
            <a:r>
              <a:rPr lang="en-US" dirty="0" smtClean="0"/>
              <a:t>to </a:t>
            </a:r>
            <a:r>
              <a:rPr lang="en-US" dirty="0" smtClean="0"/>
              <a:t>recommend changes to juvenile justice laws, but reached no recommendations. A Non-Offender Subgroup, chaired by </a:t>
            </a:r>
            <a:r>
              <a:rPr lang="en-US" dirty="0" smtClean="0"/>
              <a:t>Sen. </a:t>
            </a:r>
            <a:r>
              <a:rPr lang="en-US" dirty="0" smtClean="0"/>
              <a:t>Jim Hargrove and Rep. Cathy Wolfe, reached four recommendations, which </a:t>
            </a:r>
            <a:r>
              <a:rPr lang="en-US" dirty="0" smtClean="0"/>
              <a:t>formed</a:t>
            </a:r>
            <a:r>
              <a:rPr lang="en-US" dirty="0" smtClean="0"/>
              <a:t> </a:t>
            </a:r>
            <a:r>
              <a:rPr lang="en-US" dirty="0" smtClean="0"/>
              <a:t>the basis of E2SSB 5439 (1995), the Becca Bill.</a:t>
            </a:r>
          </a:p>
        </p:txBody>
      </p:sp>
    </p:spTree>
    <p:extLst>
      <p:ext uri="{BB962C8B-B14F-4D97-AF65-F5344CB8AC3E}">
        <p14:creationId xmlns:p14="http://schemas.microsoft.com/office/powerpoint/2010/main" val="2940760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Becca Bill Provisions</a:t>
            </a:r>
            <a:endParaRPr lang="en-US" dirty="0"/>
          </a:p>
        </p:txBody>
      </p:sp>
      <p:sp>
        <p:nvSpPr>
          <p:cNvPr id="3" name="Content Placeholder 2"/>
          <p:cNvSpPr>
            <a:spLocks noGrp="1"/>
          </p:cNvSpPr>
          <p:nvPr>
            <p:ph idx="1"/>
          </p:nvPr>
        </p:nvSpPr>
        <p:spPr/>
        <p:txBody>
          <a:bodyPr>
            <a:normAutofit fontScale="92500"/>
          </a:bodyPr>
          <a:lstStyle/>
          <a:p>
            <a:r>
              <a:rPr lang="en-US" dirty="0" smtClean="0"/>
              <a:t>The Becca Bill had a strong focus on runaway and truant youth. It created secure and semi-secure crisis residential centers, at-risk youth (ARY) and child in need of services (CHINS) petition processes, a runaway child registry, and formalized truancy processes imposed on school districts involving community truancy boards and juvenile court intervention when efforts at truancy abatement are not successful.</a:t>
            </a:r>
          </a:p>
          <a:p>
            <a:r>
              <a:rPr lang="en-US" dirty="0" smtClean="0"/>
              <a:t>The Becca Bill also </a:t>
            </a:r>
            <a:r>
              <a:rPr lang="en-US" dirty="0" smtClean="0"/>
              <a:t>changed the age of consent for mental health by allowing </a:t>
            </a:r>
            <a:r>
              <a:rPr lang="en-US" dirty="0" smtClean="0"/>
              <a:t>parents to voluntarily admit a minor for inpatient mental health treatment without the consent of a minor.  A CDMHP could review the admission </a:t>
            </a:r>
            <a:r>
              <a:rPr lang="en-US" dirty="0" smtClean="0"/>
              <a:t>for appropriateness between </a:t>
            </a:r>
            <a:r>
              <a:rPr lang="en-US" dirty="0" smtClean="0"/>
              <a:t>15-30 days following admission, and DSHS was required to review the admission within 60 days.</a:t>
            </a:r>
          </a:p>
          <a:p>
            <a:endParaRPr lang="en-US" dirty="0"/>
          </a:p>
        </p:txBody>
      </p:sp>
    </p:spTree>
    <p:extLst>
      <p:ext uri="{BB962C8B-B14F-4D97-AF65-F5344CB8AC3E}">
        <p14:creationId xmlns:p14="http://schemas.microsoft.com/office/powerpoint/2010/main" val="27302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1996: Age of Consent </a:t>
            </a:r>
            <a:r>
              <a:rPr lang="en-US" dirty="0"/>
              <a:t>P</a:t>
            </a:r>
            <a:r>
              <a:rPr lang="en-US" dirty="0" smtClean="0"/>
              <a:t>rovisions Struck Down by Washington Supreme Court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T.B., 15 years old, was admitted by her parents </a:t>
            </a:r>
            <a:r>
              <a:rPr lang="en-US" dirty="0" smtClean="0"/>
              <a:t>to </a:t>
            </a:r>
            <a:r>
              <a:rPr lang="en-US" dirty="0" smtClean="0"/>
              <a:t>Fairfax Hospital in involuntary restraints, following </a:t>
            </a:r>
            <a:r>
              <a:rPr lang="en-US" dirty="0" smtClean="0"/>
              <a:t>a series of </a:t>
            </a:r>
            <a:r>
              <a:rPr lang="en-US" dirty="0" smtClean="0"/>
              <a:t>events</a:t>
            </a:r>
            <a:r>
              <a:rPr lang="en-US" dirty="0" smtClean="0"/>
              <a:t> </a:t>
            </a:r>
            <a:r>
              <a:rPr lang="en-US" dirty="0" smtClean="0"/>
              <a:t>including violent outbursts, runaways, a suicide attempt, arrest, truancy, drug use, and contraction of an STD. She refused to cooperate with mental health treatment. Despite these </a:t>
            </a:r>
            <a:r>
              <a:rPr lang="en-US" dirty="0" smtClean="0"/>
              <a:t>concerning events, </a:t>
            </a:r>
            <a:r>
              <a:rPr lang="en-US" dirty="0" smtClean="0"/>
              <a:t>criteria for involuntary commitment were not satisfied.</a:t>
            </a:r>
          </a:p>
          <a:p>
            <a:r>
              <a:rPr lang="en-US" dirty="0" smtClean="0"/>
              <a:t>The court’s opinion fractured without a single majority, and avoided deciding the constitutional issues. </a:t>
            </a:r>
            <a:r>
              <a:rPr lang="en-US" dirty="0" smtClean="0"/>
              <a:t>Two </a:t>
            </a:r>
            <a:r>
              <a:rPr lang="en-US" dirty="0" smtClean="0"/>
              <a:t>plurality opinions found that the statutory requirements </a:t>
            </a:r>
            <a:r>
              <a:rPr lang="en-US" dirty="0" smtClean="0"/>
              <a:t>were </a:t>
            </a:r>
            <a:r>
              <a:rPr lang="en-US" dirty="0" smtClean="0"/>
              <a:t>unclear, disagreed about what those requirements were, but </a:t>
            </a:r>
            <a:r>
              <a:rPr lang="en-US" dirty="0" smtClean="0"/>
              <a:t>nevertheless agreed </a:t>
            </a:r>
            <a:r>
              <a:rPr lang="en-US" dirty="0" smtClean="0"/>
              <a:t>that the requirements had not been followed.</a:t>
            </a:r>
          </a:p>
          <a:p>
            <a:r>
              <a:rPr lang="en-US" dirty="0" smtClean="0"/>
              <a:t>Although the case was not decided on constitutional grounds, </a:t>
            </a:r>
            <a:r>
              <a:rPr lang="en-US" dirty="0" smtClean="0"/>
              <a:t>the plurality opinions express deep skepticism that T.B. could </a:t>
            </a:r>
            <a:r>
              <a:rPr lang="en-US" dirty="0" smtClean="0"/>
              <a:t>legally be </a:t>
            </a:r>
            <a:r>
              <a:rPr lang="en-US" dirty="0" smtClean="0"/>
              <a:t>held </a:t>
            </a:r>
            <a:r>
              <a:rPr lang="en-US" dirty="0" smtClean="0"/>
              <a:t>for treatment without </a:t>
            </a:r>
            <a:r>
              <a:rPr lang="en-US" dirty="0" smtClean="0"/>
              <a:t>court process.</a:t>
            </a:r>
          </a:p>
          <a:p>
            <a:pPr lvl="1"/>
            <a:r>
              <a:rPr lang="en-US" dirty="0" smtClean="0"/>
              <a:t>The lead </a:t>
            </a:r>
            <a:r>
              <a:rPr lang="en-US" dirty="0" smtClean="0"/>
              <a:t>opinion, signed by four justices, </a:t>
            </a:r>
            <a:r>
              <a:rPr lang="en-US" dirty="0" smtClean="0"/>
              <a:t>frames the issue as “whether a child may be </a:t>
            </a:r>
            <a:r>
              <a:rPr lang="en-US" b="1" dirty="0" smtClean="0"/>
              <a:t>involuntarily incarcerated</a:t>
            </a:r>
            <a:r>
              <a:rPr lang="en-US" dirty="0" smtClean="0"/>
              <a:t> in a mental hospital by her parents and hospital staff without judicial oversight.“</a:t>
            </a:r>
          </a:p>
          <a:p>
            <a:pPr lvl="1"/>
            <a:r>
              <a:rPr lang="en-US" dirty="0" smtClean="0"/>
              <a:t>The second </a:t>
            </a:r>
            <a:r>
              <a:rPr lang="en-US" dirty="0" smtClean="0"/>
              <a:t>opinion, also signed by four justices, </a:t>
            </a:r>
            <a:r>
              <a:rPr lang="en-US" dirty="0" smtClean="0"/>
              <a:t>is more sympathetic to the parents but reasons that “since </a:t>
            </a:r>
            <a:r>
              <a:rPr lang="en-US" dirty="0"/>
              <a:t>an unwilling child admitted by her parent cannot be a voluntary </a:t>
            </a:r>
            <a:r>
              <a:rPr lang="en-US" dirty="0" err="1"/>
              <a:t>admittee</a:t>
            </a:r>
            <a:r>
              <a:rPr lang="en-US" dirty="0"/>
              <a:t>, she must be an involuntary </a:t>
            </a:r>
            <a:r>
              <a:rPr lang="en-US" dirty="0" err="1"/>
              <a:t>admittee</a:t>
            </a:r>
            <a:r>
              <a:rPr lang="en-US" dirty="0"/>
              <a:t>. The statutory provisions governing involuntary </a:t>
            </a:r>
            <a:r>
              <a:rPr lang="en-US" dirty="0" err="1"/>
              <a:t>admittees</a:t>
            </a:r>
            <a:r>
              <a:rPr lang="en-US" dirty="0"/>
              <a:t> must be </a:t>
            </a:r>
            <a:r>
              <a:rPr lang="en-US" dirty="0" smtClean="0"/>
              <a:t>applied.”</a:t>
            </a:r>
            <a:endParaRPr lang="en-US" dirty="0" smtClean="0"/>
          </a:p>
          <a:p>
            <a:r>
              <a:rPr lang="en-US" i="1" dirty="0" smtClean="0"/>
              <a:t>State v. CPC Fairfax Hospital</a:t>
            </a:r>
            <a:r>
              <a:rPr lang="en-US" dirty="0" smtClean="0"/>
              <a:t>, 129 Wn.2d 439 (1996).</a:t>
            </a:r>
            <a:endParaRPr lang="en-US" dirty="0"/>
          </a:p>
        </p:txBody>
      </p:sp>
    </p:spTree>
    <p:extLst>
      <p:ext uri="{BB962C8B-B14F-4D97-AF65-F5344CB8AC3E}">
        <p14:creationId xmlns:p14="http://schemas.microsoft.com/office/powerpoint/2010/main" val="1125531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1997: The Next Skirmish</a:t>
            </a:r>
            <a:endParaRPr lang="en-US" dirty="0"/>
          </a:p>
        </p:txBody>
      </p:sp>
      <p:sp>
        <p:nvSpPr>
          <p:cNvPr id="3" name="Content Placeholder 2"/>
          <p:cNvSpPr>
            <a:spLocks noGrp="1"/>
          </p:cNvSpPr>
          <p:nvPr>
            <p:ph idx="1"/>
          </p:nvPr>
        </p:nvSpPr>
        <p:spPr/>
        <p:txBody>
          <a:bodyPr/>
          <a:lstStyle/>
          <a:p>
            <a:r>
              <a:rPr lang="en-US" dirty="0" smtClean="0"/>
              <a:t>The next year, the Legislature passed ESSB 5082 </a:t>
            </a:r>
            <a:r>
              <a:rPr lang="en-US" dirty="0" smtClean="0"/>
              <a:t>(1997) by large </a:t>
            </a:r>
            <a:r>
              <a:rPr lang="en-US" dirty="0" smtClean="0"/>
              <a:t>majorities.  This bill abandoned the effort to </a:t>
            </a:r>
            <a:r>
              <a:rPr lang="en-US" dirty="0" smtClean="0"/>
              <a:t>directly change </a:t>
            </a:r>
            <a:r>
              <a:rPr lang="en-US" dirty="0" smtClean="0"/>
              <a:t>the age of </a:t>
            </a:r>
            <a:r>
              <a:rPr lang="en-US" dirty="0" smtClean="0"/>
              <a:t>consent, </a:t>
            </a:r>
            <a:r>
              <a:rPr lang="en-US" dirty="0" smtClean="0"/>
              <a:t>and </a:t>
            </a:r>
            <a:r>
              <a:rPr lang="en-US" dirty="0" smtClean="0"/>
              <a:t>instead created </a:t>
            </a:r>
            <a:r>
              <a:rPr lang="en-US" dirty="0" smtClean="0"/>
              <a:t>a parent-initiated treatment process, incorporating the </a:t>
            </a:r>
            <a:r>
              <a:rPr lang="en-US" dirty="0" smtClean="0"/>
              <a:t>concept </a:t>
            </a:r>
            <a:r>
              <a:rPr lang="en-US" dirty="0" smtClean="0"/>
              <a:t>of medical </a:t>
            </a:r>
            <a:r>
              <a:rPr lang="en-US" dirty="0" smtClean="0"/>
              <a:t>necessity, </a:t>
            </a:r>
            <a:r>
              <a:rPr lang="en-US" dirty="0" smtClean="0"/>
              <a:t>and providing for 30-day independent administrative reviews. After the third review, a court petition was required to continue treatment.</a:t>
            </a:r>
          </a:p>
          <a:p>
            <a:r>
              <a:rPr lang="en-US" dirty="0" smtClean="0"/>
              <a:t>Governor Gary Locke vetoed ESSB 5082 in its entirety, citing 100 days as too long before a minor </a:t>
            </a:r>
            <a:r>
              <a:rPr lang="en-US" dirty="0" smtClean="0"/>
              <a:t>placed in treatment would </a:t>
            </a:r>
            <a:r>
              <a:rPr lang="en-US" dirty="0" smtClean="0"/>
              <a:t>have access to courts.</a:t>
            </a:r>
            <a:endParaRPr lang="en-US" dirty="0"/>
          </a:p>
        </p:txBody>
      </p:sp>
    </p:spTree>
    <p:extLst>
      <p:ext uri="{BB962C8B-B14F-4D97-AF65-F5344CB8AC3E}">
        <p14:creationId xmlns:p14="http://schemas.microsoft.com/office/powerpoint/2010/main" val="210450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Parent-Initiated Treatment Passes</a:t>
            </a:r>
            <a:endParaRPr lang="en-US" dirty="0"/>
          </a:p>
        </p:txBody>
      </p:sp>
      <p:sp>
        <p:nvSpPr>
          <p:cNvPr id="3" name="Content Placeholder 2"/>
          <p:cNvSpPr>
            <a:spLocks noGrp="1"/>
          </p:cNvSpPr>
          <p:nvPr>
            <p:ph idx="1"/>
          </p:nvPr>
        </p:nvSpPr>
        <p:spPr>
          <a:xfrm>
            <a:off x="838200" y="1825625"/>
            <a:ext cx="10515600" cy="1948933"/>
          </a:xfrm>
        </p:spPr>
        <p:txBody>
          <a:bodyPr/>
          <a:lstStyle/>
          <a:p>
            <a:r>
              <a:rPr lang="en-US" dirty="0" smtClean="0"/>
              <a:t>The next year, SSB 6208 (1998) passed and sustained </a:t>
            </a:r>
            <a:r>
              <a:rPr lang="en-US" dirty="0" smtClean="0"/>
              <a:t>only a </a:t>
            </a:r>
            <a:r>
              <a:rPr lang="en-US" dirty="0" smtClean="0"/>
              <a:t>partial veto, </a:t>
            </a:r>
            <a:r>
              <a:rPr lang="en-US" dirty="0" smtClean="0"/>
              <a:t>establishing and enacting </a:t>
            </a:r>
            <a:r>
              <a:rPr lang="en-US" dirty="0" smtClean="0"/>
              <a:t>the modern parent-initiated treatment statute.</a:t>
            </a:r>
          </a:p>
          <a:p>
            <a:r>
              <a:rPr lang="en-US" dirty="0" smtClean="0"/>
              <a:t>The provider community failed to respond with enthusiasm.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034" y="3909495"/>
            <a:ext cx="1963036" cy="19630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636" y="3680636"/>
            <a:ext cx="1653363" cy="16533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129" y="4918241"/>
            <a:ext cx="2247900" cy="1592262"/>
          </a:xfrm>
          <a:prstGeom prst="rect">
            <a:avLst/>
          </a:prstGeom>
        </p:spPr>
      </p:pic>
    </p:spTree>
    <p:extLst>
      <p:ext uri="{BB962C8B-B14F-4D97-AF65-F5344CB8AC3E}">
        <p14:creationId xmlns:p14="http://schemas.microsoft.com/office/powerpoint/2010/main" val="262403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Changes in 2011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Despite further bills in 2005 and 2007, only two documented </a:t>
            </a:r>
            <a:r>
              <a:rPr lang="en-US" dirty="0" smtClean="0"/>
              <a:t>admissions for parent-initiated treatment occurred </a:t>
            </a:r>
            <a:r>
              <a:rPr lang="en-US" dirty="0" smtClean="0"/>
              <a:t>during the 12-year period between the </a:t>
            </a:r>
            <a:r>
              <a:rPr lang="en-US" dirty="0" smtClean="0"/>
              <a:t>law’s effective </a:t>
            </a:r>
            <a:r>
              <a:rPr lang="en-US" dirty="0" smtClean="0"/>
              <a:t>date in 1998 and October 2011.</a:t>
            </a:r>
          </a:p>
          <a:p>
            <a:r>
              <a:rPr lang="en-US" dirty="0" smtClean="0"/>
              <a:t>What changed? It appears new legislation inspired a reevaluation </a:t>
            </a:r>
            <a:r>
              <a:rPr lang="en-US" dirty="0" smtClean="0"/>
              <a:t>among certain providers</a:t>
            </a:r>
            <a:r>
              <a:rPr lang="en-US" dirty="0" smtClean="0"/>
              <a:t>, starting with Seattle Children’s Hospital.</a:t>
            </a:r>
          </a:p>
          <a:p>
            <a:r>
              <a:rPr lang="en-US" dirty="0" smtClean="0"/>
              <a:t>SSB </a:t>
            </a:r>
            <a:r>
              <a:rPr lang="en-US" dirty="0" smtClean="0"/>
              <a:t>5187 (2011), brought forward by Sen. </a:t>
            </a:r>
            <a:r>
              <a:rPr lang="en-US" dirty="0" smtClean="0"/>
              <a:t>Randi </a:t>
            </a:r>
            <a:r>
              <a:rPr lang="en-US" dirty="0" smtClean="0"/>
              <a:t>Becker </a:t>
            </a:r>
            <a:r>
              <a:rPr lang="en-US" dirty="0" smtClean="0"/>
              <a:t>on behalf of the </a:t>
            </a:r>
            <a:r>
              <a:rPr lang="en-US" dirty="0" err="1" smtClean="0"/>
              <a:t>Binion</a:t>
            </a:r>
            <a:r>
              <a:rPr lang="en-US" dirty="0" smtClean="0"/>
              <a:t> family, required emergency rooms and inpatient facilities to document that they are informing parents verbally and in writing about parent-initiated treatment options, subject to civil penalties and adverse licensure action for noncompliance.</a:t>
            </a:r>
          </a:p>
          <a:p>
            <a:r>
              <a:rPr lang="en-US" dirty="0" smtClean="0"/>
              <a:t>DSHS records indicate that usage </a:t>
            </a:r>
            <a:r>
              <a:rPr lang="en-US" dirty="0" smtClean="0"/>
              <a:t>of </a:t>
            </a:r>
            <a:r>
              <a:rPr lang="en-US" dirty="0" smtClean="0"/>
              <a:t>PIT </a:t>
            </a:r>
            <a:r>
              <a:rPr lang="en-US" dirty="0" smtClean="0"/>
              <a:t>began to grow dramatically, </a:t>
            </a:r>
            <a:r>
              <a:rPr lang="en-US" dirty="0" smtClean="0"/>
              <a:t>starting in November 2011.</a:t>
            </a:r>
            <a:endParaRPr lang="en-US" dirty="0"/>
          </a:p>
        </p:txBody>
      </p:sp>
    </p:spTree>
    <p:extLst>
      <p:ext uri="{BB962C8B-B14F-4D97-AF65-F5344CB8AC3E}">
        <p14:creationId xmlns:p14="http://schemas.microsoft.com/office/powerpoint/2010/main" val="4151059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Parent-Initiated Treatment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1535850"/>
              </p:ext>
            </p:extLst>
          </p:nvPr>
        </p:nvGraphicFramePr>
        <p:xfrm>
          <a:off x="838200" y="1796902"/>
          <a:ext cx="10262191" cy="4465675"/>
        </p:xfrm>
        <a:graphic>
          <a:graphicData uri="http://schemas.openxmlformats.org/drawingml/2006/table">
            <a:tbl>
              <a:tblPr firstRow="1" firstCol="1" bandRow="1">
                <a:tableStyleId>{5C22544A-7EE6-4342-B048-85BDC9FD1C3A}</a:tableStyleId>
              </a:tblPr>
              <a:tblGrid>
                <a:gridCol w="1278658">
                  <a:extLst>
                    <a:ext uri="{9D8B030D-6E8A-4147-A177-3AD203B41FA5}">
                      <a16:colId xmlns:a16="http://schemas.microsoft.com/office/drawing/2014/main" val="219063982"/>
                    </a:ext>
                  </a:extLst>
                </a:gridCol>
                <a:gridCol w="1321463">
                  <a:extLst>
                    <a:ext uri="{9D8B030D-6E8A-4147-A177-3AD203B41FA5}">
                      <a16:colId xmlns:a16="http://schemas.microsoft.com/office/drawing/2014/main" val="2097075714"/>
                    </a:ext>
                  </a:extLst>
                </a:gridCol>
                <a:gridCol w="1938292">
                  <a:extLst>
                    <a:ext uri="{9D8B030D-6E8A-4147-A177-3AD203B41FA5}">
                      <a16:colId xmlns:a16="http://schemas.microsoft.com/office/drawing/2014/main" val="2083148920"/>
                    </a:ext>
                  </a:extLst>
                </a:gridCol>
                <a:gridCol w="2469511">
                  <a:extLst>
                    <a:ext uri="{9D8B030D-6E8A-4147-A177-3AD203B41FA5}">
                      <a16:colId xmlns:a16="http://schemas.microsoft.com/office/drawing/2014/main" val="618549835"/>
                    </a:ext>
                  </a:extLst>
                </a:gridCol>
                <a:gridCol w="3254267">
                  <a:extLst>
                    <a:ext uri="{9D8B030D-6E8A-4147-A177-3AD203B41FA5}">
                      <a16:colId xmlns:a16="http://schemas.microsoft.com/office/drawing/2014/main" val="1172849226"/>
                    </a:ext>
                  </a:extLst>
                </a:gridCol>
              </a:tblGrid>
              <a:tr h="1133385">
                <a:tc>
                  <a:txBody>
                    <a:bodyPr/>
                    <a:lstStyle/>
                    <a:p>
                      <a:pPr marL="0" marR="0" algn="ctr">
                        <a:lnSpc>
                          <a:spcPct val="107000"/>
                        </a:lnSpc>
                        <a:spcBef>
                          <a:spcPts val="0"/>
                        </a:spcBef>
                        <a:spcAft>
                          <a:spcPts val="0"/>
                        </a:spcAft>
                      </a:pPr>
                      <a:r>
                        <a:rPr lang="en-US" sz="1100">
                          <a:effectLst/>
                        </a:rPr>
                        <a:t>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of PIT admissions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of PIT physician reviews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Total minor inpatient psychiatric admissions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Percent of inpatient admissions attributable to PIT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644751"/>
                  </a:ext>
                </a:extLst>
              </a:tr>
              <a:tr h="749935">
                <a:tc>
                  <a:txBody>
                    <a:bodyPr/>
                    <a:lstStyle/>
                    <a:p>
                      <a:pPr marL="0" marR="0" algn="ctr">
                        <a:lnSpc>
                          <a:spcPct val="107000"/>
                        </a:lnSpc>
                        <a:spcBef>
                          <a:spcPts val="0"/>
                        </a:spcBef>
                        <a:spcAft>
                          <a:spcPts val="0"/>
                        </a:spcAft>
                      </a:pPr>
                      <a:r>
                        <a:rPr lang="en-US" sz="1100">
                          <a:effectLst/>
                        </a:rPr>
                        <a:t>2006-Oct. 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~4,431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397832"/>
                  </a:ext>
                </a:extLst>
              </a:tr>
              <a:tr h="749935">
                <a:tc>
                  <a:txBody>
                    <a:bodyPr/>
                    <a:lstStyle/>
                    <a:p>
                      <a:pPr marL="0" marR="0" algn="ctr">
                        <a:lnSpc>
                          <a:spcPct val="107000"/>
                        </a:lnSpc>
                        <a:spcBef>
                          <a:spcPts val="0"/>
                        </a:spcBef>
                        <a:spcAft>
                          <a:spcPts val="0"/>
                        </a:spcAft>
                      </a:pPr>
                      <a:r>
                        <a:rPr lang="en-US" sz="1100">
                          <a:effectLst/>
                        </a:rPr>
                        <a:t>Nov 2011-Dec 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9759857"/>
                  </a:ext>
                </a:extLst>
              </a:tr>
              <a:tr h="366484">
                <a:tc>
                  <a:txBody>
                    <a:bodyPr/>
                    <a:lstStyle/>
                    <a:p>
                      <a:pPr marL="0" marR="0" algn="ctr">
                        <a:lnSpc>
                          <a:spcPct val="107000"/>
                        </a:lnSpc>
                        <a:spcBef>
                          <a:spcPts val="0"/>
                        </a:spcBef>
                        <a:spcAft>
                          <a:spcPts val="0"/>
                        </a:spcAft>
                      </a:pPr>
                      <a:r>
                        <a:rPr lang="en-US" sz="11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2129193"/>
                  </a:ext>
                </a:extLst>
              </a:tr>
              <a:tr h="366484">
                <a:tc>
                  <a:txBody>
                    <a:bodyPr/>
                    <a:lstStyle/>
                    <a:p>
                      <a:pPr marL="0" marR="0" algn="ctr">
                        <a:lnSpc>
                          <a:spcPct val="107000"/>
                        </a:lnSpc>
                        <a:spcBef>
                          <a:spcPts val="0"/>
                        </a:spcBef>
                        <a:spcAft>
                          <a:spcPts val="0"/>
                        </a:spcAft>
                      </a:pPr>
                      <a:r>
                        <a:rPr lang="en-US" sz="1100">
                          <a:effectLst/>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9398631"/>
                  </a:ext>
                </a:extLst>
              </a:tr>
              <a:tr h="366484">
                <a:tc>
                  <a:txBody>
                    <a:bodyPr/>
                    <a:lstStyle/>
                    <a:p>
                      <a:pPr marL="0" marR="0" algn="ctr">
                        <a:lnSpc>
                          <a:spcPct val="107000"/>
                        </a:lnSpc>
                        <a:spcBef>
                          <a:spcPts val="0"/>
                        </a:spcBef>
                        <a:spcAft>
                          <a:spcPts val="0"/>
                        </a:spcAft>
                      </a:pPr>
                      <a:r>
                        <a:rPr lang="en-US" sz="11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7385586"/>
                  </a:ext>
                </a:extLst>
              </a:tr>
              <a:tr h="366484">
                <a:tc>
                  <a:txBody>
                    <a:bodyPr/>
                    <a:lstStyle/>
                    <a:p>
                      <a:pPr marL="0" marR="0" algn="ctr">
                        <a:lnSpc>
                          <a:spcPct val="107000"/>
                        </a:lnSpc>
                        <a:spcBef>
                          <a:spcPts val="0"/>
                        </a:spcBef>
                        <a:spcAft>
                          <a:spcPts val="0"/>
                        </a:spcAft>
                      </a:pPr>
                      <a:r>
                        <a:rPr lang="en-US" sz="11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1,589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751565"/>
                  </a:ext>
                </a:extLst>
              </a:tr>
              <a:tr h="366484">
                <a:tc>
                  <a:txBody>
                    <a:bodyPr/>
                    <a:lstStyle/>
                    <a:p>
                      <a:pPr marL="0" marR="0" algn="ctr">
                        <a:lnSpc>
                          <a:spcPct val="107000"/>
                        </a:lnSpc>
                        <a:spcBef>
                          <a:spcPts val="0"/>
                        </a:spcBef>
                        <a:spcAft>
                          <a:spcPts val="0"/>
                        </a:spcAft>
                      </a:pPr>
                      <a:r>
                        <a:rPr lang="en-US" sz="11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rPr>
                        <a:t>Not</a:t>
                      </a:r>
                      <a:r>
                        <a:rPr lang="en-US" sz="1100" baseline="0" dirty="0" smtClean="0">
                          <a:effectLst/>
                        </a:rPr>
                        <a:t>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mn-lt"/>
                          <a:ea typeface="+mn-ea"/>
                          <a:cs typeface="+mn-cs"/>
                        </a:rPr>
                        <a:t>Not</a:t>
                      </a:r>
                      <a:r>
                        <a:rPr lang="en-US" sz="1100" baseline="0" dirty="0" smtClean="0">
                          <a:effectLst/>
                          <a:latin typeface="+mn-lt"/>
                          <a:ea typeface="+mn-ea"/>
                          <a:cs typeface="+mn-cs"/>
                        </a:rPr>
                        <a:t>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2613494"/>
                  </a:ext>
                </a:extLst>
              </a:tr>
            </a:tbl>
          </a:graphicData>
        </a:graphic>
      </p:graphicFrame>
    </p:spTree>
    <p:extLst>
      <p:ext uri="{BB962C8B-B14F-4D97-AF65-F5344CB8AC3E}">
        <p14:creationId xmlns:p14="http://schemas.microsoft.com/office/powerpoint/2010/main" val="338778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these distinctions important?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Voluntary or involuntary status triggers due process rights, court processes, and a right to counsel.</a:t>
            </a:r>
          </a:p>
          <a:p>
            <a:r>
              <a:rPr lang="en-US" dirty="0" smtClean="0"/>
              <a:t>Federal law defers to the law of each state to determine both </a:t>
            </a:r>
            <a:r>
              <a:rPr lang="en-US" dirty="0" smtClean="0"/>
              <a:t>the age </a:t>
            </a:r>
            <a:r>
              <a:rPr lang="en-US" dirty="0" smtClean="0"/>
              <a:t>of majority and </a:t>
            </a:r>
            <a:r>
              <a:rPr lang="en-US" dirty="0" smtClean="0"/>
              <a:t>the circumstances </a:t>
            </a:r>
            <a:r>
              <a:rPr lang="en-US" dirty="0" smtClean="0"/>
              <a:t>which require disclosures to </a:t>
            </a:r>
            <a:r>
              <a:rPr lang="en-US" dirty="0" smtClean="0"/>
              <a:t>parents relating to treatment of a minor. </a:t>
            </a:r>
            <a:r>
              <a:rPr lang="en-US" dirty="0" smtClean="0"/>
              <a:t>Rules implementing HIPAA look specifically to the age of consent to determine whether </a:t>
            </a:r>
            <a:r>
              <a:rPr lang="en-US" dirty="0" smtClean="0"/>
              <a:t>to consider </a:t>
            </a:r>
            <a:r>
              <a:rPr lang="en-US" dirty="0" smtClean="0"/>
              <a:t>a parent to be the </a:t>
            </a:r>
            <a:r>
              <a:rPr lang="en-US" i="1" dirty="0" smtClean="0"/>
              <a:t>personal representative</a:t>
            </a:r>
            <a:r>
              <a:rPr lang="en-US" dirty="0" smtClean="0"/>
              <a:t> of the minor; that is, a person who is entitled to view medical </a:t>
            </a:r>
            <a:r>
              <a:rPr lang="en-US" dirty="0" smtClean="0"/>
              <a:t>records without a signed release </a:t>
            </a:r>
            <a:r>
              <a:rPr lang="en-US" dirty="0" smtClean="0"/>
              <a:t>and make treatment </a:t>
            </a:r>
            <a:r>
              <a:rPr lang="en-US" dirty="0" smtClean="0"/>
              <a:t>decisions on behalf of the minor.</a:t>
            </a:r>
            <a:endParaRPr lang="en-US" dirty="0" smtClean="0"/>
          </a:p>
          <a:p>
            <a:r>
              <a:rPr lang="en-US" dirty="0" smtClean="0"/>
              <a:t>Medical clinics (and their legal departments) prefer clear rules to help them determine whether a person’s treatment is voluntary or involuntary, and whether or not a person has </a:t>
            </a:r>
            <a:r>
              <a:rPr lang="en-US" dirty="0" smtClean="0"/>
              <a:t>the legal </a:t>
            </a:r>
            <a:r>
              <a:rPr lang="en-US" dirty="0" smtClean="0"/>
              <a:t>capacity or competency to make their own decisions with respect to </a:t>
            </a:r>
            <a:r>
              <a:rPr lang="en-US" dirty="0" smtClean="0"/>
              <a:t>treatment decisions</a:t>
            </a:r>
            <a:r>
              <a:rPr lang="en-US" dirty="0" smtClean="0"/>
              <a:t>.</a:t>
            </a:r>
            <a:endParaRPr lang="en-US" dirty="0"/>
          </a:p>
        </p:txBody>
      </p:sp>
    </p:spTree>
    <p:extLst>
      <p:ext uri="{BB962C8B-B14F-4D97-AF65-F5344CB8AC3E}">
        <p14:creationId xmlns:p14="http://schemas.microsoft.com/office/powerpoint/2010/main" val="126706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Activity</a:t>
            </a:r>
            <a:endParaRPr lang="en-US" dirty="0"/>
          </a:p>
        </p:txBody>
      </p:sp>
      <p:sp>
        <p:nvSpPr>
          <p:cNvPr id="3" name="Content Placeholder 2"/>
          <p:cNvSpPr>
            <a:spLocks noGrp="1"/>
          </p:cNvSpPr>
          <p:nvPr>
            <p:ph idx="1"/>
          </p:nvPr>
        </p:nvSpPr>
        <p:spPr/>
        <p:txBody>
          <a:bodyPr/>
          <a:lstStyle/>
          <a:p>
            <a:r>
              <a:rPr lang="en-US" dirty="0" smtClean="0"/>
              <a:t>SSB 5706 (2017) was introduced, calling for expansion of PIT to incorporate outpatient treatment and recognition of the parent as personal representative of the minor.  It passed out of committee but did not receive a floor </a:t>
            </a:r>
            <a:r>
              <a:rPr lang="en-US" dirty="0" smtClean="0"/>
              <a:t>vote in the Senate.</a:t>
            </a:r>
            <a:endParaRPr lang="en-US" dirty="0" smtClean="0"/>
          </a:p>
          <a:p>
            <a:r>
              <a:rPr lang="en-US" dirty="0" smtClean="0"/>
              <a:t>E2SHB 2779 (2018) was adopted, </a:t>
            </a:r>
            <a:r>
              <a:rPr lang="en-US" dirty="0" smtClean="0"/>
              <a:t>calling </a:t>
            </a:r>
            <a:r>
              <a:rPr lang="en-US" dirty="0" smtClean="0"/>
              <a:t>for the formation of this advisory work </a:t>
            </a:r>
            <a:r>
              <a:rPr lang="en-US" dirty="0" smtClean="0"/>
              <a:t>group, </a:t>
            </a:r>
            <a:r>
              <a:rPr lang="en-US" dirty="0" smtClean="0"/>
              <a:t>and </a:t>
            </a:r>
            <a:r>
              <a:rPr lang="en-US" dirty="0" smtClean="0"/>
              <a:t>the development </a:t>
            </a:r>
            <a:r>
              <a:rPr lang="en-US" dirty="0" smtClean="0"/>
              <a:t>of recommendations.</a:t>
            </a:r>
            <a:endParaRPr lang="en-US" dirty="0"/>
          </a:p>
        </p:txBody>
      </p:sp>
    </p:spTree>
    <p:extLst>
      <p:ext uri="{BB962C8B-B14F-4D97-AF65-F5344CB8AC3E}">
        <p14:creationId xmlns:p14="http://schemas.microsoft.com/office/powerpoint/2010/main" val="179343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ge of majo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2" y="2889094"/>
            <a:ext cx="3385067" cy="33850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16139" y="1187444"/>
            <a:ext cx="4093534" cy="923330"/>
          </a:xfrm>
          <a:prstGeom prst="rect">
            <a:avLst/>
          </a:prstGeom>
          <a:noFill/>
        </p:spPr>
        <p:txBody>
          <a:bodyPr wrap="square" rtlCol="0">
            <a:spAutoFit/>
          </a:bodyPr>
          <a:lstStyle/>
          <a:p>
            <a:r>
              <a:rPr lang="en-US" sz="5400" dirty="0" smtClean="0">
                <a:latin typeface="Brush Script MT" panose="03060802040406070304" pitchFamily="66" charset="0"/>
              </a:rPr>
              <a:t>Age of Majority</a:t>
            </a:r>
            <a:endParaRPr lang="en-US" sz="5400" dirty="0">
              <a:latin typeface="Brush Script MT" panose="03060802040406070304" pitchFamily="66" charset="0"/>
            </a:endParaRPr>
          </a:p>
        </p:txBody>
      </p:sp>
      <p:sp>
        <p:nvSpPr>
          <p:cNvPr id="3" name="TextBox 2"/>
          <p:cNvSpPr txBox="1"/>
          <p:nvPr/>
        </p:nvSpPr>
        <p:spPr>
          <a:xfrm>
            <a:off x="4825414" y="2238324"/>
            <a:ext cx="2274982" cy="523220"/>
          </a:xfrm>
          <a:prstGeom prst="rect">
            <a:avLst/>
          </a:prstGeom>
          <a:noFill/>
        </p:spPr>
        <p:txBody>
          <a:bodyPr wrap="none" rtlCol="0">
            <a:spAutoFit/>
          </a:bodyPr>
          <a:lstStyle/>
          <a:p>
            <a:r>
              <a:rPr lang="en-US" sz="2800" dirty="0" smtClean="0">
                <a:latin typeface="Century Gothic" panose="020B0502020202020204" pitchFamily="34" charset="0"/>
              </a:rPr>
              <a:t>A look back</a:t>
            </a:r>
            <a:endParaRPr lang="en-US" sz="2800" dirty="0">
              <a:latin typeface="Century Gothic" panose="020B0502020202020204" pitchFamily="34" charset="0"/>
            </a:endParaRPr>
          </a:p>
        </p:txBody>
      </p:sp>
    </p:spTree>
    <p:extLst>
      <p:ext uri="{BB962C8B-B14F-4D97-AF65-F5344CB8AC3E}">
        <p14:creationId xmlns:p14="http://schemas.microsoft.com/office/powerpoint/2010/main" val="191985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00" y="928194"/>
            <a:ext cx="9424360" cy="5309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6937" y="3028945"/>
            <a:ext cx="1903085" cy="1107996"/>
          </a:xfrm>
          <a:prstGeom prst="rect">
            <a:avLst/>
          </a:prstGeom>
          <a:noFill/>
        </p:spPr>
        <p:txBody>
          <a:bodyPr wrap="none" rtlCol="0">
            <a:spAutoFit/>
          </a:bodyPr>
          <a:lstStyle/>
          <a:p>
            <a:r>
              <a:rPr lang="en-US" sz="6600" dirty="0" smtClean="0">
                <a:solidFill>
                  <a:schemeClr val="bg1"/>
                </a:solidFill>
              </a:rPr>
              <a:t>1854</a:t>
            </a:r>
            <a:endParaRPr lang="en-US" sz="6600" dirty="0">
              <a:solidFill>
                <a:schemeClr val="bg1"/>
              </a:solidFill>
            </a:endParaRPr>
          </a:p>
        </p:txBody>
      </p:sp>
    </p:spTree>
    <p:extLst>
      <p:ext uri="{BB962C8B-B14F-4D97-AF65-F5344CB8AC3E}">
        <p14:creationId xmlns:p14="http://schemas.microsoft.com/office/powerpoint/2010/main" val="425973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50" y="495300"/>
            <a:ext cx="11544300" cy="5867400"/>
          </a:xfrm>
          <a:prstGeom prst="rect">
            <a:avLst/>
          </a:prstGeom>
        </p:spPr>
      </p:pic>
    </p:spTree>
    <p:extLst>
      <p:ext uri="{BB962C8B-B14F-4D97-AF65-F5344CB8AC3E}">
        <p14:creationId xmlns:p14="http://schemas.microsoft.com/office/powerpoint/2010/main" val="337165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Meeting Place of Washington Territorial Legislature, 1854-1856</a:t>
            </a:r>
            <a:endParaRPr lang="en-US" sz="4000" dirty="0"/>
          </a:p>
        </p:txBody>
      </p:sp>
      <p:pic>
        <p:nvPicPr>
          <p:cNvPr id="5122" name="Picture 2" descr="Image result for washington territorial legisla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8139" y="1934994"/>
            <a:ext cx="6709144" cy="463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5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Age of Majority Law, 1854</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302253" y="1765117"/>
            <a:ext cx="7587493" cy="4699478"/>
          </a:xfrm>
          <a:prstGeom prst="rect">
            <a:avLst/>
          </a:prstGeom>
          <a:noFill/>
          <a:ln>
            <a:noFill/>
          </a:ln>
        </p:spPr>
      </p:pic>
    </p:spTree>
    <p:extLst>
      <p:ext uri="{BB962C8B-B14F-4D97-AF65-F5344CB8AC3E}">
        <p14:creationId xmlns:p14="http://schemas.microsoft.com/office/powerpoint/2010/main" val="318461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Rules Change Slowly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language of the first age of majority statute was unaltered until 1923, when the age of majority was fixed at 21 for both genders.</a:t>
            </a:r>
          </a:p>
          <a:p>
            <a:r>
              <a:rPr lang="en-US" dirty="0" smtClean="0"/>
              <a:t>In 1970, certain rights were granted to persons at age 18, including the right “to make decisions in regard to their own body and the body of their lawful issue”</a:t>
            </a:r>
          </a:p>
          <a:p>
            <a:r>
              <a:rPr lang="en-US" dirty="0" smtClean="0"/>
              <a:t>In 1971, the present wording was </a:t>
            </a:r>
            <a:r>
              <a:rPr lang="en-US" dirty="0" smtClean="0"/>
              <a:t>adopted: </a:t>
            </a:r>
          </a:p>
          <a:p>
            <a:pPr lvl="1"/>
            <a:r>
              <a:rPr lang="en-US" b="1" i="1" dirty="0" smtClean="0"/>
              <a:t>Except </a:t>
            </a:r>
            <a:r>
              <a:rPr lang="en-US" b="1" i="1" dirty="0"/>
              <a:t>as otherwise specifically provided by law</a:t>
            </a:r>
            <a:r>
              <a:rPr lang="en-US" dirty="0"/>
              <a:t>, all persons shall be deemed and taken to be of full age for all purposes at the age of eighteen years</a:t>
            </a:r>
            <a:r>
              <a:rPr lang="en-US" dirty="0"/>
              <a:t>. </a:t>
            </a:r>
            <a:r>
              <a:rPr lang="en-US" dirty="0" smtClean="0"/>
              <a:t> RCW 26.28.010.</a:t>
            </a:r>
            <a:endParaRPr lang="en-US" dirty="0" smtClean="0"/>
          </a:p>
          <a:p>
            <a:pPr lvl="1"/>
            <a:r>
              <a:rPr lang="en-US" dirty="0" smtClean="0"/>
              <a:t>“Age of consent” laws are the laws that have evolved through case law, initiative, and legislation </a:t>
            </a:r>
            <a:r>
              <a:rPr lang="en-US" dirty="0" smtClean="0"/>
              <a:t>to </a:t>
            </a:r>
            <a:r>
              <a:rPr lang="en-US" dirty="0" smtClean="0"/>
              <a:t>“otherwise </a:t>
            </a:r>
            <a:r>
              <a:rPr lang="en-US" dirty="0" smtClean="0"/>
              <a:t>specifically provide” alternate ages for specific purposes.  These have evolved in </a:t>
            </a:r>
            <a:r>
              <a:rPr lang="en-US" dirty="0" smtClean="0"/>
              <a:t>four </a:t>
            </a:r>
            <a:r>
              <a:rPr lang="en-US" dirty="0" smtClean="0"/>
              <a:t>discreet areas</a:t>
            </a:r>
            <a:r>
              <a:rPr lang="en-US" dirty="0"/>
              <a:t>:</a:t>
            </a:r>
            <a:r>
              <a:rPr lang="en-US" dirty="0" smtClean="0"/>
              <a:t> testing for sexually transmitted diseases, provision of reproductive health care, mental health treatment, and substance use disorder treatment.</a:t>
            </a:r>
            <a:endParaRPr lang="en-US" dirty="0" smtClean="0"/>
          </a:p>
        </p:txBody>
      </p:sp>
    </p:spTree>
    <p:extLst>
      <p:ext uri="{BB962C8B-B14F-4D97-AF65-F5344CB8AC3E}">
        <p14:creationId xmlns:p14="http://schemas.microsoft.com/office/powerpoint/2010/main" val="1358933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2524</TotalTime>
  <Words>2991</Words>
  <Application>Microsoft Office PowerPoint</Application>
  <PresentationFormat>Widescreen</PresentationFormat>
  <Paragraphs>193</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Brush Script MT</vt:lpstr>
      <vt:lpstr>Calibri</vt:lpstr>
      <vt:lpstr>Calibri Light</vt:lpstr>
      <vt:lpstr>Century Gothic</vt:lpstr>
      <vt:lpstr>Times New Roman</vt:lpstr>
      <vt:lpstr>Office Theme</vt:lpstr>
      <vt:lpstr>Legal History:  Age of Majority, Age of Consent, and Parent-Initiated Treatment</vt:lpstr>
      <vt:lpstr>Glossary of Terms</vt:lpstr>
      <vt:lpstr>Why are these distinctions important?</vt:lpstr>
      <vt:lpstr>PowerPoint Presentation</vt:lpstr>
      <vt:lpstr>PowerPoint Presentation</vt:lpstr>
      <vt:lpstr>PowerPoint Presentation</vt:lpstr>
      <vt:lpstr>Meeting Place of Washington Territorial Legislature, 1854-1856</vt:lpstr>
      <vt:lpstr>First Age of Majority Law, 1854</vt:lpstr>
      <vt:lpstr>The Rules Change Slowly</vt:lpstr>
      <vt:lpstr>PowerPoint Presentation</vt:lpstr>
      <vt:lpstr>Diagnosis and Treatment of Sexually Transmitted Diseases</vt:lpstr>
      <vt:lpstr>Reproductive Health Care</vt:lpstr>
      <vt:lpstr>Age of Consent for Behavioral Health</vt:lpstr>
      <vt:lpstr>Mental Health Age of Consent--History</vt:lpstr>
      <vt:lpstr>Mental Health Hospitalization Act of 1951, continued</vt:lpstr>
      <vt:lpstr>Reform Begins in 1973: the Involuntary Treatment Act</vt:lpstr>
      <vt:lpstr>1974: Minor Consent First Required, Starting at Age 13</vt:lpstr>
      <vt:lpstr>1985: Age of Consent Law Fully Formed</vt:lpstr>
      <vt:lpstr>Did the 1985 Legislature Know What It Was Doing?</vt:lpstr>
      <vt:lpstr>Substance Use Disorder Age of Consent</vt:lpstr>
      <vt:lpstr>PowerPoint Presentation</vt:lpstr>
      <vt:lpstr>Some Dissention Emerges Around Age of Consent</vt:lpstr>
      <vt:lpstr>Origins of PIT law in the Becca Bill</vt:lpstr>
      <vt:lpstr>Becca Bill Provisions</vt:lpstr>
      <vt:lpstr>1996: Age of Consent Provisions Struck Down by Washington Supreme Court</vt:lpstr>
      <vt:lpstr>1997: The Next Skirmish</vt:lpstr>
      <vt:lpstr>1998: Parent-Initiated Treatment Passes</vt:lpstr>
      <vt:lpstr>Usage Changes in 2011</vt:lpstr>
      <vt:lpstr>Use of Parent-Initiated Treatment</vt:lpstr>
      <vt:lpstr>Recent Activity</vt:lpstr>
    </vt:vector>
  </TitlesOfParts>
  <Company>Washington State Legislature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History:  Age of Consent, Becca Laws, and Parent-Initiated Treatment</dc:title>
  <dc:creator>Black, Kevin</dc:creator>
  <cp:lastModifiedBy>Black, Kevin</cp:lastModifiedBy>
  <cp:revision>61</cp:revision>
  <dcterms:created xsi:type="dcterms:W3CDTF">2018-05-20T02:17:12Z</dcterms:created>
  <dcterms:modified xsi:type="dcterms:W3CDTF">2018-06-12T19:56:58Z</dcterms:modified>
</cp:coreProperties>
</file>