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5"/>
  </p:notesMasterIdLst>
  <p:sldIdLst>
    <p:sldId id="256" r:id="rId5"/>
    <p:sldId id="369" r:id="rId6"/>
    <p:sldId id="265" r:id="rId7"/>
    <p:sldId id="269" r:id="rId8"/>
    <p:sldId id="270" r:id="rId9"/>
    <p:sldId id="534" r:id="rId10"/>
    <p:sldId id="346" r:id="rId11"/>
    <p:sldId id="273" r:id="rId12"/>
    <p:sldId id="271" r:id="rId13"/>
    <p:sldId id="348" r:id="rId14"/>
    <p:sldId id="349" r:id="rId15"/>
    <p:sldId id="350" r:id="rId16"/>
    <p:sldId id="351" r:id="rId17"/>
    <p:sldId id="359" r:id="rId18"/>
    <p:sldId id="364" r:id="rId19"/>
    <p:sldId id="352" r:id="rId20"/>
    <p:sldId id="375" r:id="rId21"/>
    <p:sldId id="538" r:id="rId22"/>
    <p:sldId id="539" r:id="rId23"/>
    <p:sldId id="353" r:id="rId24"/>
    <p:sldId id="354" r:id="rId25"/>
    <p:sldId id="355" r:id="rId26"/>
    <p:sldId id="356" r:id="rId27"/>
    <p:sldId id="358" r:id="rId28"/>
    <p:sldId id="365" r:id="rId29"/>
    <p:sldId id="367" r:id="rId30"/>
    <p:sldId id="306" r:id="rId31"/>
    <p:sldId id="366" r:id="rId32"/>
    <p:sldId id="335" r:id="rId33"/>
    <p:sldId id="535" r:id="rId34"/>
    <p:sldId id="374" r:id="rId35"/>
    <p:sldId id="373" r:id="rId36"/>
    <p:sldId id="372" r:id="rId37"/>
    <p:sldId id="537" r:id="rId38"/>
    <p:sldId id="360" r:id="rId39"/>
    <p:sldId id="308" r:id="rId40"/>
    <p:sldId id="311" r:id="rId41"/>
    <p:sldId id="307" r:id="rId42"/>
    <p:sldId id="328" r:id="rId43"/>
    <p:sldId id="3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peland, Lisa (DSHS)" initials="CL(" lastIdx="31" clrIdx="0">
    <p:extLst>
      <p:ext uri="{19B8F6BF-5375-455C-9EA6-DF929625EA0E}">
        <p15:presenceInfo xmlns:p15="http://schemas.microsoft.com/office/powerpoint/2012/main" userId="S-1-5-21-2431200171-2229045319-550352214-536437" providerId="AD"/>
      </p:ext>
    </p:extLst>
  </p:cmAuthor>
  <p:cmAuthor id="2" name="Toda, Heidi (DSHS/DDA)" initials="TH(" lastIdx="22" clrIdx="1">
    <p:extLst>
      <p:ext uri="{19B8F6BF-5375-455C-9EA6-DF929625EA0E}">
        <p15:presenceInfo xmlns:p15="http://schemas.microsoft.com/office/powerpoint/2012/main" userId="S-1-5-21-2431200171-2229045319-550352214-152777" providerId="AD"/>
      </p:ext>
    </p:extLst>
  </p:cmAuthor>
  <p:cmAuthor id="3" name="Hehemann, Terry (DSHS/DDA)" initials="HT(" lastIdx="9" clrIdx="2">
    <p:extLst>
      <p:ext uri="{19B8F6BF-5375-455C-9EA6-DF929625EA0E}">
        <p15:presenceInfo xmlns:p15="http://schemas.microsoft.com/office/powerpoint/2012/main" userId="S-1-5-21-2431200171-2229045319-550352214-56223" providerId="AD"/>
      </p:ext>
    </p:extLst>
  </p:cmAuthor>
  <p:cmAuthor id="4" name="Parada Estrada, Luisa (DSHS/DDA)" initials="PEL(" lastIdx="13" clrIdx="3">
    <p:extLst>
      <p:ext uri="{19B8F6BF-5375-455C-9EA6-DF929625EA0E}">
        <p15:presenceInfo xmlns:p15="http://schemas.microsoft.com/office/powerpoint/2012/main" userId="S-1-5-21-2431200171-2229045319-550352214-465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55402" autoAdjust="0"/>
  </p:normalViewPr>
  <p:slideViewPr>
    <p:cSldViewPr snapToGrid="0" snapToObjects="1">
      <p:cViewPr varScale="1">
        <p:scale>
          <a:sx n="47" d="100"/>
          <a:sy n="47" d="100"/>
        </p:scale>
        <p:origin x="1882" y="53"/>
      </p:cViewPr>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AA7B0-AB2C-4D43-A084-BB1128C9C816}" type="doc">
      <dgm:prSet loTypeId="urn:microsoft.com/office/officeart/2005/8/layout/pyramid2" loCatId="pyramid" qsTypeId="urn:microsoft.com/office/officeart/2005/8/quickstyle/simple1" qsCatId="simple" csTypeId="urn:microsoft.com/office/officeart/2005/8/colors/accent1_2" csCatId="accent1" phldr="1"/>
      <dgm:spPr/>
    </dgm:pt>
    <dgm:pt modelId="{4B3516B9-3CDF-43D5-B876-BD8D4653B983}">
      <dgm:prSet phldrT="[Text]"/>
      <dgm:spPr/>
      <dgm:t>
        <a:bodyPr/>
        <a:lstStyle/>
        <a:p>
          <a:r>
            <a:rPr lang="en-US" b="1" dirty="0"/>
            <a:t>Services</a:t>
          </a:r>
        </a:p>
      </dgm:t>
    </dgm:pt>
    <dgm:pt modelId="{FAC63F47-6FDD-45C5-AEF8-CB515AF8170A}" type="parTrans" cxnId="{0C601881-CD7D-47E9-A589-7DAF4A61111B}">
      <dgm:prSet/>
      <dgm:spPr/>
      <dgm:t>
        <a:bodyPr/>
        <a:lstStyle/>
        <a:p>
          <a:endParaRPr lang="en-US"/>
        </a:p>
      </dgm:t>
    </dgm:pt>
    <dgm:pt modelId="{F8CB7E4B-38FB-4824-A7AB-E62401B464BD}" type="sibTrans" cxnId="{0C601881-CD7D-47E9-A589-7DAF4A61111B}">
      <dgm:prSet/>
      <dgm:spPr/>
      <dgm:t>
        <a:bodyPr/>
        <a:lstStyle/>
        <a:p>
          <a:endParaRPr lang="en-US"/>
        </a:p>
      </dgm:t>
    </dgm:pt>
    <dgm:pt modelId="{F9D8D85F-2048-4989-BAED-1E316A4276E7}">
      <dgm:prSet phldrT="[Text]"/>
      <dgm:spPr/>
      <dgm:t>
        <a:bodyPr/>
        <a:lstStyle/>
        <a:p>
          <a:r>
            <a:rPr lang="en-US" b="1" dirty="0"/>
            <a:t>Best Outcome</a:t>
          </a:r>
        </a:p>
      </dgm:t>
    </dgm:pt>
    <dgm:pt modelId="{92A4260E-9CD1-4823-A414-CF824939378D}" type="parTrans" cxnId="{E07D40CD-C6F7-42C8-8221-5B00EF401C85}">
      <dgm:prSet/>
      <dgm:spPr/>
      <dgm:t>
        <a:bodyPr/>
        <a:lstStyle/>
        <a:p>
          <a:endParaRPr lang="en-US"/>
        </a:p>
      </dgm:t>
    </dgm:pt>
    <dgm:pt modelId="{80AA5074-BC0E-4E7A-ACD6-378A8F777EFF}" type="sibTrans" cxnId="{E07D40CD-C6F7-42C8-8221-5B00EF401C85}">
      <dgm:prSet/>
      <dgm:spPr/>
      <dgm:t>
        <a:bodyPr/>
        <a:lstStyle/>
        <a:p>
          <a:endParaRPr lang="en-US"/>
        </a:p>
      </dgm:t>
    </dgm:pt>
    <dgm:pt modelId="{5019B52B-2DC0-48A4-910B-4136A90D0F71}">
      <dgm:prSet phldrT="[Text]" custT="1"/>
      <dgm:spPr/>
      <dgm:t>
        <a:bodyPr/>
        <a:lstStyle/>
        <a:p>
          <a:r>
            <a:rPr lang="en-US" sz="4800" b="1" dirty="0"/>
            <a:t>Goals and Preferences</a:t>
          </a:r>
        </a:p>
      </dgm:t>
    </dgm:pt>
    <dgm:pt modelId="{EE02883E-3B0C-4C9F-9030-9875CDC89F36}" type="parTrans" cxnId="{2C689C96-E771-4AC6-AABD-C39577F47BA7}">
      <dgm:prSet/>
      <dgm:spPr/>
      <dgm:t>
        <a:bodyPr/>
        <a:lstStyle/>
        <a:p>
          <a:endParaRPr lang="en-US"/>
        </a:p>
      </dgm:t>
    </dgm:pt>
    <dgm:pt modelId="{625F5CDB-DB98-4197-8C6E-1C8EEEBFCA2C}" type="sibTrans" cxnId="{2C689C96-E771-4AC6-AABD-C39577F47BA7}">
      <dgm:prSet/>
      <dgm:spPr/>
      <dgm:t>
        <a:bodyPr/>
        <a:lstStyle/>
        <a:p>
          <a:endParaRPr lang="en-US"/>
        </a:p>
      </dgm:t>
    </dgm:pt>
    <dgm:pt modelId="{BEEDFBBC-B5C6-4835-8758-9DA7151549A3}" type="pres">
      <dgm:prSet presAssocID="{AADAA7B0-AB2C-4D43-A084-BB1128C9C816}" presName="compositeShape" presStyleCnt="0">
        <dgm:presLayoutVars>
          <dgm:dir/>
          <dgm:resizeHandles/>
        </dgm:presLayoutVars>
      </dgm:prSet>
      <dgm:spPr/>
    </dgm:pt>
    <dgm:pt modelId="{D63BD860-BBD5-4A47-B7E4-87C21EACA6AD}" type="pres">
      <dgm:prSet presAssocID="{AADAA7B0-AB2C-4D43-A084-BB1128C9C816}" presName="pyramid" presStyleLbl="node1" presStyleIdx="0" presStyleCnt="1"/>
      <dgm:spPr/>
    </dgm:pt>
    <dgm:pt modelId="{B2215866-959A-416F-9E2A-3F82DF144D44}" type="pres">
      <dgm:prSet presAssocID="{AADAA7B0-AB2C-4D43-A084-BB1128C9C816}" presName="theList" presStyleCnt="0"/>
      <dgm:spPr/>
    </dgm:pt>
    <dgm:pt modelId="{1E5452A9-BA6D-4EBE-8659-E3D11C6864D5}" type="pres">
      <dgm:prSet presAssocID="{4B3516B9-3CDF-43D5-B876-BD8D4653B983}" presName="aNode" presStyleLbl="fgAcc1" presStyleIdx="0" presStyleCnt="3" custScaleX="85211" custLinFactY="-12861" custLinFactNeighborX="31730" custLinFactNeighborY="-100000">
        <dgm:presLayoutVars>
          <dgm:bulletEnabled val="1"/>
        </dgm:presLayoutVars>
      </dgm:prSet>
      <dgm:spPr/>
    </dgm:pt>
    <dgm:pt modelId="{47508CC9-A095-4A2C-BCBF-8C8BAE17EEA8}" type="pres">
      <dgm:prSet presAssocID="{4B3516B9-3CDF-43D5-B876-BD8D4653B983}" presName="aSpace" presStyleCnt="0"/>
      <dgm:spPr/>
    </dgm:pt>
    <dgm:pt modelId="{8BB5E503-3616-4F0D-8382-8C089AF696CE}" type="pres">
      <dgm:prSet presAssocID="{F9D8D85F-2048-4989-BAED-1E316A4276E7}" presName="aNode" presStyleLbl="fgAcc1" presStyleIdx="1" presStyleCnt="3" custScaleX="142136" custScaleY="91948" custLinFactNeighborX="35093" custLinFactNeighborY="-76580">
        <dgm:presLayoutVars>
          <dgm:bulletEnabled val="1"/>
        </dgm:presLayoutVars>
      </dgm:prSet>
      <dgm:spPr/>
    </dgm:pt>
    <dgm:pt modelId="{2967CBA9-DC74-401E-ADAE-EBF122D8560E}" type="pres">
      <dgm:prSet presAssocID="{F9D8D85F-2048-4989-BAED-1E316A4276E7}" presName="aSpace" presStyleCnt="0"/>
      <dgm:spPr/>
    </dgm:pt>
    <dgm:pt modelId="{B802B8D9-6F73-4824-83B2-8BF331351467}" type="pres">
      <dgm:prSet presAssocID="{5019B52B-2DC0-48A4-910B-4136A90D0F71}" presName="aNode" presStyleLbl="fgAcc1" presStyleIdx="2" presStyleCnt="3" custScaleX="217071" custLinFactNeighborX="24544" custLinFactNeighborY="15912">
        <dgm:presLayoutVars>
          <dgm:bulletEnabled val="1"/>
        </dgm:presLayoutVars>
      </dgm:prSet>
      <dgm:spPr/>
    </dgm:pt>
    <dgm:pt modelId="{91B6A16B-0AE5-408C-9483-48AFF6B35231}" type="pres">
      <dgm:prSet presAssocID="{5019B52B-2DC0-48A4-910B-4136A90D0F71}" presName="aSpace" presStyleCnt="0"/>
      <dgm:spPr/>
    </dgm:pt>
  </dgm:ptLst>
  <dgm:cxnLst>
    <dgm:cxn modelId="{8D324E06-1D72-472F-94B4-0B65889FE155}" type="presOf" srcId="{AADAA7B0-AB2C-4D43-A084-BB1128C9C816}" destId="{BEEDFBBC-B5C6-4835-8758-9DA7151549A3}" srcOrd="0" destOrd="0" presId="urn:microsoft.com/office/officeart/2005/8/layout/pyramid2"/>
    <dgm:cxn modelId="{2EB38028-114F-479D-B61C-DC5EBF8BFC0B}" type="presOf" srcId="{F9D8D85F-2048-4989-BAED-1E316A4276E7}" destId="{8BB5E503-3616-4F0D-8382-8C089AF696CE}" srcOrd="0" destOrd="0" presId="urn:microsoft.com/office/officeart/2005/8/layout/pyramid2"/>
    <dgm:cxn modelId="{0C601881-CD7D-47E9-A589-7DAF4A61111B}" srcId="{AADAA7B0-AB2C-4D43-A084-BB1128C9C816}" destId="{4B3516B9-3CDF-43D5-B876-BD8D4653B983}" srcOrd="0" destOrd="0" parTransId="{FAC63F47-6FDD-45C5-AEF8-CB515AF8170A}" sibTransId="{F8CB7E4B-38FB-4824-A7AB-E62401B464BD}"/>
    <dgm:cxn modelId="{2C689C96-E771-4AC6-AABD-C39577F47BA7}" srcId="{AADAA7B0-AB2C-4D43-A084-BB1128C9C816}" destId="{5019B52B-2DC0-48A4-910B-4136A90D0F71}" srcOrd="2" destOrd="0" parTransId="{EE02883E-3B0C-4C9F-9030-9875CDC89F36}" sibTransId="{625F5CDB-DB98-4197-8C6E-1C8EEEBFCA2C}"/>
    <dgm:cxn modelId="{F4D47E99-89E3-47DB-A626-DDEAE5A261B2}" type="presOf" srcId="{4B3516B9-3CDF-43D5-B876-BD8D4653B983}" destId="{1E5452A9-BA6D-4EBE-8659-E3D11C6864D5}" srcOrd="0" destOrd="0" presId="urn:microsoft.com/office/officeart/2005/8/layout/pyramid2"/>
    <dgm:cxn modelId="{35A559A5-2B94-4781-883C-B079E7A44EFC}" type="presOf" srcId="{5019B52B-2DC0-48A4-910B-4136A90D0F71}" destId="{B802B8D9-6F73-4824-83B2-8BF331351467}" srcOrd="0" destOrd="0" presId="urn:microsoft.com/office/officeart/2005/8/layout/pyramid2"/>
    <dgm:cxn modelId="{E07D40CD-C6F7-42C8-8221-5B00EF401C85}" srcId="{AADAA7B0-AB2C-4D43-A084-BB1128C9C816}" destId="{F9D8D85F-2048-4989-BAED-1E316A4276E7}" srcOrd="1" destOrd="0" parTransId="{92A4260E-9CD1-4823-A414-CF824939378D}" sibTransId="{80AA5074-BC0E-4E7A-ACD6-378A8F777EFF}"/>
    <dgm:cxn modelId="{3D5566BD-92BB-44A4-87E2-16F41ABAA192}" type="presParOf" srcId="{BEEDFBBC-B5C6-4835-8758-9DA7151549A3}" destId="{D63BD860-BBD5-4A47-B7E4-87C21EACA6AD}" srcOrd="0" destOrd="0" presId="urn:microsoft.com/office/officeart/2005/8/layout/pyramid2"/>
    <dgm:cxn modelId="{3A245CAA-245D-45DC-A79D-AAE134AB0E4C}" type="presParOf" srcId="{BEEDFBBC-B5C6-4835-8758-9DA7151549A3}" destId="{B2215866-959A-416F-9E2A-3F82DF144D44}" srcOrd="1" destOrd="0" presId="urn:microsoft.com/office/officeart/2005/8/layout/pyramid2"/>
    <dgm:cxn modelId="{EF6829B0-C2F0-4C76-8835-F164A3D570E7}" type="presParOf" srcId="{B2215866-959A-416F-9E2A-3F82DF144D44}" destId="{1E5452A9-BA6D-4EBE-8659-E3D11C6864D5}" srcOrd="0" destOrd="0" presId="urn:microsoft.com/office/officeart/2005/8/layout/pyramid2"/>
    <dgm:cxn modelId="{C93BA36F-896D-40DD-9F4E-86E370871A82}" type="presParOf" srcId="{B2215866-959A-416F-9E2A-3F82DF144D44}" destId="{47508CC9-A095-4A2C-BCBF-8C8BAE17EEA8}" srcOrd="1" destOrd="0" presId="urn:microsoft.com/office/officeart/2005/8/layout/pyramid2"/>
    <dgm:cxn modelId="{C819556B-BD98-45A8-8AD3-20E72A45B670}" type="presParOf" srcId="{B2215866-959A-416F-9E2A-3F82DF144D44}" destId="{8BB5E503-3616-4F0D-8382-8C089AF696CE}" srcOrd="2" destOrd="0" presId="urn:microsoft.com/office/officeart/2005/8/layout/pyramid2"/>
    <dgm:cxn modelId="{2EC27285-931E-47CC-B6A3-3C6F82688EE3}" type="presParOf" srcId="{B2215866-959A-416F-9E2A-3F82DF144D44}" destId="{2967CBA9-DC74-401E-ADAE-EBF122D8560E}" srcOrd="3" destOrd="0" presId="urn:microsoft.com/office/officeart/2005/8/layout/pyramid2"/>
    <dgm:cxn modelId="{CFE2C1C7-42A3-4147-924E-531AFEA4E15C}" type="presParOf" srcId="{B2215866-959A-416F-9E2A-3F82DF144D44}" destId="{B802B8D9-6F73-4824-83B2-8BF331351467}" srcOrd="4" destOrd="0" presId="urn:microsoft.com/office/officeart/2005/8/layout/pyramid2"/>
    <dgm:cxn modelId="{AF7F4F7C-3062-4FC2-91CD-2ED3E72B1B5C}" type="presParOf" srcId="{B2215866-959A-416F-9E2A-3F82DF144D44}" destId="{91B6A16B-0AE5-408C-9483-48AFF6B35231}"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BD860-BBD5-4A47-B7E4-87C21EACA6AD}">
      <dsp:nvSpPr>
        <dsp:cNvPr id="0" name=""/>
        <dsp:cNvSpPr/>
      </dsp:nvSpPr>
      <dsp:spPr>
        <a:xfrm>
          <a:off x="1304406" y="0"/>
          <a:ext cx="4447645" cy="444764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452A9-BA6D-4EBE-8659-E3D11C6864D5}">
      <dsp:nvSpPr>
        <dsp:cNvPr id="0" name=""/>
        <dsp:cNvSpPr/>
      </dsp:nvSpPr>
      <dsp:spPr>
        <a:xfrm>
          <a:off x="4659306" y="172992"/>
          <a:ext cx="2463423" cy="10789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Services</a:t>
          </a:r>
        </a:p>
      </dsp:txBody>
      <dsp:txXfrm>
        <a:off x="4711974" y="225660"/>
        <a:ext cx="2358087" cy="973565"/>
      </dsp:txXfrm>
    </dsp:sp>
    <dsp:sp modelId="{8BB5E503-3616-4F0D-8382-8C089AF696CE}">
      <dsp:nvSpPr>
        <dsp:cNvPr id="0" name=""/>
        <dsp:cNvSpPr/>
      </dsp:nvSpPr>
      <dsp:spPr>
        <a:xfrm>
          <a:off x="3933687" y="1557099"/>
          <a:ext cx="4109108" cy="99202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Best Outcome</a:t>
          </a:r>
        </a:p>
      </dsp:txBody>
      <dsp:txXfrm>
        <a:off x="3982114" y="1605526"/>
        <a:ext cx="4012254" cy="895174"/>
      </dsp:txXfrm>
    </dsp:sp>
    <dsp:sp modelId="{B802B8D9-6F73-4824-83B2-8BF331351467}">
      <dsp:nvSpPr>
        <dsp:cNvPr id="0" name=""/>
        <dsp:cNvSpPr/>
      </dsp:nvSpPr>
      <dsp:spPr>
        <a:xfrm>
          <a:off x="2545545" y="2808727"/>
          <a:ext cx="6275455" cy="10789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Goals and Preferences</a:t>
          </a:r>
        </a:p>
      </dsp:txBody>
      <dsp:txXfrm>
        <a:off x="2598213" y="2861395"/>
        <a:ext cx="6170119" cy="9735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3CDB9-9CB1-4CB9-AC61-20613483570C}"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D6BBD-AA37-4551-A0D0-5A69F001C730}" type="slidenum">
              <a:rPr lang="en-US" smtClean="0"/>
              <a:t>‹#›</a:t>
            </a:fld>
            <a:endParaRPr lang="en-US"/>
          </a:p>
        </p:txBody>
      </p:sp>
    </p:spTree>
    <p:extLst>
      <p:ext uri="{BB962C8B-B14F-4D97-AF65-F5344CB8AC3E}">
        <p14:creationId xmlns:p14="http://schemas.microsoft.com/office/powerpoint/2010/main" val="75934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dshs.wa.gov/altsa/civil-money-penalty-cmp-fund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BL</a:t>
            </a:r>
          </a:p>
          <a:p>
            <a:endParaRPr lang="en-US" sz="1600" dirty="0"/>
          </a:p>
          <a:p>
            <a:r>
              <a:rPr lang="en-US" sz="1400" dirty="0"/>
              <a:t>Welcome to the PASRR webinar this morning/afternoon. My name is</a:t>
            </a:r>
            <a:r>
              <a:rPr lang="en-US" sz="1400" baseline="0" dirty="0"/>
              <a:t> Beth Loska </a:t>
            </a:r>
            <a:r>
              <a:rPr lang="en-US" sz="1400" dirty="0"/>
              <a:t>and I am the Behavioral Health PASRR Program Manager with the Health Care Authority.</a:t>
            </a:r>
          </a:p>
          <a:p>
            <a:endParaRPr lang="en-US" sz="1400" dirty="0"/>
          </a:p>
          <a:p>
            <a:r>
              <a:rPr lang="en-US" sz="1400" dirty="0"/>
              <a:t>Before we start there are a couple of housekeeping items we would like to review: </a:t>
            </a:r>
          </a:p>
          <a:p>
            <a:pPr marL="356054" indent="-356054">
              <a:buAutoNum type="arabicPeriod"/>
            </a:pPr>
            <a:r>
              <a:rPr lang="en-US" sz="1400" dirty="0"/>
              <a:t>You will be in “listen only mode” throughout the webinar. </a:t>
            </a:r>
          </a:p>
          <a:p>
            <a:pPr marL="356054" indent="-356054">
              <a:buAutoNum type="arabicPeriod"/>
            </a:pPr>
            <a:r>
              <a:rPr lang="en-US" sz="1400" dirty="0"/>
              <a:t>If you have questions during the webinar, please type them into the “Chat” or “Question” feature. Please do not use any resident specific information. All questions will be answered at the end of the webinar. It is very likely that most questions will be covered in our presentation today, so we encourage you to wait until we are getting close to wrapping up and then submit your question.</a:t>
            </a:r>
          </a:p>
          <a:p>
            <a:pPr marL="356054" indent="-356054">
              <a:buAutoNum type="arabicPeriod"/>
            </a:pPr>
            <a:r>
              <a:rPr lang="en-US" sz="1400" dirty="0"/>
              <a:t>A copy of this presentation will be emailed to you soon after</a:t>
            </a:r>
            <a:r>
              <a:rPr lang="en-US" sz="1400" baseline="0" dirty="0"/>
              <a:t> we</a:t>
            </a:r>
            <a:r>
              <a:rPr lang="en-US" sz="1400" dirty="0"/>
              <a:t> have had an opportunity to add any questions asked during both webinars.  You are free to share the final presentation</a:t>
            </a:r>
            <a:r>
              <a:rPr lang="en-US" sz="1400" baseline="0" dirty="0"/>
              <a:t> with your colleagues and partners</a:t>
            </a: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a:t>
            </a:fld>
            <a:endParaRPr lang="en-US"/>
          </a:p>
        </p:txBody>
      </p:sp>
    </p:spTree>
    <p:extLst>
      <p:ext uri="{BB962C8B-B14F-4D97-AF65-F5344CB8AC3E}">
        <p14:creationId xmlns:p14="http://schemas.microsoft.com/office/powerpoint/2010/main" val="340472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DDA--TH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March 2020, Washington received CMS approval of an 1135 waiver that impacts PASRR timelines.  An administrator letter was issued</a:t>
            </a:r>
            <a:r>
              <a:rPr lang="en-US" baseline="0" dirty="0"/>
              <a:t> related to the waiver, but it appears some facilities remain confused about what the waiver does, and does not, mean.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waiver allows that PASRR Level 1 and Level 2 assessments not be required for 30 days after admission. </a:t>
            </a:r>
          </a:p>
          <a:p>
            <a:r>
              <a:rPr lang="en-US" sz="1600" b="1" baseline="0" dirty="0"/>
              <a:t>Note that the state rules were changed to agree with the federal rules.</a:t>
            </a:r>
          </a:p>
          <a:p>
            <a:endParaRPr lang="en-US" sz="1600" b="1" baseline="0" dirty="0"/>
          </a:p>
          <a:p>
            <a:r>
              <a:rPr lang="en-US" sz="1600" b="0" baseline="0" dirty="0">
                <a:solidFill>
                  <a:srgbClr val="00B0F0"/>
                </a:solidFill>
              </a:rPr>
              <a:t>It is advantageous for the resident and facility to complete the Level 1’s as soon as possible to ensure services are obtained as soon as possible.  It helps the facility to have the Level 1 completed as soon as possible to ensure required comprehensive assessments are completed timely.</a:t>
            </a:r>
            <a:endParaRPr lang="en-US" sz="1600" b="0" dirty="0">
              <a:solidFill>
                <a:srgbClr val="00B0F0"/>
              </a:solidFill>
            </a:endParaRP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10</a:t>
            </a:fld>
            <a:endParaRPr lang="en-US"/>
          </a:p>
        </p:txBody>
      </p:sp>
    </p:spTree>
    <p:extLst>
      <p:ext uri="{BB962C8B-B14F-4D97-AF65-F5344CB8AC3E}">
        <p14:creationId xmlns:p14="http://schemas.microsoft.com/office/powerpoint/2010/main" val="173332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DDA--TH</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person may be admitted to a nursing facility </a:t>
            </a:r>
            <a:r>
              <a:rPr lang="en-US" b="1" i="1" dirty="0"/>
              <a:t>without</a:t>
            </a:r>
            <a:r>
              <a:rPr lang="en-US" b="1" dirty="0"/>
              <a:t> having a Level 1 or Level 2 PASRR prior to the admission.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requirement is waived for an individual admission for 30 days.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waiver</a:t>
            </a:r>
            <a:r>
              <a:rPr lang="en-US" baseline="0" dirty="0"/>
              <a:t> allows postponement of the PASRR process for any individual for 30 days.  It does not REQUIRE postponement.</a:t>
            </a:r>
            <a:r>
              <a:rPr lang="en-US" dirty="0"/>
              <a:t>  There is nothing prohibiting hospitals and nursing facility staff from following the regular timelines for PASRR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nursing home bears the responsibility to track such admissions and obtain a Level 1 and Level 2 (if indicated) when the 30 days has expired.</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facility could be cited for failing to obtain a PASRR Level 1 and a Level 2 (if indicated) after 30 days of residency.</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If the hospital or nursing facility submits a Level 1 prior to or upon admission, PASRR will be responsible for completing the Level 2 as required.</a:t>
            </a:r>
          </a:p>
          <a:p>
            <a:endParaRPr lang="en-US" baseline="0" dirty="0"/>
          </a:p>
          <a:p>
            <a:r>
              <a:rPr lang="en-US" baseline="0" dirty="0"/>
              <a:t>We strongly encourage facilities to send a Level 1 upon admission if the hospital hasn’t already done so.  The PASRR team will complete the process and the facility won’t need to track the 30 days.</a:t>
            </a: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11</a:t>
            </a:fld>
            <a:endParaRPr lang="en-US"/>
          </a:p>
        </p:txBody>
      </p:sp>
    </p:spTree>
    <p:extLst>
      <p:ext uri="{BB962C8B-B14F-4D97-AF65-F5344CB8AC3E}">
        <p14:creationId xmlns:p14="http://schemas.microsoft.com/office/powerpoint/2010/main" val="418388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25000"/>
                  </a:schemeClr>
                </a:solidFill>
                <a:latin typeface="Calibri" panose="020F0502020204030204" pitchFamily="34" charset="0"/>
                <a:cs typeface="Calibri" panose="020F0502020204030204" pitchFamily="34" charset="0"/>
              </a:rPr>
              <a:t>What the 1135 Waiver </a:t>
            </a:r>
            <a:r>
              <a:rPr lang="en-US" b="1" i="1" u="sng" dirty="0">
                <a:solidFill>
                  <a:schemeClr val="accent2">
                    <a:lumMod val="25000"/>
                  </a:schemeClr>
                </a:solidFill>
                <a:latin typeface="Calibri" panose="020F0502020204030204" pitchFamily="34" charset="0"/>
                <a:cs typeface="Calibri" panose="020F0502020204030204" pitchFamily="34" charset="0"/>
              </a:rPr>
              <a:t>Doesn’t</a:t>
            </a:r>
            <a:r>
              <a:rPr lang="en-US" b="1" dirty="0">
                <a:solidFill>
                  <a:schemeClr val="accent2">
                    <a:lumMod val="25000"/>
                  </a:schemeClr>
                </a:solidFill>
                <a:latin typeface="Calibri" panose="020F0502020204030204" pitchFamily="34" charset="0"/>
                <a:cs typeface="Calibri" panose="020F0502020204030204" pitchFamily="34" charset="0"/>
              </a:rPr>
              <a:t> Mean: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PASRR process for an individual can be delayed more than 30 days.</a:t>
            </a:r>
          </a:p>
          <a:p>
            <a:pPr marL="171450" indent="-171450">
              <a:buFont typeface="Arial" panose="020B0604020202020204" pitchFamily="34" charset="0"/>
              <a:buChar char="•"/>
            </a:pPr>
            <a:r>
              <a:rPr lang="en-US" b="1" dirty="0"/>
              <a:t>A nursing facility can ignore PASRR requirements for the duration of the waiver.</a:t>
            </a:r>
          </a:p>
          <a:p>
            <a:pPr marL="171450" indent="-171450">
              <a:buFont typeface="Arial" panose="020B0604020202020204" pitchFamily="34" charset="0"/>
              <a:buChar char="•"/>
            </a:pPr>
            <a:r>
              <a:rPr lang="en-US" b="1" dirty="0"/>
              <a:t>PASRR is not an important requirement mandated by CMS regulations.</a:t>
            </a:r>
          </a:p>
          <a:p>
            <a:pPr marL="171450" indent="-171450">
              <a:buFont typeface="Arial" panose="020B0604020202020204" pitchFamily="34" charset="0"/>
              <a:buChar char="•"/>
            </a:pPr>
            <a:r>
              <a:rPr lang="en-US" b="1" dirty="0"/>
              <a:t>People don’t need PASRR services during the pandemic.</a:t>
            </a:r>
          </a:p>
          <a:p>
            <a:endParaRPr lang="en-US" dirty="0"/>
          </a:p>
          <a:p>
            <a:r>
              <a:rPr lang="en-US" dirty="0"/>
              <a:t>Some facilities appear to believe that the entire PASRR process has been suspended while the waiver is in effect.  This is not true.</a:t>
            </a:r>
          </a:p>
          <a:p>
            <a:endParaRPr lang="en-US" dirty="0"/>
          </a:p>
          <a:p>
            <a:r>
              <a:rPr lang="en-US" dirty="0"/>
              <a:t>Completion</a:t>
            </a:r>
            <a:r>
              <a:rPr lang="en-US" baseline="0" dirty="0"/>
              <a:t> of the Level 1 takes only a few minutes, and we highly encourage that facilities submit Level 1s upon admission, if the referring party has not done so already.  By doing so, the facility frees itself from the responsibility of tracking the 30-day post-admission timeline.</a:t>
            </a:r>
          </a:p>
          <a:p>
            <a:endParaRPr lang="en-US" baseline="0" dirty="0"/>
          </a:p>
          <a:p>
            <a:r>
              <a:rPr lang="en-US" dirty="0"/>
              <a:t>In fact, completing Level 1s on admission is likely to be much less time-consuming than tracking all admissions to</a:t>
            </a:r>
            <a:r>
              <a:rPr lang="en-US" baseline="0" dirty="0"/>
              <a:t> submit Level 1s within 30 days.</a:t>
            </a:r>
            <a:endParaRPr lang="en-US" dirty="0"/>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12</a:t>
            </a:fld>
            <a:endParaRPr lang="en-US"/>
          </a:p>
        </p:txBody>
      </p:sp>
    </p:spTree>
    <p:extLst>
      <p:ext uri="{BB962C8B-B14F-4D97-AF65-F5344CB8AC3E}">
        <p14:creationId xmlns:p14="http://schemas.microsoft.com/office/powerpoint/2010/main" val="404064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DDA--HJ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dirty="0"/>
              <a:t>By postponing the PASRR process, critical services for people with intellectual disabilities or serious mental health conditions are delayed.</a:t>
            </a:r>
          </a:p>
          <a:p>
            <a:pPr marL="171450" indent="-171450">
              <a:buFont typeface="Arial" panose="020B0604020202020204" pitchFamily="34" charset="0"/>
              <a:buChar char="•"/>
            </a:pPr>
            <a:r>
              <a:rPr lang="en-US" dirty="0"/>
              <a:t>Residents with these conditions may be especially impacted by isolation and need help with coping strategies.</a:t>
            </a:r>
          </a:p>
          <a:p>
            <a:pPr marL="171450" indent="-171450">
              <a:buFont typeface="Arial" panose="020B0604020202020204" pitchFamily="34" charset="0"/>
              <a:buChar char="•"/>
            </a:pPr>
            <a:r>
              <a:rPr lang="en-US" dirty="0"/>
              <a:t>Staff at many NFs have collaborated with the PASRR team to help support good outcomes for clients.</a:t>
            </a:r>
          </a:p>
          <a:p>
            <a:pPr marL="171450" indent="-171450">
              <a:buFont typeface="Arial" panose="020B0604020202020204" pitchFamily="34" charset="0"/>
              <a:buChar char="•"/>
            </a:pPr>
            <a:r>
              <a:rPr lang="en-US" dirty="0"/>
              <a:t>PASRR has supplied therapeutic equipment, assistive technology, and remote behavioral health support during this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r>
              <a:rPr lang="en-US" dirty="0"/>
              <a:t>Here are three</a:t>
            </a:r>
            <a:r>
              <a:rPr lang="en-US" baseline="0" dirty="0"/>
              <a:t> examples of collaboration between Nursing Facility staff, DDA PASRR Assessors, and contracted providers:</a:t>
            </a:r>
            <a:endParaRPr lang="en-US" dirty="0"/>
          </a:p>
          <a:p>
            <a:endParaRPr lang="en-US" dirty="0"/>
          </a:p>
          <a:p>
            <a:r>
              <a:rPr lang="en-US" sz="1200" kern="1200" dirty="0">
                <a:solidFill>
                  <a:schemeClr val="tx1"/>
                </a:solidFill>
                <a:effectLst/>
                <a:latin typeface="+mn-lt"/>
                <a:ea typeface="+mn-ea"/>
                <a:cs typeface="+mn-cs"/>
              </a:rPr>
              <a:t>Client #1: A PASRR Assessor worked with the NF staff regarding someone who is lonely and struggling with understanding why she is no longer able to see her family for visits, whom she missed terribly.  The Assessor was able to get a DOH cell phone for the client to be able to speak and FaceTime with her family.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NF staff spoke to the</a:t>
            </a:r>
            <a:r>
              <a:rPr lang="en-US" sz="1200" kern="1200" baseline="0" dirty="0">
                <a:solidFill>
                  <a:schemeClr val="tx1"/>
                </a:solidFill>
                <a:effectLst/>
                <a:latin typeface="+mn-lt"/>
                <a:ea typeface="+mn-ea"/>
                <a:cs typeface="+mn-cs"/>
              </a:rPr>
              <a:t> DDA PASRR Assessor </a:t>
            </a:r>
            <a:r>
              <a:rPr lang="en-US" sz="1200" kern="1200" dirty="0">
                <a:solidFill>
                  <a:schemeClr val="tx1"/>
                </a:solidFill>
                <a:effectLst/>
                <a:latin typeface="+mn-lt"/>
                <a:ea typeface="+mn-ea"/>
                <a:cs typeface="+mn-cs"/>
              </a:rPr>
              <a:t>about devices the woman could download books and movies on.  DDA PASRR purchased a Kindle.  Her family was able to buy her movies and books on tape from Amazon and the NF staff assisted in helping her to be able to use the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same Client had Community Engagement and enjoyed going to the library to check out books and DVDs, although,</a:t>
            </a:r>
            <a:r>
              <a:rPr lang="en-US" sz="1200" kern="1200" baseline="0" dirty="0">
                <a:solidFill>
                  <a:schemeClr val="tx1"/>
                </a:solidFill>
                <a:effectLst/>
                <a:latin typeface="+mn-lt"/>
                <a:ea typeface="+mn-ea"/>
                <a:cs typeface="+mn-cs"/>
              </a:rPr>
              <a:t> she is no longer able to physically access the library, due to COVID restrictions</a:t>
            </a:r>
            <a:r>
              <a:rPr lang="en-US" sz="1200" kern="1200" dirty="0">
                <a:solidFill>
                  <a:schemeClr val="tx1"/>
                </a:solidFill>
                <a:effectLst/>
                <a:latin typeface="+mn-lt"/>
                <a:ea typeface="+mn-ea"/>
                <a:cs typeface="+mn-cs"/>
              </a:rPr>
              <a:t>. The Community Engagement</a:t>
            </a:r>
            <a:r>
              <a:rPr lang="en-US" sz="1200" kern="1200" baseline="0" dirty="0">
                <a:solidFill>
                  <a:schemeClr val="tx1"/>
                </a:solidFill>
                <a:effectLst/>
                <a:latin typeface="+mn-lt"/>
                <a:ea typeface="+mn-ea"/>
                <a:cs typeface="+mn-cs"/>
              </a:rPr>
              <a:t> provider </a:t>
            </a:r>
            <a:r>
              <a:rPr lang="en-US" sz="1200" kern="1200" dirty="0">
                <a:solidFill>
                  <a:schemeClr val="tx1"/>
                </a:solidFill>
                <a:effectLst/>
                <a:latin typeface="+mn-lt"/>
                <a:ea typeface="+mn-ea"/>
                <a:cs typeface="+mn-cs"/>
              </a:rPr>
              <a:t>was able to meet with the Client via FaceTime and worked with her to check out free books and movies through the library.</a:t>
            </a:r>
          </a:p>
          <a:p>
            <a:endParaRPr lang="en-US" dirty="0"/>
          </a:p>
          <a:p>
            <a:r>
              <a:rPr lang="en-US" sz="1200" kern="1200" dirty="0">
                <a:solidFill>
                  <a:schemeClr val="tx1"/>
                </a:solidFill>
                <a:effectLst/>
                <a:latin typeface="+mn-lt"/>
                <a:ea typeface="+mn-ea"/>
                <a:cs typeface="+mn-cs"/>
              </a:rPr>
              <a:t>Client</a:t>
            </a:r>
            <a:r>
              <a:rPr lang="en-US" sz="1200" kern="1200" baseline="0" dirty="0">
                <a:solidFill>
                  <a:schemeClr val="tx1"/>
                </a:solidFill>
                <a:effectLst/>
                <a:latin typeface="+mn-lt"/>
                <a:ea typeface="+mn-ea"/>
                <a:cs typeface="+mn-cs"/>
              </a:rPr>
              <a:t> #2: </a:t>
            </a:r>
            <a:r>
              <a:rPr lang="en-US" sz="1200" kern="1200" dirty="0">
                <a:solidFill>
                  <a:schemeClr val="tx1"/>
                </a:solidFill>
                <a:effectLst/>
                <a:latin typeface="+mn-lt"/>
                <a:ea typeface="+mn-ea"/>
                <a:cs typeface="+mn-cs"/>
              </a:rPr>
              <a:t>Our DDA PASRR</a:t>
            </a:r>
            <a:r>
              <a:rPr lang="en-US" sz="1200" kern="1200" baseline="0" dirty="0">
                <a:solidFill>
                  <a:schemeClr val="tx1"/>
                </a:solidFill>
                <a:effectLst/>
                <a:latin typeface="+mn-lt"/>
                <a:ea typeface="+mn-ea"/>
                <a:cs typeface="+mn-cs"/>
              </a:rPr>
              <a:t> Assessor</a:t>
            </a:r>
            <a:r>
              <a:rPr lang="en-US" sz="1200" kern="1200" dirty="0">
                <a:solidFill>
                  <a:schemeClr val="tx1"/>
                </a:solidFill>
                <a:effectLst/>
                <a:latin typeface="+mn-lt"/>
                <a:ea typeface="+mn-ea"/>
                <a:cs typeface="+mn-cs"/>
              </a:rPr>
              <a:t> reported to us that the Pandemic is a time of “deepening connections with NF staff, and has been working with a person,</a:t>
            </a:r>
            <a:r>
              <a:rPr lang="en-US" sz="1200" kern="1200" baseline="0" dirty="0">
                <a:solidFill>
                  <a:schemeClr val="tx1"/>
                </a:solidFill>
                <a:effectLst/>
                <a:latin typeface="+mn-lt"/>
                <a:ea typeface="+mn-ea"/>
                <a:cs typeface="+mn-cs"/>
              </a:rPr>
              <a:t> their family, and the NF Speech Language Pathologist and the Occupational Therapist to meet the needs of the individual. </a:t>
            </a:r>
            <a:r>
              <a:rPr lang="en-US" sz="1200" kern="1200" dirty="0">
                <a:solidFill>
                  <a:schemeClr val="tx1"/>
                </a:solidFill>
                <a:effectLst/>
                <a:latin typeface="+mn-lt"/>
                <a:ea typeface="+mn-ea"/>
                <a:cs typeface="+mn-cs"/>
              </a:rPr>
              <a:t>Speaking with each other they were able to determine that the person is an excellent gamer and has been using the switch for his gaming platform to communicate with family.  They are now working on a Bluetooth item that would allow him to connect the switch to his iPad so that he can communicate with greater ease and with what works best for him!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Client #3: A contracted Speech Language Pathologist has been working remotely with a gentleman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his iPad. The SLP reported the</a:t>
            </a:r>
            <a:r>
              <a:rPr lang="en-US" sz="1200" kern="1200" baseline="0" dirty="0">
                <a:solidFill>
                  <a:schemeClr val="tx1"/>
                </a:solidFill>
                <a:effectLst/>
                <a:latin typeface="+mn-lt"/>
                <a:ea typeface="+mn-ea"/>
                <a:cs typeface="+mn-cs"/>
              </a:rPr>
              <a:t> Nursing Facility </a:t>
            </a:r>
            <a:r>
              <a:rPr lang="en-US" sz="1200" kern="1200" dirty="0">
                <a:solidFill>
                  <a:schemeClr val="tx1"/>
                </a:solidFill>
                <a:effectLst/>
                <a:latin typeface="+mn-lt"/>
                <a:ea typeface="+mn-ea"/>
                <a:cs typeface="+mn-cs"/>
              </a:rPr>
              <a:t>and their activities department have been “awesome” to work with and they are going to start sending data sheets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resident's progress.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F9D6BBD-AA37-4551-A0D0-5A69F001C730}" type="slidenum">
              <a:rPr lang="en-US" smtClean="0"/>
              <a:t>13</a:t>
            </a:fld>
            <a:endParaRPr lang="en-US"/>
          </a:p>
        </p:txBody>
      </p:sp>
    </p:spTree>
    <p:extLst>
      <p:ext uri="{BB962C8B-B14F-4D97-AF65-F5344CB8AC3E}">
        <p14:creationId xmlns:p14="http://schemas.microsoft.com/office/powerpoint/2010/main" val="300677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DDA--HJ</a:t>
            </a:r>
          </a:p>
          <a:p>
            <a:endParaRPr lang="en-US" dirty="0"/>
          </a:p>
          <a:p>
            <a:r>
              <a:rPr lang="en-US" dirty="0"/>
              <a:t>NF</a:t>
            </a:r>
            <a:r>
              <a:rPr lang="en-US" baseline="0" dirty="0"/>
              <a:t> staff have shared our concerns about people’s sense of well-being, especially during these times.</a:t>
            </a:r>
          </a:p>
          <a:p>
            <a:endParaRPr lang="en-US" dirty="0"/>
          </a:p>
          <a:p>
            <a:r>
              <a:rPr lang="en-US" dirty="0"/>
              <a:t>According to the Journal</a:t>
            </a:r>
            <a:r>
              <a:rPr lang="en-US" baseline="0" dirty="0"/>
              <a:t> of the American Medical Directors Association,</a:t>
            </a:r>
            <a:endParaRPr lang="en-US" dirty="0"/>
          </a:p>
          <a:p>
            <a:endParaRPr lang="en-US" dirty="0"/>
          </a:p>
          <a:p>
            <a:r>
              <a:rPr lang="en-US" dirty="0"/>
              <a:t>“Preventing loneliness in institutionalized persons is at least as important as helping them with personal hygiene. This is especially important during the COVID-19 pandemic when residents must be protected from contact with other individuals to reduce the risk of infection. Implementation of some of the strategies listed in this article requires education of staff members and supply of required items; however, this effort can significantly improve the quality of life of residents affected by pandemic restrictions.”</a:t>
            </a:r>
          </a:p>
          <a:p>
            <a:endParaRPr lang="en-US" dirty="0"/>
          </a:p>
          <a:p>
            <a:r>
              <a:rPr lang="en-US" dirty="0"/>
              <a:t>DDA PASRR can help with necessary equipment for an individual,</a:t>
            </a:r>
            <a:r>
              <a:rPr lang="en-US" baseline="0" dirty="0"/>
              <a:t> such as an iPad or other communication device.  DDA PASRR can also provide resources to train activities staff, social workers, therapists, or other NF staff, to help support use of such equipment.</a:t>
            </a:r>
          </a:p>
          <a:p>
            <a:endParaRPr lang="en-US" baseline="0" dirty="0"/>
          </a:p>
          <a:p>
            <a:r>
              <a:rPr lang="en-US" baseline="0" dirty="0"/>
              <a:t>Please encourage your staff to reach out to the DDA PASRR team with any questions.</a:t>
            </a: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14</a:t>
            </a:fld>
            <a:endParaRPr lang="en-US"/>
          </a:p>
        </p:txBody>
      </p:sp>
    </p:spTree>
    <p:extLst>
      <p:ext uri="{BB962C8B-B14F-4D97-AF65-F5344CB8AC3E}">
        <p14:creationId xmlns:p14="http://schemas.microsoft.com/office/powerpoint/2010/main" val="328306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DDA--HJ</a:t>
            </a:r>
          </a:p>
          <a:p>
            <a:endParaRPr lang="en-US" dirty="0"/>
          </a:p>
          <a:p>
            <a:r>
              <a:rPr lang="en-US" dirty="0"/>
              <a:t>DDA PASRR</a:t>
            </a:r>
            <a:r>
              <a:rPr lang="en-US" baseline="0" dirty="0"/>
              <a:t> assessors have purchased assistive technology such as iPads to help nursing facility residents stay in touch with friends and family, they may not be able to see.</a:t>
            </a:r>
          </a:p>
          <a:p>
            <a:endParaRPr lang="en-US" baseline="0" dirty="0"/>
          </a:p>
          <a:p>
            <a:r>
              <a:rPr lang="en-US" baseline="0" dirty="0"/>
              <a:t>Therapeutic supplies include items recommended by behavior professionals that help with self calming.</a:t>
            </a:r>
          </a:p>
          <a:p>
            <a:endParaRPr lang="en-US" baseline="0" dirty="0"/>
          </a:p>
          <a:p>
            <a:r>
              <a:rPr lang="en-US" baseline="0" dirty="0"/>
              <a:t>Some DDA PASRR services have continued to be provided by phone or teleconference.  These include planning for community activities and skill development.</a:t>
            </a:r>
          </a:p>
          <a:p>
            <a:pPr marL="0" indent="0">
              <a:buNone/>
            </a:pPr>
            <a:endParaRPr lang="en-US" dirty="0"/>
          </a:p>
          <a:p>
            <a:r>
              <a:rPr lang="en-US" dirty="0"/>
              <a:t>Communication with the PASRR Team is highly important for the resident, the PASRR Team and the nursing facility! Informing the PASRR Team when residents experience changes is HIGHLY important to ensure PASRR is providing the best services possible to the resident. It also helps the nursing facility remain compliant with requirements.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 PASRR know as soon as possible if a PASRR resident:</a:t>
            </a:r>
            <a:endParaRPr lang="en-US" sz="1800" dirty="0">
              <a:effectLst/>
              <a:latin typeface="Calibri" panose="020F0502020204030204" pitchFamily="34" charset="0"/>
              <a:ea typeface="Calibri" panose="020F0502020204030204" pitchFamily="34" charset="0"/>
            </a:endParaRPr>
          </a:p>
          <a:p>
            <a:pPr lvl="1"/>
            <a:r>
              <a:rPr lang="en-US" dirty="0"/>
              <a:t>Has a significant change in condition.</a:t>
            </a:r>
          </a:p>
          <a:p>
            <a:pPr lvl="1"/>
            <a:r>
              <a:rPr lang="en-US" dirty="0"/>
              <a:t>Is diagnosed with COVID.</a:t>
            </a:r>
          </a:p>
          <a:p>
            <a:pPr lvl="1"/>
            <a:r>
              <a:rPr lang="en-US" dirty="0"/>
              <a:t>Is hospitalized.</a:t>
            </a:r>
          </a:p>
          <a:p>
            <a:pPr lvl="1"/>
            <a:r>
              <a:rPr lang="en-US" dirty="0"/>
              <a:t>Is experiencing behavior challenges.</a:t>
            </a:r>
          </a:p>
          <a:p>
            <a:pPr lvl="1"/>
            <a:r>
              <a:rPr lang="en-US" dirty="0"/>
              <a:t>Is requesting supports in addition to regular NF care.</a:t>
            </a:r>
          </a:p>
          <a:p>
            <a:pPr lvl="1"/>
            <a:r>
              <a:rPr lang="en-US" dirty="0"/>
              <a:t>Passes away.</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15</a:t>
            </a:fld>
            <a:endParaRPr lang="en-US"/>
          </a:p>
        </p:txBody>
      </p:sp>
    </p:spTree>
    <p:extLst>
      <p:ext uri="{BB962C8B-B14F-4D97-AF65-F5344CB8AC3E}">
        <p14:creationId xmlns:p14="http://schemas.microsoft.com/office/powerpoint/2010/main" val="237243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DH</a:t>
            </a: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16</a:t>
            </a:fld>
            <a:endParaRPr lang="en-US"/>
          </a:p>
        </p:txBody>
      </p:sp>
    </p:spTree>
    <p:extLst>
      <p:ext uri="{BB962C8B-B14F-4D97-AF65-F5344CB8AC3E}">
        <p14:creationId xmlns:p14="http://schemas.microsoft.com/office/powerpoint/2010/main" val="376985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D6BBD-AA37-4551-A0D0-5A69F001C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93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2F9D6BBD-AA37-4551-A0D0-5A69F001C730}" type="slidenum">
              <a:rPr lang="en-US" smtClean="0"/>
              <a:t>18</a:t>
            </a:fld>
            <a:endParaRPr lang="en-US"/>
          </a:p>
        </p:txBody>
      </p:sp>
    </p:spTree>
    <p:extLst>
      <p:ext uri="{BB962C8B-B14F-4D97-AF65-F5344CB8AC3E}">
        <p14:creationId xmlns:p14="http://schemas.microsoft.com/office/powerpoint/2010/main" val="1122061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D6BBD-AA37-4551-A0D0-5A69F001C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33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Service Alternatives presents this information.</a:t>
            </a:r>
          </a:p>
          <a:p>
            <a:endParaRPr lang="en-US" dirty="0"/>
          </a:p>
          <a:p>
            <a:r>
              <a:rPr lang="en-US" dirty="0"/>
              <a:t>Neetu, Ali, or Martin</a:t>
            </a:r>
          </a:p>
        </p:txBody>
      </p:sp>
      <p:sp>
        <p:nvSpPr>
          <p:cNvPr id="4" name="Slide Number Placeholder 3"/>
          <p:cNvSpPr>
            <a:spLocks noGrp="1"/>
          </p:cNvSpPr>
          <p:nvPr>
            <p:ph type="sldNum" sz="quarter" idx="10"/>
          </p:nvPr>
        </p:nvSpPr>
        <p:spPr/>
        <p:txBody>
          <a:bodyPr/>
          <a:lstStyle/>
          <a:p>
            <a:fld id="{2F9D6BBD-AA37-4551-A0D0-5A69F001C730}" type="slidenum">
              <a:rPr lang="en-US" smtClean="0"/>
              <a:t>2</a:t>
            </a:fld>
            <a:endParaRPr lang="en-US"/>
          </a:p>
        </p:txBody>
      </p:sp>
    </p:spTree>
    <p:extLst>
      <p:ext uri="{BB962C8B-B14F-4D97-AF65-F5344CB8AC3E}">
        <p14:creationId xmlns:p14="http://schemas.microsoft.com/office/powerpoint/2010/main" val="3265521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20</a:t>
            </a:fld>
            <a:endParaRPr lang="en-US"/>
          </a:p>
        </p:txBody>
      </p:sp>
    </p:spTree>
    <p:extLst>
      <p:ext uri="{BB962C8B-B14F-4D97-AF65-F5344CB8AC3E}">
        <p14:creationId xmlns:p14="http://schemas.microsoft.com/office/powerpoint/2010/main" val="53408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a:p>
            <a:pPr defTabSz="949478">
              <a:defRPr/>
            </a:pPr>
            <a:endParaRPr lang="en-US" dirty="0"/>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21</a:t>
            </a:fld>
            <a:endParaRPr lang="en-US"/>
          </a:p>
        </p:txBody>
      </p:sp>
    </p:spTree>
    <p:extLst>
      <p:ext uri="{BB962C8B-B14F-4D97-AF65-F5344CB8AC3E}">
        <p14:creationId xmlns:p14="http://schemas.microsoft.com/office/powerpoint/2010/main" val="1481272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22</a:t>
            </a:fld>
            <a:endParaRPr lang="en-US"/>
          </a:p>
        </p:txBody>
      </p:sp>
    </p:spTree>
    <p:extLst>
      <p:ext uri="{BB962C8B-B14F-4D97-AF65-F5344CB8AC3E}">
        <p14:creationId xmlns:p14="http://schemas.microsoft.com/office/powerpoint/2010/main" val="1255455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23</a:t>
            </a:fld>
            <a:endParaRPr lang="en-US"/>
          </a:p>
        </p:txBody>
      </p:sp>
    </p:spTree>
    <p:extLst>
      <p:ext uri="{BB962C8B-B14F-4D97-AF65-F5344CB8AC3E}">
        <p14:creationId xmlns:p14="http://schemas.microsoft.com/office/powerpoint/2010/main" val="151673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2F9D6BBD-AA37-4551-A0D0-5A69F001C730}" type="slidenum">
              <a:rPr lang="en-US" smtClean="0"/>
              <a:t>24</a:t>
            </a:fld>
            <a:endParaRPr lang="en-US"/>
          </a:p>
        </p:txBody>
      </p:sp>
    </p:spTree>
    <p:extLst>
      <p:ext uri="{BB962C8B-B14F-4D97-AF65-F5344CB8AC3E}">
        <p14:creationId xmlns:p14="http://schemas.microsoft.com/office/powerpoint/2010/main" val="3820798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a:p>
            <a:r>
              <a:rPr lang="en-US" dirty="0"/>
              <a:t>What is meant by Significant</a:t>
            </a:r>
            <a:r>
              <a:rPr lang="en-US" baseline="0" dirty="0"/>
              <a:t> change:</a:t>
            </a:r>
          </a:p>
          <a:p>
            <a:pPr marL="171450" indent="-171450">
              <a:buFont typeface="Arial" panose="020B0604020202020204" pitchFamily="34" charset="0"/>
              <a:buChar char="•"/>
            </a:pPr>
            <a:r>
              <a:rPr lang="en-US" dirty="0"/>
              <a:t>A “significant change” is a major decline or improvement in a resident’s status that: </a:t>
            </a:r>
          </a:p>
          <a:p>
            <a:pPr marL="0" indent="0">
              <a:buFont typeface="Arial" panose="020B0604020202020204" pitchFamily="34" charset="0"/>
              <a:buNone/>
            </a:pPr>
            <a:r>
              <a:rPr lang="en-US" dirty="0"/>
              <a:t>1. Will not normally resolve itself without intervention by staff or by implementing standard disease-related clinical interventions, the decline is not considered “self-limiting”; </a:t>
            </a:r>
          </a:p>
          <a:p>
            <a:pPr marL="0" indent="0">
              <a:buFont typeface="Arial" panose="020B0604020202020204" pitchFamily="34" charset="0"/>
              <a:buNone/>
            </a:pPr>
            <a:r>
              <a:rPr lang="en-US" dirty="0"/>
              <a:t>2. Impacts more than one area of the resident’s health status; and </a:t>
            </a:r>
          </a:p>
          <a:p>
            <a:pPr marL="0" indent="0">
              <a:buFont typeface="Arial" panose="020B0604020202020204" pitchFamily="34" charset="0"/>
              <a:buNone/>
            </a:pPr>
            <a:r>
              <a:rPr lang="en-US" dirty="0"/>
              <a:t>3. Requires interdisciplinary review and/or revision of the care plan.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significant change also is:</a:t>
            </a:r>
          </a:p>
          <a:p>
            <a:pPr marL="171450" indent="-171450">
              <a:buFont typeface="Arial" panose="020B0604020202020204" pitchFamily="34" charset="0"/>
              <a:buChar char="•"/>
            </a:pPr>
            <a:r>
              <a:rPr lang="en-US" dirty="0"/>
              <a:t>Interdisciplinary team determination</a:t>
            </a:r>
          </a:p>
          <a:p>
            <a:pPr marL="171450" indent="-171450">
              <a:buFont typeface="Arial" panose="020B0604020202020204" pitchFamily="34" charset="0"/>
              <a:buChar char="•"/>
            </a:pPr>
            <a:r>
              <a:rPr lang="en-US" dirty="0"/>
              <a:t>Self limiting – won’t normally resolve itself</a:t>
            </a:r>
            <a:r>
              <a:rPr lang="en-US" baseline="0" dirty="0"/>
              <a:t> – if not resolved within 2 weeks, sig change assessment should occur.  </a:t>
            </a:r>
            <a:r>
              <a:rPr lang="en-US" b="1" baseline="0" dirty="0"/>
              <a:t>For PASRR referral, DO NOT wait until the Sig Change Assessment is needed (2 weeks) – make the referral as soon as the changes are evident.</a:t>
            </a:r>
          </a:p>
          <a:p>
            <a:pPr marL="171450" indent="-171450">
              <a:buFont typeface="Arial" panose="020B0604020202020204" pitchFamily="34" charset="0"/>
              <a:buChar char="•"/>
            </a:pPr>
            <a:r>
              <a:rPr lang="en-US" baseline="0" dirty="0"/>
              <a:t>Two or more areas of decline or improvement, though staff can decide if one area is significant enough to warrant an assessment</a:t>
            </a:r>
          </a:p>
          <a:p>
            <a:pPr marL="0" indent="0">
              <a:buFont typeface="Arial" panose="020B0604020202020204" pitchFamily="34" charset="0"/>
              <a:buNone/>
            </a:pPr>
            <a:endParaRPr lang="en-US" baseline="0" dirty="0"/>
          </a:p>
          <a:p>
            <a:pPr marL="228600" indent="-228600">
              <a:buFont typeface="+mj-lt"/>
              <a:buAutoNum type="arabicPeriod"/>
            </a:pPr>
            <a:r>
              <a:rPr lang="en-US" baseline="0" dirty="0"/>
              <a:t>Referral required for residents who have been previously identified by PASRR to have mental illness, Intellectual Disability, or a related condition.</a:t>
            </a:r>
          </a:p>
          <a:p>
            <a:pPr marL="228600" indent="-2286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Referral also required for individuals not previously identified to have MI, ID or related condition, if the individual exhibits behavioral, psychiatric or mood symptoms that suggest MI, or if an ID was not previously identified and evaluated through PASRR</a:t>
            </a:r>
          </a:p>
          <a:p>
            <a:pPr marL="228600" indent="-228600">
              <a:buFont typeface="+mj-lt"/>
              <a:buAutoNum type="arabicPeriod"/>
            </a:pPr>
            <a:r>
              <a:rPr lang="en-US" baseline="0" dirty="0"/>
              <a:t>Referral required for a resident transferred, admitted or readmitted to a NF following an inpatient psychiatric stay or other equally intensive treatment</a:t>
            </a:r>
          </a:p>
          <a:p>
            <a:pPr marL="228600" indent="-228600">
              <a:buFont typeface="+mj-lt"/>
              <a:buAutoNum type="arabicPeriod"/>
            </a:pPr>
            <a:endParaRPr lang="en-US" baseline="0" dirty="0"/>
          </a:p>
          <a:p>
            <a:pPr lvl="0"/>
            <a:r>
              <a:rPr lang="en-US" sz="1200" kern="1200" dirty="0">
                <a:solidFill>
                  <a:schemeClr val="tx1"/>
                </a:solidFill>
                <a:effectLst/>
                <a:latin typeface="+mn-lt"/>
                <a:ea typeface="+mn-ea"/>
                <a:cs typeface="+mn-cs"/>
              </a:rPr>
              <a:t>A final word about significant change</a:t>
            </a:r>
          </a:p>
          <a:p>
            <a:pPr lvl="1"/>
            <a:r>
              <a:rPr lang="en-US" sz="1200" kern="1200" dirty="0">
                <a:solidFill>
                  <a:schemeClr val="tx1"/>
                </a:solidFill>
                <a:effectLst/>
                <a:latin typeface="+mn-lt"/>
                <a:ea typeface="+mn-ea"/>
                <a:cs typeface="+mn-cs"/>
              </a:rPr>
              <a:t>When making determination, it must be individualized – what is a sig change for one person may not be for another.</a:t>
            </a:r>
          </a:p>
          <a:p>
            <a:pPr marL="228600" indent="-228600">
              <a:buFont typeface="+mj-lt"/>
              <a:buAutoNum type="arabicPeriod"/>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25</a:t>
            </a:fld>
            <a:endParaRPr lang="en-US"/>
          </a:p>
        </p:txBody>
      </p:sp>
    </p:spTree>
    <p:extLst>
      <p:ext uri="{BB962C8B-B14F-4D97-AF65-F5344CB8AC3E}">
        <p14:creationId xmlns:p14="http://schemas.microsoft.com/office/powerpoint/2010/main" val="1980790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a:p>
            <a:endParaRPr lang="en-US" dirty="0"/>
          </a:p>
          <a:p>
            <a:r>
              <a:rPr lang="en-US" dirty="0"/>
              <a:t>When is a Significant Change not necessary?</a:t>
            </a:r>
          </a:p>
          <a:p>
            <a:endParaRPr lang="en-US" dirty="0"/>
          </a:p>
          <a:p>
            <a:r>
              <a:rPr lang="en-US" dirty="0"/>
              <a:t>Example</a:t>
            </a:r>
            <a:r>
              <a:rPr lang="en-US" baseline="0" dirty="0"/>
              <a:t> of the IDT initiating corrective action to address symptoms:</a:t>
            </a:r>
          </a:p>
          <a:p>
            <a:pPr marL="171450" indent="-171450">
              <a:buFont typeface="Arial" panose="020B0604020202020204" pitchFamily="34" charset="0"/>
              <a:buChar char="•"/>
            </a:pPr>
            <a:r>
              <a:rPr lang="en-US" baseline="0" dirty="0"/>
              <a:t>When a resident is experiencing anticipated side effects from a psychoactive medication while the team is attempting to establish an effective dose level</a:t>
            </a:r>
          </a:p>
          <a:p>
            <a:pPr marL="171450" indent="-171450">
              <a:buFont typeface="Arial" panose="020B0604020202020204" pitchFamily="34" charset="0"/>
              <a:buChar char="•"/>
            </a:pPr>
            <a:r>
              <a:rPr lang="en-US" baseline="0" dirty="0"/>
              <a:t>Corrective action = the IDT can monitor, manage symptoms, and communicate with the physician to make further med adjustments if needed.</a:t>
            </a:r>
          </a:p>
          <a:p>
            <a:pPr marL="171450" indent="-171450">
              <a:buFont typeface="Arial" panose="020B0604020202020204" pitchFamily="34" charset="0"/>
              <a:buChar char="•"/>
            </a:pPr>
            <a:endParaRPr lang="en-US" baseline="0" dirty="0"/>
          </a:p>
          <a:p>
            <a:r>
              <a:rPr lang="en-US" baseline="0" dirty="0"/>
              <a:t>Example of short-term illness:</a:t>
            </a:r>
          </a:p>
          <a:p>
            <a:pPr marL="171450" indent="-171450">
              <a:buFont typeface="Arial" panose="020B0604020202020204" pitchFamily="34" charset="0"/>
              <a:buChar char="•"/>
            </a:pPr>
            <a:r>
              <a:rPr lang="en-US" baseline="0" dirty="0"/>
              <a:t>Resident has a mild fever secondary to a cold, and the IDT expects the resident to fully recover.</a:t>
            </a:r>
          </a:p>
          <a:p>
            <a:endParaRPr lang="en-US" baseline="0" dirty="0"/>
          </a:p>
          <a:p>
            <a:r>
              <a:rPr lang="en-US" baseline="0" dirty="0"/>
              <a:t>Example of cyclical signs and symptoms:</a:t>
            </a:r>
          </a:p>
          <a:p>
            <a:pPr marL="171450" indent="-171450">
              <a:buFont typeface="Arial" panose="020B0604020202020204" pitchFamily="34" charset="0"/>
              <a:buChar char="•"/>
            </a:pPr>
            <a:r>
              <a:rPr lang="en-US" baseline="0" dirty="0"/>
              <a:t>Resident with previous diagnosis of bi-polar disease shows signs of depressive symptoms.</a:t>
            </a:r>
          </a:p>
          <a:p>
            <a:endParaRPr lang="en-US" baseline="0" dirty="0"/>
          </a:p>
          <a:p>
            <a:r>
              <a:rPr lang="en-US" baseline="0" dirty="0"/>
              <a:t>It is </a:t>
            </a:r>
            <a:r>
              <a:rPr lang="en-US" b="1" baseline="0" dirty="0"/>
              <a:t>always</a:t>
            </a:r>
            <a:r>
              <a:rPr lang="en-US" baseline="0" dirty="0"/>
              <a:t> important for the IDT to document team discussion and the team’s rationale for determining whether a situation </a:t>
            </a:r>
            <a:r>
              <a:rPr lang="en-US" b="1" i="1" baseline="0" dirty="0"/>
              <a:t>is</a:t>
            </a:r>
            <a:r>
              <a:rPr lang="en-US" baseline="0" dirty="0"/>
              <a:t> a significant change for the resident or not.  The team’s thinking should be obvious to someone who was not present at the team’s decision-making when documentation is reviewed.</a:t>
            </a:r>
            <a:endParaRPr lang="en-US" dirty="0"/>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26</a:t>
            </a:fld>
            <a:endParaRPr lang="en-US"/>
          </a:p>
        </p:txBody>
      </p:sp>
    </p:spTree>
    <p:extLst>
      <p:ext uri="{BB962C8B-B14F-4D97-AF65-F5344CB8AC3E}">
        <p14:creationId xmlns:p14="http://schemas.microsoft.com/office/powerpoint/2010/main" val="3920423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MM:</a:t>
            </a:r>
          </a:p>
          <a:p>
            <a:pPr lvl="0"/>
            <a:r>
              <a:rPr lang="en-US" sz="1200" kern="1200" dirty="0">
                <a:solidFill>
                  <a:schemeClr val="tx1"/>
                </a:solidFill>
                <a:effectLst/>
                <a:latin typeface="+mn-lt"/>
                <a:ea typeface="+mn-ea"/>
                <a:cs typeface="+mn-cs"/>
              </a:rPr>
              <a:t>At the bottom of the pyramid – the foundation, is the resident, and the resident’s goals and preferences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Care planning must set objectives for the best outcome for the resident – highest practicable physical, mental and psychosocial wellbeing.</a:t>
            </a:r>
          </a:p>
          <a:p>
            <a:pPr lvl="0"/>
            <a:r>
              <a:rPr lang="en-US" sz="1200" kern="1200" dirty="0">
                <a:solidFill>
                  <a:schemeClr val="tx1"/>
                </a:solidFill>
                <a:effectLst/>
                <a:latin typeface="+mn-lt"/>
                <a:ea typeface="+mn-ea"/>
                <a:cs typeface="+mn-cs"/>
              </a:rPr>
              <a:t>Care planning must determine what interventions or services are needed to achieve the goals of the care plan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Federal and state rules require a care plan based on the assessment. The Care Plan must 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Updated as resident needs change, and with a significant change, and reviewed at least quarterly.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Developed and completed by an interdisciplinary team – IDT’s allow different perspectives and expertise while collaborating effectively to create positive outcomes with resident goals.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Person Centered and individualized.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resident or resident representative must be involved in the process of goal setting and care planning. </a:t>
            </a:r>
            <a:endParaRPr lang="en-US" sz="1200" dirty="0"/>
          </a:p>
        </p:txBody>
      </p:sp>
      <p:sp>
        <p:nvSpPr>
          <p:cNvPr id="4" name="Slide Number Placeholder 3"/>
          <p:cNvSpPr>
            <a:spLocks noGrp="1"/>
          </p:cNvSpPr>
          <p:nvPr>
            <p:ph type="sldNum" sz="quarter" idx="10"/>
          </p:nvPr>
        </p:nvSpPr>
        <p:spPr/>
        <p:txBody>
          <a:bodyPr/>
          <a:lstStyle/>
          <a:p>
            <a:fld id="{2F9D6BBD-AA37-4551-A0D0-5A69F001C730}" type="slidenum">
              <a:rPr lang="en-US" smtClean="0"/>
              <a:t>27</a:t>
            </a:fld>
            <a:endParaRPr lang="en-US"/>
          </a:p>
        </p:txBody>
      </p:sp>
    </p:spTree>
    <p:extLst>
      <p:ext uri="{BB962C8B-B14F-4D97-AF65-F5344CB8AC3E}">
        <p14:creationId xmlns:p14="http://schemas.microsoft.com/office/powerpoint/2010/main" val="261675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MM:</a:t>
            </a:r>
          </a:p>
          <a:p>
            <a:r>
              <a:rPr lang="en-US" sz="1200" dirty="0"/>
              <a:t>Federal requirements at F656, CMS requires that PASRR recommendations be incorporated into the care plan.</a:t>
            </a:r>
          </a:p>
          <a:p>
            <a:endParaRPr lang="en-US" sz="1200" dirty="0"/>
          </a:p>
          <a:p>
            <a:r>
              <a:rPr lang="en-US" sz="1200" dirty="0"/>
              <a:t>When incorporating the recommendations into the care plan:</a:t>
            </a:r>
          </a:p>
          <a:p>
            <a:endParaRPr lang="en-US" sz="1200" dirty="0"/>
          </a:p>
          <a:p>
            <a:r>
              <a:rPr lang="en-US" sz="1200" dirty="0"/>
              <a:t>First, read the entire Level II report.  It contains important information about the individual’s history, goals, preferences, strengths, and support needs.  It can be a valuable tool to gain knowledge about the resident. Information in the PASRR report can help to strengthen your entire care plan.</a:t>
            </a:r>
          </a:p>
          <a:p>
            <a:endParaRPr lang="en-US" sz="800" dirty="0"/>
          </a:p>
          <a:p>
            <a:r>
              <a:rPr lang="en-US" sz="1200" dirty="0"/>
              <a:t>For DDA PASRRs, review the “professional evaluations” section.  If an evaluation by a professional is requested, the NF must have the evaluation completed and provided to the PASRR assessor within 30 days, along with a copy of the NF care plan.  The professional evaluations are important to the assessor because they often help determine what Level 2 services would be most appropriate for the resident.</a:t>
            </a:r>
          </a:p>
          <a:p>
            <a:endParaRPr lang="en-US" sz="800" dirty="0"/>
          </a:p>
          <a:p>
            <a:r>
              <a:rPr lang="en-US" sz="1200" dirty="0"/>
              <a:t>PASRR recommendations are centered around the needs of each individual and support the person-centered approach.</a:t>
            </a:r>
          </a:p>
          <a:p>
            <a:endParaRPr lang="en-US" sz="1200" dirty="0"/>
          </a:p>
        </p:txBody>
      </p:sp>
      <p:sp>
        <p:nvSpPr>
          <p:cNvPr id="4" name="Slide Number Placeholder 3"/>
          <p:cNvSpPr>
            <a:spLocks noGrp="1"/>
          </p:cNvSpPr>
          <p:nvPr>
            <p:ph type="sldNum" sz="quarter" idx="10"/>
          </p:nvPr>
        </p:nvSpPr>
        <p:spPr/>
        <p:txBody>
          <a:bodyPr/>
          <a:lstStyle/>
          <a:p>
            <a:fld id="{2F9D6BBD-AA37-4551-A0D0-5A69F001C730}" type="slidenum">
              <a:rPr lang="en-US" smtClean="0"/>
              <a:t>28</a:t>
            </a:fld>
            <a:endParaRPr lang="en-US"/>
          </a:p>
        </p:txBody>
      </p:sp>
    </p:spTree>
    <p:extLst>
      <p:ext uri="{BB962C8B-B14F-4D97-AF65-F5344CB8AC3E}">
        <p14:creationId xmlns:p14="http://schemas.microsoft.com/office/powerpoint/2010/main" val="2791867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PASRR helps support better</a:t>
            </a:r>
            <a:r>
              <a:rPr lang="en-US" baseline="0" dirty="0"/>
              <a:t> health outcomes and increased satisfaction with care.</a:t>
            </a:r>
            <a:endParaRPr lang="en-US" dirty="0"/>
          </a:p>
          <a:p>
            <a:endParaRPr lang="en-US" sz="1200" dirty="0"/>
          </a:p>
          <a:p>
            <a:pPr marL="291179" indent="-291179">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The PASRR evaluation and services are person centered and designed to improve the resident’s life.  They are individualized to the resident’s wishes and needs.</a:t>
            </a:r>
          </a:p>
          <a:p>
            <a:pPr marL="291179" indent="-291179">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PASRR services are integrated into the person-centered care plan.</a:t>
            </a:r>
          </a:p>
          <a:p>
            <a:pPr marL="291179" indent="-291179">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If communication and coordination is effective, the resident, and facility and PASRR staff are all knowledgeable about the services provided to the resident.</a:t>
            </a:r>
          </a:p>
          <a:p>
            <a:endParaRPr lang="en-US" sz="1200" dirty="0">
              <a:solidFill>
                <a:srgbClr val="000000"/>
              </a:solidFill>
              <a:ea typeface="Calibri" panose="020F0502020204030204" pitchFamily="34" charset="0"/>
              <a:cs typeface="Calibri" panose="020F0502020204030204" pitchFamily="34" charset="0"/>
            </a:endParaRPr>
          </a:p>
          <a:p>
            <a:r>
              <a:rPr lang="en-US" sz="1200" dirty="0"/>
              <a:t>At a minimum, when evaluating the care plan which is at least on a quarterly basis, it would be a good time to review PASRR specialized services and recommendations with the resident/resident representative. If changes are requested or needed sooner, talk with the PASRR Assessor and Evaluators about changes the resident would like to see.</a:t>
            </a:r>
          </a:p>
          <a:p>
            <a:endParaRPr lang="en-US" sz="1200" dirty="0"/>
          </a:p>
        </p:txBody>
      </p:sp>
      <p:sp>
        <p:nvSpPr>
          <p:cNvPr id="4" name="Slide Number Placeholder 3"/>
          <p:cNvSpPr>
            <a:spLocks noGrp="1"/>
          </p:cNvSpPr>
          <p:nvPr>
            <p:ph type="sldNum" sz="quarter" idx="10"/>
          </p:nvPr>
        </p:nvSpPr>
        <p:spPr/>
        <p:txBody>
          <a:bodyPr/>
          <a:lstStyle/>
          <a:p>
            <a:fld id="{2F9D6BBD-AA37-4551-A0D0-5A69F001C730}" type="slidenum">
              <a:rPr lang="en-US" smtClean="0"/>
              <a:t>29</a:t>
            </a:fld>
            <a:endParaRPr lang="en-US"/>
          </a:p>
        </p:txBody>
      </p:sp>
    </p:spTree>
    <p:extLst>
      <p:ext uri="{BB962C8B-B14F-4D97-AF65-F5344CB8AC3E}">
        <p14:creationId xmlns:p14="http://schemas.microsoft.com/office/powerpoint/2010/main" val="272681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Welcome! </a:t>
            </a:r>
          </a:p>
          <a:p>
            <a:endParaRPr lang="en-US" sz="1200" dirty="0"/>
          </a:p>
          <a:p>
            <a:r>
              <a:rPr lang="en-US" sz="1200" dirty="0"/>
              <a:t> So you know who is with us today, let’s go around the room and let everyone introduce themselves.</a:t>
            </a:r>
          </a:p>
          <a:p>
            <a:endParaRPr lang="en-US" sz="1200" dirty="0"/>
          </a:p>
          <a:p>
            <a:r>
              <a:rPr lang="en-US" sz="1200" dirty="0"/>
              <a:t>Hello!  I’m Molly McClintock, from Residential Care Services.  I am the Nursing Home Policy Program Manager.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Hi, I am Heidi Johnston, PASRR Program Coordinator with the Developmental Disabilities Administration.</a:t>
            </a:r>
          </a:p>
          <a:p>
            <a:endParaRPr lang="en-US" sz="1200" dirty="0"/>
          </a:p>
          <a:p>
            <a:r>
              <a:rPr lang="en-US" sz="1200" dirty="0"/>
              <a:t>Hello!</a:t>
            </a:r>
            <a:r>
              <a:rPr lang="en-US" sz="1200" baseline="0" dirty="0"/>
              <a:t> I’m Terry Hehemann, PASRR Unit Manager for the Developmental Disabilities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Hi, I am Debbie Hoeman, Behavioral Health Policy Program Manager, with Residential Care Services. </a:t>
            </a:r>
            <a:endParaRPr lang="en-US" sz="1200" dirty="0"/>
          </a:p>
          <a:p>
            <a:endParaRPr lang="en-US" sz="1200" dirty="0"/>
          </a:p>
        </p:txBody>
      </p:sp>
      <p:sp>
        <p:nvSpPr>
          <p:cNvPr id="4" name="Slide Number Placeholder 3"/>
          <p:cNvSpPr>
            <a:spLocks noGrp="1"/>
          </p:cNvSpPr>
          <p:nvPr>
            <p:ph type="sldNum" sz="quarter" idx="10"/>
          </p:nvPr>
        </p:nvSpPr>
        <p:spPr/>
        <p:txBody>
          <a:bodyPr/>
          <a:lstStyle/>
          <a:p>
            <a:fld id="{2F9D6BBD-AA37-4551-A0D0-5A69F001C730}" type="slidenum">
              <a:rPr lang="en-US" smtClean="0"/>
              <a:t>3</a:t>
            </a:fld>
            <a:endParaRPr lang="en-US"/>
          </a:p>
        </p:txBody>
      </p:sp>
    </p:spTree>
    <p:extLst>
      <p:ext uri="{BB962C8B-B14F-4D97-AF65-F5344CB8AC3E}">
        <p14:creationId xmlns:p14="http://schemas.microsoft.com/office/powerpoint/2010/main" val="2204486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feedback we received from last years webinar, we have included a few common scenarios that a facility may come across while considering the need for a BH PASRR Level I. Please note these following scenario’s do not apply to residents that require both ID/RC and Behavioral Health.</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Ms. Thomas has no history of Serious Mental Illness, she is not on any psychotropic medications, and she is not displaying any signs or symptoms of depression or anxiety.</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instance would be a completely negative Level 1.  Please ensure that all 3 sections noted, are marked “NO”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On page 4, section IV, the first box would be marked, “No Level II evaluation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30</a:t>
            </a:fld>
            <a:endParaRPr lang="en-US"/>
          </a:p>
        </p:txBody>
      </p:sp>
    </p:spTree>
    <p:extLst>
      <p:ext uri="{BB962C8B-B14F-4D97-AF65-F5344CB8AC3E}">
        <p14:creationId xmlns:p14="http://schemas.microsoft.com/office/powerpoint/2010/main" val="545580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scenario</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Mr. Smith has a history of depression, and he has been on Celexa for 6 years.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He is accepting of his medical hospitalization and the plan for an upcoming nursing facility placement.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would be an example of a negative level 1. However, please ensure that all 3 sections are marked as indicated. </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page 4, section IV, will have the first box marked, “No Level II evaluation indicated.”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Additional Comments, it would be beneficial to reiterate that the patients symptoms are currently well-managed on his medication.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31</a:t>
            </a:fld>
            <a:endParaRPr lang="en-US"/>
          </a:p>
        </p:txBody>
      </p:sp>
    </p:spTree>
    <p:extLst>
      <p:ext uri="{BB962C8B-B14F-4D97-AF65-F5344CB8AC3E}">
        <p14:creationId xmlns:p14="http://schemas.microsoft.com/office/powerpoint/2010/main" val="2378061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Scenario,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Mr. Brown has a history of depression, is on Celexa and is currently recuperating from a hip fracture.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medical hospitalization has been rough for him and he is displaying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active symptoms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depression as exhibited by declining or refusing some days of therapies, He is irritable with nursing staff, and is more withdrawn than he was before. </a:t>
            </a:r>
          </a:p>
          <a:p>
            <a:pPr marL="342900" marR="0" lvl="0" indent="-342900">
              <a:lnSpc>
                <a:spcPct val="107000"/>
              </a:lnSpc>
              <a:spcBef>
                <a:spcPts val="0"/>
              </a:spcBef>
              <a:spcAft>
                <a:spcPts val="800"/>
              </a:spcAft>
              <a:buFont typeface="+mj-lt"/>
              <a:buAutoNum type="arabicPeriod"/>
              <a:tabLst>
                <a:tab pos="457200" algn="l"/>
              </a:tabLs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However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medical team think that under normal circumstances, rehab will be less than 30 days.</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would be an example of a negative level 1. However, please ensure that all 3 sections are marked as indicated.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thought he has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active symptoms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depression, the medical team thinks his overall stay will be less than 30 days, which is meets the criteria for “Exempted Hospital Discharge”</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Section IV, the 6</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box down should be marked, “No Level II evaluation indicated at this time due to exempted hospital discharge”.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**Nursing facilities please take note:  if rehab does not go as planned and Mr. Brown will stay beyond 30 days, the Level 1 does NOT need to be redone, but the hospital’s version needs to be faxed to the PASRR Contractor on day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32</a:t>
            </a:fld>
            <a:endParaRPr lang="en-US"/>
          </a:p>
        </p:txBody>
      </p:sp>
    </p:spTree>
    <p:extLst>
      <p:ext uri="{BB962C8B-B14F-4D97-AF65-F5344CB8AC3E}">
        <p14:creationId xmlns:p14="http://schemas.microsoft.com/office/powerpoint/2010/main" val="3180951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Scenario,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Mr. Clark has a history of depression and has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active symptoms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of depression.  He is deconditioned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and will require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more than 30 days at the nursing facility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would be an example of a Positive level 1.</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please ensure that all 3 sections noted below are marked as indicated.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Section IV, the second box down, “Level II evaluation referral required for SMI.” Will need to be selected.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circumstance under which if the patient is identified while still in the hospital, ideally, the patient will need to be seen for the PASRR Level 2 Evaluation,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prior</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admission to the nursing facility.  The nursing facility can be cited for accepting a patient with a positive L1 without the L2 having been done.</a:t>
            </a:r>
          </a:p>
          <a:p>
            <a:pPr marR="0" indent="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33</a:t>
            </a:fld>
            <a:endParaRPr lang="en-US"/>
          </a:p>
        </p:txBody>
      </p:sp>
    </p:spTree>
    <p:extLst>
      <p:ext uri="{BB962C8B-B14F-4D97-AF65-F5344CB8AC3E}">
        <p14:creationId xmlns:p14="http://schemas.microsoft.com/office/powerpoint/2010/main" val="125422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scenario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Ms. Smith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initially had a negative PASRR Level 1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entered the nursing facility for rehab.  Unfortunately, she had some set-backs resulting in a longer than anticipated stay.  She became more depressed, withdrawn, and began losing weight.  She scored 16/27 on the PHQ-9 and her Primary Physician was contacted regarding the possibility of starting an antidepressant.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example of a Significant Change.  </a:t>
            </a:r>
          </a:p>
          <a:p>
            <a:pPr marL="342900" marR="0" lvl="0" indent="-34290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instance, the facility will complete a new PASSR Level 1,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noting the significant change date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(approximately) on page 1, and on Page 4. </a:t>
            </a:r>
          </a:p>
          <a:p>
            <a:pPr marL="342900" marR="0" lvl="0" indent="-342900">
              <a:lnSpc>
                <a:spcPct val="107000"/>
              </a:lnSpc>
              <a:spcBef>
                <a:spcPts val="0"/>
              </a:spcBef>
              <a:spcAft>
                <a:spcPts val="8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Section IV, the 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box down,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“Level II evaluation referral required for significant change. Will need to be selected.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startAt="5"/>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0"/>
              </a:spcBef>
              <a:spcAft>
                <a:spcPts val="800"/>
              </a:spcAft>
              <a:buNone/>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34</a:t>
            </a:fld>
            <a:endParaRPr lang="en-US"/>
          </a:p>
        </p:txBody>
      </p:sp>
    </p:spTree>
    <p:extLst>
      <p:ext uri="{BB962C8B-B14F-4D97-AF65-F5344CB8AC3E}">
        <p14:creationId xmlns:p14="http://schemas.microsoft.com/office/powerpoint/2010/main" val="1390601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Civil money penalties (CMPs) are fines imposed on nursing facilities that do not meet federal health and safety standards.  Washington state receives a portion of the funds collected to be reinvested in support of projects that improve the overall quality of life and/or care of nursing facility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hlinkClick r:id="rId3"/>
              </a:rPr>
              <a:t>Opportunities are available for nursing homes to participate in grant projects.  More information is available at the link in the slide. </a:t>
            </a:r>
            <a:r>
              <a:rPr lang="en-US" sz="1200" b="1" u="none" dirty="0">
                <a:solidFill>
                  <a:schemeClr val="tx1"/>
                </a:solidFill>
                <a:hlinkClick r:id="rId3"/>
              </a:rPr>
              <a:t>Some</a:t>
            </a:r>
            <a:r>
              <a:rPr lang="en-US" sz="1200" b="1" u="none" baseline="0" dirty="0">
                <a:solidFill>
                  <a:schemeClr val="tx1"/>
                </a:solidFill>
                <a:hlinkClick r:id="rId3"/>
              </a:rPr>
              <a:t> facilities are using these funds to purchase equipment to assist residents to communicate with others outside of the facility including family and friends.  PASRR has found that for residents who are able to communicate with family and friends it has reduced anxiety and increased stability for  the resident.</a:t>
            </a:r>
            <a:endParaRPr lang="en-US" sz="1200" b="1" u="none" dirty="0">
              <a:solidFill>
                <a:schemeClr val="tx1"/>
              </a:solidFill>
              <a:hlinkClick r:id="rId3"/>
            </a:endParaRPr>
          </a:p>
          <a:p>
            <a:endParaRPr lang="en-US" dirty="0"/>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35</a:t>
            </a:fld>
            <a:endParaRPr lang="en-US"/>
          </a:p>
        </p:txBody>
      </p:sp>
    </p:spTree>
    <p:extLst>
      <p:ext uri="{BB962C8B-B14F-4D97-AF65-F5344CB8AC3E}">
        <p14:creationId xmlns:p14="http://schemas.microsoft.com/office/powerpoint/2010/main" val="499552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a:p>
            <a:endParaRPr lang="en-US" b="1" dirty="0"/>
          </a:p>
          <a:p>
            <a:r>
              <a:rPr lang="en-US" b="0" dirty="0"/>
              <a:t>I want to end with a final thought.</a:t>
            </a:r>
          </a:p>
          <a:p>
            <a:endParaRPr lang="en-US" b="0" dirty="0"/>
          </a:p>
          <a:p>
            <a:pPr marL="109728" indent="0">
              <a:buNone/>
            </a:pPr>
            <a:r>
              <a:rPr lang="en-US" dirty="0">
                <a:latin typeface="Calibri" panose="020F0502020204030204" pitchFamily="34" charset="0"/>
                <a:cs typeface="Calibri" panose="020F0502020204030204" pitchFamily="34" charset="0"/>
              </a:rPr>
              <a:t>Look at PASRR as a partnership between the resident, important people in the resident’s life, hospital, NF, and state agencies.</a:t>
            </a:r>
          </a:p>
          <a:p>
            <a:pPr marL="109728" indent="0">
              <a:buNone/>
            </a:pPr>
            <a:endParaRPr lang="en-US" sz="200" dirty="0">
              <a:latin typeface="Calibri" panose="020F0502020204030204" pitchFamily="34" charset="0"/>
              <a:cs typeface="Calibri" panose="020F0502020204030204" pitchFamily="34" charset="0"/>
            </a:endParaRPr>
          </a:p>
          <a:p>
            <a:pPr marL="109728" indent="0">
              <a:buNone/>
            </a:pPr>
            <a:r>
              <a:rPr lang="en-US" dirty="0">
                <a:latin typeface="Calibri" panose="020F0502020204030204" pitchFamily="34" charset="0"/>
                <a:cs typeface="Calibri" panose="020F0502020204030204" pitchFamily="34" charset="0"/>
              </a:rPr>
              <a:t>At its center is our common desire to provide person-centered, high-quality services for each individual we serve.</a:t>
            </a:r>
          </a:p>
          <a:p>
            <a:endParaRPr lang="en-US" b="0" dirty="0"/>
          </a:p>
        </p:txBody>
      </p:sp>
      <p:sp>
        <p:nvSpPr>
          <p:cNvPr id="4" name="Slide Number Placeholder 3"/>
          <p:cNvSpPr>
            <a:spLocks noGrp="1"/>
          </p:cNvSpPr>
          <p:nvPr>
            <p:ph type="sldNum" sz="quarter" idx="10"/>
          </p:nvPr>
        </p:nvSpPr>
        <p:spPr/>
        <p:txBody>
          <a:bodyPr/>
          <a:lstStyle/>
          <a:p>
            <a:fld id="{2F9D6BBD-AA37-4551-A0D0-5A69F001C730}" type="slidenum">
              <a:rPr lang="en-US" smtClean="0"/>
              <a:t>36</a:t>
            </a:fld>
            <a:endParaRPr lang="en-US"/>
          </a:p>
        </p:txBody>
      </p:sp>
    </p:spTree>
    <p:extLst>
      <p:ext uri="{BB962C8B-B14F-4D97-AF65-F5344CB8AC3E}">
        <p14:creationId xmlns:p14="http://schemas.microsoft.com/office/powerpoint/2010/main" val="3019051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DDA—HJ  </a:t>
            </a:r>
          </a:p>
          <a:p>
            <a:r>
              <a:rPr lang="en-US" dirty="0"/>
              <a:t>HCA and DDA maintain PASRR internet</a:t>
            </a:r>
            <a:r>
              <a:rPr lang="en-US" baseline="0" dirty="0"/>
              <a:t> sites.  At these links, you can find contact information for the PASRR teams, helpful links, FAQs, and –soon- a copy of this presentation.  We encourage you to send your staff to these sites, especially when turnover occurs.</a:t>
            </a:r>
          </a:p>
          <a:p>
            <a:endParaRPr lang="en-US" baseline="0" dirty="0"/>
          </a:p>
          <a:p>
            <a:r>
              <a:rPr lang="en-US" baseline="0" dirty="0"/>
              <a:t>Behavioral Health Support for Providers has a website, link to email and a referral line.</a:t>
            </a:r>
            <a:endParaRPr lang="en-US" dirty="0"/>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37</a:t>
            </a:fld>
            <a:endParaRPr lang="en-US"/>
          </a:p>
        </p:txBody>
      </p:sp>
    </p:spTree>
    <p:extLst>
      <p:ext uri="{BB962C8B-B14F-4D97-AF65-F5344CB8AC3E}">
        <p14:creationId xmlns:p14="http://schemas.microsoft.com/office/powerpoint/2010/main" val="1607885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DDA—HJ</a:t>
            </a:r>
          </a:p>
          <a:p>
            <a:endParaRPr lang="en-US" dirty="0"/>
          </a:p>
          <a:p>
            <a:r>
              <a:rPr lang="en-US" dirty="0"/>
              <a:t>The</a:t>
            </a:r>
            <a:r>
              <a:rPr lang="en-US" baseline="0" dirty="0"/>
              <a:t> next two slides supply information about how to contact people who work with PASRR in Washington State.</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38</a:t>
            </a:fld>
            <a:endParaRPr lang="en-US"/>
          </a:p>
        </p:txBody>
      </p:sp>
    </p:spTree>
    <p:extLst>
      <p:ext uri="{BB962C8B-B14F-4D97-AF65-F5344CB8AC3E}">
        <p14:creationId xmlns:p14="http://schemas.microsoft.com/office/powerpoint/2010/main" val="1311112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DDA--HJ</a:t>
            </a:r>
          </a:p>
        </p:txBody>
      </p:sp>
      <p:sp>
        <p:nvSpPr>
          <p:cNvPr id="4" name="Slide Number Placeholder 3"/>
          <p:cNvSpPr>
            <a:spLocks noGrp="1"/>
          </p:cNvSpPr>
          <p:nvPr>
            <p:ph type="sldNum" sz="quarter" idx="10"/>
          </p:nvPr>
        </p:nvSpPr>
        <p:spPr/>
        <p:txBody>
          <a:bodyPr/>
          <a:lstStyle/>
          <a:p>
            <a:fld id="{2F9D6BBD-AA37-4551-A0D0-5A69F001C730}" type="slidenum">
              <a:rPr lang="en-US" smtClean="0"/>
              <a:t>39</a:t>
            </a:fld>
            <a:endParaRPr lang="en-US"/>
          </a:p>
        </p:txBody>
      </p:sp>
    </p:spTree>
    <p:extLst>
      <p:ext uri="{BB962C8B-B14F-4D97-AF65-F5344CB8AC3E}">
        <p14:creationId xmlns:p14="http://schemas.microsoft.com/office/powerpoint/2010/main" val="299990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BL</a:t>
            </a:r>
          </a:p>
          <a:p>
            <a:r>
              <a:rPr lang="en-US" dirty="0"/>
              <a:t>We hold</a:t>
            </a:r>
            <a:r>
              <a:rPr lang="en-US" baseline="0" dirty="0"/>
              <a:t> PASRR webinars annually.</a:t>
            </a:r>
            <a:r>
              <a:rPr lang="en-US" dirty="0"/>
              <a:t> With us today we have skilled</a:t>
            </a:r>
            <a:r>
              <a:rPr lang="en-US" baseline="0" dirty="0"/>
              <a:t> nursing facilities, hospitals, DSHS staff (DDA, HCA, ALTSA) and HCA contractors. </a:t>
            </a:r>
            <a:endParaRPr lang="en-US" dirty="0"/>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PASRR process here in Washington continues to grow and be refined. We plan to continue with periodic updates. </a:t>
            </a:r>
          </a:p>
          <a:p>
            <a:endParaRPr lang="en-US" dirty="0"/>
          </a:p>
          <a:p>
            <a:r>
              <a:rPr lang="en-US" dirty="0"/>
              <a:t>If you registered for and participate in today’s webinar or the next session you will be emailed</a:t>
            </a:r>
            <a:r>
              <a:rPr lang="en-US" baseline="0" dirty="0"/>
              <a:t> </a:t>
            </a:r>
            <a:r>
              <a:rPr lang="en-US" dirty="0"/>
              <a:t>a certificate with 1.5 CEU’s. If you are participating as a group, it is the responsibility of the individual</a:t>
            </a:r>
            <a:r>
              <a:rPr lang="en-US" baseline="0" dirty="0"/>
              <a:t> who registered and logged in the today’s webinar to distribute the certificates to others who are in the room. Whomever registered may want to get emails for the others in the room if you are part of a very large organization. </a:t>
            </a:r>
            <a:endParaRPr lang="en-US" dirty="0"/>
          </a:p>
          <a:p>
            <a:endParaRPr lang="en-US" dirty="0"/>
          </a:p>
          <a:p>
            <a:r>
              <a:rPr lang="en-US" dirty="0"/>
              <a:t>Also important to note, that a resident who has a positive PASRR may have multiple case workers who are working with them. It is not unusual for this to occur, so we don’t want anyone to be surprised if this happens in their facility.  </a:t>
            </a:r>
            <a:r>
              <a:rPr lang="en-US" b="1" dirty="0">
                <a:highlight>
                  <a:srgbClr val="FFFF00"/>
                </a:highlight>
              </a:rPr>
              <a:t>ADDITIONALLY, THERE ARE TWO SEPARATE PASRR PROGRAMS:  DDA PASRR for people with Intellectual Disabilities and Related Condition and Behavioral Health PASRR.  When applicable, differences in the two programs will be highlighted.</a:t>
            </a:r>
          </a:p>
          <a:p>
            <a:r>
              <a:rPr lang="en-US" dirty="0"/>
              <a:t> </a:t>
            </a:r>
          </a:p>
        </p:txBody>
      </p:sp>
      <p:sp>
        <p:nvSpPr>
          <p:cNvPr id="4" name="Slide Number Placeholder 3"/>
          <p:cNvSpPr>
            <a:spLocks noGrp="1"/>
          </p:cNvSpPr>
          <p:nvPr>
            <p:ph type="sldNum" sz="quarter" idx="10"/>
          </p:nvPr>
        </p:nvSpPr>
        <p:spPr/>
        <p:txBody>
          <a:bodyPr/>
          <a:lstStyle/>
          <a:p>
            <a:fld id="{2F9D6BBD-AA37-4551-A0D0-5A69F001C730}" type="slidenum">
              <a:rPr lang="en-US" smtClean="0"/>
              <a:t>4</a:t>
            </a:fld>
            <a:endParaRPr lang="en-US"/>
          </a:p>
        </p:txBody>
      </p:sp>
    </p:spTree>
    <p:extLst>
      <p:ext uri="{BB962C8B-B14F-4D97-AF65-F5344CB8AC3E}">
        <p14:creationId xmlns:p14="http://schemas.microsoft.com/office/powerpoint/2010/main" val="658601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DDA—HJ</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We would like to thank you for your time today and we are now ready to answer your questions.</a:t>
            </a:r>
            <a:endParaRPr lang="en-US"/>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40</a:t>
            </a:fld>
            <a:endParaRPr lang="en-US"/>
          </a:p>
        </p:txBody>
      </p:sp>
    </p:spTree>
    <p:extLst>
      <p:ext uri="{BB962C8B-B14F-4D97-AF65-F5344CB8AC3E}">
        <p14:creationId xmlns:p14="http://schemas.microsoft.com/office/powerpoint/2010/main" val="251023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 </a:t>
            </a:r>
          </a:p>
          <a:p>
            <a:r>
              <a:rPr lang="en-US" dirty="0"/>
              <a:t>Hello, first I’d like to clarify the PASRR abbreviations.  You might sometimes see Pre-Admission Screening and Resident Review abbreviated as P-A-S-R-R and sometimes it is spelled P-A-S-A-R-R.  The two acronyms are used interchangeably.  The federal rules formerly required an annual review and the second “A” in the P-A-S-A-R-R spelling stood for “annual.”   </a:t>
            </a:r>
          </a:p>
          <a:p>
            <a:endParaRPr lang="en-US" dirty="0"/>
          </a:p>
          <a:p>
            <a:r>
              <a:rPr lang="en-US" dirty="0"/>
              <a:t>The requirement for an annual assessment was discontinued in 1996, though the Code of Federal Regulations, or CFRs, have not been updated to reflect the change.  </a:t>
            </a:r>
          </a:p>
          <a:p>
            <a:endParaRPr lang="en-US" dirty="0"/>
          </a:p>
          <a:p>
            <a:r>
              <a:rPr lang="en-US" dirty="0"/>
              <a:t>So, a new PASRR is not required annually, but is required whenever a resident with Serious Mental Illness (SMI) or Intellectual Disability or Related Condition (ID/RC) experiences a significant change in condition, or if a resident is newly identified as having a SMI or ID/RC.  Additionally, Developmental Disabilities Administration (DDA) completes follow-up evaluations for people who remain in a Nursing Facility longer than 90 days.</a:t>
            </a:r>
          </a:p>
          <a:p>
            <a:r>
              <a:rPr lang="en-US" dirty="0"/>
              <a:t> </a:t>
            </a:r>
          </a:p>
          <a:p>
            <a:r>
              <a:rPr lang="en-US" dirty="0"/>
              <a:t>For your reference, this slide shows the federal and state rules related to PASRR.  </a:t>
            </a:r>
          </a:p>
          <a:p>
            <a:pPr marL="174708" indent="-174708">
              <a:buFont typeface="Arial" panose="020B0604020202020204" pitchFamily="34" charset="0"/>
              <a:buChar char="•"/>
            </a:pPr>
            <a:r>
              <a:rPr lang="en-US" dirty="0"/>
              <a:t>For Washington State, rules are found in the Washington Administrative Code, known as WACs.  For Nursing home specific rules, look at 388-97-1910 through 388-97-2000.  Rules specifically related to Developmental Disabilities are at 388-834.  </a:t>
            </a:r>
          </a:p>
          <a:p>
            <a:pPr marL="174708" indent="-174708">
              <a:buFont typeface="Arial" panose="020B0604020202020204" pitchFamily="34" charset="0"/>
              <a:buChar char="•"/>
            </a:pPr>
            <a:r>
              <a:rPr lang="en-US" dirty="0"/>
              <a:t>The federal regulation is found at 42 CFR 483.100 through 483.138. The guidance for those rules is found in Appendix PP, at F644 and F645.</a:t>
            </a:r>
          </a:p>
        </p:txBody>
      </p:sp>
      <p:sp>
        <p:nvSpPr>
          <p:cNvPr id="4" name="Slide Number Placeholder 3"/>
          <p:cNvSpPr>
            <a:spLocks noGrp="1"/>
          </p:cNvSpPr>
          <p:nvPr>
            <p:ph type="sldNum" sz="quarter" idx="10"/>
          </p:nvPr>
        </p:nvSpPr>
        <p:spPr/>
        <p:txBody>
          <a:bodyPr/>
          <a:lstStyle/>
          <a:p>
            <a:fld id="{2F9D6BBD-AA37-4551-A0D0-5A69F001C730}" type="slidenum">
              <a:rPr lang="en-US" smtClean="0"/>
              <a:t>5</a:t>
            </a:fld>
            <a:endParaRPr lang="en-US"/>
          </a:p>
        </p:txBody>
      </p:sp>
    </p:spTree>
    <p:extLst>
      <p:ext uri="{BB962C8B-B14F-4D97-AF65-F5344CB8AC3E}">
        <p14:creationId xmlns:p14="http://schemas.microsoft.com/office/powerpoint/2010/main" val="283928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PASRR Is a federal program, however, in Washington state, the responsibilities for PASRR are divided among different Agency’s.  The Department of Social and Health Services administers their PASRR Program through DDA.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Health Care Authority </a:t>
            </a:r>
            <a:r>
              <a:rPr lang="en-US" dirty="0"/>
              <a:t>administers the BH PASRR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client has both </a:t>
            </a:r>
            <a:r>
              <a:rPr lang="en-US" dirty="0">
                <a:solidFill>
                  <a:srgbClr val="00B050"/>
                </a:solidFill>
              </a:rPr>
              <a:t>an ID/RC</a:t>
            </a:r>
            <a:r>
              <a:rPr lang="en-US" dirty="0"/>
              <a:t>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Serious Mental Illness</a:t>
            </a:r>
            <a:r>
              <a:rPr lang="en-US" dirty="0"/>
              <a:t> concern, the Level I PASRR evaluation should be completed and sent to BOTH DDA and BH PASRR. Please direct your questions regarding Intellectual Disabilities and Related Conditions to DDA and your </a:t>
            </a:r>
            <a:r>
              <a:rPr lang="en-US" sz="1800" dirty="0">
                <a:effectLst/>
                <a:latin typeface="Calibri" panose="020F0502020204030204" pitchFamily="34" charset="0"/>
                <a:ea typeface="Calibri" panose="020F0502020204030204" pitchFamily="34" charset="0"/>
                <a:cs typeface="Times New Roman" panose="02020603050405020304" pitchFamily="18" charset="0"/>
              </a:rPr>
              <a:t>Serious Mental Illness</a:t>
            </a:r>
            <a:r>
              <a:rPr lang="en-US" dirty="0"/>
              <a:t> questions to HCA. </a:t>
            </a:r>
          </a:p>
          <a:p>
            <a:endParaRPr lang="en-US" dirty="0"/>
          </a:p>
          <a:p>
            <a:endParaRPr lang="en-US" dirty="0"/>
          </a:p>
          <a:p>
            <a:r>
              <a:rPr lang="en-US" dirty="0"/>
              <a:t>Both sections of PASRR utilize the same Level I PASRR Pre-Admission and Resident Review Form, but there are a few key differences that are worth noting.</a:t>
            </a:r>
          </a:p>
          <a:p>
            <a:endParaRPr lang="en-US" dirty="0"/>
          </a:p>
          <a:p>
            <a:r>
              <a:rPr lang="en-US" dirty="0"/>
              <a:t>The DDA’s PASRR Program is</a:t>
            </a:r>
          </a:p>
          <a:p>
            <a:pPr marL="285750" indent="-285750">
              <a:buFont typeface="Arial" panose="020B0604020202020204" pitchFamily="34" charset="0"/>
              <a:buChar char="•"/>
            </a:pPr>
            <a:r>
              <a:rPr lang="en-US" dirty="0"/>
              <a:t>Staffed by state employees</a:t>
            </a:r>
          </a:p>
          <a:p>
            <a:pPr marL="285750" indent="-285750">
              <a:buFont typeface="Arial" panose="020B0604020202020204" pitchFamily="34" charset="0"/>
              <a:buChar char="•"/>
            </a:pPr>
            <a:r>
              <a:rPr lang="en-US" dirty="0"/>
              <a:t>Able to return to the facilities for regularly scheduled Follow-up</a:t>
            </a:r>
          </a:p>
          <a:p>
            <a:pPr marL="285750" indent="-285750">
              <a:buFont typeface="Arial" panose="020B0604020202020204" pitchFamily="34" charset="0"/>
              <a:buChar char="•"/>
            </a:pPr>
            <a:r>
              <a:rPr lang="en-US" u="sng" dirty="0"/>
              <a:t>Most recommended services are arranged by DDA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The BH PASRR Program</a:t>
            </a:r>
          </a:p>
          <a:p>
            <a:pPr marL="285750" indent="-285750">
              <a:buFont typeface="Arial" panose="020B0604020202020204" pitchFamily="34" charset="0"/>
              <a:buChar char="•"/>
            </a:pPr>
            <a:r>
              <a:rPr lang="en-US" dirty="0"/>
              <a:t>Delegates authority to Contractors</a:t>
            </a:r>
          </a:p>
          <a:p>
            <a:pPr marL="285750" indent="-285750">
              <a:buFont typeface="Arial" panose="020B0604020202020204" pitchFamily="34" charset="0"/>
              <a:buChar char="•"/>
            </a:pPr>
            <a:r>
              <a:rPr lang="en-US" sz="1200" dirty="0"/>
              <a:t>Only return due to Significant Change in Condition or need for Follow-up</a:t>
            </a:r>
          </a:p>
          <a:p>
            <a:pPr marL="285750" indent="-285750">
              <a:buFont typeface="Arial" panose="020B0604020202020204" pitchFamily="34" charset="0"/>
              <a:buChar char="•"/>
            </a:pPr>
            <a:r>
              <a:rPr lang="en-US" u="sng" dirty="0"/>
              <a:t>Recommended services are coordinated by the Skilled Nursing Facility</a:t>
            </a:r>
          </a:p>
          <a:p>
            <a:pPr algn="ctr"/>
            <a:endParaRPr lang="en-US" sz="1000" i="1" dirty="0"/>
          </a:p>
          <a:p>
            <a:pPr algn="ctr"/>
            <a:endParaRPr lang="en-US" sz="1000" i="1" dirty="0"/>
          </a:p>
          <a:p>
            <a:endParaRPr lang="en-US" dirty="0"/>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17A2AB-D95A-4E92-B13E-09F428C3D0C3}" type="slidenum">
              <a:rPr lang="en-US" smtClean="0"/>
              <a:t>6</a:t>
            </a:fld>
            <a:endParaRPr lang="en-US"/>
          </a:p>
        </p:txBody>
      </p:sp>
    </p:spTree>
    <p:extLst>
      <p:ext uri="{BB962C8B-B14F-4D97-AF65-F5344CB8AC3E}">
        <p14:creationId xmlns:p14="http://schemas.microsoft.com/office/powerpoint/2010/main" val="2451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a:p>
            <a:endParaRPr lang="en-US" dirty="0"/>
          </a:p>
          <a:p>
            <a:r>
              <a:rPr lang="en-US" dirty="0"/>
              <a:t>This was talked about last year, the Centers for Medicare and Medicaid Services</a:t>
            </a:r>
            <a:r>
              <a:rPr lang="en-US" baseline="0" dirty="0"/>
              <a:t> proposed amendments and additions to the federal PASRR rules.  The proposed rules were placed on the Federal Register on February 20, 2020.  Comments were accepted through May 20, 2020.  The PASRR workgroup – representatives from Developmental Disabilities Administration, Health Care Authority, Residential Care Services, and Home and Community Services reviewed the proposed rules and submitted comments.</a:t>
            </a:r>
          </a:p>
          <a:p>
            <a:endParaRPr lang="en-US" baseline="0" dirty="0"/>
          </a:p>
          <a:p>
            <a:r>
              <a:rPr lang="en-US" baseline="0" dirty="0"/>
              <a:t>PASRR was first required with federal legislation that happened in 1987.  The rules we are currently using were adopted in 1990.  CMS wanted to update the rules to better reflect current nursing home practice.  They also heard from stakeholders that some of the rules were unclear or illogical.</a:t>
            </a:r>
          </a:p>
          <a:p>
            <a:endParaRPr lang="en-US" baseline="0" dirty="0"/>
          </a:p>
          <a:p>
            <a:r>
              <a:rPr lang="en-US" baseline="0" dirty="0"/>
              <a:t>Facilities feed back included:</a:t>
            </a:r>
          </a:p>
          <a:p>
            <a:pPr marL="171450" indent="-171450">
              <a:buFont typeface="Arial" panose="020B0604020202020204" pitchFamily="34" charset="0"/>
              <a:buChar char="•"/>
            </a:pPr>
            <a:r>
              <a:rPr lang="en-US" baseline="0" dirty="0"/>
              <a:t>Improve clarity of who is required to have a Level I screen with Provisional admission,</a:t>
            </a:r>
          </a:p>
          <a:p>
            <a:pPr marL="171450" indent="-171450">
              <a:buFont typeface="Arial" panose="020B0604020202020204" pitchFamily="34" charset="0"/>
              <a:buChar char="•"/>
            </a:pPr>
            <a:r>
              <a:rPr lang="en-US" baseline="0" dirty="0"/>
              <a:t>Clean up the word “annual” and </a:t>
            </a:r>
          </a:p>
          <a:p>
            <a:pPr marL="171450" indent="-171450">
              <a:buFont typeface="Arial" panose="020B0604020202020204" pitchFamily="34" charset="0"/>
              <a:buChar char="•"/>
            </a:pPr>
            <a:r>
              <a:rPr lang="en-US" baseline="0" dirty="0"/>
              <a:t>clarifying timelines, such as how long after a significant change a facility has to report the change.</a:t>
            </a:r>
          </a:p>
          <a:p>
            <a:r>
              <a:rPr lang="en-US" baseline="0" dirty="0"/>
              <a:t>State Agencies feed back including: </a:t>
            </a:r>
          </a:p>
          <a:p>
            <a:pPr marL="171450" indent="-171450">
              <a:buFont typeface="Arial" panose="020B0604020202020204" pitchFamily="34" charset="0"/>
              <a:buChar char="•"/>
            </a:pPr>
            <a:r>
              <a:rPr lang="en-US" baseline="0" dirty="0"/>
              <a:t>Data reporting requirements</a:t>
            </a:r>
          </a:p>
          <a:p>
            <a:pPr marL="171450" indent="-171450">
              <a:buFont typeface="Arial" panose="020B0604020202020204" pitchFamily="34" charset="0"/>
              <a:buChar char="•"/>
            </a:pPr>
            <a:r>
              <a:rPr lang="en-US" baseline="0" dirty="0"/>
              <a:t>Timelines for completion of work</a:t>
            </a:r>
          </a:p>
          <a:p>
            <a:pPr marL="171450" indent="-171450">
              <a:buFont typeface="Arial" panose="020B0604020202020204" pitchFamily="34" charset="0"/>
              <a:buChar char="•"/>
            </a:pPr>
            <a:r>
              <a:rPr lang="en-US" baseline="0" dirty="0"/>
              <a:t>Face-to-face versus telework</a:t>
            </a:r>
          </a:p>
          <a:p>
            <a:endParaRPr lang="en-US" baseline="0" dirty="0"/>
          </a:p>
          <a:p>
            <a:r>
              <a:rPr lang="en-US" baseline="0" dirty="0"/>
              <a:t>With the Public Health Emergency, there has not been further action by CMS to formally adopt the rules.  We have not heard any projected timeline for adoption.  On the screen is the Federal Register number if you want to look at the proposed rules.</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7</a:t>
            </a:fld>
            <a:endParaRPr lang="en-US"/>
          </a:p>
        </p:txBody>
      </p:sp>
    </p:spTree>
    <p:extLst>
      <p:ext uri="{BB962C8B-B14F-4D97-AF65-F5344CB8AC3E}">
        <p14:creationId xmlns:p14="http://schemas.microsoft.com/office/powerpoint/2010/main" val="1856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a:p>
            <a:endParaRPr lang="en-US" dirty="0"/>
          </a:p>
          <a:p>
            <a:r>
              <a:rPr lang="en-US" dirty="0">
                <a:solidFill>
                  <a:schemeClr val="accent2">
                    <a:lumMod val="25000"/>
                  </a:schemeClr>
                </a:solidFill>
              </a:rPr>
              <a:t>PASRR has three goals:</a:t>
            </a:r>
          </a:p>
          <a:p>
            <a:endParaRPr lang="en-US" dirty="0">
              <a:solidFill>
                <a:schemeClr val="accent2">
                  <a:lumMod val="25000"/>
                </a:schemeClr>
              </a:solidFill>
            </a:endParaRPr>
          </a:p>
          <a:p>
            <a:r>
              <a:rPr lang="en-US" dirty="0">
                <a:solidFill>
                  <a:schemeClr val="accent2">
                    <a:lumMod val="25000"/>
                  </a:schemeClr>
                </a:solidFill>
              </a:rPr>
              <a:t>The first goal of PASRR is to</a:t>
            </a:r>
            <a:r>
              <a:rPr lang="en-US" b="1" u="sng" dirty="0">
                <a:solidFill>
                  <a:schemeClr val="accent2">
                    <a:lumMod val="25000"/>
                  </a:schemeClr>
                </a:solidFill>
              </a:rPr>
              <a:t> identify </a:t>
            </a:r>
            <a:r>
              <a:rPr lang="en-US" dirty="0">
                <a:solidFill>
                  <a:schemeClr val="accent2">
                    <a:lumMod val="25000"/>
                  </a:schemeClr>
                </a:solidFill>
              </a:rPr>
              <a:t>people referred to nursing facilities who have an intellectual disability or related condition (ID/RC) or a serious mental illness (SMI);</a:t>
            </a:r>
          </a:p>
          <a:p>
            <a:pPr>
              <a:spcBef>
                <a:spcPts val="1223"/>
              </a:spcBef>
            </a:pPr>
            <a:r>
              <a:rPr lang="en-US" dirty="0">
                <a:solidFill>
                  <a:schemeClr val="accent2">
                    <a:lumMod val="25000"/>
                  </a:schemeClr>
                </a:solidFill>
              </a:rPr>
              <a:t>The second goal is to ensure that the individuals with the serious mental illness, Intellectual disability or related condition are admitted appropriately.  This means the person is admitted in a home that is the </a:t>
            </a:r>
            <a:r>
              <a:rPr lang="en-US" b="1" u="sng" dirty="0">
                <a:solidFill>
                  <a:schemeClr val="accent2">
                    <a:lumMod val="25000"/>
                  </a:schemeClr>
                </a:solidFill>
              </a:rPr>
              <a:t>least restrictive setting</a:t>
            </a:r>
            <a:r>
              <a:rPr lang="en-US" dirty="0">
                <a:solidFill>
                  <a:schemeClr val="accent2">
                    <a:lumMod val="25000"/>
                  </a:schemeClr>
                </a:solidFill>
              </a:rPr>
              <a:t> that still meets their particular care needs.</a:t>
            </a:r>
          </a:p>
          <a:p>
            <a:pPr>
              <a:spcBef>
                <a:spcPts val="1223"/>
              </a:spcBef>
            </a:pPr>
            <a:r>
              <a:rPr lang="en-US" dirty="0">
                <a:solidFill>
                  <a:schemeClr val="accent2">
                    <a:lumMod val="25000"/>
                  </a:schemeClr>
                </a:solidFill>
              </a:rPr>
              <a:t>The third goal of PASRR is for each person identified through the PASRR process to receive the services they need, if they are identified as needing services.  The services I’m describing are services that are specific to their serious mental illness or intellectual disability or related condition.  </a:t>
            </a:r>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8</a:t>
            </a:fld>
            <a:endParaRPr lang="en-US"/>
          </a:p>
        </p:txBody>
      </p:sp>
    </p:spTree>
    <p:extLst>
      <p:ext uri="{BB962C8B-B14F-4D97-AF65-F5344CB8AC3E}">
        <p14:creationId xmlns:p14="http://schemas.microsoft.com/office/powerpoint/2010/main" val="405826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a:p>
            <a:endParaRPr lang="en-US" dirty="0"/>
          </a:p>
          <a:p>
            <a:r>
              <a:rPr lang="en-US" i="1" dirty="0">
                <a:solidFill>
                  <a:schemeClr val="accent2">
                    <a:lumMod val="25000"/>
                  </a:schemeClr>
                </a:solidFill>
              </a:rPr>
              <a:t>So, why is PASRR important?</a:t>
            </a:r>
          </a:p>
          <a:p>
            <a:endParaRPr lang="en-US" i="1" dirty="0">
              <a:solidFill>
                <a:schemeClr val="accent2">
                  <a:lumMod val="25000"/>
                </a:schemeClr>
              </a:solidFill>
            </a:endParaRPr>
          </a:p>
          <a:p>
            <a:r>
              <a:rPr lang="en-US" dirty="0">
                <a:solidFill>
                  <a:schemeClr val="accent2">
                    <a:lumMod val="25000"/>
                  </a:schemeClr>
                </a:solidFill>
              </a:rPr>
              <a:t>PASRR can improve the quality of life for residents with Significant Mental Illness or Intellectual disability/Related Condition.  PASRR advances person-centered care planning by assuring that psychological, psychiatric, and functional needs are considered along with personal goals and preferences in planning long term care.  It also helps assure care is done in the least restrictive setting.</a:t>
            </a:r>
          </a:p>
          <a:p>
            <a:endParaRPr lang="en-US" dirty="0">
              <a:solidFill>
                <a:schemeClr val="accent2">
                  <a:lumMod val="25000"/>
                </a:schemeClr>
              </a:solidFill>
            </a:endParaRPr>
          </a:p>
          <a:p>
            <a:r>
              <a:rPr lang="en-US" dirty="0">
                <a:solidFill>
                  <a:schemeClr val="accent2">
                    <a:lumMod val="25000"/>
                  </a:schemeClr>
                </a:solidFill>
              </a:rPr>
              <a:t>PASRR can enhance nursing facility care by providing additional disability-related services not included in the NF daily rate and by making recommendations to the nursing facility.</a:t>
            </a:r>
          </a:p>
          <a:p>
            <a:endParaRPr lang="en-US" dirty="0"/>
          </a:p>
          <a:p>
            <a:r>
              <a:rPr lang="en-US" dirty="0"/>
              <a:t>So, not only is the PASRR process important to ensure people with SMI or ID receive care in the least restrictive setting, it also provides evaluation and services to help ensure appropriate care is provided in a dignified and person-centered manner to those who reside at a nursing facility.</a:t>
            </a:r>
          </a:p>
          <a:p>
            <a:endParaRPr lang="en-US" dirty="0"/>
          </a:p>
        </p:txBody>
      </p:sp>
      <p:sp>
        <p:nvSpPr>
          <p:cNvPr id="4" name="Slide Number Placeholder 3"/>
          <p:cNvSpPr>
            <a:spLocks noGrp="1"/>
          </p:cNvSpPr>
          <p:nvPr>
            <p:ph type="sldNum" sz="quarter" idx="10"/>
          </p:nvPr>
        </p:nvSpPr>
        <p:spPr/>
        <p:txBody>
          <a:bodyPr/>
          <a:lstStyle/>
          <a:p>
            <a:fld id="{2F9D6BBD-AA37-4551-A0D0-5A69F001C730}" type="slidenum">
              <a:rPr lang="en-US" smtClean="0"/>
              <a:t>9</a:t>
            </a:fld>
            <a:endParaRPr lang="en-US"/>
          </a:p>
        </p:txBody>
      </p:sp>
    </p:spTree>
    <p:extLst>
      <p:ext uri="{BB962C8B-B14F-4D97-AF65-F5344CB8AC3E}">
        <p14:creationId xmlns:p14="http://schemas.microsoft.com/office/powerpoint/2010/main" val="72581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9569E0-0C4F-4D41-A79F-822AA0C98EF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46269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569E0-0C4F-4D41-A79F-822AA0C98EF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40760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569E0-0C4F-4D41-A79F-822AA0C98EF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374738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569E0-0C4F-4D41-A79F-822AA0C98EF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98076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569E0-0C4F-4D41-A79F-822AA0C98EF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39498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9569E0-0C4F-4D41-A79F-822AA0C98EF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85200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9569E0-0C4F-4D41-A79F-822AA0C98EFD}"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18886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569E0-0C4F-4D41-A79F-822AA0C98EFD}"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97991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569E0-0C4F-4D41-A79F-822AA0C98EFD}"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2180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569E0-0C4F-4D41-A79F-822AA0C98EF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237601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569E0-0C4F-4D41-A79F-822AA0C98EF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5FA44-27EE-4A4C-81F8-9DC9C94FC117}" type="slidenum">
              <a:rPr lang="en-US" smtClean="0"/>
              <a:t>‹#›</a:t>
            </a:fld>
            <a:endParaRPr lang="en-US"/>
          </a:p>
        </p:txBody>
      </p:sp>
    </p:spTree>
    <p:extLst>
      <p:ext uri="{BB962C8B-B14F-4D97-AF65-F5344CB8AC3E}">
        <p14:creationId xmlns:p14="http://schemas.microsoft.com/office/powerpoint/2010/main" val="100271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569E0-0C4F-4D41-A79F-822AA0C98EFD}"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5FA44-27EE-4A4C-81F8-9DC9C94FC117}" type="slidenum">
              <a:rPr lang="en-US" smtClean="0"/>
              <a:t>‹#›</a:t>
            </a:fld>
            <a:endParaRPr lang="en-US"/>
          </a:p>
        </p:txBody>
      </p:sp>
    </p:spTree>
    <p:extLst>
      <p:ext uri="{BB962C8B-B14F-4D97-AF65-F5344CB8AC3E}">
        <p14:creationId xmlns:p14="http://schemas.microsoft.com/office/powerpoint/2010/main" val="410720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jamda.com/article/S1525-8610(20)30373-X/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rcsbhst@dshs.w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dshs.wa.gov/altsa/civil-money-penalty-cmp-fund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mailto:rcsbhst@dshs.w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dshs.wa.gov/altsa/residential-care-services/behavioral-health-support-providers" TargetMode="External"/><Relationship Id="rId5" Type="http://schemas.openxmlformats.org/officeDocument/2006/relationships/hyperlink" Target="http://www.hca.wa.gov/pasrr" TargetMode="External"/><Relationship Id="rId4" Type="http://schemas.openxmlformats.org/officeDocument/2006/relationships/hyperlink" Target="https://www.dshs.wa.gov/dda/consumers-and-families/pre-admission-screening-and-resident-review-pasrr-progra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Maureen.craig@hca.wa.gov" TargetMode="External"/><Relationship Id="rId3" Type="http://schemas.openxmlformats.org/officeDocument/2006/relationships/image" Target="../media/image5.emf"/><Relationship Id="rId7" Type="http://schemas.openxmlformats.org/officeDocument/2006/relationships/hyperlink" Target="mailto:elizabeth.loska@hca.wa.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wendy.einer@dshs.wa.gov" TargetMode="External"/><Relationship Id="rId5" Type="http://schemas.openxmlformats.org/officeDocument/2006/relationships/hyperlink" Target="mailto:heidi.toda@dshs.wa.gov" TargetMode="External"/><Relationship Id="rId4" Type="http://schemas.openxmlformats.org/officeDocument/2006/relationships/hyperlink" Target="mailto:teresa.hehemann@dshs.wa.gov" TargetMode="External"/><Relationship Id="rId9" Type="http://schemas.openxmlformats.org/officeDocument/2006/relationships/hyperlink" Target="mailto:lisa.herke@dshs.wa.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mailto:elizabeth.gordon@DOH.WA.GOV" TargetMode="External"/><Relationship Id="rId5" Type="http://schemas.openxmlformats.org/officeDocument/2006/relationships/hyperlink" Target="mailto:julie.cope@dshs.wa.gov" TargetMode="External"/><Relationship Id="rId4" Type="http://schemas.openxmlformats.org/officeDocument/2006/relationships/hyperlink" Target="mailto:Debbie.hoeman@dshs.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apps.leg.wa.gov/wac/default.aspx?cite=388-8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pps.leg.wa.gov/wac/default.aspx?cite=388-97-2000" TargetMode="External"/><Relationship Id="rId5" Type="http://schemas.openxmlformats.org/officeDocument/2006/relationships/hyperlink" Target="http://apps.leg.wa.gov/wac/default.aspx?cite=388-97-1910" TargetMode="External"/><Relationship Id="rId4" Type="http://schemas.openxmlformats.org/officeDocument/2006/relationships/hyperlink" Target="http://www.ecfr.gov/cgi-bin/text-idx?c=ecfr&amp;SID=5fea05a8eb64820d3b7995bccaed9d83&amp;rgn=div6&amp;view=text&amp;node=42:5.0.1.1.2.3&amp;idno=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medicaid.gov/medicaid/ltss/institutional/pasrr/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F5CFD-B653-3949-AFAE-CAD339215019}"/>
              </a:ext>
            </a:extLst>
          </p:cNvPr>
          <p:cNvPicPr>
            <a:picLocks noChangeAspect="1"/>
          </p:cNvPicPr>
          <p:nvPr/>
        </p:nvPicPr>
        <p:blipFill>
          <a:blip r:embed="rId3"/>
          <a:stretch>
            <a:fillRect/>
          </a:stretch>
        </p:blipFill>
        <p:spPr>
          <a:xfrm>
            <a:off x="55418" y="0"/>
            <a:ext cx="12192000" cy="6858000"/>
          </a:xfrm>
          <a:prstGeom prst="rect">
            <a:avLst/>
          </a:prstGeom>
        </p:spPr>
      </p:pic>
      <p:sp>
        <p:nvSpPr>
          <p:cNvPr id="2" name="Title 1">
            <a:extLst>
              <a:ext uri="{FF2B5EF4-FFF2-40B4-BE49-F238E27FC236}">
                <a16:creationId xmlns:a16="http://schemas.microsoft.com/office/drawing/2014/main" id="{6F402154-8FC6-3641-BAE0-BA3E7D653007}"/>
              </a:ext>
            </a:extLst>
          </p:cNvPr>
          <p:cNvSpPr>
            <a:spLocks noGrp="1"/>
          </p:cNvSpPr>
          <p:nvPr>
            <p:ph type="ctrTitle"/>
          </p:nvPr>
        </p:nvSpPr>
        <p:spPr>
          <a:xfrm>
            <a:off x="1524000" y="1660359"/>
            <a:ext cx="9254836" cy="1371600"/>
          </a:xfrm>
        </p:spPr>
        <p:txBody>
          <a:bodyPr>
            <a:normAutofit fontScale="90000"/>
          </a:bodyPr>
          <a:lstStyle/>
          <a:p>
            <a:br>
              <a:rPr lang="en-US" dirty="0"/>
            </a:br>
            <a:br>
              <a:rPr lang="en-US" dirty="0"/>
            </a:br>
            <a:br>
              <a:rPr lang="en-US" dirty="0"/>
            </a:br>
            <a:r>
              <a:rPr lang="en-US" sz="5300" dirty="0"/>
              <a:t>Pre-Admission Screening and Resident Review (PASRR)</a:t>
            </a:r>
          </a:p>
        </p:txBody>
      </p:sp>
      <p:sp>
        <p:nvSpPr>
          <p:cNvPr id="3" name="Subtitle 2">
            <a:extLst>
              <a:ext uri="{FF2B5EF4-FFF2-40B4-BE49-F238E27FC236}">
                <a16:creationId xmlns:a16="http://schemas.microsoft.com/office/drawing/2014/main" id="{E14D50B4-658F-8742-AF60-644026A8A432}"/>
              </a:ext>
            </a:extLst>
          </p:cNvPr>
          <p:cNvSpPr>
            <a:spLocks noGrp="1"/>
          </p:cNvSpPr>
          <p:nvPr>
            <p:ph type="subTitle" idx="1"/>
          </p:nvPr>
        </p:nvSpPr>
        <p:spPr>
          <a:xfrm>
            <a:off x="806116" y="3313048"/>
            <a:ext cx="10503568" cy="1126606"/>
          </a:xfrm>
        </p:spPr>
        <p:txBody>
          <a:bodyPr>
            <a:noAutofit/>
          </a:bodyPr>
          <a:lstStyle/>
          <a:p>
            <a:r>
              <a:rPr lang="en-US" sz="2800" dirty="0"/>
              <a:t>Information for Hospitals, Medical Offices, and Nursing Facilities</a:t>
            </a:r>
          </a:p>
          <a:p>
            <a:r>
              <a:rPr lang="en-US" sz="2800" dirty="0">
                <a:solidFill>
                  <a:schemeClr val="accent1">
                    <a:lumMod val="50000"/>
                  </a:schemeClr>
                </a:solidFill>
              </a:rPr>
              <a:t>2021</a:t>
            </a:r>
          </a:p>
          <a:p>
            <a:endParaRPr lang="en-US" sz="2800" dirty="0">
              <a:solidFill>
                <a:schemeClr val="accent1">
                  <a:lumMod val="50000"/>
                </a:schemeClr>
              </a:solidFill>
            </a:endParaRPr>
          </a:p>
        </p:txBody>
      </p:sp>
      <p:sp>
        <p:nvSpPr>
          <p:cNvPr id="4" name="TextBox 3"/>
          <p:cNvSpPr txBox="1"/>
          <p:nvPr/>
        </p:nvSpPr>
        <p:spPr>
          <a:xfrm>
            <a:off x="505326" y="4884821"/>
            <a:ext cx="10804358" cy="338554"/>
          </a:xfrm>
          <a:prstGeom prst="rect">
            <a:avLst/>
          </a:prstGeom>
          <a:noFill/>
        </p:spPr>
        <p:txBody>
          <a:bodyPr wrap="square" rtlCol="0">
            <a:spAutoFit/>
          </a:bodyPr>
          <a:lstStyle/>
          <a:p>
            <a:r>
              <a:rPr lang="en-US" sz="1600" i="1" dirty="0"/>
              <a:t>Presented by: Beth Loska (HCA), Molly McClintock (RCS), Heidi Johnston (DDA), Debbie Hoeman (RCS), Terry Hehemann (DDA) </a:t>
            </a:r>
          </a:p>
        </p:txBody>
      </p:sp>
    </p:spTree>
    <p:extLst>
      <p:ext uri="{BB962C8B-B14F-4D97-AF65-F5344CB8AC3E}">
        <p14:creationId xmlns:p14="http://schemas.microsoft.com/office/powerpoint/2010/main" val="253583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schemeClr val="accent2">
                    <a:lumMod val="25000"/>
                  </a:schemeClr>
                </a:solidFill>
                <a:latin typeface="Calibri" panose="020F0502020204030204" pitchFamily="34" charset="0"/>
                <a:cs typeface="Calibri" panose="020F0502020204030204" pitchFamily="34" charset="0"/>
              </a:rPr>
              <a:t>COVID-19 related PASRR Timelines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t>In March 2020, Washington received CMS approval of an 1135 waiver that impacts PASRR timelines.</a:t>
            </a:r>
          </a:p>
          <a:p>
            <a:pPr marL="0" indent="0">
              <a:buNone/>
            </a:pPr>
            <a:endParaRPr lang="en-US" dirty="0"/>
          </a:p>
          <a:p>
            <a:r>
              <a:rPr lang="en-US" dirty="0"/>
              <a:t>This waiver allows that PASRR Level 1 and Level 2 assessments not be required for 30 days after admission. </a:t>
            </a:r>
          </a:p>
          <a:p>
            <a:endParaRPr lang="en-US" dirty="0"/>
          </a:p>
          <a:p>
            <a:pPr marL="0" indent="0">
              <a:buNone/>
            </a:pPr>
            <a:endParaRPr lang="en-US" dirty="0"/>
          </a:p>
        </p:txBody>
      </p:sp>
    </p:spTree>
    <p:extLst>
      <p:ext uri="{BB962C8B-B14F-4D97-AF65-F5344CB8AC3E}">
        <p14:creationId xmlns:p14="http://schemas.microsoft.com/office/powerpoint/2010/main" val="265929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schemeClr val="accent2">
                    <a:lumMod val="25000"/>
                  </a:schemeClr>
                </a:solidFill>
                <a:latin typeface="Calibri" panose="020F0502020204030204" pitchFamily="34" charset="0"/>
                <a:cs typeface="Calibri" panose="020F0502020204030204" pitchFamily="34" charset="0"/>
              </a:rPr>
              <a:t>What the 1135 Waiver Means:</a:t>
            </a:r>
            <a:br>
              <a:rPr lang="en-US" b="1" dirty="0">
                <a:solidFill>
                  <a:schemeClr val="accent2">
                    <a:lumMod val="25000"/>
                  </a:schemeClr>
                </a:solidFill>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224366"/>
            <a:ext cx="10515600" cy="4952597"/>
          </a:xfrm>
        </p:spPr>
        <p:txBody>
          <a:bodyPr>
            <a:normAutofit/>
          </a:bodyPr>
          <a:lstStyle/>
          <a:p>
            <a:r>
              <a:rPr lang="en-US" dirty="0"/>
              <a:t>A person may be admitted to a nursing facility </a:t>
            </a:r>
            <a:r>
              <a:rPr lang="en-US" i="1" dirty="0"/>
              <a:t>without</a:t>
            </a:r>
            <a:r>
              <a:rPr lang="en-US" dirty="0"/>
              <a:t> having a Level 1 or Level 2 PASRR prior to the admission.</a:t>
            </a:r>
          </a:p>
          <a:p>
            <a:r>
              <a:rPr lang="en-US" dirty="0"/>
              <a:t>The requirement is waived for an individual admission for 30 days.</a:t>
            </a:r>
          </a:p>
          <a:p>
            <a:r>
              <a:rPr lang="en-US" dirty="0"/>
              <a:t>The nursing home bears the responsibility to track such admissions and obtain a Level 1 and Level 2 (if indicated) when the 30 days has expired.</a:t>
            </a:r>
          </a:p>
          <a:p>
            <a:r>
              <a:rPr lang="en-US" dirty="0"/>
              <a:t>A facility could be cited for failing to obtain a PASRR Level 1 and (if indicated) a Level 2 after 30 days of residency.</a:t>
            </a:r>
          </a:p>
          <a:p>
            <a:r>
              <a:rPr lang="en-US" dirty="0"/>
              <a:t>If the hospital or nursing facility submits a Level 1 prior to or upon admission, PASRR will be responsible for completing the Level 2 as required.</a:t>
            </a:r>
          </a:p>
          <a:p>
            <a:endParaRPr lang="en-US" dirty="0"/>
          </a:p>
        </p:txBody>
      </p:sp>
    </p:spTree>
    <p:extLst>
      <p:ext uri="{BB962C8B-B14F-4D97-AF65-F5344CB8AC3E}">
        <p14:creationId xmlns:p14="http://schemas.microsoft.com/office/powerpoint/2010/main" val="288909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108488"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schemeClr val="accent2">
                    <a:lumMod val="25000"/>
                  </a:schemeClr>
                </a:solidFill>
                <a:latin typeface="Calibri" panose="020F0502020204030204" pitchFamily="34" charset="0"/>
                <a:cs typeface="Calibri" panose="020F0502020204030204" pitchFamily="34" charset="0"/>
              </a:rPr>
              <a:t>What the 1135 Waiver </a:t>
            </a:r>
            <a:r>
              <a:rPr lang="en-US" b="1" i="1" u="sng" dirty="0">
                <a:solidFill>
                  <a:schemeClr val="accent2">
                    <a:lumMod val="25000"/>
                  </a:schemeClr>
                </a:solidFill>
                <a:latin typeface="Calibri" panose="020F0502020204030204" pitchFamily="34" charset="0"/>
                <a:cs typeface="Calibri" panose="020F0502020204030204" pitchFamily="34" charset="0"/>
              </a:rPr>
              <a:t>Doesn’t</a:t>
            </a:r>
            <a:r>
              <a:rPr lang="en-US" b="1" dirty="0">
                <a:solidFill>
                  <a:schemeClr val="accent2">
                    <a:lumMod val="25000"/>
                  </a:schemeClr>
                </a:solidFill>
                <a:latin typeface="Calibri" panose="020F0502020204030204" pitchFamily="34" charset="0"/>
                <a:cs typeface="Calibri" panose="020F0502020204030204" pitchFamily="34" charset="0"/>
              </a:rPr>
              <a:t> Mean:</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46688" y="1536867"/>
            <a:ext cx="10515600" cy="4351338"/>
          </a:xfrm>
        </p:spPr>
        <p:txBody>
          <a:bodyPr/>
          <a:lstStyle/>
          <a:p>
            <a:r>
              <a:rPr lang="en-US" dirty="0"/>
              <a:t> The PASRR process for an individual can be delayed more than 30 days.</a:t>
            </a:r>
          </a:p>
          <a:p>
            <a:r>
              <a:rPr lang="en-US" dirty="0"/>
              <a:t>A nursing facility can ignore PASRR requirements for the duration of the waiver.</a:t>
            </a:r>
          </a:p>
          <a:p>
            <a:r>
              <a:rPr lang="en-US" dirty="0"/>
              <a:t>PASRR is not an important requirement mandated by CMS regulations.</a:t>
            </a:r>
          </a:p>
          <a:p>
            <a:r>
              <a:rPr lang="en-US" dirty="0"/>
              <a:t>People don’t need PASRR services during the pandemic.</a:t>
            </a:r>
          </a:p>
          <a:p>
            <a:r>
              <a:rPr lang="en-US" dirty="0"/>
              <a:t>Facilities can bar PASRR personnel from the SNF.</a:t>
            </a:r>
          </a:p>
          <a:p>
            <a:pPr marL="0" indent="0">
              <a:buNone/>
            </a:pPr>
            <a:endParaRPr lang="en-US" dirty="0"/>
          </a:p>
        </p:txBody>
      </p:sp>
    </p:spTree>
    <p:extLst>
      <p:ext uri="{BB962C8B-B14F-4D97-AF65-F5344CB8AC3E}">
        <p14:creationId xmlns:p14="http://schemas.microsoft.com/office/powerpoint/2010/main" val="394636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schemeClr val="accent2">
                    <a:lumMod val="25000"/>
                  </a:schemeClr>
                </a:solidFill>
                <a:latin typeface="Calibri" panose="020F0502020204030204" pitchFamily="34" charset="0"/>
                <a:cs typeface="Calibri" panose="020F0502020204030204" pitchFamily="34" charset="0"/>
              </a:rPr>
              <a:t>How Might COVID-19 Impact Resident Outcomes?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t>By postponing the PASRR process, critical services for people with intellectual disabilities or serious mental health conditions are delayed.</a:t>
            </a:r>
          </a:p>
          <a:p>
            <a:r>
              <a:rPr lang="en-US" dirty="0"/>
              <a:t>Residents with these conditions may be especially impacted by isolation and need help with coping strategies.</a:t>
            </a:r>
          </a:p>
          <a:p>
            <a:r>
              <a:rPr lang="en-US" dirty="0"/>
              <a:t>Staff at many NFs have collaborated with the PASRR team to help support good outcomes for clients.</a:t>
            </a:r>
          </a:p>
          <a:p>
            <a:r>
              <a:rPr lang="en-US" dirty="0"/>
              <a:t>PASRR has supplied therapeutic equipment, assistive technology, and remote behavioral health support during this time.</a:t>
            </a:r>
          </a:p>
        </p:txBody>
      </p:sp>
    </p:spTree>
    <p:extLst>
      <p:ext uri="{BB962C8B-B14F-4D97-AF65-F5344CB8AC3E}">
        <p14:creationId xmlns:p14="http://schemas.microsoft.com/office/powerpoint/2010/main" val="236224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latin typeface="Calibri" panose="020F0502020204030204" pitchFamily="34" charset="0"/>
                <a:cs typeface="Calibri" panose="020F0502020204030204" pitchFamily="34" charset="0"/>
              </a:rPr>
              <a:t>Isolation and Loneliness</a:t>
            </a:r>
          </a:p>
        </p:txBody>
      </p:sp>
      <p:sp>
        <p:nvSpPr>
          <p:cNvPr id="3" name="Content Placeholder 2"/>
          <p:cNvSpPr>
            <a:spLocks noGrp="1"/>
          </p:cNvSpPr>
          <p:nvPr>
            <p:ph idx="1"/>
          </p:nvPr>
        </p:nvSpPr>
        <p:spPr/>
        <p:txBody>
          <a:bodyPr/>
          <a:lstStyle/>
          <a:p>
            <a:r>
              <a:rPr lang="en-US" dirty="0"/>
              <a:t>An </a:t>
            </a:r>
            <a:r>
              <a:rPr lang="en-US" dirty="0">
                <a:hlinkClick r:id="rId4"/>
              </a:rPr>
              <a:t>article</a:t>
            </a:r>
            <a:r>
              <a:rPr lang="en-US" dirty="0"/>
              <a:t> in the Journal of the American Medical Directors Association says that an “unfulfilled need for meaningful relationships and losing their self-determination because of institutionalization play crucial roles in feelings of loneliness” among nursing home residents.</a:t>
            </a:r>
          </a:p>
          <a:p>
            <a:pPr marL="0" indent="0">
              <a:buNone/>
            </a:pPr>
            <a:endParaRPr lang="en-US" dirty="0"/>
          </a:p>
          <a:p>
            <a:r>
              <a:rPr lang="en-US" dirty="0"/>
              <a:t>This is true even when people are not seeing the current level of restrictions.</a:t>
            </a:r>
          </a:p>
        </p:txBody>
      </p:sp>
    </p:spTree>
    <p:extLst>
      <p:ext uri="{BB962C8B-B14F-4D97-AF65-F5344CB8AC3E}">
        <p14:creationId xmlns:p14="http://schemas.microsoft.com/office/powerpoint/2010/main" val="176457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normAutofit fontScale="90000"/>
          </a:bodyPr>
          <a:lstStyle/>
          <a:p>
            <a:r>
              <a:rPr lang="en-US" b="1" dirty="0">
                <a:latin typeface="Calibri" panose="020F0502020204030204" pitchFamily="34" charset="0"/>
                <a:cs typeface="Calibri" panose="020F0502020204030204" pitchFamily="34" charset="0"/>
              </a:rPr>
              <a:t>Other Ways DDA PASRR Can Help People with Intellectual Disabilities or Related Conditions</a:t>
            </a:r>
          </a:p>
        </p:txBody>
      </p:sp>
      <p:sp>
        <p:nvSpPr>
          <p:cNvPr id="3" name="Content Placeholder 2"/>
          <p:cNvSpPr>
            <a:spLocks noGrp="1"/>
          </p:cNvSpPr>
          <p:nvPr>
            <p:ph idx="1"/>
          </p:nvPr>
        </p:nvSpPr>
        <p:spPr/>
        <p:txBody>
          <a:bodyPr>
            <a:normAutofit/>
          </a:bodyPr>
          <a:lstStyle/>
          <a:p>
            <a:endParaRPr lang="en-US" sz="4000" dirty="0"/>
          </a:p>
          <a:p>
            <a:r>
              <a:rPr lang="en-US" sz="4000" dirty="0"/>
              <a:t>Assistive Technology</a:t>
            </a:r>
          </a:p>
          <a:p>
            <a:r>
              <a:rPr lang="en-US" sz="4000" dirty="0"/>
              <a:t>Therapeutic Supplies</a:t>
            </a:r>
          </a:p>
          <a:p>
            <a:r>
              <a:rPr lang="en-US" sz="4000" dirty="0"/>
              <a:t>Remote Services</a:t>
            </a:r>
          </a:p>
        </p:txBody>
      </p:sp>
    </p:spTree>
    <p:extLst>
      <p:ext uri="{BB962C8B-B14F-4D97-AF65-F5344CB8AC3E}">
        <p14:creationId xmlns:p14="http://schemas.microsoft.com/office/powerpoint/2010/main" val="401484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lang="en-US" b="1" dirty="0">
                <a:latin typeface="Calibri" panose="020F0502020204030204" pitchFamily="34" charset="0"/>
                <a:cs typeface="Calibri" panose="020F0502020204030204" pitchFamily="34" charset="0"/>
              </a:rPr>
              <a:t>Behavioral Health Support</a:t>
            </a:r>
          </a:p>
        </p:txBody>
      </p:sp>
      <p:pic>
        <p:nvPicPr>
          <p:cNvPr id="4" name="Content Placeholder 3"/>
          <p:cNvPicPr>
            <a:picLocks noGrp="1" noChangeAspect="1"/>
          </p:cNvPicPr>
          <p:nvPr>
            <p:ph idx="1"/>
          </p:nvPr>
        </p:nvPicPr>
        <p:blipFill>
          <a:blip r:embed="rId4"/>
          <a:stretch>
            <a:fillRect/>
          </a:stretch>
        </p:blipFill>
        <p:spPr>
          <a:xfrm>
            <a:off x="2861384" y="2010760"/>
            <a:ext cx="5950130" cy="3661619"/>
          </a:xfrm>
          <a:prstGeom prst="rect">
            <a:avLst/>
          </a:prstGeom>
        </p:spPr>
      </p:pic>
    </p:spTree>
    <p:extLst>
      <p:ext uri="{BB962C8B-B14F-4D97-AF65-F5344CB8AC3E}">
        <p14:creationId xmlns:p14="http://schemas.microsoft.com/office/powerpoint/2010/main" val="383462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kumimoji="0" lang="en-US" sz="5400" b="1" i="0" u="none" strike="noStrike" kern="1200" cap="none" spc="0" normalizeH="0" baseline="0" noProof="0" dirty="0">
                <a:ln>
                  <a:noFill/>
                </a:ln>
                <a:solidFill>
                  <a:prstClr val="black"/>
                </a:solidFill>
                <a:effectLst/>
                <a:uLnTx/>
                <a:uFillTx/>
                <a:latin typeface="Calibri" panose="020F0502020204030204"/>
                <a:ea typeface="+mj-ea"/>
                <a:cs typeface="+mj-cs"/>
              </a:rPr>
              <a:t>Behavioral Health Support</a:t>
            </a:r>
            <a:endParaRPr lang="en-US" b="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ADE09939-FCBF-4870-BF6D-EA48C4ED711C}"/>
              </a:ext>
            </a:extLst>
          </p:cNvPr>
          <p:cNvSpPr>
            <a:spLocks noGrp="1"/>
          </p:cNvSpPr>
          <p:nvPr>
            <p:ph idx="1"/>
          </p:nvPr>
        </p:nvSpPr>
        <p:spPr>
          <a:xfrm>
            <a:off x="838200" y="1507068"/>
            <a:ext cx="10287000" cy="4826000"/>
          </a:xfrm>
        </p:spPr>
        <p:txBody>
          <a:bodyPr>
            <a:normAutofit fontScale="5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100" b="0" i="0" u="none" strike="noStrike" kern="1200" cap="none" spc="0" normalizeH="0" baseline="0" noProof="0" dirty="0">
                <a:ln>
                  <a:noFill/>
                </a:ln>
                <a:solidFill>
                  <a:srgbClr val="00B050"/>
                </a:solidFill>
                <a:effectLst/>
                <a:uLnTx/>
                <a:uFillTx/>
                <a:latin typeface="Calibri" panose="020F0502020204030204"/>
                <a:ea typeface="+mn-ea"/>
                <a:cs typeface="+mn-cs"/>
              </a:rPr>
              <a:t>Do you or someone you know have…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 resident who is </a:t>
            </a: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difficult</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to care for due to behaviors?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…feeling </a:t>
            </a:r>
            <a:r>
              <a:rPr kumimoji="0" lang="en-US" sz="5500" b="0" i="0" u="none" strike="noStrike" kern="1200" cap="none" spc="0" normalizeH="0" baseline="0" noProof="0" dirty="0">
                <a:ln>
                  <a:noFill/>
                </a:ln>
                <a:solidFill>
                  <a:srgbClr val="FF0000"/>
                </a:solidFill>
                <a:effectLst/>
                <a:uLnTx/>
                <a:uFillTx/>
                <a:latin typeface="Calibri" panose="020F0502020204030204"/>
                <a:ea typeface="+mn-ea"/>
                <a:cs typeface="+mn-cs"/>
              </a:rPr>
              <a:t>overwhelmed</a:t>
            </a: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 by a resident’s behavioral health needs?</a:t>
            </a:r>
          </a:p>
          <a:p>
            <a:pPr marL="0" indent="0">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…struggling to come up with </a:t>
            </a: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new ways </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to care for a resident with challenging behaviors?</a:t>
            </a:r>
          </a:p>
          <a:p>
            <a:pPr marL="0" indent="0">
              <a:buNone/>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…staff who want </a:t>
            </a: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training</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about mental health, how to handle behaviors, regulations…or something 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5400" b="0" i="0" u="none" strike="noStrike" kern="1200" cap="none" spc="0" normalizeH="0" baseline="0" noProof="0" dirty="0">
                <a:ln>
                  <a:noFill/>
                </a:ln>
                <a:solidFill>
                  <a:srgbClr val="FF0000"/>
                </a:solidFill>
                <a:effectLst/>
                <a:uLnTx/>
                <a:uFillTx/>
                <a:latin typeface="Calibri" panose="020F0502020204030204"/>
                <a:ea typeface="+mn-ea"/>
                <a:cs typeface="+mn-cs"/>
              </a:rPr>
              <a:t>regulatory questions</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especially when it comes to caring for residents with challenging behaviors?</a:t>
            </a:r>
          </a:p>
        </p:txBody>
      </p:sp>
    </p:spTree>
    <p:extLst>
      <p:ext uri="{BB962C8B-B14F-4D97-AF65-F5344CB8AC3E}">
        <p14:creationId xmlns:p14="http://schemas.microsoft.com/office/powerpoint/2010/main" val="56757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rPr>
              <a:t>Behavioral Health Support</a:t>
            </a:r>
            <a:br>
              <a:rPr kumimoji="0" lang="en-US" sz="4000" b="1"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b="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082D7476-503D-4E18-BE89-9C23DB679852}"/>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prstClr val="black"/>
                </a:solidFill>
                <a:latin typeface="Calibri" panose="020F0502020204030204"/>
              </a:rPr>
              <a:t>Are you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preparing to </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admit a new resident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with a history of challenging behaviors?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prstClr val="black"/>
                </a:solidFill>
                <a:latin typeface="Calibri" panose="020F0502020204030204"/>
              </a:rPr>
              <a:t>The Behavioral Health Team offers </a:t>
            </a:r>
            <a:r>
              <a:rPr lang="en-US" sz="3300" dirty="0">
                <a:solidFill>
                  <a:srgbClr val="00B050"/>
                </a:solidFill>
                <a:latin typeface="Calibri" panose="020F0502020204030204"/>
              </a:rPr>
              <a:t>Preliminary Technical Assistance (PTA)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prstClr val="black"/>
              </a:solidFill>
              <a:latin typeface="Calibri" panose="020F0502020204030204"/>
            </a:endParaRPr>
          </a:p>
          <a:p>
            <a:pPr marL="0" indent="0">
              <a:buNone/>
            </a:pPr>
            <a:r>
              <a:rPr lang="en-US" sz="3600" dirty="0">
                <a:solidFill>
                  <a:prstClr val="black"/>
                </a:solidFill>
                <a:latin typeface="Calibri" panose="020F0502020204030204"/>
              </a:rPr>
              <a:t>These preliminary consultations take a heavy regulatory focus. </a:t>
            </a:r>
          </a:p>
        </p:txBody>
      </p:sp>
    </p:spTree>
    <p:extLst>
      <p:ext uri="{BB962C8B-B14F-4D97-AF65-F5344CB8AC3E}">
        <p14:creationId xmlns:p14="http://schemas.microsoft.com/office/powerpoint/2010/main" val="28637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lang="en-US" b="1" dirty="0">
                <a:latin typeface="Calibri" panose="020F0502020204030204" pitchFamily="34" charset="0"/>
                <a:cs typeface="Calibri" panose="020F0502020204030204" pitchFamily="34" charset="0"/>
              </a:rPr>
              <a:t>Behavioral Health Support Team</a:t>
            </a:r>
          </a:p>
        </p:txBody>
      </p:sp>
      <p:sp>
        <p:nvSpPr>
          <p:cNvPr id="6" name="Content Placeholder 5">
            <a:extLst>
              <a:ext uri="{FF2B5EF4-FFF2-40B4-BE49-F238E27FC236}">
                <a16:creationId xmlns:a16="http://schemas.microsoft.com/office/drawing/2014/main" id="{7C002867-75CF-43EF-A0AB-B8F8F9C59DCD}"/>
              </a:ext>
            </a:extLst>
          </p:cNvPr>
          <p:cNvSpPr>
            <a:spLocks noGrp="1"/>
          </p:cNvSpPr>
          <p:nvPr>
            <p:ph idx="1"/>
          </p:nvPr>
        </p:nvSpPr>
        <p:spPr/>
        <p:txBody>
          <a:bodyPr>
            <a:normAutofit/>
          </a:bodyPr>
          <a:lstStyle/>
          <a:p>
            <a:r>
              <a:rPr lang="en-US" b="1" dirty="0">
                <a:solidFill>
                  <a:srgbClr val="00B050"/>
                </a:solidFill>
              </a:rPr>
              <a:t>Behavioral Health Quality Improvement Consultants (BQIC)</a:t>
            </a:r>
          </a:p>
          <a:p>
            <a:pPr lvl="1"/>
            <a:r>
              <a:rPr lang="en-US" dirty="0"/>
              <a:t>Consultations are brief, focused work and may include one to two visits with the provider and/or staff.</a:t>
            </a:r>
          </a:p>
          <a:p>
            <a:r>
              <a:rPr lang="en-US" b="1" dirty="0">
                <a:solidFill>
                  <a:srgbClr val="00B050"/>
                </a:solidFill>
              </a:rPr>
              <a:t>Behavioral Health Training Specialist (BHTS)</a:t>
            </a:r>
          </a:p>
          <a:p>
            <a:pPr lvl="1"/>
            <a:r>
              <a:rPr lang="en-US" dirty="0"/>
              <a:t>Offers behavioral health trainings to providers and their staff while referring to regulatory guidelines. Trainings that are offered include co-occurring disorders, professional boundaries, trauma informed care, crisis response and many more.</a:t>
            </a:r>
          </a:p>
          <a:p>
            <a:pPr lvl="1"/>
            <a:r>
              <a:rPr lang="en-US" dirty="0"/>
              <a:t> You will learn techniques and strategies to address these behaviors and ways to meet regulatory guidelines. </a:t>
            </a:r>
          </a:p>
        </p:txBody>
      </p:sp>
    </p:spTree>
    <p:extLst>
      <p:ext uri="{BB962C8B-B14F-4D97-AF65-F5344CB8AC3E}">
        <p14:creationId xmlns:p14="http://schemas.microsoft.com/office/powerpoint/2010/main" val="137437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F5CFD-B653-3949-AFAE-CAD339215019}"/>
              </a:ext>
            </a:extLst>
          </p:cNvPr>
          <p:cNvPicPr>
            <a:picLocks noChangeAspect="1"/>
          </p:cNvPicPr>
          <p:nvPr/>
        </p:nvPicPr>
        <p:blipFill rotWithShape="1">
          <a:blip r:embed="rId3"/>
          <a:srcRect t="74792"/>
          <a:stretch/>
        </p:blipFill>
        <p:spPr>
          <a:xfrm>
            <a:off x="55418" y="5082944"/>
            <a:ext cx="12192000" cy="1728787"/>
          </a:xfrm>
          <a:prstGeom prst="rect">
            <a:avLst/>
          </a:prstGeom>
        </p:spPr>
      </p:pic>
      <p:pic>
        <p:nvPicPr>
          <p:cNvPr id="10" name="Picture 9">
            <a:extLst>
              <a:ext uri="{FF2B5EF4-FFF2-40B4-BE49-F238E27FC236}">
                <a16:creationId xmlns:a16="http://schemas.microsoft.com/office/drawing/2014/main" id="{97DEFCF3-1D36-43E4-B637-4005947B5651}"/>
              </a:ext>
            </a:extLst>
          </p:cNvPr>
          <p:cNvPicPr>
            <a:picLocks noChangeAspect="1"/>
          </p:cNvPicPr>
          <p:nvPr/>
        </p:nvPicPr>
        <p:blipFill rotWithShape="1">
          <a:blip r:embed="rId4"/>
          <a:srcRect l="6674" r="3966" b="54452"/>
          <a:stretch/>
        </p:blipFill>
        <p:spPr>
          <a:xfrm>
            <a:off x="374452" y="70497"/>
            <a:ext cx="6330767" cy="2080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4CBF6EBE-F029-42BD-AB2E-EB641422F41A}"/>
              </a:ext>
            </a:extLst>
          </p:cNvPr>
          <p:cNvPicPr>
            <a:picLocks noChangeAspect="1"/>
          </p:cNvPicPr>
          <p:nvPr/>
        </p:nvPicPr>
        <p:blipFill rotWithShape="1">
          <a:blip r:embed="rId5"/>
          <a:srcRect t="20501"/>
          <a:stretch/>
        </p:blipFill>
        <p:spPr>
          <a:xfrm>
            <a:off x="235058" y="2151433"/>
            <a:ext cx="6220750" cy="3439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Zoom web client – Zoom Help Center">
            <a:extLst>
              <a:ext uri="{FF2B5EF4-FFF2-40B4-BE49-F238E27FC236}">
                <a16:creationId xmlns:a16="http://schemas.microsoft.com/office/drawing/2014/main" id="{72BFC902-60B7-4679-8C7F-A013C7387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4969" y="70497"/>
            <a:ext cx="4377322" cy="3604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F0A3ABC6-46FE-4AE2-A841-C680D03D9349}"/>
              </a:ext>
            </a:extLst>
          </p:cNvPr>
          <p:cNvSpPr txBox="1"/>
          <p:nvPr/>
        </p:nvSpPr>
        <p:spPr>
          <a:xfrm>
            <a:off x="6814969" y="3871115"/>
            <a:ext cx="3845634" cy="1015663"/>
          </a:xfrm>
          <a:prstGeom prst="rect">
            <a:avLst/>
          </a:prstGeom>
          <a:noFill/>
        </p:spPr>
        <p:txBody>
          <a:bodyPr wrap="square" rtlCol="0">
            <a:spAutoFit/>
          </a:bodyPr>
          <a:lstStyle/>
          <a:p>
            <a:r>
              <a:rPr lang="en-US" sz="2000" b="1" dirty="0">
                <a:solidFill>
                  <a:srgbClr val="FF0000"/>
                </a:solidFill>
              </a:rPr>
              <a:t>To rename yourself, pull up the participants list, find your name, and right click.</a:t>
            </a:r>
          </a:p>
        </p:txBody>
      </p:sp>
      <p:cxnSp>
        <p:nvCxnSpPr>
          <p:cNvPr id="16" name="Straight Connector 15">
            <a:extLst>
              <a:ext uri="{FF2B5EF4-FFF2-40B4-BE49-F238E27FC236}">
                <a16:creationId xmlns:a16="http://schemas.microsoft.com/office/drawing/2014/main" id="{C6F956D2-72DC-4CFC-9A52-7442025EE11B}"/>
              </a:ext>
            </a:extLst>
          </p:cNvPr>
          <p:cNvCxnSpPr>
            <a:cxnSpLocks/>
          </p:cNvCxnSpPr>
          <p:nvPr/>
        </p:nvCxnSpPr>
        <p:spPr>
          <a:xfrm flipV="1">
            <a:off x="7278914" y="1872724"/>
            <a:ext cx="1270000" cy="2044659"/>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1946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108488"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prstClr val="black"/>
                </a:solidFill>
              </a:rPr>
              <a:t>Goals of the </a:t>
            </a:r>
            <a:r>
              <a:rPr lang="en-US" b="1" dirty="0"/>
              <a:t>Behavioral Health Support Team</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lvl="1" defTabSz="457200">
              <a:buFont typeface="Wingdings" panose="05000000000000000000" pitchFamily="2" charset="2"/>
              <a:buChar char="ü"/>
            </a:pPr>
            <a:r>
              <a:rPr lang="en-US" sz="3000" dirty="0">
                <a:solidFill>
                  <a:prstClr val="black"/>
                </a:solidFill>
              </a:rPr>
              <a:t>Stability for residents with behavioral challenges who are living in a facility setting.</a:t>
            </a:r>
          </a:p>
          <a:p>
            <a:pPr marL="457200" lvl="1" indent="0" defTabSz="457200">
              <a:buNone/>
            </a:pPr>
            <a:endParaRPr lang="en-US" sz="3000" dirty="0">
              <a:solidFill>
                <a:prstClr val="black"/>
              </a:solidFill>
            </a:endParaRPr>
          </a:p>
          <a:p>
            <a:pPr lvl="1" defTabSz="457200">
              <a:buFont typeface="Wingdings" panose="05000000000000000000" pitchFamily="2" charset="2"/>
              <a:buChar char="ü"/>
            </a:pPr>
            <a:r>
              <a:rPr lang="en-US" sz="3000" dirty="0">
                <a:solidFill>
                  <a:prstClr val="black"/>
                </a:solidFill>
              </a:rPr>
              <a:t>Improved quality of care to meet the unique needs of this population.</a:t>
            </a:r>
          </a:p>
          <a:p>
            <a:pPr marL="457200" lvl="1" indent="0" defTabSz="457200">
              <a:buNone/>
            </a:pPr>
            <a:endParaRPr lang="en-US" sz="3000" dirty="0">
              <a:solidFill>
                <a:prstClr val="black"/>
              </a:solidFill>
            </a:endParaRPr>
          </a:p>
          <a:p>
            <a:pPr lvl="1" defTabSz="457200">
              <a:buFont typeface="Wingdings" panose="05000000000000000000" pitchFamily="2" charset="2"/>
              <a:buChar char="ü"/>
            </a:pPr>
            <a:r>
              <a:rPr lang="en-US" sz="3000" dirty="0">
                <a:solidFill>
                  <a:prstClr val="black"/>
                </a:solidFill>
              </a:rPr>
              <a:t>Increased compliance with state and federal regulations by the providers who care for residents with behavioral challenges. </a:t>
            </a:r>
          </a:p>
          <a:p>
            <a:pPr marL="0" indent="0">
              <a:buNone/>
            </a:pPr>
            <a:endParaRPr lang="en-US" dirty="0"/>
          </a:p>
        </p:txBody>
      </p:sp>
    </p:spTree>
    <p:extLst>
      <p:ext uri="{BB962C8B-B14F-4D97-AF65-F5344CB8AC3E}">
        <p14:creationId xmlns:p14="http://schemas.microsoft.com/office/powerpoint/2010/main" val="22523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latin typeface="Calibri" panose="020F0502020204030204" pitchFamily="34" charset="0"/>
                <a:cs typeface="Calibri" panose="020F0502020204030204" pitchFamily="34" charset="0"/>
              </a:rPr>
              <a:t>Issues the Behavioral Health Support Team has Helped With</a:t>
            </a:r>
          </a:p>
        </p:txBody>
      </p:sp>
      <p:sp>
        <p:nvSpPr>
          <p:cNvPr id="3" name="Content Placeholder 2"/>
          <p:cNvSpPr>
            <a:spLocks noGrp="1"/>
          </p:cNvSpPr>
          <p:nvPr>
            <p:ph idx="1"/>
          </p:nvPr>
        </p:nvSpPr>
        <p:spPr/>
        <p:txBody>
          <a:bodyPr>
            <a:normAutofit/>
          </a:bodyPr>
          <a:lstStyle/>
          <a:p>
            <a:pPr lvl="0" defTabSz="457200">
              <a:lnSpc>
                <a:spcPct val="105000"/>
              </a:lnSpc>
              <a:spcBef>
                <a:spcPts val="0"/>
              </a:spcBef>
            </a:pPr>
            <a:r>
              <a:rPr lang="en-US" dirty="0"/>
              <a:t>Residents who are aggressive with each other, staff or both.</a:t>
            </a:r>
          </a:p>
          <a:p>
            <a:pPr lvl="0" defTabSz="457200">
              <a:lnSpc>
                <a:spcPct val="105000"/>
              </a:lnSpc>
              <a:spcBef>
                <a:spcPts val="0"/>
              </a:spcBef>
            </a:pPr>
            <a:endParaRPr lang="en-US" dirty="0"/>
          </a:p>
          <a:p>
            <a:pPr lvl="0" defTabSz="457200">
              <a:lnSpc>
                <a:spcPct val="105000"/>
              </a:lnSpc>
              <a:spcBef>
                <a:spcPts val="0"/>
              </a:spcBef>
            </a:pPr>
            <a:r>
              <a:rPr lang="en-US" dirty="0"/>
              <a:t>Residents who frequently ‘call the state’ to make complaints.</a:t>
            </a:r>
          </a:p>
          <a:p>
            <a:pPr lvl="0" defTabSz="457200">
              <a:lnSpc>
                <a:spcPct val="105000"/>
              </a:lnSpc>
              <a:spcBef>
                <a:spcPts val="0"/>
              </a:spcBef>
            </a:pPr>
            <a:endParaRPr lang="en-US" dirty="0"/>
          </a:p>
          <a:p>
            <a:pPr lvl="0" defTabSz="457200">
              <a:lnSpc>
                <a:spcPct val="105000"/>
              </a:lnSpc>
              <a:spcBef>
                <a:spcPts val="0"/>
              </a:spcBef>
            </a:pPr>
            <a:r>
              <a:rPr lang="en-US" dirty="0"/>
              <a:t>Staff who are dealing with inappropriate comments from residents, including racist statements. </a:t>
            </a:r>
          </a:p>
          <a:p>
            <a:pPr marL="0" lvl="0" indent="0" defTabSz="457200">
              <a:lnSpc>
                <a:spcPct val="105000"/>
              </a:lnSpc>
              <a:spcBef>
                <a:spcPts val="0"/>
              </a:spcBef>
              <a:buNone/>
            </a:pPr>
            <a:endParaRPr lang="en-US" dirty="0"/>
          </a:p>
          <a:p>
            <a:pPr lvl="0" defTabSz="457200">
              <a:lnSpc>
                <a:spcPct val="105000"/>
              </a:lnSpc>
              <a:spcBef>
                <a:spcPts val="0"/>
              </a:spcBef>
            </a:pPr>
            <a:r>
              <a:rPr lang="en-US" dirty="0"/>
              <a:t>Weak care plans – or really good care plans that aren’t implemented consistently.</a:t>
            </a:r>
          </a:p>
          <a:p>
            <a:endParaRPr lang="en-US" dirty="0"/>
          </a:p>
        </p:txBody>
      </p:sp>
    </p:spTree>
    <p:extLst>
      <p:ext uri="{BB962C8B-B14F-4D97-AF65-F5344CB8AC3E}">
        <p14:creationId xmlns:p14="http://schemas.microsoft.com/office/powerpoint/2010/main" val="4005758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latin typeface="Calibri" panose="020F0502020204030204" pitchFamily="34" charset="0"/>
                <a:cs typeface="Calibri" panose="020F0502020204030204" pitchFamily="34" charset="0"/>
              </a:rPr>
              <a:t>When to Consider a Referral to the Team</a:t>
            </a:r>
          </a:p>
        </p:txBody>
      </p:sp>
      <p:sp>
        <p:nvSpPr>
          <p:cNvPr id="3" name="Content Placeholder 2"/>
          <p:cNvSpPr>
            <a:spLocks noGrp="1"/>
          </p:cNvSpPr>
          <p:nvPr>
            <p:ph idx="1"/>
          </p:nvPr>
        </p:nvSpPr>
        <p:spPr/>
        <p:txBody>
          <a:bodyPr/>
          <a:lstStyle/>
          <a:p>
            <a:pPr lvl="0" defTabSz="457200">
              <a:lnSpc>
                <a:spcPct val="105000"/>
              </a:lnSpc>
              <a:spcBef>
                <a:spcPts val="0"/>
              </a:spcBef>
            </a:pPr>
            <a:r>
              <a:rPr lang="en-US" dirty="0"/>
              <a:t>Facility staff have run out of ideas on how to provide care and services.</a:t>
            </a:r>
          </a:p>
          <a:p>
            <a:pPr lvl="0" defTabSz="457200">
              <a:lnSpc>
                <a:spcPct val="105000"/>
              </a:lnSpc>
              <a:spcBef>
                <a:spcPts val="0"/>
              </a:spcBef>
            </a:pPr>
            <a:endParaRPr lang="en-US" dirty="0"/>
          </a:p>
          <a:p>
            <a:pPr lvl="0" defTabSz="457200">
              <a:lnSpc>
                <a:spcPct val="105000"/>
              </a:lnSpc>
              <a:spcBef>
                <a:spcPts val="0"/>
              </a:spcBef>
            </a:pPr>
            <a:r>
              <a:rPr lang="en-US" dirty="0"/>
              <a:t>The resident is at risk of being discharged due to behaviors.</a:t>
            </a:r>
          </a:p>
          <a:p>
            <a:pPr lvl="0" defTabSz="457200">
              <a:lnSpc>
                <a:spcPct val="105000"/>
              </a:lnSpc>
              <a:spcBef>
                <a:spcPts val="0"/>
              </a:spcBef>
            </a:pPr>
            <a:endParaRPr lang="en-US" dirty="0"/>
          </a:p>
          <a:p>
            <a:pPr lvl="0" defTabSz="457200">
              <a:lnSpc>
                <a:spcPct val="105000"/>
              </a:lnSpc>
              <a:spcBef>
                <a:spcPts val="0"/>
              </a:spcBef>
            </a:pPr>
            <a:r>
              <a:rPr lang="en-US" dirty="0"/>
              <a:t>Staff are concerned about staying in compliance while serving a resident with behavioral health challenges.</a:t>
            </a:r>
          </a:p>
          <a:p>
            <a:pPr lvl="0" defTabSz="457200">
              <a:lnSpc>
                <a:spcPct val="105000"/>
              </a:lnSpc>
              <a:spcBef>
                <a:spcPts val="0"/>
              </a:spcBef>
            </a:pPr>
            <a:endParaRPr lang="en-US" dirty="0"/>
          </a:p>
          <a:p>
            <a:pPr lvl="0" defTabSz="457200">
              <a:lnSpc>
                <a:spcPct val="105000"/>
              </a:lnSpc>
              <a:spcBef>
                <a:spcPts val="0"/>
              </a:spcBef>
            </a:pPr>
            <a:r>
              <a:rPr lang="en-US" dirty="0"/>
              <a:t>There are no (or very limited) mental health supports involved.</a:t>
            </a:r>
          </a:p>
          <a:p>
            <a:endParaRPr lang="en-US" dirty="0"/>
          </a:p>
        </p:txBody>
      </p:sp>
    </p:spTree>
    <p:extLst>
      <p:ext uri="{BB962C8B-B14F-4D97-AF65-F5344CB8AC3E}">
        <p14:creationId xmlns:p14="http://schemas.microsoft.com/office/powerpoint/2010/main" val="189607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p:cNvSpPr/>
          <p:nvPr/>
        </p:nvSpPr>
        <p:spPr>
          <a:xfrm>
            <a:off x="1766807" y="1487837"/>
            <a:ext cx="8431078" cy="2677656"/>
          </a:xfrm>
          <a:prstGeom prst="rect">
            <a:avLst/>
          </a:prstGeom>
        </p:spPr>
        <p:txBody>
          <a:bodyPr wrap="square">
            <a:spAutoFit/>
          </a:bodyPr>
          <a:lstStyle/>
          <a:p>
            <a:pPr algn="ctr"/>
            <a:r>
              <a:rPr lang="en-US" sz="2800" b="1" dirty="0">
                <a:solidFill>
                  <a:prstClr val="black"/>
                </a:solidFill>
              </a:rPr>
              <a:t>Not Sure If You Should Refer? </a:t>
            </a:r>
          </a:p>
          <a:p>
            <a:pPr algn="ctr"/>
            <a:endParaRPr lang="en-US" sz="2800" b="1" dirty="0">
              <a:solidFill>
                <a:prstClr val="black"/>
              </a:solidFill>
            </a:endParaRPr>
          </a:p>
          <a:p>
            <a:pPr algn="ctr"/>
            <a:r>
              <a:rPr lang="en-US" sz="2800" b="1" dirty="0"/>
              <a:t>That’s OK!</a:t>
            </a:r>
          </a:p>
          <a:p>
            <a:pPr algn="ctr"/>
            <a:r>
              <a:rPr lang="en-US" sz="2800" b="1" dirty="0">
                <a:solidFill>
                  <a:prstClr val="black"/>
                </a:solidFill>
              </a:rPr>
              <a:t> </a:t>
            </a:r>
          </a:p>
          <a:p>
            <a:pPr algn="ctr"/>
            <a:r>
              <a:rPr lang="en-US" sz="2800" b="1" dirty="0">
                <a:solidFill>
                  <a:prstClr val="black"/>
                </a:solidFill>
              </a:rPr>
              <a:t>We Encourage You To Reach Out </a:t>
            </a:r>
          </a:p>
          <a:p>
            <a:pPr algn="ctr"/>
            <a:r>
              <a:rPr lang="en-US" sz="2800" b="1" dirty="0">
                <a:solidFill>
                  <a:prstClr val="black"/>
                </a:solidFill>
              </a:rPr>
              <a:t>and We Can Figure It Out Together!</a:t>
            </a:r>
          </a:p>
        </p:txBody>
      </p:sp>
    </p:spTree>
    <p:extLst>
      <p:ext uri="{BB962C8B-B14F-4D97-AF65-F5344CB8AC3E}">
        <p14:creationId xmlns:p14="http://schemas.microsoft.com/office/powerpoint/2010/main" val="337078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t>How to make a referral</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a:spcBef>
                <a:spcPts val="0"/>
              </a:spcBef>
            </a:pPr>
            <a:r>
              <a:rPr lang="en-US" sz="3000" dirty="0">
                <a:solidFill>
                  <a:srgbClr val="212121"/>
                </a:solidFill>
                <a:latin typeface="Calibri" panose="020F0502020204030204" pitchFamily="34" charset="0"/>
              </a:rPr>
              <a:t>We just need a little information to get started. Call or email us the following, and a member of our team will be in touch!</a:t>
            </a:r>
          </a:p>
          <a:p>
            <a:pPr marL="0" indent="0">
              <a:spcBef>
                <a:spcPts val="0"/>
              </a:spcBef>
              <a:buNone/>
            </a:pPr>
            <a:endParaRPr lang="en-US" sz="3000" dirty="0">
              <a:solidFill>
                <a:srgbClr val="212121"/>
              </a:solidFill>
              <a:latin typeface="Calibri" panose="020F0502020204030204" pitchFamily="34" charset="0"/>
            </a:endParaRPr>
          </a:p>
          <a:p>
            <a:pPr marL="857250" lvl="2" indent="-342900">
              <a:spcBef>
                <a:spcPts val="0"/>
              </a:spcBef>
              <a:buFont typeface="Courier New" panose="02070309020205020404" pitchFamily="49" charset="0"/>
              <a:buChar char="o"/>
            </a:pPr>
            <a:r>
              <a:rPr lang="en-US" sz="2600" dirty="0">
                <a:solidFill>
                  <a:srgbClr val="212121"/>
                </a:solidFill>
                <a:latin typeface="Calibri" panose="020F0502020204030204" pitchFamily="34" charset="0"/>
              </a:rPr>
              <a:t>Referent name and contact information</a:t>
            </a:r>
          </a:p>
          <a:p>
            <a:pPr marL="857250" lvl="2" indent="-342900">
              <a:spcBef>
                <a:spcPts val="0"/>
              </a:spcBef>
              <a:buFont typeface="Courier New" panose="02070309020205020404" pitchFamily="49" charset="0"/>
              <a:buChar char="o"/>
            </a:pPr>
            <a:r>
              <a:rPr lang="en-US" sz="2600" dirty="0">
                <a:solidFill>
                  <a:srgbClr val="212121"/>
                </a:solidFill>
                <a:latin typeface="Calibri" panose="020F0502020204030204" pitchFamily="34" charset="0"/>
              </a:rPr>
              <a:t>Facility name </a:t>
            </a:r>
          </a:p>
          <a:p>
            <a:pPr marL="857250" lvl="2" indent="-342900">
              <a:spcBef>
                <a:spcPts val="0"/>
              </a:spcBef>
              <a:buFont typeface="Courier New" panose="02070309020205020404" pitchFamily="49" charset="0"/>
              <a:buChar char="o"/>
            </a:pPr>
            <a:r>
              <a:rPr lang="en-US" sz="2600" dirty="0">
                <a:solidFill>
                  <a:srgbClr val="212121"/>
                </a:solidFill>
                <a:latin typeface="Calibri" panose="020F0502020204030204" pitchFamily="34" charset="0"/>
              </a:rPr>
              <a:t>Resident name and date of birth</a:t>
            </a:r>
          </a:p>
          <a:p>
            <a:pPr marL="857250" lvl="2" indent="-342900">
              <a:spcBef>
                <a:spcPts val="0"/>
              </a:spcBef>
              <a:buFont typeface="Courier New" panose="02070309020205020404" pitchFamily="49" charset="0"/>
              <a:buChar char="o"/>
            </a:pPr>
            <a:r>
              <a:rPr lang="en-US" sz="2600" dirty="0">
                <a:solidFill>
                  <a:srgbClr val="212121"/>
                </a:solidFill>
                <a:latin typeface="Calibri" panose="020F0502020204030204" pitchFamily="34" charset="0"/>
              </a:rPr>
              <a:t>Brief information about the issue</a:t>
            </a:r>
          </a:p>
          <a:p>
            <a:pPr marL="0" indent="0">
              <a:spcBef>
                <a:spcPts val="0"/>
              </a:spcBef>
              <a:buNone/>
            </a:pPr>
            <a:endParaRPr lang="en-US" sz="2300" dirty="0">
              <a:solidFill>
                <a:srgbClr val="212121"/>
              </a:solidFill>
              <a:latin typeface="Calibri" panose="020F0502020204030204" pitchFamily="34" charset="0"/>
            </a:endParaRPr>
          </a:p>
          <a:p>
            <a:pPr marL="0" indent="0">
              <a:spcBef>
                <a:spcPts val="0"/>
              </a:spcBef>
              <a:buNone/>
            </a:pPr>
            <a:endParaRPr lang="en-US" sz="1600" dirty="0">
              <a:solidFill>
                <a:srgbClr val="212121"/>
              </a:solidFill>
              <a:latin typeface="Calibri" panose="020F0502020204030204" pitchFamily="34" charset="0"/>
            </a:endParaRPr>
          </a:p>
          <a:p>
            <a:pPr marL="0" indent="0">
              <a:spcBef>
                <a:spcPts val="0"/>
              </a:spcBef>
              <a:buNone/>
            </a:pPr>
            <a:endParaRPr lang="en-US" sz="1600" dirty="0">
              <a:solidFill>
                <a:srgbClr val="212121"/>
              </a:solidFill>
              <a:latin typeface="Calibri" panose="020F0502020204030204" pitchFamily="34" charset="0"/>
            </a:endParaRPr>
          </a:p>
          <a:p>
            <a:pPr marL="0" indent="0" algn="ctr">
              <a:spcBef>
                <a:spcPts val="0"/>
              </a:spcBef>
              <a:buNone/>
            </a:pPr>
            <a:r>
              <a:rPr lang="en-US" sz="4100" dirty="0">
                <a:solidFill>
                  <a:srgbClr val="212121"/>
                </a:solidFill>
                <a:latin typeface="Bahnschrift SemiBold" panose="020B0502040204020203" pitchFamily="34" charset="0"/>
              </a:rPr>
              <a:t>BHST Email: </a:t>
            </a:r>
            <a:r>
              <a:rPr lang="en-US" sz="4100" dirty="0">
                <a:solidFill>
                  <a:srgbClr val="212121"/>
                </a:solidFill>
                <a:latin typeface="Bahnschrift SemiBold" panose="020B0502040204020203" pitchFamily="34" charset="0"/>
                <a:hlinkClick r:id="rId4"/>
              </a:rPr>
              <a:t>rcsbhst@dshs.wa.gov</a:t>
            </a:r>
            <a:endParaRPr lang="en-US" sz="4100" dirty="0">
              <a:solidFill>
                <a:srgbClr val="212121"/>
              </a:solidFill>
              <a:latin typeface="Bahnschrift SemiBold" panose="020B0502040204020203" pitchFamily="34" charset="0"/>
            </a:endParaRPr>
          </a:p>
          <a:p>
            <a:pPr marL="0" indent="0" algn="ctr">
              <a:spcBef>
                <a:spcPts val="0"/>
              </a:spcBef>
              <a:buNone/>
            </a:pPr>
            <a:r>
              <a:rPr lang="en-US" sz="4100" dirty="0">
                <a:solidFill>
                  <a:srgbClr val="212121"/>
                </a:solidFill>
                <a:latin typeface="Bahnschrift SemiBold" panose="020B0502040204020203" pitchFamily="34" charset="0"/>
              </a:rPr>
              <a:t>BHST Referral Message Line: </a:t>
            </a:r>
            <a:r>
              <a:rPr lang="en-US" sz="3500" dirty="0">
                <a:solidFill>
                  <a:srgbClr val="FF0000"/>
                </a:solidFill>
                <a:latin typeface="Bahnschrift SemiBold" panose="020B0502040204020203" pitchFamily="34" charset="0"/>
              </a:rPr>
              <a:t>360-725-3445</a:t>
            </a:r>
          </a:p>
          <a:p>
            <a:pPr marL="0" indent="0">
              <a:buNone/>
            </a:pPr>
            <a:endParaRPr lang="en-US" dirty="0"/>
          </a:p>
        </p:txBody>
      </p:sp>
    </p:spTree>
    <p:extLst>
      <p:ext uri="{BB962C8B-B14F-4D97-AF65-F5344CB8AC3E}">
        <p14:creationId xmlns:p14="http://schemas.microsoft.com/office/powerpoint/2010/main" val="402826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latin typeface="Calibri" panose="020F0502020204030204" pitchFamily="34" charset="0"/>
                <a:cs typeface="Calibri" panose="020F0502020204030204" pitchFamily="34" charset="0"/>
              </a:rPr>
              <a:t>Significant Change of Condition</a:t>
            </a:r>
          </a:p>
        </p:txBody>
      </p:sp>
      <p:sp>
        <p:nvSpPr>
          <p:cNvPr id="3" name="Content Placeholder 2"/>
          <p:cNvSpPr>
            <a:spLocks noGrp="1"/>
          </p:cNvSpPr>
          <p:nvPr>
            <p:ph idx="1"/>
          </p:nvPr>
        </p:nvSpPr>
        <p:spPr/>
        <p:txBody>
          <a:bodyPr>
            <a:normAutofit lnSpcReduction="10000"/>
          </a:bodyPr>
          <a:lstStyle/>
          <a:p>
            <a:pPr marL="0" indent="0">
              <a:buNone/>
            </a:pPr>
            <a:r>
              <a:rPr lang="en-US" sz="3200" dirty="0"/>
              <a:t>Significant change definition is in the Resident Assessment Instrument (RAI) Manual, in Chapter 2</a:t>
            </a:r>
          </a:p>
          <a:p>
            <a:pPr marL="0" indent="0">
              <a:buNone/>
            </a:pPr>
            <a:endParaRPr lang="en-US" sz="2000" dirty="0"/>
          </a:p>
          <a:p>
            <a:pPr marL="0" indent="0">
              <a:buNone/>
            </a:pPr>
            <a:r>
              <a:rPr lang="en-US" sz="3200" b="1" dirty="0"/>
              <a:t>Referrals to PASRR for significant change</a:t>
            </a:r>
          </a:p>
          <a:p>
            <a:r>
              <a:rPr lang="en-US" sz="3200" dirty="0"/>
              <a:t>Must be done promptly</a:t>
            </a:r>
          </a:p>
          <a:p>
            <a:r>
              <a:rPr lang="en-US" sz="3200" dirty="0"/>
              <a:t>Required for individuals who have been previously identified by PASRR as having mental illness (MI), or intellectual disability  or related condition (ID/RC)</a:t>
            </a:r>
          </a:p>
          <a:p>
            <a:r>
              <a:rPr lang="en-US" sz="3200" dirty="0"/>
              <a:t>Required for those not previously identified.</a:t>
            </a:r>
          </a:p>
          <a:p>
            <a:endParaRPr lang="en-US" dirty="0"/>
          </a:p>
          <a:p>
            <a:endParaRPr lang="en-US" dirty="0"/>
          </a:p>
        </p:txBody>
      </p:sp>
    </p:spTree>
    <p:extLst>
      <p:ext uri="{BB962C8B-B14F-4D97-AF65-F5344CB8AC3E}">
        <p14:creationId xmlns:p14="http://schemas.microsoft.com/office/powerpoint/2010/main" val="406664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t>Referral to PASRR for significant change may not be necessary if…</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endParaRPr lang="en-US" dirty="0"/>
          </a:p>
          <a:p>
            <a:r>
              <a:rPr lang="en-US" dirty="0"/>
              <a:t>The Resident is expected to return to baseline function within two weeks, and:</a:t>
            </a:r>
          </a:p>
          <a:p>
            <a:endParaRPr lang="en-US" dirty="0"/>
          </a:p>
          <a:p>
            <a:r>
              <a:rPr lang="en-US" dirty="0"/>
              <a:t>The interdisciplinary team (IDT) can initiate corrective action to address the symptoms, OR</a:t>
            </a:r>
          </a:p>
          <a:p>
            <a:r>
              <a:rPr lang="en-US" dirty="0"/>
              <a:t>A short-term illness is causing the symptoms, OR</a:t>
            </a:r>
          </a:p>
          <a:p>
            <a:r>
              <a:rPr lang="en-US" dirty="0"/>
              <a:t>Cyclical signs and symptoms are associated with a previous diagnosis.</a:t>
            </a:r>
          </a:p>
          <a:p>
            <a:pPr marL="0" indent="0">
              <a:buNone/>
            </a:pPr>
            <a:endParaRPr lang="en-US" dirty="0"/>
          </a:p>
        </p:txBody>
      </p:sp>
    </p:spTree>
    <p:extLst>
      <p:ext uri="{BB962C8B-B14F-4D97-AF65-F5344CB8AC3E}">
        <p14:creationId xmlns:p14="http://schemas.microsoft.com/office/powerpoint/2010/main" val="14957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199" y="365125"/>
            <a:ext cx="10184027" cy="1325563"/>
          </a:xfrm>
        </p:spPr>
        <p:txBody>
          <a:bodyPr>
            <a:normAutofit fontScale="90000"/>
          </a:bodyPr>
          <a:lstStyle/>
          <a:p>
            <a:r>
              <a:rPr lang="en-US" sz="6000" b="1" dirty="0">
                <a:latin typeface="Calibri" panose="020F0502020204030204" pitchFamily="34" charset="0"/>
                <a:cs typeface="Calibri" panose="020F0502020204030204" pitchFamily="34" charset="0"/>
              </a:rPr>
              <a:t>Resident Centered Care</a:t>
            </a:r>
            <a:r>
              <a:rPr lang="en-US" sz="4000" b="1" dirty="0">
                <a:latin typeface="Calibri" panose="020F0502020204030204" pitchFamily="34" charset="0"/>
                <a:cs typeface="Calibri" panose="020F0502020204030204" pitchFamily="34" charset="0"/>
              </a:rPr>
              <a:t> </a:t>
            </a:r>
            <a:r>
              <a:rPr lang="en-US" sz="6000" b="1" dirty="0">
                <a:latin typeface="Calibri" panose="020F0502020204030204" pitchFamily="34" charset="0"/>
                <a:cs typeface="Calibri" panose="020F0502020204030204" pitchFamily="34" charset="0"/>
              </a:rPr>
              <a:t>Planning</a:t>
            </a:r>
          </a:p>
        </p:txBody>
      </p:sp>
      <p:graphicFrame>
        <p:nvGraphicFramePr>
          <p:cNvPr id="3" name="Diagram 2"/>
          <p:cNvGraphicFramePr/>
          <p:nvPr>
            <p:extLst>
              <p:ext uri="{D42A27DB-BD31-4B8C-83A1-F6EECF244321}">
                <p14:modId xmlns:p14="http://schemas.microsoft.com/office/powerpoint/2010/main" val="225716077"/>
              </p:ext>
            </p:extLst>
          </p:nvPr>
        </p:nvGraphicFramePr>
        <p:xfrm>
          <a:off x="1977081" y="1690688"/>
          <a:ext cx="9415849" cy="4447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004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How do I incorporate PASRR recommendations from the Level II or follow-up into the care plan?</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163" y="1552353"/>
            <a:ext cx="7155711" cy="434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25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95693" y="21265"/>
            <a:ext cx="12192000" cy="6858000"/>
          </a:xfrm>
          <a:prstGeom prst="rect">
            <a:avLst/>
          </a:prstGeom>
        </p:spPr>
      </p:pic>
      <p:sp>
        <p:nvSpPr>
          <p:cNvPr id="2" name="Title 1"/>
          <p:cNvSpPr>
            <a:spLocks noGrp="1"/>
          </p:cNvSpPr>
          <p:nvPr>
            <p:ph type="title"/>
          </p:nvPr>
        </p:nvSpPr>
        <p:spPr>
          <a:xfrm>
            <a:off x="305712" y="555201"/>
            <a:ext cx="6045662" cy="4782918"/>
          </a:xfrm>
        </p:spPr>
        <p:txBody>
          <a:bodyPr>
            <a:normAutofit/>
          </a:bodyPr>
          <a:lstStyle/>
          <a:p>
            <a:pPr algn="ctr"/>
            <a:r>
              <a:rPr lang="en-US" sz="6000" dirty="0">
                <a:solidFill>
                  <a:srgbClr val="000000"/>
                </a:solidFill>
                <a:latin typeface="Calibri" panose="020F0502020204030204" pitchFamily="34" charset="0"/>
                <a:ea typeface="Calibri" panose="020F0502020204030204" pitchFamily="34" charset="0"/>
                <a:cs typeface="Calibri" panose="020F0502020204030204" pitchFamily="34" charset="0"/>
              </a:rPr>
              <a:t>Resident Care </a:t>
            </a:r>
            <a:br>
              <a:rPr lang="en-US" sz="60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6000" dirty="0">
                <a:solidFill>
                  <a:srgbClr val="000000"/>
                </a:solidFill>
                <a:latin typeface="Calibri" panose="020F0502020204030204" pitchFamily="34" charset="0"/>
                <a:ea typeface="Calibri" panose="020F0502020204030204" pitchFamily="34" charset="0"/>
                <a:cs typeface="Calibri" panose="020F0502020204030204" pitchFamily="34" charset="0"/>
              </a:rPr>
              <a:t>and </a:t>
            </a:r>
            <a:br>
              <a:rPr lang="en-US" sz="60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6000" dirty="0">
                <a:solidFill>
                  <a:srgbClr val="000000"/>
                </a:solidFill>
                <a:latin typeface="Calibri" panose="020F0502020204030204" pitchFamily="34" charset="0"/>
                <a:ea typeface="Calibri" panose="020F0502020204030204" pitchFamily="34" charset="0"/>
                <a:cs typeface="Calibri" panose="020F0502020204030204" pitchFamily="34" charset="0"/>
              </a:rPr>
              <a:t>PASRR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237" y="555201"/>
            <a:ext cx="5977508" cy="5178334"/>
          </a:xfrm>
          <a:prstGeom prst="rect">
            <a:avLst/>
          </a:prstGeom>
        </p:spPr>
      </p:pic>
    </p:spTree>
    <p:extLst>
      <p:ext uri="{BB962C8B-B14F-4D97-AF65-F5344CB8AC3E}">
        <p14:creationId xmlns:p14="http://schemas.microsoft.com/office/powerpoint/2010/main" val="18040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lang="en-US" dirty="0"/>
              <a:t>Introduction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981393" y="1549545"/>
            <a:ext cx="6229214" cy="414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2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498269" y="298716"/>
            <a:ext cx="5452695" cy="1325563"/>
          </a:xfrm>
        </p:spPr>
        <p:txBody>
          <a:bodyPr>
            <a:noAutofit/>
          </a:bodyPr>
          <a:lstStyle/>
          <a:p>
            <a:r>
              <a:rPr lang="en-US" sz="4800" b="1" dirty="0">
                <a:latin typeface="Calibri" panose="020F0502020204030204" pitchFamily="34" charset="0"/>
                <a:cs typeface="Calibri" panose="020F0502020204030204" pitchFamily="34" charset="0"/>
              </a:rPr>
              <a:t>BH PASRR Scenarios</a:t>
            </a:r>
          </a:p>
        </p:txBody>
      </p:sp>
      <p:sp>
        <p:nvSpPr>
          <p:cNvPr id="3" name="Content Placeholder 2"/>
          <p:cNvSpPr>
            <a:spLocks noGrp="1"/>
          </p:cNvSpPr>
          <p:nvPr>
            <p:ph idx="1"/>
          </p:nvPr>
        </p:nvSpPr>
        <p:spPr>
          <a:xfrm>
            <a:off x="221578" y="1559654"/>
            <a:ext cx="10605749" cy="4217691"/>
          </a:xfrm>
        </p:spPr>
        <p:txBody>
          <a:bodyPr>
            <a:normAutofit/>
          </a:bodyPr>
          <a:lstStyle/>
          <a:p>
            <a:pPr marL="342900" indent="-342900">
              <a:lnSpc>
                <a:spcPct val="107000"/>
              </a:lnSpc>
              <a:spcBef>
                <a:spcPts val="0"/>
              </a:spcBef>
              <a:spcAft>
                <a:spcPts val="800"/>
              </a:spcAft>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Ms. Thomas has no history of SMI, is on no psychotropic medications and is displaying no signs/symptoms of depression, anxiety, etc.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1.A.1. (Serious Mental Illness Indicators) marked “no”;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1.A.2. (functional limitations) marked “no”;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1.A.3. (inpatient psychiatric hospitalization or needing supportive services to prevent disruption to normal living situation, such as COPES for MH reasons) is marked “no”.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 page 4, section IV, the first box is marked,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“No Level II evaluation indicated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051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11" y="1510613"/>
            <a:ext cx="11708471" cy="4516114"/>
          </a:xfrm>
        </p:spPr>
        <p:txBody>
          <a:bodyPr>
            <a:normAutofit/>
          </a:bodyPr>
          <a:lstStyle/>
          <a:p>
            <a:pPr marL="347472" indent="-347472">
              <a:lnSpc>
                <a:spcPct val="107000"/>
              </a:lnSpc>
              <a:spcBef>
                <a:spcPts val="0"/>
              </a:spcBef>
              <a:spcAft>
                <a:spcPts val="600"/>
              </a:spcAft>
              <a:buNone/>
            </a:pPr>
            <a:r>
              <a:rPr lang="en-US" sz="2000" b="1" dirty="0">
                <a:latin typeface="Calibri" panose="020F0502020204030204" pitchFamily="34" charset="0"/>
                <a:cs typeface="Times New Roman" panose="02020603050405020304" pitchFamily="18" charset="0"/>
              </a:rPr>
              <a:t>2.   Mr. Smith has a history of depression and has been on Celexa for 6 years, is accepting of his medical hospitalization and the plan for nursing facility placement.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Section 1.A.1. (indicators) will be marked “yes”;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1.A.2 (functional limitations) will be marked “no”;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1.A.3. will most likely be marked “no.”  </a:t>
            </a:r>
          </a:p>
          <a:p>
            <a:pPr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Remember that diagnosis alone will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NOT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make this a positive L1, so page 4, IV, will have the first box marked,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“No Level II evaluation indicated</a:t>
            </a:r>
            <a:r>
              <a:rPr lang="en-US" sz="2000" dirty="0">
                <a:effectLst/>
                <a:latin typeface="Calibri" panose="020F0502020204030204" pitchFamily="34" charset="0"/>
                <a:ea typeface="Calibri" panose="020F0502020204030204" pitchFamily="34" charset="0"/>
                <a:cs typeface="Times New Roman" panose="02020603050405020304" pitchFamily="18" charset="0"/>
              </a:rPr>
              <a:t>.”  Under Additional Comments, please reiterate, “patient with history of depression, currently well-managed on medications.”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342900">
              <a:lnSpc>
                <a:spcPct val="107000"/>
              </a:lnSpc>
              <a:spcBef>
                <a:spcPts val="0"/>
              </a:spcBef>
              <a:spcAft>
                <a:spcPts val="800"/>
              </a:spcAft>
              <a:buFont typeface="+mj-lt"/>
              <a:buAutoNum type="arabicPeriod" startAt="2"/>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
        <p:nvSpPr>
          <p:cNvPr id="20" name="Title 1">
            <a:extLst>
              <a:ext uri="{FF2B5EF4-FFF2-40B4-BE49-F238E27FC236}">
                <a16:creationId xmlns:a16="http://schemas.microsoft.com/office/drawing/2014/main" id="{2FE3F9B3-8236-4400-BFCA-D32292565471}"/>
              </a:ext>
            </a:extLst>
          </p:cNvPr>
          <p:cNvSpPr>
            <a:spLocks noGrp="1"/>
          </p:cNvSpPr>
          <p:nvPr>
            <p:ph type="title"/>
          </p:nvPr>
        </p:nvSpPr>
        <p:spPr>
          <a:xfrm>
            <a:off x="498269" y="298716"/>
            <a:ext cx="5452695" cy="1325563"/>
          </a:xfrm>
        </p:spPr>
        <p:txBody>
          <a:bodyPr/>
          <a:lstStyle/>
          <a:p>
            <a:r>
              <a:rPr lang="en-US" b="1" dirty="0">
                <a:latin typeface="Calibri" panose="020F0502020204030204" pitchFamily="34" charset="0"/>
                <a:cs typeface="Calibri" panose="020F0502020204030204" pitchFamily="34" charset="0"/>
              </a:rPr>
              <a:t>BH PASRR Scenarios</a:t>
            </a:r>
          </a:p>
        </p:txBody>
      </p:sp>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6708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idx="1"/>
          </p:nvPr>
        </p:nvSpPr>
        <p:spPr>
          <a:xfrm>
            <a:off x="-68242" y="1624279"/>
            <a:ext cx="12074313" cy="4788366"/>
          </a:xfrm>
        </p:spPr>
        <p:txBody>
          <a:bodyPr>
            <a:normAutofit/>
          </a:bodyPr>
          <a:lstStyle/>
          <a:p>
            <a:pPr marL="342900" marR="0" lvl="0" indent="-342900">
              <a:lnSpc>
                <a:spcPct val="107000"/>
              </a:lnSpc>
              <a:spcBef>
                <a:spcPts val="0"/>
              </a:spcBef>
              <a:spcAft>
                <a:spcPts val="800"/>
              </a:spcAft>
              <a:buFont typeface="+mj-lt"/>
              <a:buAutoNum type="arabicPeriod" startAt="3"/>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Mr. Brown has a history of depression and is on Celexa and is recuperating from a fall.  This medical hospitalization has been rough for him, and he is displaying active symptoms of depression as exhibited by declining/refusing some days of therapies, is irritable with nursing staff, and is withdrawn.  However, the medical team think that under normal circumstances, rehab will be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less than 30 days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76263" indent="0">
              <a:lnSpc>
                <a:spcPct val="100000"/>
              </a:lnSpc>
              <a:spcBef>
                <a:spcPts val="0"/>
              </a:spcBef>
              <a:buNone/>
            </a:pPr>
            <a:endParaRPr lang="en-US" sz="2000" b="1" dirty="0">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1.A.1. (indicators) will be marked “yes”;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1.A.2. (functional limitations) will now be marked “yes” – since his psychiatric symptoms/behaviors are negatively impacting his care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criteria for Section IIA. “Exempted Hospital Discharge” is met and should be notated in as such in Section III.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Page 4, Section IV, the last box should be marked,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No Level II evaluation indicated at this time due to categorical determination.”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6263" indent="0">
              <a:lnSpc>
                <a:spcPct val="100000"/>
              </a:lnSpc>
              <a:spcBef>
                <a:spcPts val="0"/>
              </a:spcBef>
              <a:buNone/>
            </a:pPr>
            <a:endParaRPr lang="en-US" sz="2000" b="1" dirty="0">
              <a:latin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5" name="Title 1">
            <a:extLst>
              <a:ext uri="{FF2B5EF4-FFF2-40B4-BE49-F238E27FC236}">
                <a16:creationId xmlns:a16="http://schemas.microsoft.com/office/drawing/2014/main" id="{76A4A6C3-F8B1-4D6D-94A3-2937BE16E1FA}"/>
              </a:ext>
            </a:extLst>
          </p:cNvPr>
          <p:cNvSpPr>
            <a:spLocks noGrp="1"/>
          </p:cNvSpPr>
          <p:nvPr>
            <p:ph type="title"/>
          </p:nvPr>
        </p:nvSpPr>
        <p:spPr>
          <a:xfrm>
            <a:off x="498269" y="298716"/>
            <a:ext cx="5452695" cy="1325563"/>
          </a:xfrm>
        </p:spPr>
        <p:txBody>
          <a:bodyPr/>
          <a:lstStyle/>
          <a:p>
            <a:r>
              <a:rPr lang="en-US" b="1" dirty="0">
                <a:latin typeface="Calibri" panose="020F0502020204030204" pitchFamily="34" charset="0"/>
                <a:cs typeface="Calibri" panose="020F0502020204030204" pitchFamily="34" charset="0"/>
              </a:rPr>
              <a:t>BH PASRR Scenarios</a:t>
            </a:r>
          </a:p>
        </p:txBody>
      </p:sp>
    </p:spTree>
    <p:extLst>
      <p:ext uri="{BB962C8B-B14F-4D97-AF65-F5344CB8AC3E}">
        <p14:creationId xmlns:p14="http://schemas.microsoft.com/office/powerpoint/2010/main" val="214266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155360"/>
            <a:ext cx="12192000" cy="6858000"/>
          </a:xfrm>
          <a:prstGeom prst="rect">
            <a:avLst/>
          </a:prstGeom>
        </p:spPr>
      </p:pic>
      <p:sp>
        <p:nvSpPr>
          <p:cNvPr id="3" name="Content Placeholder 2"/>
          <p:cNvSpPr>
            <a:spLocks noGrp="1"/>
          </p:cNvSpPr>
          <p:nvPr>
            <p:ph idx="1"/>
          </p:nvPr>
        </p:nvSpPr>
        <p:spPr>
          <a:xfrm>
            <a:off x="520995" y="1307805"/>
            <a:ext cx="11172735" cy="4869158"/>
          </a:xfrm>
        </p:spPr>
        <p:txBody>
          <a:bodyPr>
            <a:normAutofit/>
          </a:bodyPr>
          <a:lstStyle/>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3. Mr. Clark has a history of depression and has </a:t>
            </a: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active symptoms</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of depression.  He is deconditioned and will require more than 30 days at the nursing facility</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682625" indent="-219075">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Section 1.A.1. (indicators) will be marked “yes”; </a:t>
            </a:r>
          </a:p>
          <a:p>
            <a:pPr marL="682625" indent="-219075">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1.A.2. (functional limitations) will be marked “yes”; </a:t>
            </a:r>
          </a:p>
          <a:p>
            <a:pPr marL="682625" indent="-219075">
              <a:lnSpc>
                <a:spcPct val="107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1.A.3. may be either yes or no.</a:t>
            </a:r>
          </a:p>
          <a:p>
            <a:pPr marL="682625" indent="-219075">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Skip sections IIA, IIB, and III as these only pertain to   &lt;30 days.</a:t>
            </a:r>
          </a:p>
          <a:p>
            <a:pPr marL="682625" indent="-219075">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Section IV will be the second box down, “Level II evaluation referral required for SMI.”  </a:t>
            </a:r>
          </a:p>
          <a:p>
            <a:pPr marL="682625"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**In this circumstance,  if the patient is identified while still in the hospital, the patient will need to be seen for the PASRR Level 2 Evaluation preadmission </a:t>
            </a: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prior</a:t>
            </a:r>
            <a:r>
              <a:rPr lang="en-US" sz="2200" dirty="0">
                <a:effectLst/>
                <a:latin typeface="Calibri" panose="020F0502020204030204" pitchFamily="34" charset="0"/>
                <a:ea typeface="Calibri" panose="020F0502020204030204" pitchFamily="34" charset="0"/>
                <a:cs typeface="Times New Roman" panose="02020603050405020304" pitchFamily="18" charset="0"/>
              </a:rPr>
              <a:t> to admission to the nursing facility.  The nursing facility can be cited for accepting a patient with a positive Level I without </a:t>
            </a:r>
            <a:r>
              <a:rPr lang="en-US" sz="2200" dirty="0">
                <a:latin typeface="Calibri" panose="020F0502020204030204" pitchFamily="34" charset="0"/>
                <a:ea typeface="Calibri" panose="020F0502020204030204" pitchFamily="34" charset="0"/>
                <a:cs typeface="Times New Roman" panose="02020603050405020304" pitchFamily="18" charset="0"/>
              </a:rPr>
              <a:t>a completed Level </a:t>
            </a:r>
            <a:r>
              <a:rPr lang="en-US" sz="2200" dirty="0">
                <a:effectLst/>
                <a:latin typeface="Calibri" panose="020F0502020204030204" pitchFamily="34" charset="0"/>
                <a:ea typeface="Calibri" panose="020F0502020204030204" pitchFamily="34" charset="0"/>
                <a:cs typeface="Times New Roman" panose="02020603050405020304" pitchFamily="18" charset="0"/>
              </a:rPr>
              <a:t>2.</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1">
            <a:extLst>
              <a:ext uri="{FF2B5EF4-FFF2-40B4-BE49-F238E27FC236}">
                <a16:creationId xmlns:a16="http://schemas.microsoft.com/office/drawing/2014/main" id="{E8C48722-B0A2-4D3B-A685-30CBE429A5D3}"/>
              </a:ext>
            </a:extLst>
          </p:cNvPr>
          <p:cNvSpPr>
            <a:spLocks noGrp="1"/>
          </p:cNvSpPr>
          <p:nvPr>
            <p:ph type="title"/>
          </p:nvPr>
        </p:nvSpPr>
        <p:spPr>
          <a:xfrm>
            <a:off x="498269" y="298716"/>
            <a:ext cx="5452695" cy="1325563"/>
          </a:xfrm>
        </p:spPr>
        <p:txBody>
          <a:bodyPr/>
          <a:lstStyle/>
          <a:p>
            <a:r>
              <a:rPr lang="en-US" b="1" dirty="0">
                <a:latin typeface="Calibri" panose="020F0502020204030204" pitchFamily="34" charset="0"/>
                <a:cs typeface="Calibri" panose="020F0502020204030204" pitchFamily="34" charset="0"/>
              </a:rPr>
              <a:t>BH PASRR Scenarios</a:t>
            </a:r>
          </a:p>
        </p:txBody>
      </p:sp>
      <p:sp>
        <p:nvSpPr>
          <p:cNvPr id="12" name="Rectangle 11">
            <a:extLst>
              <a:ext uri="{FF2B5EF4-FFF2-40B4-BE49-F238E27FC236}">
                <a16:creationId xmlns:a16="http://schemas.microsoft.com/office/drawing/2014/main" id="{95AAB735-7CB2-4F15-B46E-3045EDF8342E}"/>
              </a:ext>
            </a:extLst>
          </p:cNvPr>
          <p:cNvSpPr/>
          <p:nvPr/>
        </p:nvSpPr>
        <p:spPr>
          <a:xfrm>
            <a:off x="7076778" y="5996906"/>
            <a:ext cx="3291841" cy="114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42CBFB-6449-4425-8C69-636EA6DA87E1}"/>
              </a:ext>
            </a:extLst>
          </p:cNvPr>
          <p:cNvSpPr/>
          <p:nvPr/>
        </p:nvSpPr>
        <p:spPr>
          <a:xfrm>
            <a:off x="6464459" y="5101422"/>
            <a:ext cx="5027682" cy="1244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887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61597" y="129191"/>
            <a:ext cx="12192000" cy="6858000"/>
          </a:xfrm>
          <a:prstGeom prst="rect">
            <a:avLst/>
          </a:prstGeom>
        </p:spPr>
      </p:pic>
      <p:sp>
        <p:nvSpPr>
          <p:cNvPr id="3" name="Content Placeholder 2"/>
          <p:cNvSpPr>
            <a:spLocks noGrp="1"/>
          </p:cNvSpPr>
          <p:nvPr>
            <p:ph idx="1"/>
          </p:nvPr>
        </p:nvSpPr>
        <p:spPr>
          <a:xfrm>
            <a:off x="520995" y="1632112"/>
            <a:ext cx="11172735" cy="4869158"/>
          </a:xfrm>
        </p:spPr>
        <p:txBody>
          <a:bodyPr>
            <a:normAutofit/>
          </a:bodyPr>
          <a:lstStyle/>
          <a:p>
            <a:pPr marL="0" marR="0" indent="0">
              <a:lnSpc>
                <a:spcPct val="107000"/>
              </a:lnSpc>
              <a:spcBef>
                <a:spcPts val="0"/>
              </a:spcBef>
              <a:spcAft>
                <a:spcPts val="8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4.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Ms. Smith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initially had a negative PASRR Level 1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and entered the nursing facility for rehab.  Unfortunately, she had some set-backs resulting in a longer than anticipated stay.  She became more depressed, withdrawn, and began losing weight.  She scored 16/27 on the PHQ-9 and her Primary Physician was contacted regarding the possibility of starting an antidepressant.  </a:t>
            </a:r>
          </a:p>
          <a:p>
            <a:pPr marL="0" marR="0" indent="0">
              <a:lnSpc>
                <a:spcPct val="107000"/>
              </a:lnSpc>
              <a:spcBef>
                <a:spcPts val="0"/>
              </a:spcBef>
              <a:spcAft>
                <a:spcPts val="800"/>
              </a:spcAft>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is an example of a Significant Change.  </a:t>
            </a:r>
          </a:p>
          <a:p>
            <a:pPr marL="4572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Complete a new PASSR Level 1,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noting the significant change date </a:t>
            </a:r>
            <a:r>
              <a:rPr lang="en-US" sz="2000" dirty="0">
                <a:effectLst/>
                <a:latin typeface="Calibri" panose="020F0502020204030204" pitchFamily="34" charset="0"/>
                <a:ea typeface="Calibri" panose="020F0502020204030204" pitchFamily="34" charset="0"/>
                <a:cs typeface="Times New Roman" panose="02020603050405020304" pitchFamily="18" charset="0"/>
              </a:rPr>
              <a:t>(approximately) on page 1, and on Page 4. </a:t>
            </a:r>
          </a:p>
          <a:p>
            <a:pPr marL="45720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Skip sections IIA, IIB and III as these only pertain to &lt;30 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Section IV, mark the 5</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000" dirty="0">
                <a:effectLst/>
                <a:latin typeface="Calibri" panose="020F0502020204030204" pitchFamily="34" charset="0"/>
                <a:ea typeface="Calibri" panose="020F0502020204030204" pitchFamily="34" charset="0"/>
                <a:cs typeface="Times New Roman" panose="02020603050405020304" pitchFamily="18" charset="0"/>
              </a:rPr>
              <a:t> box down,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“Level II evaluation referral required for significant change.”</a:t>
            </a:r>
          </a:p>
          <a:p>
            <a:pPr marL="342900" marR="0" indent="-342900">
              <a:lnSpc>
                <a:spcPct val="107000"/>
              </a:lnSpc>
              <a:spcBef>
                <a:spcPts val="0"/>
              </a:spcBef>
              <a:spcAft>
                <a:spcPts val="800"/>
              </a:spcAft>
              <a:buFont typeface="+mj-lt"/>
              <a:buAutoNum type="arabicPeriod" startAt="5"/>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0"/>
              </a:spcBef>
              <a:spcAft>
                <a:spcPts val="800"/>
              </a:spcAft>
              <a:buNone/>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6" name="TextBox 5">
            <a:extLst>
              <a:ext uri="{FF2B5EF4-FFF2-40B4-BE49-F238E27FC236}">
                <a16:creationId xmlns:a16="http://schemas.microsoft.com/office/drawing/2014/main" id="{C54E263E-CABA-4A4A-9DA7-B564E58CFE95}"/>
              </a:ext>
            </a:extLst>
          </p:cNvPr>
          <p:cNvSpPr txBox="1"/>
          <p:nvPr/>
        </p:nvSpPr>
        <p:spPr>
          <a:xfrm>
            <a:off x="7852053" y="3615102"/>
            <a:ext cx="649556" cy="400110"/>
          </a:xfrm>
          <a:prstGeom prst="rect">
            <a:avLst/>
          </a:prstGeom>
          <a:noFill/>
        </p:spPr>
        <p:txBody>
          <a:bodyPr wrap="square" rtlCol="0">
            <a:spAutoFit/>
          </a:bodyPr>
          <a:lstStyle/>
          <a:p>
            <a:pPr algn="ctr"/>
            <a:r>
              <a:rPr lang="en-US" sz="2000" dirty="0">
                <a:solidFill>
                  <a:schemeClr val="bg1"/>
                </a:solidFill>
              </a:rPr>
              <a:t>No</a:t>
            </a:r>
          </a:p>
        </p:txBody>
      </p:sp>
      <p:sp>
        <p:nvSpPr>
          <p:cNvPr id="8" name="Title 1">
            <a:extLst>
              <a:ext uri="{FF2B5EF4-FFF2-40B4-BE49-F238E27FC236}">
                <a16:creationId xmlns:a16="http://schemas.microsoft.com/office/drawing/2014/main" id="{335F368B-677F-4847-8ED8-858CAD70EFE6}"/>
              </a:ext>
            </a:extLst>
          </p:cNvPr>
          <p:cNvSpPr>
            <a:spLocks noGrp="1"/>
          </p:cNvSpPr>
          <p:nvPr>
            <p:ph type="title"/>
          </p:nvPr>
        </p:nvSpPr>
        <p:spPr>
          <a:xfrm>
            <a:off x="498269" y="298716"/>
            <a:ext cx="5452695" cy="1325563"/>
          </a:xfrm>
        </p:spPr>
        <p:txBody>
          <a:bodyPr/>
          <a:lstStyle/>
          <a:p>
            <a:r>
              <a:rPr lang="en-US" b="1" dirty="0">
                <a:latin typeface="Calibri" panose="020F0502020204030204" pitchFamily="34" charset="0"/>
                <a:cs typeface="Calibri" panose="020F0502020204030204" pitchFamily="34" charset="0"/>
              </a:rPr>
              <a:t>BH PASRR Scenarios</a:t>
            </a:r>
          </a:p>
        </p:txBody>
      </p:sp>
      <p:sp>
        <p:nvSpPr>
          <p:cNvPr id="13" name="Rectangle 12">
            <a:extLst>
              <a:ext uri="{FF2B5EF4-FFF2-40B4-BE49-F238E27FC236}">
                <a16:creationId xmlns:a16="http://schemas.microsoft.com/office/drawing/2014/main" id="{98E633E8-7866-42E6-90A7-57039A352D1E}"/>
              </a:ext>
            </a:extLst>
          </p:cNvPr>
          <p:cNvSpPr/>
          <p:nvPr/>
        </p:nvSpPr>
        <p:spPr>
          <a:xfrm>
            <a:off x="7076778" y="5996906"/>
            <a:ext cx="3291841" cy="114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D2C1ED-8D41-4E3D-B63A-A6E3B66EBAF1}"/>
              </a:ext>
            </a:extLst>
          </p:cNvPr>
          <p:cNvSpPr/>
          <p:nvPr/>
        </p:nvSpPr>
        <p:spPr>
          <a:xfrm>
            <a:off x="6464459" y="5101422"/>
            <a:ext cx="5027682" cy="1244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698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latin typeface="Calibri" panose="020F0502020204030204" pitchFamily="34" charset="0"/>
                <a:cs typeface="Calibri" panose="020F0502020204030204" pitchFamily="34" charset="0"/>
              </a:rPr>
              <a:t>Reinvestment Grants</a:t>
            </a:r>
          </a:p>
        </p:txBody>
      </p:sp>
      <p:sp>
        <p:nvSpPr>
          <p:cNvPr id="3" name="Content Placeholder 2"/>
          <p:cNvSpPr>
            <a:spLocks noGrp="1"/>
          </p:cNvSpPr>
          <p:nvPr>
            <p:ph idx="1"/>
          </p:nvPr>
        </p:nvSpPr>
        <p:spPr/>
        <p:txBody>
          <a:bodyPr>
            <a:normAutofit/>
          </a:bodyPr>
          <a:lstStyle/>
          <a:p>
            <a:pPr marL="0" lvl="0" indent="0" defTabSz="457200">
              <a:lnSpc>
                <a:spcPct val="105000"/>
              </a:lnSpc>
              <a:spcBef>
                <a:spcPts val="0"/>
              </a:spcBef>
              <a:buNone/>
            </a:pPr>
            <a:endParaRPr lang="en-US" dirty="0"/>
          </a:p>
          <a:p>
            <a:pPr marL="0" lvl="0" indent="0" defTabSz="457200">
              <a:lnSpc>
                <a:spcPct val="105000"/>
              </a:lnSpc>
              <a:spcBef>
                <a:spcPts val="0"/>
              </a:spcBef>
              <a:buNone/>
            </a:pPr>
            <a:endParaRPr lang="en-US" dirty="0"/>
          </a:p>
          <a:p>
            <a:pPr marL="0" lvl="0" indent="0" defTabSz="457200">
              <a:lnSpc>
                <a:spcPct val="105000"/>
              </a:lnSpc>
              <a:spcBef>
                <a:spcPts val="0"/>
              </a:spcBef>
              <a:buNone/>
            </a:pPr>
            <a:endParaRPr lang="en-US" dirty="0"/>
          </a:p>
          <a:p>
            <a:endParaRPr lang="en-US" sz="3200" dirty="0"/>
          </a:p>
          <a:p>
            <a:r>
              <a:rPr lang="en-US" sz="3200" dirty="0"/>
              <a:t>Washington state participates in the Civil Money Penalty (CMP) Fund Grant Program. </a:t>
            </a:r>
            <a:endParaRPr lang="en-US" dirty="0">
              <a:hlinkClick r:id="rId4"/>
            </a:endParaRPr>
          </a:p>
          <a:p>
            <a:r>
              <a:rPr lang="en-US" dirty="0">
                <a:hlinkClick r:id="rId4"/>
              </a:rPr>
              <a:t>https://www.dshs.wa.gov/altsa/civil-money-penalty-cmp-funds</a:t>
            </a:r>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1711" y="1005380"/>
            <a:ext cx="2334126" cy="2334126"/>
          </a:xfrm>
          <a:prstGeom prst="rect">
            <a:avLst/>
          </a:prstGeom>
        </p:spPr>
      </p:pic>
    </p:spTree>
    <p:extLst>
      <p:ext uri="{BB962C8B-B14F-4D97-AF65-F5344CB8AC3E}">
        <p14:creationId xmlns:p14="http://schemas.microsoft.com/office/powerpoint/2010/main" val="3152660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lang="en-US" b="1" dirty="0">
                <a:latin typeface="Calibri" panose="020F0502020204030204" pitchFamily="34" charset="0"/>
                <a:cs typeface="Calibri" panose="020F0502020204030204" pitchFamily="34" charset="0"/>
              </a:rPr>
              <a:t>A Final Thought </a:t>
            </a:r>
          </a:p>
        </p:txBody>
      </p:sp>
      <p:sp>
        <p:nvSpPr>
          <p:cNvPr id="3" name="Content Placeholder 2"/>
          <p:cNvSpPr>
            <a:spLocks noGrp="1"/>
          </p:cNvSpPr>
          <p:nvPr>
            <p:ph idx="1"/>
          </p:nvPr>
        </p:nvSpPr>
        <p:spPr>
          <a:xfrm>
            <a:off x="713678" y="1572322"/>
            <a:ext cx="10640122" cy="4604641"/>
          </a:xfrm>
        </p:spPr>
        <p:txBody>
          <a:bodyPr/>
          <a:lstStyle/>
          <a:p>
            <a:pPr marL="109728" indent="0">
              <a:buNone/>
            </a:pPr>
            <a:r>
              <a:rPr lang="en-US" dirty="0">
                <a:latin typeface="Calibri" panose="020F0502020204030204" pitchFamily="34" charset="0"/>
                <a:cs typeface="Calibri" panose="020F0502020204030204" pitchFamily="34" charset="0"/>
              </a:rPr>
              <a:t>PASRR is a partnership between the resident, important people in the resident’s life, hospital, NF, and state agencies.</a:t>
            </a:r>
          </a:p>
          <a:p>
            <a:pPr marL="109728" indent="0">
              <a:buNone/>
            </a:pPr>
            <a:endParaRPr lang="en-US" sz="800" dirty="0">
              <a:latin typeface="Calibri" panose="020F0502020204030204" pitchFamily="34" charset="0"/>
              <a:cs typeface="Calibri" panose="020F0502020204030204" pitchFamily="34" charset="0"/>
            </a:endParaRPr>
          </a:p>
          <a:p>
            <a:pPr marL="109728" indent="0">
              <a:buNone/>
            </a:pPr>
            <a:r>
              <a:rPr lang="en-US" dirty="0">
                <a:latin typeface="Calibri" panose="020F0502020204030204" pitchFamily="34" charset="0"/>
                <a:cs typeface="Calibri" panose="020F0502020204030204" pitchFamily="34" charset="0"/>
              </a:rPr>
              <a:t>At its center is our common desire to provide person-centered, high-quality services for each individual we serve.</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001294"/>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92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normAutofit/>
          </a:bodyPr>
          <a:lstStyle/>
          <a:p>
            <a:pPr algn="ctr"/>
            <a:r>
              <a:rPr lang="en-US" sz="3600" dirty="0">
                <a:latin typeface="Calibri" panose="020F0502020204030204" pitchFamily="34" charset="0"/>
                <a:cs typeface="Calibri" panose="020F0502020204030204" pitchFamily="34" charset="0"/>
              </a:rPr>
              <a:t>Where can I find more information?</a:t>
            </a:r>
          </a:p>
        </p:txBody>
      </p:sp>
      <p:sp>
        <p:nvSpPr>
          <p:cNvPr id="3" name="Content Placeholder 2"/>
          <p:cNvSpPr>
            <a:spLocks noGrp="1"/>
          </p:cNvSpPr>
          <p:nvPr>
            <p:ph idx="1"/>
          </p:nvPr>
        </p:nvSpPr>
        <p:spPr/>
        <p:txBody>
          <a:bodyPr>
            <a:noAutofit/>
          </a:bodyPr>
          <a:lstStyle/>
          <a:p>
            <a:pPr marL="109728" indent="0">
              <a:buNone/>
            </a:pPr>
            <a:r>
              <a:rPr lang="en-US" b="1" dirty="0"/>
              <a:t>ID/RC PASRR Internet Site:  </a:t>
            </a:r>
            <a:r>
              <a:rPr lang="en-US" dirty="0">
                <a:hlinkClick r:id="rId4"/>
              </a:rPr>
              <a:t>www.dshs.wa.gov/dda/pasrr</a:t>
            </a:r>
            <a:endParaRPr lang="en-US" dirty="0"/>
          </a:p>
          <a:p>
            <a:pPr marL="109728" indent="0">
              <a:buNone/>
            </a:pPr>
            <a:endParaRPr lang="en-US" dirty="0"/>
          </a:p>
          <a:p>
            <a:pPr marL="109728" indent="0">
              <a:buNone/>
            </a:pPr>
            <a:r>
              <a:rPr lang="en-US" b="1" dirty="0"/>
              <a:t>SMI PASRR Internet Site: </a:t>
            </a:r>
            <a:r>
              <a:rPr lang="en-US" dirty="0">
                <a:hlinkClick r:id="rId5"/>
              </a:rPr>
              <a:t>www.hca.wa.gov/pasrr</a:t>
            </a:r>
            <a:r>
              <a:rPr lang="en-US" dirty="0"/>
              <a:t> </a:t>
            </a:r>
          </a:p>
          <a:p>
            <a:pPr marL="109728" indent="0">
              <a:buNone/>
            </a:pPr>
            <a:endParaRPr lang="en-US" dirty="0"/>
          </a:p>
          <a:p>
            <a:pPr marL="109728" indent="0">
              <a:buNone/>
            </a:pPr>
            <a:r>
              <a:rPr lang="en-US" b="1" dirty="0"/>
              <a:t>Behavioral Health Support for Providers:</a:t>
            </a:r>
          </a:p>
          <a:p>
            <a:pPr marL="109728" indent="0">
              <a:buNone/>
            </a:pPr>
            <a:r>
              <a:rPr lang="en-US" dirty="0">
                <a:hlinkClick r:id="rId6"/>
              </a:rPr>
              <a:t>www.dshs.wa.gov/altsa/residential-care-services/behavioral-health-support-providers</a:t>
            </a:r>
            <a:r>
              <a:rPr lang="en-US" dirty="0"/>
              <a:t> </a:t>
            </a:r>
          </a:p>
          <a:p>
            <a:pPr marL="109728" indent="0">
              <a:buNone/>
            </a:pPr>
            <a:r>
              <a:rPr lang="en-US" dirty="0">
                <a:solidFill>
                  <a:srgbClr val="212121"/>
                </a:solidFill>
              </a:rPr>
              <a:t>BHST Email: </a:t>
            </a:r>
            <a:r>
              <a:rPr lang="en-US" dirty="0">
                <a:solidFill>
                  <a:srgbClr val="212121"/>
                </a:solidFill>
                <a:hlinkClick r:id="rId7"/>
              </a:rPr>
              <a:t>rcsbhst@dshs.wa.gov</a:t>
            </a:r>
            <a:endParaRPr lang="en-US" dirty="0">
              <a:solidFill>
                <a:srgbClr val="212121"/>
              </a:solidFill>
            </a:endParaRPr>
          </a:p>
          <a:p>
            <a:pPr marL="109728" indent="0">
              <a:buNone/>
            </a:pPr>
            <a:r>
              <a:rPr lang="en-US" dirty="0">
                <a:solidFill>
                  <a:srgbClr val="212121"/>
                </a:solidFill>
              </a:rPr>
              <a:t>BHST Referral Message Line: </a:t>
            </a:r>
            <a:r>
              <a:rPr lang="en-US" dirty="0"/>
              <a:t>360-725-3445</a:t>
            </a:r>
          </a:p>
          <a:p>
            <a:pPr marL="109728" indent="0">
              <a:buNone/>
            </a:pPr>
            <a:endParaRPr lang="en-US" sz="2000" dirty="0"/>
          </a:p>
          <a:p>
            <a:pPr marL="109728" indent="0">
              <a:buNone/>
            </a:pPr>
            <a:r>
              <a:rPr lang="en-US" sz="2000" dirty="0"/>
              <a:t> </a:t>
            </a:r>
          </a:p>
        </p:txBody>
      </p:sp>
    </p:spTree>
    <p:extLst>
      <p:ext uri="{BB962C8B-B14F-4D97-AF65-F5344CB8AC3E}">
        <p14:creationId xmlns:p14="http://schemas.microsoft.com/office/powerpoint/2010/main" val="2811324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139959"/>
            <a:ext cx="10515600" cy="1153582"/>
          </a:xfrm>
        </p:spPr>
        <p:txBody>
          <a:bodyPr>
            <a:normAutofit/>
          </a:bodyPr>
          <a:lstStyle/>
          <a:p>
            <a:pPr algn="ctr"/>
            <a:r>
              <a:rPr lang="en-US" dirty="0">
                <a:latin typeface="Calibri" panose="020F0502020204030204" pitchFamily="34" charset="0"/>
                <a:cs typeface="Calibri" panose="020F0502020204030204" pitchFamily="34" charset="0"/>
              </a:rPr>
              <a:t>PASRR Contacts</a:t>
            </a:r>
          </a:p>
        </p:txBody>
      </p:sp>
      <p:sp>
        <p:nvSpPr>
          <p:cNvPr id="3" name="Content Placeholder 2"/>
          <p:cNvSpPr>
            <a:spLocks noGrp="1"/>
          </p:cNvSpPr>
          <p:nvPr>
            <p:ph idx="1"/>
          </p:nvPr>
        </p:nvSpPr>
        <p:spPr>
          <a:xfrm>
            <a:off x="468351" y="1293542"/>
            <a:ext cx="11441151" cy="4883422"/>
          </a:xfrm>
        </p:spPr>
        <p:txBody>
          <a:bodyPr>
            <a:noAutofit/>
          </a:bodyPr>
          <a:lstStyle/>
          <a:p>
            <a:r>
              <a:rPr lang="en-US" b="1" dirty="0"/>
              <a:t>Developmental Disabilities Administration (ID/RC): </a:t>
            </a:r>
            <a:r>
              <a:rPr lang="en-US" dirty="0"/>
              <a:t>Terry Hehemann, ID/RC PASRR Unit Manager - </a:t>
            </a:r>
            <a:r>
              <a:rPr lang="en-US" dirty="0">
                <a:hlinkClick r:id="rId4"/>
              </a:rPr>
              <a:t>teresa.hehemann@dshs.wa.gov</a:t>
            </a:r>
            <a:r>
              <a:rPr lang="en-US" dirty="0"/>
              <a:t>; PASRR Program Coordinators, Heidi Johnston, </a:t>
            </a:r>
            <a:r>
              <a:rPr lang="en-US" dirty="0">
                <a:hlinkClick r:id="rId5"/>
              </a:rPr>
              <a:t>heidi.johnston@dshs.wa.gov</a:t>
            </a:r>
            <a:r>
              <a:rPr lang="en-US" dirty="0"/>
              <a:t> , and Wendy Einer, </a:t>
            </a:r>
            <a:r>
              <a:rPr lang="en-US" dirty="0">
                <a:hlinkClick r:id="rId6"/>
              </a:rPr>
              <a:t>wendy.einer@dshs.wa.gov</a:t>
            </a:r>
            <a:r>
              <a:rPr lang="en-US" dirty="0"/>
              <a:t>.</a:t>
            </a:r>
          </a:p>
          <a:p>
            <a:pPr marL="0" indent="0">
              <a:buNone/>
            </a:pPr>
            <a:endParaRPr lang="en-US" dirty="0"/>
          </a:p>
          <a:p>
            <a:r>
              <a:rPr lang="en-US" b="1" dirty="0"/>
              <a:t>Health Care Authority (SMI): </a:t>
            </a:r>
            <a:r>
              <a:rPr lang="en-US" dirty="0"/>
              <a:t>Beth Loska, PASRR Program Manager </a:t>
            </a:r>
            <a:r>
              <a:rPr lang="en-US" u="sng" dirty="0">
                <a:hlinkClick r:id="rId7"/>
              </a:rPr>
              <a:t>elizabeth.loska</a:t>
            </a:r>
            <a:r>
              <a:rPr lang="en-US" dirty="0">
                <a:hlinkClick r:id="rId7"/>
              </a:rPr>
              <a:t>@hca.wa.gov</a:t>
            </a:r>
            <a:r>
              <a:rPr lang="en-US" dirty="0"/>
              <a:t> ; Maureen Craig, Medical Assistance Program Specialist </a:t>
            </a:r>
            <a:r>
              <a:rPr lang="en-US" dirty="0">
                <a:hlinkClick r:id="rId8"/>
              </a:rPr>
              <a:t>maureen.craig@hca.wa.gov</a:t>
            </a:r>
            <a:r>
              <a:rPr lang="en-US" dirty="0"/>
              <a:t> </a:t>
            </a:r>
          </a:p>
          <a:p>
            <a:endParaRPr lang="en-US" sz="800" dirty="0"/>
          </a:p>
          <a:p>
            <a:pPr marL="0" indent="0">
              <a:buNone/>
            </a:pPr>
            <a:endParaRPr lang="en-US" sz="800" dirty="0"/>
          </a:p>
          <a:p>
            <a:r>
              <a:rPr lang="en-US" b="1" dirty="0"/>
              <a:t>Residential Care Services: </a:t>
            </a:r>
            <a:r>
              <a:rPr lang="en-US" dirty="0"/>
              <a:t>Molly McClintock, NH Policy Program Manager </a:t>
            </a:r>
            <a:r>
              <a:rPr lang="en-US" dirty="0">
                <a:hlinkClick r:id="rId9"/>
              </a:rPr>
              <a:t>molly.mcclintock@dshs.wa.gov</a:t>
            </a:r>
            <a:r>
              <a:rPr lang="en-US" dirty="0"/>
              <a:t>   </a:t>
            </a:r>
          </a:p>
        </p:txBody>
      </p:sp>
    </p:spTree>
    <p:extLst>
      <p:ext uri="{BB962C8B-B14F-4D97-AF65-F5344CB8AC3E}">
        <p14:creationId xmlns:p14="http://schemas.microsoft.com/office/powerpoint/2010/main" val="3740196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178419" y="0"/>
            <a:ext cx="12192000" cy="6858000"/>
          </a:xfrm>
          <a:prstGeom prst="rect">
            <a:avLst/>
          </a:prstGeom>
        </p:spPr>
      </p:pic>
      <p:sp>
        <p:nvSpPr>
          <p:cNvPr id="2" name="Rectangle 1"/>
          <p:cNvSpPr/>
          <p:nvPr/>
        </p:nvSpPr>
        <p:spPr>
          <a:xfrm>
            <a:off x="434899" y="2018370"/>
            <a:ext cx="10760926" cy="3539430"/>
          </a:xfrm>
          <a:prstGeom prst="rect">
            <a:avLst/>
          </a:prstGeom>
        </p:spPr>
        <p:txBody>
          <a:bodyPr wrap="square">
            <a:spAutoFit/>
          </a:bodyPr>
          <a:lstStyle/>
          <a:p>
            <a:pPr marL="457200" indent="-457200">
              <a:buFont typeface="Arial" panose="020B0604020202020204" pitchFamily="34" charset="0"/>
              <a:buChar char="•"/>
            </a:pPr>
            <a:r>
              <a:rPr lang="en-US" sz="2800" b="1" dirty="0"/>
              <a:t>RCS Behavioral Health Support Team:  </a:t>
            </a:r>
            <a:r>
              <a:rPr lang="en-US" sz="2800" dirty="0"/>
              <a:t>Debbie Hoeman, Behavioral Health Policy Program Manager </a:t>
            </a:r>
            <a:r>
              <a:rPr lang="en-US" sz="2800" dirty="0">
                <a:hlinkClick r:id="rId4"/>
              </a:rPr>
              <a:t>debbie.hoeman@dshs.wa.gov</a:t>
            </a:r>
            <a:endParaRPr lang="en-US" sz="2800" dirty="0"/>
          </a:p>
          <a:p>
            <a:endParaRPr lang="en-US" sz="2800" b="1" dirty="0"/>
          </a:p>
          <a:p>
            <a:pPr marL="457200" indent="-457200">
              <a:buFont typeface="Arial" panose="020B0604020202020204" pitchFamily="34" charset="0"/>
              <a:buChar char="•"/>
            </a:pPr>
            <a:r>
              <a:rPr lang="en-US" sz="2800" b="1" dirty="0"/>
              <a:t>Home and Community Services: </a:t>
            </a:r>
            <a:r>
              <a:rPr lang="en-US" sz="2800" dirty="0"/>
              <a:t>Julie Cope, System Change Specialist </a:t>
            </a:r>
            <a:r>
              <a:rPr lang="en-US" sz="2800" dirty="0">
                <a:hlinkClick r:id="rId5"/>
              </a:rPr>
              <a:t>julie.cope@dshs.wa.gov</a:t>
            </a:r>
            <a:r>
              <a:rPr lang="en-US" sz="2800" dirty="0"/>
              <a:t> </a:t>
            </a:r>
          </a:p>
          <a:p>
            <a:endParaRPr lang="en-US" sz="2800" b="1" dirty="0"/>
          </a:p>
          <a:p>
            <a:pPr marL="457200" indent="-457200">
              <a:buFont typeface="Arial" panose="020B0604020202020204" pitchFamily="34" charset="0"/>
              <a:buChar char="•"/>
            </a:pPr>
            <a:r>
              <a:rPr lang="en-US" sz="2800" b="1" dirty="0"/>
              <a:t>Department of Health: </a:t>
            </a:r>
            <a:r>
              <a:rPr lang="en-US" sz="2800" dirty="0"/>
              <a:t>Liz Gordon, Clinical Care Supervisor, Investigation and Inspection - </a:t>
            </a:r>
            <a:r>
              <a:rPr lang="en-US" sz="2800" dirty="0">
                <a:hlinkClick r:id="rId6"/>
              </a:rPr>
              <a:t>elizabeth.gordon@DOH.WA.GOV</a:t>
            </a:r>
            <a:endParaRPr lang="en-US" sz="2800" dirty="0"/>
          </a:p>
        </p:txBody>
      </p:sp>
      <p:sp>
        <p:nvSpPr>
          <p:cNvPr id="3" name="Rectangle 2"/>
          <p:cNvSpPr/>
          <p:nvPr/>
        </p:nvSpPr>
        <p:spPr>
          <a:xfrm>
            <a:off x="2152184" y="992458"/>
            <a:ext cx="8140391" cy="769441"/>
          </a:xfrm>
          <a:prstGeom prst="rect">
            <a:avLst/>
          </a:prstGeom>
        </p:spPr>
        <p:txBody>
          <a:bodyPr wrap="square">
            <a:spAutoFit/>
          </a:bodyPr>
          <a:lstStyle/>
          <a:p>
            <a:pPr algn="ctr"/>
            <a:r>
              <a:rPr lang="en-US" sz="4400" dirty="0">
                <a:latin typeface="Calibri" panose="020F0502020204030204" pitchFamily="34" charset="0"/>
                <a:cs typeface="Calibri" panose="020F0502020204030204" pitchFamily="34" charset="0"/>
              </a:rPr>
              <a:t>PASRR Contacts</a:t>
            </a:r>
          </a:p>
        </p:txBody>
      </p:sp>
    </p:spTree>
    <p:extLst>
      <p:ext uri="{BB962C8B-B14F-4D97-AF65-F5344CB8AC3E}">
        <p14:creationId xmlns:p14="http://schemas.microsoft.com/office/powerpoint/2010/main" val="257451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For Your Information …</a:t>
            </a:r>
          </a:p>
        </p:txBody>
      </p:sp>
      <p:sp>
        <p:nvSpPr>
          <p:cNvPr id="4" name="Content Placeholder 3"/>
          <p:cNvSpPr>
            <a:spLocks noGrp="1"/>
          </p:cNvSpPr>
          <p:nvPr>
            <p:ph idx="1"/>
          </p:nvPr>
        </p:nvSpPr>
        <p:spPr/>
        <p:txBody>
          <a:bodyPr>
            <a:normAutofit/>
          </a:bodyPr>
          <a:lstStyle/>
          <a:p>
            <a:pPr>
              <a:spcBef>
                <a:spcPts val="1200"/>
              </a:spcBef>
            </a:pPr>
            <a:r>
              <a:rPr lang="en-US" dirty="0"/>
              <a:t>Today’s webinar will focus on the role of hospitals and nursing facilities in the PASRR process, person-centered practices and integrated care.</a:t>
            </a:r>
          </a:p>
          <a:p>
            <a:pPr marL="0" indent="0">
              <a:buNone/>
            </a:pPr>
            <a:endParaRPr lang="en-US" dirty="0"/>
          </a:p>
          <a:p>
            <a:r>
              <a:rPr lang="en-US" dirty="0"/>
              <a:t>CEUs are available. </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45508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178419" y="0"/>
            <a:ext cx="12192000" cy="6858000"/>
          </a:xfrm>
          <a:prstGeom prst="rect">
            <a:avLst/>
          </a:prstGeom>
        </p:spPr>
      </p:pic>
      <p:sp>
        <p:nvSpPr>
          <p:cNvPr id="2" name="Rectangle 1"/>
          <p:cNvSpPr/>
          <p:nvPr/>
        </p:nvSpPr>
        <p:spPr>
          <a:xfrm>
            <a:off x="434899" y="2018370"/>
            <a:ext cx="10760926" cy="523220"/>
          </a:xfrm>
          <a:prstGeom prst="rect">
            <a:avLst/>
          </a:prstGeom>
        </p:spPr>
        <p:txBody>
          <a:bodyPr wrap="square">
            <a:spAutoFit/>
          </a:bodyPr>
          <a:lstStyle/>
          <a:p>
            <a:endParaRPr lang="en-US" sz="2800" dirty="0"/>
          </a:p>
        </p:txBody>
      </p:sp>
      <p:sp>
        <p:nvSpPr>
          <p:cNvPr id="3" name="Rectangle 2"/>
          <p:cNvSpPr/>
          <p:nvPr/>
        </p:nvSpPr>
        <p:spPr>
          <a:xfrm>
            <a:off x="2152184" y="992458"/>
            <a:ext cx="8140391" cy="769441"/>
          </a:xfrm>
          <a:prstGeom prst="rect">
            <a:avLst/>
          </a:prstGeom>
        </p:spPr>
        <p:txBody>
          <a:bodyPr wrap="square">
            <a:spAutoFit/>
          </a:bodyPr>
          <a:lstStyle/>
          <a:p>
            <a:pPr algn="ctr"/>
            <a:r>
              <a:rPr lang="en-US" sz="4400" dirty="0">
                <a:latin typeface="Calibri" panose="020F0502020204030204" pitchFamily="34" charset="0"/>
                <a:cs typeface="Calibri" panose="020F0502020204030204" pitchFamily="34" charset="0"/>
              </a:rPr>
              <a:t>Questions </a:t>
            </a:r>
            <a:r>
              <a:rPr lang="en-US" sz="4400">
                <a:latin typeface="Calibri" panose="020F0502020204030204" pitchFamily="34" charset="0"/>
                <a:cs typeface="Calibri" panose="020F0502020204030204" pitchFamily="34" charset="0"/>
              </a:rPr>
              <a:t>and Answers</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747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lang="en-US" b="1" dirty="0">
                <a:latin typeface="Calibri" panose="020F0502020204030204" pitchFamily="34" charset="0"/>
                <a:cs typeface="Calibri" panose="020F0502020204030204" pitchFamily="34" charset="0"/>
              </a:rPr>
              <a:t>Regulations Related to PASRR</a:t>
            </a:r>
          </a:p>
        </p:txBody>
      </p:sp>
      <p:sp>
        <p:nvSpPr>
          <p:cNvPr id="3" name="Content Placeholder 2"/>
          <p:cNvSpPr>
            <a:spLocks noGrp="1"/>
          </p:cNvSpPr>
          <p:nvPr>
            <p:ph idx="1"/>
          </p:nvPr>
        </p:nvSpPr>
        <p:spPr/>
        <p:txBody>
          <a:bodyPr>
            <a:normAutofit/>
          </a:bodyPr>
          <a:lstStyle/>
          <a:p>
            <a:pPr marL="0" indent="0">
              <a:buNone/>
            </a:pPr>
            <a:r>
              <a:rPr lang="en-US" dirty="0"/>
              <a:t>Both the federal government and the State of Washington regulate PASRR.</a:t>
            </a:r>
          </a:p>
          <a:p>
            <a:pPr marL="0" indent="0">
              <a:buNone/>
            </a:pPr>
            <a:endParaRPr lang="en-US" sz="1400" dirty="0"/>
          </a:p>
          <a:p>
            <a:pPr marL="517525" lvl="1" indent="-287338">
              <a:buFont typeface="Arial" panose="020B0604020202020204" pitchFamily="34" charset="0"/>
              <a:buChar char="–"/>
            </a:pPr>
            <a:r>
              <a:rPr lang="en-US" sz="2800" dirty="0"/>
              <a:t>The federal rules related to PASRR can be found at: </a:t>
            </a:r>
            <a:r>
              <a:rPr lang="en-US" sz="2800" dirty="0">
                <a:hlinkClick r:id="rId4"/>
              </a:rPr>
              <a:t>42 C.F.R. 483.100 - 483.138</a:t>
            </a:r>
            <a:r>
              <a:rPr lang="en-US" sz="2800" dirty="0"/>
              <a:t> (Note: an annual PASRR is no longer required but Code of Federal Regulation has not been revised to reflect this change.)</a:t>
            </a:r>
          </a:p>
          <a:p>
            <a:pPr marL="517525" lvl="1" indent="-287338">
              <a:buFont typeface="Calibri" panose="020F0502020204030204" pitchFamily="34" charset="0"/>
              <a:buChar char="–"/>
            </a:pPr>
            <a:r>
              <a:rPr lang="en-US" sz="2800" dirty="0"/>
              <a:t>Washington Administrative Code addresses PASRR in two sections: </a:t>
            </a:r>
            <a:r>
              <a:rPr lang="en-US" sz="2800" dirty="0">
                <a:hlinkClick r:id="rId5"/>
              </a:rPr>
              <a:t>388-97-1910</a:t>
            </a:r>
            <a:r>
              <a:rPr lang="en-US" sz="2800" dirty="0"/>
              <a:t> through </a:t>
            </a:r>
            <a:r>
              <a:rPr lang="en-US" sz="2800" dirty="0">
                <a:hlinkClick r:id="rId6"/>
              </a:rPr>
              <a:t>388-97-2000</a:t>
            </a:r>
            <a:r>
              <a:rPr lang="en-US" sz="2800" dirty="0"/>
              <a:t> and Section </a:t>
            </a:r>
            <a:r>
              <a:rPr lang="en-US" sz="2800" dirty="0">
                <a:hlinkClick r:id="rId7"/>
              </a:rPr>
              <a:t>388-834</a:t>
            </a:r>
            <a:r>
              <a:rPr lang="en-US" sz="2800" dirty="0"/>
              <a:t>.</a:t>
            </a:r>
          </a:p>
          <a:p>
            <a:pPr marL="230187" lvl="1" indent="0">
              <a:buNone/>
            </a:pPr>
            <a:endParaRPr lang="en-US" sz="2800" dirty="0"/>
          </a:p>
          <a:p>
            <a:pPr marL="0" indent="0">
              <a:buNone/>
            </a:pPr>
            <a:endParaRPr lang="en-US" dirty="0"/>
          </a:p>
        </p:txBody>
      </p:sp>
    </p:spTree>
    <p:extLst>
      <p:ext uri="{BB962C8B-B14F-4D97-AF65-F5344CB8AC3E}">
        <p14:creationId xmlns:p14="http://schemas.microsoft.com/office/powerpoint/2010/main" val="35744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B7B43-E6CA-4903-915A-DECB1CFF22DE}"/>
              </a:ext>
            </a:extLst>
          </p:cNvPr>
          <p:cNvSpPr>
            <a:spLocks noGrp="1"/>
          </p:cNvSpPr>
          <p:nvPr>
            <p:ph type="sldNum" sz="quarter" idx="12"/>
          </p:nvPr>
        </p:nvSpPr>
        <p:spPr/>
        <p:txBody>
          <a:bodyPr/>
          <a:lstStyle/>
          <a:p>
            <a:pPr algn="l"/>
            <a:fld id="{8F0AB5D1-9059-428D-ACFC-BA1258997AE0}" type="slidenum">
              <a:rPr lang="en-US" smtClean="0"/>
              <a:pPr algn="l"/>
              <a:t>6</a:t>
            </a:fld>
            <a:endParaRPr lang="en-US" dirty="0"/>
          </a:p>
        </p:txBody>
      </p:sp>
      <p:sp>
        <p:nvSpPr>
          <p:cNvPr id="6" name="TextBox 5">
            <a:extLst>
              <a:ext uri="{FF2B5EF4-FFF2-40B4-BE49-F238E27FC236}">
                <a16:creationId xmlns:a16="http://schemas.microsoft.com/office/drawing/2014/main" id="{4D67F40F-BE8C-4401-B69E-20E004E8193F}"/>
              </a:ext>
            </a:extLst>
          </p:cNvPr>
          <p:cNvSpPr txBox="1"/>
          <p:nvPr/>
        </p:nvSpPr>
        <p:spPr>
          <a:xfrm>
            <a:off x="388125" y="3011063"/>
            <a:ext cx="5081263" cy="707886"/>
          </a:xfrm>
          <a:prstGeom prst="rect">
            <a:avLst/>
          </a:prstGeom>
          <a:solidFill>
            <a:schemeClr val="bg1"/>
          </a:solidFill>
          <a:ln w="38100">
            <a:solidFill>
              <a:srgbClr val="008457"/>
            </a:solidFill>
          </a:ln>
        </p:spPr>
        <p:txBody>
          <a:bodyPr wrap="square" rtlCol="0">
            <a:spAutoFit/>
          </a:bodyPr>
          <a:lstStyle/>
          <a:p>
            <a:pPr algn="ctr"/>
            <a:r>
              <a:rPr lang="en-US" sz="2000" dirty="0">
                <a:latin typeface="Source Sans Pro" panose="020B0503030403020204" pitchFamily="34" charset="0"/>
              </a:rPr>
              <a:t>Developmental Disabilities Administration (DDA) </a:t>
            </a:r>
          </a:p>
        </p:txBody>
      </p:sp>
      <p:pic>
        <p:nvPicPr>
          <p:cNvPr id="9" name="Picture 8">
            <a:extLst>
              <a:ext uri="{FF2B5EF4-FFF2-40B4-BE49-F238E27FC236}">
                <a16:creationId xmlns:a16="http://schemas.microsoft.com/office/drawing/2014/main" id="{EE58A420-DF53-4575-9EAF-03737ED35135}"/>
              </a:ext>
            </a:extLst>
          </p:cNvPr>
          <p:cNvPicPr>
            <a:picLocks noChangeAspect="1"/>
          </p:cNvPicPr>
          <p:nvPr/>
        </p:nvPicPr>
        <p:blipFill>
          <a:blip r:embed="rId3"/>
          <a:stretch>
            <a:fillRect/>
          </a:stretch>
        </p:blipFill>
        <p:spPr>
          <a:xfrm>
            <a:off x="5349644" y="4030081"/>
            <a:ext cx="1794754" cy="2317313"/>
          </a:xfrm>
          <a:prstGeom prst="rect">
            <a:avLst/>
          </a:prstGeom>
          <a:effectLst>
            <a:outerShdw blurRad="50800" dist="38100" dir="13500000" algn="br" rotWithShape="0">
              <a:prstClr val="black">
                <a:alpha val="40000"/>
              </a:prstClr>
            </a:outerShdw>
          </a:effectLst>
        </p:spPr>
      </p:pic>
      <p:cxnSp>
        <p:nvCxnSpPr>
          <p:cNvPr id="3" name="Straight Connector 2">
            <a:extLst>
              <a:ext uri="{FF2B5EF4-FFF2-40B4-BE49-F238E27FC236}">
                <a16:creationId xmlns:a16="http://schemas.microsoft.com/office/drawing/2014/main" id="{681B7878-FEEC-45DF-A8B8-D878792EF933}"/>
              </a:ext>
            </a:extLst>
          </p:cNvPr>
          <p:cNvCxnSpPr>
            <a:cxnSpLocks/>
          </p:cNvCxnSpPr>
          <p:nvPr/>
        </p:nvCxnSpPr>
        <p:spPr>
          <a:xfrm>
            <a:off x="2923728" y="1406462"/>
            <a:ext cx="6159150" cy="0"/>
          </a:xfrm>
          <a:prstGeom prst="line">
            <a:avLst/>
          </a:prstGeom>
          <a:ln w="38100">
            <a:solidFill>
              <a:srgbClr val="00845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9346DC-8D99-4D9C-A384-037E189551E4}"/>
              </a:ext>
            </a:extLst>
          </p:cNvPr>
          <p:cNvCxnSpPr>
            <a:cxnSpLocks/>
          </p:cNvCxnSpPr>
          <p:nvPr/>
        </p:nvCxnSpPr>
        <p:spPr>
          <a:xfrm>
            <a:off x="6114744" y="795201"/>
            <a:ext cx="0" cy="620218"/>
          </a:xfrm>
          <a:prstGeom prst="line">
            <a:avLst/>
          </a:prstGeom>
          <a:ln w="38100">
            <a:solidFill>
              <a:srgbClr val="008457"/>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856D801-5FCA-47D1-80B6-6F9144BAB872}"/>
              </a:ext>
            </a:extLst>
          </p:cNvPr>
          <p:cNvSpPr txBox="1"/>
          <p:nvPr/>
        </p:nvSpPr>
        <p:spPr>
          <a:xfrm>
            <a:off x="7301368" y="2963224"/>
            <a:ext cx="3600075" cy="707886"/>
          </a:xfrm>
          <a:prstGeom prst="rect">
            <a:avLst/>
          </a:prstGeom>
          <a:solidFill>
            <a:schemeClr val="bg1"/>
          </a:solidFill>
          <a:ln w="38100">
            <a:solidFill>
              <a:srgbClr val="008457"/>
            </a:solidFill>
          </a:ln>
        </p:spPr>
        <p:txBody>
          <a:bodyPr wrap="square" rtlCol="0">
            <a:spAutoFit/>
          </a:bodyPr>
          <a:lstStyle/>
          <a:p>
            <a:pPr algn="ctr"/>
            <a:r>
              <a:rPr lang="en-US" sz="2000" dirty="0">
                <a:latin typeface="Source Sans Pro" panose="020B0503030403020204" pitchFamily="34" charset="0"/>
              </a:rPr>
              <a:t>Behavioral Health PASRR Program</a:t>
            </a:r>
          </a:p>
        </p:txBody>
      </p:sp>
      <p:pic>
        <p:nvPicPr>
          <p:cNvPr id="36" name="Picture 2" descr="upload.wikimedia.org/wikipedia/commons/thumb/5/...">
            <a:extLst>
              <a:ext uri="{FF2B5EF4-FFF2-40B4-BE49-F238E27FC236}">
                <a16:creationId xmlns:a16="http://schemas.microsoft.com/office/drawing/2014/main" id="{A3BF154D-5A71-40D5-9000-1AF5748BF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339" y="197051"/>
            <a:ext cx="1723629" cy="1027418"/>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685E57F9-C51F-4878-9F3C-993911C03534}"/>
              </a:ext>
            </a:extLst>
          </p:cNvPr>
          <p:cNvCxnSpPr>
            <a:cxnSpLocks/>
          </p:cNvCxnSpPr>
          <p:nvPr/>
        </p:nvCxnSpPr>
        <p:spPr>
          <a:xfrm>
            <a:off x="2923728" y="1406462"/>
            <a:ext cx="0" cy="1496158"/>
          </a:xfrm>
          <a:prstGeom prst="line">
            <a:avLst/>
          </a:prstGeom>
          <a:ln w="38100">
            <a:solidFill>
              <a:srgbClr val="00845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1AD989-5C98-4443-A3C0-1E9A08787C05}"/>
              </a:ext>
            </a:extLst>
          </p:cNvPr>
          <p:cNvCxnSpPr>
            <a:cxnSpLocks/>
          </p:cNvCxnSpPr>
          <p:nvPr/>
        </p:nvCxnSpPr>
        <p:spPr>
          <a:xfrm>
            <a:off x="9082878" y="1406462"/>
            <a:ext cx="0" cy="1451333"/>
          </a:xfrm>
          <a:prstGeom prst="line">
            <a:avLst/>
          </a:prstGeom>
          <a:ln w="38100">
            <a:solidFill>
              <a:srgbClr val="00845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04FF3E-A653-4B44-9722-378AB6C2F9CB}"/>
              </a:ext>
            </a:extLst>
          </p:cNvPr>
          <p:cNvSpPr txBox="1"/>
          <p:nvPr/>
        </p:nvSpPr>
        <p:spPr>
          <a:xfrm>
            <a:off x="3978303" y="4427688"/>
            <a:ext cx="4537435" cy="1138773"/>
          </a:xfrm>
          <a:prstGeom prst="rect">
            <a:avLst/>
          </a:prstGeom>
          <a:solidFill>
            <a:srgbClr val="FFFFFF"/>
          </a:solidFill>
          <a:ln w="3175">
            <a:solidFill>
              <a:schemeClr val="tx1"/>
            </a:solidFill>
          </a:ln>
          <a:effectLst>
            <a:outerShdw blurRad="50800" dist="38100" dir="13500000" algn="br" rotWithShape="0">
              <a:prstClr val="black">
                <a:alpha val="40000"/>
              </a:prstClr>
            </a:outerShdw>
          </a:effectLst>
        </p:spPr>
        <p:txBody>
          <a:bodyPr wrap="square" rtlCol="0">
            <a:spAutoFit/>
          </a:bodyPr>
          <a:lstStyle/>
          <a:p>
            <a:pPr algn="ctr"/>
            <a:r>
              <a:rPr lang="en-US" sz="2000" dirty="0"/>
              <a:t>We all use the same </a:t>
            </a:r>
          </a:p>
          <a:p>
            <a:pPr algn="ctr"/>
            <a:r>
              <a:rPr lang="en-US" sz="2800" dirty="0"/>
              <a:t>Level I </a:t>
            </a:r>
          </a:p>
          <a:p>
            <a:pPr algn="ctr"/>
            <a:r>
              <a:rPr lang="en-US" sz="2000" dirty="0"/>
              <a:t>Pre-Admission and Resident Review Form</a:t>
            </a:r>
          </a:p>
        </p:txBody>
      </p:sp>
      <p:sp>
        <p:nvSpPr>
          <p:cNvPr id="44" name="Isosceles Triangle 43">
            <a:extLst>
              <a:ext uri="{FF2B5EF4-FFF2-40B4-BE49-F238E27FC236}">
                <a16:creationId xmlns:a16="http://schemas.microsoft.com/office/drawing/2014/main" id="{F8DBAFF1-1512-4B12-AA57-296954673BAB}"/>
              </a:ext>
            </a:extLst>
          </p:cNvPr>
          <p:cNvSpPr/>
          <p:nvPr/>
        </p:nvSpPr>
        <p:spPr>
          <a:xfrm>
            <a:off x="281538" y="2738679"/>
            <a:ext cx="5293710" cy="258531"/>
          </a:xfrm>
          <a:prstGeom prst="triangle">
            <a:avLst/>
          </a:prstGeom>
          <a:solidFill>
            <a:srgbClr val="008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1C42964F-3BB4-43A7-93CB-DC72CED93798}"/>
              </a:ext>
            </a:extLst>
          </p:cNvPr>
          <p:cNvSpPr/>
          <p:nvPr/>
        </p:nvSpPr>
        <p:spPr>
          <a:xfrm>
            <a:off x="7090383" y="2702563"/>
            <a:ext cx="3927565" cy="258531"/>
          </a:xfrm>
          <a:prstGeom prst="triangle">
            <a:avLst/>
          </a:prstGeom>
          <a:solidFill>
            <a:srgbClr val="008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EFC0E55-0095-400A-AC23-B2F9C49D802C}"/>
              </a:ext>
            </a:extLst>
          </p:cNvPr>
          <p:cNvSpPr txBox="1"/>
          <p:nvPr/>
        </p:nvSpPr>
        <p:spPr>
          <a:xfrm>
            <a:off x="754198" y="1849291"/>
            <a:ext cx="4329158" cy="707886"/>
          </a:xfrm>
          <a:prstGeom prst="rect">
            <a:avLst/>
          </a:prstGeom>
          <a:solidFill>
            <a:schemeClr val="bg1"/>
          </a:solidFill>
          <a:ln w="38100">
            <a:solidFill>
              <a:srgbClr val="008457"/>
            </a:solidFill>
          </a:ln>
        </p:spPr>
        <p:txBody>
          <a:bodyPr wrap="square" rtlCol="0">
            <a:spAutoFit/>
          </a:bodyPr>
          <a:lstStyle/>
          <a:p>
            <a:pPr algn="ctr"/>
            <a:r>
              <a:rPr lang="en-US" sz="2000" dirty="0">
                <a:latin typeface="Source Sans Pro" panose="020B0503030403020204" pitchFamily="34" charset="0"/>
              </a:rPr>
              <a:t>Department of Social and Health Services</a:t>
            </a:r>
          </a:p>
        </p:txBody>
      </p:sp>
      <p:sp>
        <p:nvSpPr>
          <p:cNvPr id="40" name="TextBox 39">
            <a:extLst>
              <a:ext uri="{FF2B5EF4-FFF2-40B4-BE49-F238E27FC236}">
                <a16:creationId xmlns:a16="http://schemas.microsoft.com/office/drawing/2014/main" id="{644BC8B7-DC55-4D52-8601-5AFFB923F79F}"/>
              </a:ext>
            </a:extLst>
          </p:cNvPr>
          <p:cNvSpPr txBox="1"/>
          <p:nvPr/>
        </p:nvSpPr>
        <p:spPr>
          <a:xfrm>
            <a:off x="7672369" y="1839586"/>
            <a:ext cx="2743200" cy="707886"/>
          </a:xfrm>
          <a:prstGeom prst="rect">
            <a:avLst/>
          </a:prstGeom>
          <a:solidFill>
            <a:schemeClr val="bg1"/>
          </a:solidFill>
          <a:ln w="38100">
            <a:solidFill>
              <a:srgbClr val="008457"/>
            </a:solidFill>
          </a:ln>
        </p:spPr>
        <p:txBody>
          <a:bodyPr wrap="square" rtlCol="0">
            <a:spAutoFit/>
          </a:bodyPr>
          <a:lstStyle/>
          <a:p>
            <a:pPr algn="ctr"/>
            <a:r>
              <a:rPr lang="en-US" sz="2000" dirty="0">
                <a:latin typeface="Source Sans Pro" panose="020B0503030403020204" pitchFamily="34" charset="0"/>
              </a:rPr>
              <a:t>Health Care Authority</a:t>
            </a:r>
          </a:p>
          <a:p>
            <a:pPr algn="ctr"/>
            <a:r>
              <a:rPr lang="en-US" sz="2000" dirty="0">
                <a:latin typeface="Source Sans Pro" panose="020B0503030403020204" pitchFamily="34" charset="0"/>
              </a:rPr>
              <a:t>Medicaid State Agency</a:t>
            </a:r>
            <a:endParaRPr lang="en-US" sz="2000" dirty="0"/>
          </a:p>
        </p:txBody>
      </p:sp>
      <p:sp>
        <p:nvSpPr>
          <p:cNvPr id="24" name="Isosceles Triangle 23">
            <a:extLst>
              <a:ext uri="{FF2B5EF4-FFF2-40B4-BE49-F238E27FC236}">
                <a16:creationId xmlns:a16="http://schemas.microsoft.com/office/drawing/2014/main" id="{A96C909D-508E-4F8C-8D56-2B35AF461D65}"/>
              </a:ext>
            </a:extLst>
          </p:cNvPr>
          <p:cNvSpPr/>
          <p:nvPr/>
        </p:nvSpPr>
        <p:spPr>
          <a:xfrm>
            <a:off x="7094946" y="1581055"/>
            <a:ext cx="3927565" cy="258531"/>
          </a:xfrm>
          <a:prstGeom prst="triangle">
            <a:avLst/>
          </a:prstGeom>
          <a:solidFill>
            <a:srgbClr val="008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452FE4FA-2282-4841-8937-B9E591D146FA}"/>
              </a:ext>
            </a:extLst>
          </p:cNvPr>
          <p:cNvSpPr/>
          <p:nvPr/>
        </p:nvSpPr>
        <p:spPr>
          <a:xfrm>
            <a:off x="272574" y="1581055"/>
            <a:ext cx="5293710" cy="258531"/>
          </a:xfrm>
          <a:prstGeom prst="triangle">
            <a:avLst/>
          </a:prstGeom>
          <a:solidFill>
            <a:srgbClr val="008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CF4AAF9-9C1F-47CC-8C37-B5C9CD9F82B2}"/>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0" y="10613"/>
            <a:ext cx="12192000" cy="6858000"/>
          </a:xfrm>
          <a:prstGeom prst="rect">
            <a:avLst/>
          </a:prstGeom>
        </p:spPr>
      </p:pic>
    </p:spTree>
    <p:extLst>
      <p:ext uri="{BB962C8B-B14F-4D97-AF65-F5344CB8AC3E}">
        <p14:creationId xmlns:p14="http://schemas.microsoft.com/office/powerpoint/2010/main" val="394606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pPr algn="ctr"/>
            <a:r>
              <a:rPr lang="en-US" b="1" dirty="0">
                <a:latin typeface="Calibri" panose="020F0502020204030204" pitchFamily="34" charset="0"/>
                <a:cs typeface="Calibri" panose="020F0502020204030204" pitchFamily="34" charset="0"/>
              </a:rPr>
              <a:t>Status of Proposed Rule Changes</a:t>
            </a:r>
          </a:p>
        </p:txBody>
      </p:sp>
      <p:sp>
        <p:nvSpPr>
          <p:cNvPr id="3" name="Content Placeholder 2"/>
          <p:cNvSpPr>
            <a:spLocks noGrp="1"/>
          </p:cNvSpPr>
          <p:nvPr>
            <p:ph idx="1"/>
          </p:nvPr>
        </p:nvSpPr>
        <p:spPr/>
        <p:txBody>
          <a:bodyPr/>
          <a:lstStyle/>
          <a:p>
            <a:pPr marL="0" indent="0">
              <a:buNone/>
            </a:pPr>
            <a:endParaRPr lang="en-US" sz="4800" dirty="0"/>
          </a:p>
          <a:p>
            <a:pPr marL="0" indent="0">
              <a:buNone/>
            </a:pPr>
            <a:r>
              <a:rPr lang="en-US" sz="3200" dirty="0"/>
              <a:t>The Centers for Medicare and Medicaid Services (CMS) have proposed rule changes related to PASRR.  As of now, a final rule has not been released.</a:t>
            </a:r>
          </a:p>
          <a:p>
            <a:pPr marL="0" indent="0">
              <a:buNone/>
            </a:pPr>
            <a:endParaRPr lang="en-US" sz="3200" dirty="0"/>
          </a:p>
          <a:p>
            <a:pPr marL="0" indent="0">
              <a:buNone/>
            </a:pPr>
            <a:r>
              <a:rPr lang="en-US" sz="3600" b="1" dirty="0"/>
              <a:t>Federal Register #2020-03081</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413554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schemeClr val="accent2">
                    <a:lumMod val="25000"/>
                  </a:schemeClr>
                </a:solidFill>
                <a:latin typeface="Calibri" panose="020F0502020204030204" pitchFamily="34" charset="0"/>
                <a:cs typeface="Calibri" panose="020F0502020204030204" pitchFamily="34" charset="0"/>
              </a:rPr>
              <a:t>What does PASRR do?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spcBef>
                <a:spcPts val="1200"/>
              </a:spcBef>
              <a:buNone/>
            </a:pPr>
            <a:endParaRPr lang="en-US" dirty="0">
              <a:solidFill>
                <a:schemeClr val="accent2">
                  <a:lumMod val="25000"/>
                </a:schemeClr>
              </a:solidFill>
            </a:endParaRPr>
          </a:p>
          <a:p>
            <a:pPr marL="0" indent="0">
              <a:spcBef>
                <a:spcPts val="1200"/>
              </a:spcBef>
              <a:buNone/>
            </a:pPr>
            <a:r>
              <a:rPr lang="en-US" dirty="0">
                <a:solidFill>
                  <a:schemeClr val="accent2">
                    <a:lumMod val="25000"/>
                  </a:schemeClr>
                </a:solidFill>
              </a:rPr>
              <a:t>PASRR has three goals:</a:t>
            </a:r>
          </a:p>
          <a:p>
            <a:pPr lvl="1">
              <a:spcBef>
                <a:spcPts val="1200"/>
              </a:spcBef>
            </a:pPr>
            <a:r>
              <a:rPr lang="en-US" sz="3200" dirty="0">
                <a:solidFill>
                  <a:schemeClr val="accent2">
                    <a:lumMod val="25000"/>
                  </a:schemeClr>
                </a:solidFill>
              </a:rPr>
              <a:t>To identify people referred to nursing facilities who have an intellectual disability or related condition (ID/RC) or a serious mental illness (SMI);</a:t>
            </a:r>
          </a:p>
          <a:p>
            <a:pPr lvl="1">
              <a:spcBef>
                <a:spcPts val="1200"/>
              </a:spcBef>
            </a:pPr>
            <a:r>
              <a:rPr lang="en-US" sz="3200" dirty="0">
                <a:solidFill>
                  <a:schemeClr val="accent2">
                    <a:lumMod val="25000"/>
                  </a:schemeClr>
                </a:solidFill>
              </a:rPr>
              <a:t>To determine that individuals are admitted appropriately; and</a:t>
            </a:r>
          </a:p>
          <a:p>
            <a:pPr lvl="1">
              <a:spcBef>
                <a:spcPts val="1200"/>
              </a:spcBef>
            </a:pPr>
            <a:r>
              <a:rPr lang="en-US" sz="3200" dirty="0">
                <a:solidFill>
                  <a:schemeClr val="accent2">
                    <a:lumMod val="25000"/>
                  </a:schemeClr>
                </a:solidFill>
              </a:rPr>
              <a:t>To make sure individuals receive the services they need for ID/RC or SMI.</a:t>
            </a:r>
          </a:p>
          <a:p>
            <a:pPr marL="0" indent="0">
              <a:buNone/>
            </a:pPr>
            <a:endParaRPr lang="en-US"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1316" y="342599"/>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64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F4A38F-8A55-E84A-8FCD-43E9489014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65888-1DD0-B346-959C-3B710A1BD17F}"/>
              </a:ext>
            </a:extLst>
          </p:cNvPr>
          <p:cNvSpPr>
            <a:spLocks noGrp="1"/>
          </p:cNvSpPr>
          <p:nvPr>
            <p:ph type="title"/>
          </p:nvPr>
        </p:nvSpPr>
        <p:spPr>
          <a:xfrm>
            <a:off x="838200" y="342599"/>
            <a:ext cx="10515600" cy="1325563"/>
          </a:xfrm>
        </p:spPr>
        <p:txBody>
          <a:bodyPr/>
          <a:lstStyle/>
          <a:p>
            <a:r>
              <a:rPr lang="en-US" b="1" dirty="0">
                <a:solidFill>
                  <a:schemeClr val="accent2">
                    <a:lumMod val="25000"/>
                  </a:schemeClr>
                </a:solidFill>
                <a:latin typeface="Calibri" panose="020F0502020204030204" pitchFamily="34" charset="0"/>
                <a:cs typeface="Calibri" panose="020F0502020204030204" pitchFamily="34" charset="0"/>
              </a:rPr>
              <a:t>Why is PASRR Important?</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a:solidFill>
                  <a:schemeClr val="accent2">
                    <a:lumMod val="25000"/>
                  </a:schemeClr>
                </a:solidFill>
              </a:rPr>
              <a:t>According to </a:t>
            </a:r>
            <a:r>
              <a:rPr lang="en-US" i="1" dirty="0">
                <a:solidFill>
                  <a:schemeClr val="accent2">
                    <a:lumMod val="25000"/>
                  </a:schemeClr>
                </a:solidFill>
                <a:hlinkClick r:id="rId4"/>
              </a:rPr>
              <a:t>Medicaid.gov</a:t>
            </a:r>
            <a:r>
              <a:rPr lang="en-US" i="1" dirty="0">
                <a:solidFill>
                  <a:schemeClr val="accent2">
                    <a:lumMod val="25000"/>
                  </a:schemeClr>
                </a:solidFill>
              </a:rPr>
              <a:t>: </a:t>
            </a:r>
          </a:p>
          <a:p>
            <a:pPr marL="0" indent="0">
              <a:buNone/>
            </a:pPr>
            <a:r>
              <a:rPr lang="en-US" i="1" dirty="0">
                <a:solidFill>
                  <a:schemeClr val="accent2">
                    <a:lumMod val="25000"/>
                  </a:schemeClr>
                </a:solidFill>
              </a:rPr>
              <a:t>“</a:t>
            </a:r>
            <a:r>
              <a:rPr lang="en-US" dirty="0">
                <a:solidFill>
                  <a:schemeClr val="accent2">
                    <a:lumMod val="25000"/>
                  </a:schemeClr>
                </a:solidFill>
              </a:rPr>
              <a:t>PASRR can advance person-centered care planning by assuring that psychological, psychiatric, and functional needs are considered along with personal goals and preferences in planning long term care”.</a:t>
            </a:r>
          </a:p>
          <a:p>
            <a:pPr marL="0" indent="0">
              <a:buNone/>
            </a:pPr>
            <a:endParaRPr lang="en-US" sz="2400" dirty="0">
              <a:solidFill>
                <a:schemeClr val="accent2">
                  <a:lumMod val="25000"/>
                </a:schemeClr>
              </a:solidFill>
            </a:endParaRPr>
          </a:p>
          <a:p>
            <a:pPr marL="0" indent="0">
              <a:buNone/>
            </a:pPr>
            <a:r>
              <a:rPr lang="en-US" dirty="0">
                <a:solidFill>
                  <a:schemeClr val="accent2">
                    <a:lumMod val="25000"/>
                  </a:schemeClr>
                </a:solidFill>
              </a:rPr>
              <a:t>PASRR can enhance nursing facility (NF) care by providing additional disability-related services not included in the NF daily rate and by making recommendations to the NF.</a:t>
            </a:r>
          </a:p>
          <a:p>
            <a:pPr marL="0" indent="0">
              <a:buNone/>
            </a:pPr>
            <a:endParaRPr lang="en-US" dirty="0"/>
          </a:p>
        </p:txBody>
      </p:sp>
    </p:spTree>
    <p:extLst>
      <p:ext uri="{BB962C8B-B14F-4D97-AF65-F5344CB8AC3E}">
        <p14:creationId xmlns:p14="http://schemas.microsoft.com/office/powerpoint/2010/main" val="2448538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FA2CCF0002E543AE482AB4C5941B6A" ma:contentTypeVersion="0" ma:contentTypeDescription="Create a new document." ma:contentTypeScope="" ma:versionID="0e3fa04df00e3cf1b257827dec31de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AC1C2-A2C7-4BF0-B984-540443FCFD1D}">
  <ds:schemaRefs>
    <ds:schemaRef ds:uri="http://purl.org/dc/term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E19FA63-88E6-4472-A13B-0EA413E34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AF39893-853D-48C0-A6A4-5EF1F5C47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18719</TotalTime>
  <Words>7270</Words>
  <Application>Microsoft Office PowerPoint</Application>
  <PresentationFormat>Widescreen</PresentationFormat>
  <Paragraphs>582</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Bahnschrift SemiBold</vt:lpstr>
      <vt:lpstr>Calibri</vt:lpstr>
      <vt:lpstr>Calibri Light</vt:lpstr>
      <vt:lpstr>Courier New</vt:lpstr>
      <vt:lpstr>Source Sans Pro</vt:lpstr>
      <vt:lpstr>Wingdings</vt:lpstr>
      <vt:lpstr>Office Theme</vt:lpstr>
      <vt:lpstr>   Pre-Admission Screening and Resident Review (PASRR)</vt:lpstr>
      <vt:lpstr>PowerPoint Presentation</vt:lpstr>
      <vt:lpstr>Introduction</vt:lpstr>
      <vt:lpstr>For Your Information …</vt:lpstr>
      <vt:lpstr>Regulations Related to PASRR</vt:lpstr>
      <vt:lpstr>PowerPoint Presentation</vt:lpstr>
      <vt:lpstr>Status of Proposed Rule Changes</vt:lpstr>
      <vt:lpstr>What does PASRR do?  </vt:lpstr>
      <vt:lpstr>Why is PASRR Important?</vt:lpstr>
      <vt:lpstr>COVID-19 related PASRR Timelines</vt:lpstr>
      <vt:lpstr>What the 1135 Waiver Means: </vt:lpstr>
      <vt:lpstr>What the 1135 Waiver Doesn’t Mean:</vt:lpstr>
      <vt:lpstr>How Might COVID-19 Impact Resident Outcomes?</vt:lpstr>
      <vt:lpstr>Isolation and Loneliness</vt:lpstr>
      <vt:lpstr>Other Ways DDA PASRR Can Help People with Intellectual Disabilities or Related Conditions</vt:lpstr>
      <vt:lpstr>Behavioral Health Support</vt:lpstr>
      <vt:lpstr>Behavioral Health Support</vt:lpstr>
      <vt:lpstr>Behavioral Health Support </vt:lpstr>
      <vt:lpstr>Behavioral Health Support Team</vt:lpstr>
      <vt:lpstr>Goals of the Behavioral Health Support Team</vt:lpstr>
      <vt:lpstr>Issues the Behavioral Health Support Team has Helped With</vt:lpstr>
      <vt:lpstr>When to Consider a Referral to the Team</vt:lpstr>
      <vt:lpstr>PowerPoint Presentation</vt:lpstr>
      <vt:lpstr>How to make a referral</vt:lpstr>
      <vt:lpstr>Significant Change of Condition</vt:lpstr>
      <vt:lpstr>Referral to PASRR for significant change may not be necessary if…</vt:lpstr>
      <vt:lpstr>Resident Centered Care Planning</vt:lpstr>
      <vt:lpstr>How do I incorporate PASRR recommendations from the Level II or follow-up into the care plan?</vt:lpstr>
      <vt:lpstr>Resident Care  and  PASRR</vt:lpstr>
      <vt:lpstr>BH PASRR Scenarios</vt:lpstr>
      <vt:lpstr>BH PASRR Scenarios</vt:lpstr>
      <vt:lpstr>BH PASRR Scenarios</vt:lpstr>
      <vt:lpstr>BH PASRR Scenarios</vt:lpstr>
      <vt:lpstr>BH PASRR Scenarios</vt:lpstr>
      <vt:lpstr>Reinvestment Grants</vt:lpstr>
      <vt:lpstr>A Final Thought </vt:lpstr>
      <vt:lpstr>Where can I find more information?</vt:lpstr>
      <vt:lpstr>PASRR Contacts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Johnston, Heidi (DSHS/DDA)</cp:lastModifiedBy>
  <cp:revision>266</cp:revision>
  <cp:lastPrinted>2019-11-20T17:11:00Z</cp:lastPrinted>
  <dcterms:created xsi:type="dcterms:W3CDTF">2019-09-12T19:47:00Z</dcterms:created>
  <dcterms:modified xsi:type="dcterms:W3CDTF">2021-11-09T17:57:59Z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0x01010026FA2CCF0002E543AE482AB4C5941B6A</vt:lpwstr>
  </property>
</Properties>
</file>