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23"/>
  </p:notesMasterIdLst>
  <p:handoutMasterIdLst>
    <p:handoutMasterId r:id="rId24"/>
  </p:handoutMasterIdLst>
  <p:sldIdLst>
    <p:sldId id="256" r:id="rId3"/>
    <p:sldId id="273" r:id="rId4"/>
    <p:sldId id="314" r:id="rId5"/>
    <p:sldId id="315" r:id="rId6"/>
    <p:sldId id="316" r:id="rId7"/>
    <p:sldId id="321" r:id="rId8"/>
    <p:sldId id="322" r:id="rId9"/>
    <p:sldId id="323" r:id="rId10"/>
    <p:sldId id="325" r:id="rId11"/>
    <p:sldId id="326" r:id="rId12"/>
    <p:sldId id="327" r:id="rId13"/>
    <p:sldId id="328" r:id="rId14"/>
    <p:sldId id="329" r:id="rId15"/>
    <p:sldId id="330" r:id="rId16"/>
    <p:sldId id="331" r:id="rId17"/>
    <p:sldId id="332" r:id="rId18"/>
    <p:sldId id="333" r:id="rId19"/>
    <p:sldId id="336" r:id="rId20"/>
    <p:sldId id="337" r:id="rId21"/>
    <p:sldId id="313" r:id="rId22"/>
  </p:sldIdLst>
  <p:sldSz cx="9144000" cy="6858000" type="screen4x3"/>
  <p:notesSz cx="7010400" cy="929640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819C"/>
    <a:srgbClr val="5986A1"/>
    <a:srgbClr val="5A88A4"/>
    <a:srgbClr val="6490AA"/>
    <a:srgbClr val="799BC5"/>
    <a:srgbClr val="648CBC"/>
    <a:srgbClr val="6E93C0"/>
    <a:srgbClr val="6F7CBF"/>
    <a:srgbClr val="4771A3"/>
    <a:srgbClr val="446F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978" autoAdjust="0"/>
    <p:restoredTop sz="71037" autoAdjust="0"/>
  </p:normalViewPr>
  <p:slideViewPr>
    <p:cSldViewPr>
      <p:cViewPr varScale="1">
        <p:scale>
          <a:sx n="76" d="100"/>
          <a:sy n="76" d="100"/>
        </p:scale>
        <p:origin x="225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6" tIns="46588" rIns="93176" bIns="4658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6" tIns="46588" rIns="93176" bIns="46588" rtlCol="0"/>
          <a:lstStyle>
            <a:lvl1pPr algn="r">
              <a:defRPr sz="1200"/>
            </a:lvl1pPr>
          </a:lstStyle>
          <a:p>
            <a:fld id="{0FBAA629-709D-41E8-A5CB-BB8C6C75791C}" type="datetimeFigureOut">
              <a:rPr lang="en-US" smtClean="0"/>
              <a:t>6/16/2017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4"/>
          </a:xfrm>
          <a:prstGeom prst="rect">
            <a:avLst/>
          </a:prstGeom>
        </p:spPr>
        <p:txBody>
          <a:bodyPr vert="horz" lIns="93176" tIns="46588" rIns="93176" bIns="4658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4"/>
          </a:xfrm>
          <a:prstGeom prst="rect">
            <a:avLst/>
          </a:prstGeom>
        </p:spPr>
        <p:txBody>
          <a:bodyPr vert="horz" lIns="93176" tIns="46588" rIns="93176" bIns="46588" rtlCol="0" anchor="b"/>
          <a:lstStyle>
            <a:lvl1pPr algn="r">
              <a:defRPr sz="1200"/>
            </a:lvl1pPr>
          </a:lstStyle>
          <a:p>
            <a:fld id="{32E58CC6-2DF5-47F4-B6F8-FEE531DED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552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6" tIns="46588" rIns="93176" bIns="4658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6" tIns="46588" rIns="93176" bIns="46588" rtlCol="0"/>
          <a:lstStyle>
            <a:lvl1pPr algn="r">
              <a:defRPr sz="1200"/>
            </a:lvl1pPr>
          </a:lstStyle>
          <a:p>
            <a:fld id="{7AFA6C45-3892-4E03-A741-C9B5B08CBC60}" type="datetimeFigureOut">
              <a:rPr lang="en-US" smtClean="0"/>
              <a:t>6/16/2017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6" tIns="46588" rIns="93176" bIns="4658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6" tIns="46588" rIns="93176" bIns="46588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6"/>
            <a:ext cx="3037840" cy="464820"/>
          </a:xfrm>
          <a:prstGeom prst="rect">
            <a:avLst/>
          </a:prstGeom>
        </p:spPr>
        <p:txBody>
          <a:bodyPr vert="horz" lIns="93176" tIns="46588" rIns="93176" bIns="4658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6"/>
            <a:ext cx="3037840" cy="464820"/>
          </a:xfrm>
          <a:prstGeom prst="rect">
            <a:avLst/>
          </a:prstGeom>
        </p:spPr>
        <p:txBody>
          <a:bodyPr vert="horz" lIns="93176" tIns="46588" rIns="93176" bIns="46588" rtlCol="0" anchor="b"/>
          <a:lstStyle>
            <a:lvl1pPr algn="r">
              <a:defRPr sz="1200"/>
            </a:lvl1pPr>
          </a:lstStyle>
          <a:p>
            <a:fld id="{CE9E84D7-0568-4D8C-84D1-FD757859F8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9677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E84D7-0568-4D8C-84D1-FD757859F86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2833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E84D7-0568-4D8C-84D1-FD757859F86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7206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E84D7-0568-4D8C-84D1-FD757859F86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167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pic>
        <p:nvPicPr>
          <p:cNvPr id="7" name="Picture 6" descr="ALTSA template open, close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582"/>
          <a:stretch/>
        </p:blipFill>
        <p:spPr>
          <a:xfrm>
            <a:off x="0" y="0"/>
            <a:ext cx="9144000" cy="851647"/>
          </a:xfrm>
          <a:prstGeom prst="rect">
            <a:avLst/>
          </a:prstGeom>
        </p:spPr>
      </p:pic>
      <p:pic>
        <p:nvPicPr>
          <p:cNvPr id="8" name="Picture 7" descr="ALTSA template open, close.pn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78" t="12419" r="4803" b="75424"/>
          <a:stretch/>
        </p:blipFill>
        <p:spPr>
          <a:xfrm>
            <a:off x="6499412" y="851646"/>
            <a:ext cx="2205317" cy="833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 descr="ALTSA template open, close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6" t="84445" r="76275"/>
          <a:stretch/>
        </p:blipFill>
        <p:spPr>
          <a:xfrm>
            <a:off x="654424" y="5791200"/>
            <a:ext cx="1515035" cy="1066800"/>
          </a:xfrm>
          <a:prstGeom prst="rect">
            <a:avLst/>
          </a:prstGeom>
        </p:spPr>
      </p:pic>
      <p:pic>
        <p:nvPicPr>
          <p:cNvPr id="13" name="Picture 12" descr="ALTSA template open, close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57" t="93333" r="7941"/>
          <a:stretch/>
        </p:blipFill>
        <p:spPr>
          <a:xfrm>
            <a:off x="4572000" y="6400800"/>
            <a:ext cx="3648635" cy="457200"/>
          </a:xfrm>
          <a:prstGeom prst="rect">
            <a:avLst/>
          </a:prstGeom>
        </p:spPr>
      </p:pic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0A1E5A2D-AE81-4FC9-BA91-D7AA9E2B5A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2121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91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838200"/>
            <a:ext cx="5111750" cy="52879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981200"/>
            <a:ext cx="3008313" cy="41449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7E2C9-1CF6-48E2-8BD5-79A0048E4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1486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990599"/>
            <a:ext cx="5486400" cy="37369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7E2C9-1CF6-48E2-8BD5-79A0048E4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9185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7E2C9-1CF6-48E2-8BD5-79A0048E4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6651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0"/>
            <a:ext cx="2057400" cy="5211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0"/>
            <a:ext cx="6019800" cy="5211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7E2C9-1CF6-48E2-8BD5-79A0048E4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0600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or 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/>
          <p:cNvSpPr>
            <a:spLocks noGrp="1"/>
          </p:cNvSpPr>
          <p:nvPr>
            <p:ph type="ctrTitle"/>
          </p:nvPr>
        </p:nvSpPr>
        <p:spPr>
          <a:xfrm>
            <a:off x="762000" y="2438400"/>
            <a:ext cx="7175351" cy="17931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8" name="Picture 7" descr="ALTSA template open, close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582"/>
          <a:stretch/>
        </p:blipFill>
        <p:spPr>
          <a:xfrm>
            <a:off x="0" y="0"/>
            <a:ext cx="9144000" cy="851647"/>
          </a:xfrm>
          <a:prstGeom prst="rect">
            <a:avLst/>
          </a:prstGeom>
        </p:spPr>
      </p:pic>
      <p:pic>
        <p:nvPicPr>
          <p:cNvPr id="9" name="Picture 8" descr="ALTSA template open, close.pn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78" t="12419" r="4803" b="75424"/>
          <a:stretch/>
        </p:blipFill>
        <p:spPr>
          <a:xfrm>
            <a:off x="6499412" y="851646"/>
            <a:ext cx="2205317" cy="833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ALTSA template open, close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6" t="84445" r="76275"/>
          <a:stretch/>
        </p:blipFill>
        <p:spPr>
          <a:xfrm>
            <a:off x="654424" y="5791200"/>
            <a:ext cx="1515035" cy="1066800"/>
          </a:xfrm>
          <a:prstGeom prst="rect">
            <a:avLst/>
          </a:prstGeom>
        </p:spPr>
      </p:pic>
      <p:pic>
        <p:nvPicPr>
          <p:cNvPr id="11" name="Picture 10" descr="ALTSA template open, close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57" t="93333" r="7941"/>
          <a:stretch/>
        </p:blipFill>
        <p:spPr>
          <a:xfrm>
            <a:off x="4769224" y="6400800"/>
            <a:ext cx="3648635" cy="457200"/>
          </a:xfrm>
          <a:prstGeom prst="rect">
            <a:avLst/>
          </a:prstGeom>
        </p:spPr>
      </p:pic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0A1E5A2D-AE81-4FC9-BA91-D7AA9E2B5A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2520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7E2C9-1CF6-48E2-8BD5-79A0048E4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079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7E2C9-1CF6-48E2-8BD5-79A0048E4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2292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7E2C9-1CF6-48E2-8BD5-79A0048E4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853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09800"/>
            <a:ext cx="4038600" cy="3916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09800"/>
            <a:ext cx="4038600" cy="3916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7E2C9-1CF6-48E2-8BD5-79A0048E4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0498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5740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819401"/>
            <a:ext cx="4040188" cy="3306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05740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819399"/>
            <a:ext cx="4041775" cy="3306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7E2C9-1CF6-48E2-8BD5-79A0048E4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5651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7E2C9-1CF6-48E2-8BD5-79A0048E4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8626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7E2C9-1CF6-48E2-8BD5-79A0048E4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388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490AA"/>
            </a:gs>
            <a:gs pos="33000">
              <a:srgbClr val="D4DEFF"/>
            </a:gs>
            <a:gs pos="57000">
              <a:srgbClr val="D4DEFF"/>
            </a:gs>
            <a:gs pos="86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427F4B-19C8-4DFB-99B5-492AF6CE2948}" type="datetimeFigureOut">
              <a:rPr lang="en-US" smtClean="0"/>
              <a:t>6/16/2017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1E5A2D-AE81-4FC9-BA91-D7AA9E2B5A1B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LTSA template open, close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582"/>
          <a:stretch/>
        </p:blipFill>
        <p:spPr>
          <a:xfrm>
            <a:off x="0" y="0"/>
            <a:ext cx="9144000" cy="851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772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5" r:id="rId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09800"/>
            <a:ext cx="8229600" cy="3916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7E2C9-1CF6-48E2-8BD5-79A0048E473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FSA template content final.png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944"/>
          <a:stretch/>
        </p:blipFill>
        <p:spPr>
          <a:xfrm>
            <a:off x="0" y="0"/>
            <a:ext cx="9144000" cy="89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181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9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Residential Services Curriculum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752600" y="3600450"/>
            <a:ext cx="599010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>
                    <a:lumMod val="50000"/>
                  </a:schemeClr>
                </a:solidFill>
              </a:rPr>
              <a:t>Chapter 10</a:t>
            </a:r>
          </a:p>
          <a:p>
            <a:pPr algn="ctr"/>
            <a:r>
              <a:rPr lang="en-US" sz="4400" dirty="0" smtClean="0">
                <a:solidFill>
                  <a:schemeClr val="bg1">
                    <a:lumMod val="50000"/>
                  </a:schemeClr>
                </a:solidFill>
              </a:rPr>
              <a:t>Medication Management</a:t>
            </a:r>
            <a:endParaRPr lang="en-US" sz="4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499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9753600" cy="632460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539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438400"/>
            <a:ext cx="3886200" cy="312420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5029200" y="2707838"/>
            <a:ext cx="3804888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Medications </a:t>
            </a:r>
          </a:p>
          <a:p>
            <a:r>
              <a:rPr lang="en-US" sz="5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may </a:t>
            </a:r>
          </a:p>
          <a:p>
            <a:r>
              <a:rPr lang="en-US" sz="5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change</a:t>
            </a:r>
            <a:endParaRPr lang="en-US" sz="5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436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762000"/>
            <a:ext cx="8991600" cy="624840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371600" y="2057400"/>
            <a:ext cx="288143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Nurse </a:t>
            </a:r>
          </a:p>
          <a:p>
            <a:r>
              <a:rPr lang="en-US" sz="4800" dirty="0" smtClean="0"/>
              <a:t>Delegation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209020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9554736" cy="624840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56014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7200"/>
            <a:ext cx="9753600" cy="7467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58705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829799" cy="685800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5708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" y="0"/>
            <a:ext cx="9673683" cy="6880302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50053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13901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53600" cy="708660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9227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14400"/>
            <a:ext cx="8458200" cy="579120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01218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3189" y="114300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endParaRPr lang="en-US" sz="3100" dirty="0">
              <a:solidFill>
                <a:srgbClr val="FF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3189" y="2057400"/>
            <a:ext cx="8229600" cy="39163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15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Medications</a:t>
            </a:r>
            <a:endParaRPr lang="en-US" sz="115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257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762000" y="1981200"/>
            <a:ext cx="7175351" cy="3429000"/>
          </a:xfrm>
        </p:spPr>
        <p:txBody>
          <a:bodyPr>
            <a:normAutofit/>
          </a:bodyPr>
          <a:lstStyle/>
          <a:p>
            <a:r>
              <a:rPr lang="en-US" dirty="0" smtClean="0"/>
              <a:t>Review objectives</a:t>
            </a:r>
            <a:br>
              <a:rPr lang="en-US" dirty="0" smtClean="0"/>
            </a:br>
            <a:r>
              <a:rPr lang="en-US" dirty="0"/>
              <a:t>T</a:t>
            </a:r>
            <a:r>
              <a:rPr lang="en-US" dirty="0" smtClean="0"/>
              <a:t>ake the test</a:t>
            </a:r>
            <a:br>
              <a:rPr lang="en-US" dirty="0" smtClean="0"/>
            </a:br>
            <a:r>
              <a:rPr lang="en-US" dirty="0" smtClean="0"/>
              <a:t>Help clean up</a:t>
            </a:r>
            <a:br>
              <a:rPr lang="en-US" dirty="0" smtClean="0"/>
            </a:br>
            <a:r>
              <a:rPr lang="en-US" dirty="0"/>
              <a:t>W</a:t>
            </a:r>
            <a:r>
              <a:rPr lang="en-US" dirty="0" smtClean="0"/>
              <a:t>hat’s next?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64850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676400"/>
            <a:ext cx="6477000" cy="434340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57869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400" y="1600200"/>
            <a:ext cx="10210800" cy="525780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470272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762000"/>
            <a:ext cx="8991600" cy="624840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762000" y="1828800"/>
            <a:ext cx="18898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Person</a:t>
            </a:r>
            <a:endParaRPr lang="en-US" sz="4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7644" y="2631575"/>
            <a:ext cx="30223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Medication</a:t>
            </a:r>
            <a:endParaRPr lang="en-US" sz="4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0" y="3471039"/>
            <a:ext cx="39732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Dose / Amount</a:t>
            </a:r>
            <a:endParaRPr lang="en-US" sz="4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0" y="4378677"/>
            <a:ext cx="14237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Time</a:t>
            </a:r>
            <a:endParaRPr lang="en-US" sz="4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0467" y="5286315"/>
            <a:ext cx="16626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Route</a:t>
            </a:r>
            <a:endParaRPr lang="en-US" sz="4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359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533400"/>
            <a:ext cx="9448800" cy="632460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06326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762000"/>
            <a:ext cx="9982200" cy="609600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55184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us 2"/>
          <p:cNvSpPr/>
          <p:nvPr/>
        </p:nvSpPr>
        <p:spPr>
          <a:xfrm>
            <a:off x="2057400" y="1371600"/>
            <a:ext cx="5334000" cy="46482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895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1371600"/>
            <a:ext cx="10058400" cy="5638799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588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Blank">
  <a:themeElements>
    <a:clrScheme name="Custom 1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94A3DE"/>
      </a:accent1>
      <a:accent2>
        <a:srgbClr val="B8C2E9"/>
      </a:accent2>
      <a:accent3>
        <a:srgbClr val="5967AF"/>
      </a:accent3>
      <a:accent4>
        <a:srgbClr val="909ACA"/>
      </a:accent4>
      <a:accent5>
        <a:srgbClr val="3083AF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tent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43006</TotalTime>
  <Words>25</Words>
  <Application>Microsoft Office PowerPoint</Application>
  <PresentationFormat>On-screen Show (4:3)</PresentationFormat>
  <Paragraphs>19</Paragraphs>
  <Slides>20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Blank</vt:lpstr>
      <vt:lpstr>Content Slide</vt:lpstr>
      <vt:lpstr>Residential Services Curriculum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Review objectives Take the test Help clean up What’s next?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Encouraging &amp; Supporting  Community Integration</dc:title>
  <dc:creator>Miller, Sandra J (DSHS/DDA)</dc:creator>
  <cp:lastModifiedBy>Blanchette, Sarah</cp:lastModifiedBy>
  <cp:revision>263</cp:revision>
  <cp:lastPrinted>2016-05-13T21:47:57Z</cp:lastPrinted>
  <dcterms:created xsi:type="dcterms:W3CDTF">2016-03-15T18:44:50Z</dcterms:created>
  <dcterms:modified xsi:type="dcterms:W3CDTF">2017-06-16T19:59:35Z</dcterms:modified>
</cp:coreProperties>
</file>