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5"/>
  </p:notesMasterIdLst>
  <p:handoutMasterIdLst>
    <p:handoutMasterId r:id="rId36"/>
  </p:handoutMasterIdLst>
  <p:sldIdLst>
    <p:sldId id="256" r:id="rId3"/>
    <p:sldId id="273" r:id="rId4"/>
    <p:sldId id="314" r:id="rId5"/>
    <p:sldId id="315" r:id="rId6"/>
    <p:sldId id="352" r:id="rId7"/>
    <p:sldId id="317" r:id="rId8"/>
    <p:sldId id="318" r:id="rId9"/>
    <p:sldId id="319" r:id="rId10"/>
    <p:sldId id="320" r:id="rId11"/>
    <p:sldId id="321" r:id="rId12"/>
    <p:sldId id="322" r:id="rId13"/>
    <p:sldId id="323" r:id="rId14"/>
    <p:sldId id="324" r:id="rId15"/>
    <p:sldId id="345" r:id="rId16"/>
    <p:sldId id="326" r:id="rId17"/>
    <p:sldId id="346" r:id="rId18"/>
    <p:sldId id="328" r:id="rId19"/>
    <p:sldId id="347" r:id="rId20"/>
    <p:sldId id="330" r:id="rId21"/>
    <p:sldId id="331" r:id="rId22"/>
    <p:sldId id="348" r:id="rId23"/>
    <p:sldId id="334" r:id="rId24"/>
    <p:sldId id="349" r:id="rId25"/>
    <p:sldId id="336" r:id="rId26"/>
    <p:sldId id="337" r:id="rId27"/>
    <p:sldId id="338" r:id="rId28"/>
    <p:sldId id="339" r:id="rId29"/>
    <p:sldId id="340" r:id="rId30"/>
    <p:sldId id="341" r:id="rId31"/>
    <p:sldId id="350" r:id="rId32"/>
    <p:sldId id="351" r:id="rId33"/>
    <p:sldId id="313" r:id="rId34"/>
  </p:sldIdLst>
  <p:sldSz cx="9144000" cy="6858000" type="screen4x3"/>
  <p:notesSz cx="7010400" cy="92964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819C"/>
    <a:srgbClr val="5986A1"/>
    <a:srgbClr val="5A88A4"/>
    <a:srgbClr val="6490AA"/>
    <a:srgbClr val="799BC5"/>
    <a:srgbClr val="648CBC"/>
    <a:srgbClr val="6E93C0"/>
    <a:srgbClr val="6F7CBF"/>
    <a:srgbClr val="4771A3"/>
    <a:srgbClr val="446F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192" autoAdjust="0"/>
  </p:normalViewPr>
  <p:slideViewPr>
    <p:cSldViewPr>
      <p:cViewPr varScale="1">
        <p:scale>
          <a:sx n="87" d="100"/>
          <a:sy n="87" d="100"/>
        </p:scale>
        <p:origin x="680" y="5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6" tIns="46588" rIns="93176" bIns="46588" rtlCol="0"/>
          <a:lstStyle>
            <a:lvl1pPr algn="r">
              <a:defRPr sz="1200"/>
            </a:lvl1pPr>
          </a:lstStyle>
          <a:p>
            <a:fld id="{0FBAA629-709D-41E8-A5CB-BB8C6C75791C}" type="datetimeFigureOut">
              <a:rPr lang="en-US" smtClean="0"/>
              <a:t>3/18/2019</a:t>
            </a:fld>
            <a:endParaRPr lang="en-US"/>
          </a:p>
        </p:txBody>
      </p:sp>
      <p:sp>
        <p:nvSpPr>
          <p:cNvPr id="4" name="Footer Placeholder 3"/>
          <p:cNvSpPr>
            <a:spLocks noGrp="1"/>
          </p:cNvSpPr>
          <p:nvPr>
            <p:ph type="ftr" sz="quarter" idx="2"/>
          </p:nvPr>
        </p:nvSpPr>
        <p:spPr>
          <a:xfrm>
            <a:off x="0" y="8829967"/>
            <a:ext cx="3037840" cy="466434"/>
          </a:xfrm>
          <a:prstGeom prst="rect">
            <a:avLst/>
          </a:prstGeom>
        </p:spPr>
        <p:txBody>
          <a:bodyPr vert="horz" lIns="93176" tIns="46588" rIns="93176" bIns="46588"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4"/>
          </a:xfrm>
          <a:prstGeom prst="rect">
            <a:avLst/>
          </a:prstGeom>
        </p:spPr>
        <p:txBody>
          <a:bodyPr vert="horz" lIns="93176" tIns="46588" rIns="93176" bIns="46588" rtlCol="0" anchor="b"/>
          <a:lstStyle>
            <a:lvl1pPr algn="r">
              <a:defRPr sz="1200"/>
            </a:lvl1pPr>
          </a:lstStyle>
          <a:p>
            <a:fld id="{32E58CC6-2DF5-47F4-B6F8-FEE531DED9D1}" type="slidenum">
              <a:rPr lang="en-US" smtClean="0"/>
              <a:t>‹#›</a:t>
            </a:fld>
            <a:endParaRPr lang="en-US"/>
          </a:p>
        </p:txBody>
      </p:sp>
    </p:spTree>
    <p:extLst>
      <p:ext uri="{BB962C8B-B14F-4D97-AF65-F5344CB8AC3E}">
        <p14:creationId xmlns:p14="http://schemas.microsoft.com/office/powerpoint/2010/main" val="99255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6" tIns="46588" rIns="93176" bIns="46588" rtlCol="0"/>
          <a:lstStyle>
            <a:lvl1pPr algn="r">
              <a:defRPr sz="1200"/>
            </a:lvl1pPr>
          </a:lstStyle>
          <a:p>
            <a:fld id="{7AFA6C45-3892-4E03-A741-C9B5B08CBC60}" type="datetimeFigureOut">
              <a:rPr lang="en-US" smtClean="0"/>
              <a:t>3/18/2019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6" tIns="46588" rIns="93176" bIns="4658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176" tIns="46588" rIns="93176" bIns="46588" rtlCol="0" anchor="b"/>
          <a:lstStyle>
            <a:lvl1pPr algn="r">
              <a:defRPr sz="1200"/>
            </a:lvl1pPr>
          </a:lstStyle>
          <a:p>
            <a:fld id="{CE9E84D7-0568-4D8C-84D1-FD757859F86D}" type="slidenum">
              <a:rPr lang="en-US" smtClean="0"/>
              <a:t>‹#›</a:t>
            </a:fld>
            <a:endParaRPr lang="en-US"/>
          </a:p>
        </p:txBody>
      </p:sp>
    </p:spTree>
    <p:extLst>
      <p:ext uri="{BB962C8B-B14F-4D97-AF65-F5344CB8AC3E}">
        <p14:creationId xmlns:p14="http://schemas.microsoft.com/office/powerpoint/2010/main" val="2135967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Directions for completing this course:</a:t>
            </a:r>
          </a:p>
          <a:p>
            <a:pPr marL="116106" indent="-116106">
              <a:buFont typeface="Arial" panose="020B0604020202020204" pitchFamily="34" charset="0"/>
              <a:buChar char="•"/>
            </a:pPr>
            <a:r>
              <a:rPr lang="en-US" baseline="0" dirty="0" smtClean="0"/>
              <a:t>Minimize distractions</a:t>
            </a:r>
            <a:endParaRPr lang="en-US" dirty="0" smtClean="0"/>
          </a:p>
          <a:p>
            <a:pPr marL="116106" indent="-116106">
              <a:buFont typeface="Arial" panose="020B0604020202020204" pitchFamily="34" charset="0"/>
              <a:buChar char="•"/>
            </a:pPr>
            <a:r>
              <a:rPr lang="en-US" dirty="0" smtClean="0"/>
              <a:t>Ensure</a:t>
            </a:r>
            <a:r>
              <a:rPr lang="en-US" baseline="0" dirty="0" smtClean="0"/>
              <a:t> your sound is working</a:t>
            </a:r>
          </a:p>
          <a:p>
            <a:pPr marL="116106" indent="-116106">
              <a:buFont typeface="Arial" panose="020B0604020202020204" pitchFamily="34" charset="0"/>
              <a:buChar char="•"/>
            </a:pPr>
            <a:r>
              <a:rPr lang="en-US" baseline="0" dirty="0" smtClean="0"/>
              <a:t>Once you have completed the course and the work directed during the course; bring your work and certificate to your supervisor / trainer, review what you learned and have them sign your certificate (note: certificate of completion not valid for CE credits until signed by an approved trainer).</a:t>
            </a:r>
            <a:endParaRPr lang="en-US" dirty="0"/>
          </a:p>
        </p:txBody>
      </p:sp>
      <p:sp>
        <p:nvSpPr>
          <p:cNvPr id="4" name="Slide Number Placeholder 3"/>
          <p:cNvSpPr>
            <a:spLocks noGrp="1"/>
          </p:cNvSpPr>
          <p:nvPr>
            <p:ph type="sldNum" sz="quarter" idx="10"/>
          </p:nvPr>
        </p:nvSpPr>
        <p:spPr/>
        <p:txBody>
          <a:bodyPr/>
          <a:lstStyle/>
          <a:p>
            <a:fld id="{CE9E84D7-0568-4D8C-84D1-FD757859F86D}" type="slidenum">
              <a:rPr lang="en-US" smtClean="0"/>
              <a:t>1</a:t>
            </a:fld>
            <a:endParaRPr lang="en-US"/>
          </a:p>
        </p:txBody>
      </p:sp>
    </p:spTree>
    <p:extLst>
      <p:ext uri="{BB962C8B-B14F-4D97-AF65-F5344CB8AC3E}">
        <p14:creationId xmlns:p14="http://schemas.microsoft.com/office/powerpoint/2010/main" val="1226283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9E84D7-0568-4D8C-84D1-FD757859F86D}" type="slidenum">
              <a:rPr lang="en-US" smtClean="0"/>
              <a:t>2</a:t>
            </a:fld>
            <a:endParaRPr lang="en-US"/>
          </a:p>
        </p:txBody>
      </p:sp>
    </p:spTree>
    <p:extLst>
      <p:ext uri="{BB962C8B-B14F-4D97-AF65-F5344CB8AC3E}">
        <p14:creationId xmlns:p14="http://schemas.microsoft.com/office/powerpoint/2010/main" val="4193720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E84D7-0568-4D8C-84D1-FD757859F86D}" type="slidenum">
              <a:rPr lang="en-US" smtClean="0"/>
              <a:t>32</a:t>
            </a:fld>
            <a:endParaRPr lang="en-US"/>
          </a:p>
        </p:txBody>
      </p:sp>
    </p:spTree>
    <p:extLst>
      <p:ext uri="{BB962C8B-B14F-4D97-AF65-F5344CB8AC3E}">
        <p14:creationId xmlns:p14="http://schemas.microsoft.com/office/powerpoint/2010/main" val="109316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descr="ALTSA template open, close.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87582"/>
          <a:stretch/>
        </p:blipFill>
        <p:spPr>
          <a:xfrm>
            <a:off x="0" y="0"/>
            <a:ext cx="9144000" cy="851647"/>
          </a:xfrm>
          <a:prstGeom prst="rect">
            <a:avLst/>
          </a:prstGeom>
        </p:spPr>
      </p:pic>
      <p:pic>
        <p:nvPicPr>
          <p:cNvPr id="8" name="Picture 7" descr="ALTSA template open, close.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71078" t="12419" r="4803" b="75424"/>
          <a:stretch/>
        </p:blipFill>
        <p:spPr>
          <a:xfrm>
            <a:off x="6499412" y="851646"/>
            <a:ext cx="2205317" cy="833719"/>
          </a:xfrm>
          <a:prstGeom prst="rect">
            <a:avLst/>
          </a:prstGeom>
          <a:ln>
            <a:noFill/>
          </a:ln>
          <a:effectLst>
            <a:softEdge rad="112500"/>
          </a:effectLst>
        </p:spPr>
      </p:pic>
      <p:pic>
        <p:nvPicPr>
          <p:cNvPr id="12" name="Picture 11" descr="ALTSA template open, close.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156" t="84445" r="76275"/>
          <a:stretch/>
        </p:blipFill>
        <p:spPr>
          <a:xfrm>
            <a:off x="654424" y="5791200"/>
            <a:ext cx="1515035" cy="1066800"/>
          </a:xfrm>
          <a:prstGeom prst="rect">
            <a:avLst/>
          </a:prstGeom>
        </p:spPr>
      </p:pic>
      <p:pic>
        <p:nvPicPr>
          <p:cNvPr id="13" name="Picture 12" descr="ALTSA template open, close.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2157" t="93333" r="7941"/>
          <a:stretch/>
        </p:blipFill>
        <p:spPr>
          <a:xfrm>
            <a:off x="4572000" y="6400800"/>
            <a:ext cx="3648635" cy="457200"/>
          </a:xfrm>
          <a:prstGeom prst="rect">
            <a:avLst/>
          </a:prstGeom>
        </p:spPr>
      </p:pic>
      <p:sp>
        <p:nvSpPr>
          <p:cNvPr id="14" name="Slide Number Placeholder 3"/>
          <p:cNvSpPr>
            <a:spLocks noGrp="1"/>
          </p:cNvSpPr>
          <p:nvPr>
            <p:ph type="sldNum" sz="quarter" idx="12"/>
          </p:nvPr>
        </p:nvSpPr>
        <p:spPr>
          <a:xfrm>
            <a:off x="6553200" y="6356350"/>
            <a:ext cx="2133600" cy="365125"/>
          </a:xfrm>
        </p:spPr>
        <p:txBody>
          <a:bodyPr/>
          <a:lstStyle/>
          <a:p>
            <a:fld id="{0A1E5A2D-AE81-4FC9-BA91-D7AA9E2B5A1B}" type="slidenum">
              <a:rPr lang="en-US" smtClean="0"/>
              <a:t>‹#›</a:t>
            </a:fld>
            <a:endParaRPr lang="en-US"/>
          </a:p>
        </p:txBody>
      </p:sp>
    </p:spTree>
    <p:extLst>
      <p:ext uri="{BB962C8B-B14F-4D97-AF65-F5344CB8AC3E}">
        <p14:creationId xmlns:p14="http://schemas.microsoft.com/office/powerpoint/2010/main" val="39942121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191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838200"/>
            <a:ext cx="5111750" cy="5287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7597E2C9-1CF6-48E2-8BD5-79A0048E473F}" type="slidenum">
              <a:rPr lang="en-US" smtClean="0"/>
              <a:t>‹#›</a:t>
            </a:fld>
            <a:endParaRPr lang="en-US"/>
          </a:p>
        </p:txBody>
      </p:sp>
    </p:spTree>
    <p:extLst>
      <p:ext uri="{BB962C8B-B14F-4D97-AF65-F5344CB8AC3E}">
        <p14:creationId xmlns:p14="http://schemas.microsoft.com/office/powerpoint/2010/main" val="358814862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90599"/>
            <a:ext cx="5486400" cy="3736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7597E2C9-1CF6-48E2-8BD5-79A0048E473F}" type="slidenum">
              <a:rPr lang="en-US" smtClean="0"/>
              <a:t>‹#›</a:t>
            </a:fld>
            <a:endParaRPr lang="en-US"/>
          </a:p>
        </p:txBody>
      </p:sp>
    </p:spTree>
    <p:extLst>
      <p:ext uri="{BB962C8B-B14F-4D97-AF65-F5344CB8AC3E}">
        <p14:creationId xmlns:p14="http://schemas.microsoft.com/office/powerpoint/2010/main" val="99491854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7597E2C9-1CF6-48E2-8BD5-79A0048E473F}" type="slidenum">
              <a:rPr lang="en-US" smtClean="0"/>
              <a:t>‹#›</a:t>
            </a:fld>
            <a:endParaRPr lang="en-US"/>
          </a:p>
        </p:txBody>
      </p:sp>
    </p:spTree>
    <p:extLst>
      <p:ext uri="{BB962C8B-B14F-4D97-AF65-F5344CB8AC3E}">
        <p14:creationId xmlns:p14="http://schemas.microsoft.com/office/powerpoint/2010/main" val="149166510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7597E2C9-1CF6-48E2-8BD5-79A0048E473F}" type="slidenum">
              <a:rPr lang="en-US" smtClean="0"/>
              <a:t>‹#›</a:t>
            </a:fld>
            <a:endParaRPr lang="en-US"/>
          </a:p>
        </p:txBody>
      </p:sp>
    </p:spTree>
    <p:extLst>
      <p:ext uri="{BB962C8B-B14F-4D97-AF65-F5344CB8AC3E}">
        <p14:creationId xmlns:p14="http://schemas.microsoft.com/office/powerpoint/2010/main" val="407806008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or Closing Slide">
    <p:spTree>
      <p:nvGrpSpPr>
        <p:cNvPr id="1" name=""/>
        <p:cNvGrpSpPr/>
        <p:nvPr/>
      </p:nvGrpSpPr>
      <p:grpSpPr>
        <a:xfrm>
          <a:off x="0" y="0"/>
          <a:ext cx="0" cy="0"/>
          <a:chOff x="0" y="0"/>
          <a:chExt cx="0" cy="0"/>
        </a:xfrm>
      </p:grpSpPr>
      <p:sp>
        <p:nvSpPr>
          <p:cNvPr id="7" name="Title 2"/>
          <p:cNvSpPr>
            <a:spLocks noGrp="1"/>
          </p:cNvSpPr>
          <p:nvPr>
            <p:ph type="ctrTitle"/>
          </p:nvPr>
        </p:nvSpPr>
        <p:spPr>
          <a:xfrm>
            <a:off x="762000" y="2438400"/>
            <a:ext cx="7175351" cy="1793167"/>
          </a:xfrm>
        </p:spPr>
        <p:txBody>
          <a:bodyPr/>
          <a:lstStyle/>
          <a:p>
            <a:r>
              <a:rPr lang="en-US" smtClean="0"/>
              <a:t>Click to edit Master title style</a:t>
            </a:r>
            <a:endParaRPr lang="en-US" dirty="0"/>
          </a:p>
        </p:txBody>
      </p:sp>
      <p:pic>
        <p:nvPicPr>
          <p:cNvPr id="8" name="Picture 7" descr="ALTSA template open, close.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87582"/>
          <a:stretch/>
        </p:blipFill>
        <p:spPr>
          <a:xfrm>
            <a:off x="0" y="0"/>
            <a:ext cx="9144000" cy="851647"/>
          </a:xfrm>
          <a:prstGeom prst="rect">
            <a:avLst/>
          </a:prstGeom>
        </p:spPr>
      </p:pic>
      <p:pic>
        <p:nvPicPr>
          <p:cNvPr id="9" name="Picture 8" descr="ALTSA template open, close.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71078" t="12419" r="4803" b="75424"/>
          <a:stretch/>
        </p:blipFill>
        <p:spPr>
          <a:xfrm>
            <a:off x="6499412" y="851646"/>
            <a:ext cx="2205317" cy="833719"/>
          </a:xfrm>
          <a:prstGeom prst="rect">
            <a:avLst/>
          </a:prstGeom>
          <a:ln>
            <a:noFill/>
          </a:ln>
          <a:effectLst>
            <a:softEdge rad="112500"/>
          </a:effectLst>
        </p:spPr>
      </p:pic>
      <p:pic>
        <p:nvPicPr>
          <p:cNvPr id="10" name="Picture 9" descr="ALTSA template open, close.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156" t="84445" r="76275"/>
          <a:stretch/>
        </p:blipFill>
        <p:spPr>
          <a:xfrm>
            <a:off x="654424" y="5791200"/>
            <a:ext cx="1515035" cy="1066800"/>
          </a:xfrm>
          <a:prstGeom prst="rect">
            <a:avLst/>
          </a:prstGeom>
        </p:spPr>
      </p:pic>
      <p:pic>
        <p:nvPicPr>
          <p:cNvPr id="11" name="Picture 10" descr="ALTSA template open, close.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2157" t="93333" r="7941"/>
          <a:stretch/>
        </p:blipFill>
        <p:spPr>
          <a:xfrm>
            <a:off x="4769224" y="6400800"/>
            <a:ext cx="3648635" cy="457200"/>
          </a:xfrm>
          <a:prstGeom prst="rect">
            <a:avLst/>
          </a:prstGeom>
        </p:spPr>
      </p:pic>
      <p:sp>
        <p:nvSpPr>
          <p:cNvPr id="12" name="Slide Number Placeholder 3"/>
          <p:cNvSpPr>
            <a:spLocks noGrp="1"/>
          </p:cNvSpPr>
          <p:nvPr>
            <p:ph type="sldNum" sz="quarter" idx="12"/>
          </p:nvPr>
        </p:nvSpPr>
        <p:spPr>
          <a:xfrm>
            <a:off x="6553200" y="6356350"/>
            <a:ext cx="2133600" cy="365125"/>
          </a:xfrm>
        </p:spPr>
        <p:txBody>
          <a:bodyPr/>
          <a:lstStyle/>
          <a:p>
            <a:fld id="{0A1E5A2D-AE81-4FC9-BA91-D7AA9E2B5A1B}" type="slidenum">
              <a:rPr lang="en-US" smtClean="0"/>
              <a:t>‹#›</a:t>
            </a:fld>
            <a:endParaRPr lang="en-US"/>
          </a:p>
        </p:txBody>
      </p:sp>
    </p:spTree>
    <p:extLst>
      <p:ext uri="{BB962C8B-B14F-4D97-AF65-F5344CB8AC3E}">
        <p14:creationId xmlns:p14="http://schemas.microsoft.com/office/powerpoint/2010/main" val="11612520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7597E2C9-1CF6-48E2-8BD5-79A0048E473F}" type="slidenum">
              <a:rPr lang="en-US" smtClean="0"/>
              <a:t>‹#›</a:t>
            </a:fld>
            <a:endParaRPr lang="en-US"/>
          </a:p>
        </p:txBody>
      </p:sp>
    </p:spTree>
    <p:extLst>
      <p:ext uri="{BB962C8B-B14F-4D97-AF65-F5344CB8AC3E}">
        <p14:creationId xmlns:p14="http://schemas.microsoft.com/office/powerpoint/2010/main" val="18910799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7597E2C9-1CF6-48E2-8BD5-79A0048E473F}" type="slidenum">
              <a:rPr lang="en-US" smtClean="0"/>
              <a:t>‹#›</a:t>
            </a:fld>
            <a:endParaRPr lang="en-US"/>
          </a:p>
        </p:txBody>
      </p:sp>
    </p:spTree>
    <p:extLst>
      <p:ext uri="{BB962C8B-B14F-4D97-AF65-F5344CB8AC3E}">
        <p14:creationId xmlns:p14="http://schemas.microsoft.com/office/powerpoint/2010/main" val="208522929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7597E2C9-1CF6-48E2-8BD5-79A0048E473F}" type="slidenum">
              <a:rPr lang="en-US" smtClean="0"/>
              <a:t>‹#›</a:t>
            </a:fld>
            <a:endParaRPr lang="en-US"/>
          </a:p>
        </p:txBody>
      </p:sp>
    </p:spTree>
    <p:extLst>
      <p:ext uri="{BB962C8B-B14F-4D97-AF65-F5344CB8AC3E}">
        <p14:creationId xmlns:p14="http://schemas.microsoft.com/office/powerpoint/2010/main" val="535853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09800"/>
            <a:ext cx="4038600" cy="3916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209800"/>
            <a:ext cx="4038600" cy="3916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7597E2C9-1CF6-48E2-8BD5-79A0048E473F}" type="slidenum">
              <a:rPr lang="en-US" smtClean="0"/>
              <a:t>‹#›</a:t>
            </a:fld>
            <a:endParaRPr lang="en-US"/>
          </a:p>
        </p:txBody>
      </p:sp>
    </p:spTree>
    <p:extLst>
      <p:ext uri="{BB962C8B-B14F-4D97-AF65-F5344CB8AC3E}">
        <p14:creationId xmlns:p14="http://schemas.microsoft.com/office/powerpoint/2010/main" val="77104981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057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819401"/>
            <a:ext cx="4040188" cy="3306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057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19399"/>
            <a:ext cx="4041775" cy="3306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7597E2C9-1CF6-48E2-8BD5-79A0048E473F}" type="slidenum">
              <a:rPr lang="en-US" smtClean="0"/>
              <a:t>‹#›</a:t>
            </a:fld>
            <a:endParaRPr lang="en-US"/>
          </a:p>
        </p:txBody>
      </p:sp>
    </p:spTree>
    <p:extLst>
      <p:ext uri="{BB962C8B-B14F-4D97-AF65-F5344CB8AC3E}">
        <p14:creationId xmlns:p14="http://schemas.microsoft.com/office/powerpoint/2010/main" val="120456514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7597E2C9-1CF6-48E2-8BD5-79A0048E473F}" type="slidenum">
              <a:rPr lang="en-US" smtClean="0"/>
              <a:t>‹#›</a:t>
            </a:fld>
            <a:endParaRPr lang="en-US"/>
          </a:p>
        </p:txBody>
      </p:sp>
    </p:spTree>
    <p:extLst>
      <p:ext uri="{BB962C8B-B14F-4D97-AF65-F5344CB8AC3E}">
        <p14:creationId xmlns:p14="http://schemas.microsoft.com/office/powerpoint/2010/main" val="10088626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97E2C9-1CF6-48E2-8BD5-79A0048E473F}" type="slidenum">
              <a:rPr lang="en-US" smtClean="0"/>
              <a:t>‹#›</a:t>
            </a:fld>
            <a:endParaRPr lang="en-US"/>
          </a:p>
        </p:txBody>
      </p:sp>
    </p:spTree>
    <p:extLst>
      <p:ext uri="{BB962C8B-B14F-4D97-AF65-F5344CB8AC3E}">
        <p14:creationId xmlns:p14="http://schemas.microsoft.com/office/powerpoint/2010/main" val="1640388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6490AA"/>
            </a:gs>
            <a:gs pos="33000">
              <a:srgbClr val="D4DEFF"/>
            </a:gs>
            <a:gs pos="57000">
              <a:srgbClr val="D4DEFF"/>
            </a:gs>
            <a:gs pos="86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427F4B-19C8-4DFB-99B5-492AF6CE2948}" type="datetimeFigureOut">
              <a:rPr lang="en-US" smtClean="0"/>
              <a:t>3/18/2019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E5A2D-AE81-4FC9-BA91-D7AA9E2B5A1B}" type="slidenum">
              <a:rPr lang="en-US" smtClean="0"/>
              <a:t>‹#›</a:t>
            </a:fld>
            <a:endParaRPr lang="en-US"/>
          </a:p>
        </p:txBody>
      </p:sp>
      <p:pic>
        <p:nvPicPr>
          <p:cNvPr id="9" name="Picture 8" descr="ALTSA template open, close.png"/>
          <p:cNvPicPr>
            <a:picLocks noChangeAspect="1"/>
          </p:cNvPicPr>
          <p:nvPr/>
        </p:nvPicPr>
        <p:blipFill rotWithShape="1">
          <a:blip r:embed="rId4" cstate="print">
            <a:extLst>
              <a:ext uri="{28A0092B-C50C-407E-A947-70E740481C1C}">
                <a14:useLocalDpi xmlns:a14="http://schemas.microsoft.com/office/drawing/2010/main" val="0"/>
              </a:ext>
            </a:extLst>
          </a:blip>
          <a:srcRect b="87582"/>
          <a:stretch/>
        </p:blipFill>
        <p:spPr>
          <a:xfrm>
            <a:off x="0" y="0"/>
            <a:ext cx="9144000" cy="851647"/>
          </a:xfrm>
          <a:prstGeom prst="rect">
            <a:avLst/>
          </a:prstGeom>
        </p:spPr>
      </p:pic>
    </p:spTree>
    <p:extLst>
      <p:ext uri="{BB962C8B-B14F-4D97-AF65-F5344CB8AC3E}">
        <p14:creationId xmlns:p14="http://schemas.microsoft.com/office/powerpoint/2010/main" val="3681772787"/>
      </p:ext>
    </p:extLst>
  </p:cSld>
  <p:clrMap bg1="lt1" tx1="dk1" bg2="lt2" tx2="dk2" accent1="accent1" accent2="accent2" accent3="accent3" accent4="accent4" accent5="accent5" accent6="accent6" hlink="hlink" folHlink="folHlink"/>
  <p:sldLayoutIdLst>
    <p:sldLayoutId id="2147483673" r:id="rId1"/>
    <p:sldLayoutId id="2147483675"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2209800"/>
            <a:ext cx="8229600" cy="3916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7E2C9-1CF6-48E2-8BD5-79A0048E473F}" type="slidenum">
              <a:rPr lang="en-US" smtClean="0"/>
              <a:t>‹#›</a:t>
            </a:fld>
            <a:endParaRPr lang="en-US"/>
          </a:p>
        </p:txBody>
      </p:sp>
      <p:pic>
        <p:nvPicPr>
          <p:cNvPr id="7" name="Picture 6" descr="FSA template content final.png"/>
          <p:cNvPicPr>
            <a:picLocks noChangeAspect="1"/>
          </p:cNvPicPr>
          <p:nvPr/>
        </p:nvPicPr>
        <p:blipFill rotWithShape="1">
          <a:blip r:embed="rId13" cstate="print">
            <a:extLst>
              <a:ext uri="{28A0092B-C50C-407E-A947-70E740481C1C}">
                <a14:useLocalDpi xmlns:a14="http://schemas.microsoft.com/office/drawing/2010/main" val="0"/>
              </a:ext>
            </a:extLst>
          </a:blip>
          <a:srcRect b="86944"/>
          <a:stretch/>
        </p:blipFill>
        <p:spPr>
          <a:xfrm>
            <a:off x="0" y="0"/>
            <a:ext cx="9144000" cy="895350"/>
          </a:xfrm>
          <a:prstGeom prst="rect">
            <a:avLst/>
          </a:prstGeom>
        </p:spPr>
      </p:pic>
    </p:spTree>
    <p:extLst>
      <p:ext uri="{BB962C8B-B14F-4D97-AF65-F5344CB8AC3E}">
        <p14:creationId xmlns:p14="http://schemas.microsoft.com/office/powerpoint/2010/main" val="3289181690"/>
      </p:ext>
    </p:extLst>
  </p:cSld>
  <p:clrMap bg1="lt1" tx1="dk1" bg2="lt2" tx2="dk2" accent1="accent1" accent2="accent2" accent3="accent3" accent4="accent4" accent5="accent5" accent6="accent6" hlink="hlink" folHlink="folHlink"/>
  <p:sldLayoutIdLst>
    <p:sldLayoutId id="2147483686" r:id="rId1"/>
    <p:sldLayoutId id="214748369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youtube.com/watch?v=Qp78x7NxUho"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youtube.com/watch?annotation_id=annotation_692058&amp;feature=iv&amp;src_vid=Q2--bAg5rSA&amp;v=XzQTDUEpx0w"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youtube.com/watch?v=QHeodQ-XBXY" TargetMode="External"/><Relationship Id="rId1" Type="http://schemas.openxmlformats.org/officeDocument/2006/relationships/slideLayout" Target="../slideLayouts/slideLayout3.xml"/><Relationship Id="rId4" Type="http://schemas.openxmlformats.org/officeDocument/2006/relationships/hyperlink" Target="https://www.youtube.com/watch?v=xYOxfPyutOI"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youtube.com/watch?v=id_txYKSCs4"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youtube.com/watch?v=XORFTjO9Dgk"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youtube.com/watch?v=QlUpI-bznWA"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youtube.com/watch?v=_irfJdCL2Dw"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Residential Services Curriculum</a:t>
            </a:r>
            <a:endParaRPr lang="en-US" dirty="0"/>
          </a:p>
        </p:txBody>
      </p:sp>
      <p:sp>
        <p:nvSpPr>
          <p:cNvPr id="2" name="TextBox 1"/>
          <p:cNvSpPr txBox="1"/>
          <p:nvPr/>
        </p:nvSpPr>
        <p:spPr>
          <a:xfrm>
            <a:off x="1600200" y="3600450"/>
            <a:ext cx="5943600" cy="1569660"/>
          </a:xfrm>
          <a:prstGeom prst="rect">
            <a:avLst/>
          </a:prstGeom>
          <a:noFill/>
        </p:spPr>
        <p:txBody>
          <a:bodyPr wrap="square" rtlCol="0">
            <a:spAutoFit/>
          </a:bodyPr>
          <a:lstStyle/>
          <a:p>
            <a:pPr algn="ctr"/>
            <a:r>
              <a:rPr lang="en-US" sz="3200" dirty="0" smtClean="0">
                <a:solidFill>
                  <a:schemeClr val="bg1">
                    <a:lumMod val="50000"/>
                  </a:schemeClr>
                </a:solidFill>
              </a:rPr>
              <a:t>Chapter 12:</a:t>
            </a:r>
          </a:p>
          <a:p>
            <a:pPr algn="ctr"/>
            <a:r>
              <a:rPr lang="en-US" sz="3200" dirty="0" smtClean="0">
                <a:solidFill>
                  <a:schemeClr val="bg1">
                    <a:lumMod val="50000"/>
                  </a:schemeClr>
                </a:solidFill>
              </a:rPr>
              <a:t> Personal Care </a:t>
            </a:r>
          </a:p>
          <a:p>
            <a:pPr algn="ctr"/>
            <a:r>
              <a:rPr lang="en-US" sz="3200" dirty="0" smtClean="0">
                <a:solidFill>
                  <a:schemeClr val="bg1">
                    <a:lumMod val="50000"/>
                  </a:schemeClr>
                </a:solidFill>
              </a:rPr>
              <a:t>Skills Acquisition and Support</a:t>
            </a:r>
            <a:endParaRPr lang="en-US" sz="3200" dirty="0">
              <a:solidFill>
                <a:schemeClr val="bg1">
                  <a:lumMod val="50000"/>
                </a:schemeClr>
              </a:solidFill>
            </a:endParaRPr>
          </a:p>
        </p:txBody>
      </p:sp>
    </p:spTree>
    <p:extLst>
      <p:ext uri="{BB962C8B-B14F-4D97-AF65-F5344CB8AC3E}">
        <p14:creationId xmlns:p14="http://schemas.microsoft.com/office/powerpoint/2010/main" val="35964992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0" y="609600"/>
            <a:ext cx="9144000" cy="63246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482754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76200" y="457200"/>
            <a:ext cx="9372600" cy="64770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601845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31193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685800"/>
            <a:ext cx="9144000" cy="61722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13084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034099"/>
            <a:ext cx="7315200" cy="369332"/>
          </a:xfrm>
          <a:prstGeom prst="rect">
            <a:avLst/>
          </a:prstGeom>
          <a:noFill/>
        </p:spPr>
        <p:txBody>
          <a:bodyPr wrap="square" rtlCol="0">
            <a:spAutoFit/>
          </a:bodyPr>
          <a:lstStyle/>
          <a:p>
            <a:r>
              <a:rPr lang="en-US" dirty="0">
                <a:hlinkClick r:id="rId2"/>
              </a:rPr>
              <a:t>https://</a:t>
            </a:r>
            <a:r>
              <a:rPr lang="en-US" dirty="0" smtClean="0">
                <a:hlinkClick r:id="rId2"/>
              </a:rPr>
              <a:t>www.youtube.com/watch?v=Qp78x7NxUho</a:t>
            </a:r>
            <a:r>
              <a:rPr lang="en-US" dirty="0" smtClean="0"/>
              <a:t> </a:t>
            </a:r>
            <a:endParaRPr lang="en-US" dirty="0"/>
          </a:p>
        </p:txBody>
      </p:sp>
      <p:sp>
        <p:nvSpPr>
          <p:cNvPr id="4" name="Rectangle 3"/>
          <p:cNvSpPr/>
          <p:nvPr/>
        </p:nvSpPr>
        <p:spPr>
          <a:xfrm>
            <a:off x="722843" y="1695018"/>
            <a:ext cx="6669967" cy="1015663"/>
          </a:xfrm>
          <a:prstGeom prst="rect">
            <a:avLst/>
          </a:prstGeom>
          <a:solidFill>
            <a:srgbClr val="92D050"/>
          </a:solidFill>
        </p:spPr>
        <p:txBody>
          <a:bodyPr wrap="none">
            <a:spAutoFit/>
          </a:bodyPr>
          <a:lstStyle/>
          <a:p>
            <a:pPr algn="ctr"/>
            <a:r>
              <a:rPr lang="en-US" sz="3000" dirty="0"/>
              <a:t>Please click on the link to show the video</a:t>
            </a:r>
            <a:r>
              <a:rPr lang="en-US" sz="3000" dirty="0" smtClean="0"/>
              <a:t>.</a:t>
            </a:r>
          </a:p>
          <a:p>
            <a:pPr algn="ctr"/>
            <a:r>
              <a:rPr lang="en-US" sz="3000" b="1" dirty="0" err="1" smtClean="0">
                <a:solidFill>
                  <a:srgbClr val="002060"/>
                </a:solidFill>
              </a:rPr>
              <a:t>Pericare</a:t>
            </a:r>
            <a:r>
              <a:rPr lang="en-US" sz="3000" b="1" dirty="0" smtClean="0">
                <a:solidFill>
                  <a:srgbClr val="002060"/>
                </a:solidFill>
              </a:rPr>
              <a:t> (Male and Female)</a:t>
            </a:r>
            <a:endParaRPr lang="en-US" sz="3000" b="1" dirty="0">
              <a:solidFill>
                <a:srgbClr val="00206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4419600"/>
            <a:ext cx="838200" cy="838200"/>
          </a:xfrm>
          <a:prstGeom prst="rect">
            <a:avLst/>
          </a:prstGeom>
        </p:spPr>
      </p:pic>
    </p:spTree>
    <p:extLst>
      <p:ext uri="{BB962C8B-B14F-4D97-AF65-F5344CB8AC3E}">
        <p14:creationId xmlns:p14="http://schemas.microsoft.com/office/powerpoint/2010/main" val="11840165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bwMode="auto">
          <a:xfrm>
            <a:off x="381000" y="838200"/>
            <a:ext cx="8382000" cy="6019800"/>
          </a:xfrm>
          <a:prstGeom prst="rect">
            <a:avLst/>
          </a:prstGeom>
          <a:ln w="38100" cap="sq">
            <a:no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5191964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1" y="3034099"/>
            <a:ext cx="6858000" cy="646331"/>
          </a:xfrm>
          <a:prstGeom prst="rect">
            <a:avLst/>
          </a:prstGeom>
          <a:noFill/>
        </p:spPr>
        <p:txBody>
          <a:bodyPr wrap="square" rtlCol="0">
            <a:spAutoFit/>
          </a:bodyPr>
          <a:lstStyle/>
          <a:p>
            <a:r>
              <a:rPr lang="en-US" dirty="0">
                <a:hlinkClick r:id="rId2"/>
              </a:rPr>
              <a:t>https://www.youtube.com/watch?annotation_id=annotation_692058&amp;feature=iv&amp;src_vid=Q2--bAg5rSA&amp;v=XzQTDUEpx0w</a:t>
            </a:r>
            <a:endParaRPr lang="en-US" dirty="0"/>
          </a:p>
        </p:txBody>
      </p:sp>
      <p:sp>
        <p:nvSpPr>
          <p:cNvPr id="4" name="Rectangle 3"/>
          <p:cNvSpPr/>
          <p:nvPr/>
        </p:nvSpPr>
        <p:spPr>
          <a:xfrm>
            <a:off x="1295400" y="1690136"/>
            <a:ext cx="6669967" cy="1015663"/>
          </a:xfrm>
          <a:prstGeom prst="rect">
            <a:avLst/>
          </a:prstGeom>
          <a:solidFill>
            <a:srgbClr val="92D050"/>
          </a:solidFill>
        </p:spPr>
        <p:txBody>
          <a:bodyPr wrap="none">
            <a:spAutoFit/>
          </a:bodyPr>
          <a:lstStyle/>
          <a:p>
            <a:pPr algn="ctr"/>
            <a:r>
              <a:rPr lang="en-US" sz="3000" dirty="0"/>
              <a:t>Please click on the link to show the video</a:t>
            </a:r>
            <a:r>
              <a:rPr lang="en-US" sz="3000" dirty="0" smtClean="0"/>
              <a:t>.</a:t>
            </a:r>
          </a:p>
          <a:p>
            <a:pPr algn="ctr"/>
            <a:r>
              <a:rPr lang="en-US" sz="3000" b="1" dirty="0" smtClean="0"/>
              <a:t>Catheter Care Video</a:t>
            </a:r>
            <a:endParaRPr lang="en-US" sz="30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2021" y="4038600"/>
            <a:ext cx="838200" cy="838200"/>
          </a:xfrm>
          <a:prstGeom prst="rect">
            <a:avLst/>
          </a:prstGeom>
        </p:spPr>
      </p:pic>
    </p:spTree>
    <p:extLst>
      <p:ext uri="{BB962C8B-B14F-4D97-AF65-F5344CB8AC3E}">
        <p14:creationId xmlns:p14="http://schemas.microsoft.com/office/powerpoint/2010/main" val="2014780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8158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133600"/>
            <a:ext cx="5015821" cy="369332"/>
          </a:xfrm>
          <a:prstGeom prst="rect">
            <a:avLst/>
          </a:prstGeom>
          <a:noFill/>
        </p:spPr>
        <p:txBody>
          <a:bodyPr wrap="square" rtlCol="0">
            <a:spAutoFit/>
          </a:bodyPr>
          <a:lstStyle/>
          <a:p>
            <a:r>
              <a:rPr lang="en-US" dirty="0">
                <a:hlinkClick r:id="rId2"/>
              </a:rPr>
              <a:t>https://www.youtube.com/watch?v=QHeodQ-XBXY</a:t>
            </a:r>
            <a:endParaRPr lang="en-US" dirty="0"/>
          </a:p>
        </p:txBody>
      </p:sp>
      <p:sp>
        <p:nvSpPr>
          <p:cNvPr id="4" name="Rectangle 3"/>
          <p:cNvSpPr/>
          <p:nvPr/>
        </p:nvSpPr>
        <p:spPr>
          <a:xfrm>
            <a:off x="609600" y="1143000"/>
            <a:ext cx="4088042" cy="646331"/>
          </a:xfrm>
          <a:prstGeom prst="rect">
            <a:avLst/>
          </a:prstGeom>
          <a:solidFill>
            <a:srgbClr val="92D050"/>
          </a:solidFill>
        </p:spPr>
        <p:txBody>
          <a:bodyPr wrap="none">
            <a:spAutoFit/>
          </a:bodyPr>
          <a:lstStyle/>
          <a:p>
            <a:pPr algn="ctr"/>
            <a:r>
              <a:rPr lang="en-US" dirty="0"/>
              <a:t>Please click on the link to show the video</a:t>
            </a:r>
            <a:r>
              <a:rPr lang="en-US" dirty="0" smtClean="0"/>
              <a:t>.</a:t>
            </a:r>
          </a:p>
          <a:p>
            <a:pPr algn="ctr"/>
            <a:r>
              <a:rPr lang="en-US" b="1" dirty="0" smtClean="0"/>
              <a:t>Shower Video</a:t>
            </a:r>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2743200"/>
            <a:ext cx="838200" cy="838200"/>
          </a:xfrm>
          <a:prstGeom prst="rect">
            <a:avLst/>
          </a:prstGeom>
        </p:spPr>
      </p:pic>
      <p:sp>
        <p:nvSpPr>
          <p:cNvPr id="6" name="Rectangle 5"/>
          <p:cNvSpPr/>
          <p:nvPr/>
        </p:nvSpPr>
        <p:spPr>
          <a:xfrm>
            <a:off x="522058" y="3934851"/>
            <a:ext cx="4088042" cy="646331"/>
          </a:xfrm>
          <a:prstGeom prst="rect">
            <a:avLst/>
          </a:prstGeom>
          <a:solidFill>
            <a:srgbClr val="92D050"/>
          </a:solidFill>
        </p:spPr>
        <p:txBody>
          <a:bodyPr wrap="none">
            <a:spAutoFit/>
          </a:bodyPr>
          <a:lstStyle/>
          <a:p>
            <a:pPr algn="ctr"/>
            <a:r>
              <a:rPr lang="en-US" dirty="0"/>
              <a:t>Please click on the link to show the video</a:t>
            </a:r>
            <a:r>
              <a:rPr lang="en-US" dirty="0" smtClean="0"/>
              <a:t>.</a:t>
            </a:r>
          </a:p>
          <a:p>
            <a:pPr algn="ctr"/>
            <a:r>
              <a:rPr lang="en-US" b="1" dirty="0" smtClean="0"/>
              <a:t>Bed Bath</a:t>
            </a:r>
            <a:endParaRPr lang="en-US" b="1" dirty="0"/>
          </a:p>
        </p:txBody>
      </p:sp>
      <p:sp>
        <p:nvSpPr>
          <p:cNvPr id="3" name="Rectangle 2"/>
          <p:cNvSpPr/>
          <p:nvPr/>
        </p:nvSpPr>
        <p:spPr>
          <a:xfrm>
            <a:off x="685800" y="4995629"/>
            <a:ext cx="6221642" cy="369332"/>
          </a:xfrm>
          <a:prstGeom prst="rect">
            <a:avLst/>
          </a:prstGeom>
        </p:spPr>
        <p:txBody>
          <a:bodyPr wrap="square">
            <a:spAutoFit/>
          </a:bodyPr>
          <a:lstStyle/>
          <a:p>
            <a:r>
              <a:rPr lang="en-US" dirty="0">
                <a:hlinkClick r:id="rId4"/>
              </a:rPr>
              <a:t>https://www.youtube.com/watch?v=xYOxfPyutOI</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5654997"/>
            <a:ext cx="838200" cy="838200"/>
          </a:xfrm>
          <a:prstGeom prst="rect">
            <a:avLst/>
          </a:prstGeom>
        </p:spPr>
      </p:pic>
    </p:spTree>
    <p:extLst>
      <p:ext uri="{BB962C8B-B14F-4D97-AF65-F5344CB8AC3E}">
        <p14:creationId xmlns:p14="http://schemas.microsoft.com/office/powerpoint/2010/main" val="40883408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76200" y="685800"/>
            <a:ext cx="9220200" cy="61722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41634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89" y="1143000"/>
            <a:ext cx="8229600" cy="609600"/>
          </a:xfrm>
        </p:spPr>
        <p:txBody>
          <a:bodyPr>
            <a:normAutofit fontScale="90000"/>
          </a:bodyPr>
          <a:lstStyle/>
          <a:p>
            <a:r>
              <a:rPr lang="en-US" dirty="0" smtClean="0">
                <a:solidFill>
                  <a:srgbClr val="FF0000"/>
                </a:solidFill>
              </a:rPr>
              <a:t/>
            </a:r>
            <a:br>
              <a:rPr lang="en-US" dirty="0" smtClean="0">
                <a:solidFill>
                  <a:srgbClr val="FF0000"/>
                </a:solidFill>
              </a:rPr>
            </a:br>
            <a:endParaRPr lang="en-US" sz="3100" dirty="0">
              <a:solidFill>
                <a:srgbClr val="FF0000"/>
              </a:solidFill>
            </a:endParaRPr>
          </a:p>
        </p:txBody>
      </p:sp>
      <p:pic>
        <p:nvPicPr>
          <p:cNvPr id="5" name="Content Placeholder 4"/>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0" y="1143000"/>
            <a:ext cx="9144000" cy="57150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7257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8586" y="685800"/>
            <a:ext cx="9238785" cy="61722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423453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2179" y="3048000"/>
            <a:ext cx="5015821" cy="369332"/>
          </a:xfrm>
          <a:prstGeom prst="rect">
            <a:avLst/>
          </a:prstGeom>
          <a:noFill/>
        </p:spPr>
        <p:txBody>
          <a:bodyPr wrap="square" rtlCol="0">
            <a:spAutoFit/>
          </a:bodyPr>
          <a:lstStyle/>
          <a:p>
            <a:r>
              <a:rPr lang="en-US" dirty="0">
                <a:hlinkClick r:id="rId2"/>
              </a:rPr>
              <a:t>https://www.youtube.com/watch?v=id_txYKSCs4</a:t>
            </a:r>
            <a:endParaRPr lang="en-US" dirty="0"/>
          </a:p>
        </p:txBody>
      </p:sp>
      <p:sp>
        <p:nvSpPr>
          <p:cNvPr id="4" name="Rectangle 3"/>
          <p:cNvSpPr/>
          <p:nvPr/>
        </p:nvSpPr>
        <p:spPr>
          <a:xfrm>
            <a:off x="1842179" y="2209800"/>
            <a:ext cx="4088042" cy="646331"/>
          </a:xfrm>
          <a:prstGeom prst="rect">
            <a:avLst/>
          </a:prstGeom>
          <a:solidFill>
            <a:srgbClr val="92D050"/>
          </a:solidFill>
        </p:spPr>
        <p:txBody>
          <a:bodyPr wrap="none">
            <a:spAutoFit/>
          </a:bodyPr>
          <a:lstStyle/>
          <a:p>
            <a:pPr algn="ctr"/>
            <a:r>
              <a:rPr lang="en-US" dirty="0"/>
              <a:t>Please click on the link to show the video</a:t>
            </a:r>
            <a:r>
              <a:rPr lang="en-US" dirty="0" smtClean="0"/>
              <a:t>.</a:t>
            </a:r>
          </a:p>
          <a:p>
            <a:pPr algn="ctr"/>
            <a:r>
              <a:rPr lang="en-US" b="1" dirty="0" smtClean="0">
                <a:solidFill>
                  <a:srgbClr val="002060"/>
                </a:solidFill>
              </a:rPr>
              <a:t>Compression Stocking Video</a:t>
            </a:r>
            <a:endParaRPr lang="en-US" b="1" dirty="0">
              <a:solidFill>
                <a:srgbClr val="00206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2021" y="3581400"/>
            <a:ext cx="838200" cy="838200"/>
          </a:xfrm>
          <a:prstGeom prst="rect">
            <a:avLst/>
          </a:prstGeom>
        </p:spPr>
      </p:pic>
    </p:spTree>
    <p:extLst>
      <p:ext uri="{BB962C8B-B14F-4D97-AF65-F5344CB8AC3E}">
        <p14:creationId xmlns:p14="http://schemas.microsoft.com/office/powerpoint/2010/main" val="32639635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137532" y="533400"/>
            <a:ext cx="9281532" cy="64770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198559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2179" y="3048000"/>
            <a:ext cx="5015821" cy="369332"/>
          </a:xfrm>
          <a:prstGeom prst="rect">
            <a:avLst/>
          </a:prstGeom>
          <a:noFill/>
        </p:spPr>
        <p:txBody>
          <a:bodyPr wrap="square" rtlCol="0">
            <a:spAutoFit/>
          </a:bodyPr>
          <a:lstStyle/>
          <a:p>
            <a:r>
              <a:rPr lang="en-US" dirty="0">
                <a:hlinkClick r:id="rId2"/>
              </a:rPr>
              <a:t>https://</a:t>
            </a:r>
            <a:r>
              <a:rPr lang="en-US" dirty="0" smtClean="0">
                <a:hlinkClick r:id="rId2"/>
              </a:rPr>
              <a:t>www.youtube.com/watch?v=XORFTjO9Dgk</a:t>
            </a:r>
            <a:r>
              <a:rPr lang="en-US" dirty="0" smtClean="0"/>
              <a:t> </a:t>
            </a:r>
            <a:endParaRPr lang="en-US" dirty="0"/>
          </a:p>
        </p:txBody>
      </p:sp>
      <p:sp>
        <p:nvSpPr>
          <p:cNvPr id="4" name="Rectangle 3"/>
          <p:cNvSpPr/>
          <p:nvPr/>
        </p:nvSpPr>
        <p:spPr>
          <a:xfrm>
            <a:off x="914400" y="1479658"/>
            <a:ext cx="6669967" cy="1015663"/>
          </a:xfrm>
          <a:prstGeom prst="rect">
            <a:avLst/>
          </a:prstGeom>
          <a:solidFill>
            <a:srgbClr val="92D050"/>
          </a:solidFill>
        </p:spPr>
        <p:txBody>
          <a:bodyPr wrap="none">
            <a:spAutoFit/>
          </a:bodyPr>
          <a:lstStyle/>
          <a:p>
            <a:pPr algn="ctr"/>
            <a:r>
              <a:rPr lang="en-US" sz="3000" dirty="0"/>
              <a:t>Please click on the link to show the video</a:t>
            </a:r>
            <a:r>
              <a:rPr lang="en-US" sz="3000" dirty="0" smtClean="0"/>
              <a:t>.</a:t>
            </a:r>
          </a:p>
          <a:p>
            <a:pPr algn="ctr"/>
            <a:r>
              <a:rPr lang="en-US" sz="3000" b="1" dirty="0" smtClean="0"/>
              <a:t>Passive Range </a:t>
            </a:r>
            <a:r>
              <a:rPr lang="en-US" sz="3000" b="1" dirty="0" smtClean="0"/>
              <a:t>of Motion Video</a:t>
            </a:r>
            <a:endParaRPr lang="en-US" sz="30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2021" y="3581400"/>
            <a:ext cx="838200" cy="838200"/>
          </a:xfrm>
          <a:prstGeom prst="rect">
            <a:avLst/>
          </a:prstGeom>
        </p:spPr>
      </p:pic>
    </p:spTree>
    <p:extLst>
      <p:ext uri="{BB962C8B-B14F-4D97-AF65-F5344CB8AC3E}">
        <p14:creationId xmlns:p14="http://schemas.microsoft.com/office/powerpoint/2010/main" val="1746213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0" y="533400"/>
            <a:ext cx="9144000" cy="64770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5928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52400" y="457200"/>
            <a:ext cx="9372600" cy="6530898"/>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86987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76200" y="533400"/>
            <a:ext cx="9372600" cy="64770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549286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533400"/>
            <a:ext cx="9144000" cy="65532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42748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76200" y="533400"/>
            <a:ext cx="9372600" cy="67056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38189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228600" y="685800"/>
            <a:ext cx="10058400" cy="65532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76251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609600"/>
            <a:ext cx="9143999" cy="624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1472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1" y="3048000"/>
            <a:ext cx="7543800" cy="477054"/>
          </a:xfrm>
          <a:prstGeom prst="rect">
            <a:avLst/>
          </a:prstGeom>
          <a:noFill/>
        </p:spPr>
        <p:txBody>
          <a:bodyPr wrap="square" rtlCol="0">
            <a:spAutoFit/>
          </a:bodyPr>
          <a:lstStyle/>
          <a:p>
            <a:r>
              <a:rPr lang="en-US" sz="2500" dirty="0">
                <a:hlinkClick r:id="rId2"/>
              </a:rPr>
              <a:t>https://</a:t>
            </a:r>
            <a:r>
              <a:rPr lang="en-US" sz="2500" dirty="0" smtClean="0">
                <a:hlinkClick r:id="rId2"/>
              </a:rPr>
              <a:t>www.youtube.com/watch?v=QlUpI-bznWA</a:t>
            </a:r>
            <a:r>
              <a:rPr lang="en-US" sz="2500" dirty="0" smtClean="0"/>
              <a:t> </a:t>
            </a:r>
            <a:endParaRPr lang="en-US" sz="2500" dirty="0"/>
          </a:p>
        </p:txBody>
      </p:sp>
      <p:sp>
        <p:nvSpPr>
          <p:cNvPr id="4" name="Rectangle 3"/>
          <p:cNvSpPr/>
          <p:nvPr/>
        </p:nvSpPr>
        <p:spPr>
          <a:xfrm>
            <a:off x="1143000" y="1442472"/>
            <a:ext cx="6669967" cy="1015663"/>
          </a:xfrm>
          <a:prstGeom prst="rect">
            <a:avLst/>
          </a:prstGeom>
          <a:solidFill>
            <a:srgbClr val="92D050"/>
          </a:solidFill>
        </p:spPr>
        <p:txBody>
          <a:bodyPr wrap="none">
            <a:spAutoFit/>
          </a:bodyPr>
          <a:lstStyle/>
          <a:p>
            <a:pPr algn="ctr"/>
            <a:r>
              <a:rPr lang="en-US" sz="3000" dirty="0"/>
              <a:t>Please click on the link to show the video</a:t>
            </a:r>
            <a:r>
              <a:rPr lang="en-US" sz="3000" dirty="0" smtClean="0"/>
              <a:t>.</a:t>
            </a:r>
          </a:p>
          <a:p>
            <a:pPr algn="ctr"/>
            <a:r>
              <a:rPr lang="en-US" sz="3000" b="1" dirty="0" smtClean="0"/>
              <a:t>Turning and Repositioning </a:t>
            </a:r>
            <a:r>
              <a:rPr lang="en-US" sz="3000" b="1" dirty="0" smtClean="0"/>
              <a:t>Video</a:t>
            </a:r>
            <a:endParaRPr lang="en-US" sz="30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2021" y="3581400"/>
            <a:ext cx="838200" cy="838200"/>
          </a:xfrm>
          <a:prstGeom prst="rect">
            <a:avLst/>
          </a:prstGeom>
        </p:spPr>
      </p:pic>
    </p:spTree>
    <p:extLst>
      <p:ext uri="{BB962C8B-B14F-4D97-AF65-F5344CB8AC3E}">
        <p14:creationId xmlns:p14="http://schemas.microsoft.com/office/powerpoint/2010/main" val="13694534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217" y="3104346"/>
            <a:ext cx="7315200" cy="477054"/>
          </a:xfrm>
          <a:prstGeom prst="rect">
            <a:avLst/>
          </a:prstGeom>
          <a:noFill/>
        </p:spPr>
        <p:txBody>
          <a:bodyPr wrap="square" rtlCol="0">
            <a:spAutoFit/>
          </a:bodyPr>
          <a:lstStyle/>
          <a:p>
            <a:r>
              <a:rPr lang="en-US" sz="2500" dirty="0">
                <a:hlinkClick r:id="rId2"/>
              </a:rPr>
              <a:t>https://www.youtube.com/watch?v=_</a:t>
            </a:r>
            <a:r>
              <a:rPr lang="en-US" sz="2500" dirty="0" smtClean="0">
                <a:hlinkClick r:id="rId2"/>
              </a:rPr>
              <a:t>irfJdCL2Dw</a:t>
            </a:r>
            <a:r>
              <a:rPr lang="en-US" sz="2500" dirty="0" smtClean="0"/>
              <a:t> </a:t>
            </a:r>
            <a:endParaRPr lang="en-US" sz="2500" dirty="0"/>
          </a:p>
        </p:txBody>
      </p:sp>
      <p:sp>
        <p:nvSpPr>
          <p:cNvPr id="4" name="Rectangle 3"/>
          <p:cNvSpPr/>
          <p:nvPr/>
        </p:nvSpPr>
        <p:spPr>
          <a:xfrm>
            <a:off x="914400" y="1676400"/>
            <a:ext cx="6669967" cy="1015663"/>
          </a:xfrm>
          <a:prstGeom prst="rect">
            <a:avLst/>
          </a:prstGeom>
          <a:solidFill>
            <a:srgbClr val="92D050"/>
          </a:solidFill>
        </p:spPr>
        <p:txBody>
          <a:bodyPr wrap="none">
            <a:spAutoFit/>
          </a:bodyPr>
          <a:lstStyle/>
          <a:p>
            <a:pPr algn="ctr"/>
            <a:r>
              <a:rPr lang="en-US" sz="3000" dirty="0"/>
              <a:t>Please click on the link to show the video</a:t>
            </a:r>
            <a:r>
              <a:rPr lang="en-US" sz="3000" dirty="0" smtClean="0"/>
              <a:t>.</a:t>
            </a:r>
          </a:p>
          <a:p>
            <a:pPr algn="ctr"/>
            <a:r>
              <a:rPr lang="en-US" sz="3000" b="1" dirty="0" smtClean="0"/>
              <a:t>Wheelchair Transfer </a:t>
            </a:r>
            <a:r>
              <a:rPr lang="en-US" sz="3000" b="1" dirty="0" smtClean="0"/>
              <a:t>Video</a:t>
            </a:r>
            <a:endParaRPr lang="en-US" sz="30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2021" y="3581400"/>
            <a:ext cx="838200" cy="838200"/>
          </a:xfrm>
          <a:prstGeom prst="rect">
            <a:avLst/>
          </a:prstGeom>
        </p:spPr>
      </p:pic>
    </p:spTree>
    <p:extLst>
      <p:ext uri="{BB962C8B-B14F-4D97-AF65-F5344CB8AC3E}">
        <p14:creationId xmlns:p14="http://schemas.microsoft.com/office/powerpoint/2010/main" val="10400446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66800" y="2057400"/>
            <a:ext cx="6870551" cy="3429000"/>
          </a:xfrm>
        </p:spPr>
        <p:txBody>
          <a:bodyPr>
            <a:normAutofit fontScale="90000"/>
          </a:bodyPr>
          <a:lstStyle/>
          <a:p>
            <a:pPr algn="l"/>
            <a:r>
              <a:rPr lang="en-US" dirty="0" smtClean="0">
                <a:sym typeface="Wingdings" panose="05000000000000000000" pitchFamily="2" charset="2"/>
              </a:rPr>
              <a:t></a:t>
            </a:r>
            <a:r>
              <a:rPr lang="en-US" dirty="0" smtClean="0"/>
              <a:t>Review the Learning Objectives</a:t>
            </a:r>
            <a:r>
              <a:rPr lang="en-US" dirty="0"/>
              <a:t/>
            </a:r>
            <a:br>
              <a:rPr lang="en-US" dirty="0"/>
            </a:br>
            <a:r>
              <a:rPr lang="en-US" dirty="0" smtClean="0"/>
              <a:t/>
            </a:r>
            <a:br>
              <a:rPr lang="en-US" dirty="0" smtClean="0"/>
            </a:br>
            <a:r>
              <a:rPr lang="en-US" dirty="0" smtClean="0">
                <a:sym typeface="Wingdings" panose="05000000000000000000" pitchFamily="2" charset="2"/>
              </a:rPr>
              <a:t></a:t>
            </a:r>
            <a:r>
              <a:rPr lang="en-US" dirty="0" smtClean="0"/>
              <a:t>Complete End of Chapter Assessment</a:t>
            </a:r>
            <a:br>
              <a:rPr lang="en-US" dirty="0" smtClean="0"/>
            </a:br>
            <a:endParaRPr lang="en-US" dirty="0"/>
          </a:p>
        </p:txBody>
      </p:sp>
    </p:spTree>
    <p:extLst>
      <p:ext uri="{BB962C8B-B14F-4D97-AF65-F5344CB8AC3E}">
        <p14:creationId xmlns:p14="http://schemas.microsoft.com/office/powerpoint/2010/main" val="1206485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228600" y="488795"/>
            <a:ext cx="8686800"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74139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914400"/>
            <a:ext cx="8777152" cy="1077218"/>
          </a:xfrm>
          <a:prstGeom prst="rect">
            <a:avLst/>
          </a:prstGeom>
          <a:solidFill>
            <a:srgbClr val="92D050"/>
          </a:solidFill>
        </p:spPr>
        <p:txBody>
          <a:bodyPr wrap="square">
            <a:spAutoFit/>
          </a:bodyPr>
          <a:lstStyle/>
          <a:p>
            <a:pPr algn="ctr"/>
            <a:r>
              <a:rPr lang="en-US" sz="3200" b="1" u="sng" dirty="0" smtClean="0">
                <a:solidFill>
                  <a:srgbClr val="002060"/>
                </a:solidFill>
              </a:rPr>
              <a:t>Bringing Dignity Back to Activities of Daily Living Discussion</a:t>
            </a:r>
            <a:endParaRPr lang="en-US" sz="3200" b="1" dirty="0">
              <a:solidFill>
                <a:srgbClr val="002060"/>
              </a:solidFill>
            </a:endParaRPr>
          </a:p>
        </p:txBody>
      </p:sp>
      <p:sp>
        <p:nvSpPr>
          <p:cNvPr id="6" name="TextBox 5"/>
          <p:cNvSpPr txBox="1"/>
          <p:nvPr/>
        </p:nvSpPr>
        <p:spPr>
          <a:xfrm>
            <a:off x="228600" y="2133600"/>
            <a:ext cx="8777151" cy="4585871"/>
          </a:xfrm>
          <a:prstGeom prst="rect">
            <a:avLst/>
          </a:prstGeom>
          <a:noFill/>
        </p:spPr>
        <p:txBody>
          <a:bodyPr wrap="square" rtlCol="0">
            <a:spAutoFit/>
          </a:bodyPr>
          <a:lstStyle/>
          <a:p>
            <a:r>
              <a:rPr lang="en-US" sz="2800" b="1" u="sng" dirty="0" smtClean="0">
                <a:solidFill>
                  <a:srgbClr val="0070C0"/>
                </a:solidFill>
              </a:rPr>
              <a:t>Discussion Questions:</a:t>
            </a:r>
          </a:p>
          <a:p>
            <a:pPr marL="457200" indent="-457200">
              <a:buFont typeface="Arial" panose="020B0604020202020204" pitchFamily="34" charset="0"/>
              <a:buChar char="•"/>
            </a:pPr>
            <a:r>
              <a:rPr lang="en-US" sz="2800" b="1" dirty="0" smtClean="0">
                <a:solidFill>
                  <a:srgbClr val="0070C0"/>
                </a:solidFill>
              </a:rPr>
              <a:t>How does good hygiene preserve someone’s dignity?</a:t>
            </a:r>
          </a:p>
          <a:p>
            <a:endParaRPr lang="en-US" sz="2000" b="1" dirty="0" smtClean="0">
              <a:solidFill>
                <a:srgbClr val="0070C0"/>
              </a:solidFill>
            </a:endParaRPr>
          </a:p>
          <a:p>
            <a:pPr marL="457200" indent="-457200">
              <a:buFont typeface="Arial" panose="020B0604020202020204" pitchFamily="34" charset="0"/>
              <a:buChar char="•"/>
            </a:pPr>
            <a:r>
              <a:rPr lang="en-US" sz="2800" b="1" dirty="0" smtClean="0">
                <a:solidFill>
                  <a:srgbClr val="0070C0"/>
                </a:solidFill>
              </a:rPr>
              <a:t>How is hygiene related to social skills and social isolation?</a:t>
            </a:r>
          </a:p>
          <a:p>
            <a:endParaRPr lang="en-US" sz="2000" b="1" dirty="0" smtClean="0">
              <a:solidFill>
                <a:srgbClr val="0070C0"/>
              </a:solidFill>
            </a:endParaRPr>
          </a:p>
          <a:p>
            <a:pPr marL="457200" indent="-457200">
              <a:buFont typeface="Arial" panose="020B0604020202020204" pitchFamily="34" charset="0"/>
              <a:buChar char="•"/>
            </a:pPr>
            <a:r>
              <a:rPr lang="en-US" sz="2800" b="1" dirty="0" smtClean="0">
                <a:solidFill>
                  <a:srgbClr val="0070C0"/>
                </a:solidFill>
              </a:rPr>
              <a:t>One of DDA’s Guiding Values is Power and Choice.  Why is it important for us to remember this value when we assisting others with personal hygiene or activities of daily living?</a:t>
            </a:r>
          </a:p>
          <a:p>
            <a:r>
              <a:rPr lang="en-US" sz="2800" b="1" dirty="0" smtClean="0">
                <a:solidFill>
                  <a:srgbClr val="0070C0"/>
                </a:solidFill>
              </a:rPr>
              <a:t>			(example—eating, grooming, </a:t>
            </a:r>
            <a:r>
              <a:rPr lang="en-US" sz="2800" b="1" dirty="0" err="1" smtClean="0">
                <a:solidFill>
                  <a:srgbClr val="0070C0"/>
                </a:solidFill>
              </a:rPr>
              <a:t>etc</a:t>
            </a:r>
            <a:r>
              <a:rPr lang="en-US" sz="2800" b="1" dirty="0" smtClean="0">
                <a:solidFill>
                  <a:srgbClr val="0070C0"/>
                </a:solidFill>
              </a:rPr>
              <a:t>)</a:t>
            </a:r>
            <a:endParaRPr lang="en-US" sz="2800" dirty="0">
              <a:solidFill>
                <a:srgbClr val="0070C0"/>
              </a:solidFill>
            </a:endParaRPr>
          </a:p>
        </p:txBody>
      </p:sp>
    </p:spTree>
    <p:extLst>
      <p:ext uri="{BB962C8B-B14F-4D97-AF65-F5344CB8AC3E}">
        <p14:creationId xmlns:p14="http://schemas.microsoft.com/office/powerpoint/2010/main" val="34273803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685800"/>
            <a:ext cx="9144000" cy="64770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14583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228600" y="685800"/>
            <a:ext cx="8610600" cy="60960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848981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533400"/>
            <a:ext cx="9144000" cy="63246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2438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457200"/>
            <a:ext cx="9144000" cy="64008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259896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Blank">
  <a:themeElements>
    <a:clrScheme name="Custom 1">
      <a:dk1>
        <a:sysClr val="windowText" lastClr="000000"/>
      </a:dk1>
      <a:lt1>
        <a:sysClr val="window" lastClr="FFFFFF"/>
      </a:lt1>
      <a:dk2>
        <a:srgbClr val="212745"/>
      </a:dk2>
      <a:lt2>
        <a:srgbClr val="B4DCFA"/>
      </a:lt2>
      <a:accent1>
        <a:srgbClr val="94A3DE"/>
      </a:accent1>
      <a:accent2>
        <a:srgbClr val="B8C2E9"/>
      </a:accent2>
      <a:accent3>
        <a:srgbClr val="5967AF"/>
      </a:accent3>
      <a:accent4>
        <a:srgbClr val="909ACA"/>
      </a:accent4>
      <a:accent5>
        <a:srgbClr val="3083AF"/>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43163</TotalTime>
  <Words>287</Words>
  <Application>Microsoft Office PowerPoint</Application>
  <PresentationFormat>On-screen Show (4:3)</PresentationFormat>
  <Paragraphs>45</Paragraphs>
  <Slides>32</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32</vt:i4>
      </vt:variant>
    </vt:vector>
  </HeadingPairs>
  <TitlesOfParts>
    <vt:vector size="37" baseType="lpstr">
      <vt:lpstr>Arial</vt:lpstr>
      <vt:lpstr>Calibri</vt:lpstr>
      <vt:lpstr>Wingdings</vt:lpstr>
      <vt:lpstr>Blank</vt:lpstr>
      <vt:lpstr>Content Slide</vt:lpstr>
      <vt:lpstr>Residential Services Curriculum</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the Learning Objectives  Complete End of Chapter Assessment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Encouraging &amp; Supporting  Community Integration</dc:title>
  <dc:creator>Miller, Sandra J (DSHS/DDA)</dc:creator>
  <cp:lastModifiedBy>Blanchette, Sarah (DSHS/DDA)</cp:lastModifiedBy>
  <cp:revision>273</cp:revision>
  <cp:lastPrinted>2016-05-13T21:47:57Z</cp:lastPrinted>
  <dcterms:created xsi:type="dcterms:W3CDTF">2016-03-15T18:44:50Z</dcterms:created>
  <dcterms:modified xsi:type="dcterms:W3CDTF">2019-03-18T21:22:36Z</dcterms:modified>
</cp:coreProperties>
</file>