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256" r:id="rId3"/>
    <p:sldId id="319" r:id="rId4"/>
    <p:sldId id="320" r:id="rId5"/>
    <p:sldId id="321" r:id="rId6"/>
    <p:sldId id="327" r:id="rId7"/>
    <p:sldId id="324" r:id="rId8"/>
    <p:sldId id="313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9C"/>
    <a:srgbClr val="5986A1"/>
    <a:srgbClr val="5A88A4"/>
    <a:srgbClr val="6490AA"/>
    <a:srgbClr val="799BC5"/>
    <a:srgbClr val="648CBC"/>
    <a:srgbClr val="6E93C0"/>
    <a:srgbClr val="6F7CBF"/>
    <a:srgbClr val="4771A3"/>
    <a:srgbClr val="44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66" autoAdjust="0"/>
  </p:normalViewPr>
  <p:slideViewPr>
    <p:cSldViewPr>
      <p:cViewPr varScale="1">
        <p:scale>
          <a:sx n="87" d="100"/>
          <a:sy n="87" d="100"/>
        </p:scale>
        <p:origin x="6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FBAA629-709D-41E8-A5CB-BB8C6C75791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2E58CC6-2DF5-47F4-B6F8-FEE531DE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FA6C45-3892-4E03-A741-C9B5B08CBC60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E9E84D7-0568-4D8C-84D1-FD757859F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Directions for completing this course: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Minimize distractions</a:t>
            </a:r>
            <a:endParaRPr lang="en-US" dirty="0" smtClean="0"/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dirty="0" smtClean="0"/>
              <a:t>Ensure</a:t>
            </a:r>
            <a:r>
              <a:rPr lang="en-US" baseline="0" dirty="0" smtClean="0"/>
              <a:t> your sound is working</a:t>
            </a:r>
          </a:p>
          <a:p>
            <a:pPr marL="116106" indent="-116106">
              <a:buFont typeface="Arial" panose="020B0604020202020204" pitchFamily="34" charset="0"/>
              <a:buChar char="•"/>
            </a:pPr>
            <a:r>
              <a:rPr lang="en-US" baseline="0" dirty="0" smtClean="0"/>
              <a:t>Once you have completed the course and the work directed during the course; bring your work and certificate to your supervisor / trainer, review what you learned and have them sign your certificate (note: certificate of completion not valid for CE credits until signed by an approved trainer).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3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84D7-0568-4D8C-84D1-FD757859F8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3" name="Picture 12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572000" y="6400800"/>
            <a:ext cx="3648635" cy="457200"/>
          </a:xfrm>
          <a:prstGeom prst="rect">
            <a:avLst/>
          </a:prstGeom>
        </p:spPr>
      </p:pic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175351" cy="179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  <p:pic>
        <p:nvPicPr>
          <p:cNvPr id="9" name="Picture 8" descr="ALTSA template open, clos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8" t="12419" r="4803" b="75424"/>
          <a:stretch/>
        </p:blipFill>
        <p:spPr>
          <a:xfrm>
            <a:off x="6499412" y="851646"/>
            <a:ext cx="2205317" cy="83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84445" r="76275"/>
          <a:stretch/>
        </p:blipFill>
        <p:spPr>
          <a:xfrm>
            <a:off x="654424" y="5791200"/>
            <a:ext cx="1515035" cy="1066800"/>
          </a:xfrm>
          <a:prstGeom prst="rect">
            <a:avLst/>
          </a:prstGeom>
        </p:spPr>
      </p:pic>
      <p:pic>
        <p:nvPicPr>
          <p:cNvPr id="11" name="Picture 10" descr="ALTSA template open, clos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93333" r="7941"/>
          <a:stretch/>
        </p:blipFill>
        <p:spPr>
          <a:xfrm>
            <a:off x="4769224" y="6400800"/>
            <a:ext cx="3648635" cy="45720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5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1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6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90AA"/>
            </a:gs>
            <a:gs pos="33000">
              <a:srgbClr val="D4DEFF"/>
            </a:gs>
            <a:gs pos="57000">
              <a:srgbClr val="D4DEFF"/>
            </a:gs>
            <a:gs pos="86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7F4B-19C8-4DFB-99B5-492AF6CE2948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5A2D-AE81-4FC9-BA91-D7AA9E2B5A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LTSA template open, clos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82"/>
          <a:stretch/>
        </p:blipFill>
        <p:spPr>
          <a:xfrm>
            <a:off x="0" y="0"/>
            <a:ext cx="9144000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2C9-1CF6-48E2-8BD5-79A0048E47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SA template content 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4"/>
          <a:stretch/>
        </p:blipFill>
        <p:spPr>
          <a:xfrm>
            <a:off x="0" y="0"/>
            <a:ext cx="9144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hs.wa.gov/sites/default/files/DDA/dda/documents/policy/policy6.1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37338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Chapter 14: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Mandatory Reporting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2819400" cy="2819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90600" y="1371600"/>
            <a:ext cx="616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 can I find more information?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3810000" y="2957036"/>
            <a:ext cx="4953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DDA Policy 6.12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www.dshs.wa.gov/sites/default/files/DDA/dda/documents/policy/policy6.12.pdf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ic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6106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8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 of abu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20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7715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</a:rPr>
              <a:t>Discussion (small groups</a:t>
            </a:r>
            <a:r>
              <a:rPr lang="en-US" sz="3600" b="1" u="sng" dirty="0" smtClean="0">
                <a:solidFill>
                  <a:srgbClr val="0070C0"/>
                </a:solidFill>
              </a:rPr>
              <a:t>)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87771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Scenario</a:t>
            </a:r>
            <a:r>
              <a:rPr lang="en-US" sz="25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sz="2500" i="1" dirty="0" smtClean="0">
                <a:solidFill>
                  <a:srgbClr val="0070C0"/>
                </a:solidFill>
              </a:rPr>
              <a:t>You are shopping with the individual you support, Jay.  He hands his money to the clerk at the counter to purchase his food, a friend from work walks up to say hi, Jay walks away to greet his friend.  The clerk hands you $3 in change.  </a:t>
            </a:r>
            <a:r>
              <a:rPr lang="en-US" sz="2500" b="1" i="1" dirty="0" smtClean="0">
                <a:solidFill>
                  <a:srgbClr val="0070C0"/>
                </a:solidFill>
              </a:rPr>
              <a:t>You suddenly remember, </a:t>
            </a:r>
            <a:r>
              <a:rPr lang="en-US" sz="2500" i="1" dirty="0" smtClean="0">
                <a:solidFill>
                  <a:srgbClr val="0070C0"/>
                </a:solidFill>
              </a:rPr>
              <a:t>Jay drank your energy drink last week when you accidentally left it in his refrigerator.  Technically he owes you $3, should you just take the change?  He forgot about his change, after all…</a:t>
            </a:r>
          </a:p>
          <a:p>
            <a:endParaRPr lang="en-US" sz="2500" i="1" dirty="0" smtClean="0">
              <a:solidFill>
                <a:srgbClr val="0070C0"/>
              </a:solidFill>
            </a:endParaRPr>
          </a:p>
          <a:p>
            <a:r>
              <a:rPr lang="en-US" sz="2500" b="1" i="1" dirty="0" smtClean="0">
                <a:solidFill>
                  <a:srgbClr val="0070C0"/>
                </a:solidFill>
              </a:rPr>
              <a:t>Is this abuse?</a:t>
            </a:r>
            <a:endParaRPr lang="en-US" sz="25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ATORY REPORT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the Objectives</a:t>
            </a:r>
            <a:br>
              <a:rPr lang="en-US" dirty="0" smtClean="0"/>
            </a:br>
            <a:r>
              <a:rPr lang="en-US" dirty="0" smtClean="0"/>
              <a:t>Take the Test</a:t>
            </a:r>
            <a:br>
              <a:rPr lang="en-US" dirty="0" smtClean="0"/>
            </a:br>
            <a:r>
              <a:rPr lang="en-US" dirty="0" smtClean="0"/>
              <a:t>Help clean up</a:t>
            </a:r>
            <a:br>
              <a:rPr lang="en-US" dirty="0" smtClean="0"/>
            </a:br>
            <a:r>
              <a:rPr lang="en-US" dirty="0" smtClean="0"/>
              <a:t>What’s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5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94A3DE"/>
      </a:accent1>
      <a:accent2>
        <a:srgbClr val="B8C2E9"/>
      </a:accent2>
      <a:accent3>
        <a:srgbClr val="5967AF"/>
      </a:accent3>
      <a:accent4>
        <a:srgbClr val="909ACA"/>
      </a:accent4>
      <a:accent5>
        <a:srgbClr val="3083AF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45837</TotalTime>
  <Words>201</Words>
  <Application>Microsoft Office PowerPoint</Application>
  <PresentationFormat>On-screen Show (4:3)</PresentationFormat>
  <Paragraphs>20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Blank</vt:lpstr>
      <vt:lpstr>Content Slide</vt:lpstr>
      <vt:lpstr>Residential Services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the Objectives Take the Test Help clean up 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Encouraging &amp; Supporting  Community Integration</dc:title>
  <dc:creator>Miller, Sandra J (DSHS/DDA)</dc:creator>
  <cp:lastModifiedBy>Blanchette, Sarah (DSHS/DDA)</cp:lastModifiedBy>
  <cp:revision>270</cp:revision>
  <cp:lastPrinted>2016-05-13T21:47:57Z</cp:lastPrinted>
  <dcterms:created xsi:type="dcterms:W3CDTF">2016-03-15T18:44:50Z</dcterms:created>
  <dcterms:modified xsi:type="dcterms:W3CDTF">2019-03-18T20:58:00Z</dcterms:modified>
</cp:coreProperties>
</file>