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60" r:id="rId6"/>
    <p:sldId id="261" r:id="rId7"/>
    <p:sldId id="262" r:id="rId8"/>
    <p:sldId id="272" r:id="rId9"/>
    <p:sldId id="264" r:id="rId10"/>
    <p:sldId id="265" r:id="rId11"/>
    <p:sldId id="273" r:id="rId12"/>
    <p:sldId id="274" r:id="rId13"/>
    <p:sldId id="268"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p:cViewPr varScale="1">
        <p:scale>
          <a:sx n="115" d="100"/>
          <a:sy n="115" d="100"/>
        </p:scale>
        <p:origin x="141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786230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12837"/>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2514600"/>
            <a:ext cx="8229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377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54075"/>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796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796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05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54075"/>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1145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7543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21145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7543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241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733800"/>
            <a:ext cx="8229600" cy="1143000"/>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2868743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52487"/>
            <a:ext cx="3008313" cy="1162050"/>
          </a:xfrm>
          <a:prstGeom prst="rect">
            <a:avLst/>
          </a:prstGeo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8524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01453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78070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76401"/>
            <a:ext cx="82296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30456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J-8sKFPC73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4EDhdAHrO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Residential Services Curriculum</a:t>
            </a:r>
            <a:endParaRPr lang="en-US" dirty="0"/>
          </a:p>
        </p:txBody>
      </p:sp>
      <p:sp>
        <p:nvSpPr>
          <p:cNvPr id="3" name="Subtitle 2"/>
          <p:cNvSpPr>
            <a:spLocks noGrp="1"/>
          </p:cNvSpPr>
          <p:nvPr>
            <p:ph type="subTitle" idx="1"/>
          </p:nvPr>
        </p:nvSpPr>
        <p:spPr/>
        <p:txBody>
          <a:bodyPr/>
          <a:lstStyle/>
          <a:p>
            <a:r>
              <a:rPr lang="en-US" dirty="0" smtClean="0"/>
              <a:t>Chapter 4 </a:t>
            </a:r>
          </a:p>
          <a:p>
            <a:r>
              <a:rPr lang="en-US" dirty="0" smtClean="0"/>
              <a:t>Introduction to Positive Behavior Support Plans</a:t>
            </a:r>
            <a:endParaRPr lang="en-US" dirty="0"/>
          </a:p>
        </p:txBody>
      </p:sp>
    </p:spTree>
    <p:extLst>
      <p:ext uri="{BB962C8B-B14F-4D97-AF65-F5344CB8AC3E}">
        <p14:creationId xmlns:p14="http://schemas.microsoft.com/office/powerpoint/2010/main" val="1365388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990600"/>
            <a:ext cx="4876800" cy="4876800"/>
          </a:xfrm>
        </p:spPr>
      </p:pic>
    </p:spTree>
    <p:extLst>
      <p:ext uri="{BB962C8B-B14F-4D97-AF65-F5344CB8AC3E}">
        <p14:creationId xmlns:p14="http://schemas.microsoft.com/office/powerpoint/2010/main" val="3604017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914400"/>
            <a:ext cx="8458200" cy="861774"/>
          </a:xfrm>
          <a:prstGeom prst="rect">
            <a:avLst/>
          </a:prstGeom>
          <a:solidFill>
            <a:srgbClr val="92D050"/>
          </a:solidFill>
        </p:spPr>
        <p:txBody>
          <a:bodyPr wrap="square">
            <a:spAutoFit/>
          </a:bodyPr>
          <a:lstStyle/>
          <a:p>
            <a:pPr algn="ctr"/>
            <a:r>
              <a:rPr lang="en-US" sz="2500" b="1" u="sng" dirty="0" smtClean="0">
                <a:solidFill>
                  <a:srgbClr val="0070C0"/>
                </a:solidFill>
              </a:rPr>
              <a:t>ARE YOU ENTERING YOUR WORKPLACE OR ARE YOU ENTERING A PERSON’S HOME?</a:t>
            </a:r>
            <a:endParaRPr lang="en-US" sz="2500" b="1" dirty="0">
              <a:solidFill>
                <a:srgbClr val="0070C0"/>
              </a:solidFill>
            </a:endParaRPr>
          </a:p>
        </p:txBody>
      </p:sp>
      <p:sp>
        <p:nvSpPr>
          <p:cNvPr id="3" name="TextBox 2"/>
          <p:cNvSpPr txBox="1"/>
          <p:nvPr/>
        </p:nvSpPr>
        <p:spPr>
          <a:xfrm>
            <a:off x="152400" y="1776174"/>
            <a:ext cx="8880546" cy="4785926"/>
          </a:xfrm>
          <a:prstGeom prst="rect">
            <a:avLst/>
          </a:prstGeom>
          <a:noFill/>
        </p:spPr>
        <p:txBody>
          <a:bodyPr wrap="square" rtlCol="0">
            <a:spAutoFit/>
          </a:bodyPr>
          <a:lstStyle/>
          <a:p>
            <a:r>
              <a:rPr lang="en-US" sz="3000" b="1" u="sng" dirty="0" smtClean="0">
                <a:solidFill>
                  <a:srgbClr val="0070C0"/>
                </a:solidFill>
              </a:rPr>
              <a:t>Discussion Questions:</a:t>
            </a:r>
          </a:p>
          <a:p>
            <a:pPr marL="342900" lvl="0" indent="-342900">
              <a:buFont typeface="Arial" panose="020B0604020202020204" pitchFamily="34" charset="0"/>
              <a:buChar char="•"/>
            </a:pPr>
            <a:r>
              <a:rPr lang="en-US" sz="2500" b="1" dirty="0" smtClean="0">
                <a:solidFill>
                  <a:srgbClr val="0070C0"/>
                </a:solidFill>
              </a:rPr>
              <a:t>Our </a:t>
            </a:r>
            <a:r>
              <a:rPr lang="en-US" sz="2500" b="1" dirty="0">
                <a:solidFill>
                  <a:srgbClr val="0070C0"/>
                </a:solidFill>
              </a:rPr>
              <a:t>workplace is someone else’s home.  How does that change the culture of your workplace</a:t>
            </a:r>
            <a:r>
              <a:rPr lang="en-US" sz="2500" b="1" dirty="0" smtClean="0">
                <a:solidFill>
                  <a:srgbClr val="0070C0"/>
                </a:solidFill>
              </a:rPr>
              <a:t>?</a:t>
            </a:r>
          </a:p>
          <a:p>
            <a:pPr marL="342900" lvl="0" indent="-342900">
              <a:buFont typeface="Arial" panose="020B0604020202020204" pitchFamily="34" charset="0"/>
              <a:buChar char="•"/>
            </a:pPr>
            <a:r>
              <a:rPr lang="en-US" sz="2500" b="1" dirty="0" smtClean="0">
                <a:solidFill>
                  <a:srgbClr val="00B050"/>
                </a:solidFill>
              </a:rPr>
              <a:t>How </a:t>
            </a:r>
            <a:r>
              <a:rPr lang="en-US" sz="2500" b="1" dirty="0">
                <a:solidFill>
                  <a:srgbClr val="00B050"/>
                </a:solidFill>
              </a:rPr>
              <a:t>do you like people to enter your home</a:t>
            </a:r>
            <a:r>
              <a:rPr lang="en-US" sz="2500" b="1" dirty="0" smtClean="0">
                <a:solidFill>
                  <a:srgbClr val="00B050"/>
                </a:solidFill>
              </a:rPr>
              <a:t>?</a:t>
            </a:r>
          </a:p>
          <a:p>
            <a:pPr marL="342900" lvl="0" indent="-342900">
              <a:buFont typeface="Arial" panose="020B0604020202020204" pitchFamily="34" charset="0"/>
              <a:buChar char="•"/>
            </a:pPr>
            <a:r>
              <a:rPr lang="en-US" sz="2500" b="1" dirty="0" smtClean="0">
                <a:solidFill>
                  <a:srgbClr val="0070C0"/>
                </a:solidFill>
              </a:rPr>
              <a:t>If you </a:t>
            </a:r>
            <a:r>
              <a:rPr lang="en-US" sz="2500" b="1" dirty="0">
                <a:solidFill>
                  <a:srgbClr val="0070C0"/>
                </a:solidFill>
              </a:rPr>
              <a:t>were approaching a stranger’s home how would you ask to enter</a:t>
            </a:r>
            <a:r>
              <a:rPr lang="en-US" sz="2500" b="1" dirty="0" smtClean="0">
                <a:solidFill>
                  <a:srgbClr val="0070C0"/>
                </a:solidFill>
              </a:rPr>
              <a:t>?</a:t>
            </a:r>
          </a:p>
          <a:p>
            <a:pPr marL="342900" lvl="0" indent="-342900">
              <a:buFont typeface="Arial" panose="020B0604020202020204" pitchFamily="34" charset="0"/>
              <a:buChar char="•"/>
            </a:pPr>
            <a:r>
              <a:rPr lang="en-US" sz="2500" b="1" dirty="0" smtClean="0">
                <a:solidFill>
                  <a:srgbClr val="00B050"/>
                </a:solidFill>
              </a:rPr>
              <a:t>What does it mean to respect another person’s home?</a:t>
            </a:r>
          </a:p>
          <a:p>
            <a:pPr marL="342900" lvl="0" indent="-342900">
              <a:buFont typeface="Arial" panose="020B0604020202020204" pitchFamily="34" charset="0"/>
              <a:buChar char="•"/>
            </a:pPr>
            <a:r>
              <a:rPr lang="en-US" sz="2500" b="1" dirty="0" smtClean="0">
                <a:solidFill>
                  <a:srgbClr val="0070C0"/>
                </a:solidFill>
              </a:rPr>
              <a:t>What if the individual you are supporting tells you they are ok with you entering unannounced or don’t care if you enter without greeting them?</a:t>
            </a:r>
          </a:p>
          <a:p>
            <a:pPr marL="342900" lvl="0" indent="-342900">
              <a:buFont typeface="Arial" panose="020B0604020202020204" pitchFamily="34" charset="0"/>
              <a:buChar char="•"/>
            </a:pPr>
            <a:r>
              <a:rPr lang="en-US" sz="2500" b="1" dirty="0" smtClean="0">
                <a:solidFill>
                  <a:srgbClr val="00B050"/>
                </a:solidFill>
              </a:rPr>
              <a:t>Have </a:t>
            </a:r>
            <a:r>
              <a:rPr lang="en-US" sz="2500" b="1" dirty="0">
                <a:solidFill>
                  <a:srgbClr val="00B050"/>
                </a:solidFill>
              </a:rPr>
              <a:t>you witnessed staff showing disrespect when entering the home a of a person you support.  What did that look like?</a:t>
            </a:r>
            <a:endParaRPr lang="en-US" sz="2500" dirty="0">
              <a:solidFill>
                <a:srgbClr val="00B050"/>
              </a:solidFill>
            </a:endParaRPr>
          </a:p>
        </p:txBody>
      </p:sp>
    </p:spTree>
    <p:extLst>
      <p:ext uri="{BB962C8B-B14F-4D97-AF65-F5344CB8AC3E}">
        <p14:creationId xmlns:p14="http://schemas.microsoft.com/office/powerpoint/2010/main" val="2148429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762000"/>
            <a:ext cx="7842108" cy="477054"/>
          </a:xfrm>
          <a:prstGeom prst="rect">
            <a:avLst/>
          </a:prstGeom>
          <a:solidFill>
            <a:srgbClr val="92D050"/>
          </a:solidFill>
        </p:spPr>
        <p:txBody>
          <a:bodyPr wrap="square">
            <a:spAutoFit/>
          </a:bodyPr>
          <a:lstStyle/>
          <a:p>
            <a:pPr algn="ctr"/>
            <a:r>
              <a:rPr lang="en-US" sz="2500" b="1" u="sng" dirty="0" smtClean="0"/>
              <a:t>ENTERING A PERSON’S HOME ACTIVITY</a:t>
            </a:r>
            <a:endParaRPr lang="en-US" sz="2500" b="1" u="sng" dirty="0"/>
          </a:p>
        </p:txBody>
      </p:sp>
      <p:sp>
        <p:nvSpPr>
          <p:cNvPr id="2" name="Rectangle 1"/>
          <p:cNvSpPr/>
          <p:nvPr/>
        </p:nvSpPr>
        <p:spPr>
          <a:xfrm>
            <a:off x="152400" y="1447800"/>
            <a:ext cx="4363014" cy="5283178"/>
          </a:xfrm>
          <a:prstGeom prst="rect">
            <a:avLst/>
          </a:prstGeom>
          <a:solidFill>
            <a:schemeClr val="accent5">
              <a:lumMod val="20000"/>
              <a:lumOff val="80000"/>
            </a:schemeClr>
          </a:solidFill>
        </p:spPr>
        <p:txBody>
          <a:bodyPr wrap="square">
            <a:spAutoFit/>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Scenario #1</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It’s Saturday Karen is with her morning staff person Jolene.  Derrick is the afternoon staff but he is late to work.  Jolene is getting impatient.  Karen and Jolene are both waiting by the front door hoping Derrick will arrive soon so Jolene can go home.   Every shift change the arriving staff needs to verbally check in about what happened before they arrived.  </a:t>
            </a:r>
          </a:p>
          <a:p>
            <a:pPr>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Show the class how to enter Karen’s home and do this shift change respectfully.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1 group member will play Karen</a:t>
            </a: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1 group member will play Jolene</a:t>
            </a: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1 group member will play Derrick</a:t>
            </a: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*if there is a 4</a:t>
            </a:r>
            <a:r>
              <a:rPr lang="en-US" sz="1600" baseline="30000" dirty="0">
                <a:latin typeface="Calibri" panose="020F0502020204030204" pitchFamily="34" charset="0"/>
                <a:ea typeface="Calibri" panose="020F0502020204030204" pitchFamily="34" charset="0"/>
                <a:cs typeface="Times New Roman" panose="02020603050405020304" pitchFamily="18" charset="0"/>
              </a:rPr>
              <a:t>th</a:t>
            </a:r>
            <a:r>
              <a:rPr lang="en-US" sz="1600" dirty="0">
                <a:latin typeface="Calibri" panose="020F0502020204030204" pitchFamily="34" charset="0"/>
                <a:ea typeface="Calibri" panose="020F0502020204030204" pitchFamily="34" charset="0"/>
                <a:cs typeface="Times New Roman" panose="02020603050405020304" pitchFamily="18" charset="0"/>
              </a:rPr>
              <a:t> group member that person will be an additional staff waiting with Jolene</a:t>
            </a:r>
            <a:r>
              <a:rPr lang="en-US" sz="1600" dirty="0" smtClean="0">
                <a:latin typeface="Calibri" panose="020F0502020204030204" pitchFamily="34" charset="0"/>
                <a:ea typeface="Calibri" panose="020F0502020204030204" pitchFamily="34" charset="0"/>
                <a:cs typeface="Times New Roman" panose="02020603050405020304" pitchFamily="18" charset="0"/>
              </a:rPr>
              <a:t>.</a:t>
            </a:r>
          </a:p>
          <a:p>
            <a:pPr>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4572000" y="1352710"/>
            <a:ext cx="4419600" cy="5386090"/>
          </a:xfrm>
          <a:prstGeom prst="rect">
            <a:avLst/>
          </a:prstGeom>
          <a:solidFill>
            <a:schemeClr val="accent3">
              <a:lumMod val="20000"/>
              <a:lumOff val="80000"/>
            </a:schemeClr>
          </a:solidFill>
        </p:spPr>
        <p:txBody>
          <a:bodyPr wrap="square">
            <a:spAutoFit/>
          </a:bodyPr>
          <a:lstStyle/>
          <a:p>
            <a:pPr>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Scenario #2</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It’s Saturday Karen is with her morning staff person Jolene.  Derrick is the afternoon staff but he is late to work.  Jolene is getting impatient.  Karen and Jolene are both waiting by the front door hoping Derrick will arrive soon so Jolene can go home.   Every shift change the arriving staff needs to verbally check in about what happened before they arrived.  </a:t>
            </a:r>
          </a:p>
          <a:p>
            <a:pPr>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Show the class the disrespectful way to enter the home.  Ignore Karen, talk only to Jolene and be creative is showing the WRONG way to engage in this shift change.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1 group member will play Karen</a:t>
            </a: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1 group member will play Jolene</a:t>
            </a: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1 group member will play Derrick</a:t>
            </a:r>
          </a:p>
          <a:p>
            <a:pPr>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*if there is a 4</a:t>
            </a:r>
            <a:r>
              <a:rPr lang="en-US" sz="1600" baseline="30000" dirty="0">
                <a:latin typeface="Calibri" panose="020F0502020204030204" pitchFamily="34" charset="0"/>
                <a:ea typeface="Calibri" panose="020F0502020204030204" pitchFamily="34" charset="0"/>
                <a:cs typeface="Times New Roman" panose="02020603050405020304" pitchFamily="18" charset="0"/>
              </a:rPr>
              <a:t>th</a:t>
            </a:r>
            <a:r>
              <a:rPr lang="en-US" sz="1600" dirty="0">
                <a:latin typeface="Calibri" panose="020F0502020204030204" pitchFamily="34" charset="0"/>
                <a:ea typeface="Calibri" panose="020F0502020204030204" pitchFamily="34" charset="0"/>
                <a:cs typeface="Times New Roman" panose="02020603050405020304" pitchFamily="18" charset="0"/>
              </a:rPr>
              <a:t> group member that person will be an additional staff waiting with Jolene</a:t>
            </a:r>
            <a:r>
              <a:rPr lang="en-US" sz="2400" dirty="0">
                <a:latin typeface="Calibri" panose="020F0502020204030204" pitchFamily="34"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0835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886200"/>
            <a:ext cx="8229600" cy="1143000"/>
          </a:xfrm>
        </p:spPr>
        <p:txBody>
          <a:bodyPr/>
          <a:lstStyle/>
          <a:p>
            <a:r>
              <a:rPr lang="en-US" sz="9600" dirty="0" smtClean="0"/>
              <a:t>Consequences</a:t>
            </a:r>
            <a:endParaRPr lang="en-US" sz="9600" dirty="0"/>
          </a:p>
        </p:txBody>
      </p:sp>
    </p:spTree>
    <p:extLst>
      <p:ext uri="{BB962C8B-B14F-4D97-AF65-F5344CB8AC3E}">
        <p14:creationId xmlns:p14="http://schemas.microsoft.com/office/powerpoint/2010/main" val="4074708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0"/>
            <a:ext cx="7848600" cy="3429000"/>
          </a:xfrm>
        </p:spPr>
        <p:txBody>
          <a:bodyPr/>
          <a:lstStyle/>
          <a:p>
            <a:pPr algn="l"/>
            <a:r>
              <a:rPr lang="en-US" dirty="0" smtClean="0">
                <a:sym typeface="Wingdings" panose="05000000000000000000" pitchFamily="2" charset="2"/>
              </a:rPr>
              <a:t></a:t>
            </a:r>
            <a:r>
              <a:rPr lang="en-US" dirty="0" smtClean="0"/>
              <a:t>Review the learning objectives</a:t>
            </a:r>
            <a:br>
              <a:rPr lang="en-US" dirty="0" smtClean="0"/>
            </a:br>
            <a:r>
              <a:rPr lang="en-US" dirty="0"/>
              <a:t/>
            </a:r>
            <a:br>
              <a:rPr lang="en-US" dirty="0"/>
            </a:br>
            <a:r>
              <a:rPr lang="en-US" dirty="0" smtClean="0">
                <a:sym typeface="Wingdings" panose="05000000000000000000" pitchFamily="2" charset="2"/>
              </a:rPr>
              <a:t></a:t>
            </a:r>
            <a:r>
              <a:rPr lang="en-US" dirty="0" smtClean="0"/>
              <a:t>Questions?</a:t>
            </a:r>
            <a:br>
              <a:rPr lang="en-US" dirty="0" smtClean="0"/>
            </a:br>
            <a:r>
              <a:rPr lang="en-US" dirty="0"/>
              <a:t/>
            </a:r>
            <a:br>
              <a:rPr lang="en-US" dirty="0"/>
            </a:br>
            <a:r>
              <a:rPr lang="en-US" dirty="0" smtClean="0">
                <a:sym typeface="Wingdings" panose="05000000000000000000" pitchFamily="2" charset="2"/>
              </a:rPr>
              <a:t></a:t>
            </a:r>
            <a:r>
              <a:rPr lang="en-US" dirty="0" smtClean="0"/>
              <a:t>Time for Assessment</a:t>
            </a:r>
            <a:r>
              <a:rPr lang="en-US" dirty="0"/>
              <a:t/>
            </a:r>
            <a:br>
              <a:rPr lang="en-US" dirty="0"/>
            </a:br>
            <a:r>
              <a:rPr lang="en-US" dirty="0" smtClean="0"/>
              <a:t/>
            </a:r>
            <a:br>
              <a:rPr lang="en-US" dirty="0" smtClean="0"/>
            </a:br>
            <a:endParaRPr lang="en-US" dirty="0"/>
          </a:p>
        </p:txBody>
      </p:sp>
    </p:spTree>
    <p:extLst>
      <p:ext uri="{BB962C8B-B14F-4D97-AF65-F5344CB8AC3E}">
        <p14:creationId xmlns:p14="http://schemas.microsoft.com/office/powerpoint/2010/main" val="110877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Behavior</a:t>
            </a:r>
            <a:endParaRPr lang="en-US" dirty="0"/>
          </a:p>
        </p:txBody>
      </p:sp>
      <p:sp>
        <p:nvSpPr>
          <p:cNvPr id="3" name="Text Placeholder 2"/>
          <p:cNvSpPr>
            <a:spLocks noGrp="1"/>
          </p:cNvSpPr>
          <p:nvPr>
            <p:ph type="body" idx="1"/>
          </p:nvPr>
        </p:nvSpPr>
        <p:spPr/>
        <p:txBody>
          <a:bodyPr/>
          <a:lstStyle/>
          <a:p>
            <a:r>
              <a:rPr lang="en-US" dirty="0" smtClean="0"/>
              <a:t>To get something</a:t>
            </a:r>
            <a:endParaRPr lang="en-US" dirty="0"/>
          </a:p>
        </p:txBody>
      </p:sp>
      <p:sp>
        <p:nvSpPr>
          <p:cNvPr id="4" name="Content Placeholder 3"/>
          <p:cNvSpPr>
            <a:spLocks noGrp="1"/>
          </p:cNvSpPr>
          <p:nvPr>
            <p:ph sz="half" idx="2"/>
          </p:nvPr>
        </p:nvSpPr>
        <p:spPr/>
        <p:txBody>
          <a:bodyPr/>
          <a:lstStyle/>
          <a:p>
            <a:r>
              <a:rPr lang="en-US" dirty="0" smtClean="0"/>
              <a:t>If we act a certain way we get what we want.</a:t>
            </a:r>
          </a:p>
          <a:p>
            <a:r>
              <a:rPr lang="en-US" dirty="0" smtClean="0"/>
              <a:t>Automatic reinforcement gives the person something without any input from anyone else.</a:t>
            </a:r>
          </a:p>
          <a:p>
            <a:r>
              <a:rPr lang="en-US" dirty="0" smtClean="0"/>
              <a:t>Tangible object, attention, control or stimulation</a:t>
            </a:r>
            <a:endParaRPr lang="en-US" dirty="0"/>
          </a:p>
        </p:txBody>
      </p:sp>
      <p:sp>
        <p:nvSpPr>
          <p:cNvPr id="5" name="Text Placeholder 4"/>
          <p:cNvSpPr>
            <a:spLocks noGrp="1"/>
          </p:cNvSpPr>
          <p:nvPr>
            <p:ph type="body" sz="quarter" idx="3"/>
          </p:nvPr>
        </p:nvSpPr>
        <p:spPr/>
        <p:txBody>
          <a:bodyPr/>
          <a:lstStyle/>
          <a:p>
            <a:r>
              <a:rPr lang="en-US" dirty="0" smtClean="0"/>
              <a:t>To avoid something</a:t>
            </a:r>
            <a:endParaRPr lang="en-US" dirty="0"/>
          </a:p>
        </p:txBody>
      </p:sp>
      <p:sp>
        <p:nvSpPr>
          <p:cNvPr id="6" name="Content Placeholder 5"/>
          <p:cNvSpPr>
            <a:spLocks noGrp="1"/>
          </p:cNvSpPr>
          <p:nvPr>
            <p:ph sz="quarter" idx="4"/>
          </p:nvPr>
        </p:nvSpPr>
        <p:spPr/>
        <p:txBody>
          <a:bodyPr/>
          <a:lstStyle/>
          <a:p>
            <a:r>
              <a:rPr lang="en-US" dirty="0" smtClean="0"/>
              <a:t>To keep something from happening</a:t>
            </a:r>
          </a:p>
          <a:p>
            <a:r>
              <a:rPr lang="en-US" dirty="0" smtClean="0"/>
              <a:t>Avoid something negative from happening</a:t>
            </a:r>
          </a:p>
          <a:p>
            <a:r>
              <a:rPr lang="en-US" dirty="0" smtClean="0"/>
              <a:t>Unwanted attention or undesired activity, environmental stimuli.</a:t>
            </a:r>
            <a:endParaRPr lang="en-US" dirty="0"/>
          </a:p>
        </p:txBody>
      </p:sp>
    </p:spTree>
    <p:extLst>
      <p:ext uri="{BB962C8B-B14F-4D97-AF65-F5344CB8AC3E}">
        <p14:creationId xmlns:p14="http://schemas.microsoft.com/office/powerpoint/2010/main" val="2906919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activity</a:t>
            </a:r>
            <a:endParaRPr lang="en-US" dirty="0"/>
          </a:p>
        </p:txBody>
      </p:sp>
      <p:sp>
        <p:nvSpPr>
          <p:cNvPr id="3" name="Content Placeholder 2"/>
          <p:cNvSpPr>
            <a:spLocks noGrp="1"/>
          </p:cNvSpPr>
          <p:nvPr>
            <p:ph idx="1"/>
          </p:nvPr>
        </p:nvSpPr>
        <p:spPr/>
        <p:txBody>
          <a:bodyPr/>
          <a:lstStyle/>
          <a:p>
            <a:r>
              <a:rPr lang="en-US" dirty="0" smtClean="0"/>
              <a:t>Don’t show your card to your partner</a:t>
            </a:r>
          </a:p>
          <a:p>
            <a:r>
              <a:rPr lang="en-US" dirty="0" smtClean="0"/>
              <a:t>Do not use words unless your card says to do so</a:t>
            </a:r>
          </a:p>
          <a:p>
            <a:r>
              <a:rPr lang="en-US" dirty="0" smtClean="0"/>
              <a:t>Communicate what is on your card to your partner </a:t>
            </a:r>
          </a:p>
          <a:p>
            <a:endParaRPr lang="en-US" dirty="0"/>
          </a:p>
        </p:txBody>
      </p:sp>
    </p:spTree>
    <p:extLst>
      <p:ext uri="{BB962C8B-B14F-4D97-AF65-F5344CB8AC3E}">
        <p14:creationId xmlns:p14="http://schemas.microsoft.com/office/powerpoint/2010/main" val="2770756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2021" y="3581400"/>
            <a:ext cx="838200" cy="838200"/>
          </a:xfrm>
          <a:prstGeom prst="rect">
            <a:avLst/>
          </a:prstGeom>
        </p:spPr>
      </p:pic>
      <p:sp>
        <p:nvSpPr>
          <p:cNvPr id="6" name="Rectangle 5"/>
          <p:cNvSpPr/>
          <p:nvPr/>
        </p:nvSpPr>
        <p:spPr>
          <a:xfrm>
            <a:off x="1842179" y="1580971"/>
            <a:ext cx="4088042" cy="923330"/>
          </a:xfrm>
          <a:prstGeom prst="rect">
            <a:avLst/>
          </a:prstGeom>
          <a:solidFill>
            <a:srgbClr val="92D050"/>
          </a:solidFill>
        </p:spPr>
        <p:txBody>
          <a:bodyPr wrap="none">
            <a:spAutoFit/>
          </a:bodyPr>
          <a:lstStyle/>
          <a:p>
            <a:pPr algn="ctr"/>
            <a:r>
              <a:rPr lang="en-US" dirty="0"/>
              <a:t>Please click on the link to show the video</a:t>
            </a:r>
            <a:r>
              <a:rPr lang="en-US" dirty="0" smtClean="0"/>
              <a:t>.</a:t>
            </a:r>
          </a:p>
          <a:p>
            <a:pPr algn="ctr"/>
            <a:endParaRPr lang="en-US" dirty="0"/>
          </a:p>
          <a:p>
            <a:pPr algn="ctr"/>
            <a:r>
              <a:rPr lang="en-US" dirty="0" smtClean="0"/>
              <a:t>Video Title: </a:t>
            </a:r>
            <a:r>
              <a:rPr lang="en-US" b="1" dirty="0" smtClean="0"/>
              <a:t>“Kill Off”</a:t>
            </a:r>
            <a:endParaRPr lang="en-US" b="1" dirty="0"/>
          </a:p>
        </p:txBody>
      </p:sp>
      <p:sp>
        <p:nvSpPr>
          <p:cNvPr id="2" name="TextBox 1"/>
          <p:cNvSpPr txBox="1"/>
          <p:nvPr/>
        </p:nvSpPr>
        <p:spPr>
          <a:xfrm>
            <a:off x="2667000" y="2935069"/>
            <a:ext cx="3082319" cy="646331"/>
          </a:xfrm>
          <a:prstGeom prst="rect">
            <a:avLst/>
          </a:prstGeom>
          <a:noFill/>
        </p:spPr>
        <p:txBody>
          <a:bodyPr wrap="none" rtlCol="0">
            <a:spAutoFit/>
          </a:bodyPr>
          <a:lstStyle/>
          <a:p>
            <a:r>
              <a:rPr lang="en-US" u="sng" dirty="0">
                <a:hlinkClick r:id="rId3"/>
              </a:rPr>
              <a:t>https://youtu.be/J-8sKFPC73M</a:t>
            </a:r>
            <a:endParaRPr lang="en-US" dirty="0"/>
          </a:p>
          <a:p>
            <a:endParaRPr lang="en-US" dirty="0"/>
          </a:p>
        </p:txBody>
      </p:sp>
    </p:spTree>
    <p:extLst>
      <p:ext uri="{BB962C8B-B14F-4D97-AF65-F5344CB8AC3E}">
        <p14:creationId xmlns:p14="http://schemas.microsoft.com/office/powerpoint/2010/main" val="3508407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23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1508650"/>
            <a:ext cx="4648200" cy="4602163"/>
          </a:xfrm>
        </p:spPr>
        <p:txBody>
          <a:bodyPr/>
          <a:lstStyle/>
          <a:p>
            <a:r>
              <a:rPr lang="en-US" sz="8800" dirty="0" smtClean="0"/>
              <a:t>Setting Events</a:t>
            </a:r>
            <a:endParaRPr lang="en-US" sz="8800" dirty="0"/>
          </a:p>
        </p:txBody>
      </p:sp>
      <p:sp>
        <p:nvSpPr>
          <p:cNvPr id="3" name="TextBox 2"/>
          <p:cNvSpPr txBox="1"/>
          <p:nvPr/>
        </p:nvSpPr>
        <p:spPr>
          <a:xfrm>
            <a:off x="4495800" y="1017111"/>
            <a:ext cx="4419600" cy="5093702"/>
          </a:xfrm>
          <a:prstGeom prst="rect">
            <a:avLst/>
          </a:prstGeom>
          <a:noFill/>
        </p:spPr>
        <p:txBody>
          <a:bodyPr wrap="square" rtlCol="0">
            <a:spAutoFit/>
          </a:bodyPr>
          <a:lstStyle/>
          <a:p>
            <a:r>
              <a:rPr lang="en-US" sz="3000" b="1" u="sng" dirty="0" smtClean="0"/>
              <a:t>Group Discussion</a:t>
            </a:r>
          </a:p>
          <a:p>
            <a:endParaRPr lang="en-US" sz="3000" b="1" u="sng" dirty="0"/>
          </a:p>
          <a:p>
            <a:r>
              <a:rPr lang="en-US" sz="3000" dirty="0" smtClean="0"/>
              <a:t>Did you see events that set up a bad day for a character?</a:t>
            </a:r>
          </a:p>
          <a:p>
            <a:endParaRPr lang="en-US" sz="3000" dirty="0"/>
          </a:p>
          <a:p>
            <a:r>
              <a:rPr lang="en-US" sz="3000" dirty="0" smtClean="0"/>
              <a:t>What set up a good day?</a:t>
            </a:r>
          </a:p>
          <a:p>
            <a:endParaRPr lang="en-US" sz="3000" dirty="0"/>
          </a:p>
          <a:p>
            <a:r>
              <a:rPr lang="en-US" sz="3000" dirty="0" smtClean="0"/>
              <a:t>What contributed to a behavior change?</a:t>
            </a:r>
          </a:p>
          <a:p>
            <a:endParaRPr lang="en-US" sz="2500" dirty="0"/>
          </a:p>
        </p:txBody>
      </p:sp>
    </p:spTree>
    <p:extLst>
      <p:ext uri="{BB962C8B-B14F-4D97-AF65-F5344CB8AC3E}">
        <p14:creationId xmlns:p14="http://schemas.microsoft.com/office/powerpoint/2010/main" val="1137829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685800" y="2514600"/>
            <a:ext cx="8001000" cy="2514600"/>
          </a:xfrm>
        </p:spPr>
        <p:txBody>
          <a:bodyPr/>
          <a:lstStyle/>
          <a:p>
            <a:r>
              <a:rPr lang="en-US" dirty="0" smtClean="0"/>
              <a:t>Now look at these scenarios and think about how you could use environment and setting events to improve an individual’s experience?</a:t>
            </a:r>
            <a:endParaRPr lang="en-US" dirty="0"/>
          </a:p>
        </p:txBody>
      </p:sp>
    </p:spTree>
    <p:extLst>
      <p:ext uri="{BB962C8B-B14F-4D97-AF65-F5344CB8AC3E}">
        <p14:creationId xmlns:p14="http://schemas.microsoft.com/office/powerpoint/2010/main" val="1205996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18942" y="3188415"/>
            <a:ext cx="5779050" cy="1143000"/>
          </a:xfrm>
        </p:spPr>
        <p:txBody>
          <a:bodyPr/>
          <a:lstStyle/>
          <a:p>
            <a:r>
              <a:rPr lang="en-US" dirty="0" smtClean="0"/>
              <a:t>What pushes your buttons?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3642" y="1174973"/>
            <a:ext cx="2330601" cy="2330601"/>
          </a:xfrm>
        </p:spPr>
      </p:pic>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642" y="4038599"/>
            <a:ext cx="2330601" cy="2330601"/>
          </a:xfrm>
          <a:prstGeom prst="rect">
            <a:avLst/>
          </a:prstGeom>
        </p:spPr>
      </p:pic>
      <p:pic>
        <p:nvPicPr>
          <p:cNvPr id="6"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4038600"/>
            <a:ext cx="2330601" cy="2330601"/>
          </a:xfrm>
          <a:prstGeom prst="rect">
            <a:avLst/>
          </a:prstGeom>
        </p:spPr>
      </p:pic>
      <p:pic>
        <p:nvPicPr>
          <p:cNvPr id="7"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6199" y="1174973"/>
            <a:ext cx="2330601" cy="2330601"/>
          </a:xfrm>
          <a:prstGeom prst="rect">
            <a:avLst/>
          </a:prstGeom>
        </p:spPr>
      </p:pic>
    </p:spTree>
    <p:extLst>
      <p:ext uri="{BB962C8B-B14F-4D97-AF65-F5344CB8AC3E}">
        <p14:creationId xmlns:p14="http://schemas.microsoft.com/office/powerpoint/2010/main" val="1421948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3048000"/>
            <a:ext cx="5410200" cy="369332"/>
          </a:xfrm>
          <a:prstGeom prst="rect">
            <a:avLst/>
          </a:prstGeom>
          <a:noFill/>
        </p:spPr>
        <p:txBody>
          <a:bodyPr wrap="square" rtlCol="0">
            <a:spAutoFit/>
          </a:bodyPr>
          <a:lstStyle/>
          <a:p>
            <a:r>
              <a:rPr lang="en-US" dirty="0">
                <a:hlinkClick r:id="rId2"/>
              </a:rPr>
              <a:t>https://www.youtube.com/watch?v=-</a:t>
            </a:r>
            <a:r>
              <a:rPr lang="en-US" dirty="0" smtClean="0">
                <a:hlinkClick r:id="rId2"/>
              </a:rPr>
              <a:t>4EDhdAHrOg</a:t>
            </a:r>
            <a:r>
              <a:rPr lang="en-US" dirty="0" smtClean="0"/>
              <a:t> </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92021" y="3581400"/>
            <a:ext cx="838200" cy="838200"/>
          </a:xfrm>
          <a:prstGeom prst="rect">
            <a:avLst/>
          </a:prstGeom>
        </p:spPr>
      </p:pic>
      <p:sp>
        <p:nvSpPr>
          <p:cNvPr id="6" name="Rectangle 5"/>
          <p:cNvSpPr/>
          <p:nvPr/>
        </p:nvSpPr>
        <p:spPr>
          <a:xfrm>
            <a:off x="1842179" y="1580971"/>
            <a:ext cx="4088042" cy="923330"/>
          </a:xfrm>
          <a:prstGeom prst="rect">
            <a:avLst/>
          </a:prstGeom>
          <a:solidFill>
            <a:srgbClr val="92D050"/>
          </a:solidFill>
        </p:spPr>
        <p:txBody>
          <a:bodyPr wrap="none">
            <a:spAutoFit/>
          </a:bodyPr>
          <a:lstStyle/>
          <a:p>
            <a:pPr algn="ctr"/>
            <a:r>
              <a:rPr lang="en-US" dirty="0"/>
              <a:t>Please click on the link to show the video</a:t>
            </a:r>
            <a:r>
              <a:rPr lang="en-US" dirty="0" smtClean="0"/>
              <a:t>.</a:t>
            </a:r>
          </a:p>
          <a:p>
            <a:pPr algn="ctr"/>
            <a:endParaRPr lang="en-US" dirty="0"/>
          </a:p>
          <a:p>
            <a:pPr algn="ctr"/>
            <a:r>
              <a:rPr lang="en-US" dirty="0" smtClean="0"/>
              <a:t>Video Title: </a:t>
            </a:r>
            <a:r>
              <a:rPr lang="en-US" b="1" dirty="0" smtClean="0"/>
              <a:t>“It’s not about the nail.”</a:t>
            </a:r>
            <a:endParaRPr lang="en-US" b="1" dirty="0"/>
          </a:p>
        </p:txBody>
      </p:sp>
    </p:spTree>
    <p:extLst>
      <p:ext uri="{BB962C8B-B14F-4D97-AF65-F5344CB8AC3E}">
        <p14:creationId xmlns:p14="http://schemas.microsoft.com/office/powerpoint/2010/main" val="1463814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2895600"/>
          </a:xfrm>
        </p:spPr>
        <p:txBody>
          <a:bodyPr>
            <a:noAutofit/>
          </a:bodyPr>
          <a:lstStyle/>
          <a:p>
            <a:r>
              <a:rPr lang="en-US" sz="7200" dirty="0" smtClean="0"/>
              <a:t>What did she finally do that demonstrated active listening?</a:t>
            </a:r>
            <a:endParaRPr lang="en-US" sz="7200" dirty="0"/>
          </a:p>
        </p:txBody>
      </p:sp>
    </p:spTree>
    <p:extLst>
      <p:ext uri="{BB962C8B-B14F-4D97-AF65-F5344CB8AC3E}">
        <p14:creationId xmlns:p14="http://schemas.microsoft.com/office/powerpoint/2010/main" val="286410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SHS PowerPoint TemplateOop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SHS PowerPoint Template [Read-Only]" id="{9539BCDD-7C24-444E-BDF1-1B325D5FAD28}" vid="{8CBD274C-4991-4E36-A69B-21711FAC1054}"/>
    </a:ext>
  </a:extLst>
</a:theme>
</file>

<file path=docProps/app.xml><?xml version="1.0" encoding="utf-8"?>
<Properties xmlns="http://schemas.openxmlformats.org/officeDocument/2006/extended-properties" xmlns:vt="http://schemas.openxmlformats.org/officeDocument/2006/docPropsVTypes">
  <Template>DSHS PowerPoint Template</Template>
  <TotalTime>150</TotalTime>
  <Words>605</Words>
  <Application>Microsoft Office PowerPoint</Application>
  <PresentationFormat>On-screen Show (4:3)</PresentationFormat>
  <Paragraphs>61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DSHS PowerPoint TemplateOops</vt:lpstr>
      <vt:lpstr>Residential Services Curriculum</vt:lpstr>
      <vt:lpstr>Functions of Behavior</vt:lpstr>
      <vt:lpstr>Communication activity</vt:lpstr>
      <vt:lpstr>PowerPoint Presentation</vt:lpstr>
      <vt:lpstr>Setting Events</vt:lpstr>
      <vt:lpstr>Activity</vt:lpstr>
      <vt:lpstr>What pushes your buttons?</vt:lpstr>
      <vt:lpstr>PowerPoint Presentation</vt:lpstr>
      <vt:lpstr>PowerPoint Presentation</vt:lpstr>
      <vt:lpstr>PowerPoint Presentation</vt:lpstr>
      <vt:lpstr>PowerPoint Presentation</vt:lpstr>
      <vt:lpstr>PowerPoint Presentation</vt:lpstr>
      <vt:lpstr>Consequences</vt:lpstr>
      <vt:lpstr>Review the learning objectives  Questions?  Time for Assessment  </vt:lpstr>
    </vt:vector>
  </TitlesOfParts>
  <Company>DSHS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Residential Services Curriculum</dc:title>
  <dc:creator>Sprow, Jananne (DSHS/DDA)</dc:creator>
  <cp:lastModifiedBy>Blanchette, Sarah (DSHS/DDA)</cp:lastModifiedBy>
  <cp:revision>16</cp:revision>
  <dcterms:created xsi:type="dcterms:W3CDTF">2017-03-23T17:58:32Z</dcterms:created>
  <dcterms:modified xsi:type="dcterms:W3CDTF">2019-03-21T15:12:06Z</dcterms:modified>
</cp:coreProperties>
</file>