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3"/>
  </p:notesMasterIdLst>
  <p:handoutMasterIdLst>
    <p:handoutMasterId r:id="rId34"/>
  </p:handoutMasterIdLst>
  <p:sldIdLst>
    <p:sldId id="256" r:id="rId3"/>
    <p:sldId id="343" r:id="rId4"/>
    <p:sldId id="314" r:id="rId5"/>
    <p:sldId id="315" r:id="rId6"/>
    <p:sldId id="344" r:id="rId7"/>
    <p:sldId id="345" r:id="rId8"/>
    <p:sldId id="346" r:id="rId9"/>
    <p:sldId id="319" r:id="rId10"/>
    <p:sldId id="347" r:id="rId11"/>
    <p:sldId id="349" r:id="rId12"/>
    <p:sldId id="350" r:id="rId13"/>
    <p:sldId id="337" r:id="rId14"/>
    <p:sldId id="325" r:id="rId15"/>
    <p:sldId id="360" r:id="rId16"/>
    <p:sldId id="357" r:id="rId17"/>
    <p:sldId id="327" r:id="rId18"/>
    <p:sldId id="358" r:id="rId19"/>
    <p:sldId id="359" r:id="rId20"/>
    <p:sldId id="330" r:id="rId21"/>
    <p:sldId id="329" r:id="rId22"/>
    <p:sldId id="331" r:id="rId23"/>
    <p:sldId id="332" r:id="rId24"/>
    <p:sldId id="333" r:id="rId25"/>
    <p:sldId id="334" r:id="rId26"/>
    <p:sldId id="335" r:id="rId27"/>
    <p:sldId id="354" r:id="rId28"/>
    <p:sldId id="355" r:id="rId29"/>
    <p:sldId id="356" r:id="rId30"/>
    <p:sldId id="340" r:id="rId31"/>
    <p:sldId id="361" r:id="rId32"/>
  </p:sldIdLst>
  <p:sldSz cx="9144000" cy="6858000" type="screen4x3"/>
  <p:notesSz cx="7010400" cy="92964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819C"/>
    <a:srgbClr val="5986A1"/>
    <a:srgbClr val="5A88A4"/>
    <a:srgbClr val="6490AA"/>
    <a:srgbClr val="799BC5"/>
    <a:srgbClr val="648CBC"/>
    <a:srgbClr val="6E93C0"/>
    <a:srgbClr val="6F7CBF"/>
    <a:srgbClr val="4771A3"/>
    <a:srgbClr val="446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95" autoAdjust="0"/>
  </p:normalViewPr>
  <p:slideViewPr>
    <p:cSldViewPr>
      <p:cViewPr varScale="1">
        <p:scale>
          <a:sx n="87" d="100"/>
          <a:sy n="87" d="100"/>
        </p:scale>
        <p:origin x="6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06C702-60E3-4E73-BAA9-88278B8ECCF5}" type="doc">
      <dgm:prSet loTypeId="urn:microsoft.com/office/officeart/2005/8/layout/funnel1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D47B890-C54D-4B5C-B9A7-2B4CCF09131E}">
      <dgm:prSet phldrT="[Text]"/>
      <dgm:spPr/>
      <dgm:t>
        <a:bodyPr/>
        <a:lstStyle/>
        <a:p>
          <a:r>
            <a:rPr lang="en-US" dirty="0" smtClean="0"/>
            <a:t>Preparation</a:t>
          </a:r>
          <a:endParaRPr lang="en-US" dirty="0"/>
        </a:p>
      </dgm:t>
    </dgm:pt>
    <dgm:pt modelId="{F55172EC-9182-4906-AF88-96A3D254D777}" type="parTrans" cxnId="{26A51509-CDFB-441F-B255-4F8EBA99C8EC}">
      <dgm:prSet/>
      <dgm:spPr/>
      <dgm:t>
        <a:bodyPr/>
        <a:lstStyle/>
        <a:p>
          <a:endParaRPr lang="en-US"/>
        </a:p>
      </dgm:t>
    </dgm:pt>
    <dgm:pt modelId="{26A71ED1-58D5-42B2-987A-98CFEB252E68}" type="sibTrans" cxnId="{26A51509-CDFB-441F-B255-4F8EBA99C8EC}">
      <dgm:prSet/>
      <dgm:spPr/>
      <dgm:t>
        <a:bodyPr/>
        <a:lstStyle/>
        <a:p>
          <a:endParaRPr lang="en-US"/>
        </a:p>
      </dgm:t>
    </dgm:pt>
    <dgm:pt modelId="{2BB3EAA8-E9FD-48DC-AD96-79488C5AA96E}">
      <dgm:prSet phldrT="[Text]"/>
      <dgm:spPr/>
      <dgm:t>
        <a:bodyPr/>
        <a:lstStyle/>
        <a:p>
          <a:r>
            <a:rPr lang="en-US" dirty="0" smtClean="0"/>
            <a:t>Advocacy</a:t>
          </a:r>
          <a:endParaRPr lang="en-US" dirty="0"/>
        </a:p>
      </dgm:t>
    </dgm:pt>
    <dgm:pt modelId="{FC23A816-3FAA-46D3-BAB7-52750F44DDA6}" type="parTrans" cxnId="{F7862DFC-7F7E-414F-AB79-00DF9333C151}">
      <dgm:prSet/>
      <dgm:spPr/>
      <dgm:t>
        <a:bodyPr/>
        <a:lstStyle/>
        <a:p>
          <a:endParaRPr lang="en-US"/>
        </a:p>
      </dgm:t>
    </dgm:pt>
    <dgm:pt modelId="{40693C31-A94D-4355-9949-480942E8764D}" type="sibTrans" cxnId="{F7862DFC-7F7E-414F-AB79-00DF9333C151}">
      <dgm:prSet/>
      <dgm:spPr/>
      <dgm:t>
        <a:bodyPr/>
        <a:lstStyle/>
        <a:p>
          <a:endParaRPr lang="en-US"/>
        </a:p>
      </dgm:t>
    </dgm:pt>
    <dgm:pt modelId="{E0C94CF9-1146-4673-846F-BDF64CC1E2D7}">
      <dgm:prSet phldrT="[Text]" custT="1"/>
      <dgm:spPr/>
      <dgm:t>
        <a:bodyPr/>
        <a:lstStyle/>
        <a:p>
          <a:r>
            <a:rPr lang="en-US" sz="2000" dirty="0" smtClean="0"/>
            <a:t>Empowerment</a:t>
          </a:r>
          <a:endParaRPr lang="en-US" sz="2000" dirty="0"/>
        </a:p>
      </dgm:t>
    </dgm:pt>
    <dgm:pt modelId="{0F695E92-C4A1-42DA-B1BB-FDF2E75DE0C2}" type="parTrans" cxnId="{387E87A8-76AD-48D2-9BEA-BD151A374620}">
      <dgm:prSet/>
      <dgm:spPr/>
      <dgm:t>
        <a:bodyPr/>
        <a:lstStyle/>
        <a:p>
          <a:endParaRPr lang="en-US"/>
        </a:p>
      </dgm:t>
    </dgm:pt>
    <dgm:pt modelId="{03B5E2D2-5905-4F61-BC7E-75D119F3FA02}" type="sibTrans" cxnId="{387E87A8-76AD-48D2-9BEA-BD151A374620}">
      <dgm:prSet/>
      <dgm:spPr/>
      <dgm:t>
        <a:bodyPr/>
        <a:lstStyle/>
        <a:p>
          <a:endParaRPr lang="en-US"/>
        </a:p>
      </dgm:t>
    </dgm:pt>
    <dgm:pt modelId="{16CF3250-532E-4810-9FF8-BEF42C999531}">
      <dgm:prSet phldrT="[Text]" custT="1"/>
      <dgm:spPr/>
      <dgm:t>
        <a:bodyPr/>
        <a:lstStyle/>
        <a:p>
          <a:r>
            <a:rPr lang="en-US" sz="4400" b="1" dirty="0" smtClean="0">
              <a:solidFill>
                <a:schemeClr val="accent3">
                  <a:lumMod val="75000"/>
                </a:schemeClr>
              </a:solidFill>
            </a:rPr>
            <a:t>Doctor’s Visit Activity</a:t>
          </a:r>
          <a:endParaRPr lang="en-US" sz="4400" b="1" dirty="0">
            <a:solidFill>
              <a:schemeClr val="accent3">
                <a:lumMod val="75000"/>
              </a:schemeClr>
            </a:solidFill>
          </a:endParaRPr>
        </a:p>
      </dgm:t>
    </dgm:pt>
    <dgm:pt modelId="{FC88AB09-C2CD-44F4-A5DF-84EF1157C27D}" type="parTrans" cxnId="{30427784-BF0F-4385-A185-3C735C46301C}">
      <dgm:prSet/>
      <dgm:spPr/>
      <dgm:t>
        <a:bodyPr/>
        <a:lstStyle/>
        <a:p>
          <a:endParaRPr lang="en-US"/>
        </a:p>
      </dgm:t>
    </dgm:pt>
    <dgm:pt modelId="{FC4397DB-EC29-47B1-8D77-7519E404B52C}" type="sibTrans" cxnId="{30427784-BF0F-4385-A185-3C735C46301C}">
      <dgm:prSet/>
      <dgm:spPr/>
      <dgm:t>
        <a:bodyPr/>
        <a:lstStyle/>
        <a:p>
          <a:endParaRPr lang="en-US"/>
        </a:p>
      </dgm:t>
    </dgm:pt>
    <dgm:pt modelId="{F60441F6-0E96-4489-88CF-2DDD029F3FDC}" type="pres">
      <dgm:prSet presAssocID="{3406C702-60E3-4E73-BAA9-88278B8ECCF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682478-1469-40D7-9752-74EF43C61700}" type="pres">
      <dgm:prSet presAssocID="{3406C702-60E3-4E73-BAA9-88278B8ECCF5}" presName="ellipse" presStyleLbl="trBgShp" presStyleIdx="0" presStyleCnt="1"/>
      <dgm:spPr/>
    </dgm:pt>
    <dgm:pt modelId="{489AA160-18C0-4C97-889C-27E174E0CF83}" type="pres">
      <dgm:prSet presAssocID="{3406C702-60E3-4E73-BAA9-88278B8ECCF5}" presName="arrow1" presStyleLbl="fgShp" presStyleIdx="0" presStyleCnt="1"/>
      <dgm:spPr/>
    </dgm:pt>
    <dgm:pt modelId="{656627DC-7C38-43DE-AC2E-7AF83BB30A1E}" type="pres">
      <dgm:prSet presAssocID="{3406C702-60E3-4E73-BAA9-88278B8ECCF5}" presName="rectangle" presStyleLbl="revTx" presStyleIdx="0" presStyleCnt="1" custScaleX="163013" custLinFactNeighborX="-228" custLinFactNeighborY="156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F3C5A-E481-4D4D-A92A-A09821346E81}" type="pres">
      <dgm:prSet presAssocID="{2BB3EAA8-E9FD-48DC-AD96-79488C5AA96E}" presName="item1" presStyleLbl="node1" presStyleIdx="0" presStyleCnt="3" custScaleX="149583" custScaleY="1242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3E5254-8DF4-4059-84BC-B69F20DAB66B}" type="pres">
      <dgm:prSet presAssocID="{E0C94CF9-1146-4673-846F-BDF64CC1E2D7}" presName="item2" presStyleLbl="node1" presStyleIdx="1" presStyleCnt="3" custScaleX="124049" custScaleY="124049" custLinFactNeighborX="-8219" custLinFactNeighborY="-174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5E37C9-2888-4EFC-9575-6B20BCEED0AD}" type="pres">
      <dgm:prSet presAssocID="{16CF3250-532E-4810-9FF8-BEF42C999531}" presName="item3" presStyleLbl="node1" presStyleIdx="2" presStyleCnt="3" custScaleX="127215" custScaleY="115754" custLinFactNeighborX="200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6D3085-3E0A-4CCC-804C-FE5A2C276123}" type="pres">
      <dgm:prSet presAssocID="{3406C702-60E3-4E73-BAA9-88278B8ECCF5}" presName="funnel" presStyleLbl="trAlignAcc1" presStyleIdx="0" presStyleCnt="1" custLinFactNeighborX="2250" custLinFactNeighborY="1064"/>
      <dgm:spPr/>
    </dgm:pt>
  </dgm:ptLst>
  <dgm:cxnLst>
    <dgm:cxn modelId="{30427784-BF0F-4385-A185-3C735C46301C}" srcId="{3406C702-60E3-4E73-BAA9-88278B8ECCF5}" destId="{16CF3250-532E-4810-9FF8-BEF42C999531}" srcOrd="3" destOrd="0" parTransId="{FC88AB09-C2CD-44F4-A5DF-84EF1157C27D}" sibTransId="{FC4397DB-EC29-47B1-8D77-7519E404B52C}"/>
    <dgm:cxn modelId="{26A51509-CDFB-441F-B255-4F8EBA99C8EC}" srcId="{3406C702-60E3-4E73-BAA9-88278B8ECCF5}" destId="{1D47B890-C54D-4B5C-B9A7-2B4CCF09131E}" srcOrd="0" destOrd="0" parTransId="{F55172EC-9182-4906-AF88-96A3D254D777}" sibTransId="{26A71ED1-58D5-42B2-987A-98CFEB252E68}"/>
    <dgm:cxn modelId="{BD4E636A-BA61-4F0B-A672-971234FF6427}" type="presOf" srcId="{2BB3EAA8-E9FD-48DC-AD96-79488C5AA96E}" destId="{E23E5254-8DF4-4059-84BC-B69F20DAB66B}" srcOrd="0" destOrd="0" presId="urn:microsoft.com/office/officeart/2005/8/layout/funnel1"/>
    <dgm:cxn modelId="{FDA9240F-EDE0-48FF-96EE-D2E14D2CBA24}" type="presOf" srcId="{3406C702-60E3-4E73-BAA9-88278B8ECCF5}" destId="{F60441F6-0E96-4489-88CF-2DDD029F3FDC}" srcOrd="0" destOrd="0" presId="urn:microsoft.com/office/officeart/2005/8/layout/funnel1"/>
    <dgm:cxn modelId="{387E87A8-76AD-48D2-9BEA-BD151A374620}" srcId="{3406C702-60E3-4E73-BAA9-88278B8ECCF5}" destId="{E0C94CF9-1146-4673-846F-BDF64CC1E2D7}" srcOrd="2" destOrd="0" parTransId="{0F695E92-C4A1-42DA-B1BB-FDF2E75DE0C2}" sibTransId="{03B5E2D2-5905-4F61-BC7E-75D119F3FA02}"/>
    <dgm:cxn modelId="{F7862DFC-7F7E-414F-AB79-00DF9333C151}" srcId="{3406C702-60E3-4E73-BAA9-88278B8ECCF5}" destId="{2BB3EAA8-E9FD-48DC-AD96-79488C5AA96E}" srcOrd="1" destOrd="0" parTransId="{FC23A816-3FAA-46D3-BAB7-52750F44DDA6}" sibTransId="{40693C31-A94D-4355-9949-480942E8764D}"/>
    <dgm:cxn modelId="{5FC0035F-4873-4491-B3A9-581F1922CD8F}" type="presOf" srcId="{E0C94CF9-1146-4673-846F-BDF64CC1E2D7}" destId="{84BF3C5A-E481-4D4D-A92A-A09821346E81}" srcOrd="0" destOrd="0" presId="urn:microsoft.com/office/officeart/2005/8/layout/funnel1"/>
    <dgm:cxn modelId="{B18C1326-38FF-4FD9-9F1E-974D9273E7B5}" type="presOf" srcId="{1D47B890-C54D-4B5C-B9A7-2B4CCF09131E}" destId="{3D5E37C9-2888-4EFC-9575-6B20BCEED0AD}" srcOrd="0" destOrd="0" presId="urn:microsoft.com/office/officeart/2005/8/layout/funnel1"/>
    <dgm:cxn modelId="{EE7ABA11-6D5C-41D9-8568-4DA060A4CC34}" type="presOf" srcId="{16CF3250-532E-4810-9FF8-BEF42C999531}" destId="{656627DC-7C38-43DE-AC2E-7AF83BB30A1E}" srcOrd="0" destOrd="0" presId="urn:microsoft.com/office/officeart/2005/8/layout/funnel1"/>
    <dgm:cxn modelId="{40B2622B-7D76-4CD7-AA10-A3F0DB0A719A}" type="presParOf" srcId="{F60441F6-0E96-4489-88CF-2DDD029F3FDC}" destId="{D1682478-1469-40D7-9752-74EF43C61700}" srcOrd="0" destOrd="0" presId="urn:microsoft.com/office/officeart/2005/8/layout/funnel1"/>
    <dgm:cxn modelId="{5D8ADDB3-9AC6-45C1-8165-B0FD536E5EBA}" type="presParOf" srcId="{F60441F6-0E96-4489-88CF-2DDD029F3FDC}" destId="{489AA160-18C0-4C97-889C-27E174E0CF83}" srcOrd="1" destOrd="0" presId="urn:microsoft.com/office/officeart/2005/8/layout/funnel1"/>
    <dgm:cxn modelId="{B2B57D7B-6067-4590-BD27-CAC712874D1D}" type="presParOf" srcId="{F60441F6-0E96-4489-88CF-2DDD029F3FDC}" destId="{656627DC-7C38-43DE-AC2E-7AF83BB30A1E}" srcOrd="2" destOrd="0" presId="urn:microsoft.com/office/officeart/2005/8/layout/funnel1"/>
    <dgm:cxn modelId="{B85FF27E-5E99-4453-8379-7F9FCA7B38CD}" type="presParOf" srcId="{F60441F6-0E96-4489-88CF-2DDD029F3FDC}" destId="{84BF3C5A-E481-4D4D-A92A-A09821346E81}" srcOrd="3" destOrd="0" presId="urn:microsoft.com/office/officeart/2005/8/layout/funnel1"/>
    <dgm:cxn modelId="{9C28EC8A-9B1B-4CEF-9834-4E90196ABEA6}" type="presParOf" srcId="{F60441F6-0E96-4489-88CF-2DDD029F3FDC}" destId="{E23E5254-8DF4-4059-84BC-B69F20DAB66B}" srcOrd="4" destOrd="0" presId="urn:microsoft.com/office/officeart/2005/8/layout/funnel1"/>
    <dgm:cxn modelId="{6F61BFAC-B8B1-4622-81C0-A5E7602AC32D}" type="presParOf" srcId="{F60441F6-0E96-4489-88CF-2DDD029F3FDC}" destId="{3D5E37C9-2888-4EFC-9575-6B20BCEED0AD}" srcOrd="5" destOrd="0" presId="urn:microsoft.com/office/officeart/2005/8/layout/funnel1"/>
    <dgm:cxn modelId="{75383A32-3135-4D92-94E1-821750C04254}" type="presParOf" srcId="{F60441F6-0E96-4489-88CF-2DDD029F3FDC}" destId="{866D3085-3E0A-4CCC-804C-FE5A2C27612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82478-1469-40D7-9752-74EF43C61700}">
      <dsp:nvSpPr>
        <dsp:cNvPr id="0" name=""/>
        <dsp:cNvSpPr/>
      </dsp:nvSpPr>
      <dsp:spPr>
        <a:xfrm>
          <a:off x="1598723" y="225980"/>
          <a:ext cx="4484846" cy="1557528"/>
        </a:xfrm>
        <a:prstGeom prst="ellipse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AA160-18C0-4C97-889C-27E174E0CF83}">
      <dsp:nvSpPr>
        <dsp:cNvPr id="0" name=""/>
        <dsp:cNvSpPr/>
      </dsp:nvSpPr>
      <dsp:spPr>
        <a:xfrm>
          <a:off x="3413521" y="4039838"/>
          <a:ext cx="869156" cy="556260"/>
        </a:xfrm>
        <a:prstGeom prst="down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627DC-7C38-43DE-AC2E-7AF83BB30A1E}">
      <dsp:nvSpPr>
        <dsp:cNvPr id="0" name=""/>
        <dsp:cNvSpPr/>
      </dsp:nvSpPr>
      <dsp:spPr>
        <a:xfrm>
          <a:off x="438177" y="4519612"/>
          <a:ext cx="6800820" cy="1042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solidFill>
                <a:schemeClr val="accent3">
                  <a:lumMod val="75000"/>
                </a:schemeClr>
              </a:solidFill>
            </a:rPr>
            <a:t>Doctor’s Visit Activity</a:t>
          </a:r>
          <a:endParaRPr lang="en-US" sz="4400" b="1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438177" y="4519612"/>
        <a:ext cx="6800820" cy="1042987"/>
      </dsp:txXfrm>
    </dsp:sp>
    <dsp:sp modelId="{84BF3C5A-E481-4D4D-A92A-A09821346E81}">
      <dsp:nvSpPr>
        <dsp:cNvPr id="0" name=""/>
        <dsp:cNvSpPr/>
      </dsp:nvSpPr>
      <dsp:spPr>
        <a:xfrm>
          <a:off x="2841402" y="1714481"/>
          <a:ext cx="2340197" cy="194311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Empowerment</a:t>
          </a:r>
          <a:endParaRPr lang="en-US" sz="2000" kern="1200" dirty="0"/>
        </a:p>
      </dsp:txBody>
      <dsp:txXfrm>
        <a:off x="3184116" y="1999044"/>
        <a:ext cx="1654769" cy="1373991"/>
      </dsp:txXfrm>
    </dsp:sp>
    <dsp:sp modelId="{E23E5254-8DF4-4059-84BC-B69F20DAB66B}">
      <dsp:nvSpPr>
        <dsp:cNvPr id="0" name=""/>
        <dsp:cNvSpPr/>
      </dsp:nvSpPr>
      <dsp:spPr>
        <a:xfrm>
          <a:off x="1793081" y="269077"/>
          <a:ext cx="1940723" cy="19407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Advocacy</a:t>
          </a:r>
          <a:endParaRPr lang="en-US" sz="2100" kern="1200" dirty="0"/>
        </a:p>
      </dsp:txBody>
      <dsp:txXfrm>
        <a:off x="2077293" y="553289"/>
        <a:ext cx="1372299" cy="1372299"/>
      </dsp:txXfrm>
    </dsp:sp>
    <dsp:sp modelId="{3D5E37C9-2888-4EFC-9575-6B20BCEED0AD}">
      <dsp:nvSpPr>
        <dsp:cNvPr id="0" name=""/>
        <dsp:cNvSpPr/>
      </dsp:nvSpPr>
      <dsp:spPr>
        <a:xfrm>
          <a:off x="3809998" y="228600"/>
          <a:ext cx="1990254" cy="18109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Preparation</a:t>
          </a:r>
          <a:endParaRPr lang="en-US" sz="2100" kern="1200" dirty="0"/>
        </a:p>
      </dsp:txBody>
      <dsp:txXfrm>
        <a:off x="4101464" y="493807"/>
        <a:ext cx="1407322" cy="1280535"/>
      </dsp:txXfrm>
    </dsp:sp>
    <dsp:sp modelId="{866D3085-3E0A-4CCC-804C-FE5A2C276123}">
      <dsp:nvSpPr>
        <dsp:cNvPr id="0" name=""/>
        <dsp:cNvSpPr/>
      </dsp:nvSpPr>
      <dsp:spPr>
        <a:xfrm>
          <a:off x="1523976" y="76196"/>
          <a:ext cx="4867275" cy="389382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0FBAA629-709D-41E8-A5CB-BB8C6C75791C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32E58CC6-2DF5-47F4-B6F8-FEE531DED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5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7AFA6C45-3892-4E03-A741-C9B5B08CBC60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CE9E84D7-0568-4D8C-84D1-FD757859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67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Directions for completing this course:</a:t>
            </a:r>
          </a:p>
          <a:p>
            <a:pPr marL="116106" indent="-116106">
              <a:buFont typeface="Arial" panose="020B0604020202020204" pitchFamily="34" charset="0"/>
              <a:buChar char="•"/>
            </a:pPr>
            <a:r>
              <a:rPr lang="en-US" baseline="0" dirty="0" smtClean="0"/>
              <a:t>Minimize distractions</a:t>
            </a:r>
            <a:endParaRPr lang="en-US" dirty="0" smtClean="0"/>
          </a:p>
          <a:p>
            <a:pPr marL="116106" indent="-116106">
              <a:buFont typeface="Arial" panose="020B0604020202020204" pitchFamily="34" charset="0"/>
              <a:buChar char="•"/>
            </a:pPr>
            <a:r>
              <a:rPr lang="en-US" dirty="0" smtClean="0"/>
              <a:t>Ensure</a:t>
            </a:r>
            <a:r>
              <a:rPr lang="en-US" baseline="0" dirty="0" smtClean="0"/>
              <a:t> your sound is working</a:t>
            </a:r>
          </a:p>
          <a:p>
            <a:pPr marL="116106" indent="-116106">
              <a:buFont typeface="Arial" panose="020B0604020202020204" pitchFamily="34" charset="0"/>
              <a:buChar char="•"/>
            </a:pPr>
            <a:r>
              <a:rPr lang="en-US" baseline="0" dirty="0" smtClean="0"/>
              <a:t>Once you have completed the course and the work directed during the course; bring your work and certificate to your supervisor / trainer, review what you learned and have them sign your certificate (note: certificate of completion not valid for CE credits until signed by an approved trainer).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E84D7-0568-4D8C-84D1-FD757859F8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83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6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82"/>
          <a:stretch/>
        </p:blipFill>
        <p:spPr>
          <a:xfrm>
            <a:off x="0" y="0"/>
            <a:ext cx="9144000" cy="851647"/>
          </a:xfrm>
          <a:prstGeom prst="rect">
            <a:avLst/>
          </a:prstGeom>
        </p:spPr>
      </p:pic>
      <p:pic>
        <p:nvPicPr>
          <p:cNvPr id="8" name="Picture 7" descr="ALTSA template open, close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8" t="12419" r="4803" b="75424"/>
          <a:stretch/>
        </p:blipFill>
        <p:spPr>
          <a:xfrm>
            <a:off x="6499412" y="851646"/>
            <a:ext cx="2205317" cy="83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84445" r="76275"/>
          <a:stretch/>
        </p:blipFill>
        <p:spPr>
          <a:xfrm>
            <a:off x="654424" y="5791200"/>
            <a:ext cx="1515035" cy="1066800"/>
          </a:xfrm>
          <a:prstGeom prst="rect">
            <a:avLst/>
          </a:prstGeom>
        </p:spPr>
      </p:pic>
      <p:pic>
        <p:nvPicPr>
          <p:cNvPr id="13" name="Picture 12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7" t="93333" r="7941"/>
          <a:stretch/>
        </p:blipFill>
        <p:spPr>
          <a:xfrm>
            <a:off x="4572000" y="6400800"/>
            <a:ext cx="3648635" cy="457200"/>
          </a:xfrm>
          <a:prstGeom prst="rect">
            <a:avLst/>
          </a:prstGeom>
        </p:spPr>
      </p:pic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A1E5A2D-AE81-4FC9-BA91-D7AA9E2B5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12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1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8200"/>
            <a:ext cx="5111750" cy="5287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1200"/>
            <a:ext cx="3008313" cy="4144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48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0599"/>
            <a:ext cx="5486400" cy="3736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18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65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6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ctrTitle"/>
          </p:nvPr>
        </p:nvSpPr>
        <p:spPr>
          <a:xfrm>
            <a:off x="762000" y="2438400"/>
            <a:ext cx="7175351" cy="17931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82"/>
          <a:stretch/>
        </p:blipFill>
        <p:spPr>
          <a:xfrm>
            <a:off x="0" y="0"/>
            <a:ext cx="9144000" cy="851647"/>
          </a:xfrm>
          <a:prstGeom prst="rect">
            <a:avLst/>
          </a:prstGeom>
        </p:spPr>
      </p:pic>
      <p:pic>
        <p:nvPicPr>
          <p:cNvPr id="9" name="Picture 8" descr="ALTSA template open, close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8" t="12419" r="4803" b="75424"/>
          <a:stretch/>
        </p:blipFill>
        <p:spPr>
          <a:xfrm>
            <a:off x="6499412" y="851646"/>
            <a:ext cx="2205317" cy="83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84445" r="76275"/>
          <a:stretch/>
        </p:blipFill>
        <p:spPr>
          <a:xfrm>
            <a:off x="654424" y="5791200"/>
            <a:ext cx="1515035" cy="1066800"/>
          </a:xfrm>
          <a:prstGeom prst="rect">
            <a:avLst/>
          </a:prstGeom>
        </p:spPr>
      </p:pic>
      <p:pic>
        <p:nvPicPr>
          <p:cNvPr id="11" name="Picture 10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7" t="93333" r="7941"/>
          <a:stretch/>
        </p:blipFill>
        <p:spPr>
          <a:xfrm>
            <a:off x="4769224" y="6400800"/>
            <a:ext cx="3648635" cy="457200"/>
          </a:xfrm>
          <a:prstGeom prst="rect">
            <a:avLst/>
          </a:prstGeom>
        </p:spPr>
      </p:pic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A1E5A2D-AE81-4FC9-BA91-D7AA9E2B5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52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29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5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38600" cy="3916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3916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19401"/>
            <a:ext cx="4040188" cy="3306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574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19399"/>
            <a:ext cx="4041775" cy="3306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6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6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8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490AA"/>
            </a:gs>
            <a:gs pos="33000">
              <a:srgbClr val="D4DEFF"/>
            </a:gs>
            <a:gs pos="57000">
              <a:srgbClr val="D4DEFF"/>
            </a:gs>
            <a:gs pos="86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27F4B-19C8-4DFB-99B5-492AF6CE2948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E5A2D-AE81-4FC9-BA91-D7AA9E2B5A1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LTSA template open, clos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82"/>
          <a:stretch/>
        </p:blipFill>
        <p:spPr>
          <a:xfrm>
            <a:off x="0" y="0"/>
            <a:ext cx="9144000" cy="85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7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9800"/>
            <a:ext cx="8229600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SA template content final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44"/>
          <a:stretch/>
        </p:blipFill>
        <p:spPr>
          <a:xfrm>
            <a:off x="0" y="0"/>
            <a:ext cx="914400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8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youtube.com/watch?v=1KjyzcF2Fzc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youtu.be/uFVyQ3Z_Pq0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youtube.com/watch?v=_y97VF5UJcc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youtube.com/watch?v=yAJO_yGa9nA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G_PnRCLe9A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youtube.com/watch?v=0AyTyNK_L-c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youtube.com/watch?v=lGNOF8DVIPQ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Residential Services Curriculum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0" y="3733800"/>
            <a:ext cx="62531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Chapter 9</a:t>
            </a:r>
          </a:p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Healthcare/Health Management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9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2179" y="3048000"/>
            <a:ext cx="501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www.youtube.com/watch?v=1KjyzcF2Fzc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21" y="3581400"/>
            <a:ext cx="838200" cy="83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2181" y="1580971"/>
            <a:ext cx="4088042" cy="92333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/>
              <a:t>Please click on the link to show the video</a:t>
            </a:r>
            <a:r>
              <a:rPr lang="en-US" dirty="0" smtClean="0"/>
              <a:t>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Video Title: </a:t>
            </a:r>
            <a:r>
              <a:rPr lang="en-US" b="1" dirty="0" smtClean="0"/>
              <a:t>“What Is Drug Abuse?”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830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2179" y="3048000"/>
            <a:ext cx="501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https://youtu.be/uFVyQ3Z_Pq0</a:t>
            </a:r>
            <a:r>
              <a:rPr lang="en-US" dirty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21" y="3581400"/>
            <a:ext cx="838200" cy="83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2181" y="1580971"/>
            <a:ext cx="4088042" cy="92333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/>
              <a:t>Please click on the link to show the video</a:t>
            </a:r>
            <a:r>
              <a:rPr lang="en-US" dirty="0" smtClean="0"/>
              <a:t>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Video Title: </a:t>
            </a:r>
            <a:r>
              <a:rPr lang="en-US" b="1" dirty="0" smtClean="0"/>
              <a:t>“What is Substance Abuse?”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250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0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8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0563" y="2971800"/>
            <a:ext cx="501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https://www.youtube.com/watch?v=_</a:t>
            </a:r>
            <a:r>
              <a:rPr lang="en-US" dirty="0" smtClean="0">
                <a:hlinkClick r:id="rId2"/>
              </a:rPr>
              <a:t>y97VF5UJcc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21" y="3581400"/>
            <a:ext cx="838200" cy="83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0563" y="1580971"/>
            <a:ext cx="4671280" cy="92333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/>
              <a:t>Please click on the link to show the video</a:t>
            </a:r>
            <a:r>
              <a:rPr lang="en-US" dirty="0" smtClean="0"/>
              <a:t>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Video Title: </a:t>
            </a:r>
            <a:r>
              <a:rPr lang="en-US" b="1" dirty="0" smtClean="0"/>
              <a:t>“Mental Health: In Our Own Words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623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914400"/>
            <a:ext cx="8777152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0070C0"/>
                </a:solidFill>
              </a:rPr>
              <a:t>Mental Health Empathy Discussion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981200"/>
            <a:ext cx="8777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70C0"/>
                </a:solidFill>
              </a:rPr>
              <a:t>Discussion Questions: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Sometimes mental illness is known as an invisible disability.</a:t>
            </a:r>
          </a:p>
          <a:p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What you think invisible disability means?</a:t>
            </a:r>
          </a:p>
          <a:p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Why might a person living with depression hide that from friends, co-workers and others?</a:t>
            </a:r>
          </a:p>
          <a:p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How does mental illness impact your workplace?  Colleagues?  Individuals you support?</a:t>
            </a:r>
          </a:p>
        </p:txBody>
      </p:sp>
    </p:spTree>
    <p:extLst>
      <p:ext uri="{BB962C8B-B14F-4D97-AF65-F5344CB8AC3E}">
        <p14:creationId xmlns:p14="http://schemas.microsoft.com/office/powerpoint/2010/main" val="315591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2895600"/>
            <a:ext cx="655329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smtClean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Advocacy works!</a:t>
            </a:r>
            <a:endParaRPr lang="en-US" sz="6600" b="1" cap="none" spc="0" dirty="0">
              <a:ln/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2231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1981200"/>
            <a:ext cx="877715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0070C0"/>
                </a:solidFill>
              </a:rPr>
              <a:t>Discussion Questions:</a:t>
            </a:r>
          </a:p>
          <a:p>
            <a:r>
              <a:rPr lang="en-US" sz="2500" dirty="0" smtClean="0">
                <a:solidFill>
                  <a:srgbClr val="0070C0"/>
                </a:solidFill>
              </a:rPr>
              <a:t>As all individuals age what are some of the advantages to aging?  Challenges?</a:t>
            </a:r>
          </a:p>
          <a:p>
            <a:endParaRPr lang="en-US" sz="2500" dirty="0">
              <a:solidFill>
                <a:srgbClr val="0070C0"/>
              </a:solidFill>
            </a:endParaRPr>
          </a:p>
          <a:p>
            <a:r>
              <a:rPr lang="en-US" sz="2500" dirty="0" smtClean="0">
                <a:solidFill>
                  <a:srgbClr val="0070C0"/>
                </a:solidFill>
              </a:rPr>
              <a:t>As we work hard to support and empower those in our programs, what do we need to consider as the individual we work with ages?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0070C0"/>
                </a:solidFill>
              </a:rPr>
              <a:t>More help with daily activities? Name them.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0070C0"/>
                </a:solidFill>
              </a:rPr>
              <a:t>Increased medical needs? What could this be?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rgbClr val="0070C0"/>
                </a:solidFill>
              </a:rPr>
              <a:t>Normal memory loss?  Is there a risk of this being ignored because an individual has a developmental disability?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914400"/>
            <a:ext cx="8777152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0070C0"/>
                </a:solidFill>
              </a:rPr>
              <a:t>Aging Empathy Discussion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4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2179" y="3048000"/>
            <a:ext cx="501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www.youtube.com/watch?v=yAJO_yGa9nA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21" y="3581400"/>
            <a:ext cx="838200" cy="83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1371600"/>
            <a:ext cx="8003270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Please click on the link to show the video</a:t>
            </a:r>
            <a:r>
              <a:rPr lang="en-US" dirty="0" smtClean="0"/>
              <a:t>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Video Title: </a:t>
            </a:r>
            <a:r>
              <a:rPr lang="en-US" b="1" dirty="0" smtClean="0"/>
              <a:t>“Aging, Retirement and End of Life for People with Intellectual and Developmental Disabilities?”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408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448800" cy="6858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60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990600"/>
            <a:ext cx="5638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70C0"/>
                </a:solidFill>
              </a:rPr>
              <a:t>Discussion Questions:</a:t>
            </a:r>
          </a:p>
          <a:p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What are common signs or symptoms of illness?  </a:t>
            </a:r>
          </a:p>
          <a:p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How should a Direct Support Professional (DSP) respond if they suspect someone they support is ill or sick?</a:t>
            </a:r>
          </a:p>
          <a:p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What could happen if a DSP does not respond timely when they see signs or symptoms of illness.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65066"/>
            <a:ext cx="2895600" cy="28194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901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8763000" cy="5943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12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8077199" cy="58674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089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-152400" y="533400"/>
            <a:ext cx="9448800" cy="6477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7858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7610475" cy="54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887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3999" cy="6096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8498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How blood borne pathogens are spread in the workplace​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038600" cy="4419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400" b="1" u="sng" dirty="0">
                <a:solidFill>
                  <a:srgbClr val="FF0000"/>
                </a:solidFill>
              </a:rPr>
              <a:t>Can be spread by</a:t>
            </a:r>
            <a:r>
              <a:rPr lang="en-US" sz="3400" b="1" dirty="0">
                <a:solidFill>
                  <a:srgbClr val="FF0000"/>
                </a:solidFill>
              </a:rPr>
              <a:t>: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A </a:t>
            </a:r>
            <a:r>
              <a:rPr lang="en-US" b="1" dirty="0"/>
              <a:t>needle stick or puncture </a:t>
            </a:r>
            <a:r>
              <a:rPr lang="en-US" b="1" dirty="0" smtClean="0"/>
              <a:t>wound</a:t>
            </a:r>
          </a:p>
          <a:p>
            <a:pPr marL="0" indent="0">
              <a:buNone/>
            </a:pPr>
            <a:endParaRPr lang="en-US" sz="14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Helping </a:t>
            </a:r>
            <a:r>
              <a:rPr lang="en-US" b="1" dirty="0"/>
              <a:t>a person who is </a:t>
            </a:r>
            <a:r>
              <a:rPr lang="en-US" b="1" dirty="0" smtClean="0"/>
              <a:t>bleeding</a:t>
            </a:r>
          </a:p>
          <a:p>
            <a:pPr marL="0" indent="0">
              <a:buNone/>
            </a:pPr>
            <a:endParaRPr lang="en-US" sz="14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Changing </a:t>
            </a:r>
            <a:r>
              <a:rPr lang="en-US" b="1" dirty="0"/>
              <a:t>lines that are contaminated with blood or other bodily </a:t>
            </a:r>
            <a:r>
              <a:rPr lang="en-US" b="1" dirty="0" smtClean="0"/>
              <a:t>fluids</a:t>
            </a:r>
          </a:p>
          <a:p>
            <a:pPr marL="0" indent="0">
              <a:buNone/>
            </a:pPr>
            <a:endParaRPr lang="en-US" sz="16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Helping </a:t>
            </a:r>
            <a:r>
              <a:rPr lang="en-US" b="1" dirty="0"/>
              <a:t>to clean vomit, urine or feces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Changing or dressing a wound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contact with mucous membranes (mouth, nose and eyes)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191000" cy="4419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u="sng" dirty="0" smtClean="0">
                <a:solidFill>
                  <a:srgbClr val="0070C0"/>
                </a:solidFill>
              </a:rPr>
              <a:t>CANNOT </a:t>
            </a:r>
            <a:r>
              <a:rPr lang="en-US" b="1" u="sng" dirty="0">
                <a:solidFill>
                  <a:srgbClr val="0070C0"/>
                </a:solidFill>
              </a:rPr>
              <a:t>be spread by</a:t>
            </a:r>
            <a:r>
              <a:rPr lang="en-US" b="1" dirty="0">
                <a:solidFill>
                  <a:srgbClr val="0070C0"/>
                </a:solidFill>
              </a:rPr>
              <a:t>: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600" b="1" dirty="0" smtClean="0"/>
              <a:t>Providing </a:t>
            </a:r>
            <a:r>
              <a:rPr lang="en-US" sz="3600" b="1" dirty="0"/>
              <a:t>care using standard precautions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b="1" dirty="0" smtClean="0"/>
              <a:t>Sharing </a:t>
            </a:r>
            <a:r>
              <a:rPr lang="en-US" sz="3600" b="1" dirty="0"/>
              <a:t>eating utensils, plates or glasses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b="1" dirty="0" smtClean="0"/>
              <a:t>Sharing </a:t>
            </a:r>
            <a:r>
              <a:rPr lang="en-US" sz="3600" b="1" dirty="0"/>
              <a:t>bathrooms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b="1" dirty="0" smtClean="0"/>
              <a:t>Through </a:t>
            </a:r>
            <a:r>
              <a:rPr lang="en-US" sz="3600" b="1" dirty="0"/>
              <a:t>the air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b="1" dirty="0" smtClean="0"/>
              <a:t>Hugging</a:t>
            </a:r>
            <a:r>
              <a:rPr lang="en-US" sz="3600" b="1" dirty="0"/>
              <a:t>, shaking or holding hands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28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3716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6100" b="1" dirty="0" smtClean="0"/>
              <a:t>Exposed?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8458200" cy="48006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b="1" dirty="0" smtClean="0"/>
              <a:t>Your eyes</a:t>
            </a:r>
          </a:p>
          <a:p>
            <a:pPr marL="457200" lvl="1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Flush immediately with water for 5 minutes.  Rise under clean running water.</a:t>
            </a:r>
            <a:r>
              <a:rPr lang="en-US" sz="3600" b="1" dirty="0" smtClean="0">
                <a:solidFill>
                  <a:srgbClr val="FF0000"/>
                </a:solidFill>
              </a:rPr>
              <a:t> 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b="1" dirty="0" smtClean="0"/>
              <a:t>Blood or body fluids in your mouth </a:t>
            </a:r>
          </a:p>
          <a:p>
            <a:pPr marL="457200" lvl="1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Rinse mouth with 50/50 hydrogen peroxide and water. Rinse with clean water.  Get medical attention</a:t>
            </a:r>
            <a:r>
              <a:rPr lang="en-US" sz="3600" b="1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b="1" dirty="0"/>
              <a:t>Both eyes and </a:t>
            </a:r>
            <a:r>
              <a:rPr lang="en-US" sz="3600" b="1" dirty="0" smtClean="0"/>
              <a:t>mouth</a:t>
            </a:r>
          </a:p>
          <a:p>
            <a:pPr marL="457200" lvl="1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Immediately rinse as above and seek medical attention</a:t>
            </a:r>
          </a:p>
          <a:p>
            <a:pPr marL="457200" lvl="1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645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3716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6100" b="1" dirty="0" smtClean="0"/>
              <a:t>Exposed?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90700"/>
            <a:ext cx="8509000" cy="48768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000" b="1" dirty="0" smtClean="0"/>
              <a:t>Needle </a:t>
            </a:r>
            <a:r>
              <a:rPr lang="en-US" sz="3000" b="1" dirty="0"/>
              <a:t>stick or puncture wound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b="1" dirty="0" smtClean="0">
                <a:solidFill>
                  <a:srgbClr val="FF0000"/>
                </a:solidFill>
              </a:rPr>
              <a:t>Wash </a:t>
            </a:r>
            <a:r>
              <a:rPr lang="en-US" sz="3000" b="1" dirty="0">
                <a:solidFill>
                  <a:srgbClr val="FF0000"/>
                </a:solidFill>
              </a:rPr>
              <a:t>thoroughly with soap and water or pour small </a:t>
            </a:r>
            <a:r>
              <a:rPr lang="en-US" sz="3000" b="1" dirty="0" smtClean="0">
                <a:solidFill>
                  <a:srgbClr val="FF0000"/>
                </a:solidFill>
              </a:rPr>
              <a:t>amount </a:t>
            </a:r>
            <a:r>
              <a:rPr lang="en-US" sz="3000" b="1" dirty="0">
                <a:solidFill>
                  <a:srgbClr val="FF0000"/>
                </a:solidFill>
              </a:rPr>
              <a:t>of hydrogen peroxide on the wound.  Get </a:t>
            </a:r>
            <a:r>
              <a:rPr lang="en-US" sz="3000" b="1" dirty="0" smtClean="0">
                <a:solidFill>
                  <a:srgbClr val="FF0000"/>
                </a:solidFill>
              </a:rPr>
              <a:t>medical </a:t>
            </a:r>
            <a:r>
              <a:rPr lang="en-US" sz="3000" b="1" dirty="0">
                <a:solidFill>
                  <a:srgbClr val="FF0000"/>
                </a:solidFill>
              </a:rPr>
              <a:t>help for further attention.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000" b="1" dirty="0"/>
              <a:t>Any bit, scratch or lesion that may have had blood or body fluid exposure. </a:t>
            </a:r>
            <a:endParaRPr lang="en-US" sz="30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b="1" dirty="0" smtClean="0">
                <a:solidFill>
                  <a:srgbClr val="FF0000"/>
                </a:solidFill>
              </a:rPr>
              <a:t>Wash </a:t>
            </a:r>
            <a:r>
              <a:rPr lang="en-US" sz="3000" b="1" dirty="0">
                <a:solidFill>
                  <a:srgbClr val="FF0000"/>
                </a:solidFill>
              </a:rPr>
              <a:t>the area thoroughly with soap and </a:t>
            </a:r>
            <a:r>
              <a:rPr lang="en-US" sz="3000" b="1" dirty="0" smtClean="0">
                <a:solidFill>
                  <a:srgbClr val="FF0000"/>
                </a:solidFill>
              </a:rPr>
              <a:t>water </a:t>
            </a:r>
            <a:r>
              <a:rPr lang="en-US" sz="3000" b="1" dirty="0">
                <a:solidFill>
                  <a:srgbClr val="FF0000"/>
                </a:solidFill>
              </a:rPr>
              <a:t>and pour a small amount of </a:t>
            </a:r>
            <a:r>
              <a:rPr lang="en-US" sz="3000" b="1" dirty="0" smtClean="0">
                <a:solidFill>
                  <a:srgbClr val="FF0000"/>
                </a:solidFill>
              </a:rPr>
              <a:t>hydrogen </a:t>
            </a:r>
            <a:r>
              <a:rPr lang="en-US" sz="3000" b="1" dirty="0">
                <a:solidFill>
                  <a:srgbClr val="FF0000"/>
                </a:solidFill>
              </a:rPr>
              <a:t>peroxide on the wound.  Cover </a:t>
            </a:r>
            <a:r>
              <a:rPr lang="en-US" sz="3000" b="1" dirty="0" smtClean="0">
                <a:solidFill>
                  <a:srgbClr val="FF0000"/>
                </a:solidFill>
              </a:rPr>
              <a:t>wound </a:t>
            </a:r>
            <a:r>
              <a:rPr lang="en-US" sz="3000" b="1" dirty="0">
                <a:solidFill>
                  <a:srgbClr val="FF0000"/>
                </a:solidFill>
              </a:rPr>
              <a:t>with </a:t>
            </a:r>
            <a:r>
              <a:rPr lang="en-US" sz="3000" b="1" dirty="0" smtClean="0">
                <a:solidFill>
                  <a:srgbClr val="FF0000"/>
                </a:solidFill>
              </a:rPr>
              <a:t>sterile </a:t>
            </a:r>
            <a:r>
              <a:rPr lang="en-US" sz="3000" b="1" dirty="0">
                <a:solidFill>
                  <a:srgbClr val="FF0000"/>
                </a:solidFill>
              </a:rPr>
              <a:t>dressing.  Get medical </a:t>
            </a:r>
            <a:r>
              <a:rPr lang="en-US" sz="3000" b="1" dirty="0" smtClean="0">
                <a:solidFill>
                  <a:srgbClr val="FF0000"/>
                </a:solidFill>
              </a:rPr>
              <a:t>attention</a:t>
            </a:r>
            <a:r>
              <a:rPr lang="en-US" sz="3000" b="1" dirty="0">
                <a:solidFill>
                  <a:srgbClr val="FF0000"/>
                </a:solidFill>
              </a:rPr>
              <a:t>.</a:t>
            </a:r>
          </a:p>
          <a:p>
            <a:pPr marL="457200" lvl="1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94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1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90600"/>
            <a:ext cx="7315200" cy="5562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98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00"/>
            <a:ext cx="7848600" cy="3429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Review the learning objectives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Time for Assessment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6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304800"/>
            <a:ext cx="10668000" cy="65532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107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18250042"/>
              </p:ext>
            </p:extLst>
          </p:nvPr>
        </p:nvGraphicFramePr>
        <p:xfrm>
          <a:off x="609600" y="914400"/>
          <a:ext cx="76962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37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9889" y="1580971"/>
            <a:ext cx="5372626" cy="92333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/>
              <a:t>Please click on the link to show the video</a:t>
            </a:r>
            <a:r>
              <a:rPr lang="en-US" dirty="0" smtClean="0"/>
              <a:t>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Video Title: </a:t>
            </a:r>
            <a:r>
              <a:rPr lang="en-US" b="1" dirty="0" smtClean="0"/>
              <a:t>“Can Toilet Germs Reach Your Toothbrush”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2286000" y="3105835"/>
            <a:ext cx="510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www.youtube.com/watch?v=EG_PnRCLe9A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9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2179" y="3048000"/>
            <a:ext cx="501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www.youtube.com/watch?v=0AyTyNK_L-c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42179" y="2209800"/>
            <a:ext cx="4088042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/>
              <a:t>Please click on the link to show the video.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21" y="3581400"/>
            <a:ext cx="838200" cy="83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2179" y="1580971"/>
            <a:ext cx="4088042" cy="92333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/>
              <a:t>Please click on the link to show the video</a:t>
            </a:r>
            <a:r>
              <a:rPr lang="en-US" dirty="0" smtClean="0"/>
              <a:t>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Video Title: </a:t>
            </a:r>
            <a:r>
              <a:rPr lang="en-US" b="1" dirty="0" smtClean="0"/>
              <a:t>“Tonic </a:t>
            </a:r>
            <a:r>
              <a:rPr lang="en-US" b="1" dirty="0" err="1" smtClean="0"/>
              <a:t>Clonic</a:t>
            </a:r>
            <a:r>
              <a:rPr lang="en-US" b="1" dirty="0" smtClean="0"/>
              <a:t> </a:t>
            </a:r>
            <a:r>
              <a:rPr lang="en-US" b="1" dirty="0" err="1" smtClean="0"/>
              <a:t>Siezure</a:t>
            </a:r>
            <a:r>
              <a:rPr lang="en-US" b="1" dirty="0" smtClean="0"/>
              <a:t> SD”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962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62484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472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2179" y="3048000"/>
            <a:ext cx="501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www.youtube.com/watch?v=lGNOF8DVIPQ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21" y="3581400"/>
            <a:ext cx="838200" cy="83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4498" y="1580971"/>
            <a:ext cx="5423409" cy="92333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/>
              <a:t>Please click on the link to show the video</a:t>
            </a:r>
            <a:r>
              <a:rPr lang="en-US" dirty="0" smtClean="0"/>
              <a:t>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Video Title: </a:t>
            </a:r>
            <a:r>
              <a:rPr lang="en-US" b="1" dirty="0" smtClean="0"/>
              <a:t>“Laughter Yoga: Laughing Away The Stress”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367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Blank">
  <a:themeElements>
    <a:clrScheme name="Custom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94A3DE"/>
      </a:accent1>
      <a:accent2>
        <a:srgbClr val="B8C2E9"/>
      </a:accent2>
      <a:accent3>
        <a:srgbClr val="5967AF"/>
      </a:accent3>
      <a:accent4>
        <a:srgbClr val="909ACA"/>
      </a:accent4>
      <a:accent5>
        <a:srgbClr val="3083AF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43371</TotalTime>
  <Words>572</Words>
  <Application>Microsoft Office PowerPoint</Application>
  <PresentationFormat>On-screen Show (4:3)</PresentationFormat>
  <Paragraphs>98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Wingdings</vt:lpstr>
      <vt:lpstr>Blank</vt:lpstr>
      <vt:lpstr>Content Slide</vt:lpstr>
      <vt:lpstr>Residential Services Curriculum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blood borne pathogens are spread in the workplace​ </vt:lpstr>
      <vt:lpstr>Exposed?  </vt:lpstr>
      <vt:lpstr>Exposed?  </vt:lpstr>
      <vt:lpstr>PowerPoint Presentation</vt:lpstr>
      <vt:lpstr>Review the learning objectives  Questions?  Time for Assessment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Encouraging &amp; Supporting  Community Integration</dc:title>
  <dc:creator>Miller, Sandra J (DSHS/DDA)</dc:creator>
  <cp:lastModifiedBy>Blanchette, Sarah (DSHS/DDA)</cp:lastModifiedBy>
  <cp:revision>281</cp:revision>
  <cp:lastPrinted>2016-05-13T21:47:57Z</cp:lastPrinted>
  <dcterms:created xsi:type="dcterms:W3CDTF">2016-03-15T18:44:50Z</dcterms:created>
  <dcterms:modified xsi:type="dcterms:W3CDTF">2019-03-18T19:48:52Z</dcterms:modified>
</cp:coreProperties>
</file>