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notesSlides/notesSlide31.xml" ContentType="application/vnd.openxmlformats-officedocument.presentationml.notesSlide+xml"/>
  <Override PartName="/ppt/tags/tag46.xml" ContentType="application/vnd.openxmlformats-officedocument.presentationml.tags+xml"/>
  <Override PartName="/ppt/notesSlides/notesSlide3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4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4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4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4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45.xml" ContentType="application/vnd.openxmlformats-officedocument.presentationml.notesSlide+xml"/>
  <Override PartName="/ppt/tags/tag73.xml" ContentType="application/vnd.openxmlformats-officedocument.presentationml.tags+xml"/>
  <Override PartName="/ppt/notesSlides/notesSlide46.xml" ContentType="application/vnd.openxmlformats-officedocument.presentationml.notesSlide+xml"/>
  <Override PartName="/ppt/tags/tag74.xml" ContentType="application/vnd.openxmlformats-officedocument.presentationml.tags+xml"/>
  <Override PartName="/ppt/notesSlides/notesSlide47.xml" ContentType="application/vnd.openxmlformats-officedocument.presentationml.notesSlide+xml"/>
  <Override PartName="/ppt/tags/tag75.xml" ContentType="application/vnd.openxmlformats-officedocument.presentationml.tags+xml"/>
  <Override PartName="/ppt/notesSlides/notesSlide48.xml" ContentType="application/vnd.openxmlformats-officedocument.presentationml.notesSlide+xml"/>
  <Override PartName="/ppt/tags/tag76.xml" ContentType="application/vnd.openxmlformats-officedocument.presentationml.tags+xml"/>
  <Override PartName="/ppt/notesSlides/notesSlide49.xml" ContentType="application/vnd.openxmlformats-officedocument.presentationml.notesSlide+xml"/>
  <Override PartName="/ppt/tags/tag77.xml" ContentType="application/vnd.openxmlformats-officedocument.presentationml.tags+xml"/>
  <Override PartName="/ppt/notesSlides/notesSlide50.xml" ContentType="application/vnd.openxmlformats-officedocument.presentationml.notesSlide+xml"/>
  <Override PartName="/ppt/tags/tag78.xml" ContentType="application/vnd.openxmlformats-officedocument.presentationml.tags+xml"/>
  <Override PartName="/ppt/notesSlides/notesSlide5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5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5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5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55.xml" ContentType="application/vnd.openxmlformats-officedocument.presentationml.notesSlide+xml"/>
  <Override PartName="/ppt/tags/tag87.xml" ContentType="application/vnd.openxmlformats-officedocument.presentationml.tags+xml"/>
  <Override PartName="/ppt/notesSlides/notesSlide56.xml" ContentType="application/vnd.openxmlformats-officedocument.presentationml.notesSlide+xml"/>
  <Override PartName="/ppt/tags/tag88.xml" ContentType="application/vnd.openxmlformats-officedocument.presentationml.tags+xml"/>
  <Override PartName="/ppt/notesSlides/notesSlide57.xml" ContentType="application/vnd.openxmlformats-officedocument.presentationml.notesSlide+xml"/>
  <Override PartName="/ppt/tags/tag89.xml" ContentType="application/vnd.openxmlformats-officedocument.presentationml.tags+xml"/>
  <Override PartName="/ppt/notesSlides/notesSlide58.xml" ContentType="application/vnd.openxmlformats-officedocument.presentationml.notesSlide+xml"/>
  <Override PartName="/ppt/tags/tag90.xml" ContentType="application/vnd.openxmlformats-officedocument.presentationml.tags+xml"/>
  <Override PartName="/ppt/notesSlides/notesSlide5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6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61.xml" ContentType="application/vnd.openxmlformats-officedocument.presentationml.notesSlide+xml"/>
  <Override PartName="/ppt/tags/tag95.xml" ContentType="application/vnd.openxmlformats-officedocument.presentationml.tags+xml"/>
  <Override PartName="/ppt/notesSlides/notesSlide62.xml" ContentType="application/vnd.openxmlformats-officedocument.presentationml.notesSlide+xml"/>
  <Override PartName="/ppt/tags/tag96.xml" ContentType="application/vnd.openxmlformats-officedocument.presentationml.tags+xml"/>
  <Override PartName="/ppt/notesSlides/notesSlide63.xml" ContentType="application/vnd.openxmlformats-officedocument.presentationml.notesSlide+xml"/>
  <Override PartName="/ppt/tags/tag97.xml" ContentType="application/vnd.openxmlformats-officedocument.presentationml.tags+xml"/>
  <Override PartName="/ppt/notesSlides/notesSlide64.xml" ContentType="application/vnd.openxmlformats-officedocument.presentationml.notesSlide+xml"/>
  <Override PartName="/ppt/tags/tag98.xml" ContentType="application/vnd.openxmlformats-officedocument.presentationml.tags+xml"/>
  <Override PartName="/ppt/notesSlides/notesSlide6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68"/>
  </p:notesMasterIdLst>
  <p:sldIdLst>
    <p:sldId id="256" r:id="rId2"/>
    <p:sldId id="257" r:id="rId3"/>
    <p:sldId id="259" r:id="rId4"/>
    <p:sldId id="307" r:id="rId5"/>
    <p:sldId id="264" r:id="rId6"/>
    <p:sldId id="340" r:id="rId7"/>
    <p:sldId id="341" r:id="rId8"/>
    <p:sldId id="265" r:id="rId9"/>
    <p:sldId id="311" r:id="rId10"/>
    <p:sldId id="315" r:id="rId11"/>
    <p:sldId id="317" r:id="rId12"/>
    <p:sldId id="318" r:id="rId13"/>
    <p:sldId id="319" r:id="rId14"/>
    <p:sldId id="316" r:id="rId15"/>
    <p:sldId id="342" r:id="rId16"/>
    <p:sldId id="343" r:id="rId17"/>
    <p:sldId id="344" r:id="rId18"/>
    <p:sldId id="345" r:id="rId19"/>
    <p:sldId id="314" r:id="rId20"/>
    <p:sldId id="267" r:id="rId21"/>
    <p:sldId id="268" r:id="rId22"/>
    <p:sldId id="269" r:id="rId23"/>
    <p:sldId id="270" r:id="rId24"/>
    <p:sldId id="321" r:id="rId25"/>
    <p:sldId id="271" r:id="rId26"/>
    <p:sldId id="324" r:id="rId27"/>
    <p:sldId id="322" r:id="rId28"/>
    <p:sldId id="272" r:id="rId29"/>
    <p:sldId id="336" r:id="rId30"/>
    <p:sldId id="337" r:id="rId31"/>
    <p:sldId id="338" r:id="rId32"/>
    <p:sldId id="339"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276" r:id="rId46"/>
    <p:sldId id="278" r:id="rId47"/>
    <p:sldId id="280" r:id="rId48"/>
    <p:sldId id="281" r:id="rId49"/>
    <p:sldId id="282" r:id="rId50"/>
    <p:sldId id="283" r:id="rId51"/>
    <p:sldId id="284" r:id="rId52"/>
    <p:sldId id="358" r:id="rId53"/>
    <p:sldId id="359" r:id="rId54"/>
    <p:sldId id="360" r:id="rId55"/>
    <p:sldId id="361" r:id="rId56"/>
    <p:sldId id="286" r:id="rId57"/>
    <p:sldId id="288" r:id="rId58"/>
    <p:sldId id="293" r:id="rId59"/>
    <p:sldId id="325" r:id="rId60"/>
    <p:sldId id="362" r:id="rId61"/>
    <p:sldId id="363" r:id="rId62"/>
    <p:sldId id="301" r:id="rId63"/>
    <p:sldId id="302" r:id="rId64"/>
    <p:sldId id="303" r:id="rId65"/>
    <p:sldId id="329" r:id="rId66"/>
    <p:sldId id="306" r:id="rId67"/>
  </p:sldIdLst>
  <p:sldSz cx="9144000" cy="6858000" type="screen4x3"/>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349"/>
    <a:srgbClr val="8CADAE"/>
    <a:srgbClr val="99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29" autoAdjust="0"/>
  </p:normalViewPr>
  <p:slideViewPr>
    <p:cSldViewPr>
      <p:cViewPr varScale="1">
        <p:scale>
          <a:sx n="93" d="100"/>
          <a:sy n="93" d="100"/>
        </p:scale>
        <p:origin x="82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946E4-D8FA-48A5-8E90-69B7D9F34BF6}" type="datetimeFigureOut">
              <a:rPr lang="en-US" smtClean="0"/>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6B44F-077F-422C-9DE1-B58C371D9BE3}" type="slidenum">
              <a:rPr lang="en-US" smtClean="0"/>
              <a:pPr/>
              <a:t>‹#›</a:t>
            </a:fld>
            <a:endParaRPr lang="en-US"/>
          </a:p>
        </p:txBody>
      </p:sp>
    </p:spTree>
    <p:extLst>
      <p:ext uri="{BB962C8B-B14F-4D97-AF65-F5344CB8AC3E}">
        <p14:creationId xmlns:p14="http://schemas.microsoft.com/office/powerpoint/2010/main" val="395190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1</a:t>
            </a:fld>
            <a:endParaRPr lang="en-US"/>
          </a:p>
        </p:txBody>
      </p:sp>
    </p:spTree>
    <p:extLst>
      <p:ext uri="{BB962C8B-B14F-4D97-AF65-F5344CB8AC3E}">
        <p14:creationId xmlns:p14="http://schemas.microsoft.com/office/powerpoint/2010/main" val="392936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10</a:t>
            </a:fld>
            <a:endParaRPr lang="en-US"/>
          </a:p>
        </p:txBody>
      </p:sp>
    </p:spTree>
    <p:extLst>
      <p:ext uri="{BB962C8B-B14F-4D97-AF65-F5344CB8AC3E}">
        <p14:creationId xmlns:p14="http://schemas.microsoft.com/office/powerpoint/2010/main" val="322384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11</a:t>
            </a:fld>
            <a:endParaRPr lang="en-US"/>
          </a:p>
        </p:txBody>
      </p:sp>
    </p:spTree>
    <p:extLst>
      <p:ext uri="{BB962C8B-B14F-4D97-AF65-F5344CB8AC3E}">
        <p14:creationId xmlns:p14="http://schemas.microsoft.com/office/powerpoint/2010/main" val="155661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12</a:t>
            </a:fld>
            <a:endParaRPr lang="en-US"/>
          </a:p>
        </p:txBody>
      </p:sp>
    </p:spTree>
    <p:extLst>
      <p:ext uri="{BB962C8B-B14F-4D97-AF65-F5344CB8AC3E}">
        <p14:creationId xmlns:p14="http://schemas.microsoft.com/office/powerpoint/2010/main" val="412625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13</a:t>
            </a:fld>
            <a:endParaRPr lang="en-US"/>
          </a:p>
        </p:txBody>
      </p:sp>
    </p:spTree>
    <p:extLst>
      <p:ext uri="{BB962C8B-B14F-4D97-AF65-F5344CB8AC3E}">
        <p14:creationId xmlns:p14="http://schemas.microsoft.com/office/powerpoint/2010/main" val="395505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14</a:t>
            </a:fld>
            <a:endParaRPr lang="en-US"/>
          </a:p>
        </p:txBody>
      </p:sp>
    </p:spTree>
    <p:extLst>
      <p:ext uri="{BB962C8B-B14F-4D97-AF65-F5344CB8AC3E}">
        <p14:creationId xmlns:p14="http://schemas.microsoft.com/office/powerpoint/2010/main" val="466516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15</a:t>
            </a:fld>
            <a:endParaRPr lang="en-US"/>
          </a:p>
        </p:txBody>
      </p:sp>
    </p:spTree>
    <p:extLst>
      <p:ext uri="{BB962C8B-B14F-4D97-AF65-F5344CB8AC3E}">
        <p14:creationId xmlns:p14="http://schemas.microsoft.com/office/powerpoint/2010/main" val="310156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16</a:t>
            </a:fld>
            <a:endParaRPr lang="en-US"/>
          </a:p>
        </p:txBody>
      </p:sp>
    </p:spTree>
    <p:extLst>
      <p:ext uri="{BB962C8B-B14F-4D97-AF65-F5344CB8AC3E}">
        <p14:creationId xmlns:p14="http://schemas.microsoft.com/office/powerpoint/2010/main" val="617082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17</a:t>
            </a:fld>
            <a:endParaRPr lang="en-US"/>
          </a:p>
        </p:txBody>
      </p:sp>
    </p:spTree>
    <p:extLst>
      <p:ext uri="{BB962C8B-B14F-4D97-AF65-F5344CB8AC3E}">
        <p14:creationId xmlns:p14="http://schemas.microsoft.com/office/powerpoint/2010/main" val="407064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18</a:t>
            </a:fld>
            <a:endParaRPr lang="en-US"/>
          </a:p>
        </p:txBody>
      </p:sp>
    </p:spTree>
    <p:extLst>
      <p:ext uri="{BB962C8B-B14F-4D97-AF65-F5344CB8AC3E}">
        <p14:creationId xmlns:p14="http://schemas.microsoft.com/office/powerpoint/2010/main" val="3676385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19</a:t>
            </a:fld>
            <a:endParaRPr lang="en-US"/>
          </a:p>
        </p:txBody>
      </p:sp>
    </p:spTree>
    <p:extLst>
      <p:ext uri="{BB962C8B-B14F-4D97-AF65-F5344CB8AC3E}">
        <p14:creationId xmlns:p14="http://schemas.microsoft.com/office/powerpoint/2010/main" val="108949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2</a:t>
            </a:fld>
            <a:endParaRPr lang="en-US"/>
          </a:p>
        </p:txBody>
      </p:sp>
    </p:spTree>
    <p:extLst>
      <p:ext uri="{BB962C8B-B14F-4D97-AF65-F5344CB8AC3E}">
        <p14:creationId xmlns:p14="http://schemas.microsoft.com/office/powerpoint/2010/main" val="2667384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20</a:t>
            </a:fld>
            <a:endParaRPr lang="en-US"/>
          </a:p>
        </p:txBody>
      </p:sp>
    </p:spTree>
    <p:extLst>
      <p:ext uri="{BB962C8B-B14F-4D97-AF65-F5344CB8AC3E}">
        <p14:creationId xmlns:p14="http://schemas.microsoft.com/office/powerpoint/2010/main" val="1890635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21</a:t>
            </a:fld>
            <a:endParaRPr lang="en-US"/>
          </a:p>
        </p:txBody>
      </p:sp>
    </p:spTree>
    <p:extLst>
      <p:ext uri="{BB962C8B-B14F-4D97-AF65-F5344CB8AC3E}">
        <p14:creationId xmlns:p14="http://schemas.microsoft.com/office/powerpoint/2010/main" val="3947849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22</a:t>
            </a:fld>
            <a:endParaRPr lang="en-US"/>
          </a:p>
        </p:txBody>
      </p:sp>
    </p:spTree>
    <p:extLst>
      <p:ext uri="{BB962C8B-B14F-4D97-AF65-F5344CB8AC3E}">
        <p14:creationId xmlns:p14="http://schemas.microsoft.com/office/powerpoint/2010/main" val="229249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23</a:t>
            </a:fld>
            <a:endParaRPr lang="en-US"/>
          </a:p>
        </p:txBody>
      </p:sp>
    </p:spTree>
    <p:extLst>
      <p:ext uri="{BB962C8B-B14F-4D97-AF65-F5344CB8AC3E}">
        <p14:creationId xmlns:p14="http://schemas.microsoft.com/office/powerpoint/2010/main" val="254672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24</a:t>
            </a:fld>
            <a:endParaRPr lang="en-US"/>
          </a:p>
        </p:txBody>
      </p:sp>
    </p:spTree>
    <p:extLst>
      <p:ext uri="{BB962C8B-B14F-4D97-AF65-F5344CB8AC3E}">
        <p14:creationId xmlns:p14="http://schemas.microsoft.com/office/powerpoint/2010/main" val="339554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25</a:t>
            </a:fld>
            <a:endParaRPr lang="en-US"/>
          </a:p>
        </p:txBody>
      </p:sp>
    </p:spTree>
    <p:extLst>
      <p:ext uri="{BB962C8B-B14F-4D97-AF65-F5344CB8AC3E}">
        <p14:creationId xmlns:p14="http://schemas.microsoft.com/office/powerpoint/2010/main" val="299868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26</a:t>
            </a:fld>
            <a:endParaRPr lang="en-US"/>
          </a:p>
        </p:txBody>
      </p:sp>
    </p:spTree>
    <p:extLst>
      <p:ext uri="{BB962C8B-B14F-4D97-AF65-F5344CB8AC3E}">
        <p14:creationId xmlns:p14="http://schemas.microsoft.com/office/powerpoint/2010/main" val="4212509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27</a:t>
            </a:fld>
            <a:endParaRPr lang="en-US"/>
          </a:p>
        </p:txBody>
      </p:sp>
    </p:spTree>
    <p:extLst>
      <p:ext uri="{BB962C8B-B14F-4D97-AF65-F5344CB8AC3E}">
        <p14:creationId xmlns:p14="http://schemas.microsoft.com/office/powerpoint/2010/main" val="614543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28</a:t>
            </a:fld>
            <a:endParaRPr lang="en-US"/>
          </a:p>
        </p:txBody>
      </p:sp>
    </p:spTree>
    <p:extLst>
      <p:ext uri="{BB962C8B-B14F-4D97-AF65-F5344CB8AC3E}">
        <p14:creationId xmlns:p14="http://schemas.microsoft.com/office/powerpoint/2010/main" val="3514386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29</a:t>
            </a:fld>
            <a:endParaRPr lang="en-US"/>
          </a:p>
        </p:txBody>
      </p:sp>
    </p:spTree>
    <p:extLst>
      <p:ext uri="{BB962C8B-B14F-4D97-AF65-F5344CB8AC3E}">
        <p14:creationId xmlns:p14="http://schemas.microsoft.com/office/powerpoint/2010/main" val="166265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a:t>
            </a:fld>
            <a:endParaRPr lang="en-US"/>
          </a:p>
        </p:txBody>
      </p:sp>
    </p:spTree>
    <p:extLst>
      <p:ext uri="{BB962C8B-B14F-4D97-AF65-F5344CB8AC3E}">
        <p14:creationId xmlns:p14="http://schemas.microsoft.com/office/powerpoint/2010/main" val="3781515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30</a:t>
            </a:fld>
            <a:endParaRPr lang="en-US"/>
          </a:p>
        </p:txBody>
      </p:sp>
    </p:spTree>
    <p:extLst>
      <p:ext uri="{BB962C8B-B14F-4D97-AF65-F5344CB8AC3E}">
        <p14:creationId xmlns:p14="http://schemas.microsoft.com/office/powerpoint/2010/main" val="3872615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31</a:t>
            </a:fld>
            <a:endParaRPr lang="en-US"/>
          </a:p>
        </p:txBody>
      </p:sp>
    </p:spTree>
    <p:extLst>
      <p:ext uri="{BB962C8B-B14F-4D97-AF65-F5344CB8AC3E}">
        <p14:creationId xmlns:p14="http://schemas.microsoft.com/office/powerpoint/2010/main" val="728703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32</a:t>
            </a:fld>
            <a:endParaRPr lang="en-US"/>
          </a:p>
        </p:txBody>
      </p:sp>
    </p:spTree>
    <p:extLst>
      <p:ext uri="{BB962C8B-B14F-4D97-AF65-F5344CB8AC3E}">
        <p14:creationId xmlns:p14="http://schemas.microsoft.com/office/powerpoint/2010/main" val="4168070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33</a:t>
            </a:fld>
            <a:endParaRPr lang="en-US"/>
          </a:p>
        </p:txBody>
      </p:sp>
    </p:spTree>
    <p:extLst>
      <p:ext uri="{BB962C8B-B14F-4D97-AF65-F5344CB8AC3E}">
        <p14:creationId xmlns:p14="http://schemas.microsoft.com/office/powerpoint/2010/main" val="4035175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34</a:t>
            </a:fld>
            <a:endParaRPr lang="en-US"/>
          </a:p>
        </p:txBody>
      </p:sp>
    </p:spTree>
    <p:extLst>
      <p:ext uri="{BB962C8B-B14F-4D97-AF65-F5344CB8AC3E}">
        <p14:creationId xmlns:p14="http://schemas.microsoft.com/office/powerpoint/2010/main" val="390447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35</a:t>
            </a:fld>
            <a:endParaRPr lang="en-US"/>
          </a:p>
        </p:txBody>
      </p:sp>
    </p:spTree>
    <p:extLst>
      <p:ext uri="{BB962C8B-B14F-4D97-AF65-F5344CB8AC3E}">
        <p14:creationId xmlns:p14="http://schemas.microsoft.com/office/powerpoint/2010/main" val="2759465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36</a:t>
            </a:fld>
            <a:endParaRPr lang="en-US"/>
          </a:p>
        </p:txBody>
      </p:sp>
    </p:spTree>
    <p:extLst>
      <p:ext uri="{BB962C8B-B14F-4D97-AF65-F5344CB8AC3E}">
        <p14:creationId xmlns:p14="http://schemas.microsoft.com/office/powerpoint/2010/main" val="650379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37</a:t>
            </a:fld>
            <a:endParaRPr lang="en-US"/>
          </a:p>
        </p:txBody>
      </p:sp>
    </p:spTree>
    <p:extLst>
      <p:ext uri="{BB962C8B-B14F-4D97-AF65-F5344CB8AC3E}">
        <p14:creationId xmlns:p14="http://schemas.microsoft.com/office/powerpoint/2010/main" val="3780887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38</a:t>
            </a:fld>
            <a:endParaRPr lang="en-US"/>
          </a:p>
        </p:txBody>
      </p:sp>
    </p:spTree>
    <p:extLst>
      <p:ext uri="{BB962C8B-B14F-4D97-AF65-F5344CB8AC3E}">
        <p14:creationId xmlns:p14="http://schemas.microsoft.com/office/powerpoint/2010/main" val="3658730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39</a:t>
            </a:fld>
            <a:endParaRPr lang="en-US"/>
          </a:p>
        </p:txBody>
      </p:sp>
    </p:spTree>
    <p:extLst>
      <p:ext uri="{BB962C8B-B14F-4D97-AF65-F5344CB8AC3E}">
        <p14:creationId xmlns:p14="http://schemas.microsoft.com/office/powerpoint/2010/main" val="346694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4</a:t>
            </a:fld>
            <a:endParaRPr lang="en-US"/>
          </a:p>
        </p:txBody>
      </p:sp>
    </p:spTree>
    <p:extLst>
      <p:ext uri="{BB962C8B-B14F-4D97-AF65-F5344CB8AC3E}">
        <p14:creationId xmlns:p14="http://schemas.microsoft.com/office/powerpoint/2010/main" val="3382795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40</a:t>
            </a:fld>
            <a:endParaRPr lang="en-US"/>
          </a:p>
        </p:txBody>
      </p:sp>
    </p:spTree>
    <p:extLst>
      <p:ext uri="{BB962C8B-B14F-4D97-AF65-F5344CB8AC3E}">
        <p14:creationId xmlns:p14="http://schemas.microsoft.com/office/powerpoint/2010/main" val="781404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41</a:t>
            </a:fld>
            <a:endParaRPr lang="en-US"/>
          </a:p>
        </p:txBody>
      </p:sp>
    </p:spTree>
    <p:extLst>
      <p:ext uri="{BB962C8B-B14F-4D97-AF65-F5344CB8AC3E}">
        <p14:creationId xmlns:p14="http://schemas.microsoft.com/office/powerpoint/2010/main" val="1254140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42</a:t>
            </a:fld>
            <a:endParaRPr lang="en-US"/>
          </a:p>
        </p:txBody>
      </p:sp>
    </p:spTree>
    <p:extLst>
      <p:ext uri="{BB962C8B-B14F-4D97-AF65-F5344CB8AC3E}">
        <p14:creationId xmlns:p14="http://schemas.microsoft.com/office/powerpoint/2010/main" val="2473592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43</a:t>
            </a:fld>
            <a:endParaRPr lang="en-US"/>
          </a:p>
        </p:txBody>
      </p:sp>
    </p:spTree>
    <p:extLst>
      <p:ext uri="{BB962C8B-B14F-4D97-AF65-F5344CB8AC3E}">
        <p14:creationId xmlns:p14="http://schemas.microsoft.com/office/powerpoint/2010/main" val="3623623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44</a:t>
            </a:fld>
            <a:endParaRPr lang="en-US"/>
          </a:p>
        </p:txBody>
      </p:sp>
    </p:spTree>
    <p:extLst>
      <p:ext uri="{BB962C8B-B14F-4D97-AF65-F5344CB8AC3E}">
        <p14:creationId xmlns:p14="http://schemas.microsoft.com/office/powerpoint/2010/main" val="1861314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45</a:t>
            </a:fld>
            <a:endParaRPr lang="en-US"/>
          </a:p>
        </p:txBody>
      </p:sp>
    </p:spTree>
    <p:extLst>
      <p:ext uri="{BB962C8B-B14F-4D97-AF65-F5344CB8AC3E}">
        <p14:creationId xmlns:p14="http://schemas.microsoft.com/office/powerpoint/2010/main" val="4232008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46</a:t>
            </a:fld>
            <a:endParaRPr lang="en-US"/>
          </a:p>
        </p:txBody>
      </p:sp>
    </p:spTree>
    <p:extLst>
      <p:ext uri="{BB962C8B-B14F-4D97-AF65-F5344CB8AC3E}">
        <p14:creationId xmlns:p14="http://schemas.microsoft.com/office/powerpoint/2010/main" val="3365976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47</a:t>
            </a:fld>
            <a:endParaRPr lang="en-US"/>
          </a:p>
        </p:txBody>
      </p:sp>
    </p:spTree>
    <p:extLst>
      <p:ext uri="{BB962C8B-B14F-4D97-AF65-F5344CB8AC3E}">
        <p14:creationId xmlns:p14="http://schemas.microsoft.com/office/powerpoint/2010/main" val="1925681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48</a:t>
            </a:fld>
            <a:endParaRPr lang="en-US"/>
          </a:p>
        </p:txBody>
      </p:sp>
    </p:spTree>
    <p:extLst>
      <p:ext uri="{BB962C8B-B14F-4D97-AF65-F5344CB8AC3E}">
        <p14:creationId xmlns:p14="http://schemas.microsoft.com/office/powerpoint/2010/main" val="2659924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49</a:t>
            </a:fld>
            <a:endParaRPr lang="en-US"/>
          </a:p>
        </p:txBody>
      </p:sp>
    </p:spTree>
    <p:extLst>
      <p:ext uri="{BB962C8B-B14F-4D97-AF65-F5344CB8AC3E}">
        <p14:creationId xmlns:p14="http://schemas.microsoft.com/office/powerpoint/2010/main" val="394663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5</a:t>
            </a:fld>
            <a:endParaRPr lang="en-US"/>
          </a:p>
        </p:txBody>
      </p:sp>
    </p:spTree>
    <p:extLst>
      <p:ext uri="{BB962C8B-B14F-4D97-AF65-F5344CB8AC3E}">
        <p14:creationId xmlns:p14="http://schemas.microsoft.com/office/powerpoint/2010/main" val="1675684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50</a:t>
            </a:fld>
            <a:endParaRPr lang="en-US"/>
          </a:p>
        </p:txBody>
      </p:sp>
    </p:spTree>
    <p:extLst>
      <p:ext uri="{BB962C8B-B14F-4D97-AF65-F5344CB8AC3E}">
        <p14:creationId xmlns:p14="http://schemas.microsoft.com/office/powerpoint/2010/main" val="3317171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51</a:t>
            </a:fld>
            <a:endParaRPr lang="en-US"/>
          </a:p>
        </p:txBody>
      </p:sp>
    </p:spTree>
    <p:extLst>
      <p:ext uri="{BB962C8B-B14F-4D97-AF65-F5344CB8AC3E}">
        <p14:creationId xmlns:p14="http://schemas.microsoft.com/office/powerpoint/2010/main" val="29478988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52</a:t>
            </a:fld>
            <a:endParaRPr lang="en-US"/>
          </a:p>
        </p:txBody>
      </p:sp>
    </p:spTree>
    <p:extLst>
      <p:ext uri="{BB962C8B-B14F-4D97-AF65-F5344CB8AC3E}">
        <p14:creationId xmlns:p14="http://schemas.microsoft.com/office/powerpoint/2010/main" val="2054149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53</a:t>
            </a:fld>
            <a:endParaRPr lang="en-US"/>
          </a:p>
        </p:txBody>
      </p:sp>
    </p:spTree>
    <p:extLst>
      <p:ext uri="{BB962C8B-B14F-4D97-AF65-F5344CB8AC3E}">
        <p14:creationId xmlns:p14="http://schemas.microsoft.com/office/powerpoint/2010/main" val="15560342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54</a:t>
            </a:fld>
            <a:endParaRPr lang="en-US"/>
          </a:p>
        </p:txBody>
      </p:sp>
    </p:spTree>
    <p:extLst>
      <p:ext uri="{BB962C8B-B14F-4D97-AF65-F5344CB8AC3E}">
        <p14:creationId xmlns:p14="http://schemas.microsoft.com/office/powerpoint/2010/main" val="1384822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55</a:t>
            </a:fld>
            <a:endParaRPr lang="en-US"/>
          </a:p>
        </p:txBody>
      </p:sp>
    </p:spTree>
    <p:extLst>
      <p:ext uri="{BB962C8B-B14F-4D97-AF65-F5344CB8AC3E}">
        <p14:creationId xmlns:p14="http://schemas.microsoft.com/office/powerpoint/2010/main" val="26527503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56</a:t>
            </a:fld>
            <a:endParaRPr lang="en-US"/>
          </a:p>
        </p:txBody>
      </p:sp>
    </p:spTree>
    <p:extLst>
      <p:ext uri="{BB962C8B-B14F-4D97-AF65-F5344CB8AC3E}">
        <p14:creationId xmlns:p14="http://schemas.microsoft.com/office/powerpoint/2010/main" val="2243633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57</a:t>
            </a:fld>
            <a:endParaRPr lang="en-US"/>
          </a:p>
        </p:txBody>
      </p:sp>
    </p:spTree>
    <p:extLst>
      <p:ext uri="{BB962C8B-B14F-4D97-AF65-F5344CB8AC3E}">
        <p14:creationId xmlns:p14="http://schemas.microsoft.com/office/powerpoint/2010/main" val="1682585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58</a:t>
            </a:fld>
            <a:endParaRPr lang="en-US"/>
          </a:p>
        </p:txBody>
      </p:sp>
    </p:spTree>
    <p:extLst>
      <p:ext uri="{BB962C8B-B14F-4D97-AF65-F5344CB8AC3E}">
        <p14:creationId xmlns:p14="http://schemas.microsoft.com/office/powerpoint/2010/main" val="1425888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59</a:t>
            </a:fld>
            <a:endParaRPr lang="en-US"/>
          </a:p>
        </p:txBody>
      </p:sp>
    </p:spTree>
    <p:extLst>
      <p:ext uri="{BB962C8B-B14F-4D97-AF65-F5344CB8AC3E}">
        <p14:creationId xmlns:p14="http://schemas.microsoft.com/office/powerpoint/2010/main" val="322830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6</a:t>
            </a:fld>
            <a:endParaRPr lang="en-US"/>
          </a:p>
        </p:txBody>
      </p:sp>
    </p:spTree>
    <p:extLst>
      <p:ext uri="{BB962C8B-B14F-4D97-AF65-F5344CB8AC3E}">
        <p14:creationId xmlns:p14="http://schemas.microsoft.com/office/powerpoint/2010/main" val="29454476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60</a:t>
            </a:fld>
            <a:endParaRPr lang="en-US"/>
          </a:p>
        </p:txBody>
      </p:sp>
    </p:spTree>
    <p:extLst>
      <p:ext uri="{BB962C8B-B14F-4D97-AF65-F5344CB8AC3E}">
        <p14:creationId xmlns:p14="http://schemas.microsoft.com/office/powerpoint/2010/main" val="4247257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61</a:t>
            </a:fld>
            <a:endParaRPr lang="en-US"/>
          </a:p>
        </p:txBody>
      </p:sp>
    </p:spTree>
    <p:extLst>
      <p:ext uri="{BB962C8B-B14F-4D97-AF65-F5344CB8AC3E}">
        <p14:creationId xmlns:p14="http://schemas.microsoft.com/office/powerpoint/2010/main" val="1079904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62</a:t>
            </a:fld>
            <a:endParaRPr lang="en-US"/>
          </a:p>
        </p:txBody>
      </p:sp>
    </p:spTree>
    <p:extLst>
      <p:ext uri="{BB962C8B-B14F-4D97-AF65-F5344CB8AC3E}">
        <p14:creationId xmlns:p14="http://schemas.microsoft.com/office/powerpoint/2010/main" val="27966134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63</a:t>
            </a:fld>
            <a:endParaRPr lang="en-US"/>
          </a:p>
        </p:txBody>
      </p:sp>
    </p:spTree>
    <p:extLst>
      <p:ext uri="{BB962C8B-B14F-4D97-AF65-F5344CB8AC3E}">
        <p14:creationId xmlns:p14="http://schemas.microsoft.com/office/powerpoint/2010/main" val="35370689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64</a:t>
            </a:fld>
            <a:endParaRPr lang="en-US"/>
          </a:p>
        </p:txBody>
      </p:sp>
    </p:spTree>
    <p:extLst>
      <p:ext uri="{BB962C8B-B14F-4D97-AF65-F5344CB8AC3E}">
        <p14:creationId xmlns:p14="http://schemas.microsoft.com/office/powerpoint/2010/main" val="37776948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65</a:t>
            </a:fld>
            <a:endParaRPr lang="en-US"/>
          </a:p>
        </p:txBody>
      </p:sp>
    </p:spTree>
    <p:extLst>
      <p:ext uri="{BB962C8B-B14F-4D97-AF65-F5344CB8AC3E}">
        <p14:creationId xmlns:p14="http://schemas.microsoft.com/office/powerpoint/2010/main" val="27399918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66</a:t>
            </a:fld>
            <a:endParaRPr lang="en-US"/>
          </a:p>
        </p:txBody>
      </p:sp>
    </p:spTree>
    <p:extLst>
      <p:ext uri="{BB962C8B-B14F-4D97-AF65-F5344CB8AC3E}">
        <p14:creationId xmlns:p14="http://schemas.microsoft.com/office/powerpoint/2010/main" val="60325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6B44F-077F-422C-9DE1-B58C371D9BE3}" type="slidenum">
              <a:rPr lang="en-US" smtClean="0"/>
              <a:pPr/>
              <a:t>7</a:t>
            </a:fld>
            <a:endParaRPr lang="en-US"/>
          </a:p>
        </p:txBody>
      </p:sp>
    </p:spTree>
    <p:extLst>
      <p:ext uri="{BB962C8B-B14F-4D97-AF65-F5344CB8AC3E}">
        <p14:creationId xmlns:p14="http://schemas.microsoft.com/office/powerpoint/2010/main" val="79234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8</a:t>
            </a:fld>
            <a:endParaRPr lang="en-US"/>
          </a:p>
        </p:txBody>
      </p:sp>
    </p:spTree>
    <p:extLst>
      <p:ext uri="{BB962C8B-B14F-4D97-AF65-F5344CB8AC3E}">
        <p14:creationId xmlns:p14="http://schemas.microsoft.com/office/powerpoint/2010/main" val="371980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6B44F-077F-422C-9DE1-B58C371D9BE3}" type="slidenum">
              <a:rPr lang="en-US" smtClean="0"/>
              <a:pPr/>
              <a:t>9</a:t>
            </a:fld>
            <a:endParaRPr lang="en-US"/>
          </a:p>
        </p:txBody>
      </p:sp>
    </p:spTree>
    <p:extLst>
      <p:ext uri="{BB962C8B-B14F-4D97-AF65-F5344CB8AC3E}">
        <p14:creationId xmlns:p14="http://schemas.microsoft.com/office/powerpoint/2010/main" val="188341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AAC43C8-2AED-4CBB-917C-496BC5497496}" type="datetimeFigureOut">
              <a:rPr lang="en-US" smtClean="0"/>
              <a:pPr/>
              <a:t>1/29/2016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AAC43C8-2AED-4CBB-917C-496BC5497496}"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228600" y="1600200"/>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Oval 8"/>
          <p:cNvSpPr/>
          <p:nvPr userDrawn="1"/>
        </p:nvSpPr>
        <p:spPr>
          <a:xfrm>
            <a:off x="4258322" y="990600"/>
            <a:ext cx="609600" cy="609600"/>
          </a:xfrm>
          <a:prstGeom prst="ellipse">
            <a:avLst/>
          </a:prstGeom>
          <a:blipFill>
            <a:blip r:embed="rId2" cstate="print"/>
            <a:stretch>
              <a:fillRect/>
            </a:stretch>
          </a:blipFill>
          <a:ln w="15875" cap="rnd" cmpd="sng" algn="ctr">
            <a:solidFill>
              <a:schemeClr val="bg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AAC43C8-2AED-4CBB-917C-496BC5497496}" type="datetimeFigureOut">
              <a:rPr lang="en-US" smtClean="0"/>
              <a:pPr/>
              <a:t>1/29/2016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
        <p:nvSpPr>
          <p:cNvPr id="20" name="Oval 19"/>
          <p:cNvSpPr/>
          <p:nvPr userDrawn="1"/>
        </p:nvSpPr>
        <p:spPr>
          <a:xfrm>
            <a:off x="4191000" y="2057400"/>
            <a:ext cx="609600" cy="609600"/>
          </a:xfrm>
          <a:prstGeom prst="ellipse">
            <a:avLst/>
          </a:prstGeom>
          <a:blipFill>
            <a:blip r:embed="rId2" cstate="print"/>
            <a:stretch>
              <a:fillRect/>
            </a:stretch>
          </a:blipFill>
          <a:ln w="15875" cap="rnd" cmpd="sng" algn="ctr">
            <a:solidFill>
              <a:schemeClr val="bg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AC43C8-2AED-4CBB-917C-496BC5497496}" type="datetimeFigureOut">
              <a:rPr lang="en-US" smtClean="0"/>
              <a:pPr/>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7C333C6-3E22-42E3-ADA5-EC6DC2C3A8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AAC43C8-2AED-4CBB-917C-496BC5497496}" type="datetimeFigureOut">
              <a:rPr lang="en-US" smtClean="0"/>
              <a:pPr/>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7C333C6-3E22-42E3-ADA5-EC6DC2C3A8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Lesson Sli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04800" y="1066800"/>
            <a:ext cx="2514600" cy="1524000"/>
          </a:xfrm>
        </p:spPr>
        <p:txBody>
          <a:bodyPr anchor="b">
            <a:noAutofit/>
          </a:bodyPr>
          <a:lstStyle>
            <a:lvl1pPr algn="l">
              <a:buNone/>
              <a:defRPr sz="2400" b="1">
                <a:solidFill>
                  <a:srgbClr val="FFFFFF"/>
                </a:solidFill>
                <a:latin typeface="+mj-lt"/>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04800" y="2667000"/>
            <a:ext cx="2438400" cy="3657600"/>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295400" y="228600"/>
            <a:ext cx="609600" cy="609600"/>
          </a:xfrm>
          <a:prstGeom prst="ellipse">
            <a:avLst/>
          </a:prstGeom>
          <a:blipFill>
            <a:blip r:embed="rId2" cstate="print"/>
            <a:stretch>
              <a:fillRect/>
            </a:stretch>
          </a:blipFill>
          <a:ln w="15875" cap="rnd" cmpd="sng" algn="ctr">
            <a:solidFill>
              <a:schemeClr val="bg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181600" y="6404984"/>
            <a:ext cx="3654552" cy="365760"/>
          </a:xfrm>
        </p:spPr>
        <p:txBody>
          <a:bodyPr/>
          <a:lstStyle>
            <a:lvl1pPr>
              <a:defRPr/>
            </a:lvl1pPr>
          </a:lstStyle>
          <a:p>
            <a:r>
              <a:rPr lang="en-US" dirty="0" smtClean="0"/>
              <a:t>DSHS IT SECURITY ONLINE TRAINING</a:t>
            </a:r>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1_Lesson Sli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04800" y="1066800"/>
            <a:ext cx="2514600" cy="2133600"/>
          </a:xfrm>
        </p:spPr>
        <p:txBody>
          <a:bodyPr anchor="b">
            <a:noAutofit/>
          </a:bodyPr>
          <a:lstStyle>
            <a:lvl1pPr algn="l">
              <a:buNone/>
              <a:defRPr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04800" y="3276600"/>
            <a:ext cx="2438400" cy="3048000"/>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123272" y="228600"/>
            <a:ext cx="609600" cy="609600"/>
          </a:xfrm>
          <a:prstGeom prst="ellipse">
            <a:avLst/>
          </a:prstGeom>
          <a:blipFill>
            <a:blip r:embed="rId2" cstate="print"/>
            <a:stretch>
              <a:fillRect/>
            </a:stretch>
          </a:blipFill>
          <a:ln w="15875" cap="rnd" cmpd="sng" algn="ctr">
            <a:solidFill>
              <a:schemeClr val="bg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181600" y="6404984"/>
            <a:ext cx="3654552" cy="365760"/>
          </a:xfrm>
        </p:spPr>
        <p:txBody>
          <a:bodyPr/>
          <a:lstStyle>
            <a:lvl1pPr>
              <a:defRPr/>
            </a:lvl1pPr>
          </a:lstStyle>
          <a:p>
            <a:r>
              <a:rPr lang="en-US" dirty="0" smtClean="0"/>
              <a:t>DSHS IT SECURITY ONLINE TRAINING</a:t>
            </a:r>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7C333C6-3E22-42E3-ADA5-EC6DC2C3A88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AAC43C8-2AED-4CBB-917C-496BC5497496}" type="datetimeFigureOut">
              <a:rPr lang="en-US" smtClean="0"/>
              <a:pPr/>
              <a:t>1/29/2016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rgbClr val="8CADAE"/>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AAC43C8-2AED-4CBB-917C-496BC5497496}" type="datetimeFigureOut">
              <a:rPr lang="en-US" smtClean="0"/>
              <a:pPr/>
              <a:t>1/29/2016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7C333C6-3E22-42E3-ADA5-EC6DC2C3A88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2" r:id="rId4"/>
    <p:sldLayoutId id="2147484183" r:id="rId5"/>
    <p:sldLayoutId id="2147484184" r:id="rId6"/>
    <p:sldLayoutId id="2147484188" r:id="rId7"/>
    <p:sldLayoutId id="2147484185" r:id="rId8"/>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5.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5.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5.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6.gif"/><Relationship Id="rId5" Type="http://schemas.openxmlformats.org/officeDocument/2006/relationships/hyperlink" Target="http://asd.dshs.wa.gov/RPAU/documents/Admin-Policy/05-01.htm" TargetMode="Externa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hyperlink" Target="http://ishare.dshs.wa.lcl/Security/Manual/DSHS_IT_Sec_Pol.docx"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7.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8.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8.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9.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hyperlink" Target="http://www.socialsecurity.gov/agency/privacyact.html" TargetMode="External"/><Relationship Id="rId4" Type="http://schemas.openxmlformats.org/officeDocument/2006/relationships/hyperlink" Target="http://apps.leg.wa.gov/rcw/default.aspx?cite=74.04.060"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5.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5.jpe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5.jpe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jpe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5.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5.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5.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5.jpe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5.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5.jpe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5.jpe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5.jpe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0.jpe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7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7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7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jpe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5.jpe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5.jpe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5.jpe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8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8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90.xml"/><Relationship Id="rId4" Type="http://schemas.openxmlformats.org/officeDocument/2006/relationships/hyperlink" Target="mailto:ISSDServiceDesk@dshs.wa.gov"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5.jpeg"/><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5.jpeg"/><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9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9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1.png"/><Relationship Id="rId5" Type="http://schemas.openxmlformats.org/officeDocument/2006/relationships/hyperlink" Target="mailto:altsasecurity@dshs.wa.gov?subject=Security%20Awareness%20Course--Comments" TargetMode="External"/><Relationship Id="rId4"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68426" y="3200400"/>
            <a:ext cx="6480174" cy="1371600"/>
          </a:xfrm>
        </p:spPr>
        <p:txBody>
          <a:bodyPr>
            <a:normAutofit/>
          </a:bodyPr>
          <a:lstStyle/>
          <a:p>
            <a:r>
              <a:rPr lang="en-US" sz="2800" dirty="0" smtClean="0"/>
              <a:t>Security awareness Training for DSHS Contractors</a:t>
            </a:r>
            <a:endParaRPr lang="en-US" sz="2800" dirty="0"/>
          </a:p>
        </p:txBody>
      </p:sp>
      <p:sp>
        <p:nvSpPr>
          <p:cNvPr id="2" name="Title 1"/>
          <p:cNvSpPr>
            <a:spLocks noGrp="1"/>
          </p:cNvSpPr>
          <p:nvPr>
            <p:ph type="title"/>
          </p:nvPr>
        </p:nvSpPr>
        <p:spPr/>
        <p:txBody>
          <a:bodyPr>
            <a:normAutofit/>
          </a:bodyPr>
          <a:lstStyle/>
          <a:p>
            <a:r>
              <a:rPr lang="en-US" dirty="0" smtClean="0"/>
              <a:t>DSHS Information Technology Security Awareness Training</a:t>
            </a:r>
            <a:endParaRPr lang="en-US" dirty="0"/>
          </a:p>
        </p:txBody>
      </p:sp>
      <p:pic>
        <p:nvPicPr>
          <p:cNvPr id="9" name="Picture 1"/>
          <p:cNvPicPr>
            <a:picLocks noChangeAspect="1" noChangeArrowheads="1"/>
          </p:cNvPicPr>
          <p:nvPr>
            <p:custDataLst>
              <p:tags r:id="rId2"/>
            </p:custDataLst>
          </p:nvPr>
        </p:nvPicPr>
        <p:blipFill>
          <a:blip r:embed="rId5" cstate="print"/>
          <a:srcRect l="55040" t="90291" r="32800"/>
          <a:stretch>
            <a:fillRect/>
          </a:stretch>
        </p:blipFill>
        <p:spPr bwMode="auto">
          <a:xfrm>
            <a:off x="6400800" y="5410200"/>
            <a:ext cx="1447800" cy="762000"/>
          </a:xfrm>
          <a:prstGeom prst="rect">
            <a:avLst/>
          </a:prstGeom>
          <a:noFill/>
          <a:ln w="9525">
            <a:noFill/>
            <a:miter lim="800000"/>
            <a:headEnd/>
            <a:tailEnd/>
          </a:ln>
        </p:spPr>
      </p:pic>
      <p:sp>
        <p:nvSpPr>
          <p:cNvPr id="10" name="Right Arrow 9"/>
          <p:cNvSpPr/>
          <p:nvPr/>
        </p:nvSpPr>
        <p:spPr>
          <a:xfrm>
            <a:off x="838200" y="5334000"/>
            <a:ext cx="5105400" cy="990600"/>
          </a:xfrm>
          <a:prstGeom prst="rightArrow">
            <a:avLst/>
          </a:prstGeom>
          <a:solidFill>
            <a:srgbClr val="D1634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Click below to continue</a:t>
            </a:r>
            <a:endParaRPr lang="en-US" b="1"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Tell?</a:t>
            </a:r>
            <a:endParaRPr lang="en-US" dirty="0"/>
          </a:p>
        </p:txBody>
      </p:sp>
      <p:sp>
        <p:nvSpPr>
          <p:cNvPr id="4" name="Content Placeholder 3"/>
          <p:cNvSpPr>
            <a:spLocks noGrp="1"/>
          </p:cNvSpPr>
          <p:nvPr>
            <p:ph sz="quarter" idx="1"/>
          </p:nvPr>
        </p:nvSpPr>
        <p:spPr/>
        <p:txBody>
          <a:bodyPr>
            <a:normAutofit/>
          </a:bodyPr>
          <a:lstStyle/>
          <a:p>
            <a:pPr>
              <a:buNone/>
            </a:pPr>
            <a:r>
              <a:rPr lang="en-US" b="1" dirty="0" smtClean="0"/>
              <a:t>How can I tell if a message is bogus?</a:t>
            </a:r>
          </a:p>
          <a:p>
            <a:pPr marL="0" indent="0">
              <a:buNone/>
            </a:pPr>
            <a:r>
              <a:rPr lang="en-US" dirty="0" smtClean="0"/>
              <a:t>It is not always easy to tell, but here are some simple tips. </a:t>
            </a:r>
          </a:p>
          <a:p>
            <a:pPr marL="274320" lvl="1" indent="0">
              <a:buNone/>
            </a:pPr>
            <a:r>
              <a:rPr lang="en-US" sz="2400" dirty="0" smtClean="0">
                <a:solidFill>
                  <a:schemeClr val="tx1"/>
                </a:solidFill>
              </a:rPr>
              <a:t>1. Read carefully any message that asks you to click a link, or to enter a password.</a:t>
            </a:r>
          </a:p>
          <a:p>
            <a:pPr marL="274320" lvl="1" indent="0">
              <a:buNone/>
            </a:pPr>
            <a:r>
              <a:rPr lang="en-US" sz="2400" dirty="0" smtClean="0">
                <a:solidFill>
                  <a:schemeClr val="tx1"/>
                </a:solidFill>
              </a:rPr>
              <a:t>2. Is it an email that appears to come from someone you know? Would he or she normally send you a message like this?</a:t>
            </a:r>
            <a:endParaRPr lang="en-US" sz="24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Tell?</a:t>
            </a:r>
            <a:endParaRPr lang="en-US" dirty="0"/>
          </a:p>
        </p:txBody>
      </p:sp>
      <p:sp>
        <p:nvSpPr>
          <p:cNvPr id="4" name="Content Placeholder 3"/>
          <p:cNvSpPr>
            <a:spLocks noGrp="1"/>
          </p:cNvSpPr>
          <p:nvPr>
            <p:ph sz="quarter" idx="1"/>
          </p:nvPr>
        </p:nvSpPr>
        <p:spPr/>
        <p:txBody>
          <a:bodyPr>
            <a:normAutofit/>
          </a:bodyPr>
          <a:lstStyle/>
          <a:p>
            <a:pPr>
              <a:buNone/>
            </a:pPr>
            <a:r>
              <a:rPr lang="en-US" b="1" dirty="0" smtClean="0"/>
              <a:t>How can I tell…?  (cont.)</a:t>
            </a:r>
          </a:p>
          <a:p>
            <a:pPr marL="274320" lvl="1" indent="0">
              <a:buNone/>
            </a:pPr>
            <a:r>
              <a:rPr lang="en-US" sz="2400" dirty="0">
                <a:solidFill>
                  <a:schemeClr val="tx1"/>
                </a:solidFill>
              </a:rPr>
              <a:t>3. Pop-ups or windows:</a:t>
            </a:r>
          </a:p>
          <a:p>
            <a:pPr lvl="2">
              <a:buFont typeface="Wingdings" pitchFamily="2" charset="2"/>
              <a:buChar char="§"/>
            </a:pPr>
            <a:r>
              <a:rPr lang="en-US" sz="2600" dirty="0" smtClean="0">
                <a:solidFill>
                  <a:schemeClr val="tx1"/>
                </a:solidFill>
              </a:rPr>
              <a:t>Do you routinely see messages like this one?</a:t>
            </a:r>
          </a:p>
          <a:p>
            <a:pPr lvl="2">
              <a:buFont typeface="Wingdings" pitchFamily="2" charset="2"/>
              <a:buChar char="§"/>
            </a:pPr>
            <a:r>
              <a:rPr lang="en-US" sz="2600" dirty="0" smtClean="0">
                <a:solidFill>
                  <a:schemeClr val="tx1"/>
                </a:solidFill>
              </a:rPr>
              <a:t>If not, have your computer support staff told you to expect a message like this one?</a:t>
            </a:r>
          </a:p>
          <a:p>
            <a:pPr lvl="2">
              <a:buFont typeface="Wingdings" pitchFamily="2" charset="2"/>
              <a:buChar char="§"/>
            </a:pPr>
            <a:r>
              <a:rPr lang="en-US" sz="2600" dirty="0" smtClean="0">
                <a:solidFill>
                  <a:schemeClr val="tx1"/>
                </a:solidFill>
              </a:rPr>
              <a:t>Were you on a non DSHS web site when the message appeared?</a:t>
            </a:r>
          </a:p>
          <a:p>
            <a:pPr lvl="2">
              <a:buFont typeface="Wingdings" pitchFamily="2" charset="2"/>
              <a:buChar char="§"/>
            </a:pPr>
            <a:r>
              <a:rPr lang="en-US" sz="2600" dirty="0" smtClean="0">
                <a:solidFill>
                  <a:schemeClr val="tx1"/>
                </a:solidFill>
              </a:rPr>
              <a:t>Does the message contain </a:t>
            </a:r>
            <a:r>
              <a:rPr lang="en-US" sz="2600" dirty="0" smtClean="0">
                <a:solidFill>
                  <a:schemeClr val="tx1"/>
                </a:solidFill>
              </a:rPr>
              <a:t>grammatical </a:t>
            </a:r>
            <a:r>
              <a:rPr lang="en-US" sz="2600" dirty="0" smtClean="0">
                <a:solidFill>
                  <a:schemeClr val="tx1"/>
                </a:solidFill>
              </a:rPr>
              <a:t>errors?</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I Ask?</a:t>
            </a:r>
            <a:endParaRPr lang="en-US" dirty="0"/>
          </a:p>
        </p:txBody>
      </p:sp>
      <p:sp>
        <p:nvSpPr>
          <p:cNvPr id="4" name="Content Placeholder 3"/>
          <p:cNvSpPr>
            <a:spLocks noGrp="1"/>
          </p:cNvSpPr>
          <p:nvPr>
            <p:ph sz="quarter" idx="1"/>
          </p:nvPr>
        </p:nvSpPr>
        <p:spPr/>
        <p:txBody>
          <a:bodyPr>
            <a:normAutofit/>
          </a:bodyPr>
          <a:lstStyle/>
          <a:p>
            <a:pPr marL="0" indent="0">
              <a:buNone/>
            </a:pPr>
            <a:r>
              <a:rPr lang="en-US" b="1" dirty="0" smtClean="0"/>
              <a:t>If I am not sure, who should I ask?</a:t>
            </a:r>
          </a:p>
          <a:p>
            <a:r>
              <a:rPr lang="en-US" dirty="0" smtClean="0"/>
              <a:t>If in doubt, talk to your supervisor, help desk, or computer support staff.</a:t>
            </a:r>
          </a:p>
          <a:p>
            <a:pPr marL="0" indent="0">
              <a:buNone/>
            </a:pPr>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I Tell?</a:t>
            </a:r>
            <a:endParaRPr lang="en-US" dirty="0"/>
          </a:p>
        </p:txBody>
      </p:sp>
      <p:sp>
        <p:nvSpPr>
          <p:cNvPr id="4" name="Content Placeholder 3"/>
          <p:cNvSpPr>
            <a:spLocks noGrp="1"/>
          </p:cNvSpPr>
          <p:nvPr>
            <p:ph sz="quarter" idx="1"/>
          </p:nvPr>
        </p:nvSpPr>
        <p:spPr/>
        <p:txBody>
          <a:bodyPr>
            <a:normAutofit/>
          </a:bodyPr>
          <a:lstStyle/>
          <a:p>
            <a:pPr marL="0" indent="0">
              <a:buNone/>
            </a:pPr>
            <a:r>
              <a:rPr lang="en-US" b="1" dirty="0" smtClean="0"/>
              <a:t>If I know a message is bogus, who should I tell?</a:t>
            </a:r>
          </a:p>
          <a:p>
            <a:r>
              <a:rPr lang="en-US" dirty="0" smtClean="0"/>
              <a:t>To report </a:t>
            </a:r>
            <a:r>
              <a:rPr lang="en-US" dirty="0"/>
              <a:t>bogus </a:t>
            </a:r>
            <a:r>
              <a:rPr lang="en-US" dirty="0" smtClean="0"/>
              <a:t>messages attach </a:t>
            </a:r>
            <a:r>
              <a:rPr lang="en-US" dirty="0"/>
              <a:t>the original of any bogus email message to a new message, and send it </a:t>
            </a:r>
            <a:r>
              <a:rPr lang="en-US" dirty="0" smtClean="0"/>
              <a:t>to </a:t>
            </a:r>
            <a:r>
              <a:rPr lang="en-US" dirty="0" smtClean="0"/>
              <a:t>your computer support </a:t>
            </a:r>
            <a:r>
              <a:rPr lang="en-US" dirty="0" smtClean="0"/>
              <a:t>staff. </a:t>
            </a:r>
            <a:endParaRPr lang="en-US" dirty="0" smtClean="0"/>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667000" cy="1371600"/>
          </a:xfrm>
        </p:spPr>
        <p:txBody>
          <a:bodyPr/>
          <a:lstStyle/>
          <a:p>
            <a:r>
              <a:rPr lang="en-US" spc="-70" dirty="0" smtClean="0"/>
              <a:t>Conclusion</a:t>
            </a:r>
            <a:endParaRPr lang="en-US" spc="-70" dirty="0"/>
          </a:p>
        </p:txBody>
      </p:sp>
      <p:sp>
        <p:nvSpPr>
          <p:cNvPr id="4" name="Content Placeholder 3"/>
          <p:cNvSpPr>
            <a:spLocks noGrp="1"/>
          </p:cNvSpPr>
          <p:nvPr>
            <p:ph sz="quarter" idx="1"/>
          </p:nvPr>
        </p:nvSpPr>
        <p:spPr/>
        <p:txBody>
          <a:bodyPr>
            <a:normAutofit/>
          </a:bodyPr>
          <a:lstStyle/>
          <a:p>
            <a:pPr>
              <a:buNone/>
            </a:pPr>
            <a:r>
              <a:rPr lang="en-US" b="1" dirty="0" smtClean="0"/>
              <a:t>Bogus Messages—Conclusion</a:t>
            </a:r>
          </a:p>
          <a:p>
            <a:r>
              <a:rPr lang="en-US" dirty="0" smtClean="0"/>
              <a:t>Read messages carefully.</a:t>
            </a:r>
          </a:p>
          <a:p>
            <a:r>
              <a:rPr lang="en-US" dirty="0" smtClean="0"/>
              <a:t>If in doubt, talk to your supervisor, help desk, or computer support staff.</a:t>
            </a:r>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a:t>
            </a:r>
            <a:r>
              <a:rPr lang="en-US" sz="1800" b="1" dirty="0" smtClean="0"/>
              <a:t>2: Bogus Messages</a:t>
            </a:r>
            <a:endParaRPr lang="en-US" sz="2400" b="1" dirty="0" smtClean="0"/>
          </a:p>
          <a:p>
            <a:pPr marL="0" indent="0">
              <a:buNone/>
            </a:pPr>
            <a:r>
              <a:rPr lang="en-US" sz="2000" b="1" dirty="0" smtClean="0"/>
              <a:t>2) What </a:t>
            </a:r>
            <a:r>
              <a:rPr lang="en-US" sz="2000" b="1" dirty="0"/>
              <a:t>things should I look for to determine if an email message could be bogus</a:t>
            </a:r>
            <a:r>
              <a:rPr lang="en-US" sz="2000" b="1" dirty="0" smtClean="0"/>
              <a:t>?</a:t>
            </a:r>
          </a:p>
          <a:p>
            <a:pPr lvl="0"/>
            <a:r>
              <a:rPr lang="en-US" sz="2200" dirty="0"/>
              <a:t>If it asks me to click a link or enter a password, read it carefully.</a:t>
            </a:r>
          </a:p>
          <a:p>
            <a:pPr lvl="0"/>
            <a:r>
              <a:rPr lang="en-US" sz="2200" dirty="0"/>
              <a:t>Does it appear to come from someone I know, and would he or she normally send a message like this?</a:t>
            </a:r>
          </a:p>
          <a:p>
            <a:pPr lvl="0"/>
            <a:r>
              <a:rPr lang="en-US" sz="2200" dirty="0"/>
              <a:t>All of the above</a:t>
            </a:r>
          </a:p>
          <a:p>
            <a:pPr marL="0" indent="0">
              <a:buNone/>
            </a:pPr>
            <a:endParaRPr lang="en-US" dirty="0"/>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2</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4023058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fontScale="92500"/>
          </a:bodyPr>
          <a:lstStyle/>
          <a:p>
            <a:pPr indent="0">
              <a:buNone/>
            </a:pPr>
            <a:endParaRPr lang="en-US" dirty="0" smtClean="0"/>
          </a:p>
          <a:p>
            <a:pPr marL="0" indent="0">
              <a:buNone/>
            </a:pPr>
            <a:r>
              <a:rPr lang="en-US" sz="1800" b="1" dirty="0"/>
              <a:t>Lesson </a:t>
            </a:r>
            <a:r>
              <a:rPr lang="en-US" sz="1800" b="1" dirty="0" smtClean="0"/>
              <a:t>2: Bogus Messages</a:t>
            </a:r>
            <a:endParaRPr lang="en-US" sz="2400" b="1" dirty="0" smtClean="0"/>
          </a:p>
          <a:p>
            <a:pPr marL="0" indent="0">
              <a:buNone/>
            </a:pPr>
            <a:r>
              <a:rPr lang="en-US" sz="2200" b="1" dirty="0" smtClean="0"/>
              <a:t>2) What </a:t>
            </a:r>
            <a:r>
              <a:rPr lang="en-US" sz="2200" b="1" dirty="0"/>
              <a:t>things should I look for to determine if an email message could be bogus</a:t>
            </a:r>
            <a:r>
              <a:rPr lang="en-US" sz="2200" b="1" dirty="0" smtClean="0"/>
              <a:t>?</a:t>
            </a:r>
          </a:p>
          <a:p>
            <a:pPr lvl="0"/>
            <a:r>
              <a:rPr lang="en-US" sz="2200" dirty="0">
                <a:solidFill>
                  <a:schemeClr val="bg2">
                    <a:lumMod val="75000"/>
                  </a:schemeClr>
                </a:solidFill>
              </a:rPr>
              <a:t>If it asks me to click a link or enter a password, read it carefully.</a:t>
            </a:r>
          </a:p>
          <a:p>
            <a:pPr lvl="0"/>
            <a:r>
              <a:rPr lang="en-US" sz="2200" dirty="0">
                <a:solidFill>
                  <a:schemeClr val="bg2">
                    <a:lumMod val="75000"/>
                  </a:schemeClr>
                </a:solidFill>
              </a:rPr>
              <a:t>Does it appear to come from someone I know, and would he or she normally send a message like this?</a:t>
            </a:r>
          </a:p>
          <a:p>
            <a:pPr lvl="0"/>
            <a:r>
              <a:rPr lang="en-US" sz="2200" dirty="0"/>
              <a:t>All of the above</a:t>
            </a:r>
          </a:p>
          <a:p>
            <a:pPr marL="0" indent="0">
              <a:buNone/>
            </a:pPr>
            <a:r>
              <a:rPr lang="en-US" sz="2400" dirty="0"/>
              <a:t>Make certain the email looks and reads as genuine. NEVER send your password or enter personal information at a link. DSHS will never ask for this information via email.</a:t>
            </a: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2</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200400" y="4038600"/>
            <a:ext cx="19812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08920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a:t>
            </a:r>
            <a:r>
              <a:rPr lang="en-US" sz="1800" b="1" dirty="0" smtClean="0"/>
              <a:t>2: Bogus Messages</a:t>
            </a:r>
            <a:endParaRPr lang="en-US" sz="2400" b="1" dirty="0" smtClean="0"/>
          </a:p>
          <a:p>
            <a:pPr marL="0" indent="0">
              <a:buNone/>
            </a:pPr>
            <a:r>
              <a:rPr lang="en-US" sz="2000" b="1" dirty="0" smtClean="0"/>
              <a:t>3) If </a:t>
            </a:r>
            <a:r>
              <a:rPr lang="en-US" sz="2000" b="1" dirty="0"/>
              <a:t>I am not sure whether a message is bogus, I should talk to my supervisor, help desk, or computer support staff</a:t>
            </a:r>
            <a:r>
              <a:rPr lang="en-US" sz="2000" b="1" dirty="0" smtClean="0"/>
              <a:t>.</a:t>
            </a:r>
          </a:p>
          <a:p>
            <a:r>
              <a:rPr lang="en-US" sz="2200" dirty="0" smtClean="0"/>
              <a:t>True</a:t>
            </a:r>
            <a:endParaRPr lang="en-US" sz="2200" dirty="0"/>
          </a:p>
          <a:p>
            <a:pPr lvl="0"/>
            <a:r>
              <a:rPr lang="en-US" sz="2200" dirty="0" smtClean="0"/>
              <a:t>False</a:t>
            </a:r>
            <a:endParaRPr lang="en-US" sz="2200" dirty="0"/>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2</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2032660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a:t>
            </a:r>
            <a:r>
              <a:rPr lang="en-US" sz="1800" b="1" dirty="0" smtClean="0"/>
              <a:t>2: Bogus Messages</a:t>
            </a:r>
            <a:endParaRPr lang="en-US" sz="2400" b="1" dirty="0" smtClean="0"/>
          </a:p>
          <a:p>
            <a:pPr marL="0" indent="0">
              <a:buNone/>
            </a:pPr>
            <a:r>
              <a:rPr lang="en-US" sz="2000" b="1" dirty="0" smtClean="0"/>
              <a:t>3) If </a:t>
            </a:r>
            <a:r>
              <a:rPr lang="en-US" sz="2000" b="1" dirty="0"/>
              <a:t>I am not sure whether a message is bogus, I should talk to my supervisor, help desk, or computer support staff</a:t>
            </a:r>
            <a:r>
              <a:rPr lang="en-US" sz="2000" b="1" dirty="0" smtClean="0"/>
              <a:t>.</a:t>
            </a:r>
          </a:p>
          <a:p>
            <a:r>
              <a:rPr lang="en-US" sz="2200" dirty="0" smtClean="0"/>
              <a:t>True</a:t>
            </a:r>
            <a:endParaRPr lang="en-US" sz="2200" dirty="0"/>
          </a:p>
          <a:p>
            <a:pPr lvl="0"/>
            <a:r>
              <a:rPr lang="en-US" sz="2200" strike="sngStrike" dirty="0" smtClean="0">
                <a:solidFill>
                  <a:schemeClr val="bg2">
                    <a:lumMod val="75000"/>
                  </a:schemeClr>
                </a:solidFill>
              </a:rPr>
              <a:t>False</a:t>
            </a:r>
            <a:endParaRPr lang="en-US" sz="2200" strike="sngStrike" dirty="0">
              <a:solidFill>
                <a:schemeClr val="bg2">
                  <a:lumMod val="75000"/>
                </a:schemeClr>
              </a:solidFill>
            </a:endParaRPr>
          </a:p>
          <a:p>
            <a:pPr marL="0" indent="0">
              <a:buNone/>
            </a:pPr>
            <a:r>
              <a:rPr lang="en-US" sz="2400" dirty="0"/>
              <a:t>If you have any question about an email then contact your local IT help person or your supervisor.</a:t>
            </a: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2</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276600" y="2514600"/>
            <a:ext cx="7620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81966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066800"/>
            <a:ext cx="2667000" cy="2133600"/>
          </a:xfrm>
        </p:spPr>
        <p:txBody>
          <a:bodyPr>
            <a:normAutofit fontScale="90000"/>
          </a:bodyPr>
          <a:lstStyle/>
          <a:p>
            <a:r>
              <a:rPr lang="en-US" dirty="0"/>
              <a:t>Lesson </a:t>
            </a:r>
            <a:r>
              <a:rPr lang="en-US" dirty="0" smtClean="0"/>
              <a:t>3: </a:t>
            </a:r>
            <a:r>
              <a:rPr lang="en-US" dirty="0"/>
              <a:t>Protecting Information</a:t>
            </a:r>
            <a:br>
              <a:rPr lang="en-US" dirty="0"/>
            </a:br>
            <a:endParaRPr lang="en-US" dirty="0"/>
          </a:p>
        </p:txBody>
      </p:sp>
      <p:sp>
        <p:nvSpPr>
          <p:cNvPr id="6" name="Content Placeholder 5"/>
          <p:cNvSpPr>
            <a:spLocks noGrp="1"/>
          </p:cNvSpPr>
          <p:nvPr>
            <p:ph sz="quarter" idx="1"/>
          </p:nvPr>
        </p:nvSpPr>
        <p:spPr/>
        <p:txBody>
          <a:bodyPr/>
          <a:lstStyle/>
          <a:p>
            <a:pPr>
              <a:buNone/>
            </a:pPr>
            <a:r>
              <a:rPr lang="en-US" b="1" dirty="0"/>
              <a:t>This lesson explains:</a:t>
            </a:r>
            <a:br>
              <a:rPr lang="en-US" b="1" dirty="0"/>
            </a:br>
            <a:endParaRPr lang="en-US" dirty="0" smtClean="0"/>
          </a:p>
          <a:p>
            <a:r>
              <a:rPr lang="en-US" dirty="0" smtClean="0"/>
              <a:t>How you can protect DSHS information. </a:t>
            </a:r>
          </a:p>
          <a:p>
            <a:r>
              <a:rPr lang="en-US" dirty="0" smtClean="0"/>
              <a:t>Why protecting DSHS information is so important.</a:t>
            </a:r>
            <a:endParaRPr lang="en-US" dirty="0"/>
          </a:p>
          <a:p>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3200" b="1" dirty="0" smtClean="0"/>
              <a:t>Welcome to IT Security</a:t>
            </a:r>
            <a:endParaRPr lang="en-US" sz="3200" b="1" dirty="0"/>
          </a:p>
        </p:txBody>
      </p:sp>
      <p:sp>
        <p:nvSpPr>
          <p:cNvPr id="3" name="Content Placeholder 2"/>
          <p:cNvSpPr>
            <a:spLocks noGrp="1"/>
          </p:cNvSpPr>
          <p:nvPr>
            <p:ph sz="quarter" idx="1"/>
          </p:nvPr>
        </p:nvSpPr>
        <p:spPr>
          <a:xfrm>
            <a:off x="301752" y="1828800"/>
            <a:ext cx="8503920" cy="4270248"/>
          </a:xfrm>
        </p:spPr>
        <p:txBody>
          <a:bodyPr>
            <a:normAutofit fontScale="85000" lnSpcReduction="20000"/>
          </a:bodyPr>
          <a:lstStyle/>
          <a:p>
            <a:pPr indent="0">
              <a:buNone/>
            </a:pPr>
            <a:r>
              <a:rPr lang="en-US" dirty="0"/>
              <a:t>We are pleased to offer the DSHS Information Technology (IT) Security Awareness Training course. We know your time will be time well spent, and will benefit the </a:t>
            </a:r>
            <a:r>
              <a:rPr lang="en-US" dirty="0" smtClean="0"/>
              <a:t>department and our customers.</a:t>
            </a:r>
          </a:p>
          <a:p>
            <a:pPr indent="0">
              <a:buNone/>
            </a:pPr>
            <a:r>
              <a:rPr lang="en-US" dirty="0"/>
              <a:t>  </a:t>
            </a:r>
            <a:br>
              <a:rPr lang="en-US" dirty="0"/>
            </a:br>
            <a:r>
              <a:rPr lang="en-US" dirty="0"/>
              <a:t>All DSHS employees </a:t>
            </a:r>
            <a:r>
              <a:rPr lang="en-US" dirty="0" smtClean="0"/>
              <a:t>and contractors are </a:t>
            </a:r>
            <a:r>
              <a:rPr lang="en-US" dirty="0"/>
              <a:t>required to take this course annually. To get credit for completing this course, you will need </a:t>
            </a:r>
            <a:r>
              <a:rPr lang="en-US" dirty="0" smtClean="0"/>
              <a:t>to notify your supervisor, human resources, or trainer once completed.  </a:t>
            </a:r>
          </a:p>
          <a:p>
            <a:pPr indent="0">
              <a:buNone/>
            </a:pPr>
            <a:endParaRPr lang="en-US" dirty="0" smtClean="0"/>
          </a:p>
          <a:p>
            <a:pPr indent="0">
              <a:buNone/>
            </a:pPr>
            <a:r>
              <a:rPr lang="en-US" dirty="0" smtClean="0"/>
              <a:t>There is no audio narration in the course. This </a:t>
            </a:r>
            <a:r>
              <a:rPr lang="en-US" dirty="0"/>
              <a:t>course should take between </a:t>
            </a:r>
            <a:r>
              <a:rPr lang="en-US" dirty="0" smtClean="0"/>
              <a:t>20 </a:t>
            </a:r>
            <a:r>
              <a:rPr lang="en-US" dirty="0"/>
              <a:t>and </a:t>
            </a:r>
            <a:r>
              <a:rPr lang="en-US" dirty="0" smtClean="0"/>
              <a:t>45 </a:t>
            </a:r>
            <a:r>
              <a:rPr lang="en-US" dirty="0"/>
              <a:t>minutes to finish.  </a:t>
            </a:r>
            <a:br>
              <a:rPr lang="en-US" dirty="0"/>
            </a:br>
            <a:r>
              <a:rPr lang="en-US" dirty="0"/>
              <a:t/>
            </a:r>
            <a:br>
              <a:rPr lang="en-US" dirty="0"/>
            </a:br>
            <a:r>
              <a:rPr lang="en-US" dirty="0"/>
              <a:t>Thank you.</a:t>
            </a:r>
          </a:p>
          <a:p>
            <a:pPr>
              <a:buNone/>
            </a:pPr>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r>
              <a:rPr lang="en-US" smtClean="0"/>
              <a:t/>
            </a:r>
            <a:br>
              <a:rPr lang="en-US" smtClean="0"/>
            </a:br>
            <a:r>
              <a:rPr lang="en-US" smtClean="0"/>
              <a:t/>
            </a:r>
            <a:br>
              <a:rPr lang="en-US" smtClean="0"/>
            </a:br>
            <a:r>
              <a:rPr lang="en-US" smtClean="0">
                <a:hlinkClick r:id="rId5"/>
              </a:rPr>
              <a:t>Admin Policy 05.01</a:t>
            </a:r>
            <a:endParaRPr lang="en-US" smtClean="0"/>
          </a:p>
          <a:p>
            <a:endParaRPr lang="en-US" smtClean="0"/>
          </a:p>
          <a:p>
            <a:endParaRPr lang="en-US" dirty="0"/>
          </a:p>
        </p:txBody>
      </p:sp>
      <p:sp>
        <p:nvSpPr>
          <p:cNvPr id="17" name="Content Placeholder 16"/>
          <p:cNvSpPr>
            <a:spLocks noGrp="1"/>
          </p:cNvSpPr>
          <p:nvPr>
            <p:ph sz="quarter" idx="1"/>
          </p:nvPr>
        </p:nvSpPr>
        <p:spPr>
          <a:xfrm>
            <a:off x="3124200" y="685800"/>
            <a:ext cx="5638800" cy="5562600"/>
          </a:xfrm>
        </p:spPr>
        <p:txBody>
          <a:bodyPr>
            <a:normAutofit fontScale="85000" lnSpcReduction="10000"/>
          </a:bodyPr>
          <a:lstStyle/>
          <a:p>
            <a:pPr marL="0" indent="0">
              <a:buNone/>
            </a:pPr>
            <a:r>
              <a:rPr lang="en-US" b="1" dirty="0"/>
              <a:t>Why Protect Information</a:t>
            </a:r>
            <a:r>
              <a:rPr lang="en-US" b="1" dirty="0" smtClean="0"/>
              <a:t>?</a:t>
            </a:r>
          </a:p>
          <a:p>
            <a:pPr marL="0" indent="0">
              <a:buNone/>
            </a:pPr>
            <a:endParaRPr lang="en-US" sz="1200" b="1" dirty="0"/>
          </a:p>
          <a:p>
            <a:pPr marL="0" indent="0">
              <a:buNone/>
            </a:pPr>
            <a:r>
              <a:rPr lang="en-US" dirty="0" smtClean="0"/>
              <a:t>Personal </a:t>
            </a:r>
            <a:r>
              <a:rPr lang="en-US" dirty="0"/>
              <a:t>information about clients and employees must be protected </a:t>
            </a:r>
            <a:r>
              <a:rPr lang="en-US" dirty="0" smtClean="0"/>
              <a:t>because:</a:t>
            </a:r>
          </a:p>
          <a:p>
            <a:pPr marL="0" indent="0">
              <a:buNone/>
            </a:pPr>
            <a:endParaRPr lang="en-US" sz="1200" dirty="0" smtClean="0"/>
          </a:p>
          <a:p>
            <a:r>
              <a:rPr lang="en-US" sz="2800" dirty="0"/>
              <a:t>Our clients give us personal information to receive a service. They trust us to keep that information private--to not disclose that information except as needed to provide that service.</a:t>
            </a:r>
          </a:p>
          <a:p>
            <a:r>
              <a:rPr lang="en-US" sz="2800" dirty="0"/>
              <a:t>Various state and federal laws require us to keep information private.</a:t>
            </a:r>
          </a:p>
          <a:p>
            <a:r>
              <a:rPr lang="en-US" sz="2800" dirty="0"/>
              <a:t>State law requires us to notify persons whose personal information we have inappropriately disclosed.</a:t>
            </a:r>
          </a:p>
        </p:txBody>
      </p:sp>
      <p:pic>
        <p:nvPicPr>
          <p:cNvPr id="13" name="Picture 12" descr="stickynote.gif"/>
          <p:cNvPicPr>
            <a:picLocks noChangeAspect="1"/>
          </p:cNvPicPr>
          <p:nvPr>
            <p:custDataLst>
              <p:tags r:id="rId2"/>
            </p:custDataLst>
          </p:nvPr>
        </p:nvPicPr>
        <p:blipFill>
          <a:blip r:embed="rId6" cstate="print"/>
          <a:stretch>
            <a:fillRect/>
          </a:stretch>
        </p:blipFill>
        <p:spPr>
          <a:xfrm>
            <a:off x="0" y="914400"/>
            <a:ext cx="3233057" cy="304800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rot="21342376">
            <a:off x="461674" y="1643398"/>
            <a:ext cx="2514600" cy="1887696"/>
          </a:xfrm>
          <a:prstGeom prst="rect">
            <a:avLst/>
          </a:prstGeom>
          <a:noFill/>
        </p:spPr>
        <p:txBody>
          <a:bodyPr wrap="square" rtlCol="0">
            <a:spAutoFit/>
          </a:bodyPr>
          <a:lstStyle/>
          <a:p>
            <a:pPr>
              <a:lnSpc>
                <a:spcPts val="2800"/>
              </a:lnSpc>
            </a:pPr>
            <a:r>
              <a:rPr lang="en-US" sz="2000" dirty="0" smtClean="0">
                <a:latin typeface="Kuhltom2" pitchFamily="2" charset="0"/>
              </a:rPr>
              <a:t>Virginia Doe</a:t>
            </a:r>
          </a:p>
          <a:p>
            <a:pPr>
              <a:lnSpc>
                <a:spcPts val="2800"/>
              </a:lnSpc>
            </a:pPr>
            <a:r>
              <a:rPr lang="en-US" sz="2000" dirty="0" smtClean="0">
                <a:latin typeface="Kuhltom2" pitchFamily="2" charset="0"/>
              </a:rPr>
              <a:t>321-12-3456</a:t>
            </a:r>
          </a:p>
          <a:p>
            <a:pPr>
              <a:lnSpc>
                <a:spcPts val="2800"/>
              </a:lnSpc>
            </a:pPr>
            <a:r>
              <a:rPr lang="en-US" sz="2000" dirty="0" smtClean="0">
                <a:latin typeface="Kuhltom2" pitchFamily="2" charset="0"/>
              </a:rPr>
              <a:t>(360) 555-1234</a:t>
            </a:r>
          </a:p>
          <a:p>
            <a:pPr>
              <a:lnSpc>
                <a:spcPts val="2800"/>
              </a:lnSpc>
            </a:pPr>
            <a:r>
              <a:rPr lang="en-US" sz="2000" dirty="0" smtClean="0">
                <a:latin typeface="Kuhltom2" pitchFamily="2" charset="0"/>
              </a:rPr>
              <a:t>1210 E 1</a:t>
            </a:r>
            <a:r>
              <a:rPr lang="en-US" sz="2000" baseline="30000" dirty="0" smtClean="0">
                <a:latin typeface="Kuhltom2" pitchFamily="2" charset="0"/>
              </a:rPr>
              <a:t>st</a:t>
            </a:r>
            <a:r>
              <a:rPr lang="en-US" sz="2000" dirty="0" smtClean="0">
                <a:latin typeface="Kuhltom2" pitchFamily="2" charset="0"/>
              </a:rPr>
              <a:t> St</a:t>
            </a:r>
          </a:p>
          <a:p>
            <a:pPr>
              <a:lnSpc>
                <a:spcPts val="2800"/>
              </a:lnSpc>
            </a:pPr>
            <a:r>
              <a:rPr lang="en-US" sz="2000" dirty="0" smtClean="0">
                <a:latin typeface="Kuhltom2" pitchFamily="2" charset="0"/>
              </a:rPr>
              <a:t>Aberdeen, WA</a:t>
            </a:r>
            <a:endParaRPr lang="en-US" sz="2000" dirty="0">
              <a:latin typeface="Kuhltom2" pitchFamily="2" charset="0"/>
            </a:endParaRPr>
          </a:p>
        </p:txBody>
      </p:sp>
      <p:sp>
        <p:nvSpPr>
          <p:cNvPr id="11" name="TextBox 10"/>
          <p:cNvSpPr txBox="1"/>
          <p:nvPr/>
        </p:nvSpPr>
        <p:spPr>
          <a:xfrm>
            <a:off x="152400" y="4495800"/>
            <a:ext cx="2590800" cy="523220"/>
          </a:xfrm>
          <a:prstGeom prst="rect">
            <a:avLst/>
          </a:prstGeom>
          <a:noFill/>
        </p:spPr>
        <p:txBody>
          <a:bodyPr wrap="square" rtlCol="0">
            <a:spAutoFit/>
          </a:bodyPr>
          <a:lstStyle/>
          <a:p>
            <a:endParaRPr lang="en-US" sz="2800" b="1"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900" kern="0" spc="-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Classes of Information</a:t>
            </a:r>
          </a:p>
        </p:txBody>
      </p:sp>
      <p:sp>
        <p:nvSpPr>
          <p:cNvPr id="4" name="Text Placeholder 3"/>
          <p:cNvSpPr>
            <a:spLocks noGrp="1"/>
          </p:cNvSpPr>
          <p:nvPr>
            <p:ph type="body" idx="2"/>
          </p:nvPr>
        </p:nvSpPr>
        <p:spPr/>
        <p:txBody>
          <a:bodyPr>
            <a:normAutofit/>
          </a:bodyPr>
          <a:lstStyle/>
          <a:p>
            <a:r>
              <a:rPr lang="en-US" b="1" dirty="0"/>
              <a:t/>
            </a:r>
            <a:br>
              <a:rPr lang="en-US" b="1" dirty="0"/>
            </a:br>
            <a:r>
              <a:rPr lang="en-US" b="1" dirty="0"/>
              <a:t/>
            </a:r>
            <a:br>
              <a:rPr lang="en-US" b="1" dirty="0"/>
            </a:br>
            <a:endParaRPr lang="en-US" b="1" dirty="0" smtClean="0"/>
          </a:p>
          <a:p>
            <a:r>
              <a:rPr lang="en-US" b="1" dirty="0">
                <a:hlinkClick r:id="rId4"/>
              </a:rPr>
              <a:t/>
            </a:r>
            <a:br>
              <a:rPr lang="en-US" b="1" dirty="0">
                <a:hlinkClick r:id="rId4"/>
              </a:rPr>
            </a:br>
            <a:endParaRPr lang="en-US" dirty="0"/>
          </a:p>
        </p:txBody>
      </p:sp>
      <p:sp>
        <p:nvSpPr>
          <p:cNvPr id="3" name="Content Placeholder 2"/>
          <p:cNvSpPr>
            <a:spLocks noGrp="1"/>
          </p:cNvSpPr>
          <p:nvPr>
            <p:ph sz="quarter" idx="1"/>
          </p:nvPr>
        </p:nvSpPr>
        <p:spPr/>
        <p:txBody>
          <a:bodyPr>
            <a:normAutofit fontScale="92500" lnSpcReduction="20000"/>
          </a:bodyPr>
          <a:lstStyle/>
          <a:p>
            <a:pPr marL="0">
              <a:buNone/>
            </a:pPr>
            <a:r>
              <a:rPr lang="en-US" sz="3100" b="1" dirty="0" smtClean="0"/>
              <a:t>Not </a:t>
            </a:r>
            <a:r>
              <a:rPr lang="en-US" sz="3100" b="1" dirty="0"/>
              <a:t>all DSHS information requires the same level of protection.</a:t>
            </a:r>
            <a:r>
              <a:rPr lang="en-US" b="1" dirty="0"/>
              <a:t>  </a:t>
            </a:r>
            <a:endParaRPr lang="en-US" b="1" dirty="0" smtClean="0"/>
          </a:p>
          <a:p>
            <a:pPr marL="0">
              <a:buNone/>
            </a:pPr>
            <a:r>
              <a:rPr lang="en-US" sz="900" dirty="0"/>
              <a:t/>
            </a:r>
            <a:br>
              <a:rPr lang="en-US" sz="900" dirty="0"/>
            </a:br>
            <a:r>
              <a:rPr lang="en-US" dirty="0"/>
              <a:t/>
            </a:r>
            <a:br>
              <a:rPr lang="en-US" dirty="0"/>
            </a:br>
            <a:r>
              <a:rPr lang="en-US" dirty="0"/>
              <a:t>Managers are required to make sure that information entrusted to their care is classified according to the </a:t>
            </a:r>
            <a:r>
              <a:rPr lang="en-US" dirty="0" smtClean="0"/>
              <a:t>following four </a:t>
            </a:r>
            <a:r>
              <a:rPr lang="en-US" dirty="0"/>
              <a:t>broad </a:t>
            </a:r>
            <a:r>
              <a:rPr lang="en-US" dirty="0" smtClean="0"/>
              <a:t>categories, </a:t>
            </a:r>
            <a:r>
              <a:rPr lang="en-US" dirty="0"/>
              <a:t>and protected accordingly.</a:t>
            </a:r>
            <a:r>
              <a:rPr lang="en-US" b="1" dirty="0"/>
              <a:t/>
            </a:r>
            <a:br>
              <a:rPr lang="en-US" b="1" dirty="0"/>
            </a:br>
            <a:r>
              <a:rPr lang="en-US" b="1" dirty="0"/>
              <a:t/>
            </a:r>
            <a:br>
              <a:rPr lang="en-US" b="1" dirty="0"/>
            </a:br>
            <a:r>
              <a:rPr lang="en-US" b="1" dirty="0"/>
              <a:t>"</a:t>
            </a:r>
            <a:r>
              <a:rPr lang="en-US" b="1" dirty="0">
                <a:solidFill>
                  <a:srgbClr val="D16349"/>
                </a:solidFill>
              </a:rPr>
              <a:t>Public Information</a:t>
            </a:r>
            <a:r>
              <a:rPr lang="en-US" b="1" dirty="0"/>
              <a:t>" </a:t>
            </a:r>
            <a:r>
              <a:rPr lang="en-US" dirty="0"/>
              <a:t>can be released to the public.</a:t>
            </a:r>
            <a:r>
              <a:rPr lang="en-US" b="1" dirty="0"/>
              <a:t> </a:t>
            </a:r>
            <a:br>
              <a:rPr lang="en-US" b="1" dirty="0"/>
            </a:br>
            <a:r>
              <a:rPr lang="en-US" b="1" dirty="0"/>
              <a:t/>
            </a:r>
            <a:br>
              <a:rPr lang="en-US" b="1" dirty="0"/>
            </a:br>
            <a:r>
              <a:rPr lang="en-US" b="1" dirty="0"/>
              <a:t>"</a:t>
            </a:r>
            <a:r>
              <a:rPr lang="en-US" b="1" dirty="0">
                <a:solidFill>
                  <a:srgbClr val="D16349"/>
                </a:solidFill>
              </a:rPr>
              <a:t>Sensitive Information</a:t>
            </a:r>
            <a:r>
              <a:rPr lang="en-US" b="1" dirty="0"/>
              <a:t>" </a:t>
            </a:r>
            <a:r>
              <a:rPr lang="en-US" dirty="0"/>
              <a:t>is not specifically protected by law, but should be limited to official use only</a:t>
            </a:r>
            <a:r>
              <a:rPr lang="en-US" dirty="0" smtClean="0"/>
              <a:t>.</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0" y="685800"/>
            <a:ext cx="5562600" cy="5410200"/>
          </a:xfrm>
        </p:spPr>
        <p:txBody>
          <a:bodyPr>
            <a:normAutofit fontScale="70000" lnSpcReduction="20000"/>
          </a:bodyPr>
          <a:lstStyle/>
          <a:p>
            <a:endParaRPr lang="en-US" b="1" dirty="0" smtClean="0"/>
          </a:p>
          <a:p>
            <a:pPr indent="0">
              <a:buNone/>
            </a:pPr>
            <a:r>
              <a:rPr lang="en-US" sz="2900" b="1" dirty="0" smtClean="0"/>
              <a:t>"</a:t>
            </a:r>
            <a:r>
              <a:rPr lang="en-US" sz="2900" b="1" dirty="0">
                <a:solidFill>
                  <a:srgbClr val="D16349"/>
                </a:solidFill>
              </a:rPr>
              <a:t>Confidential Information</a:t>
            </a:r>
            <a:r>
              <a:rPr lang="en-US" sz="2900" b="1" dirty="0"/>
              <a:t>" </a:t>
            </a:r>
            <a:r>
              <a:rPr lang="en-US" sz="2900" dirty="0"/>
              <a:t>is specifically protected by law.  It generally includes personal information about individual clients and employees.</a:t>
            </a:r>
            <a:r>
              <a:rPr lang="en-US" sz="2900" b="1" dirty="0"/>
              <a:t> </a:t>
            </a:r>
            <a:br>
              <a:rPr lang="en-US" sz="2900" b="1" dirty="0"/>
            </a:br>
            <a:r>
              <a:rPr lang="en-US" sz="2900" b="1" dirty="0"/>
              <a:t/>
            </a:r>
            <a:br>
              <a:rPr lang="en-US" sz="2900" b="1" dirty="0"/>
            </a:br>
            <a:r>
              <a:rPr lang="en-US" sz="2900" b="1" dirty="0"/>
              <a:t>"</a:t>
            </a:r>
            <a:r>
              <a:rPr lang="en-US" sz="2900" b="1" dirty="0">
                <a:solidFill>
                  <a:srgbClr val="D16349"/>
                </a:solidFill>
              </a:rPr>
              <a:t>Confidential Information Requiring Special Handling</a:t>
            </a:r>
            <a:r>
              <a:rPr lang="en-US" sz="2900" b="1" dirty="0"/>
              <a:t>" </a:t>
            </a:r>
            <a:r>
              <a:rPr lang="en-US" sz="2900" dirty="0"/>
              <a:t>has especially strict handling requirements.</a:t>
            </a:r>
            <a:r>
              <a:rPr lang="en-US" sz="2900" b="1" dirty="0"/>
              <a:t>  </a:t>
            </a:r>
            <a:br>
              <a:rPr lang="en-US" sz="2900" b="1" dirty="0"/>
            </a:br>
            <a:r>
              <a:rPr lang="en-US" sz="2900" b="1" dirty="0"/>
              <a:t/>
            </a:r>
            <a:br>
              <a:rPr lang="en-US" sz="2900" b="1" dirty="0"/>
            </a:br>
            <a:r>
              <a:rPr lang="en-US" sz="2900" dirty="0"/>
              <a:t>Some examples of "Confidential Information Requiring Special Handling" include: </a:t>
            </a:r>
            <a:br>
              <a:rPr lang="en-US" sz="2900" dirty="0"/>
            </a:br>
            <a:r>
              <a:rPr lang="en-US" sz="2900" dirty="0"/>
              <a:t/>
            </a:r>
            <a:br>
              <a:rPr lang="en-US" sz="2900" dirty="0"/>
            </a:br>
            <a:r>
              <a:rPr lang="en-US" sz="2900" dirty="0"/>
              <a:t> - Protected Health Information (PHI), as defined by HIPAA rules</a:t>
            </a:r>
            <a:r>
              <a:rPr lang="en-US" sz="2900" dirty="0" smtClean="0"/>
              <a:t>.</a:t>
            </a:r>
          </a:p>
          <a:p>
            <a:pPr>
              <a:buNone/>
            </a:pPr>
            <a:r>
              <a:rPr lang="en-US" sz="2900" dirty="0"/>
              <a:t/>
            </a:r>
            <a:br>
              <a:rPr lang="en-US" sz="2900" dirty="0"/>
            </a:br>
            <a:r>
              <a:rPr lang="en-US" sz="2900" dirty="0"/>
              <a:t> - Information that identifies a person as a client of an alcohol or substance abuse treatment, or mental health program.</a:t>
            </a:r>
            <a:r>
              <a:rPr lang="en-US" b="1" dirty="0"/>
              <a:t/>
            </a:r>
            <a:br>
              <a:rPr lang="en-US" b="1" dirty="0"/>
            </a:br>
            <a:endParaRPr lang="en-US" dirty="0"/>
          </a:p>
        </p:txBody>
      </p:sp>
      <p:pic>
        <p:nvPicPr>
          <p:cNvPr id="186370" name="Picture 2" descr="C:\Documents and Settings\jordald\Local Settings\Temporary Internet Files\Content.IE5\G8JHUEIO\MP900285074[1].jpg"/>
          <p:cNvPicPr>
            <a:picLocks noChangeAspect="1" noChangeArrowheads="1"/>
          </p:cNvPicPr>
          <p:nvPr>
            <p:custDataLst>
              <p:tags r:id="rId2"/>
            </p:custDataLst>
          </p:nvPr>
        </p:nvPicPr>
        <p:blipFill>
          <a:blip r:embed="rId5" cstate="print"/>
          <a:srcRect/>
          <a:stretch>
            <a:fillRect/>
          </a:stretch>
        </p:blipFill>
        <p:spPr bwMode="auto">
          <a:xfrm>
            <a:off x="304800" y="4358640"/>
            <a:ext cx="2652458"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itle 7"/>
          <p:cNvSpPr>
            <a:spLocks noGrp="1"/>
          </p:cNvSpPr>
          <p:nvPr>
            <p:ph type="title"/>
          </p:nvPr>
        </p:nvSpPr>
        <p:spPr>
          <a:xfrm>
            <a:off x="304800" y="1066800"/>
            <a:ext cx="2514600" cy="1524000"/>
          </a:xfrm>
        </p:spPr>
        <p:txBody>
          <a:bodyPr/>
          <a:lstStyle/>
          <a:p>
            <a:r>
              <a:rPr lang="en-US" sz="2900" kern="0" spc="-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Classes of Information, continued</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2514600" cy="1371600"/>
          </a:xfrm>
        </p:spPr>
        <p:txBody>
          <a:bodyPr/>
          <a:lstStyle/>
          <a:p>
            <a:r>
              <a:rPr lang="en-US" sz="2900" kern="0" spc="-1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Protecting Information</a:t>
            </a:r>
            <a:endParaRPr lang="en-US" sz="2900" kern="0" spc="-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4" name="Text Placeholder 3"/>
          <p:cNvSpPr>
            <a:spLocks noGrp="1"/>
          </p:cNvSpPr>
          <p:nvPr>
            <p:ph type="body" idx="2"/>
          </p:nvPr>
        </p:nvSpPr>
        <p:spPr>
          <a:xfrm>
            <a:off x="304800" y="2438400"/>
            <a:ext cx="2438400" cy="3886200"/>
          </a:xfrm>
        </p:spPr>
        <p:txBody>
          <a:bodyPr>
            <a:normAutofit/>
          </a:bodyPr>
          <a:lstStyle/>
          <a:p>
            <a:endParaRPr lang="en-US" dirty="0"/>
          </a:p>
        </p:txBody>
      </p:sp>
      <p:sp>
        <p:nvSpPr>
          <p:cNvPr id="8" name="Content Placeholder 7"/>
          <p:cNvSpPr>
            <a:spLocks noGrp="1"/>
          </p:cNvSpPr>
          <p:nvPr>
            <p:ph sz="quarter" idx="1"/>
          </p:nvPr>
        </p:nvSpPr>
        <p:spPr/>
        <p:txBody>
          <a:bodyPr>
            <a:normAutofit fontScale="85000" lnSpcReduction="20000"/>
          </a:bodyPr>
          <a:lstStyle/>
          <a:p>
            <a:pPr marL="0" indent="0">
              <a:buNone/>
            </a:pPr>
            <a:r>
              <a:rPr lang="en-US" sz="2800" b="1" dirty="0"/>
              <a:t>So, how can I protect the Department’s Information?</a:t>
            </a:r>
          </a:p>
          <a:p>
            <a:pPr marL="0" indent="0">
              <a:buNone/>
            </a:pPr>
            <a:endParaRPr lang="en-US" sz="2100" dirty="0"/>
          </a:p>
          <a:p>
            <a:r>
              <a:rPr lang="en-US" dirty="0"/>
              <a:t>Store information in a safe place.</a:t>
            </a:r>
          </a:p>
          <a:p>
            <a:r>
              <a:rPr lang="en-US" dirty="0"/>
              <a:t>Normally, you should save any files in your “home” directory (folder) or a shared directory (folder) on a server—NOT on your Local Disk (C:)</a:t>
            </a:r>
          </a:p>
          <a:p>
            <a:r>
              <a:rPr lang="en-US" dirty="0"/>
              <a:t>If you need to store confidential information anywhere else e.g. on your Local Disk (C:), flash memory device (“thumb drive”), or CD, you must:</a:t>
            </a:r>
          </a:p>
          <a:p>
            <a:pPr lvl="1"/>
            <a:r>
              <a:rPr lang="en-US" sz="2800" dirty="0">
                <a:solidFill>
                  <a:schemeClr val="tx1"/>
                </a:solidFill>
              </a:rPr>
              <a:t>Have documented management approval; and</a:t>
            </a:r>
          </a:p>
          <a:p>
            <a:pPr lvl="1"/>
            <a:r>
              <a:rPr lang="en-US" sz="2800" dirty="0">
                <a:solidFill>
                  <a:schemeClr val="tx1"/>
                </a:solidFill>
              </a:rPr>
              <a:t>Get instructions on how to protect the information (contact your computer support staff).</a:t>
            </a:r>
          </a:p>
        </p:txBody>
      </p:sp>
      <p:pic>
        <p:nvPicPr>
          <p:cNvPr id="185345" name="Picture 1" descr="C:\Documents and Settings\jordald\Local Settings\Temporary Internet Files\Content.IE5\VA1CBGQ2\MP900442487[1].jpg"/>
          <p:cNvPicPr>
            <a:picLocks noChangeAspect="1" noChangeArrowheads="1"/>
          </p:cNvPicPr>
          <p:nvPr>
            <p:custDataLst>
              <p:tags r:id="rId2"/>
            </p:custDataLst>
          </p:nvPr>
        </p:nvPicPr>
        <p:blipFill>
          <a:blip r:embed="rId5" cstate="print"/>
          <a:srcRect/>
          <a:stretch>
            <a:fillRect/>
          </a:stretch>
        </p:blipFill>
        <p:spPr bwMode="auto">
          <a:xfrm>
            <a:off x="381000" y="4419600"/>
            <a:ext cx="2606040"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04800" y="1371600"/>
            <a:ext cx="2438400" cy="2514600"/>
          </a:xfrm>
        </p:spPr>
        <p:txBody>
          <a:bodyPr>
            <a:normAutofit/>
          </a:bodyPr>
          <a:lstStyle/>
          <a:p>
            <a:endParaRPr lang="en-US" dirty="0"/>
          </a:p>
        </p:txBody>
      </p:sp>
      <p:sp>
        <p:nvSpPr>
          <p:cNvPr id="3" name="Content Placeholder 2"/>
          <p:cNvSpPr>
            <a:spLocks noGrp="1"/>
          </p:cNvSpPr>
          <p:nvPr>
            <p:ph sz="quarter" idx="1"/>
          </p:nvPr>
        </p:nvSpPr>
        <p:spPr>
          <a:xfrm>
            <a:off x="3124200" y="685800"/>
            <a:ext cx="5638800" cy="5638800"/>
          </a:xfrm>
        </p:spPr>
        <p:txBody>
          <a:bodyPr>
            <a:normAutofit/>
          </a:bodyPr>
          <a:lstStyle/>
          <a:p>
            <a:pPr marL="0">
              <a:buNone/>
            </a:pPr>
            <a:r>
              <a:rPr lang="en-US" sz="2500" b="1" dirty="0" smtClean="0"/>
              <a:t>Protecting Information (cont.)</a:t>
            </a:r>
          </a:p>
          <a:p>
            <a:pPr marL="0">
              <a:buNone/>
            </a:pPr>
            <a:endParaRPr lang="en-US" sz="2000" b="1" dirty="0" smtClean="0"/>
          </a:p>
          <a:p>
            <a:pPr marL="617220" indent="-342900"/>
            <a:r>
              <a:rPr lang="en-US" sz="2300" dirty="0" smtClean="0"/>
              <a:t>Do </a:t>
            </a:r>
            <a:r>
              <a:rPr lang="en-US" sz="2300" dirty="0"/>
              <a:t>not directly connect any employee owned device or recordable media to a </a:t>
            </a:r>
            <a:r>
              <a:rPr lang="en-US" sz="2300" dirty="0" smtClean="0"/>
              <a:t>computer </a:t>
            </a:r>
            <a:r>
              <a:rPr lang="en-US" sz="2300" dirty="0"/>
              <a:t>or network. This includes:</a:t>
            </a:r>
          </a:p>
          <a:p>
            <a:pPr marL="891540" lvl="1" indent="-342900"/>
            <a:r>
              <a:rPr lang="en-US" sz="2300" dirty="0">
                <a:solidFill>
                  <a:schemeClr val="tx1"/>
                </a:solidFill>
              </a:rPr>
              <a:t> Smart phones.</a:t>
            </a:r>
          </a:p>
          <a:p>
            <a:pPr marL="891540" lvl="1" indent="-342900"/>
            <a:r>
              <a:rPr lang="en-US" sz="2300" dirty="0">
                <a:solidFill>
                  <a:schemeClr val="tx1"/>
                </a:solidFill>
              </a:rPr>
              <a:t>Flash memory </a:t>
            </a:r>
            <a:r>
              <a:rPr lang="en-US" sz="2300" dirty="0" smtClean="0">
                <a:solidFill>
                  <a:schemeClr val="tx1"/>
                </a:solidFill>
              </a:rPr>
              <a:t>devices (“</a:t>
            </a:r>
            <a:r>
              <a:rPr lang="en-US" sz="2300" dirty="0">
                <a:solidFill>
                  <a:schemeClr val="tx1"/>
                </a:solidFill>
              </a:rPr>
              <a:t>thumb drives”).</a:t>
            </a:r>
          </a:p>
          <a:p>
            <a:pPr marL="891540" lvl="1" indent="-342900"/>
            <a:r>
              <a:rPr lang="en-US" sz="2300" dirty="0">
                <a:solidFill>
                  <a:schemeClr val="tx1"/>
                </a:solidFill>
              </a:rPr>
              <a:t>Writable CDs or DVDs.</a:t>
            </a:r>
          </a:p>
          <a:p>
            <a:pPr lvl="1" indent="0"/>
            <a:endParaRPr lang="en-US" sz="2500" dirty="0"/>
          </a:p>
        </p:txBody>
      </p:sp>
      <p:pic>
        <p:nvPicPr>
          <p:cNvPr id="185345" name="Picture 1" descr="C:\Documents and Settings\jordald\Local Settings\Temporary Internet Files\Content.IE5\VA1CBGQ2\MP900442487[1].jpg"/>
          <p:cNvPicPr>
            <a:picLocks noChangeAspect="1" noChangeArrowheads="1"/>
          </p:cNvPicPr>
          <p:nvPr>
            <p:custDataLst>
              <p:tags r:id="rId2"/>
            </p:custDataLst>
          </p:nvPr>
        </p:nvPicPr>
        <p:blipFill>
          <a:blip r:embed="rId5" cstate="print"/>
          <a:srcRect/>
          <a:stretch>
            <a:fillRect/>
          </a:stretch>
        </p:blipFill>
        <p:spPr bwMode="auto">
          <a:xfrm>
            <a:off x="381000" y="4419600"/>
            <a:ext cx="2606040"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kern="0" spc="-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Protecting Information</a:t>
            </a:r>
          </a:p>
        </p:txBody>
      </p:sp>
      <p:sp>
        <p:nvSpPr>
          <p:cNvPr id="3" name="Content Placeholder 2"/>
          <p:cNvSpPr>
            <a:spLocks noGrp="1"/>
          </p:cNvSpPr>
          <p:nvPr>
            <p:ph sz="quarter" idx="1"/>
          </p:nvPr>
        </p:nvSpPr>
        <p:spPr/>
        <p:txBody>
          <a:bodyPr>
            <a:normAutofit lnSpcReduction="10000"/>
          </a:bodyPr>
          <a:lstStyle/>
          <a:p>
            <a:pPr marL="0" indent="0">
              <a:buNone/>
            </a:pPr>
            <a:r>
              <a:rPr lang="en-US" sz="2800" b="1" dirty="0" smtClean="0"/>
              <a:t>Protecting Information (cont.)</a:t>
            </a:r>
          </a:p>
          <a:p>
            <a:pPr indent="0">
              <a:buNone/>
            </a:pPr>
            <a:endParaRPr lang="en-US" sz="700" dirty="0" smtClean="0"/>
          </a:p>
          <a:p>
            <a:pPr marL="731520" indent="-457200"/>
            <a:r>
              <a:rPr lang="en-US" sz="2800" b="1" dirty="0" smtClean="0">
                <a:solidFill>
                  <a:srgbClr val="D16349"/>
                </a:solidFill>
              </a:rPr>
              <a:t>Do</a:t>
            </a:r>
            <a:r>
              <a:rPr lang="en-US" sz="2800" dirty="0" smtClean="0"/>
              <a:t> store paper documents containing confidential information in locked containers (e.g. file cabinets) after normal working hours.</a:t>
            </a:r>
            <a:endParaRPr lang="en-US" sz="2600" b="1" dirty="0" smtClean="0">
              <a:solidFill>
                <a:srgbClr val="D16349"/>
              </a:solidFill>
            </a:endParaRPr>
          </a:p>
          <a:p>
            <a:pPr marL="731520" indent="-457200"/>
            <a:r>
              <a:rPr lang="en-US" sz="2600" b="1" dirty="0" smtClean="0">
                <a:solidFill>
                  <a:srgbClr val="D16349"/>
                </a:solidFill>
              </a:rPr>
              <a:t>Do</a:t>
            </a:r>
            <a:r>
              <a:rPr lang="en-US" sz="2600" dirty="0" smtClean="0"/>
              <a:t> lock your computer screen whenever you leave it.</a:t>
            </a:r>
          </a:p>
          <a:p>
            <a:pPr marL="731520" indent="-457200"/>
            <a:r>
              <a:rPr lang="en-US" sz="2600" dirty="0" smtClean="0"/>
              <a:t> </a:t>
            </a:r>
            <a:r>
              <a:rPr lang="en-US" sz="2600" b="1" dirty="0">
                <a:solidFill>
                  <a:srgbClr val="D16349"/>
                </a:solidFill>
              </a:rPr>
              <a:t>Do not </a:t>
            </a:r>
            <a:r>
              <a:rPr lang="en-US" sz="2600" dirty="0" smtClean="0"/>
              <a:t>share confidential information with coworkers who do not need it to do their jobs.</a:t>
            </a:r>
            <a:r>
              <a:rPr lang="en-US" sz="2400" dirty="0" smtClean="0"/>
              <a:t> </a:t>
            </a:r>
            <a:endParaRPr lang="en-US" sz="2400" dirty="0"/>
          </a:p>
        </p:txBody>
      </p:sp>
      <p:pic>
        <p:nvPicPr>
          <p:cNvPr id="184322" name="Picture 2" descr="http://www.seas.ucla.edu/security/img/lock_1.jpg"/>
          <p:cNvPicPr>
            <a:picLocks noChangeAspect="1" noChangeArrowheads="1"/>
          </p:cNvPicPr>
          <p:nvPr>
            <p:custDataLst>
              <p:tags r:id="rId2"/>
            </p:custDataLst>
          </p:nvPr>
        </p:nvPicPr>
        <p:blipFill>
          <a:blip r:embed="rId5" cstate="print"/>
          <a:srcRect/>
          <a:stretch>
            <a:fillRect/>
          </a:stretch>
        </p:blipFill>
        <p:spPr bwMode="auto">
          <a:xfrm>
            <a:off x="304800" y="4267200"/>
            <a:ext cx="2679402" cy="192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marL="0" indent="0">
              <a:buNone/>
            </a:pPr>
            <a:r>
              <a:rPr lang="en-US" sz="2800" b="1" dirty="0" smtClean="0"/>
              <a:t>Protecting Information (cont.)</a:t>
            </a:r>
            <a:endParaRPr lang="en-US" sz="2800" dirty="0" smtClean="0"/>
          </a:p>
          <a:p>
            <a:pPr marL="0" indent="0">
              <a:buNone/>
            </a:pPr>
            <a:endParaRPr lang="en-US" sz="700" dirty="0" smtClean="0"/>
          </a:p>
          <a:p>
            <a:r>
              <a:rPr lang="en-US" sz="2600" dirty="0" smtClean="0"/>
              <a:t>If you are authorized to send </a:t>
            </a:r>
            <a:r>
              <a:rPr lang="en-US" sz="2600" b="1" dirty="0" smtClean="0"/>
              <a:t>confidential information</a:t>
            </a:r>
            <a:r>
              <a:rPr lang="en-US" sz="2600" dirty="0" smtClean="0"/>
              <a:t> through e-mail messages over the Internet (i.e. outside the state/intergovernmental network) </a:t>
            </a:r>
            <a:r>
              <a:rPr lang="en-US" sz="2600" b="1" dirty="0" smtClean="0"/>
              <a:t>you must use</a:t>
            </a:r>
            <a:r>
              <a:rPr lang="en-US" sz="2600" dirty="0" smtClean="0"/>
              <a:t> a secure messaging process such as the DSHS Secure E-Mail Message system.  </a:t>
            </a:r>
            <a:endParaRPr lang="en-US" sz="2600" dirty="0"/>
          </a:p>
        </p:txBody>
      </p:sp>
      <p:sp>
        <p:nvSpPr>
          <p:cNvPr id="6" name="PPTShape_0"/>
          <p:cNvSpPr txBox="1">
            <a:spLocks/>
          </p:cNvSpPr>
          <p:nvPr/>
        </p:nvSpPr>
        <p:spPr>
          <a:xfrm>
            <a:off x="457200" y="1219200"/>
            <a:ext cx="2514600" cy="1524000"/>
          </a:xfrm>
          <a:prstGeom prst="rect">
            <a:avLst/>
          </a:prstGeom>
        </p:spPr>
        <p:txBody>
          <a:bodyPr vert="horz" anchor="b">
            <a:noAutofit/>
          </a:bodyPr>
          <a:lstStyle>
            <a:lvl1pPr algn="l" rtl="0" eaLnBrk="1" latinLnBrk="0" hangingPunct="1">
              <a:spcBef>
                <a:spcPct val="0"/>
              </a:spcBef>
              <a:buNone/>
              <a:defRPr kumimoji="0" sz="2400" b="1" kern="1200">
                <a:solidFill>
                  <a:srgbClr val="FFFFFF"/>
                </a:solidFill>
                <a:latin typeface="+mj-lt"/>
                <a:ea typeface="+mj-ea"/>
                <a:cs typeface="+mj-cs"/>
              </a:defRPr>
            </a:lvl1pPr>
          </a:lstStyle>
          <a:p>
            <a:r>
              <a:rPr lang="en-US" sz="2900" kern="0" spc="-10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Protecting Information</a:t>
            </a:r>
            <a:endParaRPr lang="en-US" sz="2900" kern="0" spc="-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2800" b="1" dirty="0" smtClean="0"/>
              <a:t>Protecting Information (cont.)</a:t>
            </a:r>
          </a:p>
          <a:p>
            <a:pPr indent="0">
              <a:buNone/>
            </a:pPr>
            <a:endParaRPr lang="en-US" dirty="0" smtClean="0"/>
          </a:p>
          <a:p>
            <a:pPr marL="617220" indent="-342900"/>
            <a:r>
              <a:rPr lang="en-US" sz="2300" b="1" dirty="0" smtClean="0">
                <a:solidFill>
                  <a:srgbClr val="D16349"/>
                </a:solidFill>
              </a:rPr>
              <a:t>Do</a:t>
            </a:r>
            <a:r>
              <a:rPr lang="en-US" sz="2300" b="1" dirty="0" smtClean="0"/>
              <a:t> </a:t>
            </a:r>
            <a:r>
              <a:rPr lang="en-US" sz="2300" dirty="0"/>
              <a:t>immediately report loss, theft, or unauthorized disclosure of data in any form (e.g. paper or electronic) that potentially includes DSHS confidential information, to the ISSD </a:t>
            </a:r>
            <a:r>
              <a:rPr lang="en-US" sz="2300" dirty="0" smtClean="0"/>
              <a:t>Service </a:t>
            </a:r>
            <a:r>
              <a:rPr lang="en-US" sz="2300" dirty="0"/>
              <a:t>Desk </a:t>
            </a:r>
            <a:r>
              <a:rPr lang="en-US" sz="2300" dirty="0" smtClean="0"/>
              <a:t>at 1-888-329-4773, 360-902-7700, or email ISSDservicedesk@dshs.wa.gov </a:t>
            </a:r>
            <a:r>
              <a:rPr lang="en-US" sz="2300" dirty="0" smtClean="0"/>
              <a:t>– this includes </a:t>
            </a:r>
            <a:r>
              <a:rPr lang="en-US" sz="2300" dirty="0"/>
              <a:t>data lost by contractors</a:t>
            </a:r>
            <a:r>
              <a:rPr lang="en-US" sz="2300" dirty="0" smtClean="0"/>
              <a:t>.</a:t>
            </a:r>
            <a:endParaRPr lang="en-US" sz="2300" dirty="0"/>
          </a:p>
        </p:txBody>
      </p:sp>
      <p:sp>
        <p:nvSpPr>
          <p:cNvPr id="5" name="Title 1"/>
          <p:cNvSpPr>
            <a:spLocks noGrp="1"/>
          </p:cNvSpPr>
          <p:nvPr>
            <p:ph type="title"/>
          </p:nvPr>
        </p:nvSpPr>
        <p:spPr>
          <a:xfrm>
            <a:off x="304800" y="1066800"/>
            <a:ext cx="2514600" cy="1524000"/>
          </a:xfrm>
        </p:spPr>
        <p:txBody>
          <a:bodyPr/>
          <a:lstStyle/>
          <a:p>
            <a:r>
              <a:rPr lang="en-US" sz="2900" kern="0" spc="-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Protecting Information</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1600200"/>
            <a:ext cx="2514600" cy="1524000"/>
          </a:xfrm>
        </p:spPr>
        <p:txBody>
          <a:bodyPr/>
          <a:lstStyle/>
          <a:p>
            <a:r>
              <a:rPr lang="en-US" sz="2900" kern="0" spc="-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Sharing Information with Business Partners</a:t>
            </a:r>
          </a:p>
        </p:txBody>
      </p:sp>
      <p:sp>
        <p:nvSpPr>
          <p:cNvPr id="4" name="Text Placeholder 3"/>
          <p:cNvSpPr>
            <a:spLocks noGrp="1"/>
          </p:cNvSpPr>
          <p:nvPr>
            <p:ph type="body" idx="2"/>
          </p:nvPr>
        </p:nvSpPr>
        <p:spPr>
          <a:xfrm>
            <a:off x="304800" y="3200400"/>
            <a:ext cx="2438400" cy="2133600"/>
          </a:xfrm>
        </p:spPr>
        <p:txBody>
          <a:bodyPr>
            <a:normAutofit/>
          </a:bodyPr>
          <a:lstStyle/>
          <a:p>
            <a:r>
              <a:rPr lang="en-US" b="1" dirty="0"/>
              <a:t/>
            </a:r>
            <a:br>
              <a:rPr lang="en-US" b="1" dirty="0"/>
            </a:br>
            <a:r>
              <a:rPr lang="en-US" b="1" dirty="0"/>
              <a:t/>
            </a:r>
            <a:br>
              <a:rPr lang="en-US" b="1" dirty="0"/>
            </a:br>
            <a:endParaRPr lang="en-US" dirty="0"/>
          </a:p>
        </p:txBody>
      </p:sp>
      <p:sp>
        <p:nvSpPr>
          <p:cNvPr id="3" name="Content Placeholder 2"/>
          <p:cNvSpPr>
            <a:spLocks noGrp="1"/>
          </p:cNvSpPr>
          <p:nvPr>
            <p:ph sz="quarter" idx="1"/>
          </p:nvPr>
        </p:nvSpPr>
        <p:spPr>
          <a:xfrm>
            <a:off x="3124200" y="685800"/>
            <a:ext cx="5638800" cy="5562600"/>
          </a:xfrm>
        </p:spPr>
        <p:txBody>
          <a:bodyPr>
            <a:noAutofit/>
          </a:bodyPr>
          <a:lstStyle/>
          <a:p>
            <a:pPr indent="0">
              <a:buNone/>
            </a:pPr>
            <a:endParaRPr lang="en-US" sz="2000" dirty="0" smtClean="0"/>
          </a:p>
          <a:p>
            <a:pPr indent="0">
              <a:buNone/>
            </a:pPr>
            <a:r>
              <a:rPr lang="en-US" sz="2400" dirty="0" smtClean="0"/>
              <a:t>When DSHS shares confidential information with other entities (e.g. private contractors or other government agencies), there must be a formal contract that meets specific requirements. </a:t>
            </a:r>
          </a:p>
          <a:p>
            <a:pPr indent="0">
              <a:buNone/>
            </a:pPr>
            <a:endParaRPr lang="en-US" sz="2300" dirty="0" smtClean="0"/>
          </a:p>
          <a:p>
            <a:pPr indent="0">
              <a:buNone/>
            </a:pPr>
            <a:endParaRPr lang="en-US" sz="2300" dirty="0" smtClean="0"/>
          </a:p>
          <a:p>
            <a:pPr indent="0">
              <a:buNone/>
            </a:pPr>
            <a:r>
              <a:rPr lang="en-US" sz="2300" dirty="0" smtClean="0"/>
              <a:t>For details on sharing DSHS information, please contact your </a:t>
            </a:r>
            <a:r>
              <a:rPr lang="en-US" sz="2300" dirty="0" smtClean="0"/>
              <a:t>contracts </a:t>
            </a:r>
            <a:r>
              <a:rPr lang="en-US" sz="2300" dirty="0" smtClean="0"/>
              <a:t>staff.</a:t>
            </a:r>
            <a:endParaRPr lang="en-US" sz="2300"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Federal Information</a:t>
            </a:r>
            <a:endParaRPr lang="en-US" dirty="0"/>
          </a:p>
        </p:txBody>
      </p:sp>
      <p:sp>
        <p:nvSpPr>
          <p:cNvPr id="4" name="Text Placeholder 3"/>
          <p:cNvSpPr>
            <a:spLocks noGrp="1"/>
          </p:cNvSpPr>
          <p:nvPr>
            <p:ph type="body" idx="2"/>
          </p:nvPr>
        </p:nvSpPr>
        <p:spPr/>
        <p:txBody>
          <a:bodyPr>
            <a:normAutofit/>
          </a:bodyPr>
          <a:lstStyle/>
          <a:p>
            <a:r>
              <a:rPr lang="en-US" b="1" dirty="0"/>
              <a:t/>
            </a:r>
            <a:br>
              <a:rPr lang="en-US" b="1" dirty="0"/>
            </a:br>
            <a:r>
              <a:rPr lang="en-US" b="1" dirty="0"/>
              <a:t/>
            </a:r>
            <a:br>
              <a:rPr lang="en-US" b="1" dirty="0"/>
            </a:br>
            <a:endParaRPr lang="en-US" b="1" dirty="0" smtClean="0"/>
          </a:p>
        </p:txBody>
      </p:sp>
      <p:sp>
        <p:nvSpPr>
          <p:cNvPr id="3" name="Content Placeholder 2"/>
          <p:cNvSpPr>
            <a:spLocks noGrp="1"/>
          </p:cNvSpPr>
          <p:nvPr>
            <p:ph sz="quarter" idx="1"/>
          </p:nvPr>
        </p:nvSpPr>
        <p:spPr/>
        <p:txBody>
          <a:bodyPr>
            <a:normAutofit/>
          </a:bodyPr>
          <a:lstStyle/>
          <a:p>
            <a:pPr marL="0">
              <a:buNone/>
            </a:pPr>
            <a:r>
              <a:rPr lang="en-US" sz="2600" b="1" dirty="0" smtClean="0"/>
              <a:t>Some DSHS information is protected by law.</a:t>
            </a:r>
            <a:r>
              <a:rPr lang="en-US" sz="2600" b="1" dirty="0"/>
              <a:t>  </a:t>
            </a:r>
            <a:endParaRPr lang="en-US" sz="2600" b="1" dirty="0" smtClean="0"/>
          </a:p>
          <a:p>
            <a:pPr marL="0">
              <a:buNone/>
            </a:pPr>
            <a:endParaRPr lang="en-US" sz="2300" dirty="0" smtClean="0"/>
          </a:p>
          <a:p>
            <a:pPr marL="0">
              <a:buNone/>
            </a:pPr>
            <a:r>
              <a:rPr lang="en-US" sz="2300" dirty="0"/>
              <a:t/>
            </a:r>
            <a:br>
              <a:rPr lang="en-US" sz="2300" dirty="0"/>
            </a:br>
            <a:r>
              <a:rPr lang="en-US" sz="2200" dirty="0" smtClean="0"/>
              <a:t>Some DSHS information is protected under state and/or federal law.</a:t>
            </a:r>
          </a:p>
          <a:p>
            <a:pPr marL="0">
              <a:buNone/>
            </a:pPr>
            <a:endParaRPr lang="en-US" sz="2200" dirty="0"/>
          </a:p>
          <a:p>
            <a:pPr marL="0">
              <a:buNone/>
            </a:pPr>
            <a:r>
              <a:rPr lang="en-US" sz="2200" b="1" dirty="0" smtClean="0">
                <a:solidFill>
                  <a:srgbClr val="D16349"/>
                </a:solidFill>
              </a:rPr>
              <a:t>Social Security Administration (SSA)</a:t>
            </a:r>
            <a:r>
              <a:rPr lang="en-US" sz="2200" dirty="0"/>
              <a:t> </a:t>
            </a:r>
            <a:r>
              <a:rPr lang="en-US" sz="2200" dirty="0" smtClean="0"/>
              <a:t>data is one such example.</a:t>
            </a:r>
          </a:p>
          <a:p>
            <a:pPr marL="0">
              <a:buNone/>
            </a:pPr>
            <a:endParaRPr lang="en-US" sz="2200" dirty="0"/>
          </a:p>
          <a:p>
            <a:pPr marL="0">
              <a:buNone/>
            </a:pPr>
            <a:r>
              <a:rPr lang="en-US" sz="2200" dirty="0" smtClean="0"/>
              <a:t>SSA client data is confidential. It’s protected by </a:t>
            </a:r>
            <a:r>
              <a:rPr lang="en-US" sz="2200" dirty="0" smtClean="0">
                <a:hlinkClick r:id="rId4"/>
              </a:rPr>
              <a:t>RCW 74.04.060</a:t>
            </a:r>
            <a:r>
              <a:rPr lang="en-US" sz="2200" dirty="0"/>
              <a:t> </a:t>
            </a:r>
            <a:r>
              <a:rPr lang="en-US" sz="2200" dirty="0" smtClean="0"/>
              <a:t>at the Washington State level and by the federal </a:t>
            </a:r>
            <a:r>
              <a:rPr lang="en-US" sz="2200" dirty="0" smtClean="0">
                <a:hlinkClick r:id="rId5"/>
              </a:rPr>
              <a:t>Privacy Act of 1974</a:t>
            </a:r>
            <a:r>
              <a:rPr lang="en-US" sz="2200" dirty="0"/>
              <a:t>.</a:t>
            </a:r>
            <a:endParaRPr lang="en-US" sz="2200" dirty="0" smtClean="0"/>
          </a:p>
        </p:txBody>
      </p:sp>
    </p:spTree>
    <p:custDataLst>
      <p:tags r:id="rId1"/>
    </p:custDataLst>
    <p:extLst>
      <p:ext uri="{BB962C8B-B14F-4D97-AF65-F5344CB8AC3E}">
        <p14:creationId xmlns:p14="http://schemas.microsoft.com/office/powerpoint/2010/main" val="2111311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2667000" cy="2133600"/>
          </a:xfrm>
        </p:spPr>
        <p:txBody>
          <a:bodyPr>
            <a:normAutofit fontScale="90000"/>
          </a:bodyPr>
          <a:lstStyle/>
          <a:p>
            <a:r>
              <a:rPr lang="en-US" b="1" dirty="0"/>
              <a:t>Lesson 1</a:t>
            </a:r>
            <a:r>
              <a:rPr lang="en-US" b="1" dirty="0" smtClean="0"/>
              <a:t>:</a:t>
            </a:r>
            <a:br>
              <a:rPr lang="en-US" b="1" dirty="0" smtClean="0"/>
            </a:br>
            <a:r>
              <a:rPr lang="en-US" sz="3100" b="1" dirty="0" smtClean="0"/>
              <a:t>Introduction </a:t>
            </a:r>
            <a:r>
              <a:rPr lang="en-US" sz="3100" b="1" dirty="0"/>
              <a:t>to Security </a:t>
            </a:r>
            <a:r>
              <a:rPr lang="en-US" sz="3100" b="1" dirty="0" smtClean="0"/>
              <a:t>Awareness</a:t>
            </a:r>
            <a:endParaRPr lang="en-US" dirty="0"/>
          </a:p>
        </p:txBody>
      </p:sp>
      <p:sp>
        <p:nvSpPr>
          <p:cNvPr id="3" name="Content Placeholder 2"/>
          <p:cNvSpPr>
            <a:spLocks noGrp="1"/>
          </p:cNvSpPr>
          <p:nvPr>
            <p:ph sz="quarter" idx="1"/>
          </p:nvPr>
        </p:nvSpPr>
        <p:spPr/>
        <p:txBody>
          <a:bodyPr>
            <a:normAutofit fontScale="92500" lnSpcReduction="10000"/>
          </a:bodyPr>
          <a:lstStyle/>
          <a:p>
            <a:pPr indent="0">
              <a:buNone/>
            </a:pPr>
            <a:r>
              <a:rPr lang="en-US" dirty="0"/>
              <a:t>Your security responsibilities start here...</a:t>
            </a:r>
            <a:br>
              <a:rPr lang="en-US" dirty="0"/>
            </a:br>
            <a:r>
              <a:rPr lang="en-US" dirty="0"/>
              <a:t> </a:t>
            </a:r>
            <a:br>
              <a:rPr lang="en-US" dirty="0"/>
            </a:br>
            <a:r>
              <a:rPr lang="en-US" dirty="0"/>
              <a:t>Any DSHS employee </a:t>
            </a:r>
            <a:r>
              <a:rPr lang="en-US" dirty="0" smtClean="0"/>
              <a:t>or contractor may </a:t>
            </a:r>
            <a:r>
              <a:rPr lang="en-US" dirty="0"/>
              <a:t>have access to information that needs to be protected. We are each responsible for its safekeeping. This course shows why and how each of us can protect and preserve DSHS information and information systems on a daily basis as we work.</a:t>
            </a:r>
            <a:br>
              <a:rPr lang="en-US" dirty="0"/>
            </a:br>
            <a:r>
              <a:rPr lang="en-US" dirty="0"/>
              <a:t/>
            </a:r>
            <a:br>
              <a:rPr lang="en-US" dirty="0"/>
            </a:br>
            <a:r>
              <a:rPr lang="en-US" dirty="0"/>
              <a:t>For additional information, click the links provided at the left side of the pages of this course. </a:t>
            </a:r>
          </a:p>
        </p:txBody>
      </p:sp>
      <p:sp>
        <p:nvSpPr>
          <p:cNvPr id="8" name="Text Placeholder 2"/>
          <p:cNvSpPr>
            <a:spLocks noGrp="1"/>
          </p:cNvSpPr>
          <p:nvPr>
            <p:ph type="body" idx="2"/>
          </p:nvPr>
        </p:nvSpPr>
        <p:spPr>
          <a:xfrm>
            <a:off x="304800" y="3505200"/>
            <a:ext cx="2438400" cy="2819400"/>
          </a:xfrm>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Federal </a:t>
            </a:r>
            <a:r>
              <a:rPr lang="en-US" dirty="0" smtClean="0"/>
              <a:t>Information, Continued</a:t>
            </a:r>
            <a:endParaRPr lang="en-US" dirty="0"/>
          </a:p>
        </p:txBody>
      </p:sp>
      <p:sp>
        <p:nvSpPr>
          <p:cNvPr id="4" name="Text Placeholder 3"/>
          <p:cNvSpPr>
            <a:spLocks noGrp="1"/>
          </p:cNvSpPr>
          <p:nvPr>
            <p:ph type="body" idx="2"/>
          </p:nvPr>
        </p:nvSpPr>
        <p:spPr/>
        <p:txBody>
          <a:bodyPr>
            <a:normAutofit/>
          </a:bodyPr>
          <a:lstStyle/>
          <a:p>
            <a:r>
              <a:rPr lang="en-US" b="1" dirty="0"/>
              <a:t/>
            </a:r>
            <a:br>
              <a:rPr lang="en-US" b="1" dirty="0"/>
            </a:br>
            <a:r>
              <a:rPr lang="en-US" b="1" dirty="0"/>
              <a:t/>
            </a:r>
            <a:br>
              <a:rPr lang="en-US" b="1" dirty="0"/>
            </a:br>
            <a:endParaRPr lang="en-US" b="1" dirty="0" smtClean="0"/>
          </a:p>
        </p:txBody>
      </p:sp>
      <p:sp>
        <p:nvSpPr>
          <p:cNvPr id="3" name="Content Placeholder 2"/>
          <p:cNvSpPr>
            <a:spLocks noGrp="1"/>
          </p:cNvSpPr>
          <p:nvPr>
            <p:ph sz="quarter" idx="1"/>
          </p:nvPr>
        </p:nvSpPr>
        <p:spPr/>
        <p:txBody>
          <a:bodyPr>
            <a:normAutofit lnSpcReduction="10000"/>
          </a:bodyPr>
          <a:lstStyle/>
          <a:p>
            <a:pPr marL="0">
              <a:buNone/>
            </a:pPr>
            <a:r>
              <a:rPr lang="en-US" sz="2200" dirty="0"/>
              <a:t>Protected SSA data is defined </a:t>
            </a:r>
            <a:r>
              <a:rPr lang="en-US" sz="2200" dirty="0" smtClean="0"/>
              <a:t>as all </a:t>
            </a:r>
            <a:r>
              <a:rPr lang="en-US" sz="2200" dirty="0"/>
              <a:t>personal client information obtained from or verified by the Social Security Administration</a:t>
            </a:r>
            <a:r>
              <a:rPr lang="en-US" sz="2200" dirty="0" smtClean="0"/>
              <a:t>.</a:t>
            </a:r>
          </a:p>
          <a:p>
            <a:pPr marL="0">
              <a:buNone/>
            </a:pPr>
            <a:endParaRPr lang="en-US" sz="2200" dirty="0" smtClean="0"/>
          </a:p>
          <a:p>
            <a:pPr marL="0">
              <a:buNone/>
            </a:pPr>
            <a:r>
              <a:rPr lang="en-US" sz="2200" dirty="0" smtClean="0"/>
              <a:t>SSA client data may be provided directly to the client or their representative.</a:t>
            </a:r>
          </a:p>
          <a:p>
            <a:pPr marL="0">
              <a:buNone/>
            </a:pPr>
            <a:endParaRPr lang="en-US" sz="2200" dirty="0"/>
          </a:p>
          <a:p>
            <a:pPr marL="0">
              <a:buNone/>
            </a:pPr>
            <a:r>
              <a:rPr lang="en-US" sz="2200" dirty="0" smtClean="0"/>
              <a:t>SSA data may only be disclosed to agencies or other individuals for purposes related to program administration </a:t>
            </a:r>
            <a:r>
              <a:rPr lang="en-US" sz="2200" i="1" dirty="0" smtClean="0"/>
              <a:t>after</a:t>
            </a:r>
            <a:r>
              <a:rPr lang="en-US" sz="2200" dirty="0" smtClean="0"/>
              <a:t> an individual data share for that individual or agency has been established with the SSA.</a:t>
            </a:r>
          </a:p>
          <a:p>
            <a:pPr marL="0">
              <a:buNone/>
            </a:pPr>
            <a:endParaRPr lang="en-US" sz="2200" dirty="0"/>
          </a:p>
          <a:p>
            <a:pPr marL="0">
              <a:buNone/>
            </a:pPr>
            <a:r>
              <a:rPr lang="en-US" sz="2200" dirty="0" smtClean="0"/>
              <a:t>When in doubt about whether or not you’re allowed to disclose, ask your supervisor!</a:t>
            </a:r>
          </a:p>
        </p:txBody>
      </p:sp>
    </p:spTree>
    <p:custDataLst>
      <p:tags r:id="rId1"/>
    </p:custDataLst>
    <p:extLst>
      <p:ext uri="{BB962C8B-B14F-4D97-AF65-F5344CB8AC3E}">
        <p14:creationId xmlns:p14="http://schemas.microsoft.com/office/powerpoint/2010/main" val="458675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Federal </a:t>
            </a:r>
            <a:r>
              <a:rPr lang="en-US" dirty="0" smtClean="0"/>
              <a:t>Information, Continued</a:t>
            </a:r>
            <a:endParaRPr lang="en-US" dirty="0"/>
          </a:p>
        </p:txBody>
      </p:sp>
      <p:sp>
        <p:nvSpPr>
          <p:cNvPr id="4" name="Text Placeholder 3"/>
          <p:cNvSpPr>
            <a:spLocks noGrp="1"/>
          </p:cNvSpPr>
          <p:nvPr>
            <p:ph type="body" idx="2"/>
          </p:nvPr>
        </p:nvSpPr>
        <p:spPr/>
        <p:txBody>
          <a:bodyPr>
            <a:normAutofit/>
          </a:bodyPr>
          <a:lstStyle/>
          <a:p>
            <a:r>
              <a:rPr lang="en-US" b="1" dirty="0"/>
              <a:t/>
            </a:r>
            <a:br>
              <a:rPr lang="en-US" b="1" dirty="0"/>
            </a:br>
            <a:r>
              <a:rPr lang="en-US" b="1" dirty="0"/>
              <a:t/>
            </a:r>
            <a:br>
              <a:rPr lang="en-US" b="1" dirty="0"/>
            </a:br>
            <a:endParaRPr lang="en-US" b="1" dirty="0" smtClean="0"/>
          </a:p>
        </p:txBody>
      </p:sp>
      <p:sp>
        <p:nvSpPr>
          <p:cNvPr id="3" name="Content Placeholder 2"/>
          <p:cNvSpPr>
            <a:spLocks noGrp="1"/>
          </p:cNvSpPr>
          <p:nvPr>
            <p:ph sz="quarter" idx="1"/>
          </p:nvPr>
        </p:nvSpPr>
        <p:spPr/>
        <p:txBody>
          <a:bodyPr>
            <a:normAutofit lnSpcReduction="10000"/>
          </a:bodyPr>
          <a:lstStyle/>
          <a:p>
            <a:pPr marL="0">
              <a:buNone/>
            </a:pPr>
            <a:r>
              <a:rPr lang="en-US" sz="2200" dirty="0"/>
              <a:t>E</a:t>
            </a:r>
            <a:r>
              <a:rPr lang="en-US" sz="2200" dirty="0" smtClean="0"/>
              <a:t>mployees are held personally accountable for the appropriate use of SSA client data. It must be handled and stored securely, </a:t>
            </a:r>
            <a:r>
              <a:rPr lang="en-US" sz="2200" i="1" dirty="0" smtClean="0"/>
              <a:t>never</a:t>
            </a:r>
            <a:r>
              <a:rPr lang="en-US" sz="2200" dirty="0" smtClean="0"/>
              <a:t>  “left out” for others to see, and destroyed in a secure manner when no longer needed.</a:t>
            </a:r>
          </a:p>
          <a:p>
            <a:pPr marL="0">
              <a:buNone/>
            </a:pPr>
            <a:endParaRPr lang="en-US" sz="2200" dirty="0"/>
          </a:p>
          <a:p>
            <a:pPr marL="0">
              <a:buNone/>
            </a:pPr>
            <a:r>
              <a:rPr lang="en-US" sz="2200" dirty="0" smtClean="0"/>
              <a:t>Unauthorized inspection, use, or disclosure of SSA client data can result in termination, prison time, and/or a fine of up to $5,000.</a:t>
            </a:r>
          </a:p>
          <a:p>
            <a:pPr marL="0">
              <a:buNone/>
            </a:pPr>
            <a:endParaRPr lang="en-US" sz="2200" dirty="0"/>
          </a:p>
          <a:p>
            <a:pPr marL="0">
              <a:buNone/>
            </a:pPr>
            <a:r>
              <a:rPr lang="en-US" sz="2200" dirty="0" smtClean="0"/>
              <a:t>If you suspect that SSA client data has been lost or breached you </a:t>
            </a:r>
            <a:r>
              <a:rPr lang="en-US" sz="2200" b="1" dirty="0" smtClean="0"/>
              <a:t>must</a:t>
            </a:r>
            <a:r>
              <a:rPr lang="en-US" sz="2200" dirty="0" smtClean="0"/>
              <a:t> report it to your supervisor </a:t>
            </a:r>
            <a:r>
              <a:rPr lang="en-US" sz="2200" i="1" dirty="0" smtClean="0"/>
              <a:t>immediately</a:t>
            </a:r>
            <a:r>
              <a:rPr lang="en-US" sz="2200" dirty="0" smtClean="0"/>
              <a:t>. (SSA requires that you report the incident within </a:t>
            </a:r>
            <a:r>
              <a:rPr lang="en-US" sz="2200" b="1" dirty="0" smtClean="0"/>
              <a:t>one hour</a:t>
            </a:r>
            <a:r>
              <a:rPr lang="en-US" sz="2200" dirty="0" smtClean="0"/>
              <a:t>.)</a:t>
            </a:r>
          </a:p>
          <a:p>
            <a:pPr marL="0">
              <a:buNone/>
            </a:pPr>
            <a:endParaRPr lang="en-US" sz="2200" dirty="0"/>
          </a:p>
          <a:p>
            <a:pPr marL="0">
              <a:buNone/>
            </a:pPr>
            <a:r>
              <a:rPr lang="en-US" sz="2200" dirty="0" smtClean="0"/>
              <a:t>The following slide explains how to report.</a:t>
            </a:r>
          </a:p>
        </p:txBody>
      </p:sp>
    </p:spTree>
    <p:custDataLst>
      <p:tags r:id="rId1"/>
    </p:custDataLst>
    <p:extLst>
      <p:ext uri="{BB962C8B-B14F-4D97-AF65-F5344CB8AC3E}">
        <p14:creationId xmlns:p14="http://schemas.microsoft.com/office/powerpoint/2010/main" val="879015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Federal </a:t>
            </a:r>
            <a:r>
              <a:rPr lang="en-US" dirty="0" smtClean="0"/>
              <a:t>Information, Continued</a:t>
            </a:r>
            <a:endParaRPr lang="en-US" dirty="0"/>
          </a:p>
        </p:txBody>
      </p:sp>
      <p:sp>
        <p:nvSpPr>
          <p:cNvPr id="4" name="Text Placeholder 3"/>
          <p:cNvSpPr>
            <a:spLocks noGrp="1"/>
          </p:cNvSpPr>
          <p:nvPr>
            <p:ph type="body" idx="2"/>
          </p:nvPr>
        </p:nvSpPr>
        <p:spPr/>
        <p:txBody>
          <a:bodyPr>
            <a:normAutofit/>
          </a:bodyPr>
          <a:lstStyle/>
          <a:p>
            <a:r>
              <a:rPr lang="en-US" b="1" dirty="0"/>
              <a:t/>
            </a:r>
            <a:br>
              <a:rPr lang="en-US" b="1" dirty="0"/>
            </a:br>
            <a:r>
              <a:rPr lang="en-US" b="1" dirty="0"/>
              <a:t/>
            </a:r>
            <a:br>
              <a:rPr lang="en-US" b="1" dirty="0"/>
            </a:br>
            <a:endParaRPr lang="en-US" b="1" dirty="0" smtClean="0"/>
          </a:p>
        </p:txBody>
      </p:sp>
      <p:sp>
        <p:nvSpPr>
          <p:cNvPr id="3" name="Content Placeholder 2"/>
          <p:cNvSpPr>
            <a:spLocks noGrp="1"/>
          </p:cNvSpPr>
          <p:nvPr>
            <p:ph sz="quarter" idx="1"/>
          </p:nvPr>
        </p:nvSpPr>
        <p:spPr/>
        <p:txBody>
          <a:bodyPr>
            <a:normAutofit/>
          </a:bodyPr>
          <a:lstStyle/>
          <a:p>
            <a:pPr marL="0">
              <a:buNone/>
            </a:pPr>
            <a:r>
              <a:rPr lang="en-US" sz="2200" dirty="0" smtClean="0"/>
              <a:t>Any loss or breach of SSA client data </a:t>
            </a:r>
            <a:r>
              <a:rPr lang="en-US" sz="2200" b="1" dirty="0" smtClean="0"/>
              <a:t>must</a:t>
            </a:r>
            <a:r>
              <a:rPr lang="en-US" sz="2200" dirty="0" smtClean="0"/>
              <a:t> be reported to the United States Computer Emergency Readiness Team (US-CERT). A report must be filed within </a:t>
            </a:r>
            <a:r>
              <a:rPr lang="en-US" sz="2200" b="1" dirty="0" smtClean="0"/>
              <a:t>one hour</a:t>
            </a:r>
            <a:r>
              <a:rPr lang="en-US" sz="2200" dirty="0" smtClean="0"/>
              <a:t>.</a:t>
            </a:r>
          </a:p>
          <a:p>
            <a:pPr marL="0">
              <a:buNone/>
            </a:pPr>
            <a:endParaRPr lang="en-US" sz="2200" dirty="0"/>
          </a:p>
          <a:p>
            <a:pPr marL="0">
              <a:buNone/>
            </a:pPr>
            <a:r>
              <a:rPr lang="en-US" sz="2200" dirty="0" smtClean="0"/>
              <a:t>In addition to filing a US-CERT report, any loss or breach of SSA client data </a:t>
            </a:r>
            <a:r>
              <a:rPr lang="en-US" sz="2200" b="1" dirty="0" smtClean="0"/>
              <a:t>must</a:t>
            </a:r>
            <a:r>
              <a:rPr lang="en-US" sz="2200" dirty="0" smtClean="0"/>
              <a:t> also be reported to the DSHS Privacy Officer. If you are unable to contact the DSHS Privacy Officer within one hour, call SSA’s National Network Service Center (NNSC) toll free at:</a:t>
            </a:r>
          </a:p>
          <a:p>
            <a:pPr marL="0">
              <a:buNone/>
            </a:pPr>
            <a:endParaRPr lang="en-US" sz="2200" dirty="0"/>
          </a:p>
          <a:p>
            <a:pPr marL="0" algn="ctr">
              <a:buNone/>
            </a:pPr>
            <a:r>
              <a:rPr lang="en-US" sz="2200" dirty="0" smtClean="0"/>
              <a:t>877-697-4889</a:t>
            </a:r>
          </a:p>
          <a:p>
            <a:pPr marL="0" algn="ctr">
              <a:buNone/>
            </a:pPr>
            <a:r>
              <a:rPr lang="en-US" sz="2200" dirty="0" smtClean="0"/>
              <a:t>(Select “Security and PII Reporting”)</a:t>
            </a:r>
          </a:p>
        </p:txBody>
      </p:sp>
    </p:spTree>
    <p:custDataLst>
      <p:tags r:id="rId1"/>
    </p:custDataLst>
    <p:extLst>
      <p:ext uri="{BB962C8B-B14F-4D97-AF65-F5344CB8AC3E}">
        <p14:creationId xmlns:p14="http://schemas.microsoft.com/office/powerpoint/2010/main" val="4208987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indent="0">
              <a:buNone/>
            </a:pPr>
            <a:r>
              <a:rPr lang="en-US" sz="2000" b="1" dirty="0" smtClean="0"/>
              <a:t>4) Which </a:t>
            </a:r>
            <a:r>
              <a:rPr lang="en-US" sz="2000" b="1" dirty="0"/>
              <a:t>classification of data requires the greatest </a:t>
            </a:r>
            <a:r>
              <a:rPr lang="en-US" sz="2000" b="1" dirty="0" smtClean="0"/>
              <a:t>protection?</a:t>
            </a:r>
            <a:endParaRPr lang="en-US" sz="2000" b="1" dirty="0"/>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Public Information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Sensitive Information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Confidential Information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Confidential Information Requiring Special </a:t>
            </a:r>
            <a:r>
              <a:rPr lang="en-US" sz="2400" dirty="0" smtClean="0">
                <a:latin typeface="Calibri" panose="020F0502020204030204" pitchFamily="34" charset="0"/>
                <a:ea typeface="Calibri" panose="020F0502020204030204" pitchFamily="34" charset="0"/>
                <a:cs typeface="Times New Roman" panose="02020603050405020304" pitchFamily="18" charset="0"/>
              </a:rPr>
              <a:t>Handling</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3013437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indent="0">
              <a:buNone/>
            </a:pPr>
            <a:r>
              <a:rPr lang="en-US" sz="2000" b="1" dirty="0" smtClean="0"/>
              <a:t>4) Which </a:t>
            </a:r>
            <a:r>
              <a:rPr lang="en-US" sz="2000" b="1" dirty="0"/>
              <a:t>classification of data requires the greatest </a:t>
            </a:r>
            <a:r>
              <a:rPr lang="en-US" sz="2000" b="1" dirty="0" smtClean="0"/>
              <a:t>protection?</a:t>
            </a:r>
            <a:endParaRPr lang="en-US" sz="2000" b="1" dirty="0"/>
          </a:p>
          <a:p>
            <a:pPr marL="342900" marR="0" lvl="0" indent="-342900">
              <a:lnSpc>
                <a:spcPct val="107000"/>
              </a:lnSpc>
              <a:spcBef>
                <a:spcPts val="0"/>
              </a:spcBef>
              <a:spcAft>
                <a:spcPts val="0"/>
              </a:spcAft>
              <a:buFont typeface="Symbol" panose="05050102010706020507" pitchFamily="18" charset="2"/>
              <a:buChar char=""/>
            </a:pPr>
            <a:r>
              <a:rPr lang="en-US" sz="24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Public Information</a:t>
            </a:r>
            <a:endParaRPr lang="en-US" sz="20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Sensitive Information</a:t>
            </a:r>
            <a:endParaRPr lang="en-US" sz="20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Confidential Information</a:t>
            </a:r>
            <a:endParaRPr lang="en-US" sz="20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Confidential Information Requiring Special </a:t>
            </a:r>
            <a:r>
              <a:rPr lang="en-US" sz="2400" dirty="0" smtClean="0">
                <a:latin typeface="Calibri" panose="020F0502020204030204" pitchFamily="34" charset="0"/>
                <a:ea typeface="Calibri" panose="020F0502020204030204" pitchFamily="34" charset="0"/>
                <a:cs typeface="Times New Roman" panose="02020603050405020304" pitchFamily="18" charset="0"/>
              </a:rPr>
              <a:t>Handling</a:t>
            </a:r>
          </a:p>
          <a:p>
            <a:pPr marL="0" marR="0" lvl="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This information includes personally identifiable health information, PHI, which is covered under HIPAA.</a:t>
            </a: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276601" y="3352800"/>
            <a:ext cx="5410200"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25022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indent="0">
              <a:buNone/>
            </a:pPr>
            <a:r>
              <a:rPr lang="en-US" sz="2000" b="1" dirty="0" smtClean="0"/>
              <a:t>5) Before </a:t>
            </a:r>
            <a:r>
              <a:rPr lang="en-US" sz="2000" b="1" dirty="0"/>
              <a:t>I save any files containing confidential information on my Local Disk (C:), a flash memory device (“thumb drive”), or CD, I </a:t>
            </a:r>
            <a:r>
              <a:rPr lang="en-US" sz="2000" b="1" dirty="0" smtClean="0"/>
              <a:t>must:</a:t>
            </a:r>
            <a:endParaRPr lang="en-US" sz="2000" b="1" strike="sngStrike"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Have documented management approval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Have received instructions on how to protect the information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Both of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above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1161790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indent="0">
              <a:buNone/>
            </a:pPr>
            <a:r>
              <a:rPr lang="en-US" sz="2000" b="1" dirty="0" smtClean="0"/>
              <a:t>5) Before </a:t>
            </a:r>
            <a:r>
              <a:rPr lang="en-US" sz="2000" b="1" dirty="0"/>
              <a:t>I save any files containing confidential information on my Local Disk (C:), a flash memory device (“thumb drive”), or CD, I </a:t>
            </a:r>
            <a:r>
              <a:rPr lang="en-US" sz="2000" b="1" dirty="0" smtClean="0"/>
              <a:t>must:</a:t>
            </a:r>
            <a:endParaRPr lang="en-US" sz="2000" b="1" strike="sngStrike"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Have documented management approval</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Have received instructions on how to protect the information</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Both of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above</a:t>
            </a:r>
          </a:p>
          <a:p>
            <a:pPr marL="0" marR="0" lvl="0" indent="0">
              <a:lnSpc>
                <a:spcPct val="107000"/>
              </a:lnSpc>
              <a:spcBef>
                <a:spcPts val="0"/>
              </a:spcBef>
              <a:spcAft>
                <a:spcPts val="0"/>
              </a:spcAft>
              <a:buNone/>
            </a:pPr>
            <a:r>
              <a:rPr lang="en-US" sz="2400" dirty="0"/>
              <a:t>In addition to management approval the information must also be encrypted.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352800" y="3962400"/>
            <a:ext cx="24384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3122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lvl="0" indent="0">
              <a:buClr>
                <a:srgbClr val="D16349"/>
              </a:buClr>
              <a:buNone/>
            </a:pPr>
            <a:r>
              <a:rPr lang="en-US" sz="2000" b="1" dirty="0" smtClean="0">
                <a:solidFill>
                  <a:prstClr val="black"/>
                </a:solidFill>
              </a:rPr>
              <a:t>6) I </a:t>
            </a:r>
            <a:r>
              <a:rPr lang="en-US" sz="2000" b="1" dirty="0">
                <a:solidFill>
                  <a:prstClr val="black"/>
                </a:solidFill>
              </a:rPr>
              <a:t>may save the following kinds of information on my home computer:</a:t>
            </a:r>
          </a:p>
          <a:p>
            <a:pPr lvl="0">
              <a:buClr>
                <a:srgbClr val="D16349"/>
              </a:buCl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Confidential client information</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Clr>
                <a:srgbClr val="D16349"/>
              </a:buClr>
              <a:buFont typeface="Symbol" panose="05050102010706020507" pitchFamily="18"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Notes on a DSHS business meeting</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Clr>
                <a:srgbClr val="D16349"/>
              </a:buClr>
              <a:buFont typeface="Symbol" panose="05050102010706020507" pitchFamily="18"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No DSHS information</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2737709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indent="0">
              <a:buNone/>
            </a:pPr>
            <a:r>
              <a:rPr lang="en-US" sz="2000" b="1" dirty="0" smtClean="0"/>
              <a:t>6) I </a:t>
            </a:r>
            <a:r>
              <a:rPr lang="en-US" sz="2000" b="1" dirty="0"/>
              <a:t>may save the following kinds of information on my home computer</a:t>
            </a:r>
            <a:r>
              <a:rPr lang="en-US" sz="2000" b="1" dirty="0" smtClean="0"/>
              <a:t>:</a:t>
            </a:r>
          </a:p>
          <a:p>
            <a:r>
              <a:rPr lang="en-US" sz="2400" strike="sngStrike" dirty="0">
                <a:latin typeface="Calibri" panose="020F0502020204030204" pitchFamily="34" charset="0"/>
                <a:ea typeface="Calibri" panose="020F0502020204030204" pitchFamily="34" charset="0"/>
                <a:cs typeface="Times New Roman" panose="02020603050405020304" pitchFamily="18" charset="0"/>
              </a:rPr>
              <a:t> </a:t>
            </a:r>
            <a:r>
              <a:rPr lang="en-US" sz="2400" strike="sngStrike" dirty="0" smtClean="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Confidential </a:t>
            </a:r>
            <a:r>
              <a:rPr lang="en-US" sz="24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client information</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Notes on a DSHS business meeting</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No DSHS information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dirty="0" smtClean="0"/>
              <a:t>Never </a:t>
            </a:r>
            <a:r>
              <a:rPr lang="en-US" sz="2400" dirty="0"/>
              <a:t>save any DSHS or client information to your home computer, even if it’s just temporary.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352800" y="2971800"/>
            <a:ext cx="2819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19304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indent="0">
              <a:buNone/>
            </a:pPr>
            <a:r>
              <a:rPr lang="en-US" sz="2000" b="1" dirty="0"/>
              <a:t>7</a:t>
            </a:r>
            <a:r>
              <a:rPr lang="en-US" sz="2000" b="1" dirty="0" smtClean="0"/>
              <a:t>) </a:t>
            </a:r>
            <a:r>
              <a:rPr lang="en-US" sz="2000" b="1" dirty="0"/>
              <a:t>I may plug or insert the following items, which I personally own, into my DSHS </a:t>
            </a:r>
            <a:r>
              <a:rPr lang="en-US" sz="2000" b="1" dirty="0" smtClean="0"/>
              <a:t>computer:</a:t>
            </a:r>
            <a:endParaRPr lang="en-US" sz="2400" strike="sngStrike" dirty="0">
              <a:latin typeface="Calibri" panose="020F0502020204030204" pitchFamily="34" charset="0"/>
              <a:cs typeface="Times New Roman" panose="02020603050405020304" pitchFamily="18" charset="0"/>
            </a:endParaRPr>
          </a:p>
          <a:p>
            <a:r>
              <a:rPr lang="en-US" sz="2400" dirty="0" smtClean="0">
                <a:latin typeface="Calibri" panose="020F0502020204030204" pitchFamily="34" charset="0"/>
                <a:ea typeface="Calibri" panose="020F0502020204030204" pitchFamily="34" charset="0"/>
                <a:cs typeface="Times New Roman" panose="02020603050405020304" pitchFamily="18" charset="0"/>
              </a:rPr>
              <a:t>A flash memory Device (“thumb drive”)</a:t>
            </a:r>
          </a:p>
          <a:p>
            <a:r>
              <a:rPr lang="en-US" sz="2400" dirty="0" smtClean="0">
                <a:latin typeface="Calibri" panose="020F0502020204030204" pitchFamily="34" charset="0"/>
                <a:ea typeface="Calibri" panose="020F0502020204030204" pitchFamily="34" charset="0"/>
                <a:cs typeface="Times New Roman" panose="02020603050405020304" pitchFamily="18" charset="0"/>
              </a:rPr>
              <a:t>A smart phone</a:t>
            </a:r>
          </a:p>
          <a:p>
            <a:r>
              <a:rPr lang="en-US" sz="2400" dirty="0" smtClean="0">
                <a:latin typeface="Calibri" panose="020F0502020204030204" pitchFamily="34" charset="0"/>
                <a:ea typeface="Calibri" panose="020F0502020204030204" pitchFamily="34" charset="0"/>
                <a:cs typeface="Times New Roman" panose="02020603050405020304" pitchFamily="18" charset="0"/>
              </a:rPr>
              <a:t>A writable CD or DVD</a:t>
            </a:r>
          </a:p>
          <a:p>
            <a:r>
              <a:rPr lang="en-US" sz="2400" dirty="0" smtClean="0">
                <a:latin typeface="Calibri" panose="020F0502020204030204" pitchFamily="34" charset="0"/>
                <a:ea typeface="Calibri" panose="020F0502020204030204" pitchFamily="34" charset="0"/>
                <a:cs typeface="Times New Roman" panose="02020603050405020304" pitchFamily="18" charset="0"/>
              </a:rPr>
              <a:t>None of the above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946679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2514600" cy="2133600"/>
          </a:xfrm>
        </p:spPr>
        <p:txBody>
          <a:bodyPr/>
          <a:lstStyle/>
          <a:p>
            <a:r>
              <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Security Importance</a:t>
            </a:r>
          </a:p>
        </p:txBody>
      </p:sp>
      <p:sp>
        <p:nvSpPr>
          <p:cNvPr id="4" name="Content Placeholder 3"/>
          <p:cNvSpPr>
            <a:spLocks noGrp="1"/>
          </p:cNvSpPr>
          <p:nvPr>
            <p:ph sz="quarter" idx="1"/>
          </p:nvPr>
        </p:nvSpPr>
        <p:spPr/>
        <p:txBody>
          <a:bodyPr>
            <a:normAutofit fontScale="77500" lnSpcReduction="20000"/>
          </a:bodyPr>
          <a:lstStyle/>
          <a:p>
            <a:pPr>
              <a:buNone/>
            </a:pPr>
            <a:endParaRPr lang="en-US" dirty="0" smtClean="0"/>
          </a:p>
          <a:p>
            <a:pPr indent="0">
              <a:buNone/>
            </a:pPr>
            <a:r>
              <a:rPr lang="en-US" b="1" dirty="0" smtClean="0"/>
              <a:t>Why is security important to DSHS?</a:t>
            </a:r>
            <a:br>
              <a:rPr lang="en-US" b="1" dirty="0" smtClean="0"/>
            </a:br>
            <a:r>
              <a:rPr lang="en-US" dirty="0" smtClean="0"/>
              <a:t/>
            </a:r>
            <a:br>
              <a:rPr lang="en-US" dirty="0" smtClean="0"/>
            </a:br>
            <a:r>
              <a:rPr lang="en-US" dirty="0" smtClean="0"/>
              <a:t>Various state and federal laws and regulations hold DSHS accountable for protecting information about its clients and employees.  Violation of this trust can result in lawsuits and sanctions in the millions of dollars.</a:t>
            </a:r>
            <a:r>
              <a:rPr lang="en-US" b="1" dirty="0" smtClean="0"/>
              <a:t/>
            </a:r>
            <a:br>
              <a:rPr lang="en-US" b="1" dirty="0" smtClean="0"/>
            </a:br>
            <a:r>
              <a:rPr lang="en-US" b="1" dirty="0" smtClean="0"/>
              <a:t/>
            </a:r>
            <a:br>
              <a:rPr lang="en-US" b="1" dirty="0" smtClean="0"/>
            </a:br>
            <a:r>
              <a:rPr lang="en-US" b="1" dirty="0" smtClean="0"/>
              <a:t>Why is security important to you?</a:t>
            </a:r>
            <a:br>
              <a:rPr lang="en-US" b="1" dirty="0" smtClean="0"/>
            </a:br>
            <a:r>
              <a:rPr lang="en-US" dirty="0" smtClean="0"/>
              <a:t/>
            </a:r>
            <a:br>
              <a:rPr lang="en-US" dirty="0" smtClean="0"/>
            </a:br>
            <a:r>
              <a:rPr lang="en-US" dirty="0" smtClean="0"/>
              <a:t>You are responsible for safeguarding </a:t>
            </a:r>
            <a:r>
              <a:rPr lang="en-US" dirty="0" smtClean="0"/>
              <a:t>DSHS </a:t>
            </a:r>
            <a:r>
              <a:rPr lang="en-US" dirty="0" smtClean="0"/>
              <a:t>information and </a:t>
            </a:r>
            <a:r>
              <a:rPr lang="en-US" dirty="0" smtClean="0"/>
              <a:t>the computer </a:t>
            </a:r>
            <a:r>
              <a:rPr lang="en-US" dirty="0" smtClean="0"/>
              <a:t>systems entrusted to your care.  Unauthorized disclosure of the department's information, or inappropriate use of the </a:t>
            </a:r>
            <a:r>
              <a:rPr lang="en-US" dirty="0" smtClean="0"/>
              <a:t>computer </a:t>
            </a:r>
            <a:r>
              <a:rPr lang="en-US" dirty="0" smtClean="0"/>
              <a:t>systems, may result in disciplinary action up to and including fines and/or </a:t>
            </a:r>
            <a:r>
              <a:rPr lang="en-US" dirty="0" smtClean="0"/>
              <a:t>cancelation of your contract.</a:t>
            </a:r>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indent="0">
              <a:buNone/>
            </a:pPr>
            <a:r>
              <a:rPr lang="en-US" sz="2000" b="1" dirty="0"/>
              <a:t>7) I may plug or insert the following items, which I personally own, into my DSHS computer:</a:t>
            </a:r>
            <a:endParaRPr lang="en-US" sz="2000" strike="sngStrike" dirty="0">
              <a:cs typeface="Times New Roman" panose="02020603050405020304" pitchFamily="18" charset="0"/>
            </a:endParaRPr>
          </a:p>
          <a:p>
            <a:r>
              <a:rPr lang="en-US" sz="20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A flash memory Device (“thumb drive”)</a:t>
            </a:r>
          </a:p>
          <a:p>
            <a:r>
              <a:rPr lang="en-US" sz="20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A smart phone</a:t>
            </a:r>
          </a:p>
          <a:p>
            <a:r>
              <a:rPr lang="en-US" sz="20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A writable CD or DVD</a:t>
            </a:r>
          </a:p>
          <a:p>
            <a:r>
              <a:rPr lang="en-US" sz="2000" dirty="0">
                <a:latin typeface="Calibri" panose="020F0502020204030204" pitchFamily="34" charset="0"/>
                <a:ea typeface="Calibri" panose="020F0502020204030204" pitchFamily="34" charset="0"/>
                <a:cs typeface="Times New Roman" panose="02020603050405020304" pitchFamily="18" charset="0"/>
              </a:rPr>
              <a:t>None of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above</a:t>
            </a:r>
          </a:p>
          <a:p>
            <a:pPr marL="0" indent="0">
              <a:buNone/>
            </a:pPr>
            <a:r>
              <a:rPr lang="en-US" sz="2000" dirty="0">
                <a:latin typeface="Calibri" panose="020F0502020204030204" pitchFamily="34" charset="0"/>
                <a:ea typeface="Calibri" panose="020F0502020204030204" pitchFamily="34" charset="0"/>
                <a:cs typeface="Times New Roman" panose="02020603050405020304" pitchFamily="18" charset="0"/>
              </a:rPr>
              <a:t>Personal devices, </a:t>
            </a:r>
            <a:r>
              <a:rPr lang="en-US" sz="2000" dirty="0" err="1">
                <a:latin typeface="Calibri" panose="020F0502020204030204" pitchFamily="34" charset="0"/>
                <a:ea typeface="Calibri" panose="020F0502020204030204" pitchFamily="34" charset="0"/>
                <a:cs typeface="Times New Roman" panose="02020603050405020304" pitchFamily="18" charset="0"/>
              </a:rPr>
              <a:t>usb</a:t>
            </a:r>
            <a:r>
              <a:rPr lang="en-US" sz="2000" dirty="0">
                <a:latin typeface="Calibri" panose="020F0502020204030204" pitchFamily="34" charset="0"/>
                <a:ea typeface="Calibri" panose="020F0502020204030204" pitchFamily="34" charset="0"/>
                <a:cs typeface="Times New Roman" panose="02020603050405020304" pitchFamily="18" charset="0"/>
              </a:rPr>
              <a:t> items such as lights or a cup warmer, or anything not specifically provided by your local IT may not be plugged into your DSHS computer. Not even to charge your cell phone or other devices.</a:t>
            </a: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200400" y="3581400"/>
            <a:ext cx="22860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65492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indent="0">
              <a:buNone/>
            </a:pPr>
            <a:r>
              <a:rPr lang="en-US" sz="2000" b="1" dirty="0" smtClean="0"/>
              <a:t>8) </a:t>
            </a:r>
            <a:r>
              <a:rPr lang="en-US" sz="2000" b="1" dirty="0"/>
              <a:t>When I leave my computer, I don’t need to lock the screen because it locks automatically after 20 </a:t>
            </a:r>
            <a:r>
              <a:rPr lang="en-US" sz="2000" b="1" dirty="0" smtClean="0"/>
              <a:t>minutes:</a:t>
            </a:r>
            <a:endParaRPr lang="en-US" sz="2400" strike="sngStrike" dirty="0">
              <a:latin typeface="Calibri" panose="020F0502020204030204" pitchFamily="34" charset="0"/>
              <a:cs typeface="Times New Roman" panose="02020603050405020304" pitchFamily="18" charset="0"/>
            </a:endParaRPr>
          </a:p>
          <a:p>
            <a:r>
              <a:rPr lang="en-US" sz="2400" dirty="0" smtClean="0">
                <a:latin typeface="Calibri" panose="020F0502020204030204" pitchFamily="34" charset="0"/>
                <a:ea typeface="Calibri" panose="020F0502020204030204" pitchFamily="34" charset="0"/>
                <a:cs typeface="Times New Roman" panose="02020603050405020304" pitchFamily="18" charset="0"/>
              </a:rPr>
              <a:t>True</a:t>
            </a:r>
          </a:p>
          <a:p>
            <a:r>
              <a:rPr lang="en-US" sz="2400" dirty="0" smtClean="0">
                <a:latin typeface="Calibri" panose="020F0502020204030204" pitchFamily="34" charset="0"/>
                <a:ea typeface="Calibri" panose="020F0502020204030204" pitchFamily="34" charset="0"/>
                <a:cs typeface="Times New Roman" panose="02020603050405020304" pitchFamily="18" charset="0"/>
              </a:rPr>
              <a:t>False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2163261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lvl="0" indent="0">
              <a:buClr>
                <a:srgbClr val="D16349"/>
              </a:buClr>
              <a:buNone/>
            </a:pPr>
            <a:r>
              <a:rPr lang="en-US" sz="2000" b="1" dirty="0">
                <a:solidFill>
                  <a:prstClr val="black"/>
                </a:solidFill>
              </a:rPr>
              <a:t>8) When I leave my computer, I don’t need to lock the screen because it locks automatically after 20 minutes:</a:t>
            </a:r>
            <a:endParaRPr lang="en-US" sz="2400" strike="sngStrike" dirty="0">
              <a:solidFill>
                <a:prstClr val="black"/>
              </a:solidFill>
              <a:latin typeface="Calibri" panose="020F0502020204030204" pitchFamily="34" charset="0"/>
              <a:cs typeface="Times New Roman" panose="02020603050405020304" pitchFamily="18" charset="0"/>
            </a:endParaRPr>
          </a:p>
          <a:p>
            <a:pPr lvl="0">
              <a:buClr>
                <a:srgbClr val="D16349"/>
              </a:buClr>
            </a:pPr>
            <a:r>
              <a:rPr lang="en-US" sz="2400" strike="sngStrike"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True</a:t>
            </a:r>
          </a:p>
          <a:p>
            <a:pPr lvl="0">
              <a:buClr>
                <a:srgbClr val="D16349"/>
              </a:buCl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False</a:t>
            </a:r>
          </a:p>
          <a:p>
            <a:pPr marL="0" marR="0" lvl="0" indent="0">
              <a:lnSpc>
                <a:spcPct val="107000"/>
              </a:lnSpc>
              <a:spcBef>
                <a:spcPts val="0"/>
              </a:spcBef>
              <a:spcAft>
                <a:spcPts val="0"/>
              </a:spcAft>
              <a:buNone/>
            </a:pPr>
            <a:r>
              <a:rPr lang="en-US" sz="2400" dirty="0"/>
              <a:t>The 20 minute lock is only a backup in case you forget to manually lock when stepping away.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276600" y="2895600"/>
            <a:ext cx="8382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42707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lvl="0" indent="0">
              <a:buClr>
                <a:srgbClr val="D16349"/>
              </a:buClr>
              <a:buNone/>
            </a:pPr>
            <a:r>
              <a:rPr lang="en-US" sz="2000" b="1" dirty="0">
                <a:solidFill>
                  <a:prstClr val="black"/>
                </a:solidFill>
              </a:rPr>
              <a:t>9) I can send confidential DSHS information in an e-mail to a contracted service provider, using my Outlook email account, because Outlook automatically encrypts messages.</a:t>
            </a:r>
            <a:endParaRPr lang="en-US" sz="2400" strike="sngStrik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buClr>
                <a:srgbClr val="D16349"/>
              </a:buCl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True</a:t>
            </a:r>
          </a:p>
          <a:p>
            <a:pPr lvl="0">
              <a:buClr>
                <a:srgbClr val="D16349"/>
              </a:buClr>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False</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809247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3</a:t>
            </a:r>
            <a:r>
              <a:rPr lang="en-US" sz="1800" b="1" dirty="0" smtClean="0"/>
              <a:t>: Protecting Information</a:t>
            </a:r>
            <a:endParaRPr lang="en-US" sz="2400" b="1" dirty="0" smtClean="0"/>
          </a:p>
          <a:p>
            <a:pPr marL="0" lvl="0" indent="0">
              <a:buClr>
                <a:srgbClr val="D16349"/>
              </a:buClr>
              <a:buNone/>
            </a:pPr>
            <a:r>
              <a:rPr lang="en-US" sz="2000" b="1" dirty="0" smtClean="0">
                <a:solidFill>
                  <a:prstClr val="black"/>
                </a:solidFill>
              </a:rPr>
              <a:t>9) I </a:t>
            </a:r>
            <a:r>
              <a:rPr lang="en-US" sz="2000" b="1" dirty="0">
                <a:solidFill>
                  <a:prstClr val="black"/>
                </a:solidFill>
              </a:rPr>
              <a:t>can send confidential DSHS information in an e-mail to a contracted service provider, using my Outlook email account, because Outlook automatically encrypts </a:t>
            </a:r>
            <a:r>
              <a:rPr lang="en-US" sz="2000" b="1" dirty="0" smtClean="0">
                <a:solidFill>
                  <a:prstClr val="black"/>
                </a:solidFill>
              </a:rPr>
              <a:t>messages.</a:t>
            </a:r>
            <a:endParaRPr lang="en-US" sz="2400" strike="sngStrik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buClr>
                <a:srgbClr val="D16349"/>
              </a:buClr>
            </a:pPr>
            <a:r>
              <a:rPr lang="en-US" sz="2400" strike="sngStrike" dirty="0" smtClean="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True</a:t>
            </a:r>
          </a:p>
          <a:p>
            <a:pPr lvl="0">
              <a:buClr>
                <a:srgbClr val="D16349"/>
              </a:buClr>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False</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dirty="0"/>
              <a:t>A secure email system must be used as Outlook does not encrypt messages automatically.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3</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200400" y="3581400"/>
            <a:ext cx="8382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4371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dirty="0" smtClean="0"/>
              <a:t>Lesson 4: Passwords</a:t>
            </a:r>
            <a:r>
              <a:rPr lang="en-US" dirty="0" smtClean="0"/>
              <a:t/>
            </a:r>
            <a:br>
              <a:rPr lang="en-US" dirty="0" smtClean="0"/>
            </a:br>
            <a:endParaRPr lang="en-US" dirty="0"/>
          </a:p>
        </p:txBody>
      </p:sp>
      <p:sp>
        <p:nvSpPr>
          <p:cNvPr id="4" name="Content Placeholder 3"/>
          <p:cNvSpPr>
            <a:spLocks noGrp="1"/>
          </p:cNvSpPr>
          <p:nvPr>
            <p:ph sz="quarter" idx="1"/>
          </p:nvPr>
        </p:nvSpPr>
        <p:spPr/>
        <p:txBody>
          <a:bodyPr>
            <a:normAutofit/>
          </a:bodyPr>
          <a:lstStyle/>
          <a:p>
            <a:pPr marL="0" indent="0">
              <a:buNone/>
            </a:pPr>
            <a:r>
              <a:rPr lang="en-US" b="1" dirty="0" smtClean="0"/>
              <a:t>In this lesson you will learn about: </a:t>
            </a:r>
            <a:br>
              <a:rPr lang="en-US" b="1" dirty="0" smtClean="0"/>
            </a:br>
            <a:endParaRPr lang="en-US" b="1" dirty="0" smtClean="0"/>
          </a:p>
          <a:p>
            <a:r>
              <a:rPr lang="en-US" dirty="0" smtClean="0"/>
              <a:t>Keeping passwords secret.</a:t>
            </a:r>
          </a:p>
          <a:p>
            <a:r>
              <a:rPr lang="en-US" dirty="0" smtClean="0"/>
              <a:t>Constructing passwords that are hard to guess.</a:t>
            </a:r>
            <a:br>
              <a:rPr lang="en-US" dirty="0" smtClean="0"/>
            </a:br>
            <a:endParaRPr lang="en-US" dirty="0" smtClean="0"/>
          </a:p>
          <a:p>
            <a:endParaRPr lang="en-US" dirty="0"/>
          </a:p>
        </p:txBody>
      </p:sp>
      <p:pic>
        <p:nvPicPr>
          <p:cNvPr id="265218" name="Picture 2" descr="C:\Documents and Settings\jordald\Local Settings\Temporary Internet Files\Content.IE5\ZSMB66SI\MP900390550[1].jpg"/>
          <p:cNvPicPr>
            <a:picLocks noChangeAspect="1" noChangeArrowheads="1"/>
          </p:cNvPicPr>
          <p:nvPr>
            <p:custDataLst>
              <p:tags r:id="rId2"/>
            </p:custDataLst>
          </p:nvPr>
        </p:nvPicPr>
        <p:blipFill>
          <a:blip r:embed="rId5" cstate="print"/>
          <a:srcRect/>
          <a:stretch>
            <a:fillRect/>
          </a:stretch>
        </p:blipFill>
        <p:spPr bwMode="auto">
          <a:xfrm>
            <a:off x="381000" y="4419600"/>
            <a:ext cx="2435551"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Protect Your Passwords</a:t>
            </a:r>
            <a:br>
              <a:rPr lang="en-US" dirty="0" smtClean="0"/>
            </a:br>
            <a:endParaRPr lang="en-US" dirty="0"/>
          </a:p>
        </p:txBody>
      </p:sp>
      <p:sp>
        <p:nvSpPr>
          <p:cNvPr id="3" name="Content Placeholder 2"/>
          <p:cNvSpPr>
            <a:spLocks noGrp="1"/>
          </p:cNvSpPr>
          <p:nvPr>
            <p:ph sz="quarter" idx="1"/>
          </p:nvPr>
        </p:nvSpPr>
        <p:spPr/>
        <p:txBody>
          <a:bodyPr>
            <a:normAutofit/>
          </a:bodyPr>
          <a:lstStyle/>
          <a:p>
            <a:pPr indent="0">
              <a:buNone/>
            </a:pPr>
            <a:r>
              <a:rPr lang="en-US" b="1" dirty="0" smtClean="0"/>
              <a:t>You are responsible for constructing safe passwords and protecting them from unauthorized disclosure.  </a:t>
            </a:r>
            <a:r>
              <a:rPr lang="en-US" dirty="0" smtClean="0"/>
              <a:t/>
            </a:r>
            <a:br>
              <a:rPr lang="en-US" dirty="0" smtClean="0"/>
            </a:br>
            <a:r>
              <a:rPr lang="en-US" dirty="0" smtClean="0"/>
              <a:t/>
            </a:r>
            <a:br>
              <a:rPr lang="en-US" dirty="0" smtClean="0"/>
            </a:br>
            <a:r>
              <a:rPr lang="en-US" dirty="0" smtClean="0"/>
              <a:t>Passwords for DSHS systems must be kept </a:t>
            </a:r>
            <a:r>
              <a:rPr lang="en-US" b="1" dirty="0" smtClean="0">
                <a:solidFill>
                  <a:srgbClr val="D16349"/>
                </a:solidFill>
              </a:rPr>
              <a:t>SECRET</a:t>
            </a:r>
            <a:r>
              <a:rPr lang="en-US" dirty="0" smtClean="0"/>
              <a:t>.</a:t>
            </a:r>
          </a:p>
          <a:p>
            <a:pPr indent="0">
              <a:buNone/>
            </a:pPr>
            <a:r>
              <a:rPr lang="en-US" dirty="0" smtClean="0"/>
              <a:t> </a:t>
            </a:r>
            <a:br>
              <a:rPr lang="en-US" dirty="0" smtClean="0"/>
            </a:br>
            <a:r>
              <a:rPr lang="en-US" dirty="0" smtClean="0"/>
              <a:t>Sharing a password with anyone else is </a:t>
            </a:r>
            <a:r>
              <a:rPr lang="en-US" b="1" dirty="0" smtClean="0">
                <a:solidFill>
                  <a:srgbClr val="D16349"/>
                </a:solidFill>
              </a:rPr>
              <a:t>PROHIBITED</a:t>
            </a:r>
            <a:r>
              <a:rPr lang="en-US" dirty="0" smtClean="0"/>
              <a:t>, except for emergency access.  </a:t>
            </a:r>
            <a:r>
              <a:rPr lang="en-US" b="1" dirty="0" smtClean="0"/>
              <a:t/>
            </a:r>
            <a:br>
              <a:rPr lang="en-US" b="1" dirty="0" smtClean="0"/>
            </a:b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Protect Your Passwords, continued…</a:t>
            </a:r>
            <a:endParaRPr lang="en-US" dirty="0"/>
          </a:p>
        </p:txBody>
      </p:sp>
      <p:sp>
        <p:nvSpPr>
          <p:cNvPr id="3" name="Content Placeholder 2"/>
          <p:cNvSpPr>
            <a:spLocks noGrp="1"/>
          </p:cNvSpPr>
          <p:nvPr>
            <p:ph sz="quarter" idx="1"/>
          </p:nvPr>
        </p:nvSpPr>
        <p:spPr/>
        <p:txBody>
          <a:bodyPr>
            <a:normAutofit/>
          </a:bodyPr>
          <a:lstStyle/>
          <a:p>
            <a:pPr marL="731520" indent="-457200"/>
            <a:r>
              <a:rPr lang="en-US" b="1" dirty="0" smtClean="0">
                <a:solidFill>
                  <a:srgbClr val="D16349"/>
                </a:solidFill>
              </a:rPr>
              <a:t>Do</a:t>
            </a:r>
            <a:r>
              <a:rPr lang="en-US" dirty="0" smtClean="0"/>
              <a:t> resist attempts by unauthorized persons to get you to reveal your password e.g. by phone or email.</a:t>
            </a:r>
          </a:p>
          <a:p>
            <a:pPr marL="731520" indent="-457200"/>
            <a:r>
              <a:rPr lang="en-US" dirty="0" smtClean="0"/>
              <a:t> </a:t>
            </a:r>
            <a:r>
              <a:rPr lang="en-US" b="1" dirty="0" smtClean="0">
                <a:solidFill>
                  <a:srgbClr val="D16349"/>
                </a:solidFill>
              </a:rPr>
              <a:t>Do</a:t>
            </a:r>
            <a:r>
              <a:rPr lang="en-US" dirty="0" smtClean="0"/>
              <a:t> change your password immediately following discovery that it has been compromised or otherwise shared. </a:t>
            </a:r>
          </a:p>
          <a:p>
            <a:pPr marL="731520" indent="-457200"/>
            <a:r>
              <a:rPr lang="en-US" b="1" dirty="0" smtClean="0">
                <a:solidFill>
                  <a:srgbClr val="D16349"/>
                </a:solidFill>
              </a:rPr>
              <a:t>Do not</a:t>
            </a:r>
            <a:r>
              <a:rPr lang="en-US" dirty="0" smtClean="0"/>
              <a:t> store a password on your computer for automatic entry. </a:t>
            </a:r>
            <a:endParaRPr lang="en-US"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Protect Your Passwords, continued...</a:t>
            </a:r>
            <a:br>
              <a:rPr lang="en-US" dirty="0" smtClean="0"/>
            </a:br>
            <a:endParaRPr lang="en-US" dirty="0"/>
          </a:p>
        </p:txBody>
      </p:sp>
      <p:sp>
        <p:nvSpPr>
          <p:cNvPr id="3" name="Content Placeholder 2"/>
          <p:cNvSpPr>
            <a:spLocks noGrp="1"/>
          </p:cNvSpPr>
          <p:nvPr>
            <p:ph sz="quarter" idx="1"/>
          </p:nvPr>
        </p:nvSpPr>
        <p:spPr/>
        <p:txBody>
          <a:bodyPr>
            <a:normAutofit/>
          </a:bodyPr>
          <a:lstStyle/>
          <a:p>
            <a:pPr marL="731520" indent="-457200"/>
            <a:r>
              <a:rPr lang="en-US" b="1" dirty="0" smtClean="0">
                <a:solidFill>
                  <a:srgbClr val="D16349"/>
                </a:solidFill>
              </a:rPr>
              <a:t>Do not</a:t>
            </a:r>
            <a:r>
              <a:rPr lang="en-US" dirty="0" smtClean="0"/>
              <a:t> write your password down and leave it in a place where unauthorized persons might discover it, such as under your keyboard. </a:t>
            </a:r>
          </a:p>
          <a:p>
            <a:pPr marL="731520" indent="-457200"/>
            <a:r>
              <a:rPr lang="en-US" b="1" dirty="0" smtClean="0">
                <a:solidFill>
                  <a:srgbClr val="D16349"/>
                </a:solidFill>
              </a:rPr>
              <a:t>Do not</a:t>
            </a:r>
            <a:r>
              <a:rPr lang="en-US" dirty="0" smtClean="0"/>
              <a:t> store a password in the same case as a portable computer. </a:t>
            </a:r>
            <a:endParaRPr lang="en-US" dirty="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Good Passwords</a:t>
            </a:r>
            <a:endParaRPr lang="en-US" dirty="0"/>
          </a:p>
        </p:txBody>
      </p:sp>
      <p:sp>
        <p:nvSpPr>
          <p:cNvPr id="3" name="Content Placeholder 2"/>
          <p:cNvSpPr>
            <a:spLocks noGrp="1"/>
          </p:cNvSpPr>
          <p:nvPr>
            <p:ph sz="quarter" idx="1"/>
          </p:nvPr>
        </p:nvSpPr>
        <p:spPr/>
        <p:txBody>
          <a:bodyPr>
            <a:normAutofit fontScale="92500" lnSpcReduction="10000"/>
          </a:bodyPr>
          <a:lstStyle/>
          <a:p>
            <a:pPr indent="0">
              <a:buNone/>
            </a:pPr>
            <a:r>
              <a:rPr lang="en-US" b="1" dirty="0" smtClean="0">
                <a:solidFill>
                  <a:srgbClr val="D16349"/>
                </a:solidFill>
              </a:rPr>
              <a:t>Create a password that is easy for you to remember, but hard for anyone else to guess. </a:t>
            </a:r>
          </a:p>
          <a:p>
            <a:pPr marL="731520" indent="-457200"/>
            <a:r>
              <a:rPr lang="en-US" dirty="0" smtClean="0"/>
              <a:t>Hackers use computer programs and dictionaries to guess passwords. Try creating acronyms or phrases, and varying the spelling of words e.g. “M@th4fun”.</a:t>
            </a:r>
          </a:p>
          <a:p>
            <a:pPr marL="731520" indent="-457200"/>
            <a:r>
              <a:rPr lang="en-US" b="1" dirty="0" smtClean="0">
                <a:solidFill>
                  <a:srgbClr val="D16349"/>
                </a:solidFill>
              </a:rPr>
              <a:t>Don't</a:t>
            </a:r>
            <a:r>
              <a:rPr lang="en-US" dirty="0" smtClean="0"/>
              <a:t> include your user ID or any part of your full name. </a:t>
            </a:r>
          </a:p>
          <a:p>
            <a:pPr marL="731520" indent="-457200"/>
            <a:r>
              <a:rPr lang="en-US" b="1" dirty="0" smtClean="0">
                <a:solidFill>
                  <a:srgbClr val="D16349"/>
                </a:solidFill>
              </a:rPr>
              <a:t>Don't</a:t>
            </a:r>
            <a:r>
              <a:rPr lang="en-US" dirty="0" smtClean="0"/>
              <a:t> use names of family members. </a:t>
            </a:r>
            <a:br>
              <a:rPr lang="en-US" dirty="0" smtClean="0"/>
            </a:b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pPr indent="0">
              <a:buNone/>
            </a:pPr>
            <a:endParaRPr lang="en-US" dirty="0" smtClean="0"/>
          </a:p>
          <a:p>
            <a:pPr indent="0">
              <a:buNone/>
            </a:pPr>
            <a:r>
              <a:rPr lang="en-US" dirty="0" smtClean="0"/>
              <a:t>Each </a:t>
            </a:r>
            <a:r>
              <a:rPr lang="en-US" dirty="0"/>
              <a:t>lesson includes a series of questions. The questions are presented in Multiple-choice, True/False, or Yes/No format.  Each question has one best answer.  </a:t>
            </a:r>
            <a:br>
              <a:rPr lang="en-US" dirty="0"/>
            </a:br>
            <a:r>
              <a:rPr lang="en-US" dirty="0"/>
              <a:t/>
            </a:r>
            <a:br>
              <a:rPr lang="en-US" dirty="0"/>
            </a:br>
            <a:r>
              <a:rPr lang="en-US" dirty="0" smtClean="0"/>
              <a:t>You can keep </a:t>
            </a:r>
            <a:r>
              <a:rPr lang="en-US" dirty="0"/>
              <a:t>score </a:t>
            </a:r>
            <a:r>
              <a:rPr lang="en-US" dirty="0" smtClean="0"/>
              <a:t>of your selection </a:t>
            </a:r>
            <a:r>
              <a:rPr lang="en-US" dirty="0"/>
              <a:t>for each question and count the number of correct selections you make, </a:t>
            </a:r>
            <a:r>
              <a:rPr lang="en-US" dirty="0" smtClean="0"/>
              <a:t>keep track on a separate sheet numbered 1-12.</a:t>
            </a:r>
            <a:r>
              <a:rPr lang="en-US" dirty="0"/>
              <a:t/>
            </a:r>
            <a:br>
              <a:rPr lang="en-US" dirty="0"/>
            </a:br>
            <a:r>
              <a:rPr lang="en-US" dirty="0"/>
              <a:t/>
            </a:r>
            <a:br>
              <a:rPr lang="en-US" dirty="0"/>
            </a:br>
            <a:r>
              <a:rPr lang="en-US" b="1" dirty="0"/>
              <a:t>Please answer the sample question on the next page.</a:t>
            </a:r>
            <a:endParaRPr lang="en-US" dirty="0"/>
          </a:p>
          <a:p>
            <a:endParaRPr lang="en-US" dirty="0"/>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Yes, there will be a quiz!</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Constructing Good Passwords, continued...</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b="1" dirty="0" smtClean="0"/>
              <a:t>Your passwords must: </a:t>
            </a:r>
            <a:br>
              <a:rPr lang="en-US" b="1" dirty="0" smtClean="0"/>
            </a:br>
            <a:endParaRPr lang="en-US" b="1" dirty="0" smtClean="0"/>
          </a:p>
          <a:p>
            <a:r>
              <a:rPr lang="en-US" dirty="0" smtClean="0"/>
              <a:t>Be a minimum of eight characters in length </a:t>
            </a:r>
          </a:p>
          <a:p>
            <a:r>
              <a:rPr lang="en-US" dirty="0" smtClean="0"/>
              <a:t>Contain at least one special character </a:t>
            </a:r>
          </a:p>
          <a:p>
            <a:pPr lvl="1"/>
            <a:r>
              <a:rPr lang="en-US" dirty="0" smtClean="0"/>
              <a:t>Like a </a:t>
            </a:r>
            <a:r>
              <a:rPr lang="en-US" b="1" dirty="0" smtClean="0"/>
              <a:t>%</a:t>
            </a:r>
            <a:r>
              <a:rPr lang="en-US" dirty="0" smtClean="0"/>
              <a:t>, &amp;, or + character </a:t>
            </a:r>
          </a:p>
          <a:p>
            <a:r>
              <a:rPr lang="en-US" dirty="0" smtClean="0"/>
              <a:t>Contain at least two of the following kinds of characters: </a:t>
            </a:r>
          </a:p>
          <a:p>
            <a:pPr lvl="1"/>
            <a:r>
              <a:rPr lang="en-US" dirty="0" smtClean="0"/>
              <a:t>Upper </a:t>
            </a:r>
            <a:r>
              <a:rPr lang="en-US" dirty="0" smtClean="0"/>
              <a:t>case letters</a:t>
            </a:r>
          </a:p>
          <a:p>
            <a:pPr lvl="1"/>
            <a:r>
              <a:rPr lang="en-US" dirty="0" smtClean="0"/>
              <a:t>Lower case letters </a:t>
            </a:r>
          </a:p>
          <a:p>
            <a:pPr lvl="1"/>
            <a:r>
              <a:rPr lang="en-US" dirty="0" smtClean="0"/>
              <a:t>Numbers </a:t>
            </a:r>
            <a:r>
              <a:rPr lang="en-US" b="1" dirty="0" smtClean="0"/>
              <a:t/>
            </a:r>
            <a:br>
              <a:rPr lang="en-US" b="1" dirty="0" smtClean="0"/>
            </a:br>
            <a:endParaRPr lang="en-US"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 your Passwords...</a:t>
            </a:r>
            <a:br>
              <a:rPr lang="en-US" dirty="0" smtClean="0"/>
            </a:br>
            <a:r>
              <a:rPr lang="en-US" dirty="0" smtClean="0"/>
              <a:t>Summary </a:t>
            </a:r>
            <a:br>
              <a:rPr lang="en-US" dirty="0" smtClean="0"/>
            </a:br>
            <a:endParaRPr lang="en-US" dirty="0"/>
          </a:p>
        </p:txBody>
      </p:sp>
      <p:sp>
        <p:nvSpPr>
          <p:cNvPr id="4" name="Text Placeholder 3"/>
          <p:cNvSpPr>
            <a:spLocks noGrp="1"/>
          </p:cNvSpPr>
          <p:nvPr>
            <p:ph type="body" idx="2"/>
          </p:nvPr>
        </p:nvSpPr>
        <p:spPr>
          <a:xfrm>
            <a:off x="6705600" y="990600"/>
            <a:ext cx="2438400" cy="3657600"/>
          </a:xfrm>
        </p:spPr>
        <p:txBody>
          <a:bodyPr>
            <a:normAutofit/>
          </a:bodyPr>
          <a:lstStyle/>
          <a:p>
            <a:r>
              <a:rPr lang="en-US" dirty="0" smtClean="0"/>
              <a:t>Remember, your passwords are the keys to your computer, network, and information that you do not want to let unauthorized persons access.  </a:t>
            </a:r>
          </a:p>
          <a:p>
            <a:r>
              <a:rPr lang="en-US" dirty="0" smtClean="0"/>
              <a:t/>
            </a:r>
            <a:br>
              <a:rPr lang="en-US" dirty="0" smtClean="0"/>
            </a:br>
            <a:r>
              <a:rPr lang="en-US" b="1" dirty="0" smtClean="0"/>
              <a:t>So, Always Protect your Passwords</a:t>
            </a:r>
            <a:endParaRPr lang="en-US" dirty="0"/>
          </a:p>
        </p:txBody>
      </p:sp>
      <p:sp>
        <p:nvSpPr>
          <p:cNvPr id="3" name="Content Placeholder 2"/>
          <p:cNvSpPr>
            <a:spLocks noGrp="1"/>
          </p:cNvSpPr>
          <p:nvPr>
            <p:ph sz="quarter" idx="1"/>
          </p:nvPr>
        </p:nvSpPr>
        <p:spPr/>
        <p:txBody>
          <a:bodyPr/>
          <a:lstStyle/>
          <a:p>
            <a:pPr marL="0" indent="0">
              <a:buNone/>
            </a:pPr>
            <a:r>
              <a:rPr lang="en-US" sz="3000" b="1" dirty="0" smtClean="0"/>
              <a:t>Password Summary</a:t>
            </a:r>
            <a:r>
              <a:rPr lang="en-US" dirty="0" smtClean="0"/>
              <a:t/>
            </a:r>
            <a:br>
              <a:rPr lang="en-US" dirty="0" smtClean="0"/>
            </a:br>
            <a:r>
              <a:rPr lang="en-US" dirty="0" smtClean="0"/>
              <a:t/>
            </a:r>
            <a:br>
              <a:rPr lang="en-US" dirty="0" smtClean="0"/>
            </a:br>
            <a:r>
              <a:rPr lang="en-US" sz="2500" b="1" dirty="0" smtClean="0">
                <a:solidFill>
                  <a:srgbClr val="D16349"/>
                </a:solidFill>
                <a:effectLst>
                  <a:outerShdw blurRad="38100" dist="38100" dir="2700000" algn="tl">
                    <a:srgbClr val="000000">
                      <a:alpha val="43137"/>
                    </a:srgbClr>
                  </a:outerShdw>
                </a:effectLst>
              </a:rPr>
              <a:t>Keep passwords secret.</a:t>
            </a:r>
            <a:br>
              <a:rPr lang="en-US" sz="2500" b="1" dirty="0" smtClean="0">
                <a:solidFill>
                  <a:srgbClr val="D16349"/>
                </a:solidFill>
                <a:effectLst>
                  <a:outerShdw blurRad="38100" dist="38100" dir="2700000" algn="tl">
                    <a:srgbClr val="000000">
                      <a:alpha val="43137"/>
                    </a:srgbClr>
                  </a:outerShdw>
                </a:effectLst>
              </a:rPr>
            </a:br>
            <a:r>
              <a:rPr lang="en-US" sz="2500" b="1" dirty="0" smtClean="0">
                <a:solidFill>
                  <a:srgbClr val="D16349"/>
                </a:solidFill>
                <a:effectLst>
                  <a:outerShdw blurRad="38100" dist="38100" dir="2700000" algn="tl">
                    <a:srgbClr val="000000">
                      <a:alpha val="43137"/>
                    </a:srgbClr>
                  </a:outerShdw>
                </a:effectLst>
              </a:rPr>
              <a:t/>
            </a:r>
            <a:br>
              <a:rPr lang="en-US" sz="2500" b="1" dirty="0" smtClean="0">
                <a:solidFill>
                  <a:srgbClr val="D16349"/>
                </a:solidFill>
                <a:effectLst>
                  <a:outerShdw blurRad="38100" dist="38100" dir="2700000" algn="tl">
                    <a:srgbClr val="000000">
                      <a:alpha val="43137"/>
                    </a:srgbClr>
                  </a:outerShdw>
                </a:effectLst>
              </a:rPr>
            </a:br>
            <a:r>
              <a:rPr lang="en-US" sz="2500" b="1" dirty="0" smtClean="0">
                <a:solidFill>
                  <a:srgbClr val="D16349"/>
                </a:solidFill>
                <a:effectLst>
                  <a:outerShdw blurRad="38100" dist="38100" dir="2700000" algn="tl">
                    <a:srgbClr val="000000">
                      <a:alpha val="43137"/>
                    </a:srgbClr>
                  </a:outerShdw>
                </a:effectLst>
              </a:rPr>
              <a:t>Create passwords that are easy for you to remember, but hard for others to guess. </a:t>
            </a:r>
            <a:endParaRPr lang="en-US" sz="2500"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a:t>
            </a:r>
            <a:r>
              <a:rPr lang="en-US" sz="1800" b="1" dirty="0" smtClean="0"/>
              <a:t>4: Passwords</a:t>
            </a:r>
            <a:endParaRPr lang="en-US" sz="2400" b="1" dirty="0" smtClean="0"/>
          </a:p>
          <a:p>
            <a:pPr marL="0" lvl="0" indent="0">
              <a:buClr>
                <a:srgbClr val="D16349"/>
              </a:buClr>
              <a:buNone/>
            </a:pPr>
            <a:r>
              <a:rPr lang="en-US" sz="2000" b="1" dirty="0" smtClean="0">
                <a:solidFill>
                  <a:prstClr val="black"/>
                </a:solidFill>
              </a:rPr>
              <a:t>10</a:t>
            </a:r>
            <a:r>
              <a:rPr lang="en-US" sz="2000" b="1" dirty="0">
                <a:solidFill>
                  <a:prstClr val="black"/>
                </a:solidFill>
              </a:rPr>
              <a:t>) The following is good password </a:t>
            </a:r>
            <a:r>
              <a:rPr lang="en-US" sz="2000" b="1" dirty="0" smtClean="0">
                <a:solidFill>
                  <a:prstClr val="black"/>
                </a:solidFill>
              </a:rPr>
              <a:t>practice:</a:t>
            </a:r>
            <a:endParaRPr lang="en-US" sz="2400" strike="sngStrik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Don’t share it with other people.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Change it immediately if someone else has learned it.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Don’t put it where anyone else might find it.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All of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above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4</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1461665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lnSpcReduction="10000"/>
          </a:bodyPr>
          <a:lstStyle/>
          <a:p>
            <a:pPr indent="0">
              <a:buNone/>
            </a:pPr>
            <a:endParaRPr lang="en-US" dirty="0" smtClean="0"/>
          </a:p>
          <a:p>
            <a:pPr marL="0" indent="0">
              <a:buNone/>
            </a:pPr>
            <a:r>
              <a:rPr lang="en-US" sz="1800" b="1" dirty="0"/>
              <a:t>Lesson </a:t>
            </a:r>
            <a:r>
              <a:rPr lang="en-US" sz="1800" b="1" dirty="0" smtClean="0"/>
              <a:t>4: Passwords</a:t>
            </a:r>
            <a:endParaRPr lang="en-US" sz="2400" b="1" dirty="0" smtClean="0"/>
          </a:p>
          <a:p>
            <a:pPr marL="0" lvl="0" indent="0">
              <a:buClr>
                <a:srgbClr val="D16349"/>
              </a:buClr>
              <a:buNone/>
            </a:pPr>
            <a:r>
              <a:rPr lang="en-US" sz="2000" b="1" dirty="0" smtClean="0">
                <a:solidFill>
                  <a:prstClr val="black"/>
                </a:solidFill>
              </a:rPr>
              <a:t>10</a:t>
            </a:r>
            <a:r>
              <a:rPr lang="en-US" sz="2000" b="1" dirty="0">
                <a:solidFill>
                  <a:prstClr val="black"/>
                </a:solidFill>
              </a:rPr>
              <a:t>) The following is good password </a:t>
            </a:r>
            <a:r>
              <a:rPr lang="en-US" sz="2000" b="1" dirty="0" smtClean="0">
                <a:solidFill>
                  <a:prstClr val="black"/>
                </a:solidFill>
              </a:rPr>
              <a:t>practice:</a:t>
            </a:r>
            <a:endParaRPr lang="en-US" sz="2400" strike="sngStrik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Don’t share it with other people.</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Change it immediately if someone else has learned it.</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Don’t put it where anyone else might find it.</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All of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above</a:t>
            </a:r>
          </a:p>
          <a:p>
            <a:pPr marL="0" marR="0" lvl="0" indent="0">
              <a:lnSpc>
                <a:spcPct val="107000"/>
              </a:lnSpc>
              <a:spcBef>
                <a:spcPts val="0"/>
              </a:spcBef>
              <a:spcAft>
                <a:spcPts val="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If your supervisor needs to have your password then you should supply it in a sealed envelope. Once opened and used by your supervisor you are to immediately change your password and provide them with a new sealed envelope containing your password. </a:t>
            </a: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4</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352800" y="3810000"/>
            <a:ext cx="20574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9601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a:t>
            </a:r>
            <a:r>
              <a:rPr lang="en-US" sz="1800" b="1" dirty="0" smtClean="0"/>
              <a:t>4: Passwords</a:t>
            </a:r>
            <a:endParaRPr lang="en-US" sz="2400" b="1" dirty="0" smtClean="0"/>
          </a:p>
          <a:p>
            <a:pPr marL="0" lvl="0" indent="0">
              <a:buClr>
                <a:srgbClr val="D16349"/>
              </a:buClr>
              <a:buNone/>
            </a:pPr>
            <a:r>
              <a:rPr lang="en-US" sz="2000" b="1" dirty="0" smtClean="0">
                <a:solidFill>
                  <a:prstClr val="black"/>
                </a:solidFill>
              </a:rPr>
              <a:t>11</a:t>
            </a:r>
            <a:r>
              <a:rPr lang="en-US" sz="2000" b="1" dirty="0">
                <a:solidFill>
                  <a:prstClr val="black"/>
                </a:solidFill>
              </a:rPr>
              <a:t>) When you make up a password, you should</a:t>
            </a:r>
            <a:r>
              <a:rPr lang="en-US" sz="2000" b="1" dirty="0" smtClean="0">
                <a:solidFill>
                  <a:prstClr val="black"/>
                </a:solidFill>
              </a:rPr>
              <a:t>:</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Make it easy for you to remember, but hard for others to guess.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Don’t include your user name.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Include some numbers or special characters.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All of the above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4</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16401277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a:t>
            </a:r>
            <a:r>
              <a:rPr lang="en-US" sz="1800" b="1" dirty="0" smtClean="0"/>
              <a:t>4: Passwords</a:t>
            </a:r>
            <a:endParaRPr lang="en-US" sz="2400" b="1" dirty="0" smtClean="0"/>
          </a:p>
          <a:p>
            <a:pPr marL="0" lvl="0" indent="0">
              <a:buClr>
                <a:srgbClr val="D16349"/>
              </a:buClr>
              <a:buNone/>
            </a:pPr>
            <a:r>
              <a:rPr lang="en-US" sz="2000" b="1" dirty="0" smtClean="0">
                <a:solidFill>
                  <a:prstClr val="black"/>
                </a:solidFill>
              </a:rPr>
              <a:t>11</a:t>
            </a:r>
            <a:r>
              <a:rPr lang="en-US" sz="2000" b="1" dirty="0">
                <a:solidFill>
                  <a:prstClr val="black"/>
                </a:solidFill>
              </a:rPr>
              <a:t>) When you make up a password, you should</a:t>
            </a:r>
            <a:r>
              <a:rPr lang="en-US" sz="2000" b="1" dirty="0" smtClean="0">
                <a:solidFill>
                  <a:prstClr val="black"/>
                </a:solidFill>
              </a:rPr>
              <a:t>:</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Make it easy for you to remember, but hard for others to guess.</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Don’t include your user name.</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Include some numbers or special characters.</a:t>
            </a:r>
            <a:endPar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All of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above</a:t>
            </a:r>
          </a:p>
          <a:p>
            <a:pPr marL="0" marR="0" lvl="0" indent="0">
              <a:lnSpc>
                <a:spcPct val="107000"/>
              </a:lnSpc>
              <a:spcBef>
                <a:spcPts val="0"/>
              </a:spcBef>
              <a:spcAft>
                <a:spcPts val="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An example using the standard </a:t>
            </a:r>
            <a:r>
              <a:rPr lang="en-US" sz="2000" dirty="0" smtClean="0">
                <a:latin typeface="Calibri" panose="020F0502020204030204" pitchFamily="34" charset="0"/>
                <a:ea typeface="Calibri" panose="020F0502020204030204" pitchFamily="34" charset="0"/>
                <a:cs typeface="Times New Roman" panose="02020603050405020304" pitchFamily="18" charset="0"/>
              </a:rPr>
              <a:t>unsecure </a:t>
            </a:r>
            <a:r>
              <a:rPr lang="en-US" sz="2000" dirty="0">
                <a:latin typeface="Calibri" panose="020F0502020204030204" pitchFamily="34" charset="0"/>
                <a:ea typeface="Calibri" panose="020F0502020204030204" pitchFamily="34" charset="0"/>
                <a:cs typeface="Times New Roman" panose="02020603050405020304" pitchFamily="18" charset="0"/>
              </a:rPr>
              <a:t>password of Password would be to alter it to make it harder to figure out so it could become: ^p@55w0Rd.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4</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352800" y="4114800"/>
            <a:ext cx="2057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3901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066800"/>
            <a:ext cx="2514600" cy="2362200"/>
          </a:xfrm>
        </p:spPr>
        <p:txBody>
          <a:bodyPr>
            <a:normAutofit fontScale="90000"/>
          </a:bodyPr>
          <a:lstStyle/>
          <a:p>
            <a:r>
              <a:rPr lang="en-US" dirty="0" smtClean="0"/>
              <a:t>Lesson 5: Using and Protecting Computer Systems</a:t>
            </a:r>
            <a:endParaRPr lang="en-US" dirty="0"/>
          </a:p>
        </p:txBody>
      </p:sp>
      <p:sp>
        <p:nvSpPr>
          <p:cNvPr id="4" name="Content Placeholder 3"/>
          <p:cNvSpPr>
            <a:spLocks noGrp="1"/>
          </p:cNvSpPr>
          <p:nvPr>
            <p:ph sz="quarter" idx="1"/>
          </p:nvPr>
        </p:nvSpPr>
        <p:spPr>
          <a:xfrm>
            <a:off x="3124200" y="685800"/>
            <a:ext cx="5638800" cy="3962400"/>
          </a:xfrm>
        </p:spPr>
        <p:txBody>
          <a:bodyPr>
            <a:normAutofit/>
          </a:bodyPr>
          <a:lstStyle/>
          <a:p>
            <a:pPr marL="0">
              <a:buNone/>
            </a:pPr>
            <a:r>
              <a:rPr lang="en-US" b="1" dirty="0" smtClean="0"/>
              <a:t>In this Lesson you will learn about: </a:t>
            </a:r>
            <a:r>
              <a:rPr lang="en-US" dirty="0" smtClean="0"/>
              <a:t/>
            </a:r>
            <a:br>
              <a:rPr lang="en-US" dirty="0" smtClean="0"/>
            </a:br>
            <a:endParaRPr lang="en-US" dirty="0" smtClean="0"/>
          </a:p>
          <a:p>
            <a:r>
              <a:rPr lang="en-US" dirty="0"/>
              <a:t>Appropriate use of computer systems. </a:t>
            </a:r>
          </a:p>
          <a:p>
            <a:r>
              <a:rPr lang="en-US" dirty="0"/>
              <a:t>Remote Access.</a:t>
            </a:r>
          </a:p>
          <a:p>
            <a:r>
              <a:rPr lang="en-US" dirty="0"/>
              <a:t>Physical Protection.</a:t>
            </a:r>
            <a:r>
              <a:rPr lang="en-US" dirty="0" smtClean="0"/>
              <a:t/>
            </a:r>
            <a:br>
              <a:rPr lang="en-US" dirty="0" smtClean="0"/>
            </a:br>
            <a:endParaRPr lang="en-US" dirty="0"/>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2514600" cy="1524000"/>
          </a:xfrm>
        </p:spPr>
        <p:txBody>
          <a:bodyPr>
            <a:normAutofit fontScale="90000"/>
          </a:bodyPr>
          <a:lstStyle/>
          <a:p>
            <a:r>
              <a:rPr lang="en-US" sz="3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Appropriate Use of Computer Systems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2300" dirty="0" smtClean="0"/>
              <a:t>You may only use </a:t>
            </a:r>
            <a:r>
              <a:rPr lang="en-US" sz="2300" dirty="0" smtClean="0"/>
              <a:t>agency</a:t>
            </a:r>
            <a:r>
              <a:rPr lang="en-US" sz="2300" dirty="0" smtClean="0"/>
              <a:t> </a:t>
            </a:r>
            <a:r>
              <a:rPr lang="en-US" sz="2300" dirty="0" smtClean="0"/>
              <a:t>computer systems, such as e-mail and Internet access, for appropriate </a:t>
            </a:r>
            <a:r>
              <a:rPr lang="en-US" sz="2300" dirty="0" smtClean="0"/>
              <a:t>purposes. </a:t>
            </a:r>
            <a:endParaRPr lang="en-US" sz="2300" dirty="0" smtClean="0"/>
          </a:p>
          <a:p>
            <a:pPr marL="0" indent="0">
              <a:buNone/>
            </a:pPr>
            <a:endParaRPr lang="en-US" sz="1200" dirty="0" smtClean="0"/>
          </a:p>
          <a:p>
            <a:r>
              <a:rPr lang="en-US" sz="2300" dirty="0" smtClean="0"/>
              <a:t>Personal use is strictly limited.</a:t>
            </a:r>
          </a:p>
          <a:p>
            <a:endParaRPr lang="en-US" sz="1400" dirty="0" smtClean="0"/>
          </a:p>
          <a:p>
            <a:r>
              <a:rPr lang="en-US" sz="2300" dirty="0" smtClean="0"/>
              <a:t>You may not access external e-mail systems such as Gmail, MSN-Hotmail, etc. from </a:t>
            </a:r>
            <a:r>
              <a:rPr lang="en-US" sz="2300" dirty="0" smtClean="0"/>
              <a:t>agency</a:t>
            </a:r>
            <a:r>
              <a:rPr lang="en-US" sz="2300" dirty="0" smtClean="0"/>
              <a:t> </a:t>
            </a:r>
            <a:r>
              <a:rPr lang="en-US" sz="2300" dirty="0" smtClean="0"/>
              <a:t>computers. </a:t>
            </a:r>
            <a:r>
              <a:rPr lang="en-US" dirty="0" smtClean="0"/>
              <a:t/>
            </a:r>
            <a:br>
              <a:rPr lang="en-US" dirty="0" smtClean="0"/>
            </a:br>
            <a:endParaRPr lang="en-US" dirty="0"/>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Remote Access</a:t>
            </a:r>
          </a:p>
        </p:txBody>
      </p:sp>
      <p:sp>
        <p:nvSpPr>
          <p:cNvPr id="3" name="Content Placeholder 2"/>
          <p:cNvSpPr>
            <a:spLocks noGrp="1"/>
          </p:cNvSpPr>
          <p:nvPr>
            <p:ph sz="quarter" idx="1"/>
          </p:nvPr>
        </p:nvSpPr>
        <p:spPr/>
        <p:txBody>
          <a:bodyPr>
            <a:normAutofit fontScale="92500"/>
          </a:bodyPr>
          <a:lstStyle/>
          <a:p>
            <a:r>
              <a:rPr lang="en-US" sz="3300" b="1" dirty="0"/>
              <a:t>What is Remote Access?</a:t>
            </a:r>
          </a:p>
          <a:p>
            <a:pPr marL="822960" lvl="3" indent="-548640">
              <a:spcBef>
                <a:spcPts val="1200"/>
              </a:spcBef>
              <a:buFont typeface="Courier New" pitchFamily="49" charset="0"/>
              <a:buChar char="o"/>
            </a:pPr>
            <a:r>
              <a:rPr lang="en-US" sz="2400" dirty="0">
                <a:solidFill>
                  <a:schemeClr val="tx1"/>
                </a:solidFill>
              </a:rPr>
              <a:t>"Remote Access" means accessing </a:t>
            </a:r>
            <a:r>
              <a:rPr lang="en-US" sz="2400" dirty="0" smtClean="0">
                <a:solidFill>
                  <a:schemeClr val="tx1"/>
                </a:solidFill>
              </a:rPr>
              <a:t>systems </a:t>
            </a:r>
            <a:r>
              <a:rPr lang="en-US" sz="2400" dirty="0">
                <a:solidFill>
                  <a:schemeClr val="tx1"/>
                </a:solidFill>
              </a:rPr>
              <a:t>when away from </a:t>
            </a:r>
            <a:r>
              <a:rPr lang="en-US" sz="2400" dirty="0" smtClean="0">
                <a:solidFill>
                  <a:schemeClr val="tx1"/>
                </a:solidFill>
              </a:rPr>
              <a:t>the</a:t>
            </a:r>
            <a:r>
              <a:rPr lang="en-US" sz="2400" dirty="0" smtClean="0">
                <a:solidFill>
                  <a:schemeClr val="tx1"/>
                </a:solidFill>
              </a:rPr>
              <a:t> </a:t>
            </a:r>
            <a:r>
              <a:rPr lang="en-US" sz="2400" dirty="0">
                <a:solidFill>
                  <a:schemeClr val="tx1"/>
                </a:solidFill>
              </a:rPr>
              <a:t>office. </a:t>
            </a:r>
            <a:r>
              <a:rPr lang="en-US" sz="2400" dirty="0" smtClean="0">
                <a:solidFill>
                  <a:schemeClr val="tx1"/>
                </a:solidFill>
              </a:rPr>
              <a:t>For example by using </a:t>
            </a:r>
            <a:r>
              <a:rPr lang="en-US" sz="2400" dirty="0">
                <a:solidFill>
                  <a:schemeClr val="tx1"/>
                </a:solidFill>
              </a:rPr>
              <a:t>Outlook Web Access (OWA) or the Citrix Virtual Workplace </a:t>
            </a:r>
            <a:r>
              <a:rPr lang="en-US" sz="2400" dirty="0" smtClean="0">
                <a:solidFill>
                  <a:schemeClr val="tx1"/>
                </a:solidFill>
              </a:rPr>
              <a:t>service. </a:t>
            </a:r>
            <a:endParaRPr lang="en-US" sz="2400" dirty="0" smtClean="0">
              <a:solidFill>
                <a:schemeClr val="tx1"/>
              </a:solidFill>
            </a:endParaRPr>
          </a:p>
          <a:p>
            <a:pPr marL="0" lvl="3" indent="-548640">
              <a:spcBef>
                <a:spcPts val="1200"/>
              </a:spcBef>
              <a:buClr>
                <a:schemeClr val="accent1"/>
              </a:buClr>
              <a:buSzPct val="85000"/>
              <a:buFont typeface="Wingdings 2"/>
              <a:buChar char=""/>
            </a:pPr>
            <a:r>
              <a:rPr lang="en-US" sz="3400" b="1" dirty="0">
                <a:solidFill>
                  <a:schemeClr val="tx1"/>
                </a:solidFill>
              </a:rPr>
              <a:t>Is Approval Required?</a:t>
            </a:r>
          </a:p>
          <a:p>
            <a:pPr lvl="1">
              <a:spcBef>
                <a:spcPts val="1200"/>
              </a:spcBef>
              <a:buFont typeface="Courier New" pitchFamily="49" charset="0"/>
              <a:buChar char="o"/>
            </a:pPr>
            <a:r>
              <a:rPr lang="en-US" sz="2400" dirty="0">
                <a:solidFill>
                  <a:schemeClr val="tx1"/>
                </a:solidFill>
              </a:rPr>
              <a:t>Employees must have management approval to use remote access. </a:t>
            </a:r>
            <a:br>
              <a:rPr lang="en-US" sz="2400" dirty="0">
                <a:solidFill>
                  <a:schemeClr val="tx1"/>
                </a:solidFill>
              </a:rPr>
            </a:br>
            <a:r>
              <a:rPr lang="en-US" dirty="0" smtClean="0"/>
              <a:t/>
            </a:r>
            <a:br>
              <a:rPr lang="en-US" dirty="0" smtClean="0"/>
            </a:br>
            <a:r>
              <a:rPr lang="en-US" dirty="0" smtClean="0"/>
              <a:t/>
            </a:r>
            <a:br>
              <a:rPr lang="en-US" dirty="0" smtClean="0"/>
            </a:br>
            <a:r>
              <a:rPr lang="en-US" dirty="0" smtClean="0"/>
              <a:t> </a:t>
            </a:r>
            <a:r>
              <a:rPr lang="en-US" b="1" dirty="0" smtClean="0"/>
              <a:t/>
            </a:r>
            <a:br>
              <a:rPr lang="en-US" b="1" dirty="0" smtClean="0"/>
            </a:b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Protecting Computers</a:t>
            </a:r>
            <a:r>
              <a:rPr lang="en-US" dirty="0" smtClean="0"/>
              <a:t/>
            </a:r>
            <a:br>
              <a:rPr lang="en-US" dirty="0" smtClean="0"/>
            </a:br>
            <a:endParaRPr lang="en-US" dirty="0"/>
          </a:p>
        </p:txBody>
      </p:sp>
      <p:sp>
        <p:nvSpPr>
          <p:cNvPr id="3" name="Content Placeholder 2"/>
          <p:cNvSpPr>
            <a:spLocks noGrp="1"/>
          </p:cNvSpPr>
          <p:nvPr>
            <p:ph sz="quarter" idx="1"/>
          </p:nvPr>
        </p:nvSpPr>
        <p:spPr>
          <a:xfrm>
            <a:off x="3124200" y="685800"/>
            <a:ext cx="5638800" cy="5638800"/>
          </a:xfrm>
        </p:spPr>
        <p:txBody>
          <a:bodyPr>
            <a:normAutofit fontScale="70000" lnSpcReduction="20000"/>
          </a:bodyPr>
          <a:lstStyle/>
          <a:p>
            <a:pPr marL="0" indent="0">
              <a:buNone/>
            </a:pPr>
            <a:r>
              <a:rPr lang="en-US" sz="3300" b="1" dirty="0" smtClean="0"/>
              <a:t>Physical Protection: </a:t>
            </a:r>
            <a:r>
              <a:rPr lang="en-US" sz="3300" dirty="0" smtClean="0"/>
              <a:t>Physically protect portable computing devices, including laptops, tablets, and handheld devices, by:</a:t>
            </a:r>
          </a:p>
          <a:p>
            <a:pPr marL="0" indent="0">
              <a:buNone/>
            </a:pPr>
            <a:endParaRPr lang="en-US" sz="2600" dirty="0" smtClean="0"/>
          </a:p>
          <a:p>
            <a:r>
              <a:rPr lang="en-US" sz="3300" dirty="0" smtClean="0"/>
              <a:t>Keeping them in locked storage when not in use;</a:t>
            </a:r>
          </a:p>
          <a:p>
            <a:r>
              <a:rPr lang="en-US" sz="3300" dirty="0" smtClean="0"/>
              <a:t>Keeping them under your control when traveling; </a:t>
            </a:r>
          </a:p>
          <a:p>
            <a:r>
              <a:rPr lang="en-US" sz="3300" dirty="0" smtClean="0"/>
              <a:t>Do not leave a device in a vehicle parked outside overnight.</a:t>
            </a:r>
            <a:br>
              <a:rPr lang="en-US" sz="3300" dirty="0" smtClean="0"/>
            </a:br>
            <a:r>
              <a:rPr lang="en-US" sz="3300" dirty="0" smtClean="0"/>
              <a:t/>
            </a:r>
            <a:br>
              <a:rPr lang="en-US" sz="3300" dirty="0" smtClean="0"/>
            </a:br>
            <a:endParaRPr lang="en-US" sz="3300" b="1" dirty="0" smtClean="0"/>
          </a:p>
          <a:p>
            <a:pPr marL="0" indent="0">
              <a:buNone/>
            </a:pPr>
            <a:r>
              <a:rPr lang="en-US" sz="3300" b="1" dirty="0" smtClean="0"/>
              <a:t>Reporting lost items:</a:t>
            </a:r>
            <a:r>
              <a:rPr lang="en-US" sz="3300" dirty="0" smtClean="0"/>
              <a:t>  Immediately report lost, misplaced, or stolen portable computing devices to the ISSD Service Desk at 1-888-329-4773 , 360-902-7700, or e-mail </a:t>
            </a:r>
            <a:r>
              <a:rPr lang="en-US" sz="3300" dirty="0" smtClean="0">
                <a:hlinkClick r:id="rId4"/>
              </a:rPr>
              <a:t>ISSDServiceDesk@dshs.wa.gov.</a:t>
            </a:r>
            <a:endParaRPr lang="en-US" dirty="0" smtClean="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1: Introduction to Security Awareness</a:t>
            </a:r>
            <a:endParaRPr lang="en-US" sz="1800" dirty="0"/>
          </a:p>
          <a:p>
            <a:pPr marL="0" indent="0">
              <a:buNone/>
            </a:pPr>
            <a:r>
              <a:rPr lang="en-US" sz="2400" b="1" dirty="0" smtClean="0"/>
              <a:t>1) Why </a:t>
            </a:r>
            <a:r>
              <a:rPr lang="en-US" sz="2400" b="1" dirty="0"/>
              <a:t>is IT Security important to me</a:t>
            </a:r>
            <a:r>
              <a:rPr lang="en-US" sz="2400" b="1" dirty="0" smtClean="0"/>
              <a:t>?</a:t>
            </a:r>
          </a:p>
          <a:p>
            <a:pPr lvl="0"/>
            <a:r>
              <a:rPr lang="en-US" sz="2400" dirty="0"/>
              <a:t>IT Security is already built within the system.</a:t>
            </a:r>
          </a:p>
          <a:p>
            <a:pPr lvl="0"/>
            <a:r>
              <a:rPr lang="en-US" sz="2400" dirty="0"/>
              <a:t>IT Security is someone else’s job.</a:t>
            </a:r>
          </a:p>
          <a:p>
            <a:pPr lvl="0"/>
            <a:r>
              <a:rPr lang="en-US" sz="2400" dirty="0"/>
              <a:t>IT Security is not my problem.</a:t>
            </a:r>
          </a:p>
          <a:p>
            <a:pPr lvl="0"/>
            <a:r>
              <a:rPr lang="en-US" sz="2400" dirty="0"/>
              <a:t>IT Security is my daily obligation.</a:t>
            </a:r>
          </a:p>
          <a:p>
            <a:pPr marL="0" indent="0">
              <a:buNone/>
            </a:pPr>
            <a:endParaRPr lang="en-US" dirty="0"/>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1-</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19955973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a:t>
            </a:r>
            <a:r>
              <a:rPr lang="en-US" sz="1800" b="1" dirty="0" smtClean="0"/>
              <a:t>5: Using and Protecting Computer Systems</a:t>
            </a:r>
            <a:endParaRPr lang="en-US" sz="2400" b="1" dirty="0" smtClean="0"/>
          </a:p>
          <a:p>
            <a:pPr marL="0" lvl="0" indent="0">
              <a:buClr>
                <a:srgbClr val="D16349"/>
              </a:buClr>
              <a:buNone/>
            </a:pPr>
            <a:r>
              <a:rPr lang="en-US" sz="2000" b="1" dirty="0" smtClean="0">
                <a:solidFill>
                  <a:prstClr val="black"/>
                </a:solidFill>
              </a:rPr>
              <a:t>12</a:t>
            </a:r>
            <a:r>
              <a:rPr lang="en-US" sz="2000" b="1" dirty="0">
                <a:solidFill>
                  <a:prstClr val="black"/>
                </a:solidFill>
              </a:rPr>
              <a:t>) I should protect portable computing devices (including laptops and handheld devices) </a:t>
            </a:r>
            <a:r>
              <a:rPr lang="en-US" sz="2000" b="1" dirty="0" smtClean="0">
                <a:solidFill>
                  <a:prstClr val="black"/>
                </a:solidFill>
              </a:rPr>
              <a:t>by: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Not leaving </a:t>
            </a:r>
            <a:r>
              <a:rPr lang="en-US" sz="2000" dirty="0" smtClean="0">
                <a:latin typeface="Calibri" panose="020F0502020204030204" pitchFamily="34" charset="0"/>
                <a:ea typeface="Calibri" panose="020F0502020204030204" pitchFamily="34" charset="0"/>
                <a:cs typeface="Times New Roman" panose="02020603050405020304" pitchFamily="18" charset="0"/>
              </a:rPr>
              <a:t>them </a:t>
            </a:r>
            <a:r>
              <a:rPr lang="en-US" sz="2000" dirty="0">
                <a:latin typeface="Calibri" panose="020F0502020204030204" pitchFamily="34" charset="0"/>
                <a:ea typeface="Calibri" panose="020F0502020204030204" pitchFamily="34" charset="0"/>
                <a:cs typeface="Times New Roman" panose="02020603050405020304" pitchFamily="18" charset="0"/>
              </a:rPr>
              <a:t>in a vehicle parked outside overnight.</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Keeping them in locked storage when not in use.</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Keeping them under my control when traveling</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All </a:t>
            </a:r>
            <a:r>
              <a:rPr lang="en-US" sz="2000" dirty="0">
                <a:latin typeface="Calibri" panose="020F0502020204030204" pitchFamily="34" charset="0"/>
                <a:ea typeface="Calibri" panose="020F0502020204030204" pitchFamily="34" charset="0"/>
                <a:cs typeface="Times New Roman" panose="02020603050405020304" pitchFamily="18" charset="0"/>
              </a:rPr>
              <a:t>of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above</a:t>
            </a: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5</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Tree>
    <p:custDataLst>
      <p:tags r:id="rId1"/>
    </p:custDataLst>
    <p:extLst>
      <p:ext uri="{BB962C8B-B14F-4D97-AF65-F5344CB8AC3E}">
        <p14:creationId xmlns:p14="http://schemas.microsoft.com/office/powerpoint/2010/main" val="36623454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a:t>
            </a:r>
            <a:r>
              <a:rPr lang="en-US" sz="1800" b="1" dirty="0" smtClean="0"/>
              <a:t>5: Using and Protecting Computer Systems</a:t>
            </a:r>
            <a:endParaRPr lang="en-US" sz="2400" b="1" dirty="0" smtClean="0"/>
          </a:p>
          <a:p>
            <a:pPr marL="0" lvl="0" indent="0">
              <a:buClr>
                <a:srgbClr val="D16349"/>
              </a:buClr>
              <a:buNone/>
            </a:pPr>
            <a:r>
              <a:rPr lang="en-US" sz="2000" b="1" dirty="0" smtClean="0">
                <a:solidFill>
                  <a:prstClr val="black"/>
                </a:solidFill>
              </a:rPr>
              <a:t>12</a:t>
            </a:r>
            <a:r>
              <a:rPr lang="en-US" sz="2000" b="1" dirty="0">
                <a:solidFill>
                  <a:prstClr val="black"/>
                </a:solidFill>
              </a:rPr>
              <a:t>) I should protect portable computing devices (including laptops and handheld devices) </a:t>
            </a:r>
            <a:r>
              <a:rPr lang="en-US" sz="2000" b="1" dirty="0" smtClean="0">
                <a:solidFill>
                  <a:prstClr val="black"/>
                </a:solidFill>
              </a:rPr>
              <a:t>by: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Not leaving </a:t>
            </a:r>
            <a:r>
              <a:rPr lang="en-US" sz="2000" dirty="0" smtClean="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them </a:t>
            </a:r>
            <a:r>
              <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in a vehicle parked outside overnight.</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Keeping them in locked storage when not in use.</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Keeping them under my control when traveling</a:t>
            </a:r>
            <a:r>
              <a:rPr lang="en-US" sz="2000" dirty="0" smtClean="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All </a:t>
            </a:r>
            <a:r>
              <a:rPr lang="en-US" sz="2000" dirty="0">
                <a:latin typeface="Calibri" panose="020F0502020204030204" pitchFamily="34" charset="0"/>
                <a:ea typeface="Calibri" panose="020F0502020204030204" pitchFamily="34" charset="0"/>
                <a:cs typeface="Times New Roman" panose="02020603050405020304" pitchFamily="18" charset="0"/>
              </a:rPr>
              <a:t>of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above</a:t>
            </a:r>
          </a:p>
          <a:p>
            <a:pPr marL="0" marR="0" lvl="0" indent="0">
              <a:lnSpc>
                <a:spcPct val="107000"/>
              </a:lnSpc>
              <a:spcBef>
                <a:spcPts val="0"/>
              </a:spcBef>
              <a:spcAft>
                <a:spcPts val="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Portable devices should always be in your possession while traveling.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5</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3352800" y="4038600"/>
            <a:ext cx="1752600" cy="32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71215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0"/>
            <a:ext cx="2514600" cy="2133600"/>
          </a:xfrm>
        </p:spPr>
        <p:txBody>
          <a:bodyPr/>
          <a:lstStyle/>
          <a:p>
            <a:r>
              <a:rPr lang="en-US" dirty="0" smtClean="0"/>
              <a:t>Lesson 6: Course Review &amp; Wrap up</a:t>
            </a:r>
            <a:endParaRPr lang="en-US" dirty="0"/>
          </a:p>
        </p:txBody>
      </p:sp>
      <p:sp>
        <p:nvSpPr>
          <p:cNvPr id="4" name="Content Placeholder 3"/>
          <p:cNvSpPr>
            <a:spLocks noGrp="1"/>
          </p:cNvSpPr>
          <p:nvPr>
            <p:ph sz="quarter" idx="1"/>
          </p:nvPr>
        </p:nvSpPr>
        <p:spPr/>
        <p:txBody>
          <a:bodyPr>
            <a:normAutofit/>
          </a:bodyPr>
          <a:lstStyle/>
          <a:p>
            <a:pPr marL="0" indent="0">
              <a:buNone/>
            </a:pPr>
            <a:r>
              <a:rPr lang="en-US" b="1" dirty="0" smtClean="0"/>
              <a:t>Welcome to the final lesson of this course, which will include:  </a:t>
            </a:r>
          </a:p>
          <a:p>
            <a:pPr>
              <a:spcBef>
                <a:spcPts val="1200"/>
              </a:spcBef>
            </a:pPr>
            <a:r>
              <a:rPr lang="en-US" dirty="0" smtClean="0"/>
              <a:t>A quick review;</a:t>
            </a:r>
          </a:p>
          <a:p>
            <a:r>
              <a:rPr lang="en-US" dirty="0" smtClean="0"/>
              <a:t>Getting credit; and</a:t>
            </a:r>
          </a:p>
          <a:p>
            <a:r>
              <a:rPr lang="en-US" dirty="0" smtClean="0"/>
              <a:t>Your comments on the course.</a:t>
            </a:r>
            <a:br>
              <a:rPr lang="en-US" dirty="0" smtClean="0"/>
            </a:br>
            <a:endParaRPr lang="en-US"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Recap of Lessons 1, 2 and 3</a:t>
            </a:r>
            <a:endParaRPr lang="en-US" sz="2800" dirty="0"/>
          </a:p>
        </p:txBody>
      </p:sp>
      <p:sp>
        <p:nvSpPr>
          <p:cNvPr id="6" name="TextBox 5"/>
          <p:cNvSpPr txBox="1"/>
          <p:nvPr/>
        </p:nvSpPr>
        <p:spPr>
          <a:xfrm>
            <a:off x="3048000" y="762000"/>
            <a:ext cx="5943600" cy="4570482"/>
          </a:xfrm>
          <a:prstGeom prst="rect">
            <a:avLst/>
          </a:prstGeom>
          <a:noFill/>
        </p:spPr>
        <p:txBody>
          <a:bodyPr wrap="square" rtlCol="0">
            <a:spAutoFit/>
          </a:bodyPr>
          <a:lstStyle/>
          <a:p>
            <a:r>
              <a:rPr lang="en-US" sz="2300" dirty="0" smtClean="0"/>
              <a:t>In </a:t>
            </a:r>
            <a:r>
              <a:rPr lang="en-US" sz="2300" b="1" dirty="0" smtClean="0">
                <a:solidFill>
                  <a:srgbClr val="D16349"/>
                </a:solidFill>
              </a:rPr>
              <a:t>Lesson 1: Introduction</a:t>
            </a:r>
            <a:r>
              <a:rPr lang="en-US" sz="2300" b="1" dirty="0" smtClean="0"/>
              <a:t>, </a:t>
            </a:r>
            <a:r>
              <a:rPr lang="en-US" sz="2300" dirty="0" smtClean="0"/>
              <a:t>you learned:</a:t>
            </a:r>
          </a:p>
          <a:p>
            <a:pPr marL="514350" indent="-514350">
              <a:spcBef>
                <a:spcPts val="600"/>
              </a:spcBef>
              <a:buFont typeface="Arial" pitchFamily="34" charset="0"/>
              <a:buChar char="•"/>
            </a:pPr>
            <a:r>
              <a:rPr lang="en-US" sz="2300" dirty="0" smtClean="0"/>
              <a:t>Why protecting DSHS information and computer systems is important to you.</a:t>
            </a:r>
          </a:p>
          <a:p>
            <a:pPr marL="514350" indent="-514350">
              <a:buFont typeface="Arial" pitchFamily="34" charset="0"/>
              <a:buChar char="•"/>
            </a:pPr>
            <a:endParaRPr lang="en-US" sz="2300" dirty="0" smtClean="0"/>
          </a:p>
          <a:p>
            <a:r>
              <a:rPr lang="en-US" sz="2300" dirty="0" smtClean="0"/>
              <a:t>In </a:t>
            </a:r>
            <a:r>
              <a:rPr lang="en-US" sz="2300" b="1" dirty="0" smtClean="0">
                <a:solidFill>
                  <a:srgbClr val="D16349"/>
                </a:solidFill>
              </a:rPr>
              <a:t>Lesson 2: Bogus Messages</a:t>
            </a:r>
            <a:r>
              <a:rPr lang="en-US" sz="2300" dirty="0" smtClean="0"/>
              <a:t>, you learned: </a:t>
            </a:r>
          </a:p>
          <a:p>
            <a:pPr marL="457200" lvl="2" indent="-457200">
              <a:spcBef>
                <a:spcPts val="600"/>
              </a:spcBef>
              <a:buFont typeface="Arial" pitchFamily="34" charset="0"/>
              <a:buChar char="•"/>
            </a:pPr>
            <a:r>
              <a:rPr lang="en-US" sz="2300" dirty="0" smtClean="0"/>
              <a:t>How to spot bogus email and pop-up messages.</a:t>
            </a:r>
          </a:p>
          <a:p>
            <a:endParaRPr lang="en-US" sz="2300" dirty="0" smtClean="0"/>
          </a:p>
          <a:p>
            <a:r>
              <a:rPr lang="en-US" sz="2300" dirty="0" smtClean="0"/>
              <a:t>In </a:t>
            </a:r>
            <a:r>
              <a:rPr lang="en-US" sz="2300" b="1" dirty="0" smtClean="0">
                <a:solidFill>
                  <a:srgbClr val="D16349"/>
                </a:solidFill>
              </a:rPr>
              <a:t>Lesson 3: Data Classification and Protection</a:t>
            </a:r>
            <a:r>
              <a:rPr lang="en-US" sz="2300" dirty="0" smtClean="0"/>
              <a:t>, you learned: </a:t>
            </a:r>
          </a:p>
          <a:p>
            <a:pPr marL="457200" lvl="2" indent="-457200">
              <a:spcBef>
                <a:spcPts val="600"/>
              </a:spcBef>
              <a:buFont typeface="Arial" pitchFamily="34" charset="0"/>
              <a:buChar char="•"/>
            </a:pPr>
            <a:r>
              <a:rPr lang="en-US" sz="2300" dirty="0" smtClean="0"/>
              <a:t>How to protect confidential information.</a:t>
            </a: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Recap of Lessons 4</a:t>
            </a:r>
            <a:br>
              <a:rPr lang="en-US" sz="2800" dirty="0"/>
            </a:br>
            <a:r>
              <a:rPr lang="en-US" sz="2800" dirty="0"/>
              <a:t>and 5</a:t>
            </a:r>
          </a:p>
        </p:txBody>
      </p:sp>
      <p:sp>
        <p:nvSpPr>
          <p:cNvPr id="6" name="TextBox 5"/>
          <p:cNvSpPr txBox="1"/>
          <p:nvPr/>
        </p:nvSpPr>
        <p:spPr>
          <a:xfrm>
            <a:off x="3048000" y="685800"/>
            <a:ext cx="5715000" cy="4416594"/>
          </a:xfrm>
          <a:prstGeom prst="rect">
            <a:avLst/>
          </a:prstGeom>
          <a:noFill/>
        </p:spPr>
        <p:txBody>
          <a:bodyPr wrap="square" rtlCol="0">
            <a:spAutoFit/>
          </a:bodyPr>
          <a:lstStyle/>
          <a:p>
            <a:r>
              <a:rPr lang="en-US" sz="2300" dirty="0" smtClean="0"/>
              <a:t>In </a:t>
            </a:r>
            <a:r>
              <a:rPr lang="en-US" sz="2300" b="1" dirty="0" smtClean="0">
                <a:solidFill>
                  <a:srgbClr val="D16349"/>
                </a:solidFill>
              </a:rPr>
              <a:t>Lesson 4: Passwords</a:t>
            </a:r>
            <a:r>
              <a:rPr lang="en-US" sz="2300" dirty="0" smtClean="0"/>
              <a:t>, you learned about:</a:t>
            </a:r>
          </a:p>
          <a:p>
            <a:pPr marL="457200" lvl="2" indent="-457200">
              <a:spcBef>
                <a:spcPts val="600"/>
              </a:spcBef>
              <a:buFont typeface="Arial" pitchFamily="34" charset="0"/>
              <a:buChar char="•"/>
            </a:pPr>
            <a:r>
              <a:rPr lang="en-US" sz="2300" dirty="0" smtClean="0"/>
              <a:t>Keeping passwords secret. </a:t>
            </a:r>
          </a:p>
          <a:p>
            <a:pPr marL="457200" lvl="2" indent="-457200">
              <a:buFont typeface="Arial" pitchFamily="34" charset="0"/>
              <a:buChar char="•"/>
            </a:pPr>
            <a:r>
              <a:rPr lang="en-US" sz="2300" dirty="0" smtClean="0"/>
              <a:t>Constructing passwords that are hard to guess.</a:t>
            </a:r>
          </a:p>
          <a:p>
            <a:pPr marL="457200" lvl="2" indent="-457200">
              <a:buFont typeface="Arial" pitchFamily="34" charset="0"/>
              <a:buChar char="•"/>
            </a:pPr>
            <a:endParaRPr lang="en-US" sz="2300" dirty="0" smtClean="0"/>
          </a:p>
          <a:p>
            <a:pPr marL="0" lvl="2"/>
            <a:r>
              <a:rPr lang="en-US" sz="2300" dirty="0" smtClean="0"/>
              <a:t>In </a:t>
            </a:r>
            <a:r>
              <a:rPr lang="en-US" sz="2300" b="1" dirty="0" smtClean="0">
                <a:solidFill>
                  <a:srgbClr val="D16349"/>
                </a:solidFill>
              </a:rPr>
              <a:t>Lesson 5: Using and Protecting Computer Systems</a:t>
            </a:r>
            <a:r>
              <a:rPr lang="en-US" sz="2300" dirty="0" smtClean="0">
                <a:solidFill>
                  <a:srgbClr val="D16349"/>
                </a:solidFill>
              </a:rPr>
              <a:t>, </a:t>
            </a:r>
            <a:r>
              <a:rPr lang="en-US" sz="2300" dirty="0" smtClean="0"/>
              <a:t>you learned about:</a:t>
            </a:r>
          </a:p>
          <a:p>
            <a:pPr marL="457200" lvl="2" indent="-457200">
              <a:spcBef>
                <a:spcPts val="600"/>
              </a:spcBef>
              <a:buFont typeface="Arial" pitchFamily="34" charset="0"/>
              <a:buChar char="•"/>
            </a:pPr>
            <a:r>
              <a:rPr lang="en-US" sz="2300" dirty="0" smtClean="0"/>
              <a:t>Appropriate use of computer systems.</a:t>
            </a:r>
          </a:p>
          <a:p>
            <a:pPr marL="457200" lvl="2" indent="-457200">
              <a:buFont typeface="Arial" pitchFamily="34" charset="0"/>
              <a:buChar char="•"/>
            </a:pPr>
            <a:r>
              <a:rPr lang="en-US" sz="2300" dirty="0" smtClean="0"/>
              <a:t>Remote Access.</a:t>
            </a:r>
          </a:p>
          <a:p>
            <a:pPr marL="457200" lvl="2" indent="-457200">
              <a:buFont typeface="Arial" pitchFamily="34" charset="0"/>
              <a:buChar char="•"/>
            </a:pPr>
            <a:r>
              <a:rPr lang="en-US" sz="2300" dirty="0" smtClean="0"/>
              <a:t>Physical Protection.</a:t>
            </a:r>
            <a:r>
              <a:rPr lang="en-US" b="1" dirty="0" smtClean="0"/>
              <a:t/>
            </a:r>
            <a:br>
              <a:rPr lang="en-US" b="1" dirty="0" smtClean="0"/>
            </a:br>
            <a:endParaRPr lang="en-US" dirty="0"/>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0"/>
            <a:ext cx="2514600" cy="2133600"/>
          </a:xfrm>
        </p:spPr>
        <p:txBody>
          <a:bodyPr/>
          <a:lstStyle/>
          <a:p>
            <a:r>
              <a:rPr lang="en-US" dirty="0" smtClean="0"/>
              <a:t>Getting Credit </a:t>
            </a:r>
            <a:endParaRPr lang="en-US" dirty="0"/>
          </a:p>
        </p:txBody>
      </p:sp>
      <p:sp>
        <p:nvSpPr>
          <p:cNvPr id="4" name="Content Placeholder 3"/>
          <p:cNvSpPr>
            <a:spLocks noGrp="1"/>
          </p:cNvSpPr>
          <p:nvPr>
            <p:ph sz="quarter" idx="1"/>
          </p:nvPr>
        </p:nvSpPr>
        <p:spPr/>
        <p:txBody>
          <a:bodyPr>
            <a:normAutofit/>
          </a:bodyPr>
          <a:lstStyle/>
          <a:p>
            <a:pPr marL="0" indent="0">
              <a:buNone/>
            </a:pPr>
            <a:r>
              <a:rPr lang="en-US" sz="2600" b="1" dirty="0" smtClean="0"/>
              <a:t>Once you exit the course:  </a:t>
            </a:r>
            <a:r>
              <a:rPr lang="en-US" sz="2600" dirty="0" smtClean="0"/>
              <a:t/>
            </a:r>
            <a:br>
              <a:rPr lang="en-US" sz="2600" dirty="0" smtClean="0"/>
            </a:br>
            <a:endParaRPr lang="en-US" sz="2600" dirty="0" smtClean="0"/>
          </a:p>
          <a:p>
            <a:r>
              <a:rPr lang="en-US" sz="2400" dirty="0" smtClean="0"/>
              <a:t>You should notify your supervisor, human resources person, or training person, whichever is appropriate for your office, that you have completed the course.</a:t>
            </a:r>
          </a:p>
          <a:p>
            <a:r>
              <a:rPr lang="en-US" sz="2400" dirty="0" smtClean="0"/>
              <a:t>A record of your annual course completion will be placed in your employee personnel record.</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3124200" y="685800"/>
            <a:ext cx="5638800" cy="3048000"/>
          </a:xfrm>
        </p:spPr>
        <p:txBody>
          <a:bodyPr>
            <a:normAutofit/>
          </a:bodyPr>
          <a:lstStyle/>
          <a:p>
            <a:pPr marL="0" indent="0">
              <a:buNone/>
            </a:pPr>
            <a:endParaRPr lang="en-US" b="1" dirty="0" smtClean="0">
              <a:solidFill>
                <a:srgbClr val="D16349"/>
              </a:solidFill>
            </a:endParaRPr>
          </a:p>
          <a:p>
            <a:pPr marL="0" indent="0">
              <a:buNone/>
            </a:pPr>
            <a:endParaRPr lang="en-US" b="1" dirty="0" smtClean="0">
              <a:solidFill>
                <a:srgbClr val="D16349"/>
              </a:solidFill>
            </a:endParaRPr>
          </a:p>
          <a:p>
            <a:pPr marL="0" indent="0">
              <a:buNone/>
            </a:pPr>
            <a:r>
              <a:rPr lang="en-US" b="1" dirty="0" smtClean="0">
                <a:solidFill>
                  <a:srgbClr val="D16349"/>
                </a:solidFill>
              </a:rPr>
              <a:t>Comments: </a:t>
            </a:r>
            <a:r>
              <a:rPr lang="en-US" sz="2500" dirty="0" smtClean="0"/>
              <a:t>This course will be updated periodically. Please E-mail any comments or suggestions to </a:t>
            </a:r>
            <a:r>
              <a:rPr lang="en-US" sz="2500" dirty="0" smtClean="0">
                <a:hlinkClick r:id="rId5"/>
              </a:rPr>
              <a:t>DSHS IT Security </a:t>
            </a:r>
            <a:r>
              <a:rPr lang="en-US" sz="2500" dirty="0" smtClean="0"/>
              <a:t>.</a:t>
            </a:r>
            <a:endParaRPr lang="en-US" dirty="0"/>
          </a:p>
        </p:txBody>
      </p:sp>
      <p:pic>
        <p:nvPicPr>
          <p:cNvPr id="6" name="Picture 1"/>
          <p:cNvPicPr>
            <a:picLocks noChangeAspect="1" noChangeArrowheads="1"/>
          </p:cNvPicPr>
          <p:nvPr>
            <p:custDataLst>
              <p:tags r:id="rId2"/>
            </p:custDataLst>
          </p:nvPr>
        </p:nvPicPr>
        <p:blipFill>
          <a:blip r:embed="rId6" cstate="print"/>
          <a:srcRect/>
          <a:stretch>
            <a:fillRect/>
          </a:stretch>
        </p:blipFill>
        <p:spPr bwMode="auto">
          <a:xfrm>
            <a:off x="609600" y="4239524"/>
            <a:ext cx="3509825" cy="231367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304800" y="2667000"/>
            <a:ext cx="2514600" cy="830997"/>
          </a:xfrm>
          <a:prstGeom prst="rect">
            <a:avLst/>
          </a:prstGeom>
          <a:noFill/>
        </p:spPr>
        <p:txBody>
          <a:bodyPr wrap="square" rtlCol="0">
            <a:spAutoFit/>
          </a:bodyPr>
          <a:lstStyle/>
          <a:p>
            <a:r>
              <a:rPr lang="en-US" sz="2400" dirty="0" smtClean="0"/>
              <a:t>ALTSA DDA IT </a:t>
            </a:r>
            <a:r>
              <a:rPr lang="en-US" sz="2400" dirty="0" smtClean="0"/>
              <a:t>Security Team</a:t>
            </a:r>
            <a:endParaRPr lang="en-US" sz="24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71800" y="685800"/>
            <a:ext cx="5791200" cy="5410200"/>
          </a:xfrm>
        </p:spPr>
        <p:txBody>
          <a:bodyPr>
            <a:normAutofit/>
          </a:bodyPr>
          <a:lstStyle/>
          <a:p>
            <a:pPr indent="0">
              <a:buNone/>
            </a:pPr>
            <a:endParaRPr lang="en-US" dirty="0" smtClean="0"/>
          </a:p>
          <a:p>
            <a:pPr marL="0" indent="0">
              <a:buNone/>
            </a:pPr>
            <a:r>
              <a:rPr lang="en-US" sz="1800" b="1" dirty="0"/>
              <a:t>Lesson 1: Introduction to Security Awareness</a:t>
            </a:r>
            <a:endParaRPr lang="en-US" sz="1800" dirty="0"/>
          </a:p>
          <a:p>
            <a:pPr marL="0" indent="0">
              <a:buNone/>
            </a:pPr>
            <a:r>
              <a:rPr lang="en-US" sz="2400" b="1" dirty="0" smtClean="0"/>
              <a:t>1) Why </a:t>
            </a:r>
            <a:r>
              <a:rPr lang="en-US" sz="2400" b="1" dirty="0"/>
              <a:t>is IT Security important to me</a:t>
            </a:r>
            <a:r>
              <a:rPr lang="en-US" sz="2400" b="1" dirty="0" smtClean="0"/>
              <a:t>?</a:t>
            </a:r>
          </a:p>
          <a:p>
            <a:pPr lvl="0"/>
            <a:r>
              <a:rPr lang="en-US" sz="2400" strike="sngStrike" dirty="0">
                <a:solidFill>
                  <a:schemeClr val="bg2">
                    <a:lumMod val="75000"/>
                  </a:schemeClr>
                </a:solidFill>
              </a:rPr>
              <a:t>IT Security is already built within the system.</a:t>
            </a:r>
          </a:p>
          <a:p>
            <a:pPr lvl="0"/>
            <a:r>
              <a:rPr lang="en-US" sz="2400" strike="sngStrike" dirty="0">
                <a:solidFill>
                  <a:schemeClr val="bg2">
                    <a:lumMod val="75000"/>
                  </a:schemeClr>
                </a:solidFill>
              </a:rPr>
              <a:t>IT Security is someone else’s job.</a:t>
            </a:r>
          </a:p>
          <a:p>
            <a:pPr lvl="0"/>
            <a:r>
              <a:rPr lang="en-US" sz="2400" strike="sngStrike" dirty="0">
                <a:solidFill>
                  <a:schemeClr val="bg2">
                    <a:lumMod val="75000"/>
                  </a:schemeClr>
                </a:solidFill>
              </a:rPr>
              <a:t>IT Security is not my problem.</a:t>
            </a:r>
          </a:p>
          <a:p>
            <a:pPr lvl="0"/>
            <a:r>
              <a:rPr lang="en-US" sz="2400" dirty="0"/>
              <a:t>IT Security is my daily obligation.</a:t>
            </a:r>
          </a:p>
          <a:p>
            <a:pPr marL="0" indent="0">
              <a:buNone/>
            </a:pPr>
            <a:r>
              <a:rPr lang="en-US" dirty="0"/>
              <a:t>You are the initial point of entry for most viruses, malware, etc. so you must remain diligent. </a:t>
            </a:r>
          </a:p>
        </p:txBody>
      </p:sp>
      <p:pic>
        <p:nvPicPr>
          <p:cNvPr id="191489" name="Picture 1" descr="C:\Documents and Settings\jordald\Local Settings\Temporary Internet Files\Content.IE5\CII8VILC\MP900439390[1].jpg"/>
          <p:cNvPicPr>
            <a:picLocks noChangeAspect="1" noChangeArrowheads="1"/>
          </p:cNvPicPr>
          <p:nvPr>
            <p:custDataLst>
              <p:tags r:id="rId2"/>
            </p:custDataLst>
          </p:nvPr>
        </p:nvPicPr>
        <p:blipFill>
          <a:blip r:embed="rId5" cstate="print"/>
          <a:srcRect/>
          <a:stretch>
            <a:fillRect/>
          </a:stretch>
        </p:blipFill>
        <p:spPr bwMode="auto">
          <a:xfrm>
            <a:off x="304800" y="4358640"/>
            <a:ext cx="2602322" cy="17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304800" y="1066800"/>
            <a:ext cx="2514600" cy="1524000"/>
          </a:xfrm>
        </p:spPr>
        <p:txBody>
          <a:bodyPr/>
          <a:lstStyle/>
          <a:p>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Lesson 1-</a:t>
            </a:r>
            <a:b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Quiz</a:t>
            </a:r>
            <a:endParaRPr 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2" name="Rounded Rectangle 1"/>
          <p:cNvSpPr/>
          <p:nvPr/>
        </p:nvSpPr>
        <p:spPr>
          <a:xfrm>
            <a:off x="2981218" y="4038600"/>
            <a:ext cx="4953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8844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normAutofit/>
          </a:bodyPr>
          <a:lstStyle/>
          <a:p>
            <a:pPr>
              <a:buNone/>
            </a:pPr>
            <a:r>
              <a:rPr lang="en-US" b="1" dirty="0" smtClean="0"/>
              <a:t>Lesson 2: Bogus Messages</a:t>
            </a:r>
          </a:p>
          <a:p>
            <a:r>
              <a:rPr lang="en-US" dirty="0" smtClean="0"/>
              <a:t>You may have seen bogus email messages (sometimes called “spam” or “phishing” messages) or bogus pop-up messages.  They are designed to get you to click a link and/or provide information such as  a password.  Clicking could also infect your computer with a virus.</a:t>
            </a:r>
            <a:endParaRPr lang="en-US" b="1" dirty="0" smtClean="0"/>
          </a:p>
        </p:txBody>
      </p:sp>
      <p:sp>
        <p:nvSpPr>
          <p:cNvPr id="16" name="Title 1"/>
          <p:cNvSpPr>
            <a:spLocks noGrp="1"/>
          </p:cNvSpPr>
          <p:nvPr>
            <p:ph type="title"/>
          </p:nvPr>
        </p:nvSpPr>
        <p:spPr>
          <a:xfrm>
            <a:off x="304800" y="1066800"/>
            <a:ext cx="2514600" cy="2133600"/>
          </a:xfrm>
        </p:spPr>
        <p:txBody>
          <a:bodyPr/>
          <a:lstStyle/>
          <a:p>
            <a:r>
              <a:rPr lang="en-US" dirty="0" smtClean="0"/>
              <a:t>Lesson 2: Bogus Messages</a:t>
            </a:r>
            <a:br>
              <a:rPr lang="en-US" dirty="0" smtClean="0"/>
            </a:b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a:t>
            </a:r>
            <a:endParaRPr lang="en-US" dirty="0"/>
          </a:p>
        </p:txBody>
      </p:sp>
      <p:sp>
        <p:nvSpPr>
          <p:cNvPr id="4" name="Content Placeholder 3"/>
          <p:cNvSpPr>
            <a:spLocks noGrp="1"/>
          </p:cNvSpPr>
          <p:nvPr>
            <p:ph sz="quarter" idx="1"/>
          </p:nvPr>
        </p:nvSpPr>
        <p:spPr/>
        <p:txBody>
          <a:bodyPr>
            <a:normAutofit/>
          </a:bodyPr>
          <a:lstStyle/>
          <a:p>
            <a:pPr>
              <a:buNone/>
            </a:pPr>
            <a:r>
              <a:rPr lang="en-US" b="1" dirty="0" smtClean="0"/>
              <a:t>Common Questions</a:t>
            </a:r>
          </a:p>
          <a:p>
            <a:pPr>
              <a:buNone/>
            </a:pPr>
            <a:endParaRPr lang="en-US" b="1" dirty="0" smtClean="0"/>
          </a:p>
          <a:p>
            <a:r>
              <a:rPr lang="en-US" dirty="0" smtClean="0"/>
              <a:t>How can I tell if a message is bogus? </a:t>
            </a:r>
          </a:p>
          <a:p>
            <a:r>
              <a:rPr lang="en-US" dirty="0" smtClean="0"/>
              <a:t>If I am not sure, who should I ask? </a:t>
            </a:r>
          </a:p>
          <a:p>
            <a:r>
              <a:rPr lang="en-US" dirty="0" smtClean="0"/>
              <a:t>If it </a:t>
            </a:r>
            <a:r>
              <a:rPr lang="en-US" b="1" dirty="0" smtClean="0"/>
              <a:t>is</a:t>
            </a:r>
            <a:r>
              <a:rPr lang="en-US" dirty="0" smtClean="0"/>
              <a:t> bogus, who should I tell? </a:t>
            </a:r>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210"/>
  <p:tag name="ARTICULATE_TEMPLATE_GUID" val="cba367c4-fccb-401e-9686-ba83ca5bdea5"/>
  <p:tag name="ARTICULATE_LOGO" val="peeps_smaller.jpg"/>
  <p:tag name="ARTICULATE_PROJECT_OPEN" val="1"/>
  <p:tag name="ARTICULATE_TEMPLATE" val="IT Security"/>
  <p:tag name="PRESENTER_PREVIEW_END" val="46"/>
  <p:tag name="PRESENTATION_PLAYLIST_COUNT" val="0"/>
  <p:tag name="PRESENTATION_PRESENTER_SLIDE_LEVEL" val="0"/>
  <p:tag name="ARTICULATE_PRESENTER_VERSION" val="6"/>
  <p:tag name="LMS_COMPLETION_TITLE" val="DSHS - IT Security Online Training_2013"/>
  <p:tag name="LMS_COMPLETION_ID" val="DSHS_-_IT_Security_Online_Training_2013"/>
  <p:tag name="LMS_COMPLETION_VERSION" val="1.0"/>
  <p:tag name="LMS_COMPLETION_DURATION" val="01:00:00"/>
  <p:tag name="LMS_COMPLETION_SCO_TITLE" val="IT Security_LMS_2013"/>
  <p:tag name="LMS_COMPLETION_SCO_ID" val="IT_Security_LMS_2013"/>
  <p:tag name="LMS_COMPLETION_EDITION" val="0"/>
  <p:tag name="LMS_COMPLETION_INTERACTION" val="334"/>
  <p:tag name="LMS_COMPLETION_THRESHOLD" val="100"/>
  <p:tag name="LMS_COMPLETION_METHOD" val="QUIZ"/>
  <p:tag name="LMS_COMPLETION_TARGET" val="587d815e-5ff7-4e40-951b-e00963c26c9d"/>
  <p:tag name="LMS_COMPLETION_TARGET_ID" val="334"/>
  <p:tag name="LMS_COMPLETION_TARGET_INDEX" val="41"/>
  <p:tag name="LMS_QUIZ_INSERT" val="1"/>
  <p:tag name="LMS_REPORTING" val="2"/>
  <p:tag name="LMS_DATA_SCORM" val="Yes"/>
  <p:tag name="PUBLISH_TITLE" val="DSHS IT Security Online Training_2013"/>
  <p:tag name="ARTICULATE_PUBLISH_PATH" val="R:\OLT Projects - DSHS\IT SECURITY 2013"/>
  <p:tag name="ARTICULATE_PRESENTER" val="(None selected)"/>
  <p:tag name="ARTICULATE_PRESENTER_GUID" val="9869030842"/>
  <p:tag name="ARTICULATE_LMS" val="0"/>
  <p:tag name="ARTICULATE_USE_PROJECT_TEMPLATE" val="1"/>
  <p:tag name="LMS_PUBLISH" val="Yes"/>
  <p:tag name="PRESENTER_PREVIEW_MODE" val="0"/>
  <p:tag name="PRESENTER_PREVIEW_START" val="1"/>
  <p:tag name="LMS_PROTOCOL_METHOD" val="SCORM"/>
  <p:tag name="LMS_PROTOCOL_VERSION" val="1.2"/>
  <p:tag name="PLAYERLOGOHEIGHT" val="137"/>
  <p:tag name="PLAYERLOGOWIDTH" val="329"/>
  <p:tag name="LAUNCHINNEWWINDOW" val="0"/>
  <p:tag name="LASTPUBLISHED" val="R:\OLT Projects - DSHS\IT SECURITY 2013\DSHS IT Security Online Training_2013\player.html"/>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ed3fa8d8-3aad-4c25-8c0b-2032711540c6"/>
  <p:tag name="ARTICULATE_TITLE_TAG" val="Lesson 2 - Bogus Messages"/>
  <p:tag name="ARTICULATE_SLIDE_PAUSE" val="1"/>
  <p:tag name="ARTICULATE_NAV_LEVEL" val="1"/>
  <p:tag name="ARTICULATE_PLAYLIST_ID" val="-1"/>
  <p:tag name="ARTICULATE_LOCK_SLIDE" val="0"/>
  <p:tag name="ARTICULATE_SLIDE_NAV" val="10"/>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cb6678db-626b-46ff-b76f-580a3cada99c"/>
  <p:tag name="ARTICULATE_SLIDE_PAUSE" val="1"/>
  <p:tag name="ARTICULATE_NAV_LEVEL" val="2"/>
  <p:tag name="ARTICULATE_PLAYLIST_ID" val="-1"/>
  <p:tag name="ARTICULATE_LOCK_SLIDE" val="0"/>
  <p:tag name="ARTICULATE_SLIDE_NAV" val="11"/>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a7be1b5b-ec0c-4805-94cc-879abb351fc3"/>
  <p:tag name="ARTICULATE_SLIDE_PAUSE" val="1"/>
  <p:tag name="ARTICULATE_NAV_LEVEL" val="2"/>
  <p:tag name="ARTICULATE_PLAYLIST_ID" val="-1"/>
  <p:tag name="ARTICULATE_LOCK_SLIDE" val="0"/>
  <p:tag name="ARTICULATE_SLIDE_NAV" val="1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2f03a1d6-18b6-4caa-a0a6-f1430fd745dc"/>
  <p:tag name="ARTICULATE_SLIDE_PAUSE" val="1"/>
  <p:tag name="ARTICULATE_NAV_LEVEL" val="2"/>
  <p:tag name="ARTICULATE_PLAYLIST_ID" val="-1"/>
  <p:tag name="ARTICULATE_LOCK_SLIDE" val="0"/>
  <p:tag name="ARTICULATE_SLIDE_NAV" val="13"/>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d03e891d-e0f2-43d4-a3ba-95cdbb37605a"/>
  <p:tag name="ARTICULATE_SLIDE_PAUSE" val="1"/>
  <p:tag name="ARTICULATE_NAV_LEVEL" val="2"/>
  <p:tag name="ARTICULATE_PLAYLIST_ID" val="-1"/>
  <p:tag name="ARTICULATE_LOCK_SLIDE" val="0"/>
  <p:tag name="ARTICULATE_SLIDE_NAV" val="14"/>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559dc8c1-8421-448b-9f20-e9470c51783e"/>
  <p:tag name="ARTICULATE_SLIDE_PAUSE" val="1"/>
  <p:tag name="ARTICULATE_NAV_LEVEL" val="2"/>
  <p:tag name="ARTICULATE_PLAYLIST_ID" val="-1"/>
  <p:tag name="ARTICULATE_LOCK_SLIDE" val="0"/>
  <p:tag name="ARTICULATE_SLIDE_NAV" val="15"/>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c9a33003-e0f2-4b31-9384-6b596b24395e"/>
  <p:tag name="ARTICULATE_SLIDE_PAUSE" val="1"/>
  <p:tag name="ARTICULATE_NAV_LEVEL" val="2"/>
  <p:tag name="ARTICULATE_PLAYLIST_ID" val="-1"/>
  <p:tag name="ARTICULATE_LOCK_SLIDE" val="0"/>
  <p:tag name="ARTICULATE_SLIDE_NAV" val="16"/>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b636ba9-aa2c-4576-8f22-7b1746412cf1"/>
  <p:tag name="ARTICULATE_TITLE_TAG" val="DSHS Security Awareness Training"/>
  <p:tag name="ARTICULATE_SLIDE_PAUSE" val="1"/>
  <p:tag name="ARTICULATE_NAV_LEVEL" val="1"/>
  <p:tag name="ARTICULATE_PLAYLIST_ID" val="-1"/>
  <p:tag name="ARTICULATE_LOCK_SLIDE" val="0"/>
  <p:tag name="ARTICULATE_SLIDE_NAV" val="2"/>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ed3fa8d8-3aad-4c25-8c0b-203271150314"/>
  <p:tag name="ARTICULATE_SLIDE_PAUSE" val="1"/>
  <p:tag name="ARTICULATE_NAV_LEVEL" val="1"/>
  <p:tag name="ARTICULATE_PLAYLIST_ID" val="-1"/>
  <p:tag name="ARTICULATE_LOCK_SLIDE" val="0"/>
  <p:tag name="ARTICULATE_SLIDE_NAV" val="18"/>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b7983b7f-cbf4-42b6-939c-54f7ef1058a2"/>
  <p:tag name="ARTICULATE_TITLE_TAG" val="Protecting Information Continued"/>
  <p:tag name="ARTICULATE_SLIDE_PAUSE" val="1"/>
  <p:tag name="ARTICULATE_NAV_LEVEL" val="2"/>
  <p:tag name="ARTICULATE_HIDE_SLIDE" val="0"/>
  <p:tag name="ARTICULATE_PLAYLIST_ID" val="-1"/>
  <p:tag name="ARTICULATE_LOCK_SLIDE" val="0"/>
  <p:tag name="ARTICULATE_SLIDE_NAV" val="19"/>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fc79b32f-412f-4c91-a397-9228a220b91e"/>
  <p:tag name="ARTICULATE_SLIDE_PAUSE" val="1"/>
  <p:tag name="ARTICULATE_NAV_LEVEL" val="2"/>
  <p:tag name="ARTICULATE_HIDE_SLIDE" val="0"/>
  <p:tag name="ARTICULATE_PLAYLIST_ID" val="-1"/>
  <p:tag name="ARTICULATE_LOCK_SLIDE" val="0"/>
  <p:tag name="ARTICULATE_SLIDE_NAV" val="20"/>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3c2442a9-8c6d-4896-be72-a90cf390565c"/>
  <p:tag name="ARTICULATE_SLIDE_PAUSE" val="1"/>
  <p:tag name="ARTICULATE_NAV_LEVEL" val="2"/>
  <p:tag name="ARTICULATE_HIDE_SLIDE" val="0"/>
  <p:tag name="ARTICULATE_PLAYLIST_ID" val="-1"/>
  <p:tag name="ARTICULATE_LOCK_SLIDE" val="0"/>
  <p:tag name="ARTICULATE_SLIDE_NAV" val="21"/>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63031d58-b9ee-4e90-b83d-9212d53ee0d5"/>
  <p:tag name="ARTICULATE_TITLE_TAG" val="How do I protect the information?"/>
  <p:tag name="ARTICULATE_SLIDE_PAUSE" val="1"/>
  <p:tag name="ARTICULATE_NAV_LEVEL" val="2"/>
  <p:tag name="ARTICULATE_HIDE_SLIDE" val="0"/>
  <p:tag name="ARTICULATE_PLAYLIST_ID" val="-1"/>
  <p:tag name="ARTICULATE_LOCK_SLIDE" val="0"/>
  <p:tag name="ARTICULATE_SLIDE_NAV" val="2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63031d58-b9ee-4e90-b83d-9212d53e0321"/>
  <p:tag name="ARTICULATE_TITLE_TAG" val="How do I protect…? continued"/>
  <p:tag name="ARTICULATE_SLIDE_PAUSE" val="1"/>
  <p:tag name="ARTICULATE_NAV_LEVEL" val="2"/>
  <p:tag name="ARTICULATE_HIDE_SLIDE" val="0"/>
  <p:tag name="ARTICULATE_PLAYLIST_ID" val="-1"/>
  <p:tag name="ARTICULATE_LOCK_SLIDE" val="0"/>
  <p:tag name="ARTICULATE_SLIDE_NAV" val="23"/>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SLIDE_GUID" val="d165b079-7fc8-4a7d-878f-a447d77afe60"/>
  <p:tag name="ARTICULATE_TITLE_TAG" val="How do I protect…? continued"/>
  <p:tag name="ARTICULATE_SLIDE_PAUSE" val="1"/>
  <p:tag name="ARTICULATE_NAV_LEVEL" val="2"/>
  <p:tag name="ARTICULATE_HIDE_SLIDE" val="0"/>
  <p:tag name="ARTICULATE_PLAYLIST_ID" val="-1"/>
  <p:tag name="ARTICULATE_LOCK_SLIDE" val="0"/>
  <p:tag name="ARTICULATE_SLIDE_NAV" val="24"/>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d6fae7ca-b689-4db9-9b74-fb484e3d63a1"/>
  <p:tag name="ARTICULATE_SLIDE_PAUSE" val="1"/>
  <p:tag name="ARTICULATE_NAV_LEVEL" val="1"/>
  <p:tag name="ARTICULATE_PLAYLIST_ID" val="-1"/>
  <p:tag name="ARTICULATE_LOCK_SLIDE" val="0"/>
  <p:tag name="ARTICULATE_SLIDE_NAV" val="4"/>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9cf6468d-273c-4dde-8441-d385cbab4ca1"/>
  <p:tag name="ARTICULATE_TITLE_TAG" val="How do I protect…? continued"/>
  <p:tag name="ARTICULATE_SLIDE_PAUSE" val="1"/>
  <p:tag name="ARTICULATE_NAV_LEVEL" val="2"/>
  <p:tag name="ARTICULATE_HIDE_SLIDE" val="0"/>
  <p:tag name="ARTICULATE_PLAYLIST_ID" val="-1"/>
  <p:tag name="ARTICULATE_LOCK_SLIDE" val="0"/>
  <p:tag name="ARTICULATE_SLIDE_NAV" val="25"/>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d165b079-7fc8-4a7d-878f-a447d77a0322"/>
  <p:tag name="ARTICULATE_TITLE_TAG" val="How do I protect…? continued"/>
  <p:tag name="ARTICULATE_SLIDE_PAUSE" val="1"/>
  <p:tag name="ARTICULATE_NAV_LEVEL" val="2"/>
  <p:tag name="ARTICULATE_HIDE_SLIDE" val="0"/>
  <p:tag name="ARTICULATE_PLAYLIST_ID" val="-1"/>
  <p:tag name="ARTICULATE_LOCK_SLIDE" val="0"/>
  <p:tag name="ARTICULATE_SLIDE_NAV" val="26"/>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191579d4-27f9-4339-af46-09c975c5a492"/>
  <p:tag name="ARTICULATE_SLIDE_PAUSE" val="1"/>
  <p:tag name="ARTICULATE_NAV_LEVEL" val="2"/>
  <p:tag name="ARTICULATE_HIDE_SLIDE" val="0"/>
  <p:tag name="ARTICULATE_PLAYLIST_ID" val="-1"/>
  <p:tag name="ARTICULATE_LOCK_SLIDE" val="0"/>
  <p:tag name="ARTICULATE_SLIDE_NAV" val="27"/>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fc79b32f-412f-4c91-a397-9228a220b91e"/>
  <p:tag name="ARTICULATE_SLIDE_PAUSE" val="1"/>
  <p:tag name="ARTICULATE_NAV_LEVEL" val="2"/>
  <p:tag name="ARTICULATE_HIDE_SLIDE" val="0"/>
  <p:tag name="ARTICULATE_PLAYLIST_ID" val="-1"/>
  <p:tag name="ARTICULATE_LOCK_SLIDE" val="0"/>
  <p:tag name="ARTICULATE_SLIDE_NAV" val="14"/>
</p:tagLst>
</file>

<file path=ppt/tags/tag44.xml><?xml version="1.0" encoding="utf-8"?>
<p:tagLst xmlns:a="http://schemas.openxmlformats.org/drawingml/2006/main" xmlns:r="http://schemas.openxmlformats.org/officeDocument/2006/relationships" xmlns:p="http://schemas.openxmlformats.org/presentationml/2006/main">
  <p:tag name="ARTICULATE_SLIDE_GUID" val="fc79b32f-412f-4c91-a397-9228a220b91e"/>
  <p:tag name="ARTICULATE_SLIDE_PAUSE" val="1"/>
  <p:tag name="ARTICULATE_NAV_LEVEL" val="2"/>
  <p:tag name="ARTICULATE_HIDE_SLIDE" val="0"/>
  <p:tag name="ARTICULATE_PLAYLIST_ID" val="-1"/>
  <p:tag name="ARTICULATE_LOCK_SLIDE" val="0"/>
  <p:tag name="ARTICULATE_SLIDE_NAV" val="14"/>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fc79b32f-412f-4c91-a397-9228a220b91e"/>
  <p:tag name="ARTICULATE_SLIDE_PAUSE" val="1"/>
  <p:tag name="ARTICULATE_NAV_LEVEL" val="2"/>
  <p:tag name="ARTICULATE_HIDE_SLIDE" val="0"/>
  <p:tag name="ARTICULATE_PLAYLIST_ID" val="-1"/>
  <p:tag name="ARTICULATE_LOCK_SLIDE" val="0"/>
  <p:tag name="ARTICULATE_SLIDE_NAV" val="14"/>
</p:tagLst>
</file>

<file path=ppt/tags/tag46.xml><?xml version="1.0" encoding="utf-8"?>
<p:tagLst xmlns:a="http://schemas.openxmlformats.org/drawingml/2006/main" xmlns:r="http://schemas.openxmlformats.org/officeDocument/2006/relationships" xmlns:p="http://schemas.openxmlformats.org/presentationml/2006/main">
  <p:tag name="ARTICULATE_SLIDE_GUID" val="fc79b32f-412f-4c91-a397-9228a220b91e"/>
  <p:tag name="ARTICULATE_SLIDE_PAUSE" val="1"/>
  <p:tag name="ARTICULATE_NAV_LEVEL" val="2"/>
  <p:tag name="ARTICULATE_HIDE_SLIDE" val="0"/>
  <p:tag name="ARTICULATE_PLAYLIST_ID" val="-1"/>
  <p:tag name="ARTICULATE_LOCK_SLIDE" val="0"/>
  <p:tag name="ARTICULATE_SLIDE_NAV" val="14"/>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b966e65-024e-4370-9c06-334015da36c6"/>
  <p:tag name="ARTICULATE_SLIDE_PAUSE" val="1"/>
  <p:tag name="ARTICULATE_NAV_LEVEL" val="1"/>
  <p:tag name="ARTICULATE_PLAYLIST_ID" val="-1"/>
  <p:tag name="ARTICULATE_LOCK_SLIDE" val="0"/>
  <p:tag name="ARTICULATE_SLIDE_NAV" val="5"/>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72e52255-0146-4200-8a44-90fc43d5cb64"/>
  <p:tag name="ARTICULATE_SLIDE_PAUSE" val="1"/>
  <p:tag name="ARTICULATE_NAV_LEVEL" val="2"/>
  <p:tag name="ARTICULATE_HIDE_SLIDE" val="0"/>
  <p:tag name="ARTICULATE_PLAYLIST_ID" val="-1"/>
  <p:tag name="ARTICULATE_LOCK_SLIDE" val="0"/>
  <p:tag name="ARTICULATE_SLIDE_NAV" val="6"/>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RTICULATE_SLIDE_GUID" val="debb0221-19f0-4f3f-aeec-8440702c9f61"/>
  <p:tag name="ARTICULATE_SLIDE_PAUSE" val="1"/>
  <p:tag name="ARTICULATE_NAV_LEVEL" val="1"/>
  <p:tag name="ARTICULATE_PLAYLIST_ID" val="-1"/>
  <p:tag name="ARTICULATE_LOCK_SLIDE" val="0"/>
  <p:tag name="ARTICULATE_SLIDE_NAV" val="29"/>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SLIDE_GUID" val="4d252b4d-f758-419a-9fbf-8a6145af40c6"/>
  <p:tag name="ARTICULATE_SLIDE_PAUSE" val="1"/>
  <p:tag name="ARTICULATE_NAV_LEVEL" val="2"/>
  <p:tag name="ARTICULATE_HIDE_SLIDE" val="0"/>
  <p:tag name="ARTICULATE_PLAYLIST_ID" val="-1"/>
  <p:tag name="ARTICULATE_LOCK_SLIDE" val="0"/>
  <p:tag name="ARTICULATE_SLIDE_NAV" val="30"/>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a4793618-2505-4140-ac9f-0d6ee9b06fe8"/>
  <p:tag name="ARTICULATE_SLIDE_PAUSE" val="1"/>
  <p:tag name="ARTICULATE_NAV_LEVEL" val="2"/>
  <p:tag name="ARTICULATE_HIDE_SLIDE" val="0"/>
  <p:tag name="ARTICULATE_PLAYLIST_ID" val="-1"/>
  <p:tag name="ARTICULATE_LOCK_SLIDE" val="0"/>
  <p:tag name="ARTICULATE_SLIDE_NAV" val="31"/>
</p:tagLst>
</file>

<file path=ppt/tags/tag75.xml><?xml version="1.0" encoding="utf-8"?>
<p:tagLst xmlns:a="http://schemas.openxmlformats.org/drawingml/2006/main" xmlns:r="http://schemas.openxmlformats.org/officeDocument/2006/relationships" xmlns:p="http://schemas.openxmlformats.org/presentationml/2006/main">
  <p:tag name="ARTICULATE_SLIDE_GUID" val="f1d31953-e8ba-4852-9d6a-b2d2221fd4e9"/>
  <p:tag name="ARTICULATE_SLIDE_PAUSE" val="1"/>
  <p:tag name="ARTICULATE_NAV_LEVEL" val="2"/>
  <p:tag name="ARTICULATE_HIDE_SLIDE" val="0"/>
  <p:tag name="ARTICULATE_PLAYLIST_ID" val="-1"/>
  <p:tag name="ARTICULATE_LOCK_SLIDE" val="0"/>
  <p:tag name="ARTICULATE_SLIDE_NAV" val="32"/>
</p:tagLst>
</file>

<file path=ppt/tags/tag76.xml><?xml version="1.0" encoding="utf-8"?>
<p:tagLst xmlns:a="http://schemas.openxmlformats.org/drawingml/2006/main" xmlns:r="http://schemas.openxmlformats.org/officeDocument/2006/relationships" xmlns:p="http://schemas.openxmlformats.org/presentationml/2006/main">
  <p:tag name="ARTICULATE_SLIDE_GUID" val="a2398a36-3d62-4510-91c2-58affc92b7d5"/>
  <p:tag name="ARTICULATE_SLIDE_PAUSE" val="1"/>
  <p:tag name="ARTICULATE_NAV_LEVEL" val="2"/>
  <p:tag name="ARTICULATE_HIDE_SLIDE" val="0"/>
  <p:tag name="ARTICULATE_PLAYLIST_ID" val="-1"/>
  <p:tag name="ARTICULATE_LOCK_SLIDE" val="0"/>
  <p:tag name="ARTICULATE_SLIDE_NAV" val="33"/>
</p:tagLst>
</file>

<file path=ppt/tags/tag77.xml><?xml version="1.0" encoding="utf-8"?>
<p:tagLst xmlns:a="http://schemas.openxmlformats.org/drawingml/2006/main" xmlns:r="http://schemas.openxmlformats.org/officeDocument/2006/relationships" xmlns:p="http://schemas.openxmlformats.org/presentationml/2006/main">
  <p:tag name="ARTICULATE_SLIDE_GUID" val="b6ee1e17-d32f-465f-8dda-98c7c41ba034"/>
  <p:tag name="ARTICULATE_SLIDE_PAUSE" val="1"/>
  <p:tag name="ARTICULATE_NAV_LEVEL" val="2"/>
  <p:tag name="ARTICULATE_HIDE_SLIDE" val="0"/>
  <p:tag name="ARTICULATE_PLAYLIST_ID" val="-1"/>
  <p:tag name="ARTICULATE_LOCK_SLIDE" val="0"/>
  <p:tag name="ARTICULATE_SLIDE_NAV" val="34"/>
</p:tagLst>
</file>

<file path=ppt/tags/tag78.xml><?xml version="1.0" encoding="utf-8"?>
<p:tagLst xmlns:a="http://schemas.openxmlformats.org/drawingml/2006/main" xmlns:r="http://schemas.openxmlformats.org/officeDocument/2006/relationships" xmlns:p="http://schemas.openxmlformats.org/presentationml/2006/main">
  <p:tag name="ARTICULATE_SLIDE_GUID" val="49f57f16-be6e-45f7-8b30-f2fd40193384"/>
  <p:tag name="ARTICULATE_SLIDE_PAUSE" val="1"/>
  <p:tag name="ARTICULATE_NAV_LEVEL" val="2"/>
  <p:tag name="ARTICULATE_HIDE_SLIDE" val="0"/>
  <p:tag name="ARTICULATE_PLAYLIST_ID" val="-1"/>
  <p:tag name="ARTICULATE_LOCK_SLIDE" val="0"/>
  <p:tag name="ARTICULATE_SLIDE_NAV" val="35"/>
</p:tagLst>
</file>

<file path=ppt/tags/tag79.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1.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3.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8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5.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ARTICULATE_SLIDE_GUID" val="bab5afa1-f853-45f8-9b92-a279c6e3d6f0"/>
  <p:tag name="ARTICULATE_SLIDE_PAUSE" val="1"/>
  <p:tag name="ARTICULATE_NAV_LEVEL" val="1"/>
  <p:tag name="ARTICULATE_PLAYLIST_ID" val="-1"/>
  <p:tag name="ARTICULATE_LOCK_SLIDE" val="0"/>
  <p:tag name="ARTICULATE_SLIDE_NAV" val="37"/>
</p:tagLst>
</file>

<file path=ppt/tags/tag88.xml><?xml version="1.0" encoding="utf-8"?>
<p:tagLst xmlns:a="http://schemas.openxmlformats.org/drawingml/2006/main" xmlns:r="http://schemas.openxmlformats.org/officeDocument/2006/relationships" xmlns:p="http://schemas.openxmlformats.org/presentationml/2006/main">
  <p:tag name="ARTICULATE_SLIDE_GUID" val="9cf6468d-273c-4dde-8441-d385cbab0288"/>
  <p:tag name="ARTICULATE_SLIDE_PAUSE" val="1"/>
  <p:tag name="ARTICULATE_NAV_LEVEL" val="2"/>
  <p:tag name="ARTICULATE_HIDE_SLIDE" val="0"/>
  <p:tag name="ARTICULATE_PLAYLIST_ID" val="-1"/>
  <p:tag name="ARTICULATE_LOCK_SLIDE" val="0"/>
  <p:tag name="ARTICULATE_SLIDE_NAV" val="38"/>
</p:tagLst>
</file>

<file path=ppt/tags/tag89.xml><?xml version="1.0" encoding="utf-8"?>
<p:tagLst xmlns:a="http://schemas.openxmlformats.org/drawingml/2006/main" xmlns:r="http://schemas.openxmlformats.org/officeDocument/2006/relationships" xmlns:p="http://schemas.openxmlformats.org/presentationml/2006/main">
  <p:tag name="ARTICULATE_SLIDE_GUID" val="2eb827c9-4469-4ab4-a1c3-43215fe6ba1a"/>
  <p:tag name="ARTICULATE_SLIDE_PAUSE" val="1"/>
  <p:tag name="ARTICULATE_NAV_LEVEL" val="2"/>
  <p:tag name="ARTICULATE_PLAYLIST_ID" val="-1"/>
  <p:tag name="ARTICULATE_LOCK_SLIDE" val="0"/>
  <p:tag name="ARTICULATE_SLIDE_NAV" val="39"/>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90.xml><?xml version="1.0" encoding="utf-8"?>
<p:tagLst xmlns:a="http://schemas.openxmlformats.org/drawingml/2006/main" xmlns:r="http://schemas.openxmlformats.org/officeDocument/2006/relationships" xmlns:p="http://schemas.openxmlformats.org/presentationml/2006/main">
  <p:tag name="ARTICULATE_SLIDE_GUID" val="13c9cfd5-a7ff-44ba-af09-c77700cbef02"/>
  <p:tag name="ARTICULATE_SLIDE_PAUSE" val="1"/>
  <p:tag name="ARTICULATE_NAV_LEVEL" val="2"/>
  <p:tag name="ARTICULATE_HIDE_SLIDE" val="0"/>
  <p:tag name="ARTICULATE_PLAYLIST_ID" val="-1"/>
  <p:tag name="ARTICULATE_LOCK_SLIDE" val="0"/>
  <p:tag name="ARTICULATE_SLIDE_NAV" val="40"/>
</p:tagLst>
</file>

<file path=ppt/tags/tag91.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9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3.xml><?xml version="1.0" encoding="utf-8"?>
<p:tagLst xmlns:a="http://schemas.openxmlformats.org/drawingml/2006/main" xmlns:r="http://schemas.openxmlformats.org/officeDocument/2006/relationships" xmlns:p="http://schemas.openxmlformats.org/presentationml/2006/main">
  <p:tag name="ARTICULATE_SLIDE_GUID" val="fc2bd170-6efe-41db-b79b-d528d9645c4b"/>
  <p:tag name="ARTICULATE_SLIDE_PAUSE" val="1"/>
  <p:tag name="ARTICULATE_NAV_LEVEL" val="2"/>
  <p:tag name="ARTICULATE_HIDE_SLIDE" val="0"/>
  <p:tag name="ARTICULATE_PLAYLIST_ID" val="-1"/>
  <p:tag name="ARTICULATE_LOCK_SLIDE" val="0"/>
  <p:tag name="ARTICULATE_SLIDE_NAV" val="8"/>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5.xml><?xml version="1.0" encoding="utf-8"?>
<p:tagLst xmlns:a="http://schemas.openxmlformats.org/drawingml/2006/main" xmlns:r="http://schemas.openxmlformats.org/officeDocument/2006/relationships" xmlns:p="http://schemas.openxmlformats.org/presentationml/2006/main">
  <p:tag name="ARTICULATE_SLIDE_GUID" val="871ceb99-0eef-44c5-8b4b-41c3964ed578"/>
  <p:tag name="ARTICULATE_SLIDE_PAUSE" val="1"/>
  <p:tag name="ARTICULATE_NAV_LEVEL" val="1"/>
  <p:tag name="ARTICULATE_PLAYLIST_ID" val="-1"/>
  <p:tag name="ARTICULATE_LOCK_SLIDE" val="0"/>
  <p:tag name="ARTICULATE_SLIDE_NAV" val="42"/>
</p:tagLst>
</file>

<file path=ppt/tags/tag96.xml><?xml version="1.0" encoding="utf-8"?>
<p:tagLst xmlns:a="http://schemas.openxmlformats.org/drawingml/2006/main" xmlns:r="http://schemas.openxmlformats.org/officeDocument/2006/relationships" xmlns:p="http://schemas.openxmlformats.org/presentationml/2006/main">
  <p:tag name="ARTICULATE_SLIDE_GUID" val="ca236b75-25b8-4bd0-bf3c-6b157ca578ea"/>
  <p:tag name="ARTICULATE_SLIDE_PAUSE" val="1"/>
  <p:tag name="ARTICULATE_NAV_LEVEL" val="2"/>
  <p:tag name="ARTICULATE_HIDE_SLIDE" val="0"/>
  <p:tag name="ARTICULATE_PLAYLIST_ID" val="-1"/>
  <p:tag name="ARTICULATE_LOCK_SLIDE" val="0"/>
  <p:tag name="ARTICULATE_SLIDE_NAV" val="43"/>
</p:tagLst>
</file>

<file path=ppt/tags/tag97.xml><?xml version="1.0" encoding="utf-8"?>
<p:tagLst xmlns:a="http://schemas.openxmlformats.org/drawingml/2006/main" xmlns:r="http://schemas.openxmlformats.org/officeDocument/2006/relationships" xmlns:p="http://schemas.openxmlformats.org/presentationml/2006/main">
  <p:tag name="ARTICULATE_SLIDE_GUID" val="67829c46-b96f-4f13-8895-ff9676b2f56f"/>
  <p:tag name="ARTICULATE_SLIDE_PAUSE" val="1"/>
  <p:tag name="ARTICULATE_NAV_LEVEL" val="2"/>
  <p:tag name="ARTICULATE_HIDE_SLIDE" val="0"/>
  <p:tag name="ARTICULATE_PLAYLIST_ID" val="-1"/>
  <p:tag name="ARTICULATE_LOCK_SLIDE" val="0"/>
  <p:tag name="ARTICULATE_SLIDE_NAV" val="44"/>
</p:tagLst>
</file>

<file path=ppt/tags/tag98.xml><?xml version="1.0" encoding="utf-8"?>
<p:tagLst xmlns:a="http://schemas.openxmlformats.org/drawingml/2006/main" xmlns:r="http://schemas.openxmlformats.org/officeDocument/2006/relationships" xmlns:p="http://schemas.openxmlformats.org/presentationml/2006/main">
  <p:tag name="ARTICULATE_SLIDE_GUID" val="871ceb99-0eef-44c5-8b4b-41c3964e0329"/>
  <p:tag name="ARTICULATE_SLIDE_PAUSE" val="1"/>
  <p:tag name="ARTICULATE_NAV_LEVEL" val="1"/>
  <p:tag name="ARTICULATE_PLAYLIST_ID" val="-1"/>
  <p:tag name="ARTICULATE_LOCK_SLIDE" val="0"/>
  <p:tag name="ARTICULATE_SLIDE_NAV" val="45"/>
</p:tagLst>
</file>

<file path=ppt/tags/tag99.xml><?xml version="1.0" encoding="utf-8"?>
<p:tagLst xmlns:a="http://schemas.openxmlformats.org/drawingml/2006/main" xmlns:r="http://schemas.openxmlformats.org/officeDocument/2006/relationships" xmlns:p="http://schemas.openxmlformats.org/presentationml/2006/main">
  <p:tag name="ARTICULATE_SLIDE_GUID" val="573b5abb-3a23-42d3-9147-d59dc0d8719c"/>
  <p:tag name="ARTICULATE_SLIDE_PAUSE" val="1"/>
  <p:tag name="ARTICULATE_NAV_LEVEL" val="1"/>
  <p:tag name="ARTICULATE_PLAYLIST_ID" val="-1"/>
  <p:tag name="ARTICULATE_LOCK_SLIDE" val="0"/>
  <p:tag name="ARTICULATE_SLIDE_NAV" val="4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2">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70C0"/>
      </a:hlink>
      <a:folHlink>
        <a:srgbClr val="FFF08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46177</TotalTime>
  <Words>3257</Words>
  <Application>Microsoft Office PowerPoint</Application>
  <PresentationFormat>On-screen Show (4:3)</PresentationFormat>
  <Paragraphs>486</Paragraphs>
  <Slides>66</Slides>
  <Notes>66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Arial Black</vt:lpstr>
      <vt:lpstr>Calibri</vt:lpstr>
      <vt:lpstr>Courier New</vt:lpstr>
      <vt:lpstr>Georgia</vt:lpstr>
      <vt:lpstr>Kuhltom2</vt:lpstr>
      <vt:lpstr>Symbol</vt:lpstr>
      <vt:lpstr>Times New Roman</vt:lpstr>
      <vt:lpstr>Wingdings</vt:lpstr>
      <vt:lpstr>Wingdings 2</vt:lpstr>
      <vt:lpstr>Civic</vt:lpstr>
      <vt:lpstr>DSHS Information Technology Security Awareness Training</vt:lpstr>
      <vt:lpstr>Welcome to IT Security</vt:lpstr>
      <vt:lpstr>Lesson 1: Introduction to Security Awareness</vt:lpstr>
      <vt:lpstr>Security Importance</vt:lpstr>
      <vt:lpstr>Yes, there will be a quiz!</vt:lpstr>
      <vt:lpstr>Lesson 1- Quiz</vt:lpstr>
      <vt:lpstr>Lesson 1- Quiz</vt:lpstr>
      <vt:lpstr>Lesson 2: Bogus Messages </vt:lpstr>
      <vt:lpstr>Common Questions</vt:lpstr>
      <vt:lpstr>How Can I Tell?</vt:lpstr>
      <vt:lpstr>How Can I Tell?</vt:lpstr>
      <vt:lpstr>Who Should I Ask?</vt:lpstr>
      <vt:lpstr>Who Should I Tell?</vt:lpstr>
      <vt:lpstr>Conclusion</vt:lpstr>
      <vt:lpstr>Lesson 2 Quiz</vt:lpstr>
      <vt:lpstr>Lesson 2 Quiz</vt:lpstr>
      <vt:lpstr>Lesson 2 Quiz</vt:lpstr>
      <vt:lpstr>Lesson 2 Quiz</vt:lpstr>
      <vt:lpstr>Lesson 3: Protecting Information </vt:lpstr>
      <vt:lpstr>PowerPoint Presentation</vt:lpstr>
      <vt:lpstr>Classes of Information</vt:lpstr>
      <vt:lpstr>Classes of Information, continued</vt:lpstr>
      <vt:lpstr>Protecting Information</vt:lpstr>
      <vt:lpstr>PowerPoint Presentation</vt:lpstr>
      <vt:lpstr>Protecting Information</vt:lpstr>
      <vt:lpstr> </vt:lpstr>
      <vt:lpstr>Protecting Information</vt:lpstr>
      <vt:lpstr>Sharing Information with Business Partners</vt:lpstr>
      <vt:lpstr>Federal Information</vt:lpstr>
      <vt:lpstr>Federal Information, Continued</vt:lpstr>
      <vt:lpstr>Federal Information, Continued</vt:lpstr>
      <vt:lpstr>Federal Information, Continued</vt:lpstr>
      <vt:lpstr>Lesson 3 Quiz</vt:lpstr>
      <vt:lpstr>Lesson 3 Quiz</vt:lpstr>
      <vt:lpstr>Lesson 3 Quiz</vt:lpstr>
      <vt:lpstr>Lesson 3 Quiz</vt:lpstr>
      <vt:lpstr>Lesson 3 Quiz</vt:lpstr>
      <vt:lpstr>Lesson 3 Quiz</vt:lpstr>
      <vt:lpstr>Lesson 3 Quiz</vt:lpstr>
      <vt:lpstr>Lesson 3 Quiz</vt:lpstr>
      <vt:lpstr>Lesson 3 Quiz</vt:lpstr>
      <vt:lpstr>Lesson 3 Quiz</vt:lpstr>
      <vt:lpstr>Lesson 3 Quiz</vt:lpstr>
      <vt:lpstr>Lesson 3 Quiz</vt:lpstr>
      <vt:lpstr>Lesson 4: Passwords </vt:lpstr>
      <vt:lpstr>How to Protect Your Passwords </vt:lpstr>
      <vt:lpstr>How to Protect Your Passwords, continued…</vt:lpstr>
      <vt:lpstr>How to Protect Your Passwords, continued... </vt:lpstr>
      <vt:lpstr>Constructing Good Passwords</vt:lpstr>
      <vt:lpstr>Constructing Good Passwords, continued...</vt:lpstr>
      <vt:lpstr>Protect your Passwords... Summary  </vt:lpstr>
      <vt:lpstr>Lesson 4 Quiz</vt:lpstr>
      <vt:lpstr>Lesson 4 Quiz</vt:lpstr>
      <vt:lpstr>Lesson 4 Quiz</vt:lpstr>
      <vt:lpstr>Lesson 4 Quiz</vt:lpstr>
      <vt:lpstr>Lesson 5: Using and Protecting Computer Systems</vt:lpstr>
      <vt:lpstr>Appropriate Use of Computer Systems </vt:lpstr>
      <vt:lpstr>Remote Access</vt:lpstr>
      <vt:lpstr>Protecting Computers </vt:lpstr>
      <vt:lpstr>Lesson 5 Quiz</vt:lpstr>
      <vt:lpstr>Lesson 5 Quiz</vt:lpstr>
      <vt:lpstr>Lesson 6: Course Review &amp; Wrap up</vt:lpstr>
      <vt:lpstr>Recap of Lessons 1, 2 and 3</vt:lpstr>
      <vt:lpstr>Recap of Lessons 4 and 5</vt:lpstr>
      <vt:lpstr>Getting Credit </vt:lpstr>
      <vt:lpstr>Thank You!  </vt:lpstr>
    </vt:vector>
  </TitlesOfParts>
  <Company>State of Washington DSHS/ESA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DSHS Information Technology Security Awareness Training</dc:title>
  <dc:creator>jordald</dc:creator>
  <cp:lastModifiedBy>Marcoe, Peter (DSHS/ALTSA/MSD)</cp:lastModifiedBy>
  <cp:revision>1351</cp:revision>
  <dcterms:created xsi:type="dcterms:W3CDTF">2010-05-21T16:31:29Z</dcterms:created>
  <dcterms:modified xsi:type="dcterms:W3CDTF">2016-01-29T22:43:58Z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ITSECURITY</vt:lpwstr>
  </property>
  <property fmtid="{D5CDD505-2E9C-101B-9397-08002B2CF9AE}" pid="4" name="ArticulateGUID">
    <vt:lpwstr>E788C94C-F70F-4457-B6D4-1E83951543BA</vt:lpwstr>
  </property>
  <property fmtid="{D5CDD505-2E9C-101B-9397-08002B2CF9AE}" pid="5" name="ArticulateProjectFull">
    <vt:lpwstr>R:\OLT Projects - DSHS\IT SECURITY 2013\_Ppt version--ver 2 MO 2011-06-21.ppta</vt:lpwstr>
  </property>
</Properties>
</file>