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Lst>
  <p:notesMasterIdLst>
    <p:notesMasterId r:id="rId43"/>
  </p:notesMasterIdLst>
  <p:handoutMasterIdLst>
    <p:handoutMasterId r:id="rId44"/>
  </p:handoutMasterIdLst>
  <p:sldIdLst>
    <p:sldId id="256" r:id="rId2"/>
    <p:sldId id="257" r:id="rId3"/>
    <p:sldId id="262" r:id="rId4"/>
    <p:sldId id="258" r:id="rId5"/>
    <p:sldId id="260" r:id="rId6"/>
    <p:sldId id="319" r:id="rId7"/>
    <p:sldId id="295" r:id="rId8"/>
    <p:sldId id="317" r:id="rId9"/>
    <p:sldId id="264" r:id="rId10"/>
    <p:sldId id="259" r:id="rId11"/>
    <p:sldId id="310" r:id="rId12"/>
    <p:sldId id="292" r:id="rId13"/>
    <p:sldId id="294" r:id="rId14"/>
    <p:sldId id="309" r:id="rId15"/>
    <p:sldId id="266" r:id="rId16"/>
    <p:sldId id="267" r:id="rId17"/>
    <p:sldId id="321" r:id="rId18"/>
    <p:sldId id="308" r:id="rId19"/>
    <p:sldId id="271" r:id="rId20"/>
    <p:sldId id="273" r:id="rId21"/>
    <p:sldId id="274" r:id="rId22"/>
    <p:sldId id="311" r:id="rId23"/>
    <p:sldId id="293" r:id="rId24"/>
    <p:sldId id="275" r:id="rId25"/>
    <p:sldId id="276" r:id="rId26"/>
    <p:sldId id="282" r:id="rId27"/>
    <p:sldId id="280" r:id="rId28"/>
    <p:sldId id="313" r:id="rId29"/>
    <p:sldId id="298" r:id="rId30"/>
    <p:sldId id="316" r:id="rId31"/>
    <p:sldId id="306" r:id="rId32"/>
    <p:sldId id="278" r:id="rId33"/>
    <p:sldId id="314" r:id="rId34"/>
    <p:sldId id="288" r:id="rId35"/>
    <p:sldId id="291" r:id="rId36"/>
    <p:sldId id="301" r:id="rId37"/>
    <p:sldId id="302" r:id="rId38"/>
    <p:sldId id="289" r:id="rId39"/>
    <p:sldId id="300" r:id="rId40"/>
    <p:sldId id="318" r:id="rId41"/>
    <p:sldId id="303" r:id="rId4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pos="2928" userDrawn="1">
          <p15:clr>
            <a:srgbClr val="A4A3A4"/>
          </p15:clr>
        </p15:guide>
        <p15:guide id="2" orient="horz"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initial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887" autoAdjust="0"/>
    <p:restoredTop sz="67442" autoAdjust="0"/>
  </p:normalViewPr>
  <p:slideViewPr>
    <p:cSldViewPr snapToGrid="0">
      <p:cViewPr>
        <p:scale>
          <a:sx n="64" d="100"/>
          <a:sy n="64" d="100"/>
        </p:scale>
        <p:origin x="-1262" y="-130"/>
      </p:cViewPr>
      <p:guideLst>
        <p:guide orient="horz" pos="2160"/>
        <p:guide pos="3840"/>
      </p:guideLst>
    </p:cSldViewPr>
  </p:slideViewPr>
  <p:outlineViewPr>
    <p:cViewPr>
      <p:scale>
        <a:sx n="33" d="100"/>
        <a:sy n="33" d="100"/>
      </p:scale>
      <p:origin x="0" y="-7842"/>
    </p:cViewPr>
  </p:outlineViewPr>
  <p:notesTextViewPr>
    <p:cViewPr>
      <p:scale>
        <a:sx n="1" d="1"/>
        <a:sy n="1" d="1"/>
      </p:scale>
      <p:origin x="0" y="1152"/>
    </p:cViewPr>
  </p:notesTextViewPr>
  <p:sorterViewPr>
    <p:cViewPr>
      <p:scale>
        <a:sx n="100" d="100"/>
        <a:sy n="100" d="100"/>
      </p:scale>
      <p:origin x="0" y="7200"/>
    </p:cViewPr>
  </p:sorterViewPr>
  <p:notesViewPr>
    <p:cSldViewPr snapToGrid="0">
      <p:cViewPr varScale="1">
        <p:scale>
          <a:sx n="99" d="100"/>
          <a:sy n="99" d="100"/>
        </p:scale>
        <p:origin x="-1656" y="-7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17D3B-127A-4601-9921-99C76369AABC}" type="doc">
      <dgm:prSet loTypeId="urn:microsoft.com/office/officeart/2005/8/layout/pyramid2" loCatId="list" qsTypeId="urn:microsoft.com/office/officeart/2005/8/quickstyle/simple1" qsCatId="simple" csTypeId="urn:microsoft.com/office/officeart/2005/8/colors/accent1_2" csCatId="accent1" phldr="1"/>
      <dgm:spPr/>
    </dgm:pt>
    <dgm:pt modelId="{8E935E9A-5A99-4DEC-AC17-38750ADD804D}">
      <dgm:prSet phldrT="[Text]"/>
      <dgm:spPr>
        <a:solidFill>
          <a:schemeClr val="lt1">
            <a:hueOff val="0"/>
            <a:satOff val="0"/>
            <a:lumOff val="0"/>
            <a:alpha val="78000"/>
          </a:schemeClr>
        </a:solidFill>
        <a:effectLst>
          <a:glow rad="63500">
            <a:schemeClr val="accent5">
              <a:satMod val="175000"/>
              <a:alpha val="40000"/>
            </a:schemeClr>
          </a:glow>
        </a:effectLst>
      </dgm:spPr>
      <dgm: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Direct Support Professionals who know the individual being supported, and have experience</a:t>
          </a:r>
          <a:endParaRPr lang="en-US" dirty="0"/>
        </a:p>
      </dgm:t>
    </dgm:pt>
    <dgm:pt modelId="{D46D07B9-577E-48DC-9373-2B7F54F22D64}" type="parTrans" cxnId="{48949C44-4E8C-41B4-8C20-E7816B957094}">
      <dgm:prSet/>
      <dgm:spPr/>
      <dgm:t>
        <a:bodyPr/>
        <a:lstStyle/>
        <a:p>
          <a:endParaRPr lang="en-US"/>
        </a:p>
      </dgm:t>
    </dgm:pt>
    <dgm:pt modelId="{4F90BC70-1DFC-422B-BAF2-6B9B84FC6CA3}" type="sibTrans" cxnId="{48949C44-4E8C-41B4-8C20-E7816B957094}">
      <dgm:prSet/>
      <dgm:spPr/>
      <dgm:t>
        <a:bodyPr/>
        <a:lstStyle/>
        <a:p>
          <a:endParaRPr lang="en-US"/>
        </a:p>
      </dgm:t>
    </dgm:pt>
    <dgm:pt modelId="{1353D6C3-B698-44A4-BCFC-A340131BE5F4}">
      <dgm:prSet phldrT="[Text]"/>
      <dgm:spPr>
        <a:solidFill>
          <a:schemeClr val="lt1">
            <a:hueOff val="0"/>
            <a:satOff val="0"/>
            <a:lumOff val="0"/>
            <a:alpha val="78000"/>
          </a:schemeClr>
        </a:solidFill>
        <a:effectLst>
          <a:glow rad="63500">
            <a:schemeClr val="accent5">
              <a:satMod val="175000"/>
              <a:alpha val="40000"/>
            </a:schemeClr>
          </a:glow>
        </a:effectLst>
      </dgm:spPr>
      <dgm: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Individuals who want to continue to learn and develop new skills for themselves and others</a:t>
          </a:r>
          <a:endParaRPr lang="en-US" dirty="0"/>
        </a:p>
      </dgm:t>
    </dgm:pt>
    <dgm:pt modelId="{B5B1DB0D-CA85-48D4-9A4A-4C995A5EAA32}" type="parTrans" cxnId="{3499C760-D476-41F7-BB59-8DBFA07C4C27}">
      <dgm:prSet/>
      <dgm:spPr/>
      <dgm:t>
        <a:bodyPr/>
        <a:lstStyle/>
        <a:p>
          <a:endParaRPr lang="en-US"/>
        </a:p>
      </dgm:t>
    </dgm:pt>
    <dgm:pt modelId="{D9138C3B-F506-4A18-9DAD-E3F3FBF9B430}" type="sibTrans" cxnId="{3499C760-D476-41F7-BB59-8DBFA07C4C27}">
      <dgm:prSet/>
      <dgm:spPr/>
      <dgm:t>
        <a:bodyPr/>
        <a:lstStyle/>
        <a:p>
          <a:endParaRPr lang="en-US"/>
        </a:p>
      </dgm:t>
    </dgm:pt>
    <dgm:pt modelId="{E1174677-1DD8-4BA5-AB5E-358ACBD0E4CC}">
      <dgm:prSet phldrT="[Text]"/>
      <dgm:spPr>
        <a:solidFill>
          <a:schemeClr val="lt1">
            <a:hueOff val="0"/>
            <a:satOff val="0"/>
            <a:lumOff val="0"/>
            <a:alpha val="78000"/>
          </a:schemeClr>
        </a:solidFill>
        <a:effectLst>
          <a:glow rad="63500">
            <a:schemeClr val="accent5">
              <a:satMod val="175000"/>
              <a:alpha val="40000"/>
            </a:schemeClr>
          </a:glow>
        </a:effectLst>
      </dgm:spPr>
      <dgm: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Those who are committed to providing quality support services</a:t>
          </a:r>
          <a:endParaRPr lang="en-US" dirty="0"/>
        </a:p>
      </dgm:t>
    </dgm:pt>
    <dgm:pt modelId="{2FE7CF97-4E45-4562-97E4-C0F86F186A1C}" type="parTrans" cxnId="{8EB9DE7E-72F8-4AF9-B823-CE16F0A525C5}">
      <dgm:prSet/>
      <dgm:spPr/>
      <dgm:t>
        <a:bodyPr/>
        <a:lstStyle/>
        <a:p>
          <a:endParaRPr lang="en-US"/>
        </a:p>
      </dgm:t>
    </dgm:pt>
    <dgm:pt modelId="{D8BE0081-605A-408B-B1A7-50D05C4C6573}" type="sibTrans" cxnId="{8EB9DE7E-72F8-4AF9-B823-CE16F0A525C5}">
      <dgm:prSet/>
      <dgm:spPr/>
      <dgm:t>
        <a:bodyPr/>
        <a:lstStyle/>
        <a:p>
          <a:endParaRPr lang="en-US"/>
        </a:p>
      </dgm:t>
    </dgm:pt>
    <dgm:pt modelId="{029007B3-2076-43AF-8271-F2BB294D57A5}">
      <dgm:prSet phldrT="[Text]"/>
      <dgm:spPr>
        <a:solidFill>
          <a:schemeClr val="lt1">
            <a:hueOff val="0"/>
            <a:satOff val="0"/>
            <a:lumOff val="0"/>
            <a:alpha val="78000"/>
          </a:schemeClr>
        </a:solidFill>
        <a:effectLst>
          <a:glow rad="63500">
            <a:schemeClr val="accent5">
              <a:satMod val="175000"/>
              <a:alpha val="40000"/>
            </a:schemeClr>
          </a:glow>
        </a:effectLst>
      </dgm:spPr>
      <dgm: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 The individual being supported should help determine who would be a good coach</a:t>
          </a:r>
          <a:endParaRPr lang="en-US" dirty="0"/>
        </a:p>
      </dgm:t>
    </dgm:pt>
    <dgm:pt modelId="{CE0A4097-BFF2-4088-A582-1FB274F5E3D6}" type="parTrans" cxnId="{CEF618AA-EA47-40AE-B8AF-7119B5EAD2C0}">
      <dgm:prSet/>
      <dgm:spPr/>
      <dgm:t>
        <a:bodyPr/>
        <a:lstStyle/>
        <a:p>
          <a:endParaRPr lang="en-US"/>
        </a:p>
      </dgm:t>
    </dgm:pt>
    <dgm:pt modelId="{448C961E-B810-4DF2-84DF-D7FB76844E47}" type="sibTrans" cxnId="{CEF618AA-EA47-40AE-B8AF-7119B5EAD2C0}">
      <dgm:prSet/>
      <dgm:spPr/>
      <dgm:t>
        <a:bodyPr/>
        <a:lstStyle/>
        <a:p>
          <a:endParaRPr lang="en-US"/>
        </a:p>
      </dgm:t>
    </dgm:pt>
    <dgm:pt modelId="{E5F4F76F-74A0-4201-93D1-EDDF7E084BC6}" type="pres">
      <dgm:prSet presAssocID="{1BF17D3B-127A-4601-9921-99C76369AABC}" presName="compositeShape" presStyleCnt="0">
        <dgm:presLayoutVars>
          <dgm:dir/>
          <dgm:resizeHandles/>
        </dgm:presLayoutVars>
      </dgm:prSet>
      <dgm:spPr/>
    </dgm:pt>
    <dgm:pt modelId="{218B6047-5D2A-4478-8F17-D6EF613A87FE}" type="pres">
      <dgm:prSet presAssocID="{1BF17D3B-127A-4601-9921-99C76369AABC}" presName="pyramid" presStyleLbl="node1" presStyleIdx="0" presStyleCnt="1" custScaleX="30033" custScaleY="28962"/>
      <dgm:spPr>
        <a:noFill/>
        <a:ln>
          <a:noFill/>
        </a:ln>
        <a:effectLst>
          <a:outerShdw blurRad="50800" dist="38100" dir="13500000" algn="br" rotWithShape="0">
            <a:prstClr val="black">
              <a:alpha val="40000"/>
            </a:prstClr>
          </a:outerShdw>
        </a:effectLst>
      </dgm:spPr>
    </dgm:pt>
    <dgm:pt modelId="{AFA37DA2-7B9B-4717-9BB8-3EE00CB00EDA}" type="pres">
      <dgm:prSet presAssocID="{1BF17D3B-127A-4601-9921-99C76369AABC}" presName="theList" presStyleCnt="0"/>
      <dgm:spPr/>
    </dgm:pt>
    <dgm:pt modelId="{E6121007-EC0D-47E5-8D46-561EF3CC2B2E}" type="pres">
      <dgm:prSet presAssocID="{8E935E9A-5A99-4DEC-AC17-38750ADD804D}" presName="aNode" presStyleLbl="fgAcc1" presStyleIdx="0" presStyleCnt="4" custLinFactY="-21714" custLinFactNeighborX="30861" custLinFactNeighborY="-100000">
        <dgm:presLayoutVars>
          <dgm:bulletEnabled val="1"/>
        </dgm:presLayoutVars>
      </dgm:prSet>
      <dgm:spPr/>
      <dgm:t>
        <a:bodyPr/>
        <a:lstStyle/>
        <a:p>
          <a:endParaRPr lang="en-US"/>
        </a:p>
      </dgm:t>
    </dgm:pt>
    <dgm:pt modelId="{3E4998EC-32D2-4CEA-A9FF-C6B9087F98D0}" type="pres">
      <dgm:prSet presAssocID="{8E935E9A-5A99-4DEC-AC17-38750ADD804D}" presName="aSpace" presStyleCnt="0"/>
      <dgm:spPr/>
    </dgm:pt>
    <dgm:pt modelId="{4F14EF82-7EB1-4AE6-9DB8-4FB178699694}" type="pres">
      <dgm:prSet presAssocID="{1353D6C3-B698-44A4-BCFC-A340131BE5F4}" presName="aNode" presStyleLbl="fgAcc1" presStyleIdx="1" presStyleCnt="4" custLinFactNeighborX="32095" custLinFactNeighborY="-79444">
        <dgm:presLayoutVars>
          <dgm:bulletEnabled val="1"/>
        </dgm:presLayoutVars>
      </dgm:prSet>
      <dgm:spPr/>
      <dgm:t>
        <a:bodyPr/>
        <a:lstStyle/>
        <a:p>
          <a:endParaRPr lang="en-US"/>
        </a:p>
      </dgm:t>
    </dgm:pt>
    <dgm:pt modelId="{95F6198A-4B16-46C2-A077-C6D9D775E856}" type="pres">
      <dgm:prSet presAssocID="{1353D6C3-B698-44A4-BCFC-A340131BE5F4}" presName="aSpace" presStyleCnt="0"/>
      <dgm:spPr/>
    </dgm:pt>
    <dgm:pt modelId="{72789C52-A1CD-4C82-A93C-81618F8E7582}" type="pres">
      <dgm:prSet presAssocID="{E1174677-1DD8-4BA5-AB5E-358ACBD0E4CC}" presName="aNode" presStyleLbl="fgAcc1" presStyleIdx="2" presStyleCnt="4" custLinFactY="5789" custLinFactNeighborX="32924" custLinFactNeighborY="100000">
        <dgm:presLayoutVars>
          <dgm:bulletEnabled val="1"/>
        </dgm:presLayoutVars>
      </dgm:prSet>
      <dgm:spPr/>
      <dgm:t>
        <a:bodyPr/>
        <a:lstStyle/>
        <a:p>
          <a:endParaRPr lang="en-US"/>
        </a:p>
      </dgm:t>
    </dgm:pt>
    <dgm:pt modelId="{A717222A-3715-48E1-9FBD-85BF4769DE21}" type="pres">
      <dgm:prSet presAssocID="{E1174677-1DD8-4BA5-AB5E-358ACBD0E4CC}" presName="aSpace" presStyleCnt="0"/>
      <dgm:spPr/>
    </dgm:pt>
    <dgm:pt modelId="{DD8C1CF7-5028-4B03-B7E2-785EABA16F7F}" type="pres">
      <dgm:prSet presAssocID="{029007B3-2076-43AF-8271-F2BB294D57A5}" presName="aNode" presStyleLbl="fgAcc1" presStyleIdx="3" presStyleCnt="4" custLinFactY="28664" custLinFactNeighborX="31091" custLinFactNeighborY="100000">
        <dgm:presLayoutVars>
          <dgm:bulletEnabled val="1"/>
        </dgm:presLayoutVars>
      </dgm:prSet>
      <dgm:spPr/>
      <dgm:t>
        <a:bodyPr/>
        <a:lstStyle/>
        <a:p>
          <a:endParaRPr lang="en-US"/>
        </a:p>
      </dgm:t>
    </dgm:pt>
    <dgm:pt modelId="{D74C68AE-DCCB-4781-9377-E765DECB2EAC}" type="pres">
      <dgm:prSet presAssocID="{029007B3-2076-43AF-8271-F2BB294D57A5}" presName="aSpace" presStyleCnt="0"/>
      <dgm:spPr/>
    </dgm:pt>
  </dgm:ptLst>
  <dgm:cxnLst>
    <dgm:cxn modelId="{C0EEA9A0-1500-432E-B81F-FA87617649E1}" type="presOf" srcId="{029007B3-2076-43AF-8271-F2BB294D57A5}" destId="{DD8C1CF7-5028-4B03-B7E2-785EABA16F7F}" srcOrd="0" destOrd="0" presId="urn:microsoft.com/office/officeart/2005/8/layout/pyramid2"/>
    <dgm:cxn modelId="{8EB9DE7E-72F8-4AF9-B823-CE16F0A525C5}" srcId="{1BF17D3B-127A-4601-9921-99C76369AABC}" destId="{E1174677-1DD8-4BA5-AB5E-358ACBD0E4CC}" srcOrd="2" destOrd="0" parTransId="{2FE7CF97-4E45-4562-97E4-C0F86F186A1C}" sibTransId="{D8BE0081-605A-408B-B1A7-50D05C4C6573}"/>
    <dgm:cxn modelId="{CEF618AA-EA47-40AE-B8AF-7119B5EAD2C0}" srcId="{1BF17D3B-127A-4601-9921-99C76369AABC}" destId="{029007B3-2076-43AF-8271-F2BB294D57A5}" srcOrd="3" destOrd="0" parTransId="{CE0A4097-BFF2-4088-A582-1FB274F5E3D6}" sibTransId="{448C961E-B810-4DF2-84DF-D7FB76844E47}"/>
    <dgm:cxn modelId="{6DC1847E-FFA7-431A-BEF4-CAB8F6DD6E73}" type="presOf" srcId="{1BF17D3B-127A-4601-9921-99C76369AABC}" destId="{E5F4F76F-74A0-4201-93D1-EDDF7E084BC6}" srcOrd="0" destOrd="0" presId="urn:microsoft.com/office/officeart/2005/8/layout/pyramid2"/>
    <dgm:cxn modelId="{3499C760-D476-41F7-BB59-8DBFA07C4C27}" srcId="{1BF17D3B-127A-4601-9921-99C76369AABC}" destId="{1353D6C3-B698-44A4-BCFC-A340131BE5F4}" srcOrd="1" destOrd="0" parTransId="{B5B1DB0D-CA85-48D4-9A4A-4C995A5EAA32}" sibTransId="{D9138C3B-F506-4A18-9DAD-E3F3FBF9B430}"/>
    <dgm:cxn modelId="{5307E32D-BA70-4A80-BE72-9715593BA039}" type="presOf" srcId="{E1174677-1DD8-4BA5-AB5E-358ACBD0E4CC}" destId="{72789C52-A1CD-4C82-A93C-81618F8E7582}" srcOrd="0" destOrd="0" presId="urn:microsoft.com/office/officeart/2005/8/layout/pyramid2"/>
    <dgm:cxn modelId="{48949C44-4E8C-41B4-8C20-E7816B957094}" srcId="{1BF17D3B-127A-4601-9921-99C76369AABC}" destId="{8E935E9A-5A99-4DEC-AC17-38750ADD804D}" srcOrd="0" destOrd="0" parTransId="{D46D07B9-577E-48DC-9373-2B7F54F22D64}" sibTransId="{4F90BC70-1DFC-422B-BAF2-6B9B84FC6CA3}"/>
    <dgm:cxn modelId="{3F7A8B70-3E10-4C04-B803-C2B82107126F}" type="presOf" srcId="{8E935E9A-5A99-4DEC-AC17-38750ADD804D}" destId="{E6121007-EC0D-47E5-8D46-561EF3CC2B2E}" srcOrd="0" destOrd="0" presId="urn:microsoft.com/office/officeart/2005/8/layout/pyramid2"/>
    <dgm:cxn modelId="{3182F2AF-76B4-4E31-8FF6-3703A6D1F4B4}" type="presOf" srcId="{1353D6C3-B698-44A4-BCFC-A340131BE5F4}" destId="{4F14EF82-7EB1-4AE6-9DB8-4FB178699694}" srcOrd="0" destOrd="0" presId="urn:microsoft.com/office/officeart/2005/8/layout/pyramid2"/>
    <dgm:cxn modelId="{F856B6D3-07A2-4E03-A929-FF966707FD9B}" type="presParOf" srcId="{E5F4F76F-74A0-4201-93D1-EDDF7E084BC6}" destId="{218B6047-5D2A-4478-8F17-D6EF613A87FE}" srcOrd="0" destOrd="0" presId="urn:microsoft.com/office/officeart/2005/8/layout/pyramid2"/>
    <dgm:cxn modelId="{CE48EAAF-8695-4703-8BF8-76DA187AE1B5}" type="presParOf" srcId="{E5F4F76F-74A0-4201-93D1-EDDF7E084BC6}" destId="{AFA37DA2-7B9B-4717-9BB8-3EE00CB00EDA}" srcOrd="1" destOrd="0" presId="urn:microsoft.com/office/officeart/2005/8/layout/pyramid2"/>
    <dgm:cxn modelId="{41A7732C-A31A-4B67-BEC2-EC5375FF841F}" type="presParOf" srcId="{AFA37DA2-7B9B-4717-9BB8-3EE00CB00EDA}" destId="{E6121007-EC0D-47E5-8D46-561EF3CC2B2E}" srcOrd="0" destOrd="0" presId="urn:microsoft.com/office/officeart/2005/8/layout/pyramid2"/>
    <dgm:cxn modelId="{C40115B2-B979-45BB-8E77-5D4CC6ADD52E}" type="presParOf" srcId="{AFA37DA2-7B9B-4717-9BB8-3EE00CB00EDA}" destId="{3E4998EC-32D2-4CEA-A9FF-C6B9087F98D0}" srcOrd="1" destOrd="0" presId="urn:microsoft.com/office/officeart/2005/8/layout/pyramid2"/>
    <dgm:cxn modelId="{E3C95BE2-009B-4020-8307-B36A67A0CF19}" type="presParOf" srcId="{AFA37DA2-7B9B-4717-9BB8-3EE00CB00EDA}" destId="{4F14EF82-7EB1-4AE6-9DB8-4FB178699694}" srcOrd="2" destOrd="0" presId="urn:microsoft.com/office/officeart/2005/8/layout/pyramid2"/>
    <dgm:cxn modelId="{6992B540-6496-474A-BE76-4BA1E694DE77}" type="presParOf" srcId="{AFA37DA2-7B9B-4717-9BB8-3EE00CB00EDA}" destId="{95F6198A-4B16-46C2-A077-C6D9D775E856}" srcOrd="3" destOrd="0" presId="urn:microsoft.com/office/officeart/2005/8/layout/pyramid2"/>
    <dgm:cxn modelId="{2DD9FD6C-8444-4379-A529-6BE01AD8CA98}" type="presParOf" srcId="{AFA37DA2-7B9B-4717-9BB8-3EE00CB00EDA}" destId="{72789C52-A1CD-4C82-A93C-81618F8E7582}" srcOrd="4" destOrd="0" presId="urn:microsoft.com/office/officeart/2005/8/layout/pyramid2"/>
    <dgm:cxn modelId="{8277CCFB-B44C-4F59-A9BE-E8F550EC11AA}" type="presParOf" srcId="{AFA37DA2-7B9B-4717-9BB8-3EE00CB00EDA}" destId="{A717222A-3715-48E1-9FBD-85BF4769DE21}" srcOrd="5" destOrd="0" presId="urn:microsoft.com/office/officeart/2005/8/layout/pyramid2"/>
    <dgm:cxn modelId="{796C516B-BC52-491B-86A5-CBD4AA2A1012}" type="presParOf" srcId="{AFA37DA2-7B9B-4717-9BB8-3EE00CB00EDA}" destId="{DD8C1CF7-5028-4B03-B7E2-785EABA16F7F}" srcOrd="6" destOrd="0" presId="urn:microsoft.com/office/officeart/2005/8/layout/pyramid2"/>
    <dgm:cxn modelId="{AA09F964-D491-497A-A4B9-E4138A4E33E3}" type="presParOf" srcId="{AFA37DA2-7B9B-4717-9BB8-3EE00CB00EDA}" destId="{D74C68AE-DCCB-4781-9377-E765DECB2EAC}"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32B4D5-8CC5-4B6B-9049-294C0FD3051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8482F25-EC2F-4D22-8994-7063926490D5}">
      <dgm:prSet phldrT="[Text]" custT="1"/>
      <dgm:spPr/>
      <dgm:t>
        <a:bodyPr/>
        <a:lstStyle/>
        <a:p>
          <a:r>
            <a:rPr lang="en-US" sz="1800" b="1" dirty="0" smtClean="0">
              <a:latin typeface="Segoe UI" panose="020B0502040204020203" pitchFamily="34" charset="0"/>
              <a:ea typeface="Segoe UI" panose="020B0502040204020203" pitchFamily="34" charset="0"/>
              <a:cs typeface="Segoe UI" panose="020B0502040204020203" pitchFamily="34" charset="0"/>
            </a:rPr>
            <a:t>Independent practice</a:t>
          </a:r>
          <a:endParaRPr lang="en-US" sz="1800" dirty="0"/>
        </a:p>
      </dgm:t>
    </dgm:pt>
    <dgm:pt modelId="{9EDF586E-1AEE-498C-AA29-16AD633D4D6D}" type="parTrans" cxnId="{67A521C2-1586-418F-B34E-25B283A01265}">
      <dgm:prSet/>
      <dgm:spPr/>
      <dgm:t>
        <a:bodyPr/>
        <a:lstStyle/>
        <a:p>
          <a:endParaRPr lang="en-US"/>
        </a:p>
      </dgm:t>
    </dgm:pt>
    <dgm:pt modelId="{4116B254-B893-4404-8D1B-2C56F4657AFF}" type="sibTrans" cxnId="{67A521C2-1586-418F-B34E-25B283A01265}">
      <dgm:prSet/>
      <dgm:spPr/>
      <dgm:t>
        <a:bodyPr/>
        <a:lstStyle/>
        <a:p>
          <a:endParaRPr lang="en-US"/>
        </a:p>
      </dgm:t>
    </dgm:pt>
    <dgm:pt modelId="{AAD0A15A-B747-4F7E-B119-57329E8023E5}">
      <dgm:prSet phldrT="[Text]" custT="1"/>
      <dgm:spPr/>
      <dgm:t>
        <a:bodyPr/>
        <a:lstStyle/>
        <a:p>
          <a:r>
            <a:rPr lang="en-US" sz="1800" b="1" dirty="0" smtClean="0">
              <a:latin typeface="Segoe UI" panose="020B0502040204020203" pitchFamily="34" charset="0"/>
              <a:ea typeface="Segoe UI" panose="020B0502040204020203" pitchFamily="34" charset="0"/>
              <a:cs typeface="Segoe UI" panose="020B0502040204020203" pitchFamily="34" charset="0"/>
            </a:rPr>
            <a:t>Value &amp; respect</a:t>
          </a:r>
          <a:endParaRPr lang="en-US" sz="1800" dirty="0"/>
        </a:p>
      </dgm:t>
    </dgm:pt>
    <dgm:pt modelId="{C22D7374-E6E7-4830-8CD0-3F82AF2C218D}" type="parTrans" cxnId="{FB81CB99-F2B2-4094-ABFB-4270F93B9C82}">
      <dgm:prSet/>
      <dgm:spPr/>
      <dgm:t>
        <a:bodyPr/>
        <a:lstStyle/>
        <a:p>
          <a:endParaRPr lang="en-US"/>
        </a:p>
      </dgm:t>
    </dgm:pt>
    <dgm:pt modelId="{865F902E-5DCA-4183-9A1B-DF1975C81106}" type="sibTrans" cxnId="{FB81CB99-F2B2-4094-ABFB-4270F93B9C82}">
      <dgm:prSet/>
      <dgm:spPr/>
      <dgm:t>
        <a:bodyPr/>
        <a:lstStyle/>
        <a:p>
          <a:endParaRPr lang="en-US"/>
        </a:p>
      </dgm:t>
    </dgm:pt>
    <dgm:pt modelId="{44F9E8DB-1715-4CA5-B71E-ABD85CF31743}">
      <dgm:prSet phldrT="[Text]" custT="1"/>
      <dgm:spPr/>
      <dgm:t>
        <a:bodyPr/>
        <a:lstStyle/>
        <a:p>
          <a:r>
            <a:rPr lang="en-US" sz="1800" b="1" dirty="0" smtClean="0">
              <a:latin typeface="Segoe UI" panose="020B0502040204020203" pitchFamily="34" charset="0"/>
              <a:ea typeface="Segoe UI" panose="020B0502040204020203" pitchFamily="34" charset="0"/>
              <a:cs typeface="Segoe UI" panose="020B0502040204020203" pitchFamily="34" charset="0"/>
            </a:rPr>
            <a:t>Guided practice</a:t>
          </a:r>
          <a:endParaRPr lang="en-US" sz="1800" dirty="0"/>
        </a:p>
      </dgm:t>
    </dgm:pt>
    <dgm:pt modelId="{57DC23B7-7FAE-4621-A612-C31EA5879E94}" type="parTrans" cxnId="{2E990435-5DE5-429B-AEB0-3129947B9009}">
      <dgm:prSet/>
      <dgm:spPr/>
      <dgm:t>
        <a:bodyPr/>
        <a:lstStyle/>
        <a:p>
          <a:endParaRPr lang="en-US"/>
        </a:p>
      </dgm:t>
    </dgm:pt>
    <dgm:pt modelId="{E02C7E96-3FB4-43E9-9CFA-4AC61B6F70D3}" type="sibTrans" cxnId="{2E990435-5DE5-429B-AEB0-3129947B9009}">
      <dgm:prSet/>
      <dgm:spPr/>
      <dgm:t>
        <a:bodyPr/>
        <a:lstStyle/>
        <a:p>
          <a:endParaRPr lang="en-US"/>
        </a:p>
      </dgm:t>
    </dgm:pt>
    <dgm:pt modelId="{9880CB2A-FE14-4AB6-86A1-617672634D22}">
      <dgm:prSet custT="1"/>
      <dgm:spPr/>
      <dgm:t>
        <a:bodyPr/>
        <a:lstStyle/>
        <a:p>
          <a:r>
            <a:rPr lang="en-US" sz="1800" b="1" dirty="0" smtClean="0">
              <a:latin typeface="Segoe UI" panose="020B0502040204020203" pitchFamily="34" charset="0"/>
              <a:ea typeface="Segoe UI" panose="020B0502040204020203" pitchFamily="34" charset="0"/>
              <a:cs typeface="Segoe UI" panose="020B0502040204020203" pitchFamily="34" charset="0"/>
            </a:rPr>
            <a:t>Model</a:t>
          </a:r>
          <a:endParaRPr lang="en-US" sz="1800" b="1" dirty="0">
            <a:latin typeface="Segoe UI" panose="020B0502040204020203" pitchFamily="34" charset="0"/>
            <a:ea typeface="Segoe UI" panose="020B0502040204020203" pitchFamily="34" charset="0"/>
            <a:cs typeface="Segoe UI" panose="020B0502040204020203" pitchFamily="34" charset="0"/>
          </a:endParaRPr>
        </a:p>
      </dgm:t>
    </dgm:pt>
    <dgm:pt modelId="{020255A4-03AC-445C-BEC9-8B1D6A7B3859}" type="parTrans" cxnId="{0AC8626A-6824-4CA1-BD8E-53297F3768A9}">
      <dgm:prSet/>
      <dgm:spPr/>
      <dgm:t>
        <a:bodyPr/>
        <a:lstStyle/>
        <a:p>
          <a:endParaRPr lang="en-US"/>
        </a:p>
      </dgm:t>
    </dgm:pt>
    <dgm:pt modelId="{54A3F15B-5775-4530-949F-DE320EBF53CE}" type="sibTrans" cxnId="{0AC8626A-6824-4CA1-BD8E-53297F3768A9}">
      <dgm:prSet/>
      <dgm:spPr/>
      <dgm:t>
        <a:bodyPr/>
        <a:lstStyle/>
        <a:p>
          <a:endParaRPr lang="en-US"/>
        </a:p>
      </dgm:t>
    </dgm:pt>
    <dgm:pt modelId="{F72C306D-C5B2-4E09-BB4C-30E55E5EA254}">
      <dgm:prSet custT="1"/>
      <dgm:spPr/>
      <dgm:t>
        <a:bodyPr/>
        <a:lstStyle/>
        <a:p>
          <a:r>
            <a:rPr lang="en-US" sz="1800" b="1" dirty="0" smtClean="0">
              <a:latin typeface="Segoe UI" panose="020B0502040204020203" pitchFamily="34" charset="0"/>
              <a:ea typeface="Segoe UI" panose="020B0502040204020203" pitchFamily="34" charset="0"/>
              <a:cs typeface="Segoe UI" panose="020B0502040204020203" pitchFamily="34" charset="0"/>
            </a:rPr>
            <a:t>Make learning relevant</a:t>
          </a:r>
          <a:endParaRPr lang="en-US" sz="1800" b="1" dirty="0">
            <a:latin typeface="Segoe UI" panose="020B0502040204020203" pitchFamily="34" charset="0"/>
            <a:ea typeface="Segoe UI" panose="020B0502040204020203" pitchFamily="34" charset="0"/>
            <a:cs typeface="Segoe UI" panose="020B0502040204020203" pitchFamily="34" charset="0"/>
          </a:endParaRPr>
        </a:p>
      </dgm:t>
    </dgm:pt>
    <dgm:pt modelId="{C239969D-D450-42A1-A780-B64AD63CD832}" type="parTrans" cxnId="{B45E694B-A74B-4F17-89CF-5716CCFCBAEC}">
      <dgm:prSet/>
      <dgm:spPr/>
      <dgm:t>
        <a:bodyPr/>
        <a:lstStyle/>
        <a:p>
          <a:endParaRPr lang="en-US"/>
        </a:p>
      </dgm:t>
    </dgm:pt>
    <dgm:pt modelId="{31A8C610-44E3-4183-84CF-D9A8850BA19B}" type="sibTrans" cxnId="{B45E694B-A74B-4F17-89CF-5716CCFCBAEC}">
      <dgm:prSet/>
      <dgm:spPr/>
      <dgm:t>
        <a:bodyPr/>
        <a:lstStyle/>
        <a:p>
          <a:endParaRPr lang="en-US"/>
        </a:p>
      </dgm:t>
    </dgm:pt>
    <dgm:pt modelId="{6D8BAD7C-C61A-44DB-B5D6-B1223774A20E}">
      <dgm:prSet custT="1"/>
      <dgm:spPr/>
      <dgm:t>
        <a:bodyPr/>
        <a:lstStyle/>
        <a:p>
          <a:r>
            <a:rPr lang="en-US" sz="1800" b="1" dirty="0" smtClean="0">
              <a:latin typeface="Segoe UI" panose="020B0502040204020203" pitchFamily="34" charset="0"/>
              <a:ea typeface="Segoe UI" panose="020B0502040204020203" pitchFamily="34" charset="0"/>
              <a:cs typeface="Segoe UI" panose="020B0502040204020203" pitchFamily="34" charset="0"/>
            </a:rPr>
            <a:t>Empower</a:t>
          </a:r>
          <a:endParaRPr lang="en-US" sz="1800" b="1" dirty="0">
            <a:latin typeface="Segoe UI" panose="020B0502040204020203" pitchFamily="34" charset="0"/>
            <a:ea typeface="Segoe UI" panose="020B0502040204020203" pitchFamily="34" charset="0"/>
            <a:cs typeface="Segoe UI" panose="020B0502040204020203" pitchFamily="34" charset="0"/>
          </a:endParaRPr>
        </a:p>
      </dgm:t>
    </dgm:pt>
    <dgm:pt modelId="{ED94A191-E22A-45E7-AF8F-187B75FFF912}" type="parTrans" cxnId="{5EF73E91-59DA-45B9-84A2-6EB6E1D5C392}">
      <dgm:prSet/>
      <dgm:spPr/>
      <dgm:t>
        <a:bodyPr/>
        <a:lstStyle/>
        <a:p>
          <a:endParaRPr lang="en-US"/>
        </a:p>
      </dgm:t>
    </dgm:pt>
    <dgm:pt modelId="{13D18694-7E1E-404D-A991-35BAE6AA6805}" type="sibTrans" cxnId="{5EF73E91-59DA-45B9-84A2-6EB6E1D5C392}">
      <dgm:prSet/>
      <dgm:spPr/>
      <dgm:t>
        <a:bodyPr/>
        <a:lstStyle/>
        <a:p>
          <a:endParaRPr lang="en-US"/>
        </a:p>
      </dgm:t>
    </dgm:pt>
    <dgm:pt modelId="{DBD71872-CA2D-4A03-9534-2DCC7EDD50D4}" type="pres">
      <dgm:prSet presAssocID="{2332B4D5-8CC5-4B6B-9049-294C0FD3051D}" presName="compositeShape" presStyleCnt="0">
        <dgm:presLayoutVars>
          <dgm:chMax val="7"/>
          <dgm:dir/>
          <dgm:resizeHandles val="exact"/>
        </dgm:presLayoutVars>
      </dgm:prSet>
      <dgm:spPr/>
      <dgm:t>
        <a:bodyPr/>
        <a:lstStyle/>
        <a:p>
          <a:endParaRPr lang="en-US"/>
        </a:p>
      </dgm:t>
    </dgm:pt>
    <dgm:pt modelId="{3D9A213B-1404-4F2E-98D5-6720EA6CA0E2}" type="pres">
      <dgm:prSet presAssocID="{48482F25-EC2F-4D22-8994-7063926490D5}" presName="circ1" presStyleLbl="vennNode1" presStyleIdx="0" presStyleCnt="6" custScaleX="108480" custScaleY="94225"/>
      <dgm:spPr/>
      <dgm:t>
        <a:bodyPr/>
        <a:lstStyle/>
        <a:p>
          <a:endParaRPr lang="en-US"/>
        </a:p>
      </dgm:t>
    </dgm:pt>
    <dgm:pt modelId="{B103E3F3-B5CD-4920-B3A5-BDC84496FB90}" type="pres">
      <dgm:prSet presAssocID="{48482F25-EC2F-4D22-8994-7063926490D5}" presName="circ1Tx" presStyleLbl="revTx" presStyleIdx="0" presStyleCnt="0" custLinFactX="-31728" custLinFactY="100000" custLinFactNeighborX="-100000" custLinFactNeighborY="180250">
        <dgm:presLayoutVars>
          <dgm:chMax val="0"/>
          <dgm:chPref val="0"/>
          <dgm:bulletEnabled val="1"/>
        </dgm:presLayoutVars>
      </dgm:prSet>
      <dgm:spPr/>
      <dgm:t>
        <a:bodyPr/>
        <a:lstStyle/>
        <a:p>
          <a:endParaRPr lang="en-US"/>
        </a:p>
      </dgm:t>
    </dgm:pt>
    <dgm:pt modelId="{4CC3E7D2-452B-4C79-8DDA-E279F2FDE5CE}" type="pres">
      <dgm:prSet presAssocID="{AAD0A15A-B747-4F7E-B119-57329E8023E5}" presName="circ2" presStyleLbl="vennNode1" presStyleIdx="1" presStyleCnt="6" custScaleX="108480" custScaleY="94225"/>
      <dgm:spPr/>
      <dgm:t>
        <a:bodyPr/>
        <a:lstStyle/>
        <a:p>
          <a:endParaRPr lang="en-US"/>
        </a:p>
      </dgm:t>
    </dgm:pt>
    <dgm:pt modelId="{EC6424D9-AFA6-4C59-A147-D5239293ACF9}" type="pres">
      <dgm:prSet presAssocID="{AAD0A15A-B747-4F7E-B119-57329E8023E5}" presName="circ2Tx" presStyleLbl="revTx" presStyleIdx="0" presStyleCnt="0" custLinFactNeighborX="3499" custLinFactNeighborY="5011">
        <dgm:presLayoutVars>
          <dgm:chMax val="0"/>
          <dgm:chPref val="0"/>
          <dgm:bulletEnabled val="1"/>
        </dgm:presLayoutVars>
      </dgm:prSet>
      <dgm:spPr/>
      <dgm:t>
        <a:bodyPr/>
        <a:lstStyle/>
        <a:p>
          <a:endParaRPr lang="en-US"/>
        </a:p>
      </dgm:t>
    </dgm:pt>
    <dgm:pt modelId="{F988888E-2477-434C-BEE5-5B399AF42CD9}" type="pres">
      <dgm:prSet presAssocID="{44F9E8DB-1715-4CA5-B71E-ABD85CF31743}" presName="circ3" presStyleLbl="vennNode1" presStyleIdx="2" presStyleCnt="6" custScaleX="108480" custScaleY="94225"/>
      <dgm:spPr/>
      <dgm:t>
        <a:bodyPr/>
        <a:lstStyle/>
        <a:p>
          <a:endParaRPr lang="en-US"/>
        </a:p>
      </dgm:t>
    </dgm:pt>
    <dgm:pt modelId="{F425C471-D42F-45A6-9563-9D21949C1EE5}" type="pres">
      <dgm:prSet presAssocID="{44F9E8DB-1715-4CA5-B71E-ABD85CF31743}" presName="circ3Tx" presStyleLbl="revTx" presStyleIdx="0" presStyleCnt="0" custLinFactX="-29727" custLinFactNeighborX="-100000" custLinFactNeighborY="96072">
        <dgm:presLayoutVars>
          <dgm:chMax val="0"/>
          <dgm:chPref val="0"/>
          <dgm:bulletEnabled val="1"/>
        </dgm:presLayoutVars>
      </dgm:prSet>
      <dgm:spPr/>
      <dgm:t>
        <a:bodyPr/>
        <a:lstStyle/>
        <a:p>
          <a:endParaRPr lang="en-US"/>
        </a:p>
      </dgm:t>
    </dgm:pt>
    <dgm:pt modelId="{9B901FD9-A164-43E7-9B3F-CACD7769AE03}" type="pres">
      <dgm:prSet presAssocID="{9880CB2A-FE14-4AB6-86A1-617672634D22}" presName="circ4" presStyleLbl="vennNode1" presStyleIdx="3" presStyleCnt="6" custScaleX="141506" custScaleY="126937" custLinFactNeighborY="2890"/>
      <dgm:spPr/>
      <dgm:t>
        <a:bodyPr/>
        <a:lstStyle/>
        <a:p>
          <a:endParaRPr lang="en-US"/>
        </a:p>
      </dgm:t>
    </dgm:pt>
    <dgm:pt modelId="{BD25DBD1-55FC-4B34-A87B-5434C9181888}" type="pres">
      <dgm:prSet presAssocID="{9880CB2A-FE14-4AB6-86A1-617672634D22}" presName="circ4Tx" presStyleLbl="revTx" presStyleIdx="0" presStyleCnt="0" custScaleY="105805" custLinFactX="32328" custLinFactY="-8182" custLinFactNeighborX="100000" custLinFactNeighborY="-100000">
        <dgm:presLayoutVars>
          <dgm:chMax val="0"/>
          <dgm:chPref val="0"/>
          <dgm:bulletEnabled val="1"/>
        </dgm:presLayoutVars>
      </dgm:prSet>
      <dgm:spPr/>
      <dgm:t>
        <a:bodyPr/>
        <a:lstStyle/>
        <a:p>
          <a:endParaRPr lang="en-US"/>
        </a:p>
      </dgm:t>
    </dgm:pt>
    <dgm:pt modelId="{F259E82F-5AA6-4029-9D94-2DC77F731D84}" type="pres">
      <dgm:prSet presAssocID="{F72C306D-C5B2-4E09-BB4C-30E55E5EA254}" presName="circ5" presStyleLbl="vennNode1" presStyleIdx="4" presStyleCnt="6" custScaleX="141506" custScaleY="126937"/>
      <dgm:spPr/>
    </dgm:pt>
    <dgm:pt modelId="{D394C385-8DCF-41B6-B857-5FBB6FD0403B}" type="pres">
      <dgm:prSet presAssocID="{F72C306D-C5B2-4E09-BB4C-30E55E5EA254}" presName="circ5Tx" presStyleLbl="revTx" presStyleIdx="0" presStyleCnt="0" custLinFactX="19627" custLinFactY="-100000" custLinFactNeighborX="100000" custLinFactNeighborY="-129815">
        <dgm:presLayoutVars>
          <dgm:chMax val="0"/>
          <dgm:chPref val="0"/>
          <dgm:bulletEnabled val="1"/>
        </dgm:presLayoutVars>
      </dgm:prSet>
      <dgm:spPr/>
      <dgm:t>
        <a:bodyPr/>
        <a:lstStyle/>
        <a:p>
          <a:endParaRPr lang="en-US"/>
        </a:p>
      </dgm:t>
    </dgm:pt>
    <dgm:pt modelId="{86586EDC-3A1C-4F21-AC6F-073C7205C5BC}" type="pres">
      <dgm:prSet presAssocID="{6D8BAD7C-C61A-44DB-B5D6-B1223774A20E}" presName="circ6" presStyleLbl="vennNode1" presStyleIdx="5" presStyleCnt="6" custScaleX="141506" custScaleY="126937"/>
      <dgm:spPr/>
      <dgm:t>
        <a:bodyPr/>
        <a:lstStyle/>
        <a:p>
          <a:endParaRPr lang="en-US"/>
        </a:p>
      </dgm:t>
    </dgm:pt>
    <dgm:pt modelId="{88613BD4-87BC-46B0-90D2-ADF2470AAC01}" type="pres">
      <dgm:prSet presAssocID="{6D8BAD7C-C61A-44DB-B5D6-B1223774A20E}" presName="circ6Tx" presStyleLbl="revTx" presStyleIdx="0" presStyleCnt="0" custLinFactNeighborX="-6692" custLinFactNeighborY="6775">
        <dgm:presLayoutVars>
          <dgm:chMax val="0"/>
          <dgm:chPref val="0"/>
          <dgm:bulletEnabled val="1"/>
        </dgm:presLayoutVars>
      </dgm:prSet>
      <dgm:spPr/>
      <dgm:t>
        <a:bodyPr/>
        <a:lstStyle/>
        <a:p>
          <a:endParaRPr lang="en-US"/>
        </a:p>
      </dgm:t>
    </dgm:pt>
  </dgm:ptLst>
  <dgm:cxnLst>
    <dgm:cxn modelId="{53AD9941-A76A-4471-A0CD-5BEFF238E92A}" type="presOf" srcId="{AAD0A15A-B747-4F7E-B119-57329E8023E5}" destId="{EC6424D9-AFA6-4C59-A147-D5239293ACF9}" srcOrd="0" destOrd="0" presId="urn:microsoft.com/office/officeart/2005/8/layout/venn1"/>
    <dgm:cxn modelId="{BF9D02BF-FDF7-4B3F-BF00-EAC5AA5CCC8A}" type="presOf" srcId="{2332B4D5-8CC5-4B6B-9049-294C0FD3051D}" destId="{DBD71872-CA2D-4A03-9534-2DCC7EDD50D4}" srcOrd="0" destOrd="0" presId="urn:microsoft.com/office/officeart/2005/8/layout/venn1"/>
    <dgm:cxn modelId="{FB81CB99-F2B2-4094-ABFB-4270F93B9C82}" srcId="{2332B4D5-8CC5-4B6B-9049-294C0FD3051D}" destId="{AAD0A15A-B747-4F7E-B119-57329E8023E5}" srcOrd="1" destOrd="0" parTransId="{C22D7374-E6E7-4830-8CD0-3F82AF2C218D}" sibTransId="{865F902E-5DCA-4183-9A1B-DF1975C81106}"/>
    <dgm:cxn modelId="{1188DCBE-495A-4696-BB8D-DDDE59934761}" type="presOf" srcId="{6D8BAD7C-C61A-44DB-B5D6-B1223774A20E}" destId="{88613BD4-87BC-46B0-90D2-ADF2470AAC01}" srcOrd="0" destOrd="0" presId="urn:microsoft.com/office/officeart/2005/8/layout/venn1"/>
    <dgm:cxn modelId="{B45E694B-A74B-4F17-89CF-5716CCFCBAEC}" srcId="{2332B4D5-8CC5-4B6B-9049-294C0FD3051D}" destId="{F72C306D-C5B2-4E09-BB4C-30E55E5EA254}" srcOrd="4" destOrd="0" parTransId="{C239969D-D450-42A1-A780-B64AD63CD832}" sibTransId="{31A8C610-44E3-4183-84CF-D9A8850BA19B}"/>
    <dgm:cxn modelId="{60B257BF-8B45-4ACF-BC96-12E538D48FE1}" type="presOf" srcId="{48482F25-EC2F-4D22-8994-7063926490D5}" destId="{B103E3F3-B5CD-4920-B3A5-BDC84496FB90}" srcOrd="0" destOrd="0" presId="urn:microsoft.com/office/officeart/2005/8/layout/venn1"/>
    <dgm:cxn modelId="{2E990435-5DE5-429B-AEB0-3129947B9009}" srcId="{2332B4D5-8CC5-4B6B-9049-294C0FD3051D}" destId="{44F9E8DB-1715-4CA5-B71E-ABD85CF31743}" srcOrd="2" destOrd="0" parTransId="{57DC23B7-7FAE-4621-A612-C31EA5879E94}" sibTransId="{E02C7E96-3FB4-43E9-9CFA-4AC61B6F70D3}"/>
    <dgm:cxn modelId="{0AC8626A-6824-4CA1-BD8E-53297F3768A9}" srcId="{2332B4D5-8CC5-4B6B-9049-294C0FD3051D}" destId="{9880CB2A-FE14-4AB6-86A1-617672634D22}" srcOrd="3" destOrd="0" parTransId="{020255A4-03AC-445C-BEC9-8B1D6A7B3859}" sibTransId="{54A3F15B-5775-4530-949F-DE320EBF53CE}"/>
    <dgm:cxn modelId="{67A521C2-1586-418F-B34E-25B283A01265}" srcId="{2332B4D5-8CC5-4B6B-9049-294C0FD3051D}" destId="{48482F25-EC2F-4D22-8994-7063926490D5}" srcOrd="0" destOrd="0" parTransId="{9EDF586E-1AEE-498C-AA29-16AD633D4D6D}" sibTransId="{4116B254-B893-4404-8D1B-2C56F4657AFF}"/>
    <dgm:cxn modelId="{964EF570-4233-43B5-AF00-24D6C0CC2E77}" type="presOf" srcId="{9880CB2A-FE14-4AB6-86A1-617672634D22}" destId="{BD25DBD1-55FC-4B34-A87B-5434C9181888}" srcOrd="0" destOrd="0" presId="urn:microsoft.com/office/officeart/2005/8/layout/venn1"/>
    <dgm:cxn modelId="{5EF73E91-59DA-45B9-84A2-6EB6E1D5C392}" srcId="{2332B4D5-8CC5-4B6B-9049-294C0FD3051D}" destId="{6D8BAD7C-C61A-44DB-B5D6-B1223774A20E}" srcOrd="5" destOrd="0" parTransId="{ED94A191-E22A-45E7-AF8F-187B75FFF912}" sibTransId="{13D18694-7E1E-404D-A991-35BAE6AA6805}"/>
    <dgm:cxn modelId="{C0E03A77-2274-4E10-B03A-170C7DD32C0C}" type="presOf" srcId="{F72C306D-C5B2-4E09-BB4C-30E55E5EA254}" destId="{D394C385-8DCF-41B6-B857-5FBB6FD0403B}" srcOrd="0" destOrd="0" presId="urn:microsoft.com/office/officeart/2005/8/layout/venn1"/>
    <dgm:cxn modelId="{03169F8B-C29F-4540-A6F1-94FC76EE030F}" type="presOf" srcId="{44F9E8DB-1715-4CA5-B71E-ABD85CF31743}" destId="{F425C471-D42F-45A6-9563-9D21949C1EE5}" srcOrd="0" destOrd="0" presId="urn:microsoft.com/office/officeart/2005/8/layout/venn1"/>
    <dgm:cxn modelId="{5EE8DB9D-C0FD-4206-9195-33EBC3CAA4D4}" type="presParOf" srcId="{DBD71872-CA2D-4A03-9534-2DCC7EDD50D4}" destId="{3D9A213B-1404-4F2E-98D5-6720EA6CA0E2}" srcOrd="0" destOrd="0" presId="urn:microsoft.com/office/officeart/2005/8/layout/venn1"/>
    <dgm:cxn modelId="{1D41C9C0-F200-44A1-9ECB-04064F48F187}" type="presParOf" srcId="{DBD71872-CA2D-4A03-9534-2DCC7EDD50D4}" destId="{B103E3F3-B5CD-4920-B3A5-BDC84496FB90}" srcOrd="1" destOrd="0" presId="urn:microsoft.com/office/officeart/2005/8/layout/venn1"/>
    <dgm:cxn modelId="{A0D879BB-0905-487F-BF31-3618E5D61334}" type="presParOf" srcId="{DBD71872-CA2D-4A03-9534-2DCC7EDD50D4}" destId="{4CC3E7D2-452B-4C79-8DDA-E279F2FDE5CE}" srcOrd="2" destOrd="0" presId="urn:microsoft.com/office/officeart/2005/8/layout/venn1"/>
    <dgm:cxn modelId="{0BD41B8E-8A1F-4288-8CFD-25ACB4030373}" type="presParOf" srcId="{DBD71872-CA2D-4A03-9534-2DCC7EDD50D4}" destId="{EC6424D9-AFA6-4C59-A147-D5239293ACF9}" srcOrd="3" destOrd="0" presId="urn:microsoft.com/office/officeart/2005/8/layout/venn1"/>
    <dgm:cxn modelId="{5EC1240F-B16C-4EC9-BCC2-B8DC0B3076DA}" type="presParOf" srcId="{DBD71872-CA2D-4A03-9534-2DCC7EDD50D4}" destId="{F988888E-2477-434C-BEE5-5B399AF42CD9}" srcOrd="4" destOrd="0" presId="urn:microsoft.com/office/officeart/2005/8/layout/venn1"/>
    <dgm:cxn modelId="{820B294D-7F6C-4F78-BB47-7D006501E61F}" type="presParOf" srcId="{DBD71872-CA2D-4A03-9534-2DCC7EDD50D4}" destId="{F425C471-D42F-45A6-9563-9D21949C1EE5}" srcOrd="5" destOrd="0" presId="urn:microsoft.com/office/officeart/2005/8/layout/venn1"/>
    <dgm:cxn modelId="{0CBF8BBD-5AFB-4FA4-A039-B67D253AE6F5}" type="presParOf" srcId="{DBD71872-CA2D-4A03-9534-2DCC7EDD50D4}" destId="{9B901FD9-A164-43E7-9B3F-CACD7769AE03}" srcOrd="6" destOrd="0" presId="urn:microsoft.com/office/officeart/2005/8/layout/venn1"/>
    <dgm:cxn modelId="{F70BF64D-02E3-4829-8B81-F64B9C2F35B8}" type="presParOf" srcId="{DBD71872-CA2D-4A03-9534-2DCC7EDD50D4}" destId="{BD25DBD1-55FC-4B34-A87B-5434C9181888}" srcOrd="7" destOrd="0" presId="urn:microsoft.com/office/officeart/2005/8/layout/venn1"/>
    <dgm:cxn modelId="{61AAF3C5-6C94-4B9A-8E37-CC98E2012F5D}" type="presParOf" srcId="{DBD71872-CA2D-4A03-9534-2DCC7EDD50D4}" destId="{F259E82F-5AA6-4029-9D94-2DC77F731D84}" srcOrd="8" destOrd="0" presId="urn:microsoft.com/office/officeart/2005/8/layout/venn1"/>
    <dgm:cxn modelId="{C9A4505F-9A58-4976-B65A-FA7E32EF9A03}" type="presParOf" srcId="{DBD71872-CA2D-4A03-9534-2DCC7EDD50D4}" destId="{D394C385-8DCF-41B6-B857-5FBB6FD0403B}" srcOrd="9" destOrd="0" presId="urn:microsoft.com/office/officeart/2005/8/layout/venn1"/>
    <dgm:cxn modelId="{73A393D2-05ED-4D35-91C4-28652888A002}" type="presParOf" srcId="{DBD71872-CA2D-4A03-9534-2DCC7EDD50D4}" destId="{86586EDC-3A1C-4F21-AC6F-073C7205C5BC}" srcOrd="10" destOrd="0" presId="urn:microsoft.com/office/officeart/2005/8/layout/venn1"/>
    <dgm:cxn modelId="{147B7CAB-8003-4DDC-8E08-718214A39825}" type="presParOf" srcId="{DBD71872-CA2D-4A03-9534-2DCC7EDD50D4}" destId="{88613BD4-87BC-46B0-90D2-ADF2470AAC01}"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1B1D61-ABEF-4843-989B-76B80CF5D2A7}" type="doc">
      <dgm:prSet loTypeId="urn:microsoft.com/office/officeart/2005/8/layout/funnel1" loCatId="relationship" qsTypeId="urn:microsoft.com/office/officeart/2005/8/quickstyle/simple5" qsCatId="simple" csTypeId="urn:microsoft.com/office/officeart/2005/8/colors/accent1_2" csCatId="accent1" phldr="1"/>
      <dgm:spPr/>
      <dgm:t>
        <a:bodyPr/>
        <a:lstStyle/>
        <a:p>
          <a:endParaRPr lang="en-US"/>
        </a:p>
      </dgm:t>
    </dgm:pt>
    <dgm:pt modelId="{6481E56F-DBC4-4B05-8FC9-34770D8710E2}">
      <dgm:prSet phldrT="[Text]" custT="1"/>
      <dgm:spPr>
        <a:solidFill>
          <a:schemeClr val="accent5">
            <a:lumMod val="50000"/>
          </a:schemeClr>
        </a:solidFill>
        <a:effectLst>
          <a:outerShdw blurRad="50800" dist="38100" dir="18900000" algn="bl" rotWithShape="0">
            <a:prstClr val="black">
              <a:alpha val="40000"/>
            </a:prstClr>
          </a:outerShdw>
        </a:effectLst>
      </dgm:spPr>
      <dgm: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Describe specific behavior </a:t>
          </a:r>
          <a:endParaRPr lang="en-US" sz="1600" dirty="0">
            <a:latin typeface="Segoe UI" panose="020B0502040204020203" pitchFamily="34" charset="0"/>
            <a:ea typeface="Segoe UI" panose="020B0502040204020203" pitchFamily="34" charset="0"/>
            <a:cs typeface="Segoe UI" panose="020B0502040204020203" pitchFamily="34" charset="0"/>
          </a:endParaRPr>
        </a:p>
      </dgm:t>
    </dgm:pt>
    <dgm:pt modelId="{8A852C4F-5D1C-49AB-B05E-B7498A6DC441}" type="parTrans" cxnId="{A160F006-7260-42D2-BC9C-57595547A8F3}">
      <dgm:prSet/>
      <dgm:spPr/>
      <dgm:t>
        <a:bodyPr/>
        <a:lstStyle/>
        <a:p>
          <a:endParaRPr lang="en-US"/>
        </a:p>
      </dgm:t>
    </dgm:pt>
    <dgm:pt modelId="{EADD12D7-9605-45F9-BFCA-1EC81E18DCDA}" type="sibTrans" cxnId="{A160F006-7260-42D2-BC9C-57595547A8F3}">
      <dgm:prSet/>
      <dgm:spPr/>
      <dgm:t>
        <a:bodyPr/>
        <a:lstStyle/>
        <a:p>
          <a:endParaRPr lang="en-US"/>
        </a:p>
      </dgm:t>
    </dgm:pt>
    <dgm:pt modelId="{0E1FA29A-904E-46C5-A310-CAF4B2340C63}">
      <dgm:prSet phldrT="[Text]" custT="1"/>
      <dgm:spPr>
        <a:solidFill>
          <a:schemeClr val="accent5">
            <a:lumMod val="50000"/>
          </a:schemeClr>
        </a:solidFill>
        <a:effectLst>
          <a:outerShdw blurRad="50800" dist="38100" dir="18900000" algn="bl" rotWithShape="0">
            <a:prstClr val="black">
              <a:alpha val="40000"/>
            </a:prstClr>
          </a:outerShdw>
        </a:effectLst>
      </dgm:spPr>
      <dgm:t>
        <a:bodyPr/>
        <a:lstStyle/>
        <a:p>
          <a:r>
            <a:rPr lang="en-US" sz="1600" dirty="0" smtClean="0"/>
            <a:t>Acknowledge what has been done well</a:t>
          </a:r>
          <a:endParaRPr lang="en-US" sz="1600" dirty="0">
            <a:latin typeface="Segoe UI" panose="020B0502040204020203" pitchFamily="34" charset="0"/>
            <a:ea typeface="Segoe UI" panose="020B0502040204020203" pitchFamily="34" charset="0"/>
            <a:cs typeface="Segoe UI" panose="020B0502040204020203" pitchFamily="34" charset="0"/>
          </a:endParaRPr>
        </a:p>
      </dgm:t>
    </dgm:pt>
    <dgm:pt modelId="{55C2D213-4305-4D1F-9821-1A991856B93A}" type="parTrans" cxnId="{9BDE52FF-4E00-45A2-A1CF-E2136BFE2917}">
      <dgm:prSet/>
      <dgm:spPr/>
      <dgm:t>
        <a:bodyPr/>
        <a:lstStyle/>
        <a:p>
          <a:endParaRPr lang="en-US"/>
        </a:p>
      </dgm:t>
    </dgm:pt>
    <dgm:pt modelId="{BA0F5976-DFFE-48A7-9106-FB3EEB90D292}" type="sibTrans" cxnId="{9BDE52FF-4E00-45A2-A1CF-E2136BFE2917}">
      <dgm:prSet/>
      <dgm:spPr/>
      <dgm:t>
        <a:bodyPr/>
        <a:lstStyle/>
        <a:p>
          <a:endParaRPr lang="en-US"/>
        </a:p>
      </dgm:t>
    </dgm:pt>
    <dgm:pt modelId="{502CFBA4-322A-45CC-9E96-3819C08FFB70}">
      <dgm:prSet phldrT="[Text]" custT="1"/>
      <dgm:spPr>
        <a:solidFill>
          <a:schemeClr val="accent5">
            <a:lumMod val="50000"/>
          </a:schemeClr>
        </a:solidFill>
        <a:effectLst>
          <a:outerShdw blurRad="50800" dist="38100" dir="18900000" algn="bl" rotWithShape="0">
            <a:prstClr val="black">
              <a:alpha val="40000"/>
            </a:prstClr>
          </a:outerShdw>
        </a:effectLst>
      </dgm:spPr>
      <dgm: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Discuss suggestions for improvement</a:t>
          </a:r>
          <a:endParaRPr lang="en-US" sz="1600" dirty="0">
            <a:latin typeface="Segoe UI" panose="020B0502040204020203" pitchFamily="34" charset="0"/>
            <a:ea typeface="Segoe UI" panose="020B0502040204020203" pitchFamily="34" charset="0"/>
            <a:cs typeface="Segoe UI" panose="020B0502040204020203" pitchFamily="34" charset="0"/>
          </a:endParaRPr>
        </a:p>
      </dgm:t>
    </dgm:pt>
    <dgm:pt modelId="{739695A7-8739-4AAA-A39F-B8C91FF678EB}" type="parTrans" cxnId="{F8E9969E-2535-4265-84FF-BDBBBF4687AE}">
      <dgm:prSet/>
      <dgm:spPr/>
      <dgm:t>
        <a:bodyPr/>
        <a:lstStyle/>
        <a:p>
          <a:endParaRPr lang="en-US"/>
        </a:p>
      </dgm:t>
    </dgm:pt>
    <dgm:pt modelId="{8EDCA4E8-84BE-4EFB-B756-2A3B6B3F7158}" type="sibTrans" cxnId="{F8E9969E-2535-4265-84FF-BDBBBF4687AE}">
      <dgm:prSet/>
      <dgm:spPr/>
      <dgm:t>
        <a:bodyPr/>
        <a:lstStyle/>
        <a:p>
          <a:endParaRPr lang="en-US"/>
        </a:p>
      </dgm:t>
    </dgm:pt>
    <dgm:pt modelId="{3D7CBBE0-3A50-4FBE-B98C-8C1350B5E894}">
      <dgm:prSet phldrT="[Text]" custT="1"/>
      <dgm:spPr/>
      <dgm:t>
        <a:bodyPr/>
        <a:lstStyle/>
        <a:p>
          <a:r>
            <a:rPr lang="en-US" sz="2000" dirty="0" smtClean="0">
              <a:effectLst>
                <a:glow rad="1016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rPr>
            <a:t>Improved Understanding &amp; Performance</a:t>
          </a:r>
          <a:endParaRPr lang="en-US" sz="2000" dirty="0">
            <a:effectLst>
              <a:glow rad="1016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endParaRPr>
        </a:p>
      </dgm:t>
    </dgm:pt>
    <dgm:pt modelId="{70E798A4-D9A3-4FCF-A4D5-D7C8E733E2C5}" type="parTrans" cxnId="{A6224084-C949-40E9-AB8A-2807F53C27C0}">
      <dgm:prSet/>
      <dgm:spPr/>
      <dgm:t>
        <a:bodyPr/>
        <a:lstStyle/>
        <a:p>
          <a:endParaRPr lang="en-US"/>
        </a:p>
      </dgm:t>
    </dgm:pt>
    <dgm:pt modelId="{CC43B06A-5822-4B5B-B8A0-BBDE833B2BE6}" type="sibTrans" cxnId="{A6224084-C949-40E9-AB8A-2807F53C27C0}">
      <dgm:prSet/>
      <dgm:spPr/>
      <dgm:t>
        <a:bodyPr/>
        <a:lstStyle/>
        <a:p>
          <a:endParaRPr lang="en-US"/>
        </a:p>
      </dgm:t>
    </dgm:pt>
    <dgm:pt modelId="{BF0A7399-C0F7-4619-8F04-748CB4B155EE}">
      <dgm:prSet phldrT="[Text]" custT="1"/>
      <dgm:spPr/>
      <dgm:t>
        <a:bodyPr/>
        <a:lstStyle/>
        <a:p>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A9DF80D1-9604-4E73-9C79-A65360A3F48E}" type="parTrans" cxnId="{16A8641F-A64A-4AD0-AB19-22906E161700}">
      <dgm:prSet/>
      <dgm:spPr/>
      <dgm:t>
        <a:bodyPr/>
        <a:lstStyle/>
        <a:p>
          <a:endParaRPr lang="en-US"/>
        </a:p>
      </dgm:t>
    </dgm:pt>
    <dgm:pt modelId="{3E82D96E-BDF1-4218-8E7F-C16D27C7A047}" type="sibTrans" cxnId="{16A8641F-A64A-4AD0-AB19-22906E161700}">
      <dgm:prSet/>
      <dgm:spPr/>
      <dgm:t>
        <a:bodyPr/>
        <a:lstStyle/>
        <a:p>
          <a:endParaRPr lang="en-US"/>
        </a:p>
      </dgm:t>
    </dgm:pt>
    <dgm:pt modelId="{9FF8C5B0-C638-4228-95E4-4961E755A3CC}" type="pres">
      <dgm:prSet presAssocID="{D91B1D61-ABEF-4843-989B-76B80CF5D2A7}" presName="Name0" presStyleCnt="0">
        <dgm:presLayoutVars>
          <dgm:chMax val="4"/>
          <dgm:resizeHandles val="exact"/>
        </dgm:presLayoutVars>
      </dgm:prSet>
      <dgm:spPr/>
      <dgm:t>
        <a:bodyPr/>
        <a:lstStyle/>
        <a:p>
          <a:endParaRPr lang="en-US"/>
        </a:p>
      </dgm:t>
    </dgm:pt>
    <dgm:pt modelId="{239D2B46-C944-4DC5-9FA2-C24EBBE51C3A}" type="pres">
      <dgm:prSet presAssocID="{D91B1D61-ABEF-4843-989B-76B80CF5D2A7}" presName="ellipse" presStyleLbl="trBgShp" presStyleIdx="0" presStyleCnt="1" custScaleX="108470" custLinFactNeighborX="-27473" custLinFactNeighborY="658"/>
      <dgm:spPr/>
    </dgm:pt>
    <dgm:pt modelId="{66DF9087-4420-4511-95D7-92E5B8EABB6E}" type="pres">
      <dgm:prSet presAssocID="{D91B1D61-ABEF-4843-989B-76B80CF5D2A7}" presName="arrow1" presStyleLbl="fgShp" presStyleIdx="0" presStyleCnt="1" custLinFactX="-53500" custLinFactNeighborX="-100000" custLinFactNeighborY="-11690"/>
      <dgm:spPr>
        <a:solidFill>
          <a:schemeClr val="accent5">
            <a:lumMod val="60000"/>
            <a:lumOff val="40000"/>
          </a:schemeClr>
        </a:solidFill>
        <a:effectLst>
          <a:outerShdw blurRad="50800" dist="38100" dir="5400000" algn="t" rotWithShape="0">
            <a:prstClr val="black">
              <a:alpha val="40000"/>
            </a:prstClr>
          </a:outerShdw>
        </a:effectLst>
      </dgm:spPr>
      <dgm:t>
        <a:bodyPr/>
        <a:lstStyle/>
        <a:p>
          <a:endParaRPr lang="en-US"/>
        </a:p>
      </dgm:t>
    </dgm:pt>
    <dgm:pt modelId="{FEE1D625-58EF-4860-85A8-F63CDD404985}" type="pres">
      <dgm:prSet presAssocID="{D91B1D61-ABEF-4843-989B-76B80CF5D2A7}" presName="rectangle" presStyleLbl="revTx" presStyleIdx="0" presStyleCnt="1" custScaleY="40052" custLinFactNeighborX="-27598" custLinFactNeighborY="-12861">
        <dgm:presLayoutVars>
          <dgm:bulletEnabled val="1"/>
        </dgm:presLayoutVars>
      </dgm:prSet>
      <dgm:spPr/>
      <dgm:t>
        <a:bodyPr/>
        <a:lstStyle/>
        <a:p>
          <a:endParaRPr lang="en-US"/>
        </a:p>
      </dgm:t>
    </dgm:pt>
    <dgm:pt modelId="{69F3B4A4-728F-480E-BBDF-3785B37FAF08}" type="pres">
      <dgm:prSet presAssocID="{0E1FA29A-904E-46C5-A310-CAF4B2340C63}" presName="item1" presStyleLbl="node1" presStyleIdx="0" presStyleCnt="3" custScaleX="115361" custScaleY="111676" custLinFactNeighborX="-87424" custLinFactNeighborY="-20206">
        <dgm:presLayoutVars>
          <dgm:bulletEnabled val="1"/>
        </dgm:presLayoutVars>
      </dgm:prSet>
      <dgm:spPr/>
      <dgm:t>
        <a:bodyPr/>
        <a:lstStyle/>
        <a:p>
          <a:endParaRPr lang="en-US"/>
        </a:p>
      </dgm:t>
    </dgm:pt>
    <dgm:pt modelId="{8000E1B8-3C82-49D6-85D1-5CECF2C9487C}" type="pres">
      <dgm:prSet presAssocID="{502CFBA4-322A-45CC-9E96-3819C08FFB70}" presName="item2" presStyleLbl="node1" presStyleIdx="1" presStyleCnt="3" custScaleX="116528" custScaleY="113402" custLinFactX="-4823" custLinFactNeighborX="-100000" custLinFactNeighborY="-14874">
        <dgm:presLayoutVars>
          <dgm:bulletEnabled val="1"/>
        </dgm:presLayoutVars>
      </dgm:prSet>
      <dgm:spPr/>
      <dgm:t>
        <a:bodyPr/>
        <a:lstStyle/>
        <a:p>
          <a:endParaRPr lang="en-US"/>
        </a:p>
      </dgm:t>
    </dgm:pt>
    <dgm:pt modelId="{01F51631-7222-4C95-B99D-54F9547ED257}" type="pres">
      <dgm:prSet presAssocID="{3D7CBBE0-3A50-4FBE-B98C-8C1350B5E894}" presName="item3" presStyleLbl="node1" presStyleIdx="2" presStyleCnt="3" custLinFactNeighborX="-34705" custLinFactNeighborY="14557">
        <dgm:presLayoutVars>
          <dgm:bulletEnabled val="1"/>
        </dgm:presLayoutVars>
      </dgm:prSet>
      <dgm:spPr/>
      <dgm:t>
        <a:bodyPr/>
        <a:lstStyle/>
        <a:p>
          <a:endParaRPr lang="en-US"/>
        </a:p>
      </dgm:t>
    </dgm:pt>
    <dgm:pt modelId="{3CFCA11B-ADA9-4A19-9794-09E60645F8B3}" type="pres">
      <dgm:prSet presAssocID="{D91B1D61-ABEF-4843-989B-76B80CF5D2A7}" presName="funnel" presStyleLbl="trAlignAcc1" presStyleIdx="0" presStyleCnt="1" custScaleX="109688" custScaleY="96320" custLinFactNeighborX="-26650" custLinFactNeighborY="-498"/>
      <dgm:spPr>
        <a:solidFill>
          <a:schemeClr val="accent5">
            <a:lumMod val="60000"/>
            <a:lumOff val="40000"/>
            <a:alpha val="40000"/>
          </a:schemeClr>
        </a:solidFill>
        <a:effectLst>
          <a:outerShdw blurRad="50800" dist="38100" dir="8100000" algn="tr" rotWithShape="0">
            <a:prstClr val="black">
              <a:alpha val="40000"/>
            </a:prstClr>
          </a:outerShdw>
        </a:effectLst>
      </dgm:spPr>
    </dgm:pt>
  </dgm:ptLst>
  <dgm:cxnLst>
    <dgm:cxn modelId="{0E31A635-BFA7-444B-B5C7-60AF25DE1673}" type="presOf" srcId="{D91B1D61-ABEF-4843-989B-76B80CF5D2A7}" destId="{9FF8C5B0-C638-4228-95E4-4961E755A3CC}" srcOrd="0" destOrd="0" presId="urn:microsoft.com/office/officeart/2005/8/layout/funnel1"/>
    <dgm:cxn modelId="{A6224084-C949-40E9-AB8A-2807F53C27C0}" srcId="{D91B1D61-ABEF-4843-989B-76B80CF5D2A7}" destId="{3D7CBBE0-3A50-4FBE-B98C-8C1350B5E894}" srcOrd="3" destOrd="0" parTransId="{70E798A4-D9A3-4FCF-A4D5-D7C8E733E2C5}" sibTransId="{CC43B06A-5822-4B5B-B8A0-BBDE833B2BE6}"/>
    <dgm:cxn modelId="{CB129204-61DD-4E7E-B04C-193A124E8E7B}" type="presOf" srcId="{502CFBA4-322A-45CC-9E96-3819C08FFB70}" destId="{69F3B4A4-728F-480E-BBDF-3785B37FAF08}" srcOrd="0" destOrd="0" presId="urn:microsoft.com/office/officeart/2005/8/layout/funnel1"/>
    <dgm:cxn modelId="{F8E9969E-2535-4265-84FF-BDBBBF4687AE}" srcId="{D91B1D61-ABEF-4843-989B-76B80CF5D2A7}" destId="{502CFBA4-322A-45CC-9E96-3819C08FFB70}" srcOrd="2" destOrd="0" parTransId="{739695A7-8739-4AAA-A39F-B8C91FF678EB}" sibTransId="{8EDCA4E8-84BE-4EFB-B756-2A3B6B3F7158}"/>
    <dgm:cxn modelId="{E2AAA85A-20B0-4B50-9CFE-166EC22E0142}" type="presOf" srcId="{6481E56F-DBC4-4B05-8FC9-34770D8710E2}" destId="{01F51631-7222-4C95-B99D-54F9547ED257}" srcOrd="0" destOrd="0" presId="urn:microsoft.com/office/officeart/2005/8/layout/funnel1"/>
    <dgm:cxn modelId="{A160F006-7260-42D2-BC9C-57595547A8F3}" srcId="{D91B1D61-ABEF-4843-989B-76B80CF5D2A7}" destId="{6481E56F-DBC4-4B05-8FC9-34770D8710E2}" srcOrd="0" destOrd="0" parTransId="{8A852C4F-5D1C-49AB-B05E-B7498A6DC441}" sibTransId="{EADD12D7-9605-45F9-BFCA-1EC81E18DCDA}"/>
    <dgm:cxn modelId="{E91521E0-938C-4F9B-957B-EBFDC8A8693F}" type="presOf" srcId="{3D7CBBE0-3A50-4FBE-B98C-8C1350B5E894}" destId="{FEE1D625-58EF-4860-85A8-F63CDD404985}" srcOrd="0" destOrd="0" presId="urn:microsoft.com/office/officeart/2005/8/layout/funnel1"/>
    <dgm:cxn modelId="{16A8641F-A64A-4AD0-AB19-22906E161700}" srcId="{D91B1D61-ABEF-4843-989B-76B80CF5D2A7}" destId="{BF0A7399-C0F7-4619-8F04-748CB4B155EE}" srcOrd="4" destOrd="0" parTransId="{A9DF80D1-9604-4E73-9C79-A65360A3F48E}" sibTransId="{3E82D96E-BDF1-4218-8E7F-C16D27C7A047}"/>
    <dgm:cxn modelId="{F712BEFE-A705-4617-8ECD-5544628E51A4}" type="presOf" srcId="{0E1FA29A-904E-46C5-A310-CAF4B2340C63}" destId="{8000E1B8-3C82-49D6-85D1-5CECF2C9487C}" srcOrd="0" destOrd="0" presId="urn:microsoft.com/office/officeart/2005/8/layout/funnel1"/>
    <dgm:cxn modelId="{9BDE52FF-4E00-45A2-A1CF-E2136BFE2917}" srcId="{D91B1D61-ABEF-4843-989B-76B80CF5D2A7}" destId="{0E1FA29A-904E-46C5-A310-CAF4B2340C63}" srcOrd="1" destOrd="0" parTransId="{55C2D213-4305-4D1F-9821-1A991856B93A}" sibTransId="{BA0F5976-DFFE-48A7-9106-FB3EEB90D292}"/>
    <dgm:cxn modelId="{D3356290-EC5B-43D9-B1DD-4EFB6F7BADD2}" type="presParOf" srcId="{9FF8C5B0-C638-4228-95E4-4961E755A3CC}" destId="{239D2B46-C944-4DC5-9FA2-C24EBBE51C3A}" srcOrd="0" destOrd="0" presId="urn:microsoft.com/office/officeart/2005/8/layout/funnel1"/>
    <dgm:cxn modelId="{82FF7B62-B102-4E9D-89DC-6F28E2D5CE49}" type="presParOf" srcId="{9FF8C5B0-C638-4228-95E4-4961E755A3CC}" destId="{66DF9087-4420-4511-95D7-92E5B8EABB6E}" srcOrd="1" destOrd="0" presId="urn:microsoft.com/office/officeart/2005/8/layout/funnel1"/>
    <dgm:cxn modelId="{2A996FFC-CD75-41CE-AED3-C5C5DC01595F}" type="presParOf" srcId="{9FF8C5B0-C638-4228-95E4-4961E755A3CC}" destId="{FEE1D625-58EF-4860-85A8-F63CDD404985}" srcOrd="2" destOrd="0" presId="urn:microsoft.com/office/officeart/2005/8/layout/funnel1"/>
    <dgm:cxn modelId="{BF32A1D3-B345-4756-B116-256574D9DD46}" type="presParOf" srcId="{9FF8C5B0-C638-4228-95E4-4961E755A3CC}" destId="{69F3B4A4-728F-480E-BBDF-3785B37FAF08}" srcOrd="3" destOrd="0" presId="urn:microsoft.com/office/officeart/2005/8/layout/funnel1"/>
    <dgm:cxn modelId="{01033C08-E5C5-4812-BD9C-1D03935B9AE4}" type="presParOf" srcId="{9FF8C5B0-C638-4228-95E4-4961E755A3CC}" destId="{8000E1B8-3C82-49D6-85D1-5CECF2C9487C}" srcOrd="4" destOrd="0" presId="urn:microsoft.com/office/officeart/2005/8/layout/funnel1"/>
    <dgm:cxn modelId="{139158F7-788B-4FBF-A1AB-72186FC58ACC}" type="presParOf" srcId="{9FF8C5B0-C638-4228-95E4-4961E755A3CC}" destId="{01F51631-7222-4C95-B99D-54F9547ED257}" srcOrd="5" destOrd="0" presId="urn:microsoft.com/office/officeart/2005/8/layout/funnel1"/>
    <dgm:cxn modelId="{18DC9980-FA38-4444-8B56-C4E3F888972C}" type="presParOf" srcId="{9FF8C5B0-C638-4228-95E4-4961E755A3CC}" destId="{3CFCA11B-ADA9-4A19-9794-09E60645F8B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8594C-5C8A-4285-B710-6D80133D4D3C}"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218B2C8-4A65-4497-B993-4B9819412C5C}">
      <dgm:prSet phldrT="[Text]"/>
      <dgm:spPr>
        <a:solidFill>
          <a:schemeClr val="accent5">
            <a:lumMod val="75000"/>
          </a:schemeClr>
        </a:solidFill>
        <a:ln>
          <a:noFill/>
        </a:ln>
        <a:effectLst>
          <a:outerShdw blurRad="50800" dist="38100" dir="5400000" algn="t" rotWithShape="0">
            <a:prstClr val="black">
              <a:alpha val="40000"/>
            </a:prstClr>
          </a:outerShdw>
        </a:effectLst>
      </dgm:spPr>
      <dgm:t>
        <a:bodyPr/>
        <a:lstStyle/>
        <a:p>
          <a:pPr algn="ctr"/>
          <a:r>
            <a:rPr lang="en-US" b="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Effective  Learning</a:t>
          </a:r>
          <a:endParaRPr lang="en-US"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FE43D55-617D-4908-9F3A-F71434252F5E}" type="parTrans" cxnId="{9CB4ED79-CCF7-4988-8AC0-D141D448F4C3}">
      <dgm:prSet/>
      <dgm:spPr/>
      <dgm:t>
        <a:bodyPr/>
        <a:lstStyle/>
        <a:p>
          <a:endParaRPr lang="en-US"/>
        </a:p>
      </dgm:t>
    </dgm:pt>
    <dgm:pt modelId="{9FFFC01E-9F87-4D1C-8B63-1869A8C807CE}" type="sibTrans" cxnId="{9CB4ED79-CCF7-4988-8AC0-D141D448F4C3}">
      <dgm:prSet/>
      <dgm:spPr/>
      <dgm:t>
        <a:bodyPr/>
        <a:lstStyle/>
        <a:p>
          <a:endParaRPr lang="en-US"/>
        </a:p>
      </dgm:t>
    </dgm:pt>
    <dgm:pt modelId="{44888C11-58B9-4EB1-A4FB-EC078A4D8089}">
      <dgm:prSet phldrT="[Text]" custT="1"/>
      <dgm:spPr/>
      <dgm:t>
        <a:bodyPr/>
        <a:lstStyle/>
        <a:p>
          <a:r>
            <a:rPr lang="en-US" sz="2000"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a:t>
          </a:r>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Provides intentional training – how does NS learn best?</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-Communicates clearly</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-Keeps NS focused</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-Promotes critical thinking</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-Offers support and encouragement</a:t>
          </a:r>
        </a:p>
        <a:p>
          <a:r>
            <a:rPr lang="en-US" sz="1800" dirty="0" smtClean="0">
              <a:latin typeface="Segoe UI" panose="020B0502040204020203" pitchFamily="34" charset="0"/>
              <a:ea typeface="Segoe UI" panose="020B0502040204020203" pitchFamily="34" charset="0"/>
              <a:cs typeface="Segoe UI" panose="020B0502040204020203" pitchFamily="34" charset="0"/>
            </a:rPr>
            <a:t> </a:t>
          </a:r>
          <a:endParaRPr lang="en-US" sz="1800" dirty="0">
            <a:latin typeface="Segoe UI" panose="020B0502040204020203" pitchFamily="34" charset="0"/>
            <a:ea typeface="Segoe UI" panose="020B0502040204020203" pitchFamily="34" charset="0"/>
            <a:cs typeface="Segoe UI" panose="020B0502040204020203" pitchFamily="34" charset="0"/>
          </a:endParaRPr>
        </a:p>
      </dgm:t>
    </dgm:pt>
    <dgm:pt modelId="{942F69F1-884C-49E2-98B3-C811384C790F}" type="parTrans" cxnId="{383D1E39-49AC-47E2-9C7E-0ED488B545D8}">
      <dgm:prSet/>
      <dgm:spPr/>
      <dgm:t>
        <a:bodyPr/>
        <a:lstStyle/>
        <a:p>
          <a:endParaRPr lang="en-US"/>
        </a:p>
      </dgm:t>
    </dgm:pt>
    <dgm:pt modelId="{D35EAF42-80A7-49AC-BB24-B1CD283F1526}" type="sibTrans" cxnId="{383D1E39-49AC-47E2-9C7E-0ED488B545D8}">
      <dgm:prSet/>
      <dgm:spPr/>
      <dgm:t>
        <a:bodyPr/>
        <a:lstStyle/>
        <a:p>
          <a:endParaRPr lang="en-US"/>
        </a:p>
      </dgm:t>
    </dgm:pt>
    <dgm:pt modelId="{26113B94-5B44-4C35-B717-115B38D65C4A}">
      <dgm:prSet phldrT="[Text]"/>
      <dgm:spPr>
        <a:solidFill>
          <a:schemeClr val="accent5">
            <a:lumMod val="75000"/>
          </a:schemeClr>
        </a:solidFill>
        <a:ln>
          <a:noFill/>
        </a:ln>
        <a:effectLst>
          <a:outerShdw blurRad="50800" dist="38100" dir="10800000" algn="r" rotWithShape="0">
            <a:prstClr val="black">
              <a:alpha val="40000"/>
            </a:prstClr>
          </a:outerShdw>
        </a:effectLst>
      </dgm:spPr>
      <dgm:t>
        <a:bodyPr/>
        <a:lstStyle/>
        <a:p>
          <a:r>
            <a:rPr lang="en-US" b="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Ineffective Learning</a:t>
          </a:r>
          <a:endParaRPr lang="en-US"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0A91DD2-1212-4D17-8BEF-4F057BB95DA5}" type="parTrans" cxnId="{EDA377CF-2DDC-40DC-B3DC-8C97EBC60E65}">
      <dgm:prSet/>
      <dgm:spPr/>
      <dgm:t>
        <a:bodyPr/>
        <a:lstStyle/>
        <a:p>
          <a:endParaRPr lang="en-US"/>
        </a:p>
      </dgm:t>
    </dgm:pt>
    <dgm:pt modelId="{CE689924-3BEA-45AB-9BEA-F28073D18581}" type="sibTrans" cxnId="{EDA377CF-2DDC-40DC-B3DC-8C97EBC60E65}">
      <dgm:prSet/>
      <dgm:spPr/>
      <dgm:t>
        <a:bodyPr/>
        <a:lstStyle/>
        <a:p>
          <a:endParaRPr lang="en-US"/>
        </a:p>
      </dgm:t>
    </dgm:pt>
    <dgm:pt modelId="{577DC41E-DD13-48D5-B2FC-143BE39A21D6}">
      <dgm:prSet phldrT="[Text]" custT="1"/>
      <dgm:spPr/>
      <dgm:t>
        <a:bodyPr/>
        <a:lstStyle/>
        <a:p>
          <a:r>
            <a:rPr lang="en-US" sz="2000"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a:t>
          </a:r>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Shadow only or provides one time training</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-Lack of communication</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-No clear goals or action plans</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-Not available often or difficult to approach</a:t>
          </a:r>
        </a:p>
        <a:p>
          <a:r>
            <a:rPr lang="en-US" sz="18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-Lack of constructive feedback</a:t>
          </a:r>
          <a:endParaRPr lang="en-US" sz="18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FE89D563-3889-4AC0-AB04-309139C83F53}" type="parTrans" cxnId="{7CD145D1-6213-409C-9943-EFFB48418995}">
      <dgm:prSet/>
      <dgm:spPr/>
      <dgm:t>
        <a:bodyPr/>
        <a:lstStyle/>
        <a:p>
          <a:endParaRPr lang="en-US"/>
        </a:p>
      </dgm:t>
    </dgm:pt>
    <dgm:pt modelId="{FA13A74B-5F2D-4DF5-BA70-D2AC0E401525}" type="sibTrans" cxnId="{7CD145D1-6213-409C-9943-EFFB48418995}">
      <dgm:prSet/>
      <dgm:spPr/>
      <dgm:t>
        <a:bodyPr/>
        <a:lstStyle/>
        <a:p>
          <a:endParaRPr lang="en-US"/>
        </a:p>
      </dgm:t>
    </dgm:pt>
    <dgm:pt modelId="{2EF03B00-E7BE-48FE-A468-B62B5455DFB1}" type="pres">
      <dgm:prSet presAssocID="{54C8594C-5C8A-4285-B710-6D80133D4D3C}" presName="Name0" presStyleCnt="0">
        <dgm:presLayoutVars>
          <dgm:chMax val="2"/>
          <dgm:dir/>
          <dgm:animOne val="branch"/>
          <dgm:animLvl val="lvl"/>
          <dgm:resizeHandles val="exact"/>
        </dgm:presLayoutVars>
      </dgm:prSet>
      <dgm:spPr/>
      <dgm:t>
        <a:bodyPr/>
        <a:lstStyle/>
        <a:p>
          <a:endParaRPr lang="en-US"/>
        </a:p>
      </dgm:t>
    </dgm:pt>
    <dgm:pt modelId="{F062E605-2FD6-4B8C-B3DA-21B7B68D3088}" type="pres">
      <dgm:prSet presAssocID="{54C8594C-5C8A-4285-B710-6D80133D4D3C}" presName="Background" presStyleLbl="node1" presStyleIdx="0" presStyleCnt="1" custLinFactNeighborX="-146" custLinFactNeighborY="0"/>
      <dgm:spPr>
        <a:solidFill>
          <a:schemeClr val="bg1">
            <a:lumMod val="85000"/>
          </a:schemeClr>
        </a:solidFill>
        <a:ln>
          <a:noFill/>
        </a:ln>
        <a:effectLst>
          <a:outerShdw blurRad="50800" dist="38100" dir="5400000" algn="t" rotWithShape="0">
            <a:prstClr val="black">
              <a:alpha val="40000"/>
            </a:prstClr>
          </a:outerShdw>
        </a:effectLst>
      </dgm:spPr>
      <dgm:t>
        <a:bodyPr/>
        <a:lstStyle/>
        <a:p>
          <a:endParaRPr lang="en-US"/>
        </a:p>
      </dgm:t>
    </dgm:pt>
    <dgm:pt modelId="{32B7C91C-1B03-4AE1-A5DF-8E9DE3E39939}" type="pres">
      <dgm:prSet presAssocID="{54C8594C-5C8A-4285-B710-6D80133D4D3C}" presName="Divider" presStyleLbl="callout" presStyleIdx="0" presStyleCnt="1" custLinFactX="-7500000" custLinFactNeighborX="-7519070" custLinFactNeighborY="-1703"/>
      <dgm:spPr>
        <a:ln>
          <a:solidFill>
            <a:schemeClr val="accent5">
              <a:lumMod val="40000"/>
              <a:lumOff val="60000"/>
            </a:schemeClr>
          </a:solidFill>
        </a:ln>
        <a:effectLst>
          <a:outerShdw blurRad="50800" dist="38100" dir="5400000" algn="t" rotWithShape="0">
            <a:prstClr val="black">
              <a:alpha val="40000"/>
            </a:prstClr>
          </a:outerShdw>
        </a:effectLst>
      </dgm:spPr>
      <dgm:t>
        <a:bodyPr/>
        <a:lstStyle/>
        <a:p>
          <a:endParaRPr lang="en-US"/>
        </a:p>
      </dgm:t>
    </dgm:pt>
    <dgm:pt modelId="{CAD7DB7B-F399-4449-B933-E85010EA8FFD}" type="pres">
      <dgm:prSet presAssocID="{54C8594C-5C8A-4285-B710-6D80133D4D3C}" presName="ChildText1" presStyleLbl="revTx" presStyleIdx="0" presStyleCnt="0" custLinFactNeighborX="1417" custLinFactNeighborY="-8202">
        <dgm:presLayoutVars>
          <dgm:chMax val="0"/>
          <dgm:chPref val="0"/>
          <dgm:bulletEnabled val="1"/>
        </dgm:presLayoutVars>
      </dgm:prSet>
      <dgm:spPr/>
      <dgm:t>
        <a:bodyPr/>
        <a:lstStyle/>
        <a:p>
          <a:endParaRPr lang="en-US"/>
        </a:p>
      </dgm:t>
    </dgm:pt>
    <dgm:pt modelId="{94711D34-0585-4FA9-A14B-49DAB21B052C}" type="pres">
      <dgm:prSet presAssocID="{54C8594C-5C8A-4285-B710-6D80133D4D3C}" presName="ChildText2" presStyleLbl="revTx" presStyleIdx="0" presStyleCnt="0" custScaleX="104757" custLinFactNeighborX="0" custLinFactNeighborY="-5649">
        <dgm:presLayoutVars>
          <dgm:chMax val="0"/>
          <dgm:chPref val="0"/>
          <dgm:bulletEnabled val="1"/>
        </dgm:presLayoutVars>
      </dgm:prSet>
      <dgm:spPr/>
      <dgm:t>
        <a:bodyPr/>
        <a:lstStyle/>
        <a:p>
          <a:endParaRPr lang="en-US"/>
        </a:p>
      </dgm:t>
    </dgm:pt>
    <dgm:pt modelId="{6C826586-9196-4CFC-8949-504ACC896276}" type="pres">
      <dgm:prSet presAssocID="{54C8594C-5C8A-4285-B710-6D80133D4D3C}" presName="ParentText1" presStyleLbl="revTx" presStyleIdx="0" presStyleCnt="0">
        <dgm:presLayoutVars>
          <dgm:chMax val="1"/>
          <dgm:chPref val="1"/>
        </dgm:presLayoutVars>
      </dgm:prSet>
      <dgm:spPr/>
      <dgm:t>
        <a:bodyPr/>
        <a:lstStyle/>
        <a:p>
          <a:endParaRPr lang="en-US"/>
        </a:p>
      </dgm:t>
    </dgm:pt>
    <dgm:pt modelId="{C7EF948C-A279-4705-B50E-5F35A3E2F188}" type="pres">
      <dgm:prSet presAssocID="{54C8594C-5C8A-4285-B710-6D80133D4D3C}" presName="ParentShape1" presStyleLbl="alignImgPlace1" presStyleIdx="0" presStyleCnt="2">
        <dgm:presLayoutVars/>
      </dgm:prSet>
      <dgm:spPr/>
      <dgm:t>
        <a:bodyPr/>
        <a:lstStyle/>
        <a:p>
          <a:endParaRPr lang="en-US"/>
        </a:p>
      </dgm:t>
    </dgm:pt>
    <dgm:pt modelId="{590A202F-6F45-4BDE-BD51-3B38B612A263}" type="pres">
      <dgm:prSet presAssocID="{54C8594C-5C8A-4285-B710-6D80133D4D3C}" presName="ParentText2" presStyleLbl="revTx" presStyleIdx="0" presStyleCnt="0">
        <dgm:presLayoutVars>
          <dgm:chMax val="1"/>
          <dgm:chPref val="1"/>
        </dgm:presLayoutVars>
      </dgm:prSet>
      <dgm:spPr/>
      <dgm:t>
        <a:bodyPr/>
        <a:lstStyle/>
        <a:p>
          <a:endParaRPr lang="en-US"/>
        </a:p>
      </dgm:t>
    </dgm:pt>
    <dgm:pt modelId="{BC292C05-9812-4E6F-B821-D77887C83076}" type="pres">
      <dgm:prSet presAssocID="{54C8594C-5C8A-4285-B710-6D80133D4D3C}" presName="ParentShape2" presStyleLbl="alignImgPlace1" presStyleIdx="1" presStyleCnt="2">
        <dgm:presLayoutVars/>
      </dgm:prSet>
      <dgm:spPr/>
      <dgm:t>
        <a:bodyPr/>
        <a:lstStyle/>
        <a:p>
          <a:endParaRPr lang="en-US"/>
        </a:p>
      </dgm:t>
    </dgm:pt>
  </dgm:ptLst>
  <dgm:cxnLst>
    <dgm:cxn modelId="{3A00872E-5EA2-422B-8AC4-9F36977F0F59}" type="presOf" srcId="{44888C11-58B9-4EB1-A4FB-EC078A4D8089}" destId="{CAD7DB7B-F399-4449-B933-E85010EA8FFD}" srcOrd="0" destOrd="0" presId="urn:microsoft.com/office/officeart/2009/3/layout/OpposingIdeas"/>
    <dgm:cxn modelId="{7CD145D1-6213-409C-9943-EFFB48418995}" srcId="{26113B94-5B44-4C35-B717-115B38D65C4A}" destId="{577DC41E-DD13-48D5-B2FC-143BE39A21D6}" srcOrd="0" destOrd="0" parTransId="{FE89D563-3889-4AC0-AB04-309139C83F53}" sibTransId="{FA13A74B-5F2D-4DF5-BA70-D2AC0E401525}"/>
    <dgm:cxn modelId="{95200633-F881-48DF-82C9-7C4B3CA234DD}" type="presOf" srcId="{26113B94-5B44-4C35-B717-115B38D65C4A}" destId="{590A202F-6F45-4BDE-BD51-3B38B612A263}" srcOrd="0" destOrd="0" presId="urn:microsoft.com/office/officeart/2009/3/layout/OpposingIdeas"/>
    <dgm:cxn modelId="{383D1E39-49AC-47E2-9C7E-0ED488B545D8}" srcId="{A218B2C8-4A65-4497-B993-4B9819412C5C}" destId="{44888C11-58B9-4EB1-A4FB-EC078A4D8089}" srcOrd="0" destOrd="0" parTransId="{942F69F1-884C-49E2-98B3-C811384C790F}" sibTransId="{D35EAF42-80A7-49AC-BB24-B1CD283F1526}"/>
    <dgm:cxn modelId="{1256100E-6202-46F4-8721-F1A6BD568426}" type="presOf" srcId="{26113B94-5B44-4C35-B717-115B38D65C4A}" destId="{BC292C05-9812-4E6F-B821-D77887C83076}" srcOrd="1" destOrd="0" presId="urn:microsoft.com/office/officeart/2009/3/layout/OpposingIdeas"/>
    <dgm:cxn modelId="{EDA377CF-2DDC-40DC-B3DC-8C97EBC60E65}" srcId="{54C8594C-5C8A-4285-B710-6D80133D4D3C}" destId="{26113B94-5B44-4C35-B717-115B38D65C4A}" srcOrd="1" destOrd="0" parTransId="{20A91DD2-1212-4D17-8BEF-4F057BB95DA5}" sibTransId="{CE689924-3BEA-45AB-9BEA-F28073D18581}"/>
    <dgm:cxn modelId="{A77E60E0-3004-4E1E-BF8A-A9E4A033B48F}" type="presOf" srcId="{A218B2C8-4A65-4497-B993-4B9819412C5C}" destId="{6C826586-9196-4CFC-8949-504ACC896276}" srcOrd="0" destOrd="0" presId="urn:microsoft.com/office/officeart/2009/3/layout/OpposingIdeas"/>
    <dgm:cxn modelId="{9CB4ED79-CCF7-4988-8AC0-D141D448F4C3}" srcId="{54C8594C-5C8A-4285-B710-6D80133D4D3C}" destId="{A218B2C8-4A65-4497-B993-4B9819412C5C}" srcOrd="0" destOrd="0" parTransId="{1FE43D55-617D-4908-9F3A-F71434252F5E}" sibTransId="{9FFFC01E-9F87-4D1C-8B63-1869A8C807CE}"/>
    <dgm:cxn modelId="{B160CCB6-35FB-497A-98F1-3F13DD218A27}" type="presOf" srcId="{54C8594C-5C8A-4285-B710-6D80133D4D3C}" destId="{2EF03B00-E7BE-48FE-A468-B62B5455DFB1}" srcOrd="0" destOrd="0" presId="urn:microsoft.com/office/officeart/2009/3/layout/OpposingIdeas"/>
    <dgm:cxn modelId="{032DF46B-6BD4-4B90-A282-D282D5A1ADFA}" type="presOf" srcId="{577DC41E-DD13-48D5-B2FC-143BE39A21D6}" destId="{94711D34-0585-4FA9-A14B-49DAB21B052C}" srcOrd="0" destOrd="0" presId="urn:microsoft.com/office/officeart/2009/3/layout/OpposingIdeas"/>
    <dgm:cxn modelId="{0A6AAFFE-47B4-4E00-8ABE-05CE487E2579}" type="presOf" srcId="{A218B2C8-4A65-4497-B993-4B9819412C5C}" destId="{C7EF948C-A279-4705-B50E-5F35A3E2F188}" srcOrd="1" destOrd="0" presId="urn:microsoft.com/office/officeart/2009/3/layout/OpposingIdeas"/>
    <dgm:cxn modelId="{E5812333-67C1-4A9C-B3EE-79C6E2B3A00A}" type="presParOf" srcId="{2EF03B00-E7BE-48FE-A468-B62B5455DFB1}" destId="{F062E605-2FD6-4B8C-B3DA-21B7B68D3088}" srcOrd="0" destOrd="0" presId="urn:microsoft.com/office/officeart/2009/3/layout/OpposingIdeas"/>
    <dgm:cxn modelId="{4D0CE1F1-0549-4DA7-A53F-B2CB4AF20F4B}" type="presParOf" srcId="{2EF03B00-E7BE-48FE-A468-B62B5455DFB1}" destId="{32B7C91C-1B03-4AE1-A5DF-8E9DE3E39939}" srcOrd="1" destOrd="0" presId="urn:microsoft.com/office/officeart/2009/3/layout/OpposingIdeas"/>
    <dgm:cxn modelId="{8FE7A868-BF1C-4585-A742-772ECFB02190}" type="presParOf" srcId="{2EF03B00-E7BE-48FE-A468-B62B5455DFB1}" destId="{CAD7DB7B-F399-4449-B933-E85010EA8FFD}" srcOrd="2" destOrd="0" presId="urn:microsoft.com/office/officeart/2009/3/layout/OpposingIdeas"/>
    <dgm:cxn modelId="{F80F2BAC-0B75-4F6B-ABD1-DF43076D3A2C}" type="presParOf" srcId="{2EF03B00-E7BE-48FE-A468-B62B5455DFB1}" destId="{94711D34-0585-4FA9-A14B-49DAB21B052C}" srcOrd="3" destOrd="0" presId="urn:microsoft.com/office/officeart/2009/3/layout/OpposingIdeas"/>
    <dgm:cxn modelId="{F21FD0A8-4D8A-4703-8790-B55BC21BA7C2}" type="presParOf" srcId="{2EF03B00-E7BE-48FE-A468-B62B5455DFB1}" destId="{6C826586-9196-4CFC-8949-504ACC896276}" srcOrd="4" destOrd="0" presId="urn:microsoft.com/office/officeart/2009/3/layout/OpposingIdeas"/>
    <dgm:cxn modelId="{C496BEC4-5DC8-4B46-A6C5-D132B153222D}" type="presParOf" srcId="{2EF03B00-E7BE-48FE-A468-B62B5455DFB1}" destId="{C7EF948C-A279-4705-B50E-5F35A3E2F188}" srcOrd="5" destOrd="0" presId="urn:microsoft.com/office/officeart/2009/3/layout/OpposingIdeas"/>
    <dgm:cxn modelId="{359B7828-490E-4FAF-8D10-CF9E1C4BAAEA}" type="presParOf" srcId="{2EF03B00-E7BE-48FE-A468-B62B5455DFB1}" destId="{590A202F-6F45-4BDE-BD51-3B38B612A263}" srcOrd="6" destOrd="0" presId="urn:microsoft.com/office/officeart/2009/3/layout/OpposingIdeas"/>
    <dgm:cxn modelId="{4F4962F8-E884-44C5-B0E7-71339DC81144}" type="presParOf" srcId="{2EF03B00-E7BE-48FE-A468-B62B5455DFB1}" destId="{BC292C05-9812-4E6F-B821-D77887C8307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D5F2B-00F9-42FD-A8D3-2DED6E4DA9C5}"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1A3A20E4-0600-4DD8-9A36-FEA645109F12}">
      <dgm:prSet phldrT="[Text]" custT="1"/>
      <dgm:spPr>
        <a:ln>
          <a:solidFill>
            <a:srgbClr val="002060"/>
          </a:solidFill>
        </a:ln>
        <a:effectLst>
          <a:outerShdw blurRad="50800" dist="38100" dir="2700000" algn="tl" rotWithShape="0">
            <a:prstClr val="black">
              <a:alpha val="40000"/>
            </a:prstClr>
          </a:outerShdw>
        </a:effectLst>
      </dgm:spPr>
      <dgm:t>
        <a:bodyPr/>
        <a:lstStyle/>
        <a:p>
          <a:pPr algn="ctr"/>
          <a:r>
            <a:rPr lang="en-US" sz="1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1. What does the individual want NS to learn about them first?</a:t>
          </a:r>
        </a:p>
        <a:p>
          <a:pPr algn="ctr"/>
          <a:r>
            <a:rPr lang="en-US" sz="1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2. What does the agency need NS to focus on?</a:t>
          </a:r>
          <a:endParaRPr lang="en-US" sz="1200" b="1" dirty="0">
            <a:solidFill>
              <a:srgbClr val="002060"/>
            </a:solidFill>
          </a:endParaRPr>
        </a:p>
      </dgm:t>
    </dgm:pt>
    <dgm:pt modelId="{AE6E22F7-D9FD-47FA-BE5E-C911E9A34907}" type="parTrans" cxnId="{AAA6F7DA-B9CC-417C-B9B7-74A0C2EBD0A2}">
      <dgm:prSet/>
      <dgm:spPr/>
      <dgm:t>
        <a:bodyPr/>
        <a:lstStyle/>
        <a:p>
          <a:endParaRPr lang="en-US"/>
        </a:p>
      </dgm:t>
    </dgm:pt>
    <dgm:pt modelId="{22D9CC33-CC93-488A-A51C-12FFB0960E01}" type="sibTrans" cxnId="{AAA6F7DA-B9CC-417C-B9B7-74A0C2EBD0A2}">
      <dgm:prSet/>
      <dgm:spPr/>
      <dgm:t>
        <a:bodyPr/>
        <a:lstStyle/>
        <a:p>
          <a:endParaRPr lang="en-US"/>
        </a:p>
      </dgm:t>
    </dgm:pt>
    <dgm:pt modelId="{615BDE99-A4B1-485B-B388-FCD8E8C986D7}">
      <dgm:prSet phldrT="[Text]"/>
      <dgm:spPr>
        <a:ln>
          <a:solidFill>
            <a:srgbClr val="002060"/>
          </a:solidFill>
        </a:ln>
        <a:effectLst>
          <a:outerShdw blurRad="50800" dist="38100" dir="5400000" algn="t" rotWithShape="0">
            <a:prstClr val="black">
              <a:alpha val="40000"/>
            </a:prstClr>
          </a:outerShdw>
        </a:effectLst>
      </dgm:spPr>
      <dgm:t>
        <a:bodyPr/>
        <a:lstStyle/>
        <a:p>
          <a:r>
            <a:rPr lang="en-US"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Determine the best approach for coaching NS in those areas</a:t>
          </a:r>
          <a:endParaRPr lang="en-US" b="1" dirty="0">
            <a:solidFill>
              <a:srgbClr val="002060"/>
            </a:solidFill>
          </a:endParaRPr>
        </a:p>
      </dgm:t>
    </dgm:pt>
    <dgm:pt modelId="{4EEFA13C-DEAD-4F0A-B214-BE6CA1469A98}" type="parTrans" cxnId="{75DB93F3-9277-47FA-965C-FF043CDC7285}">
      <dgm:prSet/>
      <dgm:spPr/>
      <dgm:t>
        <a:bodyPr/>
        <a:lstStyle/>
        <a:p>
          <a:endParaRPr lang="en-US"/>
        </a:p>
      </dgm:t>
    </dgm:pt>
    <dgm:pt modelId="{3F781411-0A4E-4A8F-ACFB-71EC2903C391}" type="sibTrans" cxnId="{75DB93F3-9277-47FA-965C-FF043CDC7285}">
      <dgm:prSet/>
      <dgm:spPr/>
      <dgm:t>
        <a:bodyPr/>
        <a:lstStyle/>
        <a:p>
          <a:endParaRPr lang="en-US"/>
        </a:p>
      </dgm:t>
    </dgm:pt>
    <dgm:pt modelId="{3EB623D2-3C7F-47AD-AB09-A7C41BB177FF}">
      <dgm:prSet phldrT="[Text]"/>
      <dgm:spPr>
        <a:ln>
          <a:solidFill>
            <a:srgbClr val="002060"/>
          </a:solidFill>
        </a:ln>
        <a:effectLst>
          <a:outerShdw blurRad="50800" dist="38100" dir="8100000" algn="tr" rotWithShape="0">
            <a:prstClr val="black">
              <a:alpha val="40000"/>
            </a:prstClr>
          </a:outerShdw>
        </a:effectLst>
      </dgm:spPr>
      <dgm:t>
        <a:bodyPr/>
        <a:lstStyle/>
        <a:p>
          <a:r>
            <a:rPr lang="en-US"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Support NS to focus on those areas until competence is demonstrated</a:t>
          </a:r>
          <a:endParaRPr lang="en-US" b="1" dirty="0">
            <a:solidFill>
              <a:srgbClr val="002060"/>
            </a:solidFill>
          </a:endParaRPr>
        </a:p>
      </dgm:t>
    </dgm:pt>
    <dgm:pt modelId="{741747F9-22FD-45D7-8131-1B7706935455}" type="parTrans" cxnId="{5D6BD95B-96D4-42D4-B3BF-C214FED7250D}">
      <dgm:prSet/>
      <dgm:spPr/>
      <dgm:t>
        <a:bodyPr/>
        <a:lstStyle/>
        <a:p>
          <a:endParaRPr lang="en-US"/>
        </a:p>
      </dgm:t>
    </dgm:pt>
    <dgm:pt modelId="{D8EFE8E1-097F-4E83-A94A-89147E9D4E84}" type="sibTrans" cxnId="{5D6BD95B-96D4-42D4-B3BF-C214FED7250D}">
      <dgm:prSet/>
      <dgm:spPr/>
      <dgm:t>
        <a:bodyPr/>
        <a:lstStyle/>
        <a:p>
          <a:endParaRPr lang="en-US"/>
        </a:p>
      </dgm:t>
    </dgm:pt>
    <dgm:pt modelId="{1A12234A-E4F8-4E23-AEE6-9D9F0F1C1C07}" type="pres">
      <dgm:prSet presAssocID="{762D5F2B-00F9-42FD-A8D3-2DED6E4DA9C5}" presName="Name0" presStyleCnt="0">
        <dgm:presLayoutVars>
          <dgm:dir/>
          <dgm:resizeHandles val="exact"/>
        </dgm:presLayoutVars>
      </dgm:prSet>
      <dgm:spPr/>
      <dgm:t>
        <a:bodyPr/>
        <a:lstStyle/>
        <a:p>
          <a:endParaRPr lang="en-US"/>
        </a:p>
      </dgm:t>
    </dgm:pt>
    <dgm:pt modelId="{EB7DB417-644B-450A-BBB1-90F64D2F3FA6}" type="pres">
      <dgm:prSet presAssocID="{1A3A20E4-0600-4DD8-9A36-FEA645109F12}" presName="composite" presStyleCnt="0"/>
      <dgm:spPr/>
    </dgm:pt>
    <dgm:pt modelId="{A3B28573-B8A6-4C30-9122-DBC7E088A1AD}" type="pres">
      <dgm:prSet presAssocID="{1A3A20E4-0600-4DD8-9A36-FEA645109F12}" presName="bgChev" presStyleLbl="node1" presStyleIdx="0" presStyleCnt="3" custScaleX="118113" custScaleY="115846"/>
      <dgm:spPr>
        <a:solidFill>
          <a:schemeClr val="accent5">
            <a:lumMod val="75000"/>
          </a:schemeClr>
        </a:solidFill>
        <a:ln>
          <a:noFill/>
        </a:ln>
        <a:effectLst>
          <a:outerShdw blurRad="50800" dist="38100" dir="5400000" algn="t" rotWithShape="0">
            <a:prstClr val="black">
              <a:alpha val="40000"/>
            </a:prstClr>
          </a:outerShdw>
        </a:effectLst>
      </dgm:spPr>
    </dgm:pt>
    <dgm:pt modelId="{8C3E90E4-AA8D-4EA2-BED4-ED855A0E1607}" type="pres">
      <dgm:prSet presAssocID="{1A3A20E4-0600-4DD8-9A36-FEA645109F12}" presName="txNode" presStyleLbl="fgAcc1" presStyleIdx="0" presStyleCnt="3" custScaleX="115215" custScaleY="116821">
        <dgm:presLayoutVars>
          <dgm:bulletEnabled val="1"/>
        </dgm:presLayoutVars>
      </dgm:prSet>
      <dgm:spPr/>
      <dgm:t>
        <a:bodyPr/>
        <a:lstStyle/>
        <a:p>
          <a:endParaRPr lang="en-US"/>
        </a:p>
      </dgm:t>
    </dgm:pt>
    <dgm:pt modelId="{4E7D90F5-1318-4042-930F-F56EC4985AAC}" type="pres">
      <dgm:prSet presAssocID="{22D9CC33-CC93-488A-A51C-12FFB0960E01}" presName="compositeSpace" presStyleCnt="0"/>
      <dgm:spPr/>
    </dgm:pt>
    <dgm:pt modelId="{061D14EC-325B-41B3-A320-05925F457E6E}" type="pres">
      <dgm:prSet presAssocID="{615BDE99-A4B1-485B-B388-FCD8E8C986D7}" presName="composite" presStyleCnt="0"/>
      <dgm:spPr/>
    </dgm:pt>
    <dgm:pt modelId="{79139BFF-56FD-4929-9519-8FD3F2E7BD9A}" type="pres">
      <dgm:prSet presAssocID="{615BDE99-A4B1-485B-B388-FCD8E8C986D7}" presName="bgChev" presStyleLbl="node1" presStyleIdx="1" presStyleCnt="3" custScaleX="118113" custScaleY="115846"/>
      <dgm:spPr>
        <a:solidFill>
          <a:schemeClr val="accent5">
            <a:lumMod val="75000"/>
          </a:schemeClr>
        </a:solidFill>
        <a:ln>
          <a:noFill/>
        </a:ln>
        <a:effectLst>
          <a:outerShdw blurRad="50800" dist="38100" dir="5400000" algn="t" rotWithShape="0">
            <a:prstClr val="black">
              <a:alpha val="40000"/>
            </a:prstClr>
          </a:outerShdw>
        </a:effectLst>
      </dgm:spPr>
      <dgm:t>
        <a:bodyPr/>
        <a:lstStyle/>
        <a:p>
          <a:endParaRPr lang="en-US"/>
        </a:p>
      </dgm:t>
    </dgm:pt>
    <dgm:pt modelId="{94D7A203-1757-44D6-9065-082ADFFD2117}" type="pres">
      <dgm:prSet presAssocID="{615BDE99-A4B1-485B-B388-FCD8E8C986D7}" presName="txNode" presStyleLbl="fgAcc1" presStyleIdx="1" presStyleCnt="3" custScaleX="115215" custScaleY="116821">
        <dgm:presLayoutVars>
          <dgm:bulletEnabled val="1"/>
        </dgm:presLayoutVars>
      </dgm:prSet>
      <dgm:spPr/>
      <dgm:t>
        <a:bodyPr/>
        <a:lstStyle/>
        <a:p>
          <a:endParaRPr lang="en-US"/>
        </a:p>
      </dgm:t>
    </dgm:pt>
    <dgm:pt modelId="{BAB24F14-BF04-4B3B-BABD-4F9D7F08D4D9}" type="pres">
      <dgm:prSet presAssocID="{3F781411-0A4E-4A8F-ACFB-71EC2903C391}" presName="compositeSpace" presStyleCnt="0"/>
      <dgm:spPr/>
    </dgm:pt>
    <dgm:pt modelId="{BC512444-D335-4403-ABF7-29B94F69B986}" type="pres">
      <dgm:prSet presAssocID="{3EB623D2-3C7F-47AD-AB09-A7C41BB177FF}" presName="composite" presStyleCnt="0"/>
      <dgm:spPr/>
    </dgm:pt>
    <dgm:pt modelId="{559CDD02-D0BF-40A1-8A7C-C5C022B3E4F7}" type="pres">
      <dgm:prSet presAssocID="{3EB623D2-3C7F-47AD-AB09-A7C41BB177FF}" presName="bgChev" presStyleLbl="node1" presStyleIdx="2" presStyleCnt="3" custScaleX="118113" custScaleY="115846"/>
      <dgm:spPr>
        <a:solidFill>
          <a:schemeClr val="accent5">
            <a:lumMod val="75000"/>
          </a:schemeClr>
        </a:solidFill>
        <a:ln>
          <a:noFill/>
        </a:ln>
        <a:effectLst>
          <a:outerShdw blurRad="50800" dist="38100" dir="5400000" algn="t" rotWithShape="0">
            <a:prstClr val="black">
              <a:alpha val="40000"/>
            </a:prstClr>
          </a:outerShdw>
        </a:effectLst>
      </dgm:spPr>
      <dgm:t>
        <a:bodyPr/>
        <a:lstStyle/>
        <a:p>
          <a:endParaRPr lang="en-US"/>
        </a:p>
      </dgm:t>
    </dgm:pt>
    <dgm:pt modelId="{2C5AB6BC-7A68-4DA1-B2F8-202026752DBC}" type="pres">
      <dgm:prSet presAssocID="{3EB623D2-3C7F-47AD-AB09-A7C41BB177FF}" presName="txNode" presStyleLbl="fgAcc1" presStyleIdx="2" presStyleCnt="3" custScaleX="115215" custScaleY="116821" custLinFactNeighborX="1246" custLinFactNeighborY="-1818">
        <dgm:presLayoutVars>
          <dgm:bulletEnabled val="1"/>
        </dgm:presLayoutVars>
      </dgm:prSet>
      <dgm:spPr/>
      <dgm:t>
        <a:bodyPr/>
        <a:lstStyle/>
        <a:p>
          <a:endParaRPr lang="en-US"/>
        </a:p>
      </dgm:t>
    </dgm:pt>
  </dgm:ptLst>
  <dgm:cxnLst>
    <dgm:cxn modelId="{A38E9026-AE4D-40DC-A504-90E3EB71AACB}" type="presOf" srcId="{762D5F2B-00F9-42FD-A8D3-2DED6E4DA9C5}" destId="{1A12234A-E4F8-4E23-AEE6-9D9F0F1C1C07}" srcOrd="0" destOrd="0" presId="urn:microsoft.com/office/officeart/2005/8/layout/chevronAccent+Icon"/>
    <dgm:cxn modelId="{AAA6F7DA-B9CC-417C-B9B7-74A0C2EBD0A2}" srcId="{762D5F2B-00F9-42FD-A8D3-2DED6E4DA9C5}" destId="{1A3A20E4-0600-4DD8-9A36-FEA645109F12}" srcOrd="0" destOrd="0" parTransId="{AE6E22F7-D9FD-47FA-BE5E-C911E9A34907}" sibTransId="{22D9CC33-CC93-488A-A51C-12FFB0960E01}"/>
    <dgm:cxn modelId="{75DB93F3-9277-47FA-965C-FF043CDC7285}" srcId="{762D5F2B-00F9-42FD-A8D3-2DED6E4DA9C5}" destId="{615BDE99-A4B1-485B-B388-FCD8E8C986D7}" srcOrd="1" destOrd="0" parTransId="{4EEFA13C-DEAD-4F0A-B214-BE6CA1469A98}" sibTransId="{3F781411-0A4E-4A8F-ACFB-71EC2903C391}"/>
    <dgm:cxn modelId="{F4FEDF1C-061C-4042-9199-AF18B5C99AF9}" type="presOf" srcId="{615BDE99-A4B1-485B-B388-FCD8E8C986D7}" destId="{94D7A203-1757-44D6-9065-082ADFFD2117}" srcOrd="0" destOrd="0" presId="urn:microsoft.com/office/officeart/2005/8/layout/chevronAccent+Icon"/>
    <dgm:cxn modelId="{5D6BD95B-96D4-42D4-B3BF-C214FED7250D}" srcId="{762D5F2B-00F9-42FD-A8D3-2DED6E4DA9C5}" destId="{3EB623D2-3C7F-47AD-AB09-A7C41BB177FF}" srcOrd="2" destOrd="0" parTransId="{741747F9-22FD-45D7-8131-1B7706935455}" sibTransId="{D8EFE8E1-097F-4E83-A94A-89147E9D4E84}"/>
    <dgm:cxn modelId="{6DD42D19-98E6-4A70-B742-7902A46A152E}" type="presOf" srcId="{1A3A20E4-0600-4DD8-9A36-FEA645109F12}" destId="{8C3E90E4-AA8D-4EA2-BED4-ED855A0E1607}" srcOrd="0" destOrd="0" presId="urn:microsoft.com/office/officeart/2005/8/layout/chevronAccent+Icon"/>
    <dgm:cxn modelId="{9C865616-8A84-473E-8605-92F7E5F84694}" type="presOf" srcId="{3EB623D2-3C7F-47AD-AB09-A7C41BB177FF}" destId="{2C5AB6BC-7A68-4DA1-B2F8-202026752DBC}" srcOrd="0" destOrd="0" presId="urn:microsoft.com/office/officeart/2005/8/layout/chevronAccent+Icon"/>
    <dgm:cxn modelId="{56BC3760-D18B-4FB9-BAE1-8294B20BE8A9}" type="presParOf" srcId="{1A12234A-E4F8-4E23-AEE6-9D9F0F1C1C07}" destId="{EB7DB417-644B-450A-BBB1-90F64D2F3FA6}" srcOrd="0" destOrd="0" presId="urn:microsoft.com/office/officeart/2005/8/layout/chevronAccent+Icon"/>
    <dgm:cxn modelId="{44C21875-DFB7-4FB7-8B94-33976D18AB35}" type="presParOf" srcId="{EB7DB417-644B-450A-BBB1-90F64D2F3FA6}" destId="{A3B28573-B8A6-4C30-9122-DBC7E088A1AD}" srcOrd="0" destOrd="0" presId="urn:microsoft.com/office/officeart/2005/8/layout/chevronAccent+Icon"/>
    <dgm:cxn modelId="{EBC890CF-52BA-4117-A637-0235C5C92EEA}" type="presParOf" srcId="{EB7DB417-644B-450A-BBB1-90F64D2F3FA6}" destId="{8C3E90E4-AA8D-4EA2-BED4-ED855A0E1607}" srcOrd="1" destOrd="0" presId="urn:microsoft.com/office/officeart/2005/8/layout/chevronAccent+Icon"/>
    <dgm:cxn modelId="{29604990-AAC8-4B60-BF25-1CF35BC66153}" type="presParOf" srcId="{1A12234A-E4F8-4E23-AEE6-9D9F0F1C1C07}" destId="{4E7D90F5-1318-4042-930F-F56EC4985AAC}" srcOrd="1" destOrd="0" presId="urn:microsoft.com/office/officeart/2005/8/layout/chevronAccent+Icon"/>
    <dgm:cxn modelId="{611C558C-540C-4C9D-B263-B7797AF99E77}" type="presParOf" srcId="{1A12234A-E4F8-4E23-AEE6-9D9F0F1C1C07}" destId="{061D14EC-325B-41B3-A320-05925F457E6E}" srcOrd="2" destOrd="0" presId="urn:microsoft.com/office/officeart/2005/8/layout/chevronAccent+Icon"/>
    <dgm:cxn modelId="{648E00EF-705A-4C35-B7B9-AAF06BBF66B0}" type="presParOf" srcId="{061D14EC-325B-41B3-A320-05925F457E6E}" destId="{79139BFF-56FD-4929-9519-8FD3F2E7BD9A}" srcOrd="0" destOrd="0" presId="urn:microsoft.com/office/officeart/2005/8/layout/chevronAccent+Icon"/>
    <dgm:cxn modelId="{736D0CB7-27B3-48FD-A06D-0DFA5B4FFACB}" type="presParOf" srcId="{061D14EC-325B-41B3-A320-05925F457E6E}" destId="{94D7A203-1757-44D6-9065-082ADFFD2117}" srcOrd="1" destOrd="0" presId="urn:microsoft.com/office/officeart/2005/8/layout/chevronAccent+Icon"/>
    <dgm:cxn modelId="{4808A3EE-B31D-4E11-95F3-048A5DAE2D34}" type="presParOf" srcId="{1A12234A-E4F8-4E23-AEE6-9D9F0F1C1C07}" destId="{BAB24F14-BF04-4B3B-BABD-4F9D7F08D4D9}" srcOrd="3" destOrd="0" presId="urn:microsoft.com/office/officeart/2005/8/layout/chevronAccent+Icon"/>
    <dgm:cxn modelId="{7AE56FD4-280B-4EA4-8B84-F983F6447EE2}" type="presParOf" srcId="{1A12234A-E4F8-4E23-AEE6-9D9F0F1C1C07}" destId="{BC512444-D335-4403-ABF7-29B94F69B986}" srcOrd="4" destOrd="0" presId="urn:microsoft.com/office/officeart/2005/8/layout/chevronAccent+Icon"/>
    <dgm:cxn modelId="{D2F76457-9CBE-4621-B81A-6C98ED3D1A98}" type="presParOf" srcId="{BC512444-D335-4403-ABF7-29B94F69B986}" destId="{559CDD02-D0BF-40A1-8A7C-C5C022B3E4F7}" srcOrd="0" destOrd="0" presId="urn:microsoft.com/office/officeart/2005/8/layout/chevronAccent+Icon"/>
    <dgm:cxn modelId="{BCF0DE7D-F8D1-4B03-9B1E-ADE2C243D4F2}" type="presParOf" srcId="{BC512444-D335-4403-ABF7-29B94F69B986}" destId="{2C5AB6BC-7A68-4DA1-B2F8-202026752DBC}"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DE171-82D6-4F70-BFF3-C95F5BCA8945}" type="doc">
      <dgm:prSet loTypeId="urn:microsoft.com/office/officeart/2005/8/layout/cycle8" loCatId="cycle" qsTypeId="urn:microsoft.com/office/officeart/2005/8/quickstyle/simple1" qsCatId="simple" csTypeId="urn:microsoft.com/office/officeart/2005/8/colors/accent1_2" csCatId="accent1" phldr="1"/>
      <dgm:spPr/>
    </dgm:pt>
    <dgm:pt modelId="{DF8F2BDE-95F8-4F51-9B4D-84CB5C94EF26}">
      <dgm:prSet phldrT="[Text]"/>
      <dgm:spPr>
        <a:solidFill>
          <a:srgbClr val="002060"/>
        </a:solidFill>
      </dgm:spPr>
      <dgm: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Listen</a:t>
          </a:r>
          <a:endParaRPr lang="en-US" dirty="0"/>
        </a:p>
      </dgm:t>
    </dgm:pt>
    <dgm:pt modelId="{DA870E1E-77C2-4EE7-8497-72AA46FF73E8}" type="parTrans" cxnId="{BF14C4B0-BE74-4AAB-965E-DF9DA933801C}">
      <dgm:prSet/>
      <dgm:spPr/>
      <dgm:t>
        <a:bodyPr/>
        <a:lstStyle/>
        <a:p>
          <a:endParaRPr lang="en-US"/>
        </a:p>
      </dgm:t>
    </dgm:pt>
    <dgm:pt modelId="{B2087636-954D-4355-9328-EABE4656BBBE}" type="sibTrans" cxnId="{BF14C4B0-BE74-4AAB-965E-DF9DA933801C}">
      <dgm:prSet/>
      <dgm:spPr/>
      <dgm:t>
        <a:bodyPr/>
        <a:lstStyle/>
        <a:p>
          <a:endParaRPr lang="en-US"/>
        </a:p>
      </dgm:t>
    </dgm:pt>
    <dgm:pt modelId="{6FE7DAED-2CD1-4C8D-B1F8-A908906F7333}">
      <dgm:prSet phldrT="[Text]"/>
      <dgm:spPr>
        <a:solidFill>
          <a:schemeClr val="accent5">
            <a:lumMod val="75000"/>
          </a:schemeClr>
        </a:solidFill>
      </dgm:spPr>
      <dgm: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Guide</a:t>
          </a:r>
          <a:endParaRPr lang="en-US" dirty="0"/>
        </a:p>
      </dgm:t>
    </dgm:pt>
    <dgm:pt modelId="{D2381E26-EA35-49E2-8D03-512A2BEBACFD}" type="parTrans" cxnId="{96C4E81D-30DD-4775-8C0E-BD1836496E0F}">
      <dgm:prSet/>
      <dgm:spPr/>
      <dgm:t>
        <a:bodyPr/>
        <a:lstStyle/>
        <a:p>
          <a:endParaRPr lang="en-US"/>
        </a:p>
      </dgm:t>
    </dgm:pt>
    <dgm:pt modelId="{4ABD5D86-2215-4CE7-A867-CA2F7B8CD537}" type="sibTrans" cxnId="{96C4E81D-30DD-4775-8C0E-BD1836496E0F}">
      <dgm:prSet/>
      <dgm:spPr/>
      <dgm:t>
        <a:bodyPr/>
        <a:lstStyle/>
        <a:p>
          <a:endParaRPr lang="en-US"/>
        </a:p>
      </dgm:t>
    </dgm:pt>
    <dgm:pt modelId="{4D7CA1F5-1F03-45BE-979C-581F968ACE5C}">
      <dgm:prSet phldrT="[Text]"/>
      <dgm:spPr>
        <a:solidFill>
          <a:schemeClr val="accent5"/>
        </a:solidFill>
        <a:ln>
          <a:noFill/>
        </a:ln>
        <a:effectLst>
          <a:outerShdw blurRad="50800" dist="38100" dir="2700000" algn="tl" rotWithShape="0">
            <a:prstClr val="black">
              <a:alpha val="40000"/>
            </a:prstClr>
          </a:outerShdw>
        </a:effectLst>
      </dgm:spPr>
      <dgm: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Assess</a:t>
          </a:r>
          <a:endParaRPr lang="en-US" dirty="0"/>
        </a:p>
      </dgm:t>
    </dgm:pt>
    <dgm:pt modelId="{2BA5F642-E649-4911-9053-A3302DB01418}" type="parTrans" cxnId="{AD2D3B09-1F79-4A9F-8C47-CE298964C1F0}">
      <dgm:prSet/>
      <dgm:spPr/>
      <dgm:t>
        <a:bodyPr/>
        <a:lstStyle/>
        <a:p>
          <a:endParaRPr lang="en-US"/>
        </a:p>
      </dgm:t>
    </dgm:pt>
    <dgm:pt modelId="{C67D11DB-1194-4B16-A96B-6103ECE69B98}" type="sibTrans" cxnId="{AD2D3B09-1F79-4A9F-8C47-CE298964C1F0}">
      <dgm:prSet/>
      <dgm:spPr/>
      <dgm:t>
        <a:bodyPr/>
        <a:lstStyle/>
        <a:p>
          <a:endParaRPr lang="en-US"/>
        </a:p>
      </dgm:t>
    </dgm:pt>
    <dgm:pt modelId="{7E6FB49C-5BB7-43DA-BB18-CA36E5C3BAD5}" type="pres">
      <dgm:prSet presAssocID="{5EEDE171-82D6-4F70-BFF3-C95F5BCA8945}" presName="compositeShape" presStyleCnt="0">
        <dgm:presLayoutVars>
          <dgm:chMax val="7"/>
          <dgm:dir/>
          <dgm:resizeHandles val="exact"/>
        </dgm:presLayoutVars>
      </dgm:prSet>
      <dgm:spPr/>
    </dgm:pt>
    <dgm:pt modelId="{CD7C52AA-669F-46B6-ACB0-9AADA1DE77EF}" type="pres">
      <dgm:prSet presAssocID="{5EEDE171-82D6-4F70-BFF3-C95F5BCA8945}" presName="wedge1" presStyleLbl="node1" presStyleIdx="0" presStyleCnt="3"/>
      <dgm:spPr/>
      <dgm:t>
        <a:bodyPr/>
        <a:lstStyle/>
        <a:p>
          <a:endParaRPr lang="en-US"/>
        </a:p>
      </dgm:t>
    </dgm:pt>
    <dgm:pt modelId="{3632D78C-895D-4C31-8064-95F75AD80DB3}" type="pres">
      <dgm:prSet presAssocID="{5EEDE171-82D6-4F70-BFF3-C95F5BCA8945}" presName="dummy1a" presStyleCnt="0"/>
      <dgm:spPr/>
    </dgm:pt>
    <dgm:pt modelId="{E6C298AA-B7D6-4ECD-837E-6FEEF1428A24}" type="pres">
      <dgm:prSet presAssocID="{5EEDE171-82D6-4F70-BFF3-C95F5BCA8945}" presName="dummy1b" presStyleCnt="0"/>
      <dgm:spPr/>
    </dgm:pt>
    <dgm:pt modelId="{97261375-B5A5-4AF7-9BB6-16A74864FF88}" type="pres">
      <dgm:prSet presAssocID="{5EEDE171-82D6-4F70-BFF3-C95F5BCA8945}" presName="wedge1Tx" presStyleLbl="node1" presStyleIdx="0" presStyleCnt="3">
        <dgm:presLayoutVars>
          <dgm:chMax val="0"/>
          <dgm:chPref val="0"/>
          <dgm:bulletEnabled val="1"/>
        </dgm:presLayoutVars>
      </dgm:prSet>
      <dgm:spPr/>
      <dgm:t>
        <a:bodyPr/>
        <a:lstStyle/>
        <a:p>
          <a:endParaRPr lang="en-US"/>
        </a:p>
      </dgm:t>
    </dgm:pt>
    <dgm:pt modelId="{27F83EFE-068D-417F-BA3A-D3508B2574F9}" type="pres">
      <dgm:prSet presAssocID="{5EEDE171-82D6-4F70-BFF3-C95F5BCA8945}" presName="wedge2" presStyleLbl="node1" presStyleIdx="1" presStyleCnt="3"/>
      <dgm:spPr/>
      <dgm:t>
        <a:bodyPr/>
        <a:lstStyle/>
        <a:p>
          <a:endParaRPr lang="en-US"/>
        </a:p>
      </dgm:t>
    </dgm:pt>
    <dgm:pt modelId="{D8139FE1-036F-4BD4-B501-1F8AD0148803}" type="pres">
      <dgm:prSet presAssocID="{5EEDE171-82D6-4F70-BFF3-C95F5BCA8945}" presName="dummy2a" presStyleCnt="0"/>
      <dgm:spPr/>
    </dgm:pt>
    <dgm:pt modelId="{B23C3BE6-4024-4D36-9E0F-FEE71D5F7978}" type="pres">
      <dgm:prSet presAssocID="{5EEDE171-82D6-4F70-BFF3-C95F5BCA8945}" presName="dummy2b" presStyleCnt="0"/>
      <dgm:spPr/>
    </dgm:pt>
    <dgm:pt modelId="{D46331BC-0809-4AEC-8DA0-C2C26D7BD433}" type="pres">
      <dgm:prSet presAssocID="{5EEDE171-82D6-4F70-BFF3-C95F5BCA8945}" presName="wedge2Tx" presStyleLbl="node1" presStyleIdx="1" presStyleCnt="3">
        <dgm:presLayoutVars>
          <dgm:chMax val="0"/>
          <dgm:chPref val="0"/>
          <dgm:bulletEnabled val="1"/>
        </dgm:presLayoutVars>
      </dgm:prSet>
      <dgm:spPr/>
      <dgm:t>
        <a:bodyPr/>
        <a:lstStyle/>
        <a:p>
          <a:endParaRPr lang="en-US"/>
        </a:p>
      </dgm:t>
    </dgm:pt>
    <dgm:pt modelId="{DA3B36C7-DD11-42EC-9C04-D1704F4AAC0C}" type="pres">
      <dgm:prSet presAssocID="{5EEDE171-82D6-4F70-BFF3-C95F5BCA8945}" presName="wedge3" presStyleLbl="node1" presStyleIdx="2" presStyleCnt="3"/>
      <dgm:spPr/>
      <dgm:t>
        <a:bodyPr/>
        <a:lstStyle/>
        <a:p>
          <a:endParaRPr lang="en-US"/>
        </a:p>
      </dgm:t>
    </dgm:pt>
    <dgm:pt modelId="{2F67AEDD-A73B-40A4-85B3-EB666528207C}" type="pres">
      <dgm:prSet presAssocID="{5EEDE171-82D6-4F70-BFF3-C95F5BCA8945}" presName="dummy3a" presStyleCnt="0"/>
      <dgm:spPr/>
    </dgm:pt>
    <dgm:pt modelId="{7F8D0168-5E73-4497-A3EE-30AF001FE344}" type="pres">
      <dgm:prSet presAssocID="{5EEDE171-82D6-4F70-BFF3-C95F5BCA8945}" presName="dummy3b" presStyleCnt="0"/>
      <dgm:spPr/>
    </dgm:pt>
    <dgm:pt modelId="{28EDA18F-18A3-4AE7-A8DA-B1B70BC31F1F}" type="pres">
      <dgm:prSet presAssocID="{5EEDE171-82D6-4F70-BFF3-C95F5BCA8945}" presName="wedge3Tx" presStyleLbl="node1" presStyleIdx="2" presStyleCnt="3">
        <dgm:presLayoutVars>
          <dgm:chMax val="0"/>
          <dgm:chPref val="0"/>
          <dgm:bulletEnabled val="1"/>
        </dgm:presLayoutVars>
      </dgm:prSet>
      <dgm:spPr/>
      <dgm:t>
        <a:bodyPr/>
        <a:lstStyle/>
        <a:p>
          <a:endParaRPr lang="en-US"/>
        </a:p>
      </dgm:t>
    </dgm:pt>
    <dgm:pt modelId="{460477E0-709E-4780-A65A-1045DA009303}" type="pres">
      <dgm:prSet presAssocID="{B2087636-954D-4355-9328-EABE4656BBBE}" presName="arrowWedge1" presStyleLbl="fgSibTrans2D1" presStyleIdx="0" presStyleCnt="3"/>
      <dgm:spPr/>
    </dgm:pt>
    <dgm:pt modelId="{198A6DD6-762C-4211-A1D3-888A27575FFE}" type="pres">
      <dgm:prSet presAssocID="{4ABD5D86-2215-4CE7-A867-CA2F7B8CD537}" presName="arrowWedge2" presStyleLbl="fgSibTrans2D1" presStyleIdx="1" presStyleCnt="3"/>
      <dgm:spPr/>
    </dgm:pt>
    <dgm:pt modelId="{6AA7D9C7-2ADD-4B95-8D9F-A58AB23BB4E4}" type="pres">
      <dgm:prSet presAssocID="{C67D11DB-1194-4B16-A96B-6103ECE69B98}" presName="arrowWedge3" presStyleLbl="fgSibTrans2D1" presStyleIdx="2" presStyleCnt="3"/>
      <dgm:spPr/>
    </dgm:pt>
  </dgm:ptLst>
  <dgm:cxnLst>
    <dgm:cxn modelId="{EC255B22-4B10-46E1-AFFE-22B6507A76A3}" type="presOf" srcId="{4D7CA1F5-1F03-45BE-979C-581F968ACE5C}" destId="{DA3B36C7-DD11-42EC-9C04-D1704F4AAC0C}" srcOrd="0" destOrd="0" presId="urn:microsoft.com/office/officeart/2005/8/layout/cycle8"/>
    <dgm:cxn modelId="{F8160BF6-24F8-4C49-B168-7EEC427B282D}" type="presOf" srcId="{4D7CA1F5-1F03-45BE-979C-581F968ACE5C}" destId="{28EDA18F-18A3-4AE7-A8DA-B1B70BC31F1F}" srcOrd="1" destOrd="0" presId="urn:microsoft.com/office/officeart/2005/8/layout/cycle8"/>
    <dgm:cxn modelId="{96C4E81D-30DD-4775-8C0E-BD1836496E0F}" srcId="{5EEDE171-82D6-4F70-BFF3-C95F5BCA8945}" destId="{6FE7DAED-2CD1-4C8D-B1F8-A908906F7333}" srcOrd="1" destOrd="0" parTransId="{D2381E26-EA35-49E2-8D03-512A2BEBACFD}" sibTransId="{4ABD5D86-2215-4CE7-A867-CA2F7B8CD537}"/>
    <dgm:cxn modelId="{157932DF-05C5-4DAD-8B1B-54E37BDBB83A}" type="presOf" srcId="{5EEDE171-82D6-4F70-BFF3-C95F5BCA8945}" destId="{7E6FB49C-5BB7-43DA-BB18-CA36E5C3BAD5}" srcOrd="0" destOrd="0" presId="urn:microsoft.com/office/officeart/2005/8/layout/cycle8"/>
    <dgm:cxn modelId="{4013DAC4-E006-41A8-8BEF-DC0A9A951540}" type="presOf" srcId="{DF8F2BDE-95F8-4F51-9B4D-84CB5C94EF26}" destId="{97261375-B5A5-4AF7-9BB6-16A74864FF88}" srcOrd="1" destOrd="0" presId="urn:microsoft.com/office/officeart/2005/8/layout/cycle8"/>
    <dgm:cxn modelId="{BF14C4B0-BE74-4AAB-965E-DF9DA933801C}" srcId="{5EEDE171-82D6-4F70-BFF3-C95F5BCA8945}" destId="{DF8F2BDE-95F8-4F51-9B4D-84CB5C94EF26}" srcOrd="0" destOrd="0" parTransId="{DA870E1E-77C2-4EE7-8497-72AA46FF73E8}" sibTransId="{B2087636-954D-4355-9328-EABE4656BBBE}"/>
    <dgm:cxn modelId="{1A651018-C22C-4BBB-B5A9-3BEB3F8DFBE4}" type="presOf" srcId="{6FE7DAED-2CD1-4C8D-B1F8-A908906F7333}" destId="{D46331BC-0809-4AEC-8DA0-C2C26D7BD433}" srcOrd="1" destOrd="0" presId="urn:microsoft.com/office/officeart/2005/8/layout/cycle8"/>
    <dgm:cxn modelId="{AD2D3B09-1F79-4A9F-8C47-CE298964C1F0}" srcId="{5EEDE171-82D6-4F70-BFF3-C95F5BCA8945}" destId="{4D7CA1F5-1F03-45BE-979C-581F968ACE5C}" srcOrd="2" destOrd="0" parTransId="{2BA5F642-E649-4911-9053-A3302DB01418}" sibTransId="{C67D11DB-1194-4B16-A96B-6103ECE69B98}"/>
    <dgm:cxn modelId="{EBC68152-99B2-4A70-AE0A-3ACA406E7710}" type="presOf" srcId="{DF8F2BDE-95F8-4F51-9B4D-84CB5C94EF26}" destId="{CD7C52AA-669F-46B6-ACB0-9AADA1DE77EF}" srcOrd="0" destOrd="0" presId="urn:microsoft.com/office/officeart/2005/8/layout/cycle8"/>
    <dgm:cxn modelId="{695F764E-012E-4445-849E-C9196A47366E}" type="presOf" srcId="{6FE7DAED-2CD1-4C8D-B1F8-A908906F7333}" destId="{27F83EFE-068D-417F-BA3A-D3508B2574F9}" srcOrd="0" destOrd="0" presId="urn:microsoft.com/office/officeart/2005/8/layout/cycle8"/>
    <dgm:cxn modelId="{C6339CD3-3A7C-4F65-A42F-B242B5267DBD}" type="presParOf" srcId="{7E6FB49C-5BB7-43DA-BB18-CA36E5C3BAD5}" destId="{CD7C52AA-669F-46B6-ACB0-9AADA1DE77EF}" srcOrd="0" destOrd="0" presId="urn:microsoft.com/office/officeart/2005/8/layout/cycle8"/>
    <dgm:cxn modelId="{8BA365E7-9314-4B63-A040-F5F3A0640C91}" type="presParOf" srcId="{7E6FB49C-5BB7-43DA-BB18-CA36E5C3BAD5}" destId="{3632D78C-895D-4C31-8064-95F75AD80DB3}" srcOrd="1" destOrd="0" presId="urn:microsoft.com/office/officeart/2005/8/layout/cycle8"/>
    <dgm:cxn modelId="{C0F397A3-CCEE-402A-8834-3C8A973FB13B}" type="presParOf" srcId="{7E6FB49C-5BB7-43DA-BB18-CA36E5C3BAD5}" destId="{E6C298AA-B7D6-4ECD-837E-6FEEF1428A24}" srcOrd="2" destOrd="0" presId="urn:microsoft.com/office/officeart/2005/8/layout/cycle8"/>
    <dgm:cxn modelId="{B68B8B3D-090A-4DE5-ADD5-E28B18AA77DD}" type="presParOf" srcId="{7E6FB49C-5BB7-43DA-BB18-CA36E5C3BAD5}" destId="{97261375-B5A5-4AF7-9BB6-16A74864FF88}" srcOrd="3" destOrd="0" presId="urn:microsoft.com/office/officeart/2005/8/layout/cycle8"/>
    <dgm:cxn modelId="{3A1897C3-1F86-412A-B9AC-985CACB1ED0C}" type="presParOf" srcId="{7E6FB49C-5BB7-43DA-BB18-CA36E5C3BAD5}" destId="{27F83EFE-068D-417F-BA3A-D3508B2574F9}" srcOrd="4" destOrd="0" presId="urn:microsoft.com/office/officeart/2005/8/layout/cycle8"/>
    <dgm:cxn modelId="{89D263E3-E23F-4004-9940-4D1164194030}" type="presParOf" srcId="{7E6FB49C-5BB7-43DA-BB18-CA36E5C3BAD5}" destId="{D8139FE1-036F-4BD4-B501-1F8AD0148803}" srcOrd="5" destOrd="0" presId="urn:microsoft.com/office/officeart/2005/8/layout/cycle8"/>
    <dgm:cxn modelId="{A84CCB23-8D80-43F5-A5C0-90BC125E21B6}" type="presParOf" srcId="{7E6FB49C-5BB7-43DA-BB18-CA36E5C3BAD5}" destId="{B23C3BE6-4024-4D36-9E0F-FEE71D5F7978}" srcOrd="6" destOrd="0" presId="urn:microsoft.com/office/officeart/2005/8/layout/cycle8"/>
    <dgm:cxn modelId="{22EE7D88-3F2B-4D4F-A37D-F255DDB7EAD7}" type="presParOf" srcId="{7E6FB49C-5BB7-43DA-BB18-CA36E5C3BAD5}" destId="{D46331BC-0809-4AEC-8DA0-C2C26D7BD433}" srcOrd="7" destOrd="0" presId="urn:microsoft.com/office/officeart/2005/8/layout/cycle8"/>
    <dgm:cxn modelId="{557B2836-D0CC-4008-A71A-CA063218460D}" type="presParOf" srcId="{7E6FB49C-5BB7-43DA-BB18-CA36E5C3BAD5}" destId="{DA3B36C7-DD11-42EC-9C04-D1704F4AAC0C}" srcOrd="8" destOrd="0" presId="urn:microsoft.com/office/officeart/2005/8/layout/cycle8"/>
    <dgm:cxn modelId="{81B08744-1B40-4707-8754-D6BB1EF31690}" type="presParOf" srcId="{7E6FB49C-5BB7-43DA-BB18-CA36E5C3BAD5}" destId="{2F67AEDD-A73B-40A4-85B3-EB666528207C}" srcOrd="9" destOrd="0" presId="urn:microsoft.com/office/officeart/2005/8/layout/cycle8"/>
    <dgm:cxn modelId="{839BF129-D67C-4815-8294-1E1EBE8805BA}" type="presParOf" srcId="{7E6FB49C-5BB7-43DA-BB18-CA36E5C3BAD5}" destId="{7F8D0168-5E73-4497-A3EE-30AF001FE344}" srcOrd="10" destOrd="0" presId="urn:microsoft.com/office/officeart/2005/8/layout/cycle8"/>
    <dgm:cxn modelId="{00F338FA-9721-4652-A4FE-5E9A04D3463E}" type="presParOf" srcId="{7E6FB49C-5BB7-43DA-BB18-CA36E5C3BAD5}" destId="{28EDA18F-18A3-4AE7-A8DA-B1B70BC31F1F}" srcOrd="11" destOrd="0" presId="urn:microsoft.com/office/officeart/2005/8/layout/cycle8"/>
    <dgm:cxn modelId="{9D3CC55B-1B4B-49CF-BB7E-02DAC06B7D96}" type="presParOf" srcId="{7E6FB49C-5BB7-43DA-BB18-CA36E5C3BAD5}" destId="{460477E0-709E-4780-A65A-1045DA009303}" srcOrd="12" destOrd="0" presId="urn:microsoft.com/office/officeart/2005/8/layout/cycle8"/>
    <dgm:cxn modelId="{BE502AD8-A7CE-4082-83ED-A572B4A29BC6}" type="presParOf" srcId="{7E6FB49C-5BB7-43DA-BB18-CA36E5C3BAD5}" destId="{198A6DD6-762C-4211-A1D3-888A27575FFE}" srcOrd="13" destOrd="0" presId="urn:microsoft.com/office/officeart/2005/8/layout/cycle8"/>
    <dgm:cxn modelId="{5BD56314-3214-463A-B7E3-467AC613A9E9}" type="presParOf" srcId="{7E6FB49C-5BB7-43DA-BB18-CA36E5C3BAD5}" destId="{6AA7D9C7-2ADD-4B95-8D9F-A58AB23BB4E4}" srcOrd="14" destOrd="0" presId="urn:microsoft.com/office/officeart/2005/8/layout/cycle8"/>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3B3AB-E9FC-400E-976C-BE5E4133BA0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4BAA372-1FBD-4807-A00C-FEBC326D96DA}">
      <dgm:prSet phldrT="[Text]" custT="1"/>
      <dgm:spPr>
        <a:solidFill>
          <a:srgbClr val="002060"/>
        </a:solidFill>
        <a:ln>
          <a:noFill/>
        </a:ln>
        <a:effectLst>
          <a:outerShdw blurRad="50800" dist="38100" algn="l" rotWithShape="0">
            <a:prstClr val="black">
              <a:alpha val="40000"/>
            </a:prstClr>
          </a:outerShdw>
        </a:effectLst>
      </dgm:spPr>
      <dgm:t>
        <a:bodyPr/>
        <a:lstStyle/>
        <a:p>
          <a:r>
            <a:rPr lang="en-US" sz="4800" dirty="0" smtClean="0"/>
            <a:t>Coach</a:t>
          </a:r>
          <a:endParaRPr lang="en-US" sz="4800" dirty="0"/>
        </a:p>
      </dgm:t>
    </dgm:pt>
    <dgm:pt modelId="{FEC9E8DA-9CB7-47B7-9CA4-22D85A4C78B0}" type="parTrans" cxnId="{AAA79494-164D-4EDE-9407-078E99F98859}">
      <dgm:prSet/>
      <dgm:spPr/>
      <dgm:t>
        <a:bodyPr/>
        <a:lstStyle/>
        <a:p>
          <a:endParaRPr lang="en-US"/>
        </a:p>
      </dgm:t>
    </dgm:pt>
    <dgm:pt modelId="{7DFE8CB0-C2B8-465C-A069-C650FD500A25}" type="sibTrans" cxnId="{AAA79494-164D-4EDE-9407-078E99F98859}">
      <dgm:prSet/>
      <dgm:spPr/>
      <dgm:t>
        <a:bodyPr/>
        <a:lstStyle/>
        <a:p>
          <a:endParaRPr lang="en-US"/>
        </a:p>
      </dgm:t>
    </dgm:pt>
    <dgm:pt modelId="{2D00CC3A-0EEB-4151-9FB3-108354931D9D}">
      <dgm:prSet phldrT="[Text]" custT="1"/>
      <dgm:spPr>
        <a:solidFill>
          <a:schemeClr val="accent5">
            <a:lumMod val="60000"/>
            <a:lumOff val="40000"/>
          </a:schemeClr>
        </a:solidFill>
        <a:ln>
          <a:noFill/>
        </a:ln>
        <a:effectLst>
          <a:outerShdw blurRad="50800" dist="38100" dir="5400000" algn="t" rotWithShape="0">
            <a:prstClr val="black">
              <a:alpha val="40000"/>
            </a:prstClr>
          </a:outerShdw>
        </a:effectLst>
      </dgm:spPr>
      <dgm:t>
        <a:bodyPr/>
        <a:lstStyle/>
        <a:p>
          <a:r>
            <a:rPr lang="en-US" sz="4400" dirty="0" smtClean="0"/>
            <a:t>NewStaff</a:t>
          </a:r>
          <a:endParaRPr lang="en-US" sz="4400" dirty="0"/>
        </a:p>
      </dgm:t>
    </dgm:pt>
    <dgm:pt modelId="{FDBFC92B-171E-4771-B6E9-996D2B800FA3}" type="parTrans" cxnId="{66B6962C-40D2-4D22-9617-42D7D455B6DA}">
      <dgm:prSet/>
      <dgm:spPr/>
      <dgm:t>
        <a:bodyPr/>
        <a:lstStyle/>
        <a:p>
          <a:endParaRPr lang="en-US"/>
        </a:p>
      </dgm:t>
    </dgm:pt>
    <dgm:pt modelId="{5B1C09A7-534B-4CAD-8A03-8495DAFC6FAF}" type="sibTrans" cxnId="{66B6962C-40D2-4D22-9617-42D7D455B6DA}">
      <dgm:prSet/>
      <dgm:spPr/>
      <dgm:t>
        <a:bodyPr/>
        <a:lstStyle/>
        <a:p>
          <a:endParaRPr lang="en-US"/>
        </a:p>
      </dgm:t>
    </dgm:pt>
    <dgm:pt modelId="{AC1760DF-1A2E-4807-8BB4-AF7A33EFFFB9}" type="pres">
      <dgm:prSet presAssocID="{5DD3B3AB-E9FC-400E-976C-BE5E4133BA0F}" presName="diagram" presStyleCnt="0">
        <dgm:presLayoutVars>
          <dgm:dir/>
          <dgm:resizeHandles val="exact"/>
        </dgm:presLayoutVars>
      </dgm:prSet>
      <dgm:spPr/>
      <dgm:t>
        <a:bodyPr/>
        <a:lstStyle/>
        <a:p>
          <a:endParaRPr lang="en-US"/>
        </a:p>
      </dgm:t>
    </dgm:pt>
    <dgm:pt modelId="{1F9E404C-1B81-4DC3-91D3-0E5BF0B6A86C}" type="pres">
      <dgm:prSet presAssocID="{F4BAA372-1FBD-4807-A00C-FEBC326D96DA}" presName="arrow" presStyleLbl="node1" presStyleIdx="0" presStyleCnt="2" custScaleX="55986" custScaleY="59529" custRadScaleRad="139257" custRadScaleInc="5348">
        <dgm:presLayoutVars>
          <dgm:bulletEnabled val="1"/>
        </dgm:presLayoutVars>
      </dgm:prSet>
      <dgm:spPr/>
      <dgm:t>
        <a:bodyPr/>
        <a:lstStyle/>
        <a:p>
          <a:endParaRPr lang="en-US"/>
        </a:p>
      </dgm:t>
    </dgm:pt>
    <dgm:pt modelId="{FC94D813-47D2-40BE-88AF-10F13329A402}" type="pres">
      <dgm:prSet presAssocID="{2D00CC3A-0EEB-4151-9FB3-108354931D9D}" presName="arrow" presStyleLbl="node1" presStyleIdx="1" presStyleCnt="2" custScaleX="55053" custScaleY="63154" custRadScaleRad="157088" custRadScaleInc="455">
        <dgm:presLayoutVars>
          <dgm:bulletEnabled val="1"/>
        </dgm:presLayoutVars>
      </dgm:prSet>
      <dgm:spPr/>
      <dgm:t>
        <a:bodyPr/>
        <a:lstStyle/>
        <a:p>
          <a:endParaRPr lang="en-US"/>
        </a:p>
      </dgm:t>
    </dgm:pt>
  </dgm:ptLst>
  <dgm:cxnLst>
    <dgm:cxn modelId="{66B6962C-40D2-4D22-9617-42D7D455B6DA}" srcId="{5DD3B3AB-E9FC-400E-976C-BE5E4133BA0F}" destId="{2D00CC3A-0EEB-4151-9FB3-108354931D9D}" srcOrd="1" destOrd="0" parTransId="{FDBFC92B-171E-4771-B6E9-996D2B800FA3}" sibTransId="{5B1C09A7-534B-4CAD-8A03-8495DAFC6FAF}"/>
    <dgm:cxn modelId="{3B7E5D38-8EF3-409B-894C-AB37F6D6D433}" type="presOf" srcId="{F4BAA372-1FBD-4807-A00C-FEBC326D96DA}" destId="{1F9E404C-1B81-4DC3-91D3-0E5BF0B6A86C}" srcOrd="0" destOrd="0" presId="urn:microsoft.com/office/officeart/2005/8/layout/arrow5"/>
    <dgm:cxn modelId="{862D636A-1BDE-47B0-87B9-35BDA9C46859}" type="presOf" srcId="{5DD3B3AB-E9FC-400E-976C-BE5E4133BA0F}" destId="{AC1760DF-1A2E-4807-8BB4-AF7A33EFFFB9}" srcOrd="0" destOrd="0" presId="urn:microsoft.com/office/officeart/2005/8/layout/arrow5"/>
    <dgm:cxn modelId="{AAA79494-164D-4EDE-9407-078E99F98859}" srcId="{5DD3B3AB-E9FC-400E-976C-BE5E4133BA0F}" destId="{F4BAA372-1FBD-4807-A00C-FEBC326D96DA}" srcOrd="0" destOrd="0" parTransId="{FEC9E8DA-9CB7-47B7-9CA4-22D85A4C78B0}" sibTransId="{7DFE8CB0-C2B8-465C-A069-C650FD500A25}"/>
    <dgm:cxn modelId="{F0788311-07CE-4062-B6C7-94D825CF0345}" type="presOf" srcId="{2D00CC3A-0EEB-4151-9FB3-108354931D9D}" destId="{FC94D813-47D2-40BE-88AF-10F13329A402}" srcOrd="0" destOrd="0" presId="urn:microsoft.com/office/officeart/2005/8/layout/arrow5"/>
    <dgm:cxn modelId="{98E47859-BB9E-4CE9-B27F-B2941CC7F5D9}" type="presParOf" srcId="{AC1760DF-1A2E-4807-8BB4-AF7A33EFFFB9}" destId="{1F9E404C-1B81-4DC3-91D3-0E5BF0B6A86C}" srcOrd="0" destOrd="0" presId="urn:microsoft.com/office/officeart/2005/8/layout/arrow5"/>
    <dgm:cxn modelId="{55E528BA-2A52-4D1B-9E8F-6709B6F6C6F8}" type="presParOf" srcId="{AC1760DF-1A2E-4807-8BB4-AF7A33EFFFB9}" destId="{FC94D813-47D2-40BE-88AF-10F13329A40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085EE7-E308-4052-8EC9-78D68E3DDD31}" type="doc">
      <dgm:prSet loTypeId="urn:microsoft.com/office/officeart/2005/8/layout/matrix3" loCatId="matrix" qsTypeId="urn:microsoft.com/office/officeart/2005/8/quickstyle/simple5" qsCatId="simple" csTypeId="urn:microsoft.com/office/officeart/2005/8/colors/accent1_5" csCatId="accent1" phldr="1"/>
      <dgm:spPr/>
      <dgm:t>
        <a:bodyPr/>
        <a:lstStyle/>
        <a:p>
          <a:endParaRPr lang="en-US"/>
        </a:p>
      </dgm:t>
    </dgm:pt>
    <dgm:pt modelId="{C7230116-70F9-47D9-9506-E15E9EB63C28}">
      <dgm:prSet phldrT="[Text]" custT="1"/>
      <dgm:spPr/>
      <dgm: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Snapshot</a:t>
          </a:r>
          <a:r>
            <a:rPr lang="en-US" sz="1600" dirty="0" smtClean="0"/>
            <a:t>	</a:t>
          </a:r>
          <a:endParaRPr lang="en-US" sz="1600" dirty="0"/>
        </a:p>
      </dgm:t>
    </dgm:pt>
    <dgm:pt modelId="{DB48506E-675C-4FB2-801C-5C6F472B276B}" type="parTrans" cxnId="{57AA0DCB-4EB3-423A-B4E4-0A745607ADF9}">
      <dgm:prSet/>
      <dgm:spPr/>
      <dgm:t>
        <a:bodyPr/>
        <a:lstStyle/>
        <a:p>
          <a:endParaRPr lang="en-US"/>
        </a:p>
      </dgm:t>
    </dgm:pt>
    <dgm:pt modelId="{9760A5B4-9C2D-40C4-AA3B-77369979C397}" type="sibTrans" cxnId="{57AA0DCB-4EB3-423A-B4E4-0A745607ADF9}">
      <dgm:prSet/>
      <dgm:spPr/>
      <dgm:t>
        <a:bodyPr/>
        <a:lstStyle/>
        <a:p>
          <a:endParaRPr lang="en-US"/>
        </a:p>
      </dgm:t>
    </dgm:pt>
    <dgm:pt modelId="{E0D78A0D-3DDA-4597-A350-344DE993117A}">
      <dgm:prSet phldrT="[Text]" custT="1"/>
      <dgm:spPr/>
      <dgm: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Checklist</a:t>
          </a:r>
          <a:endParaRPr lang="en-US" sz="1600" b="1" dirty="0">
            <a:latin typeface="Segoe UI" panose="020B0502040204020203" pitchFamily="34" charset="0"/>
            <a:ea typeface="Segoe UI" panose="020B0502040204020203" pitchFamily="34" charset="0"/>
            <a:cs typeface="Segoe UI" panose="020B0502040204020203" pitchFamily="34" charset="0"/>
          </a:endParaRPr>
        </a:p>
      </dgm:t>
    </dgm:pt>
    <dgm:pt modelId="{6AB59297-5333-41B7-9BB5-0CF790CADE4B}" type="parTrans" cxnId="{C1D84C65-44A3-4167-BE28-DDE90815BC12}">
      <dgm:prSet/>
      <dgm:spPr/>
      <dgm:t>
        <a:bodyPr/>
        <a:lstStyle/>
        <a:p>
          <a:endParaRPr lang="en-US"/>
        </a:p>
      </dgm:t>
    </dgm:pt>
    <dgm:pt modelId="{C360A2E9-2DD2-4521-9C35-BB43978AEF12}" type="sibTrans" cxnId="{C1D84C65-44A3-4167-BE28-DDE90815BC12}">
      <dgm:prSet/>
      <dgm:spPr/>
      <dgm:t>
        <a:bodyPr/>
        <a:lstStyle/>
        <a:p>
          <a:endParaRPr lang="en-US"/>
        </a:p>
      </dgm:t>
    </dgm:pt>
    <dgm:pt modelId="{4D3ADDB6-D8F5-4369-970F-611800A4F9A3}">
      <dgm:prSet phldrT="[Text]" custT="1"/>
      <dgm:spPr/>
      <dgm:t>
        <a:bodyPr/>
        <a:lstStyle/>
        <a:p>
          <a:endParaRPr lang="en-US" sz="1500" dirty="0" smtClean="0"/>
        </a:p>
        <a:p>
          <a:r>
            <a:rPr lang="en-US" sz="2000" b="1" dirty="0" smtClean="0">
              <a:latin typeface="Segoe UI" panose="020B0502040204020203" pitchFamily="34" charset="0"/>
              <a:ea typeface="Segoe UI" panose="020B0502040204020203" pitchFamily="34" charset="0"/>
              <a:cs typeface="Segoe UI" panose="020B0502040204020203" pitchFamily="34" charset="0"/>
            </a:rPr>
            <a:t>Meetings </a:t>
          </a:r>
        </a:p>
        <a:p>
          <a:r>
            <a:rPr lang="en-US" sz="2000" b="1" dirty="0" smtClean="0">
              <a:latin typeface="Segoe UI" panose="020B0502040204020203" pitchFamily="34" charset="0"/>
              <a:ea typeface="Segoe UI" panose="020B0502040204020203" pitchFamily="34" charset="0"/>
              <a:cs typeface="Segoe UI" panose="020B0502040204020203" pitchFamily="34" charset="0"/>
            </a:rPr>
            <a:t>&amp; </a:t>
          </a:r>
        </a:p>
        <a:p>
          <a:r>
            <a:rPr lang="en-US" sz="2000" b="1" dirty="0" smtClean="0">
              <a:latin typeface="Segoe UI" panose="020B0502040204020203" pitchFamily="34" charset="0"/>
              <a:ea typeface="Segoe UI" panose="020B0502040204020203" pitchFamily="34" charset="0"/>
              <a:cs typeface="Segoe UI" panose="020B0502040204020203" pitchFamily="34" charset="0"/>
            </a:rPr>
            <a:t>  Agendas	</a:t>
          </a:r>
          <a:r>
            <a:rPr lang="en-US" sz="1800" b="1" dirty="0" smtClean="0">
              <a:latin typeface="Segoe UI" panose="020B0502040204020203" pitchFamily="34" charset="0"/>
              <a:ea typeface="Segoe UI" panose="020B0502040204020203" pitchFamily="34" charset="0"/>
              <a:cs typeface="Segoe UI" panose="020B0502040204020203" pitchFamily="34" charset="0"/>
            </a:rPr>
            <a:t>	</a:t>
          </a:r>
          <a:endParaRPr lang="en-US" sz="1800" b="1" dirty="0">
            <a:latin typeface="Segoe UI" panose="020B0502040204020203" pitchFamily="34" charset="0"/>
            <a:ea typeface="Segoe UI" panose="020B0502040204020203" pitchFamily="34" charset="0"/>
            <a:cs typeface="Segoe UI" panose="020B0502040204020203" pitchFamily="34" charset="0"/>
          </a:endParaRPr>
        </a:p>
      </dgm:t>
    </dgm:pt>
    <dgm:pt modelId="{E1E141D1-40EA-49EE-9AAF-857F69F0EE4E}" type="parTrans" cxnId="{EE3DC551-6517-4F09-ACA2-657D4C4E7B48}">
      <dgm:prSet/>
      <dgm:spPr/>
      <dgm:t>
        <a:bodyPr/>
        <a:lstStyle/>
        <a:p>
          <a:endParaRPr lang="en-US"/>
        </a:p>
      </dgm:t>
    </dgm:pt>
    <dgm:pt modelId="{705BEA13-6B6D-4699-9D4A-EB4FBE269C83}" type="sibTrans" cxnId="{EE3DC551-6517-4F09-ACA2-657D4C4E7B48}">
      <dgm:prSet/>
      <dgm:spPr/>
      <dgm:t>
        <a:bodyPr/>
        <a:lstStyle/>
        <a:p>
          <a:endParaRPr lang="en-US"/>
        </a:p>
      </dgm:t>
    </dgm:pt>
    <dgm:pt modelId="{28C9DF29-258F-431D-90A2-3AFABCED30CD}">
      <dgm:prSet phldrT="[Text]" custT="1"/>
      <dgm:spPr/>
      <dgm: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Reflection Sheet</a:t>
          </a:r>
          <a:endParaRPr lang="en-US" sz="2000" b="1" dirty="0">
            <a:latin typeface="Segoe UI" panose="020B0502040204020203" pitchFamily="34" charset="0"/>
            <a:ea typeface="Segoe UI" panose="020B0502040204020203" pitchFamily="34" charset="0"/>
            <a:cs typeface="Segoe UI" panose="020B0502040204020203" pitchFamily="34" charset="0"/>
          </a:endParaRPr>
        </a:p>
      </dgm:t>
    </dgm:pt>
    <dgm:pt modelId="{CA274992-7A06-4413-88D3-6FA6ECC77110}" type="parTrans" cxnId="{316A08E7-A8FF-4A5F-B9B7-4A3F366423EF}">
      <dgm:prSet/>
      <dgm:spPr/>
      <dgm:t>
        <a:bodyPr/>
        <a:lstStyle/>
        <a:p>
          <a:endParaRPr lang="en-US"/>
        </a:p>
      </dgm:t>
    </dgm:pt>
    <dgm:pt modelId="{A8606DE1-75E6-4E6C-A2B8-2657F29B10EC}" type="sibTrans" cxnId="{316A08E7-A8FF-4A5F-B9B7-4A3F366423EF}">
      <dgm:prSet/>
      <dgm:spPr/>
      <dgm:t>
        <a:bodyPr/>
        <a:lstStyle/>
        <a:p>
          <a:endParaRPr lang="en-US"/>
        </a:p>
      </dgm:t>
    </dgm:pt>
    <dgm:pt modelId="{A445B018-5B5B-451D-B112-7416F2242A4E}" type="pres">
      <dgm:prSet presAssocID="{D1085EE7-E308-4052-8EC9-78D68E3DDD31}" presName="matrix" presStyleCnt="0">
        <dgm:presLayoutVars>
          <dgm:chMax val="1"/>
          <dgm:dir/>
          <dgm:resizeHandles val="exact"/>
        </dgm:presLayoutVars>
      </dgm:prSet>
      <dgm:spPr/>
      <dgm:t>
        <a:bodyPr/>
        <a:lstStyle/>
        <a:p>
          <a:endParaRPr lang="en-US"/>
        </a:p>
      </dgm:t>
    </dgm:pt>
    <dgm:pt modelId="{7A40F758-FD2B-41F5-BAF8-CE4E6F13A3F5}" type="pres">
      <dgm:prSet presAssocID="{D1085EE7-E308-4052-8EC9-78D68E3DDD31}" presName="diamond" presStyleLbl="bgShp" presStyleIdx="0" presStyleCnt="1"/>
      <dgm:spPr>
        <a:solidFill>
          <a:srgbClr val="002060"/>
        </a:solidFill>
      </dgm:spPr>
    </dgm:pt>
    <dgm:pt modelId="{371FB184-DA77-42CD-A106-2DCB1A871937}" type="pres">
      <dgm:prSet presAssocID="{D1085EE7-E308-4052-8EC9-78D68E3DDD31}" presName="quad1" presStyleLbl="node1" presStyleIdx="0" presStyleCnt="4">
        <dgm:presLayoutVars>
          <dgm:chMax val="0"/>
          <dgm:chPref val="0"/>
          <dgm:bulletEnabled val="1"/>
        </dgm:presLayoutVars>
      </dgm:prSet>
      <dgm:spPr/>
      <dgm:t>
        <a:bodyPr/>
        <a:lstStyle/>
        <a:p>
          <a:endParaRPr lang="en-US"/>
        </a:p>
      </dgm:t>
    </dgm:pt>
    <dgm:pt modelId="{4F78F9F5-7A61-4997-A69E-81D8C029DB8E}" type="pres">
      <dgm:prSet presAssocID="{D1085EE7-E308-4052-8EC9-78D68E3DDD31}" presName="quad2" presStyleLbl="node1" presStyleIdx="1" presStyleCnt="4">
        <dgm:presLayoutVars>
          <dgm:chMax val="0"/>
          <dgm:chPref val="0"/>
          <dgm:bulletEnabled val="1"/>
        </dgm:presLayoutVars>
      </dgm:prSet>
      <dgm:spPr/>
      <dgm:t>
        <a:bodyPr/>
        <a:lstStyle/>
        <a:p>
          <a:endParaRPr lang="en-US"/>
        </a:p>
      </dgm:t>
    </dgm:pt>
    <dgm:pt modelId="{5FA5C68D-6C7E-4E9A-90E3-92614299E05A}" type="pres">
      <dgm:prSet presAssocID="{D1085EE7-E308-4052-8EC9-78D68E3DDD31}" presName="quad3" presStyleLbl="node1" presStyleIdx="2" presStyleCnt="4" custLinFactNeighborX="1067" custLinFactNeighborY="533">
        <dgm:presLayoutVars>
          <dgm:chMax val="0"/>
          <dgm:chPref val="0"/>
          <dgm:bulletEnabled val="1"/>
        </dgm:presLayoutVars>
      </dgm:prSet>
      <dgm:spPr/>
      <dgm:t>
        <a:bodyPr/>
        <a:lstStyle/>
        <a:p>
          <a:endParaRPr lang="en-US"/>
        </a:p>
      </dgm:t>
    </dgm:pt>
    <dgm:pt modelId="{95E28ECF-A283-4035-AFAC-E4ADF24A2380}" type="pres">
      <dgm:prSet presAssocID="{D1085EE7-E308-4052-8EC9-78D68E3DDD31}" presName="quad4" presStyleLbl="node1" presStyleIdx="3" presStyleCnt="4">
        <dgm:presLayoutVars>
          <dgm:chMax val="0"/>
          <dgm:chPref val="0"/>
          <dgm:bulletEnabled val="1"/>
        </dgm:presLayoutVars>
      </dgm:prSet>
      <dgm:spPr/>
      <dgm:t>
        <a:bodyPr/>
        <a:lstStyle/>
        <a:p>
          <a:endParaRPr lang="en-US"/>
        </a:p>
      </dgm:t>
    </dgm:pt>
  </dgm:ptLst>
  <dgm:cxnLst>
    <dgm:cxn modelId="{57AA0DCB-4EB3-423A-B4E4-0A745607ADF9}" srcId="{D1085EE7-E308-4052-8EC9-78D68E3DDD31}" destId="{C7230116-70F9-47D9-9506-E15E9EB63C28}" srcOrd="0" destOrd="0" parTransId="{DB48506E-675C-4FB2-801C-5C6F472B276B}" sibTransId="{9760A5B4-9C2D-40C4-AA3B-77369979C397}"/>
    <dgm:cxn modelId="{18E2E49D-A1AC-42D5-8C31-44414A01CB63}" type="presOf" srcId="{28C9DF29-258F-431D-90A2-3AFABCED30CD}" destId="{95E28ECF-A283-4035-AFAC-E4ADF24A2380}" srcOrd="0" destOrd="0" presId="urn:microsoft.com/office/officeart/2005/8/layout/matrix3"/>
    <dgm:cxn modelId="{FFB2B408-5280-48A5-8B9E-E1E15647D9A0}" type="presOf" srcId="{4D3ADDB6-D8F5-4369-970F-611800A4F9A3}" destId="{5FA5C68D-6C7E-4E9A-90E3-92614299E05A}" srcOrd="0" destOrd="0" presId="urn:microsoft.com/office/officeart/2005/8/layout/matrix3"/>
    <dgm:cxn modelId="{EE3DC551-6517-4F09-ACA2-657D4C4E7B48}" srcId="{D1085EE7-E308-4052-8EC9-78D68E3DDD31}" destId="{4D3ADDB6-D8F5-4369-970F-611800A4F9A3}" srcOrd="2" destOrd="0" parTransId="{E1E141D1-40EA-49EE-9AAF-857F69F0EE4E}" sibTransId="{705BEA13-6B6D-4699-9D4A-EB4FBE269C83}"/>
    <dgm:cxn modelId="{C1D84C65-44A3-4167-BE28-DDE90815BC12}" srcId="{D1085EE7-E308-4052-8EC9-78D68E3DDD31}" destId="{E0D78A0D-3DDA-4597-A350-344DE993117A}" srcOrd="1" destOrd="0" parTransId="{6AB59297-5333-41B7-9BB5-0CF790CADE4B}" sibTransId="{C360A2E9-2DD2-4521-9C35-BB43978AEF12}"/>
    <dgm:cxn modelId="{2296EDFF-DE1F-46D8-B89F-4EC5E4F9A7F5}" type="presOf" srcId="{C7230116-70F9-47D9-9506-E15E9EB63C28}" destId="{371FB184-DA77-42CD-A106-2DCB1A871937}" srcOrd="0" destOrd="0" presId="urn:microsoft.com/office/officeart/2005/8/layout/matrix3"/>
    <dgm:cxn modelId="{316A08E7-A8FF-4A5F-B9B7-4A3F366423EF}" srcId="{D1085EE7-E308-4052-8EC9-78D68E3DDD31}" destId="{28C9DF29-258F-431D-90A2-3AFABCED30CD}" srcOrd="3" destOrd="0" parTransId="{CA274992-7A06-4413-88D3-6FA6ECC77110}" sibTransId="{A8606DE1-75E6-4E6C-A2B8-2657F29B10EC}"/>
    <dgm:cxn modelId="{7C859359-CBDE-4DA9-A94E-56B5C2D58834}" type="presOf" srcId="{D1085EE7-E308-4052-8EC9-78D68E3DDD31}" destId="{A445B018-5B5B-451D-B112-7416F2242A4E}" srcOrd="0" destOrd="0" presId="urn:microsoft.com/office/officeart/2005/8/layout/matrix3"/>
    <dgm:cxn modelId="{716EA774-A880-4C70-A492-1C2EDEBD9812}" type="presOf" srcId="{E0D78A0D-3DDA-4597-A350-344DE993117A}" destId="{4F78F9F5-7A61-4997-A69E-81D8C029DB8E}" srcOrd="0" destOrd="0" presId="urn:microsoft.com/office/officeart/2005/8/layout/matrix3"/>
    <dgm:cxn modelId="{E781DC36-8BB6-41B3-8F62-38EE4E730D5A}" type="presParOf" srcId="{A445B018-5B5B-451D-B112-7416F2242A4E}" destId="{7A40F758-FD2B-41F5-BAF8-CE4E6F13A3F5}" srcOrd="0" destOrd="0" presId="urn:microsoft.com/office/officeart/2005/8/layout/matrix3"/>
    <dgm:cxn modelId="{4D0BE23A-8B9C-4541-9CC2-EAABC6A8047D}" type="presParOf" srcId="{A445B018-5B5B-451D-B112-7416F2242A4E}" destId="{371FB184-DA77-42CD-A106-2DCB1A871937}" srcOrd="1" destOrd="0" presId="urn:microsoft.com/office/officeart/2005/8/layout/matrix3"/>
    <dgm:cxn modelId="{7455134D-936C-486F-A971-47FC1B04C230}" type="presParOf" srcId="{A445B018-5B5B-451D-B112-7416F2242A4E}" destId="{4F78F9F5-7A61-4997-A69E-81D8C029DB8E}" srcOrd="2" destOrd="0" presId="urn:microsoft.com/office/officeart/2005/8/layout/matrix3"/>
    <dgm:cxn modelId="{8E513282-2CC8-4D21-B6CA-97BC00F31ACC}" type="presParOf" srcId="{A445B018-5B5B-451D-B112-7416F2242A4E}" destId="{5FA5C68D-6C7E-4E9A-90E3-92614299E05A}" srcOrd="3" destOrd="0" presId="urn:microsoft.com/office/officeart/2005/8/layout/matrix3"/>
    <dgm:cxn modelId="{1D8050BF-B367-4AE5-A92F-841F8BA93C3C}" type="presParOf" srcId="{A445B018-5B5B-451D-B112-7416F2242A4E}" destId="{95E28ECF-A283-4035-AFAC-E4ADF24A238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44C557-26B5-48EF-B9A6-C06B72AE11D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C620339-EE3C-431D-A81F-E6AECE234D69}">
      <dgm:prSet phldrT="[Text]" custT="1"/>
      <dgm:spPr>
        <a:solidFill>
          <a:schemeClr val="accent3"/>
        </a:solidFill>
        <a:ln>
          <a:solidFill>
            <a:schemeClr val="accent5">
              <a:lumMod val="60000"/>
              <a:lumOff val="40000"/>
            </a:schemeClr>
          </a:solidFill>
        </a:ln>
        <a:effectLst>
          <a:outerShdw blurRad="50800" dist="38100" dir="8100000" algn="tr" rotWithShape="0">
            <a:prstClr val="black">
              <a:alpha val="40000"/>
            </a:prstClr>
          </a:outerShdw>
        </a:effectLst>
      </dgm:spPr>
      <dgm:t>
        <a:bodyPr/>
        <a:lstStyle/>
        <a:p>
          <a:r>
            <a:rPr lang="en-US" sz="2800" b="1" dirty="0" smtClean="0"/>
            <a:t>Checklist</a:t>
          </a:r>
          <a:endParaRPr lang="en-US" sz="3200" b="1" dirty="0"/>
        </a:p>
      </dgm:t>
    </dgm:pt>
    <dgm:pt modelId="{A7BAF2E7-58B8-46AA-9506-BA070EAA7352}" type="parTrans" cxnId="{AAB0E7DA-5D35-4A0B-832D-EBD9372431B9}">
      <dgm:prSet/>
      <dgm:spPr/>
      <dgm:t>
        <a:bodyPr/>
        <a:lstStyle/>
        <a:p>
          <a:endParaRPr lang="en-US"/>
        </a:p>
      </dgm:t>
    </dgm:pt>
    <dgm:pt modelId="{FD77902C-0DD2-4510-BF39-3CCBE5858493}" type="sibTrans" cxnId="{AAB0E7DA-5D35-4A0B-832D-EBD9372431B9}">
      <dgm:prSet/>
      <dgm:spPr/>
      <dgm:t>
        <a:bodyPr/>
        <a:lstStyle/>
        <a:p>
          <a:endParaRPr lang="en-US"/>
        </a:p>
      </dgm:t>
    </dgm:pt>
    <dgm:pt modelId="{8C7219F4-5913-41E5-ABB3-91CC00A60875}">
      <dgm:prSet phldrT="[Text]" custT="1"/>
      <dgm:spPr>
        <a:solidFill>
          <a:schemeClr val="accent5"/>
        </a:solidFill>
        <a:ln>
          <a:noFill/>
        </a:ln>
        <a:effectLst>
          <a:outerShdw blurRad="50800" dist="38100" dir="8100000" algn="tr" rotWithShape="0">
            <a:prstClr val="black">
              <a:alpha val="40000"/>
            </a:prstClr>
          </a:outerShdw>
        </a:effectLst>
      </dgm:spPr>
      <dgm: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Clearly defines objectives</a:t>
          </a:r>
          <a:endParaRPr lang="en-US" sz="2000" b="1" dirty="0"/>
        </a:p>
      </dgm:t>
    </dgm:pt>
    <dgm:pt modelId="{F402DCB7-63D6-44A5-B56F-A5144FB7DD99}" type="parTrans" cxnId="{CD5454AA-932B-409F-B719-9D9DEA264C19}">
      <dgm:prSet/>
      <dgm:spPr>
        <a:noFill/>
        <a:ln w="38100">
          <a:solidFill>
            <a:schemeClr val="accent5">
              <a:lumMod val="60000"/>
              <a:lumOff val="40000"/>
            </a:schemeClr>
          </a:solidFill>
        </a:ln>
        <a:effectLst>
          <a:outerShdw blurRad="50800" dist="38100" algn="l" rotWithShape="0">
            <a:prstClr val="black">
              <a:alpha val="40000"/>
            </a:prstClr>
          </a:outerShdw>
        </a:effectLst>
      </dgm:spPr>
      <dgm:t>
        <a:bodyPr/>
        <a:lstStyle/>
        <a:p>
          <a:endParaRPr lang="en-US"/>
        </a:p>
      </dgm:t>
    </dgm:pt>
    <dgm:pt modelId="{BE2C6F79-AF18-44BF-B02D-681378E32D64}" type="sibTrans" cxnId="{CD5454AA-932B-409F-B719-9D9DEA264C19}">
      <dgm:prSet/>
      <dgm:spPr/>
      <dgm:t>
        <a:bodyPr/>
        <a:lstStyle/>
        <a:p>
          <a:endParaRPr lang="en-US"/>
        </a:p>
      </dgm:t>
    </dgm:pt>
    <dgm:pt modelId="{AB630782-99BF-4A39-9592-4E43D5803682}">
      <dgm:prSet phldrT="[Text]" custT="1"/>
      <dgm:spPr>
        <a:solidFill>
          <a:schemeClr val="accent5"/>
        </a:solidFill>
        <a:ln>
          <a:noFill/>
        </a:ln>
        <a:effectLst>
          <a:outerShdw blurRad="50800" dist="38100" dir="8100000" algn="tr" rotWithShape="0">
            <a:prstClr val="black">
              <a:alpha val="40000"/>
            </a:prstClr>
          </a:outerShdw>
        </a:effectLst>
      </dgm:spPr>
      <dgm: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Keeps us on track</a:t>
          </a:r>
          <a:endParaRPr lang="en-US" sz="2000" b="1" dirty="0"/>
        </a:p>
      </dgm:t>
    </dgm:pt>
    <dgm:pt modelId="{1CFDBE73-91DF-42FB-A946-10668E979C72}" type="parTrans" cxnId="{4078F5AB-6533-4078-93C6-3842DE879A56}">
      <dgm:prSet/>
      <dgm:spPr>
        <a:noFill/>
        <a:ln w="38100">
          <a:solidFill>
            <a:schemeClr val="accent5">
              <a:lumMod val="60000"/>
              <a:lumOff val="40000"/>
            </a:schemeClr>
          </a:solidFill>
        </a:ln>
        <a:effectLst>
          <a:outerShdw blurRad="50800" dist="38100" algn="l" rotWithShape="0">
            <a:prstClr val="black">
              <a:alpha val="40000"/>
            </a:prstClr>
          </a:outerShdw>
        </a:effectLst>
      </dgm:spPr>
      <dgm:t>
        <a:bodyPr/>
        <a:lstStyle/>
        <a:p>
          <a:endParaRPr lang="en-US"/>
        </a:p>
      </dgm:t>
    </dgm:pt>
    <dgm:pt modelId="{A8FE2D09-56F4-4AB8-B4AD-3E2E4F52F39F}" type="sibTrans" cxnId="{4078F5AB-6533-4078-93C6-3842DE879A56}">
      <dgm:prSet/>
      <dgm:spPr/>
      <dgm:t>
        <a:bodyPr/>
        <a:lstStyle/>
        <a:p>
          <a:endParaRPr lang="en-US"/>
        </a:p>
      </dgm:t>
    </dgm:pt>
    <dgm:pt modelId="{DC0C9CBE-6489-41A1-B95D-4ACC050D04F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Helps identify what NS needs to learn </a:t>
          </a:r>
          <a:endParaRPr lang="en-US" sz="2000" b="1" dirty="0"/>
        </a:p>
      </dgm:t>
    </dgm:pt>
    <dgm:pt modelId="{5D42D90E-DA8E-4636-9B0B-993D8CC7F8D4}" type="parTrans" cxnId="{AB3CDC89-8A31-47AC-9975-3AD197B55340}">
      <dgm:prSet/>
      <dgm:spPr>
        <a:noFill/>
        <a:ln w="38100">
          <a:solidFill>
            <a:schemeClr val="accent5">
              <a:lumMod val="60000"/>
              <a:lumOff val="40000"/>
            </a:schemeClr>
          </a:solidFill>
        </a:ln>
        <a:effectLst>
          <a:outerShdw blurRad="50800" dist="38100" algn="l" rotWithShape="0">
            <a:prstClr val="black">
              <a:alpha val="40000"/>
            </a:prstClr>
          </a:outerShdw>
        </a:effectLst>
      </dgm:spPr>
      <dgm:t>
        <a:bodyPr/>
        <a:lstStyle/>
        <a:p>
          <a:endParaRPr lang="en-US"/>
        </a:p>
      </dgm:t>
    </dgm:pt>
    <dgm:pt modelId="{06E1894B-4DCA-4011-8948-204B8A8386F4}" type="sibTrans" cxnId="{AB3CDC89-8A31-47AC-9975-3AD197B55340}">
      <dgm:prSet/>
      <dgm:spPr/>
      <dgm:t>
        <a:bodyPr/>
        <a:lstStyle/>
        <a:p>
          <a:endParaRPr lang="en-US"/>
        </a:p>
      </dgm:t>
    </dgm:pt>
    <dgm:pt modelId="{E41605EE-C93F-4331-A0F3-474343DE5638}" type="pres">
      <dgm:prSet presAssocID="{6D44C557-26B5-48EF-B9A6-C06B72AE11D1}" presName="cycle" presStyleCnt="0">
        <dgm:presLayoutVars>
          <dgm:chMax val="1"/>
          <dgm:dir/>
          <dgm:animLvl val="ctr"/>
          <dgm:resizeHandles val="exact"/>
        </dgm:presLayoutVars>
      </dgm:prSet>
      <dgm:spPr/>
      <dgm:t>
        <a:bodyPr/>
        <a:lstStyle/>
        <a:p>
          <a:endParaRPr lang="en-US"/>
        </a:p>
      </dgm:t>
    </dgm:pt>
    <dgm:pt modelId="{E5FB12A9-8C8C-41B2-A835-FEDF92376613}" type="pres">
      <dgm:prSet presAssocID="{FC620339-EE3C-431D-A81F-E6AECE234D69}" presName="centerShape" presStyleLbl="node0" presStyleIdx="0" presStyleCnt="1" custScaleX="88243"/>
      <dgm:spPr>
        <a:prstGeom prst="snip2DiagRect">
          <a:avLst/>
        </a:prstGeom>
      </dgm:spPr>
      <dgm:t>
        <a:bodyPr/>
        <a:lstStyle/>
        <a:p>
          <a:endParaRPr lang="en-US"/>
        </a:p>
      </dgm:t>
    </dgm:pt>
    <dgm:pt modelId="{B95AEEEC-64E9-4872-ADEA-CA156CEA6B43}" type="pres">
      <dgm:prSet presAssocID="{F402DCB7-63D6-44A5-B56F-A5144FB7DD99}" presName="parTrans" presStyleLbl="bgSibTrans2D1" presStyleIdx="0" presStyleCnt="3" custAng="0" custScaleX="73686" custLinFactNeighborX="1402" custLinFactNeighborY="3271"/>
      <dgm:spPr/>
      <dgm:t>
        <a:bodyPr/>
        <a:lstStyle/>
        <a:p>
          <a:endParaRPr lang="en-US"/>
        </a:p>
      </dgm:t>
    </dgm:pt>
    <dgm:pt modelId="{19A4208F-E64C-4652-A984-B4A1EFF40118}" type="pres">
      <dgm:prSet presAssocID="{8C7219F4-5913-41E5-ABB3-91CC00A60875}" presName="node" presStyleLbl="node1" presStyleIdx="0" presStyleCnt="3" custRadScaleRad="118724" custRadScaleInc="-2488">
        <dgm:presLayoutVars>
          <dgm:bulletEnabled val="1"/>
        </dgm:presLayoutVars>
      </dgm:prSet>
      <dgm:spPr/>
      <dgm:t>
        <a:bodyPr/>
        <a:lstStyle/>
        <a:p>
          <a:endParaRPr lang="en-US"/>
        </a:p>
      </dgm:t>
    </dgm:pt>
    <dgm:pt modelId="{E5968B64-B2AB-4C48-AC8D-29C78CE5AECE}" type="pres">
      <dgm:prSet presAssocID="{1CFDBE73-91DF-42FB-A946-10668E979C72}" presName="parTrans" presStyleLbl="bgSibTrans2D1" presStyleIdx="1" presStyleCnt="3"/>
      <dgm:spPr/>
      <dgm:t>
        <a:bodyPr/>
        <a:lstStyle/>
        <a:p>
          <a:endParaRPr lang="en-US"/>
        </a:p>
      </dgm:t>
    </dgm:pt>
    <dgm:pt modelId="{5D83B36F-07F0-4260-B913-2D6B4878FC6F}" type="pres">
      <dgm:prSet presAssocID="{AB630782-99BF-4A39-9592-4E43D5803682}" presName="node" presStyleLbl="node1" presStyleIdx="1" presStyleCnt="3" custRadScaleRad="100481" custRadScaleInc="338">
        <dgm:presLayoutVars>
          <dgm:bulletEnabled val="1"/>
        </dgm:presLayoutVars>
      </dgm:prSet>
      <dgm:spPr/>
      <dgm:t>
        <a:bodyPr/>
        <a:lstStyle/>
        <a:p>
          <a:endParaRPr lang="en-US"/>
        </a:p>
      </dgm:t>
    </dgm:pt>
    <dgm:pt modelId="{32DC9EDF-1B3D-4E5B-85BC-903D68A012CA}" type="pres">
      <dgm:prSet presAssocID="{5D42D90E-DA8E-4636-9B0B-993D8CC7F8D4}" presName="parTrans" presStyleLbl="bgSibTrans2D1" presStyleIdx="2" presStyleCnt="3" custScaleX="75899" custLinFactNeighborX="-6380" custLinFactNeighborY="1222"/>
      <dgm:spPr/>
      <dgm:t>
        <a:bodyPr/>
        <a:lstStyle/>
        <a:p>
          <a:endParaRPr lang="en-US"/>
        </a:p>
      </dgm:t>
    </dgm:pt>
    <dgm:pt modelId="{DB495EBD-3919-4923-9311-1375A367D0F9}" type="pres">
      <dgm:prSet presAssocID="{DC0C9CBE-6489-41A1-B95D-4ACC050D04F2}" presName="node" presStyleLbl="node1" presStyleIdx="2" presStyleCnt="3" custRadScaleRad="121770" custRadScaleInc="4711">
        <dgm:presLayoutVars>
          <dgm:bulletEnabled val="1"/>
        </dgm:presLayoutVars>
      </dgm:prSet>
      <dgm:spPr/>
      <dgm:t>
        <a:bodyPr/>
        <a:lstStyle/>
        <a:p>
          <a:endParaRPr lang="en-US"/>
        </a:p>
      </dgm:t>
    </dgm:pt>
  </dgm:ptLst>
  <dgm:cxnLst>
    <dgm:cxn modelId="{AAB0E7DA-5D35-4A0B-832D-EBD9372431B9}" srcId="{6D44C557-26B5-48EF-B9A6-C06B72AE11D1}" destId="{FC620339-EE3C-431D-A81F-E6AECE234D69}" srcOrd="0" destOrd="0" parTransId="{A7BAF2E7-58B8-46AA-9506-BA070EAA7352}" sibTransId="{FD77902C-0DD2-4510-BF39-3CCBE5858493}"/>
    <dgm:cxn modelId="{DCA88116-09C6-4E86-AABC-46AA0FF6FCD6}" type="presOf" srcId="{DC0C9CBE-6489-41A1-B95D-4ACC050D04F2}" destId="{DB495EBD-3919-4923-9311-1375A367D0F9}" srcOrd="0" destOrd="0" presId="urn:microsoft.com/office/officeart/2005/8/layout/radial4"/>
    <dgm:cxn modelId="{04D92417-4494-48E0-928F-E52EC0B62AAC}" type="presOf" srcId="{F402DCB7-63D6-44A5-B56F-A5144FB7DD99}" destId="{B95AEEEC-64E9-4872-ADEA-CA156CEA6B43}" srcOrd="0" destOrd="0" presId="urn:microsoft.com/office/officeart/2005/8/layout/radial4"/>
    <dgm:cxn modelId="{5D960457-5DF4-43A1-93D8-A06DF9F16FCF}" type="presOf" srcId="{1CFDBE73-91DF-42FB-A946-10668E979C72}" destId="{E5968B64-B2AB-4C48-AC8D-29C78CE5AECE}" srcOrd="0" destOrd="0" presId="urn:microsoft.com/office/officeart/2005/8/layout/radial4"/>
    <dgm:cxn modelId="{295FF5F6-98B5-4AA8-BDA9-B78F97102A66}" type="presOf" srcId="{5D42D90E-DA8E-4636-9B0B-993D8CC7F8D4}" destId="{32DC9EDF-1B3D-4E5B-85BC-903D68A012CA}" srcOrd="0" destOrd="0" presId="urn:microsoft.com/office/officeart/2005/8/layout/radial4"/>
    <dgm:cxn modelId="{660520C6-A41E-4130-A013-7F2AB5052425}" type="presOf" srcId="{FC620339-EE3C-431D-A81F-E6AECE234D69}" destId="{E5FB12A9-8C8C-41B2-A835-FEDF92376613}" srcOrd="0" destOrd="0" presId="urn:microsoft.com/office/officeart/2005/8/layout/radial4"/>
    <dgm:cxn modelId="{CD5454AA-932B-409F-B719-9D9DEA264C19}" srcId="{FC620339-EE3C-431D-A81F-E6AECE234D69}" destId="{8C7219F4-5913-41E5-ABB3-91CC00A60875}" srcOrd="0" destOrd="0" parTransId="{F402DCB7-63D6-44A5-B56F-A5144FB7DD99}" sibTransId="{BE2C6F79-AF18-44BF-B02D-681378E32D64}"/>
    <dgm:cxn modelId="{AB3CDC89-8A31-47AC-9975-3AD197B55340}" srcId="{FC620339-EE3C-431D-A81F-E6AECE234D69}" destId="{DC0C9CBE-6489-41A1-B95D-4ACC050D04F2}" srcOrd="2" destOrd="0" parTransId="{5D42D90E-DA8E-4636-9B0B-993D8CC7F8D4}" sibTransId="{06E1894B-4DCA-4011-8948-204B8A8386F4}"/>
    <dgm:cxn modelId="{1A6BA768-6C17-43C3-8DB3-6F3396921ADF}" type="presOf" srcId="{8C7219F4-5913-41E5-ABB3-91CC00A60875}" destId="{19A4208F-E64C-4652-A984-B4A1EFF40118}" srcOrd="0" destOrd="0" presId="urn:microsoft.com/office/officeart/2005/8/layout/radial4"/>
    <dgm:cxn modelId="{4078F5AB-6533-4078-93C6-3842DE879A56}" srcId="{FC620339-EE3C-431D-A81F-E6AECE234D69}" destId="{AB630782-99BF-4A39-9592-4E43D5803682}" srcOrd="1" destOrd="0" parTransId="{1CFDBE73-91DF-42FB-A946-10668E979C72}" sibTransId="{A8FE2D09-56F4-4AB8-B4AD-3E2E4F52F39F}"/>
    <dgm:cxn modelId="{6C94D98D-F891-4402-A166-B498EC5CA132}" type="presOf" srcId="{AB630782-99BF-4A39-9592-4E43D5803682}" destId="{5D83B36F-07F0-4260-B913-2D6B4878FC6F}" srcOrd="0" destOrd="0" presId="urn:microsoft.com/office/officeart/2005/8/layout/radial4"/>
    <dgm:cxn modelId="{F05D7AF2-5D67-43D3-983A-73EE48A1962D}" type="presOf" srcId="{6D44C557-26B5-48EF-B9A6-C06B72AE11D1}" destId="{E41605EE-C93F-4331-A0F3-474343DE5638}" srcOrd="0" destOrd="0" presId="urn:microsoft.com/office/officeart/2005/8/layout/radial4"/>
    <dgm:cxn modelId="{0AE589B9-D081-459E-905F-231103EADCA7}" type="presParOf" srcId="{E41605EE-C93F-4331-A0F3-474343DE5638}" destId="{E5FB12A9-8C8C-41B2-A835-FEDF92376613}" srcOrd="0" destOrd="0" presId="urn:microsoft.com/office/officeart/2005/8/layout/radial4"/>
    <dgm:cxn modelId="{F5B494A5-C0FB-42A4-ACE4-36955F23ECB7}" type="presParOf" srcId="{E41605EE-C93F-4331-A0F3-474343DE5638}" destId="{B95AEEEC-64E9-4872-ADEA-CA156CEA6B43}" srcOrd="1" destOrd="0" presId="urn:microsoft.com/office/officeart/2005/8/layout/radial4"/>
    <dgm:cxn modelId="{F06249B8-11A5-4066-AAEC-E7C5EED705A3}" type="presParOf" srcId="{E41605EE-C93F-4331-A0F3-474343DE5638}" destId="{19A4208F-E64C-4652-A984-B4A1EFF40118}" srcOrd="2" destOrd="0" presId="urn:microsoft.com/office/officeart/2005/8/layout/radial4"/>
    <dgm:cxn modelId="{9299C7A4-9C1B-4B12-B66E-982342A42195}" type="presParOf" srcId="{E41605EE-C93F-4331-A0F3-474343DE5638}" destId="{E5968B64-B2AB-4C48-AC8D-29C78CE5AECE}" srcOrd="3" destOrd="0" presId="urn:microsoft.com/office/officeart/2005/8/layout/radial4"/>
    <dgm:cxn modelId="{60B90963-1B26-41EE-9FC0-753DD83F6A2F}" type="presParOf" srcId="{E41605EE-C93F-4331-A0F3-474343DE5638}" destId="{5D83B36F-07F0-4260-B913-2D6B4878FC6F}" srcOrd="4" destOrd="0" presId="urn:microsoft.com/office/officeart/2005/8/layout/radial4"/>
    <dgm:cxn modelId="{80C89BE8-943A-4C6F-9B58-5A7954F3C161}" type="presParOf" srcId="{E41605EE-C93F-4331-A0F3-474343DE5638}" destId="{32DC9EDF-1B3D-4E5B-85BC-903D68A012CA}" srcOrd="5" destOrd="0" presId="urn:microsoft.com/office/officeart/2005/8/layout/radial4"/>
    <dgm:cxn modelId="{53623378-2E22-4957-8019-2FDD03AFE095}" type="presParOf" srcId="{E41605EE-C93F-4331-A0F3-474343DE5638}" destId="{DB495EBD-3919-4923-9311-1375A367D0F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9393BB-6B60-4F16-8451-5744EA333A5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3B2BB85D-2FB5-4306-88FE-60C427F707E7}">
      <dgm:prSet phldrT="[Text]" custT="1"/>
      <dgm:spPr>
        <a:solidFill>
          <a:schemeClr val="accent5">
            <a:lumMod val="75000"/>
          </a:schemeClr>
        </a:solidFill>
        <a:ln>
          <a:noFill/>
        </a:ln>
        <a:effectLst>
          <a:outerShdw blurRad="50800" dist="38100" dir="10800000" algn="r" rotWithShape="0">
            <a:prstClr val="black">
              <a:alpha val="40000"/>
            </a:prstClr>
          </a:outerShdw>
        </a:effectLst>
      </dgm:spPr>
      <dgm:t>
        <a:bodyPr/>
        <a:lstStyle/>
        <a:p>
          <a:r>
            <a:rPr lang="en-US" sz="2000" b="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NS completes </a:t>
          </a:r>
          <a:r>
            <a:rPr lang="en-US" sz="2000" b="1" i="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Reflection </a:t>
          </a:r>
          <a:r>
            <a:rPr lang="en-US" sz="1800" b="1" i="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(worksheet optional)</a:t>
          </a:r>
          <a:endParaRPr lang="en-US" sz="1800" dirty="0">
            <a:solidFill>
              <a:schemeClr val="accent5">
                <a:lumMod val="20000"/>
                <a:lumOff val="80000"/>
              </a:schemeClr>
            </a:solidFill>
          </a:endParaRPr>
        </a:p>
      </dgm:t>
    </dgm:pt>
    <dgm:pt modelId="{60665FDD-95EA-4F30-A8A7-A5B714AD5E31}" type="parTrans" cxnId="{3DE4EB8C-2FB3-42E4-9ECB-B66B6382E695}">
      <dgm:prSet/>
      <dgm:spPr/>
      <dgm:t>
        <a:bodyPr/>
        <a:lstStyle/>
        <a:p>
          <a:endParaRPr lang="en-US"/>
        </a:p>
      </dgm:t>
    </dgm:pt>
    <dgm:pt modelId="{CB47C9B4-6BE9-461C-971A-3BDA52AEC5F0}" type="sibTrans" cxnId="{3DE4EB8C-2FB3-42E4-9ECB-B66B6382E695}">
      <dgm:prSet/>
      <dgm:spPr>
        <a:ln>
          <a:solidFill>
            <a:schemeClr val="accent5">
              <a:lumMod val="75000"/>
            </a:schemeClr>
          </a:solidFill>
        </a:ln>
        <a:effectLst>
          <a:outerShdw blurRad="50800" dist="38100" dir="10800000" algn="r" rotWithShape="0">
            <a:prstClr val="black">
              <a:alpha val="40000"/>
            </a:prstClr>
          </a:outerShdw>
        </a:effectLst>
      </dgm:spPr>
      <dgm:t>
        <a:bodyPr/>
        <a:lstStyle/>
        <a:p>
          <a:endParaRPr lang="en-US"/>
        </a:p>
      </dgm:t>
    </dgm:pt>
    <dgm:pt modelId="{D0ACBE91-F7E9-4E4A-B4B1-939D20021C1A}">
      <dgm:prSet phldrT="[Text]" custT="1"/>
      <dgm:spPr>
        <a:solidFill>
          <a:schemeClr val="accent5">
            <a:lumMod val="75000"/>
          </a:schemeClr>
        </a:solidFill>
        <a:ln>
          <a:noFill/>
        </a:ln>
        <a:effectLst>
          <a:outerShdw blurRad="50800" dist="38100" dir="10800000" algn="r" rotWithShape="0">
            <a:prstClr val="black">
              <a:alpha val="40000"/>
            </a:prstClr>
          </a:outerShdw>
        </a:effectLst>
      </dgm:spPr>
      <dgm:t>
        <a:bodyPr/>
        <a:lstStyle/>
        <a:p>
          <a:r>
            <a:rPr lang="en-US" sz="2000" b="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Coach discusses with NS</a:t>
          </a:r>
          <a:endParaRPr lang="en-US" sz="2000" dirty="0">
            <a:solidFill>
              <a:schemeClr val="accent5">
                <a:lumMod val="20000"/>
                <a:lumOff val="80000"/>
              </a:schemeClr>
            </a:solidFill>
          </a:endParaRPr>
        </a:p>
      </dgm:t>
    </dgm:pt>
    <dgm:pt modelId="{34D31362-D979-444D-8257-E7A2BE631EFE}" type="parTrans" cxnId="{762C3186-D07A-450C-A2BA-B3B38FAD2229}">
      <dgm:prSet/>
      <dgm:spPr/>
      <dgm:t>
        <a:bodyPr/>
        <a:lstStyle/>
        <a:p>
          <a:endParaRPr lang="en-US"/>
        </a:p>
      </dgm:t>
    </dgm:pt>
    <dgm:pt modelId="{E11A8659-BF8E-4746-A60B-A1DD6958D202}" type="sibTrans" cxnId="{762C3186-D07A-450C-A2BA-B3B38FAD2229}">
      <dgm:prSet/>
      <dgm:spPr>
        <a:ln>
          <a:solidFill>
            <a:schemeClr val="accent5">
              <a:lumMod val="75000"/>
            </a:schemeClr>
          </a:solidFill>
        </a:ln>
        <a:effectLst>
          <a:outerShdw blurRad="50800" dist="38100" dir="10800000" algn="r" rotWithShape="0">
            <a:prstClr val="black">
              <a:alpha val="40000"/>
            </a:prstClr>
          </a:outerShdw>
        </a:effectLst>
      </dgm:spPr>
      <dgm:t>
        <a:bodyPr/>
        <a:lstStyle/>
        <a:p>
          <a:endParaRPr lang="en-US"/>
        </a:p>
      </dgm:t>
    </dgm:pt>
    <dgm:pt modelId="{974DEF07-81AD-4545-AA5B-86F0FC20FB06}">
      <dgm:prSet phldrT="[Text]" custT="1"/>
      <dgm:spPr>
        <a:solidFill>
          <a:schemeClr val="accent5">
            <a:lumMod val="75000"/>
          </a:schemeClr>
        </a:solidFill>
        <a:ln>
          <a:noFill/>
        </a:ln>
        <a:effectLst>
          <a:glow rad="228600">
            <a:schemeClr val="accent1">
              <a:satMod val="175000"/>
              <a:alpha val="40000"/>
            </a:schemeClr>
          </a:glow>
          <a:outerShdw blurRad="50800" dist="38100" dir="10800000" algn="r" rotWithShape="0">
            <a:prstClr val="black">
              <a:alpha val="40000"/>
            </a:prstClr>
          </a:outerShdw>
        </a:effectLst>
      </dgm:spPr>
      <dgm:t>
        <a:bodyPr/>
        <a:lstStyle/>
        <a:p>
          <a:r>
            <a:rPr lang="en-US" sz="3200" b="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Learn from experience</a:t>
          </a:r>
        </a:p>
        <a:p>
          <a:r>
            <a:rPr lang="en-US" sz="2000" b="1"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Complete/Add goals and action plans</a:t>
          </a:r>
        </a:p>
      </dgm:t>
    </dgm:pt>
    <dgm:pt modelId="{5383281B-79D7-4575-88AA-E8D903BEF254}" type="parTrans" cxnId="{4297FB6A-0D18-4CBD-BB7B-CAA72EE86B25}">
      <dgm:prSet/>
      <dgm:spPr/>
      <dgm:t>
        <a:bodyPr/>
        <a:lstStyle/>
        <a:p>
          <a:endParaRPr lang="en-US"/>
        </a:p>
      </dgm:t>
    </dgm:pt>
    <dgm:pt modelId="{9A7E9C82-A093-4858-A490-1490A3DF9B15}" type="sibTrans" cxnId="{4297FB6A-0D18-4CBD-BB7B-CAA72EE86B25}">
      <dgm:prSet/>
      <dgm:spPr/>
      <dgm:t>
        <a:bodyPr/>
        <a:lstStyle/>
        <a:p>
          <a:endParaRPr lang="en-US"/>
        </a:p>
      </dgm:t>
    </dgm:pt>
    <dgm:pt modelId="{74E5B1F6-01AD-49FC-B6AE-DC25C3468282}" type="pres">
      <dgm:prSet presAssocID="{A39393BB-6B60-4F16-8451-5744EA333A5F}" presName="Name0" presStyleCnt="0">
        <dgm:presLayoutVars>
          <dgm:dir/>
          <dgm:resizeHandles val="exact"/>
        </dgm:presLayoutVars>
      </dgm:prSet>
      <dgm:spPr/>
    </dgm:pt>
    <dgm:pt modelId="{DEBE1B53-803D-4601-8EC2-163971CB36CB}" type="pres">
      <dgm:prSet presAssocID="{A39393BB-6B60-4F16-8451-5744EA333A5F}" presName="vNodes" presStyleCnt="0"/>
      <dgm:spPr/>
    </dgm:pt>
    <dgm:pt modelId="{BE6A81A6-033C-4448-9316-B72BDF6EA336}" type="pres">
      <dgm:prSet presAssocID="{3B2BB85D-2FB5-4306-88FE-60C427F707E7}" presName="node" presStyleLbl="node1" presStyleIdx="0" presStyleCnt="3" custLinFactNeighborX="2869" custLinFactNeighborY="82231">
        <dgm:presLayoutVars>
          <dgm:bulletEnabled val="1"/>
        </dgm:presLayoutVars>
      </dgm:prSet>
      <dgm:spPr/>
      <dgm:t>
        <a:bodyPr/>
        <a:lstStyle/>
        <a:p>
          <a:endParaRPr lang="en-US"/>
        </a:p>
      </dgm:t>
    </dgm:pt>
    <dgm:pt modelId="{77D39AD4-3707-4547-881C-CAFFC09D3B08}" type="pres">
      <dgm:prSet presAssocID="{CB47C9B4-6BE9-461C-971A-3BDA52AEC5F0}" presName="spacerT" presStyleCnt="0"/>
      <dgm:spPr/>
    </dgm:pt>
    <dgm:pt modelId="{7C87E5BC-CC83-4964-A94E-DFAEBC4D298E}" type="pres">
      <dgm:prSet presAssocID="{CB47C9B4-6BE9-461C-971A-3BDA52AEC5F0}" presName="sibTrans" presStyleLbl="sibTrans2D1" presStyleIdx="0" presStyleCnt="2" custScaleX="54280" custScaleY="51883" custLinFactNeighborX="868" custLinFactNeighborY="-8028"/>
      <dgm:spPr/>
      <dgm:t>
        <a:bodyPr/>
        <a:lstStyle/>
        <a:p>
          <a:endParaRPr lang="en-US"/>
        </a:p>
      </dgm:t>
    </dgm:pt>
    <dgm:pt modelId="{40945447-49CF-4088-B4B8-BB24E5388C18}" type="pres">
      <dgm:prSet presAssocID="{CB47C9B4-6BE9-461C-971A-3BDA52AEC5F0}" presName="spacerB" presStyleCnt="0"/>
      <dgm:spPr/>
    </dgm:pt>
    <dgm:pt modelId="{67B66138-6F1A-4DCF-83D4-9BF32B0121A3}" type="pres">
      <dgm:prSet presAssocID="{D0ACBE91-F7E9-4E4A-B4B1-939D20021C1A}" presName="node" presStyleLbl="node1" presStyleIdx="1" presStyleCnt="3" custLinFactNeighborX="1571" custLinFactNeighborY="-75614">
        <dgm:presLayoutVars>
          <dgm:bulletEnabled val="1"/>
        </dgm:presLayoutVars>
      </dgm:prSet>
      <dgm:spPr/>
      <dgm:t>
        <a:bodyPr/>
        <a:lstStyle/>
        <a:p>
          <a:endParaRPr lang="en-US"/>
        </a:p>
      </dgm:t>
    </dgm:pt>
    <dgm:pt modelId="{BDE626C4-F918-4B8C-9DAD-E1BCB12A975F}" type="pres">
      <dgm:prSet presAssocID="{A39393BB-6B60-4F16-8451-5744EA333A5F}" presName="sibTransLast" presStyleLbl="sibTrans2D1" presStyleIdx="1" presStyleCnt="2" custLinFactNeighborX="-31886" custLinFactNeighborY="-1985"/>
      <dgm:spPr/>
      <dgm:t>
        <a:bodyPr/>
        <a:lstStyle/>
        <a:p>
          <a:endParaRPr lang="en-US"/>
        </a:p>
      </dgm:t>
    </dgm:pt>
    <dgm:pt modelId="{72AD824F-2DC7-4563-A294-2FEB47A4F2F3}" type="pres">
      <dgm:prSet presAssocID="{A39393BB-6B60-4F16-8451-5744EA333A5F}" presName="connectorText" presStyleLbl="sibTrans2D1" presStyleIdx="1" presStyleCnt="2"/>
      <dgm:spPr/>
      <dgm:t>
        <a:bodyPr/>
        <a:lstStyle/>
        <a:p>
          <a:endParaRPr lang="en-US"/>
        </a:p>
      </dgm:t>
    </dgm:pt>
    <dgm:pt modelId="{7C540753-C59D-4B68-B158-807727F2D300}" type="pres">
      <dgm:prSet presAssocID="{A39393BB-6B60-4F16-8451-5744EA333A5F}" presName="lastNode" presStyleLbl="node1" presStyleIdx="2" presStyleCnt="3" custScaleX="78399" custScaleY="76593">
        <dgm:presLayoutVars>
          <dgm:bulletEnabled val="1"/>
        </dgm:presLayoutVars>
      </dgm:prSet>
      <dgm:spPr/>
      <dgm:t>
        <a:bodyPr/>
        <a:lstStyle/>
        <a:p>
          <a:endParaRPr lang="en-US"/>
        </a:p>
      </dgm:t>
    </dgm:pt>
  </dgm:ptLst>
  <dgm:cxnLst>
    <dgm:cxn modelId="{3DE4EB8C-2FB3-42E4-9ECB-B66B6382E695}" srcId="{A39393BB-6B60-4F16-8451-5744EA333A5F}" destId="{3B2BB85D-2FB5-4306-88FE-60C427F707E7}" srcOrd="0" destOrd="0" parTransId="{60665FDD-95EA-4F30-A8A7-A5B714AD5E31}" sibTransId="{CB47C9B4-6BE9-461C-971A-3BDA52AEC5F0}"/>
    <dgm:cxn modelId="{EAA10E3F-F287-49C3-AA4A-7A812ACA4220}" type="presOf" srcId="{E11A8659-BF8E-4746-A60B-A1DD6958D202}" destId="{BDE626C4-F918-4B8C-9DAD-E1BCB12A975F}" srcOrd="0" destOrd="0" presId="urn:microsoft.com/office/officeart/2005/8/layout/equation2"/>
    <dgm:cxn modelId="{69F46325-518D-4E4F-BA45-D16083AE4D4A}" type="presOf" srcId="{CB47C9B4-6BE9-461C-971A-3BDA52AEC5F0}" destId="{7C87E5BC-CC83-4964-A94E-DFAEBC4D298E}" srcOrd="0" destOrd="0" presId="urn:microsoft.com/office/officeart/2005/8/layout/equation2"/>
    <dgm:cxn modelId="{1F6C26D8-CF84-450C-B9C0-449AD2D43364}" type="presOf" srcId="{974DEF07-81AD-4545-AA5B-86F0FC20FB06}" destId="{7C540753-C59D-4B68-B158-807727F2D300}" srcOrd="0" destOrd="0" presId="urn:microsoft.com/office/officeart/2005/8/layout/equation2"/>
    <dgm:cxn modelId="{4297FB6A-0D18-4CBD-BB7B-CAA72EE86B25}" srcId="{A39393BB-6B60-4F16-8451-5744EA333A5F}" destId="{974DEF07-81AD-4545-AA5B-86F0FC20FB06}" srcOrd="2" destOrd="0" parTransId="{5383281B-79D7-4575-88AA-E8D903BEF254}" sibTransId="{9A7E9C82-A093-4858-A490-1490A3DF9B15}"/>
    <dgm:cxn modelId="{B1CB9EAC-0600-4350-98D4-B6A9DBA7EB89}" type="presOf" srcId="{A39393BB-6B60-4F16-8451-5744EA333A5F}" destId="{74E5B1F6-01AD-49FC-B6AE-DC25C3468282}" srcOrd="0" destOrd="0" presId="urn:microsoft.com/office/officeart/2005/8/layout/equation2"/>
    <dgm:cxn modelId="{CFB41ECF-46D8-45C9-A306-2BCFA3FE1872}" type="presOf" srcId="{3B2BB85D-2FB5-4306-88FE-60C427F707E7}" destId="{BE6A81A6-033C-4448-9316-B72BDF6EA336}" srcOrd="0" destOrd="0" presId="urn:microsoft.com/office/officeart/2005/8/layout/equation2"/>
    <dgm:cxn modelId="{EFF3B0CC-BC0C-4D90-91E6-55C3C3FFA56D}" type="presOf" srcId="{E11A8659-BF8E-4746-A60B-A1DD6958D202}" destId="{72AD824F-2DC7-4563-A294-2FEB47A4F2F3}" srcOrd="1" destOrd="0" presId="urn:microsoft.com/office/officeart/2005/8/layout/equation2"/>
    <dgm:cxn modelId="{9F92E9CC-9538-43BF-B88C-6064CAAA62FA}" type="presOf" srcId="{D0ACBE91-F7E9-4E4A-B4B1-939D20021C1A}" destId="{67B66138-6F1A-4DCF-83D4-9BF32B0121A3}" srcOrd="0" destOrd="0" presId="urn:microsoft.com/office/officeart/2005/8/layout/equation2"/>
    <dgm:cxn modelId="{762C3186-D07A-450C-A2BA-B3B38FAD2229}" srcId="{A39393BB-6B60-4F16-8451-5744EA333A5F}" destId="{D0ACBE91-F7E9-4E4A-B4B1-939D20021C1A}" srcOrd="1" destOrd="0" parTransId="{34D31362-D979-444D-8257-E7A2BE631EFE}" sibTransId="{E11A8659-BF8E-4746-A60B-A1DD6958D202}"/>
    <dgm:cxn modelId="{7D89913D-3B8A-4124-BD04-E25745F630DE}" type="presParOf" srcId="{74E5B1F6-01AD-49FC-B6AE-DC25C3468282}" destId="{DEBE1B53-803D-4601-8EC2-163971CB36CB}" srcOrd="0" destOrd="0" presId="urn:microsoft.com/office/officeart/2005/8/layout/equation2"/>
    <dgm:cxn modelId="{B0A57E1E-8A60-4553-A82F-CF9B4B8E66C1}" type="presParOf" srcId="{DEBE1B53-803D-4601-8EC2-163971CB36CB}" destId="{BE6A81A6-033C-4448-9316-B72BDF6EA336}" srcOrd="0" destOrd="0" presId="urn:microsoft.com/office/officeart/2005/8/layout/equation2"/>
    <dgm:cxn modelId="{4CC71425-8FD7-4A3A-9E39-A046524FBE84}" type="presParOf" srcId="{DEBE1B53-803D-4601-8EC2-163971CB36CB}" destId="{77D39AD4-3707-4547-881C-CAFFC09D3B08}" srcOrd="1" destOrd="0" presId="urn:microsoft.com/office/officeart/2005/8/layout/equation2"/>
    <dgm:cxn modelId="{126FF128-19E8-49C8-A4A5-AD59188AEB16}" type="presParOf" srcId="{DEBE1B53-803D-4601-8EC2-163971CB36CB}" destId="{7C87E5BC-CC83-4964-A94E-DFAEBC4D298E}" srcOrd="2" destOrd="0" presId="urn:microsoft.com/office/officeart/2005/8/layout/equation2"/>
    <dgm:cxn modelId="{732B210E-0782-49DC-90DE-5CB1BB6BD20F}" type="presParOf" srcId="{DEBE1B53-803D-4601-8EC2-163971CB36CB}" destId="{40945447-49CF-4088-B4B8-BB24E5388C18}" srcOrd="3" destOrd="0" presId="urn:microsoft.com/office/officeart/2005/8/layout/equation2"/>
    <dgm:cxn modelId="{B00595A3-7392-48BE-89DD-0EA80DF4BF2E}" type="presParOf" srcId="{DEBE1B53-803D-4601-8EC2-163971CB36CB}" destId="{67B66138-6F1A-4DCF-83D4-9BF32B0121A3}" srcOrd="4" destOrd="0" presId="urn:microsoft.com/office/officeart/2005/8/layout/equation2"/>
    <dgm:cxn modelId="{1850B0CC-44CB-46CF-9DD8-063F497AAFF5}" type="presParOf" srcId="{74E5B1F6-01AD-49FC-B6AE-DC25C3468282}" destId="{BDE626C4-F918-4B8C-9DAD-E1BCB12A975F}" srcOrd="1" destOrd="0" presId="urn:microsoft.com/office/officeart/2005/8/layout/equation2"/>
    <dgm:cxn modelId="{42DA8A9D-C7F5-421E-A735-883168B95F87}" type="presParOf" srcId="{BDE626C4-F918-4B8C-9DAD-E1BCB12A975F}" destId="{72AD824F-2DC7-4563-A294-2FEB47A4F2F3}" srcOrd="0" destOrd="0" presId="urn:microsoft.com/office/officeart/2005/8/layout/equation2"/>
    <dgm:cxn modelId="{C8059C32-312E-457C-8D7D-A6EEE531B2A1}" type="presParOf" srcId="{74E5B1F6-01AD-49FC-B6AE-DC25C3468282}" destId="{7C540753-C59D-4B68-B158-807727F2D30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45F0B0-F2E3-407F-A0CE-79B850EE4F8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BE0B892B-BAFC-4A08-BDC6-C19087AC0D44}">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Decide when, where, and how often you will meet, what your ground rules will be</a:t>
          </a:r>
          <a:endParaRPr lang="en-US" sz="1400" dirty="0"/>
        </a:p>
      </dgm:t>
    </dgm:pt>
    <dgm:pt modelId="{2F7D90D4-9B80-4460-8E2B-36732EC194DA}" type="parTrans" cxnId="{977C5A2F-2D01-445B-B84F-37E24CF556E6}">
      <dgm:prSet/>
      <dgm:spPr/>
      <dgm:t>
        <a:bodyPr/>
        <a:lstStyle/>
        <a:p>
          <a:endParaRPr lang="en-US"/>
        </a:p>
      </dgm:t>
    </dgm:pt>
    <dgm:pt modelId="{0DC2DD3C-6E3B-4927-85F1-C7129F858C6B}" type="sibTrans" cxnId="{977C5A2F-2D01-445B-B84F-37E24CF556E6}">
      <dgm:prSet/>
      <dgm:spPr/>
      <dgm:t>
        <a:bodyPr/>
        <a:lstStyle/>
        <a:p>
          <a:endParaRPr lang="en-US"/>
        </a:p>
      </dgm:t>
    </dgm:pt>
    <dgm:pt modelId="{BEA1C8C4-25AE-4566-A3EB-109CD309541A}">
      <dgm:prSe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Guide NS to create SMART goal.  Coach and NS should agree to the progress being made</a:t>
          </a:r>
          <a:endParaRPr lang="en-US" sz="1400" dirty="0"/>
        </a:p>
      </dgm:t>
    </dgm:pt>
    <dgm:pt modelId="{56F6F0CA-C477-4F63-AE7C-D6FA2E8CEB65}" type="parTrans" cxnId="{5C636E09-F297-476F-A52F-3216C7950E7D}">
      <dgm:prSet/>
      <dgm:spPr/>
      <dgm:t>
        <a:bodyPr/>
        <a:lstStyle/>
        <a:p>
          <a:endParaRPr lang="en-US"/>
        </a:p>
      </dgm:t>
    </dgm:pt>
    <dgm:pt modelId="{4C101682-864A-4443-8172-F1B45F31FB43}" type="sibTrans" cxnId="{5C636E09-F297-476F-A52F-3216C7950E7D}">
      <dgm:prSet/>
      <dgm:spPr/>
      <dgm:t>
        <a:bodyPr/>
        <a:lstStyle/>
        <a:p>
          <a:endParaRPr lang="en-US"/>
        </a:p>
      </dgm:t>
    </dgm:pt>
    <dgm:pt modelId="{5DAC1D2C-3B26-427D-8930-0F54B5898596}">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Create action plan to keep things on track - note what has to be done, by whom, by when. </a:t>
          </a:r>
          <a:endParaRPr lang="en-US" sz="1400" dirty="0"/>
        </a:p>
      </dgm:t>
    </dgm:pt>
    <dgm:pt modelId="{7B90F7AE-C633-4A28-B810-A591200A2DBA}" type="parTrans" cxnId="{A19CC058-DE1C-470F-9351-BA446AAD3C04}">
      <dgm:prSet/>
      <dgm:spPr/>
      <dgm:t>
        <a:bodyPr/>
        <a:lstStyle/>
        <a:p>
          <a:endParaRPr lang="en-US"/>
        </a:p>
      </dgm:t>
    </dgm:pt>
    <dgm:pt modelId="{28BDBBE7-3240-41F2-A392-302935DA836C}" type="sibTrans" cxnId="{A19CC058-DE1C-470F-9351-BA446AAD3C04}">
      <dgm:prSet/>
      <dgm:spPr/>
      <dgm:t>
        <a:bodyPr/>
        <a:lstStyle/>
        <a:p>
          <a:endParaRPr lang="en-US"/>
        </a:p>
      </dgm:t>
    </dgm:pt>
    <dgm:pt modelId="{46613630-CE81-486B-BF1E-BF583640F377}" type="pres">
      <dgm:prSet presAssocID="{E945F0B0-F2E3-407F-A0CE-79B850EE4F80}" presName="Name0" presStyleCnt="0">
        <dgm:presLayoutVars>
          <dgm:chMax val="7"/>
          <dgm:chPref val="7"/>
          <dgm:dir/>
          <dgm:animLvl val="lvl"/>
        </dgm:presLayoutVars>
      </dgm:prSet>
      <dgm:spPr/>
      <dgm:t>
        <a:bodyPr/>
        <a:lstStyle/>
        <a:p>
          <a:endParaRPr lang="en-US"/>
        </a:p>
      </dgm:t>
    </dgm:pt>
    <dgm:pt modelId="{53DC921A-DBE2-4F9E-8F31-C0086D67A7FF}" type="pres">
      <dgm:prSet presAssocID="{BE0B892B-BAFC-4A08-BDC6-C19087AC0D44}" presName="Accent1" presStyleCnt="0"/>
      <dgm:spPr/>
    </dgm:pt>
    <dgm:pt modelId="{9C6D3797-3FB6-4F09-9FB3-49C65F7E884C}" type="pres">
      <dgm:prSet presAssocID="{BE0B892B-BAFC-4A08-BDC6-C19087AC0D44}" presName="Accent" presStyleLbl="node1" presStyleIdx="0" presStyleCnt="3" custScaleX="124899"/>
      <dgm:spPr>
        <a:solidFill>
          <a:schemeClr val="accent5">
            <a:lumMod val="75000"/>
          </a:schemeClr>
        </a:solidFill>
        <a:ln>
          <a:noFill/>
        </a:ln>
        <a:effectLst>
          <a:outerShdw blurRad="50800" dist="38100" dir="2700000" algn="tl" rotWithShape="0">
            <a:prstClr val="black">
              <a:alpha val="40000"/>
            </a:prstClr>
          </a:outerShdw>
        </a:effectLst>
      </dgm:spPr>
    </dgm:pt>
    <dgm:pt modelId="{5C00BA13-FA33-4FCD-BADD-318CAAC5B5C5}" type="pres">
      <dgm:prSet presAssocID="{BE0B892B-BAFC-4A08-BDC6-C19087AC0D44}" presName="Parent1" presStyleLbl="revTx" presStyleIdx="0" presStyleCnt="3" custScaleX="110827" custLinFactNeighborX="1334" custLinFactNeighborY="-9978">
        <dgm:presLayoutVars>
          <dgm:chMax val="1"/>
          <dgm:chPref val="1"/>
          <dgm:bulletEnabled val="1"/>
        </dgm:presLayoutVars>
      </dgm:prSet>
      <dgm:spPr/>
      <dgm:t>
        <a:bodyPr/>
        <a:lstStyle/>
        <a:p>
          <a:endParaRPr lang="en-US"/>
        </a:p>
      </dgm:t>
    </dgm:pt>
    <dgm:pt modelId="{AD0EFDF8-3B30-4C1D-92A9-F6A9D2DCA54D}" type="pres">
      <dgm:prSet presAssocID="{BEA1C8C4-25AE-4566-A3EB-109CD309541A}" presName="Accent2" presStyleCnt="0"/>
      <dgm:spPr/>
    </dgm:pt>
    <dgm:pt modelId="{6CB0421E-7FFC-4E9E-BA2B-17AD67E4FD16}" type="pres">
      <dgm:prSet presAssocID="{BEA1C8C4-25AE-4566-A3EB-109CD309541A}" presName="Accent" presStyleLbl="node1" presStyleIdx="1" presStyleCnt="3" custScaleX="132031" custScaleY="95369" custLinFactNeighborX="-817" custLinFactNeighborY="369"/>
      <dgm:spPr>
        <a:ln>
          <a:noFill/>
        </a:ln>
        <a:effectLst>
          <a:outerShdw blurRad="50800" dist="38100" dir="2700000" algn="tl" rotWithShape="0">
            <a:prstClr val="black">
              <a:alpha val="40000"/>
            </a:prstClr>
          </a:outerShdw>
        </a:effectLst>
      </dgm:spPr>
    </dgm:pt>
    <dgm:pt modelId="{A3D8BB3A-E963-41CC-86B7-BFA3014030DD}" type="pres">
      <dgm:prSet presAssocID="{BEA1C8C4-25AE-4566-A3EB-109CD309541A}" presName="Parent2" presStyleLbl="revTx" presStyleIdx="1" presStyleCnt="3" custScaleX="117813" custLinFactNeighborX="-9490" custLinFactNeighborY="-13377">
        <dgm:presLayoutVars>
          <dgm:chMax val="1"/>
          <dgm:chPref val="1"/>
          <dgm:bulletEnabled val="1"/>
        </dgm:presLayoutVars>
      </dgm:prSet>
      <dgm:spPr/>
      <dgm:t>
        <a:bodyPr/>
        <a:lstStyle/>
        <a:p>
          <a:endParaRPr lang="en-US"/>
        </a:p>
      </dgm:t>
    </dgm:pt>
    <dgm:pt modelId="{F1FA28E8-A133-4BC5-A1B3-5D1C85F66129}" type="pres">
      <dgm:prSet presAssocID="{5DAC1D2C-3B26-427D-8930-0F54B5898596}" presName="Accent3" presStyleCnt="0"/>
      <dgm:spPr/>
    </dgm:pt>
    <dgm:pt modelId="{29D4AEFA-7D20-4DE0-8EB6-2E22B3AFAF9C}" type="pres">
      <dgm:prSet presAssocID="{5DAC1D2C-3B26-427D-8930-0F54B5898596}" presName="Accent" presStyleLbl="node1" presStyleIdx="2" presStyleCnt="3" custScaleX="130988" custScaleY="104295" custLinFactNeighborX="4239" custLinFactNeighborY="858"/>
      <dgm:spPr>
        <a:solidFill>
          <a:srgbClr val="002060"/>
        </a:solidFill>
        <a:ln>
          <a:noFill/>
        </a:ln>
        <a:effectLst>
          <a:outerShdw blurRad="50800" dist="38100" dir="10800000" algn="r" rotWithShape="0">
            <a:prstClr val="black">
              <a:alpha val="40000"/>
            </a:prstClr>
          </a:outerShdw>
        </a:effectLst>
      </dgm:spPr>
    </dgm:pt>
    <dgm:pt modelId="{3ECB6469-52B9-4858-ACAD-D5E8054EE46F}" type="pres">
      <dgm:prSet presAssocID="{5DAC1D2C-3B26-427D-8930-0F54B5898596}" presName="Parent3" presStyleLbl="revTx" presStyleIdx="2" presStyleCnt="3" custLinFactNeighborX="11954" custLinFactNeighborY="-16809">
        <dgm:presLayoutVars>
          <dgm:chMax val="1"/>
          <dgm:chPref val="1"/>
          <dgm:bulletEnabled val="1"/>
        </dgm:presLayoutVars>
      </dgm:prSet>
      <dgm:spPr/>
      <dgm:t>
        <a:bodyPr/>
        <a:lstStyle/>
        <a:p>
          <a:endParaRPr lang="en-US"/>
        </a:p>
      </dgm:t>
    </dgm:pt>
  </dgm:ptLst>
  <dgm:cxnLst>
    <dgm:cxn modelId="{BCED2A53-3DF2-4E66-BE9F-E9B6585A0D1B}" type="presOf" srcId="{5DAC1D2C-3B26-427D-8930-0F54B5898596}" destId="{3ECB6469-52B9-4858-ACAD-D5E8054EE46F}" srcOrd="0" destOrd="0" presId="urn:microsoft.com/office/officeart/2009/layout/CircleArrowProcess"/>
    <dgm:cxn modelId="{AB721206-B82A-4E16-B82F-6E22A6F47227}" type="presOf" srcId="{BE0B892B-BAFC-4A08-BDC6-C19087AC0D44}" destId="{5C00BA13-FA33-4FCD-BADD-318CAAC5B5C5}" srcOrd="0" destOrd="0" presId="urn:microsoft.com/office/officeart/2009/layout/CircleArrowProcess"/>
    <dgm:cxn modelId="{5C636E09-F297-476F-A52F-3216C7950E7D}" srcId="{E945F0B0-F2E3-407F-A0CE-79B850EE4F80}" destId="{BEA1C8C4-25AE-4566-A3EB-109CD309541A}" srcOrd="1" destOrd="0" parTransId="{56F6F0CA-C477-4F63-AE7C-D6FA2E8CEB65}" sibTransId="{4C101682-864A-4443-8172-F1B45F31FB43}"/>
    <dgm:cxn modelId="{977C5A2F-2D01-445B-B84F-37E24CF556E6}" srcId="{E945F0B0-F2E3-407F-A0CE-79B850EE4F80}" destId="{BE0B892B-BAFC-4A08-BDC6-C19087AC0D44}" srcOrd="0" destOrd="0" parTransId="{2F7D90D4-9B80-4460-8E2B-36732EC194DA}" sibTransId="{0DC2DD3C-6E3B-4927-85F1-C7129F858C6B}"/>
    <dgm:cxn modelId="{8979EF1E-9B69-4313-95EA-A977AFBB0280}" type="presOf" srcId="{E945F0B0-F2E3-407F-A0CE-79B850EE4F80}" destId="{46613630-CE81-486B-BF1E-BF583640F377}" srcOrd="0" destOrd="0" presId="urn:microsoft.com/office/officeart/2009/layout/CircleArrowProcess"/>
    <dgm:cxn modelId="{A19CC058-DE1C-470F-9351-BA446AAD3C04}" srcId="{E945F0B0-F2E3-407F-A0CE-79B850EE4F80}" destId="{5DAC1D2C-3B26-427D-8930-0F54B5898596}" srcOrd="2" destOrd="0" parTransId="{7B90F7AE-C633-4A28-B810-A591200A2DBA}" sibTransId="{28BDBBE7-3240-41F2-A392-302935DA836C}"/>
    <dgm:cxn modelId="{8F047241-E484-44F9-9149-C2E48B6DA81D}" type="presOf" srcId="{BEA1C8C4-25AE-4566-A3EB-109CD309541A}" destId="{A3D8BB3A-E963-41CC-86B7-BFA3014030DD}" srcOrd="0" destOrd="0" presId="urn:microsoft.com/office/officeart/2009/layout/CircleArrowProcess"/>
    <dgm:cxn modelId="{EF591BF0-4918-46EB-AE5F-EA565AB6D062}" type="presParOf" srcId="{46613630-CE81-486B-BF1E-BF583640F377}" destId="{53DC921A-DBE2-4F9E-8F31-C0086D67A7FF}" srcOrd="0" destOrd="0" presId="urn:microsoft.com/office/officeart/2009/layout/CircleArrowProcess"/>
    <dgm:cxn modelId="{8A1E4E1E-942A-499C-B7C7-9E88777406A3}" type="presParOf" srcId="{53DC921A-DBE2-4F9E-8F31-C0086D67A7FF}" destId="{9C6D3797-3FB6-4F09-9FB3-49C65F7E884C}" srcOrd="0" destOrd="0" presId="urn:microsoft.com/office/officeart/2009/layout/CircleArrowProcess"/>
    <dgm:cxn modelId="{DB693DA6-E99B-4156-95F5-C86CB54600E1}" type="presParOf" srcId="{46613630-CE81-486B-BF1E-BF583640F377}" destId="{5C00BA13-FA33-4FCD-BADD-318CAAC5B5C5}" srcOrd="1" destOrd="0" presId="urn:microsoft.com/office/officeart/2009/layout/CircleArrowProcess"/>
    <dgm:cxn modelId="{D0CE094A-2DB7-44B7-9C3B-F2ADC0954052}" type="presParOf" srcId="{46613630-CE81-486B-BF1E-BF583640F377}" destId="{AD0EFDF8-3B30-4C1D-92A9-F6A9D2DCA54D}" srcOrd="2" destOrd="0" presId="urn:microsoft.com/office/officeart/2009/layout/CircleArrowProcess"/>
    <dgm:cxn modelId="{5D65F821-1957-456F-8815-43C47CCEC24C}" type="presParOf" srcId="{AD0EFDF8-3B30-4C1D-92A9-F6A9D2DCA54D}" destId="{6CB0421E-7FFC-4E9E-BA2B-17AD67E4FD16}" srcOrd="0" destOrd="0" presId="urn:microsoft.com/office/officeart/2009/layout/CircleArrowProcess"/>
    <dgm:cxn modelId="{4C8EDC86-CD09-4574-997F-DFB25CA4F019}" type="presParOf" srcId="{46613630-CE81-486B-BF1E-BF583640F377}" destId="{A3D8BB3A-E963-41CC-86B7-BFA3014030DD}" srcOrd="3" destOrd="0" presId="urn:microsoft.com/office/officeart/2009/layout/CircleArrowProcess"/>
    <dgm:cxn modelId="{5A738050-458E-4FFD-A19C-819B5A65293F}" type="presParOf" srcId="{46613630-CE81-486B-BF1E-BF583640F377}" destId="{F1FA28E8-A133-4BC5-A1B3-5D1C85F66129}" srcOrd="4" destOrd="0" presId="urn:microsoft.com/office/officeart/2009/layout/CircleArrowProcess"/>
    <dgm:cxn modelId="{4BE018C8-C46E-4794-B2B4-672AB31FE81E}" type="presParOf" srcId="{F1FA28E8-A133-4BC5-A1B3-5D1C85F66129}" destId="{29D4AEFA-7D20-4DE0-8EB6-2E22B3AFAF9C}" srcOrd="0" destOrd="0" presId="urn:microsoft.com/office/officeart/2009/layout/CircleArrowProcess"/>
    <dgm:cxn modelId="{B9D9B8E7-0B85-4336-84F8-9D51A3AC38F6}" type="presParOf" srcId="{46613630-CE81-486B-BF1E-BF583640F377}" destId="{3ECB6469-52B9-4858-ACAD-D5E8054EE46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B6047-5D2A-4478-8F17-D6EF613A87FE}">
      <dsp:nvSpPr>
        <dsp:cNvPr id="0" name=""/>
        <dsp:cNvSpPr/>
      </dsp:nvSpPr>
      <dsp:spPr>
        <a:xfrm>
          <a:off x="1890158" y="1929918"/>
          <a:ext cx="1631837" cy="1573645"/>
        </a:xfrm>
        <a:prstGeom prst="triangle">
          <a:avLst/>
        </a:prstGeom>
        <a:noFill/>
        <a:ln w="12700" cap="flat" cmpd="sng" algn="ctr">
          <a:no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6121007-EC0D-47E5-8D46-561EF3CC2B2E}">
      <dsp:nvSpPr>
        <dsp:cNvPr id="0" name=""/>
        <dsp:cNvSpPr/>
      </dsp:nvSpPr>
      <dsp:spPr>
        <a:xfrm>
          <a:off x="3796015" y="213468"/>
          <a:ext cx="3531763" cy="965716"/>
        </a:xfrm>
        <a:prstGeom prst="roundRect">
          <a:avLst/>
        </a:prstGeom>
        <a:solidFill>
          <a:schemeClr val="lt1">
            <a:hueOff val="0"/>
            <a:satOff val="0"/>
            <a:lumOff val="0"/>
            <a:alpha val="78000"/>
          </a:schemeClr>
        </a:solidFill>
        <a:ln w="12700" cap="flat" cmpd="sng" algn="ctr">
          <a:solidFill>
            <a:schemeClr val="accen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panose="020B0502040204020203" pitchFamily="34" charset="0"/>
              <a:ea typeface="Segoe UI" panose="020B0502040204020203" pitchFamily="34" charset="0"/>
              <a:cs typeface="Segoe UI" panose="020B0502040204020203" pitchFamily="34" charset="0"/>
            </a:rPr>
            <a:t>Direct Support Professionals who know the individual being supported, and have experience</a:t>
          </a:r>
          <a:endParaRPr lang="en-US" sz="1600" kern="1200" dirty="0"/>
        </a:p>
      </dsp:txBody>
      <dsp:txXfrm>
        <a:off x="3843157" y="260610"/>
        <a:ext cx="3437479" cy="871432"/>
      </dsp:txXfrm>
    </dsp:sp>
    <dsp:sp modelId="{4F14EF82-7EB1-4AE6-9DB8-4FB178699694}">
      <dsp:nvSpPr>
        <dsp:cNvPr id="0" name=""/>
        <dsp:cNvSpPr/>
      </dsp:nvSpPr>
      <dsp:spPr>
        <a:xfrm>
          <a:off x="3839597" y="1534409"/>
          <a:ext cx="3531763" cy="965716"/>
        </a:xfrm>
        <a:prstGeom prst="roundRect">
          <a:avLst/>
        </a:prstGeom>
        <a:solidFill>
          <a:schemeClr val="lt1">
            <a:hueOff val="0"/>
            <a:satOff val="0"/>
            <a:lumOff val="0"/>
            <a:alpha val="78000"/>
          </a:schemeClr>
        </a:solidFill>
        <a:ln w="12700" cap="flat" cmpd="sng" algn="ctr">
          <a:solidFill>
            <a:schemeClr val="accen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panose="020B0502040204020203" pitchFamily="34" charset="0"/>
              <a:ea typeface="Segoe UI" panose="020B0502040204020203" pitchFamily="34" charset="0"/>
              <a:cs typeface="Segoe UI" panose="020B0502040204020203" pitchFamily="34" charset="0"/>
            </a:rPr>
            <a:t>Individuals who want to continue to learn and develop new skills for themselves and others</a:t>
          </a:r>
          <a:endParaRPr lang="en-US" sz="1600" kern="1200" dirty="0"/>
        </a:p>
      </dsp:txBody>
      <dsp:txXfrm>
        <a:off x="3886739" y="1581551"/>
        <a:ext cx="3437479" cy="871432"/>
      </dsp:txXfrm>
    </dsp:sp>
    <dsp:sp modelId="{72789C52-A1CD-4C82-A93C-81618F8E7582}">
      <dsp:nvSpPr>
        <dsp:cNvPr id="0" name=""/>
        <dsp:cNvSpPr/>
      </dsp:nvSpPr>
      <dsp:spPr>
        <a:xfrm>
          <a:off x="3868875" y="2893361"/>
          <a:ext cx="3531763" cy="965716"/>
        </a:xfrm>
        <a:prstGeom prst="roundRect">
          <a:avLst/>
        </a:prstGeom>
        <a:solidFill>
          <a:schemeClr val="lt1">
            <a:hueOff val="0"/>
            <a:satOff val="0"/>
            <a:lumOff val="0"/>
            <a:alpha val="78000"/>
          </a:schemeClr>
        </a:solidFill>
        <a:ln w="12700" cap="flat" cmpd="sng" algn="ctr">
          <a:solidFill>
            <a:schemeClr val="accen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panose="020B0502040204020203" pitchFamily="34" charset="0"/>
              <a:ea typeface="Segoe UI" panose="020B0502040204020203" pitchFamily="34" charset="0"/>
              <a:cs typeface="Segoe UI" panose="020B0502040204020203" pitchFamily="34" charset="0"/>
            </a:rPr>
            <a:t>Those who are committed to providing quality support services</a:t>
          </a:r>
          <a:endParaRPr lang="en-US" sz="1600" kern="1200" dirty="0"/>
        </a:p>
      </dsp:txBody>
      <dsp:txXfrm>
        <a:off x="3916017" y="2940503"/>
        <a:ext cx="3437479" cy="871432"/>
      </dsp:txXfrm>
    </dsp:sp>
    <dsp:sp modelId="{DD8C1CF7-5028-4B03-B7E2-785EABA16F7F}">
      <dsp:nvSpPr>
        <dsp:cNvPr id="0" name=""/>
        <dsp:cNvSpPr/>
      </dsp:nvSpPr>
      <dsp:spPr>
        <a:xfrm>
          <a:off x="3804138" y="4200700"/>
          <a:ext cx="3531763" cy="965716"/>
        </a:xfrm>
        <a:prstGeom prst="roundRect">
          <a:avLst/>
        </a:prstGeom>
        <a:solidFill>
          <a:schemeClr val="lt1">
            <a:hueOff val="0"/>
            <a:satOff val="0"/>
            <a:lumOff val="0"/>
            <a:alpha val="78000"/>
          </a:schemeClr>
        </a:solidFill>
        <a:ln w="12700" cap="flat" cmpd="sng" algn="ctr">
          <a:solidFill>
            <a:schemeClr val="accen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panose="020B0502040204020203" pitchFamily="34" charset="0"/>
              <a:ea typeface="Segoe UI" panose="020B0502040204020203" pitchFamily="34" charset="0"/>
              <a:cs typeface="Segoe UI" panose="020B0502040204020203" pitchFamily="34" charset="0"/>
            </a:rPr>
            <a:t> The individual being supported should help determine who would be a good coach</a:t>
          </a:r>
          <a:endParaRPr lang="en-US" sz="1600" kern="1200" dirty="0"/>
        </a:p>
      </dsp:txBody>
      <dsp:txXfrm>
        <a:off x="3851280" y="4247842"/>
        <a:ext cx="3437479" cy="871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2E605-2FD6-4B8C-B3DA-21B7B68D3088}">
      <dsp:nvSpPr>
        <dsp:cNvPr id="0" name=""/>
        <dsp:cNvSpPr/>
      </dsp:nvSpPr>
      <dsp:spPr>
        <a:xfrm>
          <a:off x="1007099" y="1070223"/>
          <a:ext cx="6096000" cy="3278220"/>
        </a:xfrm>
        <a:prstGeom prst="round2DiagRect">
          <a:avLst>
            <a:gd name="adj1" fmla="val 0"/>
            <a:gd name="adj2" fmla="val 16670"/>
          </a:avLst>
        </a:prstGeom>
        <a:solidFill>
          <a:schemeClr val="bg1">
            <a:lumMod val="85000"/>
          </a:schemeClr>
        </a:solidFill>
        <a:ln w="127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2B7C91C-1B03-4AE1-A5DF-8E9DE3E39939}">
      <dsp:nvSpPr>
        <dsp:cNvPr id="0" name=""/>
        <dsp:cNvSpPr/>
      </dsp:nvSpPr>
      <dsp:spPr>
        <a:xfrm>
          <a:off x="3941924" y="1373927"/>
          <a:ext cx="812" cy="2582840"/>
        </a:xfrm>
        <a:prstGeom prst="line">
          <a:avLst/>
        </a:prstGeom>
        <a:solidFill>
          <a:schemeClr val="accent1">
            <a:hueOff val="0"/>
            <a:satOff val="0"/>
            <a:lumOff val="0"/>
            <a:alphaOff val="0"/>
          </a:schemeClr>
        </a:solidFill>
        <a:ln w="12700" cap="flat" cmpd="sng" algn="ctr">
          <a:solidFill>
            <a:schemeClr val="accent5">
              <a:lumMod val="40000"/>
              <a:lumOff val="6000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CAD7DB7B-F399-4449-B933-E85010EA8FFD}">
      <dsp:nvSpPr>
        <dsp:cNvPr id="0" name=""/>
        <dsp:cNvSpPr/>
      </dsp:nvSpPr>
      <dsp:spPr>
        <a:xfrm>
          <a:off x="1256631" y="1090432"/>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a:t>
          </a: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Provides intentional training – how does NS learn best?</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-Communicates clearly</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-Keeps NS focused</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-Promotes critical thinking</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-Offers support and encouragement</a:t>
          </a:r>
        </a:p>
        <a:p>
          <a:pPr lvl="0" algn="l" defTabSz="889000">
            <a:lnSpc>
              <a:spcPct val="90000"/>
            </a:lnSpc>
            <a:spcBef>
              <a:spcPct val="0"/>
            </a:spcBef>
            <a:spcAft>
              <a:spcPct val="35000"/>
            </a:spcAft>
          </a:pPr>
          <a:r>
            <a:rPr lang="en-US" sz="1800" kern="1200" dirty="0" smtClean="0">
              <a:latin typeface="Segoe UI" panose="020B0502040204020203" pitchFamily="34" charset="0"/>
              <a:ea typeface="Segoe UI" panose="020B0502040204020203" pitchFamily="34" charset="0"/>
              <a:cs typeface="Segoe UI" panose="020B0502040204020203" pitchFamily="34" charset="0"/>
            </a:rPr>
            <a:t> </a:t>
          </a:r>
          <a:endParaRPr lang="en-US" sz="1800" kern="1200" dirty="0">
            <a:latin typeface="Segoe UI" panose="020B0502040204020203" pitchFamily="34" charset="0"/>
            <a:ea typeface="Segoe UI" panose="020B0502040204020203" pitchFamily="34" charset="0"/>
            <a:cs typeface="Segoe UI" panose="020B0502040204020203" pitchFamily="34" charset="0"/>
          </a:endParaRPr>
        </a:p>
      </dsp:txBody>
      <dsp:txXfrm>
        <a:off x="1256631" y="1090432"/>
        <a:ext cx="2641600" cy="2781520"/>
      </dsp:txXfrm>
    </dsp:sp>
    <dsp:sp modelId="{94711D34-0585-4FA9-A14B-49DAB21B052C}">
      <dsp:nvSpPr>
        <dsp:cNvPr id="0" name=""/>
        <dsp:cNvSpPr/>
      </dsp:nvSpPr>
      <dsp:spPr>
        <a:xfrm>
          <a:off x="4204369" y="1161445"/>
          <a:ext cx="276726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a:t>
          </a: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Shadow only or provides one time training</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-Lack of communication</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-No clear goals or action plans</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-Not available often or difficult to approach</a:t>
          </a:r>
        </a:p>
        <a:p>
          <a:pPr lvl="0" algn="l" defTabSz="889000">
            <a:lnSpc>
              <a:spcPct val="90000"/>
            </a:lnSpc>
            <a:spcBef>
              <a:spcPct val="0"/>
            </a:spcBef>
            <a:spcAft>
              <a:spcPct val="35000"/>
            </a:spcAft>
          </a:pPr>
          <a:r>
            <a:rPr lang="en-US" sz="1800" kern="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-Lack of constructive feedback</a:t>
          </a:r>
          <a:endParaRPr lang="en-US" sz="18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4204369" y="1161445"/>
        <a:ext cx="2767260" cy="2781520"/>
      </dsp:txXfrm>
    </dsp:sp>
    <dsp:sp modelId="{C7EF948C-A279-4705-B50E-5F35A3E2F188}">
      <dsp:nvSpPr>
        <dsp:cNvPr id="0" name=""/>
        <dsp:cNvSpPr/>
      </dsp:nvSpPr>
      <dsp:spPr>
        <a:xfrm rot="16200000">
          <a:off x="-1280120" y="1505953"/>
          <a:ext cx="3576240" cy="1016000"/>
        </a:xfrm>
        <a:prstGeom prst="rightArrow">
          <a:avLst>
            <a:gd name="adj1" fmla="val 49830"/>
            <a:gd name="adj2" fmla="val 60660"/>
          </a:avLst>
        </a:prstGeom>
        <a:solidFill>
          <a:schemeClr val="accent5">
            <a:lumMod val="75000"/>
          </a:schemeClr>
        </a:solidFill>
        <a:ln w="127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Effective  Learning</a:t>
          </a:r>
          <a:endParaRPr lang="en-US" sz="2200" b="1" kern="1200"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1126567" y="1914370"/>
        <a:ext cx="3269135" cy="506272"/>
      </dsp:txXfrm>
    </dsp:sp>
    <dsp:sp modelId="{BC292C05-9812-4E6F-B821-D77887C83076}">
      <dsp:nvSpPr>
        <dsp:cNvPr id="0" name=""/>
        <dsp:cNvSpPr/>
      </dsp:nvSpPr>
      <dsp:spPr>
        <a:xfrm rot="5400000">
          <a:off x="5831879" y="2896713"/>
          <a:ext cx="3576240" cy="1016000"/>
        </a:xfrm>
        <a:prstGeom prst="rightArrow">
          <a:avLst>
            <a:gd name="adj1" fmla="val 49830"/>
            <a:gd name="adj2" fmla="val 60660"/>
          </a:avLst>
        </a:prstGeom>
        <a:solidFill>
          <a:schemeClr val="accent5">
            <a:lumMod val="75000"/>
          </a:schemeClr>
        </a:solidFill>
        <a:ln w="127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Ineffective Learning</a:t>
          </a:r>
          <a:endParaRPr lang="en-US" sz="2200" b="1" kern="1200"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5985432" y="2998025"/>
        <a:ext cx="3269135" cy="50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5DB433B-7C80-4B2D-A2D0-22BFF9AC1F52}" type="slidenum">
              <a:rPr lang="en-US" smtClean="0"/>
              <a:t>‹#›</a:t>
            </a:fld>
            <a:endParaRPr lang="en-US"/>
          </a:p>
        </p:txBody>
      </p:sp>
      <p:sp>
        <p:nvSpPr>
          <p:cNvPr id="5" name="Header Placeholder 4"/>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r>
              <a:rPr lang="en-US" dirty="0" smtClean="0"/>
              <a:t>Peer Coaching 2015</a:t>
            </a:r>
            <a:endParaRPr lang="en-US" dirty="0"/>
          </a:p>
        </p:txBody>
      </p:sp>
    </p:spTree>
    <p:extLst>
      <p:ext uri="{BB962C8B-B14F-4D97-AF65-F5344CB8AC3E}">
        <p14:creationId xmlns:p14="http://schemas.microsoft.com/office/powerpoint/2010/main" val="64143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40A2F30-F435-4D39-B90D-99967C55D5EF}" type="datetimeFigureOut">
              <a:rPr lang="en-US" smtClean="0"/>
              <a:t>12/28/2015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E7C1111-20F0-4AB1-93B7-D5FCBC7436E2}" type="slidenum">
              <a:rPr lang="en-US" smtClean="0"/>
              <a:t>‹#›</a:t>
            </a:fld>
            <a:endParaRPr lang="en-US"/>
          </a:p>
        </p:txBody>
      </p:sp>
    </p:spTree>
    <p:extLst>
      <p:ext uri="{BB962C8B-B14F-4D97-AF65-F5344CB8AC3E}">
        <p14:creationId xmlns:p14="http://schemas.microsoft.com/office/powerpoint/2010/main" val="22465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4WgUj9LUDP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8903" y="3366070"/>
            <a:ext cx="7437120" cy="2760346"/>
          </a:xfrm>
        </p:spPr>
        <p:txBody>
          <a:bodyPr/>
          <a:lstStyle/>
          <a:p>
            <a:r>
              <a:rPr lang="en-US" b="1" u="none" dirty="0" smtClean="0"/>
              <a:t>Note</a:t>
            </a:r>
            <a:r>
              <a:rPr lang="en-US" b="1" u="none" baseline="0" dirty="0" smtClean="0"/>
              <a:t> to instructor:  </a:t>
            </a:r>
            <a:r>
              <a:rPr lang="en-US" b="0" u="none" baseline="0" dirty="0" smtClean="0"/>
              <a:t>The notes accompanying the slides are to be used during the Day 1 classroom training.  The Instructions &amp; Materials guide is to help you prepare for the training and should be reviewed prior.  This course may only be taught by an approved instructor.  Please check to ensure that you are approved to train and provide the 12 </a:t>
            </a:r>
            <a:r>
              <a:rPr lang="en-US" b="0" u="none" baseline="0" dirty="0" err="1" smtClean="0"/>
              <a:t>Ces</a:t>
            </a:r>
            <a:r>
              <a:rPr lang="en-US" b="0" u="none" baseline="0" dirty="0" smtClean="0"/>
              <a:t>.  </a:t>
            </a:r>
            <a:r>
              <a:rPr lang="en-US" b="1" u="none" baseline="0" dirty="0" smtClean="0"/>
              <a:t>CE code for this 12 hour class is: CE1512528  </a:t>
            </a:r>
            <a:r>
              <a:rPr lang="en-US" b="0" u="none" baseline="0" dirty="0" smtClean="0"/>
              <a:t>This code must appear on your CE certificates as well as the amount of time earned.  Please see WAC 388-829-0246 - </a:t>
            </a:r>
            <a:r>
              <a:rPr lang="en-US" b="1" dirty="0" smtClean="0">
                <a:effectLst/>
              </a:rPr>
              <a:t>What information must be on certificates for CE?</a:t>
            </a:r>
          </a:p>
          <a:p>
            <a:r>
              <a:rPr lang="en-US" dirty="0" smtClean="0">
                <a:effectLst/>
              </a:rPr>
              <a:t>Certificates must contain the following information:</a:t>
            </a:r>
          </a:p>
          <a:p>
            <a:r>
              <a:rPr lang="en-US" dirty="0" smtClean="0">
                <a:effectLst/>
              </a:rPr>
              <a:t>(1) Name of the student;</a:t>
            </a:r>
          </a:p>
          <a:p>
            <a:r>
              <a:rPr lang="en-US" dirty="0" smtClean="0">
                <a:effectLst/>
              </a:rPr>
              <a:t>(2) Title of the training;</a:t>
            </a:r>
          </a:p>
          <a:p>
            <a:r>
              <a:rPr lang="en-US" dirty="0" smtClean="0">
                <a:effectLst/>
              </a:rPr>
              <a:t>(3) Number of hours of the training;</a:t>
            </a:r>
          </a:p>
          <a:p>
            <a:r>
              <a:rPr lang="en-US" dirty="0" smtClean="0">
                <a:effectLst/>
              </a:rPr>
              <a:t>(4) Assigned curriculum approval code;</a:t>
            </a:r>
          </a:p>
          <a:p>
            <a:r>
              <a:rPr lang="en-US" dirty="0" smtClean="0">
                <a:effectLst/>
              </a:rPr>
              <a:t>(5) Instructor's name, printed and signature;</a:t>
            </a:r>
          </a:p>
          <a:p>
            <a:r>
              <a:rPr lang="en-US" dirty="0" smtClean="0">
                <a:effectLst/>
              </a:rPr>
              <a:t>(6) Printed name of the training entity giving the training;</a:t>
            </a:r>
          </a:p>
          <a:p>
            <a:r>
              <a:rPr lang="en-US" dirty="0" smtClean="0">
                <a:effectLst/>
              </a:rPr>
              <a:t>(7) Entity program code; and</a:t>
            </a:r>
          </a:p>
          <a:p>
            <a:r>
              <a:rPr lang="en-US" dirty="0" smtClean="0">
                <a:effectLst/>
              </a:rPr>
              <a:t>(8) Date(s) of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dirty="0" smtClean="0"/>
          </a:p>
          <a:p>
            <a:endParaRPr lang="en-US" b="1" u="none" dirty="0" smtClean="0"/>
          </a:p>
          <a:p>
            <a:endParaRPr lang="en-US" b="1" dirty="0"/>
          </a:p>
          <a:p>
            <a:r>
              <a:rPr lang="en-US" b="1" u="none" dirty="0" smtClean="0"/>
              <a:t>Before class:  Please print copies of this </a:t>
            </a:r>
            <a:r>
              <a:rPr lang="en-US" b="1" u="none" dirty="0" err="1" smtClean="0"/>
              <a:t>powerpoint</a:t>
            </a:r>
            <a:r>
              <a:rPr lang="en-US" b="1" u="none" dirty="0" smtClean="0"/>
              <a:t> by choosing the notes pages option and the three slides with lines opposite them . </a:t>
            </a:r>
          </a:p>
          <a:p>
            <a:endParaRPr lang="en-US" b="1" dirty="0"/>
          </a:p>
          <a:p>
            <a:endParaRPr lang="en-US" b="1" u="none" dirty="0" smtClean="0"/>
          </a:p>
          <a:p>
            <a:endParaRPr lang="en-US" b="1" u="none" dirty="0" smtClean="0"/>
          </a:p>
          <a:p>
            <a:endParaRPr lang="en-US" b="1" u="none" dirty="0" smtClean="0"/>
          </a:p>
          <a:p>
            <a:endParaRPr lang="en-US" b="1" dirty="0"/>
          </a:p>
          <a:p>
            <a:endParaRPr lang="en-US" b="1" u="none" dirty="0" smtClean="0"/>
          </a:p>
          <a:p>
            <a:endParaRPr lang="en-US" b="1" dirty="0"/>
          </a:p>
          <a:p>
            <a:endParaRPr lang="en-US" b="1" u="none" dirty="0" smtClean="0"/>
          </a:p>
          <a:p>
            <a:endParaRPr lang="en-US" b="1" dirty="0"/>
          </a:p>
          <a:p>
            <a:r>
              <a:rPr lang="en-US" b="1" u="none" dirty="0" smtClean="0"/>
              <a:t>Facilitator</a:t>
            </a:r>
            <a:r>
              <a:rPr lang="en-US" b="1" u="none" baseline="0" dirty="0" smtClean="0"/>
              <a:t> </a:t>
            </a:r>
            <a:r>
              <a:rPr lang="en-US" b="1" u="none" dirty="0" smtClean="0"/>
              <a:t>Guide</a:t>
            </a:r>
          </a:p>
          <a:p>
            <a:r>
              <a:rPr lang="en-US" b="0" u="none" dirty="0" smtClean="0"/>
              <a:t>Welcome.</a:t>
            </a:r>
            <a:r>
              <a:rPr lang="en-US" b="0" u="none" baseline="0" dirty="0" smtClean="0"/>
              <a:t> Give any instructions about facilities, breaks, etc. (room/time logistics).  Remind participants to sign in if they haven’t done so.</a:t>
            </a:r>
          </a:p>
          <a:p>
            <a:endParaRPr lang="en-US" b="0" u="none" baseline="0" dirty="0" smtClean="0"/>
          </a:p>
          <a:p>
            <a:pPr defTabSz="931774"/>
            <a:r>
              <a:rPr lang="en-US" dirty="0"/>
              <a:t>Today we’re going to learn about what coaching is and isn’t.  You will have opportunities to discuss different aspects of coaching and how it will apply in your agency.</a:t>
            </a:r>
          </a:p>
          <a:p>
            <a:endParaRPr lang="en-US" b="0" u="none" dirty="0" smtClean="0"/>
          </a:p>
          <a:p>
            <a:r>
              <a:rPr lang="en-US" dirty="0" smtClean="0"/>
              <a:t>Contributors:</a:t>
            </a:r>
          </a:p>
          <a:p>
            <a:r>
              <a:rPr lang="en-US" dirty="0" smtClean="0"/>
              <a:t>Alpha Supported Living – Kris Brown, Human Resources Manager</a:t>
            </a:r>
          </a:p>
          <a:p>
            <a:r>
              <a:rPr lang="en-US" dirty="0" smtClean="0"/>
              <a:t>DDA – Jan Sprow, M.Ed., Residential Training Program Manager; Sandra Miller, Residential Quality Assurance </a:t>
            </a:r>
          </a:p>
          <a:p>
            <a:r>
              <a:rPr lang="en-US" dirty="0" smtClean="0"/>
              <a:t>Embassy Management LLC – Megan Marshall, Regional Training Manager</a:t>
            </a:r>
          </a:p>
          <a:p>
            <a:r>
              <a:rPr lang="en-US" dirty="0" smtClean="0"/>
              <a:t>PSRS – Kristin </a:t>
            </a:r>
            <a:r>
              <a:rPr lang="en-US" dirty="0" err="1" smtClean="0"/>
              <a:t>Kavaller</a:t>
            </a:r>
            <a:r>
              <a:rPr lang="en-US" dirty="0" smtClean="0"/>
              <a:t>, Project Manager</a:t>
            </a:r>
          </a:p>
          <a:p>
            <a:r>
              <a:rPr lang="en-US" dirty="0" smtClean="0"/>
              <a:t>Service Alternatives Training Institute – Aelfwynn Freer, Technical Assistance Administrator</a:t>
            </a:r>
          </a:p>
          <a:p>
            <a:r>
              <a:rPr lang="en-US" dirty="0" smtClean="0"/>
              <a:t>SOLO ITS, Inc. – Sharon Mack, Karen Dill, Kimberly Stewart, Angie Francis</a:t>
            </a:r>
          </a:p>
          <a:p>
            <a:r>
              <a:rPr lang="en-US" dirty="0" smtClean="0"/>
              <a:t>State Operated Living Alternative (SOLA) – Jessica Zinda, and Terra Jacobson, Program Administrators</a:t>
            </a:r>
          </a:p>
          <a:p>
            <a:r>
              <a:rPr lang="en-US" dirty="0" smtClean="0"/>
              <a:t>Total Living Concept - Sally Sehmsdorf, Employee Development Coordinator</a:t>
            </a:r>
          </a:p>
          <a:p>
            <a:endParaRPr lang="en-US" b="1" u="none"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53" y="7010400"/>
            <a:ext cx="2347659" cy="147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pPr defTabSz="931774">
              <a:defRPr/>
            </a:pPr>
            <a:endParaRPr lang="en-US" b="1" u="none" dirty="0" smtClean="0"/>
          </a:p>
          <a:p>
            <a:pPr defTabSz="931774">
              <a:defRPr/>
            </a:pPr>
            <a:r>
              <a:rPr lang="en-US" b="1" u="sng" dirty="0" smtClean="0"/>
              <a:t>Key Points</a:t>
            </a:r>
          </a:p>
          <a:p>
            <a:pPr marL="174708" indent="-174708">
              <a:buFont typeface="Arial" panose="020B0604020202020204" pitchFamily="34" charset="0"/>
              <a:buChar char="•"/>
            </a:pPr>
            <a:r>
              <a:rPr lang="en-US" dirty="0" smtClean="0"/>
              <a:t>It’s impossible to get to effective and successful implementation in a one shot training.  Shadowing</a:t>
            </a:r>
            <a:r>
              <a:rPr lang="en-US" baseline="0" dirty="0" smtClean="0"/>
              <a:t> only is not an effective training method.</a:t>
            </a:r>
            <a:endParaRPr lang="en-US" dirty="0" smtClean="0"/>
          </a:p>
          <a:p>
            <a:pPr marL="174708" indent="-174708">
              <a:buFont typeface="Arial" panose="020B0604020202020204" pitchFamily="34" charset="0"/>
              <a:buChar char="•"/>
            </a:pPr>
            <a:r>
              <a:rPr lang="en-US" b="1" dirty="0" smtClean="0"/>
              <a:t>Remain</a:t>
            </a:r>
            <a:r>
              <a:rPr lang="en-US" b="1" baseline="0" dirty="0" smtClean="0"/>
              <a:t> </a:t>
            </a:r>
            <a:r>
              <a:rPr lang="en-US" b="1" dirty="0" smtClean="0"/>
              <a:t>impartial</a:t>
            </a:r>
            <a:r>
              <a:rPr lang="en-US" dirty="0" smtClean="0"/>
              <a:t>.  Not doing so</a:t>
            </a:r>
            <a:r>
              <a:rPr lang="en-US" baseline="0" dirty="0" smtClean="0"/>
              <a:t> (treating certain staff more favorably</a:t>
            </a:r>
            <a:r>
              <a:rPr lang="en-US" dirty="0" smtClean="0"/>
              <a:t>) results in poor communication, lack of trust, not feeling valued,</a:t>
            </a:r>
            <a:r>
              <a:rPr lang="en-US" baseline="0" dirty="0" smtClean="0"/>
              <a:t> </a:t>
            </a:r>
            <a:r>
              <a:rPr lang="en-US" dirty="0" smtClean="0"/>
              <a:t>and poor teamwork/morale.  </a:t>
            </a:r>
          </a:p>
          <a:p>
            <a:pPr marL="174708" indent="-174708">
              <a:buFont typeface="Arial" panose="020B0604020202020204" pitchFamily="34" charset="0"/>
              <a:buChar char="•"/>
            </a:pPr>
            <a:r>
              <a:rPr lang="en-US" b="1" dirty="0" smtClean="0"/>
              <a:t>Communication is key </a:t>
            </a:r>
            <a:r>
              <a:rPr lang="en-US" dirty="0" smtClean="0"/>
              <a:t>– be clear, get clarity</a:t>
            </a:r>
            <a:r>
              <a:rPr lang="en-US" baseline="0" dirty="0" smtClean="0"/>
              <a:t> if you do not understand, ensure you are understood</a:t>
            </a:r>
          </a:p>
          <a:p>
            <a:pPr marL="174708" indent="-174708">
              <a:buFont typeface="Arial" panose="020B0604020202020204" pitchFamily="34" charset="0"/>
              <a:buChar char="•"/>
            </a:pPr>
            <a:r>
              <a:rPr lang="en-US" b="1" baseline="0" dirty="0" smtClean="0"/>
              <a:t>Keep focused and on track </a:t>
            </a:r>
            <a:r>
              <a:rPr lang="en-US" baseline="0" dirty="0" smtClean="0"/>
              <a:t>– set goals, create action plans</a:t>
            </a:r>
          </a:p>
          <a:p>
            <a:pPr marL="174708" indent="-174708">
              <a:buFont typeface="Arial" panose="020B0604020202020204" pitchFamily="34" charset="0"/>
              <a:buChar char="•"/>
            </a:pPr>
            <a:r>
              <a:rPr lang="en-US" baseline="0" dirty="0" smtClean="0"/>
              <a:t>Support staff to </a:t>
            </a:r>
            <a:r>
              <a:rPr lang="en-US" b="1" baseline="0" dirty="0" smtClean="0"/>
              <a:t>problem solve and overcome challenges</a:t>
            </a:r>
          </a:p>
          <a:p>
            <a:pPr marL="174708" indent="-174708" defTabSz="931774">
              <a:buFont typeface="Arial" panose="020B0604020202020204" pitchFamily="34" charset="0"/>
              <a:buChar char="•"/>
              <a:defRPr/>
            </a:pPr>
            <a:r>
              <a:rPr lang="en-US" b="1" dirty="0" smtClean="0"/>
              <a:t>Guide staff to get to answers on their own- </a:t>
            </a:r>
            <a:r>
              <a:rPr lang="en-US" dirty="0" smtClean="0"/>
              <a:t>increases their accountability and transfers the ownership from the Coach to the new staff.</a:t>
            </a:r>
          </a:p>
          <a:p>
            <a:pPr marL="174708" indent="-174708">
              <a:buFont typeface="Arial" panose="020B0604020202020204" pitchFamily="34" charset="0"/>
              <a:buChar char="•"/>
            </a:pPr>
            <a:endParaRPr lang="en-US" baseline="0" dirty="0" smtClean="0"/>
          </a:p>
          <a:p>
            <a:r>
              <a:rPr lang="en-US" b="1" u="sng" dirty="0" smtClean="0"/>
              <a:t>Discussion</a:t>
            </a:r>
          </a:p>
          <a:p>
            <a:r>
              <a:rPr lang="en-US" dirty="0"/>
              <a:t>Assume you receive a one time training - </a:t>
            </a:r>
            <a:r>
              <a:rPr lang="en-US" baseline="0" dirty="0" smtClean="0"/>
              <a:t> the </a:t>
            </a:r>
            <a:r>
              <a:rPr lang="en-US" dirty="0" smtClean="0"/>
              <a:t>current </a:t>
            </a:r>
            <a:r>
              <a:rPr lang="en-US" dirty="0"/>
              <a:t>job shadowing </a:t>
            </a:r>
            <a:r>
              <a:rPr lang="en-US" dirty="0" smtClean="0"/>
              <a:t>process is </a:t>
            </a:r>
            <a:r>
              <a:rPr lang="en-US" dirty="0"/>
              <a:t>intended </a:t>
            </a:r>
            <a:r>
              <a:rPr lang="en-US" dirty="0" smtClean="0"/>
              <a:t>for on the job training, but NS</a:t>
            </a:r>
            <a:r>
              <a:rPr lang="en-US" baseline="0" dirty="0" smtClean="0"/>
              <a:t> are generally only watching others perform tasks.  Need to </a:t>
            </a:r>
            <a:r>
              <a:rPr lang="en-US" dirty="0" smtClean="0"/>
              <a:t>ensure </a:t>
            </a:r>
            <a:r>
              <a:rPr lang="en-US" dirty="0"/>
              <a:t>that the skills </a:t>
            </a:r>
            <a:r>
              <a:rPr lang="en-US" dirty="0" smtClean="0"/>
              <a:t>are </a:t>
            </a:r>
            <a:r>
              <a:rPr lang="en-US" dirty="0"/>
              <a:t>implemented when you get to the house where a person will be supported.  A familiar staff acts as your guide and support while you learn how the person you are working with likes to be supported.</a:t>
            </a:r>
          </a:p>
          <a:p>
            <a:endParaRPr lang="en-US" dirty="0" smtClean="0"/>
          </a:p>
          <a:p>
            <a:r>
              <a:rPr lang="en-US" dirty="0"/>
              <a:t>Now imagine a specific and intentional job training experience where the individual being supported is involved with/helps direct your training about how to best support them.  </a:t>
            </a:r>
          </a:p>
          <a:p>
            <a:endParaRPr lang="en-US" dirty="0"/>
          </a:p>
          <a:p>
            <a:r>
              <a:rPr lang="en-US" dirty="0"/>
              <a:t>How does this change what you currently are doing?  </a:t>
            </a:r>
            <a:endParaRPr lang="en-US"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10</a:t>
            </a:fld>
            <a:endParaRPr lang="en-US"/>
          </a:p>
        </p:txBody>
      </p:sp>
    </p:spTree>
    <p:extLst>
      <p:ext uri="{BB962C8B-B14F-4D97-AF65-F5344CB8AC3E}">
        <p14:creationId xmlns:p14="http://schemas.microsoft.com/office/powerpoint/2010/main" val="381883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pPr defTabSz="931774">
              <a:defRPr/>
            </a:pPr>
            <a:r>
              <a:rPr lang="en-US" b="0" u="none" dirty="0" smtClean="0"/>
              <a:t>This is an animated slide.  The text to the right will appear with 2 mouse clicks</a:t>
            </a:r>
            <a:r>
              <a:rPr lang="en-US" b="0" u="none" baseline="0" dirty="0" smtClean="0"/>
              <a:t> (1 click reveals text above arrow, 2</a:t>
            </a:r>
            <a:r>
              <a:rPr lang="en-US" b="0" u="none" baseline="30000" dirty="0" smtClean="0"/>
              <a:t>nd</a:t>
            </a:r>
            <a:r>
              <a:rPr lang="en-US" b="0" u="none" baseline="0" dirty="0" smtClean="0"/>
              <a:t> click reveals text below the arrow)</a:t>
            </a:r>
            <a:endParaRPr lang="en-US" b="0" u="none" dirty="0" smtClean="0"/>
          </a:p>
          <a:p>
            <a:pPr defTabSz="931774">
              <a:defRPr/>
            </a:pPr>
            <a:endParaRPr lang="en-US" b="1" u="none" dirty="0" smtClean="0"/>
          </a:p>
          <a:p>
            <a:pPr defTabSz="931774">
              <a:defRPr/>
            </a:pPr>
            <a:r>
              <a:rPr lang="en-US" b="1" u="sng" dirty="0" smtClean="0"/>
              <a:t>Key Points</a:t>
            </a:r>
          </a:p>
          <a:p>
            <a:pPr marL="174708" indent="-174708" defTabSz="931774">
              <a:buFont typeface="Arial" panose="020B0604020202020204" pitchFamily="34" charset="0"/>
              <a:buChar char="•"/>
              <a:defRPr/>
            </a:pPr>
            <a:r>
              <a:rPr lang="en-US" b="0" u="none" dirty="0" smtClean="0"/>
              <a:t>Quick training does not provide new staff with the tools and knowledge needed to do the job and often</a:t>
            </a:r>
            <a:r>
              <a:rPr lang="en-US" b="0" u="none" baseline="0" dirty="0" smtClean="0"/>
              <a:t> results in increased errors and incidents (in the long run, more work for you/the agency)</a:t>
            </a:r>
            <a:endParaRPr lang="en-US" b="0" u="none" dirty="0" smtClean="0"/>
          </a:p>
          <a:p>
            <a:pPr marL="174708" indent="-174708">
              <a:buFont typeface="Arial" panose="020B0604020202020204" pitchFamily="34" charset="0"/>
              <a:buChar char="•"/>
            </a:pPr>
            <a:r>
              <a:rPr lang="en-US" baseline="0" dirty="0" smtClean="0"/>
              <a:t>It’s </a:t>
            </a:r>
            <a:r>
              <a:rPr lang="en-US" b="1" baseline="0" dirty="0" smtClean="0"/>
              <a:t>not the new staff’s job to tell us what they don’t know</a:t>
            </a:r>
            <a:r>
              <a:rPr lang="en-US" baseline="0" dirty="0" smtClean="0"/>
              <a:t>, how can they? They can tell us what challenges they face, what doesn’t feel right, what outcomes they are experiencing.</a:t>
            </a:r>
            <a:r>
              <a:rPr lang="en-US" dirty="0" smtClean="0"/>
              <a:t>  </a:t>
            </a:r>
          </a:p>
          <a:p>
            <a:pPr marL="174708" indent="-174708">
              <a:buFont typeface="Arial" panose="020B0604020202020204" pitchFamily="34" charset="0"/>
              <a:buChar char="•"/>
            </a:pPr>
            <a:r>
              <a:rPr lang="en-US" baseline="0" dirty="0" smtClean="0"/>
              <a:t>It’s </a:t>
            </a:r>
            <a:r>
              <a:rPr lang="en-US" b="1" baseline="0" dirty="0" smtClean="0"/>
              <a:t>our job to follow-up to ensure that we recognize what New Staff still need to learn and to ensure they do </a:t>
            </a:r>
            <a:r>
              <a:rPr lang="en-US" baseline="0" dirty="0" smtClean="0"/>
              <a:t>so through repetition, practice, and support.</a:t>
            </a:r>
          </a:p>
          <a:p>
            <a:pPr marL="174708" indent="-174708">
              <a:buFont typeface="Arial" panose="020B0604020202020204" pitchFamily="34" charset="0"/>
              <a:buChar char="•"/>
            </a:pPr>
            <a:r>
              <a:rPr lang="en-US" baseline="0" dirty="0" smtClean="0"/>
              <a:t>Some staff might come from other similar jobs where they have either picked up inappropriate habits, or just have a different approach</a:t>
            </a:r>
            <a:r>
              <a:rPr lang="en-US" b="1" baseline="0" dirty="0" smtClean="0"/>
              <a:t>.  </a:t>
            </a:r>
            <a:r>
              <a:rPr lang="en-US" b="0" baseline="0" dirty="0" smtClean="0"/>
              <a:t>Depending on the individual being supported and their program, Coach might need to help staff learn new behaviors and/or support methods.  They will need training on specific agency procedures and policy. </a:t>
            </a:r>
          </a:p>
          <a:p>
            <a:pPr marL="174708" indent="-174708">
              <a:buFont typeface="Arial" panose="020B0604020202020204" pitchFamily="34" charset="0"/>
              <a:buChar char="•"/>
            </a:pPr>
            <a:r>
              <a:rPr lang="en-US" b="1" dirty="0" smtClean="0"/>
              <a:t>Assess what progress is being made</a:t>
            </a:r>
            <a:r>
              <a:rPr lang="en-US" b="1" baseline="0" dirty="0" smtClean="0"/>
              <a:t> </a:t>
            </a:r>
            <a:r>
              <a:rPr lang="en-US" b="0" baseline="0" dirty="0" smtClean="0"/>
              <a:t>through on-</a:t>
            </a:r>
            <a:r>
              <a:rPr lang="en-US" dirty="0" smtClean="0"/>
              <a:t>site visits, review of documentation and coaching conversations.  Verify that what you taught is being used the way you taught it.  Course correct as needed before it gets too far along in the wrong way.</a:t>
            </a:r>
          </a:p>
          <a:p>
            <a:endParaRPr lang="en-US" dirty="0" smtClean="0"/>
          </a:p>
          <a:p>
            <a:endParaRPr lang="en-US" dirty="0" smtClean="0"/>
          </a:p>
          <a:p>
            <a:r>
              <a:rPr lang="en-US" b="1" u="sng" dirty="0" smtClean="0"/>
              <a:t>Discussion (Optional)</a:t>
            </a:r>
          </a:p>
          <a:p>
            <a:r>
              <a:rPr lang="en-US" sz="1200" b="0" kern="1200" dirty="0" smtClean="0">
                <a:solidFill>
                  <a:schemeClr val="tx1"/>
                </a:solidFill>
                <a:effectLst/>
                <a:latin typeface="+mn-lt"/>
                <a:ea typeface="+mn-ea"/>
                <a:cs typeface="+mn-cs"/>
              </a:rPr>
              <a:t>What attributes make for a welcoming environment for NS?  Record</a:t>
            </a:r>
            <a:r>
              <a:rPr lang="en-US" sz="1200" b="0" kern="1200" baseline="0" dirty="0" smtClean="0">
                <a:solidFill>
                  <a:schemeClr val="tx1"/>
                </a:solidFill>
                <a:effectLst/>
                <a:latin typeface="+mn-lt"/>
                <a:ea typeface="+mn-ea"/>
                <a:cs typeface="+mn-cs"/>
              </a:rPr>
              <a:t> on sticky paper or just discuss.</a:t>
            </a:r>
            <a:endParaRPr lang="en-US" b="0" u="sng"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11</a:t>
            </a:fld>
            <a:endParaRPr lang="en-US"/>
          </a:p>
        </p:txBody>
      </p:sp>
    </p:spTree>
    <p:extLst>
      <p:ext uri="{BB962C8B-B14F-4D97-AF65-F5344CB8AC3E}">
        <p14:creationId xmlns:p14="http://schemas.microsoft.com/office/powerpoint/2010/main" val="4121294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endParaRPr lang="en-US" dirty="0" smtClean="0"/>
          </a:p>
          <a:p>
            <a:pPr defTabSz="931774">
              <a:defRPr/>
            </a:pPr>
            <a:r>
              <a:rPr lang="en-US" b="1" u="sng" dirty="0" smtClean="0"/>
              <a:t>Key Points</a:t>
            </a:r>
          </a:p>
          <a:p>
            <a:pPr marL="174708" indent="-174708" defTabSz="931774">
              <a:buFont typeface="Arial" panose="020B0604020202020204" pitchFamily="34" charset="0"/>
              <a:buChar char="•"/>
              <a:defRPr/>
            </a:pPr>
            <a:r>
              <a:rPr lang="en-US" b="1" dirty="0" smtClean="0"/>
              <a:t>Question to motivate </a:t>
            </a:r>
            <a:r>
              <a:rPr lang="en-US" dirty="0" smtClean="0"/>
              <a:t>- Open ended questions can’t be answered with one word and encourage the speaker to continue with more detailed information.  Provide Example (use your own or this one): </a:t>
            </a:r>
            <a:r>
              <a:rPr lang="en-US" baseline="0" dirty="0" smtClean="0"/>
              <a:t> What do you think might have caused the behavior?  vs. Do you think he was mad he didn’t get to go out for lunch?</a:t>
            </a:r>
            <a:endParaRPr lang="en-US" b="1" u="sng"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Listen</a:t>
            </a:r>
            <a:r>
              <a:rPr lang="en-US" b="1" baseline="0" dirty="0" smtClean="0"/>
              <a:t> to understand </a:t>
            </a:r>
            <a:r>
              <a:rPr lang="en-US" baseline="0" dirty="0" smtClean="0"/>
              <a:t>-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We often listen to answer when we should be listening in order to understanding what is being said.  Use </a:t>
            </a:r>
            <a:r>
              <a:rPr lang="en-US"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active listening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to ensure you understand what is being communicated.  </a:t>
            </a:r>
            <a:r>
              <a:rPr lang="en-US" dirty="0" smtClean="0"/>
              <a:t>Check to be sure you understand what people are trying to say.  Talk</a:t>
            </a:r>
            <a:r>
              <a:rPr lang="en-US" baseline="0" dirty="0" smtClean="0"/>
              <a:t> about active listening – it is a specific method.</a:t>
            </a:r>
            <a:endParaRPr lang="en-US" dirty="0" smtClean="0"/>
          </a:p>
          <a:p>
            <a:pPr marL="171450" indent="-171450">
              <a:buFont typeface="Arial" panose="020B0604020202020204" pitchFamily="34" charset="0"/>
              <a:buChar char="•"/>
            </a:pPr>
            <a:r>
              <a:rPr lang="en-US" b="1" dirty="0" smtClean="0"/>
              <a:t>Observe, help</a:t>
            </a:r>
            <a:r>
              <a:rPr lang="en-US" b="1" baseline="0" dirty="0" smtClean="0"/>
              <a:t> reflect -  </a:t>
            </a:r>
            <a:r>
              <a:rPr lang="en-US" sz="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Coaches should observe NS – how is s/he responding to the environment? Help NS be present and aware: What’s happened? Why? What could have been done differently?</a:t>
            </a:r>
          </a:p>
          <a:p>
            <a:pPr marL="0" indent="0">
              <a:buFont typeface="Arial" panose="020B0604020202020204" pitchFamily="34" charset="0"/>
              <a:buNone/>
            </a:pPr>
            <a:r>
              <a:rPr lang="en-US" baseline="0" dirty="0" smtClean="0"/>
              <a:t>Be aware as a Coach, teach new staff to be aware and observe situations, antecedents, their own response.  In some larger agencies there are “response teams” for when challenging behaviors are taking place.  At least one person will be assigned as “observer” to watch what is taking place and to document how staff and individual alike responded in the situation.  Ideally this information provides the team with a way to learn and respond better in the future.</a:t>
            </a:r>
            <a:r>
              <a:rPr lang="en-US" dirty="0" smtClean="0"/>
              <a:t>  </a:t>
            </a:r>
          </a:p>
          <a:p>
            <a:pPr marL="174708" indent="-174708">
              <a:buFont typeface="Arial" panose="020B0604020202020204" pitchFamily="34" charset="0"/>
              <a:buChar char="•"/>
            </a:pPr>
            <a:endParaRPr lang="en-US" baseline="0" dirty="0" smtClean="0"/>
          </a:p>
          <a:p>
            <a:r>
              <a:rPr lang="en-US" b="1" u="sng" baseline="0" dirty="0" smtClean="0"/>
              <a:t>Exercise &amp; Discussion </a:t>
            </a:r>
          </a:p>
          <a:p>
            <a:r>
              <a:rPr lang="en-US" i="0" dirty="0" smtClean="0"/>
              <a:t>After reviewing the slide, hand out the activity marked</a:t>
            </a:r>
            <a:r>
              <a:rPr lang="en-US" i="0" baseline="0" dirty="0" smtClean="0"/>
              <a:t> </a:t>
            </a:r>
            <a:r>
              <a:rPr lang="en-US" i="1" baseline="0" dirty="0" smtClean="0"/>
              <a:t>Listen to Understand.  </a:t>
            </a:r>
            <a:r>
              <a:rPr lang="en-US" i="0" baseline="0" dirty="0" smtClean="0"/>
              <a:t>Break the group into pairs and have them read the scenario on their card.  They can be creative and tell their own story as well.  Have the Coach who is listening ask the appropriate question.  Switch roles.  </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When everyone has had a chance to go through the exercise, discuss as a group.  </a:t>
            </a:r>
            <a:r>
              <a:rPr lang="en-US" dirty="0" smtClean="0"/>
              <a:t>H</a:t>
            </a:r>
            <a:r>
              <a:rPr lang="en-US" baseline="0" dirty="0" smtClean="0"/>
              <a:t>ow did that feel?  What might this mean in the work place where they work?  Where else and when could you apply this skill for more practice?  </a:t>
            </a:r>
            <a:endParaRPr lang="en-US" dirty="0" smtClean="0"/>
          </a:p>
          <a:p>
            <a:endParaRPr lang="en-US" i="0" baseline="0" dirty="0" smtClean="0"/>
          </a:p>
          <a:p>
            <a:r>
              <a:rPr lang="en-US" i="0" baseline="0" dirty="0" smtClean="0"/>
              <a:t>OR</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participants pair up. One person</a:t>
            </a:r>
            <a:r>
              <a:rPr lang="en-US" sz="1200" kern="1200" baseline="0" dirty="0" smtClean="0">
                <a:solidFill>
                  <a:schemeClr val="tx1"/>
                </a:solidFill>
                <a:effectLst/>
                <a:latin typeface="+mn-lt"/>
                <a:ea typeface="+mn-ea"/>
                <a:cs typeface="+mn-cs"/>
              </a:rPr>
              <a:t> is the coach who is to</a:t>
            </a:r>
            <a:r>
              <a:rPr lang="en-US" sz="1200" kern="1200" dirty="0" smtClean="0">
                <a:solidFill>
                  <a:schemeClr val="tx1"/>
                </a:solidFill>
                <a:effectLst/>
                <a:latin typeface="+mn-lt"/>
                <a:ea typeface="+mn-ea"/>
                <a:cs typeface="+mn-cs"/>
              </a:rPr>
              <a:t> demonstrate being non-engaged (by body language, speech, or movements. EX: constantly</a:t>
            </a:r>
            <a:r>
              <a:rPr lang="en-US" sz="1200" kern="1200" baseline="0" dirty="0" smtClean="0">
                <a:solidFill>
                  <a:schemeClr val="tx1"/>
                </a:solidFill>
                <a:effectLst/>
                <a:latin typeface="+mn-lt"/>
                <a:ea typeface="+mn-ea"/>
                <a:cs typeface="+mn-cs"/>
              </a:rPr>
              <a:t> on their phone</a:t>
            </a:r>
            <a:r>
              <a:rPr lang="en-US" sz="1200" kern="1200" dirty="0" smtClean="0">
                <a:solidFill>
                  <a:schemeClr val="tx1"/>
                </a:solidFill>
                <a:effectLst/>
                <a:latin typeface="+mn-lt"/>
                <a:ea typeface="+mn-ea"/>
                <a:cs typeface="+mn-cs"/>
              </a:rPr>
              <a:t>).  The other person is NS and is to provide feedback on how they felt. After 2-3 minutes,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switch roles.  Now, each person take a turn demonstrating being an engaged coach and provide feedback.  This can also be done</a:t>
            </a:r>
            <a:r>
              <a:rPr lang="en-US" sz="1200" kern="1200" baseline="0" dirty="0" smtClean="0">
                <a:solidFill>
                  <a:schemeClr val="tx1"/>
                </a:solidFill>
                <a:effectLst/>
                <a:latin typeface="+mn-lt"/>
                <a:ea typeface="+mn-ea"/>
                <a:cs typeface="+mn-cs"/>
              </a:rPr>
              <a:t> as a group exercise with volunteers and class discussion.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dirty="0">
              <a:hlinkClick r:id="rId3"/>
            </a:endParaRPr>
          </a:p>
          <a:p>
            <a:pPr defTabSz="931774">
              <a:defRPr/>
            </a:pPr>
            <a:r>
              <a:rPr lang="en-US" b="1" u="sng" baseline="0" dirty="0" smtClean="0"/>
              <a:t>Video (Optional) – have it loaded if you choose to view</a:t>
            </a:r>
            <a:endParaRPr lang="en-US" b="1" u="sng" dirty="0" smtClean="0"/>
          </a:p>
          <a:p>
            <a:r>
              <a:rPr lang="en-US" dirty="0">
                <a:hlinkClick r:id="rId3"/>
              </a:rPr>
              <a:t>https://www.youtube.com/watch?v=4WgUj9LUDPQ</a:t>
            </a:r>
            <a:r>
              <a:rPr lang="en-US" dirty="0"/>
              <a:t>   Run time: 7:44 minutes.  </a:t>
            </a:r>
            <a:r>
              <a:rPr lang="en-US" b="1" dirty="0"/>
              <a:t>Note</a:t>
            </a:r>
            <a:r>
              <a:rPr lang="en-US" dirty="0"/>
              <a:t>: </a:t>
            </a:r>
            <a:r>
              <a:rPr lang="en-US" i="1" dirty="0"/>
              <a:t>Closed captioning is terrible on this video.  </a:t>
            </a:r>
          </a:p>
          <a:p>
            <a:endParaRPr lang="en-US" i="1"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12</a:t>
            </a:fld>
            <a:endParaRPr lang="en-US"/>
          </a:p>
        </p:txBody>
      </p:sp>
    </p:spTree>
    <p:extLst>
      <p:ext uri="{BB962C8B-B14F-4D97-AF65-F5344CB8AC3E}">
        <p14:creationId xmlns:p14="http://schemas.microsoft.com/office/powerpoint/2010/main" val="420340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pPr defTabSz="931774">
              <a:defRPr/>
            </a:pPr>
            <a:r>
              <a:rPr lang="en-US" dirty="0" smtClean="0"/>
              <a:t>Click on the screen</a:t>
            </a:r>
            <a:r>
              <a:rPr lang="en-US" baseline="0" dirty="0" smtClean="0"/>
              <a:t> and then the play button to start</a:t>
            </a:r>
            <a:r>
              <a:rPr lang="en-US" dirty="0" smtClean="0"/>
              <a:t> the video.  You may need to adjust</a:t>
            </a:r>
            <a:r>
              <a:rPr lang="en-US" baseline="0" dirty="0" smtClean="0"/>
              <a:t> your sound.  </a:t>
            </a:r>
          </a:p>
          <a:p>
            <a:endParaRPr lang="en-US" dirty="0" smtClean="0"/>
          </a:p>
          <a:p>
            <a:pPr defTabSz="931774">
              <a:defRPr/>
            </a:pPr>
            <a:r>
              <a:rPr lang="en-US" b="1" u="sng" dirty="0" smtClean="0"/>
              <a:t>Key Points</a:t>
            </a:r>
          </a:p>
          <a:p>
            <a:pPr marL="174708" indent="-174708">
              <a:buFont typeface="Arial" panose="020B0604020202020204" pitchFamily="34" charset="0"/>
              <a:buChar char="•"/>
            </a:pPr>
            <a:r>
              <a:rPr lang="en-US" dirty="0" smtClean="0"/>
              <a:t>Effective</a:t>
            </a:r>
            <a:r>
              <a:rPr lang="en-US" baseline="0" dirty="0" smtClean="0"/>
              <a:t> c</a:t>
            </a:r>
            <a:r>
              <a:rPr lang="en-US" dirty="0" smtClean="0"/>
              <a:t>oaching means ensuring the new staff understands what they are to do and how to make the individual they are supporting feel safe and respected.</a:t>
            </a:r>
          </a:p>
          <a:p>
            <a:pPr marL="174708" indent="-174708">
              <a:buFont typeface="Arial" panose="020B0604020202020204" pitchFamily="34" charset="0"/>
              <a:buChar char="•"/>
            </a:pPr>
            <a:r>
              <a:rPr lang="en-US" dirty="0" smtClean="0"/>
              <a:t>New</a:t>
            </a:r>
            <a:r>
              <a:rPr lang="en-US" baseline="0" dirty="0" smtClean="0"/>
              <a:t> staff should be given time to meet the individual they are supporting and establish a relationship.</a:t>
            </a:r>
          </a:p>
          <a:p>
            <a:pPr marL="174708" indent="-174708">
              <a:buFont typeface="Arial" panose="020B0604020202020204" pitchFamily="34" charset="0"/>
              <a:buChar char="•"/>
            </a:pPr>
            <a:r>
              <a:rPr lang="en-US" baseline="0" dirty="0" smtClean="0"/>
              <a:t>Consider the perspective of the individual being supported – would you allow a stranger into your home and then let them guide your activities or instruct you?</a:t>
            </a:r>
          </a:p>
          <a:p>
            <a:endParaRPr lang="en-US" dirty="0" smtClean="0"/>
          </a:p>
          <a:p>
            <a:r>
              <a:rPr lang="en-US" b="1" u="sng" baseline="0" dirty="0" smtClean="0"/>
              <a:t>Discussion</a:t>
            </a:r>
          </a:p>
          <a:p>
            <a:r>
              <a:rPr lang="en-US" b="0" u="none" baseline="0" dirty="0" smtClean="0"/>
              <a:t>What Not To Do</a:t>
            </a:r>
          </a:p>
          <a:p>
            <a:pPr marL="232943" indent="-232943">
              <a:buAutoNum type="arabicPeriod"/>
            </a:pPr>
            <a:r>
              <a:rPr lang="en-US" baseline="0" dirty="0" smtClean="0"/>
              <a:t>What did you see in the first part that might be confusing for a new staff who has never worked with someone with a developmental disability?  (Too many things going on, sending the individual with an unfamiliar person, telling the new staff the issues your dealing with and painting the agency in a bad light…)  </a:t>
            </a:r>
          </a:p>
          <a:p>
            <a:pPr marL="232943" indent="-232943">
              <a:buAutoNum type="arabicPeriod"/>
            </a:pPr>
            <a:r>
              <a:rPr lang="en-US" baseline="0" dirty="0" smtClean="0"/>
              <a:t>What do you think the new staff learned?  </a:t>
            </a:r>
          </a:p>
          <a:p>
            <a:endParaRPr lang="en-US" baseline="0" dirty="0" smtClean="0"/>
          </a:p>
          <a:p>
            <a:r>
              <a:rPr lang="en-US" baseline="0" dirty="0" smtClean="0"/>
              <a:t>What To Do</a:t>
            </a:r>
          </a:p>
          <a:p>
            <a:pPr marL="232943" indent="-232943">
              <a:buAutoNum type="arabicPeriod" startAt="3"/>
            </a:pPr>
            <a:r>
              <a:rPr lang="en-US" baseline="0" dirty="0" smtClean="0"/>
              <a:t>What happened in the second part to show the individual that they were the most important part of this training?  (Talked about what he likes to do and what his goals are, gave him an opportunity to share his own goals…)  </a:t>
            </a:r>
          </a:p>
          <a:p>
            <a:pPr marL="232943" indent="-232943">
              <a:buAutoNum type="arabicPeriod" startAt="3"/>
            </a:pPr>
            <a:r>
              <a:rPr lang="en-US" baseline="0" dirty="0" smtClean="0"/>
              <a:t>Which way do you want to train your new staff?  Did the stance change?  (yes the staff focused on the individual and the new staff with the task at hand.)  Do you think the new staff has a different view of how things are to work in this agency?  Have some discussion here about what is being modeled to new staff on their first day.  </a:t>
            </a:r>
          </a:p>
          <a:p>
            <a:pPr marL="232943" indent="-232943">
              <a:buAutoNum type="arabicPeriod" startAt="3"/>
            </a:pPr>
            <a:r>
              <a:rPr lang="en-US" baseline="0" dirty="0" smtClean="0"/>
              <a:t>What Healthy Behaviors do you want to see?</a:t>
            </a:r>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13</a:t>
            </a:fld>
            <a:endParaRPr lang="en-US"/>
          </a:p>
        </p:txBody>
      </p:sp>
    </p:spTree>
    <p:extLst>
      <p:ext uri="{BB962C8B-B14F-4D97-AF65-F5344CB8AC3E}">
        <p14:creationId xmlns:p14="http://schemas.microsoft.com/office/powerpoint/2010/main" val="235905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(If you have completely switched to Peer Coaching, please skip this activity.)</a:t>
            </a:r>
            <a:endParaRPr lang="en-US" i="1" dirty="0" smtClean="0"/>
          </a:p>
          <a:p>
            <a:endParaRPr lang="en-US" dirty="0" smtClean="0"/>
          </a:p>
          <a:p>
            <a:pPr defTabSz="931774">
              <a:defRPr/>
            </a:pPr>
            <a:r>
              <a:rPr lang="en-US" b="1" u="none" dirty="0" smtClean="0"/>
              <a:t>Facilitator</a:t>
            </a:r>
            <a:r>
              <a:rPr lang="en-US" b="1" u="none" baseline="0" dirty="0" smtClean="0"/>
              <a:t> </a:t>
            </a:r>
            <a:r>
              <a:rPr lang="en-US" b="1" u="none" dirty="0" smtClean="0"/>
              <a:t>Guide</a:t>
            </a:r>
          </a:p>
          <a:p>
            <a:r>
              <a:rPr lang="en-US" dirty="0" smtClean="0"/>
              <a:t>Refer back to Part 1 as a quick review, provide instructions</a:t>
            </a:r>
          </a:p>
          <a:p>
            <a:endParaRPr lang="en-US" dirty="0" smtClean="0"/>
          </a:p>
          <a:p>
            <a:r>
              <a:rPr lang="en-US" b="1" u="sng" dirty="0" smtClean="0"/>
              <a:t>Discussion</a:t>
            </a:r>
          </a:p>
          <a:p>
            <a:pPr marL="174708" indent="-174708">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What was the experience like for the builder(s)?</a:t>
            </a:r>
          </a:p>
          <a:p>
            <a:pPr marL="174708" indent="-174708">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How did it feel to not be able to communicate or refer to instructions?</a:t>
            </a:r>
          </a:p>
          <a:p>
            <a:pPr marL="174708" indent="-174708">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How does this translate to training you have experienced?</a:t>
            </a:r>
          </a:p>
          <a:p>
            <a:pPr marL="174708" indent="-174708">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What would be a better approach?</a:t>
            </a:r>
          </a:p>
          <a:p>
            <a:endParaRPr lang="en-US" dirty="0" smtClean="0"/>
          </a:p>
          <a:p>
            <a:r>
              <a:rPr lang="en-US" b="1" dirty="0" smtClean="0">
                <a:solidFill>
                  <a:schemeClr val="accent5"/>
                </a:solidFill>
              </a:rPr>
              <a:t>What did you learn?  </a:t>
            </a:r>
            <a:r>
              <a:rPr lang="en-US" dirty="0"/>
              <a:t>Job shadowing is not a sole method of teaching/learning; it is not effective.  Currently, job shadowing is a common practice. There are other aspects of coaching that need to be incorporated into your training approach</a:t>
            </a:r>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14</a:t>
            </a:fld>
            <a:endParaRPr lang="en-US"/>
          </a:p>
        </p:txBody>
      </p:sp>
    </p:spTree>
    <p:extLst>
      <p:ext uri="{BB962C8B-B14F-4D97-AF65-F5344CB8AC3E}">
        <p14:creationId xmlns:p14="http://schemas.microsoft.com/office/powerpoint/2010/main" val="357670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r>
              <a:rPr lang="en-US" i="0" dirty="0" smtClean="0"/>
              <a:t>This is an animated slide – each check mark will appear individual when you click the mouse.  You can review the slide</a:t>
            </a:r>
            <a:r>
              <a:rPr lang="en-US" i="0" baseline="0" dirty="0" smtClean="0"/>
              <a:t> as you would like (one item at a time, all at once, engage in discussion)</a:t>
            </a:r>
            <a:r>
              <a:rPr lang="en-US" i="0" dirty="0" smtClean="0"/>
              <a:t>.  </a:t>
            </a:r>
          </a:p>
          <a:p>
            <a:endParaRPr lang="en-US" i="0" dirty="0" smtClean="0"/>
          </a:p>
          <a:p>
            <a:r>
              <a:rPr lang="en-US" b="1" i="0" u="sng" dirty="0" smtClean="0"/>
              <a:t>Discussion (Optional)</a:t>
            </a:r>
          </a:p>
          <a:p>
            <a:pPr marL="174708" indent="-174708">
              <a:buFont typeface="Arial" panose="020B0604020202020204" pitchFamily="34" charset="0"/>
              <a:buChar char="•"/>
            </a:pPr>
            <a:r>
              <a:rPr lang="en-US" i="0" dirty="0" smtClean="0"/>
              <a:t>What are some benefits of Peer Coaching?</a:t>
            </a:r>
          </a:p>
          <a:p>
            <a:pPr marL="174708" indent="-174708">
              <a:buFont typeface="Arial" panose="020B0604020202020204" pitchFamily="34" charset="0"/>
              <a:buChar char="•"/>
            </a:pPr>
            <a:r>
              <a:rPr lang="en-US" i="0" dirty="0" smtClean="0"/>
              <a:t>What</a:t>
            </a:r>
            <a:r>
              <a:rPr lang="en-US" i="0" baseline="0" dirty="0" smtClean="0"/>
              <a:t> are some attributes of a good Coach?</a:t>
            </a:r>
          </a:p>
          <a:p>
            <a:pPr marL="174708" indent="-174708">
              <a:buFont typeface="Arial" panose="020B0604020202020204" pitchFamily="34" charset="0"/>
              <a:buChar char="•"/>
            </a:pPr>
            <a:r>
              <a:rPr lang="en-US" i="0" baseline="0" dirty="0" smtClean="0"/>
              <a:t>How can you guide staff to action?</a:t>
            </a:r>
          </a:p>
          <a:p>
            <a:pPr marL="174708" indent="-174708">
              <a:buFont typeface="Arial" panose="020B0604020202020204" pitchFamily="34" charset="0"/>
              <a:buChar char="•"/>
            </a:pPr>
            <a:r>
              <a:rPr lang="en-US" i="0" baseline="0" dirty="0" smtClean="0"/>
              <a:t>Add your own</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15</a:t>
            </a:fld>
            <a:endParaRPr lang="en-US"/>
          </a:p>
        </p:txBody>
      </p:sp>
    </p:spTree>
    <p:extLst>
      <p:ext uri="{BB962C8B-B14F-4D97-AF65-F5344CB8AC3E}">
        <p14:creationId xmlns:p14="http://schemas.microsoft.com/office/powerpoint/2010/main" val="57071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pPr defTabSz="931774">
              <a:defRPr/>
            </a:pPr>
            <a:r>
              <a:rPr lang="en-US" b="0" u="none" dirty="0" smtClean="0"/>
              <a:t>Walk through list</a:t>
            </a:r>
          </a:p>
        </p:txBody>
      </p:sp>
      <p:sp>
        <p:nvSpPr>
          <p:cNvPr id="4" name="Slide Number Placeholder 3"/>
          <p:cNvSpPr>
            <a:spLocks noGrp="1"/>
          </p:cNvSpPr>
          <p:nvPr>
            <p:ph type="sldNum" sz="quarter" idx="10"/>
          </p:nvPr>
        </p:nvSpPr>
        <p:spPr/>
        <p:txBody>
          <a:bodyPr/>
          <a:lstStyle/>
          <a:p>
            <a:fld id="{CE7C1111-20F0-4AB1-93B7-D5FCBC7436E2}" type="slidenum">
              <a:rPr lang="en-US" smtClean="0"/>
              <a:t>16</a:t>
            </a:fld>
            <a:endParaRPr lang="en-US"/>
          </a:p>
        </p:txBody>
      </p:sp>
    </p:spTree>
    <p:extLst>
      <p:ext uri="{BB962C8B-B14F-4D97-AF65-F5344CB8AC3E}">
        <p14:creationId xmlns:p14="http://schemas.microsoft.com/office/powerpoint/2010/main" val="159643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endParaRPr lang="en-US" dirty="0" smtClean="0"/>
          </a:p>
          <a:p>
            <a:r>
              <a:rPr lang="en-US" b="1" i="0" u="sng" dirty="0" smtClean="0"/>
              <a:t>Key Points</a:t>
            </a:r>
          </a:p>
          <a:p>
            <a:r>
              <a:rPr lang="en-US" b="0" i="0" u="none" dirty="0" smtClean="0"/>
              <a:t>The</a:t>
            </a:r>
            <a:r>
              <a:rPr lang="en-US" b="0" i="0" u="none" baseline="0" dirty="0" smtClean="0"/>
              <a:t> next several slides will go into more detail about each part of the cycle – this is just a summary.</a:t>
            </a:r>
          </a:p>
          <a:p>
            <a:pPr marL="174708" indent="-174708">
              <a:buFont typeface="Arial" panose="020B0604020202020204" pitchFamily="34" charset="0"/>
              <a:buChar char="•"/>
            </a:pPr>
            <a:r>
              <a:rPr lang="en-US" b="0" i="0" u="none" baseline="0" dirty="0" smtClean="0"/>
              <a:t>3 point cycle</a:t>
            </a:r>
          </a:p>
          <a:p>
            <a:pPr marL="174708" indent="-174708" defTabSz="931774">
              <a:buFont typeface="Arial" panose="020B0604020202020204" pitchFamily="34" charset="0"/>
              <a:buChar char="•"/>
              <a:defRPr/>
            </a:pPr>
            <a:r>
              <a:rPr lang="en-US" baseline="0" dirty="0" smtClean="0"/>
              <a:t>As with many cycles, you can enter it at any time.  The important thing to remember is to complete the cycle and to repeat it as often as necessary to complete the objectives.</a:t>
            </a:r>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17</a:t>
            </a:fld>
            <a:endParaRPr lang="en-US"/>
          </a:p>
        </p:txBody>
      </p:sp>
    </p:spTree>
    <p:extLst>
      <p:ext uri="{BB962C8B-B14F-4D97-AF65-F5344CB8AC3E}">
        <p14:creationId xmlns:p14="http://schemas.microsoft.com/office/powerpoint/2010/main" val="256001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b="1" dirty="0"/>
              <a:t>Facilitator Guide</a:t>
            </a:r>
          </a:p>
          <a:p>
            <a:endParaRPr lang="en-US" sz="1100" dirty="0"/>
          </a:p>
          <a:p>
            <a:r>
              <a:rPr lang="en-US" sz="1100" b="1" u="sng" dirty="0"/>
              <a:t>Key Points</a:t>
            </a:r>
          </a:p>
          <a:p>
            <a:pPr marL="174708" indent="-174708" defTabSz="931774">
              <a:buFont typeface="Arial" panose="020B0604020202020204" pitchFamily="34" charset="0"/>
              <a:buChar char="•"/>
              <a:defRPr/>
            </a:pPr>
            <a:r>
              <a:rPr lang="en-US" sz="1100" dirty="0"/>
              <a:t>Know what NS needs to learn first, start there</a:t>
            </a:r>
          </a:p>
          <a:p>
            <a:pPr marL="174708" indent="-174708" defTabSz="931774">
              <a:buFont typeface="Arial" panose="020B0604020202020204" pitchFamily="34" charset="0"/>
              <a:buChar char="•"/>
              <a:defRPr/>
            </a:pPr>
            <a:r>
              <a:rPr lang="en-US" sz="1100" dirty="0"/>
              <a:t>Have you taken time to get to know NS or share information about yourself?  Establish a relationship – get to know what motivates NS, what helps him/her learn</a:t>
            </a:r>
          </a:p>
          <a:p>
            <a:pPr marL="174708" indent="-174708" defTabSz="931774">
              <a:buFont typeface="Arial" panose="020B0604020202020204" pitchFamily="34" charset="0"/>
              <a:buChar char="•"/>
              <a:defRPr/>
            </a:pPr>
            <a:r>
              <a:rPr lang="en-US" sz="1100" dirty="0"/>
              <a:t>Support – there is a learning curve, people learn at different paces.  What is your criteria for competence?  How will you/NS know if they have successfully learned the skill/job?</a:t>
            </a:r>
            <a:endParaRPr lang="en-US" sz="1100" b="1" u="sng" dirty="0"/>
          </a:p>
          <a:p>
            <a:pPr marL="174708" indent="-174708">
              <a:buFont typeface="Arial" panose="020B0604020202020204" pitchFamily="34" charset="0"/>
              <a:buChar char="•"/>
            </a:pPr>
            <a:r>
              <a:rPr lang="en-US" sz="1100" dirty="0"/>
              <a:t>Note - Will learn about the checklist a little later</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Focus will help drive progress.  That and a lot of practice.</a:t>
            </a:r>
          </a:p>
          <a:p>
            <a:pPr marL="174708" indent="-174708">
              <a:buFont typeface="Arial" panose="020B0604020202020204" pitchFamily="34" charset="0"/>
              <a:buChar char="•"/>
            </a:pPr>
            <a:endParaRPr lang="en-US" sz="1100" dirty="0"/>
          </a:p>
          <a:p>
            <a:r>
              <a:rPr lang="en-US" sz="1100" b="1" u="sng" dirty="0" smtClean="0"/>
              <a:t>Discussion</a:t>
            </a:r>
            <a:endParaRPr lang="en-US" sz="1100" b="1" u="sng" dirty="0"/>
          </a:p>
          <a:p>
            <a:r>
              <a:rPr lang="en-US" sz="1100" dirty="0"/>
              <a:t>What might the implications of teaching only one area at a time be in your setting?  Take some answers from the group.   </a:t>
            </a:r>
          </a:p>
          <a:p>
            <a:endParaRPr lang="en-US" sz="1100" i="1" dirty="0"/>
          </a:p>
          <a:p>
            <a:r>
              <a:rPr lang="en-US" sz="1100" i="1" dirty="0"/>
              <a:t>These questions should be discussed: </a:t>
            </a:r>
            <a:r>
              <a:rPr lang="en-US" sz="1100" dirty="0"/>
              <a:t> </a:t>
            </a:r>
          </a:p>
          <a:p>
            <a:pPr marL="174708" indent="-174708">
              <a:buFont typeface="Arial" panose="020B0604020202020204" pitchFamily="34" charset="0"/>
              <a:buChar char="•"/>
            </a:pPr>
            <a:r>
              <a:rPr lang="en-US" sz="1100" dirty="0"/>
              <a:t>How will you manage rolling out the training implementation plan?   </a:t>
            </a:r>
          </a:p>
          <a:p>
            <a:pPr marL="174708" indent="-174708">
              <a:buFont typeface="Arial" panose="020B0604020202020204" pitchFamily="34" charset="0"/>
              <a:buChar char="•"/>
            </a:pPr>
            <a:r>
              <a:rPr lang="en-US" sz="1100" dirty="0"/>
              <a:t>What are the risks? </a:t>
            </a:r>
          </a:p>
          <a:p>
            <a:pPr marL="174708" indent="-174708">
              <a:buFont typeface="Arial" panose="020B0604020202020204" pitchFamily="34" charset="0"/>
              <a:buChar char="•"/>
            </a:pPr>
            <a:r>
              <a:rPr lang="en-US" sz="1100" dirty="0"/>
              <a:t>How you will manage this in your agency?</a:t>
            </a:r>
          </a:p>
          <a:p>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CE7C1111-20F0-4AB1-93B7-D5FCBC7436E2}" type="slidenum">
              <a:rPr lang="en-US" smtClean="0"/>
              <a:t>18</a:t>
            </a:fld>
            <a:endParaRPr lang="en-US"/>
          </a:p>
        </p:txBody>
      </p:sp>
    </p:spTree>
    <p:extLst>
      <p:ext uri="{BB962C8B-B14F-4D97-AF65-F5344CB8AC3E}">
        <p14:creationId xmlns:p14="http://schemas.microsoft.com/office/powerpoint/2010/main" val="410504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a:t>This is an animated slide.  The text on the clipboard will appear with each mouse click.  </a:t>
            </a:r>
            <a:endParaRPr lang="en-US" dirty="0" smtClean="0"/>
          </a:p>
          <a:p>
            <a:r>
              <a:rPr lang="en-US" dirty="0" smtClean="0"/>
              <a:t>Refer to </a:t>
            </a:r>
            <a:r>
              <a:rPr lang="en-US" i="1" dirty="0" smtClean="0"/>
              <a:t>Coaching Agenda </a:t>
            </a:r>
            <a:r>
              <a:rPr lang="en-US" dirty="0" smtClean="0"/>
              <a:t>handout</a:t>
            </a:r>
            <a:endParaRPr lang="en-US" dirty="0"/>
          </a:p>
          <a:p>
            <a:endParaRPr lang="en-US" dirty="0"/>
          </a:p>
          <a:p>
            <a:r>
              <a:rPr lang="en-US" b="1" u="sng" dirty="0"/>
              <a:t>Key Points</a:t>
            </a:r>
          </a:p>
          <a:p>
            <a:pPr marL="174708" indent="-174708">
              <a:buFont typeface="Arial" panose="020B0604020202020204" pitchFamily="34" charset="0"/>
              <a:buChar char="•"/>
            </a:pPr>
            <a:r>
              <a:rPr lang="en-US" b="1" dirty="0"/>
              <a:t>Goals</a:t>
            </a:r>
            <a:r>
              <a:rPr lang="en-US" dirty="0"/>
              <a:t> ensure both NS and Coach are aligned on </a:t>
            </a:r>
            <a:r>
              <a:rPr lang="en-US" dirty="0" smtClean="0"/>
              <a:t>what will </a:t>
            </a:r>
            <a:r>
              <a:rPr lang="en-US" dirty="0"/>
              <a:t>be learned and can assess progress</a:t>
            </a:r>
          </a:p>
          <a:p>
            <a:pPr marL="174708" indent="-174708">
              <a:buFont typeface="Arial" panose="020B0604020202020204" pitchFamily="34" charset="0"/>
              <a:buChar char="•"/>
            </a:pPr>
            <a:r>
              <a:rPr lang="en-US" b="1" dirty="0"/>
              <a:t>Action Plans </a:t>
            </a:r>
            <a:r>
              <a:rPr lang="en-US" dirty="0"/>
              <a:t>define how the goal will be achieved</a:t>
            </a:r>
            <a:endParaRPr lang="en-US" b="1" dirty="0"/>
          </a:p>
          <a:p>
            <a:endParaRPr lang="en-US" dirty="0" smtClean="0"/>
          </a:p>
          <a:p>
            <a:r>
              <a:rPr lang="en-US" b="1" u="sng" dirty="0" smtClean="0"/>
              <a:t>Discussion</a:t>
            </a:r>
          </a:p>
          <a:p>
            <a:r>
              <a:rPr lang="en-US" baseline="0" dirty="0" smtClean="0"/>
              <a:t>Example:  Goal is to improve listening skills.  Action plan addresses what to do in the next 48 hours at work (could be at home) and plan for feedback. </a:t>
            </a:r>
            <a:r>
              <a:rPr lang="en-US" dirty="0"/>
              <a:t>On an easel sheet write the answers provided (keep this posted in the room): </a:t>
            </a:r>
            <a:r>
              <a:rPr lang="en-US" i="0" baseline="0" dirty="0" smtClean="0"/>
              <a:t>  </a:t>
            </a:r>
          </a:p>
          <a:p>
            <a:endParaRPr lang="en-US" dirty="0" smtClean="0"/>
          </a:p>
          <a:p>
            <a:r>
              <a:rPr lang="en-US" dirty="0" smtClean="0"/>
              <a:t>1. What</a:t>
            </a:r>
            <a:r>
              <a:rPr lang="en-US" baseline="0" dirty="0" smtClean="0"/>
              <a:t> are some actions we can take to improve listening skills? (Not talk over others, active listening, demonstrate we heard what was said/requested through actions)</a:t>
            </a:r>
          </a:p>
          <a:p>
            <a:r>
              <a:rPr lang="en-US" sz="1100" i="1" dirty="0" smtClean="0"/>
              <a:t>2</a:t>
            </a:r>
            <a:r>
              <a:rPr lang="en-US" sz="1100" i="1" dirty="0"/>
              <a:t>. </a:t>
            </a:r>
            <a:r>
              <a:rPr lang="en-US" sz="1100" i="1" dirty="0" smtClean="0"/>
              <a:t> New</a:t>
            </a:r>
            <a:r>
              <a:rPr lang="en-US" sz="1100" i="1" baseline="0" dirty="0" smtClean="0"/>
              <a:t> goal and action - w</a:t>
            </a:r>
            <a:r>
              <a:rPr lang="en-US" dirty="0" smtClean="0"/>
              <a:t>hat would be some goals related to individuals</a:t>
            </a:r>
            <a:r>
              <a:rPr lang="en-US" baseline="0" dirty="0" smtClean="0"/>
              <a:t> you are supporting? What actions could correlate? </a:t>
            </a:r>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19</a:t>
            </a:fld>
            <a:endParaRPr lang="en-US"/>
          </a:p>
        </p:txBody>
      </p:sp>
    </p:spTree>
    <p:extLst>
      <p:ext uri="{BB962C8B-B14F-4D97-AF65-F5344CB8AC3E}">
        <p14:creationId xmlns:p14="http://schemas.microsoft.com/office/powerpoint/2010/main" val="548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Facilitator</a:t>
            </a:r>
            <a:r>
              <a:rPr lang="en-US" b="1" u="none" baseline="0" dirty="0" smtClean="0"/>
              <a:t> </a:t>
            </a:r>
            <a:r>
              <a:rPr lang="en-US" b="1" u="none" dirty="0" smtClean="0"/>
              <a:t>Guide</a:t>
            </a:r>
          </a:p>
          <a:p>
            <a:endParaRPr lang="en-US" dirty="0"/>
          </a:p>
          <a:p>
            <a:r>
              <a:rPr lang="en-US" dirty="0" smtClean="0"/>
              <a:t>Review</a:t>
            </a:r>
            <a:r>
              <a:rPr lang="en-US" baseline="0" dirty="0" smtClean="0"/>
              <a:t> sections, ask if any questions</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2</a:t>
            </a:fld>
            <a:endParaRPr lang="en-US"/>
          </a:p>
        </p:txBody>
      </p:sp>
    </p:spTree>
    <p:extLst>
      <p:ext uri="{BB962C8B-B14F-4D97-AF65-F5344CB8AC3E}">
        <p14:creationId xmlns:p14="http://schemas.microsoft.com/office/powerpoint/2010/main" val="292934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a:t>This is an animated slide.  With each click of the mouse, an individual letter and line of text will appear.</a:t>
            </a:r>
          </a:p>
          <a:p>
            <a:endParaRPr lang="en-US" dirty="0"/>
          </a:p>
          <a:p>
            <a:r>
              <a:rPr lang="en-US" b="1" u="sng" dirty="0"/>
              <a:t>Key Points</a:t>
            </a:r>
          </a:p>
          <a:p>
            <a:pPr marL="174708" indent="-174708">
              <a:buFont typeface="Arial" panose="020B0604020202020204" pitchFamily="34" charset="0"/>
              <a:buChar char="•"/>
            </a:pPr>
            <a:r>
              <a:rPr lang="en-US" dirty="0"/>
              <a:t>Review each word and definition</a:t>
            </a:r>
          </a:p>
          <a:p>
            <a:pPr marL="174708" indent="-174708">
              <a:buFont typeface="Arial" panose="020B0604020202020204" pitchFamily="34" charset="0"/>
              <a:buChar char="•"/>
            </a:pPr>
            <a:r>
              <a:rPr lang="en-US" dirty="0" smtClean="0"/>
              <a:t>SMART</a:t>
            </a:r>
            <a:r>
              <a:rPr lang="en-US" baseline="0" dirty="0" smtClean="0"/>
              <a:t> goals do not need to be applied to every task or goal.  Generally, they are used to help identify and plan significant goals. </a:t>
            </a:r>
          </a:p>
          <a:p>
            <a:endParaRPr lang="en-US" baseline="0" dirty="0" smtClean="0"/>
          </a:p>
          <a:p>
            <a:r>
              <a:rPr lang="en-US" b="1" u="sng" baseline="0" dirty="0" smtClean="0"/>
              <a:t>Discussion</a:t>
            </a:r>
          </a:p>
          <a:p>
            <a:r>
              <a:rPr lang="en-US" dirty="0" smtClean="0"/>
              <a:t>Write a goal together </a:t>
            </a:r>
            <a:r>
              <a:rPr lang="en-US" i="1" dirty="0" smtClean="0"/>
              <a:t>on an easel sheet:</a:t>
            </a:r>
            <a:r>
              <a:rPr lang="en-US" i="1" baseline="0" dirty="0" smtClean="0"/>
              <a:t> </a:t>
            </a:r>
            <a:r>
              <a:rPr lang="en-US" dirty="0" smtClean="0"/>
              <a:t>:</a:t>
            </a:r>
            <a:r>
              <a:rPr lang="en-US" baseline="0" dirty="0" smtClean="0"/>
              <a:t>  </a:t>
            </a:r>
            <a:r>
              <a:rPr lang="en-US" dirty="0" smtClean="0"/>
              <a:t>Example</a:t>
            </a:r>
            <a:r>
              <a:rPr lang="en-US" baseline="0" dirty="0" smtClean="0"/>
              <a:t> - </a:t>
            </a:r>
            <a:r>
              <a:rPr lang="en-US" dirty="0" smtClean="0"/>
              <a:t>the individual we support communicates</a:t>
            </a:r>
            <a:r>
              <a:rPr lang="en-US" baseline="0" dirty="0" smtClean="0"/>
              <a:t> </a:t>
            </a:r>
            <a:r>
              <a:rPr lang="en-US" dirty="0" smtClean="0"/>
              <a:t>using sign language.  We want to learn sign language in order to communicate with this individual (Refer to the communication chapter of the Residential Curriculum for a sheet of sign language that you can use here.)  </a:t>
            </a:r>
            <a:r>
              <a:rPr lang="en-US" i="1" dirty="0" smtClean="0"/>
              <a:t>Note:  This is not repeated here in case of updates.  Use what is in the Residential Curriculum.</a:t>
            </a:r>
            <a:r>
              <a:rPr lang="en-US" dirty="0" smtClean="0"/>
              <a:t>  </a:t>
            </a:r>
          </a:p>
          <a:p>
            <a:endParaRPr lang="en-US" i="1" dirty="0" smtClean="0"/>
          </a:p>
          <a:p>
            <a:r>
              <a:rPr lang="en-US" i="0" dirty="0" smtClean="0"/>
              <a:t>Example:</a:t>
            </a:r>
            <a:r>
              <a:rPr lang="en-US" i="0" baseline="0" dirty="0" smtClean="0"/>
              <a:t> </a:t>
            </a:r>
            <a:r>
              <a:rPr lang="en-US" i="0" dirty="0" smtClean="0"/>
              <a:t>I support</a:t>
            </a:r>
            <a:r>
              <a:rPr lang="en-US" i="0" baseline="0" dirty="0" smtClean="0"/>
              <a:t> a client who is deaf and who uses ASL to communicate.  I have very limited ASL skills and need to learn more signs so that I can better support and communicate with the individual. </a:t>
            </a:r>
          </a:p>
          <a:p>
            <a:r>
              <a:rPr lang="en-US" i="0" dirty="0" smtClean="0"/>
              <a:t>A good SMART goal might look like this</a:t>
            </a:r>
            <a:r>
              <a:rPr lang="en-US" dirty="0" smtClean="0"/>
              <a:t>: </a:t>
            </a:r>
            <a:r>
              <a:rPr lang="en-US" i="1" baseline="0" dirty="0" smtClean="0"/>
              <a:t> </a:t>
            </a:r>
            <a:r>
              <a:rPr lang="en-US" i="1" dirty="0" smtClean="0"/>
              <a:t>I will learn 15 new signs (most used by</a:t>
            </a:r>
            <a:r>
              <a:rPr lang="en-US" i="1" baseline="0" dirty="0" smtClean="0"/>
              <a:t> the individual) </a:t>
            </a:r>
            <a:r>
              <a:rPr lang="en-US" i="1" dirty="0" smtClean="0"/>
              <a:t>each week by the end of my first 120 days of hire.  (Better - list each sign they want to learn.)</a:t>
            </a:r>
          </a:p>
          <a:p>
            <a:endParaRPr lang="en-US" dirty="0" smtClean="0"/>
          </a:p>
          <a:p>
            <a:pPr marL="174708" indent="-174708">
              <a:buFont typeface="Arial" panose="020B0604020202020204" pitchFamily="34" charset="0"/>
              <a:buChar char="•"/>
            </a:pPr>
            <a:r>
              <a:rPr lang="en-US" dirty="0" smtClean="0"/>
              <a:t>Ask if/how the goal is specific, measurable, actionable (achievable), relevant, time bound?  If not, fix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20</a:t>
            </a:fld>
            <a:endParaRPr lang="en-US"/>
          </a:p>
        </p:txBody>
      </p:sp>
    </p:spTree>
    <p:extLst>
      <p:ext uri="{BB962C8B-B14F-4D97-AF65-F5344CB8AC3E}">
        <p14:creationId xmlns:p14="http://schemas.microsoft.com/office/powerpoint/2010/main" val="342516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pPr defTabSz="931774">
              <a:defRPr/>
            </a:pPr>
            <a:r>
              <a:rPr lang="en-US" dirty="0" smtClean="0"/>
              <a:t>Give each team of participants an easel sheet and markers for the activity</a:t>
            </a:r>
          </a:p>
          <a:p>
            <a:pPr defTabSz="931774">
              <a:defRPr/>
            </a:pPr>
            <a:endParaRPr lang="en-US" dirty="0"/>
          </a:p>
          <a:p>
            <a:r>
              <a:rPr lang="en-US" b="1" u="sng" dirty="0"/>
              <a:t>Instructions</a:t>
            </a:r>
          </a:p>
          <a:p>
            <a:pPr marL="232943" indent="-232943">
              <a:buAutoNum type="arabicPeriod"/>
            </a:pPr>
            <a:r>
              <a:rPr lang="en-US" dirty="0" smtClean="0"/>
              <a:t>Review slide</a:t>
            </a:r>
          </a:p>
          <a:p>
            <a:pPr marL="232943" indent="-232943">
              <a:buAutoNum type="arabicPeriod"/>
            </a:pPr>
            <a:r>
              <a:rPr lang="en-US" dirty="0" smtClean="0"/>
              <a:t>Break up into</a:t>
            </a:r>
            <a:r>
              <a:rPr lang="en-US" baseline="0" dirty="0" smtClean="0"/>
              <a:t> teams of 2-4 </a:t>
            </a:r>
          </a:p>
          <a:p>
            <a:pPr marL="232943" indent="-232943">
              <a:buAutoNum type="arabicPeriod"/>
            </a:pPr>
            <a:r>
              <a:rPr lang="en-US" baseline="0" dirty="0" smtClean="0"/>
              <a:t>Time allotted: 15 minutes max for teams</a:t>
            </a:r>
          </a:p>
          <a:p>
            <a:pPr marL="232943" indent="-232943" defTabSz="931774">
              <a:buFontTx/>
              <a:buAutoNum type="arabicPeriod"/>
            </a:pPr>
            <a:r>
              <a:rPr lang="en-US" baseline="0" dirty="0" smtClean="0"/>
              <a:t>Have each team share with the group – discuss: </a:t>
            </a:r>
            <a:r>
              <a:rPr lang="en-US" i="0" baseline="0" dirty="0" smtClean="0"/>
              <a:t>is the goal specific, measurable, actionable, relevant, time bound.  If not, work as a group to make changes (about 10-15 minutes depending on size of group)</a:t>
            </a:r>
            <a:endParaRPr lang="en-US" dirty="0" smtClean="0"/>
          </a:p>
          <a:p>
            <a:pPr marL="232943" indent="-232943">
              <a:buAutoNum type="arabicPeriod"/>
            </a:pPr>
            <a:endParaRPr lang="en-US" dirty="0" smtClean="0"/>
          </a:p>
          <a:p>
            <a:r>
              <a:rPr lang="en-US" i="1" dirty="0" smtClean="0"/>
              <a:t>The answer for who would you ask to help could be the person being supported or a familiar staff, or the Coach.  They could also take a sign language class.  The difficulty in this case is time involved to learn the language and many of the people we support use their own form of sign language.</a:t>
            </a:r>
          </a:p>
          <a:p>
            <a:endParaRPr lang="en-US" i="1"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21</a:t>
            </a:fld>
            <a:endParaRPr lang="en-US"/>
          </a:p>
        </p:txBody>
      </p:sp>
    </p:spTree>
    <p:extLst>
      <p:ext uri="{BB962C8B-B14F-4D97-AF65-F5344CB8AC3E}">
        <p14:creationId xmlns:p14="http://schemas.microsoft.com/office/powerpoint/2010/main" val="207567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smtClean="0"/>
              <a:t>Refer to </a:t>
            </a:r>
            <a:r>
              <a:rPr lang="en-US" i="1" dirty="0" smtClean="0"/>
              <a:t>Coaching Agenda</a:t>
            </a:r>
            <a:r>
              <a:rPr lang="en-US" i="1" baseline="0" dirty="0" smtClean="0"/>
              <a:t> </a:t>
            </a:r>
            <a:r>
              <a:rPr lang="en-US" baseline="0" dirty="0" smtClean="0"/>
              <a:t>handout</a:t>
            </a:r>
          </a:p>
          <a:p>
            <a:endParaRPr lang="en-US" dirty="0"/>
          </a:p>
          <a:p>
            <a:r>
              <a:rPr lang="en-US" b="1" u="sng" dirty="0"/>
              <a:t>Key Points</a:t>
            </a:r>
          </a:p>
          <a:p>
            <a:pPr marL="174708" indent="-174708">
              <a:buFont typeface="Arial" panose="020B0604020202020204" pitchFamily="34" charset="0"/>
              <a:buChar char="•"/>
            </a:pPr>
            <a:r>
              <a:rPr lang="en-US" dirty="0" smtClean="0"/>
              <a:t>As a Coach, you have worked</a:t>
            </a:r>
            <a:r>
              <a:rPr lang="en-US" baseline="0" dirty="0" smtClean="0"/>
              <a:t> with NS to create goals and action plans – this should be a guided discussion</a:t>
            </a:r>
          </a:p>
          <a:p>
            <a:pPr marL="174708" indent="-174708">
              <a:buFont typeface="Arial" panose="020B0604020202020204" pitchFamily="34" charset="0"/>
              <a:buChar char="•"/>
            </a:pPr>
            <a:r>
              <a:rPr lang="en-US" baseline="0" dirty="0" smtClean="0"/>
              <a:t>NS then needs time to learn and achieve goals, demonstrate competence</a:t>
            </a:r>
          </a:p>
          <a:p>
            <a:pPr marL="174708" indent="-174708">
              <a:buFont typeface="Arial" panose="020B0604020202020204" pitchFamily="34" charset="0"/>
              <a:buChar char="•"/>
            </a:pPr>
            <a:r>
              <a:rPr lang="en-US" baseline="0" dirty="0" smtClean="0"/>
              <a:t>During this time, Coach needs to:</a:t>
            </a:r>
          </a:p>
          <a:p>
            <a:r>
              <a:rPr lang="en-US" baseline="0" dirty="0" smtClean="0"/>
              <a:t>    1.  </a:t>
            </a:r>
            <a:r>
              <a:rPr lang="en-US" b="1" baseline="0" dirty="0" smtClean="0"/>
              <a:t>Assess</a:t>
            </a:r>
            <a:r>
              <a:rPr lang="en-US" baseline="0" dirty="0" smtClean="0"/>
              <a:t> progress, in which areas NS has demonstrated competence.  Review goals/action plans.  Ready to add another goal?</a:t>
            </a:r>
          </a:p>
          <a:p>
            <a:r>
              <a:rPr lang="en-US" baseline="0" dirty="0" smtClean="0"/>
              <a:t>    2.  </a:t>
            </a:r>
            <a:r>
              <a:rPr lang="en-US" b="1" baseline="0" dirty="0" smtClean="0"/>
              <a:t>Listen</a:t>
            </a:r>
            <a:r>
              <a:rPr lang="en-US" baseline="0" dirty="0" smtClean="0"/>
              <a:t> to NS – what do they need to be successful?  Learn better?  Improve?</a:t>
            </a:r>
          </a:p>
          <a:p>
            <a:pPr defTabSz="931774">
              <a:defRPr/>
            </a:pPr>
            <a:r>
              <a:rPr lang="en-US" baseline="0" dirty="0" smtClean="0"/>
              <a:t>    3.  </a:t>
            </a:r>
            <a:r>
              <a:rPr lang="en-US" b="1" baseline="0" dirty="0" smtClean="0"/>
              <a:t>Guide</a:t>
            </a:r>
            <a:r>
              <a:rPr lang="en-US" baseline="0" dirty="0" smtClean="0"/>
              <a:t> and support NS – give feedback, ask questions, make sure NS understands agency policy/requirements</a:t>
            </a:r>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22</a:t>
            </a:fld>
            <a:endParaRPr lang="en-US"/>
          </a:p>
        </p:txBody>
      </p:sp>
    </p:spTree>
    <p:extLst>
      <p:ext uri="{BB962C8B-B14F-4D97-AF65-F5344CB8AC3E}">
        <p14:creationId xmlns:p14="http://schemas.microsoft.com/office/powerpoint/2010/main" val="100018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endParaRPr lang="en-US" dirty="0"/>
          </a:p>
          <a:p>
            <a:r>
              <a:rPr lang="en-US" b="1" u="sng" dirty="0"/>
              <a:t>Key Points</a:t>
            </a:r>
          </a:p>
          <a:p>
            <a:pPr marL="174708" indent="-174708">
              <a:buFont typeface="Arial" panose="020B0604020202020204" pitchFamily="34" charset="0"/>
              <a:buChar char="•"/>
            </a:pPr>
            <a:r>
              <a:rPr lang="en-US" dirty="0"/>
              <a:t>Reflection = learning, growth</a:t>
            </a:r>
          </a:p>
          <a:p>
            <a:pPr marL="174708" indent="-174708">
              <a:buFont typeface="Arial" panose="020B0604020202020204" pitchFamily="34" charset="0"/>
              <a:buChar char="•"/>
            </a:pPr>
            <a:r>
              <a:rPr lang="en-US" b="0" dirty="0" smtClean="0"/>
              <a:t>Both Coach and NS need to ask questions</a:t>
            </a:r>
            <a:r>
              <a:rPr lang="en-US" b="0" baseline="0" dirty="0" smtClean="0"/>
              <a:t> to gain better understanding</a:t>
            </a:r>
          </a:p>
          <a:p>
            <a:pPr marL="174708" indent="-174708">
              <a:buFont typeface="Arial" panose="020B0604020202020204" pitchFamily="34" charset="0"/>
              <a:buChar char="•"/>
            </a:pPr>
            <a:r>
              <a:rPr lang="en-US" b="0" baseline="0" dirty="0" smtClean="0"/>
              <a:t>Coach should encourage NS to process what happened, guide NS through what could be done differently, and what to do moving forward (allowing NS to come up with answers).  Allow NS to express feelings, concerns. Validate mistakes are part of learning</a:t>
            </a:r>
          </a:p>
          <a:p>
            <a:pPr marL="174708" indent="-174708">
              <a:buFont typeface="Arial" panose="020B0604020202020204" pitchFamily="34" charset="0"/>
              <a:buChar char="•"/>
            </a:pPr>
            <a:r>
              <a:rPr lang="en-US" b="0" baseline="0" dirty="0" smtClean="0"/>
              <a:t>NS needs to be accountable, learn from mistakes, adapt response/behavior. When NS feels supported and has a trusting relationship with the Coach, they are more likely to take accountability, motivated to correct actions. Accountable is different from responsible.  EX:  You might not be responsible for directly administering medication but you are accountable for ensuring it is done (correctly) and documented.  </a:t>
            </a:r>
          </a:p>
          <a:p>
            <a:pPr marL="174708" indent="-174708">
              <a:buFont typeface="Arial" panose="020B0604020202020204" pitchFamily="34" charset="0"/>
              <a:buChar char="•"/>
            </a:pPr>
            <a:r>
              <a:rPr lang="en-US" b="0" baseline="0" dirty="0" smtClean="0"/>
              <a:t>Documentation of any incident is critical.  Ensure NS understands agency documentation policy.</a:t>
            </a:r>
          </a:p>
          <a:p>
            <a:pPr marL="174708" indent="-174708">
              <a:buFont typeface="Arial" panose="020B0604020202020204" pitchFamily="34" charset="0"/>
              <a:buChar char="•"/>
            </a:pPr>
            <a:endParaRPr lang="en-US" b="0" dirty="0" smtClean="0"/>
          </a:p>
          <a:p>
            <a:r>
              <a:rPr lang="en-US" b="1" u="sng" dirty="0" smtClean="0"/>
              <a:t>Discussion</a:t>
            </a:r>
            <a:endParaRPr lang="en-US" b="1" u="sng" baseline="0" dirty="0" smtClean="0"/>
          </a:p>
          <a:p>
            <a:r>
              <a:rPr lang="en-US" dirty="0" smtClean="0"/>
              <a:t>Who has had an experience where something did not go as planned?  </a:t>
            </a:r>
            <a:r>
              <a:rPr lang="en-US" i="0" dirty="0" smtClean="0"/>
              <a:t>Prompt people to think about challenging behaviors and the PBSP</a:t>
            </a:r>
            <a:r>
              <a:rPr lang="en-US" i="1" dirty="0" smtClean="0"/>
              <a:t>.</a:t>
            </a:r>
            <a:r>
              <a:rPr lang="en-US" dirty="0" smtClean="0"/>
              <a:t>  </a:t>
            </a:r>
          </a:p>
          <a:p>
            <a:endParaRPr lang="en-US" dirty="0" smtClean="0"/>
          </a:p>
          <a:p>
            <a:r>
              <a:rPr lang="en-US" i="0" dirty="0" smtClean="0"/>
              <a:t>Lead this discussion focused on the consequences for the person being supported.  </a:t>
            </a:r>
            <a:r>
              <a:rPr lang="en-US" dirty="0" smtClean="0"/>
              <a:t>What does the person value?  Did the outcome build trust or distrust?</a:t>
            </a:r>
          </a:p>
          <a:p>
            <a:endParaRPr lang="en-US" i="1" dirty="0" smtClean="0"/>
          </a:p>
          <a:p>
            <a:pPr marL="232943" indent="-232943">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What might your reflection look like?</a:t>
            </a:r>
          </a:p>
          <a:p>
            <a:pPr marL="232943" indent="-232943">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How would reflection for a coach differ from the New Staff?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23</a:t>
            </a:fld>
            <a:endParaRPr lang="en-US"/>
          </a:p>
        </p:txBody>
      </p:sp>
    </p:spTree>
    <p:extLst>
      <p:ext uri="{BB962C8B-B14F-4D97-AF65-F5344CB8AC3E}">
        <p14:creationId xmlns:p14="http://schemas.microsoft.com/office/powerpoint/2010/main" val="418388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a:t>This is an animated slide.  With each click of the mouse, a line will appear.  Review slide or have discussion.</a:t>
            </a:r>
          </a:p>
          <a:p>
            <a:endParaRPr lang="en-US" dirty="0"/>
          </a:p>
          <a:p>
            <a:r>
              <a:rPr lang="en-US" b="1" u="sng" dirty="0"/>
              <a:t>Discussion (Optional)</a:t>
            </a:r>
          </a:p>
          <a:p>
            <a:pPr marL="174708" indent="-174708">
              <a:buFont typeface="Arial" panose="020B0604020202020204" pitchFamily="34" charset="0"/>
              <a:buChar char="•"/>
            </a:pPr>
            <a:r>
              <a:rPr lang="en-US" dirty="0"/>
              <a:t>Click mouse</a:t>
            </a:r>
            <a:r>
              <a:rPr lang="en-US" dirty="0">
                <a:sym typeface="Wingdings" panose="05000000000000000000" pitchFamily="2" charset="2"/>
              </a:rPr>
              <a:t> Ask, what are the 5 parts of the Coaching Cycle? – one will appear with each click</a:t>
            </a:r>
          </a:p>
          <a:p>
            <a:pPr marL="174708" indent="-174708">
              <a:buFont typeface="Arial" panose="020B0604020202020204" pitchFamily="34" charset="0"/>
              <a:buChar char="•"/>
            </a:pPr>
            <a:r>
              <a:rPr lang="en-US" dirty="0">
                <a:sym typeface="Wingdings" panose="05000000000000000000" pitchFamily="2" charset="2"/>
              </a:rPr>
              <a:t>Why do we have SMART goals?  What does the acronym stand for?</a:t>
            </a:r>
          </a:p>
          <a:p>
            <a:pPr marL="174708" indent="-174708">
              <a:buFont typeface="Arial" panose="020B0604020202020204" pitchFamily="34" charset="0"/>
              <a:buChar char="•"/>
            </a:pPr>
            <a:r>
              <a:rPr lang="en-US" dirty="0">
                <a:sym typeface="Wingdings" panose="05000000000000000000" pitchFamily="2" charset="2"/>
              </a:rPr>
              <a:t>What are some questions to ask NS during Reflection?</a:t>
            </a:r>
          </a:p>
          <a:p>
            <a:pPr marL="174708" indent="-174708">
              <a:buFont typeface="Arial" panose="020B0604020202020204" pitchFamily="34" charset="0"/>
              <a:buChar char="•"/>
            </a:pPr>
            <a:endParaRPr lang="en-US" dirty="0">
              <a:sym typeface="Wingdings" panose="05000000000000000000" pitchFamily="2" charset="2"/>
            </a:endParaRPr>
          </a:p>
          <a:p>
            <a:pPr marL="174708" indent="-174708">
              <a:buFont typeface="Arial" panose="020B0604020202020204" pitchFamily="34" charset="0"/>
              <a:buChar char="•"/>
            </a:pPr>
            <a:endParaRPr lang="en-US" dirty="0">
              <a:sym typeface="Wingdings" panose="05000000000000000000" pitchFamily="2" charset="2"/>
            </a:endParaRP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24</a:t>
            </a:fld>
            <a:endParaRPr lang="en-US"/>
          </a:p>
        </p:txBody>
      </p:sp>
    </p:spTree>
    <p:extLst>
      <p:ext uri="{BB962C8B-B14F-4D97-AF65-F5344CB8AC3E}">
        <p14:creationId xmlns:p14="http://schemas.microsoft.com/office/powerpoint/2010/main" val="98121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pPr defTabSz="931774">
              <a:defRPr/>
            </a:pPr>
            <a:r>
              <a:rPr lang="en-US" b="0" u="none" dirty="0" smtClean="0"/>
              <a:t>Walk through list</a:t>
            </a:r>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25</a:t>
            </a:fld>
            <a:endParaRPr lang="en-US"/>
          </a:p>
        </p:txBody>
      </p:sp>
    </p:spTree>
    <p:extLst>
      <p:ext uri="{BB962C8B-B14F-4D97-AF65-F5344CB8AC3E}">
        <p14:creationId xmlns:p14="http://schemas.microsoft.com/office/powerpoint/2010/main" val="2862645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a:t>This is an animated slide.  With each click of the mouse, text box will appear starting top left.</a:t>
            </a:r>
          </a:p>
          <a:p>
            <a:endParaRPr lang="en-US" b="1" u="sng" dirty="0"/>
          </a:p>
          <a:p>
            <a:r>
              <a:rPr lang="en-US" b="1" u="sng" dirty="0"/>
              <a:t>Key Points</a:t>
            </a:r>
          </a:p>
          <a:p>
            <a:pPr marL="174708" indent="-174708">
              <a:buFont typeface="Arial" panose="020B0604020202020204" pitchFamily="34" charset="0"/>
              <a:buChar char="•"/>
            </a:pPr>
            <a:r>
              <a:rPr lang="en-US" dirty="0" smtClean="0"/>
              <a:t>These</a:t>
            </a:r>
            <a:r>
              <a:rPr lang="en-US" baseline="0" dirty="0" smtClean="0"/>
              <a:t> are the </a:t>
            </a:r>
            <a:r>
              <a:rPr lang="en-US" dirty="0" smtClean="0"/>
              <a:t>Tools to</a:t>
            </a:r>
            <a:r>
              <a:rPr lang="en-US" baseline="0" dirty="0" smtClean="0"/>
              <a:t> use to </a:t>
            </a:r>
            <a:r>
              <a:rPr lang="en-US" dirty="0" smtClean="0"/>
              <a:t>support your Coaching.  </a:t>
            </a:r>
          </a:p>
          <a:p>
            <a:pPr marL="174708" indent="-174708">
              <a:buFont typeface="Arial" panose="020B0604020202020204" pitchFamily="34" charset="0"/>
              <a:buChar char="•"/>
            </a:pPr>
            <a:r>
              <a:rPr lang="en-US" b="1" dirty="0" smtClean="0"/>
              <a:t>Snapshot</a:t>
            </a:r>
            <a:r>
              <a:rPr lang="en-US" dirty="0" smtClean="0"/>
              <a:t> will be developed</a:t>
            </a:r>
            <a:r>
              <a:rPr lang="en-US" baseline="0" dirty="0" smtClean="0"/>
              <a:t> with the individual you are supporting prior to a new staff being trained.  It will be used for training purposes to help new staff get to know the client quickly and help to build that relationship.</a:t>
            </a:r>
          </a:p>
          <a:p>
            <a:pPr marL="174708" indent="-174708">
              <a:buFont typeface="Arial" panose="020B0604020202020204" pitchFamily="34" charset="0"/>
              <a:buChar char="•"/>
            </a:pPr>
            <a:r>
              <a:rPr lang="en-US" b="1" baseline="0" dirty="0" smtClean="0"/>
              <a:t>Checklist</a:t>
            </a:r>
            <a:r>
              <a:rPr lang="en-US" baseline="0" dirty="0" smtClean="0"/>
              <a:t> will be used to document the training of new staff</a:t>
            </a:r>
          </a:p>
          <a:p>
            <a:pPr marL="174708" indent="-174708">
              <a:buFont typeface="Arial" panose="020B0604020202020204" pitchFamily="34" charset="0"/>
              <a:buChar char="•"/>
            </a:pPr>
            <a:r>
              <a:rPr lang="en-US" b="1" baseline="0" dirty="0" smtClean="0"/>
              <a:t>Meetings</a:t>
            </a:r>
            <a:r>
              <a:rPr lang="en-US" b="0" baseline="0" dirty="0" smtClean="0"/>
              <a:t> - </a:t>
            </a:r>
            <a:r>
              <a:rPr lang="en-US" baseline="0" dirty="0" smtClean="0"/>
              <a:t>you will meet with NS using the agenda to guide the conversation</a:t>
            </a:r>
          </a:p>
          <a:p>
            <a:pPr marL="174708" indent="-174708">
              <a:buFont typeface="Arial" panose="020B0604020202020204" pitchFamily="34" charset="0"/>
              <a:buChar char="•"/>
            </a:pPr>
            <a:r>
              <a:rPr lang="en-US" b="1" baseline="0" dirty="0" smtClean="0"/>
              <a:t>Reflection</a:t>
            </a:r>
            <a:r>
              <a:rPr lang="en-US" baseline="0" dirty="0" smtClean="0"/>
              <a:t> </a:t>
            </a:r>
            <a:r>
              <a:rPr lang="en-US" b="1" baseline="0" dirty="0" smtClean="0"/>
              <a:t>worksheet</a:t>
            </a:r>
            <a:r>
              <a:rPr lang="en-US" baseline="0" dirty="0" smtClean="0"/>
              <a:t> will be used by new staff to ensure that they remember the learning from things that happened, to give them a basis of conversation when you are meeting with them.</a:t>
            </a:r>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26</a:t>
            </a:fld>
            <a:endParaRPr lang="en-US"/>
          </a:p>
        </p:txBody>
      </p:sp>
    </p:spTree>
    <p:extLst>
      <p:ext uri="{BB962C8B-B14F-4D97-AF65-F5344CB8AC3E}">
        <p14:creationId xmlns:p14="http://schemas.microsoft.com/office/powerpoint/2010/main" val="268900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b="0" u="none" dirty="0" smtClean="0"/>
              <a:t>Refer to Snapshot</a:t>
            </a:r>
            <a:r>
              <a:rPr lang="en-US" b="0" u="none" baseline="0" dirty="0" smtClean="0"/>
              <a:t> handout</a:t>
            </a:r>
          </a:p>
          <a:p>
            <a:endParaRPr lang="en-US" b="1" u="sng" dirty="0"/>
          </a:p>
          <a:p>
            <a:r>
              <a:rPr lang="en-US" b="1" u="sng" dirty="0"/>
              <a:t>Key Points</a:t>
            </a:r>
          </a:p>
          <a:p>
            <a:pPr marL="174708" indent="-174708">
              <a:buFont typeface="Arial" panose="020B0604020202020204" pitchFamily="34" charset="0"/>
              <a:buChar char="•"/>
            </a:pPr>
            <a:r>
              <a:rPr lang="en-US" dirty="0" smtClean="0"/>
              <a:t>Snapshot</a:t>
            </a:r>
            <a:r>
              <a:rPr lang="en-US" baseline="0" dirty="0" smtClean="0"/>
              <a:t> is a way to capture and </a:t>
            </a:r>
            <a:r>
              <a:rPr lang="en-US" dirty="0" smtClean="0"/>
              <a:t>transfer information</a:t>
            </a:r>
            <a:r>
              <a:rPr lang="en-US" baseline="0" dirty="0" smtClean="0"/>
              <a:t> about the individual being supported. </a:t>
            </a:r>
            <a:r>
              <a:rPr lang="en-US" dirty="0">
                <a:latin typeface="Segoe UI" panose="020B0502040204020203" pitchFamily="34" charset="0"/>
                <a:ea typeface="Segoe UI" panose="020B0502040204020203" pitchFamily="34" charset="0"/>
                <a:cs typeface="Segoe UI" panose="020B0502040204020203" pitchFamily="34" charset="0"/>
              </a:rPr>
              <a:t> Might contain significant details about their life/needs in one page to provide an overview and familiarize people</a:t>
            </a:r>
          </a:p>
          <a:p>
            <a:pPr marL="174708" indent="-174708">
              <a:buFont typeface="Arial" panose="020B0604020202020204" pitchFamily="34" charset="0"/>
              <a:buChar char="•"/>
            </a:pPr>
            <a:r>
              <a:rPr lang="en-US" dirty="0" smtClean="0"/>
              <a:t>Want the individuals we support to have the opportunity to share what they want a NS to know about them.</a:t>
            </a:r>
          </a:p>
          <a:p>
            <a:pPr marL="174708" indent="-174708" defTabSz="931774">
              <a:buFont typeface="Arial" panose="020B0604020202020204" pitchFamily="34" charset="0"/>
              <a:buChar char="•"/>
              <a:defRPr/>
            </a:pPr>
            <a:r>
              <a:rPr lang="en-US" dirty="0" smtClean="0"/>
              <a:t>You are not required to do the snapshot as part of the curriculum, however, you have the </a:t>
            </a:r>
            <a:r>
              <a:rPr lang="en-US" b="1" dirty="0" smtClean="0"/>
              <a:t>option</a:t>
            </a:r>
            <a:r>
              <a:rPr lang="en-US" dirty="0" smtClean="0"/>
              <a:t> to complete these.</a:t>
            </a:r>
          </a:p>
          <a:p>
            <a:pPr marL="174708" indent="-174708">
              <a:buFont typeface="Arial" panose="020B0604020202020204" pitchFamily="34" charset="0"/>
              <a:buChar char="•"/>
            </a:pPr>
            <a:r>
              <a:rPr lang="en-US" baseline="0" dirty="0" smtClean="0"/>
              <a:t>Review Snapshot template (in packet)</a:t>
            </a:r>
          </a:p>
          <a:p>
            <a:endParaRPr lang="en-US" dirty="0" smtClean="0"/>
          </a:p>
          <a:p>
            <a:r>
              <a:rPr lang="en-US" b="1" u="sng" dirty="0" smtClean="0"/>
              <a:t>Exercise </a:t>
            </a:r>
            <a:r>
              <a:rPr lang="en-US" i="0" dirty="0" smtClean="0"/>
              <a:t>Review the Snapshot topics,</a:t>
            </a:r>
            <a:r>
              <a:rPr lang="en-US" i="0" baseline="0" dirty="0" smtClean="0"/>
              <a:t> </a:t>
            </a:r>
            <a:r>
              <a:rPr lang="en-US" i="0" dirty="0" smtClean="0"/>
              <a:t>ask participants to complete one for themselves.  Provide about 10 minutes to complete them, then another 5 minutes for participants to share their snapshot with others/the group.  What </a:t>
            </a:r>
            <a:r>
              <a:rPr lang="en-US" dirty="0" smtClean="0"/>
              <a:t>did you learn about each other?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27</a:t>
            </a:fld>
            <a:endParaRPr lang="en-US"/>
          </a:p>
        </p:txBody>
      </p:sp>
    </p:spTree>
    <p:extLst>
      <p:ext uri="{BB962C8B-B14F-4D97-AF65-F5344CB8AC3E}">
        <p14:creationId xmlns:p14="http://schemas.microsoft.com/office/powerpoint/2010/main" val="1074124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i="1" dirty="0"/>
              <a:t>If your agency has already been through this activity, please skip to the next slide.</a:t>
            </a:r>
          </a:p>
          <a:p>
            <a:pPr defTabSz="931774">
              <a:defRPr/>
            </a:pPr>
            <a:endParaRPr lang="en-US" sz="1600" b="1" dirty="0"/>
          </a:p>
          <a:p>
            <a:pPr defTabSz="931774">
              <a:defRPr/>
            </a:pPr>
            <a:r>
              <a:rPr lang="en-US" sz="1600" b="1" dirty="0"/>
              <a:t>Facilitator Guide</a:t>
            </a:r>
          </a:p>
          <a:p>
            <a:endParaRPr lang="en-US" sz="1600" b="1" u="sng" dirty="0"/>
          </a:p>
          <a:p>
            <a:r>
              <a:rPr lang="en-US" sz="1600" b="1" u="sng" dirty="0"/>
              <a:t>Key Points</a:t>
            </a:r>
          </a:p>
          <a:p>
            <a:pPr marL="174708" indent="-174708">
              <a:buFont typeface="Arial" panose="020B0604020202020204" pitchFamily="34" charset="0"/>
              <a:buChar char="•"/>
            </a:pPr>
            <a:r>
              <a:rPr lang="en-US" i="0" dirty="0" smtClean="0"/>
              <a:t>Review the Coaching Objectives Checklist with participants (this</a:t>
            </a:r>
            <a:r>
              <a:rPr lang="en-US" i="0" baseline="0" dirty="0" smtClean="0"/>
              <a:t> is part of the 30 hour requirement)</a:t>
            </a:r>
            <a:r>
              <a:rPr lang="en-US" i="0" dirty="0" smtClean="0"/>
              <a:t>.  Make sure you review the different sections, column headers, time element, and</a:t>
            </a:r>
            <a:r>
              <a:rPr lang="en-US" i="0" baseline="0" dirty="0" smtClean="0"/>
              <a:t> </a:t>
            </a:r>
            <a:r>
              <a:rPr lang="en-US" i="0" dirty="0" smtClean="0"/>
              <a:t>last page of competencies and signatures</a:t>
            </a:r>
          </a:p>
          <a:p>
            <a:pPr marL="174708" indent="-174708">
              <a:buFont typeface="Arial" panose="020B0604020202020204" pitchFamily="34" charset="0"/>
              <a:buChar char="•"/>
            </a:pPr>
            <a:r>
              <a:rPr lang="en-US" i="0" dirty="0" smtClean="0"/>
              <a:t>Then review</a:t>
            </a:r>
            <a:r>
              <a:rPr lang="en-US" i="0" baseline="0" dirty="0" smtClean="0"/>
              <a:t> the 19 page checklist</a:t>
            </a:r>
            <a:endParaRPr lang="en-US" i="0" dirty="0" smtClean="0"/>
          </a:p>
          <a:p>
            <a:endParaRPr lang="en-US" i="0" dirty="0" smtClean="0"/>
          </a:p>
          <a:p>
            <a:r>
              <a:rPr lang="en-US" b="1" i="0" u="sng" dirty="0" smtClean="0"/>
              <a:t>Exercise &amp; Discussion (Optional) If your agency has already developed their tool, you may skip this activity and discuss the tool you have developed.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Split class into groups (</a:t>
            </a:r>
            <a:r>
              <a:rPr lang="en-US" sz="1200" kern="1200" baseline="0" dirty="0" smtClean="0">
                <a:solidFill>
                  <a:schemeClr val="tx1"/>
                </a:solidFill>
                <a:effectLst/>
                <a:latin typeface="+mn-lt"/>
                <a:ea typeface="+mn-ea"/>
                <a:cs typeface="+mn-cs"/>
              </a:rPr>
              <a:t>no more than 4 to a group)</a:t>
            </a:r>
            <a:r>
              <a:rPr lang="en-US" sz="1200" kern="1200" dirty="0" smtClean="0">
                <a:solidFill>
                  <a:schemeClr val="tx1"/>
                </a:solidFill>
                <a:effectLst/>
                <a:latin typeface="+mn-lt"/>
                <a:ea typeface="+mn-ea"/>
                <a:cs typeface="+mn-cs"/>
              </a:rPr>
              <a:t> to figure out the things that were missing from the checklist, how to organize it, and what things could be done more efficiently, effectively.  Group presents findings</a:t>
            </a:r>
            <a:r>
              <a:rPr lang="en-US" sz="1200" kern="1200" baseline="0" dirty="0" smtClean="0">
                <a:solidFill>
                  <a:schemeClr val="tx1"/>
                </a:solidFill>
                <a:effectLst/>
                <a:latin typeface="+mn-lt"/>
                <a:ea typeface="+mn-ea"/>
                <a:cs typeface="+mn-cs"/>
              </a:rPr>
              <a:t> to class</a:t>
            </a:r>
            <a:r>
              <a:rPr lang="en-US" sz="1200" kern="1200" dirty="0" smtClean="0">
                <a:solidFill>
                  <a:schemeClr val="tx1"/>
                </a:solidFill>
                <a:effectLst/>
                <a:latin typeface="+mn-lt"/>
                <a:ea typeface="+mn-ea"/>
                <a:cs typeface="+mn-cs"/>
              </a:rPr>
              <a:t>.</a:t>
            </a:r>
            <a:endParaRPr lang="en-US" dirty="0" smtClean="0"/>
          </a:p>
          <a:p>
            <a:endParaRPr lang="en-US" b="1" i="0" u="sng" dirty="0" smtClean="0"/>
          </a:p>
          <a:p>
            <a:pPr marL="174708" indent="-174708">
              <a:buFont typeface="Arial" panose="020B0604020202020204" pitchFamily="34" charset="0"/>
              <a:buChar char="•"/>
            </a:pPr>
            <a:r>
              <a:rPr lang="en-US" i="0" dirty="0" smtClean="0"/>
              <a:t>Ask participants to pull out the checklist they brought from their agency (or provide the one used at your agency).  </a:t>
            </a:r>
          </a:p>
          <a:p>
            <a:pPr marL="174708" indent="-174708">
              <a:buFont typeface="Arial" panose="020B0604020202020204" pitchFamily="34" charset="0"/>
              <a:buChar char="•"/>
            </a:pPr>
            <a:r>
              <a:rPr lang="en-US" i="0" dirty="0" smtClean="0"/>
              <a:t>Review to ensure that the checklist they have meets the objectives of this list</a:t>
            </a:r>
            <a:r>
              <a:rPr lang="en-US" i="1" dirty="0" smtClean="0"/>
              <a:t>. </a:t>
            </a:r>
          </a:p>
          <a:p>
            <a:pPr marL="0" indent="0">
              <a:buFont typeface="Arial" panose="020B0604020202020204" pitchFamily="34" charset="0"/>
              <a:buNone/>
            </a:pPr>
            <a:endParaRPr lang="en-US" i="1" dirty="0" smtClean="0"/>
          </a:p>
          <a:p>
            <a:pPr marL="174708" indent="-174708">
              <a:buFont typeface="Arial" panose="020B0604020202020204" pitchFamily="34" charset="0"/>
              <a:buChar char="•"/>
            </a:pPr>
            <a:r>
              <a:rPr lang="en-US" dirty="0" smtClean="0"/>
              <a:t>Time allotted: 15-20 minutes</a:t>
            </a:r>
            <a:endParaRPr lang="en-US" i="1" dirty="0" smtClean="0"/>
          </a:p>
          <a:p>
            <a:endParaRPr lang="en-US" i="1" dirty="0" smtClean="0"/>
          </a:p>
          <a:p>
            <a:endParaRPr lang="en-US" i="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28</a:t>
            </a:fld>
            <a:endParaRPr lang="en-US"/>
          </a:p>
        </p:txBody>
      </p:sp>
    </p:spTree>
    <p:extLst>
      <p:ext uri="{BB962C8B-B14F-4D97-AF65-F5344CB8AC3E}">
        <p14:creationId xmlns:p14="http://schemas.microsoft.com/office/powerpoint/2010/main" val="158349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b="0" dirty="0" smtClean="0"/>
              <a:t>If you had </a:t>
            </a:r>
            <a:r>
              <a:rPr lang="en-US" b="0" baseline="0" dirty="0" smtClean="0"/>
              <a:t>participants break into groups previously to review the checklist, keep these groups for the activity.</a:t>
            </a:r>
            <a:endParaRPr lang="en-US" b="0" dirty="0" smtClean="0"/>
          </a:p>
          <a:p>
            <a:endParaRPr lang="en-US" b="1" dirty="0" smtClean="0"/>
          </a:p>
          <a:p>
            <a:r>
              <a:rPr lang="en-US" b="1" u="sng" dirty="0" smtClean="0"/>
              <a:t>Instructions</a:t>
            </a:r>
          </a:p>
          <a:p>
            <a:pPr marL="174708" indent="-174708">
              <a:buFont typeface="Arial" panose="020B0604020202020204" pitchFamily="34" charset="0"/>
              <a:buChar char="•"/>
            </a:pPr>
            <a:r>
              <a:rPr lang="en-US" dirty="0" smtClean="0"/>
              <a:t>Using the checklist that is part of this curriculum, or the one your agency uses (as long as it meets the objectives), ask participants to work through each of the questions above.  Be prepared to discuss their answers.  </a:t>
            </a:r>
            <a:r>
              <a:rPr lang="en-US" i="1" dirty="0" smtClean="0"/>
              <a:t>The previous (optional)</a:t>
            </a:r>
            <a:r>
              <a:rPr lang="en-US" i="1" baseline="0" dirty="0" smtClean="0"/>
              <a:t> exercise </a:t>
            </a:r>
            <a:r>
              <a:rPr lang="en-US" i="1" dirty="0" smtClean="0"/>
              <a:t>was to ensure that the agency’s checklist met the objectives.  </a:t>
            </a:r>
          </a:p>
          <a:p>
            <a:pPr marL="174708" indent="-174708" defTabSz="931774">
              <a:buFont typeface="Arial" panose="020B0604020202020204" pitchFamily="34" charset="0"/>
              <a:buChar char="•"/>
              <a:defRPr/>
            </a:pPr>
            <a:r>
              <a:rPr lang="en-US" b="0" i="0" dirty="0" smtClean="0"/>
              <a:t>Note:  It is important that you as the instructor, do not just say, “here’s our checklist”.  </a:t>
            </a:r>
            <a:r>
              <a:rPr lang="en-US" b="0" i="0" u="sng" dirty="0" smtClean="0"/>
              <a:t>Each checklist should meet the needs of the individual being supported and the objectives</a:t>
            </a:r>
            <a:r>
              <a:rPr lang="en-US" b="0" i="0" dirty="0" smtClean="0"/>
              <a:t>.  </a:t>
            </a:r>
            <a:endParaRPr lang="en-US" i="1" dirty="0" smtClean="0"/>
          </a:p>
          <a:p>
            <a:pPr marL="0" indent="0">
              <a:buFont typeface="Arial" panose="020B0604020202020204" pitchFamily="34" charset="0"/>
              <a:buNone/>
            </a:pPr>
            <a:endParaRPr lang="en-US" dirty="0" smtClean="0"/>
          </a:p>
          <a:p>
            <a:r>
              <a:rPr lang="en-US" i="0" dirty="0" smtClean="0"/>
              <a:t>Time Allotted:</a:t>
            </a:r>
            <a:r>
              <a:rPr lang="en-US" i="0" baseline="0" dirty="0" smtClean="0"/>
              <a:t> 15-</a:t>
            </a:r>
            <a:r>
              <a:rPr lang="en-US" i="0" dirty="0" smtClean="0"/>
              <a:t>30 minutes (depending on class size).  </a:t>
            </a:r>
            <a:endParaRPr lang="en-US" i="1" dirty="0" smtClean="0"/>
          </a:p>
          <a:p>
            <a:endParaRPr lang="en-US" i="1" dirty="0" smtClean="0"/>
          </a:p>
          <a:p>
            <a:r>
              <a:rPr lang="en-US" b="1" i="0" u="sng" dirty="0" smtClean="0"/>
              <a:t>Discussion</a:t>
            </a:r>
          </a:p>
          <a:p>
            <a:r>
              <a:rPr lang="en-US" b="0" dirty="0" smtClean="0"/>
              <a:t>How will you approach the individual </a:t>
            </a:r>
            <a:r>
              <a:rPr lang="en-US" dirty="0" smtClean="0"/>
              <a:t>this is about to enlist their help with prioritizing and personalizing?  Create a plan to follow.  </a:t>
            </a:r>
            <a:r>
              <a:rPr lang="en-US" i="1" dirty="0" smtClean="0"/>
              <a:t>Give participants 15 minutes to create their plan based on the person. </a:t>
            </a:r>
            <a:r>
              <a:rPr lang="en-US" dirty="0" smtClean="0"/>
              <a:t> Look at the Action Plan Guide in your handouts.</a:t>
            </a:r>
          </a:p>
          <a:p>
            <a:endParaRPr lang="en-US" i="1" dirty="0" smtClean="0"/>
          </a:p>
          <a:p>
            <a:r>
              <a:rPr lang="en-US" sz="800" i="1" dirty="0"/>
              <a:t>Following this activity and discussion you may send participants to the houses to work with the individual this checklist will be about.  Depending on work schedules set up the next training date to complete the training on Coaching meetings.  They should work with the individual to develop the one pager (if you choose this option) and the checklist so  that when they return to the training they have the list and the one pager completed.</a:t>
            </a:r>
          </a:p>
          <a:p>
            <a:endParaRPr lang="en-US" sz="800" i="1" dirty="0"/>
          </a:p>
          <a:p>
            <a:r>
              <a:rPr lang="en-US" sz="800" i="1" dirty="0"/>
              <a:t>The next classroom training is about the coaching meeting.  You may do that as part of this day or break the training up into three  parts. The third part is your coaching meeting with the new coach.   Your choice.</a:t>
            </a:r>
          </a:p>
          <a:p>
            <a:endParaRPr lang="en-US" sz="800" i="1" dirty="0"/>
          </a:p>
          <a:p>
            <a:r>
              <a:rPr lang="en-US" sz="800" i="1" dirty="0"/>
              <a:t>Take a break after this activity so that this information can be set apart from the next section.</a:t>
            </a:r>
          </a:p>
          <a:p>
            <a:endParaRPr lang="en-US" sz="800" i="1" dirty="0"/>
          </a:p>
          <a:p>
            <a:endParaRPr lang="en-US" sz="800" i="1" dirty="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29</a:t>
            </a:fld>
            <a:endParaRPr lang="en-US"/>
          </a:p>
        </p:txBody>
      </p:sp>
    </p:spTree>
    <p:extLst>
      <p:ext uri="{BB962C8B-B14F-4D97-AF65-F5344CB8AC3E}">
        <p14:creationId xmlns:p14="http://schemas.microsoft.com/office/powerpoint/2010/main" val="170774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u="none" dirty="0" smtClean="0"/>
              <a:t>Facilitator</a:t>
            </a:r>
            <a:r>
              <a:rPr lang="en-US" b="1" u="none" baseline="0" dirty="0" smtClean="0"/>
              <a:t> </a:t>
            </a:r>
            <a:r>
              <a:rPr lang="en-US" b="1" u="none" dirty="0" smtClean="0"/>
              <a:t>Guide</a:t>
            </a:r>
          </a:p>
          <a:p>
            <a:r>
              <a:rPr lang="en-US" dirty="0" smtClean="0"/>
              <a:t>Walk through list</a:t>
            </a:r>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a:t>
            </a:fld>
            <a:endParaRPr lang="en-US"/>
          </a:p>
        </p:txBody>
      </p:sp>
    </p:spTree>
    <p:extLst>
      <p:ext uri="{BB962C8B-B14F-4D97-AF65-F5344CB8AC3E}">
        <p14:creationId xmlns:p14="http://schemas.microsoft.com/office/powerpoint/2010/main" val="295685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endParaRPr lang="en-US" b="1" u="sng" dirty="0"/>
          </a:p>
          <a:p>
            <a:r>
              <a:rPr lang="en-US" b="1" u="sng" dirty="0"/>
              <a:t>Key Points</a:t>
            </a:r>
          </a:p>
          <a:p>
            <a:pPr marL="174708" indent="-174708">
              <a:buFont typeface="Arial" panose="020B0604020202020204" pitchFamily="34" charset="0"/>
              <a:buChar char="•"/>
            </a:pPr>
            <a:r>
              <a:rPr lang="en-US" dirty="0"/>
              <a:t>Reflection is not just about completing the form – requires discussion, follow up, changing behaviors/responses, </a:t>
            </a:r>
            <a:r>
              <a:rPr lang="en-US" dirty="0" err="1"/>
              <a:t>etc</a:t>
            </a:r>
            <a:endParaRPr lang="en-US" dirty="0"/>
          </a:p>
          <a:p>
            <a:pPr marL="174708" indent="-174708" defTabSz="931774">
              <a:buFont typeface="Arial" panose="020B0604020202020204" pitchFamily="34" charset="0"/>
              <a:buChar char="•"/>
              <a:defRPr/>
            </a:pPr>
            <a:r>
              <a:rPr lang="en-US" dirty="0"/>
              <a:t>Reflection is an important part of problem solving and improving skills/support</a:t>
            </a:r>
          </a:p>
          <a:p>
            <a:pPr marL="174708" indent="-174708" defTabSz="931774">
              <a:buFont typeface="Arial" panose="020B0604020202020204" pitchFamily="34" charset="0"/>
              <a:buChar char="•"/>
              <a:defRPr/>
            </a:pPr>
            <a:r>
              <a:rPr lang="en-US" dirty="0"/>
              <a:t>Use the worksheet as a guide – some NS will want/need to document, others might do better with guided conversation</a:t>
            </a:r>
          </a:p>
          <a:p>
            <a:pPr marL="174708" indent="-174708">
              <a:buFont typeface="Arial" panose="020B0604020202020204" pitchFamily="34" charset="0"/>
              <a:buChar char="•"/>
            </a:pPr>
            <a:r>
              <a:rPr lang="en-US" dirty="0"/>
              <a:t>Can use the worksheet for many different situations, at any given time</a:t>
            </a:r>
          </a:p>
          <a:p>
            <a:pPr marL="174708" indent="-174708">
              <a:buFont typeface="Arial" panose="020B0604020202020204" pitchFamily="34" charset="0"/>
              <a:buChar char="•"/>
            </a:pPr>
            <a:endParaRPr lang="en-US" dirty="0"/>
          </a:p>
          <a:p>
            <a:r>
              <a:rPr lang="en-US" b="1" i="0" u="sng" baseline="0" dirty="0" smtClean="0"/>
              <a:t>Discussion</a:t>
            </a:r>
          </a:p>
          <a:p>
            <a:r>
              <a:rPr lang="en-US" b="0" i="0" baseline="0" dirty="0" smtClean="0"/>
              <a:t>S</a:t>
            </a:r>
            <a:r>
              <a:rPr lang="en-US" i="0" dirty="0" smtClean="0"/>
              <a:t>hare a story of your own or ask for others to share. </a:t>
            </a:r>
            <a:r>
              <a:rPr lang="en-US" i="1" dirty="0" smtClean="0"/>
              <a:t>Remain focused on the topic and limit discussion to what was done and what did you learn from it.</a:t>
            </a:r>
          </a:p>
          <a:p>
            <a:endParaRPr lang="en-US" i="1" dirty="0" smtClean="0"/>
          </a:p>
          <a:p>
            <a:r>
              <a:rPr lang="en-US" i="0" dirty="0" smtClean="0"/>
              <a:t>You may use this story:  </a:t>
            </a:r>
            <a:r>
              <a:rPr lang="en-US" i="1" dirty="0" smtClean="0"/>
              <a:t>Rachel went to the book store every day to get coffee.  New staff arrived and Rachel continued to sign “book” all morning.  No words would come from staff except book.  They thought Rachel wanted a book.  When familiar staff arrived in the afternoon Rachel signed “book” and the staff asked her if she had been to the bookstore for coffee that day.  When Rachel said no, the familiar staff apologized and made plans to take her that afternoon.  Then they explained to the new staff what the plan was.  </a:t>
            </a:r>
          </a:p>
          <a:p>
            <a:endParaRPr lang="en-US" i="1" dirty="0" smtClean="0"/>
          </a:p>
          <a:p>
            <a:pPr marL="174708" indent="-174708">
              <a:buFont typeface="Arial" panose="020B0604020202020204" pitchFamily="34" charset="0"/>
              <a:buChar char="•"/>
            </a:pPr>
            <a:r>
              <a:rPr lang="en-US" i="0" dirty="0" smtClean="0"/>
              <a:t>What were the consequences for Rachel?  New Staff?  </a:t>
            </a:r>
          </a:p>
          <a:p>
            <a:pPr marL="174708" indent="-174708">
              <a:buFont typeface="Arial" panose="020B0604020202020204" pitchFamily="34" charset="0"/>
              <a:buChar char="•"/>
            </a:pPr>
            <a:r>
              <a:rPr lang="en-US" i="0" dirty="0" smtClean="0"/>
              <a:t>How could this have been avoided?</a:t>
            </a:r>
          </a:p>
          <a:p>
            <a:pPr marL="174708" indent="-174708">
              <a:buFont typeface="Arial" panose="020B0604020202020204" pitchFamily="34" charset="0"/>
              <a:buChar char="•"/>
            </a:pPr>
            <a:r>
              <a:rPr lang="en-US" sz="1100" dirty="0"/>
              <a:t>How do you manage this type of situation with NS?</a:t>
            </a:r>
          </a:p>
          <a:p>
            <a:pPr marL="174708" indent="-174708">
              <a:buFont typeface="Arial" panose="020B0604020202020204" pitchFamily="34" charset="0"/>
              <a:buChar char="•"/>
            </a:pPr>
            <a:r>
              <a:rPr lang="en-US" sz="1100" dirty="0"/>
              <a:t>Jot down ideas to take back to the office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30</a:t>
            </a:fld>
            <a:endParaRPr lang="en-US"/>
          </a:p>
        </p:txBody>
      </p:sp>
    </p:spTree>
    <p:extLst>
      <p:ext uri="{BB962C8B-B14F-4D97-AF65-F5344CB8AC3E}">
        <p14:creationId xmlns:p14="http://schemas.microsoft.com/office/powerpoint/2010/main" val="3741910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a:t>
            </a:r>
            <a:r>
              <a:rPr lang="en-US" b="1" dirty="0" smtClean="0"/>
              <a:t>Guide</a:t>
            </a:r>
          </a:p>
          <a:p>
            <a:pPr defTabSz="931774">
              <a:defRPr/>
            </a:pPr>
            <a:r>
              <a:rPr lang="en-US" b="0" dirty="0" smtClean="0"/>
              <a:t>Handout – </a:t>
            </a:r>
            <a:r>
              <a:rPr lang="en-US" b="0" i="1" dirty="0" smtClean="0"/>
              <a:t>Coaching Agenda</a:t>
            </a:r>
            <a:endParaRPr lang="en-US" b="0" i="1" dirty="0"/>
          </a:p>
          <a:p>
            <a:endParaRPr lang="en-US" b="1" u="sng" dirty="0"/>
          </a:p>
          <a:p>
            <a:r>
              <a:rPr lang="en-US" b="1" u="sng" dirty="0"/>
              <a:t>Key Points</a:t>
            </a:r>
          </a:p>
          <a:p>
            <a:r>
              <a:rPr lang="en-US" dirty="0" smtClean="0"/>
              <a:t>Review each section of the agenda and ensure that everyone knows that this is a tool that is optional since some meetings will take place on the fly or be less formal.</a:t>
            </a:r>
            <a:r>
              <a:rPr lang="en-US" baseline="0" dirty="0" smtClean="0"/>
              <a:t> A</a:t>
            </a:r>
            <a:r>
              <a:rPr lang="en-US" dirty="0" smtClean="0"/>
              <a:t>genda may not always fit the situation.  </a:t>
            </a:r>
          </a:p>
          <a:p>
            <a:endParaRPr lang="en-US" dirty="0" smtClean="0"/>
          </a:p>
          <a:p>
            <a:pPr marL="232943" indent="-232943">
              <a:buAutoNum type="arabicPeriod"/>
            </a:pPr>
            <a:r>
              <a:rPr lang="en-US" dirty="0" smtClean="0"/>
              <a:t>Agree to rules and meeting cadence (when you will meet) When we say meet, this could be a passing during shifts, meeting over coffee, or, for more serious conversations, in a room with</a:t>
            </a:r>
            <a:r>
              <a:rPr lang="en-US" baseline="0" dirty="0" smtClean="0"/>
              <a:t> </a:t>
            </a:r>
            <a:r>
              <a:rPr lang="en-US" dirty="0" smtClean="0"/>
              <a:t>the door closed.</a:t>
            </a:r>
          </a:p>
          <a:p>
            <a:pPr marL="232943" indent="-232943">
              <a:buAutoNum type="arabicPeriod"/>
            </a:pPr>
            <a:endParaRPr lang="en-US" dirty="0" smtClean="0"/>
          </a:p>
          <a:p>
            <a:pPr marL="232943" indent="-232943" defTabSz="931774">
              <a:buFontTx/>
              <a:buAutoNum type="arabicPeriod"/>
              <a:defRPr/>
            </a:pPr>
            <a:r>
              <a:rPr lang="en-US" baseline="0" dirty="0" smtClean="0"/>
              <a:t>New staff does not complete on their own, will discuss with Coach what they want to/should work towards, and help them write goal.  Check in to see how things are progressing.  Some goals will be achievable very quickly, while others may take more time.  If progress is to an acceptable level, make a new goal but check back in on the other goal from time to time to ensure skills are being maintained. </a:t>
            </a:r>
          </a:p>
          <a:p>
            <a:pPr marL="232943" indent="-232943" defTabSz="931774">
              <a:buFontTx/>
              <a:buAutoNum type="arabicPeriod"/>
              <a:defRPr/>
            </a:pPr>
            <a:endParaRPr lang="en-US" dirty="0" smtClean="0"/>
          </a:p>
          <a:p>
            <a:pPr marL="232943" indent="-232943">
              <a:buAutoNum type="arabicPeriod" startAt="3"/>
            </a:pPr>
            <a:r>
              <a:rPr lang="en-US" dirty="0" smtClean="0"/>
              <a:t>In this section you will note what has to be done, by whom and by when.  It’s an</a:t>
            </a:r>
            <a:r>
              <a:rPr lang="en-US" baseline="0" dirty="0" smtClean="0"/>
              <a:t> action plan.  It helps to keep you on target with assisting and support while it keeps the new staff working towards improvement.  Don’t forget to note what the new staff is doing well.  </a:t>
            </a:r>
          </a:p>
          <a:p>
            <a:pPr marL="232943" indent="-232943">
              <a:buAutoNum type="arabicPeriod" startAt="3"/>
            </a:pPr>
            <a:endParaRPr lang="en-US" baseline="0" dirty="0" smtClean="0"/>
          </a:p>
          <a:p>
            <a:pPr marL="232943" indent="-232943">
              <a:buAutoNum type="arabicPeriod" startAt="3"/>
            </a:pPr>
            <a:r>
              <a:rPr lang="en-US" baseline="0" dirty="0" smtClean="0"/>
              <a:t>If the new staff has completed their last goal or you need to write a new one… note the new goal that the New Staff is working towards.  Just like we do for the clients, we do for staff because it’s a good practice.  In theory, this could continue for the remainder of this person’s employment.</a:t>
            </a:r>
            <a:endParaRPr lang="en-US" dirty="0" smtClean="0"/>
          </a:p>
          <a:p>
            <a:pPr marL="232943" indent="-232943">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31</a:t>
            </a:fld>
            <a:endParaRPr lang="en-US"/>
          </a:p>
        </p:txBody>
      </p:sp>
    </p:spTree>
    <p:extLst>
      <p:ext uri="{BB962C8B-B14F-4D97-AF65-F5344CB8AC3E}">
        <p14:creationId xmlns:p14="http://schemas.microsoft.com/office/powerpoint/2010/main" val="385277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a:t>This is more or less a review of what you have been talking about</a:t>
            </a:r>
          </a:p>
          <a:p>
            <a:endParaRPr lang="en-US" b="1" u="sng" dirty="0"/>
          </a:p>
          <a:p>
            <a:r>
              <a:rPr lang="en-US" b="1" u="sng" dirty="0"/>
              <a:t>Key Points</a:t>
            </a:r>
          </a:p>
          <a:p>
            <a:pPr marL="174708" indent="-174708">
              <a:buFont typeface="Arial" panose="020B0604020202020204" pitchFamily="34" charset="0"/>
              <a:buChar char="•"/>
            </a:pP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As a Coach, you wear many hats, often all at one time</a:t>
            </a:r>
          </a:p>
          <a:p>
            <a:pPr marL="174708" indent="-174708">
              <a:buFont typeface="Arial" panose="020B0604020202020204" pitchFamily="34" charset="0"/>
              <a:buChar char="•"/>
            </a:pPr>
            <a:r>
              <a:rPr lang="en-US"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Communicate </a:t>
            </a:r>
            <a:r>
              <a:rPr lang="en-US" b="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keep</a:t>
            </a:r>
            <a:r>
              <a:rPr lang="en-US" b="0" baseline="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discussing, it is critical to NS learning that the coach is clear about expectations, goals, and gives constructive feedback (will talk more about that in a bit)</a:t>
            </a:r>
          </a:p>
          <a:p>
            <a:pPr marL="174708" indent="-174708">
              <a:buFont typeface="Arial" panose="020B0604020202020204" pitchFamily="34" charset="0"/>
              <a:buChar char="•"/>
            </a:pPr>
            <a:r>
              <a:rPr lang="en-US" b="1" baseline="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Guide – </a:t>
            </a:r>
            <a:r>
              <a:rPr lang="en-US" b="0" baseline="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helping NS get to a level of competence through coaching that promotes independent problem solving, self awareness</a:t>
            </a:r>
          </a:p>
          <a:p>
            <a:pPr marL="174708" indent="-174708" defTabSz="931774">
              <a:buFont typeface="Arial" panose="020B0604020202020204" pitchFamily="34" charset="0"/>
              <a:buChar char="•"/>
              <a:defRPr/>
            </a:pPr>
            <a:r>
              <a:rPr lang="en-US"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Support</a:t>
            </a:r>
            <a:r>
              <a:rPr lang="en-US"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Listen and validate concerns, experiences, challenges.  NS need to know it is expected they will make mistakes as part of the learning process.  Coach is there to be supportive and </a:t>
            </a:r>
            <a:r>
              <a:rPr lang="en-US"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help</a:t>
            </a:r>
          </a:p>
          <a:p>
            <a:pPr marL="174708" indent="-174708" defTabSz="931774">
              <a:buFont typeface="Arial" panose="020B0604020202020204" pitchFamily="34" charset="0"/>
              <a:buChar char="•"/>
              <a:defRPr/>
            </a:pPr>
            <a:endParaRPr lang="en-US"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31774">
              <a:buFont typeface="Arial" panose="020B0604020202020204" pitchFamily="34" charset="0"/>
              <a:buNone/>
              <a:defRPr/>
            </a:pPr>
            <a:r>
              <a:rPr lang="en-US" b="1" u="sng"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Discussion (Optional)</a:t>
            </a:r>
          </a:p>
          <a:p>
            <a:pPr marL="0" indent="0" defTabSz="931774">
              <a:buFont typeface="Arial" panose="020B0604020202020204" pitchFamily="34" charset="0"/>
              <a:buNone/>
              <a:defRPr/>
            </a:pPr>
            <a:r>
              <a:rPr lang="en-US" sz="1200" kern="1200" dirty="0" smtClean="0">
                <a:solidFill>
                  <a:schemeClr val="tx1"/>
                </a:solidFill>
                <a:effectLst/>
                <a:latin typeface="+mn-lt"/>
                <a:ea typeface="+mn-ea"/>
                <a:cs typeface="+mn-cs"/>
              </a:rPr>
              <a:t>What do you need to be more confident as a coach?</a:t>
            </a:r>
            <a:r>
              <a:rPr lang="en-US" sz="1200" kern="1200" baseline="0" dirty="0" smtClean="0">
                <a:solidFill>
                  <a:schemeClr val="tx1"/>
                </a:solidFill>
                <a:effectLst/>
                <a:latin typeface="+mn-lt"/>
                <a:ea typeface="+mn-ea"/>
                <a:cs typeface="+mn-cs"/>
              </a:rPr>
              <a:t> Can record answers or discuss – do participants have best practices to share with one another?</a:t>
            </a:r>
            <a:endParaRPr lang="en-US"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E7C1111-20F0-4AB1-93B7-D5FCBC7436E2}" type="slidenum">
              <a:rPr lang="en-US" smtClean="0"/>
              <a:t>32</a:t>
            </a:fld>
            <a:endParaRPr lang="en-US"/>
          </a:p>
        </p:txBody>
      </p:sp>
    </p:spTree>
    <p:extLst>
      <p:ext uri="{BB962C8B-B14F-4D97-AF65-F5344CB8AC3E}">
        <p14:creationId xmlns:p14="http://schemas.microsoft.com/office/powerpoint/2010/main" val="2798036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endParaRPr lang="en-US" b="1" u="sng" dirty="0"/>
          </a:p>
          <a:p>
            <a:r>
              <a:rPr lang="en-US" b="1" u="sng" dirty="0"/>
              <a:t>Key Points</a:t>
            </a:r>
          </a:p>
          <a:p>
            <a:pPr marL="174708" indent="-174708" defTabSz="931774">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Consider all that people carry with them to the job, who they are as individuals – beliefs, values, cultural and religious practices, previous experiences – how do you coach everyone?  Does everyone respond to one method of teaching?</a:t>
            </a:r>
          </a:p>
          <a:p>
            <a:pPr marL="174708" indent="-174708" defTabSz="931774">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You now have some tools but there is no one right way – depends on the NS, the individual being supported, agency policy, </a:t>
            </a:r>
            <a:r>
              <a:rPr lang="en-US" dirty="0" err="1">
                <a:latin typeface="Segoe UI" panose="020B0502040204020203" pitchFamily="34" charset="0"/>
                <a:ea typeface="Segoe UI" panose="020B0502040204020203" pitchFamily="34" charset="0"/>
                <a:cs typeface="Segoe UI" panose="020B0502040204020203" pitchFamily="34" charset="0"/>
              </a:rPr>
              <a:t>etc</a:t>
            </a:r>
            <a:endParaRPr lang="en-US" dirty="0">
              <a:latin typeface="Segoe UI" panose="020B0502040204020203" pitchFamily="34" charset="0"/>
              <a:ea typeface="Segoe UI" panose="020B0502040204020203" pitchFamily="34" charset="0"/>
              <a:cs typeface="Segoe UI" panose="020B0502040204020203" pitchFamily="34" charset="0"/>
            </a:endParaRPr>
          </a:p>
          <a:p>
            <a:pPr marL="174708" indent="-174708" defTabSz="931774">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Empower</a:t>
            </a:r>
            <a:r>
              <a:rPr lang="en-US" dirty="0">
                <a:latin typeface="Segoe UI" panose="020B0502040204020203" pitchFamily="34" charset="0"/>
                <a:ea typeface="Segoe UI" panose="020B0502040204020203" pitchFamily="34" charset="0"/>
                <a:cs typeface="Segoe UI" panose="020B0502040204020203" pitchFamily="34" charset="0"/>
              </a:rPr>
              <a:t> – what does it mean to empower someone? (ex: show their voice is heard, acknowledge they make an impact, validate ideas/concerns). Promote critical thinking, give them ability to make decisions</a:t>
            </a:r>
          </a:p>
          <a:p>
            <a:pPr marL="174708" indent="-174708" defTabSz="931774">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Independent practice </a:t>
            </a:r>
            <a:r>
              <a:rPr lang="en-US" dirty="0">
                <a:latin typeface="Segoe UI" panose="020B0502040204020203" pitchFamily="34" charset="0"/>
                <a:ea typeface="Segoe UI" panose="020B0502040204020203" pitchFamily="34" charset="0"/>
                <a:cs typeface="Segoe UI" panose="020B0502040204020203" pitchFamily="34" charset="0"/>
              </a:rPr>
              <a:t>– NS needs to be able to demonstrate competency, cannot always have another person there to ensure things are done as needed</a:t>
            </a:r>
          </a:p>
          <a:p>
            <a:pPr marL="174708" indent="-174708" defTabSz="931774">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Value &amp; respect </a:t>
            </a:r>
            <a:r>
              <a:rPr lang="en-US" dirty="0">
                <a:latin typeface="Segoe UI" panose="020B0502040204020203" pitchFamily="34" charset="0"/>
                <a:ea typeface="Segoe UI" panose="020B0502040204020203" pitchFamily="34" charset="0"/>
                <a:cs typeface="Segoe UI" panose="020B0502040204020203" pitchFamily="34" charset="0"/>
              </a:rPr>
              <a:t>– just because NS is new to the agency does not mean they are new to this line of work, or that they don’t bring valuable skills with them.  Respect differences - ideas, approaches, practices. Doing something differently does not mean it is being done incorrectly but there may be a preferred way which needs to be taught – do this respectfully.</a:t>
            </a:r>
          </a:p>
          <a:p>
            <a:pPr marL="174708" indent="-174708" defTabSz="931774">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Guided practice </a:t>
            </a:r>
            <a:r>
              <a:rPr lang="en-US" dirty="0">
                <a:latin typeface="Segoe UI" panose="020B0502040204020203" pitchFamily="34" charset="0"/>
                <a:ea typeface="Segoe UI" panose="020B0502040204020203" pitchFamily="34" charset="0"/>
                <a:cs typeface="Segoe UI" panose="020B0502040204020203" pitchFamily="34" charset="0"/>
              </a:rPr>
              <a:t>– hands on training, feedback, demonstration, etc.</a:t>
            </a:r>
          </a:p>
          <a:p>
            <a:pPr marL="174708" indent="-174708" defTabSz="931774">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Model</a:t>
            </a:r>
            <a:r>
              <a:rPr lang="en-US" dirty="0">
                <a:latin typeface="Segoe UI" panose="020B0502040204020203" pitchFamily="34" charset="0"/>
                <a:ea typeface="Segoe UI" panose="020B0502040204020203" pitchFamily="34" charset="0"/>
                <a:cs typeface="Segoe UI" panose="020B0502040204020203" pitchFamily="34" charset="0"/>
              </a:rPr>
              <a:t> – show NS through your actions appropriate responses, behavior, decision making, protocol, </a:t>
            </a:r>
            <a:r>
              <a:rPr lang="en-US" dirty="0" err="1">
                <a:latin typeface="Segoe UI" panose="020B0502040204020203" pitchFamily="34" charset="0"/>
                <a:ea typeface="Segoe UI" panose="020B0502040204020203" pitchFamily="34" charset="0"/>
                <a:cs typeface="Segoe UI" panose="020B0502040204020203" pitchFamily="34" charset="0"/>
              </a:rPr>
              <a:t>etc</a:t>
            </a:r>
            <a:endParaRPr lang="en-US" dirty="0">
              <a:latin typeface="Segoe UI" panose="020B0502040204020203" pitchFamily="34" charset="0"/>
              <a:ea typeface="Segoe UI" panose="020B0502040204020203" pitchFamily="34" charset="0"/>
              <a:cs typeface="Segoe UI" panose="020B0502040204020203" pitchFamily="34" charset="0"/>
            </a:endParaRPr>
          </a:p>
          <a:p>
            <a:pPr marL="174708" indent="-174708" defTabSz="931774">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Make learning relevant – </a:t>
            </a:r>
            <a:r>
              <a:rPr lang="en-US" dirty="0">
                <a:latin typeface="Segoe UI" panose="020B0502040204020203" pitchFamily="34" charset="0"/>
                <a:ea typeface="Segoe UI" panose="020B0502040204020203" pitchFamily="34" charset="0"/>
                <a:cs typeface="Segoe UI" panose="020B0502040204020203" pitchFamily="34" charset="0"/>
              </a:rPr>
              <a:t>what does staff need to know, how can you coach in a manner that makes sense to them? What broader skill sets are needed or </a:t>
            </a:r>
            <a:r>
              <a:rPr lang="en-US" dirty="0" smtClean="0">
                <a:latin typeface="Segoe UI" panose="020B0502040204020203" pitchFamily="34" charset="0"/>
                <a:ea typeface="Segoe UI" panose="020B0502040204020203" pitchFamily="34" charset="0"/>
                <a:cs typeface="Segoe UI" panose="020B0502040204020203" pitchFamily="34" charset="0"/>
              </a:rPr>
              <a:t>would benefit NS?</a:t>
            </a:r>
            <a:endParaRPr lang="en-US" dirty="0">
              <a:latin typeface="Segoe UI" panose="020B0502040204020203" pitchFamily="34" charset="0"/>
              <a:ea typeface="Segoe UI" panose="020B0502040204020203" pitchFamily="34" charset="0"/>
              <a:cs typeface="Segoe UI" panose="020B0502040204020203" pitchFamily="34" charset="0"/>
            </a:endParaRPr>
          </a:p>
          <a:p>
            <a:pPr marL="174708" indent="-174708" defTabSz="931774">
              <a:buFont typeface="Arial" panose="020B0604020202020204" pitchFamily="34" charset="0"/>
              <a:buChar char="•"/>
              <a:defRPr/>
            </a:pP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33</a:t>
            </a:fld>
            <a:endParaRPr lang="en-US"/>
          </a:p>
        </p:txBody>
      </p:sp>
    </p:spTree>
    <p:extLst>
      <p:ext uri="{BB962C8B-B14F-4D97-AF65-F5344CB8AC3E}">
        <p14:creationId xmlns:p14="http://schemas.microsoft.com/office/powerpoint/2010/main" val="3659402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endParaRPr lang="en-US" b="1" u="sng" dirty="0"/>
          </a:p>
          <a:p>
            <a:r>
              <a:rPr lang="en-US" b="1" u="sng" dirty="0"/>
              <a:t>Key Points</a:t>
            </a:r>
          </a:p>
          <a:p>
            <a:pPr marL="174708" indent="-174708" defTabSz="931774">
              <a:buFont typeface="Arial" panose="020B0604020202020204" pitchFamily="34" charset="0"/>
              <a:buChar char="•"/>
              <a:defRPr/>
            </a:pPr>
            <a:r>
              <a:rPr lang="en-US" i="1" dirty="0">
                <a:latin typeface="Segoe UI" panose="020B0502040204020203" pitchFamily="34" charset="0"/>
                <a:ea typeface="Segoe UI" panose="020B0502040204020203" pitchFamily="34" charset="0"/>
                <a:cs typeface="Segoe UI" panose="020B0502040204020203" pitchFamily="34" charset="0"/>
              </a:rPr>
              <a:t>How</a:t>
            </a:r>
            <a:r>
              <a:rPr lang="en-US" dirty="0">
                <a:latin typeface="Segoe UI" panose="020B0502040204020203" pitchFamily="34" charset="0"/>
                <a:ea typeface="Segoe UI" panose="020B0502040204020203" pitchFamily="34" charset="0"/>
                <a:cs typeface="Segoe UI" panose="020B0502040204020203" pitchFamily="34" charset="0"/>
              </a:rPr>
              <a:t> you deliver feedback is important.  Remember, your goal is to help and support NS to improve skills and performance in order to best serve the individual being supported.</a:t>
            </a:r>
          </a:p>
          <a:p>
            <a:pPr marL="174708" indent="-174708" defTabSz="931774">
              <a:buFont typeface="Arial" panose="020B0604020202020204" pitchFamily="34" charset="0"/>
              <a:buChar char="•"/>
              <a:defRPr/>
            </a:pPr>
            <a:r>
              <a:rPr lang="en-US" dirty="0" smtClean="0"/>
              <a:t>We often confuse feedback with criticism – probably because much of our experience with it has had more to do with what we’ve done wrong than what we’ve done right or how we could do better.</a:t>
            </a:r>
          </a:p>
          <a:p>
            <a:pPr marL="174708" indent="-174708" defTabSz="931774">
              <a:buFont typeface="Arial" panose="020B0604020202020204" pitchFamily="34" charset="0"/>
              <a:buChar char="•"/>
              <a:defRPr/>
            </a:pPr>
            <a:r>
              <a:rPr lang="en-US" dirty="0" smtClean="0"/>
              <a:t>Feedback should </a:t>
            </a:r>
            <a:r>
              <a:rPr lang="en-US" i="1" dirty="0" smtClean="0"/>
              <a:t>not</a:t>
            </a:r>
            <a:r>
              <a:rPr lang="en-US" dirty="0" smtClean="0"/>
              <a:t> be viewed as a personal assault or a list of errors, mistakes, or mishaps. </a:t>
            </a:r>
          </a:p>
          <a:p>
            <a:pPr marL="174708" indent="-174708" defTabSz="931774">
              <a:buFont typeface="Arial" panose="020B0604020202020204" pitchFamily="34" charset="0"/>
              <a:buChar char="•"/>
              <a:defRPr/>
            </a:pPr>
            <a:r>
              <a:rPr lang="en-US" dirty="0" smtClean="0"/>
              <a:t>Delivery of feedback can always be constructive. If it’s not, the feedback will not be accepted or might be received as an insult, which can ignite other issues and problems. </a:t>
            </a:r>
          </a:p>
          <a:p>
            <a:pPr marL="174708" indent="-174708" defTabSz="931774">
              <a:buFont typeface="Arial" panose="020B0604020202020204" pitchFamily="34" charset="0"/>
              <a:buChar char="•"/>
              <a:defRPr/>
            </a:pPr>
            <a:r>
              <a:rPr lang="en-US" dirty="0" smtClean="0"/>
              <a:t>Constructive feedback is the most useful and beneficial to the receiver because it provides encouragement, support, corrective measures, and direction.</a:t>
            </a:r>
          </a:p>
          <a:p>
            <a:pPr marL="174708" indent="-174708" defTabSz="931774">
              <a:buFont typeface="Arial" panose="020B0604020202020204" pitchFamily="34" charset="0"/>
              <a:buChar char="•"/>
              <a:defRPr/>
            </a:pPr>
            <a:r>
              <a:rPr lang="en-US" dirty="0" smtClean="0"/>
              <a:t>Positive feedback tells someone what they did correctly/well</a:t>
            </a:r>
            <a:r>
              <a:rPr lang="en-US" baseline="0" dirty="0" smtClean="0"/>
              <a:t> – always acknowledge success</a:t>
            </a:r>
          </a:p>
          <a:p>
            <a:pPr marL="174708" indent="-174708" defTabSz="931774">
              <a:buFont typeface="Arial" panose="020B0604020202020204" pitchFamily="34" charset="0"/>
              <a:buChar char="•"/>
              <a:defRPr/>
            </a:pPr>
            <a:endParaRPr lang="en-US" dirty="0" smtClean="0"/>
          </a:p>
          <a:p>
            <a:r>
              <a:rPr lang="en-US" b="1" i="0" u="sng" dirty="0" smtClean="0"/>
              <a:t>Exercise &amp;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See </a:t>
            </a:r>
            <a:r>
              <a:rPr lang="en-US" b="0" i="1" u="none" dirty="0" smtClean="0"/>
              <a:t>Feedback</a:t>
            </a:r>
            <a:r>
              <a:rPr lang="en-US" b="0" i="1" u="none" baseline="0" dirty="0" smtClean="0"/>
              <a:t> Activity Cards </a:t>
            </a:r>
            <a:r>
              <a:rPr lang="en-US" b="0" i="0" u="none" baseline="0" dirty="0" smtClean="0"/>
              <a:t>in</a:t>
            </a:r>
            <a:r>
              <a:rPr lang="en-US" b="0" i="1" u="none" baseline="0" dirty="0" smtClean="0"/>
              <a:t> Instructions &amp; Materials Guide.  </a:t>
            </a:r>
            <a:r>
              <a:rPr lang="en-US" b="0" i="0" u="none" baseline="0" dirty="0" smtClean="0"/>
              <a:t>Break into pairs; one person will be a Coach, the other will be NS.  G</a:t>
            </a:r>
            <a:r>
              <a:rPr lang="en-US" sz="1200" kern="1200" dirty="0" smtClean="0">
                <a:solidFill>
                  <a:schemeClr val="tx1"/>
                </a:solidFill>
                <a:effectLst/>
                <a:latin typeface="+mn-lt"/>
                <a:ea typeface="+mn-ea"/>
                <a:cs typeface="+mn-cs"/>
              </a:rPr>
              <a:t>ive the Coaches one color and the New Staff the other.  Ask them to comment on whether the feedback would be helpful to new staff, or how their feedback might differ. </a:t>
            </a:r>
          </a:p>
          <a:p>
            <a:endParaRPr lang="en-US" b="0" i="0" u="none" dirty="0" smtClean="0"/>
          </a:p>
          <a:p>
            <a:r>
              <a:rPr lang="en-US" b="0" i="0" u="none" dirty="0" smtClean="0"/>
              <a:t>-OR-</a:t>
            </a:r>
          </a:p>
          <a:p>
            <a:endParaRPr lang="en-US" b="0" i="0" u="none" dirty="0" smtClean="0"/>
          </a:p>
          <a:p>
            <a:r>
              <a:rPr lang="en-US" b="0" i="0" u="none" dirty="0" smtClean="0"/>
              <a:t>Group discussion:  Use this scenario, or your own.</a:t>
            </a:r>
            <a:r>
              <a:rPr lang="en-US" b="0" i="0" u="none" baseline="0" dirty="0" smtClean="0"/>
              <a:t>  </a:t>
            </a:r>
            <a:r>
              <a:rPr lang="en-US" b="0" i="1" u="none" baseline="0" dirty="0" smtClean="0"/>
              <a:t>NS tells you the Coach:  I told Mary [client] to sweep the floor, wipe the counters, and vacuum the rug.  She got mad, yelled at me, and then sat on the couch.  Mary refused to do anything I asked her to.  </a:t>
            </a:r>
          </a:p>
          <a:p>
            <a:endParaRPr lang="en-US" dirty="0" smtClean="0"/>
          </a:p>
          <a:p>
            <a:pPr defTabSz="931774"/>
            <a:r>
              <a:rPr lang="en-US" b="0" i="0" u="none" dirty="0" smtClean="0"/>
              <a:t>Ask</a:t>
            </a:r>
            <a:r>
              <a:rPr lang="en-US" b="0" i="0" u="none" baseline="0" dirty="0" smtClean="0"/>
              <a:t> for examples of constructive feedback.  How could a coach approach this situation with NS in a productive way?  What feedback might NOT be effective?</a:t>
            </a:r>
          </a:p>
          <a:p>
            <a:endParaRPr lang="en-US"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34</a:t>
            </a:fld>
            <a:endParaRPr lang="en-US"/>
          </a:p>
        </p:txBody>
      </p:sp>
    </p:spTree>
    <p:extLst>
      <p:ext uri="{BB962C8B-B14F-4D97-AF65-F5344CB8AC3E}">
        <p14:creationId xmlns:p14="http://schemas.microsoft.com/office/powerpoint/2010/main" val="81341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endParaRPr lang="en-US" b="1" u="sng" dirty="0"/>
          </a:p>
          <a:p>
            <a:r>
              <a:rPr lang="en-US" b="1" u="sng" dirty="0"/>
              <a:t>Key Points</a:t>
            </a:r>
          </a:p>
          <a:p>
            <a:pPr marL="174708" indent="-174708">
              <a:buFont typeface="Arial" panose="020B0604020202020204" pitchFamily="34" charset="0"/>
              <a:buChar char="•"/>
            </a:pPr>
            <a:r>
              <a:rPr lang="en-US" dirty="0" smtClean="0"/>
              <a:t>It’s important to</a:t>
            </a:r>
            <a:r>
              <a:rPr lang="en-US" baseline="0" dirty="0" smtClean="0"/>
              <a:t> acknowledge what a challenging job this is.  It can be exhausting – everyone needs praise, positive feedback</a:t>
            </a:r>
          </a:p>
          <a:p>
            <a:pPr marL="174708" indent="-174708">
              <a:buFont typeface="Arial" panose="020B0604020202020204" pitchFamily="34" charset="0"/>
              <a:buChar char="•"/>
            </a:pPr>
            <a:r>
              <a:rPr lang="en-US" baseline="0" dirty="0" smtClean="0"/>
              <a:t>Validate and empathize!  You may not always have the answers but chances are you have had similar experiences and feelings</a:t>
            </a:r>
          </a:p>
          <a:p>
            <a:pPr marL="174708" indent="-174708">
              <a:buFont typeface="Arial" panose="020B0604020202020204" pitchFamily="34" charset="0"/>
              <a:buChar char="•"/>
            </a:pPr>
            <a:r>
              <a:rPr lang="en-US" baseline="0" dirty="0" smtClean="0"/>
              <a:t>Continue to be supportive – support needs change over time</a:t>
            </a:r>
          </a:p>
          <a:p>
            <a:pPr marL="174708" indent="-174708">
              <a:buFont typeface="Arial" panose="020B0604020202020204" pitchFamily="34" charset="0"/>
              <a:buChar char="•"/>
            </a:pPr>
            <a:r>
              <a:rPr lang="en-US" baseline="0" dirty="0" smtClean="0"/>
              <a:t>Part of being a good leader is playing on people’s strengths – are there specific tasks staff is really good at or interested in?  </a:t>
            </a:r>
            <a:endParaRPr lang="en-US" dirty="0" smtClean="0"/>
          </a:p>
          <a:p>
            <a:pPr marL="174708" indent="-174708">
              <a:buFont typeface="Arial" panose="020B0604020202020204" pitchFamily="34" charset="0"/>
              <a:buChar char="•"/>
            </a:pPr>
            <a:r>
              <a:rPr lang="en-US" dirty="0" smtClean="0"/>
              <a:t>Find out what the NS likes and how they like to be recognized.  This may be in the form of a thank you note, or getting to take someone to a baseball game</a:t>
            </a:r>
          </a:p>
          <a:p>
            <a:pPr marL="174708"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35</a:t>
            </a:fld>
            <a:endParaRPr lang="en-US"/>
          </a:p>
        </p:txBody>
      </p:sp>
    </p:spTree>
    <p:extLst>
      <p:ext uri="{BB962C8B-B14F-4D97-AF65-F5344CB8AC3E}">
        <p14:creationId xmlns:p14="http://schemas.microsoft.com/office/powerpoint/2010/main" val="3816966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b="0" dirty="0" smtClean="0"/>
              <a:t>Make sure you have all materials printed and ready to hand out.</a:t>
            </a:r>
          </a:p>
          <a:p>
            <a:endParaRPr lang="en-US" b="1" dirty="0" smtClean="0"/>
          </a:p>
          <a:p>
            <a:r>
              <a:rPr lang="en-US" b="1" u="sng" dirty="0" smtClean="0"/>
              <a:t>Instructions</a:t>
            </a:r>
          </a:p>
          <a:p>
            <a:pPr marL="174708" indent="-174708" defTabSz="931774">
              <a:buFont typeface="Arial" panose="020B0604020202020204" pitchFamily="34" charset="0"/>
              <a:buChar char="•"/>
              <a:defRPr/>
            </a:pPr>
            <a:r>
              <a:rPr lang="en-US" dirty="0" smtClean="0"/>
              <a:t>Review</a:t>
            </a:r>
            <a:r>
              <a:rPr lang="en-US" baseline="0" dirty="0" smtClean="0"/>
              <a:t> steps</a:t>
            </a:r>
          </a:p>
          <a:p>
            <a:pPr marL="174708" indent="-174708" defTabSz="931774">
              <a:buFont typeface="Arial" panose="020B0604020202020204" pitchFamily="34" charset="0"/>
              <a:buChar char="•"/>
              <a:defRPr/>
            </a:pPr>
            <a:r>
              <a:rPr lang="en-US" baseline="0" dirty="0" smtClean="0"/>
              <a:t>Hand out materials: </a:t>
            </a:r>
          </a:p>
          <a:p>
            <a:pPr marL="698830" lvl="1" indent="-232943" defTabSz="931774">
              <a:buFont typeface="Arial" panose="020B0604020202020204" pitchFamily="34" charset="0"/>
              <a:buAutoNum type="arabicPeriod"/>
              <a:defRPr/>
            </a:pPr>
            <a:r>
              <a:rPr lang="en-US" i="1" baseline="0" dirty="0" smtClean="0"/>
              <a:t>Scenario card</a:t>
            </a:r>
          </a:p>
          <a:p>
            <a:pPr marL="698830" lvl="1" indent="-232943" defTabSz="931774">
              <a:buFont typeface="Arial" panose="020B0604020202020204" pitchFamily="34" charset="0"/>
              <a:buAutoNum type="arabicPeriod"/>
              <a:defRPr/>
            </a:pPr>
            <a:r>
              <a:rPr lang="en-US" i="1" baseline="0" dirty="0" smtClean="0"/>
              <a:t>Reflection worksheet</a:t>
            </a:r>
          </a:p>
          <a:p>
            <a:pPr marL="698830" lvl="1" indent="-232943" defTabSz="931774">
              <a:buFont typeface="Arial" panose="020B0604020202020204" pitchFamily="34" charset="0"/>
              <a:buAutoNum type="arabicPeriod"/>
              <a:defRPr/>
            </a:pPr>
            <a:r>
              <a:rPr lang="en-US" i="1" baseline="0" dirty="0" smtClean="0"/>
              <a:t>Coaching Agenda</a:t>
            </a:r>
          </a:p>
          <a:p>
            <a:pPr marL="174708" indent="-174708" defTabSz="931774">
              <a:buFont typeface="Arial" panose="020B0604020202020204" pitchFamily="34" charset="0"/>
              <a:buChar char="•"/>
              <a:defRPr/>
            </a:pPr>
            <a:r>
              <a:rPr lang="en-US" dirty="0" smtClean="0"/>
              <a:t>Check in with the teams to ensure that they are using the 2 tools to complete the activity. </a:t>
            </a:r>
          </a:p>
          <a:p>
            <a:pPr marL="174708" indent="-174708" defTabSz="931774">
              <a:buFont typeface="Arial" panose="020B0604020202020204" pitchFamily="34" charset="0"/>
              <a:buChar char="•"/>
              <a:defRPr/>
            </a:pPr>
            <a:endParaRPr lang="en-US" dirty="0" smtClean="0"/>
          </a:p>
          <a:p>
            <a:pPr defTabSz="931774">
              <a:defRPr/>
            </a:pPr>
            <a:r>
              <a:rPr lang="en-US" dirty="0" smtClean="0"/>
              <a:t>Time Allotted:</a:t>
            </a:r>
            <a:r>
              <a:rPr lang="en-US" baseline="0" dirty="0" smtClean="0"/>
              <a:t> </a:t>
            </a:r>
            <a:r>
              <a:rPr lang="en-US" dirty="0" smtClean="0"/>
              <a:t>15 minutes</a:t>
            </a:r>
          </a:p>
          <a:p>
            <a:pPr defTabSz="931774">
              <a:defRPr/>
            </a:pPr>
            <a:endParaRPr lang="en-US" dirty="0" smtClean="0"/>
          </a:p>
          <a:p>
            <a:pPr defTabSz="931774">
              <a:defRPr/>
            </a:pPr>
            <a:r>
              <a:rPr lang="en-US" b="1" u="sng" dirty="0" smtClean="0"/>
              <a:t>Discussion</a:t>
            </a:r>
          </a:p>
          <a:p>
            <a:pPr defTabSz="931774">
              <a:defRPr/>
            </a:pPr>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36</a:t>
            </a:fld>
            <a:endParaRPr lang="en-US"/>
          </a:p>
        </p:txBody>
      </p:sp>
    </p:spTree>
    <p:extLst>
      <p:ext uri="{BB962C8B-B14F-4D97-AF65-F5344CB8AC3E}">
        <p14:creationId xmlns:p14="http://schemas.microsoft.com/office/powerpoint/2010/main" val="1126741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dirty="0"/>
              <a:t>This is an animated slide.  With each click of the mouse, a line will appear.  Review slide or have discussion.</a:t>
            </a:r>
          </a:p>
          <a:p>
            <a:endParaRPr lang="en-US" dirty="0"/>
          </a:p>
          <a:p>
            <a:r>
              <a:rPr lang="en-US" b="1" u="sng" dirty="0"/>
              <a:t>Discussion (Optional)</a:t>
            </a:r>
          </a:p>
          <a:p>
            <a:pPr marL="174708" indent="-174708">
              <a:buFont typeface="Arial" panose="020B0604020202020204" pitchFamily="34" charset="0"/>
              <a:buChar char="•"/>
            </a:pPr>
            <a:r>
              <a:rPr lang="en-US" dirty="0" smtClean="0"/>
              <a:t>Name the tools you</a:t>
            </a:r>
            <a:r>
              <a:rPr lang="en-US" baseline="0" dirty="0" smtClean="0"/>
              <a:t> can use to improve understanding and learning</a:t>
            </a:r>
          </a:p>
          <a:p>
            <a:pPr marL="174708" indent="-174708">
              <a:buFont typeface="Arial" panose="020B0604020202020204" pitchFamily="34" charset="0"/>
              <a:buChar char="•"/>
            </a:pPr>
            <a:r>
              <a:rPr lang="en-US" baseline="0" dirty="0" smtClean="0"/>
              <a:t>Why would you create a Snapshot?</a:t>
            </a:r>
          </a:p>
          <a:p>
            <a:pPr marL="174708" indent="-174708">
              <a:buFont typeface="Arial" panose="020B0604020202020204" pitchFamily="34" charset="0"/>
              <a:buChar char="•"/>
            </a:pPr>
            <a:r>
              <a:rPr lang="en-US" baseline="0" dirty="0" smtClean="0"/>
              <a:t>What is the purpose of having a Checklist?</a:t>
            </a:r>
          </a:p>
          <a:p>
            <a:pPr marL="174708" indent="-174708">
              <a:buFont typeface="Arial" panose="020B0604020202020204" pitchFamily="34" charset="0"/>
              <a:buChar char="•"/>
            </a:pPr>
            <a:r>
              <a:rPr lang="en-US" baseline="0" dirty="0" smtClean="0"/>
              <a:t>What is the value of an Agenda?</a:t>
            </a:r>
          </a:p>
          <a:p>
            <a:pPr marL="174708" indent="-174708">
              <a:buFont typeface="Arial" panose="020B0604020202020204" pitchFamily="34" charset="0"/>
              <a:buChar char="•"/>
            </a:pPr>
            <a:r>
              <a:rPr lang="en-US" baseline="0" dirty="0" smtClean="0"/>
              <a:t>What is constructive feedback?</a:t>
            </a:r>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37</a:t>
            </a:fld>
            <a:endParaRPr lang="en-US"/>
          </a:p>
        </p:txBody>
      </p:sp>
    </p:spTree>
    <p:extLst>
      <p:ext uri="{BB962C8B-B14F-4D97-AF65-F5344CB8AC3E}">
        <p14:creationId xmlns:p14="http://schemas.microsoft.com/office/powerpoint/2010/main" val="3602841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Facilitator Guide</a:t>
            </a:r>
          </a:p>
          <a:p>
            <a:r>
              <a:rPr lang="en-US" b="0" i="0" dirty="0" smtClean="0"/>
              <a:t>Wrap up.  Open</a:t>
            </a:r>
            <a:r>
              <a:rPr lang="en-US" b="0" i="0" baseline="0" dirty="0" smtClean="0"/>
              <a:t> up for any questions or final thoughts.</a:t>
            </a:r>
            <a:endParaRPr lang="en-US" b="0" i="0" dirty="0" smtClean="0"/>
          </a:p>
          <a:p>
            <a:endParaRPr lang="en-US" b="1" i="0" dirty="0" smtClean="0"/>
          </a:p>
          <a:p>
            <a:r>
              <a:rPr lang="en-US" b="1" i="0" u="sng" dirty="0" smtClean="0"/>
              <a:t>Key Points</a:t>
            </a:r>
          </a:p>
          <a:p>
            <a:pPr marL="174708" indent="-174708">
              <a:buFont typeface="Arial" panose="020B0604020202020204" pitchFamily="34" charset="0"/>
              <a:buChar char="•"/>
            </a:pPr>
            <a:r>
              <a:rPr lang="en-US" dirty="0" smtClean="0"/>
              <a:t>There is no set path to success.  There are</a:t>
            </a:r>
            <a:r>
              <a:rPr lang="en-US" baseline="0" dirty="0" smtClean="0"/>
              <a:t> often hiccups along the way; it can get messy.  </a:t>
            </a:r>
          </a:p>
          <a:p>
            <a:pPr marL="174708" indent="-174708">
              <a:buFont typeface="Arial" panose="020B0604020202020204" pitchFamily="34" charset="0"/>
              <a:buChar char="•"/>
            </a:pPr>
            <a:r>
              <a:rPr lang="en-US" baseline="0" dirty="0" smtClean="0"/>
              <a:t>Don’t let setbacks or challenges throw you off course.  </a:t>
            </a:r>
          </a:p>
          <a:p>
            <a:pPr marL="174708" indent="-174708">
              <a:buFont typeface="Arial" panose="020B0604020202020204" pitchFamily="34" charset="0"/>
              <a:buChar char="•"/>
            </a:pPr>
            <a:r>
              <a:rPr lang="en-US" baseline="0" dirty="0" smtClean="0"/>
              <a:t>Be creative, be persistent. </a:t>
            </a:r>
          </a:p>
          <a:p>
            <a:pPr marL="174708" indent="-174708">
              <a:buFont typeface="Arial" panose="020B0604020202020204" pitchFamily="34" charset="0"/>
              <a:buChar char="•"/>
            </a:pPr>
            <a:r>
              <a:rPr lang="en-US" baseline="0" dirty="0" smtClean="0"/>
              <a:t>Try new methods of training, problem solving.  </a:t>
            </a:r>
          </a:p>
          <a:p>
            <a:pPr marL="174708" indent="-174708">
              <a:buFont typeface="Arial" panose="020B0604020202020204" pitchFamily="34" charset="0"/>
              <a:buChar char="•"/>
            </a:pPr>
            <a:r>
              <a:rPr lang="en-US" baseline="0" dirty="0" smtClean="0"/>
              <a:t>Communicate.  </a:t>
            </a:r>
          </a:p>
          <a:p>
            <a:pPr marL="174708" indent="-174708">
              <a:buFont typeface="Arial" panose="020B0604020202020204" pitchFamily="34" charset="0"/>
              <a:buChar char="•"/>
            </a:pPr>
            <a:r>
              <a:rPr lang="en-US" baseline="0" dirty="0" smtClean="0"/>
              <a:t>Use the tools you have learned.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Discussion (Optional)</a:t>
            </a:r>
          </a:p>
          <a:p>
            <a:pPr marL="0" indent="0">
              <a:buFont typeface="Arial" panose="020B0604020202020204" pitchFamily="34" charset="0"/>
              <a:buNone/>
            </a:pPr>
            <a:r>
              <a:rPr lang="en-US" b="0" u="none" baseline="0" dirty="0" smtClean="0"/>
              <a:t>What are some of the challenges your agency might encounter when implementing Peer Coaching?  Record answers (it is recommended that this feedback be reviewed by appropriate people within the agency to assess risks/issues and create process and/or mitigation plans to address)</a:t>
            </a:r>
            <a:endParaRPr lang="en-US" b="0" u="none" dirty="0"/>
          </a:p>
        </p:txBody>
      </p:sp>
      <p:sp>
        <p:nvSpPr>
          <p:cNvPr id="4" name="Slide Number Placeholder 3"/>
          <p:cNvSpPr>
            <a:spLocks noGrp="1"/>
          </p:cNvSpPr>
          <p:nvPr>
            <p:ph type="sldNum" sz="quarter" idx="10"/>
          </p:nvPr>
        </p:nvSpPr>
        <p:spPr/>
        <p:txBody>
          <a:bodyPr/>
          <a:lstStyle/>
          <a:p>
            <a:fld id="{CE7C1111-20F0-4AB1-93B7-D5FCBC7436E2}" type="slidenum">
              <a:rPr lang="en-US" smtClean="0"/>
              <a:t>38</a:t>
            </a:fld>
            <a:endParaRPr lang="en-US"/>
          </a:p>
        </p:txBody>
      </p:sp>
    </p:spTree>
    <p:extLst>
      <p:ext uri="{BB962C8B-B14F-4D97-AF65-F5344CB8AC3E}">
        <p14:creationId xmlns:p14="http://schemas.microsoft.com/office/powerpoint/2010/main" val="1429746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Facilitator Guide</a:t>
            </a:r>
          </a:p>
          <a:p>
            <a:pPr defTabSz="931774">
              <a:defRPr/>
            </a:pPr>
            <a:r>
              <a:rPr lang="en-US" dirty="0" smtClean="0"/>
              <a:t>Assignment is not optional.</a:t>
            </a:r>
            <a:endParaRPr lang="en-US" b="0" u="none" dirty="0" smtClean="0"/>
          </a:p>
          <a:p>
            <a:pPr defTabSz="931774">
              <a:defRPr/>
            </a:pPr>
            <a:endParaRPr lang="en-US" dirty="0" smtClean="0"/>
          </a:p>
          <a:p>
            <a:r>
              <a:rPr lang="en-US" b="1" u="sng" dirty="0" smtClean="0"/>
              <a:t>Homework</a:t>
            </a:r>
            <a:endParaRPr lang="en-US" u="sng" dirty="0" smtClean="0"/>
          </a:p>
          <a:p>
            <a:pPr marL="0" indent="0">
              <a:buFont typeface="+mj-lt"/>
              <a:buNone/>
            </a:pPr>
            <a:r>
              <a:rPr lang="en-US" dirty="0" smtClean="0"/>
              <a:t>Coaches are to go out into the field and apply methods to their work with NS.  </a:t>
            </a:r>
          </a:p>
          <a:p>
            <a:pPr marL="0" indent="0">
              <a:buFont typeface="+mj-lt"/>
              <a:buNone/>
            </a:pPr>
            <a:endParaRPr lang="en-US" dirty="0" smtClean="0"/>
          </a:p>
          <a:p>
            <a:pPr marL="232943" indent="-232943">
              <a:buFont typeface="+mj-lt"/>
              <a:buAutoNum type="arabicPeriod"/>
            </a:pPr>
            <a:r>
              <a:rPr lang="en-US" dirty="0" smtClean="0"/>
              <a:t>Work with a client on</a:t>
            </a:r>
            <a:r>
              <a:rPr lang="en-US" baseline="0" dirty="0" smtClean="0"/>
              <a:t> Snapshot </a:t>
            </a:r>
          </a:p>
          <a:p>
            <a:pPr marL="232943" indent="-232943">
              <a:buFont typeface="+mj-lt"/>
              <a:buAutoNum type="arabicPeriod"/>
            </a:pPr>
            <a:r>
              <a:rPr lang="en-US" dirty="0" smtClean="0"/>
              <a:t>Personalize</a:t>
            </a:r>
            <a:r>
              <a:rPr lang="en-US" baseline="0" dirty="0" smtClean="0"/>
              <a:t> c</a:t>
            </a:r>
            <a:r>
              <a:rPr lang="en-US" dirty="0" smtClean="0"/>
              <a:t>hecklist,</a:t>
            </a:r>
            <a:r>
              <a:rPr lang="en-US" baseline="0" dirty="0" smtClean="0"/>
              <a:t> pri</a:t>
            </a:r>
            <a:r>
              <a:rPr lang="en-US" dirty="0" smtClean="0"/>
              <a:t>oritize</a:t>
            </a:r>
            <a:r>
              <a:rPr lang="en-US" baseline="0" dirty="0" smtClean="0"/>
              <a:t> </a:t>
            </a:r>
            <a:r>
              <a:rPr lang="en-US" dirty="0" smtClean="0"/>
              <a:t>order</a:t>
            </a:r>
          </a:p>
          <a:p>
            <a:pPr marL="232943" indent="-232943">
              <a:buFont typeface="+mj-lt"/>
              <a:buAutoNum type="arabicPeriod"/>
            </a:pPr>
            <a:r>
              <a:rPr lang="en-US" dirty="0" smtClean="0"/>
              <a:t>Set up Coaching meetings with NS (set ground rules and frequency)</a:t>
            </a:r>
          </a:p>
          <a:p>
            <a:endParaRPr lang="en-US" dirty="0" smtClean="0"/>
          </a:p>
          <a:p>
            <a:r>
              <a:rPr lang="en-US" i="1" dirty="0" smtClean="0"/>
              <a:t>Set date and time for final review of documents and activities for Coaches – this can be 1:1 or in the classroom.  </a:t>
            </a:r>
            <a:r>
              <a:rPr lang="en-US" b="1" i="1" dirty="0" smtClean="0"/>
              <a:t>Complete evaluations and hand out certificates.</a:t>
            </a:r>
            <a:endParaRPr lang="en-US" b="1" dirty="0" smtClean="0"/>
          </a:p>
          <a:p>
            <a:pPr defTabSz="931774">
              <a:defRPr/>
            </a:pPr>
            <a:endParaRPr lang="en-US" dirty="0" smtClean="0"/>
          </a:p>
          <a:p>
            <a:pPr defTabSz="931774">
              <a:defRPr/>
            </a:pPr>
            <a:r>
              <a:rPr lang="en-US" b="1" u="sng" dirty="0" smtClean="0"/>
              <a:t>Homework (Optional)</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participants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step out of their comfort zone and do something between this training and the next that they DO NOT like to do.  This could be something they are afraid</a:t>
            </a:r>
            <a:r>
              <a:rPr lang="en-US" sz="1200" kern="1200" baseline="0" dirty="0" smtClean="0">
                <a:solidFill>
                  <a:schemeClr val="tx1"/>
                </a:solidFill>
                <a:effectLst/>
                <a:latin typeface="+mn-lt"/>
                <a:ea typeface="+mn-ea"/>
                <a:cs typeface="+mn-cs"/>
              </a:rPr>
              <a:t> to do/try</a:t>
            </a:r>
            <a:r>
              <a:rPr lang="en-US" sz="1200" kern="1200" dirty="0" smtClean="0">
                <a:solidFill>
                  <a:schemeClr val="tx1"/>
                </a:solidFill>
                <a:effectLst/>
                <a:latin typeface="+mn-lt"/>
                <a:ea typeface="+mn-ea"/>
                <a:cs typeface="+mn-cs"/>
              </a:rPr>
              <a:t>, an uncomfortable thing, something new that has not been tried before, or just something they have continuously put off.  Does not have to be work</a:t>
            </a:r>
            <a:r>
              <a:rPr lang="en-US" sz="1200" kern="1200" baseline="0" dirty="0" smtClean="0">
                <a:solidFill>
                  <a:schemeClr val="tx1"/>
                </a:solidFill>
                <a:effectLst/>
                <a:latin typeface="+mn-lt"/>
                <a:ea typeface="+mn-ea"/>
                <a:cs typeface="+mn-cs"/>
              </a:rPr>
              <a:t> related.  </a:t>
            </a:r>
            <a:r>
              <a:rPr lang="en-US" sz="1200" kern="1200" dirty="0" smtClean="0">
                <a:solidFill>
                  <a:schemeClr val="tx1"/>
                </a:solidFill>
                <a:effectLst/>
                <a:latin typeface="+mn-lt"/>
                <a:ea typeface="+mn-ea"/>
                <a:cs typeface="+mn-cs"/>
              </a:rPr>
              <a:t>The idea is to get into the mindset of a NS and develop empathy.  Be</a:t>
            </a:r>
            <a:r>
              <a:rPr lang="en-US" sz="1200" kern="1200" baseline="0" dirty="0" smtClean="0">
                <a:solidFill>
                  <a:schemeClr val="tx1"/>
                </a:solidFill>
                <a:effectLst/>
                <a:latin typeface="+mn-lt"/>
                <a:ea typeface="+mn-ea"/>
                <a:cs typeface="+mn-cs"/>
              </a:rPr>
              <a:t> prepared to share and discuss during Day 2.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you give this assignment out, make sure you schedule discussion into Day 2.  </a:t>
            </a:r>
            <a:endParaRPr lang="en-US" sz="1200" kern="1200" dirty="0" smtClean="0">
              <a:solidFill>
                <a:schemeClr val="tx1"/>
              </a:solidFill>
              <a:effectLst/>
              <a:latin typeface="+mn-lt"/>
              <a:ea typeface="+mn-ea"/>
              <a:cs typeface="+mn-cs"/>
            </a:endParaRPr>
          </a:p>
          <a:p>
            <a:pPr defTabSz="931774">
              <a:defRPr/>
            </a:pPr>
            <a:endParaRPr lang="en-US" b="1" u="sng"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39</a:t>
            </a:fld>
            <a:endParaRPr lang="en-US"/>
          </a:p>
        </p:txBody>
      </p:sp>
    </p:spTree>
    <p:extLst>
      <p:ext uri="{BB962C8B-B14F-4D97-AF65-F5344CB8AC3E}">
        <p14:creationId xmlns:p14="http://schemas.microsoft.com/office/powerpoint/2010/main" val="8551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Facilitator</a:t>
            </a:r>
            <a:r>
              <a:rPr lang="en-US" b="1" u="none" baseline="0" dirty="0" smtClean="0"/>
              <a:t> </a:t>
            </a:r>
            <a:r>
              <a:rPr lang="en-US" b="1" u="none" dirty="0" smtClean="0"/>
              <a:t>Guide</a:t>
            </a:r>
          </a:p>
          <a:p>
            <a:endParaRPr lang="en-US" b="1" u="sng" dirty="0" smtClean="0"/>
          </a:p>
          <a:p>
            <a:pPr defTabSz="931774">
              <a:defRPr/>
            </a:pPr>
            <a:r>
              <a:rPr lang="en-US" b="1" u="sng" dirty="0" smtClean="0"/>
              <a:t>Key Points</a:t>
            </a:r>
          </a:p>
          <a:p>
            <a:r>
              <a:rPr lang="en-US" b="1" dirty="0" smtClean="0"/>
              <a:t>Why</a:t>
            </a:r>
            <a:r>
              <a:rPr lang="en-US" b="1" baseline="0" dirty="0" smtClean="0"/>
              <a:t> are we here? </a:t>
            </a:r>
            <a:r>
              <a:rPr lang="en-US" b="0" baseline="0" dirty="0" smtClean="0"/>
              <a:t>According to WAC and RCW, a</a:t>
            </a:r>
            <a:r>
              <a:rPr lang="en-US" dirty="0" smtClean="0"/>
              <a:t>gencies are to make on the job training (OJT) available in case a worker requests this assistance.  In response, DDA created Peer</a:t>
            </a:r>
            <a:r>
              <a:rPr lang="en-US" baseline="0" dirty="0" smtClean="0"/>
              <a:t> Coaching. </a:t>
            </a:r>
            <a:r>
              <a:rPr lang="en-US" sz="1200" dirty="0" smtClean="0">
                <a:latin typeface="Segoe UI" panose="020B0502040204020203" pitchFamily="34" charset="0"/>
                <a:ea typeface="Segoe UI" panose="020B0502040204020203" pitchFamily="34" charset="0"/>
                <a:cs typeface="Segoe UI" panose="020B0502040204020203" pitchFamily="34" charset="0"/>
              </a:rPr>
              <a:t>(RCW 74.39A.331 On the Job Training and WACs 388-101-3258, 3240, 3302:)</a:t>
            </a:r>
            <a:endParaRPr lang="en-US" dirty="0" smtClean="0"/>
          </a:p>
          <a:p>
            <a:pPr marL="174708" indent="-174708">
              <a:buFont typeface="Arial" panose="020B0604020202020204" pitchFamily="34" charset="0"/>
              <a:buChar char="•"/>
            </a:pPr>
            <a:r>
              <a:rPr lang="en-US" b="1" baseline="0" dirty="0" smtClean="0"/>
              <a:t>What is the objective? </a:t>
            </a:r>
            <a:r>
              <a:rPr lang="en-US" b="0" i="0" baseline="0" dirty="0" smtClean="0"/>
              <a:t>We want to ensure staff are being trained to provide high quality support to individuals.  The methods discussed here are intended to give Peer Coaches the tools to provide a positive and thorough training experience for new staff.  </a:t>
            </a:r>
          </a:p>
          <a:p>
            <a:pPr marL="174708" indent="-174708">
              <a:buFont typeface="Arial" panose="020B0604020202020204" pitchFamily="34" charset="0"/>
              <a:buChar char="•"/>
            </a:pPr>
            <a:r>
              <a:rPr lang="en-US" b="1" baseline="0" dirty="0" smtClean="0"/>
              <a:t>What can participants expect?  </a:t>
            </a:r>
            <a:r>
              <a:rPr lang="en-US" b="0" baseline="0" dirty="0" smtClean="0"/>
              <a:t>To learn tools and best practices that will help them learn how to be an effective coach, how to support, guide, and train</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4</a:t>
            </a:fld>
            <a:endParaRPr lang="en-US"/>
          </a:p>
        </p:txBody>
      </p:sp>
    </p:spTree>
    <p:extLst>
      <p:ext uri="{BB962C8B-B14F-4D97-AF65-F5344CB8AC3E}">
        <p14:creationId xmlns:p14="http://schemas.microsoft.com/office/powerpoint/2010/main" val="1683162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Guide</a:t>
            </a:r>
          </a:p>
          <a:p>
            <a:r>
              <a:rPr lang="en-US" dirty="0" smtClean="0"/>
              <a:t>Your coaches should</a:t>
            </a:r>
            <a:r>
              <a:rPr lang="en-US" baseline="0" dirty="0" smtClean="0"/>
              <a:t> know where to go if they have questions or need help.  </a:t>
            </a:r>
            <a:r>
              <a:rPr lang="en-US" dirty="0" smtClean="0"/>
              <a:t>Complete</a:t>
            </a:r>
            <a:r>
              <a:rPr lang="en-US" baseline="0" dirty="0" smtClean="0"/>
              <a:t> the slide with the info you want to make available.  If you do not want to communicate the info in a slide, it can be deleted.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40</a:t>
            </a:fld>
            <a:endParaRPr lang="en-US"/>
          </a:p>
        </p:txBody>
      </p:sp>
    </p:spTree>
    <p:extLst>
      <p:ext uri="{BB962C8B-B14F-4D97-AF65-F5344CB8AC3E}">
        <p14:creationId xmlns:p14="http://schemas.microsoft.com/office/powerpoint/2010/main" val="1562465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Guide</a:t>
            </a:r>
          </a:p>
          <a:p>
            <a:r>
              <a:rPr lang="en-US" dirty="0" smtClean="0"/>
              <a:t>You will receive your certificate.  Time doing these activities is built into the 12 hours of continuing education and credit may not be given until all of the classroom training and activities have been completed.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41</a:t>
            </a:fld>
            <a:endParaRPr lang="en-US"/>
          </a:p>
        </p:txBody>
      </p:sp>
    </p:spTree>
    <p:extLst>
      <p:ext uri="{BB962C8B-B14F-4D97-AF65-F5344CB8AC3E}">
        <p14:creationId xmlns:p14="http://schemas.microsoft.com/office/powerpoint/2010/main" val="111594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249238"/>
            <a:ext cx="4206875" cy="2366962"/>
          </a:xfrm>
        </p:spPr>
      </p:sp>
      <p:sp>
        <p:nvSpPr>
          <p:cNvPr id="3" name="Notes Placeholder 2"/>
          <p:cNvSpPr>
            <a:spLocks noGrp="1"/>
          </p:cNvSpPr>
          <p:nvPr>
            <p:ph type="body" idx="1"/>
          </p:nvPr>
        </p:nvSpPr>
        <p:spPr>
          <a:xfrm>
            <a:off x="1017480" y="2711354"/>
            <a:ext cx="7437120" cy="2760346"/>
          </a:xfrm>
        </p:spPr>
        <p:txBody>
          <a:bodyPr/>
          <a:lstStyle/>
          <a:p>
            <a:pPr defTabSz="931774">
              <a:defRPr/>
            </a:pPr>
            <a:r>
              <a:rPr lang="en-US" sz="1400" b="1" dirty="0"/>
              <a:t>Facilitator Guide</a:t>
            </a:r>
          </a:p>
          <a:p>
            <a:pPr defTabSz="931774">
              <a:defRPr/>
            </a:pPr>
            <a:endParaRPr lang="en-US" b="1" u="sng" dirty="0" smtClean="0"/>
          </a:p>
          <a:p>
            <a:pPr defTabSz="931774">
              <a:defRPr/>
            </a:pPr>
            <a:r>
              <a:rPr lang="en-US" sz="1100" b="1" u="sng" dirty="0"/>
              <a:t>Key Points</a:t>
            </a:r>
          </a:p>
          <a:p>
            <a:pPr marL="174708" indent="-174708" defTabSz="931774">
              <a:buFont typeface="Arial" panose="020B0604020202020204" pitchFamily="34" charset="0"/>
              <a:buChar char="•"/>
              <a:defRPr/>
            </a:pPr>
            <a:r>
              <a:rPr lang="en-US" sz="1100" b="1" dirty="0"/>
              <a:t>What is Peer Coaching?  </a:t>
            </a:r>
            <a:r>
              <a:rPr lang="en-US" sz="1100" dirty="0"/>
              <a:t>A flexibly structured process that allows peers to become a resource to each other to help them achieve their full potential through regularly scheduled discussions and activities.</a:t>
            </a:r>
          </a:p>
          <a:p>
            <a:pPr marL="174708" indent="-174708" defTabSz="931774">
              <a:buFont typeface="Arial" panose="020B0604020202020204" pitchFamily="34" charset="0"/>
              <a:buChar char="•"/>
              <a:defRPr/>
            </a:pPr>
            <a:r>
              <a:rPr lang="en-US" sz="1100" b="1" dirty="0"/>
              <a:t>Coaching is not supervising </a:t>
            </a:r>
            <a:r>
              <a:rPr lang="en-US" sz="1100" dirty="0"/>
              <a:t>– </a:t>
            </a:r>
            <a:r>
              <a:rPr lang="en-US" sz="1100" i="1" dirty="0"/>
              <a:t>Your job as a coach is to help the new staff get to the point where that relationship is built, some trust is established, and staff/individual feel comfortable. This is not a Supervisory role, but that of a team member guiding and supporting new staff to learn how to provide quality support.</a:t>
            </a:r>
          </a:p>
          <a:p>
            <a:pPr marL="174708" indent="-174708" defTabSz="931774">
              <a:buFont typeface="Arial" panose="020B0604020202020204" pitchFamily="34" charset="0"/>
              <a:buChar char="•"/>
              <a:defRPr/>
            </a:pPr>
            <a:r>
              <a:rPr lang="en-US" sz="1100" dirty="0"/>
              <a:t>you are training, guiding, and assessing progress. First need to ensure staff understands his/her role, responsibilities, and functions of the job.  Once staff has demonstrated competence, independence, and feels comfortable, you may take on more of a supervisory role. </a:t>
            </a:r>
          </a:p>
          <a:p>
            <a:pPr marL="174708" indent="-174708">
              <a:buFont typeface="Arial" panose="020B0604020202020204" pitchFamily="34" charset="0"/>
              <a:buChar char="•"/>
            </a:pPr>
            <a:r>
              <a:rPr lang="en-US" sz="1100" b="1" dirty="0"/>
              <a:t>Why should we do it?  </a:t>
            </a:r>
            <a:r>
              <a:rPr lang="en-US" sz="1100" dirty="0"/>
              <a:t>Peer coaching creates a collaborative environment for peers at any level of an organization to become leadership coaching resources for each other.  When this happens your team will begin to drive accelerated personal, professional and management development plans.  </a:t>
            </a:r>
          </a:p>
          <a:p>
            <a:endParaRPr lang="en-US" sz="1100" dirty="0"/>
          </a:p>
          <a:p>
            <a:pPr defTabSz="931774">
              <a:defRPr/>
            </a:pPr>
            <a:r>
              <a:rPr lang="en-US" sz="1100" b="1" u="sng" dirty="0"/>
              <a:t>Discussion</a:t>
            </a:r>
          </a:p>
          <a:p>
            <a:r>
              <a:rPr lang="en-US" sz="1100" dirty="0"/>
              <a:t>Think back to your first day on the job.  </a:t>
            </a:r>
          </a:p>
          <a:p>
            <a:endParaRPr lang="en-US" sz="1100" dirty="0"/>
          </a:p>
          <a:p>
            <a:pPr marL="174708" indent="-174708">
              <a:buFont typeface="Arial" panose="020B0604020202020204" pitchFamily="34" charset="0"/>
              <a:buChar char="•"/>
            </a:pPr>
            <a:r>
              <a:rPr lang="en-US" sz="1100" dirty="0"/>
              <a:t>How did you feel?  </a:t>
            </a:r>
          </a:p>
          <a:p>
            <a:pPr marL="174708" indent="-174708">
              <a:buFont typeface="Arial" panose="020B0604020202020204" pitchFamily="34" charset="0"/>
              <a:buChar char="•"/>
            </a:pPr>
            <a:r>
              <a:rPr lang="en-US" sz="1100" dirty="0"/>
              <a:t>Do you know the moment when you felt comfortable and competent?  </a:t>
            </a:r>
          </a:p>
          <a:p>
            <a:pPr marL="174708" indent="-174708">
              <a:buFont typeface="Arial" panose="020B0604020202020204" pitchFamily="34" charset="0"/>
              <a:buChar char="•"/>
            </a:pPr>
            <a:r>
              <a:rPr lang="en-US" sz="1100" dirty="0"/>
              <a:t>What happened between that first day and when you felt you could do your job independently? (ex: training, support, relationships, knowing where to find the answers, experience)</a:t>
            </a:r>
          </a:p>
          <a:p>
            <a:endParaRPr lang="en-US" sz="1100" dirty="0"/>
          </a:p>
          <a:p>
            <a:r>
              <a:rPr lang="en-US" sz="1100" dirty="0"/>
              <a:t>Given your experience, think about how would you work with new staff.  All support staff must take an Orientation and Safety class before they can work in Supported Living (by RCW or law).  They learn about the agency, policies, resources, how to be safe, universal precautions.  They really don’t learn anything about the person they are going to support.  They might get some quick information, like the one page IISP but they really don’t know the person.  </a:t>
            </a:r>
          </a:p>
          <a:p>
            <a:endParaRPr lang="en-US" sz="1100" dirty="0"/>
          </a:p>
          <a:p>
            <a:r>
              <a:rPr lang="en-US" sz="1100" dirty="0"/>
              <a:t>How long does it take to get to know someone, to feel you can support them as needed/desired?  (answers will vary depending on you and how well you and/or the individual being supported)</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CE7C1111-20F0-4AB1-93B7-D5FCBC7436E2}" type="slidenum">
              <a:rPr lang="en-US" smtClean="0"/>
              <a:t>5</a:t>
            </a:fld>
            <a:endParaRPr lang="en-US"/>
          </a:p>
        </p:txBody>
      </p:sp>
    </p:spTree>
    <p:extLst>
      <p:ext uri="{BB962C8B-B14F-4D97-AF65-F5344CB8AC3E}">
        <p14:creationId xmlns:p14="http://schemas.microsoft.com/office/powerpoint/2010/main" val="296475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Facilitator</a:t>
            </a:r>
            <a:r>
              <a:rPr lang="en-US" b="1" u="none" baseline="0" dirty="0" smtClean="0"/>
              <a:t> </a:t>
            </a:r>
            <a:r>
              <a:rPr lang="en-US" b="1" u="none" dirty="0" smtClean="0"/>
              <a:t>Guide</a:t>
            </a:r>
          </a:p>
          <a:p>
            <a:endParaRPr lang="en-US" b="1" u="none" dirty="0" smtClean="0"/>
          </a:p>
          <a:p>
            <a:r>
              <a:rPr lang="en-US" b="1" u="sng" dirty="0" smtClean="0"/>
              <a:t>Discussion</a:t>
            </a:r>
            <a:endParaRPr lang="en-US" b="0" u="none" dirty="0" smtClean="0"/>
          </a:p>
          <a:p>
            <a:r>
              <a:rPr lang="en-US" b="0" u="none" dirty="0" smtClean="0"/>
              <a:t>Review slide, ask what other qualities might</a:t>
            </a:r>
            <a:r>
              <a:rPr lang="en-US" b="0" u="none" baseline="0" dirty="0" smtClean="0"/>
              <a:t> make a good coach?  The best coaches have a combination of skills and experience</a:t>
            </a:r>
          </a:p>
          <a:p>
            <a:endParaRPr lang="en-US" b="0" u="none" baseline="0" dirty="0" smtClean="0"/>
          </a:p>
          <a:p>
            <a:pPr marL="0" indent="0">
              <a:buFont typeface="Arial" panose="020B0604020202020204" pitchFamily="34" charset="0"/>
              <a:buNone/>
            </a:pPr>
            <a:r>
              <a:rPr lang="en-US" sz="1100" b="1" u="sng" dirty="0" smtClean="0"/>
              <a:t>Discussion (Optional)</a:t>
            </a:r>
          </a:p>
          <a:p>
            <a:pPr marL="0" indent="0">
              <a:buFont typeface="Arial" panose="020B0604020202020204" pitchFamily="34" charset="0"/>
              <a:buNone/>
            </a:pPr>
            <a:r>
              <a:rPr lang="en-US" sz="1200" i="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the next slide: Put a large “sticky note” on the wall or use easel/white</a:t>
            </a:r>
            <a:r>
              <a:rPr lang="en-US" sz="1200" kern="1200" baseline="0" dirty="0" smtClean="0">
                <a:solidFill>
                  <a:schemeClr val="tx1"/>
                </a:solidFill>
                <a:effectLst/>
                <a:latin typeface="+mn-lt"/>
                <a:ea typeface="+mn-ea"/>
                <a:cs typeface="+mn-cs"/>
              </a:rPr>
              <a:t> board</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sk participants to talk about the qualities of the best teachers, coaches, and mentors with whom they have worked.  Record answers.</a:t>
            </a:r>
            <a:endParaRPr lang="en-US" dirty="0" smtClean="0"/>
          </a:p>
          <a:p>
            <a:endParaRPr lang="en-US" b="0" u="none" baseline="0"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6</a:t>
            </a:fld>
            <a:endParaRPr lang="en-US"/>
          </a:p>
        </p:txBody>
      </p:sp>
    </p:spTree>
    <p:extLst>
      <p:ext uri="{BB962C8B-B14F-4D97-AF65-F5344CB8AC3E}">
        <p14:creationId xmlns:p14="http://schemas.microsoft.com/office/powerpoint/2010/main" val="132193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smtClean="0"/>
              <a:t>Facilitator</a:t>
            </a:r>
            <a:r>
              <a:rPr lang="en-US" b="1" u="none" baseline="0" dirty="0" smtClean="0"/>
              <a:t> </a:t>
            </a:r>
            <a:r>
              <a:rPr lang="en-US" b="1" u="none" dirty="0" smtClean="0"/>
              <a:t>Guide</a:t>
            </a:r>
          </a:p>
          <a:p>
            <a:pPr defTabSz="931774">
              <a:defRPr/>
            </a:pPr>
            <a:r>
              <a:rPr lang="en-US" sz="1100" dirty="0"/>
              <a:t>This is an animated slide.  The non bolded text will appear with each mouse click.</a:t>
            </a:r>
          </a:p>
          <a:p>
            <a:pPr defTabSz="931774">
              <a:defRPr/>
            </a:pPr>
            <a:endParaRPr lang="en-US" sz="1100" b="1" u="sng" dirty="0"/>
          </a:p>
          <a:p>
            <a:pPr defTabSz="931774">
              <a:defRPr/>
            </a:pPr>
            <a:r>
              <a:rPr lang="en-US" sz="1100" b="1" u="sng" dirty="0"/>
              <a:t>Key Points</a:t>
            </a:r>
          </a:p>
          <a:p>
            <a:pPr marL="174708" indent="-174708">
              <a:buFont typeface="Arial" panose="020B0604020202020204" pitchFamily="34" charset="0"/>
              <a:buChar char="•"/>
            </a:pPr>
            <a:r>
              <a:rPr lang="en-US" sz="1100" b="1" dirty="0"/>
              <a:t>Communication -</a:t>
            </a:r>
            <a:r>
              <a:rPr lang="en-US" sz="1100" dirty="0"/>
              <a:t> It’s important to note that part of your role as a Coach is to have expectations of your new staff and ensure staff know what those are</a:t>
            </a:r>
          </a:p>
          <a:p>
            <a:pPr marL="174708" indent="-174708">
              <a:buFont typeface="Arial" panose="020B0604020202020204" pitchFamily="34" charset="0"/>
              <a:buChar char="•"/>
            </a:pPr>
            <a:r>
              <a:rPr lang="en-US" sz="1100" dirty="0"/>
              <a:t>Help </a:t>
            </a:r>
            <a:r>
              <a:rPr lang="en-US" sz="1100" b="1" dirty="0"/>
              <a:t>develop new skills </a:t>
            </a:r>
            <a:r>
              <a:rPr lang="en-US" sz="1100" dirty="0"/>
              <a:t>and ways to approach supporting a new person.  There may be specific skills needed unique to supporting particular individual(s)</a:t>
            </a:r>
          </a:p>
          <a:p>
            <a:pPr marL="174708" indent="-174708">
              <a:buFont typeface="Arial" panose="020B0604020202020204" pitchFamily="34" charset="0"/>
              <a:buChar char="•"/>
            </a:pPr>
            <a:r>
              <a:rPr lang="en-US" sz="1100" b="1" dirty="0"/>
              <a:t>Creative</a:t>
            </a:r>
            <a:r>
              <a:rPr lang="en-US" sz="1100" dirty="0"/>
              <a:t> - Acknowledge there are different types of learning.  Tailor training to align with how the new staff learns best.</a:t>
            </a:r>
          </a:p>
          <a:p>
            <a:pPr marL="174708" indent="-174708">
              <a:buFont typeface="Arial" panose="020B0604020202020204" pitchFamily="34" charset="0"/>
              <a:buChar char="•"/>
            </a:pPr>
            <a:r>
              <a:rPr lang="en-US" sz="1100" b="1" dirty="0"/>
              <a:t>Positive</a:t>
            </a:r>
            <a:r>
              <a:rPr lang="en-US" sz="1100" dirty="0"/>
              <a:t> – maintains a positive attitude, discusses errors and mistakes in a constructive way, validates this is part of </a:t>
            </a:r>
            <a:r>
              <a:rPr lang="en-US" sz="1100" dirty="0" smtClean="0"/>
              <a:t>learning</a:t>
            </a:r>
          </a:p>
          <a:p>
            <a:pPr marL="174708" indent="-174708">
              <a:buFont typeface="Arial" panose="020B0604020202020204" pitchFamily="34" charset="0"/>
              <a:buChar char="•"/>
            </a:pPr>
            <a:r>
              <a:rPr lang="en-US" sz="1100" b="1" dirty="0" smtClean="0"/>
              <a:t>Patient</a:t>
            </a:r>
            <a:r>
              <a:rPr lang="en-US" sz="1100" dirty="0" smtClean="0"/>
              <a:t> – people learn in different</a:t>
            </a:r>
            <a:r>
              <a:rPr lang="en-US" sz="1100" baseline="0" dirty="0" smtClean="0"/>
              <a:t> ways at different paces.  Remember that you are the expert – you didn’t learn everything you needed to know in 1 day, 1 week, or even 1 month</a:t>
            </a:r>
            <a:endParaRPr lang="en-US" sz="1100" dirty="0"/>
          </a:p>
          <a:p>
            <a:pPr marL="174708" indent="-174708">
              <a:buFont typeface="Arial" panose="020B0604020202020204" pitchFamily="34" charset="0"/>
              <a:buChar char="•"/>
            </a:pPr>
            <a:r>
              <a:rPr lang="en-US" sz="1100" b="1" dirty="0"/>
              <a:t>Challenge</a:t>
            </a:r>
            <a:r>
              <a:rPr lang="en-US" sz="1100" dirty="0"/>
              <a:t> - Do you know people who have challenged your way of thinking and you came out the other side of the frustration and confusion a better person with a better understanding?</a:t>
            </a:r>
          </a:p>
          <a:p>
            <a:pPr marL="174708" indent="-174708">
              <a:buFont typeface="Arial" panose="020B0604020202020204" pitchFamily="34" charset="0"/>
              <a:buChar char="•"/>
            </a:pPr>
            <a:r>
              <a:rPr lang="en-US" sz="1100" b="1" dirty="0"/>
              <a:t>Critical thinking </a:t>
            </a:r>
            <a:r>
              <a:rPr lang="en-US" sz="1100" dirty="0"/>
              <a:t>- Independent problem solving is a critical skill for this job and outside of work. If you continue to tell new staff what to do instead of helping them think through the process to come to the correct or acceptable response, they wont learn.</a:t>
            </a:r>
          </a:p>
          <a:p>
            <a:pPr marL="174708" indent="-174708">
              <a:buFont typeface="Arial" panose="020B0604020202020204" pitchFamily="34" charset="0"/>
              <a:buChar char="•"/>
            </a:pPr>
            <a:r>
              <a:rPr lang="en-US" sz="1100" b="1" dirty="0"/>
              <a:t>Listens</a:t>
            </a:r>
            <a:r>
              <a:rPr lang="en-US" sz="1100" dirty="0"/>
              <a:t> – gives NS opportunity to explain, ask questions, talk through their through process, how they need to be supported</a:t>
            </a:r>
          </a:p>
          <a:p>
            <a:pPr marL="174708" indent="-174708">
              <a:buFont typeface="Arial" panose="020B0604020202020204" pitchFamily="34" charset="0"/>
              <a:buChar char="•"/>
            </a:pPr>
            <a:r>
              <a:rPr lang="en-US" sz="1100" b="1" dirty="0"/>
              <a:t>Remain impartial </a:t>
            </a:r>
            <a:r>
              <a:rPr lang="en-US" sz="1100" dirty="0"/>
              <a:t>– focus on actions, behaviors, not personal characteristics.  Provide feedback about what you have observed, how to </a:t>
            </a:r>
            <a:r>
              <a:rPr lang="en-US" sz="1100" dirty="0" smtClean="0"/>
              <a:t>improve</a:t>
            </a:r>
          </a:p>
          <a:p>
            <a:pPr marL="174708" indent="-174708">
              <a:buFont typeface="Arial" panose="020B0604020202020204" pitchFamily="34" charset="0"/>
              <a:buChar char="•"/>
            </a:pPr>
            <a:endParaRPr lang="en-US" sz="1100" dirty="0" smtClean="0"/>
          </a:p>
        </p:txBody>
      </p:sp>
      <p:sp>
        <p:nvSpPr>
          <p:cNvPr id="4" name="Slide Number Placeholder 3"/>
          <p:cNvSpPr>
            <a:spLocks noGrp="1"/>
          </p:cNvSpPr>
          <p:nvPr>
            <p:ph type="sldNum" sz="quarter" idx="10"/>
          </p:nvPr>
        </p:nvSpPr>
        <p:spPr/>
        <p:txBody>
          <a:bodyPr/>
          <a:lstStyle/>
          <a:p>
            <a:fld id="{CE7C1111-20F0-4AB1-93B7-D5FCBC7436E2}" type="slidenum">
              <a:rPr lang="en-US" smtClean="0"/>
              <a:t>7</a:t>
            </a:fld>
            <a:endParaRPr lang="en-US"/>
          </a:p>
        </p:txBody>
      </p:sp>
    </p:spTree>
    <p:extLst>
      <p:ext uri="{BB962C8B-B14F-4D97-AF65-F5344CB8AC3E}">
        <p14:creationId xmlns:p14="http://schemas.microsoft.com/office/powerpoint/2010/main" val="120841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sng" dirty="0" smtClean="0"/>
              <a:t>Facilitator</a:t>
            </a:r>
            <a:r>
              <a:rPr lang="en-US" b="1" u="sng" baseline="0" dirty="0" smtClean="0"/>
              <a:t> </a:t>
            </a:r>
            <a:r>
              <a:rPr lang="en-US" b="1" u="sng" dirty="0" smtClean="0"/>
              <a:t>Guide</a:t>
            </a:r>
          </a:p>
          <a:p>
            <a:r>
              <a:rPr lang="en-US" b="0" baseline="0" dirty="0" smtClean="0"/>
              <a:t>Discuss points on slide, elaborate on concepts such as listen to understand (discussed more throughout training)</a:t>
            </a:r>
          </a:p>
          <a:p>
            <a:endParaRPr lang="en-US" b="0" baseline="0" dirty="0" smtClean="0"/>
          </a:p>
          <a:p>
            <a:pPr defTabSz="931774">
              <a:defRPr/>
            </a:pPr>
            <a:r>
              <a:rPr lang="en-US" b="1" u="none" dirty="0" smtClean="0"/>
              <a:t>Key Points</a:t>
            </a:r>
          </a:p>
          <a:p>
            <a:pPr marL="174708" indent="-174708">
              <a:buFont typeface="Arial" panose="020B0604020202020204" pitchFamily="34" charset="0"/>
              <a:buChar char="•"/>
            </a:pPr>
            <a:r>
              <a:rPr lang="en-US" b="0" baseline="0" dirty="0" smtClean="0"/>
              <a:t>As a coach, you have several roles, as a leader, a trainer, and a team member.  </a:t>
            </a:r>
            <a:r>
              <a:rPr lang="en-US" dirty="0" smtClean="0"/>
              <a:t>Coaching is part of your job.  </a:t>
            </a:r>
          </a:p>
          <a:p>
            <a:pPr marL="174708" indent="-174708">
              <a:buFont typeface="Arial" panose="020B0604020202020204" pitchFamily="34" charset="0"/>
              <a:buChar char="•"/>
            </a:pPr>
            <a:r>
              <a:rPr lang="en-US" b="1" dirty="0" smtClean="0"/>
              <a:t>Leader: </a:t>
            </a:r>
            <a:r>
              <a:rPr lang="en-US" b="0" dirty="0" smtClean="0"/>
              <a:t>Commit to coaching</a:t>
            </a:r>
            <a:r>
              <a:rPr lang="en-US" b="0" baseline="0" dirty="0" smtClean="0"/>
              <a:t>, to providing quality support, to the your agency.  Develop skills to increase independence, create a path for staff to move upwards, become experts.  Be approachable- you want NS to feel comfortable coming to you for help, advice, support.</a:t>
            </a:r>
            <a:endParaRPr lang="en-US" b="1" dirty="0" smtClean="0"/>
          </a:p>
          <a:p>
            <a:pPr marL="174708" indent="-174708">
              <a:buFont typeface="Arial" panose="020B0604020202020204" pitchFamily="34" charset="0"/>
              <a:buChar char="•"/>
            </a:pPr>
            <a:r>
              <a:rPr lang="en-US" b="1" dirty="0" smtClean="0"/>
              <a:t>Trainer:  </a:t>
            </a:r>
            <a:r>
              <a:rPr lang="en-US" b="0" dirty="0" smtClean="0"/>
              <a:t>Communicate</a:t>
            </a:r>
            <a:r>
              <a:rPr lang="en-US" b="0" baseline="0" dirty="0" smtClean="0"/>
              <a:t> – you can’t over communicate.  Ensure NS understands what to do and how to do it.  Model appropriate behaviors/actions.  Observe and provide feedback</a:t>
            </a:r>
            <a:endParaRPr lang="en-US" b="0" dirty="0" smtClean="0"/>
          </a:p>
          <a:p>
            <a:pPr marL="174708" indent="-174708">
              <a:buFont typeface="Arial" panose="020B0604020202020204" pitchFamily="34" charset="0"/>
              <a:buChar char="•"/>
            </a:pPr>
            <a:r>
              <a:rPr lang="en-US" b="1" dirty="0" smtClean="0"/>
              <a:t>Team</a:t>
            </a:r>
            <a:r>
              <a:rPr lang="en-US" b="1" baseline="0" dirty="0" smtClean="0"/>
              <a:t> Member: </a:t>
            </a:r>
            <a:r>
              <a:rPr lang="en-US" b="0" baseline="0" dirty="0" smtClean="0"/>
              <a:t>You are part of the team – when NS succeeds, so do you and the individual being supported benefits</a:t>
            </a:r>
            <a:endParaRPr lang="en-US" b="1" dirty="0" smtClean="0"/>
          </a:p>
          <a:p>
            <a:pPr marL="174708" indent="-174708">
              <a:buFont typeface="Arial" panose="020B0604020202020204" pitchFamily="34" charset="0"/>
              <a:buChar char="•"/>
            </a:pPr>
            <a:r>
              <a:rPr lang="en-US" dirty="0" smtClean="0"/>
              <a:t>Coaching benefits a greater circle of influence. Your agency staff have skills and information that need to be transferred from current, experienced</a:t>
            </a:r>
            <a:r>
              <a:rPr lang="en-US" baseline="0" dirty="0" smtClean="0"/>
              <a:t> </a:t>
            </a:r>
            <a:r>
              <a:rPr lang="en-US" dirty="0" smtClean="0"/>
              <a:t>(or many people) to a new staff.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8</a:t>
            </a:fld>
            <a:endParaRPr lang="en-US"/>
          </a:p>
        </p:txBody>
      </p:sp>
    </p:spTree>
    <p:extLst>
      <p:ext uri="{BB962C8B-B14F-4D97-AF65-F5344CB8AC3E}">
        <p14:creationId xmlns:p14="http://schemas.microsoft.com/office/powerpoint/2010/main" val="2655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(If you have completely switched to Peer Coaching, please skip this activity.)</a:t>
            </a:r>
            <a:endParaRPr lang="en-US" i="1" dirty="0" smtClean="0"/>
          </a:p>
          <a:p>
            <a:pPr defTabSz="931774">
              <a:defRPr/>
            </a:pPr>
            <a:endParaRPr lang="en-US" b="1" u="sng" dirty="0" smtClean="0"/>
          </a:p>
          <a:p>
            <a:pPr defTabSz="931774">
              <a:defRPr/>
            </a:pPr>
            <a:r>
              <a:rPr lang="en-US" b="1" u="none" dirty="0" smtClean="0"/>
              <a:t>Facilitator</a:t>
            </a:r>
            <a:r>
              <a:rPr lang="en-US" b="1" u="none" baseline="0" dirty="0" smtClean="0"/>
              <a:t> </a:t>
            </a:r>
            <a:r>
              <a:rPr lang="en-US" b="1" u="none" dirty="0" smtClean="0"/>
              <a:t>Guide</a:t>
            </a:r>
          </a:p>
          <a:p>
            <a:pPr defTabSz="931774">
              <a:defRPr/>
            </a:pPr>
            <a:r>
              <a:rPr lang="en-US" b="0" u="none" dirty="0" smtClean="0"/>
              <a:t>Ensure you have the correct</a:t>
            </a:r>
            <a:r>
              <a:rPr lang="en-US" b="0" u="none" baseline="0" dirty="0" smtClean="0"/>
              <a:t> blocks to give to each team (refer to </a:t>
            </a:r>
            <a:r>
              <a:rPr lang="en-US" b="0" i="1" u="none" baseline="0" dirty="0" smtClean="0"/>
              <a:t>Building Block Activity Instructions</a:t>
            </a:r>
            <a:r>
              <a:rPr lang="en-US" b="0" u="none" baseline="0" dirty="0" smtClean="0"/>
              <a:t>)</a:t>
            </a:r>
            <a:endParaRPr lang="en-US" b="0" u="none" dirty="0" smtClean="0"/>
          </a:p>
          <a:p>
            <a:pPr defTabSz="931774">
              <a:defRPr/>
            </a:pPr>
            <a:endParaRPr lang="en-US" b="1" u="none" dirty="0" smtClean="0"/>
          </a:p>
          <a:p>
            <a:pPr defTabSz="931774">
              <a:defRPr/>
            </a:pPr>
            <a:r>
              <a:rPr lang="en-US" b="1" u="sng" dirty="0" smtClean="0"/>
              <a:t>Instructions</a:t>
            </a:r>
          </a:p>
          <a:p>
            <a:pPr marL="232943" indent="-232943" defTabSz="931774">
              <a:buFontTx/>
              <a:buAutoNum type="arabicPeriod"/>
              <a:defRPr/>
            </a:pPr>
            <a:r>
              <a:rPr lang="en-US" b="0" u="none" dirty="0" smtClean="0"/>
              <a:t>Explain</a:t>
            </a:r>
            <a:r>
              <a:rPr lang="en-US" b="0" u="none" baseline="0" dirty="0" smtClean="0"/>
              <a:t> the exercise, hand out instructions to builders.  Give 5 minutes to build</a:t>
            </a:r>
          </a:p>
          <a:p>
            <a:pPr marL="232943" indent="-232943" defTabSz="931774">
              <a:buFontTx/>
              <a:buAutoNum type="arabicPeriod"/>
              <a:defRPr/>
            </a:pPr>
            <a:r>
              <a:rPr lang="en-US" dirty="0">
                <a:latin typeface="Segoe UI" panose="020B0502040204020203" pitchFamily="34" charset="0"/>
                <a:ea typeface="Segoe UI" panose="020B0502040204020203" pitchFamily="34" charset="0"/>
                <a:cs typeface="Segoe UI" panose="020B0502040204020203" pitchFamily="34" charset="0"/>
              </a:rPr>
              <a:t>Instruct to dismantle structure after discussion (</a:t>
            </a:r>
            <a:r>
              <a:rPr lang="en-US" b="0" u="none" baseline="0" dirty="0" smtClean="0"/>
              <a:t>keep blocks at table for Part 2)</a:t>
            </a: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b="1" u="sng" dirty="0">
              <a:latin typeface="Segoe UI" panose="020B0502040204020203" pitchFamily="34" charset="0"/>
              <a:ea typeface="Segoe UI" panose="020B0502040204020203" pitchFamily="34" charset="0"/>
              <a:cs typeface="Segoe UI" panose="020B0502040204020203" pitchFamily="34" charset="0"/>
            </a:endParaRPr>
          </a:p>
          <a:p>
            <a:r>
              <a:rPr lang="en-US" b="1" u="sng" dirty="0">
                <a:latin typeface="Segoe UI" panose="020B0502040204020203" pitchFamily="34" charset="0"/>
                <a:ea typeface="Segoe UI" panose="020B0502040204020203" pitchFamily="34" charset="0"/>
                <a:cs typeface="Segoe UI" panose="020B0502040204020203" pitchFamily="34" charset="0"/>
              </a:rPr>
              <a:t>Discussion</a:t>
            </a:r>
            <a:r>
              <a:rPr lang="en-US" b="1" dirty="0">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(up to 5 minutes)</a:t>
            </a:r>
          </a:p>
          <a:p>
            <a:r>
              <a:rPr lang="en-US" dirty="0">
                <a:latin typeface="Segoe UI" panose="020B0502040204020203" pitchFamily="34" charset="0"/>
                <a:ea typeface="Segoe UI" panose="020B0502040204020203" pitchFamily="34" charset="0"/>
                <a:cs typeface="Segoe UI" panose="020B0502040204020203" pitchFamily="34" charset="0"/>
              </a:rPr>
              <a:t>We will come to Part 2 of the activity a little later (the concept is not realized until completion of Part 2).  </a:t>
            </a:r>
          </a:p>
          <a:p>
            <a:endParaRPr lang="en-US" dirty="0">
              <a:latin typeface="Segoe UI" panose="020B0502040204020203" pitchFamily="34" charset="0"/>
              <a:ea typeface="Segoe UI" panose="020B0502040204020203" pitchFamily="34" charset="0"/>
              <a:cs typeface="Segoe UI" panose="020B0502040204020203" pitchFamily="34" charset="0"/>
            </a:endParaRPr>
          </a:p>
          <a:p>
            <a:pPr marL="174708" indent="-174708">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How did that go? Any thoughts, questions?  </a:t>
            </a:r>
          </a:p>
          <a:p>
            <a:pPr marL="174708" indent="-174708">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What do you think we are trying to accomplish?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7C1111-20F0-4AB1-93B7-D5FCBC7436E2}" type="slidenum">
              <a:rPr lang="en-US" smtClean="0"/>
              <a:t>9</a:t>
            </a:fld>
            <a:endParaRPr lang="en-US"/>
          </a:p>
        </p:txBody>
      </p:sp>
    </p:spTree>
    <p:extLst>
      <p:ext uri="{BB962C8B-B14F-4D97-AF65-F5344CB8AC3E}">
        <p14:creationId xmlns:p14="http://schemas.microsoft.com/office/powerpoint/2010/main" val="333485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72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10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985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5882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925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553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969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574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94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489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304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FigureOut">
              <a:rPr lang="en-US" smtClean="0"/>
              <a:pPr/>
              <a:t>12/28/2015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943521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84484"/>
            <a:ext cx="9144000" cy="832606"/>
          </a:xfrm>
        </p:spPr>
        <p:txBody>
          <a:bodyPr>
            <a:normAutofit/>
          </a:bodyPr>
          <a:lstStyle/>
          <a:p>
            <a:r>
              <a:rPr lang="en-US" sz="4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US" sz="4400" b="1" dirty="0" smtClean="0">
                <a:solidFill>
                  <a:srgbClr val="00B0F0"/>
                </a:solidFill>
                <a:effectLst>
                  <a:outerShdw blurRad="50800" dist="38100" dir="5400000" algn="t"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PEER COACHING</a:t>
            </a:r>
            <a:endParaRPr lang="en-US" sz="4000" b="1" dirty="0">
              <a:solidFill>
                <a:srgbClr val="00B0F0"/>
              </a:solidFill>
              <a:effectLst>
                <a:outerShdw blurRad="50800" dist="38100" dir="5400000" algn="t"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descr="C:\Users\sprowje\AppData\Local\Microsoft\Windows\Temporary Internet Files\Content.IE5\SSPS24IX\coaching-1[1].jpg"/>
          <p:cNvPicPr/>
          <p:nvPr/>
        </p:nvPicPr>
        <p:blipFill>
          <a:blip r:embed="rId3">
            <a:extLst>
              <a:ext uri="{28A0092B-C50C-407E-A947-70E740481C1C}">
                <a14:useLocalDpi xmlns:a14="http://schemas.microsoft.com/office/drawing/2010/main" val="0"/>
              </a:ext>
            </a:extLst>
          </a:blip>
          <a:srcRect/>
          <a:stretch>
            <a:fillRect/>
          </a:stretch>
        </p:blipFill>
        <p:spPr bwMode="auto">
          <a:xfrm>
            <a:off x="3770722" y="3129699"/>
            <a:ext cx="8284919" cy="3543816"/>
          </a:xfrm>
          <a:prstGeom prst="rect">
            <a:avLst/>
          </a:prstGeom>
          <a:noFill/>
          <a:ln>
            <a:noFill/>
          </a:ln>
        </p:spPr>
      </p:pic>
      <p:pic>
        <p:nvPicPr>
          <p:cNvPr id="5" name="Picture 4" descr="DDA Logo 0313"/>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027" y="164626"/>
            <a:ext cx="1892016" cy="914400"/>
          </a:xfrm>
          <a:prstGeom prst="rect">
            <a:avLst/>
          </a:prstGeom>
          <a:noFill/>
          <a:ln>
            <a:noFill/>
          </a:ln>
          <a:effectLst/>
        </p:spPr>
      </p:pic>
      <p:sp>
        <p:nvSpPr>
          <p:cNvPr id="6" name="TextBox 5"/>
          <p:cNvSpPr txBox="1"/>
          <p:nvPr/>
        </p:nvSpPr>
        <p:spPr>
          <a:xfrm>
            <a:off x="5686927" y="1098884"/>
            <a:ext cx="1973178" cy="369332"/>
          </a:xfrm>
          <a:prstGeom prst="rect">
            <a:avLst/>
          </a:prstGeom>
          <a:noFill/>
        </p:spPr>
        <p:txBody>
          <a:bodyPr wrap="square" rtlCol="0">
            <a:spAutoFit/>
          </a:bodyPr>
          <a:lstStyle/>
          <a:p>
            <a:r>
              <a:rPr lang="en-US" dirty="0" smtClean="0">
                <a:solidFill>
                  <a:srgbClr val="0070C0"/>
                </a:solidFill>
              </a:rPr>
              <a:t>On the job training</a:t>
            </a:r>
            <a:endParaRPr lang="en-US" dirty="0">
              <a:solidFill>
                <a:srgbClr val="0070C0"/>
              </a:solidFill>
            </a:endParaRPr>
          </a:p>
        </p:txBody>
      </p:sp>
      <p:cxnSp>
        <p:nvCxnSpPr>
          <p:cNvPr id="8" name="Straight Connector 7"/>
          <p:cNvCxnSpPr/>
          <p:nvPr/>
        </p:nvCxnSpPr>
        <p:spPr>
          <a:xfrm>
            <a:off x="3521242" y="1017090"/>
            <a:ext cx="402656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759" y="6306532"/>
            <a:ext cx="3701963" cy="461665"/>
          </a:xfrm>
          <a:prstGeom prst="rect">
            <a:avLst/>
          </a:prstGeom>
          <a:noFill/>
        </p:spPr>
        <p:txBody>
          <a:bodyPr wrap="square" rtlCol="0">
            <a:spAutoFit/>
          </a:bodyPr>
          <a:lstStyle/>
          <a:p>
            <a:r>
              <a:rPr lang="en-US" sz="1200" dirty="0" smtClean="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rPr>
              <a:t>Created by Puget Sound Regional Services  November 2015</a:t>
            </a:r>
            <a:endParaRPr lang="en-US" sz="1200" dirty="0">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662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24" y="4352"/>
            <a:ext cx="10515600" cy="901566"/>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E</a:t>
            </a:r>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ffective Coaching</a:t>
            </a:r>
            <a:endParaRPr lang="en-US" sz="3600" dirty="0"/>
          </a:p>
        </p:txBody>
      </p:sp>
      <p:graphicFrame>
        <p:nvGraphicFramePr>
          <p:cNvPr id="4" name="Diagram 3"/>
          <p:cNvGraphicFramePr/>
          <p:nvPr>
            <p:extLst>
              <p:ext uri="{D42A27DB-BD31-4B8C-83A1-F6EECF244321}">
                <p14:modId xmlns:p14="http://schemas.microsoft.com/office/powerpoint/2010/main" val="1974175484"/>
              </p:ext>
            </p:extLst>
          </p:nvPr>
        </p:nvGraphicFramePr>
        <p:xfrm>
          <a:off x="1806909" y="13653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9724" y="974362"/>
            <a:ext cx="10337967" cy="400110"/>
          </a:xfrm>
          <a:prstGeom prst="rect">
            <a:avLst/>
          </a:prstGeom>
          <a:noFill/>
        </p:spPr>
        <p:txBody>
          <a:bodyPr wrap="square" rtlCol="0">
            <a:spAutoFit/>
          </a:bodyPr>
          <a:lstStyle/>
          <a:p>
            <a:r>
              <a:rPr lang="en-US" sz="2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Effective coaches understand individual training needs and promote good relationships </a:t>
            </a:r>
            <a:endPar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Up Arrow 5"/>
          <p:cNvSpPr/>
          <p:nvPr/>
        </p:nvSpPr>
        <p:spPr>
          <a:xfrm>
            <a:off x="387183" y="2739298"/>
            <a:ext cx="296779" cy="360839"/>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87183" y="4093476"/>
            <a:ext cx="296779" cy="36418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387183" y="3396916"/>
            <a:ext cx="296779" cy="36644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5652" y="2872852"/>
            <a:ext cx="1435768" cy="307777"/>
          </a:xfrm>
          <a:prstGeom prst="rect">
            <a:avLst/>
          </a:prstGeom>
          <a:noFill/>
        </p:spPr>
        <p:txBody>
          <a:bodyPr wrap="square" rtlCol="0">
            <a:spAutoFit/>
          </a:bodyPr>
          <a:lstStyle/>
          <a:p>
            <a:r>
              <a:rPr lang="en-U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Communication</a:t>
            </a:r>
            <a:endPar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641183" y="3538772"/>
            <a:ext cx="1199148" cy="307777"/>
          </a:xfrm>
          <a:prstGeom prst="rect">
            <a:avLst/>
          </a:prstGeom>
          <a:noFill/>
        </p:spPr>
        <p:txBody>
          <a:bodyPr wrap="square" rtlCol="0">
            <a:spAutoFit/>
          </a:bodyPr>
          <a:lstStyle/>
          <a:p>
            <a:r>
              <a:rPr lang="en-U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Performance</a:t>
            </a:r>
            <a:endPar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67251" y="4204692"/>
            <a:ext cx="1156369" cy="307777"/>
          </a:xfrm>
          <a:prstGeom prst="rect">
            <a:avLst/>
          </a:prstGeom>
          <a:noFill/>
        </p:spPr>
        <p:txBody>
          <a:bodyPr wrap="square" rtlCol="0">
            <a:spAutoFit/>
          </a:bodyPr>
          <a:lstStyle/>
          <a:p>
            <a:r>
              <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Productivity</a:t>
            </a:r>
          </a:p>
        </p:txBody>
      </p:sp>
      <p:sp>
        <p:nvSpPr>
          <p:cNvPr id="13" name="Up Arrow 12"/>
          <p:cNvSpPr/>
          <p:nvPr/>
        </p:nvSpPr>
        <p:spPr>
          <a:xfrm rot="10800000">
            <a:off x="9934908" y="3384109"/>
            <a:ext cx="296779" cy="36418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31687" y="3279449"/>
            <a:ext cx="1578729" cy="307777"/>
          </a:xfrm>
          <a:prstGeom prst="rect">
            <a:avLst/>
          </a:prstGeom>
          <a:noFill/>
        </p:spPr>
        <p:txBody>
          <a:bodyPr wrap="square" rtlCol="0">
            <a:spAutoFit/>
          </a:bodyPr>
          <a:lstStyle/>
          <a:p>
            <a:r>
              <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Support quality</a:t>
            </a:r>
          </a:p>
        </p:txBody>
      </p:sp>
      <p:sp>
        <p:nvSpPr>
          <p:cNvPr id="14" name="Up Arrow 13"/>
          <p:cNvSpPr/>
          <p:nvPr/>
        </p:nvSpPr>
        <p:spPr>
          <a:xfrm rot="10800000">
            <a:off x="9934909" y="3994396"/>
            <a:ext cx="296779" cy="36418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231688" y="3920805"/>
            <a:ext cx="1737350" cy="523220"/>
          </a:xfrm>
          <a:prstGeom prst="rect">
            <a:avLst/>
          </a:prstGeom>
        </p:spPr>
        <p:txBody>
          <a:bodyPr wrap="square">
            <a:spAutoFit/>
          </a:bodyPr>
          <a:lstStyle/>
          <a:p>
            <a:r>
              <a:rPr lang="en-U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Staff confidence &amp; commitment</a:t>
            </a:r>
            <a:endParaRPr lang="en-US" dirty="0"/>
          </a:p>
        </p:txBody>
      </p:sp>
      <p:sp>
        <p:nvSpPr>
          <p:cNvPr id="16" name="Up Arrow 15"/>
          <p:cNvSpPr/>
          <p:nvPr/>
        </p:nvSpPr>
        <p:spPr>
          <a:xfrm rot="10800000">
            <a:off x="9934908" y="4617858"/>
            <a:ext cx="296779" cy="36418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31687" y="4549414"/>
            <a:ext cx="1329179" cy="307777"/>
          </a:xfrm>
          <a:prstGeom prst="rect">
            <a:avLst/>
          </a:prstGeom>
          <a:noFill/>
        </p:spPr>
        <p:txBody>
          <a:bodyPr wrap="square" rtlCol="0">
            <a:spAutoFit/>
          </a:bodyPr>
          <a:lstStyle/>
          <a:p>
            <a:r>
              <a:rPr lang="en-U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Motivation</a:t>
            </a:r>
            <a:endPar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37081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1000"/>
          </a:schemeClr>
        </a:solidFill>
        <a:effectLst/>
      </p:bgPr>
    </p:bg>
    <p:spTree>
      <p:nvGrpSpPr>
        <p:cNvPr id="1" name=""/>
        <p:cNvGrpSpPr/>
        <p:nvPr/>
      </p:nvGrpSpPr>
      <p:grpSpPr>
        <a:xfrm>
          <a:off x="0" y="0"/>
          <a:ext cx="0" cy="0"/>
          <a:chOff x="0" y="0"/>
          <a:chExt cx="0" cy="0"/>
        </a:xfrm>
      </p:grpSpPr>
      <p:pic>
        <p:nvPicPr>
          <p:cNvPr id="37" name="Picture 36"/>
          <p:cNvPicPr>
            <a:picLocks noChangeAspect="1"/>
          </p:cNvPicPr>
          <p:nvPr/>
        </p:nvPicPr>
        <p:blipFill>
          <a:blip r:embed="rId3">
            <a:lum bright="53000" contrast="-70000"/>
            <a:extLst>
              <a:ext uri="{28A0092B-C50C-407E-A947-70E740481C1C}">
                <a14:useLocalDpi xmlns:a14="http://schemas.microsoft.com/office/drawing/2010/main" val="0"/>
              </a:ext>
            </a:extLst>
          </a:blip>
          <a:stretch>
            <a:fillRect/>
          </a:stretch>
        </p:blipFill>
        <p:spPr>
          <a:xfrm>
            <a:off x="3228975" y="3529754"/>
            <a:ext cx="5784032" cy="3328246"/>
          </a:xfrm>
          <a:prstGeom prst="rect">
            <a:avLst/>
          </a:prstGeom>
          <a:effectLst>
            <a:softEdge rad="635000"/>
          </a:effectLst>
        </p:spPr>
      </p:pic>
      <p:sp>
        <p:nvSpPr>
          <p:cNvPr id="4" name="Rectangle 3"/>
          <p:cNvSpPr/>
          <p:nvPr/>
        </p:nvSpPr>
        <p:spPr>
          <a:xfrm>
            <a:off x="738413" y="1632722"/>
            <a:ext cx="4558946" cy="707886"/>
          </a:xfrm>
          <a:prstGeom prst="rect">
            <a:avLst/>
          </a:prstGeom>
        </p:spPr>
        <p:txBody>
          <a:bodyPr wrap="square">
            <a:spAutoFit/>
          </a:bodyPr>
          <a:lstStyle/>
          <a:p>
            <a:pPr marL="285750" indent="-285750">
              <a:buFont typeface="Wingdings" panose="05000000000000000000" pitchFamily="2" charset="2"/>
              <a:buChar char="ü"/>
            </a:pPr>
            <a:r>
              <a:rPr lang="en-US" sz="2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Old </a:t>
            </a:r>
            <a:r>
              <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rPr>
              <a:t>habits are deeply ingrained due to comfort and/or </a:t>
            </a:r>
            <a:r>
              <a:rPr lang="en-US" sz="2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familiarity</a:t>
            </a:r>
          </a:p>
        </p:txBody>
      </p:sp>
      <p:sp>
        <p:nvSpPr>
          <p:cNvPr id="6" name="TextBox 5"/>
          <p:cNvSpPr txBox="1"/>
          <p:nvPr/>
        </p:nvSpPr>
        <p:spPr>
          <a:xfrm>
            <a:off x="1862901" y="822991"/>
            <a:ext cx="3047241" cy="523220"/>
          </a:xfrm>
          <a:prstGeom prst="rect">
            <a:avLst/>
          </a:prstGeom>
          <a:noFill/>
        </p:spPr>
        <p:txBody>
          <a:bodyPr wrap="square" rtlCol="0">
            <a:spAutoFit/>
          </a:bodyPr>
          <a:lstStyle/>
          <a:p>
            <a:r>
              <a:rPr lang="en-US" sz="2800" b="1" dirty="0" smtClean="0">
                <a:solidFill>
                  <a:schemeClr val="accent5">
                    <a:lumMod val="50000"/>
                  </a:schemeClr>
                </a:solidFill>
                <a:effectLst>
                  <a:glow rad="635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rPr>
              <a:t>DID YOU KNOW</a:t>
            </a:r>
            <a:endParaRPr lang="en-US" sz="2800" b="1" dirty="0">
              <a:solidFill>
                <a:schemeClr val="accent5">
                  <a:lumMod val="50000"/>
                </a:schemeClr>
              </a:solidFill>
              <a:effectLst>
                <a:glow rad="635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a:xfrm>
            <a:off x="618241" y="2670956"/>
            <a:ext cx="4518639" cy="707886"/>
          </a:xfrm>
          <a:prstGeom prst="rect">
            <a:avLst/>
          </a:prstGeom>
        </p:spPr>
        <p:txBody>
          <a:bodyPr wrap="square">
            <a:spAutoFit/>
          </a:bodyPr>
          <a:lstStyle/>
          <a:p>
            <a:pPr marL="285750" indent="-285750">
              <a:buFont typeface="Wingdings" panose="05000000000000000000" pitchFamily="2" charset="2"/>
              <a:buChar char="ü"/>
            </a:pPr>
            <a:r>
              <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rPr>
              <a:t>You can rewire your brain and learn new habits</a:t>
            </a:r>
          </a:p>
        </p:txBody>
      </p:sp>
      <p:sp>
        <p:nvSpPr>
          <p:cNvPr id="17" name="Rectangle 16"/>
          <p:cNvSpPr/>
          <p:nvPr/>
        </p:nvSpPr>
        <p:spPr>
          <a:xfrm>
            <a:off x="511302" y="4661264"/>
            <a:ext cx="4732516" cy="707886"/>
          </a:xfrm>
          <a:prstGeom prst="rect">
            <a:avLst/>
          </a:prstGeom>
        </p:spPr>
        <p:txBody>
          <a:bodyPr wrap="square">
            <a:spAutoFit/>
          </a:bodyPr>
          <a:lstStyle/>
          <a:p>
            <a:pPr marL="285750" indent="-285750">
              <a:buFont typeface="Wingdings" panose="05000000000000000000" pitchFamily="2" charset="2"/>
              <a:buChar char="ü"/>
            </a:pPr>
            <a:r>
              <a:rPr lang="en-US" sz="2000" dirty="0">
                <a:solidFill>
                  <a:srgbClr val="002060"/>
                </a:solidFill>
                <a:latin typeface="Segoe UI" panose="020B0502040204020203" pitchFamily="34" charset="0"/>
                <a:cs typeface="Segoe UI" panose="020B0502040204020203" pitchFamily="34" charset="0"/>
              </a:rPr>
              <a:t>Adults need to hear or see something </a:t>
            </a:r>
            <a:r>
              <a:rPr lang="en-US" sz="2000" b="1" dirty="0">
                <a:solidFill>
                  <a:srgbClr val="002060"/>
                </a:solidFill>
                <a:latin typeface="Segoe UI" panose="020B0502040204020203" pitchFamily="34" charset="0"/>
                <a:cs typeface="Segoe UI" panose="020B0502040204020203" pitchFamily="34" charset="0"/>
              </a:rPr>
              <a:t>6 or more times </a:t>
            </a:r>
            <a:r>
              <a:rPr lang="en-US" sz="2000" dirty="0">
                <a:solidFill>
                  <a:srgbClr val="002060"/>
                </a:solidFill>
                <a:latin typeface="Segoe UI" panose="020B0502040204020203" pitchFamily="34" charset="0"/>
                <a:cs typeface="Segoe UI" panose="020B0502040204020203" pitchFamily="34" charset="0"/>
              </a:rPr>
              <a:t>before they </a:t>
            </a:r>
            <a:r>
              <a:rPr lang="en-US" sz="2000" i="1" dirty="0">
                <a:solidFill>
                  <a:srgbClr val="002060"/>
                </a:solidFill>
                <a:latin typeface="Segoe UI" panose="020B0502040204020203" pitchFamily="34" charset="0"/>
                <a:cs typeface="Segoe UI" panose="020B0502040204020203" pitchFamily="34" charset="0"/>
              </a:rPr>
              <a:t>hear</a:t>
            </a:r>
            <a:r>
              <a:rPr lang="en-US" sz="2000" dirty="0">
                <a:solidFill>
                  <a:srgbClr val="002060"/>
                </a:solidFill>
                <a:latin typeface="Segoe UI" panose="020B0502040204020203" pitchFamily="34" charset="0"/>
                <a:cs typeface="Segoe UI" panose="020B0502040204020203" pitchFamily="34" charset="0"/>
              </a:rPr>
              <a:t> it</a:t>
            </a:r>
            <a:endPar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6372648" y="2245947"/>
            <a:ext cx="5199198" cy="646331"/>
          </a:xfrm>
          <a:prstGeom prst="rect">
            <a:avLst/>
          </a:prstGeom>
        </p:spPr>
        <p:txBody>
          <a:bodyPr wrap="square">
            <a:spAutoFit/>
          </a:bodyPr>
          <a:lstStyle/>
          <a:p>
            <a:pPr algn="ct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New </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habits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require rewiring the </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brain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establish new connections  </a:t>
            </a: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8328759" y="4732585"/>
            <a:ext cx="3241770" cy="830997"/>
          </a:xfrm>
          <a:prstGeom prst="rect">
            <a:avLst/>
          </a:prstGeom>
        </p:spPr>
        <p:txBody>
          <a:bodyPr wrap="square">
            <a:spAutoFit/>
          </a:bodyPr>
          <a:lstStyle/>
          <a:p>
            <a:pPr algn="ctr"/>
            <a:r>
              <a:rPr lang="en-US" sz="2400" b="1" dirty="0" smtClean="0">
                <a:solidFill>
                  <a:srgbClr val="002060"/>
                </a:solidFill>
                <a:effectLst>
                  <a:outerShdw blurRad="50800" dist="38100" algn="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Practice</a:t>
            </a:r>
            <a:r>
              <a:rPr lang="en-US" sz="2400" b="1" dirty="0">
                <a:solidFill>
                  <a:srgbClr val="002060"/>
                </a:solidFill>
                <a:effectLst>
                  <a:outerShdw blurRad="50800" dist="38100" algn="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 </a:t>
            </a:r>
            <a:r>
              <a:rPr lang="en-US" sz="2400" b="1" dirty="0" smtClean="0">
                <a:solidFill>
                  <a:srgbClr val="002060"/>
                </a:solidFill>
                <a:effectLst>
                  <a:outerShdw blurRad="50800" dist="38100" algn="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practice… practice</a:t>
            </a:r>
            <a:endParaRPr lang="en-US" sz="2400" b="1" dirty="0">
              <a:solidFill>
                <a:srgbClr val="002060"/>
              </a:solidFill>
              <a:effectLst>
                <a:outerShdw blurRad="50800" dist="38100" algn="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28" name="Right Arrow 27"/>
          <p:cNvSpPr/>
          <p:nvPr/>
        </p:nvSpPr>
        <p:spPr>
          <a:xfrm rot="5400000">
            <a:off x="8739153" y="2945325"/>
            <a:ext cx="466188" cy="702822"/>
          </a:xfrm>
          <a:prstGeom prst="rightArrow">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60464" y="1824863"/>
            <a:ext cx="5023565" cy="369332"/>
          </a:xfrm>
          <a:prstGeom prst="rect">
            <a:avLst/>
          </a:prstGeom>
        </p:spPr>
        <p:txBody>
          <a:bodyPr wrap="square">
            <a:spAutoFit/>
          </a:bodyPr>
          <a:lstStyle/>
          <a:p>
            <a:r>
              <a:rPr lang="en-US" i="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Knowing</a:t>
            </a:r>
            <a:r>
              <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what to do is </a:t>
            </a:r>
            <a:r>
              <a:rPr lang="en-US" i="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not</a:t>
            </a:r>
            <a:r>
              <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the same as </a:t>
            </a:r>
            <a:r>
              <a:rPr lang="en-US" i="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doing</a:t>
            </a:r>
            <a:r>
              <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en-US"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it</a:t>
            </a:r>
            <a:endPar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p:nvSpPr>
        <p:spPr>
          <a:xfrm>
            <a:off x="6006802" y="729105"/>
            <a:ext cx="5967771" cy="954107"/>
          </a:xfrm>
          <a:prstGeom prst="rect">
            <a:avLst/>
          </a:prstGeom>
        </p:spPr>
        <p:txBody>
          <a:bodyPr wrap="square">
            <a:spAutoFit/>
          </a:bodyPr>
          <a:lstStyle/>
          <a:p>
            <a:pPr algn="ctr"/>
            <a:r>
              <a:rPr lang="en-US" sz="2800" b="1" dirty="0">
                <a:solidFill>
                  <a:schemeClr val="accent5">
                    <a:lumMod val="50000"/>
                  </a:schemeClr>
                </a:solidFill>
                <a:effectLst>
                  <a:glow rad="635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rPr>
              <a:t>To change behavior you have to do the</a:t>
            </a:r>
            <a:r>
              <a:rPr lang="en-US" sz="2000" b="1" dirty="0">
                <a:solidFill>
                  <a:schemeClr val="accent5">
                    <a:lumMod val="50000"/>
                  </a:schemeClr>
                </a:solidFill>
                <a:effectLst>
                  <a:glow rad="635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rPr>
              <a:t> </a:t>
            </a:r>
            <a:r>
              <a:rPr lang="en-US" sz="2800" b="1" dirty="0">
                <a:solidFill>
                  <a:schemeClr val="accent5">
                    <a:lumMod val="50000"/>
                  </a:schemeClr>
                </a:solidFill>
                <a:effectLst>
                  <a:glow rad="63500">
                    <a:schemeClr val="accent5">
                      <a:satMod val="175000"/>
                      <a:alpha val="40000"/>
                    </a:schemeClr>
                  </a:glow>
                </a:effectLst>
                <a:latin typeface="Segoe UI" panose="020B0502040204020203" pitchFamily="34" charset="0"/>
                <a:ea typeface="Segoe UI" panose="020B0502040204020203" pitchFamily="34" charset="0"/>
                <a:cs typeface="Segoe UI" panose="020B0502040204020203" pitchFamily="34" charset="0"/>
              </a:rPr>
              <a:t>work!</a:t>
            </a:r>
          </a:p>
        </p:txBody>
      </p:sp>
      <p:sp>
        <p:nvSpPr>
          <p:cNvPr id="40" name="Rectangle 39"/>
          <p:cNvSpPr/>
          <p:nvPr/>
        </p:nvSpPr>
        <p:spPr>
          <a:xfrm>
            <a:off x="6834887" y="3853393"/>
            <a:ext cx="4828399" cy="461665"/>
          </a:xfrm>
          <a:prstGeom prst="rect">
            <a:avLst/>
          </a:prstGeom>
        </p:spPr>
        <p:txBody>
          <a:bodyPr wrap="square">
            <a:spAutoFit/>
          </a:bodyPr>
          <a:lstStyle/>
          <a:p>
            <a:pPr algn="ctr"/>
            <a:r>
              <a:rPr lang="en-US" sz="2400" b="1" dirty="0">
                <a:solidFill>
                  <a:srgbClr val="002060"/>
                </a:solidFill>
                <a:effectLst>
                  <a:outerShdw blurRad="50800" dist="38100" algn="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Apply what you learn on the job</a:t>
            </a:r>
          </a:p>
        </p:txBody>
      </p:sp>
      <p:sp>
        <p:nvSpPr>
          <p:cNvPr id="2" name="Rectangle 1"/>
          <p:cNvSpPr/>
          <p:nvPr/>
        </p:nvSpPr>
        <p:spPr>
          <a:xfrm>
            <a:off x="511302" y="3684809"/>
            <a:ext cx="5175123" cy="707886"/>
          </a:xfrm>
          <a:prstGeom prst="rect">
            <a:avLst/>
          </a:prstGeom>
        </p:spPr>
        <p:txBody>
          <a:bodyPr wrap="square">
            <a:spAutoFit/>
          </a:bodyPr>
          <a:lstStyle/>
          <a:p>
            <a:pPr marL="342900" indent="-342900" defTabSz="914400">
              <a:buFont typeface="Wingdings" panose="05000000000000000000" pitchFamily="2" charset="2"/>
              <a:buChar char="ü"/>
              <a:defRPr/>
            </a:pPr>
            <a:r>
              <a:rPr lang="en-US" sz="2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Takes up to </a:t>
            </a:r>
            <a:r>
              <a:rPr lang="en-US" sz="2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20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days to form a new habit </a:t>
            </a:r>
            <a:r>
              <a:rPr lang="en-US" sz="2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(through intentional practice)</a:t>
            </a:r>
            <a:endPar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 name="Straight Connector 4"/>
          <p:cNvCxnSpPr/>
          <p:nvPr/>
        </p:nvCxnSpPr>
        <p:spPr>
          <a:xfrm>
            <a:off x="5846323" y="953311"/>
            <a:ext cx="9728" cy="25764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33861" y="867922"/>
            <a:ext cx="478289" cy="4782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43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p:bldP spid="30"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519783" y="5439734"/>
            <a:ext cx="1891406" cy="1208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clrChange>
              <a:clrFrom>
                <a:srgbClr val="FBF9F8"/>
              </a:clrFrom>
              <a:clrTo>
                <a:srgbClr val="FBF9F8">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10274" y="830623"/>
            <a:ext cx="2103542" cy="2183710"/>
          </a:xfrm>
          <a:prstGeom prst="rect">
            <a:avLst/>
          </a:prstGeom>
        </p:spPr>
      </p:pic>
      <p:sp>
        <p:nvSpPr>
          <p:cNvPr id="2" name="Title 1"/>
          <p:cNvSpPr>
            <a:spLocks noGrp="1"/>
          </p:cNvSpPr>
          <p:nvPr>
            <p:ph type="title"/>
          </p:nvPr>
        </p:nvSpPr>
        <p:spPr>
          <a:xfrm>
            <a:off x="179075" y="166015"/>
            <a:ext cx="10515600" cy="786620"/>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Guide to Action</a:t>
            </a:r>
            <a:endParaRPr lang="en-US" sz="3600" dirty="0"/>
          </a:p>
        </p:txBody>
      </p:sp>
      <p:pic>
        <p:nvPicPr>
          <p:cNvPr id="5" name="Picture 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95105" y="3014333"/>
            <a:ext cx="1716084" cy="197890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932015" y="3838795"/>
            <a:ext cx="4555629" cy="769441"/>
          </a:xfrm>
          <a:prstGeom prst="rect">
            <a:avLst/>
          </a:prstGeom>
        </p:spPr>
        <p:txBody>
          <a:bodyPr wrap="square">
            <a:spAutoFit/>
          </a:bodyPr>
          <a:lstStyle/>
          <a:p>
            <a:pPr algn="ctr"/>
            <a:r>
              <a:rPr lang="en-US" sz="28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Listen to </a:t>
            </a:r>
            <a:r>
              <a:rPr lang="en-US" sz="28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understand</a:t>
            </a:r>
          </a:p>
          <a:p>
            <a:r>
              <a:rPr lang="en-US" sz="16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         Active listening</a:t>
            </a:r>
            <a:endParaRPr lang="en-US" sz="2800"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3126267" y="1653410"/>
            <a:ext cx="6037331" cy="769441"/>
          </a:xfrm>
          <a:prstGeom prst="rect">
            <a:avLst/>
          </a:prstGeom>
        </p:spPr>
        <p:txBody>
          <a:bodyPr wrap="square">
            <a:spAutoFit/>
          </a:bodyPr>
          <a:lstStyle/>
          <a:p>
            <a:pPr algn="ctr"/>
            <a:r>
              <a:rPr lang="en-US" sz="28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Question to </a:t>
            </a:r>
            <a:r>
              <a:rPr lang="en-US" sz="28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motivate</a:t>
            </a:r>
          </a:p>
          <a:p>
            <a:r>
              <a:rPr lang="en-US" sz="16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                      Ask open ended questions</a:t>
            </a:r>
            <a:endParaRPr lang="en-US" sz="1600"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3675161" y="5670215"/>
            <a:ext cx="5488437" cy="769441"/>
          </a:xfrm>
          <a:prstGeom prst="rect">
            <a:avLst/>
          </a:prstGeom>
        </p:spPr>
        <p:txBody>
          <a:bodyPr wrap="square">
            <a:spAutoFit/>
          </a:bodyPr>
          <a:lstStyle/>
          <a:p>
            <a:pPr algn="ctr"/>
            <a:r>
              <a:rPr lang="en-US" sz="28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Observe to </a:t>
            </a:r>
            <a:r>
              <a:rPr lang="en-US" sz="28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help </a:t>
            </a:r>
            <a:r>
              <a:rPr lang="en-US" sz="28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reflect</a:t>
            </a:r>
          </a:p>
          <a:p>
            <a:r>
              <a:rPr lang="en-US" sz="16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              Observe NS in the environment</a:t>
            </a:r>
            <a:endParaRPr lang="en-US" sz="2800"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957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aching movie emai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70115" y="1252979"/>
            <a:ext cx="8748976" cy="4928519"/>
          </a:xfrm>
          <a:prstGeom prst="rect">
            <a:avLst/>
          </a:prstGeom>
          <a:ln>
            <a:solidFill>
              <a:srgbClr val="0070C0"/>
            </a:solidFill>
          </a:ln>
          <a:effectLst>
            <a:glow rad="101600">
              <a:schemeClr val="accent5">
                <a:satMod val="175000"/>
                <a:alpha val="40000"/>
              </a:schemeClr>
            </a:glow>
            <a:outerShdw blurRad="50800" dist="38100" algn="l" rotWithShape="0">
              <a:prstClr val="black">
                <a:alpha val="40000"/>
              </a:prstClr>
            </a:outerShdw>
          </a:effectLst>
        </p:spPr>
      </p:pic>
      <p:sp>
        <p:nvSpPr>
          <p:cNvPr id="5" name="Title 4"/>
          <p:cNvSpPr>
            <a:spLocks noGrp="1"/>
          </p:cNvSpPr>
          <p:nvPr>
            <p:ph type="title"/>
          </p:nvPr>
        </p:nvSpPr>
        <p:spPr>
          <a:xfrm>
            <a:off x="94268" y="0"/>
            <a:ext cx="10515600" cy="989814"/>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Video </a:t>
            </a:r>
            <a:endPar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591010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 y="133150"/>
            <a:ext cx="10515600" cy="813335"/>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Activity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Part 2</a:t>
            </a:r>
            <a:endParaRPr lang="en-US" sz="4000" dirty="0"/>
          </a:p>
        </p:txBody>
      </p:sp>
      <p:sp>
        <p:nvSpPr>
          <p:cNvPr id="24" name="TextBox 23"/>
          <p:cNvSpPr txBox="1"/>
          <p:nvPr/>
        </p:nvSpPr>
        <p:spPr>
          <a:xfrm>
            <a:off x="7220450" y="5522169"/>
            <a:ext cx="2952250" cy="369332"/>
          </a:xfrm>
          <a:prstGeom prst="rect">
            <a:avLst/>
          </a:prstGeom>
          <a:noFill/>
        </p:spPr>
        <p:txBody>
          <a:bodyPr wrap="square" rtlCol="0">
            <a:spAutoFit/>
          </a:bodyPr>
          <a:lstStyle/>
          <a:p>
            <a:r>
              <a:rPr lang="en-US" b="1" dirty="0"/>
              <a:t>TIME ALLOTTED</a:t>
            </a:r>
            <a:r>
              <a:rPr lang="en-US" dirty="0"/>
              <a:t>: </a:t>
            </a:r>
            <a:r>
              <a:rPr lang="en-US" dirty="0" smtClean="0"/>
              <a:t>5 </a:t>
            </a:r>
            <a:r>
              <a:rPr lang="en-US" dirty="0"/>
              <a:t>minutes</a:t>
            </a:r>
          </a:p>
        </p:txBody>
      </p:sp>
      <p:pic>
        <p:nvPicPr>
          <p:cNvPr id="26" name="Picture 2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72700" y="4819650"/>
            <a:ext cx="1552575" cy="1774371"/>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1773170" y="1665853"/>
            <a:ext cx="9098381" cy="1477328"/>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Now the other team </a:t>
            </a:r>
            <a:r>
              <a:rPr lang="en-US" dirty="0" smtClean="0">
                <a:latin typeface="Segoe UI" panose="020B0502040204020203" pitchFamily="34" charset="0"/>
                <a:ea typeface="Segoe UI" panose="020B0502040204020203" pitchFamily="34" charset="0"/>
                <a:cs typeface="Segoe UI" panose="020B0502040204020203" pitchFamily="34" charset="0"/>
              </a:rPr>
              <a:t>member(s) </a:t>
            </a:r>
            <a:r>
              <a:rPr lang="en-US" dirty="0">
                <a:latin typeface="Segoe UI" panose="020B0502040204020203" pitchFamily="34" charset="0"/>
                <a:ea typeface="Segoe UI" panose="020B0502040204020203" pitchFamily="34" charset="0"/>
                <a:cs typeface="Segoe UI" panose="020B0502040204020203" pitchFamily="34" charset="0"/>
              </a:rPr>
              <a:t>will build the </a:t>
            </a:r>
            <a:r>
              <a:rPr lang="en-US" dirty="0" smtClean="0">
                <a:latin typeface="Segoe UI" panose="020B0502040204020203" pitchFamily="34" charset="0"/>
                <a:ea typeface="Segoe UI" panose="020B0502040204020203" pitchFamily="34" charset="0"/>
                <a:cs typeface="Segoe UI" panose="020B0502040204020203" pitchFamily="34" charset="0"/>
              </a:rPr>
              <a:t>EXACT same </a:t>
            </a:r>
            <a:r>
              <a:rPr lang="en-US" dirty="0">
                <a:latin typeface="Segoe UI" panose="020B0502040204020203" pitchFamily="34" charset="0"/>
                <a:ea typeface="Segoe UI" panose="020B0502040204020203" pitchFamily="34" charset="0"/>
                <a:cs typeface="Segoe UI" panose="020B0502040204020203" pitchFamily="34" charset="0"/>
              </a:rPr>
              <a:t>structure </a:t>
            </a:r>
            <a:r>
              <a:rPr lang="en-US" dirty="0" smtClean="0">
                <a:latin typeface="Segoe UI" panose="020B0502040204020203" pitchFamily="34" charset="0"/>
                <a:ea typeface="Segoe UI" panose="020B0502040204020203" pitchFamily="34" charset="0"/>
                <a:cs typeface="Segoe UI" panose="020B0502040204020203" pitchFamily="34" charset="0"/>
              </a:rPr>
              <a:t>as the previous builder did in the first part of this activity.  </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The new builder(s) </a:t>
            </a:r>
            <a:r>
              <a:rPr lang="en-US" i="1" dirty="0" smtClean="0">
                <a:latin typeface="Segoe UI" panose="020B0502040204020203" pitchFamily="34" charset="0"/>
                <a:ea typeface="Segoe UI" panose="020B0502040204020203" pitchFamily="34" charset="0"/>
                <a:cs typeface="Segoe UI" panose="020B0502040204020203" pitchFamily="34" charset="0"/>
              </a:rPr>
              <a:t>cannot</a:t>
            </a:r>
            <a:r>
              <a:rPr lang="en-US" dirty="0" smtClean="0">
                <a:latin typeface="Segoe UI" panose="020B0502040204020203" pitchFamily="34" charset="0"/>
                <a:ea typeface="Segoe UI" panose="020B0502040204020203" pitchFamily="34" charset="0"/>
                <a:cs typeface="Segoe UI" panose="020B0502040204020203" pitchFamily="34" charset="0"/>
              </a:rPr>
              <a:t> use the instructions, and must replicate the structure based </a:t>
            </a:r>
            <a:r>
              <a:rPr lang="en-US" dirty="0">
                <a:latin typeface="Segoe UI" panose="020B0502040204020203" pitchFamily="34" charset="0"/>
                <a:ea typeface="Segoe UI" panose="020B0502040204020203" pitchFamily="34" charset="0"/>
                <a:cs typeface="Segoe UI" panose="020B0502040204020203" pitchFamily="34" charset="0"/>
              </a:rPr>
              <a:t>on </a:t>
            </a:r>
            <a:r>
              <a:rPr lang="en-US" dirty="0" smtClean="0">
                <a:latin typeface="Segoe UI" panose="020B0502040204020203" pitchFamily="34" charset="0"/>
                <a:ea typeface="Segoe UI" panose="020B0502040204020203" pitchFamily="34" charset="0"/>
                <a:cs typeface="Segoe UI" panose="020B0502040204020203" pitchFamily="34" charset="0"/>
              </a:rPr>
              <a:t>memory.</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Oval 5"/>
          <p:cNvSpPr/>
          <p:nvPr/>
        </p:nvSpPr>
        <p:spPr>
          <a:xfrm>
            <a:off x="1278193" y="1799302"/>
            <a:ext cx="387599" cy="37983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Tree>
    <p:extLst>
      <p:ext uri="{BB962C8B-B14F-4D97-AF65-F5344CB8AC3E}">
        <p14:creationId xmlns:p14="http://schemas.microsoft.com/office/powerpoint/2010/main" val="370715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06" y="0"/>
            <a:ext cx="10515600" cy="890337"/>
          </a:xfrm>
        </p:spPr>
        <p:txBody>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Recap</a:t>
            </a:r>
            <a:endParaRPr lang="en-US" sz="40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741042" y="1081930"/>
            <a:ext cx="4591864" cy="438752"/>
          </a:xfrm>
        </p:spPr>
        <p:txBody>
          <a:bodyPr>
            <a:normAutofit lnSpcReduction="10000"/>
          </a:bodyPr>
          <a:lstStyle/>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What have we learned?</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44826" y="4288536"/>
            <a:ext cx="2407859" cy="2407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92200" y="1642188"/>
            <a:ext cx="11148112" cy="384720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Peer Coaching </a:t>
            </a:r>
            <a:r>
              <a:rPr lang="en-US" sz="1600" dirty="0" smtClean="0">
                <a:latin typeface="Segoe UI" panose="020B0502040204020203" pitchFamily="34" charset="0"/>
                <a:ea typeface="Segoe UI" panose="020B0502040204020203" pitchFamily="34" charset="0"/>
                <a:cs typeface="Segoe UI" panose="020B0502040204020203" pitchFamily="34" charset="0"/>
              </a:rPr>
              <a:t>allows </a:t>
            </a:r>
            <a:r>
              <a:rPr lang="en-US" sz="1600" dirty="0">
                <a:latin typeface="Segoe UI" panose="020B0502040204020203" pitchFamily="34" charset="0"/>
                <a:ea typeface="Segoe UI" panose="020B0502040204020203" pitchFamily="34" charset="0"/>
                <a:cs typeface="Segoe UI" panose="020B0502040204020203" pitchFamily="34" charset="0"/>
              </a:rPr>
              <a:t>peers to become a </a:t>
            </a:r>
            <a:r>
              <a:rPr lang="en-US" sz="1600" dirty="0" smtClean="0">
                <a:latin typeface="Segoe UI" panose="020B0502040204020203" pitchFamily="34" charset="0"/>
                <a:ea typeface="Segoe UI" panose="020B0502040204020203" pitchFamily="34" charset="0"/>
                <a:cs typeface="Segoe UI" panose="020B0502040204020203" pitchFamily="34" charset="0"/>
              </a:rPr>
              <a:t>resource to </a:t>
            </a:r>
            <a:r>
              <a:rPr lang="en-US" sz="1600" dirty="0">
                <a:latin typeface="Segoe UI" panose="020B0502040204020203" pitchFamily="34" charset="0"/>
                <a:ea typeface="Segoe UI" panose="020B0502040204020203" pitchFamily="34" charset="0"/>
                <a:cs typeface="Segoe UI" panose="020B0502040204020203" pitchFamily="34" charset="0"/>
              </a:rPr>
              <a:t>each other to help them achieve their full potential through regularly scheduled discussions and </a:t>
            </a:r>
            <a:r>
              <a:rPr lang="en-US" sz="1600" dirty="0" smtClean="0">
                <a:latin typeface="Segoe UI" panose="020B0502040204020203" pitchFamily="34" charset="0"/>
                <a:ea typeface="Segoe UI" panose="020B0502040204020203" pitchFamily="34" charset="0"/>
                <a:cs typeface="Segoe UI" panose="020B0502040204020203" pitchFamily="34" charset="0"/>
              </a:rPr>
              <a:t>activities</a:t>
            </a:r>
          </a:p>
          <a:p>
            <a:pPr marL="285750" indent="-285750">
              <a:buFont typeface="Wingdings" panose="05000000000000000000" pitchFamily="2" charset="2"/>
              <a:buChar char="ü"/>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sz="1600" dirty="0" smtClean="0">
                <a:latin typeface="Segoe UI" panose="020B0502040204020203" pitchFamily="34" charset="0"/>
                <a:ea typeface="Segoe UI" panose="020B0502040204020203" pitchFamily="34" charset="0"/>
                <a:cs typeface="Segoe UI" panose="020B0502040204020203" pitchFamily="34" charset="0"/>
              </a:rPr>
              <a:t>A successful Coach has many attributes including a positive attitude, listening skills, and deriving positive outcomes from challenges</a:t>
            </a:r>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p>
          <a:p>
            <a:pPr marL="285750" indent="-285750">
              <a:buFont typeface="Wingdings" panose="05000000000000000000" pitchFamily="2" charset="2"/>
              <a:buChar char="ü"/>
            </a:pPr>
            <a:r>
              <a:rPr lang="en-US" sz="1600" dirty="0" smtClean="0">
                <a:latin typeface="Segoe UI" panose="020B0502040204020203" pitchFamily="34" charset="0"/>
                <a:ea typeface="Segoe UI" panose="020B0502040204020203" pitchFamily="34" charset="0"/>
                <a:cs typeface="Segoe UI" panose="020B0502040204020203" pitchFamily="34" charset="0"/>
              </a:rPr>
              <a:t>A </a:t>
            </a:r>
            <a:r>
              <a:rPr lang="en-US" sz="1600" dirty="0">
                <a:latin typeface="Segoe UI" panose="020B0502040204020203" pitchFamily="34" charset="0"/>
                <a:ea typeface="Segoe UI" panose="020B0502040204020203" pitchFamily="34" charset="0"/>
                <a:cs typeface="Segoe UI" panose="020B0502040204020203" pitchFamily="34" charset="0"/>
              </a:rPr>
              <a:t>Peer Coach is a </a:t>
            </a:r>
            <a:r>
              <a:rPr lang="en-US" sz="1600" dirty="0" smtClean="0">
                <a:latin typeface="Segoe UI" panose="020B0502040204020203" pitchFamily="34" charset="0"/>
                <a:ea typeface="Segoe UI" panose="020B0502040204020203" pitchFamily="34" charset="0"/>
                <a:cs typeface="Segoe UI" panose="020B0502040204020203" pitchFamily="34" charset="0"/>
              </a:rPr>
              <a:t>leader, trainer, and team member who transfers knowledge and skills acquired from experience to NS</a:t>
            </a:r>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Job shadowing is not a sole method of teaching/learning.  </a:t>
            </a:r>
            <a:r>
              <a:rPr lang="en-US" sz="1600" dirty="0" smtClean="0">
                <a:latin typeface="Segoe UI" panose="020B0502040204020203" pitchFamily="34" charset="0"/>
                <a:ea typeface="Segoe UI" panose="020B0502040204020203" pitchFamily="34" charset="0"/>
                <a:cs typeface="Segoe UI" panose="020B0502040204020203" pitchFamily="34" charset="0"/>
              </a:rPr>
              <a:t>Other aspects </a:t>
            </a:r>
            <a:r>
              <a:rPr lang="en-US" sz="1600" dirty="0">
                <a:latin typeface="Segoe UI" panose="020B0502040204020203" pitchFamily="34" charset="0"/>
                <a:ea typeface="Segoe UI" panose="020B0502040204020203" pitchFamily="34" charset="0"/>
                <a:cs typeface="Segoe UI" panose="020B0502040204020203" pitchFamily="34" charset="0"/>
              </a:rPr>
              <a:t>of coaching </a:t>
            </a:r>
            <a:r>
              <a:rPr lang="en-US" sz="1600" dirty="0" smtClean="0">
                <a:latin typeface="Segoe UI" panose="020B0502040204020203" pitchFamily="34" charset="0"/>
                <a:ea typeface="Segoe UI" panose="020B0502040204020203" pitchFamily="34" charset="0"/>
                <a:cs typeface="Segoe UI" panose="020B0502040204020203" pitchFamily="34" charset="0"/>
              </a:rPr>
              <a:t>need </a:t>
            </a:r>
            <a:r>
              <a:rPr lang="en-US" sz="1600" dirty="0">
                <a:latin typeface="Segoe UI" panose="020B0502040204020203" pitchFamily="34" charset="0"/>
                <a:ea typeface="Segoe UI" panose="020B0502040204020203" pitchFamily="34" charset="0"/>
                <a:cs typeface="Segoe UI" panose="020B0502040204020203" pitchFamily="34" charset="0"/>
              </a:rPr>
              <a:t>to be incorporated into your training approach</a:t>
            </a:r>
          </a:p>
          <a:p>
            <a:pPr marL="285750" indent="-285750">
              <a:buFont typeface="Wingdings" panose="05000000000000000000" pitchFamily="2" charset="2"/>
              <a:buChar char="ü"/>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sz="1600" dirty="0" smtClean="0">
                <a:latin typeface="Segoe UI" panose="020B0502040204020203" pitchFamily="34" charset="0"/>
                <a:ea typeface="Segoe UI" panose="020B0502040204020203" pitchFamily="34" charset="0"/>
                <a:cs typeface="Segoe UI" panose="020B0502040204020203" pitchFamily="34" charset="0"/>
              </a:rPr>
              <a:t>Guide to action: 1) Question to motivate, 2) Listen to understand, 3) Observe and reflect</a:t>
            </a:r>
          </a:p>
          <a:p>
            <a:pPr marL="285750" indent="-285750">
              <a:buFont typeface="Wingdings" panose="05000000000000000000" pitchFamily="2" charset="2"/>
              <a:buChar char="ü"/>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t> </a:t>
            </a:r>
            <a:endParaRPr lang="en-US" dirty="0"/>
          </a:p>
        </p:txBody>
      </p:sp>
    </p:spTree>
    <p:extLst>
      <p:ext uri="{BB962C8B-B14F-4D97-AF65-F5344CB8AC3E}">
        <p14:creationId xmlns:p14="http://schemas.microsoft.com/office/powerpoint/2010/main" val="38968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Section 2</a:t>
            </a:r>
            <a:endParaRPr lang="en-US" sz="4000" dirty="0"/>
          </a:p>
        </p:txBody>
      </p:sp>
      <p:sp>
        <p:nvSpPr>
          <p:cNvPr id="3" name="Content Placeholder 2"/>
          <p:cNvSpPr>
            <a:spLocks noGrp="1"/>
          </p:cNvSpPr>
          <p:nvPr>
            <p:ph idx="1"/>
          </p:nvPr>
        </p:nvSpPr>
        <p:spPr>
          <a:xfrm>
            <a:off x="874294" y="1800408"/>
            <a:ext cx="10515600" cy="4351337"/>
          </a:xfrm>
        </p:spPr>
        <p:txBody>
          <a:bodyPr>
            <a:norm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Coaching Cycle</a:t>
            </a:r>
          </a:p>
          <a:p>
            <a:pPr marL="914400" lvl="1" indent="-457200">
              <a:buFont typeface="+mj-lt"/>
              <a:buAutoNum type="arabicPeriod"/>
            </a:pPr>
            <a:r>
              <a:rPr lang="en-US" sz="2800" dirty="0" smtClean="0">
                <a:latin typeface="Segoe UI" panose="020B0502040204020203" pitchFamily="34" charset="0"/>
                <a:ea typeface="Segoe UI" panose="020B0502040204020203" pitchFamily="34" charset="0"/>
                <a:cs typeface="Segoe UI" panose="020B0502040204020203" pitchFamily="34" charset="0"/>
              </a:rPr>
              <a:t>Focus</a:t>
            </a:r>
          </a:p>
          <a:p>
            <a:pPr marL="914400" lvl="2" indent="0">
              <a:buNone/>
            </a:pPr>
            <a:r>
              <a:rPr lang="en-US" sz="2400" dirty="0" smtClean="0">
                <a:latin typeface="Segoe UI" panose="020B0502040204020203" pitchFamily="34" charset="0"/>
                <a:ea typeface="Segoe UI" panose="020B0502040204020203" pitchFamily="34" charset="0"/>
                <a:cs typeface="Segoe UI" panose="020B0502040204020203" pitchFamily="34" charset="0"/>
              </a:rPr>
              <a:t>SMART Goals</a:t>
            </a:r>
          </a:p>
          <a:p>
            <a:pPr marL="914400" lvl="2" indent="0">
              <a:buNone/>
            </a:pPr>
            <a:r>
              <a:rPr lang="en-US" sz="2400" dirty="0" smtClean="0">
                <a:latin typeface="Segoe UI" panose="020B0502040204020203" pitchFamily="34" charset="0"/>
                <a:ea typeface="Segoe UI" panose="020B0502040204020203" pitchFamily="34" charset="0"/>
                <a:cs typeface="Segoe UI" panose="020B0502040204020203" pitchFamily="34" charset="0"/>
              </a:rPr>
              <a:t>Activity</a:t>
            </a:r>
            <a:endParaRPr lang="en-US" sz="2800" dirty="0" smtClean="0">
              <a:latin typeface="Segoe UI" panose="020B0502040204020203" pitchFamily="34" charset="0"/>
              <a:ea typeface="Segoe UI" panose="020B0502040204020203" pitchFamily="34" charset="0"/>
              <a:cs typeface="Segoe UI" panose="020B0502040204020203" pitchFamily="34" charset="0"/>
            </a:endParaRPr>
          </a:p>
          <a:p>
            <a:pPr marL="914400" lvl="1" indent="-457200">
              <a:buFont typeface="+mj-lt"/>
              <a:buAutoNum type="arabicPeriod"/>
            </a:pPr>
            <a:r>
              <a:rPr lang="en-US" sz="2800" dirty="0" smtClean="0">
                <a:latin typeface="Segoe UI" panose="020B0502040204020203" pitchFamily="34" charset="0"/>
                <a:ea typeface="Segoe UI" panose="020B0502040204020203" pitchFamily="34" charset="0"/>
                <a:cs typeface="Segoe UI" panose="020B0502040204020203" pitchFamily="34" charset="0"/>
              </a:rPr>
              <a:t>Action</a:t>
            </a:r>
          </a:p>
          <a:p>
            <a:pPr marL="914400" lvl="1" indent="-457200">
              <a:buFont typeface="+mj-lt"/>
              <a:buAutoNum type="arabicPeriod"/>
            </a:pPr>
            <a:r>
              <a:rPr lang="en-US" sz="2800" dirty="0" smtClean="0">
                <a:latin typeface="Segoe UI" panose="020B0502040204020203" pitchFamily="34" charset="0"/>
                <a:ea typeface="Segoe UI" panose="020B0502040204020203" pitchFamily="34" charset="0"/>
                <a:cs typeface="Segoe UI" panose="020B0502040204020203" pitchFamily="34" charset="0"/>
              </a:rPr>
              <a:t>Reflect</a:t>
            </a:r>
          </a:p>
          <a:p>
            <a:r>
              <a:rPr lang="en-US" dirty="0" smtClean="0">
                <a:latin typeface="Segoe UI" panose="020B0502040204020203" pitchFamily="34" charset="0"/>
                <a:ea typeface="Segoe UI" panose="020B0502040204020203" pitchFamily="34" charset="0"/>
                <a:cs typeface="Segoe UI" panose="020B0502040204020203" pitchFamily="34" charset="0"/>
              </a:rPr>
              <a:t>Recap</a:t>
            </a:r>
          </a:p>
          <a:p>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312821" y="256674"/>
            <a:ext cx="11638547" cy="6328610"/>
          </a:xfrm>
          <a:prstGeom prst="rect">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lum bright="70000" contrast="-70000"/>
          </a:blip>
          <a:stretch>
            <a:fillRect/>
          </a:stretch>
        </p:blipFill>
        <p:spPr>
          <a:xfrm>
            <a:off x="5784140" y="365760"/>
            <a:ext cx="6108893" cy="6101715"/>
          </a:xfrm>
          <a:prstGeom prst="rect">
            <a:avLst/>
          </a:prstGeom>
          <a:effectLst>
            <a:softEdge rad="127000"/>
          </a:effectLst>
        </p:spPr>
      </p:pic>
    </p:spTree>
    <p:extLst>
      <p:ext uri="{BB962C8B-B14F-4D97-AF65-F5344CB8AC3E}">
        <p14:creationId xmlns:p14="http://schemas.microsoft.com/office/powerpoint/2010/main" val="2918209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rved Right Arrow 4"/>
          <p:cNvSpPr/>
          <p:nvPr/>
        </p:nvSpPr>
        <p:spPr>
          <a:xfrm>
            <a:off x="2237591" y="1376952"/>
            <a:ext cx="4283922" cy="5131317"/>
          </a:xfrm>
          <a:prstGeom prst="curvedRightArrow">
            <a:avLst>
              <a:gd name="adj1" fmla="val 18432"/>
              <a:gd name="adj2" fmla="val 29910"/>
              <a:gd name="adj3" fmla="val 0"/>
            </a:avLst>
          </a:prstGeom>
          <a:solidFill>
            <a:schemeClr val="accent5">
              <a:lumMod val="5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H="1">
            <a:off x="5790838" y="1376952"/>
            <a:ext cx="4003900" cy="5341172"/>
          </a:xfrm>
          <a:prstGeom prst="curvedRightArrow">
            <a:avLst>
              <a:gd name="adj1" fmla="val 18289"/>
              <a:gd name="adj2" fmla="val 42517"/>
              <a:gd name="adj3" fmla="val 18808"/>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4839226" y="794990"/>
            <a:ext cx="2346538" cy="2333249"/>
            <a:chOff x="2789024" y="0"/>
            <a:chExt cx="2353468" cy="2353468"/>
          </a:xfrm>
          <a:solidFill>
            <a:schemeClr val="accent5">
              <a:lumMod val="75000"/>
            </a:schemeClr>
          </a:solidFill>
        </p:grpSpPr>
        <p:sp>
          <p:nvSpPr>
            <p:cNvPr id="8" name="Oval 7"/>
            <p:cNvSpPr/>
            <p:nvPr/>
          </p:nvSpPr>
          <p:spPr>
            <a:xfrm>
              <a:off x="2789024" y="0"/>
              <a:ext cx="2353468" cy="2353468"/>
            </a:xfrm>
            <a:prstGeom prst="ellipse">
              <a:avLst/>
            </a:prstGeom>
            <a:grpFill/>
            <a:ln>
              <a:solidFill>
                <a:schemeClr val="bg2"/>
              </a:solidFill>
            </a:ln>
            <a:effectLst>
              <a:outerShdw blurRad="76200" dir="18900000" sy="23000" kx="-1200000" algn="bl" rotWithShape="0">
                <a:prstClr val="black">
                  <a:alpha val="20000"/>
                </a:prstClr>
              </a:outerShdw>
            </a:effectLst>
          </p:spPr>
          <p:style>
            <a:lnRef idx="2">
              <a:scrgbClr r="0" g="0" b="0"/>
            </a:lnRef>
            <a:fillRef idx="1">
              <a:scrgbClr r="0" g="0" b="0"/>
            </a:fillRef>
            <a:effectRef idx="0">
              <a:scrgbClr r="0" g="0" b="0"/>
            </a:effectRef>
            <a:fontRef idx="minor">
              <a:schemeClr val="lt1"/>
            </a:fontRef>
          </p:style>
        </p:sp>
        <p:sp>
          <p:nvSpPr>
            <p:cNvPr id="9" name="Oval 4"/>
            <p:cNvSpPr/>
            <p:nvPr/>
          </p:nvSpPr>
          <p:spPr>
            <a:xfrm>
              <a:off x="3133681" y="344657"/>
              <a:ext cx="1664154" cy="1664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3200" b="1" kern="1200" dirty="0" smtClean="0">
                  <a:latin typeface="Segoe UI" panose="020B0502040204020203" pitchFamily="34" charset="0"/>
                  <a:ea typeface="Segoe UI" panose="020B0502040204020203" pitchFamily="34" charset="0"/>
                  <a:cs typeface="Segoe UI" panose="020B0502040204020203" pitchFamily="34" charset="0"/>
                </a:rPr>
                <a:t>Focus</a:t>
              </a:r>
              <a:endParaRPr lang="en-US" sz="2000" b="1" kern="12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0" name="Group 9"/>
          <p:cNvGrpSpPr/>
          <p:nvPr/>
        </p:nvGrpSpPr>
        <p:grpSpPr>
          <a:xfrm>
            <a:off x="6343859" y="2765876"/>
            <a:ext cx="2346538" cy="2333249"/>
            <a:chOff x="4316394" y="2365143"/>
            <a:chExt cx="2353468" cy="2353468"/>
          </a:xfrm>
          <a:solidFill>
            <a:schemeClr val="accent5">
              <a:lumMod val="75000"/>
            </a:schemeClr>
          </a:solidFill>
          <a:effectLst>
            <a:outerShdw blurRad="50800" dist="38100" dir="13500000" algn="br" rotWithShape="0">
              <a:prstClr val="black">
                <a:alpha val="40000"/>
              </a:prstClr>
            </a:outerShdw>
          </a:effectLst>
        </p:grpSpPr>
        <p:sp>
          <p:nvSpPr>
            <p:cNvPr id="11" name="Oval 10"/>
            <p:cNvSpPr/>
            <p:nvPr/>
          </p:nvSpPr>
          <p:spPr>
            <a:xfrm>
              <a:off x="4316394" y="2365143"/>
              <a:ext cx="2353468" cy="2353468"/>
            </a:xfrm>
            <a:prstGeom prst="ellipse">
              <a:avLst/>
            </a:prstGeom>
            <a:grpFill/>
            <a:ln>
              <a:solidFill>
                <a:schemeClr val="bg2"/>
              </a:solidFill>
            </a:ln>
            <a:effectLst>
              <a:outerShdw blurRad="76200" dir="18900000" sy="23000" kx="-1200000" algn="bl" rotWithShape="0">
                <a:prstClr val="black">
                  <a:alpha val="20000"/>
                </a:prstClr>
              </a:outerShdw>
            </a:effectLst>
          </p:spPr>
          <p:style>
            <a:lnRef idx="2">
              <a:scrgbClr r="0" g="0" b="0"/>
            </a:lnRef>
            <a:fillRef idx="1">
              <a:scrgbClr r="0" g="0" b="0"/>
            </a:fillRef>
            <a:effectRef idx="0">
              <a:scrgbClr r="0" g="0" b="0"/>
            </a:effectRef>
            <a:fontRef idx="minor">
              <a:schemeClr val="lt1"/>
            </a:fontRef>
          </p:style>
        </p:sp>
        <p:sp>
          <p:nvSpPr>
            <p:cNvPr id="12" name="Oval 4"/>
            <p:cNvSpPr/>
            <p:nvPr/>
          </p:nvSpPr>
          <p:spPr>
            <a:xfrm>
              <a:off x="4661051" y="2709800"/>
              <a:ext cx="1664154" cy="1664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3200" b="1" kern="1200" dirty="0" smtClean="0">
                  <a:latin typeface="Segoe UI" panose="020B0502040204020203" pitchFamily="34" charset="0"/>
                  <a:ea typeface="Segoe UI" panose="020B0502040204020203" pitchFamily="34" charset="0"/>
                  <a:cs typeface="Segoe UI" panose="020B0502040204020203" pitchFamily="34" charset="0"/>
                </a:rPr>
                <a:t>Action</a:t>
              </a:r>
              <a:endParaRPr lang="en-US" sz="2000" b="1" kern="12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3" name="Group 12"/>
          <p:cNvGrpSpPr/>
          <p:nvPr/>
        </p:nvGrpSpPr>
        <p:grpSpPr>
          <a:xfrm>
            <a:off x="3322742" y="2765876"/>
            <a:ext cx="2346538" cy="2333249"/>
            <a:chOff x="1612306" y="2311379"/>
            <a:chExt cx="2353468" cy="2353468"/>
          </a:xfrm>
          <a:solidFill>
            <a:schemeClr val="accent5">
              <a:lumMod val="75000"/>
            </a:schemeClr>
          </a:solidFill>
        </p:grpSpPr>
        <p:sp>
          <p:nvSpPr>
            <p:cNvPr id="14" name="Oval 13"/>
            <p:cNvSpPr/>
            <p:nvPr/>
          </p:nvSpPr>
          <p:spPr>
            <a:xfrm>
              <a:off x="1612306" y="2311379"/>
              <a:ext cx="2353468" cy="2353468"/>
            </a:xfrm>
            <a:prstGeom prst="ellipse">
              <a:avLst/>
            </a:prstGeom>
            <a:grpFill/>
            <a:ln>
              <a:solidFill>
                <a:schemeClr val="bg2"/>
              </a:solidFill>
            </a:ln>
            <a:effectLst>
              <a:outerShdw blurRad="76200" dir="18900000" sy="23000" kx="-1200000" algn="bl" rotWithShape="0">
                <a:prstClr val="black">
                  <a:alpha val="20000"/>
                </a:prstClr>
              </a:outerShdw>
            </a:effectLst>
          </p:spPr>
          <p:style>
            <a:lnRef idx="2">
              <a:scrgbClr r="0" g="0" b="0"/>
            </a:lnRef>
            <a:fillRef idx="1">
              <a:scrgbClr r="0" g="0" b="0"/>
            </a:fillRef>
            <a:effectRef idx="0">
              <a:scrgbClr r="0" g="0" b="0"/>
            </a:effectRef>
            <a:fontRef idx="minor">
              <a:schemeClr val="lt1"/>
            </a:fontRef>
          </p:style>
        </p:sp>
        <p:sp>
          <p:nvSpPr>
            <p:cNvPr id="15" name="Oval 4"/>
            <p:cNvSpPr/>
            <p:nvPr/>
          </p:nvSpPr>
          <p:spPr>
            <a:xfrm>
              <a:off x="1956963" y="2656036"/>
              <a:ext cx="1664154" cy="1664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3200" b="1" kern="1200" dirty="0" smtClean="0">
                  <a:latin typeface="Segoe UI" panose="020B0502040204020203" pitchFamily="34" charset="0"/>
                  <a:ea typeface="Segoe UI" panose="020B0502040204020203" pitchFamily="34" charset="0"/>
                  <a:cs typeface="Segoe UI" panose="020B0502040204020203" pitchFamily="34" charset="0"/>
                </a:rPr>
                <a:t>Reflect</a:t>
              </a:r>
              <a:endParaRPr lang="en-US" sz="2800" b="1" kern="12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6" name="Rectangle 15"/>
          <p:cNvSpPr/>
          <p:nvPr/>
        </p:nvSpPr>
        <p:spPr>
          <a:xfrm>
            <a:off x="129881" y="189162"/>
            <a:ext cx="3455433" cy="646331"/>
          </a:xfrm>
          <a:prstGeom prst="rect">
            <a:avLst/>
          </a:prstGeom>
        </p:spPr>
        <p:txBody>
          <a:bodyPr wrap="none">
            <a:sp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Coaching Cycle</a:t>
            </a:r>
            <a:endParaRPr lang="en-US" sz="3600" dirty="0"/>
          </a:p>
        </p:txBody>
      </p:sp>
    </p:spTree>
    <p:extLst>
      <p:ext uri="{BB962C8B-B14F-4D97-AF65-F5344CB8AC3E}">
        <p14:creationId xmlns:p14="http://schemas.microsoft.com/office/powerpoint/2010/main" val="3924134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0"/>
            <a:ext cx="11757389" cy="1026695"/>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Coaching </a:t>
            </a:r>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Cycle: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Identify Focus </a:t>
            </a:r>
            <a:r>
              <a:rPr lang="en-US" sz="3600" dirty="0">
                <a:solidFill>
                  <a:srgbClr val="0070C0"/>
                </a:solidFill>
                <a:latin typeface="Segoe UI" panose="020B0502040204020203" pitchFamily="34" charset="0"/>
                <a:ea typeface="Segoe UI" panose="020B0502040204020203" pitchFamily="34" charset="0"/>
                <a:cs typeface="Segoe UI" panose="020B0502040204020203" pitchFamily="34" charset="0"/>
              </a:rPr>
              <a:t>Areas</a:t>
            </a:r>
          </a:p>
        </p:txBody>
      </p:sp>
      <p:sp>
        <p:nvSpPr>
          <p:cNvPr id="5" name="Rectangle 4"/>
          <p:cNvSpPr/>
          <p:nvPr/>
        </p:nvSpPr>
        <p:spPr>
          <a:xfrm>
            <a:off x="1066798" y="4371981"/>
            <a:ext cx="6880699" cy="2031325"/>
          </a:xfrm>
          <a:prstGeom prst="rect">
            <a:avLst/>
          </a:prstGeom>
        </p:spPr>
        <p:txBody>
          <a:bodyPr wrap="square">
            <a:spAutoFit/>
          </a:bodyPr>
          <a:lstStyle/>
          <a:p>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Help NS stay focused and engaged</a:t>
            </a:r>
          </a:p>
          <a:p>
            <a:endPar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eriod"/>
            </a:pP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Talk about what is to be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learned</a:t>
            </a:r>
          </a:p>
          <a:p>
            <a:pPr marL="514350" indent="-514350">
              <a:buFont typeface="+mj-lt"/>
              <a:buAutoNum type="arabicPeriod"/>
            </a:pP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Set </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a goal to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learn or improve </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a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skill</a:t>
            </a: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eriod"/>
            </a:pP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Encourage questions and sharing of concerns </a:t>
            </a:r>
          </a:p>
          <a:p>
            <a:pPr marL="514350" indent="-514350">
              <a:buFont typeface="+mj-lt"/>
              <a:buAutoNum type="arabicPeriod"/>
            </a:pP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Assess and discuss </a:t>
            </a:r>
            <a:r>
              <a:rPr lang="en-US" dirty="0">
                <a:solidFill>
                  <a:srgbClr val="002060"/>
                </a:solidFill>
                <a:latin typeface="Segoe UI" panose="020B0502040204020203" pitchFamily="34" charset="0"/>
                <a:ea typeface="Segoe UI" panose="020B0502040204020203" pitchFamily="34" charset="0"/>
                <a:cs typeface="Segoe UI" panose="020B0502040204020203" pitchFamily="34" charset="0"/>
              </a:rPr>
              <a:t>progress </a:t>
            </a:r>
            <a:r>
              <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what is your success criteria? </a:t>
            </a: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eriod"/>
            </a:pPr>
            <a:endParaRPr lang="en-US" dirty="0" smtClean="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Diagram 5"/>
          <p:cNvGraphicFramePr/>
          <p:nvPr>
            <p:extLst>
              <p:ext uri="{D42A27DB-BD31-4B8C-83A1-F6EECF244321}">
                <p14:modId xmlns:p14="http://schemas.microsoft.com/office/powerpoint/2010/main" val="3965999517"/>
              </p:ext>
            </p:extLst>
          </p:nvPr>
        </p:nvGraphicFramePr>
        <p:xfrm>
          <a:off x="1164069" y="1061322"/>
          <a:ext cx="9782176" cy="407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324099" y="1454248"/>
            <a:ext cx="7267575" cy="369332"/>
          </a:xfrm>
          <a:prstGeom prst="rect">
            <a:avLst/>
          </a:prstGeom>
        </p:spPr>
        <p:txBody>
          <a:bodyPr wrap="square">
            <a:spAutoFit/>
          </a:bodyPr>
          <a:lstStyle/>
          <a:p>
            <a:pPr marL="0" lvl="1" indent="0">
              <a:spcBef>
                <a:spcPts val="1000"/>
              </a:spcBef>
              <a:buNone/>
            </a:pPr>
            <a:r>
              <a:rPr lang="en-US" b="1" dirty="0">
                <a:latin typeface="Segoe UI" panose="020B0502040204020203" pitchFamily="34" charset="0"/>
                <a:ea typeface="Segoe UI" panose="020B0502040204020203" pitchFamily="34" charset="0"/>
                <a:cs typeface="Segoe UI" panose="020B0502040204020203" pitchFamily="34" charset="0"/>
              </a:rPr>
              <a:t>Multi-tasking is not effective: </a:t>
            </a:r>
            <a:r>
              <a:rPr lang="en-US" dirty="0">
                <a:latin typeface="Segoe UI" panose="020B0502040204020203" pitchFamily="34" charset="0"/>
                <a:ea typeface="Segoe UI" panose="020B0502040204020203" pitchFamily="34" charset="0"/>
                <a:cs typeface="Segoe UI" panose="020B0502040204020203" pitchFamily="34" charset="0"/>
              </a:rPr>
              <a:t>NS should learn one area at a time</a:t>
            </a:r>
          </a:p>
        </p:txBody>
      </p:sp>
    </p:spTree>
    <p:extLst>
      <p:ext uri="{BB962C8B-B14F-4D97-AF65-F5344CB8AC3E}">
        <p14:creationId xmlns:p14="http://schemas.microsoft.com/office/powerpoint/2010/main" val="156136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02" y="1851692"/>
            <a:ext cx="4938141" cy="4266005"/>
          </a:xfrm>
          <a:prstGeom prst="rect">
            <a:avLst/>
          </a:prstGeom>
        </p:spPr>
      </p:pic>
      <p:sp>
        <p:nvSpPr>
          <p:cNvPr id="2" name="Title 1"/>
          <p:cNvSpPr>
            <a:spLocks noGrp="1"/>
          </p:cNvSpPr>
          <p:nvPr>
            <p:ph type="title"/>
          </p:nvPr>
        </p:nvSpPr>
        <p:spPr>
          <a:xfrm>
            <a:off x="112293" y="-55538"/>
            <a:ext cx="12079707" cy="930442"/>
          </a:xfrm>
        </p:spPr>
        <p:txBody>
          <a:bodyPr>
            <a:no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Coaching </a:t>
            </a:r>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Cycle: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Set Goals &amp; Take Action</a:t>
            </a:r>
            <a:endParaRPr lang="en-US" sz="3600" dirty="0">
              <a:solidFill>
                <a:srgbClr val="0070C0"/>
              </a:solidFill>
            </a:endParaRPr>
          </a:p>
        </p:txBody>
      </p:sp>
      <p:sp>
        <p:nvSpPr>
          <p:cNvPr id="8" name="TextBox 7"/>
          <p:cNvSpPr txBox="1"/>
          <p:nvPr/>
        </p:nvSpPr>
        <p:spPr>
          <a:xfrm>
            <a:off x="1857373" y="2731755"/>
            <a:ext cx="3709797" cy="338554"/>
          </a:xfrm>
          <a:prstGeom prst="rect">
            <a:avLst/>
          </a:prstGeom>
          <a:noFill/>
        </p:spPr>
        <p:txBody>
          <a:bodyPr wrap="square" rtlCol="0">
            <a:spAutoFit/>
          </a:bodyPr>
          <a:lstStyle/>
          <a:p>
            <a:r>
              <a:rPr lang="en-US" sz="1600" dirty="0">
                <a:latin typeface="Lucida Handwriting" panose="03010101010101010101" pitchFamily="66" charset="0"/>
              </a:rPr>
              <a:t>Improve listening skills</a:t>
            </a:r>
          </a:p>
        </p:txBody>
      </p:sp>
      <p:sp>
        <p:nvSpPr>
          <p:cNvPr id="11" name="TextBox 10"/>
          <p:cNvSpPr txBox="1"/>
          <p:nvPr/>
        </p:nvSpPr>
        <p:spPr>
          <a:xfrm>
            <a:off x="2226818" y="2362423"/>
            <a:ext cx="1892808" cy="369332"/>
          </a:xfrm>
          <a:prstGeom prst="rect">
            <a:avLst/>
          </a:prstGeom>
          <a:noFill/>
        </p:spPr>
        <p:txBody>
          <a:bodyPr wrap="square" rtlCol="0">
            <a:spAutoFit/>
          </a:bodyPr>
          <a:lstStyle/>
          <a:p>
            <a:r>
              <a:rPr lang="en-US" u="sng" dirty="0" smtClean="0">
                <a:solidFill>
                  <a:schemeClr val="accent5"/>
                </a:solidFill>
                <a:latin typeface="Lucida Handwriting" panose="03010101010101010101" pitchFamily="66" charset="0"/>
              </a:rPr>
              <a:t>Goal</a:t>
            </a:r>
            <a:endParaRPr lang="en-US" u="sng" dirty="0">
              <a:solidFill>
                <a:schemeClr val="accent5"/>
              </a:solidFill>
              <a:latin typeface="Lucida Handwriting" panose="03010101010101010101" pitchFamily="66" charset="0"/>
            </a:endParaRPr>
          </a:p>
        </p:txBody>
      </p:sp>
      <p:sp>
        <p:nvSpPr>
          <p:cNvPr id="13" name="TextBox 12"/>
          <p:cNvSpPr txBox="1"/>
          <p:nvPr/>
        </p:nvSpPr>
        <p:spPr>
          <a:xfrm>
            <a:off x="1679511" y="3242486"/>
            <a:ext cx="2987421" cy="2092881"/>
          </a:xfrm>
          <a:prstGeom prst="rect">
            <a:avLst/>
          </a:prstGeom>
          <a:noFill/>
        </p:spPr>
        <p:txBody>
          <a:bodyPr wrap="square" rtlCol="0">
            <a:spAutoFit/>
          </a:bodyPr>
          <a:lstStyle/>
          <a:p>
            <a:r>
              <a:rPr lang="en-US" dirty="0" smtClean="0">
                <a:solidFill>
                  <a:schemeClr val="accent5"/>
                </a:solidFill>
                <a:latin typeface="Lucida Handwriting" panose="03010101010101010101" pitchFamily="66" charset="0"/>
              </a:rPr>
              <a:t>    </a:t>
            </a:r>
            <a:r>
              <a:rPr lang="en-US" u="sng" dirty="0" smtClean="0">
                <a:solidFill>
                  <a:schemeClr val="accent5"/>
                </a:solidFill>
                <a:latin typeface="Lucida Handwriting" panose="03010101010101010101" pitchFamily="66" charset="0"/>
              </a:rPr>
              <a:t>Planned </a:t>
            </a:r>
            <a:r>
              <a:rPr lang="en-US" u="sng" dirty="0">
                <a:solidFill>
                  <a:schemeClr val="accent5"/>
                </a:solidFill>
                <a:latin typeface="Lucida Handwriting" panose="03010101010101010101" pitchFamily="66" charset="0"/>
              </a:rPr>
              <a:t>Action</a:t>
            </a:r>
          </a:p>
          <a:p>
            <a:endParaRPr lang="en-US" sz="1600" dirty="0">
              <a:latin typeface="Lucida Handwriting" panose="03010101010101010101" pitchFamily="66" charset="0"/>
            </a:endParaRPr>
          </a:p>
          <a:p>
            <a:pPr marL="342900" indent="-342900">
              <a:buAutoNum type="arabicPeriod"/>
            </a:pPr>
            <a:r>
              <a:rPr lang="en-US" sz="1600" dirty="0">
                <a:latin typeface="Lucida Handwriting" panose="03010101010101010101" pitchFamily="66" charset="0"/>
              </a:rPr>
              <a:t>What will you do to work on this skill in the next 48 hours</a:t>
            </a:r>
            <a:r>
              <a:rPr lang="en-US" sz="1600" dirty="0" smtClean="0">
                <a:latin typeface="Lucida Handwriting" panose="03010101010101010101" pitchFamily="66" charset="0"/>
              </a:rPr>
              <a:t>?</a:t>
            </a:r>
          </a:p>
          <a:p>
            <a:pPr marL="342900" indent="-342900">
              <a:buAutoNum type="arabicPeriod"/>
            </a:pPr>
            <a:endParaRPr lang="en-US" sz="1600" dirty="0">
              <a:latin typeface="Lucida Handwriting" panose="03010101010101010101" pitchFamily="66" charset="0"/>
            </a:endParaRPr>
          </a:p>
          <a:p>
            <a:pPr marL="342900" indent="-342900">
              <a:buAutoNum type="arabicPeriod"/>
            </a:pPr>
            <a:r>
              <a:rPr lang="en-US" sz="1600" dirty="0">
                <a:latin typeface="Lucida Handwriting" panose="03010101010101010101" pitchFamily="66" charset="0"/>
              </a:rPr>
              <a:t>How will you receive feedback?</a:t>
            </a:r>
          </a:p>
        </p:txBody>
      </p:sp>
      <p:sp>
        <p:nvSpPr>
          <p:cNvPr id="17" name="TextBox 16"/>
          <p:cNvSpPr txBox="1"/>
          <p:nvPr/>
        </p:nvSpPr>
        <p:spPr>
          <a:xfrm>
            <a:off x="6617652" y="1993091"/>
            <a:ext cx="5231448" cy="1477328"/>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Goals</a:t>
            </a:r>
            <a:r>
              <a:rPr lang="en-US" dirty="0" smtClean="0">
                <a:latin typeface="Segoe UI" panose="020B0502040204020203" pitchFamily="34" charset="0"/>
                <a:ea typeface="Segoe UI" panose="020B0502040204020203" pitchFamily="34" charset="0"/>
                <a:cs typeface="Segoe UI" panose="020B0502040204020203" pitchFamily="34" charset="0"/>
              </a:rPr>
              <a:t> help us understand what needs to be accomplished, and to set expectations</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b="1" dirty="0" smtClean="0">
                <a:latin typeface="Segoe UI" panose="020B0502040204020203" pitchFamily="34" charset="0"/>
                <a:ea typeface="Segoe UI" panose="020B0502040204020203" pitchFamily="34" charset="0"/>
                <a:cs typeface="Segoe UI" panose="020B0502040204020203" pitchFamily="34" charset="0"/>
              </a:rPr>
              <a:t>Action Plans </a:t>
            </a:r>
            <a:r>
              <a:rPr lang="en-US" dirty="0" smtClean="0">
                <a:latin typeface="Segoe UI" panose="020B0502040204020203" pitchFamily="34" charset="0"/>
                <a:ea typeface="Segoe UI" panose="020B0502040204020203" pitchFamily="34" charset="0"/>
                <a:cs typeface="Segoe UI" panose="020B0502040204020203" pitchFamily="34" charset="0"/>
              </a:rPr>
              <a:t>help us define </a:t>
            </a:r>
            <a:r>
              <a:rPr lang="en-US" i="1" dirty="0" smtClean="0">
                <a:latin typeface="Segoe UI" panose="020B0502040204020203" pitchFamily="34" charset="0"/>
                <a:ea typeface="Segoe UI" panose="020B0502040204020203" pitchFamily="34" charset="0"/>
                <a:cs typeface="Segoe UI" panose="020B0502040204020203" pitchFamily="34" charset="0"/>
              </a:rPr>
              <a:t>how</a:t>
            </a:r>
            <a:r>
              <a:rPr lang="en-US" dirty="0" smtClean="0">
                <a:latin typeface="Segoe UI" panose="020B0502040204020203" pitchFamily="34" charset="0"/>
                <a:ea typeface="Segoe UI" panose="020B0502040204020203" pitchFamily="34" charset="0"/>
                <a:cs typeface="Segoe UI" panose="020B0502040204020203" pitchFamily="34" charset="0"/>
              </a:rPr>
              <a:t> to accomplish the goals</a:t>
            </a:r>
            <a:endParaRPr lang="en-US" dirty="0"/>
          </a:p>
        </p:txBody>
      </p:sp>
      <p:sp>
        <p:nvSpPr>
          <p:cNvPr id="18" name="Rectangle 17"/>
          <p:cNvSpPr/>
          <p:nvPr/>
        </p:nvSpPr>
        <p:spPr>
          <a:xfrm>
            <a:off x="6441260" y="4523407"/>
            <a:ext cx="5559228" cy="646331"/>
          </a:xfrm>
          <a:prstGeom prst="rect">
            <a:avLst/>
          </a:prstGeom>
        </p:spPr>
        <p:txBody>
          <a:bodyPr wrap="square">
            <a:spAutoFit/>
          </a:bodyPr>
          <a:lstStyle/>
          <a:p>
            <a:r>
              <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rPr>
              <a:t>What </a:t>
            </a:r>
            <a:r>
              <a:rPr lang="en-US"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actions would </a:t>
            </a:r>
            <a:r>
              <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rPr>
              <a:t>you </a:t>
            </a:r>
            <a:r>
              <a:rPr lang="en-US"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take to improve listening skills? </a:t>
            </a:r>
            <a:endPar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3808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32303" y="538454"/>
            <a:ext cx="5946336" cy="617219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03443" y="0"/>
            <a:ext cx="10515600" cy="1076909"/>
          </a:xfrm>
        </p:spPr>
        <p:txBody>
          <a:bodyPr>
            <a:normAutofit/>
          </a:bodyPr>
          <a:lstStyle/>
          <a:p>
            <a:r>
              <a:rPr lang="en-US" sz="36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AGENDA</a:t>
            </a:r>
            <a:endParaRPr lang="en-US" sz="4000" dirty="0">
              <a:solidFill>
                <a:schemeClr val="accent5"/>
              </a:solidFill>
            </a:endParaRPr>
          </a:p>
        </p:txBody>
      </p:sp>
      <p:sp>
        <p:nvSpPr>
          <p:cNvPr id="4" name="Content Placeholder 2"/>
          <p:cNvSpPr>
            <a:spLocks noGrp="1"/>
          </p:cNvSpPr>
          <p:nvPr>
            <p:ph sz="half" idx="1"/>
          </p:nvPr>
        </p:nvSpPr>
        <p:spPr>
          <a:xfrm>
            <a:off x="138283" y="2921779"/>
            <a:ext cx="1976267" cy="1338047"/>
          </a:xfrm>
          <a:ln>
            <a:noFill/>
          </a:ln>
        </p:spPr>
        <p:txBody>
          <a:bodyPr>
            <a:noAutofit/>
          </a:bodyPr>
          <a:lstStyle/>
          <a:p>
            <a:pPr marL="0" indent="0">
              <a:buNone/>
            </a:pPr>
            <a:r>
              <a:rPr lang="en-US" sz="1800" b="1" dirty="0" smtClean="0">
                <a:latin typeface="Segoe UI" panose="020B0502040204020203" pitchFamily="34" charset="0"/>
                <a:ea typeface="Segoe UI" panose="020B0502040204020203" pitchFamily="34" charset="0"/>
                <a:cs typeface="Segoe UI" panose="020B0502040204020203" pitchFamily="34" charset="0"/>
              </a:rPr>
              <a:t>  SECTION 1</a:t>
            </a:r>
          </a:p>
          <a:p>
            <a:pPr>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Objectives</a:t>
            </a:r>
          </a:p>
          <a:p>
            <a:pPr>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What is Peer Coaching?</a:t>
            </a:r>
          </a:p>
          <a:p>
            <a:pPr>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Role &amp; Expectations</a:t>
            </a:r>
          </a:p>
          <a:p>
            <a:pPr>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Coaching Basics</a:t>
            </a:r>
          </a:p>
          <a:p>
            <a:pPr>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Recap</a:t>
            </a:r>
          </a:p>
        </p:txBody>
      </p:sp>
      <p:sp>
        <p:nvSpPr>
          <p:cNvPr id="7" name="Content Placeholder 3"/>
          <p:cNvSpPr txBox="1">
            <a:spLocks/>
          </p:cNvSpPr>
          <p:nvPr/>
        </p:nvSpPr>
        <p:spPr>
          <a:xfrm>
            <a:off x="6299754" y="2635877"/>
            <a:ext cx="3015696" cy="2351134"/>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buNone/>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1600" b="1" dirty="0" smtClean="0">
                <a:latin typeface="Segoe UI" panose="020B0502040204020203" pitchFamily="34" charset="0"/>
                <a:ea typeface="Segoe UI" panose="020B0502040204020203" pitchFamily="34" charset="0"/>
                <a:cs typeface="Segoe UI" panose="020B0502040204020203" pitchFamily="34" charset="0"/>
              </a:rPr>
              <a:t>         ON THE JOB</a:t>
            </a:r>
            <a:endParaRPr lang="en-US" sz="1600" b="1" dirty="0">
              <a:latin typeface="Segoe UI" panose="020B0502040204020203" pitchFamily="34" charset="0"/>
              <a:ea typeface="Segoe UI" panose="020B0502040204020203" pitchFamily="34" charset="0"/>
              <a:cs typeface="Segoe UI" panose="020B0502040204020203" pitchFamily="34" charset="0"/>
            </a:endParaRPr>
          </a:p>
          <a:p>
            <a:pPr>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Practice with Checklist</a:t>
            </a:r>
          </a:p>
          <a:p>
            <a:pPr>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Create/review Snapshot</a:t>
            </a:r>
          </a:p>
          <a:p>
            <a:pPr>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Coach/demonstrate learning  </a:t>
            </a:r>
          </a:p>
          <a:p>
            <a:pPr>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Reflect on progress</a:t>
            </a:r>
          </a:p>
          <a:p>
            <a:pPr marL="0" indent="0">
              <a:buNone/>
            </a:pPr>
            <a:endParaRPr lang="en-US"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3982674" y="1985928"/>
            <a:ext cx="2168565" cy="473242"/>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panose="020B0502040204020203" pitchFamily="34" charset="0"/>
                <a:ea typeface="Segoe UI" panose="020B0502040204020203" pitchFamily="34" charset="0"/>
                <a:cs typeface="Segoe UI" panose="020B0502040204020203" pitchFamily="34" charset="0"/>
              </a:rPr>
              <a:t>DAY 1</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5818108" y="1006838"/>
            <a:ext cx="2169734" cy="473242"/>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panose="020B0502040204020203" pitchFamily="34" charset="0"/>
                <a:ea typeface="Segoe UI" panose="020B0502040204020203" pitchFamily="34" charset="0"/>
                <a:cs typeface="Segoe UI" panose="020B0502040204020203" pitchFamily="34" charset="0"/>
              </a:rPr>
              <a:t>DAY 2</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2044121" y="2896282"/>
            <a:ext cx="1938553" cy="1695849"/>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    SECTION </a:t>
            </a:r>
            <a:r>
              <a:rPr lang="en-US" b="1" dirty="0">
                <a:latin typeface="Segoe UI" panose="020B0502040204020203" pitchFamily="34" charset="0"/>
                <a:ea typeface="Segoe UI" panose="020B0502040204020203" pitchFamily="34" charset="0"/>
                <a:cs typeface="Segoe UI" panose="020B0502040204020203" pitchFamily="34" charset="0"/>
              </a:rPr>
              <a:t>2</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Coaching Cycle</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SMART Goals</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Recap</a:t>
            </a:r>
          </a:p>
          <a:p>
            <a:endParaRPr lang="en-US" dirty="0"/>
          </a:p>
        </p:txBody>
      </p:sp>
      <p:sp>
        <p:nvSpPr>
          <p:cNvPr id="16" name="TextBox 15"/>
          <p:cNvSpPr txBox="1"/>
          <p:nvPr/>
        </p:nvSpPr>
        <p:spPr>
          <a:xfrm>
            <a:off x="4104767" y="2903469"/>
            <a:ext cx="1801788" cy="1768689"/>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 SECTION 3</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Tools</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Best Practices</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Recap</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Next Steps</a:t>
            </a:r>
          </a:p>
        </p:txBody>
      </p:sp>
      <p:cxnSp>
        <p:nvCxnSpPr>
          <p:cNvPr id="3" name="Straight Connector 4"/>
          <p:cNvCxnSpPr/>
          <p:nvPr/>
        </p:nvCxnSpPr>
        <p:spPr>
          <a:xfrm flipV="1">
            <a:off x="203443" y="2890719"/>
            <a:ext cx="5257800" cy="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6"/>
          <p:cNvCxnSpPr/>
          <p:nvPr/>
        </p:nvCxnSpPr>
        <p:spPr>
          <a:xfrm flipV="1">
            <a:off x="203443" y="5480730"/>
            <a:ext cx="5257800" cy="188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flipV="1">
            <a:off x="6461368" y="2898678"/>
            <a:ext cx="5257800" cy="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
          <p:cNvCxnSpPr/>
          <p:nvPr/>
        </p:nvCxnSpPr>
        <p:spPr>
          <a:xfrm flipV="1">
            <a:off x="6461368" y="5478501"/>
            <a:ext cx="5257800" cy="188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97421" y="2985419"/>
            <a:ext cx="2784705" cy="1506053"/>
          </a:xfrm>
          <a:prstGeom prst="rect">
            <a:avLst/>
          </a:prstGeom>
          <a:noFill/>
        </p:spPr>
        <p:txBody>
          <a:bodyPr wrap="square" rtlCol="0">
            <a:spAutoFit/>
          </a:bodyPr>
          <a:lstStyle/>
          <a:p>
            <a:pPr algn="ctr"/>
            <a:r>
              <a:rPr lang="en-US" sz="1600" b="1" dirty="0" smtClean="0">
                <a:latin typeface="Segoe UI" panose="020B0502040204020203" pitchFamily="34" charset="0"/>
                <a:ea typeface="Segoe UI" panose="020B0502040204020203" pitchFamily="34" charset="0"/>
                <a:cs typeface="Segoe UI" panose="020B0502040204020203" pitchFamily="34" charset="0"/>
              </a:rPr>
              <a:t>Day 2</a:t>
            </a:r>
          </a:p>
          <a:p>
            <a:pPr algn="ctr"/>
            <a:r>
              <a:rPr lang="en-US" sz="1600" b="1" dirty="0" smtClean="0">
                <a:latin typeface="Segoe UI" panose="020B0502040204020203" pitchFamily="34" charset="0"/>
                <a:ea typeface="Segoe UI" panose="020B0502040204020203" pitchFamily="34" charset="0"/>
                <a:cs typeface="Segoe UI" panose="020B0502040204020203" pitchFamily="34" charset="0"/>
              </a:rPr>
              <a:t>(classroom optional)</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Review and discuss on the job experience</a:t>
            </a:r>
          </a:p>
          <a:p>
            <a:pPr marL="228600" indent="-228600" defTabSz="914400">
              <a:lnSpc>
                <a:spcPct val="90000"/>
              </a:lnSpc>
              <a:spcBef>
                <a:spcPts val="1000"/>
              </a:spcBef>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Evaluation &amp; Certification</a:t>
            </a:r>
          </a:p>
        </p:txBody>
      </p:sp>
      <p:cxnSp>
        <p:nvCxnSpPr>
          <p:cNvPr id="10" name="Straight Arrow Connector 9"/>
          <p:cNvCxnSpPr/>
          <p:nvPr/>
        </p:nvCxnSpPr>
        <p:spPr>
          <a:xfrm>
            <a:off x="8592583" y="3135396"/>
            <a:ext cx="12096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772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6765287" y="4036980"/>
            <a:ext cx="5316262" cy="2785190"/>
          </a:xfrm>
          <a:prstGeom prst="rect">
            <a:avLst/>
          </a:prstGeom>
        </p:spPr>
      </p:pic>
      <p:sp>
        <p:nvSpPr>
          <p:cNvPr id="2" name="Title 1"/>
          <p:cNvSpPr>
            <a:spLocks noGrp="1"/>
          </p:cNvSpPr>
          <p:nvPr>
            <p:ph type="title"/>
          </p:nvPr>
        </p:nvSpPr>
        <p:spPr>
          <a:xfrm>
            <a:off x="179710" y="-36456"/>
            <a:ext cx="10515600" cy="1002632"/>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SMART Goals</a:t>
            </a:r>
          </a:p>
        </p:txBody>
      </p:sp>
      <p:sp>
        <p:nvSpPr>
          <p:cNvPr id="4" name="TextBox 3"/>
          <p:cNvSpPr txBox="1"/>
          <p:nvPr/>
        </p:nvSpPr>
        <p:spPr>
          <a:xfrm>
            <a:off x="179710" y="836163"/>
            <a:ext cx="7788444" cy="369332"/>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What is a SMART goal, and when should we apply this method? </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02273" y="5581180"/>
            <a:ext cx="552397" cy="731926"/>
          </a:xfrm>
          <a:prstGeom prst="rect">
            <a:avLst/>
          </a:prstGeom>
        </p:spPr>
      </p:pic>
      <p:pic>
        <p:nvPicPr>
          <p:cNvPr id="10" name="Picture 9"/>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85506" y="1648989"/>
            <a:ext cx="573756" cy="747870"/>
          </a:xfrm>
          <a:prstGeom prst="rect">
            <a:avLst/>
          </a:prstGeom>
        </p:spPr>
      </p:pic>
      <p:pic>
        <p:nvPicPr>
          <p:cNvPr id="11" name="Picture 10"/>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83565" y="2591845"/>
            <a:ext cx="777267" cy="731926"/>
          </a:xfrm>
          <a:prstGeom prst="rect">
            <a:avLst/>
          </a:prstGeom>
        </p:spPr>
      </p:pic>
      <p:pic>
        <p:nvPicPr>
          <p:cNvPr id="12" name="Picture 11"/>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17653" y="3557719"/>
            <a:ext cx="709460" cy="731926"/>
          </a:xfrm>
          <a:prstGeom prst="rect">
            <a:avLst/>
          </a:prstGeom>
        </p:spPr>
      </p:pic>
      <p:pic>
        <p:nvPicPr>
          <p:cNvPr id="13" name="Picture 12"/>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02273" y="4556200"/>
            <a:ext cx="556989" cy="713874"/>
          </a:xfrm>
          <a:prstGeom prst="rect">
            <a:avLst/>
          </a:prstGeom>
        </p:spPr>
      </p:pic>
      <p:sp>
        <p:nvSpPr>
          <p:cNvPr id="14" name="TextBox 13"/>
          <p:cNvSpPr txBox="1"/>
          <p:nvPr/>
        </p:nvSpPr>
        <p:spPr>
          <a:xfrm>
            <a:off x="1492688" y="1835504"/>
            <a:ext cx="1449105" cy="584775"/>
          </a:xfrm>
          <a:prstGeom prst="rect">
            <a:avLst/>
          </a:prstGeom>
          <a:noFill/>
        </p:spPr>
        <p:txBody>
          <a:bodyPr wrap="square" rtlCol="0">
            <a:spAutoFit/>
          </a:bodyPr>
          <a:lstStyle/>
          <a:p>
            <a:r>
              <a:rPr lang="en-US" sz="32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pecific</a:t>
            </a:r>
            <a:endPar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1615802" y="2764877"/>
            <a:ext cx="2039865" cy="584775"/>
          </a:xfrm>
          <a:prstGeom prst="rect">
            <a:avLst/>
          </a:prstGeom>
          <a:noFill/>
        </p:spPr>
        <p:txBody>
          <a:bodyPr wrap="square" rtlCol="0">
            <a:spAutoFit/>
          </a:bodyPr>
          <a:lstStyle/>
          <a:p>
            <a:r>
              <a:rPr lang="en-US" sz="32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easurable</a:t>
            </a:r>
            <a:endPar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1540814" y="3810151"/>
            <a:ext cx="2039865" cy="584775"/>
          </a:xfrm>
          <a:prstGeom prst="rect">
            <a:avLst/>
          </a:prstGeom>
          <a:noFill/>
        </p:spPr>
        <p:txBody>
          <a:bodyPr wrap="square" rtlCol="0">
            <a:spAutoFit/>
          </a:bodyPr>
          <a:lstStyle/>
          <a:p>
            <a:r>
              <a:rPr lang="en-US" sz="32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ctionable</a:t>
            </a:r>
            <a:endPar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1492688" y="4800660"/>
            <a:ext cx="2039865" cy="584775"/>
          </a:xfrm>
          <a:prstGeom prst="rect">
            <a:avLst/>
          </a:prstGeom>
          <a:noFill/>
        </p:spPr>
        <p:txBody>
          <a:bodyPr wrap="square" rtlCol="0">
            <a:spAutoFit/>
          </a:bodyPr>
          <a:lstStyle/>
          <a:p>
            <a:r>
              <a:rPr lang="en-US" sz="32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elevant</a:t>
            </a:r>
            <a:endPar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1378439" y="5790019"/>
            <a:ext cx="2620180" cy="584775"/>
          </a:xfrm>
          <a:prstGeom prst="rect">
            <a:avLst/>
          </a:prstGeom>
          <a:noFill/>
        </p:spPr>
        <p:txBody>
          <a:bodyPr wrap="square" rtlCol="0">
            <a:spAutoFit/>
          </a:bodyPr>
          <a:lstStyle/>
          <a:p>
            <a:r>
              <a:rPr lang="en-US" sz="32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a:t>
            </a:r>
            <a:r>
              <a:rPr lang="en-US" sz="32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me Bound</a:t>
            </a:r>
            <a:endParaRPr lang="en-US"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1643467" y="4266361"/>
            <a:ext cx="5438274" cy="338554"/>
          </a:xfrm>
          <a:prstGeom prst="rect">
            <a:avLst/>
          </a:prstGeom>
          <a:no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What actions will you take to achieve the goal?</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1632569" y="3215986"/>
            <a:ext cx="8956757" cy="584775"/>
          </a:xfrm>
          <a:prstGeom prst="rect">
            <a:avLst/>
          </a:prstGeom>
          <a:no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How will you measure progress?  How will you know when you have achieved the goal or completed the action?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1492688" y="2332956"/>
            <a:ext cx="5438274" cy="338554"/>
          </a:xfrm>
          <a:prstGeom prst="rect">
            <a:avLst/>
          </a:prstGeom>
          <a:no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Target a specific area for improvement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1514046" y="5320605"/>
            <a:ext cx="8690269" cy="338554"/>
          </a:xfrm>
          <a:prstGeom prst="rect">
            <a:avLst/>
          </a:prstGeom>
          <a:no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What results can realistically be achieved and make sense? (consider resources, timeframe, </a:t>
            </a:r>
            <a:r>
              <a:rPr lang="en-US" sz="1600" dirty="0" err="1" smtClean="0">
                <a:latin typeface="Segoe UI" panose="020B0502040204020203" pitchFamily="34" charset="0"/>
                <a:ea typeface="Segoe UI" panose="020B0502040204020203" pitchFamily="34" charset="0"/>
                <a:cs typeface="Segoe UI" panose="020B0502040204020203" pitchFamily="34" charset="0"/>
              </a:rPr>
              <a:t>etc</a:t>
            </a:r>
            <a:r>
              <a:rPr lang="en-US" sz="1600" dirty="0" smtClean="0">
                <a:latin typeface="Segoe UI" panose="020B0502040204020203" pitchFamily="34" charset="0"/>
                <a:ea typeface="Segoe UI" panose="020B0502040204020203" pitchFamily="34" charset="0"/>
                <a:cs typeface="Segoe UI" panose="020B0502040204020203" pitchFamily="34" charset="0"/>
              </a:rPr>
              <a: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378772" y="6239110"/>
            <a:ext cx="7313899" cy="338554"/>
          </a:xfrm>
          <a:prstGeom prst="rect">
            <a:avLst/>
          </a:prstGeom>
          <a:no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Specify </a:t>
            </a:r>
            <a:r>
              <a:rPr lang="en-US" sz="1600" i="1" dirty="0" smtClean="0">
                <a:latin typeface="Segoe UI" panose="020B0502040204020203" pitchFamily="34" charset="0"/>
                <a:ea typeface="Segoe UI" panose="020B0502040204020203" pitchFamily="34" charset="0"/>
                <a:cs typeface="Segoe UI" panose="020B0502040204020203" pitchFamily="34" charset="0"/>
              </a:rPr>
              <a:t>when</a:t>
            </a:r>
            <a:r>
              <a:rPr lang="en-US" sz="1600" dirty="0" smtClean="0">
                <a:latin typeface="Segoe UI" panose="020B0502040204020203" pitchFamily="34" charset="0"/>
                <a:ea typeface="Segoe UI" panose="020B0502040204020203" pitchFamily="34" charset="0"/>
                <a:cs typeface="Segoe UI" panose="020B0502040204020203" pitchFamily="34" charset="0"/>
              </a:rPr>
              <a:t> the results can/will be achieved </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8418813" y="1453741"/>
            <a:ext cx="2896887" cy="738664"/>
          </a:xfrm>
          <a:prstGeom prst="rect">
            <a:avLst/>
          </a:prstGeom>
          <a:noFill/>
          <a:ln>
            <a:solidFill>
              <a:schemeClr val="accent5"/>
            </a:solidFill>
          </a:ln>
          <a:effectLst>
            <a:outerShdw blurRad="63500" sx="102000" sy="102000" algn="ctr" rotWithShape="0">
              <a:prstClr val="black">
                <a:alpha val="40000"/>
              </a:prstClr>
            </a:outerShdw>
          </a:effectLst>
        </p:spPr>
        <p:txBody>
          <a:bodyPr wrap="square" rtlCol="0">
            <a:spAutoFit/>
          </a:bodyPr>
          <a:lstStyle/>
          <a:p>
            <a:r>
              <a:rPr lang="en-US" sz="14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Use SMART goals to </a:t>
            </a:r>
            <a:r>
              <a:rPr lang="en-US" sz="14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help identify and plan significant </a:t>
            </a:r>
            <a:r>
              <a:rPr lang="en-US" sz="14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goals, or those that are too broad.</a:t>
            </a:r>
            <a:endParaRPr lang="en-US" sz="14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5-Point Star 2"/>
          <p:cNvSpPr/>
          <p:nvPr/>
        </p:nvSpPr>
        <p:spPr>
          <a:xfrm>
            <a:off x="8156647" y="1409670"/>
            <a:ext cx="322730" cy="26881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9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46" y="103387"/>
            <a:ext cx="10515600" cy="672465"/>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Activity</a:t>
            </a:r>
            <a:endParaRPr lang="en-US" dirty="0"/>
          </a:p>
        </p:txBody>
      </p:sp>
      <p:sp>
        <p:nvSpPr>
          <p:cNvPr id="4" name="Content Placeholder 3"/>
          <p:cNvSpPr>
            <a:spLocks noGrp="1"/>
          </p:cNvSpPr>
          <p:nvPr>
            <p:ph sz="half" idx="1"/>
          </p:nvPr>
        </p:nvSpPr>
        <p:spPr>
          <a:xfrm>
            <a:off x="1475990" y="1591685"/>
            <a:ext cx="10017920" cy="2608491"/>
          </a:xfrm>
        </p:spPr>
        <p:txBody>
          <a:bodyPr>
            <a:normAutofit fontScale="92500" lnSpcReduction="20000"/>
          </a:bodyPr>
          <a:lstStyle/>
          <a:p>
            <a:pPr marL="0"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Think of a goal - might be one you are currently working on or a new one (</a:t>
            </a:r>
            <a:r>
              <a:rPr lang="en-US" sz="2200" i="1" dirty="0">
                <a:latin typeface="Segoe UI" panose="020B0502040204020203" pitchFamily="34" charset="0"/>
                <a:ea typeface="Segoe UI" panose="020B0502040204020203" pitchFamily="34" charset="0"/>
                <a:cs typeface="Segoe UI" panose="020B0502040204020203" pitchFamily="34" charset="0"/>
              </a:rPr>
              <a:t>You may not use the same goal we used in our sample </a:t>
            </a:r>
            <a:r>
              <a:rPr lang="en-US" sz="2200" i="1" dirty="0" smtClean="0">
                <a:latin typeface="Segoe UI" panose="020B0502040204020203" pitchFamily="34" charset="0"/>
                <a:ea typeface="Segoe UI" panose="020B0502040204020203" pitchFamily="34" charset="0"/>
                <a:cs typeface="Segoe UI" panose="020B0502040204020203" pitchFamily="34" charset="0"/>
              </a:rPr>
              <a:t>together)</a:t>
            </a:r>
          </a:p>
          <a:p>
            <a:pPr marL="0" indent="0">
              <a:buNone/>
            </a:pPr>
            <a:endParaRPr lang="en-US" sz="22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As a team write a goal using the SMART formula</a:t>
            </a:r>
          </a:p>
          <a:p>
            <a:pPr marL="0" indent="0">
              <a:buNone/>
            </a:pPr>
            <a:endParaRPr lang="en-US" sz="22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Be prepared to share and discuss with the group</a:t>
            </a:r>
          </a:p>
          <a:p>
            <a:pPr marL="0" indent="0" algn="ctr">
              <a:buNone/>
            </a:pP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1800" dirty="0" smtClean="0">
                <a:latin typeface="Segoe UI" panose="020B0502040204020203" pitchFamily="34" charset="0"/>
                <a:ea typeface="Segoe UI" panose="020B0502040204020203" pitchFamily="34" charset="0"/>
                <a:cs typeface="Segoe UI" panose="020B0502040204020203" pitchFamily="34" charset="0"/>
              </a:rPr>
              <a:t>      </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6821436" y="5706835"/>
            <a:ext cx="3351264" cy="369332"/>
          </a:xfrm>
          <a:prstGeom prst="rect">
            <a:avLst/>
          </a:prstGeom>
          <a:noFill/>
        </p:spPr>
        <p:txBody>
          <a:bodyPr wrap="square" rtlCol="0">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TIME ALLOTTED: </a:t>
            </a:r>
            <a:r>
              <a:rPr lang="en-US" dirty="0" smtClean="0">
                <a:latin typeface="Segoe UI" panose="020B0502040204020203" pitchFamily="34" charset="0"/>
                <a:ea typeface="Segoe UI" panose="020B0502040204020203" pitchFamily="34" charset="0"/>
                <a:cs typeface="Segoe UI" panose="020B0502040204020203" pitchFamily="34" charset="0"/>
              </a:rPr>
              <a:t>30 </a:t>
            </a:r>
            <a:r>
              <a:rPr lang="en-US" dirty="0">
                <a:latin typeface="Segoe UI" panose="020B0502040204020203" pitchFamily="34" charset="0"/>
                <a:ea typeface="Segoe UI" panose="020B0502040204020203" pitchFamily="34" charset="0"/>
                <a:cs typeface="Segoe UI" panose="020B0502040204020203" pitchFamily="34" charset="0"/>
              </a:rPr>
              <a:t>minutes</a:t>
            </a:r>
          </a:p>
        </p:txBody>
      </p:sp>
      <p:pic>
        <p:nvPicPr>
          <p:cNvPr id="10" name="Picture 9"/>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72700" y="4819650"/>
            <a:ext cx="1552575" cy="1774371"/>
          </a:xfrm>
          <a:prstGeom prst="rect">
            <a:avLst/>
          </a:prstGeom>
          <a:ln>
            <a:noFill/>
          </a:ln>
          <a:effectLst>
            <a:outerShdw blurRad="292100" dist="139700" dir="2700000" algn="tl" rotWithShape="0">
              <a:srgbClr val="333333">
                <a:alpha val="65000"/>
              </a:srgbClr>
            </a:outerShdw>
          </a:effectLst>
        </p:spPr>
      </p:pic>
      <p:sp>
        <p:nvSpPr>
          <p:cNvPr id="3" name="Oval 6"/>
          <p:cNvSpPr/>
          <p:nvPr/>
        </p:nvSpPr>
        <p:spPr>
          <a:xfrm>
            <a:off x="1004348" y="1591685"/>
            <a:ext cx="329154" cy="3213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 name="Oval 8"/>
          <p:cNvSpPr/>
          <p:nvPr/>
        </p:nvSpPr>
        <p:spPr>
          <a:xfrm>
            <a:off x="1004346" y="2407518"/>
            <a:ext cx="329154" cy="3213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 10"/>
          <p:cNvSpPr/>
          <p:nvPr/>
        </p:nvSpPr>
        <p:spPr>
          <a:xfrm>
            <a:off x="1015482" y="3132736"/>
            <a:ext cx="329154" cy="33854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1686707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15" y="17903"/>
            <a:ext cx="10515600" cy="933651"/>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Coaching Cycle: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Action - Implement </a:t>
            </a:r>
            <a:endParaRPr lang="en-US" sz="3600" dirty="0">
              <a:solidFill>
                <a:srgbClr val="0070C0"/>
              </a:solidFill>
            </a:endParaRPr>
          </a:p>
        </p:txBody>
      </p:sp>
      <p:sp>
        <p:nvSpPr>
          <p:cNvPr id="8" name="Rectangle 7"/>
          <p:cNvSpPr/>
          <p:nvPr/>
        </p:nvSpPr>
        <p:spPr>
          <a:xfrm>
            <a:off x="9066075" y="170945"/>
            <a:ext cx="3042729"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1" name="Rectangle 10"/>
          <p:cNvSpPr/>
          <p:nvPr/>
        </p:nvSpPr>
        <p:spPr>
          <a:xfrm>
            <a:off x="215815" y="800466"/>
            <a:ext cx="10640562" cy="338554"/>
          </a:xfrm>
          <a:prstGeom prst="rect">
            <a:avLst/>
          </a:prstGeom>
        </p:spPr>
        <p:txBody>
          <a:bodyPr wrap="square">
            <a:spAutoFit/>
          </a:bodyPr>
          <a:lstStyle/>
          <a:p>
            <a:r>
              <a:rPr lang="en-U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Now it’s time for NS to apply what has been </a:t>
            </a:r>
            <a:r>
              <a:rPr lang="en-US" sz="16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learned – What is your role?  </a:t>
            </a:r>
            <a:endParaRPr lang="en-US" sz="1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379411" y="2826067"/>
            <a:ext cx="3394921" cy="830997"/>
          </a:xfrm>
          <a:prstGeom prst="rect">
            <a:avLst/>
          </a:prstGeom>
        </p:spPr>
        <p:txBody>
          <a:bodyPr wrap="square">
            <a:spAutoFit/>
          </a:bodyPr>
          <a:lstStyle/>
          <a:p>
            <a:r>
              <a:rPr lang="en-U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What has been learned?  What still needs some work?  Revisit </a:t>
            </a:r>
            <a:r>
              <a:rPr lang="en-US" sz="16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goals and action </a:t>
            </a:r>
            <a:r>
              <a:rPr lang="en-U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plan</a:t>
            </a:r>
          </a:p>
        </p:txBody>
      </p:sp>
      <p:sp>
        <p:nvSpPr>
          <p:cNvPr id="13" name="Rectangle 12"/>
          <p:cNvSpPr/>
          <p:nvPr/>
        </p:nvSpPr>
        <p:spPr>
          <a:xfrm>
            <a:off x="1423556" y="5964146"/>
            <a:ext cx="3317409" cy="584775"/>
          </a:xfrm>
          <a:prstGeom prst="rect">
            <a:avLst/>
          </a:prstGeom>
        </p:spPr>
        <p:txBody>
          <a:bodyPr wrap="square">
            <a:spAutoFit/>
          </a:bodyPr>
          <a:lstStyle/>
          <a:p>
            <a:r>
              <a:rPr lang="en-U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Provide feedback – what is NS doing well, what still needs work.  </a:t>
            </a:r>
          </a:p>
        </p:txBody>
      </p:sp>
      <p:graphicFrame>
        <p:nvGraphicFramePr>
          <p:cNvPr id="17" name="Diagram 16"/>
          <p:cNvGraphicFramePr/>
          <p:nvPr>
            <p:extLst>
              <p:ext uri="{D42A27DB-BD31-4B8C-83A1-F6EECF244321}">
                <p14:modId xmlns:p14="http://schemas.microsoft.com/office/powerpoint/2010/main" val="1633907387"/>
              </p:ext>
            </p:extLst>
          </p:nvPr>
        </p:nvGraphicFramePr>
        <p:xfrm>
          <a:off x="2592887" y="1193554"/>
          <a:ext cx="8138527" cy="572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9465253" y="2702957"/>
            <a:ext cx="3045450" cy="954107"/>
          </a:xfrm>
          <a:prstGeom prst="rect">
            <a:avLst/>
          </a:prstGeom>
        </p:spPr>
        <p:txBody>
          <a:bodyPr wrap="square">
            <a:spAutoFit/>
          </a:bodyPr>
          <a:lstStyle/>
          <a:p>
            <a:r>
              <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What does NS think of </a:t>
            </a:r>
            <a:r>
              <a:rPr lang="en-U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progress </a:t>
            </a:r>
            <a:r>
              <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towards, or achievement of the goal?  What </a:t>
            </a:r>
            <a:r>
              <a:rPr lang="en-U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is needed to be </a:t>
            </a:r>
            <a:r>
              <a:rPr lang="en-U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successful?</a:t>
            </a:r>
          </a:p>
        </p:txBody>
      </p:sp>
    </p:spTree>
    <p:extLst>
      <p:ext uri="{BB962C8B-B14F-4D97-AF65-F5344CB8AC3E}">
        <p14:creationId xmlns:p14="http://schemas.microsoft.com/office/powerpoint/2010/main" val="1105618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11" y="0"/>
            <a:ext cx="10515600" cy="902569"/>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Coaching Cycle</a:t>
            </a:r>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Reflect </a:t>
            </a:r>
            <a:endParaRPr lang="en-US" sz="3600" dirty="0">
              <a:solidFill>
                <a:srgbClr val="0070C0"/>
              </a:solidFill>
            </a:endParaRPr>
          </a:p>
        </p:txBody>
      </p:sp>
      <p:graphicFrame>
        <p:nvGraphicFramePr>
          <p:cNvPr id="3" name="Diagram 2"/>
          <p:cNvGraphicFramePr/>
          <p:nvPr>
            <p:extLst>
              <p:ext uri="{D42A27DB-BD31-4B8C-83A1-F6EECF244321}">
                <p14:modId xmlns:p14="http://schemas.microsoft.com/office/powerpoint/2010/main" val="2705818644"/>
              </p:ext>
            </p:extLst>
          </p:nvPr>
        </p:nvGraphicFramePr>
        <p:xfrm>
          <a:off x="0" y="813934"/>
          <a:ext cx="12192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54762" y="1563296"/>
            <a:ext cx="2414524"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Ask questions</a:t>
            </a:r>
          </a:p>
          <a:p>
            <a:pPr marL="285750" indent="-285750">
              <a:buFont typeface="Arial" panose="020B0604020202020204" pitchFamily="34" charset="0"/>
              <a:buChar char="•"/>
            </a:pPr>
            <a:endPar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Listen</a:t>
            </a:r>
          </a:p>
          <a:p>
            <a:pPr marL="285750" indent="-285750">
              <a:buFont typeface="Arial" panose="020B0604020202020204" pitchFamily="34" charset="0"/>
              <a:buChar char="•"/>
            </a:pPr>
            <a:endPar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Encourage critical thinking</a:t>
            </a:r>
            <a:endPar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Provide </a:t>
            </a: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support and guidance</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6379116" y="2426757"/>
            <a:ext cx="3522484"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Ask </a:t>
            </a: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questions</a:t>
            </a:r>
          </a:p>
          <a:p>
            <a:r>
              <a:rPr lang="en-US"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endParaRPr lang="en-US"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Share concerns</a:t>
            </a:r>
          </a:p>
          <a:p>
            <a:pPr marL="285750" indent="-285750">
              <a:buFont typeface="Arial" panose="020B0604020202020204" pitchFamily="34" charset="0"/>
              <a:buChar char="•"/>
            </a:pPr>
            <a:endPar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Be accountable</a:t>
            </a:r>
          </a:p>
          <a:p>
            <a:endPar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Accept feedback and instruction</a:t>
            </a:r>
          </a:p>
          <a:p>
            <a:pPr marL="285750" indent="-285750">
              <a:buFont typeface="Arial" panose="020B0604020202020204" pitchFamily="34" charset="0"/>
              <a:buChar char="•"/>
            </a:pPr>
            <a:endPar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Document</a:t>
            </a:r>
          </a:p>
          <a:p>
            <a:pPr marL="285750" indent="-285750">
              <a:buFont typeface="Arial" panose="020B0604020202020204" pitchFamily="34" charset="0"/>
              <a:buChar char="•"/>
            </a:pPr>
            <a:endPar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Learn and </a:t>
            </a:r>
            <a:r>
              <a:rPr lang="en-US"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adapt</a:t>
            </a:r>
          </a:p>
          <a:p>
            <a:pPr marL="285750" indent="-285750">
              <a:buFont typeface="Arial" panose="020B0604020202020204" pitchFamily="34" charset="0"/>
              <a:buChar cha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73027" y="5174979"/>
            <a:ext cx="5680074" cy="1600438"/>
          </a:xfrm>
          <a:prstGeom prst="rect">
            <a:avLst/>
          </a:prstGeom>
          <a:solidFill>
            <a:schemeClr val="accent3">
              <a:lumMod val="20000"/>
              <a:lumOff val="80000"/>
            </a:schemeClr>
          </a:solidFill>
        </p:spPr>
        <p:txBody>
          <a:bodyPr wrap="square">
            <a:spAutoFit/>
          </a:bodyPr>
          <a:lstStyle/>
          <a:p>
            <a:r>
              <a:rPr lang="en-US" sz="14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SAMPLE QUESTIONS</a:t>
            </a:r>
          </a:p>
          <a:p>
            <a:pPr marL="285750" indent="-285750">
              <a:buFont typeface="Arial" panose="020B0604020202020204" pitchFamily="34" charset="0"/>
              <a:buChar char="•"/>
            </a:pPr>
            <a:r>
              <a:rPr lang="en-US" sz="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What </a:t>
            </a:r>
            <a:r>
              <a:rPr lang="en-US" sz="1200" dirty="0">
                <a:solidFill>
                  <a:srgbClr val="002060"/>
                </a:solidFill>
                <a:latin typeface="Segoe UI" panose="020B0502040204020203" pitchFamily="34" charset="0"/>
                <a:ea typeface="Segoe UI" panose="020B0502040204020203" pitchFamily="34" charset="0"/>
                <a:cs typeface="Segoe UI" panose="020B0502040204020203" pitchFamily="34" charset="0"/>
              </a:rPr>
              <a:t>happened?</a:t>
            </a:r>
          </a:p>
          <a:p>
            <a:pPr marL="285750" indent="-285750">
              <a:buFont typeface="Arial" panose="020B0604020202020204" pitchFamily="34" charset="0"/>
              <a:buChar char="•"/>
            </a:pPr>
            <a:r>
              <a:rPr lang="en-US" sz="1200" dirty="0">
                <a:solidFill>
                  <a:srgbClr val="002060"/>
                </a:solidFill>
                <a:latin typeface="Segoe UI" panose="020B0502040204020203" pitchFamily="34" charset="0"/>
                <a:ea typeface="Segoe UI" panose="020B0502040204020203" pitchFamily="34" charset="0"/>
                <a:cs typeface="Segoe UI" panose="020B0502040204020203" pitchFamily="34" charset="0"/>
              </a:rPr>
              <a:t>Why did it happen that way?</a:t>
            </a:r>
          </a:p>
          <a:p>
            <a:pPr marL="285750" indent="-285750">
              <a:buFont typeface="Arial" panose="020B0604020202020204" pitchFamily="34" charset="0"/>
              <a:buChar char="•"/>
            </a:pPr>
            <a:r>
              <a:rPr lang="en-US" sz="1200" dirty="0">
                <a:solidFill>
                  <a:srgbClr val="002060"/>
                </a:solidFill>
                <a:latin typeface="Segoe UI" panose="020B0502040204020203" pitchFamily="34" charset="0"/>
                <a:ea typeface="Segoe UI" panose="020B0502040204020203" pitchFamily="34" charset="0"/>
                <a:cs typeface="Segoe UI" panose="020B0502040204020203" pitchFamily="34" charset="0"/>
              </a:rPr>
              <a:t>What were the consequences? For the individual?  For housemates?  For the agency?  For you?</a:t>
            </a:r>
          </a:p>
          <a:p>
            <a:pPr marL="285750" indent="-285750">
              <a:buFont typeface="Arial" panose="020B0604020202020204" pitchFamily="34" charset="0"/>
              <a:buChar char="•"/>
            </a:pPr>
            <a:r>
              <a:rPr lang="en-US" sz="1200" dirty="0">
                <a:solidFill>
                  <a:srgbClr val="002060"/>
                </a:solidFill>
                <a:latin typeface="Segoe UI" panose="020B0502040204020203" pitchFamily="34" charset="0"/>
                <a:ea typeface="Segoe UI" panose="020B0502040204020203" pitchFamily="34" charset="0"/>
                <a:cs typeface="Segoe UI" panose="020B0502040204020203" pitchFamily="34" charset="0"/>
              </a:rPr>
              <a:t>How would you handle a similar situation in the future?</a:t>
            </a:r>
          </a:p>
          <a:p>
            <a:pPr marL="285750" indent="-285750">
              <a:buFont typeface="Arial" panose="020B0604020202020204" pitchFamily="34" charset="0"/>
              <a:buChar char="•"/>
            </a:pPr>
            <a:r>
              <a:rPr lang="en-US" sz="1200" dirty="0">
                <a:solidFill>
                  <a:srgbClr val="002060"/>
                </a:solidFill>
                <a:latin typeface="Segoe UI" panose="020B0502040204020203" pitchFamily="34" charset="0"/>
                <a:ea typeface="Segoe UI" panose="020B0502040204020203" pitchFamily="34" charset="0"/>
                <a:cs typeface="Segoe UI" panose="020B0502040204020203" pitchFamily="34" charset="0"/>
              </a:rPr>
              <a:t>Who can you talk to: for support, perspective, guidance?</a:t>
            </a:r>
          </a:p>
          <a:p>
            <a:pPr marL="285750" indent="-285750">
              <a:buFont typeface="Arial" panose="020B0604020202020204" pitchFamily="34" charset="0"/>
              <a:buChar char="•"/>
            </a:pPr>
            <a:r>
              <a:rPr lang="en-US" sz="1200" dirty="0">
                <a:solidFill>
                  <a:srgbClr val="002060"/>
                </a:solidFill>
                <a:latin typeface="Segoe UI" panose="020B0502040204020203" pitchFamily="34" charset="0"/>
                <a:ea typeface="Segoe UI" panose="020B0502040204020203" pitchFamily="34" charset="0"/>
                <a:cs typeface="Segoe UI" panose="020B0502040204020203" pitchFamily="34" charset="0"/>
              </a:rPr>
              <a:t>What will you do in the next 48 hours to use what you learned?</a:t>
            </a:r>
          </a:p>
        </p:txBody>
      </p:sp>
    </p:spTree>
    <p:extLst>
      <p:ext uri="{BB962C8B-B14F-4D97-AF65-F5344CB8AC3E}">
        <p14:creationId xmlns:p14="http://schemas.microsoft.com/office/powerpoint/2010/main" val="849667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9525"/>
            <a:ext cx="10515600" cy="981075"/>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Recap</a:t>
            </a:r>
            <a:endParaRPr lang="en-US" sz="40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34525" y="4281665"/>
            <a:ext cx="2418160" cy="2418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704850" y="981075"/>
            <a:ext cx="9944100" cy="5109091"/>
          </a:xfrm>
          <a:prstGeom prst="rect">
            <a:avLst/>
          </a:prstGeom>
          <a:noFill/>
        </p:spPr>
        <p:txBody>
          <a:bodyPr wrap="squar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What have we learned?</a:t>
            </a: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Wingdings" panose="05000000000000000000" pitchFamily="2" charset="2"/>
              <a:buChar char="ü"/>
            </a:pPr>
            <a:r>
              <a:rPr lang="en-US" sz="2000" dirty="0" smtClean="0">
                <a:latin typeface="Segoe UI" panose="020B0502040204020203" pitchFamily="34" charset="0"/>
                <a:ea typeface="Segoe UI" panose="020B0502040204020203" pitchFamily="34" charset="0"/>
                <a:cs typeface="Segoe UI" panose="020B0502040204020203" pitchFamily="34" charset="0"/>
              </a:rPr>
              <a:t>Coaching Cycle contains 3 parts:</a:t>
            </a:r>
          </a:p>
          <a:p>
            <a:pPr marL="914400" lvl="1" indent="-457200">
              <a:buFont typeface="+mj-lt"/>
              <a:buAutoNum type="arabicPeriod"/>
            </a:pPr>
            <a:r>
              <a:rPr lang="en-US" sz="2000" b="1" dirty="0" smtClean="0">
                <a:latin typeface="Segoe UI" panose="020B0502040204020203" pitchFamily="34" charset="0"/>
                <a:ea typeface="Segoe UI" panose="020B0502040204020203" pitchFamily="34" charset="0"/>
                <a:cs typeface="Segoe UI" panose="020B0502040204020203" pitchFamily="34" charset="0"/>
              </a:rPr>
              <a:t>Focus </a:t>
            </a:r>
            <a:r>
              <a:rPr lang="en-US" sz="2000" dirty="0" smtClean="0">
                <a:latin typeface="Segoe UI" panose="020B0502040204020203" pitchFamily="34" charset="0"/>
                <a:ea typeface="Segoe UI" panose="020B0502040204020203" pitchFamily="34" charset="0"/>
                <a:cs typeface="Segoe UI" panose="020B0502040204020203" pitchFamily="34" charset="0"/>
              </a:rPr>
              <a:t>Assess and prioritize what NS is to learn, skills to develop/improve</a:t>
            </a:r>
          </a:p>
          <a:p>
            <a:pPr marL="914400" lvl="1" indent="-457200">
              <a:buFont typeface="+mj-lt"/>
              <a:buAutoNum type="arabicPeriod"/>
            </a:pPr>
            <a:r>
              <a:rPr lang="en-US" sz="2000" b="1" dirty="0" smtClean="0">
                <a:latin typeface="Segoe UI" panose="020B0502040204020203" pitchFamily="34" charset="0"/>
                <a:ea typeface="Segoe UI" panose="020B0502040204020203" pitchFamily="34" charset="0"/>
                <a:cs typeface="Segoe UI" panose="020B0502040204020203" pitchFamily="34" charset="0"/>
              </a:rPr>
              <a:t>Action </a:t>
            </a:r>
            <a:r>
              <a:rPr lang="en-US" sz="2000" dirty="0" smtClean="0">
                <a:latin typeface="Segoe UI" panose="020B0502040204020203" pitchFamily="34" charset="0"/>
                <a:ea typeface="Segoe UI" panose="020B0502040204020203" pitchFamily="34" charset="0"/>
                <a:cs typeface="Segoe UI" panose="020B0502040204020203" pitchFamily="34" charset="0"/>
              </a:rPr>
              <a:t>Build SMART goals, ensure NS has successfully implemented learnings</a:t>
            </a:r>
            <a:endParaRPr lang="en-US" sz="2000" b="1" dirty="0" smtClean="0">
              <a:latin typeface="Segoe UI" panose="020B0502040204020203" pitchFamily="34" charset="0"/>
              <a:ea typeface="Segoe UI" panose="020B0502040204020203" pitchFamily="34" charset="0"/>
              <a:cs typeface="Segoe UI" panose="020B0502040204020203" pitchFamily="34" charset="0"/>
            </a:endParaRPr>
          </a:p>
          <a:p>
            <a:pPr marL="914400" lvl="1" indent="-457200">
              <a:buFont typeface="+mj-lt"/>
              <a:buAutoNum type="arabicPeriod"/>
            </a:pPr>
            <a:r>
              <a:rPr lang="en-US" sz="2000" b="1" dirty="0" smtClean="0">
                <a:latin typeface="Segoe UI" panose="020B0502040204020203" pitchFamily="34" charset="0"/>
                <a:ea typeface="Segoe UI" panose="020B0502040204020203" pitchFamily="34" charset="0"/>
                <a:cs typeface="Segoe UI" panose="020B0502040204020203" pitchFamily="34" charset="0"/>
              </a:rPr>
              <a:t>Reflect </a:t>
            </a:r>
            <a:r>
              <a:rPr lang="en-US" sz="2000" dirty="0" smtClean="0">
                <a:latin typeface="Segoe UI" panose="020B0502040204020203" pitchFamily="34" charset="0"/>
                <a:ea typeface="Segoe UI" panose="020B0502040204020203" pitchFamily="34" charset="0"/>
                <a:cs typeface="Segoe UI" panose="020B0502040204020203" pitchFamily="34" charset="0"/>
              </a:rPr>
              <a:t>What is NS doing well, what needs improvement?</a:t>
            </a:r>
          </a:p>
          <a:p>
            <a:pPr lvl="1"/>
            <a:endParaRPr lang="en-US" sz="20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ü"/>
            </a:pPr>
            <a:r>
              <a:rPr lang="en-US" sz="2000" dirty="0" smtClean="0">
                <a:latin typeface="Segoe UI" panose="020B0502040204020203" pitchFamily="34" charset="0"/>
                <a:ea typeface="Segoe UI" panose="020B0502040204020203" pitchFamily="34" charset="0"/>
                <a:cs typeface="Segoe UI" panose="020B0502040204020203" pitchFamily="34" charset="0"/>
              </a:rPr>
              <a:t>SMART goals are Smart, Measurable, Actionable, Relevant, and Time Bound -  can help make broad goals specific and achievable</a:t>
            </a:r>
          </a:p>
          <a:p>
            <a:pPr marL="342900" indent="-342900">
              <a:buFont typeface="Wingdings" panose="05000000000000000000" pitchFamily="2" charset="2"/>
              <a:buChar char="ü"/>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ü"/>
            </a:pPr>
            <a:r>
              <a:rPr lang="en-US" sz="2000" dirty="0" smtClean="0">
                <a:latin typeface="Segoe UI" panose="020B0502040204020203" pitchFamily="34" charset="0"/>
                <a:ea typeface="Segoe UI" panose="020B0502040204020203" pitchFamily="34" charset="0"/>
                <a:cs typeface="Segoe UI" panose="020B0502040204020203" pitchFamily="34" charset="0"/>
              </a:rPr>
              <a:t>During the Implementation phase, Coach and NS should discuss progress</a:t>
            </a:r>
          </a:p>
          <a:p>
            <a:pPr marL="342900" indent="-342900">
              <a:buFont typeface="Wingdings" panose="05000000000000000000" pitchFamily="2" charset="2"/>
              <a:buChar char="ü"/>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ü"/>
            </a:pPr>
            <a:r>
              <a:rPr lang="en-US" sz="2000" dirty="0" smtClean="0">
                <a:latin typeface="Segoe UI" panose="020B0502040204020203" pitchFamily="34" charset="0"/>
                <a:ea typeface="Segoe UI" panose="020B0502040204020203" pitchFamily="34" charset="0"/>
                <a:cs typeface="Segoe UI" panose="020B0502040204020203" pitchFamily="34" charset="0"/>
              </a:rPr>
              <a:t>Help NS to reflect by asking questions, listening, and providing guidance</a:t>
            </a:r>
          </a:p>
          <a:p>
            <a:pPr marL="342900" indent="-342900">
              <a:buFont typeface="Wingdings" panose="05000000000000000000" pitchFamily="2" charset="2"/>
              <a:buChar char="ü"/>
            </a:pP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ü"/>
            </a:pPr>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998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Section 3</a:t>
            </a:r>
            <a:endParaRPr lang="en-US" sz="4000" dirty="0"/>
          </a:p>
        </p:txBody>
      </p:sp>
      <p:sp>
        <p:nvSpPr>
          <p:cNvPr id="3" name="Content Placeholder 2"/>
          <p:cNvSpPr>
            <a:spLocks noGrp="1"/>
          </p:cNvSpPr>
          <p:nvPr>
            <p:ph idx="1"/>
          </p:nvPr>
        </p:nvSpPr>
        <p:spPr>
          <a:xfrm>
            <a:off x="874294" y="1569039"/>
            <a:ext cx="10515600" cy="4893962"/>
          </a:xfrm>
        </p:spPr>
        <p:txBody>
          <a:bodyPr>
            <a:norm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Tools</a:t>
            </a:r>
          </a:p>
          <a:p>
            <a:pPr marL="971550" lvl="1" indent="-514350">
              <a:buFont typeface="+mj-lt"/>
              <a:buAutoNum type="arabicPeriod"/>
            </a:pPr>
            <a:r>
              <a:rPr lang="en-US" sz="2800" dirty="0" smtClean="0">
                <a:latin typeface="Segoe UI" panose="020B0502040204020203" pitchFamily="34" charset="0"/>
                <a:ea typeface="Segoe UI" panose="020B0502040204020203" pitchFamily="34" charset="0"/>
                <a:cs typeface="Segoe UI" panose="020B0502040204020203" pitchFamily="34" charset="0"/>
              </a:rPr>
              <a:t>Snapshot</a:t>
            </a:r>
          </a:p>
          <a:p>
            <a:pPr marL="971550" lvl="1" indent="-514350">
              <a:buFont typeface="+mj-lt"/>
              <a:buAutoNum type="arabicPeriod"/>
            </a:pPr>
            <a:r>
              <a:rPr lang="en-US" sz="2800" dirty="0" smtClean="0">
                <a:latin typeface="Segoe UI" panose="020B0502040204020203" pitchFamily="34" charset="0"/>
                <a:ea typeface="Segoe UI" panose="020B0502040204020203" pitchFamily="34" charset="0"/>
                <a:cs typeface="Segoe UI" panose="020B0502040204020203" pitchFamily="34" charset="0"/>
              </a:rPr>
              <a:t>Coaching Checklist</a:t>
            </a:r>
          </a:p>
          <a:p>
            <a:pPr marL="914400" lvl="2" indent="0">
              <a:buNone/>
            </a:pPr>
            <a:r>
              <a:rPr lang="en-US" sz="2800" dirty="0" smtClean="0">
                <a:latin typeface="Segoe UI" panose="020B0502040204020203" pitchFamily="34" charset="0"/>
                <a:ea typeface="Segoe UI" panose="020B0502040204020203" pitchFamily="34" charset="0"/>
                <a:cs typeface="Segoe UI" panose="020B0502040204020203" pitchFamily="34" charset="0"/>
              </a:rPr>
              <a:t> Activity</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971550" lvl="1" indent="-514350">
              <a:buFont typeface="+mj-lt"/>
              <a:buAutoNum type="arabicPeriod"/>
            </a:pPr>
            <a:r>
              <a:rPr lang="en-US" sz="2800" dirty="0" smtClean="0">
                <a:latin typeface="Segoe UI" panose="020B0502040204020203" pitchFamily="34" charset="0"/>
                <a:ea typeface="Segoe UI" panose="020B0502040204020203" pitchFamily="34" charset="0"/>
                <a:cs typeface="Segoe UI" panose="020B0502040204020203" pitchFamily="34" charset="0"/>
              </a:rPr>
              <a:t>Reflection Worksheet</a:t>
            </a:r>
          </a:p>
          <a:p>
            <a:pPr marL="971550" lvl="1" indent="-514350">
              <a:buFont typeface="+mj-lt"/>
              <a:buAutoNum type="arabicPeriod"/>
            </a:pPr>
            <a:r>
              <a:rPr lang="en-US" sz="2800" dirty="0">
                <a:latin typeface="Segoe UI" panose="020B0502040204020203" pitchFamily="34" charset="0"/>
                <a:ea typeface="Segoe UI" panose="020B0502040204020203" pitchFamily="34" charset="0"/>
                <a:cs typeface="Segoe UI" panose="020B0502040204020203" pitchFamily="34" charset="0"/>
              </a:rPr>
              <a:t>Meetings &amp; </a:t>
            </a:r>
            <a:r>
              <a:rPr lang="en-US" sz="2800" dirty="0" smtClean="0">
                <a:latin typeface="Segoe UI" panose="020B0502040204020203" pitchFamily="34" charset="0"/>
                <a:ea typeface="Segoe UI" panose="020B0502040204020203" pitchFamily="34" charset="0"/>
                <a:cs typeface="Segoe UI" panose="020B0502040204020203" pitchFamily="34" charset="0"/>
              </a:rPr>
              <a:t>Agendas</a:t>
            </a:r>
          </a:p>
          <a:p>
            <a:r>
              <a:rPr lang="en-US" dirty="0" smtClean="0">
                <a:latin typeface="Segoe UI" panose="020B0502040204020203" pitchFamily="34" charset="0"/>
                <a:ea typeface="Segoe UI" panose="020B0502040204020203" pitchFamily="34" charset="0"/>
                <a:cs typeface="Segoe UI" panose="020B0502040204020203" pitchFamily="34" charset="0"/>
              </a:rPr>
              <a:t>Best Practices</a:t>
            </a:r>
          </a:p>
          <a:p>
            <a:r>
              <a:rPr lang="en-US" dirty="0" smtClean="0">
                <a:latin typeface="Segoe UI" panose="020B0502040204020203" pitchFamily="34" charset="0"/>
                <a:ea typeface="Segoe UI" panose="020B0502040204020203" pitchFamily="34" charset="0"/>
                <a:cs typeface="Segoe UI" panose="020B0502040204020203" pitchFamily="34" charset="0"/>
              </a:rPr>
              <a:t>Activity</a:t>
            </a:r>
          </a:p>
          <a:p>
            <a:r>
              <a:rPr lang="en-US" dirty="0" smtClean="0">
                <a:latin typeface="Segoe UI" panose="020B0502040204020203" pitchFamily="34" charset="0"/>
                <a:ea typeface="Segoe UI" panose="020B0502040204020203" pitchFamily="34" charset="0"/>
                <a:cs typeface="Segoe UI" panose="020B0502040204020203" pitchFamily="34" charset="0"/>
              </a:rPr>
              <a:t>Recap</a:t>
            </a:r>
          </a:p>
          <a:p>
            <a:r>
              <a:rPr lang="en-US" dirty="0" smtClean="0">
                <a:latin typeface="Segoe UI" panose="020B0502040204020203" pitchFamily="34" charset="0"/>
                <a:ea typeface="Segoe UI" panose="020B0502040204020203" pitchFamily="34" charset="0"/>
                <a:cs typeface="Segoe UI" panose="020B0502040204020203" pitchFamily="34" charset="0"/>
              </a:rPr>
              <a:t>Next Steps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312821" y="256674"/>
            <a:ext cx="11638547" cy="6328610"/>
          </a:xfrm>
          <a:prstGeom prst="rect">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duotone>
              <a:schemeClr val="bg2">
                <a:shade val="45000"/>
                <a:satMod val="135000"/>
              </a:schemeClr>
              <a:prstClr val="white"/>
            </a:duotone>
          </a:blip>
          <a:stretch>
            <a:fillRect/>
          </a:stretch>
        </p:blipFill>
        <p:spPr>
          <a:xfrm>
            <a:off x="6048376" y="378957"/>
            <a:ext cx="5110162" cy="6084044"/>
          </a:xfrm>
          <a:prstGeom prst="rect">
            <a:avLst/>
          </a:prstGeom>
          <a:effectLst>
            <a:softEdge rad="127000"/>
          </a:effectLst>
        </p:spPr>
      </p:pic>
    </p:spTree>
    <p:extLst>
      <p:ext uri="{BB962C8B-B14F-4D97-AF65-F5344CB8AC3E}">
        <p14:creationId xmlns:p14="http://schemas.microsoft.com/office/powerpoint/2010/main" val="3413373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 y="9053"/>
            <a:ext cx="10515600" cy="950614"/>
          </a:xfrm>
        </p:spPr>
        <p:txBody>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Tools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8400081"/>
              </p:ext>
            </p:extLst>
          </p:nvPr>
        </p:nvGraphicFramePr>
        <p:xfrm>
          <a:off x="844550" y="1249378"/>
          <a:ext cx="10515600" cy="493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92562" y="2227152"/>
            <a:ext cx="3241140" cy="646331"/>
          </a:xfrm>
          <a:prstGeom prst="rect">
            <a:avLst/>
          </a:prstGeom>
          <a:noFill/>
        </p:spPr>
        <p:txBody>
          <a:bodyPr wrap="square" rtlCol="0">
            <a:spAutoFit/>
          </a:bodyPr>
          <a:lstStyle/>
          <a:p>
            <a:r>
              <a:rPr lang="en-US"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Identifies and documents coaching actions and status</a:t>
            </a:r>
            <a:endPar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44549" y="2254312"/>
            <a:ext cx="3093707" cy="646331"/>
          </a:xfrm>
          <a:prstGeom prst="rect">
            <a:avLst/>
          </a:prstGeom>
          <a:noFill/>
        </p:spPr>
        <p:txBody>
          <a:bodyPr wrap="square" rtlCol="0">
            <a:spAutoFit/>
          </a:bodyPr>
          <a:lstStyle/>
          <a:p>
            <a:r>
              <a:rPr lang="en-US"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Provides an overview of the individual being supported</a:t>
            </a:r>
            <a:endPar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844549" y="4380367"/>
            <a:ext cx="3279776" cy="646331"/>
          </a:xfrm>
          <a:prstGeom prst="rect">
            <a:avLst/>
          </a:prstGeom>
          <a:noFill/>
        </p:spPr>
        <p:txBody>
          <a:bodyPr wrap="square" rtlCol="0">
            <a:spAutoFit/>
          </a:bodyPr>
          <a:lstStyle/>
          <a:p>
            <a:r>
              <a:rPr lang="en-US"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Follow agenda, discuss, provide guidance</a:t>
            </a:r>
            <a:endPar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8526855" y="4380367"/>
            <a:ext cx="3241140" cy="923330"/>
          </a:xfrm>
          <a:prstGeom prst="rect">
            <a:avLst/>
          </a:prstGeom>
          <a:noFill/>
        </p:spPr>
        <p:txBody>
          <a:bodyPr wrap="square" rtlCol="0">
            <a:spAutoFit/>
          </a:bodyPr>
          <a:lstStyle/>
          <a:p>
            <a:r>
              <a:rPr lang="en-US"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Opportunity for NS to assess their performance, think critically</a:t>
            </a:r>
            <a:endParaRPr lang="en-US"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180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660865" y="1731485"/>
            <a:ext cx="4912010" cy="455303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11796" y="0"/>
            <a:ext cx="10515600" cy="829297"/>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Tools: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Snapshot</a:t>
            </a:r>
            <a:endParaRPr lang="en-US" sz="36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Content Placeholder 2"/>
          <p:cNvSpPr>
            <a:spLocks noGrp="1"/>
          </p:cNvSpPr>
          <p:nvPr>
            <p:ph idx="1"/>
          </p:nvPr>
        </p:nvSpPr>
        <p:spPr>
          <a:xfrm>
            <a:off x="1025891" y="1894680"/>
            <a:ext cx="7041150" cy="4675111"/>
          </a:xfrm>
        </p:spPr>
        <p:txBody>
          <a:bodyPr>
            <a:normAutofit/>
          </a:bodyPr>
          <a:lstStyle/>
          <a:p>
            <a:pPr marL="0" indent="0">
              <a:buNone/>
            </a:pPr>
            <a:r>
              <a:rPr lang="en-US" sz="2000" dirty="0" smtClean="0">
                <a:latin typeface="Segoe UI" panose="020B0502040204020203" pitchFamily="34" charset="0"/>
                <a:ea typeface="Segoe UI" panose="020B0502040204020203" pitchFamily="34" charset="0"/>
                <a:cs typeface="Segoe UI" panose="020B0502040204020203" pitchFamily="34" charset="0"/>
              </a:rPr>
              <a:t>Often includes:</a:t>
            </a:r>
          </a:p>
          <a:p>
            <a:pPr marL="0" indent="0">
              <a:buNone/>
            </a:pPr>
            <a:endParaRPr lang="en-US" sz="2000" dirty="0" smtClean="0">
              <a:latin typeface="Segoe UI" panose="020B0502040204020203" pitchFamily="34" charset="0"/>
              <a:ea typeface="Segoe UI" panose="020B0502040204020203" pitchFamily="34" charset="0"/>
              <a:cs typeface="Segoe UI" panose="020B0502040204020203" pitchFamily="34" charset="0"/>
            </a:endParaRPr>
          </a:p>
          <a:p>
            <a:r>
              <a:rPr lang="en-US" sz="2000" dirty="0" smtClean="0">
                <a:latin typeface="Segoe UI" panose="020B0502040204020203" pitchFamily="34" charset="0"/>
                <a:ea typeface="Segoe UI" panose="020B0502040204020203" pitchFamily="34" charset="0"/>
                <a:cs typeface="Segoe UI" panose="020B0502040204020203" pitchFamily="34" charset="0"/>
              </a:rPr>
              <a:t>Likes</a:t>
            </a:r>
          </a:p>
          <a:p>
            <a:r>
              <a:rPr lang="en-US" sz="2000" dirty="0" smtClean="0">
                <a:latin typeface="Segoe UI" panose="020B0502040204020203" pitchFamily="34" charset="0"/>
                <a:ea typeface="Segoe UI" panose="020B0502040204020203" pitchFamily="34" charset="0"/>
                <a:cs typeface="Segoe UI" panose="020B0502040204020203" pitchFamily="34" charset="0"/>
              </a:rPr>
              <a:t>Dislikes</a:t>
            </a:r>
          </a:p>
          <a:p>
            <a:r>
              <a:rPr lang="en-US" sz="2000" b="1" dirty="0">
                <a:latin typeface="Segoe UI" panose="020B0502040204020203" pitchFamily="34" charset="0"/>
                <a:ea typeface="Segoe UI" panose="020B0502040204020203" pitchFamily="34" charset="0"/>
                <a:cs typeface="Segoe UI" panose="020B0502040204020203" pitchFamily="34" charset="0"/>
              </a:rPr>
              <a:t>Risks </a:t>
            </a:r>
            <a:r>
              <a:rPr lang="en-US" sz="2000" dirty="0">
                <a:latin typeface="Segoe UI" panose="020B0502040204020203" pitchFamily="34" charset="0"/>
                <a:ea typeface="Segoe UI" panose="020B0502040204020203" pitchFamily="34" charset="0"/>
                <a:cs typeface="Segoe UI" panose="020B0502040204020203" pitchFamily="34" charset="0"/>
              </a:rPr>
              <a:t>(must include</a:t>
            </a:r>
            <a:r>
              <a:rPr lang="en-US" sz="2000" dirty="0" smtClean="0">
                <a:latin typeface="Segoe UI" panose="020B0502040204020203" pitchFamily="34" charset="0"/>
                <a:ea typeface="Segoe UI" panose="020B0502040204020203" pitchFamily="34" charset="0"/>
                <a:cs typeface="Segoe UI" panose="020B0502040204020203" pitchFamily="34" charset="0"/>
              </a:rPr>
              <a:t>)</a:t>
            </a:r>
          </a:p>
          <a:p>
            <a:r>
              <a:rPr lang="en-US" sz="2000" dirty="0" smtClean="0">
                <a:latin typeface="Segoe UI" panose="020B0502040204020203" pitchFamily="34" charset="0"/>
                <a:ea typeface="Segoe UI" panose="020B0502040204020203" pitchFamily="34" charset="0"/>
                <a:cs typeface="Segoe UI" panose="020B0502040204020203" pitchFamily="34" charset="0"/>
              </a:rPr>
              <a:t>Behaviors</a:t>
            </a:r>
          </a:p>
          <a:p>
            <a:r>
              <a:rPr lang="en-US" sz="2000" dirty="0" smtClean="0">
                <a:latin typeface="Segoe UI" panose="020B0502040204020203" pitchFamily="34" charset="0"/>
                <a:ea typeface="Segoe UI" panose="020B0502040204020203" pitchFamily="34" charset="0"/>
                <a:cs typeface="Segoe UI" panose="020B0502040204020203" pitchFamily="34" charset="0"/>
              </a:rPr>
              <a:t>Photo</a:t>
            </a:r>
          </a:p>
          <a:p>
            <a:r>
              <a:rPr lang="en-US" sz="2000" dirty="0" smtClean="0">
                <a:latin typeface="Segoe UI" panose="020B0502040204020203" pitchFamily="34" charset="0"/>
                <a:ea typeface="Segoe UI" panose="020B0502040204020203" pitchFamily="34" charset="0"/>
                <a:cs typeface="Segoe UI" panose="020B0502040204020203" pitchFamily="34" charset="0"/>
              </a:rPr>
              <a:t>Communication</a:t>
            </a:r>
          </a:p>
          <a:p>
            <a:r>
              <a:rPr lang="en-US" sz="2000" dirty="0" smtClean="0">
                <a:latin typeface="Segoe UI" panose="020B0502040204020203" pitchFamily="34" charset="0"/>
                <a:ea typeface="Segoe UI" panose="020B0502040204020203" pitchFamily="34" charset="0"/>
                <a:cs typeface="Segoe UI" panose="020B0502040204020203" pitchFamily="34" charset="0"/>
              </a:rPr>
              <a:t>How does individual like to have fun (activities, places, </a:t>
            </a:r>
            <a:r>
              <a:rPr lang="en-US" sz="2000" dirty="0" err="1" smtClean="0">
                <a:latin typeface="Segoe UI" panose="020B0502040204020203" pitchFamily="34" charset="0"/>
                <a:ea typeface="Segoe UI" panose="020B0502040204020203" pitchFamily="34" charset="0"/>
                <a:cs typeface="Segoe UI" panose="020B0502040204020203" pitchFamily="34" charset="0"/>
              </a:rPr>
              <a:t>etc</a:t>
            </a:r>
            <a:r>
              <a:rPr lang="en-US" sz="2000" dirty="0" smtClean="0">
                <a:latin typeface="Segoe UI" panose="020B0502040204020203" pitchFamily="34" charset="0"/>
                <a:ea typeface="Segoe UI" panose="020B0502040204020203" pitchFamily="34" charset="0"/>
                <a:cs typeface="Segoe UI" panose="020B0502040204020203" pitchFamily="34" charset="0"/>
              </a:rPr>
              <a:t>)</a:t>
            </a:r>
          </a:p>
        </p:txBody>
      </p:sp>
      <p:sp>
        <p:nvSpPr>
          <p:cNvPr id="6" name="Rectangle 5"/>
          <p:cNvSpPr/>
          <p:nvPr/>
        </p:nvSpPr>
        <p:spPr>
          <a:xfrm>
            <a:off x="227996" y="852384"/>
            <a:ext cx="11712994" cy="707886"/>
          </a:xfrm>
          <a:prstGeom prst="rect">
            <a:avLst/>
          </a:prstGeom>
        </p:spPr>
        <p:txBody>
          <a:bodyPr wrap="square">
            <a:spAutoFit/>
          </a:bodyPr>
          <a:lstStyle/>
          <a:p>
            <a:r>
              <a:rPr lang="en-US" sz="2000" b="1" dirty="0">
                <a:latin typeface="Segoe UI" panose="020B0502040204020203" pitchFamily="34" charset="0"/>
                <a:ea typeface="Segoe UI" panose="020B0502040204020203" pitchFamily="34" charset="0"/>
                <a:cs typeface="Segoe UI" panose="020B0502040204020203" pitchFamily="34" charset="0"/>
              </a:rPr>
              <a:t>Purpose</a:t>
            </a:r>
            <a:r>
              <a:rPr lang="en-US" sz="2000" dirty="0" smtClean="0">
                <a:latin typeface="Segoe UI" panose="020B0502040204020203" pitchFamily="34" charset="0"/>
                <a:ea typeface="Segoe UI" panose="020B0502040204020203" pitchFamily="34" charset="0"/>
                <a:cs typeface="Segoe UI" panose="020B0502040204020203" pitchFamily="34" charset="0"/>
              </a:rPr>
              <a:t>: Provides a summary of the individual being supported to give NS a sense of who s/he is, and what supports may be required.</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011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8" y="72428"/>
            <a:ext cx="10515600" cy="724277"/>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Tools: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Coaching Checklist</a:t>
            </a:r>
            <a:endParaRPr lang="en-US" sz="3600" dirty="0"/>
          </a:p>
        </p:txBody>
      </p:sp>
      <p:sp>
        <p:nvSpPr>
          <p:cNvPr id="4" name="TextBox 3"/>
          <p:cNvSpPr txBox="1"/>
          <p:nvPr/>
        </p:nvSpPr>
        <p:spPr>
          <a:xfrm>
            <a:off x="219075" y="1022732"/>
            <a:ext cx="11707035" cy="400110"/>
          </a:xfrm>
          <a:prstGeom prst="rect">
            <a:avLst/>
          </a:prstGeom>
          <a:noFill/>
        </p:spPr>
        <p:txBody>
          <a:bodyPr wrap="squar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Purpose:  </a:t>
            </a:r>
            <a:r>
              <a:rPr lang="en-US" sz="2000" dirty="0" smtClean="0">
                <a:latin typeface="Segoe UI" panose="020B0502040204020203" pitchFamily="34" charset="0"/>
                <a:ea typeface="Segoe UI" panose="020B0502040204020203" pitchFamily="34" charset="0"/>
                <a:cs typeface="Segoe UI" panose="020B0502040204020203" pitchFamily="34" charset="0"/>
              </a:rPr>
              <a:t>List of tasks/actions to be learned and tracked to completion/demonstrated competence.  </a:t>
            </a:r>
            <a:endParaRPr lang="en-US" sz="2000" b="1" dirty="0" smtClean="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1" name="Diagram 10"/>
          <p:cNvGraphicFramePr/>
          <p:nvPr>
            <p:extLst>
              <p:ext uri="{D42A27DB-BD31-4B8C-83A1-F6EECF244321}">
                <p14:modId xmlns:p14="http://schemas.microsoft.com/office/powerpoint/2010/main" val="813218677"/>
              </p:ext>
            </p:extLst>
          </p:nvPr>
        </p:nvGraphicFramePr>
        <p:xfrm>
          <a:off x="1955800" y="1956645"/>
          <a:ext cx="7569200" cy="448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44916" y="5343568"/>
            <a:ext cx="955934" cy="10940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73024" y="5888754"/>
            <a:ext cx="490990" cy="53565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54123" y="6147274"/>
            <a:ext cx="253697" cy="29035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807820" y="5596366"/>
            <a:ext cx="3497844" cy="584775"/>
          </a:xfrm>
          <a:prstGeom prst="rect">
            <a:avLst/>
          </a:prstGeom>
        </p:spPr>
        <p:txBody>
          <a:bodyPr wrap="square">
            <a:spAutoFit/>
          </a:bodyPr>
          <a:lstStyle/>
          <a:p>
            <a:pPr algn="ctr"/>
            <a:r>
              <a:rPr lang="en-US" sz="1600" dirty="0">
                <a:latin typeface="Segoe UI" panose="020B0502040204020203" pitchFamily="34" charset="0"/>
                <a:ea typeface="Segoe UI" panose="020B0502040204020203" pitchFamily="34" charset="0"/>
                <a:cs typeface="Segoe UI" panose="020B0502040204020203" pitchFamily="34" charset="0"/>
              </a:rPr>
              <a:t>Your checklist must align with the </a:t>
            </a:r>
            <a:r>
              <a:rPr lang="en-US" sz="1600" i="1" dirty="0">
                <a:latin typeface="Segoe UI" panose="020B0502040204020203" pitchFamily="34" charset="0"/>
                <a:ea typeface="Segoe UI" panose="020B0502040204020203" pitchFamily="34" charset="0"/>
                <a:cs typeface="Segoe UI" panose="020B0502040204020203" pitchFamily="34" charset="0"/>
              </a:rPr>
              <a:t>Coaching Checklist Objectives</a:t>
            </a:r>
          </a:p>
        </p:txBody>
      </p:sp>
    </p:spTree>
    <p:extLst>
      <p:ext uri="{BB962C8B-B14F-4D97-AF65-F5344CB8AC3E}">
        <p14:creationId xmlns:p14="http://schemas.microsoft.com/office/powerpoint/2010/main" val="579292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0" y="0"/>
            <a:ext cx="10515600" cy="801278"/>
          </a:xfrm>
        </p:spPr>
        <p:txBody>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Activity</a:t>
            </a:r>
            <a:endParaRPr lang="en-US" dirty="0"/>
          </a:p>
        </p:txBody>
      </p:sp>
      <p:sp>
        <p:nvSpPr>
          <p:cNvPr id="4" name="Rectangle 3"/>
          <p:cNvSpPr/>
          <p:nvPr/>
        </p:nvSpPr>
        <p:spPr>
          <a:xfrm>
            <a:off x="1032387" y="1316062"/>
            <a:ext cx="10420267" cy="3693319"/>
          </a:xfrm>
          <a:prstGeom prst="rect">
            <a:avLst/>
          </a:prstGeom>
        </p:spPr>
        <p:txBody>
          <a:bodyPr wrap="square">
            <a:spAutoFit/>
          </a:bodyPr>
          <a:lstStyle/>
          <a:p>
            <a:pPr lvl="1"/>
            <a:r>
              <a:rPr lang="en-US" dirty="0">
                <a:latin typeface="Segoe UI" panose="020B0502040204020203" pitchFamily="34" charset="0"/>
                <a:ea typeface="Segoe UI" panose="020B0502040204020203" pitchFamily="34" charset="0"/>
                <a:cs typeface="Segoe UI" panose="020B0502040204020203" pitchFamily="34" charset="0"/>
              </a:rPr>
              <a:t>Review the </a:t>
            </a:r>
            <a:r>
              <a:rPr lang="en-US" dirty="0" smtClean="0">
                <a:latin typeface="Segoe UI" panose="020B0502040204020203" pitchFamily="34" charset="0"/>
                <a:ea typeface="Segoe UI" panose="020B0502040204020203" pitchFamily="34" charset="0"/>
                <a:cs typeface="Segoe UI" panose="020B0502040204020203" pitchFamily="34" charset="0"/>
              </a:rPr>
              <a:t>Coaching Checklist </a:t>
            </a:r>
            <a:r>
              <a:rPr lang="en-US" dirty="0">
                <a:latin typeface="Segoe UI" panose="020B0502040204020203" pitchFamily="34" charset="0"/>
                <a:ea typeface="Segoe UI" panose="020B0502040204020203" pitchFamily="34" charset="0"/>
                <a:cs typeface="Segoe UI" panose="020B0502040204020203" pitchFamily="34" charset="0"/>
              </a:rPr>
              <a:t>with a partner</a:t>
            </a:r>
            <a:r>
              <a:rPr lang="en-US" dirty="0" smtClean="0">
                <a:latin typeface="Segoe UI" panose="020B0502040204020203" pitchFamily="34" charset="0"/>
                <a:ea typeface="Segoe UI" panose="020B0502040204020203" pitchFamily="34" charset="0"/>
                <a:cs typeface="Segoe UI" panose="020B0502040204020203" pitchFamily="34" charset="0"/>
              </a:rPr>
              <a:t>.</a:t>
            </a:r>
          </a:p>
          <a:p>
            <a:pPr lvl="1"/>
            <a:endParaRPr lang="en-US" dirty="0">
              <a:latin typeface="Segoe UI" panose="020B0502040204020203" pitchFamily="34" charset="0"/>
              <a:ea typeface="Segoe UI" panose="020B0502040204020203" pitchFamily="34" charset="0"/>
              <a:cs typeface="Segoe UI" panose="020B0502040204020203" pitchFamily="34" charset="0"/>
            </a:endParaRPr>
          </a:p>
          <a:p>
            <a:pPr lvl="1"/>
            <a:r>
              <a:rPr lang="en-US" dirty="0">
                <a:latin typeface="Segoe UI" panose="020B0502040204020203" pitchFamily="34" charset="0"/>
                <a:ea typeface="Segoe UI" panose="020B0502040204020203" pitchFamily="34" charset="0"/>
                <a:cs typeface="Segoe UI" panose="020B0502040204020203" pitchFamily="34" charset="0"/>
              </a:rPr>
              <a:t>Think about the population you serve and ensure that the checklist has everything you would need to train a new staff.</a:t>
            </a:r>
          </a:p>
          <a:p>
            <a:pPr marL="342900" indent="-342900">
              <a:buFont typeface="+mj-lt"/>
              <a:buAutoNum type="arabicPeriod"/>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1200150" lvl="2"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How </a:t>
            </a:r>
            <a:r>
              <a:rPr lang="en-US" dirty="0">
                <a:latin typeface="Segoe UI" panose="020B0502040204020203" pitchFamily="34" charset="0"/>
                <a:ea typeface="Segoe UI" panose="020B0502040204020203" pitchFamily="34" charset="0"/>
                <a:cs typeface="Segoe UI" panose="020B0502040204020203" pitchFamily="34" charset="0"/>
              </a:rPr>
              <a:t>will you model and provide guided practice for each topic mentioned</a:t>
            </a:r>
            <a:r>
              <a:rPr lang="en-US" dirty="0" smtClean="0">
                <a:latin typeface="Segoe UI" panose="020B0502040204020203" pitchFamily="34" charset="0"/>
                <a:ea typeface="Segoe UI" panose="020B0502040204020203" pitchFamily="34" charset="0"/>
                <a:cs typeface="Segoe UI" panose="020B0502040204020203" pitchFamily="34" charset="0"/>
              </a:rPr>
              <a:t>?</a:t>
            </a:r>
          </a:p>
          <a:p>
            <a:pPr lvl="2"/>
            <a:endParaRPr lang="en-US" dirty="0">
              <a:latin typeface="Segoe UI" panose="020B0502040204020203" pitchFamily="34" charset="0"/>
              <a:ea typeface="Segoe UI" panose="020B0502040204020203" pitchFamily="34" charset="0"/>
              <a:cs typeface="Segoe UI" panose="020B0502040204020203" pitchFamily="34" charset="0"/>
            </a:endParaRPr>
          </a:p>
          <a:p>
            <a:pPr marL="1200150" lvl="2" indent="-28575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How will you ensure that you focus on one section or topic at a </a:t>
            </a:r>
            <a:r>
              <a:rPr lang="en-US" dirty="0" smtClean="0">
                <a:latin typeface="Segoe UI" panose="020B0502040204020203" pitchFamily="34" charset="0"/>
                <a:ea typeface="Segoe UI" panose="020B0502040204020203" pitchFamily="34" charset="0"/>
                <a:cs typeface="Segoe UI" panose="020B0502040204020203" pitchFamily="34" charset="0"/>
              </a:rPr>
              <a:t>time?</a:t>
            </a:r>
          </a:p>
          <a:p>
            <a:pPr lvl="2"/>
            <a:endParaRPr lang="en-US" dirty="0">
              <a:latin typeface="Segoe UI" panose="020B0502040204020203" pitchFamily="34" charset="0"/>
              <a:ea typeface="Segoe UI" panose="020B0502040204020203" pitchFamily="34" charset="0"/>
              <a:cs typeface="Segoe UI" panose="020B0502040204020203" pitchFamily="34" charset="0"/>
            </a:endParaRPr>
          </a:p>
          <a:p>
            <a:pPr marL="1200150" lvl="2" indent="-28575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How will you use this with the individual that it’s about to ensure that it contains everything they want a new staff to know</a:t>
            </a:r>
            <a:r>
              <a:rPr lang="en-US" dirty="0" smtClean="0">
                <a:latin typeface="Segoe UI" panose="020B0502040204020203" pitchFamily="34" charset="0"/>
                <a:ea typeface="Segoe UI" panose="020B0502040204020203" pitchFamily="34" charset="0"/>
                <a:cs typeface="Segoe UI" panose="020B0502040204020203" pitchFamily="34" charset="0"/>
              </a:rPr>
              <a:t>?</a:t>
            </a:r>
          </a:p>
          <a:p>
            <a:pPr lvl="2"/>
            <a:endParaRPr lang="en-US" dirty="0">
              <a:latin typeface="Segoe UI" panose="020B0502040204020203" pitchFamily="34" charset="0"/>
              <a:ea typeface="Segoe UI" panose="020B0502040204020203" pitchFamily="34" charset="0"/>
              <a:cs typeface="Segoe UI" panose="020B0502040204020203" pitchFamily="34" charset="0"/>
            </a:endParaRPr>
          </a:p>
          <a:p>
            <a:pPr marL="1200150" lvl="2" indent="-28575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How will you prioritize where to </a:t>
            </a:r>
            <a:r>
              <a:rPr lang="en-US" dirty="0" smtClean="0">
                <a:latin typeface="Segoe UI" panose="020B0502040204020203" pitchFamily="34" charset="0"/>
                <a:ea typeface="Segoe UI" panose="020B0502040204020203" pitchFamily="34" charset="0"/>
                <a:cs typeface="Segoe UI" panose="020B0502040204020203" pitchFamily="34" charset="0"/>
              </a:rPr>
              <a:t>begin?</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72700" y="4819650"/>
            <a:ext cx="1552575" cy="177437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133017" y="5780144"/>
            <a:ext cx="2831801" cy="369332"/>
          </a:xfrm>
          <a:prstGeom prst="rect">
            <a:avLst/>
          </a:prstGeom>
        </p:spPr>
        <p:txBody>
          <a:bodyPr wrap="none">
            <a:spAutoFit/>
          </a:bodyPr>
          <a:lstStyle/>
          <a:p>
            <a:r>
              <a:rPr lang="en-US" b="1" dirty="0"/>
              <a:t>TIME ALLOTTED</a:t>
            </a:r>
            <a:r>
              <a:rPr lang="en-US" dirty="0"/>
              <a:t>: </a:t>
            </a:r>
            <a:r>
              <a:rPr lang="en-US" dirty="0" smtClean="0"/>
              <a:t>15 </a:t>
            </a:r>
            <a:r>
              <a:rPr lang="en-US" dirty="0"/>
              <a:t>minutes</a:t>
            </a:r>
          </a:p>
        </p:txBody>
      </p:sp>
      <p:sp>
        <p:nvSpPr>
          <p:cNvPr id="10" name="Oval 9"/>
          <p:cNvSpPr/>
          <p:nvPr/>
        </p:nvSpPr>
        <p:spPr>
          <a:xfrm>
            <a:off x="948556" y="1316062"/>
            <a:ext cx="408297" cy="41727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948556" y="1910082"/>
            <a:ext cx="408297" cy="41727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2506768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SECTION 1</a:t>
            </a:r>
            <a:endParaRPr lang="en-US" sz="40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Segoe UI" panose="020B0502040204020203" pitchFamily="34" charset="0"/>
                <a:ea typeface="Segoe UI" panose="020B0502040204020203" pitchFamily="34" charset="0"/>
                <a:cs typeface="Segoe UI" panose="020B0502040204020203" pitchFamily="34" charset="0"/>
              </a:rPr>
              <a:t>Objectives &amp; Outcomes</a:t>
            </a:r>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What is Peer Coaching?</a:t>
            </a:r>
          </a:p>
          <a:p>
            <a:r>
              <a:rPr lang="en-US" dirty="0">
                <a:latin typeface="Segoe UI" panose="020B0502040204020203" pitchFamily="34" charset="0"/>
                <a:ea typeface="Segoe UI" panose="020B0502040204020203" pitchFamily="34" charset="0"/>
                <a:cs typeface="Segoe UI" panose="020B0502040204020203" pitchFamily="34" charset="0"/>
              </a:rPr>
              <a:t>Attributes </a:t>
            </a:r>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Role &amp; Expectations</a:t>
            </a:r>
          </a:p>
          <a:p>
            <a:r>
              <a:rPr lang="en-US" dirty="0">
                <a:latin typeface="Segoe UI" panose="020B0502040204020203" pitchFamily="34" charset="0"/>
                <a:ea typeface="Segoe UI" panose="020B0502040204020203" pitchFamily="34" charset="0"/>
                <a:cs typeface="Segoe UI" panose="020B0502040204020203" pitchFamily="34" charset="0"/>
              </a:rPr>
              <a:t>Activity</a:t>
            </a:r>
          </a:p>
          <a:p>
            <a:r>
              <a:rPr lang="en-US" dirty="0" smtClean="0">
                <a:latin typeface="Segoe UI" panose="020B0502040204020203" pitchFamily="34" charset="0"/>
                <a:ea typeface="Segoe UI" panose="020B0502040204020203" pitchFamily="34" charset="0"/>
                <a:cs typeface="Segoe UI" panose="020B0502040204020203" pitchFamily="34" charset="0"/>
              </a:rPr>
              <a:t>Effective Coaching</a:t>
            </a:r>
          </a:p>
          <a:p>
            <a:r>
              <a:rPr lang="en-US" dirty="0" smtClean="0">
                <a:latin typeface="Segoe UI" panose="020B0502040204020203" pitchFamily="34" charset="0"/>
                <a:ea typeface="Segoe UI" panose="020B0502040204020203" pitchFamily="34" charset="0"/>
                <a:cs typeface="Segoe UI" panose="020B0502040204020203" pitchFamily="34" charset="0"/>
              </a:rPr>
              <a:t>Guide to Action</a:t>
            </a:r>
          </a:p>
          <a:p>
            <a:r>
              <a:rPr lang="en-US" dirty="0" smtClean="0">
                <a:latin typeface="Segoe UI" panose="020B0502040204020203" pitchFamily="34" charset="0"/>
                <a:ea typeface="Segoe UI" panose="020B0502040204020203" pitchFamily="34" charset="0"/>
                <a:cs typeface="Segoe UI" panose="020B0502040204020203" pitchFamily="34" charset="0"/>
              </a:rPr>
              <a:t>Video</a:t>
            </a:r>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Recap</a:t>
            </a: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Rectangle 3"/>
          <p:cNvSpPr/>
          <p:nvPr/>
        </p:nvSpPr>
        <p:spPr>
          <a:xfrm>
            <a:off x="304800" y="208547"/>
            <a:ext cx="11670632" cy="6481011"/>
          </a:xfrm>
          <a:prstGeom prst="rect">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700449" y="365760"/>
            <a:ext cx="5200605" cy="6225540"/>
          </a:xfrm>
          <a:prstGeom prst="rect">
            <a:avLst/>
          </a:prstGeom>
          <a:effectLst>
            <a:softEdge rad="317500"/>
          </a:effectLst>
        </p:spPr>
      </p:pic>
    </p:spTree>
    <p:extLst>
      <p:ext uri="{BB962C8B-B14F-4D97-AF65-F5344CB8AC3E}">
        <p14:creationId xmlns:p14="http://schemas.microsoft.com/office/powerpoint/2010/main" val="4010214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8" y="72428"/>
            <a:ext cx="10515600" cy="724277"/>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Tools: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Reflection Sheet</a:t>
            </a:r>
            <a:endParaRPr lang="en-US" sz="3600" dirty="0"/>
          </a:p>
        </p:txBody>
      </p:sp>
      <p:sp>
        <p:nvSpPr>
          <p:cNvPr id="5" name="TextBox 4"/>
          <p:cNvSpPr txBox="1"/>
          <p:nvPr/>
        </p:nvSpPr>
        <p:spPr>
          <a:xfrm>
            <a:off x="190160" y="842871"/>
            <a:ext cx="11621626" cy="923330"/>
          </a:xfrm>
          <a:prstGeom prst="rect">
            <a:avLst/>
          </a:prstGeom>
          <a:noFill/>
        </p:spPr>
        <p:txBody>
          <a:bodyPr wrap="square" rtlCol="0">
            <a:spAutoFit/>
          </a:bodyPr>
          <a:lstStyle/>
          <a:p>
            <a:r>
              <a:rPr lang="en-US" b="1" dirty="0" smtClean="0"/>
              <a:t>Purpose</a:t>
            </a:r>
            <a:r>
              <a:rPr lang="en-US" dirty="0" smtClean="0"/>
              <a:t>:  Provide a way for NS to think through different events, review them during coaching sessions, and discuss ideas for improvement.</a:t>
            </a:r>
            <a:endParaRPr lang="en-US" dirty="0"/>
          </a:p>
          <a:p>
            <a:r>
              <a:rPr lang="en-US" dirty="0" smtClean="0"/>
              <a:t> </a:t>
            </a:r>
            <a:endParaRPr lang="en-US" dirty="0"/>
          </a:p>
        </p:txBody>
      </p:sp>
      <p:graphicFrame>
        <p:nvGraphicFramePr>
          <p:cNvPr id="7" name="Diagram 6"/>
          <p:cNvGraphicFramePr/>
          <p:nvPr>
            <p:extLst>
              <p:ext uri="{D42A27DB-BD31-4B8C-83A1-F6EECF244321}">
                <p14:modId xmlns:p14="http://schemas.microsoft.com/office/powerpoint/2010/main" val="2850094460"/>
              </p:ext>
            </p:extLst>
          </p:nvPr>
        </p:nvGraphicFramePr>
        <p:xfrm>
          <a:off x="2389809"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7007088" y="4115916"/>
            <a:ext cx="2394087" cy="84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831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8" y="72428"/>
            <a:ext cx="10515600" cy="724277"/>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Tools: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Meetings &amp; Agendas</a:t>
            </a:r>
            <a:endParaRPr lang="en-US" sz="3600" dirty="0"/>
          </a:p>
        </p:txBody>
      </p:sp>
      <p:sp>
        <p:nvSpPr>
          <p:cNvPr id="13" name="Rectangle 12"/>
          <p:cNvSpPr/>
          <p:nvPr/>
        </p:nvSpPr>
        <p:spPr>
          <a:xfrm>
            <a:off x="6149788" y="3189160"/>
            <a:ext cx="6045153" cy="307777"/>
          </a:xfrm>
          <a:prstGeom prst="rect">
            <a:avLst/>
          </a:prstGeom>
        </p:spPr>
        <p:txBody>
          <a:bodyPr wrap="square">
            <a:spAutoFit/>
          </a:bodyPr>
          <a:lstStyle/>
          <a:p>
            <a:pPr defTabSz="914400">
              <a:defRPr/>
            </a:pPr>
            <a:r>
              <a:rPr lang="en-US" sz="1400" dirty="0" smtClean="0">
                <a:latin typeface="Segoe UI" panose="020B0502040204020203" pitchFamily="34" charset="0"/>
                <a:ea typeface="Segoe UI" panose="020B0502040204020203" pitchFamily="34" charset="0"/>
                <a:cs typeface="Segoe UI" panose="020B0502040204020203" pitchFamily="34" charset="0"/>
              </a:rPr>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8929753" y="5469764"/>
            <a:ext cx="2875254" cy="646331"/>
          </a:xfrm>
          <a:prstGeom prst="rect">
            <a:avLst/>
          </a:prstGeom>
        </p:spPr>
        <p:txBody>
          <a:bodyPr wrap="square">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If </a:t>
            </a:r>
            <a:r>
              <a:rPr lang="en-US" sz="1200" dirty="0" smtClean="0">
                <a:latin typeface="Segoe UI" panose="020B0502040204020203" pitchFamily="34" charset="0"/>
                <a:ea typeface="Segoe UI" panose="020B0502040204020203" pitchFamily="34" charset="0"/>
                <a:cs typeface="Segoe UI" panose="020B0502040204020203" pitchFamily="34" charset="0"/>
              </a:rPr>
              <a:t>NS has </a:t>
            </a:r>
            <a:r>
              <a:rPr lang="en-US" sz="1200" dirty="0">
                <a:latin typeface="Segoe UI" panose="020B0502040204020203" pitchFamily="34" charset="0"/>
                <a:ea typeface="Segoe UI" panose="020B0502040204020203" pitchFamily="34" charset="0"/>
                <a:cs typeface="Segoe UI" panose="020B0502040204020203" pitchFamily="34" charset="0"/>
              </a:rPr>
              <a:t>completed </a:t>
            </a:r>
            <a:r>
              <a:rPr lang="en-US" sz="1200" dirty="0" smtClean="0">
                <a:latin typeface="Segoe UI" panose="020B0502040204020203" pitchFamily="34" charset="0"/>
                <a:ea typeface="Segoe UI" panose="020B0502040204020203" pitchFamily="34" charset="0"/>
                <a:cs typeface="Segoe UI" panose="020B0502040204020203" pitchFamily="34" charset="0"/>
              </a:rPr>
              <a:t>their last </a:t>
            </a:r>
            <a:r>
              <a:rPr lang="en-US" sz="1200" dirty="0">
                <a:latin typeface="Segoe UI" panose="020B0502040204020203" pitchFamily="34" charset="0"/>
                <a:ea typeface="Segoe UI" panose="020B0502040204020203" pitchFamily="34" charset="0"/>
                <a:cs typeface="Segoe UI" panose="020B0502040204020203" pitchFamily="34" charset="0"/>
              </a:rPr>
              <a:t>goal or you need to </a:t>
            </a:r>
            <a:r>
              <a:rPr lang="en-US" sz="1200" dirty="0" smtClean="0">
                <a:latin typeface="Segoe UI" panose="020B0502040204020203" pitchFamily="34" charset="0"/>
                <a:ea typeface="Segoe UI" panose="020B0502040204020203" pitchFamily="34" charset="0"/>
                <a:cs typeface="Segoe UI" panose="020B0502040204020203" pitchFamily="34" charset="0"/>
              </a:rPr>
              <a:t>create a </a:t>
            </a:r>
            <a:r>
              <a:rPr lang="en-US" sz="1200" dirty="0">
                <a:latin typeface="Segoe UI" panose="020B0502040204020203" pitchFamily="34" charset="0"/>
                <a:ea typeface="Segoe UI" panose="020B0502040204020203" pitchFamily="34" charset="0"/>
                <a:cs typeface="Segoe UI" panose="020B0502040204020203" pitchFamily="34" charset="0"/>
              </a:rPr>
              <a:t>new one, note the new goal NS is working towards</a:t>
            </a:r>
          </a:p>
        </p:txBody>
      </p:sp>
      <p:graphicFrame>
        <p:nvGraphicFramePr>
          <p:cNvPr id="3" name="Diagram 2"/>
          <p:cNvGraphicFramePr/>
          <p:nvPr>
            <p:extLst>
              <p:ext uri="{D42A27DB-BD31-4B8C-83A1-F6EECF244321}">
                <p14:modId xmlns:p14="http://schemas.microsoft.com/office/powerpoint/2010/main" val="2520357758"/>
              </p:ext>
            </p:extLst>
          </p:nvPr>
        </p:nvGraphicFramePr>
        <p:xfrm>
          <a:off x="1959009" y="688369"/>
          <a:ext cx="8850482" cy="578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80143" y="1207557"/>
            <a:ext cx="4746731" cy="923330"/>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Purpose: </a:t>
            </a:r>
            <a:r>
              <a:rPr lang="en-US" dirty="0" smtClean="0">
                <a:latin typeface="Segoe UI" panose="020B0502040204020203" pitchFamily="34" charset="0"/>
                <a:ea typeface="Segoe UI" panose="020B0502040204020203" pitchFamily="34" charset="0"/>
                <a:cs typeface="Segoe UI" panose="020B0502040204020203" pitchFamily="34" charset="0"/>
              </a:rPr>
              <a:t>Prepare for quality, constructive meetings with NS.  Use an agenda to define expectations and goals.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Right Arrow 3"/>
          <p:cNvSpPr/>
          <p:nvPr/>
        </p:nvSpPr>
        <p:spPr>
          <a:xfrm>
            <a:off x="8460464" y="5547500"/>
            <a:ext cx="388605" cy="490860"/>
          </a:xfrm>
          <a:prstGeom prst="rightArrow">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884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33923" y="4891086"/>
            <a:ext cx="2800350" cy="638175"/>
          </a:xfrm>
          <a:prstGeom prst="rect">
            <a:avLst/>
          </a:prstGeom>
          <a:solidFill>
            <a:srgbClr val="002060">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Guide</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7753347" y="4891086"/>
            <a:ext cx="2800350" cy="6381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Support</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1743075" y="4897359"/>
            <a:ext cx="2800350" cy="6381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Communicate</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52400" y="0"/>
            <a:ext cx="10515600" cy="834390"/>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Best</a:t>
            </a:r>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Practices</a:t>
            </a:r>
            <a:endParaRPr lang="en-US" sz="4000" dirty="0"/>
          </a:p>
        </p:txBody>
      </p:sp>
      <p:sp>
        <p:nvSpPr>
          <p:cNvPr id="3" name="Rectangle 2"/>
          <p:cNvSpPr/>
          <p:nvPr/>
        </p:nvSpPr>
        <p:spPr>
          <a:xfrm>
            <a:off x="1740699" y="1666867"/>
            <a:ext cx="2800350" cy="4143375"/>
          </a:xfrm>
          <a:prstGeom prst="rect">
            <a:avLst/>
          </a:prstGeom>
          <a:solidFill>
            <a:schemeClr val="accent5">
              <a:lumMod val="20000"/>
              <a:lumOff val="80000"/>
              <a:alpha val="5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46211" y="1666865"/>
            <a:ext cx="2805109" cy="4143375"/>
          </a:xfrm>
          <a:prstGeom prst="rect">
            <a:avLst/>
          </a:prstGeom>
          <a:solidFill>
            <a:schemeClr val="accent5">
              <a:lumMod val="20000"/>
              <a:lumOff val="80000"/>
              <a:alpha val="5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2994" y="2819398"/>
            <a:ext cx="2800350" cy="4143375"/>
          </a:xfrm>
          <a:prstGeom prst="rect">
            <a:avLst/>
          </a:prstGeom>
          <a:solidFill>
            <a:srgbClr val="00206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p:txBody>
      </p:sp>
      <p:sp>
        <p:nvSpPr>
          <p:cNvPr id="10" name="Rectangle 9"/>
          <p:cNvSpPr/>
          <p:nvPr/>
        </p:nvSpPr>
        <p:spPr>
          <a:xfrm>
            <a:off x="4733923" y="1666866"/>
            <a:ext cx="2800350" cy="4143375"/>
          </a:xfrm>
          <a:prstGeom prst="rect">
            <a:avLst/>
          </a:prstGeom>
          <a:solidFill>
            <a:schemeClr val="accent5">
              <a:lumMod val="20000"/>
              <a:lumOff val="80000"/>
              <a:alpha val="5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1197774" y="5318228"/>
            <a:ext cx="9896475" cy="974989"/>
          </a:xfrm>
          <a:prstGeom prst="leftRightArrow">
            <a:avLst/>
          </a:prstGeom>
          <a:solidFill>
            <a:srgbClr val="00206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Coaching</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1828798" y="1898690"/>
            <a:ext cx="2686050" cy="2400657"/>
          </a:xfrm>
          <a:prstGeom prst="rect">
            <a:avLst/>
          </a:prstGeom>
          <a:noFill/>
        </p:spPr>
        <p:txBody>
          <a:bodyPr wrap="square" rtlCol="0">
            <a:spAutoFit/>
          </a:bodyPr>
          <a:lstStyle/>
          <a:p>
            <a:pPr lvl="0"/>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Set </a:t>
            </a:r>
            <a:r>
              <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clear </a:t>
            </a:r>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goals and expectations</a:t>
            </a:r>
          </a:p>
          <a:p>
            <a:pPr lvl="0"/>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Regularly create and review goals/action plan</a:t>
            </a:r>
          </a:p>
          <a:p>
            <a:pPr lvl="0"/>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Follow </a:t>
            </a:r>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up, inform, discuss</a:t>
            </a:r>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endParaRPr lang="en-US" dirty="0">
              <a:latin typeface="Segoe UI" panose="020B0502040204020203" pitchFamily="34" charset="0"/>
              <a:ea typeface="Segoe UI" panose="020B0502040204020203" pitchFamily="34" charset="0"/>
              <a:cs typeface="Segoe UI" panose="020B0502040204020203" pitchFamily="34" charset="0"/>
            </a:endParaRPr>
          </a:p>
          <a:p>
            <a:pPr lvl="0"/>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7767637" y="1827610"/>
            <a:ext cx="2786060" cy="3323987"/>
          </a:xfrm>
          <a:prstGeom prst="rect">
            <a:avLst/>
          </a:prstGeom>
          <a:noFill/>
        </p:spPr>
        <p:txBody>
          <a:bodyPr wrap="square" rtlCol="0">
            <a:spAutoFit/>
          </a:bodyPr>
          <a:lstStyle/>
          <a:p>
            <a:pPr lvl="0"/>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Establishes trusting relationships</a:t>
            </a:r>
          </a:p>
          <a:p>
            <a:pPr lvl="0"/>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Acknowledge successes and challenges</a:t>
            </a:r>
          </a:p>
          <a:p>
            <a:pPr lvl="0"/>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Listen and validate</a:t>
            </a:r>
          </a:p>
          <a:p>
            <a:pPr lvl="0"/>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Be approachable and available </a:t>
            </a:r>
            <a:endPar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4819643" y="1853563"/>
            <a:ext cx="2743204" cy="2554545"/>
          </a:xfrm>
          <a:prstGeom prst="rect">
            <a:avLst/>
          </a:prstGeom>
          <a:noFill/>
        </p:spPr>
        <p:txBody>
          <a:bodyPr wrap="square" rtlCol="0">
            <a:spAutoFit/>
          </a:bodyPr>
          <a:lstStyle/>
          <a:p>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Demonstrate tasks, give NS hands on experience</a:t>
            </a:r>
          </a:p>
          <a:p>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r>
              <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Ask open ended questions</a:t>
            </a:r>
          </a:p>
          <a:p>
            <a:endPar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Promote critical thinking</a:t>
            </a:r>
          </a:p>
          <a:p>
            <a:endPar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6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Help understand where improvement is needed and how to do it</a:t>
            </a:r>
            <a:endParaRPr lang="en-US" sz="16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3589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7" y="0"/>
            <a:ext cx="10515600" cy="758190"/>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Best Practices</a:t>
            </a:r>
            <a:endParaRPr lang="en-US" sz="3600" dirty="0"/>
          </a:p>
        </p:txBody>
      </p:sp>
      <p:graphicFrame>
        <p:nvGraphicFramePr>
          <p:cNvPr id="20" name="Diagram 19"/>
          <p:cNvGraphicFramePr/>
          <p:nvPr>
            <p:extLst>
              <p:ext uri="{D42A27DB-BD31-4B8C-83A1-F6EECF244321}">
                <p14:modId xmlns:p14="http://schemas.microsoft.com/office/powerpoint/2010/main" val="26820705"/>
              </p:ext>
            </p:extLst>
          </p:nvPr>
        </p:nvGraphicFramePr>
        <p:xfrm>
          <a:off x="1699382" y="963561"/>
          <a:ext cx="8128000" cy="5646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340801" y="3539654"/>
            <a:ext cx="1038225" cy="307777"/>
          </a:xfrm>
          <a:prstGeom prst="rect">
            <a:avLst/>
          </a:prstGeom>
          <a:noFill/>
        </p:spPr>
        <p:txBody>
          <a:bodyPr wrap="square" rtlCol="0">
            <a:spAutoFit/>
          </a:bodyPr>
          <a:lstStyle/>
          <a:p>
            <a:r>
              <a:rPr lang="en-US" sz="140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Culture</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5032520" y="4021468"/>
            <a:ext cx="1126353" cy="307777"/>
          </a:xfrm>
          <a:prstGeom prst="rect">
            <a:avLst/>
          </a:prstGeom>
          <a:noFill/>
        </p:spPr>
        <p:txBody>
          <a:bodyPr wrap="square" rtlCol="0">
            <a:spAutoFit/>
          </a:bodyPr>
          <a:lstStyle/>
          <a:p>
            <a:r>
              <a:rPr lang="en-US" sz="140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Experiences</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4859914" y="2858459"/>
            <a:ext cx="1038225" cy="307777"/>
          </a:xfrm>
          <a:prstGeom prst="rect">
            <a:avLst/>
          </a:prstGeom>
          <a:noFill/>
        </p:spPr>
        <p:txBody>
          <a:bodyPr wrap="square" rtlCol="0">
            <a:spAutoFit/>
          </a:bodyPr>
          <a:lstStyle/>
          <a:p>
            <a:r>
              <a:rPr lang="en-US" sz="140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Values</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6320377" y="3012347"/>
            <a:ext cx="889830" cy="307777"/>
          </a:xfrm>
          <a:prstGeom prst="rect">
            <a:avLst/>
          </a:prstGeom>
          <a:noFill/>
        </p:spPr>
        <p:txBody>
          <a:bodyPr wrap="square" rtlCol="0">
            <a:spAutoFit/>
          </a:bodyPr>
          <a:lstStyle/>
          <a:p>
            <a:r>
              <a:rPr lang="en-US" sz="140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Religion</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5595696" y="5036932"/>
            <a:ext cx="1038225" cy="307777"/>
          </a:xfrm>
          <a:prstGeom prst="rect">
            <a:avLst/>
          </a:prstGeom>
          <a:noFill/>
        </p:spPr>
        <p:txBody>
          <a:bodyPr wrap="square" rtlCol="0">
            <a:spAutoFit/>
          </a:bodyPr>
          <a:lstStyle/>
          <a:p>
            <a:r>
              <a:rPr lang="en-US" sz="140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Beliefs</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Oval 3"/>
          <p:cNvSpPr/>
          <p:nvPr/>
        </p:nvSpPr>
        <p:spPr>
          <a:xfrm>
            <a:off x="2845375" y="1695450"/>
            <a:ext cx="5676900" cy="4422583"/>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68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7" y="70485"/>
            <a:ext cx="10515600" cy="758190"/>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Best </a:t>
            </a:r>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Practices: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Giving Feedback</a:t>
            </a:r>
            <a:endParaRPr lang="en-US" sz="3600" dirty="0"/>
          </a:p>
        </p:txBody>
      </p:sp>
      <p:graphicFrame>
        <p:nvGraphicFramePr>
          <p:cNvPr id="8" name="Diagram 7"/>
          <p:cNvGraphicFramePr/>
          <p:nvPr>
            <p:extLst>
              <p:ext uri="{D42A27DB-BD31-4B8C-83A1-F6EECF244321}">
                <p14:modId xmlns:p14="http://schemas.microsoft.com/office/powerpoint/2010/main" val="4259223542"/>
              </p:ext>
            </p:extLst>
          </p:nvPr>
        </p:nvGraphicFramePr>
        <p:xfrm>
          <a:off x="4136410" y="155556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6304935" y="1325749"/>
            <a:ext cx="1547813" cy="145732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Ask questions, listen </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479425" y="3098670"/>
            <a:ext cx="3656985" cy="1785104"/>
          </a:xfrm>
          <a:prstGeom prst="rect">
            <a:avLst/>
          </a:prstGeom>
        </p:spPr>
        <p:txBody>
          <a:bodyPr wrap="square">
            <a:spAutoFit/>
          </a:bodyPr>
          <a:lstStyle/>
          <a:p>
            <a:r>
              <a:rPr lang="en-US" sz="2000" b="1" i="1" dirty="0"/>
              <a:t>Constructive feedback </a:t>
            </a:r>
            <a:r>
              <a:rPr lang="en-US" dirty="0"/>
              <a:t>provides insight into what needs to improve and how it can be achieved </a:t>
            </a:r>
            <a:r>
              <a:rPr lang="en-US" dirty="0" smtClean="0"/>
              <a:t>through  </a:t>
            </a:r>
            <a:r>
              <a:rPr lang="en-US" dirty="0"/>
              <a:t>encouragement, support</a:t>
            </a:r>
            <a:r>
              <a:rPr lang="en-US" dirty="0" smtClean="0"/>
              <a:t>, </a:t>
            </a:r>
            <a:r>
              <a:rPr lang="en-US" dirty="0"/>
              <a:t>and </a:t>
            </a:r>
            <a:r>
              <a:rPr lang="en-US" dirty="0" smtClean="0"/>
              <a:t>direction.</a:t>
            </a:r>
            <a:endParaRPr lang="en-US" dirty="0"/>
          </a:p>
          <a:p>
            <a:endParaRPr lang="en-US" dirty="0"/>
          </a:p>
        </p:txBody>
      </p:sp>
      <p:sp>
        <p:nvSpPr>
          <p:cNvPr id="5" name="Oval 4"/>
          <p:cNvSpPr/>
          <p:nvPr/>
        </p:nvSpPr>
        <p:spPr>
          <a:xfrm>
            <a:off x="8027373" y="1428589"/>
            <a:ext cx="884903" cy="818573"/>
          </a:xfrm>
          <a:prstGeom prst="ellipse">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panose="020B0502040204020203" pitchFamily="34" charset="0"/>
                <a:ea typeface="Segoe UI" panose="020B0502040204020203" pitchFamily="34" charset="0"/>
                <a:cs typeface="Segoe UI" panose="020B0502040204020203" pitchFamily="34" charset="0"/>
              </a:rPr>
              <a:t>Timely</a:t>
            </a:r>
          </a:p>
        </p:txBody>
      </p:sp>
      <p:sp>
        <p:nvSpPr>
          <p:cNvPr id="10" name="Oval 9"/>
          <p:cNvSpPr/>
          <p:nvPr/>
        </p:nvSpPr>
        <p:spPr>
          <a:xfrm>
            <a:off x="4136410" y="1664872"/>
            <a:ext cx="937035" cy="779077"/>
          </a:xfrm>
          <a:prstGeom prst="ellipse">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Segoe UI" panose="020B0502040204020203" pitchFamily="34" charset="0"/>
                <a:ea typeface="Segoe UI" panose="020B0502040204020203" pitchFamily="34" charset="0"/>
                <a:cs typeface="Segoe UI" panose="020B0502040204020203" pitchFamily="34" charset="0"/>
              </a:rPr>
              <a:t>Honest</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Oval 10"/>
          <p:cNvSpPr/>
          <p:nvPr/>
        </p:nvSpPr>
        <p:spPr>
          <a:xfrm>
            <a:off x="6424986" y="2532577"/>
            <a:ext cx="762689" cy="754939"/>
          </a:xfrm>
          <a:prstGeom prst="ellipse">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Segoe UI" panose="020B0502040204020203" pitchFamily="34" charset="0"/>
                <a:ea typeface="Segoe UI" panose="020B0502040204020203" pitchFamily="34" charset="0"/>
                <a:cs typeface="Segoe UI" panose="020B0502040204020203" pitchFamily="34" charset="0"/>
              </a:rPr>
              <a:t>Clear</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Oval 11"/>
          <p:cNvSpPr/>
          <p:nvPr/>
        </p:nvSpPr>
        <p:spPr>
          <a:xfrm>
            <a:off x="8885057" y="1614953"/>
            <a:ext cx="1173521" cy="1024255"/>
          </a:xfrm>
          <a:prstGeom prst="ellipse">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Segoe UI" panose="020B0502040204020203" pitchFamily="34" charset="0"/>
                <a:ea typeface="Segoe UI" panose="020B0502040204020203" pitchFamily="34" charset="0"/>
                <a:cs typeface="Segoe UI" panose="020B0502040204020203" pitchFamily="34" charset="0"/>
              </a:rPr>
              <a:t>Objective</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Oval 12"/>
          <p:cNvSpPr/>
          <p:nvPr/>
        </p:nvSpPr>
        <p:spPr>
          <a:xfrm>
            <a:off x="8497477" y="531307"/>
            <a:ext cx="1173521" cy="1024255"/>
          </a:xfrm>
          <a:prstGeom prst="ellipse">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Action</a:t>
            </a:r>
            <a:r>
              <a:rPr lang="en-US" sz="1200" dirty="0" smtClean="0"/>
              <a:t>/</a:t>
            </a:r>
          </a:p>
          <a:p>
            <a:pPr algn="ctr"/>
            <a:r>
              <a:rPr lang="en-US" sz="1200" dirty="0" smtClean="0"/>
              <a:t>solution-oriented</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64418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572" y="4550249"/>
            <a:ext cx="2478042" cy="2303805"/>
          </a:xfrm>
          <a:prstGeom prst="rect">
            <a:avLst/>
          </a:prstGeom>
          <a:effectLst>
            <a:glow rad="228600">
              <a:schemeClr val="accent3">
                <a:satMod val="175000"/>
                <a:alpha val="40000"/>
              </a:schemeClr>
            </a:glow>
          </a:effectLst>
        </p:spPr>
      </p:pic>
      <p:sp>
        <p:nvSpPr>
          <p:cNvPr id="2" name="Title 1"/>
          <p:cNvSpPr>
            <a:spLocks noGrp="1"/>
          </p:cNvSpPr>
          <p:nvPr>
            <p:ph type="title"/>
          </p:nvPr>
        </p:nvSpPr>
        <p:spPr>
          <a:xfrm>
            <a:off x="136001" y="0"/>
            <a:ext cx="10515600" cy="952107"/>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Best Practices: </a:t>
            </a:r>
            <a:r>
              <a:rPr lang="en-US" sz="3600" dirty="0">
                <a:solidFill>
                  <a:srgbClr val="0070C0"/>
                </a:solidFill>
                <a:latin typeface="Segoe UI" panose="020B0502040204020203" pitchFamily="34" charset="0"/>
                <a:ea typeface="Segoe UI" panose="020B0502040204020203" pitchFamily="34" charset="0"/>
                <a:cs typeface="Segoe UI" panose="020B0502040204020203" pitchFamily="34" charset="0"/>
              </a:rPr>
              <a:t>Encourage &amp;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Recognize</a:t>
            </a:r>
            <a:endParaRPr lang="en-US" sz="36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ular Callout 10"/>
          <p:cNvSpPr/>
          <p:nvPr/>
        </p:nvSpPr>
        <p:spPr>
          <a:xfrm>
            <a:off x="8470020" y="1990663"/>
            <a:ext cx="2403835" cy="1847654"/>
          </a:xfrm>
          <a:prstGeom prst="wedgeRoundRectCallou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Find out how NS likes to be </a:t>
            </a:r>
            <a:r>
              <a:rPr lang="en-US" dirty="0" smtClean="0">
                <a:latin typeface="Segoe UI" panose="020B0502040204020203" pitchFamily="34" charset="0"/>
                <a:ea typeface="Segoe UI" panose="020B0502040204020203" pitchFamily="34" charset="0"/>
                <a:cs typeface="Segoe UI" panose="020B0502040204020203" pitchFamily="34" charset="0"/>
              </a:rPr>
              <a:t>recognized, </a:t>
            </a:r>
            <a:r>
              <a:rPr lang="en-US" dirty="0">
                <a:latin typeface="Segoe UI" panose="020B0502040204020203" pitchFamily="34" charset="0"/>
                <a:ea typeface="Segoe UI" panose="020B0502040204020203" pitchFamily="34" charset="0"/>
                <a:cs typeface="Segoe UI" panose="020B0502040204020203" pitchFamily="34" charset="0"/>
              </a:rPr>
              <a:t>provide recognition so it’s meaningful to </a:t>
            </a:r>
            <a:r>
              <a:rPr lang="en-US" dirty="0" smtClean="0">
                <a:latin typeface="Segoe UI" panose="020B0502040204020203" pitchFamily="34" charset="0"/>
                <a:ea typeface="Segoe UI" panose="020B0502040204020203" pitchFamily="34" charset="0"/>
                <a:cs typeface="Segoe UI" panose="020B0502040204020203" pitchFamily="34" charset="0"/>
              </a:rPr>
              <a:t>them</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ular Callout 11"/>
          <p:cNvSpPr/>
          <p:nvPr/>
        </p:nvSpPr>
        <p:spPr>
          <a:xfrm>
            <a:off x="1614200" y="3036618"/>
            <a:ext cx="2403835" cy="1847654"/>
          </a:xfrm>
          <a:prstGeom prst="wedgeRoundRectCallout">
            <a:avLst>
              <a:gd name="adj1" fmla="val -44965"/>
              <a:gd name="adj2" fmla="val 102943"/>
              <a:gd name="adj3" fmla="val 16667"/>
            </a:avLst>
          </a:prstGeom>
          <a:solidFill>
            <a:srgbClr val="002060"/>
          </a:solid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Acknowledge the positives, what has been done correctly/well</a:t>
            </a:r>
          </a:p>
        </p:txBody>
      </p:sp>
      <p:sp>
        <p:nvSpPr>
          <p:cNvPr id="13" name="Rounded Rectangular Callout 12"/>
          <p:cNvSpPr/>
          <p:nvPr/>
        </p:nvSpPr>
        <p:spPr>
          <a:xfrm>
            <a:off x="3421776" y="1188964"/>
            <a:ext cx="2403835" cy="1847654"/>
          </a:xfrm>
          <a:prstGeom prst="wedgeRoundRectCallout">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Encourage best practices</a:t>
            </a:r>
          </a:p>
        </p:txBody>
      </p:sp>
      <p:sp>
        <p:nvSpPr>
          <p:cNvPr id="14" name="Rounded Rectangular Callout 13"/>
          <p:cNvSpPr/>
          <p:nvPr/>
        </p:nvSpPr>
        <p:spPr>
          <a:xfrm>
            <a:off x="5229352" y="2450469"/>
            <a:ext cx="2403835" cy="1847654"/>
          </a:xfrm>
          <a:prstGeom prst="wedgeRoundRectCallout">
            <a:avLst>
              <a:gd name="adj1" fmla="val -52737"/>
              <a:gd name="adj2" fmla="val 90172"/>
              <a:gd name="adj3" fmla="val 16667"/>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Remind NS of their strengths and successes</a:t>
            </a:r>
          </a:p>
        </p:txBody>
      </p:sp>
      <p:sp>
        <p:nvSpPr>
          <p:cNvPr id="15" name="Rounded Rectangular Callout 14"/>
          <p:cNvSpPr/>
          <p:nvPr/>
        </p:nvSpPr>
        <p:spPr>
          <a:xfrm>
            <a:off x="6862750" y="4003728"/>
            <a:ext cx="2403835" cy="1847654"/>
          </a:xfrm>
          <a:prstGeom prst="wedgeRoundRectCallout">
            <a:avLst>
              <a:gd name="adj1" fmla="val -31059"/>
              <a:gd name="adj2" fmla="val 74207"/>
              <a:gd name="adj3" fmla="val 16667"/>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Continue to ask what support </a:t>
            </a:r>
            <a:r>
              <a:rPr lang="en-US" dirty="0" smtClean="0">
                <a:latin typeface="Segoe UI" panose="020B0502040204020203" pitchFamily="34" charset="0"/>
                <a:ea typeface="Segoe UI" panose="020B0502040204020203" pitchFamily="34" charset="0"/>
                <a:cs typeface="Segoe UI" panose="020B0502040204020203" pitchFamily="34" charset="0"/>
              </a:rPr>
              <a:t>NS need and provide it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27674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12" y="160257"/>
            <a:ext cx="10515600" cy="801278"/>
          </a:xfrm>
        </p:spPr>
        <p:txBody>
          <a:bodyPr>
            <a:normAutofit fontScale="90000"/>
          </a:bodyPr>
          <a:lstStyle/>
          <a:p>
            <a:r>
              <a:rPr lang="en-US" sz="4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Activity</a:t>
            </a:r>
            <a:br>
              <a:rPr lang="en-US" sz="4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br>
            <a:r>
              <a:rPr lang="en-US" sz="31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Putting it all together</a:t>
            </a:r>
            <a:endParaRPr lang="en-US" sz="4000" dirty="0"/>
          </a:p>
        </p:txBody>
      </p:sp>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72700" y="4819650"/>
            <a:ext cx="1552575" cy="177437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74659" y="1740413"/>
            <a:ext cx="10213300" cy="2554545"/>
          </a:xfrm>
          <a:prstGeom prst="rect">
            <a:avLst/>
          </a:prstGeom>
        </p:spPr>
        <p:txBody>
          <a:bodyPr wrap="square">
            <a:spAutoFit/>
          </a:bodyPr>
          <a:lstStyle/>
          <a:p>
            <a:pPr lvl="1"/>
            <a:r>
              <a:rPr lang="en-US" sz="2000" dirty="0">
                <a:latin typeface="Segoe UI" panose="020B0502040204020203" pitchFamily="34" charset="0"/>
                <a:ea typeface="Segoe UI" panose="020B0502040204020203" pitchFamily="34" charset="0"/>
                <a:cs typeface="Segoe UI" panose="020B0502040204020203" pitchFamily="34" charset="0"/>
              </a:rPr>
              <a:t>Find a </a:t>
            </a:r>
            <a:r>
              <a:rPr lang="en-US" sz="2000" dirty="0" smtClean="0">
                <a:latin typeface="Segoe UI" panose="020B0502040204020203" pitchFamily="34" charset="0"/>
                <a:ea typeface="Segoe UI" panose="020B0502040204020203" pitchFamily="34" charset="0"/>
                <a:cs typeface="Segoe UI" panose="020B0502040204020203" pitchFamily="34" charset="0"/>
              </a:rPr>
              <a:t>partner</a:t>
            </a:r>
          </a:p>
          <a:p>
            <a:pPr lvl="1"/>
            <a:endParaRPr lang="en-US" sz="2000" dirty="0">
              <a:latin typeface="Segoe UI" panose="020B0502040204020203" pitchFamily="34" charset="0"/>
              <a:ea typeface="Segoe UI" panose="020B0502040204020203" pitchFamily="34" charset="0"/>
              <a:cs typeface="Segoe UI" panose="020B0502040204020203" pitchFamily="34" charset="0"/>
            </a:endParaRPr>
          </a:p>
          <a:p>
            <a:pPr lvl="1"/>
            <a:r>
              <a:rPr lang="en-US" sz="2000" dirty="0">
                <a:latin typeface="Segoe UI" panose="020B0502040204020203" pitchFamily="34" charset="0"/>
                <a:ea typeface="Segoe UI" panose="020B0502040204020203" pitchFamily="34" charset="0"/>
                <a:cs typeface="Segoe UI" panose="020B0502040204020203" pitchFamily="34" charset="0"/>
              </a:rPr>
              <a:t>One of you is the Coach the other is the </a:t>
            </a:r>
            <a:r>
              <a:rPr lang="en-US" sz="2000" dirty="0" smtClean="0">
                <a:latin typeface="Segoe UI" panose="020B0502040204020203" pitchFamily="34" charset="0"/>
                <a:ea typeface="Segoe UI" panose="020B0502040204020203" pitchFamily="34" charset="0"/>
                <a:cs typeface="Segoe UI" panose="020B0502040204020203" pitchFamily="34" charset="0"/>
              </a:rPr>
              <a:t>New Staff</a:t>
            </a:r>
          </a:p>
          <a:p>
            <a:pPr lvl="1"/>
            <a:endParaRPr lang="en-US" sz="2000" dirty="0">
              <a:latin typeface="Segoe UI" panose="020B0502040204020203" pitchFamily="34" charset="0"/>
              <a:ea typeface="Segoe UI" panose="020B0502040204020203" pitchFamily="34" charset="0"/>
              <a:cs typeface="Segoe UI" panose="020B0502040204020203" pitchFamily="34" charset="0"/>
            </a:endParaRPr>
          </a:p>
          <a:p>
            <a:pPr lvl="1"/>
            <a:r>
              <a:rPr lang="en-US" sz="2000" dirty="0">
                <a:latin typeface="Segoe UI" panose="020B0502040204020203" pitchFamily="34" charset="0"/>
                <a:ea typeface="Segoe UI" panose="020B0502040204020203" pitchFamily="34" charset="0"/>
                <a:cs typeface="Segoe UI" panose="020B0502040204020203" pitchFamily="34" charset="0"/>
              </a:rPr>
              <a:t>Read the </a:t>
            </a:r>
            <a:r>
              <a:rPr lang="en-US" sz="2000" dirty="0" smtClean="0">
                <a:latin typeface="Segoe UI" panose="020B0502040204020203" pitchFamily="34" charset="0"/>
                <a:ea typeface="Segoe UI" panose="020B0502040204020203" pitchFamily="34" charset="0"/>
                <a:cs typeface="Segoe UI" panose="020B0502040204020203" pitchFamily="34" charset="0"/>
              </a:rPr>
              <a:t>scenario you have been provided</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1428750" lvl="2" indent="-514350">
              <a:buFont typeface="+mj-lt"/>
              <a:buAutoNum type="alphaUcPeriod"/>
            </a:pPr>
            <a:r>
              <a:rPr lang="en-US" sz="2000" dirty="0">
                <a:latin typeface="Segoe UI" panose="020B0502040204020203" pitchFamily="34" charset="0"/>
                <a:ea typeface="Segoe UI" panose="020B0502040204020203" pitchFamily="34" charset="0"/>
                <a:cs typeface="Segoe UI" panose="020B0502040204020203" pitchFamily="34" charset="0"/>
              </a:rPr>
              <a:t>Together, complete a reflection worksheet based on this </a:t>
            </a:r>
            <a:r>
              <a:rPr lang="en-US" sz="2000" dirty="0" smtClean="0">
                <a:latin typeface="Segoe UI" panose="020B0502040204020203" pitchFamily="34" charset="0"/>
                <a:ea typeface="Segoe UI" panose="020B0502040204020203" pitchFamily="34" charset="0"/>
                <a:cs typeface="Segoe UI" panose="020B0502040204020203" pitchFamily="34" charset="0"/>
              </a:rPr>
              <a:t>scenario</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1428750" lvl="2" indent="-514350">
              <a:buFont typeface="+mj-lt"/>
              <a:buAutoNum type="alphaUcPeriod"/>
            </a:pPr>
            <a:r>
              <a:rPr lang="en-US" sz="2000" dirty="0">
                <a:latin typeface="Segoe UI" panose="020B0502040204020203" pitchFamily="34" charset="0"/>
                <a:ea typeface="Segoe UI" panose="020B0502040204020203" pitchFamily="34" charset="0"/>
                <a:cs typeface="Segoe UI" panose="020B0502040204020203" pitchFamily="34" charset="0"/>
              </a:rPr>
              <a:t>Together, complete a meeting agenda for a coaching </a:t>
            </a:r>
            <a:r>
              <a:rPr lang="en-US" sz="2000" dirty="0" smtClean="0">
                <a:latin typeface="Segoe UI" panose="020B0502040204020203" pitchFamily="34" charset="0"/>
                <a:ea typeface="Segoe UI" panose="020B0502040204020203" pitchFamily="34" charset="0"/>
                <a:cs typeface="Segoe UI" panose="020B0502040204020203" pitchFamily="34" charset="0"/>
              </a:rPr>
              <a:t>session</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1428750" lvl="2" indent="-514350">
              <a:buFont typeface="+mj-lt"/>
              <a:buAutoNum type="alphaUcPeriod"/>
            </a:pPr>
            <a:r>
              <a:rPr lang="en-US" sz="2000" dirty="0">
                <a:latin typeface="Segoe UI" panose="020B0502040204020203" pitchFamily="34" charset="0"/>
                <a:ea typeface="Segoe UI" panose="020B0502040204020203" pitchFamily="34" charset="0"/>
                <a:cs typeface="Segoe UI" panose="020B0502040204020203" pitchFamily="34" charset="0"/>
              </a:rPr>
              <a:t>Determine what challenges you might face for discussion with the </a:t>
            </a:r>
            <a:r>
              <a:rPr lang="en-US" sz="2000" dirty="0" smtClean="0">
                <a:latin typeface="Segoe UI" panose="020B0502040204020203" pitchFamily="34" charset="0"/>
                <a:ea typeface="Segoe UI" panose="020B0502040204020203" pitchFamily="34" charset="0"/>
                <a:cs typeface="Segoe UI" panose="020B0502040204020203" pitchFamily="34" charset="0"/>
              </a:rPr>
              <a:t>group</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7071055" y="5629315"/>
            <a:ext cx="2831801" cy="369332"/>
          </a:xfrm>
          <a:prstGeom prst="rect">
            <a:avLst/>
          </a:prstGeom>
        </p:spPr>
        <p:txBody>
          <a:bodyPr wrap="none">
            <a:spAutoFit/>
          </a:bodyPr>
          <a:lstStyle/>
          <a:p>
            <a:r>
              <a:rPr lang="en-US" b="1" dirty="0"/>
              <a:t>TIME ALLOTTED</a:t>
            </a:r>
            <a:r>
              <a:rPr lang="en-US" dirty="0"/>
              <a:t>: </a:t>
            </a:r>
            <a:r>
              <a:rPr lang="en-US" dirty="0" smtClean="0"/>
              <a:t>20 </a:t>
            </a:r>
            <a:r>
              <a:rPr lang="en-US" dirty="0"/>
              <a:t>minutes</a:t>
            </a:r>
          </a:p>
        </p:txBody>
      </p:sp>
      <p:sp>
        <p:nvSpPr>
          <p:cNvPr id="7" name="Oval 11"/>
          <p:cNvSpPr/>
          <p:nvPr/>
        </p:nvSpPr>
        <p:spPr>
          <a:xfrm>
            <a:off x="545432" y="1684421"/>
            <a:ext cx="481263" cy="46522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12"/>
          <p:cNvSpPr/>
          <p:nvPr/>
        </p:nvSpPr>
        <p:spPr>
          <a:xfrm>
            <a:off x="545431" y="2351599"/>
            <a:ext cx="481263" cy="46522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Oval 13"/>
          <p:cNvSpPr/>
          <p:nvPr/>
        </p:nvSpPr>
        <p:spPr>
          <a:xfrm>
            <a:off x="545430" y="3017685"/>
            <a:ext cx="481263" cy="46522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 name="Oval 6"/>
          <p:cNvSpPr/>
          <p:nvPr/>
        </p:nvSpPr>
        <p:spPr>
          <a:xfrm>
            <a:off x="545432" y="1684421"/>
            <a:ext cx="481263" cy="46522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Oval 7"/>
          <p:cNvSpPr/>
          <p:nvPr/>
        </p:nvSpPr>
        <p:spPr>
          <a:xfrm>
            <a:off x="545431" y="2351599"/>
            <a:ext cx="481263" cy="46522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Oval 8"/>
          <p:cNvSpPr/>
          <p:nvPr/>
        </p:nvSpPr>
        <p:spPr>
          <a:xfrm>
            <a:off x="545430" y="3017685"/>
            <a:ext cx="481263" cy="46522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2036772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0"/>
            <a:ext cx="10515600" cy="762000"/>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Recap</a:t>
            </a:r>
            <a:endParaRPr lang="en-US" sz="40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34550" y="4491453"/>
            <a:ext cx="2227660" cy="2227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682757" y="802161"/>
            <a:ext cx="3854197" cy="954107"/>
          </a:xfrm>
          <a:prstGeom prst="rect">
            <a:avLst/>
          </a:prstGeom>
        </p:spPr>
        <p:txBody>
          <a:bodyPr wrap="none">
            <a:spAutoFit/>
          </a:bodyPr>
          <a:lstStyle/>
          <a:p>
            <a:r>
              <a:rPr lang="en-US" sz="2800" dirty="0">
                <a:latin typeface="Segoe UI" panose="020B0502040204020203" pitchFamily="34" charset="0"/>
                <a:ea typeface="Segoe UI" panose="020B0502040204020203" pitchFamily="34" charset="0"/>
                <a:cs typeface="Segoe UI" panose="020B0502040204020203" pitchFamily="34" charset="0"/>
              </a:rPr>
              <a:t>What have we learned</a:t>
            </a:r>
            <a:r>
              <a:rPr lang="en-US" sz="2800" dirty="0" smtClean="0">
                <a:latin typeface="Segoe UI" panose="020B0502040204020203" pitchFamily="34" charset="0"/>
                <a:ea typeface="Segoe UI" panose="020B0502040204020203" pitchFamily="34" charset="0"/>
                <a:cs typeface="Segoe UI" panose="020B0502040204020203" pitchFamily="34" charset="0"/>
              </a:rPr>
              <a:t>?</a:t>
            </a:r>
            <a:endParaRPr lang="en-US" sz="2800" dirty="0">
              <a:latin typeface="Segoe UI" panose="020B0502040204020203" pitchFamily="34" charset="0"/>
              <a:ea typeface="Segoe UI" panose="020B0502040204020203" pitchFamily="34" charset="0"/>
              <a:cs typeface="Segoe UI" panose="020B0502040204020203" pitchFamily="34" charset="0"/>
            </a:endParaRPr>
          </a:p>
          <a:p>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682757" y="1357966"/>
            <a:ext cx="10947268" cy="4247317"/>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Checklist, Snapshot, Agendas are helpful tools to use with NS to improve understanding and learning </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Snapshot provides an overview of the individual being supported – it must include risks</a:t>
            </a:r>
          </a:p>
          <a:p>
            <a:pPr marL="285750" indent="-285750">
              <a:buFont typeface="Wingdings" panose="05000000000000000000" pitchFamily="2" charset="2"/>
              <a:buChar char="ü"/>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The Checklist defines objectives and tracks tasks in which NS has demonstrated competence</a:t>
            </a:r>
          </a:p>
          <a:p>
            <a:pPr marL="285750" indent="-285750">
              <a:buFont typeface="Wingdings" panose="05000000000000000000" pitchFamily="2" charset="2"/>
              <a:buChar char="ü"/>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Reflection Sheet enables deeper insight into how and why things happened, how to learn from the experience</a:t>
            </a:r>
          </a:p>
          <a:p>
            <a:pPr marL="285750" indent="-285750">
              <a:buFont typeface="Wingdings" panose="05000000000000000000" pitchFamily="2" charset="2"/>
              <a:buChar char="ü"/>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Agendas help set expectations and guide conversations</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Constructive feedback is a beneficial way to discuss with NS what needs to improve and provides direction</a:t>
            </a:r>
          </a:p>
          <a:p>
            <a:pPr marL="285750" indent="-285750">
              <a:buFont typeface="Wingdings" panose="05000000000000000000" pitchFamily="2" charset="2"/>
              <a:buChar char="ü"/>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It is important to recognize what NS has done well and progress being made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996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5">
                <a:shade val="45000"/>
                <a:satMod val="135000"/>
              </a:schemeClr>
              <a:prstClr val="white"/>
            </a:duotone>
          </a:blip>
          <a:stretch>
            <a:fillRect/>
          </a:stretch>
        </p:blipFill>
        <p:spPr>
          <a:xfrm>
            <a:off x="2782111" y="835784"/>
            <a:ext cx="6469401" cy="5112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3539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995" y="0"/>
            <a:ext cx="6655553" cy="646331"/>
          </a:xfrm>
          <a:prstGeom prst="rect">
            <a:avLst/>
          </a:prstGeom>
        </p:spPr>
        <p:txBody>
          <a:bodyPr wrap="square">
            <a:sp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Next Steps</a:t>
            </a:r>
          </a:p>
        </p:txBody>
      </p:sp>
      <p:sp>
        <p:nvSpPr>
          <p:cNvPr id="3" name="Rectangle 2"/>
          <p:cNvSpPr/>
          <p:nvPr/>
        </p:nvSpPr>
        <p:spPr>
          <a:xfrm>
            <a:off x="2238675" y="1539634"/>
            <a:ext cx="6655553" cy="4278094"/>
          </a:xfrm>
          <a:prstGeom prst="rect">
            <a:avLst/>
          </a:prstGeom>
        </p:spPr>
        <p:txBody>
          <a:bodyPr wrap="square">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You are ready to head out into the field where you will have the opportunity to practice using the tools and best practices we discussed.  </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endParaRPr lang="en-US" sz="1600" b="1" u="sng" dirty="0" smtClean="0">
              <a:latin typeface="Segoe UI" panose="020B0502040204020203" pitchFamily="34" charset="0"/>
              <a:ea typeface="Segoe UI" panose="020B0502040204020203" pitchFamily="34" charset="0"/>
              <a:cs typeface="Segoe UI" panose="020B0502040204020203" pitchFamily="34" charset="0"/>
            </a:endParaRPr>
          </a:p>
          <a:p>
            <a:r>
              <a:rPr lang="en-US" sz="1600" b="1" u="sng" dirty="0" smtClean="0">
                <a:latin typeface="Segoe UI" panose="020B0502040204020203" pitchFamily="34" charset="0"/>
                <a:ea typeface="Segoe UI" panose="020B0502040204020203" pitchFamily="34" charset="0"/>
                <a:cs typeface="Segoe UI" panose="020B0502040204020203" pitchFamily="34" charset="0"/>
              </a:rPr>
              <a:t>Assignment</a:t>
            </a:r>
          </a:p>
          <a:p>
            <a:r>
              <a:rPr lang="en-US" sz="1600" dirty="0" smtClean="0">
                <a:latin typeface="Segoe UI" panose="020B0502040204020203" pitchFamily="34" charset="0"/>
                <a:ea typeface="Segoe UI" panose="020B0502040204020203" pitchFamily="34" charset="0"/>
                <a:cs typeface="Segoe UI" panose="020B0502040204020203" pitchFamily="34" charset="0"/>
              </a:rPr>
              <a:t>For the next 1-2 weeks, you will work with an individual(s) </a:t>
            </a:r>
            <a:r>
              <a:rPr lang="en-US" sz="1600" dirty="0">
                <a:latin typeface="Segoe UI" panose="020B0502040204020203" pitchFamily="34" charset="0"/>
                <a:ea typeface="Segoe UI" panose="020B0502040204020203" pitchFamily="34" charset="0"/>
                <a:cs typeface="Segoe UI" panose="020B0502040204020203" pitchFamily="34" charset="0"/>
              </a:rPr>
              <a:t>you </a:t>
            </a:r>
            <a:r>
              <a:rPr lang="en-US" sz="1600" dirty="0" smtClean="0">
                <a:latin typeface="Segoe UI" panose="020B0502040204020203" pitchFamily="34" charset="0"/>
                <a:ea typeface="Segoe UI" panose="020B0502040204020203" pitchFamily="34" charset="0"/>
                <a:cs typeface="Segoe UI" panose="020B0502040204020203" pitchFamily="34" charset="0"/>
              </a:rPr>
              <a:t>support and staff </a:t>
            </a:r>
            <a:r>
              <a:rPr lang="en-US" sz="1600" dirty="0">
                <a:latin typeface="Segoe UI" panose="020B0502040204020203" pitchFamily="34" charset="0"/>
                <a:ea typeface="Segoe UI" panose="020B0502040204020203" pitchFamily="34" charset="0"/>
                <a:cs typeface="Segoe UI" panose="020B0502040204020203" pitchFamily="34" charset="0"/>
              </a:rPr>
              <a:t>to</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eriod"/>
            </a:pPr>
            <a:r>
              <a:rPr lang="en-US" sz="1600" dirty="0">
                <a:latin typeface="Segoe UI" panose="020B0502040204020203" pitchFamily="34" charset="0"/>
                <a:ea typeface="Segoe UI" panose="020B0502040204020203" pitchFamily="34" charset="0"/>
                <a:cs typeface="Segoe UI" panose="020B0502040204020203" pitchFamily="34" charset="0"/>
              </a:rPr>
              <a:t>Develop “Risk” </a:t>
            </a:r>
            <a:r>
              <a:rPr lang="en-US" sz="1600" dirty="0" smtClean="0">
                <a:latin typeface="Segoe UI" panose="020B0502040204020203" pitchFamily="34" charset="0"/>
                <a:ea typeface="Segoe UI" panose="020B0502040204020203" pitchFamily="34" charset="0"/>
                <a:cs typeface="Segoe UI" panose="020B0502040204020203" pitchFamily="34" charset="0"/>
              </a:rPr>
              <a:t>Snapshot</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eriod"/>
            </a:pPr>
            <a:r>
              <a:rPr lang="en-US" sz="1600" dirty="0">
                <a:latin typeface="Segoe UI" panose="020B0502040204020203" pitchFamily="34" charset="0"/>
                <a:ea typeface="Segoe UI" panose="020B0502040204020203" pitchFamily="34" charset="0"/>
                <a:cs typeface="Segoe UI" panose="020B0502040204020203" pitchFamily="34" charset="0"/>
              </a:rPr>
              <a:t>Develop personalized </a:t>
            </a:r>
            <a:r>
              <a:rPr lang="en-US" sz="1600" dirty="0" smtClean="0">
                <a:latin typeface="Segoe UI" panose="020B0502040204020203" pitchFamily="34" charset="0"/>
                <a:ea typeface="Segoe UI" panose="020B0502040204020203" pitchFamily="34" charset="0"/>
                <a:cs typeface="Segoe UI" panose="020B0502040204020203" pitchFamily="34" charset="0"/>
              </a:rPr>
              <a:t>Checklist</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eriod"/>
            </a:pPr>
            <a:r>
              <a:rPr lang="en-US" sz="1600" dirty="0">
                <a:latin typeface="Segoe UI" panose="020B0502040204020203" pitchFamily="34" charset="0"/>
                <a:ea typeface="Segoe UI" panose="020B0502040204020203" pitchFamily="34" charset="0"/>
                <a:cs typeface="Segoe UI" panose="020B0502040204020203" pitchFamily="34" charset="0"/>
              </a:rPr>
              <a:t>Meet with your NS </a:t>
            </a:r>
            <a:r>
              <a:rPr lang="en-US" sz="1600" u="sng" dirty="0" smtClean="0">
                <a:latin typeface="Segoe UI" panose="020B0502040204020203" pitchFamily="34" charset="0"/>
                <a:ea typeface="Segoe UI" panose="020B0502040204020203" pitchFamily="34" charset="0"/>
                <a:cs typeface="Segoe UI" panose="020B0502040204020203" pitchFamily="34" charset="0"/>
              </a:rPr>
              <a:t>at </a:t>
            </a:r>
            <a:r>
              <a:rPr lang="en-US" sz="1600" u="sng" dirty="0">
                <a:latin typeface="Segoe UI" panose="020B0502040204020203" pitchFamily="34" charset="0"/>
                <a:ea typeface="Segoe UI" panose="020B0502040204020203" pitchFamily="34" charset="0"/>
                <a:cs typeface="Segoe UI" panose="020B0502040204020203" pitchFamily="34" charset="0"/>
              </a:rPr>
              <a:t>least </a:t>
            </a:r>
            <a:r>
              <a:rPr lang="en-US" sz="1600" u="sng" dirty="0" smtClean="0">
                <a:latin typeface="Segoe UI" panose="020B0502040204020203" pitchFamily="34" charset="0"/>
                <a:ea typeface="Segoe UI" panose="020B0502040204020203" pitchFamily="34" charset="0"/>
                <a:cs typeface="Segoe UI" panose="020B0502040204020203" pitchFamily="34" charset="0"/>
              </a:rPr>
              <a:t>3 times</a:t>
            </a:r>
          </a:p>
          <a:p>
            <a:pPr marL="514350" indent="-514350">
              <a:buFont typeface="+mj-lt"/>
              <a:buAutoNum type="arabicPeriod"/>
            </a:pPr>
            <a:r>
              <a:rPr lang="en-US" sz="1600" dirty="0" smtClean="0">
                <a:latin typeface="Segoe UI" panose="020B0502040204020203" pitchFamily="34" charset="0"/>
                <a:ea typeface="Segoe UI" panose="020B0502040204020203" pitchFamily="34" charset="0"/>
                <a:cs typeface="Segoe UI" panose="020B0502040204020203" pitchFamily="34" charset="0"/>
              </a:rPr>
              <a:t>Have New Coaches return to the classroom for discussion and problem solving.</a:t>
            </a:r>
          </a:p>
          <a:p>
            <a:pPr marL="514350" indent="-514350">
              <a:buFont typeface="+mj-lt"/>
              <a:buAutoNum type="arabicPeriod"/>
            </a:pPr>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sz="1600" u="sng" dirty="0" smtClean="0">
                <a:latin typeface="Segoe UI" panose="020B0502040204020203" pitchFamily="34" charset="0"/>
                <a:ea typeface="Segoe UI" panose="020B0502040204020203" pitchFamily="34" charset="0"/>
                <a:cs typeface="Segoe UI" panose="020B0502040204020203" pitchFamily="34" charset="0"/>
              </a:rPr>
              <a:t>Refer to the </a:t>
            </a:r>
            <a:r>
              <a:rPr lang="en-US" sz="1600" i="1" u="sng" dirty="0" smtClean="0">
                <a:latin typeface="Segoe UI" panose="020B0502040204020203" pitchFamily="34" charset="0"/>
                <a:ea typeface="Segoe UI" panose="020B0502040204020203" pitchFamily="34" charset="0"/>
                <a:cs typeface="Segoe UI" panose="020B0502040204020203" pitchFamily="34" charset="0"/>
              </a:rPr>
              <a:t>On the Job Training </a:t>
            </a:r>
            <a:r>
              <a:rPr lang="en-US" sz="1600" u="sng" dirty="0" smtClean="0">
                <a:latin typeface="Segoe UI" panose="020B0502040204020203" pitchFamily="34" charset="0"/>
                <a:ea typeface="Segoe UI" panose="020B0502040204020203" pitchFamily="34" charset="0"/>
                <a:cs typeface="Segoe UI" panose="020B0502040204020203" pitchFamily="34" charset="0"/>
              </a:rPr>
              <a:t>packet provided for specific instructions</a:t>
            </a:r>
            <a:endParaRPr lang="en-US" sz="1600" u="sng"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 </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700332" y="5353762"/>
            <a:ext cx="11123083" cy="400110"/>
          </a:xfrm>
          <a:prstGeom prst="rect">
            <a:avLst/>
          </a:prstGeom>
        </p:spPr>
        <p:txBody>
          <a:bodyPr wrap="square">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As the new Coach, consider pairing up with another coach from your agency. </a:t>
            </a:r>
            <a:r>
              <a:rPr lang="en-US" sz="1600" dirty="0" smtClean="0">
                <a:latin typeface="Segoe UI" panose="020B0502040204020203" pitchFamily="34" charset="0"/>
                <a:ea typeface="Segoe UI" panose="020B0502040204020203" pitchFamily="34" charset="0"/>
                <a:cs typeface="Segoe UI" panose="020B0502040204020203" pitchFamily="34" charset="0"/>
              </a:rPr>
              <a:t> </a:t>
            </a:r>
            <a:r>
              <a:rPr lang="en-US" sz="2000" dirty="0" smtClean="0">
                <a:solidFill>
                  <a:schemeClr val="accent5">
                    <a:lumMod val="75000"/>
                  </a:schemeClr>
                </a:solidFill>
                <a:effectLst>
                  <a:outerShdw blurRad="50800" dist="38100" dir="2700000" algn="t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Coach </a:t>
            </a:r>
            <a:r>
              <a:rPr lang="en-US" sz="2000" dirty="0">
                <a:solidFill>
                  <a:schemeClr val="accent5">
                    <a:lumMod val="75000"/>
                  </a:schemeClr>
                </a:solidFill>
                <a:effectLst>
                  <a:outerShdw blurRad="50800" dist="38100" dir="2700000" algn="t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each other on Coaching!</a:t>
            </a:r>
          </a:p>
        </p:txBody>
      </p:sp>
      <p:sp>
        <p:nvSpPr>
          <p:cNvPr id="4" name="Rectangle 3"/>
          <p:cNvSpPr/>
          <p:nvPr/>
        </p:nvSpPr>
        <p:spPr>
          <a:xfrm>
            <a:off x="818666" y="1036620"/>
            <a:ext cx="11180404" cy="338554"/>
          </a:xfrm>
          <a:prstGeom prst="rect">
            <a:avLst/>
          </a:prstGeom>
        </p:spPr>
        <p:txBody>
          <a:bodyPr wrap="square">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Now that you have completed the </a:t>
            </a:r>
            <a:r>
              <a:rPr lang="en-US" sz="1600" i="1" dirty="0">
                <a:latin typeface="Segoe UI" panose="020B0502040204020203" pitchFamily="34" charset="0"/>
                <a:ea typeface="Segoe UI" panose="020B0502040204020203" pitchFamily="34" charset="0"/>
                <a:cs typeface="Segoe UI" panose="020B0502040204020203" pitchFamily="34" charset="0"/>
              </a:rPr>
              <a:t>Day 1 Classroom Training</a:t>
            </a:r>
            <a:r>
              <a:rPr lang="en-US" sz="1600" dirty="0">
                <a:latin typeface="Segoe UI" panose="020B0502040204020203" pitchFamily="34" charset="0"/>
                <a:ea typeface="Segoe UI" panose="020B0502040204020203" pitchFamily="34" charset="0"/>
                <a:cs typeface="Segoe UI" panose="020B0502040204020203" pitchFamily="34" charset="0"/>
              </a:rPr>
              <a:t>, it’s time for you to apply what you have learned.</a:t>
            </a:r>
          </a:p>
        </p:txBody>
      </p:sp>
      <p:sp>
        <p:nvSpPr>
          <p:cNvPr id="5" name="Rectangle 4"/>
          <p:cNvSpPr/>
          <p:nvPr/>
        </p:nvSpPr>
        <p:spPr>
          <a:xfrm>
            <a:off x="1860441" y="2345167"/>
            <a:ext cx="7423408" cy="2646382"/>
          </a:xfrm>
          <a:prstGeom prst="rect">
            <a:avLst/>
          </a:prstGeom>
          <a:no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1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05" y="15303"/>
            <a:ext cx="10515600" cy="861461"/>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Objectives &amp; Outcomes</a:t>
            </a:r>
            <a:endParaRPr lang="en-US" sz="4000" dirty="0"/>
          </a:p>
        </p:txBody>
      </p:sp>
      <p:sp>
        <p:nvSpPr>
          <p:cNvPr id="8" name="TextBox 7"/>
          <p:cNvSpPr txBox="1"/>
          <p:nvPr/>
        </p:nvSpPr>
        <p:spPr>
          <a:xfrm>
            <a:off x="791169" y="2861583"/>
            <a:ext cx="5085303" cy="400110"/>
          </a:xfrm>
          <a:prstGeom prst="rect">
            <a:avLst/>
          </a:prstGeom>
          <a:noFill/>
        </p:spPr>
        <p:txBody>
          <a:bodyPr wrap="square" rtlCol="0">
            <a:spAutoFit/>
          </a:bodyPr>
          <a:lstStyle/>
          <a:p>
            <a:r>
              <a:rPr lang="en-US" sz="2000" b="1"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What can you expect</a:t>
            </a:r>
            <a:r>
              <a:rPr lang="en-US" sz="2000"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2000" b="1"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791169" y="3261693"/>
            <a:ext cx="11496723" cy="2031325"/>
          </a:xfrm>
          <a:prstGeom prst="rect">
            <a:avLst/>
          </a:prstGeom>
        </p:spPr>
        <p:txBody>
          <a:bodyPr wrap="square">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a:t>
            </a:r>
            <a:r>
              <a:rPr lang="en-US" dirty="0" smtClean="0">
                <a:latin typeface="Segoe UI" panose="020B0502040204020203" pitchFamily="34" charset="0"/>
                <a:ea typeface="Segoe UI" panose="020B0502040204020203" pitchFamily="34" charset="0"/>
                <a:cs typeface="Segoe UI" panose="020B0502040204020203" pitchFamily="34" charset="0"/>
              </a:rPr>
              <a:t>o become </a:t>
            </a:r>
            <a:r>
              <a:rPr lang="en-US" dirty="0">
                <a:latin typeface="Segoe UI" panose="020B0502040204020203" pitchFamily="34" charset="0"/>
                <a:ea typeface="Segoe UI" panose="020B0502040204020203" pitchFamily="34" charset="0"/>
                <a:cs typeface="Segoe UI" panose="020B0502040204020203" pitchFamily="34" charset="0"/>
              </a:rPr>
              <a:t>a “qualified“ </a:t>
            </a:r>
            <a:r>
              <a:rPr lang="en-US" dirty="0" smtClean="0">
                <a:latin typeface="Segoe UI" panose="020B0502040204020203" pitchFamily="34" charset="0"/>
                <a:ea typeface="Segoe UI" panose="020B0502040204020203" pitchFamily="34" charset="0"/>
                <a:cs typeface="Segoe UI" panose="020B0502040204020203" pitchFamily="34" charset="0"/>
              </a:rPr>
              <a:t>Peer Coach</a:t>
            </a:r>
          </a:p>
          <a:p>
            <a:endParaRPr lang="en-US" dirty="0" smtClean="0"/>
          </a:p>
          <a:p>
            <a:r>
              <a:rPr lang="en-US" dirty="0" smtClean="0">
                <a:latin typeface="Segoe UI" panose="020B0502040204020203" pitchFamily="34" charset="0"/>
                <a:ea typeface="Segoe UI" panose="020B0502040204020203" pitchFamily="34" charset="0"/>
                <a:cs typeface="Segoe UI" panose="020B0502040204020203" pitchFamily="34" charset="0"/>
              </a:rPr>
              <a:t>After </a:t>
            </a:r>
            <a:r>
              <a:rPr lang="en-US" dirty="0">
                <a:latin typeface="Segoe UI" panose="020B0502040204020203" pitchFamily="34" charset="0"/>
                <a:ea typeface="Segoe UI" panose="020B0502040204020203" pitchFamily="34" charset="0"/>
                <a:cs typeface="Segoe UI" panose="020B0502040204020203" pitchFamily="34" charset="0"/>
              </a:rPr>
              <a:t>this training, you should be able to:</a:t>
            </a: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Define what Peer Coaching is and why we are doing it</a:t>
            </a: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Understand your role and expectations</a:t>
            </a: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Identify and implement tools </a:t>
            </a:r>
          </a:p>
          <a:p>
            <a:pPr marL="285750" indent="-285750">
              <a:buFont typeface="Wingdings" panose="05000000000000000000" pitchFamily="2" charset="2"/>
              <a:buChar char="ü"/>
            </a:pPr>
            <a:r>
              <a:rPr lang="en-US" dirty="0" smtClean="0">
                <a:latin typeface="Segoe UI" panose="020B0502040204020203" pitchFamily="34" charset="0"/>
                <a:ea typeface="Segoe UI" panose="020B0502040204020203" pitchFamily="34" charset="0"/>
                <a:cs typeface="Segoe UI" panose="020B0502040204020203" pitchFamily="34" charset="0"/>
              </a:rPr>
              <a:t>Be able to apply best practices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791169" y="1453408"/>
            <a:ext cx="1447800" cy="400110"/>
          </a:xfrm>
          <a:prstGeom prst="rect">
            <a:avLst/>
          </a:prstGeom>
          <a:noFill/>
        </p:spPr>
        <p:txBody>
          <a:bodyPr wrap="square" rtlCol="0">
            <a:spAutoFit/>
          </a:bodyPr>
          <a:lstStyle/>
          <a:p>
            <a:r>
              <a:rPr lang="en-US" sz="2000"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Objective</a:t>
            </a:r>
            <a:endParaRPr lang="en-US" b="1"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791169" y="1746063"/>
            <a:ext cx="11096031" cy="646331"/>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Senior, knowledgeable staff will learn tools to use in order to best train and support New Staff (NS) to properly learn and perform the functions of their job.</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6137" y="3569688"/>
            <a:ext cx="3230880" cy="3230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07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89970" y="700391"/>
            <a:ext cx="5124856" cy="5124856"/>
          </a:xfrm>
          <a:prstGeom prst="rect">
            <a:avLst/>
          </a:prstGeom>
        </p:spPr>
      </p:pic>
      <p:sp>
        <p:nvSpPr>
          <p:cNvPr id="2" name="Title 1"/>
          <p:cNvSpPr>
            <a:spLocks noGrp="1"/>
          </p:cNvSpPr>
          <p:nvPr>
            <p:ph type="title"/>
          </p:nvPr>
        </p:nvSpPr>
        <p:spPr>
          <a:xfrm>
            <a:off x="128690" y="0"/>
            <a:ext cx="10515600" cy="897432"/>
          </a:xfrm>
        </p:spPr>
        <p:txBody>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Resources</a:t>
            </a:r>
            <a:endParaRPr lang="en-US" dirty="0"/>
          </a:p>
        </p:txBody>
      </p:sp>
      <p:sp>
        <p:nvSpPr>
          <p:cNvPr id="7" name="TextBox 6"/>
          <p:cNvSpPr txBox="1"/>
          <p:nvPr/>
        </p:nvSpPr>
        <p:spPr>
          <a:xfrm>
            <a:off x="272375" y="1099225"/>
            <a:ext cx="11342451" cy="2893100"/>
          </a:xfrm>
          <a:prstGeom prst="rect">
            <a:avLst/>
          </a:prstGeom>
          <a:noFill/>
        </p:spPr>
        <p:txBody>
          <a:bodyPr wrap="squar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Questions?  Need help?</a:t>
            </a:r>
          </a:p>
          <a:p>
            <a:endParaRPr lang="en-US" dirty="0"/>
          </a:p>
          <a:p>
            <a:r>
              <a:rPr lang="en-US" b="1" dirty="0" smtClean="0"/>
              <a:t> Contact:</a:t>
            </a:r>
          </a:p>
          <a:p>
            <a:r>
              <a:rPr lang="en-US" dirty="0" smtClean="0"/>
              <a:t>&lt;Facilitator Info&gt;</a:t>
            </a:r>
          </a:p>
          <a:p>
            <a:r>
              <a:rPr lang="en-US" dirty="0" smtClean="0"/>
              <a:t>&lt;Anyone else&gt;</a:t>
            </a:r>
          </a:p>
          <a:p>
            <a:endParaRPr lang="en-US" dirty="0"/>
          </a:p>
          <a:p>
            <a:r>
              <a:rPr lang="en-US" b="1" dirty="0" smtClean="0"/>
              <a:t>Visit the following website for document templates:</a:t>
            </a:r>
          </a:p>
          <a:p>
            <a:r>
              <a:rPr lang="en-US" dirty="0" smtClean="0"/>
              <a:t>&lt;agency site/location or DDA site)</a:t>
            </a:r>
          </a:p>
          <a:p>
            <a:endParaRPr lang="en-US" dirty="0"/>
          </a:p>
          <a:p>
            <a:r>
              <a:rPr lang="en-US" dirty="0" smtClean="0"/>
              <a:t>&lt;Add any additional info&gt;</a:t>
            </a:r>
            <a:endParaRPr lang="en-US" dirty="0"/>
          </a:p>
        </p:txBody>
      </p:sp>
    </p:spTree>
    <p:extLst>
      <p:ext uri="{BB962C8B-B14F-4D97-AF65-F5344CB8AC3E}">
        <p14:creationId xmlns:p14="http://schemas.microsoft.com/office/powerpoint/2010/main" val="3451442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50102" y="3240687"/>
            <a:ext cx="4890448" cy="3960608"/>
          </a:xfrm>
          <a:prstGeom prst="rect">
            <a:avLst/>
          </a:prstGeom>
          <a:ln>
            <a:noFill/>
          </a:ln>
          <a:effectLst>
            <a:softEdge rad="635000"/>
          </a:effectLst>
        </p:spPr>
      </p:pic>
      <p:sp>
        <p:nvSpPr>
          <p:cNvPr id="2" name="Title 1"/>
          <p:cNvSpPr>
            <a:spLocks noGrp="1"/>
          </p:cNvSpPr>
          <p:nvPr>
            <p:ph type="title"/>
          </p:nvPr>
        </p:nvSpPr>
        <p:spPr>
          <a:xfrm>
            <a:off x="128690" y="0"/>
            <a:ext cx="10515600" cy="897432"/>
          </a:xfrm>
        </p:spPr>
        <p:txBody>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Evaluation</a:t>
            </a:r>
            <a:endParaRPr lang="en-US" dirty="0"/>
          </a:p>
        </p:txBody>
      </p:sp>
      <p:sp>
        <p:nvSpPr>
          <p:cNvPr id="3" name="Rectangle 2"/>
          <p:cNvSpPr/>
          <p:nvPr/>
        </p:nvSpPr>
        <p:spPr>
          <a:xfrm>
            <a:off x="682388" y="1658667"/>
            <a:ext cx="10317707" cy="2308324"/>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Every training we do needs to be evaluated so we can learn. </a:t>
            </a:r>
            <a:r>
              <a:rPr lang="en-US" dirty="0" smtClean="0">
                <a:latin typeface="Segoe UI" panose="020B0502040204020203" pitchFamily="34" charset="0"/>
                <a:cs typeface="Segoe UI" panose="020B0502040204020203" pitchFamily="34" charset="0"/>
              </a:rPr>
              <a:t> An </a:t>
            </a:r>
            <a:r>
              <a:rPr lang="en-US" dirty="0">
                <a:latin typeface="Segoe UI" panose="020B0502040204020203" pitchFamily="34" charset="0"/>
                <a:cs typeface="Segoe UI" panose="020B0502040204020203" pitchFamily="34" charset="0"/>
              </a:rPr>
              <a:t>evaluation serves as a reflection with the intent of improvement </a:t>
            </a:r>
            <a:r>
              <a:rPr lang="en-US" dirty="0" smtClean="0">
                <a:latin typeface="Segoe UI" panose="020B0502040204020203" pitchFamily="34" charset="0"/>
                <a:cs typeface="Segoe UI" panose="020B0502040204020203" pitchFamily="34" charset="0"/>
              </a:rPr>
              <a:t>each time</a:t>
            </a:r>
            <a:r>
              <a:rPr lang="en-US" dirty="0">
                <a:latin typeface="Segoe UI" panose="020B0502040204020203" pitchFamily="34" charset="0"/>
                <a:cs typeface="Segoe UI" panose="020B0502040204020203" pitchFamily="34" charset="0"/>
              </a:rPr>
              <a:t>.  </a:t>
            </a:r>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Please </a:t>
            </a:r>
            <a:r>
              <a:rPr lang="en-US" dirty="0">
                <a:latin typeface="Segoe UI" panose="020B0502040204020203" pitchFamily="34" charset="0"/>
                <a:cs typeface="Segoe UI" panose="020B0502040204020203" pitchFamily="34" charset="0"/>
              </a:rPr>
              <a:t>provide </a:t>
            </a:r>
            <a:r>
              <a:rPr lang="en-US" i="1" dirty="0" smtClean="0">
                <a:latin typeface="Segoe UI" panose="020B0502040204020203" pitchFamily="34" charset="0"/>
                <a:cs typeface="Segoe UI" panose="020B0502040204020203" pitchFamily="34" charset="0"/>
              </a:rPr>
              <a:t>constructive </a:t>
            </a:r>
            <a:r>
              <a:rPr lang="en-US" i="1" dirty="0">
                <a:latin typeface="Segoe UI" panose="020B0502040204020203" pitchFamily="34" charset="0"/>
                <a:cs typeface="Segoe UI" panose="020B0502040204020203" pitchFamily="34" charset="0"/>
              </a:rPr>
              <a:t>feedback </a:t>
            </a:r>
            <a:r>
              <a:rPr lang="en-US" dirty="0">
                <a:latin typeface="Segoe UI" panose="020B0502040204020203" pitchFamily="34" charset="0"/>
                <a:cs typeface="Segoe UI" panose="020B0502040204020203" pitchFamily="34" charset="0"/>
              </a:rPr>
              <a:t>on the evaluation form in your </a:t>
            </a:r>
            <a:r>
              <a:rPr lang="en-US" dirty="0" smtClean="0">
                <a:latin typeface="Segoe UI" panose="020B0502040204020203" pitchFamily="34" charset="0"/>
                <a:cs typeface="Segoe UI" panose="020B0502040204020203" pitchFamily="34" charset="0"/>
              </a:rPr>
              <a:t>handouts, then </a:t>
            </a:r>
            <a:r>
              <a:rPr lang="en-US" dirty="0">
                <a:latin typeface="Segoe UI" panose="020B0502040204020203" pitchFamily="34" charset="0"/>
                <a:cs typeface="Segoe UI" panose="020B0502040204020203" pitchFamily="34" charset="0"/>
              </a:rPr>
              <a:t>exchange the evaluation for your certificate.  </a:t>
            </a:r>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b="1" dirty="0" smtClean="0">
                <a:latin typeface="Segoe UI" panose="020B0502040204020203" pitchFamily="34" charset="0"/>
                <a:cs typeface="Segoe UI" panose="020B0502040204020203" pitchFamily="34" charset="0"/>
              </a:rPr>
              <a:t>You will earn </a:t>
            </a:r>
            <a:r>
              <a:rPr lang="en-US" b="1" dirty="0">
                <a:latin typeface="Segoe UI" panose="020B0502040204020203" pitchFamily="34" charset="0"/>
                <a:cs typeface="Segoe UI" panose="020B0502040204020203" pitchFamily="34" charset="0"/>
              </a:rPr>
              <a:t>12 continuing education credits</a:t>
            </a:r>
            <a:r>
              <a:rPr lang="en-US" dirty="0">
                <a:latin typeface="Segoe UI" panose="020B0502040204020203" pitchFamily="34" charset="0"/>
                <a:cs typeface="Segoe UI" panose="020B0502040204020203" pitchFamily="34" charset="0"/>
              </a:rPr>
              <a:t> for taking this </a:t>
            </a:r>
            <a:r>
              <a:rPr lang="en-US" dirty="0" smtClean="0">
                <a:latin typeface="Segoe UI" panose="020B0502040204020203" pitchFamily="34" charset="0"/>
                <a:cs typeface="Segoe UI" panose="020B0502040204020203" pitchFamily="34" charset="0"/>
              </a:rPr>
              <a:t>class and completing the assignment.  </a:t>
            </a:r>
            <a:r>
              <a:rPr lang="en-US" i="1" dirty="0">
                <a:latin typeface="Segoe UI" panose="020B0502040204020203" pitchFamily="34" charset="0"/>
                <a:cs typeface="Segoe UI" panose="020B0502040204020203" pitchFamily="34" charset="0"/>
              </a:rPr>
              <a:t>Please keep your original certificate</a:t>
            </a:r>
            <a:r>
              <a:rPr lang="en-US" dirty="0">
                <a:latin typeface="Segoe UI" panose="020B0502040204020203" pitchFamily="34" charset="0"/>
                <a:cs typeface="Segoe UI" panose="020B0502040204020203" pitchFamily="34" charset="0"/>
              </a:rPr>
              <a:t>.  A copy will be placed in your personnel record.</a:t>
            </a:r>
          </a:p>
        </p:txBody>
      </p:sp>
      <p:sp>
        <p:nvSpPr>
          <p:cNvPr id="6" name="TextBox 5"/>
          <p:cNvSpPr txBox="1"/>
          <p:nvPr/>
        </p:nvSpPr>
        <p:spPr>
          <a:xfrm>
            <a:off x="682388" y="4602157"/>
            <a:ext cx="7505700" cy="769441"/>
          </a:xfrm>
          <a:prstGeom prst="rect">
            <a:avLst/>
          </a:prstGeom>
          <a:noFill/>
        </p:spPr>
        <p:txBody>
          <a:bodyPr wrap="square" rtlCol="0">
            <a:spAutoFit/>
          </a:bodyPr>
          <a:lstStyle/>
          <a:p>
            <a:r>
              <a:rPr lang="en-US" sz="44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THANK YOU</a:t>
            </a:r>
            <a:endParaRPr lang="en-US" sz="44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585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hsfsoly2411c\sprowje\Data\Coaching\coachwordle.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8940" y="3233331"/>
            <a:ext cx="4485263" cy="2966857"/>
          </a:xfrm>
          <a:prstGeom prst="rect">
            <a:avLst/>
          </a:prstGeom>
          <a:noFill/>
          <a:ln>
            <a:noFill/>
          </a:ln>
          <a:effectLst>
            <a:outerShdw blurRad="76200" dir="18900000" sy="23000" kx="-1200000" algn="bl" rotWithShape="0">
              <a:prstClr val="black">
                <a:alpha val="20000"/>
              </a:prst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775" y="-135571"/>
            <a:ext cx="10515600" cy="1107121"/>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What is Peer Coaching?</a:t>
            </a:r>
            <a:endParaRPr lang="en-US" sz="3600" dirty="0"/>
          </a:p>
        </p:txBody>
      </p:sp>
      <p:sp>
        <p:nvSpPr>
          <p:cNvPr id="5" name="Rectangle 4"/>
          <p:cNvSpPr/>
          <p:nvPr/>
        </p:nvSpPr>
        <p:spPr>
          <a:xfrm>
            <a:off x="490788" y="1303523"/>
            <a:ext cx="10619874" cy="646331"/>
          </a:xfrm>
          <a:prstGeom prst="rect">
            <a:avLst/>
          </a:prstGeom>
        </p:spPr>
        <p:txBody>
          <a:bodyPr wrap="square">
            <a:spAutoFit/>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Peer Coaching is a flexibly structured process that allows peers to become a resource to each other to help them achieve their full potential through regularly scheduled discussions and activities.</a:t>
            </a:r>
          </a:p>
        </p:txBody>
      </p:sp>
      <p:sp>
        <p:nvSpPr>
          <p:cNvPr id="6" name="TextBox 5"/>
          <p:cNvSpPr txBox="1"/>
          <p:nvPr/>
        </p:nvSpPr>
        <p:spPr>
          <a:xfrm>
            <a:off x="637111" y="2628471"/>
            <a:ext cx="7339591" cy="2893100"/>
          </a:xfrm>
          <a:prstGeom prst="rect">
            <a:avLst/>
          </a:prstGeom>
          <a:noFill/>
        </p:spPr>
        <p:txBody>
          <a:bodyPr wrap="square" rtlCol="0">
            <a:spAutoFit/>
          </a:bodyPr>
          <a:lstStyle/>
          <a:p>
            <a:r>
              <a:rPr lang="en-US" sz="2000" b="1"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Why should we do it?</a:t>
            </a:r>
          </a:p>
          <a:p>
            <a:endParaRPr lang="en-US" dirty="0" smtClean="0"/>
          </a:p>
          <a:p>
            <a:r>
              <a:rPr lang="en-US" dirty="0" smtClean="0">
                <a:latin typeface="Segoe UI" panose="020B0502040204020203" pitchFamily="34" charset="0"/>
                <a:ea typeface="Segoe UI" panose="020B0502040204020203" pitchFamily="34" charset="0"/>
                <a:cs typeface="Segoe UI" panose="020B0502040204020203" pitchFamily="34" charset="0"/>
              </a:rPr>
              <a:t>Peer </a:t>
            </a:r>
            <a:r>
              <a:rPr lang="en-US" dirty="0">
                <a:latin typeface="Segoe UI" panose="020B0502040204020203" pitchFamily="34" charset="0"/>
                <a:ea typeface="Segoe UI" panose="020B0502040204020203" pitchFamily="34" charset="0"/>
                <a:cs typeface="Segoe UI" panose="020B0502040204020203" pitchFamily="34" charset="0"/>
              </a:rPr>
              <a:t>C</a:t>
            </a:r>
            <a:r>
              <a:rPr lang="en-US" dirty="0" smtClean="0">
                <a:latin typeface="Segoe UI" panose="020B0502040204020203" pitchFamily="34" charset="0"/>
                <a:ea typeface="Segoe UI" panose="020B0502040204020203" pitchFamily="34" charset="0"/>
                <a:cs typeface="Segoe UI" panose="020B0502040204020203" pitchFamily="34" charset="0"/>
              </a:rPr>
              <a:t>oaching </a:t>
            </a:r>
            <a:r>
              <a:rPr lang="en-US" dirty="0">
                <a:latin typeface="Segoe UI" panose="020B0502040204020203" pitchFamily="34" charset="0"/>
                <a:ea typeface="Segoe UI" panose="020B0502040204020203" pitchFamily="34" charset="0"/>
                <a:cs typeface="Segoe UI" panose="020B0502040204020203" pitchFamily="34" charset="0"/>
              </a:rPr>
              <a:t>creates a collaborative environment for peers at any level of an organization to become </a:t>
            </a:r>
            <a:r>
              <a:rPr lang="en-US" dirty="0" smtClean="0">
                <a:latin typeface="Segoe UI" panose="020B0502040204020203" pitchFamily="34" charset="0"/>
                <a:ea typeface="Segoe UI" panose="020B0502040204020203" pitchFamily="34" charset="0"/>
                <a:cs typeface="Segoe UI" panose="020B0502040204020203" pitchFamily="34" charset="0"/>
              </a:rPr>
              <a:t>resources </a:t>
            </a:r>
            <a:r>
              <a:rPr lang="en-US" dirty="0">
                <a:latin typeface="Segoe UI" panose="020B0502040204020203" pitchFamily="34" charset="0"/>
                <a:ea typeface="Segoe UI" panose="020B0502040204020203" pitchFamily="34" charset="0"/>
                <a:cs typeface="Segoe UI" panose="020B0502040204020203" pitchFamily="34" charset="0"/>
              </a:rPr>
              <a:t>for each other.  </a:t>
            </a:r>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Provides a standard of training designed to improve new staff’s experience, resulting in high quality support.</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When </a:t>
            </a:r>
            <a:r>
              <a:rPr lang="en-US" dirty="0">
                <a:latin typeface="Segoe UI" panose="020B0502040204020203" pitchFamily="34" charset="0"/>
                <a:ea typeface="Segoe UI" panose="020B0502040204020203" pitchFamily="34" charset="0"/>
                <a:cs typeface="Segoe UI" panose="020B0502040204020203" pitchFamily="34" charset="0"/>
              </a:rPr>
              <a:t>this happens your team will begin to drive accelerated </a:t>
            </a:r>
            <a:r>
              <a:rPr lang="en-US" dirty="0" smtClean="0">
                <a:latin typeface="Segoe UI" panose="020B0502040204020203" pitchFamily="34" charset="0"/>
                <a:ea typeface="Segoe UI" panose="020B0502040204020203" pitchFamily="34" charset="0"/>
                <a:cs typeface="Segoe UI" panose="020B0502040204020203" pitchFamily="34" charset="0"/>
              </a:rPr>
              <a:t>personal, professional, </a:t>
            </a:r>
            <a:r>
              <a:rPr lang="en-US" dirty="0">
                <a:latin typeface="Segoe UI" panose="020B0502040204020203" pitchFamily="34" charset="0"/>
                <a:ea typeface="Segoe UI" panose="020B0502040204020203" pitchFamily="34" charset="0"/>
                <a:cs typeface="Segoe UI" panose="020B0502040204020203" pitchFamily="34" charset="0"/>
              </a:rPr>
              <a:t>and management development </a:t>
            </a:r>
            <a:r>
              <a:rPr lang="en-US" dirty="0" smtClean="0">
                <a:latin typeface="Segoe UI" panose="020B0502040204020203" pitchFamily="34" charset="0"/>
                <a:ea typeface="Segoe UI" panose="020B0502040204020203" pitchFamily="34" charset="0"/>
                <a:cs typeface="Segoe UI" panose="020B0502040204020203" pitchFamily="34" charset="0"/>
              </a:rPr>
              <a:t>plans.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30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86053" y="979049"/>
            <a:ext cx="5116696" cy="563173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3773" y="-88895"/>
            <a:ext cx="10515600" cy="1078173"/>
          </a:xfrm>
        </p:spPr>
        <p:txBody>
          <a:bodyPr>
            <a:normAutofit/>
          </a:bodyPr>
          <a:lstStyle/>
          <a:p>
            <a:r>
              <a:rPr lang="en-US" sz="3600" b="1" dirty="0">
                <a:solidFill>
                  <a:srgbClr val="0070C0"/>
                </a:solidFill>
                <a:latin typeface="Segoe UI" panose="020B0502040204020203" pitchFamily="34" charset="0"/>
                <a:ea typeface="Segoe UI" panose="020B0502040204020203" pitchFamily="34" charset="0"/>
                <a:cs typeface="Segoe UI" panose="020B0502040204020203" pitchFamily="34" charset="0"/>
              </a:rPr>
              <a:t>Who Should Be a Coach</a:t>
            </a:r>
            <a:endParaRPr lang="en-US" sz="3600" dirty="0"/>
          </a:p>
        </p:txBody>
      </p:sp>
      <p:sp>
        <p:nvSpPr>
          <p:cNvPr id="22" name="Rectangle 21"/>
          <p:cNvSpPr/>
          <p:nvPr/>
        </p:nvSpPr>
        <p:spPr>
          <a:xfrm>
            <a:off x="796830" y="1134203"/>
            <a:ext cx="10631019" cy="8898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3" name="Group 12"/>
          <p:cNvGrpSpPr/>
          <p:nvPr/>
        </p:nvGrpSpPr>
        <p:grpSpPr>
          <a:xfrm>
            <a:off x="576396" y="1922526"/>
            <a:ext cx="10851453" cy="889849"/>
            <a:chOff x="24481" y="1310304"/>
            <a:chExt cx="10851453" cy="889849"/>
          </a:xfrm>
        </p:grpSpPr>
        <p:sp>
          <p:nvSpPr>
            <p:cNvPr id="20" name="Rectangle 19"/>
            <p:cNvSpPr/>
            <p:nvPr/>
          </p:nvSpPr>
          <p:spPr>
            <a:xfrm>
              <a:off x="24481" y="1310304"/>
              <a:ext cx="10851453" cy="8898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24481" y="1310304"/>
              <a:ext cx="10851453" cy="889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US" sz="2000" kern="12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4" name="Group 13"/>
          <p:cNvGrpSpPr/>
          <p:nvPr/>
        </p:nvGrpSpPr>
        <p:grpSpPr>
          <a:xfrm>
            <a:off x="414791" y="2346602"/>
            <a:ext cx="10048223" cy="2143945"/>
            <a:chOff x="-231001" y="1260204"/>
            <a:chExt cx="10048223" cy="2143945"/>
          </a:xfrm>
        </p:grpSpPr>
        <p:sp>
          <p:nvSpPr>
            <p:cNvPr id="18" name="Rectangle 17"/>
            <p:cNvSpPr/>
            <p:nvPr/>
          </p:nvSpPr>
          <p:spPr>
            <a:xfrm>
              <a:off x="28881" y="2514300"/>
              <a:ext cx="9788341" cy="8898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31001" y="1260204"/>
              <a:ext cx="9788341" cy="889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US" sz="2000" kern="12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 name="Group 14"/>
          <p:cNvGrpSpPr/>
          <p:nvPr/>
        </p:nvGrpSpPr>
        <p:grpSpPr>
          <a:xfrm>
            <a:off x="677022" y="4827535"/>
            <a:ext cx="9788341" cy="889849"/>
            <a:chOff x="31230" y="3741137"/>
            <a:chExt cx="9788341" cy="889849"/>
          </a:xfrm>
        </p:grpSpPr>
        <p:sp>
          <p:nvSpPr>
            <p:cNvPr id="16" name="Rectangle 15"/>
            <p:cNvSpPr/>
            <p:nvPr/>
          </p:nvSpPr>
          <p:spPr>
            <a:xfrm>
              <a:off x="31230" y="3741137"/>
              <a:ext cx="9788341" cy="8898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1230" y="3741137"/>
              <a:ext cx="9788341" cy="889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US" sz="2000" kern="1200" dirty="0">
                <a:latin typeface="Segoe UI" panose="020B0502040204020203" pitchFamily="34" charset="0"/>
                <a:ea typeface="Segoe UI" panose="020B0502040204020203" pitchFamily="34" charset="0"/>
                <a:cs typeface="Segoe UI" panose="020B0502040204020203" pitchFamily="34" charset="0"/>
              </a:endParaRPr>
            </a:p>
          </p:txBody>
        </p:sp>
      </p:grpSp>
      <p:graphicFrame>
        <p:nvGraphicFramePr>
          <p:cNvPr id="5" name="Diagram 4"/>
          <p:cNvGraphicFramePr/>
          <p:nvPr>
            <p:extLst>
              <p:ext uri="{D42A27DB-BD31-4B8C-83A1-F6EECF244321}">
                <p14:modId xmlns:p14="http://schemas.microsoft.com/office/powerpoint/2010/main" val="3991626239"/>
              </p:ext>
            </p:extLst>
          </p:nvPr>
        </p:nvGraphicFramePr>
        <p:xfrm>
          <a:off x="1938122" y="1078173"/>
          <a:ext cx="8128000" cy="5433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23"/>
          <p:cNvSpPr/>
          <p:nvPr/>
        </p:nvSpPr>
        <p:spPr>
          <a:xfrm>
            <a:off x="643750" y="1140613"/>
            <a:ext cx="10631019" cy="889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US" sz="2000" kern="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7416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8" y="25322"/>
            <a:ext cx="8196683" cy="845419"/>
          </a:xfrm>
        </p:spPr>
        <p:txBody>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Attributes</a:t>
            </a:r>
            <a:endParaRPr lang="en-US" dirty="0"/>
          </a:p>
        </p:txBody>
      </p:sp>
      <p:sp>
        <p:nvSpPr>
          <p:cNvPr id="5" name="TextBox 4"/>
          <p:cNvSpPr txBox="1"/>
          <p:nvPr/>
        </p:nvSpPr>
        <p:spPr>
          <a:xfrm>
            <a:off x="1061556" y="1059910"/>
            <a:ext cx="8803497" cy="400110"/>
          </a:xfrm>
          <a:prstGeom prst="rect">
            <a:avLst/>
          </a:prstGeom>
          <a:noFill/>
        </p:spPr>
        <p:txBody>
          <a:bodyPr wrap="square" rtlCol="0">
            <a:spAutoFit/>
          </a:bodyPr>
          <a:lstStyle/>
          <a:p>
            <a:r>
              <a:rPr lang="en-US" sz="200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What makes a successful coach?  </a:t>
            </a:r>
            <a:endParaRPr lang="en-US" sz="20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1256906" y="1655873"/>
            <a:ext cx="4888255"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Has </a:t>
            </a: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expectations </a:t>
            </a:r>
            <a:r>
              <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and communicates </a:t>
            </a: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them</a:t>
            </a:r>
            <a:endParaRPr lang="en-US" sz="1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1256906" y="4935940"/>
            <a:ext cx="1682939"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Good </a:t>
            </a: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listener</a:t>
            </a:r>
            <a:endPar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1256907" y="4477196"/>
            <a:ext cx="3128281"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Promotes critical </a:t>
            </a: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thinking</a:t>
            </a:r>
            <a:endPar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1256907" y="2138113"/>
            <a:ext cx="2843146"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Develops </a:t>
            </a: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skills in others</a:t>
            </a:r>
            <a:endPar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a:xfrm>
            <a:off x="1306068" y="5435673"/>
            <a:ext cx="1240488"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Impartial</a:t>
            </a:r>
            <a:endPar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1294688" y="2630940"/>
            <a:ext cx="1104383"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Creative</a:t>
            </a:r>
            <a:endParaRPr lang="en-US" sz="1600" dirty="0"/>
          </a:p>
        </p:txBody>
      </p:sp>
      <p:sp>
        <p:nvSpPr>
          <p:cNvPr id="18" name="Rectangle 17"/>
          <p:cNvSpPr/>
          <p:nvPr/>
        </p:nvSpPr>
        <p:spPr>
          <a:xfrm>
            <a:off x="1256908" y="3537685"/>
            <a:ext cx="1093002"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Patient</a:t>
            </a:r>
            <a:endParaRPr lang="en-US" sz="1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1256908" y="4018452"/>
            <a:ext cx="3128280"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Accepts </a:t>
            </a: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challenge &amp; learns</a:t>
            </a:r>
            <a:endParaRPr lang="en-US" sz="1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1256906" y="3070670"/>
            <a:ext cx="1093003" cy="480767"/>
          </a:xfrm>
          <a:prstGeom prst="rect">
            <a:avLst/>
          </a:prstGeom>
          <a:no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b="1"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Positive</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7674" y="1655873"/>
            <a:ext cx="270915" cy="312004"/>
          </a:xfrm>
          <a:prstGeom prst="rect">
            <a:avLst/>
          </a:prstGeom>
        </p:spPr>
      </p:pic>
      <p:pic>
        <p:nvPicPr>
          <p:cNvPr id="40" name="Picture 39"/>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5714" y="2163987"/>
            <a:ext cx="270915" cy="312004"/>
          </a:xfrm>
          <a:prstGeom prst="rect">
            <a:avLst/>
          </a:prstGeom>
        </p:spPr>
      </p:pic>
      <p:pic>
        <p:nvPicPr>
          <p:cNvPr id="41" name="Picture 40"/>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56" y="2672635"/>
            <a:ext cx="270915" cy="312004"/>
          </a:xfrm>
          <a:prstGeom prst="rect">
            <a:avLst/>
          </a:prstGeom>
        </p:spPr>
      </p:pic>
      <p:pic>
        <p:nvPicPr>
          <p:cNvPr id="42" name="Picture 4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57" y="3097955"/>
            <a:ext cx="270915" cy="312004"/>
          </a:xfrm>
          <a:prstGeom prst="rect">
            <a:avLst/>
          </a:prstGeom>
        </p:spPr>
      </p:pic>
      <p:pic>
        <p:nvPicPr>
          <p:cNvPr id="43" name="Picture 4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58" y="3595183"/>
            <a:ext cx="270915" cy="312004"/>
          </a:xfrm>
          <a:prstGeom prst="rect">
            <a:avLst/>
          </a:prstGeom>
        </p:spPr>
      </p:pic>
      <p:pic>
        <p:nvPicPr>
          <p:cNvPr id="44" name="Picture 4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58" y="4085584"/>
            <a:ext cx="270915" cy="312004"/>
          </a:xfrm>
          <a:prstGeom prst="rect">
            <a:avLst/>
          </a:prstGeom>
        </p:spPr>
      </p:pic>
      <p:pic>
        <p:nvPicPr>
          <p:cNvPr id="45" name="Picture 4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6417" y="4532094"/>
            <a:ext cx="270915" cy="312004"/>
          </a:xfrm>
          <a:prstGeom prst="rect">
            <a:avLst/>
          </a:prstGeom>
        </p:spPr>
      </p:pic>
      <p:pic>
        <p:nvPicPr>
          <p:cNvPr id="46" name="Picture 4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56" y="4984317"/>
            <a:ext cx="270915" cy="312004"/>
          </a:xfrm>
          <a:prstGeom prst="rect">
            <a:avLst/>
          </a:prstGeom>
        </p:spPr>
      </p:pic>
      <p:pic>
        <p:nvPicPr>
          <p:cNvPr id="47" name="Picture 4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80872" y="5471932"/>
            <a:ext cx="270915" cy="312004"/>
          </a:xfrm>
          <a:prstGeom prst="rect">
            <a:avLst/>
          </a:prstGeom>
        </p:spPr>
      </p:pic>
      <p:sp>
        <p:nvSpPr>
          <p:cNvPr id="3" name="Rectangle 2"/>
          <p:cNvSpPr/>
          <p:nvPr/>
        </p:nvSpPr>
        <p:spPr>
          <a:xfrm>
            <a:off x="5978190" y="1739662"/>
            <a:ext cx="5114926" cy="338554"/>
          </a:xfrm>
          <a:prstGeom prst="rect">
            <a:avLst/>
          </a:prstGeom>
        </p:spPr>
        <p:txBody>
          <a:bodyPr wrap="none">
            <a:spAutoFit/>
          </a:bodyPr>
          <a:lstStyle/>
          <a:p>
            <a:pPr>
              <a:lnSpc>
                <a:spcPct val="100000"/>
              </a:lnSpc>
              <a:spcBef>
                <a:spcPts val="0"/>
              </a:spcBef>
            </a:pPr>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Creates and discusses agendas, goals, and action plans</a:t>
            </a:r>
            <a:endParaRPr lang="en-US" sz="1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4021140" y="2214857"/>
            <a:ext cx="4967129" cy="338554"/>
          </a:xfrm>
          <a:prstGeom prst="rect">
            <a:avLst/>
          </a:prstGeom>
        </p:spPr>
        <p:txBody>
          <a:bodyPr wrap="none">
            <a:spAutoFit/>
          </a:bodyPr>
          <a:lstStyle/>
          <a:p>
            <a:pPr>
              <a:lnSpc>
                <a:spcPct val="100000"/>
              </a:lnSpc>
              <a:spcBef>
                <a:spcPts val="0"/>
              </a:spcBef>
            </a:pPr>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Guides, supports new staff to learn and practice skills</a:t>
            </a:r>
          </a:p>
        </p:txBody>
      </p:sp>
      <p:sp>
        <p:nvSpPr>
          <p:cNvPr id="6" name="Rectangle 5"/>
          <p:cNvSpPr/>
          <p:nvPr/>
        </p:nvSpPr>
        <p:spPr>
          <a:xfrm>
            <a:off x="2349909" y="2697097"/>
            <a:ext cx="7590503" cy="338554"/>
          </a:xfrm>
          <a:prstGeom prst="rect">
            <a:avLst/>
          </a:prstGeom>
        </p:spPr>
        <p:txBody>
          <a:bodyPr wrap="square">
            <a:spAutoFit/>
          </a:bodyPr>
          <a:lstStyle/>
          <a:p>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Finds new ways to train and support different types of learners</a:t>
            </a:r>
          </a:p>
        </p:txBody>
      </p:sp>
      <p:sp>
        <p:nvSpPr>
          <p:cNvPr id="9" name="Rectangle 8"/>
          <p:cNvSpPr/>
          <p:nvPr/>
        </p:nvSpPr>
        <p:spPr>
          <a:xfrm>
            <a:off x="2231922" y="3146726"/>
            <a:ext cx="9075175" cy="338554"/>
          </a:xfrm>
          <a:prstGeom prst="rect">
            <a:avLst/>
          </a:prstGeom>
        </p:spPr>
        <p:txBody>
          <a:bodyPr wrap="square">
            <a:spAutoFit/>
          </a:bodyPr>
          <a:lstStyle/>
          <a:p>
            <a:pPr>
              <a:lnSpc>
                <a:spcPct val="100000"/>
              </a:lnSpc>
              <a:spcBef>
                <a:spcPts val="0"/>
              </a:spcBef>
            </a:pPr>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Sees benefit in working with new staff to increase positive, reduce negative outcomes</a:t>
            </a:r>
            <a:endParaRPr lang="en-US" sz="14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2212091" y="3619803"/>
            <a:ext cx="8881025" cy="338554"/>
          </a:xfrm>
          <a:prstGeom prst="rect">
            <a:avLst/>
          </a:prstGeom>
        </p:spPr>
        <p:txBody>
          <a:bodyPr wrap="square">
            <a:spAutoFit/>
          </a:bodyPr>
          <a:lstStyle/>
          <a:p>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People learn at different paces.  Adjusts methods, tries new approaches until it works</a:t>
            </a:r>
            <a:endParaRPr lang="en-US" sz="1600" dirty="0"/>
          </a:p>
        </p:txBody>
      </p:sp>
      <p:sp>
        <p:nvSpPr>
          <p:cNvPr id="11" name="Rectangle 10"/>
          <p:cNvSpPr/>
          <p:nvPr/>
        </p:nvSpPr>
        <p:spPr>
          <a:xfrm>
            <a:off x="4288407" y="4092880"/>
            <a:ext cx="7604961" cy="338554"/>
          </a:xfrm>
          <a:prstGeom prst="rect">
            <a:avLst/>
          </a:prstGeom>
        </p:spPr>
        <p:txBody>
          <a:bodyPr wrap="square">
            <a:spAutoFit/>
          </a:bodyPr>
          <a:lstStyle/>
          <a:p>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Looks at challenge as a positive for growth &amp; development on both sides</a:t>
            </a:r>
            <a:endParaRPr lang="en-US" sz="1600" dirty="0"/>
          </a:p>
        </p:txBody>
      </p:sp>
      <p:sp>
        <p:nvSpPr>
          <p:cNvPr id="12" name="Rectangle 11"/>
          <p:cNvSpPr/>
          <p:nvPr/>
        </p:nvSpPr>
        <p:spPr>
          <a:xfrm>
            <a:off x="4209749" y="4564975"/>
            <a:ext cx="7225167" cy="338554"/>
          </a:xfrm>
          <a:prstGeom prst="rect">
            <a:avLst/>
          </a:prstGeom>
        </p:spPr>
        <p:txBody>
          <a:bodyPr wrap="square">
            <a:spAutoFit/>
          </a:bodyPr>
          <a:lstStyle/>
          <a:p>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Asks questions to guide the process, help new staff get to the answer</a:t>
            </a:r>
          </a:p>
        </p:txBody>
      </p:sp>
      <p:sp>
        <p:nvSpPr>
          <p:cNvPr id="15" name="Rectangle 14"/>
          <p:cNvSpPr/>
          <p:nvPr/>
        </p:nvSpPr>
        <p:spPr>
          <a:xfrm>
            <a:off x="2939845" y="5030798"/>
            <a:ext cx="2120902" cy="338554"/>
          </a:xfrm>
          <a:prstGeom prst="rect">
            <a:avLst/>
          </a:prstGeom>
        </p:spPr>
        <p:txBody>
          <a:bodyPr wrap="none">
            <a:spAutoFit/>
          </a:bodyPr>
          <a:lstStyle/>
          <a:p>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Listens to understand</a:t>
            </a:r>
            <a:endParaRPr lang="en-US" sz="1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2399247" y="5518016"/>
            <a:ext cx="4959114" cy="338554"/>
          </a:xfrm>
          <a:prstGeom prst="rect">
            <a:avLst/>
          </a:prstGeom>
        </p:spPr>
        <p:txBody>
          <a:bodyPr wrap="none">
            <a:spAutoFit/>
          </a:bodyPr>
          <a:lstStyle/>
          <a:p>
            <a:r>
              <a:rPr lang="en-US" sz="16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Provides constructive feedback and ways to improve </a:t>
            </a:r>
          </a:p>
        </p:txBody>
      </p:sp>
    </p:spTree>
    <p:extLst>
      <p:ext uri="{BB962C8B-B14F-4D97-AF65-F5344CB8AC3E}">
        <p14:creationId xmlns:p14="http://schemas.microsoft.com/office/powerpoint/2010/main" val="7635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0"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10515600" cy="796290"/>
          </a:xfrm>
        </p:spPr>
        <p:txBody>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Role &amp; Expectations for Coaches</a:t>
            </a:r>
            <a:endParaRPr lang="en-US" dirty="0"/>
          </a:p>
        </p:txBody>
      </p:sp>
      <p:sp>
        <p:nvSpPr>
          <p:cNvPr id="4" name="Rectangle 3"/>
          <p:cNvSpPr/>
          <p:nvPr/>
        </p:nvSpPr>
        <p:spPr>
          <a:xfrm>
            <a:off x="1171575" y="1019175"/>
            <a:ext cx="2105025" cy="4810125"/>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5076" y="1616442"/>
            <a:ext cx="2124893" cy="1136462"/>
          </a:xfrm>
          <a:prstGeom prst="rect">
            <a:avLst/>
          </a:prstGeom>
          <a:solidFill>
            <a:schemeClr val="accent5">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Leader</a:t>
            </a:r>
          </a:p>
          <a:p>
            <a:pPr lvl="0" algn="ctr"/>
            <a:r>
              <a:rPr lang="en-US" sz="12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Develop, Guide</a:t>
            </a:r>
            <a:r>
              <a:rPr lang="en-US" sz="12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Commit</a:t>
            </a:r>
            <a:endParaRPr lang="en-US"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1075076" y="2978986"/>
            <a:ext cx="2124894" cy="1238133"/>
          </a:xfrm>
          <a:prstGeom prst="rect">
            <a:avLst/>
          </a:prstGeom>
          <a:solidFill>
            <a:schemeClr val="accent5">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lgn="ctr"/>
            <a:r>
              <a:rPr lang="en-US" sz="2000"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Trainer</a:t>
            </a:r>
          </a:p>
          <a:p>
            <a:pPr lvl="0" algn="ctr"/>
            <a:r>
              <a:rPr lang="en-US" sz="12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Help NS learn functions of the job</a:t>
            </a:r>
          </a:p>
          <a:p>
            <a:pPr lvl="0" algn="ctr"/>
            <a:endParaRPr lang="en-US" b="1"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1075076" y="4461327"/>
            <a:ext cx="2124893" cy="1130139"/>
          </a:xfrm>
          <a:prstGeom prst="rect">
            <a:avLst/>
          </a:prstGeom>
          <a:solidFill>
            <a:schemeClr val="accent5">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b="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Team Member</a:t>
            </a:r>
            <a:endParaRPr lang="en-US" b="1"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a:p>
            <a:pPr lvl="0" algn="ctr"/>
            <a:r>
              <a:rPr lang="en-US" sz="12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Exchange knowledge</a:t>
            </a:r>
            <a:endParaRPr lang="en-US" sz="1200" dirty="0">
              <a:solidFill>
                <a:schemeClr val="accent5">
                  <a:lumMod val="75000"/>
                </a:schemeClr>
              </a:solidFill>
            </a:endParaRPr>
          </a:p>
        </p:txBody>
      </p:sp>
      <p:sp>
        <p:nvSpPr>
          <p:cNvPr id="8" name="TextBox 7"/>
          <p:cNvSpPr txBox="1"/>
          <p:nvPr/>
        </p:nvSpPr>
        <p:spPr>
          <a:xfrm>
            <a:off x="1319212" y="1027592"/>
            <a:ext cx="1809750" cy="461665"/>
          </a:xfrm>
          <a:prstGeom prst="rect">
            <a:avLst/>
          </a:prstGeom>
          <a:noFill/>
        </p:spPr>
        <p:txBody>
          <a:bodyPr wrap="square" rtlCol="0">
            <a:spAutoFit/>
          </a:bodyPr>
          <a:lstStyle/>
          <a:p>
            <a:pPr lvl="0" algn="ctr"/>
            <a:r>
              <a:rPr lang="en-US" sz="2400"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Role</a:t>
            </a:r>
            <a:endParaRPr lang="en-US"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144575" y="1025957"/>
            <a:ext cx="6611123" cy="474144"/>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3276600" y="1822174"/>
            <a:ext cx="791346" cy="724998"/>
          </a:xfrm>
          <a:prstGeom prst="rightArrow">
            <a:avLst/>
          </a:prstGeom>
          <a:solidFill>
            <a:schemeClr val="accent5">
              <a:lumMod val="40000"/>
              <a:lumOff val="60000"/>
              <a:alpha val="75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1" name="Right Arrow 10"/>
          <p:cNvSpPr/>
          <p:nvPr/>
        </p:nvSpPr>
        <p:spPr>
          <a:xfrm>
            <a:off x="3279945" y="4663898"/>
            <a:ext cx="791346" cy="724998"/>
          </a:xfrm>
          <a:prstGeom prst="rightArrow">
            <a:avLst/>
          </a:prstGeom>
          <a:solidFill>
            <a:schemeClr val="accent5">
              <a:lumMod val="40000"/>
              <a:lumOff val="60000"/>
              <a:alpha val="75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2" name="Right Arrow 11"/>
          <p:cNvSpPr/>
          <p:nvPr/>
        </p:nvSpPr>
        <p:spPr>
          <a:xfrm>
            <a:off x="3276600" y="3233453"/>
            <a:ext cx="791346" cy="724998"/>
          </a:xfrm>
          <a:prstGeom prst="rightArrow">
            <a:avLst/>
          </a:prstGeom>
          <a:solidFill>
            <a:schemeClr val="accent5">
              <a:lumMod val="40000"/>
              <a:lumOff val="60000"/>
              <a:alpha val="75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6000751" y="1053062"/>
            <a:ext cx="3200400" cy="461665"/>
          </a:xfrm>
          <a:prstGeom prst="rect">
            <a:avLst/>
          </a:prstGeom>
          <a:noFill/>
        </p:spPr>
        <p:txBody>
          <a:bodyPr wrap="square" rtlCol="0">
            <a:spAutoFit/>
          </a:bodyPr>
          <a:lstStyle/>
          <a:p>
            <a:r>
              <a:rPr lang="en-US" sz="2400" b="1"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What You Do</a:t>
            </a:r>
          </a:p>
        </p:txBody>
      </p:sp>
      <p:sp>
        <p:nvSpPr>
          <p:cNvPr id="17" name="Rectangle 16"/>
          <p:cNvSpPr/>
          <p:nvPr/>
        </p:nvSpPr>
        <p:spPr>
          <a:xfrm>
            <a:off x="4144575" y="1598956"/>
            <a:ext cx="6611121" cy="1317985"/>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Maintain positive, approachable attitude</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Guide and support</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Develop path for leadership</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Commit to learning and growing</a:t>
            </a:r>
          </a:p>
        </p:txBody>
      </p:sp>
      <p:sp>
        <p:nvSpPr>
          <p:cNvPr id="18" name="TextBox 17"/>
          <p:cNvSpPr txBox="1"/>
          <p:nvPr/>
        </p:nvSpPr>
        <p:spPr>
          <a:xfrm>
            <a:off x="4297329" y="3682850"/>
            <a:ext cx="5672307"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endParaRPr lang="en-US" dirty="0">
              <a:solidFill>
                <a:schemeClr val="accent5">
                  <a:lumMod val="20000"/>
                  <a:lumOff val="80000"/>
                </a:schemeClr>
              </a:solidFill>
            </a:endParaRPr>
          </a:p>
          <a:p>
            <a:endParaRPr lang="en-US" dirty="0"/>
          </a:p>
        </p:txBody>
      </p:sp>
      <p:sp>
        <p:nvSpPr>
          <p:cNvPr id="19" name="Rectangle 18"/>
          <p:cNvSpPr/>
          <p:nvPr/>
        </p:nvSpPr>
        <p:spPr>
          <a:xfrm>
            <a:off x="4144575" y="3063406"/>
            <a:ext cx="6611121" cy="1317985"/>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Communicate clearly</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Ensure procedures are understood, learned, and followed</a:t>
            </a:r>
          </a:p>
          <a:p>
            <a:pPr marL="28575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Apply teaching methods learned in Residential Training</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Model, engage, set goals</a:t>
            </a:r>
          </a:p>
        </p:txBody>
      </p:sp>
      <p:sp>
        <p:nvSpPr>
          <p:cNvPr id="20" name="Rectangle 19"/>
          <p:cNvSpPr/>
          <p:nvPr/>
        </p:nvSpPr>
        <p:spPr>
          <a:xfrm>
            <a:off x="4144575" y="4527856"/>
            <a:ext cx="6611121" cy="1274339"/>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Establish positive working relationships</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Share and apply direct experience and knowledge of individual being supported</a:t>
            </a:r>
          </a:p>
          <a:p>
            <a:pPr marL="285750" lvl="0" indent="-285750">
              <a:buFont typeface="Arial" panose="020B0604020202020204" pitchFamily="34" charset="0"/>
              <a:buChar char="•"/>
            </a:pPr>
            <a:r>
              <a:rPr lang="en-US" dirty="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Create opportunities for success</a:t>
            </a:r>
          </a:p>
        </p:txBody>
      </p:sp>
      <p:sp>
        <p:nvSpPr>
          <p:cNvPr id="21" name="TextBox 20"/>
          <p:cNvSpPr txBox="1"/>
          <p:nvPr/>
        </p:nvSpPr>
        <p:spPr>
          <a:xfrm>
            <a:off x="6277621" y="5829300"/>
            <a:ext cx="6123975" cy="646331"/>
          </a:xfrm>
          <a:prstGeom prst="rect">
            <a:avLst/>
          </a:prstGeom>
          <a:noFill/>
        </p:spPr>
        <p:txBody>
          <a:bodyPr wrap="square" rtlCol="0">
            <a:spAutoFit/>
          </a:bodyPr>
          <a:lstStyle/>
          <a:p>
            <a:pPr marL="285750" lvl="0" indent="-285750">
              <a:buFont typeface="Arial" panose="020B0604020202020204" pitchFamily="34" charset="0"/>
              <a:buChar char="•"/>
            </a:pPr>
            <a:endParaRPr lang="en-US"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endParaRPr lang="en-US" dirty="0" smtClean="0">
              <a:solidFill>
                <a:schemeClr val="accent5">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1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 y="133150"/>
            <a:ext cx="10515600" cy="813335"/>
          </a:xfrm>
        </p:spPr>
        <p:txBody>
          <a:bodyPr>
            <a:normAutofit/>
          </a:bodyPr>
          <a:lstStyle/>
          <a:p>
            <a:r>
              <a:rPr lang="en-US" sz="3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Activity </a:t>
            </a:r>
            <a:r>
              <a:rPr lang="en-US" sz="3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Part 1</a:t>
            </a:r>
            <a:endParaRPr lang="en-US" sz="4000" dirty="0"/>
          </a:p>
        </p:txBody>
      </p:sp>
      <p:sp>
        <p:nvSpPr>
          <p:cNvPr id="6" name="Oval 5"/>
          <p:cNvSpPr/>
          <p:nvPr/>
        </p:nvSpPr>
        <p:spPr>
          <a:xfrm>
            <a:off x="624091" y="1648555"/>
            <a:ext cx="408297" cy="41727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TextBox 6"/>
          <p:cNvSpPr txBox="1"/>
          <p:nvPr/>
        </p:nvSpPr>
        <p:spPr>
          <a:xfrm>
            <a:off x="314326" y="1071312"/>
            <a:ext cx="5719010" cy="369332"/>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How this works: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8" name="Oval 7"/>
          <p:cNvSpPr/>
          <p:nvPr/>
        </p:nvSpPr>
        <p:spPr>
          <a:xfrm>
            <a:off x="624090" y="2568907"/>
            <a:ext cx="408297" cy="41727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Rectangle 11"/>
          <p:cNvSpPr/>
          <p:nvPr/>
        </p:nvSpPr>
        <p:spPr>
          <a:xfrm>
            <a:off x="1203157" y="1593865"/>
            <a:ext cx="9328485" cy="369332"/>
          </a:xfrm>
          <a:prstGeom prst="rect">
            <a:avLst/>
          </a:prstGeom>
        </p:spPr>
        <p:txBody>
          <a:bodyPr wrap="square">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One team member will build </a:t>
            </a:r>
            <a:r>
              <a:rPr lang="en-US" dirty="0" smtClean="0">
                <a:latin typeface="Segoe UI" panose="020B0502040204020203" pitchFamily="34" charset="0"/>
                <a:ea typeface="Segoe UI" panose="020B0502040204020203" pitchFamily="34" charset="0"/>
                <a:cs typeface="Segoe UI" panose="020B0502040204020203" pitchFamily="34" charset="0"/>
              </a:rPr>
              <a:t>ONLY one structure </a:t>
            </a:r>
            <a:r>
              <a:rPr lang="en-US" dirty="0">
                <a:latin typeface="Segoe UI" panose="020B0502040204020203" pitchFamily="34" charset="0"/>
                <a:ea typeface="Segoe UI" panose="020B0502040204020203" pitchFamily="34" charset="0"/>
                <a:cs typeface="Segoe UI" panose="020B0502040204020203" pitchFamily="34" charset="0"/>
              </a:rPr>
              <a:t>per the instructions given</a:t>
            </a:r>
            <a:r>
              <a:rPr lang="en-US" dirty="0" smtClean="0">
                <a:latin typeface="Segoe UI" panose="020B0502040204020203" pitchFamily="34" charset="0"/>
                <a:ea typeface="Segoe UI" panose="020B0502040204020203" pitchFamily="34" charset="0"/>
                <a:cs typeface="Segoe UI" panose="020B0502040204020203" pitchFamily="34" charset="0"/>
              </a:rPr>
              <a:t>.  DO NOT TALK.</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1203157" y="2512047"/>
            <a:ext cx="9328485" cy="646331"/>
          </a:xfrm>
          <a:prstGeom prst="rect">
            <a:avLst/>
          </a:prstGeom>
        </p:spPr>
        <p:txBody>
          <a:bodyPr wrap="square">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The other team members will </a:t>
            </a:r>
            <a:r>
              <a:rPr lang="en-US" dirty="0" smtClean="0">
                <a:latin typeface="Segoe UI" panose="020B0502040204020203" pitchFamily="34" charset="0"/>
                <a:ea typeface="Segoe UI" panose="020B0502040204020203" pitchFamily="34" charset="0"/>
                <a:cs typeface="Segoe UI" panose="020B0502040204020203" pitchFamily="34" charset="0"/>
              </a:rPr>
              <a:t>watch. </a:t>
            </a:r>
            <a:r>
              <a:rPr lang="en-US" dirty="0" smtClean="0"/>
              <a:t> DO NOT take </a:t>
            </a:r>
            <a:r>
              <a:rPr lang="en-US" dirty="0"/>
              <a:t>notes or photos of the </a:t>
            </a:r>
            <a:r>
              <a:rPr lang="en-US" dirty="0" smtClean="0"/>
              <a:t>structure, you </a:t>
            </a:r>
            <a:r>
              <a:rPr lang="en-US" i="1" dirty="0" smtClean="0"/>
              <a:t>cannot  </a:t>
            </a:r>
            <a:r>
              <a:rPr lang="en-US" dirty="0" smtClean="0"/>
              <a:t>ask </a:t>
            </a:r>
            <a:r>
              <a:rPr lang="en-US" dirty="0"/>
              <a:t>questions</a:t>
            </a:r>
            <a:r>
              <a:rPr lang="en-US" dirty="0" smtClean="0"/>
              <a:t>.</a:t>
            </a:r>
            <a:endParaRPr lang="en-US" dirty="0"/>
          </a:p>
        </p:txBody>
      </p:sp>
      <p:sp>
        <p:nvSpPr>
          <p:cNvPr id="17" name="Oval 16"/>
          <p:cNvSpPr/>
          <p:nvPr/>
        </p:nvSpPr>
        <p:spPr>
          <a:xfrm>
            <a:off x="646084" y="3489259"/>
            <a:ext cx="408297" cy="41727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8" name="TextBox 17"/>
          <p:cNvSpPr txBox="1"/>
          <p:nvPr/>
        </p:nvSpPr>
        <p:spPr>
          <a:xfrm>
            <a:off x="1203157" y="3576111"/>
            <a:ext cx="6825915" cy="369332"/>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After instructed, Builder disassembles the structure.</a:t>
            </a:r>
          </a:p>
        </p:txBody>
      </p:sp>
      <p:sp>
        <p:nvSpPr>
          <p:cNvPr id="24" name="TextBox 23"/>
          <p:cNvSpPr txBox="1"/>
          <p:nvPr/>
        </p:nvSpPr>
        <p:spPr>
          <a:xfrm>
            <a:off x="7157884" y="5522169"/>
            <a:ext cx="2890991" cy="369332"/>
          </a:xfrm>
          <a:prstGeom prst="rect">
            <a:avLst/>
          </a:prstGeom>
          <a:noFill/>
        </p:spPr>
        <p:txBody>
          <a:bodyPr wrap="square" rtlCol="0">
            <a:spAutoFit/>
          </a:bodyPr>
          <a:lstStyle/>
          <a:p>
            <a:r>
              <a:rPr lang="en-US" b="1" dirty="0"/>
              <a:t>TIME ALLOTTED</a:t>
            </a:r>
            <a:r>
              <a:rPr lang="en-US" dirty="0"/>
              <a:t>: </a:t>
            </a:r>
            <a:r>
              <a:rPr lang="en-US" dirty="0" smtClean="0"/>
              <a:t>10 minutes</a:t>
            </a:r>
            <a:endParaRPr lang="en-US" dirty="0"/>
          </a:p>
        </p:txBody>
      </p:sp>
      <p:pic>
        <p:nvPicPr>
          <p:cNvPr id="26" name="Picture 2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72700" y="4819650"/>
            <a:ext cx="1552575" cy="1774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77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3970</TotalTime>
  <Words>9405</Words>
  <Application>Microsoft Office PowerPoint</Application>
  <PresentationFormat>Custom</PresentationFormat>
  <Paragraphs>1009</Paragraphs>
  <Slides>41</Slides>
  <Notes>41</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HDOfficeLightV0</vt:lpstr>
      <vt:lpstr>    PEER COACHING</vt:lpstr>
      <vt:lpstr>AGENDA</vt:lpstr>
      <vt:lpstr>SECTION 1</vt:lpstr>
      <vt:lpstr>Objectives &amp; Outcomes</vt:lpstr>
      <vt:lpstr>What is Peer Coaching?</vt:lpstr>
      <vt:lpstr>Who Should Be a Coach</vt:lpstr>
      <vt:lpstr>Attributes</vt:lpstr>
      <vt:lpstr>Role &amp; Expectations for Coaches</vt:lpstr>
      <vt:lpstr>Activity Part 1</vt:lpstr>
      <vt:lpstr>Effective Coaching</vt:lpstr>
      <vt:lpstr>PowerPoint Presentation</vt:lpstr>
      <vt:lpstr>Guide to Action</vt:lpstr>
      <vt:lpstr>Video </vt:lpstr>
      <vt:lpstr>Activity Part 2</vt:lpstr>
      <vt:lpstr>Recap</vt:lpstr>
      <vt:lpstr>Section 2</vt:lpstr>
      <vt:lpstr>PowerPoint Presentation</vt:lpstr>
      <vt:lpstr>Coaching Cycle:  Identify Focus Areas</vt:lpstr>
      <vt:lpstr>Coaching Cycle:  Set Goals &amp; Take Action</vt:lpstr>
      <vt:lpstr>SMART Goals</vt:lpstr>
      <vt:lpstr>Activity</vt:lpstr>
      <vt:lpstr>Coaching Cycle:  Action - Implement </vt:lpstr>
      <vt:lpstr>Coaching Cycle: Reflect </vt:lpstr>
      <vt:lpstr>Recap</vt:lpstr>
      <vt:lpstr>Section 3</vt:lpstr>
      <vt:lpstr>Tools</vt:lpstr>
      <vt:lpstr>Tools: Snapshot</vt:lpstr>
      <vt:lpstr>Tools: Coaching Checklist</vt:lpstr>
      <vt:lpstr>Activity</vt:lpstr>
      <vt:lpstr>Tools: Reflection Sheet</vt:lpstr>
      <vt:lpstr>Tools: Meetings &amp; Agendas</vt:lpstr>
      <vt:lpstr>Best Practices</vt:lpstr>
      <vt:lpstr>Best Practices</vt:lpstr>
      <vt:lpstr>Best Practices: Giving Feedback</vt:lpstr>
      <vt:lpstr>Best Practices: Encourage &amp; Recognize</vt:lpstr>
      <vt:lpstr>Activity Putting it all together</vt:lpstr>
      <vt:lpstr>Recap</vt:lpstr>
      <vt:lpstr>PowerPoint Presentation</vt:lpstr>
      <vt:lpstr>PowerPoint Presentation</vt:lpstr>
      <vt:lpstr>Resources</vt:lpstr>
      <vt:lpstr>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COACHING</dc:title>
  <dc:creator>Kristen Kavaller</dc:creator>
  <cp:lastModifiedBy>Sprow, Jananne (DSHS/ADSA)</cp:lastModifiedBy>
  <cp:revision>527</cp:revision>
  <cp:lastPrinted>2015-11-13T22:02:56Z</cp:lastPrinted>
  <dcterms:created xsi:type="dcterms:W3CDTF">2015-11-04T17:44:50Z</dcterms:created>
  <dcterms:modified xsi:type="dcterms:W3CDTF">2015-12-28T21:18:32Z</dcterms:modified>
</cp:coreProperties>
</file>