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2"/>
  </p:notesMasterIdLst>
  <p:sldIdLst>
    <p:sldId id="266" r:id="rId3"/>
    <p:sldId id="263" r:id="rId4"/>
    <p:sldId id="260" r:id="rId5"/>
    <p:sldId id="272" r:id="rId6"/>
    <p:sldId id="267" r:id="rId7"/>
    <p:sldId id="261" r:id="rId8"/>
    <p:sldId id="271" r:id="rId9"/>
    <p:sldId id="270" r:id="rId10"/>
    <p:sldId id="268" r:id="rId11"/>
    <p:sldId id="273" r:id="rId12"/>
    <p:sldId id="269" r:id="rId13"/>
    <p:sldId id="288" r:id="rId14"/>
    <p:sldId id="289" r:id="rId15"/>
    <p:sldId id="286" r:id="rId16"/>
    <p:sldId id="290" r:id="rId17"/>
    <p:sldId id="291" r:id="rId18"/>
    <p:sldId id="292" r:id="rId19"/>
    <p:sldId id="293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A3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671" autoAdjust="0"/>
  </p:normalViewPr>
  <p:slideViewPr>
    <p:cSldViewPr snapToGrid="0">
      <p:cViewPr varScale="1">
        <p:scale>
          <a:sx n="91" d="100"/>
          <a:sy n="91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8E347-7F4E-4449-9F5C-4792FF70B2F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7A206-018D-467C-B481-1B5107CF1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8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96520-EAB4-41E5-8071-63F36605CA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18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Walking paths, trails, bicycle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A206-018D-467C-B481-1B5107CF1F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45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Fire Station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Offices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Retail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Community Center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Café/restaurant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Mini-park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Medical offices/daycare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Multi-family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A206-018D-467C-B481-1B5107CF1F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6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Fire Station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Offices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Retail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Community Center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Café/restaurant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Mini-park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Medical offices/daycare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Multi-family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7A206-018D-467C-B481-1B5107CF1F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8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/>
                </a:solidFill>
              </a:rPr>
              <a:t>Participants to verbally give scores for each and scribes collect scores to come up with an average.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After getting scores – ask why participants liked or disliked images – character, massing, materials, detailing, landscaping, orientation, other?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96520-EAB4-41E5-8071-63F36605CA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8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93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2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7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9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4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0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71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  <a:effectLst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3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7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26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5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94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4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  <a:effectLst/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52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45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35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35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53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22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1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7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3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8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2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188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194443C-6F60-4F57-ACBB-24E7F3E05D88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32AFEB4-A019-49B8-A96C-FDBB8C9D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3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1" name="Rectangle 55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CDA95-C4B2-49D5-A5CA-67C3B430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85433"/>
            <a:ext cx="10261602" cy="302225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Source Sans Pro" panose="020B0503030403020204" pitchFamily="34" charset="0"/>
              </a:rPr>
              <a:t>Small Group Discussion</a:t>
            </a:r>
          </a:p>
        </p:txBody>
      </p:sp>
      <p:sp>
        <p:nvSpPr>
          <p:cNvPr id="62" name="Freeform: Shape 57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2335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8FFDBB-04FF-49E4-9FF5-C55238F8D526}"/>
              </a:ext>
            </a:extLst>
          </p:cNvPr>
          <p:cNvSpPr txBox="1">
            <a:spLocks/>
          </p:cNvSpPr>
          <p:nvPr/>
        </p:nvSpPr>
        <p:spPr>
          <a:xfrm>
            <a:off x="333211" y="1431754"/>
            <a:ext cx="5365218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kind of design character would you like to see for new development in the southeast corner of the site?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This short visual preference survey may help!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16" y="371687"/>
            <a:ext cx="5635241" cy="11970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Source Sans Pro" panose="020B0503030403020204" pitchFamily="34" charset="0"/>
              </a:rPr>
              <a:t>Potential Uses in the Southern Portion of the 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524A27-B6C0-41EA-ABCB-AA2E61FC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5898" y="0"/>
            <a:ext cx="57130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F3FCE8DC-E7A6-4A8F-BB57-A87EC4B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AF23EA0-47D3-485C-918F-31A24FA74DB4}"/>
              </a:ext>
            </a:extLst>
          </p:cNvPr>
          <p:cNvSpPr txBox="1"/>
          <p:nvPr/>
        </p:nvSpPr>
        <p:spPr>
          <a:xfrm>
            <a:off x="7327741" y="1127878"/>
            <a:ext cx="4010891" cy="135421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0A3E6D"/>
                </a:solidFill>
              </a:rPr>
              <a:t>Visual Preference Survey </a:t>
            </a:r>
            <a:endParaRPr lang="en-US" sz="2200" dirty="0">
              <a:solidFill>
                <a:srgbClr val="0A3E6D"/>
              </a:solidFill>
            </a:endParaRPr>
          </a:p>
          <a:p>
            <a:endParaRPr lang="en-US" dirty="0">
              <a:solidFill>
                <a:srgbClr val="0A3E6D"/>
              </a:solidFill>
            </a:endParaRPr>
          </a:p>
        </p:txBody>
      </p:sp>
      <p:pic>
        <p:nvPicPr>
          <p:cNvPr id="7" name="Picture 6" descr="Image result for photo icon">
            <a:extLst>
              <a:ext uri="{FF2B5EF4-FFF2-40B4-BE49-F238E27FC236}">
                <a16:creationId xmlns:a16="http://schemas.microsoft.com/office/drawing/2014/main" id="{CA435641-1FA6-4FF9-AEFA-F5DAC22D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7787" y="2267942"/>
            <a:ext cx="3650798" cy="354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ABE510-BE1E-45A6-B366-72AF7DD33785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0758ED8-7938-4A18-A8D9-D622AA91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79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ABE0-49AA-4222-9158-576C7B95B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Visual Preference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FBDD7-ADC0-4DF8-8699-C087F9262ED8}"/>
              </a:ext>
            </a:extLst>
          </p:cNvPr>
          <p:cNvSpPr txBox="1"/>
          <p:nvPr/>
        </p:nvSpPr>
        <p:spPr>
          <a:xfrm>
            <a:off x="621028" y="2369639"/>
            <a:ext cx="10989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For each image – pick one option:</a:t>
            </a:r>
          </a:p>
          <a:p>
            <a:pPr marL="457200"/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5. Great example!</a:t>
            </a:r>
          </a:p>
          <a:p>
            <a:pPr marL="457200"/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4. Good design</a:t>
            </a:r>
          </a:p>
          <a:p>
            <a:pPr marL="457200"/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3. Indifferent – but nothing about it should be prohibited</a:t>
            </a:r>
          </a:p>
          <a:p>
            <a:pPr marL="457200"/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2. Undesirable – maybe consider prohibiting part of the design</a:t>
            </a:r>
          </a:p>
          <a:p>
            <a:pPr marL="457200"/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1. Unacceptable – the design should be prohibited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Source Sans Pro" panose="020B0503030403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After collecting scores from all the participants, discuss </a:t>
            </a:r>
            <a:r>
              <a:rPr lang="en-US" sz="2400" b="1" dirty="0">
                <a:solidFill>
                  <a:srgbClr val="000000"/>
                </a:solidFill>
                <a:latin typeface="Source Sans Pro" panose="020B0503030403020204" pitchFamily="34" charset="0"/>
              </a:rPr>
              <a:t>WHY</a:t>
            </a:r>
            <a:r>
              <a:rPr lang="en-US" sz="2400" dirty="0">
                <a:solidFill>
                  <a:srgbClr val="000000"/>
                </a:solidFill>
                <a:latin typeface="Source Sans Pro" panose="020B0503030403020204" pitchFamily="34" charset="0"/>
              </a:rPr>
              <a:t> you liked or disliked images?   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A4C4EF43-AE8C-4935-AF4A-4B52C015B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8" y="2821591"/>
            <a:ext cx="436911" cy="436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84571-E497-45AF-A250-CFB3EA9DC2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27" y="3491998"/>
            <a:ext cx="436911" cy="4369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342FA-15D0-4072-85AE-35F75E8E8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27" y="4194885"/>
            <a:ext cx="436911" cy="4369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1315FBE-1DCB-4034-966B-DA5379806437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C937938-478C-4A22-955E-3DD82A36A05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3AE0FA-D9AB-4FC0-B021-584717505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4" t="10154" r="17015" b="4488"/>
          <a:stretch/>
        </p:blipFill>
        <p:spPr>
          <a:xfrm>
            <a:off x="405129" y="447188"/>
            <a:ext cx="9167119" cy="60831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177226-71D1-4059-95C5-FD319C96BA10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371DC-DEA4-46C5-9DBD-AE87E5F23637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DA19FA-18B1-40B6-BCD8-40CF93D6AB75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1507CE1-2278-4392-ABE4-8C24BA4B42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53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171C43-B2E9-48BE-9C35-B5076E5CC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18" b="1579"/>
          <a:stretch/>
        </p:blipFill>
        <p:spPr>
          <a:xfrm>
            <a:off x="405129" y="447188"/>
            <a:ext cx="9167119" cy="60831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F3A826D-C1C2-4F86-874A-94F2AF604F99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CB9523-4A7C-4E4B-92BC-E3AB7D14BE2F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85D5EE-93DF-4AA5-9E3A-E2531E2EAC4B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D383B4C-8C6E-4093-80A8-6F0E900F7EE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2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0EBA6F-0D4E-491E-AAFA-C5CEAB2F9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5" t="10808" b="866"/>
          <a:stretch/>
        </p:blipFill>
        <p:spPr>
          <a:xfrm>
            <a:off x="405128" y="447188"/>
            <a:ext cx="9167119" cy="6083157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BD2603-AA8D-4AAE-98E8-9C5BC1E64595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C199F-A45C-4304-85FB-D20150AF6445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A7FD1C-9D5E-4C99-AEE5-2E4474344B61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63135E8-05FE-45C5-98D2-5E3720D636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ACD648-D1D3-48E3-AA68-7D120178A15E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9F3AF-B5A6-4595-A06E-D1E215A81AFA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4077D-FB2D-42D1-8614-E72BFECF4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" r="19318" b="10399"/>
          <a:stretch/>
        </p:blipFill>
        <p:spPr>
          <a:xfrm>
            <a:off x="436968" y="447188"/>
            <a:ext cx="9135280" cy="60831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86F674-E05C-4810-B61D-D7B0E41A1279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6DD1DC2-CDA3-4BA8-84B8-ED067416FD8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53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61D16F0-56AE-4A08-8DA6-08F5376968AD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DD82B-D6DF-40A5-9870-7F2EBE7F104B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5</a:t>
            </a:r>
          </a:p>
        </p:txBody>
      </p:sp>
      <p:pic>
        <p:nvPicPr>
          <p:cNvPr id="8" name="Picture 7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65F6056E-0945-40E4-AD2C-D89182E8D2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7072" r="11625" b="7072"/>
          <a:stretch/>
        </p:blipFill>
        <p:spPr>
          <a:xfrm>
            <a:off x="436968" y="447188"/>
            <a:ext cx="9135280" cy="60831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5676EB-33F0-4180-8A10-65E2B10566A4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B8591A9-E567-482D-B905-1032E4C3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7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378389-FA80-4D3F-8B56-B901FF3A99C4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687BD5-5A16-4DBF-90ED-D8F70E4E2647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6</a:t>
            </a:r>
          </a:p>
        </p:txBody>
      </p:sp>
      <p:pic>
        <p:nvPicPr>
          <p:cNvPr id="11" name="Picture 10" descr="A picture containing building, outdoor, house&#10;&#10;Description automatically generated">
            <a:extLst>
              <a:ext uri="{FF2B5EF4-FFF2-40B4-BE49-F238E27FC236}">
                <a16:creationId xmlns:a16="http://schemas.microsoft.com/office/drawing/2014/main" id="{B2D61D0E-923C-46C5-966B-285877BF25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8735" r="7742" b="6807"/>
          <a:stretch/>
        </p:blipFill>
        <p:spPr>
          <a:xfrm>
            <a:off x="436968" y="466041"/>
            <a:ext cx="9135280" cy="60643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E35155-4EFE-4422-9C2F-149A9C87943E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54C3F27C-C105-4A60-B138-81794C25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90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A82598-E676-4E44-9525-1F369A123C97}"/>
              </a:ext>
            </a:extLst>
          </p:cNvPr>
          <p:cNvSpPr/>
          <p:nvPr/>
        </p:nvSpPr>
        <p:spPr>
          <a:xfrm>
            <a:off x="9725025" y="447188"/>
            <a:ext cx="1809750" cy="18959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9D241-D587-40CB-A9D3-83072AEB9811}"/>
              </a:ext>
            </a:extLst>
          </p:cNvPr>
          <p:cNvSpPr txBox="1"/>
          <p:nvPr/>
        </p:nvSpPr>
        <p:spPr>
          <a:xfrm>
            <a:off x="10212684" y="632808"/>
            <a:ext cx="893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7</a:t>
            </a:r>
          </a:p>
        </p:txBody>
      </p:sp>
      <p:pic>
        <p:nvPicPr>
          <p:cNvPr id="8" name="Picture 7" descr="A car parked in front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35E759E6-2B6D-4049-966F-BD674633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r="10084"/>
          <a:stretch/>
        </p:blipFill>
        <p:spPr>
          <a:xfrm>
            <a:off x="458523" y="466041"/>
            <a:ext cx="9113726" cy="60643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FC5C16-80FF-4368-B72A-6332BC9D484A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7BF6221-2D69-4565-807C-D179F37D1E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E3CA73-125C-4246-A1A7-2A5E90D0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60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34545-D1D4-44B1-BAC6-D42B546FC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Other Thoughts?</a:t>
            </a:r>
          </a:p>
        </p:txBody>
      </p:sp>
      <p:pic>
        <p:nvPicPr>
          <p:cNvPr id="7" name="Graphic 6" descr="Thought bubble">
            <a:extLst>
              <a:ext uri="{FF2B5EF4-FFF2-40B4-BE49-F238E27FC236}">
                <a16:creationId xmlns:a16="http://schemas.microsoft.com/office/drawing/2014/main" id="{B5BB9D6B-0CD8-4E6D-A7A7-34B02A7B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3686" y="630926"/>
            <a:ext cx="5141632" cy="499008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E84F13-B512-4C94-82D6-17803BD4D327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E3C644C-4246-4AC5-84B1-B51330DE5B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15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CC7BA-3740-47E1-91B9-62693813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CEFA49-6B2F-4FE6-B6AF-31D49E68C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40086" y="40084"/>
            <a:ext cx="6858002" cy="6777832"/>
          </a:xfrm>
          <a:custGeom>
            <a:avLst/>
            <a:gdLst>
              <a:gd name="connsiteX0" fmla="*/ 6858001 w 6858002"/>
              <a:gd name="connsiteY0" fmla="*/ 4666984 h 6777832"/>
              <a:gd name="connsiteX1" fmla="*/ 3829243 w 6858002"/>
              <a:gd name="connsiteY1" fmla="*/ 6654602 h 6777832"/>
              <a:gd name="connsiteX2" fmla="*/ 3827370 w 6858002"/>
              <a:gd name="connsiteY2" fmla="*/ 6656146 h 6777832"/>
              <a:gd name="connsiteX3" fmla="*/ 3824584 w 6858002"/>
              <a:gd name="connsiteY3" fmla="*/ 6657658 h 6777832"/>
              <a:gd name="connsiteX4" fmla="*/ 3798694 w 6858002"/>
              <a:gd name="connsiteY4" fmla="*/ 6674649 h 6777832"/>
              <a:gd name="connsiteX5" fmla="*/ 3785012 w 6858002"/>
              <a:gd name="connsiteY5" fmla="*/ 6679138 h 6777832"/>
              <a:gd name="connsiteX6" fmla="*/ 3706340 w 6858002"/>
              <a:gd name="connsiteY6" fmla="*/ 6721839 h 6777832"/>
              <a:gd name="connsiteX7" fmla="*/ 3428999 w 6858002"/>
              <a:gd name="connsiteY7" fmla="*/ 6777832 h 6777832"/>
              <a:gd name="connsiteX8" fmla="*/ 3151659 w 6858002"/>
              <a:gd name="connsiteY8" fmla="*/ 6721839 h 6777832"/>
              <a:gd name="connsiteX9" fmla="*/ 3072997 w 6858002"/>
              <a:gd name="connsiteY9" fmla="*/ 6679143 h 6777832"/>
              <a:gd name="connsiteX10" fmla="*/ 3059299 w 6858002"/>
              <a:gd name="connsiteY10" fmla="*/ 6674649 h 6777832"/>
              <a:gd name="connsiteX11" fmla="*/ 3033384 w 6858002"/>
              <a:gd name="connsiteY11" fmla="*/ 6657642 h 6777832"/>
              <a:gd name="connsiteX12" fmla="*/ 3030628 w 6858002"/>
              <a:gd name="connsiteY12" fmla="*/ 6656146 h 6777832"/>
              <a:gd name="connsiteX13" fmla="*/ 3028776 w 6858002"/>
              <a:gd name="connsiteY13" fmla="*/ 6654618 h 6777832"/>
              <a:gd name="connsiteX14" fmla="*/ 1 w 6858002"/>
              <a:gd name="connsiteY14" fmla="*/ 4666984 h 6777832"/>
              <a:gd name="connsiteX15" fmla="*/ 6858002 w 6858002"/>
              <a:gd name="connsiteY15" fmla="*/ 0 h 6777832"/>
              <a:gd name="connsiteX16" fmla="*/ 6858002 w 6858002"/>
              <a:gd name="connsiteY16" fmla="*/ 1570616 h 6777832"/>
              <a:gd name="connsiteX17" fmla="*/ 6858001 w 6858002"/>
              <a:gd name="connsiteY17" fmla="*/ 1570616 h 6777832"/>
              <a:gd name="connsiteX18" fmla="*/ 6858001 w 6858002"/>
              <a:gd name="connsiteY18" fmla="*/ 4666983 h 6777832"/>
              <a:gd name="connsiteX19" fmla="*/ 0 w 6858002"/>
              <a:gd name="connsiteY19" fmla="*/ 4666983 h 6777832"/>
              <a:gd name="connsiteX20" fmla="*/ 0 w 6858002"/>
              <a:gd name="connsiteY20" fmla="*/ 595217 h 6777832"/>
              <a:gd name="connsiteX21" fmla="*/ 1 w 6858002"/>
              <a:gd name="connsiteY21" fmla="*/ 595217 h 6777832"/>
              <a:gd name="connsiteX22" fmla="*/ 1 w 6858002"/>
              <a:gd name="connsiteY22" fmla="*/ 0 h 67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2" h="6777832">
                <a:moveTo>
                  <a:pt x="6858001" y="4666984"/>
                </a:moveTo>
                <a:lnTo>
                  <a:pt x="3829243" y="6654602"/>
                </a:lnTo>
                <a:lnTo>
                  <a:pt x="3827370" y="6656146"/>
                </a:lnTo>
                <a:lnTo>
                  <a:pt x="3824584" y="6657658"/>
                </a:lnTo>
                <a:lnTo>
                  <a:pt x="3798694" y="6674649"/>
                </a:lnTo>
                <a:lnTo>
                  <a:pt x="3785012" y="6679138"/>
                </a:lnTo>
                <a:lnTo>
                  <a:pt x="3706340" y="6721839"/>
                </a:lnTo>
                <a:cubicBezTo>
                  <a:pt x="3621097" y="6757894"/>
                  <a:pt x="3527376" y="6777832"/>
                  <a:pt x="3428999" y="6777832"/>
                </a:cubicBezTo>
                <a:cubicBezTo>
                  <a:pt x="3330622" y="6777832"/>
                  <a:pt x="3236902" y="6757894"/>
                  <a:pt x="3151659" y="6721839"/>
                </a:cubicBezTo>
                <a:lnTo>
                  <a:pt x="3072997" y="6679143"/>
                </a:lnTo>
                <a:lnTo>
                  <a:pt x="3059299" y="6674649"/>
                </a:lnTo>
                <a:lnTo>
                  <a:pt x="3033384" y="6657642"/>
                </a:lnTo>
                <a:lnTo>
                  <a:pt x="3030628" y="6656146"/>
                </a:lnTo>
                <a:lnTo>
                  <a:pt x="3028776" y="6654618"/>
                </a:lnTo>
                <a:lnTo>
                  <a:pt x="1" y="4666984"/>
                </a:lnTo>
                <a:close/>
                <a:moveTo>
                  <a:pt x="6858002" y="0"/>
                </a:moveTo>
                <a:lnTo>
                  <a:pt x="6858002" y="1570616"/>
                </a:lnTo>
                <a:lnTo>
                  <a:pt x="6858001" y="1570616"/>
                </a:lnTo>
                <a:lnTo>
                  <a:pt x="6858001" y="4666983"/>
                </a:lnTo>
                <a:lnTo>
                  <a:pt x="0" y="4666983"/>
                </a:lnTo>
                <a:lnTo>
                  <a:pt x="0" y="595217"/>
                </a:lnTo>
                <a:lnTo>
                  <a:pt x="1" y="595217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84455-4E4E-4010-8090-EF050895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947607"/>
            <a:ext cx="4389427" cy="49627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Source Sans Pro" panose="020B0503030403020204" pitchFamily="34" charset="0"/>
              </a:rPr>
              <a:t>Introduce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03E53-DA12-4C4A-83F1-119E58808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345" y="947607"/>
            <a:ext cx="4152655" cy="496278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Neighborhood you live 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Relationship to Fircrest Campus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C005A58-9AF3-4692-8BD6-D8A6D857B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521" y="2444550"/>
            <a:ext cx="1718296" cy="19688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D1A556-D229-41EA-9F60-E6E59FA0FDB7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A330E37-3C1B-46F5-A1A4-1AA45A82AC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1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42113" cy="33882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Share Your Thoughts on the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CBB7-D22D-4935-8E4C-96FCD8A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is your interest in the Master Plan and process?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70041EC-147E-46EE-AD6E-78FFC1DE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25" y="2036490"/>
            <a:ext cx="763582" cy="165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3FAB3E-688C-4E01-AD88-6619F8EF97E4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F0DCB5B-3FDD-49D1-89B2-A351FF2ED3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7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31602" cy="33882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Share Your Thoughts on the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CBB7-D22D-4935-8E4C-96FCD8A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is working well on campus?</a:t>
            </a:r>
          </a:p>
          <a:p>
            <a:endParaRPr lang="en-US" sz="2800" dirty="0">
              <a:solidFill>
                <a:schemeClr val="bg2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70041EC-147E-46EE-AD6E-78FFC1DE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25" y="2036490"/>
            <a:ext cx="763582" cy="165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3FAB3E-688C-4E01-AD88-6619F8EF97E4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F0DCB5B-3FDD-49D1-89B2-A351FF2ED3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87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815685" cy="33882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Share Your Thoughts on the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CBB7-D22D-4935-8E4C-96FCD8A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are your thoughts/opinions on the proposed site plan?</a:t>
            </a:r>
          </a:p>
          <a:p>
            <a:endParaRPr lang="en-US" sz="2800" dirty="0">
              <a:solidFill>
                <a:schemeClr val="bg2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70041EC-147E-46EE-AD6E-78FFC1DE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25" y="2036490"/>
            <a:ext cx="763582" cy="165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BB308-FBDB-43CB-9980-5C33833644CA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9FC23F9-1DC1-49F0-BF0D-D9749DB844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9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2168DE-C677-45CE-A4D6-808392D17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235" y="0"/>
            <a:ext cx="4437529" cy="6857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A57210-2907-4D60-8D9B-F92A08E5C1F8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B8FE95B4-4158-4CEC-9F5F-94299517F6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11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815685" cy="33882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Share Your Thoughts on the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CBB7-D22D-4935-8E4C-96FCD8A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key issues do you hope DSHS will consider when developing and considering master plan options?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70041EC-147E-46EE-AD6E-78FFC1DEB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25" y="2036490"/>
            <a:ext cx="763582" cy="165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BB308-FBDB-43CB-9980-5C33833644CA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9FC23F9-1DC1-49F0-BF0D-D9749DB8442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9A69AF-D57B-49B4-886C-D4A5DC194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ABDC08D-6093-4397-92D4-54D00E2B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650724" y="650724"/>
            <a:ext cx="6858000" cy="5556552"/>
          </a:xfrm>
          <a:custGeom>
            <a:avLst/>
            <a:gdLst>
              <a:gd name="connsiteX0" fmla="*/ 6858000 w 6858000"/>
              <a:gd name="connsiteY0" fmla="*/ 3445704 h 5556552"/>
              <a:gd name="connsiteX1" fmla="*/ 3829242 w 6858000"/>
              <a:gd name="connsiteY1" fmla="*/ 5433322 h 5556552"/>
              <a:gd name="connsiteX2" fmla="*/ 3827369 w 6858000"/>
              <a:gd name="connsiteY2" fmla="*/ 5434867 h 5556552"/>
              <a:gd name="connsiteX3" fmla="*/ 3824583 w 6858000"/>
              <a:gd name="connsiteY3" fmla="*/ 5436378 h 5556552"/>
              <a:gd name="connsiteX4" fmla="*/ 3798693 w 6858000"/>
              <a:gd name="connsiteY4" fmla="*/ 5453370 h 5556552"/>
              <a:gd name="connsiteX5" fmla="*/ 3785011 w 6858000"/>
              <a:gd name="connsiteY5" fmla="*/ 5457858 h 5556552"/>
              <a:gd name="connsiteX6" fmla="*/ 3706339 w 6858000"/>
              <a:gd name="connsiteY6" fmla="*/ 5500559 h 5556552"/>
              <a:gd name="connsiteX7" fmla="*/ 3428998 w 6858000"/>
              <a:gd name="connsiteY7" fmla="*/ 5556552 h 5556552"/>
              <a:gd name="connsiteX8" fmla="*/ 3151658 w 6858000"/>
              <a:gd name="connsiteY8" fmla="*/ 5500559 h 5556552"/>
              <a:gd name="connsiteX9" fmla="*/ 3072996 w 6858000"/>
              <a:gd name="connsiteY9" fmla="*/ 5457863 h 5556552"/>
              <a:gd name="connsiteX10" fmla="*/ 3059298 w 6858000"/>
              <a:gd name="connsiteY10" fmla="*/ 5453370 h 5556552"/>
              <a:gd name="connsiteX11" fmla="*/ 3033383 w 6858000"/>
              <a:gd name="connsiteY11" fmla="*/ 5436362 h 5556552"/>
              <a:gd name="connsiteX12" fmla="*/ 3030627 w 6858000"/>
              <a:gd name="connsiteY12" fmla="*/ 5434867 h 5556552"/>
              <a:gd name="connsiteX13" fmla="*/ 3028775 w 6858000"/>
              <a:gd name="connsiteY13" fmla="*/ 5433338 h 5556552"/>
              <a:gd name="connsiteX14" fmla="*/ 0 w 6858000"/>
              <a:gd name="connsiteY14" fmla="*/ 3445704 h 5556552"/>
              <a:gd name="connsiteX15" fmla="*/ 6858000 w 6858000"/>
              <a:gd name="connsiteY15" fmla="*/ 0 h 5556552"/>
              <a:gd name="connsiteX16" fmla="*/ 6858000 w 6858000"/>
              <a:gd name="connsiteY16" fmla="*/ 349336 h 5556552"/>
              <a:gd name="connsiteX17" fmla="*/ 6858000 w 6858000"/>
              <a:gd name="connsiteY17" fmla="*/ 3445703 h 5556552"/>
              <a:gd name="connsiteX18" fmla="*/ 0 w 6858000"/>
              <a:gd name="connsiteY18" fmla="*/ 3445703 h 5556552"/>
              <a:gd name="connsiteX19" fmla="*/ 0 w 6858000"/>
              <a:gd name="connsiteY19" fmla="*/ 0 h 5556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5556552">
                <a:moveTo>
                  <a:pt x="6858000" y="3445704"/>
                </a:moveTo>
                <a:lnTo>
                  <a:pt x="3829242" y="5433322"/>
                </a:lnTo>
                <a:lnTo>
                  <a:pt x="3827369" y="5434867"/>
                </a:lnTo>
                <a:lnTo>
                  <a:pt x="3824583" y="5436378"/>
                </a:lnTo>
                <a:lnTo>
                  <a:pt x="3798693" y="5453370"/>
                </a:lnTo>
                <a:lnTo>
                  <a:pt x="3785011" y="5457858"/>
                </a:lnTo>
                <a:lnTo>
                  <a:pt x="3706339" y="5500559"/>
                </a:lnTo>
                <a:cubicBezTo>
                  <a:pt x="3621096" y="5536614"/>
                  <a:pt x="3527375" y="5556552"/>
                  <a:pt x="3428998" y="5556552"/>
                </a:cubicBezTo>
                <a:cubicBezTo>
                  <a:pt x="3330621" y="5556552"/>
                  <a:pt x="3236901" y="5536614"/>
                  <a:pt x="3151658" y="5500559"/>
                </a:cubicBezTo>
                <a:lnTo>
                  <a:pt x="3072996" y="5457863"/>
                </a:lnTo>
                <a:lnTo>
                  <a:pt x="3059298" y="5453370"/>
                </a:lnTo>
                <a:lnTo>
                  <a:pt x="3033383" y="5436362"/>
                </a:lnTo>
                <a:lnTo>
                  <a:pt x="3030627" y="5434867"/>
                </a:lnTo>
                <a:lnTo>
                  <a:pt x="3028775" y="5433338"/>
                </a:lnTo>
                <a:lnTo>
                  <a:pt x="0" y="3445704"/>
                </a:lnTo>
                <a:close/>
                <a:moveTo>
                  <a:pt x="6858000" y="0"/>
                </a:moveTo>
                <a:lnTo>
                  <a:pt x="6858000" y="349336"/>
                </a:lnTo>
                <a:lnTo>
                  <a:pt x="6858000" y="3445703"/>
                </a:lnTo>
                <a:lnTo>
                  <a:pt x="0" y="344570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1734857"/>
            <a:ext cx="3794664" cy="33882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ource Sans Pro" panose="020B0503030403020204" pitchFamily="34" charset="0"/>
              </a:rPr>
              <a:t>Share Your Thoughts on the Master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CBB7-D22D-4935-8E4C-96FCD8A2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068" y="978993"/>
            <a:ext cx="5365218" cy="4900014"/>
          </a:xfrm>
          <a:effectLst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What kinds of recreational opportunities would you like to see on the campus?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70041EC-147E-46EE-AD6E-78FFC1DEB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25" y="2036490"/>
            <a:ext cx="763582" cy="16562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BB308-FBDB-43CB-9980-5C33833644CA}"/>
              </a:ext>
            </a:extLst>
          </p:cNvPr>
          <p:cNvSpPr/>
          <p:nvPr/>
        </p:nvSpPr>
        <p:spPr>
          <a:xfrm>
            <a:off x="10601012" y="5858797"/>
            <a:ext cx="1590988" cy="999203"/>
          </a:xfrm>
          <a:prstGeom prst="rect">
            <a:avLst/>
          </a:prstGeom>
          <a:solidFill>
            <a:srgbClr val="0F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9FC23F9-1DC1-49F0-BF0D-D9749DB844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75" y="5971548"/>
            <a:ext cx="1360045" cy="78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22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8FFDBB-04FF-49E4-9FF5-C55238F8D526}"/>
              </a:ext>
            </a:extLst>
          </p:cNvPr>
          <p:cNvSpPr txBox="1">
            <a:spLocks/>
          </p:cNvSpPr>
          <p:nvPr/>
        </p:nvSpPr>
        <p:spPr>
          <a:xfrm>
            <a:off x="333211" y="1431754"/>
            <a:ext cx="5365218" cy="490001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280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Are there specific uses/developments you would like to see in the undeveloped southeast corner of the site, and why?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1127D-8A3C-426E-9AC8-09D69E7B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16" y="371687"/>
            <a:ext cx="5635241" cy="11970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Source Sans Pro" panose="020B0503030403020204" pitchFamily="34" charset="0"/>
              </a:rPr>
              <a:t>Potential Uses in the Southern Portion of the 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524A27-B6C0-41EA-ABCB-AA2E61FC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5898" y="0"/>
            <a:ext cx="57130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F3FCE8DC-E7A6-4A8F-BB57-A87EC4B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6A179D-A1DA-4C96-A594-9947290BD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0" t="61501" r="24529" b="11262"/>
          <a:stretch/>
        </p:blipFill>
        <p:spPr>
          <a:xfrm>
            <a:off x="6246756" y="0"/>
            <a:ext cx="5945244" cy="690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26568"/>
      </p:ext>
    </p:extLst>
  </p:cSld>
  <p:clrMapOvr>
    <a:masterClrMapping/>
  </p:clrMapOvr>
</p:sld>
</file>

<file path=ppt/theme/theme1.xml><?xml version="1.0" encoding="utf-8"?>
<a:theme xmlns:a="http://schemas.openxmlformats.org/drawingml/2006/main" name="Quotable">
  <a:themeElements>
    <a:clrScheme name="Custom 5">
      <a:dk1>
        <a:srgbClr val="76BBDA"/>
      </a:dk1>
      <a:lt1>
        <a:sysClr val="window" lastClr="FFFFFF"/>
      </a:lt1>
      <a:dk2>
        <a:srgbClr val="FFFFFF"/>
      </a:dk2>
      <a:lt2>
        <a:srgbClr val="636363"/>
      </a:lt2>
      <a:accent1>
        <a:srgbClr val="0A3E6D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Quotable">
  <a:themeElements>
    <a:clrScheme name="Custom 5">
      <a:dk1>
        <a:srgbClr val="76BBDA"/>
      </a:dk1>
      <a:lt1>
        <a:sysClr val="window" lastClr="FFFFFF"/>
      </a:lt1>
      <a:dk2>
        <a:srgbClr val="FFFFFF"/>
      </a:dk2>
      <a:lt2>
        <a:srgbClr val="636363"/>
      </a:lt2>
      <a:accent1>
        <a:srgbClr val="0A3E6D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ustom 1">
      <a:majorFont>
        <a:latin typeface="Century Gothic"/>
        <a:ea typeface=""/>
        <a:cs typeface=""/>
      </a:majorFont>
      <a:minorFont>
        <a:latin typeface="sourc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346</Words>
  <Application>Microsoft Office PowerPoint</Application>
  <PresentationFormat>Widescreen</PresentationFormat>
  <Paragraphs>63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source sans</vt:lpstr>
      <vt:lpstr>Source Sans Pro</vt:lpstr>
      <vt:lpstr>Wingdings 2</vt:lpstr>
      <vt:lpstr>Quotable</vt:lpstr>
      <vt:lpstr>1_Quotable</vt:lpstr>
      <vt:lpstr>Small Group Discussion</vt:lpstr>
      <vt:lpstr>Introduce Yourself</vt:lpstr>
      <vt:lpstr>Share Your Thoughts on the Master Plan</vt:lpstr>
      <vt:lpstr>Share Your Thoughts on the Master Plan</vt:lpstr>
      <vt:lpstr>Share Your Thoughts on the Master Plan</vt:lpstr>
      <vt:lpstr>PowerPoint Presentation</vt:lpstr>
      <vt:lpstr>Share Your Thoughts on the Master Plan</vt:lpstr>
      <vt:lpstr>Share Your Thoughts on the Master Plan</vt:lpstr>
      <vt:lpstr>Potential Uses in the Southern Portion of the Site</vt:lpstr>
      <vt:lpstr>Potential Uses in the Southern Portion of the Site</vt:lpstr>
      <vt:lpstr>Visual Preference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Thoughts?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Group Discussion</dc:title>
  <dc:creator>Helen Stanton</dc:creator>
  <cp:lastModifiedBy>Brittany Port</cp:lastModifiedBy>
  <cp:revision>11</cp:revision>
  <dcterms:created xsi:type="dcterms:W3CDTF">2022-03-03T17:28:42Z</dcterms:created>
  <dcterms:modified xsi:type="dcterms:W3CDTF">2022-03-08T23:48:47Z</dcterms:modified>
</cp:coreProperties>
</file>