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7" r:id="rId1"/>
  </p:sldMasterIdLst>
  <p:notesMasterIdLst>
    <p:notesMasterId r:id="rId35"/>
  </p:notesMasterIdLst>
  <p:sldIdLst>
    <p:sldId id="256" r:id="rId2"/>
    <p:sldId id="268" r:id="rId3"/>
    <p:sldId id="272" r:id="rId4"/>
    <p:sldId id="273" r:id="rId5"/>
    <p:sldId id="258" r:id="rId6"/>
    <p:sldId id="257" r:id="rId7"/>
    <p:sldId id="270" r:id="rId8"/>
    <p:sldId id="271" r:id="rId9"/>
    <p:sldId id="296" r:id="rId10"/>
    <p:sldId id="282" r:id="rId11"/>
    <p:sldId id="281" r:id="rId12"/>
    <p:sldId id="297" r:id="rId13"/>
    <p:sldId id="259" r:id="rId14"/>
    <p:sldId id="295" r:id="rId15"/>
    <p:sldId id="266" r:id="rId16"/>
    <p:sldId id="278" r:id="rId17"/>
    <p:sldId id="261" r:id="rId18"/>
    <p:sldId id="274" r:id="rId19"/>
    <p:sldId id="294" r:id="rId20"/>
    <p:sldId id="275" r:id="rId21"/>
    <p:sldId id="276" r:id="rId22"/>
    <p:sldId id="292" r:id="rId23"/>
    <p:sldId id="284" r:id="rId24"/>
    <p:sldId id="285" r:id="rId25"/>
    <p:sldId id="286" r:id="rId26"/>
    <p:sldId id="269" r:id="rId27"/>
    <p:sldId id="287" r:id="rId28"/>
    <p:sldId id="288" r:id="rId29"/>
    <p:sldId id="289" r:id="rId30"/>
    <p:sldId id="263" r:id="rId31"/>
    <p:sldId id="290" r:id="rId32"/>
    <p:sldId id="265" r:id="rId33"/>
    <p:sldId id="293"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len Stanton" initials="HS" lastIdx="1" clrIdx="0">
    <p:extLst>
      <p:ext uri="{19B8F6BF-5375-455C-9EA6-DF929625EA0E}">
        <p15:presenceInfo xmlns:p15="http://schemas.microsoft.com/office/powerpoint/2012/main" userId="Helen Stant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F5DA3"/>
    <a:srgbClr val="0A3E6D"/>
    <a:srgbClr val="76BB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6" autoAdjust="0"/>
    <p:restoredTop sz="90952" autoAdjust="0"/>
  </p:normalViewPr>
  <p:slideViewPr>
    <p:cSldViewPr snapToGrid="0">
      <p:cViewPr varScale="1">
        <p:scale>
          <a:sx n="104" d="100"/>
          <a:sy n="104" d="100"/>
        </p:scale>
        <p:origin x="81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4" Type="http://schemas.openxmlformats.org/officeDocument/2006/relationships/image" Target="../media/image13.svg"/></Relationships>
</file>

<file path=ppt/diagrams/_rels/data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17.svg"/></Relationships>
</file>

<file path=ppt/diagrams/_rels/data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diagrams/_rels/data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mailto:FircrestSchoolProject@dshs.wa.gov" TargetMode="External"/><Relationship Id="rId1" Type="http://schemas.openxmlformats.org/officeDocument/2006/relationships/hyperlink" Target="https://www.dshs.wa.gov/dda/fircrest-school-project" TargetMode="Externa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1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4" Type="http://schemas.openxmlformats.org/officeDocument/2006/relationships/image" Target="../media/image13.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17.svg"/></Relationships>
</file>

<file path=ppt/diagrams/_rels/drawing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diagrams/_rels/drawing5.xml.rels><?xml version="1.0" encoding="UTF-8" standalone="yes"?>
<Relationships xmlns="http://schemas.openxmlformats.org/package/2006/relationships"><Relationship Id="rId3" Type="http://schemas.openxmlformats.org/officeDocument/2006/relationships/hyperlink" Target="https://www.dshs.wa.gov/dda/fircrest-school-project" TargetMode="External"/><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hyperlink" Target="mailto:FircrestSchoolProject@dshs.wa.gov" TargetMode="External"/><Relationship Id="rId5" Type="http://schemas.openxmlformats.org/officeDocument/2006/relationships/image" Target="../media/image56.svg"/><Relationship Id="rId4" Type="http://schemas.openxmlformats.org/officeDocument/2006/relationships/image" Target="../media/image55.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331477-6F74-4420-805B-0AC18E78044D}"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E8D9F9E-B514-43AD-94A0-4B49983B47AB}">
      <dgm:prSet/>
      <dgm:spPr/>
      <dgm:t>
        <a:bodyPr/>
        <a:lstStyle/>
        <a:p>
          <a:pPr algn="ctr">
            <a:defRPr b="1"/>
          </a:pPr>
          <a:r>
            <a:rPr lang="en-US" dirty="0">
              <a:solidFill>
                <a:srgbClr val="000000"/>
              </a:solidFill>
              <a:latin typeface="Source Sans Pro" panose="020B0503030403020204" pitchFamily="34" charset="0"/>
              <a:ea typeface="Source Sans Pro" panose="020B0503030403020204" pitchFamily="34" charset="0"/>
            </a:rPr>
            <a:t>Here’s how to raise your hand if you’re using your computer:</a:t>
          </a:r>
        </a:p>
      </dgm:t>
    </dgm:pt>
    <dgm:pt modelId="{CBA0C6C9-237C-4449-A33F-D3B05497506E}" type="parTrans" cxnId="{27469A67-951B-42E2-9033-53E2B7ADBB3D}">
      <dgm:prSet/>
      <dgm:spPr/>
      <dgm:t>
        <a:bodyPr/>
        <a:lstStyle/>
        <a:p>
          <a:endParaRPr lang="en-US"/>
        </a:p>
      </dgm:t>
    </dgm:pt>
    <dgm:pt modelId="{92B4D412-4FAA-47BC-B309-B0C9F53CC3F4}" type="sibTrans" cxnId="{27469A67-951B-42E2-9033-53E2B7ADBB3D}">
      <dgm:prSet/>
      <dgm:spPr/>
      <dgm:t>
        <a:bodyPr/>
        <a:lstStyle/>
        <a:p>
          <a:endParaRPr lang="en-US"/>
        </a:p>
      </dgm:t>
    </dgm:pt>
    <dgm:pt modelId="{A3F0871B-4B6D-4967-B280-5FAC83B42C54}">
      <dgm:prSet custT="1"/>
      <dgm:spPr/>
      <dgm:t>
        <a:bodyPr/>
        <a:lstStyle/>
        <a:p>
          <a:pPr algn="ctr"/>
          <a:r>
            <a:rPr lang="en-US" sz="1800" kern="1200" dirty="0">
              <a:solidFill>
                <a:srgbClr val="000000"/>
              </a:solidFill>
              <a:latin typeface="Source Sans Pro" panose="020B0503030403020204" pitchFamily="34" charset="0"/>
              <a:ea typeface="Source Sans Pro" panose="020B0503030403020204" pitchFamily="34" charset="0"/>
              <a:cs typeface="Open Sans" panose="020B0606030504020204" pitchFamily="34" charset="0"/>
            </a:rPr>
            <a:t>Click on the Participants section, at the bottom of your screen.</a:t>
          </a:r>
        </a:p>
      </dgm:t>
    </dgm:pt>
    <dgm:pt modelId="{F09E5972-D6E7-421F-A065-C84B079F36A4}" type="parTrans" cxnId="{3F120D43-11AF-4058-8417-B7BA97731C96}">
      <dgm:prSet/>
      <dgm:spPr/>
      <dgm:t>
        <a:bodyPr/>
        <a:lstStyle/>
        <a:p>
          <a:endParaRPr lang="en-US"/>
        </a:p>
      </dgm:t>
    </dgm:pt>
    <dgm:pt modelId="{3546D4AA-E5FC-4F0F-A0FC-1F2E9A2606DE}" type="sibTrans" cxnId="{3F120D43-11AF-4058-8417-B7BA97731C96}">
      <dgm:prSet/>
      <dgm:spPr/>
      <dgm:t>
        <a:bodyPr/>
        <a:lstStyle/>
        <a:p>
          <a:endParaRPr lang="en-US"/>
        </a:p>
      </dgm:t>
    </dgm:pt>
    <dgm:pt modelId="{8DBC3A6F-6D3F-49DE-8E69-C5E0E99F6596}">
      <dgm:prSet custT="1"/>
      <dgm:spPr/>
      <dgm:t>
        <a:bodyPr/>
        <a:lstStyle/>
        <a:p>
          <a:pPr algn="ctr"/>
          <a:r>
            <a:rPr lang="en-US" sz="1800" kern="1200" dirty="0">
              <a:solidFill>
                <a:srgbClr val="000000"/>
              </a:solidFill>
              <a:latin typeface="Source Sans Pro" panose="020B0503030403020204" pitchFamily="34" charset="0"/>
              <a:ea typeface="Source Sans Pro" panose="020B0503030403020204" pitchFamily="34" charset="0"/>
              <a:cs typeface="Open Sans" panose="020B0606030504020204" pitchFamily="34" charset="0"/>
            </a:rPr>
            <a:t>Click on the small icon in the shape of a hand, labeled “Raise Hand”.</a:t>
          </a:r>
        </a:p>
      </dgm:t>
    </dgm:pt>
    <dgm:pt modelId="{F2DC6415-FAC0-4EE4-B1C4-BAF0DDB092E1}" type="parTrans" cxnId="{9F3F6701-B430-4ED9-BEC6-ED5BC2CD1543}">
      <dgm:prSet/>
      <dgm:spPr/>
      <dgm:t>
        <a:bodyPr/>
        <a:lstStyle/>
        <a:p>
          <a:endParaRPr lang="en-US"/>
        </a:p>
      </dgm:t>
    </dgm:pt>
    <dgm:pt modelId="{B6473791-7DA2-45B3-8055-BA86C5DF7A8F}" type="sibTrans" cxnId="{9F3F6701-B430-4ED9-BEC6-ED5BC2CD1543}">
      <dgm:prSet/>
      <dgm:spPr/>
      <dgm:t>
        <a:bodyPr/>
        <a:lstStyle/>
        <a:p>
          <a:endParaRPr lang="en-US"/>
        </a:p>
      </dgm:t>
    </dgm:pt>
    <dgm:pt modelId="{33E7A8A0-95F9-4F34-8BE7-726DB325699B}">
      <dgm:prSet custT="1"/>
      <dgm:spPr/>
      <dgm:t>
        <a:bodyPr/>
        <a:lstStyle/>
        <a:p>
          <a:pPr algn="ctr"/>
          <a:r>
            <a:rPr lang="en-US" sz="1800" kern="1200" dirty="0">
              <a:solidFill>
                <a:srgbClr val="000000"/>
              </a:solidFill>
              <a:latin typeface="Source Sans Pro" panose="020B0503030403020204" pitchFamily="34" charset="0"/>
              <a:ea typeface="Source Sans Pro" panose="020B0503030403020204" pitchFamily="34" charset="0"/>
              <a:cs typeface="Open Sans" panose="020B0606030504020204" pitchFamily="34" charset="0"/>
            </a:rPr>
            <a:t>Your hand is now raised, which means that the hosts and other participants will see that you have something to say.</a:t>
          </a:r>
        </a:p>
      </dgm:t>
    </dgm:pt>
    <dgm:pt modelId="{A4247E1E-36E6-4EC9-8921-36F28F03626D}" type="parTrans" cxnId="{F2D8A90C-D619-4E8D-8FB2-0962295CCDB9}">
      <dgm:prSet/>
      <dgm:spPr/>
      <dgm:t>
        <a:bodyPr/>
        <a:lstStyle/>
        <a:p>
          <a:endParaRPr lang="en-US"/>
        </a:p>
      </dgm:t>
    </dgm:pt>
    <dgm:pt modelId="{F1689780-F4E5-4280-A447-E4BCE6BC90F3}" type="sibTrans" cxnId="{F2D8A90C-D619-4E8D-8FB2-0962295CCDB9}">
      <dgm:prSet/>
      <dgm:spPr/>
      <dgm:t>
        <a:bodyPr/>
        <a:lstStyle/>
        <a:p>
          <a:endParaRPr lang="en-US"/>
        </a:p>
      </dgm:t>
    </dgm:pt>
    <dgm:pt modelId="{68A0A93A-C376-4972-A994-A5E4854F85DB}">
      <dgm:prSet/>
      <dgm:spPr/>
      <dgm:t>
        <a:bodyPr/>
        <a:lstStyle/>
        <a:p>
          <a:pPr algn="ctr">
            <a:defRPr b="1"/>
          </a:pPr>
          <a:r>
            <a:rPr lang="en-US" dirty="0">
              <a:solidFill>
                <a:srgbClr val="000000"/>
              </a:solidFill>
              <a:latin typeface="Source Sans Pro" panose="020B0503030403020204" pitchFamily="34" charset="0"/>
              <a:ea typeface="Source Sans Pro" panose="020B0503030403020204" pitchFamily="34" charset="0"/>
            </a:rPr>
            <a:t>If you’re using the Zoom app on iOS or Android:</a:t>
          </a:r>
        </a:p>
      </dgm:t>
    </dgm:pt>
    <dgm:pt modelId="{E0B9DD83-7FB3-457E-90EE-1A5E694D3DA7}" type="parTrans" cxnId="{D311CDB4-AEA4-44A5-82D5-2FD0C70188EF}">
      <dgm:prSet/>
      <dgm:spPr/>
      <dgm:t>
        <a:bodyPr/>
        <a:lstStyle/>
        <a:p>
          <a:endParaRPr lang="en-US"/>
        </a:p>
      </dgm:t>
    </dgm:pt>
    <dgm:pt modelId="{552B4B04-4E81-4429-835C-4816B1575DF3}" type="sibTrans" cxnId="{D311CDB4-AEA4-44A5-82D5-2FD0C70188EF}">
      <dgm:prSet/>
      <dgm:spPr/>
      <dgm:t>
        <a:bodyPr/>
        <a:lstStyle/>
        <a:p>
          <a:endParaRPr lang="en-US"/>
        </a:p>
      </dgm:t>
    </dgm:pt>
    <dgm:pt modelId="{BEE6F5B9-F8B4-4182-A7F7-78C91F5B5359}">
      <dgm:prSet custT="1"/>
      <dgm:spPr/>
      <dgm:t>
        <a:bodyPr/>
        <a:lstStyle/>
        <a:p>
          <a:pPr algn="ctr"/>
          <a:r>
            <a:rPr lang="en-US" sz="1800" kern="1200" dirty="0">
              <a:solidFill>
                <a:srgbClr val="000000"/>
              </a:solidFill>
              <a:latin typeface="Source Sans Pro" panose="020B0503030403020204" pitchFamily="34" charset="0"/>
              <a:ea typeface="Source Sans Pro" panose="020B0503030403020204" pitchFamily="34" charset="0"/>
              <a:cs typeface="Open Sans" panose="020B0606030504020204" pitchFamily="34" charset="0"/>
            </a:rPr>
            <a:t>Scroll to the bottom left corner.</a:t>
          </a:r>
        </a:p>
      </dgm:t>
    </dgm:pt>
    <dgm:pt modelId="{AD3BDCB5-AF56-458F-9A38-7E1D4E0EF902}" type="parTrans" cxnId="{1780474E-3799-4C8B-B03F-1AB1EE4314FE}">
      <dgm:prSet/>
      <dgm:spPr/>
      <dgm:t>
        <a:bodyPr/>
        <a:lstStyle/>
        <a:p>
          <a:endParaRPr lang="en-US"/>
        </a:p>
      </dgm:t>
    </dgm:pt>
    <dgm:pt modelId="{579FFAA0-98AD-4C71-B647-C54EF4CB8EBE}" type="sibTrans" cxnId="{1780474E-3799-4C8B-B03F-1AB1EE4314FE}">
      <dgm:prSet/>
      <dgm:spPr/>
      <dgm:t>
        <a:bodyPr/>
        <a:lstStyle/>
        <a:p>
          <a:endParaRPr lang="en-US"/>
        </a:p>
      </dgm:t>
    </dgm:pt>
    <dgm:pt modelId="{0449B0A1-0EE1-408A-B695-37787427BE01}">
      <dgm:prSet custT="1"/>
      <dgm:spPr/>
      <dgm:t>
        <a:bodyPr/>
        <a:lstStyle/>
        <a:p>
          <a:pPr algn="ctr"/>
          <a:r>
            <a:rPr lang="en-US" sz="1800" kern="1200" dirty="0">
              <a:solidFill>
                <a:srgbClr val="000000"/>
              </a:solidFill>
              <a:latin typeface="Source Sans Pro" panose="020B0503030403020204" pitchFamily="34" charset="0"/>
              <a:ea typeface="Source Sans Pro" panose="020B0503030403020204" pitchFamily="34" charset="0"/>
              <a:cs typeface="Open Sans" panose="020B0606030504020204" pitchFamily="34" charset="0"/>
            </a:rPr>
            <a:t>Tap on the icon labeled “Raise Hand”.</a:t>
          </a:r>
        </a:p>
      </dgm:t>
    </dgm:pt>
    <dgm:pt modelId="{851F8D9E-923D-482D-B3F4-B0FADE7A8120}" type="parTrans" cxnId="{7D8AEE6B-61FE-4464-9E60-B91D98FF8154}">
      <dgm:prSet/>
      <dgm:spPr/>
      <dgm:t>
        <a:bodyPr/>
        <a:lstStyle/>
        <a:p>
          <a:endParaRPr lang="en-US"/>
        </a:p>
      </dgm:t>
    </dgm:pt>
    <dgm:pt modelId="{EC8779F0-5C64-4EDE-9A16-8B8E4D5FFB4A}" type="sibTrans" cxnId="{7D8AEE6B-61FE-4464-9E60-B91D98FF8154}">
      <dgm:prSet/>
      <dgm:spPr/>
      <dgm:t>
        <a:bodyPr/>
        <a:lstStyle/>
        <a:p>
          <a:endParaRPr lang="en-US"/>
        </a:p>
      </dgm:t>
    </dgm:pt>
    <dgm:pt modelId="{81FB43BF-C6C1-487A-9E9D-932E84F6007C}" type="pres">
      <dgm:prSet presAssocID="{9F331477-6F74-4420-805B-0AC18E78044D}" presName="root" presStyleCnt="0">
        <dgm:presLayoutVars>
          <dgm:dir/>
          <dgm:resizeHandles val="exact"/>
        </dgm:presLayoutVars>
      </dgm:prSet>
      <dgm:spPr/>
    </dgm:pt>
    <dgm:pt modelId="{76F53188-3883-4CC2-B004-CE2CB8F233FF}" type="pres">
      <dgm:prSet presAssocID="{9E8D9F9E-B514-43AD-94A0-4B49983B47AB}" presName="compNode" presStyleCnt="0"/>
      <dgm:spPr/>
    </dgm:pt>
    <dgm:pt modelId="{EAA41D7C-FB7A-422E-8682-1DF2F52C82BA}" type="pres">
      <dgm:prSet presAssocID="{9E8D9F9E-B514-43AD-94A0-4B49983B47AB}" presName="iconRect" presStyleLbl="node1" presStyleIdx="0" presStyleCnt="2" custLinFactNeighborX="89274" custLinFactNeighborY="999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000" b="-1000"/>
          </a:stretch>
        </a:blipFill>
        <a:ln>
          <a:noFill/>
        </a:ln>
      </dgm:spPr>
      <dgm:extLst>
        <a:ext uri="{E40237B7-FDA0-4F09-8148-C483321AD2D9}">
          <dgm14:cNvPr xmlns:dgm14="http://schemas.microsoft.com/office/drawing/2010/diagram" id="0" name="" descr="Monitor"/>
        </a:ext>
      </dgm:extLst>
    </dgm:pt>
    <dgm:pt modelId="{B77D33B7-7E0E-43E9-8B1D-2EDC7F1262D0}" type="pres">
      <dgm:prSet presAssocID="{9E8D9F9E-B514-43AD-94A0-4B49983B47AB}" presName="iconSpace" presStyleCnt="0"/>
      <dgm:spPr/>
    </dgm:pt>
    <dgm:pt modelId="{9326CF63-51FB-40C7-8193-D3748448C7ED}" type="pres">
      <dgm:prSet presAssocID="{9E8D9F9E-B514-43AD-94A0-4B49983B47AB}" presName="parTx" presStyleLbl="revTx" presStyleIdx="0" presStyleCnt="4">
        <dgm:presLayoutVars>
          <dgm:chMax val="0"/>
          <dgm:chPref val="0"/>
        </dgm:presLayoutVars>
      </dgm:prSet>
      <dgm:spPr/>
    </dgm:pt>
    <dgm:pt modelId="{E910CE2C-A6A1-4F30-B1B7-532CB5EE1BDA}" type="pres">
      <dgm:prSet presAssocID="{9E8D9F9E-B514-43AD-94A0-4B49983B47AB}" presName="txSpace" presStyleCnt="0"/>
      <dgm:spPr/>
    </dgm:pt>
    <dgm:pt modelId="{35F25E16-2EAE-4F9E-A292-5EA67AEB76D9}" type="pres">
      <dgm:prSet presAssocID="{9E8D9F9E-B514-43AD-94A0-4B49983B47AB}" presName="desTx" presStyleLbl="revTx" presStyleIdx="1" presStyleCnt="4">
        <dgm:presLayoutVars/>
      </dgm:prSet>
      <dgm:spPr/>
    </dgm:pt>
    <dgm:pt modelId="{0DCB4700-FE11-430B-A00C-23A22E311461}" type="pres">
      <dgm:prSet presAssocID="{92B4D412-4FAA-47BC-B309-B0C9F53CC3F4}" presName="sibTrans" presStyleCnt="0"/>
      <dgm:spPr/>
    </dgm:pt>
    <dgm:pt modelId="{1F70DFE8-60BA-4D9F-9734-F0456AABE346}" type="pres">
      <dgm:prSet presAssocID="{68A0A93A-C376-4972-A994-A5E4854F85DB}" presName="compNode" presStyleCnt="0"/>
      <dgm:spPr/>
    </dgm:pt>
    <dgm:pt modelId="{7BCD154A-2BB2-436C-A6C2-427FD4711CFF}" type="pres">
      <dgm:prSet presAssocID="{68A0A93A-C376-4972-A994-A5E4854F85DB}" presName="iconRect" presStyleLbl="node1" presStyleIdx="1" presStyleCnt="2" custLinFactNeighborX="92943" custLinFactNeighborY="3337"/>
      <dgm:spPr>
        <a:blipFill>
          <a:blip xmlns:r="http://schemas.openxmlformats.org/officeDocument/2006/relationships" r:embed="rId3">
            <a:extLst>
              <a:ext uri="{96DAC541-7B7A-43D3-8B79-37D633B846F1}">
                <asvg:svgBlip xmlns:asvg="http://schemas.microsoft.com/office/drawing/2016/SVG/main" r:embed="rId4"/>
              </a:ext>
            </a:extLst>
          </a:blip>
          <a:srcRect/>
          <a:stretch>
            <a:fillRect t="-1000" b="-1000"/>
          </a:stretch>
        </a:blipFill>
        <a:ln>
          <a:noFill/>
        </a:ln>
      </dgm:spPr>
      <dgm:extLst>
        <a:ext uri="{E40237B7-FDA0-4F09-8148-C483321AD2D9}">
          <dgm14:cNvPr xmlns:dgm14="http://schemas.microsoft.com/office/drawing/2010/diagram" id="0" name="" descr="Smart Phone"/>
        </a:ext>
      </dgm:extLst>
    </dgm:pt>
    <dgm:pt modelId="{11167EEE-8772-4D6E-AC0C-5D7FB9EC8D1A}" type="pres">
      <dgm:prSet presAssocID="{68A0A93A-C376-4972-A994-A5E4854F85DB}" presName="iconSpace" presStyleCnt="0"/>
      <dgm:spPr/>
    </dgm:pt>
    <dgm:pt modelId="{07CDEC6A-5953-4824-8CD9-73243AC7A259}" type="pres">
      <dgm:prSet presAssocID="{68A0A93A-C376-4972-A994-A5E4854F85DB}" presName="parTx" presStyleLbl="revTx" presStyleIdx="2" presStyleCnt="4">
        <dgm:presLayoutVars>
          <dgm:chMax val="0"/>
          <dgm:chPref val="0"/>
        </dgm:presLayoutVars>
      </dgm:prSet>
      <dgm:spPr/>
    </dgm:pt>
    <dgm:pt modelId="{C5CD06C3-1EC7-4CA9-9953-0248484D7495}" type="pres">
      <dgm:prSet presAssocID="{68A0A93A-C376-4972-A994-A5E4854F85DB}" presName="txSpace" presStyleCnt="0"/>
      <dgm:spPr/>
    </dgm:pt>
    <dgm:pt modelId="{02699238-D42D-4A1A-BF15-C73FD6EEF4A8}" type="pres">
      <dgm:prSet presAssocID="{68A0A93A-C376-4972-A994-A5E4854F85DB}" presName="desTx" presStyleLbl="revTx" presStyleIdx="3" presStyleCnt="4">
        <dgm:presLayoutVars/>
      </dgm:prSet>
      <dgm:spPr/>
    </dgm:pt>
  </dgm:ptLst>
  <dgm:cxnLst>
    <dgm:cxn modelId="{9F3F6701-B430-4ED9-BEC6-ED5BC2CD1543}" srcId="{9E8D9F9E-B514-43AD-94A0-4B49983B47AB}" destId="{8DBC3A6F-6D3F-49DE-8E69-C5E0E99F6596}" srcOrd="1" destOrd="0" parTransId="{F2DC6415-FAC0-4EE4-B1C4-BAF0DDB092E1}" sibTransId="{B6473791-7DA2-45B3-8055-BA86C5DF7A8F}"/>
    <dgm:cxn modelId="{F2D8A90C-D619-4E8D-8FB2-0962295CCDB9}" srcId="{9E8D9F9E-B514-43AD-94A0-4B49983B47AB}" destId="{33E7A8A0-95F9-4F34-8BE7-726DB325699B}" srcOrd="2" destOrd="0" parTransId="{A4247E1E-36E6-4EC9-8921-36F28F03626D}" sibTransId="{F1689780-F4E5-4280-A447-E4BCE6BC90F3}"/>
    <dgm:cxn modelId="{EFBC8E14-8611-4366-9422-838641A0E143}" type="presOf" srcId="{9F331477-6F74-4420-805B-0AC18E78044D}" destId="{81FB43BF-C6C1-487A-9E9D-932E84F6007C}" srcOrd="0" destOrd="0" presId="urn:microsoft.com/office/officeart/2018/2/layout/IconLabelDescriptionList"/>
    <dgm:cxn modelId="{24A2123E-2AFE-4CFC-88FB-60849DD1114C}" type="presOf" srcId="{68A0A93A-C376-4972-A994-A5E4854F85DB}" destId="{07CDEC6A-5953-4824-8CD9-73243AC7A259}" srcOrd="0" destOrd="0" presId="urn:microsoft.com/office/officeart/2018/2/layout/IconLabelDescriptionList"/>
    <dgm:cxn modelId="{3F120D43-11AF-4058-8417-B7BA97731C96}" srcId="{9E8D9F9E-B514-43AD-94A0-4B49983B47AB}" destId="{A3F0871B-4B6D-4967-B280-5FAC83B42C54}" srcOrd="0" destOrd="0" parTransId="{F09E5972-D6E7-421F-A065-C84B079F36A4}" sibTransId="{3546D4AA-E5FC-4F0F-A0FC-1F2E9A2606DE}"/>
    <dgm:cxn modelId="{C8F08163-9E3E-4539-B43C-6C451C621524}" type="presOf" srcId="{9E8D9F9E-B514-43AD-94A0-4B49983B47AB}" destId="{9326CF63-51FB-40C7-8193-D3748448C7ED}" srcOrd="0" destOrd="0" presId="urn:microsoft.com/office/officeart/2018/2/layout/IconLabelDescriptionList"/>
    <dgm:cxn modelId="{27469A67-951B-42E2-9033-53E2B7ADBB3D}" srcId="{9F331477-6F74-4420-805B-0AC18E78044D}" destId="{9E8D9F9E-B514-43AD-94A0-4B49983B47AB}" srcOrd="0" destOrd="0" parTransId="{CBA0C6C9-237C-4449-A33F-D3B05497506E}" sibTransId="{92B4D412-4FAA-47BC-B309-B0C9F53CC3F4}"/>
    <dgm:cxn modelId="{7D8AEE6B-61FE-4464-9E60-B91D98FF8154}" srcId="{68A0A93A-C376-4972-A994-A5E4854F85DB}" destId="{0449B0A1-0EE1-408A-B695-37787427BE01}" srcOrd="1" destOrd="0" parTransId="{851F8D9E-923D-482D-B3F4-B0FADE7A8120}" sibTransId="{EC8779F0-5C64-4EDE-9A16-8B8E4D5FFB4A}"/>
    <dgm:cxn modelId="{1780474E-3799-4C8B-B03F-1AB1EE4314FE}" srcId="{68A0A93A-C376-4972-A994-A5E4854F85DB}" destId="{BEE6F5B9-F8B4-4182-A7F7-78C91F5B5359}" srcOrd="0" destOrd="0" parTransId="{AD3BDCB5-AF56-458F-9A38-7E1D4E0EF902}" sibTransId="{579FFAA0-98AD-4C71-B647-C54EF4CB8EBE}"/>
    <dgm:cxn modelId="{2889927A-1BA9-4915-AA62-D4EEA9811981}" type="presOf" srcId="{8DBC3A6F-6D3F-49DE-8E69-C5E0E99F6596}" destId="{35F25E16-2EAE-4F9E-A292-5EA67AEB76D9}" srcOrd="0" destOrd="1" presId="urn:microsoft.com/office/officeart/2018/2/layout/IconLabelDescriptionList"/>
    <dgm:cxn modelId="{099CC07E-C4CE-4C53-A9A3-346A884C3562}" type="presOf" srcId="{33E7A8A0-95F9-4F34-8BE7-726DB325699B}" destId="{35F25E16-2EAE-4F9E-A292-5EA67AEB76D9}" srcOrd="0" destOrd="2" presId="urn:microsoft.com/office/officeart/2018/2/layout/IconLabelDescriptionList"/>
    <dgm:cxn modelId="{D679F9A8-3836-4170-8179-1B22027A4600}" type="presOf" srcId="{0449B0A1-0EE1-408A-B695-37787427BE01}" destId="{02699238-D42D-4A1A-BF15-C73FD6EEF4A8}" srcOrd="0" destOrd="1" presId="urn:microsoft.com/office/officeart/2018/2/layout/IconLabelDescriptionList"/>
    <dgm:cxn modelId="{D311CDB4-AEA4-44A5-82D5-2FD0C70188EF}" srcId="{9F331477-6F74-4420-805B-0AC18E78044D}" destId="{68A0A93A-C376-4972-A994-A5E4854F85DB}" srcOrd="1" destOrd="0" parTransId="{E0B9DD83-7FB3-457E-90EE-1A5E694D3DA7}" sibTransId="{552B4B04-4E81-4429-835C-4816B1575DF3}"/>
    <dgm:cxn modelId="{3B8BEEB9-3B05-4A1F-8F43-9A9C21B2409D}" type="presOf" srcId="{BEE6F5B9-F8B4-4182-A7F7-78C91F5B5359}" destId="{02699238-D42D-4A1A-BF15-C73FD6EEF4A8}" srcOrd="0" destOrd="0" presId="urn:microsoft.com/office/officeart/2018/2/layout/IconLabelDescriptionList"/>
    <dgm:cxn modelId="{8B1405ED-64DE-46FB-9CDB-9C2CA27134EE}" type="presOf" srcId="{A3F0871B-4B6D-4967-B280-5FAC83B42C54}" destId="{35F25E16-2EAE-4F9E-A292-5EA67AEB76D9}" srcOrd="0" destOrd="0" presId="urn:microsoft.com/office/officeart/2018/2/layout/IconLabelDescriptionList"/>
    <dgm:cxn modelId="{3B7F7ADD-69FF-4269-8737-77F6B9D0B7A9}" type="presParOf" srcId="{81FB43BF-C6C1-487A-9E9D-932E84F6007C}" destId="{76F53188-3883-4CC2-B004-CE2CB8F233FF}" srcOrd="0" destOrd="0" presId="urn:microsoft.com/office/officeart/2018/2/layout/IconLabelDescriptionList"/>
    <dgm:cxn modelId="{08E0D05C-1FA6-4FFB-B839-A4488D1E00AC}" type="presParOf" srcId="{76F53188-3883-4CC2-B004-CE2CB8F233FF}" destId="{EAA41D7C-FB7A-422E-8682-1DF2F52C82BA}" srcOrd="0" destOrd="0" presId="urn:microsoft.com/office/officeart/2018/2/layout/IconLabelDescriptionList"/>
    <dgm:cxn modelId="{F005595C-14AA-4830-922E-AD7491F3B40E}" type="presParOf" srcId="{76F53188-3883-4CC2-B004-CE2CB8F233FF}" destId="{B77D33B7-7E0E-43E9-8B1D-2EDC7F1262D0}" srcOrd="1" destOrd="0" presId="urn:microsoft.com/office/officeart/2018/2/layout/IconLabelDescriptionList"/>
    <dgm:cxn modelId="{213DFAE0-B246-40A7-9794-074D39E61389}" type="presParOf" srcId="{76F53188-3883-4CC2-B004-CE2CB8F233FF}" destId="{9326CF63-51FB-40C7-8193-D3748448C7ED}" srcOrd="2" destOrd="0" presId="urn:microsoft.com/office/officeart/2018/2/layout/IconLabelDescriptionList"/>
    <dgm:cxn modelId="{D99112CA-B380-4B3F-AC85-DA89729CF387}" type="presParOf" srcId="{76F53188-3883-4CC2-B004-CE2CB8F233FF}" destId="{E910CE2C-A6A1-4F30-B1B7-532CB5EE1BDA}" srcOrd="3" destOrd="0" presId="urn:microsoft.com/office/officeart/2018/2/layout/IconLabelDescriptionList"/>
    <dgm:cxn modelId="{CD494EBD-53B1-459D-9657-8EB2F73B0BDC}" type="presParOf" srcId="{76F53188-3883-4CC2-B004-CE2CB8F233FF}" destId="{35F25E16-2EAE-4F9E-A292-5EA67AEB76D9}" srcOrd="4" destOrd="0" presId="urn:microsoft.com/office/officeart/2018/2/layout/IconLabelDescriptionList"/>
    <dgm:cxn modelId="{E1F161AE-E83A-4A8E-BDD6-E280490B1588}" type="presParOf" srcId="{81FB43BF-C6C1-487A-9E9D-932E84F6007C}" destId="{0DCB4700-FE11-430B-A00C-23A22E311461}" srcOrd="1" destOrd="0" presId="urn:microsoft.com/office/officeart/2018/2/layout/IconLabelDescriptionList"/>
    <dgm:cxn modelId="{149BBB2F-C855-4FCE-AF21-672C42499584}" type="presParOf" srcId="{81FB43BF-C6C1-487A-9E9D-932E84F6007C}" destId="{1F70DFE8-60BA-4D9F-9734-F0456AABE346}" srcOrd="2" destOrd="0" presId="urn:microsoft.com/office/officeart/2018/2/layout/IconLabelDescriptionList"/>
    <dgm:cxn modelId="{55536D6C-31DC-42B4-9BC3-F72B1C555D94}" type="presParOf" srcId="{1F70DFE8-60BA-4D9F-9734-F0456AABE346}" destId="{7BCD154A-2BB2-436C-A6C2-427FD4711CFF}" srcOrd="0" destOrd="0" presId="urn:microsoft.com/office/officeart/2018/2/layout/IconLabelDescriptionList"/>
    <dgm:cxn modelId="{A84BF120-ABAF-49B0-AFE4-CFE55B2F1E74}" type="presParOf" srcId="{1F70DFE8-60BA-4D9F-9734-F0456AABE346}" destId="{11167EEE-8772-4D6E-AC0C-5D7FB9EC8D1A}" srcOrd="1" destOrd="0" presId="urn:microsoft.com/office/officeart/2018/2/layout/IconLabelDescriptionList"/>
    <dgm:cxn modelId="{50961D20-4459-4A83-8688-AEFCA1A48BA0}" type="presParOf" srcId="{1F70DFE8-60BA-4D9F-9734-F0456AABE346}" destId="{07CDEC6A-5953-4824-8CD9-73243AC7A259}" srcOrd="2" destOrd="0" presId="urn:microsoft.com/office/officeart/2018/2/layout/IconLabelDescriptionList"/>
    <dgm:cxn modelId="{54B3AB41-740A-4006-ABA9-720E910DB716}" type="presParOf" srcId="{1F70DFE8-60BA-4D9F-9734-F0456AABE346}" destId="{C5CD06C3-1EC7-4CA9-9953-0248484D7495}" srcOrd="3" destOrd="0" presId="urn:microsoft.com/office/officeart/2018/2/layout/IconLabelDescriptionList"/>
    <dgm:cxn modelId="{00436016-3C75-4986-BAD5-4F59435C7760}" type="presParOf" srcId="{1F70DFE8-60BA-4D9F-9734-F0456AABE346}" destId="{02699238-D42D-4A1A-BF15-C73FD6EEF4A8}"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464932-B428-467E-856D-57CEEE1EAA07}"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3EE2BEC-A4C2-4506-A631-B11F23244BCF}">
      <dgm:prSet custT="1"/>
      <dgm:spPr/>
      <dgm:t>
        <a:bodyPr/>
        <a:lstStyle/>
        <a:p>
          <a:pPr algn="ctr">
            <a:lnSpc>
              <a:spcPct val="100000"/>
            </a:lnSpc>
            <a:defRPr b="1"/>
          </a:pPr>
          <a:r>
            <a:rPr lang="en-US" sz="2300" kern="1200" dirty="0">
              <a:solidFill>
                <a:srgbClr val="000000"/>
              </a:solidFill>
              <a:latin typeface="Source Sans Pro" panose="020B0503030403020204" pitchFamily="34" charset="0"/>
              <a:ea typeface="Source Sans Pro" panose="020B0503030403020204" pitchFamily="34" charset="0"/>
            </a:rPr>
            <a:t>If you’re calling in:</a:t>
          </a:r>
        </a:p>
        <a:p>
          <a:pPr algn="ctr">
            <a:lnSpc>
              <a:spcPct val="100000"/>
            </a:lnSpc>
            <a:defRPr b="1"/>
          </a:pPr>
          <a:r>
            <a:rPr lang="en-US" sz="1800" b="0" kern="1200" dirty="0">
              <a:solidFill>
                <a:srgbClr val="000000"/>
              </a:solidFill>
              <a:latin typeface="Source Sans Pro" panose="020B0503030403020204" pitchFamily="34" charset="0"/>
              <a:ea typeface="Source Sans Pro" panose="020B0503030403020204" pitchFamily="34" charset="0"/>
              <a:cs typeface="Open Sans" panose="020B0606030504020204" pitchFamily="34" charset="0"/>
            </a:rPr>
            <a:t>Press *9 to raise your hand, and then *9 to lower your hand.</a:t>
          </a:r>
        </a:p>
        <a:p>
          <a:pPr algn="ctr">
            <a:lnSpc>
              <a:spcPct val="100000"/>
            </a:lnSpc>
            <a:defRPr b="1"/>
          </a:pPr>
          <a:r>
            <a:rPr lang="en-US" sz="1800" b="0" kern="1200" dirty="0">
              <a:solidFill>
                <a:srgbClr val="000000"/>
              </a:solidFill>
              <a:latin typeface="Source Sans Pro" panose="020B0503030403020204" pitchFamily="34" charset="0"/>
              <a:ea typeface="Source Sans Pro" panose="020B0503030403020204" pitchFamily="34" charset="0"/>
              <a:cs typeface="Open Sans" panose="020B0606030504020204" pitchFamily="34" charset="0"/>
            </a:rPr>
            <a:t>Press *6 to mute/unmute</a:t>
          </a:r>
        </a:p>
      </dgm:t>
    </dgm:pt>
    <dgm:pt modelId="{4B0BBE56-50B0-4F00-A25B-900899DE0C30}" type="parTrans" cxnId="{8EF01064-9E2B-41C3-BF84-FED05249AE07}">
      <dgm:prSet/>
      <dgm:spPr/>
      <dgm:t>
        <a:bodyPr/>
        <a:lstStyle/>
        <a:p>
          <a:endParaRPr lang="en-US"/>
        </a:p>
      </dgm:t>
    </dgm:pt>
    <dgm:pt modelId="{1CF3BF2D-64D0-4ABB-B47B-5564504753E4}" type="sibTrans" cxnId="{8EF01064-9E2B-41C3-BF84-FED05249AE07}">
      <dgm:prSet/>
      <dgm:spPr/>
      <dgm:t>
        <a:bodyPr/>
        <a:lstStyle/>
        <a:p>
          <a:endParaRPr lang="en-US"/>
        </a:p>
      </dgm:t>
    </dgm:pt>
    <dgm:pt modelId="{71DAB9B1-62A5-4DF9-86DE-099605568169}">
      <dgm:prSet custT="1"/>
      <dgm:spPr/>
      <dgm:t>
        <a:bodyPr/>
        <a:lstStyle/>
        <a:p>
          <a:pPr algn="ctr">
            <a:lnSpc>
              <a:spcPct val="100000"/>
            </a:lnSpc>
            <a:defRPr b="1"/>
          </a:pPr>
          <a:r>
            <a:rPr lang="en-US" sz="2000" kern="1200" dirty="0">
              <a:solidFill>
                <a:srgbClr val="000000"/>
              </a:solidFill>
              <a:latin typeface="Source Sans Pro" panose="020B0503030403020204" pitchFamily="34" charset="0"/>
              <a:ea typeface="Source Sans Pro" panose="020B0503030403020204" pitchFamily="34" charset="0"/>
            </a:rPr>
            <a:t>If you are unable to raise your hand:</a:t>
          </a:r>
        </a:p>
        <a:p>
          <a:pPr algn="ctr">
            <a:lnSpc>
              <a:spcPct val="100000"/>
            </a:lnSpc>
            <a:defRPr b="1"/>
          </a:pPr>
          <a:r>
            <a:rPr lang="en-US" sz="1600" b="0" kern="1200" dirty="0">
              <a:solidFill>
                <a:srgbClr val="000000"/>
              </a:solidFill>
              <a:latin typeface="Source Sans Pro" panose="020B0503030403020204" pitchFamily="34" charset="0"/>
              <a:ea typeface="Source Sans Pro" panose="020B0503030403020204" pitchFamily="34" charset="0"/>
              <a:cs typeface="Open Sans" panose="020B0606030504020204" pitchFamily="34" charset="0"/>
            </a:rPr>
            <a:t>Please wait until the host has indicated that all participants who have raised their hands have had an opportunity to speak. The host will then invite call-in users to un-mute themselves and ask their questions/provide comments on the proposal.</a:t>
          </a:r>
        </a:p>
        <a:p>
          <a:pPr algn="ctr">
            <a:lnSpc>
              <a:spcPct val="100000"/>
            </a:lnSpc>
            <a:defRPr b="1"/>
          </a:pPr>
          <a:r>
            <a:rPr lang="en-US" sz="1600" b="0" kern="1200" dirty="0">
              <a:solidFill>
                <a:srgbClr val="000000"/>
              </a:solidFill>
              <a:latin typeface="Source Sans Pro" panose="020B0503030403020204" pitchFamily="34" charset="0"/>
              <a:ea typeface="Source Sans Pro" panose="020B0503030403020204" pitchFamily="34" charset="0"/>
              <a:cs typeface="Open Sans" panose="020B0606030504020204" pitchFamily="34" charset="0"/>
            </a:rPr>
            <a:t>You may also type questions in the chat box during the question and answer and small group discussions.</a:t>
          </a:r>
        </a:p>
      </dgm:t>
    </dgm:pt>
    <dgm:pt modelId="{0F253CD5-0032-4DCF-9630-221B96130336}" type="parTrans" cxnId="{7837464E-6618-4B92-89FE-CD2C7E6986DF}">
      <dgm:prSet/>
      <dgm:spPr/>
      <dgm:t>
        <a:bodyPr/>
        <a:lstStyle/>
        <a:p>
          <a:endParaRPr lang="en-US"/>
        </a:p>
      </dgm:t>
    </dgm:pt>
    <dgm:pt modelId="{4AE6A2C5-9275-475C-85EC-F6CC14FA6EB2}" type="sibTrans" cxnId="{7837464E-6618-4B92-89FE-CD2C7E6986DF}">
      <dgm:prSet/>
      <dgm:spPr/>
      <dgm:t>
        <a:bodyPr/>
        <a:lstStyle/>
        <a:p>
          <a:endParaRPr lang="en-US"/>
        </a:p>
      </dgm:t>
    </dgm:pt>
    <dgm:pt modelId="{091F9795-B795-433E-B82D-E6C07B15C632}" type="pres">
      <dgm:prSet presAssocID="{FF464932-B428-467E-856D-57CEEE1EAA07}" presName="root" presStyleCnt="0">
        <dgm:presLayoutVars>
          <dgm:dir/>
          <dgm:resizeHandles val="exact"/>
        </dgm:presLayoutVars>
      </dgm:prSet>
      <dgm:spPr/>
    </dgm:pt>
    <dgm:pt modelId="{36FCAA4C-9488-4D89-BB6F-2CB19516562B}" type="pres">
      <dgm:prSet presAssocID="{03EE2BEC-A4C2-4506-A631-B11F23244BCF}" presName="compNode" presStyleCnt="0"/>
      <dgm:spPr/>
    </dgm:pt>
    <dgm:pt modelId="{EF2A5344-E8B5-4082-B132-4EA49F504FA2}" type="pres">
      <dgm:prSet presAssocID="{03EE2BEC-A4C2-4506-A631-B11F23244BCF}" presName="iconRect" presStyleLbl="node1" presStyleIdx="0" presStyleCnt="2" custLinFactNeighborX="-9514" custLinFactNeighborY="79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peaker Phone"/>
        </a:ext>
      </dgm:extLst>
    </dgm:pt>
    <dgm:pt modelId="{BB5ADF6A-B83A-4DB3-AA3F-B43494A653D5}" type="pres">
      <dgm:prSet presAssocID="{03EE2BEC-A4C2-4506-A631-B11F23244BCF}" presName="iconSpace" presStyleCnt="0"/>
      <dgm:spPr/>
    </dgm:pt>
    <dgm:pt modelId="{217FE302-8301-4872-8912-35CADEE9437A}" type="pres">
      <dgm:prSet presAssocID="{03EE2BEC-A4C2-4506-A631-B11F23244BCF}" presName="parTx" presStyleLbl="revTx" presStyleIdx="0" presStyleCnt="4" custLinFactNeighborX="-239" custLinFactNeighborY="-5651">
        <dgm:presLayoutVars>
          <dgm:chMax val="0"/>
          <dgm:chPref val="0"/>
        </dgm:presLayoutVars>
      </dgm:prSet>
      <dgm:spPr/>
    </dgm:pt>
    <dgm:pt modelId="{C0879669-69FC-4802-90BA-D85FF8FAFC4F}" type="pres">
      <dgm:prSet presAssocID="{03EE2BEC-A4C2-4506-A631-B11F23244BCF}" presName="txSpace" presStyleCnt="0"/>
      <dgm:spPr/>
    </dgm:pt>
    <dgm:pt modelId="{64377583-6D34-40F8-B68E-7AD687E8B7C0}" type="pres">
      <dgm:prSet presAssocID="{03EE2BEC-A4C2-4506-A631-B11F23244BCF}" presName="desTx" presStyleLbl="revTx" presStyleIdx="1" presStyleCnt="4">
        <dgm:presLayoutVars/>
      </dgm:prSet>
      <dgm:spPr/>
    </dgm:pt>
    <dgm:pt modelId="{0816A63A-03A2-4801-A08A-A30A94D28095}" type="pres">
      <dgm:prSet presAssocID="{1CF3BF2D-64D0-4ABB-B47B-5564504753E4}" presName="sibTrans" presStyleCnt="0"/>
      <dgm:spPr/>
    </dgm:pt>
    <dgm:pt modelId="{ECAC797A-EF14-4B7B-833C-2C443A9E46CC}" type="pres">
      <dgm:prSet presAssocID="{71DAB9B1-62A5-4DF9-86DE-099605568169}" presName="compNode" presStyleCnt="0"/>
      <dgm:spPr/>
    </dgm:pt>
    <dgm:pt modelId="{64FA5D5F-B745-44B0-B648-7A475D57F0FE}" type="pres">
      <dgm:prSet presAssocID="{71DAB9B1-62A5-4DF9-86DE-099605568169}" presName="iconRect" presStyleLbl="node1" presStyleIdx="1" presStyleCnt="2" custLinFactNeighborX="97" custLinFactNeighborY="-791"/>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ign Language"/>
        </a:ext>
      </dgm:extLst>
    </dgm:pt>
    <dgm:pt modelId="{A2D40E0B-09D4-4334-8C57-ABF058E9114C}" type="pres">
      <dgm:prSet presAssocID="{71DAB9B1-62A5-4DF9-86DE-099605568169}" presName="iconSpace" presStyleCnt="0"/>
      <dgm:spPr/>
    </dgm:pt>
    <dgm:pt modelId="{3DFE0455-2BCE-4C08-B8EC-7BB8E994D674}" type="pres">
      <dgm:prSet presAssocID="{71DAB9B1-62A5-4DF9-86DE-099605568169}" presName="parTx" presStyleLbl="revTx" presStyleIdx="2" presStyleCnt="4" custScaleX="141728" custLinFactNeighborY="-5652">
        <dgm:presLayoutVars>
          <dgm:chMax val="0"/>
          <dgm:chPref val="0"/>
        </dgm:presLayoutVars>
      </dgm:prSet>
      <dgm:spPr/>
    </dgm:pt>
    <dgm:pt modelId="{352CBD9C-B855-4099-9220-57CB0C1C5664}" type="pres">
      <dgm:prSet presAssocID="{71DAB9B1-62A5-4DF9-86DE-099605568169}" presName="txSpace" presStyleCnt="0"/>
      <dgm:spPr/>
    </dgm:pt>
    <dgm:pt modelId="{F08D57CB-C2E7-485E-86B5-E275E7ACACE5}" type="pres">
      <dgm:prSet presAssocID="{71DAB9B1-62A5-4DF9-86DE-099605568169}" presName="desTx" presStyleLbl="revTx" presStyleIdx="3" presStyleCnt="4">
        <dgm:presLayoutVars/>
      </dgm:prSet>
      <dgm:spPr/>
    </dgm:pt>
  </dgm:ptLst>
  <dgm:cxnLst>
    <dgm:cxn modelId="{3BC39B22-16A3-4541-8617-9CE04E3EFA81}" type="presOf" srcId="{FF464932-B428-467E-856D-57CEEE1EAA07}" destId="{091F9795-B795-433E-B82D-E6C07B15C632}" srcOrd="0" destOrd="0" presId="urn:microsoft.com/office/officeart/2018/5/layout/CenteredIconLabelDescriptionList"/>
    <dgm:cxn modelId="{C92F0544-BE54-4141-9172-71FE6CB556B0}" type="presOf" srcId="{03EE2BEC-A4C2-4506-A631-B11F23244BCF}" destId="{217FE302-8301-4872-8912-35CADEE9437A}" srcOrd="0" destOrd="0" presId="urn:microsoft.com/office/officeart/2018/5/layout/CenteredIconLabelDescriptionList"/>
    <dgm:cxn modelId="{8EF01064-9E2B-41C3-BF84-FED05249AE07}" srcId="{FF464932-B428-467E-856D-57CEEE1EAA07}" destId="{03EE2BEC-A4C2-4506-A631-B11F23244BCF}" srcOrd="0" destOrd="0" parTransId="{4B0BBE56-50B0-4F00-A25B-900899DE0C30}" sibTransId="{1CF3BF2D-64D0-4ABB-B47B-5564504753E4}"/>
    <dgm:cxn modelId="{7837464E-6618-4B92-89FE-CD2C7E6986DF}" srcId="{FF464932-B428-467E-856D-57CEEE1EAA07}" destId="{71DAB9B1-62A5-4DF9-86DE-099605568169}" srcOrd="1" destOrd="0" parTransId="{0F253CD5-0032-4DCF-9630-221B96130336}" sibTransId="{4AE6A2C5-9275-475C-85EC-F6CC14FA6EB2}"/>
    <dgm:cxn modelId="{CDBD8851-DE51-4BCA-B015-FD3601442B74}" type="presOf" srcId="{71DAB9B1-62A5-4DF9-86DE-099605568169}" destId="{3DFE0455-2BCE-4C08-B8EC-7BB8E994D674}" srcOrd="0" destOrd="0" presId="urn:microsoft.com/office/officeart/2018/5/layout/CenteredIconLabelDescriptionList"/>
    <dgm:cxn modelId="{5D7F91C9-54F2-4101-83CA-3316CCE194A5}" type="presParOf" srcId="{091F9795-B795-433E-B82D-E6C07B15C632}" destId="{36FCAA4C-9488-4D89-BB6F-2CB19516562B}" srcOrd="0" destOrd="0" presId="urn:microsoft.com/office/officeart/2018/5/layout/CenteredIconLabelDescriptionList"/>
    <dgm:cxn modelId="{14DB148B-3023-4D70-9BB1-211BF25F22F3}" type="presParOf" srcId="{36FCAA4C-9488-4D89-BB6F-2CB19516562B}" destId="{EF2A5344-E8B5-4082-B132-4EA49F504FA2}" srcOrd="0" destOrd="0" presId="urn:microsoft.com/office/officeart/2018/5/layout/CenteredIconLabelDescriptionList"/>
    <dgm:cxn modelId="{81D816AC-46D0-432E-BBB8-64C4A1610CC7}" type="presParOf" srcId="{36FCAA4C-9488-4D89-BB6F-2CB19516562B}" destId="{BB5ADF6A-B83A-4DB3-AA3F-B43494A653D5}" srcOrd="1" destOrd="0" presId="urn:microsoft.com/office/officeart/2018/5/layout/CenteredIconLabelDescriptionList"/>
    <dgm:cxn modelId="{617BA37D-AE1B-4209-AFBA-CA717A7CB3FB}" type="presParOf" srcId="{36FCAA4C-9488-4D89-BB6F-2CB19516562B}" destId="{217FE302-8301-4872-8912-35CADEE9437A}" srcOrd="2" destOrd="0" presId="urn:microsoft.com/office/officeart/2018/5/layout/CenteredIconLabelDescriptionList"/>
    <dgm:cxn modelId="{8F983E2A-C8B9-4BEA-9E1F-3F04D8815E3D}" type="presParOf" srcId="{36FCAA4C-9488-4D89-BB6F-2CB19516562B}" destId="{C0879669-69FC-4802-90BA-D85FF8FAFC4F}" srcOrd="3" destOrd="0" presId="urn:microsoft.com/office/officeart/2018/5/layout/CenteredIconLabelDescriptionList"/>
    <dgm:cxn modelId="{69D36CE9-F4FC-46D1-BAF1-E04DC0009250}" type="presParOf" srcId="{36FCAA4C-9488-4D89-BB6F-2CB19516562B}" destId="{64377583-6D34-40F8-B68E-7AD687E8B7C0}" srcOrd="4" destOrd="0" presId="urn:microsoft.com/office/officeart/2018/5/layout/CenteredIconLabelDescriptionList"/>
    <dgm:cxn modelId="{D3F9AC7D-633C-4807-A759-5772B89DD53F}" type="presParOf" srcId="{091F9795-B795-433E-B82D-E6C07B15C632}" destId="{0816A63A-03A2-4801-A08A-A30A94D28095}" srcOrd="1" destOrd="0" presId="urn:microsoft.com/office/officeart/2018/5/layout/CenteredIconLabelDescriptionList"/>
    <dgm:cxn modelId="{8A3E47C2-4A98-4AF2-899A-BAB37F25A8DE}" type="presParOf" srcId="{091F9795-B795-433E-B82D-E6C07B15C632}" destId="{ECAC797A-EF14-4B7B-833C-2C443A9E46CC}" srcOrd="2" destOrd="0" presId="urn:microsoft.com/office/officeart/2018/5/layout/CenteredIconLabelDescriptionList"/>
    <dgm:cxn modelId="{5B57451E-E623-4A4D-9B7D-64ED72628D7A}" type="presParOf" srcId="{ECAC797A-EF14-4B7B-833C-2C443A9E46CC}" destId="{64FA5D5F-B745-44B0-B648-7A475D57F0FE}" srcOrd="0" destOrd="0" presId="urn:microsoft.com/office/officeart/2018/5/layout/CenteredIconLabelDescriptionList"/>
    <dgm:cxn modelId="{1A859AC4-3A47-472D-A0C6-6C761FB76D98}" type="presParOf" srcId="{ECAC797A-EF14-4B7B-833C-2C443A9E46CC}" destId="{A2D40E0B-09D4-4334-8C57-ABF058E9114C}" srcOrd="1" destOrd="0" presId="urn:microsoft.com/office/officeart/2018/5/layout/CenteredIconLabelDescriptionList"/>
    <dgm:cxn modelId="{D616C5B1-45E9-484D-A0F5-80AC7D8296FC}" type="presParOf" srcId="{ECAC797A-EF14-4B7B-833C-2C443A9E46CC}" destId="{3DFE0455-2BCE-4C08-B8EC-7BB8E994D674}" srcOrd="2" destOrd="0" presId="urn:microsoft.com/office/officeart/2018/5/layout/CenteredIconLabelDescriptionList"/>
    <dgm:cxn modelId="{E3D8561D-ABBE-4223-8BDC-C0802D2B7002}" type="presParOf" srcId="{ECAC797A-EF14-4B7B-833C-2C443A9E46CC}" destId="{352CBD9C-B855-4099-9220-57CB0C1C5664}" srcOrd="3" destOrd="0" presId="urn:microsoft.com/office/officeart/2018/5/layout/CenteredIconLabelDescriptionList"/>
    <dgm:cxn modelId="{979B8B70-3F5C-4115-94A4-FDBE6C24226C}" type="presParOf" srcId="{ECAC797A-EF14-4B7B-833C-2C443A9E46CC}" destId="{F08D57CB-C2E7-485E-86B5-E275E7ACACE5}"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9B8E77-51B7-4380-929E-9807849627D6}" type="doc">
      <dgm:prSet loTypeId="urn:microsoft.com/office/officeart/2016/7/layout/BasicTimeline" loCatId="process" qsTypeId="urn:microsoft.com/office/officeart/2005/8/quickstyle/simple1" qsCatId="simple" csTypeId="urn:microsoft.com/office/officeart/2005/8/colors/accent1_2" csCatId="accent1" phldr="1"/>
      <dgm:spPr/>
      <dgm:t>
        <a:bodyPr/>
        <a:lstStyle/>
        <a:p>
          <a:endParaRPr lang="en-US"/>
        </a:p>
      </dgm:t>
    </dgm:pt>
    <dgm:pt modelId="{4390D898-0988-4B0A-A44C-7FC2E6299A30}">
      <dgm:prSet/>
      <dgm:spPr/>
      <dgm:t>
        <a:bodyPr/>
        <a:lstStyle/>
        <a:p>
          <a:pPr>
            <a:defRPr b="1"/>
          </a:pPr>
          <a:r>
            <a:rPr lang="en-US"/>
            <a:t>2018</a:t>
          </a:r>
        </a:p>
      </dgm:t>
    </dgm:pt>
    <dgm:pt modelId="{0889C7A3-C38F-400A-974E-08C5BACF6C3E}" type="parTrans" cxnId="{0CEAABEE-E363-4316-9D46-FD87077EE635}">
      <dgm:prSet/>
      <dgm:spPr/>
      <dgm:t>
        <a:bodyPr/>
        <a:lstStyle/>
        <a:p>
          <a:endParaRPr lang="en-US"/>
        </a:p>
      </dgm:t>
    </dgm:pt>
    <dgm:pt modelId="{097B086C-9643-44AA-8441-74B31AEAFC54}" type="sibTrans" cxnId="{0CEAABEE-E363-4316-9D46-FD87077EE635}">
      <dgm:prSet/>
      <dgm:spPr/>
      <dgm:t>
        <a:bodyPr/>
        <a:lstStyle/>
        <a:p>
          <a:endParaRPr lang="en-US"/>
        </a:p>
      </dgm:t>
    </dgm:pt>
    <dgm:pt modelId="{C32EC86F-2EB1-4D8D-BD32-EF48E9B3EC55}">
      <dgm:prSet custT="1"/>
      <dgm:spPr/>
      <dgm:t>
        <a:bodyPr/>
        <a:lstStyle/>
        <a:p>
          <a:r>
            <a:rPr lang="en-US" sz="1600" dirty="0">
              <a:solidFill>
                <a:schemeClr val="accent1">
                  <a:lumMod val="60000"/>
                  <a:lumOff val="40000"/>
                </a:schemeClr>
              </a:solidFill>
            </a:rPr>
            <a:t>The Master Development Plan process began in 2018</a:t>
          </a:r>
        </a:p>
      </dgm:t>
    </dgm:pt>
    <dgm:pt modelId="{C8089E51-9C51-44F1-BDAE-B388DD8FAB6D}" type="parTrans" cxnId="{2923EEC0-6B48-4AC6-A00E-109561679004}">
      <dgm:prSet/>
      <dgm:spPr/>
      <dgm:t>
        <a:bodyPr/>
        <a:lstStyle/>
        <a:p>
          <a:endParaRPr lang="en-US"/>
        </a:p>
      </dgm:t>
    </dgm:pt>
    <dgm:pt modelId="{0FD4FF23-7CA6-40E8-A58B-50A2A9A3E551}" type="sibTrans" cxnId="{2923EEC0-6B48-4AC6-A00E-109561679004}">
      <dgm:prSet/>
      <dgm:spPr/>
      <dgm:t>
        <a:bodyPr/>
        <a:lstStyle/>
        <a:p>
          <a:endParaRPr lang="en-US"/>
        </a:p>
      </dgm:t>
    </dgm:pt>
    <dgm:pt modelId="{C575F472-237F-46C3-BB9F-EC69947FB238}">
      <dgm:prSet/>
      <dgm:spPr/>
      <dgm:t>
        <a:bodyPr/>
        <a:lstStyle/>
        <a:p>
          <a:pPr>
            <a:defRPr b="1"/>
          </a:pPr>
          <a:r>
            <a:rPr lang="en-US"/>
            <a:t>Oct. 2018 and Sep. 2019</a:t>
          </a:r>
        </a:p>
      </dgm:t>
    </dgm:pt>
    <dgm:pt modelId="{D133C32D-6CDF-400C-9B6F-1A075B64235E}" type="parTrans" cxnId="{D3293ACB-D6B5-4B6F-B098-F21D2540583A}">
      <dgm:prSet/>
      <dgm:spPr/>
      <dgm:t>
        <a:bodyPr/>
        <a:lstStyle/>
        <a:p>
          <a:endParaRPr lang="en-US"/>
        </a:p>
      </dgm:t>
    </dgm:pt>
    <dgm:pt modelId="{E10497CD-2452-4D89-8B1A-B06C1E95D09A}" type="sibTrans" cxnId="{D3293ACB-D6B5-4B6F-B098-F21D2540583A}">
      <dgm:prSet/>
      <dgm:spPr/>
      <dgm:t>
        <a:bodyPr/>
        <a:lstStyle/>
        <a:p>
          <a:endParaRPr lang="en-US"/>
        </a:p>
      </dgm:t>
    </dgm:pt>
    <dgm:pt modelId="{BAD1EAE6-FA26-4114-8794-042E2C14A767}">
      <dgm:prSet custT="1"/>
      <dgm:spPr/>
      <dgm:t>
        <a:bodyPr/>
        <a:lstStyle/>
        <a:p>
          <a:r>
            <a:rPr lang="en-US" sz="1600" dirty="0">
              <a:solidFill>
                <a:schemeClr val="accent1">
                  <a:lumMod val="60000"/>
                  <a:lumOff val="40000"/>
                </a:schemeClr>
              </a:solidFill>
            </a:rPr>
            <a:t>Early Community Input Meetings were held in October 2018 and September 2019</a:t>
          </a:r>
        </a:p>
      </dgm:t>
    </dgm:pt>
    <dgm:pt modelId="{341DA070-EDAC-47E7-9949-2C1117132E3C}" type="parTrans" cxnId="{3C0BCDFF-998B-4890-860D-06601718B5E5}">
      <dgm:prSet/>
      <dgm:spPr/>
      <dgm:t>
        <a:bodyPr/>
        <a:lstStyle/>
        <a:p>
          <a:endParaRPr lang="en-US"/>
        </a:p>
      </dgm:t>
    </dgm:pt>
    <dgm:pt modelId="{ECE622AD-0A17-4E98-BAE9-4C26A6ADB233}" type="sibTrans" cxnId="{3C0BCDFF-998B-4890-860D-06601718B5E5}">
      <dgm:prSet/>
      <dgm:spPr/>
      <dgm:t>
        <a:bodyPr/>
        <a:lstStyle/>
        <a:p>
          <a:endParaRPr lang="en-US"/>
        </a:p>
      </dgm:t>
    </dgm:pt>
    <dgm:pt modelId="{5718C2DB-9A37-4A31-AD87-E87B9AEB1771}">
      <dgm:prSet/>
      <dgm:spPr/>
      <dgm:t>
        <a:bodyPr/>
        <a:lstStyle/>
        <a:p>
          <a:pPr>
            <a:defRPr b="1"/>
          </a:pPr>
          <a:r>
            <a:rPr lang="en-US"/>
            <a:t>late 2019</a:t>
          </a:r>
        </a:p>
      </dgm:t>
    </dgm:pt>
    <dgm:pt modelId="{06AF293D-C059-4EFE-A143-275B8569E2E6}" type="parTrans" cxnId="{EF5BEB0A-55F8-4091-A4A5-686D3B29ADB7}">
      <dgm:prSet/>
      <dgm:spPr/>
      <dgm:t>
        <a:bodyPr/>
        <a:lstStyle/>
        <a:p>
          <a:endParaRPr lang="en-US"/>
        </a:p>
      </dgm:t>
    </dgm:pt>
    <dgm:pt modelId="{28772FC8-8018-405C-A578-3093C1DAEE92}" type="sibTrans" cxnId="{EF5BEB0A-55F8-4091-A4A5-686D3B29ADB7}">
      <dgm:prSet/>
      <dgm:spPr/>
      <dgm:t>
        <a:bodyPr/>
        <a:lstStyle/>
        <a:p>
          <a:endParaRPr lang="en-US"/>
        </a:p>
      </dgm:t>
    </dgm:pt>
    <dgm:pt modelId="{90B1AFF9-1386-48BD-82FD-C0F3D311CFB0}">
      <dgm:prSet custT="1"/>
      <dgm:spPr/>
      <dgm:t>
        <a:bodyPr/>
        <a:lstStyle/>
        <a:p>
          <a:r>
            <a:rPr lang="en-US" sz="1600" dirty="0">
              <a:solidFill>
                <a:schemeClr val="accent1">
                  <a:lumMod val="60000"/>
                  <a:lumOff val="40000"/>
                </a:schemeClr>
              </a:solidFill>
            </a:rPr>
            <a:t>Planning process paused in late 2019 due to delays in State Legislation</a:t>
          </a:r>
        </a:p>
      </dgm:t>
    </dgm:pt>
    <dgm:pt modelId="{F618C9BC-FB80-4E34-8165-E0CB61F3BD21}" type="parTrans" cxnId="{F77A1353-9A4F-4A0F-93F2-3559995FCAD2}">
      <dgm:prSet/>
      <dgm:spPr/>
      <dgm:t>
        <a:bodyPr/>
        <a:lstStyle/>
        <a:p>
          <a:endParaRPr lang="en-US"/>
        </a:p>
      </dgm:t>
    </dgm:pt>
    <dgm:pt modelId="{88AFD1A0-46CA-475E-947B-1100BEC6FB10}" type="sibTrans" cxnId="{F77A1353-9A4F-4A0F-93F2-3559995FCAD2}">
      <dgm:prSet/>
      <dgm:spPr/>
      <dgm:t>
        <a:bodyPr/>
        <a:lstStyle/>
        <a:p>
          <a:endParaRPr lang="en-US"/>
        </a:p>
      </dgm:t>
    </dgm:pt>
    <dgm:pt modelId="{57E7F903-B460-48DC-8D72-2B7272A28F42}">
      <dgm:prSet/>
      <dgm:spPr/>
      <dgm:t>
        <a:bodyPr/>
        <a:lstStyle/>
        <a:p>
          <a:pPr>
            <a:defRPr b="1"/>
          </a:pPr>
          <a:r>
            <a:rPr lang="en-US" dirty="0"/>
            <a:t>late 2021</a:t>
          </a:r>
        </a:p>
      </dgm:t>
    </dgm:pt>
    <dgm:pt modelId="{46113372-E0C6-4C1D-A20C-1C8C81A17BD1}" type="parTrans" cxnId="{9FB7D57D-2E4F-494B-B2DF-D1B1B2C0E836}">
      <dgm:prSet/>
      <dgm:spPr/>
      <dgm:t>
        <a:bodyPr/>
        <a:lstStyle/>
        <a:p>
          <a:endParaRPr lang="en-US"/>
        </a:p>
      </dgm:t>
    </dgm:pt>
    <dgm:pt modelId="{FF721D27-A9EC-4BB5-922D-08062B1B2DB4}" type="sibTrans" cxnId="{9FB7D57D-2E4F-494B-B2DF-D1B1B2C0E836}">
      <dgm:prSet/>
      <dgm:spPr/>
      <dgm:t>
        <a:bodyPr/>
        <a:lstStyle/>
        <a:p>
          <a:endParaRPr lang="en-US"/>
        </a:p>
      </dgm:t>
    </dgm:pt>
    <dgm:pt modelId="{AB8B3709-429A-437D-8261-F92282E8FD56}">
      <dgm:prSet custT="1"/>
      <dgm:spPr/>
      <dgm:t>
        <a:bodyPr/>
        <a:lstStyle/>
        <a:p>
          <a:r>
            <a:rPr lang="en-US" sz="1600" dirty="0">
              <a:solidFill>
                <a:schemeClr val="accent1">
                  <a:lumMod val="60000"/>
                  <a:lumOff val="40000"/>
                </a:schemeClr>
              </a:solidFill>
            </a:rPr>
            <a:t>DSHS relaunched the Master Planning process in late 2021</a:t>
          </a:r>
        </a:p>
      </dgm:t>
    </dgm:pt>
    <dgm:pt modelId="{93A205D9-2E0C-4E6E-999A-8E875725D3DC}" type="parTrans" cxnId="{50EBCE85-259D-4AA5-B46D-2A8C88F93842}">
      <dgm:prSet/>
      <dgm:spPr/>
      <dgm:t>
        <a:bodyPr/>
        <a:lstStyle/>
        <a:p>
          <a:endParaRPr lang="en-US"/>
        </a:p>
      </dgm:t>
    </dgm:pt>
    <dgm:pt modelId="{B31A8636-1680-4385-AF6C-F6C5CBA2D3BE}" type="sibTrans" cxnId="{50EBCE85-259D-4AA5-B46D-2A8C88F93842}">
      <dgm:prSet/>
      <dgm:spPr/>
      <dgm:t>
        <a:bodyPr/>
        <a:lstStyle/>
        <a:p>
          <a:endParaRPr lang="en-US"/>
        </a:p>
      </dgm:t>
    </dgm:pt>
    <dgm:pt modelId="{7890A0B3-58F6-473B-95E3-20F24679DC78}">
      <dgm:prSet/>
      <dgm:spPr/>
      <dgm:t>
        <a:bodyPr/>
        <a:lstStyle/>
        <a:p>
          <a:pPr>
            <a:defRPr b="1"/>
          </a:pPr>
          <a:r>
            <a:rPr lang="en-US"/>
            <a:t>April</a:t>
          </a:r>
        </a:p>
      </dgm:t>
    </dgm:pt>
    <dgm:pt modelId="{385524C5-3341-4672-8FAE-CAAB3C46F0D8}" type="parTrans" cxnId="{71889DA4-601D-413A-BB68-12BCDFD225DF}">
      <dgm:prSet/>
      <dgm:spPr/>
      <dgm:t>
        <a:bodyPr/>
        <a:lstStyle/>
        <a:p>
          <a:endParaRPr lang="en-US"/>
        </a:p>
      </dgm:t>
    </dgm:pt>
    <dgm:pt modelId="{8DEBD002-71F9-4740-9060-C6C36CED6650}" type="sibTrans" cxnId="{71889DA4-601D-413A-BB68-12BCDFD225DF}">
      <dgm:prSet/>
      <dgm:spPr/>
      <dgm:t>
        <a:bodyPr/>
        <a:lstStyle/>
        <a:p>
          <a:endParaRPr lang="en-US"/>
        </a:p>
      </dgm:t>
    </dgm:pt>
    <dgm:pt modelId="{0B6B03F9-8289-4DE0-B0FC-E2ADCB231EA3}">
      <dgm:prSet custT="1"/>
      <dgm:spPr/>
      <dgm:t>
        <a:bodyPr/>
        <a:lstStyle/>
        <a:p>
          <a:pPr marL="0" lvl="0" indent="0" algn="l" defTabSz="711200">
            <a:lnSpc>
              <a:spcPct val="90000"/>
            </a:lnSpc>
            <a:spcBef>
              <a:spcPct val="0"/>
            </a:spcBef>
            <a:spcAft>
              <a:spcPct val="35000"/>
            </a:spcAft>
            <a:buNone/>
          </a:pPr>
          <a:r>
            <a:rPr lang="en-US" sz="1600" kern="1200" dirty="0">
              <a:solidFill>
                <a:srgbClr val="0A3E6D">
                  <a:lumMod val="60000"/>
                  <a:lumOff val="40000"/>
                </a:srgbClr>
              </a:solidFill>
              <a:latin typeface="source sans"/>
              <a:ea typeface="+mn-ea"/>
              <a:cs typeface="+mn-cs"/>
            </a:rPr>
            <a:t>Application Date April 2022</a:t>
          </a:r>
        </a:p>
        <a:p>
          <a:pPr marL="0" lvl="0" algn="l" defTabSz="711200">
            <a:lnSpc>
              <a:spcPct val="90000"/>
            </a:lnSpc>
            <a:spcBef>
              <a:spcPct val="0"/>
            </a:spcBef>
            <a:spcAft>
              <a:spcPct val="35000"/>
            </a:spcAft>
            <a:buNone/>
          </a:pPr>
          <a:endParaRPr lang="en-US" sz="1600" kern="1200" dirty="0"/>
        </a:p>
      </dgm:t>
    </dgm:pt>
    <dgm:pt modelId="{85D34834-15B5-4F85-A8D6-C0DDCAC731AA}" type="parTrans" cxnId="{AF3D498C-03B8-49F1-9BF9-5E44CBA8954A}">
      <dgm:prSet/>
      <dgm:spPr/>
      <dgm:t>
        <a:bodyPr/>
        <a:lstStyle/>
        <a:p>
          <a:endParaRPr lang="en-US"/>
        </a:p>
      </dgm:t>
    </dgm:pt>
    <dgm:pt modelId="{861BACC9-ACCA-4DFB-A4D9-E6D41B0B947F}" type="sibTrans" cxnId="{AF3D498C-03B8-49F1-9BF9-5E44CBA8954A}">
      <dgm:prSet/>
      <dgm:spPr/>
      <dgm:t>
        <a:bodyPr/>
        <a:lstStyle/>
        <a:p>
          <a:endParaRPr lang="en-US"/>
        </a:p>
      </dgm:t>
    </dgm:pt>
    <dgm:pt modelId="{3FA52D26-DA28-49E9-A7BB-20D86AB6A5E5}" type="pres">
      <dgm:prSet presAssocID="{3A9B8E77-51B7-4380-929E-9807849627D6}" presName="root" presStyleCnt="0">
        <dgm:presLayoutVars>
          <dgm:chMax/>
          <dgm:chPref/>
          <dgm:animLvl val="lvl"/>
        </dgm:presLayoutVars>
      </dgm:prSet>
      <dgm:spPr/>
    </dgm:pt>
    <dgm:pt modelId="{20CCE4D7-2340-464E-946C-C904A1540CA0}" type="pres">
      <dgm:prSet presAssocID="{3A9B8E77-51B7-4380-929E-9807849627D6}" presName="divider" presStyleLbl="fgAccFollowNode1" presStyleIdx="0" presStyleCn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tailEnd type="triangle" w="lg" len="lg"/>
        </a:ln>
        <a:effectLst/>
      </dgm:spPr>
    </dgm:pt>
    <dgm:pt modelId="{4194845C-5B7E-479D-95EE-EC518B9F38FC}" type="pres">
      <dgm:prSet presAssocID="{3A9B8E77-51B7-4380-929E-9807849627D6}" presName="nodes" presStyleCnt="0">
        <dgm:presLayoutVars>
          <dgm:chMax/>
          <dgm:chPref/>
          <dgm:animLvl val="lvl"/>
        </dgm:presLayoutVars>
      </dgm:prSet>
      <dgm:spPr/>
    </dgm:pt>
    <dgm:pt modelId="{8C53835F-1F94-4772-B316-509F5C20934E}" type="pres">
      <dgm:prSet presAssocID="{4390D898-0988-4B0A-A44C-7FC2E6299A30}" presName="composite" presStyleCnt="0"/>
      <dgm:spPr/>
    </dgm:pt>
    <dgm:pt modelId="{AA52435F-7731-4189-B395-BE0773A53979}" type="pres">
      <dgm:prSet presAssocID="{4390D898-0988-4B0A-A44C-7FC2E6299A30}" presName="L1TextContainer" presStyleLbl="revTx" presStyleIdx="0" presStyleCnt="5">
        <dgm:presLayoutVars>
          <dgm:chMax val="1"/>
          <dgm:chPref val="1"/>
          <dgm:bulletEnabled val="1"/>
        </dgm:presLayoutVars>
      </dgm:prSet>
      <dgm:spPr/>
    </dgm:pt>
    <dgm:pt modelId="{481B944F-79CD-4A9A-A02A-A73375B0E10D}" type="pres">
      <dgm:prSet presAssocID="{4390D898-0988-4B0A-A44C-7FC2E6299A30}" presName="L2TextContainerWrapper" presStyleCnt="0">
        <dgm:presLayoutVars>
          <dgm:chMax val="0"/>
          <dgm:chPref val="0"/>
          <dgm:bulletEnabled val="1"/>
        </dgm:presLayoutVars>
      </dgm:prSet>
      <dgm:spPr/>
    </dgm:pt>
    <dgm:pt modelId="{38E7024A-DFED-42DC-8AC5-72F657168A6D}" type="pres">
      <dgm:prSet presAssocID="{4390D898-0988-4B0A-A44C-7FC2E6299A30}" presName="L2TextContainer" presStyleLbl="bgAcc1" presStyleIdx="0" presStyleCnt="5" custScaleX="99297"/>
      <dgm:spPr/>
    </dgm:pt>
    <dgm:pt modelId="{D3582D64-7211-4678-BD11-BD74BC7C35FF}" type="pres">
      <dgm:prSet presAssocID="{4390D898-0988-4B0A-A44C-7FC2E6299A30}" presName="FlexibleEmptyPlaceHolder" presStyleCnt="0"/>
      <dgm:spPr/>
    </dgm:pt>
    <dgm:pt modelId="{53D05629-468A-4ABC-B957-128665E6BF6F}" type="pres">
      <dgm:prSet presAssocID="{4390D898-0988-4B0A-A44C-7FC2E6299A30}" presName="ConnectLine" presStyleLbl="sibTrans1D1" presStyleIdx="0" presStyleCnt="5"/>
      <dgm:spPr>
        <a:noFill/>
        <a:ln w="6350" cap="flat" cmpd="sng" algn="ctr">
          <a:solidFill>
            <a:schemeClr val="accent1">
              <a:hueOff val="0"/>
              <a:satOff val="0"/>
              <a:lumOff val="0"/>
              <a:alphaOff val="0"/>
            </a:schemeClr>
          </a:solidFill>
          <a:prstDash val="dash"/>
          <a:miter lim="800000"/>
        </a:ln>
        <a:effectLst/>
      </dgm:spPr>
    </dgm:pt>
    <dgm:pt modelId="{D287FB57-34C8-4462-AF93-E5718A523259}" type="pres">
      <dgm:prSet presAssocID="{4390D898-0988-4B0A-A44C-7FC2E6299A30}" presName="ConnectorPoint" presStyleLbl="alignNode1" presStyleIdx="0" presStyleCnt="5"/>
      <dgm:spPr/>
    </dgm:pt>
    <dgm:pt modelId="{E42B3779-000D-4FF0-9083-E3340442B4AE}" type="pres">
      <dgm:prSet presAssocID="{4390D898-0988-4B0A-A44C-7FC2E6299A30}" presName="EmptyPlaceHolder" presStyleCnt="0"/>
      <dgm:spPr/>
    </dgm:pt>
    <dgm:pt modelId="{3C1AD3B9-6090-4375-B5D2-D7CA68FE1AE7}" type="pres">
      <dgm:prSet presAssocID="{097B086C-9643-44AA-8441-74B31AEAFC54}" presName="spaceBetweenRectangles" presStyleCnt="0"/>
      <dgm:spPr/>
    </dgm:pt>
    <dgm:pt modelId="{341190D4-ED50-4031-846F-A16B16AB872E}" type="pres">
      <dgm:prSet presAssocID="{C575F472-237F-46C3-BB9F-EC69947FB238}" presName="composite" presStyleCnt="0"/>
      <dgm:spPr/>
    </dgm:pt>
    <dgm:pt modelId="{090EFCB3-246F-4604-BFFC-8DE8FB364DE6}" type="pres">
      <dgm:prSet presAssocID="{C575F472-237F-46C3-BB9F-EC69947FB238}" presName="L1TextContainer" presStyleLbl="revTx" presStyleIdx="1" presStyleCnt="5">
        <dgm:presLayoutVars>
          <dgm:chMax val="1"/>
          <dgm:chPref val="1"/>
          <dgm:bulletEnabled val="1"/>
        </dgm:presLayoutVars>
      </dgm:prSet>
      <dgm:spPr/>
    </dgm:pt>
    <dgm:pt modelId="{54A2706B-1E0E-4777-8902-0CE1D8F3D345}" type="pres">
      <dgm:prSet presAssocID="{C575F472-237F-46C3-BB9F-EC69947FB238}" presName="L2TextContainerWrapper" presStyleCnt="0">
        <dgm:presLayoutVars>
          <dgm:chMax val="0"/>
          <dgm:chPref val="0"/>
          <dgm:bulletEnabled val="1"/>
        </dgm:presLayoutVars>
      </dgm:prSet>
      <dgm:spPr/>
    </dgm:pt>
    <dgm:pt modelId="{8F64A332-D7B7-4CFB-825A-68007ADE4D3A}" type="pres">
      <dgm:prSet presAssocID="{C575F472-237F-46C3-BB9F-EC69947FB238}" presName="L2TextContainer" presStyleLbl="bgAcc1" presStyleIdx="1" presStyleCnt="5"/>
      <dgm:spPr/>
    </dgm:pt>
    <dgm:pt modelId="{816A4CBE-AFC7-465A-AC53-BE88BD810885}" type="pres">
      <dgm:prSet presAssocID="{C575F472-237F-46C3-BB9F-EC69947FB238}" presName="FlexibleEmptyPlaceHolder" presStyleCnt="0"/>
      <dgm:spPr/>
    </dgm:pt>
    <dgm:pt modelId="{E0E57592-444E-4F2B-A35A-A4C974A1CA1B}" type="pres">
      <dgm:prSet presAssocID="{C575F472-237F-46C3-BB9F-EC69947FB238}" presName="ConnectLine" presStyleLbl="sibTrans1D1" presStyleIdx="1" presStyleCnt="5"/>
      <dgm:spPr>
        <a:noFill/>
        <a:ln w="6350" cap="flat" cmpd="sng" algn="ctr">
          <a:solidFill>
            <a:schemeClr val="accent1">
              <a:hueOff val="0"/>
              <a:satOff val="0"/>
              <a:lumOff val="0"/>
              <a:alphaOff val="0"/>
            </a:schemeClr>
          </a:solidFill>
          <a:prstDash val="dash"/>
          <a:miter lim="800000"/>
        </a:ln>
        <a:effectLst/>
      </dgm:spPr>
    </dgm:pt>
    <dgm:pt modelId="{34DEFD61-CDEA-4B21-9A8A-B5B3D391EC82}" type="pres">
      <dgm:prSet presAssocID="{C575F472-237F-46C3-BB9F-EC69947FB238}" presName="ConnectorPoint" presStyleLbl="alignNode1" presStyleIdx="1" presStyleCnt="5"/>
      <dgm:spPr/>
    </dgm:pt>
    <dgm:pt modelId="{5C77E2EF-F6DA-4F57-9B07-CD34598359CD}" type="pres">
      <dgm:prSet presAssocID="{C575F472-237F-46C3-BB9F-EC69947FB238}" presName="EmptyPlaceHolder" presStyleCnt="0"/>
      <dgm:spPr/>
    </dgm:pt>
    <dgm:pt modelId="{A12BE397-4682-410E-A5C6-3B8D5D88DCF0}" type="pres">
      <dgm:prSet presAssocID="{E10497CD-2452-4D89-8B1A-B06C1E95D09A}" presName="spaceBetweenRectangles" presStyleCnt="0"/>
      <dgm:spPr/>
    </dgm:pt>
    <dgm:pt modelId="{53AFB7DA-A94D-4F2D-9EBB-B42272472E0B}" type="pres">
      <dgm:prSet presAssocID="{5718C2DB-9A37-4A31-AD87-E87B9AEB1771}" presName="composite" presStyleCnt="0"/>
      <dgm:spPr/>
    </dgm:pt>
    <dgm:pt modelId="{46C38ABC-123E-4EDB-BFFE-CF90726E00B2}" type="pres">
      <dgm:prSet presAssocID="{5718C2DB-9A37-4A31-AD87-E87B9AEB1771}" presName="L1TextContainer" presStyleLbl="revTx" presStyleIdx="2" presStyleCnt="5">
        <dgm:presLayoutVars>
          <dgm:chMax val="1"/>
          <dgm:chPref val="1"/>
          <dgm:bulletEnabled val="1"/>
        </dgm:presLayoutVars>
      </dgm:prSet>
      <dgm:spPr/>
    </dgm:pt>
    <dgm:pt modelId="{D89665E3-B5CC-4C28-A8AD-91A13ADD960B}" type="pres">
      <dgm:prSet presAssocID="{5718C2DB-9A37-4A31-AD87-E87B9AEB1771}" presName="L2TextContainerWrapper" presStyleCnt="0">
        <dgm:presLayoutVars>
          <dgm:chMax val="0"/>
          <dgm:chPref val="0"/>
          <dgm:bulletEnabled val="1"/>
        </dgm:presLayoutVars>
      </dgm:prSet>
      <dgm:spPr/>
    </dgm:pt>
    <dgm:pt modelId="{6B1A0BCC-A495-4F80-8BFB-0C41A803AACB}" type="pres">
      <dgm:prSet presAssocID="{5718C2DB-9A37-4A31-AD87-E87B9AEB1771}" presName="L2TextContainer" presStyleLbl="bgAcc1" presStyleIdx="2" presStyleCnt="5" custScaleX="114014"/>
      <dgm:spPr/>
    </dgm:pt>
    <dgm:pt modelId="{F2FF354D-9D94-4205-95D7-A00F1709A129}" type="pres">
      <dgm:prSet presAssocID="{5718C2DB-9A37-4A31-AD87-E87B9AEB1771}" presName="FlexibleEmptyPlaceHolder" presStyleCnt="0"/>
      <dgm:spPr/>
    </dgm:pt>
    <dgm:pt modelId="{E361BEB8-9BE0-4A58-882D-75B86D0D5261}" type="pres">
      <dgm:prSet presAssocID="{5718C2DB-9A37-4A31-AD87-E87B9AEB1771}" presName="ConnectLine" presStyleLbl="sibTrans1D1" presStyleIdx="2" presStyleCnt="5"/>
      <dgm:spPr>
        <a:noFill/>
        <a:ln w="6350" cap="flat" cmpd="sng" algn="ctr">
          <a:solidFill>
            <a:schemeClr val="accent1">
              <a:hueOff val="0"/>
              <a:satOff val="0"/>
              <a:lumOff val="0"/>
              <a:alphaOff val="0"/>
            </a:schemeClr>
          </a:solidFill>
          <a:prstDash val="dash"/>
          <a:miter lim="800000"/>
        </a:ln>
        <a:effectLst/>
      </dgm:spPr>
    </dgm:pt>
    <dgm:pt modelId="{F18CF1FB-7BC9-4C58-859B-DE9DDF61A2E1}" type="pres">
      <dgm:prSet presAssocID="{5718C2DB-9A37-4A31-AD87-E87B9AEB1771}" presName="ConnectorPoint" presStyleLbl="alignNode1" presStyleIdx="2" presStyleCnt="5"/>
      <dgm:spPr/>
    </dgm:pt>
    <dgm:pt modelId="{AA411E5E-81D2-4BBA-8CE5-ECE88ED7F454}" type="pres">
      <dgm:prSet presAssocID="{5718C2DB-9A37-4A31-AD87-E87B9AEB1771}" presName="EmptyPlaceHolder" presStyleCnt="0"/>
      <dgm:spPr/>
    </dgm:pt>
    <dgm:pt modelId="{8B049DAC-51B5-482C-8A52-051EC51F8C67}" type="pres">
      <dgm:prSet presAssocID="{28772FC8-8018-405C-A578-3093C1DAEE92}" presName="spaceBetweenRectangles" presStyleCnt="0"/>
      <dgm:spPr/>
    </dgm:pt>
    <dgm:pt modelId="{21769D2C-9254-43BA-B5C0-7F962467C2A5}" type="pres">
      <dgm:prSet presAssocID="{57E7F903-B460-48DC-8D72-2B7272A28F42}" presName="composite" presStyleCnt="0"/>
      <dgm:spPr/>
    </dgm:pt>
    <dgm:pt modelId="{A67BCF47-B393-4C92-92DF-CECD6E5F513E}" type="pres">
      <dgm:prSet presAssocID="{57E7F903-B460-48DC-8D72-2B7272A28F42}" presName="L1TextContainer" presStyleLbl="revTx" presStyleIdx="3" presStyleCnt="5">
        <dgm:presLayoutVars>
          <dgm:chMax val="1"/>
          <dgm:chPref val="1"/>
          <dgm:bulletEnabled val="1"/>
        </dgm:presLayoutVars>
      </dgm:prSet>
      <dgm:spPr/>
    </dgm:pt>
    <dgm:pt modelId="{4370B906-10A7-4577-ACE8-ED0CC8B7014E}" type="pres">
      <dgm:prSet presAssocID="{57E7F903-B460-48DC-8D72-2B7272A28F42}" presName="L2TextContainerWrapper" presStyleCnt="0">
        <dgm:presLayoutVars>
          <dgm:chMax val="0"/>
          <dgm:chPref val="0"/>
          <dgm:bulletEnabled val="1"/>
        </dgm:presLayoutVars>
      </dgm:prSet>
      <dgm:spPr/>
    </dgm:pt>
    <dgm:pt modelId="{8E5F2BB8-C33E-4A0B-A1C0-DA6030AE4D90}" type="pres">
      <dgm:prSet presAssocID="{57E7F903-B460-48DC-8D72-2B7272A28F42}" presName="L2TextContainer" presStyleLbl="bgAcc1" presStyleIdx="3" presStyleCnt="5" custScaleX="88105"/>
      <dgm:spPr/>
    </dgm:pt>
    <dgm:pt modelId="{AA1F2B98-AE1F-4BD8-8034-2342C241A737}" type="pres">
      <dgm:prSet presAssocID="{57E7F903-B460-48DC-8D72-2B7272A28F42}" presName="FlexibleEmptyPlaceHolder" presStyleCnt="0"/>
      <dgm:spPr/>
    </dgm:pt>
    <dgm:pt modelId="{AD17485B-6D1F-4865-B0F4-C7919A34D628}" type="pres">
      <dgm:prSet presAssocID="{57E7F903-B460-48DC-8D72-2B7272A28F42}" presName="ConnectLine" presStyleLbl="sibTrans1D1" presStyleIdx="3" presStyleCnt="5"/>
      <dgm:spPr>
        <a:noFill/>
        <a:ln w="6350" cap="flat" cmpd="sng" algn="ctr">
          <a:solidFill>
            <a:schemeClr val="accent1">
              <a:hueOff val="0"/>
              <a:satOff val="0"/>
              <a:lumOff val="0"/>
              <a:alphaOff val="0"/>
            </a:schemeClr>
          </a:solidFill>
          <a:prstDash val="dash"/>
          <a:miter lim="800000"/>
        </a:ln>
        <a:effectLst/>
      </dgm:spPr>
    </dgm:pt>
    <dgm:pt modelId="{1D01F43D-ACA0-49D0-BED6-289394D692B6}" type="pres">
      <dgm:prSet presAssocID="{57E7F903-B460-48DC-8D72-2B7272A28F42}" presName="ConnectorPoint" presStyleLbl="alignNode1" presStyleIdx="3" presStyleCnt="5"/>
      <dgm:spPr/>
    </dgm:pt>
    <dgm:pt modelId="{5C414BDF-91A5-43D7-963B-086245E7B11E}" type="pres">
      <dgm:prSet presAssocID="{57E7F903-B460-48DC-8D72-2B7272A28F42}" presName="EmptyPlaceHolder" presStyleCnt="0"/>
      <dgm:spPr/>
    </dgm:pt>
    <dgm:pt modelId="{B34F8AB4-E79F-415F-A245-5F94BBEB269A}" type="pres">
      <dgm:prSet presAssocID="{FF721D27-A9EC-4BB5-922D-08062B1B2DB4}" presName="spaceBetweenRectangles" presStyleCnt="0"/>
      <dgm:spPr/>
    </dgm:pt>
    <dgm:pt modelId="{73121693-BA88-4968-83DC-9F8EF31794C3}" type="pres">
      <dgm:prSet presAssocID="{7890A0B3-58F6-473B-95E3-20F24679DC78}" presName="composite" presStyleCnt="0"/>
      <dgm:spPr/>
    </dgm:pt>
    <dgm:pt modelId="{767C55F5-DEFC-4E3E-A909-11951B327560}" type="pres">
      <dgm:prSet presAssocID="{7890A0B3-58F6-473B-95E3-20F24679DC78}" presName="L1TextContainer" presStyleLbl="revTx" presStyleIdx="4" presStyleCnt="5">
        <dgm:presLayoutVars>
          <dgm:chMax val="1"/>
          <dgm:chPref val="1"/>
          <dgm:bulletEnabled val="1"/>
        </dgm:presLayoutVars>
      </dgm:prSet>
      <dgm:spPr/>
    </dgm:pt>
    <dgm:pt modelId="{888D6D79-36E4-486E-A61B-E44CE196BEB0}" type="pres">
      <dgm:prSet presAssocID="{7890A0B3-58F6-473B-95E3-20F24679DC78}" presName="L2TextContainerWrapper" presStyleCnt="0">
        <dgm:presLayoutVars>
          <dgm:chMax val="0"/>
          <dgm:chPref val="0"/>
          <dgm:bulletEnabled val="1"/>
        </dgm:presLayoutVars>
      </dgm:prSet>
      <dgm:spPr/>
    </dgm:pt>
    <dgm:pt modelId="{108B9AB7-017B-492A-A115-8A3FA6AFDB32}" type="pres">
      <dgm:prSet presAssocID="{7890A0B3-58F6-473B-95E3-20F24679DC78}" presName="L2TextContainer" presStyleLbl="bgAcc1" presStyleIdx="4" presStyleCnt="5" custScaleY="89878" custLinFactNeighborX="559" custLinFactNeighborY="-6050"/>
      <dgm:spPr/>
    </dgm:pt>
    <dgm:pt modelId="{07E17E8D-9288-4352-8790-DAD2E82B37D1}" type="pres">
      <dgm:prSet presAssocID="{7890A0B3-58F6-473B-95E3-20F24679DC78}" presName="FlexibleEmptyPlaceHolder" presStyleCnt="0"/>
      <dgm:spPr/>
    </dgm:pt>
    <dgm:pt modelId="{5B16852E-FA9E-47EB-81D8-B295F1C3D900}" type="pres">
      <dgm:prSet presAssocID="{7890A0B3-58F6-473B-95E3-20F24679DC78}" presName="ConnectLine" presStyleLbl="sibTrans1D1" presStyleIdx="4" presStyleCnt="5"/>
      <dgm:spPr>
        <a:noFill/>
        <a:ln w="6350" cap="flat" cmpd="sng" algn="ctr">
          <a:solidFill>
            <a:schemeClr val="accent1">
              <a:hueOff val="0"/>
              <a:satOff val="0"/>
              <a:lumOff val="0"/>
              <a:alphaOff val="0"/>
            </a:schemeClr>
          </a:solidFill>
          <a:prstDash val="dash"/>
          <a:miter lim="800000"/>
        </a:ln>
        <a:effectLst/>
      </dgm:spPr>
    </dgm:pt>
    <dgm:pt modelId="{B8A1C1FA-C84D-4253-9F8E-164129DE97CA}" type="pres">
      <dgm:prSet presAssocID="{7890A0B3-58F6-473B-95E3-20F24679DC78}" presName="ConnectorPoint" presStyleLbl="alignNode1" presStyleIdx="4" presStyleCnt="5"/>
      <dgm:spPr/>
    </dgm:pt>
    <dgm:pt modelId="{7077C7E3-26C1-4643-A10E-EC48FECB9060}" type="pres">
      <dgm:prSet presAssocID="{7890A0B3-58F6-473B-95E3-20F24679DC78}" presName="EmptyPlaceHolder" presStyleCnt="0"/>
      <dgm:spPr/>
    </dgm:pt>
  </dgm:ptLst>
  <dgm:cxnLst>
    <dgm:cxn modelId="{EF5BEB0A-55F8-4091-A4A5-686D3B29ADB7}" srcId="{3A9B8E77-51B7-4380-929E-9807849627D6}" destId="{5718C2DB-9A37-4A31-AD87-E87B9AEB1771}" srcOrd="2" destOrd="0" parTransId="{06AF293D-C059-4EFE-A143-275B8569E2E6}" sibTransId="{28772FC8-8018-405C-A578-3093C1DAEE92}"/>
    <dgm:cxn modelId="{259CF71B-FB0A-411A-933F-00DBEDBFDD3A}" type="presOf" srcId="{0B6B03F9-8289-4DE0-B0FC-E2ADCB231EA3}" destId="{108B9AB7-017B-492A-A115-8A3FA6AFDB32}" srcOrd="0" destOrd="0" presId="urn:microsoft.com/office/officeart/2016/7/layout/BasicTimeline"/>
    <dgm:cxn modelId="{45F62B33-F7A1-4467-AF7E-FD1B0FD23163}" type="presOf" srcId="{4390D898-0988-4B0A-A44C-7FC2E6299A30}" destId="{AA52435F-7731-4189-B395-BE0773A53979}" srcOrd="0" destOrd="0" presId="urn:microsoft.com/office/officeart/2016/7/layout/BasicTimeline"/>
    <dgm:cxn modelId="{F28E5069-B81C-4673-9E32-D60C71E5F50C}" type="presOf" srcId="{C32EC86F-2EB1-4D8D-BD32-EF48E9B3EC55}" destId="{38E7024A-DFED-42DC-8AC5-72F657168A6D}" srcOrd="0" destOrd="0" presId="urn:microsoft.com/office/officeart/2016/7/layout/BasicTimeline"/>
    <dgm:cxn modelId="{720EBB6B-CF22-4D08-B005-040DB114399D}" type="presOf" srcId="{5718C2DB-9A37-4A31-AD87-E87B9AEB1771}" destId="{46C38ABC-123E-4EDB-BFFE-CF90726E00B2}" srcOrd="0" destOrd="0" presId="urn:microsoft.com/office/officeart/2016/7/layout/BasicTimeline"/>
    <dgm:cxn modelId="{F77A1353-9A4F-4A0F-93F2-3559995FCAD2}" srcId="{5718C2DB-9A37-4A31-AD87-E87B9AEB1771}" destId="{90B1AFF9-1386-48BD-82FD-C0F3D311CFB0}" srcOrd="0" destOrd="0" parTransId="{F618C9BC-FB80-4E34-8165-E0CB61F3BD21}" sibTransId="{88AFD1A0-46CA-475E-947B-1100BEC6FB10}"/>
    <dgm:cxn modelId="{9FB7D57D-2E4F-494B-B2DF-D1B1B2C0E836}" srcId="{3A9B8E77-51B7-4380-929E-9807849627D6}" destId="{57E7F903-B460-48DC-8D72-2B7272A28F42}" srcOrd="3" destOrd="0" parTransId="{46113372-E0C6-4C1D-A20C-1C8C81A17BD1}" sibTransId="{FF721D27-A9EC-4BB5-922D-08062B1B2DB4}"/>
    <dgm:cxn modelId="{50EBCE85-259D-4AA5-B46D-2A8C88F93842}" srcId="{57E7F903-B460-48DC-8D72-2B7272A28F42}" destId="{AB8B3709-429A-437D-8261-F92282E8FD56}" srcOrd="0" destOrd="0" parTransId="{93A205D9-2E0C-4E6E-999A-8E875725D3DC}" sibTransId="{B31A8636-1680-4385-AF6C-F6C5CBA2D3BE}"/>
    <dgm:cxn modelId="{AF3D498C-03B8-49F1-9BF9-5E44CBA8954A}" srcId="{7890A0B3-58F6-473B-95E3-20F24679DC78}" destId="{0B6B03F9-8289-4DE0-B0FC-E2ADCB231EA3}" srcOrd="0" destOrd="0" parTransId="{85D34834-15B5-4F85-A8D6-C0DDCAC731AA}" sibTransId="{861BACC9-ACCA-4DFB-A4D9-E6D41B0B947F}"/>
    <dgm:cxn modelId="{71889DA4-601D-413A-BB68-12BCDFD225DF}" srcId="{3A9B8E77-51B7-4380-929E-9807849627D6}" destId="{7890A0B3-58F6-473B-95E3-20F24679DC78}" srcOrd="4" destOrd="0" parTransId="{385524C5-3341-4672-8FAE-CAAB3C46F0D8}" sibTransId="{8DEBD002-71F9-4740-9060-C6C36CED6650}"/>
    <dgm:cxn modelId="{F950E4A4-3A9D-4C86-A665-3F45599C6AF2}" type="presOf" srcId="{BAD1EAE6-FA26-4114-8794-042E2C14A767}" destId="{8F64A332-D7B7-4CFB-825A-68007ADE4D3A}" srcOrd="0" destOrd="0" presId="urn:microsoft.com/office/officeart/2016/7/layout/BasicTimeline"/>
    <dgm:cxn modelId="{09973BA6-1785-4B97-82CB-7E5BDACC96ED}" type="presOf" srcId="{C575F472-237F-46C3-BB9F-EC69947FB238}" destId="{090EFCB3-246F-4604-BFFC-8DE8FB364DE6}" srcOrd="0" destOrd="0" presId="urn:microsoft.com/office/officeart/2016/7/layout/BasicTimeline"/>
    <dgm:cxn modelId="{C2A916AF-4642-42FC-B4AB-ACABA7F56AB4}" type="presOf" srcId="{AB8B3709-429A-437D-8261-F92282E8FD56}" destId="{8E5F2BB8-C33E-4A0B-A1C0-DA6030AE4D90}" srcOrd="0" destOrd="0" presId="urn:microsoft.com/office/officeart/2016/7/layout/BasicTimeline"/>
    <dgm:cxn modelId="{2923EEC0-6B48-4AC6-A00E-109561679004}" srcId="{4390D898-0988-4B0A-A44C-7FC2E6299A30}" destId="{C32EC86F-2EB1-4D8D-BD32-EF48E9B3EC55}" srcOrd="0" destOrd="0" parTransId="{C8089E51-9C51-44F1-BDAE-B388DD8FAB6D}" sibTransId="{0FD4FF23-7CA6-40E8-A58B-50A2A9A3E551}"/>
    <dgm:cxn modelId="{D3293ACB-D6B5-4B6F-B098-F21D2540583A}" srcId="{3A9B8E77-51B7-4380-929E-9807849627D6}" destId="{C575F472-237F-46C3-BB9F-EC69947FB238}" srcOrd="1" destOrd="0" parTransId="{D133C32D-6CDF-400C-9B6F-1A075B64235E}" sibTransId="{E10497CD-2452-4D89-8B1A-B06C1E95D09A}"/>
    <dgm:cxn modelId="{C8CAC4DE-6301-4999-89A9-FEF413F91DB1}" type="presOf" srcId="{90B1AFF9-1386-48BD-82FD-C0F3D311CFB0}" destId="{6B1A0BCC-A495-4F80-8BFB-0C41A803AACB}" srcOrd="0" destOrd="0" presId="urn:microsoft.com/office/officeart/2016/7/layout/BasicTimeline"/>
    <dgm:cxn modelId="{20E289E3-7A1F-4A85-8916-B72D1603A484}" type="presOf" srcId="{57E7F903-B460-48DC-8D72-2B7272A28F42}" destId="{A67BCF47-B393-4C92-92DF-CECD6E5F513E}" srcOrd="0" destOrd="0" presId="urn:microsoft.com/office/officeart/2016/7/layout/BasicTimeline"/>
    <dgm:cxn modelId="{0CEAABEE-E363-4316-9D46-FD87077EE635}" srcId="{3A9B8E77-51B7-4380-929E-9807849627D6}" destId="{4390D898-0988-4B0A-A44C-7FC2E6299A30}" srcOrd="0" destOrd="0" parTransId="{0889C7A3-C38F-400A-974E-08C5BACF6C3E}" sibTransId="{097B086C-9643-44AA-8441-74B31AEAFC54}"/>
    <dgm:cxn modelId="{E0DD97F5-BFF3-49FA-97C2-809EE209CFBC}" type="presOf" srcId="{7890A0B3-58F6-473B-95E3-20F24679DC78}" destId="{767C55F5-DEFC-4E3E-A909-11951B327560}" srcOrd="0" destOrd="0" presId="urn:microsoft.com/office/officeart/2016/7/layout/BasicTimeline"/>
    <dgm:cxn modelId="{B055CBFE-601D-4E60-A6CE-CAAAA9B05CBE}" type="presOf" srcId="{3A9B8E77-51B7-4380-929E-9807849627D6}" destId="{3FA52D26-DA28-49E9-A7BB-20D86AB6A5E5}" srcOrd="0" destOrd="0" presId="urn:microsoft.com/office/officeart/2016/7/layout/BasicTimeline"/>
    <dgm:cxn modelId="{3C0BCDFF-998B-4890-860D-06601718B5E5}" srcId="{C575F472-237F-46C3-BB9F-EC69947FB238}" destId="{BAD1EAE6-FA26-4114-8794-042E2C14A767}" srcOrd="0" destOrd="0" parTransId="{341DA070-EDAC-47E7-9949-2C1117132E3C}" sibTransId="{ECE622AD-0A17-4E98-BAE9-4C26A6ADB233}"/>
    <dgm:cxn modelId="{52BC033F-2DE4-4F64-B545-508CB4ABCA22}" type="presParOf" srcId="{3FA52D26-DA28-49E9-A7BB-20D86AB6A5E5}" destId="{20CCE4D7-2340-464E-946C-C904A1540CA0}" srcOrd="0" destOrd="0" presId="urn:microsoft.com/office/officeart/2016/7/layout/BasicTimeline"/>
    <dgm:cxn modelId="{98D70E8E-CE2E-4CDA-8868-E940FC4B762F}" type="presParOf" srcId="{3FA52D26-DA28-49E9-A7BB-20D86AB6A5E5}" destId="{4194845C-5B7E-479D-95EE-EC518B9F38FC}" srcOrd="1" destOrd="0" presId="urn:microsoft.com/office/officeart/2016/7/layout/BasicTimeline"/>
    <dgm:cxn modelId="{8AA5791B-BC6A-42E3-817C-B09EE2B7632B}" type="presParOf" srcId="{4194845C-5B7E-479D-95EE-EC518B9F38FC}" destId="{8C53835F-1F94-4772-B316-509F5C20934E}" srcOrd="0" destOrd="0" presId="urn:microsoft.com/office/officeart/2016/7/layout/BasicTimeline"/>
    <dgm:cxn modelId="{46D19684-5D2D-4678-8C6B-103CCC807B4D}" type="presParOf" srcId="{8C53835F-1F94-4772-B316-509F5C20934E}" destId="{AA52435F-7731-4189-B395-BE0773A53979}" srcOrd="0" destOrd="0" presId="urn:microsoft.com/office/officeart/2016/7/layout/BasicTimeline"/>
    <dgm:cxn modelId="{8A00A79E-D476-4B48-8BF9-9593D0A74229}" type="presParOf" srcId="{8C53835F-1F94-4772-B316-509F5C20934E}" destId="{481B944F-79CD-4A9A-A02A-A73375B0E10D}" srcOrd="1" destOrd="0" presId="urn:microsoft.com/office/officeart/2016/7/layout/BasicTimeline"/>
    <dgm:cxn modelId="{E03DF2CF-422D-4054-A9C5-134FA7AA65F5}" type="presParOf" srcId="{481B944F-79CD-4A9A-A02A-A73375B0E10D}" destId="{38E7024A-DFED-42DC-8AC5-72F657168A6D}" srcOrd="0" destOrd="0" presId="urn:microsoft.com/office/officeart/2016/7/layout/BasicTimeline"/>
    <dgm:cxn modelId="{6BDCFF76-98EB-47D1-86DD-4AFCF32A7404}" type="presParOf" srcId="{481B944F-79CD-4A9A-A02A-A73375B0E10D}" destId="{D3582D64-7211-4678-BD11-BD74BC7C35FF}" srcOrd="1" destOrd="0" presId="urn:microsoft.com/office/officeart/2016/7/layout/BasicTimeline"/>
    <dgm:cxn modelId="{64C2B878-786D-45E8-9F34-08C62A6DAD80}" type="presParOf" srcId="{8C53835F-1F94-4772-B316-509F5C20934E}" destId="{53D05629-468A-4ABC-B957-128665E6BF6F}" srcOrd="2" destOrd="0" presId="urn:microsoft.com/office/officeart/2016/7/layout/BasicTimeline"/>
    <dgm:cxn modelId="{678E83FB-75FD-4174-9803-60ADCD668E1E}" type="presParOf" srcId="{8C53835F-1F94-4772-B316-509F5C20934E}" destId="{D287FB57-34C8-4462-AF93-E5718A523259}" srcOrd="3" destOrd="0" presId="urn:microsoft.com/office/officeart/2016/7/layout/BasicTimeline"/>
    <dgm:cxn modelId="{8AC56327-AB2E-4175-AB84-36B0077C8602}" type="presParOf" srcId="{8C53835F-1F94-4772-B316-509F5C20934E}" destId="{E42B3779-000D-4FF0-9083-E3340442B4AE}" srcOrd="4" destOrd="0" presId="urn:microsoft.com/office/officeart/2016/7/layout/BasicTimeline"/>
    <dgm:cxn modelId="{5901CC0D-552F-4128-90D4-3841A1A3AAB6}" type="presParOf" srcId="{4194845C-5B7E-479D-95EE-EC518B9F38FC}" destId="{3C1AD3B9-6090-4375-B5D2-D7CA68FE1AE7}" srcOrd="1" destOrd="0" presId="urn:microsoft.com/office/officeart/2016/7/layout/BasicTimeline"/>
    <dgm:cxn modelId="{F925D7E2-4BF4-4249-8CD0-F60C1A2D619B}" type="presParOf" srcId="{4194845C-5B7E-479D-95EE-EC518B9F38FC}" destId="{341190D4-ED50-4031-846F-A16B16AB872E}" srcOrd="2" destOrd="0" presId="urn:microsoft.com/office/officeart/2016/7/layout/BasicTimeline"/>
    <dgm:cxn modelId="{02A3C473-01C8-446F-9CC1-7E29F0AA1979}" type="presParOf" srcId="{341190D4-ED50-4031-846F-A16B16AB872E}" destId="{090EFCB3-246F-4604-BFFC-8DE8FB364DE6}" srcOrd="0" destOrd="0" presId="urn:microsoft.com/office/officeart/2016/7/layout/BasicTimeline"/>
    <dgm:cxn modelId="{F3D7F278-175B-452F-AE97-FD415B9E4A4B}" type="presParOf" srcId="{341190D4-ED50-4031-846F-A16B16AB872E}" destId="{54A2706B-1E0E-4777-8902-0CE1D8F3D345}" srcOrd="1" destOrd="0" presId="urn:microsoft.com/office/officeart/2016/7/layout/BasicTimeline"/>
    <dgm:cxn modelId="{F210FA7B-8E50-49C6-964F-8DFBFFCA673F}" type="presParOf" srcId="{54A2706B-1E0E-4777-8902-0CE1D8F3D345}" destId="{8F64A332-D7B7-4CFB-825A-68007ADE4D3A}" srcOrd="0" destOrd="0" presId="urn:microsoft.com/office/officeart/2016/7/layout/BasicTimeline"/>
    <dgm:cxn modelId="{FDE7CCF6-F5A6-4DD6-B6D8-FDA2B709B9EF}" type="presParOf" srcId="{54A2706B-1E0E-4777-8902-0CE1D8F3D345}" destId="{816A4CBE-AFC7-465A-AC53-BE88BD810885}" srcOrd="1" destOrd="0" presId="urn:microsoft.com/office/officeart/2016/7/layout/BasicTimeline"/>
    <dgm:cxn modelId="{BF13242E-2E3F-4CEE-BE9F-07011D1BBE09}" type="presParOf" srcId="{341190D4-ED50-4031-846F-A16B16AB872E}" destId="{E0E57592-444E-4F2B-A35A-A4C974A1CA1B}" srcOrd="2" destOrd="0" presId="urn:microsoft.com/office/officeart/2016/7/layout/BasicTimeline"/>
    <dgm:cxn modelId="{86CD3EA9-2515-4DFF-95AA-29381F074926}" type="presParOf" srcId="{341190D4-ED50-4031-846F-A16B16AB872E}" destId="{34DEFD61-CDEA-4B21-9A8A-B5B3D391EC82}" srcOrd="3" destOrd="0" presId="urn:microsoft.com/office/officeart/2016/7/layout/BasicTimeline"/>
    <dgm:cxn modelId="{7356AB70-1B66-4947-A9DB-D0200209A347}" type="presParOf" srcId="{341190D4-ED50-4031-846F-A16B16AB872E}" destId="{5C77E2EF-F6DA-4F57-9B07-CD34598359CD}" srcOrd="4" destOrd="0" presId="urn:microsoft.com/office/officeart/2016/7/layout/BasicTimeline"/>
    <dgm:cxn modelId="{726831D7-D4B2-44BC-9223-0C1FD6FD9876}" type="presParOf" srcId="{4194845C-5B7E-479D-95EE-EC518B9F38FC}" destId="{A12BE397-4682-410E-A5C6-3B8D5D88DCF0}" srcOrd="3" destOrd="0" presId="urn:microsoft.com/office/officeart/2016/7/layout/BasicTimeline"/>
    <dgm:cxn modelId="{2472178F-5E7E-45D4-9192-CD82F77BFFA4}" type="presParOf" srcId="{4194845C-5B7E-479D-95EE-EC518B9F38FC}" destId="{53AFB7DA-A94D-4F2D-9EBB-B42272472E0B}" srcOrd="4" destOrd="0" presId="urn:microsoft.com/office/officeart/2016/7/layout/BasicTimeline"/>
    <dgm:cxn modelId="{B1A46C78-53A5-40C6-BCF4-4BF4B7F55897}" type="presParOf" srcId="{53AFB7DA-A94D-4F2D-9EBB-B42272472E0B}" destId="{46C38ABC-123E-4EDB-BFFE-CF90726E00B2}" srcOrd="0" destOrd="0" presId="urn:microsoft.com/office/officeart/2016/7/layout/BasicTimeline"/>
    <dgm:cxn modelId="{DD2B4368-BE7B-4263-8B09-7B3902D6C321}" type="presParOf" srcId="{53AFB7DA-A94D-4F2D-9EBB-B42272472E0B}" destId="{D89665E3-B5CC-4C28-A8AD-91A13ADD960B}" srcOrd="1" destOrd="0" presId="urn:microsoft.com/office/officeart/2016/7/layout/BasicTimeline"/>
    <dgm:cxn modelId="{F4F80EEC-0443-46AB-AE14-086722F52B44}" type="presParOf" srcId="{D89665E3-B5CC-4C28-A8AD-91A13ADD960B}" destId="{6B1A0BCC-A495-4F80-8BFB-0C41A803AACB}" srcOrd="0" destOrd="0" presId="urn:microsoft.com/office/officeart/2016/7/layout/BasicTimeline"/>
    <dgm:cxn modelId="{49EBCC05-C00B-4463-8C9B-C2D2B4869371}" type="presParOf" srcId="{D89665E3-B5CC-4C28-A8AD-91A13ADD960B}" destId="{F2FF354D-9D94-4205-95D7-A00F1709A129}" srcOrd="1" destOrd="0" presId="urn:microsoft.com/office/officeart/2016/7/layout/BasicTimeline"/>
    <dgm:cxn modelId="{D8E8B613-0A16-4869-B9B9-5339DABE5953}" type="presParOf" srcId="{53AFB7DA-A94D-4F2D-9EBB-B42272472E0B}" destId="{E361BEB8-9BE0-4A58-882D-75B86D0D5261}" srcOrd="2" destOrd="0" presId="urn:microsoft.com/office/officeart/2016/7/layout/BasicTimeline"/>
    <dgm:cxn modelId="{DAE7A109-EE34-4137-9785-DC596F438D6B}" type="presParOf" srcId="{53AFB7DA-A94D-4F2D-9EBB-B42272472E0B}" destId="{F18CF1FB-7BC9-4C58-859B-DE9DDF61A2E1}" srcOrd="3" destOrd="0" presId="urn:microsoft.com/office/officeart/2016/7/layout/BasicTimeline"/>
    <dgm:cxn modelId="{DA0B701A-1DDC-404E-9D83-2E61AAC8695B}" type="presParOf" srcId="{53AFB7DA-A94D-4F2D-9EBB-B42272472E0B}" destId="{AA411E5E-81D2-4BBA-8CE5-ECE88ED7F454}" srcOrd="4" destOrd="0" presId="urn:microsoft.com/office/officeart/2016/7/layout/BasicTimeline"/>
    <dgm:cxn modelId="{CF00FE5E-B79E-4B9C-8ABC-3D9828629A31}" type="presParOf" srcId="{4194845C-5B7E-479D-95EE-EC518B9F38FC}" destId="{8B049DAC-51B5-482C-8A52-051EC51F8C67}" srcOrd="5" destOrd="0" presId="urn:microsoft.com/office/officeart/2016/7/layout/BasicTimeline"/>
    <dgm:cxn modelId="{6C3AAA36-A8E9-4D56-A1D7-B0B5A7BA3104}" type="presParOf" srcId="{4194845C-5B7E-479D-95EE-EC518B9F38FC}" destId="{21769D2C-9254-43BA-B5C0-7F962467C2A5}" srcOrd="6" destOrd="0" presId="urn:microsoft.com/office/officeart/2016/7/layout/BasicTimeline"/>
    <dgm:cxn modelId="{783ABF23-CF67-4F2C-8692-538122244229}" type="presParOf" srcId="{21769D2C-9254-43BA-B5C0-7F962467C2A5}" destId="{A67BCF47-B393-4C92-92DF-CECD6E5F513E}" srcOrd="0" destOrd="0" presId="urn:microsoft.com/office/officeart/2016/7/layout/BasicTimeline"/>
    <dgm:cxn modelId="{72E94D9A-9EE4-4BAA-B916-E433096210F7}" type="presParOf" srcId="{21769D2C-9254-43BA-B5C0-7F962467C2A5}" destId="{4370B906-10A7-4577-ACE8-ED0CC8B7014E}" srcOrd="1" destOrd="0" presId="urn:microsoft.com/office/officeart/2016/7/layout/BasicTimeline"/>
    <dgm:cxn modelId="{2B35FD89-E968-4C08-AE05-9EFDA8144E78}" type="presParOf" srcId="{4370B906-10A7-4577-ACE8-ED0CC8B7014E}" destId="{8E5F2BB8-C33E-4A0B-A1C0-DA6030AE4D90}" srcOrd="0" destOrd="0" presId="urn:microsoft.com/office/officeart/2016/7/layout/BasicTimeline"/>
    <dgm:cxn modelId="{97273D57-2D71-41B0-9956-7C158EE9EA13}" type="presParOf" srcId="{4370B906-10A7-4577-ACE8-ED0CC8B7014E}" destId="{AA1F2B98-AE1F-4BD8-8034-2342C241A737}" srcOrd="1" destOrd="0" presId="urn:microsoft.com/office/officeart/2016/7/layout/BasicTimeline"/>
    <dgm:cxn modelId="{D9DD2143-18FF-4ACE-86BE-BEC75580E15E}" type="presParOf" srcId="{21769D2C-9254-43BA-B5C0-7F962467C2A5}" destId="{AD17485B-6D1F-4865-B0F4-C7919A34D628}" srcOrd="2" destOrd="0" presId="urn:microsoft.com/office/officeart/2016/7/layout/BasicTimeline"/>
    <dgm:cxn modelId="{23D6E6F2-3824-4C92-B0EC-9682FFE14C9B}" type="presParOf" srcId="{21769D2C-9254-43BA-B5C0-7F962467C2A5}" destId="{1D01F43D-ACA0-49D0-BED6-289394D692B6}" srcOrd="3" destOrd="0" presId="urn:microsoft.com/office/officeart/2016/7/layout/BasicTimeline"/>
    <dgm:cxn modelId="{88B5C0A3-3EA8-4D46-A256-CD1ABDD488F7}" type="presParOf" srcId="{21769D2C-9254-43BA-B5C0-7F962467C2A5}" destId="{5C414BDF-91A5-43D7-963B-086245E7B11E}" srcOrd="4" destOrd="0" presId="urn:microsoft.com/office/officeart/2016/7/layout/BasicTimeline"/>
    <dgm:cxn modelId="{3067D6AF-F3FA-4E72-BCD1-4E198430C0E5}" type="presParOf" srcId="{4194845C-5B7E-479D-95EE-EC518B9F38FC}" destId="{B34F8AB4-E79F-415F-A245-5F94BBEB269A}" srcOrd="7" destOrd="0" presId="urn:microsoft.com/office/officeart/2016/7/layout/BasicTimeline"/>
    <dgm:cxn modelId="{94E8F00B-A78F-40ED-BBA0-D1F2F2DD5E26}" type="presParOf" srcId="{4194845C-5B7E-479D-95EE-EC518B9F38FC}" destId="{73121693-BA88-4968-83DC-9F8EF31794C3}" srcOrd="8" destOrd="0" presId="urn:microsoft.com/office/officeart/2016/7/layout/BasicTimeline"/>
    <dgm:cxn modelId="{EC234131-C7A9-4DB8-99D7-A59A662FE522}" type="presParOf" srcId="{73121693-BA88-4968-83DC-9F8EF31794C3}" destId="{767C55F5-DEFC-4E3E-A909-11951B327560}" srcOrd="0" destOrd="0" presId="urn:microsoft.com/office/officeart/2016/7/layout/BasicTimeline"/>
    <dgm:cxn modelId="{D61AA23D-5CD1-4149-A4B6-034D90C5D1BC}" type="presParOf" srcId="{73121693-BA88-4968-83DC-9F8EF31794C3}" destId="{888D6D79-36E4-486E-A61B-E44CE196BEB0}" srcOrd="1" destOrd="0" presId="urn:microsoft.com/office/officeart/2016/7/layout/BasicTimeline"/>
    <dgm:cxn modelId="{53DFB0D6-B94B-48DA-9AAE-B3D4D08672DF}" type="presParOf" srcId="{888D6D79-36E4-486E-A61B-E44CE196BEB0}" destId="{108B9AB7-017B-492A-A115-8A3FA6AFDB32}" srcOrd="0" destOrd="0" presId="urn:microsoft.com/office/officeart/2016/7/layout/BasicTimeline"/>
    <dgm:cxn modelId="{DF220CC9-44CC-46E0-A672-C9EFC4A74BA5}" type="presParOf" srcId="{888D6D79-36E4-486E-A61B-E44CE196BEB0}" destId="{07E17E8D-9288-4352-8790-DAD2E82B37D1}" srcOrd="1" destOrd="0" presId="urn:microsoft.com/office/officeart/2016/7/layout/BasicTimeline"/>
    <dgm:cxn modelId="{B35D4BA2-4053-4108-9C4F-30025608FACC}" type="presParOf" srcId="{73121693-BA88-4968-83DC-9F8EF31794C3}" destId="{5B16852E-FA9E-47EB-81D8-B295F1C3D900}" srcOrd="2" destOrd="0" presId="urn:microsoft.com/office/officeart/2016/7/layout/BasicTimeline"/>
    <dgm:cxn modelId="{3F755FE3-B7E2-48F0-BF29-2309F0D97F08}" type="presParOf" srcId="{73121693-BA88-4968-83DC-9F8EF31794C3}" destId="{B8A1C1FA-C84D-4253-9F8E-164129DE97CA}" srcOrd="3" destOrd="0" presId="urn:microsoft.com/office/officeart/2016/7/layout/BasicTimeline"/>
    <dgm:cxn modelId="{578543A7-4CE7-408C-A1C2-C3EA02D72371}" type="presParOf" srcId="{73121693-BA88-4968-83DC-9F8EF31794C3}" destId="{7077C7E3-26C1-4643-A10E-EC48FECB9060}" srcOrd="4" destOrd="0" presId="urn:microsoft.com/office/officeart/2016/7/layout/Basic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8AD88DE-985A-4864-BD6B-FD9387248690}"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C58B5EAE-1FE3-4CF3-8DC8-DEABE8BDF786}">
      <dgm:prSet/>
      <dgm:spPr/>
      <dgm:t>
        <a:bodyPr/>
        <a:lstStyle/>
        <a:p>
          <a:pPr>
            <a:lnSpc>
              <a:spcPct val="100000"/>
            </a:lnSpc>
          </a:pPr>
          <a:r>
            <a:rPr lang="en-US"/>
            <a:t>Master Development Plan</a:t>
          </a:r>
        </a:p>
      </dgm:t>
    </dgm:pt>
    <dgm:pt modelId="{EB26F62A-4927-45B8-866A-9634BDB1C5D1}" type="parTrans" cxnId="{D51370A4-C761-4F29-94D9-3D22D43A5133}">
      <dgm:prSet/>
      <dgm:spPr/>
      <dgm:t>
        <a:bodyPr/>
        <a:lstStyle/>
        <a:p>
          <a:endParaRPr lang="en-US"/>
        </a:p>
      </dgm:t>
    </dgm:pt>
    <dgm:pt modelId="{79211748-B38E-400D-9699-DD8784154060}" type="sibTrans" cxnId="{D51370A4-C761-4F29-94D9-3D22D43A5133}">
      <dgm:prSet/>
      <dgm:spPr/>
      <dgm:t>
        <a:bodyPr/>
        <a:lstStyle/>
        <a:p>
          <a:endParaRPr lang="en-US"/>
        </a:p>
      </dgm:t>
    </dgm:pt>
    <dgm:pt modelId="{8AF3085D-0C49-492F-A128-B68013F8990F}">
      <dgm:prSet/>
      <dgm:spPr/>
      <dgm:t>
        <a:bodyPr/>
        <a:lstStyle/>
        <a:p>
          <a:pPr>
            <a:lnSpc>
              <a:spcPct val="100000"/>
            </a:lnSpc>
          </a:pPr>
          <a:r>
            <a:rPr lang="en-US" dirty="0"/>
            <a:t>Market Analysis, Nursing Pre-Design Study</a:t>
          </a:r>
        </a:p>
      </dgm:t>
    </dgm:pt>
    <dgm:pt modelId="{32D27042-1658-40B7-BD57-799BB6FC0CCF}" type="parTrans" cxnId="{9E107421-1D2E-4A59-A67E-0E87F0FEF22F}">
      <dgm:prSet/>
      <dgm:spPr/>
      <dgm:t>
        <a:bodyPr/>
        <a:lstStyle/>
        <a:p>
          <a:endParaRPr lang="en-US"/>
        </a:p>
      </dgm:t>
    </dgm:pt>
    <dgm:pt modelId="{521037AD-EB27-47A5-91BE-EE88C3D204C4}" type="sibTrans" cxnId="{9E107421-1D2E-4A59-A67E-0E87F0FEF22F}">
      <dgm:prSet/>
      <dgm:spPr/>
      <dgm:t>
        <a:bodyPr/>
        <a:lstStyle/>
        <a:p>
          <a:endParaRPr lang="en-US"/>
        </a:p>
      </dgm:t>
    </dgm:pt>
    <dgm:pt modelId="{E76E44FA-1660-4567-BEE3-05D996A1C4D0}">
      <dgm:prSet/>
      <dgm:spPr/>
      <dgm:t>
        <a:bodyPr/>
        <a:lstStyle/>
        <a:p>
          <a:pPr>
            <a:lnSpc>
              <a:spcPct val="100000"/>
            </a:lnSpc>
          </a:pPr>
          <a:r>
            <a:rPr lang="en-US"/>
            <a:t>Special Use Permit</a:t>
          </a:r>
        </a:p>
      </dgm:t>
    </dgm:pt>
    <dgm:pt modelId="{DB207A65-5913-4CB6-A5F0-0C875F81904D}" type="parTrans" cxnId="{132F1B08-1CB6-4A0E-B5F4-F1B92DA9EE65}">
      <dgm:prSet/>
      <dgm:spPr/>
      <dgm:t>
        <a:bodyPr/>
        <a:lstStyle/>
        <a:p>
          <a:endParaRPr lang="en-US"/>
        </a:p>
      </dgm:t>
    </dgm:pt>
    <dgm:pt modelId="{B2E058AD-6C77-427D-B624-B3BE9FA84D54}" type="sibTrans" cxnId="{132F1B08-1CB6-4A0E-B5F4-F1B92DA9EE65}">
      <dgm:prSet/>
      <dgm:spPr/>
      <dgm:t>
        <a:bodyPr/>
        <a:lstStyle/>
        <a:p>
          <a:endParaRPr lang="en-US"/>
        </a:p>
      </dgm:t>
    </dgm:pt>
    <dgm:pt modelId="{A491764A-46EF-46D3-87FE-88E1A302B6B5}">
      <dgm:prSet/>
      <dgm:spPr/>
      <dgm:t>
        <a:bodyPr/>
        <a:lstStyle/>
        <a:p>
          <a:pPr>
            <a:lnSpc>
              <a:spcPct val="100000"/>
            </a:lnSpc>
          </a:pPr>
          <a:r>
            <a:rPr lang="en-US"/>
            <a:t>SEPA Environmental Review</a:t>
          </a:r>
          <a:endParaRPr lang="en-US" dirty="0"/>
        </a:p>
      </dgm:t>
    </dgm:pt>
    <dgm:pt modelId="{93F4D576-7501-4D61-B1C8-3ABBE7C1F0E1}" type="parTrans" cxnId="{CE6CE3C0-1514-41FB-A29E-50DBB3FBD492}">
      <dgm:prSet/>
      <dgm:spPr/>
      <dgm:t>
        <a:bodyPr/>
        <a:lstStyle/>
        <a:p>
          <a:endParaRPr lang="en-US"/>
        </a:p>
      </dgm:t>
    </dgm:pt>
    <dgm:pt modelId="{0BFDD0BD-563C-4800-9B56-B829AC5DD055}" type="sibTrans" cxnId="{CE6CE3C0-1514-41FB-A29E-50DBB3FBD492}">
      <dgm:prSet/>
      <dgm:spPr/>
      <dgm:t>
        <a:bodyPr/>
        <a:lstStyle/>
        <a:p>
          <a:endParaRPr lang="en-US"/>
        </a:p>
      </dgm:t>
    </dgm:pt>
    <dgm:pt modelId="{D7078B4F-D53F-48C2-9A7D-58C5A186A8BC}">
      <dgm:prSet/>
      <dgm:spPr/>
      <dgm:t>
        <a:bodyPr/>
        <a:lstStyle/>
        <a:p>
          <a:pPr>
            <a:lnSpc>
              <a:spcPct val="100000"/>
            </a:lnSpc>
          </a:pPr>
          <a:r>
            <a:rPr lang="en-US" dirty="0"/>
            <a:t>Tree Survey, Stormwater TIR, Traffic Impact Analysis, Critical Areas Report</a:t>
          </a:r>
        </a:p>
      </dgm:t>
    </dgm:pt>
    <dgm:pt modelId="{D55E53EE-0050-4C45-A36C-25DAD1FE63AB}" type="parTrans" cxnId="{6C6330AB-81B0-4831-A48D-E13988B685DA}">
      <dgm:prSet/>
      <dgm:spPr/>
      <dgm:t>
        <a:bodyPr/>
        <a:lstStyle/>
        <a:p>
          <a:endParaRPr lang="en-US"/>
        </a:p>
      </dgm:t>
    </dgm:pt>
    <dgm:pt modelId="{E2F55F53-B8B4-4FD8-970F-D9F90247F9F1}" type="sibTrans" cxnId="{6C6330AB-81B0-4831-A48D-E13988B685DA}">
      <dgm:prSet/>
      <dgm:spPr/>
      <dgm:t>
        <a:bodyPr/>
        <a:lstStyle/>
        <a:p>
          <a:endParaRPr lang="en-US"/>
        </a:p>
      </dgm:t>
    </dgm:pt>
    <dgm:pt modelId="{D653B9F7-4743-4FCF-97DC-F5BA0082EC79}">
      <dgm:prSet/>
      <dgm:spPr/>
      <dgm:t>
        <a:bodyPr/>
        <a:lstStyle/>
        <a:p>
          <a:pPr>
            <a:lnSpc>
              <a:spcPct val="100000"/>
            </a:lnSpc>
          </a:pPr>
          <a:r>
            <a:rPr lang="en-US" dirty="0"/>
            <a:t>Demolition</a:t>
          </a:r>
        </a:p>
      </dgm:t>
    </dgm:pt>
    <dgm:pt modelId="{87E72F3E-AA70-40A2-BB33-C279E614BD1D}" type="parTrans" cxnId="{A3E03C8C-C4B3-436A-AD32-8C344F41C6C9}">
      <dgm:prSet/>
      <dgm:spPr/>
      <dgm:t>
        <a:bodyPr/>
        <a:lstStyle/>
        <a:p>
          <a:endParaRPr lang="en-US"/>
        </a:p>
      </dgm:t>
    </dgm:pt>
    <dgm:pt modelId="{B946FECE-6D5E-4233-B2F0-0AB5AA1DDAC1}" type="sibTrans" cxnId="{A3E03C8C-C4B3-436A-AD32-8C344F41C6C9}">
      <dgm:prSet/>
      <dgm:spPr/>
      <dgm:t>
        <a:bodyPr/>
        <a:lstStyle/>
        <a:p>
          <a:endParaRPr lang="en-US"/>
        </a:p>
      </dgm:t>
    </dgm:pt>
    <dgm:pt modelId="{BA5373F5-9D90-4087-A71B-986E3C0433D5}">
      <dgm:prSet/>
      <dgm:spPr/>
      <dgm:t>
        <a:bodyPr/>
        <a:lstStyle/>
        <a:p>
          <a:pPr>
            <a:lnSpc>
              <a:spcPct val="100000"/>
            </a:lnSpc>
          </a:pPr>
          <a:r>
            <a:rPr lang="en-US" dirty="0"/>
            <a:t>Site Development</a:t>
          </a:r>
        </a:p>
      </dgm:t>
    </dgm:pt>
    <dgm:pt modelId="{E8B08674-87BE-4C14-812C-7D350D48DF93}" type="parTrans" cxnId="{9E22B3C1-C31B-440F-8234-7CD124E907C8}">
      <dgm:prSet/>
      <dgm:spPr/>
      <dgm:t>
        <a:bodyPr/>
        <a:lstStyle/>
        <a:p>
          <a:endParaRPr lang="en-US"/>
        </a:p>
      </dgm:t>
    </dgm:pt>
    <dgm:pt modelId="{382286DF-84B0-427C-967B-78C53AE3657B}" type="sibTrans" cxnId="{9E22B3C1-C31B-440F-8234-7CD124E907C8}">
      <dgm:prSet/>
      <dgm:spPr/>
      <dgm:t>
        <a:bodyPr/>
        <a:lstStyle/>
        <a:p>
          <a:endParaRPr lang="en-US"/>
        </a:p>
      </dgm:t>
    </dgm:pt>
    <dgm:pt modelId="{7DCF968C-AB6C-4F68-B6D6-41E337D9D369}">
      <dgm:prSet/>
      <dgm:spPr/>
      <dgm:t>
        <a:bodyPr/>
        <a:lstStyle/>
        <a:p>
          <a:pPr>
            <a:lnSpc>
              <a:spcPct val="100000"/>
            </a:lnSpc>
          </a:pPr>
          <a:r>
            <a:rPr lang="en-US" dirty="0"/>
            <a:t>Building</a:t>
          </a:r>
        </a:p>
      </dgm:t>
    </dgm:pt>
    <dgm:pt modelId="{795EADFE-E690-48AD-8886-4870E8E2EEDD}" type="sibTrans" cxnId="{6F13CC5C-8163-48F0-AFA8-A98E65298A50}">
      <dgm:prSet/>
      <dgm:spPr/>
      <dgm:t>
        <a:bodyPr/>
        <a:lstStyle/>
        <a:p>
          <a:endParaRPr lang="en-US"/>
        </a:p>
      </dgm:t>
    </dgm:pt>
    <dgm:pt modelId="{2D7D0557-F53A-4E97-8610-B7146B20849A}" type="parTrans" cxnId="{6F13CC5C-8163-48F0-AFA8-A98E65298A50}">
      <dgm:prSet/>
      <dgm:spPr/>
      <dgm:t>
        <a:bodyPr/>
        <a:lstStyle/>
        <a:p>
          <a:endParaRPr lang="en-US"/>
        </a:p>
      </dgm:t>
    </dgm:pt>
    <dgm:pt modelId="{4D57F9FA-6EC1-4718-9BD9-E9BCE2707BA6}" type="pres">
      <dgm:prSet presAssocID="{78AD88DE-985A-4864-BD6B-FD9387248690}" presName="root" presStyleCnt="0">
        <dgm:presLayoutVars>
          <dgm:dir/>
          <dgm:resizeHandles val="exact"/>
        </dgm:presLayoutVars>
      </dgm:prSet>
      <dgm:spPr/>
    </dgm:pt>
    <dgm:pt modelId="{306D6B3C-B1C6-445F-8E8F-F2BB1917375A}" type="pres">
      <dgm:prSet presAssocID="{C58B5EAE-1FE3-4CF3-8DC8-DEABE8BDF786}" presName="compNode" presStyleCnt="0"/>
      <dgm:spPr/>
    </dgm:pt>
    <dgm:pt modelId="{A3E30EA0-5215-470D-9C8C-C52B797F5B31}" type="pres">
      <dgm:prSet presAssocID="{C58B5EAE-1FE3-4CF3-8DC8-DEABE8BDF786}" presName="bgRect" presStyleLbl="bgShp" presStyleIdx="0" presStyleCnt="6"/>
      <dgm:spPr>
        <a:solidFill>
          <a:srgbClr val="0F5DA3"/>
        </a:solidFill>
      </dgm:spPr>
    </dgm:pt>
    <dgm:pt modelId="{E22C0980-49E4-4156-BE90-C52CD52EDA73}" type="pres">
      <dgm:prSet presAssocID="{C58B5EAE-1FE3-4CF3-8DC8-DEABE8BDF786}"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pward trend"/>
        </a:ext>
      </dgm:extLst>
    </dgm:pt>
    <dgm:pt modelId="{F86228E7-AF64-486B-BE9B-F1C2CECD5D9F}" type="pres">
      <dgm:prSet presAssocID="{C58B5EAE-1FE3-4CF3-8DC8-DEABE8BDF786}" presName="spaceRect" presStyleCnt="0"/>
      <dgm:spPr/>
    </dgm:pt>
    <dgm:pt modelId="{E48ECF95-2EC2-46B6-85F8-78D1496CC542}" type="pres">
      <dgm:prSet presAssocID="{C58B5EAE-1FE3-4CF3-8DC8-DEABE8BDF786}" presName="parTx" presStyleLbl="revTx" presStyleIdx="0" presStyleCnt="8">
        <dgm:presLayoutVars>
          <dgm:chMax val="0"/>
          <dgm:chPref val="0"/>
        </dgm:presLayoutVars>
      </dgm:prSet>
      <dgm:spPr/>
    </dgm:pt>
    <dgm:pt modelId="{0F839DDB-701B-4B9F-9CAA-2B7634506774}" type="pres">
      <dgm:prSet presAssocID="{C58B5EAE-1FE3-4CF3-8DC8-DEABE8BDF786}" presName="desTx" presStyleLbl="revTx" presStyleIdx="1" presStyleCnt="8">
        <dgm:presLayoutVars/>
      </dgm:prSet>
      <dgm:spPr/>
    </dgm:pt>
    <dgm:pt modelId="{0A09975B-A2E1-4A90-BE39-170BF867F2B3}" type="pres">
      <dgm:prSet presAssocID="{79211748-B38E-400D-9699-DD8784154060}" presName="sibTrans" presStyleCnt="0"/>
      <dgm:spPr/>
    </dgm:pt>
    <dgm:pt modelId="{76DCD965-21D5-4064-8EB2-1A55EA3C1F55}" type="pres">
      <dgm:prSet presAssocID="{E76E44FA-1660-4567-BEE3-05D996A1C4D0}" presName="compNode" presStyleCnt="0"/>
      <dgm:spPr/>
    </dgm:pt>
    <dgm:pt modelId="{57454906-AC0C-4621-B257-4AE8DE0E5C11}" type="pres">
      <dgm:prSet presAssocID="{E76E44FA-1660-4567-BEE3-05D996A1C4D0}" presName="bgRect" presStyleLbl="bgShp" presStyleIdx="1" presStyleCnt="6"/>
      <dgm:spPr>
        <a:solidFill>
          <a:srgbClr val="0F5DA3"/>
        </a:solidFill>
      </dgm:spPr>
    </dgm:pt>
    <dgm:pt modelId="{949D250E-0CE9-40FB-BC57-D0D33CF6E632}" type="pres">
      <dgm:prSet presAssocID="{E76E44FA-1660-4567-BEE3-05D996A1C4D0}"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4AE3E600-49E9-49AE-87EB-60135B774E81}" type="pres">
      <dgm:prSet presAssocID="{E76E44FA-1660-4567-BEE3-05D996A1C4D0}" presName="spaceRect" presStyleCnt="0"/>
      <dgm:spPr/>
    </dgm:pt>
    <dgm:pt modelId="{9C366ED7-39EE-4AB2-9E7E-359F10BCAE82}" type="pres">
      <dgm:prSet presAssocID="{E76E44FA-1660-4567-BEE3-05D996A1C4D0}" presName="parTx" presStyleLbl="revTx" presStyleIdx="2" presStyleCnt="8">
        <dgm:presLayoutVars>
          <dgm:chMax val="0"/>
          <dgm:chPref val="0"/>
        </dgm:presLayoutVars>
      </dgm:prSet>
      <dgm:spPr/>
    </dgm:pt>
    <dgm:pt modelId="{A1F2B1F4-CC00-4F49-AC4A-F73162D5BCEF}" type="pres">
      <dgm:prSet presAssocID="{B2E058AD-6C77-427D-B624-B3BE9FA84D54}" presName="sibTrans" presStyleCnt="0"/>
      <dgm:spPr/>
    </dgm:pt>
    <dgm:pt modelId="{0B5B5266-FB84-4014-814C-63C04083947C}" type="pres">
      <dgm:prSet presAssocID="{A491764A-46EF-46D3-87FE-88E1A302B6B5}" presName="compNode" presStyleCnt="0"/>
      <dgm:spPr/>
    </dgm:pt>
    <dgm:pt modelId="{B5680CDF-C0F6-4422-B2F7-63AD2D86A9F2}" type="pres">
      <dgm:prSet presAssocID="{A491764A-46EF-46D3-87FE-88E1A302B6B5}" presName="bgRect" presStyleLbl="bgShp" presStyleIdx="2" presStyleCnt="6"/>
      <dgm:spPr>
        <a:solidFill>
          <a:srgbClr val="0F5DA3"/>
        </a:solidFill>
      </dgm:spPr>
    </dgm:pt>
    <dgm:pt modelId="{53DF5EE1-FD06-4CF3-BB51-3D03C18C2BF3}" type="pres">
      <dgm:prSet presAssocID="{A491764A-46EF-46D3-87FE-88E1A302B6B5}"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eciduous tree"/>
        </a:ext>
      </dgm:extLst>
    </dgm:pt>
    <dgm:pt modelId="{CA228C59-3A49-4C33-9EF8-656E6C1B01CF}" type="pres">
      <dgm:prSet presAssocID="{A491764A-46EF-46D3-87FE-88E1A302B6B5}" presName="spaceRect" presStyleCnt="0"/>
      <dgm:spPr/>
    </dgm:pt>
    <dgm:pt modelId="{EF0F27E5-2709-4216-8481-E4077D4CFB6F}" type="pres">
      <dgm:prSet presAssocID="{A491764A-46EF-46D3-87FE-88E1A302B6B5}" presName="parTx" presStyleLbl="revTx" presStyleIdx="3" presStyleCnt="8">
        <dgm:presLayoutVars>
          <dgm:chMax val="0"/>
          <dgm:chPref val="0"/>
        </dgm:presLayoutVars>
      </dgm:prSet>
      <dgm:spPr/>
    </dgm:pt>
    <dgm:pt modelId="{19AB9490-3A69-4626-B822-C6A598B3B3F0}" type="pres">
      <dgm:prSet presAssocID="{A491764A-46EF-46D3-87FE-88E1A302B6B5}" presName="desTx" presStyleLbl="revTx" presStyleIdx="4" presStyleCnt="8">
        <dgm:presLayoutVars/>
      </dgm:prSet>
      <dgm:spPr/>
    </dgm:pt>
    <dgm:pt modelId="{0181575B-41A7-4D60-9805-B1868264C508}" type="pres">
      <dgm:prSet presAssocID="{0BFDD0BD-563C-4800-9B56-B829AC5DD055}" presName="sibTrans" presStyleCnt="0"/>
      <dgm:spPr/>
    </dgm:pt>
    <dgm:pt modelId="{32BE0C4E-CF3D-4EE1-BBE4-38234C660EFD}" type="pres">
      <dgm:prSet presAssocID="{D653B9F7-4743-4FCF-97DC-F5BA0082EC79}" presName="compNode" presStyleCnt="0"/>
      <dgm:spPr/>
    </dgm:pt>
    <dgm:pt modelId="{46A2A449-A481-4BAA-8D18-0F120ECB31B3}" type="pres">
      <dgm:prSet presAssocID="{D653B9F7-4743-4FCF-97DC-F5BA0082EC79}" presName="bgRect" presStyleLbl="bgShp" presStyleIdx="3" presStyleCnt="6"/>
      <dgm:spPr>
        <a:solidFill>
          <a:srgbClr val="0F5DA3"/>
        </a:solidFill>
      </dgm:spPr>
    </dgm:pt>
    <dgm:pt modelId="{26F7C08F-8800-41AE-8C13-A997F7CDB7D0}" type="pres">
      <dgm:prSet presAssocID="{D653B9F7-4743-4FCF-97DC-F5BA0082EC79}"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Construction worker male with solid fill"/>
        </a:ext>
      </dgm:extLst>
    </dgm:pt>
    <dgm:pt modelId="{4DA7C1A6-F09D-40DF-B1FE-C030DDE5F6AD}" type="pres">
      <dgm:prSet presAssocID="{D653B9F7-4743-4FCF-97DC-F5BA0082EC79}" presName="spaceRect" presStyleCnt="0"/>
      <dgm:spPr/>
    </dgm:pt>
    <dgm:pt modelId="{C98CC9B9-4929-4635-940B-859312F1414D}" type="pres">
      <dgm:prSet presAssocID="{D653B9F7-4743-4FCF-97DC-F5BA0082EC79}" presName="parTx" presStyleLbl="revTx" presStyleIdx="5" presStyleCnt="8">
        <dgm:presLayoutVars>
          <dgm:chMax val="0"/>
          <dgm:chPref val="0"/>
        </dgm:presLayoutVars>
      </dgm:prSet>
      <dgm:spPr/>
    </dgm:pt>
    <dgm:pt modelId="{1AC8FB3E-7AA5-402A-9C80-58653B5612F9}" type="pres">
      <dgm:prSet presAssocID="{B946FECE-6D5E-4233-B2F0-0AB5AA1DDAC1}" presName="sibTrans" presStyleCnt="0"/>
      <dgm:spPr/>
    </dgm:pt>
    <dgm:pt modelId="{5750C22B-F1B3-42FA-82DA-2DF0F119BF47}" type="pres">
      <dgm:prSet presAssocID="{BA5373F5-9D90-4087-A71B-986E3C0433D5}" presName="compNode" presStyleCnt="0"/>
      <dgm:spPr/>
    </dgm:pt>
    <dgm:pt modelId="{4EBC1846-9ECB-43B2-A3E6-E9BA3FEDB69A}" type="pres">
      <dgm:prSet presAssocID="{BA5373F5-9D90-4087-A71B-986E3C0433D5}" presName="bgRect" presStyleLbl="bgShp" presStyleIdx="4" presStyleCnt="6"/>
      <dgm:spPr>
        <a:solidFill>
          <a:srgbClr val="0F5DA3"/>
        </a:solidFill>
      </dgm:spPr>
    </dgm:pt>
    <dgm:pt modelId="{ABE8B673-D9DB-424D-8E1E-9587EEB05A14}" type="pres">
      <dgm:prSet presAssocID="{BA5373F5-9D90-4087-A71B-986E3C0433D5}"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Excavator with solid fill"/>
        </a:ext>
      </dgm:extLst>
    </dgm:pt>
    <dgm:pt modelId="{2B857121-8A2A-470F-A400-A2B17FB8976C}" type="pres">
      <dgm:prSet presAssocID="{BA5373F5-9D90-4087-A71B-986E3C0433D5}" presName="spaceRect" presStyleCnt="0"/>
      <dgm:spPr/>
    </dgm:pt>
    <dgm:pt modelId="{35BB6F89-C607-410D-AFD2-064A165B3848}" type="pres">
      <dgm:prSet presAssocID="{BA5373F5-9D90-4087-A71B-986E3C0433D5}" presName="parTx" presStyleLbl="revTx" presStyleIdx="6" presStyleCnt="8">
        <dgm:presLayoutVars>
          <dgm:chMax val="0"/>
          <dgm:chPref val="0"/>
        </dgm:presLayoutVars>
      </dgm:prSet>
      <dgm:spPr/>
    </dgm:pt>
    <dgm:pt modelId="{D8D51495-BCE8-4C53-A322-99E30EB9CADB}" type="pres">
      <dgm:prSet presAssocID="{382286DF-84B0-427C-967B-78C53AE3657B}" presName="sibTrans" presStyleCnt="0"/>
      <dgm:spPr/>
    </dgm:pt>
    <dgm:pt modelId="{345F6B6C-221C-42FE-8EEC-DC5F5282FCA1}" type="pres">
      <dgm:prSet presAssocID="{7DCF968C-AB6C-4F68-B6D6-41E337D9D369}" presName="compNode" presStyleCnt="0"/>
      <dgm:spPr/>
    </dgm:pt>
    <dgm:pt modelId="{31290281-E76A-4914-A16E-D8B59518F3FB}" type="pres">
      <dgm:prSet presAssocID="{7DCF968C-AB6C-4F68-B6D6-41E337D9D369}" presName="bgRect" presStyleLbl="bgShp" presStyleIdx="5" presStyleCnt="6"/>
      <dgm:spPr>
        <a:solidFill>
          <a:srgbClr val="0F5DA3"/>
        </a:solidFill>
      </dgm:spPr>
    </dgm:pt>
    <dgm:pt modelId="{3C68D40B-E7A6-4FFD-BAE3-9DC2CC081414}" type="pres">
      <dgm:prSet presAssocID="{7DCF968C-AB6C-4F68-B6D6-41E337D9D369}"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Building"/>
        </a:ext>
      </dgm:extLst>
    </dgm:pt>
    <dgm:pt modelId="{5CABEA2D-E701-4AB7-828B-4A6BC3D129C5}" type="pres">
      <dgm:prSet presAssocID="{7DCF968C-AB6C-4F68-B6D6-41E337D9D369}" presName="spaceRect" presStyleCnt="0"/>
      <dgm:spPr/>
    </dgm:pt>
    <dgm:pt modelId="{F13A9FC9-DDBD-4837-B76A-585649015553}" type="pres">
      <dgm:prSet presAssocID="{7DCF968C-AB6C-4F68-B6D6-41E337D9D369}" presName="parTx" presStyleLbl="revTx" presStyleIdx="7" presStyleCnt="8">
        <dgm:presLayoutVars>
          <dgm:chMax val="0"/>
          <dgm:chPref val="0"/>
        </dgm:presLayoutVars>
      </dgm:prSet>
      <dgm:spPr/>
    </dgm:pt>
  </dgm:ptLst>
  <dgm:cxnLst>
    <dgm:cxn modelId="{59DDEC05-27C6-4A80-945B-BE39D7CEEFA4}" type="presOf" srcId="{BA5373F5-9D90-4087-A71B-986E3C0433D5}" destId="{35BB6F89-C607-410D-AFD2-064A165B3848}" srcOrd="0" destOrd="0" presId="urn:microsoft.com/office/officeart/2018/2/layout/IconVerticalSolidList"/>
    <dgm:cxn modelId="{132F1B08-1CB6-4A0E-B5F4-F1B92DA9EE65}" srcId="{78AD88DE-985A-4864-BD6B-FD9387248690}" destId="{E76E44FA-1660-4567-BEE3-05D996A1C4D0}" srcOrd="1" destOrd="0" parTransId="{DB207A65-5913-4CB6-A5F0-0C875F81904D}" sibTransId="{B2E058AD-6C77-427D-B624-B3BE9FA84D54}"/>
    <dgm:cxn modelId="{E0D8EF20-64B5-4218-A1AC-2D8D28A0BE3B}" type="presOf" srcId="{7DCF968C-AB6C-4F68-B6D6-41E337D9D369}" destId="{F13A9FC9-DDBD-4837-B76A-585649015553}" srcOrd="0" destOrd="0" presId="urn:microsoft.com/office/officeart/2018/2/layout/IconVerticalSolidList"/>
    <dgm:cxn modelId="{9E107421-1D2E-4A59-A67E-0E87F0FEF22F}" srcId="{C58B5EAE-1FE3-4CF3-8DC8-DEABE8BDF786}" destId="{8AF3085D-0C49-492F-A128-B68013F8990F}" srcOrd="0" destOrd="0" parTransId="{32D27042-1658-40B7-BD57-799BB6FC0CCF}" sibTransId="{521037AD-EB27-47A5-91BE-EE88C3D204C4}"/>
    <dgm:cxn modelId="{084C8539-3188-482C-A193-60AB4FD3AD4B}" type="presOf" srcId="{C58B5EAE-1FE3-4CF3-8DC8-DEABE8BDF786}" destId="{E48ECF95-2EC2-46B6-85F8-78D1496CC542}" srcOrd="0" destOrd="0" presId="urn:microsoft.com/office/officeart/2018/2/layout/IconVerticalSolidList"/>
    <dgm:cxn modelId="{F1D9DB3C-89F0-4810-835B-88BFD2A9FB0F}" type="presOf" srcId="{A491764A-46EF-46D3-87FE-88E1A302B6B5}" destId="{EF0F27E5-2709-4216-8481-E4077D4CFB6F}" srcOrd="0" destOrd="0" presId="urn:microsoft.com/office/officeart/2018/2/layout/IconVerticalSolidList"/>
    <dgm:cxn modelId="{6F13CC5C-8163-48F0-AFA8-A98E65298A50}" srcId="{78AD88DE-985A-4864-BD6B-FD9387248690}" destId="{7DCF968C-AB6C-4F68-B6D6-41E337D9D369}" srcOrd="5" destOrd="0" parTransId="{2D7D0557-F53A-4E97-8610-B7146B20849A}" sibTransId="{795EADFE-E690-48AD-8886-4870E8E2EEDD}"/>
    <dgm:cxn modelId="{B3356071-F8C1-4796-9190-D68316CD19C7}" type="presOf" srcId="{E76E44FA-1660-4567-BEE3-05D996A1C4D0}" destId="{9C366ED7-39EE-4AB2-9E7E-359F10BCAE82}" srcOrd="0" destOrd="0" presId="urn:microsoft.com/office/officeart/2018/2/layout/IconVerticalSolidList"/>
    <dgm:cxn modelId="{C08C3489-B12F-491A-8596-5074562A097D}" type="presOf" srcId="{D7078B4F-D53F-48C2-9A7D-58C5A186A8BC}" destId="{19AB9490-3A69-4626-B822-C6A598B3B3F0}" srcOrd="0" destOrd="0" presId="urn:microsoft.com/office/officeart/2018/2/layout/IconVerticalSolidList"/>
    <dgm:cxn modelId="{A3E03C8C-C4B3-436A-AD32-8C344F41C6C9}" srcId="{78AD88DE-985A-4864-BD6B-FD9387248690}" destId="{D653B9F7-4743-4FCF-97DC-F5BA0082EC79}" srcOrd="3" destOrd="0" parTransId="{87E72F3E-AA70-40A2-BB33-C279E614BD1D}" sibTransId="{B946FECE-6D5E-4233-B2F0-0AB5AA1DDAC1}"/>
    <dgm:cxn modelId="{D51370A4-C761-4F29-94D9-3D22D43A5133}" srcId="{78AD88DE-985A-4864-BD6B-FD9387248690}" destId="{C58B5EAE-1FE3-4CF3-8DC8-DEABE8BDF786}" srcOrd="0" destOrd="0" parTransId="{EB26F62A-4927-45B8-866A-9634BDB1C5D1}" sibTransId="{79211748-B38E-400D-9699-DD8784154060}"/>
    <dgm:cxn modelId="{6C6330AB-81B0-4831-A48D-E13988B685DA}" srcId="{A491764A-46EF-46D3-87FE-88E1A302B6B5}" destId="{D7078B4F-D53F-48C2-9A7D-58C5A186A8BC}" srcOrd="0" destOrd="0" parTransId="{D55E53EE-0050-4C45-A36C-25DAD1FE63AB}" sibTransId="{E2F55F53-B8B4-4FD8-970F-D9F90247F9F1}"/>
    <dgm:cxn modelId="{CE6CE3C0-1514-41FB-A29E-50DBB3FBD492}" srcId="{78AD88DE-985A-4864-BD6B-FD9387248690}" destId="{A491764A-46EF-46D3-87FE-88E1A302B6B5}" srcOrd="2" destOrd="0" parTransId="{93F4D576-7501-4D61-B1C8-3ABBE7C1F0E1}" sibTransId="{0BFDD0BD-563C-4800-9B56-B829AC5DD055}"/>
    <dgm:cxn modelId="{9E22B3C1-C31B-440F-8234-7CD124E907C8}" srcId="{78AD88DE-985A-4864-BD6B-FD9387248690}" destId="{BA5373F5-9D90-4087-A71B-986E3C0433D5}" srcOrd="4" destOrd="0" parTransId="{E8B08674-87BE-4C14-812C-7D350D48DF93}" sibTransId="{382286DF-84B0-427C-967B-78C53AE3657B}"/>
    <dgm:cxn modelId="{0CE285D7-8D2D-4429-BEEE-998660B8DC4E}" type="presOf" srcId="{78AD88DE-985A-4864-BD6B-FD9387248690}" destId="{4D57F9FA-6EC1-4718-9BD9-E9BCE2707BA6}" srcOrd="0" destOrd="0" presId="urn:microsoft.com/office/officeart/2018/2/layout/IconVerticalSolidList"/>
    <dgm:cxn modelId="{049F94D8-3989-426A-993A-21F9BF0B5656}" type="presOf" srcId="{8AF3085D-0C49-492F-A128-B68013F8990F}" destId="{0F839DDB-701B-4B9F-9CAA-2B7634506774}" srcOrd="0" destOrd="0" presId="urn:microsoft.com/office/officeart/2018/2/layout/IconVerticalSolidList"/>
    <dgm:cxn modelId="{E5667AF5-27A8-4B07-8848-7831DF58E144}" type="presOf" srcId="{D653B9F7-4743-4FCF-97DC-F5BA0082EC79}" destId="{C98CC9B9-4929-4635-940B-859312F1414D}" srcOrd="0" destOrd="0" presId="urn:microsoft.com/office/officeart/2018/2/layout/IconVerticalSolidList"/>
    <dgm:cxn modelId="{44590FC9-2557-49EB-806C-1E5A888FA672}" type="presParOf" srcId="{4D57F9FA-6EC1-4718-9BD9-E9BCE2707BA6}" destId="{306D6B3C-B1C6-445F-8E8F-F2BB1917375A}" srcOrd="0" destOrd="0" presId="urn:microsoft.com/office/officeart/2018/2/layout/IconVerticalSolidList"/>
    <dgm:cxn modelId="{723FF218-311B-40F2-9899-AC46E44A9C26}" type="presParOf" srcId="{306D6B3C-B1C6-445F-8E8F-F2BB1917375A}" destId="{A3E30EA0-5215-470D-9C8C-C52B797F5B31}" srcOrd="0" destOrd="0" presId="urn:microsoft.com/office/officeart/2018/2/layout/IconVerticalSolidList"/>
    <dgm:cxn modelId="{D2C42648-79C2-459F-8D7F-182E7597F9B6}" type="presParOf" srcId="{306D6B3C-B1C6-445F-8E8F-F2BB1917375A}" destId="{E22C0980-49E4-4156-BE90-C52CD52EDA73}" srcOrd="1" destOrd="0" presId="urn:microsoft.com/office/officeart/2018/2/layout/IconVerticalSolidList"/>
    <dgm:cxn modelId="{34DF800C-7B5C-42F2-91FD-FB1A1517E9C1}" type="presParOf" srcId="{306D6B3C-B1C6-445F-8E8F-F2BB1917375A}" destId="{F86228E7-AF64-486B-BE9B-F1C2CECD5D9F}" srcOrd="2" destOrd="0" presId="urn:microsoft.com/office/officeart/2018/2/layout/IconVerticalSolidList"/>
    <dgm:cxn modelId="{975DAAC9-C21F-4517-91FD-D34B2D9E4B67}" type="presParOf" srcId="{306D6B3C-B1C6-445F-8E8F-F2BB1917375A}" destId="{E48ECF95-2EC2-46B6-85F8-78D1496CC542}" srcOrd="3" destOrd="0" presId="urn:microsoft.com/office/officeart/2018/2/layout/IconVerticalSolidList"/>
    <dgm:cxn modelId="{FC3D41DC-DD55-445E-8145-2FA08002AC06}" type="presParOf" srcId="{306D6B3C-B1C6-445F-8E8F-F2BB1917375A}" destId="{0F839DDB-701B-4B9F-9CAA-2B7634506774}" srcOrd="4" destOrd="0" presId="urn:microsoft.com/office/officeart/2018/2/layout/IconVerticalSolidList"/>
    <dgm:cxn modelId="{9FFE55C7-5FC5-45E2-876A-7DF62C809962}" type="presParOf" srcId="{4D57F9FA-6EC1-4718-9BD9-E9BCE2707BA6}" destId="{0A09975B-A2E1-4A90-BE39-170BF867F2B3}" srcOrd="1" destOrd="0" presId="urn:microsoft.com/office/officeart/2018/2/layout/IconVerticalSolidList"/>
    <dgm:cxn modelId="{06CEE6BD-4D0C-414A-A6B5-2BC75489DB38}" type="presParOf" srcId="{4D57F9FA-6EC1-4718-9BD9-E9BCE2707BA6}" destId="{76DCD965-21D5-4064-8EB2-1A55EA3C1F55}" srcOrd="2" destOrd="0" presId="urn:microsoft.com/office/officeart/2018/2/layout/IconVerticalSolidList"/>
    <dgm:cxn modelId="{13B58A8D-90D1-4FDA-A26A-7BEAE3285D0D}" type="presParOf" srcId="{76DCD965-21D5-4064-8EB2-1A55EA3C1F55}" destId="{57454906-AC0C-4621-B257-4AE8DE0E5C11}" srcOrd="0" destOrd="0" presId="urn:microsoft.com/office/officeart/2018/2/layout/IconVerticalSolidList"/>
    <dgm:cxn modelId="{4A79CE7A-5F77-4667-9AA9-2E0B11649734}" type="presParOf" srcId="{76DCD965-21D5-4064-8EB2-1A55EA3C1F55}" destId="{949D250E-0CE9-40FB-BC57-D0D33CF6E632}" srcOrd="1" destOrd="0" presId="urn:microsoft.com/office/officeart/2018/2/layout/IconVerticalSolidList"/>
    <dgm:cxn modelId="{075DD5FF-5F40-431F-853D-106FE1BB6934}" type="presParOf" srcId="{76DCD965-21D5-4064-8EB2-1A55EA3C1F55}" destId="{4AE3E600-49E9-49AE-87EB-60135B774E81}" srcOrd="2" destOrd="0" presId="urn:microsoft.com/office/officeart/2018/2/layout/IconVerticalSolidList"/>
    <dgm:cxn modelId="{B0788987-F5AF-4BB6-A07E-72BD96612BC5}" type="presParOf" srcId="{76DCD965-21D5-4064-8EB2-1A55EA3C1F55}" destId="{9C366ED7-39EE-4AB2-9E7E-359F10BCAE82}" srcOrd="3" destOrd="0" presId="urn:microsoft.com/office/officeart/2018/2/layout/IconVerticalSolidList"/>
    <dgm:cxn modelId="{9F72CA7F-8D63-4221-B5AD-03CD465DFA75}" type="presParOf" srcId="{4D57F9FA-6EC1-4718-9BD9-E9BCE2707BA6}" destId="{A1F2B1F4-CC00-4F49-AC4A-F73162D5BCEF}" srcOrd="3" destOrd="0" presId="urn:microsoft.com/office/officeart/2018/2/layout/IconVerticalSolidList"/>
    <dgm:cxn modelId="{26E12D40-13BE-4CFE-96A4-2C94BC993055}" type="presParOf" srcId="{4D57F9FA-6EC1-4718-9BD9-E9BCE2707BA6}" destId="{0B5B5266-FB84-4014-814C-63C04083947C}" srcOrd="4" destOrd="0" presId="urn:microsoft.com/office/officeart/2018/2/layout/IconVerticalSolidList"/>
    <dgm:cxn modelId="{B989116E-95EF-4598-89B7-74016362E5A8}" type="presParOf" srcId="{0B5B5266-FB84-4014-814C-63C04083947C}" destId="{B5680CDF-C0F6-4422-B2F7-63AD2D86A9F2}" srcOrd="0" destOrd="0" presId="urn:microsoft.com/office/officeart/2018/2/layout/IconVerticalSolidList"/>
    <dgm:cxn modelId="{F245B858-40CF-4D4B-8C74-ADAC79FF8541}" type="presParOf" srcId="{0B5B5266-FB84-4014-814C-63C04083947C}" destId="{53DF5EE1-FD06-4CF3-BB51-3D03C18C2BF3}" srcOrd="1" destOrd="0" presId="urn:microsoft.com/office/officeart/2018/2/layout/IconVerticalSolidList"/>
    <dgm:cxn modelId="{A9851DBF-CD2A-4A2C-92D7-BCD3339058E8}" type="presParOf" srcId="{0B5B5266-FB84-4014-814C-63C04083947C}" destId="{CA228C59-3A49-4C33-9EF8-656E6C1B01CF}" srcOrd="2" destOrd="0" presId="urn:microsoft.com/office/officeart/2018/2/layout/IconVerticalSolidList"/>
    <dgm:cxn modelId="{C35AAD38-CDBC-4A6C-A668-C990D47D1DE3}" type="presParOf" srcId="{0B5B5266-FB84-4014-814C-63C04083947C}" destId="{EF0F27E5-2709-4216-8481-E4077D4CFB6F}" srcOrd="3" destOrd="0" presId="urn:microsoft.com/office/officeart/2018/2/layout/IconVerticalSolidList"/>
    <dgm:cxn modelId="{81EA418D-77FB-4FCD-9D14-8F52DC45CBC5}" type="presParOf" srcId="{0B5B5266-FB84-4014-814C-63C04083947C}" destId="{19AB9490-3A69-4626-B822-C6A598B3B3F0}" srcOrd="4" destOrd="0" presId="urn:microsoft.com/office/officeart/2018/2/layout/IconVerticalSolidList"/>
    <dgm:cxn modelId="{A7F7129B-DB6D-453E-B95A-A4A50CAF4EA5}" type="presParOf" srcId="{4D57F9FA-6EC1-4718-9BD9-E9BCE2707BA6}" destId="{0181575B-41A7-4D60-9805-B1868264C508}" srcOrd="5" destOrd="0" presId="urn:microsoft.com/office/officeart/2018/2/layout/IconVerticalSolidList"/>
    <dgm:cxn modelId="{7EFB1A9D-D33D-4DE3-93C3-3C298B791DB8}" type="presParOf" srcId="{4D57F9FA-6EC1-4718-9BD9-E9BCE2707BA6}" destId="{32BE0C4E-CF3D-4EE1-BBE4-38234C660EFD}" srcOrd="6" destOrd="0" presId="urn:microsoft.com/office/officeart/2018/2/layout/IconVerticalSolidList"/>
    <dgm:cxn modelId="{1C9A45BD-19DA-4074-A805-BE5941840F68}" type="presParOf" srcId="{32BE0C4E-CF3D-4EE1-BBE4-38234C660EFD}" destId="{46A2A449-A481-4BAA-8D18-0F120ECB31B3}" srcOrd="0" destOrd="0" presId="urn:microsoft.com/office/officeart/2018/2/layout/IconVerticalSolidList"/>
    <dgm:cxn modelId="{3B226C2D-7865-4034-A635-571AD6AC460E}" type="presParOf" srcId="{32BE0C4E-CF3D-4EE1-BBE4-38234C660EFD}" destId="{26F7C08F-8800-41AE-8C13-A997F7CDB7D0}" srcOrd="1" destOrd="0" presId="urn:microsoft.com/office/officeart/2018/2/layout/IconVerticalSolidList"/>
    <dgm:cxn modelId="{16F944AE-0CB6-4399-9A2A-2EB53AC6A7AD}" type="presParOf" srcId="{32BE0C4E-CF3D-4EE1-BBE4-38234C660EFD}" destId="{4DA7C1A6-F09D-40DF-B1FE-C030DDE5F6AD}" srcOrd="2" destOrd="0" presId="urn:microsoft.com/office/officeart/2018/2/layout/IconVerticalSolidList"/>
    <dgm:cxn modelId="{381020F5-1B8B-4939-AAED-9C9B45D8F5F8}" type="presParOf" srcId="{32BE0C4E-CF3D-4EE1-BBE4-38234C660EFD}" destId="{C98CC9B9-4929-4635-940B-859312F1414D}" srcOrd="3" destOrd="0" presId="urn:microsoft.com/office/officeart/2018/2/layout/IconVerticalSolidList"/>
    <dgm:cxn modelId="{10291698-2260-41ED-955A-512DE2B8A77A}" type="presParOf" srcId="{4D57F9FA-6EC1-4718-9BD9-E9BCE2707BA6}" destId="{1AC8FB3E-7AA5-402A-9C80-58653B5612F9}" srcOrd="7" destOrd="0" presId="urn:microsoft.com/office/officeart/2018/2/layout/IconVerticalSolidList"/>
    <dgm:cxn modelId="{C516ECF1-6AB5-465A-88E4-FA5C38A74B5B}" type="presParOf" srcId="{4D57F9FA-6EC1-4718-9BD9-E9BCE2707BA6}" destId="{5750C22B-F1B3-42FA-82DA-2DF0F119BF47}" srcOrd="8" destOrd="0" presId="urn:microsoft.com/office/officeart/2018/2/layout/IconVerticalSolidList"/>
    <dgm:cxn modelId="{2E075D59-6CDD-4EFD-9DCB-B0B238EADE63}" type="presParOf" srcId="{5750C22B-F1B3-42FA-82DA-2DF0F119BF47}" destId="{4EBC1846-9ECB-43B2-A3E6-E9BA3FEDB69A}" srcOrd="0" destOrd="0" presId="urn:microsoft.com/office/officeart/2018/2/layout/IconVerticalSolidList"/>
    <dgm:cxn modelId="{1CAA6959-4033-4703-AC4D-A848FD9679A2}" type="presParOf" srcId="{5750C22B-F1B3-42FA-82DA-2DF0F119BF47}" destId="{ABE8B673-D9DB-424D-8E1E-9587EEB05A14}" srcOrd="1" destOrd="0" presId="urn:microsoft.com/office/officeart/2018/2/layout/IconVerticalSolidList"/>
    <dgm:cxn modelId="{586E40A0-A0C0-4C62-8A14-03B12544CAFF}" type="presParOf" srcId="{5750C22B-F1B3-42FA-82DA-2DF0F119BF47}" destId="{2B857121-8A2A-470F-A400-A2B17FB8976C}" srcOrd="2" destOrd="0" presId="urn:microsoft.com/office/officeart/2018/2/layout/IconVerticalSolidList"/>
    <dgm:cxn modelId="{6A4DBBD4-C0BE-4F16-823A-542FF24B16CD}" type="presParOf" srcId="{5750C22B-F1B3-42FA-82DA-2DF0F119BF47}" destId="{35BB6F89-C607-410D-AFD2-064A165B3848}" srcOrd="3" destOrd="0" presId="urn:microsoft.com/office/officeart/2018/2/layout/IconVerticalSolidList"/>
    <dgm:cxn modelId="{4FF9E5AA-F8B8-48DB-8272-1F5E3A372086}" type="presParOf" srcId="{4D57F9FA-6EC1-4718-9BD9-E9BCE2707BA6}" destId="{D8D51495-BCE8-4C53-A322-99E30EB9CADB}" srcOrd="9" destOrd="0" presId="urn:microsoft.com/office/officeart/2018/2/layout/IconVerticalSolidList"/>
    <dgm:cxn modelId="{2B8E5F42-DF15-4451-ADC5-BFC0BF28B633}" type="presParOf" srcId="{4D57F9FA-6EC1-4718-9BD9-E9BCE2707BA6}" destId="{345F6B6C-221C-42FE-8EEC-DC5F5282FCA1}" srcOrd="10" destOrd="0" presId="urn:microsoft.com/office/officeart/2018/2/layout/IconVerticalSolidList"/>
    <dgm:cxn modelId="{F7AD400A-394D-4D5E-8407-051D94841B7A}" type="presParOf" srcId="{345F6B6C-221C-42FE-8EEC-DC5F5282FCA1}" destId="{31290281-E76A-4914-A16E-D8B59518F3FB}" srcOrd="0" destOrd="0" presId="urn:microsoft.com/office/officeart/2018/2/layout/IconVerticalSolidList"/>
    <dgm:cxn modelId="{F606B4C5-8FB0-4308-8251-78222AC3E670}" type="presParOf" srcId="{345F6B6C-221C-42FE-8EEC-DC5F5282FCA1}" destId="{3C68D40B-E7A6-4FFD-BAE3-9DC2CC081414}" srcOrd="1" destOrd="0" presId="urn:microsoft.com/office/officeart/2018/2/layout/IconVerticalSolidList"/>
    <dgm:cxn modelId="{D4364DE9-DC35-4364-A2A8-661999748B51}" type="presParOf" srcId="{345F6B6C-221C-42FE-8EEC-DC5F5282FCA1}" destId="{5CABEA2D-E701-4AB7-828B-4A6BC3D129C5}" srcOrd="2" destOrd="0" presId="urn:microsoft.com/office/officeart/2018/2/layout/IconVerticalSolidList"/>
    <dgm:cxn modelId="{5733F5F0-C172-4360-9499-6283550D4679}" type="presParOf" srcId="{345F6B6C-221C-42FE-8EEC-DC5F5282FCA1}" destId="{F13A9FC9-DDBD-4837-B76A-585649015553}" srcOrd="3" destOrd="0" presId="urn:microsoft.com/office/officeart/2018/2/layout/IconVerticalSoli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6A172B9-AD49-4095-8CB5-A49434C8E2B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096406B-3443-4CF1-B23D-235FFEF95808}">
      <dgm:prSet/>
      <dgm:spPr/>
      <dgm:t>
        <a:bodyPr/>
        <a:lstStyle/>
        <a:p>
          <a:r>
            <a:rPr lang="en-US" dirty="0">
              <a:solidFill>
                <a:schemeClr val="accent1">
                  <a:lumMod val="60000"/>
                  <a:lumOff val="40000"/>
                </a:schemeClr>
              </a:solidFill>
            </a:rPr>
            <a:t>Project website: </a:t>
          </a:r>
          <a:r>
            <a:rPr lang="en-US" dirty="0">
              <a:solidFill>
                <a:srgbClr val="000000"/>
              </a:solidFill>
              <a:hlinkClick xmlns:r="http://schemas.openxmlformats.org/officeDocument/2006/relationships" r:id="rId1">
                <a:extLst>
                  <a:ext uri="{A12FA001-AC4F-418D-AE19-62706E023703}">
                    <ahyp:hlinkClr xmlns:ahyp="http://schemas.microsoft.com/office/drawing/2018/hyperlinkcolor" val="tx"/>
                  </a:ext>
                </a:extLst>
              </a:hlinkClick>
            </a:rPr>
            <a:t>https://www.dshs.wa.gov/dda/fircrest-school-project</a:t>
          </a:r>
          <a:r>
            <a:rPr lang="en-US" dirty="0">
              <a:solidFill>
                <a:srgbClr val="000000"/>
              </a:solidFill>
            </a:rPr>
            <a:t> </a:t>
          </a:r>
        </a:p>
      </dgm:t>
    </dgm:pt>
    <dgm:pt modelId="{88346FB1-DDDC-4D25-8C6E-16FDF491E9A5}" type="parTrans" cxnId="{C6DE0B52-D8E2-4712-BEAB-BF10FC5A5852}">
      <dgm:prSet/>
      <dgm:spPr/>
      <dgm:t>
        <a:bodyPr/>
        <a:lstStyle/>
        <a:p>
          <a:endParaRPr lang="en-US"/>
        </a:p>
      </dgm:t>
    </dgm:pt>
    <dgm:pt modelId="{CD3543BC-F5FC-4384-8528-05A247DE88DC}" type="sibTrans" cxnId="{C6DE0B52-D8E2-4712-BEAB-BF10FC5A5852}">
      <dgm:prSet/>
      <dgm:spPr/>
      <dgm:t>
        <a:bodyPr/>
        <a:lstStyle/>
        <a:p>
          <a:endParaRPr lang="en-US"/>
        </a:p>
      </dgm:t>
    </dgm:pt>
    <dgm:pt modelId="{EEBB4080-32F6-4C7D-AC5F-720FECFEABAC}">
      <dgm:prSet/>
      <dgm:spPr/>
      <dgm:t>
        <a:bodyPr/>
        <a:lstStyle/>
        <a:p>
          <a:r>
            <a:rPr lang="en-US" dirty="0">
              <a:solidFill>
                <a:schemeClr val="accent1">
                  <a:lumMod val="60000"/>
                  <a:lumOff val="40000"/>
                </a:schemeClr>
              </a:solidFill>
            </a:rPr>
            <a:t>Project Email Address: </a:t>
          </a:r>
          <a:r>
            <a:rPr lang="en-US" dirty="0">
              <a:solidFill>
                <a:srgbClr val="000000"/>
              </a:solidFill>
              <a:hlinkClick xmlns:r="http://schemas.openxmlformats.org/officeDocument/2006/relationships" r:id="rId2">
                <a:extLst>
                  <a:ext uri="{A12FA001-AC4F-418D-AE19-62706E023703}">
                    <ahyp:hlinkClr xmlns:ahyp="http://schemas.microsoft.com/office/drawing/2018/hyperlinkcolor" val="tx"/>
                  </a:ext>
                </a:extLst>
              </a:hlinkClick>
            </a:rPr>
            <a:t>FircrestSchoolProject@dshs.wa.gov</a:t>
          </a:r>
          <a:r>
            <a:rPr lang="en-US" dirty="0">
              <a:solidFill>
                <a:srgbClr val="000000"/>
              </a:solidFill>
            </a:rPr>
            <a:t> </a:t>
          </a:r>
        </a:p>
      </dgm:t>
    </dgm:pt>
    <dgm:pt modelId="{2C0A565F-61F0-4893-AC94-A13A031DAD28}" type="parTrans" cxnId="{B0ABDAF7-7F8A-4851-84C0-8A1FE1B9C371}">
      <dgm:prSet/>
      <dgm:spPr/>
      <dgm:t>
        <a:bodyPr/>
        <a:lstStyle/>
        <a:p>
          <a:endParaRPr lang="en-US"/>
        </a:p>
      </dgm:t>
    </dgm:pt>
    <dgm:pt modelId="{D0F3C5FD-60A9-457E-BF32-D427FF9F13E2}" type="sibTrans" cxnId="{B0ABDAF7-7F8A-4851-84C0-8A1FE1B9C371}">
      <dgm:prSet/>
      <dgm:spPr/>
      <dgm:t>
        <a:bodyPr/>
        <a:lstStyle/>
        <a:p>
          <a:endParaRPr lang="en-US"/>
        </a:p>
      </dgm:t>
    </dgm:pt>
    <dgm:pt modelId="{31EC6B40-EED5-4FBA-AA35-A6C26228CFA6}" type="pres">
      <dgm:prSet presAssocID="{06A172B9-AD49-4095-8CB5-A49434C8E2BB}" presName="root" presStyleCnt="0">
        <dgm:presLayoutVars>
          <dgm:dir/>
          <dgm:resizeHandles val="exact"/>
        </dgm:presLayoutVars>
      </dgm:prSet>
      <dgm:spPr/>
    </dgm:pt>
    <dgm:pt modelId="{50551732-5328-4BEB-9A5C-6F7F99329E5B}" type="pres">
      <dgm:prSet presAssocID="{0096406B-3443-4CF1-B23D-235FFEF95808}" presName="compNode" presStyleCnt="0"/>
      <dgm:spPr/>
    </dgm:pt>
    <dgm:pt modelId="{39A9B4AC-5673-422C-A0B6-3A3ECCAA6C51}" type="pres">
      <dgm:prSet presAssocID="{0096406B-3443-4CF1-B23D-235FFEF95808}" presName="bgRect" presStyleLbl="bgShp" presStyleIdx="0" presStyleCnt="2"/>
      <dgm:spPr/>
    </dgm:pt>
    <dgm:pt modelId="{41E04668-7D75-4CE7-91E4-C9F14C998E4B}" type="pres">
      <dgm:prSet presAssocID="{0096406B-3443-4CF1-B23D-235FFEF95808}" presName="iconRect" presStyleLbl="node1" presStyleIdx="0"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itor"/>
        </a:ext>
      </dgm:extLst>
    </dgm:pt>
    <dgm:pt modelId="{6A52F6FC-B53D-4FAE-AC60-A0E8C21E6A6D}" type="pres">
      <dgm:prSet presAssocID="{0096406B-3443-4CF1-B23D-235FFEF95808}" presName="spaceRect" presStyleCnt="0"/>
      <dgm:spPr/>
    </dgm:pt>
    <dgm:pt modelId="{B9C64F39-FE7C-49E5-861D-D30A5F7A8B0A}" type="pres">
      <dgm:prSet presAssocID="{0096406B-3443-4CF1-B23D-235FFEF95808}" presName="parTx" presStyleLbl="revTx" presStyleIdx="0" presStyleCnt="2">
        <dgm:presLayoutVars>
          <dgm:chMax val="0"/>
          <dgm:chPref val="0"/>
        </dgm:presLayoutVars>
      </dgm:prSet>
      <dgm:spPr/>
    </dgm:pt>
    <dgm:pt modelId="{2E22F351-9254-4947-9C30-37977E902592}" type="pres">
      <dgm:prSet presAssocID="{CD3543BC-F5FC-4384-8528-05A247DE88DC}" presName="sibTrans" presStyleCnt="0"/>
      <dgm:spPr/>
    </dgm:pt>
    <dgm:pt modelId="{8EB33454-24E4-4976-A155-9667A053E15A}" type="pres">
      <dgm:prSet presAssocID="{EEBB4080-32F6-4C7D-AC5F-720FECFEABAC}" presName="compNode" presStyleCnt="0"/>
      <dgm:spPr/>
    </dgm:pt>
    <dgm:pt modelId="{54D4571E-E1B2-4707-ACEB-77BFEBE9B5C9}" type="pres">
      <dgm:prSet presAssocID="{EEBB4080-32F6-4C7D-AC5F-720FECFEABAC}" presName="bgRect" presStyleLbl="bgShp" presStyleIdx="1" presStyleCnt="2"/>
      <dgm:spPr/>
    </dgm:pt>
    <dgm:pt modelId="{7222A440-C734-4BD4-97AD-5C1A4BA5B66E}" type="pres">
      <dgm:prSet presAssocID="{EEBB4080-32F6-4C7D-AC5F-720FECFEABAC}" presName="iconRect" presStyleLbl="node1" presStyleIdx="1" presStyleCnt="2"/>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nvelope"/>
        </a:ext>
      </dgm:extLst>
    </dgm:pt>
    <dgm:pt modelId="{C8164486-7143-4D61-8BBD-494D0643F73A}" type="pres">
      <dgm:prSet presAssocID="{EEBB4080-32F6-4C7D-AC5F-720FECFEABAC}" presName="spaceRect" presStyleCnt="0"/>
      <dgm:spPr/>
    </dgm:pt>
    <dgm:pt modelId="{2DCA9B39-DEFC-4DDB-9152-4B6C0C60E3BD}" type="pres">
      <dgm:prSet presAssocID="{EEBB4080-32F6-4C7D-AC5F-720FECFEABAC}" presName="parTx" presStyleLbl="revTx" presStyleIdx="1" presStyleCnt="2">
        <dgm:presLayoutVars>
          <dgm:chMax val="0"/>
          <dgm:chPref val="0"/>
        </dgm:presLayoutVars>
      </dgm:prSet>
      <dgm:spPr/>
    </dgm:pt>
  </dgm:ptLst>
  <dgm:cxnLst>
    <dgm:cxn modelId="{38EC7B28-FEF2-4BFD-ACC9-1929EE315739}" type="presOf" srcId="{EEBB4080-32F6-4C7D-AC5F-720FECFEABAC}" destId="{2DCA9B39-DEFC-4DDB-9152-4B6C0C60E3BD}" srcOrd="0" destOrd="0" presId="urn:microsoft.com/office/officeart/2018/2/layout/IconVerticalSolidList"/>
    <dgm:cxn modelId="{C6DE0B52-D8E2-4712-BEAB-BF10FC5A5852}" srcId="{06A172B9-AD49-4095-8CB5-A49434C8E2BB}" destId="{0096406B-3443-4CF1-B23D-235FFEF95808}" srcOrd="0" destOrd="0" parTransId="{88346FB1-DDDC-4D25-8C6E-16FDF491E9A5}" sibTransId="{CD3543BC-F5FC-4384-8528-05A247DE88DC}"/>
    <dgm:cxn modelId="{2CC9CECB-9CE4-416D-A3F0-369082A4C853}" type="presOf" srcId="{06A172B9-AD49-4095-8CB5-A49434C8E2BB}" destId="{31EC6B40-EED5-4FBA-AA35-A6C26228CFA6}" srcOrd="0" destOrd="0" presId="urn:microsoft.com/office/officeart/2018/2/layout/IconVerticalSolidList"/>
    <dgm:cxn modelId="{B0ABDAF7-7F8A-4851-84C0-8A1FE1B9C371}" srcId="{06A172B9-AD49-4095-8CB5-A49434C8E2BB}" destId="{EEBB4080-32F6-4C7D-AC5F-720FECFEABAC}" srcOrd="1" destOrd="0" parTransId="{2C0A565F-61F0-4893-AC94-A13A031DAD28}" sibTransId="{D0F3C5FD-60A9-457E-BF32-D427FF9F13E2}"/>
    <dgm:cxn modelId="{509B2AF8-A671-4043-9AD8-851948A40BE0}" type="presOf" srcId="{0096406B-3443-4CF1-B23D-235FFEF95808}" destId="{B9C64F39-FE7C-49E5-861D-D30A5F7A8B0A}" srcOrd="0" destOrd="0" presId="urn:microsoft.com/office/officeart/2018/2/layout/IconVerticalSolidList"/>
    <dgm:cxn modelId="{C90BBFF1-3D9C-41CD-A0FC-9043900ED8D8}" type="presParOf" srcId="{31EC6B40-EED5-4FBA-AA35-A6C26228CFA6}" destId="{50551732-5328-4BEB-9A5C-6F7F99329E5B}" srcOrd="0" destOrd="0" presId="urn:microsoft.com/office/officeart/2018/2/layout/IconVerticalSolidList"/>
    <dgm:cxn modelId="{DDE54AD8-2C02-4C2F-ABF1-3FAEBC7C5824}" type="presParOf" srcId="{50551732-5328-4BEB-9A5C-6F7F99329E5B}" destId="{39A9B4AC-5673-422C-A0B6-3A3ECCAA6C51}" srcOrd="0" destOrd="0" presId="urn:microsoft.com/office/officeart/2018/2/layout/IconVerticalSolidList"/>
    <dgm:cxn modelId="{8F8FDF73-D057-4E22-8D96-A3217A4EF61F}" type="presParOf" srcId="{50551732-5328-4BEB-9A5C-6F7F99329E5B}" destId="{41E04668-7D75-4CE7-91E4-C9F14C998E4B}" srcOrd="1" destOrd="0" presId="urn:microsoft.com/office/officeart/2018/2/layout/IconVerticalSolidList"/>
    <dgm:cxn modelId="{6000F7FD-1A17-48FF-B8F3-60120A126672}" type="presParOf" srcId="{50551732-5328-4BEB-9A5C-6F7F99329E5B}" destId="{6A52F6FC-B53D-4FAE-AC60-A0E8C21E6A6D}" srcOrd="2" destOrd="0" presId="urn:microsoft.com/office/officeart/2018/2/layout/IconVerticalSolidList"/>
    <dgm:cxn modelId="{B6250FAE-4108-432E-A51C-A1EA1431671B}" type="presParOf" srcId="{50551732-5328-4BEB-9A5C-6F7F99329E5B}" destId="{B9C64F39-FE7C-49E5-861D-D30A5F7A8B0A}" srcOrd="3" destOrd="0" presId="urn:microsoft.com/office/officeart/2018/2/layout/IconVerticalSolidList"/>
    <dgm:cxn modelId="{6E2EABB4-89F2-4AEA-A348-5C1ED72B728C}" type="presParOf" srcId="{31EC6B40-EED5-4FBA-AA35-A6C26228CFA6}" destId="{2E22F351-9254-4947-9C30-37977E902592}" srcOrd="1" destOrd="0" presId="urn:microsoft.com/office/officeart/2018/2/layout/IconVerticalSolidList"/>
    <dgm:cxn modelId="{F7D04553-3606-4F34-9D57-751C6ABFA806}" type="presParOf" srcId="{31EC6B40-EED5-4FBA-AA35-A6C26228CFA6}" destId="{8EB33454-24E4-4976-A155-9667A053E15A}" srcOrd="2" destOrd="0" presId="urn:microsoft.com/office/officeart/2018/2/layout/IconVerticalSolidList"/>
    <dgm:cxn modelId="{24FB3AE3-16B7-4C9B-9FE3-7E416479FE75}" type="presParOf" srcId="{8EB33454-24E4-4976-A155-9667A053E15A}" destId="{54D4571E-E1B2-4707-ACEB-77BFEBE9B5C9}" srcOrd="0" destOrd="0" presId="urn:microsoft.com/office/officeart/2018/2/layout/IconVerticalSolidList"/>
    <dgm:cxn modelId="{E94962A6-AC01-4F82-9A8C-9FC3F42F82CD}" type="presParOf" srcId="{8EB33454-24E4-4976-A155-9667A053E15A}" destId="{7222A440-C734-4BD4-97AD-5C1A4BA5B66E}" srcOrd="1" destOrd="0" presId="urn:microsoft.com/office/officeart/2018/2/layout/IconVerticalSolidList"/>
    <dgm:cxn modelId="{89418205-7F65-4F76-BD6D-982FD5423587}" type="presParOf" srcId="{8EB33454-24E4-4976-A155-9667A053E15A}" destId="{C8164486-7143-4D61-8BBD-494D0643F73A}" srcOrd="2" destOrd="0" presId="urn:microsoft.com/office/officeart/2018/2/layout/IconVerticalSolidList"/>
    <dgm:cxn modelId="{3F9ACA27-5729-492B-A90F-EE01913E4426}" type="presParOf" srcId="{8EB33454-24E4-4976-A155-9667A053E15A}" destId="{2DCA9B39-DEFC-4DDB-9152-4B6C0C60E3BD}"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A41D7C-FB7A-422E-8682-1DF2F52C82BA}">
      <dsp:nvSpPr>
        <dsp:cNvPr id="0" name=""/>
        <dsp:cNvSpPr/>
      </dsp:nvSpPr>
      <dsp:spPr>
        <a:xfrm>
          <a:off x="1464159" y="138540"/>
          <a:ext cx="1510523" cy="138624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000" b="-1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326CF63-51FB-40C7-8193-D3748448C7ED}">
      <dsp:nvSpPr>
        <dsp:cNvPr id="0" name=""/>
        <dsp:cNvSpPr/>
      </dsp:nvSpPr>
      <dsp:spPr>
        <a:xfrm>
          <a:off x="115654" y="1547778"/>
          <a:ext cx="4315781" cy="594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b="1"/>
          </a:pPr>
          <a:r>
            <a:rPr lang="en-US" sz="2000" kern="1200" dirty="0">
              <a:solidFill>
                <a:srgbClr val="000000"/>
              </a:solidFill>
              <a:latin typeface="Source Sans Pro" panose="020B0503030403020204" pitchFamily="34" charset="0"/>
              <a:ea typeface="Source Sans Pro" panose="020B0503030403020204" pitchFamily="34" charset="0"/>
            </a:rPr>
            <a:t>Here’s how to raise your hand if you’re using your computer:</a:t>
          </a:r>
        </a:p>
      </dsp:txBody>
      <dsp:txXfrm>
        <a:off x="115654" y="1547778"/>
        <a:ext cx="4315781" cy="594103"/>
      </dsp:txXfrm>
    </dsp:sp>
    <dsp:sp modelId="{35F25E16-2EAE-4F9E-A292-5EA67AEB76D9}">
      <dsp:nvSpPr>
        <dsp:cNvPr id="0" name=""/>
        <dsp:cNvSpPr/>
      </dsp:nvSpPr>
      <dsp:spPr>
        <a:xfrm>
          <a:off x="115654" y="2217015"/>
          <a:ext cx="4315781" cy="1876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dirty="0">
              <a:solidFill>
                <a:srgbClr val="000000"/>
              </a:solidFill>
              <a:latin typeface="Source Sans Pro" panose="020B0503030403020204" pitchFamily="34" charset="0"/>
              <a:ea typeface="Source Sans Pro" panose="020B0503030403020204" pitchFamily="34" charset="0"/>
              <a:cs typeface="Open Sans" panose="020B0606030504020204" pitchFamily="34" charset="0"/>
            </a:rPr>
            <a:t>Click on the Participants section, at the bottom of your screen.</a:t>
          </a:r>
        </a:p>
        <a:p>
          <a:pPr marL="0" lvl="0" indent="0" algn="ctr" defTabSz="800100">
            <a:lnSpc>
              <a:spcPct val="90000"/>
            </a:lnSpc>
            <a:spcBef>
              <a:spcPct val="0"/>
            </a:spcBef>
            <a:spcAft>
              <a:spcPct val="35000"/>
            </a:spcAft>
            <a:buNone/>
          </a:pPr>
          <a:r>
            <a:rPr lang="en-US" sz="1800" kern="1200" dirty="0">
              <a:solidFill>
                <a:srgbClr val="000000"/>
              </a:solidFill>
              <a:latin typeface="Source Sans Pro" panose="020B0503030403020204" pitchFamily="34" charset="0"/>
              <a:ea typeface="Source Sans Pro" panose="020B0503030403020204" pitchFamily="34" charset="0"/>
              <a:cs typeface="Open Sans" panose="020B0606030504020204" pitchFamily="34" charset="0"/>
            </a:rPr>
            <a:t>Click on the small icon in the shape of a hand, labeled “Raise Hand”.</a:t>
          </a:r>
        </a:p>
        <a:p>
          <a:pPr marL="0" lvl="0" indent="0" algn="ctr" defTabSz="800100">
            <a:lnSpc>
              <a:spcPct val="90000"/>
            </a:lnSpc>
            <a:spcBef>
              <a:spcPct val="0"/>
            </a:spcBef>
            <a:spcAft>
              <a:spcPct val="35000"/>
            </a:spcAft>
            <a:buNone/>
          </a:pPr>
          <a:r>
            <a:rPr lang="en-US" sz="1800" kern="1200" dirty="0">
              <a:solidFill>
                <a:srgbClr val="000000"/>
              </a:solidFill>
              <a:latin typeface="Source Sans Pro" panose="020B0503030403020204" pitchFamily="34" charset="0"/>
              <a:ea typeface="Source Sans Pro" panose="020B0503030403020204" pitchFamily="34" charset="0"/>
              <a:cs typeface="Open Sans" panose="020B0606030504020204" pitchFamily="34" charset="0"/>
            </a:rPr>
            <a:t>Your hand is now raised, which means that the hosts and other participants will see that you have something to say.</a:t>
          </a:r>
        </a:p>
      </dsp:txBody>
      <dsp:txXfrm>
        <a:off x="115654" y="2217015"/>
        <a:ext cx="4315781" cy="1876466"/>
      </dsp:txXfrm>
    </dsp:sp>
    <dsp:sp modelId="{7BCD154A-2BB2-436C-A6C2-427FD4711CFF}">
      <dsp:nvSpPr>
        <dsp:cNvPr id="0" name=""/>
        <dsp:cNvSpPr/>
      </dsp:nvSpPr>
      <dsp:spPr>
        <a:xfrm>
          <a:off x="6590623" y="46258"/>
          <a:ext cx="1510523" cy="1386241"/>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1000" b="-1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7CDEC6A-5953-4824-8CD9-73243AC7A259}">
      <dsp:nvSpPr>
        <dsp:cNvPr id="0" name=""/>
        <dsp:cNvSpPr/>
      </dsp:nvSpPr>
      <dsp:spPr>
        <a:xfrm>
          <a:off x="5186697" y="1547778"/>
          <a:ext cx="4315781" cy="594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b="1"/>
          </a:pPr>
          <a:r>
            <a:rPr lang="en-US" sz="2000" kern="1200" dirty="0">
              <a:solidFill>
                <a:srgbClr val="000000"/>
              </a:solidFill>
              <a:latin typeface="Source Sans Pro" panose="020B0503030403020204" pitchFamily="34" charset="0"/>
              <a:ea typeface="Source Sans Pro" panose="020B0503030403020204" pitchFamily="34" charset="0"/>
            </a:rPr>
            <a:t>If you’re using the Zoom app on iOS or Android:</a:t>
          </a:r>
        </a:p>
      </dsp:txBody>
      <dsp:txXfrm>
        <a:off x="5186697" y="1547778"/>
        <a:ext cx="4315781" cy="594103"/>
      </dsp:txXfrm>
    </dsp:sp>
    <dsp:sp modelId="{02699238-D42D-4A1A-BF15-C73FD6EEF4A8}">
      <dsp:nvSpPr>
        <dsp:cNvPr id="0" name=""/>
        <dsp:cNvSpPr/>
      </dsp:nvSpPr>
      <dsp:spPr>
        <a:xfrm>
          <a:off x="5186697" y="2217015"/>
          <a:ext cx="4315781" cy="1876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dirty="0">
              <a:solidFill>
                <a:srgbClr val="000000"/>
              </a:solidFill>
              <a:latin typeface="Source Sans Pro" panose="020B0503030403020204" pitchFamily="34" charset="0"/>
              <a:ea typeface="Source Sans Pro" panose="020B0503030403020204" pitchFamily="34" charset="0"/>
              <a:cs typeface="Open Sans" panose="020B0606030504020204" pitchFamily="34" charset="0"/>
            </a:rPr>
            <a:t>Scroll to the bottom left corner.</a:t>
          </a:r>
        </a:p>
        <a:p>
          <a:pPr marL="0" lvl="0" indent="0" algn="ctr" defTabSz="800100">
            <a:lnSpc>
              <a:spcPct val="90000"/>
            </a:lnSpc>
            <a:spcBef>
              <a:spcPct val="0"/>
            </a:spcBef>
            <a:spcAft>
              <a:spcPct val="35000"/>
            </a:spcAft>
            <a:buNone/>
          </a:pPr>
          <a:r>
            <a:rPr lang="en-US" sz="1800" kern="1200" dirty="0">
              <a:solidFill>
                <a:srgbClr val="000000"/>
              </a:solidFill>
              <a:latin typeface="Source Sans Pro" panose="020B0503030403020204" pitchFamily="34" charset="0"/>
              <a:ea typeface="Source Sans Pro" panose="020B0503030403020204" pitchFamily="34" charset="0"/>
              <a:cs typeface="Open Sans" panose="020B0606030504020204" pitchFamily="34" charset="0"/>
            </a:rPr>
            <a:t>Tap on the icon labeled “Raise Hand”.</a:t>
          </a:r>
        </a:p>
      </dsp:txBody>
      <dsp:txXfrm>
        <a:off x="5186697" y="2217015"/>
        <a:ext cx="4315781" cy="18764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2A5344-E8B5-4082-B132-4EA49F504FA2}">
      <dsp:nvSpPr>
        <dsp:cNvPr id="0" name=""/>
        <dsp:cNvSpPr/>
      </dsp:nvSpPr>
      <dsp:spPr>
        <a:xfrm>
          <a:off x="982324" y="188560"/>
          <a:ext cx="1167154" cy="11682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17FE302-8301-4872-8912-35CADEE9437A}">
      <dsp:nvSpPr>
        <dsp:cNvPr id="0" name=""/>
        <dsp:cNvSpPr/>
      </dsp:nvSpPr>
      <dsp:spPr>
        <a:xfrm>
          <a:off x="1611" y="1376276"/>
          <a:ext cx="3334727" cy="2336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b="1"/>
          </a:pPr>
          <a:r>
            <a:rPr lang="en-US" sz="2300" kern="1200" dirty="0">
              <a:solidFill>
                <a:srgbClr val="000000"/>
              </a:solidFill>
              <a:latin typeface="Source Sans Pro" panose="020B0503030403020204" pitchFamily="34" charset="0"/>
              <a:ea typeface="Source Sans Pro" panose="020B0503030403020204" pitchFamily="34" charset="0"/>
            </a:rPr>
            <a:t>If you’re calling in:</a:t>
          </a:r>
        </a:p>
        <a:p>
          <a:pPr marL="0" lvl="0" indent="0" algn="ctr" defTabSz="1022350">
            <a:lnSpc>
              <a:spcPct val="100000"/>
            </a:lnSpc>
            <a:spcBef>
              <a:spcPct val="0"/>
            </a:spcBef>
            <a:spcAft>
              <a:spcPct val="35000"/>
            </a:spcAft>
            <a:buNone/>
            <a:defRPr b="1"/>
          </a:pPr>
          <a:r>
            <a:rPr lang="en-US" sz="1800" b="0" kern="1200" dirty="0">
              <a:solidFill>
                <a:srgbClr val="000000"/>
              </a:solidFill>
              <a:latin typeface="Source Sans Pro" panose="020B0503030403020204" pitchFamily="34" charset="0"/>
              <a:ea typeface="Source Sans Pro" panose="020B0503030403020204" pitchFamily="34" charset="0"/>
              <a:cs typeface="Open Sans" panose="020B0606030504020204" pitchFamily="34" charset="0"/>
            </a:rPr>
            <a:t>Press *9 to raise your hand, and then *9 to lower your hand.</a:t>
          </a:r>
        </a:p>
        <a:p>
          <a:pPr marL="0" lvl="0" indent="0" algn="ctr" defTabSz="1022350">
            <a:lnSpc>
              <a:spcPct val="100000"/>
            </a:lnSpc>
            <a:spcBef>
              <a:spcPct val="0"/>
            </a:spcBef>
            <a:spcAft>
              <a:spcPct val="35000"/>
            </a:spcAft>
            <a:buNone/>
            <a:defRPr b="1"/>
          </a:pPr>
          <a:r>
            <a:rPr lang="en-US" sz="1800" b="0" kern="1200" dirty="0">
              <a:solidFill>
                <a:srgbClr val="000000"/>
              </a:solidFill>
              <a:latin typeface="Source Sans Pro" panose="020B0503030403020204" pitchFamily="34" charset="0"/>
              <a:ea typeface="Source Sans Pro" panose="020B0503030403020204" pitchFamily="34" charset="0"/>
              <a:cs typeface="Open Sans" panose="020B0606030504020204" pitchFamily="34" charset="0"/>
            </a:rPr>
            <a:t>Press *6 to mute/unmute</a:t>
          </a:r>
        </a:p>
      </dsp:txBody>
      <dsp:txXfrm>
        <a:off x="1611" y="1376276"/>
        <a:ext cx="3334727" cy="2336488"/>
      </dsp:txXfrm>
    </dsp:sp>
    <dsp:sp modelId="{64377583-6D34-40F8-B68E-7AD687E8B7C0}">
      <dsp:nvSpPr>
        <dsp:cNvPr id="0" name=""/>
        <dsp:cNvSpPr/>
      </dsp:nvSpPr>
      <dsp:spPr>
        <a:xfrm>
          <a:off x="9581" y="3919543"/>
          <a:ext cx="3334727" cy="392"/>
        </a:xfrm>
        <a:prstGeom prst="rect">
          <a:avLst/>
        </a:prstGeom>
        <a:noFill/>
        <a:ln>
          <a:noFill/>
        </a:ln>
        <a:effectLst/>
      </dsp:spPr>
      <dsp:style>
        <a:lnRef idx="0">
          <a:scrgbClr r="0" g="0" b="0"/>
        </a:lnRef>
        <a:fillRef idx="0">
          <a:scrgbClr r="0" g="0" b="0"/>
        </a:fillRef>
        <a:effectRef idx="0">
          <a:scrgbClr r="0" g="0" b="0"/>
        </a:effectRef>
        <a:fontRef idx="minor"/>
      </dsp:style>
    </dsp:sp>
    <dsp:sp modelId="{64FA5D5F-B745-44B0-B648-7A475D57F0FE}">
      <dsp:nvSpPr>
        <dsp:cNvPr id="0" name=""/>
        <dsp:cNvSpPr/>
      </dsp:nvSpPr>
      <dsp:spPr>
        <a:xfrm>
          <a:off x="5708561" y="170078"/>
          <a:ext cx="1167154" cy="11682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DFE0455-2BCE-4C08-B8EC-7BB8E994D674}">
      <dsp:nvSpPr>
        <dsp:cNvPr id="0" name=""/>
        <dsp:cNvSpPr/>
      </dsp:nvSpPr>
      <dsp:spPr>
        <a:xfrm>
          <a:off x="3927885" y="1376253"/>
          <a:ext cx="4726242" cy="2336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dirty="0">
              <a:solidFill>
                <a:srgbClr val="000000"/>
              </a:solidFill>
              <a:latin typeface="Source Sans Pro" panose="020B0503030403020204" pitchFamily="34" charset="0"/>
              <a:ea typeface="Source Sans Pro" panose="020B0503030403020204" pitchFamily="34" charset="0"/>
            </a:rPr>
            <a:t>If you are unable to raise your hand:</a:t>
          </a:r>
        </a:p>
        <a:p>
          <a:pPr marL="0" lvl="0" indent="0" algn="ctr" defTabSz="889000">
            <a:lnSpc>
              <a:spcPct val="100000"/>
            </a:lnSpc>
            <a:spcBef>
              <a:spcPct val="0"/>
            </a:spcBef>
            <a:spcAft>
              <a:spcPct val="35000"/>
            </a:spcAft>
            <a:buNone/>
            <a:defRPr b="1"/>
          </a:pPr>
          <a:r>
            <a:rPr lang="en-US" sz="1600" b="0" kern="1200" dirty="0">
              <a:solidFill>
                <a:srgbClr val="000000"/>
              </a:solidFill>
              <a:latin typeface="Source Sans Pro" panose="020B0503030403020204" pitchFamily="34" charset="0"/>
              <a:ea typeface="Source Sans Pro" panose="020B0503030403020204" pitchFamily="34" charset="0"/>
              <a:cs typeface="Open Sans" panose="020B0606030504020204" pitchFamily="34" charset="0"/>
            </a:rPr>
            <a:t>Please wait until the host has indicated that all participants who have raised their hands have had an opportunity to speak. The host will then invite call-in users to un-mute themselves and ask their questions/provide comments on the proposal.</a:t>
          </a:r>
        </a:p>
        <a:p>
          <a:pPr marL="0" lvl="0" indent="0" algn="ctr" defTabSz="889000">
            <a:lnSpc>
              <a:spcPct val="100000"/>
            </a:lnSpc>
            <a:spcBef>
              <a:spcPct val="0"/>
            </a:spcBef>
            <a:spcAft>
              <a:spcPct val="35000"/>
            </a:spcAft>
            <a:buNone/>
            <a:defRPr b="1"/>
          </a:pPr>
          <a:r>
            <a:rPr lang="en-US" sz="1600" b="0" kern="1200" dirty="0">
              <a:solidFill>
                <a:srgbClr val="000000"/>
              </a:solidFill>
              <a:latin typeface="Source Sans Pro" panose="020B0503030403020204" pitchFamily="34" charset="0"/>
              <a:ea typeface="Source Sans Pro" panose="020B0503030403020204" pitchFamily="34" charset="0"/>
              <a:cs typeface="Open Sans" panose="020B0606030504020204" pitchFamily="34" charset="0"/>
            </a:rPr>
            <a:t>You may also type questions in the chat box during the question and answer and small group discussions.</a:t>
          </a:r>
        </a:p>
      </dsp:txBody>
      <dsp:txXfrm>
        <a:off x="3927885" y="1376253"/>
        <a:ext cx="4726242" cy="2336488"/>
      </dsp:txXfrm>
    </dsp:sp>
    <dsp:sp modelId="{F08D57CB-C2E7-485E-86B5-E275E7ACACE5}">
      <dsp:nvSpPr>
        <dsp:cNvPr id="0" name=""/>
        <dsp:cNvSpPr/>
      </dsp:nvSpPr>
      <dsp:spPr>
        <a:xfrm>
          <a:off x="4623643" y="3919543"/>
          <a:ext cx="3334727" cy="392"/>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CCE4D7-2340-464E-946C-C904A1540CA0}">
      <dsp:nvSpPr>
        <dsp:cNvPr id="0" name=""/>
        <dsp:cNvSpPr/>
      </dsp:nvSpPr>
      <dsp:spPr>
        <a:xfrm>
          <a:off x="0" y="1818481"/>
          <a:ext cx="10553700" cy="0"/>
        </a:xfrm>
        <a:prstGeom prst="lin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AA52435F-7731-4189-B395-BE0773A53979}">
      <dsp:nvSpPr>
        <dsp:cNvPr id="0" name=""/>
        <dsp:cNvSpPr/>
      </dsp:nvSpPr>
      <dsp:spPr>
        <a:xfrm>
          <a:off x="190608" y="1953049"/>
          <a:ext cx="2680062" cy="410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2018</a:t>
          </a:r>
        </a:p>
      </dsp:txBody>
      <dsp:txXfrm>
        <a:off x="190608" y="1953049"/>
        <a:ext cx="2680062" cy="410976"/>
      </dsp:txXfrm>
    </dsp:sp>
    <dsp:sp modelId="{38E7024A-DFED-42DC-8AC5-72F657168A6D}">
      <dsp:nvSpPr>
        <dsp:cNvPr id="0" name=""/>
        <dsp:cNvSpPr/>
      </dsp:nvSpPr>
      <dsp:spPr>
        <a:xfrm>
          <a:off x="18507" y="313574"/>
          <a:ext cx="3002856" cy="813884"/>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accent1">
                  <a:lumMod val="60000"/>
                  <a:lumOff val="40000"/>
                </a:schemeClr>
              </a:solidFill>
            </a:rPr>
            <a:t>The Master Development Plan process began in 2018</a:t>
          </a:r>
        </a:p>
      </dsp:txBody>
      <dsp:txXfrm>
        <a:off x="58238" y="353305"/>
        <a:ext cx="2923394" cy="734422"/>
      </dsp:txXfrm>
    </dsp:sp>
    <dsp:sp modelId="{53D05629-468A-4ABC-B957-128665E6BF6F}">
      <dsp:nvSpPr>
        <dsp:cNvPr id="0" name=""/>
        <dsp:cNvSpPr/>
      </dsp:nvSpPr>
      <dsp:spPr>
        <a:xfrm>
          <a:off x="1530640" y="1127458"/>
          <a:ext cx="0" cy="691022"/>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090EFCB3-246F-4604-BFFC-8DE8FB364DE6}">
      <dsp:nvSpPr>
        <dsp:cNvPr id="0" name=""/>
        <dsp:cNvSpPr/>
      </dsp:nvSpPr>
      <dsp:spPr>
        <a:xfrm>
          <a:off x="1957013" y="1272937"/>
          <a:ext cx="2680062" cy="410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t>Oct. 2018 and Sep. 2019</a:t>
          </a:r>
        </a:p>
      </dsp:txBody>
      <dsp:txXfrm>
        <a:off x="1957013" y="1272937"/>
        <a:ext cx="2680062" cy="410976"/>
      </dsp:txXfrm>
    </dsp:sp>
    <dsp:sp modelId="{D287FB57-34C8-4462-AF93-E5718A523259}">
      <dsp:nvSpPr>
        <dsp:cNvPr id="0" name=""/>
        <dsp:cNvSpPr/>
      </dsp:nvSpPr>
      <dsp:spPr>
        <a:xfrm>
          <a:off x="1503362" y="1791204"/>
          <a:ext cx="54554" cy="5455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64A332-D7B7-4CFB-825A-68007ADE4D3A}">
      <dsp:nvSpPr>
        <dsp:cNvPr id="0" name=""/>
        <dsp:cNvSpPr/>
      </dsp:nvSpPr>
      <dsp:spPr>
        <a:xfrm>
          <a:off x="1774282" y="2509504"/>
          <a:ext cx="3045525" cy="1065800"/>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accent1">
                  <a:lumMod val="60000"/>
                  <a:lumOff val="40000"/>
                </a:schemeClr>
              </a:solidFill>
            </a:rPr>
            <a:t>Early Community Input Meetings were held in October 2018 and September 2019</a:t>
          </a:r>
        </a:p>
      </dsp:txBody>
      <dsp:txXfrm>
        <a:off x="1826310" y="2561532"/>
        <a:ext cx="2941469" cy="961744"/>
      </dsp:txXfrm>
    </dsp:sp>
    <dsp:sp modelId="{E0E57592-444E-4F2B-A35A-A4C974A1CA1B}">
      <dsp:nvSpPr>
        <dsp:cNvPr id="0" name=""/>
        <dsp:cNvSpPr/>
      </dsp:nvSpPr>
      <dsp:spPr>
        <a:xfrm>
          <a:off x="3297045" y="1818481"/>
          <a:ext cx="0" cy="691022"/>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6C38ABC-123E-4EDB-BFFE-CF90726E00B2}">
      <dsp:nvSpPr>
        <dsp:cNvPr id="0" name=""/>
        <dsp:cNvSpPr/>
      </dsp:nvSpPr>
      <dsp:spPr>
        <a:xfrm>
          <a:off x="3936818" y="1953049"/>
          <a:ext cx="2680062" cy="410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late 2019</a:t>
          </a:r>
        </a:p>
      </dsp:txBody>
      <dsp:txXfrm>
        <a:off x="3936818" y="1953049"/>
        <a:ext cx="2680062" cy="410976"/>
      </dsp:txXfrm>
    </dsp:sp>
    <dsp:sp modelId="{34DEFD61-CDEA-4B21-9A8A-B5B3D391EC82}">
      <dsp:nvSpPr>
        <dsp:cNvPr id="0" name=""/>
        <dsp:cNvSpPr/>
      </dsp:nvSpPr>
      <dsp:spPr>
        <a:xfrm>
          <a:off x="3269767" y="1791204"/>
          <a:ext cx="54554" cy="5455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1A0BCC-A495-4F80-8BFB-0C41A803AACB}">
      <dsp:nvSpPr>
        <dsp:cNvPr id="0" name=""/>
        <dsp:cNvSpPr/>
      </dsp:nvSpPr>
      <dsp:spPr>
        <a:xfrm>
          <a:off x="3540687" y="313574"/>
          <a:ext cx="3472325" cy="813884"/>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accent1">
                  <a:lumMod val="60000"/>
                  <a:lumOff val="40000"/>
                </a:schemeClr>
              </a:solidFill>
            </a:rPr>
            <a:t>Planning process paused in late 2019 due to delays in State Legislation</a:t>
          </a:r>
        </a:p>
      </dsp:txBody>
      <dsp:txXfrm>
        <a:off x="3580418" y="353305"/>
        <a:ext cx="3392863" cy="734422"/>
      </dsp:txXfrm>
    </dsp:sp>
    <dsp:sp modelId="{E361BEB8-9BE0-4A58-882D-75B86D0D5261}">
      <dsp:nvSpPr>
        <dsp:cNvPr id="0" name=""/>
        <dsp:cNvSpPr/>
      </dsp:nvSpPr>
      <dsp:spPr>
        <a:xfrm>
          <a:off x="5276850" y="1127458"/>
          <a:ext cx="0" cy="691022"/>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A67BCF47-B393-4C92-92DF-CECD6E5F513E}">
      <dsp:nvSpPr>
        <dsp:cNvPr id="0" name=""/>
        <dsp:cNvSpPr/>
      </dsp:nvSpPr>
      <dsp:spPr>
        <a:xfrm>
          <a:off x="5916623" y="1272937"/>
          <a:ext cx="2680062" cy="410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dirty="0"/>
            <a:t>late 2021</a:t>
          </a:r>
        </a:p>
      </dsp:txBody>
      <dsp:txXfrm>
        <a:off x="5916623" y="1272937"/>
        <a:ext cx="2680062" cy="410976"/>
      </dsp:txXfrm>
    </dsp:sp>
    <dsp:sp modelId="{F18CF1FB-7BC9-4C58-859B-DE9DDF61A2E1}">
      <dsp:nvSpPr>
        <dsp:cNvPr id="0" name=""/>
        <dsp:cNvSpPr/>
      </dsp:nvSpPr>
      <dsp:spPr>
        <a:xfrm>
          <a:off x="5249572" y="1791204"/>
          <a:ext cx="54554" cy="5455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5F2BB8-C33E-4A0B-A1C0-DA6030AE4D90}">
      <dsp:nvSpPr>
        <dsp:cNvPr id="0" name=""/>
        <dsp:cNvSpPr/>
      </dsp:nvSpPr>
      <dsp:spPr>
        <a:xfrm>
          <a:off x="5893478" y="2509504"/>
          <a:ext cx="2364086" cy="1065800"/>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accent1">
                  <a:lumMod val="60000"/>
                  <a:lumOff val="40000"/>
                </a:schemeClr>
              </a:solidFill>
            </a:rPr>
            <a:t>DSHS relaunched the Master Planning process in late 2021</a:t>
          </a:r>
        </a:p>
      </dsp:txBody>
      <dsp:txXfrm>
        <a:off x="5945506" y="2561532"/>
        <a:ext cx="2260030" cy="961744"/>
      </dsp:txXfrm>
    </dsp:sp>
    <dsp:sp modelId="{AD17485B-6D1F-4865-B0F4-C7919A34D628}">
      <dsp:nvSpPr>
        <dsp:cNvPr id="0" name=""/>
        <dsp:cNvSpPr/>
      </dsp:nvSpPr>
      <dsp:spPr>
        <a:xfrm>
          <a:off x="7256654" y="1818481"/>
          <a:ext cx="0" cy="691022"/>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767C55F5-DEFC-4E3E-A909-11951B327560}">
      <dsp:nvSpPr>
        <dsp:cNvPr id="0" name=""/>
        <dsp:cNvSpPr/>
      </dsp:nvSpPr>
      <dsp:spPr>
        <a:xfrm>
          <a:off x="7683028" y="1942691"/>
          <a:ext cx="2680062" cy="410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April</a:t>
          </a:r>
        </a:p>
      </dsp:txBody>
      <dsp:txXfrm>
        <a:off x="7683028" y="1942691"/>
        <a:ext cx="2680062" cy="410976"/>
      </dsp:txXfrm>
    </dsp:sp>
    <dsp:sp modelId="{1D01F43D-ACA0-49D0-BED6-289394D692B6}">
      <dsp:nvSpPr>
        <dsp:cNvPr id="0" name=""/>
        <dsp:cNvSpPr/>
      </dsp:nvSpPr>
      <dsp:spPr>
        <a:xfrm>
          <a:off x="7229377" y="1791204"/>
          <a:ext cx="54554" cy="5455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8B9AB7-017B-492A-A115-8A3FA6AFDB32}">
      <dsp:nvSpPr>
        <dsp:cNvPr id="0" name=""/>
        <dsp:cNvSpPr/>
      </dsp:nvSpPr>
      <dsp:spPr>
        <a:xfrm>
          <a:off x="7508174" y="311133"/>
          <a:ext cx="3045525" cy="735729"/>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711200">
            <a:lnSpc>
              <a:spcPct val="90000"/>
            </a:lnSpc>
            <a:spcBef>
              <a:spcPct val="0"/>
            </a:spcBef>
            <a:spcAft>
              <a:spcPct val="35000"/>
            </a:spcAft>
            <a:buNone/>
          </a:pPr>
          <a:r>
            <a:rPr lang="en-US" sz="1600" kern="1200" dirty="0">
              <a:solidFill>
                <a:srgbClr val="0A3E6D">
                  <a:lumMod val="60000"/>
                  <a:lumOff val="40000"/>
                </a:srgbClr>
              </a:solidFill>
              <a:latin typeface="source sans"/>
              <a:ea typeface="+mn-ea"/>
              <a:cs typeface="+mn-cs"/>
            </a:rPr>
            <a:t>Application Date April 2022</a:t>
          </a:r>
        </a:p>
        <a:p>
          <a:pPr marL="0" lvl="0" algn="l" defTabSz="711200">
            <a:lnSpc>
              <a:spcPct val="90000"/>
            </a:lnSpc>
            <a:spcBef>
              <a:spcPct val="0"/>
            </a:spcBef>
            <a:spcAft>
              <a:spcPct val="35000"/>
            </a:spcAft>
            <a:buNone/>
          </a:pPr>
          <a:endParaRPr lang="en-US" sz="1600" kern="1200" dirty="0"/>
        </a:p>
      </dsp:txBody>
      <dsp:txXfrm>
        <a:off x="7544089" y="347048"/>
        <a:ext cx="2973695" cy="663899"/>
      </dsp:txXfrm>
    </dsp:sp>
    <dsp:sp modelId="{5B16852E-FA9E-47EB-81D8-B295F1C3D900}">
      <dsp:nvSpPr>
        <dsp:cNvPr id="0" name=""/>
        <dsp:cNvSpPr/>
      </dsp:nvSpPr>
      <dsp:spPr>
        <a:xfrm>
          <a:off x="9023059" y="1117101"/>
          <a:ext cx="0" cy="691022"/>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B8A1C1FA-C84D-4253-9F8E-164129DE97CA}">
      <dsp:nvSpPr>
        <dsp:cNvPr id="0" name=""/>
        <dsp:cNvSpPr/>
      </dsp:nvSpPr>
      <dsp:spPr>
        <a:xfrm>
          <a:off x="8995782" y="1780847"/>
          <a:ext cx="54554" cy="5455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E30EA0-5215-470D-9C8C-C52B797F5B31}">
      <dsp:nvSpPr>
        <dsp:cNvPr id="0" name=""/>
        <dsp:cNvSpPr/>
      </dsp:nvSpPr>
      <dsp:spPr>
        <a:xfrm>
          <a:off x="0" y="1685"/>
          <a:ext cx="5906327" cy="718160"/>
        </a:xfrm>
        <a:prstGeom prst="roundRect">
          <a:avLst>
            <a:gd name="adj" fmla="val 10000"/>
          </a:avLst>
        </a:prstGeom>
        <a:solidFill>
          <a:srgbClr val="0F5DA3"/>
        </a:solidFill>
        <a:ln>
          <a:noFill/>
        </a:ln>
        <a:effectLst/>
      </dsp:spPr>
      <dsp:style>
        <a:lnRef idx="0">
          <a:scrgbClr r="0" g="0" b="0"/>
        </a:lnRef>
        <a:fillRef idx="1">
          <a:scrgbClr r="0" g="0" b="0"/>
        </a:fillRef>
        <a:effectRef idx="0">
          <a:scrgbClr r="0" g="0" b="0"/>
        </a:effectRef>
        <a:fontRef idx="minor"/>
      </dsp:style>
    </dsp:sp>
    <dsp:sp modelId="{E22C0980-49E4-4156-BE90-C52CD52EDA73}">
      <dsp:nvSpPr>
        <dsp:cNvPr id="0" name=""/>
        <dsp:cNvSpPr/>
      </dsp:nvSpPr>
      <dsp:spPr>
        <a:xfrm>
          <a:off x="217243" y="163271"/>
          <a:ext cx="394988" cy="3949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8ECF95-2EC2-46B6-85F8-78D1496CC542}">
      <dsp:nvSpPr>
        <dsp:cNvPr id="0" name=""/>
        <dsp:cNvSpPr/>
      </dsp:nvSpPr>
      <dsp:spPr>
        <a:xfrm>
          <a:off x="829475" y="1685"/>
          <a:ext cx="2657847" cy="718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005" tIns="76005" rIns="76005" bIns="76005" numCol="1" spcCol="1270" anchor="ctr" anchorCtr="0">
          <a:noAutofit/>
        </a:bodyPr>
        <a:lstStyle/>
        <a:p>
          <a:pPr marL="0" lvl="0" indent="0" algn="l" defTabSz="800100">
            <a:lnSpc>
              <a:spcPct val="100000"/>
            </a:lnSpc>
            <a:spcBef>
              <a:spcPct val="0"/>
            </a:spcBef>
            <a:spcAft>
              <a:spcPct val="35000"/>
            </a:spcAft>
            <a:buNone/>
          </a:pPr>
          <a:r>
            <a:rPr lang="en-US" sz="1800" kern="1200"/>
            <a:t>Master Development Plan</a:t>
          </a:r>
        </a:p>
      </dsp:txBody>
      <dsp:txXfrm>
        <a:off x="829475" y="1685"/>
        <a:ext cx="2657847" cy="718160"/>
      </dsp:txXfrm>
    </dsp:sp>
    <dsp:sp modelId="{0F839DDB-701B-4B9F-9CAA-2B7634506774}">
      <dsp:nvSpPr>
        <dsp:cNvPr id="0" name=""/>
        <dsp:cNvSpPr/>
      </dsp:nvSpPr>
      <dsp:spPr>
        <a:xfrm>
          <a:off x="3487322" y="1685"/>
          <a:ext cx="2419005" cy="718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005" tIns="76005" rIns="76005" bIns="76005" numCol="1" spcCol="1270" anchor="ctr" anchorCtr="0">
          <a:noAutofit/>
        </a:bodyPr>
        <a:lstStyle/>
        <a:p>
          <a:pPr marL="0" lvl="0" indent="0" algn="l" defTabSz="533400">
            <a:lnSpc>
              <a:spcPct val="100000"/>
            </a:lnSpc>
            <a:spcBef>
              <a:spcPct val="0"/>
            </a:spcBef>
            <a:spcAft>
              <a:spcPct val="35000"/>
            </a:spcAft>
            <a:buNone/>
          </a:pPr>
          <a:r>
            <a:rPr lang="en-US" sz="1200" kern="1200" dirty="0"/>
            <a:t>Market Analysis, Nursing Pre-Design Study</a:t>
          </a:r>
        </a:p>
      </dsp:txBody>
      <dsp:txXfrm>
        <a:off x="3487322" y="1685"/>
        <a:ext cx="2419005" cy="718160"/>
      </dsp:txXfrm>
    </dsp:sp>
    <dsp:sp modelId="{57454906-AC0C-4621-B257-4AE8DE0E5C11}">
      <dsp:nvSpPr>
        <dsp:cNvPr id="0" name=""/>
        <dsp:cNvSpPr/>
      </dsp:nvSpPr>
      <dsp:spPr>
        <a:xfrm>
          <a:off x="0" y="899385"/>
          <a:ext cx="5906327" cy="718160"/>
        </a:xfrm>
        <a:prstGeom prst="roundRect">
          <a:avLst>
            <a:gd name="adj" fmla="val 10000"/>
          </a:avLst>
        </a:prstGeom>
        <a:solidFill>
          <a:srgbClr val="0F5DA3"/>
        </a:solidFill>
        <a:ln>
          <a:noFill/>
        </a:ln>
        <a:effectLst/>
      </dsp:spPr>
      <dsp:style>
        <a:lnRef idx="0">
          <a:scrgbClr r="0" g="0" b="0"/>
        </a:lnRef>
        <a:fillRef idx="1">
          <a:scrgbClr r="0" g="0" b="0"/>
        </a:fillRef>
        <a:effectRef idx="0">
          <a:scrgbClr r="0" g="0" b="0"/>
        </a:effectRef>
        <a:fontRef idx="minor"/>
      </dsp:style>
    </dsp:sp>
    <dsp:sp modelId="{949D250E-0CE9-40FB-BC57-D0D33CF6E632}">
      <dsp:nvSpPr>
        <dsp:cNvPr id="0" name=""/>
        <dsp:cNvSpPr/>
      </dsp:nvSpPr>
      <dsp:spPr>
        <a:xfrm>
          <a:off x="217243" y="1060972"/>
          <a:ext cx="394988" cy="3949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C366ED7-39EE-4AB2-9E7E-359F10BCAE82}">
      <dsp:nvSpPr>
        <dsp:cNvPr id="0" name=""/>
        <dsp:cNvSpPr/>
      </dsp:nvSpPr>
      <dsp:spPr>
        <a:xfrm>
          <a:off x="829475" y="899385"/>
          <a:ext cx="5076852" cy="718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005" tIns="76005" rIns="76005" bIns="76005" numCol="1" spcCol="1270" anchor="ctr" anchorCtr="0">
          <a:noAutofit/>
        </a:bodyPr>
        <a:lstStyle/>
        <a:p>
          <a:pPr marL="0" lvl="0" indent="0" algn="l" defTabSz="800100">
            <a:lnSpc>
              <a:spcPct val="100000"/>
            </a:lnSpc>
            <a:spcBef>
              <a:spcPct val="0"/>
            </a:spcBef>
            <a:spcAft>
              <a:spcPct val="35000"/>
            </a:spcAft>
            <a:buNone/>
          </a:pPr>
          <a:r>
            <a:rPr lang="en-US" sz="1800" kern="1200"/>
            <a:t>Special Use Permit</a:t>
          </a:r>
        </a:p>
      </dsp:txBody>
      <dsp:txXfrm>
        <a:off x="829475" y="899385"/>
        <a:ext cx="5076852" cy="718160"/>
      </dsp:txXfrm>
    </dsp:sp>
    <dsp:sp modelId="{B5680CDF-C0F6-4422-B2F7-63AD2D86A9F2}">
      <dsp:nvSpPr>
        <dsp:cNvPr id="0" name=""/>
        <dsp:cNvSpPr/>
      </dsp:nvSpPr>
      <dsp:spPr>
        <a:xfrm>
          <a:off x="0" y="1797086"/>
          <a:ext cx="5906327" cy="718160"/>
        </a:xfrm>
        <a:prstGeom prst="roundRect">
          <a:avLst>
            <a:gd name="adj" fmla="val 10000"/>
          </a:avLst>
        </a:prstGeom>
        <a:solidFill>
          <a:srgbClr val="0F5DA3"/>
        </a:solidFill>
        <a:ln>
          <a:noFill/>
        </a:ln>
        <a:effectLst/>
      </dsp:spPr>
      <dsp:style>
        <a:lnRef idx="0">
          <a:scrgbClr r="0" g="0" b="0"/>
        </a:lnRef>
        <a:fillRef idx="1">
          <a:scrgbClr r="0" g="0" b="0"/>
        </a:fillRef>
        <a:effectRef idx="0">
          <a:scrgbClr r="0" g="0" b="0"/>
        </a:effectRef>
        <a:fontRef idx="minor"/>
      </dsp:style>
    </dsp:sp>
    <dsp:sp modelId="{53DF5EE1-FD06-4CF3-BB51-3D03C18C2BF3}">
      <dsp:nvSpPr>
        <dsp:cNvPr id="0" name=""/>
        <dsp:cNvSpPr/>
      </dsp:nvSpPr>
      <dsp:spPr>
        <a:xfrm>
          <a:off x="217243" y="1958672"/>
          <a:ext cx="394988" cy="3949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0F27E5-2709-4216-8481-E4077D4CFB6F}">
      <dsp:nvSpPr>
        <dsp:cNvPr id="0" name=""/>
        <dsp:cNvSpPr/>
      </dsp:nvSpPr>
      <dsp:spPr>
        <a:xfrm>
          <a:off x="829475" y="1797086"/>
          <a:ext cx="2657847" cy="718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005" tIns="76005" rIns="76005" bIns="76005" numCol="1" spcCol="1270" anchor="ctr" anchorCtr="0">
          <a:noAutofit/>
        </a:bodyPr>
        <a:lstStyle/>
        <a:p>
          <a:pPr marL="0" lvl="0" indent="0" algn="l" defTabSz="800100">
            <a:lnSpc>
              <a:spcPct val="100000"/>
            </a:lnSpc>
            <a:spcBef>
              <a:spcPct val="0"/>
            </a:spcBef>
            <a:spcAft>
              <a:spcPct val="35000"/>
            </a:spcAft>
            <a:buNone/>
          </a:pPr>
          <a:r>
            <a:rPr lang="en-US" sz="1800" kern="1200"/>
            <a:t>SEPA Environmental Review</a:t>
          </a:r>
          <a:endParaRPr lang="en-US" sz="1800" kern="1200" dirty="0"/>
        </a:p>
      </dsp:txBody>
      <dsp:txXfrm>
        <a:off x="829475" y="1797086"/>
        <a:ext cx="2657847" cy="718160"/>
      </dsp:txXfrm>
    </dsp:sp>
    <dsp:sp modelId="{19AB9490-3A69-4626-B822-C6A598B3B3F0}">
      <dsp:nvSpPr>
        <dsp:cNvPr id="0" name=""/>
        <dsp:cNvSpPr/>
      </dsp:nvSpPr>
      <dsp:spPr>
        <a:xfrm>
          <a:off x="3487322" y="1797086"/>
          <a:ext cx="2419005" cy="718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005" tIns="76005" rIns="76005" bIns="76005" numCol="1" spcCol="1270" anchor="ctr" anchorCtr="0">
          <a:noAutofit/>
        </a:bodyPr>
        <a:lstStyle/>
        <a:p>
          <a:pPr marL="0" lvl="0" indent="0" algn="l" defTabSz="533400">
            <a:lnSpc>
              <a:spcPct val="100000"/>
            </a:lnSpc>
            <a:spcBef>
              <a:spcPct val="0"/>
            </a:spcBef>
            <a:spcAft>
              <a:spcPct val="35000"/>
            </a:spcAft>
            <a:buNone/>
          </a:pPr>
          <a:r>
            <a:rPr lang="en-US" sz="1200" kern="1200" dirty="0"/>
            <a:t>Tree Survey, Stormwater TIR, Traffic Impact Analysis, Critical Areas Report</a:t>
          </a:r>
        </a:p>
      </dsp:txBody>
      <dsp:txXfrm>
        <a:off x="3487322" y="1797086"/>
        <a:ext cx="2419005" cy="718160"/>
      </dsp:txXfrm>
    </dsp:sp>
    <dsp:sp modelId="{46A2A449-A481-4BAA-8D18-0F120ECB31B3}">
      <dsp:nvSpPr>
        <dsp:cNvPr id="0" name=""/>
        <dsp:cNvSpPr/>
      </dsp:nvSpPr>
      <dsp:spPr>
        <a:xfrm>
          <a:off x="0" y="2694787"/>
          <a:ext cx="5906327" cy="718160"/>
        </a:xfrm>
        <a:prstGeom prst="roundRect">
          <a:avLst>
            <a:gd name="adj" fmla="val 10000"/>
          </a:avLst>
        </a:prstGeom>
        <a:solidFill>
          <a:srgbClr val="0F5DA3"/>
        </a:solidFill>
        <a:ln>
          <a:noFill/>
        </a:ln>
        <a:effectLst/>
      </dsp:spPr>
      <dsp:style>
        <a:lnRef idx="0">
          <a:scrgbClr r="0" g="0" b="0"/>
        </a:lnRef>
        <a:fillRef idx="1">
          <a:scrgbClr r="0" g="0" b="0"/>
        </a:fillRef>
        <a:effectRef idx="0">
          <a:scrgbClr r="0" g="0" b="0"/>
        </a:effectRef>
        <a:fontRef idx="minor"/>
      </dsp:style>
    </dsp:sp>
    <dsp:sp modelId="{26F7C08F-8800-41AE-8C13-A997F7CDB7D0}">
      <dsp:nvSpPr>
        <dsp:cNvPr id="0" name=""/>
        <dsp:cNvSpPr/>
      </dsp:nvSpPr>
      <dsp:spPr>
        <a:xfrm>
          <a:off x="217243" y="2856373"/>
          <a:ext cx="394988" cy="39498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98CC9B9-4929-4635-940B-859312F1414D}">
      <dsp:nvSpPr>
        <dsp:cNvPr id="0" name=""/>
        <dsp:cNvSpPr/>
      </dsp:nvSpPr>
      <dsp:spPr>
        <a:xfrm>
          <a:off x="829475" y="2694787"/>
          <a:ext cx="5076852" cy="718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005" tIns="76005" rIns="76005" bIns="76005" numCol="1" spcCol="1270" anchor="ctr" anchorCtr="0">
          <a:noAutofit/>
        </a:bodyPr>
        <a:lstStyle/>
        <a:p>
          <a:pPr marL="0" lvl="0" indent="0" algn="l" defTabSz="800100">
            <a:lnSpc>
              <a:spcPct val="100000"/>
            </a:lnSpc>
            <a:spcBef>
              <a:spcPct val="0"/>
            </a:spcBef>
            <a:spcAft>
              <a:spcPct val="35000"/>
            </a:spcAft>
            <a:buNone/>
          </a:pPr>
          <a:r>
            <a:rPr lang="en-US" sz="1800" kern="1200" dirty="0"/>
            <a:t>Demolition</a:t>
          </a:r>
        </a:p>
      </dsp:txBody>
      <dsp:txXfrm>
        <a:off x="829475" y="2694787"/>
        <a:ext cx="5076852" cy="718160"/>
      </dsp:txXfrm>
    </dsp:sp>
    <dsp:sp modelId="{4EBC1846-9ECB-43B2-A3E6-E9BA3FEDB69A}">
      <dsp:nvSpPr>
        <dsp:cNvPr id="0" name=""/>
        <dsp:cNvSpPr/>
      </dsp:nvSpPr>
      <dsp:spPr>
        <a:xfrm>
          <a:off x="0" y="3592487"/>
          <a:ext cx="5906327" cy="718160"/>
        </a:xfrm>
        <a:prstGeom prst="roundRect">
          <a:avLst>
            <a:gd name="adj" fmla="val 10000"/>
          </a:avLst>
        </a:prstGeom>
        <a:solidFill>
          <a:srgbClr val="0F5DA3"/>
        </a:solidFill>
        <a:ln>
          <a:noFill/>
        </a:ln>
        <a:effectLst/>
      </dsp:spPr>
      <dsp:style>
        <a:lnRef idx="0">
          <a:scrgbClr r="0" g="0" b="0"/>
        </a:lnRef>
        <a:fillRef idx="1">
          <a:scrgbClr r="0" g="0" b="0"/>
        </a:fillRef>
        <a:effectRef idx="0">
          <a:scrgbClr r="0" g="0" b="0"/>
        </a:effectRef>
        <a:fontRef idx="minor"/>
      </dsp:style>
    </dsp:sp>
    <dsp:sp modelId="{ABE8B673-D9DB-424D-8E1E-9587EEB05A14}">
      <dsp:nvSpPr>
        <dsp:cNvPr id="0" name=""/>
        <dsp:cNvSpPr/>
      </dsp:nvSpPr>
      <dsp:spPr>
        <a:xfrm>
          <a:off x="217243" y="3754073"/>
          <a:ext cx="394988" cy="39498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BB6F89-C607-410D-AFD2-064A165B3848}">
      <dsp:nvSpPr>
        <dsp:cNvPr id="0" name=""/>
        <dsp:cNvSpPr/>
      </dsp:nvSpPr>
      <dsp:spPr>
        <a:xfrm>
          <a:off x="829475" y="3592487"/>
          <a:ext cx="5076852" cy="718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005" tIns="76005" rIns="76005" bIns="76005" numCol="1" spcCol="1270" anchor="ctr" anchorCtr="0">
          <a:noAutofit/>
        </a:bodyPr>
        <a:lstStyle/>
        <a:p>
          <a:pPr marL="0" lvl="0" indent="0" algn="l" defTabSz="800100">
            <a:lnSpc>
              <a:spcPct val="100000"/>
            </a:lnSpc>
            <a:spcBef>
              <a:spcPct val="0"/>
            </a:spcBef>
            <a:spcAft>
              <a:spcPct val="35000"/>
            </a:spcAft>
            <a:buNone/>
          </a:pPr>
          <a:r>
            <a:rPr lang="en-US" sz="1800" kern="1200" dirty="0"/>
            <a:t>Site Development</a:t>
          </a:r>
        </a:p>
      </dsp:txBody>
      <dsp:txXfrm>
        <a:off x="829475" y="3592487"/>
        <a:ext cx="5076852" cy="718160"/>
      </dsp:txXfrm>
    </dsp:sp>
    <dsp:sp modelId="{31290281-E76A-4914-A16E-D8B59518F3FB}">
      <dsp:nvSpPr>
        <dsp:cNvPr id="0" name=""/>
        <dsp:cNvSpPr/>
      </dsp:nvSpPr>
      <dsp:spPr>
        <a:xfrm>
          <a:off x="0" y="4490188"/>
          <a:ext cx="5906327" cy="718160"/>
        </a:xfrm>
        <a:prstGeom prst="roundRect">
          <a:avLst>
            <a:gd name="adj" fmla="val 10000"/>
          </a:avLst>
        </a:prstGeom>
        <a:solidFill>
          <a:srgbClr val="0F5DA3"/>
        </a:solidFill>
        <a:ln>
          <a:noFill/>
        </a:ln>
        <a:effectLst/>
      </dsp:spPr>
      <dsp:style>
        <a:lnRef idx="0">
          <a:scrgbClr r="0" g="0" b="0"/>
        </a:lnRef>
        <a:fillRef idx="1">
          <a:scrgbClr r="0" g="0" b="0"/>
        </a:fillRef>
        <a:effectRef idx="0">
          <a:scrgbClr r="0" g="0" b="0"/>
        </a:effectRef>
        <a:fontRef idx="minor"/>
      </dsp:style>
    </dsp:sp>
    <dsp:sp modelId="{3C68D40B-E7A6-4FFD-BAE3-9DC2CC081414}">
      <dsp:nvSpPr>
        <dsp:cNvPr id="0" name=""/>
        <dsp:cNvSpPr/>
      </dsp:nvSpPr>
      <dsp:spPr>
        <a:xfrm>
          <a:off x="217243" y="4651774"/>
          <a:ext cx="394988" cy="39498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3A9FC9-DDBD-4837-B76A-585649015553}">
      <dsp:nvSpPr>
        <dsp:cNvPr id="0" name=""/>
        <dsp:cNvSpPr/>
      </dsp:nvSpPr>
      <dsp:spPr>
        <a:xfrm>
          <a:off x="829475" y="4490188"/>
          <a:ext cx="5076852" cy="718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005" tIns="76005" rIns="76005" bIns="76005" numCol="1" spcCol="1270" anchor="ctr" anchorCtr="0">
          <a:noAutofit/>
        </a:bodyPr>
        <a:lstStyle/>
        <a:p>
          <a:pPr marL="0" lvl="0" indent="0" algn="l" defTabSz="800100">
            <a:lnSpc>
              <a:spcPct val="100000"/>
            </a:lnSpc>
            <a:spcBef>
              <a:spcPct val="0"/>
            </a:spcBef>
            <a:spcAft>
              <a:spcPct val="35000"/>
            </a:spcAft>
            <a:buNone/>
          </a:pPr>
          <a:r>
            <a:rPr lang="en-US" sz="1800" kern="1200" dirty="0"/>
            <a:t>Building</a:t>
          </a:r>
        </a:p>
      </dsp:txBody>
      <dsp:txXfrm>
        <a:off x="829475" y="4490188"/>
        <a:ext cx="5076852" cy="7181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A9B4AC-5673-422C-A0B6-3A3ECCAA6C51}">
      <dsp:nvSpPr>
        <dsp:cNvPr id="0" name=""/>
        <dsp:cNvSpPr/>
      </dsp:nvSpPr>
      <dsp:spPr>
        <a:xfrm>
          <a:off x="0" y="761579"/>
          <a:ext cx="5906327" cy="140599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E04668-7D75-4CE7-91E4-C9F14C998E4B}">
      <dsp:nvSpPr>
        <dsp:cNvPr id="0" name=""/>
        <dsp:cNvSpPr/>
      </dsp:nvSpPr>
      <dsp:spPr>
        <a:xfrm>
          <a:off x="425313" y="1077928"/>
          <a:ext cx="773296" cy="77329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9C64F39-FE7C-49E5-861D-D30A5F7A8B0A}">
      <dsp:nvSpPr>
        <dsp:cNvPr id="0" name=""/>
        <dsp:cNvSpPr/>
      </dsp:nvSpPr>
      <dsp:spPr>
        <a:xfrm>
          <a:off x="1623922" y="761579"/>
          <a:ext cx="4282405" cy="14059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801" tIns="148801" rIns="148801" bIns="148801"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accent1">
                  <a:lumMod val="60000"/>
                  <a:lumOff val="40000"/>
                </a:schemeClr>
              </a:solidFill>
            </a:rPr>
            <a:t>Project website: </a:t>
          </a:r>
          <a:r>
            <a:rPr lang="en-US" sz="1900" kern="1200" dirty="0">
              <a:solidFill>
                <a:srgbClr val="000000"/>
              </a:solidFill>
              <a:hlinkClick xmlns:r="http://schemas.openxmlformats.org/officeDocument/2006/relationships" r:id="rId3">
                <a:extLst>
                  <a:ext uri="{A12FA001-AC4F-418D-AE19-62706E023703}">
                    <ahyp:hlinkClr xmlns:ahyp="http://schemas.microsoft.com/office/drawing/2018/hyperlinkcolor" val="tx"/>
                  </a:ext>
                </a:extLst>
              </a:hlinkClick>
            </a:rPr>
            <a:t>https://www.dshs.wa.gov/dda/fircrest-school-project</a:t>
          </a:r>
          <a:r>
            <a:rPr lang="en-US" sz="1900" kern="1200" dirty="0">
              <a:solidFill>
                <a:srgbClr val="000000"/>
              </a:solidFill>
            </a:rPr>
            <a:t> </a:t>
          </a:r>
        </a:p>
      </dsp:txBody>
      <dsp:txXfrm>
        <a:off x="1623922" y="761579"/>
        <a:ext cx="4282405" cy="1405993"/>
      </dsp:txXfrm>
    </dsp:sp>
    <dsp:sp modelId="{54D4571E-E1B2-4707-ACEB-77BFEBE9B5C9}">
      <dsp:nvSpPr>
        <dsp:cNvPr id="0" name=""/>
        <dsp:cNvSpPr/>
      </dsp:nvSpPr>
      <dsp:spPr>
        <a:xfrm>
          <a:off x="0" y="2519071"/>
          <a:ext cx="5906327" cy="140599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22A440-C734-4BD4-97AD-5C1A4BA5B66E}">
      <dsp:nvSpPr>
        <dsp:cNvPr id="0" name=""/>
        <dsp:cNvSpPr/>
      </dsp:nvSpPr>
      <dsp:spPr>
        <a:xfrm>
          <a:off x="425313" y="2835420"/>
          <a:ext cx="773296" cy="773296"/>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DCA9B39-DEFC-4DDB-9152-4B6C0C60E3BD}">
      <dsp:nvSpPr>
        <dsp:cNvPr id="0" name=""/>
        <dsp:cNvSpPr/>
      </dsp:nvSpPr>
      <dsp:spPr>
        <a:xfrm>
          <a:off x="1623922" y="2519071"/>
          <a:ext cx="4282405" cy="14059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801" tIns="148801" rIns="148801" bIns="148801"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accent1">
                  <a:lumMod val="60000"/>
                  <a:lumOff val="40000"/>
                </a:schemeClr>
              </a:solidFill>
            </a:rPr>
            <a:t>Project Email Address: </a:t>
          </a:r>
          <a:r>
            <a:rPr lang="en-US" sz="1900" kern="1200" dirty="0">
              <a:solidFill>
                <a:srgbClr val="000000"/>
              </a:solidFill>
              <a:hlinkClick xmlns:r="http://schemas.openxmlformats.org/officeDocument/2006/relationships" r:id="rId6">
                <a:extLst>
                  <a:ext uri="{A12FA001-AC4F-418D-AE19-62706E023703}">
                    <ahyp:hlinkClr xmlns:ahyp="http://schemas.microsoft.com/office/drawing/2018/hyperlinkcolor" val="tx"/>
                  </a:ext>
                </a:extLst>
              </a:hlinkClick>
            </a:rPr>
            <a:t>FircrestSchoolProject@dshs.wa.gov</a:t>
          </a:r>
          <a:r>
            <a:rPr lang="en-US" sz="1900" kern="1200" dirty="0">
              <a:solidFill>
                <a:srgbClr val="000000"/>
              </a:solidFill>
            </a:rPr>
            <a:t> </a:t>
          </a:r>
        </a:p>
      </dsp:txBody>
      <dsp:txXfrm>
        <a:off x="1623922" y="2519071"/>
        <a:ext cx="4282405" cy="1405993"/>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A7679B-9C8E-4EB4-8BDD-A81EE2AF8E66}" type="datetimeFigureOut">
              <a:rPr lang="en-US" smtClean="0"/>
              <a:t>3/8/2022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796520-EAB4-41E5-8071-63F36605CA18}" type="slidenum">
              <a:rPr lang="en-US" smtClean="0"/>
              <a:t>‹#›</a:t>
            </a:fld>
            <a:endParaRPr lang="en-US"/>
          </a:p>
        </p:txBody>
      </p:sp>
    </p:spTree>
    <p:extLst>
      <p:ext uri="{BB962C8B-B14F-4D97-AF65-F5344CB8AC3E}">
        <p14:creationId xmlns:p14="http://schemas.microsoft.com/office/powerpoint/2010/main" val="3417216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Slides/ Zoom: Helen</a:t>
            </a:r>
          </a:p>
        </p:txBody>
      </p:sp>
      <p:sp>
        <p:nvSpPr>
          <p:cNvPr id="4" name="Slide Number Placeholder 3"/>
          <p:cNvSpPr>
            <a:spLocks noGrp="1"/>
          </p:cNvSpPr>
          <p:nvPr>
            <p:ph type="sldNum" sz="quarter" idx="5"/>
          </p:nvPr>
        </p:nvSpPr>
        <p:spPr/>
        <p:txBody>
          <a:bodyPr/>
          <a:lstStyle/>
          <a:p>
            <a:fld id="{29796520-EAB4-41E5-8071-63F36605CA18}" type="slidenum">
              <a:rPr lang="en-US" smtClean="0"/>
              <a:t>1</a:t>
            </a:fld>
            <a:endParaRPr lang="en-US"/>
          </a:p>
        </p:txBody>
      </p:sp>
    </p:spTree>
    <p:extLst>
      <p:ext uri="{BB962C8B-B14F-4D97-AF65-F5344CB8AC3E}">
        <p14:creationId xmlns:p14="http://schemas.microsoft.com/office/powerpoint/2010/main" val="1000678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Wayne</a:t>
            </a:r>
          </a:p>
        </p:txBody>
      </p:sp>
      <p:sp>
        <p:nvSpPr>
          <p:cNvPr id="4" name="Slide Number Placeholder 3"/>
          <p:cNvSpPr>
            <a:spLocks noGrp="1"/>
          </p:cNvSpPr>
          <p:nvPr>
            <p:ph type="sldNum" sz="quarter" idx="5"/>
          </p:nvPr>
        </p:nvSpPr>
        <p:spPr/>
        <p:txBody>
          <a:bodyPr/>
          <a:lstStyle/>
          <a:p>
            <a:fld id="{29796520-EAB4-41E5-8071-63F36605CA18}" type="slidenum">
              <a:rPr lang="en-US" smtClean="0"/>
              <a:t>13</a:t>
            </a:fld>
            <a:endParaRPr lang="en-US"/>
          </a:p>
        </p:txBody>
      </p:sp>
    </p:spTree>
    <p:extLst>
      <p:ext uri="{BB962C8B-B14F-4D97-AF65-F5344CB8AC3E}">
        <p14:creationId xmlns:p14="http://schemas.microsoft.com/office/powerpoint/2010/main" val="940881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796520-EAB4-41E5-8071-63F36605CA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37705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Wayne</a:t>
            </a:r>
          </a:p>
        </p:txBody>
      </p:sp>
      <p:sp>
        <p:nvSpPr>
          <p:cNvPr id="4" name="Slide Number Placeholder 3"/>
          <p:cNvSpPr>
            <a:spLocks noGrp="1"/>
          </p:cNvSpPr>
          <p:nvPr>
            <p:ph type="sldNum" sz="quarter" idx="5"/>
          </p:nvPr>
        </p:nvSpPr>
        <p:spPr/>
        <p:txBody>
          <a:bodyPr/>
          <a:lstStyle/>
          <a:p>
            <a:fld id="{29796520-EAB4-41E5-8071-63F36605CA18}" type="slidenum">
              <a:rPr lang="en-US" smtClean="0"/>
              <a:t>15</a:t>
            </a:fld>
            <a:endParaRPr lang="en-US"/>
          </a:p>
        </p:txBody>
      </p:sp>
    </p:spTree>
    <p:extLst>
      <p:ext uri="{BB962C8B-B14F-4D97-AF65-F5344CB8AC3E}">
        <p14:creationId xmlns:p14="http://schemas.microsoft.com/office/powerpoint/2010/main" val="3087054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Tree survey, stormwater, traffic impact analysis,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796520-EAB4-41E5-8071-63F36605CA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46506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Brittany</a:t>
            </a:r>
          </a:p>
          <a:p>
            <a:r>
              <a:rPr lang="en-US" dirty="0"/>
              <a:t>Slight modifications to buildings and internal circulation (10%)</a:t>
            </a:r>
          </a:p>
          <a:p>
            <a:r>
              <a:rPr lang="en-US" dirty="0"/>
              <a:t>Access on 15</a:t>
            </a:r>
            <a:r>
              <a:rPr lang="en-US" baseline="30000" dirty="0"/>
              <a:t>th</a:t>
            </a:r>
            <a:r>
              <a:rPr lang="en-US" dirty="0"/>
              <a:t> and 50</a:t>
            </a:r>
            <a:r>
              <a:rPr lang="en-US" baseline="30000" dirty="0"/>
              <a:t>th</a:t>
            </a:r>
            <a:r>
              <a:rPr lang="en-US" dirty="0"/>
              <a:t> will be fixed through this process</a:t>
            </a:r>
          </a:p>
          <a:p>
            <a:r>
              <a:rPr lang="en-US" dirty="0"/>
              <a:t>New and existing, walking trails, buffers, circulation. </a:t>
            </a:r>
          </a:p>
        </p:txBody>
      </p:sp>
      <p:sp>
        <p:nvSpPr>
          <p:cNvPr id="4" name="Slide Number Placeholder 3"/>
          <p:cNvSpPr>
            <a:spLocks noGrp="1"/>
          </p:cNvSpPr>
          <p:nvPr>
            <p:ph type="sldNum" sz="quarter" idx="5"/>
          </p:nvPr>
        </p:nvSpPr>
        <p:spPr/>
        <p:txBody>
          <a:bodyPr/>
          <a:lstStyle/>
          <a:p>
            <a:fld id="{29796520-EAB4-41E5-8071-63F36605CA18}" type="slidenum">
              <a:rPr lang="en-US" smtClean="0"/>
              <a:t>17</a:t>
            </a:fld>
            <a:endParaRPr lang="en-US"/>
          </a:p>
        </p:txBody>
      </p:sp>
    </p:spTree>
    <p:extLst>
      <p:ext uri="{BB962C8B-B14F-4D97-AF65-F5344CB8AC3E}">
        <p14:creationId xmlns:p14="http://schemas.microsoft.com/office/powerpoint/2010/main" val="30571869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796520-EAB4-41E5-8071-63F36605CA18}" type="slidenum">
              <a:rPr lang="en-US" smtClean="0"/>
              <a:t>18</a:t>
            </a:fld>
            <a:endParaRPr lang="en-US"/>
          </a:p>
        </p:txBody>
      </p:sp>
    </p:spTree>
    <p:extLst>
      <p:ext uri="{BB962C8B-B14F-4D97-AF65-F5344CB8AC3E}">
        <p14:creationId xmlns:p14="http://schemas.microsoft.com/office/powerpoint/2010/main" val="7289027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796520-EAB4-41E5-8071-63F36605CA18}" type="slidenum">
              <a:rPr lang="en-US" smtClean="0"/>
              <a:t>20</a:t>
            </a:fld>
            <a:endParaRPr lang="en-US"/>
          </a:p>
        </p:txBody>
      </p:sp>
    </p:spTree>
    <p:extLst>
      <p:ext uri="{BB962C8B-B14F-4D97-AF65-F5344CB8AC3E}">
        <p14:creationId xmlns:p14="http://schemas.microsoft.com/office/powerpoint/2010/main" val="32460512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Intermediate Care Facility</a:t>
            </a:r>
          </a:p>
        </p:txBody>
      </p:sp>
      <p:sp>
        <p:nvSpPr>
          <p:cNvPr id="4" name="Slide Number Placeholder 3"/>
          <p:cNvSpPr>
            <a:spLocks noGrp="1"/>
          </p:cNvSpPr>
          <p:nvPr>
            <p:ph type="sldNum" sz="quarter" idx="5"/>
          </p:nvPr>
        </p:nvSpPr>
        <p:spPr/>
        <p:txBody>
          <a:bodyPr/>
          <a:lstStyle/>
          <a:p>
            <a:fld id="{29796520-EAB4-41E5-8071-63F36605CA18}" type="slidenum">
              <a:rPr lang="en-US" smtClean="0"/>
              <a:t>21</a:t>
            </a:fld>
            <a:endParaRPr lang="en-US"/>
          </a:p>
        </p:txBody>
      </p:sp>
    </p:spTree>
    <p:extLst>
      <p:ext uri="{BB962C8B-B14F-4D97-AF65-F5344CB8AC3E}">
        <p14:creationId xmlns:p14="http://schemas.microsoft.com/office/powerpoint/2010/main" val="2040637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BOB TO DO FIRST THREE SLIDES - HERE ARE MY PRELIMINARY TALKING POINTS WHICH SHOULD BE CHECKED WITH TEAM/LARRY: The SE parcel – has no foreseeable plans for campus facilities, thus the thought here is that the land could be developed and leased by others. Thus, the list of permitted uses and development standards are key to providing economically viable options future revenue for the trust combined with uses that are compatible both with the campus and surrounding neighborhoods. MAYBE WE POINT OUT ELECTRICAL FACILITIES, DNR CAMPUS…..NOT SURE WE WANT/NEED TO EVEN MENTION THE DOG PARK?</a:t>
            </a:r>
          </a:p>
        </p:txBody>
      </p:sp>
      <p:sp>
        <p:nvSpPr>
          <p:cNvPr id="4" name="Slide Number Placeholder 3"/>
          <p:cNvSpPr>
            <a:spLocks noGrp="1"/>
          </p:cNvSpPr>
          <p:nvPr>
            <p:ph type="sldNum" sz="quarter" idx="5"/>
          </p:nvPr>
        </p:nvSpPr>
        <p:spPr/>
        <p:txBody>
          <a:bodyPr/>
          <a:lstStyle/>
          <a:p>
            <a:fld id="{29796520-EAB4-41E5-8071-63F36605CA18}" type="slidenum">
              <a:rPr lang="en-US" smtClean="0"/>
              <a:t>22</a:t>
            </a:fld>
            <a:endParaRPr lang="en-US"/>
          </a:p>
        </p:txBody>
      </p:sp>
    </p:spTree>
    <p:extLst>
      <p:ext uri="{BB962C8B-B14F-4D97-AF65-F5344CB8AC3E}">
        <p14:creationId xmlns:p14="http://schemas.microsoft.com/office/powerpoint/2010/main" val="18018605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Seattle-based real estate advisory and investment firm “Heartland” is supporting the team on market issues – particularly related to any excess lands on the campus</a:t>
            </a:r>
          </a:p>
        </p:txBody>
      </p:sp>
      <p:sp>
        <p:nvSpPr>
          <p:cNvPr id="4" name="Slide Number Placeholder 3"/>
          <p:cNvSpPr>
            <a:spLocks noGrp="1"/>
          </p:cNvSpPr>
          <p:nvPr>
            <p:ph type="sldNum" sz="quarter" idx="5"/>
          </p:nvPr>
        </p:nvSpPr>
        <p:spPr/>
        <p:txBody>
          <a:bodyPr/>
          <a:lstStyle/>
          <a:p>
            <a:fld id="{29796520-EAB4-41E5-8071-63F36605CA18}" type="slidenum">
              <a:rPr lang="en-US" smtClean="0"/>
              <a:t>23</a:t>
            </a:fld>
            <a:endParaRPr lang="en-US"/>
          </a:p>
        </p:txBody>
      </p:sp>
    </p:spTree>
    <p:extLst>
      <p:ext uri="{BB962C8B-B14F-4D97-AF65-F5344CB8AC3E}">
        <p14:creationId xmlns:p14="http://schemas.microsoft.com/office/powerpoint/2010/main" val="370639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796520-EAB4-41E5-8071-63F36605CA18}" type="slidenum">
              <a:rPr lang="en-US" smtClean="0"/>
              <a:t>2</a:t>
            </a:fld>
            <a:endParaRPr lang="en-US"/>
          </a:p>
        </p:txBody>
      </p:sp>
    </p:spTree>
    <p:extLst>
      <p:ext uri="{BB962C8B-B14F-4D97-AF65-F5344CB8AC3E}">
        <p14:creationId xmlns:p14="http://schemas.microsoft.com/office/powerpoint/2010/main" val="16550582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Bob to quickly go through list &amp; highlight what has changed.</a:t>
            </a:r>
          </a:p>
          <a:p>
            <a:endParaRPr lang="en-US" dirty="0"/>
          </a:p>
          <a:p>
            <a:r>
              <a:rPr lang="en-US" dirty="0"/>
              <a:t>To add Heartland’s thoughts: </a:t>
            </a:r>
          </a:p>
          <a:p>
            <a:r>
              <a:rPr lang="en-US" dirty="0"/>
              <a:t>1 - In general, we encourage more flexibility rather than less in allowed uses to ensure the broadest range of possible respondents to an RFP.</a:t>
            </a:r>
          </a:p>
          <a:p>
            <a:r>
              <a:rPr lang="en-US" dirty="0"/>
              <a:t>2 – Retail/trade/services - as long as the allowed uses under the “general retail trade / services” definition don’t risk incompatibility with DSHS, seems fine to us to include</a:t>
            </a:r>
          </a:p>
        </p:txBody>
      </p:sp>
      <p:sp>
        <p:nvSpPr>
          <p:cNvPr id="4" name="Slide Number Placeholder 3"/>
          <p:cNvSpPr>
            <a:spLocks noGrp="1"/>
          </p:cNvSpPr>
          <p:nvPr>
            <p:ph type="sldNum" sz="quarter" idx="5"/>
          </p:nvPr>
        </p:nvSpPr>
        <p:spPr/>
        <p:txBody>
          <a:bodyPr/>
          <a:lstStyle/>
          <a:p>
            <a:fld id="{29796520-EAB4-41E5-8071-63F36605CA18}" type="slidenum">
              <a:rPr lang="en-US" smtClean="0"/>
              <a:t>24</a:t>
            </a:fld>
            <a:endParaRPr lang="en-US"/>
          </a:p>
        </p:txBody>
      </p:sp>
    </p:spTree>
    <p:extLst>
      <p:ext uri="{BB962C8B-B14F-4D97-AF65-F5344CB8AC3E}">
        <p14:creationId xmlns:p14="http://schemas.microsoft.com/office/powerpoint/2010/main" val="4735204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KATY</a:t>
            </a:r>
          </a:p>
        </p:txBody>
      </p:sp>
      <p:sp>
        <p:nvSpPr>
          <p:cNvPr id="4" name="Slide Number Placeholder 3"/>
          <p:cNvSpPr>
            <a:spLocks noGrp="1"/>
          </p:cNvSpPr>
          <p:nvPr>
            <p:ph type="sldNum" sz="quarter" idx="5"/>
          </p:nvPr>
        </p:nvSpPr>
        <p:spPr/>
        <p:txBody>
          <a:bodyPr/>
          <a:lstStyle/>
          <a:p>
            <a:fld id="{29796520-EAB4-41E5-8071-63F36605CA18}" type="slidenum">
              <a:rPr lang="en-US" smtClean="0"/>
              <a:t>25</a:t>
            </a:fld>
            <a:endParaRPr lang="en-US"/>
          </a:p>
        </p:txBody>
      </p:sp>
    </p:spTree>
    <p:extLst>
      <p:ext uri="{BB962C8B-B14F-4D97-AF65-F5344CB8AC3E}">
        <p14:creationId xmlns:p14="http://schemas.microsoft.com/office/powerpoint/2010/main" val="14805144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Bob to take this next slides</a:t>
            </a:r>
          </a:p>
        </p:txBody>
      </p:sp>
      <p:sp>
        <p:nvSpPr>
          <p:cNvPr id="4" name="Slide Number Placeholder 3"/>
          <p:cNvSpPr>
            <a:spLocks noGrp="1"/>
          </p:cNvSpPr>
          <p:nvPr>
            <p:ph type="sldNum" sz="quarter" idx="5"/>
          </p:nvPr>
        </p:nvSpPr>
        <p:spPr/>
        <p:txBody>
          <a:bodyPr/>
          <a:lstStyle/>
          <a:p>
            <a:fld id="{29796520-EAB4-41E5-8071-63F36605CA18}" type="slidenum">
              <a:rPr lang="en-US" smtClean="0"/>
              <a:t>26</a:t>
            </a:fld>
            <a:endParaRPr lang="en-US"/>
          </a:p>
        </p:txBody>
      </p:sp>
    </p:spTree>
    <p:extLst>
      <p:ext uri="{BB962C8B-B14F-4D97-AF65-F5344CB8AC3E}">
        <p14:creationId xmlns:p14="http://schemas.microsoft.com/office/powerpoint/2010/main" val="37271823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796520-EAB4-41E5-8071-63F36605CA18}" type="slidenum">
              <a:rPr lang="en-US" smtClean="0"/>
              <a:t>27</a:t>
            </a:fld>
            <a:endParaRPr lang="en-US"/>
          </a:p>
        </p:txBody>
      </p:sp>
    </p:spTree>
    <p:extLst>
      <p:ext uri="{BB962C8B-B14F-4D97-AF65-F5344CB8AC3E}">
        <p14:creationId xmlns:p14="http://schemas.microsoft.com/office/powerpoint/2010/main" val="17381841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Community-related uses – Northgate Community Center left image and Mill Creek Family YMCA, right image</a:t>
            </a:r>
          </a:p>
        </p:txBody>
      </p:sp>
      <p:sp>
        <p:nvSpPr>
          <p:cNvPr id="4" name="Slide Number Placeholder 3"/>
          <p:cNvSpPr>
            <a:spLocks noGrp="1"/>
          </p:cNvSpPr>
          <p:nvPr>
            <p:ph type="sldNum" sz="quarter" idx="5"/>
          </p:nvPr>
        </p:nvSpPr>
        <p:spPr/>
        <p:txBody>
          <a:bodyPr/>
          <a:lstStyle/>
          <a:p>
            <a:fld id="{29796520-EAB4-41E5-8071-63F36605CA18}" type="slidenum">
              <a:rPr lang="en-US" smtClean="0"/>
              <a:t>28</a:t>
            </a:fld>
            <a:endParaRPr lang="en-US"/>
          </a:p>
        </p:txBody>
      </p:sp>
    </p:spTree>
    <p:extLst>
      <p:ext uri="{BB962C8B-B14F-4D97-AF65-F5344CB8AC3E}">
        <p14:creationId xmlns:p14="http://schemas.microsoft.com/office/powerpoint/2010/main" val="5776751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expected that design standards will be developed with this MDP – these will address the same set of issues at citywide design standards – but if approved by City, would supersede those standards as they will be crafted specifically for this campus</a:t>
            </a:r>
          </a:p>
          <a:p>
            <a:endParaRPr lang="en-US" dirty="0"/>
          </a:p>
          <a:p>
            <a:r>
              <a:rPr lang="en-US" dirty="0"/>
              <a:t>Sustainable design – required to be at least LEED on all developments (already required for State-funded developments)</a:t>
            </a:r>
          </a:p>
        </p:txBody>
      </p:sp>
      <p:sp>
        <p:nvSpPr>
          <p:cNvPr id="4" name="Slide Number Placeholder 3"/>
          <p:cNvSpPr>
            <a:spLocks noGrp="1"/>
          </p:cNvSpPr>
          <p:nvPr>
            <p:ph type="sldNum" sz="quarter" idx="5"/>
          </p:nvPr>
        </p:nvSpPr>
        <p:spPr/>
        <p:txBody>
          <a:bodyPr/>
          <a:lstStyle/>
          <a:p>
            <a:fld id="{92A2804B-456F-4054-8CCD-816A89959BF3}" type="slidenum">
              <a:rPr lang="en-US" smtClean="0"/>
              <a:t>29</a:t>
            </a:fld>
            <a:endParaRPr lang="en-US"/>
          </a:p>
        </p:txBody>
      </p:sp>
    </p:spTree>
    <p:extLst>
      <p:ext uri="{BB962C8B-B14F-4D97-AF65-F5344CB8AC3E}">
        <p14:creationId xmlns:p14="http://schemas.microsoft.com/office/powerpoint/2010/main" val="14780704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Brittany/Helen</a:t>
            </a:r>
          </a:p>
          <a:p>
            <a:r>
              <a:rPr lang="en-US" dirty="0"/>
              <a:t>Process/timing questions. </a:t>
            </a:r>
          </a:p>
          <a:p>
            <a:r>
              <a:rPr lang="en-US" dirty="0"/>
              <a:t>Questions directed at DSHS</a:t>
            </a:r>
          </a:p>
        </p:txBody>
      </p:sp>
      <p:sp>
        <p:nvSpPr>
          <p:cNvPr id="4" name="Slide Number Placeholder 3"/>
          <p:cNvSpPr>
            <a:spLocks noGrp="1"/>
          </p:cNvSpPr>
          <p:nvPr>
            <p:ph type="sldNum" sz="quarter" idx="5"/>
          </p:nvPr>
        </p:nvSpPr>
        <p:spPr/>
        <p:txBody>
          <a:bodyPr/>
          <a:lstStyle/>
          <a:p>
            <a:fld id="{29796520-EAB4-41E5-8071-63F36605CA18}" type="slidenum">
              <a:rPr lang="en-US" smtClean="0"/>
              <a:t>30</a:t>
            </a:fld>
            <a:endParaRPr lang="en-US"/>
          </a:p>
        </p:txBody>
      </p:sp>
    </p:spTree>
    <p:extLst>
      <p:ext uri="{BB962C8B-B14F-4D97-AF65-F5344CB8AC3E}">
        <p14:creationId xmlns:p14="http://schemas.microsoft.com/office/powerpoint/2010/main" val="16259094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Helen to create breakout rooms</a:t>
            </a:r>
          </a:p>
          <a:p>
            <a:endParaRPr lang="en-US" dirty="0"/>
          </a:p>
          <a:p>
            <a:r>
              <a:rPr lang="en-US" sz="1800" b="1" dirty="0"/>
              <a:t>1) Larry C</a:t>
            </a:r>
            <a:r>
              <a:rPr lang="en-US" sz="1800" dirty="0"/>
              <a:t>/Jeanne R (scribe)/Kari F (DNR)/ Steve S (City)/</a:t>
            </a:r>
          </a:p>
          <a:p>
            <a:r>
              <a:rPr lang="en-US" sz="1800" b="1" dirty="0"/>
              <a:t>2) Brittany P</a:t>
            </a:r>
            <a:r>
              <a:rPr lang="en-US" sz="1800" dirty="0"/>
              <a:t>/Andrew L (scribe)/Carrie N (DNR)/ Jim H (City)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3) Wayne C</a:t>
            </a:r>
            <a:r>
              <a:rPr lang="en-US" sz="1800" dirty="0"/>
              <a:t>/Dean P (scribe), Lisa P (DSHS/Fircrest)</a:t>
            </a:r>
          </a:p>
          <a:p>
            <a:r>
              <a:rPr lang="en-US" sz="1800" b="1" dirty="0"/>
              <a:t>4) Katy S</a:t>
            </a:r>
            <a:r>
              <a:rPr lang="en-US" sz="1800" dirty="0"/>
              <a:t>/Ian C (scribe)/Andrew B (City)</a:t>
            </a:r>
          </a:p>
          <a:p>
            <a:r>
              <a:rPr lang="en-US" sz="1800" b="1" dirty="0"/>
              <a:t>5) Bob B</a:t>
            </a:r>
            <a:r>
              <a:rPr lang="en-US" sz="1800" dirty="0"/>
              <a:t>/</a:t>
            </a:r>
            <a:r>
              <a:rPr lang="en-US" sz="1800" dirty="0" err="1"/>
              <a:t>Upkar</a:t>
            </a:r>
            <a:r>
              <a:rPr lang="en-US" sz="1800" dirty="0"/>
              <a:t> M (DSHS/Fircrest)/Scott B (scribe)/</a:t>
            </a:r>
          </a:p>
          <a:p>
            <a:r>
              <a:rPr lang="en-US" sz="1200" b="1" dirty="0"/>
              <a:t>6) BHA Breakout room: </a:t>
            </a:r>
            <a:r>
              <a:rPr lang="en-US" sz="1200" dirty="0" err="1"/>
              <a:t>Sjan</a:t>
            </a:r>
            <a:r>
              <a:rPr lang="en-US" sz="1200" dirty="0"/>
              <a:t> Talbot (host), Bob </a:t>
            </a:r>
            <a:r>
              <a:rPr lang="en-US" sz="1200" dirty="0" err="1"/>
              <a:t>Hubenthal</a:t>
            </a:r>
            <a:r>
              <a:rPr lang="en-US" sz="1200" dirty="0"/>
              <a:t>, </a:t>
            </a:r>
            <a:r>
              <a:rPr lang="en-US" sz="1200" dirty="0" err="1"/>
              <a:t>Jeneva</a:t>
            </a:r>
            <a:r>
              <a:rPr lang="en-US" sz="1200" dirty="0"/>
              <a:t> Cotton, Jenise </a:t>
            </a:r>
            <a:r>
              <a:rPr lang="en-US" sz="1200" dirty="0" err="1"/>
              <a:t>Gogan</a:t>
            </a:r>
            <a:r>
              <a:rPr lang="en-US" sz="1200" dirty="0"/>
              <a:t>, Dean </a:t>
            </a:r>
            <a:r>
              <a:rPr lang="en-US" sz="1200" dirty="0" err="1"/>
              <a:t>Heglund</a:t>
            </a:r>
            <a:r>
              <a:rPr lang="en-US" sz="1200" dirty="0"/>
              <a:t>, Brian W (DSHS/BHA), </a:t>
            </a:r>
            <a:r>
              <a:rPr lang="en-US" sz="1200" kern="1200" dirty="0">
                <a:solidFill>
                  <a:schemeClr val="tx1"/>
                </a:solidFill>
                <a:effectLst/>
                <a:latin typeface="+mn-lt"/>
                <a:ea typeface="+mn-ea"/>
                <a:cs typeface="+mn-cs"/>
              </a:rPr>
              <a:t>Megan </a:t>
            </a:r>
            <a:r>
              <a:rPr lang="en-US" sz="1200" kern="1200" dirty="0" err="1">
                <a:solidFill>
                  <a:schemeClr val="tx1"/>
                </a:solidFill>
                <a:effectLst/>
                <a:latin typeface="+mn-lt"/>
                <a:ea typeface="+mn-ea"/>
                <a:cs typeface="+mn-cs"/>
              </a:rPr>
              <a:t>Celedonia</a:t>
            </a:r>
            <a:r>
              <a:rPr lang="en-US" sz="1200" kern="1200" dirty="0">
                <a:solidFill>
                  <a:schemeClr val="tx1"/>
                </a:solidFill>
                <a:effectLst/>
                <a:latin typeface="+mn-lt"/>
                <a:ea typeface="+mn-ea"/>
                <a:cs typeface="+mn-cs"/>
              </a:rPr>
              <a:t> will be the scribe, </a:t>
            </a:r>
            <a:endParaRPr lang="en-US" dirty="0"/>
          </a:p>
        </p:txBody>
      </p:sp>
      <p:sp>
        <p:nvSpPr>
          <p:cNvPr id="4" name="Slide Number Placeholder 3"/>
          <p:cNvSpPr>
            <a:spLocks noGrp="1"/>
          </p:cNvSpPr>
          <p:nvPr>
            <p:ph type="sldNum" sz="quarter" idx="5"/>
          </p:nvPr>
        </p:nvSpPr>
        <p:spPr/>
        <p:txBody>
          <a:bodyPr/>
          <a:lstStyle/>
          <a:p>
            <a:fld id="{29796520-EAB4-41E5-8071-63F36605CA18}" type="slidenum">
              <a:rPr lang="en-US" smtClean="0"/>
              <a:t>31</a:t>
            </a:fld>
            <a:endParaRPr lang="en-US"/>
          </a:p>
        </p:txBody>
      </p:sp>
    </p:spTree>
    <p:extLst>
      <p:ext uri="{BB962C8B-B14F-4D97-AF65-F5344CB8AC3E}">
        <p14:creationId xmlns:p14="http://schemas.microsoft.com/office/powerpoint/2010/main" val="3564716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796520-EAB4-41E5-8071-63F36605CA18}" type="slidenum">
              <a:rPr lang="en-US" smtClean="0"/>
              <a:t>3</a:t>
            </a:fld>
            <a:endParaRPr lang="en-US"/>
          </a:p>
        </p:txBody>
      </p:sp>
    </p:spTree>
    <p:extLst>
      <p:ext uri="{BB962C8B-B14F-4D97-AF65-F5344CB8AC3E}">
        <p14:creationId xmlns:p14="http://schemas.microsoft.com/office/powerpoint/2010/main" val="2195214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796520-EAB4-41E5-8071-63F36605CA18}" type="slidenum">
              <a:rPr lang="en-US" smtClean="0"/>
              <a:t>4</a:t>
            </a:fld>
            <a:endParaRPr lang="en-US"/>
          </a:p>
        </p:txBody>
      </p:sp>
    </p:spTree>
    <p:extLst>
      <p:ext uri="{BB962C8B-B14F-4D97-AF65-F5344CB8AC3E}">
        <p14:creationId xmlns:p14="http://schemas.microsoft.com/office/powerpoint/2010/main" val="2319043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 - </a:t>
            </a:r>
            <a:r>
              <a:rPr lang="en-US" dirty="0" err="1"/>
              <a:t>Upkar</a:t>
            </a:r>
            <a:endParaRPr lang="en-US" dirty="0"/>
          </a:p>
        </p:txBody>
      </p:sp>
      <p:sp>
        <p:nvSpPr>
          <p:cNvPr id="4" name="Slide Number Placeholder 3"/>
          <p:cNvSpPr>
            <a:spLocks noGrp="1"/>
          </p:cNvSpPr>
          <p:nvPr>
            <p:ph type="sldNum" sz="quarter" idx="5"/>
          </p:nvPr>
        </p:nvSpPr>
        <p:spPr/>
        <p:txBody>
          <a:bodyPr/>
          <a:lstStyle/>
          <a:p>
            <a:fld id="{29796520-EAB4-41E5-8071-63F36605CA18}" type="slidenum">
              <a:rPr lang="en-US" smtClean="0"/>
              <a:t>5</a:t>
            </a:fld>
            <a:endParaRPr lang="en-US"/>
          </a:p>
        </p:txBody>
      </p:sp>
    </p:spTree>
    <p:extLst>
      <p:ext uri="{BB962C8B-B14F-4D97-AF65-F5344CB8AC3E}">
        <p14:creationId xmlns:p14="http://schemas.microsoft.com/office/powerpoint/2010/main" val="4062310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Brittany</a:t>
            </a:r>
          </a:p>
        </p:txBody>
      </p:sp>
      <p:sp>
        <p:nvSpPr>
          <p:cNvPr id="4" name="Slide Number Placeholder 3"/>
          <p:cNvSpPr>
            <a:spLocks noGrp="1"/>
          </p:cNvSpPr>
          <p:nvPr>
            <p:ph type="sldNum" sz="quarter" idx="5"/>
          </p:nvPr>
        </p:nvSpPr>
        <p:spPr/>
        <p:txBody>
          <a:bodyPr/>
          <a:lstStyle/>
          <a:p>
            <a:fld id="{29796520-EAB4-41E5-8071-63F36605CA18}" type="slidenum">
              <a:rPr lang="en-US" smtClean="0"/>
              <a:t>6</a:t>
            </a:fld>
            <a:endParaRPr lang="en-US"/>
          </a:p>
        </p:txBody>
      </p:sp>
    </p:spTree>
    <p:extLst>
      <p:ext uri="{BB962C8B-B14F-4D97-AF65-F5344CB8AC3E}">
        <p14:creationId xmlns:p14="http://schemas.microsoft.com/office/powerpoint/2010/main" val="2053253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Brittany</a:t>
            </a:r>
          </a:p>
        </p:txBody>
      </p:sp>
      <p:sp>
        <p:nvSpPr>
          <p:cNvPr id="4" name="Slide Number Placeholder 3"/>
          <p:cNvSpPr>
            <a:spLocks noGrp="1"/>
          </p:cNvSpPr>
          <p:nvPr>
            <p:ph type="sldNum" sz="quarter" idx="5"/>
          </p:nvPr>
        </p:nvSpPr>
        <p:spPr/>
        <p:txBody>
          <a:bodyPr/>
          <a:lstStyle/>
          <a:p>
            <a:fld id="{29796520-EAB4-41E5-8071-63F36605CA18}" type="slidenum">
              <a:rPr lang="en-US" smtClean="0"/>
              <a:t>7</a:t>
            </a:fld>
            <a:endParaRPr lang="en-US"/>
          </a:p>
        </p:txBody>
      </p:sp>
    </p:spTree>
    <p:extLst>
      <p:ext uri="{BB962C8B-B14F-4D97-AF65-F5344CB8AC3E}">
        <p14:creationId xmlns:p14="http://schemas.microsoft.com/office/powerpoint/2010/main" val="2426399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appreciate your participation and we will be incorporating feedback and comments into future planning efforts. </a:t>
            </a:r>
          </a:p>
        </p:txBody>
      </p:sp>
      <p:sp>
        <p:nvSpPr>
          <p:cNvPr id="4" name="Slide Number Placeholder 3"/>
          <p:cNvSpPr>
            <a:spLocks noGrp="1"/>
          </p:cNvSpPr>
          <p:nvPr>
            <p:ph type="sldNum" sz="quarter" idx="5"/>
          </p:nvPr>
        </p:nvSpPr>
        <p:spPr/>
        <p:txBody>
          <a:bodyPr/>
          <a:lstStyle/>
          <a:p>
            <a:fld id="{29796520-EAB4-41E5-8071-63F36605CA18}" type="slidenum">
              <a:rPr lang="en-US" smtClean="0"/>
              <a:t>8</a:t>
            </a:fld>
            <a:endParaRPr lang="en-US"/>
          </a:p>
        </p:txBody>
      </p:sp>
    </p:spTree>
    <p:extLst>
      <p:ext uri="{BB962C8B-B14F-4D97-AF65-F5344CB8AC3E}">
        <p14:creationId xmlns:p14="http://schemas.microsoft.com/office/powerpoint/2010/main" val="1832625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Seattle Navel Hospital</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796520-EAB4-41E5-8071-63F36605CA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0486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194443C-6F60-4F57-ACBB-24E7F3E05D88}" type="datetimeFigureOut">
              <a:rPr lang="en-US" smtClean="0"/>
              <a:t>3/8/2022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AFEB4-A019-49B8-A96C-FDBB8C9D5DE8}" type="slidenum">
              <a:rPr lang="en-US" smtClean="0"/>
              <a:t>‹#›</a:t>
            </a:fld>
            <a:endParaRPr lang="en-US"/>
          </a:p>
        </p:txBody>
      </p:sp>
    </p:spTree>
    <p:extLst>
      <p:ext uri="{BB962C8B-B14F-4D97-AF65-F5344CB8AC3E}">
        <p14:creationId xmlns:p14="http://schemas.microsoft.com/office/powerpoint/2010/main" val="2661921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94443C-6F60-4F57-ACBB-24E7F3E05D88}" type="datetimeFigureOut">
              <a:rPr lang="en-US" smtClean="0"/>
              <a:t>3/8/2022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AFEB4-A019-49B8-A96C-FDBB8C9D5DE8}" type="slidenum">
              <a:rPr lang="en-US" smtClean="0"/>
              <a:t>‹#›</a:t>
            </a:fld>
            <a:endParaRPr lang="en-US"/>
          </a:p>
        </p:txBody>
      </p:sp>
    </p:spTree>
    <p:extLst>
      <p:ext uri="{BB962C8B-B14F-4D97-AF65-F5344CB8AC3E}">
        <p14:creationId xmlns:p14="http://schemas.microsoft.com/office/powerpoint/2010/main" val="3809460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3194443C-6F60-4F57-ACBB-24E7F3E05D88}" type="datetimeFigureOut">
              <a:rPr lang="en-US" smtClean="0"/>
              <a:t>3/8/2022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AFEB4-A019-49B8-A96C-FDBB8C9D5DE8}" type="slidenum">
              <a:rPr lang="en-US" smtClean="0"/>
              <a:t>‹#›</a:t>
            </a:fld>
            <a:endParaRPr lang="en-US"/>
          </a:p>
        </p:txBody>
      </p:sp>
    </p:spTree>
    <p:extLst>
      <p:ext uri="{BB962C8B-B14F-4D97-AF65-F5344CB8AC3E}">
        <p14:creationId xmlns:p14="http://schemas.microsoft.com/office/powerpoint/2010/main" val="40115473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3194443C-6F60-4F57-ACBB-24E7F3E05D88}" type="datetimeFigureOut">
              <a:rPr lang="en-US" smtClean="0"/>
              <a:t>3/8/2022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2AFEB4-A019-49B8-A96C-FDBB8C9D5DE8}" type="slidenum">
              <a:rPr lang="en-US" smtClean="0"/>
              <a:t>‹#›</a:t>
            </a:fld>
            <a:endParaRPr lang="en-US"/>
          </a:p>
        </p:txBody>
      </p:sp>
    </p:spTree>
    <p:extLst>
      <p:ext uri="{BB962C8B-B14F-4D97-AF65-F5344CB8AC3E}">
        <p14:creationId xmlns:p14="http://schemas.microsoft.com/office/powerpoint/2010/main" val="36497443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94443C-6F60-4F57-ACBB-24E7F3E05D88}" type="datetimeFigureOut">
              <a:rPr lang="en-US" smtClean="0"/>
              <a:t>3/8/2022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AFEB4-A019-49B8-A96C-FDBB8C9D5DE8}" type="slidenum">
              <a:rPr lang="en-US" smtClean="0"/>
              <a:t>‹#›</a:t>
            </a:fld>
            <a:endParaRPr lang="en-US"/>
          </a:p>
        </p:txBody>
      </p:sp>
    </p:spTree>
    <p:extLst>
      <p:ext uri="{BB962C8B-B14F-4D97-AF65-F5344CB8AC3E}">
        <p14:creationId xmlns:p14="http://schemas.microsoft.com/office/powerpoint/2010/main" val="6470818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94443C-6F60-4F57-ACBB-24E7F3E05D88}" type="datetimeFigureOut">
              <a:rPr lang="en-US" smtClean="0"/>
              <a:t>3/8/2022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AFEB4-A019-49B8-A96C-FDBB8C9D5DE8}" type="slidenum">
              <a:rPr lang="en-US" smtClean="0"/>
              <a:t>‹#›</a:t>
            </a:fld>
            <a:endParaRPr lang="en-US"/>
          </a:p>
        </p:txBody>
      </p:sp>
    </p:spTree>
    <p:extLst>
      <p:ext uri="{BB962C8B-B14F-4D97-AF65-F5344CB8AC3E}">
        <p14:creationId xmlns:p14="http://schemas.microsoft.com/office/powerpoint/2010/main" val="1804591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dirty="0"/>
              <a:t>Click to edit Master title style</a:t>
            </a:r>
          </a:p>
        </p:txBody>
      </p:sp>
      <p:sp>
        <p:nvSpPr>
          <p:cNvPr id="3" name="Content Placeholder 2"/>
          <p:cNvSpPr>
            <a:spLocks noGrp="1"/>
          </p:cNvSpPr>
          <p:nvPr>
            <p:ph idx="1"/>
          </p:nvPr>
        </p:nvSpPr>
        <p:spPr>
          <a:xfrm>
            <a:off x="818712" y="2222287"/>
            <a:ext cx="10554574" cy="3636511"/>
          </a:xfrm>
          <a:effectLst/>
        </p:spPr>
        <p:txBody>
          <a:bodyPr/>
          <a:lstStyle>
            <a:lvl1pPr marL="342900" indent="-342900">
              <a:buFont typeface="Arial" panose="020B0604020202020204" pitchFamily="34" charset="0"/>
              <a:buChar char="•"/>
              <a:defRPr>
                <a:solidFill>
                  <a:srgbClr val="000000"/>
                </a:solidFill>
              </a:defRPr>
            </a:lvl1pPr>
            <a:lvl2pPr marL="742950" indent="-285750">
              <a:buFont typeface="Arial" panose="020B0604020202020204" pitchFamily="34" charset="0"/>
              <a:buChar char="•"/>
              <a:defRPr>
                <a:solidFill>
                  <a:srgbClr val="000000"/>
                </a:solidFill>
              </a:defRPr>
            </a:lvl2pPr>
            <a:lvl3pPr marL="1143000" indent="-228600">
              <a:buFont typeface="Arial" panose="020B0604020202020204" pitchFamily="34" charset="0"/>
              <a:buChar char="•"/>
              <a:defRPr>
                <a:solidFill>
                  <a:srgbClr val="000000"/>
                </a:solidFill>
              </a:defRPr>
            </a:lvl3pPr>
            <a:lvl4pPr marL="1600200" indent="-228600">
              <a:buFont typeface="Arial" panose="020B0604020202020204" pitchFamily="34" charset="0"/>
              <a:buChar char="•"/>
              <a:defRPr>
                <a:solidFill>
                  <a:srgbClr val="000000"/>
                </a:solidFill>
              </a:defRPr>
            </a:lvl4pPr>
            <a:lvl5pPr marL="2057400" indent="-228600">
              <a:buFont typeface="Arial" panose="020B0604020202020204" pitchFamily="34" charset="0"/>
              <a:buChar cha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194443C-6F60-4F57-ACBB-24E7F3E05D88}" type="datetimeFigureOut">
              <a:rPr lang="en-US" smtClean="0"/>
              <a:t>3/8/2022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AFEB4-A019-49B8-A96C-FDBB8C9D5DE8}" type="slidenum">
              <a:rPr lang="en-US" smtClean="0"/>
              <a:t>‹#›</a:t>
            </a:fld>
            <a:endParaRPr lang="en-US"/>
          </a:p>
        </p:txBody>
      </p:sp>
    </p:spTree>
    <p:extLst>
      <p:ext uri="{BB962C8B-B14F-4D97-AF65-F5344CB8AC3E}">
        <p14:creationId xmlns:p14="http://schemas.microsoft.com/office/powerpoint/2010/main" val="2854293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94443C-6F60-4F57-ACBB-24E7F3E05D88}" type="datetimeFigureOut">
              <a:rPr lang="en-US" smtClean="0"/>
              <a:t>3/8/2022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AFEB4-A019-49B8-A96C-FDBB8C9D5DE8}" type="slidenum">
              <a:rPr lang="en-US" smtClean="0"/>
              <a:t>‹#›</a:t>
            </a:fld>
            <a:endParaRPr lang="en-US"/>
          </a:p>
        </p:txBody>
      </p:sp>
    </p:spTree>
    <p:extLst>
      <p:ext uri="{BB962C8B-B14F-4D97-AF65-F5344CB8AC3E}">
        <p14:creationId xmlns:p14="http://schemas.microsoft.com/office/powerpoint/2010/main" val="180451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194443C-6F60-4F57-ACBB-24E7F3E05D88}" type="datetimeFigureOut">
              <a:rPr lang="en-US" smtClean="0"/>
              <a:t>3/8/2022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AFEB4-A019-49B8-A96C-FDBB8C9D5DE8}" type="slidenum">
              <a:rPr lang="en-US" smtClean="0"/>
              <a:t>‹#›</a:t>
            </a:fld>
            <a:endParaRPr lang="en-US"/>
          </a:p>
        </p:txBody>
      </p:sp>
    </p:spTree>
    <p:extLst>
      <p:ext uri="{BB962C8B-B14F-4D97-AF65-F5344CB8AC3E}">
        <p14:creationId xmlns:p14="http://schemas.microsoft.com/office/powerpoint/2010/main" val="1644831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194443C-6F60-4F57-ACBB-24E7F3E05D88}" type="datetimeFigureOut">
              <a:rPr lang="en-US" smtClean="0"/>
              <a:t>3/8/2022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2AFEB4-A019-49B8-A96C-FDBB8C9D5DE8}" type="slidenum">
              <a:rPr lang="en-US" smtClean="0"/>
              <a:t>‹#›</a:t>
            </a:fld>
            <a:endParaRPr lang="en-US"/>
          </a:p>
        </p:txBody>
      </p:sp>
    </p:spTree>
    <p:extLst>
      <p:ext uri="{BB962C8B-B14F-4D97-AF65-F5344CB8AC3E}">
        <p14:creationId xmlns:p14="http://schemas.microsoft.com/office/powerpoint/2010/main" val="1377113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194443C-6F60-4F57-ACBB-24E7F3E05D88}" type="datetimeFigureOut">
              <a:rPr lang="en-US" smtClean="0"/>
              <a:t>3/8/2022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AFEB4-A019-49B8-A96C-FDBB8C9D5DE8}" type="slidenum">
              <a:rPr lang="en-US" smtClean="0"/>
              <a:t>‹#›</a:t>
            </a:fld>
            <a:endParaRPr lang="en-US"/>
          </a:p>
        </p:txBody>
      </p:sp>
    </p:spTree>
    <p:extLst>
      <p:ext uri="{BB962C8B-B14F-4D97-AF65-F5344CB8AC3E}">
        <p14:creationId xmlns:p14="http://schemas.microsoft.com/office/powerpoint/2010/main" val="3471533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94443C-6F60-4F57-ACBB-24E7F3E05D88}" type="datetimeFigureOut">
              <a:rPr lang="en-US" smtClean="0"/>
              <a:t>3/8/2022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2AFEB4-A019-49B8-A96C-FDBB8C9D5DE8}" type="slidenum">
              <a:rPr lang="en-US" smtClean="0"/>
              <a:t>‹#›</a:t>
            </a:fld>
            <a:endParaRPr lang="en-US"/>
          </a:p>
        </p:txBody>
      </p:sp>
    </p:spTree>
    <p:extLst>
      <p:ext uri="{BB962C8B-B14F-4D97-AF65-F5344CB8AC3E}">
        <p14:creationId xmlns:p14="http://schemas.microsoft.com/office/powerpoint/2010/main" val="1870817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a:effectLst/>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94443C-6F60-4F57-ACBB-24E7F3E05D88}" type="datetimeFigureOut">
              <a:rPr lang="en-US" smtClean="0"/>
              <a:t>3/8/2022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AFEB4-A019-49B8-A96C-FDBB8C9D5DE8}" type="slidenum">
              <a:rPr lang="en-US" smtClean="0"/>
              <a:t>‹#›</a:t>
            </a:fld>
            <a:endParaRPr lang="en-US"/>
          </a:p>
        </p:txBody>
      </p:sp>
    </p:spTree>
    <p:extLst>
      <p:ext uri="{BB962C8B-B14F-4D97-AF65-F5344CB8AC3E}">
        <p14:creationId xmlns:p14="http://schemas.microsoft.com/office/powerpoint/2010/main" val="1556384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3194443C-6F60-4F57-ACBB-24E7F3E05D88}" type="datetimeFigureOut">
              <a:rPr lang="en-US" smtClean="0"/>
              <a:t>3/8/2022</a:t>
            </a:fld>
            <a:endParaRPr lang="en-US"/>
          </a:p>
        </p:txBody>
      </p:sp>
      <p:sp>
        <p:nvSpPr>
          <p:cNvPr id="6" name="Footer Placeholder 5"/>
          <p:cNvSpPr>
            <a:spLocks noGrp="1"/>
          </p:cNvSpPr>
          <p:nvPr>
            <p:ph type="ftr" sz="quarter" idx="11"/>
          </p:nvPr>
        </p:nvSpPr>
        <p:spPr>
          <a:xfrm>
            <a:off x="590396" y="6041362"/>
            <a:ext cx="3295413" cy="365125"/>
          </a:xfrm>
        </p:spPr>
        <p:txBody>
          <a:bodyPr/>
          <a:lstStyle/>
          <a:p>
            <a:endParaRPr lang="en-US"/>
          </a:p>
        </p:txBody>
      </p:sp>
      <p:sp>
        <p:nvSpPr>
          <p:cNvPr id="7" name="Slide Number Placeholder 6"/>
          <p:cNvSpPr>
            <a:spLocks noGrp="1"/>
          </p:cNvSpPr>
          <p:nvPr>
            <p:ph type="sldNum" sz="quarter" idx="12"/>
          </p:nvPr>
        </p:nvSpPr>
        <p:spPr>
          <a:xfrm>
            <a:off x="4862689" y="5915888"/>
            <a:ext cx="1062155" cy="490599"/>
          </a:xfrm>
        </p:spPr>
        <p:txBody>
          <a:bodyPr/>
          <a:lstStyle/>
          <a:p>
            <a:fld id="{932AFEB4-A019-49B8-A96C-FDBB8C9D5DE8}" type="slidenum">
              <a:rPr lang="en-US" smtClean="0"/>
              <a:t>‹#›</a:t>
            </a:fld>
            <a:endParaRPr lang="en-US"/>
          </a:p>
        </p:txBody>
      </p:sp>
    </p:spTree>
    <p:extLst>
      <p:ext uri="{BB962C8B-B14F-4D97-AF65-F5344CB8AC3E}">
        <p14:creationId xmlns:p14="http://schemas.microsoft.com/office/powerpoint/2010/main" val="3822365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3194443C-6F60-4F57-ACBB-24E7F3E05D88}" type="datetimeFigureOut">
              <a:rPr lang="en-US" smtClean="0"/>
              <a:t>3/8/2022</a:t>
            </a:fld>
            <a:endParaRPr lang="en-US"/>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932AFEB4-A019-49B8-A96C-FDBB8C9D5DE8}" type="slidenum">
              <a:rPr lang="en-US" smtClean="0"/>
              <a:t>‹#›</a:t>
            </a:fld>
            <a:endParaRPr lang="en-US"/>
          </a:p>
        </p:txBody>
      </p:sp>
    </p:spTree>
    <p:extLst>
      <p:ext uri="{BB962C8B-B14F-4D97-AF65-F5344CB8AC3E}">
        <p14:creationId xmlns:p14="http://schemas.microsoft.com/office/powerpoint/2010/main" val="914791535"/>
      </p:ext>
    </p:extLst>
  </p:cSld>
  <p:clrMap bg1="dk1" tx1="lt1" bg2="dk2" tx2="lt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 id="2147483969" r:id="rId12"/>
    <p:sldLayoutId id="2147483970" r:id="rId13"/>
    <p:sldLayoutId id="2147483971" r:id="rId14"/>
  </p:sldLayoutIdLst>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9.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26.jpeg"/><Relationship Id="rId7" Type="http://schemas.openxmlformats.org/officeDocument/2006/relationships/diagramLayout" Target="../diagrams/layout4.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Data" Target="../diagrams/data4.xml"/><Relationship Id="rId5" Type="http://schemas.microsoft.com/office/2007/relationships/hdphoto" Target="../media/hdphoto1.wdp"/><Relationship Id="rId10" Type="http://schemas.microsoft.com/office/2007/relationships/diagramDrawing" Target="../diagrams/drawing4.xml"/><Relationship Id="rId4" Type="http://schemas.openxmlformats.org/officeDocument/2006/relationships/image" Target="../media/image1.png"/><Relationship Id="rId9" Type="http://schemas.openxmlformats.org/officeDocument/2006/relationships/diagramColors" Target="../diagrams/colors4.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eg"/><Relationship Id="rId1" Type="http://schemas.openxmlformats.org/officeDocument/2006/relationships/slideLayout" Target="../slideLayouts/slideLayout6.xml"/><Relationship Id="rId5" Type="http://schemas.openxmlformats.org/officeDocument/2006/relationships/image" Target="../media/image44.jpg"/><Relationship Id="rId4" Type="http://schemas.openxmlformats.org/officeDocument/2006/relationships/image" Target="../media/image43.JP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svg"/><Relationship Id="rId11" Type="http://schemas.openxmlformats.org/officeDocument/2006/relationships/image" Target="../media/image1.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0.png"/><Relationship Id="rId5" Type="http://schemas.microsoft.com/office/2007/relationships/hdphoto" Target="../media/hdphoto1.wdp"/><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53.JPG"/></Relationships>
</file>

<file path=ppt/slides/_rels/slide2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1.png"/><Relationship Id="rId7" Type="http://schemas.openxmlformats.org/officeDocument/2006/relationships/diagramQuickStyle" Target="../diagrams/quickStyle5.xml"/><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diagramLayout" Target="../diagrams/layout5.xml"/><Relationship Id="rId5" Type="http://schemas.openxmlformats.org/officeDocument/2006/relationships/diagramData" Target="../diagrams/data5.xml"/><Relationship Id="rId4" Type="http://schemas.microsoft.com/office/2007/relationships/hdphoto" Target="../media/hdphoto1.wdp"/><Relationship Id="rId9" Type="http://schemas.microsoft.com/office/2007/relationships/diagramDrawing" Target="../diagrams/drawing5.xml"/></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hyperlink" Target="mailto:pcd@shorelinewa.gov"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hyperlink" Target="mailto:FircrestSchoolProject@dshs.wa.gov"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0.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CA2D4-1029-4875-BC52-70B1C049292D}"/>
              </a:ext>
            </a:extLst>
          </p:cNvPr>
          <p:cNvSpPr>
            <a:spLocks noGrp="1"/>
          </p:cNvSpPr>
          <p:nvPr>
            <p:ph type="ctrTitle"/>
          </p:nvPr>
        </p:nvSpPr>
        <p:spPr/>
        <p:txBody>
          <a:bodyPr/>
          <a:lstStyle/>
          <a:p>
            <a:r>
              <a:rPr lang="en-US" sz="6400" dirty="0">
                <a:latin typeface="Source Sans Pro" panose="020B0503030403020204" pitchFamily="34" charset="0"/>
                <a:ea typeface="Source Sans Pro" panose="020B0503030403020204" pitchFamily="34" charset="0"/>
              </a:rPr>
              <a:t>Fircrest School </a:t>
            </a:r>
            <a:br>
              <a:rPr lang="en-US" sz="6400" dirty="0">
                <a:latin typeface="Source Sans Pro" panose="020B0503030403020204" pitchFamily="34" charset="0"/>
                <a:ea typeface="Source Sans Pro" panose="020B0503030403020204" pitchFamily="34" charset="0"/>
              </a:rPr>
            </a:br>
            <a:r>
              <a:rPr lang="en-US" sz="6400" dirty="0">
                <a:latin typeface="Source Sans Pro" panose="020B0503030403020204" pitchFamily="34" charset="0"/>
                <a:ea typeface="Source Sans Pro" panose="020B0503030403020204" pitchFamily="34" charset="0"/>
              </a:rPr>
              <a:t>Development Master Plan</a:t>
            </a:r>
          </a:p>
        </p:txBody>
      </p:sp>
      <p:sp>
        <p:nvSpPr>
          <p:cNvPr id="3" name="Subtitle 2">
            <a:extLst>
              <a:ext uri="{FF2B5EF4-FFF2-40B4-BE49-F238E27FC236}">
                <a16:creationId xmlns:a16="http://schemas.microsoft.com/office/drawing/2014/main" id="{9CE55474-E717-4659-A07D-FFFADF933D65}"/>
              </a:ext>
            </a:extLst>
          </p:cNvPr>
          <p:cNvSpPr>
            <a:spLocks noGrp="1"/>
          </p:cNvSpPr>
          <p:nvPr>
            <p:ph type="subTitle" idx="1"/>
          </p:nvPr>
        </p:nvSpPr>
        <p:spPr>
          <a:xfrm>
            <a:off x="810001" y="5408851"/>
            <a:ext cx="10572000" cy="1122577"/>
          </a:xfrm>
        </p:spPr>
        <p:txBody>
          <a:bodyPr>
            <a:normAutofit/>
          </a:bodyPr>
          <a:lstStyle/>
          <a:p>
            <a:r>
              <a:rPr lang="en-US" sz="2800" b="1" dirty="0">
                <a:latin typeface="Source Sans Pro" panose="020B0503030403020204" pitchFamily="34" charset="0"/>
                <a:ea typeface="Source Sans Pro" panose="020B0503030403020204" pitchFamily="34" charset="0"/>
              </a:rPr>
              <a:t>Early Community Input Meeting</a:t>
            </a:r>
          </a:p>
          <a:p>
            <a:r>
              <a:rPr lang="en-US" sz="2800" b="1" dirty="0">
                <a:latin typeface="Source Sans Pro" panose="020B0503030403020204" pitchFamily="34" charset="0"/>
                <a:ea typeface="Source Sans Pro" panose="020B0503030403020204" pitchFamily="34" charset="0"/>
              </a:rPr>
              <a:t>March 8, 2022</a:t>
            </a:r>
          </a:p>
        </p:txBody>
      </p:sp>
      <p:sp>
        <p:nvSpPr>
          <p:cNvPr id="4" name="Rectangle 3">
            <a:extLst>
              <a:ext uri="{FF2B5EF4-FFF2-40B4-BE49-F238E27FC236}">
                <a16:creationId xmlns:a16="http://schemas.microsoft.com/office/drawing/2014/main" id="{09A78123-4781-40F6-A4EB-711564AA3867}"/>
              </a:ext>
            </a:extLst>
          </p:cNvPr>
          <p:cNvSpPr/>
          <p:nvPr/>
        </p:nvSpPr>
        <p:spPr>
          <a:xfrm>
            <a:off x="9382125" y="4903597"/>
            <a:ext cx="2809875" cy="1954404"/>
          </a:xfrm>
          <a:prstGeom prst="rect">
            <a:avLst/>
          </a:prstGeom>
          <a:solidFill>
            <a:srgbClr val="0F5D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ext&#10;&#10;Description automatically generated">
            <a:extLst>
              <a:ext uri="{FF2B5EF4-FFF2-40B4-BE49-F238E27FC236}">
                <a16:creationId xmlns:a16="http://schemas.microsoft.com/office/drawing/2014/main" id="{4C18682C-CA6A-4E4D-9CD5-517A81B258EE}"/>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saturation sat="6000"/>
                    </a14:imgEffect>
                  </a14:imgLayer>
                </a14:imgProps>
              </a:ext>
              <a:ext uri="{28A0092B-C50C-407E-A947-70E740481C1C}">
                <a14:useLocalDpi xmlns:a14="http://schemas.microsoft.com/office/drawing/2010/main" val="0"/>
              </a:ext>
            </a:extLst>
          </a:blip>
          <a:stretch>
            <a:fillRect/>
          </a:stretch>
        </p:blipFill>
        <p:spPr>
          <a:xfrm>
            <a:off x="9542904" y="5159825"/>
            <a:ext cx="2383541" cy="1371603"/>
          </a:xfrm>
          <a:prstGeom prst="rect">
            <a:avLst/>
          </a:prstGeom>
        </p:spPr>
      </p:pic>
    </p:spTree>
    <p:extLst>
      <p:ext uri="{BB962C8B-B14F-4D97-AF65-F5344CB8AC3E}">
        <p14:creationId xmlns:p14="http://schemas.microsoft.com/office/powerpoint/2010/main" val="340478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DBF2448-EA41-4606-8466-3A0F8066631B}"/>
              </a:ext>
            </a:extLst>
          </p:cNvPr>
          <p:cNvSpPr>
            <a:spLocks noGrp="1"/>
          </p:cNvSpPr>
          <p:nvPr>
            <p:ph type="title"/>
          </p:nvPr>
        </p:nvSpPr>
        <p:spPr>
          <a:xfrm>
            <a:off x="810000" y="447188"/>
            <a:ext cx="10571998" cy="970450"/>
          </a:xfrm>
        </p:spPr>
        <p:txBody>
          <a:bodyPr>
            <a:normAutofit/>
          </a:bodyPr>
          <a:lstStyle/>
          <a:p>
            <a:r>
              <a:rPr lang="en-US" dirty="0">
                <a:latin typeface="Source Sans Pro" panose="020B0503030403020204" pitchFamily="34" charset="0"/>
              </a:rPr>
              <a:t>DSHS/Fircrest School-Land Lease &amp; Trusts</a:t>
            </a:r>
            <a:endParaRPr lang="en-US" dirty="0"/>
          </a:p>
        </p:txBody>
      </p:sp>
      <p:sp>
        <p:nvSpPr>
          <p:cNvPr id="3" name="Content Placeholder 2">
            <a:extLst>
              <a:ext uri="{FF2B5EF4-FFF2-40B4-BE49-F238E27FC236}">
                <a16:creationId xmlns:a16="http://schemas.microsoft.com/office/drawing/2014/main" id="{80C72228-AACB-4DF2-9D59-1D9850E7EC89}"/>
              </a:ext>
            </a:extLst>
          </p:cNvPr>
          <p:cNvSpPr>
            <a:spLocks noGrp="1"/>
          </p:cNvSpPr>
          <p:nvPr>
            <p:ph idx="1"/>
          </p:nvPr>
        </p:nvSpPr>
        <p:spPr>
          <a:xfrm>
            <a:off x="818714" y="2413000"/>
            <a:ext cx="6108560" cy="3632200"/>
          </a:xfrm>
        </p:spPr>
        <p:txBody>
          <a:bodyPr>
            <a:normAutofit fontScale="92500" lnSpcReduction="10000"/>
          </a:bodyPr>
          <a:lstStyle/>
          <a:p>
            <a:pPr>
              <a:lnSpc>
                <a:spcPct val="90000"/>
              </a:lnSpc>
            </a:pPr>
            <a:r>
              <a:rPr lang="en-US" dirty="0">
                <a:latin typeface="Source Sans Pro" panose="020B0503030403020204" pitchFamily="34" charset="0"/>
                <a:ea typeface="Source Sans Pro" panose="020B0503030403020204" pitchFamily="34" charset="0"/>
              </a:rPr>
              <a:t>Three owners (DNR, DOH, and DSHS)</a:t>
            </a:r>
          </a:p>
          <a:p>
            <a:pPr>
              <a:lnSpc>
                <a:spcPct val="90000"/>
              </a:lnSpc>
            </a:pPr>
            <a:r>
              <a:rPr lang="en-US" dirty="0">
                <a:latin typeface="Source Sans Pro" panose="020B0503030403020204" pitchFamily="34" charset="0"/>
                <a:ea typeface="Source Sans Pro" panose="020B0503030403020204" pitchFamily="34" charset="0"/>
              </a:rPr>
              <a:t>Two trusts</a:t>
            </a:r>
          </a:p>
          <a:p>
            <a:pPr lvl="1">
              <a:lnSpc>
                <a:spcPct val="90000"/>
              </a:lnSpc>
            </a:pPr>
            <a:r>
              <a:rPr lang="en-US" dirty="0">
                <a:latin typeface="Source Sans Pro" panose="020B0503030403020204" pitchFamily="34" charset="0"/>
                <a:ea typeface="Source Sans Pro" panose="020B0503030403020204" pitchFamily="34" charset="0"/>
              </a:rPr>
              <a:t>Charitable Education, Penal and Reformatory Institutions  (CEP&amp;RI)	</a:t>
            </a:r>
          </a:p>
          <a:p>
            <a:pPr lvl="2">
              <a:lnSpc>
                <a:spcPct val="90000"/>
              </a:lnSpc>
            </a:pPr>
            <a:r>
              <a:rPr lang="en-US" dirty="0">
                <a:latin typeface="Source Sans Pro" panose="020B0503030403020204" pitchFamily="34" charset="0"/>
                <a:ea typeface="Source Sans Pro" panose="020B0503030403020204" pitchFamily="34" charset="0"/>
              </a:rPr>
              <a:t>Generates revenue and provides support for state institutions managed by the Department of Corrections and DSHS</a:t>
            </a:r>
          </a:p>
          <a:p>
            <a:pPr lvl="1">
              <a:lnSpc>
                <a:spcPct val="90000"/>
              </a:lnSpc>
            </a:pPr>
            <a:r>
              <a:rPr lang="en-US" dirty="0">
                <a:latin typeface="Source Sans Pro" panose="020B0503030403020204" pitchFamily="34" charset="0"/>
                <a:ea typeface="Source Sans Pro" panose="020B0503030403020204" pitchFamily="34" charset="0"/>
              </a:rPr>
              <a:t>Dan Thompson Trust</a:t>
            </a:r>
          </a:p>
          <a:p>
            <a:pPr lvl="2">
              <a:lnSpc>
                <a:spcPct val="90000"/>
              </a:lnSpc>
            </a:pPr>
            <a:r>
              <a:rPr lang="en-US" dirty="0">
                <a:latin typeface="Source Sans Pro" panose="020B0503030403020204" pitchFamily="34" charset="0"/>
                <a:ea typeface="Source Sans Pro" panose="020B0503030403020204" pitchFamily="34" charset="0"/>
              </a:rPr>
              <a:t>Created in 2005 to provide family support and/or employment/day services to eligible persons with developmental disabilities who can be served by community-based services.</a:t>
            </a:r>
          </a:p>
          <a:p>
            <a:pPr lvl="1">
              <a:lnSpc>
                <a:spcPct val="90000"/>
              </a:lnSpc>
            </a:pPr>
            <a:r>
              <a:rPr lang="en-US" dirty="0">
                <a:latin typeface="Source Sans Pro" panose="020B0503030403020204" pitchFamily="34" charset="0"/>
                <a:ea typeface="Source Sans Pro" panose="020B0503030403020204" pitchFamily="34" charset="0"/>
              </a:rPr>
              <a:t>Both DNR and DSHS are responsible to manage these trusts to develop long term revenue in support their trustees.</a:t>
            </a:r>
          </a:p>
          <a:p>
            <a:pPr>
              <a:lnSpc>
                <a:spcPct val="90000"/>
              </a:lnSpc>
            </a:pPr>
            <a:r>
              <a:rPr lang="en-US" dirty="0">
                <a:latin typeface="Source Sans Pro" panose="020B0503030403020204" pitchFamily="34" charset="0"/>
                <a:ea typeface="Source Sans Pro" panose="020B0503030403020204" pitchFamily="34" charset="0"/>
              </a:rPr>
              <a:t>DSHS currently leases land from DNR to operate the Fircrest RHC.</a:t>
            </a:r>
          </a:p>
        </p:txBody>
      </p:sp>
      <p:pic>
        <p:nvPicPr>
          <p:cNvPr id="6" name="Picture 5"/>
          <p:cNvPicPr>
            <a:picLocks noChangeAspect="1"/>
          </p:cNvPicPr>
          <p:nvPr/>
        </p:nvPicPr>
        <p:blipFill>
          <a:blip r:embed="rId2"/>
          <a:stretch>
            <a:fillRect/>
          </a:stretch>
        </p:blipFill>
        <p:spPr>
          <a:xfrm>
            <a:off x="7389391" y="2085700"/>
            <a:ext cx="3081641" cy="43251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a:extLst>
              <a:ext uri="{FF2B5EF4-FFF2-40B4-BE49-F238E27FC236}">
                <a16:creationId xmlns:a16="http://schemas.microsoft.com/office/drawing/2014/main" id="{72302C84-18A9-48D4-B6FE-DFBBBC26CC9B}"/>
              </a:ext>
            </a:extLst>
          </p:cNvPr>
          <p:cNvSpPr/>
          <p:nvPr/>
        </p:nvSpPr>
        <p:spPr>
          <a:xfrm>
            <a:off x="10601012" y="5858797"/>
            <a:ext cx="1590988" cy="999203"/>
          </a:xfrm>
          <a:prstGeom prst="rect">
            <a:avLst/>
          </a:prstGeom>
          <a:solidFill>
            <a:srgbClr val="0F5D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a:ea typeface="+mn-ea"/>
              <a:cs typeface="+mn-cs"/>
            </a:endParaRPr>
          </a:p>
        </p:txBody>
      </p:sp>
      <p:pic>
        <p:nvPicPr>
          <p:cNvPr id="5" name="Picture 4" descr="Text&#10;&#10;Description automatically generated">
            <a:extLst>
              <a:ext uri="{FF2B5EF4-FFF2-40B4-BE49-F238E27FC236}">
                <a16:creationId xmlns:a16="http://schemas.microsoft.com/office/drawing/2014/main" id="{0B4FFD89-E31F-404C-9DC2-BEBA0490D45F}"/>
              </a:ext>
            </a:extLst>
          </p:cNvPr>
          <p:cNvPicPr>
            <a:picLocks noChangeAspect="1"/>
          </p:cNvPicPr>
          <p:nvPr/>
        </p:nvPicPr>
        <p:blipFill>
          <a:blip r:embed="rId3" cstate="hqprint">
            <a:lum bright="70000" contrast="-70000"/>
            <a:extLst>
              <a:ext uri="{BEBA8EAE-BF5A-486C-A8C5-ECC9F3942E4B}">
                <a14:imgProps xmlns:a14="http://schemas.microsoft.com/office/drawing/2010/main">
                  <a14:imgLayer r:embed="rId4">
                    <a14:imgEffect>
                      <a14:saturation sat="6000"/>
                    </a14:imgEffect>
                  </a14:imgLayer>
                </a14:imgProps>
              </a:ext>
              <a:ext uri="{28A0092B-C50C-407E-A947-70E740481C1C}">
                <a14:useLocalDpi xmlns:a14="http://schemas.microsoft.com/office/drawing/2010/main" val="0"/>
              </a:ext>
            </a:extLst>
          </a:blip>
          <a:stretch>
            <a:fillRect/>
          </a:stretch>
        </p:blipFill>
        <p:spPr>
          <a:xfrm>
            <a:off x="10701975" y="5971548"/>
            <a:ext cx="1360045" cy="782635"/>
          </a:xfrm>
          <a:prstGeom prst="rect">
            <a:avLst/>
          </a:prstGeom>
        </p:spPr>
      </p:pic>
    </p:spTree>
    <p:extLst>
      <p:ext uri="{BB962C8B-B14F-4D97-AF65-F5344CB8AC3E}">
        <p14:creationId xmlns:p14="http://schemas.microsoft.com/office/powerpoint/2010/main" val="21024825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302C84-18A9-48D4-B6FE-DFBBBC26CC9B}"/>
              </a:ext>
            </a:extLst>
          </p:cNvPr>
          <p:cNvSpPr/>
          <p:nvPr/>
        </p:nvSpPr>
        <p:spPr>
          <a:xfrm>
            <a:off x="10601012" y="5858797"/>
            <a:ext cx="1590988" cy="999203"/>
          </a:xfrm>
          <a:prstGeom prst="rect">
            <a:avLst/>
          </a:prstGeom>
          <a:solidFill>
            <a:srgbClr val="0F5D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a:ea typeface="+mn-ea"/>
              <a:cs typeface="+mn-cs"/>
            </a:endParaRPr>
          </a:p>
        </p:txBody>
      </p:sp>
      <p:pic>
        <p:nvPicPr>
          <p:cNvPr id="5" name="Picture 4" descr="Text&#10;&#10;Description automatically generated">
            <a:extLst>
              <a:ext uri="{FF2B5EF4-FFF2-40B4-BE49-F238E27FC236}">
                <a16:creationId xmlns:a16="http://schemas.microsoft.com/office/drawing/2014/main" id="{0B4FFD89-E31F-404C-9DC2-BEBA0490D45F}"/>
              </a:ext>
            </a:extLst>
          </p:cNvPr>
          <p:cNvPicPr>
            <a:picLocks noChangeAspect="1"/>
          </p:cNvPicPr>
          <p:nvPr/>
        </p:nvPicPr>
        <p:blipFill>
          <a:blip r:embed="rId2" cstate="hqprint">
            <a:lum bright="70000" contrast="-70000"/>
            <a:extLst>
              <a:ext uri="{BEBA8EAE-BF5A-486C-A8C5-ECC9F3942E4B}">
                <a14:imgProps xmlns:a14="http://schemas.microsoft.com/office/drawing/2010/main">
                  <a14:imgLayer r:embed="rId3">
                    <a14:imgEffect>
                      <a14:saturation sat="6000"/>
                    </a14:imgEffect>
                  </a14:imgLayer>
                </a14:imgProps>
              </a:ext>
              <a:ext uri="{28A0092B-C50C-407E-A947-70E740481C1C}">
                <a14:useLocalDpi xmlns:a14="http://schemas.microsoft.com/office/drawing/2010/main" val="0"/>
              </a:ext>
            </a:extLst>
          </a:blip>
          <a:stretch>
            <a:fillRect/>
          </a:stretch>
        </p:blipFill>
        <p:spPr>
          <a:xfrm>
            <a:off x="10701975" y="5971548"/>
            <a:ext cx="1360045" cy="782635"/>
          </a:xfrm>
          <a:prstGeom prst="rect">
            <a:avLst/>
          </a:prstGeom>
        </p:spPr>
      </p:pic>
      <p:sp>
        <p:nvSpPr>
          <p:cNvPr id="7" name="Title 6">
            <a:extLst>
              <a:ext uri="{FF2B5EF4-FFF2-40B4-BE49-F238E27FC236}">
                <a16:creationId xmlns:a16="http://schemas.microsoft.com/office/drawing/2014/main" id="{6D42C90F-CA87-4495-B90B-C8771957BD6C}"/>
              </a:ext>
            </a:extLst>
          </p:cNvPr>
          <p:cNvSpPr>
            <a:spLocks noGrp="1"/>
          </p:cNvSpPr>
          <p:nvPr>
            <p:ph type="title"/>
          </p:nvPr>
        </p:nvSpPr>
        <p:spPr/>
        <p:txBody>
          <a:bodyPr/>
          <a:lstStyle/>
          <a:p>
            <a:r>
              <a:rPr lang="en-US" sz="3600" dirty="0">
                <a:latin typeface="Source Sans Pro" panose="020B0503030403020204" pitchFamily="34" charset="0"/>
              </a:rPr>
              <a:t>DSHS/Fircrest School-Current Facilities/Programs</a:t>
            </a:r>
            <a:endParaRPr lang="en-US" sz="3600" dirty="0"/>
          </a:p>
        </p:txBody>
      </p:sp>
      <p:sp>
        <p:nvSpPr>
          <p:cNvPr id="11" name="Content Placeholder 10">
            <a:extLst>
              <a:ext uri="{FF2B5EF4-FFF2-40B4-BE49-F238E27FC236}">
                <a16:creationId xmlns:a16="http://schemas.microsoft.com/office/drawing/2014/main" id="{102E3E94-F3EC-43D8-8F75-C674A4721DB0}"/>
              </a:ext>
            </a:extLst>
          </p:cNvPr>
          <p:cNvSpPr>
            <a:spLocks noGrp="1"/>
          </p:cNvSpPr>
          <p:nvPr>
            <p:ph idx="1"/>
          </p:nvPr>
        </p:nvSpPr>
        <p:spPr>
          <a:xfrm>
            <a:off x="818712" y="2878067"/>
            <a:ext cx="10554574" cy="3864477"/>
          </a:xfrm>
        </p:spPr>
        <p:txBody>
          <a:bodyPr numCol="2">
            <a:normAutofit fontScale="92500" lnSpcReduction="20000"/>
          </a:bodyPr>
          <a:lstStyle/>
          <a:p>
            <a:r>
              <a:rPr lang="en-US" dirty="0">
                <a:latin typeface="Source Sans Pro" panose="020B0503030403020204" pitchFamily="34" charset="0"/>
                <a:ea typeface="Source Sans Pro" panose="020B0503030403020204" pitchFamily="34" charset="0"/>
              </a:rPr>
              <a:t>Building uses include:</a:t>
            </a:r>
          </a:p>
          <a:p>
            <a:pPr lvl="1"/>
            <a:r>
              <a:rPr lang="en-US" dirty="0">
                <a:latin typeface="Source Sans Pro" panose="020B0503030403020204" pitchFamily="34" charset="0"/>
                <a:ea typeface="Source Sans Pro" panose="020B0503030403020204" pitchFamily="34" charset="0"/>
              </a:rPr>
              <a:t>Skilled nursing</a:t>
            </a:r>
          </a:p>
          <a:p>
            <a:pPr lvl="1"/>
            <a:r>
              <a:rPr lang="en-US" dirty="0">
                <a:latin typeface="Source Sans Pro" panose="020B0503030403020204" pitchFamily="34" charset="0"/>
                <a:ea typeface="Source Sans Pro" panose="020B0503030403020204" pitchFamily="34" charset="0"/>
              </a:rPr>
              <a:t>Residential </a:t>
            </a:r>
          </a:p>
          <a:p>
            <a:pPr lvl="1"/>
            <a:r>
              <a:rPr lang="en-US" dirty="0">
                <a:latin typeface="Source Sans Pro" panose="020B0503030403020204" pitchFamily="34" charset="0"/>
                <a:ea typeface="Source Sans Pro" panose="020B0503030403020204" pitchFamily="34" charset="0"/>
              </a:rPr>
              <a:t>Commercial Kitchen/Dietary</a:t>
            </a:r>
          </a:p>
          <a:p>
            <a:pPr lvl="1"/>
            <a:r>
              <a:rPr lang="en-US" dirty="0">
                <a:latin typeface="Source Sans Pro" panose="020B0503030403020204" pitchFamily="34" charset="0"/>
                <a:ea typeface="Source Sans Pro" panose="020B0503030403020204" pitchFamily="34" charset="0"/>
              </a:rPr>
              <a:t>Active skill development and training</a:t>
            </a:r>
          </a:p>
          <a:p>
            <a:pPr lvl="1"/>
            <a:r>
              <a:rPr lang="en-US" dirty="0">
                <a:latin typeface="Source Sans Pro" panose="020B0503030403020204" pitchFamily="34" charset="0"/>
                <a:ea typeface="Source Sans Pro" panose="020B0503030403020204" pitchFamily="34" charset="0"/>
              </a:rPr>
              <a:t>Activities (Recreation) Building</a:t>
            </a:r>
          </a:p>
          <a:p>
            <a:pPr lvl="1"/>
            <a:r>
              <a:rPr lang="en-US" dirty="0">
                <a:latin typeface="Source Sans Pro" panose="020B0503030403020204" pitchFamily="34" charset="0"/>
                <a:ea typeface="Source Sans Pro" panose="020B0503030403020204" pitchFamily="34" charset="0"/>
              </a:rPr>
              <a:t>Clinic spaces to treat residents on site</a:t>
            </a:r>
          </a:p>
          <a:p>
            <a:pPr lvl="1"/>
            <a:r>
              <a:rPr lang="en-US" dirty="0">
                <a:latin typeface="Source Sans Pro" panose="020B0503030403020204" pitchFamily="34" charset="0"/>
                <a:ea typeface="Source Sans Pro" panose="020B0503030403020204" pitchFamily="34" charset="0"/>
              </a:rPr>
              <a:t>Historic Naval Chapel</a:t>
            </a:r>
          </a:p>
          <a:p>
            <a:pPr lvl="1"/>
            <a:r>
              <a:rPr lang="en-US" dirty="0">
                <a:latin typeface="Source Sans Pro" panose="020B0503030403020204" pitchFamily="34" charset="0"/>
                <a:ea typeface="Source Sans Pro" panose="020B0503030403020204" pitchFamily="34" charset="0"/>
              </a:rPr>
              <a:t>Administration office spaces</a:t>
            </a:r>
          </a:p>
          <a:p>
            <a:pPr lvl="1"/>
            <a:r>
              <a:rPr lang="en-US" dirty="0">
                <a:latin typeface="Source Sans Pro" panose="020B0503030403020204" pitchFamily="34" charset="0"/>
                <a:ea typeface="Source Sans Pro" panose="020B0503030403020204" pitchFamily="34" charset="0"/>
              </a:rPr>
              <a:t>Facilities Maintenance</a:t>
            </a:r>
          </a:p>
          <a:p>
            <a:pPr lvl="1"/>
            <a:r>
              <a:rPr lang="en-US" dirty="0">
                <a:latin typeface="Source Sans Pro" panose="020B0503030403020204" pitchFamily="34" charset="0"/>
                <a:ea typeface="Source Sans Pro" panose="020B0503030403020204" pitchFamily="34" charset="0"/>
              </a:rPr>
              <a:t>Commissary </a:t>
            </a:r>
          </a:p>
          <a:p>
            <a:endParaRPr lang="en-US" dirty="0">
              <a:latin typeface="Source Sans Pro" panose="020B0503030403020204" pitchFamily="34" charset="0"/>
            </a:endParaRPr>
          </a:p>
          <a:p>
            <a:r>
              <a:rPr lang="en-US" dirty="0">
                <a:latin typeface="Source Sans Pro" panose="020B0503030403020204" pitchFamily="34" charset="0"/>
              </a:rPr>
              <a:t>Programs</a:t>
            </a:r>
          </a:p>
          <a:p>
            <a:pPr marL="742950" lvl="2" indent="-342900">
              <a:defRPr/>
            </a:pPr>
            <a:r>
              <a:rPr lang="en-US" sz="1600" dirty="0">
                <a:latin typeface="Source Sans Pro" panose="020B0503030403020204" pitchFamily="34" charset="0"/>
              </a:rPr>
              <a:t>Skilled Nursing Program</a:t>
            </a:r>
          </a:p>
          <a:p>
            <a:pPr marL="1257300" lvl="4" indent="-342900">
              <a:defRPr/>
            </a:pPr>
            <a:r>
              <a:rPr lang="en-US" sz="1600" dirty="0">
                <a:latin typeface="Source Sans Pro" panose="020B0503030403020204" pitchFamily="34" charset="0"/>
              </a:rPr>
              <a:t>Currently caring for 109 residents</a:t>
            </a:r>
          </a:p>
          <a:p>
            <a:pPr marL="1257300" lvl="4" indent="-342900">
              <a:defRPr/>
            </a:pPr>
            <a:r>
              <a:rPr lang="en-US" sz="1600" dirty="0">
                <a:latin typeface="Source Sans Pro" panose="020B0503030403020204" pitchFamily="34" charset="0"/>
              </a:rPr>
              <a:t>5 star program</a:t>
            </a:r>
          </a:p>
          <a:p>
            <a:pPr marL="742950" lvl="2" indent="-342900">
              <a:defRPr/>
            </a:pPr>
            <a:r>
              <a:rPr lang="en-US" sz="1600" dirty="0">
                <a:latin typeface="Source Sans Pro" panose="020B0503030403020204" pitchFamily="34" charset="0"/>
              </a:rPr>
              <a:t>Habilitative (Skilled Training) Services</a:t>
            </a:r>
          </a:p>
          <a:p>
            <a:pPr marL="1257300" lvl="4" indent="-342900">
              <a:defRPr/>
            </a:pPr>
            <a:r>
              <a:rPr lang="en-US" sz="1600" dirty="0">
                <a:latin typeface="Source Sans Pro" panose="020B0503030403020204" pitchFamily="34" charset="0"/>
              </a:rPr>
              <a:t>Currently caring for 87 residents</a:t>
            </a:r>
          </a:p>
          <a:p>
            <a:pPr marR="0" lvl="0" fontAlgn="auto">
              <a:buSzTx/>
              <a:tabLst/>
              <a:defRPr/>
            </a:pPr>
            <a:r>
              <a:rPr lang="en-US" dirty="0">
                <a:latin typeface="Source Sans Pro" panose="020B0503030403020204" pitchFamily="34" charset="0"/>
              </a:rPr>
              <a:t>Person-Centered care model</a:t>
            </a:r>
          </a:p>
          <a:p>
            <a:pPr marL="742950" lvl="2" indent="-342900">
              <a:defRPr/>
            </a:pPr>
            <a:r>
              <a:rPr lang="en-US" sz="1600" dirty="0">
                <a:latin typeface="Source Sans Pro" panose="020B0503030403020204" pitchFamily="34" charset="0"/>
              </a:rPr>
              <a:t>Individuals are the center of the process</a:t>
            </a:r>
          </a:p>
          <a:p>
            <a:pPr marL="742950" lvl="2" indent="-342900">
              <a:defRPr/>
            </a:pPr>
            <a:r>
              <a:rPr lang="en-US" sz="1600" dirty="0">
                <a:latin typeface="Source Sans Pro" panose="020B0503030403020204" pitchFamily="34" charset="0"/>
              </a:rPr>
              <a:t>Provide care to residents who will ultimately leave Fircrest for a less restrictive environment, preferably in a community setting</a:t>
            </a:r>
          </a:p>
          <a:p>
            <a:endParaRPr lang="en-US" dirty="0">
              <a:latin typeface="Source Sans Pro" panose="020B0503030403020204" pitchFamily="34" charset="0"/>
            </a:endParaRPr>
          </a:p>
          <a:p>
            <a:endParaRPr lang="en-US" dirty="0"/>
          </a:p>
        </p:txBody>
      </p:sp>
      <p:sp>
        <p:nvSpPr>
          <p:cNvPr id="13" name="TextBox 12">
            <a:extLst>
              <a:ext uri="{FF2B5EF4-FFF2-40B4-BE49-F238E27FC236}">
                <a16:creationId xmlns:a16="http://schemas.microsoft.com/office/drawing/2014/main" id="{5836F94C-F3C9-4E50-8491-2C680E5FCE88}"/>
              </a:ext>
            </a:extLst>
          </p:cNvPr>
          <p:cNvSpPr txBox="1"/>
          <p:nvPr/>
        </p:nvSpPr>
        <p:spPr>
          <a:xfrm>
            <a:off x="810000" y="2416459"/>
            <a:ext cx="10571998" cy="369332"/>
          </a:xfrm>
          <a:prstGeom prst="rect">
            <a:avLst/>
          </a:prstGeom>
          <a:noFill/>
        </p:spPr>
        <p:txBody>
          <a:bodyPr wrap="square">
            <a:spAutoFit/>
          </a:bodyPr>
          <a:lstStyle/>
          <a:p>
            <a:pPr marL="0" indent="0">
              <a:buNone/>
            </a:pPr>
            <a:r>
              <a:rPr lang="en-US" b="1" dirty="0">
                <a:solidFill>
                  <a:schemeClr val="tx2"/>
                </a:solidFill>
                <a:latin typeface="Source Sans Pro" panose="020B0503030403020204" pitchFamily="34" charset="0"/>
                <a:ea typeface="Source Sans Pro" panose="020B0503030403020204" pitchFamily="34" charset="0"/>
              </a:rPr>
              <a:t>DSHS/Fircrest School operates 45 Buildings that make up 400,000 gross square feet.  </a:t>
            </a:r>
          </a:p>
        </p:txBody>
      </p:sp>
    </p:spTree>
    <p:extLst>
      <p:ext uri="{BB962C8B-B14F-4D97-AF65-F5344CB8AC3E}">
        <p14:creationId xmlns:p14="http://schemas.microsoft.com/office/powerpoint/2010/main" val="1159957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B5566B0-0509-456A-8B43-B9000EC6E4D9}"/>
              </a:ext>
            </a:extLst>
          </p:cNvPr>
          <p:cNvSpPr>
            <a:spLocks noGrp="1"/>
          </p:cNvSpPr>
          <p:nvPr>
            <p:ph type="title"/>
          </p:nvPr>
        </p:nvSpPr>
        <p:spPr>
          <a:xfrm>
            <a:off x="810000" y="447188"/>
            <a:ext cx="10571998" cy="970450"/>
          </a:xfrm>
        </p:spPr>
        <p:txBody>
          <a:bodyPr vert="horz" lIns="91440" tIns="45720" rIns="91440" bIns="45720" rtlCol="0">
            <a:normAutofit/>
          </a:bodyPr>
          <a:lstStyle/>
          <a:p>
            <a:r>
              <a:rPr lang="en-US" dirty="0">
                <a:latin typeface="Source Sans Pro" panose="020B0503030403020204" pitchFamily="34" charset="0"/>
              </a:rPr>
              <a:t>DSHS/Fircrest School – New Nursing Facility</a:t>
            </a:r>
          </a:p>
        </p:txBody>
      </p:sp>
      <p:sp>
        <p:nvSpPr>
          <p:cNvPr id="12" name="Content Placeholder 11">
            <a:extLst>
              <a:ext uri="{FF2B5EF4-FFF2-40B4-BE49-F238E27FC236}">
                <a16:creationId xmlns:a16="http://schemas.microsoft.com/office/drawing/2014/main" id="{E28D1C41-E64C-40B2-B8F3-E36DDEB8C9FE}"/>
              </a:ext>
            </a:extLst>
          </p:cNvPr>
          <p:cNvSpPr>
            <a:spLocks noGrp="1"/>
          </p:cNvSpPr>
          <p:nvPr>
            <p:ph idx="1"/>
          </p:nvPr>
        </p:nvSpPr>
        <p:spPr>
          <a:xfrm>
            <a:off x="818713" y="2413000"/>
            <a:ext cx="5722695" cy="3632200"/>
          </a:xfrm>
        </p:spPr>
        <p:txBody>
          <a:bodyPr vert="horz" lIns="91440" tIns="45720" rIns="91440" bIns="45720" rtlCol="0">
            <a:normAutofit lnSpcReduction="10000"/>
          </a:bodyPr>
          <a:lstStyle/>
          <a:p>
            <a:r>
              <a:rPr lang="en-US" dirty="0">
                <a:latin typeface="Source Sans Pro" panose="020B0503030403020204" pitchFamily="34" charset="0"/>
              </a:rPr>
              <a:t>120 Bed Nursing facility</a:t>
            </a:r>
            <a:endParaRPr lang="en-US" dirty="0"/>
          </a:p>
          <a:p>
            <a:r>
              <a:rPr lang="en-US" dirty="0">
                <a:latin typeface="Source Sans Pro" panose="020B0503030403020204" pitchFamily="34" charset="0"/>
              </a:rPr>
              <a:t>License for the new nursing facility is the same as the existing.</a:t>
            </a:r>
          </a:p>
          <a:p>
            <a:r>
              <a:rPr lang="en-US" dirty="0">
                <a:latin typeface="Source Sans Pro" panose="020B0503030403020204" pitchFamily="34" charset="0"/>
              </a:rPr>
              <a:t>Existing skilled nursing facility comprises six “Y” shaped buildings.</a:t>
            </a:r>
          </a:p>
          <a:p>
            <a:r>
              <a:rPr lang="en-US" dirty="0">
                <a:latin typeface="Source Sans Pro" panose="020B0503030403020204" pitchFamily="34" charset="0"/>
              </a:rPr>
              <a:t>New skilled nursing facility currently is planned as a single building.</a:t>
            </a:r>
          </a:p>
          <a:p>
            <a:r>
              <a:rPr lang="en-US" dirty="0">
                <a:latin typeface="Source Sans Pro" panose="020B0503030403020204" pitchFamily="34" charset="0"/>
              </a:rPr>
              <a:t>DSHS in process of selecting designers and contractors for the building.</a:t>
            </a:r>
          </a:p>
          <a:p>
            <a:r>
              <a:rPr lang="en-US" dirty="0">
                <a:latin typeface="Source Sans Pro" panose="020B0503030403020204" pitchFamily="34" charset="0"/>
              </a:rPr>
              <a:t>Construction is anticipated to begin Spring 2023</a:t>
            </a:r>
          </a:p>
          <a:p>
            <a:r>
              <a:rPr lang="en-US" dirty="0">
                <a:latin typeface="Source Sans Pro" panose="020B0503030403020204" pitchFamily="34" charset="0"/>
              </a:rPr>
              <a:t>Move in Spring 2025</a:t>
            </a:r>
            <a:r>
              <a:rPr kumimoji="0" lang="en-US" b="0" i="0" u="none" strike="noStrike" cap="none" spc="0" normalizeH="0" baseline="0" noProof="0" dirty="0">
                <a:ln>
                  <a:noFill/>
                </a:ln>
                <a:effectLst/>
                <a:uLnTx/>
                <a:uFillTx/>
              </a:rPr>
              <a:t> </a:t>
            </a:r>
          </a:p>
        </p:txBody>
      </p:sp>
      <p:pic>
        <p:nvPicPr>
          <p:cNvPr id="8" name="Picture 7"/>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022781" y="2126673"/>
            <a:ext cx="2915989" cy="2186992"/>
          </a:xfrm>
          <a:prstGeom prst="roundRect">
            <a:avLst>
              <a:gd name="adj" fmla="val 3876"/>
            </a:avLst>
          </a:prstGeom>
          <a:ln>
            <a:solidFill>
              <a:schemeClr val="accent1"/>
            </a:solidFill>
          </a:ln>
          <a:effectLst/>
        </p:spPr>
      </p:pic>
      <p:pic>
        <p:nvPicPr>
          <p:cNvPr id="6" name="Picture 5"/>
          <p:cNvPicPr>
            <a:picLocks noChangeAspect="1"/>
          </p:cNvPicPr>
          <p:nvPr/>
        </p:nvPicPr>
        <p:blipFill>
          <a:blip r:embed="rId3"/>
          <a:stretch>
            <a:fillRect/>
          </a:stretch>
        </p:blipFill>
        <p:spPr>
          <a:xfrm>
            <a:off x="6541408" y="4504148"/>
            <a:ext cx="3635785" cy="1854250"/>
          </a:xfrm>
          <a:prstGeom prst="roundRect">
            <a:avLst>
              <a:gd name="adj" fmla="val 3876"/>
            </a:avLst>
          </a:prstGeom>
          <a:ln>
            <a:solidFill>
              <a:schemeClr val="accent1"/>
            </a:solidFill>
          </a:ln>
          <a:effectLst/>
        </p:spPr>
      </p:pic>
      <p:sp>
        <p:nvSpPr>
          <p:cNvPr id="4" name="Rectangle 3">
            <a:extLst>
              <a:ext uri="{FF2B5EF4-FFF2-40B4-BE49-F238E27FC236}">
                <a16:creationId xmlns:a16="http://schemas.microsoft.com/office/drawing/2014/main" id="{72302C84-18A9-48D4-B6FE-DFBBBC26CC9B}"/>
              </a:ext>
            </a:extLst>
          </p:cNvPr>
          <p:cNvSpPr/>
          <p:nvPr/>
        </p:nvSpPr>
        <p:spPr>
          <a:xfrm>
            <a:off x="10601012" y="5858797"/>
            <a:ext cx="1590988" cy="999203"/>
          </a:xfrm>
          <a:prstGeom prst="rect">
            <a:avLst/>
          </a:prstGeom>
          <a:solidFill>
            <a:srgbClr val="0F5D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a:ea typeface="+mn-ea"/>
              <a:cs typeface="+mn-cs"/>
            </a:endParaRPr>
          </a:p>
        </p:txBody>
      </p:sp>
      <p:pic>
        <p:nvPicPr>
          <p:cNvPr id="5" name="Picture 4" descr="Text&#10;&#10;Description automatically generated">
            <a:extLst>
              <a:ext uri="{FF2B5EF4-FFF2-40B4-BE49-F238E27FC236}">
                <a16:creationId xmlns:a16="http://schemas.microsoft.com/office/drawing/2014/main" id="{0B4FFD89-E31F-404C-9DC2-BEBA0490D45F}"/>
              </a:ext>
            </a:extLst>
          </p:cNvPr>
          <p:cNvPicPr>
            <a:picLocks noChangeAspect="1"/>
          </p:cNvPicPr>
          <p:nvPr/>
        </p:nvPicPr>
        <p:blipFill>
          <a:blip r:embed="rId4" cstate="hqprint">
            <a:lum bright="70000" contrast="-70000"/>
            <a:extLst>
              <a:ext uri="{BEBA8EAE-BF5A-486C-A8C5-ECC9F3942E4B}">
                <a14:imgProps xmlns:a14="http://schemas.microsoft.com/office/drawing/2010/main">
                  <a14:imgLayer r:embed="rId5">
                    <a14:imgEffect>
                      <a14:saturation sat="6000"/>
                    </a14:imgEffect>
                  </a14:imgLayer>
                </a14:imgProps>
              </a:ext>
              <a:ext uri="{28A0092B-C50C-407E-A947-70E740481C1C}">
                <a14:useLocalDpi xmlns:a14="http://schemas.microsoft.com/office/drawing/2010/main" val="0"/>
              </a:ext>
            </a:extLst>
          </a:blip>
          <a:stretch>
            <a:fillRect/>
          </a:stretch>
        </p:blipFill>
        <p:spPr>
          <a:xfrm>
            <a:off x="10701975" y="5971548"/>
            <a:ext cx="1360045" cy="782635"/>
          </a:xfrm>
          <a:prstGeom prst="rect">
            <a:avLst/>
          </a:prstGeom>
        </p:spPr>
      </p:pic>
      <p:sp>
        <p:nvSpPr>
          <p:cNvPr id="9" name="TextBox 8">
            <a:extLst>
              <a:ext uri="{FF2B5EF4-FFF2-40B4-BE49-F238E27FC236}">
                <a16:creationId xmlns:a16="http://schemas.microsoft.com/office/drawing/2014/main" id="{B2AD71BA-6CCC-4671-9964-15D11C6FF459}"/>
              </a:ext>
            </a:extLst>
          </p:cNvPr>
          <p:cNvSpPr txBox="1"/>
          <p:nvPr/>
        </p:nvSpPr>
        <p:spPr>
          <a:xfrm>
            <a:off x="6371769" y="6404813"/>
            <a:ext cx="3923481" cy="369332"/>
          </a:xfrm>
          <a:prstGeom prst="rect">
            <a:avLst/>
          </a:prstGeom>
          <a:noFill/>
        </p:spPr>
        <p:txBody>
          <a:bodyPr wrap="square">
            <a:spAutoFit/>
          </a:bodyPr>
          <a:lstStyle/>
          <a:p>
            <a:r>
              <a:rPr kumimoji="0" lang="en-US" b="0" i="1" u="none" strike="noStrike" cap="none" spc="0" normalizeH="0" baseline="0" noProof="0" dirty="0">
                <a:ln>
                  <a:noFill/>
                </a:ln>
                <a:solidFill>
                  <a:srgbClr val="000000"/>
                </a:solidFill>
                <a:effectLst/>
                <a:uLnTx/>
                <a:uFillTx/>
              </a:rPr>
              <a:t>Providing 5 Star Care in a 5 Star Building</a:t>
            </a:r>
          </a:p>
        </p:txBody>
      </p:sp>
    </p:spTree>
    <p:extLst>
      <p:ext uri="{BB962C8B-B14F-4D97-AF65-F5344CB8AC3E}">
        <p14:creationId xmlns:p14="http://schemas.microsoft.com/office/powerpoint/2010/main" val="894914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014ED-D63E-49C7-8261-8083D3914A44}"/>
              </a:ext>
            </a:extLst>
          </p:cNvPr>
          <p:cNvSpPr>
            <a:spLocks noGrp="1"/>
          </p:cNvSpPr>
          <p:nvPr>
            <p:ph type="title"/>
          </p:nvPr>
        </p:nvSpPr>
        <p:spPr/>
        <p:txBody>
          <a:bodyPr/>
          <a:lstStyle/>
          <a:p>
            <a:r>
              <a:rPr lang="en-US" dirty="0">
                <a:latin typeface="Source Sans Pro" panose="020B0503030403020204" pitchFamily="34" charset="0"/>
                <a:ea typeface="Source Sans Pro" panose="020B0503030403020204" pitchFamily="34" charset="0"/>
              </a:rPr>
              <a:t>Master</a:t>
            </a:r>
            <a:r>
              <a:rPr lang="en-US" dirty="0">
                <a:solidFill>
                  <a:schemeClr val="tx2">
                    <a:lumMod val="50000"/>
                  </a:schemeClr>
                </a:solidFill>
                <a:latin typeface="Source Sans Pro" panose="020B0503030403020204" pitchFamily="34" charset="0"/>
                <a:ea typeface="Source Sans Pro" panose="020B0503030403020204" pitchFamily="34" charset="0"/>
              </a:rPr>
              <a:t> </a:t>
            </a:r>
            <a:r>
              <a:rPr lang="en-US" dirty="0">
                <a:latin typeface="Source Sans Pro" panose="020B0503030403020204" pitchFamily="34" charset="0"/>
                <a:ea typeface="Source Sans Pro" panose="020B0503030403020204" pitchFamily="34" charset="0"/>
              </a:rPr>
              <a:t>Development Plan </a:t>
            </a:r>
          </a:p>
        </p:txBody>
      </p:sp>
      <p:sp>
        <p:nvSpPr>
          <p:cNvPr id="3" name="Content Placeholder 2">
            <a:extLst>
              <a:ext uri="{FF2B5EF4-FFF2-40B4-BE49-F238E27FC236}">
                <a16:creationId xmlns:a16="http://schemas.microsoft.com/office/drawing/2014/main" id="{E57AEC99-E9A9-4B68-99F8-EB796AB99186}"/>
              </a:ext>
            </a:extLst>
          </p:cNvPr>
          <p:cNvSpPr>
            <a:spLocks noGrp="1"/>
          </p:cNvSpPr>
          <p:nvPr>
            <p:ph idx="1"/>
          </p:nvPr>
        </p:nvSpPr>
        <p:spPr>
          <a:xfrm>
            <a:off x="818712" y="2222287"/>
            <a:ext cx="9883263" cy="4264238"/>
          </a:xfrm>
        </p:spPr>
        <p:txBody>
          <a:bodyPr>
            <a:normAutofit lnSpcReduction="10000"/>
          </a:bodyPr>
          <a:lstStyle/>
          <a:p>
            <a:r>
              <a:rPr lang="en-US" sz="2000" dirty="0">
                <a:latin typeface="Source Sans Pro" panose="020B0503030403020204" pitchFamily="34" charset="0"/>
                <a:ea typeface="Source Sans Pro" panose="020B0503030403020204" pitchFamily="34" charset="0"/>
              </a:rPr>
              <a:t>The Master Development Plan is a land use permit required by the City of Shoreline prior to developments on properties zoned as “Campus.”  The Fircrest Campus is zoned “Fircrest Campus Zone (FCZ).”</a:t>
            </a:r>
          </a:p>
          <a:p>
            <a:r>
              <a:rPr lang="en-US" sz="2000" dirty="0">
                <a:latin typeface="Source Sans Pro" panose="020B0503030403020204" pitchFamily="34" charset="0"/>
                <a:ea typeface="Source Sans Pro" panose="020B0503030403020204" pitchFamily="34" charset="0"/>
              </a:rPr>
              <a:t>The State will include all potential uses of the site in the Master Plan for the next 20 years. </a:t>
            </a:r>
          </a:p>
          <a:p>
            <a:r>
              <a:rPr lang="en-US" sz="2000" dirty="0">
                <a:latin typeface="Source Sans Pro" panose="020B0503030403020204" pitchFamily="34" charset="0"/>
                <a:ea typeface="Source Sans Pro" panose="020B0503030403020204" pitchFamily="34" charset="0"/>
              </a:rPr>
              <a:t>Development Standards codified in the City’s municipal code include:</a:t>
            </a:r>
          </a:p>
          <a:p>
            <a:pPr lvl="1"/>
            <a:r>
              <a:rPr lang="en-US" sz="1800" dirty="0">
                <a:latin typeface="Source Sans Pro" panose="020B0503030403020204" pitchFamily="34" charset="0"/>
                <a:ea typeface="Source Sans Pro" panose="020B0503030403020204" pitchFamily="34" charset="0"/>
              </a:rPr>
              <a:t>Density limit: 48 units per acre</a:t>
            </a:r>
          </a:p>
          <a:p>
            <a:pPr lvl="1"/>
            <a:r>
              <a:rPr lang="en-US" sz="1800" dirty="0">
                <a:latin typeface="Source Sans Pro" panose="020B0503030403020204" pitchFamily="34" charset="0"/>
                <a:ea typeface="Source Sans Pro" panose="020B0503030403020204" pitchFamily="34" charset="0"/>
              </a:rPr>
              <a:t>Height limit: 65 feet</a:t>
            </a:r>
          </a:p>
          <a:p>
            <a:pPr lvl="1"/>
            <a:r>
              <a:rPr lang="en-US" sz="1800" dirty="0">
                <a:latin typeface="Source Sans Pro" panose="020B0503030403020204" pitchFamily="34" charset="0"/>
                <a:ea typeface="Source Sans Pro" panose="020B0503030403020204" pitchFamily="34" charset="0"/>
              </a:rPr>
              <a:t>New building bulk shall be massed to minimize impact on neighboring single-family neighborhood(s) and development on campus</a:t>
            </a:r>
          </a:p>
          <a:p>
            <a:pPr lvl="1"/>
            <a:r>
              <a:rPr lang="en-US" sz="1800" dirty="0">
                <a:latin typeface="Source Sans Pro" panose="020B0503030403020204" pitchFamily="34" charset="0"/>
                <a:ea typeface="Source Sans Pro" panose="020B0503030403020204" pitchFamily="34" charset="0"/>
              </a:rPr>
              <a:t>New development subject to City’s site planning, landscaping standards, and tree preservation standards.</a:t>
            </a:r>
          </a:p>
        </p:txBody>
      </p:sp>
      <p:sp>
        <p:nvSpPr>
          <p:cNvPr id="6" name="Rectangle 5">
            <a:extLst>
              <a:ext uri="{FF2B5EF4-FFF2-40B4-BE49-F238E27FC236}">
                <a16:creationId xmlns:a16="http://schemas.microsoft.com/office/drawing/2014/main" id="{F34F4F9D-6EC3-4EB7-AADA-305201165B0C}"/>
              </a:ext>
            </a:extLst>
          </p:cNvPr>
          <p:cNvSpPr/>
          <p:nvPr/>
        </p:nvSpPr>
        <p:spPr>
          <a:xfrm>
            <a:off x="10601012" y="5858797"/>
            <a:ext cx="1590988" cy="999203"/>
          </a:xfrm>
          <a:prstGeom prst="rect">
            <a:avLst/>
          </a:prstGeom>
          <a:solidFill>
            <a:srgbClr val="0F5D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ext&#10;&#10;Description automatically generated">
            <a:extLst>
              <a:ext uri="{FF2B5EF4-FFF2-40B4-BE49-F238E27FC236}">
                <a16:creationId xmlns:a16="http://schemas.microsoft.com/office/drawing/2014/main" id="{0C831E55-E282-4554-B2D4-4962BE3CC947}"/>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saturation sat="6000"/>
                    </a14:imgEffect>
                  </a14:imgLayer>
                </a14:imgProps>
              </a:ext>
              <a:ext uri="{28A0092B-C50C-407E-A947-70E740481C1C}">
                <a14:useLocalDpi xmlns:a14="http://schemas.microsoft.com/office/drawing/2010/main" val="0"/>
              </a:ext>
            </a:extLst>
          </a:blip>
          <a:stretch>
            <a:fillRect/>
          </a:stretch>
        </p:blipFill>
        <p:spPr>
          <a:xfrm>
            <a:off x="10701975" y="5971548"/>
            <a:ext cx="1360045" cy="782635"/>
          </a:xfrm>
          <a:prstGeom prst="rect">
            <a:avLst/>
          </a:prstGeom>
        </p:spPr>
      </p:pic>
    </p:spTree>
    <p:extLst>
      <p:ext uri="{BB962C8B-B14F-4D97-AF65-F5344CB8AC3E}">
        <p14:creationId xmlns:p14="http://schemas.microsoft.com/office/powerpoint/2010/main" val="4740626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Freeform 6">
            <a:extLst>
              <a:ext uri="{FF2B5EF4-FFF2-40B4-BE49-F238E27FC236}">
                <a16:creationId xmlns:a16="http://schemas.microsoft.com/office/drawing/2014/main" id="{11114F18-D12D-43C6-895F-5BA92C290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39F1F689-BD84-4BD2-A649-497370713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180" cy="68691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a:ea typeface="+mn-ea"/>
              <a:cs typeface="+mn-cs"/>
            </a:endParaRPr>
          </a:p>
        </p:txBody>
      </p:sp>
      <p:grpSp>
        <p:nvGrpSpPr>
          <p:cNvPr id="21" name="Group 20">
            <a:extLst>
              <a:ext uri="{FF2B5EF4-FFF2-40B4-BE49-F238E27FC236}">
                <a16:creationId xmlns:a16="http://schemas.microsoft.com/office/drawing/2014/main" id="{DE2DD4A6-DC96-421E-9E1C-7CD0D26814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bwMode="white">
          <a:xfrm>
            <a:off x="0" y="4525094"/>
            <a:ext cx="12203151" cy="2344057"/>
            <a:chOff x="0" y="4525094"/>
            <a:chExt cx="12203151" cy="2344057"/>
          </a:xfrm>
        </p:grpSpPr>
        <p:sp>
          <p:nvSpPr>
            <p:cNvPr id="22" name="Freeform 9">
              <a:extLst>
                <a:ext uri="{FF2B5EF4-FFF2-40B4-BE49-F238E27FC236}">
                  <a16:creationId xmlns:a16="http://schemas.microsoft.com/office/drawing/2014/main" id="{5E6BB74D-E85C-4CCB-90CE-0246006405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0" y="4525094"/>
              <a:ext cx="12192000" cy="2332906"/>
            </a:xfrm>
            <a:custGeom>
              <a:avLst/>
              <a:gdLst>
                <a:gd name="connsiteX0" fmla="*/ 0 w 12192000"/>
                <a:gd name="connsiteY0" fmla="*/ 0 h 2332906"/>
                <a:gd name="connsiteX1" fmla="*/ 1996017 w 12192000"/>
                <a:gd name="connsiteY1" fmla="*/ 0 h 2332906"/>
                <a:gd name="connsiteX2" fmla="*/ 2377017 w 12192000"/>
                <a:gd name="connsiteY2" fmla="*/ 263783 h 2332906"/>
                <a:gd name="connsiteX3" fmla="*/ 2385484 w 12192000"/>
                <a:gd name="connsiteY3" fmla="*/ 266713 h 2332906"/>
                <a:gd name="connsiteX4" fmla="*/ 2398184 w 12192000"/>
                <a:gd name="connsiteY4" fmla="*/ 271110 h 2332906"/>
                <a:gd name="connsiteX5" fmla="*/ 2410883 w 12192000"/>
                <a:gd name="connsiteY5" fmla="*/ 275506 h 2332906"/>
                <a:gd name="connsiteX6" fmla="*/ 2421467 w 12192000"/>
                <a:gd name="connsiteY6" fmla="*/ 275506 h 2332906"/>
                <a:gd name="connsiteX7" fmla="*/ 2434167 w 12192000"/>
                <a:gd name="connsiteY7" fmla="*/ 275506 h 2332906"/>
                <a:gd name="connsiteX8" fmla="*/ 2444750 w 12192000"/>
                <a:gd name="connsiteY8" fmla="*/ 271110 h 2332906"/>
                <a:gd name="connsiteX9" fmla="*/ 2457450 w 12192000"/>
                <a:gd name="connsiteY9" fmla="*/ 266713 h 2332906"/>
                <a:gd name="connsiteX10" fmla="*/ 2465917 w 12192000"/>
                <a:gd name="connsiteY10" fmla="*/ 263783 h 2332906"/>
                <a:gd name="connsiteX11" fmla="*/ 2846917 w 12192000"/>
                <a:gd name="connsiteY11" fmla="*/ 0 h 2332906"/>
                <a:gd name="connsiteX12" fmla="*/ 12192000 w 12192000"/>
                <a:gd name="connsiteY12" fmla="*/ 0 h 2332906"/>
                <a:gd name="connsiteX13" fmla="*/ 12192000 w 12192000"/>
                <a:gd name="connsiteY13" fmla="*/ 2332906 h 2332906"/>
                <a:gd name="connsiteX14" fmla="*/ 0 w 12192000"/>
                <a:gd name="connsiteY14" fmla="*/ 2332906 h 233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332906">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92000" y="0"/>
                  </a:lnTo>
                  <a:lnTo>
                    <a:pt x="12192000" y="2332906"/>
                  </a:lnTo>
                  <a:lnTo>
                    <a:pt x="0" y="233290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a:ea typeface="+mn-ea"/>
                <a:cs typeface="+mn-cs"/>
              </a:endParaRPr>
            </a:p>
          </p:txBody>
        </p:sp>
        <p:sp>
          <p:nvSpPr>
            <p:cNvPr id="23" name="Isosceles Triangle 22">
              <a:extLst>
                <a:ext uri="{FF2B5EF4-FFF2-40B4-BE49-F238E27FC236}">
                  <a16:creationId xmlns:a16="http://schemas.microsoft.com/office/drawing/2014/main" id="{52808592-600C-4349-9F27-EC36C0BA4C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flipH="1">
              <a:off x="3820" y="4536245"/>
              <a:ext cx="5660999" cy="2332906"/>
            </a:xfrm>
            <a:prstGeom prst="triangle">
              <a:avLst>
                <a:gd name="adj" fmla="val 100000"/>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a:ea typeface="+mn-ea"/>
                <a:cs typeface="+mn-cs"/>
              </a:endParaRPr>
            </a:p>
          </p:txBody>
        </p:sp>
        <p:sp>
          <p:nvSpPr>
            <p:cNvPr id="24" name="Isosceles Triangle 23">
              <a:extLst>
                <a:ext uri="{FF2B5EF4-FFF2-40B4-BE49-F238E27FC236}">
                  <a16:creationId xmlns:a16="http://schemas.microsoft.com/office/drawing/2014/main" id="{B5E00D3B-1E29-4E11-BCD3-8E3A56F4BE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4813714" y="4536245"/>
              <a:ext cx="7389437" cy="2332906"/>
            </a:xfrm>
            <a:prstGeom prst="triangle">
              <a:avLst>
                <a:gd name="adj" fmla="val 100000"/>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a:ea typeface="+mn-ea"/>
                <a:cs typeface="+mn-cs"/>
              </a:endParaRPr>
            </a:p>
          </p:txBody>
        </p:sp>
      </p:grpSp>
      <p:sp>
        <p:nvSpPr>
          <p:cNvPr id="2" name="Title 1">
            <a:extLst>
              <a:ext uri="{FF2B5EF4-FFF2-40B4-BE49-F238E27FC236}">
                <a16:creationId xmlns:a16="http://schemas.microsoft.com/office/drawing/2014/main" id="{8A0B0504-CD21-4D1B-AAC9-EE04FD8724E1}"/>
              </a:ext>
            </a:extLst>
          </p:cNvPr>
          <p:cNvSpPr>
            <a:spLocks noGrp="1"/>
          </p:cNvSpPr>
          <p:nvPr>
            <p:ph type="title"/>
          </p:nvPr>
        </p:nvSpPr>
        <p:spPr>
          <a:xfrm>
            <a:off x="810001" y="4817533"/>
            <a:ext cx="10572000" cy="779529"/>
          </a:xfrm>
          <a:effectLst/>
        </p:spPr>
        <p:txBody>
          <a:bodyPr vert="horz" lIns="91440" tIns="45720" rIns="91440" bIns="45720" rtlCol="0" anchor="b">
            <a:normAutofit/>
          </a:bodyPr>
          <a:lstStyle/>
          <a:p>
            <a:r>
              <a:rPr lang="en-US" dirty="0">
                <a:solidFill>
                  <a:schemeClr val="tx1"/>
                </a:solidFill>
                <a:latin typeface="Source Sans Pro" panose="020B0503030403020204" pitchFamily="34" charset="0"/>
              </a:rPr>
              <a:t>Prior Planning Efforts</a:t>
            </a:r>
          </a:p>
        </p:txBody>
      </p:sp>
      <p:pic>
        <p:nvPicPr>
          <p:cNvPr id="7" name="Picture 6" descr="Map&#10;&#10;Description automatically generated">
            <a:extLst>
              <a:ext uri="{FF2B5EF4-FFF2-40B4-BE49-F238E27FC236}">
                <a16:creationId xmlns:a16="http://schemas.microsoft.com/office/drawing/2014/main" id="{B6374083-7207-41C0-96DE-B322A26959E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4770" t="3029" r="50000" b="43946"/>
          <a:stretch/>
        </p:blipFill>
        <p:spPr>
          <a:xfrm>
            <a:off x="787379" y="640078"/>
            <a:ext cx="2304835" cy="3602737"/>
          </a:xfrm>
          <a:prstGeom prst="roundRect">
            <a:avLst>
              <a:gd name="adj" fmla="val 3876"/>
            </a:avLst>
          </a:prstGeom>
          <a:ln>
            <a:noFill/>
          </a:ln>
          <a:effectLst/>
        </p:spPr>
      </p:pic>
      <p:pic>
        <p:nvPicPr>
          <p:cNvPr id="8" name="Picture 7" descr="Map&#10;&#10;Description automatically generated">
            <a:extLst>
              <a:ext uri="{FF2B5EF4-FFF2-40B4-BE49-F238E27FC236}">
                <a16:creationId xmlns:a16="http://schemas.microsoft.com/office/drawing/2014/main" id="{059F6D74-ED27-4725-A537-52758DEFA0B1}"/>
              </a:ext>
            </a:extLst>
          </p:cNvPr>
          <p:cNvPicPr>
            <a:picLocks noChangeAspect="1"/>
          </p:cNvPicPr>
          <p:nvPr/>
        </p:nvPicPr>
        <p:blipFill rotWithShape="1">
          <a:blip r:embed="rId3">
            <a:extLst>
              <a:ext uri="{28A0092B-C50C-407E-A947-70E740481C1C}">
                <a14:useLocalDpi xmlns:a14="http://schemas.microsoft.com/office/drawing/2010/main" val="0"/>
              </a:ext>
            </a:extLst>
          </a:blip>
          <a:srcRect l="9425" t="56796" r="57740" b="23884"/>
          <a:stretch/>
        </p:blipFill>
        <p:spPr>
          <a:xfrm>
            <a:off x="3398968" y="1415602"/>
            <a:ext cx="2615184" cy="2051691"/>
          </a:xfrm>
          <a:prstGeom prst="roundRect">
            <a:avLst>
              <a:gd name="adj" fmla="val 3876"/>
            </a:avLst>
          </a:prstGeom>
          <a:ln>
            <a:noFill/>
          </a:ln>
          <a:effectLst/>
        </p:spPr>
      </p:pic>
      <p:pic>
        <p:nvPicPr>
          <p:cNvPr id="12" name="Picture 11" descr="Map&#10;&#10;Description automatically generated">
            <a:extLst>
              <a:ext uri="{FF2B5EF4-FFF2-40B4-BE49-F238E27FC236}">
                <a16:creationId xmlns:a16="http://schemas.microsoft.com/office/drawing/2014/main" id="{312E0622-3028-4648-A852-5BDF835CD48B}"/>
              </a:ext>
            </a:extLst>
          </p:cNvPr>
          <p:cNvPicPr>
            <a:picLocks noChangeAspect="1"/>
          </p:cNvPicPr>
          <p:nvPr/>
        </p:nvPicPr>
        <p:blipFill rotWithShape="1">
          <a:blip r:embed="rId4">
            <a:extLst>
              <a:ext uri="{28A0092B-C50C-407E-A947-70E740481C1C}">
                <a14:useLocalDpi xmlns:a14="http://schemas.microsoft.com/office/drawing/2010/main" val="0"/>
              </a:ext>
            </a:extLst>
          </a:blip>
          <a:srcRect l="50847" t="3710" r="3923" b="43831"/>
          <a:stretch/>
        </p:blipFill>
        <p:spPr>
          <a:xfrm>
            <a:off x="6308470" y="640080"/>
            <a:ext cx="2329705" cy="3602736"/>
          </a:xfrm>
          <a:prstGeom prst="roundRect">
            <a:avLst>
              <a:gd name="adj" fmla="val 3876"/>
            </a:avLst>
          </a:prstGeom>
          <a:ln>
            <a:noFill/>
          </a:ln>
          <a:effectLst/>
        </p:spPr>
      </p:pic>
      <p:pic>
        <p:nvPicPr>
          <p:cNvPr id="9" name="Picture 8" descr="Map&#10;&#10;Description automatically generated">
            <a:extLst>
              <a:ext uri="{FF2B5EF4-FFF2-40B4-BE49-F238E27FC236}">
                <a16:creationId xmlns:a16="http://schemas.microsoft.com/office/drawing/2014/main" id="{667F461C-AB53-4858-A49E-FA0E88A51E22}"/>
              </a:ext>
            </a:extLst>
          </p:cNvPr>
          <p:cNvPicPr>
            <a:picLocks noChangeAspect="1"/>
          </p:cNvPicPr>
          <p:nvPr/>
        </p:nvPicPr>
        <p:blipFill rotWithShape="1">
          <a:blip r:embed="rId3">
            <a:extLst>
              <a:ext uri="{28A0092B-C50C-407E-A947-70E740481C1C}">
                <a14:useLocalDpi xmlns:a14="http://schemas.microsoft.com/office/drawing/2010/main" val="0"/>
              </a:ext>
            </a:extLst>
          </a:blip>
          <a:srcRect l="58056" t="55697" r="14369" b="18997"/>
          <a:stretch/>
        </p:blipFill>
        <p:spPr>
          <a:xfrm>
            <a:off x="8932495" y="841453"/>
            <a:ext cx="2615184" cy="3199990"/>
          </a:xfrm>
          <a:prstGeom prst="roundRect">
            <a:avLst>
              <a:gd name="adj" fmla="val 3876"/>
            </a:avLst>
          </a:prstGeom>
          <a:ln>
            <a:noFill/>
          </a:ln>
          <a:effectLst/>
        </p:spPr>
      </p:pic>
      <p:sp>
        <p:nvSpPr>
          <p:cNvPr id="4" name="Rectangle 3">
            <a:extLst>
              <a:ext uri="{FF2B5EF4-FFF2-40B4-BE49-F238E27FC236}">
                <a16:creationId xmlns:a16="http://schemas.microsoft.com/office/drawing/2014/main" id="{BD09D969-CA5B-4A27-B7C6-6AC531A04878}"/>
              </a:ext>
            </a:extLst>
          </p:cNvPr>
          <p:cNvSpPr/>
          <p:nvPr/>
        </p:nvSpPr>
        <p:spPr>
          <a:xfrm>
            <a:off x="10601012" y="5858797"/>
            <a:ext cx="1590988" cy="999203"/>
          </a:xfrm>
          <a:prstGeom prst="rect">
            <a:avLst/>
          </a:prstGeom>
          <a:solidFill>
            <a:srgbClr val="0F5D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a:ea typeface="+mn-ea"/>
              <a:cs typeface="+mn-cs"/>
            </a:endParaRPr>
          </a:p>
        </p:txBody>
      </p:sp>
      <p:pic>
        <p:nvPicPr>
          <p:cNvPr id="5" name="Picture 4" descr="Text&#10;&#10;Description automatically generated">
            <a:extLst>
              <a:ext uri="{FF2B5EF4-FFF2-40B4-BE49-F238E27FC236}">
                <a16:creationId xmlns:a16="http://schemas.microsoft.com/office/drawing/2014/main" id="{917CB297-38E4-4FD6-A029-00C6C000023B}"/>
              </a:ext>
            </a:extLst>
          </p:cNvPr>
          <p:cNvPicPr>
            <a:picLocks noChangeAspect="1"/>
          </p:cNvPicPr>
          <p:nvPr/>
        </p:nvPicPr>
        <p:blipFill>
          <a:blip r:embed="rId5" cstate="hqprint">
            <a:lum bright="70000" contrast="-70000"/>
            <a:extLst>
              <a:ext uri="{BEBA8EAE-BF5A-486C-A8C5-ECC9F3942E4B}">
                <a14:imgProps xmlns:a14="http://schemas.microsoft.com/office/drawing/2010/main">
                  <a14:imgLayer r:embed="rId6">
                    <a14:imgEffect>
                      <a14:saturation sat="6000"/>
                    </a14:imgEffect>
                  </a14:imgLayer>
                </a14:imgProps>
              </a:ext>
              <a:ext uri="{28A0092B-C50C-407E-A947-70E740481C1C}">
                <a14:useLocalDpi xmlns:a14="http://schemas.microsoft.com/office/drawing/2010/main" val="0"/>
              </a:ext>
            </a:extLst>
          </a:blip>
          <a:stretch>
            <a:fillRect/>
          </a:stretch>
        </p:blipFill>
        <p:spPr>
          <a:xfrm>
            <a:off x="10701975" y="5971548"/>
            <a:ext cx="1360045" cy="782635"/>
          </a:xfrm>
          <a:prstGeom prst="rect">
            <a:avLst/>
          </a:prstGeom>
        </p:spPr>
      </p:pic>
    </p:spTree>
    <p:extLst>
      <p:ext uri="{BB962C8B-B14F-4D97-AF65-F5344CB8AC3E}">
        <p14:creationId xmlns:p14="http://schemas.microsoft.com/office/powerpoint/2010/main" val="23786495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B0504-CD21-4D1B-AAC9-EE04FD8724E1}"/>
              </a:ext>
            </a:extLst>
          </p:cNvPr>
          <p:cNvSpPr>
            <a:spLocks noGrp="1"/>
          </p:cNvSpPr>
          <p:nvPr>
            <p:ph type="title"/>
          </p:nvPr>
        </p:nvSpPr>
        <p:spPr/>
        <p:txBody>
          <a:bodyPr/>
          <a:lstStyle/>
          <a:p>
            <a:r>
              <a:rPr lang="en-US" dirty="0">
                <a:latin typeface="Source Sans Pro" panose="020B0503030403020204" pitchFamily="34" charset="0"/>
                <a:ea typeface="Source Sans Pro" panose="020B0503030403020204" pitchFamily="34" charset="0"/>
              </a:rPr>
              <a:t>Master Development Plan </a:t>
            </a:r>
          </a:p>
        </p:txBody>
      </p:sp>
      <p:graphicFrame>
        <p:nvGraphicFramePr>
          <p:cNvPr id="15" name="Content Placeholder 2">
            <a:extLst>
              <a:ext uri="{FF2B5EF4-FFF2-40B4-BE49-F238E27FC236}">
                <a16:creationId xmlns:a16="http://schemas.microsoft.com/office/drawing/2014/main" id="{4E5B4255-49B0-470F-B594-68AAFECD8DEE}"/>
              </a:ext>
            </a:extLst>
          </p:cNvPr>
          <p:cNvGraphicFramePr>
            <a:graphicFrameLocks noGrp="1"/>
          </p:cNvGraphicFramePr>
          <p:nvPr>
            <p:ph idx="1"/>
            <p:extLst>
              <p:ext uri="{D42A27DB-BD31-4B8C-83A1-F6EECF244321}">
                <p14:modId xmlns:p14="http://schemas.microsoft.com/office/powerpoint/2010/main" val="4138112699"/>
              </p:ext>
            </p:extLst>
          </p:nvPr>
        </p:nvGraphicFramePr>
        <p:xfrm>
          <a:off x="819150" y="2222500"/>
          <a:ext cx="10553700" cy="3636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BD09D969-CA5B-4A27-B7C6-6AC531A04878}"/>
              </a:ext>
            </a:extLst>
          </p:cNvPr>
          <p:cNvSpPr/>
          <p:nvPr/>
        </p:nvSpPr>
        <p:spPr>
          <a:xfrm>
            <a:off x="10601012" y="5858797"/>
            <a:ext cx="1590988" cy="999203"/>
          </a:xfrm>
          <a:prstGeom prst="rect">
            <a:avLst/>
          </a:prstGeom>
          <a:solidFill>
            <a:srgbClr val="0F5D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a:extLst>
              <a:ext uri="{FF2B5EF4-FFF2-40B4-BE49-F238E27FC236}">
                <a16:creationId xmlns:a16="http://schemas.microsoft.com/office/drawing/2014/main" id="{917CB297-38E4-4FD6-A029-00C6C000023B}"/>
              </a:ext>
            </a:extLst>
          </p:cNvPr>
          <p:cNvPicPr>
            <a:picLocks noChangeAspect="1"/>
          </p:cNvPicPr>
          <p:nvPr/>
        </p:nvPicPr>
        <p:blipFill>
          <a:blip r:embed="rId8">
            <a:lum bright="70000" contrast="-70000"/>
            <a:extLst>
              <a:ext uri="{BEBA8EAE-BF5A-486C-A8C5-ECC9F3942E4B}">
                <a14:imgProps xmlns:a14="http://schemas.microsoft.com/office/drawing/2010/main">
                  <a14:imgLayer r:embed="rId9">
                    <a14:imgEffect>
                      <a14:saturation sat="6000"/>
                    </a14:imgEffect>
                  </a14:imgLayer>
                </a14:imgProps>
              </a:ext>
              <a:ext uri="{28A0092B-C50C-407E-A947-70E740481C1C}">
                <a14:useLocalDpi xmlns:a14="http://schemas.microsoft.com/office/drawing/2010/main" val="0"/>
              </a:ext>
            </a:extLst>
          </a:blip>
          <a:stretch>
            <a:fillRect/>
          </a:stretch>
        </p:blipFill>
        <p:spPr>
          <a:xfrm>
            <a:off x="10701975" y="5971548"/>
            <a:ext cx="1360045" cy="782635"/>
          </a:xfrm>
          <a:prstGeom prst="rect">
            <a:avLst/>
          </a:prstGeom>
        </p:spPr>
      </p:pic>
    </p:spTree>
    <p:extLst>
      <p:ext uri="{BB962C8B-B14F-4D97-AF65-F5344CB8AC3E}">
        <p14:creationId xmlns:p14="http://schemas.microsoft.com/office/powerpoint/2010/main" val="41820693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D45553-91A4-480A-9577-0E0FC0D919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218742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a:ea typeface="+mn-ea"/>
              <a:cs typeface="+mn-cs"/>
            </a:endParaRPr>
          </a:p>
        </p:txBody>
      </p:sp>
      <p:sp>
        <p:nvSpPr>
          <p:cNvPr id="13" name="Freeform 23">
            <a:extLst>
              <a:ext uri="{FF2B5EF4-FFF2-40B4-BE49-F238E27FC236}">
                <a16:creationId xmlns:a16="http://schemas.microsoft.com/office/drawing/2014/main" id="{D240F8A8-FEA1-42C2-B259-27A9351279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blipFill>
            <a:blip r:embed="rId3">
              <a:duotone>
                <a:schemeClr val="accent1">
                  <a:tint val="98000"/>
                  <a:lumMod val="102000"/>
                </a:schemeClr>
                <a:schemeClr val="accent1">
                  <a:shade val="98000"/>
                  <a:lumMod val="98000"/>
                </a:schemeClr>
              </a:duotone>
            </a:blip>
            <a:tile tx="0" ty="0" sx="100000" sy="100000" flip="none" algn="tl"/>
          </a:blipFill>
          <a:ln>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a:ea typeface="+mn-ea"/>
              <a:cs typeface="+mn-cs"/>
            </a:endParaRPr>
          </a:p>
        </p:txBody>
      </p:sp>
      <p:sp>
        <p:nvSpPr>
          <p:cNvPr id="2" name="Title 1">
            <a:extLst>
              <a:ext uri="{FF2B5EF4-FFF2-40B4-BE49-F238E27FC236}">
                <a16:creationId xmlns:a16="http://schemas.microsoft.com/office/drawing/2014/main" id="{A7E95A3B-1817-47D4-896A-3B63C7A5F245}"/>
              </a:ext>
            </a:extLst>
          </p:cNvPr>
          <p:cNvSpPr>
            <a:spLocks noGrp="1"/>
          </p:cNvSpPr>
          <p:nvPr>
            <p:ph type="title"/>
          </p:nvPr>
        </p:nvSpPr>
        <p:spPr>
          <a:xfrm>
            <a:off x="556591" y="1741714"/>
            <a:ext cx="3518452" cy="4117749"/>
          </a:xfrm>
        </p:spPr>
        <p:txBody>
          <a:bodyPr anchor="t">
            <a:normAutofit/>
          </a:bodyPr>
          <a:lstStyle/>
          <a:p>
            <a:r>
              <a:rPr lang="en-US" dirty="0">
                <a:latin typeface="Source Sans Pro" panose="020B0503030403020204" pitchFamily="34" charset="0"/>
                <a:ea typeface="Source Sans Pro" panose="020B0503030403020204" pitchFamily="34" charset="0"/>
              </a:rPr>
              <a:t>Permits</a:t>
            </a:r>
          </a:p>
        </p:txBody>
      </p:sp>
      <p:sp>
        <p:nvSpPr>
          <p:cNvPr id="4" name="Rectangle 3">
            <a:extLst>
              <a:ext uri="{FF2B5EF4-FFF2-40B4-BE49-F238E27FC236}">
                <a16:creationId xmlns:a16="http://schemas.microsoft.com/office/drawing/2014/main" id="{31B3AAC5-3B26-4D08-934B-DD6FD2980D57}"/>
              </a:ext>
            </a:extLst>
          </p:cNvPr>
          <p:cNvSpPr/>
          <p:nvPr/>
        </p:nvSpPr>
        <p:spPr>
          <a:xfrm>
            <a:off x="10601012" y="5858797"/>
            <a:ext cx="1590988" cy="999203"/>
          </a:xfrm>
          <a:prstGeom prst="rect">
            <a:avLst/>
          </a:prstGeom>
          <a:solidFill>
            <a:srgbClr val="0F5D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a:ea typeface="+mn-ea"/>
              <a:cs typeface="+mn-cs"/>
            </a:endParaRPr>
          </a:p>
        </p:txBody>
      </p:sp>
      <p:pic>
        <p:nvPicPr>
          <p:cNvPr id="5" name="Picture 4" descr="Text&#10;&#10;Description automatically generated">
            <a:extLst>
              <a:ext uri="{FF2B5EF4-FFF2-40B4-BE49-F238E27FC236}">
                <a16:creationId xmlns:a16="http://schemas.microsoft.com/office/drawing/2014/main" id="{804985AC-C7DD-47A2-AB9B-B8199CBC8085}"/>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saturation sat="6000"/>
                    </a14:imgEffect>
                  </a14:imgLayer>
                </a14:imgProps>
              </a:ext>
              <a:ext uri="{28A0092B-C50C-407E-A947-70E740481C1C}">
                <a14:useLocalDpi xmlns:a14="http://schemas.microsoft.com/office/drawing/2010/main" val="0"/>
              </a:ext>
            </a:extLst>
          </a:blip>
          <a:stretch>
            <a:fillRect/>
          </a:stretch>
        </p:blipFill>
        <p:spPr>
          <a:xfrm>
            <a:off x="10701975" y="5971548"/>
            <a:ext cx="1360045" cy="782635"/>
          </a:xfrm>
          <a:prstGeom prst="rect">
            <a:avLst/>
          </a:prstGeom>
        </p:spPr>
      </p:pic>
      <p:graphicFrame>
        <p:nvGraphicFramePr>
          <p:cNvPr id="7" name="Content Placeholder 2">
            <a:extLst>
              <a:ext uri="{FF2B5EF4-FFF2-40B4-BE49-F238E27FC236}">
                <a16:creationId xmlns:a16="http://schemas.microsoft.com/office/drawing/2014/main" id="{BAD9A40C-2927-4891-B728-32BE8C35A31D}"/>
              </a:ext>
            </a:extLst>
          </p:cNvPr>
          <p:cNvGraphicFramePr>
            <a:graphicFrameLocks noGrp="1"/>
          </p:cNvGraphicFramePr>
          <p:nvPr>
            <p:ph idx="1"/>
            <p:extLst>
              <p:ext uri="{D42A27DB-BD31-4B8C-83A1-F6EECF244321}">
                <p14:modId xmlns:p14="http://schemas.microsoft.com/office/powerpoint/2010/main" val="1377689341"/>
              </p:ext>
            </p:extLst>
          </p:nvPr>
        </p:nvGraphicFramePr>
        <p:xfrm>
          <a:off x="5466523" y="544946"/>
          <a:ext cx="5906328" cy="521003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137899194"/>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4ABE0-49AA-4222-9158-576C7B95B1A0}"/>
              </a:ext>
            </a:extLst>
          </p:cNvPr>
          <p:cNvSpPr>
            <a:spLocks noGrp="1"/>
          </p:cNvSpPr>
          <p:nvPr>
            <p:ph type="title"/>
          </p:nvPr>
        </p:nvSpPr>
        <p:spPr>
          <a:xfrm>
            <a:off x="810000" y="237638"/>
            <a:ext cx="10571998" cy="1432412"/>
          </a:xfrm>
        </p:spPr>
        <p:txBody>
          <a:bodyPr/>
          <a:lstStyle/>
          <a:p>
            <a:r>
              <a:rPr lang="en-US" dirty="0">
                <a:latin typeface="Source Sans Pro" panose="020B0503030403020204" pitchFamily="34" charset="0"/>
                <a:ea typeface="Source Sans Pro" panose="020B0503030403020204" pitchFamily="34" charset="0"/>
              </a:rPr>
              <a:t>Site Development </a:t>
            </a:r>
            <a:br>
              <a:rPr lang="en-US" dirty="0">
                <a:latin typeface="Source Sans Pro" panose="020B0503030403020204" pitchFamily="34" charset="0"/>
                <a:ea typeface="Source Sans Pro" panose="020B0503030403020204" pitchFamily="34" charset="0"/>
              </a:rPr>
            </a:br>
            <a:r>
              <a:rPr lang="en-US" dirty="0">
                <a:latin typeface="Source Sans Pro" panose="020B0503030403020204" pitchFamily="34" charset="0"/>
                <a:ea typeface="Source Sans Pro" panose="020B0503030403020204" pitchFamily="34" charset="0"/>
              </a:rPr>
              <a:t>Plan</a:t>
            </a:r>
          </a:p>
        </p:txBody>
      </p:sp>
      <p:sp>
        <p:nvSpPr>
          <p:cNvPr id="3" name="Content Placeholder 2">
            <a:extLst>
              <a:ext uri="{FF2B5EF4-FFF2-40B4-BE49-F238E27FC236}">
                <a16:creationId xmlns:a16="http://schemas.microsoft.com/office/drawing/2014/main" id="{7EE10809-36B0-46EF-99DB-B1E08698E37D}"/>
              </a:ext>
            </a:extLst>
          </p:cNvPr>
          <p:cNvSpPr>
            <a:spLocks noGrp="1"/>
          </p:cNvSpPr>
          <p:nvPr>
            <p:ph idx="1"/>
          </p:nvPr>
        </p:nvSpPr>
        <p:spPr>
          <a:xfrm>
            <a:off x="818712" y="2222287"/>
            <a:ext cx="5632888" cy="3636511"/>
          </a:xfrm>
        </p:spPr>
        <p:txBody>
          <a:bodyPr>
            <a:normAutofit/>
          </a:bodyPr>
          <a:lstStyle/>
          <a:p>
            <a:r>
              <a:rPr lang="en-US" sz="2400" dirty="0">
                <a:latin typeface="Source Sans Pro" panose="020B0503030403020204" pitchFamily="34" charset="0"/>
                <a:ea typeface="Source Sans Pro" panose="020B0503030403020204" pitchFamily="34" charset="0"/>
              </a:rPr>
              <a:t>20-year Site Plan</a:t>
            </a:r>
          </a:p>
          <a:p>
            <a:r>
              <a:rPr lang="en-US" sz="2400" dirty="0">
                <a:latin typeface="Source Sans Pro" panose="020B0503030403020204" pitchFamily="34" charset="0"/>
                <a:ea typeface="Source Sans Pro" panose="020B0503030403020204" pitchFamily="34" charset="0"/>
              </a:rPr>
              <a:t>Building and circulation locations are approximate</a:t>
            </a:r>
          </a:p>
          <a:p>
            <a:r>
              <a:rPr lang="en-US" sz="2400" dirty="0">
                <a:latin typeface="Source Sans Pro" panose="020B0503030403020204" pitchFamily="34" charset="0"/>
                <a:ea typeface="Source Sans Pro" panose="020B0503030403020204" pitchFamily="34" charset="0"/>
              </a:rPr>
              <a:t>Southwest corner not included in Master Plan</a:t>
            </a:r>
          </a:p>
        </p:txBody>
      </p:sp>
      <p:sp>
        <p:nvSpPr>
          <p:cNvPr id="4" name="Rectangle 3">
            <a:extLst>
              <a:ext uri="{FF2B5EF4-FFF2-40B4-BE49-F238E27FC236}">
                <a16:creationId xmlns:a16="http://schemas.microsoft.com/office/drawing/2014/main" id="{941E934C-5C9E-4C81-8259-4A869A7D220C}"/>
              </a:ext>
            </a:extLst>
          </p:cNvPr>
          <p:cNvSpPr/>
          <p:nvPr/>
        </p:nvSpPr>
        <p:spPr>
          <a:xfrm>
            <a:off x="11132004" y="5858797"/>
            <a:ext cx="1059995" cy="999203"/>
          </a:xfrm>
          <a:prstGeom prst="rect">
            <a:avLst/>
          </a:prstGeom>
          <a:solidFill>
            <a:srgbClr val="0F5D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4C19200-3D9B-4309-86C1-C0A7FD9277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8531" y="5971548"/>
            <a:ext cx="706940" cy="691899"/>
          </a:xfrm>
          <a:prstGeom prst="rect">
            <a:avLst/>
          </a:prstGeom>
        </p:spPr>
      </p:pic>
      <p:pic>
        <p:nvPicPr>
          <p:cNvPr id="7" name="Picture 6">
            <a:extLst>
              <a:ext uri="{FF2B5EF4-FFF2-40B4-BE49-F238E27FC236}">
                <a16:creationId xmlns:a16="http://schemas.microsoft.com/office/drawing/2014/main" id="{9B2168DE-C677-45CE-A4D6-808392D178F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754471" y="0"/>
            <a:ext cx="4437529" cy="6857999"/>
          </a:xfrm>
          <a:prstGeom prst="rect">
            <a:avLst/>
          </a:prstGeom>
        </p:spPr>
      </p:pic>
    </p:spTree>
    <p:extLst>
      <p:ext uri="{BB962C8B-B14F-4D97-AF65-F5344CB8AC3E}">
        <p14:creationId xmlns:p14="http://schemas.microsoft.com/office/powerpoint/2010/main" val="20539119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F89AA0C-C7E9-40A4-8227-0ABAB1D10AFD}"/>
              </a:ext>
            </a:extLst>
          </p:cNvPr>
          <p:cNvPicPr>
            <a:picLocks noChangeAspect="1"/>
          </p:cNvPicPr>
          <p:nvPr/>
        </p:nvPicPr>
        <p:blipFill rotWithShape="1">
          <a:blip r:embed="rId3">
            <a:extLst>
              <a:ext uri="{28A0092B-C50C-407E-A947-70E740481C1C}">
                <a14:useLocalDpi xmlns:a14="http://schemas.microsoft.com/office/drawing/2010/main" val="0"/>
              </a:ext>
            </a:extLst>
          </a:blip>
          <a:srcRect l="6521" t="7131" r="47150" b="54927"/>
          <a:stretch/>
        </p:blipFill>
        <p:spPr>
          <a:xfrm>
            <a:off x="310639" y="-2095"/>
            <a:ext cx="5288316" cy="6693408"/>
          </a:xfrm>
          <a:prstGeom prst="rect">
            <a:avLst/>
          </a:prstGeom>
        </p:spPr>
      </p:pic>
      <p:sp>
        <p:nvSpPr>
          <p:cNvPr id="6" name="TextBox 5">
            <a:extLst>
              <a:ext uri="{FF2B5EF4-FFF2-40B4-BE49-F238E27FC236}">
                <a16:creationId xmlns:a16="http://schemas.microsoft.com/office/drawing/2014/main" id="{9AD38478-FD8A-4FE1-88D8-98C74B19A1F3}"/>
              </a:ext>
            </a:extLst>
          </p:cNvPr>
          <p:cNvSpPr txBox="1"/>
          <p:nvPr/>
        </p:nvSpPr>
        <p:spPr>
          <a:xfrm>
            <a:off x="5841443" y="651524"/>
            <a:ext cx="5327650" cy="3693319"/>
          </a:xfrm>
          <a:prstGeom prst="rect">
            <a:avLst/>
          </a:prstGeom>
          <a:noFill/>
        </p:spPr>
        <p:txBody>
          <a:bodyPr wrap="square" rtlCol="0">
            <a:spAutoFit/>
          </a:bodyPr>
          <a:lstStyle/>
          <a:p>
            <a:r>
              <a:rPr lang="en-US" sz="3600" b="1" dirty="0">
                <a:solidFill>
                  <a:srgbClr val="000000"/>
                </a:solidFill>
                <a:latin typeface="Source Sans Pro" panose="020B0503030403020204" pitchFamily="34" charset="0"/>
                <a:ea typeface="Source Sans Pro" panose="020B0503030403020204" pitchFamily="34" charset="0"/>
              </a:rPr>
              <a:t>Northwest Quadrant</a:t>
            </a:r>
          </a:p>
          <a:p>
            <a:endParaRPr lang="en-US" sz="3600" dirty="0">
              <a:solidFill>
                <a:srgbClr val="000000"/>
              </a:solidFill>
            </a:endParaRPr>
          </a:p>
          <a:p>
            <a:pPr marL="571500" indent="-571500">
              <a:buFont typeface="Arial" panose="020B0604020202020204" pitchFamily="34" charset="0"/>
              <a:buChar char="•"/>
            </a:pPr>
            <a:r>
              <a:rPr lang="en-US" sz="2400" dirty="0">
                <a:solidFill>
                  <a:srgbClr val="000000"/>
                </a:solidFill>
                <a:latin typeface="Source Sans Pro" panose="020B0503030403020204" pitchFamily="34" charset="0"/>
                <a:ea typeface="Source Sans Pro" panose="020B0503030403020204" pitchFamily="34" charset="0"/>
              </a:rPr>
              <a:t>New Nursing Facility</a:t>
            </a:r>
          </a:p>
          <a:p>
            <a:pPr marL="571500" indent="-571500">
              <a:buFont typeface="Arial" panose="020B0604020202020204" pitchFamily="34" charset="0"/>
              <a:buChar char="•"/>
            </a:pPr>
            <a:r>
              <a:rPr lang="en-US" sz="2400" dirty="0">
                <a:solidFill>
                  <a:srgbClr val="000000"/>
                </a:solidFill>
                <a:latin typeface="Source Sans Pro" panose="020B0503030403020204" pitchFamily="34" charset="0"/>
                <a:ea typeface="Source Sans Pro" panose="020B0503030403020204" pitchFamily="34" charset="0"/>
              </a:rPr>
              <a:t>New Water Tanks</a:t>
            </a:r>
          </a:p>
          <a:p>
            <a:pPr marL="571500" indent="-571500">
              <a:buFont typeface="Arial" panose="020B0604020202020204" pitchFamily="34" charset="0"/>
              <a:buChar char="•"/>
            </a:pPr>
            <a:r>
              <a:rPr lang="en-US" sz="2400" dirty="0">
                <a:solidFill>
                  <a:srgbClr val="000000"/>
                </a:solidFill>
                <a:latin typeface="Source Sans Pro" panose="020B0503030403020204" pitchFamily="34" charset="0"/>
                <a:ea typeface="Source Sans Pro" panose="020B0503030403020204" pitchFamily="34" charset="0"/>
              </a:rPr>
              <a:t>New Laundry Facility</a:t>
            </a:r>
          </a:p>
          <a:p>
            <a:pPr marL="571500" indent="-571500">
              <a:buFont typeface="Arial" panose="020B0604020202020204" pitchFamily="34" charset="0"/>
              <a:buChar char="•"/>
            </a:pPr>
            <a:r>
              <a:rPr lang="en-US" sz="2400" dirty="0">
                <a:solidFill>
                  <a:srgbClr val="000000"/>
                </a:solidFill>
                <a:latin typeface="Source Sans Pro" panose="020B0503030403020204" pitchFamily="34" charset="0"/>
                <a:ea typeface="Source Sans Pro" panose="020B0503030403020204" pitchFamily="34" charset="0"/>
              </a:rPr>
              <a:t>New Walking Trails</a:t>
            </a:r>
          </a:p>
          <a:p>
            <a:pPr marL="571500" indent="-571500">
              <a:buFont typeface="Arial" panose="020B0604020202020204" pitchFamily="34" charset="0"/>
              <a:buChar char="•"/>
            </a:pPr>
            <a:r>
              <a:rPr lang="en-US" sz="2400" dirty="0">
                <a:solidFill>
                  <a:srgbClr val="000000"/>
                </a:solidFill>
                <a:latin typeface="Source Sans Pro" panose="020B0503030403020204" pitchFamily="34" charset="0"/>
                <a:ea typeface="Source Sans Pro" panose="020B0503030403020204" pitchFamily="34" charset="0"/>
              </a:rPr>
              <a:t>Historic Chapel</a:t>
            </a:r>
          </a:p>
          <a:p>
            <a:pPr marL="571500" indent="-571500">
              <a:buFont typeface="Arial" panose="020B0604020202020204" pitchFamily="34" charset="0"/>
              <a:buChar char="•"/>
            </a:pPr>
            <a:r>
              <a:rPr lang="en-US" sz="2400" dirty="0">
                <a:solidFill>
                  <a:srgbClr val="000000"/>
                </a:solidFill>
                <a:latin typeface="Source Sans Pro" panose="020B0503030403020204" pitchFamily="34" charset="0"/>
                <a:ea typeface="Source Sans Pro" panose="020B0503030403020204" pitchFamily="34" charset="0"/>
              </a:rPr>
              <a:t>Activities Building (Building #67)</a:t>
            </a:r>
            <a:endParaRPr lang="en-US" sz="2400" dirty="0">
              <a:solidFill>
                <a:srgbClr val="000000"/>
              </a:solidFill>
            </a:endParaRPr>
          </a:p>
          <a:p>
            <a:endParaRPr lang="en-US" dirty="0">
              <a:solidFill>
                <a:schemeClr val="tx2">
                  <a:lumMod val="50000"/>
                </a:schemeClr>
              </a:solidFill>
            </a:endParaRPr>
          </a:p>
        </p:txBody>
      </p:sp>
      <p:sp>
        <p:nvSpPr>
          <p:cNvPr id="9" name="Rectangle 8">
            <a:extLst>
              <a:ext uri="{FF2B5EF4-FFF2-40B4-BE49-F238E27FC236}">
                <a16:creationId xmlns:a16="http://schemas.microsoft.com/office/drawing/2014/main" id="{ABA285F2-9BF9-4EE7-9509-39470089D976}"/>
              </a:ext>
            </a:extLst>
          </p:cNvPr>
          <p:cNvSpPr/>
          <p:nvPr/>
        </p:nvSpPr>
        <p:spPr>
          <a:xfrm>
            <a:off x="10601012" y="5858797"/>
            <a:ext cx="1590988" cy="999203"/>
          </a:xfrm>
          <a:prstGeom prst="rect">
            <a:avLst/>
          </a:prstGeom>
          <a:solidFill>
            <a:srgbClr val="0F5D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Text&#10;&#10;Description automatically generated">
            <a:extLst>
              <a:ext uri="{FF2B5EF4-FFF2-40B4-BE49-F238E27FC236}">
                <a16:creationId xmlns:a16="http://schemas.microsoft.com/office/drawing/2014/main" id="{E68821A6-848F-43CD-85B8-DE1279C7AC73}"/>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saturation sat="6000"/>
                    </a14:imgEffect>
                  </a14:imgLayer>
                </a14:imgProps>
              </a:ext>
              <a:ext uri="{28A0092B-C50C-407E-A947-70E740481C1C}">
                <a14:useLocalDpi xmlns:a14="http://schemas.microsoft.com/office/drawing/2010/main" val="0"/>
              </a:ext>
            </a:extLst>
          </a:blip>
          <a:stretch>
            <a:fillRect/>
          </a:stretch>
        </p:blipFill>
        <p:spPr>
          <a:xfrm>
            <a:off x="10701975" y="5971548"/>
            <a:ext cx="1360045" cy="782635"/>
          </a:xfrm>
          <a:prstGeom prst="rect">
            <a:avLst/>
          </a:prstGeom>
        </p:spPr>
      </p:pic>
    </p:spTree>
    <p:extLst>
      <p:ext uri="{BB962C8B-B14F-4D97-AF65-F5344CB8AC3E}">
        <p14:creationId xmlns:p14="http://schemas.microsoft.com/office/powerpoint/2010/main" val="41589702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0" name="Freeform 6">
            <a:extLst>
              <a:ext uri="{FF2B5EF4-FFF2-40B4-BE49-F238E27FC236}">
                <a16:creationId xmlns:a16="http://schemas.microsoft.com/office/drawing/2014/main" id="{70FFA424-278D-4545-90BA-07151469E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31" name="Rectangle 25">
            <a:extLst>
              <a:ext uri="{FF2B5EF4-FFF2-40B4-BE49-F238E27FC236}">
                <a16:creationId xmlns:a16="http://schemas.microsoft.com/office/drawing/2014/main" id="{1D96CEB2-6276-4D9F-A58D-50C03B63FE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a:ea typeface="+mn-ea"/>
              <a:cs typeface="+mn-cs"/>
            </a:endParaRPr>
          </a:p>
        </p:txBody>
      </p:sp>
      <p:pic>
        <p:nvPicPr>
          <p:cNvPr id="4" name="Picture 3" descr="A person sitting on a motorcycle&#10;&#10;Description automatically generated with low confidence">
            <a:extLst>
              <a:ext uri="{FF2B5EF4-FFF2-40B4-BE49-F238E27FC236}">
                <a16:creationId xmlns:a16="http://schemas.microsoft.com/office/drawing/2014/main" id="{9E896163-1A9F-4729-9892-60FE1A85FB4E}"/>
              </a:ext>
            </a:extLst>
          </p:cNvPr>
          <p:cNvPicPr>
            <a:picLocks noChangeAspect="1"/>
          </p:cNvPicPr>
          <p:nvPr/>
        </p:nvPicPr>
        <p:blipFill rotWithShape="1">
          <a:blip r:embed="rId2">
            <a:extLst>
              <a:ext uri="{28A0092B-C50C-407E-A947-70E740481C1C}">
                <a14:useLocalDpi xmlns:a14="http://schemas.microsoft.com/office/drawing/2010/main" val="0"/>
              </a:ext>
            </a:extLst>
          </a:blip>
          <a:srcRect r="2" b="636"/>
          <a:stretch/>
        </p:blipFill>
        <p:spPr>
          <a:xfrm>
            <a:off x="6095992" y="-12279"/>
            <a:ext cx="3048001" cy="4537371"/>
          </a:xfrm>
          <a:prstGeom prst="rect">
            <a:avLst/>
          </a:prstGeom>
        </p:spPr>
      </p:pic>
      <p:pic>
        <p:nvPicPr>
          <p:cNvPr id="10" name="Picture 9" descr="A picture containing tree, outdoor, ground, wood&#10;&#10;Description automatically generated">
            <a:extLst>
              <a:ext uri="{FF2B5EF4-FFF2-40B4-BE49-F238E27FC236}">
                <a16:creationId xmlns:a16="http://schemas.microsoft.com/office/drawing/2014/main" id="{3D53B8E3-CBF4-4C6E-8240-CA61596B07E6}"/>
              </a:ext>
            </a:extLst>
          </p:cNvPr>
          <p:cNvPicPr>
            <a:picLocks noChangeAspect="1"/>
          </p:cNvPicPr>
          <p:nvPr/>
        </p:nvPicPr>
        <p:blipFill rotWithShape="1">
          <a:blip r:embed="rId3">
            <a:extLst>
              <a:ext uri="{28A0092B-C50C-407E-A947-70E740481C1C}">
                <a14:useLocalDpi xmlns:a14="http://schemas.microsoft.com/office/drawing/2010/main" val="0"/>
              </a:ext>
            </a:extLst>
          </a:blip>
          <a:srcRect l="29937" r="19682" b="3"/>
          <a:stretch/>
        </p:blipFill>
        <p:spPr>
          <a:xfrm>
            <a:off x="9143996" y="-1"/>
            <a:ext cx="3048001" cy="4537371"/>
          </a:xfrm>
          <a:prstGeom prst="rect">
            <a:avLst/>
          </a:prstGeom>
        </p:spPr>
      </p:pic>
      <p:pic>
        <p:nvPicPr>
          <p:cNvPr id="11" name="Content Placeholder 5" descr="A group of people walking on a path through a forest&#10;&#10;Description automatically generated with medium confidence">
            <a:extLst>
              <a:ext uri="{FF2B5EF4-FFF2-40B4-BE49-F238E27FC236}">
                <a16:creationId xmlns:a16="http://schemas.microsoft.com/office/drawing/2014/main" id="{9222C0F9-DEF8-49B4-BAF1-8D92569BBFA2}"/>
              </a:ext>
            </a:extLst>
          </p:cNvPr>
          <p:cNvPicPr>
            <a:picLocks noChangeAspect="1"/>
          </p:cNvPicPr>
          <p:nvPr/>
        </p:nvPicPr>
        <p:blipFill rotWithShape="1">
          <a:blip r:embed="rId4">
            <a:extLst>
              <a:ext uri="{28A0092B-C50C-407E-A947-70E740481C1C}">
                <a14:useLocalDpi xmlns:a14="http://schemas.microsoft.com/office/drawing/2010/main" val="0"/>
              </a:ext>
            </a:extLst>
          </a:blip>
          <a:srcRect l="27607" r="19079"/>
          <a:stretch/>
        </p:blipFill>
        <p:spPr>
          <a:xfrm>
            <a:off x="-27" y="-5927"/>
            <a:ext cx="3439542" cy="4827309"/>
          </a:xfrm>
          <a:prstGeom prst="rect">
            <a:avLst/>
          </a:prstGeom>
        </p:spPr>
      </p:pic>
      <p:sp>
        <p:nvSpPr>
          <p:cNvPr id="32" name="Freeform 18">
            <a:extLst>
              <a:ext uri="{FF2B5EF4-FFF2-40B4-BE49-F238E27FC236}">
                <a16:creationId xmlns:a16="http://schemas.microsoft.com/office/drawing/2014/main" id="{F161F996-D85D-4D74-BC7B-B1E4919E8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25094"/>
            <a:ext cx="12192000" cy="2332906"/>
          </a:xfrm>
          <a:custGeom>
            <a:avLst/>
            <a:gdLst>
              <a:gd name="connsiteX0" fmla="*/ 0 w 12192000"/>
              <a:gd name="connsiteY0" fmla="*/ 0 h 2332906"/>
              <a:gd name="connsiteX1" fmla="*/ 1996017 w 12192000"/>
              <a:gd name="connsiteY1" fmla="*/ 0 h 2332906"/>
              <a:gd name="connsiteX2" fmla="*/ 2377017 w 12192000"/>
              <a:gd name="connsiteY2" fmla="*/ 263783 h 2332906"/>
              <a:gd name="connsiteX3" fmla="*/ 2385484 w 12192000"/>
              <a:gd name="connsiteY3" fmla="*/ 266713 h 2332906"/>
              <a:gd name="connsiteX4" fmla="*/ 2398184 w 12192000"/>
              <a:gd name="connsiteY4" fmla="*/ 271110 h 2332906"/>
              <a:gd name="connsiteX5" fmla="*/ 2410883 w 12192000"/>
              <a:gd name="connsiteY5" fmla="*/ 275506 h 2332906"/>
              <a:gd name="connsiteX6" fmla="*/ 2421467 w 12192000"/>
              <a:gd name="connsiteY6" fmla="*/ 275506 h 2332906"/>
              <a:gd name="connsiteX7" fmla="*/ 2434167 w 12192000"/>
              <a:gd name="connsiteY7" fmla="*/ 275506 h 2332906"/>
              <a:gd name="connsiteX8" fmla="*/ 2444750 w 12192000"/>
              <a:gd name="connsiteY8" fmla="*/ 271110 h 2332906"/>
              <a:gd name="connsiteX9" fmla="*/ 2457450 w 12192000"/>
              <a:gd name="connsiteY9" fmla="*/ 266713 h 2332906"/>
              <a:gd name="connsiteX10" fmla="*/ 2465917 w 12192000"/>
              <a:gd name="connsiteY10" fmla="*/ 263783 h 2332906"/>
              <a:gd name="connsiteX11" fmla="*/ 2846917 w 12192000"/>
              <a:gd name="connsiteY11" fmla="*/ 0 h 2332906"/>
              <a:gd name="connsiteX12" fmla="*/ 12192000 w 12192000"/>
              <a:gd name="connsiteY12" fmla="*/ 0 h 2332906"/>
              <a:gd name="connsiteX13" fmla="*/ 12192000 w 12192000"/>
              <a:gd name="connsiteY13" fmla="*/ 2332906 h 2332906"/>
              <a:gd name="connsiteX14" fmla="*/ 0 w 12192000"/>
              <a:gd name="connsiteY14" fmla="*/ 2332906 h 233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332906">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92000" y="0"/>
                </a:lnTo>
                <a:lnTo>
                  <a:pt x="12192000" y="2332906"/>
                </a:lnTo>
                <a:lnTo>
                  <a:pt x="0" y="2332906"/>
                </a:lnTo>
                <a:close/>
              </a:path>
            </a:pathLst>
          </a:custGeom>
          <a:solidFill>
            <a:srgbClr val="4E613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a:ea typeface="+mn-ea"/>
              <a:cs typeface="+mn-cs"/>
            </a:endParaRPr>
          </a:p>
        </p:txBody>
      </p:sp>
      <p:sp>
        <p:nvSpPr>
          <p:cNvPr id="2" name="Title 1">
            <a:extLst>
              <a:ext uri="{FF2B5EF4-FFF2-40B4-BE49-F238E27FC236}">
                <a16:creationId xmlns:a16="http://schemas.microsoft.com/office/drawing/2014/main" id="{790E6268-BBD9-4B3A-BBDB-DC1A76D80F84}"/>
              </a:ext>
            </a:extLst>
          </p:cNvPr>
          <p:cNvSpPr>
            <a:spLocks noGrp="1"/>
          </p:cNvSpPr>
          <p:nvPr>
            <p:ph type="title"/>
          </p:nvPr>
        </p:nvSpPr>
        <p:spPr>
          <a:xfrm>
            <a:off x="809982" y="5142526"/>
            <a:ext cx="10572000" cy="779529"/>
          </a:xfrm>
          <a:effectLst/>
        </p:spPr>
        <p:txBody>
          <a:bodyPr vert="horz" lIns="91440" tIns="45720" rIns="91440" bIns="45720" rtlCol="0" anchor="b">
            <a:noAutofit/>
          </a:bodyPr>
          <a:lstStyle/>
          <a:p>
            <a:r>
              <a:rPr lang="en-US" dirty="0">
                <a:solidFill>
                  <a:schemeClr val="tx1"/>
                </a:solidFill>
                <a:latin typeface="Source Sans Pro" panose="020B0503030403020204" pitchFamily="34" charset="0"/>
                <a:ea typeface="Source Sans Pro" panose="020B0503030403020204" pitchFamily="34" charset="0"/>
              </a:rPr>
              <a:t>Character Images of Walking Trails</a:t>
            </a:r>
          </a:p>
        </p:txBody>
      </p:sp>
      <p:pic>
        <p:nvPicPr>
          <p:cNvPr id="6" name="Picture 5" descr="A dirt road in a forest&#10;&#10;Description automatically generated with medium confidence">
            <a:extLst>
              <a:ext uri="{FF2B5EF4-FFF2-40B4-BE49-F238E27FC236}">
                <a16:creationId xmlns:a16="http://schemas.microsoft.com/office/drawing/2014/main" id="{234488B1-30AD-45C8-942C-A353091E792E}"/>
              </a:ext>
            </a:extLst>
          </p:cNvPr>
          <p:cNvPicPr>
            <a:picLocks noChangeAspect="1"/>
          </p:cNvPicPr>
          <p:nvPr/>
        </p:nvPicPr>
        <p:blipFill rotWithShape="1">
          <a:blip r:embed="rId5">
            <a:extLst>
              <a:ext uri="{28A0092B-C50C-407E-A947-70E740481C1C}">
                <a14:useLocalDpi xmlns:a14="http://schemas.microsoft.com/office/drawing/2010/main" val="0"/>
              </a:ext>
            </a:extLst>
          </a:blip>
          <a:srcRect l="24808" r="24812" b="3"/>
          <a:stretch/>
        </p:blipFill>
        <p:spPr>
          <a:xfrm>
            <a:off x="3047986" y="10"/>
            <a:ext cx="3047996" cy="4537360"/>
          </a:xfrm>
          <a:prstGeom prst="rect">
            <a:avLst/>
          </a:prstGeom>
        </p:spPr>
      </p:pic>
    </p:spTree>
    <p:extLst>
      <p:ext uri="{BB962C8B-B14F-4D97-AF65-F5344CB8AC3E}">
        <p14:creationId xmlns:p14="http://schemas.microsoft.com/office/powerpoint/2010/main" val="278797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E1312-6FCD-4CB6-AC31-097178F23CA3}"/>
              </a:ext>
            </a:extLst>
          </p:cNvPr>
          <p:cNvSpPr>
            <a:spLocks noGrp="1"/>
          </p:cNvSpPr>
          <p:nvPr>
            <p:ph type="title"/>
          </p:nvPr>
        </p:nvSpPr>
        <p:spPr/>
        <p:txBody>
          <a:bodyPr/>
          <a:lstStyle/>
          <a:p>
            <a:r>
              <a:rPr lang="en-US" sz="5400" dirty="0">
                <a:latin typeface="Source Sans Pro" panose="020B0503030403020204" pitchFamily="34" charset="0"/>
                <a:ea typeface="Source Sans Pro" panose="020B0503030403020204" pitchFamily="34" charset="0"/>
              </a:rPr>
              <a:t>Zoom Guidelines</a:t>
            </a:r>
          </a:p>
        </p:txBody>
      </p:sp>
      <p:sp>
        <p:nvSpPr>
          <p:cNvPr id="9" name="Rectangle 8" descr="Mute Speaker">
            <a:extLst>
              <a:ext uri="{FF2B5EF4-FFF2-40B4-BE49-F238E27FC236}">
                <a16:creationId xmlns:a16="http://schemas.microsoft.com/office/drawing/2014/main" id="{FD5DA835-919E-4A8A-B5B0-B0FCED769C63}"/>
              </a:ext>
            </a:extLst>
          </p:cNvPr>
          <p:cNvSpPr/>
          <p:nvPr/>
        </p:nvSpPr>
        <p:spPr>
          <a:xfrm>
            <a:off x="1035454" y="2704078"/>
            <a:ext cx="919942" cy="919942"/>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grpSp>
        <p:nvGrpSpPr>
          <p:cNvPr id="10" name="Group 9">
            <a:extLst>
              <a:ext uri="{FF2B5EF4-FFF2-40B4-BE49-F238E27FC236}">
                <a16:creationId xmlns:a16="http://schemas.microsoft.com/office/drawing/2014/main" id="{C9F5FC56-EC49-4A32-9B1C-F86127BBED2A}"/>
              </a:ext>
            </a:extLst>
          </p:cNvPr>
          <p:cNvGrpSpPr/>
          <p:nvPr/>
        </p:nvGrpSpPr>
        <p:grpSpPr>
          <a:xfrm>
            <a:off x="473267" y="4104205"/>
            <a:ext cx="2355658" cy="1800000"/>
            <a:chOff x="183800" y="1846804"/>
            <a:chExt cx="2355658" cy="1800000"/>
          </a:xfrm>
        </p:grpSpPr>
        <p:sp>
          <p:nvSpPr>
            <p:cNvPr id="11" name="Rectangle 10">
              <a:extLst>
                <a:ext uri="{FF2B5EF4-FFF2-40B4-BE49-F238E27FC236}">
                  <a16:creationId xmlns:a16="http://schemas.microsoft.com/office/drawing/2014/main" id="{B22E736F-76A7-4939-89B1-4239B518530B}"/>
                </a:ext>
              </a:extLst>
            </p:cNvPr>
            <p:cNvSpPr/>
            <p:nvPr/>
          </p:nvSpPr>
          <p:spPr>
            <a:xfrm>
              <a:off x="183800" y="1846804"/>
              <a:ext cx="2044316" cy="180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TextBox 11">
              <a:extLst>
                <a:ext uri="{FF2B5EF4-FFF2-40B4-BE49-F238E27FC236}">
                  <a16:creationId xmlns:a16="http://schemas.microsoft.com/office/drawing/2014/main" id="{432764AF-95DD-4054-82D7-456B8D82B47B}"/>
                </a:ext>
              </a:extLst>
            </p:cNvPr>
            <p:cNvSpPr txBox="1"/>
            <p:nvPr/>
          </p:nvSpPr>
          <p:spPr>
            <a:xfrm>
              <a:off x="183800" y="1846804"/>
              <a:ext cx="2355658" cy="18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dirty="0">
                  <a:solidFill>
                    <a:srgbClr val="000000"/>
                  </a:solidFill>
                  <a:latin typeface="Source Sans Pro" panose="020B0503030403020204" pitchFamily="34" charset="0"/>
                  <a:ea typeface="Source Sans Pro" panose="020B0503030403020204" pitchFamily="34" charset="0"/>
                  <a:cs typeface="Open Sans" panose="020B0606030504020204" pitchFamily="34" charset="0"/>
                </a:rPr>
                <a:t>All participants have been </a:t>
              </a:r>
              <a:r>
                <a:rPr lang="en-US" dirty="0">
                  <a:solidFill>
                    <a:srgbClr val="000000"/>
                  </a:solidFill>
                  <a:latin typeface="Source Sans Pro" panose="020B0503030403020204" pitchFamily="34" charset="0"/>
                  <a:ea typeface="Source Sans Pro" panose="020B0503030403020204" pitchFamily="34" charset="0"/>
                  <a:cs typeface="Open Sans" panose="020B0606030504020204" pitchFamily="34" charset="0"/>
                </a:rPr>
                <a:t>muted</a:t>
              </a:r>
              <a:r>
                <a:rPr lang="en-US" sz="1800" kern="1200" dirty="0">
                  <a:solidFill>
                    <a:srgbClr val="000000"/>
                  </a:solidFill>
                  <a:latin typeface="Source Sans Pro" panose="020B0503030403020204" pitchFamily="34" charset="0"/>
                  <a:ea typeface="Source Sans Pro" panose="020B0503030403020204" pitchFamily="34" charset="0"/>
                  <a:cs typeface="Open Sans" panose="020B0606030504020204" pitchFamily="34" charset="0"/>
                </a:rPr>
                <a:t> upon entry. Please remain muted during the presentation until the question and answer session. </a:t>
              </a:r>
            </a:p>
          </p:txBody>
        </p:sp>
      </p:grpSp>
      <p:sp>
        <p:nvSpPr>
          <p:cNvPr id="13" name="Rectangle 12" descr="Raised hand">
            <a:extLst>
              <a:ext uri="{FF2B5EF4-FFF2-40B4-BE49-F238E27FC236}">
                <a16:creationId xmlns:a16="http://schemas.microsoft.com/office/drawing/2014/main" id="{2C31A6C8-B4B1-4D4F-9FFD-AC308027F44B}"/>
              </a:ext>
            </a:extLst>
          </p:cNvPr>
          <p:cNvSpPr/>
          <p:nvPr/>
        </p:nvSpPr>
        <p:spPr>
          <a:xfrm>
            <a:off x="4273954" y="2704078"/>
            <a:ext cx="919942" cy="919942"/>
          </a:xfrm>
          <a:prstGeom prst="rect">
            <a:avLst/>
          </a:prstGeom>
          <a:blipFill>
            <a:blip r:embed="rId5">
              <a:extLst>
                <a:ext uri="{96DAC541-7B7A-43D3-8B79-37D633B846F1}">
                  <asvg:svgBlip xmlns:asvg="http://schemas.microsoft.com/office/drawing/2016/SVG/main" r:embed="rId6"/>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grpSp>
        <p:nvGrpSpPr>
          <p:cNvPr id="14" name="Group 13">
            <a:extLst>
              <a:ext uri="{FF2B5EF4-FFF2-40B4-BE49-F238E27FC236}">
                <a16:creationId xmlns:a16="http://schemas.microsoft.com/office/drawing/2014/main" id="{5CBACF2C-CFA4-47D1-B950-BBD8D822C5F6}"/>
              </a:ext>
            </a:extLst>
          </p:cNvPr>
          <p:cNvGrpSpPr/>
          <p:nvPr/>
        </p:nvGrpSpPr>
        <p:grpSpPr>
          <a:xfrm>
            <a:off x="3489421" y="4104205"/>
            <a:ext cx="2489008" cy="1800000"/>
            <a:chOff x="2585872" y="1846804"/>
            <a:chExt cx="2489008" cy="1800000"/>
          </a:xfrm>
        </p:grpSpPr>
        <p:sp>
          <p:nvSpPr>
            <p:cNvPr id="15" name="Rectangle 14">
              <a:extLst>
                <a:ext uri="{FF2B5EF4-FFF2-40B4-BE49-F238E27FC236}">
                  <a16:creationId xmlns:a16="http://schemas.microsoft.com/office/drawing/2014/main" id="{38037CE6-EF0F-4067-A985-38D25E8594A5}"/>
                </a:ext>
              </a:extLst>
            </p:cNvPr>
            <p:cNvSpPr/>
            <p:nvPr/>
          </p:nvSpPr>
          <p:spPr>
            <a:xfrm>
              <a:off x="2585872" y="1846804"/>
              <a:ext cx="2044316" cy="180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TextBox 15">
              <a:extLst>
                <a:ext uri="{FF2B5EF4-FFF2-40B4-BE49-F238E27FC236}">
                  <a16:creationId xmlns:a16="http://schemas.microsoft.com/office/drawing/2014/main" id="{B6C43767-D984-449A-A0B7-CA08B90250B2}"/>
                </a:ext>
              </a:extLst>
            </p:cNvPr>
            <p:cNvSpPr txBox="1"/>
            <p:nvPr/>
          </p:nvSpPr>
          <p:spPr>
            <a:xfrm>
              <a:off x="2585872" y="1846804"/>
              <a:ext cx="2489008" cy="18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en-US" sz="1900" kern="1200" dirty="0">
                  <a:solidFill>
                    <a:srgbClr val="000000"/>
                  </a:solidFill>
                  <a:latin typeface="Source Sans Pro" panose="020B0503030403020204" pitchFamily="34" charset="0"/>
                </a:rPr>
                <a:t>During the question and answer session, please “Raise Your Hand” to indicate that you would like to speak.</a:t>
              </a:r>
            </a:p>
          </p:txBody>
        </p:sp>
      </p:grpSp>
      <p:sp>
        <p:nvSpPr>
          <p:cNvPr id="17" name="Rectangle 16" descr="Deaf">
            <a:extLst>
              <a:ext uri="{FF2B5EF4-FFF2-40B4-BE49-F238E27FC236}">
                <a16:creationId xmlns:a16="http://schemas.microsoft.com/office/drawing/2014/main" id="{BAD48EED-4B83-4CBC-8F69-C10942CB298A}"/>
              </a:ext>
            </a:extLst>
          </p:cNvPr>
          <p:cNvSpPr/>
          <p:nvPr/>
        </p:nvSpPr>
        <p:spPr>
          <a:xfrm>
            <a:off x="7096049" y="2627878"/>
            <a:ext cx="919942" cy="919942"/>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grpSp>
        <p:nvGrpSpPr>
          <p:cNvPr id="18" name="Group 17">
            <a:extLst>
              <a:ext uri="{FF2B5EF4-FFF2-40B4-BE49-F238E27FC236}">
                <a16:creationId xmlns:a16="http://schemas.microsoft.com/office/drawing/2014/main" id="{3E0AF2AD-63D5-43BD-9F7D-F3BF4D420CA5}"/>
              </a:ext>
            </a:extLst>
          </p:cNvPr>
          <p:cNvGrpSpPr/>
          <p:nvPr/>
        </p:nvGrpSpPr>
        <p:grpSpPr>
          <a:xfrm>
            <a:off x="6378191" y="4028005"/>
            <a:ext cx="2355658" cy="1876200"/>
            <a:chOff x="4676602" y="1846804"/>
            <a:chExt cx="2355658" cy="1876200"/>
          </a:xfrm>
        </p:grpSpPr>
        <p:sp>
          <p:nvSpPr>
            <p:cNvPr id="23" name="Rectangle 22">
              <a:extLst>
                <a:ext uri="{FF2B5EF4-FFF2-40B4-BE49-F238E27FC236}">
                  <a16:creationId xmlns:a16="http://schemas.microsoft.com/office/drawing/2014/main" id="{47D1E15D-BEDA-4A3C-882B-A073E9747F53}"/>
                </a:ext>
              </a:extLst>
            </p:cNvPr>
            <p:cNvSpPr/>
            <p:nvPr/>
          </p:nvSpPr>
          <p:spPr>
            <a:xfrm>
              <a:off x="4987944" y="1846804"/>
              <a:ext cx="2044316" cy="180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4" name="TextBox 23">
              <a:extLst>
                <a:ext uri="{FF2B5EF4-FFF2-40B4-BE49-F238E27FC236}">
                  <a16:creationId xmlns:a16="http://schemas.microsoft.com/office/drawing/2014/main" id="{A546D2C3-BBA3-4147-B661-E50EC89EA8E8}"/>
                </a:ext>
              </a:extLst>
            </p:cNvPr>
            <p:cNvSpPr txBox="1"/>
            <p:nvPr/>
          </p:nvSpPr>
          <p:spPr>
            <a:xfrm>
              <a:off x="4676602" y="1923004"/>
              <a:ext cx="2355658" cy="18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en-US" dirty="0">
                  <a:solidFill>
                    <a:srgbClr val="000000"/>
                  </a:solidFill>
                  <a:latin typeface="Source Sans Pro" panose="020B0503030403020204" pitchFamily="34" charset="0"/>
                  <a:ea typeface="Source Sans Pro" panose="020B0503030403020204" pitchFamily="34" charset="0"/>
                  <a:cs typeface="Open Sans" panose="020B0606030504020204" pitchFamily="34" charset="0"/>
                </a:rPr>
                <a:t>Please mute yourself after you have finished speaking.</a:t>
              </a:r>
            </a:p>
          </p:txBody>
        </p:sp>
      </p:grpSp>
      <p:sp>
        <p:nvSpPr>
          <p:cNvPr id="19" name="Rectangle 18" descr="Presentation with Checklist">
            <a:extLst>
              <a:ext uri="{FF2B5EF4-FFF2-40B4-BE49-F238E27FC236}">
                <a16:creationId xmlns:a16="http://schemas.microsoft.com/office/drawing/2014/main" id="{2E359A11-7D08-4D5B-A50C-127ED01EA6AE}"/>
              </a:ext>
            </a:extLst>
          </p:cNvPr>
          <p:cNvSpPr/>
          <p:nvPr/>
        </p:nvSpPr>
        <p:spPr>
          <a:xfrm>
            <a:off x="9653792" y="2627878"/>
            <a:ext cx="919942" cy="919942"/>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grpSp>
        <p:nvGrpSpPr>
          <p:cNvPr id="20" name="Group 19">
            <a:extLst>
              <a:ext uri="{FF2B5EF4-FFF2-40B4-BE49-F238E27FC236}">
                <a16:creationId xmlns:a16="http://schemas.microsoft.com/office/drawing/2014/main" id="{42C0EAA6-E167-47B2-A889-CE5C8C6847EB}"/>
              </a:ext>
            </a:extLst>
          </p:cNvPr>
          <p:cNvGrpSpPr/>
          <p:nvPr/>
        </p:nvGrpSpPr>
        <p:grpSpPr>
          <a:xfrm>
            <a:off x="9045191" y="4104205"/>
            <a:ext cx="2509845" cy="1800000"/>
            <a:chOff x="7390016" y="1846804"/>
            <a:chExt cx="2044316" cy="1800000"/>
          </a:xfrm>
        </p:grpSpPr>
        <p:sp>
          <p:nvSpPr>
            <p:cNvPr id="21" name="Rectangle 20">
              <a:extLst>
                <a:ext uri="{FF2B5EF4-FFF2-40B4-BE49-F238E27FC236}">
                  <a16:creationId xmlns:a16="http://schemas.microsoft.com/office/drawing/2014/main" id="{06D43FFB-091A-41A3-B2BD-F7B8469A2407}"/>
                </a:ext>
              </a:extLst>
            </p:cNvPr>
            <p:cNvSpPr/>
            <p:nvPr/>
          </p:nvSpPr>
          <p:spPr>
            <a:xfrm>
              <a:off x="7390016" y="1846804"/>
              <a:ext cx="2044316" cy="180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2" name="TextBox 21">
              <a:extLst>
                <a:ext uri="{FF2B5EF4-FFF2-40B4-BE49-F238E27FC236}">
                  <a16:creationId xmlns:a16="http://schemas.microsoft.com/office/drawing/2014/main" id="{24F09545-85F6-4B6F-B902-2AD8CDCEF088}"/>
                </a:ext>
              </a:extLst>
            </p:cNvPr>
            <p:cNvSpPr txBox="1"/>
            <p:nvPr/>
          </p:nvSpPr>
          <p:spPr>
            <a:xfrm>
              <a:off x="7390016" y="1846804"/>
              <a:ext cx="2044316" cy="180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en-US" dirty="0">
                  <a:solidFill>
                    <a:srgbClr val="000000"/>
                  </a:solidFill>
                  <a:latin typeface="Source Sans Pro" panose="020B0503030403020204" pitchFamily="34" charset="0"/>
                  <a:ea typeface="Source Sans Pro" panose="020B0503030403020204" pitchFamily="34" charset="0"/>
                  <a:cs typeface="Open Sans" panose="020B0606030504020204" pitchFamily="34" charset="0"/>
                </a:rPr>
                <a:t>We will be recording this meeting and a recording will be available upon request.</a:t>
              </a:r>
            </a:p>
          </p:txBody>
        </p:sp>
      </p:grpSp>
      <p:sp>
        <p:nvSpPr>
          <p:cNvPr id="25" name="Rectangle 24">
            <a:extLst>
              <a:ext uri="{FF2B5EF4-FFF2-40B4-BE49-F238E27FC236}">
                <a16:creationId xmlns:a16="http://schemas.microsoft.com/office/drawing/2014/main" id="{7CF88B4D-A4A1-49D6-8214-474A927254B6}"/>
              </a:ext>
            </a:extLst>
          </p:cNvPr>
          <p:cNvSpPr/>
          <p:nvPr/>
        </p:nvSpPr>
        <p:spPr>
          <a:xfrm>
            <a:off x="10601012" y="5858797"/>
            <a:ext cx="1590988" cy="999203"/>
          </a:xfrm>
          <a:prstGeom prst="rect">
            <a:avLst/>
          </a:prstGeom>
          <a:solidFill>
            <a:srgbClr val="0F5D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Text&#10;&#10;Description automatically generated">
            <a:extLst>
              <a:ext uri="{FF2B5EF4-FFF2-40B4-BE49-F238E27FC236}">
                <a16:creationId xmlns:a16="http://schemas.microsoft.com/office/drawing/2014/main" id="{E8A4AD67-31BC-4C50-A534-AD0685B772FC}"/>
              </a:ext>
            </a:extLst>
          </p:cNvPr>
          <p:cNvPicPr>
            <a:picLocks noChangeAspect="1"/>
          </p:cNvPicPr>
          <p:nvPr/>
        </p:nvPicPr>
        <p:blipFill>
          <a:blip r:embed="rId11">
            <a:lum bright="70000" contrast="-70000"/>
            <a:extLst>
              <a:ext uri="{BEBA8EAE-BF5A-486C-A8C5-ECC9F3942E4B}">
                <a14:imgProps xmlns:a14="http://schemas.microsoft.com/office/drawing/2010/main">
                  <a14:imgLayer r:embed="rId12">
                    <a14:imgEffect>
                      <a14:saturation sat="6000"/>
                    </a14:imgEffect>
                  </a14:imgLayer>
                </a14:imgProps>
              </a:ext>
              <a:ext uri="{28A0092B-C50C-407E-A947-70E740481C1C}">
                <a14:useLocalDpi xmlns:a14="http://schemas.microsoft.com/office/drawing/2010/main" val="0"/>
              </a:ext>
            </a:extLst>
          </a:blip>
          <a:stretch>
            <a:fillRect/>
          </a:stretch>
        </p:blipFill>
        <p:spPr>
          <a:xfrm>
            <a:off x="10701975" y="5971548"/>
            <a:ext cx="1360045" cy="782635"/>
          </a:xfrm>
          <a:prstGeom prst="rect">
            <a:avLst/>
          </a:prstGeom>
        </p:spPr>
      </p:pic>
    </p:spTree>
    <p:extLst>
      <p:ext uri="{BB962C8B-B14F-4D97-AF65-F5344CB8AC3E}">
        <p14:creationId xmlns:p14="http://schemas.microsoft.com/office/powerpoint/2010/main" val="23521582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47A018-C94E-4F5F-A63A-CC8808FFEF2A}"/>
              </a:ext>
            </a:extLst>
          </p:cNvPr>
          <p:cNvPicPr>
            <a:picLocks noChangeAspect="1"/>
          </p:cNvPicPr>
          <p:nvPr/>
        </p:nvPicPr>
        <p:blipFill rotWithShape="1">
          <a:blip r:embed="rId3">
            <a:extLst>
              <a:ext uri="{28A0092B-C50C-407E-A947-70E740481C1C}">
                <a14:useLocalDpi xmlns:a14="http://schemas.microsoft.com/office/drawing/2010/main" val="0"/>
              </a:ext>
            </a:extLst>
          </a:blip>
          <a:srcRect l="51731" t="7178" r="3770" b="66682"/>
          <a:stretch/>
        </p:blipFill>
        <p:spPr>
          <a:xfrm>
            <a:off x="9015" y="283866"/>
            <a:ext cx="6928702" cy="6290267"/>
          </a:xfrm>
          <a:prstGeom prst="rect">
            <a:avLst/>
          </a:prstGeom>
        </p:spPr>
      </p:pic>
      <p:sp>
        <p:nvSpPr>
          <p:cNvPr id="4" name="TextBox 3">
            <a:extLst>
              <a:ext uri="{FF2B5EF4-FFF2-40B4-BE49-F238E27FC236}">
                <a16:creationId xmlns:a16="http://schemas.microsoft.com/office/drawing/2014/main" id="{7A3DAAEE-B9DC-4FD0-A75E-71302D5038E2}"/>
              </a:ext>
            </a:extLst>
          </p:cNvPr>
          <p:cNvSpPr txBox="1"/>
          <p:nvPr/>
        </p:nvSpPr>
        <p:spPr>
          <a:xfrm>
            <a:off x="7007052" y="932878"/>
            <a:ext cx="4727747" cy="5139869"/>
          </a:xfrm>
          <a:prstGeom prst="rect">
            <a:avLst/>
          </a:prstGeom>
          <a:noFill/>
        </p:spPr>
        <p:txBody>
          <a:bodyPr wrap="square" rtlCol="0">
            <a:spAutoFit/>
          </a:bodyPr>
          <a:lstStyle/>
          <a:p>
            <a:r>
              <a:rPr lang="en-US" sz="3600" b="1" dirty="0">
                <a:solidFill>
                  <a:srgbClr val="000000"/>
                </a:solidFill>
                <a:latin typeface="Source Sans Pro" panose="020B0503030403020204" pitchFamily="34" charset="0"/>
                <a:ea typeface="Source Sans Pro" panose="020B0503030403020204" pitchFamily="34" charset="0"/>
              </a:rPr>
              <a:t>Northeast Quadrant</a:t>
            </a:r>
          </a:p>
          <a:p>
            <a:endParaRPr lang="en-US" sz="3600" dirty="0">
              <a:solidFill>
                <a:srgbClr val="000000"/>
              </a:solidFill>
            </a:endParaRPr>
          </a:p>
          <a:p>
            <a:pPr marL="571500" indent="-571500">
              <a:buFont typeface="Arial" panose="020B0604020202020204" pitchFamily="34" charset="0"/>
              <a:buChar char="•"/>
            </a:pPr>
            <a:r>
              <a:rPr lang="en-US" sz="2800" dirty="0">
                <a:solidFill>
                  <a:srgbClr val="000000"/>
                </a:solidFill>
                <a:latin typeface="Source Sans Pro" panose="020B0503030403020204" pitchFamily="34" charset="0"/>
                <a:ea typeface="Source Sans Pro" panose="020B0503030403020204" pitchFamily="34" charset="0"/>
              </a:rPr>
              <a:t>New Behavioral Health Facility</a:t>
            </a:r>
          </a:p>
          <a:p>
            <a:pPr marL="571500" indent="-571500">
              <a:buFont typeface="Arial" panose="020B0604020202020204" pitchFamily="34" charset="0"/>
              <a:buChar char="•"/>
            </a:pPr>
            <a:r>
              <a:rPr lang="en-US" sz="2800" dirty="0">
                <a:solidFill>
                  <a:srgbClr val="000000"/>
                </a:solidFill>
                <a:latin typeface="Source Sans Pro" panose="020B0503030403020204" pitchFamily="34" charset="0"/>
                <a:ea typeface="Source Sans Pro" panose="020B0503030403020204" pitchFamily="34" charset="0"/>
              </a:rPr>
              <a:t>Demolition of Adult Training Program building</a:t>
            </a:r>
          </a:p>
          <a:p>
            <a:pPr marL="571500" indent="-571500">
              <a:buFont typeface="Arial" panose="020B0604020202020204" pitchFamily="34" charset="0"/>
              <a:buChar char="•"/>
            </a:pPr>
            <a:r>
              <a:rPr lang="en-US" sz="2800" dirty="0">
                <a:solidFill>
                  <a:srgbClr val="000000"/>
                </a:solidFill>
                <a:latin typeface="Source Sans Pro" panose="020B0503030403020204" pitchFamily="34" charset="0"/>
                <a:ea typeface="Source Sans Pro" panose="020B0503030403020204" pitchFamily="34" charset="0"/>
              </a:rPr>
              <a:t>Demolition of ICF cottages #52 and #53 (15 to 20-year horizon)</a:t>
            </a:r>
          </a:p>
          <a:p>
            <a:pPr marL="571500" indent="-571500">
              <a:buFont typeface="Arial" panose="020B0604020202020204" pitchFamily="34" charset="0"/>
              <a:buChar char="•"/>
            </a:pPr>
            <a:endParaRPr lang="en-US" sz="2400" dirty="0">
              <a:solidFill>
                <a:schemeClr val="tx2">
                  <a:lumMod val="50000"/>
                </a:schemeClr>
              </a:solidFill>
            </a:endParaRPr>
          </a:p>
          <a:p>
            <a:pPr marL="571500" indent="-571500">
              <a:buFont typeface="Arial" panose="020B0604020202020204" pitchFamily="34" charset="0"/>
              <a:buChar char="•"/>
            </a:pPr>
            <a:endParaRPr lang="en-US" dirty="0">
              <a:solidFill>
                <a:schemeClr val="tx2">
                  <a:lumMod val="50000"/>
                </a:schemeClr>
              </a:solidFill>
            </a:endParaRPr>
          </a:p>
          <a:p>
            <a:endParaRPr lang="en-US" dirty="0">
              <a:solidFill>
                <a:schemeClr val="tx2">
                  <a:lumMod val="50000"/>
                </a:schemeClr>
              </a:solidFill>
            </a:endParaRPr>
          </a:p>
        </p:txBody>
      </p:sp>
      <p:sp>
        <p:nvSpPr>
          <p:cNvPr id="5" name="Rectangle 4">
            <a:extLst>
              <a:ext uri="{FF2B5EF4-FFF2-40B4-BE49-F238E27FC236}">
                <a16:creationId xmlns:a16="http://schemas.microsoft.com/office/drawing/2014/main" id="{B67005B0-BBBA-43B0-BD2E-17C7FA9AFF55}"/>
              </a:ext>
            </a:extLst>
          </p:cNvPr>
          <p:cNvSpPr/>
          <p:nvPr/>
        </p:nvSpPr>
        <p:spPr>
          <a:xfrm>
            <a:off x="10601012" y="5858797"/>
            <a:ext cx="1590988" cy="999203"/>
          </a:xfrm>
          <a:prstGeom prst="rect">
            <a:avLst/>
          </a:prstGeom>
          <a:solidFill>
            <a:srgbClr val="0F5D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ext&#10;&#10;Description automatically generated">
            <a:extLst>
              <a:ext uri="{FF2B5EF4-FFF2-40B4-BE49-F238E27FC236}">
                <a16:creationId xmlns:a16="http://schemas.microsoft.com/office/drawing/2014/main" id="{E3068545-81C4-40DB-9CD2-E469AAD13145}"/>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saturation sat="6000"/>
                    </a14:imgEffect>
                  </a14:imgLayer>
                </a14:imgProps>
              </a:ext>
              <a:ext uri="{28A0092B-C50C-407E-A947-70E740481C1C}">
                <a14:useLocalDpi xmlns:a14="http://schemas.microsoft.com/office/drawing/2010/main" val="0"/>
              </a:ext>
            </a:extLst>
          </a:blip>
          <a:stretch>
            <a:fillRect/>
          </a:stretch>
        </p:blipFill>
        <p:spPr>
          <a:xfrm>
            <a:off x="10701975" y="5971548"/>
            <a:ext cx="1360045" cy="782635"/>
          </a:xfrm>
          <a:prstGeom prst="rect">
            <a:avLst/>
          </a:prstGeom>
        </p:spPr>
      </p:pic>
    </p:spTree>
    <p:extLst>
      <p:ext uri="{BB962C8B-B14F-4D97-AF65-F5344CB8AC3E}">
        <p14:creationId xmlns:p14="http://schemas.microsoft.com/office/powerpoint/2010/main" val="1823398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4F4BE2C-CCC0-4501-83A6-2625DEC5E2A0}"/>
              </a:ext>
            </a:extLst>
          </p:cNvPr>
          <p:cNvPicPr>
            <a:picLocks noChangeAspect="1"/>
          </p:cNvPicPr>
          <p:nvPr/>
        </p:nvPicPr>
        <p:blipFill rotWithShape="1">
          <a:blip r:embed="rId3">
            <a:extLst>
              <a:ext uri="{28A0092B-C50C-407E-A947-70E740481C1C}">
                <a14:useLocalDpi xmlns:a14="http://schemas.microsoft.com/office/drawing/2010/main" val="0"/>
              </a:ext>
            </a:extLst>
          </a:blip>
          <a:srcRect l="30532" t="28289" r="14654" b="37436"/>
          <a:stretch/>
        </p:blipFill>
        <p:spPr>
          <a:xfrm>
            <a:off x="0" y="0"/>
            <a:ext cx="7096822" cy="6858000"/>
          </a:xfrm>
          <a:prstGeom prst="rect">
            <a:avLst/>
          </a:prstGeom>
        </p:spPr>
      </p:pic>
      <p:sp>
        <p:nvSpPr>
          <p:cNvPr id="4" name="TextBox 3">
            <a:extLst>
              <a:ext uri="{FF2B5EF4-FFF2-40B4-BE49-F238E27FC236}">
                <a16:creationId xmlns:a16="http://schemas.microsoft.com/office/drawing/2014/main" id="{B913FDCA-8D16-4204-A18F-9919AD2EA53E}"/>
              </a:ext>
            </a:extLst>
          </p:cNvPr>
          <p:cNvSpPr txBox="1"/>
          <p:nvPr/>
        </p:nvSpPr>
        <p:spPr>
          <a:xfrm>
            <a:off x="6667500" y="932878"/>
            <a:ext cx="5524500" cy="4708981"/>
          </a:xfrm>
          <a:prstGeom prst="rect">
            <a:avLst/>
          </a:prstGeom>
          <a:noFill/>
        </p:spPr>
        <p:txBody>
          <a:bodyPr wrap="square" rtlCol="0">
            <a:spAutoFit/>
          </a:bodyPr>
          <a:lstStyle/>
          <a:p>
            <a:r>
              <a:rPr lang="en-US" sz="3600" b="1" dirty="0">
                <a:solidFill>
                  <a:srgbClr val="000000"/>
                </a:solidFill>
                <a:latin typeface="Source Sans Pro" panose="020B0503030403020204" pitchFamily="34" charset="0"/>
                <a:ea typeface="Source Sans Pro" panose="020B0503030403020204" pitchFamily="34" charset="0"/>
              </a:rPr>
              <a:t>Central Campus Quadrant</a:t>
            </a:r>
          </a:p>
          <a:p>
            <a:endParaRPr lang="en-US" sz="3600" dirty="0">
              <a:solidFill>
                <a:srgbClr val="000000"/>
              </a:solidFill>
            </a:endParaRPr>
          </a:p>
          <a:p>
            <a:pPr marL="571500" indent="-571500">
              <a:buFont typeface="Arial" panose="020B0604020202020204" pitchFamily="34" charset="0"/>
              <a:buChar char="•"/>
            </a:pPr>
            <a:r>
              <a:rPr lang="en-US" sz="2800" dirty="0">
                <a:solidFill>
                  <a:srgbClr val="000000"/>
                </a:solidFill>
                <a:latin typeface="Source Sans Pro" panose="020B0503030403020204" pitchFamily="34" charset="0"/>
                <a:ea typeface="Source Sans Pro" panose="020B0503030403020204" pitchFamily="34" charset="0"/>
              </a:rPr>
              <a:t>Construction of new 4-bedroom ICF cottages</a:t>
            </a:r>
          </a:p>
          <a:p>
            <a:pPr marL="571500" indent="-571500">
              <a:buFont typeface="Arial" panose="020B0604020202020204" pitchFamily="34" charset="0"/>
              <a:buChar char="•"/>
            </a:pPr>
            <a:r>
              <a:rPr lang="en-US" sz="2800" dirty="0">
                <a:solidFill>
                  <a:srgbClr val="000000"/>
                </a:solidFill>
                <a:latin typeface="Source Sans Pro" panose="020B0503030403020204" pitchFamily="34" charset="0"/>
                <a:ea typeface="Source Sans Pro" panose="020B0503030403020204" pitchFamily="34" charset="0"/>
              </a:rPr>
              <a:t>Demolition of old ICF cottages #44 and # 45 (15 to 20-year horizon)</a:t>
            </a:r>
          </a:p>
          <a:p>
            <a:pPr marL="571500" indent="-571500">
              <a:buFont typeface="Arial" panose="020B0604020202020204" pitchFamily="34" charset="0"/>
              <a:buChar char="•"/>
            </a:pPr>
            <a:r>
              <a:rPr lang="en-US" sz="2800" dirty="0">
                <a:solidFill>
                  <a:srgbClr val="000000"/>
                </a:solidFill>
                <a:latin typeface="Source Sans Pro" panose="020B0503030403020204" pitchFamily="34" charset="0"/>
                <a:ea typeface="Source Sans Pro" panose="020B0503030403020204" pitchFamily="34" charset="0"/>
              </a:rPr>
              <a:t>New Maintenance Building</a:t>
            </a:r>
          </a:p>
          <a:p>
            <a:pPr marL="571500" indent="-571500">
              <a:buFont typeface="Arial" panose="020B0604020202020204" pitchFamily="34" charset="0"/>
              <a:buChar char="•"/>
            </a:pPr>
            <a:endParaRPr lang="en-US" sz="2400" dirty="0">
              <a:solidFill>
                <a:schemeClr val="tx2">
                  <a:lumMod val="50000"/>
                </a:schemeClr>
              </a:solidFill>
            </a:endParaRPr>
          </a:p>
          <a:p>
            <a:pPr marL="571500" indent="-571500">
              <a:buFont typeface="Arial" panose="020B0604020202020204" pitchFamily="34" charset="0"/>
              <a:buChar char="•"/>
            </a:pPr>
            <a:endParaRPr lang="en-US" dirty="0">
              <a:solidFill>
                <a:schemeClr val="tx2">
                  <a:lumMod val="50000"/>
                </a:schemeClr>
              </a:solidFill>
            </a:endParaRPr>
          </a:p>
          <a:p>
            <a:endParaRPr lang="en-US" dirty="0">
              <a:solidFill>
                <a:schemeClr val="tx2">
                  <a:lumMod val="50000"/>
                </a:schemeClr>
              </a:solidFill>
            </a:endParaRPr>
          </a:p>
        </p:txBody>
      </p:sp>
      <p:sp>
        <p:nvSpPr>
          <p:cNvPr id="5" name="Rectangle 4">
            <a:extLst>
              <a:ext uri="{FF2B5EF4-FFF2-40B4-BE49-F238E27FC236}">
                <a16:creationId xmlns:a16="http://schemas.microsoft.com/office/drawing/2014/main" id="{D89E6EA3-F683-497F-B0ED-D5F96C87A312}"/>
              </a:ext>
            </a:extLst>
          </p:cNvPr>
          <p:cNvSpPr/>
          <p:nvPr/>
        </p:nvSpPr>
        <p:spPr>
          <a:xfrm>
            <a:off x="10601012" y="5858797"/>
            <a:ext cx="1590988" cy="999203"/>
          </a:xfrm>
          <a:prstGeom prst="rect">
            <a:avLst/>
          </a:prstGeom>
          <a:solidFill>
            <a:srgbClr val="0F5D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ext&#10;&#10;Description automatically generated">
            <a:extLst>
              <a:ext uri="{FF2B5EF4-FFF2-40B4-BE49-F238E27FC236}">
                <a16:creationId xmlns:a16="http://schemas.microsoft.com/office/drawing/2014/main" id="{5BEEF02A-0BD3-436A-BFA6-B02D3ACE808C}"/>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saturation sat="6000"/>
                    </a14:imgEffect>
                  </a14:imgLayer>
                </a14:imgProps>
              </a:ext>
              <a:ext uri="{28A0092B-C50C-407E-A947-70E740481C1C}">
                <a14:useLocalDpi xmlns:a14="http://schemas.microsoft.com/office/drawing/2010/main" val="0"/>
              </a:ext>
            </a:extLst>
          </a:blip>
          <a:stretch>
            <a:fillRect/>
          </a:stretch>
        </p:blipFill>
        <p:spPr>
          <a:xfrm>
            <a:off x="10701975" y="5971548"/>
            <a:ext cx="1360045" cy="782635"/>
          </a:xfrm>
          <a:prstGeom prst="rect">
            <a:avLst/>
          </a:prstGeom>
        </p:spPr>
      </p:pic>
    </p:spTree>
    <p:extLst>
      <p:ext uri="{BB962C8B-B14F-4D97-AF65-F5344CB8AC3E}">
        <p14:creationId xmlns:p14="http://schemas.microsoft.com/office/powerpoint/2010/main" val="22586468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BC2C2-482A-41A6-81FF-F4704099794A}"/>
              </a:ext>
            </a:extLst>
          </p:cNvPr>
          <p:cNvSpPr>
            <a:spLocks noGrp="1"/>
          </p:cNvSpPr>
          <p:nvPr>
            <p:ph type="title"/>
          </p:nvPr>
        </p:nvSpPr>
        <p:spPr>
          <a:xfrm>
            <a:off x="450633" y="592205"/>
            <a:ext cx="5226268" cy="970450"/>
          </a:xfrm>
        </p:spPr>
        <p:txBody>
          <a:bodyPr/>
          <a:lstStyle/>
          <a:p>
            <a:pPr>
              <a:spcAft>
                <a:spcPts val="600"/>
              </a:spcAft>
            </a:pPr>
            <a:r>
              <a:rPr lang="en-US" dirty="0">
                <a:latin typeface="Source Sans Pro" panose="020B0503030403020204" pitchFamily="34" charset="0"/>
                <a:ea typeface="Source Sans Pro" panose="020B0503030403020204" pitchFamily="34" charset="0"/>
              </a:rPr>
              <a:t>Southeast Campus </a:t>
            </a:r>
            <a:br>
              <a:rPr lang="en-US" dirty="0">
                <a:latin typeface="Source Sans Pro" panose="020B0503030403020204" pitchFamily="34" charset="0"/>
                <a:ea typeface="Source Sans Pro" panose="020B0503030403020204" pitchFamily="34" charset="0"/>
              </a:rPr>
            </a:br>
            <a:r>
              <a:rPr lang="en-US" dirty="0">
                <a:latin typeface="Source Sans Pro" panose="020B0503030403020204" pitchFamily="34" charset="0"/>
                <a:ea typeface="Source Sans Pro" panose="020B0503030403020204" pitchFamily="34" charset="0"/>
              </a:rPr>
              <a:t>Quadrant</a:t>
            </a:r>
          </a:p>
        </p:txBody>
      </p:sp>
      <p:sp>
        <p:nvSpPr>
          <p:cNvPr id="7" name="Rectangle 6">
            <a:extLst>
              <a:ext uri="{FF2B5EF4-FFF2-40B4-BE49-F238E27FC236}">
                <a16:creationId xmlns:a16="http://schemas.microsoft.com/office/drawing/2014/main" id="{754ED586-E813-4F29-BDE4-F6DF264B5FFB}"/>
              </a:ext>
            </a:extLst>
          </p:cNvPr>
          <p:cNvSpPr/>
          <p:nvPr/>
        </p:nvSpPr>
        <p:spPr>
          <a:xfrm>
            <a:off x="10601012" y="5858797"/>
            <a:ext cx="1590988" cy="999203"/>
          </a:xfrm>
          <a:prstGeom prst="rect">
            <a:avLst/>
          </a:prstGeom>
          <a:solidFill>
            <a:srgbClr val="0F5D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0472B280-9332-4175-B433-6988AC4DCB67}"/>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saturation sat="6000"/>
                    </a14:imgEffect>
                  </a14:imgLayer>
                </a14:imgProps>
              </a:ext>
              <a:ext uri="{28A0092B-C50C-407E-A947-70E740481C1C}">
                <a14:useLocalDpi xmlns:a14="http://schemas.microsoft.com/office/drawing/2010/main" val="0"/>
              </a:ext>
            </a:extLst>
          </a:blip>
          <a:stretch>
            <a:fillRect/>
          </a:stretch>
        </p:blipFill>
        <p:spPr>
          <a:xfrm>
            <a:off x="10701975" y="5971548"/>
            <a:ext cx="1360045" cy="782635"/>
          </a:xfrm>
          <a:prstGeom prst="rect">
            <a:avLst/>
          </a:prstGeom>
        </p:spPr>
      </p:pic>
      <p:pic>
        <p:nvPicPr>
          <p:cNvPr id="11" name="Picture 10">
            <a:extLst>
              <a:ext uri="{FF2B5EF4-FFF2-40B4-BE49-F238E27FC236}">
                <a16:creationId xmlns:a16="http://schemas.microsoft.com/office/drawing/2014/main" id="{17804AF1-CE1A-4DA8-B1B8-555CF0B08960}"/>
              </a:ext>
            </a:extLst>
          </p:cNvPr>
          <p:cNvPicPr>
            <a:picLocks noChangeAspect="1"/>
          </p:cNvPicPr>
          <p:nvPr/>
        </p:nvPicPr>
        <p:blipFill rotWithShape="1">
          <a:blip r:embed="rId5"/>
          <a:srcRect b="2896"/>
          <a:stretch/>
        </p:blipFill>
        <p:spPr>
          <a:xfrm>
            <a:off x="6965733" y="0"/>
            <a:ext cx="5226267" cy="6858000"/>
          </a:xfrm>
          <a:prstGeom prst="rect">
            <a:avLst/>
          </a:prstGeom>
        </p:spPr>
      </p:pic>
      <p:pic>
        <p:nvPicPr>
          <p:cNvPr id="12" name="Picture 11">
            <a:extLst>
              <a:ext uri="{FF2B5EF4-FFF2-40B4-BE49-F238E27FC236}">
                <a16:creationId xmlns:a16="http://schemas.microsoft.com/office/drawing/2014/main" id="{6E0A97E8-9E4F-4E5C-BA2C-AEF33E8D8557}"/>
              </a:ext>
            </a:extLst>
          </p:cNvPr>
          <p:cNvPicPr>
            <a:picLocks noChangeAspect="1"/>
          </p:cNvPicPr>
          <p:nvPr/>
        </p:nvPicPr>
        <p:blipFill rotWithShape="1">
          <a:blip r:embed="rId6"/>
          <a:srcRect l="6960" r="3868"/>
          <a:stretch/>
        </p:blipFill>
        <p:spPr>
          <a:xfrm>
            <a:off x="377630" y="2368779"/>
            <a:ext cx="4945573" cy="3812946"/>
          </a:xfrm>
          <a:prstGeom prst="rect">
            <a:avLst/>
          </a:prstGeom>
        </p:spPr>
      </p:pic>
    </p:spTree>
    <p:extLst>
      <p:ext uri="{BB962C8B-B14F-4D97-AF65-F5344CB8AC3E}">
        <p14:creationId xmlns:p14="http://schemas.microsoft.com/office/powerpoint/2010/main" val="17332400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9F985FD-325D-4645-B7CF-82AB2014FAAD}"/>
              </a:ext>
            </a:extLst>
          </p:cNvPr>
          <p:cNvSpPr/>
          <p:nvPr/>
        </p:nvSpPr>
        <p:spPr>
          <a:xfrm>
            <a:off x="596900" y="4195323"/>
            <a:ext cx="10985500" cy="8636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F718310-96A8-4430-8B35-A1F0F7D578D8}"/>
              </a:ext>
            </a:extLst>
          </p:cNvPr>
          <p:cNvSpPr/>
          <p:nvPr/>
        </p:nvSpPr>
        <p:spPr>
          <a:xfrm>
            <a:off x="596900" y="3319249"/>
            <a:ext cx="10985500" cy="863600"/>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18F2FC4-8872-4B08-87B6-2691D6E28492}"/>
              </a:ext>
            </a:extLst>
          </p:cNvPr>
          <p:cNvSpPr/>
          <p:nvPr/>
        </p:nvSpPr>
        <p:spPr>
          <a:xfrm>
            <a:off x="609600" y="2438400"/>
            <a:ext cx="10985500" cy="86360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FBC2C2-482A-41A6-81FF-F4704099794A}"/>
              </a:ext>
            </a:extLst>
          </p:cNvPr>
          <p:cNvSpPr>
            <a:spLocks noGrp="1"/>
          </p:cNvSpPr>
          <p:nvPr>
            <p:ph type="title"/>
          </p:nvPr>
        </p:nvSpPr>
        <p:spPr/>
        <p:txBody>
          <a:bodyPr/>
          <a:lstStyle/>
          <a:p>
            <a:r>
              <a:rPr lang="en-US" dirty="0">
                <a:latin typeface="Source Sans Pro" panose="020B0503030403020204" pitchFamily="34" charset="0"/>
                <a:ea typeface="Source Sans Pro" panose="020B0503030403020204" pitchFamily="34" charset="0"/>
              </a:rPr>
              <a:t>SE Parcel Market Context</a:t>
            </a:r>
          </a:p>
        </p:txBody>
      </p:sp>
      <p:sp>
        <p:nvSpPr>
          <p:cNvPr id="3" name="Content Placeholder 2">
            <a:extLst>
              <a:ext uri="{FF2B5EF4-FFF2-40B4-BE49-F238E27FC236}">
                <a16:creationId xmlns:a16="http://schemas.microsoft.com/office/drawing/2014/main" id="{04FD0EB3-9C28-4CB8-AAB1-BD7EBB2D2980}"/>
              </a:ext>
            </a:extLst>
          </p:cNvPr>
          <p:cNvSpPr>
            <a:spLocks noGrp="1"/>
          </p:cNvSpPr>
          <p:nvPr>
            <p:ph idx="1"/>
          </p:nvPr>
        </p:nvSpPr>
        <p:spPr/>
        <p:txBody>
          <a:bodyPr>
            <a:normAutofit/>
          </a:bodyPr>
          <a:lstStyle/>
          <a:p>
            <a:r>
              <a:rPr lang="en-US" sz="2400" dirty="0">
                <a:latin typeface="Source Sans Pro" panose="020B0503030403020204" pitchFamily="34" charset="0"/>
                <a:ea typeface="Source Sans Pro" panose="020B0503030403020204" pitchFamily="34" charset="0"/>
              </a:rPr>
              <a:t>Residential - Market demand for this site and entire region is greatest for residential development</a:t>
            </a:r>
          </a:p>
          <a:p>
            <a:r>
              <a:rPr lang="en-US" sz="2400" dirty="0">
                <a:latin typeface="Source Sans Pro" panose="020B0503030403020204" pitchFamily="34" charset="0"/>
                <a:ea typeface="Source Sans Pro" panose="020B0503030403020204" pitchFamily="34" charset="0"/>
              </a:rPr>
              <a:t>Professional office – Speculative office development unlikely here, but an owner-user, non-profit, or other unique use case could be opportunities</a:t>
            </a:r>
          </a:p>
          <a:p>
            <a:r>
              <a:rPr lang="en-US" sz="2400" dirty="0">
                <a:latin typeface="Source Sans Pro" panose="020B0503030403020204" pitchFamily="34" charset="0"/>
                <a:ea typeface="Source Sans Pro" panose="020B0503030403020204" pitchFamily="34" charset="0"/>
              </a:rPr>
              <a:t>Retail – Poor visibility &amp; access of site make retail very unlikely to be proposed on a standalone basis</a:t>
            </a:r>
          </a:p>
          <a:p>
            <a:endParaRPr lang="en-US" sz="2400" dirty="0"/>
          </a:p>
        </p:txBody>
      </p:sp>
      <p:sp>
        <p:nvSpPr>
          <p:cNvPr id="7" name="Rectangle 6">
            <a:extLst>
              <a:ext uri="{FF2B5EF4-FFF2-40B4-BE49-F238E27FC236}">
                <a16:creationId xmlns:a16="http://schemas.microsoft.com/office/drawing/2014/main" id="{754ED586-E813-4F29-BDE4-F6DF264B5FFB}"/>
              </a:ext>
            </a:extLst>
          </p:cNvPr>
          <p:cNvSpPr/>
          <p:nvPr/>
        </p:nvSpPr>
        <p:spPr>
          <a:xfrm>
            <a:off x="10601012" y="5858797"/>
            <a:ext cx="1590988" cy="999203"/>
          </a:xfrm>
          <a:prstGeom prst="rect">
            <a:avLst/>
          </a:prstGeom>
          <a:solidFill>
            <a:srgbClr val="0F5D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0472B280-9332-4175-B433-6988AC4DCB67}"/>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saturation sat="6000"/>
                    </a14:imgEffect>
                  </a14:imgLayer>
                </a14:imgProps>
              </a:ext>
              <a:ext uri="{28A0092B-C50C-407E-A947-70E740481C1C}">
                <a14:useLocalDpi xmlns:a14="http://schemas.microsoft.com/office/drawing/2010/main" val="0"/>
              </a:ext>
            </a:extLst>
          </a:blip>
          <a:stretch>
            <a:fillRect/>
          </a:stretch>
        </p:blipFill>
        <p:spPr>
          <a:xfrm>
            <a:off x="10701975" y="5971548"/>
            <a:ext cx="1360045" cy="782635"/>
          </a:xfrm>
          <a:prstGeom prst="rect">
            <a:avLst/>
          </a:prstGeom>
        </p:spPr>
      </p:pic>
    </p:spTree>
    <p:extLst>
      <p:ext uri="{BB962C8B-B14F-4D97-AF65-F5344CB8AC3E}">
        <p14:creationId xmlns:p14="http://schemas.microsoft.com/office/powerpoint/2010/main" val="20187704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8F525-DB27-4894-A22F-EB1F4A059D7A}"/>
              </a:ext>
            </a:extLst>
          </p:cNvPr>
          <p:cNvSpPr>
            <a:spLocks noGrp="1"/>
          </p:cNvSpPr>
          <p:nvPr>
            <p:ph type="title"/>
          </p:nvPr>
        </p:nvSpPr>
        <p:spPr/>
        <p:txBody>
          <a:bodyPr/>
          <a:lstStyle/>
          <a:p>
            <a:r>
              <a:rPr lang="en-US" dirty="0">
                <a:latin typeface="Source Sans Pro" panose="020B0503030403020204" pitchFamily="34" charset="0"/>
                <a:ea typeface="Source Sans Pro" panose="020B0503030403020204" pitchFamily="34" charset="0"/>
              </a:rPr>
              <a:t>Envisioned Permitted Uses</a:t>
            </a:r>
          </a:p>
        </p:txBody>
      </p:sp>
      <p:sp>
        <p:nvSpPr>
          <p:cNvPr id="3" name="Content Placeholder 2">
            <a:extLst>
              <a:ext uri="{FF2B5EF4-FFF2-40B4-BE49-F238E27FC236}">
                <a16:creationId xmlns:a16="http://schemas.microsoft.com/office/drawing/2014/main" id="{03AB83A4-AB9F-4DAC-A9DE-58B3861313A6}"/>
              </a:ext>
            </a:extLst>
          </p:cNvPr>
          <p:cNvSpPr>
            <a:spLocks noGrp="1"/>
          </p:cNvSpPr>
          <p:nvPr>
            <p:ph idx="1"/>
          </p:nvPr>
        </p:nvSpPr>
        <p:spPr>
          <a:xfrm>
            <a:off x="412312" y="2692400"/>
            <a:ext cx="11367376" cy="4000500"/>
          </a:xfrm>
        </p:spPr>
        <p:txBody>
          <a:bodyPr numCol="2">
            <a:normAutofit/>
          </a:bodyPr>
          <a:lstStyle/>
          <a:p>
            <a:r>
              <a:rPr lang="en-US" dirty="0">
                <a:latin typeface="Source Sans Pro" panose="020B0503030403020204" pitchFamily="34" charset="0"/>
                <a:ea typeface="Source Sans Pro" panose="020B0503030403020204" pitchFamily="34" charset="0"/>
              </a:rPr>
              <a:t>State-owned/operated office or laboratory</a:t>
            </a:r>
          </a:p>
          <a:p>
            <a:r>
              <a:rPr lang="en-US" dirty="0">
                <a:latin typeface="Source Sans Pro" panose="020B0503030403020204" pitchFamily="34" charset="0"/>
                <a:ea typeface="Source Sans Pro" panose="020B0503030403020204" pitchFamily="34" charset="0"/>
              </a:rPr>
              <a:t>Medical-related office or clinic</a:t>
            </a:r>
          </a:p>
          <a:p>
            <a:r>
              <a:rPr lang="en-US" dirty="0">
                <a:latin typeface="Source Sans Pro" panose="020B0503030403020204" pitchFamily="34" charset="0"/>
                <a:ea typeface="Source Sans Pro" panose="020B0503030403020204" pitchFamily="34" charset="0"/>
              </a:rPr>
              <a:t>Nursing facility</a:t>
            </a:r>
          </a:p>
          <a:p>
            <a:r>
              <a:rPr lang="en-US" dirty="0">
                <a:latin typeface="Source Sans Pro" panose="020B0503030403020204" pitchFamily="34" charset="0"/>
                <a:ea typeface="Source Sans Pro" panose="020B0503030403020204" pitchFamily="34" charset="0"/>
              </a:rPr>
              <a:t>Church, synagogue, temple</a:t>
            </a:r>
          </a:p>
          <a:p>
            <a:r>
              <a:rPr lang="en-US" dirty="0">
                <a:latin typeface="Source Sans Pro" panose="020B0503030403020204" pitchFamily="34" charset="0"/>
                <a:ea typeface="Source Sans Pro" panose="020B0503030403020204" pitchFamily="34" charset="0"/>
              </a:rPr>
              <a:t>Housing for disabled persons</a:t>
            </a:r>
          </a:p>
          <a:p>
            <a:r>
              <a:rPr lang="en-US" dirty="0">
                <a:latin typeface="Source Sans Pro" panose="020B0503030403020204" pitchFamily="34" charset="0"/>
                <a:ea typeface="Source Sans Pro" panose="020B0503030403020204" pitchFamily="34" charset="0"/>
              </a:rPr>
              <a:t>Child &amp; adult care services</a:t>
            </a:r>
          </a:p>
          <a:p>
            <a:r>
              <a:rPr lang="en-US" dirty="0">
                <a:latin typeface="Source Sans Pro" panose="020B0503030403020204" pitchFamily="34" charset="0"/>
                <a:ea typeface="Source Sans Pro" panose="020B0503030403020204" pitchFamily="34" charset="0"/>
              </a:rPr>
              <a:t>Library</a:t>
            </a:r>
          </a:p>
          <a:p>
            <a:r>
              <a:rPr lang="en-US" dirty="0">
                <a:latin typeface="Source Sans Pro" panose="020B0503030403020204" pitchFamily="34" charset="0"/>
                <a:ea typeface="Source Sans Pro" panose="020B0503030403020204" pitchFamily="34" charset="0"/>
              </a:rPr>
              <a:t>Personal services</a:t>
            </a:r>
          </a:p>
          <a:p>
            <a:r>
              <a:rPr lang="en-US" dirty="0">
                <a:latin typeface="Source Sans Pro" panose="020B0503030403020204" pitchFamily="34" charset="0"/>
                <a:ea typeface="Source Sans Pro" panose="020B0503030403020204" pitchFamily="34" charset="0"/>
              </a:rPr>
              <a:t>Social services provider</a:t>
            </a:r>
          </a:p>
          <a:p>
            <a:r>
              <a:rPr lang="en-US" dirty="0">
                <a:latin typeface="Source Sans Pro" panose="020B0503030403020204" pitchFamily="34" charset="0"/>
                <a:ea typeface="Source Sans Pro" panose="020B0503030403020204" pitchFamily="34" charset="0"/>
              </a:rPr>
              <a:t>Recreational facility</a:t>
            </a:r>
          </a:p>
          <a:p>
            <a:r>
              <a:rPr lang="en-US" dirty="0">
                <a:latin typeface="Source Sans Pro" panose="020B0503030403020204" pitchFamily="34" charset="0"/>
                <a:ea typeface="Source Sans Pro" panose="020B0503030403020204" pitchFamily="34" charset="0"/>
              </a:rPr>
              <a:t>Research development &amp; testing</a:t>
            </a:r>
          </a:p>
          <a:p>
            <a:r>
              <a:rPr lang="en-US" dirty="0">
                <a:latin typeface="Source Sans Pro" panose="020B0503030403020204" pitchFamily="34" charset="0"/>
                <a:ea typeface="Source Sans Pro" panose="020B0503030403020204" pitchFamily="34" charset="0"/>
              </a:rPr>
              <a:t>Light industrial</a:t>
            </a:r>
          </a:p>
          <a:p>
            <a:r>
              <a:rPr lang="en-US" dirty="0">
                <a:latin typeface="Source Sans Pro" panose="020B0503030403020204" pitchFamily="34" charset="0"/>
                <a:ea typeface="Source Sans Pro" panose="020B0503030403020204" pitchFamily="34" charset="0"/>
              </a:rPr>
              <a:t>Food storage, warehousing &amp; distribution (primary use)</a:t>
            </a:r>
          </a:p>
          <a:p>
            <a:r>
              <a:rPr lang="en-US" u="sng" dirty="0">
                <a:solidFill>
                  <a:srgbClr val="FF0000"/>
                </a:solidFill>
                <a:latin typeface="Source Sans Pro" panose="020B0503030403020204" pitchFamily="34" charset="0"/>
                <a:ea typeface="Source Sans Pro" panose="020B0503030403020204" pitchFamily="34" charset="0"/>
              </a:rPr>
              <a:t>Professional office</a:t>
            </a:r>
          </a:p>
          <a:p>
            <a:r>
              <a:rPr lang="en-US" u="sng" dirty="0">
                <a:solidFill>
                  <a:srgbClr val="FF0000"/>
                </a:solidFill>
                <a:latin typeface="Source Sans Pro" panose="020B0503030403020204" pitchFamily="34" charset="0"/>
                <a:ea typeface="Source Sans Pro" panose="020B0503030403020204" pitchFamily="34" charset="0"/>
              </a:rPr>
              <a:t>Parks &amp; trails</a:t>
            </a:r>
          </a:p>
          <a:p>
            <a:r>
              <a:rPr lang="en-US" u="sng" dirty="0">
                <a:solidFill>
                  <a:srgbClr val="FF0000"/>
                </a:solidFill>
                <a:latin typeface="Source Sans Pro" panose="020B0503030403020204" pitchFamily="34" charset="0"/>
                <a:ea typeface="Source Sans Pro" panose="020B0503030403020204" pitchFamily="34" charset="0"/>
              </a:rPr>
              <a:t>General retail trade, services</a:t>
            </a:r>
          </a:p>
          <a:p>
            <a:r>
              <a:rPr lang="en-US" u="sng" dirty="0">
                <a:solidFill>
                  <a:srgbClr val="FF0000"/>
                </a:solidFill>
                <a:latin typeface="Source Sans Pro" panose="020B0503030403020204" pitchFamily="34" charset="0"/>
                <a:ea typeface="Source Sans Pro" panose="020B0503030403020204" pitchFamily="34" charset="0"/>
              </a:rPr>
              <a:t>School district support facility</a:t>
            </a:r>
          </a:p>
          <a:p>
            <a:r>
              <a:rPr lang="en-US" u="sng" dirty="0">
                <a:solidFill>
                  <a:srgbClr val="FF0000"/>
                </a:solidFill>
                <a:latin typeface="Source Sans Pro" panose="020B0503030403020204" pitchFamily="34" charset="0"/>
                <a:ea typeface="Source Sans Pro" panose="020B0503030403020204" pitchFamily="34" charset="0"/>
              </a:rPr>
              <a:t>Veterinary clinic &amp; hospital</a:t>
            </a:r>
          </a:p>
        </p:txBody>
      </p:sp>
      <p:sp>
        <p:nvSpPr>
          <p:cNvPr id="5" name="Content Placeholder 2">
            <a:extLst>
              <a:ext uri="{FF2B5EF4-FFF2-40B4-BE49-F238E27FC236}">
                <a16:creationId xmlns:a16="http://schemas.microsoft.com/office/drawing/2014/main" id="{138597D6-CA28-4F8B-9112-76DDFF4C908B}"/>
              </a:ext>
            </a:extLst>
          </p:cNvPr>
          <p:cNvSpPr txBox="1">
            <a:spLocks/>
          </p:cNvSpPr>
          <p:nvPr/>
        </p:nvSpPr>
        <p:spPr>
          <a:xfrm>
            <a:off x="412312" y="2156099"/>
            <a:ext cx="9588500" cy="970451"/>
          </a:xfrm>
          <a:prstGeom prst="rect">
            <a:avLst/>
          </a:prstGeom>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Arial" panose="020B0604020202020204" pitchFamily="34" charset="0"/>
              <a:buChar char="•"/>
              <a:defRPr sz="1800" kern="1200">
                <a:solidFill>
                  <a:srgbClr val="000000"/>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Arial" panose="020B0604020202020204" pitchFamily="34" charset="0"/>
              <a:buChar char="•"/>
              <a:defRPr sz="1600" kern="1200">
                <a:solidFill>
                  <a:srgbClr val="000000"/>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Arial" panose="020B0604020202020204" pitchFamily="34" charset="0"/>
              <a:buChar char="•"/>
              <a:defRPr sz="1400" kern="1200">
                <a:solidFill>
                  <a:srgbClr val="000000"/>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Arial" panose="020B0604020202020204" pitchFamily="34" charset="0"/>
              <a:buChar char="•"/>
              <a:defRPr sz="1200" kern="1200">
                <a:solidFill>
                  <a:srgbClr val="000000"/>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Arial" panose="020B0604020202020204" pitchFamily="34" charset="0"/>
              <a:buChar char="•"/>
              <a:defRPr sz="1200" kern="1200">
                <a:solidFill>
                  <a:srgbClr val="000000"/>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buFont typeface="Arial" panose="020B0604020202020204" pitchFamily="34" charset="0"/>
              <a:buNone/>
            </a:pPr>
            <a:r>
              <a:rPr lang="en-US" b="1" dirty="0">
                <a:latin typeface="Source Sans Pro" panose="020B0503030403020204" pitchFamily="34" charset="0"/>
                <a:ea typeface="Source Sans Pro" panose="020B0503030403020204" pitchFamily="34" charset="0"/>
              </a:rPr>
              <a:t>Same as current Fircrest Campus uses, except changes are </a:t>
            </a:r>
            <a:r>
              <a:rPr lang="en-US" b="1" u="sng" dirty="0">
                <a:solidFill>
                  <a:srgbClr val="FF0000"/>
                </a:solidFill>
                <a:latin typeface="Source Sans Pro" panose="020B0503030403020204" pitchFamily="34" charset="0"/>
                <a:ea typeface="Source Sans Pro" panose="020B0503030403020204" pitchFamily="34" charset="0"/>
              </a:rPr>
              <a:t>tracked</a:t>
            </a:r>
            <a:r>
              <a:rPr lang="en-US" b="1" dirty="0">
                <a:latin typeface="Source Sans Pro" panose="020B0503030403020204" pitchFamily="34" charset="0"/>
                <a:ea typeface="Source Sans Pro" panose="020B0503030403020204" pitchFamily="34" charset="0"/>
              </a:rPr>
              <a:t>:</a:t>
            </a:r>
          </a:p>
          <a:p>
            <a:endParaRPr lang="en-US" b="1" dirty="0"/>
          </a:p>
        </p:txBody>
      </p:sp>
      <p:sp>
        <p:nvSpPr>
          <p:cNvPr id="6" name="Rectangle 5">
            <a:extLst>
              <a:ext uri="{FF2B5EF4-FFF2-40B4-BE49-F238E27FC236}">
                <a16:creationId xmlns:a16="http://schemas.microsoft.com/office/drawing/2014/main" id="{F2CE986D-7136-44D0-A2CB-CC501259542F}"/>
              </a:ext>
            </a:extLst>
          </p:cNvPr>
          <p:cNvSpPr/>
          <p:nvPr/>
        </p:nvSpPr>
        <p:spPr>
          <a:xfrm>
            <a:off x="10601012" y="5858797"/>
            <a:ext cx="1590988" cy="999203"/>
          </a:xfrm>
          <a:prstGeom prst="rect">
            <a:avLst/>
          </a:prstGeom>
          <a:solidFill>
            <a:srgbClr val="0F5D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ext&#10;&#10;Description automatically generated">
            <a:extLst>
              <a:ext uri="{FF2B5EF4-FFF2-40B4-BE49-F238E27FC236}">
                <a16:creationId xmlns:a16="http://schemas.microsoft.com/office/drawing/2014/main" id="{A0A5B7CF-EFF1-4C3B-A779-042B864B42CC}"/>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saturation sat="6000"/>
                    </a14:imgEffect>
                  </a14:imgLayer>
                </a14:imgProps>
              </a:ext>
              <a:ext uri="{28A0092B-C50C-407E-A947-70E740481C1C}">
                <a14:useLocalDpi xmlns:a14="http://schemas.microsoft.com/office/drawing/2010/main" val="0"/>
              </a:ext>
            </a:extLst>
          </a:blip>
          <a:stretch>
            <a:fillRect/>
          </a:stretch>
        </p:blipFill>
        <p:spPr>
          <a:xfrm>
            <a:off x="10701975" y="5971548"/>
            <a:ext cx="1360045" cy="782635"/>
          </a:xfrm>
          <a:prstGeom prst="rect">
            <a:avLst/>
          </a:prstGeom>
        </p:spPr>
      </p:pic>
    </p:spTree>
    <p:extLst>
      <p:ext uri="{BB962C8B-B14F-4D97-AF65-F5344CB8AC3E}">
        <p14:creationId xmlns:p14="http://schemas.microsoft.com/office/powerpoint/2010/main" val="11950942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5E1823E1-E19C-4687-94A1-6E2D0CB9DD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945245" cy="6858000"/>
          </a:xfrm>
          <a:prstGeom prst="rect">
            <a:avLst/>
          </a:prstGeom>
        </p:spPr>
      </p:pic>
      <p:sp>
        <p:nvSpPr>
          <p:cNvPr id="4" name="TextBox 3">
            <a:extLst>
              <a:ext uri="{FF2B5EF4-FFF2-40B4-BE49-F238E27FC236}">
                <a16:creationId xmlns:a16="http://schemas.microsoft.com/office/drawing/2014/main" id="{6B0D9043-DF5F-43C4-8151-8088EB1A52A4}"/>
              </a:ext>
            </a:extLst>
          </p:cNvPr>
          <p:cNvSpPr txBox="1"/>
          <p:nvPr/>
        </p:nvSpPr>
        <p:spPr>
          <a:xfrm>
            <a:off x="5897619" y="691717"/>
            <a:ext cx="6018155" cy="3046988"/>
          </a:xfrm>
          <a:prstGeom prst="rect">
            <a:avLst/>
          </a:prstGeom>
          <a:noFill/>
        </p:spPr>
        <p:txBody>
          <a:bodyPr wrap="square" rtlCol="0">
            <a:spAutoFit/>
          </a:bodyPr>
          <a:lstStyle/>
          <a:p>
            <a:r>
              <a:rPr lang="en-US" sz="3600" b="1" dirty="0">
                <a:solidFill>
                  <a:srgbClr val="000000"/>
                </a:solidFill>
                <a:latin typeface="Source Sans Pro" panose="020B0503030403020204" pitchFamily="34" charset="0"/>
                <a:ea typeface="Source Sans Pro" panose="020B0503030403020204" pitchFamily="34" charset="0"/>
              </a:rPr>
              <a:t>Southeast Campus Quadrant</a:t>
            </a:r>
          </a:p>
          <a:p>
            <a:endParaRPr lang="en-US" sz="3600" dirty="0">
              <a:solidFill>
                <a:srgbClr val="000000"/>
              </a:solidFill>
            </a:endParaRPr>
          </a:p>
          <a:p>
            <a:pPr marL="571500" indent="-571500">
              <a:buFont typeface="Arial" panose="020B0604020202020204" pitchFamily="34" charset="0"/>
              <a:buChar char="•"/>
            </a:pPr>
            <a:r>
              <a:rPr lang="en-US" sz="2800" dirty="0">
                <a:solidFill>
                  <a:srgbClr val="000000"/>
                </a:solidFill>
                <a:latin typeface="Source Sans Pro" panose="020B0503030403020204" pitchFamily="34" charset="0"/>
                <a:ea typeface="Source Sans Pro" panose="020B0503030403020204" pitchFamily="34" charset="0"/>
              </a:rPr>
              <a:t>Future Commercial/Office Development</a:t>
            </a:r>
          </a:p>
          <a:p>
            <a:pPr marL="571500" indent="-571500">
              <a:buFont typeface="Arial" panose="020B0604020202020204" pitchFamily="34" charset="0"/>
              <a:buChar char="•"/>
            </a:pPr>
            <a:r>
              <a:rPr lang="en-US" sz="2800" dirty="0">
                <a:solidFill>
                  <a:srgbClr val="000000"/>
                </a:solidFill>
                <a:latin typeface="Source Sans Pro" panose="020B0503030403020204" pitchFamily="34" charset="0"/>
                <a:ea typeface="Source Sans Pro" panose="020B0503030403020204" pitchFamily="34" charset="0"/>
              </a:rPr>
              <a:t>Publicly accessible open space</a:t>
            </a:r>
          </a:p>
          <a:p>
            <a:pPr marL="571500" indent="-571500">
              <a:buFont typeface="Arial" panose="020B0604020202020204" pitchFamily="34" charset="0"/>
              <a:buChar char="•"/>
            </a:pPr>
            <a:endParaRPr lang="en-US" dirty="0">
              <a:solidFill>
                <a:schemeClr val="tx2">
                  <a:lumMod val="50000"/>
                </a:schemeClr>
              </a:solidFill>
            </a:endParaRPr>
          </a:p>
          <a:p>
            <a:endParaRPr lang="en-US" dirty="0">
              <a:solidFill>
                <a:schemeClr val="tx2">
                  <a:lumMod val="50000"/>
                </a:schemeClr>
              </a:solidFill>
            </a:endParaRPr>
          </a:p>
        </p:txBody>
      </p:sp>
      <p:sp>
        <p:nvSpPr>
          <p:cNvPr id="5" name="Rectangle 4">
            <a:extLst>
              <a:ext uri="{FF2B5EF4-FFF2-40B4-BE49-F238E27FC236}">
                <a16:creationId xmlns:a16="http://schemas.microsoft.com/office/drawing/2014/main" id="{48D5092D-A15C-4A36-B863-F444643D6C12}"/>
              </a:ext>
            </a:extLst>
          </p:cNvPr>
          <p:cNvSpPr/>
          <p:nvPr/>
        </p:nvSpPr>
        <p:spPr>
          <a:xfrm>
            <a:off x="10601012" y="5858797"/>
            <a:ext cx="1590988" cy="999203"/>
          </a:xfrm>
          <a:prstGeom prst="rect">
            <a:avLst/>
          </a:prstGeom>
          <a:solidFill>
            <a:srgbClr val="0F5D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ext&#10;&#10;Description automatically generated">
            <a:extLst>
              <a:ext uri="{FF2B5EF4-FFF2-40B4-BE49-F238E27FC236}">
                <a16:creationId xmlns:a16="http://schemas.microsoft.com/office/drawing/2014/main" id="{A57B9118-1F5E-48EC-A70A-6D8B15D2A2EB}"/>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saturation sat="6000"/>
                    </a14:imgEffect>
                  </a14:imgLayer>
                </a14:imgProps>
              </a:ext>
              <a:ext uri="{28A0092B-C50C-407E-A947-70E740481C1C}">
                <a14:useLocalDpi xmlns:a14="http://schemas.microsoft.com/office/drawing/2010/main" val="0"/>
              </a:ext>
            </a:extLst>
          </a:blip>
          <a:stretch>
            <a:fillRect/>
          </a:stretch>
        </p:blipFill>
        <p:spPr>
          <a:xfrm>
            <a:off x="10701975" y="5971548"/>
            <a:ext cx="1360045" cy="782635"/>
          </a:xfrm>
          <a:prstGeom prst="rect">
            <a:avLst/>
          </a:prstGeom>
        </p:spPr>
      </p:pic>
      <p:pic>
        <p:nvPicPr>
          <p:cNvPr id="7" name="Picture 6">
            <a:extLst>
              <a:ext uri="{FF2B5EF4-FFF2-40B4-BE49-F238E27FC236}">
                <a16:creationId xmlns:a16="http://schemas.microsoft.com/office/drawing/2014/main" id="{4E0752B0-3789-4190-9DC1-790455A715F1}"/>
              </a:ext>
            </a:extLst>
          </p:cNvPr>
          <p:cNvPicPr>
            <a:picLocks noChangeAspect="1"/>
          </p:cNvPicPr>
          <p:nvPr/>
        </p:nvPicPr>
        <p:blipFill rotWithShape="1">
          <a:blip r:embed="rId6">
            <a:extLst>
              <a:ext uri="{28A0092B-C50C-407E-A947-70E740481C1C}">
                <a14:useLocalDpi xmlns:a14="http://schemas.microsoft.com/office/drawing/2010/main" val="0"/>
              </a:ext>
            </a:extLst>
          </a:blip>
          <a:srcRect l="39240" t="61501" r="24529" b="11262"/>
          <a:stretch/>
        </p:blipFill>
        <p:spPr>
          <a:xfrm>
            <a:off x="0" y="-17210"/>
            <a:ext cx="5945244" cy="6907073"/>
          </a:xfrm>
          <a:prstGeom prst="rect">
            <a:avLst/>
          </a:prstGeom>
        </p:spPr>
      </p:pic>
    </p:spTree>
    <p:extLst>
      <p:ext uri="{BB962C8B-B14F-4D97-AF65-F5344CB8AC3E}">
        <p14:creationId xmlns:p14="http://schemas.microsoft.com/office/powerpoint/2010/main" val="3085741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4ABE0-49AA-4222-9158-576C7B95B1A0}"/>
              </a:ext>
            </a:extLst>
          </p:cNvPr>
          <p:cNvSpPr>
            <a:spLocks noGrp="1"/>
          </p:cNvSpPr>
          <p:nvPr>
            <p:ph type="title"/>
          </p:nvPr>
        </p:nvSpPr>
        <p:spPr/>
        <p:txBody>
          <a:bodyPr/>
          <a:lstStyle/>
          <a:p>
            <a:r>
              <a:rPr lang="en-US" dirty="0">
                <a:latin typeface="Source Sans Pro" panose="020B0503030403020204" pitchFamily="34" charset="0"/>
                <a:ea typeface="Source Sans Pro" panose="020B0503030403020204" pitchFamily="34" charset="0"/>
              </a:rPr>
              <a:t>Use &amp; Character Examples</a:t>
            </a:r>
          </a:p>
        </p:txBody>
      </p:sp>
      <p:pic>
        <p:nvPicPr>
          <p:cNvPr id="6" name="Picture 5">
            <a:extLst>
              <a:ext uri="{FF2B5EF4-FFF2-40B4-BE49-F238E27FC236}">
                <a16:creationId xmlns:a16="http://schemas.microsoft.com/office/drawing/2014/main" id="{A39F5DE8-8EE1-477B-8C63-6B004F23D620}"/>
              </a:ext>
            </a:extLst>
          </p:cNvPr>
          <p:cNvPicPr>
            <a:picLocks noChangeAspect="1"/>
          </p:cNvPicPr>
          <p:nvPr/>
        </p:nvPicPr>
        <p:blipFill rotWithShape="1">
          <a:blip r:embed="rId3"/>
          <a:srcRect l="5214" t="10154" r="19094" b="4488"/>
          <a:stretch/>
        </p:blipFill>
        <p:spPr>
          <a:xfrm>
            <a:off x="176529" y="2829304"/>
            <a:ext cx="5623445" cy="3834143"/>
          </a:xfrm>
          <a:prstGeom prst="rect">
            <a:avLst/>
          </a:prstGeom>
        </p:spPr>
      </p:pic>
      <p:pic>
        <p:nvPicPr>
          <p:cNvPr id="7" name="Picture 6">
            <a:extLst>
              <a:ext uri="{FF2B5EF4-FFF2-40B4-BE49-F238E27FC236}">
                <a16:creationId xmlns:a16="http://schemas.microsoft.com/office/drawing/2014/main" id="{06E5E5CA-B2D6-47AD-9DEE-AD651A944995}"/>
              </a:ext>
            </a:extLst>
          </p:cNvPr>
          <p:cNvPicPr>
            <a:picLocks noChangeAspect="1"/>
          </p:cNvPicPr>
          <p:nvPr/>
        </p:nvPicPr>
        <p:blipFill>
          <a:blip r:embed="rId4"/>
          <a:stretch>
            <a:fillRect/>
          </a:stretch>
        </p:blipFill>
        <p:spPr>
          <a:xfrm>
            <a:off x="5799974" y="2106457"/>
            <a:ext cx="6004761" cy="3752340"/>
          </a:xfrm>
          <a:prstGeom prst="rect">
            <a:avLst/>
          </a:prstGeom>
        </p:spPr>
      </p:pic>
      <p:sp>
        <p:nvSpPr>
          <p:cNvPr id="8" name="TextBox 7">
            <a:extLst>
              <a:ext uri="{FF2B5EF4-FFF2-40B4-BE49-F238E27FC236}">
                <a16:creationId xmlns:a16="http://schemas.microsoft.com/office/drawing/2014/main" id="{E5CFBDD7-ADC0-4DF8-8699-C087F9262ED8}"/>
              </a:ext>
            </a:extLst>
          </p:cNvPr>
          <p:cNvSpPr txBox="1"/>
          <p:nvPr/>
        </p:nvSpPr>
        <p:spPr>
          <a:xfrm>
            <a:off x="6647384" y="5858797"/>
            <a:ext cx="5474971" cy="369332"/>
          </a:xfrm>
          <a:prstGeom prst="rect">
            <a:avLst/>
          </a:prstGeom>
          <a:noFill/>
        </p:spPr>
        <p:txBody>
          <a:bodyPr wrap="square" rtlCol="0">
            <a:spAutoFit/>
          </a:bodyPr>
          <a:lstStyle/>
          <a:p>
            <a:r>
              <a:rPr lang="en-US" i="1" dirty="0">
                <a:solidFill>
                  <a:srgbClr val="000000"/>
                </a:solidFill>
              </a:rPr>
              <a:t>Medical office buildings</a:t>
            </a:r>
          </a:p>
        </p:txBody>
      </p:sp>
      <p:sp>
        <p:nvSpPr>
          <p:cNvPr id="9" name="Rectangle 8">
            <a:extLst>
              <a:ext uri="{FF2B5EF4-FFF2-40B4-BE49-F238E27FC236}">
                <a16:creationId xmlns:a16="http://schemas.microsoft.com/office/drawing/2014/main" id="{9B5099BC-7948-4357-903A-8EB67A9E9680}"/>
              </a:ext>
            </a:extLst>
          </p:cNvPr>
          <p:cNvSpPr/>
          <p:nvPr/>
        </p:nvSpPr>
        <p:spPr>
          <a:xfrm>
            <a:off x="10601012" y="5858797"/>
            <a:ext cx="1590988" cy="999203"/>
          </a:xfrm>
          <a:prstGeom prst="rect">
            <a:avLst/>
          </a:prstGeom>
          <a:solidFill>
            <a:srgbClr val="0F5D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Text&#10;&#10;Description automatically generated">
            <a:extLst>
              <a:ext uri="{FF2B5EF4-FFF2-40B4-BE49-F238E27FC236}">
                <a16:creationId xmlns:a16="http://schemas.microsoft.com/office/drawing/2014/main" id="{BBE76EAA-450D-4DF0-8673-D9CEC3BC505B}"/>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saturation sat="6000"/>
                    </a14:imgEffect>
                  </a14:imgLayer>
                </a14:imgProps>
              </a:ext>
              <a:ext uri="{28A0092B-C50C-407E-A947-70E740481C1C}">
                <a14:useLocalDpi xmlns:a14="http://schemas.microsoft.com/office/drawing/2010/main" val="0"/>
              </a:ext>
            </a:extLst>
          </a:blip>
          <a:stretch>
            <a:fillRect/>
          </a:stretch>
        </p:blipFill>
        <p:spPr>
          <a:xfrm>
            <a:off x="10701975" y="5971548"/>
            <a:ext cx="1360045" cy="782635"/>
          </a:xfrm>
          <a:prstGeom prst="rect">
            <a:avLst/>
          </a:prstGeom>
        </p:spPr>
      </p:pic>
    </p:spTree>
    <p:extLst>
      <p:ext uri="{BB962C8B-B14F-4D97-AF65-F5344CB8AC3E}">
        <p14:creationId xmlns:p14="http://schemas.microsoft.com/office/powerpoint/2010/main" val="26012764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4ABE0-49AA-4222-9158-576C7B95B1A0}"/>
              </a:ext>
            </a:extLst>
          </p:cNvPr>
          <p:cNvSpPr>
            <a:spLocks noGrp="1"/>
          </p:cNvSpPr>
          <p:nvPr>
            <p:ph type="title"/>
          </p:nvPr>
        </p:nvSpPr>
        <p:spPr/>
        <p:txBody>
          <a:bodyPr/>
          <a:lstStyle/>
          <a:p>
            <a:r>
              <a:rPr lang="en-US" sz="3600" dirty="0">
                <a:latin typeface="Source Sans Pro" panose="020B0503030403020204" pitchFamily="34" charset="0"/>
                <a:ea typeface="Source Sans Pro" panose="020B0503030403020204" pitchFamily="34" charset="0"/>
              </a:rPr>
              <a:t>Use &amp; Character Examples</a:t>
            </a:r>
          </a:p>
        </p:txBody>
      </p:sp>
      <p:pic>
        <p:nvPicPr>
          <p:cNvPr id="8" name="Picture 7">
            <a:extLst>
              <a:ext uri="{FF2B5EF4-FFF2-40B4-BE49-F238E27FC236}">
                <a16:creationId xmlns:a16="http://schemas.microsoft.com/office/drawing/2014/main" id="{3D3607FF-2F7C-48E5-A86F-9AC01BF073AB}"/>
              </a:ext>
            </a:extLst>
          </p:cNvPr>
          <p:cNvPicPr>
            <a:picLocks noChangeAspect="1"/>
          </p:cNvPicPr>
          <p:nvPr/>
        </p:nvPicPr>
        <p:blipFill rotWithShape="1">
          <a:blip r:embed="rId3"/>
          <a:srcRect b="9886"/>
          <a:stretch/>
        </p:blipFill>
        <p:spPr>
          <a:xfrm>
            <a:off x="4467024" y="2024946"/>
            <a:ext cx="7408747" cy="3833851"/>
          </a:xfrm>
          <a:prstGeom prst="rect">
            <a:avLst/>
          </a:prstGeom>
        </p:spPr>
      </p:pic>
      <p:pic>
        <p:nvPicPr>
          <p:cNvPr id="7" name="Picture 6">
            <a:extLst>
              <a:ext uri="{FF2B5EF4-FFF2-40B4-BE49-F238E27FC236}">
                <a16:creationId xmlns:a16="http://schemas.microsoft.com/office/drawing/2014/main" id="{1F844C5B-8F55-4CF4-8CDE-0143D42B9724}"/>
              </a:ext>
            </a:extLst>
          </p:cNvPr>
          <p:cNvPicPr>
            <a:picLocks noChangeAspect="1"/>
          </p:cNvPicPr>
          <p:nvPr/>
        </p:nvPicPr>
        <p:blipFill>
          <a:blip r:embed="rId4"/>
          <a:stretch>
            <a:fillRect/>
          </a:stretch>
        </p:blipFill>
        <p:spPr>
          <a:xfrm>
            <a:off x="176529" y="2994811"/>
            <a:ext cx="5049452" cy="3363587"/>
          </a:xfrm>
          <a:prstGeom prst="rect">
            <a:avLst/>
          </a:prstGeom>
          <a:ln w="38100">
            <a:solidFill>
              <a:schemeClr val="bg2"/>
            </a:solidFill>
          </a:ln>
        </p:spPr>
      </p:pic>
      <p:sp>
        <p:nvSpPr>
          <p:cNvPr id="3" name="TextBox 2">
            <a:extLst>
              <a:ext uri="{FF2B5EF4-FFF2-40B4-BE49-F238E27FC236}">
                <a16:creationId xmlns:a16="http://schemas.microsoft.com/office/drawing/2014/main" id="{BCE2EDD0-5287-4458-85FC-60846B6089A6}"/>
              </a:ext>
            </a:extLst>
          </p:cNvPr>
          <p:cNvSpPr txBox="1"/>
          <p:nvPr/>
        </p:nvSpPr>
        <p:spPr>
          <a:xfrm>
            <a:off x="138429" y="6364359"/>
            <a:ext cx="5474971" cy="381000"/>
          </a:xfrm>
          <a:prstGeom prst="rect">
            <a:avLst/>
          </a:prstGeom>
          <a:noFill/>
        </p:spPr>
        <p:txBody>
          <a:bodyPr wrap="square" rtlCol="0">
            <a:spAutoFit/>
          </a:bodyPr>
          <a:lstStyle/>
          <a:p>
            <a:r>
              <a:rPr lang="en-US" i="1" dirty="0">
                <a:solidFill>
                  <a:srgbClr val="000000"/>
                </a:solidFill>
                <a:latin typeface="Source Sans Pro" panose="020B0503030403020204" pitchFamily="34" charset="0"/>
                <a:ea typeface="Source Sans Pro" panose="020B0503030403020204" pitchFamily="34" charset="0"/>
              </a:rPr>
              <a:t>Large corporate office - perhaps too big to fit on site</a:t>
            </a:r>
          </a:p>
        </p:txBody>
      </p:sp>
      <p:sp>
        <p:nvSpPr>
          <p:cNvPr id="10" name="TextBox 9">
            <a:extLst>
              <a:ext uri="{FF2B5EF4-FFF2-40B4-BE49-F238E27FC236}">
                <a16:creationId xmlns:a16="http://schemas.microsoft.com/office/drawing/2014/main" id="{E0190911-C5FC-4997-AD54-95D34D96AA63}"/>
              </a:ext>
            </a:extLst>
          </p:cNvPr>
          <p:cNvSpPr txBox="1"/>
          <p:nvPr/>
        </p:nvSpPr>
        <p:spPr>
          <a:xfrm>
            <a:off x="5683181" y="5867297"/>
            <a:ext cx="5474971" cy="646331"/>
          </a:xfrm>
          <a:prstGeom prst="rect">
            <a:avLst/>
          </a:prstGeom>
          <a:noFill/>
        </p:spPr>
        <p:txBody>
          <a:bodyPr wrap="square" rtlCol="0">
            <a:spAutoFit/>
          </a:bodyPr>
          <a:lstStyle/>
          <a:p>
            <a:r>
              <a:rPr lang="en-US" i="1" dirty="0">
                <a:solidFill>
                  <a:srgbClr val="000000"/>
                </a:solidFill>
                <a:latin typeface="Source Sans Pro" panose="020B0503030403020204" pitchFamily="34" charset="0"/>
                <a:ea typeface="Source Sans Pro" panose="020B0503030403020204" pitchFamily="34" charset="0"/>
              </a:rPr>
              <a:t>Early education/pre-school </a:t>
            </a:r>
          </a:p>
          <a:p>
            <a:r>
              <a:rPr lang="en-US" i="1" dirty="0">
                <a:solidFill>
                  <a:srgbClr val="000000"/>
                </a:solidFill>
                <a:latin typeface="Source Sans Pro" panose="020B0503030403020204" pitchFamily="34" charset="0"/>
                <a:ea typeface="Source Sans Pro" panose="020B0503030403020204" pitchFamily="34" charset="0"/>
              </a:rPr>
              <a:t>uses like this seem more likely</a:t>
            </a:r>
          </a:p>
        </p:txBody>
      </p:sp>
      <p:sp>
        <p:nvSpPr>
          <p:cNvPr id="9" name="Rectangle 8">
            <a:extLst>
              <a:ext uri="{FF2B5EF4-FFF2-40B4-BE49-F238E27FC236}">
                <a16:creationId xmlns:a16="http://schemas.microsoft.com/office/drawing/2014/main" id="{BC255D00-09E5-4588-A894-D8BF20EE8F06}"/>
              </a:ext>
            </a:extLst>
          </p:cNvPr>
          <p:cNvSpPr/>
          <p:nvPr/>
        </p:nvSpPr>
        <p:spPr>
          <a:xfrm>
            <a:off x="10601012" y="5858797"/>
            <a:ext cx="1590988" cy="999203"/>
          </a:xfrm>
          <a:prstGeom prst="rect">
            <a:avLst/>
          </a:prstGeom>
          <a:solidFill>
            <a:srgbClr val="0F5D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BEE23652-8000-479D-B796-99A62C17B9E9}"/>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saturation sat="6000"/>
                    </a14:imgEffect>
                  </a14:imgLayer>
                </a14:imgProps>
              </a:ext>
              <a:ext uri="{28A0092B-C50C-407E-A947-70E740481C1C}">
                <a14:useLocalDpi xmlns:a14="http://schemas.microsoft.com/office/drawing/2010/main" val="0"/>
              </a:ext>
            </a:extLst>
          </a:blip>
          <a:stretch>
            <a:fillRect/>
          </a:stretch>
        </p:blipFill>
        <p:spPr>
          <a:xfrm>
            <a:off x="10701975" y="5971548"/>
            <a:ext cx="1360045" cy="782635"/>
          </a:xfrm>
          <a:prstGeom prst="rect">
            <a:avLst/>
          </a:prstGeom>
        </p:spPr>
      </p:pic>
    </p:spTree>
    <p:extLst>
      <p:ext uri="{BB962C8B-B14F-4D97-AF65-F5344CB8AC3E}">
        <p14:creationId xmlns:p14="http://schemas.microsoft.com/office/powerpoint/2010/main" val="34888007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4ABE0-49AA-4222-9158-576C7B95B1A0}"/>
              </a:ext>
            </a:extLst>
          </p:cNvPr>
          <p:cNvSpPr>
            <a:spLocks noGrp="1"/>
          </p:cNvSpPr>
          <p:nvPr>
            <p:ph type="title"/>
          </p:nvPr>
        </p:nvSpPr>
        <p:spPr/>
        <p:txBody>
          <a:bodyPr/>
          <a:lstStyle/>
          <a:p>
            <a:r>
              <a:rPr lang="en-US" dirty="0">
                <a:latin typeface="Source Sans Pro" panose="020B0503030403020204" pitchFamily="34" charset="0"/>
                <a:ea typeface="Source Sans Pro" panose="020B0503030403020204" pitchFamily="34" charset="0"/>
              </a:rPr>
              <a:t>Use &amp; Character Examples</a:t>
            </a:r>
          </a:p>
        </p:txBody>
      </p:sp>
      <p:pic>
        <p:nvPicPr>
          <p:cNvPr id="7" name="Picture 6">
            <a:extLst>
              <a:ext uri="{FF2B5EF4-FFF2-40B4-BE49-F238E27FC236}">
                <a16:creationId xmlns:a16="http://schemas.microsoft.com/office/drawing/2014/main" id="{049E1278-4594-4C11-ACA1-A86743FEE68E}"/>
              </a:ext>
            </a:extLst>
          </p:cNvPr>
          <p:cNvPicPr>
            <a:picLocks noChangeAspect="1"/>
          </p:cNvPicPr>
          <p:nvPr/>
        </p:nvPicPr>
        <p:blipFill rotWithShape="1">
          <a:blip r:embed="rId3"/>
          <a:srcRect t="13964" b="15362"/>
          <a:stretch/>
        </p:blipFill>
        <p:spPr>
          <a:xfrm>
            <a:off x="224424" y="2214865"/>
            <a:ext cx="6597112" cy="3105157"/>
          </a:xfrm>
          <a:prstGeom prst="rect">
            <a:avLst/>
          </a:prstGeom>
        </p:spPr>
      </p:pic>
      <p:pic>
        <p:nvPicPr>
          <p:cNvPr id="9" name="Picture 8" descr="A picture containing sky, building, outdoor&#10;&#10;Description automatically generated">
            <a:extLst>
              <a:ext uri="{FF2B5EF4-FFF2-40B4-BE49-F238E27FC236}">
                <a16:creationId xmlns:a16="http://schemas.microsoft.com/office/drawing/2014/main" id="{1D0CF537-9FAB-4C3C-9D7B-E7ABFF129BCA}"/>
              </a:ext>
            </a:extLst>
          </p:cNvPr>
          <p:cNvPicPr>
            <a:picLocks noChangeAspect="1"/>
          </p:cNvPicPr>
          <p:nvPr/>
        </p:nvPicPr>
        <p:blipFill>
          <a:blip r:embed="rId4"/>
          <a:stretch>
            <a:fillRect/>
          </a:stretch>
        </p:blipFill>
        <p:spPr>
          <a:xfrm>
            <a:off x="5629464" y="2593975"/>
            <a:ext cx="5297110" cy="3602747"/>
          </a:xfrm>
          <a:prstGeom prst="rect">
            <a:avLst/>
          </a:prstGeom>
        </p:spPr>
      </p:pic>
      <p:sp>
        <p:nvSpPr>
          <p:cNvPr id="10" name="TextBox 9">
            <a:extLst>
              <a:ext uri="{FF2B5EF4-FFF2-40B4-BE49-F238E27FC236}">
                <a16:creationId xmlns:a16="http://schemas.microsoft.com/office/drawing/2014/main" id="{B227711A-B853-4E2B-869E-D38E7EA1F019}"/>
              </a:ext>
            </a:extLst>
          </p:cNvPr>
          <p:cNvSpPr txBox="1"/>
          <p:nvPr/>
        </p:nvSpPr>
        <p:spPr>
          <a:xfrm>
            <a:off x="3077299" y="5320022"/>
            <a:ext cx="2573477" cy="369332"/>
          </a:xfrm>
          <a:prstGeom prst="rect">
            <a:avLst/>
          </a:prstGeom>
          <a:noFill/>
        </p:spPr>
        <p:txBody>
          <a:bodyPr wrap="square" rtlCol="0">
            <a:spAutoFit/>
          </a:bodyPr>
          <a:lstStyle/>
          <a:p>
            <a:r>
              <a:rPr lang="en-US" i="1" dirty="0">
                <a:solidFill>
                  <a:srgbClr val="000000"/>
                </a:solidFill>
                <a:latin typeface="Source Sans Pro" panose="020B0503030403020204" pitchFamily="34" charset="0"/>
                <a:ea typeface="Source Sans Pro" panose="020B0503030403020204" pitchFamily="34" charset="0"/>
              </a:rPr>
              <a:t>Community-related uses</a:t>
            </a:r>
          </a:p>
        </p:txBody>
      </p:sp>
      <p:sp>
        <p:nvSpPr>
          <p:cNvPr id="8" name="Rectangle 7">
            <a:extLst>
              <a:ext uri="{FF2B5EF4-FFF2-40B4-BE49-F238E27FC236}">
                <a16:creationId xmlns:a16="http://schemas.microsoft.com/office/drawing/2014/main" id="{1D87A133-F7E5-4BBF-8301-D518DEC6F954}"/>
              </a:ext>
            </a:extLst>
          </p:cNvPr>
          <p:cNvSpPr/>
          <p:nvPr/>
        </p:nvSpPr>
        <p:spPr>
          <a:xfrm>
            <a:off x="10601012" y="5858797"/>
            <a:ext cx="1590988" cy="999203"/>
          </a:xfrm>
          <a:prstGeom prst="rect">
            <a:avLst/>
          </a:prstGeom>
          <a:solidFill>
            <a:srgbClr val="0F5D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6258B5D0-E860-43C2-8FA2-8DAB661F6A97}"/>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saturation sat="6000"/>
                    </a14:imgEffect>
                  </a14:imgLayer>
                </a14:imgProps>
              </a:ext>
              <a:ext uri="{28A0092B-C50C-407E-A947-70E740481C1C}">
                <a14:useLocalDpi xmlns:a14="http://schemas.microsoft.com/office/drawing/2010/main" val="0"/>
              </a:ext>
            </a:extLst>
          </a:blip>
          <a:stretch>
            <a:fillRect/>
          </a:stretch>
        </p:blipFill>
        <p:spPr>
          <a:xfrm>
            <a:off x="10701975" y="5971548"/>
            <a:ext cx="1360045" cy="782635"/>
          </a:xfrm>
          <a:prstGeom prst="rect">
            <a:avLst/>
          </a:prstGeom>
        </p:spPr>
      </p:pic>
    </p:spTree>
    <p:extLst>
      <p:ext uri="{BB962C8B-B14F-4D97-AF65-F5344CB8AC3E}">
        <p14:creationId xmlns:p14="http://schemas.microsoft.com/office/powerpoint/2010/main" val="11382359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9ECD-1086-4E6C-86BE-AC3BC4D80EF2}"/>
              </a:ext>
            </a:extLst>
          </p:cNvPr>
          <p:cNvSpPr>
            <a:spLocks noGrp="1"/>
          </p:cNvSpPr>
          <p:nvPr>
            <p:ph type="title"/>
          </p:nvPr>
        </p:nvSpPr>
        <p:spPr/>
        <p:txBody>
          <a:bodyPr/>
          <a:lstStyle/>
          <a:p>
            <a:r>
              <a:rPr lang="en-US" dirty="0">
                <a:latin typeface="Source Sans Pro" panose="020B0503030403020204" pitchFamily="34" charset="0"/>
                <a:ea typeface="Source Sans Pro" panose="020B0503030403020204" pitchFamily="34" charset="0"/>
              </a:rPr>
              <a:t>Design Standards</a:t>
            </a:r>
          </a:p>
        </p:txBody>
      </p:sp>
      <p:sp>
        <p:nvSpPr>
          <p:cNvPr id="3" name="Content Placeholder 2">
            <a:extLst>
              <a:ext uri="{FF2B5EF4-FFF2-40B4-BE49-F238E27FC236}">
                <a16:creationId xmlns:a16="http://schemas.microsoft.com/office/drawing/2014/main" id="{BD0B92BF-3468-4361-889D-10DCF399BA89}"/>
              </a:ext>
            </a:extLst>
          </p:cNvPr>
          <p:cNvSpPr>
            <a:spLocks noGrp="1"/>
          </p:cNvSpPr>
          <p:nvPr>
            <p:ph idx="1"/>
          </p:nvPr>
        </p:nvSpPr>
        <p:spPr>
          <a:xfrm>
            <a:off x="818712" y="2222287"/>
            <a:ext cx="5277288" cy="3636511"/>
          </a:xfrm>
        </p:spPr>
        <p:txBody>
          <a:bodyPr>
            <a:normAutofit/>
          </a:bodyPr>
          <a:lstStyle/>
          <a:p>
            <a:r>
              <a:rPr lang="en-US" sz="2400" dirty="0">
                <a:latin typeface="Source Sans Pro" panose="020B0503030403020204" pitchFamily="34" charset="0"/>
                <a:ea typeface="Source Sans Pro" panose="020B0503030403020204" pitchFamily="34" charset="0"/>
              </a:rPr>
              <a:t>Design character &amp; sustainable design</a:t>
            </a:r>
          </a:p>
          <a:p>
            <a:r>
              <a:rPr lang="en-US" sz="2400" dirty="0">
                <a:latin typeface="Source Sans Pro" panose="020B0503030403020204" pitchFamily="34" charset="0"/>
                <a:ea typeface="Source Sans Pro" panose="020B0503030403020204" pitchFamily="34" charset="0"/>
              </a:rPr>
              <a:t>Site layout and access</a:t>
            </a:r>
          </a:p>
          <a:p>
            <a:r>
              <a:rPr lang="en-US" sz="2400" dirty="0">
                <a:latin typeface="Source Sans Pro" panose="020B0503030403020204" pitchFamily="34" charset="0"/>
                <a:ea typeface="Source Sans Pro" panose="020B0503030403020204" pitchFamily="34" charset="0"/>
              </a:rPr>
              <a:t>Building design</a:t>
            </a:r>
          </a:p>
          <a:p>
            <a:r>
              <a:rPr lang="en-US" sz="2400" dirty="0">
                <a:latin typeface="Source Sans Pro" panose="020B0503030403020204" pitchFamily="34" charset="0"/>
                <a:ea typeface="Source Sans Pro" panose="020B0503030403020204" pitchFamily="34" charset="0"/>
              </a:rPr>
              <a:t>Landscaping</a:t>
            </a:r>
          </a:p>
        </p:txBody>
      </p:sp>
      <p:pic>
        <p:nvPicPr>
          <p:cNvPr id="8" name="Picture 7">
            <a:extLst>
              <a:ext uri="{FF2B5EF4-FFF2-40B4-BE49-F238E27FC236}">
                <a16:creationId xmlns:a16="http://schemas.microsoft.com/office/drawing/2014/main" id="{567C9520-85FC-4A37-88B8-9EBBCE4645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6915" y="1973180"/>
            <a:ext cx="3302199" cy="4513832"/>
          </a:xfrm>
          <a:prstGeom prst="rect">
            <a:avLst/>
          </a:prstGeom>
        </p:spPr>
      </p:pic>
      <p:sp>
        <p:nvSpPr>
          <p:cNvPr id="7" name="Rectangle 6">
            <a:extLst>
              <a:ext uri="{FF2B5EF4-FFF2-40B4-BE49-F238E27FC236}">
                <a16:creationId xmlns:a16="http://schemas.microsoft.com/office/drawing/2014/main" id="{5A813AA1-08C3-459C-8BEA-8210028443FE}"/>
              </a:ext>
            </a:extLst>
          </p:cNvPr>
          <p:cNvSpPr/>
          <p:nvPr/>
        </p:nvSpPr>
        <p:spPr>
          <a:xfrm>
            <a:off x="10601012" y="5858797"/>
            <a:ext cx="1590988" cy="999203"/>
          </a:xfrm>
          <a:prstGeom prst="rect">
            <a:avLst/>
          </a:prstGeom>
          <a:solidFill>
            <a:srgbClr val="0F5D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3410B880-73EE-4A84-B52D-667D2309521D}"/>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saturation sat="6000"/>
                    </a14:imgEffect>
                  </a14:imgLayer>
                </a14:imgProps>
              </a:ext>
              <a:ext uri="{28A0092B-C50C-407E-A947-70E740481C1C}">
                <a14:useLocalDpi xmlns:a14="http://schemas.microsoft.com/office/drawing/2010/main" val="0"/>
              </a:ext>
            </a:extLst>
          </a:blip>
          <a:stretch>
            <a:fillRect/>
          </a:stretch>
        </p:blipFill>
        <p:spPr>
          <a:xfrm>
            <a:off x="10701975" y="5971548"/>
            <a:ext cx="1360045" cy="782635"/>
          </a:xfrm>
          <a:prstGeom prst="rect">
            <a:avLst/>
          </a:prstGeom>
        </p:spPr>
      </p:pic>
    </p:spTree>
    <p:extLst>
      <p:ext uri="{BB962C8B-B14F-4D97-AF65-F5344CB8AC3E}">
        <p14:creationId xmlns:p14="http://schemas.microsoft.com/office/powerpoint/2010/main" val="3416910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E1312-6FCD-4CB6-AC31-097178F23CA3}"/>
              </a:ext>
            </a:extLst>
          </p:cNvPr>
          <p:cNvSpPr>
            <a:spLocks noGrp="1"/>
          </p:cNvSpPr>
          <p:nvPr>
            <p:ph type="title"/>
          </p:nvPr>
        </p:nvSpPr>
        <p:spPr/>
        <p:txBody>
          <a:bodyPr/>
          <a:lstStyle/>
          <a:p>
            <a:r>
              <a:rPr lang="en-US" sz="5400" dirty="0">
                <a:latin typeface="Source Sans Pro" panose="020B0503030403020204" pitchFamily="34" charset="0"/>
                <a:ea typeface="Source Sans Pro" panose="020B0503030403020204" pitchFamily="34" charset="0"/>
              </a:rPr>
              <a:t>Zoom Guidelines</a:t>
            </a:r>
          </a:p>
        </p:txBody>
      </p:sp>
      <p:graphicFrame>
        <p:nvGraphicFramePr>
          <p:cNvPr id="25" name="Content Placeholder 2">
            <a:extLst>
              <a:ext uri="{FF2B5EF4-FFF2-40B4-BE49-F238E27FC236}">
                <a16:creationId xmlns:a16="http://schemas.microsoft.com/office/drawing/2014/main" id="{0940651A-93CE-4D44-95C3-DD377129AA37}"/>
              </a:ext>
            </a:extLst>
          </p:cNvPr>
          <p:cNvGraphicFramePr>
            <a:graphicFrameLocks noGrp="1"/>
          </p:cNvGraphicFramePr>
          <p:nvPr>
            <p:ph idx="1"/>
            <p:extLst>
              <p:ext uri="{D42A27DB-BD31-4B8C-83A1-F6EECF244321}">
                <p14:modId xmlns:p14="http://schemas.microsoft.com/office/powerpoint/2010/main" val="1356001807"/>
              </p:ext>
            </p:extLst>
          </p:nvPr>
        </p:nvGraphicFramePr>
        <p:xfrm>
          <a:off x="1286932" y="2205718"/>
          <a:ext cx="9618133" cy="4093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6" name="Rectangle 25">
            <a:extLst>
              <a:ext uri="{FF2B5EF4-FFF2-40B4-BE49-F238E27FC236}">
                <a16:creationId xmlns:a16="http://schemas.microsoft.com/office/drawing/2014/main" id="{133B1F71-7781-49BE-86C0-D6B68AA0D7B2}"/>
              </a:ext>
            </a:extLst>
          </p:cNvPr>
          <p:cNvSpPr/>
          <p:nvPr/>
        </p:nvSpPr>
        <p:spPr>
          <a:xfrm>
            <a:off x="10601012" y="5858797"/>
            <a:ext cx="1590988" cy="999203"/>
          </a:xfrm>
          <a:prstGeom prst="rect">
            <a:avLst/>
          </a:prstGeom>
          <a:solidFill>
            <a:srgbClr val="0F5D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Text&#10;&#10;Description automatically generated">
            <a:extLst>
              <a:ext uri="{FF2B5EF4-FFF2-40B4-BE49-F238E27FC236}">
                <a16:creationId xmlns:a16="http://schemas.microsoft.com/office/drawing/2014/main" id="{18BD075E-F752-472A-ABB5-46D758507288}"/>
              </a:ext>
            </a:extLst>
          </p:cNvPr>
          <p:cNvPicPr>
            <a:picLocks noChangeAspect="1"/>
          </p:cNvPicPr>
          <p:nvPr/>
        </p:nvPicPr>
        <p:blipFill>
          <a:blip r:embed="rId8">
            <a:lum bright="70000" contrast="-70000"/>
            <a:extLst>
              <a:ext uri="{BEBA8EAE-BF5A-486C-A8C5-ECC9F3942E4B}">
                <a14:imgProps xmlns:a14="http://schemas.microsoft.com/office/drawing/2010/main">
                  <a14:imgLayer r:embed="rId9">
                    <a14:imgEffect>
                      <a14:saturation sat="6000"/>
                    </a14:imgEffect>
                  </a14:imgLayer>
                </a14:imgProps>
              </a:ext>
              <a:ext uri="{28A0092B-C50C-407E-A947-70E740481C1C}">
                <a14:useLocalDpi xmlns:a14="http://schemas.microsoft.com/office/drawing/2010/main" val="0"/>
              </a:ext>
            </a:extLst>
          </a:blip>
          <a:stretch>
            <a:fillRect/>
          </a:stretch>
        </p:blipFill>
        <p:spPr>
          <a:xfrm>
            <a:off x="10701975" y="5971548"/>
            <a:ext cx="1360045" cy="782635"/>
          </a:xfrm>
          <a:prstGeom prst="rect">
            <a:avLst/>
          </a:prstGeom>
        </p:spPr>
      </p:pic>
    </p:spTree>
    <p:extLst>
      <p:ext uri="{BB962C8B-B14F-4D97-AF65-F5344CB8AC3E}">
        <p14:creationId xmlns:p14="http://schemas.microsoft.com/office/powerpoint/2010/main" val="29393593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8775F366-526C-4C42-8931-696FFE8AA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9" name="Rectangle 8">
            <a:extLst>
              <a:ext uri="{FF2B5EF4-FFF2-40B4-BE49-F238E27FC236}">
                <a16:creationId xmlns:a16="http://schemas.microsoft.com/office/drawing/2014/main" id="{597EA66B-2AAB-42B0-9F9D-38920D8D82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9CDA95-C4B2-49D5-A5CA-67C3B43092B5}"/>
              </a:ext>
            </a:extLst>
          </p:cNvPr>
          <p:cNvSpPr>
            <a:spLocks noGrp="1"/>
          </p:cNvSpPr>
          <p:nvPr>
            <p:ph type="title"/>
          </p:nvPr>
        </p:nvSpPr>
        <p:spPr>
          <a:xfrm>
            <a:off x="965199" y="885433"/>
            <a:ext cx="10261602" cy="3022257"/>
          </a:xfrm>
          <a:effectLst/>
        </p:spPr>
        <p:txBody>
          <a:bodyPr vert="horz" lIns="91440" tIns="45720" rIns="91440" bIns="45720" rtlCol="0" anchor="b">
            <a:normAutofit fontScale="90000"/>
          </a:bodyPr>
          <a:lstStyle/>
          <a:p>
            <a:pPr algn="ctr"/>
            <a:br>
              <a:rPr lang="en-US" sz="7200" dirty="0">
                <a:solidFill>
                  <a:schemeClr val="tx1"/>
                </a:solidFill>
                <a:latin typeface="Source Sans Pro" panose="020B0503030403020204" pitchFamily="34" charset="0"/>
              </a:rPr>
            </a:br>
            <a:r>
              <a:rPr lang="en-US" sz="7200" dirty="0">
                <a:solidFill>
                  <a:schemeClr val="tx1"/>
                </a:solidFill>
                <a:latin typeface="Source Sans Pro" panose="020B0503030403020204" pitchFamily="34" charset="0"/>
              </a:rPr>
              <a:t>Procedural/Timeline Questions?</a:t>
            </a:r>
          </a:p>
        </p:txBody>
      </p:sp>
      <p:sp>
        <p:nvSpPr>
          <p:cNvPr id="11" name="Freeform: Shape 10">
            <a:extLst>
              <a:ext uri="{FF2B5EF4-FFF2-40B4-BE49-F238E27FC236}">
                <a16:creationId xmlns:a16="http://schemas.microsoft.com/office/drawing/2014/main" id="{D360EBE3-31BB-422F-AA87-FA3873DAE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0800000">
            <a:off x="0" y="5388384"/>
            <a:ext cx="12192000" cy="1469616"/>
          </a:xfrm>
          <a:custGeom>
            <a:avLst/>
            <a:gdLst>
              <a:gd name="connsiteX0" fmla="*/ 6113881 w 12192000"/>
              <a:gd name="connsiteY0" fmla="*/ 1469616 h 1469616"/>
              <a:gd name="connsiteX1" fmla="*/ 6101181 w 12192000"/>
              <a:gd name="connsiteY1" fmla="*/ 1469616 h 1469616"/>
              <a:gd name="connsiteX2" fmla="*/ 6090598 w 12192000"/>
              <a:gd name="connsiteY2" fmla="*/ 1469616 h 1469616"/>
              <a:gd name="connsiteX3" fmla="*/ 6077897 w 12192000"/>
              <a:gd name="connsiteY3" fmla="*/ 1464854 h 1469616"/>
              <a:gd name="connsiteX4" fmla="*/ 6065198 w 12192000"/>
              <a:gd name="connsiteY4" fmla="*/ 1460091 h 1469616"/>
              <a:gd name="connsiteX5" fmla="*/ 6056731 w 12192000"/>
              <a:gd name="connsiteY5" fmla="*/ 1456916 h 1469616"/>
              <a:gd name="connsiteX6" fmla="*/ 5678033 w 12192000"/>
              <a:gd name="connsiteY6" fmla="*/ 1172892 h 1469616"/>
              <a:gd name="connsiteX7" fmla="*/ 0 w 12192000"/>
              <a:gd name="connsiteY7" fmla="*/ 1172892 h 1469616"/>
              <a:gd name="connsiteX8" fmla="*/ 0 w 12192000"/>
              <a:gd name="connsiteY8" fmla="*/ 1162370 h 1469616"/>
              <a:gd name="connsiteX9" fmla="*/ 0 w 12192000"/>
              <a:gd name="connsiteY9" fmla="*/ 403347 h 1469616"/>
              <a:gd name="connsiteX10" fmla="*/ 0 w 12192000"/>
              <a:gd name="connsiteY10" fmla="*/ 0 h 1469616"/>
              <a:gd name="connsiteX11" fmla="*/ 12192000 w 12192000"/>
              <a:gd name="connsiteY11" fmla="*/ 0 h 1469616"/>
              <a:gd name="connsiteX12" fmla="*/ 12192000 w 12192000"/>
              <a:gd name="connsiteY12" fmla="*/ 403347 h 1469616"/>
              <a:gd name="connsiteX13" fmla="*/ 12192000 w 12192000"/>
              <a:gd name="connsiteY13" fmla="*/ 1162370 h 1469616"/>
              <a:gd name="connsiteX14" fmla="*/ 12192000 w 12192000"/>
              <a:gd name="connsiteY14" fmla="*/ 1172892 h 1469616"/>
              <a:gd name="connsiteX15" fmla="*/ 6524330 w 12192000"/>
              <a:gd name="connsiteY15" fmla="*/ 1172892 h 1469616"/>
              <a:gd name="connsiteX16" fmla="*/ 6145631 w 12192000"/>
              <a:gd name="connsiteY16" fmla="*/ 1456916 h 1469616"/>
              <a:gd name="connsiteX17" fmla="*/ 6137163 w 12192000"/>
              <a:gd name="connsiteY17" fmla="*/ 1460091 h 1469616"/>
              <a:gd name="connsiteX18" fmla="*/ 6124463 w 12192000"/>
              <a:gd name="connsiteY18" fmla="*/ 1464854 h 146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1469616">
                <a:moveTo>
                  <a:pt x="6113881" y="1469616"/>
                </a:moveTo>
                <a:lnTo>
                  <a:pt x="6101181" y="1469616"/>
                </a:lnTo>
                <a:lnTo>
                  <a:pt x="6090598" y="1469616"/>
                </a:lnTo>
                <a:lnTo>
                  <a:pt x="6077897" y="1464854"/>
                </a:lnTo>
                <a:lnTo>
                  <a:pt x="6065198" y="1460091"/>
                </a:lnTo>
                <a:lnTo>
                  <a:pt x="6056731" y="1456916"/>
                </a:lnTo>
                <a:lnTo>
                  <a:pt x="5678033" y="1172892"/>
                </a:lnTo>
                <a:lnTo>
                  <a:pt x="0" y="1172892"/>
                </a:lnTo>
                <a:lnTo>
                  <a:pt x="0" y="1162370"/>
                </a:lnTo>
                <a:lnTo>
                  <a:pt x="0" y="403347"/>
                </a:lnTo>
                <a:lnTo>
                  <a:pt x="0" y="0"/>
                </a:lnTo>
                <a:lnTo>
                  <a:pt x="12192000" y="0"/>
                </a:lnTo>
                <a:lnTo>
                  <a:pt x="12192000" y="403347"/>
                </a:lnTo>
                <a:lnTo>
                  <a:pt x="12192000" y="1162370"/>
                </a:lnTo>
                <a:lnTo>
                  <a:pt x="12192000" y="1172892"/>
                </a:lnTo>
                <a:lnTo>
                  <a:pt x="6524330" y="1172892"/>
                </a:lnTo>
                <a:lnTo>
                  <a:pt x="6145631" y="1456916"/>
                </a:lnTo>
                <a:lnTo>
                  <a:pt x="6137163" y="1460091"/>
                </a:lnTo>
                <a:lnTo>
                  <a:pt x="6124463" y="1464854"/>
                </a:lnTo>
                <a:close/>
              </a:path>
            </a:pathLst>
          </a:custGeom>
          <a:ln>
            <a:noFill/>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487197643"/>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8775F366-526C-4C42-8931-696FFE8AA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2839A1C-34CB-4C3C-8531-CA67525FDE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9CDA95-C4B2-49D5-A5CA-67C3B43092B5}"/>
              </a:ext>
            </a:extLst>
          </p:cNvPr>
          <p:cNvSpPr>
            <a:spLocks noGrp="1"/>
          </p:cNvSpPr>
          <p:nvPr>
            <p:ph type="title"/>
          </p:nvPr>
        </p:nvSpPr>
        <p:spPr>
          <a:xfrm>
            <a:off x="6095999" y="1032918"/>
            <a:ext cx="5452533" cy="4792165"/>
          </a:xfrm>
          <a:effectLst/>
        </p:spPr>
        <p:txBody>
          <a:bodyPr vert="horz" lIns="91440" tIns="45720" rIns="91440" bIns="45720" rtlCol="0" anchor="ctr">
            <a:normAutofit/>
          </a:bodyPr>
          <a:lstStyle/>
          <a:p>
            <a:r>
              <a:rPr lang="en-US" sz="6600" dirty="0">
                <a:latin typeface="Source Sans Pro" panose="020B0503030403020204" pitchFamily="34" charset="0"/>
              </a:rPr>
              <a:t>5 Minute Break</a:t>
            </a:r>
          </a:p>
        </p:txBody>
      </p:sp>
      <p:sp useBgFill="1">
        <p:nvSpPr>
          <p:cNvPr id="11" name="Freeform: Shape 10">
            <a:extLst>
              <a:ext uri="{FF2B5EF4-FFF2-40B4-BE49-F238E27FC236}">
                <a16:creationId xmlns:a16="http://schemas.microsoft.com/office/drawing/2014/main" id="{FAC94EAF-F7F7-4727-AE69-A7036B4A51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650724" y="650724"/>
            <a:ext cx="6858000" cy="5556552"/>
          </a:xfrm>
          <a:custGeom>
            <a:avLst/>
            <a:gdLst>
              <a:gd name="connsiteX0" fmla="*/ 6858000 w 6858000"/>
              <a:gd name="connsiteY0" fmla="*/ 3445704 h 5556552"/>
              <a:gd name="connsiteX1" fmla="*/ 3829242 w 6858000"/>
              <a:gd name="connsiteY1" fmla="*/ 5433322 h 5556552"/>
              <a:gd name="connsiteX2" fmla="*/ 3827369 w 6858000"/>
              <a:gd name="connsiteY2" fmla="*/ 5434867 h 5556552"/>
              <a:gd name="connsiteX3" fmla="*/ 3824583 w 6858000"/>
              <a:gd name="connsiteY3" fmla="*/ 5436378 h 5556552"/>
              <a:gd name="connsiteX4" fmla="*/ 3798693 w 6858000"/>
              <a:gd name="connsiteY4" fmla="*/ 5453370 h 5556552"/>
              <a:gd name="connsiteX5" fmla="*/ 3785011 w 6858000"/>
              <a:gd name="connsiteY5" fmla="*/ 5457858 h 5556552"/>
              <a:gd name="connsiteX6" fmla="*/ 3706339 w 6858000"/>
              <a:gd name="connsiteY6" fmla="*/ 5500559 h 5556552"/>
              <a:gd name="connsiteX7" fmla="*/ 3428998 w 6858000"/>
              <a:gd name="connsiteY7" fmla="*/ 5556552 h 5556552"/>
              <a:gd name="connsiteX8" fmla="*/ 3151658 w 6858000"/>
              <a:gd name="connsiteY8" fmla="*/ 5500559 h 5556552"/>
              <a:gd name="connsiteX9" fmla="*/ 3072996 w 6858000"/>
              <a:gd name="connsiteY9" fmla="*/ 5457863 h 5556552"/>
              <a:gd name="connsiteX10" fmla="*/ 3059298 w 6858000"/>
              <a:gd name="connsiteY10" fmla="*/ 5453370 h 5556552"/>
              <a:gd name="connsiteX11" fmla="*/ 3033383 w 6858000"/>
              <a:gd name="connsiteY11" fmla="*/ 5436362 h 5556552"/>
              <a:gd name="connsiteX12" fmla="*/ 3030627 w 6858000"/>
              <a:gd name="connsiteY12" fmla="*/ 5434867 h 5556552"/>
              <a:gd name="connsiteX13" fmla="*/ 3028775 w 6858000"/>
              <a:gd name="connsiteY13" fmla="*/ 5433338 h 5556552"/>
              <a:gd name="connsiteX14" fmla="*/ 0 w 6858000"/>
              <a:gd name="connsiteY14" fmla="*/ 3445704 h 5556552"/>
              <a:gd name="connsiteX15" fmla="*/ 6858000 w 6858000"/>
              <a:gd name="connsiteY15" fmla="*/ 0 h 5556552"/>
              <a:gd name="connsiteX16" fmla="*/ 6858000 w 6858000"/>
              <a:gd name="connsiteY16" fmla="*/ 349336 h 5556552"/>
              <a:gd name="connsiteX17" fmla="*/ 6858000 w 6858000"/>
              <a:gd name="connsiteY17" fmla="*/ 3445703 h 5556552"/>
              <a:gd name="connsiteX18" fmla="*/ 0 w 6858000"/>
              <a:gd name="connsiteY18" fmla="*/ 3445703 h 5556552"/>
              <a:gd name="connsiteX19" fmla="*/ 0 w 6858000"/>
              <a:gd name="connsiteY19" fmla="*/ 0 h 555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5556552">
                <a:moveTo>
                  <a:pt x="6858000" y="3445704"/>
                </a:moveTo>
                <a:lnTo>
                  <a:pt x="3829242" y="5433322"/>
                </a:lnTo>
                <a:lnTo>
                  <a:pt x="3827369" y="5434867"/>
                </a:lnTo>
                <a:lnTo>
                  <a:pt x="3824583" y="5436378"/>
                </a:lnTo>
                <a:lnTo>
                  <a:pt x="3798693" y="5453370"/>
                </a:lnTo>
                <a:lnTo>
                  <a:pt x="3785011" y="5457858"/>
                </a:lnTo>
                <a:lnTo>
                  <a:pt x="3706339" y="5500559"/>
                </a:lnTo>
                <a:cubicBezTo>
                  <a:pt x="3621096" y="5536614"/>
                  <a:pt x="3527375" y="5556552"/>
                  <a:pt x="3428998" y="5556552"/>
                </a:cubicBezTo>
                <a:cubicBezTo>
                  <a:pt x="3330621" y="5556552"/>
                  <a:pt x="3236901" y="5536614"/>
                  <a:pt x="3151658" y="5500559"/>
                </a:cubicBezTo>
                <a:lnTo>
                  <a:pt x="3072996" y="5457863"/>
                </a:lnTo>
                <a:lnTo>
                  <a:pt x="3059298" y="5453370"/>
                </a:lnTo>
                <a:lnTo>
                  <a:pt x="3033383" y="5436362"/>
                </a:lnTo>
                <a:lnTo>
                  <a:pt x="3030627" y="5434867"/>
                </a:lnTo>
                <a:lnTo>
                  <a:pt x="3028775" y="5433338"/>
                </a:lnTo>
                <a:lnTo>
                  <a:pt x="0" y="3445704"/>
                </a:lnTo>
                <a:close/>
                <a:moveTo>
                  <a:pt x="6858000" y="0"/>
                </a:moveTo>
                <a:lnTo>
                  <a:pt x="6858000" y="349336"/>
                </a:lnTo>
                <a:lnTo>
                  <a:pt x="6858000" y="3445703"/>
                </a:lnTo>
                <a:lnTo>
                  <a:pt x="0" y="3445703"/>
                </a:lnTo>
                <a:lnTo>
                  <a:pt x="0" y="0"/>
                </a:lnTo>
                <a:close/>
              </a:path>
            </a:pathLst>
          </a:custGeom>
          <a:ln>
            <a:noFill/>
          </a:ln>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4044641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8775F366-526C-4C42-8931-696FFE8AA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9" name="Rectangle 8">
            <a:extLst>
              <a:ext uri="{FF2B5EF4-FFF2-40B4-BE49-F238E27FC236}">
                <a16:creationId xmlns:a16="http://schemas.microsoft.com/office/drawing/2014/main" id="{597EA66B-2AAB-42B0-9F9D-38920D8D82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9CDA95-C4B2-49D5-A5CA-67C3B43092B5}"/>
              </a:ext>
            </a:extLst>
          </p:cNvPr>
          <p:cNvSpPr>
            <a:spLocks noGrp="1"/>
          </p:cNvSpPr>
          <p:nvPr>
            <p:ph type="title"/>
          </p:nvPr>
        </p:nvSpPr>
        <p:spPr>
          <a:xfrm>
            <a:off x="965199" y="885433"/>
            <a:ext cx="10261602" cy="3022257"/>
          </a:xfrm>
          <a:effectLst/>
        </p:spPr>
        <p:txBody>
          <a:bodyPr vert="horz" lIns="91440" tIns="45720" rIns="91440" bIns="45720" rtlCol="0" anchor="b">
            <a:normAutofit/>
          </a:bodyPr>
          <a:lstStyle/>
          <a:p>
            <a:pPr algn="ctr"/>
            <a:r>
              <a:rPr lang="en-US" sz="7200" dirty="0">
                <a:solidFill>
                  <a:schemeClr val="tx1"/>
                </a:solidFill>
                <a:latin typeface="Source Sans Pro" panose="020B0503030403020204" pitchFamily="34" charset="0"/>
              </a:rPr>
              <a:t>Small Group Discussions</a:t>
            </a:r>
          </a:p>
        </p:txBody>
      </p:sp>
      <p:sp>
        <p:nvSpPr>
          <p:cNvPr id="11" name="Freeform: Shape 10">
            <a:extLst>
              <a:ext uri="{FF2B5EF4-FFF2-40B4-BE49-F238E27FC236}">
                <a16:creationId xmlns:a16="http://schemas.microsoft.com/office/drawing/2014/main" id="{D360EBE3-31BB-422F-AA87-FA3873DAE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0800000">
            <a:off x="0" y="5388384"/>
            <a:ext cx="12192000" cy="1469616"/>
          </a:xfrm>
          <a:custGeom>
            <a:avLst/>
            <a:gdLst>
              <a:gd name="connsiteX0" fmla="*/ 6113881 w 12192000"/>
              <a:gd name="connsiteY0" fmla="*/ 1469616 h 1469616"/>
              <a:gd name="connsiteX1" fmla="*/ 6101181 w 12192000"/>
              <a:gd name="connsiteY1" fmla="*/ 1469616 h 1469616"/>
              <a:gd name="connsiteX2" fmla="*/ 6090598 w 12192000"/>
              <a:gd name="connsiteY2" fmla="*/ 1469616 h 1469616"/>
              <a:gd name="connsiteX3" fmla="*/ 6077897 w 12192000"/>
              <a:gd name="connsiteY3" fmla="*/ 1464854 h 1469616"/>
              <a:gd name="connsiteX4" fmla="*/ 6065198 w 12192000"/>
              <a:gd name="connsiteY4" fmla="*/ 1460091 h 1469616"/>
              <a:gd name="connsiteX5" fmla="*/ 6056731 w 12192000"/>
              <a:gd name="connsiteY5" fmla="*/ 1456916 h 1469616"/>
              <a:gd name="connsiteX6" fmla="*/ 5678033 w 12192000"/>
              <a:gd name="connsiteY6" fmla="*/ 1172892 h 1469616"/>
              <a:gd name="connsiteX7" fmla="*/ 0 w 12192000"/>
              <a:gd name="connsiteY7" fmla="*/ 1172892 h 1469616"/>
              <a:gd name="connsiteX8" fmla="*/ 0 w 12192000"/>
              <a:gd name="connsiteY8" fmla="*/ 1162370 h 1469616"/>
              <a:gd name="connsiteX9" fmla="*/ 0 w 12192000"/>
              <a:gd name="connsiteY9" fmla="*/ 403347 h 1469616"/>
              <a:gd name="connsiteX10" fmla="*/ 0 w 12192000"/>
              <a:gd name="connsiteY10" fmla="*/ 0 h 1469616"/>
              <a:gd name="connsiteX11" fmla="*/ 12192000 w 12192000"/>
              <a:gd name="connsiteY11" fmla="*/ 0 h 1469616"/>
              <a:gd name="connsiteX12" fmla="*/ 12192000 w 12192000"/>
              <a:gd name="connsiteY12" fmla="*/ 403347 h 1469616"/>
              <a:gd name="connsiteX13" fmla="*/ 12192000 w 12192000"/>
              <a:gd name="connsiteY13" fmla="*/ 1162370 h 1469616"/>
              <a:gd name="connsiteX14" fmla="*/ 12192000 w 12192000"/>
              <a:gd name="connsiteY14" fmla="*/ 1172892 h 1469616"/>
              <a:gd name="connsiteX15" fmla="*/ 6524330 w 12192000"/>
              <a:gd name="connsiteY15" fmla="*/ 1172892 h 1469616"/>
              <a:gd name="connsiteX16" fmla="*/ 6145631 w 12192000"/>
              <a:gd name="connsiteY16" fmla="*/ 1456916 h 1469616"/>
              <a:gd name="connsiteX17" fmla="*/ 6137163 w 12192000"/>
              <a:gd name="connsiteY17" fmla="*/ 1460091 h 1469616"/>
              <a:gd name="connsiteX18" fmla="*/ 6124463 w 12192000"/>
              <a:gd name="connsiteY18" fmla="*/ 1464854 h 146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1469616">
                <a:moveTo>
                  <a:pt x="6113881" y="1469616"/>
                </a:moveTo>
                <a:lnTo>
                  <a:pt x="6101181" y="1469616"/>
                </a:lnTo>
                <a:lnTo>
                  <a:pt x="6090598" y="1469616"/>
                </a:lnTo>
                <a:lnTo>
                  <a:pt x="6077897" y="1464854"/>
                </a:lnTo>
                <a:lnTo>
                  <a:pt x="6065198" y="1460091"/>
                </a:lnTo>
                <a:lnTo>
                  <a:pt x="6056731" y="1456916"/>
                </a:lnTo>
                <a:lnTo>
                  <a:pt x="5678033" y="1172892"/>
                </a:lnTo>
                <a:lnTo>
                  <a:pt x="0" y="1172892"/>
                </a:lnTo>
                <a:lnTo>
                  <a:pt x="0" y="1162370"/>
                </a:lnTo>
                <a:lnTo>
                  <a:pt x="0" y="403347"/>
                </a:lnTo>
                <a:lnTo>
                  <a:pt x="0" y="0"/>
                </a:lnTo>
                <a:lnTo>
                  <a:pt x="12192000" y="0"/>
                </a:lnTo>
                <a:lnTo>
                  <a:pt x="12192000" y="403347"/>
                </a:lnTo>
                <a:lnTo>
                  <a:pt x="12192000" y="1162370"/>
                </a:lnTo>
                <a:lnTo>
                  <a:pt x="12192000" y="1172892"/>
                </a:lnTo>
                <a:lnTo>
                  <a:pt x="6524330" y="1172892"/>
                </a:lnTo>
                <a:lnTo>
                  <a:pt x="6145631" y="1456916"/>
                </a:lnTo>
                <a:lnTo>
                  <a:pt x="6137163" y="1460091"/>
                </a:lnTo>
                <a:lnTo>
                  <a:pt x="6124463" y="1464854"/>
                </a:lnTo>
                <a:close/>
              </a:path>
            </a:pathLst>
          </a:custGeom>
          <a:ln>
            <a:noFill/>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89233573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0D45553-91A4-480A-9577-0E0FC0D919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218742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a:ea typeface="+mn-ea"/>
              <a:cs typeface="+mn-cs"/>
            </a:endParaRPr>
          </a:p>
        </p:txBody>
      </p:sp>
      <p:sp>
        <p:nvSpPr>
          <p:cNvPr id="15" name="Freeform 23">
            <a:extLst>
              <a:ext uri="{FF2B5EF4-FFF2-40B4-BE49-F238E27FC236}">
                <a16:creationId xmlns:a16="http://schemas.microsoft.com/office/drawing/2014/main" id="{D240F8A8-FEA1-42C2-B259-27A9351279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blipFill>
            <a:blip r:embed="rId2">
              <a:duotone>
                <a:schemeClr val="accent1">
                  <a:tint val="98000"/>
                  <a:lumMod val="102000"/>
                </a:schemeClr>
                <a:schemeClr val="accent1">
                  <a:shade val="98000"/>
                  <a:lumMod val="98000"/>
                </a:schemeClr>
              </a:duotone>
            </a:blip>
            <a:tile tx="0" ty="0" sx="100000" sy="100000" flip="none" algn="tl"/>
          </a:blipFill>
          <a:ln>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a:ea typeface="+mn-ea"/>
              <a:cs typeface="+mn-cs"/>
            </a:endParaRPr>
          </a:p>
        </p:txBody>
      </p:sp>
      <p:sp>
        <p:nvSpPr>
          <p:cNvPr id="2" name="Title 1">
            <a:extLst>
              <a:ext uri="{FF2B5EF4-FFF2-40B4-BE49-F238E27FC236}">
                <a16:creationId xmlns:a16="http://schemas.microsoft.com/office/drawing/2014/main" id="{8F680996-B49B-4B61-B9EE-9692B399D700}"/>
              </a:ext>
            </a:extLst>
          </p:cNvPr>
          <p:cNvSpPr>
            <a:spLocks noGrp="1"/>
          </p:cNvSpPr>
          <p:nvPr>
            <p:ph type="title"/>
          </p:nvPr>
        </p:nvSpPr>
        <p:spPr>
          <a:xfrm>
            <a:off x="556591" y="1741714"/>
            <a:ext cx="3518452" cy="4117749"/>
          </a:xfrm>
        </p:spPr>
        <p:txBody>
          <a:bodyPr anchor="t">
            <a:normAutofit/>
          </a:bodyPr>
          <a:lstStyle/>
          <a:p>
            <a:r>
              <a:rPr lang="en-US" dirty="0">
                <a:latin typeface="Source Sans Pro" panose="020B0503030403020204" pitchFamily="34" charset="0"/>
              </a:rPr>
              <a:t>Staying Engaged</a:t>
            </a:r>
          </a:p>
        </p:txBody>
      </p:sp>
      <p:sp>
        <p:nvSpPr>
          <p:cNvPr id="6" name="Rectangle 5">
            <a:extLst>
              <a:ext uri="{FF2B5EF4-FFF2-40B4-BE49-F238E27FC236}">
                <a16:creationId xmlns:a16="http://schemas.microsoft.com/office/drawing/2014/main" id="{7E27ED5A-B772-4CC1-B6D0-4F249CB9C37E}"/>
              </a:ext>
            </a:extLst>
          </p:cNvPr>
          <p:cNvSpPr/>
          <p:nvPr/>
        </p:nvSpPr>
        <p:spPr>
          <a:xfrm>
            <a:off x="10601012" y="5858797"/>
            <a:ext cx="1590988" cy="999203"/>
          </a:xfrm>
          <a:prstGeom prst="rect">
            <a:avLst/>
          </a:prstGeom>
          <a:solidFill>
            <a:srgbClr val="0F5D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a:ea typeface="+mn-ea"/>
              <a:cs typeface="+mn-cs"/>
            </a:endParaRPr>
          </a:p>
        </p:txBody>
      </p:sp>
      <p:pic>
        <p:nvPicPr>
          <p:cNvPr id="7" name="Picture 6" descr="Text&#10;&#10;Description automatically generated">
            <a:extLst>
              <a:ext uri="{FF2B5EF4-FFF2-40B4-BE49-F238E27FC236}">
                <a16:creationId xmlns:a16="http://schemas.microsoft.com/office/drawing/2014/main" id="{DBB2CCE0-ECBC-49CC-ABE1-09331A0BB4F7}"/>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saturation sat="6000"/>
                    </a14:imgEffect>
                  </a14:imgLayer>
                </a14:imgProps>
              </a:ext>
              <a:ext uri="{28A0092B-C50C-407E-A947-70E740481C1C}">
                <a14:useLocalDpi xmlns:a14="http://schemas.microsoft.com/office/drawing/2010/main" val="0"/>
              </a:ext>
            </a:extLst>
          </a:blip>
          <a:stretch>
            <a:fillRect/>
          </a:stretch>
        </p:blipFill>
        <p:spPr>
          <a:xfrm>
            <a:off x="10701975" y="5971548"/>
            <a:ext cx="1360045" cy="782635"/>
          </a:xfrm>
          <a:prstGeom prst="rect">
            <a:avLst/>
          </a:prstGeom>
        </p:spPr>
      </p:pic>
      <p:graphicFrame>
        <p:nvGraphicFramePr>
          <p:cNvPr id="10" name="Content Placeholder 2">
            <a:extLst>
              <a:ext uri="{FF2B5EF4-FFF2-40B4-BE49-F238E27FC236}">
                <a16:creationId xmlns:a16="http://schemas.microsoft.com/office/drawing/2014/main" id="{EC0AF27D-8C42-4BA5-9A06-0144B7A4D715}"/>
              </a:ext>
            </a:extLst>
          </p:cNvPr>
          <p:cNvGraphicFramePr>
            <a:graphicFrameLocks noGrp="1"/>
          </p:cNvGraphicFramePr>
          <p:nvPr>
            <p:ph idx="1"/>
            <p:extLst>
              <p:ext uri="{D42A27DB-BD31-4B8C-83A1-F6EECF244321}">
                <p14:modId xmlns:p14="http://schemas.microsoft.com/office/powerpoint/2010/main" val="1690587100"/>
              </p:ext>
            </p:extLst>
          </p:nvPr>
        </p:nvGraphicFramePr>
        <p:xfrm>
          <a:off x="5466523" y="1172818"/>
          <a:ext cx="5906328" cy="46866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388756992"/>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E1312-6FCD-4CB6-AC31-097178F23CA3}"/>
              </a:ext>
            </a:extLst>
          </p:cNvPr>
          <p:cNvSpPr>
            <a:spLocks noGrp="1"/>
          </p:cNvSpPr>
          <p:nvPr>
            <p:ph type="title"/>
          </p:nvPr>
        </p:nvSpPr>
        <p:spPr/>
        <p:txBody>
          <a:bodyPr/>
          <a:lstStyle/>
          <a:p>
            <a:r>
              <a:rPr lang="en-US" sz="5400" dirty="0">
                <a:latin typeface="Source Sans Pro" panose="020B0503030403020204" pitchFamily="34" charset="0"/>
                <a:ea typeface="Source Sans Pro" panose="020B0503030403020204" pitchFamily="34" charset="0"/>
              </a:rPr>
              <a:t>Zoom Guidelines</a:t>
            </a:r>
          </a:p>
        </p:txBody>
      </p:sp>
      <p:graphicFrame>
        <p:nvGraphicFramePr>
          <p:cNvPr id="5" name="Content Placeholder 2">
            <a:extLst>
              <a:ext uri="{FF2B5EF4-FFF2-40B4-BE49-F238E27FC236}">
                <a16:creationId xmlns:a16="http://schemas.microsoft.com/office/drawing/2014/main" id="{10A7A8AB-DC1A-43D0-A1EC-4C9F0E7B07C3}"/>
              </a:ext>
            </a:extLst>
          </p:cNvPr>
          <p:cNvGraphicFramePr>
            <a:graphicFrameLocks noGrp="1"/>
          </p:cNvGraphicFramePr>
          <p:nvPr>
            <p:ph idx="1"/>
            <p:extLst>
              <p:ext uri="{D42A27DB-BD31-4B8C-83A1-F6EECF244321}">
                <p14:modId xmlns:p14="http://schemas.microsoft.com/office/powerpoint/2010/main" val="194685574"/>
              </p:ext>
            </p:extLst>
          </p:nvPr>
        </p:nvGraphicFramePr>
        <p:xfrm>
          <a:off x="1634836" y="2015217"/>
          <a:ext cx="8663709" cy="40992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42DE7062-852C-49D0-B012-1B068025F14A}"/>
              </a:ext>
            </a:extLst>
          </p:cNvPr>
          <p:cNvSpPr/>
          <p:nvPr/>
        </p:nvSpPr>
        <p:spPr>
          <a:xfrm>
            <a:off x="10601012" y="5858797"/>
            <a:ext cx="1590988" cy="999203"/>
          </a:xfrm>
          <a:prstGeom prst="rect">
            <a:avLst/>
          </a:prstGeom>
          <a:solidFill>
            <a:srgbClr val="0F5D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ext&#10;&#10;Description automatically generated">
            <a:extLst>
              <a:ext uri="{FF2B5EF4-FFF2-40B4-BE49-F238E27FC236}">
                <a16:creationId xmlns:a16="http://schemas.microsoft.com/office/drawing/2014/main" id="{23659483-0ED1-451F-82A7-D539518E7932}"/>
              </a:ext>
            </a:extLst>
          </p:cNvPr>
          <p:cNvPicPr>
            <a:picLocks noChangeAspect="1"/>
          </p:cNvPicPr>
          <p:nvPr/>
        </p:nvPicPr>
        <p:blipFill>
          <a:blip r:embed="rId8">
            <a:lum bright="70000" contrast="-70000"/>
            <a:extLst>
              <a:ext uri="{BEBA8EAE-BF5A-486C-A8C5-ECC9F3942E4B}">
                <a14:imgProps xmlns:a14="http://schemas.microsoft.com/office/drawing/2010/main">
                  <a14:imgLayer r:embed="rId9">
                    <a14:imgEffect>
                      <a14:saturation sat="6000"/>
                    </a14:imgEffect>
                  </a14:imgLayer>
                </a14:imgProps>
              </a:ext>
              <a:ext uri="{28A0092B-C50C-407E-A947-70E740481C1C}">
                <a14:useLocalDpi xmlns:a14="http://schemas.microsoft.com/office/drawing/2010/main" val="0"/>
              </a:ext>
            </a:extLst>
          </a:blip>
          <a:stretch>
            <a:fillRect/>
          </a:stretch>
        </p:blipFill>
        <p:spPr>
          <a:xfrm>
            <a:off x="10701975" y="5971548"/>
            <a:ext cx="1360045" cy="782635"/>
          </a:xfrm>
          <a:prstGeom prst="rect">
            <a:avLst/>
          </a:prstGeom>
        </p:spPr>
      </p:pic>
    </p:spTree>
    <p:extLst>
      <p:ext uri="{BB962C8B-B14F-4D97-AF65-F5344CB8AC3E}">
        <p14:creationId xmlns:p14="http://schemas.microsoft.com/office/powerpoint/2010/main" val="2705111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89A69AF-D57B-49B4-886C-D4A5DC1944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CABDC08D-6093-4397-92D4-54D00E2BB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650724" y="650724"/>
            <a:ext cx="6858000" cy="5556552"/>
          </a:xfrm>
          <a:custGeom>
            <a:avLst/>
            <a:gdLst>
              <a:gd name="connsiteX0" fmla="*/ 6858000 w 6858000"/>
              <a:gd name="connsiteY0" fmla="*/ 3445704 h 5556552"/>
              <a:gd name="connsiteX1" fmla="*/ 3829242 w 6858000"/>
              <a:gd name="connsiteY1" fmla="*/ 5433322 h 5556552"/>
              <a:gd name="connsiteX2" fmla="*/ 3827369 w 6858000"/>
              <a:gd name="connsiteY2" fmla="*/ 5434867 h 5556552"/>
              <a:gd name="connsiteX3" fmla="*/ 3824583 w 6858000"/>
              <a:gd name="connsiteY3" fmla="*/ 5436378 h 5556552"/>
              <a:gd name="connsiteX4" fmla="*/ 3798693 w 6858000"/>
              <a:gd name="connsiteY4" fmla="*/ 5453370 h 5556552"/>
              <a:gd name="connsiteX5" fmla="*/ 3785011 w 6858000"/>
              <a:gd name="connsiteY5" fmla="*/ 5457858 h 5556552"/>
              <a:gd name="connsiteX6" fmla="*/ 3706339 w 6858000"/>
              <a:gd name="connsiteY6" fmla="*/ 5500559 h 5556552"/>
              <a:gd name="connsiteX7" fmla="*/ 3428998 w 6858000"/>
              <a:gd name="connsiteY7" fmla="*/ 5556552 h 5556552"/>
              <a:gd name="connsiteX8" fmla="*/ 3151658 w 6858000"/>
              <a:gd name="connsiteY8" fmla="*/ 5500559 h 5556552"/>
              <a:gd name="connsiteX9" fmla="*/ 3072996 w 6858000"/>
              <a:gd name="connsiteY9" fmla="*/ 5457863 h 5556552"/>
              <a:gd name="connsiteX10" fmla="*/ 3059298 w 6858000"/>
              <a:gd name="connsiteY10" fmla="*/ 5453370 h 5556552"/>
              <a:gd name="connsiteX11" fmla="*/ 3033383 w 6858000"/>
              <a:gd name="connsiteY11" fmla="*/ 5436362 h 5556552"/>
              <a:gd name="connsiteX12" fmla="*/ 3030627 w 6858000"/>
              <a:gd name="connsiteY12" fmla="*/ 5434867 h 5556552"/>
              <a:gd name="connsiteX13" fmla="*/ 3028775 w 6858000"/>
              <a:gd name="connsiteY13" fmla="*/ 5433338 h 5556552"/>
              <a:gd name="connsiteX14" fmla="*/ 0 w 6858000"/>
              <a:gd name="connsiteY14" fmla="*/ 3445704 h 5556552"/>
              <a:gd name="connsiteX15" fmla="*/ 6858000 w 6858000"/>
              <a:gd name="connsiteY15" fmla="*/ 0 h 5556552"/>
              <a:gd name="connsiteX16" fmla="*/ 6858000 w 6858000"/>
              <a:gd name="connsiteY16" fmla="*/ 349336 h 5556552"/>
              <a:gd name="connsiteX17" fmla="*/ 6858000 w 6858000"/>
              <a:gd name="connsiteY17" fmla="*/ 3445703 h 5556552"/>
              <a:gd name="connsiteX18" fmla="*/ 0 w 6858000"/>
              <a:gd name="connsiteY18" fmla="*/ 3445703 h 5556552"/>
              <a:gd name="connsiteX19" fmla="*/ 0 w 6858000"/>
              <a:gd name="connsiteY19" fmla="*/ 0 h 555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5556552">
                <a:moveTo>
                  <a:pt x="6858000" y="3445704"/>
                </a:moveTo>
                <a:lnTo>
                  <a:pt x="3829242" y="5433322"/>
                </a:lnTo>
                <a:lnTo>
                  <a:pt x="3827369" y="5434867"/>
                </a:lnTo>
                <a:lnTo>
                  <a:pt x="3824583" y="5436378"/>
                </a:lnTo>
                <a:lnTo>
                  <a:pt x="3798693" y="5453370"/>
                </a:lnTo>
                <a:lnTo>
                  <a:pt x="3785011" y="5457858"/>
                </a:lnTo>
                <a:lnTo>
                  <a:pt x="3706339" y="5500559"/>
                </a:lnTo>
                <a:cubicBezTo>
                  <a:pt x="3621096" y="5536614"/>
                  <a:pt x="3527375" y="5556552"/>
                  <a:pt x="3428998" y="5556552"/>
                </a:cubicBezTo>
                <a:cubicBezTo>
                  <a:pt x="3330621" y="5556552"/>
                  <a:pt x="3236901" y="5536614"/>
                  <a:pt x="3151658" y="5500559"/>
                </a:cubicBezTo>
                <a:lnTo>
                  <a:pt x="3072996" y="5457863"/>
                </a:lnTo>
                <a:lnTo>
                  <a:pt x="3059298" y="5453370"/>
                </a:lnTo>
                <a:lnTo>
                  <a:pt x="3033383" y="5436362"/>
                </a:lnTo>
                <a:lnTo>
                  <a:pt x="3030627" y="5434867"/>
                </a:lnTo>
                <a:lnTo>
                  <a:pt x="3028775" y="5433338"/>
                </a:lnTo>
                <a:lnTo>
                  <a:pt x="0" y="3445704"/>
                </a:lnTo>
                <a:close/>
                <a:moveTo>
                  <a:pt x="6858000" y="0"/>
                </a:moveTo>
                <a:lnTo>
                  <a:pt x="6858000" y="349336"/>
                </a:lnTo>
                <a:lnTo>
                  <a:pt x="6858000" y="3445703"/>
                </a:lnTo>
                <a:lnTo>
                  <a:pt x="0" y="3445703"/>
                </a:lnTo>
                <a:lnTo>
                  <a:pt x="0" y="0"/>
                </a:lnTo>
                <a:close/>
              </a:path>
            </a:pathLst>
          </a:custGeom>
          <a:ln>
            <a:noFill/>
          </a:ln>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57B6C54-EFB6-4461-A5C3-525E8A5E1340}"/>
              </a:ext>
            </a:extLst>
          </p:cNvPr>
          <p:cNvSpPr>
            <a:spLocks noGrp="1"/>
          </p:cNvSpPr>
          <p:nvPr>
            <p:ph type="title"/>
          </p:nvPr>
        </p:nvSpPr>
        <p:spPr>
          <a:xfrm>
            <a:off x="451515" y="1734857"/>
            <a:ext cx="3765483" cy="3388287"/>
          </a:xfrm>
        </p:spPr>
        <p:txBody>
          <a:bodyPr anchor="ctr">
            <a:normAutofit/>
          </a:bodyPr>
          <a:lstStyle/>
          <a:p>
            <a:r>
              <a:rPr lang="en-US" dirty="0">
                <a:latin typeface="Source Sans Pro" panose="020B0503030403020204" pitchFamily="34" charset="0"/>
                <a:ea typeface="Source Sans Pro" panose="020B0503030403020204" pitchFamily="34" charset="0"/>
              </a:rPr>
              <a:t>Introductions</a:t>
            </a:r>
          </a:p>
        </p:txBody>
      </p:sp>
      <p:sp>
        <p:nvSpPr>
          <p:cNvPr id="3" name="Content Placeholder 2">
            <a:extLst>
              <a:ext uri="{FF2B5EF4-FFF2-40B4-BE49-F238E27FC236}">
                <a16:creationId xmlns:a16="http://schemas.microsoft.com/office/drawing/2014/main" id="{4B069DEB-F9DB-4C43-BF68-0DD3C2045598}"/>
              </a:ext>
            </a:extLst>
          </p:cNvPr>
          <p:cNvSpPr>
            <a:spLocks noGrp="1"/>
          </p:cNvSpPr>
          <p:nvPr>
            <p:ph idx="1"/>
          </p:nvPr>
        </p:nvSpPr>
        <p:spPr>
          <a:xfrm>
            <a:off x="6033031" y="676073"/>
            <a:ext cx="5365218" cy="5706254"/>
          </a:xfrm>
          <a:effectLst/>
        </p:spPr>
        <p:txBody>
          <a:bodyPr numCol="2">
            <a:normAutofit/>
          </a:bodyPr>
          <a:lstStyle/>
          <a:p>
            <a:pPr marL="0" indent="0">
              <a:lnSpc>
                <a:spcPct val="90000"/>
              </a:lnSpc>
              <a:buNone/>
            </a:pPr>
            <a:r>
              <a:rPr lang="en-US" b="1" dirty="0">
                <a:latin typeface="Source Sans Pro" panose="020B0503030403020204" pitchFamily="34" charset="0"/>
                <a:ea typeface="Source Sans Pro" panose="020B0503030403020204" pitchFamily="34" charset="0"/>
              </a:rPr>
              <a:t>DSHS/Fircrest</a:t>
            </a:r>
            <a:endParaRPr lang="en-US" dirty="0">
              <a:latin typeface="Source Sans Pro" panose="020B0503030403020204" pitchFamily="34" charset="0"/>
              <a:ea typeface="Source Sans Pro" panose="020B0503030403020204" pitchFamily="34" charset="0"/>
            </a:endParaRPr>
          </a:p>
          <a:p>
            <a:pPr>
              <a:lnSpc>
                <a:spcPct val="90000"/>
              </a:lnSpc>
            </a:pPr>
            <a:r>
              <a:rPr lang="en-US" dirty="0">
                <a:latin typeface="Source Sans Pro" panose="020B0503030403020204" pitchFamily="34" charset="0"/>
                <a:ea typeface="Source Sans Pro" panose="020B0503030403020204" pitchFamily="34" charset="0"/>
              </a:rPr>
              <a:t>Larry Covey</a:t>
            </a:r>
          </a:p>
          <a:p>
            <a:pPr>
              <a:lnSpc>
                <a:spcPct val="90000"/>
              </a:lnSpc>
            </a:pPr>
            <a:r>
              <a:rPr lang="en-US" dirty="0" err="1">
                <a:latin typeface="Source Sans Pro" panose="020B0503030403020204" pitchFamily="34" charset="0"/>
                <a:ea typeface="Source Sans Pro" panose="020B0503030403020204" pitchFamily="34" charset="0"/>
              </a:rPr>
              <a:t>Upkar</a:t>
            </a:r>
            <a:r>
              <a:rPr lang="en-US" dirty="0">
                <a:latin typeface="Source Sans Pro" panose="020B0503030403020204" pitchFamily="34" charset="0"/>
                <a:ea typeface="Source Sans Pro" panose="020B0503030403020204" pitchFamily="34" charset="0"/>
              </a:rPr>
              <a:t> Mangat</a:t>
            </a:r>
          </a:p>
          <a:p>
            <a:pPr>
              <a:lnSpc>
                <a:spcPct val="90000"/>
              </a:lnSpc>
            </a:pPr>
            <a:r>
              <a:rPr lang="en-US" dirty="0">
                <a:latin typeface="Source Sans Pro" panose="020B0503030403020204" pitchFamily="34" charset="0"/>
                <a:ea typeface="Source Sans Pro" panose="020B0503030403020204" pitchFamily="34" charset="0"/>
              </a:rPr>
              <a:t>Jeanne Rodriguez</a:t>
            </a:r>
          </a:p>
          <a:p>
            <a:pPr>
              <a:lnSpc>
                <a:spcPct val="90000"/>
              </a:lnSpc>
            </a:pPr>
            <a:r>
              <a:rPr lang="en-US" dirty="0">
                <a:latin typeface="Source Sans Pro" panose="020B0503030403020204" pitchFamily="34" charset="0"/>
                <a:ea typeface="Source Sans Pro" panose="020B0503030403020204" pitchFamily="34" charset="0"/>
              </a:rPr>
              <a:t>Lisa Pemberton</a:t>
            </a:r>
          </a:p>
          <a:p>
            <a:pPr>
              <a:lnSpc>
                <a:spcPct val="90000"/>
              </a:lnSpc>
            </a:pPr>
            <a:r>
              <a:rPr lang="en-US" dirty="0">
                <a:latin typeface="Source Sans Pro" panose="020B0503030403020204" pitchFamily="34" charset="0"/>
                <a:ea typeface="Source Sans Pro" panose="020B0503030403020204" pitchFamily="34" charset="0"/>
              </a:rPr>
              <a:t>Bob </a:t>
            </a:r>
            <a:r>
              <a:rPr lang="en-US" dirty="0" err="1">
                <a:latin typeface="Source Sans Pro" panose="020B0503030403020204" pitchFamily="34" charset="0"/>
                <a:ea typeface="Source Sans Pro" panose="020B0503030403020204" pitchFamily="34" charset="0"/>
              </a:rPr>
              <a:t>Hubenthal</a:t>
            </a:r>
            <a:endParaRPr lang="en-US" dirty="0">
              <a:latin typeface="Source Sans Pro" panose="020B0503030403020204" pitchFamily="34" charset="0"/>
              <a:ea typeface="Source Sans Pro" panose="020B0503030403020204" pitchFamily="34" charset="0"/>
            </a:endParaRPr>
          </a:p>
          <a:p>
            <a:pPr>
              <a:lnSpc>
                <a:spcPct val="90000"/>
              </a:lnSpc>
            </a:pPr>
            <a:r>
              <a:rPr lang="en-US" dirty="0">
                <a:latin typeface="Source Sans Pro" panose="020B0503030403020204" pitchFamily="34" charset="0"/>
                <a:ea typeface="Source Sans Pro" panose="020B0503030403020204" pitchFamily="34" charset="0"/>
              </a:rPr>
              <a:t>Dean </a:t>
            </a:r>
            <a:r>
              <a:rPr lang="en-US" dirty="0" err="1">
                <a:latin typeface="Source Sans Pro" panose="020B0503030403020204" pitchFamily="34" charset="0"/>
                <a:ea typeface="Source Sans Pro" panose="020B0503030403020204" pitchFamily="34" charset="0"/>
              </a:rPr>
              <a:t>Heglund</a:t>
            </a:r>
            <a:endParaRPr lang="en-US" dirty="0">
              <a:latin typeface="Source Sans Pro" panose="020B0503030403020204" pitchFamily="34" charset="0"/>
              <a:ea typeface="Source Sans Pro" panose="020B0503030403020204" pitchFamily="34" charset="0"/>
            </a:endParaRPr>
          </a:p>
          <a:p>
            <a:pPr marL="0" indent="0">
              <a:lnSpc>
                <a:spcPct val="90000"/>
              </a:lnSpc>
              <a:buNone/>
            </a:pPr>
            <a:r>
              <a:rPr lang="en-US" b="1" dirty="0">
                <a:latin typeface="Source Sans Pro" panose="020B0503030403020204" pitchFamily="34" charset="0"/>
                <a:ea typeface="Source Sans Pro" panose="020B0503030403020204" pitchFamily="34" charset="0"/>
              </a:rPr>
              <a:t>DSHS/BHA</a:t>
            </a:r>
          </a:p>
          <a:p>
            <a:pPr>
              <a:lnSpc>
                <a:spcPct val="90000"/>
              </a:lnSpc>
            </a:pPr>
            <a:r>
              <a:rPr lang="en-US" dirty="0">
                <a:latin typeface="Source Sans Pro" panose="020B0503030403020204" pitchFamily="34" charset="0"/>
                <a:ea typeface="Source Sans Pro" panose="020B0503030403020204" pitchFamily="34" charset="0"/>
              </a:rPr>
              <a:t>Brian </a:t>
            </a:r>
            <a:r>
              <a:rPr lang="en-US" dirty="0" err="1">
                <a:latin typeface="Source Sans Pro" panose="020B0503030403020204" pitchFamily="34" charset="0"/>
                <a:ea typeface="Source Sans Pro" panose="020B0503030403020204" pitchFamily="34" charset="0"/>
              </a:rPr>
              <a:t>Waiblinger</a:t>
            </a:r>
            <a:endParaRPr lang="en-US" dirty="0">
              <a:latin typeface="Source Sans Pro" panose="020B0503030403020204" pitchFamily="34" charset="0"/>
              <a:ea typeface="Source Sans Pro" panose="020B0503030403020204" pitchFamily="34" charset="0"/>
            </a:endParaRPr>
          </a:p>
          <a:p>
            <a:pPr>
              <a:lnSpc>
                <a:spcPct val="90000"/>
              </a:lnSpc>
            </a:pPr>
            <a:r>
              <a:rPr lang="en-US" dirty="0">
                <a:latin typeface="Source Sans Pro" panose="020B0503030403020204" pitchFamily="34" charset="0"/>
                <a:ea typeface="Source Sans Pro" panose="020B0503030403020204" pitchFamily="34" charset="0"/>
              </a:rPr>
              <a:t>Jenise </a:t>
            </a:r>
            <a:r>
              <a:rPr lang="en-US" dirty="0" err="1">
                <a:latin typeface="Source Sans Pro" panose="020B0503030403020204" pitchFamily="34" charset="0"/>
                <a:ea typeface="Source Sans Pro" panose="020B0503030403020204" pitchFamily="34" charset="0"/>
              </a:rPr>
              <a:t>Gogan</a:t>
            </a:r>
            <a:endParaRPr lang="en-US" dirty="0">
              <a:latin typeface="Source Sans Pro" panose="020B0503030403020204" pitchFamily="34" charset="0"/>
              <a:ea typeface="Source Sans Pro" panose="020B0503030403020204" pitchFamily="34" charset="0"/>
            </a:endParaRPr>
          </a:p>
          <a:p>
            <a:pPr>
              <a:lnSpc>
                <a:spcPct val="90000"/>
              </a:lnSpc>
            </a:pPr>
            <a:r>
              <a:rPr lang="en-US" dirty="0" err="1">
                <a:latin typeface="Source Sans Pro" panose="020B0503030403020204" pitchFamily="34" charset="0"/>
                <a:ea typeface="Source Sans Pro" panose="020B0503030403020204" pitchFamily="34" charset="0"/>
              </a:rPr>
              <a:t>Sjan</a:t>
            </a:r>
            <a:r>
              <a:rPr lang="en-US" dirty="0">
                <a:latin typeface="Source Sans Pro" panose="020B0503030403020204" pitchFamily="34" charset="0"/>
                <a:ea typeface="Source Sans Pro" panose="020B0503030403020204" pitchFamily="34" charset="0"/>
              </a:rPr>
              <a:t> Talbot</a:t>
            </a:r>
          </a:p>
          <a:p>
            <a:pPr>
              <a:lnSpc>
                <a:spcPct val="90000"/>
              </a:lnSpc>
            </a:pPr>
            <a:r>
              <a:rPr lang="en-US" dirty="0" err="1">
                <a:latin typeface="Source Sans Pro" panose="020B0503030403020204" pitchFamily="34" charset="0"/>
                <a:ea typeface="Source Sans Pro" panose="020B0503030403020204" pitchFamily="34" charset="0"/>
              </a:rPr>
              <a:t>Jeneva</a:t>
            </a:r>
            <a:r>
              <a:rPr lang="en-US" dirty="0">
                <a:latin typeface="Source Sans Pro" panose="020B0503030403020204" pitchFamily="34" charset="0"/>
                <a:ea typeface="Source Sans Pro" panose="020B0503030403020204" pitchFamily="34" charset="0"/>
              </a:rPr>
              <a:t> Cotton</a:t>
            </a:r>
          </a:p>
          <a:p>
            <a:pPr marL="0" indent="0">
              <a:lnSpc>
                <a:spcPct val="90000"/>
              </a:lnSpc>
              <a:buNone/>
            </a:pPr>
            <a:r>
              <a:rPr lang="en-US" b="1" dirty="0">
                <a:latin typeface="Source Sans Pro" panose="020B0503030403020204" pitchFamily="34" charset="0"/>
                <a:ea typeface="Source Sans Pro" panose="020B0503030403020204" pitchFamily="34" charset="0"/>
              </a:rPr>
              <a:t>DNR</a:t>
            </a:r>
            <a:endParaRPr lang="en-US" dirty="0">
              <a:latin typeface="Source Sans Pro" panose="020B0503030403020204" pitchFamily="34" charset="0"/>
              <a:ea typeface="Source Sans Pro" panose="020B0503030403020204" pitchFamily="34" charset="0"/>
            </a:endParaRPr>
          </a:p>
          <a:p>
            <a:pPr>
              <a:lnSpc>
                <a:spcPct val="90000"/>
              </a:lnSpc>
            </a:pPr>
            <a:r>
              <a:rPr lang="en-US" dirty="0">
                <a:latin typeface="Source Sans Pro" panose="020B0503030403020204" pitchFamily="34" charset="0"/>
                <a:ea typeface="Source Sans Pro" panose="020B0503030403020204" pitchFamily="34" charset="0"/>
              </a:rPr>
              <a:t>Carrie Nelson</a:t>
            </a:r>
          </a:p>
          <a:p>
            <a:pPr>
              <a:lnSpc>
                <a:spcPct val="90000"/>
              </a:lnSpc>
            </a:pPr>
            <a:r>
              <a:rPr lang="en-US" dirty="0">
                <a:latin typeface="Source Sans Pro" panose="020B0503030403020204" pitchFamily="34" charset="0"/>
                <a:ea typeface="Source Sans Pro" panose="020B0503030403020204" pitchFamily="34" charset="0"/>
              </a:rPr>
              <a:t>Kari </a:t>
            </a:r>
            <a:r>
              <a:rPr lang="en-US" dirty="0" err="1">
                <a:latin typeface="Source Sans Pro" panose="020B0503030403020204" pitchFamily="34" charset="0"/>
                <a:ea typeface="Source Sans Pro" panose="020B0503030403020204" pitchFamily="34" charset="0"/>
              </a:rPr>
              <a:t>Fagerness</a:t>
            </a:r>
            <a:endParaRPr lang="en-US" dirty="0">
              <a:latin typeface="Source Sans Pro" panose="020B0503030403020204" pitchFamily="34" charset="0"/>
              <a:ea typeface="Source Sans Pro" panose="020B0503030403020204" pitchFamily="34" charset="0"/>
            </a:endParaRPr>
          </a:p>
          <a:p>
            <a:pPr marL="0" indent="0">
              <a:lnSpc>
                <a:spcPct val="90000"/>
              </a:lnSpc>
              <a:buNone/>
            </a:pPr>
            <a:r>
              <a:rPr lang="en-US" b="1" dirty="0">
                <a:latin typeface="Source Sans Pro" panose="020B0503030403020204" pitchFamily="34" charset="0"/>
                <a:ea typeface="Source Sans Pro" panose="020B0503030403020204" pitchFamily="34" charset="0"/>
              </a:rPr>
              <a:t>AHBL</a:t>
            </a:r>
          </a:p>
          <a:p>
            <a:pPr>
              <a:lnSpc>
                <a:spcPct val="90000"/>
              </a:lnSpc>
            </a:pPr>
            <a:r>
              <a:rPr lang="en-US" dirty="0">
                <a:latin typeface="Source Sans Pro" panose="020B0503030403020204" pitchFamily="34" charset="0"/>
                <a:ea typeface="Source Sans Pro" panose="020B0503030403020204" pitchFamily="34" charset="0"/>
              </a:rPr>
              <a:t>Brittany Port</a:t>
            </a:r>
          </a:p>
          <a:p>
            <a:pPr>
              <a:lnSpc>
                <a:spcPct val="90000"/>
              </a:lnSpc>
            </a:pPr>
            <a:r>
              <a:rPr lang="en-US" dirty="0">
                <a:latin typeface="Source Sans Pro" panose="020B0503030403020204" pitchFamily="34" charset="0"/>
                <a:ea typeface="Source Sans Pro" panose="020B0503030403020204" pitchFamily="34" charset="0"/>
              </a:rPr>
              <a:t>Wayne Carlson</a:t>
            </a:r>
          </a:p>
          <a:p>
            <a:pPr>
              <a:lnSpc>
                <a:spcPct val="90000"/>
              </a:lnSpc>
            </a:pPr>
            <a:r>
              <a:rPr lang="en-US" dirty="0">
                <a:latin typeface="Source Sans Pro" panose="020B0503030403020204" pitchFamily="34" charset="0"/>
                <a:ea typeface="Source Sans Pro" panose="020B0503030403020204" pitchFamily="34" charset="0"/>
              </a:rPr>
              <a:t>Helen Stanton </a:t>
            </a:r>
          </a:p>
          <a:p>
            <a:pPr marL="0" indent="0">
              <a:lnSpc>
                <a:spcPct val="90000"/>
              </a:lnSpc>
              <a:buNone/>
            </a:pPr>
            <a:r>
              <a:rPr lang="en-US" b="1" dirty="0">
                <a:latin typeface="Source Sans Pro" panose="020B0503030403020204" pitchFamily="34" charset="0"/>
                <a:ea typeface="Source Sans Pro" panose="020B0503030403020204" pitchFamily="34" charset="0"/>
              </a:rPr>
              <a:t>MAKERS</a:t>
            </a:r>
          </a:p>
          <a:p>
            <a:pPr>
              <a:lnSpc>
                <a:spcPct val="90000"/>
              </a:lnSpc>
            </a:pPr>
            <a:r>
              <a:rPr lang="en-US" dirty="0">
                <a:latin typeface="Source Sans Pro" panose="020B0503030403020204" pitchFamily="34" charset="0"/>
                <a:ea typeface="Source Sans Pro" panose="020B0503030403020204" pitchFamily="34" charset="0"/>
              </a:rPr>
              <a:t>Bob Bengford</a:t>
            </a:r>
          </a:p>
          <a:p>
            <a:pPr>
              <a:lnSpc>
                <a:spcPct val="90000"/>
              </a:lnSpc>
            </a:pPr>
            <a:r>
              <a:rPr lang="en-US" dirty="0">
                <a:latin typeface="Source Sans Pro" panose="020B0503030403020204" pitchFamily="34" charset="0"/>
                <a:ea typeface="Source Sans Pro" panose="020B0503030403020204" pitchFamily="34" charset="0"/>
              </a:rPr>
              <a:t>Katy Saunders</a:t>
            </a:r>
          </a:p>
          <a:p>
            <a:pPr marL="0" indent="0">
              <a:lnSpc>
                <a:spcPct val="90000"/>
              </a:lnSpc>
              <a:buNone/>
            </a:pPr>
            <a:r>
              <a:rPr lang="en-US" b="1" dirty="0">
                <a:latin typeface="Source Sans Pro" panose="020B0503030403020204" pitchFamily="34" charset="0"/>
                <a:ea typeface="Source Sans Pro" panose="020B0503030403020204" pitchFamily="34" charset="0"/>
              </a:rPr>
              <a:t>City of Shoreline</a:t>
            </a:r>
          </a:p>
          <a:p>
            <a:pPr>
              <a:lnSpc>
                <a:spcPct val="90000"/>
              </a:lnSpc>
            </a:pPr>
            <a:r>
              <a:rPr lang="en-US" dirty="0">
                <a:latin typeface="Source Sans Pro" panose="020B0503030403020204" pitchFamily="34" charset="0"/>
                <a:ea typeface="Source Sans Pro" panose="020B0503030403020204" pitchFamily="34" charset="0"/>
              </a:rPr>
              <a:t>Steve </a:t>
            </a:r>
            <a:r>
              <a:rPr lang="en-US" dirty="0" err="1">
                <a:latin typeface="Source Sans Pro" panose="020B0503030403020204" pitchFamily="34" charset="0"/>
                <a:ea typeface="Source Sans Pro" panose="020B0503030403020204" pitchFamily="34" charset="0"/>
              </a:rPr>
              <a:t>Szafran</a:t>
            </a:r>
            <a:endParaRPr lang="en-US" dirty="0">
              <a:latin typeface="Source Sans Pro" panose="020B0503030403020204" pitchFamily="34" charset="0"/>
              <a:ea typeface="Source Sans Pro" panose="020B0503030403020204" pitchFamily="34" charset="0"/>
            </a:endParaRPr>
          </a:p>
          <a:p>
            <a:pPr>
              <a:lnSpc>
                <a:spcPct val="90000"/>
              </a:lnSpc>
            </a:pPr>
            <a:r>
              <a:rPr lang="en-US" dirty="0">
                <a:latin typeface="Source Sans Pro" panose="020B0503030403020204" pitchFamily="34" charset="0"/>
                <a:ea typeface="Source Sans Pro" panose="020B0503030403020204" pitchFamily="34" charset="0"/>
              </a:rPr>
              <a:t>Andrew Bauer</a:t>
            </a:r>
          </a:p>
          <a:p>
            <a:pPr>
              <a:lnSpc>
                <a:spcPct val="90000"/>
              </a:lnSpc>
            </a:pPr>
            <a:r>
              <a:rPr lang="en-US" dirty="0">
                <a:latin typeface="Source Sans Pro" panose="020B0503030403020204" pitchFamily="34" charset="0"/>
                <a:ea typeface="Source Sans Pro" panose="020B0503030403020204" pitchFamily="34" charset="0"/>
              </a:rPr>
              <a:t>Jim Hammond</a:t>
            </a:r>
            <a:endParaRPr lang="en-US" b="1" dirty="0">
              <a:latin typeface="Source Sans Pro" panose="020B0503030403020204" pitchFamily="34" charset="0"/>
              <a:ea typeface="Source Sans Pro" panose="020B0503030403020204" pitchFamily="34" charset="0"/>
            </a:endParaRPr>
          </a:p>
        </p:txBody>
      </p:sp>
      <p:sp>
        <p:nvSpPr>
          <p:cNvPr id="4" name="Rectangle 3">
            <a:extLst>
              <a:ext uri="{FF2B5EF4-FFF2-40B4-BE49-F238E27FC236}">
                <a16:creationId xmlns:a16="http://schemas.microsoft.com/office/drawing/2014/main" id="{E3CE439E-C8AF-4490-940A-325CB5FC592F}"/>
              </a:ext>
            </a:extLst>
          </p:cNvPr>
          <p:cNvSpPr/>
          <p:nvPr/>
        </p:nvSpPr>
        <p:spPr>
          <a:xfrm>
            <a:off x="10604501" y="5858797"/>
            <a:ext cx="1587499" cy="999203"/>
          </a:xfrm>
          <a:prstGeom prst="rect">
            <a:avLst/>
          </a:prstGeom>
          <a:solidFill>
            <a:srgbClr val="0F5D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ext&#10;&#10;Description automatically generated">
            <a:extLst>
              <a:ext uri="{FF2B5EF4-FFF2-40B4-BE49-F238E27FC236}">
                <a16:creationId xmlns:a16="http://schemas.microsoft.com/office/drawing/2014/main" id="{49C8F19E-10B3-40BC-AB98-537E51B805C1}"/>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saturation sat="6000"/>
                    </a14:imgEffect>
                  </a14:imgLayer>
                </a14:imgProps>
              </a:ext>
              <a:ext uri="{28A0092B-C50C-407E-A947-70E740481C1C}">
                <a14:useLocalDpi xmlns:a14="http://schemas.microsoft.com/office/drawing/2010/main" val="0"/>
              </a:ext>
            </a:extLst>
          </a:blip>
          <a:stretch>
            <a:fillRect/>
          </a:stretch>
        </p:blipFill>
        <p:spPr>
          <a:xfrm>
            <a:off x="10701976" y="5971548"/>
            <a:ext cx="1360045" cy="782635"/>
          </a:xfrm>
          <a:prstGeom prst="rect">
            <a:avLst/>
          </a:prstGeom>
        </p:spPr>
      </p:pic>
    </p:spTree>
    <p:extLst>
      <p:ext uri="{BB962C8B-B14F-4D97-AF65-F5344CB8AC3E}">
        <p14:creationId xmlns:p14="http://schemas.microsoft.com/office/powerpoint/2010/main" val="2886518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89A69AF-D57B-49B4-886C-D4A5DC1944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CABDC08D-6093-4397-92D4-54D00E2BB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650724" y="650724"/>
            <a:ext cx="6858000" cy="5556552"/>
          </a:xfrm>
          <a:custGeom>
            <a:avLst/>
            <a:gdLst>
              <a:gd name="connsiteX0" fmla="*/ 6858000 w 6858000"/>
              <a:gd name="connsiteY0" fmla="*/ 3445704 h 5556552"/>
              <a:gd name="connsiteX1" fmla="*/ 3829242 w 6858000"/>
              <a:gd name="connsiteY1" fmla="*/ 5433322 h 5556552"/>
              <a:gd name="connsiteX2" fmla="*/ 3827369 w 6858000"/>
              <a:gd name="connsiteY2" fmla="*/ 5434867 h 5556552"/>
              <a:gd name="connsiteX3" fmla="*/ 3824583 w 6858000"/>
              <a:gd name="connsiteY3" fmla="*/ 5436378 h 5556552"/>
              <a:gd name="connsiteX4" fmla="*/ 3798693 w 6858000"/>
              <a:gd name="connsiteY4" fmla="*/ 5453370 h 5556552"/>
              <a:gd name="connsiteX5" fmla="*/ 3785011 w 6858000"/>
              <a:gd name="connsiteY5" fmla="*/ 5457858 h 5556552"/>
              <a:gd name="connsiteX6" fmla="*/ 3706339 w 6858000"/>
              <a:gd name="connsiteY6" fmla="*/ 5500559 h 5556552"/>
              <a:gd name="connsiteX7" fmla="*/ 3428998 w 6858000"/>
              <a:gd name="connsiteY7" fmla="*/ 5556552 h 5556552"/>
              <a:gd name="connsiteX8" fmla="*/ 3151658 w 6858000"/>
              <a:gd name="connsiteY8" fmla="*/ 5500559 h 5556552"/>
              <a:gd name="connsiteX9" fmla="*/ 3072996 w 6858000"/>
              <a:gd name="connsiteY9" fmla="*/ 5457863 h 5556552"/>
              <a:gd name="connsiteX10" fmla="*/ 3059298 w 6858000"/>
              <a:gd name="connsiteY10" fmla="*/ 5453370 h 5556552"/>
              <a:gd name="connsiteX11" fmla="*/ 3033383 w 6858000"/>
              <a:gd name="connsiteY11" fmla="*/ 5436362 h 5556552"/>
              <a:gd name="connsiteX12" fmla="*/ 3030627 w 6858000"/>
              <a:gd name="connsiteY12" fmla="*/ 5434867 h 5556552"/>
              <a:gd name="connsiteX13" fmla="*/ 3028775 w 6858000"/>
              <a:gd name="connsiteY13" fmla="*/ 5433338 h 5556552"/>
              <a:gd name="connsiteX14" fmla="*/ 0 w 6858000"/>
              <a:gd name="connsiteY14" fmla="*/ 3445704 h 5556552"/>
              <a:gd name="connsiteX15" fmla="*/ 6858000 w 6858000"/>
              <a:gd name="connsiteY15" fmla="*/ 0 h 5556552"/>
              <a:gd name="connsiteX16" fmla="*/ 6858000 w 6858000"/>
              <a:gd name="connsiteY16" fmla="*/ 349336 h 5556552"/>
              <a:gd name="connsiteX17" fmla="*/ 6858000 w 6858000"/>
              <a:gd name="connsiteY17" fmla="*/ 3445703 h 5556552"/>
              <a:gd name="connsiteX18" fmla="*/ 0 w 6858000"/>
              <a:gd name="connsiteY18" fmla="*/ 3445703 h 5556552"/>
              <a:gd name="connsiteX19" fmla="*/ 0 w 6858000"/>
              <a:gd name="connsiteY19" fmla="*/ 0 h 555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5556552">
                <a:moveTo>
                  <a:pt x="6858000" y="3445704"/>
                </a:moveTo>
                <a:lnTo>
                  <a:pt x="3829242" y="5433322"/>
                </a:lnTo>
                <a:lnTo>
                  <a:pt x="3827369" y="5434867"/>
                </a:lnTo>
                <a:lnTo>
                  <a:pt x="3824583" y="5436378"/>
                </a:lnTo>
                <a:lnTo>
                  <a:pt x="3798693" y="5453370"/>
                </a:lnTo>
                <a:lnTo>
                  <a:pt x="3785011" y="5457858"/>
                </a:lnTo>
                <a:lnTo>
                  <a:pt x="3706339" y="5500559"/>
                </a:lnTo>
                <a:cubicBezTo>
                  <a:pt x="3621096" y="5536614"/>
                  <a:pt x="3527375" y="5556552"/>
                  <a:pt x="3428998" y="5556552"/>
                </a:cubicBezTo>
                <a:cubicBezTo>
                  <a:pt x="3330621" y="5556552"/>
                  <a:pt x="3236901" y="5536614"/>
                  <a:pt x="3151658" y="5500559"/>
                </a:cubicBezTo>
                <a:lnTo>
                  <a:pt x="3072996" y="5457863"/>
                </a:lnTo>
                <a:lnTo>
                  <a:pt x="3059298" y="5453370"/>
                </a:lnTo>
                <a:lnTo>
                  <a:pt x="3033383" y="5436362"/>
                </a:lnTo>
                <a:lnTo>
                  <a:pt x="3030627" y="5434867"/>
                </a:lnTo>
                <a:lnTo>
                  <a:pt x="3028775" y="5433338"/>
                </a:lnTo>
                <a:lnTo>
                  <a:pt x="0" y="3445704"/>
                </a:lnTo>
                <a:close/>
                <a:moveTo>
                  <a:pt x="6858000" y="0"/>
                </a:moveTo>
                <a:lnTo>
                  <a:pt x="6858000" y="349336"/>
                </a:lnTo>
                <a:lnTo>
                  <a:pt x="6858000" y="3445703"/>
                </a:lnTo>
                <a:lnTo>
                  <a:pt x="0" y="3445703"/>
                </a:lnTo>
                <a:lnTo>
                  <a:pt x="0" y="0"/>
                </a:lnTo>
                <a:close/>
              </a:path>
            </a:pathLst>
          </a:custGeom>
          <a:ln>
            <a:noFill/>
          </a:ln>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9AAC6AD0-F7C8-4FC1-BB60-B699EFCF1602}"/>
              </a:ext>
            </a:extLst>
          </p:cNvPr>
          <p:cNvSpPr>
            <a:spLocks noGrp="1"/>
          </p:cNvSpPr>
          <p:nvPr>
            <p:ph type="title"/>
          </p:nvPr>
        </p:nvSpPr>
        <p:spPr>
          <a:xfrm>
            <a:off x="451515" y="1734857"/>
            <a:ext cx="3765483" cy="3388287"/>
          </a:xfrm>
        </p:spPr>
        <p:txBody>
          <a:bodyPr anchor="ctr">
            <a:normAutofit/>
          </a:bodyPr>
          <a:lstStyle/>
          <a:p>
            <a:r>
              <a:rPr lang="en-US" dirty="0">
                <a:latin typeface="Source Sans Pro" panose="020B0503030403020204" pitchFamily="34" charset="0"/>
                <a:ea typeface="Source Sans Pro" panose="020B0503030403020204" pitchFamily="34" charset="0"/>
              </a:rPr>
              <a:t>Agenda</a:t>
            </a:r>
            <a:br>
              <a:rPr lang="en-US" dirty="0">
                <a:latin typeface="Source Sans Pro" panose="020B0503030403020204" pitchFamily="34" charset="0"/>
                <a:ea typeface="Source Sans Pro" panose="020B0503030403020204" pitchFamily="34" charset="0"/>
              </a:rPr>
            </a:br>
            <a:r>
              <a:rPr lang="en-US" dirty="0">
                <a:latin typeface="Source Sans Pro" panose="020B0503030403020204" pitchFamily="34" charset="0"/>
                <a:ea typeface="Source Sans Pro" panose="020B0503030403020204" pitchFamily="34" charset="0"/>
              </a:rPr>
              <a:t>(estimated times)</a:t>
            </a:r>
          </a:p>
        </p:txBody>
      </p:sp>
      <p:sp>
        <p:nvSpPr>
          <p:cNvPr id="3" name="Content Placeholder 2">
            <a:extLst>
              <a:ext uri="{FF2B5EF4-FFF2-40B4-BE49-F238E27FC236}">
                <a16:creationId xmlns:a16="http://schemas.microsoft.com/office/drawing/2014/main" id="{1652387C-DDBC-4495-9A9D-476F839F7F85}"/>
              </a:ext>
            </a:extLst>
          </p:cNvPr>
          <p:cNvSpPr>
            <a:spLocks noGrp="1"/>
          </p:cNvSpPr>
          <p:nvPr>
            <p:ph idx="1"/>
          </p:nvPr>
        </p:nvSpPr>
        <p:spPr>
          <a:xfrm>
            <a:off x="6008068" y="978993"/>
            <a:ext cx="5365218" cy="4900014"/>
          </a:xfrm>
          <a:effectLst/>
        </p:spPr>
        <p:txBody>
          <a:bodyPr>
            <a:normAutofit/>
          </a:bodyPr>
          <a:lstStyle/>
          <a:p>
            <a:pPr marL="0" indent="0">
              <a:buNone/>
            </a:pPr>
            <a:r>
              <a:rPr lang="en-US" b="1" dirty="0">
                <a:latin typeface="Source Sans Pro" panose="020B0503030403020204" pitchFamily="34" charset="0"/>
                <a:ea typeface="Source Sans Pro" panose="020B0503030403020204" pitchFamily="34" charset="0"/>
              </a:rPr>
              <a:t>6:10pm</a:t>
            </a:r>
            <a:r>
              <a:rPr lang="en-US" dirty="0">
                <a:latin typeface="Source Sans Pro" panose="020B0503030403020204" pitchFamily="34" charset="0"/>
                <a:ea typeface="Source Sans Pro" panose="020B0503030403020204" pitchFamily="34" charset="0"/>
              </a:rPr>
              <a:t> - Presentation Begins</a:t>
            </a:r>
          </a:p>
          <a:p>
            <a:pPr lvl="1"/>
            <a:r>
              <a:rPr lang="en-US" dirty="0">
                <a:latin typeface="Source Sans Pro" panose="020B0503030403020204" pitchFamily="34" charset="0"/>
                <a:ea typeface="Source Sans Pro" panose="020B0503030403020204" pitchFamily="34" charset="0"/>
              </a:rPr>
              <a:t>Early Community Input Meeting Overview</a:t>
            </a:r>
          </a:p>
          <a:p>
            <a:pPr lvl="1"/>
            <a:r>
              <a:rPr lang="en-US" dirty="0">
                <a:latin typeface="Source Sans Pro" panose="020B0503030403020204" pitchFamily="34" charset="0"/>
                <a:ea typeface="Source Sans Pro" panose="020B0503030403020204" pitchFamily="34" charset="0"/>
              </a:rPr>
              <a:t>DSHS / Fircrest School Introduction</a:t>
            </a:r>
          </a:p>
          <a:p>
            <a:pPr lvl="1"/>
            <a:r>
              <a:rPr lang="en-US" dirty="0">
                <a:latin typeface="Source Sans Pro" panose="020B0503030403020204" pitchFamily="34" charset="0"/>
                <a:ea typeface="Source Sans Pro" panose="020B0503030403020204" pitchFamily="34" charset="0"/>
              </a:rPr>
              <a:t>Master Development Plan </a:t>
            </a:r>
          </a:p>
          <a:p>
            <a:pPr lvl="1"/>
            <a:r>
              <a:rPr lang="en-US" dirty="0">
                <a:latin typeface="Source Sans Pro" panose="020B0503030403020204" pitchFamily="34" charset="0"/>
                <a:ea typeface="Source Sans Pro" panose="020B0503030403020204" pitchFamily="34" charset="0"/>
              </a:rPr>
              <a:t>Project Permits</a:t>
            </a:r>
          </a:p>
          <a:p>
            <a:pPr lvl="1"/>
            <a:r>
              <a:rPr lang="en-US" dirty="0">
                <a:latin typeface="Source Sans Pro" panose="020B0503030403020204" pitchFamily="34" charset="0"/>
                <a:ea typeface="Source Sans Pro" panose="020B0503030403020204" pitchFamily="34" charset="0"/>
              </a:rPr>
              <a:t>Site Development Plan</a:t>
            </a:r>
          </a:p>
          <a:p>
            <a:pPr lvl="1"/>
            <a:r>
              <a:rPr lang="en-US" dirty="0">
                <a:latin typeface="Source Sans Pro" panose="020B0503030403020204" pitchFamily="34" charset="0"/>
                <a:ea typeface="Source Sans Pro" panose="020B0503030403020204" pitchFamily="34" charset="0"/>
              </a:rPr>
              <a:t>Potential Commercial Development</a:t>
            </a:r>
          </a:p>
          <a:p>
            <a:pPr marL="0" indent="0">
              <a:buNone/>
            </a:pPr>
            <a:r>
              <a:rPr lang="en-US" b="1" dirty="0">
                <a:latin typeface="Source Sans Pro" panose="020B0503030403020204" pitchFamily="34" charset="0"/>
                <a:ea typeface="Source Sans Pro" panose="020B0503030403020204" pitchFamily="34" charset="0"/>
              </a:rPr>
              <a:t>6:40pm</a:t>
            </a:r>
            <a:r>
              <a:rPr lang="en-US" dirty="0">
                <a:latin typeface="Source Sans Pro" panose="020B0503030403020204" pitchFamily="34" charset="0"/>
                <a:ea typeface="Source Sans Pro" panose="020B0503030403020204" pitchFamily="34" charset="0"/>
              </a:rPr>
              <a:t> - Question and Answer Session</a:t>
            </a:r>
          </a:p>
          <a:p>
            <a:pPr marL="0" indent="0">
              <a:buNone/>
            </a:pPr>
            <a:r>
              <a:rPr lang="en-US" b="1" dirty="0">
                <a:latin typeface="Source Sans Pro" panose="020B0503030403020204" pitchFamily="34" charset="0"/>
                <a:ea typeface="Source Sans Pro" panose="020B0503030403020204" pitchFamily="34" charset="0"/>
              </a:rPr>
              <a:t>6:55pm </a:t>
            </a:r>
            <a:r>
              <a:rPr lang="en-US" dirty="0">
                <a:latin typeface="Source Sans Pro" panose="020B0503030403020204" pitchFamily="34" charset="0"/>
                <a:ea typeface="Source Sans Pro" panose="020B0503030403020204" pitchFamily="34" charset="0"/>
              </a:rPr>
              <a:t>- Short Break</a:t>
            </a:r>
          </a:p>
          <a:p>
            <a:pPr marL="0" indent="0">
              <a:buNone/>
            </a:pPr>
            <a:r>
              <a:rPr lang="en-US" b="1" dirty="0">
                <a:latin typeface="Source Sans Pro" panose="020B0503030403020204" pitchFamily="34" charset="0"/>
                <a:ea typeface="Source Sans Pro" panose="020B0503030403020204" pitchFamily="34" charset="0"/>
              </a:rPr>
              <a:t>7:00pm</a:t>
            </a:r>
            <a:r>
              <a:rPr lang="en-US" dirty="0">
                <a:latin typeface="Source Sans Pro" panose="020B0503030403020204" pitchFamily="34" charset="0"/>
                <a:ea typeface="Source Sans Pro" panose="020B0503030403020204" pitchFamily="34" charset="0"/>
              </a:rPr>
              <a:t> - Small Group Discussions</a:t>
            </a:r>
          </a:p>
          <a:p>
            <a:pPr marL="0" indent="0">
              <a:buNone/>
            </a:pPr>
            <a:r>
              <a:rPr lang="en-US" b="1" dirty="0">
                <a:latin typeface="Source Sans Pro" panose="020B0503030403020204" pitchFamily="34" charset="0"/>
                <a:ea typeface="Source Sans Pro" panose="020B0503030403020204" pitchFamily="34" charset="0"/>
              </a:rPr>
              <a:t>8:00pm</a:t>
            </a:r>
            <a:r>
              <a:rPr lang="en-US" dirty="0">
                <a:latin typeface="Source Sans Pro" panose="020B0503030403020204" pitchFamily="34" charset="0"/>
                <a:ea typeface="Source Sans Pro" panose="020B0503030403020204" pitchFamily="34" charset="0"/>
              </a:rPr>
              <a:t> - Meeting Conclusion</a:t>
            </a:r>
          </a:p>
        </p:txBody>
      </p:sp>
      <p:sp>
        <p:nvSpPr>
          <p:cNvPr id="4" name="Rectangle 3">
            <a:extLst>
              <a:ext uri="{FF2B5EF4-FFF2-40B4-BE49-F238E27FC236}">
                <a16:creationId xmlns:a16="http://schemas.microsoft.com/office/drawing/2014/main" id="{05F3D400-EA61-4FD5-95A6-88A8A7F04185}"/>
              </a:ext>
            </a:extLst>
          </p:cNvPr>
          <p:cNvSpPr/>
          <p:nvPr/>
        </p:nvSpPr>
        <p:spPr>
          <a:xfrm>
            <a:off x="10601012" y="5858797"/>
            <a:ext cx="1590988" cy="999203"/>
          </a:xfrm>
          <a:prstGeom prst="rect">
            <a:avLst/>
          </a:prstGeom>
          <a:solidFill>
            <a:srgbClr val="0F5D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ext&#10;&#10;Description automatically generated">
            <a:extLst>
              <a:ext uri="{FF2B5EF4-FFF2-40B4-BE49-F238E27FC236}">
                <a16:creationId xmlns:a16="http://schemas.microsoft.com/office/drawing/2014/main" id="{F1EA1344-6056-4C13-A4C7-C369B440CE54}"/>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saturation sat="6000"/>
                    </a14:imgEffect>
                  </a14:imgLayer>
                </a14:imgProps>
              </a:ext>
              <a:ext uri="{28A0092B-C50C-407E-A947-70E740481C1C}">
                <a14:useLocalDpi xmlns:a14="http://schemas.microsoft.com/office/drawing/2010/main" val="0"/>
              </a:ext>
            </a:extLst>
          </a:blip>
          <a:stretch>
            <a:fillRect/>
          </a:stretch>
        </p:blipFill>
        <p:spPr>
          <a:xfrm>
            <a:off x="10701975" y="5971548"/>
            <a:ext cx="1360045" cy="782635"/>
          </a:xfrm>
          <a:prstGeom prst="rect">
            <a:avLst/>
          </a:prstGeom>
        </p:spPr>
      </p:pic>
    </p:spTree>
    <p:extLst>
      <p:ext uri="{BB962C8B-B14F-4D97-AF65-F5344CB8AC3E}">
        <p14:creationId xmlns:p14="http://schemas.microsoft.com/office/powerpoint/2010/main" val="1580107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A2CA5-B601-4349-A199-F9968BE0901B}"/>
              </a:ext>
            </a:extLst>
          </p:cNvPr>
          <p:cNvSpPr>
            <a:spLocks noGrp="1"/>
          </p:cNvSpPr>
          <p:nvPr>
            <p:ph type="title"/>
          </p:nvPr>
        </p:nvSpPr>
        <p:spPr/>
        <p:txBody>
          <a:bodyPr/>
          <a:lstStyle/>
          <a:p>
            <a:r>
              <a:rPr lang="en-US" dirty="0">
                <a:latin typeface="Source Sans Pro" panose="020B0503030403020204" pitchFamily="34" charset="0"/>
                <a:ea typeface="Source Sans Pro" panose="020B0503030403020204" pitchFamily="34" charset="0"/>
              </a:rPr>
              <a:t>Early Community Input Meeting</a:t>
            </a:r>
          </a:p>
        </p:txBody>
      </p:sp>
      <p:sp>
        <p:nvSpPr>
          <p:cNvPr id="3" name="Content Placeholder 2">
            <a:extLst>
              <a:ext uri="{FF2B5EF4-FFF2-40B4-BE49-F238E27FC236}">
                <a16:creationId xmlns:a16="http://schemas.microsoft.com/office/drawing/2014/main" id="{A5F2A9B3-A837-4B29-A24A-B503C00ABFBB}"/>
              </a:ext>
            </a:extLst>
          </p:cNvPr>
          <p:cNvSpPr>
            <a:spLocks noGrp="1"/>
          </p:cNvSpPr>
          <p:nvPr>
            <p:ph idx="1"/>
          </p:nvPr>
        </p:nvSpPr>
        <p:spPr>
          <a:xfrm>
            <a:off x="818712" y="2222287"/>
            <a:ext cx="6376415" cy="3636511"/>
          </a:xfrm>
        </p:spPr>
        <p:txBody>
          <a:bodyPr/>
          <a:lstStyle/>
          <a:p>
            <a:r>
              <a:rPr lang="en-US" sz="2000" dirty="0">
                <a:latin typeface="Source Sans Pro" panose="020B0503030403020204" pitchFamily="34" charset="0"/>
                <a:ea typeface="Source Sans Pro" panose="020B0503030403020204" pitchFamily="34" charset="0"/>
              </a:rPr>
              <a:t>Please sign in</a:t>
            </a:r>
          </a:p>
          <a:p>
            <a:pPr lvl="1"/>
            <a:r>
              <a:rPr lang="en-US" sz="1800" dirty="0">
                <a:latin typeface="Source Sans Pro" panose="020B0503030403020204" pitchFamily="34" charset="0"/>
                <a:ea typeface="Source Sans Pro" panose="020B0503030403020204" pitchFamily="34" charset="0"/>
              </a:rPr>
              <a:t>Open chat and enter name and email. </a:t>
            </a:r>
          </a:p>
          <a:p>
            <a:r>
              <a:rPr lang="en-US" sz="2000" dirty="0">
                <a:latin typeface="Source Sans Pro" panose="020B0503030403020204" pitchFamily="34" charset="0"/>
                <a:ea typeface="Source Sans Pro" panose="020B0503030403020204" pitchFamily="34" charset="0"/>
              </a:rPr>
              <a:t>This meeting is required by the City of Shoreline to allow the public to learn about the Plan and provide input to DSHS and the City of Shoreline Planning Department.</a:t>
            </a:r>
          </a:p>
        </p:txBody>
      </p:sp>
      <p:sp>
        <p:nvSpPr>
          <p:cNvPr id="5" name="Rectangle 4">
            <a:extLst>
              <a:ext uri="{FF2B5EF4-FFF2-40B4-BE49-F238E27FC236}">
                <a16:creationId xmlns:a16="http://schemas.microsoft.com/office/drawing/2014/main" id="{6B6293FE-C2CE-44C2-A97A-9057CC59504F}"/>
              </a:ext>
            </a:extLst>
          </p:cNvPr>
          <p:cNvSpPr/>
          <p:nvPr/>
        </p:nvSpPr>
        <p:spPr>
          <a:xfrm>
            <a:off x="10601012" y="5858797"/>
            <a:ext cx="1590988" cy="999203"/>
          </a:xfrm>
          <a:prstGeom prst="rect">
            <a:avLst/>
          </a:prstGeom>
          <a:solidFill>
            <a:srgbClr val="0F5D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ext&#10;&#10;Description automatically generated">
            <a:extLst>
              <a:ext uri="{FF2B5EF4-FFF2-40B4-BE49-F238E27FC236}">
                <a16:creationId xmlns:a16="http://schemas.microsoft.com/office/drawing/2014/main" id="{A2EB5041-A00C-4C22-A3DF-0DA692EF1747}"/>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saturation sat="6000"/>
                    </a14:imgEffect>
                  </a14:imgLayer>
                </a14:imgProps>
              </a:ext>
              <a:ext uri="{28A0092B-C50C-407E-A947-70E740481C1C}">
                <a14:useLocalDpi xmlns:a14="http://schemas.microsoft.com/office/drawing/2010/main" val="0"/>
              </a:ext>
            </a:extLst>
          </a:blip>
          <a:stretch>
            <a:fillRect/>
          </a:stretch>
        </p:blipFill>
        <p:spPr>
          <a:xfrm>
            <a:off x="10701975" y="5971548"/>
            <a:ext cx="1360045" cy="782635"/>
          </a:xfrm>
          <a:prstGeom prst="rect">
            <a:avLst/>
          </a:prstGeom>
        </p:spPr>
      </p:pic>
      <p:pic>
        <p:nvPicPr>
          <p:cNvPr id="1026" name="Picture 2">
            <a:extLst>
              <a:ext uri="{FF2B5EF4-FFF2-40B4-BE49-F238E27FC236}">
                <a16:creationId xmlns:a16="http://schemas.microsoft.com/office/drawing/2014/main" id="{A74F9EF1-6116-4149-8AC7-3569AE26E65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0641"/>
          <a:stretch/>
        </p:blipFill>
        <p:spPr bwMode="auto">
          <a:xfrm>
            <a:off x="8212039" y="2718753"/>
            <a:ext cx="2762728" cy="264357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036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B50E3-40B0-45C9-9369-5EC76C419CA1}"/>
              </a:ext>
            </a:extLst>
          </p:cNvPr>
          <p:cNvSpPr>
            <a:spLocks noGrp="1"/>
          </p:cNvSpPr>
          <p:nvPr>
            <p:ph type="title"/>
          </p:nvPr>
        </p:nvSpPr>
        <p:spPr/>
        <p:txBody>
          <a:bodyPr/>
          <a:lstStyle/>
          <a:p>
            <a:r>
              <a:rPr lang="en-US" dirty="0">
                <a:latin typeface="Source Sans Pro" panose="020B0503030403020204" pitchFamily="34" charset="0"/>
                <a:ea typeface="Source Sans Pro" panose="020B0503030403020204" pitchFamily="34" charset="0"/>
              </a:rPr>
              <a:t>Early Community Input Meeting</a:t>
            </a:r>
          </a:p>
        </p:txBody>
      </p:sp>
      <p:sp>
        <p:nvSpPr>
          <p:cNvPr id="3" name="Content Placeholder 2">
            <a:extLst>
              <a:ext uri="{FF2B5EF4-FFF2-40B4-BE49-F238E27FC236}">
                <a16:creationId xmlns:a16="http://schemas.microsoft.com/office/drawing/2014/main" id="{3671E3DB-FF19-4D88-8686-F04671241744}"/>
              </a:ext>
            </a:extLst>
          </p:cNvPr>
          <p:cNvSpPr>
            <a:spLocks noGrp="1"/>
          </p:cNvSpPr>
          <p:nvPr>
            <p:ph idx="1"/>
          </p:nvPr>
        </p:nvSpPr>
        <p:spPr>
          <a:xfrm>
            <a:off x="818712" y="2352675"/>
            <a:ext cx="10554574" cy="3506123"/>
          </a:xfrm>
        </p:spPr>
        <p:txBody>
          <a:bodyPr/>
          <a:lstStyle/>
          <a:p>
            <a:r>
              <a:rPr lang="en-US" sz="2000" dirty="0">
                <a:latin typeface="Source Sans Pro" panose="020B0503030403020204" pitchFamily="34" charset="0"/>
                <a:ea typeface="Source Sans Pro" panose="020B0503030403020204" pitchFamily="34" charset="0"/>
              </a:rPr>
              <a:t>Comments received tonight will be reviewed as part of the Master Plan process</a:t>
            </a:r>
          </a:p>
          <a:p>
            <a:r>
              <a:rPr lang="en-US" sz="2000" dirty="0">
                <a:latin typeface="Source Sans Pro" panose="020B0503030403020204" pitchFamily="34" charset="0"/>
                <a:ea typeface="Source Sans Pro" panose="020B0503030403020204" pitchFamily="34" charset="0"/>
              </a:rPr>
              <a:t>Additional comments can be provided to the City of Shoreline.</a:t>
            </a:r>
          </a:p>
          <a:p>
            <a:pPr lvl="1"/>
            <a:r>
              <a:rPr lang="en-US" sz="1800" dirty="0">
                <a:latin typeface="Source Sans Pro" panose="020B0503030403020204" pitchFamily="34" charset="0"/>
                <a:ea typeface="Source Sans Pro" panose="020B0503030403020204" pitchFamily="34" charset="0"/>
              </a:rPr>
              <a:t>Shoreline City Hall - 3rd Floor</a:t>
            </a:r>
            <a:br>
              <a:rPr lang="en-US" sz="1800" dirty="0">
                <a:latin typeface="Source Sans Pro" panose="020B0503030403020204" pitchFamily="34" charset="0"/>
                <a:ea typeface="Source Sans Pro" panose="020B0503030403020204" pitchFamily="34" charset="0"/>
              </a:rPr>
            </a:br>
            <a:r>
              <a:rPr lang="en-US" sz="1800" dirty="0">
                <a:latin typeface="Source Sans Pro" panose="020B0503030403020204" pitchFamily="34" charset="0"/>
                <a:ea typeface="Source Sans Pro" panose="020B0503030403020204" pitchFamily="34" charset="0"/>
              </a:rPr>
              <a:t>17500 Midvale Ave N</a:t>
            </a:r>
            <a:br>
              <a:rPr lang="en-US" sz="1800" dirty="0">
                <a:latin typeface="Source Sans Pro" panose="020B0503030403020204" pitchFamily="34" charset="0"/>
                <a:ea typeface="Source Sans Pro" panose="020B0503030403020204" pitchFamily="34" charset="0"/>
              </a:rPr>
            </a:br>
            <a:r>
              <a:rPr lang="en-US" sz="1800" dirty="0">
                <a:latin typeface="Source Sans Pro" panose="020B0503030403020204" pitchFamily="34" charset="0"/>
                <a:ea typeface="Source Sans Pro" panose="020B0503030403020204" pitchFamily="34" charset="0"/>
              </a:rPr>
              <a:t>Shoreline, WA 98133</a:t>
            </a:r>
          </a:p>
          <a:p>
            <a:pPr lvl="1"/>
            <a:r>
              <a:rPr lang="en-US" sz="1800" dirty="0">
                <a:latin typeface="Source Sans Pro" panose="020B0503030403020204" pitchFamily="34" charset="0"/>
                <a:ea typeface="Source Sans Pro" panose="020B0503030403020204" pitchFamily="34" charset="0"/>
              </a:rPr>
              <a:t>Phone: (206) 801-2500</a:t>
            </a:r>
            <a:br>
              <a:rPr lang="en-US" sz="1800" dirty="0">
                <a:latin typeface="Source Sans Pro" panose="020B0503030403020204" pitchFamily="34" charset="0"/>
                <a:ea typeface="Source Sans Pro" panose="020B0503030403020204" pitchFamily="34" charset="0"/>
              </a:rPr>
            </a:br>
            <a:r>
              <a:rPr lang="en-US" sz="1800" dirty="0">
                <a:latin typeface="Source Sans Pro" panose="020B0503030403020204" pitchFamily="34" charset="0"/>
                <a:ea typeface="Source Sans Pro" panose="020B0503030403020204" pitchFamily="34" charset="0"/>
              </a:rPr>
              <a:t>Fax: (206) 801-2788</a:t>
            </a:r>
            <a:br>
              <a:rPr lang="en-US" sz="1800" dirty="0">
                <a:latin typeface="Source Sans Pro" panose="020B0503030403020204" pitchFamily="34" charset="0"/>
                <a:ea typeface="Source Sans Pro" panose="020B0503030403020204" pitchFamily="34" charset="0"/>
              </a:rPr>
            </a:br>
            <a:r>
              <a:rPr lang="en-US" sz="1800" dirty="0">
                <a:latin typeface="Source Sans Pro" panose="020B0503030403020204" pitchFamily="34" charset="0"/>
                <a:ea typeface="Source Sans Pro" panose="020B0503030403020204" pitchFamily="34" charset="0"/>
              </a:rPr>
              <a:t>Email: </a:t>
            </a:r>
            <a:r>
              <a:rPr lang="en-US" sz="1800" u="sng" dirty="0">
                <a:latin typeface="Source Sans Pro" panose="020B0503030403020204" pitchFamily="34" charset="0"/>
                <a:ea typeface="Source Sans Pro" panose="020B0503030403020204" pitchFamily="34" charset="0"/>
                <a:hlinkClick r:id="rId3">
                  <a:extLst>
                    <a:ext uri="{A12FA001-AC4F-418D-AE19-62706E023703}">
                      <ahyp:hlinkClr xmlns:ahyp="http://schemas.microsoft.com/office/drawing/2018/hyperlinkcolor" val="tx"/>
                    </a:ext>
                  </a:extLst>
                </a:hlinkClick>
              </a:rPr>
              <a:t>pcd@shorelinewa.gov</a:t>
            </a:r>
            <a:r>
              <a:rPr lang="en-US" sz="1800" u="sng" dirty="0">
                <a:latin typeface="Source Sans Pro" panose="020B0503030403020204" pitchFamily="34" charset="0"/>
                <a:ea typeface="Source Sans Pro" panose="020B0503030403020204" pitchFamily="34" charset="0"/>
              </a:rPr>
              <a:t> </a:t>
            </a:r>
          </a:p>
          <a:p>
            <a:r>
              <a:rPr lang="en-US" sz="2000" dirty="0">
                <a:latin typeface="Source Sans Pro" panose="020B0503030403020204" pitchFamily="34" charset="0"/>
                <a:ea typeface="Source Sans Pro" panose="020B0503030403020204" pitchFamily="34" charset="0"/>
              </a:rPr>
              <a:t>Comments can also be provided to </a:t>
            </a:r>
            <a:r>
              <a:rPr lang="en-US" sz="2000" dirty="0">
                <a:solidFill>
                  <a:schemeClr val="accent1">
                    <a:lumMod val="60000"/>
                    <a:lumOff val="40000"/>
                  </a:schemeClr>
                </a:solidFill>
                <a:latin typeface="Source Sans Pro" panose="020B0503030403020204" pitchFamily="34" charset="0"/>
                <a:ea typeface="Source Sans Pro" panose="020B0503030403020204" pitchFamily="34" charset="0"/>
                <a:hlinkClick r:id="rId4">
                  <a:extLst>
                    <a:ext uri="{A12FA001-AC4F-418D-AE19-62706E023703}">
                      <ahyp:hlinkClr xmlns:ahyp="http://schemas.microsoft.com/office/drawing/2018/hyperlinkcolor" val="tx"/>
                    </a:ext>
                  </a:extLst>
                </a:hlinkClick>
              </a:rPr>
              <a:t>FircrestSchoolProject@dshs.wa.gov</a:t>
            </a:r>
            <a:r>
              <a:rPr lang="en-US" sz="2000" dirty="0">
                <a:solidFill>
                  <a:schemeClr val="accent1">
                    <a:lumMod val="60000"/>
                    <a:lumOff val="40000"/>
                  </a:schemeClr>
                </a:solidFill>
                <a:latin typeface="Source Sans Pro" panose="020B0503030403020204" pitchFamily="34" charset="0"/>
                <a:ea typeface="Source Sans Pro" panose="020B0503030403020204" pitchFamily="34" charset="0"/>
              </a:rPr>
              <a:t> </a:t>
            </a:r>
            <a:endParaRPr lang="en-US" dirty="0">
              <a:solidFill>
                <a:schemeClr val="accent1">
                  <a:lumMod val="60000"/>
                  <a:lumOff val="40000"/>
                </a:schemeClr>
              </a:solidFill>
              <a:latin typeface="Source Sans Pro" panose="020B0503030403020204" pitchFamily="34" charset="0"/>
              <a:ea typeface="Source Sans Pro" panose="020B0503030403020204" pitchFamily="34" charset="0"/>
            </a:endParaRPr>
          </a:p>
        </p:txBody>
      </p:sp>
      <p:sp>
        <p:nvSpPr>
          <p:cNvPr id="4" name="Rectangle 3">
            <a:extLst>
              <a:ext uri="{FF2B5EF4-FFF2-40B4-BE49-F238E27FC236}">
                <a16:creationId xmlns:a16="http://schemas.microsoft.com/office/drawing/2014/main" id="{F2AFB130-75BE-426C-A0F9-E12789A1CB49}"/>
              </a:ext>
            </a:extLst>
          </p:cNvPr>
          <p:cNvSpPr/>
          <p:nvPr/>
        </p:nvSpPr>
        <p:spPr>
          <a:xfrm>
            <a:off x="10601012" y="5858797"/>
            <a:ext cx="1590988" cy="999203"/>
          </a:xfrm>
          <a:prstGeom prst="rect">
            <a:avLst/>
          </a:prstGeom>
          <a:solidFill>
            <a:srgbClr val="0F5D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a:extLst>
              <a:ext uri="{FF2B5EF4-FFF2-40B4-BE49-F238E27FC236}">
                <a16:creationId xmlns:a16="http://schemas.microsoft.com/office/drawing/2014/main" id="{497B23FB-167B-4810-808F-0C1B66C25C5C}"/>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saturation sat="6000"/>
                    </a14:imgEffect>
                  </a14:imgLayer>
                </a14:imgProps>
              </a:ext>
              <a:ext uri="{28A0092B-C50C-407E-A947-70E740481C1C}">
                <a14:useLocalDpi xmlns:a14="http://schemas.microsoft.com/office/drawing/2010/main" val="0"/>
              </a:ext>
            </a:extLst>
          </a:blip>
          <a:stretch>
            <a:fillRect/>
          </a:stretch>
        </p:blipFill>
        <p:spPr>
          <a:xfrm>
            <a:off x="10701975" y="5971548"/>
            <a:ext cx="1360045" cy="782635"/>
          </a:xfrm>
          <a:prstGeom prst="rect">
            <a:avLst/>
          </a:prstGeom>
        </p:spPr>
      </p:pic>
    </p:spTree>
    <p:extLst>
      <p:ext uri="{BB962C8B-B14F-4D97-AF65-F5344CB8AC3E}">
        <p14:creationId xmlns:p14="http://schemas.microsoft.com/office/powerpoint/2010/main" val="556571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302C84-18A9-48D4-B6FE-DFBBBC26CC9B}"/>
              </a:ext>
            </a:extLst>
          </p:cNvPr>
          <p:cNvSpPr/>
          <p:nvPr/>
        </p:nvSpPr>
        <p:spPr>
          <a:xfrm>
            <a:off x="10601012" y="5858797"/>
            <a:ext cx="1590988" cy="999203"/>
          </a:xfrm>
          <a:prstGeom prst="rect">
            <a:avLst/>
          </a:prstGeom>
          <a:solidFill>
            <a:srgbClr val="0F5D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a:ea typeface="+mn-ea"/>
              <a:cs typeface="+mn-cs"/>
            </a:endParaRPr>
          </a:p>
        </p:txBody>
      </p:sp>
      <p:pic>
        <p:nvPicPr>
          <p:cNvPr id="5" name="Picture 4" descr="Text&#10;&#10;Description automatically generated">
            <a:extLst>
              <a:ext uri="{FF2B5EF4-FFF2-40B4-BE49-F238E27FC236}">
                <a16:creationId xmlns:a16="http://schemas.microsoft.com/office/drawing/2014/main" id="{0B4FFD89-E31F-404C-9DC2-BEBA0490D45F}"/>
              </a:ext>
            </a:extLst>
          </p:cNvPr>
          <p:cNvPicPr>
            <a:picLocks noChangeAspect="1"/>
          </p:cNvPicPr>
          <p:nvPr/>
        </p:nvPicPr>
        <p:blipFill>
          <a:blip r:embed="rId3" cstate="hqprint">
            <a:lum bright="70000" contrast="-70000"/>
            <a:extLst>
              <a:ext uri="{BEBA8EAE-BF5A-486C-A8C5-ECC9F3942E4B}">
                <a14:imgProps xmlns:a14="http://schemas.microsoft.com/office/drawing/2010/main">
                  <a14:imgLayer r:embed="rId4">
                    <a14:imgEffect>
                      <a14:saturation sat="6000"/>
                    </a14:imgEffect>
                  </a14:imgLayer>
                </a14:imgProps>
              </a:ext>
              <a:ext uri="{28A0092B-C50C-407E-A947-70E740481C1C}">
                <a14:useLocalDpi xmlns:a14="http://schemas.microsoft.com/office/drawing/2010/main" val="0"/>
              </a:ext>
            </a:extLst>
          </a:blip>
          <a:stretch>
            <a:fillRect/>
          </a:stretch>
        </p:blipFill>
        <p:spPr>
          <a:xfrm>
            <a:off x="10701975" y="5971548"/>
            <a:ext cx="1360045" cy="782635"/>
          </a:xfrm>
          <a:prstGeom prst="rect">
            <a:avLst/>
          </a:prstGeom>
        </p:spPr>
      </p:pic>
      <p:pic>
        <p:nvPicPr>
          <p:cNvPr id="6" name="Picture 5"/>
          <p:cNvPicPr>
            <a:picLocks noChangeAspect="1"/>
          </p:cNvPicPr>
          <p:nvPr/>
        </p:nvPicPr>
        <p:blipFill>
          <a:blip r:embed="rId5"/>
          <a:stretch>
            <a:fillRect/>
          </a:stretch>
        </p:blipFill>
        <p:spPr>
          <a:xfrm>
            <a:off x="7339115" y="2099592"/>
            <a:ext cx="3166116" cy="43268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818712" y="5858797"/>
            <a:ext cx="2863385" cy="24622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rPr>
              <a:t>Source: https://www.historylink.org/File/10144</a:t>
            </a:r>
          </a:p>
        </p:txBody>
      </p:sp>
      <p:sp>
        <p:nvSpPr>
          <p:cNvPr id="12" name="Title 11">
            <a:extLst>
              <a:ext uri="{FF2B5EF4-FFF2-40B4-BE49-F238E27FC236}">
                <a16:creationId xmlns:a16="http://schemas.microsoft.com/office/drawing/2014/main" id="{67E74F85-29CF-4343-839D-768BFC9C490C}"/>
              </a:ext>
            </a:extLst>
          </p:cNvPr>
          <p:cNvSpPr>
            <a:spLocks noGrp="1"/>
          </p:cNvSpPr>
          <p:nvPr>
            <p:ph type="title"/>
          </p:nvPr>
        </p:nvSpPr>
        <p:spPr/>
        <p:txBody>
          <a:bodyPr/>
          <a:lstStyle/>
          <a:p>
            <a:r>
              <a:rPr lang="en-US" sz="4000" dirty="0">
                <a:latin typeface="Source Sans Pro" panose="020B0503030403020204" pitchFamily="34" charset="0"/>
                <a:ea typeface="Source Sans Pro" panose="020B0503030403020204" pitchFamily="34" charset="0"/>
              </a:rPr>
              <a:t>DSHS/Fircrest School</a:t>
            </a:r>
            <a:endParaRPr lang="en-US" dirty="0"/>
          </a:p>
        </p:txBody>
      </p:sp>
      <p:sp>
        <p:nvSpPr>
          <p:cNvPr id="15" name="Content Placeholder 14">
            <a:extLst>
              <a:ext uri="{FF2B5EF4-FFF2-40B4-BE49-F238E27FC236}">
                <a16:creationId xmlns:a16="http://schemas.microsoft.com/office/drawing/2014/main" id="{BE2D6572-EF1C-470A-BD61-9377055F2AD1}"/>
              </a:ext>
            </a:extLst>
          </p:cNvPr>
          <p:cNvSpPr>
            <a:spLocks noGrp="1"/>
          </p:cNvSpPr>
          <p:nvPr>
            <p:ph idx="1"/>
          </p:nvPr>
        </p:nvSpPr>
        <p:spPr>
          <a:xfrm>
            <a:off x="818712" y="2222287"/>
            <a:ext cx="6210161" cy="3636511"/>
          </a:xfrm>
        </p:spPr>
        <p:txBody>
          <a:bodyPr>
            <a:normAutofit fontScale="85000" lnSpcReduction="10000"/>
          </a:bodyPr>
          <a:lstStyle/>
          <a:p>
            <a:pPr lvl="0"/>
            <a:r>
              <a:rPr lang="en-US" dirty="0">
                <a:latin typeface="Source Sans Pro" panose="020B0503030403020204" pitchFamily="34" charset="0"/>
                <a:ea typeface="Source Sans Pro" panose="020B0503030403020204" pitchFamily="34" charset="0"/>
              </a:rPr>
              <a:t>Originally constructed as a Naval Hospital, early 1940s</a:t>
            </a:r>
          </a:p>
          <a:p>
            <a:pPr lvl="1"/>
            <a:r>
              <a:rPr lang="en-US" dirty="0">
                <a:latin typeface="Source Sans Pro" panose="020B0503030403020204" pitchFamily="34" charset="0"/>
                <a:ea typeface="Source Sans Pro" panose="020B0503030403020204" pitchFamily="34" charset="0"/>
              </a:rPr>
              <a:t>There are a number of buildings that remain from the original construction of the campus.</a:t>
            </a:r>
          </a:p>
          <a:p>
            <a:pPr lvl="1"/>
            <a:r>
              <a:rPr lang="en-US" dirty="0">
                <a:latin typeface="Source Sans Pro" panose="020B0503030403020204" pitchFamily="34" charset="0"/>
                <a:ea typeface="Source Sans Pro" panose="020B0503030403020204" pitchFamily="34" charset="0"/>
              </a:rPr>
              <a:t>Roadway circulation is similar to the original construction of a Naval Hospital.</a:t>
            </a:r>
          </a:p>
          <a:p>
            <a:pPr lvl="0"/>
            <a:r>
              <a:rPr lang="en-US" dirty="0">
                <a:latin typeface="Source Sans Pro" panose="020B0503030403020204" pitchFamily="34" charset="0"/>
                <a:ea typeface="Source Sans Pro" panose="020B0503030403020204" pitchFamily="34" charset="0"/>
              </a:rPr>
              <a:t>1949: Tuberculosis Hospital, called </a:t>
            </a:r>
            <a:r>
              <a:rPr lang="en-US" dirty="0" err="1">
                <a:latin typeface="Source Sans Pro" panose="020B0503030403020204" pitchFamily="34" charset="0"/>
                <a:ea typeface="Source Sans Pro" panose="020B0503030403020204" pitchFamily="34" charset="0"/>
              </a:rPr>
              <a:t>Firlands</a:t>
            </a:r>
            <a:endParaRPr lang="en-US" dirty="0">
              <a:latin typeface="Source Sans Pro" panose="020B0503030403020204" pitchFamily="34" charset="0"/>
              <a:ea typeface="Source Sans Pro" panose="020B0503030403020204" pitchFamily="34" charset="0"/>
            </a:endParaRPr>
          </a:p>
          <a:p>
            <a:pPr lvl="1"/>
            <a:r>
              <a:rPr lang="en-US" dirty="0">
                <a:latin typeface="Source Sans Pro" panose="020B0503030403020204" pitchFamily="34" charset="0"/>
                <a:ea typeface="Source Sans Pro" panose="020B0503030403020204" pitchFamily="34" charset="0"/>
              </a:rPr>
              <a:t>Treated patients until 1973 </a:t>
            </a:r>
          </a:p>
          <a:p>
            <a:pPr lvl="1"/>
            <a:r>
              <a:rPr lang="en-US" dirty="0">
                <a:latin typeface="Source Sans Pro" panose="020B0503030403020204" pitchFamily="34" charset="0"/>
                <a:ea typeface="Source Sans Pro" panose="020B0503030403020204" pitchFamily="34" charset="0"/>
              </a:rPr>
              <a:t>At one point population grew to 750 patients</a:t>
            </a:r>
          </a:p>
          <a:p>
            <a:pPr lvl="0"/>
            <a:r>
              <a:rPr lang="en-US" dirty="0">
                <a:latin typeface="Source Sans Pro" panose="020B0503030403020204" pitchFamily="34" charset="0"/>
                <a:ea typeface="Source Sans Pro" panose="020B0503030403020204" pitchFamily="34" charset="0"/>
              </a:rPr>
              <a:t>1952: Fircrest School Residential Habilitation Center was established.</a:t>
            </a:r>
          </a:p>
          <a:p>
            <a:pPr lvl="0"/>
            <a:r>
              <a:rPr lang="en-US" dirty="0">
                <a:latin typeface="Source Sans Pro" panose="020B0503030403020204" pitchFamily="34" charset="0"/>
                <a:ea typeface="Source Sans Pro" panose="020B0503030403020204" pitchFamily="34" charset="0"/>
              </a:rPr>
              <a:t>Fircrest had a population of nearly 500 residents at one point.  Today we care for approximately 200 residents.</a:t>
            </a:r>
          </a:p>
          <a:p>
            <a:pPr lvl="0"/>
            <a:r>
              <a:rPr lang="en-US" dirty="0">
                <a:latin typeface="Source Sans Pro" panose="020B0503030403020204" pitchFamily="34" charset="0"/>
                <a:ea typeface="Source Sans Pro" panose="020B0503030403020204" pitchFamily="34" charset="0"/>
              </a:rPr>
              <a:t>The entire campus is approximately 90 acres.</a:t>
            </a:r>
          </a:p>
        </p:txBody>
      </p:sp>
    </p:spTree>
    <p:extLst>
      <p:ext uri="{BB962C8B-B14F-4D97-AF65-F5344CB8AC3E}">
        <p14:creationId xmlns:p14="http://schemas.microsoft.com/office/powerpoint/2010/main" val="319150460"/>
      </p:ext>
    </p:extLst>
  </p:cSld>
  <p:clrMapOvr>
    <a:masterClrMapping/>
  </p:clrMapOvr>
</p:sld>
</file>

<file path=ppt/theme/theme1.xml><?xml version="1.0" encoding="utf-8"?>
<a:theme xmlns:a="http://schemas.openxmlformats.org/drawingml/2006/main" name="Quotable">
  <a:themeElements>
    <a:clrScheme name="Custom 5">
      <a:dk1>
        <a:srgbClr val="76BBDA"/>
      </a:dk1>
      <a:lt1>
        <a:sysClr val="window" lastClr="FFFFFF"/>
      </a:lt1>
      <a:dk2>
        <a:srgbClr val="FFFFFF"/>
      </a:dk2>
      <a:lt2>
        <a:srgbClr val="636363"/>
      </a:lt2>
      <a:accent1>
        <a:srgbClr val="0A3E6D"/>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Custom 1">
      <a:majorFont>
        <a:latin typeface="Century Gothic"/>
        <a:ea typeface=""/>
        <a:cs typeface=""/>
      </a:majorFont>
      <a:minorFont>
        <a:latin typeface="sourc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332</TotalTime>
  <Words>2044</Words>
  <Application>Microsoft Office PowerPoint</Application>
  <PresentationFormat>Widescreen</PresentationFormat>
  <Paragraphs>291</Paragraphs>
  <Slides>33</Slides>
  <Notes>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Calibri</vt:lpstr>
      <vt:lpstr>Century Gothic</vt:lpstr>
      <vt:lpstr>source sans</vt:lpstr>
      <vt:lpstr>Source Sans Pro</vt:lpstr>
      <vt:lpstr>Wingdings 2</vt:lpstr>
      <vt:lpstr>Quotable</vt:lpstr>
      <vt:lpstr>Fircrest School  Development Master Plan</vt:lpstr>
      <vt:lpstr>Zoom Guidelines</vt:lpstr>
      <vt:lpstr>Zoom Guidelines</vt:lpstr>
      <vt:lpstr>Zoom Guidelines</vt:lpstr>
      <vt:lpstr>Introductions</vt:lpstr>
      <vt:lpstr>Agenda (estimated times)</vt:lpstr>
      <vt:lpstr>Early Community Input Meeting</vt:lpstr>
      <vt:lpstr>Early Community Input Meeting</vt:lpstr>
      <vt:lpstr>DSHS/Fircrest School</vt:lpstr>
      <vt:lpstr>DSHS/Fircrest School-Land Lease &amp; Trusts</vt:lpstr>
      <vt:lpstr>DSHS/Fircrest School-Current Facilities/Programs</vt:lpstr>
      <vt:lpstr>DSHS/Fircrest School – New Nursing Facility</vt:lpstr>
      <vt:lpstr>Master Development Plan </vt:lpstr>
      <vt:lpstr>Prior Planning Efforts</vt:lpstr>
      <vt:lpstr>Master Development Plan </vt:lpstr>
      <vt:lpstr>Permits</vt:lpstr>
      <vt:lpstr>Site Development  Plan</vt:lpstr>
      <vt:lpstr>PowerPoint Presentation</vt:lpstr>
      <vt:lpstr>Character Images of Walking Trails</vt:lpstr>
      <vt:lpstr>PowerPoint Presentation</vt:lpstr>
      <vt:lpstr>PowerPoint Presentation</vt:lpstr>
      <vt:lpstr>Southeast Campus  Quadrant</vt:lpstr>
      <vt:lpstr>SE Parcel Market Context</vt:lpstr>
      <vt:lpstr>Envisioned Permitted Uses</vt:lpstr>
      <vt:lpstr>PowerPoint Presentation</vt:lpstr>
      <vt:lpstr>Use &amp; Character Examples</vt:lpstr>
      <vt:lpstr>Use &amp; Character Examples</vt:lpstr>
      <vt:lpstr>Use &amp; Character Examples</vt:lpstr>
      <vt:lpstr>Design Standards</vt:lpstr>
      <vt:lpstr> Procedural/Timeline Questions?</vt:lpstr>
      <vt:lpstr>5 Minute Break</vt:lpstr>
      <vt:lpstr>Small Group Discussions</vt:lpstr>
      <vt:lpstr>Staying Engaged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Fircrest School  Development Master Plan</dc:title>
  <dc:creator>Helen Stanton</dc:creator>
  <cp:lastModifiedBy>Brittany Port</cp:lastModifiedBy>
  <cp:revision>35</cp:revision>
  <dcterms:created xsi:type="dcterms:W3CDTF">2022-03-07T18:28:00Z</dcterms:created>
  <dcterms:modified xsi:type="dcterms:W3CDTF">2022-03-09T01:45:34Z</dcterms:modified>
</cp:coreProperties>
</file>