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1"/>
  </p:notesMasterIdLst>
  <p:sldIdLst>
    <p:sldId id="549" r:id="rId5"/>
    <p:sldId id="369" r:id="rId6"/>
    <p:sldId id="265" r:id="rId7"/>
    <p:sldId id="550" r:id="rId8"/>
    <p:sldId id="552" r:id="rId9"/>
    <p:sldId id="270" r:id="rId10"/>
    <p:sldId id="554" r:id="rId11"/>
    <p:sldId id="553" r:id="rId12"/>
    <p:sldId id="555" r:id="rId13"/>
    <p:sldId id="695" r:id="rId14"/>
    <p:sldId id="556" r:id="rId15"/>
    <p:sldId id="696" r:id="rId16"/>
    <p:sldId id="273" r:id="rId17"/>
    <p:sldId id="271" r:id="rId18"/>
    <p:sldId id="283" r:id="rId19"/>
    <p:sldId id="284" r:id="rId20"/>
    <p:sldId id="281" r:id="rId21"/>
    <p:sldId id="337" r:id="rId22"/>
    <p:sldId id="338" r:id="rId23"/>
    <p:sldId id="339" r:id="rId24"/>
    <p:sldId id="282" r:id="rId25"/>
    <p:sldId id="340" r:id="rId26"/>
    <p:sldId id="341" r:id="rId27"/>
    <p:sldId id="278" r:id="rId28"/>
    <p:sldId id="342" r:id="rId29"/>
    <p:sldId id="343" r:id="rId30"/>
    <p:sldId id="344" r:id="rId31"/>
    <p:sldId id="348" r:id="rId32"/>
    <p:sldId id="349" r:id="rId33"/>
    <p:sldId id="364" r:id="rId34"/>
    <p:sldId id="698" r:id="rId35"/>
    <p:sldId id="352" r:id="rId36"/>
    <p:sldId id="540" r:id="rId37"/>
    <p:sldId id="541" r:id="rId38"/>
    <p:sldId id="542" r:id="rId39"/>
    <p:sldId id="368" r:id="rId40"/>
    <p:sldId id="546" r:id="rId41"/>
    <p:sldId id="547" r:id="rId42"/>
    <p:sldId id="548" r:id="rId43"/>
    <p:sldId id="358" r:id="rId44"/>
    <p:sldId id="365" r:id="rId45"/>
    <p:sldId id="367" r:id="rId46"/>
    <p:sldId id="306" r:id="rId47"/>
    <p:sldId id="366" r:id="rId48"/>
    <p:sldId id="335" r:id="rId49"/>
    <p:sldId id="535" r:id="rId50"/>
    <p:sldId id="374" r:id="rId51"/>
    <p:sldId id="373" r:id="rId52"/>
    <p:sldId id="372" r:id="rId53"/>
    <p:sldId id="537" r:id="rId54"/>
    <p:sldId id="360" r:id="rId55"/>
    <p:sldId id="308" r:id="rId56"/>
    <p:sldId id="311" r:id="rId57"/>
    <p:sldId id="697" r:id="rId58"/>
    <p:sldId id="328" r:id="rId59"/>
    <p:sldId id="377"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340681-1DAF-3448-41FD-16D48629BDF0}" name="Pemberton, Lisa (DSHS/OOS)" initials="MP" userId="S::lisa.pemberton@dshs.wa.gov::f6d09301-ab4e-43cb-82ac-e7da04f6afc2" providerId="AD"/>
  <p188:author id="{A5E9308E-7484-F8C2-2A27-B571B29F519E}" name="Jones, Ben  (DSHS/DDA)" initials="JB(" userId="S::Ben.Jones@dshs.wa.gov::2ec44c49-64c3-4750-80c9-7471e25ba44a" providerId="AD"/>
  <p188:author id="{D4F03CD6-0208-91E5-F2A1-337BE514D359}" name="Johnston, Heidi (DSHS/DDA)" initials="JH(" userId="S::heidi.johnston@dshs.wa.gov::a8a633e6-d7cf-4bec-a57d-9ee4c12627a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peland, Lisa (DSHS)" initials="CL(" lastIdx="31" clrIdx="0">
    <p:extLst>
      <p:ext uri="{19B8F6BF-5375-455C-9EA6-DF929625EA0E}">
        <p15:presenceInfo xmlns:p15="http://schemas.microsoft.com/office/powerpoint/2012/main" userId="S-1-5-21-2431200171-2229045319-550352214-536437" providerId="AD"/>
      </p:ext>
    </p:extLst>
  </p:cmAuthor>
  <p:cmAuthor id="2" name="Toda, Heidi (DSHS/DDA)" initials="TH(" lastIdx="22" clrIdx="1">
    <p:extLst>
      <p:ext uri="{19B8F6BF-5375-455C-9EA6-DF929625EA0E}">
        <p15:presenceInfo xmlns:p15="http://schemas.microsoft.com/office/powerpoint/2012/main" userId="S-1-5-21-2431200171-2229045319-550352214-152777" providerId="AD"/>
      </p:ext>
    </p:extLst>
  </p:cmAuthor>
  <p:cmAuthor id="3" name="Hehemann, Terry (DSHS/DDA)" initials="HT(" lastIdx="9" clrIdx="2">
    <p:extLst>
      <p:ext uri="{19B8F6BF-5375-455C-9EA6-DF929625EA0E}">
        <p15:presenceInfo xmlns:p15="http://schemas.microsoft.com/office/powerpoint/2012/main" userId="S-1-5-21-2431200171-2229045319-550352214-56223" providerId="AD"/>
      </p:ext>
    </p:extLst>
  </p:cmAuthor>
  <p:cmAuthor id="4" name="Parada Estrada, Luisa (DSHS/DDA)" initials="PEL(" lastIdx="13" clrIdx="3">
    <p:extLst>
      <p:ext uri="{19B8F6BF-5375-455C-9EA6-DF929625EA0E}">
        <p15:presenceInfo xmlns:p15="http://schemas.microsoft.com/office/powerpoint/2012/main" userId="S-1-5-21-2431200171-2229045319-550352214-4650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308569-76EF-460E-AB8B-F5872AB64345}" v="12" dt="2023-11-15T18:46:03.3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62295" autoAdjust="0"/>
  </p:normalViewPr>
  <p:slideViewPr>
    <p:cSldViewPr snapToGrid="0" snapToObjects="1">
      <p:cViewPr varScale="1">
        <p:scale>
          <a:sx n="41" d="100"/>
          <a:sy n="41" d="100"/>
        </p:scale>
        <p:origin x="1416" y="40"/>
      </p:cViewPr>
      <p:guideLst/>
    </p:cSldViewPr>
  </p:slideViewPr>
  <p:notesTextViewPr>
    <p:cViewPr>
      <p:scale>
        <a:sx n="1" d="1"/>
        <a:sy n="1" d="1"/>
      </p:scale>
      <p:origin x="0" y="0"/>
    </p:cViewPr>
  </p:notesTextViewPr>
  <p:notesViewPr>
    <p:cSldViewPr snapToGrid="0" snapToObjects="1">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DAA7B0-AB2C-4D43-A084-BB1128C9C816}" type="doc">
      <dgm:prSet loTypeId="urn:microsoft.com/office/officeart/2005/8/layout/pyramid2" loCatId="pyramid" qsTypeId="urn:microsoft.com/office/officeart/2005/8/quickstyle/simple1" qsCatId="simple" csTypeId="urn:microsoft.com/office/officeart/2005/8/colors/accent1_2" csCatId="accent1" phldr="1"/>
      <dgm:spPr/>
    </dgm:pt>
    <dgm:pt modelId="{4B3516B9-3CDF-43D5-B876-BD8D4653B983}">
      <dgm:prSet phldrT="[Text]"/>
      <dgm:spPr/>
      <dgm:t>
        <a:bodyPr/>
        <a:lstStyle/>
        <a:p>
          <a:r>
            <a:rPr lang="en-US" b="1" dirty="0"/>
            <a:t>Services</a:t>
          </a:r>
        </a:p>
      </dgm:t>
    </dgm:pt>
    <dgm:pt modelId="{FAC63F47-6FDD-45C5-AEF8-CB515AF8170A}" type="parTrans" cxnId="{0C601881-CD7D-47E9-A589-7DAF4A61111B}">
      <dgm:prSet/>
      <dgm:spPr/>
      <dgm:t>
        <a:bodyPr/>
        <a:lstStyle/>
        <a:p>
          <a:endParaRPr lang="en-US"/>
        </a:p>
      </dgm:t>
    </dgm:pt>
    <dgm:pt modelId="{F8CB7E4B-38FB-4824-A7AB-E62401B464BD}" type="sibTrans" cxnId="{0C601881-CD7D-47E9-A589-7DAF4A61111B}">
      <dgm:prSet/>
      <dgm:spPr/>
      <dgm:t>
        <a:bodyPr/>
        <a:lstStyle/>
        <a:p>
          <a:endParaRPr lang="en-US"/>
        </a:p>
      </dgm:t>
    </dgm:pt>
    <dgm:pt modelId="{F9D8D85F-2048-4989-BAED-1E316A4276E7}">
      <dgm:prSet phldrT="[Text]"/>
      <dgm:spPr/>
      <dgm:t>
        <a:bodyPr/>
        <a:lstStyle/>
        <a:p>
          <a:r>
            <a:rPr lang="en-US" b="1" dirty="0"/>
            <a:t>Best Outcome</a:t>
          </a:r>
        </a:p>
      </dgm:t>
    </dgm:pt>
    <dgm:pt modelId="{92A4260E-9CD1-4823-A414-CF824939378D}" type="parTrans" cxnId="{E07D40CD-C6F7-42C8-8221-5B00EF401C85}">
      <dgm:prSet/>
      <dgm:spPr/>
      <dgm:t>
        <a:bodyPr/>
        <a:lstStyle/>
        <a:p>
          <a:endParaRPr lang="en-US"/>
        </a:p>
      </dgm:t>
    </dgm:pt>
    <dgm:pt modelId="{80AA5074-BC0E-4E7A-ACD6-378A8F777EFF}" type="sibTrans" cxnId="{E07D40CD-C6F7-42C8-8221-5B00EF401C85}">
      <dgm:prSet/>
      <dgm:spPr/>
      <dgm:t>
        <a:bodyPr/>
        <a:lstStyle/>
        <a:p>
          <a:endParaRPr lang="en-US"/>
        </a:p>
      </dgm:t>
    </dgm:pt>
    <dgm:pt modelId="{5019B52B-2DC0-48A4-910B-4136A90D0F71}">
      <dgm:prSet phldrT="[Text]" custT="1"/>
      <dgm:spPr/>
      <dgm:t>
        <a:bodyPr/>
        <a:lstStyle/>
        <a:p>
          <a:r>
            <a:rPr lang="en-US" sz="4800" b="1" dirty="0"/>
            <a:t>Goals and Preferences</a:t>
          </a:r>
        </a:p>
      </dgm:t>
    </dgm:pt>
    <dgm:pt modelId="{EE02883E-3B0C-4C9F-9030-9875CDC89F36}" type="parTrans" cxnId="{2C689C96-E771-4AC6-AABD-C39577F47BA7}">
      <dgm:prSet/>
      <dgm:spPr/>
      <dgm:t>
        <a:bodyPr/>
        <a:lstStyle/>
        <a:p>
          <a:endParaRPr lang="en-US"/>
        </a:p>
      </dgm:t>
    </dgm:pt>
    <dgm:pt modelId="{625F5CDB-DB98-4197-8C6E-1C8EEEBFCA2C}" type="sibTrans" cxnId="{2C689C96-E771-4AC6-AABD-C39577F47BA7}">
      <dgm:prSet/>
      <dgm:spPr/>
      <dgm:t>
        <a:bodyPr/>
        <a:lstStyle/>
        <a:p>
          <a:endParaRPr lang="en-US"/>
        </a:p>
      </dgm:t>
    </dgm:pt>
    <dgm:pt modelId="{BEEDFBBC-B5C6-4835-8758-9DA7151549A3}" type="pres">
      <dgm:prSet presAssocID="{AADAA7B0-AB2C-4D43-A084-BB1128C9C816}" presName="compositeShape" presStyleCnt="0">
        <dgm:presLayoutVars>
          <dgm:dir/>
          <dgm:resizeHandles/>
        </dgm:presLayoutVars>
      </dgm:prSet>
      <dgm:spPr/>
    </dgm:pt>
    <dgm:pt modelId="{D63BD860-BBD5-4A47-B7E4-87C21EACA6AD}" type="pres">
      <dgm:prSet presAssocID="{AADAA7B0-AB2C-4D43-A084-BB1128C9C816}" presName="pyramid" presStyleLbl="node1" presStyleIdx="0" presStyleCnt="1"/>
      <dgm:spPr/>
    </dgm:pt>
    <dgm:pt modelId="{B2215866-959A-416F-9E2A-3F82DF144D44}" type="pres">
      <dgm:prSet presAssocID="{AADAA7B0-AB2C-4D43-A084-BB1128C9C816}" presName="theList" presStyleCnt="0"/>
      <dgm:spPr/>
    </dgm:pt>
    <dgm:pt modelId="{1E5452A9-BA6D-4EBE-8659-E3D11C6864D5}" type="pres">
      <dgm:prSet presAssocID="{4B3516B9-3CDF-43D5-B876-BD8D4653B983}" presName="aNode" presStyleLbl="fgAcc1" presStyleIdx="0" presStyleCnt="3" custScaleX="85211" custLinFactY="-12861" custLinFactNeighborX="31730" custLinFactNeighborY="-100000">
        <dgm:presLayoutVars>
          <dgm:bulletEnabled val="1"/>
        </dgm:presLayoutVars>
      </dgm:prSet>
      <dgm:spPr/>
    </dgm:pt>
    <dgm:pt modelId="{47508CC9-A095-4A2C-BCBF-8C8BAE17EEA8}" type="pres">
      <dgm:prSet presAssocID="{4B3516B9-3CDF-43D5-B876-BD8D4653B983}" presName="aSpace" presStyleCnt="0"/>
      <dgm:spPr/>
    </dgm:pt>
    <dgm:pt modelId="{8BB5E503-3616-4F0D-8382-8C089AF696CE}" type="pres">
      <dgm:prSet presAssocID="{F9D8D85F-2048-4989-BAED-1E316A4276E7}" presName="aNode" presStyleLbl="fgAcc1" presStyleIdx="1" presStyleCnt="3" custScaleX="142136" custScaleY="91948" custLinFactNeighborX="35093" custLinFactNeighborY="-76580">
        <dgm:presLayoutVars>
          <dgm:bulletEnabled val="1"/>
        </dgm:presLayoutVars>
      </dgm:prSet>
      <dgm:spPr/>
    </dgm:pt>
    <dgm:pt modelId="{2967CBA9-DC74-401E-ADAE-EBF122D8560E}" type="pres">
      <dgm:prSet presAssocID="{F9D8D85F-2048-4989-BAED-1E316A4276E7}" presName="aSpace" presStyleCnt="0"/>
      <dgm:spPr/>
    </dgm:pt>
    <dgm:pt modelId="{B802B8D9-6F73-4824-83B2-8BF331351467}" type="pres">
      <dgm:prSet presAssocID="{5019B52B-2DC0-48A4-910B-4136A90D0F71}" presName="aNode" presStyleLbl="fgAcc1" presStyleIdx="2" presStyleCnt="3" custScaleX="217071" custLinFactNeighborX="24544" custLinFactNeighborY="15912">
        <dgm:presLayoutVars>
          <dgm:bulletEnabled val="1"/>
        </dgm:presLayoutVars>
      </dgm:prSet>
      <dgm:spPr/>
    </dgm:pt>
    <dgm:pt modelId="{91B6A16B-0AE5-408C-9483-48AFF6B35231}" type="pres">
      <dgm:prSet presAssocID="{5019B52B-2DC0-48A4-910B-4136A90D0F71}" presName="aSpace" presStyleCnt="0"/>
      <dgm:spPr/>
    </dgm:pt>
  </dgm:ptLst>
  <dgm:cxnLst>
    <dgm:cxn modelId="{8D324E06-1D72-472F-94B4-0B65889FE155}" type="presOf" srcId="{AADAA7B0-AB2C-4D43-A084-BB1128C9C816}" destId="{BEEDFBBC-B5C6-4835-8758-9DA7151549A3}" srcOrd="0" destOrd="0" presId="urn:microsoft.com/office/officeart/2005/8/layout/pyramid2"/>
    <dgm:cxn modelId="{2EB38028-114F-479D-B61C-DC5EBF8BFC0B}" type="presOf" srcId="{F9D8D85F-2048-4989-BAED-1E316A4276E7}" destId="{8BB5E503-3616-4F0D-8382-8C089AF696CE}" srcOrd="0" destOrd="0" presId="urn:microsoft.com/office/officeart/2005/8/layout/pyramid2"/>
    <dgm:cxn modelId="{0C601881-CD7D-47E9-A589-7DAF4A61111B}" srcId="{AADAA7B0-AB2C-4D43-A084-BB1128C9C816}" destId="{4B3516B9-3CDF-43D5-B876-BD8D4653B983}" srcOrd="0" destOrd="0" parTransId="{FAC63F47-6FDD-45C5-AEF8-CB515AF8170A}" sibTransId="{F8CB7E4B-38FB-4824-A7AB-E62401B464BD}"/>
    <dgm:cxn modelId="{2C689C96-E771-4AC6-AABD-C39577F47BA7}" srcId="{AADAA7B0-AB2C-4D43-A084-BB1128C9C816}" destId="{5019B52B-2DC0-48A4-910B-4136A90D0F71}" srcOrd="2" destOrd="0" parTransId="{EE02883E-3B0C-4C9F-9030-9875CDC89F36}" sibTransId="{625F5CDB-DB98-4197-8C6E-1C8EEEBFCA2C}"/>
    <dgm:cxn modelId="{F4D47E99-89E3-47DB-A626-DDEAE5A261B2}" type="presOf" srcId="{4B3516B9-3CDF-43D5-B876-BD8D4653B983}" destId="{1E5452A9-BA6D-4EBE-8659-E3D11C6864D5}" srcOrd="0" destOrd="0" presId="urn:microsoft.com/office/officeart/2005/8/layout/pyramid2"/>
    <dgm:cxn modelId="{35A559A5-2B94-4781-883C-B079E7A44EFC}" type="presOf" srcId="{5019B52B-2DC0-48A4-910B-4136A90D0F71}" destId="{B802B8D9-6F73-4824-83B2-8BF331351467}" srcOrd="0" destOrd="0" presId="urn:microsoft.com/office/officeart/2005/8/layout/pyramid2"/>
    <dgm:cxn modelId="{E07D40CD-C6F7-42C8-8221-5B00EF401C85}" srcId="{AADAA7B0-AB2C-4D43-A084-BB1128C9C816}" destId="{F9D8D85F-2048-4989-BAED-1E316A4276E7}" srcOrd="1" destOrd="0" parTransId="{92A4260E-9CD1-4823-A414-CF824939378D}" sibTransId="{80AA5074-BC0E-4E7A-ACD6-378A8F777EFF}"/>
    <dgm:cxn modelId="{3D5566BD-92BB-44A4-87E2-16F41ABAA192}" type="presParOf" srcId="{BEEDFBBC-B5C6-4835-8758-9DA7151549A3}" destId="{D63BD860-BBD5-4A47-B7E4-87C21EACA6AD}" srcOrd="0" destOrd="0" presId="urn:microsoft.com/office/officeart/2005/8/layout/pyramid2"/>
    <dgm:cxn modelId="{3A245CAA-245D-45DC-A79D-AAE134AB0E4C}" type="presParOf" srcId="{BEEDFBBC-B5C6-4835-8758-9DA7151549A3}" destId="{B2215866-959A-416F-9E2A-3F82DF144D44}" srcOrd="1" destOrd="0" presId="urn:microsoft.com/office/officeart/2005/8/layout/pyramid2"/>
    <dgm:cxn modelId="{EF6829B0-C2F0-4C76-8835-F164A3D570E7}" type="presParOf" srcId="{B2215866-959A-416F-9E2A-3F82DF144D44}" destId="{1E5452A9-BA6D-4EBE-8659-E3D11C6864D5}" srcOrd="0" destOrd="0" presId="urn:microsoft.com/office/officeart/2005/8/layout/pyramid2"/>
    <dgm:cxn modelId="{C93BA36F-896D-40DD-9F4E-86E370871A82}" type="presParOf" srcId="{B2215866-959A-416F-9E2A-3F82DF144D44}" destId="{47508CC9-A095-4A2C-BCBF-8C8BAE17EEA8}" srcOrd="1" destOrd="0" presId="urn:microsoft.com/office/officeart/2005/8/layout/pyramid2"/>
    <dgm:cxn modelId="{C819556B-BD98-45A8-8AD3-20E72A45B670}" type="presParOf" srcId="{B2215866-959A-416F-9E2A-3F82DF144D44}" destId="{8BB5E503-3616-4F0D-8382-8C089AF696CE}" srcOrd="2" destOrd="0" presId="urn:microsoft.com/office/officeart/2005/8/layout/pyramid2"/>
    <dgm:cxn modelId="{2EC27285-931E-47CC-B6A3-3C6F82688EE3}" type="presParOf" srcId="{B2215866-959A-416F-9E2A-3F82DF144D44}" destId="{2967CBA9-DC74-401E-ADAE-EBF122D8560E}" srcOrd="3" destOrd="0" presId="urn:microsoft.com/office/officeart/2005/8/layout/pyramid2"/>
    <dgm:cxn modelId="{CFE2C1C7-42A3-4147-924E-531AFEA4E15C}" type="presParOf" srcId="{B2215866-959A-416F-9E2A-3F82DF144D44}" destId="{B802B8D9-6F73-4824-83B2-8BF331351467}" srcOrd="4" destOrd="0" presId="urn:microsoft.com/office/officeart/2005/8/layout/pyramid2"/>
    <dgm:cxn modelId="{AF7F4F7C-3062-4FC2-91CD-2ED3E72B1B5C}" type="presParOf" srcId="{B2215866-959A-416F-9E2A-3F82DF144D44}" destId="{91B6A16B-0AE5-408C-9483-48AFF6B35231}" srcOrd="5"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3BD860-BBD5-4A47-B7E4-87C21EACA6AD}">
      <dsp:nvSpPr>
        <dsp:cNvPr id="0" name=""/>
        <dsp:cNvSpPr/>
      </dsp:nvSpPr>
      <dsp:spPr>
        <a:xfrm>
          <a:off x="1304406" y="0"/>
          <a:ext cx="4447645" cy="4447645"/>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5452A9-BA6D-4EBE-8659-E3D11C6864D5}">
      <dsp:nvSpPr>
        <dsp:cNvPr id="0" name=""/>
        <dsp:cNvSpPr/>
      </dsp:nvSpPr>
      <dsp:spPr>
        <a:xfrm>
          <a:off x="4659306" y="172992"/>
          <a:ext cx="2463423" cy="1078901"/>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t>Services</a:t>
          </a:r>
        </a:p>
      </dsp:txBody>
      <dsp:txXfrm>
        <a:off x="4711974" y="225660"/>
        <a:ext cx="2358087" cy="973565"/>
      </dsp:txXfrm>
    </dsp:sp>
    <dsp:sp modelId="{8BB5E503-3616-4F0D-8382-8C089AF696CE}">
      <dsp:nvSpPr>
        <dsp:cNvPr id="0" name=""/>
        <dsp:cNvSpPr/>
      </dsp:nvSpPr>
      <dsp:spPr>
        <a:xfrm>
          <a:off x="3933687" y="1557099"/>
          <a:ext cx="4109108" cy="99202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t>Best Outcome</a:t>
          </a:r>
        </a:p>
      </dsp:txBody>
      <dsp:txXfrm>
        <a:off x="3982114" y="1605526"/>
        <a:ext cx="4012254" cy="895174"/>
      </dsp:txXfrm>
    </dsp:sp>
    <dsp:sp modelId="{B802B8D9-6F73-4824-83B2-8BF331351467}">
      <dsp:nvSpPr>
        <dsp:cNvPr id="0" name=""/>
        <dsp:cNvSpPr/>
      </dsp:nvSpPr>
      <dsp:spPr>
        <a:xfrm>
          <a:off x="2545545" y="2808727"/>
          <a:ext cx="6275455" cy="1078901"/>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b="1" kern="1200" dirty="0"/>
            <a:t>Goals and Preferences</a:t>
          </a:r>
        </a:p>
      </dsp:txBody>
      <dsp:txXfrm>
        <a:off x="2598213" y="2861395"/>
        <a:ext cx="6170119" cy="973565"/>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3CDB9-9CB1-4CB9-AC61-20613483570C}" type="datetimeFigureOut">
              <a:rPr lang="en-US" smtClean="0"/>
              <a:t>3/22/2024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D6BBD-AA37-4551-A0D0-5A69F001C730}" type="slidenum">
              <a:rPr lang="en-US" smtClean="0"/>
              <a:t>‹#›</a:t>
            </a:fld>
            <a:endParaRPr lang="en-US" dirty="0"/>
          </a:p>
        </p:txBody>
      </p:sp>
    </p:spTree>
    <p:extLst>
      <p:ext uri="{BB962C8B-B14F-4D97-AF65-F5344CB8AC3E}">
        <p14:creationId xmlns:p14="http://schemas.microsoft.com/office/powerpoint/2010/main" val="759347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BL</a:t>
            </a:r>
          </a:p>
          <a:p>
            <a:endParaRPr lang="en-US" sz="1600" dirty="0"/>
          </a:p>
          <a:p>
            <a:r>
              <a:rPr lang="en-US" sz="1400" dirty="0"/>
              <a:t>Welcome to the PASRR webinar this morning/afternoon. </a:t>
            </a:r>
          </a:p>
          <a:p>
            <a:endParaRPr lang="en-US" sz="1400" dirty="0"/>
          </a:p>
          <a:p>
            <a:r>
              <a:rPr lang="en-US" sz="1400" dirty="0"/>
              <a:t>Before we start there are a couple of housekeeping items we would like to review: </a:t>
            </a:r>
          </a:p>
          <a:p>
            <a:pPr marL="356054" indent="-356054">
              <a:buAutoNum type="arabicPeriod"/>
            </a:pPr>
            <a:r>
              <a:rPr lang="en-US" sz="1400" dirty="0"/>
              <a:t>You will be in “listen only mode” throughout the webinar. </a:t>
            </a:r>
          </a:p>
          <a:p>
            <a:pPr marL="356054" indent="-356054">
              <a:buAutoNum type="arabicPeriod"/>
            </a:pPr>
            <a:r>
              <a:rPr lang="en-US" sz="1400" dirty="0"/>
              <a:t>If you have questions during the webinar, please type them into the “Chat” or “Question” feature. Please do not use any resident specific information. All questions will be answered at the end of the webinar. It is very likely that most questions will be covered in our presentation today, so we encourage you to wait until we are getting close to wrapping up and then submit your question.</a:t>
            </a:r>
          </a:p>
          <a:p>
            <a:pPr marL="356054" indent="-356054">
              <a:buAutoNum type="arabicPeriod"/>
            </a:pPr>
            <a:r>
              <a:rPr lang="en-US" sz="1400" dirty="0"/>
              <a:t>A copy of this presentation will be available on the DDA and HCA websites. You are free to share the final presentation</a:t>
            </a:r>
            <a:r>
              <a:rPr lang="en-US" sz="1400" baseline="0" dirty="0"/>
              <a:t> with your colleagues and partners. </a:t>
            </a:r>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1</a:t>
            </a:fld>
            <a:endParaRPr lang="en-US" dirty="0"/>
          </a:p>
        </p:txBody>
      </p:sp>
    </p:spTree>
    <p:extLst>
      <p:ext uri="{BB962C8B-B14F-4D97-AF65-F5344CB8AC3E}">
        <p14:creationId xmlns:p14="http://schemas.microsoft.com/office/powerpoint/2010/main" val="3404728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BL</a:t>
            </a:r>
          </a:p>
          <a:p>
            <a:endParaRPr lang="en-US" dirty="0"/>
          </a:p>
          <a:p>
            <a:r>
              <a:rPr lang="en-US" dirty="0"/>
              <a:t>Read slide</a:t>
            </a:r>
          </a:p>
        </p:txBody>
      </p:sp>
      <p:sp>
        <p:nvSpPr>
          <p:cNvPr id="4" name="Slide Number Placeholder 3"/>
          <p:cNvSpPr>
            <a:spLocks noGrp="1"/>
          </p:cNvSpPr>
          <p:nvPr>
            <p:ph type="sldNum" sz="quarter" idx="5"/>
          </p:nvPr>
        </p:nvSpPr>
        <p:spPr/>
        <p:txBody>
          <a:bodyPr/>
          <a:lstStyle/>
          <a:p>
            <a:fld id="{2F9D6BBD-AA37-4551-A0D0-5A69F001C730}" type="slidenum">
              <a:rPr lang="en-US" smtClean="0"/>
              <a:t>10</a:t>
            </a:fld>
            <a:endParaRPr lang="en-US" dirty="0"/>
          </a:p>
        </p:txBody>
      </p:sp>
    </p:spTree>
    <p:extLst>
      <p:ext uri="{BB962C8B-B14F-4D97-AF65-F5344CB8AC3E}">
        <p14:creationId xmlns:p14="http://schemas.microsoft.com/office/powerpoint/2010/main" val="2836383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t>
            </a:r>
          </a:p>
          <a:p>
            <a:endParaRPr lang="en-US" dirty="0"/>
          </a:p>
          <a:p>
            <a:r>
              <a:rPr lang="en-US" dirty="0"/>
              <a:t>SMI/Behavioral Health</a:t>
            </a:r>
          </a:p>
          <a:p>
            <a:r>
              <a:rPr lang="en-US" dirty="0"/>
              <a:t>Read slide</a:t>
            </a:r>
          </a:p>
        </p:txBody>
      </p:sp>
      <p:sp>
        <p:nvSpPr>
          <p:cNvPr id="4" name="Slide Number Placeholder 3"/>
          <p:cNvSpPr>
            <a:spLocks noGrp="1"/>
          </p:cNvSpPr>
          <p:nvPr>
            <p:ph type="sldNum" sz="quarter" idx="5"/>
          </p:nvPr>
        </p:nvSpPr>
        <p:spPr/>
        <p:txBody>
          <a:bodyPr/>
          <a:lstStyle/>
          <a:p>
            <a:fld id="{2F9D6BBD-AA37-4551-A0D0-5A69F001C730}" type="slidenum">
              <a:rPr lang="en-US" smtClean="0"/>
              <a:t>11</a:t>
            </a:fld>
            <a:endParaRPr lang="en-US" dirty="0"/>
          </a:p>
        </p:txBody>
      </p:sp>
    </p:spTree>
    <p:extLst>
      <p:ext uri="{BB962C8B-B14F-4D97-AF65-F5344CB8AC3E}">
        <p14:creationId xmlns:p14="http://schemas.microsoft.com/office/powerpoint/2010/main" val="2469252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BL</a:t>
            </a:r>
          </a:p>
          <a:p>
            <a:endParaRPr lang="en-US" dirty="0"/>
          </a:p>
          <a:p>
            <a:r>
              <a:rPr lang="en-US" dirty="0"/>
              <a:t>Read slide</a:t>
            </a:r>
          </a:p>
        </p:txBody>
      </p:sp>
      <p:sp>
        <p:nvSpPr>
          <p:cNvPr id="4" name="Slide Number Placeholder 3"/>
          <p:cNvSpPr>
            <a:spLocks noGrp="1"/>
          </p:cNvSpPr>
          <p:nvPr>
            <p:ph type="sldNum" sz="quarter" idx="5"/>
          </p:nvPr>
        </p:nvSpPr>
        <p:spPr/>
        <p:txBody>
          <a:bodyPr/>
          <a:lstStyle/>
          <a:p>
            <a:fld id="{2F9D6BBD-AA37-4551-A0D0-5A69F001C730}" type="slidenum">
              <a:rPr lang="en-US" smtClean="0"/>
              <a:t>12</a:t>
            </a:fld>
            <a:endParaRPr lang="en-US" dirty="0"/>
          </a:p>
        </p:txBody>
      </p:sp>
    </p:spTree>
    <p:extLst>
      <p:ext uri="{BB962C8B-B14F-4D97-AF65-F5344CB8AC3E}">
        <p14:creationId xmlns:p14="http://schemas.microsoft.com/office/powerpoint/2010/main" val="345160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RK</a:t>
            </a:r>
          </a:p>
          <a:p>
            <a:endParaRPr lang="en-US" dirty="0"/>
          </a:p>
          <a:p>
            <a:r>
              <a:rPr lang="en-US" dirty="0">
                <a:solidFill>
                  <a:schemeClr val="accent2">
                    <a:lumMod val="25000"/>
                  </a:schemeClr>
                </a:solidFill>
              </a:rPr>
              <a:t>PASRR has three goals:</a:t>
            </a:r>
          </a:p>
          <a:p>
            <a:endParaRPr lang="en-US" dirty="0">
              <a:solidFill>
                <a:schemeClr val="accent2">
                  <a:lumMod val="25000"/>
                </a:schemeClr>
              </a:solidFill>
            </a:endParaRPr>
          </a:p>
          <a:p>
            <a:r>
              <a:rPr lang="en-US" dirty="0">
                <a:solidFill>
                  <a:schemeClr val="accent2">
                    <a:lumMod val="25000"/>
                  </a:schemeClr>
                </a:solidFill>
              </a:rPr>
              <a:t>The first goal of PASRR is to</a:t>
            </a:r>
            <a:r>
              <a:rPr lang="en-US" b="1" u="sng" dirty="0">
                <a:solidFill>
                  <a:schemeClr val="accent2">
                    <a:lumMod val="25000"/>
                  </a:schemeClr>
                </a:solidFill>
              </a:rPr>
              <a:t> identify </a:t>
            </a:r>
            <a:r>
              <a:rPr lang="en-US" dirty="0">
                <a:solidFill>
                  <a:schemeClr val="accent2">
                    <a:lumMod val="25000"/>
                  </a:schemeClr>
                </a:solidFill>
              </a:rPr>
              <a:t>people referred to nursing facilities who have an intellectual disability or related condition (ID/RC) or a serious mental illness (SMI);</a:t>
            </a:r>
          </a:p>
          <a:p>
            <a:pPr>
              <a:spcBef>
                <a:spcPts val="1223"/>
              </a:spcBef>
            </a:pPr>
            <a:r>
              <a:rPr lang="en-US" dirty="0">
                <a:solidFill>
                  <a:schemeClr val="accent2">
                    <a:lumMod val="25000"/>
                  </a:schemeClr>
                </a:solidFill>
              </a:rPr>
              <a:t>The second goal is to ensure that the individuals with the serious mental illness, Intellectual disability or related condition are admitted appropriately.  This means the person is admitted in a home that is the </a:t>
            </a:r>
            <a:r>
              <a:rPr lang="en-US" b="1" u="sng" dirty="0">
                <a:solidFill>
                  <a:schemeClr val="accent2">
                    <a:lumMod val="25000"/>
                  </a:schemeClr>
                </a:solidFill>
              </a:rPr>
              <a:t>least restrictive setting</a:t>
            </a:r>
            <a:r>
              <a:rPr lang="en-US" dirty="0">
                <a:solidFill>
                  <a:schemeClr val="accent2">
                    <a:lumMod val="25000"/>
                  </a:schemeClr>
                </a:solidFill>
              </a:rPr>
              <a:t> that still meets their particular care needs.</a:t>
            </a:r>
          </a:p>
          <a:p>
            <a:pPr>
              <a:spcBef>
                <a:spcPts val="1223"/>
              </a:spcBef>
            </a:pPr>
            <a:r>
              <a:rPr lang="en-US" dirty="0">
                <a:solidFill>
                  <a:schemeClr val="accent2">
                    <a:lumMod val="25000"/>
                  </a:schemeClr>
                </a:solidFill>
              </a:rPr>
              <a:t>The third goal of PASRR is for each person identified through the PASRR process to receive the services they need, if they are identified as needing services.  The services I’m describing are services that are specific to their serious mental illness or intellectual disability or related condition.  </a:t>
            </a:r>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13</a:t>
            </a:fld>
            <a:endParaRPr lang="en-US" dirty="0"/>
          </a:p>
        </p:txBody>
      </p:sp>
    </p:spTree>
    <p:extLst>
      <p:ext uri="{BB962C8B-B14F-4D97-AF65-F5344CB8AC3E}">
        <p14:creationId xmlns:p14="http://schemas.microsoft.com/office/powerpoint/2010/main" val="4058262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RK</a:t>
            </a:r>
          </a:p>
          <a:p>
            <a:endParaRPr lang="en-US" dirty="0"/>
          </a:p>
          <a:p>
            <a:r>
              <a:rPr lang="en-US" i="1" dirty="0">
                <a:solidFill>
                  <a:schemeClr val="accent2">
                    <a:lumMod val="25000"/>
                  </a:schemeClr>
                </a:solidFill>
              </a:rPr>
              <a:t>So, why is PASRR important?</a:t>
            </a:r>
          </a:p>
          <a:p>
            <a:endParaRPr lang="en-US" i="1" dirty="0">
              <a:solidFill>
                <a:schemeClr val="accent2">
                  <a:lumMod val="25000"/>
                </a:schemeClr>
              </a:solidFill>
            </a:endParaRPr>
          </a:p>
          <a:p>
            <a:r>
              <a:rPr lang="en-US" dirty="0">
                <a:solidFill>
                  <a:schemeClr val="accent2">
                    <a:lumMod val="25000"/>
                  </a:schemeClr>
                </a:solidFill>
              </a:rPr>
              <a:t>PASRR can improve the quality of life for residents with Significant Mental Illness or Intellectual disability/Related Condition.  PASRR advances person-centered care planning by assuring that psychological, psychiatric, and functional needs are considered along with personal goals and preferences in planning long term care.  It also helps assure care is done in the least restrictive setting.</a:t>
            </a:r>
          </a:p>
          <a:p>
            <a:endParaRPr lang="en-US" dirty="0">
              <a:solidFill>
                <a:schemeClr val="accent2">
                  <a:lumMod val="25000"/>
                </a:schemeClr>
              </a:solidFill>
            </a:endParaRPr>
          </a:p>
          <a:p>
            <a:r>
              <a:rPr lang="en-US" dirty="0">
                <a:solidFill>
                  <a:schemeClr val="accent2">
                    <a:lumMod val="25000"/>
                  </a:schemeClr>
                </a:solidFill>
              </a:rPr>
              <a:t>PASRR can enhance nursing facility care by providing additional disability-related services not included in the NF daily rate and by making recommendations to the nursing facility.</a:t>
            </a:r>
          </a:p>
          <a:p>
            <a:endParaRPr lang="en-US" dirty="0"/>
          </a:p>
          <a:p>
            <a:r>
              <a:rPr lang="en-US" dirty="0"/>
              <a:t>So, not only is the PASRR process important to ensure people with SMI or ID receive care in the least restrictive setting, it also provides evaluation and services to help ensure appropriate care is provided in a dignified and person-centered manner to those who reside at a nursing facility.</a:t>
            </a:r>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14</a:t>
            </a:fld>
            <a:endParaRPr lang="en-US" dirty="0"/>
          </a:p>
        </p:txBody>
      </p:sp>
    </p:spTree>
    <p:extLst>
      <p:ext uri="{BB962C8B-B14F-4D97-AF65-F5344CB8AC3E}">
        <p14:creationId xmlns:p14="http://schemas.microsoft.com/office/powerpoint/2010/main" val="725819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a:t>
            </a:r>
          </a:p>
          <a:p>
            <a:endParaRPr lang="en-US" baseline="0" dirty="0"/>
          </a:p>
          <a:p>
            <a:r>
              <a:rPr lang="en-US" dirty="0"/>
              <a:t>Level I is completed by the referring party – usually a</a:t>
            </a:r>
            <a:r>
              <a:rPr lang="en-US" baseline="0" dirty="0"/>
              <a:t> hospital or community medical office.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For those completing Level 1’s, please fill out the entire first section with all information available.</a:t>
            </a:r>
          </a:p>
          <a:p>
            <a:endParaRPr lang="en-US" baseline="0" dirty="0"/>
          </a:p>
          <a:p>
            <a:r>
              <a:rPr lang="en-US" baseline="0" dirty="0"/>
              <a:t>Level II is completed by the behavioral health or intellectual disability PASRR evaluator – or both, if dually diagnosed.</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For more information about significant change of condition, see the Resident Assessment Instrument Manual pages 2-24 through 2-29. The instructions related to “Significant Change of Condition” have been updated to match </a:t>
            </a:r>
            <a:r>
              <a:rPr lang="en-US" u="sng" baseline="0" dirty="0"/>
              <a:t>recent</a:t>
            </a:r>
            <a:r>
              <a:rPr lang="en-US" baseline="0" dirty="0"/>
              <a:t> CMS guidance.</a:t>
            </a:r>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15</a:t>
            </a:fld>
            <a:endParaRPr lang="en-US" dirty="0"/>
          </a:p>
        </p:txBody>
      </p:sp>
    </p:spTree>
    <p:extLst>
      <p:ext uri="{BB962C8B-B14F-4D97-AF65-F5344CB8AC3E}">
        <p14:creationId xmlns:p14="http://schemas.microsoft.com/office/powerpoint/2010/main" val="3647920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a:t>
            </a:r>
            <a:r>
              <a:rPr lang="en-US" baseline="0" dirty="0"/>
              <a:t> read the form carefully and provide as much information as possible to assist the evaluator.</a:t>
            </a:r>
          </a:p>
          <a:p>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16</a:t>
            </a:fld>
            <a:endParaRPr lang="en-US" dirty="0"/>
          </a:p>
        </p:txBody>
      </p:sp>
    </p:spTree>
    <p:extLst>
      <p:ext uri="{BB962C8B-B14F-4D97-AF65-F5344CB8AC3E}">
        <p14:creationId xmlns:p14="http://schemas.microsoft.com/office/powerpoint/2010/main" val="2089824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a:t>
            </a:r>
          </a:p>
          <a:p>
            <a:endParaRPr lang="en-US" dirty="0"/>
          </a:p>
          <a:p>
            <a:r>
              <a:rPr lang="en-US" dirty="0"/>
              <a:t>If an individual has all three indicators:</a:t>
            </a:r>
            <a:r>
              <a:rPr lang="en-US" baseline="0" dirty="0"/>
              <a:t> Refer for PASRR</a:t>
            </a:r>
          </a:p>
          <a:p>
            <a:endParaRPr lang="en-US" baseline="0" dirty="0"/>
          </a:p>
          <a:p>
            <a:r>
              <a:rPr lang="en-US" baseline="0" dirty="0"/>
              <a:t>If an individual does not have all three indicators, but you believe the individual may have SMI: Refer for PASRR</a:t>
            </a:r>
          </a:p>
          <a:p>
            <a:endParaRPr lang="en-US" baseline="0" dirty="0"/>
          </a:p>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The same criteria is used for a significant change. </a:t>
            </a:r>
          </a:p>
          <a:p>
            <a:endParaRPr lang="en-US"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b="1" dirty="0">
                <a:latin typeface="Calibri" panose="020F0502020204030204" pitchFamily="34" charset="0"/>
                <a:cs typeface="Calibri" panose="020F0502020204030204" pitchFamily="34" charset="0"/>
              </a:rPr>
              <a:t>For SMI (only)</a:t>
            </a:r>
            <a:r>
              <a:rPr lang="en-US" dirty="0">
                <a:latin typeface="Calibri" panose="020F0502020204030204" pitchFamily="34" charset="0"/>
                <a:cs typeface="Calibri" panose="020F0502020204030204" pitchFamily="34" charset="0"/>
              </a:rPr>
              <a:t>, a referral for Level II is not required if all the criteria for Exempted Hospital Discharge are met and the stay is less than 30 days. </a:t>
            </a:r>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17</a:t>
            </a:fld>
            <a:endParaRPr lang="en-US" dirty="0"/>
          </a:p>
        </p:txBody>
      </p:sp>
    </p:spTree>
    <p:extLst>
      <p:ext uri="{BB962C8B-B14F-4D97-AF65-F5344CB8AC3E}">
        <p14:creationId xmlns:p14="http://schemas.microsoft.com/office/powerpoint/2010/main" val="882426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a:t>
            </a:r>
          </a:p>
          <a:p>
            <a:endParaRPr lang="en-US" dirty="0"/>
          </a:p>
          <a:p>
            <a:pPr marL="171450" indent="-171450">
              <a:buFont typeface="Arial" panose="020B0604020202020204" pitchFamily="34" charset="0"/>
              <a:buChar char="•"/>
            </a:pPr>
            <a:r>
              <a:rPr lang="en-US" dirty="0"/>
              <a:t>In section B, the referring party determines whether the individual should be referred to the DDA PASRR team for possible intellectual disability or related</a:t>
            </a:r>
            <a:r>
              <a:rPr lang="en-US" baseline="0" dirty="0"/>
              <a:t> condition.</a:t>
            </a:r>
          </a:p>
          <a:p>
            <a:pPr marL="171450" indent="-171450">
              <a:buFont typeface="Arial" panose="020B0604020202020204" pitchFamily="34" charset="0"/>
              <a:buChar char="•"/>
            </a:pPr>
            <a:r>
              <a:rPr lang="en-US" baseline="0" dirty="0"/>
              <a:t>There are 4 ways a person qualifies to be referred to DDA.</a:t>
            </a:r>
          </a:p>
          <a:p>
            <a:pPr marL="171450" indent="-171450">
              <a:buFont typeface="Arial" panose="020B0604020202020204" pitchFamily="34" charset="0"/>
              <a:buChar char="•"/>
            </a:pPr>
            <a:r>
              <a:rPr lang="en-US" baseline="0" dirty="0"/>
              <a:t>If the person is a DDA client, answer “yes” to question #1. After answering “yes” to #1,  jump down to #11 </a:t>
            </a:r>
            <a:r>
              <a:rPr lang="en-US" b="1" baseline="0" dirty="0"/>
              <a:t>(</a:t>
            </a:r>
            <a:r>
              <a:rPr lang="en-US" baseline="0" dirty="0"/>
              <a:t>Answer “yes” there also, and refer.  Question 11 is always answered yes if the person is being referred to the DDA PASRR team.</a:t>
            </a:r>
          </a:p>
          <a:p>
            <a:pPr marL="171450" indent="-171450">
              <a:buFont typeface="Arial" panose="020B0604020202020204" pitchFamily="34" charset="0"/>
              <a:buChar char="•"/>
            </a:pPr>
            <a:r>
              <a:rPr lang="en-US" baseline="0" dirty="0"/>
              <a:t>If the person isn’t a DDA client, or if you’re unsure, answer questions 2-5. If there’s no evidence that an answer is “yes”, the question should be answered “no”.  If the answers to 2 – 5 are </a:t>
            </a:r>
            <a:r>
              <a:rPr lang="en-US" b="1" baseline="0" dirty="0"/>
              <a:t>all</a:t>
            </a:r>
            <a:r>
              <a:rPr lang="en-US" baseline="0" dirty="0"/>
              <a:t> “yes,” then the person qualifies for referral under intellectual disability (or ID).  Answer yes to #11, and refer to DDA.</a:t>
            </a:r>
          </a:p>
          <a:p>
            <a:pPr marL="171450" indent="-171450">
              <a:buFont typeface="Arial" panose="020B0604020202020204" pitchFamily="34" charset="0"/>
              <a:buChar char="•"/>
            </a:pPr>
            <a:r>
              <a:rPr lang="en-US" baseline="0" dirty="0"/>
              <a:t>If the person hasn’t qualified as a DDA client or under ID, complete questions 6-9 to see if the person should be referred under related condition (or RC). Those questions are: If all the answers in this section are “yes”, answer “yes” to #11 and make the referral.</a:t>
            </a:r>
          </a:p>
          <a:p>
            <a:pPr marL="171450" indent="-171450">
              <a:buFont typeface="Arial" panose="020B0604020202020204" pitchFamily="34" charset="0"/>
              <a:buChar char="•"/>
            </a:pPr>
            <a:r>
              <a:rPr lang="en-US" baseline="0" dirty="0"/>
              <a:t>If you haven’t referred the person as a DDA client, or as a person believed to have ID or RC – intellectual disability or related condition – but you still have reason to believe one of these conditions may exist, answer “yes” to questions #10 and #11 and refer.  If you answered yes to #10 –- explain what leads you to this conclusion.</a:t>
            </a:r>
          </a:p>
          <a:p>
            <a:pPr marL="171450" indent="-171450">
              <a:buFont typeface="Arial" panose="020B0604020202020204" pitchFamily="34" charset="0"/>
              <a:buChar char="•"/>
            </a:pPr>
            <a:r>
              <a:rPr lang="en-US" baseline="0" dirty="0"/>
              <a:t>Question 12 is optional.  If you have additional information that may be useful to the PASRR assessor, please enter it here.</a:t>
            </a:r>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18</a:t>
            </a:fld>
            <a:endParaRPr lang="en-US" dirty="0"/>
          </a:p>
        </p:txBody>
      </p:sp>
    </p:spTree>
    <p:extLst>
      <p:ext uri="{BB962C8B-B14F-4D97-AF65-F5344CB8AC3E}">
        <p14:creationId xmlns:p14="http://schemas.microsoft.com/office/powerpoint/2010/main" val="585870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Occasionally, we get a referral for someone who had mostly “yes” answers here but at least one question was “no”.  For example, a person who experienced a traumatic brain injury may have a disability that causes functional limitations similar to a person with intellectual disability, and it may be expected to continue for life, but if the TBI occurred at age 40, this is NOT a related condition.  If it occurred at age 20, all questions would be answered “yes” and the person should be referred.  If you don’t know when the TBI occurred, you may refer this person by answering “yes” to question # 10, the one about having reason to believe the person has ID/RC in the absence of conclusive evidence.</a:t>
            </a:r>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19</a:t>
            </a:fld>
            <a:endParaRPr lang="en-US" dirty="0"/>
          </a:p>
        </p:txBody>
      </p:sp>
    </p:spTree>
    <p:extLst>
      <p:ext uri="{BB962C8B-B14F-4D97-AF65-F5344CB8AC3E}">
        <p14:creationId xmlns:p14="http://schemas.microsoft.com/office/powerpoint/2010/main" val="1864670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Service Alternatives presents this information.</a:t>
            </a:r>
          </a:p>
          <a:p>
            <a:endParaRPr lang="en-US" dirty="0"/>
          </a:p>
          <a:p>
            <a:r>
              <a:rPr lang="en-US" b="1" dirty="0"/>
              <a:t>Neetu</a:t>
            </a:r>
            <a:r>
              <a:rPr lang="en-US" dirty="0"/>
              <a:t>, Ali, or Martin</a:t>
            </a:r>
          </a:p>
        </p:txBody>
      </p:sp>
      <p:sp>
        <p:nvSpPr>
          <p:cNvPr id="4" name="Slide Number Placeholder 3"/>
          <p:cNvSpPr>
            <a:spLocks noGrp="1"/>
          </p:cNvSpPr>
          <p:nvPr>
            <p:ph type="sldNum" sz="quarter" idx="10"/>
          </p:nvPr>
        </p:nvSpPr>
        <p:spPr/>
        <p:txBody>
          <a:bodyPr/>
          <a:lstStyle/>
          <a:p>
            <a:fld id="{2F9D6BBD-AA37-4551-A0D0-5A69F001C730}" type="slidenum">
              <a:rPr lang="en-US" smtClean="0"/>
              <a:t>2</a:t>
            </a:fld>
            <a:endParaRPr lang="en-US" dirty="0"/>
          </a:p>
        </p:txBody>
      </p:sp>
    </p:spTree>
    <p:extLst>
      <p:ext uri="{BB962C8B-B14F-4D97-AF65-F5344CB8AC3E}">
        <p14:creationId xmlns:p14="http://schemas.microsoft.com/office/powerpoint/2010/main" val="3265521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Section C should be completed with any relevant information available to you.  These questions</a:t>
            </a:r>
            <a:r>
              <a:rPr lang="en-US" baseline="0" dirty="0"/>
              <a:t> are helpful for staff at the nursing facility where the person is being referred, and also for the PASRR team.</a:t>
            </a:r>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20</a:t>
            </a:fld>
            <a:endParaRPr lang="en-US" dirty="0"/>
          </a:p>
        </p:txBody>
      </p:sp>
    </p:spTree>
    <p:extLst>
      <p:ext uri="{BB962C8B-B14F-4D97-AF65-F5344CB8AC3E}">
        <p14:creationId xmlns:p14="http://schemas.microsoft.com/office/powerpoint/2010/main" val="2423241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a:t>
            </a:r>
          </a:p>
          <a:p>
            <a:r>
              <a:rPr lang="en-US" dirty="0"/>
              <a:t> </a:t>
            </a:r>
            <a:br>
              <a:rPr lang="en-US" dirty="0"/>
            </a:br>
            <a:r>
              <a:rPr lang="en-US" dirty="0">
                <a:latin typeface="Calibri" panose="020F0502020204030204" pitchFamily="34" charset="0"/>
                <a:cs typeface="Calibri" panose="020F0502020204030204" pitchFamily="34" charset="0"/>
              </a:rPr>
              <a:t>Some people with ID/RC or SMI don’t need to be assessed by DDA or HCA prior to NF admission.  These cases are called Exempted Hospital Discharge (EHDs).</a:t>
            </a:r>
          </a:p>
          <a:p>
            <a:r>
              <a:rPr lang="en-US" dirty="0">
                <a:latin typeface="Calibri" panose="020F0502020204030204" pitchFamily="34" charset="0"/>
                <a:cs typeface="Calibri" panose="020F0502020204030204" pitchFamily="34" charset="0"/>
              </a:rPr>
              <a:t>To qualify as an EHD, three things must be true:</a:t>
            </a:r>
          </a:p>
          <a:p>
            <a:pPr lvl="1">
              <a:buFont typeface="Wingdings" panose="05000000000000000000" pitchFamily="2" charset="2"/>
              <a:buChar char="ü"/>
            </a:pPr>
            <a:r>
              <a:rPr lang="en-US" sz="2800" dirty="0">
                <a:latin typeface="Calibri" panose="020F0502020204030204" pitchFamily="34" charset="0"/>
                <a:cs typeface="Calibri" panose="020F0502020204030204" pitchFamily="34" charset="0"/>
              </a:rPr>
              <a:t>The person will go directly from a hospital to the NF;</a:t>
            </a: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800" dirty="0">
                <a:latin typeface="Calibri" panose="020F0502020204030204" pitchFamily="34" charset="0"/>
                <a:cs typeface="Calibri" panose="020F0502020204030204" pitchFamily="34" charset="0"/>
              </a:rPr>
              <a:t>The person will be treated for the same condition in the NF as they were treated for in the hospital;</a:t>
            </a:r>
            <a:r>
              <a:rPr lang="en-US" sz="2800" dirty="0"/>
              <a:t>.</a:t>
            </a:r>
          </a:p>
          <a:p>
            <a:pPr lvl="1">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lvl="1">
              <a:buFont typeface="Wingdings" panose="05000000000000000000" pitchFamily="2" charset="2"/>
              <a:buChar char="ü"/>
            </a:pPr>
            <a:r>
              <a:rPr lang="en-US" sz="2800" dirty="0">
                <a:latin typeface="Calibri" panose="020F0502020204030204" pitchFamily="34" charset="0"/>
                <a:cs typeface="Calibri" panose="020F0502020204030204" pitchFamily="34" charset="0"/>
              </a:rPr>
              <a:t>The treating physician, </a:t>
            </a:r>
            <a:r>
              <a:rPr lang="en-US" sz="2800" dirty="0"/>
              <a:t>Physician’s Assistant, ARNP, or regional authority, </a:t>
            </a:r>
            <a:r>
              <a:rPr lang="en-US" sz="2800" dirty="0">
                <a:latin typeface="Calibri" panose="020F0502020204030204" pitchFamily="34" charset="0"/>
                <a:cs typeface="Calibri" panose="020F0502020204030204" pitchFamily="34" charset="0"/>
              </a:rPr>
              <a:t>certifies in writing that the NF stay is expected to last less than 30 days.</a:t>
            </a:r>
          </a:p>
          <a:p>
            <a:pPr lvl="2">
              <a:buFont typeface="Wingdings" panose="05000000000000000000" pitchFamily="2" charset="2"/>
              <a:buChar char="v"/>
            </a:pPr>
            <a:r>
              <a:rPr lang="en-US" sz="2800" dirty="0">
                <a:latin typeface="Calibri" panose="020F0502020204030204" pitchFamily="34" charset="0"/>
                <a:cs typeface="Calibri" panose="020F0502020204030204" pitchFamily="34" charset="0"/>
              </a:rPr>
              <a:t>The signature can be electronic (see form for detail) </a:t>
            </a:r>
            <a:r>
              <a:rPr lang="en-US" sz="2800" dirty="0"/>
              <a:t>et</a:t>
            </a:r>
            <a:endParaRPr lang="en-US" sz="28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21</a:t>
            </a:fld>
            <a:endParaRPr lang="en-US" dirty="0"/>
          </a:p>
        </p:txBody>
      </p:sp>
    </p:spTree>
    <p:extLst>
      <p:ext uri="{BB962C8B-B14F-4D97-AF65-F5344CB8AC3E}">
        <p14:creationId xmlns:p14="http://schemas.microsoft.com/office/powerpoint/2010/main" val="395628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YA</a:t>
            </a:r>
          </a:p>
          <a:p>
            <a:pPr marL="228600" indent="-228600">
              <a:buAutoNum type="arabicPeriod" startAt="2"/>
            </a:pPr>
            <a:endParaRPr lang="en-US" baseline="0" dirty="0"/>
          </a:p>
          <a:p>
            <a:pPr marL="174708" indent="-174708">
              <a:buFont typeface="Arial" panose="020B0604020202020204" pitchFamily="34" charset="0"/>
              <a:buChar char="•"/>
            </a:pPr>
            <a:r>
              <a:rPr lang="en-US" dirty="0"/>
              <a:t>Section 2A is used to indicate an exempted</a:t>
            </a:r>
            <a:r>
              <a:rPr lang="en-US" baseline="0" dirty="0"/>
              <a:t> hospital discharge.</a:t>
            </a:r>
          </a:p>
          <a:p>
            <a:pPr marL="174708" indent="-174708">
              <a:buFont typeface="Arial" panose="020B0604020202020204" pitchFamily="34" charset="0"/>
              <a:buChar char="•"/>
            </a:pPr>
            <a:r>
              <a:rPr lang="en-US" baseline="0" dirty="0"/>
              <a:t>Note that all 3 boxes at the top of this section must be checked to indicate exempted hospital discharge.</a:t>
            </a:r>
          </a:p>
          <a:p>
            <a:pPr marL="174708" indent="-174708">
              <a:buFont typeface="Arial" panose="020B0604020202020204" pitchFamily="34" charset="0"/>
              <a:buChar char="•"/>
            </a:pPr>
            <a:r>
              <a:rPr lang="en-US" baseline="0" dirty="0"/>
              <a:t>In section 3, check exempted hospital discharge.</a:t>
            </a:r>
          </a:p>
          <a:p>
            <a:pPr marL="174708" indent="-174708">
              <a:buFont typeface="Arial" panose="020B0604020202020204" pitchFamily="34" charset="0"/>
              <a:buChar char="•"/>
            </a:pPr>
            <a:r>
              <a:rPr lang="en-US" baseline="0" dirty="0"/>
              <a:t>The name and signature block refers to the treating professional – dr., Physician’s Assistant or Advanced Registered Nurse Practitioner</a:t>
            </a:r>
          </a:p>
          <a:p>
            <a:pPr marL="174708" indent="-174708">
              <a:buFont typeface="Arial" panose="020B0604020202020204" pitchFamily="34" charset="0"/>
              <a:buChar char="•"/>
            </a:pPr>
            <a:r>
              <a:rPr lang="en-US" dirty="0"/>
              <a:t>If ID/RC indicators are present, send completed L1 to your DDA PASRR team.</a:t>
            </a:r>
          </a:p>
          <a:p>
            <a:pPr marL="174708" indent="-174708">
              <a:buFont typeface="Arial" panose="020B0604020202020204" pitchFamily="34" charset="0"/>
              <a:buChar char="•"/>
            </a:pPr>
            <a:r>
              <a:rPr lang="en-US" dirty="0"/>
              <a:t>Keep in</a:t>
            </a:r>
            <a:r>
              <a:rPr lang="en-US" baseline="0" dirty="0"/>
              <a:t> mind, NFs and PASRR evaluators have been asked to report hospitals to DOH if a hospital demonstrates a pattern of EHD when &gt; 30 days</a:t>
            </a: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22</a:t>
            </a:fld>
            <a:endParaRPr lang="en-US" dirty="0"/>
          </a:p>
        </p:txBody>
      </p:sp>
    </p:spTree>
    <p:extLst>
      <p:ext uri="{BB962C8B-B14F-4D97-AF65-F5344CB8AC3E}">
        <p14:creationId xmlns:p14="http://schemas.microsoft.com/office/powerpoint/2010/main" val="3817445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a:t>
            </a:r>
          </a:p>
          <a:p>
            <a:endParaRPr lang="en-US" b="1" dirty="0"/>
          </a:p>
          <a:p>
            <a:r>
              <a:rPr lang="en-US" b="1" dirty="0"/>
              <a:t>If the person doesn’t have indicators of ID/RC or SMI, skip this section.</a:t>
            </a:r>
          </a:p>
          <a:p>
            <a:endParaRPr lang="en-US" dirty="0"/>
          </a:p>
          <a:p>
            <a:r>
              <a:rPr lang="en-US" dirty="0"/>
              <a:t>If person admits under EHD, contact PASRR assessor as soon as you become aware the stay may extend beyond 30 days.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should</a:t>
            </a:r>
            <a:r>
              <a:rPr lang="en-US" baseline="0" dirty="0"/>
              <a:t> be rare since the treating professional is certifying in writing that the person is expected to need treatment for 30 days or less.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NF is responsible to contact the PASRR team as soon as they become aware the stay may last longer than 30 days.  A facility can be cited if the Level I on file is for an exempted hospital discharge but the admit date is more than 30 days in the past.</a:t>
            </a:r>
            <a:endParaRPr lang="en-US" dirty="0"/>
          </a:p>
          <a:p>
            <a:endParaRPr lang="en-US" dirty="0"/>
          </a:p>
          <a:p>
            <a:r>
              <a:rPr lang="en-US" dirty="0"/>
              <a:t>ADDED NOTES:</a:t>
            </a:r>
          </a:p>
          <a:p>
            <a:pPr marL="342900" indent="-342900">
              <a:buFont typeface="Arial" panose="020B0604020202020204" pitchFamily="34" charset="0"/>
              <a:buChar char="•"/>
            </a:pPr>
            <a:r>
              <a:rPr lang="en-US" sz="1200" dirty="0">
                <a:latin typeface="Calibri" panose="020F0502020204030204" pitchFamily="34" charset="0"/>
                <a:cs typeface="Calibri" panose="020F0502020204030204" pitchFamily="34" charset="0"/>
              </a:rPr>
              <a:t>If the individuals meets all the criteria for an EHD, a physician, ARNP or PA is required to sign the section regarding EHD.</a:t>
            </a:r>
          </a:p>
          <a:p>
            <a:pPr marL="342900" indent="-342900">
              <a:buFont typeface="Arial" panose="020B0604020202020204" pitchFamily="34" charset="0"/>
              <a:buChar char="•"/>
            </a:pPr>
            <a:r>
              <a:rPr lang="en-US" sz="1200" dirty="0">
                <a:latin typeface="Calibri" panose="020F0502020204030204" pitchFamily="34" charset="0"/>
                <a:cs typeface="Calibri" panose="020F0502020204030204" pitchFamily="34" charset="0"/>
              </a:rPr>
              <a:t>If an individual admitted on an EHD and the stay extends  beyond 30 days, the SNF is responsible to notify the PASRR assessor. </a:t>
            </a:r>
          </a:p>
        </p:txBody>
      </p:sp>
      <p:sp>
        <p:nvSpPr>
          <p:cNvPr id="4" name="Slide Number Placeholder 3"/>
          <p:cNvSpPr>
            <a:spLocks noGrp="1"/>
          </p:cNvSpPr>
          <p:nvPr>
            <p:ph type="sldNum" sz="quarter" idx="10"/>
          </p:nvPr>
        </p:nvSpPr>
        <p:spPr/>
        <p:txBody>
          <a:bodyPr/>
          <a:lstStyle/>
          <a:p>
            <a:fld id="{2F9D6BBD-AA37-4551-A0D0-5A69F001C730}" type="slidenum">
              <a:rPr lang="en-US" smtClean="0"/>
              <a:t>23</a:t>
            </a:fld>
            <a:endParaRPr lang="en-US" dirty="0"/>
          </a:p>
        </p:txBody>
      </p:sp>
    </p:spTree>
    <p:extLst>
      <p:ext uri="{BB962C8B-B14F-4D97-AF65-F5344CB8AC3E}">
        <p14:creationId xmlns:p14="http://schemas.microsoft.com/office/powerpoint/2010/main" val="3255103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a:t>
            </a:r>
          </a:p>
          <a:p>
            <a:pPr marL="174708" indent="-174708">
              <a:spcBef>
                <a:spcPts val="1223"/>
              </a:spcBef>
              <a:buFont typeface="Arial" panose="020B0604020202020204" pitchFamily="34" charset="0"/>
              <a:buChar char="•"/>
            </a:pPr>
            <a:r>
              <a:rPr lang="en-US" dirty="0">
                <a:solidFill>
                  <a:schemeClr val="accent2">
                    <a:lumMod val="25000"/>
                  </a:schemeClr>
                </a:solidFill>
              </a:rPr>
              <a:t>For individuals with ID/RC, the DDA PASRR Assessor completes the Level I.  </a:t>
            </a:r>
          </a:p>
          <a:p>
            <a:pPr marL="174708" indent="-174708">
              <a:spcBef>
                <a:spcPts val="1223"/>
              </a:spcBef>
              <a:buFont typeface="Arial" panose="020B0604020202020204" pitchFamily="34" charset="0"/>
              <a:buChar char="•"/>
            </a:pPr>
            <a:r>
              <a:rPr lang="en-US" dirty="0">
                <a:solidFill>
                  <a:schemeClr val="accent2">
                    <a:lumMod val="25000"/>
                  </a:schemeClr>
                </a:solidFill>
              </a:rPr>
              <a:t>A physician’s office should contact the regional PASRR Coordinator if you wish to refer someone to a NF for respite (PASRR staff will sign section III).</a:t>
            </a:r>
          </a:p>
          <a:p>
            <a:pPr marL="174708" indent="-174708">
              <a:spcBef>
                <a:spcPts val="1223"/>
              </a:spcBef>
              <a:buFont typeface="Arial" panose="020B0604020202020204" pitchFamily="34" charset="0"/>
              <a:buChar char="•"/>
            </a:pPr>
            <a:r>
              <a:rPr lang="en-US" dirty="0">
                <a:solidFill>
                  <a:schemeClr val="accent2">
                    <a:lumMod val="25000"/>
                  </a:schemeClr>
                </a:solidFill>
              </a:rPr>
              <a:t>Note</a:t>
            </a:r>
            <a:r>
              <a:rPr lang="en-US" baseline="0" dirty="0">
                <a:solidFill>
                  <a:schemeClr val="accent2">
                    <a:lumMod val="25000"/>
                  </a:schemeClr>
                </a:solidFill>
              </a:rPr>
              <a:t> that PASRR staff doesn’t refer people for NF care, but they are required to complete a L1 before respite can occur.</a:t>
            </a:r>
            <a:endParaRPr lang="en-US" dirty="0">
              <a:solidFill>
                <a:schemeClr val="accent2">
                  <a:lumMod val="25000"/>
                </a:schemeClr>
              </a:solidFill>
            </a:endParaRPr>
          </a:p>
          <a:p>
            <a:pPr marL="174708" indent="-174708">
              <a:spcBef>
                <a:spcPts val="1223"/>
              </a:spcBef>
              <a:buFont typeface="Arial" panose="020B0604020202020204" pitchFamily="34" charset="0"/>
              <a:buChar char="•"/>
            </a:pPr>
            <a:r>
              <a:rPr lang="en-US" dirty="0">
                <a:solidFill>
                  <a:schemeClr val="accent2">
                    <a:lumMod val="25000"/>
                  </a:schemeClr>
                </a:solidFill>
              </a:rPr>
              <a:t>Respite admissions must be 30 days or less </a:t>
            </a:r>
            <a:r>
              <a:rPr lang="en-US" dirty="0"/>
              <a:t>(allowed: 30 total days over the course of 1 year).</a:t>
            </a:r>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24</a:t>
            </a:fld>
            <a:endParaRPr lang="en-US" dirty="0"/>
          </a:p>
        </p:txBody>
      </p:sp>
    </p:spTree>
    <p:extLst>
      <p:ext uri="{BB962C8B-B14F-4D97-AF65-F5344CB8AC3E}">
        <p14:creationId xmlns:p14="http://schemas.microsoft.com/office/powerpoint/2010/main" val="618455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respite admission for a person </a:t>
            </a:r>
            <a:r>
              <a:rPr lang="en-US" baseline="0" dirty="0"/>
              <a:t>with </a:t>
            </a:r>
            <a:r>
              <a:rPr lang="en-US" dirty="0"/>
              <a:t>intellectual disability, related condition, or serious mental illness results in a categorical</a:t>
            </a:r>
            <a:r>
              <a:rPr lang="en-US" baseline="0" dirty="0"/>
              <a:t> determination.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Most determinations made by a PASRR assessor are done individually, by interviews and record gathering.  For respites of 30 days or less, PASRR may </a:t>
            </a:r>
            <a:r>
              <a:rPr lang="en-US" b="1" baseline="0" dirty="0"/>
              <a:t>categorically </a:t>
            </a:r>
            <a:r>
              <a:rPr lang="en-US" b="0" baseline="0" dirty="0"/>
              <a:t>determine that specialized disability services are not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The reason for deciding this categorically is that people who are on short term respite generally won’t be admitted long enough to benefit from a specialized service.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The authority to make a categorical determination is established in the Medicaid state plan.</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25</a:t>
            </a:fld>
            <a:endParaRPr lang="en-US" dirty="0"/>
          </a:p>
        </p:txBody>
      </p:sp>
    </p:spTree>
    <p:extLst>
      <p:ext uri="{BB962C8B-B14F-4D97-AF65-F5344CB8AC3E}">
        <p14:creationId xmlns:p14="http://schemas.microsoft.com/office/powerpoint/2010/main" val="42860869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a:t>
            </a:r>
          </a:p>
          <a:p>
            <a:r>
              <a:rPr lang="en-US" dirty="0"/>
              <a:t>Section 4 questions are for summarizing your findings and then direct you to the BH &amp; DDA Contact information.</a:t>
            </a:r>
            <a:r>
              <a:rPr lang="en-US" baseline="0" dirty="0"/>
              <a:t>  </a:t>
            </a:r>
          </a:p>
          <a:p>
            <a:endParaRPr lang="en-US" baseline="0" dirty="0"/>
          </a:p>
          <a:p>
            <a:r>
              <a:rPr lang="en-US" baseline="0" dirty="0"/>
              <a:t>Be sure your information is consistent through out the form.</a:t>
            </a:r>
          </a:p>
          <a:p>
            <a:endParaRPr lang="en-US" baseline="0" dirty="0"/>
          </a:p>
          <a:p>
            <a:r>
              <a:rPr lang="en-US" baseline="0" dirty="0"/>
              <a:t>The “Additional Comments” section is where you document your creditable suspicion of SMI, ID/RC.</a:t>
            </a:r>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26</a:t>
            </a:fld>
            <a:endParaRPr lang="en-US" dirty="0"/>
          </a:p>
        </p:txBody>
      </p:sp>
    </p:spTree>
    <p:extLst>
      <p:ext uri="{BB962C8B-B14F-4D97-AF65-F5344CB8AC3E}">
        <p14:creationId xmlns:p14="http://schemas.microsoft.com/office/powerpoint/2010/main" val="16030324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last page of the PASRR Level</a:t>
            </a:r>
            <a:r>
              <a:rPr lang="en-US" baseline="0" dirty="0"/>
              <a:t> I contains additional Information. You may find answers to your questions here.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27</a:t>
            </a:fld>
            <a:endParaRPr lang="en-US" dirty="0"/>
          </a:p>
        </p:txBody>
      </p:sp>
    </p:spTree>
    <p:extLst>
      <p:ext uri="{BB962C8B-B14F-4D97-AF65-F5344CB8AC3E}">
        <p14:creationId xmlns:p14="http://schemas.microsoft.com/office/powerpoint/2010/main" val="3957506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HJ</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March 2020, Washington received CMS approval of an 1135 waiver that impacts PASRR timelines.  An administrator letter was issued</a:t>
            </a:r>
            <a:r>
              <a:rPr lang="en-US" baseline="0" dirty="0"/>
              <a:t> related to the waiver, which is no longer in effect.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28</a:t>
            </a:fld>
            <a:endParaRPr lang="en-US" dirty="0"/>
          </a:p>
        </p:txBody>
      </p:sp>
    </p:spTree>
    <p:extLst>
      <p:ext uri="{BB962C8B-B14F-4D97-AF65-F5344CB8AC3E}">
        <p14:creationId xmlns:p14="http://schemas.microsoft.com/office/powerpoint/2010/main" val="1733322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HJ</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Hospitals must ensure to send positive Level 1’s to PASRR.  Nursing facilities should not accept patients who do not have a completed Level 1 and Level 2 if indicated.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The nursing home bears the responsibility to track admissions and obtain a Level 1 and Level 2, if specified.</a:t>
            </a:r>
          </a:p>
          <a:p>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A facility could be cited for failing to obtain a PASRR Level 1 and a Level 2 prior to admission.</a:t>
            </a:r>
          </a:p>
          <a:p>
            <a:endParaRPr lang="en-US" baseline="0" dirty="0"/>
          </a:p>
        </p:txBody>
      </p:sp>
      <p:sp>
        <p:nvSpPr>
          <p:cNvPr id="4" name="Slide Number Placeholder 3"/>
          <p:cNvSpPr>
            <a:spLocks noGrp="1"/>
          </p:cNvSpPr>
          <p:nvPr>
            <p:ph type="sldNum" sz="quarter" idx="10"/>
          </p:nvPr>
        </p:nvSpPr>
        <p:spPr/>
        <p:txBody>
          <a:bodyPr/>
          <a:lstStyle/>
          <a:p>
            <a:fld id="{2F9D6BBD-AA37-4551-A0D0-5A69F001C730}" type="slidenum">
              <a:rPr lang="en-US" smtClean="0"/>
              <a:t>29</a:t>
            </a:fld>
            <a:endParaRPr lang="en-US" dirty="0"/>
          </a:p>
        </p:txBody>
      </p:sp>
    </p:spTree>
    <p:extLst>
      <p:ext uri="{BB962C8B-B14F-4D97-AF65-F5344CB8AC3E}">
        <p14:creationId xmlns:p14="http://schemas.microsoft.com/office/powerpoint/2010/main" val="4183885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Welcome! </a:t>
            </a:r>
          </a:p>
          <a:p>
            <a:endParaRPr lang="en-US" sz="1200" dirty="0"/>
          </a:p>
          <a:p>
            <a:r>
              <a:rPr lang="en-US" sz="1200" dirty="0"/>
              <a:t>So you know who is with us presenting today, we’ll introduce ourselves</a:t>
            </a:r>
          </a:p>
          <a:p>
            <a:endParaRPr lang="en-US" sz="1200" dirty="0"/>
          </a:p>
          <a:p>
            <a:r>
              <a:rPr lang="en-US" sz="1200" dirty="0"/>
              <a:t>My name is</a:t>
            </a:r>
            <a:r>
              <a:rPr lang="en-US" sz="1200" baseline="0" dirty="0"/>
              <a:t> Beth Loska </a:t>
            </a:r>
            <a:r>
              <a:rPr lang="en-US" sz="1200" dirty="0"/>
              <a:t>and I am the Behavioral Health PASRR LTC Coordination Manager for PASRR, with the Health Care Authority.</a:t>
            </a:r>
          </a:p>
          <a:p>
            <a:endParaRPr lang="en-US" sz="1200" dirty="0"/>
          </a:p>
          <a:p>
            <a:r>
              <a:rPr lang="en-US" sz="1200" dirty="0"/>
              <a:t>Hello!  I’m Charles Demler, from Residential Care Services.  I am the Nursing Home Policy Program Manager.</a:t>
            </a:r>
          </a:p>
          <a:p>
            <a:endParaRPr lang="en-US" sz="1200" dirty="0"/>
          </a:p>
          <a:p>
            <a:r>
              <a:rPr lang="en-US" sz="1200" dirty="0"/>
              <a:t>Hi, I am Rebecca Kaiser, from the Nursing Facility Policy Unit and I am the RCL Enrollment Specialist.</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Hi, I am Debbie Hoeman, Behavioral Health Policy Program Manager, with Residential Care Services. </a:t>
            </a:r>
            <a:endParaRPr lang="en-US" sz="1200" dirty="0"/>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Hi, I am Heidi Johnston, PASRR Program Manager with the Developmental Disabilities Administration.</a:t>
            </a:r>
          </a:p>
          <a:p>
            <a:endParaRPr lang="en-US" sz="1200" dirty="0"/>
          </a:p>
          <a:p>
            <a:r>
              <a:rPr lang="en-US" sz="1200" dirty="0"/>
              <a:t>Hello!</a:t>
            </a:r>
            <a:r>
              <a:rPr lang="en-US" sz="1200" baseline="0" dirty="0"/>
              <a:t> I’m Yvonne Alexander, PASRR Coordinator for the Developmental Disabilities Administration.</a:t>
            </a:r>
          </a:p>
        </p:txBody>
      </p:sp>
      <p:sp>
        <p:nvSpPr>
          <p:cNvPr id="4" name="Slide Number Placeholder 3"/>
          <p:cNvSpPr>
            <a:spLocks noGrp="1"/>
          </p:cNvSpPr>
          <p:nvPr>
            <p:ph type="sldNum" sz="quarter" idx="10"/>
          </p:nvPr>
        </p:nvSpPr>
        <p:spPr/>
        <p:txBody>
          <a:bodyPr/>
          <a:lstStyle/>
          <a:p>
            <a:fld id="{2F9D6BBD-AA37-4551-A0D0-5A69F001C730}" type="slidenum">
              <a:rPr lang="en-US" smtClean="0"/>
              <a:t>3</a:t>
            </a:fld>
            <a:endParaRPr lang="en-US" dirty="0"/>
          </a:p>
        </p:txBody>
      </p:sp>
    </p:spTree>
    <p:extLst>
      <p:ext uri="{BB962C8B-B14F-4D97-AF65-F5344CB8AC3E}">
        <p14:creationId xmlns:p14="http://schemas.microsoft.com/office/powerpoint/2010/main" val="22044863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HJ</a:t>
            </a:r>
          </a:p>
          <a:p>
            <a:endParaRPr lang="en-US" dirty="0"/>
          </a:p>
          <a:p>
            <a:r>
              <a:rPr lang="en-US" dirty="0"/>
              <a:t>DDA PASRR</a:t>
            </a:r>
            <a:r>
              <a:rPr lang="en-US" baseline="0" dirty="0"/>
              <a:t> assessors have purchased assistive technology such as iPads to help nursing facility residents stay in touch with friends and family, they may not be able to meet with in person.</a:t>
            </a:r>
          </a:p>
          <a:p>
            <a:endParaRPr lang="en-US" baseline="0" dirty="0"/>
          </a:p>
          <a:p>
            <a:r>
              <a:rPr lang="en-US" baseline="0" dirty="0"/>
              <a:t>Therapeutic supplies include items recommended by behavior professionals that help with self calming.</a:t>
            </a:r>
          </a:p>
          <a:p>
            <a:endParaRPr lang="en-US" baseline="0" dirty="0"/>
          </a:p>
          <a:p>
            <a:r>
              <a:rPr lang="en-US" baseline="0" dirty="0"/>
              <a:t>Some DDA PASRR services have continued to be provided by phone or teleconference.  These include planning for community activities and skill development.</a:t>
            </a:r>
          </a:p>
          <a:p>
            <a:pPr marL="0" indent="0">
              <a:buNone/>
            </a:pPr>
            <a:endParaRPr lang="en-US" dirty="0"/>
          </a:p>
          <a:p>
            <a:r>
              <a:rPr lang="en-US" dirty="0"/>
              <a:t>Communication with the PASRR Team is highly important for the resident, the PASRR Team and the nursing facility! Informing the PASRR Team when residents experience changes is HIGHLY important to ensure PASRR is providing the best services possible to the resident. It also helps the nursing facility remain compliant with requirements. </a:t>
            </a:r>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30</a:t>
            </a:fld>
            <a:endParaRPr lang="en-US" dirty="0"/>
          </a:p>
        </p:txBody>
      </p:sp>
    </p:spTree>
    <p:extLst>
      <p:ext uri="{BB962C8B-B14F-4D97-AF65-F5344CB8AC3E}">
        <p14:creationId xmlns:p14="http://schemas.microsoft.com/office/powerpoint/2010/main" val="23724399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HJ</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Communication with the PASRR Team is highly important for the resident, the PASRR Team and the nursing facility! </a:t>
            </a:r>
          </a:p>
          <a:p>
            <a:endParaRPr lang="en-US" dirty="0"/>
          </a:p>
          <a:p>
            <a:r>
              <a:rPr lang="en-US" dirty="0"/>
              <a:t>Informing the PASRR Team when residents experience changes is HIGHLY important to ensure PASRR is providing the best services possible to the resident. It also helps the nursing facility remain compliant with requirements. </a:t>
            </a:r>
          </a:p>
          <a:p>
            <a:endParaRPr lang="en-US" dirty="0"/>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Let PASRR know as soon as possible if a PASRR resident:</a:t>
            </a:r>
            <a:endParaRPr lang="en-US" sz="1800" dirty="0">
              <a:effectLst/>
              <a:latin typeface="Calibri" panose="020F0502020204030204" pitchFamily="34" charset="0"/>
              <a:ea typeface="Calibri" panose="020F0502020204030204" pitchFamily="34" charset="0"/>
            </a:endParaRPr>
          </a:p>
          <a:p>
            <a:pPr lvl="1"/>
            <a:r>
              <a:rPr lang="en-US" dirty="0"/>
              <a:t>Has a significant change in condition.</a:t>
            </a:r>
          </a:p>
          <a:p>
            <a:pPr lvl="1"/>
            <a:r>
              <a:rPr lang="en-US" dirty="0"/>
              <a:t>Is diagnosed with COVID.</a:t>
            </a:r>
          </a:p>
          <a:p>
            <a:pPr lvl="1"/>
            <a:r>
              <a:rPr lang="en-US" dirty="0"/>
              <a:t>Is hospitalized.</a:t>
            </a:r>
          </a:p>
          <a:p>
            <a:pPr lvl="1"/>
            <a:r>
              <a:rPr lang="en-US" dirty="0"/>
              <a:t>Is experiencing behavior challenges.</a:t>
            </a:r>
          </a:p>
          <a:p>
            <a:pPr lvl="1"/>
            <a:r>
              <a:rPr lang="en-US" dirty="0"/>
              <a:t>Is requesting supports in addition to regular NF care.</a:t>
            </a:r>
          </a:p>
          <a:p>
            <a:pPr lvl="1"/>
            <a:r>
              <a:rPr lang="en-US" dirty="0"/>
              <a:t>Passes away.</a:t>
            </a:r>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31</a:t>
            </a:fld>
            <a:endParaRPr lang="en-US" dirty="0"/>
          </a:p>
        </p:txBody>
      </p:sp>
    </p:spTree>
    <p:extLst>
      <p:ext uri="{BB962C8B-B14F-4D97-AF65-F5344CB8AC3E}">
        <p14:creationId xmlns:p14="http://schemas.microsoft.com/office/powerpoint/2010/main" val="6442924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DH</a:t>
            </a:r>
          </a:p>
        </p:txBody>
      </p:sp>
      <p:sp>
        <p:nvSpPr>
          <p:cNvPr id="4" name="Slide Number Placeholder 3"/>
          <p:cNvSpPr>
            <a:spLocks noGrp="1"/>
          </p:cNvSpPr>
          <p:nvPr>
            <p:ph type="sldNum" sz="quarter" idx="10"/>
          </p:nvPr>
        </p:nvSpPr>
        <p:spPr/>
        <p:txBody>
          <a:bodyPr/>
          <a:lstStyle/>
          <a:p>
            <a:fld id="{2F9D6BBD-AA37-4551-A0D0-5A69F001C730}" type="slidenum">
              <a:rPr lang="en-US" smtClean="0"/>
              <a:t>32</a:t>
            </a:fld>
            <a:endParaRPr lang="en-US" dirty="0"/>
          </a:p>
        </p:txBody>
      </p:sp>
    </p:spTree>
    <p:extLst>
      <p:ext uri="{BB962C8B-B14F-4D97-AF65-F5344CB8AC3E}">
        <p14:creationId xmlns:p14="http://schemas.microsoft.com/office/powerpoint/2010/main" val="37698597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DH</a:t>
            </a:r>
          </a:p>
          <a:p>
            <a:pPr defTabSz="931774">
              <a:defRPr/>
            </a:pPr>
            <a:endParaRPr lang="en-US" sz="1200"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33</a:t>
            </a:fld>
            <a:endParaRPr lang="en-US" dirty="0"/>
          </a:p>
        </p:txBody>
      </p:sp>
    </p:spTree>
    <p:extLst>
      <p:ext uri="{BB962C8B-B14F-4D97-AF65-F5344CB8AC3E}">
        <p14:creationId xmlns:p14="http://schemas.microsoft.com/office/powerpoint/2010/main" val="11220619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90000"/>
              </a:lnSpc>
              <a:spcBef>
                <a:spcPts val="1019"/>
              </a:spcBef>
              <a:spcAft>
                <a:spcPts val="0"/>
              </a:spcAft>
              <a:buClrTx/>
              <a:buSzTx/>
              <a:buFontTx/>
              <a:buNone/>
              <a:tabLst/>
              <a:defRPr/>
            </a:pPr>
            <a:r>
              <a:rPr lang="en-US" sz="2000" dirty="0"/>
              <a:t>DH</a:t>
            </a:r>
          </a:p>
          <a:p>
            <a:pPr defTabSz="931774">
              <a:lnSpc>
                <a:spcPct val="90000"/>
              </a:lnSpc>
              <a:spcBef>
                <a:spcPts val="1019"/>
              </a:spcBef>
              <a:defRPr/>
            </a:pPr>
            <a:endParaRPr lang="en-US" sz="2000" b="1" dirty="0">
              <a:solidFill>
                <a:srgbClr val="FF0000"/>
              </a:solidFill>
              <a:latin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D6BBD-AA37-4551-A0D0-5A69F001C7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9374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29019" y="4444617"/>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DH</a:t>
            </a:r>
          </a:p>
          <a:p>
            <a:pPr>
              <a:defRPr/>
            </a:pP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D6BBD-AA37-4551-A0D0-5A69F001C7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3356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D6BBD-AA37-4551-A0D0-5A69F001C7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0075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00B050"/>
              </a:solidFill>
              <a:effectLst/>
              <a:uLnTx/>
              <a:uFillTx/>
              <a:latin typeface="Calibri" panose="020F0502020204030204" pitchFamily="34" charset="0"/>
              <a:ea typeface="+mn-ea"/>
              <a:cs typeface="Times New Roman" panose="02020603050405020304" pitchFamily="18"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F9D6BBD-AA37-4551-A0D0-5A69F001C730}" type="slidenum">
              <a:rPr lang="en-US" smtClean="0"/>
              <a:t>37</a:t>
            </a:fld>
            <a:endParaRPr lang="en-US" dirty="0"/>
          </a:p>
        </p:txBody>
      </p:sp>
    </p:spTree>
    <p:extLst>
      <p:ext uri="{BB962C8B-B14F-4D97-AF65-F5344CB8AC3E}">
        <p14:creationId xmlns:p14="http://schemas.microsoft.com/office/powerpoint/2010/main" val="10466171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DH</a:t>
            </a:r>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38</a:t>
            </a:fld>
            <a:endParaRPr lang="en-US" dirty="0"/>
          </a:p>
        </p:txBody>
      </p:sp>
    </p:spTree>
    <p:extLst>
      <p:ext uri="{BB962C8B-B14F-4D97-AF65-F5344CB8AC3E}">
        <p14:creationId xmlns:p14="http://schemas.microsoft.com/office/powerpoint/2010/main" val="5340826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DH</a:t>
            </a:r>
          </a:p>
        </p:txBody>
      </p:sp>
      <p:sp>
        <p:nvSpPr>
          <p:cNvPr id="4" name="Slide Number Placeholder 3"/>
          <p:cNvSpPr>
            <a:spLocks noGrp="1"/>
          </p:cNvSpPr>
          <p:nvPr>
            <p:ph type="sldNum" sz="quarter" idx="5"/>
          </p:nvPr>
        </p:nvSpPr>
        <p:spPr/>
        <p:txBody>
          <a:bodyPr/>
          <a:lstStyle/>
          <a:p>
            <a:fld id="{2F9D6BBD-AA37-4551-A0D0-5A69F001C730}" type="slidenum">
              <a:rPr lang="en-US" smtClean="0"/>
              <a:t>39</a:t>
            </a:fld>
            <a:endParaRPr lang="en-US" dirty="0"/>
          </a:p>
        </p:txBody>
      </p:sp>
    </p:spTree>
    <p:extLst>
      <p:ext uri="{BB962C8B-B14F-4D97-AF65-F5344CB8AC3E}">
        <p14:creationId xmlns:p14="http://schemas.microsoft.com/office/powerpoint/2010/main" val="28241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BL</a:t>
            </a:r>
          </a:p>
          <a:p>
            <a:endParaRPr lang="en-US" sz="1200" dirty="0"/>
          </a:p>
          <a:p>
            <a:r>
              <a:rPr lang="en-US" dirty="0"/>
              <a:t>We hold</a:t>
            </a:r>
            <a:r>
              <a:rPr lang="en-US" baseline="0" dirty="0"/>
              <a:t> PASRR webinars annually.</a:t>
            </a:r>
            <a:r>
              <a:rPr lang="en-US" dirty="0"/>
              <a:t> With us today we have skilled</a:t>
            </a:r>
            <a:r>
              <a:rPr lang="en-US" baseline="0" dirty="0"/>
              <a:t> nursing facilities, hospitals, DSHS staff (DDA, HCA, ALTSA) and HCA contractors. </a:t>
            </a:r>
          </a:p>
          <a:p>
            <a:endParaRPr lang="en-US" baseline="0" dirty="0"/>
          </a:p>
          <a:p>
            <a:r>
              <a:rPr lang="en-US" baseline="0" dirty="0"/>
              <a:t>We welcome all in attendance and would like to mention that this year’s webinar includes updates from the February 2020 Notice of Proposed Rule Changes for PASRR (CMS-2418-P).  </a:t>
            </a:r>
          </a:p>
          <a:p>
            <a:endParaRPr lang="en-US" baseline="0" dirty="0"/>
          </a:p>
          <a:p>
            <a:pPr>
              <a:spcBef>
                <a:spcPts val="1200"/>
              </a:spcBef>
            </a:pPr>
            <a:r>
              <a:rPr lang="en-US" sz="1200" dirty="0"/>
              <a:t>Today’s webinar will focus on the </a:t>
            </a:r>
            <a:r>
              <a:rPr lang="en-US" sz="1200" dirty="0">
                <a:solidFill>
                  <a:srgbClr val="FF0000"/>
                </a:solidFill>
              </a:rPr>
              <a:t>Unique roles </a:t>
            </a:r>
            <a:r>
              <a:rPr lang="en-US" sz="1200" dirty="0"/>
              <a:t>of Washington Hospitals, Clinics and Nursing Facilities regarding the Federally Mandated, </a:t>
            </a:r>
            <a:r>
              <a:rPr lang="en-US" sz="1200" u="sng" dirty="0">
                <a:solidFill>
                  <a:srgbClr val="FF0000"/>
                </a:solidFill>
              </a:rPr>
              <a:t>P</a:t>
            </a:r>
            <a:r>
              <a:rPr lang="en-US" sz="1200" dirty="0">
                <a:solidFill>
                  <a:srgbClr val="FF0000"/>
                </a:solidFill>
              </a:rPr>
              <a:t>re</a:t>
            </a:r>
            <a:r>
              <a:rPr lang="en-US" sz="1200" u="sng" dirty="0">
                <a:solidFill>
                  <a:srgbClr val="FF0000"/>
                </a:solidFill>
              </a:rPr>
              <a:t>A</a:t>
            </a:r>
            <a:r>
              <a:rPr lang="en-US" sz="1200" dirty="0">
                <a:solidFill>
                  <a:srgbClr val="FF0000"/>
                </a:solidFill>
              </a:rPr>
              <a:t>dmission </a:t>
            </a:r>
            <a:r>
              <a:rPr lang="en-US" sz="1200" u="sng" dirty="0">
                <a:solidFill>
                  <a:srgbClr val="FF0000"/>
                </a:solidFill>
              </a:rPr>
              <a:t>S</a:t>
            </a:r>
            <a:r>
              <a:rPr lang="en-US" sz="1200" dirty="0">
                <a:solidFill>
                  <a:srgbClr val="FF0000"/>
                </a:solidFill>
              </a:rPr>
              <a:t>creening and </a:t>
            </a:r>
            <a:r>
              <a:rPr lang="en-US" sz="1200" u="sng" dirty="0">
                <a:solidFill>
                  <a:srgbClr val="FF0000"/>
                </a:solidFill>
              </a:rPr>
              <a:t>R</a:t>
            </a:r>
            <a:r>
              <a:rPr lang="en-US" sz="1200" dirty="0">
                <a:solidFill>
                  <a:srgbClr val="FF0000"/>
                </a:solidFill>
              </a:rPr>
              <a:t>esident </a:t>
            </a:r>
            <a:r>
              <a:rPr lang="en-US" sz="1200" u="sng" dirty="0">
                <a:solidFill>
                  <a:srgbClr val="FF0000"/>
                </a:solidFill>
              </a:rPr>
              <a:t>R</a:t>
            </a:r>
            <a:r>
              <a:rPr lang="en-US" sz="1200" dirty="0">
                <a:solidFill>
                  <a:srgbClr val="FF0000"/>
                </a:solidFill>
              </a:rPr>
              <a:t>eview (PASRR).</a:t>
            </a:r>
          </a:p>
          <a:p>
            <a:pPr>
              <a:spcBef>
                <a:spcPts val="1200"/>
              </a:spcBef>
            </a:pPr>
            <a:endParaRPr lang="en-US" sz="1200" dirty="0"/>
          </a:p>
          <a:p>
            <a:pPr>
              <a:spcBef>
                <a:spcPts val="1200"/>
              </a:spcBef>
            </a:pPr>
            <a:r>
              <a:rPr lang="en-US" sz="1200" dirty="0"/>
              <a:t>Our goal in PASRR is to </a:t>
            </a:r>
            <a:r>
              <a:rPr lang="en-US" sz="1200" u="sng" dirty="0"/>
              <a:t>Initiate, Evaluate &amp; Incorporate </a:t>
            </a:r>
            <a:r>
              <a:rPr lang="en-US" sz="1200" dirty="0"/>
              <a:t>person-centered practices and identify strategies to better integrate supportive community &amp; state-provided services – assisting each patient in their journey from a Hospital to a Skilled Nursing Facility.</a:t>
            </a:r>
          </a:p>
        </p:txBody>
      </p:sp>
      <p:sp>
        <p:nvSpPr>
          <p:cNvPr id="4" name="Slide Number Placeholder 3"/>
          <p:cNvSpPr>
            <a:spLocks noGrp="1"/>
          </p:cNvSpPr>
          <p:nvPr>
            <p:ph type="sldNum" sz="quarter" idx="10"/>
          </p:nvPr>
        </p:nvSpPr>
        <p:spPr/>
        <p:txBody>
          <a:bodyPr/>
          <a:lstStyle/>
          <a:p>
            <a:fld id="{2F9D6BBD-AA37-4551-A0D0-5A69F001C730}" type="slidenum">
              <a:rPr lang="en-US" smtClean="0"/>
              <a:t>4</a:t>
            </a:fld>
            <a:endParaRPr lang="en-US" dirty="0"/>
          </a:p>
        </p:txBody>
      </p:sp>
    </p:spTree>
    <p:extLst>
      <p:ext uri="{BB962C8B-B14F-4D97-AF65-F5344CB8AC3E}">
        <p14:creationId xmlns:p14="http://schemas.microsoft.com/office/powerpoint/2010/main" val="6586013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DH</a:t>
            </a:r>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40</a:t>
            </a:fld>
            <a:endParaRPr lang="en-US" dirty="0"/>
          </a:p>
        </p:txBody>
      </p:sp>
    </p:spTree>
    <p:extLst>
      <p:ext uri="{BB962C8B-B14F-4D97-AF65-F5344CB8AC3E}">
        <p14:creationId xmlns:p14="http://schemas.microsoft.com/office/powerpoint/2010/main" val="38207982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a:t>
            </a:r>
          </a:p>
          <a:p>
            <a:endParaRPr lang="en-US" dirty="0"/>
          </a:p>
          <a:p>
            <a:r>
              <a:rPr lang="en-US" dirty="0"/>
              <a:t>What is meant by Significant</a:t>
            </a:r>
            <a:r>
              <a:rPr lang="en-US" baseline="0" dirty="0"/>
              <a:t> change:</a:t>
            </a:r>
          </a:p>
          <a:p>
            <a:pPr marL="171450" indent="-171450">
              <a:buFont typeface="Arial" panose="020B0604020202020204" pitchFamily="34" charset="0"/>
              <a:buChar char="•"/>
            </a:pPr>
            <a:r>
              <a:rPr lang="en-US" dirty="0"/>
              <a:t>A “significant change” is a major decline or improvement in a resident’s status that: </a:t>
            </a:r>
          </a:p>
          <a:p>
            <a:pPr marL="0" indent="0">
              <a:buFont typeface="Arial" panose="020B0604020202020204" pitchFamily="34" charset="0"/>
              <a:buNone/>
            </a:pPr>
            <a:r>
              <a:rPr lang="en-US" dirty="0"/>
              <a:t>1. Will not normally resolve itself without intervention by staff or by implementing standard disease-related clinical interventions, the decline is not considered “self-limiting”; </a:t>
            </a:r>
          </a:p>
          <a:p>
            <a:pPr marL="0" indent="0">
              <a:buFont typeface="Arial" panose="020B0604020202020204" pitchFamily="34" charset="0"/>
              <a:buNone/>
            </a:pPr>
            <a:r>
              <a:rPr lang="en-US" dirty="0"/>
              <a:t>2. Impacts more than one area of the resident’s health status; and </a:t>
            </a:r>
          </a:p>
          <a:p>
            <a:pPr marL="0" indent="0">
              <a:buFont typeface="Arial" panose="020B0604020202020204" pitchFamily="34" charset="0"/>
              <a:buNone/>
            </a:pPr>
            <a:r>
              <a:rPr lang="en-US" dirty="0"/>
              <a:t>3. Requires interdisciplinary review and/or revision of the care plan.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 significant change also is:</a:t>
            </a:r>
          </a:p>
          <a:p>
            <a:pPr marL="171450" indent="-171450">
              <a:buFont typeface="Arial" panose="020B0604020202020204" pitchFamily="34" charset="0"/>
              <a:buChar char="•"/>
            </a:pPr>
            <a:r>
              <a:rPr lang="en-US" dirty="0"/>
              <a:t>Interdisciplinary team determination</a:t>
            </a:r>
          </a:p>
          <a:p>
            <a:pPr marL="171450" indent="-171450">
              <a:buFont typeface="Arial" panose="020B0604020202020204" pitchFamily="34" charset="0"/>
              <a:buChar char="•"/>
            </a:pPr>
            <a:r>
              <a:rPr lang="en-US" dirty="0"/>
              <a:t>Self limiting – won’t normally resolve itself</a:t>
            </a:r>
            <a:r>
              <a:rPr lang="en-US" baseline="0" dirty="0"/>
              <a:t> – if not resolved within 2 weeks, sig change assessment should occur.  </a:t>
            </a:r>
            <a:r>
              <a:rPr lang="en-US" b="1" baseline="0" dirty="0"/>
              <a:t>For PASRR referral, DO NOT wait until the Sig Change Assessment is needed (2 weeks) – make the referral as soon as the changes are evident.</a:t>
            </a:r>
          </a:p>
          <a:p>
            <a:pPr marL="171450" indent="-171450">
              <a:buFont typeface="Arial" panose="020B0604020202020204" pitchFamily="34" charset="0"/>
              <a:buChar char="•"/>
            </a:pPr>
            <a:r>
              <a:rPr lang="en-US" baseline="0" dirty="0"/>
              <a:t>Two or more areas of decline or improvement, though staff can decide if one area is significant enough to warrant an assessment</a:t>
            </a:r>
          </a:p>
          <a:p>
            <a:pPr marL="0" indent="0">
              <a:buFont typeface="Arial" panose="020B0604020202020204" pitchFamily="34" charset="0"/>
              <a:buNone/>
            </a:pPr>
            <a:endParaRPr lang="en-US" baseline="0" dirty="0"/>
          </a:p>
          <a:p>
            <a:pPr marL="228600" indent="-228600">
              <a:buFont typeface="+mj-lt"/>
              <a:buAutoNum type="arabicPeriod"/>
            </a:pPr>
            <a:r>
              <a:rPr lang="en-US" baseline="0" dirty="0"/>
              <a:t>Referral required for residents who have been previously identified by PASRR to have mental illness, Intellectual Disability, or a related condition.</a:t>
            </a:r>
          </a:p>
          <a:p>
            <a:pPr marL="228600" indent="-228600">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Referral also required for individuals not previously identified to have MI, ID or related condition, if the individual exhibits behavioral, psychiatric or mood symptoms that suggest MI, or if an ID was not previously identified and evaluated through PASRR</a:t>
            </a:r>
          </a:p>
          <a:p>
            <a:pPr marL="228600" indent="-228600">
              <a:buFont typeface="+mj-lt"/>
              <a:buAutoNum type="arabicPeriod"/>
            </a:pPr>
            <a:r>
              <a:rPr lang="en-US" baseline="0" dirty="0"/>
              <a:t>Referral required for a resident transferred, admitted or readmitted to a NF following an inpatient psychiatric stay or other equally intensive treatment</a:t>
            </a:r>
          </a:p>
          <a:p>
            <a:pPr marL="228600" indent="-228600">
              <a:buFont typeface="+mj-lt"/>
              <a:buAutoNum type="arabicPeriod"/>
            </a:pPr>
            <a:endParaRPr lang="en-US" baseline="0" dirty="0"/>
          </a:p>
          <a:p>
            <a:pPr lvl="0"/>
            <a:r>
              <a:rPr lang="en-US" sz="1200" kern="1200" dirty="0">
                <a:solidFill>
                  <a:schemeClr val="tx1"/>
                </a:solidFill>
                <a:effectLst/>
                <a:latin typeface="+mn-lt"/>
                <a:ea typeface="+mn-ea"/>
                <a:cs typeface="+mn-cs"/>
              </a:rPr>
              <a:t>A final word about significant change</a:t>
            </a:r>
          </a:p>
          <a:p>
            <a:pPr lvl="1"/>
            <a:r>
              <a:rPr lang="en-US" sz="1200" kern="1200" dirty="0">
                <a:solidFill>
                  <a:schemeClr val="tx1"/>
                </a:solidFill>
                <a:effectLst/>
                <a:latin typeface="+mn-lt"/>
                <a:ea typeface="+mn-ea"/>
                <a:cs typeface="+mn-cs"/>
              </a:rPr>
              <a:t>When making determination, it must be individualized – what is a sig change for one person may not be for another.</a:t>
            </a:r>
          </a:p>
        </p:txBody>
      </p:sp>
      <p:sp>
        <p:nvSpPr>
          <p:cNvPr id="4" name="Slide Number Placeholder 3"/>
          <p:cNvSpPr>
            <a:spLocks noGrp="1"/>
          </p:cNvSpPr>
          <p:nvPr>
            <p:ph type="sldNum" sz="quarter" idx="10"/>
          </p:nvPr>
        </p:nvSpPr>
        <p:spPr/>
        <p:txBody>
          <a:bodyPr/>
          <a:lstStyle/>
          <a:p>
            <a:fld id="{2F9D6BBD-AA37-4551-A0D0-5A69F001C730}" type="slidenum">
              <a:rPr lang="en-US" smtClean="0"/>
              <a:t>41</a:t>
            </a:fld>
            <a:endParaRPr lang="en-US" dirty="0"/>
          </a:p>
        </p:txBody>
      </p:sp>
    </p:spTree>
    <p:extLst>
      <p:ext uri="{BB962C8B-B14F-4D97-AF65-F5344CB8AC3E}">
        <p14:creationId xmlns:p14="http://schemas.microsoft.com/office/powerpoint/2010/main" val="19807906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a:t>
            </a:r>
          </a:p>
          <a:p>
            <a:endParaRPr lang="en-US" dirty="0"/>
          </a:p>
          <a:p>
            <a:r>
              <a:rPr lang="en-US" dirty="0"/>
              <a:t>When is a Significant Change not necessary?</a:t>
            </a:r>
          </a:p>
          <a:p>
            <a:endParaRPr lang="en-US" dirty="0"/>
          </a:p>
          <a:p>
            <a:r>
              <a:rPr lang="en-US" dirty="0"/>
              <a:t>Example</a:t>
            </a:r>
            <a:r>
              <a:rPr lang="en-US" baseline="0" dirty="0"/>
              <a:t> of the IDT initiating corrective action to address symptoms:</a:t>
            </a:r>
          </a:p>
          <a:p>
            <a:pPr marL="171450" indent="-171450">
              <a:buFont typeface="Arial" panose="020B0604020202020204" pitchFamily="34" charset="0"/>
              <a:buChar char="•"/>
            </a:pPr>
            <a:r>
              <a:rPr lang="en-US" baseline="0" dirty="0"/>
              <a:t>When a resident is experiencing anticipated side effects from a psychoactive medication while the team is attempting to establish an effective dose level</a:t>
            </a:r>
          </a:p>
          <a:p>
            <a:pPr marL="171450" indent="-171450">
              <a:buFont typeface="Arial" panose="020B0604020202020204" pitchFamily="34" charset="0"/>
              <a:buChar char="•"/>
            </a:pPr>
            <a:r>
              <a:rPr lang="en-US" baseline="0" dirty="0"/>
              <a:t>Corrective action = the IDT can monitor, manage symptoms, and communicate with the physician to make further med adjustments if needed.</a:t>
            </a:r>
          </a:p>
          <a:p>
            <a:pPr marL="171450" indent="-171450">
              <a:buFont typeface="Arial" panose="020B0604020202020204" pitchFamily="34" charset="0"/>
              <a:buChar char="•"/>
            </a:pPr>
            <a:endParaRPr lang="en-US" baseline="0" dirty="0"/>
          </a:p>
          <a:p>
            <a:r>
              <a:rPr lang="en-US" baseline="0" dirty="0"/>
              <a:t>Example of short-term illness:</a:t>
            </a:r>
          </a:p>
          <a:p>
            <a:pPr marL="171450" indent="-171450">
              <a:buFont typeface="Arial" panose="020B0604020202020204" pitchFamily="34" charset="0"/>
              <a:buChar char="•"/>
            </a:pPr>
            <a:r>
              <a:rPr lang="en-US" baseline="0" dirty="0"/>
              <a:t>Resident has a mild fever secondary to a cold, and the IDT expects the resident to fully recover.</a:t>
            </a:r>
          </a:p>
          <a:p>
            <a:endParaRPr lang="en-US" baseline="0" dirty="0"/>
          </a:p>
          <a:p>
            <a:r>
              <a:rPr lang="en-US" baseline="0" dirty="0"/>
              <a:t>Example of cyclical signs and symptoms:</a:t>
            </a:r>
          </a:p>
          <a:p>
            <a:pPr marL="171450" indent="-171450">
              <a:buFont typeface="Arial" panose="020B0604020202020204" pitchFamily="34" charset="0"/>
              <a:buChar char="•"/>
            </a:pPr>
            <a:r>
              <a:rPr lang="en-US" baseline="0" dirty="0"/>
              <a:t>Resident with previous diagnosis of bi-polar disease shows signs of depressive symptoms.</a:t>
            </a:r>
          </a:p>
          <a:p>
            <a:endParaRPr lang="en-US" baseline="0" dirty="0"/>
          </a:p>
          <a:p>
            <a:r>
              <a:rPr lang="en-US" baseline="0" dirty="0"/>
              <a:t>It is </a:t>
            </a:r>
            <a:r>
              <a:rPr lang="en-US" b="1" baseline="0" dirty="0"/>
              <a:t>always</a:t>
            </a:r>
            <a:r>
              <a:rPr lang="en-US" baseline="0" dirty="0"/>
              <a:t> important for the IDT to document team discussion and the team’s rationale for determining whether a situation </a:t>
            </a:r>
            <a:r>
              <a:rPr lang="en-US" b="1" i="1" baseline="0" dirty="0"/>
              <a:t>is</a:t>
            </a:r>
            <a:r>
              <a:rPr lang="en-US" baseline="0" dirty="0"/>
              <a:t> a significant change for the resident or not.  The team’s thinking should be obvious to someone who was not present at the team’s decision-making when documentation is reviewed.</a:t>
            </a:r>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42</a:t>
            </a:fld>
            <a:endParaRPr lang="en-US" dirty="0"/>
          </a:p>
        </p:txBody>
      </p:sp>
    </p:spTree>
    <p:extLst>
      <p:ext uri="{BB962C8B-B14F-4D97-AF65-F5344CB8AC3E}">
        <p14:creationId xmlns:p14="http://schemas.microsoft.com/office/powerpoint/2010/main" val="39204230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RK:</a:t>
            </a:r>
          </a:p>
          <a:p>
            <a:pPr lvl="0"/>
            <a:r>
              <a:rPr lang="en-US" sz="1200" kern="1200" dirty="0">
                <a:solidFill>
                  <a:schemeClr val="tx1"/>
                </a:solidFill>
                <a:effectLst/>
                <a:latin typeface="+mn-lt"/>
                <a:ea typeface="+mn-ea"/>
                <a:cs typeface="+mn-cs"/>
              </a:rPr>
              <a:t>At the bottom of the pyramid – the foundation, is the resident, and the resident’s goals and preferences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Care planning must set objectives for the best outcome for the resident – highest practicable physical, mental and psychosocial wellbeing.</a:t>
            </a:r>
          </a:p>
          <a:p>
            <a:pPr lvl="0"/>
            <a:r>
              <a:rPr lang="en-US" sz="1200" kern="1200" dirty="0">
                <a:solidFill>
                  <a:schemeClr val="tx1"/>
                </a:solidFill>
                <a:effectLst/>
                <a:latin typeface="+mn-lt"/>
                <a:ea typeface="+mn-ea"/>
                <a:cs typeface="+mn-cs"/>
              </a:rPr>
              <a:t>Care planning must determine what interventions or services are needed to achieve the goals of the care plan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Federal and state rules require a care plan based on the assessment. The Care Plan must be: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Updated as resident needs change, and with a significant change, and reviewed at least quarterly.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Developed and completed by an interdisciplinary team – IDT’s allow different perspectives and expertise while collaborating effectively to create positive outcomes with resident goals.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Person Centered and individualized.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resident or resident representative must be involved in the process of goal setting and care planning. </a:t>
            </a:r>
            <a:endParaRPr lang="en-US" sz="1200" dirty="0"/>
          </a:p>
        </p:txBody>
      </p:sp>
      <p:sp>
        <p:nvSpPr>
          <p:cNvPr id="4" name="Slide Number Placeholder 3"/>
          <p:cNvSpPr>
            <a:spLocks noGrp="1"/>
          </p:cNvSpPr>
          <p:nvPr>
            <p:ph type="sldNum" sz="quarter" idx="10"/>
          </p:nvPr>
        </p:nvSpPr>
        <p:spPr/>
        <p:txBody>
          <a:bodyPr/>
          <a:lstStyle/>
          <a:p>
            <a:fld id="{2F9D6BBD-AA37-4551-A0D0-5A69F001C730}" type="slidenum">
              <a:rPr lang="en-US" smtClean="0"/>
              <a:t>43</a:t>
            </a:fld>
            <a:endParaRPr lang="en-US" dirty="0"/>
          </a:p>
        </p:txBody>
      </p:sp>
    </p:spTree>
    <p:extLst>
      <p:ext uri="{BB962C8B-B14F-4D97-AF65-F5344CB8AC3E}">
        <p14:creationId xmlns:p14="http://schemas.microsoft.com/office/powerpoint/2010/main" val="26167591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RK:</a:t>
            </a:r>
          </a:p>
          <a:p>
            <a:r>
              <a:rPr lang="en-US" sz="1200" dirty="0"/>
              <a:t>Federal requirements at F656, CMS requires that PASRR recommendations be incorporated into the care plan.</a:t>
            </a:r>
          </a:p>
          <a:p>
            <a:endParaRPr lang="en-US" sz="1200" dirty="0"/>
          </a:p>
          <a:p>
            <a:r>
              <a:rPr lang="en-US" sz="1200" dirty="0"/>
              <a:t>When incorporating the recommendations into the care plan:</a:t>
            </a:r>
          </a:p>
          <a:p>
            <a:endParaRPr lang="en-US" sz="1200" dirty="0"/>
          </a:p>
          <a:p>
            <a:r>
              <a:rPr lang="en-US" sz="1200" dirty="0"/>
              <a:t>First, read the entire Level II report.  It contains important information about the individual’s history, goals, preferences, strengths, and support needs.  It can be a valuable tool to gain knowledge about the resident. Information in the PASRR report can help to strengthen your entire care plan.</a:t>
            </a:r>
          </a:p>
          <a:p>
            <a:endParaRPr lang="en-US" sz="800" dirty="0"/>
          </a:p>
          <a:p>
            <a:r>
              <a:rPr lang="en-US" sz="1200" dirty="0"/>
              <a:t>For DDA PASRRs, review the “professional evaluations” section.  If an evaluation by a professional is requested, the NF must have the evaluation completed and provided to the PASRR assessor within 30 days, along with a copy of the NF care plan.  The professional evaluations are important to the assessor because they often help determine what Level 2 services would be most appropriate for the resident.</a:t>
            </a:r>
          </a:p>
          <a:p>
            <a:endParaRPr lang="en-US" sz="800" dirty="0"/>
          </a:p>
          <a:p>
            <a:r>
              <a:rPr lang="en-US" sz="1200" dirty="0"/>
              <a:t>PASRR recommendations are centered around the needs of each individual and support the person-centered approach.</a:t>
            </a:r>
          </a:p>
        </p:txBody>
      </p:sp>
      <p:sp>
        <p:nvSpPr>
          <p:cNvPr id="4" name="Slide Number Placeholder 3"/>
          <p:cNvSpPr>
            <a:spLocks noGrp="1"/>
          </p:cNvSpPr>
          <p:nvPr>
            <p:ph type="sldNum" sz="quarter" idx="10"/>
          </p:nvPr>
        </p:nvSpPr>
        <p:spPr/>
        <p:txBody>
          <a:bodyPr/>
          <a:lstStyle/>
          <a:p>
            <a:fld id="{2F9D6BBD-AA37-4551-A0D0-5A69F001C730}" type="slidenum">
              <a:rPr lang="en-US" smtClean="0"/>
              <a:t>44</a:t>
            </a:fld>
            <a:endParaRPr lang="en-US" dirty="0"/>
          </a:p>
        </p:txBody>
      </p:sp>
    </p:spTree>
    <p:extLst>
      <p:ext uri="{BB962C8B-B14F-4D97-AF65-F5344CB8AC3E}">
        <p14:creationId xmlns:p14="http://schemas.microsoft.com/office/powerpoint/2010/main" val="27918676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PASRR helps support better</a:t>
            </a:r>
            <a:r>
              <a:rPr lang="en-US" baseline="0" dirty="0"/>
              <a:t> health outcomes and increased satisfaction with care.</a:t>
            </a:r>
            <a:endParaRPr lang="en-US" dirty="0"/>
          </a:p>
          <a:p>
            <a:endParaRPr lang="en-US" sz="1200" dirty="0"/>
          </a:p>
          <a:p>
            <a:pPr marL="291179" indent="-291179">
              <a:buFont typeface="Arial" panose="020B0604020202020204" pitchFamily="34" charset="0"/>
              <a:buChar char="•"/>
            </a:pPr>
            <a:r>
              <a:rPr lang="en-US" sz="1200" dirty="0">
                <a:solidFill>
                  <a:srgbClr val="000000"/>
                </a:solidFill>
                <a:ea typeface="Calibri" panose="020F0502020204030204" pitchFamily="34" charset="0"/>
                <a:cs typeface="Calibri" panose="020F0502020204030204" pitchFamily="34" charset="0"/>
              </a:rPr>
              <a:t>The PASRR evaluation and services are person centered and designed to improve the resident’s life.  They are individualized to the resident’s wishes and needs.</a:t>
            </a:r>
          </a:p>
          <a:p>
            <a:pPr marL="291179" indent="-291179">
              <a:buFont typeface="Arial" panose="020B0604020202020204" pitchFamily="34" charset="0"/>
              <a:buChar char="•"/>
            </a:pPr>
            <a:r>
              <a:rPr lang="en-US" sz="1200" dirty="0">
                <a:solidFill>
                  <a:srgbClr val="000000"/>
                </a:solidFill>
                <a:ea typeface="Calibri" panose="020F0502020204030204" pitchFamily="34" charset="0"/>
                <a:cs typeface="Calibri" panose="020F0502020204030204" pitchFamily="34" charset="0"/>
              </a:rPr>
              <a:t>PASRR services are integrated into the person-centered care plan.</a:t>
            </a:r>
          </a:p>
          <a:p>
            <a:pPr marL="291179" indent="-291179">
              <a:buFont typeface="Arial" panose="020B0604020202020204" pitchFamily="34" charset="0"/>
              <a:buChar char="•"/>
            </a:pPr>
            <a:r>
              <a:rPr lang="en-US" sz="1200" dirty="0">
                <a:solidFill>
                  <a:srgbClr val="000000"/>
                </a:solidFill>
                <a:ea typeface="Calibri" panose="020F0502020204030204" pitchFamily="34" charset="0"/>
                <a:cs typeface="Calibri" panose="020F0502020204030204" pitchFamily="34" charset="0"/>
              </a:rPr>
              <a:t>If communication and coordination is effective, the resident, and facility and PASRR staff are all knowledgeable about the services provided to the resident.</a:t>
            </a:r>
          </a:p>
          <a:p>
            <a:endParaRPr lang="en-US" sz="1200" dirty="0">
              <a:solidFill>
                <a:srgbClr val="000000"/>
              </a:solidFill>
              <a:ea typeface="Calibri" panose="020F0502020204030204" pitchFamily="34" charset="0"/>
              <a:cs typeface="Calibri" panose="020F0502020204030204" pitchFamily="34" charset="0"/>
            </a:endParaRPr>
          </a:p>
          <a:p>
            <a:r>
              <a:rPr lang="en-US" sz="1200" dirty="0"/>
              <a:t>At a minimum, when evaluating the care plan which is at least on a quarterly basis, it would be a good time to review PASRR specialized services and recommendations with the resident/resident representative. If changes are requested or needed sooner, talk with the PASRR Assessor and Evaluators about changes the resident would like to see.</a:t>
            </a:r>
          </a:p>
        </p:txBody>
      </p:sp>
      <p:sp>
        <p:nvSpPr>
          <p:cNvPr id="4" name="Slide Number Placeholder 3"/>
          <p:cNvSpPr>
            <a:spLocks noGrp="1"/>
          </p:cNvSpPr>
          <p:nvPr>
            <p:ph type="sldNum" sz="quarter" idx="10"/>
          </p:nvPr>
        </p:nvSpPr>
        <p:spPr/>
        <p:txBody>
          <a:bodyPr/>
          <a:lstStyle/>
          <a:p>
            <a:fld id="{2F9D6BBD-AA37-4551-A0D0-5A69F001C730}" type="slidenum">
              <a:rPr lang="en-US" smtClean="0"/>
              <a:t>45</a:t>
            </a:fld>
            <a:endParaRPr lang="en-US" dirty="0"/>
          </a:p>
        </p:txBody>
      </p:sp>
    </p:spTree>
    <p:extLst>
      <p:ext uri="{BB962C8B-B14F-4D97-AF65-F5344CB8AC3E}">
        <p14:creationId xmlns:p14="http://schemas.microsoft.com/office/powerpoint/2010/main" val="27268168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BL</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Based on feedback we received from last years webinar, we have included a few common scenarios that a facility may come across while considering the need for a BH PASRR Level I. Please note these following scenario’s do not apply to residents that require both ID/RC and Behavioral Health.</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Ms. Thomas has no history of Serious Mental Illness, she is not on any psychotropic medications, and she is not displaying any signs or symptoms of depression or anxiety.</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instance would be a completely negative Level 1.  Please ensure that all 3 sections noted, are marked “NO” </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Lastly, On page 4, section IV, the first box would be marked, “No Level II evaluation indicated.”</a:t>
            </a:r>
          </a:p>
        </p:txBody>
      </p:sp>
      <p:sp>
        <p:nvSpPr>
          <p:cNvPr id="4" name="Slide Number Placeholder 3"/>
          <p:cNvSpPr>
            <a:spLocks noGrp="1"/>
          </p:cNvSpPr>
          <p:nvPr>
            <p:ph type="sldNum" sz="quarter" idx="10"/>
          </p:nvPr>
        </p:nvSpPr>
        <p:spPr/>
        <p:txBody>
          <a:bodyPr/>
          <a:lstStyle/>
          <a:p>
            <a:fld id="{2F9D6BBD-AA37-4551-A0D0-5A69F001C730}" type="slidenum">
              <a:rPr lang="en-US" smtClean="0"/>
              <a:t>46</a:t>
            </a:fld>
            <a:endParaRPr lang="en-US" dirty="0"/>
          </a:p>
        </p:txBody>
      </p:sp>
    </p:spTree>
    <p:extLst>
      <p:ext uri="{BB962C8B-B14F-4D97-AF65-F5344CB8AC3E}">
        <p14:creationId xmlns:p14="http://schemas.microsoft.com/office/powerpoint/2010/main" val="5455809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BL</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this scenario</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Mr. Smith has a history of depression, and he has been on Celexa for 6 years.  </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He is accepting of his medical hospitalization and the plan for an upcoming nursing facility placement.  </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would be an example of a negative level 1. However, please ensure that all 3 sections are marked as indicated. </a:t>
            </a: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Additionally, page 4, section IV, will have the first box marked, “No Level II evaluation indicated.”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Under Additional Comments, it would be beneficial to reiterate that the patients symptoms are currently well-managed on his medication.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47</a:t>
            </a:fld>
            <a:endParaRPr lang="en-US" dirty="0"/>
          </a:p>
        </p:txBody>
      </p:sp>
    </p:spTree>
    <p:extLst>
      <p:ext uri="{BB962C8B-B14F-4D97-AF65-F5344CB8AC3E}">
        <p14:creationId xmlns:p14="http://schemas.microsoft.com/office/powerpoint/2010/main" val="23780617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t>BL</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this Scenario,</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Mr. Brown has a history of depression, is on Celexa and is currently recuperating from a hip fracture.  </a:t>
            </a:r>
          </a:p>
          <a:p>
            <a:pPr marL="342900" marR="0" lvl="0" indent="-342900">
              <a:lnSpc>
                <a:spcPct val="107000"/>
              </a:lnSpc>
              <a:spcBef>
                <a:spcPts val="0"/>
              </a:spcBef>
              <a:spcAft>
                <a:spcPts val="800"/>
              </a:spcAft>
              <a:buFont typeface="+mj-lt"/>
              <a:buAutoNum type="arabicPeriod"/>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medical hospitalization has been rough for him and he is displaying </a:t>
            </a:r>
            <a:r>
              <a:rPr lang="en-US" sz="1200" b="1" u="sng" dirty="0">
                <a:effectLst/>
                <a:latin typeface="Calibri" panose="020F0502020204030204" pitchFamily="34" charset="0"/>
                <a:ea typeface="Calibri" panose="020F0502020204030204" pitchFamily="34" charset="0"/>
                <a:cs typeface="Times New Roman" panose="02020603050405020304" pitchFamily="18" charset="0"/>
              </a:rPr>
              <a:t>active symptoms</a:t>
            </a:r>
            <a:r>
              <a:rPr lang="en-US" sz="1200" dirty="0">
                <a:effectLst/>
                <a:latin typeface="Calibri" panose="020F0502020204030204" pitchFamily="34" charset="0"/>
                <a:ea typeface="Calibri" panose="020F0502020204030204" pitchFamily="34" charset="0"/>
                <a:cs typeface="Times New Roman" panose="02020603050405020304" pitchFamily="18" charset="0"/>
              </a:rPr>
              <a:t> of depression as exhibited by declining or refusing some days of therapies, He is irritable with nursing staff, and is more withdrawn than he was before. </a:t>
            </a:r>
          </a:p>
          <a:p>
            <a:pPr marL="342900" marR="0" lvl="0" indent="-342900">
              <a:lnSpc>
                <a:spcPct val="107000"/>
              </a:lnSpc>
              <a:spcBef>
                <a:spcPts val="0"/>
              </a:spcBef>
              <a:spcAft>
                <a:spcPts val="800"/>
              </a:spcAft>
              <a:buFont typeface="+mj-lt"/>
              <a:buAutoNum type="arabicPeriod"/>
              <a:tabLst>
                <a:tab pos="457200" algn="l"/>
              </a:tabLst>
            </a:pPr>
            <a:r>
              <a:rPr lang="en-US" sz="1200" b="1" u="sng" dirty="0">
                <a:effectLst/>
                <a:latin typeface="Calibri" panose="020F0502020204030204" pitchFamily="34" charset="0"/>
                <a:ea typeface="Calibri" panose="020F0502020204030204" pitchFamily="34" charset="0"/>
                <a:cs typeface="Times New Roman" panose="02020603050405020304" pitchFamily="18" charset="0"/>
              </a:rPr>
              <a:t>However</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medical team think that under normal circumstances, rehab will be less than 30 days.</a:t>
            </a:r>
          </a:p>
          <a:p>
            <a:pPr marL="342900" marR="0" lvl="0" indent="-342900">
              <a:lnSpc>
                <a:spcPct val="107000"/>
              </a:lnSpc>
              <a:spcBef>
                <a:spcPts val="0"/>
              </a:spcBef>
              <a:spcAft>
                <a:spcPts val="800"/>
              </a:spcAft>
              <a:buFont typeface="+mj-lt"/>
              <a:buAutoNum type="arabicPeriod"/>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would be an example of a negative level 1. However, please ensure that all 3 sections are marked as indicated. </a:t>
            </a:r>
          </a:p>
          <a:p>
            <a:pPr marL="342900" marR="0" lvl="0" indent="-342900">
              <a:lnSpc>
                <a:spcPct val="107000"/>
              </a:lnSpc>
              <a:spcBef>
                <a:spcPts val="0"/>
              </a:spcBef>
              <a:spcAft>
                <a:spcPts val="800"/>
              </a:spcAft>
              <a:buFont typeface="+mj-lt"/>
              <a:buAutoNum type="arabicPeriod"/>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Exempted Hospital Discharges should not be the sole reason for no PASRR Involvement –  the medical team thinks his overall stay will be less than 30 days, which is meets the criteria for “Exempted Hospital Discharge”</a:t>
            </a: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tab pos="457200" algn="l"/>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Because he has </a:t>
            </a:r>
            <a:r>
              <a:rPr lang="en-US" sz="1200" b="1" u="sng" dirty="0">
                <a:effectLst/>
                <a:latin typeface="Calibri" panose="020F0502020204030204" pitchFamily="34" charset="0"/>
                <a:ea typeface="Calibri" panose="020F0502020204030204" pitchFamily="34" charset="0"/>
                <a:cs typeface="Times New Roman" panose="02020603050405020304" pitchFamily="18" charset="0"/>
              </a:rPr>
              <a:t>active symptoms</a:t>
            </a:r>
            <a:r>
              <a:rPr lang="en-US" sz="1200" dirty="0">
                <a:effectLst/>
                <a:latin typeface="Calibri" panose="020F0502020204030204" pitchFamily="34" charset="0"/>
                <a:ea typeface="Calibri" panose="020F0502020204030204" pitchFamily="34" charset="0"/>
                <a:cs typeface="Times New Roman" panose="02020603050405020304" pitchFamily="18" charset="0"/>
              </a:rPr>
              <a:t> of depression, a Level I should be referred. – This is based on clarification from CMS.</a:t>
            </a:r>
          </a:p>
          <a:p>
            <a:pPr marL="342900" marR="0" lvl="0" indent="-342900">
              <a:lnSpc>
                <a:spcPct val="107000"/>
              </a:lnSpc>
              <a:spcBef>
                <a:spcPts val="0"/>
              </a:spcBef>
              <a:spcAft>
                <a:spcPts val="800"/>
              </a:spcAft>
              <a:buFont typeface="+mj-lt"/>
              <a:buAutoNum type="arabicPeriod"/>
              <a:tabLst>
                <a:tab pos="457200" algn="l"/>
              </a:tabLs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**Nursing facilities please take note:  if rehab does not go as planned and Mr. Brown will stay beyond 30 days, the Level 1 does NOT need to be redone, but the hospital’s version needs to be faxed to the PASRR Contractor on day 25.</a:t>
            </a:r>
          </a:p>
          <a:p>
            <a:pPr marL="0" marR="0" lvl="0" indent="0">
              <a:lnSpc>
                <a:spcPct val="107000"/>
              </a:lnSpc>
              <a:spcBef>
                <a:spcPts val="0"/>
              </a:spcBef>
              <a:spcAft>
                <a:spcPts val="800"/>
              </a:spcAft>
              <a:buFont typeface="+mj-lt"/>
              <a:buNone/>
              <a:tabLst>
                <a:tab pos="457200" algn="l"/>
              </a:tabLs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F9D6BBD-AA37-4551-A0D0-5A69F001C730}" type="slidenum">
              <a:rPr lang="en-US" smtClean="0"/>
              <a:t>48</a:t>
            </a:fld>
            <a:endParaRPr lang="en-US" dirty="0"/>
          </a:p>
        </p:txBody>
      </p:sp>
    </p:spTree>
    <p:extLst>
      <p:ext uri="{BB962C8B-B14F-4D97-AF65-F5344CB8AC3E}">
        <p14:creationId xmlns:p14="http://schemas.microsoft.com/office/powerpoint/2010/main" val="31809510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BL</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this Scenario,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Mr. Clark has a history of depression and has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active symptoms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of depression.  He is deconditioned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and will require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more than 30 days at the nursing facility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would be an example of a Positive level 1.</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 please ensure that all 3 sections noted below are marked as indicated. </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Additionally Section IV, the second box down, “Level II evaluation referral required for SMI.” Will need to be selected.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a circumstance under which if the patient is identified while still in the hospital, ideally, the patient will need to be seen for the PASRR Level 2 Evaluation,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prior</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admission to the nursing facility.  The nursing facility can be cited for accepting a patient with a positive L1 without the L2 having been done.</a:t>
            </a:r>
          </a:p>
        </p:txBody>
      </p:sp>
      <p:sp>
        <p:nvSpPr>
          <p:cNvPr id="4" name="Slide Number Placeholder 3"/>
          <p:cNvSpPr>
            <a:spLocks noGrp="1"/>
          </p:cNvSpPr>
          <p:nvPr>
            <p:ph type="sldNum" sz="quarter" idx="10"/>
          </p:nvPr>
        </p:nvSpPr>
        <p:spPr/>
        <p:txBody>
          <a:bodyPr/>
          <a:lstStyle/>
          <a:p>
            <a:fld id="{2F9D6BBD-AA37-4551-A0D0-5A69F001C730}" type="slidenum">
              <a:rPr lang="en-US" smtClean="0"/>
              <a:t>49</a:t>
            </a:fld>
            <a:endParaRPr lang="en-US" dirty="0"/>
          </a:p>
        </p:txBody>
      </p:sp>
    </p:spTree>
    <p:extLst>
      <p:ext uri="{BB962C8B-B14F-4D97-AF65-F5344CB8AC3E}">
        <p14:creationId xmlns:p14="http://schemas.microsoft.com/office/powerpoint/2010/main" val="125422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sz="1200" dirty="0"/>
              <a:t>BL</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PASRR process here in Washington continues to grow evolve.  We serve a diverse population with a diverse team, and collaboration and support are vital to the progression and expansion of PASRR.</a:t>
            </a:r>
            <a:r>
              <a:rPr lang="en-US" sz="1200" dirty="0"/>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p>
          <a:p>
            <a:r>
              <a:rPr lang="en-US" sz="1200" dirty="0"/>
              <a:t>PASRR ensures the resident is transitioned to the most supportive and least restrictive</a:t>
            </a:r>
            <a:r>
              <a:rPr lang="en-US" dirty="0"/>
              <a:t> </a:t>
            </a:r>
            <a:r>
              <a:rPr lang="en-US" sz="1200" dirty="0"/>
              <a:t>environment, while providing specific recommendations for Facilities to incorporate into Care </a:t>
            </a:r>
            <a:r>
              <a:rPr lang="en-US" dirty="0"/>
              <a:t>P</a:t>
            </a:r>
            <a:r>
              <a:rPr lang="en-US" sz="1200" dirty="0"/>
              <a:t>lans</a:t>
            </a:r>
          </a:p>
          <a:p>
            <a:r>
              <a:rPr lang="en-US" dirty="0"/>
              <a:t>PASRR prioritizes identification and delivery of critical services to the most vulnerable, while prioritizing continuous quality improvement to ensure PASRR remains person centered to ensure enforcement of this program uniformly across the state.</a:t>
            </a: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2F9D6BBD-AA37-4551-A0D0-5A69F001C730}" type="slidenum">
              <a:rPr lang="en-US" smtClean="0"/>
              <a:t>5</a:t>
            </a:fld>
            <a:endParaRPr lang="en-US" dirty="0"/>
          </a:p>
        </p:txBody>
      </p:sp>
    </p:spTree>
    <p:extLst>
      <p:ext uri="{BB962C8B-B14F-4D97-AF65-F5344CB8AC3E}">
        <p14:creationId xmlns:p14="http://schemas.microsoft.com/office/powerpoint/2010/main" val="5645649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BL</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this scenario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Ms. Smith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initially had a negative PASRR Level 1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and entered the nursing facility for rehab.  Unfortunately, she had some set-backs resulting in a longer than anticipated stay.  She became more depressed, withdrawn, and began losing weight.  She scored 16/27 on the PHQ-9 and her Primary Physician was contacted regarding the possibility of starting an antidepressant.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an example of a Significant Change.  </a:t>
            </a:r>
          </a:p>
          <a:p>
            <a:pPr marL="342900" marR="0" lvl="0" indent="-342900">
              <a:lnSpc>
                <a:spcPct val="107000"/>
              </a:lnSpc>
              <a:spcBef>
                <a:spcPts val="0"/>
              </a:spcBef>
              <a:spcAft>
                <a:spcPts val="0"/>
              </a:spcAft>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this instance, the facility will complete a new PASSR Level 1,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noting the significant change date </a:t>
            </a:r>
            <a:r>
              <a:rPr lang="en-US" sz="1800" dirty="0">
                <a:effectLst/>
                <a:latin typeface="Calibri" panose="020F0502020204030204" pitchFamily="34" charset="0"/>
                <a:ea typeface="Calibri" panose="020F0502020204030204" pitchFamily="34" charset="0"/>
                <a:cs typeface="Times New Roman" panose="02020603050405020304" pitchFamily="18" charset="0"/>
              </a:rPr>
              <a:t>(approximately) on page 1, and on Page 4. </a:t>
            </a:r>
          </a:p>
          <a:p>
            <a:pPr marL="342900" marR="0" lvl="0" indent="-342900">
              <a:lnSpc>
                <a:spcPct val="107000"/>
              </a:lnSpc>
              <a:spcBef>
                <a:spcPts val="0"/>
              </a:spcBef>
              <a:spcAft>
                <a:spcPts val="800"/>
              </a:spcAft>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Additionally, Section IV, the 5</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box down,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“Level II evaluation referral required for significant change. Will need to be selected.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Font typeface="+mj-l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F9D6BBD-AA37-4551-A0D0-5A69F001C730}" type="slidenum">
              <a:rPr lang="en-US" smtClean="0"/>
              <a:t>50</a:t>
            </a:fld>
            <a:endParaRPr lang="en-US" dirty="0"/>
          </a:p>
        </p:txBody>
      </p:sp>
    </p:spTree>
    <p:extLst>
      <p:ext uri="{BB962C8B-B14F-4D97-AF65-F5344CB8AC3E}">
        <p14:creationId xmlns:p14="http://schemas.microsoft.com/office/powerpoint/2010/main" val="13906017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HJ</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Civil money penalties (CMPs) are fines imposed on nursing facilities that do not meet federal health and safety standards.  Washington state receives a portion of the funds collected to be reinvested in support of projects that improve the overall quality of life and/or care of nursing facility residents.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rPr>
              <a:t>Opportunities are available for nursing homes to participate in grant projects.  More information is available at the link in the slide. </a:t>
            </a:r>
            <a:r>
              <a:rPr lang="en-US" sz="1200" b="1" u="none" dirty="0">
                <a:solidFill>
                  <a:schemeClr val="tx1"/>
                </a:solidFill>
              </a:rPr>
              <a:t>Some</a:t>
            </a:r>
            <a:r>
              <a:rPr lang="en-US" sz="1200" b="1" u="none" baseline="0" dirty="0">
                <a:solidFill>
                  <a:schemeClr val="tx1"/>
                </a:solidFill>
              </a:rPr>
              <a:t> facilities are using these funds to purchase equipment to assist residents to communicate with others outside of the facility including family and friends.  PASRR has found that for residents who are able to communicate with family and friends it has reduced anxiety and increased stability for  the resident.</a:t>
            </a:r>
            <a:endParaRPr lang="en-US" sz="1200" b="1" u="none" dirty="0">
              <a:solidFill>
                <a:schemeClr val="tx1"/>
              </a:solidFill>
            </a:endParaRPr>
          </a:p>
        </p:txBody>
      </p:sp>
      <p:sp>
        <p:nvSpPr>
          <p:cNvPr id="4" name="Slide Number Placeholder 3"/>
          <p:cNvSpPr>
            <a:spLocks noGrp="1"/>
          </p:cNvSpPr>
          <p:nvPr>
            <p:ph type="sldNum" sz="quarter" idx="10"/>
          </p:nvPr>
        </p:nvSpPr>
        <p:spPr/>
        <p:txBody>
          <a:bodyPr/>
          <a:lstStyle/>
          <a:p>
            <a:fld id="{2F9D6BBD-AA37-4551-A0D0-5A69F001C730}" type="slidenum">
              <a:rPr lang="en-US" smtClean="0"/>
              <a:t>51</a:t>
            </a:fld>
            <a:endParaRPr lang="en-US" dirty="0"/>
          </a:p>
        </p:txBody>
      </p:sp>
    </p:spTree>
    <p:extLst>
      <p:ext uri="{BB962C8B-B14F-4D97-AF65-F5344CB8AC3E}">
        <p14:creationId xmlns:p14="http://schemas.microsoft.com/office/powerpoint/2010/main" val="4995523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a:t>
            </a:r>
          </a:p>
          <a:p>
            <a:endParaRPr lang="en-US" b="1" dirty="0"/>
          </a:p>
          <a:p>
            <a:r>
              <a:rPr lang="en-US" b="0" dirty="0"/>
              <a:t>I want to end with a final thought.</a:t>
            </a:r>
          </a:p>
          <a:p>
            <a:endParaRPr lang="en-US" b="0" dirty="0"/>
          </a:p>
          <a:p>
            <a:pPr marL="109728" indent="0">
              <a:buNone/>
            </a:pPr>
            <a:r>
              <a:rPr lang="en-US" dirty="0">
                <a:latin typeface="Calibri" panose="020F0502020204030204" pitchFamily="34" charset="0"/>
                <a:cs typeface="Calibri" panose="020F0502020204030204" pitchFamily="34" charset="0"/>
              </a:rPr>
              <a:t>Look at PASRR as a partnership between the resident, important people in the resident’s life, hospital, NF, and state agencies.</a:t>
            </a:r>
          </a:p>
          <a:p>
            <a:pPr marL="109728" indent="0">
              <a:buNone/>
            </a:pPr>
            <a:endParaRPr lang="en-US" sz="200" dirty="0">
              <a:latin typeface="Calibri" panose="020F0502020204030204" pitchFamily="34" charset="0"/>
              <a:cs typeface="Calibri" panose="020F0502020204030204" pitchFamily="34" charset="0"/>
            </a:endParaRPr>
          </a:p>
          <a:p>
            <a:pPr marL="109728" indent="0">
              <a:buNone/>
            </a:pPr>
            <a:r>
              <a:rPr lang="en-US" dirty="0">
                <a:latin typeface="Calibri" panose="020F0502020204030204" pitchFamily="34" charset="0"/>
                <a:cs typeface="Calibri" panose="020F0502020204030204" pitchFamily="34" charset="0"/>
              </a:rPr>
              <a:t>At its center is our common desire to provide person-centered, high-quality services for each individual we serve.</a:t>
            </a:r>
          </a:p>
          <a:p>
            <a:endParaRPr lang="en-US" b="0" dirty="0"/>
          </a:p>
        </p:txBody>
      </p:sp>
      <p:sp>
        <p:nvSpPr>
          <p:cNvPr id="4" name="Slide Number Placeholder 3"/>
          <p:cNvSpPr>
            <a:spLocks noGrp="1"/>
          </p:cNvSpPr>
          <p:nvPr>
            <p:ph type="sldNum" sz="quarter" idx="10"/>
          </p:nvPr>
        </p:nvSpPr>
        <p:spPr/>
        <p:txBody>
          <a:bodyPr/>
          <a:lstStyle/>
          <a:p>
            <a:fld id="{2F9D6BBD-AA37-4551-A0D0-5A69F001C730}" type="slidenum">
              <a:rPr lang="en-US" smtClean="0"/>
              <a:t>52</a:t>
            </a:fld>
            <a:endParaRPr lang="en-US" dirty="0"/>
          </a:p>
        </p:txBody>
      </p:sp>
    </p:spTree>
    <p:extLst>
      <p:ext uri="{BB962C8B-B14F-4D97-AF65-F5344CB8AC3E}">
        <p14:creationId xmlns:p14="http://schemas.microsoft.com/office/powerpoint/2010/main" val="30190518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HJ  </a:t>
            </a:r>
          </a:p>
          <a:p>
            <a:r>
              <a:rPr lang="en-US" dirty="0"/>
              <a:t>HCA and DDA maintain PASRR internet</a:t>
            </a:r>
            <a:r>
              <a:rPr lang="en-US" baseline="0" dirty="0"/>
              <a:t> sites.  At these links, you can find contact information for the PASRR teams, helpful links, FAQs, and –soon- a copy of this presentation.  We encourage you to send your staff to these sites, especially when turnover occurs.</a:t>
            </a:r>
          </a:p>
          <a:p>
            <a:endParaRPr lang="en-US" baseline="0" dirty="0"/>
          </a:p>
          <a:p>
            <a:r>
              <a:rPr lang="en-US" baseline="0" dirty="0"/>
              <a:t>Behavioral Health Support for Providers has a website, link to email and a referral line.</a:t>
            </a:r>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53</a:t>
            </a:fld>
            <a:endParaRPr lang="en-US" dirty="0"/>
          </a:p>
        </p:txBody>
      </p:sp>
    </p:spTree>
    <p:extLst>
      <p:ext uri="{BB962C8B-B14F-4D97-AF65-F5344CB8AC3E}">
        <p14:creationId xmlns:p14="http://schemas.microsoft.com/office/powerpoint/2010/main" val="16078857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HJ</a:t>
            </a:r>
          </a:p>
          <a:p>
            <a:endParaRPr lang="en-US" dirty="0"/>
          </a:p>
          <a:p>
            <a:r>
              <a:rPr lang="en-US" dirty="0"/>
              <a:t>The</a:t>
            </a:r>
            <a:r>
              <a:rPr lang="en-US" baseline="0" dirty="0"/>
              <a:t> next two slides supply information about how to contact people who work with PASRR in Washington State.</a:t>
            </a:r>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54</a:t>
            </a:fld>
            <a:endParaRPr lang="en-US" dirty="0"/>
          </a:p>
        </p:txBody>
      </p:sp>
    </p:spTree>
    <p:extLst>
      <p:ext uri="{BB962C8B-B14F-4D97-AF65-F5344CB8AC3E}">
        <p14:creationId xmlns:p14="http://schemas.microsoft.com/office/powerpoint/2010/main" val="13111122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HJ</a:t>
            </a:r>
          </a:p>
        </p:txBody>
      </p:sp>
      <p:sp>
        <p:nvSpPr>
          <p:cNvPr id="4" name="Slide Number Placeholder 3"/>
          <p:cNvSpPr>
            <a:spLocks noGrp="1"/>
          </p:cNvSpPr>
          <p:nvPr>
            <p:ph type="sldNum" sz="quarter" idx="10"/>
          </p:nvPr>
        </p:nvSpPr>
        <p:spPr/>
        <p:txBody>
          <a:bodyPr/>
          <a:lstStyle/>
          <a:p>
            <a:fld id="{2F9D6BBD-AA37-4551-A0D0-5A69F001C730}" type="slidenum">
              <a:rPr lang="en-US" smtClean="0"/>
              <a:t>55</a:t>
            </a:fld>
            <a:endParaRPr lang="en-US" dirty="0"/>
          </a:p>
        </p:txBody>
      </p:sp>
    </p:spTree>
    <p:extLst>
      <p:ext uri="{BB962C8B-B14F-4D97-AF65-F5344CB8AC3E}">
        <p14:creationId xmlns:p14="http://schemas.microsoft.com/office/powerpoint/2010/main" val="29999004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HJ</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would like to thank you for your time today and we are now ready to answer your questions.</a:t>
            </a:r>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56</a:t>
            </a:fld>
            <a:endParaRPr lang="en-US" dirty="0"/>
          </a:p>
        </p:txBody>
      </p:sp>
    </p:spTree>
    <p:extLst>
      <p:ext uri="{BB962C8B-B14F-4D97-AF65-F5344CB8AC3E}">
        <p14:creationId xmlns:p14="http://schemas.microsoft.com/office/powerpoint/2010/main" val="2510235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a:t>
            </a:r>
          </a:p>
          <a:p>
            <a:endParaRPr lang="en-US" dirty="0"/>
          </a:p>
          <a:p>
            <a:r>
              <a:rPr lang="en-US" dirty="0"/>
              <a:t>Hello, first I’d like to clarify the PASRR abbreviations.  You might sometimes see Pre-Admission Screening and Resident Review abbreviated as P-A-S-R-R and sometimes it is spelled P-A-S-A-R-R.  The two acronyms are used interchangeably.  The federal rules formerly required an annual review and the second “A” in the P-A-S-A-R-R spelling stood for “annual.”   </a:t>
            </a:r>
          </a:p>
          <a:p>
            <a:endParaRPr lang="en-US" dirty="0"/>
          </a:p>
          <a:p>
            <a:r>
              <a:rPr lang="en-US" dirty="0"/>
              <a:t>The requirement for an annual assessment was discontinued in 1996, though the Code of Federal Regulations, or CFRs, have not been updated to reflect the change.  </a:t>
            </a:r>
          </a:p>
          <a:p>
            <a:endParaRPr lang="en-US" dirty="0"/>
          </a:p>
          <a:p>
            <a:r>
              <a:rPr lang="en-US" dirty="0"/>
              <a:t>So, a new PASRR is not required annually, but is required whenever a resident with Serious Mental Illness (SMI) or Intellectual Disability or Related Condition (ID/RC) experiences a significant change in condition, or if a resident is newly identified as having a SMI or ID/RC.  Additionally, Developmental Disabilities Administration (DDA) completes follow-up evaluations for people who remain in a Nursing Facility longer than 90 days.</a:t>
            </a:r>
          </a:p>
          <a:p>
            <a:r>
              <a:rPr lang="en-US" dirty="0"/>
              <a:t> </a:t>
            </a:r>
          </a:p>
          <a:p>
            <a:r>
              <a:rPr lang="en-US" dirty="0"/>
              <a:t>For your reference, this slide shows the federal and state rules related to PASRR.  </a:t>
            </a:r>
          </a:p>
          <a:p>
            <a:pPr marL="174708" indent="-174708">
              <a:buFont typeface="Arial" panose="020B0604020202020204" pitchFamily="34" charset="0"/>
              <a:buChar char="•"/>
            </a:pPr>
            <a:r>
              <a:rPr lang="en-US" dirty="0"/>
              <a:t>For Washington State, rules are found in the Washington Administrative Code, known as WACs.  For Nursing home specific rules, look at 388-97-1910 through 388-97-2000.  Rules specifically related to Developmental Disabilities are at 388-834.  </a:t>
            </a:r>
          </a:p>
          <a:p>
            <a:pPr marL="174708" indent="-174708">
              <a:buFont typeface="Arial" panose="020B0604020202020204" pitchFamily="34" charset="0"/>
              <a:buChar char="•"/>
            </a:pPr>
            <a:r>
              <a:rPr lang="en-US" dirty="0"/>
              <a:t>The federal regulation is found at 42 CFR 483.100 through 483.138. The guidance for those rules is found in Appendix PP, at F644 and F645.</a:t>
            </a:r>
          </a:p>
        </p:txBody>
      </p:sp>
      <p:sp>
        <p:nvSpPr>
          <p:cNvPr id="4" name="Slide Number Placeholder 3"/>
          <p:cNvSpPr>
            <a:spLocks noGrp="1"/>
          </p:cNvSpPr>
          <p:nvPr>
            <p:ph type="sldNum" sz="quarter" idx="10"/>
          </p:nvPr>
        </p:nvSpPr>
        <p:spPr/>
        <p:txBody>
          <a:bodyPr/>
          <a:lstStyle/>
          <a:p>
            <a:fld id="{2F9D6BBD-AA37-4551-A0D0-5A69F001C730}" type="slidenum">
              <a:rPr lang="en-US" smtClean="0"/>
              <a:t>6</a:t>
            </a:fld>
            <a:endParaRPr lang="en-US" dirty="0"/>
          </a:p>
        </p:txBody>
      </p:sp>
    </p:spTree>
    <p:extLst>
      <p:ext uri="{BB962C8B-B14F-4D97-AF65-F5344CB8AC3E}">
        <p14:creationId xmlns:p14="http://schemas.microsoft.com/office/powerpoint/2010/main" val="2839287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PASRR Is a federal program, however, in Washington state, the responsibilities for PASRR are divided among different Agency’s.  The Department of Social and Health Services administers their DDA PASRR Program through the Developmental Disabilities Administration.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Health Care Authority </a:t>
            </a:r>
            <a:r>
              <a:rPr lang="en-US" dirty="0"/>
              <a:t>administers the BH PASRR Program through appointed, regional PASRR evaluators.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 client has both </a:t>
            </a:r>
            <a:r>
              <a:rPr lang="en-US" dirty="0">
                <a:solidFill>
                  <a:srgbClr val="00B050"/>
                </a:solidFill>
              </a:rPr>
              <a:t>an ID/RC</a:t>
            </a:r>
            <a:r>
              <a:rPr lang="en-US" dirty="0"/>
              <a:t> and </a:t>
            </a:r>
            <a:r>
              <a:rPr lang="en-US" sz="1800" dirty="0">
                <a:effectLst/>
                <a:latin typeface="Calibri" panose="020F0502020204030204" pitchFamily="34" charset="0"/>
                <a:ea typeface="Calibri" panose="020F0502020204030204" pitchFamily="34" charset="0"/>
                <a:cs typeface="Times New Roman" panose="02020603050405020304" pitchFamily="18" charset="0"/>
              </a:rPr>
              <a:t>Serious Mental Illness</a:t>
            </a:r>
            <a:r>
              <a:rPr lang="en-US" dirty="0"/>
              <a:t> concern, the Level I PASRR evaluation should be completed and sent to BOTH DDA and BH PASRR. Please direct your questions regarding Intellectual Disabilities and Related Conditions to DDA and your </a:t>
            </a:r>
            <a:r>
              <a:rPr lang="en-US" sz="1800" dirty="0">
                <a:effectLst/>
                <a:latin typeface="Calibri" panose="020F0502020204030204" pitchFamily="34" charset="0"/>
                <a:ea typeface="Calibri" panose="020F0502020204030204" pitchFamily="34" charset="0"/>
                <a:cs typeface="Times New Roman" panose="02020603050405020304" pitchFamily="18" charset="0"/>
              </a:rPr>
              <a:t>Serious Mental Illness</a:t>
            </a:r>
            <a:r>
              <a:rPr lang="en-US" dirty="0"/>
              <a:t> (SMI) questions to HCA. </a:t>
            </a:r>
          </a:p>
          <a:p>
            <a:endParaRPr lang="en-US" dirty="0"/>
          </a:p>
          <a:p>
            <a:r>
              <a:rPr lang="en-US" dirty="0"/>
              <a:t>Both sections of PASRR utilize the same Level I PASRR Pre-Admission and Resident Review Form, but there are a few key differences that are worth noting.</a:t>
            </a:r>
          </a:p>
          <a:p>
            <a:endParaRPr lang="en-US" dirty="0"/>
          </a:p>
          <a:p>
            <a:r>
              <a:rPr lang="en-US" dirty="0"/>
              <a:t>The DDA’s PASRR Program is</a:t>
            </a:r>
          </a:p>
          <a:p>
            <a:pPr marL="285750" indent="-285750">
              <a:buFont typeface="Arial" panose="020B0604020202020204" pitchFamily="34" charset="0"/>
              <a:buChar char="•"/>
            </a:pPr>
            <a:r>
              <a:rPr lang="en-US" dirty="0"/>
              <a:t>Staffed by state employees</a:t>
            </a:r>
          </a:p>
          <a:p>
            <a:pPr marL="285750" indent="-285750">
              <a:buFont typeface="Arial" panose="020B0604020202020204" pitchFamily="34" charset="0"/>
              <a:buChar char="•"/>
            </a:pPr>
            <a:r>
              <a:rPr lang="en-US" dirty="0"/>
              <a:t>Able to return to the facilities for regularly scheduled Follow-ups</a:t>
            </a:r>
          </a:p>
          <a:p>
            <a:pPr marL="285750" indent="-285750">
              <a:buFont typeface="Arial" panose="020B0604020202020204" pitchFamily="34" charset="0"/>
              <a:buChar char="•"/>
            </a:pPr>
            <a:r>
              <a:rPr lang="en-US" u="sng" dirty="0"/>
              <a:t>Most recommended services are arranged by DDA</a:t>
            </a:r>
          </a:p>
          <a:p>
            <a:pPr marL="285750" indent="-285750">
              <a:buFont typeface="Arial" panose="020B0604020202020204" pitchFamily="34" charset="0"/>
              <a:buChar char="•"/>
            </a:pPr>
            <a:endParaRPr lang="en-US" dirty="0"/>
          </a:p>
          <a:p>
            <a:pPr marL="0" indent="0">
              <a:buFont typeface="Arial" panose="020B0604020202020204" pitchFamily="34" charset="0"/>
              <a:buNone/>
            </a:pPr>
            <a:r>
              <a:rPr lang="en-US" dirty="0"/>
              <a:t>The BH PASRR Program</a:t>
            </a:r>
          </a:p>
          <a:p>
            <a:pPr marL="285750" indent="-285750">
              <a:buFont typeface="Arial" panose="020B0604020202020204" pitchFamily="34" charset="0"/>
              <a:buChar char="•"/>
            </a:pPr>
            <a:r>
              <a:rPr lang="en-US" dirty="0"/>
              <a:t>Delegates authority to Contractors</a:t>
            </a:r>
          </a:p>
          <a:p>
            <a:pPr marL="285750" indent="-285750">
              <a:buFont typeface="Arial" panose="020B0604020202020204" pitchFamily="34" charset="0"/>
              <a:buChar char="•"/>
            </a:pPr>
            <a:r>
              <a:rPr lang="en-US" sz="1200" dirty="0"/>
              <a:t>Only return due to Significant Change in Condition or need for Follow-up</a:t>
            </a:r>
          </a:p>
          <a:p>
            <a:pPr marL="285750" indent="-285750">
              <a:buFont typeface="Arial" panose="020B0604020202020204" pitchFamily="34" charset="0"/>
              <a:buChar char="•"/>
            </a:pPr>
            <a:r>
              <a:rPr lang="en-US" u="sng" dirty="0"/>
              <a:t>Recommended services are coordinated by the Skilled Nursing Facility with Managed Care Organizations (MCOs)</a:t>
            </a:r>
          </a:p>
          <a:p>
            <a:endParaRPr lang="en-US" dirty="0"/>
          </a:p>
        </p:txBody>
      </p:sp>
      <p:sp>
        <p:nvSpPr>
          <p:cNvPr id="4" name="Slide Number Placeholder 3"/>
          <p:cNvSpPr>
            <a:spLocks noGrp="1"/>
          </p:cNvSpPr>
          <p:nvPr>
            <p:ph type="sldNum" sz="quarter" idx="5"/>
          </p:nvPr>
        </p:nvSpPr>
        <p:spPr/>
        <p:txBody>
          <a:bodyPr/>
          <a:lstStyle/>
          <a:p>
            <a:fld id="{5517A2AB-D95A-4E92-B13E-09F428C3D0C3}" type="slidenum">
              <a:rPr lang="en-US" smtClean="0"/>
              <a:t>7</a:t>
            </a:fld>
            <a:endParaRPr lang="en-US" dirty="0"/>
          </a:p>
        </p:txBody>
      </p:sp>
    </p:spTree>
    <p:extLst>
      <p:ext uri="{BB962C8B-B14F-4D97-AF65-F5344CB8AC3E}">
        <p14:creationId xmlns:p14="http://schemas.microsoft.com/office/powerpoint/2010/main" val="24513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purpose of PASRR is to provide a preadmission screening that includes in determinations based on a physical and mental evaluation of each individual with mental illness or intellectual disability.  These individualized recommendations are needed prior to nursing facility admission, as they are incorporated into the patient’s care plan to assist the patient in transitioning to their new environment.</a:t>
            </a:r>
          </a:p>
          <a:p>
            <a:endParaRPr lang="en-US" dirty="0"/>
          </a:p>
          <a:p>
            <a:r>
              <a:rPr lang="en-US" dirty="0"/>
              <a:t>CMS Provides Federal Guidelines for PASRR and determines the timeframes, information to include in Level I and Level II PASRR Forms, as well as how to provide continuous quality monitoring of the PASRR program.</a:t>
            </a:r>
          </a:p>
          <a:p>
            <a:endParaRPr lang="en-US" dirty="0"/>
          </a:p>
          <a:p>
            <a:r>
              <a:rPr lang="en-US" dirty="0"/>
              <a:t>Our Hospital and Community Partners initiate the PASRR Level I when a patient might be a candidate for a nursing facility.  The hospital initiates and forwards the Level I,  prior to discharge, to either the DDA or HCA Administrative Partner or both.  PASRR Evaluators have timeframes and other requirements for their assessments, so prompt and courteous coordination with PASRR evaluators is greatly appreciated.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note - There has been extensive clarification from CMS regarding the PASRR Process and which documents equate to the Preadmission Screening Evaluation.  The Level I form filled out by community partners does not provide the level of detail needed for nursing facilities to incorporate into their care plan mandated for PASRR compliance by RCS, so the Level II is considered to be the Vital Assessment  - “Preadmission Screening evaluations for PASRR </a:t>
            </a:r>
            <a:r>
              <a:rPr lang="en-US" u="sng" dirty="0"/>
              <a:t>must</a:t>
            </a:r>
            <a:r>
              <a:rPr lang="en-US" dirty="0"/>
              <a:t> be performed </a:t>
            </a:r>
            <a:r>
              <a:rPr lang="en-US" u="sng" dirty="0"/>
              <a:t>prior to NF admission (per section 1919(b)(3)(F) of the Act)” and</a:t>
            </a:r>
            <a:r>
              <a:rPr lang="en-US" dirty="0"/>
              <a:t> must be completed by state appointed PASRR evaluators.  Once completed, this evaluation includes a Notice of Determination and the completed Level II screening.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F9D6BBD-AA37-4551-A0D0-5A69F001C730}" type="slidenum">
              <a:rPr lang="en-US" smtClean="0"/>
              <a:t>8</a:t>
            </a:fld>
            <a:endParaRPr lang="en-US" dirty="0"/>
          </a:p>
        </p:txBody>
      </p:sp>
    </p:spTree>
    <p:extLst>
      <p:ext uri="{BB962C8B-B14F-4D97-AF65-F5344CB8AC3E}">
        <p14:creationId xmlns:p14="http://schemas.microsoft.com/office/powerpoint/2010/main" val="2545283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BL</a:t>
            </a:r>
          </a:p>
          <a:p>
            <a:endParaRPr lang="en-US" dirty="0"/>
          </a:p>
          <a:p>
            <a:r>
              <a:rPr lang="en-US" dirty="0"/>
              <a:t>This slide identifies hospital responsibilities and other medical settings that could also be required to forward a Level I Referral (part of the initial MDS Assessment)</a:t>
            </a:r>
          </a:p>
          <a:p>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Hospital Admission is the Ideal Time to identify potential PASRR Clients as it allows for schedule coordination between the hospital and the PASRR evaluator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DDA has a lead time – 2 days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HCA has a lead time – of 72 hours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200" dirty="0">
                <a:solidFill>
                  <a:prstClr val="black"/>
                </a:solidFill>
                <a:latin typeface="Calibri" panose="020F0502020204030204"/>
              </a:rPr>
              <a:t>Hospitals &amp; Clinics referring Level I PASRR forms are expected to adhere to state policies.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Level I referrals can also be initiated by </a:t>
            </a:r>
            <a:r>
              <a:rPr lang="en-US" sz="1200" dirty="0">
                <a:solidFill>
                  <a:prstClr val="black"/>
                </a:solidFill>
                <a:latin typeface="Calibri" panose="020F0502020204030204"/>
              </a:rPr>
              <a:t>specialty providers as well (Internal Medicines, etc.)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200" dirty="0"/>
              <a:t>“For a respite admission for those with SMI indicators, The PASRR Level 2 (either an invalidation or full evaluation) </a:t>
            </a:r>
            <a:r>
              <a:rPr lang="en-US" sz="1200" u="sng" dirty="0"/>
              <a:t>must</a:t>
            </a:r>
            <a:r>
              <a:rPr lang="en-US" sz="1200" dirty="0"/>
              <a:t> still be completed prior to Hospital Discharge/ NF admission.”  per Pg 5, Level I PASRR Form.</a:t>
            </a:r>
          </a:p>
          <a:p>
            <a:endParaRPr lang="en-US" dirty="0"/>
          </a:p>
        </p:txBody>
      </p:sp>
      <p:sp>
        <p:nvSpPr>
          <p:cNvPr id="4" name="Slide Number Placeholder 3"/>
          <p:cNvSpPr>
            <a:spLocks noGrp="1"/>
          </p:cNvSpPr>
          <p:nvPr>
            <p:ph type="sldNum" sz="quarter" idx="5"/>
          </p:nvPr>
        </p:nvSpPr>
        <p:spPr/>
        <p:txBody>
          <a:bodyPr/>
          <a:lstStyle/>
          <a:p>
            <a:fld id="{2F9D6BBD-AA37-4551-A0D0-5A69F001C730}" type="slidenum">
              <a:rPr lang="en-US" smtClean="0"/>
              <a:t>9</a:t>
            </a:fld>
            <a:endParaRPr lang="en-US" dirty="0"/>
          </a:p>
        </p:txBody>
      </p:sp>
    </p:spTree>
    <p:extLst>
      <p:ext uri="{BB962C8B-B14F-4D97-AF65-F5344CB8AC3E}">
        <p14:creationId xmlns:p14="http://schemas.microsoft.com/office/powerpoint/2010/main" val="2183642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59569E0-0C4F-4D41-A79F-822AA0C98EFD}" type="datetimeFigureOut">
              <a:rPr lang="en-US" smtClean="0"/>
              <a:t>3/22/2024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75FA44-27EE-4A4C-81F8-9DC9C94FC117}" type="slidenum">
              <a:rPr lang="en-US" smtClean="0"/>
              <a:t>‹#›</a:t>
            </a:fld>
            <a:endParaRPr lang="en-US" dirty="0"/>
          </a:p>
        </p:txBody>
      </p:sp>
    </p:spTree>
    <p:extLst>
      <p:ext uri="{BB962C8B-B14F-4D97-AF65-F5344CB8AC3E}">
        <p14:creationId xmlns:p14="http://schemas.microsoft.com/office/powerpoint/2010/main" val="462693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9569E0-0C4F-4D41-A79F-822AA0C98EFD}" type="datetimeFigureOut">
              <a:rPr lang="en-US" smtClean="0"/>
              <a:t>3/22/2024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75FA44-27EE-4A4C-81F8-9DC9C94FC117}" type="slidenum">
              <a:rPr lang="en-US" smtClean="0"/>
              <a:t>‹#›</a:t>
            </a:fld>
            <a:endParaRPr lang="en-US" dirty="0"/>
          </a:p>
        </p:txBody>
      </p:sp>
    </p:spTree>
    <p:extLst>
      <p:ext uri="{BB962C8B-B14F-4D97-AF65-F5344CB8AC3E}">
        <p14:creationId xmlns:p14="http://schemas.microsoft.com/office/powerpoint/2010/main" val="407603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9569E0-0C4F-4D41-A79F-822AA0C98EFD}" type="datetimeFigureOut">
              <a:rPr lang="en-US" smtClean="0"/>
              <a:t>3/22/2024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75FA44-27EE-4A4C-81F8-9DC9C94FC117}" type="slidenum">
              <a:rPr lang="en-US" smtClean="0"/>
              <a:t>‹#›</a:t>
            </a:fld>
            <a:endParaRPr lang="en-US" dirty="0"/>
          </a:p>
        </p:txBody>
      </p:sp>
    </p:spTree>
    <p:extLst>
      <p:ext uri="{BB962C8B-B14F-4D97-AF65-F5344CB8AC3E}">
        <p14:creationId xmlns:p14="http://schemas.microsoft.com/office/powerpoint/2010/main" val="3747389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9569E0-0C4F-4D41-A79F-822AA0C98EFD}" type="datetimeFigureOut">
              <a:rPr lang="en-US" smtClean="0"/>
              <a:t>3/22/2024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75FA44-27EE-4A4C-81F8-9DC9C94FC117}" type="slidenum">
              <a:rPr lang="en-US" smtClean="0"/>
              <a:t>‹#›</a:t>
            </a:fld>
            <a:endParaRPr lang="en-US" dirty="0"/>
          </a:p>
        </p:txBody>
      </p:sp>
    </p:spTree>
    <p:extLst>
      <p:ext uri="{BB962C8B-B14F-4D97-AF65-F5344CB8AC3E}">
        <p14:creationId xmlns:p14="http://schemas.microsoft.com/office/powerpoint/2010/main" val="2980760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9569E0-0C4F-4D41-A79F-822AA0C98EFD}" type="datetimeFigureOut">
              <a:rPr lang="en-US" smtClean="0"/>
              <a:t>3/22/2024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75FA44-27EE-4A4C-81F8-9DC9C94FC117}" type="slidenum">
              <a:rPr lang="en-US" smtClean="0"/>
              <a:t>‹#›</a:t>
            </a:fld>
            <a:endParaRPr lang="en-US" dirty="0"/>
          </a:p>
        </p:txBody>
      </p:sp>
    </p:spTree>
    <p:extLst>
      <p:ext uri="{BB962C8B-B14F-4D97-AF65-F5344CB8AC3E}">
        <p14:creationId xmlns:p14="http://schemas.microsoft.com/office/powerpoint/2010/main" val="3949895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9569E0-0C4F-4D41-A79F-822AA0C98EFD}" type="datetimeFigureOut">
              <a:rPr lang="en-US" smtClean="0"/>
              <a:t>3/22/2024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75FA44-27EE-4A4C-81F8-9DC9C94FC117}" type="slidenum">
              <a:rPr lang="en-US" smtClean="0"/>
              <a:t>‹#›</a:t>
            </a:fld>
            <a:endParaRPr lang="en-US" dirty="0"/>
          </a:p>
        </p:txBody>
      </p:sp>
    </p:spTree>
    <p:extLst>
      <p:ext uri="{BB962C8B-B14F-4D97-AF65-F5344CB8AC3E}">
        <p14:creationId xmlns:p14="http://schemas.microsoft.com/office/powerpoint/2010/main" val="2852002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9569E0-0C4F-4D41-A79F-822AA0C98EFD}" type="datetimeFigureOut">
              <a:rPr lang="en-US" smtClean="0"/>
              <a:t>3/22/2024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B75FA44-27EE-4A4C-81F8-9DC9C94FC117}" type="slidenum">
              <a:rPr lang="en-US" smtClean="0"/>
              <a:t>‹#›</a:t>
            </a:fld>
            <a:endParaRPr lang="en-US" dirty="0"/>
          </a:p>
        </p:txBody>
      </p:sp>
    </p:spTree>
    <p:extLst>
      <p:ext uri="{BB962C8B-B14F-4D97-AF65-F5344CB8AC3E}">
        <p14:creationId xmlns:p14="http://schemas.microsoft.com/office/powerpoint/2010/main" val="188869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9569E0-0C4F-4D41-A79F-822AA0C98EFD}" type="datetimeFigureOut">
              <a:rPr lang="en-US" smtClean="0"/>
              <a:t>3/22/2024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B75FA44-27EE-4A4C-81F8-9DC9C94FC117}" type="slidenum">
              <a:rPr lang="en-US" smtClean="0"/>
              <a:t>‹#›</a:t>
            </a:fld>
            <a:endParaRPr lang="en-US" dirty="0"/>
          </a:p>
        </p:txBody>
      </p:sp>
    </p:spTree>
    <p:extLst>
      <p:ext uri="{BB962C8B-B14F-4D97-AF65-F5344CB8AC3E}">
        <p14:creationId xmlns:p14="http://schemas.microsoft.com/office/powerpoint/2010/main" val="2979917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569E0-0C4F-4D41-A79F-822AA0C98EFD}" type="datetimeFigureOut">
              <a:rPr lang="en-US" smtClean="0"/>
              <a:t>3/22/2024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B75FA44-27EE-4A4C-81F8-9DC9C94FC117}" type="slidenum">
              <a:rPr lang="en-US" smtClean="0"/>
              <a:t>‹#›</a:t>
            </a:fld>
            <a:endParaRPr lang="en-US" dirty="0"/>
          </a:p>
        </p:txBody>
      </p:sp>
    </p:spTree>
    <p:extLst>
      <p:ext uri="{BB962C8B-B14F-4D97-AF65-F5344CB8AC3E}">
        <p14:creationId xmlns:p14="http://schemas.microsoft.com/office/powerpoint/2010/main" val="2218043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59569E0-0C4F-4D41-A79F-822AA0C98EFD}" type="datetimeFigureOut">
              <a:rPr lang="en-US" smtClean="0"/>
              <a:t>3/22/2024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75FA44-27EE-4A4C-81F8-9DC9C94FC117}" type="slidenum">
              <a:rPr lang="en-US" smtClean="0"/>
              <a:t>‹#›</a:t>
            </a:fld>
            <a:endParaRPr lang="en-US" dirty="0"/>
          </a:p>
        </p:txBody>
      </p:sp>
    </p:spTree>
    <p:extLst>
      <p:ext uri="{BB962C8B-B14F-4D97-AF65-F5344CB8AC3E}">
        <p14:creationId xmlns:p14="http://schemas.microsoft.com/office/powerpoint/2010/main" val="2376018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59569E0-0C4F-4D41-A79F-822AA0C98EFD}" type="datetimeFigureOut">
              <a:rPr lang="en-US" smtClean="0"/>
              <a:t>3/22/2024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75FA44-27EE-4A4C-81F8-9DC9C94FC117}" type="slidenum">
              <a:rPr lang="en-US" smtClean="0"/>
              <a:t>‹#›</a:t>
            </a:fld>
            <a:endParaRPr lang="en-US" dirty="0"/>
          </a:p>
        </p:txBody>
      </p:sp>
    </p:spTree>
    <p:extLst>
      <p:ext uri="{BB962C8B-B14F-4D97-AF65-F5344CB8AC3E}">
        <p14:creationId xmlns:p14="http://schemas.microsoft.com/office/powerpoint/2010/main" val="1002714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569E0-0C4F-4D41-A79F-822AA0C98EFD}" type="datetimeFigureOut">
              <a:rPr lang="en-US" smtClean="0"/>
              <a:t>3/22/2024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5FA44-27EE-4A4C-81F8-9DC9C94FC117}" type="slidenum">
              <a:rPr lang="en-US" smtClean="0"/>
              <a:t>‹#›</a:t>
            </a:fld>
            <a:endParaRPr lang="en-US" dirty="0"/>
          </a:p>
        </p:txBody>
      </p:sp>
    </p:spTree>
    <p:extLst>
      <p:ext uri="{BB962C8B-B14F-4D97-AF65-F5344CB8AC3E}">
        <p14:creationId xmlns:p14="http://schemas.microsoft.com/office/powerpoint/2010/main" val="4107209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hyperlink" Target="https://www.publicdomainpictures.net/en/view-image.php?image=243672&amp;picture=umbrella-illustration-green-clipar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wallpaperflare.com/blue-umbrella-accessory-air-brolly-classic-climate-closeup-wallpaper-aeanv" TargetMode="Externa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medicaid.gov/medicaid/ltss/institutional/pasrr/index.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s://downloads.cms.gov/files/mds-3.0-rai-manual-v1.17.1_october_2019.pdf" TargetMode="Externa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gcc02.safelinks.protection.outlook.com/?url=https%3A%2F%2Fwww.dshs.wa.gov%2Fsites%2Fdefault%2Ffiles%2FALTSA%2Frcs%2Fdocuments%2FBHST%2FRCS%2520BHST%2520Brochure.pdf&amp;data=05%7C01%7Cdebra.hoeman%40dshs.wa.gov%7Cf5e8b2c4f5ab4aba95e508da9ce1251d%7C11d0e217264e400a8ba057dcc127d72d%7C0%7C0%7C637994788061148638%7CUnknown%7CTWFpbGZsb3d8eyJWIjoiMC4wLjAwMDAiLCJQIjoiV2luMzIiLCJBTiI6Ik1haWwiLCJXVCI6Mn0%3D%7C3000%7C%7C%7C&amp;sdata=vzVsUCNnq5yR1wYcC5HgHO0LzSlM31NVGxjKPEeeiMg%3D&amp;reserved=0" TargetMode="External"/><Relationship Id="rId5" Type="http://schemas.openxmlformats.org/officeDocument/2006/relationships/hyperlink" Target="https://gcc02.safelinks.protection.outlook.com/?url=https%3A%2F%2Fwww.dshs.wa.gov%2Faltsa%2Fresidential-care-services%2Fbehavioral-health-support-providers&amp;data=05%7C01%7Cdebra.hoeman%40dshs.wa.gov%7Cf5e8b2c4f5ab4aba95e508da9ce1251d%7C11d0e217264e400a8ba057dcc127d72d%7C0%7C0%7C637994788061148638%7CUnknown%7CTWFpbGZsb3d8eyJWIjoiMC4wLjAwMDAiLCJQIjoiV2luMzIiLCJBTiI6Ik1haWwiLCJXVCI6Mn0%3D%7C3000%7C%7C%7C&amp;sdata=FVaOI0aPNpg6B%2FVophuemaLQtCKir%2B7eMB710uwza64%3D&amp;reserved=0" TargetMode="External"/><Relationship Id="rId4" Type="http://schemas.openxmlformats.org/officeDocument/2006/relationships/hyperlink" Target="mailto:rcsbhst@dshs.wa.gov"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emf"/><Relationship Id="rId7" Type="http://schemas.openxmlformats.org/officeDocument/2006/relationships/diagramColors" Target="../diagrams/colors1.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4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hyperlink" Target="https://www.dshs.wa.gov/altsa/civil-money-penalty-cmp-funds"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hyperlink" Target="mailto:rcsbhst@dshs.wa.gov"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www.dshs.wa.gov/altsa/residential-care-services/behavioral-health-support-providers" TargetMode="External"/><Relationship Id="rId5" Type="http://schemas.openxmlformats.org/officeDocument/2006/relationships/hyperlink" Target="http://www.hca.wa.gov/pasrr" TargetMode="External"/><Relationship Id="rId4" Type="http://schemas.openxmlformats.org/officeDocument/2006/relationships/hyperlink" Target="https://www.dshs.wa.gov/dda/consumers-and-families/pre-admission-screening-and-resident-review-pasrr-program"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mailto:elizabeth.loska@hca.wa.gov" TargetMode="External"/><Relationship Id="rId3" Type="http://schemas.openxmlformats.org/officeDocument/2006/relationships/image" Target="../media/image5.emf"/><Relationship Id="rId7" Type="http://schemas.openxmlformats.org/officeDocument/2006/relationships/hyperlink" Target="https://www.dshs.wa.gov/dda/consumers-and-families/pre-admission-screening-and-resident-review-pasrr-program"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mailto:wendy.einer@dshs.wa.gov" TargetMode="External"/><Relationship Id="rId11" Type="http://schemas.openxmlformats.org/officeDocument/2006/relationships/hyperlink" Target="mailto:Charles.demler@dshs.wa.gov" TargetMode="External"/><Relationship Id="rId5" Type="http://schemas.openxmlformats.org/officeDocument/2006/relationships/hyperlink" Target="mailto:heidi.toda@dshs.wa.gov" TargetMode="External"/><Relationship Id="rId10" Type="http://schemas.openxmlformats.org/officeDocument/2006/relationships/hyperlink" Target="http://www.hca.wa.gov/pasrr" TargetMode="External"/><Relationship Id="rId4" Type="http://schemas.openxmlformats.org/officeDocument/2006/relationships/hyperlink" Target="mailto:lonnie.keesee@dshs.wa.gov" TargetMode="External"/><Relationship Id="rId9" Type="http://schemas.openxmlformats.org/officeDocument/2006/relationships/hyperlink" Target="mailto:tabitha.craven@dshs.wa.gov"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hyperlink" Target="mailto:elizabeth.gordon@DOH.WA.GOV" TargetMode="External"/><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hyperlink" Target="mailto:Rebecca.kaiser@dshs.wa.gov" TargetMode="External"/><Relationship Id="rId5" Type="http://schemas.openxmlformats.org/officeDocument/2006/relationships/hyperlink" Target="mailto:julie.cope@dshs.wa.gov" TargetMode="External"/><Relationship Id="rId4" Type="http://schemas.openxmlformats.org/officeDocument/2006/relationships/hyperlink" Target="mailto:Debbie.hoeman@dshs.wa.gov"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hyperlink" Target="http://apps.leg.wa.gov/wac/default.aspx?cite=388-834"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apps.leg.wa.gov/wac/default.aspx?cite=388-97-2000" TargetMode="External"/><Relationship Id="rId5" Type="http://schemas.openxmlformats.org/officeDocument/2006/relationships/hyperlink" Target="http://apps.leg.wa.gov/wac/default.aspx?cite=388-97-1910" TargetMode="External"/><Relationship Id="rId4" Type="http://schemas.openxmlformats.org/officeDocument/2006/relationships/hyperlink" Target="https://www.ecfr.gov/current/title-42/chapter-IV/subchapter-G/part-483/subpart-C"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hyperlink" Target="https://www.deviantart.com/annamae22/art/Red-beach-Umbrella-Stock-Photo-PNG-473876645" TargetMode="External"/><Relationship Id="rId13" Type="http://schemas.openxmlformats.org/officeDocument/2006/relationships/hyperlink" Target="https://www.wallpaperflare.com/blue-umbrella-accessory-air-brolly-classic-climate-closeup-wallpaper-aeanv" TargetMode="External"/><Relationship Id="rId3" Type="http://schemas.openxmlformats.org/officeDocument/2006/relationships/image" Target="../media/image9.jpg"/><Relationship Id="rId7" Type="http://schemas.openxmlformats.org/officeDocument/2006/relationships/image" Target="../media/image11.png"/><Relationship Id="rId12"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pixabay.com/en/umbrella-colored-weather-1969262/" TargetMode="External"/><Relationship Id="rId11" Type="http://schemas.openxmlformats.org/officeDocument/2006/relationships/image" Target="../media/image12.png"/><Relationship Id="rId5" Type="http://schemas.openxmlformats.org/officeDocument/2006/relationships/image" Target="../media/image10.png"/><Relationship Id="rId10" Type="http://schemas.openxmlformats.org/officeDocument/2006/relationships/hyperlink" Target="https://creativecommons.org/licenses/by-nc/3.0/" TargetMode="External"/><Relationship Id="rId4" Type="http://schemas.openxmlformats.org/officeDocument/2006/relationships/hyperlink" Target="https://www.publicdomainpictures.net/en/view-image.php?image=243672&amp;picture=umbrella-illustration-green-clipart" TargetMode="External"/><Relationship Id="rId9" Type="http://schemas.openxmlformats.org/officeDocument/2006/relationships/hyperlink" Target="https://freepngimg.com/png/23364-water-drop-clipar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deviantart.com/annamae22/art/Red-beach-Umbrella-Stock-Photo-PNG-473876645" TargetMode="Externa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EF5CFD-B653-3949-AFAE-CAD339215019}"/>
              </a:ext>
            </a:extLst>
          </p:cNvPr>
          <p:cNvPicPr>
            <a:picLocks noChangeAspect="1"/>
          </p:cNvPicPr>
          <p:nvPr/>
        </p:nvPicPr>
        <p:blipFill>
          <a:blip r:embed="rId3"/>
          <a:stretch>
            <a:fillRect/>
          </a:stretch>
        </p:blipFill>
        <p:spPr>
          <a:xfrm>
            <a:off x="55418" y="0"/>
            <a:ext cx="12192000" cy="6858000"/>
          </a:xfrm>
          <a:prstGeom prst="rect">
            <a:avLst/>
          </a:prstGeom>
        </p:spPr>
      </p:pic>
      <p:sp>
        <p:nvSpPr>
          <p:cNvPr id="2" name="Title 1">
            <a:extLst>
              <a:ext uri="{FF2B5EF4-FFF2-40B4-BE49-F238E27FC236}">
                <a16:creationId xmlns:a16="http://schemas.microsoft.com/office/drawing/2014/main" id="{6F402154-8FC6-3641-BAE0-BA3E7D653007}"/>
              </a:ext>
            </a:extLst>
          </p:cNvPr>
          <p:cNvSpPr>
            <a:spLocks noGrp="1"/>
          </p:cNvSpPr>
          <p:nvPr>
            <p:ph type="ctrTitle"/>
          </p:nvPr>
        </p:nvSpPr>
        <p:spPr>
          <a:xfrm>
            <a:off x="1524000" y="1660359"/>
            <a:ext cx="9254836" cy="1371600"/>
          </a:xfrm>
        </p:spPr>
        <p:txBody>
          <a:bodyPr>
            <a:normAutofit fontScale="90000"/>
          </a:bodyPr>
          <a:lstStyle/>
          <a:p>
            <a:br>
              <a:rPr lang="en-US" dirty="0"/>
            </a:br>
            <a:br>
              <a:rPr lang="en-US" dirty="0"/>
            </a:br>
            <a:br>
              <a:rPr lang="en-US" dirty="0"/>
            </a:br>
            <a:r>
              <a:rPr lang="en-US" sz="5300" dirty="0"/>
              <a:t>PASRR: Pre-Admission Screening and Resident Review</a:t>
            </a:r>
          </a:p>
        </p:txBody>
      </p:sp>
      <p:sp>
        <p:nvSpPr>
          <p:cNvPr id="3" name="Subtitle 2">
            <a:extLst>
              <a:ext uri="{FF2B5EF4-FFF2-40B4-BE49-F238E27FC236}">
                <a16:creationId xmlns:a16="http://schemas.microsoft.com/office/drawing/2014/main" id="{E14D50B4-658F-8742-AF60-644026A8A432}"/>
              </a:ext>
            </a:extLst>
          </p:cNvPr>
          <p:cNvSpPr>
            <a:spLocks noGrp="1"/>
          </p:cNvSpPr>
          <p:nvPr>
            <p:ph type="subTitle" idx="1"/>
          </p:nvPr>
        </p:nvSpPr>
        <p:spPr>
          <a:xfrm>
            <a:off x="806116" y="3313048"/>
            <a:ext cx="10503568" cy="1126606"/>
          </a:xfrm>
        </p:spPr>
        <p:txBody>
          <a:bodyPr>
            <a:noAutofit/>
          </a:bodyPr>
          <a:lstStyle/>
          <a:p>
            <a:r>
              <a:rPr lang="en-US" sz="2800" dirty="0"/>
              <a:t>Information for hospitals, medical offices and nursing facilities</a:t>
            </a:r>
          </a:p>
          <a:p>
            <a:r>
              <a:rPr lang="en-US" sz="2800" dirty="0"/>
              <a:t>2023 </a:t>
            </a:r>
            <a:r>
              <a:rPr lang="en-US" sz="2800" dirty="0">
                <a:solidFill>
                  <a:srgbClr val="FF0000"/>
                </a:solidFill>
              </a:rPr>
              <a:t>  </a:t>
            </a:r>
            <a:r>
              <a:rPr lang="en-US" sz="2800" dirty="0">
                <a:solidFill>
                  <a:schemeClr val="accent1">
                    <a:lumMod val="50000"/>
                  </a:schemeClr>
                </a:solidFill>
              </a:rPr>
              <a:t>                                                                                                                                                                                                                                                                                                                                                                                                                                                          </a:t>
            </a:r>
          </a:p>
          <a:p>
            <a:endParaRPr lang="en-US" sz="2800" dirty="0">
              <a:solidFill>
                <a:schemeClr val="accent1">
                  <a:lumMod val="50000"/>
                </a:schemeClr>
              </a:solidFill>
            </a:endParaRPr>
          </a:p>
        </p:txBody>
      </p:sp>
      <p:sp>
        <p:nvSpPr>
          <p:cNvPr id="4" name="TextBox 3"/>
          <p:cNvSpPr txBox="1"/>
          <p:nvPr/>
        </p:nvSpPr>
        <p:spPr>
          <a:xfrm>
            <a:off x="505326" y="4884821"/>
            <a:ext cx="10804358" cy="584775"/>
          </a:xfrm>
          <a:prstGeom prst="rect">
            <a:avLst/>
          </a:prstGeom>
          <a:noFill/>
        </p:spPr>
        <p:txBody>
          <a:bodyPr wrap="square" rtlCol="0">
            <a:spAutoFit/>
          </a:bodyPr>
          <a:lstStyle/>
          <a:p>
            <a:r>
              <a:rPr lang="en-US" sz="1600" i="1" dirty="0"/>
              <a:t>Presented by: Beth Loska (HCA), Charles Demler (RCS), Rebecca Kaiser (RCS), Heidi Johnston (DDA), Debbie Hoeman (RCS), </a:t>
            </a:r>
            <a:r>
              <a:rPr lang="en-US" sz="1600" i="1"/>
              <a:t>Yvonne Alexander (DDA). </a:t>
            </a:r>
            <a:endParaRPr lang="en-US" sz="1600" i="1" dirty="0"/>
          </a:p>
        </p:txBody>
      </p:sp>
    </p:spTree>
    <p:extLst>
      <p:ext uri="{BB962C8B-B14F-4D97-AF65-F5344CB8AC3E}">
        <p14:creationId xmlns:p14="http://schemas.microsoft.com/office/powerpoint/2010/main" val="597463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C1C865-91B3-4E93-1F84-9635D69F997A}"/>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0" y="-133815"/>
            <a:ext cx="12192000" cy="6858000"/>
          </a:xfrm>
          <a:prstGeom prst="rect">
            <a:avLst/>
          </a:prstGeom>
        </p:spPr>
      </p:pic>
      <p:sp>
        <p:nvSpPr>
          <p:cNvPr id="2" name="Title 1">
            <a:extLst>
              <a:ext uri="{FF2B5EF4-FFF2-40B4-BE49-F238E27FC236}">
                <a16:creationId xmlns:a16="http://schemas.microsoft.com/office/drawing/2014/main" id="{92BD1085-3BC5-592F-221F-639F1A326506}"/>
              </a:ext>
            </a:extLst>
          </p:cNvPr>
          <p:cNvSpPr>
            <a:spLocks noGrp="1"/>
          </p:cNvSpPr>
          <p:nvPr>
            <p:ph type="title"/>
          </p:nvPr>
        </p:nvSpPr>
        <p:spPr/>
        <p:txBody>
          <a:bodyPr/>
          <a:lstStyle/>
          <a:p>
            <a:r>
              <a:rPr lang="en-US" dirty="0"/>
              <a:t>Important Notice – WA Level I Forms</a:t>
            </a:r>
          </a:p>
        </p:txBody>
      </p:sp>
      <p:sp>
        <p:nvSpPr>
          <p:cNvPr id="3" name="Content Placeholder 2">
            <a:extLst>
              <a:ext uri="{FF2B5EF4-FFF2-40B4-BE49-F238E27FC236}">
                <a16:creationId xmlns:a16="http://schemas.microsoft.com/office/drawing/2014/main" id="{3BD330D1-61F6-5CDC-3B37-516B6713D07C}"/>
              </a:ext>
            </a:extLst>
          </p:cNvPr>
          <p:cNvSpPr>
            <a:spLocks noGrp="1"/>
          </p:cNvSpPr>
          <p:nvPr>
            <p:ph idx="1"/>
          </p:nvPr>
        </p:nvSpPr>
        <p:spPr/>
        <p:txBody>
          <a:bodyPr/>
          <a:lstStyle/>
          <a:p>
            <a:r>
              <a:rPr lang="en-US" sz="2800" kern="0" dirty="0">
                <a:effectLst/>
                <a:ea typeface="Times New Roman" panose="02020603050405020304" pitchFamily="18" charset="0"/>
                <a:cs typeface="Times New Roman" panose="02020603050405020304" pitchFamily="18" charset="0"/>
              </a:rPr>
              <a:t>Addition option for PASRR Level I referral coming soon:</a:t>
            </a:r>
          </a:p>
          <a:p>
            <a:pPr lvl="1"/>
            <a:r>
              <a:rPr lang="en-US" kern="0" dirty="0">
                <a:ea typeface="Times New Roman" panose="02020603050405020304" pitchFamily="18" charset="0"/>
                <a:cs typeface="Times New Roman" panose="02020603050405020304" pitchFamily="18" charset="0"/>
              </a:rPr>
              <a:t>PASRR </a:t>
            </a:r>
            <a:r>
              <a:rPr lang="en-US" kern="0" dirty="0">
                <a:effectLst/>
                <a:ea typeface="Times New Roman" panose="02020603050405020304" pitchFamily="18" charset="0"/>
                <a:cs typeface="Times New Roman" panose="02020603050405020304" pitchFamily="18" charset="0"/>
              </a:rPr>
              <a:t>screener cannot rule out possible MI/ID/RC based on the available data.</a:t>
            </a:r>
          </a:p>
          <a:p>
            <a:pPr lvl="1"/>
            <a:r>
              <a:rPr lang="en-US" kern="0" dirty="0">
                <a:effectLst/>
                <a:ea typeface="Times New Roman" panose="02020603050405020304" pitchFamily="18" charset="0"/>
                <a:cs typeface="Times New Roman" panose="02020603050405020304" pitchFamily="18" charset="0"/>
              </a:rPr>
              <a:t>The </a:t>
            </a:r>
            <a:r>
              <a:rPr lang="en-US" kern="0" dirty="0">
                <a:ea typeface="Times New Roman" panose="02020603050405020304" pitchFamily="18" charset="0"/>
                <a:cs typeface="Times New Roman" panose="02020603050405020304" pitchFamily="18" charset="0"/>
              </a:rPr>
              <a:t>completed Level 1 </a:t>
            </a:r>
            <a:r>
              <a:rPr lang="en-US" kern="0" dirty="0">
                <a:effectLst/>
                <a:ea typeface="Times New Roman" panose="02020603050405020304" pitchFamily="18" charset="0"/>
                <a:cs typeface="Times New Roman" panose="02020603050405020304" pitchFamily="18" charset="0"/>
              </a:rPr>
              <a:t>is sent to the PASRR Evaluators/Assessors for determination. </a:t>
            </a:r>
          </a:p>
          <a:p>
            <a:r>
              <a:rPr lang="en-US" b="1" kern="0" dirty="0">
                <a:ea typeface="Times New Roman" panose="02020603050405020304" pitchFamily="18" charset="0"/>
                <a:cs typeface="Times New Roman" panose="02020603050405020304" pitchFamily="18" charset="0"/>
              </a:rPr>
              <a:t>Please fill out Level I forms with all relevant data.</a:t>
            </a:r>
          </a:p>
          <a:p>
            <a:pPr lvl="1"/>
            <a:r>
              <a:rPr lang="en-US" b="1" kern="0" dirty="0">
                <a:effectLst/>
                <a:ea typeface="Times New Roman" panose="02020603050405020304" pitchFamily="18" charset="0"/>
                <a:cs typeface="Times New Roman" panose="02020603050405020304" pitchFamily="18" charset="0"/>
              </a:rPr>
              <a:t>Your signature on the Level I form is an attestation that you have properly screened the individual. This form is a federal requirement and should include all pertinent data.</a:t>
            </a:r>
          </a:p>
          <a:p>
            <a:pPr lvl="1"/>
            <a:r>
              <a:rPr lang="en-US" b="1" kern="0" dirty="0">
                <a:ea typeface="Times New Roman" panose="02020603050405020304" pitchFamily="18" charset="0"/>
                <a:cs typeface="Times New Roman" panose="02020603050405020304" pitchFamily="18" charset="0"/>
              </a:rPr>
              <a:t>Do not leave the Level I blank. </a:t>
            </a:r>
            <a:endParaRPr lang="en-US" b="1" kern="0" dirty="0">
              <a:effectLst/>
              <a:ea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D228F127-264E-4EFC-EF24-2B571A3C09DC}"/>
              </a:ext>
            </a:extLst>
          </p:cNvPr>
          <p:cNvSpPr>
            <a:spLocks noGrp="1"/>
          </p:cNvSpPr>
          <p:nvPr>
            <p:ph type="sldNum" sz="quarter" idx="12"/>
          </p:nvPr>
        </p:nvSpPr>
        <p:spPr/>
        <p:txBody>
          <a:bodyPr/>
          <a:lstStyle/>
          <a:p>
            <a:fld id="{8F0AB5D1-9059-428D-ACFC-BA1258997AE0}" type="slidenum">
              <a:rPr lang="en-US" smtClean="0"/>
              <a:pPr/>
              <a:t>10</a:t>
            </a:fld>
            <a:endParaRPr lang="en-US" dirty="0"/>
          </a:p>
        </p:txBody>
      </p:sp>
    </p:spTree>
    <p:extLst>
      <p:ext uri="{BB962C8B-B14F-4D97-AF65-F5344CB8AC3E}">
        <p14:creationId xmlns:p14="http://schemas.microsoft.com/office/powerpoint/2010/main" val="2165346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green umbrella with a curved handle&#10;&#10;Description automatically generated">
            <a:extLst>
              <a:ext uri="{FF2B5EF4-FFF2-40B4-BE49-F238E27FC236}">
                <a16:creationId xmlns:a16="http://schemas.microsoft.com/office/drawing/2014/main" id="{1630BBFB-4DBA-816A-C7D4-6D3E3071CB80}"/>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t="5568"/>
          <a:stretch/>
        </p:blipFill>
        <p:spPr>
          <a:xfrm>
            <a:off x="0" y="219372"/>
            <a:ext cx="7086067" cy="6398756"/>
          </a:xfrm>
          <a:prstGeom prst="rect">
            <a:avLst/>
          </a:prstGeom>
        </p:spPr>
      </p:pic>
      <p:sp>
        <p:nvSpPr>
          <p:cNvPr id="5" name="TextBox 4">
            <a:extLst>
              <a:ext uri="{FF2B5EF4-FFF2-40B4-BE49-F238E27FC236}">
                <a16:creationId xmlns:a16="http://schemas.microsoft.com/office/drawing/2014/main" id="{41DFBBF9-1B3B-7757-7D0F-23CB7BBC709C}"/>
              </a:ext>
            </a:extLst>
          </p:cNvPr>
          <p:cNvSpPr txBox="1"/>
          <p:nvPr/>
        </p:nvSpPr>
        <p:spPr>
          <a:xfrm>
            <a:off x="1355835" y="2860770"/>
            <a:ext cx="709448" cy="400110"/>
          </a:xfrm>
          <a:prstGeom prst="rect">
            <a:avLst/>
          </a:prstGeom>
          <a:noFill/>
        </p:spPr>
        <p:txBody>
          <a:bodyPr wrap="square" rtlCol="0">
            <a:spAutoFit/>
          </a:bodyPr>
          <a:lstStyle/>
          <a:p>
            <a:r>
              <a:rPr lang="en-US" sz="2000" b="1" dirty="0">
                <a:solidFill>
                  <a:schemeClr val="bg1"/>
                </a:solidFill>
              </a:rPr>
              <a:t>DDA</a:t>
            </a:r>
          </a:p>
        </p:txBody>
      </p:sp>
      <p:sp>
        <p:nvSpPr>
          <p:cNvPr id="6" name="TextBox 5">
            <a:extLst>
              <a:ext uri="{FF2B5EF4-FFF2-40B4-BE49-F238E27FC236}">
                <a16:creationId xmlns:a16="http://schemas.microsoft.com/office/drawing/2014/main" id="{05B5AEC9-713A-C825-4A9A-817A67EC9E54}"/>
              </a:ext>
            </a:extLst>
          </p:cNvPr>
          <p:cNvSpPr txBox="1"/>
          <p:nvPr/>
        </p:nvSpPr>
        <p:spPr>
          <a:xfrm>
            <a:off x="2546131" y="2860770"/>
            <a:ext cx="709448" cy="400110"/>
          </a:xfrm>
          <a:prstGeom prst="rect">
            <a:avLst/>
          </a:prstGeom>
          <a:noFill/>
        </p:spPr>
        <p:txBody>
          <a:bodyPr wrap="square" rtlCol="0">
            <a:spAutoFit/>
          </a:bodyPr>
          <a:lstStyle/>
          <a:p>
            <a:r>
              <a:rPr lang="en-US" sz="2000" b="1" dirty="0">
                <a:solidFill>
                  <a:schemeClr val="bg1"/>
                </a:solidFill>
              </a:rPr>
              <a:t>HCA</a:t>
            </a:r>
          </a:p>
        </p:txBody>
      </p:sp>
      <p:sp>
        <p:nvSpPr>
          <p:cNvPr id="7" name="TextBox 6">
            <a:extLst>
              <a:ext uri="{FF2B5EF4-FFF2-40B4-BE49-F238E27FC236}">
                <a16:creationId xmlns:a16="http://schemas.microsoft.com/office/drawing/2014/main" id="{41646F1C-C718-97EC-FFA8-C55950BEECE6}"/>
              </a:ext>
            </a:extLst>
          </p:cNvPr>
          <p:cNvSpPr txBox="1"/>
          <p:nvPr/>
        </p:nvSpPr>
        <p:spPr>
          <a:xfrm>
            <a:off x="3736427" y="2894929"/>
            <a:ext cx="1072054" cy="400110"/>
          </a:xfrm>
          <a:prstGeom prst="rect">
            <a:avLst/>
          </a:prstGeom>
          <a:noFill/>
        </p:spPr>
        <p:txBody>
          <a:bodyPr wrap="square" rtlCol="0">
            <a:spAutoFit/>
          </a:bodyPr>
          <a:lstStyle/>
          <a:p>
            <a:r>
              <a:rPr lang="en-US" sz="2000" dirty="0">
                <a:solidFill>
                  <a:schemeClr val="bg1"/>
                </a:solidFill>
              </a:rPr>
              <a:t>RCS</a:t>
            </a:r>
            <a:endParaRPr lang="en-US" dirty="0">
              <a:solidFill>
                <a:schemeClr val="bg1"/>
              </a:solidFill>
            </a:endParaRPr>
          </a:p>
        </p:txBody>
      </p:sp>
      <p:sp>
        <p:nvSpPr>
          <p:cNvPr id="8" name="Rectangle 7">
            <a:extLst>
              <a:ext uri="{FF2B5EF4-FFF2-40B4-BE49-F238E27FC236}">
                <a16:creationId xmlns:a16="http://schemas.microsoft.com/office/drawing/2014/main" id="{6DDF2115-CB3A-A866-220D-572C59AD39E6}"/>
              </a:ext>
            </a:extLst>
          </p:cNvPr>
          <p:cNvSpPr/>
          <p:nvPr/>
        </p:nvSpPr>
        <p:spPr>
          <a:xfrm>
            <a:off x="1710559" y="3829868"/>
            <a:ext cx="3468414" cy="1229710"/>
          </a:xfrm>
          <a:prstGeom prst="rect">
            <a:avLst/>
          </a:prstGeom>
          <a:solidFill>
            <a:schemeClr val="bg1">
              <a:lumMod val="95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SMI/BH, DD/ID, RC</a:t>
            </a:r>
          </a:p>
        </p:txBody>
      </p:sp>
      <p:pic>
        <p:nvPicPr>
          <p:cNvPr id="2" name="Picture 1">
            <a:extLst>
              <a:ext uri="{FF2B5EF4-FFF2-40B4-BE49-F238E27FC236}">
                <a16:creationId xmlns:a16="http://schemas.microsoft.com/office/drawing/2014/main" id="{080D6175-CFEC-B7A5-9742-1E7B0A674619}"/>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0" y="0"/>
            <a:ext cx="12192000" cy="6857999"/>
          </a:xfrm>
          <a:prstGeom prst="rect">
            <a:avLst/>
          </a:prstGeom>
        </p:spPr>
      </p:pic>
      <p:sp>
        <p:nvSpPr>
          <p:cNvPr id="10" name="TextBox 9">
            <a:extLst>
              <a:ext uri="{FF2B5EF4-FFF2-40B4-BE49-F238E27FC236}">
                <a16:creationId xmlns:a16="http://schemas.microsoft.com/office/drawing/2014/main" id="{3E82CD1E-49DE-2ECA-CE02-FD714E051BA7}"/>
              </a:ext>
            </a:extLst>
          </p:cNvPr>
          <p:cNvSpPr txBox="1"/>
          <p:nvPr/>
        </p:nvSpPr>
        <p:spPr>
          <a:xfrm>
            <a:off x="4908328" y="2860770"/>
            <a:ext cx="625367" cy="369332"/>
          </a:xfrm>
          <a:prstGeom prst="rect">
            <a:avLst/>
          </a:prstGeom>
          <a:noFill/>
        </p:spPr>
        <p:txBody>
          <a:bodyPr wrap="square" rtlCol="0">
            <a:spAutoFit/>
          </a:bodyPr>
          <a:lstStyle/>
          <a:p>
            <a:r>
              <a:rPr lang="en-US" b="1" dirty="0">
                <a:solidFill>
                  <a:schemeClr val="bg1"/>
                </a:solidFill>
              </a:rPr>
              <a:t>HCS</a:t>
            </a:r>
          </a:p>
        </p:txBody>
      </p:sp>
      <p:sp>
        <p:nvSpPr>
          <p:cNvPr id="11" name="Content Placeholder 2">
            <a:extLst>
              <a:ext uri="{FF2B5EF4-FFF2-40B4-BE49-F238E27FC236}">
                <a16:creationId xmlns:a16="http://schemas.microsoft.com/office/drawing/2014/main" id="{1255538D-77BB-2662-03CB-C32476280AA6}"/>
              </a:ext>
            </a:extLst>
          </p:cNvPr>
          <p:cNvSpPr txBox="1">
            <a:spLocks/>
          </p:cNvSpPr>
          <p:nvPr/>
        </p:nvSpPr>
        <p:spPr>
          <a:xfrm>
            <a:off x="6831722" y="1660634"/>
            <a:ext cx="4522078" cy="451632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 client does not have to be eligible for DDA state services to qualify under PASRR.</a:t>
            </a:r>
          </a:p>
          <a:p>
            <a:pPr lvl="1"/>
            <a:r>
              <a:rPr lang="en-US" dirty="0"/>
              <a:t>PASRR Is </a:t>
            </a:r>
            <a:r>
              <a:rPr lang="en-US" b="1" dirty="0"/>
              <a:t>more</a:t>
            </a:r>
            <a:r>
              <a:rPr lang="en-US" dirty="0"/>
              <a:t> inclusive!</a:t>
            </a:r>
          </a:p>
          <a:p>
            <a:r>
              <a:rPr lang="en-US" dirty="0"/>
              <a:t>Refer all clients with ‘known or suspected’ mental health concerns.</a:t>
            </a:r>
          </a:p>
          <a:p>
            <a:r>
              <a:rPr lang="en-US" dirty="0"/>
              <a:t>Traumatic brain injuries and  stroke are examples of related conditions.</a:t>
            </a:r>
          </a:p>
        </p:txBody>
      </p:sp>
      <p:sp>
        <p:nvSpPr>
          <p:cNvPr id="16" name="Rectangle 15">
            <a:extLst>
              <a:ext uri="{FF2B5EF4-FFF2-40B4-BE49-F238E27FC236}">
                <a16:creationId xmlns:a16="http://schemas.microsoft.com/office/drawing/2014/main" id="{550A78AC-2F1E-4B30-E98D-0F33D4AA1116}"/>
              </a:ext>
            </a:extLst>
          </p:cNvPr>
          <p:cNvSpPr/>
          <p:nvPr/>
        </p:nvSpPr>
        <p:spPr>
          <a:xfrm>
            <a:off x="1241113" y="102084"/>
            <a:ext cx="970977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Level II’s, Training &amp; Enforcement</a:t>
            </a:r>
          </a:p>
        </p:txBody>
      </p:sp>
    </p:spTree>
    <p:extLst>
      <p:ext uri="{BB962C8B-B14F-4D97-AF65-F5344CB8AC3E}">
        <p14:creationId xmlns:p14="http://schemas.microsoft.com/office/powerpoint/2010/main" val="472051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719D22-00F6-B2CE-543F-2AB0DEC9E6F4}"/>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0" y="0"/>
            <a:ext cx="12192000" cy="6858000"/>
          </a:xfrm>
          <a:prstGeom prst="rect">
            <a:avLst/>
          </a:prstGeom>
        </p:spPr>
      </p:pic>
      <p:pic>
        <p:nvPicPr>
          <p:cNvPr id="12" name="Picture 11" descr="A blue umbrella with a curved handle&#10;&#10;Description automatically generated">
            <a:extLst>
              <a:ext uri="{FF2B5EF4-FFF2-40B4-BE49-F238E27FC236}">
                <a16:creationId xmlns:a16="http://schemas.microsoft.com/office/drawing/2014/main" id="{AB2DD240-E37F-7F42-CDB6-03736B9ABDC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0" y="232303"/>
            <a:ext cx="5037108" cy="4051829"/>
          </a:xfrm>
          <a:prstGeom prst="rect">
            <a:avLst/>
          </a:prstGeom>
        </p:spPr>
      </p:pic>
      <p:sp>
        <p:nvSpPr>
          <p:cNvPr id="14" name="TextBox 13">
            <a:extLst>
              <a:ext uri="{FF2B5EF4-FFF2-40B4-BE49-F238E27FC236}">
                <a16:creationId xmlns:a16="http://schemas.microsoft.com/office/drawing/2014/main" id="{EA357EB7-D832-944D-5C2A-BD01972EB87C}"/>
              </a:ext>
            </a:extLst>
          </p:cNvPr>
          <p:cNvSpPr txBox="1"/>
          <p:nvPr/>
        </p:nvSpPr>
        <p:spPr>
          <a:xfrm>
            <a:off x="1710267" y="829734"/>
            <a:ext cx="1428689" cy="830997"/>
          </a:xfrm>
          <a:prstGeom prst="rect">
            <a:avLst/>
          </a:prstGeom>
          <a:noFill/>
        </p:spPr>
        <p:txBody>
          <a:bodyPr wrap="square" rtlCol="0">
            <a:spAutoFit/>
          </a:bodyPr>
          <a:lstStyle/>
          <a:p>
            <a:pPr algn="ctr"/>
            <a:r>
              <a:rPr lang="en-US" sz="2400" b="1" dirty="0">
                <a:solidFill>
                  <a:schemeClr val="bg1"/>
                </a:solidFill>
              </a:rPr>
              <a:t>Nursing Facilities</a:t>
            </a:r>
          </a:p>
        </p:txBody>
      </p:sp>
      <p:sp>
        <p:nvSpPr>
          <p:cNvPr id="2" name="Rectangle 1">
            <a:extLst>
              <a:ext uri="{FF2B5EF4-FFF2-40B4-BE49-F238E27FC236}">
                <a16:creationId xmlns:a16="http://schemas.microsoft.com/office/drawing/2014/main" id="{9736DA65-12D3-BC23-450C-5DDE9D16E0CA}"/>
              </a:ext>
            </a:extLst>
          </p:cNvPr>
          <p:cNvSpPr/>
          <p:nvPr/>
        </p:nvSpPr>
        <p:spPr>
          <a:xfrm>
            <a:off x="392334" y="3939348"/>
            <a:ext cx="4264333" cy="2585323"/>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Incorporate Level II into Care Plan</a:t>
            </a:r>
          </a:p>
        </p:txBody>
      </p:sp>
      <p:sp>
        <p:nvSpPr>
          <p:cNvPr id="3" name="TextBox 2">
            <a:extLst>
              <a:ext uri="{FF2B5EF4-FFF2-40B4-BE49-F238E27FC236}">
                <a16:creationId xmlns:a16="http://schemas.microsoft.com/office/drawing/2014/main" id="{605BB515-BC39-C31B-85F3-F86953F859BC}"/>
              </a:ext>
            </a:extLst>
          </p:cNvPr>
          <p:cNvSpPr txBox="1"/>
          <p:nvPr/>
        </p:nvSpPr>
        <p:spPr>
          <a:xfrm>
            <a:off x="5055476" y="214735"/>
            <a:ext cx="6096000" cy="6422271"/>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Nursing Facilities should not admit clients without a complete Level II PASRR </a:t>
            </a:r>
            <a:r>
              <a:rPr lang="en-US" sz="2800" dirty="0">
                <a:solidFill>
                  <a:prstClr val="black"/>
                </a:solidFill>
                <a:latin typeface="Calibri" panose="020F0502020204030204"/>
              </a:rPr>
              <a:t>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valuation.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a:rPr>
              <a:t>Specialized service recommendations from PASRR should be reviewed by a multi-disciplinary team.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a:rPr>
              <a:t>These recommendations should be incorporated into the individual’s care plan.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a:rPr>
              <a:t>Minimum Data Set review could indicate PASRR conditions or other changes in resident behavior would indicate the need for a significant change.</a:t>
            </a:r>
          </a:p>
          <a:p>
            <a:pPr marR="0" lvl="0" algn="l" defTabSz="914400" rtl="0" eaLnBrk="1" fontAlgn="auto" latinLnBrk="0" hangingPunct="1">
              <a:lnSpc>
                <a:spcPct val="90000"/>
              </a:lnSpc>
              <a:spcBef>
                <a:spcPts val="1000"/>
              </a:spcBef>
              <a:spcAft>
                <a:spcPts val="0"/>
              </a:spcAft>
              <a:buClrTx/>
              <a:buSzTx/>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324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b="1" dirty="0">
                <a:solidFill>
                  <a:schemeClr val="accent2">
                    <a:lumMod val="25000"/>
                  </a:schemeClr>
                </a:solidFill>
                <a:latin typeface="Calibri" panose="020F0502020204030204" pitchFamily="34" charset="0"/>
                <a:cs typeface="Calibri" panose="020F0502020204030204" pitchFamily="34" charset="0"/>
              </a:rPr>
              <a:t>What does PASRR do?  </a:t>
            </a:r>
            <a:endParaRPr lang="en-US"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normAutofit/>
          </a:bodyPr>
          <a:lstStyle/>
          <a:p>
            <a:pPr marL="0" indent="0">
              <a:spcBef>
                <a:spcPts val="1200"/>
              </a:spcBef>
              <a:buNone/>
            </a:pPr>
            <a:endParaRPr lang="en-US" dirty="0">
              <a:solidFill>
                <a:schemeClr val="accent2">
                  <a:lumMod val="25000"/>
                </a:schemeClr>
              </a:solidFill>
            </a:endParaRPr>
          </a:p>
          <a:p>
            <a:pPr marL="0" indent="0">
              <a:spcBef>
                <a:spcPts val="1200"/>
              </a:spcBef>
              <a:buNone/>
            </a:pPr>
            <a:r>
              <a:rPr lang="en-US" sz="3200" dirty="0">
                <a:solidFill>
                  <a:schemeClr val="accent2">
                    <a:lumMod val="25000"/>
                  </a:schemeClr>
                </a:solidFill>
              </a:rPr>
              <a:t>PASRR has three goals:</a:t>
            </a:r>
          </a:p>
          <a:p>
            <a:pPr lvl="1">
              <a:spcBef>
                <a:spcPts val="1200"/>
              </a:spcBef>
            </a:pPr>
            <a:r>
              <a:rPr lang="en-US" sz="3200" dirty="0">
                <a:solidFill>
                  <a:schemeClr val="accent2">
                    <a:lumMod val="25000"/>
                  </a:schemeClr>
                </a:solidFill>
              </a:rPr>
              <a:t>To identify people referred to nursing facilities who have an intellectual disability or related condition or a serious mental illness.</a:t>
            </a:r>
            <a:endParaRPr lang="en-US" sz="3200" strike="sngStrike" dirty="0">
              <a:solidFill>
                <a:schemeClr val="accent2">
                  <a:lumMod val="25000"/>
                </a:schemeClr>
              </a:solidFill>
              <a:highlight>
                <a:srgbClr val="FFFF00"/>
              </a:highlight>
            </a:endParaRPr>
          </a:p>
          <a:p>
            <a:pPr lvl="1">
              <a:spcBef>
                <a:spcPts val="1200"/>
              </a:spcBef>
            </a:pPr>
            <a:r>
              <a:rPr lang="en-US" sz="3200" dirty="0">
                <a:solidFill>
                  <a:schemeClr val="accent2">
                    <a:lumMod val="25000"/>
                  </a:schemeClr>
                </a:solidFill>
              </a:rPr>
              <a:t>To determine that individuals are admitted appropriately.</a:t>
            </a:r>
          </a:p>
          <a:p>
            <a:pPr lvl="1">
              <a:spcBef>
                <a:spcPts val="1200"/>
              </a:spcBef>
            </a:pPr>
            <a:r>
              <a:rPr lang="en-US" sz="3200" dirty="0">
                <a:solidFill>
                  <a:schemeClr val="accent2">
                    <a:lumMod val="25000"/>
                  </a:schemeClr>
                </a:solidFill>
              </a:rPr>
              <a:t>To make sure individuals receive the services they need for ID/RC or SMI.</a:t>
            </a:r>
          </a:p>
          <a:p>
            <a:pPr marL="0" indent="0">
              <a:buNone/>
            </a:pPr>
            <a:endParaRPr lang="en-US" dirty="0"/>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1316" y="342599"/>
            <a:ext cx="3429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7648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b="1" dirty="0">
                <a:solidFill>
                  <a:schemeClr val="accent2">
                    <a:lumMod val="25000"/>
                  </a:schemeClr>
                </a:solidFill>
                <a:latin typeface="Calibri" panose="020F0502020204030204" pitchFamily="34" charset="0"/>
                <a:cs typeface="Calibri" panose="020F0502020204030204" pitchFamily="34" charset="0"/>
              </a:rPr>
              <a:t>Why is PASRR important?</a:t>
            </a:r>
            <a:endParaRPr lang="en-US"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pPr marL="0" indent="0">
              <a:buNone/>
            </a:pPr>
            <a:r>
              <a:rPr lang="en-US" dirty="0">
                <a:solidFill>
                  <a:schemeClr val="accent2">
                    <a:lumMod val="25000"/>
                  </a:schemeClr>
                </a:solidFill>
              </a:rPr>
              <a:t>According to </a:t>
            </a:r>
            <a:r>
              <a:rPr lang="en-US" i="1" dirty="0">
                <a:solidFill>
                  <a:schemeClr val="accent2">
                    <a:lumMod val="25000"/>
                  </a:schemeClr>
                </a:solidFill>
                <a:hlinkClick r:id="rId4"/>
              </a:rPr>
              <a:t>Medicaid.gov</a:t>
            </a:r>
            <a:r>
              <a:rPr lang="en-US" i="1" dirty="0">
                <a:solidFill>
                  <a:schemeClr val="accent2">
                    <a:lumMod val="25000"/>
                  </a:schemeClr>
                </a:solidFill>
              </a:rPr>
              <a:t>: </a:t>
            </a:r>
          </a:p>
          <a:p>
            <a:pPr marL="0" indent="0">
              <a:buNone/>
            </a:pPr>
            <a:r>
              <a:rPr lang="en-US" i="1" dirty="0">
                <a:solidFill>
                  <a:schemeClr val="accent2">
                    <a:lumMod val="25000"/>
                  </a:schemeClr>
                </a:solidFill>
              </a:rPr>
              <a:t>“</a:t>
            </a:r>
            <a:r>
              <a:rPr lang="en-US" dirty="0">
                <a:solidFill>
                  <a:schemeClr val="accent2">
                    <a:lumMod val="25000"/>
                  </a:schemeClr>
                </a:solidFill>
              </a:rPr>
              <a:t>PASRR can also advance person-centered care planning by assuring that psychological, psychiatric, and functional needs are considered along with personal goals and preferences in planning-long term care.”</a:t>
            </a:r>
          </a:p>
          <a:p>
            <a:pPr marL="0" indent="0">
              <a:buNone/>
            </a:pPr>
            <a:endParaRPr lang="en-US" sz="2400" dirty="0">
              <a:solidFill>
                <a:schemeClr val="accent2">
                  <a:lumMod val="25000"/>
                </a:schemeClr>
              </a:solidFill>
            </a:endParaRPr>
          </a:p>
          <a:p>
            <a:pPr marL="0" indent="0">
              <a:buNone/>
            </a:pPr>
            <a:r>
              <a:rPr lang="en-US" dirty="0">
                <a:solidFill>
                  <a:schemeClr val="accent2">
                    <a:lumMod val="25000"/>
                  </a:schemeClr>
                </a:solidFill>
              </a:rPr>
              <a:t>PASRR can enhance nursing facility care by providing additional disability-related services not included in the NF daily rate and by making recommendations to the NF.</a:t>
            </a:r>
          </a:p>
          <a:p>
            <a:pPr marL="0" indent="0">
              <a:buNone/>
            </a:pPr>
            <a:endParaRPr lang="en-US" dirty="0"/>
          </a:p>
        </p:txBody>
      </p:sp>
    </p:spTree>
    <p:extLst>
      <p:ext uri="{BB962C8B-B14F-4D97-AF65-F5344CB8AC3E}">
        <p14:creationId xmlns:p14="http://schemas.microsoft.com/office/powerpoint/2010/main" val="2448538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pic>
        <p:nvPicPr>
          <p:cNvPr id="6" name="Content Placeholder 2"/>
          <p:cNvPicPr>
            <a:picLocks noChangeAspect="1"/>
          </p:cNvPicPr>
          <p:nvPr/>
        </p:nvPicPr>
        <p:blipFill>
          <a:blip r:embed="rId4"/>
          <a:stretch>
            <a:fillRect/>
          </a:stretch>
        </p:blipFill>
        <p:spPr>
          <a:xfrm>
            <a:off x="1148316" y="318977"/>
            <a:ext cx="5741581" cy="5869172"/>
          </a:xfrm>
          <a:prstGeom prst="rect">
            <a:avLst/>
          </a:prstGeom>
        </p:spPr>
      </p:pic>
      <p:sp>
        <p:nvSpPr>
          <p:cNvPr id="8" name="Wave 7"/>
          <p:cNvSpPr/>
          <p:nvPr/>
        </p:nvSpPr>
        <p:spPr>
          <a:xfrm>
            <a:off x="6794206" y="3071613"/>
            <a:ext cx="5252482" cy="3435513"/>
          </a:xfrm>
          <a:prstGeom prst="wave">
            <a:avLst>
              <a:gd name="adj1" fmla="val 12500"/>
              <a:gd name="adj2" fmla="val 103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The instructions related to “significant change of condition” have been updated to match recent CMS guidance.</a:t>
            </a:r>
          </a:p>
        </p:txBody>
      </p:sp>
      <p:sp>
        <p:nvSpPr>
          <p:cNvPr id="10" name="TextBox 9"/>
          <p:cNvSpPr txBox="1"/>
          <p:nvPr/>
        </p:nvSpPr>
        <p:spPr>
          <a:xfrm>
            <a:off x="7060018" y="478465"/>
            <a:ext cx="4901609" cy="2593148"/>
          </a:xfrm>
          <a:prstGeom prst="rect">
            <a:avLst/>
          </a:prstGeom>
          <a:noFill/>
        </p:spPr>
        <p:txBody>
          <a:bodyPr wrap="square" rtlCol="0">
            <a:spAutoFit/>
          </a:bodyPr>
          <a:lstStyle/>
          <a:p>
            <a:r>
              <a:rPr lang="en-US" sz="2800" dirty="0"/>
              <a:t>For more information about significant change of condition, see the </a:t>
            </a:r>
            <a:r>
              <a:rPr lang="en-US" sz="2800" dirty="0">
                <a:hlinkClick r:id="rId5"/>
              </a:rPr>
              <a:t>Resident Assessment Instrument Manual </a:t>
            </a:r>
            <a:r>
              <a:rPr lang="en-US" sz="2800" dirty="0"/>
              <a:t>pages 2-24 through 2-29.</a:t>
            </a:r>
          </a:p>
          <a:p>
            <a:endParaRPr lang="en-US" dirty="0"/>
          </a:p>
        </p:txBody>
      </p:sp>
    </p:spTree>
    <p:extLst>
      <p:ext uri="{BB962C8B-B14F-4D97-AF65-F5344CB8AC3E}">
        <p14:creationId xmlns:p14="http://schemas.microsoft.com/office/powerpoint/2010/main" val="929271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p:cNvSpPr/>
          <p:nvPr/>
        </p:nvSpPr>
        <p:spPr>
          <a:xfrm>
            <a:off x="2741419" y="157509"/>
            <a:ext cx="7081023" cy="5234276"/>
          </a:xfrm>
          <a:prstGeom prst="rect">
            <a:avLst/>
          </a:prstGeom>
          <a:noFill/>
          <a:ln w="952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a:stretch>
            <a:fillRect/>
          </a:stretch>
        </p:blipFill>
        <p:spPr>
          <a:xfrm>
            <a:off x="2786617" y="314733"/>
            <a:ext cx="6910424" cy="3407929"/>
          </a:xfrm>
          <a:prstGeom prst="rect">
            <a:avLst/>
          </a:prstGeom>
        </p:spPr>
      </p:pic>
      <p:pic>
        <p:nvPicPr>
          <p:cNvPr id="9" name="Picture 8"/>
          <p:cNvPicPr>
            <a:picLocks noChangeAspect="1"/>
          </p:cNvPicPr>
          <p:nvPr/>
        </p:nvPicPr>
        <p:blipFill>
          <a:blip r:embed="rId5"/>
          <a:stretch>
            <a:fillRect/>
          </a:stretch>
        </p:blipFill>
        <p:spPr>
          <a:xfrm>
            <a:off x="2788916" y="3767536"/>
            <a:ext cx="6923085" cy="2367450"/>
          </a:xfrm>
          <a:prstGeom prst="rect">
            <a:avLst/>
          </a:prstGeom>
        </p:spPr>
      </p:pic>
      <p:grpSp>
        <p:nvGrpSpPr>
          <p:cNvPr id="10" name="Group 9"/>
          <p:cNvGrpSpPr/>
          <p:nvPr/>
        </p:nvGrpSpPr>
        <p:grpSpPr>
          <a:xfrm>
            <a:off x="2566455" y="798767"/>
            <a:ext cx="7116038" cy="4020372"/>
            <a:chOff x="304800" y="832817"/>
            <a:chExt cx="8218957" cy="5033419"/>
          </a:xfrm>
        </p:grpSpPr>
        <p:sp>
          <p:nvSpPr>
            <p:cNvPr id="11" name="Rectangle 10"/>
            <p:cNvSpPr/>
            <p:nvPr/>
          </p:nvSpPr>
          <p:spPr>
            <a:xfrm>
              <a:off x="1185331" y="832817"/>
              <a:ext cx="7338426" cy="379026"/>
            </a:xfrm>
            <a:prstGeom prst="rect">
              <a:avLst/>
            </a:prstGeom>
            <a:solidFill>
              <a:srgbClr val="FFFF00">
                <a:alpha val="16078"/>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185332" y="2699255"/>
              <a:ext cx="7245160" cy="341858"/>
            </a:xfrm>
            <a:prstGeom prst="rect">
              <a:avLst/>
            </a:prstGeom>
            <a:solidFill>
              <a:srgbClr val="FFFF00">
                <a:alpha val="16078"/>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219200" y="4493470"/>
              <a:ext cx="7211293" cy="1372766"/>
            </a:xfrm>
            <a:prstGeom prst="rect">
              <a:avLst/>
            </a:prstGeom>
            <a:solidFill>
              <a:srgbClr val="FFFF00">
                <a:alpha val="16078"/>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p:cNvSpPr/>
            <p:nvPr/>
          </p:nvSpPr>
          <p:spPr>
            <a:xfrm>
              <a:off x="304800" y="1353178"/>
              <a:ext cx="1143000" cy="1066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Include the DSM, if known</a:t>
              </a:r>
            </a:p>
          </p:txBody>
        </p:sp>
      </p:grpSp>
    </p:spTree>
    <p:extLst>
      <p:ext uri="{BB962C8B-B14F-4D97-AF65-F5344CB8AC3E}">
        <p14:creationId xmlns:p14="http://schemas.microsoft.com/office/powerpoint/2010/main" val="2052009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p:cNvPicPr>
            <a:picLocks noChangeAspect="1"/>
          </p:cNvPicPr>
          <p:nvPr/>
        </p:nvPicPr>
        <p:blipFill>
          <a:blip r:embed="rId4"/>
          <a:stretch>
            <a:fillRect/>
          </a:stretch>
        </p:blipFill>
        <p:spPr>
          <a:xfrm>
            <a:off x="3315855" y="175490"/>
            <a:ext cx="7122391" cy="6545983"/>
          </a:xfrm>
          <a:prstGeom prst="rect">
            <a:avLst/>
          </a:prstGeom>
          <a:ln>
            <a:solidFill>
              <a:schemeClr val="bg1">
                <a:lumMod val="50000"/>
              </a:schemeClr>
            </a:solidFill>
          </a:ln>
          <a:effectLst>
            <a:outerShdw blurRad="292100" dist="139700" dir="2700000" algn="tl" rotWithShape="0">
              <a:srgbClr val="333333">
                <a:alpha val="65000"/>
              </a:srgbClr>
            </a:outerShdw>
          </a:effectLst>
        </p:spPr>
      </p:pic>
      <p:sp>
        <p:nvSpPr>
          <p:cNvPr id="7" name="TextBox 6"/>
          <p:cNvSpPr txBox="1"/>
          <p:nvPr/>
        </p:nvSpPr>
        <p:spPr>
          <a:xfrm>
            <a:off x="193962" y="460624"/>
            <a:ext cx="2474809" cy="618630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If an individual has all three indicators, refer to PASRR. </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If an individual does NOT have all three indicators, but you believe the individual may have SMI, refer to PASRR. </a:t>
            </a:r>
          </a:p>
          <a:p>
            <a:r>
              <a:rPr lang="en-US"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The same criteria is used for a significant change. </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For SMI only</a:t>
            </a:r>
            <a:r>
              <a:rPr lang="en-US" dirty="0">
                <a:latin typeface="Calibri" panose="020F0502020204030204" pitchFamily="34" charset="0"/>
                <a:cs typeface="Calibri" panose="020F0502020204030204" pitchFamily="34" charset="0"/>
              </a:rPr>
              <a:t>, a referral for Level II is not required if all the criteria for Exempted Hospital Discharge are met and the stay is less than 30 days. </a:t>
            </a:r>
          </a:p>
        </p:txBody>
      </p:sp>
      <p:sp>
        <p:nvSpPr>
          <p:cNvPr id="9" name="Rectangle 8"/>
          <p:cNvSpPr/>
          <p:nvPr/>
        </p:nvSpPr>
        <p:spPr>
          <a:xfrm>
            <a:off x="3315855" y="5043055"/>
            <a:ext cx="7122391" cy="1678419"/>
          </a:xfrm>
          <a:prstGeom prst="rect">
            <a:avLst/>
          </a:prstGeom>
          <a:solidFill>
            <a:srgbClr val="92D050">
              <a:alpha val="16078"/>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3315855" y="630384"/>
            <a:ext cx="341744" cy="523220"/>
          </a:xfrm>
          <a:prstGeom prst="rect">
            <a:avLst/>
          </a:prstGeom>
          <a:noFill/>
        </p:spPr>
        <p:txBody>
          <a:bodyPr wrap="square" rtlCol="0">
            <a:spAutoFit/>
          </a:bodyPr>
          <a:lstStyle/>
          <a:p>
            <a:r>
              <a:rPr lang="en-US" sz="2800" dirty="0">
                <a:solidFill>
                  <a:srgbClr val="FF0000"/>
                </a:solidFill>
                <a:sym typeface="Wingdings" panose="05000000000000000000" pitchFamily="2" charset="2"/>
              </a:rPr>
              <a:t></a:t>
            </a:r>
            <a:endParaRPr lang="en-US" sz="2800" dirty="0">
              <a:solidFill>
                <a:srgbClr val="FF0000"/>
              </a:solidFill>
            </a:endParaRPr>
          </a:p>
        </p:txBody>
      </p:sp>
      <p:sp>
        <p:nvSpPr>
          <p:cNvPr id="11" name="TextBox 10"/>
          <p:cNvSpPr txBox="1"/>
          <p:nvPr/>
        </p:nvSpPr>
        <p:spPr>
          <a:xfrm>
            <a:off x="3315855" y="2344672"/>
            <a:ext cx="341744" cy="523220"/>
          </a:xfrm>
          <a:prstGeom prst="rect">
            <a:avLst/>
          </a:prstGeom>
          <a:noFill/>
        </p:spPr>
        <p:txBody>
          <a:bodyPr wrap="square" rtlCol="0">
            <a:spAutoFit/>
          </a:bodyPr>
          <a:lstStyle/>
          <a:p>
            <a:r>
              <a:rPr lang="en-US" sz="2800" dirty="0">
                <a:solidFill>
                  <a:srgbClr val="FF0000"/>
                </a:solidFill>
                <a:sym typeface="Wingdings" panose="05000000000000000000" pitchFamily="2" charset="2"/>
              </a:rPr>
              <a:t></a:t>
            </a:r>
            <a:endParaRPr lang="en-US" sz="2800" dirty="0">
              <a:solidFill>
                <a:srgbClr val="FF0000"/>
              </a:solidFill>
            </a:endParaRPr>
          </a:p>
        </p:txBody>
      </p:sp>
      <p:sp>
        <p:nvSpPr>
          <p:cNvPr id="12" name="TextBox 11"/>
          <p:cNvSpPr txBox="1"/>
          <p:nvPr/>
        </p:nvSpPr>
        <p:spPr>
          <a:xfrm flipH="1">
            <a:off x="3315855" y="3870036"/>
            <a:ext cx="277090" cy="523220"/>
          </a:xfrm>
          <a:prstGeom prst="rect">
            <a:avLst/>
          </a:prstGeom>
          <a:noFill/>
        </p:spPr>
        <p:txBody>
          <a:bodyPr wrap="square" rtlCol="0">
            <a:spAutoFit/>
          </a:bodyPr>
          <a:lstStyle/>
          <a:p>
            <a:r>
              <a:rPr lang="en-US" sz="2800" dirty="0">
                <a:solidFill>
                  <a:srgbClr val="FF0000"/>
                </a:solidFill>
                <a:sym typeface="Wingdings" panose="05000000000000000000" pitchFamily="2" charset="2"/>
              </a:rPr>
              <a:t></a:t>
            </a:r>
            <a:endParaRPr lang="en-US" sz="2800" dirty="0">
              <a:solidFill>
                <a:srgbClr val="FF0000"/>
              </a:solidFill>
            </a:endParaRPr>
          </a:p>
        </p:txBody>
      </p:sp>
    </p:spTree>
    <p:extLst>
      <p:ext uri="{BB962C8B-B14F-4D97-AF65-F5344CB8AC3E}">
        <p14:creationId xmlns:p14="http://schemas.microsoft.com/office/powerpoint/2010/main" val="1626686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endParaRPr lang="en-US" dirty="0"/>
          </a:p>
        </p:txBody>
      </p:sp>
      <p:sp>
        <p:nvSpPr>
          <p:cNvPr id="3" name="Content Placeholder 2">
            <a:extLst>
              <a:ext uri="{FF2B5EF4-FFF2-40B4-BE49-F238E27FC236}">
                <a16:creationId xmlns:a16="http://schemas.microsoft.com/office/drawing/2014/main" id="{D070363C-98CF-8945-9BC1-3DC58D9834AD}"/>
              </a:ext>
            </a:extLst>
          </p:cNvPr>
          <p:cNvSpPr>
            <a:spLocks noGrp="1"/>
          </p:cNvSpPr>
          <p:nvPr>
            <p:ph idx="1"/>
          </p:nvPr>
        </p:nvSpPr>
        <p:spPr>
          <a:xfrm>
            <a:off x="838200" y="2010761"/>
            <a:ext cx="10515600" cy="4142905"/>
          </a:xfrm>
        </p:spPr>
        <p:txBody>
          <a:bodyPr/>
          <a:lstStyle/>
          <a:p>
            <a:pPr marL="0" indent="0">
              <a:buNone/>
            </a:pPr>
            <a:r>
              <a:rPr lang="en-US" dirty="0"/>
              <a:t>Click to add text</a:t>
            </a:r>
          </a:p>
        </p:txBody>
      </p:sp>
      <p:pic>
        <p:nvPicPr>
          <p:cNvPr id="6" name="Picture 5"/>
          <p:cNvPicPr>
            <a:picLocks noChangeAspect="1"/>
          </p:cNvPicPr>
          <p:nvPr/>
        </p:nvPicPr>
        <p:blipFill>
          <a:blip r:embed="rId4"/>
          <a:stretch>
            <a:fillRect/>
          </a:stretch>
        </p:blipFill>
        <p:spPr>
          <a:xfrm>
            <a:off x="886691" y="124441"/>
            <a:ext cx="5283200" cy="6223196"/>
          </a:xfrm>
          <a:prstGeom prst="rect">
            <a:avLst/>
          </a:prstGeom>
        </p:spPr>
      </p:pic>
      <p:sp>
        <p:nvSpPr>
          <p:cNvPr id="7" name="Rectangle 6"/>
          <p:cNvSpPr/>
          <p:nvPr/>
        </p:nvSpPr>
        <p:spPr>
          <a:xfrm>
            <a:off x="6567055" y="124442"/>
            <a:ext cx="5357089" cy="2246769"/>
          </a:xfrm>
          <a:prstGeom prst="rect">
            <a:avLst/>
          </a:prstGeom>
        </p:spPr>
        <p:txBody>
          <a:bodyPr wrap="square">
            <a:spAutoFit/>
          </a:bodyPr>
          <a:lstStyle/>
          <a:p>
            <a:r>
              <a:rPr lang="en-US" sz="2800" dirty="0">
                <a:latin typeface="Calibri" panose="020F0502020204030204" pitchFamily="34" charset="0"/>
                <a:cs typeface="Calibri" panose="020F0502020204030204" pitchFamily="34" charset="0"/>
              </a:rPr>
              <a:t>An example of “another agency or facility that serves individuals with ID” might be the United Cerebral Palsy Association of WA or other similar agencies. </a:t>
            </a:r>
          </a:p>
        </p:txBody>
      </p:sp>
      <p:sp>
        <p:nvSpPr>
          <p:cNvPr id="8" name="Left Arrow 7"/>
          <p:cNvSpPr/>
          <p:nvPr/>
        </p:nvSpPr>
        <p:spPr>
          <a:xfrm rot="608377">
            <a:off x="5974185" y="2381843"/>
            <a:ext cx="1764598" cy="23640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flipH="1">
            <a:off x="6567055" y="3241964"/>
            <a:ext cx="5357088" cy="523220"/>
          </a:xfrm>
          <a:prstGeom prst="rect">
            <a:avLst/>
          </a:prstGeom>
        </p:spPr>
        <p:txBody>
          <a:bodyPr wrap="square">
            <a:spAutoFit/>
          </a:bodyPr>
          <a:lstStyle/>
          <a:p>
            <a:pPr algn="ctr"/>
            <a:r>
              <a:rPr lang="en-US" sz="2800" dirty="0">
                <a:solidFill>
                  <a:schemeClr val="accent2">
                    <a:lumMod val="25000"/>
                  </a:schemeClr>
                </a:solidFill>
              </a:rPr>
              <a:t>Referral requirements are clear.</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6182" y="3740674"/>
            <a:ext cx="2558473" cy="2460121"/>
          </a:xfrm>
          <a:prstGeom prst="rect">
            <a:avLst/>
          </a:prstGeom>
        </p:spPr>
      </p:pic>
    </p:spTree>
    <p:extLst>
      <p:ext uri="{BB962C8B-B14F-4D97-AF65-F5344CB8AC3E}">
        <p14:creationId xmlns:p14="http://schemas.microsoft.com/office/powerpoint/2010/main" val="3119645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pPr algn="ctr"/>
            <a:r>
              <a:rPr lang="en-US" dirty="0">
                <a:latin typeface="Calibri" panose="020F0502020204030204" pitchFamily="34" charset="0"/>
                <a:cs typeface="Calibri" panose="020F0502020204030204" pitchFamily="34" charset="0"/>
              </a:rPr>
              <a:t>Clarification about “Related Condition”</a:t>
            </a:r>
            <a:br>
              <a:rPr lang="en-US" dirty="0">
                <a:latin typeface="Calibri" panose="020F0502020204030204" pitchFamily="34" charset="0"/>
                <a:cs typeface="Calibri" panose="020F0502020204030204" pitchFamily="34" charset="0"/>
              </a:rPr>
            </a:br>
            <a:endParaRPr lang="en-US" dirty="0"/>
          </a:p>
        </p:txBody>
      </p:sp>
      <p:pic>
        <p:nvPicPr>
          <p:cNvPr id="6" name="Content Placeholder 5"/>
          <p:cNvPicPr>
            <a:picLocks noGrp="1" noChangeAspect="1"/>
          </p:cNvPicPr>
          <p:nvPr>
            <p:ph idx="1"/>
          </p:nvPr>
        </p:nvPicPr>
        <p:blipFill>
          <a:blip r:embed="rId4"/>
          <a:stretch>
            <a:fillRect/>
          </a:stretch>
        </p:blipFill>
        <p:spPr>
          <a:xfrm>
            <a:off x="1581150" y="1391443"/>
            <a:ext cx="9029700" cy="172402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838199" y="3657600"/>
            <a:ext cx="10687493" cy="2246769"/>
          </a:xfrm>
          <a:prstGeom prst="rect">
            <a:avLst/>
          </a:prstGeom>
        </p:spPr>
        <p:txBody>
          <a:bodyPr wrap="square">
            <a:spAutoFit/>
          </a:bodyPr>
          <a:lstStyle/>
          <a:p>
            <a:pPr marL="566928"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The form makes it clear that functional limitations alone </a:t>
            </a:r>
            <a:r>
              <a:rPr lang="en-US" sz="2800" i="1" dirty="0">
                <a:latin typeface="Calibri" panose="020F0502020204030204" pitchFamily="34" charset="0"/>
                <a:cs typeface="Calibri" panose="020F0502020204030204" pitchFamily="34" charset="0"/>
              </a:rPr>
              <a:t>do not </a:t>
            </a:r>
            <a:r>
              <a:rPr lang="en-US" sz="2800" dirty="0">
                <a:latin typeface="Calibri" panose="020F0502020204030204" pitchFamily="34" charset="0"/>
                <a:cs typeface="Calibri" panose="020F0502020204030204" pitchFamily="34" charset="0"/>
              </a:rPr>
              <a:t>necessitate a referral.  </a:t>
            </a:r>
          </a:p>
          <a:p>
            <a:pPr marL="566928"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Functional deficits must be attributable to a severe disability which occurred before age 22 and is expected to continue indefinitely. </a:t>
            </a:r>
          </a:p>
          <a:p>
            <a:pPr marL="566928"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This includes TBI, stroke, etc. If in doubt, refer.</a:t>
            </a:r>
            <a:endParaRPr lang="en-US" sz="2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2013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EF5CFD-B653-3949-AFAE-CAD339215019}"/>
              </a:ext>
            </a:extLst>
          </p:cNvPr>
          <p:cNvPicPr>
            <a:picLocks noChangeAspect="1"/>
          </p:cNvPicPr>
          <p:nvPr/>
        </p:nvPicPr>
        <p:blipFill rotWithShape="1">
          <a:blip r:embed="rId3"/>
          <a:srcRect t="74792"/>
          <a:stretch/>
        </p:blipFill>
        <p:spPr>
          <a:xfrm>
            <a:off x="55418" y="5082944"/>
            <a:ext cx="12192000" cy="1728787"/>
          </a:xfrm>
          <a:prstGeom prst="rect">
            <a:avLst/>
          </a:prstGeom>
        </p:spPr>
      </p:pic>
      <p:pic>
        <p:nvPicPr>
          <p:cNvPr id="10" name="Picture 9">
            <a:extLst>
              <a:ext uri="{FF2B5EF4-FFF2-40B4-BE49-F238E27FC236}">
                <a16:creationId xmlns:a16="http://schemas.microsoft.com/office/drawing/2014/main" id="{97DEFCF3-1D36-43E4-B637-4005947B5651}"/>
              </a:ext>
            </a:extLst>
          </p:cNvPr>
          <p:cNvPicPr>
            <a:picLocks noChangeAspect="1"/>
          </p:cNvPicPr>
          <p:nvPr/>
        </p:nvPicPr>
        <p:blipFill rotWithShape="1">
          <a:blip r:embed="rId4"/>
          <a:srcRect l="6674" r="3966" b="54452"/>
          <a:stretch/>
        </p:blipFill>
        <p:spPr>
          <a:xfrm>
            <a:off x="374452" y="70497"/>
            <a:ext cx="6330767" cy="2080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4CBF6EBE-F029-42BD-AB2E-EB641422F41A}"/>
              </a:ext>
            </a:extLst>
          </p:cNvPr>
          <p:cNvPicPr>
            <a:picLocks noChangeAspect="1"/>
          </p:cNvPicPr>
          <p:nvPr/>
        </p:nvPicPr>
        <p:blipFill rotWithShape="1">
          <a:blip r:embed="rId5"/>
          <a:srcRect t="20501"/>
          <a:stretch/>
        </p:blipFill>
        <p:spPr>
          <a:xfrm>
            <a:off x="235058" y="2151433"/>
            <a:ext cx="6220750" cy="3439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2" descr="Zoom web client – Zoom Help Center">
            <a:extLst>
              <a:ext uri="{FF2B5EF4-FFF2-40B4-BE49-F238E27FC236}">
                <a16:creationId xmlns:a16="http://schemas.microsoft.com/office/drawing/2014/main" id="{72BFC902-60B7-4679-8C7F-A013C7387D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4969" y="70497"/>
            <a:ext cx="4377322" cy="36044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F0A3ABC6-46FE-4AE2-A841-C680D03D9349}"/>
              </a:ext>
            </a:extLst>
          </p:cNvPr>
          <p:cNvSpPr txBox="1"/>
          <p:nvPr/>
        </p:nvSpPr>
        <p:spPr>
          <a:xfrm>
            <a:off x="6814969" y="3871115"/>
            <a:ext cx="3845634" cy="1015663"/>
          </a:xfrm>
          <a:prstGeom prst="rect">
            <a:avLst/>
          </a:prstGeom>
          <a:noFill/>
        </p:spPr>
        <p:txBody>
          <a:bodyPr wrap="square" rtlCol="0">
            <a:spAutoFit/>
          </a:bodyPr>
          <a:lstStyle/>
          <a:p>
            <a:r>
              <a:rPr lang="en-US" sz="2000" b="1" dirty="0">
                <a:solidFill>
                  <a:srgbClr val="FF0000"/>
                </a:solidFill>
              </a:rPr>
              <a:t>To rename yourself, pull up the participants list, find your name, and right click.</a:t>
            </a:r>
          </a:p>
        </p:txBody>
      </p:sp>
      <p:cxnSp>
        <p:nvCxnSpPr>
          <p:cNvPr id="16" name="Straight Connector 15">
            <a:extLst>
              <a:ext uri="{FF2B5EF4-FFF2-40B4-BE49-F238E27FC236}">
                <a16:creationId xmlns:a16="http://schemas.microsoft.com/office/drawing/2014/main" id="{C6F956D2-72DC-4CFC-9A52-7442025EE11B}"/>
              </a:ext>
            </a:extLst>
          </p:cNvPr>
          <p:cNvCxnSpPr>
            <a:cxnSpLocks/>
          </p:cNvCxnSpPr>
          <p:nvPr/>
        </p:nvCxnSpPr>
        <p:spPr>
          <a:xfrm flipV="1">
            <a:off x="7278914" y="1872724"/>
            <a:ext cx="1270000" cy="2044659"/>
          </a:xfrm>
          <a:prstGeom prst="line">
            <a:avLst/>
          </a:prstGeom>
          <a:ln w="28575"/>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1946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p:cNvPicPr>
            <a:picLocks noChangeAspect="1"/>
          </p:cNvPicPr>
          <p:nvPr/>
        </p:nvPicPr>
        <p:blipFill>
          <a:blip r:embed="rId4"/>
          <a:stretch>
            <a:fillRect/>
          </a:stretch>
        </p:blipFill>
        <p:spPr>
          <a:xfrm>
            <a:off x="690027" y="155945"/>
            <a:ext cx="5180734" cy="6248400"/>
          </a:xfrm>
          <a:prstGeom prst="rect">
            <a:avLst/>
          </a:prstGeom>
        </p:spPr>
      </p:pic>
      <p:sp>
        <p:nvSpPr>
          <p:cNvPr id="8" name="Left Arrow 7"/>
          <p:cNvSpPr/>
          <p:nvPr/>
        </p:nvSpPr>
        <p:spPr>
          <a:xfrm>
            <a:off x="5784112" y="308344"/>
            <a:ext cx="6166883" cy="209461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Space for additional relevant information</a:t>
            </a:r>
          </a:p>
        </p:txBody>
      </p:sp>
      <p:sp>
        <p:nvSpPr>
          <p:cNvPr id="9" name="Rectangle 8"/>
          <p:cNvSpPr/>
          <p:nvPr/>
        </p:nvSpPr>
        <p:spPr>
          <a:xfrm>
            <a:off x="6687879" y="2402958"/>
            <a:ext cx="4944140" cy="3539430"/>
          </a:xfrm>
          <a:prstGeom prst="rect">
            <a:avLst/>
          </a:prstGeom>
        </p:spPr>
        <p:txBody>
          <a:bodyPr wrap="square">
            <a:spAutoFit/>
          </a:bodyPr>
          <a:lstStyle/>
          <a:p>
            <a:r>
              <a:rPr lang="en-US" sz="2800" dirty="0">
                <a:latin typeface="Calibri" panose="020F0502020204030204" pitchFamily="34" charset="0"/>
                <a:cs typeface="Calibri" panose="020F0502020204030204" pitchFamily="34" charset="0"/>
              </a:rPr>
              <a:t>A diagnosis of dementia does not exclude an individual from the PASRR process, and it is considered relevant information.  </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The PASRR process must be completed if the individual has a diagnosis of dementia. </a:t>
            </a:r>
          </a:p>
        </p:txBody>
      </p:sp>
    </p:spTree>
    <p:extLst>
      <p:ext uri="{BB962C8B-B14F-4D97-AF65-F5344CB8AC3E}">
        <p14:creationId xmlns:p14="http://schemas.microsoft.com/office/powerpoint/2010/main" val="314922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normAutofit/>
          </a:bodyPr>
          <a:lstStyle/>
          <a:p>
            <a:pPr algn="ctr"/>
            <a:r>
              <a:rPr lang="en-US" sz="3600" dirty="0">
                <a:latin typeface="Calibri" panose="020F0502020204030204" pitchFamily="34" charset="0"/>
                <a:cs typeface="Calibri" panose="020F0502020204030204" pitchFamily="34" charset="0"/>
              </a:rPr>
              <a:t>What about people who are going to a NF for short-term rehab after hospital treatment?</a:t>
            </a:r>
          </a:p>
        </p:txBody>
      </p:sp>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49794" y="1796902"/>
            <a:ext cx="7474689" cy="4193049"/>
          </a:xfrm>
        </p:spPr>
      </p:pic>
    </p:spTree>
    <p:extLst>
      <p:ext uri="{BB962C8B-B14F-4D97-AF65-F5344CB8AC3E}">
        <p14:creationId xmlns:p14="http://schemas.microsoft.com/office/powerpoint/2010/main" val="4158300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6" name="Title 5"/>
          <p:cNvSpPr>
            <a:spLocks noGrp="1"/>
          </p:cNvSpPr>
          <p:nvPr>
            <p:ph type="title"/>
          </p:nvPr>
        </p:nvSpPr>
        <p:spPr/>
        <p:txBody>
          <a:bodyPr>
            <a:normAutofit fontScale="90000"/>
          </a:bodyPr>
          <a:lstStyle/>
          <a:p>
            <a:pPr algn="ctr"/>
            <a:r>
              <a:rPr lang="en-US" sz="4000" dirty="0">
                <a:latin typeface="Calibri" panose="020F0502020204030204" pitchFamily="34" charset="0"/>
                <a:cs typeface="Calibri" panose="020F0502020204030204" pitchFamily="34" charset="0"/>
              </a:rPr>
              <a:t>How does the hospital designate an </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Exempted Hospital Discharge?</a:t>
            </a:r>
            <a:br>
              <a:rPr lang="en-US" dirty="0">
                <a:latin typeface="Calibri" panose="020F0502020204030204" pitchFamily="34" charset="0"/>
                <a:cs typeface="Calibri" panose="020F0502020204030204" pitchFamily="34" charset="0"/>
              </a:rPr>
            </a:br>
            <a:r>
              <a:rPr lang="en-US" sz="3100" dirty="0">
                <a:latin typeface="Calibri" panose="020F0502020204030204" pitchFamily="34" charset="0"/>
                <a:cs typeface="Calibri" panose="020F0502020204030204" pitchFamily="34" charset="0"/>
              </a:rPr>
              <a:t>Complete Sections IIA and III in the PASRR Level I</a:t>
            </a:r>
            <a:endParaRPr lang="en-US" dirty="0">
              <a:latin typeface="Calibri" panose="020F0502020204030204" pitchFamily="34" charset="0"/>
              <a:cs typeface="Calibri" panose="020F0502020204030204" pitchFamily="34" charset="0"/>
            </a:endParaRPr>
          </a:p>
        </p:txBody>
      </p:sp>
      <p:pic>
        <p:nvPicPr>
          <p:cNvPr id="12" name="Picture 11"/>
          <p:cNvPicPr>
            <a:picLocks noChangeAspect="1"/>
          </p:cNvPicPr>
          <p:nvPr/>
        </p:nvPicPr>
        <p:blipFill>
          <a:blip r:embed="rId4"/>
          <a:stretch>
            <a:fillRect/>
          </a:stretch>
        </p:blipFill>
        <p:spPr>
          <a:xfrm>
            <a:off x="659475" y="1690689"/>
            <a:ext cx="8804851" cy="1889952"/>
          </a:xfrm>
          <a:prstGeom prst="rect">
            <a:avLst/>
          </a:prstGeom>
          <a:ln>
            <a:noFill/>
          </a:ln>
          <a:effectLst>
            <a:outerShdw blurRad="292100" dist="139700" dir="2700000" algn="tl" rotWithShape="0">
              <a:srgbClr val="333333">
                <a:alpha val="65000"/>
              </a:srgbClr>
            </a:outerShdw>
          </a:effectLst>
        </p:spPr>
      </p:pic>
      <p:pic>
        <p:nvPicPr>
          <p:cNvPr id="14" name="Content Placeholder 13"/>
          <p:cNvPicPr>
            <a:picLocks noGrp="1" noChangeAspect="1"/>
          </p:cNvPicPr>
          <p:nvPr>
            <p:ph idx="1"/>
          </p:nvPr>
        </p:nvPicPr>
        <p:blipFill>
          <a:blip r:embed="rId5"/>
          <a:stretch>
            <a:fillRect/>
          </a:stretch>
        </p:blipFill>
        <p:spPr>
          <a:xfrm>
            <a:off x="659476" y="3580641"/>
            <a:ext cx="8804850" cy="2732838"/>
          </a:xfrm>
          <a:prstGeom prst="rect">
            <a:avLst/>
          </a:prstGeom>
          <a:ln>
            <a:noFill/>
          </a:ln>
          <a:effectLst>
            <a:outerShdw blurRad="292100" dist="139700" dir="2700000" algn="tl" rotWithShape="0">
              <a:srgbClr val="333333">
                <a:alpha val="65000"/>
              </a:srgbClr>
            </a:outerShdw>
          </a:effectLst>
        </p:spPr>
      </p:pic>
      <p:sp>
        <p:nvSpPr>
          <p:cNvPr id="17" name="Left Arrow 16"/>
          <p:cNvSpPr/>
          <p:nvPr/>
        </p:nvSpPr>
        <p:spPr>
          <a:xfrm rot="19811878">
            <a:off x="6587028" y="4189894"/>
            <a:ext cx="5455116" cy="111719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All EHDs must be signed by physician, PA or ARNP.</a:t>
            </a:r>
          </a:p>
        </p:txBody>
      </p:sp>
    </p:spTree>
    <p:extLst>
      <p:ext uri="{BB962C8B-B14F-4D97-AF65-F5344CB8AC3E}">
        <p14:creationId xmlns:p14="http://schemas.microsoft.com/office/powerpoint/2010/main" val="1421986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6" name="Title 5"/>
          <p:cNvSpPr txBox="1">
            <a:spLocks noGrp="1"/>
          </p:cNvSpPr>
          <p:nvPr>
            <p:ph type="title"/>
          </p:nvPr>
        </p:nvSpPr>
        <p:spPr>
          <a:xfrm>
            <a:off x="838200" y="-93081"/>
            <a:ext cx="10515600" cy="2197525"/>
          </a:xfrm>
          <a:prstGeom prst="rect">
            <a:avLst/>
          </a:prstGeom>
          <a:noFill/>
        </p:spPr>
        <p:txBody>
          <a:bodyPr wrap="square" rtlCol="0">
            <a:spAutoFit/>
          </a:bodyPr>
          <a:lstStyle/>
          <a:p>
            <a:br>
              <a:rPr lang="en-US" sz="2800" dirty="0">
                <a:solidFill>
                  <a:srgbClr val="0070C0"/>
                </a:solidFill>
                <a:latin typeface="Calibri" panose="020F0502020204030204" pitchFamily="34" charset="0"/>
                <a:cs typeface="Calibri" panose="020F0502020204030204" pitchFamily="34" charset="0"/>
              </a:rPr>
            </a:br>
            <a:br>
              <a:rPr lang="en-US" sz="2800" dirty="0">
                <a:solidFill>
                  <a:srgbClr val="0070C0"/>
                </a:solidFill>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What happens if a person entered the facility on an EHD, but the stay later extends beyond 30 days and the person does not meet PASRR Level II criteria?</a:t>
            </a:r>
          </a:p>
        </p:txBody>
      </p:sp>
      <p:pic>
        <p:nvPicPr>
          <p:cNvPr id="7" name="Content Placeholder 6"/>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992807" y="2668773"/>
            <a:ext cx="10854646" cy="2418512"/>
          </a:xfrm>
          <a:prstGeom prst="rect">
            <a:avLst/>
          </a:prstGeom>
          <a:ln>
            <a:solidFill>
              <a:schemeClr val="accent2">
                <a:lumMod val="75000"/>
              </a:schemeClr>
            </a:solidFill>
          </a:ln>
        </p:spPr>
      </p:pic>
      <p:sp>
        <p:nvSpPr>
          <p:cNvPr id="4" name="Oval 3"/>
          <p:cNvSpPr/>
          <p:nvPr/>
        </p:nvSpPr>
        <p:spPr>
          <a:xfrm>
            <a:off x="648261" y="2381693"/>
            <a:ext cx="4189554" cy="83997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0509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148857"/>
            <a:ext cx="10515600" cy="1183873"/>
          </a:xfrm>
        </p:spPr>
        <p:txBody>
          <a:bodyPr>
            <a:normAutofit/>
          </a:bodyPr>
          <a:lstStyle/>
          <a:p>
            <a:pPr algn="ctr"/>
            <a:r>
              <a:rPr lang="en-US" sz="3200" dirty="0">
                <a:solidFill>
                  <a:schemeClr val="accent2">
                    <a:lumMod val="25000"/>
                  </a:schemeClr>
                </a:solidFill>
                <a:latin typeface="Calibri" panose="020F0502020204030204" pitchFamily="34" charset="0"/>
                <a:cs typeface="Calibri" panose="020F0502020204030204" pitchFamily="34" charset="0"/>
              </a:rPr>
              <a:t>What about people who admit to the NF for a respite stay?</a:t>
            </a:r>
            <a:endParaRPr lang="en-US" sz="3200" dirty="0">
              <a:latin typeface="Calibri" panose="020F0502020204030204" pitchFamily="34" charset="0"/>
              <a:cs typeface="Calibri" panose="020F0502020204030204" pitchFamily="34" charset="0"/>
            </a:endParaRPr>
          </a:p>
        </p:txBody>
      </p:sp>
      <p:sp>
        <p:nvSpPr>
          <p:cNvPr id="4" name="Content Placeholder 3"/>
          <p:cNvSpPr>
            <a:spLocks noGrp="1"/>
          </p:cNvSpPr>
          <p:nvPr>
            <p:ph sz="half" idx="1"/>
          </p:nvPr>
        </p:nvSpPr>
        <p:spPr>
          <a:xfrm>
            <a:off x="838200" y="1332730"/>
            <a:ext cx="5181600" cy="4844233"/>
          </a:xfrm>
        </p:spPr>
        <p:txBody>
          <a:bodyPr>
            <a:normAutofit lnSpcReduction="10000"/>
          </a:bodyPr>
          <a:lstStyle/>
          <a:p>
            <a:pPr>
              <a:spcBef>
                <a:spcPts val="1200"/>
              </a:spcBef>
            </a:pPr>
            <a:r>
              <a:rPr lang="en-US" dirty="0">
                <a:solidFill>
                  <a:schemeClr val="accent2">
                    <a:lumMod val="25000"/>
                  </a:schemeClr>
                </a:solidFill>
              </a:rPr>
              <a:t>For individuals with ID/RC, the DDA PASRR assessor typically completes the Level I.  </a:t>
            </a:r>
          </a:p>
          <a:p>
            <a:pPr>
              <a:spcBef>
                <a:spcPts val="1200"/>
              </a:spcBef>
            </a:pPr>
            <a:r>
              <a:rPr lang="en-US" dirty="0">
                <a:solidFill>
                  <a:schemeClr val="accent2">
                    <a:lumMod val="25000"/>
                  </a:schemeClr>
                </a:solidFill>
              </a:rPr>
              <a:t>Contact the regional PASRR coordinator if you wish to refer someone to a NF for respite. A Regional DDA authority or designee will sign section III.</a:t>
            </a:r>
          </a:p>
          <a:p>
            <a:pPr>
              <a:spcBef>
                <a:spcPts val="1200"/>
              </a:spcBef>
            </a:pPr>
            <a:r>
              <a:rPr lang="en-US" dirty="0">
                <a:solidFill>
                  <a:schemeClr val="accent2">
                    <a:lumMod val="25000"/>
                  </a:schemeClr>
                </a:solidFill>
              </a:rPr>
              <a:t>Respite admissions must be 30 days or less </a:t>
            </a:r>
            <a:r>
              <a:rPr lang="en-US" dirty="0"/>
              <a:t>(allowed: 30 total days over the course of one calendar year).</a:t>
            </a:r>
          </a:p>
          <a:p>
            <a:pPr marL="0" indent="0">
              <a:buNone/>
            </a:pPr>
            <a:endParaRPr lang="en-US" dirty="0"/>
          </a:p>
        </p:txBody>
      </p:sp>
      <p:pic>
        <p:nvPicPr>
          <p:cNvPr id="7" name="Picture 2"/>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7320672" y="1332730"/>
            <a:ext cx="3510726" cy="468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7423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sz="4000" dirty="0">
                <a:solidFill>
                  <a:schemeClr val="accent2">
                    <a:lumMod val="25000"/>
                  </a:schemeClr>
                </a:solidFill>
                <a:latin typeface="Calibri" panose="020F0502020204030204" pitchFamily="34" charset="0"/>
                <a:cs typeface="Calibri" panose="020F0502020204030204" pitchFamily="34" charset="0"/>
              </a:rPr>
              <a:t>What is a Categorical Determination?</a:t>
            </a:r>
            <a:br>
              <a:rPr lang="en-US" dirty="0">
                <a:solidFill>
                  <a:schemeClr val="accent2">
                    <a:lumMod val="25000"/>
                  </a:schemeClr>
                </a:solidFill>
                <a:latin typeface="Calibri" panose="020F0502020204030204" pitchFamily="34" charset="0"/>
                <a:cs typeface="Calibri" panose="020F0502020204030204" pitchFamily="34" charset="0"/>
              </a:rPr>
            </a:br>
            <a:endParaRPr lang="en-US" dirty="0"/>
          </a:p>
        </p:txBody>
      </p:sp>
      <p:pic>
        <p:nvPicPr>
          <p:cNvPr id="6" name="Content Placeholder 5"/>
          <p:cNvPicPr>
            <a:picLocks noGrp="1" noChangeAspect="1"/>
          </p:cNvPicPr>
          <p:nvPr>
            <p:ph idx="1"/>
          </p:nvPr>
        </p:nvPicPr>
        <p:blipFill>
          <a:blip r:embed="rId4"/>
          <a:stretch>
            <a:fillRect/>
          </a:stretch>
        </p:blipFill>
        <p:spPr>
          <a:xfrm>
            <a:off x="1103798" y="1249835"/>
            <a:ext cx="8656889" cy="4903316"/>
          </a:xfrm>
          <a:prstGeom prst="rect">
            <a:avLst/>
          </a:prstGeom>
          <a:ln>
            <a:noFill/>
          </a:ln>
          <a:effectLst>
            <a:outerShdw blurRad="292100" dist="139700" dir="2700000" algn="tl" rotWithShape="0">
              <a:srgbClr val="333333">
                <a:alpha val="65000"/>
              </a:srgbClr>
            </a:outerShdw>
          </a:effectLst>
        </p:spPr>
      </p:pic>
      <p:sp>
        <p:nvSpPr>
          <p:cNvPr id="4" name="Left Arrow 3"/>
          <p:cNvSpPr/>
          <p:nvPr/>
        </p:nvSpPr>
        <p:spPr>
          <a:xfrm rot="20156229">
            <a:off x="6904478" y="4146949"/>
            <a:ext cx="5119784" cy="12654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CDs are typically signed by a Regional DSHS Authority/Designee.</a:t>
            </a:r>
          </a:p>
        </p:txBody>
      </p:sp>
    </p:spTree>
    <p:extLst>
      <p:ext uri="{BB962C8B-B14F-4D97-AF65-F5344CB8AC3E}">
        <p14:creationId xmlns:p14="http://schemas.microsoft.com/office/powerpoint/2010/main" val="3798912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p:cNvSpPr txBox="1"/>
          <p:nvPr/>
        </p:nvSpPr>
        <p:spPr>
          <a:xfrm>
            <a:off x="201080" y="3668700"/>
            <a:ext cx="5003595" cy="1815882"/>
          </a:xfrm>
          <a:prstGeom prst="rect">
            <a:avLst/>
          </a:prstGeom>
          <a:noFill/>
        </p:spPr>
        <p:txBody>
          <a:bodyPr wrap="square" rtlCol="0">
            <a:spAutoFit/>
          </a:bodyPr>
          <a:lstStyle/>
          <a:p>
            <a:pPr algn="ctr"/>
            <a:r>
              <a:rPr lang="en-US" sz="2800" dirty="0">
                <a:latin typeface="Calibri" panose="020F0502020204030204" pitchFamily="34" charset="0"/>
                <a:cs typeface="Calibri" panose="020F0502020204030204" pitchFamily="34" charset="0"/>
              </a:rPr>
              <a:t>If there is credible suspicion of SMI or ID/RC, but no diagnosis, you </a:t>
            </a:r>
            <a:r>
              <a:rPr lang="en-US" sz="2800" u="sng" dirty="0">
                <a:latin typeface="Calibri" panose="020F0502020204030204" pitchFamily="34" charset="0"/>
                <a:cs typeface="Calibri" panose="020F0502020204030204" pitchFamily="34" charset="0"/>
              </a:rPr>
              <a:t>must</a:t>
            </a:r>
            <a:r>
              <a:rPr lang="en-US" sz="2800" dirty="0">
                <a:latin typeface="Calibri" panose="020F0502020204030204" pitchFamily="34" charset="0"/>
                <a:cs typeface="Calibri" panose="020F0502020204030204" pitchFamily="34" charset="0"/>
              </a:rPr>
              <a:t> complete the Additional Comments section.</a:t>
            </a:r>
          </a:p>
        </p:txBody>
      </p:sp>
      <p:pic>
        <p:nvPicPr>
          <p:cNvPr id="8" name="Picture 7"/>
          <p:cNvPicPr>
            <a:picLocks noChangeAspect="1"/>
          </p:cNvPicPr>
          <p:nvPr/>
        </p:nvPicPr>
        <p:blipFill>
          <a:blip r:embed="rId4"/>
          <a:stretch>
            <a:fillRect/>
          </a:stretch>
        </p:blipFill>
        <p:spPr>
          <a:xfrm>
            <a:off x="5221601" y="176940"/>
            <a:ext cx="6258304" cy="6149432"/>
          </a:xfrm>
          <a:prstGeom prst="rect">
            <a:avLst/>
          </a:prstGeom>
        </p:spPr>
      </p:pic>
      <p:sp>
        <p:nvSpPr>
          <p:cNvPr id="10" name="Oval 9"/>
          <p:cNvSpPr/>
          <p:nvPr/>
        </p:nvSpPr>
        <p:spPr>
          <a:xfrm>
            <a:off x="5018566" y="4657060"/>
            <a:ext cx="5305647" cy="82752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Arrow 5"/>
          <p:cNvSpPr/>
          <p:nvPr/>
        </p:nvSpPr>
        <p:spPr>
          <a:xfrm rot="1025417">
            <a:off x="541918" y="1276515"/>
            <a:ext cx="4862328" cy="17155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Referral resources are listed on page 4</a:t>
            </a:r>
            <a:endParaRPr lang="en-US" sz="2400" dirty="0"/>
          </a:p>
        </p:txBody>
      </p:sp>
    </p:spTree>
    <p:extLst>
      <p:ext uri="{BB962C8B-B14F-4D97-AF65-F5344CB8AC3E}">
        <p14:creationId xmlns:p14="http://schemas.microsoft.com/office/powerpoint/2010/main" val="4283351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pic>
        <p:nvPicPr>
          <p:cNvPr id="6" name="Content Placeholder 5"/>
          <p:cNvPicPr>
            <a:picLocks noGrp="1" noChangeAspect="1"/>
          </p:cNvPicPr>
          <p:nvPr>
            <p:ph idx="4294967295"/>
          </p:nvPr>
        </p:nvPicPr>
        <p:blipFill>
          <a:blip r:embed="rId4"/>
          <a:stretch>
            <a:fillRect/>
          </a:stretch>
        </p:blipFill>
        <p:spPr>
          <a:xfrm>
            <a:off x="4561367" y="98109"/>
            <a:ext cx="5305646" cy="6178869"/>
          </a:xfrm>
          <a:prstGeom prst="rect">
            <a:avLst/>
          </a:prstGeom>
        </p:spPr>
      </p:pic>
      <p:sp>
        <p:nvSpPr>
          <p:cNvPr id="4" name="Rectangle 3"/>
          <p:cNvSpPr/>
          <p:nvPr/>
        </p:nvSpPr>
        <p:spPr>
          <a:xfrm>
            <a:off x="1063257" y="850603"/>
            <a:ext cx="2179674" cy="3970318"/>
          </a:xfrm>
          <a:prstGeom prst="rect">
            <a:avLst/>
          </a:prstGeom>
        </p:spPr>
        <p:txBody>
          <a:bodyPr wrap="square">
            <a:spAutoFit/>
          </a:bodyPr>
          <a:lstStyle/>
          <a:p>
            <a:r>
              <a:rPr lang="en-US" sz="2800" dirty="0"/>
              <a:t>The last page contains additional information.  </a:t>
            </a:r>
          </a:p>
          <a:p>
            <a:endParaRPr lang="en-US" sz="2800" dirty="0"/>
          </a:p>
          <a:p>
            <a:r>
              <a:rPr lang="en-US" sz="2800" dirty="0"/>
              <a:t>Many of your questions are answered here.</a:t>
            </a:r>
          </a:p>
        </p:txBody>
      </p:sp>
      <p:sp>
        <p:nvSpPr>
          <p:cNvPr id="7" name="Rectangle 6"/>
          <p:cNvSpPr/>
          <p:nvPr/>
        </p:nvSpPr>
        <p:spPr>
          <a:xfrm>
            <a:off x="4561368" y="98110"/>
            <a:ext cx="5305646" cy="61788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24069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b="1" dirty="0">
                <a:solidFill>
                  <a:schemeClr val="accent2">
                    <a:lumMod val="25000"/>
                  </a:schemeClr>
                </a:solidFill>
                <a:latin typeface="Calibri" panose="020F0502020204030204" pitchFamily="34" charset="0"/>
                <a:cs typeface="Calibri" panose="020F0502020204030204" pitchFamily="34" charset="0"/>
              </a:rPr>
              <a:t>COVID-19: </a:t>
            </a:r>
            <a:br>
              <a:rPr lang="en-US" b="1" dirty="0">
                <a:solidFill>
                  <a:schemeClr val="accent2">
                    <a:lumMod val="25000"/>
                  </a:schemeClr>
                </a:solidFill>
                <a:latin typeface="Calibri" panose="020F0502020204030204" pitchFamily="34" charset="0"/>
                <a:cs typeface="Calibri" panose="020F0502020204030204" pitchFamily="34" charset="0"/>
              </a:rPr>
            </a:br>
            <a:r>
              <a:rPr lang="en-US" b="1" dirty="0">
                <a:solidFill>
                  <a:schemeClr val="accent2">
                    <a:lumMod val="25000"/>
                  </a:schemeClr>
                </a:solidFill>
                <a:latin typeface="Calibri" panose="020F0502020204030204" pitchFamily="34" charset="0"/>
                <a:cs typeface="Calibri" panose="020F0502020204030204" pitchFamily="34" charset="0"/>
              </a:rPr>
              <a:t>PASRR timelines no longer in effect</a:t>
            </a:r>
            <a:endParaRPr lang="en-US"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normAutofit/>
          </a:bodyPr>
          <a:lstStyle/>
          <a:p>
            <a:r>
              <a:rPr lang="en-US" dirty="0"/>
              <a:t>In March 2020, Washington received CMS approval of an 1135 waiver that impacts PASRR timelines.</a:t>
            </a:r>
          </a:p>
          <a:p>
            <a:pPr marL="0" indent="0">
              <a:buNone/>
            </a:pPr>
            <a:endParaRPr lang="en-US" dirty="0"/>
          </a:p>
          <a:p>
            <a:r>
              <a:rPr lang="en-US" dirty="0"/>
              <a:t>This waiver allowed that PASRR Level 1 and Level 2 assessments not be required for 30 days after admission.</a:t>
            </a:r>
          </a:p>
          <a:p>
            <a:pPr marL="0" indent="0">
              <a:buNone/>
            </a:pPr>
            <a:endParaRPr lang="en-US" dirty="0"/>
          </a:p>
          <a:p>
            <a:r>
              <a:rPr lang="en-US" dirty="0"/>
              <a:t>The waiver is NO longer in effect.  PASRR must be completed BEFORE admission to a nursing facility. </a:t>
            </a:r>
          </a:p>
          <a:p>
            <a:endParaRPr lang="en-US" dirty="0"/>
          </a:p>
          <a:p>
            <a:pPr marL="0" indent="0">
              <a:buNone/>
            </a:pPr>
            <a:endParaRPr lang="en-US" dirty="0"/>
          </a:p>
        </p:txBody>
      </p:sp>
    </p:spTree>
    <p:extLst>
      <p:ext uri="{BB962C8B-B14F-4D97-AF65-F5344CB8AC3E}">
        <p14:creationId xmlns:p14="http://schemas.microsoft.com/office/powerpoint/2010/main" val="2659291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normAutofit fontScale="90000"/>
          </a:bodyPr>
          <a:lstStyle/>
          <a:p>
            <a:pPr algn="ctr"/>
            <a:r>
              <a:rPr lang="en-US" b="1" dirty="0">
                <a:solidFill>
                  <a:schemeClr val="accent2">
                    <a:lumMod val="25000"/>
                  </a:schemeClr>
                </a:solidFill>
                <a:latin typeface="Calibri" panose="020F0502020204030204" pitchFamily="34" charset="0"/>
                <a:cs typeface="Calibri" panose="020F0502020204030204" pitchFamily="34" charset="0"/>
              </a:rPr>
              <a:t>Back to Basics: </a:t>
            </a:r>
            <a:br>
              <a:rPr lang="en-US" b="1" dirty="0">
                <a:solidFill>
                  <a:schemeClr val="accent2">
                    <a:lumMod val="25000"/>
                  </a:schemeClr>
                </a:solidFill>
                <a:latin typeface="Calibri" panose="020F0502020204030204" pitchFamily="34" charset="0"/>
                <a:cs typeface="Calibri" panose="020F0502020204030204" pitchFamily="34" charset="0"/>
              </a:rPr>
            </a:br>
            <a:r>
              <a:rPr lang="en-US" b="1" dirty="0">
                <a:solidFill>
                  <a:schemeClr val="accent2">
                    <a:lumMod val="25000"/>
                  </a:schemeClr>
                </a:solidFill>
                <a:latin typeface="Calibri" panose="020F0502020204030204" pitchFamily="34" charset="0"/>
                <a:cs typeface="Calibri" panose="020F0502020204030204" pitchFamily="34" charset="0"/>
              </a:rPr>
              <a:t>PASRRs must be completed before admission</a:t>
            </a:r>
            <a:endParaRPr lang="en-US"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838200" y="1668162"/>
            <a:ext cx="10515600" cy="4508801"/>
          </a:xfrm>
        </p:spPr>
        <p:txBody>
          <a:bodyPr>
            <a:normAutofit/>
          </a:bodyPr>
          <a:lstStyle/>
          <a:p>
            <a:pPr marL="0" indent="0">
              <a:buNone/>
            </a:pPr>
            <a:endParaRPr lang="en-US" dirty="0"/>
          </a:p>
          <a:p>
            <a:endParaRPr lang="en-US" dirty="0"/>
          </a:p>
          <a:p>
            <a:pPr marL="0" indent="0">
              <a:buNone/>
            </a:pPr>
            <a:r>
              <a:rPr lang="en-US" sz="3200" dirty="0"/>
              <a:t>The nursing home bears the responsibility to track admissions and obtain a Level 1 and Level 2, if indicated.</a:t>
            </a:r>
          </a:p>
          <a:p>
            <a:pPr marL="0" indent="0">
              <a:buNone/>
            </a:pPr>
            <a:endParaRPr lang="en-US" sz="3200" dirty="0"/>
          </a:p>
          <a:p>
            <a:pPr marL="0" indent="0">
              <a:buNone/>
            </a:pPr>
            <a:r>
              <a:rPr lang="en-US" sz="3200" dirty="0"/>
              <a:t>A facility could be cited for failing to obtain a PASRR Level 1 and a Level 2 before to admission.</a:t>
            </a:r>
          </a:p>
          <a:p>
            <a:pPr marL="0" indent="0">
              <a:buNone/>
            </a:pPr>
            <a:endParaRPr lang="en-US" dirty="0"/>
          </a:p>
        </p:txBody>
      </p:sp>
    </p:spTree>
    <p:extLst>
      <p:ext uri="{BB962C8B-B14F-4D97-AF65-F5344CB8AC3E}">
        <p14:creationId xmlns:p14="http://schemas.microsoft.com/office/powerpoint/2010/main" val="2889099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pPr algn="ctr"/>
            <a:r>
              <a:rPr lang="en-US" dirty="0"/>
              <a:t>Introduction</a:t>
            </a:r>
          </a:p>
        </p:txBody>
      </p:sp>
      <p:pic>
        <p:nvPicPr>
          <p:cNvPr id="7"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2981393" y="1549545"/>
            <a:ext cx="6229214" cy="4141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15257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706100" cy="1325563"/>
          </a:xfrm>
        </p:spPr>
        <p:txBody>
          <a:bodyPr>
            <a:normAutofit/>
          </a:bodyPr>
          <a:lstStyle/>
          <a:p>
            <a:r>
              <a:rPr lang="en-US" b="1" dirty="0">
                <a:latin typeface="Calibri" panose="020F0502020204030204" pitchFamily="34" charset="0"/>
                <a:cs typeface="Calibri" panose="020F0502020204030204" pitchFamily="34" charset="0"/>
              </a:rPr>
              <a:t>DDA PASRR can help people with intellectual disabilities or related conditions</a:t>
            </a:r>
          </a:p>
        </p:txBody>
      </p:sp>
      <p:sp>
        <p:nvSpPr>
          <p:cNvPr id="3" name="Content Placeholder 2"/>
          <p:cNvSpPr>
            <a:spLocks noGrp="1"/>
          </p:cNvSpPr>
          <p:nvPr>
            <p:ph idx="1"/>
          </p:nvPr>
        </p:nvSpPr>
        <p:spPr/>
        <p:txBody>
          <a:bodyPr>
            <a:normAutofit/>
          </a:bodyPr>
          <a:lstStyle/>
          <a:p>
            <a:endParaRPr lang="en-US" sz="4000" dirty="0"/>
          </a:p>
          <a:p>
            <a:r>
              <a:rPr lang="en-US" sz="4000" dirty="0"/>
              <a:t>Assistive Technology.</a:t>
            </a:r>
          </a:p>
          <a:p>
            <a:r>
              <a:rPr lang="en-US" sz="4000" dirty="0"/>
              <a:t>Therapeutic Supplies.</a:t>
            </a:r>
          </a:p>
          <a:p>
            <a:r>
              <a:rPr lang="en-US" sz="4000" dirty="0"/>
              <a:t>Remote Services.</a:t>
            </a:r>
          </a:p>
        </p:txBody>
      </p:sp>
    </p:spTree>
    <p:extLst>
      <p:ext uri="{BB962C8B-B14F-4D97-AF65-F5344CB8AC3E}">
        <p14:creationId xmlns:p14="http://schemas.microsoft.com/office/powerpoint/2010/main" val="40148440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normAutofit fontScale="90000"/>
          </a:bodyPr>
          <a:lstStyle/>
          <a:p>
            <a:r>
              <a:rPr lang="en-US" b="1" dirty="0">
                <a:latin typeface="+mn-lt"/>
              </a:rPr>
              <a:t>Communication with the PASRR team is highly important for the resident, the PASRR Team and the nursing facility! </a:t>
            </a:r>
            <a:endParaRPr lang="en-US" b="1" dirty="0">
              <a:latin typeface="+mn-lt"/>
              <a:cs typeface="Calibri" panose="020F0502020204030204" pitchFamily="34" charset="0"/>
            </a:endParaRPr>
          </a:p>
        </p:txBody>
      </p:sp>
      <p:sp>
        <p:nvSpPr>
          <p:cNvPr id="3" name="Content Placeholder 2"/>
          <p:cNvSpPr>
            <a:spLocks noGrp="1"/>
          </p:cNvSpPr>
          <p:nvPr>
            <p:ph idx="1"/>
          </p:nvPr>
        </p:nvSpPr>
        <p:spPr/>
        <p:txBody>
          <a:bodyPr>
            <a:normAutofit/>
          </a:bodyPr>
          <a:lstStyle/>
          <a:p>
            <a:endParaRPr lang="en-US" dirty="0"/>
          </a:p>
          <a:p>
            <a:pPr marL="0" marR="0">
              <a:spcBef>
                <a:spcPts val="0"/>
              </a:spcBef>
              <a:spcAft>
                <a:spcPts val="0"/>
              </a:spcAft>
            </a:pPr>
            <a:r>
              <a:rPr lang="en-US" sz="3200" dirty="0">
                <a:effectLst/>
                <a:ea typeface="Calibri" panose="020F0502020204030204" pitchFamily="34" charset="0"/>
                <a:cs typeface="Times New Roman" panose="02020603050405020304" pitchFamily="18" charset="0"/>
              </a:rPr>
              <a:t>Let PASRR know as soon as possible if a PASRR resident:</a:t>
            </a:r>
            <a:endParaRPr lang="en-US" sz="3200" dirty="0">
              <a:effectLst/>
              <a:ea typeface="Calibri" panose="020F0502020204030204" pitchFamily="34" charset="0"/>
            </a:endParaRPr>
          </a:p>
          <a:p>
            <a:pPr lvl="1"/>
            <a:r>
              <a:rPr lang="en-US" sz="3200" dirty="0"/>
              <a:t>Has a significant change in condition.</a:t>
            </a:r>
          </a:p>
          <a:p>
            <a:pPr lvl="1"/>
            <a:r>
              <a:rPr lang="en-US" sz="3200" dirty="0"/>
              <a:t>Is diagnosed with COVID.</a:t>
            </a:r>
          </a:p>
          <a:p>
            <a:pPr lvl="1"/>
            <a:r>
              <a:rPr lang="en-US" sz="3200" dirty="0"/>
              <a:t>Is hospitalized.</a:t>
            </a:r>
          </a:p>
          <a:p>
            <a:pPr lvl="1"/>
            <a:r>
              <a:rPr lang="en-US" sz="3200" dirty="0"/>
              <a:t>Experiences behavior challenges.</a:t>
            </a:r>
          </a:p>
          <a:p>
            <a:pPr lvl="1"/>
            <a:r>
              <a:rPr lang="en-US" sz="3200" dirty="0"/>
              <a:t>Requests supports in addition to regular NF care.</a:t>
            </a:r>
          </a:p>
          <a:p>
            <a:pPr lvl="1"/>
            <a:r>
              <a:rPr lang="en-US" sz="3200" dirty="0"/>
              <a:t>Passes away.</a:t>
            </a:r>
          </a:p>
        </p:txBody>
      </p:sp>
    </p:spTree>
    <p:extLst>
      <p:ext uri="{BB962C8B-B14F-4D97-AF65-F5344CB8AC3E}">
        <p14:creationId xmlns:p14="http://schemas.microsoft.com/office/powerpoint/2010/main" val="906498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normAutofit fontScale="90000"/>
          </a:bodyPr>
          <a:lstStyle/>
          <a:p>
            <a:pPr algn="ctr"/>
            <a:r>
              <a:rPr lang="en-US" b="1" dirty="0">
                <a:latin typeface="Calibri" panose="020F0502020204030204" pitchFamily="34" charset="0"/>
                <a:cs typeface="Calibri" panose="020F0502020204030204" pitchFamily="34" charset="0"/>
              </a:rPr>
              <a:t>Residential Care Services</a:t>
            </a:r>
            <a:br>
              <a:rPr lang="en-US" b="1" strike="sngStrike" dirty="0">
                <a:highlight>
                  <a:srgbClr val="FFFF00"/>
                </a:highlight>
                <a:latin typeface="Calibri" panose="020F0502020204030204" pitchFamily="34" charset="0"/>
                <a:cs typeface="Calibri" panose="020F0502020204030204" pitchFamily="34" charset="0"/>
              </a:rPr>
            </a:br>
            <a:r>
              <a:rPr lang="en-US" sz="5300" b="1" dirty="0">
                <a:latin typeface="Calibri" panose="020F0502020204030204" pitchFamily="34" charset="0"/>
                <a:cs typeface="Calibri" panose="020F0502020204030204" pitchFamily="34" charset="0"/>
              </a:rPr>
              <a:t>Behavioral Health Support Team</a:t>
            </a:r>
            <a:endParaRPr lang="en-US" b="1" dirty="0">
              <a:latin typeface="Calibri" panose="020F0502020204030204" pitchFamily="34" charset="0"/>
              <a:cs typeface="Calibri" panose="020F0502020204030204" pitchFamily="34" charset="0"/>
            </a:endParaRPr>
          </a:p>
        </p:txBody>
      </p:sp>
      <p:pic>
        <p:nvPicPr>
          <p:cNvPr id="4" name="Content Placeholder 3"/>
          <p:cNvPicPr>
            <a:picLocks noGrp="1" noChangeAspect="1"/>
          </p:cNvPicPr>
          <p:nvPr>
            <p:ph idx="1"/>
          </p:nvPr>
        </p:nvPicPr>
        <p:blipFill>
          <a:blip r:embed="rId4"/>
          <a:stretch>
            <a:fillRect/>
          </a:stretch>
        </p:blipFill>
        <p:spPr>
          <a:xfrm>
            <a:off x="2861384" y="2027538"/>
            <a:ext cx="5950130" cy="3661619"/>
          </a:xfrm>
          <a:prstGeom prst="rect">
            <a:avLst/>
          </a:prstGeom>
        </p:spPr>
      </p:pic>
    </p:spTree>
    <p:extLst>
      <p:ext uri="{BB962C8B-B14F-4D97-AF65-F5344CB8AC3E}">
        <p14:creationId xmlns:p14="http://schemas.microsoft.com/office/powerpoint/2010/main" val="38346299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124692"/>
            <a:ext cx="10217727" cy="1177635"/>
          </a:xfrm>
        </p:spPr>
        <p:txBody>
          <a:bodyPr>
            <a:normAutofit fontScale="90000"/>
          </a:bodyPr>
          <a:lstStyle/>
          <a:p>
            <a:pPr algn="ctr"/>
            <a:br>
              <a:rPr kumimoji="0" lang="en-US" sz="4000" b="1" i="0" u="none" strike="noStrike" kern="1200" cap="none" spc="0" normalizeH="0" baseline="0" noProof="0" dirty="0">
                <a:ln>
                  <a:noFill/>
                </a:ln>
                <a:solidFill>
                  <a:prstClr val="black"/>
                </a:solidFill>
                <a:effectLst/>
                <a:uLnTx/>
                <a:uFillTx/>
                <a:latin typeface="Calibri" panose="020F0502020204030204"/>
                <a:ea typeface="+mj-ea"/>
                <a:cs typeface="+mj-cs"/>
              </a:rPr>
            </a:br>
            <a:r>
              <a:rPr kumimoji="0" lang="en-US" sz="4000" b="1" i="0" u="none" strike="noStrike" kern="1200" cap="none" spc="0" normalizeH="0" baseline="0" noProof="0" dirty="0">
                <a:ln>
                  <a:noFill/>
                </a:ln>
                <a:solidFill>
                  <a:prstClr val="black"/>
                </a:solidFill>
                <a:effectLst/>
                <a:uLnTx/>
                <a:uFillTx/>
                <a:latin typeface="Calibri" panose="020F0502020204030204"/>
                <a:ea typeface="+mj-ea"/>
                <a:cs typeface="+mj-cs"/>
              </a:rPr>
              <a:t> </a:t>
            </a:r>
            <a:r>
              <a:rPr kumimoji="0" lang="en-US" sz="4900" b="1" i="0" u="none" strike="noStrike" kern="1200" cap="none" spc="0" normalizeH="0" baseline="0" noProof="0" dirty="0">
                <a:ln>
                  <a:noFill/>
                </a:ln>
                <a:solidFill>
                  <a:prstClr val="black"/>
                </a:solidFill>
                <a:effectLst/>
                <a:uLnTx/>
                <a:uFillTx/>
                <a:latin typeface="Calibri" panose="020F0502020204030204"/>
                <a:ea typeface="+mj-ea"/>
                <a:cs typeface="+mj-cs"/>
              </a:rPr>
              <a:t>Behavioral Health Support Team </a:t>
            </a:r>
            <a:br>
              <a:rPr kumimoji="0" lang="en-US" sz="4000" b="1" i="0" u="none" strike="noStrike" kern="1200" cap="none" spc="0" normalizeH="0" baseline="0" noProof="0" dirty="0">
                <a:ln>
                  <a:noFill/>
                </a:ln>
                <a:solidFill>
                  <a:prstClr val="black"/>
                </a:solidFill>
                <a:effectLst/>
                <a:uLnTx/>
                <a:uFillTx/>
                <a:latin typeface="Calibri" panose="020F0502020204030204"/>
                <a:ea typeface="+mj-ea"/>
                <a:cs typeface="+mj-cs"/>
              </a:rPr>
            </a:br>
            <a:endParaRPr lang="en-US" b="1" dirty="0">
              <a:latin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082D7476-503D-4E18-BE89-9C23DB679852}"/>
              </a:ext>
            </a:extLst>
          </p:cNvPr>
          <p:cNvSpPr>
            <a:spLocks noGrp="1"/>
          </p:cNvSpPr>
          <p:nvPr>
            <p:ph idx="1"/>
          </p:nvPr>
        </p:nvSpPr>
        <p:spPr>
          <a:xfrm>
            <a:off x="838200" y="1302327"/>
            <a:ext cx="10515600" cy="4874636"/>
          </a:xfrm>
        </p:spPr>
        <p:txBody>
          <a:bodyPr>
            <a:normAutofit/>
          </a:bodyPr>
          <a:lstStyle/>
          <a:p>
            <a:pPr marR="0" lvl="0" algn="l" defTabSz="914400" rtl="0" eaLnBrk="1" fontAlgn="auto" latinLnBrk="0" hangingPunct="1">
              <a:lnSpc>
                <a:spcPct val="90000"/>
              </a:lnSpc>
              <a:spcBef>
                <a:spcPts val="1000"/>
              </a:spcBef>
              <a:spcAft>
                <a:spcPts val="0"/>
              </a:spcAft>
              <a:buClrTx/>
              <a:buSzTx/>
              <a:tabLst/>
              <a:defRPr/>
            </a:pPr>
            <a:r>
              <a:rPr lang="en-US" b="1" dirty="0">
                <a:solidFill>
                  <a:prstClr val="black"/>
                </a:solidFill>
                <a:latin typeface="Calibri" panose="020F0502020204030204"/>
              </a:rPr>
              <a:t>Are you </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preparing to </a:t>
            </a:r>
            <a:r>
              <a:rPr kumimoji="0" lang="en-US" b="1" i="0" u="none" strike="noStrike" kern="1200" cap="none" spc="0" normalizeH="0" baseline="0" noProof="0" dirty="0">
                <a:ln>
                  <a:noFill/>
                </a:ln>
                <a:effectLst/>
                <a:uLnTx/>
                <a:uFillTx/>
                <a:latin typeface="Calibri" panose="020F0502020204030204"/>
                <a:ea typeface="+mn-ea"/>
                <a:cs typeface="+mn-cs"/>
              </a:rPr>
              <a:t>admit a new resident </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with a history of challenging behaviors?</a:t>
            </a:r>
            <a:endParaRPr lang="en-US" dirty="0">
              <a:solidFill>
                <a:prstClr val="black"/>
              </a:solidFill>
              <a:latin typeface="Calibri" panose="020F0502020204030204"/>
            </a:endParaRPr>
          </a:p>
          <a:p>
            <a:pPr marR="0" lvl="0" algn="l" defTabSz="914400" rtl="0" eaLnBrk="1" fontAlgn="auto" latinLnBrk="0" hangingPunct="1">
              <a:lnSpc>
                <a:spcPct val="90000"/>
              </a:lnSpc>
              <a:spcBef>
                <a:spcPts val="1000"/>
              </a:spcBef>
              <a:spcAft>
                <a:spcPts val="0"/>
              </a:spcAft>
              <a:buClrTx/>
              <a:buSzTx/>
              <a:tabLst/>
              <a:defRPr/>
            </a:pPr>
            <a:r>
              <a:rPr lang="en-US" b="1" dirty="0">
                <a:solidFill>
                  <a:prstClr val="black"/>
                </a:solidFill>
                <a:latin typeface="Calibri" panose="020F0502020204030204"/>
              </a:rPr>
              <a:t>The Behavioral Health Support Team </a:t>
            </a:r>
            <a:r>
              <a:rPr lang="en-US" dirty="0">
                <a:solidFill>
                  <a:prstClr val="black"/>
                </a:solidFill>
                <a:latin typeface="Calibri" panose="020F0502020204030204"/>
              </a:rPr>
              <a:t>offers </a:t>
            </a:r>
            <a:r>
              <a:rPr lang="en-US" b="1" dirty="0">
                <a:latin typeface="Calibri" panose="020F0502020204030204"/>
              </a:rPr>
              <a:t>Preliminary Technical Assistance, PTA, </a:t>
            </a:r>
            <a:r>
              <a:rPr lang="en-US" dirty="0">
                <a:latin typeface="Calibri" panose="020F0502020204030204" pitchFamily="34" charset="0"/>
                <a:cs typeface="Times New Roman" panose="02020603050405020304" pitchFamily="18" charset="0"/>
              </a:rPr>
              <a:t>f</a:t>
            </a:r>
            <a:r>
              <a:rPr lang="en-US" dirty="0">
                <a:effectLst/>
                <a:latin typeface="Calibri" panose="020F0502020204030204" pitchFamily="34" charset="0"/>
                <a:ea typeface="Calibri" panose="020F0502020204030204" pitchFamily="34" charset="0"/>
                <a:cs typeface="Times New Roman" panose="02020603050405020304" pitchFamily="18" charset="0"/>
              </a:rPr>
              <a:t>or providers who are considering admitting a resident with known challenging behaviors from a medical hospital or another long-term care or community-based placement but are not sure about the admission or would like assistance with preparing for the arrival, </a:t>
            </a:r>
            <a:r>
              <a:rPr lang="en-US" b="1" dirty="0"/>
              <a:t>Behavioral Health Quality Improvement Consultants</a:t>
            </a:r>
            <a:r>
              <a:rPr lang="en-US" dirty="0">
                <a:effectLst/>
                <a:latin typeface="Calibri" panose="020F0502020204030204" pitchFamily="34" charset="0"/>
                <a:ea typeface="Calibri" panose="020F0502020204030204" pitchFamily="34" charset="0"/>
                <a:cs typeface="Times New Roman" panose="02020603050405020304" pitchFamily="18" charset="0"/>
              </a:rPr>
              <a:t> are available to support providers ahead of the admission. </a:t>
            </a:r>
            <a:endParaRPr lang="en-US" dirty="0">
              <a:solidFill>
                <a:srgbClr val="00B050"/>
              </a:solidFill>
              <a:latin typeface="Calibri" panose="020F0502020204030204" pitchFamily="34" charset="0"/>
              <a:cs typeface="Times New Roman" panose="02020603050405020304" pitchFamily="18" charset="0"/>
            </a:endParaRPr>
          </a:p>
          <a:p>
            <a:pPr marR="0" lvl="0" algn="l" defTabSz="914400" rtl="0" eaLnBrk="1" fontAlgn="auto" latinLnBrk="0" hangingPunct="1">
              <a:lnSpc>
                <a:spcPct val="90000"/>
              </a:lnSpc>
              <a:spcBef>
                <a:spcPts val="1000"/>
              </a:spcBef>
              <a:spcAft>
                <a:spcPts val="0"/>
              </a:spcAft>
              <a:buClrTx/>
              <a:buSzTx/>
              <a:tabLst/>
              <a:defRPr/>
            </a:pPr>
            <a:r>
              <a:rPr lang="en-US" b="1" dirty="0">
                <a:latin typeface="Calibri" panose="020F0502020204030204" pitchFamily="34" charset="0"/>
                <a:cs typeface="Times New Roman" panose="02020603050405020304" pitchFamily="18" charset="0"/>
              </a:rPr>
              <a:t>These PTAs </a:t>
            </a:r>
            <a:r>
              <a:rPr lang="en-US" dirty="0">
                <a:latin typeface="Calibri" panose="020F0502020204030204" pitchFamily="34" charset="0"/>
                <a:cs typeface="Times New Roman" panose="02020603050405020304" pitchFamily="18" charset="0"/>
              </a:rPr>
              <a:t>involve more extensive research, take a heavy regulatory focus and involve one or two meetings with the provider. </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286372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133815"/>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125983"/>
          </a:xfrm>
        </p:spPr>
        <p:txBody>
          <a:bodyPr>
            <a:normAutofit/>
          </a:bodyPr>
          <a:lstStyle/>
          <a:p>
            <a:pPr algn="ctr"/>
            <a:r>
              <a:rPr lang="en-US" sz="3800" b="1" dirty="0">
                <a:solidFill>
                  <a:prstClr val="black"/>
                </a:solidFill>
                <a:latin typeface="Calibri" panose="020F0502020204030204"/>
              </a:rPr>
              <a:t>D</a:t>
            </a:r>
            <a:r>
              <a:rPr kumimoji="0" lang="en-US" sz="3800" b="1" i="0" u="none" strike="noStrike" kern="1200" cap="none" spc="0" normalizeH="0" baseline="0" noProof="0" dirty="0">
                <a:ln>
                  <a:noFill/>
                </a:ln>
                <a:solidFill>
                  <a:prstClr val="black"/>
                </a:solidFill>
                <a:effectLst/>
                <a:uLnTx/>
                <a:uFillTx/>
                <a:latin typeface="Calibri" panose="020F0502020204030204"/>
                <a:ea typeface="+mj-ea"/>
                <a:cs typeface="+mj-cs"/>
              </a:rPr>
              <a:t>o you currently… </a:t>
            </a:r>
            <a:endParaRPr lang="en-US" sz="3800" b="1" dirty="0">
              <a:latin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ADE09939-FCBF-4870-BF6D-EA48C4ED711C}"/>
              </a:ext>
            </a:extLst>
          </p:cNvPr>
          <p:cNvSpPr>
            <a:spLocks noGrp="1"/>
          </p:cNvSpPr>
          <p:nvPr>
            <p:ph idx="1"/>
          </p:nvPr>
        </p:nvSpPr>
        <p:spPr>
          <a:xfrm>
            <a:off x="838200" y="1468582"/>
            <a:ext cx="10515600" cy="4708381"/>
          </a:xfrm>
        </p:spPr>
        <p:txBody>
          <a:bodyPr>
            <a:normAutofit/>
          </a:bodyPr>
          <a:lstStyle/>
          <a:p>
            <a:pPr>
              <a:defRPr/>
            </a:pPr>
            <a:r>
              <a:rPr kumimoji="0" lang="en-US" sz="2800" i="0" u="none" strike="noStrike" kern="1200" cap="none" spc="0" normalizeH="0" baseline="0" noProof="0" dirty="0">
                <a:ln>
                  <a:noFill/>
                </a:ln>
                <a:effectLst/>
                <a:uLnTx/>
                <a:uFillTx/>
                <a:latin typeface="Calibri" panose="020F0502020204030204"/>
                <a:ea typeface="+mn-ea"/>
                <a:cs typeface="+mn-cs"/>
              </a:rPr>
              <a:t>Have a resident who is difficult to care for due to behaviors?</a:t>
            </a:r>
          </a:p>
          <a:p>
            <a:pPr marR="0" lvl="0" defTabSz="914400" rtl="0" eaLnBrk="1" fontAlgn="auto" latinLnBrk="0" hangingPunct="1">
              <a:lnSpc>
                <a:spcPct val="90000"/>
              </a:lnSpc>
              <a:spcBef>
                <a:spcPts val="1000"/>
              </a:spcBef>
              <a:spcAft>
                <a:spcPts val="0"/>
              </a:spcAft>
              <a:buSzTx/>
              <a:tabLst/>
              <a:defRPr/>
            </a:pPr>
            <a:r>
              <a:rPr kumimoji="0" lang="en-US" sz="2800" i="0" u="none" strike="noStrike" kern="1200" cap="none" spc="0" normalizeH="0" baseline="0" noProof="0" dirty="0">
                <a:ln>
                  <a:noFill/>
                </a:ln>
                <a:effectLst/>
                <a:uLnTx/>
                <a:uFillTx/>
                <a:latin typeface="Calibri" panose="020F0502020204030204"/>
                <a:ea typeface="+mn-ea"/>
                <a:cs typeface="+mn-cs"/>
              </a:rPr>
              <a:t>Feel overwhelmed by a resident’s behavioral health needs?</a:t>
            </a:r>
            <a:endParaRPr kumimoji="0" lang="en-US" sz="3000" i="0" u="none" strike="noStrike" kern="1200" cap="none" spc="0" normalizeH="0" baseline="0" noProof="0" dirty="0">
              <a:ln>
                <a:noFill/>
              </a:ln>
              <a:effectLst/>
              <a:uLnTx/>
              <a:uFillTx/>
              <a:latin typeface="Calibri" panose="020F0502020204030204"/>
              <a:ea typeface="+mn-ea"/>
              <a:cs typeface="+mn-cs"/>
            </a:endParaRPr>
          </a:p>
          <a:p>
            <a:pPr>
              <a:defRPr/>
            </a:pPr>
            <a:r>
              <a:rPr kumimoji="0" lang="en-US" sz="3000" i="0" u="none" strike="noStrike" kern="1200" cap="none" spc="0" normalizeH="0" baseline="0" noProof="0" dirty="0">
                <a:ln>
                  <a:noFill/>
                </a:ln>
                <a:effectLst/>
                <a:uLnTx/>
                <a:uFillTx/>
                <a:latin typeface="Calibri" panose="020F0502020204030204"/>
                <a:ea typeface="+mn-ea"/>
                <a:cs typeface="+mn-cs"/>
              </a:rPr>
              <a:t>Struggle to create new ways to care for a resident with challenging behaviors?</a:t>
            </a:r>
          </a:p>
          <a:p>
            <a:pPr>
              <a:defRPr/>
            </a:pPr>
            <a:r>
              <a:rPr lang="en-US" sz="3000" dirty="0">
                <a:latin typeface="Calibri" panose="020F0502020204030204"/>
              </a:rPr>
              <a:t>Staff</a:t>
            </a:r>
            <a:r>
              <a:rPr kumimoji="0" lang="en-US" sz="3000" i="0" u="none" strike="noStrike" kern="1200" cap="none" spc="0" normalizeH="0" baseline="0" noProof="0" dirty="0">
                <a:ln>
                  <a:noFill/>
                </a:ln>
                <a:effectLst/>
                <a:uLnTx/>
                <a:uFillTx/>
                <a:latin typeface="Calibri" panose="020F0502020204030204"/>
                <a:ea typeface="+mn-ea"/>
                <a:cs typeface="+mn-cs"/>
              </a:rPr>
              <a:t> who want training about mental health, how to handle behaviors, regulations…or something else?</a:t>
            </a:r>
          </a:p>
          <a:p>
            <a:pPr>
              <a:defRPr/>
            </a:pPr>
            <a:r>
              <a:rPr kumimoji="0" lang="en-US" sz="3000" i="0" u="none" strike="noStrike" kern="1200" cap="none" spc="0" normalizeH="0" baseline="0" noProof="0" dirty="0">
                <a:ln>
                  <a:noFill/>
                </a:ln>
                <a:effectLst/>
                <a:uLnTx/>
                <a:uFillTx/>
                <a:latin typeface="Calibri" panose="020F0502020204030204"/>
                <a:ea typeface="+mn-ea"/>
                <a:cs typeface="+mn-cs"/>
              </a:rPr>
              <a:t>Have regulatory questions, especially when it comes to caring for residents with challenging behaviors?</a:t>
            </a:r>
          </a:p>
          <a:p>
            <a:endParaRPr lang="en-US" dirty="0"/>
          </a:p>
        </p:txBody>
      </p:sp>
    </p:spTree>
    <p:extLst>
      <p:ext uri="{BB962C8B-B14F-4D97-AF65-F5344CB8AC3E}">
        <p14:creationId xmlns:p14="http://schemas.microsoft.com/office/powerpoint/2010/main" val="5675734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122663"/>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pPr algn="ctr"/>
            <a:r>
              <a:rPr lang="en-US" b="1" dirty="0">
                <a:latin typeface="Calibri" panose="020F0502020204030204" pitchFamily="34" charset="0"/>
                <a:cs typeface="Calibri" panose="020F0502020204030204" pitchFamily="34" charset="0"/>
              </a:rPr>
              <a:t>Request a Consultation </a:t>
            </a:r>
          </a:p>
        </p:txBody>
      </p:sp>
      <p:sp>
        <p:nvSpPr>
          <p:cNvPr id="6" name="Content Placeholder 5">
            <a:extLst>
              <a:ext uri="{FF2B5EF4-FFF2-40B4-BE49-F238E27FC236}">
                <a16:creationId xmlns:a16="http://schemas.microsoft.com/office/drawing/2014/main" id="{7C002867-75CF-43EF-A0AB-B8F8F9C59DCD}"/>
              </a:ext>
            </a:extLst>
          </p:cNvPr>
          <p:cNvSpPr>
            <a:spLocks noGrp="1"/>
          </p:cNvSpPr>
          <p:nvPr>
            <p:ph idx="1"/>
          </p:nvPr>
        </p:nvSpPr>
        <p:spPr/>
        <p:txBody>
          <a:bodyPr>
            <a:normAutofit/>
          </a:bodyPr>
          <a:lstStyle/>
          <a:p>
            <a:r>
              <a:rPr lang="en-US" b="1" dirty="0"/>
              <a:t>We have six Behavioral Health Quality Improvement Consultants who can help.</a:t>
            </a:r>
          </a:p>
          <a:p>
            <a:r>
              <a:rPr lang="en-US" b="1" dirty="0"/>
              <a:t>Consultations</a:t>
            </a:r>
            <a:r>
              <a:rPr lang="en-US" dirty="0"/>
              <a:t> are brief, focused work and may include one to two visits with the provider and staff. </a:t>
            </a:r>
            <a:endParaRPr lang="en-US" b="1" dirty="0"/>
          </a:p>
          <a:p>
            <a:r>
              <a:rPr lang="en-US" b="1" dirty="0"/>
              <a:t>Staffing </a:t>
            </a:r>
            <a:r>
              <a:rPr lang="en-US" dirty="0"/>
              <a:t>does not rise to the level of requiring a consultation, but the provider may have some questions. For example, how resident rights regulations apply to a particular situation, or questions about their responsibilities regarding a resident who always threatens to discharge from the facility against medical advice. </a:t>
            </a:r>
          </a:p>
        </p:txBody>
      </p:sp>
    </p:spTree>
    <p:extLst>
      <p:ext uri="{BB962C8B-B14F-4D97-AF65-F5344CB8AC3E}">
        <p14:creationId xmlns:p14="http://schemas.microsoft.com/office/powerpoint/2010/main" val="13743703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normAutofit/>
          </a:bodyPr>
          <a:lstStyle/>
          <a:p>
            <a:pPr algn="ctr"/>
            <a:r>
              <a:rPr lang="en-US" sz="3600" b="1" dirty="0">
                <a:latin typeface="Calibri" panose="020F0502020204030204" pitchFamily="34" charset="0"/>
                <a:cs typeface="Calibri" panose="020F0502020204030204" pitchFamily="34" charset="0"/>
              </a:rPr>
              <a:t>Behavioral Health Quality Improvement Consultants</a:t>
            </a:r>
          </a:p>
        </p:txBody>
      </p:sp>
      <p:sp>
        <p:nvSpPr>
          <p:cNvPr id="6" name="Content Placeholder 5">
            <a:extLst>
              <a:ext uri="{FF2B5EF4-FFF2-40B4-BE49-F238E27FC236}">
                <a16:creationId xmlns:a16="http://schemas.microsoft.com/office/drawing/2014/main" id="{7C002867-75CF-43EF-A0AB-B8F8F9C59DCD}"/>
              </a:ext>
            </a:extLst>
          </p:cNvPr>
          <p:cNvSpPr>
            <a:spLocks noGrp="1"/>
          </p:cNvSpPr>
          <p:nvPr>
            <p:ph idx="1"/>
          </p:nvPr>
        </p:nvSpPr>
        <p:spPr/>
        <p:txBody>
          <a:bodyPr>
            <a:normAutofit lnSpcReduction="10000"/>
          </a:bodyPr>
          <a:lstStyle/>
          <a:p>
            <a:r>
              <a:rPr lang="en-US" b="1" dirty="0"/>
              <a:t>We also offer:</a:t>
            </a:r>
          </a:p>
          <a:p>
            <a:pPr lvl="1"/>
            <a:r>
              <a:rPr lang="en-US" b="1" dirty="0"/>
              <a:t>Connection Café </a:t>
            </a:r>
            <a:r>
              <a:rPr lang="en-US" dirty="0"/>
              <a:t> - meetings between a BQIC and provider and are less formal than a consultation. Cafés provide an open forum for staff to ask questions about regulations and other topics that may not be resident specific. Or the meeting may be used to answer general question about many residents in the facility. </a:t>
            </a:r>
          </a:p>
          <a:p>
            <a:pPr lvl="1"/>
            <a:r>
              <a:rPr lang="en-US" b="1" dirty="0"/>
              <a:t>Coping with Abuse Training - </a:t>
            </a:r>
            <a:r>
              <a:rPr lang="en-US" dirty="0"/>
              <a:t>help staff cope with verbal and physical abuse from residents, with the goal of increasing both skill and self-confidence.</a:t>
            </a:r>
          </a:p>
          <a:p>
            <a:pPr lvl="2"/>
            <a:r>
              <a:rPr lang="en-US" sz="2400" dirty="0"/>
              <a:t>“</a:t>
            </a:r>
            <a:r>
              <a:rPr lang="en-US" sz="2400" b="1" dirty="0"/>
              <a:t>I wish I wasn’t such a pushover with her.”</a:t>
            </a:r>
          </a:p>
          <a:p>
            <a:pPr lvl="2"/>
            <a:r>
              <a:rPr lang="en-US" sz="2400" b="1" dirty="0"/>
              <a:t>“I can’t take being yelled at anymore.”</a:t>
            </a:r>
          </a:p>
          <a:p>
            <a:pPr lvl="2"/>
            <a:r>
              <a:rPr lang="en-US" sz="2400" b="1" dirty="0"/>
              <a:t>“Am I just supposed to let this resident beat up on me all the time because they have a mental illness?”</a:t>
            </a:r>
          </a:p>
        </p:txBody>
      </p:sp>
    </p:spTree>
    <p:extLst>
      <p:ext uri="{BB962C8B-B14F-4D97-AF65-F5344CB8AC3E}">
        <p14:creationId xmlns:p14="http://schemas.microsoft.com/office/powerpoint/2010/main" val="17423927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6B74D-D463-ED99-E786-DBA31AF37917}"/>
              </a:ext>
            </a:extLst>
          </p:cNvPr>
          <p:cNvSpPr>
            <a:spLocks noGrp="1"/>
          </p:cNvSpPr>
          <p:nvPr>
            <p:ph type="title"/>
          </p:nvPr>
        </p:nvSpPr>
        <p:spPr>
          <a:xfrm>
            <a:off x="838200" y="365125"/>
            <a:ext cx="10515600" cy="743239"/>
          </a:xfrm>
        </p:spPr>
        <p:txBody>
          <a:bodyPr>
            <a:normAutofit/>
          </a:bodyPr>
          <a:lstStyle/>
          <a:p>
            <a:pPr algn="ctr"/>
            <a:r>
              <a:rPr lang="en-US" sz="2800" b="1" dirty="0">
                <a:latin typeface="Calibri" panose="020F0502020204030204" pitchFamily="34" charset="0"/>
                <a:cs typeface="Calibri" panose="020F0502020204030204" pitchFamily="34" charset="0"/>
              </a:rPr>
              <a:t>Behavioral Health Training Specialist</a:t>
            </a:r>
            <a:endParaRPr lang="en-US" sz="2800" b="1" dirty="0">
              <a:highlight>
                <a:srgbClr val="FFFF00"/>
              </a:highlight>
            </a:endParaRPr>
          </a:p>
        </p:txBody>
      </p:sp>
      <p:sp>
        <p:nvSpPr>
          <p:cNvPr id="3" name="Content Placeholder 2">
            <a:extLst>
              <a:ext uri="{FF2B5EF4-FFF2-40B4-BE49-F238E27FC236}">
                <a16:creationId xmlns:a16="http://schemas.microsoft.com/office/drawing/2014/main" id="{398D0BB8-E878-A4C4-0D9D-A59E59690159}"/>
              </a:ext>
            </a:extLst>
          </p:cNvPr>
          <p:cNvSpPr>
            <a:spLocks noGrp="1"/>
          </p:cNvSpPr>
          <p:nvPr>
            <p:ph idx="1"/>
          </p:nvPr>
        </p:nvSpPr>
        <p:spPr>
          <a:xfrm>
            <a:off x="838200" y="1196852"/>
            <a:ext cx="10515600" cy="1738075"/>
          </a:xfrm>
        </p:spPr>
        <p:txBody>
          <a:bodyPr>
            <a:normAutofit lnSpcReduction="10000"/>
          </a:bodyPr>
          <a:lstStyle/>
          <a:p>
            <a:pPr marR="0" lvl="0">
              <a:spcBef>
                <a:spcPts val="0"/>
              </a:spcBef>
              <a:spcAft>
                <a:spcPts val="0"/>
              </a:spcAft>
            </a:pPr>
            <a:r>
              <a:rPr lang="en-US" sz="2200" dirty="0">
                <a:latin typeface="Calibri" panose="020F0502020204030204" pitchFamily="34" charset="0"/>
                <a:cs typeface="Times New Roman" panose="02020603050405020304" pitchFamily="18" charset="0"/>
              </a:rPr>
              <a:t>Provide generalized, best-practice knowledge on a subject. Not resident specific. Trainings are one to two  hours in length. Continuing Education Credits are available for some. </a:t>
            </a:r>
          </a:p>
          <a:p>
            <a:pPr marR="0" lvl="0">
              <a:spcBef>
                <a:spcPts val="0"/>
              </a:spcBef>
              <a:spcAft>
                <a:spcPts val="0"/>
              </a:spcAft>
            </a:pPr>
            <a:endParaRPr lang="en-US" sz="2200" b="1" dirty="0">
              <a:latin typeface="Calibri" panose="020F0502020204030204" pitchFamily="34" charset="0"/>
              <a:cs typeface="Times New Roman" panose="02020603050405020304" pitchFamily="18" charset="0"/>
            </a:endParaRPr>
          </a:p>
          <a:p>
            <a:pPr marR="0" lvl="0">
              <a:spcBef>
                <a:spcPts val="0"/>
              </a:spcBef>
              <a:spcAft>
                <a:spcPts val="0"/>
              </a:spcAft>
              <a:buFont typeface="Wingdings" panose="05000000000000000000" pitchFamily="2" charset="2"/>
              <a:buChar char="Ø"/>
            </a:pPr>
            <a:endParaRPr lang="en-US" sz="2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r>
              <a:rPr lang="en-US" sz="2200" b="1" u="sng" dirty="0">
                <a:latin typeface="Calibri" panose="020F0502020204030204" pitchFamily="34" charset="0"/>
                <a:ea typeface="Calibri" panose="020F0502020204030204" pitchFamily="34" charset="0"/>
                <a:cs typeface="Times New Roman" panose="02020603050405020304" pitchFamily="18" charset="0"/>
              </a:rPr>
              <a:t>Here’s </a:t>
            </a:r>
            <a:r>
              <a:rPr lang="en-US" sz="2200" b="1" u="sng" dirty="0">
                <a:effectLst/>
                <a:latin typeface="Calibri" panose="020F0502020204030204" pitchFamily="34" charset="0"/>
                <a:ea typeface="Calibri" panose="020F0502020204030204" pitchFamily="34" charset="0"/>
                <a:cs typeface="Times New Roman" panose="02020603050405020304" pitchFamily="18" charset="0"/>
              </a:rPr>
              <a:t>a menu of trainings that are ready to go. </a:t>
            </a:r>
            <a:endParaRPr lang="en-US" sz="2200" b="1" u="sng" dirty="0">
              <a:solidFill>
                <a:srgbClr val="00B0F0"/>
              </a:solidFill>
            </a:endParaRPr>
          </a:p>
          <a:p>
            <a:pPr marL="0" indent="0">
              <a:buNone/>
            </a:pPr>
            <a:endParaRPr lang="en-US" sz="2200" b="1" dirty="0">
              <a:solidFill>
                <a:srgbClr val="00B0F0"/>
              </a:solidFill>
            </a:endParaRPr>
          </a:p>
          <a:p>
            <a:pPr marL="0" indent="0">
              <a:buNone/>
            </a:pPr>
            <a:endParaRPr lang="en-US" dirty="0"/>
          </a:p>
          <a:p>
            <a:pPr marL="0" indent="0">
              <a:buNone/>
            </a:pPr>
            <a:endParaRPr lang="en-US" dirty="0"/>
          </a:p>
        </p:txBody>
      </p:sp>
      <p:grpSp>
        <p:nvGrpSpPr>
          <p:cNvPr id="9" name="Group 8">
            <a:extLst>
              <a:ext uri="{FF2B5EF4-FFF2-40B4-BE49-F238E27FC236}">
                <a16:creationId xmlns:a16="http://schemas.microsoft.com/office/drawing/2014/main" id="{C658742F-DBB8-00CC-01E6-0E78225F1180}"/>
              </a:ext>
            </a:extLst>
          </p:cNvPr>
          <p:cNvGrpSpPr/>
          <p:nvPr/>
        </p:nvGrpSpPr>
        <p:grpSpPr>
          <a:xfrm>
            <a:off x="1054203" y="2970566"/>
            <a:ext cx="10280241" cy="2247347"/>
            <a:chOff x="1054203" y="2735674"/>
            <a:chExt cx="10280241" cy="2247347"/>
          </a:xfrm>
        </p:grpSpPr>
        <p:sp>
          <p:nvSpPr>
            <p:cNvPr id="4" name="Text Box 2">
              <a:extLst>
                <a:ext uri="{FF2B5EF4-FFF2-40B4-BE49-F238E27FC236}">
                  <a16:creationId xmlns:a16="http://schemas.microsoft.com/office/drawing/2014/main" id="{D20EB664-EB23-E6C2-1639-4E99E11D5F7E}"/>
                </a:ext>
              </a:extLst>
            </p:cNvPr>
            <p:cNvSpPr txBox="1">
              <a:spLocks noChangeArrowheads="1"/>
            </p:cNvSpPr>
            <p:nvPr/>
          </p:nvSpPr>
          <p:spPr bwMode="auto">
            <a:xfrm>
              <a:off x="1054203" y="2735674"/>
              <a:ext cx="5041796" cy="2013307"/>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342900" marR="0" lvl="0" indent="-342900">
                <a:lnSpc>
                  <a:spcPct val="107000"/>
                </a:lnSpc>
                <a:spcBef>
                  <a:spcPts val="0"/>
                </a:spcBef>
                <a:spcAft>
                  <a:spcPts val="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Co-occurring Disorders (2 CEUs)</a:t>
              </a:r>
            </a:p>
            <a:p>
              <a:pPr marL="342900" marR="0" lvl="0" indent="-342900">
                <a:lnSpc>
                  <a:spcPct val="107000"/>
                </a:lnSpc>
                <a:spcBef>
                  <a:spcPts val="0"/>
                </a:spcBef>
                <a:spcAft>
                  <a:spcPts val="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Dementia Training</a:t>
              </a:r>
            </a:p>
            <a:p>
              <a:pPr marL="342900" marR="0" lvl="0" indent="-342900">
                <a:lnSpc>
                  <a:spcPct val="107000"/>
                </a:lnSpc>
                <a:spcBef>
                  <a:spcPts val="0"/>
                </a:spcBef>
                <a:spcAft>
                  <a:spcPts val="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Person-Centered Care</a:t>
              </a:r>
            </a:p>
            <a:p>
              <a:pPr marL="342900" marR="0" lvl="0" indent="-342900">
                <a:lnSpc>
                  <a:spcPct val="107000"/>
                </a:lnSpc>
                <a:spcBef>
                  <a:spcPts val="0"/>
                </a:spcBef>
                <a:spcAft>
                  <a:spcPts val="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Hoarding 101</a:t>
              </a:r>
            </a:p>
            <a:p>
              <a:pPr marL="342900" marR="0" lvl="0" indent="-342900">
                <a:lnSpc>
                  <a:spcPct val="107000"/>
                </a:lnSpc>
                <a:spcBef>
                  <a:spcPts val="0"/>
                </a:spcBef>
                <a:spcAft>
                  <a:spcPts val="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Crisis Response &amp; De-escalation</a:t>
              </a:r>
            </a:p>
          </p:txBody>
        </p:sp>
        <p:sp>
          <p:nvSpPr>
            <p:cNvPr id="6" name="Text Box 2">
              <a:extLst>
                <a:ext uri="{FF2B5EF4-FFF2-40B4-BE49-F238E27FC236}">
                  <a16:creationId xmlns:a16="http://schemas.microsoft.com/office/drawing/2014/main" id="{D6C4C61E-5EEF-7AD5-43CE-63B3B2EED0B4}"/>
                </a:ext>
              </a:extLst>
            </p:cNvPr>
            <p:cNvSpPr txBox="1">
              <a:spLocks noChangeArrowheads="1"/>
            </p:cNvSpPr>
            <p:nvPr/>
          </p:nvSpPr>
          <p:spPr bwMode="auto">
            <a:xfrm>
              <a:off x="6292647" y="2735674"/>
              <a:ext cx="5041797" cy="2013308"/>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342900" marR="0" lvl="0" indent="-342900">
                <a:lnSpc>
                  <a:spcPct val="107000"/>
                </a:lnSpc>
                <a:spcBef>
                  <a:spcPts val="0"/>
                </a:spcBef>
                <a:spcAft>
                  <a:spcPts val="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Trauma Informed Care (1.5 CEUs)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Active Listening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Professional Boundaries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Improving Resident Quality of Life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Documentation Basics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8" name="TextBox 7">
              <a:extLst>
                <a:ext uri="{FF2B5EF4-FFF2-40B4-BE49-F238E27FC236}">
                  <a16:creationId xmlns:a16="http://schemas.microsoft.com/office/drawing/2014/main" id="{A4B263C3-5D3C-D922-7F1F-E0AFCFA9F703}"/>
                </a:ext>
              </a:extLst>
            </p:cNvPr>
            <p:cNvSpPr txBox="1"/>
            <p:nvPr/>
          </p:nvSpPr>
          <p:spPr>
            <a:xfrm>
              <a:off x="1054203" y="4544439"/>
              <a:ext cx="9948094" cy="438582"/>
            </a:xfrm>
            <a:prstGeom prst="rect">
              <a:avLst/>
            </a:prstGeom>
            <a:noFill/>
          </p:spPr>
          <p:txBody>
            <a:bodyPr wrap="square" rtlCol="0">
              <a:spAutoFit/>
            </a:bodyPr>
            <a:lstStyle/>
            <a:p>
              <a:pPr marL="342900" marR="0" lvl="0" indent="-342900">
                <a:lnSpc>
                  <a:spcPct val="107000"/>
                </a:lnSpc>
                <a:spcBef>
                  <a:spcPts val="0"/>
                </a:spcBef>
                <a:spcAft>
                  <a:spcPts val="80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Professional Boundaries: Residents with Sexualized Behavior &amp; Dementia (1 CEU)</a:t>
              </a:r>
            </a:p>
          </p:txBody>
        </p:sp>
      </p:grpSp>
    </p:spTree>
    <p:extLst>
      <p:ext uri="{BB962C8B-B14F-4D97-AF65-F5344CB8AC3E}">
        <p14:creationId xmlns:p14="http://schemas.microsoft.com/office/powerpoint/2010/main" val="24495360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108488"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801989"/>
          </a:xfrm>
        </p:spPr>
        <p:txBody>
          <a:bodyPr>
            <a:normAutofit/>
          </a:bodyPr>
          <a:lstStyle/>
          <a:p>
            <a:pPr algn="ctr"/>
            <a:r>
              <a:rPr lang="en-US" sz="3600" b="1" dirty="0">
                <a:solidFill>
                  <a:prstClr val="black"/>
                </a:solidFill>
              </a:rPr>
              <a:t>Goals of the </a:t>
            </a:r>
            <a:r>
              <a:rPr lang="en-US" sz="3600" b="1" dirty="0"/>
              <a:t>BHST and issues we help with</a:t>
            </a:r>
            <a:endParaRPr lang="en-US" sz="36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838200" y="1316182"/>
            <a:ext cx="10515600" cy="4860781"/>
          </a:xfrm>
        </p:spPr>
        <p:txBody>
          <a:bodyPr>
            <a:normAutofit fontScale="92500" lnSpcReduction="10000"/>
          </a:bodyPr>
          <a:lstStyle/>
          <a:p>
            <a:pPr marL="457200" lvl="1" indent="0" algn="ctr" defTabSz="457200">
              <a:buNone/>
            </a:pPr>
            <a:r>
              <a:rPr lang="en-US" sz="3500" b="1" u="sng" dirty="0"/>
              <a:t>Goals</a:t>
            </a:r>
          </a:p>
          <a:p>
            <a:pPr lvl="1" defTabSz="457200"/>
            <a:r>
              <a:rPr lang="en-US" dirty="0"/>
              <a:t>Stability for residents with behavioral challenges who are living in a facility setting.</a:t>
            </a:r>
          </a:p>
          <a:p>
            <a:pPr lvl="1" defTabSz="457200"/>
            <a:r>
              <a:rPr lang="en-US" dirty="0"/>
              <a:t>Improved quality of care to meet the unique needs of this population.</a:t>
            </a:r>
          </a:p>
          <a:p>
            <a:pPr lvl="1" defTabSz="457200"/>
            <a:r>
              <a:rPr lang="en-US" dirty="0"/>
              <a:t>Increased compliance with state and federal regulations by providers who care for residents with behavioral challenges. </a:t>
            </a:r>
          </a:p>
          <a:p>
            <a:pPr marL="457200" lvl="1" indent="0" defTabSz="457200">
              <a:buNone/>
            </a:pPr>
            <a:endParaRPr lang="en-US" b="1" dirty="0">
              <a:solidFill>
                <a:srgbClr val="7030A0"/>
              </a:solidFill>
            </a:endParaRPr>
          </a:p>
          <a:p>
            <a:pPr marL="457200" lvl="1" indent="0" algn="ctr" defTabSz="457200">
              <a:buNone/>
            </a:pPr>
            <a:r>
              <a:rPr lang="en-US" sz="3500" b="1" u="sng" dirty="0"/>
              <a:t>Issues we can help with</a:t>
            </a:r>
            <a:r>
              <a:rPr lang="en-US" b="1" dirty="0"/>
              <a:t> </a:t>
            </a:r>
          </a:p>
          <a:p>
            <a:pPr lvl="1" defTabSz="457200"/>
            <a:r>
              <a:rPr lang="en-US" dirty="0"/>
              <a:t>Residents who are aggressive with each other, staff or both.</a:t>
            </a:r>
          </a:p>
          <a:p>
            <a:pPr lvl="1" defTabSz="457200"/>
            <a:r>
              <a:rPr lang="en-US" dirty="0"/>
              <a:t>Residents who frequently “call the state” to make complaints.</a:t>
            </a:r>
          </a:p>
          <a:p>
            <a:pPr lvl="1" defTabSz="457200"/>
            <a:r>
              <a:rPr lang="en-US" dirty="0"/>
              <a:t>Staff who are dealing with inappropriate comments from resident, including racist statements.</a:t>
            </a:r>
          </a:p>
          <a:p>
            <a:pPr lvl="1" defTabSz="457200"/>
            <a:r>
              <a:rPr lang="en-US" dirty="0"/>
              <a:t>Weak care plans – or really good care plans that aren’t implemented consistently.</a:t>
            </a:r>
          </a:p>
          <a:p>
            <a:pPr marL="0" lvl="0" indent="0" defTabSz="457200">
              <a:lnSpc>
                <a:spcPct val="105000"/>
              </a:lnSpc>
              <a:spcBef>
                <a:spcPts val="0"/>
              </a:spcBef>
              <a:buNone/>
            </a:pPr>
            <a:r>
              <a:rPr lang="en-US" sz="2400" b="1" dirty="0">
                <a:solidFill>
                  <a:srgbClr val="F212D7"/>
                </a:solidFill>
              </a:rPr>
              <a:t> </a:t>
            </a:r>
          </a:p>
          <a:p>
            <a:pPr marL="0" lvl="0" indent="0" defTabSz="457200">
              <a:lnSpc>
                <a:spcPct val="105000"/>
              </a:lnSpc>
              <a:spcBef>
                <a:spcPts val="0"/>
              </a:spcBef>
              <a:buNone/>
            </a:pPr>
            <a:endParaRPr lang="en-US" sz="2400" dirty="0"/>
          </a:p>
          <a:p>
            <a:pPr lvl="1" defTabSz="457200">
              <a:buFont typeface="Wingdings" panose="05000000000000000000" pitchFamily="2" charset="2"/>
              <a:buChar char="ü"/>
            </a:pPr>
            <a:endParaRPr lang="en-US" b="1" dirty="0">
              <a:solidFill>
                <a:srgbClr val="7030A0"/>
              </a:solidFill>
            </a:endParaRPr>
          </a:p>
          <a:p>
            <a:pPr marL="0" indent="0">
              <a:buNone/>
            </a:pPr>
            <a:endParaRPr lang="en-US" dirty="0"/>
          </a:p>
        </p:txBody>
      </p:sp>
    </p:spTree>
    <p:extLst>
      <p:ext uri="{BB962C8B-B14F-4D97-AF65-F5344CB8AC3E}">
        <p14:creationId xmlns:p14="http://schemas.microsoft.com/office/powerpoint/2010/main" val="952048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A4D2D-38EE-1295-F4F2-B8819F196495}"/>
              </a:ext>
            </a:extLst>
          </p:cNvPr>
          <p:cNvSpPr>
            <a:spLocks noGrp="1"/>
          </p:cNvSpPr>
          <p:nvPr>
            <p:ph type="title"/>
          </p:nvPr>
        </p:nvSpPr>
        <p:spPr>
          <a:xfrm>
            <a:off x="838200" y="365125"/>
            <a:ext cx="10515600" cy="895639"/>
          </a:xfrm>
        </p:spPr>
        <p:txBody>
          <a:bodyPr>
            <a:normAutofit/>
          </a:bodyPr>
          <a:lstStyle/>
          <a:p>
            <a:pPr algn="ctr"/>
            <a:r>
              <a:rPr lang="en-US" sz="3200" b="1" dirty="0"/>
              <a:t>What providers are saying and when to consider a referral</a:t>
            </a:r>
          </a:p>
        </p:txBody>
      </p:sp>
      <p:sp>
        <p:nvSpPr>
          <p:cNvPr id="3" name="Content Placeholder 2">
            <a:extLst>
              <a:ext uri="{FF2B5EF4-FFF2-40B4-BE49-F238E27FC236}">
                <a16:creationId xmlns:a16="http://schemas.microsoft.com/office/drawing/2014/main" id="{5C561A1D-1F2D-4276-8287-C13E98462407}"/>
              </a:ext>
            </a:extLst>
          </p:cNvPr>
          <p:cNvSpPr>
            <a:spLocks noGrp="1"/>
          </p:cNvSpPr>
          <p:nvPr>
            <p:ph idx="1"/>
          </p:nvPr>
        </p:nvSpPr>
        <p:spPr>
          <a:xfrm>
            <a:off x="838200" y="1378748"/>
            <a:ext cx="10515600" cy="4916199"/>
          </a:xfrm>
        </p:spPr>
        <p:txBody>
          <a:bodyPr>
            <a:normAutofit fontScale="92500" lnSpcReduction="10000"/>
          </a:bodyPr>
          <a:lstStyle/>
          <a:p>
            <a:pPr marL="0" indent="0" algn="ctr">
              <a:buNone/>
            </a:pPr>
            <a:r>
              <a:rPr lang="en-US" b="1" u="sng" dirty="0"/>
              <a:t>What providers are saying</a:t>
            </a:r>
          </a:p>
          <a:p>
            <a:pPr marL="0" indent="0" algn="ctr">
              <a:buNone/>
            </a:pPr>
            <a:endParaRPr lang="en-US" sz="1300" b="1" u="sng" dirty="0"/>
          </a:p>
          <a:p>
            <a:r>
              <a:rPr lang="en-US" sz="2400" dirty="0"/>
              <a:t>“The consultant listened to my concerns and enlightened me with great ideas.”</a:t>
            </a:r>
          </a:p>
          <a:p>
            <a:r>
              <a:rPr lang="en-US" sz="2400" dirty="0"/>
              <a:t>“I felt heard regarding the issues we are facing with the resident.”</a:t>
            </a:r>
          </a:p>
          <a:p>
            <a:r>
              <a:rPr lang="en-US" sz="2400" dirty="0"/>
              <a:t>“I know that support is always there and available, only a phone call away.”</a:t>
            </a:r>
          </a:p>
          <a:p>
            <a:pPr marL="0" indent="0">
              <a:buNone/>
            </a:pPr>
            <a:endParaRPr lang="en-US" sz="2400" b="1" dirty="0"/>
          </a:p>
          <a:p>
            <a:pPr marL="0" indent="0" algn="ctr">
              <a:buNone/>
            </a:pPr>
            <a:r>
              <a:rPr lang="en-US" b="1" u="sng" dirty="0"/>
              <a:t>When to consider a referral</a:t>
            </a:r>
          </a:p>
          <a:p>
            <a:pPr marL="0" indent="0" algn="ctr">
              <a:buNone/>
            </a:pPr>
            <a:endParaRPr lang="en-US" sz="1200" b="1" u="sng" dirty="0"/>
          </a:p>
          <a:p>
            <a:pPr lvl="0" defTabSz="457200">
              <a:lnSpc>
                <a:spcPct val="105000"/>
              </a:lnSpc>
              <a:spcBef>
                <a:spcPts val="0"/>
              </a:spcBef>
            </a:pPr>
            <a:r>
              <a:rPr lang="en-US" sz="2400" dirty="0"/>
              <a:t>Facility staff have run out of ideas on how to provide care and services.</a:t>
            </a:r>
          </a:p>
          <a:p>
            <a:pPr lvl="0" defTabSz="457200">
              <a:lnSpc>
                <a:spcPct val="105000"/>
              </a:lnSpc>
              <a:spcBef>
                <a:spcPts val="0"/>
              </a:spcBef>
            </a:pPr>
            <a:r>
              <a:rPr lang="en-US" sz="2400" dirty="0"/>
              <a:t>The resident is at risk of being discharged due to behaviors.</a:t>
            </a:r>
          </a:p>
          <a:p>
            <a:pPr lvl="0" defTabSz="457200">
              <a:lnSpc>
                <a:spcPct val="105000"/>
              </a:lnSpc>
              <a:spcBef>
                <a:spcPts val="0"/>
              </a:spcBef>
            </a:pPr>
            <a:r>
              <a:rPr lang="en-US" sz="2400" dirty="0"/>
              <a:t>Staff are concerned about staying in compliance while serving a resident with behavioral health challenges.</a:t>
            </a:r>
          </a:p>
          <a:p>
            <a:pPr lvl="0" defTabSz="457200">
              <a:lnSpc>
                <a:spcPct val="105000"/>
              </a:lnSpc>
              <a:spcBef>
                <a:spcPts val="0"/>
              </a:spcBef>
            </a:pPr>
            <a:r>
              <a:rPr lang="en-US" sz="2400" dirty="0"/>
              <a:t>There are no (or very limited) mental health supports involved.</a:t>
            </a:r>
          </a:p>
          <a:p>
            <a:pPr marL="0" indent="0">
              <a:buNone/>
            </a:pPr>
            <a:endParaRPr lang="en-US" b="1" u="sng" dirty="0"/>
          </a:p>
        </p:txBody>
      </p:sp>
    </p:spTree>
    <p:extLst>
      <p:ext uri="{BB962C8B-B14F-4D97-AF65-F5344CB8AC3E}">
        <p14:creationId xmlns:p14="http://schemas.microsoft.com/office/powerpoint/2010/main" val="432585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For Your Information …</a:t>
            </a:r>
          </a:p>
        </p:txBody>
      </p:sp>
      <p:sp>
        <p:nvSpPr>
          <p:cNvPr id="4" name="Content Placeholder 3"/>
          <p:cNvSpPr>
            <a:spLocks noGrp="1"/>
          </p:cNvSpPr>
          <p:nvPr>
            <p:ph idx="1"/>
          </p:nvPr>
        </p:nvSpPr>
        <p:spPr/>
        <p:txBody>
          <a:bodyPr>
            <a:normAutofit/>
          </a:bodyPr>
          <a:lstStyle/>
          <a:p>
            <a:pPr>
              <a:spcBef>
                <a:spcPts val="1200"/>
              </a:spcBef>
            </a:pPr>
            <a:r>
              <a:rPr lang="en-US" sz="3600" dirty="0">
                <a:effectLst/>
                <a:latin typeface="Segoe UI" panose="020B0502040204020203" pitchFamily="34" charset="0"/>
              </a:rPr>
              <a:t>We will focus on the unique roles of Washington hospitals, clinic and nursing facilities regarding federally mandated Pre-Admission Screening and Resident Review.</a:t>
            </a:r>
          </a:p>
          <a:p>
            <a:pPr>
              <a:spcBef>
                <a:spcPts val="1200"/>
              </a:spcBef>
            </a:pPr>
            <a:r>
              <a:rPr lang="en-US" sz="3600" dirty="0">
                <a:effectLst/>
                <a:latin typeface="Segoe UI" panose="020B0502040204020203" pitchFamily="34" charset="0"/>
              </a:rPr>
              <a:t>PASRR helps our patients in their journey from hospital to skilled nursing facility, using person-centered practices and integrated care.</a:t>
            </a:r>
            <a:endParaRPr lang="en-US" sz="3600" dirty="0"/>
          </a:p>
          <a:p>
            <a:pPr marL="0" indent="0">
              <a:buNone/>
            </a:pPr>
            <a:endParaRPr lang="en-US" dirty="0"/>
          </a:p>
        </p:txBody>
      </p:sp>
    </p:spTree>
    <p:extLst>
      <p:ext uri="{BB962C8B-B14F-4D97-AF65-F5344CB8AC3E}">
        <p14:creationId xmlns:p14="http://schemas.microsoft.com/office/powerpoint/2010/main" val="37132055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normAutofit/>
          </a:bodyPr>
          <a:lstStyle/>
          <a:p>
            <a:pPr algn="ctr"/>
            <a:r>
              <a:rPr lang="en-US" sz="2800" b="1" dirty="0"/>
              <a:t>Not sure if you should refer? That’s okay!</a:t>
            </a:r>
            <a:br>
              <a:rPr lang="en-US" sz="2800" b="1" dirty="0"/>
            </a:br>
            <a:r>
              <a:rPr lang="en-US" sz="2800" b="1" dirty="0"/>
              <a:t>We encourage you to reach out and we can figure it out together.</a:t>
            </a:r>
            <a:endParaRPr lang="en-US" sz="28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normAutofit lnSpcReduction="10000"/>
          </a:bodyPr>
          <a:lstStyle/>
          <a:p>
            <a:pPr marL="0" indent="0" algn="ctr">
              <a:spcBef>
                <a:spcPts val="0"/>
              </a:spcBef>
              <a:buNone/>
            </a:pPr>
            <a:r>
              <a:rPr lang="en-US" sz="3000" b="1" dirty="0">
                <a:solidFill>
                  <a:srgbClr val="212121"/>
                </a:solidFill>
                <a:latin typeface="Calibri" panose="020F0502020204030204" pitchFamily="34" charset="0"/>
              </a:rPr>
              <a:t>How to make a referral</a:t>
            </a:r>
          </a:p>
          <a:p>
            <a:pPr marL="0" indent="0" algn="ctr">
              <a:spcBef>
                <a:spcPts val="0"/>
              </a:spcBef>
              <a:buNone/>
            </a:pPr>
            <a:endParaRPr lang="en-US" sz="1200" b="1" dirty="0">
              <a:solidFill>
                <a:srgbClr val="212121"/>
              </a:solidFill>
              <a:latin typeface="Calibri" panose="020F0502020204030204" pitchFamily="34" charset="0"/>
            </a:endParaRPr>
          </a:p>
          <a:p>
            <a:pPr marL="0" indent="0">
              <a:spcBef>
                <a:spcPts val="0"/>
              </a:spcBef>
              <a:buNone/>
            </a:pPr>
            <a:r>
              <a:rPr lang="en-US" sz="2200" dirty="0">
                <a:solidFill>
                  <a:srgbClr val="212121"/>
                </a:solidFill>
                <a:latin typeface="Calibri" panose="020F0502020204030204" pitchFamily="34" charset="0"/>
              </a:rPr>
              <a:t>We just need a little information to get started.</a:t>
            </a:r>
          </a:p>
          <a:p>
            <a:pPr marL="0" indent="0">
              <a:spcBef>
                <a:spcPts val="0"/>
              </a:spcBef>
              <a:buNone/>
            </a:pPr>
            <a:endParaRPr lang="en-US" sz="2200" dirty="0">
              <a:solidFill>
                <a:srgbClr val="212121"/>
              </a:solidFill>
              <a:latin typeface="Calibri" panose="020F0502020204030204" pitchFamily="34" charset="0"/>
            </a:endParaRPr>
          </a:p>
          <a:p>
            <a:pPr marL="0" indent="0">
              <a:spcBef>
                <a:spcPts val="0"/>
              </a:spcBef>
              <a:buNone/>
            </a:pPr>
            <a:r>
              <a:rPr lang="en-US" sz="2200" dirty="0">
                <a:solidFill>
                  <a:srgbClr val="212121"/>
                </a:solidFill>
                <a:latin typeface="Calibri" panose="020F0502020204030204" pitchFamily="34" charset="0"/>
              </a:rPr>
              <a:t>Call or email us the following, and a member of our team will be in touch!</a:t>
            </a:r>
          </a:p>
          <a:p>
            <a:pPr marL="857250" lvl="2" indent="-342900">
              <a:spcBef>
                <a:spcPts val="0"/>
              </a:spcBef>
            </a:pPr>
            <a:r>
              <a:rPr lang="en-US" sz="2200" dirty="0">
                <a:solidFill>
                  <a:srgbClr val="212121"/>
                </a:solidFill>
                <a:latin typeface="Calibri" panose="020F0502020204030204" pitchFamily="34" charset="0"/>
              </a:rPr>
              <a:t>Referent name and contact information.</a:t>
            </a:r>
          </a:p>
          <a:p>
            <a:pPr marL="857250" lvl="2" indent="-342900">
              <a:spcBef>
                <a:spcPts val="0"/>
              </a:spcBef>
            </a:pPr>
            <a:r>
              <a:rPr lang="en-US" sz="2200" dirty="0">
                <a:solidFill>
                  <a:srgbClr val="212121"/>
                </a:solidFill>
                <a:latin typeface="Calibri" panose="020F0502020204030204" pitchFamily="34" charset="0"/>
              </a:rPr>
              <a:t>Facility name.</a:t>
            </a:r>
          </a:p>
          <a:p>
            <a:pPr marL="857250" lvl="2" indent="-342900">
              <a:spcBef>
                <a:spcPts val="0"/>
              </a:spcBef>
            </a:pPr>
            <a:r>
              <a:rPr lang="en-US" sz="2200" dirty="0">
                <a:solidFill>
                  <a:srgbClr val="212121"/>
                </a:solidFill>
                <a:latin typeface="Calibri" panose="020F0502020204030204" pitchFamily="34" charset="0"/>
              </a:rPr>
              <a:t>Resident name and date of birth.</a:t>
            </a:r>
          </a:p>
          <a:p>
            <a:pPr marL="857250" lvl="2" indent="-342900">
              <a:spcBef>
                <a:spcPts val="0"/>
              </a:spcBef>
            </a:pPr>
            <a:r>
              <a:rPr lang="en-US" sz="2200" dirty="0">
                <a:solidFill>
                  <a:srgbClr val="212121"/>
                </a:solidFill>
                <a:latin typeface="Calibri" panose="020F0502020204030204" pitchFamily="34" charset="0"/>
              </a:rPr>
              <a:t>Brief information about the issue.</a:t>
            </a:r>
          </a:p>
          <a:p>
            <a:pPr marL="0" indent="0">
              <a:spcBef>
                <a:spcPts val="0"/>
              </a:spcBef>
              <a:buNone/>
            </a:pPr>
            <a:endParaRPr lang="en-US" sz="2200" dirty="0">
              <a:solidFill>
                <a:srgbClr val="212121"/>
              </a:solidFill>
              <a:latin typeface="Calibri" panose="020F0502020204030204" pitchFamily="34" charset="0"/>
            </a:endParaRPr>
          </a:p>
          <a:p>
            <a:pPr marL="0" indent="0">
              <a:spcBef>
                <a:spcPts val="0"/>
              </a:spcBef>
              <a:buNone/>
            </a:pPr>
            <a:endParaRPr lang="en-US" sz="2200" spc="100" dirty="0">
              <a:solidFill>
                <a:srgbClr val="212121"/>
              </a:solidFill>
              <a:latin typeface="Calibri" panose="020F0502020204030204" pitchFamily="34" charset="0"/>
            </a:endParaRPr>
          </a:p>
          <a:p>
            <a:pPr marL="0" indent="0" algn="ctr">
              <a:spcBef>
                <a:spcPts val="0"/>
              </a:spcBef>
              <a:buNone/>
            </a:pPr>
            <a:r>
              <a:rPr lang="en-US" spc="100" dirty="0">
                <a:solidFill>
                  <a:srgbClr val="212121"/>
                </a:solidFill>
              </a:rPr>
              <a:t>BHST Email: </a:t>
            </a:r>
            <a:r>
              <a:rPr lang="en-US" spc="100" dirty="0">
                <a:solidFill>
                  <a:srgbClr val="212121"/>
                </a:solidFill>
                <a:hlinkClick r:id="rId4"/>
              </a:rPr>
              <a:t>rcsbhst@dshs.wa.gov</a:t>
            </a:r>
            <a:endParaRPr lang="en-US" spc="100" dirty="0">
              <a:solidFill>
                <a:srgbClr val="212121"/>
              </a:solidFill>
            </a:endParaRPr>
          </a:p>
          <a:p>
            <a:pPr marL="0" indent="0" algn="ctr">
              <a:spcBef>
                <a:spcPts val="0"/>
              </a:spcBef>
              <a:buNone/>
            </a:pPr>
            <a:r>
              <a:rPr lang="en-US" spc="100" dirty="0">
                <a:solidFill>
                  <a:srgbClr val="212121"/>
                </a:solidFill>
              </a:rPr>
              <a:t>BHST Referral Message Line: </a:t>
            </a:r>
            <a:r>
              <a:rPr lang="en-US" spc="100" dirty="0">
                <a:solidFill>
                  <a:srgbClr val="FF0000"/>
                </a:solidFill>
              </a:rPr>
              <a:t>360-725-3445</a:t>
            </a:r>
          </a:p>
          <a:p>
            <a:pPr marL="0" indent="0" algn="ctr">
              <a:spcBef>
                <a:spcPts val="0"/>
              </a:spcBef>
              <a:buNone/>
            </a:pPr>
            <a:endParaRPr lang="en-US" sz="2200" dirty="0">
              <a:solidFill>
                <a:srgbClr val="FF0000"/>
              </a:solidFill>
            </a:endParaRPr>
          </a:p>
          <a:p>
            <a:pPr marL="0" indent="0" algn="ctr">
              <a:spcBef>
                <a:spcPts val="0"/>
              </a:spcBef>
              <a:buNone/>
            </a:pPr>
            <a:r>
              <a:rPr lang="en-US" sz="2200" dirty="0">
                <a:solidFill>
                  <a:srgbClr val="FF0000"/>
                </a:solidFill>
                <a:effectLst/>
                <a:ea typeface="Calibri" panose="020F0502020204030204" pitchFamily="34" charset="0"/>
              </a:rPr>
              <a:t>More information is available at our</a:t>
            </a:r>
            <a:r>
              <a:rPr lang="en-US" sz="2200" dirty="0">
                <a:effectLst/>
                <a:ea typeface="Calibri" panose="020F0502020204030204" pitchFamily="34" charset="0"/>
              </a:rPr>
              <a:t> </a:t>
            </a:r>
            <a:r>
              <a:rPr lang="en-US" sz="2200" u="sng" dirty="0">
                <a:solidFill>
                  <a:srgbClr val="0070C0"/>
                </a:solidFill>
                <a:effectLst/>
                <a:ea typeface="Calibri" panose="020F0502020204030204" pitchFamily="34" charset="0"/>
                <a:hlinkClick r:id="rId5"/>
              </a:rPr>
              <a:t>website</a:t>
            </a:r>
            <a:r>
              <a:rPr lang="en-US" sz="2200" dirty="0">
                <a:effectLst/>
                <a:ea typeface="Calibri" panose="020F0502020204030204" pitchFamily="34" charset="0"/>
              </a:rPr>
              <a:t> </a:t>
            </a:r>
            <a:r>
              <a:rPr lang="en-US" sz="2200" dirty="0">
                <a:solidFill>
                  <a:srgbClr val="FF0000"/>
                </a:solidFill>
                <a:effectLst/>
                <a:ea typeface="Calibri" panose="020F0502020204030204" pitchFamily="34" charset="0"/>
              </a:rPr>
              <a:t>and in our</a:t>
            </a:r>
            <a:r>
              <a:rPr lang="en-US" sz="2200" dirty="0">
                <a:solidFill>
                  <a:srgbClr val="000000"/>
                </a:solidFill>
                <a:effectLst/>
                <a:ea typeface="Calibri" panose="020F0502020204030204" pitchFamily="34" charset="0"/>
              </a:rPr>
              <a:t> </a:t>
            </a:r>
            <a:r>
              <a:rPr lang="en-US" sz="2200" u="sng" dirty="0">
                <a:solidFill>
                  <a:srgbClr val="000000"/>
                </a:solidFill>
                <a:effectLst/>
                <a:ea typeface="Calibri" panose="020F0502020204030204" pitchFamily="34" charset="0"/>
                <a:hlinkClick r:id="rId6"/>
              </a:rPr>
              <a:t>brochure</a:t>
            </a:r>
            <a:endParaRPr lang="en-US" sz="2200" dirty="0"/>
          </a:p>
          <a:p>
            <a:pPr marL="0" indent="0" algn="ctr">
              <a:spcBef>
                <a:spcPts val="0"/>
              </a:spcBef>
              <a:buNone/>
            </a:pPr>
            <a:endParaRPr lang="en-US" sz="2400" dirty="0">
              <a:solidFill>
                <a:srgbClr val="FF0000"/>
              </a:solidFill>
              <a:latin typeface="Bahnschrift SemiBold" panose="020B0502040204020203" pitchFamily="34" charset="0"/>
            </a:endParaRPr>
          </a:p>
          <a:p>
            <a:pPr marL="0" indent="0">
              <a:buNone/>
            </a:pPr>
            <a:endParaRPr lang="en-US" dirty="0"/>
          </a:p>
        </p:txBody>
      </p:sp>
    </p:spTree>
    <p:extLst>
      <p:ext uri="{BB962C8B-B14F-4D97-AF65-F5344CB8AC3E}">
        <p14:creationId xmlns:p14="http://schemas.microsoft.com/office/powerpoint/2010/main" val="40282606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b="1" dirty="0">
                <a:latin typeface="Calibri" panose="020F0502020204030204" pitchFamily="34" charset="0"/>
                <a:cs typeface="Calibri" panose="020F0502020204030204" pitchFamily="34" charset="0"/>
              </a:rPr>
              <a:t>Significant Change of Condition</a:t>
            </a:r>
          </a:p>
        </p:txBody>
      </p:sp>
      <p:sp>
        <p:nvSpPr>
          <p:cNvPr id="3" name="Content Placeholder 2"/>
          <p:cNvSpPr>
            <a:spLocks noGrp="1"/>
          </p:cNvSpPr>
          <p:nvPr>
            <p:ph idx="1"/>
          </p:nvPr>
        </p:nvSpPr>
        <p:spPr/>
        <p:txBody>
          <a:bodyPr>
            <a:normAutofit lnSpcReduction="10000"/>
          </a:bodyPr>
          <a:lstStyle/>
          <a:p>
            <a:pPr marL="0" indent="0">
              <a:buNone/>
            </a:pPr>
            <a:r>
              <a:rPr lang="en-US" sz="3200" dirty="0"/>
              <a:t>Significant change definition is in the Resident Assessment Instrument, RAI, Manual, in Chapter 2</a:t>
            </a:r>
          </a:p>
          <a:p>
            <a:pPr marL="0" indent="0">
              <a:buNone/>
            </a:pPr>
            <a:endParaRPr lang="en-US" sz="2000" dirty="0"/>
          </a:p>
          <a:p>
            <a:pPr marL="0" indent="0">
              <a:buNone/>
            </a:pPr>
            <a:r>
              <a:rPr lang="en-US" sz="3200" b="1" dirty="0"/>
              <a:t>Referrals to PASRR for significant change</a:t>
            </a:r>
          </a:p>
          <a:p>
            <a:r>
              <a:rPr lang="en-US" sz="3200" dirty="0"/>
              <a:t>Must be done promptly.</a:t>
            </a:r>
          </a:p>
          <a:p>
            <a:r>
              <a:rPr lang="en-US" sz="3200" dirty="0"/>
              <a:t>Required for individuals who have been previously identified by PASRR as having mental illness, or intellectual disability or related condition.</a:t>
            </a:r>
          </a:p>
          <a:p>
            <a:r>
              <a:rPr lang="en-US" sz="3200" dirty="0"/>
              <a:t>Required for those not previously identified.</a:t>
            </a:r>
          </a:p>
          <a:p>
            <a:endParaRPr lang="en-US" dirty="0"/>
          </a:p>
          <a:p>
            <a:endParaRPr lang="en-US" dirty="0"/>
          </a:p>
        </p:txBody>
      </p:sp>
    </p:spTree>
    <p:extLst>
      <p:ext uri="{BB962C8B-B14F-4D97-AF65-F5344CB8AC3E}">
        <p14:creationId xmlns:p14="http://schemas.microsoft.com/office/powerpoint/2010/main" val="40666493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b="1" dirty="0"/>
              <a:t>Referral to PASRR for significant change may not be necessary if…</a:t>
            </a:r>
            <a:endParaRPr lang="en-US"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838200" y="1825625"/>
            <a:ext cx="10515600" cy="4351338"/>
          </a:xfrm>
        </p:spPr>
        <p:txBody>
          <a:bodyPr>
            <a:normAutofit/>
          </a:bodyPr>
          <a:lstStyle/>
          <a:p>
            <a:endParaRPr lang="en-US" dirty="0"/>
          </a:p>
          <a:p>
            <a:pPr marL="0" indent="0">
              <a:buNone/>
            </a:pPr>
            <a:r>
              <a:rPr lang="en-US" dirty="0"/>
              <a:t>The resident is expected to return to baseline function within two weeks, and any one of the following apply:</a:t>
            </a:r>
          </a:p>
          <a:p>
            <a:endParaRPr lang="en-US" sz="400" dirty="0"/>
          </a:p>
          <a:p>
            <a:r>
              <a:rPr lang="en-US" dirty="0"/>
              <a:t>The interdisciplinary team, IDT, can initiate corrective action to address the symptoms.</a:t>
            </a:r>
          </a:p>
          <a:p>
            <a:r>
              <a:rPr lang="en-US" dirty="0"/>
              <a:t>A short-term illness is causing the symptoms.</a:t>
            </a:r>
          </a:p>
          <a:p>
            <a:r>
              <a:rPr lang="en-US" dirty="0"/>
              <a:t>Cyclical signs and symptoms are associated with a previous diagnosis.</a:t>
            </a:r>
          </a:p>
          <a:p>
            <a:pPr marL="0" indent="0">
              <a:buNone/>
            </a:pPr>
            <a:endParaRPr lang="en-US" dirty="0"/>
          </a:p>
        </p:txBody>
      </p:sp>
    </p:spTree>
    <p:extLst>
      <p:ext uri="{BB962C8B-B14F-4D97-AF65-F5344CB8AC3E}">
        <p14:creationId xmlns:p14="http://schemas.microsoft.com/office/powerpoint/2010/main" val="1495751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199" y="365125"/>
            <a:ext cx="10184027" cy="1325563"/>
          </a:xfrm>
        </p:spPr>
        <p:txBody>
          <a:bodyPr>
            <a:normAutofit fontScale="90000"/>
          </a:bodyPr>
          <a:lstStyle/>
          <a:p>
            <a:r>
              <a:rPr lang="en-US" sz="6000" b="1" dirty="0">
                <a:latin typeface="Calibri" panose="020F0502020204030204" pitchFamily="34" charset="0"/>
                <a:cs typeface="Calibri" panose="020F0502020204030204" pitchFamily="34" charset="0"/>
              </a:rPr>
              <a:t>Resident-Centered Care</a:t>
            </a:r>
            <a:r>
              <a:rPr lang="en-US" sz="4000" b="1" dirty="0">
                <a:latin typeface="Calibri" panose="020F0502020204030204" pitchFamily="34" charset="0"/>
                <a:cs typeface="Calibri" panose="020F0502020204030204" pitchFamily="34" charset="0"/>
              </a:rPr>
              <a:t> </a:t>
            </a:r>
            <a:r>
              <a:rPr lang="en-US" sz="6000" b="1" dirty="0">
                <a:latin typeface="Calibri" panose="020F0502020204030204" pitchFamily="34" charset="0"/>
                <a:cs typeface="Calibri" panose="020F0502020204030204" pitchFamily="34" charset="0"/>
              </a:rPr>
              <a:t>Planning</a:t>
            </a:r>
          </a:p>
        </p:txBody>
      </p:sp>
      <p:graphicFrame>
        <p:nvGraphicFramePr>
          <p:cNvPr id="3" name="Diagram 2"/>
          <p:cNvGraphicFramePr/>
          <p:nvPr>
            <p:extLst>
              <p:ext uri="{D42A27DB-BD31-4B8C-83A1-F6EECF244321}">
                <p14:modId xmlns:p14="http://schemas.microsoft.com/office/powerpoint/2010/main" val="225716077"/>
              </p:ext>
            </p:extLst>
          </p:nvPr>
        </p:nvGraphicFramePr>
        <p:xfrm>
          <a:off x="1977081" y="1690688"/>
          <a:ext cx="9415849" cy="44476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900479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p:txBody>
          <a:bodyPr>
            <a:normAutofit/>
          </a:bodyPr>
          <a:lstStyle/>
          <a:p>
            <a:r>
              <a:rPr lang="en-US" sz="3200" dirty="0">
                <a:latin typeface="Calibri" panose="020F0502020204030204" pitchFamily="34" charset="0"/>
                <a:cs typeface="Calibri" panose="020F0502020204030204" pitchFamily="34" charset="0"/>
              </a:rPr>
              <a:t>How do I incorporate PASRR recommendations from the Level II or follow-up into the care plan?</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9163" y="1552353"/>
            <a:ext cx="7155711" cy="4348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22573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95693" y="21265"/>
            <a:ext cx="12192000" cy="6858000"/>
          </a:xfrm>
          <a:prstGeom prst="rect">
            <a:avLst/>
          </a:prstGeom>
        </p:spPr>
      </p:pic>
      <p:sp>
        <p:nvSpPr>
          <p:cNvPr id="2" name="Title 1"/>
          <p:cNvSpPr>
            <a:spLocks noGrp="1"/>
          </p:cNvSpPr>
          <p:nvPr>
            <p:ph type="title"/>
          </p:nvPr>
        </p:nvSpPr>
        <p:spPr>
          <a:xfrm>
            <a:off x="305712" y="555201"/>
            <a:ext cx="6045662" cy="4782918"/>
          </a:xfrm>
        </p:spPr>
        <p:txBody>
          <a:bodyPr>
            <a:normAutofit/>
          </a:bodyPr>
          <a:lstStyle/>
          <a:p>
            <a:pPr algn="ctr"/>
            <a:r>
              <a:rPr lang="en-US" sz="6000" dirty="0">
                <a:solidFill>
                  <a:srgbClr val="000000"/>
                </a:solidFill>
                <a:latin typeface="Calibri" panose="020F0502020204030204" pitchFamily="34" charset="0"/>
                <a:ea typeface="Calibri" panose="020F0502020204030204" pitchFamily="34" charset="0"/>
                <a:cs typeface="Calibri" panose="020F0502020204030204" pitchFamily="34" charset="0"/>
              </a:rPr>
              <a:t>Resident Care </a:t>
            </a:r>
            <a:br>
              <a:rPr lang="en-US" sz="6000"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en-US" sz="6000" dirty="0">
                <a:solidFill>
                  <a:srgbClr val="000000"/>
                </a:solidFill>
                <a:latin typeface="Calibri" panose="020F0502020204030204" pitchFamily="34" charset="0"/>
                <a:ea typeface="Calibri" panose="020F0502020204030204" pitchFamily="34" charset="0"/>
                <a:cs typeface="Calibri" panose="020F0502020204030204" pitchFamily="34" charset="0"/>
              </a:rPr>
              <a:t>and </a:t>
            </a:r>
            <a:br>
              <a:rPr lang="en-US" sz="6000"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en-US" sz="6000" dirty="0">
                <a:solidFill>
                  <a:srgbClr val="000000"/>
                </a:solidFill>
                <a:latin typeface="Calibri" panose="020F0502020204030204" pitchFamily="34" charset="0"/>
                <a:ea typeface="Calibri" panose="020F0502020204030204" pitchFamily="34" charset="0"/>
                <a:cs typeface="Calibri" panose="020F0502020204030204" pitchFamily="34" charset="0"/>
              </a:rPr>
              <a:t>PASRR</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1237" y="555201"/>
            <a:ext cx="5977508" cy="5178334"/>
          </a:xfrm>
          <a:prstGeom prst="rect">
            <a:avLst/>
          </a:prstGeom>
        </p:spPr>
      </p:pic>
    </p:spTree>
    <p:extLst>
      <p:ext uri="{BB962C8B-B14F-4D97-AF65-F5344CB8AC3E}">
        <p14:creationId xmlns:p14="http://schemas.microsoft.com/office/powerpoint/2010/main" val="1804038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498269" y="298716"/>
            <a:ext cx="5452695" cy="1325563"/>
          </a:xfrm>
        </p:spPr>
        <p:txBody>
          <a:bodyPr>
            <a:noAutofit/>
          </a:bodyPr>
          <a:lstStyle/>
          <a:p>
            <a:r>
              <a:rPr lang="en-US" sz="4800" b="1" dirty="0">
                <a:latin typeface="Calibri" panose="020F0502020204030204" pitchFamily="34" charset="0"/>
                <a:cs typeface="Calibri" panose="020F0502020204030204" pitchFamily="34" charset="0"/>
              </a:rPr>
              <a:t>BH PASRR Scenarios</a:t>
            </a:r>
          </a:p>
        </p:txBody>
      </p:sp>
      <p:sp>
        <p:nvSpPr>
          <p:cNvPr id="3" name="Content Placeholder 2"/>
          <p:cNvSpPr>
            <a:spLocks noGrp="1"/>
          </p:cNvSpPr>
          <p:nvPr>
            <p:ph idx="1"/>
          </p:nvPr>
        </p:nvSpPr>
        <p:spPr>
          <a:xfrm>
            <a:off x="221578" y="1559654"/>
            <a:ext cx="10605749" cy="4217691"/>
          </a:xfrm>
        </p:spPr>
        <p:txBody>
          <a:bodyPr>
            <a:normAutofit/>
          </a:bodyPr>
          <a:lstStyle/>
          <a:p>
            <a:pPr marL="342900" indent="-342900">
              <a:lnSpc>
                <a:spcPct val="107000"/>
              </a:lnSpc>
              <a:spcBef>
                <a:spcPts val="0"/>
              </a:spcBef>
              <a:spcAft>
                <a:spcPts val="800"/>
              </a:spcAft>
              <a:buFont typeface="+mj-lt"/>
              <a:buAutoNum type="arabicPeriod"/>
            </a:pPr>
            <a:r>
              <a:rPr lang="en-US" sz="2200" b="1" dirty="0">
                <a:effectLst/>
                <a:latin typeface="Calibri" panose="020F0502020204030204" pitchFamily="34" charset="0"/>
                <a:ea typeface="Calibri" panose="020F0502020204030204" pitchFamily="34" charset="0"/>
                <a:cs typeface="Times New Roman" panose="02020603050405020304" pitchFamily="18" charset="0"/>
              </a:rPr>
              <a:t>Ms. Thomas has no history of SMI, is on no psychotropic medications and is displaying no signs/symptoms of depression, anxiety, etc. </a:t>
            </a:r>
          </a:p>
          <a:p>
            <a:pPr lvl="1">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1.A.1. (Serious Mental Illness Indicators) marked “no.”</a:t>
            </a:r>
          </a:p>
          <a:p>
            <a:pPr lvl="1">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1.A.2. (functional limitations) marked “no.”</a:t>
            </a:r>
          </a:p>
          <a:p>
            <a:pPr lvl="1">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1.A.3. (inpatient psychiatric hospitalization or needing supportive services to prevent disruption to normal living situation, such as COPES for MH reasons) is marked “no”.  </a:t>
            </a:r>
          </a:p>
          <a:p>
            <a:pPr lvl="1">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On page 4, section IV, the first box is marked, </a:t>
            </a:r>
            <a:r>
              <a:rPr lang="en-US" sz="2200" b="1" dirty="0">
                <a:effectLst/>
                <a:latin typeface="Calibri" panose="020F0502020204030204" pitchFamily="34" charset="0"/>
                <a:ea typeface="Calibri" panose="020F0502020204030204" pitchFamily="34" charset="0"/>
                <a:cs typeface="Times New Roman" panose="02020603050405020304" pitchFamily="18" charset="0"/>
              </a:rPr>
              <a:t>“No Level II evaluation indicated.”</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200" dirty="0"/>
          </a:p>
        </p:txBody>
      </p:sp>
    </p:spTree>
    <p:extLst>
      <p:ext uri="{BB962C8B-B14F-4D97-AF65-F5344CB8AC3E}">
        <p14:creationId xmlns:p14="http://schemas.microsoft.com/office/powerpoint/2010/main" val="28705140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0" y="0"/>
            <a:ext cx="12192000" cy="6858000"/>
          </a:xfrm>
          <a:prstGeom prst="rect">
            <a:avLst/>
          </a:prstGeom>
        </p:spPr>
      </p:pic>
      <p:sp>
        <p:nvSpPr>
          <p:cNvPr id="3" name="Content Placeholder 2"/>
          <p:cNvSpPr>
            <a:spLocks noGrp="1"/>
          </p:cNvSpPr>
          <p:nvPr>
            <p:ph idx="1"/>
          </p:nvPr>
        </p:nvSpPr>
        <p:spPr>
          <a:xfrm>
            <a:off x="199511" y="1510613"/>
            <a:ext cx="11708471" cy="4516114"/>
          </a:xfrm>
        </p:spPr>
        <p:txBody>
          <a:bodyPr>
            <a:normAutofit/>
          </a:bodyPr>
          <a:lstStyle/>
          <a:p>
            <a:pPr marL="347472" indent="-347472">
              <a:lnSpc>
                <a:spcPct val="107000"/>
              </a:lnSpc>
              <a:spcBef>
                <a:spcPts val="0"/>
              </a:spcBef>
              <a:spcAft>
                <a:spcPts val="600"/>
              </a:spcAft>
              <a:buNone/>
            </a:pPr>
            <a:r>
              <a:rPr lang="en-US" sz="2000" b="1" dirty="0">
                <a:latin typeface="Calibri" panose="020F0502020204030204" pitchFamily="34" charset="0"/>
                <a:cs typeface="Times New Roman" panose="02020603050405020304" pitchFamily="18" charset="0"/>
              </a:rPr>
              <a:t>2.   Mr. Smith has a history of depression and has been on Celexa for six years, is accepting of his medical hospitalization and the plan for nursing facility placement. </a:t>
            </a:r>
          </a:p>
          <a:p>
            <a:pPr lvl="1">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Section 1.A.1. (indicators) will be marked “yes.” </a:t>
            </a:r>
          </a:p>
          <a:p>
            <a:pPr lvl="1">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1.A.2 (functional limitations) will be marked “no.” </a:t>
            </a:r>
          </a:p>
          <a:p>
            <a:pPr lvl="1">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1.A.3. will most likely be marked “no.”  </a:t>
            </a:r>
          </a:p>
          <a:p>
            <a:pPr lvl="1">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Remember that diagnosis alone will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NOT </a:t>
            </a:r>
            <a:r>
              <a:rPr lang="en-US" sz="2000" dirty="0">
                <a:effectLst/>
                <a:latin typeface="Calibri" panose="020F0502020204030204" pitchFamily="34" charset="0"/>
                <a:ea typeface="Calibri" panose="020F0502020204030204" pitchFamily="34" charset="0"/>
                <a:cs typeface="Times New Roman" panose="02020603050405020304" pitchFamily="18" charset="0"/>
              </a:rPr>
              <a:t>make this a positive L1, so page 4, IV, will have the first box marked,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“Level II evaluation indicated</a:t>
            </a:r>
            <a:r>
              <a:rPr lang="en-US" sz="2000" dirty="0">
                <a:effectLst/>
                <a:latin typeface="Calibri" panose="020F0502020204030204" pitchFamily="34" charset="0"/>
                <a:ea typeface="Calibri" panose="020F0502020204030204" pitchFamily="34" charset="0"/>
                <a:cs typeface="Times New Roman" panose="02020603050405020304" pitchFamily="18" charset="0"/>
              </a:rPr>
              <a:t>.”  Under Additional Comments, please reiterate, “patient with history of depression, currently well-managed on medications.”</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marL="571500" marR="0" indent="-342900">
              <a:lnSpc>
                <a:spcPct val="107000"/>
              </a:lnSpc>
              <a:spcBef>
                <a:spcPts val="0"/>
              </a:spcBef>
              <a:spcAft>
                <a:spcPts val="800"/>
              </a:spcAft>
              <a:buFont typeface="+mj-lt"/>
              <a:buAutoNum type="arabicPeriod" startAt="2"/>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200" dirty="0"/>
          </a:p>
        </p:txBody>
      </p:sp>
      <p:sp>
        <p:nvSpPr>
          <p:cNvPr id="20" name="Title 1">
            <a:extLst>
              <a:ext uri="{FF2B5EF4-FFF2-40B4-BE49-F238E27FC236}">
                <a16:creationId xmlns:a16="http://schemas.microsoft.com/office/drawing/2014/main" id="{2FE3F9B3-8236-4400-BFCA-D32292565471}"/>
              </a:ext>
            </a:extLst>
          </p:cNvPr>
          <p:cNvSpPr>
            <a:spLocks noGrp="1"/>
          </p:cNvSpPr>
          <p:nvPr>
            <p:ph type="title"/>
          </p:nvPr>
        </p:nvSpPr>
        <p:spPr>
          <a:xfrm>
            <a:off x="498269" y="298716"/>
            <a:ext cx="5452695" cy="1325563"/>
          </a:xfrm>
        </p:spPr>
        <p:txBody>
          <a:bodyPr/>
          <a:lstStyle/>
          <a:p>
            <a:r>
              <a:rPr lang="en-US" b="1" dirty="0">
                <a:latin typeface="Calibri" panose="020F0502020204030204" pitchFamily="34" charset="0"/>
                <a:cs typeface="Calibri" panose="020F0502020204030204" pitchFamily="34" charset="0"/>
              </a:rPr>
              <a:t>BH PASRR Scenarios</a:t>
            </a:r>
          </a:p>
        </p:txBody>
      </p:sp>
    </p:spTree>
    <p:extLst>
      <p:ext uri="{BB962C8B-B14F-4D97-AF65-F5344CB8AC3E}">
        <p14:creationId xmlns:p14="http://schemas.microsoft.com/office/powerpoint/2010/main" val="36767088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28875"/>
            <a:ext cx="12192000" cy="6858000"/>
          </a:xfrm>
          <a:prstGeom prst="rect">
            <a:avLst/>
          </a:prstGeom>
        </p:spPr>
      </p:pic>
      <p:sp>
        <p:nvSpPr>
          <p:cNvPr id="3" name="Content Placeholder 2"/>
          <p:cNvSpPr>
            <a:spLocks noGrp="1"/>
          </p:cNvSpPr>
          <p:nvPr>
            <p:ph idx="1"/>
          </p:nvPr>
        </p:nvSpPr>
        <p:spPr>
          <a:xfrm>
            <a:off x="384145" y="1451025"/>
            <a:ext cx="11310549" cy="4788366"/>
          </a:xfrm>
        </p:spPr>
        <p:txBody>
          <a:bodyPr>
            <a:normAutofit/>
          </a:bodyPr>
          <a:lstStyle/>
          <a:p>
            <a:pPr marL="342900" marR="0" lvl="0" indent="-342900">
              <a:lnSpc>
                <a:spcPct val="107000"/>
              </a:lnSpc>
              <a:spcBef>
                <a:spcPts val="0"/>
              </a:spcBef>
              <a:spcAft>
                <a:spcPts val="800"/>
              </a:spcAft>
              <a:buFont typeface="+mj-lt"/>
              <a:buAutoNum type="arabicPeriod" startAt="3"/>
              <a:tabLst>
                <a:tab pos="457200" algn="l"/>
              </a:tabLs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Mr. Brown has a history of depression and is on Celexa and is recuperating from a fall.  This medical hospitalization has been rough for him. He is displaying active symptoms of depression such as declining or refusing some days of therapies, is irritable with nursing staff and is withdrawn.  However, the medical team think that under normal circumstances, rehab will be less than 30 days.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576263" indent="0">
              <a:lnSpc>
                <a:spcPct val="100000"/>
              </a:lnSpc>
              <a:spcBef>
                <a:spcPts val="0"/>
              </a:spcBef>
              <a:buNone/>
            </a:pPr>
            <a:endParaRPr lang="en-US" sz="2000" b="1" dirty="0">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Section 1.A.1. (indicators) will be marked “yes.”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1.A.2. (functional limitations) will now be marked “yes” – since his psychiatric symptoms or behaviors are negatively impacting his care.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criteria for Section IIA. “Exempted Hospital Discharge” is met and should be notated in as such in Section III.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Page 4, Section IV, the last box should be marked,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Level II evaluation referral for SMI”.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576263" indent="0">
              <a:lnSpc>
                <a:spcPct val="100000"/>
              </a:lnSpc>
              <a:spcBef>
                <a:spcPts val="0"/>
              </a:spcBef>
              <a:buNone/>
            </a:pPr>
            <a:endParaRPr lang="en-US" sz="2000" b="1" dirty="0">
              <a:latin typeface="Calibri" panose="020F0502020204030204" pitchFamily="34" charset="0"/>
              <a:cs typeface="Times New Roman" panose="02020603050405020304" pitchFamily="18" charset="0"/>
            </a:endParaRPr>
          </a:p>
          <a:p>
            <a:pPr marL="571500" indent="-342900">
              <a:lnSpc>
                <a:spcPct val="107000"/>
              </a:lnSpc>
              <a:spcBef>
                <a:spcPts val="0"/>
              </a:spcBef>
              <a:spcAft>
                <a:spcPts val="800"/>
              </a:spcAft>
            </a:pPr>
            <a:endParaRPr lang="en-US" sz="1800" b="1" dirty="0">
              <a:latin typeface="Calibri" panose="020F0502020204030204" pitchFamily="34" charset="0"/>
              <a:ea typeface="Calibri" panose="020F0502020204030204" pitchFamily="34" charset="0"/>
              <a:cs typeface="Times New Roman" panose="02020603050405020304" pitchFamily="18" charset="0"/>
            </a:endParaRPr>
          </a:p>
          <a:p>
            <a:pPr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5" name="Title 1">
            <a:extLst>
              <a:ext uri="{FF2B5EF4-FFF2-40B4-BE49-F238E27FC236}">
                <a16:creationId xmlns:a16="http://schemas.microsoft.com/office/drawing/2014/main" id="{76A4A6C3-F8B1-4D6D-94A3-2937BE16E1FA}"/>
              </a:ext>
            </a:extLst>
          </p:cNvPr>
          <p:cNvSpPr>
            <a:spLocks noGrp="1"/>
          </p:cNvSpPr>
          <p:nvPr>
            <p:ph type="title"/>
          </p:nvPr>
        </p:nvSpPr>
        <p:spPr>
          <a:xfrm>
            <a:off x="498269" y="298716"/>
            <a:ext cx="5452695" cy="1325563"/>
          </a:xfrm>
        </p:spPr>
        <p:txBody>
          <a:bodyPr/>
          <a:lstStyle/>
          <a:p>
            <a:r>
              <a:rPr lang="en-US" b="1" dirty="0">
                <a:latin typeface="Calibri" panose="020F0502020204030204" pitchFamily="34" charset="0"/>
                <a:cs typeface="Calibri" panose="020F0502020204030204" pitchFamily="34" charset="0"/>
              </a:rPr>
              <a:t>BH PASRR Scenarios</a:t>
            </a:r>
          </a:p>
        </p:txBody>
      </p:sp>
    </p:spTree>
    <p:extLst>
      <p:ext uri="{BB962C8B-B14F-4D97-AF65-F5344CB8AC3E}">
        <p14:creationId xmlns:p14="http://schemas.microsoft.com/office/powerpoint/2010/main" val="21426651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155360"/>
            <a:ext cx="12192000" cy="6858000"/>
          </a:xfrm>
          <a:prstGeom prst="rect">
            <a:avLst/>
          </a:prstGeom>
        </p:spPr>
      </p:pic>
      <p:sp>
        <p:nvSpPr>
          <p:cNvPr id="3" name="Content Placeholder 2"/>
          <p:cNvSpPr>
            <a:spLocks noGrp="1"/>
          </p:cNvSpPr>
          <p:nvPr>
            <p:ph idx="1"/>
          </p:nvPr>
        </p:nvSpPr>
        <p:spPr>
          <a:xfrm>
            <a:off x="520996" y="1550160"/>
            <a:ext cx="11172735" cy="5064120"/>
          </a:xfrm>
        </p:spPr>
        <p:txBody>
          <a:bodyPr>
            <a:normAutofit/>
          </a:bodyPr>
          <a:lstStyle/>
          <a:p>
            <a:pPr marL="0" marR="0" indent="0">
              <a:lnSpc>
                <a:spcPct val="107000"/>
              </a:lnSpc>
              <a:spcBef>
                <a:spcPts val="0"/>
              </a:spcBef>
              <a:spcAft>
                <a:spcPts val="800"/>
              </a:spcAft>
              <a:buNone/>
            </a:pPr>
            <a:r>
              <a:rPr lang="en-US" sz="2200" b="1" dirty="0">
                <a:effectLst/>
                <a:latin typeface="Calibri" panose="020F0502020204030204" pitchFamily="34" charset="0"/>
                <a:ea typeface="Calibri" panose="020F0502020204030204" pitchFamily="34" charset="0"/>
                <a:cs typeface="Times New Roman" panose="02020603050405020304" pitchFamily="18" charset="0"/>
              </a:rPr>
              <a:t>4. Mr. Clark has a history of depression and has active symptoms of depression.  He is deconditioned and will require more than 30 days at the nursing facility</a:t>
            </a:r>
            <a:r>
              <a:rPr lang="en-US" sz="2200" dirty="0">
                <a:effectLst/>
                <a:latin typeface="Calibri" panose="020F0502020204030204" pitchFamily="34" charset="0"/>
                <a:ea typeface="Calibri" panose="020F0502020204030204" pitchFamily="34" charset="0"/>
                <a:cs typeface="Times New Roman" panose="02020603050405020304" pitchFamily="18" charset="0"/>
              </a:rPr>
              <a:t>.  </a:t>
            </a:r>
          </a:p>
          <a:p>
            <a:pPr marL="682625" indent="-219075">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Section 1.A.1. (indicators) will be marked “yes.” </a:t>
            </a:r>
          </a:p>
          <a:p>
            <a:pPr marL="682625" indent="-219075">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1.A.2. (functional limitations) will be marked “yes.” </a:t>
            </a:r>
          </a:p>
          <a:p>
            <a:pPr marL="682625" indent="-219075">
              <a:lnSpc>
                <a:spcPct val="107000"/>
              </a:lnSpc>
              <a:spcBef>
                <a:spcPts val="0"/>
              </a:spcBef>
              <a:spcAft>
                <a:spcPts val="800"/>
              </a:spcAft>
            </a:pPr>
            <a:r>
              <a:rPr lang="en-US" sz="2200" dirty="0">
                <a:latin typeface="Calibri" panose="020F0502020204030204" pitchFamily="34" charset="0"/>
                <a:ea typeface="Calibri" panose="020F0502020204030204" pitchFamily="34" charset="0"/>
                <a:cs typeface="Times New Roman" panose="02020603050405020304" pitchFamily="18" charset="0"/>
              </a:rPr>
              <a:t>1.A.3. may be either yes or no.</a:t>
            </a:r>
          </a:p>
          <a:p>
            <a:pPr marL="682625" indent="-219075">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Skip sections IIA, IIB and III as these only pertain to &lt;30 days.</a:t>
            </a:r>
          </a:p>
          <a:p>
            <a:pPr marL="682625" indent="-219075">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Section IV will be the second box down, “Level II evaluation referral required for SMI.”  </a:t>
            </a:r>
          </a:p>
          <a:p>
            <a:pPr marL="682625" marR="0">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**In this circumstance,  if the patient is identified while still in the hospital, the patient will need to be seen for the PASRR Level 2 Evaluation preadmission </a:t>
            </a:r>
            <a:r>
              <a:rPr lang="en-US" sz="2200" b="1" dirty="0">
                <a:effectLst/>
                <a:latin typeface="Calibri" panose="020F0502020204030204" pitchFamily="34" charset="0"/>
                <a:ea typeface="Calibri" panose="020F0502020204030204" pitchFamily="34" charset="0"/>
                <a:cs typeface="Times New Roman" panose="02020603050405020304" pitchFamily="18" charset="0"/>
              </a:rPr>
              <a:t>before </a:t>
            </a:r>
            <a:r>
              <a:rPr lang="en-US" sz="2200" dirty="0">
                <a:effectLst/>
                <a:latin typeface="Calibri" panose="020F0502020204030204" pitchFamily="34" charset="0"/>
                <a:ea typeface="Calibri" panose="020F0502020204030204" pitchFamily="34" charset="0"/>
                <a:cs typeface="Times New Roman" panose="02020603050405020304" pitchFamily="18" charset="0"/>
              </a:rPr>
              <a:t>admission to the nursing facility.  The nursing facility can be cited for accepting a patient with a positive Level I without </a:t>
            </a:r>
            <a:r>
              <a:rPr lang="en-US" sz="2200" dirty="0">
                <a:latin typeface="Calibri" panose="020F0502020204030204" pitchFamily="34" charset="0"/>
                <a:ea typeface="Calibri" panose="020F0502020204030204" pitchFamily="34" charset="0"/>
                <a:cs typeface="Times New Roman" panose="02020603050405020304" pitchFamily="18" charset="0"/>
              </a:rPr>
              <a:t>a completed Level </a:t>
            </a:r>
            <a:r>
              <a:rPr lang="en-US" sz="2200" dirty="0">
                <a:effectLst/>
                <a:latin typeface="Calibri" panose="020F0502020204030204" pitchFamily="34" charset="0"/>
                <a:ea typeface="Calibri" panose="020F0502020204030204" pitchFamily="34" charset="0"/>
                <a:cs typeface="Times New Roman" panose="02020603050405020304" pitchFamily="18" charset="0"/>
              </a:rPr>
              <a:t>2.</a:t>
            </a:r>
            <a:endParaRPr lang="en-US" sz="2200" b="1" dirty="0">
              <a:latin typeface="Calibri" panose="020F0502020204030204" pitchFamily="34" charset="0"/>
              <a:ea typeface="Calibri" panose="020F0502020204030204" pitchFamily="34" charset="0"/>
              <a:cs typeface="Times New Roman" panose="02020603050405020304" pitchFamily="18" charset="0"/>
            </a:endParaRPr>
          </a:p>
          <a:p>
            <a:pPr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7" name="Title 1">
            <a:extLst>
              <a:ext uri="{FF2B5EF4-FFF2-40B4-BE49-F238E27FC236}">
                <a16:creationId xmlns:a16="http://schemas.microsoft.com/office/drawing/2014/main" id="{E8C48722-B0A2-4D3B-A685-30CBE429A5D3}"/>
              </a:ext>
            </a:extLst>
          </p:cNvPr>
          <p:cNvSpPr>
            <a:spLocks noGrp="1"/>
          </p:cNvSpPr>
          <p:nvPr>
            <p:ph type="title"/>
          </p:nvPr>
        </p:nvSpPr>
        <p:spPr>
          <a:xfrm>
            <a:off x="498269" y="298716"/>
            <a:ext cx="5452695" cy="1325563"/>
          </a:xfrm>
        </p:spPr>
        <p:txBody>
          <a:bodyPr/>
          <a:lstStyle/>
          <a:p>
            <a:r>
              <a:rPr lang="en-US" b="1" dirty="0">
                <a:latin typeface="Calibri" panose="020F0502020204030204" pitchFamily="34" charset="0"/>
                <a:cs typeface="Calibri" panose="020F0502020204030204" pitchFamily="34" charset="0"/>
              </a:rPr>
              <a:t>BH PASRR Scenarios</a:t>
            </a:r>
          </a:p>
        </p:txBody>
      </p:sp>
      <p:sp>
        <p:nvSpPr>
          <p:cNvPr id="12" name="Rectangle 11">
            <a:extLst>
              <a:ext uri="{FF2B5EF4-FFF2-40B4-BE49-F238E27FC236}">
                <a16:creationId xmlns:a16="http://schemas.microsoft.com/office/drawing/2014/main" id="{95AAB735-7CB2-4F15-B46E-3045EDF8342E}"/>
              </a:ext>
            </a:extLst>
          </p:cNvPr>
          <p:cNvSpPr/>
          <p:nvPr/>
        </p:nvSpPr>
        <p:spPr>
          <a:xfrm>
            <a:off x="7076778" y="5996906"/>
            <a:ext cx="3291841" cy="1149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1887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96C3F5-B754-A58B-5451-777EBD681D57}"/>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1" y="0"/>
            <a:ext cx="12192000" cy="6857999"/>
          </a:xfrm>
          <a:prstGeom prst="rect">
            <a:avLst/>
          </a:prstGeom>
        </p:spPr>
      </p:pic>
      <p:sp>
        <p:nvSpPr>
          <p:cNvPr id="2" name="Title 1">
            <a:extLst>
              <a:ext uri="{FF2B5EF4-FFF2-40B4-BE49-F238E27FC236}">
                <a16:creationId xmlns:a16="http://schemas.microsoft.com/office/drawing/2014/main" id="{59928A2E-D392-6A65-EF1F-AAE17804E25F}"/>
              </a:ext>
            </a:extLst>
          </p:cNvPr>
          <p:cNvSpPr>
            <a:spLocks noGrp="1"/>
          </p:cNvSpPr>
          <p:nvPr>
            <p:ph type="title"/>
          </p:nvPr>
        </p:nvSpPr>
        <p:spPr>
          <a:xfrm>
            <a:off x="838200" y="365126"/>
            <a:ext cx="10515600" cy="1040342"/>
          </a:xfrm>
        </p:spPr>
        <p:txBody>
          <a:bodyPr>
            <a:normAutofit fontScale="90000"/>
          </a:bodyPr>
          <a:lstStyle/>
          <a:p>
            <a:r>
              <a:rPr lang="en-US" dirty="0">
                <a:latin typeface="Segoe UI" panose="020B0502040204020203" pitchFamily="34" charset="0"/>
              </a:rPr>
              <a:t>Purpose of PASRR is to:</a:t>
            </a:r>
            <a:br>
              <a:rPr lang="en-US" dirty="0">
                <a:latin typeface="Segoe UI" panose="020B0502040204020203" pitchFamily="34" charset="0"/>
              </a:rPr>
            </a:br>
            <a:endParaRPr lang="en-US" dirty="0"/>
          </a:p>
        </p:txBody>
      </p:sp>
      <p:sp>
        <p:nvSpPr>
          <p:cNvPr id="3" name="Content Placeholder 2">
            <a:extLst>
              <a:ext uri="{FF2B5EF4-FFF2-40B4-BE49-F238E27FC236}">
                <a16:creationId xmlns:a16="http://schemas.microsoft.com/office/drawing/2014/main" id="{8A70952D-8EF3-2AB5-1919-AF2E49E4BF04}"/>
              </a:ext>
            </a:extLst>
          </p:cNvPr>
          <p:cNvSpPr>
            <a:spLocks noGrp="1"/>
          </p:cNvSpPr>
          <p:nvPr>
            <p:ph idx="1"/>
          </p:nvPr>
        </p:nvSpPr>
        <p:spPr>
          <a:xfrm>
            <a:off x="838200" y="1405468"/>
            <a:ext cx="10515600" cy="4771495"/>
          </a:xfrm>
        </p:spPr>
        <p:txBody>
          <a:bodyPr>
            <a:normAutofit/>
          </a:bodyPr>
          <a:lstStyle/>
          <a:p>
            <a:pPr marL="0" indent="0">
              <a:buNone/>
            </a:pPr>
            <a:r>
              <a:rPr lang="en-US" sz="3600" dirty="0">
                <a:effectLst/>
                <a:latin typeface="Segoe UI" panose="020B0502040204020203" pitchFamily="34" charset="0"/>
              </a:rPr>
              <a:t>• Transition resident to most supportive and least restrictive setting.</a:t>
            </a:r>
          </a:p>
          <a:p>
            <a:pPr marL="0" indent="0">
              <a:buNone/>
            </a:pPr>
            <a:endParaRPr lang="en-US" sz="3600" dirty="0">
              <a:effectLst/>
              <a:latin typeface="Segoe UI" panose="020B0502040204020203" pitchFamily="34" charset="0"/>
            </a:endParaRPr>
          </a:p>
          <a:p>
            <a:pPr marL="0" indent="0">
              <a:buNone/>
            </a:pPr>
            <a:r>
              <a:rPr lang="en-US" sz="3600" dirty="0">
                <a:effectLst/>
                <a:latin typeface="Segoe UI" panose="020B0502040204020203" pitchFamily="34" charset="0"/>
              </a:rPr>
              <a:t>• Identify person-centered services critical to the success of the most vulnerable.</a:t>
            </a:r>
          </a:p>
          <a:p>
            <a:pPr marL="0" indent="0">
              <a:buNone/>
            </a:pPr>
            <a:endParaRPr lang="en-US" sz="3600" dirty="0">
              <a:effectLst/>
              <a:latin typeface="Segoe UI" panose="020B0502040204020203" pitchFamily="34" charset="0"/>
            </a:endParaRPr>
          </a:p>
          <a:p>
            <a:pPr marL="0" indent="0">
              <a:buNone/>
            </a:pPr>
            <a:r>
              <a:rPr lang="en-US" sz="3600" dirty="0">
                <a:effectLst/>
                <a:latin typeface="Segoe UI" panose="020B0502040204020203" pitchFamily="34" charset="0"/>
              </a:rPr>
              <a:t>• Continuously improve quality and delivery across the state.</a:t>
            </a:r>
            <a:endParaRPr lang="en-US" sz="3600" dirty="0">
              <a:effectLst/>
              <a:latin typeface="Arial" panose="020B0604020202020204" pitchFamily="34" charset="0"/>
            </a:endParaRPr>
          </a:p>
        </p:txBody>
      </p:sp>
    </p:spTree>
    <p:extLst>
      <p:ext uri="{BB962C8B-B14F-4D97-AF65-F5344CB8AC3E}">
        <p14:creationId xmlns:p14="http://schemas.microsoft.com/office/powerpoint/2010/main" val="41037015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61597" y="129191"/>
            <a:ext cx="12192000" cy="6858000"/>
          </a:xfrm>
          <a:prstGeom prst="rect">
            <a:avLst/>
          </a:prstGeom>
        </p:spPr>
      </p:pic>
      <p:sp>
        <p:nvSpPr>
          <p:cNvPr id="3" name="Content Placeholder 2"/>
          <p:cNvSpPr>
            <a:spLocks noGrp="1"/>
          </p:cNvSpPr>
          <p:nvPr>
            <p:ph idx="1"/>
          </p:nvPr>
        </p:nvSpPr>
        <p:spPr>
          <a:xfrm>
            <a:off x="520995" y="1632112"/>
            <a:ext cx="11172735" cy="4869158"/>
          </a:xfrm>
        </p:spPr>
        <p:txBody>
          <a:bodyPr>
            <a:normAutofit lnSpcReduction="10000"/>
          </a:bodyPr>
          <a:lstStyle/>
          <a:p>
            <a:pPr marL="0" marR="0" indent="0">
              <a:lnSpc>
                <a:spcPct val="107000"/>
              </a:lnSpc>
              <a:spcBef>
                <a:spcPts val="0"/>
              </a:spcBef>
              <a:spcAft>
                <a:spcPts val="800"/>
              </a:spcAft>
              <a:buNone/>
            </a:pPr>
            <a:r>
              <a:rPr lang="en-US" sz="2400" b="1" dirty="0">
                <a:latin typeface="Calibri" panose="020F0502020204030204" pitchFamily="34" charset="0"/>
                <a:ea typeface="Calibri" panose="020F0502020204030204" pitchFamily="34" charset="0"/>
                <a:cs typeface="Times New Roman" panose="02020603050405020304" pitchFamily="18" charset="0"/>
              </a:rPr>
              <a:t>5.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Ms. Smith initially had a negative PASRR Level 1 and entered the nursing facility for rehab.  Unfortunately, she had some setbacks resulting in a longer than anticipated stay.  She became more depressed, withdrawn and began losing weight.  She scored 16/27 on the PHQ-9 and her primary physician was contacted regarding the possibility of starting an antidepressant.  </a:t>
            </a:r>
          </a:p>
          <a:p>
            <a:pPr marL="0" marR="0" indent="0">
              <a:lnSpc>
                <a:spcPct val="107000"/>
              </a:lnSpc>
              <a:spcBef>
                <a:spcPts val="0"/>
              </a:spcBef>
              <a:spcAft>
                <a:spcPts val="800"/>
              </a:spcAft>
              <a:buNone/>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This is an example of a Significant Change.  </a:t>
            </a:r>
          </a:p>
          <a:p>
            <a:pPr marL="45720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Complete a new PASSR Level 1,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noting the significant change date </a:t>
            </a:r>
            <a:r>
              <a:rPr lang="en-US" sz="2400" dirty="0">
                <a:effectLst/>
                <a:latin typeface="Calibri" panose="020F0502020204030204" pitchFamily="34" charset="0"/>
                <a:ea typeface="Calibri" panose="020F0502020204030204" pitchFamily="34" charset="0"/>
                <a:cs typeface="Times New Roman" panose="02020603050405020304" pitchFamily="18" charset="0"/>
              </a:rPr>
              <a:t>(approximately) on page 1, and on Page 4. </a:t>
            </a:r>
          </a:p>
          <a:p>
            <a:pPr marL="457200">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Skip sections IIA, IIB and III as these only pertain to &lt;30 days.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Section IV, mark the 5</a:t>
            </a:r>
            <a:r>
              <a:rPr lang="en-US" sz="24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2400" dirty="0">
                <a:effectLst/>
                <a:latin typeface="Calibri" panose="020F0502020204030204" pitchFamily="34" charset="0"/>
                <a:ea typeface="Calibri" panose="020F0502020204030204" pitchFamily="34" charset="0"/>
                <a:cs typeface="Times New Roman" panose="02020603050405020304" pitchFamily="18" charset="0"/>
              </a:rPr>
              <a:t> box down,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“Level II evaluation referral required for significant change.”</a:t>
            </a:r>
          </a:p>
          <a:p>
            <a:pPr marL="342900" marR="0" indent="-342900">
              <a:lnSpc>
                <a:spcPct val="107000"/>
              </a:lnSpc>
              <a:spcBef>
                <a:spcPts val="0"/>
              </a:spcBef>
              <a:spcAft>
                <a:spcPts val="800"/>
              </a:spcAft>
              <a:buFont typeface="+mj-lt"/>
              <a:buAutoNum type="arabicPeriod" startAt="5"/>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indent="0">
              <a:lnSpc>
                <a:spcPct val="107000"/>
              </a:lnSpc>
              <a:spcBef>
                <a:spcPts val="0"/>
              </a:spcBef>
              <a:spcAft>
                <a:spcPts val="800"/>
              </a:spcAft>
              <a:buNone/>
            </a:pP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marR="0" indent="0">
              <a:lnSpc>
                <a:spcPct val="107000"/>
              </a:lnSpc>
              <a:spcBef>
                <a:spcPts val="0"/>
              </a:spcBef>
              <a:spcAft>
                <a:spcPts val="800"/>
              </a:spcAft>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sp>
        <p:nvSpPr>
          <p:cNvPr id="6" name="TextBox 5">
            <a:extLst>
              <a:ext uri="{FF2B5EF4-FFF2-40B4-BE49-F238E27FC236}">
                <a16:creationId xmlns:a16="http://schemas.microsoft.com/office/drawing/2014/main" id="{C54E263E-CABA-4A4A-9DA7-B564E58CFE95}"/>
              </a:ext>
            </a:extLst>
          </p:cNvPr>
          <p:cNvSpPr txBox="1"/>
          <p:nvPr/>
        </p:nvSpPr>
        <p:spPr>
          <a:xfrm>
            <a:off x="7852053" y="3615102"/>
            <a:ext cx="649556" cy="400110"/>
          </a:xfrm>
          <a:prstGeom prst="rect">
            <a:avLst/>
          </a:prstGeom>
          <a:noFill/>
        </p:spPr>
        <p:txBody>
          <a:bodyPr wrap="square" rtlCol="0">
            <a:spAutoFit/>
          </a:bodyPr>
          <a:lstStyle/>
          <a:p>
            <a:pPr algn="ctr"/>
            <a:r>
              <a:rPr lang="en-US" sz="2000" dirty="0">
                <a:solidFill>
                  <a:schemeClr val="bg1"/>
                </a:solidFill>
              </a:rPr>
              <a:t>No</a:t>
            </a:r>
          </a:p>
        </p:txBody>
      </p:sp>
      <p:sp>
        <p:nvSpPr>
          <p:cNvPr id="8" name="Title 1">
            <a:extLst>
              <a:ext uri="{FF2B5EF4-FFF2-40B4-BE49-F238E27FC236}">
                <a16:creationId xmlns:a16="http://schemas.microsoft.com/office/drawing/2014/main" id="{335F368B-677F-4847-8ED8-858CAD70EFE6}"/>
              </a:ext>
            </a:extLst>
          </p:cNvPr>
          <p:cNvSpPr>
            <a:spLocks noGrp="1"/>
          </p:cNvSpPr>
          <p:nvPr>
            <p:ph type="title"/>
          </p:nvPr>
        </p:nvSpPr>
        <p:spPr>
          <a:xfrm>
            <a:off x="498269" y="298716"/>
            <a:ext cx="5452695" cy="1325563"/>
          </a:xfrm>
        </p:spPr>
        <p:txBody>
          <a:bodyPr/>
          <a:lstStyle/>
          <a:p>
            <a:r>
              <a:rPr lang="en-US" b="1" dirty="0">
                <a:latin typeface="Calibri" panose="020F0502020204030204" pitchFamily="34" charset="0"/>
                <a:cs typeface="Calibri" panose="020F0502020204030204" pitchFamily="34" charset="0"/>
              </a:rPr>
              <a:t>BH PASRR Scenarios</a:t>
            </a:r>
          </a:p>
        </p:txBody>
      </p:sp>
      <p:sp>
        <p:nvSpPr>
          <p:cNvPr id="13" name="Rectangle 12">
            <a:extLst>
              <a:ext uri="{FF2B5EF4-FFF2-40B4-BE49-F238E27FC236}">
                <a16:creationId xmlns:a16="http://schemas.microsoft.com/office/drawing/2014/main" id="{98E633E8-7866-42E6-90A7-57039A352D1E}"/>
              </a:ext>
            </a:extLst>
          </p:cNvPr>
          <p:cNvSpPr/>
          <p:nvPr/>
        </p:nvSpPr>
        <p:spPr>
          <a:xfrm>
            <a:off x="7076778" y="5996906"/>
            <a:ext cx="3291841" cy="1149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86987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b="1" dirty="0">
                <a:latin typeface="Calibri" panose="020F0502020204030204" pitchFamily="34" charset="0"/>
                <a:cs typeface="Calibri" panose="020F0502020204030204" pitchFamily="34" charset="0"/>
              </a:rPr>
              <a:t>Reinvestment Grants</a:t>
            </a:r>
          </a:p>
        </p:txBody>
      </p:sp>
      <p:sp>
        <p:nvSpPr>
          <p:cNvPr id="3" name="Content Placeholder 2"/>
          <p:cNvSpPr>
            <a:spLocks noGrp="1"/>
          </p:cNvSpPr>
          <p:nvPr>
            <p:ph idx="1"/>
          </p:nvPr>
        </p:nvSpPr>
        <p:spPr>
          <a:xfrm>
            <a:off x="539817" y="2132454"/>
            <a:ext cx="6839552" cy="2935705"/>
          </a:xfrm>
        </p:spPr>
        <p:txBody>
          <a:bodyPr>
            <a:normAutofit/>
          </a:bodyPr>
          <a:lstStyle/>
          <a:p>
            <a:r>
              <a:rPr lang="en-US" sz="3200" dirty="0"/>
              <a:t>Washington state participates in the Civil Money Penalty Fund Grant Program. </a:t>
            </a:r>
            <a:endParaRPr lang="en-US" dirty="0">
              <a:hlinkClick r:id="rId4"/>
            </a:endParaRPr>
          </a:p>
          <a:p>
            <a:r>
              <a:rPr lang="en-US" dirty="0">
                <a:hlinkClick r:id="rId4"/>
              </a:rPr>
              <a:t>https://www.dshs.wa.gov/altsa/civil-money-penalty-cmp-funds</a:t>
            </a:r>
            <a:endParaRPr lang="en-US" dirty="0"/>
          </a:p>
          <a:p>
            <a:pPr marL="0" indent="0">
              <a:buNone/>
            </a:pPr>
            <a:endParaRPr lang="en-US" dirty="0"/>
          </a:p>
          <a:p>
            <a:pPr marL="0" indent="0">
              <a:buNone/>
            </a:pPr>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6195" y="1886550"/>
            <a:ext cx="3181609" cy="3181609"/>
          </a:xfrm>
          <a:prstGeom prst="rect">
            <a:avLst/>
          </a:prstGeom>
        </p:spPr>
      </p:pic>
    </p:spTree>
    <p:extLst>
      <p:ext uri="{BB962C8B-B14F-4D97-AF65-F5344CB8AC3E}">
        <p14:creationId xmlns:p14="http://schemas.microsoft.com/office/powerpoint/2010/main" val="31526608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pPr algn="ctr"/>
            <a:r>
              <a:rPr lang="en-US" b="1" dirty="0">
                <a:latin typeface="Calibri" panose="020F0502020204030204" pitchFamily="34" charset="0"/>
                <a:cs typeface="Calibri" panose="020F0502020204030204" pitchFamily="34" charset="0"/>
              </a:rPr>
              <a:t>A Final Thought </a:t>
            </a:r>
          </a:p>
        </p:txBody>
      </p:sp>
      <p:sp>
        <p:nvSpPr>
          <p:cNvPr id="3" name="Content Placeholder 2"/>
          <p:cNvSpPr>
            <a:spLocks noGrp="1"/>
          </p:cNvSpPr>
          <p:nvPr>
            <p:ph idx="1"/>
          </p:nvPr>
        </p:nvSpPr>
        <p:spPr>
          <a:xfrm>
            <a:off x="713678" y="1572322"/>
            <a:ext cx="10640122" cy="4604641"/>
          </a:xfrm>
        </p:spPr>
        <p:txBody>
          <a:bodyPr/>
          <a:lstStyle/>
          <a:p>
            <a:pPr marL="109728" indent="0">
              <a:buNone/>
            </a:pPr>
            <a:r>
              <a:rPr lang="en-US" dirty="0">
                <a:latin typeface="Calibri" panose="020F0502020204030204" pitchFamily="34" charset="0"/>
                <a:cs typeface="Calibri" panose="020F0502020204030204" pitchFamily="34" charset="0"/>
              </a:rPr>
              <a:t>PASRR is a partnership between the resident, important people in the resident’s life, hospital, NF and state agencies.</a:t>
            </a:r>
          </a:p>
          <a:p>
            <a:pPr marL="109728" indent="0">
              <a:buNone/>
            </a:pPr>
            <a:endParaRPr lang="en-US" sz="800" dirty="0">
              <a:latin typeface="Calibri" panose="020F0502020204030204" pitchFamily="34" charset="0"/>
              <a:cs typeface="Calibri" panose="020F0502020204030204" pitchFamily="34" charset="0"/>
            </a:endParaRPr>
          </a:p>
          <a:p>
            <a:pPr marL="109728" indent="0">
              <a:buNone/>
            </a:pPr>
            <a:r>
              <a:rPr lang="en-US" dirty="0">
                <a:latin typeface="Calibri" panose="020F0502020204030204" pitchFamily="34" charset="0"/>
                <a:cs typeface="Calibri" panose="020F0502020204030204" pitchFamily="34" charset="0"/>
              </a:rPr>
              <a:t>At its center is our common desire to provide person-centered, high-quality services for each individual we serve.</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4001294"/>
            <a:ext cx="27432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19242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normAutofit/>
          </a:bodyPr>
          <a:lstStyle/>
          <a:p>
            <a:pPr algn="ctr"/>
            <a:r>
              <a:rPr lang="en-US" sz="3600" dirty="0">
                <a:latin typeface="Calibri" panose="020F0502020204030204" pitchFamily="34" charset="0"/>
                <a:cs typeface="Calibri" panose="020F0502020204030204" pitchFamily="34" charset="0"/>
              </a:rPr>
              <a:t>Where can I find more information?</a:t>
            </a:r>
          </a:p>
        </p:txBody>
      </p:sp>
      <p:sp>
        <p:nvSpPr>
          <p:cNvPr id="3" name="Content Placeholder 2"/>
          <p:cNvSpPr>
            <a:spLocks noGrp="1"/>
          </p:cNvSpPr>
          <p:nvPr>
            <p:ph idx="1"/>
          </p:nvPr>
        </p:nvSpPr>
        <p:spPr/>
        <p:txBody>
          <a:bodyPr>
            <a:noAutofit/>
          </a:bodyPr>
          <a:lstStyle/>
          <a:p>
            <a:pPr marL="109728" indent="0">
              <a:buNone/>
            </a:pPr>
            <a:r>
              <a:rPr lang="en-US" b="1" dirty="0"/>
              <a:t>ID/RC PASRR website:  </a:t>
            </a:r>
            <a:r>
              <a:rPr lang="en-US" dirty="0">
                <a:hlinkClick r:id="rId4"/>
              </a:rPr>
              <a:t>www.dshs.wa.gov/dda/pasrr</a:t>
            </a:r>
            <a:endParaRPr lang="en-US" dirty="0"/>
          </a:p>
          <a:p>
            <a:pPr marL="109728" indent="0">
              <a:buNone/>
            </a:pPr>
            <a:endParaRPr lang="en-US" sz="1600" dirty="0"/>
          </a:p>
          <a:p>
            <a:pPr marL="109728" indent="0">
              <a:buNone/>
            </a:pPr>
            <a:r>
              <a:rPr lang="en-US" b="1" dirty="0"/>
              <a:t>SMI PASRR website: </a:t>
            </a:r>
            <a:r>
              <a:rPr lang="en-US" dirty="0">
                <a:hlinkClick r:id="rId5"/>
              </a:rPr>
              <a:t>www.hca.wa.gov/pasrr</a:t>
            </a:r>
            <a:r>
              <a:rPr lang="en-US" dirty="0"/>
              <a:t> </a:t>
            </a:r>
          </a:p>
          <a:p>
            <a:pPr marL="109728" indent="0">
              <a:buNone/>
            </a:pPr>
            <a:endParaRPr lang="en-US" sz="1600" dirty="0"/>
          </a:p>
          <a:p>
            <a:pPr marL="109728" indent="0">
              <a:buNone/>
            </a:pPr>
            <a:r>
              <a:rPr lang="en-US" b="1" dirty="0"/>
              <a:t>Behavioral Health Support for Providers:</a:t>
            </a:r>
          </a:p>
          <a:p>
            <a:pPr marL="109728" indent="0">
              <a:buNone/>
            </a:pPr>
            <a:r>
              <a:rPr lang="en-US" dirty="0">
                <a:hlinkClick r:id="rId6"/>
              </a:rPr>
              <a:t>www.dshs.wa.gov/altsa/residential-care-services/behavioral-health-support-providers</a:t>
            </a:r>
            <a:r>
              <a:rPr lang="en-US" dirty="0"/>
              <a:t> </a:t>
            </a:r>
          </a:p>
          <a:p>
            <a:pPr marL="109728" indent="0">
              <a:buNone/>
            </a:pPr>
            <a:r>
              <a:rPr lang="en-US" dirty="0">
                <a:solidFill>
                  <a:srgbClr val="212121"/>
                </a:solidFill>
              </a:rPr>
              <a:t>BHST Email: </a:t>
            </a:r>
            <a:r>
              <a:rPr lang="en-US" dirty="0">
                <a:solidFill>
                  <a:srgbClr val="212121"/>
                </a:solidFill>
                <a:hlinkClick r:id="rId7"/>
              </a:rPr>
              <a:t>rcsbhst@dshs.wa.gov</a:t>
            </a:r>
            <a:endParaRPr lang="en-US" dirty="0">
              <a:solidFill>
                <a:srgbClr val="212121"/>
              </a:solidFill>
            </a:endParaRPr>
          </a:p>
          <a:p>
            <a:pPr marL="109728" indent="0">
              <a:buNone/>
            </a:pPr>
            <a:r>
              <a:rPr lang="en-US" dirty="0">
                <a:solidFill>
                  <a:srgbClr val="212121"/>
                </a:solidFill>
              </a:rPr>
              <a:t>BHST Referral Message Line: </a:t>
            </a:r>
            <a:r>
              <a:rPr lang="en-US" dirty="0"/>
              <a:t>360-725-3445</a:t>
            </a:r>
          </a:p>
          <a:p>
            <a:pPr marL="109728" indent="0">
              <a:buNone/>
            </a:pPr>
            <a:endParaRPr lang="en-US" sz="2000" dirty="0"/>
          </a:p>
          <a:p>
            <a:pPr marL="109728" indent="0">
              <a:buNone/>
            </a:pPr>
            <a:r>
              <a:rPr lang="en-US" sz="2000" dirty="0"/>
              <a:t> </a:t>
            </a:r>
          </a:p>
        </p:txBody>
      </p:sp>
    </p:spTree>
    <p:extLst>
      <p:ext uri="{BB962C8B-B14F-4D97-AF65-F5344CB8AC3E}">
        <p14:creationId xmlns:p14="http://schemas.microsoft.com/office/powerpoint/2010/main" val="28113241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139959"/>
            <a:ext cx="10515600" cy="1153582"/>
          </a:xfrm>
        </p:spPr>
        <p:txBody>
          <a:bodyPr>
            <a:normAutofit/>
          </a:bodyPr>
          <a:lstStyle/>
          <a:p>
            <a:pPr algn="ctr"/>
            <a:r>
              <a:rPr lang="en-US" dirty="0">
                <a:latin typeface="Calibri" panose="020F0502020204030204" pitchFamily="34" charset="0"/>
                <a:cs typeface="Calibri" panose="020F0502020204030204" pitchFamily="34" charset="0"/>
              </a:rPr>
              <a:t>PASRR Contacts</a:t>
            </a:r>
          </a:p>
        </p:txBody>
      </p:sp>
      <p:sp>
        <p:nvSpPr>
          <p:cNvPr id="3" name="Content Placeholder 2"/>
          <p:cNvSpPr>
            <a:spLocks noGrp="1"/>
          </p:cNvSpPr>
          <p:nvPr>
            <p:ph idx="1"/>
          </p:nvPr>
        </p:nvSpPr>
        <p:spPr>
          <a:xfrm>
            <a:off x="468351" y="1293542"/>
            <a:ext cx="11441151" cy="4883422"/>
          </a:xfrm>
        </p:spPr>
        <p:txBody>
          <a:bodyPr>
            <a:noAutofit/>
          </a:bodyPr>
          <a:lstStyle/>
          <a:p>
            <a:pPr marL="0" indent="0">
              <a:buNone/>
            </a:pPr>
            <a:r>
              <a:rPr lang="en-US" sz="2200" b="1" dirty="0"/>
              <a:t>DSHS Developmental Disabilities Administration (ID/RC)</a:t>
            </a:r>
          </a:p>
          <a:p>
            <a:pPr marL="457200" lvl="1" indent="0">
              <a:buNone/>
            </a:pPr>
            <a:r>
              <a:rPr lang="en-US" sz="2200" dirty="0"/>
              <a:t>Lonnie Keesee, ID/RC PASRR Unit Manager, </a:t>
            </a:r>
            <a:r>
              <a:rPr lang="en-US" sz="2200" dirty="0">
                <a:hlinkClick r:id="rId4"/>
              </a:rPr>
              <a:t>lonnie.keesee@dshs.wa.gov</a:t>
            </a:r>
            <a:endParaRPr lang="en-US" sz="2200" dirty="0"/>
          </a:p>
          <a:p>
            <a:pPr marL="457200" lvl="1" indent="0">
              <a:buNone/>
            </a:pPr>
            <a:r>
              <a:rPr lang="en-US" sz="2200" dirty="0"/>
              <a:t>Heidi Johnston, PASRR Program Manager, </a:t>
            </a:r>
            <a:r>
              <a:rPr lang="en-US" sz="2200" dirty="0">
                <a:hlinkClick r:id="rId5"/>
              </a:rPr>
              <a:t>heidi.johnston@dshs.wa.gov</a:t>
            </a:r>
            <a:r>
              <a:rPr lang="en-US" sz="2200" dirty="0"/>
              <a:t> </a:t>
            </a:r>
          </a:p>
          <a:p>
            <a:pPr marL="457200" lvl="1" indent="0">
              <a:buNone/>
            </a:pPr>
            <a:r>
              <a:rPr lang="en-US" sz="2200" dirty="0"/>
              <a:t>Wendy Einer, PASRR Program Coordinator, </a:t>
            </a:r>
            <a:r>
              <a:rPr lang="en-US" sz="2200" dirty="0">
                <a:hlinkClick r:id="rId6"/>
              </a:rPr>
              <a:t>wendy.einer@dshs.wa.gov</a:t>
            </a:r>
            <a:endParaRPr lang="en-US" sz="2200" dirty="0"/>
          </a:p>
          <a:p>
            <a:pPr marL="457200" lvl="1" indent="0">
              <a:buNone/>
            </a:pPr>
            <a:r>
              <a:rPr lang="en-US" dirty="0">
                <a:hlinkClick r:id="rId7"/>
              </a:rPr>
              <a:t>Pre-Admission Screening and Resident Review (PASRR) Program | DSHS (wa.gov)</a:t>
            </a:r>
            <a:endParaRPr lang="en-US" dirty="0"/>
          </a:p>
          <a:p>
            <a:pPr marL="0" indent="0">
              <a:buNone/>
            </a:pPr>
            <a:endParaRPr lang="en-US" sz="800" b="1" dirty="0"/>
          </a:p>
          <a:p>
            <a:pPr marL="0" indent="0">
              <a:buNone/>
            </a:pPr>
            <a:r>
              <a:rPr lang="en-US" sz="2200" b="1" dirty="0"/>
              <a:t>Washington Health Care Authority (SMI)</a:t>
            </a:r>
          </a:p>
          <a:p>
            <a:pPr marL="457200" lvl="1" indent="0">
              <a:buNone/>
            </a:pPr>
            <a:r>
              <a:rPr lang="en-US" sz="2200" dirty="0"/>
              <a:t>Beth Loska, LTC Coordination Manager/PASRR, </a:t>
            </a:r>
            <a:r>
              <a:rPr lang="en-US" sz="2200" u="sng" dirty="0">
                <a:hlinkClick r:id="rId8"/>
              </a:rPr>
              <a:t>elizabeth.loska</a:t>
            </a:r>
            <a:r>
              <a:rPr lang="en-US" sz="2200" dirty="0">
                <a:hlinkClick r:id="rId8"/>
              </a:rPr>
              <a:t>@hca.wa.gov</a:t>
            </a:r>
            <a:r>
              <a:rPr lang="en-US" sz="2200" dirty="0"/>
              <a:t> </a:t>
            </a:r>
          </a:p>
          <a:p>
            <a:pPr marL="457200" lvl="1" indent="0">
              <a:buNone/>
            </a:pPr>
            <a:r>
              <a:rPr lang="en-US" sz="2200" dirty="0"/>
              <a:t>Tabitha Craven, PASRR Program Manager, </a:t>
            </a:r>
            <a:r>
              <a:rPr lang="en-US" sz="2200" dirty="0">
                <a:hlinkClick r:id="rId9"/>
              </a:rPr>
              <a:t>tabitha.craven@dshs.wa.gov</a:t>
            </a:r>
            <a:r>
              <a:rPr lang="en-US" sz="2200" dirty="0"/>
              <a:t> </a:t>
            </a:r>
          </a:p>
          <a:p>
            <a:pPr marL="457200" lvl="1" indent="0">
              <a:buNone/>
            </a:pPr>
            <a:r>
              <a:rPr lang="en-US" sz="2200" dirty="0"/>
              <a:t>BH PASRR Evaluator map is located at </a:t>
            </a:r>
            <a:r>
              <a:rPr lang="en-US" sz="2200" dirty="0">
                <a:hlinkClick r:id="rId10"/>
              </a:rPr>
              <a:t>www.hca.wa.gov/pasrr</a:t>
            </a:r>
            <a:r>
              <a:rPr lang="en-US" sz="2200" dirty="0"/>
              <a:t> </a:t>
            </a:r>
          </a:p>
          <a:p>
            <a:pPr marL="0" indent="0">
              <a:buNone/>
            </a:pPr>
            <a:endParaRPr lang="en-US" sz="800" dirty="0"/>
          </a:p>
          <a:p>
            <a:pPr marL="0" indent="0">
              <a:buNone/>
            </a:pPr>
            <a:r>
              <a:rPr lang="en-US" sz="2200" b="1" dirty="0"/>
              <a:t>DSHS Aging and Long-Term Services Administration’s Residential Care Services</a:t>
            </a:r>
          </a:p>
          <a:p>
            <a:pPr marL="457200" lvl="1" indent="0">
              <a:buNone/>
            </a:pPr>
            <a:r>
              <a:rPr lang="en-US" sz="2200" dirty="0"/>
              <a:t>Charles Demler, NH Policy Program Manager, </a:t>
            </a:r>
            <a:r>
              <a:rPr lang="en-US" sz="2200" dirty="0">
                <a:hlinkClick r:id="rId11"/>
              </a:rPr>
              <a:t>Charles.demler@dshs.wa.gov</a:t>
            </a:r>
            <a:r>
              <a:rPr lang="en-US" sz="2200" dirty="0"/>
              <a:t> </a:t>
            </a:r>
          </a:p>
        </p:txBody>
      </p:sp>
    </p:spTree>
    <p:extLst>
      <p:ext uri="{BB962C8B-B14F-4D97-AF65-F5344CB8AC3E}">
        <p14:creationId xmlns:p14="http://schemas.microsoft.com/office/powerpoint/2010/main" val="37393316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178419" y="0"/>
            <a:ext cx="12192000" cy="6858000"/>
          </a:xfrm>
          <a:prstGeom prst="rect">
            <a:avLst/>
          </a:prstGeom>
        </p:spPr>
      </p:pic>
      <p:sp>
        <p:nvSpPr>
          <p:cNvPr id="2" name="Rectangle 1"/>
          <p:cNvSpPr/>
          <p:nvPr/>
        </p:nvSpPr>
        <p:spPr>
          <a:xfrm>
            <a:off x="163630" y="2018370"/>
            <a:ext cx="11864741" cy="3816429"/>
          </a:xfrm>
          <a:prstGeom prst="rect">
            <a:avLst/>
          </a:prstGeom>
        </p:spPr>
        <p:txBody>
          <a:bodyPr wrap="square">
            <a:spAutoFit/>
          </a:bodyPr>
          <a:lstStyle/>
          <a:p>
            <a:r>
              <a:rPr lang="en-US" sz="2200" b="1" dirty="0"/>
              <a:t>Aging and Long-Term Support Administration</a:t>
            </a:r>
          </a:p>
          <a:p>
            <a:r>
              <a:rPr lang="en-US" sz="2200" b="1" dirty="0"/>
              <a:t>	RCS Behavioral Health Support Team </a:t>
            </a:r>
          </a:p>
          <a:p>
            <a:pPr lvl="1"/>
            <a:r>
              <a:rPr lang="en-US" sz="2200" dirty="0"/>
              <a:t>	Debbie Hoeman, Behavioral Health Policy Program Manager </a:t>
            </a:r>
            <a:r>
              <a:rPr lang="en-US" sz="2200" dirty="0">
                <a:hlinkClick r:id="rId4"/>
              </a:rPr>
              <a:t>debbie.hoeman@dshs.wa.gov</a:t>
            </a:r>
            <a:endParaRPr lang="en-US" sz="2200" dirty="0"/>
          </a:p>
          <a:p>
            <a:endParaRPr lang="en-US" sz="2200" b="1" dirty="0"/>
          </a:p>
          <a:p>
            <a:r>
              <a:rPr lang="en-US" sz="2200" b="1" dirty="0"/>
              <a:t>	Home and Community Services</a:t>
            </a:r>
          </a:p>
          <a:p>
            <a:pPr lvl="1"/>
            <a:r>
              <a:rPr lang="en-US" sz="2200" dirty="0"/>
              <a:t>	Julie Cope, RCL and NFCM Policy Unit Manager, </a:t>
            </a:r>
            <a:r>
              <a:rPr lang="en-US" sz="2200" dirty="0">
                <a:hlinkClick r:id="rId5"/>
              </a:rPr>
              <a:t>julie.cope@dshs.wa.gov</a:t>
            </a:r>
            <a:endParaRPr lang="en-US" sz="2200" dirty="0"/>
          </a:p>
          <a:p>
            <a:pPr lvl="1"/>
            <a:r>
              <a:rPr lang="en-US" sz="2200" dirty="0"/>
              <a:t>	Rebecca Kaiser, RCL Enrollment Specialist, </a:t>
            </a:r>
            <a:r>
              <a:rPr lang="en-US" sz="2200" dirty="0">
                <a:hlinkClick r:id="rId6"/>
              </a:rPr>
              <a:t>Rebecca.kaiser@dshs.wa.gov</a:t>
            </a:r>
            <a:r>
              <a:rPr lang="en-US" sz="2200" dirty="0"/>
              <a:t> </a:t>
            </a:r>
          </a:p>
          <a:p>
            <a:endParaRPr lang="en-US" sz="2200" b="1" dirty="0"/>
          </a:p>
          <a:p>
            <a:r>
              <a:rPr lang="en-US" sz="2200" b="1" dirty="0"/>
              <a:t>Washington State Department of Health</a:t>
            </a:r>
          </a:p>
          <a:p>
            <a:pPr lvl="1"/>
            <a:r>
              <a:rPr lang="en-US" sz="2200" dirty="0"/>
              <a:t>	Liz Gordon, Clinical Care Supervisor, Investigation and Inspection 	</a:t>
            </a:r>
            <a:r>
              <a:rPr lang="en-US" sz="2200" dirty="0">
                <a:hlinkClick r:id="rId7"/>
              </a:rPr>
              <a:t>elizabeth.gordon@DOH.WA.GOV</a:t>
            </a:r>
            <a:endParaRPr lang="en-US" sz="2200" dirty="0"/>
          </a:p>
        </p:txBody>
      </p:sp>
      <p:sp>
        <p:nvSpPr>
          <p:cNvPr id="3" name="Rectangle 2"/>
          <p:cNvSpPr/>
          <p:nvPr/>
        </p:nvSpPr>
        <p:spPr>
          <a:xfrm>
            <a:off x="2152184" y="992458"/>
            <a:ext cx="8140391" cy="769441"/>
          </a:xfrm>
          <a:prstGeom prst="rect">
            <a:avLst/>
          </a:prstGeom>
        </p:spPr>
        <p:txBody>
          <a:bodyPr wrap="square">
            <a:spAutoFit/>
          </a:bodyPr>
          <a:lstStyle/>
          <a:p>
            <a:pPr algn="ctr"/>
            <a:r>
              <a:rPr lang="en-US" sz="4400" dirty="0">
                <a:latin typeface="Calibri" panose="020F0502020204030204" pitchFamily="34" charset="0"/>
                <a:cs typeface="Calibri" panose="020F0502020204030204" pitchFamily="34" charset="0"/>
              </a:rPr>
              <a:t>PASRR Contacts</a:t>
            </a:r>
          </a:p>
        </p:txBody>
      </p:sp>
    </p:spTree>
    <p:extLst>
      <p:ext uri="{BB962C8B-B14F-4D97-AF65-F5344CB8AC3E}">
        <p14:creationId xmlns:p14="http://schemas.microsoft.com/office/powerpoint/2010/main" val="25745148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178419" y="0"/>
            <a:ext cx="12192000" cy="6858000"/>
          </a:xfrm>
          <a:prstGeom prst="rect">
            <a:avLst/>
          </a:prstGeom>
        </p:spPr>
      </p:pic>
      <p:sp>
        <p:nvSpPr>
          <p:cNvPr id="2" name="Rectangle 1"/>
          <p:cNvSpPr/>
          <p:nvPr/>
        </p:nvSpPr>
        <p:spPr>
          <a:xfrm>
            <a:off x="434899" y="2018370"/>
            <a:ext cx="10760926" cy="523220"/>
          </a:xfrm>
          <a:prstGeom prst="rect">
            <a:avLst/>
          </a:prstGeom>
        </p:spPr>
        <p:txBody>
          <a:bodyPr wrap="square">
            <a:spAutoFit/>
          </a:bodyPr>
          <a:lstStyle/>
          <a:p>
            <a:endParaRPr lang="en-US" sz="2800" dirty="0"/>
          </a:p>
        </p:txBody>
      </p:sp>
      <p:sp>
        <p:nvSpPr>
          <p:cNvPr id="3" name="Rectangle 2"/>
          <p:cNvSpPr/>
          <p:nvPr/>
        </p:nvSpPr>
        <p:spPr>
          <a:xfrm>
            <a:off x="2152184" y="992458"/>
            <a:ext cx="8140391" cy="769441"/>
          </a:xfrm>
          <a:prstGeom prst="rect">
            <a:avLst/>
          </a:prstGeom>
        </p:spPr>
        <p:txBody>
          <a:bodyPr wrap="square">
            <a:spAutoFit/>
          </a:bodyPr>
          <a:lstStyle/>
          <a:p>
            <a:pPr algn="ctr"/>
            <a:r>
              <a:rPr lang="en-US" sz="4400" dirty="0">
                <a:latin typeface="Calibri" panose="020F0502020204030204" pitchFamily="34" charset="0"/>
                <a:cs typeface="Calibri" panose="020F0502020204030204" pitchFamily="34" charset="0"/>
              </a:rPr>
              <a:t>Questions and Answers</a:t>
            </a:r>
          </a:p>
        </p:txBody>
      </p:sp>
      <p:pic>
        <p:nvPicPr>
          <p:cNvPr id="4" name="Picture 3">
            <a:extLst>
              <a:ext uri="{FF2B5EF4-FFF2-40B4-BE49-F238E27FC236}">
                <a16:creationId xmlns:a16="http://schemas.microsoft.com/office/drawing/2014/main" id="{FF8C7C25-7FB9-95E4-26F5-38C6C5317F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5287" y="2114550"/>
            <a:ext cx="4124587" cy="2809875"/>
          </a:xfrm>
          <a:prstGeom prst="rect">
            <a:avLst/>
          </a:prstGeom>
        </p:spPr>
      </p:pic>
    </p:spTree>
    <p:extLst>
      <p:ext uri="{BB962C8B-B14F-4D97-AF65-F5344CB8AC3E}">
        <p14:creationId xmlns:p14="http://schemas.microsoft.com/office/powerpoint/2010/main" val="2287479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pPr algn="ctr"/>
            <a:r>
              <a:rPr lang="en-US" b="1" dirty="0">
                <a:latin typeface="Calibri" panose="020F0502020204030204" pitchFamily="34" charset="0"/>
                <a:cs typeface="Calibri" panose="020F0502020204030204" pitchFamily="34" charset="0"/>
              </a:rPr>
              <a:t>Regulations Related to PASRR</a:t>
            </a:r>
          </a:p>
        </p:txBody>
      </p:sp>
      <p:sp>
        <p:nvSpPr>
          <p:cNvPr id="3" name="Content Placeholder 2"/>
          <p:cNvSpPr>
            <a:spLocks noGrp="1"/>
          </p:cNvSpPr>
          <p:nvPr>
            <p:ph idx="1"/>
          </p:nvPr>
        </p:nvSpPr>
        <p:spPr/>
        <p:txBody>
          <a:bodyPr>
            <a:normAutofit/>
          </a:bodyPr>
          <a:lstStyle/>
          <a:p>
            <a:pPr marL="0" indent="0">
              <a:buNone/>
            </a:pPr>
            <a:r>
              <a:rPr lang="en-US" dirty="0"/>
              <a:t>Both the federal government and the State of Washington regulate PASRR.</a:t>
            </a:r>
          </a:p>
          <a:p>
            <a:pPr marL="0" indent="0">
              <a:buNone/>
            </a:pPr>
            <a:endParaRPr lang="en-US" sz="1400" dirty="0"/>
          </a:p>
          <a:p>
            <a:pPr marL="687387" lvl="1" indent="-457200"/>
            <a:r>
              <a:rPr lang="en-US" sz="2800" dirty="0"/>
              <a:t>The federal rules related to PASRR can be found at</a:t>
            </a:r>
            <a:r>
              <a:rPr lang="en-US" sz="2800" dirty="0">
                <a:hlinkClick r:id="rId4"/>
              </a:rPr>
              <a:t>: 42 C.F.R. 483.100 - 483.138</a:t>
            </a:r>
            <a:r>
              <a:rPr lang="en-US" sz="2800" dirty="0"/>
              <a:t> (Note: an annual PASRR is no longer required but Code of Federal Regulation has not been revised to reflect this change.)</a:t>
            </a:r>
          </a:p>
          <a:p>
            <a:pPr marL="687387" lvl="1" indent="-457200"/>
            <a:r>
              <a:rPr lang="en-US" sz="2800" dirty="0"/>
              <a:t>Washington Administrative Code addresses PASRR in two sections: </a:t>
            </a:r>
            <a:r>
              <a:rPr lang="en-US" sz="2800" dirty="0">
                <a:hlinkClick r:id="rId5"/>
              </a:rPr>
              <a:t>388-97-1910</a:t>
            </a:r>
            <a:r>
              <a:rPr lang="en-US" sz="2800" dirty="0"/>
              <a:t> through </a:t>
            </a:r>
            <a:r>
              <a:rPr lang="en-US" sz="2800" dirty="0">
                <a:hlinkClick r:id="rId6"/>
              </a:rPr>
              <a:t>388-97-2000</a:t>
            </a:r>
            <a:r>
              <a:rPr lang="en-US" sz="2800" dirty="0"/>
              <a:t> and Section </a:t>
            </a:r>
            <a:r>
              <a:rPr lang="en-US" sz="2800" dirty="0">
                <a:hlinkClick r:id="rId7"/>
              </a:rPr>
              <a:t>388-834</a:t>
            </a:r>
            <a:r>
              <a:rPr lang="en-US" sz="2800" dirty="0"/>
              <a:t>.</a:t>
            </a:r>
          </a:p>
          <a:p>
            <a:pPr marL="230187" lvl="1" indent="0">
              <a:buNone/>
            </a:pPr>
            <a:endParaRPr lang="en-US" sz="2800" dirty="0"/>
          </a:p>
          <a:p>
            <a:pPr marL="0" indent="0">
              <a:buNone/>
            </a:pPr>
            <a:endParaRPr lang="en-US" dirty="0"/>
          </a:p>
        </p:txBody>
      </p:sp>
    </p:spTree>
    <p:extLst>
      <p:ext uri="{BB962C8B-B14F-4D97-AF65-F5344CB8AC3E}">
        <p14:creationId xmlns:p14="http://schemas.microsoft.com/office/powerpoint/2010/main" val="3574409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281AD989-5C98-4443-A3C0-1E9A08787C05}"/>
              </a:ext>
            </a:extLst>
          </p:cNvPr>
          <p:cNvCxnSpPr>
            <a:cxnSpLocks/>
          </p:cNvCxnSpPr>
          <p:nvPr/>
        </p:nvCxnSpPr>
        <p:spPr>
          <a:xfrm>
            <a:off x="2860607" y="3215852"/>
            <a:ext cx="0" cy="1451333"/>
          </a:xfrm>
          <a:prstGeom prst="line">
            <a:avLst/>
          </a:prstGeom>
          <a:ln w="38100">
            <a:solidFill>
              <a:srgbClr val="008457"/>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00C45C0-57FD-5E57-01EA-7E30440A7A0C}"/>
              </a:ext>
            </a:extLst>
          </p:cNvPr>
          <p:cNvCxnSpPr>
            <a:cxnSpLocks/>
          </p:cNvCxnSpPr>
          <p:nvPr/>
        </p:nvCxnSpPr>
        <p:spPr>
          <a:xfrm>
            <a:off x="9334914" y="3628286"/>
            <a:ext cx="0" cy="1451333"/>
          </a:xfrm>
          <a:prstGeom prst="line">
            <a:avLst/>
          </a:prstGeom>
          <a:ln w="38100">
            <a:solidFill>
              <a:srgbClr val="008457"/>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D67F40F-BE8C-4401-B69E-20E004E8193F}"/>
              </a:ext>
            </a:extLst>
          </p:cNvPr>
          <p:cNvSpPr txBox="1"/>
          <p:nvPr/>
        </p:nvSpPr>
        <p:spPr>
          <a:xfrm>
            <a:off x="283330" y="4646736"/>
            <a:ext cx="5081263" cy="707886"/>
          </a:xfrm>
          <a:prstGeom prst="rect">
            <a:avLst/>
          </a:prstGeom>
          <a:solidFill>
            <a:schemeClr val="bg1"/>
          </a:solidFill>
          <a:ln w="38100">
            <a:solidFill>
              <a:srgbClr val="008457"/>
            </a:solidFill>
          </a:ln>
        </p:spPr>
        <p:txBody>
          <a:bodyPr wrap="square" rtlCol="0">
            <a:spAutoFit/>
          </a:bodyPr>
          <a:lstStyle/>
          <a:p>
            <a:pPr algn="ctr"/>
            <a:r>
              <a:rPr lang="en-US" sz="2000" dirty="0">
                <a:latin typeface="Source Sans Pro" panose="020B0503030403020204" pitchFamily="34" charset="0"/>
              </a:rPr>
              <a:t>Developmental Disabilities Administration PASRR Program</a:t>
            </a:r>
          </a:p>
        </p:txBody>
      </p:sp>
      <p:cxnSp>
        <p:nvCxnSpPr>
          <p:cNvPr id="3" name="Straight Connector 2">
            <a:extLst>
              <a:ext uri="{FF2B5EF4-FFF2-40B4-BE49-F238E27FC236}">
                <a16:creationId xmlns:a16="http://schemas.microsoft.com/office/drawing/2014/main" id="{681B7878-FEEC-45DF-A8B8-D878792EF933}"/>
              </a:ext>
            </a:extLst>
          </p:cNvPr>
          <p:cNvCxnSpPr>
            <a:cxnSpLocks/>
          </p:cNvCxnSpPr>
          <p:nvPr/>
        </p:nvCxnSpPr>
        <p:spPr>
          <a:xfrm>
            <a:off x="3265090" y="2880207"/>
            <a:ext cx="6159150" cy="0"/>
          </a:xfrm>
          <a:prstGeom prst="line">
            <a:avLst/>
          </a:prstGeom>
          <a:ln w="38100">
            <a:solidFill>
              <a:srgbClr val="00845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A9346DC-8D99-4D9C-A384-037E189551E4}"/>
              </a:ext>
            </a:extLst>
          </p:cNvPr>
          <p:cNvCxnSpPr>
            <a:cxnSpLocks/>
          </p:cNvCxnSpPr>
          <p:nvPr/>
        </p:nvCxnSpPr>
        <p:spPr>
          <a:xfrm>
            <a:off x="6114744" y="795201"/>
            <a:ext cx="0" cy="620218"/>
          </a:xfrm>
          <a:prstGeom prst="line">
            <a:avLst/>
          </a:prstGeom>
          <a:ln w="38100">
            <a:solidFill>
              <a:srgbClr val="008457"/>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856D801-5FCA-47D1-80B6-6F9144BAB872}"/>
              </a:ext>
            </a:extLst>
          </p:cNvPr>
          <p:cNvSpPr txBox="1"/>
          <p:nvPr/>
        </p:nvSpPr>
        <p:spPr>
          <a:xfrm>
            <a:off x="7485856" y="4953115"/>
            <a:ext cx="3698116" cy="707886"/>
          </a:xfrm>
          <a:prstGeom prst="rect">
            <a:avLst/>
          </a:prstGeom>
          <a:solidFill>
            <a:schemeClr val="bg1"/>
          </a:solidFill>
          <a:ln w="38100">
            <a:solidFill>
              <a:srgbClr val="008457"/>
            </a:solidFill>
          </a:ln>
        </p:spPr>
        <p:txBody>
          <a:bodyPr wrap="square" rtlCol="0">
            <a:spAutoFit/>
          </a:bodyPr>
          <a:lstStyle/>
          <a:p>
            <a:pPr algn="ctr"/>
            <a:r>
              <a:rPr lang="en-US" sz="2000" dirty="0">
                <a:latin typeface="Source Sans Pro" panose="020B0503030403020204" pitchFamily="34" charset="0"/>
              </a:rPr>
              <a:t>Behavioral Health/Serious Mental Illness PASRR Program</a:t>
            </a:r>
          </a:p>
        </p:txBody>
      </p:sp>
      <p:pic>
        <p:nvPicPr>
          <p:cNvPr id="36" name="Picture 2" descr="upload.wikimedia.org/wikipedia/commons/thumb/5/...">
            <a:extLst>
              <a:ext uri="{FF2B5EF4-FFF2-40B4-BE49-F238E27FC236}">
                <a16:creationId xmlns:a16="http://schemas.microsoft.com/office/drawing/2014/main" id="{A3BF154D-5A71-40D5-9000-1AF5748BF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0615" y="1230189"/>
            <a:ext cx="1723629" cy="1027418"/>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Connector 45">
            <a:extLst>
              <a:ext uri="{FF2B5EF4-FFF2-40B4-BE49-F238E27FC236}">
                <a16:creationId xmlns:a16="http://schemas.microsoft.com/office/drawing/2014/main" id="{685E57F9-C51F-4878-9F3C-993911C03534}"/>
              </a:ext>
            </a:extLst>
          </p:cNvPr>
          <p:cNvCxnSpPr>
            <a:cxnSpLocks/>
          </p:cNvCxnSpPr>
          <p:nvPr/>
        </p:nvCxnSpPr>
        <p:spPr>
          <a:xfrm>
            <a:off x="6074555" y="2132128"/>
            <a:ext cx="0" cy="1496158"/>
          </a:xfrm>
          <a:prstGeom prst="line">
            <a:avLst/>
          </a:prstGeom>
          <a:ln w="38100">
            <a:solidFill>
              <a:srgbClr val="008457"/>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F04FF3E-A653-4B44-9722-378AB6C2F9CB}"/>
              </a:ext>
            </a:extLst>
          </p:cNvPr>
          <p:cNvSpPr txBox="1"/>
          <p:nvPr/>
        </p:nvSpPr>
        <p:spPr>
          <a:xfrm>
            <a:off x="3515725" y="5691698"/>
            <a:ext cx="4698109" cy="1138773"/>
          </a:xfrm>
          <a:prstGeom prst="rect">
            <a:avLst/>
          </a:prstGeom>
          <a:solidFill>
            <a:srgbClr val="FFFFFF"/>
          </a:solidFill>
          <a:ln w="3175">
            <a:solidFill>
              <a:schemeClr val="tx1"/>
            </a:solidFill>
          </a:ln>
          <a:effectLst>
            <a:outerShdw blurRad="50800" dist="38100" dir="13500000" algn="br" rotWithShape="0">
              <a:prstClr val="black">
                <a:alpha val="40000"/>
              </a:prstClr>
            </a:outerShdw>
          </a:effectLst>
        </p:spPr>
        <p:txBody>
          <a:bodyPr wrap="square" rtlCol="0">
            <a:spAutoFit/>
          </a:bodyPr>
          <a:lstStyle/>
          <a:p>
            <a:pPr algn="ctr"/>
            <a:r>
              <a:rPr lang="en-US" sz="2000" dirty="0"/>
              <a:t>We all use the same </a:t>
            </a:r>
          </a:p>
          <a:p>
            <a:pPr algn="ctr"/>
            <a:r>
              <a:rPr lang="en-US" sz="2800" dirty="0"/>
              <a:t>Level I </a:t>
            </a:r>
          </a:p>
          <a:p>
            <a:pPr algn="ctr"/>
            <a:r>
              <a:rPr lang="en-US" sz="2000" dirty="0"/>
              <a:t>Pre-Admission and Resident Review Form</a:t>
            </a:r>
          </a:p>
        </p:txBody>
      </p:sp>
      <p:sp>
        <p:nvSpPr>
          <p:cNvPr id="44" name="Isosceles Triangle 43">
            <a:extLst>
              <a:ext uri="{FF2B5EF4-FFF2-40B4-BE49-F238E27FC236}">
                <a16:creationId xmlns:a16="http://schemas.microsoft.com/office/drawing/2014/main" id="{F8DBAFF1-1512-4B12-AA57-296954673BAB}"/>
              </a:ext>
            </a:extLst>
          </p:cNvPr>
          <p:cNvSpPr/>
          <p:nvPr/>
        </p:nvSpPr>
        <p:spPr>
          <a:xfrm>
            <a:off x="237838" y="2607559"/>
            <a:ext cx="5293710" cy="258531"/>
          </a:xfrm>
          <a:prstGeom prst="triangle">
            <a:avLst/>
          </a:prstGeom>
          <a:solidFill>
            <a:srgbClr val="0084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Isosceles Triangle 48">
            <a:extLst>
              <a:ext uri="{FF2B5EF4-FFF2-40B4-BE49-F238E27FC236}">
                <a16:creationId xmlns:a16="http://schemas.microsoft.com/office/drawing/2014/main" id="{1C42964F-3BB4-43A7-93CB-DC72CED93798}"/>
              </a:ext>
            </a:extLst>
          </p:cNvPr>
          <p:cNvSpPr/>
          <p:nvPr/>
        </p:nvSpPr>
        <p:spPr>
          <a:xfrm>
            <a:off x="7371132" y="4480157"/>
            <a:ext cx="3927565" cy="365125"/>
          </a:xfrm>
          <a:prstGeom prst="triangle">
            <a:avLst/>
          </a:prstGeom>
          <a:solidFill>
            <a:srgbClr val="0084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1EFC0E55-0095-400A-AC23-B2F9C49D802C}"/>
              </a:ext>
            </a:extLst>
          </p:cNvPr>
          <p:cNvSpPr txBox="1"/>
          <p:nvPr/>
        </p:nvSpPr>
        <p:spPr>
          <a:xfrm>
            <a:off x="659383" y="2914794"/>
            <a:ext cx="4329158" cy="707886"/>
          </a:xfrm>
          <a:prstGeom prst="rect">
            <a:avLst/>
          </a:prstGeom>
          <a:solidFill>
            <a:schemeClr val="bg1"/>
          </a:solidFill>
          <a:ln w="38100">
            <a:solidFill>
              <a:srgbClr val="008457"/>
            </a:solidFill>
          </a:ln>
        </p:spPr>
        <p:txBody>
          <a:bodyPr wrap="square" rtlCol="0">
            <a:spAutoFit/>
          </a:bodyPr>
          <a:lstStyle/>
          <a:p>
            <a:pPr algn="ctr"/>
            <a:r>
              <a:rPr lang="en-US" sz="2000" dirty="0">
                <a:latin typeface="Source Sans Pro" panose="020B0503030403020204" pitchFamily="34" charset="0"/>
              </a:rPr>
              <a:t>Department of Social and Health Services</a:t>
            </a:r>
          </a:p>
        </p:txBody>
      </p:sp>
      <p:sp>
        <p:nvSpPr>
          <p:cNvPr id="40" name="TextBox 39">
            <a:extLst>
              <a:ext uri="{FF2B5EF4-FFF2-40B4-BE49-F238E27FC236}">
                <a16:creationId xmlns:a16="http://schemas.microsoft.com/office/drawing/2014/main" id="{644BC8B7-DC55-4D52-8601-5AFFB923F79F}"/>
              </a:ext>
            </a:extLst>
          </p:cNvPr>
          <p:cNvSpPr txBox="1"/>
          <p:nvPr/>
        </p:nvSpPr>
        <p:spPr>
          <a:xfrm>
            <a:off x="7963315" y="2925856"/>
            <a:ext cx="2743200" cy="707886"/>
          </a:xfrm>
          <a:prstGeom prst="rect">
            <a:avLst/>
          </a:prstGeom>
          <a:solidFill>
            <a:schemeClr val="bg1"/>
          </a:solidFill>
          <a:ln w="38100">
            <a:solidFill>
              <a:srgbClr val="008457"/>
            </a:solidFill>
          </a:ln>
        </p:spPr>
        <p:txBody>
          <a:bodyPr wrap="square" rtlCol="0">
            <a:spAutoFit/>
          </a:bodyPr>
          <a:lstStyle/>
          <a:p>
            <a:pPr algn="ctr"/>
            <a:r>
              <a:rPr lang="en-US" sz="2000" dirty="0">
                <a:latin typeface="Source Sans Pro" panose="020B0503030403020204" pitchFamily="34" charset="0"/>
              </a:rPr>
              <a:t>Health Care Authority Medicaid State Agency</a:t>
            </a:r>
            <a:endParaRPr lang="en-US" sz="2000" dirty="0"/>
          </a:p>
        </p:txBody>
      </p:sp>
      <p:sp>
        <p:nvSpPr>
          <p:cNvPr id="24" name="Isosceles Triangle 23">
            <a:extLst>
              <a:ext uri="{FF2B5EF4-FFF2-40B4-BE49-F238E27FC236}">
                <a16:creationId xmlns:a16="http://schemas.microsoft.com/office/drawing/2014/main" id="{A96C909D-508E-4F8C-8D56-2B35AF461D65}"/>
              </a:ext>
            </a:extLst>
          </p:cNvPr>
          <p:cNvSpPr/>
          <p:nvPr/>
        </p:nvSpPr>
        <p:spPr>
          <a:xfrm>
            <a:off x="7371132" y="2635794"/>
            <a:ext cx="3927565" cy="258531"/>
          </a:xfrm>
          <a:prstGeom prst="triangle">
            <a:avLst/>
          </a:prstGeom>
          <a:solidFill>
            <a:srgbClr val="0084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Isosceles Triangle 24">
            <a:extLst>
              <a:ext uri="{FF2B5EF4-FFF2-40B4-BE49-F238E27FC236}">
                <a16:creationId xmlns:a16="http://schemas.microsoft.com/office/drawing/2014/main" id="{452FE4FA-2282-4841-8937-B9E591D146FA}"/>
              </a:ext>
            </a:extLst>
          </p:cNvPr>
          <p:cNvSpPr/>
          <p:nvPr/>
        </p:nvSpPr>
        <p:spPr>
          <a:xfrm>
            <a:off x="177107" y="4333116"/>
            <a:ext cx="5293710" cy="258531"/>
          </a:xfrm>
          <a:prstGeom prst="triangle">
            <a:avLst/>
          </a:prstGeom>
          <a:solidFill>
            <a:srgbClr val="0084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89B73EF5-9346-3209-EBD4-0FE4A3479F21}"/>
              </a:ext>
            </a:extLst>
          </p:cNvPr>
          <p:cNvPicPr>
            <a:picLocks noChangeAspect="1"/>
          </p:cNvPicPr>
          <p:nvPr/>
        </p:nvPicPr>
        <p:blipFill>
          <a:blip r:embed="rId4"/>
          <a:stretch>
            <a:fillRect/>
          </a:stretch>
        </p:blipFill>
        <p:spPr>
          <a:xfrm>
            <a:off x="4051738" y="177588"/>
            <a:ext cx="3927564" cy="1102661"/>
          </a:xfrm>
          <a:prstGeom prst="rect">
            <a:avLst/>
          </a:prstGeom>
        </p:spPr>
      </p:pic>
    </p:spTree>
    <p:extLst>
      <p:ext uri="{BB962C8B-B14F-4D97-AF65-F5344CB8AC3E}">
        <p14:creationId xmlns:p14="http://schemas.microsoft.com/office/powerpoint/2010/main" val="897276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een umbrella with a curved handle&#10;&#10;Description automatically generated">
            <a:extLst>
              <a:ext uri="{FF2B5EF4-FFF2-40B4-BE49-F238E27FC236}">
                <a16:creationId xmlns:a16="http://schemas.microsoft.com/office/drawing/2014/main" id="{50AB45CA-CD0F-1770-C03A-1DE49585DEB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826025" y="2893119"/>
            <a:ext cx="3027144" cy="2894706"/>
          </a:xfrm>
          <a:prstGeom prst="rect">
            <a:avLst/>
          </a:prstGeom>
        </p:spPr>
      </p:pic>
      <p:pic>
        <p:nvPicPr>
          <p:cNvPr id="5" name="Picture 4" descr="A colorful umbrella with black background&#10;&#10;Description automatically generated">
            <a:extLst>
              <a:ext uri="{FF2B5EF4-FFF2-40B4-BE49-F238E27FC236}">
                <a16:creationId xmlns:a16="http://schemas.microsoft.com/office/drawing/2014/main" id="{6D26B35A-75E0-6357-F771-B3B19D534DF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73216" y="188430"/>
            <a:ext cx="2466732" cy="2223694"/>
          </a:xfrm>
          <a:prstGeom prst="rect">
            <a:avLst/>
          </a:prstGeom>
        </p:spPr>
      </p:pic>
      <p:pic>
        <p:nvPicPr>
          <p:cNvPr id="7" name="Picture 6" descr="A red umbrella with a black background&#10;&#10;Description automatically generated">
            <a:extLst>
              <a:ext uri="{FF2B5EF4-FFF2-40B4-BE49-F238E27FC236}">
                <a16:creationId xmlns:a16="http://schemas.microsoft.com/office/drawing/2014/main" id="{1516377C-395E-6E85-37B7-364EC157BE83}"/>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2592300" y="762030"/>
            <a:ext cx="3049000" cy="3432701"/>
          </a:xfrm>
          <a:prstGeom prst="rect">
            <a:avLst/>
          </a:prstGeom>
        </p:spPr>
      </p:pic>
      <p:sp>
        <p:nvSpPr>
          <p:cNvPr id="14" name="TextBox 13">
            <a:extLst>
              <a:ext uri="{FF2B5EF4-FFF2-40B4-BE49-F238E27FC236}">
                <a16:creationId xmlns:a16="http://schemas.microsoft.com/office/drawing/2014/main" id="{EA357EB7-D832-944D-5C2A-BD01972EB87C}"/>
              </a:ext>
            </a:extLst>
          </p:cNvPr>
          <p:cNvSpPr txBox="1"/>
          <p:nvPr/>
        </p:nvSpPr>
        <p:spPr>
          <a:xfrm>
            <a:off x="1199656" y="432332"/>
            <a:ext cx="986254" cy="584775"/>
          </a:xfrm>
          <a:prstGeom prst="rect">
            <a:avLst/>
          </a:prstGeom>
          <a:noFill/>
        </p:spPr>
        <p:txBody>
          <a:bodyPr wrap="square" rtlCol="0">
            <a:spAutoFit/>
          </a:bodyPr>
          <a:lstStyle/>
          <a:p>
            <a:pPr algn="ctr"/>
            <a:r>
              <a:rPr lang="en-US" sz="3200" b="1" dirty="0"/>
              <a:t>CMS</a:t>
            </a:r>
          </a:p>
        </p:txBody>
      </p:sp>
      <p:sp>
        <p:nvSpPr>
          <p:cNvPr id="17" name="TextBox 16">
            <a:extLst>
              <a:ext uri="{FF2B5EF4-FFF2-40B4-BE49-F238E27FC236}">
                <a16:creationId xmlns:a16="http://schemas.microsoft.com/office/drawing/2014/main" id="{73200A1E-CFD9-16E6-8ADB-EB608D2EFA9A}"/>
              </a:ext>
            </a:extLst>
          </p:cNvPr>
          <p:cNvSpPr txBox="1"/>
          <p:nvPr/>
        </p:nvSpPr>
        <p:spPr>
          <a:xfrm>
            <a:off x="3659267" y="6858000"/>
            <a:ext cx="4873466" cy="230832"/>
          </a:xfrm>
          <a:prstGeom prst="rect">
            <a:avLst/>
          </a:prstGeom>
          <a:noFill/>
        </p:spPr>
        <p:txBody>
          <a:bodyPr wrap="square" rtlCol="0">
            <a:spAutoFit/>
          </a:bodyPr>
          <a:lstStyle/>
          <a:p>
            <a:r>
              <a:rPr lang="en-US" sz="900" b="1" dirty="0">
                <a:hlinkClick r:id="rId9" tooltip="https://freepngimg.com/png/23364-water-drop-clipart">
                  <a:extLst>
                    <a:ext uri="{A12FA001-AC4F-418D-AE19-62706E023703}">
                      <ahyp:hlinkClr xmlns:ahyp="http://schemas.microsoft.com/office/drawing/2018/hyperlinkcolor" val="tx"/>
                    </a:ext>
                  </a:extLst>
                </a:hlinkClick>
              </a:rPr>
              <a:t>This Photo</a:t>
            </a:r>
            <a:r>
              <a:rPr lang="en-US" sz="900" b="1" dirty="0"/>
              <a:t> by Unknown Author is licensed under </a:t>
            </a:r>
            <a:r>
              <a:rPr lang="en-US" sz="900" b="1" dirty="0">
                <a:hlinkClick r:id="rId10" tooltip="https://creativecommons.org/licenses/by-nc/3.0/">
                  <a:extLst>
                    <a:ext uri="{A12FA001-AC4F-418D-AE19-62706E023703}">
                      <ahyp:hlinkClr xmlns:ahyp="http://schemas.microsoft.com/office/drawing/2018/hyperlinkcolor" val="tx"/>
                    </a:ext>
                  </a:extLst>
                </a:hlinkClick>
              </a:rPr>
              <a:t>CC BY-NC</a:t>
            </a:r>
            <a:endParaRPr lang="en-US" sz="900" b="1" dirty="0"/>
          </a:p>
        </p:txBody>
      </p:sp>
      <p:pic>
        <p:nvPicPr>
          <p:cNvPr id="16" name="Picture 15" descr="A blue drop of water&#10;&#10;Description automatically generated">
            <a:extLst>
              <a:ext uri="{FF2B5EF4-FFF2-40B4-BE49-F238E27FC236}">
                <a16:creationId xmlns:a16="http://schemas.microsoft.com/office/drawing/2014/main" id="{20E1828E-ED59-38A4-5952-18568C7F4D9F}"/>
              </a:ext>
            </a:extLst>
          </p:cNvPr>
          <p:cNvPicPr>
            <a:picLocks noChangeAspect="1"/>
          </p:cNvPicPr>
          <p:nvPr/>
        </p:nvPicPr>
        <p:blipFill>
          <a:blip r:embed="rId11">
            <a:extLst>
              <a:ext uri="{837473B0-CC2E-450A-ABE3-18F120FF3D39}">
                <a1611:picAttrSrcUrl xmlns:a1611="http://schemas.microsoft.com/office/drawing/2016/11/main" r:id="rId9"/>
              </a:ext>
            </a:extLst>
          </a:blip>
          <a:stretch>
            <a:fillRect/>
          </a:stretch>
        </p:blipFill>
        <p:spPr>
          <a:xfrm>
            <a:off x="1956178" y="1221635"/>
            <a:ext cx="459464" cy="638278"/>
          </a:xfrm>
          <a:prstGeom prst="rect">
            <a:avLst/>
          </a:prstGeom>
        </p:spPr>
      </p:pic>
      <p:pic>
        <p:nvPicPr>
          <p:cNvPr id="12" name="Picture 11" descr="A blue umbrella with a curved handle&#10;&#10;Description automatically generated">
            <a:extLst>
              <a:ext uri="{FF2B5EF4-FFF2-40B4-BE49-F238E27FC236}">
                <a16:creationId xmlns:a16="http://schemas.microsoft.com/office/drawing/2014/main" id="{AB2DD240-E37F-7F42-CDB6-03736B9ABDC5}"/>
              </a:ext>
            </a:extLst>
          </p:cNvPr>
          <p:cNvPicPr>
            <a:picLocks noChangeAspect="1"/>
          </p:cNvPicPr>
          <p:nvPr/>
        </p:nvPicPr>
        <p:blipFill rotWithShape="1">
          <a:blip r:embed="rId12">
            <a:extLst>
              <a:ext uri="{837473B0-CC2E-450A-ABE3-18F120FF3D39}">
                <a1611:picAttrSrcUrl xmlns:a1611="http://schemas.microsoft.com/office/drawing/2016/11/main" r:id="rId13"/>
              </a:ext>
            </a:extLst>
          </a:blip>
          <a:srcRect b="11342"/>
          <a:stretch/>
        </p:blipFill>
        <p:spPr>
          <a:xfrm>
            <a:off x="7754961" y="4872489"/>
            <a:ext cx="2572008" cy="1843353"/>
          </a:xfrm>
          <a:prstGeom prst="rect">
            <a:avLst/>
          </a:prstGeom>
        </p:spPr>
      </p:pic>
      <p:pic>
        <p:nvPicPr>
          <p:cNvPr id="23" name="Picture 22" descr="A blue drop of water&#10;&#10;Description automatically generated">
            <a:extLst>
              <a:ext uri="{FF2B5EF4-FFF2-40B4-BE49-F238E27FC236}">
                <a16:creationId xmlns:a16="http://schemas.microsoft.com/office/drawing/2014/main" id="{F42583A7-19C5-3EB7-409F-4ADFBB3D1B60}"/>
              </a:ext>
            </a:extLst>
          </p:cNvPr>
          <p:cNvPicPr>
            <a:picLocks noChangeAspect="1"/>
          </p:cNvPicPr>
          <p:nvPr/>
        </p:nvPicPr>
        <p:blipFill>
          <a:blip r:embed="rId11">
            <a:extLst>
              <a:ext uri="{837473B0-CC2E-450A-ABE3-18F120FF3D39}">
                <a1611:picAttrSrcUrl xmlns:a1611="http://schemas.microsoft.com/office/drawing/2016/11/main" r:id="rId9"/>
              </a:ext>
            </a:extLst>
          </a:blip>
          <a:stretch>
            <a:fillRect/>
          </a:stretch>
        </p:blipFill>
        <p:spPr>
          <a:xfrm>
            <a:off x="11336360" y="5902053"/>
            <a:ext cx="458348" cy="668539"/>
          </a:xfrm>
          <a:prstGeom prst="rect">
            <a:avLst/>
          </a:prstGeom>
        </p:spPr>
      </p:pic>
      <p:sp>
        <p:nvSpPr>
          <p:cNvPr id="24" name="TextBox 23">
            <a:extLst>
              <a:ext uri="{FF2B5EF4-FFF2-40B4-BE49-F238E27FC236}">
                <a16:creationId xmlns:a16="http://schemas.microsoft.com/office/drawing/2014/main" id="{5D2134D2-6BC8-BE4A-8562-B1C48C4F1929}"/>
              </a:ext>
            </a:extLst>
          </p:cNvPr>
          <p:cNvSpPr txBox="1"/>
          <p:nvPr/>
        </p:nvSpPr>
        <p:spPr>
          <a:xfrm>
            <a:off x="6274416" y="8493244"/>
            <a:ext cx="4873466" cy="230832"/>
          </a:xfrm>
          <a:prstGeom prst="rect">
            <a:avLst/>
          </a:prstGeom>
          <a:noFill/>
        </p:spPr>
        <p:txBody>
          <a:bodyPr wrap="square" rtlCol="0">
            <a:spAutoFit/>
          </a:bodyPr>
          <a:lstStyle/>
          <a:p>
            <a:r>
              <a:rPr lang="en-US" sz="900" b="1" dirty="0">
                <a:hlinkClick r:id="rId9" tooltip="https://freepngimg.com/png/23364-water-drop-clipart">
                  <a:extLst>
                    <a:ext uri="{A12FA001-AC4F-418D-AE19-62706E023703}">
                      <ahyp:hlinkClr xmlns:ahyp="http://schemas.microsoft.com/office/drawing/2018/hyperlinkcolor" val="tx"/>
                    </a:ext>
                  </a:extLst>
                </a:hlinkClick>
              </a:rPr>
              <a:t>This Photo</a:t>
            </a:r>
            <a:r>
              <a:rPr lang="en-US" sz="900" b="1" dirty="0"/>
              <a:t> by Unknown Author is licensed under </a:t>
            </a:r>
            <a:r>
              <a:rPr lang="en-US" sz="900" b="1" dirty="0">
                <a:hlinkClick r:id="rId10" tooltip="https://creativecommons.org/licenses/by-nc/3.0/">
                  <a:extLst>
                    <a:ext uri="{A12FA001-AC4F-418D-AE19-62706E023703}">
                      <ahyp:hlinkClr xmlns:ahyp="http://schemas.microsoft.com/office/drawing/2018/hyperlinkcolor" val="tx"/>
                    </a:ext>
                  </a:extLst>
                </a:hlinkClick>
              </a:rPr>
              <a:t>CC BY-NC</a:t>
            </a:r>
            <a:endParaRPr lang="en-US" sz="900" b="1" dirty="0"/>
          </a:p>
        </p:txBody>
      </p:sp>
      <p:pic>
        <p:nvPicPr>
          <p:cNvPr id="25" name="Picture 24" descr="A blue drop of water&#10;&#10;Description automatically generated">
            <a:extLst>
              <a:ext uri="{FF2B5EF4-FFF2-40B4-BE49-F238E27FC236}">
                <a16:creationId xmlns:a16="http://schemas.microsoft.com/office/drawing/2014/main" id="{929A65C4-0239-D368-C0D8-73FD22810CB5}"/>
              </a:ext>
            </a:extLst>
          </p:cNvPr>
          <p:cNvPicPr>
            <a:picLocks noChangeAspect="1"/>
          </p:cNvPicPr>
          <p:nvPr/>
        </p:nvPicPr>
        <p:blipFill>
          <a:blip r:embed="rId11">
            <a:extLst>
              <a:ext uri="{837473B0-CC2E-450A-ABE3-18F120FF3D39}">
                <a1611:picAttrSrcUrl xmlns:a1611="http://schemas.microsoft.com/office/drawing/2016/11/main" r:id="rId9"/>
              </a:ext>
            </a:extLst>
          </a:blip>
          <a:stretch>
            <a:fillRect/>
          </a:stretch>
        </p:blipFill>
        <p:spPr>
          <a:xfrm>
            <a:off x="803268" y="1604965"/>
            <a:ext cx="543321" cy="652758"/>
          </a:xfrm>
          <a:prstGeom prst="rect">
            <a:avLst/>
          </a:prstGeom>
        </p:spPr>
      </p:pic>
      <p:sp>
        <p:nvSpPr>
          <p:cNvPr id="26" name="TextBox 25">
            <a:extLst>
              <a:ext uri="{FF2B5EF4-FFF2-40B4-BE49-F238E27FC236}">
                <a16:creationId xmlns:a16="http://schemas.microsoft.com/office/drawing/2014/main" id="{A489330D-5873-0043-08AB-9032CFF48400}"/>
              </a:ext>
            </a:extLst>
          </p:cNvPr>
          <p:cNvSpPr txBox="1"/>
          <p:nvPr/>
        </p:nvSpPr>
        <p:spPr>
          <a:xfrm>
            <a:off x="270374" y="2338821"/>
            <a:ext cx="7022384" cy="707886"/>
          </a:xfrm>
          <a:prstGeom prst="rect">
            <a:avLst/>
          </a:prstGeom>
          <a:noFill/>
        </p:spPr>
        <p:txBody>
          <a:bodyPr wrap="square" rtlCol="0">
            <a:spAutoFit/>
          </a:bodyPr>
          <a:lstStyle/>
          <a:p>
            <a:pPr algn="ctr"/>
            <a:r>
              <a:rPr lang="en-US"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Level I </a:t>
            </a:r>
            <a:r>
              <a:rPr lang="en-US" sz="4000" b="1" cap="none" spc="0" dirty="0">
                <a:ln w="9525">
                  <a:solidFill>
                    <a:schemeClr val="bg1"/>
                  </a:solidFill>
                  <a:prstDash val="solid"/>
                </a:ln>
                <a:effectLst>
                  <a:outerShdw blurRad="12700" dist="38100" dir="2700000" algn="tl" rotWithShape="0">
                    <a:schemeClr val="accent5">
                      <a:lumMod val="60000"/>
                      <a:lumOff val="40000"/>
                    </a:schemeClr>
                  </a:outerShdw>
                </a:effectLst>
              </a:rPr>
              <a:t>Hospitals &amp; Community</a:t>
            </a:r>
            <a:endParaRPr lang="en-US" sz="4000" b="1" dirty="0"/>
          </a:p>
        </p:txBody>
      </p:sp>
      <p:cxnSp>
        <p:nvCxnSpPr>
          <p:cNvPr id="30" name="Connector: Elbow 29">
            <a:extLst>
              <a:ext uri="{FF2B5EF4-FFF2-40B4-BE49-F238E27FC236}">
                <a16:creationId xmlns:a16="http://schemas.microsoft.com/office/drawing/2014/main" id="{D20FDF27-8E4E-5976-C106-8851AB2E2AF7}"/>
              </a:ext>
            </a:extLst>
          </p:cNvPr>
          <p:cNvCxnSpPr>
            <a:cxnSpLocks/>
          </p:cNvCxnSpPr>
          <p:nvPr/>
        </p:nvCxnSpPr>
        <p:spPr>
          <a:xfrm>
            <a:off x="3088557" y="3010353"/>
            <a:ext cx="2141640" cy="1045134"/>
          </a:xfrm>
          <a:prstGeom prst="bentConnector3">
            <a:avLst>
              <a:gd name="adj1" fmla="val 188"/>
            </a:avLst>
          </a:prstGeom>
          <a:ln w="57150">
            <a:headEnd type="triangle"/>
            <a:tailEnd type="triangle"/>
          </a:ln>
        </p:spPr>
        <p:style>
          <a:lnRef idx="1">
            <a:schemeClr val="accent6"/>
          </a:lnRef>
          <a:fillRef idx="0">
            <a:schemeClr val="accent6"/>
          </a:fillRef>
          <a:effectRef idx="0">
            <a:schemeClr val="accent6"/>
          </a:effectRef>
          <a:fontRef idx="minor">
            <a:schemeClr val="tx1"/>
          </a:fontRef>
        </p:style>
      </p:cxnSp>
      <p:sp>
        <p:nvSpPr>
          <p:cNvPr id="37" name="Rectangle 36">
            <a:extLst>
              <a:ext uri="{FF2B5EF4-FFF2-40B4-BE49-F238E27FC236}">
                <a16:creationId xmlns:a16="http://schemas.microsoft.com/office/drawing/2014/main" id="{67CAC5F3-78F1-D676-C9DE-569A1E99D3C2}"/>
              </a:ext>
            </a:extLst>
          </p:cNvPr>
          <p:cNvSpPr/>
          <p:nvPr/>
        </p:nvSpPr>
        <p:spPr>
          <a:xfrm>
            <a:off x="4826026" y="191411"/>
            <a:ext cx="6510334" cy="923330"/>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PASRR In Washington</a:t>
            </a:r>
          </a:p>
        </p:txBody>
      </p:sp>
      <p:sp>
        <p:nvSpPr>
          <p:cNvPr id="38" name="Rectangle 37">
            <a:extLst>
              <a:ext uri="{FF2B5EF4-FFF2-40B4-BE49-F238E27FC236}">
                <a16:creationId xmlns:a16="http://schemas.microsoft.com/office/drawing/2014/main" id="{580B02CE-0119-7E12-BF20-799EEAEF51A8}"/>
              </a:ext>
            </a:extLst>
          </p:cNvPr>
          <p:cNvSpPr/>
          <p:nvPr/>
        </p:nvSpPr>
        <p:spPr>
          <a:xfrm>
            <a:off x="2117782" y="4719099"/>
            <a:ext cx="6176499" cy="707886"/>
          </a:xfrm>
          <a:prstGeom prst="rect">
            <a:avLst/>
          </a:prstGeom>
          <a:noFill/>
        </p:spPr>
        <p:txBody>
          <a:bodyPr wrap="none" lIns="91440" tIns="45720" rIns="91440" bIns="45720">
            <a:spAutoFit/>
          </a:bodyPr>
          <a:lstStyle/>
          <a:p>
            <a:pPr algn="ctr"/>
            <a:r>
              <a:rPr lang="en-US"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Level II </a:t>
            </a:r>
            <a:r>
              <a:rPr lang="en-US" sz="4000" b="1" dirty="0">
                <a:ln w="9525">
                  <a:solidFill>
                    <a:schemeClr val="bg1"/>
                  </a:solidFill>
                  <a:prstDash val="solid"/>
                </a:ln>
                <a:effectLst>
                  <a:outerShdw blurRad="12700" dist="38100" dir="2700000" algn="tl" rotWithShape="0">
                    <a:schemeClr val="accent5">
                      <a:lumMod val="60000"/>
                      <a:lumOff val="40000"/>
                    </a:schemeClr>
                  </a:outerShdw>
                </a:effectLst>
              </a:rPr>
              <a:t>State Administration</a:t>
            </a:r>
            <a:endParaRPr lang="en-US" sz="4000" b="1" cap="none" spc="0" dirty="0">
              <a:ln w="9525">
                <a:solidFill>
                  <a:schemeClr val="bg1"/>
                </a:solidFill>
                <a:prstDash val="solid"/>
              </a:ln>
              <a:effectLst>
                <a:outerShdw blurRad="12700" dist="38100" dir="2700000" algn="tl" rotWithShape="0">
                  <a:schemeClr val="accent5">
                    <a:lumMod val="60000"/>
                    <a:lumOff val="40000"/>
                  </a:schemeClr>
                </a:outerShdw>
              </a:effectLst>
            </a:endParaRPr>
          </a:p>
        </p:txBody>
      </p:sp>
      <p:cxnSp>
        <p:nvCxnSpPr>
          <p:cNvPr id="39" name="Connector: Elbow 38">
            <a:extLst>
              <a:ext uri="{FF2B5EF4-FFF2-40B4-BE49-F238E27FC236}">
                <a16:creationId xmlns:a16="http://schemas.microsoft.com/office/drawing/2014/main" id="{50D52271-037F-FBA6-79A7-5F414F7BA7C6}"/>
              </a:ext>
            </a:extLst>
          </p:cNvPr>
          <p:cNvCxnSpPr>
            <a:cxnSpLocks/>
          </p:cNvCxnSpPr>
          <p:nvPr/>
        </p:nvCxnSpPr>
        <p:spPr>
          <a:xfrm>
            <a:off x="3572115" y="5450463"/>
            <a:ext cx="2076806" cy="785860"/>
          </a:xfrm>
          <a:prstGeom prst="bentConnector3">
            <a:avLst>
              <a:gd name="adj1" fmla="val 263"/>
            </a:avLst>
          </a:prstGeom>
          <a:ln w="57150">
            <a:headEnd type="triangle"/>
            <a:tailEnd type="triangle"/>
          </a:ln>
        </p:spPr>
        <p:style>
          <a:lnRef idx="1">
            <a:schemeClr val="accent6"/>
          </a:lnRef>
          <a:fillRef idx="0">
            <a:schemeClr val="accent6"/>
          </a:fillRef>
          <a:effectRef idx="0">
            <a:schemeClr val="accent6"/>
          </a:effectRef>
          <a:fontRef idx="minor">
            <a:schemeClr val="tx1"/>
          </a:fontRef>
        </p:style>
      </p:cxnSp>
      <p:sp>
        <p:nvSpPr>
          <p:cNvPr id="42" name="Rectangle 41">
            <a:extLst>
              <a:ext uri="{FF2B5EF4-FFF2-40B4-BE49-F238E27FC236}">
                <a16:creationId xmlns:a16="http://schemas.microsoft.com/office/drawing/2014/main" id="{96336930-A546-E22B-A201-FC91CCD056C5}"/>
              </a:ext>
            </a:extLst>
          </p:cNvPr>
          <p:cNvSpPr/>
          <p:nvPr/>
        </p:nvSpPr>
        <p:spPr>
          <a:xfrm>
            <a:off x="5551747" y="5792512"/>
            <a:ext cx="5201680" cy="707886"/>
          </a:xfrm>
          <a:prstGeom prst="rect">
            <a:avLst/>
          </a:prstGeom>
          <a:noFill/>
        </p:spPr>
        <p:txBody>
          <a:bodyPr wrap="square" lIns="91440" tIns="45720" rIns="91440" bIns="45720">
            <a:spAutoFit/>
          </a:bodyPr>
          <a:lstStyle/>
          <a:p>
            <a:r>
              <a:rPr lang="en-US" sz="4000" b="1" cap="none" spc="0" dirty="0">
                <a:ln w="9525">
                  <a:solidFill>
                    <a:schemeClr val="bg1"/>
                  </a:solidFill>
                  <a:prstDash val="solid"/>
                </a:ln>
                <a:effectLst>
                  <a:outerShdw blurRad="12700" dist="38100" dir="2700000" algn="tl" rotWithShape="0">
                    <a:schemeClr val="accent5">
                      <a:lumMod val="60000"/>
                      <a:lumOff val="40000"/>
                    </a:schemeClr>
                  </a:outerShdw>
                </a:effectLst>
              </a:rPr>
              <a:t>Nursing Facility</a:t>
            </a:r>
          </a:p>
        </p:txBody>
      </p:sp>
      <p:sp>
        <p:nvSpPr>
          <p:cNvPr id="45" name="Arrow: U-Turn 44">
            <a:extLst>
              <a:ext uri="{FF2B5EF4-FFF2-40B4-BE49-F238E27FC236}">
                <a16:creationId xmlns:a16="http://schemas.microsoft.com/office/drawing/2014/main" id="{5173F17F-D44D-B322-6418-505E12BA19C1}"/>
              </a:ext>
            </a:extLst>
          </p:cNvPr>
          <p:cNvSpPr/>
          <p:nvPr/>
        </p:nvSpPr>
        <p:spPr>
          <a:xfrm rot="1514021" flipH="1">
            <a:off x="6689841" y="3140813"/>
            <a:ext cx="4953917" cy="1952408"/>
          </a:xfrm>
          <a:prstGeom prst="uturnArrow">
            <a:avLst>
              <a:gd name="adj1" fmla="val 25225"/>
              <a:gd name="adj2" fmla="val 25000"/>
              <a:gd name="adj3" fmla="val 25000"/>
              <a:gd name="adj4" fmla="val 43750"/>
              <a:gd name="adj5" fmla="val 75000"/>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 name="Rectangle 45">
            <a:extLst>
              <a:ext uri="{FF2B5EF4-FFF2-40B4-BE49-F238E27FC236}">
                <a16:creationId xmlns:a16="http://schemas.microsoft.com/office/drawing/2014/main" id="{506F789C-30F8-99AE-F370-64FDA175E904}"/>
              </a:ext>
            </a:extLst>
          </p:cNvPr>
          <p:cNvSpPr/>
          <p:nvPr/>
        </p:nvSpPr>
        <p:spPr>
          <a:xfrm rot="1533912">
            <a:off x="7227935" y="3095149"/>
            <a:ext cx="4482457" cy="716527"/>
          </a:xfrm>
          <a:prstGeom prst="rect">
            <a:avLst/>
          </a:prstGeom>
          <a:noFill/>
        </p:spPr>
        <p:txBody>
          <a:bodyPr wrap="square" lIns="91440" tIns="45720" rIns="91440" bIns="45720">
            <a:spAutoFit/>
          </a:bodyPr>
          <a:lstStyle/>
          <a:p>
            <a:pPr algn="ctr"/>
            <a:r>
              <a:rPr lang="en-US"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dirty="0">
                <a:ln w="9525">
                  <a:solidFill>
                    <a:schemeClr val="bg1"/>
                  </a:solidFill>
                  <a:prstDash val="solid"/>
                </a:ln>
                <a:effectLst>
                  <a:outerShdw blurRad="12700" dist="38100" dir="2700000" algn="tl" rotWithShape="0">
                    <a:schemeClr val="accent5">
                      <a:lumMod val="60000"/>
                      <a:lumOff val="40000"/>
                    </a:schemeClr>
                  </a:outerShdw>
                </a:effectLst>
              </a:rPr>
              <a:t>Significant Change</a:t>
            </a:r>
            <a:endParaRPr lang="en-US" sz="4000" b="1" cap="none" spc="0" dirty="0">
              <a:ln w="9525">
                <a:solidFill>
                  <a:schemeClr val="bg1"/>
                </a:solidFill>
                <a:prstDash val="solid"/>
              </a:ln>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841945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454B8F-59D0-0B3F-D1C4-8EF46FE9ACDE}"/>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0" y="0"/>
            <a:ext cx="12192000" cy="6858000"/>
          </a:xfrm>
          <a:prstGeom prst="rect">
            <a:avLst/>
          </a:prstGeom>
        </p:spPr>
      </p:pic>
      <p:pic>
        <p:nvPicPr>
          <p:cNvPr id="7" name="Picture 6" descr="A red umbrella with a black background&#10;&#10;Description automatically generated">
            <a:extLst>
              <a:ext uri="{FF2B5EF4-FFF2-40B4-BE49-F238E27FC236}">
                <a16:creationId xmlns:a16="http://schemas.microsoft.com/office/drawing/2014/main" id="{1516377C-395E-6E85-37B7-364EC157BE8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86267" y="-788335"/>
            <a:ext cx="5183280" cy="5578346"/>
          </a:xfrm>
          <a:prstGeom prst="rect">
            <a:avLst/>
          </a:prstGeom>
        </p:spPr>
      </p:pic>
      <p:sp>
        <p:nvSpPr>
          <p:cNvPr id="14" name="TextBox 13">
            <a:extLst>
              <a:ext uri="{FF2B5EF4-FFF2-40B4-BE49-F238E27FC236}">
                <a16:creationId xmlns:a16="http://schemas.microsoft.com/office/drawing/2014/main" id="{EA357EB7-D832-944D-5C2A-BD01972EB87C}"/>
              </a:ext>
            </a:extLst>
          </p:cNvPr>
          <p:cNvSpPr txBox="1"/>
          <p:nvPr/>
        </p:nvSpPr>
        <p:spPr>
          <a:xfrm>
            <a:off x="1337733" y="536898"/>
            <a:ext cx="2193743" cy="646331"/>
          </a:xfrm>
          <a:prstGeom prst="rect">
            <a:avLst/>
          </a:prstGeom>
          <a:noFill/>
        </p:spPr>
        <p:txBody>
          <a:bodyPr wrap="square" rtlCol="0">
            <a:spAutoFit/>
          </a:bodyPr>
          <a:lstStyle/>
          <a:p>
            <a:pPr algn="ctr"/>
            <a:r>
              <a:rPr lang="en-US" b="1" dirty="0">
                <a:solidFill>
                  <a:schemeClr val="bg1"/>
                </a:solidFill>
              </a:rPr>
              <a:t>Hospitals and Community Partners</a:t>
            </a:r>
          </a:p>
        </p:txBody>
      </p:sp>
      <p:sp>
        <p:nvSpPr>
          <p:cNvPr id="9" name="TextBox 8">
            <a:extLst>
              <a:ext uri="{FF2B5EF4-FFF2-40B4-BE49-F238E27FC236}">
                <a16:creationId xmlns:a16="http://schemas.microsoft.com/office/drawing/2014/main" id="{253A6104-F6F8-9D73-0794-AC690F773A53}"/>
              </a:ext>
            </a:extLst>
          </p:cNvPr>
          <p:cNvSpPr txBox="1"/>
          <p:nvPr/>
        </p:nvSpPr>
        <p:spPr>
          <a:xfrm>
            <a:off x="5055476" y="214735"/>
            <a:ext cx="6096000" cy="6422271"/>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Hospital admission is the ideal time to identify potential PASRR clients.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a:rPr>
              <a:t>Hospitals &amp; clinics referring Level I PASRR forms are expected to adhere to state policies.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Level I referrals may be initiated by </a:t>
            </a:r>
            <a:r>
              <a:rPr lang="en-US" sz="2800" dirty="0">
                <a:solidFill>
                  <a:prstClr val="black"/>
                </a:solidFill>
                <a:latin typeface="Calibri" panose="020F0502020204030204"/>
              </a:rPr>
              <a:t>specialty providers as well (Internal Medicines, etc.).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dirty="0"/>
              <a:t>“For a respite admission for those with SMI indicators, The PASRR Level 2 (either an invalidation or full evaluation) must still be completed prior to Hospital Discharge/ NF admission.”  Pg 5, Level I PASRR Form.</a:t>
            </a:r>
          </a:p>
          <a:p>
            <a:pPr marR="0" lvl="0" algn="l" defTabSz="914400" rtl="0" eaLnBrk="1" fontAlgn="auto" latinLnBrk="0" hangingPunct="1">
              <a:lnSpc>
                <a:spcPct val="90000"/>
              </a:lnSpc>
              <a:spcBef>
                <a:spcPts val="1000"/>
              </a:spcBef>
              <a:spcAft>
                <a:spcPts val="0"/>
              </a:spcAft>
              <a:buClrTx/>
              <a:buSzTx/>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5B57FA1-ED4B-C704-623A-FCA368292FFB}"/>
              </a:ext>
            </a:extLst>
          </p:cNvPr>
          <p:cNvSpPr/>
          <p:nvPr/>
        </p:nvSpPr>
        <p:spPr>
          <a:xfrm>
            <a:off x="374890" y="3441971"/>
            <a:ext cx="4383377" cy="2678995"/>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Level I – Forward to DDA/BH</a:t>
            </a:r>
          </a:p>
        </p:txBody>
      </p:sp>
    </p:spTree>
    <p:extLst>
      <p:ext uri="{BB962C8B-B14F-4D97-AF65-F5344CB8AC3E}">
        <p14:creationId xmlns:p14="http://schemas.microsoft.com/office/powerpoint/2010/main" val="34034657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6FA2CCF0002E543AE482AB4C5941B6A" ma:contentTypeVersion="0" ma:contentTypeDescription="Create a new document." ma:contentTypeScope="" ma:versionID="0e3fa04df00e3cf1b257827dec31de55">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F39893-853D-48C0-A6A4-5EF1F5C47AA1}">
  <ds:schemaRefs>
    <ds:schemaRef ds:uri="http://schemas.microsoft.com/sharepoint/v3/contenttype/forms"/>
  </ds:schemaRefs>
</ds:datastoreItem>
</file>

<file path=customXml/itemProps2.xml><?xml version="1.0" encoding="utf-8"?>
<ds:datastoreItem xmlns:ds="http://schemas.openxmlformats.org/officeDocument/2006/customXml" ds:itemID="{DAEAC1C2-A2C7-4BF0-B984-540443FCFD1D}">
  <ds:schemaRefs>
    <ds:schemaRef ds:uri="http://purl.org/dc/terms/"/>
    <ds:schemaRef ds:uri="http://www.w3.org/XML/1998/namespace"/>
    <ds:schemaRef ds:uri="http://purl.org/dc/dcmitype/"/>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1E19FA63-88E6-4472-A13B-0EA413E348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26915</TotalTime>
  <Words>9031</Words>
  <Application>Microsoft Office PowerPoint</Application>
  <PresentationFormat>Widescreen</PresentationFormat>
  <Paragraphs>743</Paragraphs>
  <Slides>56</Slides>
  <Notes>56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Arial</vt:lpstr>
      <vt:lpstr>Bahnschrift SemiBold</vt:lpstr>
      <vt:lpstr>Calibri</vt:lpstr>
      <vt:lpstr>Calibri Light</vt:lpstr>
      <vt:lpstr>Segoe UI</vt:lpstr>
      <vt:lpstr>Source Sans Pro</vt:lpstr>
      <vt:lpstr>Symbol</vt:lpstr>
      <vt:lpstr>Times New Roman</vt:lpstr>
      <vt:lpstr>Wingdings</vt:lpstr>
      <vt:lpstr>Office Theme</vt:lpstr>
      <vt:lpstr>   PASRR: Pre-Admission Screening and Resident Review</vt:lpstr>
      <vt:lpstr>PowerPoint Presentation</vt:lpstr>
      <vt:lpstr>Introduction</vt:lpstr>
      <vt:lpstr>For Your Information …</vt:lpstr>
      <vt:lpstr>Purpose of PASRR is to: </vt:lpstr>
      <vt:lpstr>Regulations Related to PASRR</vt:lpstr>
      <vt:lpstr>PowerPoint Presentation</vt:lpstr>
      <vt:lpstr>PowerPoint Presentation</vt:lpstr>
      <vt:lpstr>PowerPoint Presentation</vt:lpstr>
      <vt:lpstr>Important Notice – WA Level I Forms</vt:lpstr>
      <vt:lpstr>PowerPoint Presentation</vt:lpstr>
      <vt:lpstr>PowerPoint Presentation</vt:lpstr>
      <vt:lpstr>What does PASRR do?  </vt:lpstr>
      <vt:lpstr>Why is PASRR important?</vt:lpstr>
      <vt:lpstr>PowerPoint Presentation</vt:lpstr>
      <vt:lpstr>PowerPoint Presentation</vt:lpstr>
      <vt:lpstr>PowerPoint Presentation</vt:lpstr>
      <vt:lpstr>PowerPoint Presentation</vt:lpstr>
      <vt:lpstr>Clarification about “Related Condition” </vt:lpstr>
      <vt:lpstr>PowerPoint Presentation</vt:lpstr>
      <vt:lpstr>What about people who are going to a NF for short-term rehab after hospital treatment?</vt:lpstr>
      <vt:lpstr>How does the hospital designate an  Exempted Hospital Discharge? Complete Sections IIA and III in the PASRR Level I</vt:lpstr>
      <vt:lpstr>  What happens if a person entered the facility on an EHD, but the stay later extends beyond 30 days and the person does not meet PASRR Level II criteria?</vt:lpstr>
      <vt:lpstr>What about people who admit to the NF for a respite stay?</vt:lpstr>
      <vt:lpstr>What is a Categorical Determination? </vt:lpstr>
      <vt:lpstr>PowerPoint Presentation</vt:lpstr>
      <vt:lpstr>PowerPoint Presentation</vt:lpstr>
      <vt:lpstr>COVID-19:  PASRR timelines no longer in effect</vt:lpstr>
      <vt:lpstr>Back to Basics:  PASRRs must be completed before admission</vt:lpstr>
      <vt:lpstr>DDA PASRR can help people with intellectual disabilities or related conditions</vt:lpstr>
      <vt:lpstr>Communication with the PASRR team is highly important for the resident, the PASRR Team and the nursing facility! </vt:lpstr>
      <vt:lpstr>Residential Care Services Behavioral Health Support Team</vt:lpstr>
      <vt:lpstr>  Behavioral Health Support Team  </vt:lpstr>
      <vt:lpstr>Do you currently… </vt:lpstr>
      <vt:lpstr>Request a Consultation </vt:lpstr>
      <vt:lpstr>Behavioral Health Quality Improvement Consultants</vt:lpstr>
      <vt:lpstr>Behavioral Health Training Specialist</vt:lpstr>
      <vt:lpstr>Goals of the BHST and issues we help with</vt:lpstr>
      <vt:lpstr>What providers are saying and when to consider a referral</vt:lpstr>
      <vt:lpstr>Not sure if you should refer? That’s okay! We encourage you to reach out and we can figure it out together.</vt:lpstr>
      <vt:lpstr>Significant Change of Condition</vt:lpstr>
      <vt:lpstr>Referral to PASRR for significant change may not be necessary if…</vt:lpstr>
      <vt:lpstr>Resident-Centered Care Planning</vt:lpstr>
      <vt:lpstr>How do I incorporate PASRR recommendations from the Level II or follow-up into the care plan?</vt:lpstr>
      <vt:lpstr>Resident Care  and  PASRR</vt:lpstr>
      <vt:lpstr>BH PASRR Scenarios</vt:lpstr>
      <vt:lpstr>BH PASRR Scenarios</vt:lpstr>
      <vt:lpstr>BH PASRR Scenarios</vt:lpstr>
      <vt:lpstr>BH PASRR Scenarios</vt:lpstr>
      <vt:lpstr>BH PASRR Scenarios</vt:lpstr>
      <vt:lpstr>Reinvestment Grants</vt:lpstr>
      <vt:lpstr>A Final Thought </vt:lpstr>
      <vt:lpstr>Where can I find more information?</vt:lpstr>
      <vt:lpstr>PASRR Contacts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Morales, Alicia (DSHS/DDA)</cp:lastModifiedBy>
  <cp:revision>293</cp:revision>
  <cp:lastPrinted>2019-11-20T17:11:00Z</cp:lastPrinted>
  <dcterms:created xsi:type="dcterms:W3CDTF">2019-09-12T19:47:00Z</dcterms:created>
  <dcterms:modified xsi:type="dcterms:W3CDTF">2024-03-22T22:40:53Z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0x01010026FA2CCF0002E543AE482AB4C5941B6A</vt:lpwstr>
  </property>
</Properties>
</file>