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6"/>
  </p:notesMasterIdLst>
  <p:sldIdLst>
    <p:sldId id="256" r:id="rId5"/>
    <p:sldId id="257" r:id="rId6"/>
    <p:sldId id="295" r:id="rId7"/>
    <p:sldId id="266" r:id="rId8"/>
    <p:sldId id="301" r:id="rId9"/>
    <p:sldId id="296" r:id="rId10"/>
    <p:sldId id="297" r:id="rId11"/>
    <p:sldId id="261" r:id="rId12"/>
    <p:sldId id="298" r:id="rId13"/>
    <p:sldId id="299" r:id="rId14"/>
    <p:sldId id="300" r:id="rId15"/>
    <p:sldId id="290" r:id="rId16"/>
    <p:sldId id="273" r:id="rId17"/>
    <p:sldId id="265" r:id="rId18"/>
    <p:sldId id="302" r:id="rId19"/>
    <p:sldId id="274" r:id="rId20"/>
    <p:sldId id="281" r:id="rId21"/>
    <p:sldId id="275" r:id="rId22"/>
    <p:sldId id="276" r:id="rId23"/>
    <p:sldId id="306" r:id="rId24"/>
    <p:sldId id="285" r:id="rId25"/>
    <p:sldId id="303" r:id="rId26"/>
    <p:sldId id="310" r:id="rId27"/>
    <p:sldId id="311" r:id="rId28"/>
    <p:sldId id="312" r:id="rId29"/>
    <p:sldId id="313" r:id="rId30"/>
    <p:sldId id="304" r:id="rId31"/>
    <p:sldId id="314" r:id="rId32"/>
    <p:sldId id="305" r:id="rId33"/>
    <p:sldId id="284" r:id="rId34"/>
    <p:sldId id="308" r:id="rId35"/>
    <p:sldId id="277" r:id="rId36"/>
    <p:sldId id="291" r:id="rId37"/>
    <p:sldId id="292" r:id="rId38"/>
    <p:sldId id="293" r:id="rId39"/>
    <p:sldId id="294" r:id="rId40"/>
    <p:sldId id="278" r:id="rId41"/>
    <p:sldId id="309" r:id="rId42"/>
    <p:sldId id="286" r:id="rId43"/>
    <p:sldId id="287" r:id="rId44"/>
    <p:sldId id="26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45" autoAdjust="0"/>
  </p:normalViewPr>
  <p:slideViewPr>
    <p:cSldViewPr>
      <p:cViewPr varScale="1">
        <p:scale>
          <a:sx n="85" d="100"/>
          <a:sy n="85" d="100"/>
        </p:scale>
        <p:origin x="-16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3E0D8-DFB4-4D1D-8FFF-CBA37320E38F}" type="datetimeFigureOut">
              <a:rPr lang="en-US" smtClean="0"/>
              <a:t>8/7/2015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8B878-C70E-43D2-A536-199D61543D7E}" type="slidenum">
              <a:rPr lang="en-US" smtClean="0"/>
              <a:t>‹#›</a:t>
            </a:fld>
            <a:endParaRPr lang="en-US"/>
          </a:p>
        </p:txBody>
      </p:sp>
    </p:spTree>
    <p:extLst>
      <p:ext uri="{BB962C8B-B14F-4D97-AF65-F5344CB8AC3E}">
        <p14:creationId xmlns:p14="http://schemas.microsoft.com/office/powerpoint/2010/main" val="1902870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8B878-C70E-43D2-A536-199D61543D7E}" type="slidenum">
              <a:rPr lang="en-US" smtClean="0"/>
              <a:t>2</a:t>
            </a:fld>
            <a:endParaRPr lang="en-US"/>
          </a:p>
        </p:txBody>
      </p:sp>
    </p:spTree>
    <p:extLst>
      <p:ext uri="{BB962C8B-B14F-4D97-AF65-F5344CB8AC3E}">
        <p14:creationId xmlns:p14="http://schemas.microsoft.com/office/powerpoint/2010/main" val="383588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8B878-C70E-43D2-A536-199D61543D7E}" type="slidenum">
              <a:rPr lang="en-US" smtClean="0"/>
              <a:t>21</a:t>
            </a:fld>
            <a:endParaRPr lang="en-US"/>
          </a:p>
        </p:txBody>
      </p:sp>
    </p:spTree>
    <p:extLst>
      <p:ext uri="{BB962C8B-B14F-4D97-AF65-F5344CB8AC3E}">
        <p14:creationId xmlns:p14="http://schemas.microsoft.com/office/powerpoint/2010/main" val="327673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8B878-C70E-43D2-A536-199D61543D7E}" type="slidenum">
              <a:rPr lang="en-US" smtClean="0"/>
              <a:t>22</a:t>
            </a:fld>
            <a:endParaRPr lang="en-US"/>
          </a:p>
        </p:txBody>
      </p:sp>
    </p:spTree>
    <p:extLst>
      <p:ext uri="{BB962C8B-B14F-4D97-AF65-F5344CB8AC3E}">
        <p14:creationId xmlns:p14="http://schemas.microsoft.com/office/powerpoint/2010/main" val="327673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FBAAC2-E097-49F0-AC19-2BA81088BFBF}"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D673E-A697-4A80-8621-3B1F630786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BAAC2-E097-49F0-AC19-2BA81088BFBF}"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D673E-A697-4A80-8621-3B1F630786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BAAC2-E097-49F0-AC19-2BA81088BFBF}"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D673E-A697-4A80-8621-3B1F630786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BAAC2-E097-49F0-AC19-2BA81088BFBF}"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D673E-A697-4A80-8621-3B1F630786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BAAC2-E097-49F0-AC19-2BA81088BFBF}" type="datetimeFigureOut">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D673E-A697-4A80-8621-3B1F6307865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FBAAC2-E097-49F0-AC19-2BA81088BFBF}" type="datetimeFigureOut">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D673E-A697-4A80-8621-3B1F630786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BAAC2-E097-49F0-AC19-2BA81088BFBF}" type="datetimeFigureOut">
              <a:rPr lang="en-US" smtClean="0"/>
              <a:t>8/7/2015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D673E-A697-4A80-8621-3B1F630786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FBAAC2-E097-49F0-AC19-2BA81088BFBF}" type="datetimeFigureOut">
              <a:rPr lang="en-US" smtClean="0"/>
              <a:t>8/7/2015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D673E-A697-4A80-8621-3B1F630786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BAAC2-E097-49F0-AC19-2BA81088BFBF}" type="datetimeFigureOut">
              <a:rPr lang="en-US" smtClean="0"/>
              <a:t>8/7/2015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D673E-A697-4A80-8621-3B1F630786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BAAC2-E097-49F0-AC19-2BA81088BFBF}" type="datetimeFigureOut">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D673E-A697-4A80-8621-3B1F6307865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EFBAAC2-E097-49F0-AC19-2BA81088BFBF}" type="datetimeFigureOut">
              <a:rPr lang="en-US" smtClean="0"/>
              <a:t>8/7/2015</a:t>
            </a:fld>
            <a:endParaRPr lang="en-US"/>
          </a:p>
        </p:txBody>
      </p:sp>
      <p:sp>
        <p:nvSpPr>
          <p:cNvPr id="9" name="Slide Number Placeholder 8"/>
          <p:cNvSpPr>
            <a:spLocks noGrp="1"/>
          </p:cNvSpPr>
          <p:nvPr>
            <p:ph type="sldNum" sz="quarter" idx="11"/>
          </p:nvPr>
        </p:nvSpPr>
        <p:spPr/>
        <p:txBody>
          <a:bodyPr/>
          <a:lstStyle/>
          <a:p>
            <a:fld id="{E6FD673E-A697-4A80-8621-3B1F630786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6FD673E-A697-4A80-8621-3B1F6307865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EFBAAC2-E097-49F0-AC19-2BA81088BFBF}" type="datetimeFigureOut">
              <a:rPr lang="en-US" smtClean="0"/>
              <a:t>8/7/2015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us.com/toolkit" TargetMode="External"/><Relationship Id="rId2" Type="http://schemas.openxmlformats.org/officeDocument/2006/relationships/hyperlink" Target="http://www.helensandersonassociates.co.uk/" TargetMode="External"/><Relationship Id="rId1" Type="http://schemas.openxmlformats.org/officeDocument/2006/relationships/slideLayout" Target="../slideLayouts/slideLayout8.xml"/><Relationship Id="rId4" Type="http://schemas.openxmlformats.org/officeDocument/2006/relationships/hyperlink" Target="http://mylifeplan.guid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UN56sIPn0kA"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millesj@dshs.w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HTiqtVwXop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WJXD6z0GF_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Rounded MT Bold" panose="020F0704030504030204" pitchFamily="34" charset="0"/>
              </a:rPr>
              <a:t>The Person-</a:t>
            </a:r>
            <a:br>
              <a:rPr lang="en-US" dirty="0" smtClean="0">
                <a:latin typeface="Arial Rounded MT Bold" panose="020F0704030504030204" pitchFamily="34" charset="0"/>
              </a:rPr>
            </a:br>
            <a:r>
              <a:rPr lang="en-US" dirty="0" smtClean="0">
                <a:latin typeface="Arial Rounded MT Bold" panose="020F0704030504030204" pitchFamily="34" charset="0"/>
              </a:rPr>
              <a:t>Centered</a:t>
            </a:r>
            <a:br>
              <a:rPr lang="en-US" dirty="0" smtClean="0">
                <a:latin typeface="Arial Rounded MT Bold" panose="020F0704030504030204" pitchFamily="34" charset="0"/>
              </a:rPr>
            </a:br>
            <a:r>
              <a:rPr lang="en-US" dirty="0" smtClean="0">
                <a:latin typeface="Arial Rounded MT Bold" panose="020F0704030504030204" pitchFamily="34" charset="0"/>
              </a:rPr>
              <a:t>Perspective</a:t>
            </a:r>
            <a:endParaRPr lang="en-US" dirty="0">
              <a:latin typeface="Arial Rounded MT Bold" panose="020F0704030504030204" pitchFamily="34" charset="0"/>
            </a:endParaRPr>
          </a:p>
        </p:txBody>
      </p:sp>
      <p:sp>
        <p:nvSpPr>
          <p:cNvPr id="3" name="Subtitle 2"/>
          <p:cNvSpPr>
            <a:spLocks noGrp="1"/>
          </p:cNvSpPr>
          <p:nvPr>
            <p:ph type="subTitle" idx="1"/>
          </p:nvPr>
        </p:nvSpPr>
        <p:spPr/>
        <p:txBody>
          <a:bodyPr/>
          <a:lstStyle/>
          <a:p>
            <a:r>
              <a:rPr lang="en-US" dirty="0" smtClean="0">
                <a:latin typeface="Arial Rounded MT Bold" panose="020F0704030504030204" pitchFamily="34" charset="0"/>
              </a:rPr>
              <a:t>Module A</a:t>
            </a:r>
          </a:p>
          <a:p>
            <a:endParaRPr lang="en-US" dirty="0"/>
          </a:p>
        </p:txBody>
      </p:sp>
    </p:spTree>
    <p:extLst>
      <p:ext uri="{BB962C8B-B14F-4D97-AF65-F5344CB8AC3E}">
        <p14:creationId xmlns:p14="http://schemas.microsoft.com/office/powerpoint/2010/main" val="2512278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Using a Person-Centered Approach </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sz="3600" dirty="0" smtClean="0"/>
              <a:t>A person-centered process is more than just putting the person’s name at the beginning of each sentence</a:t>
            </a:r>
          </a:p>
          <a:p>
            <a:pPr marL="114300" indent="0">
              <a:buNone/>
            </a:pPr>
            <a:endParaRPr lang="en-US" sz="3600" dirty="0" smtClean="0"/>
          </a:p>
          <a:p>
            <a:r>
              <a:rPr lang="en-US" sz="3600" dirty="0" smtClean="0"/>
              <a:t>There is the difference between a process and forms – a  person centered approach is more than just completing certain forms or posters </a:t>
            </a:r>
          </a:p>
          <a:p>
            <a:endParaRPr lang="en-US" dirty="0"/>
          </a:p>
        </p:txBody>
      </p:sp>
    </p:spTree>
    <p:extLst>
      <p:ext uri="{BB962C8B-B14F-4D97-AF65-F5344CB8AC3E}">
        <p14:creationId xmlns:p14="http://schemas.microsoft.com/office/powerpoint/2010/main" val="115825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000" fill="hold"/>
                                        <p:tgtEl>
                                          <p:spTgt spid="3">
                                            <p:txEl>
                                              <p:pRg st="0" end="0"/>
                                            </p:txEl>
                                          </p:spTgt>
                                        </p:tgtEl>
                                        <p:attrNameLst>
                                          <p:attrName>style.color</p:attrName>
                                        </p:attrNameLst>
                                      </p:cBhvr>
                                      <p:to>
                                        <p:clrVal>
                                          <a:schemeClr val="accent2"/>
                                        </p:clrVal>
                                      </p:to>
                                    </p:set>
                                    <p:set>
                                      <p:cBhvr>
                                        <p:cTn id="7" dur="2000" fill="hold"/>
                                        <p:tgtEl>
                                          <p:spTgt spid="3">
                                            <p:txEl>
                                              <p:pRg st="0" end="0"/>
                                            </p:txEl>
                                          </p:spTgt>
                                        </p:tgtEl>
                                        <p:attrNameLst>
                                          <p:attrName>fillcolor</p:attrName>
                                        </p:attrNameLst>
                                      </p:cBhvr>
                                      <p:to>
                                        <p:clrVal>
                                          <a:schemeClr val="accent2"/>
                                        </p:clrVal>
                                      </p:to>
                                    </p:set>
                                    <p:set>
                                      <p:cBhvr>
                                        <p:cTn id="8" dur="20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2000" fill="hold"/>
                                        <p:tgtEl>
                                          <p:spTgt spid="3">
                                            <p:txEl>
                                              <p:pRg st="2" end="2"/>
                                            </p:txEl>
                                          </p:spTgt>
                                        </p:tgtEl>
                                        <p:attrNameLst>
                                          <p:attrName>style.color</p:attrName>
                                        </p:attrNameLst>
                                      </p:cBhvr>
                                      <p:to>
                                        <p:clrVal>
                                          <a:schemeClr val="accent2"/>
                                        </p:clrVal>
                                      </p:to>
                                    </p:set>
                                    <p:set>
                                      <p:cBhvr>
                                        <p:cTn id="13" dur="2000" fill="hold"/>
                                        <p:tgtEl>
                                          <p:spTgt spid="3">
                                            <p:txEl>
                                              <p:pRg st="2" end="2"/>
                                            </p:txEl>
                                          </p:spTgt>
                                        </p:tgtEl>
                                        <p:attrNameLst>
                                          <p:attrName>fillcolor</p:attrName>
                                        </p:attrNameLst>
                                      </p:cBhvr>
                                      <p:to>
                                        <p:clrVal>
                                          <a:schemeClr val="accent2"/>
                                        </p:clrVal>
                                      </p:to>
                                    </p:set>
                                    <p:set>
                                      <p:cBhvr>
                                        <p:cTn id="14" dur="20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Ask yourself…..</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sz="3600" dirty="0" smtClean="0"/>
              <a:t>How do you ask people what they want in a way that invites them to share? </a:t>
            </a:r>
          </a:p>
          <a:p>
            <a:r>
              <a:rPr lang="en-US" sz="3600" dirty="0" smtClean="0"/>
              <a:t>How do you encourage and support the desired future for people you support?</a:t>
            </a:r>
          </a:p>
          <a:p>
            <a:r>
              <a:rPr lang="en-US" sz="3600" dirty="0" smtClean="0"/>
              <a:t>How </a:t>
            </a:r>
            <a:r>
              <a:rPr lang="en-US" sz="3600" dirty="0"/>
              <a:t>do you help people to find their voice and share their thoughts?</a:t>
            </a:r>
          </a:p>
          <a:p>
            <a:endParaRPr lang="en-US" dirty="0"/>
          </a:p>
        </p:txBody>
      </p:sp>
    </p:spTree>
    <p:extLst>
      <p:ext uri="{BB962C8B-B14F-4D97-AF65-F5344CB8AC3E}">
        <p14:creationId xmlns:p14="http://schemas.microsoft.com/office/powerpoint/2010/main" val="27118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9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9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Tools</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normAutofit fontScale="92500" lnSpcReduction="20000"/>
          </a:bodyPr>
          <a:lstStyle/>
          <a:p>
            <a:r>
              <a:rPr lang="en-US" sz="3200" dirty="0" smtClean="0"/>
              <a:t>There are a variety of tools that you can use to help the person identify their strengths, capacities, and what they want in their life to be more meaningful. </a:t>
            </a:r>
          </a:p>
          <a:p>
            <a:r>
              <a:rPr lang="en-US" sz="3200" dirty="0" smtClean="0"/>
              <a:t>A plan is not useful unless it has action to it! The plan should result in goals and develop specific action plans that help the person reach their desired life</a:t>
            </a:r>
          </a:p>
          <a:p>
            <a:r>
              <a:rPr lang="en-US" sz="3200" dirty="0" smtClean="0"/>
              <a:t>Several of the tools are given as examples later in this training</a:t>
            </a:r>
          </a:p>
          <a:p>
            <a:r>
              <a:rPr lang="en-US" sz="3200" dirty="0" smtClean="0"/>
              <a:t>You don’t have to use every tool, and you may find others that work better </a:t>
            </a:r>
            <a:endParaRPr lang="en-US" sz="3200" dirty="0"/>
          </a:p>
        </p:txBody>
      </p:sp>
    </p:spTree>
    <p:extLst>
      <p:ext uri="{BB962C8B-B14F-4D97-AF65-F5344CB8AC3E}">
        <p14:creationId xmlns:p14="http://schemas.microsoft.com/office/powerpoint/2010/main" val="2802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04800" y="381000"/>
            <a:ext cx="7772400" cy="6172200"/>
          </a:xfrm>
        </p:spPr>
        <p:txBody>
          <a:bodyPr>
            <a:normAutofit/>
          </a:bodyPr>
          <a:lstStyle/>
          <a:p>
            <a:r>
              <a:rPr lang="en-US" sz="2400" dirty="0"/>
              <a:t>The examples used in this </a:t>
            </a:r>
            <a:r>
              <a:rPr lang="en-US" sz="2400" dirty="0" smtClean="0"/>
              <a:t>training </a:t>
            </a:r>
            <a:r>
              <a:rPr lang="en-US" sz="2400" dirty="0"/>
              <a:t>include some tools which you can use – it is not a complete list, nor do you need to use ever tool when doing Person-Centered Planning</a:t>
            </a:r>
          </a:p>
          <a:p>
            <a:r>
              <a:rPr lang="en-US" sz="2400" dirty="0" smtClean="0"/>
              <a:t>This is not an all-inclusive list nor an endorsement of any particular products. </a:t>
            </a:r>
          </a:p>
          <a:p>
            <a:r>
              <a:rPr lang="en-US" sz="2400" dirty="0" smtClean="0"/>
              <a:t>The links below are provided to give you a starting point for some available information</a:t>
            </a:r>
          </a:p>
          <a:p>
            <a:pPr marL="114300" indent="0">
              <a:buNone/>
            </a:pPr>
            <a:endParaRPr lang="en-US" dirty="0" smtClean="0"/>
          </a:p>
          <a:p>
            <a:pPr marL="114300" indent="0">
              <a:buNone/>
            </a:pPr>
            <a:r>
              <a:rPr lang="en-US" dirty="0" smtClean="0"/>
              <a:t>For more information, please visit:</a:t>
            </a:r>
          </a:p>
          <a:p>
            <a:r>
              <a:rPr lang="en-US" dirty="0">
                <a:hlinkClick r:id="rId2"/>
              </a:rPr>
              <a:t>http://</a:t>
            </a:r>
            <a:r>
              <a:rPr lang="en-US" dirty="0" smtClean="0">
                <a:hlinkClick r:id="rId2"/>
              </a:rPr>
              <a:t>www.helensandersonassociates.co.uk</a:t>
            </a:r>
            <a:endParaRPr lang="en-US" dirty="0" smtClean="0"/>
          </a:p>
          <a:p>
            <a:r>
              <a:rPr lang="en-US" dirty="0">
                <a:hlinkClick r:id="rId3"/>
              </a:rPr>
              <a:t>http://</a:t>
            </a:r>
            <a:r>
              <a:rPr lang="en-US" dirty="0" smtClean="0">
                <a:hlinkClick r:id="rId3"/>
              </a:rPr>
              <a:t>sdaus.com/toolkit</a:t>
            </a:r>
            <a:endParaRPr lang="en-US" dirty="0" smtClean="0"/>
          </a:p>
          <a:p>
            <a:r>
              <a:rPr lang="en-US" dirty="0">
                <a:hlinkClick r:id="rId4"/>
              </a:rPr>
              <a:t>http://</a:t>
            </a:r>
            <a:r>
              <a:rPr lang="en-US" dirty="0" smtClean="0">
                <a:hlinkClick r:id="rId4"/>
              </a:rPr>
              <a:t>mylifeplan.guide</a:t>
            </a:r>
            <a:endParaRPr lang="en-US" dirty="0" smtClean="0"/>
          </a:p>
          <a:p>
            <a:endParaRPr lang="en-US" dirty="0"/>
          </a:p>
        </p:txBody>
      </p:sp>
    </p:spTree>
    <p:extLst>
      <p:ext uri="{BB962C8B-B14F-4D97-AF65-F5344CB8AC3E}">
        <p14:creationId xmlns:p14="http://schemas.microsoft.com/office/powerpoint/2010/main" val="26104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Rounded MT Bold" panose="020F0704030504030204" pitchFamily="34" charset="0"/>
              </a:rPr>
              <a:t>Residential Service Guidelines</a:t>
            </a:r>
            <a:endParaRPr lang="en-US" dirty="0">
              <a:latin typeface="Arial Rounded MT Bold" panose="020F0704030504030204" pitchFamily="34" charset="0"/>
            </a:endParaRPr>
          </a:p>
        </p:txBody>
      </p:sp>
      <p:sp>
        <p:nvSpPr>
          <p:cNvPr id="6" name="Content Placeholder 5"/>
          <p:cNvSpPr>
            <a:spLocks noGrp="1"/>
          </p:cNvSpPr>
          <p:nvPr>
            <p:ph idx="1"/>
          </p:nvPr>
        </p:nvSpPr>
        <p:spPr>
          <a:xfrm>
            <a:off x="304800" y="1981200"/>
            <a:ext cx="7620000" cy="4038600"/>
          </a:xfrm>
        </p:spPr>
        <p:txBody>
          <a:bodyPr>
            <a:normAutofit/>
          </a:bodyPr>
          <a:lstStyle/>
          <a:p>
            <a:pPr marL="114300" indent="0">
              <a:buNone/>
            </a:pPr>
            <a:r>
              <a:rPr lang="en-US" sz="3600" dirty="0" smtClean="0"/>
              <a:t>Washington has promoted the benefits of the “Residential Guidelines” since 1988. These benefits continue to support DDA’s mission and core values today. </a:t>
            </a:r>
          </a:p>
          <a:p>
            <a:pPr marL="114300" indent="0">
              <a:buNone/>
            </a:pPr>
            <a:endParaRPr lang="en-US" dirty="0"/>
          </a:p>
        </p:txBody>
      </p:sp>
    </p:spTree>
    <p:extLst>
      <p:ext uri="{BB962C8B-B14F-4D97-AF65-F5344CB8AC3E}">
        <p14:creationId xmlns:p14="http://schemas.microsoft.com/office/powerpoint/2010/main" val="253027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4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1"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Rounded MT Bold" panose="020F0704030504030204" pitchFamily="34" charset="0"/>
              </a:rPr>
              <a:t>Residential Service Guidelines</a:t>
            </a:r>
            <a:endParaRPr lang="en-US" dirty="0">
              <a:latin typeface="Arial Rounded MT Bold" panose="020F0704030504030204" pitchFamily="34" charset="0"/>
            </a:endParaRPr>
          </a:p>
        </p:txBody>
      </p:sp>
      <p:sp>
        <p:nvSpPr>
          <p:cNvPr id="6" name="Content Placeholder 5"/>
          <p:cNvSpPr>
            <a:spLocks noGrp="1"/>
          </p:cNvSpPr>
          <p:nvPr>
            <p:ph idx="1"/>
          </p:nvPr>
        </p:nvSpPr>
        <p:spPr>
          <a:xfrm>
            <a:off x="304800" y="1981200"/>
            <a:ext cx="7620000" cy="4038600"/>
          </a:xfrm>
        </p:spPr>
        <p:txBody>
          <a:bodyPr>
            <a:normAutofit fontScale="92500" lnSpcReduction="10000"/>
          </a:bodyPr>
          <a:lstStyle/>
          <a:p>
            <a:pPr marL="114300" indent="0">
              <a:buNone/>
            </a:pPr>
            <a:r>
              <a:rPr lang="en-US" sz="3600" dirty="0" smtClean="0"/>
              <a:t>As you look at these benefits; think about how a person-centered approach would help a person to experience these benefits</a:t>
            </a:r>
          </a:p>
          <a:p>
            <a:pPr marL="114300" indent="0">
              <a:buNone/>
            </a:pPr>
            <a:r>
              <a:rPr lang="en-US" sz="3600" dirty="0" smtClean="0"/>
              <a:t> </a:t>
            </a:r>
          </a:p>
          <a:p>
            <a:pPr marL="114300" indent="0">
              <a:buNone/>
            </a:pPr>
            <a:r>
              <a:rPr lang="en-US" sz="3600" dirty="0" smtClean="0"/>
              <a:t>You can use these guidelines as broad areas to explore with the person areas where they may want to expand their experiences </a:t>
            </a:r>
          </a:p>
          <a:p>
            <a:pPr marL="114300" indent="0">
              <a:buNone/>
            </a:pPr>
            <a:endParaRPr lang="en-US" dirty="0"/>
          </a:p>
        </p:txBody>
      </p:sp>
    </p:spTree>
    <p:extLst>
      <p:ext uri="{BB962C8B-B14F-4D97-AF65-F5344CB8AC3E}">
        <p14:creationId xmlns:p14="http://schemas.microsoft.com/office/powerpoint/2010/main" val="7942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Rounded MT Bold" panose="020F0704030504030204" pitchFamily="34" charset="0"/>
              </a:rPr>
              <a:t>Residential Service Guidelines</a:t>
            </a:r>
            <a:endParaRPr lang="en-US" dirty="0">
              <a:latin typeface="Arial Rounded MT Bold" panose="020F0704030504030204" pitchFamily="34" charset="0"/>
            </a:endParaRPr>
          </a:p>
        </p:txBody>
      </p:sp>
      <p:sp>
        <p:nvSpPr>
          <p:cNvPr id="5" name="Content Placeholder 4"/>
          <p:cNvSpPr>
            <a:spLocks noGrp="1"/>
          </p:cNvSpPr>
          <p:nvPr>
            <p:ph sz="half" idx="1"/>
          </p:nvPr>
        </p:nvSpPr>
        <p:spPr>
          <a:xfrm>
            <a:off x="533400" y="1676400"/>
            <a:ext cx="3657600" cy="4069080"/>
          </a:xfrm>
        </p:spPr>
        <p:txBody>
          <a:bodyPr>
            <a:normAutofit lnSpcReduction="10000"/>
          </a:bodyPr>
          <a:lstStyle/>
          <a:p>
            <a:r>
              <a:rPr lang="en-US" b="1" dirty="0" smtClean="0"/>
              <a:t>Health and Safety</a:t>
            </a:r>
          </a:p>
          <a:p>
            <a:r>
              <a:rPr lang="en-US" b="1" dirty="0" smtClean="0"/>
              <a:t>Personal Power &amp; Choice</a:t>
            </a:r>
          </a:p>
          <a:p>
            <a:r>
              <a:rPr lang="en-US" b="1" dirty="0" smtClean="0"/>
              <a:t>Personal Value &amp; Positive Recognition by Self and Others</a:t>
            </a:r>
          </a:p>
          <a:p>
            <a:r>
              <a:rPr lang="en-US" b="1" dirty="0" smtClean="0"/>
              <a:t>Good </a:t>
            </a:r>
            <a:r>
              <a:rPr lang="en-US" b="1" dirty="0"/>
              <a:t>Relationships with friends and relatives</a:t>
            </a:r>
          </a:p>
          <a:p>
            <a:endParaRPr lang="en-US" b="1" dirty="0" smtClean="0"/>
          </a:p>
        </p:txBody>
      </p:sp>
      <p:sp>
        <p:nvSpPr>
          <p:cNvPr id="6" name="Content Placeholder 5"/>
          <p:cNvSpPr>
            <a:spLocks noGrp="1"/>
          </p:cNvSpPr>
          <p:nvPr>
            <p:ph sz="half" idx="2"/>
          </p:nvPr>
        </p:nvSpPr>
        <p:spPr/>
        <p:txBody>
          <a:bodyPr>
            <a:normAutofit lnSpcReduction="10000"/>
          </a:bodyPr>
          <a:lstStyle/>
          <a:p>
            <a:r>
              <a:rPr lang="en-US" b="1" dirty="0"/>
              <a:t>A Range of Experiences Which Help People Participate in the Physical &amp; Social Life of Their Communities</a:t>
            </a:r>
          </a:p>
          <a:p>
            <a:r>
              <a:rPr lang="en-US" b="1" dirty="0" smtClean="0"/>
              <a:t>Competence</a:t>
            </a:r>
            <a:r>
              <a:rPr lang="en-US" dirty="0" smtClean="0"/>
              <a:t> </a:t>
            </a:r>
            <a:r>
              <a:rPr lang="en-US" b="1" dirty="0"/>
              <a:t>to manage daily activities and pursue personal goals</a:t>
            </a:r>
          </a:p>
          <a:p>
            <a:endParaRPr lang="en-US" dirty="0"/>
          </a:p>
        </p:txBody>
      </p:sp>
    </p:spTree>
    <p:extLst>
      <p:ext uri="{BB962C8B-B14F-4D97-AF65-F5344CB8AC3E}">
        <p14:creationId xmlns:p14="http://schemas.microsoft.com/office/powerpoint/2010/main" val="420356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620000" cy="1706562"/>
          </a:xfrm>
        </p:spPr>
        <p:txBody>
          <a:bodyPr/>
          <a:lstStyle/>
          <a:p>
            <a:r>
              <a:rPr lang="en-US" dirty="0" smtClean="0">
                <a:latin typeface="Arial Rounded MT Bold" panose="020F0704030504030204" pitchFamily="34" charset="0"/>
              </a:rPr>
              <a:t>Involving Others in Person-Centered Planning</a:t>
            </a:r>
            <a:endParaRPr lang="en-US" dirty="0">
              <a:latin typeface="Arial Rounded MT Bold" panose="020F0704030504030204" pitchFamily="34" charset="0"/>
            </a:endParaRPr>
          </a:p>
        </p:txBody>
      </p:sp>
      <p:sp>
        <p:nvSpPr>
          <p:cNvPr id="6" name="Content Placeholder 5"/>
          <p:cNvSpPr>
            <a:spLocks noGrp="1"/>
          </p:cNvSpPr>
          <p:nvPr>
            <p:ph idx="1"/>
          </p:nvPr>
        </p:nvSpPr>
        <p:spPr>
          <a:xfrm>
            <a:off x="457200" y="2209800"/>
            <a:ext cx="7620000" cy="4191000"/>
          </a:xfrm>
        </p:spPr>
        <p:txBody>
          <a:bodyPr/>
          <a:lstStyle/>
          <a:p>
            <a:r>
              <a:rPr lang="en-US" dirty="0" smtClean="0"/>
              <a:t>The person being supported (the client) is the most important person to include in the planning process</a:t>
            </a:r>
          </a:p>
          <a:p>
            <a:r>
              <a:rPr lang="en-US" dirty="0" smtClean="0"/>
              <a:t>A good way to remember this is: </a:t>
            </a:r>
          </a:p>
          <a:p>
            <a:pPr marL="114300" indent="0">
              <a:buNone/>
            </a:pPr>
            <a:r>
              <a:rPr lang="en-US" b="1" dirty="0" smtClean="0"/>
              <a:t>Nothing about me without me</a:t>
            </a:r>
          </a:p>
          <a:p>
            <a:r>
              <a:rPr lang="en-US" dirty="0" smtClean="0"/>
              <a:t>The more people involved who know and care about the client; the greater opportunity for a broad range of ideas and support </a:t>
            </a:r>
            <a:endParaRPr lang="en-US" dirty="0"/>
          </a:p>
          <a:p>
            <a:r>
              <a:rPr lang="en-US" dirty="0" smtClean="0"/>
              <a:t>Involve anyone the client identifies as wanting to be involved. Consider: guardian, family, friends, staff who work with them</a:t>
            </a:r>
          </a:p>
          <a:p>
            <a:r>
              <a:rPr lang="en-US" dirty="0" smtClean="0"/>
              <a:t>If it doesn’t make sense for everyone to attend a meeting; gather information by phone, mail, email or surveys </a:t>
            </a:r>
            <a:endParaRPr lang="en-US" dirty="0"/>
          </a:p>
        </p:txBody>
      </p:sp>
    </p:spTree>
    <p:extLst>
      <p:ext uri="{BB962C8B-B14F-4D97-AF65-F5344CB8AC3E}">
        <p14:creationId xmlns:p14="http://schemas.microsoft.com/office/powerpoint/2010/main" val="384483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000" fill="hold"/>
                                        <p:tgtEl>
                                          <p:spTgt spid="6">
                                            <p:txEl>
                                              <p:pRg st="2" end="2"/>
                                            </p:txEl>
                                          </p:spTgt>
                                        </p:tgtEl>
                                        <p:attrNameLst>
                                          <p:attrName>style.color</p:attrName>
                                        </p:attrNameLst>
                                      </p:cBhvr>
                                      <p:to>
                                        <p:clrVal>
                                          <a:schemeClr val="accent2"/>
                                        </p:clrVal>
                                      </p:to>
                                    </p:set>
                                    <p:set>
                                      <p:cBhvr>
                                        <p:cTn id="7" dur="2000" fill="hold"/>
                                        <p:tgtEl>
                                          <p:spTgt spid="6">
                                            <p:txEl>
                                              <p:pRg st="2" end="2"/>
                                            </p:txEl>
                                          </p:spTgt>
                                        </p:tgtEl>
                                        <p:attrNameLst>
                                          <p:attrName>fillcolor</p:attrName>
                                        </p:attrNameLst>
                                      </p:cBhvr>
                                      <p:to>
                                        <p:clrVal>
                                          <a:schemeClr val="accent2"/>
                                        </p:clrVal>
                                      </p:to>
                                    </p:set>
                                    <p:set>
                                      <p:cBhvr>
                                        <p:cTn id="8" dur="2000" fill="hold"/>
                                        <p:tgtEl>
                                          <p:spTgt spid="6">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down)">
                                      <p:cBhvr>
                                        <p:cTn id="13" dur="20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wipe(down)">
                                      <p:cBhvr>
                                        <p:cTn id="18" dur="20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down)">
                                      <p:cBhvr>
                                        <p:cTn id="23"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“Important To”  and  “Important For”</a:t>
            </a:r>
            <a:endParaRPr lang="en-US" dirty="0">
              <a:latin typeface="Arial Rounded MT Bold" panose="020F0704030504030204" pitchFamily="34" charset="0"/>
            </a:endParaRPr>
          </a:p>
        </p:txBody>
      </p:sp>
      <p:sp>
        <p:nvSpPr>
          <p:cNvPr id="5" name="TextBox 4"/>
          <p:cNvSpPr txBox="1"/>
          <p:nvPr/>
        </p:nvSpPr>
        <p:spPr>
          <a:xfrm>
            <a:off x="381000" y="1676400"/>
            <a:ext cx="769620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All of us strive for a balance between what is important to us and important for us. </a:t>
            </a:r>
          </a:p>
          <a:p>
            <a:endParaRPr lang="en-US" sz="2400" dirty="0" smtClean="0"/>
          </a:p>
          <a:p>
            <a:pPr marL="342900" indent="-342900">
              <a:buFont typeface="Arial" panose="020B0604020202020204" pitchFamily="34" charset="0"/>
              <a:buChar char="•"/>
            </a:pPr>
            <a:r>
              <a:rPr lang="en-US" sz="2400" dirty="0" smtClean="0"/>
              <a:t>It is essential to learn what is important </a:t>
            </a:r>
            <a:r>
              <a:rPr lang="en-US" sz="2400" b="1" dirty="0" smtClean="0"/>
              <a:t>to </a:t>
            </a:r>
            <a:r>
              <a:rPr lang="en-US" sz="2400" dirty="0" smtClean="0"/>
              <a:t> a person – they may tell us this, or you may see this in their actions.</a:t>
            </a:r>
          </a:p>
          <a:p>
            <a:r>
              <a:rPr lang="en-US" sz="2400" dirty="0" smtClean="0"/>
              <a:t> </a:t>
            </a:r>
          </a:p>
          <a:p>
            <a:pPr marL="342900" indent="-342900">
              <a:buFont typeface="Arial" panose="020B0604020202020204" pitchFamily="34" charset="0"/>
              <a:buChar char="•"/>
            </a:pPr>
            <a:r>
              <a:rPr lang="en-US" sz="2400" dirty="0" smtClean="0"/>
              <a:t>What is important </a:t>
            </a:r>
            <a:r>
              <a:rPr lang="en-US" sz="2400" b="1" dirty="0" smtClean="0"/>
              <a:t>for</a:t>
            </a:r>
            <a:r>
              <a:rPr lang="en-US" sz="2400" dirty="0"/>
              <a:t> </a:t>
            </a:r>
            <a:r>
              <a:rPr lang="en-US" sz="2400" dirty="0" smtClean="0"/>
              <a:t>a person includes things that help them become or stay safe and healthy; which may or may not be important </a:t>
            </a:r>
            <a:r>
              <a:rPr lang="en-US" sz="2400" b="1" dirty="0" smtClean="0"/>
              <a:t>to</a:t>
            </a:r>
            <a:r>
              <a:rPr lang="en-US" sz="2400" dirty="0" smtClean="0"/>
              <a:t> them. </a:t>
            </a:r>
          </a:p>
          <a:p>
            <a:endParaRPr lang="en-US" sz="2400" dirty="0" smtClean="0"/>
          </a:p>
          <a:p>
            <a:r>
              <a:rPr lang="en-US" sz="2400" b="1" dirty="0" smtClean="0"/>
              <a:t>Finding the balance means that our lives are not just about what we choose, but also what we know needs to happen for us to be safe and healthy. </a:t>
            </a:r>
          </a:p>
        </p:txBody>
      </p:sp>
    </p:spTree>
    <p:extLst>
      <p:ext uri="{BB962C8B-B14F-4D97-AF65-F5344CB8AC3E}">
        <p14:creationId xmlns:p14="http://schemas.microsoft.com/office/powerpoint/2010/main" val="6043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1999"/>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1999"/>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1999"/>
                                          </p:stCondLst>
                                        </p:cTn>
                                        <p:tgtEl>
                                          <p:spTgt spid="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calcmode="lin" valueType="num">
                                      <p:cBhvr>
                                        <p:cTn id="26" dur="2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7" dur="2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28" dur="2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29"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Putting it in Practice</a:t>
            </a:r>
            <a:endParaRPr lang="en-US" dirty="0">
              <a:latin typeface="Arial Rounded MT Bold" panose="020F0704030504030204" pitchFamily="34" charset="0"/>
            </a:endParaRPr>
          </a:p>
        </p:txBody>
      </p:sp>
      <p:sp>
        <p:nvSpPr>
          <p:cNvPr id="3" name="Content Placeholder 2"/>
          <p:cNvSpPr>
            <a:spLocks noGrp="1"/>
          </p:cNvSpPr>
          <p:nvPr>
            <p:ph sz="half" idx="1"/>
          </p:nvPr>
        </p:nvSpPr>
        <p:spPr>
          <a:xfrm>
            <a:off x="457200" y="2819400"/>
            <a:ext cx="3657600" cy="3307080"/>
          </a:xfrm>
        </p:spPr>
        <p:txBody>
          <a:bodyPr/>
          <a:lstStyle/>
          <a:p>
            <a:r>
              <a:rPr lang="en-US" dirty="0" smtClean="0"/>
              <a:t>Things </a:t>
            </a:r>
            <a:r>
              <a:rPr lang="en-US" dirty="0" smtClean="0"/>
              <a:t>that are </a:t>
            </a:r>
            <a:r>
              <a:rPr lang="en-US" b="1" dirty="0"/>
              <a:t>I</a:t>
            </a:r>
            <a:r>
              <a:rPr lang="en-US" b="1" dirty="0" smtClean="0"/>
              <a:t>mportant </a:t>
            </a:r>
            <a:r>
              <a:rPr lang="en-US" b="1" dirty="0"/>
              <a:t>T</a:t>
            </a:r>
            <a:r>
              <a:rPr lang="en-US" b="1" dirty="0" smtClean="0"/>
              <a:t>o </a:t>
            </a:r>
            <a:r>
              <a:rPr lang="en-US" dirty="0" smtClean="0"/>
              <a:t>you:</a:t>
            </a:r>
          </a:p>
          <a:p>
            <a:pPr marL="114300" indent="0">
              <a:buNone/>
            </a:pPr>
            <a:endParaRPr lang="en-US" sz="1600" i="1" dirty="0" smtClean="0"/>
          </a:p>
          <a:p>
            <a:pPr marL="114300" indent="0">
              <a:buNone/>
            </a:pPr>
            <a:endParaRPr lang="en-US" sz="1600" i="1" dirty="0"/>
          </a:p>
          <a:p>
            <a:pPr marL="114300" indent="0">
              <a:buNone/>
            </a:pPr>
            <a:r>
              <a:rPr lang="en-US" sz="2000" i="1" dirty="0" smtClean="0"/>
              <a:t>(Hint: think of those things you really enjoy, have prioritized in your life or budget, or you would be really upset without) </a:t>
            </a:r>
            <a:endParaRPr lang="en-US" sz="2000" i="1" dirty="0"/>
          </a:p>
        </p:txBody>
      </p:sp>
      <p:sp>
        <p:nvSpPr>
          <p:cNvPr id="4" name="Content Placeholder 3"/>
          <p:cNvSpPr>
            <a:spLocks noGrp="1"/>
          </p:cNvSpPr>
          <p:nvPr>
            <p:ph sz="half" idx="2"/>
          </p:nvPr>
        </p:nvSpPr>
        <p:spPr>
          <a:xfrm>
            <a:off x="4419600" y="2819400"/>
            <a:ext cx="3657600" cy="3307080"/>
          </a:xfrm>
        </p:spPr>
        <p:txBody>
          <a:bodyPr/>
          <a:lstStyle/>
          <a:p>
            <a:r>
              <a:rPr lang="en-US" dirty="0" smtClean="0"/>
              <a:t>Things </a:t>
            </a:r>
            <a:r>
              <a:rPr lang="en-US" dirty="0"/>
              <a:t>that are </a:t>
            </a:r>
            <a:r>
              <a:rPr lang="en-US" b="1" dirty="0"/>
              <a:t>Important </a:t>
            </a:r>
            <a:r>
              <a:rPr lang="en-US" b="1" dirty="0" smtClean="0"/>
              <a:t>For </a:t>
            </a:r>
            <a:r>
              <a:rPr lang="en-US" dirty="0"/>
              <a:t>you:</a:t>
            </a:r>
          </a:p>
          <a:p>
            <a:pPr marL="114300" indent="0">
              <a:buNone/>
            </a:pPr>
            <a:endParaRPr lang="en-US" sz="1600" i="1" dirty="0" smtClean="0"/>
          </a:p>
          <a:p>
            <a:pPr marL="114300" indent="0">
              <a:buNone/>
            </a:pPr>
            <a:endParaRPr lang="en-US" sz="1600" i="1" dirty="0"/>
          </a:p>
          <a:p>
            <a:pPr marL="114300" indent="0">
              <a:buNone/>
            </a:pPr>
            <a:r>
              <a:rPr lang="en-US" sz="2000" i="1" dirty="0" smtClean="0"/>
              <a:t>(Hint: think of those things that you know are good for you, but you have to push yourself to do or maybe aren’t doing as much or as well as you should)</a:t>
            </a:r>
            <a:endParaRPr lang="en-US" sz="2000" i="1" dirty="0"/>
          </a:p>
        </p:txBody>
      </p:sp>
      <p:sp>
        <p:nvSpPr>
          <p:cNvPr id="5" name="TextBox 4"/>
          <p:cNvSpPr txBox="1"/>
          <p:nvPr/>
        </p:nvSpPr>
        <p:spPr>
          <a:xfrm>
            <a:off x="685800" y="1905000"/>
            <a:ext cx="7162800" cy="369332"/>
          </a:xfrm>
          <a:prstGeom prst="rect">
            <a:avLst/>
          </a:prstGeom>
          <a:noFill/>
        </p:spPr>
        <p:txBody>
          <a:bodyPr wrap="square" rtlCol="0">
            <a:spAutoFit/>
          </a:bodyPr>
          <a:lstStyle/>
          <a:p>
            <a:pPr algn="ctr"/>
            <a:r>
              <a:rPr lang="en-US" dirty="0" smtClean="0"/>
              <a:t>On a piece of paper, write down: </a:t>
            </a:r>
            <a:endParaRPr lang="en-US" dirty="0"/>
          </a:p>
        </p:txBody>
      </p:sp>
    </p:spTree>
    <p:extLst>
      <p:ext uri="{BB962C8B-B14F-4D97-AF65-F5344CB8AC3E}">
        <p14:creationId xmlns:p14="http://schemas.microsoft.com/office/powerpoint/2010/main" val="23742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anim calcmode="lin" valueType="num">
                                      <p:cBhvr>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2000"/>
                                        <p:tgtEl>
                                          <p:spTgt spid="4">
                                            <p:txEl>
                                              <p:pRg st="0" end="0"/>
                                            </p:txEl>
                                          </p:spTgt>
                                        </p:tgtEl>
                                      </p:cBhvr>
                                    </p:animEffect>
                                    <p:anim calcmode="lin" valueType="num">
                                      <p:cBhvr>
                                        <p:cTn id="31"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2000"/>
                                        <p:tgtEl>
                                          <p:spTgt spid="4">
                                            <p:txEl>
                                              <p:pRg st="3" end="3"/>
                                            </p:txEl>
                                          </p:spTgt>
                                        </p:tgtEl>
                                      </p:cBhvr>
                                    </p:animEffect>
                                    <p:anim calcmode="lin" valueType="num">
                                      <p:cBhvr>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elp 3">
            <a:hlinkClick r:id="" action="ppaction://noaction" highlightClick="1"/>
          </p:cNvPr>
          <p:cNvSpPr/>
          <p:nvPr/>
        </p:nvSpPr>
        <p:spPr>
          <a:xfrm>
            <a:off x="3352800" y="2514600"/>
            <a:ext cx="5105400" cy="43434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20445059">
            <a:off x="-414853" y="818837"/>
            <a:ext cx="7620000" cy="2011362"/>
          </a:xfrm>
        </p:spPr>
        <p:txBody>
          <a:bodyPr/>
          <a:lstStyle/>
          <a:p>
            <a:pPr algn="ctr"/>
            <a:r>
              <a:rPr lang="en-US" dirty="0" smtClean="0">
                <a:latin typeface="Aharoni" panose="02010803020104030203" pitchFamily="2" charset="-79"/>
                <a:cs typeface="Aharoni" panose="02010803020104030203" pitchFamily="2" charset="-79"/>
              </a:rPr>
              <a:t>What does it mean to be Person-centered</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092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style.rotation</p:attrName>
                                        </p:attrNameLst>
                                      </p:cBhvr>
                                      <p:tavLst>
                                        <p:tav tm="0">
                                          <p:val>
                                            <p:fltVal val="90"/>
                                          </p:val>
                                        </p:tav>
                                        <p:tav tm="100000">
                                          <p:val>
                                            <p:fltVal val="0"/>
                                          </p:val>
                                        </p:tav>
                                      </p:tavLst>
                                    </p:anim>
                                    <p:animEffect transition="in" filter="fade">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620000" cy="1143000"/>
          </a:xfrm>
        </p:spPr>
        <p:txBody>
          <a:bodyPr/>
          <a:lstStyle/>
          <a:p>
            <a:r>
              <a:rPr lang="en-US" dirty="0" smtClean="0">
                <a:latin typeface="Arial Rounded MT Bold" panose="020F0704030504030204" pitchFamily="34" charset="0"/>
              </a:rPr>
              <a:t>In order to really understand who the person is and to build a useful tool, you should know:</a:t>
            </a:r>
            <a:endParaRPr lang="en-US" dirty="0"/>
          </a:p>
        </p:txBody>
      </p:sp>
      <p:sp>
        <p:nvSpPr>
          <p:cNvPr id="3" name="Content Placeholder 2"/>
          <p:cNvSpPr>
            <a:spLocks noGrp="1"/>
          </p:cNvSpPr>
          <p:nvPr>
            <p:ph idx="1"/>
          </p:nvPr>
        </p:nvSpPr>
        <p:spPr>
          <a:xfrm>
            <a:off x="381000" y="3276600"/>
            <a:ext cx="7696200" cy="3124200"/>
          </a:xfrm>
        </p:spPr>
        <p:txBody>
          <a:bodyPr>
            <a:normAutofit/>
          </a:bodyPr>
          <a:lstStyle/>
          <a:p>
            <a:r>
              <a:rPr lang="en-US" sz="2400" dirty="0" smtClean="0"/>
              <a:t>Daily Routine – what is important to the person about their routine (</a:t>
            </a:r>
            <a:r>
              <a:rPr lang="en-US" sz="2400" dirty="0" err="1" smtClean="0"/>
              <a:t>eg</a:t>
            </a:r>
            <a:r>
              <a:rPr lang="en-US" sz="2400" dirty="0" smtClean="0"/>
              <a:t>. – drinking coffee  before showering )</a:t>
            </a:r>
          </a:p>
          <a:p>
            <a:r>
              <a:rPr lang="en-US" sz="2400" dirty="0" smtClean="0"/>
              <a:t>Capacities, gift &amp; interests (so that these can be built upon)</a:t>
            </a:r>
          </a:p>
          <a:p>
            <a:r>
              <a:rPr lang="en-US" sz="2400" dirty="0" smtClean="0"/>
              <a:t>What works for the person (so you can do more of it)</a:t>
            </a:r>
          </a:p>
          <a:p>
            <a:r>
              <a:rPr lang="en-US" sz="2400" dirty="0" smtClean="0"/>
              <a:t>What doesn’t work (so you don’t include in the plan or list as something to avoid)</a:t>
            </a:r>
            <a:endParaRPr lang="en-US" sz="2400" dirty="0"/>
          </a:p>
        </p:txBody>
      </p:sp>
    </p:spTree>
    <p:extLst>
      <p:ext uri="{BB962C8B-B14F-4D97-AF65-F5344CB8AC3E}">
        <p14:creationId xmlns:p14="http://schemas.microsoft.com/office/powerpoint/2010/main" val="31815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Rounded MT Bold" panose="020F0704030504030204" pitchFamily="34" charset="0"/>
              </a:rPr>
              <a:t>One-Page Profile</a:t>
            </a:r>
            <a:endParaRPr lang="en-US" dirty="0">
              <a:latin typeface="Arial Rounded MT Bold" panose="020F0704030504030204" pitchFamily="34" charset="0"/>
            </a:endParaRPr>
          </a:p>
        </p:txBody>
      </p:sp>
      <p:sp>
        <p:nvSpPr>
          <p:cNvPr id="6" name="Content Placeholder 5"/>
          <p:cNvSpPr>
            <a:spLocks noGrp="1"/>
          </p:cNvSpPr>
          <p:nvPr>
            <p:ph idx="1"/>
          </p:nvPr>
        </p:nvSpPr>
        <p:spPr/>
        <p:txBody>
          <a:bodyPr>
            <a:normAutofit/>
          </a:bodyPr>
          <a:lstStyle/>
          <a:p>
            <a:pPr marL="114300" indent="0">
              <a:buNone/>
            </a:pPr>
            <a:r>
              <a:rPr lang="en-US" sz="2400" dirty="0" smtClean="0"/>
              <a:t>One really useful tool is a one-page profile that document’s some of the most important information for a person such as their likes (preferences), dislikes, skills &amp; abilities, communication style and goals.</a:t>
            </a:r>
          </a:p>
          <a:p>
            <a:pPr marL="114300" indent="0">
              <a:buNone/>
            </a:pPr>
            <a:endParaRPr lang="en-US" sz="2400" dirty="0" smtClean="0"/>
          </a:p>
          <a:p>
            <a:pPr marL="114300" indent="0">
              <a:buNone/>
            </a:pPr>
            <a:r>
              <a:rPr lang="en-US" sz="2400" dirty="0" smtClean="0"/>
              <a:t>The process to get information and know what is important to put on a one-page profile may take some work to discover who the person is and what is important to them / to know when working with them. </a:t>
            </a:r>
          </a:p>
          <a:p>
            <a:pPr marL="114300" indent="0">
              <a:buNone/>
            </a:pPr>
            <a:endParaRPr lang="en-US" sz="2400" dirty="0" smtClean="0"/>
          </a:p>
          <a:p>
            <a:pPr marL="114300" indent="0">
              <a:buNone/>
            </a:pPr>
            <a:r>
              <a:rPr lang="en-US" sz="2400" dirty="0" smtClean="0"/>
              <a:t>The person should develop it, or be as involved as they can in developing it whenever possible. </a:t>
            </a:r>
          </a:p>
        </p:txBody>
      </p:sp>
    </p:spTree>
    <p:extLst>
      <p:ext uri="{BB962C8B-B14F-4D97-AF65-F5344CB8AC3E}">
        <p14:creationId xmlns:p14="http://schemas.microsoft.com/office/powerpoint/2010/main" val="20913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5"/>
                                        </p:tgtEl>
                                        <p:attrNameLst>
                                          <p:attrName>style.color</p:attrName>
                                        </p:attrNameLst>
                                      </p:cBhvr>
                                      <p:by>
                                        <p:hsl h="7200000" s="0" l="0"/>
                                      </p:by>
                                    </p:animClr>
                                    <p:animClr clrSpc="hsl" dir="cw">
                                      <p:cBhvr>
                                        <p:cTn id="7" dur="2000" fill="hold"/>
                                        <p:tgtEl>
                                          <p:spTgt spid="5"/>
                                        </p:tgtEl>
                                        <p:attrNameLst>
                                          <p:attrName>fillcolor</p:attrName>
                                        </p:attrNameLst>
                                      </p:cBhvr>
                                      <p:by>
                                        <p:hsl h="7200000" s="0" l="0"/>
                                      </p:by>
                                    </p:animClr>
                                    <p:animClr clrSpc="hsl" dir="cw">
                                      <p:cBhvr>
                                        <p:cTn id="8" dur="2000" fill="hold"/>
                                        <p:tgtEl>
                                          <p:spTgt spid="5"/>
                                        </p:tgtEl>
                                        <p:attrNameLst>
                                          <p:attrName>stroke.color</p:attrName>
                                        </p:attrNameLst>
                                      </p:cBhvr>
                                      <p:by>
                                        <p:hsl h="7200000" s="0" l="0"/>
                                      </p:by>
                                    </p:animClr>
                                    <p:set>
                                      <p:cBhvr>
                                        <p:cTn id="9" dur="20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2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Rounded MT Bold" panose="020F0704030504030204" pitchFamily="34" charset="0"/>
              </a:rPr>
              <a:t>One-Page Profile</a:t>
            </a:r>
            <a:endParaRPr lang="en-US" dirty="0">
              <a:latin typeface="Arial Rounded MT Bold" panose="020F0704030504030204" pitchFamily="34" charset="0"/>
            </a:endParaRPr>
          </a:p>
        </p:txBody>
      </p:sp>
      <p:sp>
        <p:nvSpPr>
          <p:cNvPr id="6" name="Content Placeholder 5"/>
          <p:cNvSpPr>
            <a:spLocks noGrp="1"/>
          </p:cNvSpPr>
          <p:nvPr>
            <p:ph idx="1"/>
          </p:nvPr>
        </p:nvSpPr>
        <p:spPr/>
        <p:txBody>
          <a:bodyPr>
            <a:normAutofit fontScale="92500"/>
          </a:bodyPr>
          <a:lstStyle/>
          <a:p>
            <a:pPr marL="114300" indent="0">
              <a:buNone/>
            </a:pPr>
            <a:r>
              <a:rPr lang="en-US" dirty="0" smtClean="0"/>
              <a:t>This profile can be a part of the IISP, and if using the suggested template; it is the first page of the IISP. </a:t>
            </a:r>
          </a:p>
          <a:p>
            <a:pPr marL="114300" indent="0">
              <a:buNone/>
            </a:pPr>
            <a:endParaRPr lang="en-US" dirty="0" smtClean="0"/>
          </a:p>
          <a:p>
            <a:pPr marL="114300" indent="0">
              <a:buNone/>
            </a:pPr>
            <a:r>
              <a:rPr lang="en-US" dirty="0" smtClean="0"/>
              <a:t>It should, of course, include accurate information unique to the person. </a:t>
            </a:r>
          </a:p>
          <a:p>
            <a:pPr marL="114300" indent="0">
              <a:buNone/>
            </a:pPr>
            <a:endParaRPr lang="en-US" dirty="0" smtClean="0"/>
          </a:p>
          <a:p>
            <a:pPr marL="114300" indent="0">
              <a:buNone/>
            </a:pPr>
            <a:r>
              <a:rPr lang="en-US" dirty="0" smtClean="0"/>
              <a:t>It is a great starting point for determining areas of focus, matching and teaching staff to work with the person, and </a:t>
            </a:r>
            <a:r>
              <a:rPr lang="en-US" dirty="0"/>
              <a:t>developing </a:t>
            </a:r>
            <a:r>
              <a:rPr lang="en-US" dirty="0" smtClean="0"/>
              <a:t>plans. </a:t>
            </a:r>
          </a:p>
          <a:p>
            <a:pPr marL="114300" indent="0">
              <a:buNone/>
            </a:pPr>
            <a:endParaRPr lang="en-US" dirty="0" smtClean="0"/>
          </a:p>
          <a:p>
            <a:pPr marL="114300" indent="0">
              <a:buNone/>
            </a:pPr>
            <a:r>
              <a:rPr lang="en-US" dirty="0" smtClean="0"/>
              <a:t>This tool should be revised and updated as you learn more with the person and as they change</a:t>
            </a:r>
            <a:r>
              <a:rPr lang="en-US" dirty="0" smtClean="0"/>
              <a:t>! </a:t>
            </a:r>
          </a:p>
          <a:p>
            <a:pPr marL="114300" indent="0">
              <a:buNone/>
            </a:pPr>
            <a:endParaRPr lang="en-US" dirty="0" smtClean="0"/>
          </a:p>
          <a:p>
            <a:pPr marL="114300" indent="0" algn="r">
              <a:buNone/>
            </a:pPr>
            <a:r>
              <a:rPr lang="en-US" dirty="0" smtClean="0"/>
              <a:t>The following slides are a few examples of One-Page Plans</a:t>
            </a:r>
            <a:endParaRPr lang="en-US" dirty="0"/>
          </a:p>
        </p:txBody>
      </p:sp>
    </p:spTree>
    <p:extLst>
      <p:ext uri="{BB962C8B-B14F-4D97-AF65-F5344CB8AC3E}">
        <p14:creationId xmlns:p14="http://schemas.microsoft.com/office/powerpoint/2010/main" val="10420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5"/>
                                        </p:tgtEl>
                                        <p:attrNameLst>
                                          <p:attrName>style.color</p:attrName>
                                        </p:attrNameLst>
                                      </p:cBhvr>
                                      <p:by>
                                        <p:hsl h="7200000" s="0" l="0"/>
                                      </p:by>
                                    </p:animClr>
                                    <p:animClr clrSpc="hsl" dir="cw">
                                      <p:cBhvr>
                                        <p:cTn id="7" dur="2000" fill="hold"/>
                                        <p:tgtEl>
                                          <p:spTgt spid="5"/>
                                        </p:tgtEl>
                                        <p:attrNameLst>
                                          <p:attrName>fillcolor</p:attrName>
                                        </p:attrNameLst>
                                      </p:cBhvr>
                                      <p:by>
                                        <p:hsl h="7200000" s="0" l="0"/>
                                      </p:by>
                                    </p:animClr>
                                    <p:animClr clrSpc="hsl" dir="cw">
                                      <p:cBhvr>
                                        <p:cTn id="8" dur="2000" fill="hold"/>
                                        <p:tgtEl>
                                          <p:spTgt spid="5"/>
                                        </p:tgtEl>
                                        <p:attrNameLst>
                                          <p:attrName>stroke.color</p:attrName>
                                        </p:attrNameLst>
                                      </p:cBhvr>
                                      <p:by>
                                        <p:hsl h="7200000" s="0" l="0"/>
                                      </p:by>
                                    </p:animClr>
                                    <p:set>
                                      <p:cBhvr>
                                        <p:cTn id="9" dur="20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2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20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arn(inVertical)">
                                      <p:cBhvr>
                                        <p:cTn id="29" dur="20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down)">
                                      <p:cBhvr>
                                        <p:cTn id="34" dur="580">
                                          <p:stCondLst>
                                            <p:cond delay="0"/>
                                          </p:stCondLst>
                                        </p:cTn>
                                        <p:tgtEl>
                                          <p:spTgt spid="6">
                                            <p:txEl>
                                              <p:pRg st="8" end="8"/>
                                            </p:txEl>
                                          </p:spTgt>
                                        </p:tgtEl>
                                      </p:cBhvr>
                                    </p:animEffect>
                                    <p:anim calcmode="lin" valueType="num">
                                      <p:cBhvr>
                                        <p:cTn id="35" dur="1822" tmFilter="0,0; 0.14,0.36; 0.43,0.73; 0.71,0.91; 1.0,1.0">
                                          <p:stCondLst>
                                            <p:cond delay="0"/>
                                          </p:stCondLst>
                                        </p:cTn>
                                        <p:tgtEl>
                                          <p:spTgt spid="6">
                                            <p:txEl>
                                              <p:pRg st="8" end="8"/>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xEl>
                                              <p:pRg st="8" end="8"/>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xEl>
                                              <p:pRg st="8" end="8"/>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xEl>
                                              <p:pRg st="8" end="8"/>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xEl>
                                              <p:pRg st="8" end="8"/>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xEl>
                                              <p:pRg st="8" end="8"/>
                                            </p:txEl>
                                          </p:spTgt>
                                        </p:tgtEl>
                                      </p:cBhvr>
                                      <p:to x="100000" y="60000"/>
                                    </p:animScale>
                                    <p:animScale>
                                      <p:cBhvr>
                                        <p:cTn id="41" dur="166" decel="50000">
                                          <p:stCondLst>
                                            <p:cond delay="676"/>
                                          </p:stCondLst>
                                        </p:cTn>
                                        <p:tgtEl>
                                          <p:spTgt spid="6">
                                            <p:txEl>
                                              <p:pRg st="8" end="8"/>
                                            </p:txEl>
                                          </p:spTgt>
                                        </p:tgtEl>
                                      </p:cBhvr>
                                      <p:to x="100000" y="100000"/>
                                    </p:animScale>
                                    <p:animScale>
                                      <p:cBhvr>
                                        <p:cTn id="42" dur="26">
                                          <p:stCondLst>
                                            <p:cond delay="1312"/>
                                          </p:stCondLst>
                                        </p:cTn>
                                        <p:tgtEl>
                                          <p:spTgt spid="6">
                                            <p:txEl>
                                              <p:pRg st="8" end="8"/>
                                            </p:txEl>
                                          </p:spTgt>
                                        </p:tgtEl>
                                      </p:cBhvr>
                                      <p:to x="100000" y="80000"/>
                                    </p:animScale>
                                    <p:animScale>
                                      <p:cBhvr>
                                        <p:cTn id="43" dur="166" decel="50000">
                                          <p:stCondLst>
                                            <p:cond delay="1338"/>
                                          </p:stCondLst>
                                        </p:cTn>
                                        <p:tgtEl>
                                          <p:spTgt spid="6">
                                            <p:txEl>
                                              <p:pRg st="8" end="8"/>
                                            </p:txEl>
                                          </p:spTgt>
                                        </p:tgtEl>
                                      </p:cBhvr>
                                      <p:to x="100000" y="100000"/>
                                    </p:animScale>
                                    <p:animScale>
                                      <p:cBhvr>
                                        <p:cTn id="44" dur="26">
                                          <p:stCondLst>
                                            <p:cond delay="1642"/>
                                          </p:stCondLst>
                                        </p:cTn>
                                        <p:tgtEl>
                                          <p:spTgt spid="6">
                                            <p:txEl>
                                              <p:pRg st="8" end="8"/>
                                            </p:txEl>
                                          </p:spTgt>
                                        </p:tgtEl>
                                      </p:cBhvr>
                                      <p:to x="100000" y="90000"/>
                                    </p:animScale>
                                    <p:animScale>
                                      <p:cBhvr>
                                        <p:cTn id="45" dur="166" decel="50000">
                                          <p:stCondLst>
                                            <p:cond delay="1668"/>
                                          </p:stCondLst>
                                        </p:cTn>
                                        <p:tgtEl>
                                          <p:spTgt spid="6">
                                            <p:txEl>
                                              <p:pRg st="8" end="8"/>
                                            </p:txEl>
                                          </p:spTgt>
                                        </p:tgtEl>
                                      </p:cBhvr>
                                      <p:to x="100000" y="100000"/>
                                    </p:animScale>
                                    <p:animScale>
                                      <p:cBhvr>
                                        <p:cTn id="46" dur="26">
                                          <p:stCondLst>
                                            <p:cond delay="1808"/>
                                          </p:stCondLst>
                                        </p:cTn>
                                        <p:tgtEl>
                                          <p:spTgt spid="6">
                                            <p:txEl>
                                              <p:pRg st="8" end="8"/>
                                            </p:txEl>
                                          </p:spTgt>
                                        </p:tgtEl>
                                      </p:cBhvr>
                                      <p:to x="100000" y="95000"/>
                                    </p:animScale>
                                    <p:animScale>
                                      <p:cBhvr>
                                        <p:cTn id="47" dur="166" decel="50000">
                                          <p:stCondLst>
                                            <p:cond delay="1834"/>
                                          </p:stCondLst>
                                        </p:cTn>
                                        <p:tgtEl>
                                          <p:spTgt spid="6">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17"/>
            <a:ext cx="4707080" cy="692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00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4799"/>
            <a:ext cx="8455664" cy="622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009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5" y="304800"/>
            <a:ext cx="8584225" cy="566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157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488065963"/>
              </p:ext>
            </p:extLst>
          </p:nvPr>
        </p:nvGraphicFramePr>
        <p:xfrm>
          <a:off x="1295400" y="76501"/>
          <a:ext cx="5438775" cy="6785216"/>
        </p:xfrm>
        <a:graphic>
          <a:graphicData uri="http://schemas.openxmlformats.org/presentationml/2006/ole">
            <mc:AlternateContent xmlns:mc="http://schemas.openxmlformats.org/markup-compatibility/2006">
              <mc:Choice xmlns:v="urn:schemas-microsoft-com:vml" Requires="v">
                <p:oleObj spid="_x0000_s4105" name="Document" r:id="rId3" imgW="7038303" imgH="8783639" progId="Word.Document.12">
                  <p:embed/>
                </p:oleObj>
              </mc:Choice>
              <mc:Fallback>
                <p:oleObj name="Document" r:id="rId3" imgW="7038303" imgH="8783639" progId="Word.Document.12">
                  <p:embed/>
                  <p:pic>
                    <p:nvPicPr>
                      <p:cNvPr id="0" name=""/>
                      <p:cNvPicPr/>
                      <p:nvPr/>
                    </p:nvPicPr>
                    <p:blipFill>
                      <a:blip r:embed="rId4"/>
                      <a:stretch>
                        <a:fillRect/>
                      </a:stretch>
                    </p:blipFill>
                    <p:spPr>
                      <a:xfrm>
                        <a:off x="1295400" y="76501"/>
                        <a:ext cx="5438775" cy="6785216"/>
                      </a:xfrm>
                      <a:prstGeom prst="rect">
                        <a:avLst/>
                      </a:prstGeom>
                    </p:spPr>
                  </p:pic>
                </p:oleObj>
              </mc:Fallback>
            </mc:AlternateContent>
          </a:graphicData>
        </a:graphic>
      </p:graphicFrame>
    </p:spTree>
    <p:extLst>
      <p:ext uri="{BB962C8B-B14F-4D97-AF65-F5344CB8AC3E}">
        <p14:creationId xmlns:p14="http://schemas.microsoft.com/office/powerpoint/2010/main" val="2001180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Rounded MT Bold" panose="020F0704030504030204" pitchFamily="34" charset="0"/>
              </a:rPr>
              <a:t>Circles of Support / Relationship Circle</a:t>
            </a:r>
            <a:endParaRPr lang="en-US" dirty="0">
              <a:latin typeface="Arial Rounded MT Bold" panose="020F0704030504030204" pitchFamily="34" charset="0"/>
            </a:endParaRPr>
          </a:p>
        </p:txBody>
      </p:sp>
      <p:sp>
        <p:nvSpPr>
          <p:cNvPr id="6" name="Text Placeholder 5"/>
          <p:cNvSpPr>
            <a:spLocks noGrp="1"/>
          </p:cNvSpPr>
          <p:nvPr>
            <p:ph type="body" idx="1"/>
          </p:nvPr>
        </p:nvSpPr>
        <p:spPr>
          <a:xfrm>
            <a:off x="457200" y="1535112"/>
            <a:ext cx="3657600" cy="2274888"/>
          </a:xfrm>
        </p:spPr>
        <p:txBody>
          <a:bodyPr/>
          <a:lstStyle/>
          <a:p>
            <a:r>
              <a:rPr lang="en-US" dirty="0" smtClean="0"/>
              <a:t>This tool can be helpful to see who is important in a person’s life, determine if there are issues around relationships, or identify relationships to strengthen or support</a:t>
            </a:r>
          </a:p>
          <a:p>
            <a:endParaRPr lang="en-US" dirty="0"/>
          </a:p>
        </p:txBody>
      </p:sp>
      <p:sp>
        <p:nvSpPr>
          <p:cNvPr id="7" name="Content Placeholder 6"/>
          <p:cNvSpPr>
            <a:spLocks noGrp="1"/>
          </p:cNvSpPr>
          <p:nvPr>
            <p:ph sz="half" idx="2"/>
          </p:nvPr>
        </p:nvSpPr>
        <p:spPr>
          <a:xfrm>
            <a:off x="457200" y="3657601"/>
            <a:ext cx="3657600" cy="2468562"/>
          </a:xfrm>
        </p:spPr>
        <p:txBody>
          <a:bodyPr>
            <a:normAutofit fontScale="92500"/>
          </a:bodyPr>
          <a:lstStyle/>
          <a:p>
            <a:pPr marL="114300" indent="0">
              <a:buNone/>
            </a:pPr>
            <a:r>
              <a:rPr lang="en-US" dirty="0" smtClean="0"/>
              <a:t>To complete the diagram:</a:t>
            </a:r>
          </a:p>
          <a:p>
            <a:pPr marL="114300" indent="0">
              <a:buNone/>
            </a:pPr>
            <a:r>
              <a:rPr lang="en-US" dirty="0" smtClean="0"/>
              <a:t>Write names of people who are closest in each category closest to the person. Those not as close go in outer rings / outside of circle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86" y="1524000"/>
            <a:ext cx="3999657"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0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5"/>
                                        </p:tgtEl>
                                        <p:attrNameLst>
                                          <p:attrName>style.color</p:attrName>
                                        </p:attrNameLst>
                                      </p:cBhvr>
                                      <p:by>
                                        <p:hsl h="7200000" s="0" l="0"/>
                                      </p:by>
                                    </p:animClr>
                                    <p:animClr clrSpc="hsl" dir="cw">
                                      <p:cBhvr>
                                        <p:cTn id="7" dur="2000" fill="hold"/>
                                        <p:tgtEl>
                                          <p:spTgt spid="5"/>
                                        </p:tgtEl>
                                        <p:attrNameLst>
                                          <p:attrName>fillcolor</p:attrName>
                                        </p:attrNameLst>
                                      </p:cBhvr>
                                      <p:by>
                                        <p:hsl h="7200000" s="0" l="0"/>
                                      </p:by>
                                    </p:animClr>
                                    <p:animClr clrSpc="hsl" dir="cw">
                                      <p:cBhvr>
                                        <p:cTn id="8" dur="2000" fill="hold"/>
                                        <p:tgtEl>
                                          <p:spTgt spid="5"/>
                                        </p:tgtEl>
                                        <p:attrNameLst>
                                          <p:attrName>stroke.color</p:attrName>
                                        </p:attrNameLst>
                                      </p:cBhvr>
                                      <p:by>
                                        <p:hsl h="7200000" s="0" l="0"/>
                                      </p:by>
                                    </p:animClr>
                                    <p:set>
                                      <p:cBhvr>
                                        <p:cTn id="9" dur="20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1999"/>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1999"/>
                                          </p:stCondLst>
                                        </p:cTn>
                                        <p:tgtEl>
                                          <p:spTgt spid="7">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19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
            <a:ext cx="5634038" cy="633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533400"/>
            <a:ext cx="1981200" cy="6278642"/>
          </a:xfrm>
          <a:prstGeom prst="rect">
            <a:avLst/>
          </a:prstGeom>
          <a:noFill/>
        </p:spPr>
        <p:txBody>
          <a:bodyPr wrap="square" rtlCol="0">
            <a:spAutoFit/>
          </a:bodyPr>
          <a:lstStyle/>
          <a:p>
            <a:r>
              <a:rPr lang="en-US" sz="2400" dirty="0" smtClean="0"/>
              <a:t>Putting it into Practice….</a:t>
            </a:r>
          </a:p>
          <a:p>
            <a:endParaRPr lang="en-US" dirty="0"/>
          </a:p>
          <a:p>
            <a:r>
              <a:rPr lang="en-US" sz="2600" dirty="0" smtClean="0"/>
              <a:t>Draw the diagram for yourself listing the people in your life</a:t>
            </a:r>
          </a:p>
          <a:p>
            <a:endParaRPr lang="en-US" sz="2600" dirty="0"/>
          </a:p>
          <a:p>
            <a:r>
              <a:rPr lang="en-US" sz="2600" dirty="0" smtClean="0"/>
              <a:t>Now complete this diagram for someone you support</a:t>
            </a:r>
          </a:p>
          <a:p>
            <a:endParaRPr lang="en-US" sz="2400" dirty="0"/>
          </a:p>
        </p:txBody>
      </p:sp>
    </p:spTree>
    <p:extLst>
      <p:ext uri="{BB962C8B-B14F-4D97-AF65-F5344CB8AC3E}">
        <p14:creationId xmlns:p14="http://schemas.microsoft.com/office/powerpoint/2010/main" val="71457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heel(1)">
                                      <p:cBhvr>
                                        <p:cTn id="14" dur="20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33600"/>
            <a:ext cx="7924800" cy="4343400"/>
          </a:xfrm>
        </p:spPr>
        <p:txBody>
          <a:bodyPr/>
          <a:lstStyle/>
          <a:p>
            <a:pPr>
              <a:spcAft>
                <a:spcPts val="1200"/>
              </a:spcAft>
            </a:pPr>
            <a:r>
              <a:rPr lang="en-US" dirty="0" smtClean="0"/>
              <a:t>- </a:t>
            </a:r>
            <a:r>
              <a:rPr lang="en-US" sz="3600" dirty="0" smtClean="0"/>
              <a:t>How </a:t>
            </a:r>
            <a:r>
              <a:rPr lang="en-US" sz="3600" dirty="0" smtClean="0"/>
              <a:t>do </a:t>
            </a:r>
            <a:r>
              <a:rPr lang="en-US" sz="3600" dirty="0" smtClean="0"/>
              <a:t>the </a:t>
            </a:r>
            <a:r>
              <a:rPr lang="en-US" sz="3600" dirty="0" smtClean="0"/>
              <a:t>relationship maps look different? </a:t>
            </a:r>
            <a:r>
              <a:rPr lang="en-US" sz="3600" dirty="0" smtClean="0"/>
              <a:t/>
            </a:r>
            <a:br>
              <a:rPr lang="en-US" sz="3600" dirty="0" smtClean="0"/>
            </a:br>
            <a:r>
              <a:rPr lang="en-US" sz="1600" dirty="0" smtClean="0"/>
              <a:t/>
            </a:r>
            <a:br>
              <a:rPr lang="en-US" sz="1600" dirty="0" smtClean="0"/>
            </a:br>
            <a:r>
              <a:rPr lang="en-US" sz="3600" dirty="0" smtClean="0"/>
              <a:t>- Do </a:t>
            </a:r>
            <a:r>
              <a:rPr lang="en-US" sz="3600" dirty="0" smtClean="0"/>
              <a:t>you have as many paid </a:t>
            </a:r>
            <a:r>
              <a:rPr lang="en-US" sz="3600" dirty="0" smtClean="0"/>
              <a:t>people in your life? </a:t>
            </a:r>
            <a:r>
              <a:rPr lang="en-US" sz="3600" dirty="0" smtClean="0"/>
              <a:t>Family? Close relationships</a:t>
            </a:r>
            <a:r>
              <a:rPr lang="en-US" sz="3600" dirty="0" smtClean="0"/>
              <a:t>?</a:t>
            </a:r>
            <a:br>
              <a:rPr lang="en-US" sz="3600" dirty="0" smtClean="0"/>
            </a:br>
            <a:r>
              <a:rPr lang="en-US" sz="1600" dirty="0" smtClean="0"/>
              <a:t/>
            </a:r>
            <a:br>
              <a:rPr lang="en-US" sz="1600" dirty="0" smtClean="0"/>
            </a:br>
            <a:r>
              <a:rPr lang="en-US" sz="3600" dirty="0" smtClean="0"/>
              <a:t>- Are </a:t>
            </a:r>
            <a:r>
              <a:rPr lang="en-US" sz="3600" dirty="0"/>
              <a:t>there opportunities to expand on relationships? </a:t>
            </a:r>
            <a:endParaRPr lang="en-US" sz="3600" dirty="0"/>
          </a:p>
        </p:txBody>
      </p:sp>
      <p:sp>
        <p:nvSpPr>
          <p:cNvPr id="9" name="TextBox 8"/>
          <p:cNvSpPr txBox="1"/>
          <p:nvPr/>
        </p:nvSpPr>
        <p:spPr>
          <a:xfrm>
            <a:off x="152400" y="381000"/>
            <a:ext cx="8153400" cy="1508105"/>
          </a:xfrm>
          <a:prstGeom prst="rect">
            <a:avLst/>
          </a:prstGeom>
          <a:noFill/>
        </p:spPr>
        <p:txBody>
          <a:bodyPr wrap="square" rtlCol="0">
            <a:spAutoFit/>
          </a:bodyPr>
          <a:lstStyle/>
          <a:p>
            <a:r>
              <a:rPr lang="en-US" sz="4600" spc="-100" dirty="0">
                <a:solidFill>
                  <a:srgbClr val="073E87"/>
                </a:solidFill>
                <a:latin typeface="Cambria"/>
                <a:ea typeface="+mj-ea"/>
                <a:cs typeface="+mj-cs"/>
              </a:rPr>
              <a:t>Look at the diagrams you completed:</a:t>
            </a:r>
            <a:endParaRPr lang="en-US" dirty="0"/>
          </a:p>
        </p:txBody>
      </p:sp>
    </p:spTree>
    <p:extLst>
      <p:ext uri="{BB962C8B-B14F-4D97-AF65-F5344CB8AC3E}">
        <p14:creationId xmlns:p14="http://schemas.microsoft.com/office/powerpoint/2010/main" val="221690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3000" fill="hold"/>
                                        <p:tgtEl>
                                          <p:spTgt spid="9">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0"/>
                                        <p:tgtEl>
                                          <p:spTgt spid="2"/>
                                        </p:tgtEl>
                                      </p:cBhvr>
                                    </p:animEffect>
                                    <p:anim calcmode="lin" valueType="num">
                                      <p:cBhvr>
                                        <p:cTn id="12" dur="2500" fill="hold"/>
                                        <p:tgtEl>
                                          <p:spTgt spid="2"/>
                                        </p:tgtEl>
                                        <p:attrNameLst>
                                          <p:attrName>ppt_x</p:attrName>
                                        </p:attrNameLst>
                                      </p:cBhvr>
                                      <p:tavLst>
                                        <p:tav tm="0">
                                          <p:val>
                                            <p:strVal val="#ppt_x"/>
                                          </p:val>
                                        </p:tav>
                                        <p:tav tm="100000">
                                          <p:val>
                                            <p:strVal val="#ppt_x"/>
                                          </p:val>
                                        </p:tav>
                                      </p:tavLst>
                                    </p:anim>
                                    <p:anim calcmode="lin" valueType="num">
                                      <p:cBhvr>
                                        <p:cTn id="13" dur="2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09600"/>
            <a:ext cx="7086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Click on the picture below to find out……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7"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620000" cy="460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7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0"/>
                                        <p:tgtEl>
                                          <p:spTgt spid="4">
                                            <p:txEl>
                                              <p:pRg st="0" end="0"/>
                                            </p:txEl>
                                          </p:spTgt>
                                        </p:tgtEl>
                                      </p:cBhvr>
                                    </p:animEffect>
                                    <p:anim calcmode="lin" valueType="num">
                                      <p:cBhvr>
                                        <p:cTn id="8" dur="4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4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What’s Working</a:t>
            </a:r>
            <a:endParaRPr lang="en-US" dirty="0">
              <a:latin typeface="Arial Rounded MT Bold" panose="020F0704030504030204" pitchFamily="34" charset="0"/>
            </a:endParaRPr>
          </a:p>
        </p:txBody>
      </p:sp>
      <p:sp>
        <p:nvSpPr>
          <p:cNvPr id="7" name="Content Placeholder 6"/>
          <p:cNvSpPr>
            <a:spLocks noGrp="1"/>
          </p:cNvSpPr>
          <p:nvPr>
            <p:ph idx="1"/>
          </p:nvPr>
        </p:nvSpPr>
        <p:spPr>
          <a:xfrm>
            <a:off x="457200" y="1371600"/>
            <a:ext cx="7620000" cy="5029200"/>
          </a:xfrm>
        </p:spPr>
        <p:txBody>
          <a:bodyPr/>
          <a:lstStyle/>
          <a:p>
            <a:pPr marL="114300" indent="0">
              <a:buNone/>
            </a:pPr>
            <a:r>
              <a:rPr lang="en-US" dirty="0" smtClean="0"/>
              <a:t>Another approach to use is to make a chart to look at what is working and is not working from different people’s perspectives. This can serve as a bridge between what was learned in looking at important to / important for and developing an action plan. It  can look something like this: </a:t>
            </a:r>
          </a:p>
          <a:p>
            <a:pPr marL="11430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39551511"/>
              </p:ext>
            </p:extLst>
          </p:nvPr>
        </p:nvGraphicFramePr>
        <p:xfrm>
          <a:off x="1295400" y="3352800"/>
          <a:ext cx="6096000" cy="3017520"/>
        </p:xfrm>
        <a:graphic>
          <a:graphicData uri="http://schemas.openxmlformats.org/drawingml/2006/table">
            <a:tbl>
              <a:tblPr firstRow="1" bandRow="1">
                <a:tableStyleId>{5C22544A-7EE6-4342-B048-85BDC9FD1C3A}</a:tableStyleId>
              </a:tblPr>
              <a:tblGrid>
                <a:gridCol w="3048000"/>
                <a:gridCol w="3048000"/>
              </a:tblGrid>
              <a:tr h="594360">
                <a:tc>
                  <a:txBody>
                    <a:bodyPr/>
                    <a:lstStyle/>
                    <a:p>
                      <a:r>
                        <a:rPr lang="en-US" dirty="0" smtClean="0"/>
                        <a:t>What’s Working </a:t>
                      </a:r>
                      <a:endParaRPr lang="en-US" dirty="0"/>
                    </a:p>
                  </a:txBody>
                  <a:tcPr/>
                </a:tc>
                <a:tc>
                  <a:txBody>
                    <a:bodyPr/>
                    <a:lstStyle/>
                    <a:p>
                      <a:r>
                        <a:rPr lang="en-US" dirty="0" smtClean="0"/>
                        <a:t>What’s not working</a:t>
                      </a:r>
                    </a:p>
                  </a:txBody>
                  <a:tcPr/>
                </a:tc>
              </a:tr>
              <a:tr h="594360">
                <a:tc>
                  <a:txBody>
                    <a:bodyPr/>
                    <a:lstStyle/>
                    <a:p>
                      <a:endParaRPr lang="en-US" dirty="0"/>
                    </a:p>
                  </a:txBody>
                  <a:tcPr/>
                </a:tc>
                <a:tc>
                  <a:txBody>
                    <a:bodyPr/>
                    <a:lstStyle/>
                    <a:p>
                      <a:endParaRPr lang="en-US"/>
                    </a:p>
                  </a:txBody>
                  <a:tcPr/>
                </a:tc>
              </a:tr>
              <a:tr h="594360">
                <a:tc>
                  <a:txBody>
                    <a:bodyPr/>
                    <a:lstStyle/>
                    <a:p>
                      <a:endParaRPr lang="en-US"/>
                    </a:p>
                  </a:txBody>
                  <a:tcPr/>
                </a:tc>
                <a:tc>
                  <a:txBody>
                    <a:bodyPr/>
                    <a:lstStyle/>
                    <a:p>
                      <a:endParaRPr lang="en-US" dirty="0"/>
                    </a:p>
                  </a:txBody>
                  <a:tcPr/>
                </a:tc>
              </a:tr>
              <a:tr h="594360">
                <a:tc>
                  <a:txBody>
                    <a:bodyPr/>
                    <a:lstStyle/>
                    <a:p>
                      <a:endParaRPr lang="en-US"/>
                    </a:p>
                  </a:txBody>
                  <a:tcPr/>
                </a:tc>
                <a:tc>
                  <a:txBody>
                    <a:bodyPr/>
                    <a:lstStyle/>
                    <a:p>
                      <a:endParaRPr lang="en-US"/>
                    </a:p>
                  </a:txBody>
                  <a:tcPr/>
                </a:tc>
              </a:tr>
              <a:tr h="594360">
                <a:tc gridSpan="2">
                  <a:txBody>
                    <a:bodyPr/>
                    <a:lstStyle/>
                    <a:p>
                      <a:r>
                        <a:rPr lang="en-US" dirty="0" smtClean="0"/>
                        <a:t>What needs to happen next to build on what’s working &amp; change what’s not working? </a:t>
                      </a:r>
                      <a:endParaRPr lang="en-US" dirty="0"/>
                    </a:p>
                  </a:txBody>
                  <a:tcPr/>
                </a:tc>
                <a:tc hMerge="1">
                  <a:txBody>
                    <a:bodyPr/>
                    <a:lstStyle/>
                    <a:p>
                      <a:endParaRPr lang="en-US" dirty="0"/>
                    </a:p>
                  </a:txBody>
                  <a:tcPr/>
                </a:tc>
              </a:tr>
            </a:tbl>
          </a:graphicData>
        </a:graphic>
      </p:graphicFrame>
      <p:sp>
        <p:nvSpPr>
          <p:cNvPr id="9" name="TextBox 8"/>
          <p:cNvSpPr txBox="1"/>
          <p:nvPr/>
        </p:nvSpPr>
        <p:spPr>
          <a:xfrm>
            <a:off x="3276600" y="4093698"/>
            <a:ext cx="2133600" cy="369332"/>
          </a:xfrm>
          <a:prstGeom prst="rect">
            <a:avLst/>
          </a:prstGeom>
          <a:noFill/>
        </p:spPr>
        <p:txBody>
          <a:bodyPr wrap="square" rtlCol="0">
            <a:spAutoFit/>
          </a:bodyPr>
          <a:lstStyle/>
          <a:p>
            <a:r>
              <a:rPr lang="en-US" dirty="0" smtClean="0"/>
              <a:t>Person’s Perspective</a:t>
            </a:r>
            <a:endParaRPr lang="en-US" dirty="0"/>
          </a:p>
        </p:txBody>
      </p:sp>
      <p:sp>
        <p:nvSpPr>
          <p:cNvPr id="10" name="TextBox 9"/>
          <p:cNvSpPr txBox="1"/>
          <p:nvPr/>
        </p:nvSpPr>
        <p:spPr>
          <a:xfrm>
            <a:off x="3325837" y="4637649"/>
            <a:ext cx="2084363" cy="369332"/>
          </a:xfrm>
          <a:prstGeom prst="rect">
            <a:avLst/>
          </a:prstGeom>
          <a:noFill/>
        </p:spPr>
        <p:txBody>
          <a:bodyPr wrap="square" rtlCol="0">
            <a:spAutoFit/>
          </a:bodyPr>
          <a:lstStyle/>
          <a:p>
            <a:r>
              <a:rPr lang="en-US" dirty="0" smtClean="0"/>
              <a:t>Family’s Perspective</a:t>
            </a:r>
            <a:endParaRPr lang="en-US" dirty="0"/>
          </a:p>
        </p:txBody>
      </p:sp>
      <p:sp>
        <p:nvSpPr>
          <p:cNvPr id="11" name="TextBox 10"/>
          <p:cNvSpPr txBox="1"/>
          <p:nvPr/>
        </p:nvSpPr>
        <p:spPr>
          <a:xfrm>
            <a:off x="3312942" y="5257800"/>
            <a:ext cx="1944858" cy="369332"/>
          </a:xfrm>
          <a:prstGeom prst="rect">
            <a:avLst/>
          </a:prstGeom>
          <a:noFill/>
        </p:spPr>
        <p:txBody>
          <a:bodyPr wrap="square" rtlCol="0">
            <a:spAutoFit/>
          </a:bodyPr>
          <a:lstStyle/>
          <a:p>
            <a:r>
              <a:rPr lang="en-US" dirty="0" smtClean="0"/>
              <a:t>Staff’s Perspective</a:t>
            </a:r>
            <a:endParaRPr lang="en-US" dirty="0"/>
          </a:p>
        </p:txBody>
      </p:sp>
    </p:spTree>
    <p:extLst>
      <p:ext uri="{BB962C8B-B14F-4D97-AF65-F5344CB8AC3E}">
        <p14:creationId xmlns:p14="http://schemas.microsoft.com/office/powerpoint/2010/main" val="26989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anim calcmode="lin" valueType="num">
                                      <p:cBhvr>
                                        <p:cTn id="15"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the Plan into Action</a:t>
            </a:r>
            <a:endParaRPr lang="en-US" dirty="0"/>
          </a:p>
        </p:txBody>
      </p:sp>
      <p:sp>
        <p:nvSpPr>
          <p:cNvPr id="3" name="Content Placeholder 2"/>
          <p:cNvSpPr>
            <a:spLocks noGrp="1"/>
          </p:cNvSpPr>
          <p:nvPr>
            <p:ph idx="1"/>
          </p:nvPr>
        </p:nvSpPr>
        <p:spPr/>
        <p:txBody>
          <a:bodyPr/>
          <a:lstStyle/>
          <a:p>
            <a:r>
              <a:rPr lang="en-US" dirty="0" smtClean="0"/>
              <a:t>The purpose for making a plan is to create action!</a:t>
            </a:r>
          </a:p>
          <a:p>
            <a:r>
              <a:rPr lang="en-US" dirty="0" smtClean="0"/>
              <a:t>Through this plan, you have helped the person to:</a:t>
            </a:r>
          </a:p>
          <a:p>
            <a:pPr lvl="1"/>
            <a:r>
              <a:rPr lang="en-US" dirty="0" smtClean="0"/>
              <a:t> identify what they want more of in their life</a:t>
            </a:r>
          </a:p>
          <a:p>
            <a:pPr lvl="1"/>
            <a:r>
              <a:rPr lang="en-US" dirty="0" smtClean="0"/>
              <a:t>Identify skills, capacities &amp; interests</a:t>
            </a:r>
          </a:p>
          <a:p>
            <a:pPr lvl="1"/>
            <a:r>
              <a:rPr lang="en-US" dirty="0" smtClean="0"/>
              <a:t>Identify potential barriers to getting what they want</a:t>
            </a:r>
          </a:p>
          <a:p>
            <a:pPr lvl="1"/>
            <a:r>
              <a:rPr lang="en-US" dirty="0" smtClean="0"/>
              <a:t>Identify where / how they can contribute to family, friends and community</a:t>
            </a:r>
          </a:p>
          <a:p>
            <a:pPr marL="411480" lvl="1" indent="0">
              <a:buNone/>
            </a:pPr>
            <a:endParaRPr lang="en-US" dirty="0" smtClean="0"/>
          </a:p>
          <a:p>
            <a:pPr marL="411480" lvl="1" indent="0">
              <a:buNone/>
            </a:pPr>
            <a:r>
              <a:rPr lang="en-US" dirty="0" smtClean="0"/>
              <a:t>NOW – the action steps should be around what to do with this information – how to build on these interests &amp; capacities, which will lead to a more meaningful life. </a:t>
            </a:r>
          </a:p>
          <a:p>
            <a:pPr marL="411480" lvl="1" indent="0">
              <a:buNone/>
            </a:pPr>
            <a:r>
              <a:rPr lang="en-US" dirty="0" smtClean="0"/>
              <a:t>From this, goals will be set. </a:t>
            </a:r>
            <a:endParaRPr lang="en-US" dirty="0"/>
          </a:p>
        </p:txBody>
      </p:sp>
    </p:spTree>
    <p:extLst>
      <p:ext uri="{BB962C8B-B14F-4D97-AF65-F5344CB8AC3E}">
        <p14:creationId xmlns:p14="http://schemas.microsoft.com/office/powerpoint/2010/main" val="31840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1999"/>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1999"/>
                                          </p:stCondLst>
                                        </p:cTn>
                                        <p:tgtEl>
                                          <p:spTgt spid="3">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1999"/>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1999"/>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1999"/>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1999"/>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1999"/>
                                          </p:stCondLst>
                                        </p:cTn>
                                        <p:tgtEl>
                                          <p:spTgt spid="3">
                                            <p:txEl>
                                              <p:pRg st="7" end="7"/>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19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Arial Rounded MT Bold" panose="020F0704030504030204" pitchFamily="34" charset="0"/>
              </a:rPr>
              <a:t>The Person’s GOALS</a:t>
            </a:r>
            <a:endParaRPr lang="en-US" dirty="0">
              <a:latin typeface="Arial Rounded MT Bold" panose="020F0704030504030204" pitchFamily="34" charset="0"/>
            </a:endParaRPr>
          </a:p>
        </p:txBody>
      </p:sp>
      <p:sp>
        <p:nvSpPr>
          <p:cNvPr id="6" name="Content Placeholder 5"/>
          <p:cNvSpPr>
            <a:spLocks noGrp="1"/>
          </p:cNvSpPr>
          <p:nvPr>
            <p:ph idx="1"/>
          </p:nvPr>
        </p:nvSpPr>
        <p:spPr/>
        <p:txBody>
          <a:bodyPr>
            <a:normAutofit fontScale="92500" lnSpcReduction="20000"/>
          </a:bodyPr>
          <a:lstStyle/>
          <a:p>
            <a:r>
              <a:rPr lang="en-US" sz="2400" dirty="0" smtClean="0"/>
              <a:t>The term “goals” gets used often with different meanings</a:t>
            </a:r>
          </a:p>
          <a:p>
            <a:r>
              <a:rPr lang="en-US" sz="2400" dirty="0" smtClean="0"/>
              <a:t>In relation to person-centered planning; we are talking about those things the person wants – other  frequently used term is “Desired Outcomes” </a:t>
            </a:r>
          </a:p>
          <a:p>
            <a:pPr marL="114300" indent="0">
              <a:buNone/>
            </a:pPr>
            <a:r>
              <a:rPr lang="en-US" sz="3300" dirty="0" smtClean="0"/>
              <a:t>A good goal / outcome:</a:t>
            </a:r>
          </a:p>
          <a:p>
            <a:pPr lvl="1"/>
            <a:r>
              <a:rPr lang="en-US" sz="3300" dirty="0" smtClean="0"/>
              <a:t>Is personal – not expressed from a service perspective</a:t>
            </a:r>
          </a:p>
          <a:p>
            <a:pPr lvl="1"/>
            <a:r>
              <a:rPr lang="en-US" sz="3300" dirty="0" smtClean="0"/>
              <a:t>Is something that person has influence or control over</a:t>
            </a:r>
          </a:p>
          <a:p>
            <a:pPr lvl="1"/>
            <a:r>
              <a:rPr lang="en-US" sz="3300" dirty="0" smtClean="0"/>
              <a:t>Is measurable and specific</a:t>
            </a:r>
          </a:p>
          <a:p>
            <a:pPr marL="55563" lvl="2" indent="290513">
              <a:buFont typeface="Wingdings" panose="05000000000000000000" pitchFamily="2" charset="2"/>
              <a:buChar char="v"/>
            </a:pPr>
            <a:r>
              <a:rPr lang="en-US" sz="2400" dirty="0" smtClean="0"/>
              <a:t>Note: there may be an obstacle to overcome to reach goal / desired outcome – when that is the case, focus may be on removing the obstacle or barrier</a:t>
            </a:r>
          </a:p>
          <a:p>
            <a:pPr lvl="1"/>
            <a:endParaRPr lang="en-US" dirty="0" smtClean="0"/>
          </a:p>
          <a:p>
            <a:endParaRPr lang="en-US" dirty="0"/>
          </a:p>
        </p:txBody>
      </p:sp>
    </p:spTree>
    <p:extLst>
      <p:ext uri="{BB962C8B-B14F-4D97-AF65-F5344CB8AC3E}">
        <p14:creationId xmlns:p14="http://schemas.microsoft.com/office/powerpoint/2010/main" val="15409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5"/>
                                        </p:tgtEl>
                                        <p:attrNameLst>
                                          <p:attrName>style.color</p:attrName>
                                        </p:attrNameLst>
                                      </p:cBhvr>
                                      <p:by>
                                        <p:hsl h="7200000" s="0" l="0"/>
                                      </p:by>
                                    </p:animClr>
                                    <p:animClr clrSpc="hsl" dir="cw">
                                      <p:cBhvr>
                                        <p:cTn id="7" dur="2000" fill="hold"/>
                                        <p:tgtEl>
                                          <p:spTgt spid="5"/>
                                        </p:tgtEl>
                                        <p:attrNameLst>
                                          <p:attrName>fillcolor</p:attrName>
                                        </p:attrNameLst>
                                      </p:cBhvr>
                                      <p:by>
                                        <p:hsl h="7200000" s="0" l="0"/>
                                      </p:by>
                                    </p:animClr>
                                    <p:animClr clrSpc="hsl" dir="cw">
                                      <p:cBhvr>
                                        <p:cTn id="8" dur="2000" fill="hold"/>
                                        <p:tgtEl>
                                          <p:spTgt spid="5"/>
                                        </p:tgtEl>
                                        <p:attrNameLst>
                                          <p:attrName>stroke.color</p:attrName>
                                        </p:attrNameLst>
                                      </p:cBhvr>
                                      <p:by>
                                        <p:hsl h="7200000" s="0" l="0"/>
                                      </p:by>
                                    </p:animClr>
                                    <p:set>
                                      <p:cBhvr>
                                        <p:cTn id="9" dur="20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2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1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Vertical)">
                                      <p:cBhvr>
                                        <p:cTn id="29" dur="20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arn(inVertical)">
                                      <p:cBhvr>
                                        <p:cTn id="34" dur="20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barn(inVertical)">
                                      <p:cBhvr>
                                        <p:cTn id="39" dur="20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 calcmode="lin" valueType="num">
                                      <p:cBhvr>
                                        <p:cTn id="44" dur="2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5" dur="2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46" dur="2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4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Getting to the heart of the Goal	</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lstStyle/>
          <a:p>
            <a:pPr marL="114300" indent="0">
              <a:buNone/>
            </a:pPr>
            <a:r>
              <a:rPr lang="en-US" dirty="0" smtClean="0"/>
              <a:t>Ask these questions about each stated goal to clarify what the person wants &amp; why they want it</a:t>
            </a:r>
          </a:p>
          <a:p>
            <a:pPr marL="114300" indent="0">
              <a:buNone/>
            </a:pPr>
            <a:r>
              <a:rPr lang="en-US" sz="2800" dirty="0" smtClean="0"/>
              <a:t>If you got your goal – </a:t>
            </a:r>
          </a:p>
          <a:p>
            <a:pPr lvl="1"/>
            <a:r>
              <a:rPr lang="en-US" sz="2800" dirty="0" smtClean="0"/>
              <a:t>What would it give you?</a:t>
            </a:r>
          </a:p>
          <a:p>
            <a:pPr lvl="1"/>
            <a:r>
              <a:rPr lang="en-US" sz="2800" dirty="0" smtClean="0"/>
              <a:t>What would it do for you?</a:t>
            </a:r>
          </a:p>
          <a:p>
            <a:pPr lvl="1"/>
            <a:r>
              <a:rPr lang="en-US" sz="2800" dirty="0" smtClean="0"/>
              <a:t>What would it make possible for you?</a:t>
            </a:r>
          </a:p>
          <a:p>
            <a:pPr lvl="1"/>
            <a:r>
              <a:rPr lang="en-US" sz="2800" dirty="0" smtClean="0"/>
              <a:t>Where, when &amp; with whom do you want it? </a:t>
            </a:r>
          </a:p>
          <a:p>
            <a:pPr lvl="1"/>
            <a:endParaRPr lang="en-US" dirty="0"/>
          </a:p>
          <a:p>
            <a:pPr marL="111125" lvl="1" indent="0">
              <a:buNone/>
            </a:pPr>
            <a:r>
              <a:rPr lang="en-US" dirty="0" smtClean="0"/>
              <a:t>This helps clarify the focus to be on what is most important to the person, and may help to write the goal in a way that is specific and measurable</a:t>
            </a:r>
          </a:p>
        </p:txBody>
      </p:sp>
    </p:spTree>
    <p:extLst>
      <p:ext uri="{BB962C8B-B14F-4D97-AF65-F5344CB8AC3E}">
        <p14:creationId xmlns:p14="http://schemas.microsoft.com/office/powerpoint/2010/main" val="32321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1999"/>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1999"/>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80">
                                          <p:stCondLst>
                                            <p:cond delay="0"/>
                                          </p:stCondLst>
                                        </p:cTn>
                                        <p:tgtEl>
                                          <p:spTgt spid="3">
                                            <p:txEl>
                                              <p:pRg st="2" end="2"/>
                                            </p:txEl>
                                          </p:spTgt>
                                        </p:tgtEl>
                                      </p:cBhvr>
                                    </p:animEffect>
                                    <p:anim calcmode="lin" valueType="num">
                                      <p:cBhvr>
                                        <p:cTn id="2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2" end="2"/>
                                            </p:txEl>
                                          </p:spTgt>
                                        </p:tgtEl>
                                      </p:cBhvr>
                                      <p:to x="100000" y="60000"/>
                                    </p:animScale>
                                    <p:animScale>
                                      <p:cBhvr>
                                        <p:cTn id="29" dur="166" decel="50000">
                                          <p:stCondLst>
                                            <p:cond delay="676"/>
                                          </p:stCondLst>
                                        </p:cTn>
                                        <p:tgtEl>
                                          <p:spTgt spid="3">
                                            <p:txEl>
                                              <p:pRg st="2" end="2"/>
                                            </p:txEl>
                                          </p:spTgt>
                                        </p:tgtEl>
                                      </p:cBhvr>
                                      <p:to x="100000" y="100000"/>
                                    </p:animScale>
                                    <p:animScale>
                                      <p:cBhvr>
                                        <p:cTn id="30" dur="26">
                                          <p:stCondLst>
                                            <p:cond delay="1312"/>
                                          </p:stCondLst>
                                        </p:cTn>
                                        <p:tgtEl>
                                          <p:spTgt spid="3">
                                            <p:txEl>
                                              <p:pRg st="2" end="2"/>
                                            </p:txEl>
                                          </p:spTgt>
                                        </p:tgtEl>
                                      </p:cBhvr>
                                      <p:to x="100000" y="80000"/>
                                    </p:animScale>
                                    <p:animScale>
                                      <p:cBhvr>
                                        <p:cTn id="31" dur="166" decel="50000">
                                          <p:stCondLst>
                                            <p:cond delay="1338"/>
                                          </p:stCondLst>
                                        </p:cTn>
                                        <p:tgtEl>
                                          <p:spTgt spid="3">
                                            <p:txEl>
                                              <p:pRg st="2" end="2"/>
                                            </p:txEl>
                                          </p:spTgt>
                                        </p:tgtEl>
                                      </p:cBhvr>
                                      <p:to x="100000" y="100000"/>
                                    </p:animScale>
                                    <p:animScale>
                                      <p:cBhvr>
                                        <p:cTn id="32" dur="26">
                                          <p:stCondLst>
                                            <p:cond delay="1642"/>
                                          </p:stCondLst>
                                        </p:cTn>
                                        <p:tgtEl>
                                          <p:spTgt spid="3">
                                            <p:txEl>
                                              <p:pRg st="2" end="2"/>
                                            </p:txEl>
                                          </p:spTgt>
                                        </p:tgtEl>
                                      </p:cBhvr>
                                      <p:to x="100000" y="90000"/>
                                    </p:animScale>
                                    <p:animScale>
                                      <p:cBhvr>
                                        <p:cTn id="33" dur="166" decel="50000">
                                          <p:stCondLst>
                                            <p:cond delay="1668"/>
                                          </p:stCondLst>
                                        </p:cTn>
                                        <p:tgtEl>
                                          <p:spTgt spid="3">
                                            <p:txEl>
                                              <p:pRg st="2" end="2"/>
                                            </p:txEl>
                                          </p:spTgt>
                                        </p:tgtEl>
                                      </p:cBhvr>
                                      <p:to x="100000" y="100000"/>
                                    </p:animScale>
                                    <p:animScale>
                                      <p:cBhvr>
                                        <p:cTn id="34" dur="26">
                                          <p:stCondLst>
                                            <p:cond delay="1808"/>
                                          </p:stCondLst>
                                        </p:cTn>
                                        <p:tgtEl>
                                          <p:spTgt spid="3">
                                            <p:txEl>
                                              <p:pRg st="2" end="2"/>
                                            </p:txEl>
                                          </p:spTgt>
                                        </p:tgtEl>
                                      </p:cBhvr>
                                      <p:to x="100000" y="95000"/>
                                    </p:animScale>
                                    <p:animScale>
                                      <p:cBhvr>
                                        <p:cTn id="35" dur="166" decel="50000">
                                          <p:stCondLst>
                                            <p:cond delay="1834"/>
                                          </p:stCondLst>
                                        </p:cTn>
                                        <p:tgtEl>
                                          <p:spTgt spid="3">
                                            <p:txEl>
                                              <p:pRg st="2" end="2"/>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80">
                                          <p:stCondLst>
                                            <p:cond delay="0"/>
                                          </p:stCondLst>
                                        </p:cTn>
                                        <p:tgtEl>
                                          <p:spTgt spid="3">
                                            <p:txEl>
                                              <p:pRg st="3" end="3"/>
                                            </p:txEl>
                                          </p:spTgt>
                                        </p:tgtEl>
                                      </p:cBhvr>
                                    </p:animEffect>
                                    <p:anim calcmode="lin" valueType="num">
                                      <p:cBhvr>
                                        <p:cTn id="4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3" end="3"/>
                                            </p:txEl>
                                          </p:spTgt>
                                        </p:tgtEl>
                                      </p:cBhvr>
                                      <p:to x="100000" y="60000"/>
                                    </p:animScale>
                                    <p:animScale>
                                      <p:cBhvr>
                                        <p:cTn id="47" dur="166" decel="50000">
                                          <p:stCondLst>
                                            <p:cond delay="676"/>
                                          </p:stCondLst>
                                        </p:cTn>
                                        <p:tgtEl>
                                          <p:spTgt spid="3">
                                            <p:txEl>
                                              <p:pRg st="3" end="3"/>
                                            </p:txEl>
                                          </p:spTgt>
                                        </p:tgtEl>
                                      </p:cBhvr>
                                      <p:to x="100000" y="100000"/>
                                    </p:animScale>
                                    <p:animScale>
                                      <p:cBhvr>
                                        <p:cTn id="48" dur="26">
                                          <p:stCondLst>
                                            <p:cond delay="1312"/>
                                          </p:stCondLst>
                                        </p:cTn>
                                        <p:tgtEl>
                                          <p:spTgt spid="3">
                                            <p:txEl>
                                              <p:pRg st="3" end="3"/>
                                            </p:txEl>
                                          </p:spTgt>
                                        </p:tgtEl>
                                      </p:cBhvr>
                                      <p:to x="100000" y="80000"/>
                                    </p:animScale>
                                    <p:animScale>
                                      <p:cBhvr>
                                        <p:cTn id="49" dur="166" decel="50000">
                                          <p:stCondLst>
                                            <p:cond delay="1338"/>
                                          </p:stCondLst>
                                        </p:cTn>
                                        <p:tgtEl>
                                          <p:spTgt spid="3">
                                            <p:txEl>
                                              <p:pRg st="3" end="3"/>
                                            </p:txEl>
                                          </p:spTgt>
                                        </p:tgtEl>
                                      </p:cBhvr>
                                      <p:to x="100000" y="100000"/>
                                    </p:animScale>
                                    <p:animScale>
                                      <p:cBhvr>
                                        <p:cTn id="50" dur="26">
                                          <p:stCondLst>
                                            <p:cond delay="1642"/>
                                          </p:stCondLst>
                                        </p:cTn>
                                        <p:tgtEl>
                                          <p:spTgt spid="3">
                                            <p:txEl>
                                              <p:pRg st="3" end="3"/>
                                            </p:txEl>
                                          </p:spTgt>
                                        </p:tgtEl>
                                      </p:cBhvr>
                                      <p:to x="100000" y="90000"/>
                                    </p:animScale>
                                    <p:animScale>
                                      <p:cBhvr>
                                        <p:cTn id="51" dur="166" decel="50000">
                                          <p:stCondLst>
                                            <p:cond delay="1668"/>
                                          </p:stCondLst>
                                        </p:cTn>
                                        <p:tgtEl>
                                          <p:spTgt spid="3">
                                            <p:txEl>
                                              <p:pRg st="3" end="3"/>
                                            </p:txEl>
                                          </p:spTgt>
                                        </p:tgtEl>
                                      </p:cBhvr>
                                      <p:to x="100000" y="100000"/>
                                    </p:animScale>
                                    <p:animScale>
                                      <p:cBhvr>
                                        <p:cTn id="52" dur="26">
                                          <p:stCondLst>
                                            <p:cond delay="1808"/>
                                          </p:stCondLst>
                                        </p:cTn>
                                        <p:tgtEl>
                                          <p:spTgt spid="3">
                                            <p:txEl>
                                              <p:pRg st="3" end="3"/>
                                            </p:txEl>
                                          </p:spTgt>
                                        </p:tgtEl>
                                      </p:cBhvr>
                                      <p:to x="100000" y="95000"/>
                                    </p:animScale>
                                    <p:animScale>
                                      <p:cBhvr>
                                        <p:cTn id="53" dur="166" decel="50000">
                                          <p:stCondLst>
                                            <p:cond delay="1834"/>
                                          </p:stCondLst>
                                        </p:cTn>
                                        <p:tgtEl>
                                          <p:spTgt spid="3">
                                            <p:txEl>
                                              <p:pRg st="3" end="3"/>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ipe(down)">
                                      <p:cBhvr>
                                        <p:cTn id="58" dur="580">
                                          <p:stCondLst>
                                            <p:cond delay="0"/>
                                          </p:stCondLst>
                                        </p:cTn>
                                        <p:tgtEl>
                                          <p:spTgt spid="3">
                                            <p:txEl>
                                              <p:pRg st="4" end="4"/>
                                            </p:txEl>
                                          </p:spTgt>
                                        </p:tgtEl>
                                      </p:cBhvr>
                                    </p:animEffect>
                                    <p:anim calcmode="lin" valueType="num">
                                      <p:cBhvr>
                                        <p:cTn id="5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4" end="4"/>
                                            </p:txEl>
                                          </p:spTgt>
                                        </p:tgtEl>
                                      </p:cBhvr>
                                      <p:to x="100000" y="60000"/>
                                    </p:animScale>
                                    <p:animScale>
                                      <p:cBhvr>
                                        <p:cTn id="65" dur="166" decel="50000">
                                          <p:stCondLst>
                                            <p:cond delay="676"/>
                                          </p:stCondLst>
                                        </p:cTn>
                                        <p:tgtEl>
                                          <p:spTgt spid="3">
                                            <p:txEl>
                                              <p:pRg st="4" end="4"/>
                                            </p:txEl>
                                          </p:spTgt>
                                        </p:tgtEl>
                                      </p:cBhvr>
                                      <p:to x="100000" y="100000"/>
                                    </p:animScale>
                                    <p:animScale>
                                      <p:cBhvr>
                                        <p:cTn id="66" dur="26">
                                          <p:stCondLst>
                                            <p:cond delay="1312"/>
                                          </p:stCondLst>
                                        </p:cTn>
                                        <p:tgtEl>
                                          <p:spTgt spid="3">
                                            <p:txEl>
                                              <p:pRg st="4" end="4"/>
                                            </p:txEl>
                                          </p:spTgt>
                                        </p:tgtEl>
                                      </p:cBhvr>
                                      <p:to x="100000" y="80000"/>
                                    </p:animScale>
                                    <p:animScale>
                                      <p:cBhvr>
                                        <p:cTn id="67" dur="166" decel="50000">
                                          <p:stCondLst>
                                            <p:cond delay="1338"/>
                                          </p:stCondLst>
                                        </p:cTn>
                                        <p:tgtEl>
                                          <p:spTgt spid="3">
                                            <p:txEl>
                                              <p:pRg st="4" end="4"/>
                                            </p:txEl>
                                          </p:spTgt>
                                        </p:tgtEl>
                                      </p:cBhvr>
                                      <p:to x="100000" y="100000"/>
                                    </p:animScale>
                                    <p:animScale>
                                      <p:cBhvr>
                                        <p:cTn id="68" dur="26">
                                          <p:stCondLst>
                                            <p:cond delay="1642"/>
                                          </p:stCondLst>
                                        </p:cTn>
                                        <p:tgtEl>
                                          <p:spTgt spid="3">
                                            <p:txEl>
                                              <p:pRg st="4" end="4"/>
                                            </p:txEl>
                                          </p:spTgt>
                                        </p:tgtEl>
                                      </p:cBhvr>
                                      <p:to x="100000" y="90000"/>
                                    </p:animScale>
                                    <p:animScale>
                                      <p:cBhvr>
                                        <p:cTn id="69" dur="166" decel="50000">
                                          <p:stCondLst>
                                            <p:cond delay="1668"/>
                                          </p:stCondLst>
                                        </p:cTn>
                                        <p:tgtEl>
                                          <p:spTgt spid="3">
                                            <p:txEl>
                                              <p:pRg st="4" end="4"/>
                                            </p:txEl>
                                          </p:spTgt>
                                        </p:tgtEl>
                                      </p:cBhvr>
                                      <p:to x="100000" y="100000"/>
                                    </p:animScale>
                                    <p:animScale>
                                      <p:cBhvr>
                                        <p:cTn id="70" dur="26">
                                          <p:stCondLst>
                                            <p:cond delay="1808"/>
                                          </p:stCondLst>
                                        </p:cTn>
                                        <p:tgtEl>
                                          <p:spTgt spid="3">
                                            <p:txEl>
                                              <p:pRg st="4" end="4"/>
                                            </p:txEl>
                                          </p:spTgt>
                                        </p:tgtEl>
                                      </p:cBhvr>
                                      <p:to x="100000" y="95000"/>
                                    </p:animScale>
                                    <p:animScale>
                                      <p:cBhvr>
                                        <p:cTn id="71" dur="166" decel="50000">
                                          <p:stCondLst>
                                            <p:cond delay="1834"/>
                                          </p:stCondLst>
                                        </p:cTn>
                                        <p:tgtEl>
                                          <p:spTgt spid="3">
                                            <p:txEl>
                                              <p:pRg st="4" end="4"/>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wipe(down)">
                                      <p:cBhvr>
                                        <p:cTn id="76" dur="580">
                                          <p:stCondLst>
                                            <p:cond delay="0"/>
                                          </p:stCondLst>
                                        </p:cTn>
                                        <p:tgtEl>
                                          <p:spTgt spid="3">
                                            <p:txEl>
                                              <p:pRg st="5" end="5"/>
                                            </p:txEl>
                                          </p:spTgt>
                                        </p:tgtEl>
                                      </p:cBhvr>
                                    </p:animEffect>
                                    <p:anim calcmode="lin" valueType="num">
                                      <p:cBhvr>
                                        <p:cTn id="7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5" end="5"/>
                                            </p:txEl>
                                          </p:spTgt>
                                        </p:tgtEl>
                                      </p:cBhvr>
                                      <p:to x="100000" y="60000"/>
                                    </p:animScale>
                                    <p:animScale>
                                      <p:cBhvr>
                                        <p:cTn id="83" dur="166" decel="50000">
                                          <p:stCondLst>
                                            <p:cond delay="676"/>
                                          </p:stCondLst>
                                        </p:cTn>
                                        <p:tgtEl>
                                          <p:spTgt spid="3">
                                            <p:txEl>
                                              <p:pRg st="5" end="5"/>
                                            </p:txEl>
                                          </p:spTgt>
                                        </p:tgtEl>
                                      </p:cBhvr>
                                      <p:to x="100000" y="100000"/>
                                    </p:animScale>
                                    <p:animScale>
                                      <p:cBhvr>
                                        <p:cTn id="84" dur="26">
                                          <p:stCondLst>
                                            <p:cond delay="1312"/>
                                          </p:stCondLst>
                                        </p:cTn>
                                        <p:tgtEl>
                                          <p:spTgt spid="3">
                                            <p:txEl>
                                              <p:pRg st="5" end="5"/>
                                            </p:txEl>
                                          </p:spTgt>
                                        </p:tgtEl>
                                      </p:cBhvr>
                                      <p:to x="100000" y="80000"/>
                                    </p:animScale>
                                    <p:animScale>
                                      <p:cBhvr>
                                        <p:cTn id="85" dur="166" decel="50000">
                                          <p:stCondLst>
                                            <p:cond delay="1338"/>
                                          </p:stCondLst>
                                        </p:cTn>
                                        <p:tgtEl>
                                          <p:spTgt spid="3">
                                            <p:txEl>
                                              <p:pRg st="5" end="5"/>
                                            </p:txEl>
                                          </p:spTgt>
                                        </p:tgtEl>
                                      </p:cBhvr>
                                      <p:to x="100000" y="100000"/>
                                    </p:animScale>
                                    <p:animScale>
                                      <p:cBhvr>
                                        <p:cTn id="86" dur="26">
                                          <p:stCondLst>
                                            <p:cond delay="1642"/>
                                          </p:stCondLst>
                                        </p:cTn>
                                        <p:tgtEl>
                                          <p:spTgt spid="3">
                                            <p:txEl>
                                              <p:pRg st="5" end="5"/>
                                            </p:txEl>
                                          </p:spTgt>
                                        </p:tgtEl>
                                      </p:cBhvr>
                                      <p:to x="100000" y="90000"/>
                                    </p:animScale>
                                    <p:animScale>
                                      <p:cBhvr>
                                        <p:cTn id="87" dur="166" decel="50000">
                                          <p:stCondLst>
                                            <p:cond delay="1668"/>
                                          </p:stCondLst>
                                        </p:cTn>
                                        <p:tgtEl>
                                          <p:spTgt spid="3">
                                            <p:txEl>
                                              <p:pRg st="5" end="5"/>
                                            </p:txEl>
                                          </p:spTgt>
                                        </p:tgtEl>
                                      </p:cBhvr>
                                      <p:to x="100000" y="100000"/>
                                    </p:animScale>
                                    <p:animScale>
                                      <p:cBhvr>
                                        <p:cTn id="88" dur="26">
                                          <p:stCondLst>
                                            <p:cond delay="1808"/>
                                          </p:stCondLst>
                                        </p:cTn>
                                        <p:tgtEl>
                                          <p:spTgt spid="3">
                                            <p:txEl>
                                              <p:pRg st="5" end="5"/>
                                            </p:txEl>
                                          </p:spTgt>
                                        </p:tgtEl>
                                      </p:cBhvr>
                                      <p:to x="100000" y="95000"/>
                                    </p:animScale>
                                    <p:animScale>
                                      <p:cBhvr>
                                        <p:cTn id="89" dur="166" decel="50000">
                                          <p:stCondLst>
                                            <p:cond delay="1834"/>
                                          </p:stCondLst>
                                        </p:cTn>
                                        <p:tgtEl>
                                          <p:spTgt spid="3">
                                            <p:txEl>
                                              <p:pRg st="5" end="5"/>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19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latin typeface="Arial Rounded MT Bold" panose="020F0704030504030204" pitchFamily="34" charset="0"/>
              </a:rPr>
              <a:t>What to focus on to achieve GOAL</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t>Once goals are clear – look at what it will take to </a:t>
            </a:r>
            <a:r>
              <a:rPr lang="en-US" sz="2400" dirty="0" smtClean="0"/>
              <a:t>reach it </a:t>
            </a:r>
            <a:endParaRPr lang="en-US" sz="2400" dirty="0" smtClean="0"/>
          </a:p>
          <a:p>
            <a:pPr marL="346075" lvl="1" indent="-234950"/>
            <a:r>
              <a:rPr lang="en-US" sz="2400" dirty="0" smtClean="0"/>
              <a:t>Ask –</a:t>
            </a:r>
          </a:p>
          <a:p>
            <a:pPr marL="711835" lvl="2" indent="-234950"/>
            <a:r>
              <a:rPr lang="en-US" sz="2800" dirty="0" smtClean="0"/>
              <a:t>What do I need to learn to accomplish this goal?</a:t>
            </a:r>
          </a:p>
          <a:p>
            <a:pPr marL="711835" lvl="2" indent="-234950"/>
            <a:r>
              <a:rPr lang="en-US" sz="2800" dirty="0" smtClean="0"/>
              <a:t>What resource do I need to accomplish this goal?</a:t>
            </a:r>
          </a:p>
          <a:p>
            <a:pPr marL="711835" lvl="2" indent="-234950"/>
            <a:r>
              <a:rPr lang="en-US" sz="2800" dirty="0" smtClean="0"/>
              <a:t>What item or activity do I need / would I do to accomplish this goal?</a:t>
            </a:r>
          </a:p>
          <a:p>
            <a:pPr marL="342900" lvl="1">
              <a:buClr>
                <a:schemeClr val="accent1"/>
              </a:buClr>
            </a:pPr>
            <a:r>
              <a:rPr lang="en-US" sz="2400" dirty="0" smtClean="0"/>
              <a:t>Designate </a:t>
            </a:r>
            <a:r>
              <a:rPr lang="en-US" sz="2400" dirty="0"/>
              <a:t>who will be responsible to support the </a:t>
            </a:r>
            <a:r>
              <a:rPr lang="en-US" sz="2400" dirty="0" smtClean="0"/>
              <a:t>resources, activities, or learning activities  </a:t>
            </a:r>
            <a:endParaRPr lang="en-US" sz="2400" dirty="0"/>
          </a:p>
          <a:p>
            <a:pPr marL="342900" lvl="1">
              <a:buClr>
                <a:schemeClr val="accent1"/>
              </a:buClr>
            </a:pPr>
            <a:r>
              <a:rPr lang="en-US" sz="1800" dirty="0" smtClean="0"/>
              <a:t>NOTE: Not </a:t>
            </a:r>
            <a:r>
              <a:rPr lang="en-US" sz="1800" dirty="0"/>
              <a:t>all goals will necessarily be supported by a residential agency (some may be the person’s, family’s, other supports)</a:t>
            </a:r>
          </a:p>
          <a:p>
            <a:endParaRPr lang="en-US" dirty="0"/>
          </a:p>
        </p:txBody>
      </p:sp>
    </p:spTree>
    <p:extLst>
      <p:ext uri="{BB962C8B-B14F-4D97-AF65-F5344CB8AC3E}">
        <p14:creationId xmlns:p14="http://schemas.microsoft.com/office/powerpoint/2010/main" val="36132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1999"/>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Examples</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lstStyle/>
          <a:p>
            <a:pPr marL="114300" indent="0">
              <a:buNone/>
            </a:pPr>
            <a:r>
              <a:rPr lang="en-US" dirty="0" smtClean="0"/>
              <a:t>Bob wants to get a job working at a nice restaurant </a:t>
            </a:r>
          </a:p>
          <a:p>
            <a:pPr lvl="1"/>
            <a:r>
              <a:rPr lang="en-US" dirty="0" smtClean="0"/>
              <a:t>Resources needed: </a:t>
            </a:r>
          </a:p>
          <a:p>
            <a:pPr lvl="2"/>
            <a:r>
              <a:rPr lang="en-US" dirty="0" smtClean="0"/>
              <a:t>Food Handler’s card</a:t>
            </a:r>
          </a:p>
          <a:p>
            <a:pPr lvl="2"/>
            <a:r>
              <a:rPr lang="en-US" dirty="0" smtClean="0"/>
              <a:t>Transportation</a:t>
            </a:r>
          </a:p>
          <a:p>
            <a:pPr marL="777240" lvl="2" indent="0">
              <a:buNone/>
            </a:pPr>
            <a:endParaRPr lang="en-US" dirty="0"/>
          </a:p>
          <a:p>
            <a:pPr marL="692150" lvl="2" indent="-234950">
              <a:buClr>
                <a:schemeClr val="accent2"/>
              </a:buClr>
              <a:tabLst>
                <a:tab pos="623888" algn="l"/>
              </a:tabLst>
            </a:pPr>
            <a:r>
              <a:rPr lang="en-US" dirty="0" smtClean="0"/>
              <a:t>He </a:t>
            </a:r>
            <a:r>
              <a:rPr lang="en-US" dirty="0"/>
              <a:t>needs to learn:</a:t>
            </a:r>
          </a:p>
          <a:p>
            <a:pPr lvl="2"/>
            <a:r>
              <a:rPr lang="en-US" dirty="0" smtClean="0"/>
              <a:t>Interview skills</a:t>
            </a:r>
          </a:p>
          <a:p>
            <a:pPr lvl="2"/>
            <a:r>
              <a:rPr lang="en-US" dirty="0" smtClean="0"/>
              <a:t>Basic food handling facts (to get permit)</a:t>
            </a:r>
          </a:p>
          <a:p>
            <a:pPr lvl="2"/>
            <a:r>
              <a:rPr lang="en-US" dirty="0" smtClean="0"/>
              <a:t>Etiquette skills</a:t>
            </a:r>
          </a:p>
          <a:p>
            <a:pPr lvl="2"/>
            <a:r>
              <a:rPr lang="en-US" dirty="0" smtClean="0"/>
              <a:t>Transportation routes to job</a:t>
            </a:r>
          </a:p>
          <a:p>
            <a:pPr marL="777240" lvl="2" indent="0">
              <a:buNone/>
            </a:pPr>
            <a:endParaRPr lang="en-US" dirty="0" smtClean="0"/>
          </a:p>
          <a:p>
            <a:pPr marL="346075" lvl="2" indent="0">
              <a:buNone/>
            </a:pPr>
            <a:r>
              <a:rPr lang="en-US" dirty="0" smtClean="0"/>
              <a:t>To achieve this goal, Bob’s team can support him by first learning some of the skills needed to get and keep a job and obtain needed resources</a:t>
            </a:r>
            <a:endParaRPr lang="en-US" dirty="0"/>
          </a:p>
          <a:p>
            <a:pPr lvl="2"/>
            <a:endParaRPr lang="en-US" dirty="0"/>
          </a:p>
        </p:txBody>
      </p:sp>
    </p:spTree>
    <p:extLst>
      <p:ext uri="{BB962C8B-B14F-4D97-AF65-F5344CB8AC3E}">
        <p14:creationId xmlns:p14="http://schemas.microsoft.com/office/powerpoint/2010/main" val="2267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heel(1)">
                                      <p:cBhvr>
                                        <p:cTn id="5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Examples</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lstStyle/>
          <a:p>
            <a:pPr marL="114300" indent="0">
              <a:buNone/>
            </a:pPr>
            <a:r>
              <a:rPr lang="en-US" dirty="0" smtClean="0"/>
              <a:t>Maria would like to take the train by herself to visit her family</a:t>
            </a:r>
          </a:p>
          <a:p>
            <a:pPr lvl="1"/>
            <a:r>
              <a:rPr lang="en-US" dirty="0" smtClean="0"/>
              <a:t>Resources needed: </a:t>
            </a:r>
          </a:p>
          <a:p>
            <a:pPr lvl="2"/>
            <a:r>
              <a:rPr lang="en-US" dirty="0" smtClean="0"/>
              <a:t>$350.00</a:t>
            </a:r>
          </a:p>
          <a:p>
            <a:pPr lvl="2"/>
            <a:r>
              <a:rPr lang="en-US" dirty="0" smtClean="0"/>
              <a:t>Cell phone to call in case she needs help</a:t>
            </a:r>
          </a:p>
          <a:p>
            <a:pPr marL="1025525" lvl="2" indent="0">
              <a:buNone/>
            </a:pPr>
            <a:r>
              <a:rPr lang="en-US" dirty="0" smtClean="0"/>
              <a:t>………………………………………………</a:t>
            </a:r>
            <a:endParaRPr lang="en-US" dirty="0"/>
          </a:p>
          <a:p>
            <a:pPr marL="692150" lvl="2" indent="-234950">
              <a:buClr>
                <a:schemeClr val="accent2"/>
              </a:buClr>
              <a:tabLst>
                <a:tab pos="623888" algn="l"/>
              </a:tabLst>
            </a:pPr>
            <a:r>
              <a:rPr lang="en-US" dirty="0" smtClean="0"/>
              <a:t>She </a:t>
            </a:r>
            <a:r>
              <a:rPr lang="en-US" dirty="0"/>
              <a:t>needs to learn:</a:t>
            </a:r>
          </a:p>
          <a:p>
            <a:pPr lvl="2"/>
            <a:r>
              <a:rPr lang="en-US" dirty="0" smtClean="0"/>
              <a:t>How to find &amp; schedule a train ride and purchase the tickets</a:t>
            </a:r>
          </a:p>
          <a:p>
            <a:pPr lvl="2"/>
            <a:r>
              <a:rPr lang="en-US" dirty="0" smtClean="0"/>
              <a:t>What she can pack</a:t>
            </a:r>
          </a:p>
          <a:p>
            <a:pPr lvl="2"/>
            <a:r>
              <a:rPr lang="en-US" dirty="0" smtClean="0"/>
              <a:t>How to find her seat on the train</a:t>
            </a:r>
          </a:p>
          <a:p>
            <a:pPr lvl="2"/>
            <a:r>
              <a:rPr lang="en-US" dirty="0" smtClean="0"/>
              <a:t>Personal safety skills – what to do if a stranger approaches her</a:t>
            </a:r>
          </a:p>
          <a:p>
            <a:pPr marL="1025525" lvl="2" indent="0">
              <a:buNone/>
            </a:pPr>
            <a:r>
              <a:rPr lang="en-US" dirty="0"/>
              <a:t>………………………………………………</a:t>
            </a:r>
          </a:p>
          <a:p>
            <a:pPr marL="346075" lvl="2" indent="0">
              <a:buNone/>
            </a:pPr>
            <a:r>
              <a:rPr lang="en-US" dirty="0" smtClean="0"/>
              <a:t>To achieve this goal, Maria’s team can support her to learn skills needed, assist to plan &amp; save money for the trip and obtain resources</a:t>
            </a:r>
            <a:endParaRPr lang="en-US" dirty="0"/>
          </a:p>
          <a:p>
            <a:pPr lvl="2"/>
            <a:endParaRPr lang="en-US" dirty="0"/>
          </a:p>
        </p:txBody>
      </p:sp>
    </p:spTree>
    <p:extLst>
      <p:ext uri="{BB962C8B-B14F-4D97-AF65-F5344CB8AC3E}">
        <p14:creationId xmlns:p14="http://schemas.microsoft.com/office/powerpoint/2010/main" val="18533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wheel(1)">
                                      <p:cBhvr>
                                        <p:cTn id="5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IISP Goals</a:t>
            </a:r>
            <a:endParaRPr lang="en-US" dirty="0">
              <a:latin typeface="Arial Rounded MT Bold" panose="020F0704030504030204" pitchFamily="34" charset="0"/>
            </a:endParaRPr>
          </a:p>
        </p:txBody>
      </p:sp>
      <p:sp>
        <p:nvSpPr>
          <p:cNvPr id="3" name="Content Placeholder 2"/>
          <p:cNvSpPr>
            <a:spLocks noGrp="1"/>
          </p:cNvSpPr>
          <p:nvPr>
            <p:ph idx="1"/>
          </p:nvPr>
        </p:nvSpPr>
        <p:spPr>
          <a:xfrm>
            <a:off x="457200" y="1371600"/>
            <a:ext cx="7620000" cy="4800600"/>
          </a:xfrm>
        </p:spPr>
        <p:txBody>
          <a:bodyPr>
            <a:noAutofit/>
          </a:bodyPr>
          <a:lstStyle/>
          <a:p>
            <a:pPr lvl="1"/>
            <a:r>
              <a:rPr lang="en-US" sz="2400" dirty="0" smtClean="0"/>
              <a:t>Residential providers are required to develop an IISP which has a certain number of goals that will be supported by the residential staff </a:t>
            </a:r>
          </a:p>
          <a:p>
            <a:pPr lvl="1"/>
            <a:r>
              <a:rPr lang="en-US" sz="2400" dirty="0" smtClean="0"/>
              <a:t>Goals identified through PCP planning process get recorded on the ISP</a:t>
            </a:r>
          </a:p>
          <a:p>
            <a:pPr lvl="1"/>
            <a:r>
              <a:rPr lang="en-US" sz="2400" dirty="0" smtClean="0"/>
              <a:t>Goals in the person’s ISP for which the residential provider is responsible must be included in the IISP</a:t>
            </a:r>
          </a:p>
          <a:p>
            <a:pPr lvl="1"/>
            <a:r>
              <a:rPr lang="en-US" sz="2400" dirty="0" smtClean="0"/>
              <a:t>Goals should be dynamic – changing as the person achieves the goal, as needed to facilitate goal achievement, and as requested</a:t>
            </a:r>
          </a:p>
          <a:p>
            <a:pPr lvl="1"/>
            <a:r>
              <a:rPr lang="en-US" sz="2400" dirty="0" smtClean="0"/>
              <a:t>If you find the person is frequently “refusing to work on their goals” – that means that it is a good time to re-visit the person-centered planning process</a:t>
            </a:r>
            <a:endParaRPr lang="en-US" sz="2400" dirty="0"/>
          </a:p>
        </p:txBody>
      </p:sp>
    </p:spTree>
    <p:extLst>
      <p:ext uri="{BB962C8B-B14F-4D97-AF65-F5344CB8AC3E}">
        <p14:creationId xmlns:p14="http://schemas.microsoft.com/office/powerpoint/2010/main" val="46330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Time for self-evaluation…</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r>
              <a:rPr lang="en-US" sz="4000" dirty="0" smtClean="0"/>
              <a:t>Think about </a:t>
            </a:r>
            <a:r>
              <a:rPr lang="en-US" sz="4000" dirty="0" smtClean="0"/>
              <a:t>how you / your agency gets this information</a:t>
            </a:r>
          </a:p>
          <a:p>
            <a:r>
              <a:rPr lang="en-US" sz="4000" dirty="0" smtClean="0"/>
              <a:t>What is working that you want to keep doing?</a:t>
            </a:r>
          </a:p>
          <a:p>
            <a:r>
              <a:rPr lang="en-US" sz="4000" dirty="0" smtClean="0"/>
              <a:t>What do you need to change?</a:t>
            </a:r>
          </a:p>
          <a:p>
            <a:r>
              <a:rPr lang="en-US" sz="4000" dirty="0" smtClean="0"/>
              <a:t>What should you start doing?</a:t>
            </a:r>
            <a:endParaRPr lang="en-US" sz="4000" dirty="0"/>
          </a:p>
        </p:txBody>
      </p:sp>
    </p:spTree>
    <p:extLst>
      <p:ext uri="{BB962C8B-B14F-4D97-AF65-F5344CB8AC3E}">
        <p14:creationId xmlns:p14="http://schemas.microsoft.com/office/powerpoint/2010/main" val="418444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01762"/>
          </a:xfrm>
        </p:spPr>
        <p:txBody>
          <a:bodyPr/>
          <a:lstStyle/>
          <a:p>
            <a:r>
              <a:rPr lang="en-US" dirty="0" smtClean="0">
                <a:latin typeface="Arial Rounded MT Bold" panose="020F0704030504030204" pitchFamily="34" charset="0"/>
              </a:rPr>
              <a:t>Using what you have learned</a:t>
            </a:r>
            <a:endParaRPr lang="en-US" dirty="0">
              <a:latin typeface="Arial Rounded MT Bold" panose="020F0704030504030204" pitchFamily="34" charset="0"/>
            </a:endParaRPr>
          </a:p>
        </p:txBody>
      </p:sp>
      <p:sp>
        <p:nvSpPr>
          <p:cNvPr id="3" name="Content Placeholder 2"/>
          <p:cNvSpPr>
            <a:spLocks noGrp="1"/>
          </p:cNvSpPr>
          <p:nvPr>
            <p:ph idx="1"/>
          </p:nvPr>
        </p:nvSpPr>
        <p:spPr>
          <a:xfrm>
            <a:off x="457200" y="1905000"/>
            <a:ext cx="7620000" cy="4495800"/>
          </a:xfrm>
        </p:spPr>
        <p:txBody>
          <a:bodyPr>
            <a:normAutofit/>
          </a:bodyPr>
          <a:lstStyle/>
          <a:p>
            <a:pPr marL="114300" indent="0">
              <a:buNone/>
            </a:pPr>
            <a:r>
              <a:rPr lang="en-US" sz="2400" dirty="0" smtClean="0"/>
              <a:t>Whether you and your agency have done person-centered planning for a long time, or if this concept was new to you – hopefully you gained some ideas on how to find out more about the person you work with and help them find what is important to them, how they want to be supported, and how they want to live. </a:t>
            </a:r>
          </a:p>
          <a:p>
            <a:pPr marL="114300" indent="0">
              <a:buNone/>
            </a:pPr>
            <a:endParaRPr lang="en-US" sz="2400" dirty="0" smtClean="0"/>
          </a:p>
          <a:p>
            <a:pPr marL="114300" indent="0">
              <a:buNone/>
            </a:pPr>
            <a:r>
              <a:rPr lang="en-US" sz="2400" dirty="0" smtClean="0"/>
              <a:t>However you document this information; the  most important thing is that you USE the information when developing plans and supporting the person</a:t>
            </a:r>
            <a:endParaRPr lang="en-US" sz="2400" dirty="0"/>
          </a:p>
        </p:txBody>
      </p:sp>
    </p:spTree>
    <p:extLst>
      <p:ext uri="{BB962C8B-B14F-4D97-AF65-F5344CB8AC3E}">
        <p14:creationId xmlns:p14="http://schemas.microsoft.com/office/powerpoint/2010/main" val="34232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3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Think about yourself…..</a:t>
            </a:r>
            <a:endParaRPr lang="en-US" dirty="0">
              <a:latin typeface="Aharoni" panose="02010803020104030203" pitchFamily="2" charset="-79"/>
              <a:cs typeface="Aharoni" panose="02010803020104030203" pitchFamily="2" charset="-79"/>
            </a:endParaRPr>
          </a:p>
        </p:txBody>
      </p:sp>
      <p:sp>
        <p:nvSpPr>
          <p:cNvPr id="6" name="Content Placeholder 5"/>
          <p:cNvSpPr>
            <a:spLocks noGrp="1"/>
          </p:cNvSpPr>
          <p:nvPr>
            <p:ph idx="1"/>
          </p:nvPr>
        </p:nvSpPr>
        <p:spPr/>
        <p:txBody>
          <a:bodyPr>
            <a:normAutofit/>
          </a:bodyPr>
          <a:lstStyle/>
          <a:p>
            <a:endParaRPr lang="en-US" sz="2400" dirty="0" smtClean="0"/>
          </a:p>
          <a:p>
            <a:r>
              <a:rPr lang="en-US" sz="2400" dirty="0"/>
              <a:t>W</a:t>
            </a:r>
            <a:r>
              <a:rPr lang="en-US" sz="2400" dirty="0" smtClean="0"/>
              <a:t>hat are the things that are important to you in your life? How do you make that happen for yourself? Do you rely on anyone else to make it happen?</a:t>
            </a:r>
          </a:p>
          <a:p>
            <a:pPr marL="114300" indent="0">
              <a:buNone/>
            </a:pPr>
            <a:endParaRPr lang="en-US" sz="2400" dirty="0" smtClean="0"/>
          </a:p>
          <a:p>
            <a:r>
              <a:rPr lang="en-US" sz="2400" dirty="0" smtClean="0"/>
              <a:t>A time when you were told you were important, but others’ actions told you otherwise</a:t>
            </a:r>
          </a:p>
          <a:p>
            <a:pPr marL="114300" indent="0">
              <a:buNone/>
            </a:pPr>
            <a:endParaRPr lang="en-US" sz="2400" dirty="0" smtClean="0"/>
          </a:p>
          <a:p>
            <a:r>
              <a:rPr lang="en-US" sz="2400" dirty="0" smtClean="0"/>
              <a:t>A time when you had the experience of really being put “first” and having your needs and preferences considered</a:t>
            </a:r>
          </a:p>
        </p:txBody>
      </p:sp>
    </p:spTree>
    <p:extLst>
      <p:ext uri="{BB962C8B-B14F-4D97-AF65-F5344CB8AC3E}">
        <p14:creationId xmlns:p14="http://schemas.microsoft.com/office/powerpoint/2010/main" val="19018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2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calcmode="lin" valueType="num">
                                      <p:cBhvr additive="base">
                                        <p:cTn id="17" dur="2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haroni" panose="02010803020104030203" pitchFamily="2" charset="-79"/>
                <a:cs typeface="Aharoni" panose="02010803020104030203" pitchFamily="2" charset="-79"/>
              </a:rPr>
              <a:t>The </a:t>
            </a:r>
            <a:r>
              <a:rPr lang="en-US" dirty="0">
                <a:latin typeface="Aharoni" panose="02010803020104030203" pitchFamily="2" charset="-79"/>
                <a:cs typeface="Aharoni" panose="02010803020104030203" pitchFamily="2" charset="-79"/>
              </a:rPr>
              <a:t>N</a:t>
            </a:r>
            <a:r>
              <a:rPr lang="en-US" dirty="0" smtClean="0">
                <a:latin typeface="Aharoni" panose="02010803020104030203" pitchFamily="2" charset="-79"/>
                <a:cs typeface="Aharoni" panose="02010803020104030203" pitchFamily="2" charset="-79"/>
              </a:rPr>
              <a:t>ext Steps….</a:t>
            </a:r>
            <a:r>
              <a:rPr lang="en-US" dirty="0" smtClean="0">
                <a:latin typeface="Arial Rounded MT Bold" panose="020F0704030504030204" pitchFamily="34" charset="0"/>
              </a:rPr>
              <a:t>	</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normAutofit fontScale="92500" lnSpcReduction="10000"/>
          </a:bodyPr>
          <a:lstStyle/>
          <a:p>
            <a:pPr>
              <a:spcAft>
                <a:spcPts val="600"/>
              </a:spcAft>
            </a:pPr>
            <a:r>
              <a:rPr lang="en-US" sz="2400" dirty="0" smtClean="0"/>
              <a:t>After completing this training, you can register for the IISP training modules. </a:t>
            </a:r>
          </a:p>
          <a:p>
            <a:pPr>
              <a:spcAft>
                <a:spcPts val="600"/>
              </a:spcAft>
            </a:pPr>
            <a:r>
              <a:rPr lang="en-US" sz="2400" dirty="0" smtClean="0"/>
              <a:t>When you attend this training; you should bring </a:t>
            </a:r>
            <a:r>
              <a:rPr lang="en-US" sz="2400" dirty="0"/>
              <a:t>the </a:t>
            </a:r>
            <a:r>
              <a:rPr lang="en-US" sz="2400" dirty="0" smtClean="0"/>
              <a:t>following things for one client that you </a:t>
            </a:r>
            <a:r>
              <a:rPr lang="en-US" sz="2400" dirty="0"/>
              <a:t>will use </a:t>
            </a:r>
            <a:r>
              <a:rPr lang="en-US" sz="2400" dirty="0" smtClean="0"/>
              <a:t>throughout </a:t>
            </a:r>
            <a:r>
              <a:rPr lang="en-US" sz="2400" dirty="0"/>
              <a:t>the remainder of the courses in developing their IISP and measured </a:t>
            </a:r>
            <a:r>
              <a:rPr lang="en-US" sz="2400" dirty="0" smtClean="0"/>
              <a:t>goals:</a:t>
            </a:r>
          </a:p>
          <a:p>
            <a:pPr marL="746125" indent="-407988">
              <a:spcAft>
                <a:spcPts val="600"/>
              </a:spcAft>
              <a:buAutoNum type="arabicPeriod"/>
            </a:pPr>
            <a:r>
              <a:rPr lang="en-US" sz="2400" b="1" dirty="0" smtClean="0"/>
              <a:t>A copy of the current ISP </a:t>
            </a:r>
          </a:p>
          <a:p>
            <a:pPr marL="746125" indent="-407988">
              <a:spcAft>
                <a:spcPts val="600"/>
              </a:spcAft>
              <a:buAutoNum type="arabicPeriod"/>
            </a:pPr>
            <a:r>
              <a:rPr lang="en-US" sz="2400" b="1" dirty="0" smtClean="0"/>
              <a:t>Person-Centered information that you have gathered </a:t>
            </a:r>
          </a:p>
          <a:p>
            <a:pPr marL="746125" indent="-407988">
              <a:spcAft>
                <a:spcPts val="600"/>
              </a:spcAft>
              <a:buAutoNum type="arabicPeriod"/>
            </a:pPr>
            <a:r>
              <a:rPr lang="en-US" sz="2400" b="1" dirty="0" smtClean="0"/>
              <a:t>Current IISP (if any)</a:t>
            </a:r>
          </a:p>
          <a:p>
            <a:pPr>
              <a:spcAft>
                <a:spcPts val="600"/>
              </a:spcAft>
            </a:pPr>
            <a:r>
              <a:rPr lang="en-US" sz="2400" u="sng" dirty="0" smtClean="0"/>
              <a:t>Be </a:t>
            </a:r>
            <a:r>
              <a:rPr lang="en-US" sz="2400" u="sng" dirty="0"/>
              <a:t>sure you have their consent to bring this information</a:t>
            </a:r>
            <a:r>
              <a:rPr lang="en-US" sz="2400" dirty="0"/>
              <a:t>, which will be treated </a:t>
            </a:r>
            <a:r>
              <a:rPr lang="en-US" sz="2400" dirty="0" smtClean="0"/>
              <a:t>confidentially. Alternatively, you can redact the information before the class</a:t>
            </a:r>
            <a:endParaRPr lang="en-US" sz="2400" dirty="0"/>
          </a:p>
          <a:p>
            <a:endParaRPr lang="en-US" dirty="0"/>
          </a:p>
        </p:txBody>
      </p:sp>
    </p:spTree>
    <p:extLst>
      <p:ext uri="{BB962C8B-B14F-4D97-AF65-F5344CB8AC3E}">
        <p14:creationId xmlns:p14="http://schemas.microsoft.com/office/powerpoint/2010/main" val="100786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ipe(down)">
                                      <p:cBhvr>
                                        <p:cTn id="46" dur="580">
                                          <p:stCondLst>
                                            <p:cond delay="0"/>
                                          </p:stCondLst>
                                        </p:cTn>
                                        <p:tgtEl>
                                          <p:spTgt spid="3">
                                            <p:txEl>
                                              <p:pRg st="5" end="5"/>
                                            </p:txEl>
                                          </p:spTgt>
                                        </p:tgtEl>
                                      </p:cBhvr>
                                    </p:animEffect>
                                    <p:anim calcmode="lin" valueType="num">
                                      <p:cBhvr>
                                        <p:cTn id="4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5" end="5"/>
                                            </p:txEl>
                                          </p:spTgt>
                                        </p:tgtEl>
                                      </p:cBhvr>
                                      <p:to x="100000" y="60000"/>
                                    </p:animScale>
                                    <p:animScale>
                                      <p:cBhvr>
                                        <p:cTn id="53" dur="166" decel="50000">
                                          <p:stCondLst>
                                            <p:cond delay="676"/>
                                          </p:stCondLst>
                                        </p:cTn>
                                        <p:tgtEl>
                                          <p:spTgt spid="3">
                                            <p:txEl>
                                              <p:pRg st="5" end="5"/>
                                            </p:txEl>
                                          </p:spTgt>
                                        </p:tgtEl>
                                      </p:cBhvr>
                                      <p:to x="100000" y="100000"/>
                                    </p:animScale>
                                    <p:animScale>
                                      <p:cBhvr>
                                        <p:cTn id="54" dur="26">
                                          <p:stCondLst>
                                            <p:cond delay="1312"/>
                                          </p:stCondLst>
                                        </p:cTn>
                                        <p:tgtEl>
                                          <p:spTgt spid="3">
                                            <p:txEl>
                                              <p:pRg st="5" end="5"/>
                                            </p:txEl>
                                          </p:spTgt>
                                        </p:tgtEl>
                                      </p:cBhvr>
                                      <p:to x="100000" y="80000"/>
                                    </p:animScale>
                                    <p:animScale>
                                      <p:cBhvr>
                                        <p:cTn id="55" dur="166" decel="50000">
                                          <p:stCondLst>
                                            <p:cond delay="1338"/>
                                          </p:stCondLst>
                                        </p:cTn>
                                        <p:tgtEl>
                                          <p:spTgt spid="3">
                                            <p:txEl>
                                              <p:pRg st="5" end="5"/>
                                            </p:txEl>
                                          </p:spTgt>
                                        </p:tgtEl>
                                      </p:cBhvr>
                                      <p:to x="100000" y="100000"/>
                                    </p:animScale>
                                    <p:animScale>
                                      <p:cBhvr>
                                        <p:cTn id="56" dur="26">
                                          <p:stCondLst>
                                            <p:cond delay="1642"/>
                                          </p:stCondLst>
                                        </p:cTn>
                                        <p:tgtEl>
                                          <p:spTgt spid="3">
                                            <p:txEl>
                                              <p:pRg st="5" end="5"/>
                                            </p:txEl>
                                          </p:spTgt>
                                        </p:tgtEl>
                                      </p:cBhvr>
                                      <p:to x="100000" y="90000"/>
                                    </p:animScale>
                                    <p:animScale>
                                      <p:cBhvr>
                                        <p:cTn id="57" dur="166" decel="50000">
                                          <p:stCondLst>
                                            <p:cond delay="1668"/>
                                          </p:stCondLst>
                                        </p:cTn>
                                        <p:tgtEl>
                                          <p:spTgt spid="3">
                                            <p:txEl>
                                              <p:pRg st="5" end="5"/>
                                            </p:txEl>
                                          </p:spTgt>
                                        </p:tgtEl>
                                      </p:cBhvr>
                                      <p:to x="100000" y="100000"/>
                                    </p:animScale>
                                    <p:animScale>
                                      <p:cBhvr>
                                        <p:cTn id="58" dur="26">
                                          <p:stCondLst>
                                            <p:cond delay="1808"/>
                                          </p:stCondLst>
                                        </p:cTn>
                                        <p:tgtEl>
                                          <p:spTgt spid="3">
                                            <p:txEl>
                                              <p:pRg st="5" end="5"/>
                                            </p:txEl>
                                          </p:spTgt>
                                        </p:tgtEl>
                                      </p:cBhvr>
                                      <p:to x="100000" y="95000"/>
                                    </p:animScale>
                                    <p:animScale>
                                      <p:cBhvr>
                                        <p:cTn id="59"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Questions / Contact Info</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sz="3200" dirty="0" smtClean="0"/>
              <a:t>If you have questions about the IISP training modules, please email Sandi Miller, Residential Quality Assurance Coordinator:</a:t>
            </a:r>
          </a:p>
          <a:p>
            <a:endParaRPr lang="en-US" sz="3200" dirty="0"/>
          </a:p>
          <a:p>
            <a:pPr marL="114300" indent="0" algn="ctr">
              <a:buNone/>
            </a:pPr>
            <a:r>
              <a:rPr lang="en-US" sz="3200" dirty="0" smtClean="0">
                <a:hlinkClick r:id="rId2"/>
              </a:rPr>
              <a:t>millesj@dshs.wa.gov</a:t>
            </a:r>
            <a:r>
              <a:rPr lang="en-US" sz="3200" dirty="0" smtClean="0"/>
              <a:t> </a:t>
            </a:r>
            <a:endParaRPr lang="en-US" sz="3200" dirty="0"/>
          </a:p>
        </p:txBody>
      </p:sp>
    </p:spTree>
    <p:extLst>
      <p:ext uri="{BB962C8B-B14F-4D97-AF65-F5344CB8AC3E}">
        <p14:creationId xmlns:p14="http://schemas.microsoft.com/office/powerpoint/2010/main" val="27238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nodeType="clickEffect">
                                  <p:stCondLst>
                                    <p:cond delay="0"/>
                                  </p:stCondLst>
                                  <p:childTnLst>
                                    <p:animClr clrSpc="rgb" dir="cw">
                                      <p:cBhvr override="childStyle">
                                        <p:cTn id="18" dur="1000" autoRev="1" fill="remove"/>
                                        <p:tgtEl>
                                          <p:spTgt spid="3">
                                            <p:txEl>
                                              <p:pRg st="2" end="2"/>
                                            </p:txEl>
                                          </p:spTgt>
                                        </p:tgtEl>
                                        <p:attrNameLst>
                                          <p:attrName>style.color</p:attrName>
                                        </p:attrNameLst>
                                      </p:cBhvr>
                                      <p:to>
                                        <a:schemeClr val="bg1"/>
                                      </p:to>
                                    </p:animClr>
                                    <p:animClr clrSpc="rgb" dir="cw">
                                      <p:cBhvr>
                                        <p:cTn id="19" dur="1000" autoRev="1" fill="remove"/>
                                        <p:tgtEl>
                                          <p:spTgt spid="3">
                                            <p:txEl>
                                              <p:pRg st="2" end="2"/>
                                            </p:txEl>
                                          </p:spTgt>
                                        </p:tgtEl>
                                        <p:attrNameLst>
                                          <p:attrName>fillcolor</p:attrName>
                                        </p:attrNameLst>
                                      </p:cBhvr>
                                      <p:to>
                                        <a:schemeClr val="bg1"/>
                                      </p:to>
                                    </p:animClr>
                                    <p:set>
                                      <p:cBhvr>
                                        <p:cTn id="20" dur="1000" autoRev="1" fill="remove"/>
                                        <p:tgtEl>
                                          <p:spTgt spid="3">
                                            <p:txEl>
                                              <p:pRg st="2" end="2"/>
                                            </p:txEl>
                                          </p:spTgt>
                                        </p:tgtEl>
                                        <p:attrNameLst>
                                          <p:attrName>fill.type</p:attrName>
                                        </p:attrNameLst>
                                      </p:cBhvr>
                                      <p:to>
                                        <p:strVal val="solid"/>
                                      </p:to>
                                    </p:set>
                                    <p:set>
                                      <p:cBhvr>
                                        <p:cTn id="21" dur="100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Think about someone your agency supports…..</a:t>
            </a:r>
            <a:endParaRPr lang="en-US" dirty="0">
              <a:latin typeface="Aharoni" panose="02010803020104030203" pitchFamily="2" charset="-79"/>
              <a:cs typeface="Aharoni" panose="02010803020104030203" pitchFamily="2" charset="-79"/>
            </a:endParaRPr>
          </a:p>
        </p:txBody>
      </p:sp>
      <p:sp>
        <p:nvSpPr>
          <p:cNvPr id="6" name="Content Placeholder 5"/>
          <p:cNvSpPr>
            <a:spLocks noGrp="1"/>
          </p:cNvSpPr>
          <p:nvPr>
            <p:ph idx="1"/>
          </p:nvPr>
        </p:nvSpPr>
        <p:spPr/>
        <p:txBody>
          <a:bodyPr>
            <a:normAutofit fontScale="77500" lnSpcReduction="20000"/>
          </a:bodyPr>
          <a:lstStyle/>
          <a:p>
            <a:r>
              <a:rPr lang="en-US" sz="3200" dirty="0" smtClean="0"/>
              <a:t>What do you think is important in their life? How do they get that? What do you notice about it in comparison to your experience? </a:t>
            </a:r>
          </a:p>
          <a:p>
            <a:pPr marL="114300" indent="0">
              <a:buNone/>
            </a:pPr>
            <a:endParaRPr lang="en-US" sz="3200" dirty="0" smtClean="0"/>
          </a:p>
          <a:p>
            <a:r>
              <a:rPr lang="en-US" sz="3200" dirty="0" smtClean="0"/>
              <a:t>What does your agency do to support people to have lives that are important to them? </a:t>
            </a:r>
          </a:p>
          <a:p>
            <a:pPr marL="114300" indent="0">
              <a:buNone/>
            </a:pPr>
            <a:endParaRPr lang="en-US" sz="3200" dirty="0" smtClean="0"/>
          </a:p>
          <a:p>
            <a:r>
              <a:rPr lang="en-US" sz="3200" dirty="0" smtClean="0"/>
              <a:t>Where do you do a good job at ensuring the client is the focus and supports are built to meet their needs and preferences?</a:t>
            </a:r>
          </a:p>
          <a:p>
            <a:pPr marL="114300" indent="0">
              <a:buNone/>
            </a:pPr>
            <a:endParaRPr lang="en-US" sz="3200" dirty="0" smtClean="0"/>
          </a:p>
          <a:p>
            <a:r>
              <a:rPr lang="en-US" sz="3200" dirty="0" smtClean="0"/>
              <a:t>What is one thing you can change to become more person-centered?</a:t>
            </a:r>
            <a:endParaRPr lang="en-US" sz="3200" dirty="0"/>
          </a:p>
        </p:txBody>
      </p:sp>
    </p:spTree>
    <p:extLst>
      <p:ext uri="{BB962C8B-B14F-4D97-AF65-F5344CB8AC3E}">
        <p14:creationId xmlns:p14="http://schemas.microsoft.com/office/powerpoint/2010/main" val="6085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360" accel="50000">
                                          <p:stCondLst>
                                            <p:cond delay="3640"/>
                                          </p:stCondLst>
                                        </p:cTn>
                                        <p:tgtEl>
                                          <p:spTgt spid="6">
                                            <p:txEl>
                                              <p:pRg st="0" end="0"/>
                                            </p:txEl>
                                          </p:spTgt>
                                        </p:tgtEl>
                                      </p:cBhvr>
                                    </p:animEffect>
                                    <p:anim calcmode="lin" valueType="num">
                                      <p:cBhvr>
                                        <p:cTn id="7" dur="3644" tmFilter="0,0; 0.14,0.31; 0.43,0.73; 0.71,0.91; 1.0,1.0">
                                          <p:stCondLst>
                                            <p:cond delay="0"/>
                                          </p:stCondLst>
                                        </p:cTn>
                                        <p:tgtEl>
                                          <p:spTgt spid="6">
                                            <p:txEl>
                                              <p:pRg st="0" end="0"/>
                                            </p:txEl>
                                          </p:spTgt>
                                        </p:tgtEl>
                                        <p:attrNameLst>
                                          <p:attrName>ppt_x</p:attrName>
                                        </p:attrNameLst>
                                      </p:cBhvr>
                                      <p:tavLst>
                                        <p:tav tm="0">
                                          <p:val>
                                            <p:strVal val="ppt_x"/>
                                          </p:val>
                                        </p:tav>
                                        <p:tav tm="100000">
                                          <p:val>
                                            <p:strVal val="#ppt_x+0.25"/>
                                          </p:val>
                                        </p:tav>
                                      </p:tavLst>
                                    </p:anim>
                                    <p:anim calcmode="lin" valueType="num">
                                      <p:cBhvr>
                                        <p:cTn id="8" dur="356">
                                          <p:stCondLst>
                                            <p:cond delay="3644"/>
                                          </p:stCondLst>
                                        </p:cTn>
                                        <p:tgtEl>
                                          <p:spTgt spid="6">
                                            <p:txEl>
                                              <p:pRg st="0" end="0"/>
                                            </p:txEl>
                                          </p:spTgt>
                                        </p:tgtEl>
                                        <p:attrNameLst>
                                          <p:attrName>ppt_x</p:attrName>
                                        </p:attrNameLst>
                                      </p:cBhvr>
                                      <p:tavLst>
                                        <p:tav tm="0">
                                          <p:val>
                                            <p:strVal val="ppt_x"/>
                                          </p:val>
                                        </p:tav>
                                        <p:tav tm="100000">
                                          <p:val>
                                            <p:strVal val="ppt_x"/>
                                          </p:val>
                                        </p:tav>
                                      </p:tavLst>
                                    </p:anim>
                                    <p:anim calcmode="lin" valueType="num">
                                      <p:cBhvr>
                                        <p:cTn id="9" dur="1328" tmFilter="0.0,0.0;0.25,0.07;0.50,0.2;0.75,0.467;1.0,1.0">
                                          <p:stCondLst>
                                            <p:cond delay="0"/>
                                          </p:stCondLst>
                                        </p:cTn>
                                        <p:tgtEl>
                                          <p:spTgt spid="6">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1328" tmFilter="0, 0; 0.125,0.2665; 0.25,0.4; 0.375,0.465; 0.5,0.5;  0.625,0.535; 0.75,0.6; 0.875,0.7335; 1,1">
                                          <p:stCondLst>
                                            <p:cond delay="1328"/>
                                          </p:stCondLst>
                                        </p:cTn>
                                        <p:tgtEl>
                                          <p:spTgt spid="6">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664" tmFilter="0, 0; 0.125,0.2665; 0.25,0.4; 0.375,0.465; 0.5,0.5;  0.625,0.535; 0.75,0.6; 0.875,0.7335; 1,1">
                                          <p:stCondLst>
                                            <p:cond delay="2648"/>
                                          </p:stCondLst>
                                        </p:cTn>
                                        <p:tgtEl>
                                          <p:spTgt spid="6">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328" tmFilter="0, 0; 0.125,0.2665; 0.25,0.4; 0.375,0.465; 0.5,0.5;  0.625,0.535; 0.75,0.6; 0.875,0.7335; 1,1">
                                          <p:stCondLst>
                                            <p:cond delay="3312"/>
                                          </p:stCondLst>
                                        </p:cTn>
                                        <p:tgtEl>
                                          <p:spTgt spid="6">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360" accel="50000">
                                          <p:stCondLst>
                                            <p:cond delay="3640"/>
                                          </p:stCondLst>
                                        </p:cTn>
                                        <p:tgtEl>
                                          <p:spTgt spid="6">
                                            <p:txEl>
                                              <p:pRg st="0" end="0"/>
                                            </p:txEl>
                                          </p:spTgt>
                                        </p:tgtEl>
                                        <p:attrNameLst>
                                          <p:attrName>ppt_y</p:attrName>
                                        </p:attrNameLst>
                                      </p:cBhvr>
                                      <p:tavLst>
                                        <p:tav tm="0">
                                          <p:val>
                                            <p:strVal val="ppt_y"/>
                                          </p:val>
                                        </p:tav>
                                        <p:tav tm="100000">
                                          <p:val>
                                            <p:strVal val="ppt_y+ppt_h"/>
                                          </p:val>
                                        </p:tav>
                                      </p:tavLst>
                                    </p:anim>
                                    <p:animScale>
                                      <p:cBhvr>
                                        <p:cTn id="14" dur="52">
                                          <p:stCondLst>
                                            <p:cond delay="1240"/>
                                          </p:stCondLst>
                                        </p:cTn>
                                        <p:tgtEl>
                                          <p:spTgt spid="6">
                                            <p:txEl>
                                              <p:pRg st="0" end="0"/>
                                            </p:txEl>
                                          </p:spTgt>
                                        </p:tgtEl>
                                      </p:cBhvr>
                                      <p:to x="100000" y="60000"/>
                                    </p:animScale>
                                    <p:animScale>
                                      <p:cBhvr>
                                        <p:cTn id="15" dur="332" decel="50000">
                                          <p:stCondLst>
                                            <p:cond delay="1292"/>
                                          </p:stCondLst>
                                        </p:cTn>
                                        <p:tgtEl>
                                          <p:spTgt spid="6">
                                            <p:txEl>
                                              <p:pRg st="0" end="0"/>
                                            </p:txEl>
                                          </p:spTgt>
                                        </p:tgtEl>
                                      </p:cBhvr>
                                      <p:to x="100000" y="100000"/>
                                    </p:animScale>
                                    <p:animScale>
                                      <p:cBhvr>
                                        <p:cTn id="16" dur="52">
                                          <p:stCondLst>
                                            <p:cond delay="2624"/>
                                          </p:stCondLst>
                                        </p:cTn>
                                        <p:tgtEl>
                                          <p:spTgt spid="6">
                                            <p:txEl>
                                              <p:pRg st="0" end="0"/>
                                            </p:txEl>
                                          </p:spTgt>
                                        </p:tgtEl>
                                      </p:cBhvr>
                                      <p:to x="100000" y="80000"/>
                                    </p:animScale>
                                    <p:animScale>
                                      <p:cBhvr>
                                        <p:cTn id="17" dur="332" decel="50000">
                                          <p:stCondLst>
                                            <p:cond delay="2676"/>
                                          </p:stCondLst>
                                        </p:cTn>
                                        <p:tgtEl>
                                          <p:spTgt spid="6">
                                            <p:txEl>
                                              <p:pRg st="0" end="0"/>
                                            </p:txEl>
                                          </p:spTgt>
                                        </p:tgtEl>
                                      </p:cBhvr>
                                      <p:to x="100000" y="100000"/>
                                    </p:animScale>
                                    <p:animScale>
                                      <p:cBhvr>
                                        <p:cTn id="18" dur="52">
                                          <p:stCondLst>
                                            <p:cond delay="3284"/>
                                          </p:stCondLst>
                                        </p:cTn>
                                        <p:tgtEl>
                                          <p:spTgt spid="6">
                                            <p:txEl>
                                              <p:pRg st="0" end="0"/>
                                            </p:txEl>
                                          </p:spTgt>
                                        </p:tgtEl>
                                      </p:cBhvr>
                                      <p:to x="100000" y="90000"/>
                                    </p:animScale>
                                    <p:animScale>
                                      <p:cBhvr>
                                        <p:cTn id="19" dur="332" decel="50000">
                                          <p:stCondLst>
                                            <p:cond delay="3336"/>
                                          </p:stCondLst>
                                        </p:cTn>
                                        <p:tgtEl>
                                          <p:spTgt spid="6">
                                            <p:txEl>
                                              <p:pRg st="0" end="0"/>
                                            </p:txEl>
                                          </p:spTgt>
                                        </p:tgtEl>
                                      </p:cBhvr>
                                      <p:to x="100000" y="100000"/>
                                    </p:animScale>
                                    <p:animScale>
                                      <p:cBhvr>
                                        <p:cTn id="20" dur="52">
                                          <p:stCondLst>
                                            <p:cond delay="3616"/>
                                          </p:stCondLst>
                                        </p:cTn>
                                        <p:tgtEl>
                                          <p:spTgt spid="6">
                                            <p:txEl>
                                              <p:pRg st="0" end="0"/>
                                            </p:txEl>
                                          </p:spTgt>
                                        </p:tgtEl>
                                      </p:cBhvr>
                                      <p:to x="100000" y="95000"/>
                                    </p:animScale>
                                    <p:animScale>
                                      <p:cBhvr>
                                        <p:cTn id="21" dur="332" decel="50000">
                                          <p:stCondLst>
                                            <p:cond delay="3668"/>
                                          </p:stCondLst>
                                        </p:cTn>
                                        <p:tgtEl>
                                          <p:spTgt spid="6">
                                            <p:txEl>
                                              <p:pRg st="0" end="0"/>
                                            </p:txEl>
                                          </p:spTgt>
                                        </p:tgtEl>
                                      </p:cBhvr>
                                      <p:to x="100000" y="100000"/>
                                    </p:animScale>
                                    <p:set>
                                      <p:cBhvr>
                                        <p:cTn id="22" dur="1" fill="hold">
                                          <p:stCondLst>
                                            <p:cond delay="3999"/>
                                          </p:stCondLst>
                                        </p:cTn>
                                        <p:tgtEl>
                                          <p:spTgt spid="6">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360" accel="50000">
                                          <p:stCondLst>
                                            <p:cond delay="3640"/>
                                          </p:stCondLst>
                                        </p:cTn>
                                        <p:tgtEl>
                                          <p:spTgt spid="6">
                                            <p:txEl>
                                              <p:pRg st="2" end="2"/>
                                            </p:txEl>
                                          </p:spTgt>
                                        </p:tgtEl>
                                      </p:cBhvr>
                                    </p:animEffect>
                                    <p:anim calcmode="lin" valueType="num">
                                      <p:cBhvr>
                                        <p:cTn id="27" dur="3644" tmFilter="0,0; 0.14,0.31; 0.43,0.73; 0.71,0.91; 1.0,1.0">
                                          <p:stCondLst>
                                            <p:cond delay="0"/>
                                          </p:stCondLst>
                                        </p:cTn>
                                        <p:tgtEl>
                                          <p:spTgt spid="6">
                                            <p:txEl>
                                              <p:pRg st="2" end="2"/>
                                            </p:txEl>
                                          </p:spTgt>
                                        </p:tgtEl>
                                        <p:attrNameLst>
                                          <p:attrName>ppt_x</p:attrName>
                                        </p:attrNameLst>
                                      </p:cBhvr>
                                      <p:tavLst>
                                        <p:tav tm="0">
                                          <p:val>
                                            <p:strVal val="ppt_x"/>
                                          </p:val>
                                        </p:tav>
                                        <p:tav tm="100000">
                                          <p:val>
                                            <p:strVal val="#ppt_x+0.25"/>
                                          </p:val>
                                        </p:tav>
                                      </p:tavLst>
                                    </p:anim>
                                    <p:anim calcmode="lin" valueType="num">
                                      <p:cBhvr>
                                        <p:cTn id="28" dur="356">
                                          <p:stCondLst>
                                            <p:cond delay="3644"/>
                                          </p:stCondLst>
                                        </p:cTn>
                                        <p:tgtEl>
                                          <p:spTgt spid="6">
                                            <p:txEl>
                                              <p:pRg st="2" end="2"/>
                                            </p:txEl>
                                          </p:spTgt>
                                        </p:tgtEl>
                                        <p:attrNameLst>
                                          <p:attrName>ppt_x</p:attrName>
                                        </p:attrNameLst>
                                      </p:cBhvr>
                                      <p:tavLst>
                                        <p:tav tm="0">
                                          <p:val>
                                            <p:strVal val="ppt_x"/>
                                          </p:val>
                                        </p:tav>
                                        <p:tav tm="100000">
                                          <p:val>
                                            <p:strVal val="ppt_x"/>
                                          </p:val>
                                        </p:tav>
                                      </p:tavLst>
                                    </p:anim>
                                    <p:anim calcmode="lin" valueType="num">
                                      <p:cBhvr>
                                        <p:cTn id="29" dur="1328" tmFilter="0.0,0.0;0.25,0.07;0.50,0.2;0.75,0.467;1.0,1.0">
                                          <p:stCondLst>
                                            <p:cond delay="0"/>
                                          </p:stCondLst>
                                        </p:cTn>
                                        <p:tgtEl>
                                          <p:spTgt spid="6">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1328" tmFilter="0, 0; 0.125,0.2665; 0.25,0.4; 0.375,0.465; 0.5,0.5;  0.625,0.535; 0.75,0.6; 0.875,0.7335; 1,1">
                                          <p:stCondLst>
                                            <p:cond delay="1328"/>
                                          </p:stCondLst>
                                        </p:cTn>
                                        <p:tgtEl>
                                          <p:spTgt spid="6">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664" tmFilter="0, 0; 0.125,0.2665; 0.25,0.4; 0.375,0.465; 0.5,0.5;  0.625,0.535; 0.75,0.6; 0.875,0.7335; 1,1">
                                          <p:stCondLst>
                                            <p:cond delay="2648"/>
                                          </p:stCondLst>
                                        </p:cTn>
                                        <p:tgtEl>
                                          <p:spTgt spid="6">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328" tmFilter="0, 0; 0.125,0.2665; 0.25,0.4; 0.375,0.465; 0.5,0.5;  0.625,0.535; 0.75,0.6; 0.875,0.7335; 1,1">
                                          <p:stCondLst>
                                            <p:cond delay="3312"/>
                                          </p:stCondLst>
                                        </p:cTn>
                                        <p:tgtEl>
                                          <p:spTgt spid="6">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360" accel="50000">
                                          <p:stCondLst>
                                            <p:cond delay="3640"/>
                                          </p:stCondLst>
                                        </p:cTn>
                                        <p:tgtEl>
                                          <p:spTgt spid="6">
                                            <p:txEl>
                                              <p:pRg st="2" end="2"/>
                                            </p:txEl>
                                          </p:spTgt>
                                        </p:tgtEl>
                                        <p:attrNameLst>
                                          <p:attrName>ppt_y</p:attrName>
                                        </p:attrNameLst>
                                      </p:cBhvr>
                                      <p:tavLst>
                                        <p:tav tm="0">
                                          <p:val>
                                            <p:strVal val="ppt_y"/>
                                          </p:val>
                                        </p:tav>
                                        <p:tav tm="100000">
                                          <p:val>
                                            <p:strVal val="ppt_y+ppt_h"/>
                                          </p:val>
                                        </p:tav>
                                      </p:tavLst>
                                    </p:anim>
                                    <p:animScale>
                                      <p:cBhvr>
                                        <p:cTn id="34" dur="52">
                                          <p:stCondLst>
                                            <p:cond delay="1240"/>
                                          </p:stCondLst>
                                        </p:cTn>
                                        <p:tgtEl>
                                          <p:spTgt spid="6">
                                            <p:txEl>
                                              <p:pRg st="2" end="2"/>
                                            </p:txEl>
                                          </p:spTgt>
                                        </p:tgtEl>
                                      </p:cBhvr>
                                      <p:to x="100000" y="60000"/>
                                    </p:animScale>
                                    <p:animScale>
                                      <p:cBhvr>
                                        <p:cTn id="35" dur="332" decel="50000">
                                          <p:stCondLst>
                                            <p:cond delay="1292"/>
                                          </p:stCondLst>
                                        </p:cTn>
                                        <p:tgtEl>
                                          <p:spTgt spid="6">
                                            <p:txEl>
                                              <p:pRg st="2" end="2"/>
                                            </p:txEl>
                                          </p:spTgt>
                                        </p:tgtEl>
                                      </p:cBhvr>
                                      <p:to x="100000" y="100000"/>
                                    </p:animScale>
                                    <p:animScale>
                                      <p:cBhvr>
                                        <p:cTn id="36" dur="52">
                                          <p:stCondLst>
                                            <p:cond delay="2624"/>
                                          </p:stCondLst>
                                        </p:cTn>
                                        <p:tgtEl>
                                          <p:spTgt spid="6">
                                            <p:txEl>
                                              <p:pRg st="2" end="2"/>
                                            </p:txEl>
                                          </p:spTgt>
                                        </p:tgtEl>
                                      </p:cBhvr>
                                      <p:to x="100000" y="80000"/>
                                    </p:animScale>
                                    <p:animScale>
                                      <p:cBhvr>
                                        <p:cTn id="37" dur="332" decel="50000">
                                          <p:stCondLst>
                                            <p:cond delay="2676"/>
                                          </p:stCondLst>
                                        </p:cTn>
                                        <p:tgtEl>
                                          <p:spTgt spid="6">
                                            <p:txEl>
                                              <p:pRg st="2" end="2"/>
                                            </p:txEl>
                                          </p:spTgt>
                                        </p:tgtEl>
                                      </p:cBhvr>
                                      <p:to x="100000" y="100000"/>
                                    </p:animScale>
                                    <p:animScale>
                                      <p:cBhvr>
                                        <p:cTn id="38" dur="52">
                                          <p:stCondLst>
                                            <p:cond delay="3284"/>
                                          </p:stCondLst>
                                        </p:cTn>
                                        <p:tgtEl>
                                          <p:spTgt spid="6">
                                            <p:txEl>
                                              <p:pRg st="2" end="2"/>
                                            </p:txEl>
                                          </p:spTgt>
                                        </p:tgtEl>
                                      </p:cBhvr>
                                      <p:to x="100000" y="90000"/>
                                    </p:animScale>
                                    <p:animScale>
                                      <p:cBhvr>
                                        <p:cTn id="39" dur="332" decel="50000">
                                          <p:stCondLst>
                                            <p:cond delay="3336"/>
                                          </p:stCondLst>
                                        </p:cTn>
                                        <p:tgtEl>
                                          <p:spTgt spid="6">
                                            <p:txEl>
                                              <p:pRg st="2" end="2"/>
                                            </p:txEl>
                                          </p:spTgt>
                                        </p:tgtEl>
                                      </p:cBhvr>
                                      <p:to x="100000" y="100000"/>
                                    </p:animScale>
                                    <p:animScale>
                                      <p:cBhvr>
                                        <p:cTn id="40" dur="52">
                                          <p:stCondLst>
                                            <p:cond delay="3616"/>
                                          </p:stCondLst>
                                        </p:cTn>
                                        <p:tgtEl>
                                          <p:spTgt spid="6">
                                            <p:txEl>
                                              <p:pRg st="2" end="2"/>
                                            </p:txEl>
                                          </p:spTgt>
                                        </p:tgtEl>
                                      </p:cBhvr>
                                      <p:to x="100000" y="95000"/>
                                    </p:animScale>
                                    <p:animScale>
                                      <p:cBhvr>
                                        <p:cTn id="41" dur="332" decel="50000">
                                          <p:stCondLst>
                                            <p:cond delay="3668"/>
                                          </p:stCondLst>
                                        </p:cTn>
                                        <p:tgtEl>
                                          <p:spTgt spid="6">
                                            <p:txEl>
                                              <p:pRg st="2" end="2"/>
                                            </p:txEl>
                                          </p:spTgt>
                                        </p:tgtEl>
                                      </p:cBhvr>
                                      <p:to x="100000" y="100000"/>
                                    </p:animScale>
                                    <p:set>
                                      <p:cBhvr>
                                        <p:cTn id="42" dur="1" fill="hold">
                                          <p:stCondLst>
                                            <p:cond delay="3999"/>
                                          </p:stCondLst>
                                        </p:cTn>
                                        <p:tgtEl>
                                          <p:spTgt spid="6">
                                            <p:txEl>
                                              <p:pRg st="2" end="2"/>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360" accel="50000">
                                          <p:stCondLst>
                                            <p:cond delay="3640"/>
                                          </p:stCondLst>
                                        </p:cTn>
                                        <p:tgtEl>
                                          <p:spTgt spid="6">
                                            <p:txEl>
                                              <p:pRg st="4" end="4"/>
                                            </p:txEl>
                                          </p:spTgt>
                                        </p:tgtEl>
                                      </p:cBhvr>
                                    </p:animEffect>
                                    <p:anim calcmode="lin" valueType="num">
                                      <p:cBhvr>
                                        <p:cTn id="47" dur="3644" tmFilter="0,0; 0.14,0.31; 0.43,0.73; 0.71,0.91; 1.0,1.0">
                                          <p:stCondLst>
                                            <p:cond delay="0"/>
                                          </p:stCondLst>
                                        </p:cTn>
                                        <p:tgtEl>
                                          <p:spTgt spid="6">
                                            <p:txEl>
                                              <p:pRg st="4" end="4"/>
                                            </p:txEl>
                                          </p:spTgt>
                                        </p:tgtEl>
                                        <p:attrNameLst>
                                          <p:attrName>ppt_x</p:attrName>
                                        </p:attrNameLst>
                                      </p:cBhvr>
                                      <p:tavLst>
                                        <p:tav tm="0">
                                          <p:val>
                                            <p:strVal val="ppt_x"/>
                                          </p:val>
                                        </p:tav>
                                        <p:tav tm="100000">
                                          <p:val>
                                            <p:strVal val="#ppt_x+0.25"/>
                                          </p:val>
                                        </p:tav>
                                      </p:tavLst>
                                    </p:anim>
                                    <p:anim calcmode="lin" valueType="num">
                                      <p:cBhvr>
                                        <p:cTn id="48" dur="356">
                                          <p:stCondLst>
                                            <p:cond delay="3644"/>
                                          </p:stCondLst>
                                        </p:cTn>
                                        <p:tgtEl>
                                          <p:spTgt spid="6">
                                            <p:txEl>
                                              <p:pRg st="4" end="4"/>
                                            </p:txEl>
                                          </p:spTgt>
                                        </p:tgtEl>
                                        <p:attrNameLst>
                                          <p:attrName>ppt_x</p:attrName>
                                        </p:attrNameLst>
                                      </p:cBhvr>
                                      <p:tavLst>
                                        <p:tav tm="0">
                                          <p:val>
                                            <p:strVal val="ppt_x"/>
                                          </p:val>
                                        </p:tav>
                                        <p:tav tm="100000">
                                          <p:val>
                                            <p:strVal val="ppt_x"/>
                                          </p:val>
                                        </p:tav>
                                      </p:tavLst>
                                    </p:anim>
                                    <p:anim calcmode="lin" valueType="num">
                                      <p:cBhvr>
                                        <p:cTn id="49" dur="1328" tmFilter="0.0,0.0;0.25,0.07;0.50,0.2;0.75,0.467;1.0,1.0">
                                          <p:stCondLst>
                                            <p:cond delay="0"/>
                                          </p:stCondLst>
                                        </p:cTn>
                                        <p:tgtEl>
                                          <p:spTgt spid="6">
                                            <p:txEl>
                                              <p:pRg st="4" end="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1328" tmFilter="0, 0; 0.125,0.2665; 0.25,0.4; 0.375,0.465; 0.5,0.5;  0.625,0.535; 0.75,0.6; 0.875,0.7335; 1,1">
                                          <p:stCondLst>
                                            <p:cond delay="1328"/>
                                          </p:stCondLst>
                                        </p:cTn>
                                        <p:tgtEl>
                                          <p:spTgt spid="6">
                                            <p:txEl>
                                              <p:pRg st="4" end="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664" tmFilter="0, 0; 0.125,0.2665; 0.25,0.4; 0.375,0.465; 0.5,0.5;  0.625,0.535; 0.75,0.6; 0.875,0.7335; 1,1">
                                          <p:stCondLst>
                                            <p:cond delay="2648"/>
                                          </p:stCondLst>
                                        </p:cTn>
                                        <p:tgtEl>
                                          <p:spTgt spid="6">
                                            <p:txEl>
                                              <p:pRg st="4" end="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328" tmFilter="0, 0; 0.125,0.2665; 0.25,0.4; 0.375,0.465; 0.5,0.5;  0.625,0.535; 0.75,0.6; 0.875,0.7335; 1,1">
                                          <p:stCondLst>
                                            <p:cond delay="3312"/>
                                          </p:stCondLst>
                                        </p:cTn>
                                        <p:tgtEl>
                                          <p:spTgt spid="6">
                                            <p:txEl>
                                              <p:pRg st="4" end="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360" accel="50000">
                                          <p:stCondLst>
                                            <p:cond delay="3640"/>
                                          </p:stCondLst>
                                        </p:cTn>
                                        <p:tgtEl>
                                          <p:spTgt spid="6">
                                            <p:txEl>
                                              <p:pRg st="4" end="4"/>
                                            </p:txEl>
                                          </p:spTgt>
                                        </p:tgtEl>
                                        <p:attrNameLst>
                                          <p:attrName>ppt_y</p:attrName>
                                        </p:attrNameLst>
                                      </p:cBhvr>
                                      <p:tavLst>
                                        <p:tav tm="0">
                                          <p:val>
                                            <p:strVal val="ppt_y"/>
                                          </p:val>
                                        </p:tav>
                                        <p:tav tm="100000">
                                          <p:val>
                                            <p:strVal val="ppt_y+ppt_h"/>
                                          </p:val>
                                        </p:tav>
                                      </p:tavLst>
                                    </p:anim>
                                    <p:animScale>
                                      <p:cBhvr>
                                        <p:cTn id="54" dur="52">
                                          <p:stCondLst>
                                            <p:cond delay="1240"/>
                                          </p:stCondLst>
                                        </p:cTn>
                                        <p:tgtEl>
                                          <p:spTgt spid="6">
                                            <p:txEl>
                                              <p:pRg st="4" end="4"/>
                                            </p:txEl>
                                          </p:spTgt>
                                        </p:tgtEl>
                                      </p:cBhvr>
                                      <p:to x="100000" y="60000"/>
                                    </p:animScale>
                                    <p:animScale>
                                      <p:cBhvr>
                                        <p:cTn id="55" dur="332" decel="50000">
                                          <p:stCondLst>
                                            <p:cond delay="1292"/>
                                          </p:stCondLst>
                                        </p:cTn>
                                        <p:tgtEl>
                                          <p:spTgt spid="6">
                                            <p:txEl>
                                              <p:pRg st="4" end="4"/>
                                            </p:txEl>
                                          </p:spTgt>
                                        </p:tgtEl>
                                      </p:cBhvr>
                                      <p:to x="100000" y="100000"/>
                                    </p:animScale>
                                    <p:animScale>
                                      <p:cBhvr>
                                        <p:cTn id="56" dur="52">
                                          <p:stCondLst>
                                            <p:cond delay="2624"/>
                                          </p:stCondLst>
                                        </p:cTn>
                                        <p:tgtEl>
                                          <p:spTgt spid="6">
                                            <p:txEl>
                                              <p:pRg st="4" end="4"/>
                                            </p:txEl>
                                          </p:spTgt>
                                        </p:tgtEl>
                                      </p:cBhvr>
                                      <p:to x="100000" y="80000"/>
                                    </p:animScale>
                                    <p:animScale>
                                      <p:cBhvr>
                                        <p:cTn id="57" dur="332" decel="50000">
                                          <p:stCondLst>
                                            <p:cond delay="2676"/>
                                          </p:stCondLst>
                                        </p:cTn>
                                        <p:tgtEl>
                                          <p:spTgt spid="6">
                                            <p:txEl>
                                              <p:pRg st="4" end="4"/>
                                            </p:txEl>
                                          </p:spTgt>
                                        </p:tgtEl>
                                      </p:cBhvr>
                                      <p:to x="100000" y="100000"/>
                                    </p:animScale>
                                    <p:animScale>
                                      <p:cBhvr>
                                        <p:cTn id="58" dur="52">
                                          <p:stCondLst>
                                            <p:cond delay="3284"/>
                                          </p:stCondLst>
                                        </p:cTn>
                                        <p:tgtEl>
                                          <p:spTgt spid="6">
                                            <p:txEl>
                                              <p:pRg st="4" end="4"/>
                                            </p:txEl>
                                          </p:spTgt>
                                        </p:tgtEl>
                                      </p:cBhvr>
                                      <p:to x="100000" y="90000"/>
                                    </p:animScale>
                                    <p:animScale>
                                      <p:cBhvr>
                                        <p:cTn id="59" dur="332" decel="50000">
                                          <p:stCondLst>
                                            <p:cond delay="3336"/>
                                          </p:stCondLst>
                                        </p:cTn>
                                        <p:tgtEl>
                                          <p:spTgt spid="6">
                                            <p:txEl>
                                              <p:pRg st="4" end="4"/>
                                            </p:txEl>
                                          </p:spTgt>
                                        </p:tgtEl>
                                      </p:cBhvr>
                                      <p:to x="100000" y="100000"/>
                                    </p:animScale>
                                    <p:animScale>
                                      <p:cBhvr>
                                        <p:cTn id="60" dur="52">
                                          <p:stCondLst>
                                            <p:cond delay="3616"/>
                                          </p:stCondLst>
                                        </p:cTn>
                                        <p:tgtEl>
                                          <p:spTgt spid="6">
                                            <p:txEl>
                                              <p:pRg st="4" end="4"/>
                                            </p:txEl>
                                          </p:spTgt>
                                        </p:tgtEl>
                                      </p:cBhvr>
                                      <p:to x="100000" y="95000"/>
                                    </p:animScale>
                                    <p:animScale>
                                      <p:cBhvr>
                                        <p:cTn id="61" dur="332" decel="50000">
                                          <p:stCondLst>
                                            <p:cond delay="3668"/>
                                          </p:stCondLst>
                                        </p:cTn>
                                        <p:tgtEl>
                                          <p:spTgt spid="6">
                                            <p:txEl>
                                              <p:pRg st="4" end="4"/>
                                            </p:txEl>
                                          </p:spTgt>
                                        </p:tgtEl>
                                      </p:cBhvr>
                                      <p:to x="100000" y="100000"/>
                                    </p:animScale>
                                    <p:set>
                                      <p:cBhvr>
                                        <p:cTn id="62" dur="1" fill="hold">
                                          <p:stCondLst>
                                            <p:cond delay="3999"/>
                                          </p:stCondLst>
                                        </p:cTn>
                                        <p:tgtEl>
                                          <p:spTgt spid="6">
                                            <p:txEl>
                                              <p:pRg st="4" end="4"/>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grpId="0" nodeType="clickEffect">
                                  <p:stCondLst>
                                    <p:cond delay="0"/>
                                  </p:stCondLst>
                                  <p:childTnLst>
                                    <p:animEffect transition="out" filter="wipe(down)">
                                      <p:cBhvr>
                                        <p:cTn id="66" dur="360" accel="50000">
                                          <p:stCondLst>
                                            <p:cond delay="3640"/>
                                          </p:stCondLst>
                                        </p:cTn>
                                        <p:tgtEl>
                                          <p:spTgt spid="6">
                                            <p:txEl>
                                              <p:pRg st="6" end="6"/>
                                            </p:txEl>
                                          </p:spTgt>
                                        </p:tgtEl>
                                      </p:cBhvr>
                                    </p:animEffect>
                                    <p:anim calcmode="lin" valueType="num">
                                      <p:cBhvr>
                                        <p:cTn id="67" dur="3644" tmFilter="0,0; 0.14,0.31; 0.43,0.73; 0.71,0.91; 1.0,1.0">
                                          <p:stCondLst>
                                            <p:cond delay="0"/>
                                          </p:stCondLst>
                                        </p:cTn>
                                        <p:tgtEl>
                                          <p:spTgt spid="6">
                                            <p:txEl>
                                              <p:pRg st="6" end="6"/>
                                            </p:txEl>
                                          </p:spTgt>
                                        </p:tgtEl>
                                        <p:attrNameLst>
                                          <p:attrName>ppt_x</p:attrName>
                                        </p:attrNameLst>
                                      </p:cBhvr>
                                      <p:tavLst>
                                        <p:tav tm="0">
                                          <p:val>
                                            <p:strVal val="ppt_x"/>
                                          </p:val>
                                        </p:tav>
                                        <p:tav tm="100000">
                                          <p:val>
                                            <p:strVal val="#ppt_x+0.25"/>
                                          </p:val>
                                        </p:tav>
                                      </p:tavLst>
                                    </p:anim>
                                    <p:anim calcmode="lin" valueType="num">
                                      <p:cBhvr>
                                        <p:cTn id="68" dur="356">
                                          <p:stCondLst>
                                            <p:cond delay="3644"/>
                                          </p:stCondLst>
                                        </p:cTn>
                                        <p:tgtEl>
                                          <p:spTgt spid="6">
                                            <p:txEl>
                                              <p:pRg st="6" end="6"/>
                                            </p:txEl>
                                          </p:spTgt>
                                        </p:tgtEl>
                                        <p:attrNameLst>
                                          <p:attrName>ppt_x</p:attrName>
                                        </p:attrNameLst>
                                      </p:cBhvr>
                                      <p:tavLst>
                                        <p:tav tm="0">
                                          <p:val>
                                            <p:strVal val="ppt_x"/>
                                          </p:val>
                                        </p:tav>
                                        <p:tav tm="100000">
                                          <p:val>
                                            <p:strVal val="ppt_x"/>
                                          </p:val>
                                        </p:tav>
                                      </p:tavLst>
                                    </p:anim>
                                    <p:anim calcmode="lin" valueType="num">
                                      <p:cBhvr>
                                        <p:cTn id="69" dur="1328" tmFilter="0.0,0.0;0.25,0.07;0.50,0.2;0.75,0.467;1.0,1.0">
                                          <p:stCondLst>
                                            <p:cond delay="0"/>
                                          </p:stCondLst>
                                        </p:cTn>
                                        <p:tgtEl>
                                          <p:spTgt spid="6">
                                            <p:txEl>
                                              <p:pRg st="6" end="6"/>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1328" tmFilter="0, 0; 0.125,0.2665; 0.25,0.4; 0.375,0.465; 0.5,0.5;  0.625,0.535; 0.75,0.6; 0.875,0.7335; 1,1">
                                          <p:stCondLst>
                                            <p:cond delay="1328"/>
                                          </p:stCondLst>
                                        </p:cTn>
                                        <p:tgtEl>
                                          <p:spTgt spid="6">
                                            <p:txEl>
                                              <p:pRg st="6" end="6"/>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664" tmFilter="0, 0; 0.125,0.2665; 0.25,0.4; 0.375,0.465; 0.5,0.5;  0.625,0.535; 0.75,0.6; 0.875,0.7335; 1,1">
                                          <p:stCondLst>
                                            <p:cond delay="2648"/>
                                          </p:stCondLst>
                                        </p:cTn>
                                        <p:tgtEl>
                                          <p:spTgt spid="6">
                                            <p:txEl>
                                              <p:pRg st="6" end="6"/>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328" tmFilter="0, 0; 0.125,0.2665; 0.25,0.4; 0.375,0.465; 0.5,0.5;  0.625,0.535; 0.75,0.6; 0.875,0.7335; 1,1">
                                          <p:stCondLst>
                                            <p:cond delay="3312"/>
                                          </p:stCondLst>
                                        </p:cTn>
                                        <p:tgtEl>
                                          <p:spTgt spid="6">
                                            <p:txEl>
                                              <p:pRg st="6" end="6"/>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360" accel="50000">
                                          <p:stCondLst>
                                            <p:cond delay="3640"/>
                                          </p:stCondLst>
                                        </p:cTn>
                                        <p:tgtEl>
                                          <p:spTgt spid="6">
                                            <p:txEl>
                                              <p:pRg st="6" end="6"/>
                                            </p:txEl>
                                          </p:spTgt>
                                        </p:tgtEl>
                                        <p:attrNameLst>
                                          <p:attrName>ppt_y</p:attrName>
                                        </p:attrNameLst>
                                      </p:cBhvr>
                                      <p:tavLst>
                                        <p:tav tm="0">
                                          <p:val>
                                            <p:strVal val="ppt_y"/>
                                          </p:val>
                                        </p:tav>
                                        <p:tav tm="100000">
                                          <p:val>
                                            <p:strVal val="ppt_y+ppt_h"/>
                                          </p:val>
                                        </p:tav>
                                      </p:tavLst>
                                    </p:anim>
                                    <p:animScale>
                                      <p:cBhvr>
                                        <p:cTn id="74" dur="52">
                                          <p:stCondLst>
                                            <p:cond delay="1240"/>
                                          </p:stCondLst>
                                        </p:cTn>
                                        <p:tgtEl>
                                          <p:spTgt spid="6">
                                            <p:txEl>
                                              <p:pRg st="6" end="6"/>
                                            </p:txEl>
                                          </p:spTgt>
                                        </p:tgtEl>
                                      </p:cBhvr>
                                      <p:to x="100000" y="60000"/>
                                    </p:animScale>
                                    <p:animScale>
                                      <p:cBhvr>
                                        <p:cTn id="75" dur="332" decel="50000">
                                          <p:stCondLst>
                                            <p:cond delay="1292"/>
                                          </p:stCondLst>
                                        </p:cTn>
                                        <p:tgtEl>
                                          <p:spTgt spid="6">
                                            <p:txEl>
                                              <p:pRg st="6" end="6"/>
                                            </p:txEl>
                                          </p:spTgt>
                                        </p:tgtEl>
                                      </p:cBhvr>
                                      <p:to x="100000" y="100000"/>
                                    </p:animScale>
                                    <p:animScale>
                                      <p:cBhvr>
                                        <p:cTn id="76" dur="52">
                                          <p:stCondLst>
                                            <p:cond delay="2624"/>
                                          </p:stCondLst>
                                        </p:cTn>
                                        <p:tgtEl>
                                          <p:spTgt spid="6">
                                            <p:txEl>
                                              <p:pRg st="6" end="6"/>
                                            </p:txEl>
                                          </p:spTgt>
                                        </p:tgtEl>
                                      </p:cBhvr>
                                      <p:to x="100000" y="80000"/>
                                    </p:animScale>
                                    <p:animScale>
                                      <p:cBhvr>
                                        <p:cTn id="77" dur="332" decel="50000">
                                          <p:stCondLst>
                                            <p:cond delay="2676"/>
                                          </p:stCondLst>
                                        </p:cTn>
                                        <p:tgtEl>
                                          <p:spTgt spid="6">
                                            <p:txEl>
                                              <p:pRg st="6" end="6"/>
                                            </p:txEl>
                                          </p:spTgt>
                                        </p:tgtEl>
                                      </p:cBhvr>
                                      <p:to x="100000" y="100000"/>
                                    </p:animScale>
                                    <p:animScale>
                                      <p:cBhvr>
                                        <p:cTn id="78" dur="52">
                                          <p:stCondLst>
                                            <p:cond delay="3284"/>
                                          </p:stCondLst>
                                        </p:cTn>
                                        <p:tgtEl>
                                          <p:spTgt spid="6">
                                            <p:txEl>
                                              <p:pRg st="6" end="6"/>
                                            </p:txEl>
                                          </p:spTgt>
                                        </p:tgtEl>
                                      </p:cBhvr>
                                      <p:to x="100000" y="90000"/>
                                    </p:animScale>
                                    <p:animScale>
                                      <p:cBhvr>
                                        <p:cTn id="79" dur="332" decel="50000">
                                          <p:stCondLst>
                                            <p:cond delay="3336"/>
                                          </p:stCondLst>
                                        </p:cTn>
                                        <p:tgtEl>
                                          <p:spTgt spid="6">
                                            <p:txEl>
                                              <p:pRg st="6" end="6"/>
                                            </p:txEl>
                                          </p:spTgt>
                                        </p:tgtEl>
                                      </p:cBhvr>
                                      <p:to x="100000" y="100000"/>
                                    </p:animScale>
                                    <p:animScale>
                                      <p:cBhvr>
                                        <p:cTn id="80" dur="52">
                                          <p:stCondLst>
                                            <p:cond delay="3616"/>
                                          </p:stCondLst>
                                        </p:cTn>
                                        <p:tgtEl>
                                          <p:spTgt spid="6">
                                            <p:txEl>
                                              <p:pRg st="6" end="6"/>
                                            </p:txEl>
                                          </p:spTgt>
                                        </p:tgtEl>
                                      </p:cBhvr>
                                      <p:to x="100000" y="95000"/>
                                    </p:animScale>
                                    <p:animScale>
                                      <p:cBhvr>
                                        <p:cTn id="81" dur="332" decel="50000">
                                          <p:stCondLst>
                                            <p:cond delay="3668"/>
                                          </p:stCondLst>
                                        </p:cTn>
                                        <p:tgtEl>
                                          <p:spTgt spid="6">
                                            <p:txEl>
                                              <p:pRg st="6" end="6"/>
                                            </p:txEl>
                                          </p:spTgt>
                                        </p:tgtEl>
                                      </p:cBhvr>
                                      <p:to x="100000" y="100000"/>
                                    </p:animScale>
                                    <p:set>
                                      <p:cBhvr>
                                        <p:cTn id="82" dur="1" fill="hold">
                                          <p:stCondLst>
                                            <p:cond delay="3999"/>
                                          </p:stCondLst>
                                        </p:cTn>
                                        <p:tgtEl>
                                          <p:spTgt spid="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630362"/>
          </a:xfrm>
        </p:spPr>
        <p:txBody>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Let’s take a look at the values in action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(click below)</a:t>
            </a: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dirty="0"/>
          </a:p>
        </p:txBody>
      </p:sp>
      <p:pic>
        <p:nvPicPr>
          <p:cNvPr id="2050"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948629"/>
            <a:ext cx="7399453" cy="452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57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858962"/>
          </a:xfrm>
        </p:spPr>
        <p:txBody>
          <a:bodyPr/>
          <a:lstStyle/>
          <a:p>
            <a:pPr algn="ctr"/>
            <a:r>
              <a:rPr lang="en-US" dirty="0" smtClean="0">
                <a:latin typeface="Aharoni" panose="02010803020104030203" pitchFamily="2" charset="-79"/>
                <a:cs typeface="Aharoni" panose="02010803020104030203" pitchFamily="2" charset="-79"/>
              </a:rPr>
              <a:t>Key Points to making a Person-Centered Plan</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2438400"/>
            <a:ext cx="7620000" cy="3962400"/>
          </a:xfrm>
        </p:spPr>
        <p:txBody>
          <a:bodyPr>
            <a:normAutofit fontScale="70000" lnSpcReduction="20000"/>
          </a:bodyPr>
          <a:lstStyle/>
          <a:p>
            <a:pPr marL="509588" indent="-395288">
              <a:spcAft>
                <a:spcPts val="1200"/>
              </a:spcAft>
              <a:buNone/>
            </a:pPr>
            <a:r>
              <a:rPr lang="en-US" sz="4000" dirty="0" smtClean="0"/>
              <a:t>1.  Start with the person – help them figure out what they want in their life</a:t>
            </a:r>
            <a:endParaRPr lang="en-US" sz="3800" dirty="0" smtClean="0"/>
          </a:p>
          <a:p>
            <a:pPr marL="576263" indent="-461963">
              <a:spcAft>
                <a:spcPts val="1200"/>
              </a:spcAft>
              <a:buNone/>
            </a:pPr>
            <a:r>
              <a:rPr lang="en-US" sz="4000" dirty="0" smtClean="0"/>
              <a:t>2. </a:t>
            </a:r>
            <a:r>
              <a:rPr lang="en-US" sz="4000" dirty="0"/>
              <a:t>W</a:t>
            </a:r>
            <a:r>
              <a:rPr lang="en-US" sz="4000" dirty="0" smtClean="0"/>
              <a:t>hat supports are needed to get what they want? </a:t>
            </a:r>
          </a:p>
          <a:p>
            <a:pPr marL="576263" indent="-461963">
              <a:spcAft>
                <a:spcPts val="1200"/>
              </a:spcAft>
              <a:buNone/>
            </a:pPr>
            <a:r>
              <a:rPr lang="en-US" sz="4000" dirty="0" smtClean="0"/>
              <a:t>3.  What capacities does the person already have to get some of these needs met without paid supports?  </a:t>
            </a:r>
          </a:p>
          <a:p>
            <a:pPr marL="576263" indent="-461963">
              <a:spcAft>
                <a:spcPts val="1200"/>
              </a:spcAft>
              <a:buNone/>
            </a:pPr>
            <a:r>
              <a:rPr lang="en-US" sz="4000" dirty="0" smtClean="0"/>
              <a:t>4.  What  supports can you provide to enhance the life they desire? </a:t>
            </a:r>
            <a:endParaRPr lang="en-US" sz="4000" dirty="0"/>
          </a:p>
        </p:txBody>
      </p:sp>
    </p:spTree>
    <p:extLst>
      <p:ext uri="{BB962C8B-B14F-4D97-AF65-F5344CB8AC3E}">
        <p14:creationId xmlns:p14="http://schemas.microsoft.com/office/powerpoint/2010/main" val="151085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9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19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19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19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haroni" panose="02010803020104030203" pitchFamily="2" charset="-79"/>
                <a:cs typeface="Aharoni" panose="02010803020104030203" pitchFamily="2" charset="-79"/>
              </a:rPr>
              <a:t>Consider…..</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sz="4400" dirty="0"/>
              <a:t>Why is person-centered planning important</a:t>
            </a:r>
            <a:r>
              <a:rPr lang="en-US" sz="4400" dirty="0" smtClean="0"/>
              <a:t>?</a:t>
            </a:r>
          </a:p>
          <a:p>
            <a:pPr marL="114300" indent="0">
              <a:buNone/>
            </a:pPr>
            <a:endParaRPr lang="en-US" sz="4400" dirty="0"/>
          </a:p>
          <a:p>
            <a:r>
              <a:rPr lang="en-US" sz="4400" dirty="0" smtClean="0"/>
              <a:t>How do you know if a plan is truly person-centered?</a:t>
            </a:r>
          </a:p>
          <a:p>
            <a:pPr marL="114300" indent="0">
              <a:buNone/>
            </a:pPr>
            <a:endParaRPr lang="en-US" sz="4400" dirty="0"/>
          </a:p>
          <a:p>
            <a:endParaRPr lang="en-US" sz="3200" dirty="0" smtClean="0"/>
          </a:p>
        </p:txBody>
      </p:sp>
    </p:spTree>
    <p:extLst>
      <p:ext uri="{BB962C8B-B14F-4D97-AF65-F5344CB8AC3E}">
        <p14:creationId xmlns:p14="http://schemas.microsoft.com/office/powerpoint/2010/main" val="398618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3">
                                            <p:txEl>
                                              <p:pRg st="0" end="0"/>
                                            </p:txEl>
                                          </p:spTgt>
                                        </p:tgtEl>
                                      </p:cBhvr>
                                    </p:animEffect>
                                    <p:animScale>
                                      <p:cBhvr>
                                        <p:cTn id="7" dur="150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3000" tmFilter="0, 0; .2, .5; .8, .5; 1, 0"/>
                                        <p:tgtEl>
                                          <p:spTgt spid="3">
                                            <p:txEl>
                                              <p:pRg st="2" end="2"/>
                                            </p:txEl>
                                          </p:spTgt>
                                        </p:tgtEl>
                                      </p:cBhvr>
                                    </p:animEffect>
                                    <p:animScale>
                                      <p:cBhvr>
                                        <p:cTn id="12" dur="150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Using the Tools </a:t>
            </a:r>
            <a:r>
              <a:rPr lang="en-US" sz="2000" dirty="0" smtClean="0">
                <a:latin typeface="Aharoni" panose="02010803020104030203" pitchFamily="2" charset="-79"/>
                <a:cs typeface="Aharoni" panose="02010803020104030203" pitchFamily="2" charset="-79"/>
              </a:rPr>
              <a:t>(click below)</a:t>
            </a:r>
            <a:endParaRPr lang="en-US" dirty="0">
              <a:latin typeface="Aharoni" panose="02010803020104030203" pitchFamily="2" charset="-79"/>
              <a:cs typeface="Aharoni" panose="02010803020104030203" pitchFamily="2" charset="-79"/>
            </a:endParaRPr>
          </a:p>
        </p:txBody>
      </p:sp>
      <p:pic>
        <p:nvPicPr>
          <p:cNvPr id="3074"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206310"/>
            <a:ext cx="7162800" cy="429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3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8EBF1C3310545ABF3CFCFEE8778B8" ma:contentTypeVersion="0" ma:contentTypeDescription="Create a new document." ma:contentTypeScope="" ma:versionID="545d0b11f4c87f8153ca359e2d7e7b2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3469BE-268B-4D82-8D01-2ABF9BA47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7764A44-3F75-4603-B3C7-A357902F6DF3}">
  <ds:schemaRefs>
    <ds:schemaRef ds:uri="http://purl.org/dc/elements/1.1/"/>
    <ds:schemaRef ds:uri="http://www.w3.org/XML/1998/namespac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1B7A659-1526-4871-85B0-CCBC58917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30093</TotalTime>
  <Words>2390</Words>
  <Application>Microsoft Office PowerPoint</Application>
  <PresentationFormat>On-screen Show (4:3)</PresentationFormat>
  <Paragraphs>219</Paragraphs>
  <Slides>41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Adjacency</vt:lpstr>
      <vt:lpstr>Microsoft Word Document</vt:lpstr>
      <vt:lpstr>The Person- Centered Perspective</vt:lpstr>
      <vt:lpstr>What does it mean to be Person-centered</vt:lpstr>
      <vt:lpstr>PowerPoint Presentation</vt:lpstr>
      <vt:lpstr>Think about yourself…..</vt:lpstr>
      <vt:lpstr>Think about someone your agency supports…..</vt:lpstr>
      <vt:lpstr>Let’s take a look at the values in action (click below) </vt:lpstr>
      <vt:lpstr>Key Points to making a Person-Centered Plan</vt:lpstr>
      <vt:lpstr>Consider…..</vt:lpstr>
      <vt:lpstr>Using the Tools (click below)</vt:lpstr>
      <vt:lpstr>Using a Person-Centered Approach </vt:lpstr>
      <vt:lpstr>Ask yourself…..</vt:lpstr>
      <vt:lpstr>Tools</vt:lpstr>
      <vt:lpstr>PowerPoint Presentation</vt:lpstr>
      <vt:lpstr>Residential Service Guidelines</vt:lpstr>
      <vt:lpstr>Residential Service Guidelines</vt:lpstr>
      <vt:lpstr>Residential Service Guidelines</vt:lpstr>
      <vt:lpstr>Involving Others in Person-Centered Planning</vt:lpstr>
      <vt:lpstr>“Important To”  and  “Important For”</vt:lpstr>
      <vt:lpstr>Putting it in Practice</vt:lpstr>
      <vt:lpstr>In order to really understand who the person is and to build a useful tool, you should know:</vt:lpstr>
      <vt:lpstr>One-Page Profile</vt:lpstr>
      <vt:lpstr>One-Page Profile</vt:lpstr>
      <vt:lpstr>PowerPoint Presentation</vt:lpstr>
      <vt:lpstr>PowerPoint Presentation</vt:lpstr>
      <vt:lpstr>PowerPoint Presentation</vt:lpstr>
      <vt:lpstr>PowerPoint Presentation</vt:lpstr>
      <vt:lpstr>Circles of Support / Relationship Circle</vt:lpstr>
      <vt:lpstr>PowerPoint Presentation</vt:lpstr>
      <vt:lpstr>- How do the relationship maps look different?   - Do you have as many paid people in your life? Family? Close relationships?  - Are there opportunities to expand on relationships? </vt:lpstr>
      <vt:lpstr>What’s Working</vt:lpstr>
      <vt:lpstr>Putting the Plan into Action</vt:lpstr>
      <vt:lpstr>The Person’s GOALS</vt:lpstr>
      <vt:lpstr>Getting to the heart of the Goal </vt:lpstr>
      <vt:lpstr>What to focus on to achieve GOAL</vt:lpstr>
      <vt:lpstr>Examples</vt:lpstr>
      <vt:lpstr>Examples</vt:lpstr>
      <vt:lpstr>IISP Goals</vt:lpstr>
      <vt:lpstr>Time for self-evaluation…</vt:lpstr>
      <vt:lpstr>Using what you have learned</vt:lpstr>
      <vt:lpstr>The Next Steps…. </vt:lpstr>
      <vt:lpstr>Questions / 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Person- Centered Perspective</dc:title>
  <dc:creator>Miller, Sandra J (DSHS/DDA)</dc:creator>
  <cp:lastModifiedBy>Miller, Sandra J (DSHS/DDA)</cp:lastModifiedBy>
  <cp:revision>72</cp:revision>
  <dcterms:created xsi:type="dcterms:W3CDTF">2015-03-06T23:06:07Z</dcterms:created>
  <dcterms:modified xsi:type="dcterms:W3CDTF">2015-08-07T21:07:53Z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0x010100DBC8EBF1C3310545ABF3CFCFEE8778B8</vt:lpwstr>
  </property>
</Properties>
</file>