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6" r:id="rId4"/>
    <p:sldId id="259" r:id="rId5"/>
    <p:sldId id="267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5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>
        <p:scale>
          <a:sx n="78" d="100"/>
          <a:sy n="78" d="100"/>
        </p:scale>
        <p:origin x="5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1547E-8084-478F-AFB2-4ACC7973D15C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DD725-B899-4356-9E59-F44E0CEA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3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handouts.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Adult Learners:  DDA CRSB 6/2015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166E0-7243-4C21-944D-8CB35D7425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8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15BF-DA19-084E-8167-222409EAB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E5C0A-867A-7842-A05B-772912374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7C91-21A0-5C44-AB7C-928283E1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A7E13-DF65-F94D-A9BF-DE7996A3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0389D-1F2E-3A46-8124-CCFDCD92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0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94AF-2DB2-0046-942B-2A95154E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7448E-2146-7F4A-B352-013596160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47B64-C8FB-0044-A78D-227EB383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8D21D-D1F4-CE4B-B458-B4E93081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3318D-9F53-2F47-9851-14706E39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0DA10-2F04-B246-B115-17D7B9C7C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A2CEB-9C04-8445-ACAC-E30C26200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88437-D330-724F-B20D-F28E9685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1F652-2F54-CE46-95CC-DFBFDD39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0A8CA-E017-DA43-AC13-6264CF3E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2B44-20E6-614D-8BAB-0032B979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6E30-66CE-F747-A7D0-DF2ACB46C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59E58-E371-1042-BDD8-8068B267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11A98-BC5F-C24C-AE11-9BF25370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5C024-0F3B-0746-ABBD-8D64FDB5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0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06E5-6100-5447-9900-D80DB767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F7E1-0C96-E943-B3F1-A4AD2A5AC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FAC85-90A0-9349-94DB-E8262A5F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50BC4-4763-2049-815C-83A3BA8E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D09E7-4191-C14C-B913-D127AF83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E45C-4D6E-C340-95A2-9FFD9525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25359-56F4-7F41-8335-A1283DBC0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0281C-41B9-0E41-973E-5BCEA0F52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96FE5-BACB-7B46-95AC-9D693EC2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F54D-5FDC-C642-B669-9D9FE77B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5262-065D-2343-9605-E62A7B57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637A-24FA-4E43-8017-1CD9A21A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EC553-D00C-6B4E-BD0B-0BDC55A93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290BB-A051-734C-A4D0-18465D6B0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79D5C-E16B-284A-9455-73B4A7F23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1695A-DF09-7149-A5A6-D10CEDA0B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96DA8-556B-EF41-927F-F273F964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B9DE5-41C8-8D45-8D16-3F03AA32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1119A-7D4E-724B-8F15-89C4286B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8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90E9-E483-8A4C-BF6F-DB280CDD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F69E9-0AE3-B445-8BFC-ED14B335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8B184-EEAD-2B4F-A564-5245027A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D06C4-ABEF-3E40-8108-F945A32C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D6CED-8C18-1A41-A82B-2A904DFE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AF252-078B-7445-988E-0D415C77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57164-C0F1-F74C-89FF-94E0301C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9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5A24-95CD-054E-ADD9-4DA9939E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D6AA-A7DE-CC4A-9A8E-CC2C8D05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2F887-B836-E74B-BCD5-C29306C09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C8252-8068-C84D-9464-DC59AB92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44609-7052-7B41-8254-51A9FFC2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8730-B0BA-6D4F-8321-FAC83A2C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0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0930-B111-F342-BC27-822A7A7E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A60AF-B82C-3041-962D-FE93825FD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22AF8-96E5-FB46-9794-30888CAD1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3A731-91C6-5D4A-9789-9841FCA4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9DEE7-276B-6841-A098-BDA57056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0FC48-4BFE-4643-830B-CB47542C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5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08B48-B4E3-5348-B8EE-08AC111A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CEAC1-3C1F-CF47-B868-28D554C01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7B6E7-5176-B34A-8B6E-C21D3F01F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69E0-0C4F-4D41-A79F-822AA0C98EF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52421-27D2-804E-9200-5C15AE6A4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B7400-8F7F-1E48-AF84-EAD5791B7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1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lancSR@dshs.wa.g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lancSR@dshs.wa.gov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url?sa=i&amp;rct=j&amp;q=&amp;esrc=s&amp;source=images&amp;cd=&amp;ved=2ahUKEwjtqea9rY3lAhVuFjQIHeRlChIQjRx6BAgBEAQ&amp;url=https%3A%2F%2Fslideplayer.com%2Fslide%2F10171069%2F&amp;psig=AOvVaw0WTD-MS2DzLfLpS71YRy-R&amp;ust=157064769681412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79C5A-DD5C-3E4C-97B7-840679CE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200150" y="1956707"/>
            <a:ext cx="10278835" cy="1107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Buzz on Adult Learners!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7" y="3214007"/>
            <a:ext cx="3065744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83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479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18507" y="2914650"/>
            <a:ext cx="3706586" cy="758952"/>
          </a:xfrm>
        </p:spPr>
        <p:txBody>
          <a:bodyPr/>
          <a:lstStyle/>
          <a:p>
            <a:r>
              <a:rPr lang="en-US" b="1" dirty="0" smtClean="0"/>
              <a:t>The Hook</a:t>
            </a:r>
            <a:endParaRPr lang="en-US" b="1" dirty="0"/>
          </a:p>
        </p:txBody>
      </p:sp>
      <p:pic>
        <p:nvPicPr>
          <p:cNvPr id="8" name="Picture 3" descr="C:\Users\sprowje\AppData\Local\Microsoft\Windows\Temporary Internet Files\Content.IE5\V8KWTUUP\2249220370_c67df8d9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44" y="1844965"/>
            <a:ext cx="41056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479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3931" y="3175907"/>
            <a:ext cx="3021112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Modeling</a:t>
            </a:r>
            <a:endParaRPr lang="en-US" b="1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72" y="1937658"/>
            <a:ext cx="533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479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0980" y="3126921"/>
            <a:ext cx="2996620" cy="758952"/>
          </a:xfrm>
        </p:spPr>
        <p:txBody>
          <a:bodyPr/>
          <a:lstStyle/>
          <a:p>
            <a:r>
              <a:rPr lang="en-US" b="1" dirty="0" smtClean="0"/>
              <a:t>Instruction</a:t>
            </a:r>
            <a:endParaRPr lang="en-US" b="1" dirty="0"/>
          </a:p>
        </p:txBody>
      </p:sp>
      <p:pic>
        <p:nvPicPr>
          <p:cNvPr id="9" name="Picture 4" descr="C:\Users\sprowje\AppData\Local\Microsoft\Windows\Temporary Internet Files\Content.IE5\IDB0WQ7A\TED-logo-squar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7" y="202202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479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6680" y="3086100"/>
            <a:ext cx="3723241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Guided Practice</a:t>
            </a:r>
            <a:endParaRPr lang="en-US" b="1" dirty="0"/>
          </a:p>
        </p:txBody>
      </p:sp>
      <p:pic>
        <p:nvPicPr>
          <p:cNvPr id="7" name="Picture 3" descr="C:\Users\sprowje\AppData\Local\Microsoft\Windows\Temporary Internet Files\Content.IE5\LEXS2DZK\4448688868_165d81ecc0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01" y="1894115"/>
            <a:ext cx="4263594" cy="4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0"/>
            <a:ext cx="12700000" cy="71437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8278" y="2400627"/>
            <a:ext cx="5304065" cy="758952"/>
          </a:xfrm>
        </p:spPr>
        <p:txBody>
          <a:bodyPr/>
          <a:lstStyle/>
          <a:p>
            <a:r>
              <a:rPr lang="en-US" b="1" dirty="0" smtClean="0"/>
              <a:t>Independent Practice</a:t>
            </a:r>
            <a:endParaRPr lang="en-US" b="1" dirty="0"/>
          </a:p>
        </p:txBody>
      </p:sp>
      <p:pic>
        <p:nvPicPr>
          <p:cNvPr id="9" name="Picture 2" descr="C:\Users\sprowje\AppData\Local\Microsoft\Windows\Temporary Internet Files\Content.IE5\V8KWTUUP\elearning_ima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34" y="1763484"/>
            <a:ext cx="5508565" cy="41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0"/>
            <a:ext cx="12700000" cy="71437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3688" y="3074178"/>
            <a:ext cx="3445655" cy="758952"/>
          </a:xfrm>
        </p:spPr>
        <p:txBody>
          <a:bodyPr/>
          <a:lstStyle/>
          <a:p>
            <a:r>
              <a:rPr lang="en-US" b="1" dirty="0" smtClean="0"/>
              <a:t>Evaluation</a:t>
            </a:r>
            <a:endParaRPr lang="en-US" b="1" dirty="0"/>
          </a:p>
        </p:txBody>
      </p:sp>
      <p:pic>
        <p:nvPicPr>
          <p:cNvPr id="7" name="Picture 4" descr="C:\Users\sprowje\AppData\Local\Microsoft\Windows\Temporary Internet Files\Content.IE5\LEXS2DZK\iStock_000017685398Mediu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93" y="1673678"/>
            <a:ext cx="4648200" cy="46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E39F8-1CB5-F944-A823-31366A68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793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81617" y="179614"/>
            <a:ext cx="8534400" cy="758952"/>
          </a:xfrm>
        </p:spPr>
        <p:txBody>
          <a:bodyPr/>
          <a:lstStyle/>
          <a:p>
            <a:r>
              <a:rPr lang="en-US" b="1" dirty="0" smtClean="0"/>
              <a:t>Check for Understanding</a:t>
            </a:r>
            <a:endParaRPr lang="en-US" b="1" dirty="0"/>
          </a:p>
        </p:txBody>
      </p:sp>
      <p:pic>
        <p:nvPicPr>
          <p:cNvPr id="8" name="Picture 2" descr="Image result for CONE OF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9" y="1194706"/>
            <a:ext cx="6990138" cy="51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3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E39F8-1CB5-F944-A823-31366A68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793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8026" y="179614"/>
            <a:ext cx="4155947" cy="758952"/>
          </a:xfrm>
        </p:spPr>
        <p:txBody>
          <a:bodyPr/>
          <a:lstStyle/>
          <a:p>
            <a:r>
              <a:rPr lang="en-US" b="1" dirty="0" smtClean="0"/>
              <a:t>Activity</a:t>
            </a:r>
            <a:endParaRPr lang="en-US" b="1" dirty="0"/>
          </a:p>
        </p:txBody>
      </p:sp>
      <p:pic>
        <p:nvPicPr>
          <p:cNvPr id="5" name="Picture 2" descr="C:\Users\sprowje\AppData\Local\Microsoft\Windows\Temporary Internet Files\Content.IE5\07EFZ4KR\gg-architecturalblock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70" y="2993571"/>
            <a:ext cx="1950720" cy="21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359229" y="1020537"/>
            <a:ext cx="11446327" cy="5167992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In small groups of 3-4 grab a bag of blocks. As a team you will build a tower </a:t>
            </a:r>
          </a:p>
          <a:p>
            <a:r>
              <a:rPr lang="en-US" sz="3000" b="1" dirty="0" smtClean="0">
                <a:solidFill>
                  <a:srgbClr val="00B050"/>
                </a:solidFill>
              </a:rPr>
              <a:t>The tower should be as tall as you can make it without knocking it down.</a:t>
            </a:r>
          </a:p>
          <a:p>
            <a:r>
              <a:rPr lang="en-US" sz="3000" b="1" dirty="0" smtClean="0"/>
              <a:t>It should have:</a:t>
            </a:r>
          </a:p>
          <a:p>
            <a:pPr lvl="1"/>
            <a:r>
              <a:rPr lang="en-US" sz="3000" b="1" dirty="0" smtClean="0">
                <a:solidFill>
                  <a:srgbClr val="00B050"/>
                </a:solidFill>
              </a:rPr>
              <a:t> one window and one door</a:t>
            </a:r>
          </a:p>
          <a:p>
            <a:pPr lvl="1"/>
            <a:r>
              <a:rPr lang="en-US" sz="3000" b="1" dirty="0" smtClean="0"/>
              <a:t>Two distinct roof lines</a:t>
            </a:r>
          </a:p>
          <a:p>
            <a:pPr lvl="1"/>
            <a:r>
              <a:rPr lang="en-US" sz="3000" b="1" dirty="0" smtClean="0">
                <a:solidFill>
                  <a:srgbClr val="00B050"/>
                </a:solidFill>
              </a:rPr>
              <a:t>Three stories at a minimum</a:t>
            </a:r>
          </a:p>
          <a:p>
            <a:pPr lvl="1"/>
            <a:r>
              <a:rPr lang="en-US" sz="3000" b="1" dirty="0" smtClean="0"/>
              <a:t>It must rise up off of the table</a:t>
            </a:r>
          </a:p>
          <a:p>
            <a:pPr lvl="1"/>
            <a:r>
              <a:rPr lang="en-US" sz="3000" b="1" dirty="0" smtClean="0">
                <a:solidFill>
                  <a:srgbClr val="00B050"/>
                </a:solidFill>
              </a:rPr>
              <a:t>Use all of your </a:t>
            </a:r>
            <a:r>
              <a:rPr lang="en-US" sz="3000" b="1" dirty="0" smtClean="0">
                <a:solidFill>
                  <a:srgbClr val="00B050"/>
                </a:solidFill>
              </a:rPr>
              <a:t>blocks</a:t>
            </a:r>
          </a:p>
          <a:p>
            <a:pPr lvl="1"/>
            <a:r>
              <a:rPr lang="en-US" sz="3000" b="1" dirty="0" smtClean="0"/>
              <a:t>You </a:t>
            </a:r>
            <a:r>
              <a:rPr lang="en-US" sz="3000" b="1" dirty="0" smtClean="0"/>
              <a:t>may not borrow blocks from other teams.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5701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0"/>
            <a:ext cx="12700000" cy="71437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5236" y="544613"/>
            <a:ext cx="4904015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Graphic Facilitation</a:t>
            </a:r>
            <a:endParaRPr lang="en-US" b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8" y="1718582"/>
            <a:ext cx="875453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4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0"/>
            <a:ext cx="12700000" cy="71437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1886" y="2212522"/>
            <a:ext cx="3094264" cy="2849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competencies do I need to achieve as a Trainer?</a:t>
            </a:r>
            <a:endParaRPr lang="en-US" b="1" dirty="0"/>
          </a:p>
        </p:txBody>
      </p:sp>
      <p:pic>
        <p:nvPicPr>
          <p:cNvPr id="7" name="Picture 2" descr="C:\Users\sprowje\AppData\Local\Microsoft\Windows\Temporary Internet Files\Content.IE5\TIDEI7QU\log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22" y="1804307"/>
            <a:ext cx="8270937" cy="43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3A1510-C2AF-F849-8E29-87F5E1F35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19" y="2332264"/>
            <a:ext cx="5039160" cy="40481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1114" y="490184"/>
            <a:ext cx="4011385" cy="758952"/>
          </a:xfrm>
        </p:spPr>
        <p:txBody>
          <a:bodyPr/>
          <a:lstStyle/>
          <a:p>
            <a:r>
              <a:rPr lang="en-US" dirty="0" smtClean="0"/>
              <a:t>Train the Trainer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4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9EE3C4-3AF3-494D-8401-EBA0FF65F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36" y="1716260"/>
            <a:ext cx="4598414" cy="490497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91885" y="2438577"/>
            <a:ext cx="4890407" cy="36029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Sarah Blanchette</a:t>
            </a:r>
          </a:p>
          <a:p>
            <a:pPr marL="0" indent="0" algn="ctr">
              <a:buNone/>
            </a:pPr>
            <a:r>
              <a:rPr lang="en-US" sz="2800" dirty="0"/>
              <a:t>Residential Services Training</a:t>
            </a:r>
          </a:p>
          <a:p>
            <a:pPr marL="0" indent="0" algn="ctr">
              <a:buNone/>
            </a:pPr>
            <a:r>
              <a:rPr lang="en-US" sz="2800" dirty="0"/>
              <a:t>Program Manager</a:t>
            </a:r>
          </a:p>
          <a:p>
            <a:pPr marL="0" indent="0" algn="ctr">
              <a:buNone/>
            </a:pPr>
            <a:r>
              <a:rPr lang="en-US" sz="2800" dirty="0"/>
              <a:t>360-407-1540</a:t>
            </a:r>
          </a:p>
          <a:p>
            <a:pPr marL="0" indent="0" algn="ctr">
              <a:buNone/>
            </a:pPr>
            <a:r>
              <a:rPr lang="en-US" sz="2800" dirty="0">
                <a:hlinkClick r:id="rId4"/>
              </a:rPr>
              <a:t>BlancSR@dshs.wa.gov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52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Trainer Responsibilities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504-B75B-4733-92FD-BE674B8233C4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 descr="C:\Users\sprowje\AppData\Local\Microsoft\Windows\Temporary Internet Files\Content.IE5\SSPS24IX\outlined-cartoon-funny-eyes_gg59143912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600201"/>
            <a:ext cx="4857511" cy="469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DA template open, clo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985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53" y="377317"/>
            <a:ext cx="6429375" cy="6858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50570" y="2340606"/>
            <a:ext cx="3864430" cy="36029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Sarah Blanchette</a:t>
            </a:r>
          </a:p>
          <a:p>
            <a:pPr marL="0" indent="0" algn="ctr">
              <a:buNone/>
            </a:pPr>
            <a:r>
              <a:rPr lang="en-US" sz="2800" dirty="0"/>
              <a:t>Residential Services Training</a:t>
            </a:r>
          </a:p>
          <a:p>
            <a:pPr marL="0" indent="0" algn="ctr">
              <a:buNone/>
            </a:pPr>
            <a:r>
              <a:rPr lang="en-US" sz="2800" dirty="0"/>
              <a:t>Program Manager</a:t>
            </a:r>
          </a:p>
          <a:p>
            <a:pPr marL="0" indent="0">
              <a:buNone/>
            </a:pPr>
            <a:r>
              <a:rPr lang="en-US" sz="2800" dirty="0"/>
              <a:t>360-407-1540</a:t>
            </a:r>
          </a:p>
          <a:p>
            <a:pPr marL="0" indent="0">
              <a:buNone/>
            </a:pPr>
            <a:r>
              <a:rPr lang="en-US" sz="2800" dirty="0">
                <a:hlinkClick r:id="rId6"/>
              </a:rPr>
              <a:t>BlancSR@dshs.wa.gov</a:t>
            </a:r>
            <a:r>
              <a:rPr lang="en-US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8633" y="1414431"/>
            <a:ext cx="302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CAB"/>
                </a:solidFill>
              </a:rPr>
              <a:t>CRS Training </a:t>
            </a:r>
          </a:p>
          <a:p>
            <a:pPr algn="ctr"/>
            <a:r>
              <a:rPr lang="en-US" b="1" u="sng" dirty="0">
                <a:solidFill>
                  <a:srgbClr val="005CAB"/>
                </a:solidFill>
              </a:rPr>
              <a:t>Questions:</a:t>
            </a:r>
            <a:endParaRPr lang="en-US" b="1" u="sng" dirty="0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3A1510-C2AF-F849-8E29-87F5E1F35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772722" y="1967593"/>
            <a:ext cx="10646556" cy="37640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In order to be the most effective trainer you can be, it is imperative that you understand how adults learn and how to structure a training experience that will transform the lives of those you support within Developmental Disabilities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472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479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6814" y="367719"/>
            <a:ext cx="46863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3592" y="1756600"/>
            <a:ext cx="11748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3500" b="1" dirty="0"/>
              <a:t>Demonstrate principles of Adult Education </a:t>
            </a:r>
            <a:endParaRPr lang="en-US" sz="35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B050"/>
                </a:solidFill>
              </a:rPr>
              <a:t>Apply three learning styles to training </a:t>
            </a:r>
            <a:endParaRPr lang="en-US" sz="3500" dirty="0">
              <a:solidFill>
                <a:srgbClr val="00B050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3500" b="1" dirty="0"/>
              <a:t>Engage participants through interactive learning </a:t>
            </a:r>
            <a:endParaRPr lang="en-US" sz="35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B050"/>
                </a:solidFill>
              </a:rPr>
              <a:t>Respect and value cultural, generational and gender learning style differences </a:t>
            </a:r>
            <a:endParaRPr lang="en-US" sz="3500" dirty="0">
              <a:solidFill>
                <a:srgbClr val="00B050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3500" b="1" dirty="0"/>
              <a:t>Integrate effective facilitation into training </a:t>
            </a:r>
            <a:endParaRPr lang="en-US" sz="35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B050"/>
                </a:solidFill>
              </a:rPr>
              <a:t>Produce participants who can repeat what they learned two weeks after they were trained </a:t>
            </a:r>
            <a:endParaRPr lang="en-US" sz="3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2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479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What’s the buzz?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3028" y="1690334"/>
            <a:ext cx="11625943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Relevant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Immediately useful</a:t>
            </a:r>
          </a:p>
          <a:p>
            <a:r>
              <a:rPr lang="en-US" sz="4000" dirty="0" smtClean="0"/>
              <a:t>Engaging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Respectful</a:t>
            </a:r>
          </a:p>
          <a:p>
            <a:r>
              <a:rPr lang="en-US" sz="4000" dirty="0" smtClean="0"/>
              <a:t>Address multiple learning styles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Acknowledge what people already know</a:t>
            </a:r>
          </a:p>
          <a:p>
            <a:r>
              <a:rPr lang="en-US" sz="4000" dirty="0" smtClean="0"/>
              <a:t>Shows awareness of generational differences</a:t>
            </a:r>
            <a:endParaRPr lang="en-US" sz="4000" dirty="0"/>
          </a:p>
        </p:txBody>
      </p:sp>
      <p:pic>
        <p:nvPicPr>
          <p:cNvPr id="10" name="Picture 2" descr="C:\Users\sprowje\AppData\Local\Microsoft\Windows\Temporary Internet Files\Content.IE5\SSPS24IX\WorkerBe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043" y="2139041"/>
            <a:ext cx="2142672" cy="208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E39F8-1CB5-F944-A823-31366A68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440871"/>
            <a:ext cx="7527469" cy="538842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88" y="1216479"/>
            <a:ext cx="4449862" cy="13144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Learning Styles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504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E39F8-1CB5-F944-A823-31366A68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0788" y="310242"/>
            <a:ext cx="11062934" cy="758952"/>
          </a:xfrm>
        </p:spPr>
        <p:txBody>
          <a:bodyPr>
            <a:normAutofit/>
          </a:bodyPr>
          <a:lstStyle/>
          <a:p>
            <a:r>
              <a:rPr lang="en-US" b="1" dirty="0" smtClean="0"/>
              <a:t>Considering Generational Learning Differences</a:t>
            </a:r>
            <a:endParaRPr lang="en-US" b="1" dirty="0"/>
          </a:p>
        </p:txBody>
      </p:sp>
      <p:pic>
        <p:nvPicPr>
          <p:cNvPr id="10" name="Picture 2" descr="Image result for Gene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02" y="1069194"/>
            <a:ext cx="6952895" cy="52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479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b="1" dirty="0" smtClean="0"/>
              <a:t>Alike but different</a:t>
            </a:r>
            <a:endParaRPr lang="en-US" b="1" dirty="0"/>
          </a:p>
        </p:txBody>
      </p:sp>
      <p:pic>
        <p:nvPicPr>
          <p:cNvPr id="11" name="Picture 10" descr="Image result for GEnd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1" y="2690213"/>
            <a:ext cx="4052208" cy="335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BlancSR\AppData\Local\Microsoft\Windows\INetCache\Content.MSO\81E047EB.tmp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57" y="2800349"/>
            <a:ext cx="4027714" cy="337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1405180" y="2003388"/>
            <a:ext cx="2209800" cy="454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000" b="1" dirty="0" smtClean="0"/>
              <a:t>Gender</a:t>
            </a:r>
            <a:r>
              <a:rPr lang="en-US" sz="9500" dirty="0" smtClean="0"/>
              <a:t>	</a:t>
            </a:r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479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922" y="304800"/>
            <a:ext cx="7239000" cy="746760"/>
          </a:xfrm>
        </p:spPr>
        <p:txBody>
          <a:bodyPr>
            <a:normAutofit/>
          </a:bodyPr>
          <a:lstStyle/>
          <a:p>
            <a:r>
              <a:rPr lang="en-US" b="1" dirty="0" smtClean="0"/>
              <a:t>Best Practices for Teaching</a:t>
            </a:r>
            <a:endParaRPr lang="en-US" b="1" dirty="0"/>
          </a:p>
        </p:txBody>
      </p:sp>
      <p:pic>
        <p:nvPicPr>
          <p:cNvPr id="10" name="Picture 2" descr="C:\Users\sprowje\AppData\Local\Microsoft\Windows\Temporary Internet Files\Content.IE5\Z1YBJKM7\to-teach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67" y="2027056"/>
            <a:ext cx="3877773" cy="37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812471"/>
            <a:ext cx="7410450" cy="4643265"/>
          </a:xfrm>
        </p:spPr>
        <p:txBody>
          <a:bodyPr>
            <a:normAutofit fontScale="92500" lnSpcReduction="10000"/>
          </a:bodyPr>
          <a:lstStyle/>
          <a:p>
            <a:r>
              <a:rPr lang="en-US" sz="4500" b="1" dirty="0" smtClean="0"/>
              <a:t>Mental Set or Hook</a:t>
            </a:r>
          </a:p>
          <a:p>
            <a:r>
              <a:rPr lang="en-US" sz="4500" b="1" dirty="0" smtClean="0">
                <a:solidFill>
                  <a:srgbClr val="00B050"/>
                </a:solidFill>
              </a:rPr>
              <a:t>Instruction</a:t>
            </a:r>
          </a:p>
          <a:p>
            <a:r>
              <a:rPr lang="en-US" sz="4500" b="1" dirty="0" smtClean="0"/>
              <a:t>Modeling</a:t>
            </a:r>
          </a:p>
          <a:p>
            <a:r>
              <a:rPr lang="en-US" sz="4500" b="1" dirty="0" smtClean="0">
                <a:solidFill>
                  <a:srgbClr val="00B050"/>
                </a:solidFill>
              </a:rPr>
              <a:t>Guided Practice</a:t>
            </a:r>
          </a:p>
          <a:p>
            <a:r>
              <a:rPr lang="en-US" sz="4500" b="1" dirty="0" smtClean="0"/>
              <a:t>Independent Practice</a:t>
            </a:r>
          </a:p>
          <a:p>
            <a:r>
              <a:rPr lang="en-US" sz="4500" b="1" dirty="0" smtClean="0">
                <a:solidFill>
                  <a:srgbClr val="00B050"/>
                </a:solidFill>
              </a:rPr>
              <a:t>Checks for Understanding</a:t>
            </a:r>
          </a:p>
          <a:p>
            <a:r>
              <a:rPr lang="en-US" sz="4500" b="1" dirty="0" smtClean="0"/>
              <a:t>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290</Words>
  <Application>Microsoft Office PowerPoint</Application>
  <PresentationFormat>Widescreen</PresentationFormat>
  <Paragraphs>67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 2</vt:lpstr>
      <vt:lpstr>Office Theme</vt:lpstr>
      <vt:lpstr>PowerPoint Presentation</vt:lpstr>
      <vt:lpstr>Train the Trainer</vt:lpstr>
      <vt:lpstr>Purpose</vt:lpstr>
      <vt:lpstr>Learning Objectives</vt:lpstr>
      <vt:lpstr>What’s the buzz?</vt:lpstr>
      <vt:lpstr>Learning Styles Activity</vt:lpstr>
      <vt:lpstr>Considering Generational Learning Differences</vt:lpstr>
      <vt:lpstr>Alike but different</vt:lpstr>
      <vt:lpstr>Best Practices for Teaching</vt:lpstr>
      <vt:lpstr>The Hook</vt:lpstr>
      <vt:lpstr>PowerPoint Presentation</vt:lpstr>
      <vt:lpstr>Instruction</vt:lpstr>
      <vt:lpstr>PowerPoint Presentation</vt:lpstr>
      <vt:lpstr>Independent Practice</vt:lpstr>
      <vt:lpstr>Evaluation</vt:lpstr>
      <vt:lpstr>Check for Understanding</vt:lpstr>
      <vt:lpstr>Activity</vt:lpstr>
      <vt:lpstr>PowerPoint Presentation</vt:lpstr>
      <vt:lpstr>What competencies do I need to achieve as a Trainer?</vt:lpstr>
      <vt:lpstr>PowerPoint Presentation</vt:lpstr>
      <vt:lpstr>Trainer Responsibilities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Blanchette, Sarah (DSHS/DDA)</cp:lastModifiedBy>
  <cp:revision>35</cp:revision>
  <dcterms:created xsi:type="dcterms:W3CDTF">2019-09-12T19:47:00Z</dcterms:created>
  <dcterms:modified xsi:type="dcterms:W3CDTF">2019-12-11T04:21:09Z</dcterms:modified>
</cp:coreProperties>
</file>