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438" r:id="rId6"/>
    <p:sldId id="439" r:id="rId7"/>
    <p:sldId id="441" r:id="rId8"/>
    <p:sldId id="434" r:id="rId9"/>
    <p:sldId id="433" r:id="rId10"/>
    <p:sldId id="442" r:id="rId11"/>
    <p:sldId id="394" r:id="rId12"/>
    <p:sldId id="393" r:id="rId13"/>
    <p:sldId id="397" r:id="rId14"/>
    <p:sldId id="400" r:id="rId15"/>
    <p:sldId id="399" r:id="rId16"/>
    <p:sldId id="443" r:id="rId17"/>
    <p:sldId id="401" r:id="rId18"/>
    <p:sldId id="402" r:id="rId19"/>
    <p:sldId id="403" r:id="rId20"/>
    <p:sldId id="435" r:id="rId21"/>
    <p:sldId id="404" r:id="rId22"/>
    <p:sldId id="406" r:id="rId23"/>
    <p:sldId id="407" r:id="rId24"/>
    <p:sldId id="408" r:id="rId25"/>
    <p:sldId id="410" r:id="rId26"/>
    <p:sldId id="411" r:id="rId27"/>
    <p:sldId id="449" r:id="rId28"/>
    <p:sldId id="445" r:id="rId29"/>
    <p:sldId id="412" r:id="rId30"/>
    <p:sldId id="414" r:id="rId31"/>
    <p:sldId id="415" r:id="rId32"/>
    <p:sldId id="416" r:id="rId33"/>
    <p:sldId id="436" r:id="rId34"/>
    <p:sldId id="418" r:id="rId35"/>
    <p:sldId id="421" r:id="rId36"/>
    <p:sldId id="450" r:id="rId37"/>
    <p:sldId id="446" r:id="rId38"/>
    <p:sldId id="426" r:id="rId39"/>
    <p:sldId id="447" r:id="rId40"/>
    <p:sldId id="444" r:id="rId41"/>
    <p:sldId id="448" r:id="rId42"/>
    <p:sldId id="427" r:id="rId43"/>
    <p:sldId id="451" r:id="rId44"/>
    <p:sldId id="36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AA600"/>
    <a:srgbClr val="005CAB"/>
    <a:srgbClr val="000000"/>
    <a:srgbClr val="FBFEDA"/>
    <a:srgbClr val="133E8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49" autoAdjust="0"/>
  </p:normalViewPr>
  <p:slideViewPr>
    <p:cSldViewPr snapToGrid="0" snapToObjects="1">
      <p:cViewPr varScale="1">
        <p:scale>
          <a:sx n="83" d="100"/>
          <a:sy n="83" d="100"/>
        </p:scale>
        <p:origin x="8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Generational Cohort Population</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Millions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E8-4F1F-9F8B-7A84AA96D3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8E8-4F1F-9F8B-7A84AA96D38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E8-4F1F-9F8B-7A84AA96D38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8E8-4F1F-9F8B-7A84AA96D38F}"/>
              </c:ext>
            </c:extLst>
          </c:dPt>
          <c:cat>
            <c:strRef>
              <c:f>Sheet1!$A$2:$A$5</c:f>
              <c:strCache>
                <c:ptCount val="3"/>
                <c:pt idx="0">
                  <c:v>Gen X</c:v>
                </c:pt>
                <c:pt idx="1">
                  <c:v>Boomers</c:v>
                </c:pt>
                <c:pt idx="2">
                  <c:v>Millennials</c:v>
                </c:pt>
              </c:strCache>
            </c:strRef>
          </c:cat>
          <c:val>
            <c:numRef>
              <c:f>Sheet1!$B$2:$B$5</c:f>
              <c:numCache>
                <c:formatCode>General</c:formatCode>
                <c:ptCount val="4"/>
                <c:pt idx="0">
                  <c:v>55</c:v>
                </c:pt>
                <c:pt idx="1">
                  <c:v>77</c:v>
                </c:pt>
                <c:pt idx="2">
                  <c:v>83</c:v>
                </c:pt>
              </c:numCache>
            </c:numRef>
          </c:val>
          <c:extLst>
            <c:ext xmlns:c16="http://schemas.microsoft.com/office/drawing/2014/chart" uri="{C3380CC4-5D6E-409C-BE32-E72D297353CC}">
              <c16:uniqueId val="{00000008-18E8-4F1F-9F8B-7A84AA96D38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8A2C6-1A58-40E5-9AD9-2DFF64BA5FFE}" type="doc">
      <dgm:prSet loTypeId="urn:microsoft.com/office/officeart/2005/8/layout/process4" loCatId="list" qsTypeId="urn:microsoft.com/office/officeart/2005/8/quickstyle/simple1" qsCatId="simple" csTypeId="urn:microsoft.com/office/officeart/2005/8/colors/accent1_2" csCatId="accent1" phldr="1"/>
      <dgm:spPr/>
    </dgm:pt>
    <dgm:pt modelId="{D1200AAB-67A1-4ED2-B1FD-3C015C2EC136}">
      <dgm:prSet phldrT="[Text]"/>
      <dgm:spPr/>
      <dgm:t>
        <a:bodyPr/>
        <a:lstStyle/>
        <a:p>
          <a:r>
            <a:rPr lang="en-US" dirty="0" smtClean="0"/>
            <a:t>Communication</a:t>
          </a:r>
          <a:endParaRPr lang="en-US" dirty="0"/>
        </a:p>
      </dgm:t>
    </dgm:pt>
    <dgm:pt modelId="{37098D92-3A88-46B2-87BC-AEDC433FC5FC}" type="parTrans" cxnId="{655B03D4-AB0F-4008-BDE1-31AFCB7191D1}">
      <dgm:prSet/>
      <dgm:spPr/>
      <dgm:t>
        <a:bodyPr/>
        <a:lstStyle/>
        <a:p>
          <a:endParaRPr lang="en-US"/>
        </a:p>
      </dgm:t>
    </dgm:pt>
    <dgm:pt modelId="{030EFA2C-E58C-4DE2-A466-5D7337019FF0}" type="sibTrans" cxnId="{655B03D4-AB0F-4008-BDE1-31AFCB7191D1}">
      <dgm:prSet/>
      <dgm:spPr/>
      <dgm:t>
        <a:bodyPr/>
        <a:lstStyle/>
        <a:p>
          <a:endParaRPr lang="en-US"/>
        </a:p>
      </dgm:t>
    </dgm:pt>
    <dgm:pt modelId="{51A9E823-C14A-456A-98FB-3B74E22FE211}">
      <dgm:prSet phldrT="[Text]"/>
      <dgm:spPr/>
      <dgm:t>
        <a:bodyPr/>
        <a:lstStyle/>
        <a:p>
          <a:r>
            <a:rPr lang="en-US" dirty="0" smtClean="0"/>
            <a:t>Valuing Them</a:t>
          </a:r>
          <a:endParaRPr lang="en-US" dirty="0"/>
        </a:p>
      </dgm:t>
    </dgm:pt>
    <dgm:pt modelId="{BD38E83C-0268-4265-A287-CD1F4C5A2146}" type="parTrans" cxnId="{CCCF8177-6924-419D-BE27-562B314DCD53}">
      <dgm:prSet/>
      <dgm:spPr/>
      <dgm:t>
        <a:bodyPr/>
        <a:lstStyle/>
        <a:p>
          <a:endParaRPr lang="en-US"/>
        </a:p>
      </dgm:t>
    </dgm:pt>
    <dgm:pt modelId="{36DB4961-0570-4BAA-8103-07686DCCAECF}" type="sibTrans" cxnId="{CCCF8177-6924-419D-BE27-562B314DCD53}">
      <dgm:prSet/>
      <dgm:spPr/>
      <dgm:t>
        <a:bodyPr/>
        <a:lstStyle/>
        <a:p>
          <a:endParaRPr lang="en-US"/>
        </a:p>
      </dgm:t>
    </dgm:pt>
    <dgm:pt modelId="{B33A238D-B7DE-4064-B876-5E9392959619}">
      <dgm:prSet phldrT="[Text]"/>
      <dgm:spPr/>
      <dgm:t>
        <a:bodyPr/>
        <a:lstStyle/>
        <a:p>
          <a:r>
            <a:rPr lang="en-US" dirty="0" smtClean="0"/>
            <a:t>Supervision</a:t>
          </a:r>
          <a:endParaRPr lang="en-US" dirty="0"/>
        </a:p>
      </dgm:t>
    </dgm:pt>
    <dgm:pt modelId="{60E387DD-BBAD-4A6E-BE5D-CF7ABEB7CBFF}" type="sibTrans" cxnId="{3BBD98A7-A019-4D34-9A90-3A25B6E9E6BC}">
      <dgm:prSet/>
      <dgm:spPr/>
      <dgm:t>
        <a:bodyPr/>
        <a:lstStyle/>
        <a:p>
          <a:endParaRPr lang="en-US"/>
        </a:p>
      </dgm:t>
    </dgm:pt>
    <dgm:pt modelId="{BB9E4409-8368-446B-A980-048B6CB0692C}" type="parTrans" cxnId="{3BBD98A7-A019-4D34-9A90-3A25B6E9E6BC}">
      <dgm:prSet/>
      <dgm:spPr/>
      <dgm:t>
        <a:bodyPr/>
        <a:lstStyle/>
        <a:p>
          <a:endParaRPr lang="en-US"/>
        </a:p>
      </dgm:t>
    </dgm:pt>
    <dgm:pt modelId="{568081A2-555C-4C0E-A324-93D90B729398}">
      <dgm:prSet/>
      <dgm:spPr/>
      <dgm:t>
        <a:bodyPr/>
        <a:lstStyle/>
        <a:p>
          <a:r>
            <a:rPr lang="en-US" dirty="0" smtClean="0"/>
            <a:t>Face to face</a:t>
          </a:r>
        </a:p>
      </dgm:t>
    </dgm:pt>
    <dgm:pt modelId="{3C21B149-7BD7-4722-BCEC-4A770377997F}" type="parTrans" cxnId="{EEBE7059-866B-4973-B4A7-A5AE852B5DE2}">
      <dgm:prSet/>
      <dgm:spPr/>
      <dgm:t>
        <a:bodyPr/>
        <a:lstStyle/>
        <a:p>
          <a:endParaRPr lang="en-US"/>
        </a:p>
      </dgm:t>
    </dgm:pt>
    <dgm:pt modelId="{36933059-6165-4CE3-91BA-92F29004AA9B}" type="sibTrans" cxnId="{EEBE7059-866B-4973-B4A7-A5AE852B5DE2}">
      <dgm:prSet/>
      <dgm:spPr/>
      <dgm:t>
        <a:bodyPr/>
        <a:lstStyle/>
        <a:p>
          <a:endParaRPr lang="en-US"/>
        </a:p>
      </dgm:t>
    </dgm:pt>
    <dgm:pt modelId="{7A3AE0B9-4741-44B2-B72A-056D798FABB3}">
      <dgm:prSet/>
      <dgm:spPr/>
      <dgm:t>
        <a:bodyPr/>
        <a:lstStyle/>
        <a:p>
          <a:r>
            <a:rPr lang="en-US" dirty="0" smtClean="0"/>
            <a:t>Treat them as an equal</a:t>
          </a:r>
          <a:endParaRPr lang="en-US" dirty="0"/>
        </a:p>
      </dgm:t>
    </dgm:pt>
    <dgm:pt modelId="{30E64CBA-C3FE-4832-BC2D-51B4138E8686}" type="parTrans" cxnId="{E0C70E5C-3D4E-4A46-A2E5-95C3121CE9D2}">
      <dgm:prSet/>
      <dgm:spPr/>
      <dgm:t>
        <a:bodyPr/>
        <a:lstStyle/>
        <a:p>
          <a:endParaRPr lang="en-US"/>
        </a:p>
      </dgm:t>
    </dgm:pt>
    <dgm:pt modelId="{DA565B98-2983-4ACB-B7CD-7FB15BF24CC2}" type="sibTrans" cxnId="{E0C70E5C-3D4E-4A46-A2E5-95C3121CE9D2}">
      <dgm:prSet/>
      <dgm:spPr/>
      <dgm:t>
        <a:bodyPr/>
        <a:lstStyle/>
        <a:p>
          <a:endParaRPr lang="en-US"/>
        </a:p>
      </dgm:t>
    </dgm:pt>
    <dgm:pt modelId="{54A62CE0-4D54-4FFB-8719-C7878814B325}">
      <dgm:prSet phldrT="[Text]"/>
      <dgm:spPr/>
      <dgm:t>
        <a:bodyPr/>
        <a:lstStyle/>
        <a:p>
          <a:r>
            <a:rPr lang="en-US" dirty="0" smtClean="0"/>
            <a:t>Democratic (not hierarchical)</a:t>
          </a:r>
          <a:endParaRPr lang="en-US" dirty="0"/>
        </a:p>
      </dgm:t>
    </dgm:pt>
    <dgm:pt modelId="{C830CE4B-256B-45F3-9DF3-C90237221314}" type="parTrans" cxnId="{EBB216CD-684A-47C8-86FA-A0FCF4B561F1}">
      <dgm:prSet/>
      <dgm:spPr/>
      <dgm:t>
        <a:bodyPr/>
        <a:lstStyle/>
        <a:p>
          <a:endParaRPr lang="en-US"/>
        </a:p>
      </dgm:t>
    </dgm:pt>
    <dgm:pt modelId="{4A6DF303-0FFA-42D0-88E3-28FFD58B6769}" type="sibTrans" cxnId="{EBB216CD-684A-47C8-86FA-A0FCF4B561F1}">
      <dgm:prSet/>
      <dgm:spPr/>
      <dgm:t>
        <a:bodyPr/>
        <a:lstStyle/>
        <a:p>
          <a:endParaRPr lang="en-US"/>
        </a:p>
      </dgm:t>
    </dgm:pt>
    <dgm:pt modelId="{DD9B6080-3953-42C9-B0C0-82FB95339C32}">
      <dgm:prSet phldrT="[Text]"/>
      <dgm:spPr/>
      <dgm:t>
        <a:bodyPr/>
        <a:lstStyle/>
        <a:p>
          <a:r>
            <a:rPr lang="en-US" dirty="0" smtClean="0"/>
            <a:t>Flexible Work Schedules</a:t>
          </a:r>
          <a:endParaRPr lang="en-US" dirty="0"/>
        </a:p>
      </dgm:t>
    </dgm:pt>
    <dgm:pt modelId="{1011FC91-0A84-4A72-9D39-B72D9B35F95E}" type="parTrans" cxnId="{0B11BABB-2315-44AE-8FEA-E3CD465A1E98}">
      <dgm:prSet/>
      <dgm:spPr/>
      <dgm:t>
        <a:bodyPr/>
        <a:lstStyle/>
        <a:p>
          <a:endParaRPr lang="en-US"/>
        </a:p>
      </dgm:t>
    </dgm:pt>
    <dgm:pt modelId="{1FBD37AB-6C78-4FE2-92F2-B909629120EB}" type="sibTrans" cxnId="{0B11BABB-2315-44AE-8FEA-E3CD465A1E98}">
      <dgm:prSet/>
      <dgm:spPr/>
      <dgm:t>
        <a:bodyPr/>
        <a:lstStyle/>
        <a:p>
          <a:endParaRPr lang="en-US"/>
        </a:p>
      </dgm:t>
    </dgm:pt>
    <dgm:pt modelId="{193E13C9-2585-49D3-B45A-74DB8C82E5B0}">
      <dgm:prSet phldrT="[Text]"/>
      <dgm:spPr/>
      <dgm:t>
        <a:bodyPr/>
        <a:lstStyle/>
        <a:p>
          <a:r>
            <a:rPr lang="en-US" dirty="0" smtClean="0"/>
            <a:t>Allow for Flexible Work Schedules</a:t>
          </a:r>
          <a:endParaRPr lang="en-US" dirty="0"/>
        </a:p>
      </dgm:t>
    </dgm:pt>
    <dgm:pt modelId="{A004E000-8FDC-4C2B-B182-039A3F8C6532}" type="parTrans" cxnId="{C94007EF-A288-417A-8C88-AF4178B6BF46}">
      <dgm:prSet/>
      <dgm:spPr/>
      <dgm:t>
        <a:bodyPr/>
        <a:lstStyle/>
        <a:p>
          <a:endParaRPr lang="en-US"/>
        </a:p>
      </dgm:t>
    </dgm:pt>
    <dgm:pt modelId="{D90AFCF9-A35E-47A1-B290-1F25895858C1}" type="sibTrans" cxnId="{C94007EF-A288-417A-8C88-AF4178B6BF46}">
      <dgm:prSet/>
      <dgm:spPr/>
      <dgm:t>
        <a:bodyPr/>
        <a:lstStyle/>
        <a:p>
          <a:endParaRPr lang="en-US"/>
        </a:p>
      </dgm:t>
    </dgm:pt>
    <dgm:pt modelId="{029C51AA-37DB-4263-BDC9-084805A1A9BD}">
      <dgm:prSet phldrT="[Text]"/>
      <dgm:spPr/>
      <dgm:t>
        <a:bodyPr/>
        <a:lstStyle/>
        <a:p>
          <a:r>
            <a:rPr lang="en-US" dirty="0" smtClean="0"/>
            <a:t>Leverage their knowledge and Experience</a:t>
          </a:r>
          <a:endParaRPr lang="en-US" dirty="0"/>
        </a:p>
      </dgm:t>
    </dgm:pt>
    <dgm:pt modelId="{4EDC8A0A-D8E1-4B79-8412-3EF8DA1AD163}" type="parTrans" cxnId="{35997E00-5B24-491F-90B3-602374272873}">
      <dgm:prSet/>
      <dgm:spPr/>
      <dgm:t>
        <a:bodyPr/>
        <a:lstStyle/>
        <a:p>
          <a:endParaRPr lang="en-US"/>
        </a:p>
      </dgm:t>
    </dgm:pt>
    <dgm:pt modelId="{0B8BD6CA-B375-49E7-BE2A-215FAC43599A}" type="sibTrans" cxnId="{35997E00-5B24-491F-90B3-602374272873}">
      <dgm:prSet/>
      <dgm:spPr/>
      <dgm:t>
        <a:bodyPr/>
        <a:lstStyle/>
        <a:p>
          <a:endParaRPr lang="en-US"/>
        </a:p>
      </dgm:t>
    </dgm:pt>
    <dgm:pt modelId="{6FB25E71-F73D-4CAB-B118-688AADB31B6E}">
      <dgm:prSet phldrT="[Text]"/>
      <dgm:spPr/>
      <dgm:t>
        <a:bodyPr/>
        <a:lstStyle/>
        <a:p>
          <a:r>
            <a:rPr lang="en-US" dirty="0" smtClean="0"/>
            <a:t>Offer opportunities for collaboration and teamwork</a:t>
          </a:r>
          <a:endParaRPr lang="en-US" dirty="0"/>
        </a:p>
      </dgm:t>
    </dgm:pt>
    <dgm:pt modelId="{3777C279-9F5F-4326-84FD-801BBE2035F4}" type="parTrans" cxnId="{580C0DDC-5431-410A-A904-450ABB53A03E}">
      <dgm:prSet/>
      <dgm:spPr/>
      <dgm:t>
        <a:bodyPr/>
        <a:lstStyle/>
        <a:p>
          <a:endParaRPr lang="en-US"/>
        </a:p>
      </dgm:t>
    </dgm:pt>
    <dgm:pt modelId="{7099E394-12F1-487E-817E-DE16A1F21CF2}" type="sibTrans" cxnId="{580C0DDC-5431-410A-A904-450ABB53A03E}">
      <dgm:prSet/>
      <dgm:spPr/>
      <dgm:t>
        <a:bodyPr/>
        <a:lstStyle/>
        <a:p>
          <a:endParaRPr lang="en-US"/>
        </a:p>
      </dgm:t>
    </dgm:pt>
    <dgm:pt modelId="{28FDB923-C27B-48E4-BBFD-C9E863FC719D}" type="pres">
      <dgm:prSet presAssocID="{EBC8A2C6-1A58-40E5-9AD9-2DFF64BA5FFE}" presName="Name0" presStyleCnt="0">
        <dgm:presLayoutVars>
          <dgm:dir/>
          <dgm:animLvl val="lvl"/>
          <dgm:resizeHandles val="exact"/>
        </dgm:presLayoutVars>
      </dgm:prSet>
      <dgm:spPr/>
    </dgm:pt>
    <dgm:pt modelId="{53550EE5-3B00-4D16-9DDB-F73F502BD291}" type="pres">
      <dgm:prSet presAssocID="{51A9E823-C14A-456A-98FB-3B74E22FE211}" presName="boxAndChildren" presStyleCnt="0"/>
      <dgm:spPr/>
    </dgm:pt>
    <dgm:pt modelId="{558A36E4-A179-4853-8DE8-315A7CD7AAB5}" type="pres">
      <dgm:prSet presAssocID="{51A9E823-C14A-456A-98FB-3B74E22FE211}" presName="parentTextBox" presStyleLbl="node1" presStyleIdx="0" presStyleCnt="3"/>
      <dgm:spPr/>
      <dgm:t>
        <a:bodyPr/>
        <a:lstStyle/>
        <a:p>
          <a:endParaRPr lang="en-US"/>
        </a:p>
      </dgm:t>
    </dgm:pt>
    <dgm:pt modelId="{42C0A85C-00B5-4447-B00B-9B193BCC5C4E}" type="pres">
      <dgm:prSet presAssocID="{51A9E823-C14A-456A-98FB-3B74E22FE211}" presName="entireBox" presStyleLbl="node1" presStyleIdx="0" presStyleCnt="3"/>
      <dgm:spPr/>
      <dgm:t>
        <a:bodyPr/>
        <a:lstStyle/>
        <a:p>
          <a:endParaRPr lang="en-US"/>
        </a:p>
      </dgm:t>
    </dgm:pt>
    <dgm:pt modelId="{91A03241-8341-4C04-9498-1A0830381FDF}" type="pres">
      <dgm:prSet presAssocID="{51A9E823-C14A-456A-98FB-3B74E22FE211}" presName="descendantBox" presStyleCnt="0"/>
      <dgm:spPr/>
    </dgm:pt>
    <dgm:pt modelId="{B88B1474-0081-432A-8AA7-27F909AC5DF1}" type="pres">
      <dgm:prSet presAssocID="{193E13C9-2585-49D3-B45A-74DB8C82E5B0}" presName="childTextBox" presStyleLbl="fgAccFollowNode1" presStyleIdx="0" presStyleCnt="7">
        <dgm:presLayoutVars>
          <dgm:bulletEnabled val="1"/>
        </dgm:presLayoutVars>
      </dgm:prSet>
      <dgm:spPr/>
      <dgm:t>
        <a:bodyPr/>
        <a:lstStyle/>
        <a:p>
          <a:endParaRPr lang="en-US"/>
        </a:p>
      </dgm:t>
    </dgm:pt>
    <dgm:pt modelId="{12DE05A7-5FA1-4001-BF57-3842E91AA154}" type="pres">
      <dgm:prSet presAssocID="{029C51AA-37DB-4263-BDC9-084805A1A9BD}" presName="childTextBox" presStyleLbl="fgAccFollowNode1" presStyleIdx="1" presStyleCnt="7">
        <dgm:presLayoutVars>
          <dgm:bulletEnabled val="1"/>
        </dgm:presLayoutVars>
      </dgm:prSet>
      <dgm:spPr/>
      <dgm:t>
        <a:bodyPr/>
        <a:lstStyle/>
        <a:p>
          <a:endParaRPr lang="en-US"/>
        </a:p>
      </dgm:t>
    </dgm:pt>
    <dgm:pt modelId="{ADCC37C9-768F-4F31-AC10-4C03D1E2E88D}" type="pres">
      <dgm:prSet presAssocID="{6FB25E71-F73D-4CAB-B118-688AADB31B6E}" presName="childTextBox" presStyleLbl="fgAccFollowNode1" presStyleIdx="2" presStyleCnt="7">
        <dgm:presLayoutVars>
          <dgm:bulletEnabled val="1"/>
        </dgm:presLayoutVars>
      </dgm:prSet>
      <dgm:spPr/>
      <dgm:t>
        <a:bodyPr/>
        <a:lstStyle/>
        <a:p>
          <a:endParaRPr lang="en-US"/>
        </a:p>
      </dgm:t>
    </dgm:pt>
    <dgm:pt modelId="{EEACC6B5-3EE1-4FA9-99FB-B106CC88170C}" type="pres">
      <dgm:prSet presAssocID="{60E387DD-BBAD-4A6E-BE5D-CF7ABEB7CBFF}" presName="sp" presStyleCnt="0"/>
      <dgm:spPr/>
    </dgm:pt>
    <dgm:pt modelId="{938CE158-482A-4FCB-9147-A16E18B08A7A}" type="pres">
      <dgm:prSet presAssocID="{B33A238D-B7DE-4064-B876-5E9392959619}" presName="arrowAndChildren" presStyleCnt="0"/>
      <dgm:spPr/>
    </dgm:pt>
    <dgm:pt modelId="{23E849AB-83D5-4317-856D-6554FFB5AD08}" type="pres">
      <dgm:prSet presAssocID="{B33A238D-B7DE-4064-B876-5E9392959619}" presName="parentTextArrow" presStyleLbl="node1" presStyleIdx="0" presStyleCnt="3"/>
      <dgm:spPr/>
      <dgm:t>
        <a:bodyPr/>
        <a:lstStyle/>
        <a:p>
          <a:endParaRPr lang="en-US"/>
        </a:p>
      </dgm:t>
    </dgm:pt>
    <dgm:pt modelId="{DE0B1372-F8B3-45D9-A2B6-4D8C39B92E45}" type="pres">
      <dgm:prSet presAssocID="{B33A238D-B7DE-4064-B876-5E9392959619}" presName="arrow" presStyleLbl="node1" presStyleIdx="1" presStyleCnt="3"/>
      <dgm:spPr/>
      <dgm:t>
        <a:bodyPr/>
        <a:lstStyle/>
        <a:p>
          <a:endParaRPr lang="en-US"/>
        </a:p>
      </dgm:t>
    </dgm:pt>
    <dgm:pt modelId="{A7CDA79C-97B8-4E09-8574-334CF540F836}" type="pres">
      <dgm:prSet presAssocID="{B33A238D-B7DE-4064-B876-5E9392959619}" presName="descendantArrow" presStyleCnt="0"/>
      <dgm:spPr/>
    </dgm:pt>
    <dgm:pt modelId="{3372C116-A7F1-4CFF-93CB-51ED64235BA4}" type="pres">
      <dgm:prSet presAssocID="{54A62CE0-4D54-4FFB-8719-C7878814B325}" presName="childTextArrow" presStyleLbl="fgAccFollowNode1" presStyleIdx="3" presStyleCnt="7">
        <dgm:presLayoutVars>
          <dgm:bulletEnabled val="1"/>
        </dgm:presLayoutVars>
      </dgm:prSet>
      <dgm:spPr/>
      <dgm:t>
        <a:bodyPr/>
        <a:lstStyle/>
        <a:p>
          <a:endParaRPr lang="en-US"/>
        </a:p>
      </dgm:t>
    </dgm:pt>
    <dgm:pt modelId="{0E998C1C-FC00-42B1-A0B0-467B5614F66E}" type="pres">
      <dgm:prSet presAssocID="{DD9B6080-3953-42C9-B0C0-82FB95339C32}" presName="childTextArrow" presStyleLbl="fgAccFollowNode1" presStyleIdx="4" presStyleCnt="7">
        <dgm:presLayoutVars>
          <dgm:bulletEnabled val="1"/>
        </dgm:presLayoutVars>
      </dgm:prSet>
      <dgm:spPr/>
      <dgm:t>
        <a:bodyPr/>
        <a:lstStyle/>
        <a:p>
          <a:endParaRPr lang="en-US"/>
        </a:p>
      </dgm:t>
    </dgm:pt>
    <dgm:pt modelId="{44F138DC-E387-4948-85C6-B75ABDD525EB}" type="pres">
      <dgm:prSet presAssocID="{030EFA2C-E58C-4DE2-A466-5D7337019FF0}" presName="sp" presStyleCnt="0"/>
      <dgm:spPr/>
    </dgm:pt>
    <dgm:pt modelId="{819B5123-A01D-4736-8820-914E39A9D893}" type="pres">
      <dgm:prSet presAssocID="{D1200AAB-67A1-4ED2-B1FD-3C015C2EC136}" presName="arrowAndChildren" presStyleCnt="0"/>
      <dgm:spPr/>
    </dgm:pt>
    <dgm:pt modelId="{1923274F-F1F5-400C-86C9-AFF3E20231BF}" type="pres">
      <dgm:prSet presAssocID="{D1200AAB-67A1-4ED2-B1FD-3C015C2EC136}" presName="parentTextArrow" presStyleLbl="node1" presStyleIdx="1" presStyleCnt="3"/>
      <dgm:spPr/>
      <dgm:t>
        <a:bodyPr/>
        <a:lstStyle/>
        <a:p>
          <a:endParaRPr lang="en-US"/>
        </a:p>
      </dgm:t>
    </dgm:pt>
    <dgm:pt modelId="{E5417007-A44B-4DFB-BD4E-ADC3899C0FBD}" type="pres">
      <dgm:prSet presAssocID="{D1200AAB-67A1-4ED2-B1FD-3C015C2EC136}" presName="arrow" presStyleLbl="node1" presStyleIdx="2" presStyleCnt="3"/>
      <dgm:spPr/>
      <dgm:t>
        <a:bodyPr/>
        <a:lstStyle/>
        <a:p>
          <a:endParaRPr lang="en-US"/>
        </a:p>
      </dgm:t>
    </dgm:pt>
    <dgm:pt modelId="{DF9503FB-BD18-49CF-B2BD-91FB3B31220F}" type="pres">
      <dgm:prSet presAssocID="{D1200AAB-67A1-4ED2-B1FD-3C015C2EC136}" presName="descendantArrow" presStyleCnt="0"/>
      <dgm:spPr/>
    </dgm:pt>
    <dgm:pt modelId="{33AAFCF4-44B0-4D37-AA4C-8DE46AF87AF3}" type="pres">
      <dgm:prSet presAssocID="{568081A2-555C-4C0E-A324-93D90B729398}" presName="childTextArrow" presStyleLbl="fgAccFollowNode1" presStyleIdx="5" presStyleCnt="7">
        <dgm:presLayoutVars>
          <dgm:bulletEnabled val="1"/>
        </dgm:presLayoutVars>
      </dgm:prSet>
      <dgm:spPr/>
      <dgm:t>
        <a:bodyPr/>
        <a:lstStyle/>
        <a:p>
          <a:endParaRPr lang="en-US"/>
        </a:p>
      </dgm:t>
    </dgm:pt>
    <dgm:pt modelId="{9DA09F7D-A69F-4E69-BC08-06C17ACC7ABE}" type="pres">
      <dgm:prSet presAssocID="{7A3AE0B9-4741-44B2-B72A-056D798FABB3}" presName="childTextArrow" presStyleLbl="fgAccFollowNode1" presStyleIdx="6" presStyleCnt="7">
        <dgm:presLayoutVars>
          <dgm:bulletEnabled val="1"/>
        </dgm:presLayoutVars>
      </dgm:prSet>
      <dgm:spPr/>
      <dgm:t>
        <a:bodyPr/>
        <a:lstStyle/>
        <a:p>
          <a:endParaRPr lang="en-US"/>
        </a:p>
      </dgm:t>
    </dgm:pt>
  </dgm:ptLst>
  <dgm:cxnLst>
    <dgm:cxn modelId="{A2C3617A-E06E-43E8-BBFD-98C518C9F801}" type="presOf" srcId="{193E13C9-2585-49D3-B45A-74DB8C82E5B0}" destId="{B88B1474-0081-432A-8AA7-27F909AC5DF1}" srcOrd="0" destOrd="0" presId="urn:microsoft.com/office/officeart/2005/8/layout/process4"/>
    <dgm:cxn modelId="{17A1636A-50A4-4DBA-967F-071B00409578}" type="presOf" srcId="{D1200AAB-67A1-4ED2-B1FD-3C015C2EC136}" destId="{1923274F-F1F5-400C-86C9-AFF3E20231BF}" srcOrd="0" destOrd="0" presId="urn:microsoft.com/office/officeart/2005/8/layout/process4"/>
    <dgm:cxn modelId="{35997E00-5B24-491F-90B3-602374272873}" srcId="{51A9E823-C14A-456A-98FB-3B74E22FE211}" destId="{029C51AA-37DB-4263-BDC9-084805A1A9BD}" srcOrd="1" destOrd="0" parTransId="{4EDC8A0A-D8E1-4B79-8412-3EF8DA1AD163}" sibTransId="{0B8BD6CA-B375-49E7-BE2A-215FAC43599A}"/>
    <dgm:cxn modelId="{655B03D4-AB0F-4008-BDE1-31AFCB7191D1}" srcId="{EBC8A2C6-1A58-40E5-9AD9-2DFF64BA5FFE}" destId="{D1200AAB-67A1-4ED2-B1FD-3C015C2EC136}" srcOrd="0" destOrd="0" parTransId="{37098D92-3A88-46B2-87BC-AEDC433FC5FC}" sibTransId="{030EFA2C-E58C-4DE2-A466-5D7337019FF0}"/>
    <dgm:cxn modelId="{E0C70E5C-3D4E-4A46-A2E5-95C3121CE9D2}" srcId="{D1200AAB-67A1-4ED2-B1FD-3C015C2EC136}" destId="{7A3AE0B9-4741-44B2-B72A-056D798FABB3}" srcOrd="1" destOrd="0" parTransId="{30E64CBA-C3FE-4832-BC2D-51B4138E8686}" sibTransId="{DA565B98-2983-4ACB-B7CD-7FB15BF24CC2}"/>
    <dgm:cxn modelId="{CCCF8177-6924-419D-BE27-562B314DCD53}" srcId="{EBC8A2C6-1A58-40E5-9AD9-2DFF64BA5FFE}" destId="{51A9E823-C14A-456A-98FB-3B74E22FE211}" srcOrd="2" destOrd="0" parTransId="{BD38E83C-0268-4265-A287-CD1F4C5A2146}" sibTransId="{36DB4961-0570-4BAA-8103-07686DCCAECF}"/>
    <dgm:cxn modelId="{88AB579C-18BC-404D-B9BF-F27F8D3C1453}" type="presOf" srcId="{51A9E823-C14A-456A-98FB-3B74E22FE211}" destId="{558A36E4-A179-4853-8DE8-315A7CD7AAB5}" srcOrd="0" destOrd="0" presId="urn:microsoft.com/office/officeart/2005/8/layout/process4"/>
    <dgm:cxn modelId="{7A0EDA48-2CBD-4EB5-BA6D-9419DDC64D02}" type="presOf" srcId="{029C51AA-37DB-4263-BDC9-084805A1A9BD}" destId="{12DE05A7-5FA1-4001-BF57-3842E91AA154}" srcOrd="0" destOrd="0" presId="urn:microsoft.com/office/officeart/2005/8/layout/process4"/>
    <dgm:cxn modelId="{580C0DDC-5431-410A-A904-450ABB53A03E}" srcId="{51A9E823-C14A-456A-98FB-3B74E22FE211}" destId="{6FB25E71-F73D-4CAB-B118-688AADB31B6E}" srcOrd="2" destOrd="0" parTransId="{3777C279-9F5F-4326-84FD-801BBE2035F4}" sibTransId="{7099E394-12F1-487E-817E-DE16A1F21CF2}"/>
    <dgm:cxn modelId="{B2BFA1F2-A0FE-47EB-B7B8-B4A8120E4AC2}" type="presOf" srcId="{6FB25E71-F73D-4CAB-B118-688AADB31B6E}" destId="{ADCC37C9-768F-4F31-AC10-4C03D1E2E88D}" srcOrd="0" destOrd="0" presId="urn:microsoft.com/office/officeart/2005/8/layout/process4"/>
    <dgm:cxn modelId="{FFB461C4-46BD-42B6-8061-47E9E0325423}" type="presOf" srcId="{B33A238D-B7DE-4064-B876-5E9392959619}" destId="{23E849AB-83D5-4317-856D-6554FFB5AD08}" srcOrd="0" destOrd="0" presId="urn:microsoft.com/office/officeart/2005/8/layout/process4"/>
    <dgm:cxn modelId="{FAD78836-72CE-49AC-8972-7AAF858D1E7A}" type="presOf" srcId="{51A9E823-C14A-456A-98FB-3B74E22FE211}" destId="{42C0A85C-00B5-4447-B00B-9B193BCC5C4E}" srcOrd="1" destOrd="0" presId="urn:microsoft.com/office/officeart/2005/8/layout/process4"/>
    <dgm:cxn modelId="{3D073821-B5DD-49EF-A17C-00543C8A0DE3}" type="presOf" srcId="{DD9B6080-3953-42C9-B0C0-82FB95339C32}" destId="{0E998C1C-FC00-42B1-A0B0-467B5614F66E}" srcOrd="0" destOrd="0" presId="urn:microsoft.com/office/officeart/2005/8/layout/process4"/>
    <dgm:cxn modelId="{C94007EF-A288-417A-8C88-AF4178B6BF46}" srcId="{51A9E823-C14A-456A-98FB-3B74E22FE211}" destId="{193E13C9-2585-49D3-B45A-74DB8C82E5B0}" srcOrd="0" destOrd="0" parTransId="{A004E000-8FDC-4C2B-B182-039A3F8C6532}" sibTransId="{D90AFCF9-A35E-47A1-B290-1F25895858C1}"/>
    <dgm:cxn modelId="{EEBE7059-866B-4973-B4A7-A5AE852B5DE2}" srcId="{D1200AAB-67A1-4ED2-B1FD-3C015C2EC136}" destId="{568081A2-555C-4C0E-A324-93D90B729398}" srcOrd="0" destOrd="0" parTransId="{3C21B149-7BD7-4722-BCEC-4A770377997F}" sibTransId="{36933059-6165-4CE3-91BA-92F29004AA9B}"/>
    <dgm:cxn modelId="{3BBD98A7-A019-4D34-9A90-3A25B6E9E6BC}" srcId="{EBC8A2C6-1A58-40E5-9AD9-2DFF64BA5FFE}" destId="{B33A238D-B7DE-4064-B876-5E9392959619}" srcOrd="1" destOrd="0" parTransId="{BB9E4409-8368-446B-A980-048B6CB0692C}" sibTransId="{60E387DD-BBAD-4A6E-BE5D-CF7ABEB7CBFF}"/>
    <dgm:cxn modelId="{022469CA-9511-48B5-A703-7C0B45F6D06B}" type="presOf" srcId="{B33A238D-B7DE-4064-B876-5E9392959619}" destId="{DE0B1372-F8B3-45D9-A2B6-4D8C39B92E45}" srcOrd="1" destOrd="0" presId="urn:microsoft.com/office/officeart/2005/8/layout/process4"/>
    <dgm:cxn modelId="{93FE7738-F677-4DD7-AA06-8E8957B4E2EC}" type="presOf" srcId="{54A62CE0-4D54-4FFB-8719-C7878814B325}" destId="{3372C116-A7F1-4CFF-93CB-51ED64235BA4}" srcOrd="0" destOrd="0" presId="urn:microsoft.com/office/officeart/2005/8/layout/process4"/>
    <dgm:cxn modelId="{FCA52D2A-4578-4B8E-9164-42949DD6C923}" type="presOf" srcId="{568081A2-555C-4C0E-A324-93D90B729398}" destId="{33AAFCF4-44B0-4D37-AA4C-8DE46AF87AF3}" srcOrd="0" destOrd="0" presId="urn:microsoft.com/office/officeart/2005/8/layout/process4"/>
    <dgm:cxn modelId="{EBB216CD-684A-47C8-86FA-A0FCF4B561F1}" srcId="{B33A238D-B7DE-4064-B876-5E9392959619}" destId="{54A62CE0-4D54-4FFB-8719-C7878814B325}" srcOrd="0" destOrd="0" parTransId="{C830CE4B-256B-45F3-9DF3-C90237221314}" sibTransId="{4A6DF303-0FFA-42D0-88E3-28FFD58B6769}"/>
    <dgm:cxn modelId="{B3CF3537-2801-4B95-AD1C-78E62FC53618}" type="presOf" srcId="{EBC8A2C6-1A58-40E5-9AD9-2DFF64BA5FFE}" destId="{28FDB923-C27B-48E4-BBFD-C9E863FC719D}" srcOrd="0" destOrd="0" presId="urn:microsoft.com/office/officeart/2005/8/layout/process4"/>
    <dgm:cxn modelId="{47853F08-6BF4-4082-A406-A960861C1A1F}" type="presOf" srcId="{D1200AAB-67A1-4ED2-B1FD-3C015C2EC136}" destId="{E5417007-A44B-4DFB-BD4E-ADC3899C0FBD}" srcOrd="1" destOrd="0" presId="urn:microsoft.com/office/officeart/2005/8/layout/process4"/>
    <dgm:cxn modelId="{1EA3B53E-5C5E-451E-A692-CFCB7262C24F}" type="presOf" srcId="{7A3AE0B9-4741-44B2-B72A-056D798FABB3}" destId="{9DA09F7D-A69F-4E69-BC08-06C17ACC7ABE}" srcOrd="0" destOrd="0" presId="urn:microsoft.com/office/officeart/2005/8/layout/process4"/>
    <dgm:cxn modelId="{0B11BABB-2315-44AE-8FEA-E3CD465A1E98}" srcId="{B33A238D-B7DE-4064-B876-5E9392959619}" destId="{DD9B6080-3953-42C9-B0C0-82FB95339C32}" srcOrd="1" destOrd="0" parTransId="{1011FC91-0A84-4A72-9D39-B72D9B35F95E}" sibTransId="{1FBD37AB-6C78-4FE2-92F2-B909629120EB}"/>
    <dgm:cxn modelId="{9BCE0265-C5A6-4684-8384-EB9805D90DA6}" type="presParOf" srcId="{28FDB923-C27B-48E4-BBFD-C9E863FC719D}" destId="{53550EE5-3B00-4D16-9DDB-F73F502BD291}" srcOrd="0" destOrd="0" presId="urn:microsoft.com/office/officeart/2005/8/layout/process4"/>
    <dgm:cxn modelId="{927B1103-98F0-4FF5-9E56-C8CFE5C3FC13}" type="presParOf" srcId="{53550EE5-3B00-4D16-9DDB-F73F502BD291}" destId="{558A36E4-A179-4853-8DE8-315A7CD7AAB5}" srcOrd="0" destOrd="0" presId="urn:microsoft.com/office/officeart/2005/8/layout/process4"/>
    <dgm:cxn modelId="{B00FDF90-F3A0-42FD-941A-0C3D86456B68}" type="presParOf" srcId="{53550EE5-3B00-4D16-9DDB-F73F502BD291}" destId="{42C0A85C-00B5-4447-B00B-9B193BCC5C4E}" srcOrd="1" destOrd="0" presId="urn:microsoft.com/office/officeart/2005/8/layout/process4"/>
    <dgm:cxn modelId="{B7BDCD2B-F2C4-461A-B99B-F9156415F578}" type="presParOf" srcId="{53550EE5-3B00-4D16-9DDB-F73F502BD291}" destId="{91A03241-8341-4C04-9498-1A0830381FDF}" srcOrd="2" destOrd="0" presId="urn:microsoft.com/office/officeart/2005/8/layout/process4"/>
    <dgm:cxn modelId="{31C3F797-D396-4726-86DA-AAC70F08C16A}" type="presParOf" srcId="{91A03241-8341-4C04-9498-1A0830381FDF}" destId="{B88B1474-0081-432A-8AA7-27F909AC5DF1}" srcOrd="0" destOrd="0" presId="urn:microsoft.com/office/officeart/2005/8/layout/process4"/>
    <dgm:cxn modelId="{141A2BC8-B659-4D77-B55C-A5C06487DDA4}" type="presParOf" srcId="{91A03241-8341-4C04-9498-1A0830381FDF}" destId="{12DE05A7-5FA1-4001-BF57-3842E91AA154}" srcOrd="1" destOrd="0" presId="urn:microsoft.com/office/officeart/2005/8/layout/process4"/>
    <dgm:cxn modelId="{85A30DB8-BF15-4E77-8F6D-8618087CF6E1}" type="presParOf" srcId="{91A03241-8341-4C04-9498-1A0830381FDF}" destId="{ADCC37C9-768F-4F31-AC10-4C03D1E2E88D}" srcOrd="2" destOrd="0" presId="urn:microsoft.com/office/officeart/2005/8/layout/process4"/>
    <dgm:cxn modelId="{83251DEC-5989-449C-8147-D840AF6E5A3E}" type="presParOf" srcId="{28FDB923-C27B-48E4-BBFD-C9E863FC719D}" destId="{EEACC6B5-3EE1-4FA9-99FB-B106CC88170C}" srcOrd="1" destOrd="0" presId="urn:microsoft.com/office/officeart/2005/8/layout/process4"/>
    <dgm:cxn modelId="{02E89CB0-B810-4EE2-B158-15D78E0793F6}" type="presParOf" srcId="{28FDB923-C27B-48E4-BBFD-C9E863FC719D}" destId="{938CE158-482A-4FCB-9147-A16E18B08A7A}" srcOrd="2" destOrd="0" presId="urn:microsoft.com/office/officeart/2005/8/layout/process4"/>
    <dgm:cxn modelId="{85417C65-B4A5-41A2-AE80-F98905262553}" type="presParOf" srcId="{938CE158-482A-4FCB-9147-A16E18B08A7A}" destId="{23E849AB-83D5-4317-856D-6554FFB5AD08}" srcOrd="0" destOrd="0" presId="urn:microsoft.com/office/officeart/2005/8/layout/process4"/>
    <dgm:cxn modelId="{F9AF8337-A6D8-49FE-875F-A771A37D1F2A}" type="presParOf" srcId="{938CE158-482A-4FCB-9147-A16E18B08A7A}" destId="{DE0B1372-F8B3-45D9-A2B6-4D8C39B92E45}" srcOrd="1" destOrd="0" presId="urn:microsoft.com/office/officeart/2005/8/layout/process4"/>
    <dgm:cxn modelId="{D6A57CE0-E667-42A0-9D18-CE065CC55874}" type="presParOf" srcId="{938CE158-482A-4FCB-9147-A16E18B08A7A}" destId="{A7CDA79C-97B8-4E09-8574-334CF540F836}" srcOrd="2" destOrd="0" presId="urn:microsoft.com/office/officeart/2005/8/layout/process4"/>
    <dgm:cxn modelId="{102FCC48-EACF-47B7-90A7-9F66104C56C2}" type="presParOf" srcId="{A7CDA79C-97B8-4E09-8574-334CF540F836}" destId="{3372C116-A7F1-4CFF-93CB-51ED64235BA4}" srcOrd="0" destOrd="0" presId="urn:microsoft.com/office/officeart/2005/8/layout/process4"/>
    <dgm:cxn modelId="{9410D70E-E0B5-4562-8BCD-ED9C1C52E39B}" type="presParOf" srcId="{A7CDA79C-97B8-4E09-8574-334CF540F836}" destId="{0E998C1C-FC00-42B1-A0B0-467B5614F66E}" srcOrd="1" destOrd="0" presId="urn:microsoft.com/office/officeart/2005/8/layout/process4"/>
    <dgm:cxn modelId="{F36921EF-600D-4EE0-922C-490C16D0B55A}" type="presParOf" srcId="{28FDB923-C27B-48E4-BBFD-C9E863FC719D}" destId="{44F138DC-E387-4948-85C6-B75ABDD525EB}" srcOrd="3" destOrd="0" presId="urn:microsoft.com/office/officeart/2005/8/layout/process4"/>
    <dgm:cxn modelId="{D541FCC6-7C65-4EF5-8260-BC1B01876D4A}" type="presParOf" srcId="{28FDB923-C27B-48E4-BBFD-C9E863FC719D}" destId="{819B5123-A01D-4736-8820-914E39A9D893}" srcOrd="4" destOrd="0" presId="urn:microsoft.com/office/officeart/2005/8/layout/process4"/>
    <dgm:cxn modelId="{413DB577-9D66-46DF-AC97-31F30950B159}" type="presParOf" srcId="{819B5123-A01D-4736-8820-914E39A9D893}" destId="{1923274F-F1F5-400C-86C9-AFF3E20231BF}" srcOrd="0" destOrd="0" presId="urn:microsoft.com/office/officeart/2005/8/layout/process4"/>
    <dgm:cxn modelId="{50362E9A-7932-473B-9893-4A62BFAE7345}" type="presParOf" srcId="{819B5123-A01D-4736-8820-914E39A9D893}" destId="{E5417007-A44B-4DFB-BD4E-ADC3899C0FBD}" srcOrd="1" destOrd="0" presId="urn:microsoft.com/office/officeart/2005/8/layout/process4"/>
    <dgm:cxn modelId="{F0337D4F-9E46-474B-84B5-8E2BAE620E58}" type="presParOf" srcId="{819B5123-A01D-4736-8820-914E39A9D893}" destId="{DF9503FB-BD18-49CF-B2BD-91FB3B31220F}" srcOrd="2" destOrd="0" presId="urn:microsoft.com/office/officeart/2005/8/layout/process4"/>
    <dgm:cxn modelId="{A53A54E9-164D-4275-B554-00AA285A1B7B}" type="presParOf" srcId="{DF9503FB-BD18-49CF-B2BD-91FB3B31220F}" destId="{33AAFCF4-44B0-4D37-AA4C-8DE46AF87AF3}" srcOrd="0" destOrd="0" presId="urn:microsoft.com/office/officeart/2005/8/layout/process4"/>
    <dgm:cxn modelId="{1ED61174-4D14-49B5-947E-816F5953B155}" type="presParOf" srcId="{DF9503FB-BD18-49CF-B2BD-91FB3B31220F}" destId="{9DA09F7D-A69F-4E69-BC08-06C17ACC7AB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C8A2C6-1A58-40E5-9AD9-2DFF64BA5FFE}" type="doc">
      <dgm:prSet loTypeId="urn:microsoft.com/office/officeart/2005/8/layout/process4" loCatId="list" qsTypeId="urn:microsoft.com/office/officeart/2005/8/quickstyle/simple1" qsCatId="simple" csTypeId="urn:microsoft.com/office/officeart/2005/8/colors/accent1_2" csCatId="accent1" phldr="1"/>
      <dgm:spPr/>
    </dgm:pt>
    <dgm:pt modelId="{D1200AAB-67A1-4ED2-B1FD-3C015C2EC136}">
      <dgm:prSet phldrT="[Text]"/>
      <dgm:spPr/>
      <dgm:t>
        <a:bodyPr/>
        <a:lstStyle/>
        <a:p>
          <a:r>
            <a:rPr lang="en-US" dirty="0" smtClean="0"/>
            <a:t>Communication</a:t>
          </a:r>
          <a:endParaRPr lang="en-US" dirty="0"/>
        </a:p>
      </dgm:t>
    </dgm:pt>
    <dgm:pt modelId="{37098D92-3A88-46B2-87BC-AEDC433FC5FC}" type="parTrans" cxnId="{655B03D4-AB0F-4008-BDE1-31AFCB7191D1}">
      <dgm:prSet/>
      <dgm:spPr/>
      <dgm:t>
        <a:bodyPr/>
        <a:lstStyle/>
        <a:p>
          <a:endParaRPr lang="en-US"/>
        </a:p>
      </dgm:t>
    </dgm:pt>
    <dgm:pt modelId="{030EFA2C-E58C-4DE2-A466-5D7337019FF0}" type="sibTrans" cxnId="{655B03D4-AB0F-4008-BDE1-31AFCB7191D1}">
      <dgm:prSet/>
      <dgm:spPr/>
      <dgm:t>
        <a:bodyPr/>
        <a:lstStyle/>
        <a:p>
          <a:endParaRPr lang="en-US"/>
        </a:p>
      </dgm:t>
    </dgm:pt>
    <dgm:pt modelId="{51A9E823-C14A-456A-98FB-3B74E22FE211}">
      <dgm:prSet phldrT="[Text]"/>
      <dgm:spPr/>
      <dgm:t>
        <a:bodyPr/>
        <a:lstStyle/>
        <a:p>
          <a:r>
            <a:rPr lang="en-US" dirty="0" smtClean="0"/>
            <a:t>Valuing Them</a:t>
          </a:r>
          <a:endParaRPr lang="en-US" dirty="0"/>
        </a:p>
      </dgm:t>
    </dgm:pt>
    <dgm:pt modelId="{BD38E83C-0268-4265-A287-CD1F4C5A2146}" type="parTrans" cxnId="{CCCF8177-6924-419D-BE27-562B314DCD53}">
      <dgm:prSet/>
      <dgm:spPr/>
      <dgm:t>
        <a:bodyPr/>
        <a:lstStyle/>
        <a:p>
          <a:endParaRPr lang="en-US"/>
        </a:p>
      </dgm:t>
    </dgm:pt>
    <dgm:pt modelId="{36DB4961-0570-4BAA-8103-07686DCCAECF}" type="sibTrans" cxnId="{CCCF8177-6924-419D-BE27-562B314DCD53}">
      <dgm:prSet/>
      <dgm:spPr/>
      <dgm:t>
        <a:bodyPr/>
        <a:lstStyle/>
        <a:p>
          <a:endParaRPr lang="en-US"/>
        </a:p>
      </dgm:t>
    </dgm:pt>
    <dgm:pt modelId="{B33A238D-B7DE-4064-B876-5E9392959619}">
      <dgm:prSet phldrT="[Text]"/>
      <dgm:spPr/>
      <dgm:t>
        <a:bodyPr/>
        <a:lstStyle/>
        <a:p>
          <a:r>
            <a:rPr lang="en-US" dirty="0" smtClean="0"/>
            <a:t>Supervision</a:t>
          </a:r>
          <a:endParaRPr lang="en-US" dirty="0"/>
        </a:p>
      </dgm:t>
    </dgm:pt>
    <dgm:pt modelId="{60E387DD-BBAD-4A6E-BE5D-CF7ABEB7CBFF}" type="sibTrans" cxnId="{3BBD98A7-A019-4D34-9A90-3A25B6E9E6BC}">
      <dgm:prSet/>
      <dgm:spPr/>
      <dgm:t>
        <a:bodyPr/>
        <a:lstStyle/>
        <a:p>
          <a:endParaRPr lang="en-US"/>
        </a:p>
      </dgm:t>
    </dgm:pt>
    <dgm:pt modelId="{BB9E4409-8368-446B-A980-048B6CB0692C}" type="parTrans" cxnId="{3BBD98A7-A019-4D34-9A90-3A25B6E9E6BC}">
      <dgm:prSet/>
      <dgm:spPr/>
      <dgm:t>
        <a:bodyPr/>
        <a:lstStyle/>
        <a:p>
          <a:endParaRPr lang="en-US"/>
        </a:p>
      </dgm:t>
    </dgm:pt>
    <dgm:pt modelId="{568081A2-555C-4C0E-A324-93D90B729398}">
      <dgm:prSet/>
      <dgm:spPr/>
      <dgm:t>
        <a:bodyPr/>
        <a:lstStyle/>
        <a:p>
          <a:r>
            <a:rPr lang="en-US" dirty="0" smtClean="0"/>
            <a:t>Less Formal/Casual Communication</a:t>
          </a:r>
        </a:p>
      </dgm:t>
    </dgm:pt>
    <dgm:pt modelId="{3C21B149-7BD7-4722-BCEC-4A770377997F}" type="parTrans" cxnId="{EEBE7059-866B-4973-B4A7-A5AE852B5DE2}">
      <dgm:prSet/>
      <dgm:spPr/>
      <dgm:t>
        <a:bodyPr/>
        <a:lstStyle/>
        <a:p>
          <a:endParaRPr lang="en-US"/>
        </a:p>
      </dgm:t>
    </dgm:pt>
    <dgm:pt modelId="{36933059-6165-4CE3-91BA-92F29004AA9B}" type="sibTrans" cxnId="{EEBE7059-866B-4973-B4A7-A5AE852B5DE2}">
      <dgm:prSet/>
      <dgm:spPr/>
      <dgm:t>
        <a:bodyPr/>
        <a:lstStyle/>
        <a:p>
          <a:endParaRPr lang="en-US"/>
        </a:p>
      </dgm:t>
    </dgm:pt>
    <dgm:pt modelId="{7A3AE0B9-4741-44B2-B72A-056D798FABB3}">
      <dgm:prSet/>
      <dgm:spPr/>
      <dgm:t>
        <a:bodyPr/>
        <a:lstStyle/>
        <a:p>
          <a:r>
            <a:rPr lang="en-US" dirty="0" smtClean="0"/>
            <a:t>Allow them time to figure things out independently and then process solutions</a:t>
          </a:r>
          <a:endParaRPr lang="en-US" dirty="0"/>
        </a:p>
      </dgm:t>
    </dgm:pt>
    <dgm:pt modelId="{30E64CBA-C3FE-4832-BC2D-51B4138E8686}" type="parTrans" cxnId="{E0C70E5C-3D4E-4A46-A2E5-95C3121CE9D2}">
      <dgm:prSet/>
      <dgm:spPr/>
      <dgm:t>
        <a:bodyPr/>
        <a:lstStyle/>
        <a:p>
          <a:endParaRPr lang="en-US"/>
        </a:p>
      </dgm:t>
    </dgm:pt>
    <dgm:pt modelId="{DA565B98-2983-4ACB-B7CD-7FB15BF24CC2}" type="sibTrans" cxnId="{E0C70E5C-3D4E-4A46-A2E5-95C3121CE9D2}">
      <dgm:prSet/>
      <dgm:spPr/>
      <dgm:t>
        <a:bodyPr/>
        <a:lstStyle/>
        <a:p>
          <a:endParaRPr lang="en-US"/>
        </a:p>
      </dgm:t>
    </dgm:pt>
    <dgm:pt modelId="{54A62CE0-4D54-4FFB-8719-C7878814B325}">
      <dgm:prSet phldrT="[Text]"/>
      <dgm:spPr/>
      <dgm:t>
        <a:bodyPr/>
        <a:lstStyle/>
        <a:p>
          <a:r>
            <a:rPr lang="en-US" dirty="0" smtClean="0"/>
            <a:t>Supervisor who cares about their personal goals and ambitions</a:t>
          </a:r>
          <a:endParaRPr lang="en-US" dirty="0"/>
        </a:p>
      </dgm:t>
    </dgm:pt>
    <dgm:pt modelId="{C830CE4B-256B-45F3-9DF3-C90237221314}" type="parTrans" cxnId="{EBB216CD-684A-47C8-86FA-A0FCF4B561F1}">
      <dgm:prSet/>
      <dgm:spPr/>
      <dgm:t>
        <a:bodyPr/>
        <a:lstStyle/>
        <a:p>
          <a:endParaRPr lang="en-US"/>
        </a:p>
      </dgm:t>
    </dgm:pt>
    <dgm:pt modelId="{4A6DF303-0FFA-42D0-88E3-28FFD58B6769}" type="sibTrans" cxnId="{EBB216CD-684A-47C8-86FA-A0FCF4B561F1}">
      <dgm:prSet/>
      <dgm:spPr/>
      <dgm:t>
        <a:bodyPr/>
        <a:lstStyle/>
        <a:p>
          <a:endParaRPr lang="en-US"/>
        </a:p>
      </dgm:t>
    </dgm:pt>
    <dgm:pt modelId="{DD9B6080-3953-42C9-B0C0-82FB95339C32}">
      <dgm:prSet phldrT="[Text]"/>
      <dgm:spPr/>
      <dgm:t>
        <a:bodyPr/>
        <a:lstStyle/>
        <a:p>
          <a:r>
            <a:rPr lang="en-US" dirty="0" smtClean="0"/>
            <a:t>Seek fun and innovative supervisors who trust them and value their independence</a:t>
          </a:r>
          <a:endParaRPr lang="en-US" dirty="0"/>
        </a:p>
      </dgm:t>
    </dgm:pt>
    <dgm:pt modelId="{1011FC91-0A84-4A72-9D39-B72D9B35F95E}" type="parTrans" cxnId="{0B11BABB-2315-44AE-8FEA-E3CD465A1E98}">
      <dgm:prSet/>
      <dgm:spPr/>
      <dgm:t>
        <a:bodyPr/>
        <a:lstStyle/>
        <a:p>
          <a:endParaRPr lang="en-US"/>
        </a:p>
      </dgm:t>
    </dgm:pt>
    <dgm:pt modelId="{1FBD37AB-6C78-4FE2-92F2-B909629120EB}" type="sibTrans" cxnId="{0B11BABB-2315-44AE-8FEA-E3CD465A1E98}">
      <dgm:prSet/>
      <dgm:spPr/>
      <dgm:t>
        <a:bodyPr/>
        <a:lstStyle/>
        <a:p>
          <a:endParaRPr lang="en-US"/>
        </a:p>
      </dgm:t>
    </dgm:pt>
    <dgm:pt modelId="{193E13C9-2585-49D3-B45A-74DB8C82E5B0}">
      <dgm:prSet phldrT="[Text]"/>
      <dgm:spPr/>
      <dgm:t>
        <a:bodyPr/>
        <a:lstStyle/>
        <a:p>
          <a:r>
            <a:rPr lang="en-US" dirty="0" smtClean="0"/>
            <a:t>Create opportunities for career advancement</a:t>
          </a:r>
          <a:endParaRPr lang="en-US" dirty="0"/>
        </a:p>
      </dgm:t>
    </dgm:pt>
    <dgm:pt modelId="{A004E000-8FDC-4C2B-B182-039A3F8C6532}" type="parTrans" cxnId="{C94007EF-A288-417A-8C88-AF4178B6BF46}">
      <dgm:prSet/>
      <dgm:spPr/>
      <dgm:t>
        <a:bodyPr/>
        <a:lstStyle/>
        <a:p>
          <a:endParaRPr lang="en-US"/>
        </a:p>
      </dgm:t>
    </dgm:pt>
    <dgm:pt modelId="{D90AFCF9-A35E-47A1-B290-1F25895858C1}" type="sibTrans" cxnId="{C94007EF-A288-417A-8C88-AF4178B6BF46}">
      <dgm:prSet/>
      <dgm:spPr/>
      <dgm:t>
        <a:bodyPr/>
        <a:lstStyle/>
        <a:p>
          <a:endParaRPr lang="en-US"/>
        </a:p>
      </dgm:t>
    </dgm:pt>
    <dgm:pt modelId="{029C51AA-37DB-4263-BDC9-084805A1A9BD}">
      <dgm:prSet phldrT="[Text]"/>
      <dgm:spPr/>
      <dgm:t>
        <a:bodyPr/>
        <a:lstStyle/>
        <a:p>
          <a:r>
            <a:rPr lang="en-US" dirty="0" smtClean="0"/>
            <a:t>Reward them with free time and flexible work schedules</a:t>
          </a:r>
          <a:endParaRPr lang="en-US" dirty="0"/>
        </a:p>
      </dgm:t>
    </dgm:pt>
    <dgm:pt modelId="{4EDC8A0A-D8E1-4B79-8412-3EF8DA1AD163}" type="parTrans" cxnId="{35997E00-5B24-491F-90B3-602374272873}">
      <dgm:prSet/>
      <dgm:spPr/>
      <dgm:t>
        <a:bodyPr/>
        <a:lstStyle/>
        <a:p>
          <a:endParaRPr lang="en-US"/>
        </a:p>
      </dgm:t>
    </dgm:pt>
    <dgm:pt modelId="{0B8BD6CA-B375-49E7-BE2A-215FAC43599A}" type="sibTrans" cxnId="{35997E00-5B24-491F-90B3-602374272873}">
      <dgm:prSet/>
      <dgm:spPr/>
      <dgm:t>
        <a:bodyPr/>
        <a:lstStyle/>
        <a:p>
          <a:endParaRPr lang="en-US"/>
        </a:p>
      </dgm:t>
    </dgm:pt>
    <dgm:pt modelId="{6FB25E71-F73D-4CAB-B118-688AADB31B6E}">
      <dgm:prSet phldrT="[Text]"/>
      <dgm:spPr/>
      <dgm:t>
        <a:bodyPr/>
        <a:lstStyle/>
        <a:p>
          <a:r>
            <a:rPr lang="en-US" dirty="0" smtClean="0"/>
            <a:t>Create a diverse staff team and work environment</a:t>
          </a:r>
          <a:endParaRPr lang="en-US" dirty="0"/>
        </a:p>
      </dgm:t>
    </dgm:pt>
    <dgm:pt modelId="{3777C279-9F5F-4326-84FD-801BBE2035F4}" type="parTrans" cxnId="{580C0DDC-5431-410A-A904-450ABB53A03E}">
      <dgm:prSet/>
      <dgm:spPr/>
      <dgm:t>
        <a:bodyPr/>
        <a:lstStyle/>
        <a:p>
          <a:endParaRPr lang="en-US"/>
        </a:p>
      </dgm:t>
    </dgm:pt>
    <dgm:pt modelId="{7099E394-12F1-487E-817E-DE16A1F21CF2}" type="sibTrans" cxnId="{580C0DDC-5431-410A-A904-450ABB53A03E}">
      <dgm:prSet/>
      <dgm:spPr/>
      <dgm:t>
        <a:bodyPr/>
        <a:lstStyle/>
        <a:p>
          <a:endParaRPr lang="en-US"/>
        </a:p>
      </dgm:t>
    </dgm:pt>
    <dgm:pt modelId="{28FDB923-C27B-48E4-BBFD-C9E863FC719D}" type="pres">
      <dgm:prSet presAssocID="{EBC8A2C6-1A58-40E5-9AD9-2DFF64BA5FFE}" presName="Name0" presStyleCnt="0">
        <dgm:presLayoutVars>
          <dgm:dir/>
          <dgm:animLvl val="lvl"/>
          <dgm:resizeHandles val="exact"/>
        </dgm:presLayoutVars>
      </dgm:prSet>
      <dgm:spPr/>
    </dgm:pt>
    <dgm:pt modelId="{53550EE5-3B00-4D16-9DDB-F73F502BD291}" type="pres">
      <dgm:prSet presAssocID="{51A9E823-C14A-456A-98FB-3B74E22FE211}" presName="boxAndChildren" presStyleCnt="0"/>
      <dgm:spPr/>
    </dgm:pt>
    <dgm:pt modelId="{558A36E4-A179-4853-8DE8-315A7CD7AAB5}" type="pres">
      <dgm:prSet presAssocID="{51A9E823-C14A-456A-98FB-3B74E22FE211}" presName="parentTextBox" presStyleLbl="node1" presStyleIdx="0" presStyleCnt="3"/>
      <dgm:spPr/>
      <dgm:t>
        <a:bodyPr/>
        <a:lstStyle/>
        <a:p>
          <a:endParaRPr lang="en-US"/>
        </a:p>
      </dgm:t>
    </dgm:pt>
    <dgm:pt modelId="{42C0A85C-00B5-4447-B00B-9B193BCC5C4E}" type="pres">
      <dgm:prSet presAssocID="{51A9E823-C14A-456A-98FB-3B74E22FE211}" presName="entireBox" presStyleLbl="node1" presStyleIdx="0" presStyleCnt="3"/>
      <dgm:spPr/>
      <dgm:t>
        <a:bodyPr/>
        <a:lstStyle/>
        <a:p>
          <a:endParaRPr lang="en-US"/>
        </a:p>
      </dgm:t>
    </dgm:pt>
    <dgm:pt modelId="{91A03241-8341-4C04-9498-1A0830381FDF}" type="pres">
      <dgm:prSet presAssocID="{51A9E823-C14A-456A-98FB-3B74E22FE211}" presName="descendantBox" presStyleCnt="0"/>
      <dgm:spPr/>
    </dgm:pt>
    <dgm:pt modelId="{B88B1474-0081-432A-8AA7-27F909AC5DF1}" type="pres">
      <dgm:prSet presAssocID="{193E13C9-2585-49D3-B45A-74DB8C82E5B0}" presName="childTextBox" presStyleLbl="fgAccFollowNode1" presStyleIdx="0" presStyleCnt="7">
        <dgm:presLayoutVars>
          <dgm:bulletEnabled val="1"/>
        </dgm:presLayoutVars>
      </dgm:prSet>
      <dgm:spPr/>
      <dgm:t>
        <a:bodyPr/>
        <a:lstStyle/>
        <a:p>
          <a:endParaRPr lang="en-US"/>
        </a:p>
      </dgm:t>
    </dgm:pt>
    <dgm:pt modelId="{12DE05A7-5FA1-4001-BF57-3842E91AA154}" type="pres">
      <dgm:prSet presAssocID="{029C51AA-37DB-4263-BDC9-084805A1A9BD}" presName="childTextBox" presStyleLbl="fgAccFollowNode1" presStyleIdx="1" presStyleCnt="7">
        <dgm:presLayoutVars>
          <dgm:bulletEnabled val="1"/>
        </dgm:presLayoutVars>
      </dgm:prSet>
      <dgm:spPr/>
      <dgm:t>
        <a:bodyPr/>
        <a:lstStyle/>
        <a:p>
          <a:endParaRPr lang="en-US"/>
        </a:p>
      </dgm:t>
    </dgm:pt>
    <dgm:pt modelId="{ADCC37C9-768F-4F31-AC10-4C03D1E2E88D}" type="pres">
      <dgm:prSet presAssocID="{6FB25E71-F73D-4CAB-B118-688AADB31B6E}" presName="childTextBox" presStyleLbl="fgAccFollowNode1" presStyleIdx="2" presStyleCnt="7">
        <dgm:presLayoutVars>
          <dgm:bulletEnabled val="1"/>
        </dgm:presLayoutVars>
      </dgm:prSet>
      <dgm:spPr/>
      <dgm:t>
        <a:bodyPr/>
        <a:lstStyle/>
        <a:p>
          <a:endParaRPr lang="en-US"/>
        </a:p>
      </dgm:t>
    </dgm:pt>
    <dgm:pt modelId="{EEACC6B5-3EE1-4FA9-99FB-B106CC88170C}" type="pres">
      <dgm:prSet presAssocID="{60E387DD-BBAD-4A6E-BE5D-CF7ABEB7CBFF}" presName="sp" presStyleCnt="0"/>
      <dgm:spPr/>
    </dgm:pt>
    <dgm:pt modelId="{938CE158-482A-4FCB-9147-A16E18B08A7A}" type="pres">
      <dgm:prSet presAssocID="{B33A238D-B7DE-4064-B876-5E9392959619}" presName="arrowAndChildren" presStyleCnt="0"/>
      <dgm:spPr/>
    </dgm:pt>
    <dgm:pt modelId="{23E849AB-83D5-4317-856D-6554FFB5AD08}" type="pres">
      <dgm:prSet presAssocID="{B33A238D-B7DE-4064-B876-5E9392959619}" presName="parentTextArrow" presStyleLbl="node1" presStyleIdx="0" presStyleCnt="3"/>
      <dgm:spPr/>
      <dgm:t>
        <a:bodyPr/>
        <a:lstStyle/>
        <a:p>
          <a:endParaRPr lang="en-US"/>
        </a:p>
      </dgm:t>
    </dgm:pt>
    <dgm:pt modelId="{DE0B1372-F8B3-45D9-A2B6-4D8C39B92E45}" type="pres">
      <dgm:prSet presAssocID="{B33A238D-B7DE-4064-B876-5E9392959619}" presName="arrow" presStyleLbl="node1" presStyleIdx="1" presStyleCnt="3"/>
      <dgm:spPr/>
      <dgm:t>
        <a:bodyPr/>
        <a:lstStyle/>
        <a:p>
          <a:endParaRPr lang="en-US"/>
        </a:p>
      </dgm:t>
    </dgm:pt>
    <dgm:pt modelId="{A7CDA79C-97B8-4E09-8574-334CF540F836}" type="pres">
      <dgm:prSet presAssocID="{B33A238D-B7DE-4064-B876-5E9392959619}" presName="descendantArrow" presStyleCnt="0"/>
      <dgm:spPr/>
    </dgm:pt>
    <dgm:pt modelId="{3372C116-A7F1-4CFF-93CB-51ED64235BA4}" type="pres">
      <dgm:prSet presAssocID="{54A62CE0-4D54-4FFB-8719-C7878814B325}" presName="childTextArrow" presStyleLbl="fgAccFollowNode1" presStyleIdx="3" presStyleCnt="7">
        <dgm:presLayoutVars>
          <dgm:bulletEnabled val="1"/>
        </dgm:presLayoutVars>
      </dgm:prSet>
      <dgm:spPr/>
      <dgm:t>
        <a:bodyPr/>
        <a:lstStyle/>
        <a:p>
          <a:endParaRPr lang="en-US"/>
        </a:p>
      </dgm:t>
    </dgm:pt>
    <dgm:pt modelId="{0E998C1C-FC00-42B1-A0B0-467B5614F66E}" type="pres">
      <dgm:prSet presAssocID="{DD9B6080-3953-42C9-B0C0-82FB95339C32}" presName="childTextArrow" presStyleLbl="fgAccFollowNode1" presStyleIdx="4" presStyleCnt="7">
        <dgm:presLayoutVars>
          <dgm:bulletEnabled val="1"/>
        </dgm:presLayoutVars>
      </dgm:prSet>
      <dgm:spPr/>
      <dgm:t>
        <a:bodyPr/>
        <a:lstStyle/>
        <a:p>
          <a:endParaRPr lang="en-US"/>
        </a:p>
      </dgm:t>
    </dgm:pt>
    <dgm:pt modelId="{44F138DC-E387-4948-85C6-B75ABDD525EB}" type="pres">
      <dgm:prSet presAssocID="{030EFA2C-E58C-4DE2-A466-5D7337019FF0}" presName="sp" presStyleCnt="0"/>
      <dgm:spPr/>
    </dgm:pt>
    <dgm:pt modelId="{819B5123-A01D-4736-8820-914E39A9D893}" type="pres">
      <dgm:prSet presAssocID="{D1200AAB-67A1-4ED2-B1FD-3C015C2EC136}" presName="arrowAndChildren" presStyleCnt="0"/>
      <dgm:spPr/>
    </dgm:pt>
    <dgm:pt modelId="{1923274F-F1F5-400C-86C9-AFF3E20231BF}" type="pres">
      <dgm:prSet presAssocID="{D1200AAB-67A1-4ED2-B1FD-3C015C2EC136}" presName="parentTextArrow" presStyleLbl="node1" presStyleIdx="1" presStyleCnt="3"/>
      <dgm:spPr/>
      <dgm:t>
        <a:bodyPr/>
        <a:lstStyle/>
        <a:p>
          <a:endParaRPr lang="en-US"/>
        </a:p>
      </dgm:t>
    </dgm:pt>
    <dgm:pt modelId="{E5417007-A44B-4DFB-BD4E-ADC3899C0FBD}" type="pres">
      <dgm:prSet presAssocID="{D1200AAB-67A1-4ED2-B1FD-3C015C2EC136}" presName="arrow" presStyleLbl="node1" presStyleIdx="2" presStyleCnt="3"/>
      <dgm:spPr/>
      <dgm:t>
        <a:bodyPr/>
        <a:lstStyle/>
        <a:p>
          <a:endParaRPr lang="en-US"/>
        </a:p>
      </dgm:t>
    </dgm:pt>
    <dgm:pt modelId="{DF9503FB-BD18-49CF-B2BD-91FB3B31220F}" type="pres">
      <dgm:prSet presAssocID="{D1200AAB-67A1-4ED2-B1FD-3C015C2EC136}" presName="descendantArrow" presStyleCnt="0"/>
      <dgm:spPr/>
    </dgm:pt>
    <dgm:pt modelId="{33AAFCF4-44B0-4D37-AA4C-8DE46AF87AF3}" type="pres">
      <dgm:prSet presAssocID="{568081A2-555C-4C0E-A324-93D90B729398}" presName="childTextArrow" presStyleLbl="fgAccFollowNode1" presStyleIdx="5" presStyleCnt="7">
        <dgm:presLayoutVars>
          <dgm:bulletEnabled val="1"/>
        </dgm:presLayoutVars>
      </dgm:prSet>
      <dgm:spPr/>
      <dgm:t>
        <a:bodyPr/>
        <a:lstStyle/>
        <a:p>
          <a:endParaRPr lang="en-US"/>
        </a:p>
      </dgm:t>
    </dgm:pt>
    <dgm:pt modelId="{9DA09F7D-A69F-4E69-BC08-06C17ACC7ABE}" type="pres">
      <dgm:prSet presAssocID="{7A3AE0B9-4741-44B2-B72A-056D798FABB3}" presName="childTextArrow" presStyleLbl="fgAccFollowNode1" presStyleIdx="6" presStyleCnt="7">
        <dgm:presLayoutVars>
          <dgm:bulletEnabled val="1"/>
        </dgm:presLayoutVars>
      </dgm:prSet>
      <dgm:spPr/>
      <dgm:t>
        <a:bodyPr/>
        <a:lstStyle/>
        <a:p>
          <a:endParaRPr lang="en-US"/>
        </a:p>
      </dgm:t>
    </dgm:pt>
  </dgm:ptLst>
  <dgm:cxnLst>
    <dgm:cxn modelId="{A2C3617A-E06E-43E8-BBFD-98C518C9F801}" type="presOf" srcId="{193E13C9-2585-49D3-B45A-74DB8C82E5B0}" destId="{B88B1474-0081-432A-8AA7-27F909AC5DF1}" srcOrd="0" destOrd="0" presId="urn:microsoft.com/office/officeart/2005/8/layout/process4"/>
    <dgm:cxn modelId="{17A1636A-50A4-4DBA-967F-071B00409578}" type="presOf" srcId="{D1200AAB-67A1-4ED2-B1FD-3C015C2EC136}" destId="{1923274F-F1F5-400C-86C9-AFF3E20231BF}" srcOrd="0" destOrd="0" presId="urn:microsoft.com/office/officeart/2005/8/layout/process4"/>
    <dgm:cxn modelId="{35997E00-5B24-491F-90B3-602374272873}" srcId="{51A9E823-C14A-456A-98FB-3B74E22FE211}" destId="{029C51AA-37DB-4263-BDC9-084805A1A9BD}" srcOrd="1" destOrd="0" parTransId="{4EDC8A0A-D8E1-4B79-8412-3EF8DA1AD163}" sibTransId="{0B8BD6CA-B375-49E7-BE2A-215FAC43599A}"/>
    <dgm:cxn modelId="{655B03D4-AB0F-4008-BDE1-31AFCB7191D1}" srcId="{EBC8A2C6-1A58-40E5-9AD9-2DFF64BA5FFE}" destId="{D1200AAB-67A1-4ED2-B1FD-3C015C2EC136}" srcOrd="0" destOrd="0" parTransId="{37098D92-3A88-46B2-87BC-AEDC433FC5FC}" sibTransId="{030EFA2C-E58C-4DE2-A466-5D7337019FF0}"/>
    <dgm:cxn modelId="{E0C70E5C-3D4E-4A46-A2E5-95C3121CE9D2}" srcId="{D1200AAB-67A1-4ED2-B1FD-3C015C2EC136}" destId="{7A3AE0B9-4741-44B2-B72A-056D798FABB3}" srcOrd="1" destOrd="0" parTransId="{30E64CBA-C3FE-4832-BC2D-51B4138E8686}" sibTransId="{DA565B98-2983-4ACB-B7CD-7FB15BF24CC2}"/>
    <dgm:cxn modelId="{CCCF8177-6924-419D-BE27-562B314DCD53}" srcId="{EBC8A2C6-1A58-40E5-9AD9-2DFF64BA5FFE}" destId="{51A9E823-C14A-456A-98FB-3B74E22FE211}" srcOrd="2" destOrd="0" parTransId="{BD38E83C-0268-4265-A287-CD1F4C5A2146}" sibTransId="{36DB4961-0570-4BAA-8103-07686DCCAECF}"/>
    <dgm:cxn modelId="{88AB579C-18BC-404D-B9BF-F27F8D3C1453}" type="presOf" srcId="{51A9E823-C14A-456A-98FB-3B74E22FE211}" destId="{558A36E4-A179-4853-8DE8-315A7CD7AAB5}" srcOrd="0" destOrd="0" presId="urn:microsoft.com/office/officeart/2005/8/layout/process4"/>
    <dgm:cxn modelId="{7A0EDA48-2CBD-4EB5-BA6D-9419DDC64D02}" type="presOf" srcId="{029C51AA-37DB-4263-BDC9-084805A1A9BD}" destId="{12DE05A7-5FA1-4001-BF57-3842E91AA154}" srcOrd="0" destOrd="0" presId="urn:microsoft.com/office/officeart/2005/8/layout/process4"/>
    <dgm:cxn modelId="{580C0DDC-5431-410A-A904-450ABB53A03E}" srcId="{51A9E823-C14A-456A-98FB-3B74E22FE211}" destId="{6FB25E71-F73D-4CAB-B118-688AADB31B6E}" srcOrd="2" destOrd="0" parTransId="{3777C279-9F5F-4326-84FD-801BBE2035F4}" sibTransId="{7099E394-12F1-487E-817E-DE16A1F21CF2}"/>
    <dgm:cxn modelId="{B2BFA1F2-A0FE-47EB-B7B8-B4A8120E4AC2}" type="presOf" srcId="{6FB25E71-F73D-4CAB-B118-688AADB31B6E}" destId="{ADCC37C9-768F-4F31-AC10-4C03D1E2E88D}" srcOrd="0" destOrd="0" presId="urn:microsoft.com/office/officeart/2005/8/layout/process4"/>
    <dgm:cxn modelId="{FFB461C4-46BD-42B6-8061-47E9E0325423}" type="presOf" srcId="{B33A238D-B7DE-4064-B876-5E9392959619}" destId="{23E849AB-83D5-4317-856D-6554FFB5AD08}" srcOrd="0" destOrd="0" presId="urn:microsoft.com/office/officeart/2005/8/layout/process4"/>
    <dgm:cxn modelId="{FAD78836-72CE-49AC-8972-7AAF858D1E7A}" type="presOf" srcId="{51A9E823-C14A-456A-98FB-3B74E22FE211}" destId="{42C0A85C-00B5-4447-B00B-9B193BCC5C4E}" srcOrd="1" destOrd="0" presId="urn:microsoft.com/office/officeart/2005/8/layout/process4"/>
    <dgm:cxn modelId="{3D073821-B5DD-49EF-A17C-00543C8A0DE3}" type="presOf" srcId="{DD9B6080-3953-42C9-B0C0-82FB95339C32}" destId="{0E998C1C-FC00-42B1-A0B0-467B5614F66E}" srcOrd="0" destOrd="0" presId="urn:microsoft.com/office/officeart/2005/8/layout/process4"/>
    <dgm:cxn modelId="{C94007EF-A288-417A-8C88-AF4178B6BF46}" srcId="{51A9E823-C14A-456A-98FB-3B74E22FE211}" destId="{193E13C9-2585-49D3-B45A-74DB8C82E5B0}" srcOrd="0" destOrd="0" parTransId="{A004E000-8FDC-4C2B-B182-039A3F8C6532}" sibTransId="{D90AFCF9-A35E-47A1-B290-1F25895858C1}"/>
    <dgm:cxn modelId="{EEBE7059-866B-4973-B4A7-A5AE852B5DE2}" srcId="{D1200AAB-67A1-4ED2-B1FD-3C015C2EC136}" destId="{568081A2-555C-4C0E-A324-93D90B729398}" srcOrd="0" destOrd="0" parTransId="{3C21B149-7BD7-4722-BCEC-4A770377997F}" sibTransId="{36933059-6165-4CE3-91BA-92F29004AA9B}"/>
    <dgm:cxn modelId="{3BBD98A7-A019-4D34-9A90-3A25B6E9E6BC}" srcId="{EBC8A2C6-1A58-40E5-9AD9-2DFF64BA5FFE}" destId="{B33A238D-B7DE-4064-B876-5E9392959619}" srcOrd="1" destOrd="0" parTransId="{BB9E4409-8368-446B-A980-048B6CB0692C}" sibTransId="{60E387DD-BBAD-4A6E-BE5D-CF7ABEB7CBFF}"/>
    <dgm:cxn modelId="{022469CA-9511-48B5-A703-7C0B45F6D06B}" type="presOf" srcId="{B33A238D-B7DE-4064-B876-5E9392959619}" destId="{DE0B1372-F8B3-45D9-A2B6-4D8C39B92E45}" srcOrd="1" destOrd="0" presId="urn:microsoft.com/office/officeart/2005/8/layout/process4"/>
    <dgm:cxn modelId="{93FE7738-F677-4DD7-AA06-8E8957B4E2EC}" type="presOf" srcId="{54A62CE0-4D54-4FFB-8719-C7878814B325}" destId="{3372C116-A7F1-4CFF-93CB-51ED64235BA4}" srcOrd="0" destOrd="0" presId="urn:microsoft.com/office/officeart/2005/8/layout/process4"/>
    <dgm:cxn modelId="{FCA52D2A-4578-4B8E-9164-42949DD6C923}" type="presOf" srcId="{568081A2-555C-4C0E-A324-93D90B729398}" destId="{33AAFCF4-44B0-4D37-AA4C-8DE46AF87AF3}" srcOrd="0" destOrd="0" presId="urn:microsoft.com/office/officeart/2005/8/layout/process4"/>
    <dgm:cxn modelId="{EBB216CD-684A-47C8-86FA-A0FCF4B561F1}" srcId="{B33A238D-B7DE-4064-B876-5E9392959619}" destId="{54A62CE0-4D54-4FFB-8719-C7878814B325}" srcOrd="0" destOrd="0" parTransId="{C830CE4B-256B-45F3-9DF3-C90237221314}" sibTransId="{4A6DF303-0FFA-42D0-88E3-28FFD58B6769}"/>
    <dgm:cxn modelId="{B3CF3537-2801-4B95-AD1C-78E62FC53618}" type="presOf" srcId="{EBC8A2C6-1A58-40E5-9AD9-2DFF64BA5FFE}" destId="{28FDB923-C27B-48E4-BBFD-C9E863FC719D}" srcOrd="0" destOrd="0" presId="urn:microsoft.com/office/officeart/2005/8/layout/process4"/>
    <dgm:cxn modelId="{47853F08-6BF4-4082-A406-A960861C1A1F}" type="presOf" srcId="{D1200AAB-67A1-4ED2-B1FD-3C015C2EC136}" destId="{E5417007-A44B-4DFB-BD4E-ADC3899C0FBD}" srcOrd="1" destOrd="0" presId="urn:microsoft.com/office/officeart/2005/8/layout/process4"/>
    <dgm:cxn modelId="{1EA3B53E-5C5E-451E-A692-CFCB7262C24F}" type="presOf" srcId="{7A3AE0B9-4741-44B2-B72A-056D798FABB3}" destId="{9DA09F7D-A69F-4E69-BC08-06C17ACC7ABE}" srcOrd="0" destOrd="0" presId="urn:microsoft.com/office/officeart/2005/8/layout/process4"/>
    <dgm:cxn modelId="{0B11BABB-2315-44AE-8FEA-E3CD465A1E98}" srcId="{B33A238D-B7DE-4064-B876-5E9392959619}" destId="{DD9B6080-3953-42C9-B0C0-82FB95339C32}" srcOrd="1" destOrd="0" parTransId="{1011FC91-0A84-4A72-9D39-B72D9B35F95E}" sibTransId="{1FBD37AB-6C78-4FE2-92F2-B909629120EB}"/>
    <dgm:cxn modelId="{9BCE0265-C5A6-4684-8384-EB9805D90DA6}" type="presParOf" srcId="{28FDB923-C27B-48E4-BBFD-C9E863FC719D}" destId="{53550EE5-3B00-4D16-9DDB-F73F502BD291}" srcOrd="0" destOrd="0" presId="urn:microsoft.com/office/officeart/2005/8/layout/process4"/>
    <dgm:cxn modelId="{927B1103-98F0-4FF5-9E56-C8CFE5C3FC13}" type="presParOf" srcId="{53550EE5-3B00-4D16-9DDB-F73F502BD291}" destId="{558A36E4-A179-4853-8DE8-315A7CD7AAB5}" srcOrd="0" destOrd="0" presId="urn:microsoft.com/office/officeart/2005/8/layout/process4"/>
    <dgm:cxn modelId="{B00FDF90-F3A0-42FD-941A-0C3D86456B68}" type="presParOf" srcId="{53550EE5-3B00-4D16-9DDB-F73F502BD291}" destId="{42C0A85C-00B5-4447-B00B-9B193BCC5C4E}" srcOrd="1" destOrd="0" presId="urn:microsoft.com/office/officeart/2005/8/layout/process4"/>
    <dgm:cxn modelId="{B7BDCD2B-F2C4-461A-B99B-F9156415F578}" type="presParOf" srcId="{53550EE5-3B00-4D16-9DDB-F73F502BD291}" destId="{91A03241-8341-4C04-9498-1A0830381FDF}" srcOrd="2" destOrd="0" presId="urn:microsoft.com/office/officeart/2005/8/layout/process4"/>
    <dgm:cxn modelId="{31C3F797-D396-4726-86DA-AAC70F08C16A}" type="presParOf" srcId="{91A03241-8341-4C04-9498-1A0830381FDF}" destId="{B88B1474-0081-432A-8AA7-27F909AC5DF1}" srcOrd="0" destOrd="0" presId="urn:microsoft.com/office/officeart/2005/8/layout/process4"/>
    <dgm:cxn modelId="{141A2BC8-B659-4D77-B55C-A5C06487DDA4}" type="presParOf" srcId="{91A03241-8341-4C04-9498-1A0830381FDF}" destId="{12DE05A7-5FA1-4001-BF57-3842E91AA154}" srcOrd="1" destOrd="0" presId="urn:microsoft.com/office/officeart/2005/8/layout/process4"/>
    <dgm:cxn modelId="{85A30DB8-BF15-4E77-8F6D-8618087CF6E1}" type="presParOf" srcId="{91A03241-8341-4C04-9498-1A0830381FDF}" destId="{ADCC37C9-768F-4F31-AC10-4C03D1E2E88D}" srcOrd="2" destOrd="0" presId="urn:microsoft.com/office/officeart/2005/8/layout/process4"/>
    <dgm:cxn modelId="{83251DEC-5989-449C-8147-D840AF6E5A3E}" type="presParOf" srcId="{28FDB923-C27B-48E4-BBFD-C9E863FC719D}" destId="{EEACC6B5-3EE1-4FA9-99FB-B106CC88170C}" srcOrd="1" destOrd="0" presId="urn:microsoft.com/office/officeart/2005/8/layout/process4"/>
    <dgm:cxn modelId="{02E89CB0-B810-4EE2-B158-15D78E0793F6}" type="presParOf" srcId="{28FDB923-C27B-48E4-BBFD-C9E863FC719D}" destId="{938CE158-482A-4FCB-9147-A16E18B08A7A}" srcOrd="2" destOrd="0" presId="urn:microsoft.com/office/officeart/2005/8/layout/process4"/>
    <dgm:cxn modelId="{85417C65-B4A5-41A2-AE80-F98905262553}" type="presParOf" srcId="{938CE158-482A-4FCB-9147-A16E18B08A7A}" destId="{23E849AB-83D5-4317-856D-6554FFB5AD08}" srcOrd="0" destOrd="0" presId="urn:microsoft.com/office/officeart/2005/8/layout/process4"/>
    <dgm:cxn modelId="{F9AF8337-A6D8-49FE-875F-A771A37D1F2A}" type="presParOf" srcId="{938CE158-482A-4FCB-9147-A16E18B08A7A}" destId="{DE0B1372-F8B3-45D9-A2B6-4D8C39B92E45}" srcOrd="1" destOrd="0" presId="urn:microsoft.com/office/officeart/2005/8/layout/process4"/>
    <dgm:cxn modelId="{D6A57CE0-E667-42A0-9D18-CE065CC55874}" type="presParOf" srcId="{938CE158-482A-4FCB-9147-A16E18B08A7A}" destId="{A7CDA79C-97B8-4E09-8574-334CF540F836}" srcOrd="2" destOrd="0" presId="urn:microsoft.com/office/officeart/2005/8/layout/process4"/>
    <dgm:cxn modelId="{102FCC48-EACF-47B7-90A7-9F66104C56C2}" type="presParOf" srcId="{A7CDA79C-97B8-4E09-8574-334CF540F836}" destId="{3372C116-A7F1-4CFF-93CB-51ED64235BA4}" srcOrd="0" destOrd="0" presId="urn:microsoft.com/office/officeart/2005/8/layout/process4"/>
    <dgm:cxn modelId="{9410D70E-E0B5-4562-8BCD-ED9C1C52E39B}" type="presParOf" srcId="{A7CDA79C-97B8-4E09-8574-334CF540F836}" destId="{0E998C1C-FC00-42B1-A0B0-467B5614F66E}" srcOrd="1" destOrd="0" presId="urn:microsoft.com/office/officeart/2005/8/layout/process4"/>
    <dgm:cxn modelId="{F36921EF-600D-4EE0-922C-490C16D0B55A}" type="presParOf" srcId="{28FDB923-C27B-48E4-BBFD-C9E863FC719D}" destId="{44F138DC-E387-4948-85C6-B75ABDD525EB}" srcOrd="3" destOrd="0" presId="urn:microsoft.com/office/officeart/2005/8/layout/process4"/>
    <dgm:cxn modelId="{D541FCC6-7C65-4EF5-8260-BC1B01876D4A}" type="presParOf" srcId="{28FDB923-C27B-48E4-BBFD-C9E863FC719D}" destId="{819B5123-A01D-4736-8820-914E39A9D893}" srcOrd="4" destOrd="0" presId="urn:microsoft.com/office/officeart/2005/8/layout/process4"/>
    <dgm:cxn modelId="{413DB577-9D66-46DF-AC97-31F30950B159}" type="presParOf" srcId="{819B5123-A01D-4736-8820-914E39A9D893}" destId="{1923274F-F1F5-400C-86C9-AFF3E20231BF}" srcOrd="0" destOrd="0" presId="urn:microsoft.com/office/officeart/2005/8/layout/process4"/>
    <dgm:cxn modelId="{50362E9A-7932-473B-9893-4A62BFAE7345}" type="presParOf" srcId="{819B5123-A01D-4736-8820-914E39A9D893}" destId="{E5417007-A44B-4DFB-BD4E-ADC3899C0FBD}" srcOrd="1" destOrd="0" presId="urn:microsoft.com/office/officeart/2005/8/layout/process4"/>
    <dgm:cxn modelId="{F0337D4F-9E46-474B-84B5-8E2BAE620E58}" type="presParOf" srcId="{819B5123-A01D-4736-8820-914E39A9D893}" destId="{DF9503FB-BD18-49CF-B2BD-91FB3B31220F}" srcOrd="2" destOrd="0" presId="urn:microsoft.com/office/officeart/2005/8/layout/process4"/>
    <dgm:cxn modelId="{A53A54E9-164D-4275-B554-00AA285A1B7B}" type="presParOf" srcId="{DF9503FB-BD18-49CF-B2BD-91FB3B31220F}" destId="{33AAFCF4-44B0-4D37-AA4C-8DE46AF87AF3}" srcOrd="0" destOrd="0" presId="urn:microsoft.com/office/officeart/2005/8/layout/process4"/>
    <dgm:cxn modelId="{1ED61174-4D14-49B5-947E-816F5953B155}" type="presParOf" srcId="{DF9503FB-BD18-49CF-B2BD-91FB3B31220F}" destId="{9DA09F7D-A69F-4E69-BC08-06C17ACC7AB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C8A2C6-1A58-40E5-9AD9-2DFF64BA5FFE}" type="doc">
      <dgm:prSet loTypeId="urn:microsoft.com/office/officeart/2005/8/layout/process4" loCatId="list" qsTypeId="urn:microsoft.com/office/officeart/2005/8/quickstyle/simple1" qsCatId="simple" csTypeId="urn:microsoft.com/office/officeart/2005/8/colors/accent1_2" csCatId="accent1" phldr="1"/>
      <dgm:spPr/>
    </dgm:pt>
    <dgm:pt modelId="{D1200AAB-67A1-4ED2-B1FD-3C015C2EC136}">
      <dgm:prSet phldrT="[Text]"/>
      <dgm:spPr/>
      <dgm:t>
        <a:bodyPr/>
        <a:lstStyle/>
        <a:p>
          <a:r>
            <a:rPr lang="en-US" dirty="0" smtClean="0"/>
            <a:t>Communication</a:t>
          </a:r>
          <a:endParaRPr lang="en-US" dirty="0"/>
        </a:p>
      </dgm:t>
    </dgm:pt>
    <dgm:pt modelId="{37098D92-3A88-46B2-87BC-AEDC433FC5FC}" type="parTrans" cxnId="{655B03D4-AB0F-4008-BDE1-31AFCB7191D1}">
      <dgm:prSet/>
      <dgm:spPr/>
      <dgm:t>
        <a:bodyPr/>
        <a:lstStyle/>
        <a:p>
          <a:endParaRPr lang="en-US"/>
        </a:p>
      </dgm:t>
    </dgm:pt>
    <dgm:pt modelId="{030EFA2C-E58C-4DE2-A466-5D7337019FF0}" type="sibTrans" cxnId="{655B03D4-AB0F-4008-BDE1-31AFCB7191D1}">
      <dgm:prSet/>
      <dgm:spPr/>
      <dgm:t>
        <a:bodyPr/>
        <a:lstStyle/>
        <a:p>
          <a:endParaRPr lang="en-US"/>
        </a:p>
      </dgm:t>
    </dgm:pt>
    <dgm:pt modelId="{51A9E823-C14A-456A-98FB-3B74E22FE211}">
      <dgm:prSet phldrT="[Text]"/>
      <dgm:spPr/>
      <dgm:t>
        <a:bodyPr/>
        <a:lstStyle/>
        <a:p>
          <a:r>
            <a:rPr lang="en-US" dirty="0" smtClean="0"/>
            <a:t>Valuing Them</a:t>
          </a:r>
          <a:endParaRPr lang="en-US" dirty="0"/>
        </a:p>
      </dgm:t>
    </dgm:pt>
    <dgm:pt modelId="{BD38E83C-0268-4265-A287-CD1F4C5A2146}" type="parTrans" cxnId="{CCCF8177-6924-419D-BE27-562B314DCD53}">
      <dgm:prSet/>
      <dgm:spPr/>
      <dgm:t>
        <a:bodyPr/>
        <a:lstStyle/>
        <a:p>
          <a:endParaRPr lang="en-US"/>
        </a:p>
      </dgm:t>
    </dgm:pt>
    <dgm:pt modelId="{36DB4961-0570-4BAA-8103-07686DCCAECF}" type="sibTrans" cxnId="{CCCF8177-6924-419D-BE27-562B314DCD53}">
      <dgm:prSet/>
      <dgm:spPr/>
      <dgm:t>
        <a:bodyPr/>
        <a:lstStyle/>
        <a:p>
          <a:endParaRPr lang="en-US"/>
        </a:p>
      </dgm:t>
    </dgm:pt>
    <dgm:pt modelId="{B33A238D-B7DE-4064-B876-5E9392959619}">
      <dgm:prSet phldrT="[Text]"/>
      <dgm:spPr/>
      <dgm:t>
        <a:bodyPr/>
        <a:lstStyle/>
        <a:p>
          <a:r>
            <a:rPr lang="en-US" dirty="0" smtClean="0"/>
            <a:t>Supervision</a:t>
          </a:r>
          <a:endParaRPr lang="en-US" dirty="0"/>
        </a:p>
      </dgm:t>
    </dgm:pt>
    <dgm:pt modelId="{60E387DD-BBAD-4A6E-BE5D-CF7ABEB7CBFF}" type="sibTrans" cxnId="{3BBD98A7-A019-4D34-9A90-3A25B6E9E6BC}">
      <dgm:prSet/>
      <dgm:spPr/>
      <dgm:t>
        <a:bodyPr/>
        <a:lstStyle/>
        <a:p>
          <a:endParaRPr lang="en-US"/>
        </a:p>
      </dgm:t>
    </dgm:pt>
    <dgm:pt modelId="{BB9E4409-8368-446B-A980-048B6CB0692C}" type="parTrans" cxnId="{3BBD98A7-A019-4D34-9A90-3A25B6E9E6BC}">
      <dgm:prSet/>
      <dgm:spPr/>
      <dgm:t>
        <a:bodyPr/>
        <a:lstStyle/>
        <a:p>
          <a:endParaRPr lang="en-US"/>
        </a:p>
      </dgm:t>
    </dgm:pt>
    <dgm:pt modelId="{568081A2-555C-4C0E-A324-93D90B729398}">
      <dgm:prSet/>
      <dgm:spPr/>
      <dgm:t>
        <a:bodyPr/>
        <a:lstStyle/>
        <a:p>
          <a:r>
            <a:rPr lang="en-US" dirty="0" smtClean="0"/>
            <a:t>Text, IM, Snapchat, Social Media (other new communication innovation)</a:t>
          </a:r>
        </a:p>
      </dgm:t>
    </dgm:pt>
    <dgm:pt modelId="{3C21B149-7BD7-4722-BCEC-4A770377997F}" type="parTrans" cxnId="{EEBE7059-866B-4973-B4A7-A5AE852B5DE2}">
      <dgm:prSet/>
      <dgm:spPr/>
      <dgm:t>
        <a:bodyPr/>
        <a:lstStyle/>
        <a:p>
          <a:endParaRPr lang="en-US"/>
        </a:p>
      </dgm:t>
    </dgm:pt>
    <dgm:pt modelId="{36933059-6165-4CE3-91BA-92F29004AA9B}" type="sibTrans" cxnId="{EEBE7059-866B-4973-B4A7-A5AE852B5DE2}">
      <dgm:prSet/>
      <dgm:spPr/>
      <dgm:t>
        <a:bodyPr/>
        <a:lstStyle/>
        <a:p>
          <a:endParaRPr lang="en-US"/>
        </a:p>
      </dgm:t>
    </dgm:pt>
    <dgm:pt modelId="{7A3AE0B9-4741-44B2-B72A-056D798FABB3}">
      <dgm:prSet/>
      <dgm:spPr/>
      <dgm:t>
        <a:bodyPr/>
        <a:lstStyle/>
        <a:p>
          <a:r>
            <a:rPr lang="en-US" dirty="0" smtClean="0"/>
            <a:t>Prefer trainings virtually and connection to information virtually</a:t>
          </a:r>
          <a:endParaRPr lang="en-US" dirty="0"/>
        </a:p>
      </dgm:t>
    </dgm:pt>
    <dgm:pt modelId="{30E64CBA-C3FE-4832-BC2D-51B4138E8686}" type="parTrans" cxnId="{E0C70E5C-3D4E-4A46-A2E5-95C3121CE9D2}">
      <dgm:prSet/>
      <dgm:spPr/>
      <dgm:t>
        <a:bodyPr/>
        <a:lstStyle/>
        <a:p>
          <a:endParaRPr lang="en-US"/>
        </a:p>
      </dgm:t>
    </dgm:pt>
    <dgm:pt modelId="{DA565B98-2983-4ACB-B7CD-7FB15BF24CC2}" type="sibTrans" cxnId="{E0C70E5C-3D4E-4A46-A2E5-95C3121CE9D2}">
      <dgm:prSet/>
      <dgm:spPr/>
      <dgm:t>
        <a:bodyPr/>
        <a:lstStyle/>
        <a:p>
          <a:endParaRPr lang="en-US"/>
        </a:p>
      </dgm:t>
    </dgm:pt>
    <dgm:pt modelId="{54A62CE0-4D54-4FFB-8719-C7878814B325}">
      <dgm:prSet phldrT="[Text]"/>
      <dgm:spPr/>
      <dgm:t>
        <a:bodyPr/>
        <a:lstStyle/>
        <a:p>
          <a:r>
            <a:rPr lang="en-US" dirty="0" smtClean="0"/>
            <a:t>Connect them with how they are making an impact (one world, community, </a:t>
          </a:r>
          <a:r>
            <a:rPr lang="en-US" dirty="0" err="1" smtClean="0"/>
            <a:t>etc</a:t>
          </a:r>
          <a:r>
            <a:rPr lang="en-US" dirty="0" smtClean="0"/>
            <a:t>)</a:t>
          </a:r>
          <a:endParaRPr lang="en-US" dirty="0"/>
        </a:p>
      </dgm:t>
    </dgm:pt>
    <dgm:pt modelId="{C830CE4B-256B-45F3-9DF3-C90237221314}" type="parTrans" cxnId="{EBB216CD-684A-47C8-86FA-A0FCF4B561F1}">
      <dgm:prSet/>
      <dgm:spPr/>
      <dgm:t>
        <a:bodyPr/>
        <a:lstStyle/>
        <a:p>
          <a:endParaRPr lang="en-US"/>
        </a:p>
      </dgm:t>
    </dgm:pt>
    <dgm:pt modelId="{4A6DF303-0FFA-42D0-88E3-28FFD58B6769}" type="sibTrans" cxnId="{EBB216CD-684A-47C8-86FA-A0FCF4B561F1}">
      <dgm:prSet/>
      <dgm:spPr/>
      <dgm:t>
        <a:bodyPr/>
        <a:lstStyle/>
        <a:p>
          <a:endParaRPr lang="en-US"/>
        </a:p>
      </dgm:t>
    </dgm:pt>
    <dgm:pt modelId="{DD9B6080-3953-42C9-B0C0-82FB95339C32}">
      <dgm:prSet phldrT="[Text]"/>
      <dgm:spPr/>
      <dgm:t>
        <a:bodyPr/>
        <a:lstStyle/>
        <a:p>
          <a:r>
            <a:rPr lang="en-US" dirty="0" smtClean="0"/>
            <a:t>Foster collaboration and allow them to multi-task roles and responsibilities</a:t>
          </a:r>
          <a:endParaRPr lang="en-US" dirty="0"/>
        </a:p>
      </dgm:t>
    </dgm:pt>
    <dgm:pt modelId="{1011FC91-0A84-4A72-9D39-B72D9B35F95E}" type="parTrans" cxnId="{0B11BABB-2315-44AE-8FEA-E3CD465A1E98}">
      <dgm:prSet/>
      <dgm:spPr/>
      <dgm:t>
        <a:bodyPr/>
        <a:lstStyle/>
        <a:p>
          <a:endParaRPr lang="en-US"/>
        </a:p>
      </dgm:t>
    </dgm:pt>
    <dgm:pt modelId="{1FBD37AB-6C78-4FE2-92F2-B909629120EB}" type="sibTrans" cxnId="{0B11BABB-2315-44AE-8FEA-E3CD465A1E98}">
      <dgm:prSet/>
      <dgm:spPr/>
      <dgm:t>
        <a:bodyPr/>
        <a:lstStyle/>
        <a:p>
          <a:endParaRPr lang="en-US"/>
        </a:p>
      </dgm:t>
    </dgm:pt>
    <dgm:pt modelId="{193E13C9-2585-49D3-B45A-74DB8C82E5B0}">
      <dgm:prSet phldrT="[Text]"/>
      <dgm:spPr/>
      <dgm:t>
        <a:bodyPr/>
        <a:lstStyle/>
        <a:p>
          <a:r>
            <a:rPr lang="en-US" dirty="0" smtClean="0"/>
            <a:t>Leverage their technical </a:t>
          </a:r>
          <a:r>
            <a:rPr lang="en-US" dirty="0" err="1" smtClean="0"/>
            <a:t>saavy</a:t>
          </a:r>
          <a:endParaRPr lang="en-US" dirty="0"/>
        </a:p>
      </dgm:t>
    </dgm:pt>
    <dgm:pt modelId="{A004E000-8FDC-4C2B-B182-039A3F8C6532}" type="parTrans" cxnId="{C94007EF-A288-417A-8C88-AF4178B6BF46}">
      <dgm:prSet/>
      <dgm:spPr/>
      <dgm:t>
        <a:bodyPr/>
        <a:lstStyle/>
        <a:p>
          <a:endParaRPr lang="en-US"/>
        </a:p>
      </dgm:t>
    </dgm:pt>
    <dgm:pt modelId="{D90AFCF9-A35E-47A1-B290-1F25895858C1}" type="sibTrans" cxnId="{C94007EF-A288-417A-8C88-AF4178B6BF46}">
      <dgm:prSet/>
      <dgm:spPr/>
      <dgm:t>
        <a:bodyPr/>
        <a:lstStyle/>
        <a:p>
          <a:endParaRPr lang="en-US"/>
        </a:p>
      </dgm:t>
    </dgm:pt>
    <dgm:pt modelId="{029C51AA-37DB-4263-BDC9-084805A1A9BD}">
      <dgm:prSet phldrT="[Text]"/>
      <dgm:spPr/>
      <dgm:t>
        <a:bodyPr/>
        <a:lstStyle/>
        <a:p>
          <a:r>
            <a:rPr lang="en-US" dirty="0" smtClean="0"/>
            <a:t>Coach and mentor them </a:t>
          </a:r>
          <a:endParaRPr lang="en-US" dirty="0"/>
        </a:p>
      </dgm:t>
    </dgm:pt>
    <dgm:pt modelId="{4EDC8A0A-D8E1-4B79-8412-3EF8DA1AD163}" type="parTrans" cxnId="{35997E00-5B24-491F-90B3-602374272873}">
      <dgm:prSet/>
      <dgm:spPr/>
      <dgm:t>
        <a:bodyPr/>
        <a:lstStyle/>
        <a:p>
          <a:endParaRPr lang="en-US"/>
        </a:p>
      </dgm:t>
    </dgm:pt>
    <dgm:pt modelId="{0B8BD6CA-B375-49E7-BE2A-215FAC43599A}" type="sibTrans" cxnId="{35997E00-5B24-491F-90B3-602374272873}">
      <dgm:prSet/>
      <dgm:spPr/>
      <dgm:t>
        <a:bodyPr/>
        <a:lstStyle/>
        <a:p>
          <a:endParaRPr lang="en-US"/>
        </a:p>
      </dgm:t>
    </dgm:pt>
    <dgm:pt modelId="{6FB25E71-F73D-4CAB-B118-688AADB31B6E}">
      <dgm:prSet phldrT="[Text]"/>
      <dgm:spPr/>
      <dgm:t>
        <a:bodyPr/>
        <a:lstStyle/>
        <a:p>
          <a:r>
            <a:rPr lang="en-US" dirty="0" smtClean="0"/>
            <a:t>Think globally help </a:t>
          </a:r>
          <a:r>
            <a:rPr lang="en-US" dirty="0" smtClean="0"/>
            <a:t>them </a:t>
          </a:r>
          <a:r>
            <a:rPr lang="en-US" dirty="0" smtClean="0"/>
            <a:t>connect to the bigger picture</a:t>
          </a:r>
          <a:endParaRPr lang="en-US" dirty="0"/>
        </a:p>
      </dgm:t>
    </dgm:pt>
    <dgm:pt modelId="{3777C279-9F5F-4326-84FD-801BBE2035F4}" type="parTrans" cxnId="{580C0DDC-5431-410A-A904-450ABB53A03E}">
      <dgm:prSet/>
      <dgm:spPr/>
      <dgm:t>
        <a:bodyPr/>
        <a:lstStyle/>
        <a:p>
          <a:endParaRPr lang="en-US"/>
        </a:p>
      </dgm:t>
    </dgm:pt>
    <dgm:pt modelId="{7099E394-12F1-487E-817E-DE16A1F21CF2}" type="sibTrans" cxnId="{580C0DDC-5431-410A-A904-450ABB53A03E}">
      <dgm:prSet/>
      <dgm:spPr/>
      <dgm:t>
        <a:bodyPr/>
        <a:lstStyle/>
        <a:p>
          <a:endParaRPr lang="en-US"/>
        </a:p>
      </dgm:t>
    </dgm:pt>
    <dgm:pt modelId="{28FDB923-C27B-48E4-BBFD-C9E863FC719D}" type="pres">
      <dgm:prSet presAssocID="{EBC8A2C6-1A58-40E5-9AD9-2DFF64BA5FFE}" presName="Name0" presStyleCnt="0">
        <dgm:presLayoutVars>
          <dgm:dir/>
          <dgm:animLvl val="lvl"/>
          <dgm:resizeHandles val="exact"/>
        </dgm:presLayoutVars>
      </dgm:prSet>
      <dgm:spPr/>
    </dgm:pt>
    <dgm:pt modelId="{53550EE5-3B00-4D16-9DDB-F73F502BD291}" type="pres">
      <dgm:prSet presAssocID="{51A9E823-C14A-456A-98FB-3B74E22FE211}" presName="boxAndChildren" presStyleCnt="0"/>
      <dgm:spPr/>
    </dgm:pt>
    <dgm:pt modelId="{558A36E4-A179-4853-8DE8-315A7CD7AAB5}" type="pres">
      <dgm:prSet presAssocID="{51A9E823-C14A-456A-98FB-3B74E22FE211}" presName="parentTextBox" presStyleLbl="node1" presStyleIdx="0" presStyleCnt="3"/>
      <dgm:spPr/>
      <dgm:t>
        <a:bodyPr/>
        <a:lstStyle/>
        <a:p>
          <a:endParaRPr lang="en-US"/>
        </a:p>
      </dgm:t>
    </dgm:pt>
    <dgm:pt modelId="{42C0A85C-00B5-4447-B00B-9B193BCC5C4E}" type="pres">
      <dgm:prSet presAssocID="{51A9E823-C14A-456A-98FB-3B74E22FE211}" presName="entireBox" presStyleLbl="node1" presStyleIdx="0" presStyleCnt="3"/>
      <dgm:spPr/>
      <dgm:t>
        <a:bodyPr/>
        <a:lstStyle/>
        <a:p>
          <a:endParaRPr lang="en-US"/>
        </a:p>
      </dgm:t>
    </dgm:pt>
    <dgm:pt modelId="{91A03241-8341-4C04-9498-1A0830381FDF}" type="pres">
      <dgm:prSet presAssocID="{51A9E823-C14A-456A-98FB-3B74E22FE211}" presName="descendantBox" presStyleCnt="0"/>
      <dgm:spPr/>
    </dgm:pt>
    <dgm:pt modelId="{B88B1474-0081-432A-8AA7-27F909AC5DF1}" type="pres">
      <dgm:prSet presAssocID="{193E13C9-2585-49D3-B45A-74DB8C82E5B0}" presName="childTextBox" presStyleLbl="fgAccFollowNode1" presStyleIdx="0" presStyleCnt="7">
        <dgm:presLayoutVars>
          <dgm:bulletEnabled val="1"/>
        </dgm:presLayoutVars>
      </dgm:prSet>
      <dgm:spPr/>
      <dgm:t>
        <a:bodyPr/>
        <a:lstStyle/>
        <a:p>
          <a:endParaRPr lang="en-US"/>
        </a:p>
      </dgm:t>
    </dgm:pt>
    <dgm:pt modelId="{12DE05A7-5FA1-4001-BF57-3842E91AA154}" type="pres">
      <dgm:prSet presAssocID="{029C51AA-37DB-4263-BDC9-084805A1A9BD}" presName="childTextBox" presStyleLbl="fgAccFollowNode1" presStyleIdx="1" presStyleCnt="7">
        <dgm:presLayoutVars>
          <dgm:bulletEnabled val="1"/>
        </dgm:presLayoutVars>
      </dgm:prSet>
      <dgm:spPr/>
      <dgm:t>
        <a:bodyPr/>
        <a:lstStyle/>
        <a:p>
          <a:endParaRPr lang="en-US"/>
        </a:p>
      </dgm:t>
    </dgm:pt>
    <dgm:pt modelId="{ADCC37C9-768F-4F31-AC10-4C03D1E2E88D}" type="pres">
      <dgm:prSet presAssocID="{6FB25E71-F73D-4CAB-B118-688AADB31B6E}" presName="childTextBox" presStyleLbl="fgAccFollowNode1" presStyleIdx="2" presStyleCnt="7">
        <dgm:presLayoutVars>
          <dgm:bulletEnabled val="1"/>
        </dgm:presLayoutVars>
      </dgm:prSet>
      <dgm:spPr/>
      <dgm:t>
        <a:bodyPr/>
        <a:lstStyle/>
        <a:p>
          <a:endParaRPr lang="en-US"/>
        </a:p>
      </dgm:t>
    </dgm:pt>
    <dgm:pt modelId="{EEACC6B5-3EE1-4FA9-99FB-B106CC88170C}" type="pres">
      <dgm:prSet presAssocID="{60E387DD-BBAD-4A6E-BE5D-CF7ABEB7CBFF}" presName="sp" presStyleCnt="0"/>
      <dgm:spPr/>
    </dgm:pt>
    <dgm:pt modelId="{938CE158-482A-4FCB-9147-A16E18B08A7A}" type="pres">
      <dgm:prSet presAssocID="{B33A238D-B7DE-4064-B876-5E9392959619}" presName="arrowAndChildren" presStyleCnt="0"/>
      <dgm:spPr/>
    </dgm:pt>
    <dgm:pt modelId="{23E849AB-83D5-4317-856D-6554FFB5AD08}" type="pres">
      <dgm:prSet presAssocID="{B33A238D-B7DE-4064-B876-5E9392959619}" presName="parentTextArrow" presStyleLbl="node1" presStyleIdx="0" presStyleCnt="3"/>
      <dgm:spPr/>
      <dgm:t>
        <a:bodyPr/>
        <a:lstStyle/>
        <a:p>
          <a:endParaRPr lang="en-US"/>
        </a:p>
      </dgm:t>
    </dgm:pt>
    <dgm:pt modelId="{DE0B1372-F8B3-45D9-A2B6-4D8C39B92E45}" type="pres">
      <dgm:prSet presAssocID="{B33A238D-B7DE-4064-B876-5E9392959619}" presName="arrow" presStyleLbl="node1" presStyleIdx="1" presStyleCnt="3"/>
      <dgm:spPr/>
      <dgm:t>
        <a:bodyPr/>
        <a:lstStyle/>
        <a:p>
          <a:endParaRPr lang="en-US"/>
        </a:p>
      </dgm:t>
    </dgm:pt>
    <dgm:pt modelId="{A7CDA79C-97B8-4E09-8574-334CF540F836}" type="pres">
      <dgm:prSet presAssocID="{B33A238D-B7DE-4064-B876-5E9392959619}" presName="descendantArrow" presStyleCnt="0"/>
      <dgm:spPr/>
    </dgm:pt>
    <dgm:pt modelId="{3372C116-A7F1-4CFF-93CB-51ED64235BA4}" type="pres">
      <dgm:prSet presAssocID="{54A62CE0-4D54-4FFB-8719-C7878814B325}" presName="childTextArrow" presStyleLbl="fgAccFollowNode1" presStyleIdx="3" presStyleCnt="7">
        <dgm:presLayoutVars>
          <dgm:bulletEnabled val="1"/>
        </dgm:presLayoutVars>
      </dgm:prSet>
      <dgm:spPr/>
      <dgm:t>
        <a:bodyPr/>
        <a:lstStyle/>
        <a:p>
          <a:endParaRPr lang="en-US"/>
        </a:p>
      </dgm:t>
    </dgm:pt>
    <dgm:pt modelId="{0E998C1C-FC00-42B1-A0B0-467B5614F66E}" type="pres">
      <dgm:prSet presAssocID="{DD9B6080-3953-42C9-B0C0-82FB95339C32}" presName="childTextArrow" presStyleLbl="fgAccFollowNode1" presStyleIdx="4" presStyleCnt="7">
        <dgm:presLayoutVars>
          <dgm:bulletEnabled val="1"/>
        </dgm:presLayoutVars>
      </dgm:prSet>
      <dgm:spPr/>
      <dgm:t>
        <a:bodyPr/>
        <a:lstStyle/>
        <a:p>
          <a:endParaRPr lang="en-US"/>
        </a:p>
      </dgm:t>
    </dgm:pt>
    <dgm:pt modelId="{44F138DC-E387-4948-85C6-B75ABDD525EB}" type="pres">
      <dgm:prSet presAssocID="{030EFA2C-E58C-4DE2-A466-5D7337019FF0}" presName="sp" presStyleCnt="0"/>
      <dgm:spPr/>
    </dgm:pt>
    <dgm:pt modelId="{819B5123-A01D-4736-8820-914E39A9D893}" type="pres">
      <dgm:prSet presAssocID="{D1200AAB-67A1-4ED2-B1FD-3C015C2EC136}" presName="arrowAndChildren" presStyleCnt="0"/>
      <dgm:spPr/>
    </dgm:pt>
    <dgm:pt modelId="{1923274F-F1F5-400C-86C9-AFF3E20231BF}" type="pres">
      <dgm:prSet presAssocID="{D1200AAB-67A1-4ED2-B1FD-3C015C2EC136}" presName="parentTextArrow" presStyleLbl="node1" presStyleIdx="1" presStyleCnt="3"/>
      <dgm:spPr/>
      <dgm:t>
        <a:bodyPr/>
        <a:lstStyle/>
        <a:p>
          <a:endParaRPr lang="en-US"/>
        </a:p>
      </dgm:t>
    </dgm:pt>
    <dgm:pt modelId="{E5417007-A44B-4DFB-BD4E-ADC3899C0FBD}" type="pres">
      <dgm:prSet presAssocID="{D1200AAB-67A1-4ED2-B1FD-3C015C2EC136}" presName="arrow" presStyleLbl="node1" presStyleIdx="2" presStyleCnt="3"/>
      <dgm:spPr/>
      <dgm:t>
        <a:bodyPr/>
        <a:lstStyle/>
        <a:p>
          <a:endParaRPr lang="en-US"/>
        </a:p>
      </dgm:t>
    </dgm:pt>
    <dgm:pt modelId="{DF9503FB-BD18-49CF-B2BD-91FB3B31220F}" type="pres">
      <dgm:prSet presAssocID="{D1200AAB-67A1-4ED2-B1FD-3C015C2EC136}" presName="descendantArrow" presStyleCnt="0"/>
      <dgm:spPr/>
    </dgm:pt>
    <dgm:pt modelId="{33AAFCF4-44B0-4D37-AA4C-8DE46AF87AF3}" type="pres">
      <dgm:prSet presAssocID="{568081A2-555C-4C0E-A324-93D90B729398}" presName="childTextArrow" presStyleLbl="fgAccFollowNode1" presStyleIdx="5" presStyleCnt="7">
        <dgm:presLayoutVars>
          <dgm:bulletEnabled val="1"/>
        </dgm:presLayoutVars>
      </dgm:prSet>
      <dgm:spPr/>
      <dgm:t>
        <a:bodyPr/>
        <a:lstStyle/>
        <a:p>
          <a:endParaRPr lang="en-US"/>
        </a:p>
      </dgm:t>
    </dgm:pt>
    <dgm:pt modelId="{9DA09F7D-A69F-4E69-BC08-06C17ACC7ABE}" type="pres">
      <dgm:prSet presAssocID="{7A3AE0B9-4741-44B2-B72A-056D798FABB3}" presName="childTextArrow" presStyleLbl="fgAccFollowNode1" presStyleIdx="6" presStyleCnt="7">
        <dgm:presLayoutVars>
          <dgm:bulletEnabled val="1"/>
        </dgm:presLayoutVars>
      </dgm:prSet>
      <dgm:spPr/>
      <dgm:t>
        <a:bodyPr/>
        <a:lstStyle/>
        <a:p>
          <a:endParaRPr lang="en-US"/>
        </a:p>
      </dgm:t>
    </dgm:pt>
  </dgm:ptLst>
  <dgm:cxnLst>
    <dgm:cxn modelId="{A2C3617A-E06E-43E8-BBFD-98C518C9F801}" type="presOf" srcId="{193E13C9-2585-49D3-B45A-74DB8C82E5B0}" destId="{B88B1474-0081-432A-8AA7-27F909AC5DF1}" srcOrd="0" destOrd="0" presId="urn:microsoft.com/office/officeart/2005/8/layout/process4"/>
    <dgm:cxn modelId="{17A1636A-50A4-4DBA-967F-071B00409578}" type="presOf" srcId="{D1200AAB-67A1-4ED2-B1FD-3C015C2EC136}" destId="{1923274F-F1F5-400C-86C9-AFF3E20231BF}" srcOrd="0" destOrd="0" presId="urn:microsoft.com/office/officeart/2005/8/layout/process4"/>
    <dgm:cxn modelId="{35997E00-5B24-491F-90B3-602374272873}" srcId="{51A9E823-C14A-456A-98FB-3B74E22FE211}" destId="{029C51AA-37DB-4263-BDC9-084805A1A9BD}" srcOrd="1" destOrd="0" parTransId="{4EDC8A0A-D8E1-4B79-8412-3EF8DA1AD163}" sibTransId="{0B8BD6CA-B375-49E7-BE2A-215FAC43599A}"/>
    <dgm:cxn modelId="{655B03D4-AB0F-4008-BDE1-31AFCB7191D1}" srcId="{EBC8A2C6-1A58-40E5-9AD9-2DFF64BA5FFE}" destId="{D1200AAB-67A1-4ED2-B1FD-3C015C2EC136}" srcOrd="0" destOrd="0" parTransId="{37098D92-3A88-46B2-87BC-AEDC433FC5FC}" sibTransId="{030EFA2C-E58C-4DE2-A466-5D7337019FF0}"/>
    <dgm:cxn modelId="{E0C70E5C-3D4E-4A46-A2E5-95C3121CE9D2}" srcId="{D1200AAB-67A1-4ED2-B1FD-3C015C2EC136}" destId="{7A3AE0B9-4741-44B2-B72A-056D798FABB3}" srcOrd="1" destOrd="0" parTransId="{30E64CBA-C3FE-4832-BC2D-51B4138E8686}" sibTransId="{DA565B98-2983-4ACB-B7CD-7FB15BF24CC2}"/>
    <dgm:cxn modelId="{CCCF8177-6924-419D-BE27-562B314DCD53}" srcId="{EBC8A2C6-1A58-40E5-9AD9-2DFF64BA5FFE}" destId="{51A9E823-C14A-456A-98FB-3B74E22FE211}" srcOrd="2" destOrd="0" parTransId="{BD38E83C-0268-4265-A287-CD1F4C5A2146}" sibTransId="{36DB4961-0570-4BAA-8103-07686DCCAECF}"/>
    <dgm:cxn modelId="{88AB579C-18BC-404D-B9BF-F27F8D3C1453}" type="presOf" srcId="{51A9E823-C14A-456A-98FB-3B74E22FE211}" destId="{558A36E4-A179-4853-8DE8-315A7CD7AAB5}" srcOrd="0" destOrd="0" presId="urn:microsoft.com/office/officeart/2005/8/layout/process4"/>
    <dgm:cxn modelId="{7A0EDA48-2CBD-4EB5-BA6D-9419DDC64D02}" type="presOf" srcId="{029C51AA-37DB-4263-BDC9-084805A1A9BD}" destId="{12DE05A7-5FA1-4001-BF57-3842E91AA154}" srcOrd="0" destOrd="0" presId="urn:microsoft.com/office/officeart/2005/8/layout/process4"/>
    <dgm:cxn modelId="{580C0DDC-5431-410A-A904-450ABB53A03E}" srcId="{51A9E823-C14A-456A-98FB-3B74E22FE211}" destId="{6FB25E71-F73D-4CAB-B118-688AADB31B6E}" srcOrd="2" destOrd="0" parTransId="{3777C279-9F5F-4326-84FD-801BBE2035F4}" sibTransId="{7099E394-12F1-487E-817E-DE16A1F21CF2}"/>
    <dgm:cxn modelId="{B2BFA1F2-A0FE-47EB-B7B8-B4A8120E4AC2}" type="presOf" srcId="{6FB25E71-F73D-4CAB-B118-688AADB31B6E}" destId="{ADCC37C9-768F-4F31-AC10-4C03D1E2E88D}" srcOrd="0" destOrd="0" presId="urn:microsoft.com/office/officeart/2005/8/layout/process4"/>
    <dgm:cxn modelId="{FFB461C4-46BD-42B6-8061-47E9E0325423}" type="presOf" srcId="{B33A238D-B7DE-4064-B876-5E9392959619}" destId="{23E849AB-83D5-4317-856D-6554FFB5AD08}" srcOrd="0" destOrd="0" presId="urn:microsoft.com/office/officeart/2005/8/layout/process4"/>
    <dgm:cxn modelId="{FAD78836-72CE-49AC-8972-7AAF858D1E7A}" type="presOf" srcId="{51A9E823-C14A-456A-98FB-3B74E22FE211}" destId="{42C0A85C-00B5-4447-B00B-9B193BCC5C4E}" srcOrd="1" destOrd="0" presId="urn:microsoft.com/office/officeart/2005/8/layout/process4"/>
    <dgm:cxn modelId="{3D073821-B5DD-49EF-A17C-00543C8A0DE3}" type="presOf" srcId="{DD9B6080-3953-42C9-B0C0-82FB95339C32}" destId="{0E998C1C-FC00-42B1-A0B0-467B5614F66E}" srcOrd="0" destOrd="0" presId="urn:microsoft.com/office/officeart/2005/8/layout/process4"/>
    <dgm:cxn modelId="{C94007EF-A288-417A-8C88-AF4178B6BF46}" srcId="{51A9E823-C14A-456A-98FB-3B74E22FE211}" destId="{193E13C9-2585-49D3-B45A-74DB8C82E5B0}" srcOrd="0" destOrd="0" parTransId="{A004E000-8FDC-4C2B-B182-039A3F8C6532}" sibTransId="{D90AFCF9-A35E-47A1-B290-1F25895858C1}"/>
    <dgm:cxn modelId="{EEBE7059-866B-4973-B4A7-A5AE852B5DE2}" srcId="{D1200AAB-67A1-4ED2-B1FD-3C015C2EC136}" destId="{568081A2-555C-4C0E-A324-93D90B729398}" srcOrd="0" destOrd="0" parTransId="{3C21B149-7BD7-4722-BCEC-4A770377997F}" sibTransId="{36933059-6165-4CE3-91BA-92F29004AA9B}"/>
    <dgm:cxn modelId="{3BBD98A7-A019-4D34-9A90-3A25B6E9E6BC}" srcId="{EBC8A2C6-1A58-40E5-9AD9-2DFF64BA5FFE}" destId="{B33A238D-B7DE-4064-B876-5E9392959619}" srcOrd="1" destOrd="0" parTransId="{BB9E4409-8368-446B-A980-048B6CB0692C}" sibTransId="{60E387DD-BBAD-4A6E-BE5D-CF7ABEB7CBFF}"/>
    <dgm:cxn modelId="{022469CA-9511-48B5-A703-7C0B45F6D06B}" type="presOf" srcId="{B33A238D-B7DE-4064-B876-5E9392959619}" destId="{DE0B1372-F8B3-45D9-A2B6-4D8C39B92E45}" srcOrd="1" destOrd="0" presId="urn:microsoft.com/office/officeart/2005/8/layout/process4"/>
    <dgm:cxn modelId="{93FE7738-F677-4DD7-AA06-8E8957B4E2EC}" type="presOf" srcId="{54A62CE0-4D54-4FFB-8719-C7878814B325}" destId="{3372C116-A7F1-4CFF-93CB-51ED64235BA4}" srcOrd="0" destOrd="0" presId="urn:microsoft.com/office/officeart/2005/8/layout/process4"/>
    <dgm:cxn modelId="{FCA52D2A-4578-4B8E-9164-42949DD6C923}" type="presOf" srcId="{568081A2-555C-4C0E-A324-93D90B729398}" destId="{33AAFCF4-44B0-4D37-AA4C-8DE46AF87AF3}" srcOrd="0" destOrd="0" presId="urn:microsoft.com/office/officeart/2005/8/layout/process4"/>
    <dgm:cxn modelId="{EBB216CD-684A-47C8-86FA-A0FCF4B561F1}" srcId="{B33A238D-B7DE-4064-B876-5E9392959619}" destId="{54A62CE0-4D54-4FFB-8719-C7878814B325}" srcOrd="0" destOrd="0" parTransId="{C830CE4B-256B-45F3-9DF3-C90237221314}" sibTransId="{4A6DF303-0FFA-42D0-88E3-28FFD58B6769}"/>
    <dgm:cxn modelId="{B3CF3537-2801-4B95-AD1C-78E62FC53618}" type="presOf" srcId="{EBC8A2C6-1A58-40E5-9AD9-2DFF64BA5FFE}" destId="{28FDB923-C27B-48E4-BBFD-C9E863FC719D}" srcOrd="0" destOrd="0" presId="urn:microsoft.com/office/officeart/2005/8/layout/process4"/>
    <dgm:cxn modelId="{47853F08-6BF4-4082-A406-A960861C1A1F}" type="presOf" srcId="{D1200AAB-67A1-4ED2-B1FD-3C015C2EC136}" destId="{E5417007-A44B-4DFB-BD4E-ADC3899C0FBD}" srcOrd="1" destOrd="0" presId="urn:microsoft.com/office/officeart/2005/8/layout/process4"/>
    <dgm:cxn modelId="{1EA3B53E-5C5E-451E-A692-CFCB7262C24F}" type="presOf" srcId="{7A3AE0B9-4741-44B2-B72A-056D798FABB3}" destId="{9DA09F7D-A69F-4E69-BC08-06C17ACC7ABE}" srcOrd="0" destOrd="0" presId="urn:microsoft.com/office/officeart/2005/8/layout/process4"/>
    <dgm:cxn modelId="{0B11BABB-2315-44AE-8FEA-E3CD465A1E98}" srcId="{B33A238D-B7DE-4064-B876-5E9392959619}" destId="{DD9B6080-3953-42C9-B0C0-82FB95339C32}" srcOrd="1" destOrd="0" parTransId="{1011FC91-0A84-4A72-9D39-B72D9B35F95E}" sibTransId="{1FBD37AB-6C78-4FE2-92F2-B909629120EB}"/>
    <dgm:cxn modelId="{9BCE0265-C5A6-4684-8384-EB9805D90DA6}" type="presParOf" srcId="{28FDB923-C27B-48E4-BBFD-C9E863FC719D}" destId="{53550EE5-3B00-4D16-9DDB-F73F502BD291}" srcOrd="0" destOrd="0" presId="urn:microsoft.com/office/officeart/2005/8/layout/process4"/>
    <dgm:cxn modelId="{927B1103-98F0-4FF5-9E56-C8CFE5C3FC13}" type="presParOf" srcId="{53550EE5-3B00-4D16-9DDB-F73F502BD291}" destId="{558A36E4-A179-4853-8DE8-315A7CD7AAB5}" srcOrd="0" destOrd="0" presId="urn:microsoft.com/office/officeart/2005/8/layout/process4"/>
    <dgm:cxn modelId="{B00FDF90-F3A0-42FD-941A-0C3D86456B68}" type="presParOf" srcId="{53550EE5-3B00-4D16-9DDB-F73F502BD291}" destId="{42C0A85C-00B5-4447-B00B-9B193BCC5C4E}" srcOrd="1" destOrd="0" presId="urn:microsoft.com/office/officeart/2005/8/layout/process4"/>
    <dgm:cxn modelId="{B7BDCD2B-F2C4-461A-B99B-F9156415F578}" type="presParOf" srcId="{53550EE5-3B00-4D16-9DDB-F73F502BD291}" destId="{91A03241-8341-4C04-9498-1A0830381FDF}" srcOrd="2" destOrd="0" presId="urn:microsoft.com/office/officeart/2005/8/layout/process4"/>
    <dgm:cxn modelId="{31C3F797-D396-4726-86DA-AAC70F08C16A}" type="presParOf" srcId="{91A03241-8341-4C04-9498-1A0830381FDF}" destId="{B88B1474-0081-432A-8AA7-27F909AC5DF1}" srcOrd="0" destOrd="0" presId="urn:microsoft.com/office/officeart/2005/8/layout/process4"/>
    <dgm:cxn modelId="{141A2BC8-B659-4D77-B55C-A5C06487DDA4}" type="presParOf" srcId="{91A03241-8341-4C04-9498-1A0830381FDF}" destId="{12DE05A7-5FA1-4001-BF57-3842E91AA154}" srcOrd="1" destOrd="0" presId="urn:microsoft.com/office/officeart/2005/8/layout/process4"/>
    <dgm:cxn modelId="{85A30DB8-BF15-4E77-8F6D-8618087CF6E1}" type="presParOf" srcId="{91A03241-8341-4C04-9498-1A0830381FDF}" destId="{ADCC37C9-768F-4F31-AC10-4C03D1E2E88D}" srcOrd="2" destOrd="0" presId="urn:microsoft.com/office/officeart/2005/8/layout/process4"/>
    <dgm:cxn modelId="{83251DEC-5989-449C-8147-D840AF6E5A3E}" type="presParOf" srcId="{28FDB923-C27B-48E4-BBFD-C9E863FC719D}" destId="{EEACC6B5-3EE1-4FA9-99FB-B106CC88170C}" srcOrd="1" destOrd="0" presId="urn:microsoft.com/office/officeart/2005/8/layout/process4"/>
    <dgm:cxn modelId="{02E89CB0-B810-4EE2-B158-15D78E0793F6}" type="presParOf" srcId="{28FDB923-C27B-48E4-BBFD-C9E863FC719D}" destId="{938CE158-482A-4FCB-9147-A16E18B08A7A}" srcOrd="2" destOrd="0" presId="urn:microsoft.com/office/officeart/2005/8/layout/process4"/>
    <dgm:cxn modelId="{85417C65-B4A5-41A2-AE80-F98905262553}" type="presParOf" srcId="{938CE158-482A-4FCB-9147-A16E18B08A7A}" destId="{23E849AB-83D5-4317-856D-6554FFB5AD08}" srcOrd="0" destOrd="0" presId="urn:microsoft.com/office/officeart/2005/8/layout/process4"/>
    <dgm:cxn modelId="{F9AF8337-A6D8-49FE-875F-A771A37D1F2A}" type="presParOf" srcId="{938CE158-482A-4FCB-9147-A16E18B08A7A}" destId="{DE0B1372-F8B3-45D9-A2B6-4D8C39B92E45}" srcOrd="1" destOrd="0" presId="urn:microsoft.com/office/officeart/2005/8/layout/process4"/>
    <dgm:cxn modelId="{D6A57CE0-E667-42A0-9D18-CE065CC55874}" type="presParOf" srcId="{938CE158-482A-4FCB-9147-A16E18B08A7A}" destId="{A7CDA79C-97B8-4E09-8574-334CF540F836}" srcOrd="2" destOrd="0" presId="urn:microsoft.com/office/officeart/2005/8/layout/process4"/>
    <dgm:cxn modelId="{102FCC48-EACF-47B7-90A7-9F66104C56C2}" type="presParOf" srcId="{A7CDA79C-97B8-4E09-8574-334CF540F836}" destId="{3372C116-A7F1-4CFF-93CB-51ED64235BA4}" srcOrd="0" destOrd="0" presId="urn:microsoft.com/office/officeart/2005/8/layout/process4"/>
    <dgm:cxn modelId="{9410D70E-E0B5-4562-8BCD-ED9C1C52E39B}" type="presParOf" srcId="{A7CDA79C-97B8-4E09-8574-334CF540F836}" destId="{0E998C1C-FC00-42B1-A0B0-467B5614F66E}" srcOrd="1" destOrd="0" presId="urn:microsoft.com/office/officeart/2005/8/layout/process4"/>
    <dgm:cxn modelId="{F36921EF-600D-4EE0-922C-490C16D0B55A}" type="presParOf" srcId="{28FDB923-C27B-48E4-BBFD-C9E863FC719D}" destId="{44F138DC-E387-4948-85C6-B75ABDD525EB}" srcOrd="3" destOrd="0" presId="urn:microsoft.com/office/officeart/2005/8/layout/process4"/>
    <dgm:cxn modelId="{D541FCC6-7C65-4EF5-8260-BC1B01876D4A}" type="presParOf" srcId="{28FDB923-C27B-48E4-BBFD-C9E863FC719D}" destId="{819B5123-A01D-4736-8820-914E39A9D893}" srcOrd="4" destOrd="0" presId="urn:microsoft.com/office/officeart/2005/8/layout/process4"/>
    <dgm:cxn modelId="{413DB577-9D66-46DF-AC97-31F30950B159}" type="presParOf" srcId="{819B5123-A01D-4736-8820-914E39A9D893}" destId="{1923274F-F1F5-400C-86C9-AFF3E20231BF}" srcOrd="0" destOrd="0" presId="urn:microsoft.com/office/officeart/2005/8/layout/process4"/>
    <dgm:cxn modelId="{50362E9A-7932-473B-9893-4A62BFAE7345}" type="presParOf" srcId="{819B5123-A01D-4736-8820-914E39A9D893}" destId="{E5417007-A44B-4DFB-BD4E-ADC3899C0FBD}" srcOrd="1" destOrd="0" presId="urn:microsoft.com/office/officeart/2005/8/layout/process4"/>
    <dgm:cxn modelId="{F0337D4F-9E46-474B-84B5-8E2BAE620E58}" type="presParOf" srcId="{819B5123-A01D-4736-8820-914E39A9D893}" destId="{DF9503FB-BD18-49CF-B2BD-91FB3B31220F}" srcOrd="2" destOrd="0" presId="urn:microsoft.com/office/officeart/2005/8/layout/process4"/>
    <dgm:cxn modelId="{A53A54E9-164D-4275-B554-00AA285A1B7B}" type="presParOf" srcId="{DF9503FB-BD18-49CF-B2BD-91FB3B31220F}" destId="{33AAFCF4-44B0-4D37-AA4C-8DE46AF87AF3}" srcOrd="0" destOrd="0" presId="urn:microsoft.com/office/officeart/2005/8/layout/process4"/>
    <dgm:cxn modelId="{1ED61174-4D14-49B5-947E-816F5953B155}" type="presParOf" srcId="{DF9503FB-BD18-49CF-B2BD-91FB3B31220F}" destId="{9DA09F7D-A69F-4E69-BC08-06C17ACC7AB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0A85C-00B5-4447-B00B-9B193BCC5C4E}">
      <dsp:nvSpPr>
        <dsp:cNvPr id="0" name=""/>
        <dsp:cNvSpPr/>
      </dsp:nvSpPr>
      <dsp:spPr>
        <a:xfrm>
          <a:off x="0" y="3697215"/>
          <a:ext cx="8475489" cy="1213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Valuing Them</a:t>
          </a:r>
          <a:endParaRPr lang="en-US" sz="2300" kern="1200" dirty="0"/>
        </a:p>
      </dsp:txBody>
      <dsp:txXfrm>
        <a:off x="0" y="3697215"/>
        <a:ext cx="8475489" cy="655294"/>
      </dsp:txXfrm>
    </dsp:sp>
    <dsp:sp modelId="{B88B1474-0081-432A-8AA7-27F909AC5DF1}">
      <dsp:nvSpPr>
        <dsp:cNvPr id="0" name=""/>
        <dsp:cNvSpPr/>
      </dsp:nvSpPr>
      <dsp:spPr>
        <a:xfrm>
          <a:off x="4138"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Allow for Flexible Work Schedules</a:t>
          </a:r>
          <a:endParaRPr lang="en-US" sz="1700" kern="1200" dirty="0"/>
        </a:p>
      </dsp:txBody>
      <dsp:txXfrm>
        <a:off x="4138" y="4328239"/>
        <a:ext cx="2822404" cy="558213"/>
      </dsp:txXfrm>
    </dsp:sp>
    <dsp:sp modelId="{12DE05A7-5FA1-4001-BF57-3842E91AA154}">
      <dsp:nvSpPr>
        <dsp:cNvPr id="0" name=""/>
        <dsp:cNvSpPr/>
      </dsp:nvSpPr>
      <dsp:spPr>
        <a:xfrm>
          <a:off x="2826542"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Leverage their knowledge and Experience</a:t>
          </a:r>
          <a:endParaRPr lang="en-US" sz="1700" kern="1200" dirty="0"/>
        </a:p>
      </dsp:txBody>
      <dsp:txXfrm>
        <a:off x="2826542" y="4328239"/>
        <a:ext cx="2822404" cy="558213"/>
      </dsp:txXfrm>
    </dsp:sp>
    <dsp:sp modelId="{ADCC37C9-768F-4F31-AC10-4C03D1E2E88D}">
      <dsp:nvSpPr>
        <dsp:cNvPr id="0" name=""/>
        <dsp:cNvSpPr/>
      </dsp:nvSpPr>
      <dsp:spPr>
        <a:xfrm>
          <a:off x="5648946"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Offer opportunities for collaboration and teamwork</a:t>
          </a:r>
          <a:endParaRPr lang="en-US" sz="1700" kern="1200" dirty="0"/>
        </a:p>
      </dsp:txBody>
      <dsp:txXfrm>
        <a:off x="5648946" y="4328239"/>
        <a:ext cx="2822404" cy="558213"/>
      </dsp:txXfrm>
    </dsp:sp>
    <dsp:sp modelId="{DE0B1372-F8B3-45D9-A2B6-4D8C39B92E45}">
      <dsp:nvSpPr>
        <dsp:cNvPr id="0" name=""/>
        <dsp:cNvSpPr/>
      </dsp:nvSpPr>
      <dsp:spPr>
        <a:xfrm rot="10800000">
          <a:off x="0" y="1849041"/>
          <a:ext cx="8475489" cy="18663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Supervision</a:t>
          </a:r>
          <a:endParaRPr lang="en-US" sz="2300" kern="1200" dirty="0"/>
        </a:p>
      </dsp:txBody>
      <dsp:txXfrm rot="-10800000">
        <a:off x="0" y="1849041"/>
        <a:ext cx="8475489" cy="655098"/>
      </dsp:txXfrm>
    </dsp:sp>
    <dsp:sp modelId="{3372C116-A7F1-4CFF-93CB-51ED64235BA4}">
      <dsp:nvSpPr>
        <dsp:cNvPr id="0" name=""/>
        <dsp:cNvSpPr/>
      </dsp:nvSpPr>
      <dsp:spPr>
        <a:xfrm>
          <a:off x="0" y="2504139"/>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Democratic (not hierarchical)</a:t>
          </a:r>
          <a:endParaRPr lang="en-US" sz="1700" kern="1200" dirty="0"/>
        </a:p>
      </dsp:txBody>
      <dsp:txXfrm>
        <a:off x="0" y="2504139"/>
        <a:ext cx="4237744" cy="558046"/>
      </dsp:txXfrm>
    </dsp:sp>
    <dsp:sp modelId="{0E998C1C-FC00-42B1-A0B0-467B5614F66E}">
      <dsp:nvSpPr>
        <dsp:cNvPr id="0" name=""/>
        <dsp:cNvSpPr/>
      </dsp:nvSpPr>
      <dsp:spPr>
        <a:xfrm>
          <a:off x="4237744" y="2504139"/>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Flexible Work Schedules</a:t>
          </a:r>
          <a:endParaRPr lang="en-US" sz="1700" kern="1200" dirty="0"/>
        </a:p>
      </dsp:txBody>
      <dsp:txXfrm>
        <a:off x="4237744" y="2504139"/>
        <a:ext cx="4237744" cy="558046"/>
      </dsp:txXfrm>
    </dsp:sp>
    <dsp:sp modelId="{E5417007-A44B-4DFB-BD4E-ADC3899C0FBD}">
      <dsp:nvSpPr>
        <dsp:cNvPr id="0" name=""/>
        <dsp:cNvSpPr/>
      </dsp:nvSpPr>
      <dsp:spPr>
        <a:xfrm rot="10800000">
          <a:off x="0" y="868"/>
          <a:ext cx="8475489" cy="18663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Communication</a:t>
          </a:r>
          <a:endParaRPr lang="en-US" sz="2300" kern="1200" dirty="0"/>
        </a:p>
      </dsp:txBody>
      <dsp:txXfrm rot="-10800000">
        <a:off x="0" y="868"/>
        <a:ext cx="8475489" cy="655098"/>
      </dsp:txXfrm>
    </dsp:sp>
    <dsp:sp modelId="{33AAFCF4-44B0-4D37-AA4C-8DE46AF87AF3}">
      <dsp:nvSpPr>
        <dsp:cNvPr id="0" name=""/>
        <dsp:cNvSpPr/>
      </dsp:nvSpPr>
      <dsp:spPr>
        <a:xfrm>
          <a:off x="0" y="655966"/>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Face to face</a:t>
          </a:r>
        </a:p>
      </dsp:txBody>
      <dsp:txXfrm>
        <a:off x="0" y="655966"/>
        <a:ext cx="4237744" cy="558046"/>
      </dsp:txXfrm>
    </dsp:sp>
    <dsp:sp modelId="{9DA09F7D-A69F-4E69-BC08-06C17ACC7ABE}">
      <dsp:nvSpPr>
        <dsp:cNvPr id="0" name=""/>
        <dsp:cNvSpPr/>
      </dsp:nvSpPr>
      <dsp:spPr>
        <a:xfrm>
          <a:off x="4237744" y="655966"/>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Treat them as an equal</a:t>
          </a:r>
          <a:endParaRPr lang="en-US" sz="1700" kern="1200" dirty="0"/>
        </a:p>
      </dsp:txBody>
      <dsp:txXfrm>
        <a:off x="4237744" y="655966"/>
        <a:ext cx="4237744" cy="558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0A85C-00B5-4447-B00B-9B193BCC5C4E}">
      <dsp:nvSpPr>
        <dsp:cNvPr id="0" name=""/>
        <dsp:cNvSpPr/>
      </dsp:nvSpPr>
      <dsp:spPr>
        <a:xfrm>
          <a:off x="0" y="3697215"/>
          <a:ext cx="8475489" cy="1213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Valuing Them</a:t>
          </a:r>
          <a:endParaRPr lang="en-US" sz="2300" kern="1200" dirty="0"/>
        </a:p>
      </dsp:txBody>
      <dsp:txXfrm>
        <a:off x="0" y="3697215"/>
        <a:ext cx="8475489" cy="655294"/>
      </dsp:txXfrm>
    </dsp:sp>
    <dsp:sp modelId="{B88B1474-0081-432A-8AA7-27F909AC5DF1}">
      <dsp:nvSpPr>
        <dsp:cNvPr id="0" name=""/>
        <dsp:cNvSpPr/>
      </dsp:nvSpPr>
      <dsp:spPr>
        <a:xfrm>
          <a:off x="4138"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Create opportunities for career advancement</a:t>
          </a:r>
          <a:endParaRPr lang="en-US" sz="1700" kern="1200" dirty="0"/>
        </a:p>
      </dsp:txBody>
      <dsp:txXfrm>
        <a:off x="4138" y="4328239"/>
        <a:ext cx="2822404" cy="558213"/>
      </dsp:txXfrm>
    </dsp:sp>
    <dsp:sp modelId="{12DE05A7-5FA1-4001-BF57-3842E91AA154}">
      <dsp:nvSpPr>
        <dsp:cNvPr id="0" name=""/>
        <dsp:cNvSpPr/>
      </dsp:nvSpPr>
      <dsp:spPr>
        <a:xfrm>
          <a:off x="2826542"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Reward them with free time and flexible work schedules</a:t>
          </a:r>
          <a:endParaRPr lang="en-US" sz="1700" kern="1200" dirty="0"/>
        </a:p>
      </dsp:txBody>
      <dsp:txXfrm>
        <a:off x="2826542" y="4328239"/>
        <a:ext cx="2822404" cy="558213"/>
      </dsp:txXfrm>
    </dsp:sp>
    <dsp:sp modelId="{ADCC37C9-768F-4F31-AC10-4C03D1E2E88D}">
      <dsp:nvSpPr>
        <dsp:cNvPr id="0" name=""/>
        <dsp:cNvSpPr/>
      </dsp:nvSpPr>
      <dsp:spPr>
        <a:xfrm>
          <a:off x="5648946"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Create a diverse staff team and work environment</a:t>
          </a:r>
          <a:endParaRPr lang="en-US" sz="1700" kern="1200" dirty="0"/>
        </a:p>
      </dsp:txBody>
      <dsp:txXfrm>
        <a:off x="5648946" y="4328239"/>
        <a:ext cx="2822404" cy="558213"/>
      </dsp:txXfrm>
    </dsp:sp>
    <dsp:sp modelId="{DE0B1372-F8B3-45D9-A2B6-4D8C39B92E45}">
      <dsp:nvSpPr>
        <dsp:cNvPr id="0" name=""/>
        <dsp:cNvSpPr/>
      </dsp:nvSpPr>
      <dsp:spPr>
        <a:xfrm rot="10800000">
          <a:off x="0" y="1849041"/>
          <a:ext cx="8475489" cy="18663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Supervision</a:t>
          </a:r>
          <a:endParaRPr lang="en-US" sz="2300" kern="1200" dirty="0"/>
        </a:p>
      </dsp:txBody>
      <dsp:txXfrm rot="-10800000">
        <a:off x="0" y="1849041"/>
        <a:ext cx="8475489" cy="655098"/>
      </dsp:txXfrm>
    </dsp:sp>
    <dsp:sp modelId="{3372C116-A7F1-4CFF-93CB-51ED64235BA4}">
      <dsp:nvSpPr>
        <dsp:cNvPr id="0" name=""/>
        <dsp:cNvSpPr/>
      </dsp:nvSpPr>
      <dsp:spPr>
        <a:xfrm>
          <a:off x="0" y="2504139"/>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Supervisor who cares about their personal goals and ambitions</a:t>
          </a:r>
          <a:endParaRPr lang="en-US" sz="1700" kern="1200" dirty="0"/>
        </a:p>
      </dsp:txBody>
      <dsp:txXfrm>
        <a:off x="0" y="2504139"/>
        <a:ext cx="4237744" cy="558046"/>
      </dsp:txXfrm>
    </dsp:sp>
    <dsp:sp modelId="{0E998C1C-FC00-42B1-A0B0-467B5614F66E}">
      <dsp:nvSpPr>
        <dsp:cNvPr id="0" name=""/>
        <dsp:cNvSpPr/>
      </dsp:nvSpPr>
      <dsp:spPr>
        <a:xfrm>
          <a:off x="4237744" y="2504139"/>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Seek fun and innovative supervisors who trust them and value their independence</a:t>
          </a:r>
          <a:endParaRPr lang="en-US" sz="1700" kern="1200" dirty="0"/>
        </a:p>
      </dsp:txBody>
      <dsp:txXfrm>
        <a:off x="4237744" y="2504139"/>
        <a:ext cx="4237744" cy="558046"/>
      </dsp:txXfrm>
    </dsp:sp>
    <dsp:sp modelId="{E5417007-A44B-4DFB-BD4E-ADC3899C0FBD}">
      <dsp:nvSpPr>
        <dsp:cNvPr id="0" name=""/>
        <dsp:cNvSpPr/>
      </dsp:nvSpPr>
      <dsp:spPr>
        <a:xfrm rot="10800000">
          <a:off x="0" y="868"/>
          <a:ext cx="8475489" cy="18663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Communication</a:t>
          </a:r>
          <a:endParaRPr lang="en-US" sz="2300" kern="1200" dirty="0"/>
        </a:p>
      </dsp:txBody>
      <dsp:txXfrm rot="-10800000">
        <a:off x="0" y="868"/>
        <a:ext cx="8475489" cy="655098"/>
      </dsp:txXfrm>
    </dsp:sp>
    <dsp:sp modelId="{33AAFCF4-44B0-4D37-AA4C-8DE46AF87AF3}">
      <dsp:nvSpPr>
        <dsp:cNvPr id="0" name=""/>
        <dsp:cNvSpPr/>
      </dsp:nvSpPr>
      <dsp:spPr>
        <a:xfrm>
          <a:off x="0" y="655966"/>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Less Formal/Casual Communication</a:t>
          </a:r>
        </a:p>
      </dsp:txBody>
      <dsp:txXfrm>
        <a:off x="0" y="655966"/>
        <a:ext cx="4237744" cy="558046"/>
      </dsp:txXfrm>
    </dsp:sp>
    <dsp:sp modelId="{9DA09F7D-A69F-4E69-BC08-06C17ACC7ABE}">
      <dsp:nvSpPr>
        <dsp:cNvPr id="0" name=""/>
        <dsp:cNvSpPr/>
      </dsp:nvSpPr>
      <dsp:spPr>
        <a:xfrm>
          <a:off x="4237744" y="655966"/>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Allow them time to figure things out independently and then process solutions</a:t>
          </a:r>
          <a:endParaRPr lang="en-US" sz="1700" kern="1200" dirty="0"/>
        </a:p>
      </dsp:txBody>
      <dsp:txXfrm>
        <a:off x="4237744" y="655966"/>
        <a:ext cx="4237744" cy="558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0A85C-00B5-4447-B00B-9B193BCC5C4E}">
      <dsp:nvSpPr>
        <dsp:cNvPr id="0" name=""/>
        <dsp:cNvSpPr/>
      </dsp:nvSpPr>
      <dsp:spPr>
        <a:xfrm>
          <a:off x="0" y="3766360"/>
          <a:ext cx="8475489" cy="1236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Valuing Them</a:t>
          </a:r>
          <a:endParaRPr lang="en-US" sz="2300" kern="1200" dirty="0"/>
        </a:p>
      </dsp:txBody>
      <dsp:txXfrm>
        <a:off x="0" y="3766360"/>
        <a:ext cx="8475489" cy="667549"/>
      </dsp:txXfrm>
    </dsp:sp>
    <dsp:sp modelId="{B88B1474-0081-432A-8AA7-27F909AC5DF1}">
      <dsp:nvSpPr>
        <dsp:cNvPr id="0" name=""/>
        <dsp:cNvSpPr/>
      </dsp:nvSpPr>
      <dsp:spPr>
        <a:xfrm>
          <a:off x="4138" y="4409185"/>
          <a:ext cx="2822404" cy="5686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Leverage their technical </a:t>
          </a:r>
          <a:r>
            <a:rPr lang="en-US" sz="1700" kern="1200" dirty="0" err="1" smtClean="0"/>
            <a:t>saavy</a:t>
          </a:r>
          <a:endParaRPr lang="en-US" sz="1700" kern="1200" dirty="0"/>
        </a:p>
      </dsp:txBody>
      <dsp:txXfrm>
        <a:off x="4138" y="4409185"/>
        <a:ext cx="2822404" cy="568653"/>
      </dsp:txXfrm>
    </dsp:sp>
    <dsp:sp modelId="{12DE05A7-5FA1-4001-BF57-3842E91AA154}">
      <dsp:nvSpPr>
        <dsp:cNvPr id="0" name=""/>
        <dsp:cNvSpPr/>
      </dsp:nvSpPr>
      <dsp:spPr>
        <a:xfrm>
          <a:off x="2826542" y="4409185"/>
          <a:ext cx="2822404" cy="5686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Coach and mentor them </a:t>
          </a:r>
          <a:endParaRPr lang="en-US" sz="1700" kern="1200" dirty="0"/>
        </a:p>
      </dsp:txBody>
      <dsp:txXfrm>
        <a:off x="2826542" y="4409185"/>
        <a:ext cx="2822404" cy="568653"/>
      </dsp:txXfrm>
    </dsp:sp>
    <dsp:sp modelId="{ADCC37C9-768F-4F31-AC10-4C03D1E2E88D}">
      <dsp:nvSpPr>
        <dsp:cNvPr id="0" name=""/>
        <dsp:cNvSpPr/>
      </dsp:nvSpPr>
      <dsp:spPr>
        <a:xfrm>
          <a:off x="5648946" y="4409185"/>
          <a:ext cx="2822404" cy="5686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Think globally help </a:t>
          </a:r>
          <a:r>
            <a:rPr lang="en-US" sz="1700" kern="1200" dirty="0" smtClean="0"/>
            <a:t>them </a:t>
          </a:r>
          <a:r>
            <a:rPr lang="en-US" sz="1700" kern="1200" dirty="0" smtClean="0"/>
            <a:t>connect to the bigger picture</a:t>
          </a:r>
          <a:endParaRPr lang="en-US" sz="1700" kern="1200" dirty="0"/>
        </a:p>
      </dsp:txBody>
      <dsp:txXfrm>
        <a:off x="5648946" y="4409185"/>
        <a:ext cx="2822404" cy="568653"/>
      </dsp:txXfrm>
    </dsp:sp>
    <dsp:sp modelId="{DE0B1372-F8B3-45D9-A2B6-4D8C39B92E45}">
      <dsp:nvSpPr>
        <dsp:cNvPr id="0" name=""/>
        <dsp:cNvSpPr/>
      </dsp:nvSpPr>
      <dsp:spPr>
        <a:xfrm rot="10800000">
          <a:off x="0" y="1883622"/>
          <a:ext cx="8475489" cy="19012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Supervision</a:t>
          </a:r>
          <a:endParaRPr lang="en-US" sz="2300" kern="1200" dirty="0"/>
        </a:p>
      </dsp:txBody>
      <dsp:txXfrm rot="-10800000">
        <a:off x="0" y="1883622"/>
        <a:ext cx="8475489" cy="667349"/>
      </dsp:txXfrm>
    </dsp:sp>
    <dsp:sp modelId="{3372C116-A7F1-4CFF-93CB-51ED64235BA4}">
      <dsp:nvSpPr>
        <dsp:cNvPr id="0" name=""/>
        <dsp:cNvSpPr/>
      </dsp:nvSpPr>
      <dsp:spPr>
        <a:xfrm>
          <a:off x="0" y="2550971"/>
          <a:ext cx="4237744" cy="568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Connect them with how they are making an impact (one world, community, </a:t>
          </a:r>
          <a:r>
            <a:rPr lang="en-US" sz="1700" kern="1200" dirty="0" err="1" smtClean="0"/>
            <a:t>etc</a:t>
          </a:r>
          <a:r>
            <a:rPr lang="en-US" sz="1700" kern="1200" dirty="0" smtClean="0"/>
            <a:t>)</a:t>
          </a:r>
          <a:endParaRPr lang="en-US" sz="1700" kern="1200" dirty="0"/>
        </a:p>
      </dsp:txBody>
      <dsp:txXfrm>
        <a:off x="0" y="2550971"/>
        <a:ext cx="4237744" cy="568482"/>
      </dsp:txXfrm>
    </dsp:sp>
    <dsp:sp modelId="{0E998C1C-FC00-42B1-A0B0-467B5614F66E}">
      <dsp:nvSpPr>
        <dsp:cNvPr id="0" name=""/>
        <dsp:cNvSpPr/>
      </dsp:nvSpPr>
      <dsp:spPr>
        <a:xfrm>
          <a:off x="4237744" y="2550971"/>
          <a:ext cx="4237744" cy="568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Foster collaboration and allow them to multi-task roles and responsibilities</a:t>
          </a:r>
          <a:endParaRPr lang="en-US" sz="1700" kern="1200" dirty="0"/>
        </a:p>
      </dsp:txBody>
      <dsp:txXfrm>
        <a:off x="4237744" y="2550971"/>
        <a:ext cx="4237744" cy="568482"/>
      </dsp:txXfrm>
    </dsp:sp>
    <dsp:sp modelId="{E5417007-A44B-4DFB-BD4E-ADC3899C0FBD}">
      <dsp:nvSpPr>
        <dsp:cNvPr id="0" name=""/>
        <dsp:cNvSpPr/>
      </dsp:nvSpPr>
      <dsp:spPr>
        <a:xfrm rot="10800000">
          <a:off x="0" y="884"/>
          <a:ext cx="8475489" cy="19012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Communication</a:t>
          </a:r>
          <a:endParaRPr lang="en-US" sz="2300" kern="1200" dirty="0"/>
        </a:p>
      </dsp:txBody>
      <dsp:txXfrm rot="-10800000">
        <a:off x="0" y="884"/>
        <a:ext cx="8475489" cy="667349"/>
      </dsp:txXfrm>
    </dsp:sp>
    <dsp:sp modelId="{33AAFCF4-44B0-4D37-AA4C-8DE46AF87AF3}">
      <dsp:nvSpPr>
        <dsp:cNvPr id="0" name=""/>
        <dsp:cNvSpPr/>
      </dsp:nvSpPr>
      <dsp:spPr>
        <a:xfrm>
          <a:off x="0" y="668234"/>
          <a:ext cx="4237744" cy="568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Text, IM, Snapchat, Social Media (other new communication innovation)</a:t>
          </a:r>
        </a:p>
      </dsp:txBody>
      <dsp:txXfrm>
        <a:off x="0" y="668234"/>
        <a:ext cx="4237744" cy="568482"/>
      </dsp:txXfrm>
    </dsp:sp>
    <dsp:sp modelId="{9DA09F7D-A69F-4E69-BC08-06C17ACC7ABE}">
      <dsp:nvSpPr>
        <dsp:cNvPr id="0" name=""/>
        <dsp:cNvSpPr/>
      </dsp:nvSpPr>
      <dsp:spPr>
        <a:xfrm>
          <a:off x="4237744" y="668234"/>
          <a:ext cx="4237744" cy="568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Prefer trainings virtually and connection to information virtually</a:t>
          </a:r>
          <a:endParaRPr lang="en-US" sz="1700" kern="1200" dirty="0"/>
        </a:p>
      </dsp:txBody>
      <dsp:txXfrm>
        <a:off x="4237744" y="668234"/>
        <a:ext cx="4237744" cy="5684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64C98D-6D4E-2D48-B431-4760466C9645}" type="datetimeFigureOut">
              <a:rPr lang="en-US" smtClean="0"/>
              <a:t>6/24/2019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E51E0-12B3-9E42-897D-B4823B3A0289}" type="slidenum">
              <a:rPr lang="en-US" smtClean="0"/>
              <a:t>‹#›</a:t>
            </a:fld>
            <a:endParaRPr lang="en-US" dirty="0"/>
          </a:p>
        </p:txBody>
      </p:sp>
    </p:spTree>
    <p:extLst>
      <p:ext uri="{BB962C8B-B14F-4D97-AF65-F5344CB8AC3E}">
        <p14:creationId xmlns:p14="http://schemas.microsoft.com/office/powerpoint/2010/main" val="1507487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4</a:t>
            </a:fld>
            <a:endParaRPr lang="en-US" dirty="0"/>
          </a:p>
        </p:txBody>
      </p:sp>
    </p:spTree>
    <p:extLst>
      <p:ext uri="{BB962C8B-B14F-4D97-AF65-F5344CB8AC3E}">
        <p14:creationId xmlns:p14="http://schemas.microsoft.com/office/powerpoint/2010/main" val="133757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5</a:t>
            </a:fld>
            <a:endParaRPr lang="en-US" dirty="0"/>
          </a:p>
        </p:txBody>
      </p:sp>
    </p:spTree>
    <p:extLst>
      <p:ext uri="{BB962C8B-B14F-4D97-AF65-F5344CB8AC3E}">
        <p14:creationId xmlns:p14="http://schemas.microsoft.com/office/powerpoint/2010/main" val="81301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7</a:t>
            </a:fld>
            <a:endParaRPr lang="en-US"/>
          </a:p>
        </p:txBody>
      </p:sp>
    </p:spTree>
    <p:extLst>
      <p:ext uri="{BB962C8B-B14F-4D97-AF65-F5344CB8AC3E}">
        <p14:creationId xmlns:p14="http://schemas.microsoft.com/office/powerpoint/2010/main" val="20639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17</a:t>
            </a:fld>
            <a:endParaRPr lang="en-US"/>
          </a:p>
        </p:txBody>
      </p:sp>
    </p:spTree>
    <p:extLst>
      <p:ext uri="{BB962C8B-B14F-4D97-AF65-F5344CB8AC3E}">
        <p14:creationId xmlns:p14="http://schemas.microsoft.com/office/powerpoint/2010/main" val="70246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25</a:t>
            </a:fld>
            <a:endParaRPr lang="en-US"/>
          </a:p>
        </p:txBody>
      </p:sp>
    </p:spTree>
    <p:extLst>
      <p:ext uri="{BB962C8B-B14F-4D97-AF65-F5344CB8AC3E}">
        <p14:creationId xmlns:p14="http://schemas.microsoft.com/office/powerpoint/2010/main" val="423418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34</a:t>
            </a:fld>
            <a:endParaRPr lang="en-US" dirty="0"/>
          </a:p>
        </p:txBody>
      </p:sp>
    </p:spTree>
    <p:extLst>
      <p:ext uri="{BB962C8B-B14F-4D97-AF65-F5344CB8AC3E}">
        <p14:creationId xmlns:p14="http://schemas.microsoft.com/office/powerpoint/2010/main" val="369200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36</a:t>
            </a:fld>
            <a:endParaRPr lang="en-US" dirty="0"/>
          </a:p>
        </p:txBody>
      </p:sp>
    </p:spTree>
    <p:extLst>
      <p:ext uri="{BB962C8B-B14F-4D97-AF65-F5344CB8AC3E}">
        <p14:creationId xmlns:p14="http://schemas.microsoft.com/office/powerpoint/2010/main" val="6978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40</a:t>
            </a:fld>
            <a:endParaRPr lang="en-US" dirty="0"/>
          </a:p>
        </p:txBody>
      </p:sp>
    </p:spTree>
    <p:extLst>
      <p:ext uri="{BB962C8B-B14F-4D97-AF65-F5344CB8AC3E}">
        <p14:creationId xmlns:p14="http://schemas.microsoft.com/office/powerpoint/2010/main" val="145038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32353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2467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47194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83993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70258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08151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8844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257538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90193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41756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2953B-5C54-8E44-A5F3-53CF2CAA24A4}"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66234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2953B-5C54-8E44-A5F3-53CF2CAA24A4}" type="datetimeFigureOut">
              <a:rPr lang="en-US" smtClean="0"/>
              <a:t>6/24/2019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83989-D380-BB4B-8033-B2C050FE378C}" type="slidenum">
              <a:rPr lang="en-US" smtClean="0"/>
              <a:t>‹#›</a:t>
            </a:fld>
            <a:endParaRPr lang="en-US" dirty="0"/>
          </a:p>
        </p:txBody>
      </p:sp>
    </p:spTree>
    <p:extLst>
      <p:ext uri="{BB962C8B-B14F-4D97-AF65-F5344CB8AC3E}">
        <p14:creationId xmlns:p14="http://schemas.microsoft.com/office/powerpoint/2010/main" val="135492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BlancSR@dshs.wa.gov"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DA template open, clo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8663" y="2576714"/>
            <a:ext cx="8606673" cy="1470025"/>
          </a:xfrm>
        </p:spPr>
        <p:txBody>
          <a:bodyPr>
            <a:normAutofit/>
          </a:bodyPr>
          <a:lstStyle/>
          <a:p>
            <a:r>
              <a:rPr lang="en-US" dirty="0" smtClean="0"/>
              <a:t>Generations in the Workplace: </a:t>
            </a:r>
            <a:br>
              <a:rPr lang="en-US" dirty="0" smtClean="0"/>
            </a:br>
            <a:r>
              <a:rPr lang="en-US" dirty="0" smtClean="0"/>
              <a:t>How to Work Together</a:t>
            </a:r>
            <a:endParaRPr lang="en-US" dirty="0"/>
          </a:p>
        </p:txBody>
      </p:sp>
      <p:pic>
        <p:nvPicPr>
          <p:cNvPr id="8" name="Picture 7"/>
          <p:cNvPicPr>
            <a:picLocks noChangeAspect="1"/>
          </p:cNvPicPr>
          <p:nvPr/>
        </p:nvPicPr>
        <p:blipFill>
          <a:blip r:embed="rId3"/>
          <a:stretch>
            <a:fillRect/>
          </a:stretch>
        </p:blipFill>
        <p:spPr>
          <a:xfrm>
            <a:off x="685800" y="236933"/>
            <a:ext cx="4470400" cy="165100"/>
          </a:xfrm>
          <a:prstGeom prst="rect">
            <a:avLst/>
          </a:prstGeom>
        </p:spPr>
      </p:pic>
    </p:spTree>
    <p:extLst>
      <p:ext uri="{BB962C8B-B14F-4D97-AF65-F5344CB8AC3E}">
        <p14:creationId xmlns:p14="http://schemas.microsoft.com/office/powerpoint/2010/main" val="1227868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061"/>
            <a:ext cx="8229600" cy="902275"/>
          </a:xfrm>
        </p:spPr>
        <p:txBody>
          <a:bodyPr/>
          <a:lstStyle/>
          <a:p>
            <a:r>
              <a:rPr lang="en-US" dirty="0" smtClean="0">
                <a:solidFill>
                  <a:srgbClr val="C00000"/>
                </a:solidFill>
              </a:rPr>
              <a:t>Boomer Worker Characteristics</a:t>
            </a:r>
            <a:endParaRPr lang="en-US" dirty="0">
              <a:solidFill>
                <a:srgbClr val="C00000"/>
              </a:solidFill>
            </a:endParaRPr>
          </a:p>
        </p:txBody>
      </p:sp>
      <p:sp>
        <p:nvSpPr>
          <p:cNvPr id="3" name="Content Placeholder 2"/>
          <p:cNvSpPr>
            <a:spLocks noGrp="1"/>
          </p:cNvSpPr>
          <p:nvPr>
            <p:ph idx="1"/>
          </p:nvPr>
        </p:nvSpPr>
        <p:spPr>
          <a:xfrm>
            <a:off x="192504" y="2332038"/>
            <a:ext cx="8650707" cy="3864226"/>
          </a:xfrm>
        </p:spPr>
        <p:txBody>
          <a:bodyPr>
            <a:normAutofit fontScale="85000" lnSpcReduction="10000"/>
          </a:bodyPr>
          <a:lstStyle/>
          <a:p>
            <a:pPr fontAlgn="base"/>
            <a:r>
              <a:rPr lang="en-US" dirty="0" smtClean="0"/>
              <a:t>Have a strong work ethic and will work long hours.  They tend to be defined by their careers.</a:t>
            </a:r>
            <a:endParaRPr lang="en-US" dirty="0"/>
          </a:p>
          <a:p>
            <a:pPr fontAlgn="base"/>
            <a:r>
              <a:rPr lang="en-US" dirty="0" smtClean="0">
                <a:solidFill>
                  <a:srgbClr val="C00000"/>
                </a:solidFill>
              </a:rPr>
              <a:t>Boomers are good a collaboration and are adept and working closely with peers and prefer team projects</a:t>
            </a:r>
            <a:endParaRPr lang="en-US" dirty="0">
              <a:solidFill>
                <a:srgbClr val="C00000"/>
              </a:solidFill>
            </a:endParaRPr>
          </a:p>
          <a:p>
            <a:pPr fontAlgn="base"/>
            <a:r>
              <a:rPr lang="en-US" dirty="0" smtClean="0"/>
              <a:t>Financial success is very important to this generation and they enjoy a more affluent lifestyle</a:t>
            </a:r>
            <a:endParaRPr lang="en-US" dirty="0"/>
          </a:p>
          <a:p>
            <a:pPr fontAlgn="base"/>
            <a:r>
              <a:rPr lang="en-US" dirty="0" smtClean="0">
                <a:solidFill>
                  <a:srgbClr val="C00000"/>
                </a:solidFill>
              </a:rPr>
              <a:t>They balance their desire for financial success with a motivation toward organizations who have a more democratic style or humanitarian mission.</a:t>
            </a:r>
            <a:endParaRPr lang="en-US" dirty="0">
              <a:solidFill>
                <a:srgbClr val="C00000"/>
              </a:solidFill>
            </a:endParaRP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4098" name="Picture 2" descr="Image result for Team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479" y="1452107"/>
            <a:ext cx="1654937" cy="9731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0466" y="6400448"/>
            <a:ext cx="8123068" cy="307777"/>
          </a:xfrm>
          <a:prstGeom prst="rect">
            <a:avLst/>
          </a:prstGeom>
        </p:spPr>
        <p:txBody>
          <a:bodyPr wrap="square">
            <a:spAutoFit/>
          </a:bodyPr>
          <a:lstStyle/>
          <a:p>
            <a:r>
              <a:rPr lang="en-US" sz="1400" dirty="0" smtClean="0"/>
              <a:t>Weston (2001). Coaching Generations in the Workplace.</a:t>
            </a:r>
            <a:r>
              <a:rPr lang="en-US" sz="1400" dirty="0"/>
              <a:t> </a:t>
            </a:r>
            <a:r>
              <a:rPr lang="en-US" sz="1400" dirty="0" smtClean="0"/>
              <a:t>Nursing Administration Quarterly</a:t>
            </a:r>
            <a:r>
              <a:rPr lang="en-US" sz="1400" i="1" dirty="0" smtClean="0"/>
              <a:t>, 88</a:t>
            </a:r>
            <a:r>
              <a:rPr lang="en-US" sz="1400" dirty="0" smtClean="0"/>
              <a:t>, 11-21.</a:t>
            </a:r>
            <a:endParaRPr lang="en-US" sz="1400" dirty="0"/>
          </a:p>
        </p:txBody>
      </p:sp>
    </p:spTree>
    <p:extLst>
      <p:ext uri="{BB962C8B-B14F-4D97-AF65-F5344CB8AC3E}">
        <p14:creationId xmlns:p14="http://schemas.microsoft.com/office/powerpoint/2010/main" val="759183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Rectangle 5"/>
          <p:cNvSpPr/>
          <p:nvPr/>
        </p:nvSpPr>
        <p:spPr>
          <a:xfrm>
            <a:off x="510466" y="6400448"/>
            <a:ext cx="8123068" cy="307777"/>
          </a:xfrm>
          <a:prstGeom prst="rect">
            <a:avLst/>
          </a:prstGeom>
        </p:spPr>
        <p:txBody>
          <a:bodyPr wrap="square">
            <a:spAutoFit/>
          </a:bodyPr>
          <a:lstStyle/>
          <a:p>
            <a:r>
              <a:rPr lang="en-US" sz="1400" dirty="0" smtClean="0"/>
              <a:t>Weston (2001). Coaching Generations in the Workplace.</a:t>
            </a:r>
            <a:r>
              <a:rPr lang="en-US" sz="1400" dirty="0"/>
              <a:t> </a:t>
            </a:r>
            <a:r>
              <a:rPr lang="en-US" sz="1400" dirty="0" smtClean="0"/>
              <a:t>Nursing Administration Quarterly</a:t>
            </a:r>
            <a:r>
              <a:rPr lang="en-US" sz="1400" i="1" dirty="0" smtClean="0"/>
              <a:t>, 88</a:t>
            </a:r>
            <a:r>
              <a:rPr lang="en-US" sz="1400" dirty="0" smtClean="0"/>
              <a:t>, 11-21.</a:t>
            </a:r>
            <a:endParaRPr lang="en-US" sz="1400" dirty="0"/>
          </a:p>
        </p:txBody>
      </p:sp>
      <p:graphicFrame>
        <p:nvGraphicFramePr>
          <p:cNvPr id="4" name="Diagram 3"/>
          <p:cNvGraphicFramePr/>
          <p:nvPr>
            <p:extLst>
              <p:ext uri="{D42A27DB-BD31-4B8C-83A1-F6EECF244321}">
                <p14:modId xmlns:p14="http://schemas.microsoft.com/office/powerpoint/2010/main" val="504182364"/>
              </p:ext>
            </p:extLst>
          </p:nvPr>
        </p:nvGraphicFramePr>
        <p:xfrm>
          <a:off x="291993" y="1397000"/>
          <a:ext cx="8475489" cy="4911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36915" y="834633"/>
            <a:ext cx="7707085" cy="553998"/>
          </a:xfrm>
          <a:prstGeom prst="rect">
            <a:avLst/>
          </a:prstGeom>
          <a:noFill/>
        </p:spPr>
        <p:txBody>
          <a:bodyPr wrap="square" rtlCol="0">
            <a:spAutoFit/>
          </a:bodyPr>
          <a:lstStyle/>
          <a:p>
            <a:r>
              <a:rPr lang="en-US" sz="3000" b="1" dirty="0" smtClean="0"/>
              <a:t>Inspiring and Motivating Baby Boomers</a:t>
            </a:r>
            <a:endParaRPr lang="en-US" sz="3000" b="1" dirty="0"/>
          </a:p>
        </p:txBody>
      </p:sp>
    </p:spTree>
    <p:extLst>
      <p:ext uri="{BB962C8B-B14F-4D97-AF65-F5344CB8AC3E}">
        <p14:creationId xmlns:p14="http://schemas.microsoft.com/office/powerpoint/2010/main" val="50969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607331"/>
            <a:ext cx="8856186" cy="1143000"/>
          </a:xfrm>
        </p:spPr>
        <p:txBody>
          <a:bodyPr>
            <a:noAutofit/>
          </a:bodyPr>
          <a:lstStyle/>
          <a:p>
            <a:r>
              <a:rPr lang="en-US" sz="3600" b="1" u="sng" dirty="0" smtClean="0">
                <a:solidFill>
                  <a:srgbClr val="C00000"/>
                </a:solidFill>
              </a:rPr>
              <a:t>If You Want to Recruit / Retain Baby Boomers</a:t>
            </a:r>
            <a:endParaRPr lang="en-US" sz="3600" b="1" u="sng" dirty="0">
              <a:solidFill>
                <a:srgbClr val="C00000"/>
              </a:solidFill>
            </a:endParaRPr>
          </a:p>
        </p:txBody>
      </p:sp>
      <p:sp>
        <p:nvSpPr>
          <p:cNvPr id="3" name="Content Placeholder 2"/>
          <p:cNvSpPr>
            <a:spLocks noGrp="1"/>
          </p:cNvSpPr>
          <p:nvPr>
            <p:ph idx="1"/>
          </p:nvPr>
        </p:nvSpPr>
        <p:spPr>
          <a:xfrm>
            <a:off x="276726" y="1732044"/>
            <a:ext cx="6302603" cy="4283746"/>
          </a:xfrm>
        </p:spPr>
        <p:txBody>
          <a:bodyPr>
            <a:normAutofit fontScale="92500" lnSpcReduction="20000"/>
          </a:bodyPr>
          <a:lstStyle/>
          <a:p>
            <a:pPr marL="0" indent="0">
              <a:buNone/>
            </a:pPr>
            <a:r>
              <a:rPr lang="en-US" dirty="0" smtClean="0">
                <a:solidFill>
                  <a:srgbClr val="C00000"/>
                </a:solidFill>
              </a:rPr>
              <a:t>According </a:t>
            </a:r>
            <a:r>
              <a:rPr lang="en-US" dirty="0">
                <a:solidFill>
                  <a:srgbClr val="C00000"/>
                </a:solidFill>
              </a:rPr>
              <a:t>to a </a:t>
            </a:r>
            <a:r>
              <a:rPr lang="en-US" dirty="0" smtClean="0">
                <a:solidFill>
                  <a:srgbClr val="C00000"/>
                </a:solidFill>
              </a:rPr>
              <a:t>2009 Pew Research Survey, </a:t>
            </a:r>
          </a:p>
          <a:p>
            <a:r>
              <a:rPr lang="en-US" dirty="0" smtClean="0">
                <a:solidFill>
                  <a:srgbClr val="C00000"/>
                </a:solidFill>
              </a:rPr>
              <a:t>“…the typical boomer does not believe old age starts until 72” </a:t>
            </a:r>
            <a:r>
              <a:rPr lang="en-US" sz="2200" dirty="0" smtClean="0">
                <a:solidFill>
                  <a:srgbClr val="C00000"/>
                </a:solidFill>
              </a:rPr>
              <a:t>(</a:t>
            </a:r>
            <a:r>
              <a:rPr lang="en-US" sz="2200" dirty="0" err="1" smtClean="0">
                <a:solidFill>
                  <a:srgbClr val="C00000"/>
                </a:solidFill>
              </a:rPr>
              <a:t>Gilbaldi</a:t>
            </a:r>
            <a:r>
              <a:rPr lang="en-US" sz="2200" dirty="0" smtClean="0">
                <a:solidFill>
                  <a:srgbClr val="C00000"/>
                </a:solidFill>
              </a:rPr>
              <a:t>, 2013 pg. 50)</a:t>
            </a:r>
          </a:p>
          <a:p>
            <a:r>
              <a:rPr lang="en-US" dirty="0" smtClean="0"/>
              <a:t> “68% [baby boomers] deemed that feeling useful and productive was an important factor” </a:t>
            </a:r>
            <a:r>
              <a:rPr lang="en-US" sz="2200" dirty="0">
                <a:solidFill>
                  <a:srgbClr val="C00000"/>
                </a:solidFill>
              </a:rPr>
              <a:t>(</a:t>
            </a:r>
            <a:r>
              <a:rPr lang="en-US" sz="2200" dirty="0" err="1">
                <a:solidFill>
                  <a:srgbClr val="C00000"/>
                </a:solidFill>
              </a:rPr>
              <a:t>Gilbaldi</a:t>
            </a:r>
            <a:r>
              <a:rPr lang="en-US" sz="2200" dirty="0">
                <a:solidFill>
                  <a:srgbClr val="C00000"/>
                </a:solidFill>
              </a:rPr>
              <a:t>, 2013 pg. </a:t>
            </a:r>
            <a:r>
              <a:rPr lang="en-US" sz="2200" dirty="0" smtClean="0">
                <a:solidFill>
                  <a:srgbClr val="C00000"/>
                </a:solidFill>
              </a:rPr>
              <a:t>51)</a:t>
            </a:r>
            <a:endParaRPr lang="en-US" sz="2200" dirty="0" smtClean="0"/>
          </a:p>
          <a:p>
            <a:r>
              <a:rPr lang="en-US" dirty="0" smtClean="0">
                <a:solidFill>
                  <a:srgbClr val="C00000"/>
                </a:solidFill>
              </a:rPr>
              <a:t>Boomers are the largest cohort heading toward retirement, many are asking for “working retirements”</a:t>
            </a:r>
            <a:endParaRPr lang="en-US" dirty="0">
              <a:solidFill>
                <a:srgbClr val="C00000"/>
              </a:solidFill>
            </a:endParaRPr>
          </a:p>
          <a:p>
            <a:endParaRPr lang="en-US" sz="1200"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TextBox 5"/>
          <p:cNvSpPr txBox="1"/>
          <p:nvPr/>
        </p:nvSpPr>
        <p:spPr>
          <a:xfrm>
            <a:off x="6844505" y="1933825"/>
            <a:ext cx="2139697" cy="2062103"/>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sz="3200" b="1" dirty="0">
                <a:solidFill>
                  <a:srgbClr val="005CAB"/>
                </a:solidFill>
              </a:rPr>
              <a:t>Consider Phased Retirement </a:t>
            </a:r>
            <a:r>
              <a:rPr lang="en-US" sz="3200" b="1" dirty="0" smtClean="0">
                <a:solidFill>
                  <a:srgbClr val="005CAB"/>
                </a:solidFill>
              </a:rPr>
              <a:t>Options</a:t>
            </a:r>
            <a:endParaRPr lang="en-US" sz="3200" b="1" dirty="0">
              <a:solidFill>
                <a:srgbClr val="005CAB"/>
              </a:solidFill>
            </a:endParaRPr>
          </a:p>
        </p:txBody>
      </p:sp>
      <p:pic>
        <p:nvPicPr>
          <p:cNvPr id="6146" name="Picture 2" descr="Image result for flexible hours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068" y="4278860"/>
            <a:ext cx="1892569" cy="18336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3907" y="6430852"/>
            <a:ext cx="8856185" cy="307777"/>
          </a:xfrm>
          <a:prstGeom prst="rect">
            <a:avLst/>
          </a:prstGeom>
        </p:spPr>
        <p:txBody>
          <a:bodyPr wrap="square">
            <a:spAutoFit/>
          </a:bodyPr>
          <a:lstStyle/>
          <a:p>
            <a:r>
              <a:rPr lang="en-US" sz="1400" dirty="0" err="1" smtClean="0"/>
              <a:t>Gibaldi</a:t>
            </a:r>
            <a:r>
              <a:rPr lang="en-US" sz="1400" dirty="0" smtClean="0"/>
              <a:t>, C.P. (2013). Changing the trends of retirement: Baby Boomers leading the charge.</a:t>
            </a:r>
            <a:r>
              <a:rPr lang="en-US" sz="1400" dirty="0"/>
              <a:t> </a:t>
            </a:r>
            <a:r>
              <a:rPr lang="en-US" sz="1400" i="1" dirty="0" smtClean="0"/>
              <a:t>Review of Business, 34</a:t>
            </a:r>
            <a:r>
              <a:rPr lang="en-US" sz="1400" dirty="0" smtClean="0"/>
              <a:t>, 50-57.</a:t>
            </a:r>
            <a:endParaRPr lang="en-US" sz="1400" dirty="0"/>
          </a:p>
        </p:txBody>
      </p:sp>
    </p:spTree>
    <p:extLst>
      <p:ext uri="{BB962C8B-B14F-4D97-AF65-F5344CB8AC3E}">
        <p14:creationId xmlns:p14="http://schemas.microsoft.com/office/powerpoint/2010/main" val="890359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607331"/>
            <a:ext cx="8856186" cy="1143000"/>
          </a:xfrm>
        </p:spPr>
        <p:txBody>
          <a:bodyPr>
            <a:noAutofit/>
          </a:bodyPr>
          <a:lstStyle/>
          <a:p>
            <a:r>
              <a:rPr lang="en-US" sz="3600" b="1" u="sng" dirty="0" smtClean="0">
                <a:solidFill>
                  <a:srgbClr val="C00000"/>
                </a:solidFill>
              </a:rPr>
              <a:t>Face-to-Face Time with A Boomer: Activity</a:t>
            </a:r>
            <a:endParaRPr lang="en-US" sz="3600" b="1" u="sng" dirty="0">
              <a:solidFill>
                <a:srgbClr val="C00000"/>
              </a:solidFill>
            </a:endParaRP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TextBox 5"/>
          <p:cNvSpPr txBox="1"/>
          <p:nvPr/>
        </p:nvSpPr>
        <p:spPr>
          <a:xfrm>
            <a:off x="817075" y="1721859"/>
            <a:ext cx="7509849" cy="4585871"/>
          </a:xfrm>
          <a:prstGeom prst="rect">
            <a:avLst/>
          </a:prstGeom>
          <a:solidFill>
            <a:schemeClr val="accent1">
              <a:lumMod val="20000"/>
              <a:lumOff val="80000"/>
            </a:schemeClr>
          </a:solidFill>
          <a:ln>
            <a:solidFill>
              <a:schemeClr val="accent1"/>
            </a:solidFill>
          </a:ln>
        </p:spPr>
        <p:txBody>
          <a:bodyPr wrap="square" rtlCol="0">
            <a:spAutoFit/>
          </a:bodyPr>
          <a:lstStyle/>
          <a:p>
            <a:r>
              <a:rPr lang="en-US" sz="3200" b="1" dirty="0" smtClean="0">
                <a:solidFill>
                  <a:srgbClr val="005CAB"/>
                </a:solidFill>
              </a:rPr>
              <a:t>Find a Baby Boomer to Pair Up with and ask the following questions:</a:t>
            </a:r>
          </a:p>
          <a:p>
            <a:endParaRPr lang="en-US" sz="3200" b="1" dirty="0" smtClean="0">
              <a:solidFill>
                <a:srgbClr val="005CAB"/>
              </a:solidFill>
            </a:endParaRPr>
          </a:p>
          <a:p>
            <a:pPr marL="457200" indent="-457200">
              <a:buFont typeface="Arial" panose="020B0604020202020204" pitchFamily="34" charset="0"/>
              <a:buChar char="•"/>
            </a:pPr>
            <a:r>
              <a:rPr lang="en-US" sz="2800" b="1" dirty="0" smtClean="0">
                <a:solidFill>
                  <a:srgbClr val="C00000"/>
                </a:solidFill>
              </a:rPr>
              <a:t>What I miss most about life when I was a kid?</a:t>
            </a:r>
          </a:p>
          <a:p>
            <a:pPr marL="457200" indent="-457200">
              <a:buFont typeface="Arial" panose="020B0604020202020204" pitchFamily="34" charset="0"/>
              <a:buChar char="•"/>
            </a:pPr>
            <a:r>
              <a:rPr lang="en-US" sz="2800" b="1" dirty="0" smtClean="0">
                <a:solidFill>
                  <a:srgbClr val="002060"/>
                </a:solidFill>
              </a:rPr>
              <a:t>If you could offer advice to someone starting there work or career what would it be?</a:t>
            </a:r>
          </a:p>
          <a:p>
            <a:pPr marL="457200" indent="-457200">
              <a:buFont typeface="Arial" panose="020B0604020202020204" pitchFamily="34" charset="0"/>
              <a:buChar char="•"/>
            </a:pPr>
            <a:r>
              <a:rPr lang="en-US" sz="2800" b="1" dirty="0" smtClean="0">
                <a:solidFill>
                  <a:srgbClr val="C00000"/>
                </a:solidFill>
              </a:rPr>
              <a:t>What experience, in your life, shaped you or made you who you are today?</a:t>
            </a:r>
          </a:p>
          <a:p>
            <a:pPr marL="457200" indent="-457200">
              <a:buFont typeface="Arial" panose="020B0604020202020204" pitchFamily="34" charset="0"/>
              <a:buChar char="•"/>
            </a:pPr>
            <a:endParaRPr lang="en-US" sz="2800" b="1" dirty="0">
              <a:solidFill>
                <a:srgbClr val="C00000"/>
              </a:solidFill>
            </a:endParaRPr>
          </a:p>
          <a:p>
            <a:pPr marL="457200" indent="-457200">
              <a:buFont typeface="Arial" panose="020B0604020202020204" pitchFamily="34" charset="0"/>
              <a:buChar char="•"/>
            </a:pPr>
            <a:r>
              <a:rPr lang="en-US" sz="2800" b="1" dirty="0" smtClean="0">
                <a:solidFill>
                  <a:srgbClr val="C00000"/>
                </a:solidFill>
              </a:rPr>
              <a:t>BOOMERS BORN 1946-1968</a:t>
            </a:r>
            <a:endParaRPr lang="en-US" sz="2800" b="1" dirty="0">
              <a:solidFill>
                <a:srgbClr val="C00000"/>
              </a:solidFill>
            </a:endParaRPr>
          </a:p>
        </p:txBody>
      </p:sp>
    </p:spTree>
    <p:extLst>
      <p:ext uri="{BB962C8B-B14F-4D97-AF65-F5344CB8AC3E}">
        <p14:creationId xmlns:p14="http://schemas.microsoft.com/office/powerpoint/2010/main" val="4186065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8295" y="671691"/>
            <a:ext cx="4731798" cy="6186309"/>
          </a:xfrm>
          <a:prstGeom prst="rect">
            <a:avLst/>
          </a:prstGeom>
          <a:solidFill>
            <a:srgbClr val="CC9900"/>
          </a:solidFill>
          <a:ln>
            <a:solidFill>
              <a:srgbClr val="0C2650"/>
            </a:solidFill>
          </a:ln>
        </p:spPr>
        <p:txBody>
          <a:bodyPr wrap="square" rtlCol="0">
            <a:spAutoFit/>
          </a:bodyPr>
          <a:lstStyle/>
          <a:p>
            <a:endParaRPr lang="en-US" dirty="0" smtClean="0">
              <a:solidFill>
                <a:srgbClr val="CC9900"/>
              </a:solidFill>
            </a:endParaRPr>
          </a:p>
          <a:p>
            <a:endParaRPr lang="en-US" dirty="0">
              <a:solidFill>
                <a:srgbClr val="CC9900"/>
              </a:solidFill>
            </a:endParaRPr>
          </a:p>
          <a:p>
            <a:endParaRPr lang="en-US" dirty="0" smtClean="0">
              <a:solidFill>
                <a:srgbClr val="CC9900"/>
              </a:solidFill>
            </a:endParaRPr>
          </a:p>
          <a:p>
            <a:endParaRPr lang="en-US" dirty="0">
              <a:solidFill>
                <a:srgbClr val="CC9900"/>
              </a:solidFill>
            </a:endParaRPr>
          </a:p>
          <a:p>
            <a:endParaRPr lang="en-US" dirty="0" smtClean="0">
              <a:solidFill>
                <a:srgbClr val="CC9900"/>
              </a:solidFill>
            </a:endParaRPr>
          </a:p>
          <a:p>
            <a:endParaRPr lang="en-US" dirty="0">
              <a:solidFill>
                <a:srgbClr val="CC9900"/>
              </a:solidFill>
            </a:endParaRPr>
          </a:p>
          <a:p>
            <a:endParaRPr lang="en-US" dirty="0" smtClean="0">
              <a:solidFill>
                <a:srgbClr val="CC9900"/>
              </a:solidFill>
            </a:endParaRPr>
          </a:p>
          <a:p>
            <a:endParaRPr lang="en-US" dirty="0">
              <a:solidFill>
                <a:srgbClr val="CC9900"/>
              </a:solidFill>
            </a:endParaRPr>
          </a:p>
          <a:p>
            <a:endParaRPr lang="en-US" dirty="0" smtClean="0">
              <a:solidFill>
                <a:srgbClr val="CC9900"/>
              </a:solidFill>
            </a:endParaRPr>
          </a:p>
          <a:p>
            <a:endParaRPr lang="en-US" dirty="0">
              <a:solidFill>
                <a:srgbClr val="CC9900"/>
              </a:solidFill>
            </a:endParaRPr>
          </a:p>
          <a:p>
            <a:endParaRPr lang="en-US" dirty="0" smtClean="0">
              <a:solidFill>
                <a:srgbClr val="CC9900"/>
              </a:solidFill>
            </a:endParaRPr>
          </a:p>
          <a:p>
            <a:endParaRPr lang="en-US" dirty="0">
              <a:solidFill>
                <a:srgbClr val="CC9900"/>
              </a:solidFill>
            </a:endParaRPr>
          </a:p>
          <a:p>
            <a:endParaRPr lang="en-US" dirty="0" smtClean="0">
              <a:solidFill>
                <a:srgbClr val="CC9900"/>
              </a:solidFill>
            </a:endParaRPr>
          </a:p>
          <a:p>
            <a:endParaRPr lang="en-US" dirty="0">
              <a:solidFill>
                <a:srgbClr val="CC9900"/>
              </a:solidFill>
            </a:endParaRPr>
          </a:p>
          <a:p>
            <a:endParaRPr lang="en-US" dirty="0" smtClean="0">
              <a:solidFill>
                <a:srgbClr val="CC9900"/>
              </a:solidFill>
            </a:endParaRPr>
          </a:p>
          <a:p>
            <a:endParaRPr lang="en-US" dirty="0">
              <a:solidFill>
                <a:srgbClr val="CC9900"/>
              </a:solidFill>
            </a:endParaRPr>
          </a:p>
          <a:p>
            <a:endParaRPr lang="en-US" dirty="0" smtClean="0">
              <a:solidFill>
                <a:srgbClr val="CC9900"/>
              </a:solidFill>
            </a:endParaRPr>
          </a:p>
          <a:p>
            <a:endParaRPr lang="en-US" dirty="0">
              <a:solidFill>
                <a:srgbClr val="CC9900"/>
              </a:solidFill>
            </a:endParaRPr>
          </a:p>
          <a:p>
            <a:endParaRPr lang="en-US" dirty="0" smtClean="0">
              <a:solidFill>
                <a:srgbClr val="CC9900"/>
              </a:solidFill>
            </a:endParaRPr>
          </a:p>
          <a:p>
            <a:endParaRPr lang="en-US" dirty="0">
              <a:solidFill>
                <a:srgbClr val="CC9900"/>
              </a:solidFill>
            </a:endParaRPr>
          </a:p>
          <a:p>
            <a:endParaRPr lang="en-US" dirty="0" smtClean="0">
              <a:solidFill>
                <a:srgbClr val="CC9900"/>
              </a:solidFill>
            </a:endParaRPr>
          </a:p>
          <a:p>
            <a:endParaRPr lang="en-US" dirty="0">
              <a:solidFill>
                <a:srgbClr val="CC9900"/>
              </a:solidFill>
            </a:endParaRPr>
          </a:p>
        </p:txBody>
      </p:sp>
      <p:sp>
        <p:nvSpPr>
          <p:cNvPr id="2" name="Title 1"/>
          <p:cNvSpPr>
            <a:spLocks noGrp="1"/>
          </p:cNvSpPr>
          <p:nvPr>
            <p:ph type="title"/>
          </p:nvPr>
        </p:nvSpPr>
        <p:spPr>
          <a:xfrm>
            <a:off x="2909657" y="1072079"/>
            <a:ext cx="3369074" cy="779161"/>
          </a:xfrm>
          <a:solidFill>
            <a:srgbClr val="005CAB"/>
          </a:solidFill>
        </p:spPr>
        <p:txBody>
          <a:bodyPr>
            <a:normAutofit/>
          </a:bodyPr>
          <a:lstStyle/>
          <a:p>
            <a:r>
              <a:rPr lang="en-US" dirty="0" smtClean="0">
                <a:solidFill>
                  <a:schemeClr val="bg1"/>
                </a:solidFill>
              </a:rPr>
              <a:t>Generation X</a:t>
            </a:r>
            <a:endParaRPr lang="en-US" dirty="0">
              <a:solidFill>
                <a:schemeClr val="bg1"/>
              </a:solidFill>
            </a:endParaRPr>
          </a:p>
        </p:txBody>
      </p:sp>
      <p:pic>
        <p:nvPicPr>
          <p:cNvPr id="1026" name="Picture 2" descr="Image result for Gen 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8105" y="1836498"/>
            <a:ext cx="2694477" cy="4877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SHS template open, close.png"/>
          <p:cNvPicPr>
            <a:picLocks noChangeAspect="1"/>
          </p:cNvPicPr>
          <p:nvPr/>
        </p:nvPicPr>
        <p:blipFill rotWithShape="1">
          <a:blip r:embed="rId3">
            <a:extLst>
              <a:ext uri="{28A0092B-C50C-407E-A947-70E740481C1C}">
                <a14:useLocalDpi xmlns:a14="http://schemas.microsoft.com/office/drawing/2010/main" val="0"/>
              </a:ext>
            </a:extLst>
          </a:blip>
          <a:srcRect b="87952"/>
          <a:stretch/>
        </p:blipFill>
        <p:spPr>
          <a:xfrm>
            <a:off x="-3" y="0"/>
            <a:ext cx="9144000" cy="826265"/>
          </a:xfrm>
          <a:prstGeom prst="rect">
            <a:avLst/>
          </a:prstGeom>
        </p:spPr>
      </p:pic>
    </p:spTree>
    <p:extLst>
      <p:ext uri="{BB962C8B-B14F-4D97-AF65-F5344CB8AC3E}">
        <p14:creationId xmlns:p14="http://schemas.microsoft.com/office/powerpoint/2010/main" val="3780993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898"/>
            <a:ext cx="8229600" cy="1143000"/>
          </a:xfrm>
        </p:spPr>
        <p:txBody>
          <a:bodyPr/>
          <a:lstStyle/>
          <a:p>
            <a:r>
              <a:rPr lang="en-US" b="1" dirty="0" smtClean="0">
                <a:solidFill>
                  <a:schemeClr val="accent6">
                    <a:lumMod val="75000"/>
                  </a:schemeClr>
                </a:solidFill>
              </a:rPr>
              <a:t>Generation X</a:t>
            </a:r>
            <a:endParaRPr lang="en-US" b="1" dirty="0">
              <a:solidFill>
                <a:schemeClr val="accent6">
                  <a:lumMod val="75000"/>
                </a:schemeClr>
              </a:solidFill>
            </a:endParaRPr>
          </a:p>
        </p:txBody>
      </p:sp>
      <p:sp>
        <p:nvSpPr>
          <p:cNvPr id="3" name="Content Placeholder 2"/>
          <p:cNvSpPr>
            <a:spLocks noGrp="1"/>
          </p:cNvSpPr>
          <p:nvPr>
            <p:ph idx="1"/>
          </p:nvPr>
        </p:nvSpPr>
        <p:spPr>
          <a:xfrm>
            <a:off x="1111427" y="4603192"/>
            <a:ext cx="7152678" cy="1421252"/>
          </a:xfrm>
        </p:spPr>
        <p:txBody>
          <a:bodyPr>
            <a:normAutofit fontScale="92500" lnSpcReduction="20000"/>
          </a:bodyPr>
          <a:lstStyle/>
          <a:p>
            <a:r>
              <a:rPr lang="en-US" dirty="0" smtClean="0">
                <a:solidFill>
                  <a:schemeClr val="accent6">
                    <a:lumMod val="75000"/>
                  </a:schemeClr>
                </a:solidFill>
              </a:rPr>
              <a:t>Gen X born: 		1970 </a:t>
            </a:r>
            <a:r>
              <a:rPr lang="en-US" dirty="0">
                <a:solidFill>
                  <a:schemeClr val="accent6">
                    <a:lumMod val="75000"/>
                  </a:schemeClr>
                </a:solidFill>
              </a:rPr>
              <a:t>– </a:t>
            </a:r>
            <a:r>
              <a:rPr lang="en-US" dirty="0" smtClean="0">
                <a:solidFill>
                  <a:schemeClr val="accent6">
                    <a:lumMod val="75000"/>
                  </a:schemeClr>
                </a:solidFill>
              </a:rPr>
              <a:t> early 1980’s</a:t>
            </a:r>
            <a:endParaRPr lang="en-US" dirty="0">
              <a:solidFill>
                <a:schemeClr val="accent6">
                  <a:lumMod val="75000"/>
                </a:schemeClr>
              </a:solidFill>
            </a:endParaRPr>
          </a:p>
          <a:p>
            <a:endParaRPr lang="en-US" sz="800" dirty="0" smtClean="0"/>
          </a:p>
          <a:p>
            <a:r>
              <a:rPr lang="en-US" dirty="0" smtClean="0"/>
              <a:t>Grew up during pop </a:t>
            </a:r>
            <a:r>
              <a:rPr lang="en-US" dirty="0"/>
              <a:t>culture of the </a:t>
            </a:r>
            <a:r>
              <a:rPr lang="en-US" dirty="0" smtClean="0"/>
              <a:t>'70s and 80s</a:t>
            </a:r>
          </a:p>
          <a:p>
            <a:pPr marL="0" indent="0">
              <a:buNone/>
            </a:pPr>
            <a:endParaRPr lang="en-US" sz="1700" b="1"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5" name="Picture 2" descr="Image result for Generation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136" y="1494163"/>
            <a:ext cx="3661696" cy="244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64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26" y="641733"/>
            <a:ext cx="8229600" cy="1143000"/>
          </a:xfrm>
        </p:spPr>
        <p:txBody>
          <a:bodyPr/>
          <a:lstStyle/>
          <a:p>
            <a:r>
              <a:rPr lang="en-US" b="1" dirty="0" smtClean="0">
                <a:solidFill>
                  <a:srgbClr val="00B050"/>
                </a:solidFill>
              </a:rPr>
              <a:t>Gen Xers</a:t>
            </a:r>
            <a:endParaRPr lang="en-US" b="1" dirty="0">
              <a:solidFill>
                <a:srgbClr val="00B050"/>
              </a:solidFill>
            </a:endParaRPr>
          </a:p>
        </p:txBody>
      </p:sp>
      <p:sp>
        <p:nvSpPr>
          <p:cNvPr id="3" name="Content Placeholder 2"/>
          <p:cNvSpPr>
            <a:spLocks noGrp="1"/>
          </p:cNvSpPr>
          <p:nvPr>
            <p:ph idx="1"/>
          </p:nvPr>
        </p:nvSpPr>
        <p:spPr>
          <a:xfrm>
            <a:off x="208626" y="1835533"/>
            <a:ext cx="4964748" cy="4202715"/>
          </a:xfrm>
        </p:spPr>
        <p:txBody>
          <a:bodyPr/>
          <a:lstStyle/>
          <a:p>
            <a:r>
              <a:rPr lang="en-US" dirty="0" smtClean="0"/>
              <a:t>In 2018 they will range in age from 38 – 48 yrs.</a:t>
            </a:r>
          </a:p>
          <a:p>
            <a:r>
              <a:rPr lang="en-US" dirty="0" smtClean="0">
                <a:solidFill>
                  <a:srgbClr val="00B050"/>
                </a:solidFill>
              </a:rPr>
              <a:t>41 - 65 million of them (depends on who you ask)</a:t>
            </a:r>
          </a:p>
          <a:p>
            <a:r>
              <a:rPr lang="en-US" dirty="0" smtClean="0"/>
              <a:t>Compare to 77 million Baby Boomers and 83 million Millennials</a:t>
            </a:r>
          </a:p>
          <a:p>
            <a:endParaRPr lang="en-US" dirty="0" smtClean="0"/>
          </a:p>
          <a:p>
            <a:pPr marL="0" indent="0">
              <a:buNone/>
            </a:pPr>
            <a:endParaRPr lang="en-US" dirty="0" smtClean="0"/>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graphicFrame>
        <p:nvGraphicFramePr>
          <p:cNvPr id="12" name="Chart 11"/>
          <p:cNvGraphicFramePr/>
          <p:nvPr>
            <p:extLst>
              <p:ext uri="{D42A27DB-BD31-4B8C-83A1-F6EECF244321}">
                <p14:modId xmlns:p14="http://schemas.microsoft.com/office/powerpoint/2010/main" val="1264633410"/>
              </p:ext>
            </p:extLst>
          </p:nvPr>
        </p:nvGraphicFramePr>
        <p:xfrm>
          <a:off x="4480950" y="1784733"/>
          <a:ext cx="4663050" cy="42027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8053" y="6096469"/>
            <a:ext cx="8907894" cy="784830"/>
          </a:xfrm>
          <a:prstGeom prst="rect">
            <a:avLst/>
          </a:prstGeom>
          <a:noFill/>
        </p:spPr>
        <p:txBody>
          <a:bodyPr wrap="square" rtlCol="0">
            <a:spAutoFit/>
          </a:bodyPr>
          <a:lstStyle/>
          <a:p>
            <a:r>
              <a:rPr lang="en-US" sz="1500" dirty="0"/>
              <a:t>Becton, J. B., Walker, H. J., Jones-Farmer, A.  (2014). Generational differences in workplace behavior. Journal of Applied Social Psychology</a:t>
            </a:r>
            <a:r>
              <a:rPr lang="en-US" sz="1500" i="1" dirty="0"/>
              <a:t>, 44</a:t>
            </a:r>
            <a:r>
              <a:rPr lang="en-US" sz="1500" dirty="0"/>
              <a:t>, 175-189.</a:t>
            </a:r>
          </a:p>
          <a:p>
            <a:endParaRPr lang="en-US" sz="1500" dirty="0"/>
          </a:p>
        </p:txBody>
      </p:sp>
    </p:spTree>
    <p:extLst>
      <p:ext uri="{BB962C8B-B14F-4D97-AF65-F5344CB8AC3E}">
        <p14:creationId xmlns:p14="http://schemas.microsoft.com/office/powerpoint/2010/main" val="3184865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21" y="648392"/>
            <a:ext cx="8229600" cy="1143000"/>
          </a:xfrm>
        </p:spPr>
        <p:txBody>
          <a:bodyPr/>
          <a:lstStyle/>
          <a:p>
            <a:r>
              <a:rPr lang="en-US" dirty="0" smtClean="0">
                <a:solidFill>
                  <a:srgbClr val="00B050"/>
                </a:solidFill>
              </a:rPr>
              <a:t>Gen X– Historical Perspective</a:t>
            </a:r>
            <a:endParaRPr lang="en-US" dirty="0">
              <a:solidFill>
                <a:srgbClr val="00B050"/>
              </a:solidFill>
            </a:endParaRPr>
          </a:p>
        </p:txBody>
      </p:sp>
      <p:sp>
        <p:nvSpPr>
          <p:cNvPr id="3" name="Content Placeholder 2"/>
          <p:cNvSpPr>
            <a:spLocks noGrp="1"/>
          </p:cNvSpPr>
          <p:nvPr>
            <p:ph idx="1"/>
          </p:nvPr>
        </p:nvSpPr>
        <p:spPr>
          <a:xfrm>
            <a:off x="861933" y="1626800"/>
            <a:ext cx="6645291" cy="4449147"/>
          </a:xfrm>
        </p:spPr>
        <p:txBody>
          <a:bodyPr>
            <a:normAutofit/>
          </a:bodyPr>
          <a:lstStyle/>
          <a:p>
            <a:r>
              <a:rPr lang="en-US" dirty="0" smtClean="0"/>
              <a:t>Roe V. Wade 1973</a:t>
            </a:r>
          </a:p>
          <a:p>
            <a:r>
              <a:rPr lang="en-US" dirty="0" smtClean="0">
                <a:solidFill>
                  <a:srgbClr val="00B050"/>
                </a:solidFill>
              </a:rPr>
              <a:t>Watergate 1974</a:t>
            </a:r>
          </a:p>
          <a:p>
            <a:r>
              <a:rPr lang="en-US" dirty="0" smtClean="0"/>
              <a:t>AIDS Epidemic 1980s</a:t>
            </a:r>
          </a:p>
          <a:p>
            <a:r>
              <a:rPr lang="en-US" dirty="0" smtClean="0">
                <a:solidFill>
                  <a:srgbClr val="00B050"/>
                </a:solidFill>
              </a:rPr>
              <a:t>Rodney King 1991</a:t>
            </a:r>
          </a:p>
          <a:p>
            <a:r>
              <a:rPr lang="en-US" dirty="0" smtClean="0"/>
              <a:t>Columbine Shooting 1999</a:t>
            </a:r>
          </a:p>
          <a:p>
            <a:r>
              <a:rPr lang="en-US" dirty="0" smtClean="0">
                <a:solidFill>
                  <a:srgbClr val="00B050"/>
                </a:solidFill>
              </a:rPr>
              <a:t>9/11—2001</a:t>
            </a:r>
            <a:endParaRPr lang="en-US" dirty="0">
              <a:solidFill>
                <a:srgbClr val="00B050"/>
              </a:solidFill>
            </a:endParaRPr>
          </a:p>
          <a:p>
            <a:r>
              <a:rPr lang="en-US" dirty="0" smtClean="0"/>
              <a:t>Dot Com Boom 1990s-early 2000s</a:t>
            </a:r>
          </a:p>
          <a:p>
            <a:pPr marL="0" indent="0">
              <a:buNone/>
            </a:pPr>
            <a:endParaRPr lang="en-US" dirty="0"/>
          </a:p>
        </p:txBody>
      </p:sp>
      <p:pic>
        <p:nvPicPr>
          <p:cNvPr id="4" name="Picture 3" descr="DSHS template open, close.png"/>
          <p:cNvPicPr>
            <a:picLocks noChangeAspect="1"/>
          </p:cNvPicPr>
          <p:nvPr/>
        </p:nvPicPr>
        <p:blipFill rotWithShape="1">
          <a:blip r:embed="rId3">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9218" name="Picture 2" descr="Image result for Dot com b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263" y="1474657"/>
            <a:ext cx="2710173" cy="15261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AIDS Ribb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0632" y="3916737"/>
            <a:ext cx="2017719" cy="20177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935" y="6075947"/>
            <a:ext cx="8924129" cy="323165"/>
          </a:xfrm>
          <a:prstGeom prst="rect">
            <a:avLst/>
          </a:prstGeom>
        </p:spPr>
        <p:txBody>
          <a:bodyPr wrap="square">
            <a:spAutoFit/>
          </a:bodyPr>
          <a:lstStyle/>
          <a:p>
            <a:r>
              <a:rPr lang="en-US" sz="1500" dirty="0"/>
              <a:t>Clark, K. R. (2017). Managing Multiple Generations in the Workplace. </a:t>
            </a:r>
            <a:r>
              <a:rPr lang="en-US" sz="1500" i="1" dirty="0"/>
              <a:t>Radiologic Technology, 88</a:t>
            </a:r>
            <a:r>
              <a:rPr lang="en-US" sz="1500" dirty="0"/>
              <a:t>, 379-398.</a:t>
            </a:r>
          </a:p>
        </p:txBody>
      </p:sp>
    </p:spTree>
    <p:extLst>
      <p:ext uri="{BB962C8B-B14F-4D97-AF65-F5344CB8AC3E}">
        <p14:creationId xmlns:p14="http://schemas.microsoft.com/office/powerpoint/2010/main" val="3036636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805435"/>
            <a:ext cx="4471416" cy="1847780"/>
          </a:xfrm>
        </p:spPr>
        <p:txBody>
          <a:bodyPr>
            <a:normAutofit/>
          </a:bodyPr>
          <a:lstStyle/>
          <a:p>
            <a:r>
              <a:rPr lang="en-US" sz="5000" b="1" dirty="0" smtClean="0">
                <a:solidFill>
                  <a:srgbClr val="00B050"/>
                </a:solidFill>
              </a:rPr>
              <a:t>Gen </a:t>
            </a:r>
            <a:r>
              <a:rPr lang="en-US" sz="5000" b="1" dirty="0">
                <a:solidFill>
                  <a:srgbClr val="00B050"/>
                </a:solidFill>
              </a:rPr>
              <a:t>X </a:t>
            </a:r>
            <a:r>
              <a:rPr lang="en-US" b="1" dirty="0" smtClean="0">
                <a:solidFill>
                  <a:srgbClr val="00B050"/>
                </a:solidFill>
              </a:rPr>
              <a:t/>
            </a:r>
            <a:br>
              <a:rPr lang="en-US" b="1" dirty="0" smtClean="0">
                <a:solidFill>
                  <a:srgbClr val="00B050"/>
                </a:solidFill>
              </a:rPr>
            </a:br>
            <a:r>
              <a:rPr lang="en-US" sz="3000" b="1" dirty="0" smtClean="0">
                <a:solidFill>
                  <a:srgbClr val="00B050"/>
                </a:solidFill>
              </a:rPr>
              <a:t>(</a:t>
            </a:r>
            <a:r>
              <a:rPr lang="en-US" sz="3000" b="1" dirty="0">
                <a:solidFill>
                  <a:srgbClr val="00B050"/>
                </a:solidFill>
              </a:rPr>
              <a:t>smallest cohort)</a:t>
            </a:r>
          </a:p>
        </p:txBody>
      </p:sp>
      <p:sp>
        <p:nvSpPr>
          <p:cNvPr id="3" name="Content Placeholder 2"/>
          <p:cNvSpPr>
            <a:spLocks noGrp="1"/>
          </p:cNvSpPr>
          <p:nvPr>
            <p:ph idx="1"/>
          </p:nvPr>
        </p:nvSpPr>
        <p:spPr>
          <a:xfrm>
            <a:off x="190870" y="2457886"/>
            <a:ext cx="8603350" cy="4269102"/>
          </a:xfrm>
        </p:spPr>
        <p:txBody>
          <a:bodyPr>
            <a:noAutofit/>
          </a:bodyPr>
          <a:lstStyle/>
          <a:p>
            <a:r>
              <a:rPr lang="en-US" sz="3000" b="1" dirty="0" smtClean="0"/>
              <a:t>The</a:t>
            </a:r>
            <a:r>
              <a:rPr lang="en-US" sz="3000" b="1" dirty="0"/>
              <a:t> birth control pill, </a:t>
            </a:r>
            <a:r>
              <a:rPr lang="en-US" sz="3000" b="1" dirty="0" smtClean="0"/>
              <a:t>introduced </a:t>
            </a:r>
            <a:r>
              <a:rPr lang="en-US" sz="3000" b="1" dirty="0"/>
              <a:t>in the early </a:t>
            </a:r>
            <a:r>
              <a:rPr lang="en-US" sz="3000" b="1" dirty="0" smtClean="0"/>
              <a:t>1960s</a:t>
            </a:r>
          </a:p>
          <a:p>
            <a:pPr marL="0" indent="0">
              <a:buNone/>
            </a:pPr>
            <a:endParaRPr lang="en-US" sz="2000" b="1" dirty="0"/>
          </a:p>
          <a:p>
            <a:r>
              <a:rPr lang="en-US" sz="3000" b="1" dirty="0">
                <a:solidFill>
                  <a:srgbClr val="00B050"/>
                </a:solidFill>
              </a:rPr>
              <a:t>D</a:t>
            </a:r>
            <a:r>
              <a:rPr lang="en-US" sz="3000" b="1" dirty="0" smtClean="0">
                <a:solidFill>
                  <a:srgbClr val="00B050"/>
                </a:solidFill>
              </a:rPr>
              <a:t>eclining </a:t>
            </a:r>
            <a:r>
              <a:rPr lang="en-US" sz="3000" b="1" dirty="0">
                <a:solidFill>
                  <a:srgbClr val="00B050"/>
                </a:solidFill>
              </a:rPr>
              <a:t>birth </a:t>
            </a:r>
            <a:r>
              <a:rPr lang="en-US" sz="3000" b="1" dirty="0" smtClean="0">
                <a:solidFill>
                  <a:srgbClr val="00B050"/>
                </a:solidFill>
              </a:rPr>
              <a:t>rates evidenced in </a:t>
            </a:r>
            <a:r>
              <a:rPr lang="en-US" sz="3000" b="1" dirty="0">
                <a:solidFill>
                  <a:srgbClr val="00B050"/>
                </a:solidFill>
              </a:rPr>
              <a:t>this generation. </a:t>
            </a:r>
            <a:endParaRPr lang="en-US" sz="3000" b="1" dirty="0" smtClean="0">
              <a:solidFill>
                <a:srgbClr val="00B050"/>
              </a:solidFill>
            </a:endParaRPr>
          </a:p>
          <a:p>
            <a:pPr marL="0" indent="0">
              <a:buNone/>
            </a:pPr>
            <a:endParaRPr lang="en-US" sz="2000" b="1" dirty="0">
              <a:solidFill>
                <a:schemeClr val="accent6">
                  <a:lumMod val="75000"/>
                </a:schemeClr>
              </a:solidFill>
            </a:endParaRPr>
          </a:p>
          <a:p>
            <a:r>
              <a:rPr lang="en-US" sz="3000" b="1" dirty="0" smtClean="0"/>
              <a:t>During this Generation </a:t>
            </a:r>
            <a:r>
              <a:rPr lang="en-US" sz="3000" b="1" dirty="0"/>
              <a:t>the </a:t>
            </a:r>
            <a:r>
              <a:rPr lang="en-US" sz="3000" b="1" dirty="0" smtClean="0"/>
              <a:t>U.S., </a:t>
            </a:r>
            <a:r>
              <a:rPr lang="en-US" sz="3000" b="1" dirty="0"/>
              <a:t>increased immigration </a:t>
            </a:r>
            <a:r>
              <a:rPr lang="en-US" sz="3000" b="1" dirty="0" smtClean="0"/>
              <a:t>rates </a:t>
            </a:r>
          </a:p>
          <a:p>
            <a:pPr lvl="1"/>
            <a:r>
              <a:rPr lang="en-US" sz="3000" b="1" dirty="0" smtClean="0">
                <a:solidFill>
                  <a:srgbClr val="00B050"/>
                </a:solidFill>
              </a:rPr>
              <a:t>Generation </a:t>
            </a:r>
            <a:r>
              <a:rPr lang="en-US" sz="3000" b="1" dirty="0">
                <a:solidFill>
                  <a:srgbClr val="00B050"/>
                </a:solidFill>
              </a:rPr>
              <a:t>X an ethnically and culturally diverse demographic cohort</a:t>
            </a:r>
            <a:r>
              <a:rPr lang="en-US" sz="3000" b="1" dirty="0" smtClean="0">
                <a:solidFill>
                  <a:srgbClr val="00B050"/>
                </a:solidFill>
              </a:rPr>
              <a:t>.</a:t>
            </a:r>
            <a:endParaRPr lang="en-US" sz="3000" b="1" dirty="0">
              <a:solidFill>
                <a:srgbClr val="00B050"/>
              </a:solidFill>
            </a:endParaRP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7170" name="Picture 2" descr="Image result for Diversity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008" y="818161"/>
            <a:ext cx="2788920" cy="16347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2130" y="6403823"/>
            <a:ext cx="8941870" cy="323165"/>
          </a:xfrm>
          <a:prstGeom prst="rect">
            <a:avLst/>
          </a:prstGeom>
        </p:spPr>
        <p:txBody>
          <a:bodyPr wrap="square">
            <a:spAutoFit/>
          </a:bodyPr>
          <a:lstStyle/>
          <a:p>
            <a:r>
              <a:rPr lang="en-US" sz="1500" dirty="0"/>
              <a:t>Clark, K. R. (2017). Managing Multiple Generations in the Workplace. </a:t>
            </a:r>
            <a:r>
              <a:rPr lang="en-US" sz="1500" i="1" dirty="0"/>
              <a:t>Radiologic Technology, 88</a:t>
            </a:r>
            <a:r>
              <a:rPr lang="en-US" sz="1500" dirty="0"/>
              <a:t>, 379-398.</a:t>
            </a:r>
          </a:p>
        </p:txBody>
      </p:sp>
    </p:spTree>
    <p:extLst>
      <p:ext uri="{BB962C8B-B14F-4D97-AF65-F5344CB8AC3E}">
        <p14:creationId xmlns:p14="http://schemas.microsoft.com/office/powerpoint/2010/main" val="3699502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56" y="641733"/>
            <a:ext cx="8229600" cy="1143000"/>
          </a:xfrm>
        </p:spPr>
        <p:txBody>
          <a:bodyPr/>
          <a:lstStyle/>
          <a:p>
            <a:r>
              <a:rPr lang="en-US" b="1" dirty="0" smtClean="0">
                <a:solidFill>
                  <a:srgbClr val="00B050"/>
                </a:solidFill>
              </a:rPr>
              <a:t>Gen X</a:t>
            </a:r>
            <a:endParaRPr lang="en-US" b="1" dirty="0">
              <a:solidFill>
                <a:srgbClr val="00B050"/>
              </a:solidFill>
            </a:endParaRPr>
          </a:p>
        </p:txBody>
      </p:sp>
      <p:sp>
        <p:nvSpPr>
          <p:cNvPr id="3" name="Content Placeholder 2"/>
          <p:cNvSpPr>
            <a:spLocks noGrp="1"/>
          </p:cNvSpPr>
          <p:nvPr>
            <p:ph idx="1"/>
          </p:nvPr>
        </p:nvSpPr>
        <p:spPr>
          <a:xfrm>
            <a:off x="267040" y="2746507"/>
            <a:ext cx="8602640" cy="3791454"/>
          </a:xfrm>
        </p:spPr>
        <p:txBody>
          <a:bodyPr>
            <a:normAutofit/>
          </a:bodyPr>
          <a:lstStyle/>
          <a:p>
            <a:r>
              <a:rPr lang="en-US" dirty="0"/>
              <a:t>Gen Xers </a:t>
            </a:r>
            <a:r>
              <a:rPr lang="en-US" dirty="0" smtClean="0"/>
              <a:t>are a highly educated generation </a:t>
            </a:r>
          </a:p>
          <a:p>
            <a:pPr lvl="1"/>
            <a:r>
              <a:rPr lang="en-US" dirty="0" smtClean="0"/>
              <a:t>29</a:t>
            </a:r>
            <a:r>
              <a:rPr lang="en-US" dirty="0"/>
              <a:t>% obtaining </a:t>
            </a:r>
            <a:r>
              <a:rPr lang="en-US" dirty="0" smtClean="0"/>
              <a:t>a bachelor’s </a:t>
            </a:r>
            <a:r>
              <a:rPr lang="en-US" dirty="0"/>
              <a:t>degree or higher (6% </a:t>
            </a:r>
            <a:r>
              <a:rPr lang="en-US" dirty="0" smtClean="0"/>
              <a:t>more </a:t>
            </a:r>
            <a:r>
              <a:rPr lang="en-US" dirty="0"/>
              <a:t>than the previous cohort). </a:t>
            </a:r>
            <a:endParaRPr lang="en-US" dirty="0" smtClean="0"/>
          </a:p>
          <a:p>
            <a:r>
              <a:rPr lang="en-US" dirty="0" smtClean="0">
                <a:solidFill>
                  <a:srgbClr val="00B050"/>
                </a:solidFill>
              </a:rPr>
              <a:t>Exerted caution around starting families, preferring to ensure there would be 2 parents and financial stability due to high rate of divorce their parents (and they as children) experienced</a:t>
            </a:r>
            <a:endParaRPr lang="en-US" dirty="0">
              <a:solidFill>
                <a:srgbClr val="00B050"/>
              </a:solidFill>
            </a:endParaRP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8196" name="Picture 4" descr="Image result for educated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43" y="867510"/>
            <a:ext cx="2505329" cy="187899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educated +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223" y="1095688"/>
            <a:ext cx="1947545" cy="14728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2130" y="6403823"/>
            <a:ext cx="8667550" cy="323165"/>
          </a:xfrm>
          <a:prstGeom prst="rect">
            <a:avLst/>
          </a:prstGeom>
        </p:spPr>
        <p:txBody>
          <a:bodyPr wrap="square">
            <a:spAutoFit/>
          </a:bodyPr>
          <a:lstStyle/>
          <a:p>
            <a:r>
              <a:rPr lang="en-US" sz="1500" dirty="0"/>
              <a:t>Clark, K. R. (2017). Managing Multiple Generations in the Workplace. </a:t>
            </a:r>
            <a:r>
              <a:rPr lang="en-US" sz="1500" i="1" dirty="0"/>
              <a:t>Radiologic Technology, 88</a:t>
            </a:r>
            <a:r>
              <a:rPr lang="en-US" sz="1500" dirty="0"/>
              <a:t>, 379-398.</a:t>
            </a:r>
          </a:p>
        </p:txBody>
      </p:sp>
    </p:spTree>
    <p:extLst>
      <p:ext uri="{BB962C8B-B14F-4D97-AF65-F5344CB8AC3E}">
        <p14:creationId xmlns:p14="http://schemas.microsoft.com/office/powerpoint/2010/main" val="1026361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DA template open, clo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3"/>
          <a:stretch>
            <a:fillRect/>
          </a:stretch>
        </p:blipFill>
        <p:spPr>
          <a:xfrm>
            <a:off x="685800" y="236933"/>
            <a:ext cx="4470400" cy="165100"/>
          </a:xfrm>
          <a:prstGeom prst="rect">
            <a:avLst/>
          </a:prstGeom>
        </p:spPr>
      </p:pic>
      <p:sp>
        <p:nvSpPr>
          <p:cNvPr id="9" name="TextBox 8"/>
          <p:cNvSpPr txBox="1"/>
          <p:nvPr/>
        </p:nvSpPr>
        <p:spPr>
          <a:xfrm>
            <a:off x="302047" y="1150594"/>
            <a:ext cx="4242930" cy="3785652"/>
          </a:xfrm>
          <a:prstGeom prst="rect">
            <a:avLst/>
          </a:prstGeom>
          <a:noFill/>
        </p:spPr>
        <p:txBody>
          <a:bodyPr wrap="square" rtlCol="0">
            <a:spAutoFit/>
          </a:bodyPr>
          <a:lstStyle/>
          <a:p>
            <a:pPr algn="ctr"/>
            <a:r>
              <a:rPr lang="en-US" sz="2400" b="1" dirty="0" smtClean="0"/>
              <a:t>Background:</a:t>
            </a:r>
          </a:p>
          <a:p>
            <a:r>
              <a:rPr lang="en-US" sz="2400" dirty="0" smtClean="0"/>
              <a:t>People in the United States are living longer than any generation before them.  This means that individuals are working later in life than ever before.  In your job you will find yourself interacting with co-workers that may be much older or much younger than you.  </a:t>
            </a:r>
          </a:p>
        </p:txBody>
      </p:sp>
      <p:sp>
        <p:nvSpPr>
          <p:cNvPr id="10" name="TextBox 9"/>
          <p:cNvSpPr txBox="1"/>
          <p:nvPr/>
        </p:nvSpPr>
        <p:spPr>
          <a:xfrm>
            <a:off x="4847024" y="1737190"/>
            <a:ext cx="4040521" cy="3046988"/>
          </a:xfrm>
          <a:prstGeom prst="rect">
            <a:avLst/>
          </a:prstGeom>
          <a:noFill/>
        </p:spPr>
        <p:txBody>
          <a:bodyPr wrap="square" rtlCol="0">
            <a:spAutoFit/>
          </a:bodyPr>
          <a:lstStyle/>
          <a:p>
            <a:pPr algn="ctr"/>
            <a:r>
              <a:rPr lang="en-US" sz="2400" b="1" dirty="0" smtClean="0"/>
              <a:t>Purpose:</a:t>
            </a:r>
            <a:endParaRPr lang="en-US" sz="2400" b="1" dirty="0"/>
          </a:p>
          <a:p>
            <a:r>
              <a:rPr lang="en-US" sz="2400" dirty="0" smtClean="0"/>
              <a:t>This training will give you a deeper understanding of different generational experiences and through this deeper understanding create a more collaborative working environment for everyone</a:t>
            </a:r>
            <a:endParaRPr lang="en-US" sz="2400" dirty="0"/>
          </a:p>
        </p:txBody>
      </p:sp>
      <p:pic>
        <p:nvPicPr>
          <p:cNvPr id="11" name="Picture 6" descr="Image result for Why does this ma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996" y="4994429"/>
            <a:ext cx="2465635" cy="138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21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1" y="641733"/>
            <a:ext cx="8229600" cy="1143000"/>
          </a:xfrm>
        </p:spPr>
        <p:txBody>
          <a:bodyPr/>
          <a:lstStyle/>
          <a:p>
            <a:r>
              <a:rPr lang="en-US" b="1" dirty="0" smtClean="0">
                <a:solidFill>
                  <a:srgbClr val="00B050"/>
                </a:solidFill>
              </a:rPr>
              <a:t>Gen X</a:t>
            </a:r>
            <a:endParaRPr lang="en-US" b="1" dirty="0">
              <a:solidFill>
                <a:srgbClr val="00B050"/>
              </a:solidFill>
            </a:endParaRPr>
          </a:p>
        </p:txBody>
      </p:sp>
      <p:sp>
        <p:nvSpPr>
          <p:cNvPr id="3" name="Content Placeholder 2"/>
          <p:cNvSpPr>
            <a:spLocks noGrp="1"/>
          </p:cNvSpPr>
          <p:nvPr>
            <p:ph idx="1"/>
          </p:nvPr>
        </p:nvSpPr>
        <p:spPr>
          <a:xfrm>
            <a:off x="274320" y="1472057"/>
            <a:ext cx="6053328" cy="4704112"/>
          </a:xfrm>
        </p:spPr>
        <p:txBody>
          <a:bodyPr>
            <a:normAutofit fontScale="92500" lnSpcReduction="10000"/>
          </a:bodyPr>
          <a:lstStyle/>
          <a:p>
            <a:r>
              <a:rPr lang="en-US" sz="3000" dirty="0" smtClean="0"/>
              <a:t>This generation straddled analog and internet—huge technology boom</a:t>
            </a:r>
          </a:p>
          <a:p>
            <a:endParaRPr lang="en-US" sz="3000" dirty="0" smtClean="0"/>
          </a:p>
          <a:p>
            <a:r>
              <a:rPr lang="en-US" sz="3000" b="1" dirty="0" smtClean="0">
                <a:solidFill>
                  <a:srgbClr val="00B050"/>
                </a:solidFill>
              </a:rPr>
              <a:t>They </a:t>
            </a:r>
            <a:r>
              <a:rPr lang="en-US" sz="3000" b="1" dirty="0">
                <a:solidFill>
                  <a:srgbClr val="00B050"/>
                </a:solidFill>
              </a:rPr>
              <a:t>grew up seeing the economy </a:t>
            </a:r>
            <a:r>
              <a:rPr lang="en-US" sz="3000" b="1" dirty="0" smtClean="0">
                <a:solidFill>
                  <a:srgbClr val="00B050"/>
                </a:solidFill>
              </a:rPr>
              <a:t>go from strong to far </a:t>
            </a:r>
            <a:r>
              <a:rPr lang="en-US" sz="3000" b="1" dirty="0">
                <a:solidFill>
                  <a:srgbClr val="00B050"/>
                </a:solidFill>
              </a:rPr>
              <a:t>less </a:t>
            </a:r>
            <a:r>
              <a:rPr lang="en-US" sz="3000" b="1" dirty="0" smtClean="0">
                <a:solidFill>
                  <a:srgbClr val="00B050"/>
                </a:solidFill>
              </a:rPr>
              <a:t>secure</a:t>
            </a:r>
          </a:p>
          <a:p>
            <a:pPr lvl="1"/>
            <a:r>
              <a:rPr lang="en-US" sz="3000" b="1" dirty="0" smtClean="0">
                <a:solidFill>
                  <a:srgbClr val="00B050"/>
                </a:solidFill>
              </a:rPr>
              <a:t>Huge dot com company boom</a:t>
            </a:r>
          </a:p>
          <a:p>
            <a:pPr lvl="1"/>
            <a:r>
              <a:rPr lang="en-US" sz="3000" dirty="0" smtClean="0"/>
              <a:t>with </a:t>
            </a:r>
            <a:r>
              <a:rPr lang="en-US" sz="3000" dirty="0"/>
              <a:t>companies </a:t>
            </a:r>
            <a:r>
              <a:rPr lang="en-US" sz="3000" dirty="0" smtClean="0"/>
              <a:t>downsizing</a:t>
            </a:r>
          </a:p>
          <a:p>
            <a:pPr lvl="1"/>
            <a:r>
              <a:rPr lang="en-US" sz="3000" dirty="0" smtClean="0"/>
              <a:t> </a:t>
            </a:r>
            <a:r>
              <a:rPr lang="en-US" sz="3000" b="1" dirty="0" smtClean="0">
                <a:solidFill>
                  <a:srgbClr val="00B050"/>
                </a:solidFill>
              </a:rPr>
              <a:t>jobs exported</a:t>
            </a:r>
          </a:p>
          <a:p>
            <a:pPr lvl="1"/>
            <a:r>
              <a:rPr lang="en-US" sz="3000" dirty="0" smtClean="0"/>
              <a:t> inflation</a:t>
            </a:r>
          </a:p>
          <a:p>
            <a:pPr lvl="1"/>
            <a:r>
              <a:rPr lang="en-US" sz="3000" b="1" dirty="0" smtClean="0">
                <a:solidFill>
                  <a:srgbClr val="00B050"/>
                </a:solidFill>
              </a:rPr>
              <a:t>Huge College Loan Debt</a:t>
            </a:r>
          </a:p>
          <a:p>
            <a:endParaRPr lang="en-US" dirty="0"/>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0242" name="Picture 2" descr="Image result for Generation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643" y="3356811"/>
            <a:ext cx="3073788" cy="20491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8053" y="6096469"/>
            <a:ext cx="8907894" cy="784830"/>
          </a:xfrm>
          <a:prstGeom prst="rect">
            <a:avLst/>
          </a:prstGeom>
          <a:noFill/>
        </p:spPr>
        <p:txBody>
          <a:bodyPr wrap="square" rtlCol="0">
            <a:spAutoFit/>
          </a:bodyPr>
          <a:lstStyle/>
          <a:p>
            <a:r>
              <a:rPr lang="en-US" sz="1500" dirty="0"/>
              <a:t>Becton, J. B., Walker, H. J., Jones-Farmer, A.  (2014). Generational differences in workplace behavior. Journal of Applied Social Psychology</a:t>
            </a:r>
            <a:r>
              <a:rPr lang="en-US" sz="1500" i="1" dirty="0"/>
              <a:t>, 44</a:t>
            </a:r>
            <a:r>
              <a:rPr lang="en-US" sz="1500" dirty="0"/>
              <a:t>, 175-189.</a:t>
            </a:r>
          </a:p>
          <a:p>
            <a:endParaRPr lang="en-US" sz="1500" dirty="0"/>
          </a:p>
        </p:txBody>
      </p:sp>
    </p:spTree>
    <p:extLst>
      <p:ext uri="{BB962C8B-B14F-4D97-AF65-F5344CB8AC3E}">
        <p14:creationId xmlns:p14="http://schemas.microsoft.com/office/powerpoint/2010/main" val="2548587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724"/>
            <a:ext cx="8229600" cy="1143000"/>
          </a:xfrm>
        </p:spPr>
        <p:txBody>
          <a:bodyPr>
            <a:normAutofit fontScale="90000"/>
          </a:bodyPr>
          <a:lstStyle/>
          <a:p>
            <a:r>
              <a:rPr lang="en-US" b="1" dirty="0" smtClean="0">
                <a:solidFill>
                  <a:srgbClr val="00B050"/>
                </a:solidFill>
              </a:rPr>
              <a:t>Gen Xers are Independent Thinkers</a:t>
            </a:r>
            <a:endParaRPr lang="en-US" b="1" dirty="0">
              <a:solidFill>
                <a:srgbClr val="00B050"/>
              </a:solidFill>
            </a:endParaRPr>
          </a:p>
        </p:txBody>
      </p:sp>
      <p:sp>
        <p:nvSpPr>
          <p:cNvPr id="3" name="Content Placeholder 2"/>
          <p:cNvSpPr>
            <a:spLocks noGrp="1"/>
          </p:cNvSpPr>
          <p:nvPr>
            <p:ph idx="1"/>
          </p:nvPr>
        </p:nvSpPr>
        <p:spPr>
          <a:xfrm>
            <a:off x="265176" y="1701724"/>
            <a:ext cx="5477256" cy="4759234"/>
          </a:xfrm>
        </p:spPr>
        <p:txBody>
          <a:bodyPr>
            <a:normAutofit fontScale="92500" lnSpcReduction="10000"/>
          </a:bodyPr>
          <a:lstStyle/>
          <a:p>
            <a:r>
              <a:rPr lang="en-US" sz="4000" dirty="0"/>
              <a:t>Huge boom in double income </a:t>
            </a:r>
            <a:r>
              <a:rPr lang="en-US" sz="4000" dirty="0" smtClean="0"/>
              <a:t>households--latchkey </a:t>
            </a:r>
            <a:r>
              <a:rPr lang="en-US" sz="4000" dirty="0"/>
              <a:t>kids. </a:t>
            </a:r>
            <a:endParaRPr lang="en-US" sz="4000" dirty="0" smtClean="0"/>
          </a:p>
          <a:p>
            <a:r>
              <a:rPr lang="en-US" sz="4000" dirty="0" smtClean="0">
                <a:solidFill>
                  <a:srgbClr val="00B050"/>
                </a:solidFill>
              </a:rPr>
              <a:t>Divorce</a:t>
            </a:r>
            <a:r>
              <a:rPr lang="en-US" sz="4000" dirty="0">
                <a:solidFill>
                  <a:srgbClr val="00B050"/>
                </a:solidFill>
              </a:rPr>
              <a:t> rate rose in the </a:t>
            </a:r>
            <a:r>
              <a:rPr lang="en-US" sz="4000" dirty="0" smtClean="0">
                <a:solidFill>
                  <a:srgbClr val="00B050"/>
                </a:solidFill>
              </a:rPr>
              <a:t>1970s</a:t>
            </a:r>
          </a:p>
          <a:p>
            <a:r>
              <a:rPr lang="en-US" sz="4000" dirty="0" smtClean="0"/>
              <a:t>First to adopt and innovate new technologies</a:t>
            </a:r>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1266" name="Picture 2" descr="Image result for Independent thinkers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391" y="2396680"/>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8053" y="6096469"/>
            <a:ext cx="8907894" cy="784830"/>
          </a:xfrm>
          <a:prstGeom prst="rect">
            <a:avLst/>
          </a:prstGeom>
          <a:noFill/>
        </p:spPr>
        <p:txBody>
          <a:bodyPr wrap="square" rtlCol="0">
            <a:spAutoFit/>
          </a:bodyPr>
          <a:lstStyle/>
          <a:p>
            <a:r>
              <a:rPr lang="en-US" sz="1500" dirty="0"/>
              <a:t>Becton, J. B., Walker, H. J., Jones-Farmer, A.  (2014). Generational differences in workplace behavior. Journal of Applied Social Psychology</a:t>
            </a:r>
            <a:r>
              <a:rPr lang="en-US" sz="1500" i="1" dirty="0"/>
              <a:t>, 44</a:t>
            </a:r>
            <a:r>
              <a:rPr lang="en-US" sz="1500" dirty="0"/>
              <a:t>, 175-189.</a:t>
            </a:r>
          </a:p>
          <a:p>
            <a:endParaRPr lang="en-US" sz="1500" dirty="0"/>
          </a:p>
        </p:txBody>
      </p:sp>
    </p:spTree>
    <p:extLst>
      <p:ext uri="{BB962C8B-B14F-4D97-AF65-F5344CB8AC3E}">
        <p14:creationId xmlns:p14="http://schemas.microsoft.com/office/powerpoint/2010/main" val="3490294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1708"/>
            <a:ext cx="8229600" cy="1143000"/>
          </a:xfrm>
        </p:spPr>
        <p:txBody>
          <a:bodyPr>
            <a:normAutofit fontScale="90000"/>
          </a:bodyPr>
          <a:lstStyle/>
          <a:p>
            <a:r>
              <a:rPr lang="en-US" b="1" dirty="0" smtClean="0"/>
              <a:t/>
            </a:r>
            <a:br>
              <a:rPr lang="en-US" b="1" dirty="0" smtClean="0"/>
            </a:br>
            <a:r>
              <a:rPr lang="en-US" b="1" dirty="0" smtClean="0">
                <a:solidFill>
                  <a:srgbClr val="00B050"/>
                </a:solidFill>
              </a:rPr>
              <a:t>Gen </a:t>
            </a:r>
            <a:r>
              <a:rPr lang="en-US" b="1" dirty="0">
                <a:solidFill>
                  <a:srgbClr val="00B050"/>
                </a:solidFill>
              </a:rPr>
              <a:t>X’s as </a:t>
            </a:r>
            <a:r>
              <a:rPr lang="en-US" b="1" dirty="0" smtClean="0">
                <a:solidFill>
                  <a:srgbClr val="00B050"/>
                </a:solidFill>
              </a:rPr>
              <a:t>Consumers</a:t>
            </a:r>
            <a:r>
              <a:rPr lang="en-US" b="1" dirty="0">
                <a:solidFill>
                  <a:schemeClr val="accent6">
                    <a:lumMod val="75000"/>
                  </a:schemeClr>
                </a:solidFill>
              </a:rPr>
              <a:t/>
            </a:r>
            <a:br>
              <a:rPr lang="en-US" b="1" dirty="0">
                <a:solidFill>
                  <a:schemeClr val="accent6">
                    <a:lumMod val="75000"/>
                  </a:schemeClr>
                </a:solidFill>
              </a:rPr>
            </a:br>
            <a:endParaRPr lang="en-US" dirty="0">
              <a:solidFill>
                <a:schemeClr val="accent6">
                  <a:lumMod val="75000"/>
                </a:schemeClr>
              </a:solidFill>
            </a:endParaRPr>
          </a:p>
        </p:txBody>
      </p:sp>
      <p:sp>
        <p:nvSpPr>
          <p:cNvPr id="3" name="Content Placeholder 2"/>
          <p:cNvSpPr>
            <a:spLocks noGrp="1"/>
          </p:cNvSpPr>
          <p:nvPr>
            <p:ph idx="1"/>
          </p:nvPr>
        </p:nvSpPr>
        <p:spPr>
          <a:xfrm>
            <a:off x="260604" y="1536099"/>
            <a:ext cx="8622792" cy="4828606"/>
          </a:xfrm>
        </p:spPr>
        <p:txBody>
          <a:bodyPr>
            <a:normAutofit fontScale="92500" lnSpcReduction="20000"/>
          </a:bodyPr>
          <a:lstStyle/>
          <a:p>
            <a:pPr fontAlgn="base"/>
            <a:r>
              <a:rPr lang="en-US" sz="4000" b="1" dirty="0" smtClean="0"/>
              <a:t>82</a:t>
            </a:r>
            <a:r>
              <a:rPr lang="en-US" sz="4000" b="1" dirty="0"/>
              <a:t>%</a:t>
            </a:r>
            <a:r>
              <a:rPr lang="en-US" sz="4000" dirty="0"/>
              <a:t> </a:t>
            </a:r>
            <a:r>
              <a:rPr lang="en-US" sz="4000" dirty="0" smtClean="0"/>
              <a:t>(high percentage) are </a:t>
            </a:r>
            <a:r>
              <a:rPr lang="en-US" sz="4000" dirty="0"/>
              <a:t>home </a:t>
            </a:r>
            <a:r>
              <a:rPr lang="en-US" sz="4000" dirty="0" smtClean="0"/>
              <a:t>owners</a:t>
            </a:r>
            <a:endParaRPr lang="en-US" sz="800" dirty="0" smtClean="0"/>
          </a:p>
          <a:p>
            <a:pPr fontAlgn="base"/>
            <a:endParaRPr lang="en-US" sz="1100" dirty="0"/>
          </a:p>
          <a:p>
            <a:pPr fontAlgn="base"/>
            <a:r>
              <a:rPr lang="en-US" sz="4000" b="1" dirty="0">
                <a:solidFill>
                  <a:srgbClr val="00B050"/>
                </a:solidFill>
              </a:rPr>
              <a:t>74%</a:t>
            </a:r>
            <a:r>
              <a:rPr lang="en-US" sz="4000" dirty="0">
                <a:solidFill>
                  <a:srgbClr val="00B050"/>
                </a:solidFill>
              </a:rPr>
              <a:t> use the Internet for banking, </a:t>
            </a:r>
            <a:r>
              <a:rPr lang="en-US" sz="4000" dirty="0" smtClean="0">
                <a:solidFill>
                  <a:srgbClr val="00B050"/>
                </a:solidFill>
              </a:rPr>
              <a:t>81</a:t>
            </a:r>
            <a:r>
              <a:rPr lang="en-US" sz="4000" dirty="0">
                <a:solidFill>
                  <a:srgbClr val="00B050"/>
                </a:solidFill>
              </a:rPr>
              <a:t>% have made purchases online</a:t>
            </a:r>
            <a:r>
              <a:rPr lang="en-US" sz="4000" dirty="0" smtClean="0">
                <a:solidFill>
                  <a:srgbClr val="00B050"/>
                </a:solidFill>
              </a:rPr>
              <a:t>.   </a:t>
            </a:r>
            <a:r>
              <a:rPr lang="en-US" sz="800" dirty="0" smtClean="0">
                <a:solidFill>
                  <a:srgbClr val="00B050"/>
                </a:solidFill>
              </a:rPr>
              <a:t>  </a:t>
            </a:r>
          </a:p>
          <a:p>
            <a:pPr fontAlgn="base"/>
            <a:endParaRPr lang="en-US" sz="800" dirty="0"/>
          </a:p>
          <a:p>
            <a:pPr fontAlgn="base"/>
            <a:r>
              <a:rPr lang="en-US" sz="800" dirty="0" smtClean="0"/>
              <a:t>  </a:t>
            </a:r>
          </a:p>
          <a:p>
            <a:pPr fontAlgn="base"/>
            <a:r>
              <a:rPr lang="en-US" sz="4000" dirty="0" smtClean="0"/>
              <a:t>62</a:t>
            </a:r>
            <a:r>
              <a:rPr lang="en-US" sz="4000" dirty="0"/>
              <a:t>% read newspapers, 48% listen to radio and read magazines, and </a:t>
            </a:r>
            <a:r>
              <a:rPr lang="en-US" sz="4000" b="1" dirty="0"/>
              <a:t>45%</a:t>
            </a:r>
            <a:r>
              <a:rPr lang="en-US" sz="4000" dirty="0"/>
              <a:t> regularly consume TV programming </a:t>
            </a:r>
            <a:r>
              <a:rPr lang="en-US" sz="4000" b="1" dirty="0"/>
              <a:t>online.</a:t>
            </a:r>
            <a:r>
              <a:rPr lang="en-US" sz="4000" dirty="0"/>
              <a:t> </a:t>
            </a:r>
            <a:r>
              <a:rPr lang="en-US" sz="4000" dirty="0" smtClean="0"/>
              <a:t>  </a:t>
            </a:r>
            <a:endParaRPr lang="en-US" sz="800" dirty="0"/>
          </a:p>
          <a:p>
            <a:pPr fontAlgn="base"/>
            <a:endParaRPr lang="en-US" sz="800" dirty="0" smtClean="0"/>
          </a:p>
          <a:p>
            <a:pPr fontAlgn="base"/>
            <a:r>
              <a:rPr lang="en-US" sz="4000" b="1" dirty="0" smtClean="0">
                <a:solidFill>
                  <a:srgbClr val="00B050"/>
                </a:solidFill>
              </a:rPr>
              <a:t>95</a:t>
            </a:r>
            <a:r>
              <a:rPr lang="en-US" sz="4000" b="1" dirty="0">
                <a:solidFill>
                  <a:srgbClr val="00B050"/>
                </a:solidFill>
              </a:rPr>
              <a:t>%</a:t>
            </a:r>
            <a:r>
              <a:rPr lang="en-US" sz="4000" dirty="0">
                <a:solidFill>
                  <a:srgbClr val="00B050"/>
                </a:solidFill>
              </a:rPr>
              <a:t> have a page on </a:t>
            </a:r>
            <a:r>
              <a:rPr lang="en-US" sz="4000" dirty="0" smtClean="0">
                <a:solidFill>
                  <a:srgbClr val="00B050"/>
                </a:solidFill>
              </a:rPr>
              <a:t>Facebook and </a:t>
            </a:r>
            <a:r>
              <a:rPr lang="en-US" sz="4000" dirty="0">
                <a:solidFill>
                  <a:srgbClr val="00B050"/>
                </a:solidFill>
              </a:rPr>
              <a:t>25% regularly post to </a:t>
            </a:r>
            <a:r>
              <a:rPr lang="en-US" sz="4000" dirty="0" smtClean="0">
                <a:solidFill>
                  <a:srgbClr val="00B050"/>
                </a:solidFill>
              </a:rPr>
              <a:t>Twitter</a:t>
            </a:r>
            <a:endParaRPr lang="en-US" dirty="0">
              <a:solidFill>
                <a:srgbClr val="00B050"/>
              </a:solidFill>
            </a:endParaRP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2290" name="Picture 2" descr="Image result for home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584" y="441868"/>
            <a:ext cx="1042216" cy="11583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8053" y="6096469"/>
            <a:ext cx="8907894" cy="784830"/>
          </a:xfrm>
          <a:prstGeom prst="rect">
            <a:avLst/>
          </a:prstGeom>
          <a:noFill/>
        </p:spPr>
        <p:txBody>
          <a:bodyPr wrap="square" rtlCol="0">
            <a:spAutoFit/>
          </a:bodyPr>
          <a:lstStyle/>
          <a:p>
            <a:r>
              <a:rPr lang="en-US" sz="1500" dirty="0"/>
              <a:t>Becton, J. B., Walker, H. J., Jones-Farmer, A.  (2014). Generational differences in workplace behavior. Journal of Applied Social Psychology</a:t>
            </a:r>
            <a:r>
              <a:rPr lang="en-US" sz="1500" i="1" dirty="0"/>
              <a:t>, 44</a:t>
            </a:r>
            <a:r>
              <a:rPr lang="en-US" sz="1500" dirty="0"/>
              <a:t>, 175-189.</a:t>
            </a:r>
          </a:p>
          <a:p>
            <a:endParaRPr lang="en-US" sz="1500" dirty="0"/>
          </a:p>
        </p:txBody>
      </p:sp>
    </p:spTree>
    <p:extLst>
      <p:ext uri="{BB962C8B-B14F-4D97-AF65-F5344CB8AC3E}">
        <p14:creationId xmlns:p14="http://schemas.microsoft.com/office/powerpoint/2010/main" val="9489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1733"/>
            <a:ext cx="8229600" cy="1040763"/>
          </a:xfrm>
        </p:spPr>
        <p:txBody>
          <a:bodyPr/>
          <a:lstStyle/>
          <a:p>
            <a:r>
              <a:rPr lang="en-US" b="1" u="sng" dirty="0" smtClean="0">
                <a:solidFill>
                  <a:srgbClr val="00B050"/>
                </a:solidFill>
              </a:rPr>
              <a:t>Gen Xers as Employees</a:t>
            </a:r>
            <a:endParaRPr lang="en-US" b="1" u="sng" dirty="0">
              <a:solidFill>
                <a:srgbClr val="00B050"/>
              </a:solidFill>
            </a:endParaRPr>
          </a:p>
        </p:txBody>
      </p:sp>
      <p:sp>
        <p:nvSpPr>
          <p:cNvPr id="3" name="Content Placeholder 2"/>
          <p:cNvSpPr>
            <a:spLocks noGrp="1"/>
          </p:cNvSpPr>
          <p:nvPr>
            <p:ph idx="1"/>
          </p:nvPr>
        </p:nvSpPr>
        <p:spPr>
          <a:xfrm>
            <a:off x="320040" y="1600200"/>
            <a:ext cx="6510528" cy="4956048"/>
          </a:xfrm>
        </p:spPr>
        <p:txBody>
          <a:bodyPr>
            <a:normAutofit fontScale="92500" lnSpcReduction="10000"/>
          </a:bodyPr>
          <a:lstStyle/>
          <a:p>
            <a:pPr fontAlgn="base"/>
            <a:r>
              <a:rPr lang="en-US" sz="2800" dirty="0" smtClean="0"/>
              <a:t>Gen </a:t>
            </a:r>
            <a:r>
              <a:rPr lang="en-US" sz="2800" dirty="0"/>
              <a:t>X respondents ranked </a:t>
            </a:r>
            <a:r>
              <a:rPr lang="en-US" sz="2800" b="1" dirty="0">
                <a:solidFill>
                  <a:srgbClr val="00B050"/>
                </a:solidFill>
              </a:rPr>
              <a:t>workplace flexibility </a:t>
            </a:r>
            <a:r>
              <a:rPr lang="en-US" sz="2800" dirty="0"/>
              <a:t>as the </a:t>
            </a:r>
            <a:r>
              <a:rPr lang="en-US" sz="2800" b="1" i="1" dirty="0">
                <a:solidFill>
                  <a:srgbClr val="00B050"/>
                </a:solidFill>
              </a:rPr>
              <a:t>most</a:t>
            </a:r>
            <a:r>
              <a:rPr lang="en-US" sz="2800" b="1" dirty="0">
                <a:solidFill>
                  <a:srgbClr val="00B050"/>
                </a:solidFill>
              </a:rPr>
              <a:t> important perk</a:t>
            </a:r>
            <a:r>
              <a:rPr lang="en-US" sz="2800" dirty="0">
                <a:solidFill>
                  <a:srgbClr val="00B050"/>
                </a:solidFill>
              </a:rPr>
              <a:t> </a:t>
            </a:r>
            <a:endParaRPr lang="en-US" sz="2800" dirty="0" smtClean="0">
              <a:solidFill>
                <a:srgbClr val="00B050"/>
              </a:solidFill>
            </a:endParaRPr>
          </a:p>
          <a:p>
            <a:pPr lvl="1" fontAlgn="base"/>
            <a:r>
              <a:rPr lang="en-US" sz="2400" dirty="0" smtClean="0"/>
              <a:t>(</a:t>
            </a:r>
            <a:r>
              <a:rPr lang="en-US" sz="2400" dirty="0"/>
              <a:t>21%) and are more likely to walk away from their current job if flexibility isn’t available. </a:t>
            </a:r>
          </a:p>
          <a:p>
            <a:pPr lvl="1" fontAlgn="base"/>
            <a:r>
              <a:rPr lang="en-US" sz="2800" b="1" dirty="0" smtClean="0">
                <a:solidFill>
                  <a:srgbClr val="00B050"/>
                </a:solidFill>
              </a:rPr>
              <a:t>66</a:t>
            </a:r>
            <a:r>
              <a:rPr lang="en-US" sz="2800" b="1" dirty="0">
                <a:solidFill>
                  <a:srgbClr val="00B050"/>
                </a:solidFill>
              </a:rPr>
              <a:t>% of Gen X women </a:t>
            </a:r>
            <a:endParaRPr lang="en-US" sz="2800" b="1" dirty="0" smtClean="0">
              <a:solidFill>
                <a:srgbClr val="00B050"/>
              </a:solidFill>
            </a:endParaRPr>
          </a:p>
          <a:p>
            <a:pPr lvl="1" fontAlgn="base"/>
            <a:r>
              <a:rPr lang="en-US" sz="2800" b="1" dirty="0" smtClean="0">
                <a:solidFill>
                  <a:srgbClr val="00B050"/>
                </a:solidFill>
              </a:rPr>
              <a:t>55</a:t>
            </a:r>
            <a:r>
              <a:rPr lang="en-US" sz="2800" b="1" dirty="0">
                <a:solidFill>
                  <a:srgbClr val="00B050"/>
                </a:solidFill>
              </a:rPr>
              <a:t>% of Gen X men </a:t>
            </a:r>
            <a:r>
              <a:rPr lang="en-US" sz="2800" dirty="0" smtClean="0"/>
              <a:t> </a:t>
            </a:r>
          </a:p>
          <a:p>
            <a:pPr fontAlgn="base"/>
            <a:r>
              <a:rPr lang="en-US" sz="2800" b="1" dirty="0" smtClean="0">
                <a:solidFill>
                  <a:srgbClr val="00B050"/>
                </a:solidFill>
              </a:rPr>
              <a:t>Almost a quarter have been with the same employer for fifteen years or longer</a:t>
            </a:r>
            <a:r>
              <a:rPr lang="en-US" sz="2800" dirty="0" smtClean="0">
                <a:solidFill>
                  <a:srgbClr val="00B050"/>
                </a:solidFill>
              </a:rPr>
              <a:t>.</a:t>
            </a:r>
            <a:r>
              <a:rPr lang="en-US" sz="2800" dirty="0" smtClean="0"/>
              <a:t> </a:t>
            </a:r>
          </a:p>
          <a:p>
            <a:pPr fontAlgn="base"/>
            <a:r>
              <a:rPr lang="en-US" sz="2800" dirty="0" smtClean="0"/>
              <a:t>Gen Xers want a more casual supervision style from a boss who invests in them personally</a:t>
            </a:r>
            <a:endParaRPr lang="en-US" sz="2800" dirty="0"/>
          </a:p>
          <a:p>
            <a:pPr fontAlgn="base"/>
            <a:r>
              <a:rPr lang="en-US" sz="2800" b="1" dirty="0" smtClean="0">
                <a:solidFill>
                  <a:srgbClr val="00B050"/>
                </a:solidFill>
              </a:rPr>
              <a:t>Work-life balance is key to Gen-Xers</a:t>
            </a:r>
            <a:endParaRPr lang="en-US" sz="2800" b="1" dirty="0">
              <a:solidFill>
                <a:srgbClr val="00B050"/>
              </a:solidFill>
            </a:endParaRPr>
          </a:p>
          <a:p>
            <a:pPr fontAlgn="base"/>
            <a:endParaRPr lang="en-US" sz="1600"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3314" name="Picture 2" descr="Image result for Flexible schedule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840" y="4408745"/>
            <a:ext cx="222885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Flexible schedule +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170" y="1839281"/>
            <a:ext cx="1812190" cy="24126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9393" y="6406640"/>
            <a:ext cx="8123068" cy="307777"/>
          </a:xfrm>
          <a:prstGeom prst="rect">
            <a:avLst/>
          </a:prstGeom>
        </p:spPr>
        <p:txBody>
          <a:bodyPr wrap="square">
            <a:spAutoFit/>
          </a:bodyPr>
          <a:lstStyle/>
          <a:p>
            <a:r>
              <a:rPr lang="en-US" sz="1400" dirty="0" smtClean="0"/>
              <a:t>Clark, </a:t>
            </a:r>
            <a:r>
              <a:rPr lang="en-US" sz="1400" dirty="0"/>
              <a:t>K</a:t>
            </a:r>
            <a:r>
              <a:rPr lang="en-US" sz="1400" dirty="0" smtClean="0"/>
              <a:t>. </a:t>
            </a:r>
            <a:r>
              <a:rPr lang="en-US" sz="1400" dirty="0"/>
              <a:t>R</a:t>
            </a:r>
            <a:r>
              <a:rPr lang="en-US" sz="1400" dirty="0" smtClean="0"/>
              <a:t>. </a:t>
            </a:r>
            <a:r>
              <a:rPr lang="en-US" sz="1400" dirty="0"/>
              <a:t>(</a:t>
            </a:r>
            <a:r>
              <a:rPr lang="en-US" sz="1400" dirty="0" smtClean="0"/>
              <a:t>2017). Managing Multiple Generations in the Workplace.</a:t>
            </a:r>
            <a:r>
              <a:rPr lang="en-US" sz="1400" dirty="0"/>
              <a:t> </a:t>
            </a:r>
            <a:r>
              <a:rPr lang="en-US" sz="1400" i="1" dirty="0" smtClean="0"/>
              <a:t>Radiologic Technology, 88</a:t>
            </a:r>
            <a:r>
              <a:rPr lang="en-US" sz="1400" dirty="0" smtClean="0"/>
              <a:t>, 379-398.</a:t>
            </a:r>
            <a:endParaRPr lang="en-US" sz="1400" dirty="0"/>
          </a:p>
        </p:txBody>
      </p:sp>
    </p:spTree>
    <p:extLst>
      <p:ext uri="{BB962C8B-B14F-4D97-AF65-F5344CB8AC3E}">
        <p14:creationId xmlns:p14="http://schemas.microsoft.com/office/powerpoint/2010/main" val="454254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graphicFrame>
        <p:nvGraphicFramePr>
          <p:cNvPr id="4" name="Diagram 3"/>
          <p:cNvGraphicFramePr/>
          <p:nvPr>
            <p:extLst>
              <p:ext uri="{D42A27DB-BD31-4B8C-83A1-F6EECF244321}">
                <p14:modId xmlns:p14="http://schemas.microsoft.com/office/powerpoint/2010/main" val="2014179174"/>
              </p:ext>
            </p:extLst>
          </p:nvPr>
        </p:nvGraphicFramePr>
        <p:xfrm>
          <a:off x="291993" y="1397000"/>
          <a:ext cx="8475489" cy="4911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36915" y="834633"/>
            <a:ext cx="7707085" cy="553998"/>
          </a:xfrm>
          <a:prstGeom prst="rect">
            <a:avLst/>
          </a:prstGeom>
          <a:noFill/>
        </p:spPr>
        <p:txBody>
          <a:bodyPr wrap="square" rtlCol="0">
            <a:spAutoFit/>
          </a:bodyPr>
          <a:lstStyle/>
          <a:p>
            <a:r>
              <a:rPr lang="en-US" sz="3000" b="1" dirty="0" smtClean="0"/>
              <a:t>Inspiring and Motivating Gen Xers</a:t>
            </a:r>
            <a:endParaRPr lang="en-US" sz="3000" b="1" dirty="0"/>
          </a:p>
        </p:txBody>
      </p:sp>
      <p:sp>
        <p:nvSpPr>
          <p:cNvPr id="7" name="Rectangle 6"/>
          <p:cNvSpPr/>
          <p:nvPr/>
        </p:nvSpPr>
        <p:spPr>
          <a:xfrm>
            <a:off x="779393" y="6406640"/>
            <a:ext cx="8123068" cy="307777"/>
          </a:xfrm>
          <a:prstGeom prst="rect">
            <a:avLst/>
          </a:prstGeom>
        </p:spPr>
        <p:txBody>
          <a:bodyPr wrap="square">
            <a:spAutoFit/>
          </a:bodyPr>
          <a:lstStyle/>
          <a:p>
            <a:r>
              <a:rPr lang="en-US" sz="1400" dirty="0" smtClean="0"/>
              <a:t>Clark, </a:t>
            </a:r>
            <a:r>
              <a:rPr lang="en-US" sz="1400" dirty="0"/>
              <a:t>K</a:t>
            </a:r>
            <a:r>
              <a:rPr lang="en-US" sz="1400" dirty="0" smtClean="0"/>
              <a:t>. </a:t>
            </a:r>
            <a:r>
              <a:rPr lang="en-US" sz="1400" dirty="0"/>
              <a:t>R</a:t>
            </a:r>
            <a:r>
              <a:rPr lang="en-US" sz="1400" dirty="0" smtClean="0"/>
              <a:t>. </a:t>
            </a:r>
            <a:r>
              <a:rPr lang="en-US" sz="1400" dirty="0"/>
              <a:t>(</a:t>
            </a:r>
            <a:r>
              <a:rPr lang="en-US" sz="1400" dirty="0" smtClean="0"/>
              <a:t>2017). Managing Multiple Generations in the Workplace.</a:t>
            </a:r>
            <a:r>
              <a:rPr lang="en-US" sz="1400" dirty="0"/>
              <a:t> </a:t>
            </a:r>
            <a:r>
              <a:rPr lang="en-US" sz="1400" i="1" dirty="0" smtClean="0"/>
              <a:t>Radiologic Technology, 88</a:t>
            </a:r>
            <a:r>
              <a:rPr lang="en-US" sz="1400" dirty="0" smtClean="0"/>
              <a:t>, 379-398.</a:t>
            </a:r>
            <a:endParaRPr lang="en-US" sz="1400" dirty="0"/>
          </a:p>
        </p:txBody>
      </p:sp>
    </p:spTree>
    <p:extLst>
      <p:ext uri="{BB962C8B-B14F-4D97-AF65-F5344CB8AC3E}">
        <p14:creationId xmlns:p14="http://schemas.microsoft.com/office/powerpoint/2010/main" val="2365601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607331"/>
            <a:ext cx="8856186" cy="1143000"/>
          </a:xfrm>
        </p:spPr>
        <p:txBody>
          <a:bodyPr>
            <a:noAutofit/>
          </a:bodyPr>
          <a:lstStyle/>
          <a:p>
            <a:r>
              <a:rPr lang="en-US" sz="3600" b="1" u="sng" dirty="0" smtClean="0">
                <a:solidFill>
                  <a:srgbClr val="00B050"/>
                </a:solidFill>
              </a:rPr>
              <a:t>Break-Time With A Gen Xer</a:t>
            </a:r>
            <a:endParaRPr lang="en-US" sz="3600" b="1" u="sng" dirty="0">
              <a:solidFill>
                <a:srgbClr val="00B050"/>
              </a:solidFill>
            </a:endParaRPr>
          </a:p>
        </p:txBody>
      </p:sp>
      <p:pic>
        <p:nvPicPr>
          <p:cNvPr id="4" name="Picture 3" descr="DSHS template open, close.png"/>
          <p:cNvPicPr>
            <a:picLocks noChangeAspect="1"/>
          </p:cNvPicPr>
          <p:nvPr/>
        </p:nvPicPr>
        <p:blipFill rotWithShape="1">
          <a:blip r:embed="rId3">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TextBox 5"/>
          <p:cNvSpPr txBox="1"/>
          <p:nvPr/>
        </p:nvSpPr>
        <p:spPr>
          <a:xfrm>
            <a:off x="733927" y="1588169"/>
            <a:ext cx="7941913" cy="4862870"/>
          </a:xfrm>
          <a:prstGeom prst="rect">
            <a:avLst/>
          </a:prstGeom>
          <a:solidFill>
            <a:schemeClr val="accent1">
              <a:lumMod val="20000"/>
              <a:lumOff val="80000"/>
            </a:schemeClr>
          </a:solidFill>
          <a:ln>
            <a:solidFill>
              <a:schemeClr val="accent1"/>
            </a:solidFill>
          </a:ln>
        </p:spPr>
        <p:txBody>
          <a:bodyPr wrap="square" rtlCol="0">
            <a:spAutoFit/>
          </a:bodyPr>
          <a:lstStyle/>
          <a:p>
            <a:r>
              <a:rPr lang="en-US" sz="3200" b="1" dirty="0" smtClean="0">
                <a:solidFill>
                  <a:srgbClr val="002060"/>
                </a:solidFill>
              </a:rPr>
              <a:t>Since Gen Xers prefer a more casual approach to work time, let’s join them!  The Trainer will set out some special snacks, take yours to a casual place inside or outside the classroom.  Spend some time chatting about below:</a:t>
            </a:r>
          </a:p>
          <a:p>
            <a:pPr marL="457200" indent="-457200">
              <a:buFont typeface="Arial" panose="020B0604020202020204" pitchFamily="34" charset="0"/>
              <a:buChar char="•"/>
            </a:pPr>
            <a:r>
              <a:rPr lang="en-US" sz="2600" b="1" dirty="0" smtClean="0">
                <a:solidFill>
                  <a:srgbClr val="00B050"/>
                </a:solidFill>
              </a:rPr>
              <a:t>What </a:t>
            </a:r>
            <a:r>
              <a:rPr lang="en-US" sz="2600" b="1" dirty="0" smtClean="0">
                <a:solidFill>
                  <a:srgbClr val="00B050"/>
                </a:solidFill>
              </a:rPr>
              <a:t>do you </a:t>
            </a:r>
            <a:r>
              <a:rPr lang="en-US" sz="2600" b="1" dirty="0" smtClean="0">
                <a:solidFill>
                  <a:srgbClr val="00B050"/>
                </a:solidFill>
              </a:rPr>
              <a:t>love about your life outside of work?</a:t>
            </a:r>
          </a:p>
          <a:p>
            <a:pPr marL="457200" indent="-457200">
              <a:buFont typeface="Arial" panose="020B0604020202020204" pitchFamily="34" charset="0"/>
              <a:buChar char="•"/>
            </a:pPr>
            <a:r>
              <a:rPr lang="en-US" sz="2800" b="1" dirty="0" smtClean="0">
                <a:solidFill>
                  <a:srgbClr val="002060"/>
                </a:solidFill>
              </a:rPr>
              <a:t>What are your personal goals and ambitions?</a:t>
            </a:r>
          </a:p>
          <a:p>
            <a:pPr marL="457200" indent="-457200">
              <a:buFont typeface="Arial" panose="020B0604020202020204" pitchFamily="34" charset="0"/>
              <a:buChar char="•"/>
            </a:pPr>
            <a:r>
              <a:rPr lang="en-US" sz="2800" b="1" dirty="0" smtClean="0">
                <a:solidFill>
                  <a:srgbClr val="00B050"/>
                </a:solidFill>
              </a:rPr>
              <a:t>Tell me a little about the best job you ever had or an ideal job you really want to have?</a:t>
            </a:r>
          </a:p>
          <a:p>
            <a:endParaRPr lang="en-US" sz="1200" b="1" dirty="0">
              <a:solidFill>
                <a:srgbClr val="00B050"/>
              </a:solidFill>
            </a:endParaRPr>
          </a:p>
          <a:p>
            <a:pPr marL="457200" indent="-457200">
              <a:buFont typeface="Arial" panose="020B0604020202020204" pitchFamily="34" charset="0"/>
              <a:buChar char="•"/>
            </a:pPr>
            <a:r>
              <a:rPr lang="en-US" sz="2800" b="1" dirty="0" smtClean="0">
                <a:solidFill>
                  <a:srgbClr val="00B050"/>
                </a:solidFill>
              </a:rPr>
              <a:t>Gen Xers born 1969-1979</a:t>
            </a:r>
            <a:endParaRPr lang="en-US" sz="2800" b="1" dirty="0">
              <a:solidFill>
                <a:srgbClr val="00B050"/>
              </a:solidFill>
            </a:endParaRPr>
          </a:p>
        </p:txBody>
      </p:sp>
    </p:spTree>
    <p:extLst>
      <p:ext uri="{BB962C8B-B14F-4D97-AF65-F5344CB8AC3E}">
        <p14:creationId xmlns:p14="http://schemas.microsoft.com/office/powerpoint/2010/main" val="21080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215"/>
            <a:ext cx="8229600" cy="1143000"/>
          </a:xfrm>
        </p:spPr>
        <p:txBody>
          <a:bodyPr/>
          <a:lstStyle/>
          <a:p>
            <a:r>
              <a:rPr lang="en-US" b="1" dirty="0" smtClean="0">
                <a:solidFill>
                  <a:srgbClr val="DAA600"/>
                </a:solidFill>
              </a:rPr>
              <a:t>Millennials or Gen Y</a:t>
            </a:r>
            <a:endParaRPr lang="en-US" b="1" dirty="0">
              <a:solidFill>
                <a:srgbClr val="DAA600"/>
              </a:solidFill>
            </a:endParaRP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5" name="Picture 2" descr="Image result for millennial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372983"/>
            <a:ext cx="8229600" cy="316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109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196467"/>
            <a:ext cx="6217920" cy="1916458"/>
          </a:xfrm>
        </p:spPr>
        <p:txBody>
          <a:bodyPr>
            <a:noAutofit/>
          </a:bodyPr>
          <a:lstStyle/>
          <a:p>
            <a:r>
              <a:rPr lang="en-US" sz="4000" b="1" dirty="0" smtClean="0">
                <a:solidFill>
                  <a:srgbClr val="DAA600"/>
                </a:solidFill>
              </a:rPr>
              <a:t>Millennials</a:t>
            </a:r>
            <a:br>
              <a:rPr lang="en-US" sz="4000" b="1" dirty="0" smtClean="0">
                <a:solidFill>
                  <a:srgbClr val="DAA600"/>
                </a:solidFill>
              </a:rPr>
            </a:br>
            <a:r>
              <a:rPr lang="en-US" sz="4000" dirty="0" smtClean="0">
                <a:solidFill>
                  <a:srgbClr val="DAA600"/>
                </a:solidFill>
              </a:rPr>
              <a:t> </a:t>
            </a:r>
            <a:r>
              <a:rPr lang="en-US" sz="4000" dirty="0">
                <a:solidFill>
                  <a:srgbClr val="DAA600"/>
                </a:solidFill>
              </a:rPr>
              <a:t>(born between </a:t>
            </a:r>
            <a:r>
              <a:rPr lang="en-US" sz="4000" dirty="0" smtClean="0">
                <a:solidFill>
                  <a:srgbClr val="DAA600"/>
                </a:solidFill>
              </a:rPr>
              <a:t>1980 </a:t>
            </a:r>
            <a:r>
              <a:rPr lang="en-US" sz="4000" dirty="0">
                <a:solidFill>
                  <a:srgbClr val="DAA600"/>
                </a:solidFill>
              </a:rPr>
              <a:t>– 2000)</a:t>
            </a:r>
            <a:br>
              <a:rPr lang="en-US" sz="4000" dirty="0">
                <a:solidFill>
                  <a:srgbClr val="DAA600"/>
                </a:solidFill>
              </a:rPr>
            </a:br>
            <a:endParaRPr lang="en-US" sz="4000" dirty="0">
              <a:solidFill>
                <a:srgbClr val="DAA600"/>
              </a:solidFill>
            </a:endParaRPr>
          </a:p>
        </p:txBody>
      </p:sp>
      <p:sp>
        <p:nvSpPr>
          <p:cNvPr id="3" name="Content Placeholder 2"/>
          <p:cNvSpPr>
            <a:spLocks noGrp="1"/>
          </p:cNvSpPr>
          <p:nvPr>
            <p:ph idx="1"/>
          </p:nvPr>
        </p:nvSpPr>
        <p:spPr>
          <a:xfrm>
            <a:off x="356616" y="3127248"/>
            <a:ext cx="8330184" cy="3411155"/>
          </a:xfrm>
        </p:spPr>
        <p:txBody>
          <a:bodyPr>
            <a:normAutofit/>
          </a:bodyPr>
          <a:lstStyle/>
          <a:p>
            <a:r>
              <a:rPr lang="en-US" b="1" dirty="0" smtClean="0">
                <a:solidFill>
                  <a:srgbClr val="DAA600"/>
                </a:solidFill>
              </a:rPr>
              <a:t>They are the most technologically advances generation cohort</a:t>
            </a:r>
          </a:p>
          <a:p>
            <a:r>
              <a:rPr lang="en-US" dirty="0" smtClean="0"/>
              <a:t>They </a:t>
            </a:r>
            <a:r>
              <a:rPr lang="en-US" dirty="0"/>
              <a:t>are predicted to occupy almost </a:t>
            </a:r>
            <a:r>
              <a:rPr lang="en-US" b="1" dirty="0">
                <a:solidFill>
                  <a:srgbClr val="DAA600"/>
                </a:solidFill>
              </a:rPr>
              <a:t>half the working population by 2020.</a:t>
            </a:r>
          </a:p>
          <a:p>
            <a:r>
              <a:rPr lang="en-US" b="1" dirty="0" smtClean="0">
                <a:solidFill>
                  <a:srgbClr val="DAA600"/>
                </a:solidFill>
              </a:rPr>
              <a:t>First Generation born into a digitally connected and globalized world. </a:t>
            </a:r>
            <a:endParaRPr lang="en-US" b="1" dirty="0">
              <a:solidFill>
                <a:srgbClr val="DAA600"/>
              </a:solidFill>
            </a:endParaRP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4338" name="Picture 2" descr="Image result for Baby with cell phone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712" y="1196467"/>
            <a:ext cx="1643317" cy="16433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9393" y="6406640"/>
            <a:ext cx="8123068" cy="307777"/>
          </a:xfrm>
          <a:prstGeom prst="rect">
            <a:avLst/>
          </a:prstGeom>
        </p:spPr>
        <p:txBody>
          <a:bodyPr wrap="square">
            <a:spAutoFit/>
          </a:bodyPr>
          <a:lstStyle/>
          <a:p>
            <a:r>
              <a:rPr lang="en-US" sz="1400" dirty="0" smtClean="0"/>
              <a:t>Clark, </a:t>
            </a:r>
            <a:r>
              <a:rPr lang="en-US" sz="1400" dirty="0"/>
              <a:t>K</a:t>
            </a:r>
            <a:r>
              <a:rPr lang="en-US" sz="1400" dirty="0" smtClean="0"/>
              <a:t>. </a:t>
            </a:r>
            <a:r>
              <a:rPr lang="en-US" sz="1400" dirty="0"/>
              <a:t>R</a:t>
            </a:r>
            <a:r>
              <a:rPr lang="en-US" sz="1400" dirty="0" smtClean="0"/>
              <a:t>. </a:t>
            </a:r>
            <a:r>
              <a:rPr lang="en-US" sz="1400" dirty="0"/>
              <a:t>(</a:t>
            </a:r>
            <a:r>
              <a:rPr lang="en-US" sz="1400" dirty="0" smtClean="0"/>
              <a:t>2017). Managing Multiple Generations in the Workplace.</a:t>
            </a:r>
            <a:r>
              <a:rPr lang="en-US" sz="1400" dirty="0"/>
              <a:t> </a:t>
            </a:r>
            <a:r>
              <a:rPr lang="en-US" sz="1400" i="1" dirty="0" smtClean="0"/>
              <a:t>Radiologic Technology, 88</a:t>
            </a:r>
            <a:r>
              <a:rPr lang="en-US" sz="1400" dirty="0" smtClean="0"/>
              <a:t>, 379-398.</a:t>
            </a:r>
            <a:endParaRPr lang="en-US" sz="1400" dirty="0"/>
          </a:p>
        </p:txBody>
      </p:sp>
    </p:spTree>
    <p:extLst>
      <p:ext uri="{BB962C8B-B14F-4D97-AF65-F5344CB8AC3E}">
        <p14:creationId xmlns:p14="http://schemas.microsoft.com/office/powerpoint/2010/main" val="1887030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9536"/>
            <a:ext cx="8229600" cy="5539902"/>
          </a:xfrm>
        </p:spPr>
        <p:txBody>
          <a:bodyPr>
            <a:normAutofit/>
          </a:bodyPr>
          <a:lstStyle/>
          <a:p>
            <a:pPr marL="0" indent="0">
              <a:buNone/>
            </a:pPr>
            <a:r>
              <a:rPr lang="en-US" dirty="0" smtClean="0">
                <a:solidFill>
                  <a:srgbClr val="DAA600"/>
                </a:solidFill>
              </a:rPr>
              <a:t>Millennials </a:t>
            </a:r>
            <a:r>
              <a:rPr lang="en-US" dirty="0">
                <a:solidFill>
                  <a:srgbClr val="DAA600"/>
                </a:solidFill>
              </a:rPr>
              <a:t>are the most </a:t>
            </a:r>
            <a:r>
              <a:rPr lang="en-US" dirty="0" smtClean="0">
                <a:solidFill>
                  <a:srgbClr val="DAA600"/>
                </a:solidFill>
              </a:rPr>
              <a:t>racially &amp; ethnically diverse </a:t>
            </a:r>
            <a:r>
              <a:rPr lang="en-US" dirty="0">
                <a:solidFill>
                  <a:srgbClr val="DAA600"/>
                </a:solidFill>
              </a:rPr>
              <a:t>adult generation: </a:t>
            </a:r>
            <a:endParaRPr lang="en-US" dirty="0" smtClean="0">
              <a:solidFill>
                <a:srgbClr val="DAA600"/>
              </a:solidFill>
            </a:endParaRPr>
          </a:p>
          <a:p>
            <a:r>
              <a:rPr lang="en-US" b="1" dirty="0" smtClean="0"/>
              <a:t>57</a:t>
            </a:r>
            <a:r>
              <a:rPr lang="en-US" b="1" dirty="0"/>
              <a:t>% </a:t>
            </a:r>
            <a:r>
              <a:rPr lang="en-US" dirty="0"/>
              <a:t>are </a:t>
            </a:r>
            <a:r>
              <a:rPr lang="en-US" dirty="0" err="1" smtClean="0"/>
              <a:t>caucasian</a:t>
            </a:r>
            <a:r>
              <a:rPr lang="en-US" dirty="0" smtClean="0"/>
              <a:t> </a:t>
            </a:r>
          </a:p>
          <a:p>
            <a:r>
              <a:rPr lang="en-US" dirty="0" smtClean="0">
                <a:solidFill>
                  <a:srgbClr val="DAA600"/>
                </a:solidFill>
              </a:rPr>
              <a:t>21</a:t>
            </a:r>
            <a:r>
              <a:rPr lang="en-US" dirty="0">
                <a:solidFill>
                  <a:srgbClr val="DAA600"/>
                </a:solidFill>
              </a:rPr>
              <a:t>% are </a:t>
            </a:r>
            <a:r>
              <a:rPr lang="en-US" dirty="0" smtClean="0">
                <a:solidFill>
                  <a:srgbClr val="DAA600"/>
                </a:solidFill>
              </a:rPr>
              <a:t>Latino </a:t>
            </a:r>
          </a:p>
          <a:p>
            <a:r>
              <a:rPr lang="en-US" dirty="0" smtClean="0"/>
              <a:t>13</a:t>
            </a:r>
            <a:r>
              <a:rPr lang="en-US" dirty="0"/>
              <a:t>% are </a:t>
            </a:r>
            <a:r>
              <a:rPr lang="en-US" dirty="0" smtClean="0"/>
              <a:t>black </a:t>
            </a:r>
          </a:p>
          <a:p>
            <a:r>
              <a:rPr lang="en-US" dirty="0" smtClean="0">
                <a:solidFill>
                  <a:srgbClr val="DAA600"/>
                </a:solidFill>
              </a:rPr>
              <a:t>6</a:t>
            </a:r>
            <a:r>
              <a:rPr lang="en-US" dirty="0">
                <a:solidFill>
                  <a:srgbClr val="DAA600"/>
                </a:solidFill>
              </a:rPr>
              <a:t>% are Asian. </a:t>
            </a:r>
            <a:endParaRPr lang="en-US" dirty="0" smtClean="0">
              <a:solidFill>
                <a:srgbClr val="DAA600"/>
              </a:solidFill>
            </a:endParaRPr>
          </a:p>
          <a:p>
            <a:r>
              <a:rPr lang="en-US" dirty="0" smtClean="0"/>
              <a:t>Each </a:t>
            </a:r>
            <a:r>
              <a:rPr lang="en-US" dirty="0"/>
              <a:t>older generation is less diverse. </a:t>
            </a:r>
            <a:r>
              <a:rPr lang="en-US" dirty="0" smtClean="0"/>
              <a:t>Caucasians = </a:t>
            </a:r>
            <a:r>
              <a:rPr lang="en-US" b="1" dirty="0">
                <a:solidFill>
                  <a:srgbClr val="DAA600"/>
                </a:solidFill>
              </a:rPr>
              <a:t>61% </a:t>
            </a:r>
            <a:r>
              <a:rPr lang="en-US" dirty="0">
                <a:solidFill>
                  <a:srgbClr val="DAA600"/>
                </a:solidFill>
              </a:rPr>
              <a:t>of Generation X, </a:t>
            </a:r>
            <a:r>
              <a:rPr lang="en-US" b="1" dirty="0">
                <a:solidFill>
                  <a:srgbClr val="DAA600"/>
                </a:solidFill>
              </a:rPr>
              <a:t>72% </a:t>
            </a:r>
            <a:r>
              <a:rPr lang="en-US" dirty="0">
                <a:solidFill>
                  <a:srgbClr val="DAA600"/>
                </a:solidFill>
              </a:rPr>
              <a:t>of Baby Boomers and </a:t>
            </a:r>
            <a:r>
              <a:rPr lang="en-US" b="1" dirty="0">
                <a:solidFill>
                  <a:srgbClr val="DAA600"/>
                </a:solidFill>
              </a:rPr>
              <a:t>78% </a:t>
            </a:r>
            <a:r>
              <a:rPr lang="en-US" dirty="0">
                <a:solidFill>
                  <a:srgbClr val="DAA600"/>
                </a:solidFill>
              </a:rPr>
              <a:t>of the Silent generation</a:t>
            </a:r>
            <a:r>
              <a:rPr lang="en-US" dirty="0" smtClean="0">
                <a:solidFill>
                  <a:srgbClr val="DAA600"/>
                </a:solidFill>
              </a:rPr>
              <a:t>.</a:t>
            </a:r>
            <a:endParaRPr lang="en-US" dirty="0">
              <a:solidFill>
                <a:srgbClr val="DAA600"/>
              </a:solidFill>
            </a:endParaRPr>
          </a:p>
        </p:txBody>
      </p:sp>
      <p:pic>
        <p:nvPicPr>
          <p:cNvPr id="4" name="Picture 3" descr="FSA template content final.png"/>
          <p:cNvPicPr>
            <a:picLocks noChangeAspect="1"/>
          </p:cNvPicPr>
          <p:nvPr/>
        </p:nvPicPr>
        <p:blipFill rotWithShape="1">
          <a:blip r:embed="rId2">
            <a:extLst>
              <a:ext uri="{28A0092B-C50C-407E-A947-70E740481C1C}">
                <a14:useLocalDpi xmlns:a14="http://schemas.microsoft.com/office/drawing/2010/main" val="0"/>
              </a:ext>
            </a:extLst>
          </a:blip>
          <a:srcRect b="88755"/>
          <a:stretch/>
        </p:blipFill>
        <p:spPr>
          <a:xfrm>
            <a:off x="0" y="0"/>
            <a:ext cx="9144000" cy="771181"/>
          </a:xfrm>
          <a:prstGeom prst="rect">
            <a:avLst/>
          </a:prstGeom>
        </p:spPr>
      </p:pic>
      <p:sp>
        <p:nvSpPr>
          <p:cNvPr id="2" name="TextBox 1"/>
          <p:cNvSpPr txBox="1"/>
          <p:nvPr/>
        </p:nvSpPr>
        <p:spPr>
          <a:xfrm>
            <a:off x="4834467" y="2998801"/>
            <a:ext cx="1841541" cy="369332"/>
          </a:xfrm>
          <a:prstGeom prst="rect">
            <a:avLst/>
          </a:prstGeom>
          <a:noFill/>
        </p:spPr>
        <p:txBody>
          <a:bodyPr wrap="square" rtlCol="0">
            <a:spAutoFit/>
          </a:bodyPr>
          <a:lstStyle/>
          <a:p>
            <a:r>
              <a:rPr lang="en-US" dirty="0" smtClean="0"/>
              <a:t>Or racially mixed</a:t>
            </a:r>
            <a:endParaRPr lang="en-US" dirty="0"/>
          </a:p>
        </p:txBody>
      </p:sp>
      <p:sp>
        <p:nvSpPr>
          <p:cNvPr id="5" name="Right Brace 4"/>
          <p:cNvSpPr/>
          <p:nvPr/>
        </p:nvSpPr>
        <p:spPr>
          <a:xfrm>
            <a:off x="4013200" y="2269067"/>
            <a:ext cx="694267"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362" name="Picture 2" descr="Image result for diversity +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008" y="1594655"/>
            <a:ext cx="2084832" cy="2084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9393" y="6406640"/>
            <a:ext cx="8123068" cy="307777"/>
          </a:xfrm>
          <a:prstGeom prst="rect">
            <a:avLst/>
          </a:prstGeom>
        </p:spPr>
        <p:txBody>
          <a:bodyPr wrap="square">
            <a:spAutoFit/>
          </a:bodyPr>
          <a:lstStyle/>
          <a:p>
            <a:r>
              <a:rPr lang="en-US" sz="1400" dirty="0" smtClean="0"/>
              <a:t>Clark, </a:t>
            </a:r>
            <a:r>
              <a:rPr lang="en-US" sz="1400" dirty="0"/>
              <a:t>K</a:t>
            </a:r>
            <a:r>
              <a:rPr lang="en-US" sz="1400" dirty="0" smtClean="0"/>
              <a:t>. </a:t>
            </a:r>
            <a:r>
              <a:rPr lang="en-US" sz="1400" dirty="0"/>
              <a:t>R</a:t>
            </a:r>
            <a:r>
              <a:rPr lang="en-US" sz="1400" dirty="0" smtClean="0"/>
              <a:t>. </a:t>
            </a:r>
            <a:r>
              <a:rPr lang="en-US" sz="1400" dirty="0"/>
              <a:t>(</a:t>
            </a:r>
            <a:r>
              <a:rPr lang="en-US" sz="1400" dirty="0" smtClean="0"/>
              <a:t>2017). Managing Multiple Generations in the Workplace.</a:t>
            </a:r>
            <a:r>
              <a:rPr lang="en-US" sz="1400" dirty="0"/>
              <a:t> </a:t>
            </a:r>
            <a:r>
              <a:rPr lang="en-US" sz="1400" i="1" dirty="0" smtClean="0"/>
              <a:t>Radiologic Technology, 88</a:t>
            </a:r>
            <a:r>
              <a:rPr lang="en-US" sz="1400" dirty="0" smtClean="0"/>
              <a:t>, 379-398.</a:t>
            </a:r>
            <a:endParaRPr lang="en-US" sz="1400" dirty="0"/>
          </a:p>
        </p:txBody>
      </p:sp>
    </p:spTree>
    <p:extLst>
      <p:ext uri="{BB962C8B-B14F-4D97-AF65-F5344CB8AC3E}">
        <p14:creationId xmlns:p14="http://schemas.microsoft.com/office/powerpoint/2010/main" val="2691901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 y="942943"/>
            <a:ext cx="8948223" cy="4940499"/>
          </a:xfrm>
        </p:spPr>
        <p:txBody>
          <a:bodyPr>
            <a:normAutofit fontScale="92500" lnSpcReduction="10000"/>
          </a:bodyPr>
          <a:lstStyle/>
          <a:p>
            <a:pPr marL="0" indent="0" fontAlgn="base">
              <a:buNone/>
            </a:pPr>
            <a:r>
              <a:rPr lang="en-US" b="1" dirty="0">
                <a:solidFill>
                  <a:srgbClr val="DAA600"/>
                </a:solidFill>
              </a:rPr>
              <a:t>Why are Millennials getting so much attention now?</a:t>
            </a:r>
            <a:endParaRPr lang="en-US" dirty="0">
              <a:solidFill>
                <a:srgbClr val="DAA600"/>
              </a:solidFill>
            </a:endParaRPr>
          </a:p>
          <a:p>
            <a:pPr fontAlgn="base"/>
            <a:endParaRPr lang="en-US" dirty="0" smtClean="0"/>
          </a:p>
          <a:p>
            <a:pPr marL="0" indent="0" fontAlgn="base">
              <a:buNone/>
            </a:pPr>
            <a:endParaRPr lang="en-US" dirty="0" smtClean="0"/>
          </a:p>
          <a:p>
            <a:pPr marL="0" indent="0" fontAlgn="base">
              <a:buNone/>
            </a:pPr>
            <a:endParaRPr lang="en-US" dirty="0" smtClean="0"/>
          </a:p>
          <a:p>
            <a:pPr fontAlgn="base"/>
            <a:r>
              <a:rPr lang="en-US" dirty="0" smtClean="0"/>
              <a:t>Largest </a:t>
            </a:r>
            <a:r>
              <a:rPr lang="en-US" dirty="0"/>
              <a:t>generation in the U.S. </a:t>
            </a:r>
            <a:r>
              <a:rPr lang="en-US" dirty="0" smtClean="0"/>
              <a:t>workforce </a:t>
            </a:r>
          </a:p>
          <a:p>
            <a:pPr fontAlgn="base"/>
            <a:r>
              <a:rPr lang="en-US" b="1" dirty="0" smtClean="0">
                <a:solidFill>
                  <a:srgbClr val="DAA600"/>
                </a:solidFill>
              </a:rPr>
              <a:t>Fastest-growing </a:t>
            </a:r>
            <a:r>
              <a:rPr lang="en-US" b="1" dirty="0">
                <a:solidFill>
                  <a:srgbClr val="DAA600"/>
                </a:solidFill>
              </a:rPr>
              <a:t>generation of </a:t>
            </a:r>
            <a:r>
              <a:rPr lang="en-US" b="1" u="sng" dirty="0">
                <a:solidFill>
                  <a:srgbClr val="DAA600"/>
                </a:solidFill>
              </a:rPr>
              <a:t>customers</a:t>
            </a:r>
            <a:r>
              <a:rPr lang="en-US" b="1" dirty="0">
                <a:solidFill>
                  <a:srgbClr val="DAA600"/>
                </a:solidFill>
              </a:rPr>
              <a:t> in the </a:t>
            </a:r>
            <a:r>
              <a:rPr lang="en-US" b="1" dirty="0" smtClean="0">
                <a:solidFill>
                  <a:srgbClr val="DAA600"/>
                </a:solidFill>
              </a:rPr>
              <a:t>marketplace</a:t>
            </a:r>
          </a:p>
          <a:p>
            <a:pPr fontAlgn="base"/>
            <a:r>
              <a:rPr lang="en-US" dirty="0" smtClean="0"/>
              <a:t>Different </a:t>
            </a:r>
            <a:r>
              <a:rPr lang="en-US" dirty="0"/>
              <a:t>attitudes </a:t>
            </a:r>
            <a:r>
              <a:rPr lang="en-US" dirty="0" smtClean="0"/>
              <a:t>towards </a:t>
            </a:r>
            <a:r>
              <a:rPr lang="en-US" dirty="0"/>
              <a:t>employment, </a:t>
            </a:r>
            <a:r>
              <a:rPr lang="en-US" dirty="0" smtClean="0"/>
              <a:t>sales, </a:t>
            </a:r>
            <a:r>
              <a:rPr lang="en-US" dirty="0"/>
              <a:t>and </a:t>
            </a:r>
            <a:r>
              <a:rPr lang="en-US" dirty="0" smtClean="0"/>
              <a:t>marketing; and </a:t>
            </a:r>
          </a:p>
          <a:p>
            <a:pPr fontAlgn="base"/>
            <a:r>
              <a:rPr lang="en-US" b="1" dirty="0" smtClean="0">
                <a:solidFill>
                  <a:srgbClr val="DAA600"/>
                </a:solidFill>
              </a:rPr>
              <a:t>Challenging </a:t>
            </a:r>
            <a:r>
              <a:rPr lang="en-US" b="1" dirty="0">
                <a:solidFill>
                  <a:srgbClr val="DAA600"/>
                </a:solidFill>
              </a:rPr>
              <a:t>conventional strategies and approaches. </a:t>
            </a:r>
            <a:endParaRPr lang="en-US" dirty="0">
              <a:solidFill>
                <a:srgbClr val="DAA600"/>
              </a:solidFill>
            </a:endParaRPr>
          </a:p>
          <a:p>
            <a:endParaRPr lang="en-US" dirty="0"/>
          </a:p>
        </p:txBody>
      </p:sp>
      <p:pic>
        <p:nvPicPr>
          <p:cNvPr id="4" name="Picture 3" descr="FSA template content final.png"/>
          <p:cNvPicPr>
            <a:picLocks noChangeAspect="1"/>
          </p:cNvPicPr>
          <p:nvPr/>
        </p:nvPicPr>
        <p:blipFill rotWithShape="1">
          <a:blip r:embed="rId2">
            <a:extLst>
              <a:ext uri="{28A0092B-C50C-407E-A947-70E740481C1C}">
                <a14:useLocalDpi xmlns:a14="http://schemas.microsoft.com/office/drawing/2010/main" val="0"/>
              </a:ext>
            </a:extLst>
          </a:blip>
          <a:srcRect b="88755"/>
          <a:stretch/>
        </p:blipFill>
        <p:spPr>
          <a:xfrm>
            <a:off x="0" y="0"/>
            <a:ext cx="9144000" cy="771181"/>
          </a:xfrm>
          <a:prstGeom prst="rect">
            <a:avLst/>
          </a:prstGeom>
        </p:spPr>
      </p:pic>
      <p:pic>
        <p:nvPicPr>
          <p:cNvPr id="16386" name="Picture 2" descr="Image result for millennials +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297" y="1450018"/>
            <a:ext cx="3530061" cy="1398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053" y="6096469"/>
            <a:ext cx="8907894" cy="784830"/>
          </a:xfrm>
          <a:prstGeom prst="rect">
            <a:avLst/>
          </a:prstGeom>
          <a:noFill/>
        </p:spPr>
        <p:txBody>
          <a:bodyPr wrap="square" rtlCol="0">
            <a:spAutoFit/>
          </a:bodyPr>
          <a:lstStyle/>
          <a:p>
            <a:r>
              <a:rPr lang="en-US" sz="1500" dirty="0"/>
              <a:t>Becton, J. B., Walker, H. J., Jones-Farmer, A.  (2014). Generational differences in workplace behavior. Journal of Applied Social Psychology</a:t>
            </a:r>
            <a:r>
              <a:rPr lang="en-US" sz="1500" i="1" dirty="0"/>
              <a:t>, 44</a:t>
            </a:r>
            <a:r>
              <a:rPr lang="en-US" sz="1500" dirty="0"/>
              <a:t>, 175-189.</a:t>
            </a:r>
          </a:p>
          <a:p>
            <a:endParaRPr lang="en-US" sz="1500" dirty="0"/>
          </a:p>
        </p:txBody>
      </p:sp>
    </p:spTree>
    <p:extLst>
      <p:ext uri="{BB962C8B-B14F-4D97-AF65-F5344CB8AC3E}">
        <p14:creationId xmlns:p14="http://schemas.microsoft.com/office/powerpoint/2010/main" val="2978865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DA template open, clo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3"/>
          <a:stretch>
            <a:fillRect/>
          </a:stretch>
        </p:blipFill>
        <p:spPr>
          <a:xfrm>
            <a:off x="685800" y="236933"/>
            <a:ext cx="4470400" cy="165100"/>
          </a:xfrm>
          <a:prstGeom prst="rect">
            <a:avLst/>
          </a:prstGeom>
        </p:spPr>
      </p:pic>
      <p:sp>
        <p:nvSpPr>
          <p:cNvPr id="9" name="TextBox 8"/>
          <p:cNvSpPr txBox="1"/>
          <p:nvPr/>
        </p:nvSpPr>
        <p:spPr>
          <a:xfrm>
            <a:off x="685800" y="1737190"/>
            <a:ext cx="8097113" cy="3970318"/>
          </a:xfrm>
          <a:prstGeom prst="rect">
            <a:avLst/>
          </a:prstGeom>
          <a:noFill/>
        </p:spPr>
        <p:txBody>
          <a:bodyPr wrap="square" rtlCol="0">
            <a:spAutoFit/>
          </a:bodyPr>
          <a:lstStyle/>
          <a:p>
            <a:pPr algn="ctr"/>
            <a:r>
              <a:rPr lang="en-US" sz="3600" b="1" dirty="0" smtClean="0"/>
              <a:t>Learning Objectives</a:t>
            </a:r>
          </a:p>
          <a:p>
            <a:r>
              <a:rPr lang="en-US" sz="2400" b="1" dirty="0" smtClean="0"/>
              <a:t>After completing this training you will:</a:t>
            </a:r>
          </a:p>
          <a:p>
            <a:pPr marL="342900" indent="-342900">
              <a:buFont typeface="Courier New" panose="02070309020205020404" pitchFamily="49" charset="0"/>
              <a:buChar char="o"/>
            </a:pPr>
            <a:r>
              <a:rPr lang="en-US" sz="2400" dirty="0" smtClean="0"/>
              <a:t>Be able to articulate the cultural influences and life experiences of a generation different from your own</a:t>
            </a:r>
          </a:p>
          <a:p>
            <a:pPr marL="342900" indent="-342900">
              <a:buFont typeface="Courier New" panose="02070309020205020404" pitchFamily="49" charset="0"/>
              <a:buChar char="o"/>
            </a:pPr>
            <a:r>
              <a:rPr lang="en-US" sz="2400" dirty="0" smtClean="0"/>
              <a:t>Demonstrate how to work more collaboratively with a co-worker from a generation different from your own</a:t>
            </a:r>
          </a:p>
          <a:p>
            <a:pPr marL="342900" indent="-342900">
              <a:buFont typeface="Courier New" panose="02070309020205020404" pitchFamily="49" charset="0"/>
              <a:buChar char="o"/>
            </a:pPr>
            <a:r>
              <a:rPr lang="en-US" sz="2400" dirty="0" smtClean="0"/>
              <a:t>Respond more empathetically to conflict with an individual from a generation different from your own.</a:t>
            </a:r>
          </a:p>
          <a:p>
            <a:pPr marL="342900" indent="-342900">
              <a:buFont typeface="Courier New" panose="02070309020205020404" pitchFamily="49" charset="0"/>
              <a:buChar char="o"/>
            </a:pPr>
            <a:r>
              <a:rPr lang="en-US" sz="2400" dirty="0" smtClean="0"/>
              <a:t>Utilize the strengths of each generation to create a more positive and effective work culture.</a:t>
            </a:r>
          </a:p>
        </p:txBody>
      </p:sp>
    </p:spTree>
    <p:extLst>
      <p:ext uri="{BB962C8B-B14F-4D97-AF65-F5344CB8AC3E}">
        <p14:creationId xmlns:p14="http://schemas.microsoft.com/office/powerpoint/2010/main" val="959096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21" y="648392"/>
            <a:ext cx="8229600" cy="1143000"/>
          </a:xfrm>
        </p:spPr>
        <p:txBody>
          <a:bodyPr/>
          <a:lstStyle/>
          <a:p>
            <a:r>
              <a:rPr lang="en-US" dirty="0" smtClean="0">
                <a:solidFill>
                  <a:srgbClr val="DAA600"/>
                </a:solidFill>
              </a:rPr>
              <a:t>Millennials– Historical Perspective</a:t>
            </a:r>
            <a:endParaRPr lang="en-US" dirty="0">
              <a:solidFill>
                <a:srgbClr val="DAA600"/>
              </a:solidFill>
            </a:endParaRPr>
          </a:p>
        </p:txBody>
      </p:sp>
      <p:sp>
        <p:nvSpPr>
          <p:cNvPr id="3" name="Content Placeholder 2"/>
          <p:cNvSpPr>
            <a:spLocks noGrp="1"/>
          </p:cNvSpPr>
          <p:nvPr>
            <p:ph idx="1"/>
          </p:nvPr>
        </p:nvSpPr>
        <p:spPr>
          <a:xfrm>
            <a:off x="413877" y="1626800"/>
            <a:ext cx="6645291" cy="4978153"/>
          </a:xfrm>
        </p:spPr>
        <p:txBody>
          <a:bodyPr>
            <a:normAutofit/>
          </a:bodyPr>
          <a:lstStyle/>
          <a:p>
            <a:r>
              <a:rPr lang="en-US" dirty="0" smtClean="0"/>
              <a:t>The Rise of Social Media</a:t>
            </a:r>
          </a:p>
          <a:p>
            <a:r>
              <a:rPr lang="en-US" dirty="0" smtClean="0">
                <a:solidFill>
                  <a:srgbClr val="DAA600"/>
                </a:solidFill>
              </a:rPr>
              <a:t>Cell phones/Smart Phones</a:t>
            </a:r>
          </a:p>
          <a:p>
            <a:r>
              <a:rPr lang="en-US" dirty="0" smtClean="0"/>
              <a:t>War (Iraq/Afghanistan)</a:t>
            </a:r>
          </a:p>
          <a:p>
            <a:r>
              <a:rPr lang="en-US" dirty="0" smtClean="0">
                <a:solidFill>
                  <a:srgbClr val="DAA600"/>
                </a:solidFill>
              </a:rPr>
              <a:t>Massive College Debt</a:t>
            </a:r>
          </a:p>
          <a:p>
            <a:r>
              <a:rPr lang="en-US" dirty="0" smtClean="0"/>
              <a:t>Housing Collapse (depression)</a:t>
            </a:r>
          </a:p>
          <a:p>
            <a:r>
              <a:rPr lang="en-US" dirty="0" smtClean="0">
                <a:solidFill>
                  <a:srgbClr val="DAA600"/>
                </a:solidFill>
              </a:rPr>
              <a:t>Dating Online</a:t>
            </a:r>
            <a:endParaRPr lang="en-US" dirty="0">
              <a:solidFill>
                <a:srgbClr val="DAA600"/>
              </a:solidFill>
            </a:endParaRPr>
          </a:p>
          <a:p>
            <a:r>
              <a:rPr lang="en-US" dirty="0" smtClean="0"/>
              <a:t>Increase in School/Mass Shootings</a:t>
            </a:r>
          </a:p>
          <a:p>
            <a:r>
              <a:rPr lang="en-US" dirty="0" smtClean="0">
                <a:solidFill>
                  <a:srgbClr val="DAA600"/>
                </a:solidFill>
              </a:rPr>
              <a:t>First African American President</a:t>
            </a:r>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9218" name="Picture 2" descr="Image result for Dot com b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137" y="1717262"/>
            <a:ext cx="2710173" cy="1526117"/>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Image result for cell 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054" y="3799095"/>
            <a:ext cx="1950693" cy="21719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9393" y="6406640"/>
            <a:ext cx="8123068" cy="307777"/>
          </a:xfrm>
          <a:prstGeom prst="rect">
            <a:avLst/>
          </a:prstGeom>
        </p:spPr>
        <p:txBody>
          <a:bodyPr wrap="square">
            <a:spAutoFit/>
          </a:bodyPr>
          <a:lstStyle/>
          <a:p>
            <a:r>
              <a:rPr lang="en-US" sz="1400" dirty="0" smtClean="0"/>
              <a:t>Clark, </a:t>
            </a:r>
            <a:r>
              <a:rPr lang="en-US" sz="1400" dirty="0"/>
              <a:t>K</a:t>
            </a:r>
            <a:r>
              <a:rPr lang="en-US" sz="1400" dirty="0" smtClean="0"/>
              <a:t>. </a:t>
            </a:r>
            <a:r>
              <a:rPr lang="en-US" sz="1400" dirty="0"/>
              <a:t>R</a:t>
            </a:r>
            <a:r>
              <a:rPr lang="en-US" sz="1400" dirty="0" smtClean="0"/>
              <a:t>. </a:t>
            </a:r>
            <a:r>
              <a:rPr lang="en-US" sz="1400" dirty="0"/>
              <a:t>(</a:t>
            </a:r>
            <a:r>
              <a:rPr lang="en-US" sz="1400" dirty="0" smtClean="0"/>
              <a:t>2017). Managing Multiple Generations in the Workplace.</a:t>
            </a:r>
            <a:r>
              <a:rPr lang="en-US" sz="1400" dirty="0"/>
              <a:t> </a:t>
            </a:r>
            <a:r>
              <a:rPr lang="en-US" sz="1400" i="1" dirty="0" smtClean="0"/>
              <a:t>Radiologic Technology, 88</a:t>
            </a:r>
            <a:r>
              <a:rPr lang="en-US" sz="1400" dirty="0" smtClean="0"/>
              <a:t>, 379-398.</a:t>
            </a:r>
            <a:endParaRPr lang="en-US" sz="1400" dirty="0"/>
          </a:p>
        </p:txBody>
      </p:sp>
    </p:spTree>
    <p:extLst>
      <p:ext uri="{BB962C8B-B14F-4D97-AF65-F5344CB8AC3E}">
        <p14:creationId xmlns:p14="http://schemas.microsoft.com/office/powerpoint/2010/main" val="2444591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956091"/>
            <a:ext cx="5184648" cy="1143000"/>
          </a:xfrm>
        </p:spPr>
        <p:txBody>
          <a:bodyPr/>
          <a:lstStyle/>
          <a:p>
            <a:r>
              <a:rPr lang="en-US" b="1" dirty="0" smtClean="0">
                <a:solidFill>
                  <a:schemeClr val="accent6">
                    <a:lumMod val="75000"/>
                  </a:schemeClr>
                </a:solidFill>
              </a:rPr>
              <a:t>Millennials are:</a:t>
            </a:r>
            <a:endParaRPr lang="en-US" b="1" dirty="0">
              <a:solidFill>
                <a:schemeClr val="accent6">
                  <a:lumMod val="75000"/>
                </a:schemeClr>
              </a:solidFill>
            </a:endParaRPr>
          </a:p>
        </p:txBody>
      </p:sp>
      <p:sp>
        <p:nvSpPr>
          <p:cNvPr id="3" name="Content Placeholder 2"/>
          <p:cNvSpPr>
            <a:spLocks noGrp="1"/>
          </p:cNvSpPr>
          <p:nvPr>
            <p:ph idx="1"/>
          </p:nvPr>
        </p:nvSpPr>
        <p:spPr>
          <a:xfrm>
            <a:off x="73152" y="2624328"/>
            <a:ext cx="8970264" cy="3956946"/>
          </a:xfrm>
        </p:spPr>
        <p:txBody>
          <a:bodyPr>
            <a:normAutofit fontScale="85000" lnSpcReduction="20000"/>
          </a:bodyPr>
          <a:lstStyle/>
          <a:p>
            <a:pPr fontAlgn="base"/>
            <a:r>
              <a:rPr lang="en-US" dirty="0" smtClean="0"/>
              <a:t>Extremely </a:t>
            </a:r>
            <a:r>
              <a:rPr lang="en-US" dirty="0"/>
              <a:t>open-minded and excited about their career opportunities</a:t>
            </a:r>
          </a:p>
          <a:p>
            <a:pPr fontAlgn="base"/>
            <a:r>
              <a:rPr lang="en-US" dirty="0">
                <a:solidFill>
                  <a:schemeClr val="accent6">
                    <a:lumMod val="75000"/>
                  </a:schemeClr>
                </a:solidFill>
              </a:rPr>
              <a:t>G</a:t>
            </a:r>
            <a:r>
              <a:rPr lang="en-US" dirty="0" smtClean="0">
                <a:solidFill>
                  <a:schemeClr val="accent6">
                    <a:lumMod val="75000"/>
                  </a:schemeClr>
                </a:solidFill>
              </a:rPr>
              <a:t>oal-oriented </a:t>
            </a:r>
            <a:r>
              <a:rPr lang="en-US" dirty="0">
                <a:solidFill>
                  <a:schemeClr val="accent6">
                    <a:lumMod val="75000"/>
                  </a:schemeClr>
                </a:solidFill>
              </a:rPr>
              <a:t>and great </a:t>
            </a:r>
            <a:r>
              <a:rPr lang="en-US" dirty="0" smtClean="0">
                <a:solidFill>
                  <a:schemeClr val="accent6">
                    <a:lumMod val="75000"/>
                  </a:schemeClr>
                </a:solidFill>
              </a:rPr>
              <a:t>multi-taskers</a:t>
            </a:r>
            <a:endParaRPr lang="en-US" dirty="0">
              <a:solidFill>
                <a:schemeClr val="accent6">
                  <a:lumMod val="75000"/>
                </a:schemeClr>
              </a:solidFill>
            </a:endParaRPr>
          </a:p>
          <a:p>
            <a:pPr fontAlgn="base"/>
            <a:r>
              <a:rPr lang="en-US" dirty="0"/>
              <a:t>Skilled collaborators who crave open, honest relationships with managers</a:t>
            </a:r>
          </a:p>
          <a:p>
            <a:pPr fontAlgn="base"/>
            <a:r>
              <a:rPr lang="en-US" dirty="0">
                <a:solidFill>
                  <a:schemeClr val="accent6">
                    <a:lumMod val="75000"/>
                  </a:schemeClr>
                </a:solidFill>
              </a:rPr>
              <a:t>Desire to genuinely enjoy their jobs, as well as the people they work with</a:t>
            </a:r>
          </a:p>
          <a:p>
            <a:pPr fontAlgn="base"/>
            <a:r>
              <a:rPr lang="en-US" dirty="0"/>
              <a:t>T</a:t>
            </a:r>
            <a:r>
              <a:rPr lang="en-US" dirty="0" smtClean="0"/>
              <a:t>ech-savvy</a:t>
            </a:r>
            <a:r>
              <a:rPr lang="en-US" dirty="0"/>
              <a:t>, with an innate understanding of how to leverage technology solutions</a:t>
            </a:r>
          </a:p>
          <a:p>
            <a:pPr fontAlgn="base"/>
            <a:r>
              <a:rPr lang="en-US" dirty="0">
                <a:solidFill>
                  <a:schemeClr val="accent6">
                    <a:lumMod val="75000"/>
                  </a:schemeClr>
                </a:solidFill>
              </a:rPr>
              <a:t>Rely heavily on digital means of communication</a:t>
            </a:r>
          </a:p>
          <a:p>
            <a:pPr fontAlgn="base"/>
            <a:endParaRPr lang="en-US" dirty="0"/>
          </a:p>
          <a:p>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7410" name="Picture 2" descr="Image result for millennials +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088" y="845594"/>
            <a:ext cx="2267712" cy="16489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9393" y="6406640"/>
            <a:ext cx="8123068" cy="307777"/>
          </a:xfrm>
          <a:prstGeom prst="rect">
            <a:avLst/>
          </a:prstGeom>
        </p:spPr>
        <p:txBody>
          <a:bodyPr wrap="square">
            <a:spAutoFit/>
          </a:bodyPr>
          <a:lstStyle/>
          <a:p>
            <a:r>
              <a:rPr lang="en-US" sz="1400" dirty="0" smtClean="0"/>
              <a:t>Clark, </a:t>
            </a:r>
            <a:r>
              <a:rPr lang="en-US" sz="1400" dirty="0"/>
              <a:t>K</a:t>
            </a:r>
            <a:r>
              <a:rPr lang="en-US" sz="1400" dirty="0" smtClean="0"/>
              <a:t>. </a:t>
            </a:r>
            <a:r>
              <a:rPr lang="en-US" sz="1400" dirty="0"/>
              <a:t>R</a:t>
            </a:r>
            <a:r>
              <a:rPr lang="en-US" sz="1400" dirty="0" smtClean="0"/>
              <a:t>. </a:t>
            </a:r>
            <a:r>
              <a:rPr lang="en-US" sz="1400" dirty="0"/>
              <a:t>(</a:t>
            </a:r>
            <a:r>
              <a:rPr lang="en-US" sz="1400" dirty="0" smtClean="0"/>
              <a:t>2017). Managing Multiple Generations in the Workplace.</a:t>
            </a:r>
            <a:r>
              <a:rPr lang="en-US" sz="1400" dirty="0"/>
              <a:t> </a:t>
            </a:r>
            <a:r>
              <a:rPr lang="en-US" sz="1400" i="1" dirty="0" smtClean="0"/>
              <a:t>Radiologic Technology, 88</a:t>
            </a:r>
            <a:r>
              <a:rPr lang="en-US" sz="1400" dirty="0" smtClean="0"/>
              <a:t>, 379-398.</a:t>
            </a:r>
            <a:endParaRPr lang="en-US" sz="1400" dirty="0"/>
          </a:p>
        </p:txBody>
      </p:sp>
    </p:spTree>
    <p:extLst>
      <p:ext uri="{BB962C8B-B14F-4D97-AF65-F5344CB8AC3E}">
        <p14:creationId xmlns:p14="http://schemas.microsoft.com/office/powerpoint/2010/main" val="3127504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84" y="897754"/>
            <a:ext cx="8121316" cy="558067"/>
          </a:xfrm>
        </p:spPr>
        <p:txBody>
          <a:bodyPr>
            <a:normAutofit fontScale="90000"/>
          </a:bodyPr>
          <a:lstStyle/>
          <a:p>
            <a:r>
              <a:rPr lang="en-US" dirty="0" smtClean="0">
                <a:solidFill>
                  <a:schemeClr val="accent6">
                    <a:lumMod val="75000"/>
                  </a:schemeClr>
                </a:solidFill>
              </a:rPr>
              <a:t>Millennials</a:t>
            </a:r>
            <a:endParaRPr lang="en-US" dirty="0">
              <a:solidFill>
                <a:schemeClr val="accent6">
                  <a:lumMod val="75000"/>
                </a:schemeClr>
              </a:solidFill>
            </a:endParaRPr>
          </a:p>
        </p:txBody>
      </p:sp>
      <p:sp>
        <p:nvSpPr>
          <p:cNvPr id="3" name="Content Placeholder 2"/>
          <p:cNvSpPr>
            <a:spLocks noGrp="1"/>
          </p:cNvSpPr>
          <p:nvPr>
            <p:ph idx="1"/>
          </p:nvPr>
        </p:nvSpPr>
        <p:spPr>
          <a:xfrm>
            <a:off x="457200" y="4041648"/>
            <a:ext cx="8229600" cy="2058363"/>
          </a:xfrm>
        </p:spPr>
        <p:txBody>
          <a:bodyPr>
            <a:normAutofit fontScale="92500" lnSpcReduction="20000"/>
          </a:bodyPr>
          <a:lstStyle/>
          <a:p>
            <a:r>
              <a:rPr lang="en-US" dirty="0" smtClean="0"/>
              <a:t>Millennials started entering the work force after the 2008 crash and have faced bleak prospects for professional advancement and many anticipate </a:t>
            </a:r>
            <a:r>
              <a:rPr lang="en-US" dirty="0"/>
              <a:t>staying at any given job for</a:t>
            </a:r>
            <a:r>
              <a:rPr lang="en-US" dirty="0">
                <a:solidFill>
                  <a:srgbClr val="DAA600"/>
                </a:solidFill>
              </a:rPr>
              <a:t> less than three years</a:t>
            </a:r>
            <a:r>
              <a:rPr lang="en-US" dirty="0" smtClean="0">
                <a:solidFill>
                  <a:srgbClr val="DAA600"/>
                </a:solidFill>
              </a:rPr>
              <a:t>.</a:t>
            </a:r>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AutoShape 4" descr="Image result for job interview +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2" name="Picture 6" descr="Image result for Millennial + Job +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212" y="1677402"/>
            <a:ext cx="3807012" cy="21426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9184" y="6167703"/>
            <a:ext cx="8123068" cy="307777"/>
          </a:xfrm>
          <a:prstGeom prst="rect">
            <a:avLst/>
          </a:prstGeom>
        </p:spPr>
        <p:txBody>
          <a:bodyPr wrap="square">
            <a:spAutoFit/>
          </a:bodyPr>
          <a:lstStyle/>
          <a:p>
            <a:r>
              <a:rPr lang="en-US" sz="1400" dirty="0" smtClean="0"/>
              <a:t>Lawson, M. (2017). Shifting to the next generation workplace.</a:t>
            </a:r>
            <a:r>
              <a:rPr lang="en-US" sz="1400" dirty="0"/>
              <a:t> </a:t>
            </a:r>
            <a:r>
              <a:rPr lang="en-US" sz="1400" i="1" dirty="0" smtClean="0"/>
              <a:t>Public Management,</a:t>
            </a:r>
            <a:r>
              <a:rPr lang="en-US" sz="1400" dirty="0" smtClean="0"/>
              <a:t> 14-18.</a:t>
            </a:r>
            <a:endParaRPr lang="en-US" sz="1400" dirty="0"/>
          </a:p>
        </p:txBody>
      </p:sp>
    </p:spTree>
    <p:extLst>
      <p:ext uri="{BB962C8B-B14F-4D97-AF65-F5344CB8AC3E}">
        <p14:creationId xmlns:p14="http://schemas.microsoft.com/office/powerpoint/2010/main" val="1461392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graphicFrame>
        <p:nvGraphicFramePr>
          <p:cNvPr id="4" name="Diagram 3"/>
          <p:cNvGraphicFramePr/>
          <p:nvPr>
            <p:extLst>
              <p:ext uri="{D42A27DB-BD31-4B8C-83A1-F6EECF244321}">
                <p14:modId xmlns:p14="http://schemas.microsoft.com/office/powerpoint/2010/main" val="396917999"/>
              </p:ext>
            </p:extLst>
          </p:nvPr>
        </p:nvGraphicFramePr>
        <p:xfrm>
          <a:off x="291993" y="1397000"/>
          <a:ext cx="8475489" cy="50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36915" y="834633"/>
            <a:ext cx="7707085" cy="553998"/>
          </a:xfrm>
          <a:prstGeom prst="rect">
            <a:avLst/>
          </a:prstGeom>
          <a:noFill/>
        </p:spPr>
        <p:txBody>
          <a:bodyPr wrap="square" rtlCol="0">
            <a:spAutoFit/>
          </a:bodyPr>
          <a:lstStyle/>
          <a:p>
            <a:r>
              <a:rPr lang="en-US" sz="3000" b="1" dirty="0" smtClean="0"/>
              <a:t>Inspiring and Motivating </a:t>
            </a:r>
            <a:r>
              <a:rPr lang="en-US" sz="3000" b="1" dirty="0" smtClean="0"/>
              <a:t>Millennial</a:t>
            </a:r>
            <a:endParaRPr lang="en-US" sz="3000" b="1" dirty="0"/>
          </a:p>
        </p:txBody>
      </p:sp>
      <p:sp>
        <p:nvSpPr>
          <p:cNvPr id="7" name="Rectangle 6"/>
          <p:cNvSpPr/>
          <p:nvPr/>
        </p:nvSpPr>
        <p:spPr>
          <a:xfrm>
            <a:off x="291993" y="6480588"/>
            <a:ext cx="8123068" cy="307777"/>
          </a:xfrm>
          <a:prstGeom prst="rect">
            <a:avLst/>
          </a:prstGeom>
        </p:spPr>
        <p:txBody>
          <a:bodyPr wrap="square">
            <a:spAutoFit/>
          </a:bodyPr>
          <a:lstStyle/>
          <a:p>
            <a:r>
              <a:rPr lang="en-US" sz="1400" dirty="0" smtClean="0"/>
              <a:t>Lawson, M. (2017). Shifting to the next generation workplace.</a:t>
            </a:r>
            <a:r>
              <a:rPr lang="en-US" sz="1400" dirty="0"/>
              <a:t> </a:t>
            </a:r>
            <a:r>
              <a:rPr lang="en-US" sz="1400" i="1" dirty="0" smtClean="0"/>
              <a:t>Public Management,</a:t>
            </a:r>
            <a:r>
              <a:rPr lang="en-US" sz="1400" dirty="0" smtClean="0"/>
              <a:t> 14-18.</a:t>
            </a:r>
            <a:endParaRPr lang="en-US" sz="1400" dirty="0"/>
          </a:p>
        </p:txBody>
      </p:sp>
    </p:spTree>
    <p:extLst>
      <p:ext uri="{BB962C8B-B14F-4D97-AF65-F5344CB8AC3E}">
        <p14:creationId xmlns:p14="http://schemas.microsoft.com/office/powerpoint/2010/main" val="1688269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607331"/>
            <a:ext cx="8856186" cy="1143000"/>
          </a:xfrm>
        </p:spPr>
        <p:txBody>
          <a:bodyPr>
            <a:noAutofit/>
          </a:bodyPr>
          <a:lstStyle/>
          <a:p>
            <a:r>
              <a:rPr lang="en-US" sz="3600" b="1" u="sng" dirty="0" smtClean="0">
                <a:solidFill>
                  <a:srgbClr val="DAA600"/>
                </a:solidFill>
              </a:rPr>
              <a:t>Digital Connection With A Millennial</a:t>
            </a:r>
            <a:endParaRPr lang="en-US" sz="3600" b="1" u="sng" dirty="0">
              <a:solidFill>
                <a:srgbClr val="DAA600"/>
              </a:solidFill>
            </a:endParaRPr>
          </a:p>
        </p:txBody>
      </p:sp>
      <p:pic>
        <p:nvPicPr>
          <p:cNvPr id="4" name="Picture 3" descr="DSHS template open, close.png"/>
          <p:cNvPicPr>
            <a:picLocks noChangeAspect="1"/>
          </p:cNvPicPr>
          <p:nvPr/>
        </p:nvPicPr>
        <p:blipFill rotWithShape="1">
          <a:blip r:embed="rId3">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TextBox 5"/>
          <p:cNvSpPr txBox="1"/>
          <p:nvPr/>
        </p:nvSpPr>
        <p:spPr>
          <a:xfrm>
            <a:off x="733927" y="1588169"/>
            <a:ext cx="7941913" cy="4832092"/>
          </a:xfrm>
          <a:prstGeom prst="rect">
            <a:avLst/>
          </a:prstGeom>
          <a:solidFill>
            <a:schemeClr val="accent1">
              <a:lumMod val="20000"/>
              <a:lumOff val="80000"/>
            </a:schemeClr>
          </a:solidFill>
          <a:ln>
            <a:solidFill>
              <a:schemeClr val="accent1"/>
            </a:solidFill>
          </a:ln>
        </p:spPr>
        <p:txBody>
          <a:bodyPr wrap="square" rtlCol="0">
            <a:spAutoFit/>
          </a:bodyPr>
          <a:lstStyle/>
          <a:p>
            <a:r>
              <a:rPr lang="en-US" sz="2800" b="1" dirty="0" smtClean="0">
                <a:solidFill>
                  <a:srgbClr val="DAA600"/>
                </a:solidFill>
              </a:rPr>
              <a:t>Guess what? It’s ok, for this exercise, to use your cell phone.  Find a millennial and talk together about how you want to digitally communicate.  Maybe text, email, snapchat or other confidential medium.  If you don’t have a cell phone handy you can chose to a one-to-one conversation.  Chat about:</a:t>
            </a:r>
          </a:p>
          <a:p>
            <a:endParaRPr lang="en-US" sz="2800" b="1" dirty="0" smtClean="0">
              <a:solidFill>
                <a:srgbClr val="00B050"/>
              </a:solidFill>
            </a:endParaRPr>
          </a:p>
          <a:p>
            <a:pPr marL="457200" indent="-457200">
              <a:buFont typeface="Arial" panose="020B0604020202020204" pitchFamily="34" charset="0"/>
              <a:buChar char="•"/>
            </a:pPr>
            <a:r>
              <a:rPr lang="en-US" sz="2800" b="1" dirty="0" smtClean="0">
                <a:solidFill>
                  <a:srgbClr val="00B050"/>
                </a:solidFill>
              </a:rPr>
              <a:t>Where do you want to travel in your life?</a:t>
            </a:r>
          </a:p>
          <a:p>
            <a:pPr marL="457200" indent="-457200">
              <a:buFont typeface="Arial" panose="020B0604020202020204" pitchFamily="34" charset="0"/>
              <a:buChar char="•"/>
            </a:pPr>
            <a:r>
              <a:rPr lang="en-US" sz="2800" b="1" dirty="0" smtClean="0">
                <a:solidFill>
                  <a:srgbClr val="002060"/>
                </a:solidFill>
              </a:rPr>
              <a:t>What is their dream job?</a:t>
            </a:r>
          </a:p>
          <a:p>
            <a:pPr marL="457200" indent="-457200">
              <a:buFont typeface="Arial" panose="020B0604020202020204" pitchFamily="34" charset="0"/>
              <a:buChar char="•"/>
            </a:pPr>
            <a:r>
              <a:rPr lang="en-US" sz="2800" b="1" dirty="0" smtClean="0">
                <a:solidFill>
                  <a:srgbClr val="00B050"/>
                </a:solidFill>
              </a:rPr>
              <a:t>How do you want to make a difference in the world?</a:t>
            </a:r>
            <a:endParaRPr lang="en-US" sz="2800" b="1" dirty="0">
              <a:solidFill>
                <a:srgbClr val="00B050"/>
              </a:solidFill>
            </a:endParaRPr>
          </a:p>
        </p:txBody>
      </p:sp>
    </p:spTree>
    <p:extLst>
      <p:ext uri="{BB962C8B-B14F-4D97-AF65-F5344CB8AC3E}">
        <p14:creationId xmlns:p14="http://schemas.microsoft.com/office/powerpoint/2010/main" val="2279406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198075"/>
            <a:ext cx="8229600" cy="1143000"/>
          </a:xfrm>
        </p:spPr>
        <p:txBody>
          <a:bodyPr>
            <a:normAutofit fontScale="90000"/>
          </a:bodyPr>
          <a:lstStyle/>
          <a:p>
            <a:r>
              <a:rPr lang="en-US" dirty="0" smtClean="0">
                <a:solidFill>
                  <a:srgbClr val="0070C0"/>
                </a:solidFill>
              </a:rPr>
              <a:t>Creating A Multi-Generational </a:t>
            </a:r>
            <a:br>
              <a:rPr lang="en-US" dirty="0" smtClean="0">
                <a:solidFill>
                  <a:srgbClr val="0070C0"/>
                </a:solidFill>
              </a:rPr>
            </a:br>
            <a:r>
              <a:rPr lang="en-US" dirty="0" smtClean="0">
                <a:solidFill>
                  <a:srgbClr val="0070C0"/>
                </a:solidFill>
              </a:rPr>
              <a:t>Work Environment</a:t>
            </a:r>
            <a:endParaRPr lang="en-US" dirty="0">
              <a:solidFill>
                <a:srgbClr val="0070C0"/>
              </a:solidFill>
            </a:endParaRP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5" name="AutoShape 2" descr="Image result for multigenerational workplac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multigenerational workplace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1510" name="Picture 6" descr="Image result for multigenerational workplac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830" y="2815390"/>
            <a:ext cx="3521889" cy="352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01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607331"/>
            <a:ext cx="8856186" cy="1143000"/>
          </a:xfrm>
        </p:spPr>
        <p:txBody>
          <a:bodyPr>
            <a:noAutofit/>
          </a:bodyPr>
          <a:lstStyle/>
          <a:p>
            <a:r>
              <a:rPr lang="en-US" sz="3600" b="1" u="sng" dirty="0" smtClean="0">
                <a:solidFill>
                  <a:srgbClr val="0070C0"/>
                </a:solidFill>
              </a:rPr>
              <a:t>Generational Fishbowl Activity</a:t>
            </a:r>
            <a:endParaRPr lang="en-US" sz="3600" b="1" u="sng" dirty="0">
              <a:solidFill>
                <a:srgbClr val="0070C0"/>
              </a:solidFill>
            </a:endParaRPr>
          </a:p>
        </p:txBody>
      </p:sp>
      <p:pic>
        <p:nvPicPr>
          <p:cNvPr id="4" name="Picture 3" descr="DSHS template open, close.png"/>
          <p:cNvPicPr>
            <a:picLocks noChangeAspect="1"/>
          </p:cNvPicPr>
          <p:nvPr/>
        </p:nvPicPr>
        <p:blipFill rotWithShape="1">
          <a:blip r:embed="rId3">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026" name="Picture 2" descr="Image result for comparing fish bow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33596"/>
            <a:ext cx="7620000"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69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523978"/>
            <a:ext cx="8229600" cy="1143000"/>
          </a:xfrm>
        </p:spPr>
        <p:txBody>
          <a:bodyPr>
            <a:normAutofit fontScale="90000"/>
          </a:bodyPr>
          <a:lstStyle/>
          <a:p>
            <a:r>
              <a:rPr lang="en-US" dirty="0" smtClean="0">
                <a:solidFill>
                  <a:srgbClr val="0070C0"/>
                </a:solidFill>
              </a:rPr>
              <a:t>Multi-Generational Work Environment</a:t>
            </a:r>
            <a:endParaRPr lang="en-US" dirty="0">
              <a:solidFill>
                <a:srgbClr val="0070C0"/>
              </a:solidFill>
            </a:endParaRPr>
          </a:p>
        </p:txBody>
      </p:sp>
      <p:sp>
        <p:nvSpPr>
          <p:cNvPr id="3" name="Content Placeholder 2"/>
          <p:cNvSpPr>
            <a:spLocks noGrp="1"/>
          </p:cNvSpPr>
          <p:nvPr>
            <p:ph idx="1"/>
          </p:nvPr>
        </p:nvSpPr>
        <p:spPr>
          <a:xfrm>
            <a:off x="307975" y="3200402"/>
            <a:ext cx="8555287" cy="3019924"/>
          </a:xfrm>
        </p:spPr>
        <p:txBody>
          <a:bodyPr>
            <a:normAutofit fontScale="25000" lnSpcReduction="20000"/>
          </a:bodyPr>
          <a:lstStyle/>
          <a:p>
            <a:r>
              <a:rPr lang="en-US" sz="11200" b="1" dirty="0">
                <a:solidFill>
                  <a:srgbClr val="0070C0"/>
                </a:solidFill>
              </a:rPr>
              <a:t>Foster a work environment that respects and values differences</a:t>
            </a:r>
            <a:r>
              <a:rPr lang="en-US" sz="11200" b="1" dirty="0" smtClean="0">
                <a:solidFill>
                  <a:srgbClr val="0070C0"/>
                </a:solidFill>
              </a:rPr>
              <a:t>— </a:t>
            </a:r>
            <a:r>
              <a:rPr lang="en-US" sz="11200" dirty="0" smtClean="0"/>
              <a:t>rather</a:t>
            </a:r>
            <a:r>
              <a:rPr lang="en-US" sz="11200" dirty="0" smtClean="0">
                <a:solidFill>
                  <a:schemeClr val="accent6">
                    <a:lumMod val="75000"/>
                  </a:schemeClr>
                </a:solidFill>
              </a:rPr>
              <a:t> </a:t>
            </a:r>
            <a:r>
              <a:rPr lang="en-US" sz="11200" dirty="0"/>
              <a:t>than downplaying or punishing them. </a:t>
            </a:r>
            <a:endParaRPr lang="en-US" sz="11200" dirty="0" smtClean="0"/>
          </a:p>
          <a:p>
            <a:r>
              <a:rPr lang="en-US" sz="11200" dirty="0" smtClean="0"/>
              <a:t>Remember the research is still showing that </a:t>
            </a:r>
            <a:r>
              <a:rPr lang="en-US" sz="11200" b="1" dirty="0" smtClean="0">
                <a:solidFill>
                  <a:srgbClr val="0070C0"/>
                </a:solidFill>
              </a:rPr>
              <a:t>individual differences outweigh generational differences</a:t>
            </a:r>
            <a:r>
              <a:rPr lang="en-US" sz="11200" dirty="0" smtClean="0"/>
              <a:t>.  We need to take generational cohort experiences into consideration but policy should not be developed SOLELY on these generalized differences</a:t>
            </a:r>
          </a:p>
          <a:p>
            <a:pPr marL="0" indent="0">
              <a:buNone/>
            </a:pPr>
            <a:endParaRPr lang="en-US" sz="6400" dirty="0" smtClean="0"/>
          </a:p>
          <a:p>
            <a:pPr marL="0" indent="0">
              <a:buNone/>
            </a:pPr>
            <a:r>
              <a:rPr lang="en-US" sz="6400" dirty="0" smtClean="0"/>
              <a:t>Becton, J. B., Walker, H. J., Jones-Farmer, A.  </a:t>
            </a:r>
            <a:r>
              <a:rPr lang="en-US" sz="6400" dirty="0"/>
              <a:t>(</a:t>
            </a:r>
            <a:r>
              <a:rPr lang="en-US" sz="6400" dirty="0" smtClean="0"/>
              <a:t>2014). Generational differences in workplace behavior. Journal of Applied Social Psychology</a:t>
            </a:r>
            <a:r>
              <a:rPr lang="en-US" sz="6400" i="1" dirty="0" smtClean="0"/>
              <a:t>, 44</a:t>
            </a:r>
            <a:r>
              <a:rPr lang="en-US" sz="6400" dirty="0" smtClean="0"/>
              <a:t>, 175-189.</a:t>
            </a:r>
            <a:endParaRPr lang="en-US" sz="6400" dirty="0"/>
          </a:p>
          <a:p>
            <a:pPr marL="0" indent="0">
              <a:buNone/>
            </a:pPr>
            <a:endParaRPr lang="en-US" sz="11200" b="1" dirty="0" smtClean="0">
              <a:solidFill>
                <a:srgbClr val="00B050"/>
              </a:solidFill>
            </a:endParaRPr>
          </a:p>
          <a:p>
            <a:pPr marL="0" indent="0">
              <a:buNone/>
            </a:pPr>
            <a:endParaRPr lang="en-US" sz="6000" dirty="0">
              <a:solidFill>
                <a:schemeClr val="accent5">
                  <a:lumMod val="75000"/>
                </a:schemeClr>
              </a:solidFill>
            </a:endParaRPr>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5" name="AutoShape 2" descr="Image result for multigenerational workplac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multigenerational workplace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1510" name="Picture 6" descr="Image result for multigenerational workplac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408" y="1281128"/>
            <a:ext cx="1819656" cy="181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08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614088668"/>
              </p:ext>
            </p:extLst>
          </p:nvPr>
        </p:nvGraphicFramePr>
        <p:xfrm>
          <a:off x="2" y="0"/>
          <a:ext cx="9143999" cy="7091816"/>
        </p:xfrm>
        <a:graphic>
          <a:graphicData uri="http://schemas.openxmlformats.org/drawingml/2006/table">
            <a:tbl>
              <a:tblPr firstRow="1" bandRow="1">
                <a:tableStyleId>{F5AB1C69-6EDB-4FF4-983F-18BD219EF322}</a:tableStyleId>
              </a:tblPr>
              <a:tblGrid>
                <a:gridCol w="1784410">
                  <a:extLst>
                    <a:ext uri="{9D8B030D-6E8A-4147-A177-3AD203B41FA5}">
                      <a16:colId xmlns:a16="http://schemas.microsoft.com/office/drawing/2014/main" val="20000"/>
                    </a:ext>
                  </a:extLst>
                </a:gridCol>
                <a:gridCol w="3027285">
                  <a:extLst>
                    <a:ext uri="{9D8B030D-6E8A-4147-A177-3AD203B41FA5}">
                      <a16:colId xmlns:a16="http://schemas.microsoft.com/office/drawing/2014/main" val="20001"/>
                    </a:ext>
                  </a:extLst>
                </a:gridCol>
                <a:gridCol w="2334827">
                  <a:extLst>
                    <a:ext uri="{9D8B030D-6E8A-4147-A177-3AD203B41FA5}">
                      <a16:colId xmlns:a16="http://schemas.microsoft.com/office/drawing/2014/main" val="20002"/>
                    </a:ext>
                  </a:extLst>
                </a:gridCol>
                <a:gridCol w="1997477">
                  <a:extLst>
                    <a:ext uri="{9D8B030D-6E8A-4147-A177-3AD203B41FA5}">
                      <a16:colId xmlns:a16="http://schemas.microsoft.com/office/drawing/2014/main" val="20003"/>
                    </a:ext>
                  </a:extLst>
                </a:gridCol>
              </a:tblGrid>
              <a:tr h="470411">
                <a:tc>
                  <a:txBody>
                    <a:bodyPr/>
                    <a:lstStyle/>
                    <a:p>
                      <a:pPr algn="ctr"/>
                      <a:endParaRPr lang="en-US" dirty="0"/>
                    </a:p>
                  </a:txBody>
                  <a:tcPr>
                    <a:solidFill>
                      <a:schemeClr val="accent3">
                        <a:lumMod val="75000"/>
                      </a:schemeClr>
                    </a:solidFill>
                  </a:tcPr>
                </a:tc>
                <a:tc>
                  <a:txBody>
                    <a:bodyPr/>
                    <a:lstStyle/>
                    <a:p>
                      <a:pPr algn="ctr"/>
                      <a:r>
                        <a:rPr lang="en-US" dirty="0" smtClean="0"/>
                        <a:t>Boomers</a:t>
                      </a:r>
                      <a:endParaRPr lang="en-US" dirty="0"/>
                    </a:p>
                  </a:txBody>
                  <a:tcPr>
                    <a:solidFill>
                      <a:schemeClr val="accent3">
                        <a:lumMod val="75000"/>
                      </a:schemeClr>
                    </a:solidFill>
                  </a:tcPr>
                </a:tc>
                <a:tc>
                  <a:txBody>
                    <a:bodyPr/>
                    <a:lstStyle/>
                    <a:p>
                      <a:pPr algn="ctr"/>
                      <a:r>
                        <a:rPr lang="en-US" dirty="0" smtClean="0"/>
                        <a:t>Gen X</a:t>
                      </a:r>
                      <a:endParaRPr lang="en-US" dirty="0"/>
                    </a:p>
                  </a:txBody>
                  <a:tcPr>
                    <a:solidFill>
                      <a:schemeClr val="accent3">
                        <a:lumMod val="75000"/>
                      </a:schemeClr>
                    </a:solidFill>
                  </a:tcPr>
                </a:tc>
                <a:tc>
                  <a:txBody>
                    <a:bodyPr/>
                    <a:lstStyle/>
                    <a:p>
                      <a:pPr algn="ctr"/>
                      <a:r>
                        <a:rPr lang="en-US" dirty="0" smtClean="0"/>
                        <a:t>Millennials</a:t>
                      </a:r>
                      <a:endParaRPr lang="en-US" dirty="0"/>
                    </a:p>
                  </a:txBody>
                  <a:tcPr>
                    <a:solidFill>
                      <a:schemeClr val="accent3">
                        <a:lumMod val="75000"/>
                      </a:schemeClr>
                    </a:solidFill>
                  </a:tcPr>
                </a:tc>
                <a:extLst>
                  <a:ext uri="{0D108BD9-81ED-4DB2-BD59-A6C34878D82A}">
                    <a16:rowId xmlns:a16="http://schemas.microsoft.com/office/drawing/2014/main" val="10000"/>
                  </a:ext>
                </a:extLst>
              </a:tr>
              <a:tr h="419038">
                <a:tc>
                  <a:txBody>
                    <a:bodyPr/>
                    <a:lstStyle/>
                    <a:p>
                      <a:r>
                        <a:rPr lang="en-US" sz="1600" dirty="0" smtClean="0"/>
                        <a:t>Communication</a:t>
                      </a:r>
                      <a:endParaRPr lang="en-US" sz="1600" dirty="0"/>
                    </a:p>
                  </a:txBody>
                  <a:tcPr/>
                </a:tc>
                <a:tc>
                  <a:txBody>
                    <a:bodyPr/>
                    <a:lstStyle/>
                    <a:p>
                      <a:r>
                        <a:rPr lang="en-US" sz="1600" dirty="0" smtClean="0"/>
                        <a:t>Face-to-Face or Phone</a:t>
                      </a:r>
                      <a:endParaRPr lang="en-US" sz="1600" dirty="0"/>
                    </a:p>
                  </a:txBody>
                  <a:tcPr/>
                </a:tc>
                <a:tc>
                  <a:txBody>
                    <a:bodyPr/>
                    <a:lstStyle/>
                    <a:p>
                      <a:r>
                        <a:rPr lang="en-US" sz="1600" dirty="0" smtClean="0"/>
                        <a:t>Voicemail or email</a:t>
                      </a:r>
                      <a:endParaRPr lang="en-US" sz="1600" dirty="0"/>
                    </a:p>
                  </a:txBody>
                  <a:tcPr/>
                </a:tc>
                <a:tc>
                  <a:txBody>
                    <a:bodyPr/>
                    <a:lstStyle/>
                    <a:p>
                      <a:r>
                        <a:rPr lang="en-US" sz="1600" dirty="0" smtClean="0"/>
                        <a:t>IM</a:t>
                      </a:r>
                      <a:r>
                        <a:rPr lang="en-US" sz="1600" baseline="0" dirty="0" smtClean="0"/>
                        <a:t> or Text</a:t>
                      </a:r>
                      <a:endParaRPr lang="en-US" sz="1600" dirty="0"/>
                    </a:p>
                  </a:txBody>
                  <a:tcPr/>
                </a:tc>
                <a:extLst>
                  <a:ext uri="{0D108BD9-81ED-4DB2-BD59-A6C34878D82A}">
                    <a16:rowId xmlns:a16="http://schemas.microsoft.com/office/drawing/2014/main" val="10001"/>
                  </a:ext>
                </a:extLst>
              </a:tr>
              <a:tr h="650921">
                <a:tc>
                  <a:txBody>
                    <a:bodyPr/>
                    <a:lstStyle/>
                    <a:p>
                      <a:r>
                        <a:rPr lang="en-US" sz="1600" dirty="0" smtClean="0"/>
                        <a:t>Acknowledgement</a:t>
                      </a:r>
                      <a:endParaRPr lang="en-US" sz="1600" dirty="0"/>
                    </a:p>
                  </a:txBody>
                  <a:tcPr/>
                </a:tc>
                <a:tc>
                  <a:txBody>
                    <a:bodyPr/>
                    <a:lstStyle/>
                    <a:p>
                      <a:r>
                        <a:rPr lang="en-US" sz="1600" dirty="0" smtClean="0"/>
                        <a:t>Show personal appreciation</a:t>
                      </a:r>
                      <a:endParaRPr lang="en-US" sz="1600" dirty="0"/>
                    </a:p>
                  </a:txBody>
                  <a:tcPr/>
                </a:tc>
                <a:tc>
                  <a:txBody>
                    <a:bodyPr/>
                    <a:lstStyle/>
                    <a:p>
                      <a:r>
                        <a:rPr lang="en-US" sz="1600" dirty="0" smtClean="0"/>
                        <a:t>Reward with free</a:t>
                      </a:r>
                      <a:r>
                        <a:rPr lang="en-US" sz="1600" baseline="0" dirty="0" smtClean="0"/>
                        <a:t> time or opportunities</a:t>
                      </a:r>
                      <a:endParaRPr lang="en-US" sz="1600" dirty="0"/>
                    </a:p>
                  </a:txBody>
                  <a:tcPr/>
                </a:tc>
                <a:tc>
                  <a:txBody>
                    <a:bodyPr/>
                    <a:lstStyle/>
                    <a:p>
                      <a:r>
                        <a:rPr lang="en-US" sz="1600" dirty="0" smtClean="0"/>
                        <a:t>Awards and Certificates</a:t>
                      </a:r>
                      <a:endParaRPr lang="en-US" sz="1600" dirty="0"/>
                    </a:p>
                  </a:txBody>
                  <a:tcPr/>
                </a:tc>
                <a:extLst>
                  <a:ext uri="{0D108BD9-81ED-4DB2-BD59-A6C34878D82A}">
                    <a16:rowId xmlns:a16="http://schemas.microsoft.com/office/drawing/2014/main" val="10002"/>
                  </a:ext>
                </a:extLst>
              </a:tr>
              <a:tr h="650921">
                <a:tc>
                  <a:txBody>
                    <a:bodyPr/>
                    <a:lstStyle/>
                    <a:p>
                      <a:r>
                        <a:rPr lang="en-US" sz="1600" dirty="0" smtClean="0"/>
                        <a:t>How to Show Respect</a:t>
                      </a:r>
                      <a:endParaRPr lang="en-US" sz="1600" dirty="0"/>
                    </a:p>
                  </a:txBody>
                  <a:tcPr/>
                </a:tc>
                <a:tc>
                  <a:txBody>
                    <a:bodyPr/>
                    <a:lstStyle/>
                    <a:p>
                      <a:r>
                        <a:rPr lang="en-US" sz="1600" dirty="0" smtClean="0"/>
                        <a:t>Treat them as equals</a:t>
                      </a:r>
                      <a:endParaRPr lang="en-US" sz="1600" dirty="0"/>
                    </a:p>
                  </a:txBody>
                  <a:tcPr/>
                </a:tc>
                <a:tc>
                  <a:txBody>
                    <a:bodyPr/>
                    <a:lstStyle/>
                    <a:p>
                      <a:r>
                        <a:rPr lang="en-US" sz="1600" dirty="0" smtClean="0"/>
                        <a:t>Support training &amp; growth</a:t>
                      </a:r>
                      <a:endParaRPr lang="en-US" sz="1600" dirty="0"/>
                    </a:p>
                  </a:txBody>
                  <a:tcPr/>
                </a:tc>
                <a:tc>
                  <a:txBody>
                    <a:bodyPr/>
                    <a:lstStyle/>
                    <a:p>
                      <a:r>
                        <a:rPr lang="en-US" sz="1600" dirty="0" smtClean="0"/>
                        <a:t>Value civic duty</a:t>
                      </a:r>
                      <a:endParaRPr lang="en-US" sz="1600" dirty="0"/>
                    </a:p>
                  </a:txBody>
                  <a:tcPr/>
                </a:tc>
                <a:extLst>
                  <a:ext uri="{0D108BD9-81ED-4DB2-BD59-A6C34878D82A}">
                    <a16:rowId xmlns:a16="http://schemas.microsoft.com/office/drawing/2014/main" val="10003"/>
                  </a:ext>
                </a:extLst>
              </a:tr>
              <a:tr h="650921">
                <a:tc>
                  <a:txBody>
                    <a:bodyPr/>
                    <a:lstStyle/>
                    <a:p>
                      <a:r>
                        <a:rPr lang="en-US" sz="1600" dirty="0" smtClean="0"/>
                        <a:t>Super</a:t>
                      </a:r>
                      <a:r>
                        <a:rPr lang="en-US" sz="1600" baseline="0" dirty="0" smtClean="0"/>
                        <a:t>vision Style That Works Best</a:t>
                      </a:r>
                      <a:endParaRPr lang="en-US" sz="1600" dirty="0"/>
                    </a:p>
                  </a:txBody>
                  <a:tcPr/>
                </a:tc>
                <a:tc>
                  <a:txBody>
                    <a:bodyPr/>
                    <a:lstStyle/>
                    <a:p>
                      <a:r>
                        <a:rPr lang="en-US" sz="1600" dirty="0" smtClean="0"/>
                        <a:t>Democratic not</a:t>
                      </a:r>
                      <a:r>
                        <a:rPr lang="en-US" sz="1600" baseline="0" dirty="0" smtClean="0"/>
                        <a:t> hierarchical</a:t>
                      </a:r>
                      <a:endParaRPr lang="en-US" sz="1600" dirty="0"/>
                    </a:p>
                  </a:txBody>
                  <a:tcPr/>
                </a:tc>
                <a:tc>
                  <a:txBody>
                    <a:bodyPr/>
                    <a:lstStyle/>
                    <a:p>
                      <a:r>
                        <a:rPr lang="en-US" sz="1600" dirty="0" smtClean="0"/>
                        <a:t>Give them freedom</a:t>
                      </a:r>
                      <a:endParaRPr lang="en-US" sz="1600" dirty="0"/>
                    </a:p>
                  </a:txBody>
                  <a:tcPr/>
                </a:tc>
                <a:tc>
                  <a:txBody>
                    <a:bodyPr/>
                    <a:lstStyle/>
                    <a:p>
                      <a:r>
                        <a:rPr lang="en-US" sz="1600" dirty="0" smtClean="0"/>
                        <a:t>Be collaborative</a:t>
                      </a:r>
                      <a:endParaRPr lang="en-US" sz="1600" dirty="0"/>
                    </a:p>
                  </a:txBody>
                  <a:tcPr/>
                </a:tc>
                <a:extLst>
                  <a:ext uri="{0D108BD9-81ED-4DB2-BD59-A6C34878D82A}">
                    <a16:rowId xmlns:a16="http://schemas.microsoft.com/office/drawing/2014/main" val="10004"/>
                  </a:ext>
                </a:extLst>
              </a:tr>
              <a:tr h="650921">
                <a:tc>
                  <a:txBody>
                    <a:bodyPr/>
                    <a:lstStyle/>
                    <a:p>
                      <a:r>
                        <a:rPr lang="en-US" sz="1600" dirty="0" smtClean="0"/>
                        <a:t>How</a:t>
                      </a:r>
                      <a:r>
                        <a:rPr lang="en-US" sz="1600" baseline="0" dirty="0" smtClean="0"/>
                        <a:t> to Motivate</a:t>
                      </a:r>
                      <a:endParaRPr lang="en-US" sz="1600" dirty="0"/>
                    </a:p>
                  </a:txBody>
                  <a:tcPr/>
                </a:tc>
                <a:tc>
                  <a:txBody>
                    <a:bodyPr/>
                    <a:lstStyle/>
                    <a:p>
                      <a:r>
                        <a:rPr lang="en-US" sz="1600" dirty="0" smtClean="0"/>
                        <a:t>Tell them “we need you” because</a:t>
                      </a:r>
                      <a:endParaRPr lang="en-US" sz="1600" dirty="0"/>
                    </a:p>
                  </a:txBody>
                  <a:tcPr/>
                </a:tc>
                <a:tc>
                  <a:txBody>
                    <a:bodyPr/>
                    <a:lstStyle/>
                    <a:p>
                      <a:r>
                        <a:rPr lang="en-US" sz="1600" dirty="0" smtClean="0"/>
                        <a:t>Think globally</a:t>
                      </a:r>
                      <a:endParaRPr lang="en-US" sz="1600" dirty="0"/>
                    </a:p>
                  </a:txBody>
                  <a:tcPr/>
                </a:tc>
                <a:tc>
                  <a:txBody>
                    <a:bodyPr/>
                    <a:lstStyle/>
                    <a:p>
                      <a:r>
                        <a:rPr lang="en-US" sz="1600" dirty="0" smtClean="0"/>
                        <a:t>Offer coaching &amp; support</a:t>
                      </a:r>
                      <a:endParaRPr lang="en-US" sz="1600" dirty="0"/>
                    </a:p>
                  </a:txBody>
                  <a:tcPr/>
                </a:tc>
                <a:extLst>
                  <a:ext uri="{0D108BD9-81ED-4DB2-BD59-A6C34878D82A}">
                    <a16:rowId xmlns:a16="http://schemas.microsoft.com/office/drawing/2014/main" val="10005"/>
                  </a:ext>
                </a:extLst>
              </a:tr>
              <a:tr h="671613">
                <a:tc>
                  <a:txBody>
                    <a:bodyPr/>
                    <a:lstStyle/>
                    <a:p>
                      <a:r>
                        <a:rPr lang="en-US" sz="1600" dirty="0" smtClean="0"/>
                        <a:t>How</a:t>
                      </a:r>
                      <a:r>
                        <a:rPr lang="en-US" sz="1600" baseline="0" dirty="0" smtClean="0"/>
                        <a:t> they work best with teams</a:t>
                      </a:r>
                      <a:endParaRPr lang="en-US" sz="1600" dirty="0"/>
                    </a:p>
                  </a:txBody>
                  <a:tcPr/>
                </a:tc>
                <a:tc>
                  <a:txBody>
                    <a:bodyPr/>
                    <a:lstStyle/>
                    <a:p>
                      <a:r>
                        <a:rPr lang="en-US" sz="1600" dirty="0" smtClean="0"/>
                        <a:t>They</a:t>
                      </a:r>
                      <a:r>
                        <a:rPr lang="en-US" sz="1600" baseline="0" dirty="0" smtClean="0"/>
                        <a:t> are motivated to collaborate but needs to know how this fits </a:t>
                      </a:r>
                      <a:r>
                        <a:rPr lang="en-US" sz="1600" dirty="0" smtClean="0"/>
                        <a:t>the mission of</a:t>
                      </a:r>
                      <a:r>
                        <a:rPr lang="en-US" sz="1600" baseline="0" dirty="0" smtClean="0"/>
                        <a:t> the agency</a:t>
                      </a:r>
                      <a:endParaRPr lang="en-US" sz="1600" dirty="0"/>
                    </a:p>
                  </a:txBody>
                  <a:tcPr/>
                </a:tc>
                <a:tc>
                  <a:txBody>
                    <a:bodyPr/>
                    <a:lstStyle/>
                    <a:p>
                      <a:r>
                        <a:rPr lang="en-US" sz="1600" dirty="0" smtClean="0"/>
                        <a:t>Give them individual</a:t>
                      </a:r>
                      <a:r>
                        <a:rPr lang="en-US" sz="1600" baseline="0" dirty="0" smtClean="0"/>
                        <a:t> assignments and d</a:t>
                      </a:r>
                      <a:r>
                        <a:rPr lang="en-US" sz="1600" dirty="0" smtClean="0"/>
                        <a:t>on’t micromanage</a:t>
                      </a:r>
                      <a:endParaRPr lang="en-US" sz="1600" dirty="0"/>
                    </a:p>
                  </a:txBody>
                  <a:tcPr/>
                </a:tc>
                <a:tc>
                  <a:txBody>
                    <a:bodyPr/>
                    <a:lstStyle/>
                    <a:p>
                      <a:r>
                        <a:rPr lang="en-US" sz="1600" dirty="0" smtClean="0"/>
                        <a:t>Provide</a:t>
                      </a:r>
                      <a:r>
                        <a:rPr lang="en-US" sz="1600" baseline="0" dirty="0" smtClean="0"/>
                        <a:t> flexibility in assignments and participation</a:t>
                      </a:r>
                      <a:endParaRPr lang="en-US" sz="1600" dirty="0"/>
                    </a:p>
                  </a:txBody>
                  <a:tcPr/>
                </a:tc>
                <a:extLst>
                  <a:ext uri="{0D108BD9-81ED-4DB2-BD59-A6C34878D82A}">
                    <a16:rowId xmlns:a16="http://schemas.microsoft.com/office/drawing/2014/main" val="10006"/>
                  </a:ext>
                </a:extLst>
              </a:tr>
              <a:tr h="650921">
                <a:tc>
                  <a:txBody>
                    <a:bodyPr/>
                    <a:lstStyle/>
                    <a:p>
                      <a:r>
                        <a:rPr lang="en-US" sz="1600" dirty="0" smtClean="0"/>
                        <a:t>Feedback</a:t>
                      </a:r>
                      <a:endParaRPr lang="en-US" sz="1600" dirty="0"/>
                    </a:p>
                  </a:txBody>
                  <a:tcPr/>
                </a:tc>
                <a:tc>
                  <a:txBody>
                    <a:bodyPr/>
                    <a:lstStyle/>
                    <a:p>
                      <a:r>
                        <a:rPr lang="en-US" sz="1600" dirty="0" smtClean="0"/>
                        <a:t>Ask for and hear their input</a:t>
                      </a:r>
                      <a:endParaRPr lang="en-US" sz="1600" dirty="0"/>
                    </a:p>
                  </a:txBody>
                  <a:tcPr/>
                </a:tc>
                <a:tc>
                  <a:txBody>
                    <a:bodyPr/>
                    <a:lstStyle/>
                    <a:p>
                      <a:r>
                        <a:rPr lang="en-US" sz="1600" dirty="0" smtClean="0"/>
                        <a:t>Give</a:t>
                      </a:r>
                      <a:r>
                        <a:rPr lang="en-US" sz="1600" baseline="0" dirty="0" smtClean="0"/>
                        <a:t> timely and specific feedback</a:t>
                      </a:r>
                      <a:endParaRPr lang="en-US" sz="1600" dirty="0"/>
                    </a:p>
                  </a:txBody>
                  <a:tcPr/>
                </a:tc>
                <a:tc>
                  <a:txBody>
                    <a:bodyPr/>
                    <a:lstStyle/>
                    <a:p>
                      <a:r>
                        <a:rPr lang="en-US" sz="1600" dirty="0" smtClean="0"/>
                        <a:t>Tell</a:t>
                      </a:r>
                      <a:r>
                        <a:rPr lang="en-US" sz="1600" baseline="0" dirty="0" smtClean="0"/>
                        <a:t> them how they make a difference</a:t>
                      </a:r>
                      <a:endParaRPr lang="en-US" sz="1600" dirty="0"/>
                    </a:p>
                  </a:txBody>
                  <a:tcPr/>
                </a:tc>
                <a:extLst>
                  <a:ext uri="{0D108BD9-81ED-4DB2-BD59-A6C34878D82A}">
                    <a16:rowId xmlns:a16="http://schemas.microsoft.com/office/drawing/2014/main" val="10007"/>
                  </a:ext>
                </a:extLst>
              </a:tr>
              <a:tr h="650921">
                <a:tc>
                  <a:txBody>
                    <a:bodyPr/>
                    <a:lstStyle/>
                    <a:p>
                      <a:r>
                        <a:rPr lang="en-US" sz="1600" dirty="0" smtClean="0"/>
                        <a:t>Professional Developmental</a:t>
                      </a:r>
                      <a:r>
                        <a:rPr lang="en-US" sz="1600" baseline="0" dirty="0" smtClean="0"/>
                        <a:t> Needs: </a:t>
                      </a:r>
                      <a:endParaRPr lang="en-US" sz="1600" dirty="0"/>
                    </a:p>
                  </a:txBody>
                  <a:tcPr/>
                </a:tc>
                <a:tc>
                  <a:txBody>
                    <a:bodyPr/>
                    <a:lstStyle/>
                    <a:p>
                      <a:r>
                        <a:rPr lang="en-US" sz="1600" dirty="0" smtClean="0"/>
                        <a:t>Offer flexible schedules or phased retirement</a:t>
                      </a:r>
                      <a:endParaRPr lang="en-US" sz="1600" dirty="0"/>
                    </a:p>
                  </a:txBody>
                  <a:tcPr/>
                </a:tc>
                <a:tc>
                  <a:txBody>
                    <a:bodyPr/>
                    <a:lstStyle/>
                    <a:p>
                      <a:r>
                        <a:rPr lang="en-US" sz="1600" dirty="0" smtClean="0"/>
                        <a:t>Care about their personal goals </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Provide the</a:t>
                      </a:r>
                      <a:r>
                        <a:rPr lang="en-US" sz="1600" baseline="0" dirty="0" smtClean="0"/>
                        <a:t> latest technology</a:t>
                      </a:r>
                      <a:endParaRPr lang="en-US" sz="1600" dirty="0" smtClean="0"/>
                    </a:p>
                    <a:p>
                      <a:endParaRPr lang="en-US" sz="1600" dirty="0"/>
                    </a:p>
                  </a:txBody>
                  <a:tcPr/>
                </a:tc>
                <a:extLst>
                  <a:ext uri="{0D108BD9-81ED-4DB2-BD59-A6C34878D82A}">
                    <a16:rowId xmlns:a16="http://schemas.microsoft.com/office/drawing/2014/main" val="10008"/>
                  </a:ext>
                </a:extLst>
              </a:tr>
              <a:tr h="650921">
                <a:tc>
                  <a:txBody>
                    <a:bodyPr/>
                    <a:lstStyle/>
                    <a:p>
                      <a:r>
                        <a:rPr lang="en-US" sz="1600" dirty="0" smtClean="0"/>
                        <a:t>What they want</a:t>
                      </a:r>
                      <a:r>
                        <a:rPr lang="en-US" sz="1600" baseline="0" dirty="0" smtClean="0"/>
                        <a:t> from the Org.</a:t>
                      </a:r>
                      <a:endParaRPr lang="en-US" sz="1600" dirty="0"/>
                    </a:p>
                  </a:txBody>
                  <a:tcPr/>
                </a:tc>
                <a:tc>
                  <a:txBody>
                    <a:bodyPr/>
                    <a:lstStyle/>
                    <a:p>
                      <a:r>
                        <a:rPr lang="en-US" sz="1600" dirty="0" smtClean="0"/>
                        <a:t>Leverage their knowledge</a:t>
                      </a:r>
                      <a:endParaRPr lang="en-US" sz="1600" dirty="0"/>
                    </a:p>
                  </a:txBody>
                  <a:tcPr/>
                </a:tc>
                <a:tc>
                  <a:txBody>
                    <a:bodyPr/>
                    <a:lstStyle/>
                    <a:p>
                      <a:r>
                        <a:rPr lang="en-US" sz="1600" dirty="0" smtClean="0"/>
                        <a:t>Make it fun</a:t>
                      </a:r>
                      <a:endParaRPr lang="en-US" sz="1600" dirty="0"/>
                    </a:p>
                  </a:txBody>
                  <a:tcPr/>
                </a:tc>
                <a:tc>
                  <a:txBody>
                    <a:bodyPr/>
                    <a:lstStyle/>
                    <a:p>
                      <a:r>
                        <a:rPr lang="en-US" sz="1600" dirty="0" smtClean="0"/>
                        <a:t>Promote volunteerism</a:t>
                      </a:r>
                      <a:endParaRPr lang="en-US" sz="1600" dirty="0"/>
                    </a:p>
                  </a:txBody>
                  <a:tcPr/>
                </a:tc>
                <a:extLst>
                  <a:ext uri="{0D108BD9-81ED-4DB2-BD59-A6C34878D82A}">
                    <a16:rowId xmlns:a16="http://schemas.microsoft.com/office/drawing/2014/main" val="10009"/>
                  </a:ext>
                </a:extLst>
              </a:tr>
              <a:tr h="650921">
                <a:tc>
                  <a:txBody>
                    <a:bodyPr/>
                    <a:lstStyle/>
                    <a:p>
                      <a:r>
                        <a:rPr lang="en-US" sz="1600" dirty="0" smtClean="0"/>
                        <a:t>They value</a:t>
                      </a:r>
                      <a:endParaRPr lang="en-US" sz="1600" dirty="0"/>
                    </a:p>
                  </a:txBody>
                  <a:tcPr/>
                </a:tc>
                <a:tc>
                  <a:txBody>
                    <a:bodyPr/>
                    <a:lstStyle/>
                    <a:p>
                      <a:r>
                        <a:rPr lang="en-US" sz="1600" dirty="0" smtClean="0"/>
                        <a:t>Teamwork</a:t>
                      </a:r>
                      <a:endParaRPr lang="en-US" sz="1600" dirty="0"/>
                    </a:p>
                  </a:txBody>
                  <a:tcPr/>
                </a:tc>
                <a:tc>
                  <a:txBody>
                    <a:bodyPr/>
                    <a:lstStyle/>
                    <a:p>
                      <a:r>
                        <a:rPr lang="en-US" sz="1600" dirty="0" smtClean="0"/>
                        <a:t>Diversity</a:t>
                      </a:r>
                      <a:endParaRPr lang="en-US" sz="1600" dirty="0"/>
                    </a:p>
                  </a:txBody>
                  <a:tcPr/>
                </a:tc>
                <a:tc>
                  <a:txBody>
                    <a:bodyPr/>
                    <a:lstStyle/>
                    <a:p>
                      <a:r>
                        <a:rPr lang="en-US" sz="1600" dirty="0" smtClean="0"/>
                        <a:t>Technical advancements</a:t>
                      </a:r>
                      <a:endParaRPr lang="en-US" sz="16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71590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1"/>
            <a:ext cx="8229600" cy="1143000"/>
          </a:xfrm>
        </p:spPr>
        <p:txBody>
          <a:bodyPr/>
          <a:lstStyle/>
          <a:p>
            <a:r>
              <a:rPr lang="en-US" b="1" dirty="0" smtClean="0">
                <a:solidFill>
                  <a:srgbClr val="0070C0"/>
                </a:solidFill>
              </a:rPr>
              <a:t>Employers Should Consider</a:t>
            </a:r>
            <a:endParaRPr lang="en-US" b="1" dirty="0">
              <a:solidFill>
                <a:srgbClr val="0070C0"/>
              </a:solidFill>
            </a:endParaRPr>
          </a:p>
        </p:txBody>
      </p:sp>
      <p:sp>
        <p:nvSpPr>
          <p:cNvPr id="3" name="Content Placeholder 2"/>
          <p:cNvSpPr>
            <a:spLocks noGrp="1"/>
          </p:cNvSpPr>
          <p:nvPr>
            <p:ph idx="1"/>
          </p:nvPr>
        </p:nvSpPr>
        <p:spPr>
          <a:xfrm>
            <a:off x="818388" y="3401569"/>
            <a:ext cx="7507224" cy="3300984"/>
          </a:xfrm>
        </p:spPr>
        <p:txBody>
          <a:bodyPr>
            <a:normAutofit/>
          </a:bodyPr>
          <a:lstStyle/>
          <a:p>
            <a:r>
              <a:rPr lang="en-US" dirty="0" smtClean="0"/>
              <a:t>Formal </a:t>
            </a:r>
            <a:r>
              <a:rPr lang="en-US" dirty="0"/>
              <a:t>or informal organization-wide </a:t>
            </a:r>
            <a:r>
              <a:rPr lang="en-US" b="1" dirty="0">
                <a:solidFill>
                  <a:srgbClr val="0070C0"/>
                </a:solidFill>
              </a:rPr>
              <a:t>mentoring program</a:t>
            </a:r>
            <a:r>
              <a:rPr lang="en-US" dirty="0"/>
              <a:t>.  Nurture, nurture, nurture</a:t>
            </a:r>
            <a:r>
              <a:rPr lang="en-US" dirty="0" smtClean="0"/>
              <a:t>!</a:t>
            </a:r>
          </a:p>
          <a:p>
            <a:r>
              <a:rPr lang="en-US" b="1" dirty="0" smtClean="0">
                <a:solidFill>
                  <a:srgbClr val="0070C0"/>
                </a:solidFill>
              </a:rPr>
              <a:t>Team-building activities </a:t>
            </a:r>
            <a:r>
              <a:rPr lang="en-US" dirty="0" smtClean="0"/>
              <a:t>whenever a new person is hired into the team</a:t>
            </a:r>
          </a:p>
          <a:p>
            <a:r>
              <a:rPr lang="en-US" b="1" dirty="0" smtClean="0">
                <a:solidFill>
                  <a:srgbClr val="0070C0"/>
                </a:solidFill>
              </a:rPr>
              <a:t>MINIMIZE criticism </a:t>
            </a:r>
            <a:r>
              <a:rPr lang="en-US" dirty="0" smtClean="0"/>
              <a:t>of other generations</a:t>
            </a:r>
            <a:endParaRPr lang="en-US" dirty="0"/>
          </a:p>
        </p:txBody>
      </p:sp>
      <p:pic>
        <p:nvPicPr>
          <p:cNvPr id="4" name="Picture 3" descr="FSA template content final.png"/>
          <p:cNvPicPr>
            <a:picLocks noChangeAspect="1"/>
          </p:cNvPicPr>
          <p:nvPr/>
        </p:nvPicPr>
        <p:blipFill rotWithShape="1">
          <a:blip r:embed="rId2">
            <a:extLst>
              <a:ext uri="{28A0092B-C50C-407E-A947-70E740481C1C}">
                <a14:useLocalDpi xmlns:a14="http://schemas.microsoft.com/office/drawing/2010/main" val="0"/>
              </a:ext>
            </a:extLst>
          </a:blip>
          <a:srcRect b="88755"/>
          <a:stretch/>
        </p:blipFill>
        <p:spPr>
          <a:xfrm>
            <a:off x="0" y="0"/>
            <a:ext cx="9144000" cy="771181"/>
          </a:xfrm>
          <a:prstGeom prst="rect">
            <a:avLst/>
          </a:prstGeom>
        </p:spPr>
      </p:pic>
      <p:pic>
        <p:nvPicPr>
          <p:cNvPr id="22530" name="Picture 2" descr="Image result for multigenerational workplac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895" y="1488542"/>
            <a:ext cx="2963137" cy="197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92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SA template content final.png"/>
          <p:cNvPicPr>
            <a:picLocks noChangeAspect="1"/>
          </p:cNvPicPr>
          <p:nvPr/>
        </p:nvPicPr>
        <p:blipFill rotWithShape="1">
          <a:blip r:embed="rId3">
            <a:extLst>
              <a:ext uri="{28A0092B-C50C-407E-A947-70E740481C1C}">
                <a14:useLocalDpi xmlns:a14="http://schemas.microsoft.com/office/drawing/2010/main" val="0"/>
              </a:ext>
            </a:extLst>
          </a:blip>
          <a:srcRect b="88755"/>
          <a:stretch/>
        </p:blipFill>
        <p:spPr>
          <a:xfrm>
            <a:off x="0" y="0"/>
            <a:ext cx="9144000" cy="771181"/>
          </a:xfrm>
          <a:prstGeom prst="rect">
            <a:avLst/>
          </a:prstGeom>
        </p:spPr>
      </p:pic>
      <p:sp>
        <p:nvSpPr>
          <p:cNvPr id="4" name="Title 1"/>
          <p:cNvSpPr>
            <a:spLocks noGrp="1"/>
          </p:cNvSpPr>
          <p:nvPr>
            <p:ph type="title"/>
          </p:nvPr>
        </p:nvSpPr>
        <p:spPr>
          <a:xfrm>
            <a:off x="457200" y="973378"/>
            <a:ext cx="8229600" cy="1143000"/>
          </a:xfrm>
        </p:spPr>
        <p:txBody>
          <a:bodyPr/>
          <a:lstStyle/>
          <a:p>
            <a:pPr algn="l"/>
            <a:r>
              <a:rPr lang="en-US" dirty="0" smtClean="0">
                <a:solidFill>
                  <a:srgbClr val="005CAB"/>
                </a:solidFill>
              </a:rPr>
              <a:t>What is a Generation?</a:t>
            </a:r>
            <a:endParaRPr lang="en-US" dirty="0">
              <a:solidFill>
                <a:srgbClr val="005CAB"/>
              </a:solidFill>
            </a:endParaRPr>
          </a:p>
        </p:txBody>
      </p:sp>
      <p:sp>
        <p:nvSpPr>
          <p:cNvPr id="5" name="Content Placeholder 3"/>
          <p:cNvSpPr>
            <a:spLocks noGrp="1"/>
          </p:cNvSpPr>
          <p:nvPr>
            <p:ph idx="1"/>
          </p:nvPr>
        </p:nvSpPr>
        <p:spPr>
          <a:xfrm>
            <a:off x="240303" y="2123074"/>
            <a:ext cx="7979434" cy="3429000"/>
          </a:xfrm>
        </p:spPr>
        <p:txBody>
          <a:bodyPr>
            <a:normAutofit lnSpcReduction="10000"/>
          </a:bodyPr>
          <a:lstStyle/>
          <a:p>
            <a:pPr marL="0" indent="0">
              <a:buNone/>
            </a:pPr>
            <a:r>
              <a:rPr lang="en-US" dirty="0" smtClean="0">
                <a:solidFill>
                  <a:srgbClr val="005CAB"/>
                </a:solidFill>
              </a:rPr>
              <a:t>Generation Cohort Theory:</a:t>
            </a:r>
          </a:p>
          <a:p>
            <a:pPr marL="0" indent="0">
              <a:buNone/>
            </a:pPr>
            <a:r>
              <a:rPr lang="en-US" dirty="0" smtClean="0">
                <a:solidFill>
                  <a:srgbClr val="00B050"/>
                </a:solidFill>
              </a:rPr>
              <a:t>“A generation is defined as a group of individuals born and living contemporaneously who share </a:t>
            </a:r>
            <a:r>
              <a:rPr lang="en-US" b="1" dirty="0" smtClean="0">
                <a:solidFill>
                  <a:srgbClr val="00B050"/>
                </a:solidFill>
              </a:rPr>
              <a:t>common knowledge </a:t>
            </a:r>
            <a:r>
              <a:rPr lang="en-US" dirty="0" smtClean="0">
                <a:solidFill>
                  <a:srgbClr val="00B050"/>
                </a:solidFill>
              </a:rPr>
              <a:t>and </a:t>
            </a:r>
            <a:r>
              <a:rPr lang="en-US" b="1" dirty="0" smtClean="0">
                <a:solidFill>
                  <a:srgbClr val="00B050"/>
                </a:solidFill>
              </a:rPr>
              <a:t>experiences</a:t>
            </a:r>
            <a:r>
              <a:rPr lang="en-US" dirty="0" smtClean="0">
                <a:solidFill>
                  <a:srgbClr val="00B050"/>
                </a:solidFill>
              </a:rPr>
              <a:t> that affect their </a:t>
            </a:r>
            <a:r>
              <a:rPr lang="en-US" b="1" dirty="0" smtClean="0">
                <a:solidFill>
                  <a:srgbClr val="00B050"/>
                </a:solidFill>
              </a:rPr>
              <a:t>thoughts, attitudes, values, beliefs and behaviors” </a:t>
            </a:r>
          </a:p>
          <a:p>
            <a:pPr marL="0" indent="0">
              <a:buNone/>
            </a:pPr>
            <a:r>
              <a:rPr lang="en-US" sz="2500" dirty="0" smtClean="0">
                <a:solidFill>
                  <a:srgbClr val="00B050"/>
                </a:solidFill>
              </a:rPr>
              <a:t>(Clark, pg. 379 2017)</a:t>
            </a:r>
            <a:endParaRPr lang="en-US" sz="2500" dirty="0">
              <a:solidFill>
                <a:srgbClr val="00B050"/>
              </a:solidFill>
            </a:endParaRPr>
          </a:p>
        </p:txBody>
      </p:sp>
      <p:pic>
        <p:nvPicPr>
          <p:cNvPr id="6" name="Picture 2" descr="Image result for Gen 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871" y="3888791"/>
            <a:ext cx="1393035" cy="25213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aby boom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399" y="805515"/>
            <a:ext cx="3168700" cy="1478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illennia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871" y="5221523"/>
            <a:ext cx="3834442" cy="147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21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SA template content final.png"/>
          <p:cNvPicPr>
            <a:picLocks noChangeAspect="1"/>
          </p:cNvPicPr>
          <p:nvPr/>
        </p:nvPicPr>
        <p:blipFill rotWithShape="1">
          <a:blip r:embed="rId3">
            <a:extLst>
              <a:ext uri="{28A0092B-C50C-407E-A947-70E740481C1C}">
                <a14:useLocalDpi xmlns:a14="http://schemas.microsoft.com/office/drawing/2010/main" val="0"/>
              </a:ext>
            </a:extLst>
          </a:blip>
          <a:srcRect b="88755"/>
          <a:stretch/>
        </p:blipFill>
        <p:spPr>
          <a:xfrm>
            <a:off x="0" y="0"/>
            <a:ext cx="9144000" cy="771181"/>
          </a:xfrm>
          <a:prstGeom prst="rect">
            <a:avLst/>
          </a:prstGeom>
        </p:spPr>
      </p:pic>
      <p:sp>
        <p:nvSpPr>
          <p:cNvPr id="17" name="TextBox 16"/>
          <p:cNvSpPr txBox="1"/>
          <p:nvPr/>
        </p:nvSpPr>
        <p:spPr>
          <a:xfrm>
            <a:off x="384202" y="935890"/>
            <a:ext cx="8214232" cy="5878532"/>
          </a:xfrm>
          <a:prstGeom prst="rect">
            <a:avLst/>
          </a:prstGeom>
          <a:noFill/>
        </p:spPr>
        <p:txBody>
          <a:bodyPr wrap="square" rtlCol="0">
            <a:spAutoFit/>
          </a:bodyPr>
          <a:lstStyle/>
          <a:p>
            <a:pPr algn="ctr"/>
            <a:r>
              <a:rPr lang="en-US" sz="5500" dirty="0" smtClean="0">
                <a:solidFill>
                  <a:srgbClr val="00B050"/>
                </a:solidFill>
              </a:rPr>
              <a:t>References</a:t>
            </a:r>
          </a:p>
          <a:p>
            <a:pPr algn="ctr"/>
            <a:endParaRPr lang="en-US" sz="2500" dirty="0" smtClean="0">
              <a:solidFill>
                <a:srgbClr val="00B050"/>
              </a:solidFill>
            </a:endParaRPr>
          </a:p>
          <a:p>
            <a:r>
              <a:rPr lang="en-US" sz="2200" dirty="0"/>
              <a:t>Becton, J. B., Walker, H. J., Jones-Farmer, A.  (2014). Generational </a:t>
            </a:r>
            <a:endParaRPr lang="en-US" sz="2200" dirty="0" smtClean="0"/>
          </a:p>
          <a:p>
            <a:r>
              <a:rPr lang="en-US" sz="2200" dirty="0"/>
              <a:t>	</a:t>
            </a:r>
            <a:r>
              <a:rPr lang="en-US" sz="2200" dirty="0" smtClean="0"/>
              <a:t>differences </a:t>
            </a:r>
            <a:r>
              <a:rPr lang="en-US" sz="2200" dirty="0"/>
              <a:t>in workplace behavior. Journal </a:t>
            </a:r>
            <a:r>
              <a:rPr lang="en-US" sz="2200" dirty="0" smtClean="0"/>
              <a:t>of </a:t>
            </a:r>
            <a:r>
              <a:rPr lang="en-US" sz="2200" dirty="0"/>
              <a:t>Applied Social </a:t>
            </a:r>
            <a:endParaRPr lang="en-US" sz="2200" dirty="0" smtClean="0"/>
          </a:p>
          <a:p>
            <a:r>
              <a:rPr lang="en-US" sz="2200" dirty="0"/>
              <a:t>	</a:t>
            </a:r>
            <a:r>
              <a:rPr lang="en-US" sz="2200" dirty="0" smtClean="0"/>
              <a:t>Psychology</a:t>
            </a:r>
            <a:r>
              <a:rPr lang="en-US" sz="2200" i="1" dirty="0"/>
              <a:t>, 44</a:t>
            </a:r>
            <a:r>
              <a:rPr lang="en-US" sz="2200" dirty="0"/>
              <a:t>, </a:t>
            </a:r>
            <a:r>
              <a:rPr lang="en-US" sz="2200" dirty="0" smtClean="0"/>
              <a:t>175-189</a:t>
            </a:r>
          </a:p>
          <a:p>
            <a:endParaRPr lang="en-US" sz="1000" dirty="0" smtClean="0"/>
          </a:p>
          <a:p>
            <a:r>
              <a:rPr lang="en-US" sz="2200" dirty="0"/>
              <a:t>Clark, K. R. (2017). Managing Multiple Generations in </a:t>
            </a:r>
            <a:r>
              <a:rPr lang="en-US" sz="2200" dirty="0" smtClean="0"/>
              <a:t>the </a:t>
            </a:r>
          </a:p>
          <a:p>
            <a:r>
              <a:rPr lang="en-US" sz="2200" dirty="0"/>
              <a:t>	</a:t>
            </a:r>
            <a:r>
              <a:rPr lang="en-US" sz="2200" dirty="0" smtClean="0"/>
              <a:t>Workplace</a:t>
            </a:r>
            <a:r>
              <a:rPr lang="en-US" sz="2200" dirty="0"/>
              <a:t>. </a:t>
            </a:r>
            <a:r>
              <a:rPr lang="en-US" sz="2200" i="1" dirty="0"/>
              <a:t>Radiologic Technology, 88</a:t>
            </a:r>
            <a:r>
              <a:rPr lang="en-US" sz="2200" dirty="0"/>
              <a:t>, 379-398</a:t>
            </a:r>
            <a:r>
              <a:rPr lang="en-US" sz="2200" dirty="0" smtClean="0"/>
              <a:t>.</a:t>
            </a:r>
          </a:p>
          <a:p>
            <a:endParaRPr lang="en-US" sz="1000" dirty="0" smtClean="0"/>
          </a:p>
          <a:p>
            <a:r>
              <a:rPr lang="en-US" sz="2200" dirty="0" err="1"/>
              <a:t>Gibaldi</a:t>
            </a:r>
            <a:r>
              <a:rPr lang="en-US" sz="2200" dirty="0"/>
              <a:t>, C.P. (2013). Changing the trends of retirement: Baby Boomers </a:t>
            </a:r>
            <a:endParaRPr lang="en-US" sz="2200" dirty="0" smtClean="0"/>
          </a:p>
          <a:p>
            <a:r>
              <a:rPr lang="en-US" sz="2200" dirty="0"/>
              <a:t>	</a:t>
            </a:r>
            <a:r>
              <a:rPr lang="en-US" sz="2200" dirty="0" smtClean="0"/>
              <a:t>leading </a:t>
            </a:r>
            <a:r>
              <a:rPr lang="en-US" sz="2200" dirty="0"/>
              <a:t>the charge. </a:t>
            </a:r>
            <a:r>
              <a:rPr lang="en-US" sz="2200" i="1" dirty="0"/>
              <a:t>Review of </a:t>
            </a:r>
            <a:r>
              <a:rPr lang="en-US" sz="2200" i="1" dirty="0" smtClean="0"/>
              <a:t>Business</a:t>
            </a:r>
            <a:r>
              <a:rPr lang="en-US" sz="2200" i="1" dirty="0"/>
              <a:t>, 34</a:t>
            </a:r>
            <a:r>
              <a:rPr lang="en-US" sz="2200" dirty="0"/>
              <a:t>, 50-57</a:t>
            </a:r>
            <a:r>
              <a:rPr lang="en-US" sz="2200" dirty="0" smtClean="0"/>
              <a:t>.</a:t>
            </a:r>
          </a:p>
          <a:p>
            <a:endParaRPr lang="en-US" sz="1000" dirty="0" smtClean="0"/>
          </a:p>
          <a:p>
            <a:r>
              <a:rPr lang="en-US" sz="2200" dirty="0"/>
              <a:t>Lawson, M. (2017). Shifting to the next generation workplace. </a:t>
            </a:r>
            <a:r>
              <a:rPr lang="en-US" sz="2200" i="1" dirty="0"/>
              <a:t>Public </a:t>
            </a:r>
            <a:endParaRPr lang="en-US" sz="2200" i="1" dirty="0" smtClean="0"/>
          </a:p>
          <a:p>
            <a:r>
              <a:rPr lang="en-US" sz="2200" i="1" dirty="0"/>
              <a:t>	</a:t>
            </a:r>
            <a:r>
              <a:rPr lang="en-US" sz="2200" i="1" dirty="0" smtClean="0"/>
              <a:t>Management</a:t>
            </a:r>
            <a:r>
              <a:rPr lang="en-US" sz="2200" i="1" dirty="0"/>
              <a:t>,</a:t>
            </a:r>
            <a:r>
              <a:rPr lang="en-US" sz="2200" dirty="0"/>
              <a:t> 14-18</a:t>
            </a:r>
            <a:r>
              <a:rPr lang="en-US" sz="2200" dirty="0" smtClean="0"/>
              <a:t>.</a:t>
            </a:r>
          </a:p>
          <a:p>
            <a:endParaRPr lang="en-US" sz="1000" dirty="0" smtClean="0"/>
          </a:p>
          <a:p>
            <a:r>
              <a:rPr lang="en-US" sz="2200" dirty="0"/>
              <a:t>Weston (2001). Coaching Generations in the Workplace. Nursing </a:t>
            </a:r>
            <a:endParaRPr lang="en-US" sz="2200" dirty="0" smtClean="0"/>
          </a:p>
          <a:p>
            <a:r>
              <a:rPr lang="en-US" sz="2200" dirty="0"/>
              <a:t>	</a:t>
            </a:r>
            <a:r>
              <a:rPr lang="en-US" sz="2200" dirty="0" smtClean="0"/>
              <a:t>Administration </a:t>
            </a:r>
            <a:r>
              <a:rPr lang="en-US" sz="2200" dirty="0"/>
              <a:t>Quarterly</a:t>
            </a:r>
            <a:r>
              <a:rPr lang="en-US" sz="2200" i="1" dirty="0"/>
              <a:t>, 88</a:t>
            </a:r>
            <a:r>
              <a:rPr lang="en-US" sz="2200" dirty="0"/>
              <a:t>, 11-21</a:t>
            </a:r>
            <a:r>
              <a:rPr lang="en-US" sz="2200" dirty="0" smtClean="0"/>
              <a:t>.</a:t>
            </a:r>
            <a:r>
              <a:rPr lang="en-US" sz="1400" dirty="0" smtClean="0"/>
              <a:t> </a:t>
            </a:r>
          </a:p>
        </p:txBody>
      </p:sp>
    </p:spTree>
    <p:extLst>
      <p:ext uri="{BB962C8B-B14F-4D97-AF65-F5344CB8AC3E}">
        <p14:creationId xmlns:p14="http://schemas.microsoft.com/office/powerpoint/2010/main" val="165598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DA template open, clo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315"/>
            <a:ext cx="9144000" cy="6858000"/>
          </a:xfrm>
          <a:prstGeom prst="rect">
            <a:avLst/>
          </a:prstGeom>
        </p:spPr>
      </p:pic>
      <p:sp>
        <p:nvSpPr>
          <p:cNvPr id="3" name="Subtitle 2"/>
          <p:cNvSpPr>
            <a:spLocks noGrp="1"/>
          </p:cNvSpPr>
          <p:nvPr>
            <p:ph type="subTitle" idx="1"/>
          </p:nvPr>
        </p:nvSpPr>
        <p:spPr>
          <a:xfrm>
            <a:off x="5930019" y="4065509"/>
            <a:ext cx="2877979" cy="1992440"/>
          </a:xfrm>
        </p:spPr>
        <p:txBody>
          <a:bodyPr>
            <a:normAutofit fontScale="77500" lnSpcReduction="20000"/>
          </a:bodyPr>
          <a:lstStyle/>
          <a:p>
            <a:r>
              <a:rPr lang="en-US" sz="2800" dirty="0" smtClean="0">
                <a:solidFill>
                  <a:schemeClr val="tx1"/>
                </a:solidFill>
              </a:rPr>
              <a:t>Sarah Blanchette</a:t>
            </a:r>
          </a:p>
          <a:p>
            <a:r>
              <a:rPr lang="en-US" sz="2800" dirty="0" smtClean="0">
                <a:solidFill>
                  <a:schemeClr val="tx1"/>
                </a:solidFill>
              </a:rPr>
              <a:t>Residential Services Training</a:t>
            </a:r>
          </a:p>
          <a:p>
            <a:r>
              <a:rPr lang="en-US" sz="2800" dirty="0" smtClean="0">
                <a:solidFill>
                  <a:schemeClr val="tx1"/>
                </a:solidFill>
              </a:rPr>
              <a:t>Program Manager</a:t>
            </a:r>
          </a:p>
          <a:p>
            <a:r>
              <a:rPr lang="en-US" sz="2800" dirty="0" smtClean="0">
                <a:solidFill>
                  <a:schemeClr val="tx1"/>
                </a:solidFill>
              </a:rPr>
              <a:t>360-407-1540</a:t>
            </a:r>
            <a:endParaRPr lang="en-US" sz="2800" dirty="0">
              <a:solidFill>
                <a:schemeClr val="tx1"/>
              </a:solidFill>
            </a:endParaRPr>
          </a:p>
          <a:p>
            <a:r>
              <a:rPr lang="en-US" sz="2800" dirty="0" smtClean="0">
                <a:solidFill>
                  <a:schemeClr val="tx1"/>
                </a:solidFill>
                <a:hlinkClick r:id="rId3"/>
              </a:rPr>
              <a:t>BlancSR@dshs.wa.gov</a:t>
            </a:r>
            <a:r>
              <a:rPr lang="en-US" sz="2800" dirty="0" smtClean="0">
                <a:solidFill>
                  <a:schemeClr val="tx1"/>
                </a:solidFill>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312" y="473044"/>
            <a:ext cx="6429375" cy="6858000"/>
          </a:xfrm>
          <a:prstGeom prst="rect">
            <a:avLst/>
          </a:prstGeom>
        </p:spPr>
      </p:pic>
      <p:sp>
        <p:nvSpPr>
          <p:cNvPr id="8" name="Title 7"/>
          <p:cNvSpPr>
            <a:spLocks noGrp="1"/>
          </p:cNvSpPr>
          <p:nvPr>
            <p:ph type="ctrTitle"/>
          </p:nvPr>
        </p:nvSpPr>
        <p:spPr>
          <a:xfrm>
            <a:off x="162962" y="977773"/>
            <a:ext cx="2643612" cy="4925085"/>
          </a:xfrm>
        </p:spPr>
        <p:txBody>
          <a:bodyPr>
            <a:normAutofit/>
          </a:bodyPr>
          <a:lstStyle/>
          <a:p>
            <a:r>
              <a:rPr lang="en-US" dirty="0" smtClean="0"/>
              <a:t>Questions Break!</a:t>
            </a:r>
            <a:br>
              <a:rPr lang="en-US" dirty="0" smtClean="0"/>
            </a:br>
            <a:r>
              <a:rPr lang="en-US" dirty="0"/>
              <a:t/>
            </a:r>
            <a:br>
              <a:rPr lang="en-US" dirty="0"/>
            </a:br>
            <a:r>
              <a:rPr lang="en-US" dirty="0" smtClean="0"/>
              <a:t>What are your questions for me?</a:t>
            </a:r>
            <a:endParaRPr lang="en-US" dirty="0"/>
          </a:p>
        </p:txBody>
      </p:sp>
    </p:spTree>
    <p:extLst>
      <p:ext uri="{BB962C8B-B14F-4D97-AF65-F5344CB8AC3E}">
        <p14:creationId xmlns:p14="http://schemas.microsoft.com/office/powerpoint/2010/main" val="1074781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SA template content final.png"/>
          <p:cNvPicPr>
            <a:picLocks noChangeAspect="1"/>
          </p:cNvPicPr>
          <p:nvPr/>
        </p:nvPicPr>
        <p:blipFill rotWithShape="1">
          <a:blip r:embed="rId3">
            <a:extLst>
              <a:ext uri="{28A0092B-C50C-407E-A947-70E740481C1C}">
                <a14:useLocalDpi xmlns:a14="http://schemas.microsoft.com/office/drawing/2010/main" val="0"/>
              </a:ext>
            </a:extLst>
          </a:blip>
          <a:srcRect b="88755"/>
          <a:stretch/>
        </p:blipFill>
        <p:spPr>
          <a:xfrm>
            <a:off x="0" y="0"/>
            <a:ext cx="9144000" cy="771181"/>
          </a:xfrm>
          <a:prstGeom prst="rect">
            <a:avLst/>
          </a:prstGeom>
        </p:spPr>
      </p:pic>
      <p:sp>
        <p:nvSpPr>
          <p:cNvPr id="17" name="TextBox 16"/>
          <p:cNvSpPr txBox="1"/>
          <p:nvPr/>
        </p:nvSpPr>
        <p:spPr>
          <a:xfrm>
            <a:off x="475660" y="935891"/>
            <a:ext cx="8005560" cy="4770537"/>
          </a:xfrm>
          <a:prstGeom prst="rect">
            <a:avLst/>
          </a:prstGeom>
          <a:noFill/>
        </p:spPr>
        <p:txBody>
          <a:bodyPr wrap="square" rtlCol="0">
            <a:spAutoFit/>
          </a:bodyPr>
          <a:lstStyle/>
          <a:p>
            <a:pPr algn="ctr"/>
            <a:r>
              <a:rPr lang="en-US" sz="5500" dirty="0" smtClean="0">
                <a:solidFill>
                  <a:srgbClr val="00B050"/>
                </a:solidFill>
              </a:rPr>
              <a:t>Why is this so important?</a:t>
            </a:r>
            <a:endParaRPr lang="en-US" sz="5500" dirty="0">
              <a:solidFill>
                <a:srgbClr val="00B050"/>
              </a:solidFill>
            </a:endParaRPr>
          </a:p>
          <a:p>
            <a:pPr algn="ctr"/>
            <a:r>
              <a:rPr lang="en-US" sz="2500" dirty="0" smtClean="0">
                <a:solidFill>
                  <a:srgbClr val="00B050"/>
                </a:solidFill>
              </a:rPr>
              <a:t>  </a:t>
            </a:r>
          </a:p>
          <a:p>
            <a:pPr marL="457200" indent="-457200">
              <a:buFont typeface="Arial" panose="020B0604020202020204" pitchFamily="34" charset="0"/>
              <a:buChar char="•"/>
            </a:pPr>
            <a:r>
              <a:rPr lang="en-US" sz="2800" dirty="0" smtClean="0">
                <a:solidFill>
                  <a:srgbClr val="0070C0"/>
                </a:solidFill>
              </a:rPr>
              <a:t>Employee Retention</a:t>
            </a:r>
          </a:p>
          <a:p>
            <a:pPr marL="914400" lvl="1" indent="-457200">
              <a:buFont typeface="Arial" panose="020B0604020202020204" pitchFamily="34" charset="0"/>
              <a:buChar char="•"/>
            </a:pPr>
            <a:r>
              <a:rPr lang="en-US" sz="2800" dirty="0" smtClean="0">
                <a:solidFill>
                  <a:srgbClr val="00B050"/>
                </a:solidFill>
              </a:rPr>
              <a:t>Costly to recruit, hire, and train new employees</a:t>
            </a:r>
          </a:p>
          <a:p>
            <a:pPr marL="457200" indent="-457200">
              <a:buFont typeface="Arial" panose="020B0604020202020204" pitchFamily="34" charset="0"/>
              <a:buChar char="•"/>
            </a:pPr>
            <a:r>
              <a:rPr lang="en-US" sz="2800" dirty="0" smtClean="0">
                <a:solidFill>
                  <a:srgbClr val="0070C0"/>
                </a:solidFill>
              </a:rPr>
              <a:t>Research on Generational Differences is mixed by there is evidence that these differences in experience, values and beliefs do impact the workplace</a:t>
            </a:r>
          </a:p>
          <a:p>
            <a:pPr marL="914400" lvl="1" indent="-457200">
              <a:buFont typeface="Arial" panose="020B0604020202020204" pitchFamily="34" charset="0"/>
              <a:buChar char="•"/>
            </a:pPr>
            <a:r>
              <a:rPr lang="en-US" sz="2800" dirty="0" smtClean="0">
                <a:solidFill>
                  <a:srgbClr val="00B050"/>
                </a:solidFill>
              </a:rPr>
              <a:t>Without empathy and understanding between the generations, conflict can get in the way!</a:t>
            </a:r>
            <a:endParaRPr lang="en-US" sz="2800" dirty="0">
              <a:solidFill>
                <a:srgbClr val="00B050"/>
              </a:solidFill>
            </a:endParaRPr>
          </a:p>
        </p:txBody>
      </p:sp>
      <p:sp>
        <p:nvSpPr>
          <p:cNvPr id="2" name="Rectangle 1"/>
          <p:cNvSpPr/>
          <p:nvPr/>
        </p:nvSpPr>
        <p:spPr>
          <a:xfrm>
            <a:off x="673768" y="5871138"/>
            <a:ext cx="8013031" cy="646331"/>
          </a:xfrm>
          <a:prstGeom prst="rect">
            <a:avLst/>
          </a:prstGeom>
        </p:spPr>
        <p:txBody>
          <a:bodyPr wrap="square">
            <a:spAutoFit/>
          </a:bodyPr>
          <a:lstStyle/>
          <a:p>
            <a:r>
              <a:rPr lang="en-US" dirty="0"/>
              <a:t>Becton, J. B., Walker, H. J., Jones-Farmer, A.  (2014). Generational differences in workplace behavior. Journal of Applied Social Psychology</a:t>
            </a:r>
            <a:r>
              <a:rPr lang="en-US" i="1" dirty="0"/>
              <a:t>, 44</a:t>
            </a:r>
            <a:r>
              <a:rPr lang="en-US" dirty="0"/>
              <a:t>, 175-189.</a:t>
            </a:r>
          </a:p>
        </p:txBody>
      </p:sp>
    </p:spTree>
    <p:extLst>
      <p:ext uri="{BB962C8B-B14F-4D97-AF65-F5344CB8AC3E}">
        <p14:creationId xmlns:p14="http://schemas.microsoft.com/office/powerpoint/2010/main" val="1160080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64" y="1033763"/>
            <a:ext cx="8229600" cy="1143000"/>
          </a:xfrm>
        </p:spPr>
        <p:txBody>
          <a:bodyPr>
            <a:normAutofit fontScale="90000"/>
          </a:bodyPr>
          <a:lstStyle/>
          <a:p>
            <a:r>
              <a:rPr lang="en-US" dirty="0" smtClean="0">
                <a:solidFill>
                  <a:srgbClr val="005CAB"/>
                </a:solidFill>
              </a:rPr>
              <a:t>Generations Most Common In the Workplace</a:t>
            </a:r>
            <a:endParaRPr lang="en-US" dirty="0">
              <a:solidFill>
                <a:srgbClr val="005CAB"/>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1278445"/>
              </p:ext>
            </p:extLst>
          </p:nvPr>
        </p:nvGraphicFramePr>
        <p:xfrm>
          <a:off x="510466" y="2287573"/>
          <a:ext cx="8229600" cy="3495671"/>
        </p:xfrm>
        <a:graphic>
          <a:graphicData uri="http://schemas.openxmlformats.org/drawingml/2006/table">
            <a:tbl>
              <a:tblPr firstRow="1" bandRow="1">
                <a:tableStyleId>{5C22544A-7EE6-4342-B048-85BDC9FD1C3A}</a:tableStyleId>
              </a:tblPr>
              <a:tblGrid>
                <a:gridCol w="5011445">
                  <a:extLst>
                    <a:ext uri="{9D8B030D-6E8A-4147-A177-3AD203B41FA5}">
                      <a16:colId xmlns:a16="http://schemas.microsoft.com/office/drawing/2014/main" val="20000"/>
                    </a:ext>
                  </a:extLst>
                </a:gridCol>
                <a:gridCol w="3218155">
                  <a:extLst>
                    <a:ext uri="{9D8B030D-6E8A-4147-A177-3AD203B41FA5}">
                      <a16:colId xmlns:a16="http://schemas.microsoft.com/office/drawing/2014/main" val="20001"/>
                    </a:ext>
                  </a:extLst>
                </a:gridCol>
              </a:tblGrid>
              <a:tr h="370840">
                <a:tc>
                  <a:txBody>
                    <a:bodyPr/>
                    <a:lstStyle/>
                    <a:p>
                      <a:r>
                        <a:rPr lang="en-US" dirty="0" smtClean="0"/>
                        <a:t>Name:</a:t>
                      </a:r>
                      <a:endParaRPr lang="en-US" dirty="0"/>
                    </a:p>
                  </a:txBody>
                  <a:tcPr/>
                </a:tc>
                <a:tc>
                  <a:txBody>
                    <a:bodyPr/>
                    <a:lstStyle/>
                    <a:p>
                      <a:pPr algn="ctr"/>
                      <a:r>
                        <a:rPr lang="en-US" dirty="0" smtClean="0"/>
                        <a:t>Born:</a:t>
                      </a:r>
                      <a:endParaRPr lang="en-US" dirty="0"/>
                    </a:p>
                  </a:txBody>
                  <a:tcPr/>
                </a:tc>
                <a:extLst>
                  <a:ext uri="{0D108BD9-81ED-4DB2-BD59-A6C34878D82A}">
                    <a16:rowId xmlns:a16="http://schemas.microsoft.com/office/drawing/2014/main" val="10000"/>
                  </a:ext>
                </a:extLst>
              </a:tr>
              <a:tr h="370840">
                <a:tc>
                  <a:txBody>
                    <a:bodyPr/>
                    <a:lstStyle/>
                    <a:p>
                      <a:r>
                        <a:rPr lang="en-US" sz="2400" dirty="0" smtClean="0">
                          <a:solidFill>
                            <a:srgbClr val="C00000"/>
                          </a:solidFill>
                        </a:rPr>
                        <a:t>Baby Boomers</a:t>
                      </a:r>
                      <a:endParaRPr lang="en-US" sz="2400" dirty="0">
                        <a:solidFill>
                          <a:srgbClr val="C00000"/>
                        </a:solidFill>
                      </a:endParaRPr>
                    </a:p>
                  </a:txBody>
                  <a:tcPr/>
                </a:tc>
                <a:tc>
                  <a:txBody>
                    <a:bodyPr/>
                    <a:lstStyle/>
                    <a:p>
                      <a:pPr algn="ctr"/>
                      <a:r>
                        <a:rPr lang="en-US" sz="2400" dirty="0" smtClean="0"/>
                        <a:t>1946 - 1970</a:t>
                      </a:r>
                      <a:endParaRPr lang="en-US" sz="2400" dirty="0"/>
                    </a:p>
                  </a:txBody>
                  <a:tcPr/>
                </a:tc>
                <a:extLst>
                  <a:ext uri="{0D108BD9-81ED-4DB2-BD59-A6C34878D82A}">
                    <a16:rowId xmlns:a16="http://schemas.microsoft.com/office/drawing/2014/main" val="10001"/>
                  </a:ext>
                </a:extLst>
              </a:tr>
              <a:tr h="370840">
                <a:tc>
                  <a:txBody>
                    <a:bodyPr/>
                    <a:lstStyle/>
                    <a:p>
                      <a:r>
                        <a:rPr lang="en-US" sz="2400" b="0" dirty="0" smtClean="0">
                          <a:solidFill>
                            <a:srgbClr val="FF0000"/>
                          </a:solidFill>
                        </a:rPr>
                        <a:t>Generation Jones (late Boomers)</a:t>
                      </a:r>
                      <a:endParaRPr lang="en-US" sz="2400" b="0" dirty="0">
                        <a:solidFill>
                          <a:srgbClr val="FF0000"/>
                        </a:solidFill>
                      </a:endParaRPr>
                    </a:p>
                  </a:txBody>
                  <a:tcPr/>
                </a:tc>
                <a:tc>
                  <a:txBody>
                    <a:bodyPr/>
                    <a:lstStyle/>
                    <a:p>
                      <a:pPr algn="ctr"/>
                      <a:r>
                        <a:rPr lang="en-US" sz="2400" dirty="0" smtClean="0"/>
                        <a:t>1953</a:t>
                      </a:r>
                      <a:r>
                        <a:rPr lang="en-US" sz="2400" baseline="0" dirty="0" smtClean="0"/>
                        <a:t> - 1969</a:t>
                      </a:r>
                      <a:endParaRPr lang="en-US" sz="2400" dirty="0"/>
                    </a:p>
                  </a:txBody>
                  <a:tcPr/>
                </a:tc>
                <a:extLst>
                  <a:ext uri="{0D108BD9-81ED-4DB2-BD59-A6C34878D82A}">
                    <a16:rowId xmlns:a16="http://schemas.microsoft.com/office/drawing/2014/main" val="10002"/>
                  </a:ext>
                </a:extLst>
              </a:tr>
              <a:tr h="370840">
                <a:tc>
                  <a:txBody>
                    <a:bodyPr/>
                    <a:lstStyle/>
                    <a:p>
                      <a:r>
                        <a:rPr lang="en-US" sz="2400" b="1" dirty="0" smtClean="0">
                          <a:solidFill>
                            <a:srgbClr val="00B050"/>
                          </a:solidFill>
                        </a:rPr>
                        <a:t>Gen X</a:t>
                      </a:r>
                      <a:endParaRPr lang="en-US" sz="2400" b="1" dirty="0">
                        <a:solidFill>
                          <a:srgbClr val="00B050"/>
                        </a:solidFill>
                      </a:endParaRPr>
                    </a:p>
                  </a:txBody>
                  <a:tcPr/>
                </a:tc>
                <a:tc>
                  <a:txBody>
                    <a:bodyPr/>
                    <a:lstStyle/>
                    <a:p>
                      <a:pPr algn="ctr"/>
                      <a:r>
                        <a:rPr lang="en-US" sz="2400" dirty="0" smtClean="0"/>
                        <a:t>1970 – 1980</a:t>
                      </a:r>
                      <a:endParaRPr lang="en-US" sz="2400" dirty="0"/>
                    </a:p>
                  </a:txBody>
                  <a:tcPr/>
                </a:tc>
                <a:extLst>
                  <a:ext uri="{0D108BD9-81ED-4DB2-BD59-A6C34878D82A}">
                    <a16:rowId xmlns:a16="http://schemas.microsoft.com/office/drawing/2014/main" val="10003"/>
                  </a:ext>
                </a:extLst>
              </a:tr>
              <a:tr h="838831">
                <a:tc>
                  <a:txBody>
                    <a:bodyPr/>
                    <a:lstStyle/>
                    <a:p>
                      <a:r>
                        <a:rPr lang="en-US" sz="2400" b="1" dirty="0" smtClean="0">
                          <a:solidFill>
                            <a:srgbClr val="00B050"/>
                          </a:solidFill>
                        </a:rPr>
                        <a:t>Oregon Trail/MTV Generation (overlapping subset)</a:t>
                      </a:r>
                      <a:endParaRPr lang="en-US" sz="2400" b="1" dirty="0">
                        <a:solidFill>
                          <a:srgbClr val="00B050"/>
                        </a:solidFill>
                      </a:endParaRPr>
                    </a:p>
                  </a:txBody>
                  <a:tcPr/>
                </a:tc>
                <a:tc>
                  <a:txBody>
                    <a:bodyPr/>
                    <a:lstStyle/>
                    <a:p>
                      <a:pPr algn="ctr"/>
                      <a:r>
                        <a:rPr lang="en-US" sz="2400" dirty="0" smtClean="0"/>
                        <a:t>1974 – 1983</a:t>
                      </a:r>
                      <a:endParaRPr lang="en-US" sz="2400" dirty="0"/>
                    </a:p>
                  </a:txBody>
                  <a:tcPr/>
                </a:tc>
                <a:extLst>
                  <a:ext uri="{0D108BD9-81ED-4DB2-BD59-A6C34878D82A}">
                    <a16:rowId xmlns:a16="http://schemas.microsoft.com/office/drawing/2014/main" val="10004"/>
                  </a:ext>
                </a:extLst>
              </a:tr>
              <a:tr h="437082">
                <a:tc>
                  <a:txBody>
                    <a:bodyPr/>
                    <a:lstStyle/>
                    <a:p>
                      <a:r>
                        <a:rPr lang="en-US" sz="2400" b="1" dirty="0" smtClean="0">
                          <a:solidFill>
                            <a:srgbClr val="DAA600"/>
                          </a:solidFill>
                        </a:rPr>
                        <a:t>Millennials (aka Gen Y)</a:t>
                      </a:r>
                      <a:endParaRPr lang="en-US" sz="2400" b="1" dirty="0">
                        <a:solidFill>
                          <a:srgbClr val="DAA600"/>
                        </a:solidFill>
                      </a:endParaRPr>
                    </a:p>
                  </a:txBody>
                  <a:tcPr/>
                </a:tc>
                <a:tc>
                  <a:txBody>
                    <a:bodyPr/>
                    <a:lstStyle/>
                    <a:p>
                      <a:pPr algn="ctr"/>
                      <a:r>
                        <a:rPr lang="en-US" sz="2400" dirty="0" smtClean="0"/>
                        <a:t>1980 – 2000</a:t>
                      </a:r>
                      <a:endParaRPr lang="en-US" sz="2400" dirty="0"/>
                    </a:p>
                  </a:txBody>
                  <a:tcPr/>
                </a:tc>
                <a:extLst>
                  <a:ext uri="{0D108BD9-81ED-4DB2-BD59-A6C34878D82A}">
                    <a16:rowId xmlns:a16="http://schemas.microsoft.com/office/drawing/2014/main" val="10005"/>
                  </a:ext>
                </a:extLst>
              </a:tr>
              <a:tr h="370840">
                <a:tc>
                  <a:txBody>
                    <a:bodyPr/>
                    <a:lstStyle/>
                    <a:p>
                      <a:r>
                        <a:rPr lang="en-US" sz="2400" b="1" dirty="0" smtClean="0">
                          <a:solidFill>
                            <a:schemeClr val="accent6">
                              <a:lumMod val="75000"/>
                            </a:schemeClr>
                          </a:solidFill>
                        </a:rPr>
                        <a:t>Gen Z or ?</a:t>
                      </a:r>
                      <a:endParaRPr lang="en-US" sz="2400" b="1" dirty="0">
                        <a:solidFill>
                          <a:schemeClr val="accent6">
                            <a:lumMod val="75000"/>
                          </a:schemeClr>
                        </a:solidFill>
                      </a:endParaRPr>
                    </a:p>
                  </a:txBody>
                  <a:tcPr/>
                </a:tc>
                <a:tc>
                  <a:txBody>
                    <a:bodyPr/>
                    <a:lstStyle/>
                    <a:p>
                      <a:pPr algn="ctr"/>
                      <a:r>
                        <a:rPr lang="en-US" sz="2400" dirty="0" smtClean="0"/>
                        <a:t>2000 to ?</a:t>
                      </a:r>
                      <a:endParaRPr lang="en-US" sz="2400" dirty="0"/>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779393" y="6406640"/>
            <a:ext cx="8123068" cy="307777"/>
          </a:xfrm>
          <a:prstGeom prst="rect">
            <a:avLst/>
          </a:prstGeom>
        </p:spPr>
        <p:txBody>
          <a:bodyPr wrap="square">
            <a:spAutoFit/>
          </a:bodyPr>
          <a:lstStyle/>
          <a:p>
            <a:r>
              <a:rPr lang="en-US" sz="1400" dirty="0" smtClean="0"/>
              <a:t>Clark, </a:t>
            </a:r>
            <a:r>
              <a:rPr lang="en-US" sz="1400" dirty="0"/>
              <a:t>K</a:t>
            </a:r>
            <a:r>
              <a:rPr lang="en-US" sz="1400" dirty="0" smtClean="0"/>
              <a:t>. </a:t>
            </a:r>
            <a:r>
              <a:rPr lang="en-US" sz="1400" dirty="0"/>
              <a:t>R</a:t>
            </a:r>
            <a:r>
              <a:rPr lang="en-US" sz="1400" dirty="0" smtClean="0"/>
              <a:t>. </a:t>
            </a:r>
            <a:r>
              <a:rPr lang="en-US" sz="1400" dirty="0"/>
              <a:t>(</a:t>
            </a:r>
            <a:r>
              <a:rPr lang="en-US" sz="1400" dirty="0" smtClean="0"/>
              <a:t>2017). Managing Multiple Generations in the Workplace.</a:t>
            </a:r>
            <a:r>
              <a:rPr lang="en-US" sz="1400" dirty="0"/>
              <a:t> </a:t>
            </a:r>
            <a:r>
              <a:rPr lang="en-US" sz="1400" i="1" dirty="0" smtClean="0"/>
              <a:t>Radiologic Technology, 88</a:t>
            </a:r>
            <a:r>
              <a:rPr lang="en-US" sz="1400" dirty="0" smtClean="0"/>
              <a:t>, 379-398.</a:t>
            </a:r>
            <a:endParaRPr lang="en-US" sz="1400" dirty="0"/>
          </a:p>
        </p:txBody>
      </p:sp>
      <p:sp>
        <p:nvSpPr>
          <p:cNvPr id="3" name="TextBox 2"/>
          <p:cNvSpPr txBox="1"/>
          <p:nvPr/>
        </p:nvSpPr>
        <p:spPr>
          <a:xfrm>
            <a:off x="457200" y="5795769"/>
            <a:ext cx="8198528" cy="369332"/>
          </a:xfrm>
          <a:prstGeom prst="rect">
            <a:avLst/>
          </a:prstGeom>
          <a:noFill/>
        </p:spPr>
        <p:txBody>
          <a:bodyPr wrap="square" rtlCol="0">
            <a:spAutoFit/>
          </a:bodyPr>
          <a:lstStyle/>
          <a:p>
            <a:r>
              <a:rPr lang="en-US" dirty="0" smtClean="0"/>
              <a:t>*The birth dates vary depending on your source</a:t>
            </a:r>
            <a:endParaRPr lang="en-US" dirty="0"/>
          </a:p>
        </p:txBody>
      </p:sp>
      <p:pic>
        <p:nvPicPr>
          <p:cNvPr id="7" name="Picture 6" descr="FSA template content final.png"/>
          <p:cNvPicPr>
            <a:picLocks noChangeAspect="1"/>
          </p:cNvPicPr>
          <p:nvPr/>
        </p:nvPicPr>
        <p:blipFill rotWithShape="1">
          <a:blip r:embed="rId2">
            <a:extLst>
              <a:ext uri="{28A0092B-C50C-407E-A947-70E740481C1C}">
                <a14:useLocalDpi xmlns:a14="http://schemas.microsoft.com/office/drawing/2010/main" val="0"/>
              </a:ext>
            </a:extLst>
          </a:blip>
          <a:srcRect b="88755"/>
          <a:stretch/>
        </p:blipFill>
        <p:spPr>
          <a:xfrm>
            <a:off x="-15536" y="0"/>
            <a:ext cx="9144000" cy="771181"/>
          </a:xfrm>
          <a:prstGeom prst="rect">
            <a:avLst/>
          </a:prstGeom>
        </p:spPr>
      </p:pic>
    </p:spTree>
    <p:extLst>
      <p:ext uri="{BB962C8B-B14F-4D97-AF65-F5344CB8AC3E}">
        <p14:creationId xmlns:p14="http://schemas.microsoft.com/office/powerpoint/2010/main" val="251486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SA template content final.png"/>
          <p:cNvPicPr>
            <a:picLocks noChangeAspect="1"/>
          </p:cNvPicPr>
          <p:nvPr/>
        </p:nvPicPr>
        <p:blipFill rotWithShape="1">
          <a:blip r:embed="rId3">
            <a:extLst>
              <a:ext uri="{28A0092B-C50C-407E-A947-70E740481C1C}">
                <a14:useLocalDpi xmlns:a14="http://schemas.microsoft.com/office/drawing/2010/main" val="0"/>
              </a:ext>
            </a:extLst>
          </a:blip>
          <a:srcRect b="88755"/>
          <a:stretch/>
        </p:blipFill>
        <p:spPr>
          <a:xfrm>
            <a:off x="0" y="0"/>
            <a:ext cx="9144000" cy="771181"/>
          </a:xfrm>
          <a:prstGeom prst="rect">
            <a:avLst/>
          </a:prstGeom>
        </p:spPr>
      </p:pic>
      <p:sp>
        <p:nvSpPr>
          <p:cNvPr id="4" name="Title 1"/>
          <p:cNvSpPr>
            <a:spLocks noGrp="1"/>
          </p:cNvSpPr>
          <p:nvPr>
            <p:ph type="title"/>
          </p:nvPr>
        </p:nvSpPr>
        <p:spPr>
          <a:xfrm>
            <a:off x="457200" y="973378"/>
            <a:ext cx="8229600" cy="1143000"/>
          </a:xfrm>
        </p:spPr>
        <p:txBody>
          <a:bodyPr/>
          <a:lstStyle/>
          <a:p>
            <a:r>
              <a:rPr lang="en-US" dirty="0" smtClean="0">
                <a:solidFill>
                  <a:srgbClr val="005CAB"/>
                </a:solidFill>
              </a:rPr>
              <a:t>“</a:t>
            </a:r>
            <a:r>
              <a:rPr lang="en-US" dirty="0" err="1" smtClean="0">
                <a:solidFill>
                  <a:srgbClr val="005CAB"/>
                </a:solidFill>
              </a:rPr>
              <a:t>Talkin</a:t>
            </a:r>
            <a:r>
              <a:rPr lang="en-US" dirty="0" smtClean="0">
                <a:solidFill>
                  <a:srgbClr val="005CAB"/>
                </a:solidFill>
              </a:rPr>
              <a:t>’ ‘bout My Generation”</a:t>
            </a:r>
            <a:endParaRPr lang="en-US" dirty="0">
              <a:solidFill>
                <a:srgbClr val="005CAB"/>
              </a:solidFill>
            </a:endParaRPr>
          </a:p>
        </p:txBody>
      </p:sp>
      <p:sp>
        <p:nvSpPr>
          <p:cNvPr id="5" name="Content Placeholder 3"/>
          <p:cNvSpPr>
            <a:spLocks noGrp="1"/>
          </p:cNvSpPr>
          <p:nvPr>
            <p:ph idx="1"/>
          </p:nvPr>
        </p:nvSpPr>
        <p:spPr>
          <a:xfrm>
            <a:off x="901460" y="2702453"/>
            <a:ext cx="7431657" cy="2145593"/>
          </a:xfrm>
        </p:spPr>
        <p:txBody>
          <a:bodyPr>
            <a:normAutofit/>
          </a:bodyPr>
          <a:lstStyle/>
          <a:p>
            <a:pPr marL="0" indent="0" algn="ctr">
              <a:buNone/>
            </a:pPr>
            <a:r>
              <a:rPr lang="en-US" sz="6600" dirty="0" smtClean="0">
                <a:solidFill>
                  <a:srgbClr val="00B050"/>
                </a:solidFill>
              </a:rPr>
              <a:t>Cross the Line Activity</a:t>
            </a:r>
            <a:endParaRPr lang="en-US" sz="6600" dirty="0">
              <a:solidFill>
                <a:srgbClr val="00B050"/>
              </a:solidFill>
            </a:endParaRPr>
          </a:p>
        </p:txBody>
      </p:sp>
    </p:spTree>
    <p:extLst>
      <p:ext uri="{BB962C8B-B14F-4D97-AF65-F5344CB8AC3E}">
        <p14:creationId xmlns:p14="http://schemas.microsoft.com/office/powerpoint/2010/main" val="4089529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21" y="648392"/>
            <a:ext cx="8229600" cy="1143000"/>
          </a:xfrm>
        </p:spPr>
        <p:txBody>
          <a:bodyPr/>
          <a:lstStyle/>
          <a:p>
            <a:r>
              <a:rPr lang="en-US" dirty="0" smtClean="0">
                <a:solidFill>
                  <a:srgbClr val="C00000"/>
                </a:solidFill>
              </a:rPr>
              <a:t>Boomers – Historical Perspective</a:t>
            </a:r>
            <a:endParaRPr lang="en-US" dirty="0">
              <a:solidFill>
                <a:srgbClr val="C00000"/>
              </a:solidFill>
            </a:endParaRPr>
          </a:p>
        </p:txBody>
      </p:sp>
      <p:sp>
        <p:nvSpPr>
          <p:cNvPr id="3" name="Content Placeholder 2"/>
          <p:cNvSpPr>
            <a:spLocks noGrp="1"/>
          </p:cNvSpPr>
          <p:nvPr>
            <p:ph idx="1"/>
          </p:nvPr>
        </p:nvSpPr>
        <p:spPr>
          <a:xfrm>
            <a:off x="861933" y="1626800"/>
            <a:ext cx="7721975" cy="4978153"/>
          </a:xfrm>
        </p:spPr>
        <p:txBody>
          <a:bodyPr>
            <a:normAutofit fontScale="92500" lnSpcReduction="20000"/>
          </a:bodyPr>
          <a:lstStyle/>
          <a:p>
            <a:r>
              <a:rPr lang="en-US" dirty="0" smtClean="0"/>
              <a:t>Women’s Rights movement</a:t>
            </a:r>
          </a:p>
          <a:p>
            <a:r>
              <a:rPr lang="en-US" dirty="0" smtClean="0">
                <a:solidFill>
                  <a:srgbClr val="C00000"/>
                </a:solidFill>
              </a:rPr>
              <a:t>Civil Rights movement</a:t>
            </a:r>
          </a:p>
          <a:p>
            <a:r>
              <a:rPr lang="en-US" dirty="0" smtClean="0"/>
              <a:t>Disability Rights movement</a:t>
            </a:r>
          </a:p>
          <a:p>
            <a:r>
              <a:rPr lang="en-US" dirty="0" smtClean="0">
                <a:solidFill>
                  <a:srgbClr val="C00000"/>
                </a:solidFill>
              </a:rPr>
              <a:t>Growing numbers of women entering the workplace </a:t>
            </a:r>
          </a:p>
          <a:p>
            <a:r>
              <a:rPr lang="en-US" dirty="0" smtClean="0"/>
              <a:t>Higher divorce rate &amp; 2</a:t>
            </a:r>
            <a:r>
              <a:rPr lang="en-US" baseline="30000" dirty="0" smtClean="0"/>
              <a:t>nd</a:t>
            </a:r>
            <a:r>
              <a:rPr lang="en-US" dirty="0" smtClean="0"/>
              <a:t> marriages than parents</a:t>
            </a:r>
          </a:p>
          <a:p>
            <a:r>
              <a:rPr lang="en-US" dirty="0" smtClean="0">
                <a:solidFill>
                  <a:srgbClr val="C00000"/>
                </a:solidFill>
              </a:rPr>
              <a:t>Rock </a:t>
            </a:r>
            <a:r>
              <a:rPr lang="en-US" dirty="0">
                <a:solidFill>
                  <a:srgbClr val="C00000"/>
                </a:solidFill>
              </a:rPr>
              <a:t>&amp; Roll</a:t>
            </a:r>
          </a:p>
          <a:p>
            <a:r>
              <a:rPr lang="en-US" dirty="0" smtClean="0"/>
              <a:t>Hippies and drug culture</a:t>
            </a:r>
          </a:p>
          <a:p>
            <a:r>
              <a:rPr lang="en-US" dirty="0" smtClean="0">
                <a:solidFill>
                  <a:srgbClr val="C00000"/>
                </a:solidFill>
              </a:rPr>
              <a:t>Huge Growth in Healthcare and longer lifespans (example: Polio vaccine)</a:t>
            </a:r>
          </a:p>
          <a:p>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2050" name="Picture 2" descr="Image result for civil rights m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715" y="1474657"/>
            <a:ext cx="2560193" cy="14369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ock in r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817" y="5015087"/>
            <a:ext cx="1165904" cy="16480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9393" y="6406640"/>
            <a:ext cx="8123068" cy="307777"/>
          </a:xfrm>
          <a:prstGeom prst="rect">
            <a:avLst/>
          </a:prstGeom>
        </p:spPr>
        <p:txBody>
          <a:bodyPr wrap="square">
            <a:spAutoFit/>
          </a:bodyPr>
          <a:lstStyle/>
          <a:p>
            <a:r>
              <a:rPr lang="en-US" sz="1400" dirty="0" smtClean="0"/>
              <a:t>Clark, </a:t>
            </a:r>
            <a:r>
              <a:rPr lang="en-US" sz="1400" dirty="0"/>
              <a:t>K</a:t>
            </a:r>
            <a:r>
              <a:rPr lang="en-US" sz="1400" dirty="0" smtClean="0"/>
              <a:t>. </a:t>
            </a:r>
            <a:r>
              <a:rPr lang="en-US" sz="1400" dirty="0"/>
              <a:t>R</a:t>
            </a:r>
            <a:r>
              <a:rPr lang="en-US" sz="1400" dirty="0" smtClean="0"/>
              <a:t>. </a:t>
            </a:r>
            <a:r>
              <a:rPr lang="en-US" sz="1400" dirty="0"/>
              <a:t>(</a:t>
            </a:r>
            <a:r>
              <a:rPr lang="en-US" sz="1400" dirty="0" smtClean="0"/>
              <a:t>2017). Managing Multiple Generations in the Workplace.</a:t>
            </a:r>
            <a:r>
              <a:rPr lang="en-US" sz="1400" dirty="0"/>
              <a:t> </a:t>
            </a:r>
            <a:r>
              <a:rPr lang="en-US" sz="1400" i="1" dirty="0" smtClean="0"/>
              <a:t>Radiologic Technology, 88</a:t>
            </a:r>
            <a:r>
              <a:rPr lang="en-US" sz="1400" dirty="0" smtClean="0"/>
              <a:t>, 379-398.</a:t>
            </a:r>
            <a:endParaRPr lang="en-US" sz="1400" dirty="0"/>
          </a:p>
        </p:txBody>
      </p:sp>
    </p:spTree>
    <p:extLst>
      <p:ext uri="{BB962C8B-B14F-4D97-AF65-F5344CB8AC3E}">
        <p14:creationId xmlns:p14="http://schemas.microsoft.com/office/powerpoint/2010/main" val="3218936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555"/>
            <a:ext cx="8229600" cy="1143000"/>
          </a:xfrm>
        </p:spPr>
        <p:txBody>
          <a:bodyPr/>
          <a:lstStyle/>
          <a:p>
            <a:r>
              <a:rPr lang="en-US" dirty="0" smtClean="0">
                <a:solidFill>
                  <a:srgbClr val="C00000"/>
                </a:solidFill>
              </a:rPr>
              <a:t>Boomers Grew Up With:</a:t>
            </a:r>
            <a:endParaRPr lang="en-US" dirty="0">
              <a:solidFill>
                <a:srgbClr val="C00000"/>
              </a:solidFill>
            </a:endParaRPr>
          </a:p>
        </p:txBody>
      </p:sp>
      <p:sp>
        <p:nvSpPr>
          <p:cNvPr id="3" name="Content Placeholder 2"/>
          <p:cNvSpPr>
            <a:spLocks noGrp="1"/>
          </p:cNvSpPr>
          <p:nvPr>
            <p:ph idx="1"/>
          </p:nvPr>
        </p:nvSpPr>
        <p:spPr>
          <a:xfrm>
            <a:off x="457200" y="1848508"/>
            <a:ext cx="7086727" cy="4480103"/>
          </a:xfrm>
        </p:spPr>
        <p:txBody>
          <a:bodyPr>
            <a:normAutofit fontScale="85000" lnSpcReduction="10000"/>
          </a:bodyPr>
          <a:lstStyle/>
          <a:p>
            <a:r>
              <a:rPr lang="en-US" dirty="0" smtClean="0"/>
              <a:t>Post WWII—huge baby boom, large families</a:t>
            </a:r>
          </a:p>
          <a:p>
            <a:r>
              <a:rPr lang="en-US" dirty="0"/>
              <a:t>Moved out of parent’s house at age 18 or after college</a:t>
            </a:r>
          </a:p>
          <a:p>
            <a:r>
              <a:rPr lang="en-US" dirty="0">
                <a:solidFill>
                  <a:srgbClr val="C00000"/>
                </a:solidFill>
              </a:rPr>
              <a:t>Typically married at age 18 to early </a:t>
            </a:r>
            <a:r>
              <a:rPr lang="en-US" dirty="0" smtClean="0">
                <a:solidFill>
                  <a:srgbClr val="C00000"/>
                </a:solidFill>
              </a:rPr>
              <a:t>20’s</a:t>
            </a:r>
            <a:endParaRPr lang="en-US" dirty="0" smtClean="0"/>
          </a:p>
          <a:p>
            <a:r>
              <a:rPr lang="en-US" dirty="0" smtClean="0">
                <a:solidFill>
                  <a:srgbClr val="000000"/>
                </a:solidFill>
              </a:rPr>
              <a:t>Emergence of the strongest middle class in history (GI-Bill)</a:t>
            </a:r>
            <a:endParaRPr lang="en-US" dirty="0">
              <a:solidFill>
                <a:srgbClr val="000000"/>
              </a:solidFill>
            </a:endParaRPr>
          </a:p>
          <a:p>
            <a:r>
              <a:rPr lang="en-US" dirty="0" smtClean="0">
                <a:solidFill>
                  <a:srgbClr val="C00000"/>
                </a:solidFill>
              </a:rPr>
              <a:t>Hi-fi’s </a:t>
            </a:r>
            <a:r>
              <a:rPr lang="en-US" dirty="0">
                <a:solidFill>
                  <a:srgbClr val="C00000"/>
                </a:solidFill>
              </a:rPr>
              <a:t>and </a:t>
            </a:r>
            <a:r>
              <a:rPr lang="en-US" dirty="0" smtClean="0">
                <a:solidFill>
                  <a:srgbClr val="C00000"/>
                </a:solidFill>
              </a:rPr>
              <a:t>stereos (no personal computers)</a:t>
            </a:r>
          </a:p>
          <a:p>
            <a:r>
              <a:rPr lang="en-US" dirty="0" smtClean="0"/>
              <a:t>Analog phones (with cords!!)</a:t>
            </a:r>
            <a:endParaRPr lang="en-US" dirty="0"/>
          </a:p>
          <a:p>
            <a:r>
              <a:rPr lang="en-US" dirty="0">
                <a:solidFill>
                  <a:srgbClr val="C00000"/>
                </a:solidFill>
              </a:rPr>
              <a:t>Grew up without seatbelts in cars</a:t>
            </a:r>
          </a:p>
          <a:p>
            <a:r>
              <a:rPr lang="en-US" dirty="0">
                <a:solidFill>
                  <a:srgbClr val="000000"/>
                </a:solidFill>
              </a:rPr>
              <a:t>Started working age </a:t>
            </a:r>
            <a:r>
              <a:rPr lang="en-US" dirty="0" smtClean="0">
                <a:solidFill>
                  <a:srgbClr val="000000"/>
                </a:solidFill>
              </a:rPr>
              <a:t>14 (</a:t>
            </a:r>
            <a:r>
              <a:rPr lang="en-US" dirty="0">
                <a:solidFill>
                  <a:srgbClr val="000000"/>
                </a:solidFill>
              </a:rPr>
              <a:t>min wage $</a:t>
            </a:r>
            <a:r>
              <a:rPr lang="en-US" dirty="0" smtClean="0">
                <a:solidFill>
                  <a:srgbClr val="000000"/>
                </a:solidFill>
              </a:rPr>
              <a:t>3.65-1973</a:t>
            </a:r>
            <a:r>
              <a:rPr lang="en-US" dirty="0">
                <a:solidFill>
                  <a:srgbClr val="000000"/>
                </a:solidFill>
              </a:rPr>
              <a:t>)</a:t>
            </a:r>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028" name="Picture 4" descr="Image result for wall analogue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927" y="2545214"/>
            <a:ext cx="1334897" cy="13348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50 fam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491" y="4561605"/>
            <a:ext cx="1321181" cy="13079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9393" y="6406640"/>
            <a:ext cx="8123068" cy="307777"/>
          </a:xfrm>
          <a:prstGeom prst="rect">
            <a:avLst/>
          </a:prstGeom>
        </p:spPr>
        <p:txBody>
          <a:bodyPr wrap="square">
            <a:spAutoFit/>
          </a:bodyPr>
          <a:lstStyle/>
          <a:p>
            <a:r>
              <a:rPr lang="en-US" sz="1400" dirty="0" smtClean="0"/>
              <a:t>Clark, </a:t>
            </a:r>
            <a:r>
              <a:rPr lang="en-US" sz="1400" dirty="0"/>
              <a:t>K</a:t>
            </a:r>
            <a:r>
              <a:rPr lang="en-US" sz="1400" dirty="0" smtClean="0"/>
              <a:t>. </a:t>
            </a:r>
            <a:r>
              <a:rPr lang="en-US" sz="1400" dirty="0"/>
              <a:t>R</a:t>
            </a:r>
            <a:r>
              <a:rPr lang="en-US" sz="1400" dirty="0" smtClean="0"/>
              <a:t>. </a:t>
            </a:r>
            <a:r>
              <a:rPr lang="en-US" sz="1400" dirty="0"/>
              <a:t>(</a:t>
            </a:r>
            <a:r>
              <a:rPr lang="en-US" sz="1400" dirty="0" smtClean="0"/>
              <a:t>2017). Managing Multiple Generations in the Workplace.</a:t>
            </a:r>
            <a:r>
              <a:rPr lang="en-US" sz="1400" dirty="0"/>
              <a:t> </a:t>
            </a:r>
            <a:r>
              <a:rPr lang="en-US" sz="1400" i="1" dirty="0" smtClean="0"/>
              <a:t>Radiologic Technology, 88</a:t>
            </a:r>
            <a:r>
              <a:rPr lang="en-US" sz="1400" dirty="0" smtClean="0"/>
              <a:t>, 379-398.</a:t>
            </a:r>
            <a:endParaRPr lang="en-US" sz="1400" dirty="0"/>
          </a:p>
        </p:txBody>
      </p:sp>
    </p:spTree>
    <p:extLst>
      <p:ext uri="{BB962C8B-B14F-4D97-AF65-F5344CB8AC3E}">
        <p14:creationId xmlns:p14="http://schemas.microsoft.com/office/powerpoint/2010/main" val="1984277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SHS template 4 KQ (for bu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2325D40F21924AB546EDEA326D7861" ma:contentTypeVersion="0" ma:contentTypeDescription="Create a new document." ma:contentTypeScope="" ma:versionID="8cde0332c7660964465a72347f7aff2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642E74-A36F-4C89-BCE6-54AF1885EDD3}">
  <ds:schemaRefs>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0C818D9-E5E1-4D58-81B8-FBD3BC2C1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57553A7-86F5-4C7A-AF29-9BCB410A55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14138</TotalTime>
  <Words>2351</Words>
  <Application>Microsoft Office PowerPoint</Application>
  <PresentationFormat>On-screen Show (4:3)</PresentationFormat>
  <Paragraphs>349</Paragraphs>
  <Slides>41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Courier New</vt:lpstr>
      <vt:lpstr>DSHS template 4 KQ (for build)</vt:lpstr>
      <vt:lpstr>Generations in the Workplace:  How to Work Together</vt:lpstr>
      <vt:lpstr>PowerPoint Presentation</vt:lpstr>
      <vt:lpstr>PowerPoint Presentation</vt:lpstr>
      <vt:lpstr>What is a Generation?</vt:lpstr>
      <vt:lpstr>PowerPoint Presentation</vt:lpstr>
      <vt:lpstr>Generations Most Common In the Workplace</vt:lpstr>
      <vt:lpstr>“Talkin’ ‘bout My Generation”</vt:lpstr>
      <vt:lpstr>Boomers – Historical Perspective</vt:lpstr>
      <vt:lpstr>Boomers Grew Up With:</vt:lpstr>
      <vt:lpstr>Boomer Worker Characteristics</vt:lpstr>
      <vt:lpstr>PowerPoint Presentation</vt:lpstr>
      <vt:lpstr>If You Want to Recruit / Retain Baby Boomers</vt:lpstr>
      <vt:lpstr>Face-to-Face Time with A Boomer: Activity</vt:lpstr>
      <vt:lpstr>Generation X</vt:lpstr>
      <vt:lpstr>Generation X</vt:lpstr>
      <vt:lpstr>Gen Xers</vt:lpstr>
      <vt:lpstr>Gen X– Historical Perspective</vt:lpstr>
      <vt:lpstr>Gen X  (smallest cohort)</vt:lpstr>
      <vt:lpstr>Gen X</vt:lpstr>
      <vt:lpstr>Gen X</vt:lpstr>
      <vt:lpstr>Gen Xers are Independent Thinkers</vt:lpstr>
      <vt:lpstr> Gen X’s as Consumers </vt:lpstr>
      <vt:lpstr>Gen Xers as Employees</vt:lpstr>
      <vt:lpstr>PowerPoint Presentation</vt:lpstr>
      <vt:lpstr>Break-Time With A Gen Xer</vt:lpstr>
      <vt:lpstr>Millennials or Gen Y</vt:lpstr>
      <vt:lpstr>Millennials  (born between 1980 – 2000) </vt:lpstr>
      <vt:lpstr>PowerPoint Presentation</vt:lpstr>
      <vt:lpstr>PowerPoint Presentation</vt:lpstr>
      <vt:lpstr>Millennials– Historical Perspective</vt:lpstr>
      <vt:lpstr>Millennials are:</vt:lpstr>
      <vt:lpstr>Millennials</vt:lpstr>
      <vt:lpstr>PowerPoint Presentation</vt:lpstr>
      <vt:lpstr>Digital Connection With A Millennial</vt:lpstr>
      <vt:lpstr>Creating A Multi-Generational  Work Environment</vt:lpstr>
      <vt:lpstr>Generational Fishbowl Activity</vt:lpstr>
      <vt:lpstr>Multi-Generational Work Environment</vt:lpstr>
      <vt:lpstr>PowerPoint Presentation</vt:lpstr>
      <vt:lpstr>Employers Should Consider</vt:lpstr>
      <vt:lpstr>PowerPoint Presentation</vt:lpstr>
      <vt:lpstr>Questions Break!  What are your questions for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robergej</dc:creator>
  <cp:lastModifiedBy>Blanchette, Sarah (DSHS/DDA)</cp:lastModifiedBy>
  <cp:revision>219</cp:revision>
  <cp:lastPrinted>2014-06-26T17:57:11Z</cp:lastPrinted>
  <dcterms:created xsi:type="dcterms:W3CDTF">2014-04-22T16:45:23Z</dcterms:created>
  <dcterms:modified xsi:type="dcterms:W3CDTF">2019-06-24T20:33:15Z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0x0101000C2325D40F21924AB546EDEA326D7861</vt:lpwstr>
  </property>
</Properties>
</file>