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16"/>
  </p:notesMasterIdLst>
  <p:sldIdLst>
    <p:sldId id="256" r:id="rId2"/>
    <p:sldId id="359" r:id="rId3"/>
    <p:sldId id="361" r:id="rId4"/>
    <p:sldId id="360" r:id="rId5"/>
    <p:sldId id="347" r:id="rId6"/>
    <p:sldId id="355" r:id="rId7"/>
    <p:sldId id="354" r:id="rId8"/>
    <p:sldId id="356" r:id="rId9"/>
    <p:sldId id="349" r:id="rId10"/>
    <p:sldId id="362" r:id="rId11"/>
    <p:sldId id="350" r:id="rId12"/>
    <p:sldId id="351" r:id="rId13"/>
    <p:sldId id="352" r:id="rId14"/>
    <p:sldId id="3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y, Melissa (DSHS/ESA/CSD)" initials="KM(" lastIdx="6" clrIdx="0">
    <p:extLst>
      <p:ext uri="{19B8F6BF-5375-455C-9EA6-DF929625EA0E}">
        <p15:presenceInfo xmlns:p15="http://schemas.microsoft.com/office/powerpoint/2012/main" userId="S-1-5-21-2431200171-2229045319-550352214-607910" providerId="AD"/>
      </p:ext>
    </p:extLst>
  </p:cmAuthor>
  <p:cmAuthor id="2" name="Nicoli, Lisa (DSHS/ESA/OAS)" initials="NL(" lastIdx="1" clrIdx="1">
    <p:extLst>
      <p:ext uri="{19B8F6BF-5375-455C-9EA6-DF929625EA0E}">
        <p15:presenceInfo xmlns:p15="http://schemas.microsoft.com/office/powerpoint/2012/main" userId="S-1-5-21-2431200171-2229045319-550352214-6080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6144" autoAdjust="0"/>
  </p:normalViewPr>
  <p:slideViewPr>
    <p:cSldViewPr snapToGrid="0">
      <p:cViewPr varScale="1">
        <p:scale>
          <a:sx n="76" d="100"/>
          <a:sy n="76" d="100"/>
        </p:scale>
        <p:origin x="126"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Exceeded Earned Income 
Limit (RC 334)</c:v>
                </c:pt>
              </c:strCache>
            </c:strRef>
          </c:tx>
          <c:spPr>
            <a:ln w="57150" cap="rnd">
              <a:solidFill>
                <a:srgbClr val="0070C0"/>
              </a:solidFill>
              <a:round/>
            </a:ln>
            <a:effectLst/>
          </c:spPr>
          <c:marker>
            <c:symbol val="none"/>
          </c:marker>
          <c:cat>
            <c:numRef>
              <c:f>Sheet1!$A$2:$A$88</c:f>
              <c:numCache>
                <c:formatCode>mmm\-yyyy</c:formatCode>
                <c:ptCount val="87"/>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numCache>
            </c:numRef>
          </c:cat>
          <c:val>
            <c:numRef>
              <c:f>Sheet1!$B$2:$B$88</c:f>
              <c:numCache>
                <c:formatCode>0.0%</c:formatCode>
                <c:ptCount val="87"/>
                <c:pt idx="0">
                  <c:v>0.3105835806132542</c:v>
                </c:pt>
                <c:pt idx="1">
                  <c:v>0.31652521218172741</c:v>
                </c:pt>
                <c:pt idx="2">
                  <c:v>0.32965879265091863</c:v>
                </c:pt>
                <c:pt idx="3">
                  <c:v>0.33455497382198951</c:v>
                </c:pt>
                <c:pt idx="4">
                  <c:v>0.32305103757711723</c:v>
                </c:pt>
                <c:pt idx="5">
                  <c:v>0.29159519725557459</c:v>
                </c:pt>
                <c:pt idx="6">
                  <c:v>0.28798474253019707</c:v>
                </c:pt>
                <c:pt idx="7">
                  <c:v>0.30697129466900996</c:v>
                </c:pt>
                <c:pt idx="8">
                  <c:v>0.29402985074626864</c:v>
                </c:pt>
                <c:pt idx="9">
                  <c:v>0.33935413245758073</c:v>
                </c:pt>
                <c:pt idx="10">
                  <c:v>0.32374506486181615</c:v>
                </c:pt>
                <c:pt idx="11">
                  <c:v>0.31419457735247208</c:v>
                </c:pt>
                <c:pt idx="12">
                  <c:v>0.35301062573789849</c:v>
                </c:pt>
                <c:pt idx="13">
                  <c:v>0.33424807903402853</c:v>
                </c:pt>
                <c:pt idx="14">
                  <c:v>0.34433962264150941</c:v>
                </c:pt>
                <c:pt idx="15">
                  <c:v>0.36032388663967613</c:v>
                </c:pt>
                <c:pt idx="16">
                  <c:v>0.3611111111111111</c:v>
                </c:pt>
                <c:pt idx="17">
                  <c:v>0.34530026109660572</c:v>
                </c:pt>
                <c:pt idx="18">
                  <c:v>0.31200575125808772</c:v>
                </c:pt>
                <c:pt idx="19">
                  <c:v>0.31966643502432246</c:v>
                </c:pt>
                <c:pt idx="20">
                  <c:v>0.34</c:v>
                </c:pt>
                <c:pt idx="21">
                  <c:v>0.37841625788367206</c:v>
                </c:pt>
                <c:pt idx="22">
                  <c:v>0.36174365647364998</c:v>
                </c:pt>
                <c:pt idx="23">
                  <c:v>0.33246753246753247</c:v>
                </c:pt>
                <c:pt idx="24">
                  <c:v>0.34826589595375723</c:v>
                </c:pt>
                <c:pt idx="25">
                  <c:v>0.34817563388991962</c:v>
                </c:pt>
                <c:pt idx="26">
                  <c:v>0.36363636363636365</c:v>
                </c:pt>
                <c:pt idx="27">
                  <c:v>0.36845348120764015</c:v>
                </c:pt>
                <c:pt idx="28">
                  <c:v>0.35558678847505271</c:v>
                </c:pt>
                <c:pt idx="29">
                  <c:v>0.31742424242424244</c:v>
                </c:pt>
                <c:pt idx="30">
                  <c:v>0.29049295774647887</c:v>
                </c:pt>
                <c:pt idx="31">
                  <c:v>0.28980446927374304</c:v>
                </c:pt>
                <c:pt idx="32">
                  <c:v>0.30758620689655175</c:v>
                </c:pt>
                <c:pt idx="33">
                  <c:v>0.33163265306122447</c:v>
                </c:pt>
                <c:pt idx="34">
                  <c:v>0.34550031466331027</c:v>
                </c:pt>
                <c:pt idx="35">
                  <c:v>0.34539249146757678</c:v>
                </c:pt>
                <c:pt idx="36">
                  <c:v>0.3388543823326432</c:v>
                </c:pt>
                <c:pt idx="37">
                  <c:v>0.35574572127139364</c:v>
                </c:pt>
                <c:pt idx="38">
                  <c:v>0.34677990092002831</c:v>
                </c:pt>
                <c:pt idx="39">
                  <c:v>0.34600262123197906</c:v>
                </c:pt>
                <c:pt idx="40">
                  <c:v>0.37581462708182478</c:v>
                </c:pt>
                <c:pt idx="41">
                  <c:v>0.33551198257080611</c:v>
                </c:pt>
                <c:pt idx="42">
                  <c:v>0.30952380952380953</c:v>
                </c:pt>
                <c:pt idx="43">
                  <c:v>0.3147735708982925</c:v>
                </c:pt>
                <c:pt idx="44">
                  <c:v>0.32887189292543023</c:v>
                </c:pt>
                <c:pt idx="45">
                  <c:v>0.26860841423948217</c:v>
                </c:pt>
                <c:pt idx="46">
                  <c:v>0.13655965500718736</c:v>
                </c:pt>
                <c:pt idx="47">
                  <c:v>0.20282413350449294</c:v>
                </c:pt>
                <c:pt idx="48">
                  <c:v>0.24914908100748809</c:v>
                </c:pt>
                <c:pt idx="49">
                  <c:v>0.23656927426955701</c:v>
                </c:pt>
                <c:pt idx="50">
                  <c:v>0.22006841505131128</c:v>
                </c:pt>
                <c:pt idx="51">
                  <c:v>0.24292742927429276</c:v>
                </c:pt>
                <c:pt idx="52">
                  <c:v>0.25139146567717996</c:v>
                </c:pt>
                <c:pt idx="53">
                  <c:v>0.29483037156704361</c:v>
                </c:pt>
                <c:pt idx="54">
                  <c:v>0.24190064794816415</c:v>
                </c:pt>
                <c:pt idx="55">
                  <c:v>0.21824817518248174</c:v>
                </c:pt>
                <c:pt idx="56">
                  <c:v>0.23168316831683169</c:v>
                </c:pt>
                <c:pt idx="57">
                  <c:v>0.25101488497970231</c:v>
                </c:pt>
                <c:pt idx="58">
                  <c:v>0.26009922041105599</c:v>
                </c:pt>
                <c:pt idx="59">
                  <c:v>0.23503965392934389</c:v>
                </c:pt>
                <c:pt idx="60">
                  <c:v>0.30810397553516822</c:v>
                </c:pt>
                <c:pt idx="61">
                  <c:v>0.26907301066447908</c:v>
                </c:pt>
                <c:pt idx="62">
                  <c:v>0.33249370277078083</c:v>
                </c:pt>
                <c:pt idx="63">
                  <c:v>0.35238735709482177</c:v>
                </c:pt>
                <c:pt idx="64">
                  <c:v>0.33910034602076122</c:v>
                </c:pt>
                <c:pt idx="65">
                  <c:v>0.37042682926829268</c:v>
                </c:pt>
                <c:pt idx="66">
                  <c:v>0.35889243876464322</c:v>
                </c:pt>
                <c:pt idx="67">
                  <c:v>0.35944700460829493</c:v>
                </c:pt>
                <c:pt idx="68">
                  <c:v>0.3511111111111111</c:v>
                </c:pt>
                <c:pt idx="69">
                  <c:v>0.39166046165301566</c:v>
                </c:pt>
                <c:pt idx="70">
                  <c:v>0.39248895434462444</c:v>
                </c:pt>
                <c:pt idx="71">
                  <c:v>0.33184855233853006</c:v>
                </c:pt>
                <c:pt idx="72">
                  <c:v>0.37034574468085107</c:v>
                </c:pt>
                <c:pt idx="73">
                  <c:v>0.33206314643440393</c:v>
                </c:pt>
                <c:pt idx="74">
                  <c:v>0.34950955085183272</c:v>
                </c:pt>
                <c:pt idx="75">
                  <c:v>0.34327603640040444</c:v>
                </c:pt>
                <c:pt idx="76">
                  <c:v>0.33457446808510638</c:v>
                </c:pt>
                <c:pt idx="77">
                  <c:v>0.32697266632284683</c:v>
                </c:pt>
                <c:pt idx="78">
                  <c:v>0.33908387864366446</c:v>
                </c:pt>
                <c:pt idx="79">
                  <c:v>0.34371957156767285</c:v>
                </c:pt>
                <c:pt idx="80">
                  <c:v>0.359375</c:v>
                </c:pt>
                <c:pt idx="81">
                  <c:v>0.33333333333333331</c:v>
                </c:pt>
                <c:pt idx="82">
                  <c:v>0.35881104033970274</c:v>
                </c:pt>
                <c:pt idx="83">
                  <c:v>0.274296435272045</c:v>
                </c:pt>
                <c:pt idx="84">
                  <c:v>0.3432327166504382</c:v>
                </c:pt>
                <c:pt idx="85">
                  <c:v>0.33922261484098942</c:v>
                </c:pt>
                <c:pt idx="86">
                  <c:v>0.35834155972359327</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Other Income 
(RC 324, 331, 507)</c:v>
                </c:pt>
              </c:strCache>
            </c:strRef>
          </c:tx>
          <c:spPr>
            <a:ln w="57150" cap="rnd">
              <a:solidFill>
                <a:srgbClr val="00B050"/>
              </a:solidFill>
              <a:round/>
            </a:ln>
            <a:effectLst/>
          </c:spPr>
          <c:marker>
            <c:symbol val="none"/>
          </c:marker>
          <c:cat>
            <c:numRef>
              <c:f>Sheet1!$A$2:$A$88</c:f>
              <c:numCache>
                <c:formatCode>mmm\-yyyy</c:formatCode>
                <c:ptCount val="87"/>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numCache>
            </c:numRef>
          </c:cat>
          <c:val>
            <c:numRef>
              <c:f>Sheet1!$C$2:$C$88</c:f>
              <c:numCache>
                <c:formatCode>0.0%</c:formatCode>
                <c:ptCount val="87"/>
                <c:pt idx="0">
                  <c:v>6.1819980217606332E-2</c:v>
                </c:pt>
                <c:pt idx="1">
                  <c:v>6.0908637044433347E-2</c:v>
                </c:pt>
                <c:pt idx="2">
                  <c:v>6.1942257217847768E-2</c:v>
                </c:pt>
                <c:pt idx="3">
                  <c:v>6.4921465968586389E-2</c:v>
                </c:pt>
                <c:pt idx="4">
                  <c:v>6.8984856982613571E-2</c:v>
                </c:pt>
                <c:pt idx="5">
                  <c:v>6.4036592338479137E-2</c:v>
                </c:pt>
                <c:pt idx="6">
                  <c:v>5.4672600127145581E-2</c:v>
                </c:pt>
                <c:pt idx="7">
                  <c:v>7.5571177504393669E-2</c:v>
                </c:pt>
                <c:pt idx="8">
                  <c:v>6.616915422885572E-2</c:v>
                </c:pt>
                <c:pt idx="9">
                  <c:v>7.8270388615216208E-2</c:v>
                </c:pt>
                <c:pt idx="10">
                  <c:v>5.9785673998871969E-2</c:v>
                </c:pt>
                <c:pt idx="11">
                  <c:v>6.4859117490696436E-2</c:v>
                </c:pt>
                <c:pt idx="12">
                  <c:v>6.2573789846517125E-2</c:v>
                </c:pt>
                <c:pt idx="13">
                  <c:v>6.0373216245883647E-2</c:v>
                </c:pt>
                <c:pt idx="14">
                  <c:v>5.3655660377358493E-2</c:v>
                </c:pt>
                <c:pt idx="15">
                  <c:v>6.3042220936957785E-2</c:v>
                </c:pt>
                <c:pt idx="16">
                  <c:v>6.847545219638243E-2</c:v>
                </c:pt>
                <c:pt idx="17">
                  <c:v>8.3550913838120106E-2</c:v>
                </c:pt>
                <c:pt idx="18">
                  <c:v>7.5485262401150249E-2</c:v>
                </c:pt>
                <c:pt idx="19">
                  <c:v>7.6441973592772758E-2</c:v>
                </c:pt>
                <c:pt idx="20">
                  <c:v>8.9374999999999996E-2</c:v>
                </c:pt>
                <c:pt idx="21">
                  <c:v>6.3770147161878066E-2</c:v>
                </c:pt>
                <c:pt idx="22">
                  <c:v>6.5712426805465185E-2</c:v>
                </c:pt>
                <c:pt idx="23">
                  <c:v>7.0129870129870125E-2</c:v>
                </c:pt>
                <c:pt idx="24">
                  <c:v>7.0809248554913301E-2</c:v>
                </c:pt>
                <c:pt idx="25">
                  <c:v>6.1842918985776131E-2</c:v>
                </c:pt>
                <c:pt idx="26">
                  <c:v>7.2596468279921514E-2</c:v>
                </c:pt>
                <c:pt idx="27">
                  <c:v>6.2846580406654348E-2</c:v>
                </c:pt>
                <c:pt idx="28">
                  <c:v>7.7301475755446242E-2</c:v>
                </c:pt>
                <c:pt idx="29">
                  <c:v>7.7272727272727271E-2</c:v>
                </c:pt>
                <c:pt idx="30">
                  <c:v>7.746478873239436E-2</c:v>
                </c:pt>
                <c:pt idx="31">
                  <c:v>7.7513966480446922E-2</c:v>
                </c:pt>
                <c:pt idx="32">
                  <c:v>7.862068965517241E-2</c:v>
                </c:pt>
                <c:pt idx="33">
                  <c:v>7.798833819241982E-2</c:v>
                </c:pt>
                <c:pt idx="34">
                  <c:v>7.5519194461925745E-2</c:v>
                </c:pt>
                <c:pt idx="35">
                  <c:v>6.9624573378839594E-2</c:v>
                </c:pt>
                <c:pt idx="36">
                  <c:v>7.1773636991028289E-2</c:v>
                </c:pt>
                <c:pt idx="37">
                  <c:v>7.3349633251833746E-2</c:v>
                </c:pt>
                <c:pt idx="38">
                  <c:v>6.7940552016985137E-2</c:v>
                </c:pt>
                <c:pt idx="39">
                  <c:v>7.7326343381389259E-2</c:v>
                </c:pt>
                <c:pt idx="40">
                  <c:v>6.9514844315713253E-2</c:v>
                </c:pt>
                <c:pt idx="41">
                  <c:v>7.9883805374001457E-2</c:v>
                </c:pt>
                <c:pt idx="42">
                  <c:v>8.5385878489326772E-2</c:v>
                </c:pt>
                <c:pt idx="43">
                  <c:v>9.1314031180400893E-2</c:v>
                </c:pt>
                <c:pt idx="44">
                  <c:v>0.10325047801147227</c:v>
                </c:pt>
                <c:pt idx="45">
                  <c:v>0.27508090614886732</c:v>
                </c:pt>
                <c:pt idx="46">
                  <c:v>0.6300910397700048</c:v>
                </c:pt>
                <c:pt idx="47">
                  <c:v>0.40115532734274711</c:v>
                </c:pt>
                <c:pt idx="48">
                  <c:v>0.39959155888359427</c:v>
                </c:pt>
                <c:pt idx="49">
                  <c:v>0.40103675777568332</c:v>
                </c:pt>
                <c:pt idx="50">
                  <c:v>0.32839224629418473</c:v>
                </c:pt>
                <c:pt idx="51">
                  <c:v>0.28228782287822879</c:v>
                </c:pt>
                <c:pt idx="52">
                  <c:v>0.27272727272727271</c:v>
                </c:pt>
                <c:pt idx="53">
                  <c:v>0.25605815831987078</c:v>
                </c:pt>
                <c:pt idx="54">
                  <c:v>0.27213822894168466</c:v>
                </c:pt>
                <c:pt idx="55">
                  <c:v>0.32554744525547447</c:v>
                </c:pt>
                <c:pt idx="56">
                  <c:v>0.32871287128712873</c:v>
                </c:pt>
                <c:pt idx="57">
                  <c:v>0.30852503382949931</c:v>
                </c:pt>
                <c:pt idx="58">
                  <c:v>0.28703047484053862</c:v>
                </c:pt>
                <c:pt idx="59">
                  <c:v>0.2062004325883201</c:v>
                </c:pt>
                <c:pt idx="60">
                  <c:v>0.1628440366972477</c:v>
                </c:pt>
                <c:pt idx="61">
                  <c:v>0.13371616078753076</c:v>
                </c:pt>
                <c:pt idx="62">
                  <c:v>6.9689336691855577E-2</c:v>
                </c:pt>
                <c:pt idx="63">
                  <c:v>5.5144586415601882E-2</c:v>
                </c:pt>
                <c:pt idx="64">
                  <c:v>5.4671280276816607E-2</c:v>
                </c:pt>
                <c:pt idx="65">
                  <c:v>6.9359756097560982E-2</c:v>
                </c:pt>
                <c:pt idx="66">
                  <c:v>0.1033013844515442</c:v>
                </c:pt>
                <c:pt idx="67">
                  <c:v>6.7588325652841785E-2</c:v>
                </c:pt>
                <c:pt idx="68">
                  <c:v>8.4444444444444447E-2</c:v>
                </c:pt>
                <c:pt idx="69">
                  <c:v>7.7438570364854797E-2</c:v>
                </c:pt>
                <c:pt idx="70">
                  <c:v>7.511045655375552E-2</c:v>
                </c:pt>
                <c:pt idx="71">
                  <c:v>5.3452115812917596E-2</c:v>
                </c:pt>
                <c:pt idx="72">
                  <c:v>6.0505319148936171E-2</c:v>
                </c:pt>
                <c:pt idx="73">
                  <c:v>7.5666848121937941E-2</c:v>
                </c:pt>
                <c:pt idx="74">
                  <c:v>6.1435209086215796E-2</c:v>
                </c:pt>
                <c:pt idx="75">
                  <c:v>6.4711830131445908E-2</c:v>
                </c:pt>
                <c:pt idx="76">
                  <c:v>6.4893617021276592E-2</c:v>
                </c:pt>
                <c:pt idx="77">
                  <c:v>6.5497679216090773E-2</c:v>
                </c:pt>
                <c:pt idx="78">
                  <c:v>5.7703747769185007E-2</c:v>
                </c:pt>
                <c:pt idx="79">
                  <c:v>7.4975657254138267E-2</c:v>
                </c:pt>
                <c:pt idx="80">
                  <c:v>6.4393939393939392E-2</c:v>
                </c:pt>
                <c:pt idx="81">
                  <c:v>6.8350668647845461E-2</c:v>
                </c:pt>
                <c:pt idx="82">
                  <c:v>6.316348195329087E-2</c:v>
                </c:pt>
                <c:pt idx="83">
                  <c:v>5.4409005628517824E-2</c:v>
                </c:pt>
                <c:pt idx="84">
                  <c:v>7.3515092502434279E-2</c:v>
                </c:pt>
                <c:pt idx="85">
                  <c:v>6.6633013629480056E-2</c:v>
                </c:pt>
                <c:pt idx="86">
                  <c:v>7.9960513326752219E-2</c:v>
                </c:pt>
              </c:numCache>
            </c:numRef>
          </c:val>
          <c:smooth val="0"/>
          <c:extLst>
            <c:ext xmlns:c16="http://schemas.microsoft.com/office/drawing/2014/chart" uri="{C3380CC4-5D6E-409C-BE32-E72D297353CC}">
              <c16:uniqueId val="{00000001-20B8-48CB-9847-7DF2E7DE3BDD}"/>
            </c:ext>
          </c:extLst>
        </c:ser>
        <c:ser>
          <c:idx val="2"/>
          <c:order val="2"/>
          <c:tx>
            <c:strRef>
              <c:f>Sheet1!$D$1</c:f>
              <c:strCache>
                <c:ptCount val="1"/>
                <c:pt idx="0">
                  <c:v>Requested Closure 
(RC 557)</c:v>
                </c:pt>
              </c:strCache>
            </c:strRef>
          </c:tx>
          <c:spPr>
            <a:ln w="57150" cap="rnd">
              <a:solidFill>
                <a:srgbClr val="7030A0"/>
              </a:solidFill>
              <a:round/>
            </a:ln>
            <a:effectLst/>
          </c:spPr>
          <c:marker>
            <c:symbol val="none"/>
          </c:marker>
          <c:cat>
            <c:numRef>
              <c:f>Sheet1!$A$2:$A$88</c:f>
              <c:numCache>
                <c:formatCode>mmm\-yyyy</c:formatCode>
                <c:ptCount val="87"/>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numCache>
            </c:numRef>
          </c:cat>
          <c:val>
            <c:numRef>
              <c:f>Sheet1!$D$2:$D$88</c:f>
              <c:numCache>
                <c:formatCode>0.0%</c:formatCode>
                <c:ptCount val="87"/>
                <c:pt idx="0">
                  <c:v>0.15727002967359049</c:v>
                </c:pt>
                <c:pt idx="1">
                  <c:v>0.19271093359960059</c:v>
                </c:pt>
                <c:pt idx="2">
                  <c:v>0.18425196850393702</c:v>
                </c:pt>
                <c:pt idx="3">
                  <c:v>0.17905759162303664</c:v>
                </c:pt>
                <c:pt idx="4">
                  <c:v>0.17049915872125632</c:v>
                </c:pt>
                <c:pt idx="5">
                  <c:v>0.16923956546598057</c:v>
                </c:pt>
                <c:pt idx="6">
                  <c:v>0.22059758423394787</c:v>
                </c:pt>
                <c:pt idx="7">
                  <c:v>0.19742237844171059</c:v>
                </c:pt>
                <c:pt idx="8">
                  <c:v>0.18407960199004975</c:v>
                </c:pt>
                <c:pt idx="9">
                  <c:v>0.17515051997810618</c:v>
                </c:pt>
                <c:pt idx="10">
                  <c:v>0.20191765369430345</c:v>
                </c:pt>
                <c:pt idx="11">
                  <c:v>0.17916002126528444</c:v>
                </c:pt>
                <c:pt idx="12">
                  <c:v>0.14817001180637543</c:v>
                </c:pt>
                <c:pt idx="13">
                  <c:v>0.20087815587266739</c:v>
                </c:pt>
                <c:pt idx="14">
                  <c:v>0.17452830188679244</c:v>
                </c:pt>
                <c:pt idx="15">
                  <c:v>0.17698091382301909</c:v>
                </c:pt>
                <c:pt idx="16">
                  <c:v>0.16343669250645995</c:v>
                </c:pt>
                <c:pt idx="17">
                  <c:v>0.14947780678851175</c:v>
                </c:pt>
                <c:pt idx="18">
                  <c:v>0.19338605319913732</c:v>
                </c:pt>
                <c:pt idx="19">
                  <c:v>0.1862404447533009</c:v>
                </c:pt>
                <c:pt idx="20">
                  <c:v>0.15625</c:v>
                </c:pt>
                <c:pt idx="21">
                  <c:v>0.15136650315346881</c:v>
                </c:pt>
                <c:pt idx="22">
                  <c:v>0.16135328562134027</c:v>
                </c:pt>
                <c:pt idx="23">
                  <c:v>0.1396103896103896</c:v>
                </c:pt>
                <c:pt idx="24">
                  <c:v>0.16257225433526012</c:v>
                </c:pt>
                <c:pt idx="25">
                  <c:v>0.15460729746444032</c:v>
                </c:pt>
                <c:pt idx="26">
                  <c:v>0.15107913669064749</c:v>
                </c:pt>
                <c:pt idx="27">
                  <c:v>0.17498459642637093</c:v>
                </c:pt>
                <c:pt idx="28">
                  <c:v>0.1342234715390021</c:v>
                </c:pt>
                <c:pt idx="29">
                  <c:v>0.15</c:v>
                </c:pt>
                <c:pt idx="30">
                  <c:v>0.18133802816901409</c:v>
                </c:pt>
                <c:pt idx="31">
                  <c:v>0.18435754189944134</c:v>
                </c:pt>
                <c:pt idx="32">
                  <c:v>0.17586206896551723</c:v>
                </c:pt>
                <c:pt idx="33">
                  <c:v>0.2033527696793003</c:v>
                </c:pt>
                <c:pt idx="34">
                  <c:v>0.15229704216488357</c:v>
                </c:pt>
                <c:pt idx="35">
                  <c:v>0.16723549488054607</c:v>
                </c:pt>
                <c:pt idx="36">
                  <c:v>0.17115251897860592</c:v>
                </c:pt>
                <c:pt idx="37">
                  <c:v>0.14792176039119803</c:v>
                </c:pt>
                <c:pt idx="38">
                  <c:v>0.18259023354564755</c:v>
                </c:pt>
                <c:pt idx="39">
                  <c:v>0.19266055045871561</c:v>
                </c:pt>
                <c:pt idx="40">
                  <c:v>0.16364952932657495</c:v>
                </c:pt>
                <c:pt idx="41">
                  <c:v>0.1793754538852578</c:v>
                </c:pt>
                <c:pt idx="42">
                  <c:v>0.17898193760262726</c:v>
                </c:pt>
                <c:pt idx="43">
                  <c:v>0.18114328136599853</c:v>
                </c:pt>
                <c:pt idx="44">
                  <c:v>0.1921606118546845</c:v>
                </c:pt>
                <c:pt idx="45">
                  <c:v>0.15695792880258899</c:v>
                </c:pt>
                <c:pt idx="46">
                  <c:v>8.241494968854815E-2</c:v>
                </c:pt>
                <c:pt idx="47">
                  <c:v>0.13735558408215662</c:v>
                </c:pt>
                <c:pt idx="48">
                  <c:v>0.10211027910142954</c:v>
                </c:pt>
                <c:pt idx="49">
                  <c:v>8.1998114985862389E-2</c:v>
                </c:pt>
                <c:pt idx="50">
                  <c:v>0.1031927023945268</c:v>
                </c:pt>
                <c:pt idx="51">
                  <c:v>9.7170971709717099E-2</c:v>
                </c:pt>
                <c:pt idx="52">
                  <c:v>0.11688311688311688</c:v>
                </c:pt>
                <c:pt idx="53">
                  <c:v>0.11631663974151858</c:v>
                </c:pt>
                <c:pt idx="54">
                  <c:v>0.11375089992800576</c:v>
                </c:pt>
                <c:pt idx="55">
                  <c:v>0.11897810218978103</c:v>
                </c:pt>
                <c:pt idx="56">
                  <c:v>0.12937293729372937</c:v>
                </c:pt>
                <c:pt idx="57">
                  <c:v>9.6075778078484442E-2</c:v>
                </c:pt>
                <c:pt idx="58">
                  <c:v>9.0007087172218281E-2</c:v>
                </c:pt>
                <c:pt idx="59">
                  <c:v>8.3633741888968993E-2</c:v>
                </c:pt>
                <c:pt idx="60">
                  <c:v>8.2568807339449546E-2</c:v>
                </c:pt>
                <c:pt idx="61">
                  <c:v>0.13043478260869565</c:v>
                </c:pt>
                <c:pt idx="62">
                  <c:v>0.13098236775818639</c:v>
                </c:pt>
                <c:pt idx="63">
                  <c:v>0.16408876933423</c:v>
                </c:pt>
                <c:pt idx="64">
                  <c:v>0.1439446366782007</c:v>
                </c:pt>
                <c:pt idx="65">
                  <c:v>0.125</c:v>
                </c:pt>
                <c:pt idx="66">
                  <c:v>0.16719914802981894</c:v>
                </c:pt>
                <c:pt idx="67">
                  <c:v>0.1728110599078341</c:v>
                </c:pt>
                <c:pt idx="68">
                  <c:v>0.17407407407407408</c:v>
                </c:pt>
                <c:pt idx="69">
                  <c:v>0.15487714072970959</c:v>
                </c:pt>
                <c:pt idx="70">
                  <c:v>0.12665684830633284</c:v>
                </c:pt>
                <c:pt idx="71">
                  <c:v>0.170007423904974</c:v>
                </c:pt>
                <c:pt idx="72">
                  <c:v>0.12566489361702127</c:v>
                </c:pt>
                <c:pt idx="73">
                  <c:v>0.1317365269461078</c:v>
                </c:pt>
                <c:pt idx="74">
                  <c:v>0.10015487867836861</c:v>
                </c:pt>
                <c:pt idx="75">
                  <c:v>9.9595551061678458E-2</c:v>
                </c:pt>
                <c:pt idx="76">
                  <c:v>0.1026595744680851</c:v>
                </c:pt>
                <c:pt idx="77">
                  <c:v>8.1485301701908194E-2</c:v>
                </c:pt>
                <c:pt idx="78">
                  <c:v>0.13682331945270673</c:v>
                </c:pt>
                <c:pt idx="79">
                  <c:v>0.10467380720545277</c:v>
                </c:pt>
                <c:pt idx="80">
                  <c:v>0.12310606060606061</c:v>
                </c:pt>
                <c:pt idx="81">
                  <c:v>0.10500247647350174</c:v>
                </c:pt>
                <c:pt idx="82">
                  <c:v>0.11677282377919321</c:v>
                </c:pt>
                <c:pt idx="83">
                  <c:v>7.0544090056285175E-2</c:v>
                </c:pt>
                <c:pt idx="84">
                  <c:v>9.298928919182084E-2</c:v>
                </c:pt>
                <c:pt idx="85">
                  <c:v>0.11559818273599193</c:v>
                </c:pt>
                <c:pt idx="86">
                  <c:v>0.10266535044422508</c:v>
                </c:pt>
              </c:numCache>
            </c:numRef>
          </c:val>
          <c:smooth val="0"/>
          <c:extLst>
            <c:ext xmlns:c16="http://schemas.microsoft.com/office/drawing/2014/chart" uri="{C3380CC4-5D6E-409C-BE32-E72D297353CC}">
              <c16:uniqueId val="{00000002-20B8-48CB-9847-7DF2E7DE3BDD}"/>
            </c:ext>
          </c:extLst>
        </c:ser>
        <c:ser>
          <c:idx val="3"/>
          <c:order val="3"/>
          <c:tx>
            <c:strRef>
              <c:f>Sheet1!$E$1</c:f>
              <c:strCache>
                <c:ptCount val="1"/>
                <c:pt idx="0">
                  <c:v>All Other 
Closure Reasons</c:v>
                </c:pt>
              </c:strCache>
            </c:strRef>
          </c:tx>
          <c:spPr>
            <a:ln w="57150" cap="rnd">
              <a:solidFill>
                <a:schemeClr val="accent2"/>
              </a:solidFill>
              <a:round/>
            </a:ln>
            <a:effectLst/>
          </c:spPr>
          <c:marker>
            <c:symbol val="none"/>
          </c:marker>
          <c:cat>
            <c:numRef>
              <c:f>Sheet1!$A$2:$A$88</c:f>
              <c:numCache>
                <c:formatCode>mmm\-yyyy</c:formatCode>
                <c:ptCount val="87"/>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numCache>
            </c:numRef>
          </c:cat>
          <c:val>
            <c:numRef>
              <c:f>Sheet1!$E$2:$E$88</c:f>
              <c:numCache>
                <c:formatCode>0.0%</c:formatCode>
                <c:ptCount val="87"/>
                <c:pt idx="0">
                  <c:v>0.47032640949554894</c:v>
                </c:pt>
                <c:pt idx="1">
                  <c:v>0.42985521717423864</c:v>
                </c:pt>
                <c:pt idx="2">
                  <c:v>0.42414698162729658</c:v>
                </c:pt>
                <c:pt idx="3">
                  <c:v>0.42146596858638741</c:v>
                </c:pt>
                <c:pt idx="4">
                  <c:v>0.43746494671901293</c:v>
                </c:pt>
                <c:pt idx="5">
                  <c:v>0.47512864493996571</c:v>
                </c:pt>
                <c:pt idx="6">
                  <c:v>0.43674507310870947</c:v>
                </c:pt>
                <c:pt idx="7">
                  <c:v>0.42003514938488579</c:v>
                </c:pt>
                <c:pt idx="8">
                  <c:v>0.45572139303482589</c:v>
                </c:pt>
                <c:pt idx="9">
                  <c:v>0.40722495894909688</c:v>
                </c:pt>
                <c:pt idx="10">
                  <c:v>0.41455160744500846</c:v>
                </c:pt>
                <c:pt idx="11">
                  <c:v>0.44178628389154706</c:v>
                </c:pt>
                <c:pt idx="12">
                  <c:v>0.43624557260920899</c:v>
                </c:pt>
                <c:pt idx="13">
                  <c:v>0.40450054884742043</c:v>
                </c:pt>
                <c:pt idx="14">
                  <c:v>0.42747641509433965</c:v>
                </c:pt>
                <c:pt idx="15">
                  <c:v>0.39965297860034704</c:v>
                </c:pt>
                <c:pt idx="16">
                  <c:v>0.40697674418604651</c:v>
                </c:pt>
                <c:pt idx="17">
                  <c:v>0.4216710182767624</c:v>
                </c:pt>
                <c:pt idx="18">
                  <c:v>0.41912293314162474</c:v>
                </c:pt>
                <c:pt idx="19">
                  <c:v>0.4176511466296039</c:v>
                </c:pt>
                <c:pt idx="20">
                  <c:v>0.41437499999999999</c:v>
                </c:pt>
                <c:pt idx="21">
                  <c:v>0.4064470918009811</c:v>
                </c:pt>
                <c:pt idx="22">
                  <c:v>0.41119063109954457</c:v>
                </c:pt>
                <c:pt idx="23">
                  <c:v>0.45779220779220781</c:v>
                </c:pt>
                <c:pt idx="24">
                  <c:v>0.41835260115606937</c:v>
                </c:pt>
                <c:pt idx="25">
                  <c:v>0.43537414965986393</c:v>
                </c:pt>
                <c:pt idx="26">
                  <c:v>0.41268803139306737</c:v>
                </c:pt>
                <c:pt idx="27">
                  <c:v>0.39371534195933455</c:v>
                </c:pt>
                <c:pt idx="28">
                  <c:v>0.43288826423049892</c:v>
                </c:pt>
                <c:pt idx="29">
                  <c:v>0.45530303030303032</c:v>
                </c:pt>
                <c:pt idx="30">
                  <c:v>0.45070422535211269</c:v>
                </c:pt>
                <c:pt idx="31">
                  <c:v>0.4483240223463687</c:v>
                </c:pt>
                <c:pt idx="32">
                  <c:v>0.43793103448275861</c:v>
                </c:pt>
                <c:pt idx="33">
                  <c:v>0.38702623906705541</c:v>
                </c:pt>
                <c:pt idx="34">
                  <c:v>0.42668344870988045</c:v>
                </c:pt>
                <c:pt idx="35">
                  <c:v>0.41774744027303756</c:v>
                </c:pt>
                <c:pt idx="36">
                  <c:v>0.41821946169772256</c:v>
                </c:pt>
                <c:pt idx="37">
                  <c:v>0.42298288508557458</c:v>
                </c:pt>
                <c:pt idx="38">
                  <c:v>0.402689313517339</c:v>
                </c:pt>
                <c:pt idx="39">
                  <c:v>0.38401048492791612</c:v>
                </c:pt>
                <c:pt idx="40">
                  <c:v>0.39102099927588702</c:v>
                </c:pt>
                <c:pt idx="41">
                  <c:v>0.40522875816993464</c:v>
                </c:pt>
                <c:pt idx="42">
                  <c:v>0.42610837438423643</c:v>
                </c:pt>
                <c:pt idx="43">
                  <c:v>0.41276911655530807</c:v>
                </c:pt>
                <c:pt idx="44">
                  <c:v>0.375717017208413</c:v>
                </c:pt>
                <c:pt idx="45">
                  <c:v>0.29935275080906149</c:v>
                </c:pt>
                <c:pt idx="46">
                  <c:v>0.15093435553425971</c:v>
                </c:pt>
                <c:pt idx="47">
                  <c:v>0.25866495507060333</c:v>
                </c:pt>
                <c:pt idx="48">
                  <c:v>0.24914908100748809</c:v>
                </c:pt>
                <c:pt idx="49">
                  <c:v>0.28039585296889724</c:v>
                </c:pt>
                <c:pt idx="50">
                  <c:v>0.34834663625997719</c:v>
                </c:pt>
                <c:pt idx="51">
                  <c:v>0.37761377613776137</c:v>
                </c:pt>
                <c:pt idx="52">
                  <c:v>0.35899814471243041</c:v>
                </c:pt>
                <c:pt idx="53">
                  <c:v>0.33279483037156704</c:v>
                </c:pt>
                <c:pt idx="54">
                  <c:v>0.37221022318214542</c:v>
                </c:pt>
                <c:pt idx="55">
                  <c:v>0.33722627737226279</c:v>
                </c:pt>
                <c:pt idx="56">
                  <c:v>0.31023102310231021</c:v>
                </c:pt>
                <c:pt idx="57">
                  <c:v>0.34438430311231394</c:v>
                </c:pt>
                <c:pt idx="58">
                  <c:v>0.36286321757618711</c:v>
                </c:pt>
                <c:pt idx="59">
                  <c:v>0.47512617159336695</c:v>
                </c:pt>
                <c:pt idx="60">
                  <c:v>0.44648318042813456</c:v>
                </c:pt>
                <c:pt idx="61">
                  <c:v>0.4667760459392945</c:v>
                </c:pt>
                <c:pt idx="62">
                  <c:v>0.46683459277917716</c:v>
                </c:pt>
                <c:pt idx="63">
                  <c:v>0.42837928715534634</c:v>
                </c:pt>
                <c:pt idx="64">
                  <c:v>0.46228373702422143</c:v>
                </c:pt>
                <c:pt idx="65">
                  <c:v>0.43521341463414637</c:v>
                </c:pt>
                <c:pt idx="66">
                  <c:v>0.37060702875399359</c:v>
                </c:pt>
                <c:pt idx="67">
                  <c:v>0.40015360983102921</c:v>
                </c:pt>
                <c:pt idx="68">
                  <c:v>0.39037037037037037</c:v>
                </c:pt>
                <c:pt idx="69">
                  <c:v>0.37602382725241995</c:v>
                </c:pt>
                <c:pt idx="70">
                  <c:v>0.40574374079528719</c:v>
                </c:pt>
                <c:pt idx="71">
                  <c:v>0.44469190794357832</c:v>
                </c:pt>
                <c:pt idx="72">
                  <c:v>0.44348404255319152</c:v>
                </c:pt>
                <c:pt idx="73">
                  <c:v>0.46053347849755033</c:v>
                </c:pt>
                <c:pt idx="74">
                  <c:v>0.48890036138358284</c:v>
                </c:pt>
                <c:pt idx="75">
                  <c:v>0.49241658240647118</c:v>
                </c:pt>
                <c:pt idx="76">
                  <c:v>0.49787234042553191</c:v>
                </c:pt>
                <c:pt idx="77">
                  <c:v>0.52604435275915418</c:v>
                </c:pt>
                <c:pt idx="78">
                  <c:v>0.46638905413444376</c:v>
                </c:pt>
                <c:pt idx="79">
                  <c:v>0.47663096397273613</c:v>
                </c:pt>
                <c:pt idx="80">
                  <c:v>0.453125</c:v>
                </c:pt>
                <c:pt idx="81">
                  <c:v>0.49331352154531949</c:v>
                </c:pt>
                <c:pt idx="82">
                  <c:v>0.46125265392781317</c:v>
                </c:pt>
                <c:pt idx="83">
                  <c:v>0.60075046904315199</c:v>
                </c:pt>
                <c:pt idx="84">
                  <c:v>0.49026290165530673</c:v>
                </c:pt>
                <c:pt idx="85">
                  <c:v>0.47854618879353861</c:v>
                </c:pt>
                <c:pt idx="86">
                  <c:v>0.45903257650542939</c:v>
                </c:pt>
              </c:numCache>
            </c:numRef>
          </c:val>
          <c:smooth val="0"/>
          <c:extLst>
            <c:ext xmlns:c16="http://schemas.microsoft.com/office/drawing/2014/chart" uri="{C3380CC4-5D6E-409C-BE32-E72D297353CC}">
              <c16:uniqueId val="{00000003-20B8-48CB-9847-7DF2E7DE3BDD}"/>
            </c:ext>
          </c:extLst>
        </c:ser>
        <c:dLbls>
          <c:showLegendKey val="0"/>
          <c:showVal val="0"/>
          <c:showCatName val="0"/>
          <c:showSerName val="0"/>
          <c:showPercent val="0"/>
          <c:showBubbleSize val="0"/>
        </c:dLbls>
        <c:smooth val="0"/>
        <c:axId val="480702280"/>
        <c:axId val="480696376"/>
      </c:line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70C0"/>
                </a:solidFill>
                <a:latin typeface="Calibri" panose="020F0502020204030204" pitchFamily="34" charset="0"/>
                <a:ea typeface="+mn-ea"/>
                <a:cs typeface="Calibri" panose="020F0502020204030204" pitchFamily="34" charset="0"/>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B050"/>
                </a:solidFill>
                <a:latin typeface="Calibri" panose="020F0502020204030204" pitchFamily="34" charset="0"/>
                <a:ea typeface="+mn-ea"/>
                <a:cs typeface="Calibri" panose="020F0502020204030204" pitchFamily="34" charset="0"/>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Calibri" panose="020F0502020204030204" pitchFamily="34" charset="0"/>
                <a:ea typeface="+mn-ea"/>
                <a:cs typeface="Calibri" panose="020F0502020204030204" pitchFamily="34" charset="0"/>
              </a:defRPr>
            </a:pPr>
            <a:endParaRPr lang="en-US"/>
          </a:p>
        </c:txPr>
      </c:legendEntry>
      <c:legendEntry>
        <c:idx val="3"/>
        <c:txPr>
          <a:bodyPr rot="0" spcFirstLastPara="1" vertOverflow="ellipsis" vert="horz" wrap="square" anchor="ctr" anchorCtr="1"/>
          <a:lstStyle/>
          <a:p>
            <a:pPr>
              <a:defRPr sz="1197" b="1"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Exceeded Earned Income 
Limit (RC 334)</c:v>
                </c:pt>
              </c:strCache>
            </c:strRef>
          </c:tx>
          <c:spPr>
            <a:solidFill>
              <a:srgbClr val="0070C0"/>
            </a:solidFill>
            <a:ln w="38100">
              <a:solidFill>
                <a:srgbClr val="0070C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Calibri" panose="020F0502020204030204" pitchFamily="34" charset="0"/>
                    <a:ea typeface="+mn-ea"/>
                    <a:cs typeface="Calibri" panose="020F050202020403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Sheet1!$A$2:$A$25</c:f>
              <c:numCache>
                <c:formatCode>mmm\-yyyy</c:formatCode>
                <c:ptCount val="24"/>
                <c:pt idx="0">
                  <c:v>44470</c:v>
                </c:pt>
                <c:pt idx="1">
                  <c:v>44501</c:v>
                </c:pt>
                <c:pt idx="2">
                  <c:v>44531</c:v>
                </c:pt>
                <c:pt idx="3">
                  <c:v>44562</c:v>
                </c:pt>
                <c:pt idx="4">
                  <c:v>44593</c:v>
                </c:pt>
                <c:pt idx="5">
                  <c:v>44621</c:v>
                </c:pt>
                <c:pt idx="6">
                  <c:v>44652</c:v>
                </c:pt>
                <c:pt idx="7">
                  <c:v>44682</c:v>
                </c:pt>
                <c:pt idx="8">
                  <c:v>44713</c:v>
                </c:pt>
                <c:pt idx="9">
                  <c:v>44743</c:v>
                </c:pt>
                <c:pt idx="10">
                  <c:v>44774</c:v>
                </c:pt>
                <c:pt idx="11">
                  <c:v>44805</c:v>
                </c:pt>
                <c:pt idx="12">
                  <c:v>44835</c:v>
                </c:pt>
                <c:pt idx="13">
                  <c:v>44866</c:v>
                </c:pt>
                <c:pt idx="14">
                  <c:v>44896</c:v>
                </c:pt>
                <c:pt idx="15">
                  <c:v>44927</c:v>
                </c:pt>
                <c:pt idx="16">
                  <c:v>44958</c:v>
                </c:pt>
                <c:pt idx="17">
                  <c:v>44986</c:v>
                </c:pt>
                <c:pt idx="18">
                  <c:v>45017</c:v>
                </c:pt>
                <c:pt idx="19">
                  <c:v>45047</c:v>
                </c:pt>
                <c:pt idx="20">
                  <c:v>45078</c:v>
                </c:pt>
                <c:pt idx="21">
                  <c:v>45108</c:v>
                </c:pt>
                <c:pt idx="22">
                  <c:v>45139</c:v>
                </c:pt>
                <c:pt idx="23">
                  <c:v>45170</c:v>
                </c:pt>
              </c:numCache>
            </c:numRef>
          </c:cat>
          <c:val>
            <c:numRef>
              <c:f>Sheet1!$B$2:$B$25</c:f>
              <c:numCache>
                <c:formatCode>#,##0</c:formatCode>
                <c:ptCount val="24"/>
                <c:pt idx="0">
                  <c:v>524</c:v>
                </c:pt>
                <c:pt idx="1">
                  <c:v>490</c:v>
                </c:pt>
                <c:pt idx="2">
                  <c:v>486</c:v>
                </c:pt>
                <c:pt idx="3">
                  <c:v>337</c:v>
                </c:pt>
                <c:pt idx="4">
                  <c:v>468</c:v>
                </c:pt>
                <c:pt idx="5">
                  <c:v>474</c:v>
                </c:pt>
                <c:pt idx="6">
                  <c:v>526</c:v>
                </c:pt>
                <c:pt idx="7">
                  <c:v>533</c:v>
                </c:pt>
                <c:pt idx="8">
                  <c:v>447</c:v>
                </c:pt>
                <c:pt idx="9">
                  <c:v>557</c:v>
                </c:pt>
                <c:pt idx="10">
                  <c:v>610</c:v>
                </c:pt>
                <c:pt idx="11">
                  <c:v>677</c:v>
                </c:pt>
                <c:pt idx="12">
                  <c:v>679</c:v>
                </c:pt>
                <c:pt idx="13">
                  <c:v>629</c:v>
                </c:pt>
                <c:pt idx="14">
                  <c:v>634</c:v>
                </c:pt>
                <c:pt idx="15">
                  <c:v>570</c:v>
                </c:pt>
                <c:pt idx="16">
                  <c:v>706</c:v>
                </c:pt>
                <c:pt idx="17">
                  <c:v>759</c:v>
                </c:pt>
                <c:pt idx="18">
                  <c:v>673</c:v>
                </c:pt>
                <c:pt idx="19">
                  <c:v>676</c:v>
                </c:pt>
                <c:pt idx="20">
                  <c:v>731</c:v>
                </c:pt>
                <c:pt idx="21">
                  <c:v>705</c:v>
                </c:pt>
                <c:pt idx="22">
                  <c:v>672</c:v>
                </c:pt>
                <c:pt idx="23">
                  <c:v>726</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gapWidth val="50"/>
        <c:axId val="480702280"/>
        <c:axId val="480696376"/>
      </c:bar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1"/>
        <c:axPos val="l"/>
        <c:numFmt formatCode="0%" sourceLinked="0"/>
        <c:majorTickMark val="none"/>
        <c:minorTickMark val="none"/>
        <c:tickLblPos val="nextTo"/>
        <c:crossAx val="480702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 Employed</c:v>
                </c:pt>
              </c:strCache>
            </c:strRef>
          </c:tx>
          <c:spPr>
            <a:solidFill>
              <a:srgbClr val="00B050"/>
            </a:solidFill>
            <a:ln>
              <a:solidFill>
                <a:srgbClr val="00B05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Sheet1!$B$2:$B$28</c:f>
              <c:numCache>
                <c:formatCode>#,##0</c:formatCode>
                <c:ptCount val="27"/>
                <c:pt idx="0">
                  <c:v>4246</c:v>
                </c:pt>
                <c:pt idx="1">
                  <c:v>3760</c:v>
                </c:pt>
                <c:pt idx="2">
                  <c:v>3659</c:v>
                </c:pt>
                <c:pt idx="3">
                  <c:v>3923</c:v>
                </c:pt>
                <c:pt idx="4">
                  <c:v>3817</c:v>
                </c:pt>
                <c:pt idx="5">
                  <c:v>3518</c:v>
                </c:pt>
                <c:pt idx="6">
                  <c:v>3152</c:v>
                </c:pt>
                <c:pt idx="7">
                  <c:v>3309</c:v>
                </c:pt>
                <c:pt idx="8">
                  <c:v>3331</c:v>
                </c:pt>
                <c:pt idx="9">
                  <c:v>3008</c:v>
                </c:pt>
                <c:pt idx="10">
                  <c:v>2836</c:v>
                </c:pt>
                <c:pt idx="11">
                  <c:v>3346</c:v>
                </c:pt>
                <c:pt idx="12">
                  <c:v>3323</c:v>
                </c:pt>
                <c:pt idx="13">
                  <c:v>3129</c:v>
                </c:pt>
                <c:pt idx="14">
                  <c:v>2378</c:v>
                </c:pt>
                <c:pt idx="15">
                  <c:v>2622</c:v>
                </c:pt>
                <c:pt idx="16">
                  <c:v>3082</c:v>
                </c:pt>
                <c:pt idx="17">
                  <c:v>2226</c:v>
                </c:pt>
                <c:pt idx="18">
                  <c:v>2326</c:v>
                </c:pt>
                <c:pt idx="19">
                  <c:v>2412</c:v>
                </c:pt>
                <c:pt idx="20">
                  <c:v>2410</c:v>
                </c:pt>
                <c:pt idx="21">
                  <c:v>2784</c:v>
                </c:pt>
                <c:pt idx="22">
                  <c:v>2471</c:v>
                </c:pt>
                <c:pt idx="23">
                  <c:v>2859</c:v>
                </c:pt>
                <c:pt idx="24">
                  <c:v>3322</c:v>
                </c:pt>
                <c:pt idx="25">
                  <c:v>3376</c:v>
                </c:pt>
                <c:pt idx="26">
                  <c:v>3259</c:v>
                </c:pt>
              </c:numCache>
            </c:numRef>
          </c:val>
          <c:extLst>
            <c:ext xmlns:c16="http://schemas.microsoft.com/office/drawing/2014/chart" uri="{C3380CC4-5D6E-409C-BE32-E72D297353CC}">
              <c16:uniqueId val="{00000000-FEAC-4CCD-ACF4-847E3ED01A1E}"/>
            </c:ext>
          </c:extLst>
        </c:ser>
        <c:dLbls>
          <c:showLegendKey val="0"/>
          <c:showVal val="0"/>
          <c:showCatName val="0"/>
          <c:showSerName val="0"/>
          <c:showPercent val="0"/>
          <c:showBubbleSize val="0"/>
        </c:dLbls>
        <c:gapWidth val="50"/>
        <c:axId val="474825792"/>
        <c:axId val="474826776"/>
      </c:barChart>
      <c:lineChart>
        <c:grouping val="standard"/>
        <c:varyColors val="0"/>
        <c:ser>
          <c:idx val="1"/>
          <c:order val="1"/>
          <c:tx>
            <c:strRef>
              <c:f>Sheet1!$C$1</c:f>
              <c:strCache>
                <c:ptCount val="1"/>
                <c:pt idx="0">
                  <c:v>% Employed</c:v>
                </c:pt>
              </c:strCache>
            </c:strRef>
          </c:tx>
          <c:spPr>
            <a:ln w="57150" cap="rnd">
              <a:solidFill>
                <a:srgbClr val="7030A0"/>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Sheet1!$C$2:$C$28</c:f>
              <c:numCache>
                <c:formatCode>0.0%</c:formatCode>
                <c:ptCount val="27"/>
                <c:pt idx="0">
                  <c:v>0.55905200789993414</c:v>
                </c:pt>
                <c:pt idx="1">
                  <c:v>0.5303992100437297</c:v>
                </c:pt>
                <c:pt idx="2">
                  <c:v>0.53152237071470076</c:v>
                </c:pt>
                <c:pt idx="3">
                  <c:v>0.54668338907469338</c:v>
                </c:pt>
                <c:pt idx="4">
                  <c:v>0.56590066716085985</c:v>
                </c:pt>
                <c:pt idx="5">
                  <c:v>0.56010189460277027</c:v>
                </c:pt>
                <c:pt idx="6">
                  <c:v>0.54731724257683623</c:v>
                </c:pt>
                <c:pt idx="7">
                  <c:v>0.56065740426973909</c:v>
                </c:pt>
                <c:pt idx="8">
                  <c:v>0.57164921915222244</c:v>
                </c:pt>
                <c:pt idx="9">
                  <c:v>0.53733476241514821</c:v>
                </c:pt>
                <c:pt idx="10">
                  <c:v>0.53732474422129595</c:v>
                </c:pt>
                <c:pt idx="11">
                  <c:v>0.57649896623018604</c:v>
                </c:pt>
                <c:pt idx="12">
                  <c:v>0.56939684715558603</c:v>
                </c:pt>
                <c:pt idx="13">
                  <c:v>0.55439404677533666</c:v>
                </c:pt>
                <c:pt idx="14">
                  <c:v>0.49162704155468268</c:v>
                </c:pt>
                <c:pt idx="15">
                  <c:v>0.45167958656330748</c:v>
                </c:pt>
                <c:pt idx="16">
                  <c:v>0.45938291846772994</c:v>
                </c:pt>
                <c:pt idx="17">
                  <c:v>0.45558739255014324</c:v>
                </c:pt>
                <c:pt idx="18">
                  <c:v>0.44153378891419892</c:v>
                </c:pt>
                <c:pt idx="19">
                  <c:v>0.45934107788992573</c:v>
                </c:pt>
                <c:pt idx="20">
                  <c:v>0.53436807095343686</c:v>
                </c:pt>
                <c:pt idx="21">
                  <c:v>0.53180515759312319</c:v>
                </c:pt>
                <c:pt idx="22">
                  <c:v>0.54307692307692312</c:v>
                </c:pt>
                <c:pt idx="23">
                  <c:v>0.54467517622404271</c:v>
                </c:pt>
                <c:pt idx="24">
                  <c:v>0.54201337901778435</c:v>
                </c:pt>
                <c:pt idx="25">
                  <c:v>0.51229135053110775</c:v>
                </c:pt>
                <c:pt idx="26">
                  <c:v>0.46194188518781004</c:v>
                </c:pt>
              </c:numCache>
            </c:numRef>
          </c:val>
          <c:smooth val="0"/>
          <c:extLst>
            <c:ext xmlns:c16="http://schemas.microsoft.com/office/drawing/2014/chart" uri="{C3380CC4-5D6E-409C-BE32-E72D297353CC}">
              <c16:uniqueId val="{00000001-FEAC-4CCD-ACF4-847E3ED01A1E}"/>
            </c:ext>
          </c:extLst>
        </c:ser>
        <c:dLbls>
          <c:showLegendKey val="0"/>
          <c:showVal val="0"/>
          <c:showCatName val="0"/>
          <c:showSerName val="0"/>
          <c:showPercent val="0"/>
          <c:showBubbleSize val="0"/>
        </c:dLbls>
        <c:marker val="1"/>
        <c:smooth val="0"/>
        <c:axId val="438457016"/>
        <c:axId val="438452424"/>
      </c:lineChart>
      <c:catAx>
        <c:axId val="474825792"/>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6776"/>
        <c:crosses val="autoZero"/>
        <c:auto val="1"/>
        <c:lblAlgn val="ctr"/>
        <c:lblOffset val="100"/>
        <c:noMultiLvlLbl val="0"/>
      </c:catAx>
      <c:valAx>
        <c:axId val="474826776"/>
        <c:scaling>
          <c:orientation val="minMax"/>
          <c:max val="6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5792"/>
        <c:crosses val="autoZero"/>
        <c:crossBetween val="between"/>
      </c:valAx>
      <c:valAx>
        <c:axId val="438452424"/>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8457016"/>
        <c:crosses val="max"/>
        <c:crossBetween val="between"/>
      </c:valAx>
      <c:catAx>
        <c:axId val="438457016"/>
        <c:scaling>
          <c:orientation val="minMax"/>
        </c:scaling>
        <c:delete val="1"/>
        <c:axPos val="b"/>
        <c:numFmt formatCode="General" sourceLinked="1"/>
        <c:majorTickMark val="out"/>
        <c:minorTickMark val="none"/>
        <c:tickLblPos val="nextTo"/>
        <c:crossAx val="438452424"/>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ayout>
        <c:manualLayout>
          <c:xMode val="edge"/>
          <c:yMode val="edge"/>
          <c:x val="0.61095465416801198"/>
          <c:y val="0.34486997010988968"/>
          <c:w val="0.24303342944085618"/>
          <c:h val="6.6315524638545023E-2"/>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Median Quarterly Earnings</c:v>
                </c:pt>
              </c:strCache>
            </c:strRef>
          </c:tx>
          <c:spPr>
            <a:solidFill>
              <a:srgbClr val="0070C0"/>
            </a:solidFill>
            <a:ln>
              <a:solidFill>
                <a:srgbClr val="0070C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Sheet1!$B$2:$B$27</c:f>
              <c:numCache>
                <c:formatCode>"$"#,##0</c:formatCode>
                <c:ptCount val="26"/>
                <c:pt idx="0">
                  <c:v>4110.63</c:v>
                </c:pt>
                <c:pt idx="1">
                  <c:v>4396.24</c:v>
                </c:pt>
                <c:pt idx="2">
                  <c:v>4375.24</c:v>
                </c:pt>
                <c:pt idx="3">
                  <c:v>4524.8</c:v>
                </c:pt>
                <c:pt idx="4">
                  <c:v>5366.66</c:v>
                </c:pt>
                <c:pt idx="5">
                  <c:v>4544.82</c:v>
                </c:pt>
                <c:pt idx="6">
                  <c:v>4731.12</c:v>
                </c:pt>
                <c:pt idx="7">
                  <c:v>4852.05</c:v>
                </c:pt>
                <c:pt idx="8">
                  <c:v>4607.6099999999997</c:v>
                </c:pt>
                <c:pt idx="9">
                  <c:v>4757.4399999999996</c:v>
                </c:pt>
                <c:pt idx="10">
                  <c:v>4875.34</c:v>
                </c:pt>
                <c:pt idx="11">
                  <c:v>5078.8</c:v>
                </c:pt>
                <c:pt idx="12">
                  <c:v>4872.51</c:v>
                </c:pt>
                <c:pt idx="13">
                  <c:v>4219.6099999999997</c:v>
                </c:pt>
                <c:pt idx="14">
                  <c:v>5196.6499999999996</c:v>
                </c:pt>
                <c:pt idx="15">
                  <c:v>5814.88</c:v>
                </c:pt>
                <c:pt idx="16">
                  <c:v>5195.29</c:v>
                </c:pt>
                <c:pt idx="17">
                  <c:v>5234.83</c:v>
                </c:pt>
                <c:pt idx="18">
                  <c:v>5258.42</c:v>
                </c:pt>
                <c:pt idx="19">
                  <c:v>5541.93</c:v>
                </c:pt>
                <c:pt idx="20">
                  <c:v>5551.37</c:v>
                </c:pt>
                <c:pt idx="21">
                  <c:v>5864.42</c:v>
                </c:pt>
                <c:pt idx="22">
                  <c:v>6752.35</c:v>
                </c:pt>
                <c:pt idx="23">
                  <c:v>6552.65</c:v>
                </c:pt>
                <c:pt idx="24">
                  <c:v>6568.77</c:v>
                </c:pt>
                <c:pt idx="25">
                  <c:v>6671.11</c:v>
                </c:pt>
              </c:numCache>
            </c:numRef>
          </c:val>
          <c:extLst>
            <c:ext xmlns:c16="http://schemas.microsoft.com/office/drawing/2014/chart" uri="{C3380CC4-5D6E-409C-BE32-E72D297353CC}">
              <c16:uniqueId val="{00000000-4014-4A16-A891-C8D8BF6A937F}"/>
            </c:ext>
          </c:extLst>
        </c:ser>
        <c:dLbls>
          <c:showLegendKey val="0"/>
          <c:showVal val="0"/>
          <c:showCatName val="0"/>
          <c:showSerName val="0"/>
          <c:showPercent val="0"/>
          <c:showBubbleSize val="0"/>
        </c:dLbls>
        <c:gapWidth val="50"/>
        <c:axId val="443045944"/>
        <c:axId val="443042992"/>
      </c:barChart>
      <c:lineChart>
        <c:grouping val="standard"/>
        <c:varyColors val="0"/>
        <c:ser>
          <c:idx val="1"/>
          <c:order val="1"/>
          <c:tx>
            <c:strRef>
              <c:f>Sheet1!$C$1</c:f>
              <c:strCache>
                <c:ptCount val="1"/>
                <c:pt idx="0">
                  <c:v>% Employed</c:v>
                </c:pt>
              </c:strCache>
            </c:strRef>
          </c:tx>
          <c:spPr>
            <a:ln w="57150" cap="rnd">
              <a:solidFill>
                <a:schemeClr val="accent2"/>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Sheet1!$C$2:$C$27</c:f>
              <c:numCache>
                <c:formatCode>0.0%</c:formatCode>
                <c:ptCount val="26"/>
                <c:pt idx="0">
                  <c:v>0.45371955233706385</c:v>
                </c:pt>
                <c:pt idx="1">
                  <c:v>0.46452249964734094</c:v>
                </c:pt>
                <c:pt idx="2">
                  <c:v>0.47835560720511333</c:v>
                </c:pt>
                <c:pt idx="3">
                  <c:v>0.47533444816053511</c:v>
                </c:pt>
                <c:pt idx="4">
                  <c:v>0.46330615270570791</c:v>
                </c:pt>
                <c:pt idx="5">
                  <c:v>0.48718356949530328</c:v>
                </c:pt>
                <c:pt idx="6">
                  <c:v>0.49001562771314466</c:v>
                </c:pt>
                <c:pt idx="7">
                  <c:v>0.47865130464249406</c:v>
                </c:pt>
                <c:pt idx="8">
                  <c:v>0.46541959842114294</c:v>
                </c:pt>
                <c:pt idx="9">
                  <c:v>0.47409789210432296</c:v>
                </c:pt>
                <c:pt idx="10">
                  <c:v>0.47176960970064419</c:v>
                </c:pt>
                <c:pt idx="11">
                  <c:v>0.49500344589937972</c:v>
                </c:pt>
                <c:pt idx="12">
                  <c:v>0.46453050034270049</c:v>
                </c:pt>
                <c:pt idx="13">
                  <c:v>0.40591778880226792</c:v>
                </c:pt>
                <c:pt idx="14">
                  <c:v>0.40872441596030595</c:v>
                </c:pt>
                <c:pt idx="15">
                  <c:v>0.39276485788113696</c:v>
                </c:pt>
                <c:pt idx="16">
                  <c:v>0.37293188254583398</c:v>
                </c:pt>
                <c:pt idx="17">
                  <c:v>0.39214081047891935</c:v>
                </c:pt>
                <c:pt idx="18">
                  <c:v>0.41590736522399391</c:v>
                </c:pt>
                <c:pt idx="19">
                  <c:v>0.42201485431346408</c:v>
                </c:pt>
                <c:pt idx="20">
                  <c:v>0.44722838137472282</c:v>
                </c:pt>
                <c:pt idx="21">
                  <c:v>0.4731614135625597</c:v>
                </c:pt>
                <c:pt idx="22">
                  <c:v>0.49670329670329672</c:v>
                </c:pt>
                <c:pt idx="23">
                  <c:v>0.4692322347113736</c:v>
                </c:pt>
                <c:pt idx="24">
                  <c:v>0.44183390438897047</c:v>
                </c:pt>
                <c:pt idx="25">
                  <c:v>0.44400606980273138</c:v>
                </c:pt>
              </c:numCache>
            </c:numRef>
          </c:val>
          <c:smooth val="0"/>
          <c:extLst>
            <c:ext xmlns:c16="http://schemas.microsoft.com/office/drawing/2014/chart" uri="{C3380CC4-5D6E-409C-BE32-E72D297353CC}">
              <c16:uniqueId val="{00000001-4014-4A16-A891-C8D8BF6A937F}"/>
            </c:ext>
          </c:extLst>
        </c:ser>
        <c:dLbls>
          <c:showLegendKey val="0"/>
          <c:showVal val="0"/>
          <c:showCatName val="0"/>
          <c:showSerName val="0"/>
          <c:showPercent val="0"/>
          <c:showBubbleSize val="0"/>
        </c:dLbls>
        <c:marker val="1"/>
        <c:smooth val="0"/>
        <c:axId val="451752648"/>
        <c:axId val="446363760"/>
      </c:lineChart>
      <c:catAx>
        <c:axId val="4430459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2992"/>
        <c:crosses val="autoZero"/>
        <c:auto val="1"/>
        <c:lblAlgn val="ctr"/>
        <c:lblOffset val="100"/>
        <c:noMultiLvlLbl val="0"/>
      </c:catAx>
      <c:valAx>
        <c:axId val="443042992"/>
        <c:scaling>
          <c:orientation val="minMax"/>
          <c:max val="10000"/>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5944"/>
        <c:crosses val="autoZero"/>
        <c:crossBetween val="between"/>
        <c:majorUnit val="2000"/>
      </c:valAx>
      <c:valAx>
        <c:axId val="446363760"/>
        <c:scaling>
          <c:orientation val="minMax"/>
          <c:max val="0.60000000000000009"/>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1752648"/>
        <c:crosses val="max"/>
        <c:crossBetween val="between"/>
        <c:majorUnit val="0.1"/>
      </c:valAx>
      <c:catAx>
        <c:axId val="451752648"/>
        <c:scaling>
          <c:orientation val="minMax"/>
        </c:scaling>
        <c:delete val="1"/>
        <c:axPos val="b"/>
        <c:numFmt formatCode="General" sourceLinked="1"/>
        <c:majorTickMark val="out"/>
        <c:minorTickMark val="none"/>
        <c:tickLblPos val="nextTo"/>
        <c:crossAx val="446363760"/>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ayout>
        <c:manualLayout>
          <c:xMode val="edge"/>
          <c:yMode val="edge"/>
          <c:x val="0.27494075449288807"/>
          <c:y val="0.24579455717101267"/>
          <c:w val="0.19920074351439065"/>
          <c:h val="0.1360652274581693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Median Quarterly Earnings</c:v>
                </c:pt>
              </c:strCache>
            </c:strRef>
          </c:tx>
          <c:spPr>
            <a:solidFill>
              <a:srgbClr val="7030A0"/>
            </a:solidFill>
            <a:ln>
              <a:solidFill>
                <a:srgbClr val="7030A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Sheet1!$B$2:$B$25</c:f>
              <c:numCache>
                <c:formatCode>"$"#,##0</c:formatCode>
                <c:ptCount val="24"/>
                <c:pt idx="0">
                  <c:v>5390.2</c:v>
                </c:pt>
                <c:pt idx="1">
                  <c:v>5567.53</c:v>
                </c:pt>
                <c:pt idx="2">
                  <c:v>6330.44</c:v>
                </c:pt>
                <c:pt idx="3">
                  <c:v>5494.29</c:v>
                </c:pt>
                <c:pt idx="4">
                  <c:v>5627.55</c:v>
                </c:pt>
                <c:pt idx="5">
                  <c:v>5624.32</c:v>
                </c:pt>
                <c:pt idx="6">
                  <c:v>5314.38</c:v>
                </c:pt>
                <c:pt idx="7">
                  <c:v>5764.98</c:v>
                </c:pt>
                <c:pt idx="8">
                  <c:v>5890.67</c:v>
                </c:pt>
                <c:pt idx="9">
                  <c:v>6119.96</c:v>
                </c:pt>
                <c:pt idx="10">
                  <c:v>5895.24</c:v>
                </c:pt>
                <c:pt idx="11">
                  <c:v>5037.62</c:v>
                </c:pt>
                <c:pt idx="12">
                  <c:v>6161.41</c:v>
                </c:pt>
                <c:pt idx="13">
                  <c:v>6844.13</c:v>
                </c:pt>
                <c:pt idx="14">
                  <c:v>5901.35</c:v>
                </c:pt>
                <c:pt idx="15">
                  <c:v>7124.87</c:v>
                </c:pt>
                <c:pt idx="16">
                  <c:v>6789.04</c:v>
                </c:pt>
                <c:pt idx="17">
                  <c:v>6933.28</c:v>
                </c:pt>
                <c:pt idx="18">
                  <c:v>6442.03</c:v>
                </c:pt>
                <c:pt idx="19">
                  <c:v>7007.32</c:v>
                </c:pt>
                <c:pt idx="20">
                  <c:v>7340.36</c:v>
                </c:pt>
                <c:pt idx="21">
                  <c:v>7386.17</c:v>
                </c:pt>
                <c:pt idx="22">
                  <c:v>7390.85</c:v>
                </c:pt>
                <c:pt idx="23">
                  <c:v>7709.74</c:v>
                </c:pt>
              </c:numCache>
            </c:numRef>
          </c:val>
          <c:extLst>
            <c:ext xmlns:c16="http://schemas.microsoft.com/office/drawing/2014/chart" uri="{C3380CC4-5D6E-409C-BE32-E72D297353CC}">
              <c16:uniqueId val="{00000000-4014-4A16-A891-C8D8BF6A937F}"/>
            </c:ext>
          </c:extLst>
        </c:ser>
        <c:dLbls>
          <c:showLegendKey val="0"/>
          <c:showVal val="0"/>
          <c:showCatName val="0"/>
          <c:showSerName val="0"/>
          <c:showPercent val="0"/>
          <c:showBubbleSize val="0"/>
        </c:dLbls>
        <c:gapWidth val="50"/>
        <c:axId val="443045944"/>
        <c:axId val="443042992"/>
      </c:barChart>
      <c:lineChart>
        <c:grouping val="standard"/>
        <c:varyColors val="0"/>
        <c:ser>
          <c:idx val="1"/>
          <c:order val="1"/>
          <c:tx>
            <c:strRef>
              <c:f>Sheet1!$C$1</c:f>
              <c:strCache>
                <c:ptCount val="1"/>
                <c:pt idx="0">
                  <c:v>% Retained Employment</c:v>
                </c:pt>
              </c:strCache>
            </c:strRef>
          </c:tx>
          <c:spPr>
            <a:ln w="57150" cap="rnd">
              <a:solidFill>
                <a:srgbClr val="00B050"/>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Sheet1!$C$2:$C$25</c:f>
              <c:numCache>
                <c:formatCode>0.0%</c:formatCode>
                <c:ptCount val="24"/>
                <c:pt idx="0">
                  <c:v>0.80615206035983744</c:v>
                </c:pt>
                <c:pt idx="1">
                  <c:v>0.79076829638627388</c:v>
                </c:pt>
                <c:pt idx="2">
                  <c:v>0.76465229274218038</c:v>
                </c:pt>
                <c:pt idx="3">
                  <c:v>0.78246848431545002</c:v>
                </c:pt>
                <c:pt idx="4">
                  <c:v>0.81952000000000003</c:v>
                </c:pt>
                <c:pt idx="5">
                  <c:v>0.78300653594771241</c:v>
                </c:pt>
                <c:pt idx="6">
                  <c:v>0.74521615875265768</c:v>
                </c:pt>
                <c:pt idx="7">
                  <c:v>0.79787610619469029</c:v>
                </c:pt>
                <c:pt idx="8">
                  <c:v>0.80567846607669613</c:v>
                </c:pt>
                <c:pt idx="9">
                  <c:v>0.80482290881688023</c:v>
                </c:pt>
                <c:pt idx="10">
                  <c:v>0.7730923694779116</c:v>
                </c:pt>
                <c:pt idx="11">
                  <c:v>0.70797076226940481</c:v>
                </c:pt>
                <c:pt idx="12">
                  <c:v>0.71892290667650316</c:v>
                </c:pt>
                <c:pt idx="13">
                  <c:v>0.77346137058053255</c:v>
                </c:pt>
                <c:pt idx="14">
                  <c:v>0.75518462316641377</c:v>
                </c:pt>
                <c:pt idx="15">
                  <c:v>0.77894736842105261</c:v>
                </c:pt>
                <c:pt idx="16">
                  <c:v>0.79776179056754593</c:v>
                </c:pt>
                <c:pt idx="17">
                  <c:v>0.78027139874739038</c:v>
                </c:pt>
                <c:pt idx="18">
                  <c:v>0.79005020538566861</c:v>
                </c:pt>
                <c:pt idx="19">
                  <c:v>0.79648014440433212</c:v>
                </c:pt>
                <c:pt idx="20">
                  <c:v>0.82994546355974219</c:v>
                </c:pt>
                <c:pt idx="21">
                  <c:v>0.81752119499394427</c:v>
                </c:pt>
                <c:pt idx="22">
                  <c:v>0.77168141592920358</c:v>
                </c:pt>
                <c:pt idx="23">
                  <c:v>0.7840032480714576</c:v>
                </c:pt>
              </c:numCache>
            </c:numRef>
          </c:val>
          <c:smooth val="0"/>
          <c:extLst>
            <c:ext xmlns:c16="http://schemas.microsoft.com/office/drawing/2014/chart" uri="{C3380CC4-5D6E-409C-BE32-E72D297353CC}">
              <c16:uniqueId val="{00000001-4014-4A16-A891-C8D8BF6A937F}"/>
            </c:ext>
          </c:extLst>
        </c:ser>
        <c:dLbls>
          <c:showLegendKey val="0"/>
          <c:showVal val="0"/>
          <c:showCatName val="0"/>
          <c:showSerName val="0"/>
          <c:showPercent val="0"/>
          <c:showBubbleSize val="0"/>
        </c:dLbls>
        <c:marker val="1"/>
        <c:smooth val="0"/>
        <c:axId val="451752648"/>
        <c:axId val="446363760"/>
      </c:lineChart>
      <c:catAx>
        <c:axId val="4430459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2992"/>
        <c:crosses val="autoZero"/>
        <c:auto val="1"/>
        <c:lblAlgn val="ctr"/>
        <c:lblOffset val="100"/>
        <c:noMultiLvlLbl val="0"/>
      </c:catAx>
      <c:valAx>
        <c:axId val="443042992"/>
        <c:scaling>
          <c:orientation val="minMax"/>
          <c:max val="10000"/>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5944"/>
        <c:crosses val="autoZero"/>
        <c:crossBetween val="between"/>
        <c:majorUnit val="2000"/>
      </c:valAx>
      <c:valAx>
        <c:axId val="446363760"/>
        <c:scaling>
          <c:orientation val="minMax"/>
          <c:max val="1"/>
          <c:min val="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1752648"/>
        <c:crosses val="max"/>
        <c:crossBetween val="between"/>
        <c:majorUnit val="0.1"/>
      </c:valAx>
      <c:catAx>
        <c:axId val="451752648"/>
        <c:scaling>
          <c:orientation val="minMax"/>
        </c:scaling>
        <c:delete val="1"/>
        <c:axPos val="b"/>
        <c:numFmt formatCode="General" sourceLinked="1"/>
        <c:majorTickMark val="out"/>
        <c:minorTickMark val="none"/>
        <c:tickLblPos val="nextTo"/>
        <c:crossAx val="446363760"/>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ayout>
        <c:manualLayout>
          <c:xMode val="edge"/>
          <c:yMode val="edge"/>
          <c:x val="0.23401308806420926"/>
          <c:y val="1.2877911445144693E-2"/>
          <c:w val="0.19920074351439065"/>
          <c:h val="0.1360652274581693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Adults Who Remained Off TANF/SFA for at Least 12 Months</c:v>
                </c:pt>
              </c:strCache>
            </c:strRef>
          </c:tx>
          <c:spP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a:ln w="38100">
              <a:noFill/>
            </a:ln>
            <a:effectLst/>
          </c:spPr>
          <c:cat>
            <c:numRef>
              <c:f>Sheet1!$A$2:$A$79</c:f>
              <c:numCache>
                <c:formatCode>mmm\-yyyy</c:formatCode>
                <c:ptCount val="78"/>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numCache>
            </c:numRef>
          </c:cat>
          <c:val>
            <c:numRef>
              <c:f>Sheet1!$B$2:$B$79</c:f>
              <c:numCache>
                <c:formatCode>0.0%</c:formatCode>
                <c:ptCount val="78"/>
                <c:pt idx="0">
                  <c:v>0.75486381322957197</c:v>
                </c:pt>
                <c:pt idx="1">
                  <c:v>0.75578947368421057</c:v>
                </c:pt>
                <c:pt idx="2">
                  <c:v>0.74813710879284645</c:v>
                </c:pt>
                <c:pt idx="3">
                  <c:v>0.74493927125506076</c:v>
                </c:pt>
                <c:pt idx="4">
                  <c:v>0.75364029909484453</c:v>
                </c:pt>
                <c:pt idx="5">
                  <c:v>0.74960567823343849</c:v>
                </c:pt>
                <c:pt idx="6">
                  <c:v>0.76504681230494875</c:v>
                </c:pt>
                <c:pt idx="7">
                  <c:v>0.73388090349075974</c:v>
                </c:pt>
                <c:pt idx="8">
                  <c:v>0.75886524822695034</c:v>
                </c:pt>
                <c:pt idx="9">
                  <c:v>0.73174423004161937</c:v>
                </c:pt>
                <c:pt idx="10">
                  <c:v>0.75409197194076383</c:v>
                </c:pt>
                <c:pt idx="11">
                  <c:v>0.74671052631578949</c:v>
                </c:pt>
                <c:pt idx="12">
                  <c:v>0.73360995850622401</c:v>
                </c:pt>
                <c:pt idx="13">
                  <c:v>0.75152905198776754</c:v>
                </c:pt>
                <c:pt idx="14">
                  <c:v>0.74209650582362729</c:v>
                </c:pt>
                <c:pt idx="15">
                  <c:v>0.73487616727568006</c:v>
                </c:pt>
                <c:pt idx="16">
                  <c:v>0.71900826446280997</c:v>
                </c:pt>
                <c:pt idx="17">
                  <c:v>0.76148491879350344</c:v>
                </c:pt>
                <c:pt idx="18">
                  <c:v>0.73498233215547704</c:v>
                </c:pt>
                <c:pt idx="19">
                  <c:v>0.75180028804608734</c:v>
                </c:pt>
                <c:pt idx="20">
                  <c:v>0.7467619472979008</c:v>
                </c:pt>
                <c:pt idx="21">
                  <c:v>0.74154589371980673</c:v>
                </c:pt>
                <c:pt idx="22">
                  <c:v>0.73283119184758527</c:v>
                </c:pt>
                <c:pt idx="23">
                  <c:v>0.74</c:v>
                </c:pt>
                <c:pt idx="24">
                  <c:v>0.73453093812375247</c:v>
                </c:pt>
                <c:pt idx="25">
                  <c:v>0.75702987697715285</c:v>
                </c:pt>
                <c:pt idx="26">
                  <c:v>0.74461105904404878</c:v>
                </c:pt>
                <c:pt idx="27">
                  <c:v>0.74143302180685355</c:v>
                </c:pt>
                <c:pt idx="28">
                  <c:v>0.72940589116325516</c:v>
                </c:pt>
                <c:pt idx="29">
                  <c:v>0.73864243719935863</c:v>
                </c:pt>
                <c:pt idx="30">
                  <c:v>0.71486880466472302</c:v>
                </c:pt>
                <c:pt idx="31">
                  <c:v>0.74685382381413357</c:v>
                </c:pt>
                <c:pt idx="32">
                  <c:v>0.75574010747435272</c:v>
                </c:pt>
                <c:pt idx="33">
                  <c:v>0.70137125444388015</c:v>
                </c:pt>
                <c:pt idx="34">
                  <c:v>0.69864805931094631</c:v>
                </c:pt>
                <c:pt idx="35">
                  <c:v>0.70430356316520126</c:v>
                </c:pt>
                <c:pt idx="36">
                  <c:v>0.69485824123017781</c:v>
                </c:pt>
                <c:pt idx="37">
                  <c:v>0.68678915135608054</c:v>
                </c:pt>
                <c:pt idx="38">
                  <c:v>0.68952007835455431</c:v>
                </c:pt>
                <c:pt idx="39">
                  <c:v>0.67099767981438518</c:v>
                </c:pt>
                <c:pt idx="40">
                  <c:v>0.6849112426035503</c:v>
                </c:pt>
                <c:pt idx="41">
                  <c:v>0.70044932601098353</c:v>
                </c:pt>
                <c:pt idx="42">
                  <c:v>0.68083989501312336</c:v>
                </c:pt>
                <c:pt idx="43">
                  <c:v>0.68204365079365081</c:v>
                </c:pt>
                <c:pt idx="44">
                  <c:v>0.71678103555832817</c:v>
                </c:pt>
                <c:pt idx="45">
                  <c:v>0.77951933124346917</c:v>
                </c:pt>
                <c:pt idx="46">
                  <c:v>0.85469522240527185</c:v>
                </c:pt>
                <c:pt idx="47">
                  <c:v>0.81548446917014372</c:v>
                </c:pt>
                <c:pt idx="48">
                  <c:v>0.8085742771684945</c:v>
                </c:pt>
                <c:pt idx="49">
                  <c:v>0.79353493222106364</c:v>
                </c:pt>
                <c:pt idx="50">
                  <c:v>0.7841053973650659</c:v>
                </c:pt>
                <c:pt idx="51">
                  <c:v>0.73774954627949185</c:v>
                </c:pt>
                <c:pt idx="52">
                  <c:v>0.73243243243243239</c:v>
                </c:pt>
                <c:pt idx="53">
                  <c:v>0.74831598285364365</c:v>
                </c:pt>
                <c:pt idx="54">
                  <c:v>0.74086378737541525</c:v>
                </c:pt>
                <c:pt idx="55">
                  <c:v>0.72747621712367094</c:v>
                </c:pt>
                <c:pt idx="56">
                  <c:v>0.72060301507537683</c:v>
                </c:pt>
                <c:pt idx="57">
                  <c:v>0.71706817016914404</c:v>
                </c:pt>
                <c:pt idx="58">
                  <c:v>0.69941891178024296</c:v>
                </c:pt>
                <c:pt idx="59">
                  <c:v>0.72525689561925366</c:v>
                </c:pt>
                <c:pt idx="60">
                  <c:v>0.70087336244541487</c:v>
                </c:pt>
                <c:pt idx="61">
                  <c:v>0.70560471976401185</c:v>
                </c:pt>
                <c:pt idx="62">
                  <c:v>0.72790845518118241</c:v>
                </c:pt>
                <c:pt idx="63">
                  <c:v>0.73229873908826382</c:v>
                </c:pt>
                <c:pt idx="64">
                  <c:v>0.70788804071246825</c:v>
                </c:pt>
                <c:pt idx="65">
                  <c:v>0.70492721164613659</c:v>
                </c:pt>
                <c:pt idx="66">
                  <c:v>0.7078986587183308</c:v>
                </c:pt>
                <c:pt idx="67">
                  <c:v>0.72666294019005029</c:v>
                </c:pt>
                <c:pt idx="68">
                  <c:v>0.71844155844155844</c:v>
                </c:pt>
                <c:pt idx="69">
                  <c:v>0.71013754457463063</c:v>
                </c:pt>
                <c:pt idx="70">
                  <c:v>0.71158754466564578</c:v>
                </c:pt>
                <c:pt idx="71">
                  <c:v>0.73908523908523904</c:v>
                </c:pt>
                <c:pt idx="72">
                  <c:v>0.72522310944105217</c:v>
                </c:pt>
                <c:pt idx="73">
                  <c:v>0.70746527777777779</c:v>
                </c:pt>
                <c:pt idx="74">
                  <c:v>0.70588235294117652</c:v>
                </c:pt>
                <c:pt idx="75">
                  <c:v>0.70323886639676114</c:v>
                </c:pt>
                <c:pt idx="76">
                  <c:v>0.7345547507456327</c:v>
                </c:pt>
                <c:pt idx="77">
                  <c:v>0.72792362768496421</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axId val="480702280"/>
        <c:axId val="480696376"/>
      </c:area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1"/>
        <c:axPos val="l"/>
        <c:numFmt formatCode="0%" sourceLinked="0"/>
        <c:majorTickMark val="none"/>
        <c:minorTickMark val="none"/>
        <c:tickLblPos val="nextTo"/>
        <c:crossAx val="48070228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Sheet1!$B$2:$B$27</c:f>
              <c:numCache>
                <c:formatCode>0.0%</c:formatCode>
                <c:ptCount val="26"/>
                <c:pt idx="0">
                  <c:v>0.50111275964391688</c:v>
                </c:pt>
                <c:pt idx="1">
                  <c:v>0.52548694571073351</c:v>
                </c:pt>
                <c:pt idx="2">
                  <c:v>0.5594781273983116</c:v>
                </c:pt>
                <c:pt idx="3">
                  <c:v>0.56814381270903014</c:v>
                </c:pt>
                <c:pt idx="4">
                  <c:v>0.52758191621733719</c:v>
                </c:pt>
                <c:pt idx="5">
                  <c:v>0.5488372093023256</c:v>
                </c:pt>
                <c:pt idx="6">
                  <c:v>0.56846267918932281</c:v>
                </c:pt>
                <c:pt idx="7">
                  <c:v>0.56460084033613445</c:v>
                </c:pt>
                <c:pt idx="8">
                  <c:v>0.5131933225632741</c:v>
                </c:pt>
                <c:pt idx="9">
                  <c:v>0.54013761467889909</c:v>
                </c:pt>
                <c:pt idx="10">
                  <c:v>0.54452637549631311</c:v>
                </c:pt>
                <c:pt idx="11">
                  <c:v>0.5575418994413408</c:v>
                </c:pt>
                <c:pt idx="12">
                  <c:v>0.55483522420313347</c:v>
                </c:pt>
                <c:pt idx="13">
                  <c:v>0.44988344988344986</c:v>
                </c:pt>
                <c:pt idx="14">
                  <c:v>0.43590974555928946</c:v>
                </c:pt>
                <c:pt idx="15">
                  <c:v>0.4175257731958763</c:v>
                </c:pt>
                <c:pt idx="16">
                  <c:v>0.42038216560509556</c:v>
                </c:pt>
                <c:pt idx="17">
                  <c:v>0.47826086956521741</c:v>
                </c:pt>
                <c:pt idx="18">
                  <c:v>0.51745379876796715</c:v>
                </c:pt>
                <c:pt idx="19">
                  <c:v>0.54874651810584962</c:v>
                </c:pt>
                <c:pt idx="20">
                  <c:v>0.48266666666666669</c:v>
                </c:pt>
                <c:pt idx="21">
                  <c:v>0.49632352941176472</c:v>
                </c:pt>
                <c:pt idx="22">
                  <c:v>0.52414194299011052</c:v>
                </c:pt>
                <c:pt idx="23">
                  <c:v>0.50172215843857637</c:v>
                </c:pt>
                <c:pt idx="24">
                  <c:v>0.46821448313985625</c:v>
                </c:pt>
                <c:pt idx="25">
                  <c:v>0.47313019390581718</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Sheet1!$C$2:$C$27</c:f>
              <c:numCache>
                <c:formatCode>0.0%</c:formatCode>
                <c:ptCount val="26"/>
                <c:pt idx="0">
                  <c:v>0.49652294853963841</c:v>
                </c:pt>
                <c:pt idx="1">
                  <c:v>0.50660264105642261</c:v>
                </c:pt>
                <c:pt idx="2">
                  <c:v>0.51074589127686476</c:v>
                </c:pt>
                <c:pt idx="3">
                  <c:v>0.53451882845188281</c:v>
                </c:pt>
                <c:pt idx="4">
                  <c:v>0.47763578274760382</c:v>
                </c:pt>
                <c:pt idx="5">
                  <c:v>0.5113464447806354</c:v>
                </c:pt>
                <c:pt idx="6">
                  <c:v>0.4982698961937716</c:v>
                </c:pt>
                <c:pt idx="7">
                  <c:v>0.49024707412223667</c:v>
                </c:pt>
                <c:pt idx="8">
                  <c:v>0.45353159851301117</c:v>
                </c:pt>
                <c:pt idx="9">
                  <c:v>0.47972972972972971</c:v>
                </c:pt>
                <c:pt idx="10">
                  <c:v>0.47680890538033394</c:v>
                </c:pt>
                <c:pt idx="11">
                  <c:v>0.49148099606815204</c:v>
                </c:pt>
                <c:pt idx="12">
                  <c:v>0.49034749034749037</c:v>
                </c:pt>
                <c:pt idx="13">
                  <c:v>0.40847457627118644</c:v>
                </c:pt>
                <c:pt idx="14">
                  <c:v>0.34259259259259262</c:v>
                </c:pt>
                <c:pt idx="15">
                  <c:v>0.33516483516483514</c:v>
                </c:pt>
                <c:pt idx="16">
                  <c:v>0.3783783783783784</c:v>
                </c:pt>
                <c:pt idx="17">
                  <c:v>0.37988826815642457</c:v>
                </c:pt>
                <c:pt idx="18">
                  <c:v>0.45859872611464969</c:v>
                </c:pt>
                <c:pt idx="19">
                  <c:v>0.40189873417721517</c:v>
                </c:pt>
                <c:pt idx="20">
                  <c:v>0.43654822335025378</c:v>
                </c:pt>
                <c:pt idx="21">
                  <c:v>0.50397877984084882</c:v>
                </c:pt>
                <c:pt idx="22">
                  <c:v>0.44415584415584414</c:v>
                </c:pt>
                <c:pt idx="23">
                  <c:v>0.49724770642201838</c:v>
                </c:pt>
                <c:pt idx="24">
                  <c:v>0.45771144278606968</c:v>
                </c:pt>
                <c:pt idx="25">
                  <c:v>0.4291497975708502</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Sheet1!$D$2:$D$27</c:f>
              <c:numCache>
                <c:formatCode>0.0%</c:formatCode>
                <c:ptCount val="26"/>
                <c:pt idx="0">
                  <c:v>0.48398576512455516</c:v>
                </c:pt>
                <c:pt idx="1">
                  <c:v>0.52584670231729058</c:v>
                </c:pt>
                <c:pt idx="2">
                  <c:v>0.53012048192771088</c:v>
                </c:pt>
                <c:pt idx="3">
                  <c:v>0.59210526315789469</c:v>
                </c:pt>
                <c:pt idx="4">
                  <c:v>0.5457413249211357</c:v>
                </c:pt>
                <c:pt idx="5">
                  <c:v>0.5395833333333333</c:v>
                </c:pt>
                <c:pt idx="6">
                  <c:v>0.53135888501742157</c:v>
                </c:pt>
                <c:pt idx="7">
                  <c:v>0.55267702936096719</c:v>
                </c:pt>
                <c:pt idx="8">
                  <c:v>0.49193548387096775</c:v>
                </c:pt>
                <c:pt idx="9">
                  <c:v>0.57787810383747173</c:v>
                </c:pt>
                <c:pt idx="10">
                  <c:v>0.5268817204301075</c:v>
                </c:pt>
                <c:pt idx="11">
                  <c:v>0.55938037865748713</c:v>
                </c:pt>
                <c:pt idx="12">
                  <c:v>0.50519750519750517</c:v>
                </c:pt>
                <c:pt idx="13">
                  <c:v>0.44130434782608696</c:v>
                </c:pt>
                <c:pt idx="14">
                  <c:v>0.41448692152917505</c:v>
                </c:pt>
                <c:pt idx="15">
                  <c:v>0.4139941690962099</c:v>
                </c:pt>
                <c:pt idx="16">
                  <c:v>0.44927536231884058</c:v>
                </c:pt>
                <c:pt idx="17">
                  <c:v>0.42622950819672129</c:v>
                </c:pt>
                <c:pt idx="18">
                  <c:v>0.54430379746835444</c:v>
                </c:pt>
                <c:pt idx="19">
                  <c:v>0.58291457286432158</c:v>
                </c:pt>
                <c:pt idx="20">
                  <c:v>0.51898734177215189</c:v>
                </c:pt>
                <c:pt idx="21">
                  <c:v>0.43181818181818182</c:v>
                </c:pt>
                <c:pt idx="22">
                  <c:v>0.57510729613733902</c:v>
                </c:pt>
                <c:pt idx="23">
                  <c:v>0.56640625</c:v>
                </c:pt>
                <c:pt idx="24">
                  <c:v>0.47599999999999998</c:v>
                </c:pt>
                <c:pt idx="25">
                  <c:v>0.44444444444444442</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Sheet1!$E$2:$E$27</c:f>
              <c:numCache>
                <c:formatCode>0.0%</c:formatCode>
                <c:ptCount val="26"/>
                <c:pt idx="0">
                  <c:v>0.45378151260504201</c:v>
                </c:pt>
                <c:pt idx="1">
                  <c:v>0.45783132530120479</c:v>
                </c:pt>
                <c:pt idx="2">
                  <c:v>0.4845360824742268</c:v>
                </c:pt>
                <c:pt idx="3">
                  <c:v>0.52290076335877866</c:v>
                </c:pt>
                <c:pt idx="4">
                  <c:v>0.49095022624434387</c:v>
                </c:pt>
                <c:pt idx="5">
                  <c:v>0.40099009900990101</c:v>
                </c:pt>
                <c:pt idx="6">
                  <c:v>0.48048048048048048</c:v>
                </c:pt>
                <c:pt idx="7">
                  <c:v>0.4859550561797753</c:v>
                </c:pt>
                <c:pt idx="8">
                  <c:v>0.39498432601880878</c:v>
                </c:pt>
                <c:pt idx="9">
                  <c:v>0.5074626865671642</c:v>
                </c:pt>
                <c:pt idx="10">
                  <c:v>0.44047619047619047</c:v>
                </c:pt>
                <c:pt idx="11">
                  <c:v>0.51666666666666672</c:v>
                </c:pt>
                <c:pt idx="12">
                  <c:v>0.46587537091988129</c:v>
                </c:pt>
                <c:pt idx="13">
                  <c:v>0.375</c:v>
                </c:pt>
                <c:pt idx="14">
                  <c:v>0.4358974358974359</c:v>
                </c:pt>
                <c:pt idx="15">
                  <c:v>0.36578171091445427</c:v>
                </c:pt>
                <c:pt idx="16">
                  <c:v>0.39906103286384975</c:v>
                </c:pt>
                <c:pt idx="17">
                  <c:v>0.42105263157894735</c:v>
                </c:pt>
                <c:pt idx="18">
                  <c:v>0.44285714285714284</c:v>
                </c:pt>
                <c:pt idx="19">
                  <c:v>0.34545454545454546</c:v>
                </c:pt>
                <c:pt idx="20">
                  <c:v>0.41025641025641024</c:v>
                </c:pt>
                <c:pt idx="21">
                  <c:v>0.46</c:v>
                </c:pt>
                <c:pt idx="22">
                  <c:v>0.52036199095022628</c:v>
                </c:pt>
                <c:pt idx="23">
                  <c:v>0.50515463917525771</c:v>
                </c:pt>
                <c:pt idx="24">
                  <c:v>0.35175879396984927</c:v>
                </c:pt>
                <c:pt idx="25">
                  <c:v>0.38766519823788548</c:v>
                </c:pt>
              </c:numCache>
            </c:numRef>
          </c:val>
          <c:smooth val="0"/>
          <c:extLst>
            <c:ext xmlns:c16="http://schemas.microsoft.com/office/drawing/2014/chart" uri="{C3380CC4-5D6E-409C-BE32-E72D297353CC}">
              <c16:uniqueId val="{00000002-22B8-4E8C-9080-A231E54EEB7A}"/>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ax val="0.70000000000000007"/>
          <c:min val="0.30000000000000004"/>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majorUnit val="5.000000000000001E-2"/>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ayout>
        <c:manualLayout>
          <c:xMode val="edge"/>
          <c:yMode val="edge"/>
          <c:x val="4.8759772809015299E-2"/>
          <c:y val="0.87145297391571996"/>
          <c:w val="0.92852532793152043"/>
          <c:h val="0.1285470260842801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Sheet1!$B$2:$B$27</c:f>
              <c:numCache>
                <c:formatCode>"$"#,##0</c:formatCode>
                <c:ptCount val="26"/>
                <c:pt idx="0">
                  <c:v>4079.89</c:v>
                </c:pt>
                <c:pt idx="1">
                  <c:v>4073.52</c:v>
                </c:pt>
                <c:pt idx="2">
                  <c:v>4413.83</c:v>
                </c:pt>
                <c:pt idx="3">
                  <c:v>4470.32</c:v>
                </c:pt>
                <c:pt idx="4">
                  <c:v>5505.73</c:v>
                </c:pt>
                <c:pt idx="5">
                  <c:v>4408.05</c:v>
                </c:pt>
                <c:pt idx="6">
                  <c:v>4679.46</c:v>
                </c:pt>
                <c:pt idx="7">
                  <c:v>4739.79</c:v>
                </c:pt>
                <c:pt idx="8">
                  <c:v>4793.66</c:v>
                </c:pt>
                <c:pt idx="9">
                  <c:v>4515.92</c:v>
                </c:pt>
                <c:pt idx="10">
                  <c:v>4986.34</c:v>
                </c:pt>
                <c:pt idx="11">
                  <c:v>5103.6400000000003</c:v>
                </c:pt>
                <c:pt idx="12">
                  <c:v>4976.17</c:v>
                </c:pt>
                <c:pt idx="13">
                  <c:v>4228.5600000000004</c:v>
                </c:pt>
                <c:pt idx="14">
                  <c:v>4885.5</c:v>
                </c:pt>
                <c:pt idx="15">
                  <c:v>5413.19</c:v>
                </c:pt>
                <c:pt idx="16">
                  <c:v>5196.24</c:v>
                </c:pt>
                <c:pt idx="17">
                  <c:v>4512.33</c:v>
                </c:pt>
                <c:pt idx="18">
                  <c:v>5834.95</c:v>
                </c:pt>
                <c:pt idx="19">
                  <c:v>5504.05</c:v>
                </c:pt>
                <c:pt idx="20">
                  <c:v>4983.5600000000004</c:v>
                </c:pt>
                <c:pt idx="21">
                  <c:v>5379.9</c:v>
                </c:pt>
                <c:pt idx="22">
                  <c:v>6098.34</c:v>
                </c:pt>
                <c:pt idx="23">
                  <c:v>5507.8</c:v>
                </c:pt>
                <c:pt idx="24">
                  <c:v>5645.97</c:v>
                </c:pt>
                <c:pt idx="25">
                  <c:v>5853.36</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Sheet1!$C$2:$C$27</c:f>
              <c:numCache>
                <c:formatCode>"$"#,##0</c:formatCode>
                <c:ptCount val="26"/>
                <c:pt idx="0">
                  <c:v>4011.85</c:v>
                </c:pt>
                <c:pt idx="1">
                  <c:v>3956.28</c:v>
                </c:pt>
                <c:pt idx="2">
                  <c:v>4350.9799999999996</c:v>
                </c:pt>
                <c:pt idx="3">
                  <c:v>4163</c:v>
                </c:pt>
                <c:pt idx="4">
                  <c:v>5497.75</c:v>
                </c:pt>
                <c:pt idx="5">
                  <c:v>4244.76</c:v>
                </c:pt>
                <c:pt idx="6">
                  <c:v>4214.68</c:v>
                </c:pt>
                <c:pt idx="7">
                  <c:v>4365</c:v>
                </c:pt>
                <c:pt idx="8">
                  <c:v>5471.75</c:v>
                </c:pt>
                <c:pt idx="9">
                  <c:v>4680.58</c:v>
                </c:pt>
                <c:pt idx="10">
                  <c:v>4015.48</c:v>
                </c:pt>
                <c:pt idx="11">
                  <c:v>4398.83</c:v>
                </c:pt>
                <c:pt idx="12">
                  <c:v>4467.3</c:v>
                </c:pt>
                <c:pt idx="13">
                  <c:v>3927.05</c:v>
                </c:pt>
                <c:pt idx="14">
                  <c:v>4088.16</c:v>
                </c:pt>
                <c:pt idx="15">
                  <c:v>4722.2700000000004</c:v>
                </c:pt>
                <c:pt idx="16">
                  <c:v>4820.22</c:v>
                </c:pt>
                <c:pt idx="17">
                  <c:v>4284</c:v>
                </c:pt>
                <c:pt idx="18">
                  <c:v>4318.46</c:v>
                </c:pt>
                <c:pt idx="19">
                  <c:v>4957.8999999999996</c:v>
                </c:pt>
                <c:pt idx="20">
                  <c:v>4512.2</c:v>
                </c:pt>
                <c:pt idx="21">
                  <c:v>5083.71</c:v>
                </c:pt>
                <c:pt idx="22">
                  <c:v>4774.05</c:v>
                </c:pt>
                <c:pt idx="23">
                  <c:v>6035.63</c:v>
                </c:pt>
                <c:pt idx="24">
                  <c:v>6049.04</c:v>
                </c:pt>
                <c:pt idx="25">
                  <c:v>5183.7</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Sheet1!$D$2:$D$27</c:f>
              <c:numCache>
                <c:formatCode>"$"#,##0</c:formatCode>
                <c:ptCount val="26"/>
                <c:pt idx="0">
                  <c:v>3765.66</c:v>
                </c:pt>
                <c:pt idx="1">
                  <c:v>4183.4799999999996</c:v>
                </c:pt>
                <c:pt idx="2">
                  <c:v>4107.18</c:v>
                </c:pt>
                <c:pt idx="3">
                  <c:v>4158.21</c:v>
                </c:pt>
                <c:pt idx="4">
                  <c:v>5325.23</c:v>
                </c:pt>
                <c:pt idx="5">
                  <c:v>4261.9799999999996</c:v>
                </c:pt>
                <c:pt idx="6">
                  <c:v>4657.51</c:v>
                </c:pt>
                <c:pt idx="7">
                  <c:v>4508.72</c:v>
                </c:pt>
                <c:pt idx="8">
                  <c:v>4723.75</c:v>
                </c:pt>
                <c:pt idx="9">
                  <c:v>3957.72</c:v>
                </c:pt>
                <c:pt idx="10">
                  <c:v>4422.13</c:v>
                </c:pt>
                <c:pt idx="11">
                  <c:v>4360.7</c:v>
                </c:pt>
                <c:pt idx="12">
                  <c:v>4650.08</c:v>
                </c:pt>
                <c:pt idx="13">
                  <c:v>4669</c:v>
                </c:pt>
                <c:pt idx="14">
                  <c:v>5470.03</c:v>
                </c:pt>
                <c:pt idx="15">
                  <c:v>5438.07</c:v>
                </c:pt>
                <c:pt idx="16">
                  <c:v>5109.5</c:v>
                </c:pt>
                <c:pt idx="17">
                  <c:v>4689.3500000000004</c:v>
                </c:pt>
                <c:pt idx="18">
                  <c:v>4857.9799999999996</c:v>
                </c:pt>
                <c:pt idx="19">
                  <c:v>5637.27</c:v>
                </c:pt>
                <c:pt idx="20">
                  <c:v>4563.9799999999996</c:v>
                </c:pt>
                <c:pt idx="21">
                  <c:v>4379.75</c:v>
                </c:pt>
                <c:pt idx="22">
                  <c:v>5866.95</c:v>
                </c:pt>
                <c:pt idx="23">
                  <c:v>5098.6499999999996</c:v>
                </c:pt>
                <c:pt idx="24">
                  <c:v>5656.92</c:v>
                </c:pt>
                <c:pt idx="25">
                  <c:v>6252.7</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Sheet1!$E$2:$E$27</c:f>
              <c:numCache>
                <c:formatCode>"$"#,##0</c:formatCode>
                <c:ptCount val="26"/>
                <c:pt idx="0">
                  <c:v>5171.2</c:v>
                </c:pt>
                <c:pt idx="1">
                  <c:v>5715.63</c:v>
                </c:pt>
                <c:pt idx="2">
                  <c:v>5667.12</c:v>
                </c:pt>
                <c:pt idx="3">
                  <c:v>6009.61</c:v>
                </c:pt>
                <c:pt idx="4">
                  <c:v>7851.59</c:v>
                </c:pt>
                <c:pt idx="5">
                  <c:v>5926.02</c:v>
                </c:pt>
                <c:pt idx="6">
                  <c:v>5991.89</c:v>
                </c:pt>
                <c:pt idx="7">
                  <c:v>6696.48</c:v>
                </c:pt>
                <c:pt idx="8">
                  <c:v>5810.24</c:v>
                </c:pt>
                <c:pt idx="9">
                  <c:v>5387.36</c:v>
                </c:pt>
                <c:pt idx="10">
                  <c:v>6353.39</c:v>
                </c:pt>
                <c:pt idx="11">
                  <c:v>7065.87</c:v>
                </c:pt>
                <c:pt idx="12">
                  <c:v>6781.5</c:v>
                </c:pt>
                <c:pt idx="13">
                  <c:v>5655</c:v>
                </c:pt>
                <c:pt idx="14">
                  <c:v>6579.94</c:v>
                </c:pt>
                <c:pt idx="15">
                  <c:v>8016.37</c:v>
                </c:pt>
                <c:pt idx="16">
                  <c:v>7742.15</c:v>
                </c:pt>
                <c:pt idx="17">
                  <c:v>7479.2</c:v>
                </c:pt>
                <c:pt idx="18">
                  <c:v>7052.72</c:v>
                </c:pt>
                <c:pt idx="19">
                  <c:v>7489.42</c:v>
                </c:pt>
                <c:pt idx="20">
                  <c:v>7176.13</c:v>
                </c:pt>
                <c:pt idx="21">
                  <c:v>9970.4</c:v>
                </c:pt>
                <c:pt idx="22">
                  <c:v>9194.31</c:v>
                </c:pt>
                <c:pt idx="23">
                  <c:v>9648.99</c:v>
                </c:pt>
                <c:pt idx="24">
                  <c:v>8596.7199999999993</c:v>
                </c:pt>
                <c:pt idx="25">
                  <c:v>10021.48</c:v>
                </c:pt>
              </c:numCache>
            </c:numRef>
          </c:val>
          <c:smooth val="0"/>
          <c:extLst>
            <c:ext xmlns:c16="http://schemas.microsoft.com/office/drawing/2014/chart" uri="{C3380CC4-5D6E-409C-BE32-E72D297353CC}">
              <c16:uniqueId val="{00000002-22B8-4E8C-9080-A231E54EEB7A}"/>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ax val="11000"/>
          <c:min val="300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ayout>
        <c:manualLayout>
          <c:xMode val="edge"/>
          <c:yMode val="edge"/>
          <c:x val="6.1402821752852388E-2"/>
          <c:y val="0.85688714520943754"/>
          <c:w val="0.92804387648537356"/>
          <c:h val="0.124210866807464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Sheet1!$B$2:$B$27</c:f>
              <c:numCache>
                <c:formatCode>"$"#,##0.00</c:formatCode>
                <c:ptCount val="26"/>
                <c:pt idx="0">
                  <c:v>12.61</c:v>
                </c:pt>
                <c:pt idx="1">
                  <c:v>12.69</c:v>
                </c:pt>
                <c:pt idx="2">
                  <c:v>12.96</c:v>
                </c:pt>
                <c:pt idx="3">
                  <c:v>13.1</c:v>
                </c:pt>
                <c:pt idx="4">
                  <c:v>13.77</c:v>
                </c:pt>
                <c:pt idx="5">
                  <c:v>13.66</c:v>
                </c:pt>
                <c:pt idx="6">
                  <c:v>14</c:v>
                </c:pt>
                <c:pt idx="7">
                  <c:v>14.08</c:v>
                </c:pt>
                <c:pt idx="8">
                  <c:v>14.57</c:v>
                </c:pt>
                <c:pt idx="9">
                  <c:v>14.74</c:v>
                </c:pt>
                <c:pt idx="10">
                  <c:v>14.86</c:v>
                </c:pt>
                <c:pt idx="11">
                  <c:v>15.01</c:v>
                </c:pt>
                <c:pt idx="12">
                  <c:v>15.62</c:v>
                </c:pt>
                <c:pt idx="13">
                  <c:v>16.079999999999998</c:v>
                </c:pt>
                <c:pt idx="14">
                  <c:v>16</c:v>
                </c:pt>
                <c:pt idx="15">
                  <c:v>16.82</c:v>
                </c:pt>
                <c:pt idx="16">
                  <c:v>16.59</c:v>
                </c:pt>
                <c:pt idx="17">
                  <c:v>16.46</c:v>
                </c:pt>
                <c:pt idx="18">
                  <c:v>17.03</c:v>
                </c:pt>
                <c:pt idx="19">
                  <c:v>18.38</c:v>
                </c:pt>
                <c:pt idx="20">
                  <c:v>17.59</c:v>
                </c:pt>
                <c:pt idx="21">
                  <c:v>18</c:v>
                </c:pt>
                <c:pt idx="22">
                  <c:v>19.16</c:v>
                </c:pt>
                <c:pt idx="23">
                  <c:v>19.2</c:v>
                </c:pt>
                <c:pt idx="24">
                  <c:v>19.91</c:v>
                </c:pt>
                <c:pt idx="25">
                  <c:v>19.32</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Sheet1!$C$2:$C$27</c:f>
              <c:numCache>
                <c:formatCode>"$"#,##0.00</c:formatCode>
                <c:ptCount val="26"/>
                <c:pt idx="0">
                  <c:v>13.31</c:v>
                </c:pt>
                <c:pt idx="1">
                  <c:v>13</c:v>
                </c:pt>
                <c:pt idx="2">
                  <c:v>13.48</c:v>
                </c:pt>
                <c:pt idx="3">
                  <c:v>13.62</c:v>
                </c:pt>
                <c:pt idx="4">
                  <c:v>13.95</c:v>
                </c:pt>
                <c:pt idx="5">
                  <c:v>14.14</c:v>
                </c:pt>
                <c:pt idx="6">
                  <c:v>14.14</c:v>
                </c:pt>
                <c:pt idx="7">
                  <c:v>14.45</c:v>
                </c:pt>
                <c:pt idx="8">
                  <c:v>15.66</c:v>
                </c:pt>
                <c:pt idx="9">
                  <c:v>15.11</c:v>
                </c:pt>
                <c:pt idx="10">
                  <c:v>15.36</c:v>
                </c:pt>
                <c:pt idx="11">
                  <c:v>15.61</c:v>
                </c:pt>
                <c:pt idx="12">
                  <c:v>16.38</c:v>
                </c:pt>
                <c:pt idx="13">
                  <c:v>16.34</c:v>
                </c:pt>
                <c:pt idx="14">
                  <c:v>16.690000000000001</c:v>
                </c:pt>
                <c:pt idx="15">
                  <c:v>16.75</c:v>
                </c:pt>
                <c:pt idx="16">
                  <c:v>17.2</c:v>
                </c:pt>
                <c:pt idx="17">
                  <c:v>16.73</c:v>
                </c:pt>
                <c:pt idx="18">
                  <c:v>17.850000000000001</c:v>
                </c:pt>
                <c:pt idx="19">
                  <c:v>18.73</c:v>
                </c:pt>
                <c:pt idx="20">
                  <c:v>18.21</c:v>
                </c:pt>
                <c:pt idx="21">
                  <c:v>18.72</c:v>
                </c:pt>
                <c:pt idx="22">
                  <c:v>19.329999999999998</c:v>
                </c:pt>
                <c:pt idx="23">
                  <c:v>20.41</c:v>
                </c:pt>
                <c:pt idx="24">
                  <c:v>20.97</c:v>
                </c:pt>
                <c:pt idx="25">
                  <c:v>20.2</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Sheet1!$D$2:$D$27</c:f>
              <c:numCache>
                <c:formatCode>"$"#,##0.00</c:formatCode>
                <c:ptCount val="26"/>
                <c:pt idx="0">
                  <c:v>12.14</c:v>
                </c:pt>
                <c:pt idx="1">
                  <c:v>12.19</c:v>
                </c:pt>
                <c:pt idx="2">
                  <c:v>12.2</c:v>
                </c:pt>
                <c:pt idx="3">
                  <c:v>12.5</c:v>
                </c:pt>
                <c:pt idx="4">
                  <c:v>12.94</c:v>
                </c:pt>
                <c:pt idx="5">
                  <c:v>12.98</c:v>
                </c:pt>
                <c:pt idx="6">
                  <c:v>13.02</c:v>
                </c:pt>
                <c:pt idx="7">
                  <c:v>13.44</c:v>
                </c:pt>
                <c:pt idx="8">
                  <c:v>13.66</c:v>
                </c:pt>
                <c:pt idx="9">
                  <c:v>13.83</c:v>
                </c:pt>
                <c:pt idx="10">
                  <c:v>13.98</c:v>
                </c:pt>
                <c:pt idx="11">
                  <c:v>14.14</c:v>
                </c:pt>
                <c:pt idx="12">
                  <c:v>14.98</c:v>
                </c:pt>
                <c:pt idx="13">
                  <c:v>15.25</c:v>
                </c:pt>
                <c:pt idx="14">
                  <c:v>15.8</c:v>
                </c:pt>
                <c:pt idx="15">
                  <c:v>16.100000000000001</c:v>
                </c:pt>
                <c:pt idx="16">
                  <c:v>15.28</c:v>
                </c:pt>
                <c:pt idx="17">
                  <c:v>15.34</c:v>
                </c:pt>
                <c:pt idx="18">
                  <c:v>15.98</c:v>
                </c:pt>
                <c:pt idx="19">
                  <c:v>16.690000000000001</c:v>
                </c:pt>
                <c:pt idx="20">
                  <c:v>16.940000000000001</c:v>
                </c:pt>
                <c:pt idx="21">
                  <c:v>17.02</c:v>
                </c:pt>
                <c:pt idx="22">
                  <c:v>18.059999999999999</c:v>
                </c:pt>
                <c:pt idx="23">
                  <c:v>18.32</c:v>
                </c:pt>
                <c:pt idx="24">
                  <c:v>18.53</c:v>
                </c:pt>
                <c:pt idx="25">
                  <c:v>18.22</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Sheet1!$E$2:$E$27</c:f>
              <c:numCache>
                <c:formatCode>"$"#,##0.00</c:formatCode>
                <c:ptCount val="26"/>
                <c:pt idx="0">
                  <c:v>13</c:v>
                </c:pt>
                <c:pt idx="1">
                  <c:v>13.93</c:v>
                </c:pt>
                <c:pt idx="2">
                  <c:v>13.43</c:v>
                </c:pt>
                <c:pt idx="3">
                  <c:v>14.21</c:v>
                </c:pt>
                <c:pt idx="4">
                  <c:v>14.5</c:v>
                </c:pt>
                <c:pt idx="5">
                  <c:v>14.47</c:v>
                </c:pt>
                <c:pt idx="6">
                  <c:v>14.6</c:v>
                </c:pt>
                <c:pt idx="7">
                  <c:v>14.99</c:v>
                </c:pt>
                <c:pt idx="8">
                  <c:v>15.76</c:v>
                </c:pt>
                <c:pt idx="9">
                  <c:v>15.2</c:v>
                </c:pt>
                <c:pt idx="10">
                  <c:v>15.49</c:v>
                </c:pt>
                <c:pt idx="11">
                  <c:v>16.12</c:v>
                </c:pt>
                <c:pt idx="12">
                  <c:v>16.57</c:v>
                </c:pt>
                <c:pt idx="13">
                  <c:v>16.690000000000001</c:v>
                </c:pt>
                <c:pt idx="14">
                  <c:v>16.27</c:v>
                </c:pt>
                <c:pt idx="15">
                  <c:v>17.98</c:v>
                </c:pt>
                <c:pt idx="16">
                  <c:v>18.010000000000002</c:v>
                </c:pt>
                <c:pt idx="17">
                  <c:v>17.87</c:v>
                </c:pt>
                <c:pt idx="18">
                  <c:v>18.11</c:v>
                </c:pt>
                <c:pt idx="19">
                  <c:v>18.64</c:v>
                </c:pt>
                <c:pt idx="20">
                  <c:v>18.809999999999999</c:v>
                </c:pt>
                <c:pt idx="21">
                  <c:v>19.61</c:v>
                </c:pt>
                <c:pt idx="22">
                  <c:v>20.62</c:v>
                </c:pt>
                <c:pt idx="23">
                  <c:v>20</c:v>
                </c:pt>
                <c:pt idx="24">
                  <c:v>20.51</c:v>
                </c:pt>
                <c:pt idx="25">
                  <c:v>20.94</c:v>
                </c:pt>
              </c:numCache>
            </c:numRef>
          </c:val>
          <c:smooth val="0"/>
          <c:extLst>
            <c:ext xmlns:c16="http://schemas.microsoft.com/office/drawing/2014/chart" uri="{C3380CC4-5D6E-409C-BE32-E72D297353CC}">
              <c16:uniqueId val="{00000002-22B8-4E8C-9080-A231E54EEB7A}"/>
            </c:ext>
          </c:extLst>
        </c:ser>
        <c:ser>
          <c:idx val="4"/>
          <c:order val="4"/>
          <c:tx>
            <c:strRef>
              <c:f>Sheet1!$F$1</c:f>
              <c:strCache>
                <c:ptCount val="1"/>
                <c:pt idx="0">
                  <c:v>State Minimum Wage</c:v>
                </c:pt>
              </c:strCache>
            </c:strRef>
          </c:tx>
          <c:spPr>
            <a:ln w="57150" cap="rnd">
              <a:solidFill>
                <a:schemeClr val="tx1"/>
              </a:solidFill>
              <a:prstDash val="dash"/>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Sheet1!$F$2:$F$27</c:f>
              <c:numCache>
                <c:formatCode>"$"#,##0.00</c:formatCode>
                <c:ptCount val="26"/>
                <c:pt idx="0">
                  <c:v>11</c:v>
                </c:pt>
                <c:pt idx="1">
                  <c:v>11</c:v>
                </c:pt>
                <c:pt idx="2">
                  <c:v>11</c:v>
                </c:pt>
                <c:pt idx="3">
                  <c:v>11</c:v>
                </c:pt>
                <c:pt idx="4">
                  <c:v>11.5</c:v>
                </c:pt>
                <c:pt idx="5">
                  <c:v>11.5</c:v>
                </c:pt>
                <c:pt idx="6">
                  <c:v>11.5</c:v>
                </c:pt>
                <c:pt idx="7">
                  <c:v>11.5</c:v>
                </c:pt>
                <c:pt idx="8">
                  <c:v>12</c:v>
                </c:pt>
                <c:pt idx="9">
                  <c:v>12</c:v>
                </c:pt>
                <c:pt idx="10">
                  <c:v>12</c:v>
                </c:pt>
                <c:pt idx="11">
                  <c:v>12</c:v>
                </c:pt>
                <c:pt idx="12">
                  <c:v>13.5</c:v>
                </c:pt>
                <c:pt idx="13">
                  <c:v>13.5</c:v>
                </c:pt>
                <c:pt idx="14">
                  <c:v>13.5</c:v>
                </c:pt>
                <c:pt idx="15">
                  <c:v>13.5</c:v>
                </c:pt>
                <c:pt idx="16">
                  <c:v>13.69</c:v>
                </c:pt>
                <c:pt idx="17">
                  <c:v>13.69</c:v>
                </c:pt>
                <c:pt idx="18">
                  <c:v>13.69</c:v>
                </c:pt>
                <c:pt idx="19">
                  <c:v>13.69</c:v>
                </c:pt>
                <c:pt idx="20">
                  <c:v>14.49</c:v>
                </c:pt>
                <c:pt idx="21">
                  <c:v>14.49</c:v>
                </c:pt>
                <c:pt idx="22">
                  <c:v>14.49</c:v>
                </c:pt>
                <c:pt idx="23">
                  <c:v>14.49</c:v>
                </c:pt>
                <c:pt idx="24">
                  <c:v>15.74</c:v>
                </c:pt>
                <c:pt idx="25">
                  <c:v>15.74</c:v>
                </c:pt>
              </c:numCache>
            </c:numRef>
          </c:val>
          <c:smooth val="0"/>
          <c:extLst>
            <c:ext xmlns:c16="http://schemas.microsoft.com/office/drawing/2014/chart" uri="{C3380CC4-5D6E-409C-BE32-E72D297353CC}">
              <c16:uniqueId val="{00000000-0485-4442-8783-7CABD5D08421}"/>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a:t>
                </a:r>
                <a:r>
                  <a:rPr lang="en-US" b="1" baseline="0" dirty="0" smtClean="0"/>
                  <a:t>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in val="1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egendEntry>
        <c:idx val="4"/>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legendEntry>
      <c:layout>
        <c:manualLayout>
          <c:xMode val="edge"/>
          <c:yMode val="edge"/>
          <c:x val="3.9078642244574177E-2"/>
          <c:y val="0.85688714520943754"/>
          <c:w val="0.93796573404460815"/>
          <c:h val="0.124210866807464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0.01854</cdr:x>
      <cdr:y>0.0239</cdr:y>
    </cdr:from>
    <cdr:to>
      <cdr:x>0.13127</cdr:x>
      <cdr:y>0.16882</cdr:y>
    </cdr:to>
    <cdr:sp macro="" textlink="">
      <cdr:nvSpPr>
        <cdr:cNvPr id="2" name="TextBox 4"/>
        <cdr:cNvSpPr txBox="1"/>
      </cdr:nvSpPr>
      <cdr:spPr>
        <a:xfrm xmlns:a="http://schemas.openxmlformats.org/drawingml/2006/main">
          <a:off x="194285" y="93663"/>
          <a:ext cx="1181128" cy="56794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7030A0"/>
              </a:solidFill>
            </a:rPr>
            <a:t>55.9%</a:t>
          </a:r>
        </a:p>
        <a:p xmlns:a="http://schemas.openxmlformats.org/drawingml/2006/main">
          <a:pPr algn="ctr"/>
          <a:r>
            <a:rPr lang="en-US" sz="1400" dirty="0" smtClean="0">
              <a:solidFill>
                <a:srgbClr val="7030A0"/>
              </a:solidFill>
            </a:rPr>
            <a:t>Q3 2016 </a:t>
          </a:r>
          <a:endParaRPr lang="en-US" sz="1400" dirty="0">
            <a:solidFill>
              <a:srgbClr val="7030A0"/>
            </a:solidFill>
          </a:endParaRPr>
        </a:p>
      </cdr:txBody>
    </cdr:sp>
  </cdr:relSizeAnchor>
  <cdr:relSizeAnchor xmlns:cdr="http://schemas.openxmlformats.org/drawingml/2006/chartDrawing">
    <cdr:from>
      <cdr:x>0.37612</cdr:x>
      <cdr:y>0</cdr:y>
    </cdr:from>
    <cdr:to>
      <cdr:x>0.48885</cdr:x>
      <cdr:y>0.14492</cdr:y>
    </cdr:to>
    <cdr:sp macro="" textlink="">
      <cdr:nvSpPr>
        <cdr:cNvPr id="3" name="TextBox 4"/>
        <cdr:cNvSpPr txBox="1"/>
      </cdr:nvSpPr>
      <cdr:spPr>
        <a:xfrm xmlns:a="http://schemas.openxmlformats.org/drawingml/2006/main">
          <a:off x="3940817" y="0"/>
          <a:ext cx="1181128" cy="56794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57.6%</a:t>
          </a:r>
        </a:p>
        <a:p xmlns:a="http://schemas.openxmlformats.org/drawingml/2006/main">
          <a:pPr algn="ctr"/>
          <a:r>
            <a:rPr lang="en-US" sz="1400" dirty="0" smtClean="0">
              <a:solidFill>
                <a:srgbClr val="7030A0"/>
              </a:solidFill>
            </a:rPr>
            <a:t>Q2 2019 </a:t>
          </a:r>
          <a:endParaRPr lang="en-US" sz="1400" dirty="0">
            <a:solidFill>
              <a:srgbClr val="7030A0"/>
            </a:solidFill>
          </a:endParaRPr>
        </a:p>
      </cdr:txBody>
    </cdr:sp>
  </cdr:relSizeAnchor>
  <cdr:relSizeAnchor xmlns:cdr="http://schemas.openxmlformats.org/drawingml/2006/chartDrawing">
    <cdr:from>
      <cdr:x>0.61273</cdr:x>
      <cdr:y>0.12517</cdr:y>
    </cdr:from>
    <cdr:to>
      <cdr:x>0.72546</cdr:x>
      <cdr:y>0.27439</cdr:y>
    </cdr:to>
    <cdr:sp macro="" textlink="">
      <cdr:nvSpPr>
        <cdr:cNvPr id="4" name="TextBox 4"/>
        <cdr:cNvSpPr txBox="1"/>
      </cdr:nvSpPr>
      <cdr:spPr>
        <a:xfrm xmlns:a="http://schemas.openxmlformats.org/drawingml/2006/main">
          <a:off x="6419898" y="490554"/>
          <a:ext cx="1181129" cy="58479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44.2%</a:t>
          </a:r>
        </a:p>
        <a:p xmlns:a="http://schemas.openxmlformats.org/drawingml/2006/main">
          <a:pPr algn="ctr"/>
          <a:r>
            <a:rPr lang="en-US" sz="1400" dirty="0" smtClean="0">
              <a:solidFill>
                <a:srgbClr val="7030A0"/>
              </a:solidFill>
            </a:rPr>
            <a:t>Q1 2021 </a:t>
          </a:r>
          <a:endParaRPr lang="en-US" sz="1400" dirty="0">
            <a:solidFill>
              <a:srgbClr val="7030A0"/>
            </a:solidFill>
          </a:endParaRPr>
        </a:p>
      </cdr:txBody>
    </cdr:sp>
  </cdr:relSizeAnchor>
  <cdr:relSizeAnchor xmlns:cdr="http://schemas.openxmlformats.org/drawingml/2006/chartDrawing">
    <cdr:from>
      <cdr:x>0.87274</cdr:x>
      <cdr:y>0.05988</cdr:y>
    </cdr:from>
    <cdr:to>
      <cdr:x>0.98546</cdr:x>
      <cdr:y>0.20909</cdr:y>
    </cdr:to>
    <cdr:sp macro="" textlink="">
      <cdr:nvSpPr>
        <cdr:cNvPr id="5" name="TextBox 4"/>
        <cdr:cNvSpPr txBox="1"/>
      </cdr:nvSpPr>
      <cdr:spPr>
        <a:xfrm xmlns:a="http://schemas.openxmlformats.org/drawingml/2006/main">
          <a:off x="9144115" y="234658"/>
          <a:ext cx="1181024" cy="58475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b="1" dirty="0">
              <a:solidFill>
                <a:srgbClr val="7030A0"/>
              </a:solidFill>
            </a:rPr>
            <a:t>4</a:t>
          </a:r>
          <a:r>
            <a:rPr lang="en-US" sz="1800" b="1" dirty="0" smtClean="0">
              <a:solidFill>
                <a:srgbClr val="7030A0"/>
              </a:solidFill>
            </a:rPr>
            <a:t>6.2</a:t>
          </a:r>
          <a:r>
            <a:rPr lang="en-US" sz="1800" b="1" dirty="0" smtClean="0">
              <a:solidFill>
                <a:srgbClr val="7030A0"/>
              </a:solidFill>
            </a:rPr>
            <a:t>%</a:t>
          </a:r>
        </a:p>
        <a:p xmlns:a="http://schemas.openxmlformats.org/drawingml/2006/main">
          <a:pPr algn="ctr"/>
          <a:r>
            <a:rPr lang="en-US" sz="1400" dirty="0" smtClean="0">
              <a:solidFill>
                <a:srgbClr val="7030A0"/>
              </a:solidFill>
            </a:rPr>
            <a:t>Q1 2023 </a:t>
          </a:r>
          <a:endParaRPr lang="en-US" sz="1400" dirty="0">
            <a:solidFill>
              <a:srgbClr val="7030A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0.03386</cdr:x>
      <cdr:y>0.04005</cdr:y>
    </cdr:from>
    <cdr:to>
      <cdr:x>0.1492</cdr:x>
      <cdr:y>0.19312</cdr:y>
    </cdr:to>
    <cdr:sp macro="" textlink="">
      <cdr:nvSpPr>
        <cdr:cNvPr id="2" name="TextBox 4"/>
        <cdr:cNvSpPr txBox="1"/>
      </cdr:nvSpPr>
      <cdr:spPr>
        <a:xfrm xmlns:a="http://schemas.openxmlformats.org/drawingml/2006/main">
          <a:off x="346717" y="153002"/>
          <a:ext cx="1181084" cy="58474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chemeClr val="accent2"/>
              </a:solidFill>
            </a:rPr>
            <a:t>45.4%</a:t>
          </a:r>
        </a:p>
        <a:p xmlns:a="http://schemas.openxmlformats.org/drawingml/2006/main">
          <a:pPr algn="ctr"/>
          <a:r>
            <a:rPr lang="en-US" sz="1400" dirty="0" smtClean="0">
              <a:solidFill>
                <a:schemeClr val="accent2"/>
              </a:solidFill>
            </a:rPr>
            <a:t>Q3 2016 </a:t>
          </a:r>
          <a:endParaRPr lang="en-US" sz="1400" dirty="0">
            <a:solidFill>
              <a:schemeClr val="accent2"/>
            </a:solidFill>
          </a:endParaRPr>
        </a:p>
      </cdr:txBody>
    </cdr:sp>
  </cdr:relSizeAnchor>
  <cdr:relSizeAnchor xmlns:cdr="http://schemas.openxmlformats.org/drawingml/2006/chartDrawing">
    <cdr:from>
      <cdr:x>0.86215</cdr:x>
      <cdr:y>0.04306</cdr:y>
    </cdr:from>
    <cdr:to>
      <cdr:x>0.97749</cdr:x>
      <cdr:y>0.19614</cdr:y>
    </cdr:to>
    <cdr:sp macro="" textlink="">
      <cdr:nvSpPr>
        <cdr:cNvPr id="3" name="TextBox 4"/>
        <cdr:cNvSpPr txBox="1"/>
      </cdr:nvSpPr>
      <cdr:spPr>
        <a:xfrm xmlns:a="http://schemas.openxmlformats.org/drawingml/2006/main">
          <a:off x="8828433" y="164510"/>
          <a:ext cx="1181084" cy="58478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chemeClr val="accent2"/>
              </a:solidFill>
            </a:rPr>
            <a:t>44.4%</a:t>
          </a:r>
          <a:endParaRPr lang="en-US" sz="1800" b="1" dirty="0" smtClean="0">
            <a:solidFill>
              <a:schemeClr val="accent2"/>
            </a:solidFill>
          </a:endParaRPr>
        </a:p>
        <a:p xmlns:a="http://schemas.openxmlformats.org/drawingml/2006/main">
          <a:pPr algn="ctr"/>
          <a:r>
            <a:rPr lang="en-US" sz="1400" dirty="0" smtClean="0">
              <a:solidFill>
                <a:schemeClr val="accent2"/>
              </a:solidFill>
            </a:rPr>
            <a:t>Q4 </a:t>
          </a:r>
          <a:r>
            <a:rPr lang="en-US" sz="1400" dirty="0" smtClean="0">
              <a:solidFill>
                <a:schemeClr val="accent2"/>
              </a:solidFill>
            </a:rPr>
            <a:t>2022 </a:t>
          </a:r>
          <a:endParaRPr lang="en-US" sz="1400" dirty="0">
            <a:solidFill>
              <a:schemeClr val="accent2"/>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0.03544</cdr:x>
      <cdr:y>0.00574</cdr:y>
    </cdr:from>
    <cdr:to>
      <cdr:x>0.15078</cdr:x>
      <cdr:y>0.15881</cdr:y>
    </cdr:to>
    <cdr:sp macro="" textlink="">
      <cdr:nvSpPr>
        <cdr:cNvPr id="2" name="TextBox 4"/>
        <cdr:cNvSpPr txBox="1"/>
      </cdr:nvSpPr>
      <cdr:spPr>
        <a:xfrm xmlns:a="http://schemas.openxmlformats.org/drawingml/2006/main">
          <a:off x="362903" y="21280"/>
          <a:ext cx="1181084" cy="5676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B050"/>
              </a:solidFill>
            </a:rPr>
            <a:t>80.6%</a:t>
          </a:r>
        </a:p>
        <a:p xmlns:a="http://schemas.openxmlformats.org/drawingml/2006/main">
          <a:pPr algn="ctr"/>
          <a:r>
            <a:rPr lang="en-US" sz="1400" dirty="0" smtClean="0">
              <a:solidFill>
                <a:srgbClr val="00B050"/>
              </a:solidFill>
            </a:rPr>
            <a:t>Q3 2016 </a:t>
          </a:r>
          <a:endParaRPr lang="en-US" sz="1400" dirty="0">
            <a:solidFill>
              <a:srgbClr val="00B05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184421-DEDC-4965-9773-23EFBED3DCC7}" type="datetimeFigureOut">
              <a:rPr lang="en-US" smtClean="0"/>
              <a:t>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8B5E08-D4B8-4AA3-BC0E-82F3912AC97E}" type="slidenum">
              <a:rPr lang="en-US" smtClean="0"/>
              <a:t>‹#›</a:t>
            </a:fld>
            <a:endParaRPr lang="en-US"/>
          </a:p>
        </p:txBody>
      </p:sp>
    </p:spTree>
    <p:extLst>
      <p:ext uri="{BB962C8B-B14F-4D97-AF65-F5344CB8AC3E}">
        <p14:creationId xmlns:p14="http://schemas.microsoft.com/office/powerpoint/2010/main" val="2055175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87867E-4E23-47E3-8FF4-724DB39D1F94}" type="datetime1">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16990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E9D31-D5F2-4454-98FA-2170553F8631}" type="datetime1">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344687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503377-6D97-4B09-9344-F0EA6B90785B}" type="datetime1">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33517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4F3D2D-16B0-435F-9104-E75F05B5CC4C}" type="datetime1">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242308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07856E-D474-4CA8-AE13-A6E53A3B1959}" type="datetime1">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08963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8A7C7-E025-496E-82B7-590E7461BE88}" type="datetime1">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94849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425F22-E82D-4C88-952F-4D5BD33A00E7}" type="datetime1">
              <a:rPr lang="en-US" smtClean="0"/>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2242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1C879B-FF2E-4B10-943C-EA879D2DEAF5}" type="datetime1">
              <a:rPr lang="en-US" smtClean="0"/>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56921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E080BB-1799-49E8-A20A-2BECF37B2C9F}" type="datetime1">
              <a:rPr lang="en-US" smtClean="0"/>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20890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DFE1BB-1DF8-41B4-84D7-1CAA17EB67CE}" type="datetime1">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430770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2DADA1-D4DF-441B-972D-2B474C0EE27D}" type="datetime1">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243810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65FD0-2731-4949-B36C-81FD3F41EEE4}" type="datetime1">
              <a:rPr lang="en-US" smtClean="0"/>
              <a:t>1/26/2024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4F131-CE59-4F01-8765-D56BB3DAABA5}" type="slidenum">
              <a:rPr lang="en-US" smtClean="0"/>
              <a:t>‹#›</a:t>
            </a:fld>
            <a:endParaRPr lang="en-US"/>
          </a:p>
        </p:txBody>
      </p:sp>
    </p:spTree>
    <p:extLst>
      <p:ext uri="{BB962C8B-B14F-4D97-AF65-F5344CB8AC3E}">
        <p14:creationId xmlns:p14="http://schemas.microsoft.com/office/powerpoint/2010/main" val="198365104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isa.nicoli@dshs.wa.gov" TargetMode="External"/><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pp.leg.wa.gov/RCW/default.aspx?cite=74.08A.400"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hyperlink" Target="https://www.congress.gov/bill/118th-congress/house-bill/3746" TargetMode="External"/><Relationship Id="rId4" Type="http://schemas.openxmlformats.org/officeDocument/2006/relationships/hyperlink" Target="https://app.leg.wa.gov/RCW/default.aspx?cite=74.08A.41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1EF5CFD-B653-3949-AFAE-CAD339215019}"/>
              </a:ext>
            </a:extLst>
          </p:cNvPr>
          <p:cNvPicPr>
            <a:picLocks noChangeAspect="1"/>
          </p:cNvPicPr>
          <p:nvPr/>
        </p:nvPicPr>
        <p:blipFill>
          <a:blip r:embed="rId2"/>
          <a:stretch>
            <a:fillRect/>
          </a:stretch>
        </p:blipFill>
        <p:spPr>
          <a:xfrm>
            <a:off x="0" y="0"/>
            <a:ext cx="12192000" cy="6858000"/>
          </a:xfrm>
          <a:prstGeom prst="rect">
            <a:avLst/>
          </a:prstGeom>
        </p:spPr>
      </p:pic>
      <p:sp>
        <p:nvSpPr>
          <p:cNvPr id="5" name="Rectangle 4"/>
          <p:cNvSpPr/>
          <p:nvPr/>
        </p:nvSpPr>
        <p:spPr>
          <a:xfrm>
            <a:off x="1164571" y="5242316"/>
            <a:ext cx="6709777" cy="369332"/>
          </a:xfrm>
          <a:prstGeom prst="rect">
            <a:avLst/>
          </a:prstGeom>
        </p:spPr>
        <p:txBody>
          <a:bodyPr wrap="square">
            <a:spAutoFit/>
          </a:bodyPr>
          <a:lstStyle/>
          <a:p>
            <a:r>
              <a:rPr lang="en-US" dirty="0" smtClean="0">
                <a:latin typeface="Calibri" panose="020F0502020204030204" pitchFamily="34" charset="0"/>
                <a:cs typeface="Calibri" panose="020F0502020204030204" pitchFamily="34" charset="0"/>
              </a:rPr>
              <a:t>Produced on </a:t>
            </a:r>
            <a:r>
              <a:rPr lang="en-US" dirty="0" smtClean="0">
                <a:latin typeface="Calibri" panose="020F0502020204030204" pitchFamily="34" charset="0"/>
                <a:cs typeface="Calibri" panose="020F0502020204030204" pitchFamily="34" charset="0"/>
              </a:rPr>
              <a:t>January 25, 2024</a:t>
            </a:r>
            <a:endParaRPr lang="en-US" dirty="0">
              <a:latin typeface="Calibri" panose="020F0502020204030204" pitchFamily="34" charset="0"/>
              <a:cs typeface="Calibri" panose="020F0502020204030204" pitchFamily="34" charset="0"/>
            </a:endParaRPr>
          </a:p>
        </p:txBody>
      </p:sp>
      <p:sp>
        <p:nvSpPr>
          <p:cNvPr id="7" name="Title 1">
            <a:extLst>
              <a:ext uri="{FF2B5EF4-FFF2-40B4-BE49-F238E27FC236}">
                <a16:creationId xmlns:a16="http://schemas.microsoft.com/office/drawing/2014/main" id="{6F402154-8FC6-3641-BAE0-BA3E7D653007}"/>
              </a:ext>
            </a:extLst>
          </p:cNvPr>
          <p:cNvSpPr>
            <a:spLocks noGrp="1"/>
          </p:cNvSpPr>
          <p:nvPr>
            <p:ph type="ctrTitle"/>
          </p:nvPr>
        </p:nvSpPr>
        <p:spPr>
          <a:xfrm>
            <a:off x="463463" y="1114816"/>
            <a:ext cx="9379037" cy="3012684"/>
          </a:xfrm>
        </p:spPr>
        <p:txBody>
          <a:bodyPr anchor="ctr">
            <a:normAutofit/>
          </a:bodyPr>
          <a:lstStyle/>
          <a:p>
            <a:r>
              <a:rPr lang="en-US" sz="4800" b="1" dirty="0" smtClean="0"/>
              <a:t>WorkFirst Performance Measures </a:t>
            </a:r>
            <a:br>
              <a:rPr lang="en-US" sz="4800" b="1" dirty="0" smtClean="0"/>
            </a:br>
            <a:r>
              <a:rPr lang="en-US" sz="4800" dirty="0" smtClean="0"/>
              <a:t>First </a:t>
            </a:r>
            <a:r>
              <a:rPr lang="en-US" sz="4800" dirty="0" smtClean="0"/>
              <a:t>Quarter </a:t>
            </a:r>
            <a:r>
              <a:rPr lang="en-US" sz="4800" dirty="0" smtClean="0"/>
              <a:t>2024</a:t>
            </a:r>
            <a:endParaRPr lang="en-US" sz="4800" dirty="0"/>
          </a:p>
        </p:txBody>
      </p:sp>
    </p:spTree>
    <p:extLst>
      <p:ext uri="{BB962C8B-B14F-4D97-AF65-F5344CB8AC3E}">
        <p14:creationId xmlns:p14="http://schemas.microsoft.com/office/powerpoint/2010/main" val="930958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Performance Measures for Adults Exiting WorkFirst Service Pathways</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10</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8409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Employment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Percent Employed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516823511"/>
              </p:ext>
            </p:extLst>
          </p:nvPr>
        </p:nvGraphicFramePr>
        <p:xfrm>
          <a:off x="838199" y="1130300"/>
          <a:ext cx="10240017"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11</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4801706"/>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a:t>
            </a:r>
            <a:r>
              <a:rPr lang="en-US" sz="1200" dirty="0" smtClean="0">
                <a:solidFill>
                  <a:schemeClr val="tx1">
                    <a:lumMod val="65000"/>
                    <a:lumOff val="35000"/>
                  </a:schemeClr>
                </a:solidFill>
              </a:rPr>
              <a:t>enrollment in the WorkFirst service pathway. </a:t>
            </a:r>
            <a:r>
              <a:rPr lang="en-US" sz="1200" dirty="0">
                <a:solidFill>
                  <a:schemeClr val="tx1">
                    <a:lumMod val="65000"/>
                    <a:lumOff val="35000"/>
                  </a:schemeClr>
                </a:solidFill>
              </a:rPr>
              <a:t>The </a:t>
            </a:r>
            <a:r>
              <a:rPr lang="en-US" sz="1200" dirty="0" smtClean="0">
                <a:solidFill>
                  <a:schemeClr val="tx1">
                    <a:lumMod val="65000"/>
                    <a:lumOff val="35000"/>
                  </a:schemeClr>
                </a:solidFill>
              </a:rPr>
              <a:t>denominator is the number of adults who exited that WorkFirst service pathway during the listed quarter; the numerator is the number of those exiting adults who had any employment recorded in the Unemployment Insurance (UI) system in the second quarter after exit.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January 2024 and </a:t>
            </a:r>
            <a:r>
              <a:rPr lang="en-US" sz="1200" dirty="0" smtClean="0">
                <a:solidFill>
                  <a:schemeClr val="tx1">
                    <a:lumMod val="65000"/>
                    <a:lumOff val="35000"/>
                  </a:schemeClr>
                </a:solidFill>
              </a:rPr>
              <a:t>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195111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Quarterly Earnings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Median Quarterly Earnings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916726812"/>
              </p:ext>
            </p:extLst>
          </p:nvPr>
        </p:nvGraphicFramePr>
        <p:xfrm>
          <a:off x="838199" y="1130300"/>
          <a:ext cx="10240017" cy="39243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12</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5001989"/>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enrollment in the WorkFirst service pathway. Median </a:t>
            </a:r>
            <a:r>
              <a:rPr lang="en-US" sz="1200" dirty="0" smtClean="0">
                <a:solidFill>
                  <a:schemeClr val="tx1">
                    <a:lumMod val="65000"/>
                    <a:lumOff val="35000"/>
                  </a:schemeClr>
                </a:solidFill>
              </a:rPr>
              <a:t>earnings are based on earnings recorded in the Unemployment Insurance (UI) system in the second quarter after exit. Those with no earnings in the quarter are excluded</a:t>
            </a:r>
            <a:r>
              <a:rPr lang="en-US" sz="1200" dirty="0">
                <a:solidFill>
                  <a:schemeClr val="tx1">
                    <a:lumMod val="65000"/>
                    <a:lumOff val="35000"/>
                  </a:schemeClr>
                </a:solidFill>
              </a:rPr>
              <a:t>. </a:t>
            </a:r>
            <a:r>
              <a:rPr lang="en-US" sz="1200" dirty="0" smtClean="0">
                <a:solidFill>
                  <a:schemeClr val="tx1">
                    <a:lumMod val="65000"/>
                    <a:lumOff val="35000"/>
                  </a:schemeClr>
                </a:solidFill>
              </a:rPr>
              <a:t>Adults in LEP Job Search typically work more hours in the quarter than adults in the other three pathways.</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January 2024 </a:t>
            </a:r>
            <a:r>
              <a:rPr lang="en-US" sz="1200" dirty="0" smtClean="0">
                <a:solidFill>
                  <a:schemeClr val="tx1">
                    <a:lumMod val="65000"/>
                    <a:lumOff val="35000"/>
                  </a:schemeClr>
                </a:solidFill>
              </a:rPr>
              <a:t>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23481096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Hourly Wages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Median Hourly Wages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683203154"/>
              </p:ext>
            </p:extLst>
          </p:nvPr>
        </p:nvGraphicFramePr>
        <p:xfrm>
          <a:off x="838199" y="1130300"/>
          <a:ext cx="10240017" cy="39243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13</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5014689"/>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enrollment in the WorkFirst service pathway. Median </a:t>
            </a:r>
            <a:r>
              <a:rPr lang="en-US" sz="1200" dirty="0" smtClean="0">
                <a:solidFill>
                  <a:schemeClr val="tx1">
                    <a:lumMod val="65000"/>
                    <a:lumOff val="35000"/>
                  </a:schemeClr>
                </a:solidFill>
              </a:rPr>
              <a:t>hourly wage is based on earnings and hours worked recorded in the Unemployment Insurance (UI) system in the second quarter after exit. Those with no earnings or hours worked in the quarter are excluded. State minimum wage reflects the minimum wage in effect two quarters after the quarter listed on the horizontal axis.</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January 2024 </a:t>
            </a:r>
            <a:r>
              <a:rPr lang="en-US" sz="1200" dirty="0" smtClean="0">
                <a:solidFill>
                  <a:schemeClr val="tx1">
                    <a:lumMod val="65000"/>
                    <a:lumOff val="35000"/>
                  </a:schemeClr>
                </a:solidFill>
              </a:rPr>
              <a:t>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1200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7" name="Content Placeholder 3"/>
          <p:cNvSpPr txBox="1">
            <a:spLocks/>
          </p:cNvSpPr>
          <p:nvPr/>
        </p:nvSpPr>
        <p:spPr>
          <a:xfrm>
            <a:off x="1816100" y="806782"/>
            <a:ext cx="8369299"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3300" dirty="0" smtClean="0"/>
              <a:t>For any additional questions, please contact:</a:t>
            </a:r>
            <a:br>
              <a:rPr lang="en-US" sz="3300" dirty="0" smtClean="0"/>
            </a:br>
            <a:r>
              <a:rPr lang="en-US" sz="3300" dirty="0" smtClean="0"/>
              <a:t/>
            </a:r>
            <a:br>
              <a:rPr lang="en-US" sz="3300" dirty="0" smtClean="0"/>
            </a:br>
            <a:r>
              <a:rPr lang="en-US" sz="3300" dirty="0" smtClean="0"/>
              <a:t>Lisa Nicoli</a:t>
            </a:r>
          </a:p>
          <a:p>
            <a:pPr>
              <a:lnSpc>
                <a:spcPct val="100000"/>
              </a:lnSpc>
              <a:spcBef>
                <a:spcPts val="0"/>
              </a:spcBef>
            </a:pPr>
            <a:r>
              <a:rPr lang="en-US" dirty="0" smtClean="0"/>
              <a:t>ESA Management Analytics and Performance Statistics (EMAPS)</a:t>
            </a:r>
          </a:p>
          <a:p>
            <a:pPr>
              <a:lnSpc>
                <a:spcPct val="100000"/>
              </a:lnSpc>
              <a:spcBef>
                <a:spcPts val="0"/>
              </a:spcBef>
            </a:pPr>
            <a:r>
              <a:rPr lang="en-US" dirty="0" smtClean="0"/>
              <a:t>Economic Services Administration (ESA)</a:t>
            </a:r>
          </a:p>
          <a:p>
            <a:pPr>
              <a:lnSpc>
                <a:spcPct val="100000"/>
              </a:lnSpc>
              <a:spcBef>
                <a:spcPts val="0"/>
              </a:spcBef>
            </a:pPr>
            <a:r>
              <a:rPr lang="en-US" dirty="0" smtClean="0"/>
              <a:t>Department of Social and Health Services (DSHS)</a:t>
            </a:r>
          </a:p>
          <a:p>
            <a:r>
              <a:rPr lang="en-US" dirty="0" smtClean="0">
                <a:hlinkClick r:id="rId3"/>
              </a:rPr>
              <a:t>lisa.nicoli@dshs.wa.gov</a:t>
            </a:r>
            <a:endParaRPr lang="en-US" dirty="0" smtClean="0"/>
          </a:p>
          <a:p>
            <a:endParaRPr lang="en-US" dirty="0" smtClean="0"/>
          </a:p>
          <a:p>
            <a:endParaRPr lang="en-US" dirty="0"/>
          </a:p>
        </p:txBody>
      </p:sp>
      <p:sp>
        <p:nvSpPr>
          <p:cNvPr id="4"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14</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5221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3200" dirty="0" smtClean="0">
                <a:latin typeface="Calibri Light" panose="020F0302020204030204" pitchFamily="34" charset="0"/>
                <a:cs typeface="Calibri Light" panose="020F0302020204030204" pitchFamily="34" charset="0"/>
              </a:rPr>
              <a:t>State and Federal Statutes Governing WorkFirst Performance Measures</a:t>
            </a:r>
            <a:endParaRPr lang="en-US" sz="2000" dirty="0">
              <a:latin typeface="Calibri Light" panose="020F0302020204030204" pitchFamily="34" charset="0"/>
              <a:cs typeface="Calibri Light" panose="020F0302020204030204" pitchFamily="34" charset="0"/>
            </a:endParaRPr>
          </a:p>
        </p:txBody>
      </p:sp>
      <p:sp>
        <p:nvSpPr>
          <p:cNvPr id="6" name="Content Placeholder 5"/>
          <p:cNvSpPr>
            <a:spLocks noGrp="1"/>
          </p:cNvSpPr>
          <p:nvPr>
            <p:ph idx="1"/>
          </p:nvPr>
        </p:nvSpPr>
        <p:spPr>
          <a:xfrm>
            <a:off x="838200" y="1525588"/>
            <a:ext cx="10515600" cy="4351338"/>
          </a:xfrm>
        </p:spPr>
        <p:txBody>
          <a:bodyPr/>
          <a:lstStyle/>
          <a:p>
            <a:r>
              <a:rPr lang="en-US" dirty="0" smtClean="0"/>
              <a:t>State statute </a:t>
            </a:r>
            <a:r>
              <a:rPr lang="en-US" dirty="0"/>
              <a:t>calls for WorkFirst performance </a:t>
            </a:r>
            <a:r>
              <a:rPr lang="en-US" dirty="0" smtClean="0"/>
              <a:t>measures </a:t>
            </a:r>
            <a:r>
              <a:rPr lang="en-US" dirty="0"/>
              <a:t>for use in program evaluation (</a:t>
            </a:r>
            <a:r>
              <a:rPr lang="en-US" u="sng" dirty="0">
                <a:hlinkClick r:id="rId3"/>
              </a:rPr>
              <a:t>RCW 74.08A.400</a:t>
            </a:r>
            <a:r>
              <a:rPr lang="en-US" dirty="0"/>
              <a:t> &amp;</a:t>
            </a:r>
            <a:r>
              <a:rPr lang="en-US" u="sng" dirty="0">
                <a:hlinkClick r:id="rId4"/>
              </a:rPr>
              <a:t> 74.08A.410</a:t>
            </a:r>
            <a:r>
              <a:rPr lang="en-US" dirty="0" smtClean="0"/>
              <a:t>). Measures suggested in statute include:</a:t>
            </a:r>
          </a:p>
          <a:p>
            <a:pPr lvl="1"/>
            <a:r>
              <a:rPr lang="en-US" dirty="0" smtClean="0"/>
              <a:t>Program exits</a:t>
            </a:r>
          </a:p>
          <a:p>
            <a:pPr lvl="1"/>
            <a:r>
              <a:rPr lang="en-US" dirty="0" smtClean="0"/>
              <a:t>Employment, job retention, and earnings</a:t>
            </a:r>
          </a:p>
          <a:p>
            <a:r>
              <a:rPr lang="en-US" dirty="0" smtClean="0"/>
              <a:t>Performance measures by contractor/partner must be reported quarterly (</a:t>
            </a:r>
            <a:r>
              <a:rPr lang="en-US" u="sng" dirty="0" smtClean="0">
                <a:hlinkClick r:id="rId4"/>
              </a:rPr>
              <a:t>RCW 74.08A.410</a:t>
            </a:r>
            <a:r>
              <a:rPr lang="en-US" dirty="0" smtClean="0"/>
              <a:t>)</a:t>
            </a:r>
          </a:p>
          <a:p>
            <a:r>
              <a:rPr lang="en-US" dirty="0" smtClean="0"/>
              <a:t>Fiscal Responsibility Act of 2023 (</a:t>
            </a:r>
            <a:r>
              <a:rPr lang="en-US" dirty="0" smtClean="0">
                <a:hlinkClick r:id="rId5"/>
              </a:rPr>
              <a:t>H.R. 3746</a:t>
            </a:r>
            <a:r>
              <a:rPr lang="en-US" dirty="0" smtClean="0"/>
              <a:t>) requires states to report metrics related to employment and earnings after program exit</a:t>
            </a:r>
            <a:endParaRPr lang="en-US" dirty="0"/>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2</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0289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Performance Measures for Families and Adults Exiting WorkFirst</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3</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6790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9347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Families - Reasons for Exit</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a:t>
            </a:r>
            <a:r>
              <a:rPr lang="en-US" sz="2000" i="1" dirty="0" smtClean="0">
                <a:latin typeface="Calibri Light" panose="020F0302020204030204" pitchFamily="34" charset="0"/>
                <a:cs typeface="Calibri Light" panose="020F0302020204030204" pitchFamily="34" charset="0"/>
              </a:rPr>
              <a:t>September </a:t>
            </a:r>
            <a:r>
              <a:rPr lang="en-US" sz="2000" i="1" dirty="0" smtClean="0">
                <a:latin typeface="Calibri Light" panose="020F0302020204030204" pitchFamily="34" charset="0"/>
                <a:cs typeface="Calibri Light" panose="020F0302020204030204" pitchFamily="34" charset="0"/>
              </a:rPr>
              <a:t>2023</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325471120"/>
              </p:ext>
            </p:extLst>
          </p:nvPr>
        </p:nvGraphicFramePr>
        <p:xfrm>
          <a:off x="838200" y="1085193"/>
          <a:ext cx="10414000" cy="386515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4</a:t>
            </a:fld>
            <a:endParaRPr lang="en-US" sz="1200" dirty="0">
              <a:latin typeface="Calibri" panose="020F0502020204030204" pitchFamily="34" charset="0"/>
              <a:cs typeface="Calibri" panose="020F0502020204030204" pitchFamily="34" charset="0"/>
            </a:endParaRPr>
          </a:p>
        </p:txBody>
      </p:sp>
      <p:sp>
        <p:nvSpPr>
          <p:cNvPr id="11" name="TextBox 10"/>
          <p:cNvSpPr txBox="1"/>
          <p:nvPr/>
        </p:nvSpPr>
        <p:spPr>
          <a:xfrm>
            <a:off x="1064891" y="4857527"/>
            <a:ext cx="10062217" cy="1384995"/>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case closure followed by three months with no TANF/SFA receipt. Exits are measured at the household or assistance unit level. Only households with adult recipients participate in WorkFirst. The last month that the household received a TANF/SFA issuance is the exit month. The percentages in each month add up to 100%. The spike in Other Income exits from March 2020 to September 2021 is due to pandemic Unemployment Insurance benefits; the June 2023 spike in All Other Closure Reasons reflects the first month that the 60-month time limit was enforced after the pandemic. Reason codes (RCs) are used to explain why cases close.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January 2024</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35833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Families - Number Exiting Due to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October </a:t>
            </a:r>
            <a:r>
              <a:rPr lang="en-US" sz="2000" i="1" dirty="0" smtClean="0">
                <a:latin typeface="Calibri Light" panose="020F0302020204030204" pitchFamily="34" charset="0"/>
                <a:cs typeface="Calibri Light" panose="020F0302020204030204" pitchFamily="34" charset="0"/>
              </a:rPr>
              <a:t>2021 – </a:t>
            </a:r>
            <a:r>
              <a:rPr lang="en-US" sz="2000" i="1" dirty="0" smtClean="0">
                <a:latin typeface="Calibri Light" panose="020F0302020204030204" pitchFamily="34" charset="0"/>
                <a:cs typeface="Calibri Light" panose="020F0302020204030204" pitchFamily="34" charset="0"/>
              </a:rPr>
              <a:t>September </a:t>
            </a:r>
            <a:r>
              <a:rPr lang="en-US" sz="2000" i="1" dirty="0" smtClean="0">
                <a:latin typeface="Calibri Light" panose="020F0302020204030204" pitchFamily="34" charset="0"/>
                <a:cs typeface="Calibri Light" panose="020F0302020204030204" pitchFamily="34" charset="0"/>
              </a:rPr>
              <a:t>2023</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291930907"/>
              </p:ext>
            </p:extLst>
          </p:nvPr>
        </p:nvGraphicFramePr>
        <p:xfrm>
          <a:off x="838199" y="832569"/>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5</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5183907"/>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case closure followed by three months with no TANF/SFA receipt. Exits are measured at the household or assistance unit level. </a:t>
            </a:r>
            <a:r>
              <a:rPr lang="en-US" sz="1200" dirty="0">
                <a:solidFill>
                  <a:schemeClr val="tx1">
                    <a:lumMod val="65000"/>
                    <a:lumOff val="35000"/>
                  </a:schemeClr>
                </a:solidFill>
              </a:rPr>
              <a:t>Only households with adult recipients participate in WorkFirst. The </a:t>
            </a:r>
            <a:r>
              <a:rPr lang="en-US" sz="1200" dirty="0" smtClean="0">
                <a:solidFill>
                  <a:schemeClr val="tx1">
                    <a:lumMod val="65000"/>
                    <a:lumOff val="35000"/>
                  </a:schemeClr>
                </a:solidFill>
              </a:rPr>
              <a:t>last month that the household received a TANF/SFA issuance is the exit month</a:t>
            </a:r>
            <a:r>
              <a:rPr lang="en-US" sz="1200" dirty="0">
                <a:solidFill>
                  <a:schemeClr val="tx1">
                    <a:lumMod val="65000"/>
                    <a:lumOff val="35000"/>
                  </a:schemeClr>
                </a:solidFill>
              </a:rPr>
              <a:t>. </a:t>
            </a:r>
            <a:r>
              <a:rPr lang="en-US" sz="1200" dirty="0" smtClean="0">
                <a:solidFill>
                  <a:schemeClr val="tx1">
                    <a:lumMod val="65000"/>
                    <a:lumOff val="35000"/>
                  </a:schemeClr>
                </a:solidFill>
              </a:rPr>
              <a:t>Exiting due to earnings is defined as an exit with a 334 – Exceeded Earned Income Limit reason code.</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January 2024</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586864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11633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Employed at Exit</a:t>
            </a:r>
            <a:r>
              <a:rPr lang="en-US" sz="3200" dirty="0">
                <a:latin typeface="Calibri Light" panose="020F0302020204030204" pitchFamily="34" charset="0"/>
                <a:cs typeface="Calibri Light" panose="020F0302020204030204" pitchFamily="34" charset="0"/>
              </a:rPr>
              <a:t/>
            </a:r>
            <a:br>
              <a:rPr lang="en-US" sz="3200" dirty="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Exit Quarter and First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6</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80116" y="5011629"/>
            <a:ext cx="9715500" cy="1200329"/>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receipt. For percent employed, the denominator is the number of adults who exited TANF/SFA during the listed quarter; the numerator is the number of those exiting adults who had any employment recorded in the Unemployment Insurance (UI) system in either the exit quarter or the quarter after exit.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January 2024 </a:t>
            </a:r>
            <a:r>
              <a:rPr lang="en-US" sz="1200" dirty="0">
                <a:solidFill>
                  <a:schemeClr val="tx1">
                    <a:lumMod val="65000"/>
                    <a:lumOff val="35000"/>
                  </a:schemeClr>
                </a:solidFill>
              </a:rPr>
              <a:t>and ESD’s UI wage data</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062375389"/>
              </p:ext>
            </p:extLst>
          </p:nvPr>
        </p:nvGraphicFramePr>
        <p:xfrm>
          <a:off x="838199" y="1146468"/>
          <a:ext cx="10477501" cy="39190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980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a:latin typeface="Calibri Light" panose="020F0302020204030204" pitchFamily="34" charset="0"/>
                <a:cs typeface="Calibri Light" panose="020F0302020204030204" pitchFamily="34" charset="0"/>
              </a:rPr>
              <a:t>WorkFirst Adults </a:t>
            </a:r>
            <a:r>
              <a:rPr lang="en-US" sz="3200" dirty="0" smtClean="0">
                <a:latin typeface="Calibri Light" panose="020F0302020204030204" pitchFamily="34" charset="0"/>
                <a:cs typeface="Calibri Light" panose="020F0302020204030204" pitchFamily="34" charset="0"/>
              </a:rPr>
              <a:t>- Employment &amp;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Second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7</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4876420"/>
            <a:ext cx="9715500" cy="1384995"/>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a:t>
            </a:r>
            <a:r>
              <a:rPr lang="en-US" sz="1200" dirty="0" smtClean="0">
                <a:solidFill>
                  <a:schemeClr val="tx1">
                    <a:lumMod val="65000"/>
                    <a:lumOff val="35000"/>
                  </a:schemeClr>
                </a:solidFill>
              </a:rPr>
              <a:t>receipt. </a:t>
            </a:r>
            <a:r>
              <a:rPr lang="en-US" sz="1200" dirty="0">
                <a:solidFill>
                  <a:schemeClr val="tx1">
                    <a:lumMod val="65000"/>
                    <a:lumOff val="35000"/>
                  </a:schemeClr>
                </a:solidFill>
              </a:rPr>
              <a:t>For percent employed, the denominator is the number of adults who exited TANF/SFA during the listed quarter; the numerator is the number of those exiting adults who had any employment recorded in the Unemployment Insurance (UI) system in </a:t>
            </a:r>
            <a:r>
              <a:rPr lang="en-US" sz="1200" dirty="0" smtClean="0">
                <a:solidFill>
                  <a:schemeClr val="tx1">
                    <a:lumMod val="65000"/>
                    <a:lumOff val="35000"/>
                  </a:schemeClr>
                </a:solidFill>
              </a:rPr>
              <a:t>the second </a:t>
            </a:r>
            <a:r>
              <a:rPr lang="en-US" sz="1200" dirty="0">
                <a:solidFill>
                  <a:schemeClr val="tx1">
                    <a:lumMod val="65000"/>
                    <a:lumOff val="35000"/>
                  </a:schemeClr>
                </a:solidFill>
              </a:rPr>
              <a:t>quarter after </a:t>
            </a:r>
            <a:r>
              <a:rPr lang="en-US" sz="1200" dirty="0" smtClean="0">
                <a:solidFill>
                  <a:schemeClr val="tx1">
                    <a:lumMod val="65000"/>
                    <a:lumOff val="35000"/>
                  </a:schemeClr>
                </a:solidFill>
              </a:rPr>
              <a:t>exit. Median </a:t>
            </a:r>
            <a:r>
              <a:rPr lang="en-US" sz="1200" dirty="0">
                <a:solidFill>
                  <a:schemeClr val="tx1">
                    <a:lumMod val="65000"/>
                    <a:lumOff val="35000"/>
                  </a:schemeClr>
                </a:solidFill>
              </a:rPr>
              <a:t>earnings are based on earnings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the second quarter after exit. Those with no earnings in the quarter are excluded.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January 2024 </a:t>
            </a:r>
            <a:r>
              <a:rPr lang="en-US" sz="1200" dirty="0">
                <a:solidFill>
                  <a:schemeClr val="tx1">
                    <a:lumMod val="65000"/>
                    <a:lumOff val="35000"/>
                  </a:schemeClr>
                </a:solidFill>
              </a:rPr>
              <a:t>and ESD’s UI wage data</a:t>
            </a:r>
          </a:p>
        </p:txBody>
      </p:sp>
      <p:graphicFrame>
        <p:nvGraphicFramePr>
          <p:cNvPr id="13" name="Chart 12"/>
          <p:cNvGraphicFramePr/>
          <p:nvPr>
            <p:extLst>
              <p:ext uri="{D42A27DB-BD31-4B8C-83A1-F6EECF244321}">
                <p14:modId xmlns:p14="http://schemas.microsoft.com/office/powerpoint/2010/main" val="2304585165"/>
              </p:ext>
            </p:extLst>
          </p:nvPr>
        </p:nvGraphicFramePr>
        <p:xfrm>
          <a:off x="838199" y="1168400"/>
          <a:ext cx="10240017" cy="3820109"/>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4"/>
          <p:cNvSpPr txBox="1"/>
          <p:nvPr/>
        </p:nvSpPr>
        <p:spPr>
          <a:xfrm>
            <a:off x="4914887" y="1168400"/>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49.5%</a:t>
            </a:r>
          </a:p>
          <a:p>
            <a:pPr algn="ctr"/>
            <a:r>
              <a:rPr lang="en-US" sz="1400" dirty="0" smtClean="0">
                <a:solidFill>
                  <a:schemeClr val="accent2"/>
                </a:solidFill>
              </a:rPr>
              <a:t>Q2 2019 </a:t>
            </a:r>
            <a:endParaRPr lang="en-US" sz="1400" dirty="0">
              <a:solidFill>
                <a:schemeClr val="accent2"/>
              </a:solidFill>
            </a:endParaRPr>
          </a:p>
        </p:txBody>
      </p:sp>
      <p:sp>
        <p:nvSpPr>
          <p:cNvPr id="15" name="TextBox 4"/>
          <p:cNvSpPr txBox="1"/>
          <p:nvPr/>
        </p:nvSpPr>
        <p:spPr>
          <a:xfrm>
            <a:off x="6713837" y="1669628"/>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37.3%</a:t>
            </a:r>
          </a:p>
          <a:p>
            <a:pPr algn="ctr"/>
            <a:r>
              <a:rPr lang="en-US" sz="1400" dirty="0" smtClean="0">
                <a:solidFill>
                  <a:schemeClr val="accent2"/>
                </a:solidFill>
              </a:rPr>
              <a:t>Q3 2020 </a:t>
            </a:r>
            <a:endParaRPr lang="en-US" sz="1400" dirty="0">
              <a:solidFill>
                <a:schemeClr val="accent2"/>
              </a:solidFill>
            </a:endParaRPr>
          </a:p>
        </p:txBody>
      </p:sp>
    </p:spTree>
    <p:extLst>
      <p:ext uri="{BB962C8B-B14F-4D97-AF65-F5344CB8AC3E}">
        <p14:creationId xmlns:p14="http://schemas.microsoft.com/office/powerpoint/2010/main" val="1064764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Employment Retention &amp;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Fourth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8</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4876610"/>
            <a:ext cx="9715500" cy="1384995"/>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a:t>
            </a:r>
            <a:r>
              <a:rPr lang="en-US" sz="1200" dirty="0" smtClean="0">
                <a:solidFill>
                  <a:schemeClr val="tx1">
                    <a:lumMod val="65000"/>
                    <a:lumOff val="35000"/>
                  </a:schemeClr>
                </a:solidFill>
              </a:rPr>
              <a:t>receipt. </a:t>
            </a:r>
            <a:r>
              <a:rPr lang="en-US" sz="1200" dirty="0">
                <a:solidFill>
                  <a:schemeClr val="tx1">
                    <a:lumMod val="65000"/>
                    <a:lumOff val="35000"/>
                  </a:schemeClr>
                </a:solidFill>
              </a:rPr>
              <a:t>For percent </a:t>
            </a:r>
            <a:r>
              <a:rPr lang="en-US" sz="1200" dirty="0" smtClean="0">
                <a:solidFill>
                  <a:schemeClr val="tx1">
                    <a:lumMod val="65000"/>
                    <a:lumOff val="35000"/>
                  </a:schemeClr>
                </a:solidFill>
              </a:rPr>
              <a:t>retained employment, </a:t>
            </a:r>
            <a:r>
              <a:rPr lang="en-US" sz="1200" dirty="0">
                <a:solidFill>
                  <a:schemeClr val="tx1">
                    <a:lumMod val="65000"/>
                    <a:lumOff val="35000"/>
                  </a:schemeClr>
                </a:solidFill>
              </a:rPr>
              <a:t>the denominator is the number of adults who exited TANF/SFA during the listed </a:t>
            </a:r>
            <a:r>
              <a:rPr lang="en-US" sz="1200" dirty="0" smtClean="0">
                <a:solidFill>
                  <a:schemeClr val="tx1">
                    <a:lumMod val="65000"/>
                    <a:lumOff val="35000"/>
                  </a:schemeClr>
                </a:solidFill>
              </a:rPr>
              <a:t>quarter </a:t>
            </a:r>
            <a:r>
              <a:rPr lang="en-US" sz="1200" dirty="0">
                <a:solidFill>
                  <a:schemeClr val="tx1">
                    <a:lumMod val="65000"/>
                    <a:lumOff val="35000"/>
                  </a:schemeClr>
                </a:solidFill>
              </a:rPr>
              <a:t>and had any employment recorded in the Unemployment Insurance (UI) system in the second quarter after </a:t>
            </a:r>
            <a:r>
              <a:rPr lang="en-US" sz="1200" dirty="0" smtClean="0">
                <a:solidFill>
                  <a:schemeClr val="tx1">
                    <a:lumMod val="65000"/>
                    <a:lumOff val="35000"/>
                  </a:schemeClr>
                </a:solidFill>
              </a:rPr>
              <a:t>exit. The </a:t>
            </a:r>
            <a:r>
              <a:rPr lang="en-US" sz="1200" dirty="0">
                <a:solidFill>
                  <a:schemeClr val="tx1">
                    <a:lumMod val="65000"/>
                    <a:lumOff val="35000"/>
                  </a:schemeClr>
                </a:solidFill>
              </a:rPr>
              <a:t>numerator is the number of those exiting adults who had any employment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a:t>
            </a:r>
            <a:r>
              <a:rPr lang="en-US" sz="1200" dirty="0" smtClean="0">
                <a:solidFill>
                  <a:schemeClr val="tx1">
                    <a:lumMod val="65000"/>
                    <a:lumOff val="35000"/>
                  </a:schemeClr>
                </a:solidFill>
              </a:rPr>
              <a:t>the fourth </a:t>
            </a:r>
            <a:r>
              <a:rPr lang="en-US" sz="1200" dirty="0">
                <a:solidFill>
                  <a:schemeClr val="tx1">
                    <a:lumMod val="65000"/>
                    <a:lumOff val="35000"/>
                  </a:schemeClr>
                </a:solidFill>
              </a:rPr>
              <a:t>quarter after </a:t>
            </a:r>
            <a:r>
              <a:rPr lang="en-US" sz="1200" dirty="0" smtClean="0">
                <a:solidFill>
                  <a:schemeClr val="tx1">
                    <a:lumMod val="65000"/>
                    <a:lumOff val="35000"/>
                  </a:schemeClr>
                </a:solidFill>
              </a:rPr>
              <a:t>exit. Median </a:t>
            </a:r>
            <a:r>
              <a:rPr lang="en-US" sz="1200" dirty="0">
                <a:solidFill>
                  <a:schemeClr val="tx1">
                    <a:lumMod val="65000"/>
                    <a:lumOff val="35000"/>
                  </a:schemeClr>
                </a:solidFill>
              </a:rPr>
              <a:t>earnings are based on earnings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the </a:t>
            </a:r>
            <a:r>
              <a:rPr lang="en-US" sz="1200" dirty="0" smtClean="0">
                <a:solidFill>
                  <a:schemeClr val="tx1">
                    <a:lumMod val="65000"/>
                    <a:lumOff val="35000"/>
                  </a:schemeClr>
                </a:solidFill>
              </a:rPr>
              <a:t>fourth </a:t>
            </a:r>
            <a:r>
              <a:rPr lang="en-US" sz="1200" dirty="0">
                <a:solidFill>
                  <a:schemeClr val="tx1">
                    <a:lumMod val="65000"/>
                    <a:lumOff val="35000"/>
                  </a:schemeClr>
                </a:solidFill>
              </a:rPr>
              <a:t>quarter after exit. Those with no earnings in the quarter are excluded.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January 2024 </a:t>
            </a:r>
            <a:r>
              <a:rPr lang="en-US" sz="1200" dirty="0">
                <a:solidFill>
                  <a:schemeClr val="tx1">
                    <a:lumMod val="65000"/>
                    <a:lumOff val="35000"/>
                  </a:schemeClr>
                </a:solidFill>
              </a:rPr>
              <a:t>and ESD’s UI wage data</a:t>
            </a:r>
          </a:p>
        </p:txBody>
      </p:sp>
      <p:graphicFrame>
        <p:nvGraphicFramePr>
          <p:cNvPr id="13" name="Chart 12"/>
          <p:cNvGraphicFramePr/>
          <p:nvPr>
            <p:extLst>
              <p:ext uri="{D42A27DB-BD31-4B8C-83A1-F6EECF244321}">
                <p14:modId xmlns:p14="http://schemas.microsoft.com/office/powerpoint/2010/main" val="1735656271"/>
              </p:ext>
            </p:extLst>
          </p:nvPr>
        </p:nvGraphicFramePr>
        <p:xfrm>
          <a:off x="838199" y="1168401"/>
          <a:ext cx="10240017" cy="370821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4"/>
          <p:cNvSpPr txBox="1"/>
          <p:nvPr/>
        </p:nvSpPr>
        <p:spPr>
          <a:xfrm>
            <a:off x="5445715" y="1409016"/>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70.8%</a:t>
            </a:r>
          </a:p>
          <a:p>
            <a:pPr algn="ctr"/>
            <a:r>
              <a:rPr lang="en-US" sz="1400" dirty="0" smtClean="0">
                <a:solidFill>
                  <a:srgbClr val="00B050"/>
                </a:solidFill>
              </a:rPr>
              <a:t>Q2 2019</a:t>
            </a:r>
            <a:r>
              <a:rPr lang="en-US" sz="1400" dirty="0" smtClean="0">
                <a:solidFill>
                  <a:schemeClr val="accent2"/>
                </a:solidFill>
              </a:rPr>
              <a:t> </a:t>
            </a:r>
            <a:endParaRPr lang="en-US" sz="1400" dirty="0">
              <a:solidFill>
                <a:schemeClr val="accent2"/>
              </a:solidFill>
            </a:endParaRPr>
          </a:p>
        </p:txBody>
      </p:sp>
      <p:sp>
        <p:nvSpPr>
          <p:cNvPr id="15" name="TextBox 4"/>
          <p:cNvSpPr txBox="1"/>
          <p:nvPr/>
        </p:nvSpPr>
        <p:spPr>
          <a:xfrm>
            <a:off x="8656933" y="1084948"/>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83.0%</a:t>
            </a:r>
          </a:p>
          <a:p>
            <a:pPr algn="ctr"/>
            <a:r>
              <a:rPr lang="en-US" sz="1400" dirty="0" smtClean="0">
                <a:solidFill>
                  <a:srgbClr val="00B050"/>
                </a:solidFill>
              </a:rPr>
              <a:t>Q3 2021 </a:t>
            </a:r>
            <a:endParaRPr lang="en-US" sz="1400" dirty="0">
              <a:solidFill>
                <a:srgbClr val="00B050"/>
              </a:solidFill>
            </a:endParaRPr>
          </a:p>
        </p:txBody>
      </p:sp>
      <p:sp>
        <p:nvSpPr>
          <p:cNvPr id="9" name="TextBox 4"/>
          <p:cNvSpPr txBox="1"/>
          <p:nvPr/>
        </p:nvSpPr>
        <p:spPr>
          <a:xfrm>
            <a:off x="9637059" y="1230656"/>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78.4%</a:t>
            </a:r>
            <a:endParaRPr lang="en-US" sz="1800" b="1" dirty="0" smtClean="0">
              <a:solidFill>
                <a:srgbClr val="00B050"/>
              </a:solidFill>
            </a:endParaRPr>
          </a:p>
          <a:p>
            <a:pPr algn="ctr"/>
            <a:r>
              <a:rPr lang="en-US" sz="1400" dirty="0" smtClean="0">
                <a:solidFill>
                  <a:srgbClr val="00B050"/>
                </a:solidFill>
              </a:rPr>
              <a:t>Q2 </a:t>
            </a:r>
            <a:r>
              <a:rPr lang="en-US" sz="1400" dirty="0" smtClean="0">
                <a:solidFill>
                  <a:srgbClr val="00B050"/>
                </a:solidFill>
              </a:rPr>
              <a:t>2022 </a:t>
            </a:r>
            <a:endParaRPr lang="en-US" sz="1400" dirty="0">
              <a:solidFill>
                <a:srgbClr val="00B050"/>
              </a:solidFill>
            </a:endParaRPr>
          </a:p>
        </p:txBody>
      </p:sp>
    </p:spTree>
    <p:extLst>
      <p:ext uri="{BB962C8B-B14F-4D97-AF65-F5344CB8AC3E}">
        <p14:creationId xmlns:p14="http://schemas.microsoft.com/office/powerpoint/2010/main" val="3470320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13538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Exits Lasting at Least One Year</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a:t>
            </a:r>
            <a:r>
              <a:rPr lang="en-US" sz="2000" i="1" dirty="0" smtClean="0">
                <a:latin typeface="Calibri Light" panose="020F0302020204030204" pitchFamily="34" charset="0"/>
                <a:cs typeface="Calibri Light" panose="020F0302020204030204" pitchFamily="34" charset="0"/>
              </a:rPr>
              <a:t>December </a:t>
            </a:r>
            <a:r>
              <a:rPr lang="en-US" sz="2000" i="1" dirty="0" smtClean="0">
                <a:latin typeface="Calibri Light" panose="020F0302020204030204" pitchFamily="34" charset="0"/>
                <a:cs typeface="Calibri Light" panose="020F0302020204030204" pitchFamily="34" charset="0"/>
              </a:rPr>
              <a:t>2022</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143749315"/>
              </p:ext>
            </p:extLst>
          </p:nvPr>
        </p:nvGraphicFramePr>
        <p:xfrm>
          <a:off x="838199" y="1489303"/>
          <a:ext cx="10553701" cy="375418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9</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5243492"/>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at least one month with a TANF/SFA issuance followed by at least one month with no TANF/SFA issuance. The exit month is the last month of TANF/SFA receipt. The denominator is the number of adults who exited TANF/SFA in the listed month; the numerator is the number of those exiting adults who did not return to TANF/SFA for at least 12 months following that exit.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January 2024</a:t>
            </a:r>
            <a:endParaRPr lang="en-US" sz="1200" dirty="0">
              <a:solidFill>
                <a:schemeClr val="tx1">
                  <a:lumMod val="65000"/>
                  <a:lumOff val="35000"/>
                </a:schemeClr>
              </a:solidFill>
            </a:endParaRPr>
          </a:p>
        </p:txBody>
      </p:sp>
      <p:sp>
        <p:nvSpPr>
          <p:cNvPr id="7" name="TextBox 4"/>
          <p:cNvSpPr txBox="1"/>
          <p:nvPr/>
        </p:nvSpPr>
        <p:spPr>
          <a:xfrm>
            <a:off x="6562739" y="1099694"/>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85.5%</a:t>
            </a:r>
          </a:p>
          <a:p>
            <a:pPr algn="ctr"/>
            <a:r>
              <a:rPr lang="en-US" sz="1400" dirty="0" smtClean="0">
                <a:solidFill>
                  <a:srgbClr val="00B050"/>
                </a:solidFill>
              </a:rPr>
              <a:t>May 2020 </a:t>
            </a:r>
            <a:endParaRPr lang="en-US" sz="1400" dirty="0">
              <a:solidFill>
                <a:srgbClr val="00B050"/>
              </a:solidFill>
            </a:endParaRPr>
          </a:p>
        </p:txBody>
      </p:sp>
      <p:sp>
        <p:nvSpPr>
          <p:cNvPr id="10" name="TextBox 4"/>
          <p:cNvSpPr txBox="1"/>
          <p:nvPr/>
        </p:nvSpPr>
        <p:spPr>
          <a:xfrm>
            <a:off x="5572139" y="1584784"/>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67.1%</a:t>
            </a:r>
          </a:p>
          <a:p>
            <a:pPr algn="ctr"/>
            <a:r>
              <a:rPr lang="en-US" sz="1400" dirty="0" smtClean="0">
                <a:solidFill>
                  <a:srgbClr val="00B050"/>
                </a:solidFill>
              </a:rPr>
              <a:t>Oct 2019 </a:t>
            </a:r>
            <a:endParaRPr lang="en-US" sz="1400" dirty="0">
              <a:solidFill>
                <a:srgbClr val="00B050"/>
              </a:solidFill>
            </a:endParaRPr>
          </a:p>
        </p:txBody>
      </p:sp>
      <p:sp>
        <p:nvSpPr>
          <p:cNvPr id="11" name="TextBox 4"/>
          <p:cNvSpPr txBox="1"/>
          <p:nvPr/>
        </p:nvSpPr>
        <p:spPr>
          <a:xfrm>
            <a:off x="600716" y="1325563"/>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75.5%</a:t>
            </a:r>
          </a:p>
          <a:p>
            <a:pPr algn="ctr"/>
            <a:r>
              <a:rPr lang="en-US" sz="1400" dirty="0" smtClean="0">
                <a:solidFill>
                  <a:srgbClr val="00B050"/>
                </a:solidFill>
              </a:rPr>
              <a:t>Jul 2016 </a:t>
            </a:r>
            <a:endParaRPr lang="en-US" sz="1400" dirty="0">
              <a:solidFill>
                <a:srgbClr val="00B050"/>
              </a:solidFill>
            </a:endParaRPr>
          </a:p>
        </p:txBody>
      </p:sp>
      <p:sp>
        <p:nvSpPr>
          <p:cNvPr id="12" name="TextBox 4"/>
          <p:cNvSpPr txBox="1"/>
          <p:nvPr/>
        </p:nvSpPr>
        <p:spPr>
          <a:xfrm>
            <a:off x="10346683" y="1422784"/>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72.8%</a:t>
            </a:r>
            <a:endParaRPr lang="en-US" sz="1800" b="1" dirty="0" smtClean="0">
              <a:solidFill>
                <a:srgbClr val="00B050"/>
              </a:solidFill>
            </a:endParaRPr>
          </a:p>
          <a:p>
            <a:pPr algn="ctr"/>
            <a:r>
              <a:rPr lang="en-US" sz="1400" dirty="0" smtClean="0">
                <a:solidFill>
                  <a:srgbClr val="00B050"/>
                </a:solidFill>
              </a:rPr>
              <a:t>Dec </a:t>
            </a:r>
            <a:r>
              <a:rPr lang="en-US" sz="1400" dirty="0" smtClean="0">
                <a:solidFill>
                  <a:srgbClr val="00B050"/>
                </a:solidFill>
              </a:rPr>
              <a:t>2022 </a:t>
            </a:r>
            <a:endParaRPr lang="en-US" sz="1400" dirty="0">
              <a:solidFill>
                <a:srgbClr val="00B050"/>
              </a:solidFill>
            </a:endParaRPr>
          </a:p>
        </p:txBody>
      </p:sp>
    </p:spTree>
    <p:extLst>
      <p:ext uri="{BB962C8B-B14F-4D97-AF65-F5344CB8AC3E}">
        <p14:creationId xmlns:p14="http://schemas.microsoft.com/office/powerpoint/2010/main" val="2056417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13397</TotalTime>
  <Words>1410</Words>
  <Application>Microsoft Office PowerPoint</Application>
  <PresentationFormat>Widescreen</PresentationFormat>
  <Paragraphs>105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WorkFirst Performance Measures  First Quarter 2024</vt:lpstr>
      <vt:lpstr>State and Federal Statutes Governing WorkFirst Performance Measures</vt:lpstr>
      <vt:lpstr>Performance Measures for Families and Adults Exiting WorkFirst</vt:lpstr>
      <vt:lpstr>WorkFirst Families - Reasons for Exit July 2016 – September 2023</vt:lpstr>
      <vt:lpstr>WorkFirst Families - Number Exiting Due to Earnings October 2021 – September 2023</vt:lpstr>
      <vt:lpstr>WorkFirst Adults - Employed at Exit Exit Quarter and First Quarter after Exit</vt:lpstr>
      <vt:lpstr>WorkFirst Adults - Employment &amp; Earnings Second Quarter after Exit</vt:lpstr>
      <vt:lpstr>WorkFirst Adults - Employment Retention &amp; Earnings Fourth Quarter after Exit</vt:lpstr>
      <vt:lpstr>WorkFirst Adults - Exits Lasting at Least One Year July 2016 – December 2022</vt:lpstr>
      <vt:lpstr>Performance Measures for Adults Exiting WorkFirst Service Pathways</vt:lpstr>
      <vt:lpstr>Employment after Exiting WorkFirst Service Pathway Percent Employed in Second Quarter after Pathway Exit</vt:lpstr>
      <vt:lpstr>Quarterly Earnings after Exiting WorkFirst Service Pathway Median Quarterly Earnings in Second Quarter after Pathway Exit</vt:lpstr>
      <vt:lpstr>Hourly Wages after Exiting WorkFirst Service Pathway Median Hourly Wages in Second Quarter after Pathway Exit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Nicoli, Lisa</dc:creator>
  <cp:lastModifiedBy>Nicoli, Lisa (DSHS/ESA/OAS)</cp:lastModifiedBy>
  <cp:revision>440</cp:revision>
  <dcterms:created xsi:type="dcterms:W3CDTF">2020-11-18T18:45:30Z</dcterms:created>
  <dcterms:modified xsi:type="dcterms:W3CDTF">2024-01-27T00:52:56Z</dcterms:modified>
</cp:coreProperties>
</file>