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2.xml" ContentType="application/vnd.openxmlformats-officedocument.drawingml.chartshape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drawings/drawing3.xml" ContentType="application/vnd.openxmlformats-officedocument.drawingml.chartshapes+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0" r:id="rId1"/>
  </p:sldMasterIdLst>
  <p:notesMasterIdLst>
    <p:notesMasterId r:id="rId21"/>
  </p:notesMasterIdLst>
  <p:sldIdLst>
    <p:sldId id="256" r:id="rId2"/>
    <p:sldId id="359" r:id="rId3"/>
    <p:sldId id="361" r:id="rId4"/>
    <p:sldId id="360" r:id="rId5"/>
    <p:sldId id="347" r:id="rId6"/>
    <p:sldId id="355" r:id="rId7"/>
    <p:sldId id="354" r:id="rId8"/>
    <p:sldId id="356" r:id="rId9"/>
    <p:sldId id="349" r:id="rId10"/>
    <p:sldId id="362" r:id="rId11"/>
    <p:sldId id="350" r:id="rId12"/>
    <p:sldId id="351" r:id="rId13"/>
    <p:sldId id="352" r:id="rId14"/>
    <p:sldId id="364" r:id="rId15"/>
    <p:sldId id="369" r:id="rId16"/>
    <p:sldId id="365" r:id="rId17"/>
    <p:sldId id="366" r:id="rId18"/>
    <p:sldId id="367" r:id="rId19"/>
    <p:sldId id="36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nney, Melissa (DSHS/ESA/CSD)" initials="KM(" lastIdx="6" clrIdx="0">
    <p:extLst>
      <p:ext uri="{19B8F6BF-5375-455C-9EA6-DF929625EA0E}">
        <p15:presenceInfo xmlns:p15="http://schemas.microsoft.com/office/powerpoint/2012/main" userId="S-1-5-21-2431200171-2229045319-550352214-607910" providerId="AD"/>
      </p:ext>
    </p:extLst>
  </p:cmAuthor>
  <p:cmAuthor id="2" name="Nicoli, Lisa (DSHS/ESA/OAS)" initials="NL(" lastIdx="1" clrIdx="1">
    <p:extLst>
      <p:ext uri="{19B8F6BF-5375-455C-9EA6-DF929625EA0E}">
        <p15:presenceInfo xmlns:p15="http://schemas.microsoft.com/office/powerpoint/2012/main" userId="S-1-5-21-2431200171-2229045319-550352214-60803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6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96144" autoAdjust="0"/>
  </p:normalViewPr>
  <p:slideViewPr>
    <p:cSldViewPr snapToGrid="0">
      <p:cViewPr varScale="1">
        <p:scale>
          <a:sx n="76" d="100"/>
          <a:sy n="76" d="100"/>
        </p:scale>
        <p:origin x="126" y="7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chartUserShapes" Target="../drawings/drawing3.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2.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Exceeded Earned Income 
Limit (RC 334)</c:v>
                </c:pt>
              </c:strCache>
            </c:strRef>
          </c:tx>
          <c:spPr>
            <a:ln w="57150" cap="rnd">
              <a:solidFill>
                <a:srgbClr val="0070C0"/>
              </a:solidFill>
              <a:round/>
            </a:ln>
            <a:effectLst/>
          </c:spPr>
          <c:marker>
            <c:symbol val="none"/>
          </c:marker>
          <c:cat>
            <c:numRef>
              <c:f>Sheet1!$A$2:$A$94</c:f>
              <c:numCache>
                <c:formatCode>mmm\-yyyy</c:formatCode>
                <c:ptCount val="93"/>
                <c:pt idx="0">
                  <c:v>42552</c:v>
                </c:pt>
                <c:pt idx="1">
                  <c:v>42583</c:v>
                </c:pt>
                <c:pt idx="2">
                  <c:v>42614</c:v>
                </c:pt>
                <c:pt idx="3">
                  <c:v>42644</c:v>
                </c:pt>
                <c:pt idx="4">
                  <c:v>42675</c:v>
                </c:pt>
                <c:pt idx="5">
                  <c:v>42705</c:v>
                </c:pt>
                <c:pt idx="6">
                  <c:v>42736</c:v>
                </c:pt>
                <c:pt idx="7">
                  <c:v>42767</c:v>
                </c:pt>
                <c:pt idx="8">
                  <c:v>42795</c:v>
                </c:pt>
                <c:pt idx="9">
                  <c:v>42826</c:v>
                </c:pt>
                <c:pt idx="10">
                  <c:v>42856</c:v>
                </c:pt>
                <c:pt idx="11">
                  <c:v>42887</c:v>
                </c:pt>
                <c:pt idx="12">
                  <c:v>42917</c:v>
                </c:pt>
                <c:pt idx="13">
                  <c:v>42948</c:v>
                </c:pt>
                <c:pt idx="14">
                  <c:v>42979</c:v>
                </c:pt>
                <c:pt idx="15">
                  <c:v>43009</c:v>
                </c:pt>
                <c:pt idx="16">
                  <c:v>43040</c:v>
                </c:pt>
                <c:pt idx="17">
                  <c:v>43070</c:v>
                </c:pt>
                <c:pt idx="18">
                  <c:v>43101</c:v>
                </c:pt>
                <c:pt idx="19">
                  <c:v>43132</c:v>
                </c:pt>
                <c:pt idx="20">
                  <c:v>43160</c:v>
                </c:pt>
                <c:pt idx="21">
                  <c:v>43191</c:v>
                </c:pt>
                <c:pt idx="22">
                  <c:v>43221</c:v>
                </c:pt>
                <c:pt idx="23">
                  <c:v>43252</c:v>
                </c:pt>
                <c:pt idx="24">
                  <c:v>43282</c:v>
                </c:pt>
                <c:pt idx="25">
                  <c:v>43313</c:v>
                </c:pt>
                <c:pt idx="26">
                  <c:v>43344</c:v>
                </c:pt>
                <c:pt idx="27">
                  <c:v>43374</c:v>
                </c:pt>
                <c:pt idx="28">
                  <c:v>43405</c:v>
                </c:pt>
                <c:pt idx="29">
                  <c:v>43435</c:v>
                </c:pt>
                <c:pt idx="30">
                  <c:v>43466</c:v>
                </c:pt>
                <c:pt idx="31">
                  <c:v>43497</c:v>
                </c:pt>
                <c:pt idx="32">
                  <c:v>43525</c:v>
                </c:pt>
                <c:pt idx="33">
                  <c:v>43556</c:v>
                </c:pt>
                <c:pt idx="34">
                  <c:v>43586</c:v>
                </c:pt>
                <c:pt idx="35">
                  <c:v>43617</c:v>
                </c:pt>
                <c:pt idx="36">
                  <c:v>43647</c:v>
                </c:pt>
                <c:pt idx="37">
                  <c:v>43678</c:v>
                </c:pt>
                <c:pt idx="38">
                  <c:v>43709</c:v>
                </c:pt>
                <c:pt idx="39">
                  <c:v>43739</c:v>
                </c:pt>
                <c:pt idx="40">
                  <c:v>43770</c:v>
                </c:pt>
                <c:pt idx="41">
                  <c:v>43800</c:v>
                </c:pt>
                <c:pt idx="42">
                  <c:v>43831</c:v>
                </c:pt>
                <c:pt idx="43">
                  <c:v>43862</c:v>
                </c:pt>
                <c:pt idx="44">
                  <c:v>43891</c:v>
                </c:pt>
                <c:pt idx="45">
                  <c:v>43922</c:v>
                </c:pt>
                <c:pt idx="46">
                  <c:v>43952</c:v>
                </c:pt>
                <c:pt idx="47">
                  <c:v>43983</c:v>
                </c:pt>
                <c:pt idx="48">
                  <c:v>44013</c:v>
                </c:pt>
                <c:pt idx="49">
                  <c:v>44044</c:v>
                </c:pt>
                <c:pt idx="50">
                  <c:v>44075</c:v>
                </c:pt>
                <c:pt idx="51">
                  <c:v>44105</c:v>
                </c:pt>
                <c:pt idx="52">
                  <c:v>44136</c:v>
                </c:pt>
                <c:pt idx="53">
                  <c:v>44166</c:v>
                </c:pt>
                <c:pt idx="54">
                  <c:v>44197</c:v>
                </c:pt>
                <c:pt idx="55">
                  <c:v>44228</c:v>
                </c:pt>
                <c:pt idx="56">
                  <c:v>44256</c:v>
                </c:pt>
                <c:pt idx="57">
                  <c:v>44287</c:v>
                </c:pt>
                <c:pt idx="58">
                  <c:v>44317</c:v>
                </c:pt>
                <c:pt idx="59">
                  <c:v>44348</c:v>
                </c:pt>
                <c:pt idx="60">
                  <c:v>44378</c:v>
                </c:pt>
                <c:pt idx="61">
                  <c:v>44409</c:v>
                </c:pt>
                <c:pt idx="62">
                  <c:v>44440</c:v>
                </c:pt>
                <c:pt idx="63">
                  <c:v>44470</c:v>
                </c:pt>
                <c:pt idx="64">
                  <c:v>44501</c:v>
                </c:pt>
                <c:pt idx="65">
                  <c:v>44531</c:v>
                </c:pt>
                <c:pt idx="66">
                  <c:v>44562</c:v>
                </c:pt>
                <c:pt idx="67">
                  <c:v>44593</c:v>
                </c:pt>
                <c:pt idx="68">
                  <c:v>44621</c:v>
                </c:pt>
                <c:pt idx="69">
                  <c:v>44652</c:v>
                </c:pt>
                <c:pt idx="70">
                  <c:v>44682</c:v>
                </c:pt>
                <c:pt idx="71">
                  <c:v>44713</c:v>
                </c:pt>
                <c:pt idx="72">
                  <c:v>44743</c:v>
                </c:pt>
                <c:pt idx="73">
                  <c:v>44774</c:v>
                </c:pt>
                <c:pt idx="74">
                  <c:v>44805</c:v>
                </c:pt>
                <c:pt idx="75">
                  <c:v>44835</c:v>
                </c:pt>
                <c:pt idx="76">
                  <c:v>44866</c:v>
                </c:pt>
                <c:pt idx="77">
                  <c:v>44896</c:v>
                </c:pt>
                <c:pt idx="78">
                  <c:v>44927</c:v>
                </c:pt>
                <c:pt idx="79">
                  <c:v>44958</c:v>
                </c:pt>
                <c:pt idx="80">
                  <c:v>44986</c:v>
                </c:pt>
                <c:pt idx="81">
                  <c:v>45017</c:v>
                </c:pt>
                <c:pt idx="82">
                  <c:v>45047</c:v>
                </c:pt>
                <c:pt idx="83">
                  <c:v>45078</c:v>
                </c:pt>
                <c:pt idx="84">
                  <c:v>45108</c:v>
                </c:pt>
                <c:pt idx="85">
                  <c:v>45139</c:v>
                </c:pt>
                <c:pt idx="86">
                  <c:v>45170</c:v>
                </c:pt>
                <c:pt idx="87">
                  <c:v>45200</c:v>
                </c:pt>
                <c:pt idx="88">
                  <c:v>45231</c:v>
                </c:pt>
                <c:pt idx="89">
                  <c:v>45261</c:v>
                </c:pt>
                <c:pt idx="90">
                  <c:v>45292</c:v>
                </c:pt>
                <c:pt idx="91">
                  <c:v>45323</c:v>
                </c:pt>
                <c:pt idx="92">
                  <c:v>45352</c:v>
                </c:pt>
              </c:numCache>
            </c:numRef>
          </c:cat>
          <c:val>
            <c:numRef>
              <c:f>Sheet1!$B$2:$B$94</c:f>
              <c:numCache>
                <c:formatCode>0.0%</c:formatCode>
                <c:ptCount val="93"/>
                <c:pt idx="0">
                  <c:v>0.3105835806132542</c:v>
                </c:pt>
                <c:pt idx="1">
                  <c:v>0.31652521218172741</c:v>
                </c:pt>
                <c:pt idx="2">
                  <c:v>0.32965879265091863</c:v>
                </c:pt>
                <c:pt idx="3">
                  <c:v>0.33455497382198951</c:v>
                </c:pt>
                <c:pt idx="4">
                  <c:v>0.32305103757711723</c:v>
                </c:pt>
                <c:pt idx="5">
                  <c:v>0.29159519725557459</c:v>
                </c:pt>
                <c:pt idx="6">
                  <c:v>0.28798474253019707</c:v>
                </c:pt>
                <c:pt idx="7">
                  <c:v>0.30697129466900996</c:v>
                </c:pt>
                <c:pt idx="8">
                  <c:v>0.29402985074626864</c:v>
                </c:pt>
                <c:pt idx="9">
                  <c:v>0.33935413245758073</c:v>
                </c:pt>
                <c:pt idx="10">
                  <c:v>0.32374506486181615</c:v>
                </c:pt>
                <c:pt idx="11">
                  <c:v>0.31419457735247208</c:v>
                </c:pt>
                <c:pt idx="12">
                  <c:v>0.35301062573789849</c:v>
                </c:pt>
                <c:pt idx="13">
                  <c:v>0.33424807903402853</c:v>
                </c:pt>
                <c:pt idx="14">
                  <c:v>0.34433962264150941</c:v>
                </c:pt>
                <c:pt idx="15">
                  <c:v>0.36032388663967613</c:v>
                </c:pt>
                <c:pt idx="16">
                  <c:v>0.3611111111111111</c:v>
                </c:pt>
                <c:pt idx="17">
                  <c:v>0.34530026109660572</c:v>
                </c:pt>
                <c:pt idx="18">
                  <c:v>0.31200575125808772</c:v>
                </c:pt>
                <c:pt idx="19">
                  <c:v>0.31966643502432246</c:v>
                </c:pt>
                <c:pt idx="20">
                  <c:v>0.34</c:v>
                </c:pt>
                <c:pt idx="21">
                  <c:v>0.37841625788367206</c:v>
                </c:pt>
                <c:pt idx="22">
                  <c:v>0.36174365647364998</c:v>
                </c:pt>
                <c:pt idx="23">
                  <c:v>0.33246753246753247</c:v>
                </c:pt>
                <c:pt idx="24">
                  <c:v>0.34826589595375723</c:v>
                </c:pt>
                <c:pt idx="25">
                  <c:v>0.34817563388991962</c:v>
                </c:pt>
                <c:pt idx="26">
                  <c:v>0.36363636363636365</c:v>
                </c:pt>
                <c:pt idx="27">
                  <c:v>0.36845348120764015</c:v>
                </c:pt>
                <c:pt idx="28">
                  <c:v>0.35558678847505271</c:v>
                </c:pt>
                <c:pt idx="29">
                  <c:v>0.31742424242424244</c:v>
                </c:pt>
                <c:pt idx="30">
                  <c:v>0.29049295774647887</c:v>
                </c:pt>
                <c:pt idx="31">
                  <c:v>0.28980446927374304</c:v>
                </c:pt>
                <c:pt idx="32">
                  <c:v>0.30758620689655175</c:v>
                </c:pt>
                <c:pt idx="33">
                  <c:v>0.33163265306122447</c:v>
                </c:pt>
                <c:pt idx="34">
                  <c:v>0.34550031466331027</c:v>
                </c:pt>
                <c:pt idx="35">
                  <c:v>0.34539249146757678</c:v>
                </c:pt>
                <c:pt idx="36">
                  <c:v>0.3388543823326432</c:v>
                </c:pt>
                <c:pt idx="37">
                  <c:v>0.35574572127139364</c:v>
                </c:pt>
                <c:pt idx="38">
                  <c:v>0.34677990092002831</c:v>
                </c:pt>
                <c:pt idx="39">
                  <c:v>0.34600262123197906</c:v>
                </c:pt>
                <c:pt idx="40">
                  <c:v>0.37581462708182478</c:v>
                </c:pt>
                <c:pt idx="41">
                  <c:v>0.33551198257080611</c:v>
                </c:pt>
                <c:pt idx="42">
                  <c:v>0.30952380952380953</c:v>
                </c:pt>
                <c:pt idx="43">
                  <c:v>0.3147735708982925</c:v>
                </c:pt>
                <c:pt idx="44">
                  <c:v>0.32887189292543023</c:v>
                </c:pt>
                <c:pt idx="45">
                  <c:v>0.26860841423948217</c:v>
                </c:pt>
                <c:pt idx="46">
                  <c:v>0.13655965500718736</c:v>
                </c:pt>
                <c:pt idx="47">
                  <c:v>0.20282413350449294</c:v>
                </c:pt>
                <c:pt idx="48">
                  <c:v>0.24914908100748809</c:v>
                </c:pt>
                <c:pt idx="49">
                  <c:v>0.23656927426955701</c:v>
                </c:pt>
                <c:pt idx="50">
                  <c:v>0.22006841505131128</c:v>
                </c:pt>
                <c:pt idx="51">
                  <c:v>0.24292742927429276</c:v>
                </c:pt>
                <c:pt idx="52">
                  <c:v>0.25139146567717996</c:v>
                </c:pt>
                <c:pt idx="53">
                  <c:v>0.29483037156704361</c:v>
                </c:pt>
                <c:pt idx="54">
                  <c:v>0.24190064794816415</c:v>
                </c:pt>
                <c:pt idx="55">
                  <c:v>0.21824817518248174</c:v>
                </c:pt>
                <c:pt idx="56">
                  <c:v>0.23168316831683169</c:v>
                </c:pt>
                <c:pt idx="57">
                  <c:v>0.25101488497970231</c:v>
                </c:pt>
                <c:pt idx="58">
                  <c:v>0.26009922041105599</c:v>
                </c:pt>
                <c:pt idx="59">
                  <c:v>0.23503965392934389</c:v>
                </c:pt>
                <c:pt idx="60">
                  <c:v>0.30810397553516822</c:v>
                </c:pt>
                <c:pt idx="61">
                  <c:v>0.26907301066447908</c:v>
                </c:pt>
                <c:pt idx="62">
                  <c:v>0.33249370277078083</c:v>
                </c:pt>
                <c:pt idx="63">
                  <c:v>0.35238735709482177</c:v>
                </c:pt>
                <c:pt idx="64">
                  <c:v>0.33910034602076122</c:v>
                </c:pt>
                <c:pt idx="65">
                  <c:v>0.37042682926829268</c:v>
                </c:pt>
                <c:pt idx="66">
                  <c:v>0.35889243876464322</c:v>
                </c:pt>
                <c:pt idx="67">
                  <c:v>0.35944700460829493</c:v>
                </c:pt>
                <c:pt idx="68">
                  <c:v>0.3511111111111111</c:v>
                </c:pt>
                <c:pt idx="69">
                  <c:v>0.39166046165301566</c:v>
                </c:pt>
                <c:pt idx="70">
                  <c:v>0.39248895434462444</c:v>
                </c:pt>
                <c:pt idx="71">
                  <c:v>0.33184855233853006</c:v>
                </c:pt>
                <c:pt idx="72">
                  <c:v>0.37034574468085107</c:v>
                </c:pt>
                <c:pt idx="73">
                  <c:v>0.33206314643440393</c:v>
                </c:pt>
                <c:pt idx="74">
                  <c:v>0.34950955085183272</c:v>
                </c:pt>
                <c:pt idx="75">
                  <c:v>0.34327603640040444</c:v>
                </c:pt>
                <c:pt idx="76">
                  <c:v>0.33457446808510638</c:v>
                </c:pt>
                <c:pt idx="77">
                  <c:v>0.32697266632284683</c:v>
                </c:pt>
                <c:pt idx="78">
                  <c:v>0.33908387864366446</c:v>
                </c:pt>
                <c:pt idx="79">
                  <c:v>0.34371957156767285</c:v>
                </c:pt>
                <c:pt idx="80">
                  <c:v>0.359375</c:v>
                </c:pt>
                <c:pt idx="81">
                  <c:v>0.33333333333333331</c:v>
                </c:pt>
                <c:pt idx="82">
                  <c:v>0.35919234856535598</c:v>
                </c:pt>
                <c:pt idx="83">
                  <c:v>0.27439939939939939</c:v>
                </c:pt>
                <c:pt idx="84">
                  <c:v>0.34339990258158792</c:v>
                </c:pt>
                <c:pt idx="85">
                  <c:v>0.3390601313794846</c:v>
                </c:pt>
                <c:pt idx="86">
                  <c:v>0.3588729609490855</c:v>
                </c:pt>
                <c:pt idx="87">
                  <c:v>0.35299539170506911</c:v>
                </c:pt>
                <c:pt idx="88">
                  <c:v>0.35490196078431374</c:v>
                </c:pt>
                <c:pt idx="89">
                  <c:v>0.28293413173652693</c:v>
                </c:pt>
                <c:pt idx="90">
                  <c:v>0.26296866974833077</c:v>
                </c:pt>
                <c:pt idx="91">
                  <c:v>0.28077753779697623</c:v>
                </c:pt>
                <c:pt idx="92">
                  <c:v>0.29692832764505117</c:v>
                </c:pt>
              </c:numCache>
            </c:numRef>
          </c:val>
          <c:smooth val="0"/>
          <c:extLst>
            <c:ext xmlns:c16="http://schemas.microsoft.com/office/drawing/2014/chart" uri="{C3380CC4-5D6E-409C-BE32-E72D297353CC}">
              <c16:uniqueId val="{00000000-20B8-48CB-9847-7DF2E7DE3BDD}"/>
            </c:ext>
          </c:extLst>
        </c:ser>
        <c:ser>
          <c:idx val="1"/>
          <c:order val="1"/>
          <c:tx>
            <c:strRef>
              <c:f>Sheet1!$C$1</c:f>
              <c:strCache>
                <c:ptCount val="1"/>
                <c:pt idx="0">
                  <c:v>Other Income 
(RC 324, 331, 507)</c:v>
                </c:pt>
              </c:strCache>
            </c:strRef>
          </c:tx>
          <c:spPr>
            <a:ln w="57150" cap="rnd">
              <a:solidFill>
                <a:srgbClr val="00B050"/>
              </a:solidFill>
              <a:round/>
            </a:ln>
            <a:effectLst/>
          </c:spPr>
          <c:marker>
            <c:symbol val="none"/>
          </c:marker>
          <c:cat>
            <c:numRef>
              <c:f>Sheet1!$A$2:$A$94</c:f>
              <c:numCache>
                <c:formatCode>mmm\-yyyy</c:formatCode>
                <c:ptCount val="93"/>
                <c:pt idx="0">
                  <c:v>42552</c:v>
                </c:pt>
                <c:pt idx="1">
                  <c:v>42583</c:v>
                </c:pt>
                <c:pt idx="2">
                  <c:v>42614</c:v>
                </c:pt>
                <c:pt idx="3">
                  <c:v>42644</c:v>
                </c:pt>
                <c:pt idx="4">
                  <c:v>42675</c:v>
                </c:pt>
                <c:pt idx="5">
                  <c:v>42705</c:v>
                </c:pt>
                <c:pt idx="6">
                  <c:v>42736</c:v>
                </c:pt>
                <c:pt idx="7">
                  <c:v>42767</c:v>
                </c:pt>
                <c:pt idx="8">
                  <c:v>42795</c:v>
                </c:pt>
                <c:pt idx="9">
                  <c:v>42826</c:v>
                </c:pt>
                <c:pt idx="10">
                  <c:v>42856</c:v>
                </c:pt>
                <c:pt idx="11">
                  <c:v>42887</c:v>
                </c:pt>
                <c:pt idx="12">
                  <c:v>42917</c:v>
                </c:pt>
                <c:pt idx="13">
                  <c:v>42948</c:v>
                </c:pt>
                <c:pt idx="14">
                  <c:v>42979</c:v>
                </c:pt>
                <c:pt idx="15">
                  <c:v>43009</c:v>
                </c:pt>
                <c:pt idx="16">
                  <c:v>43040</c:v>
                </c:pt>
                <c:pt idx="17">
                  <c:v>43070</c:v>
                </c:pt>
                <c:pt idx="18">
                  <c:v>43101</c:v>
                </c:pt>
                <c:pt idx="19">
                  <c:v>43132</c:v>
                </c:pt>
                <c:pt idx="20">
                  <c:v>43160</c:v>
                </c:pt>
                <c:pt idx="21">
                  <c:v>43191</c:v>
                </c:pt>
                <c:pt idx="22">
                  <c:v>43221</c:v>
                </c:pt>
                <c:pt idx="23">
                  <c:v>43252</c:v>
                </c:pt>
                <c:pt idx="24">
                  <c:v>43282</c:v>
                </c:pt>
                <c:pt idx="25">
                  <c:v>43313</c:v>
                </c:pt>
                <c:pt idx="26">
                  <c:v>43344</c:v>
                </c:pt>
                <c:pt idx="27">
                  <c:v>43374</c:v>
                </c:pt>
                <c:pt idx="28">
                  <c:v>43405</c:v>
                </c:pt>
                <c:pt idx="29">
                  <c:v>43435</c:v>
                </c:pt>
                <c:pt idx="30">
                  <c:v>43466</c:v>
                </c:pt>
                <c:pt idx="31">
                  <c:v>43497</c:v>
                </c:pt>
                <c:pt idx="32">
                  <c:v>43525</c:v>
                </c:pt>
                <c:pt idx="33">
                  <c:v>43556</c:v>
                </c:pt>
                <c:pt idx="34">
                  <c:v>43586</c:v>
                </c:pt>
                <c:pt idx="35">
                  <c:v>43617</c:v>
                </c:pt>
                <c:pt idx="36">
                  <c:v>43647</c:v>
                </c:pt>
                <c:pt idx="37">
                  <c:v>43678</c:v>
                </c:pt>
                <c:pt idx="38">
                  <c:v>43709</c:v>
                </c:pt>
                <c:pt idx="39">
                  <c:v>43739</c:v>
                </c:pt>
                <c:pt idx="40">
                  <c:v>43770</c:v>
                </c:pt>
                <c:pt idx="41">
                  <c:v>43800</c:v>
                </c:pt>
                <c:pt idx="42">
                  <c:v>43831</c:v>
                </c:pt>
                <c:pt idx="43">
                  <c:v>43862</c:v>
                </c:pt>
                <c:pt idx="44">
                  <c:v>43891</c:v>
                </c:pt>
                <c:pt idx="45">
                  <c:v>43922</c:v>
                </c:pt>
                <c:pt idx="46">
                  <c:v>43952</c:v>
                </c:pt>
                <c:pt idx="47">
                  <c:v>43983</c:v>
                </c:pt>
                <c:pt idx="48">
                  <c:v>44013</c:v>
                </c:pt>
                <c:pt idx="49">
                  <c:v>44044</c:v>
                </c:pt>
                <c:pt idx="50">
                  <c:v>44075</c:v>
                </c:pt>
                <c:pt idx="51">
                  <c:v>44105</c:v>
                </c:pt>
                <c:pt idx="52">
                  <c:v>44136</c:v>
                </c:pt>
                <c:pt idx="53">
                  <c:v>44166</c:v>
                </c:pt>
                <c:pt idx="54">
                  <c:v>44197</c:v>
                </c:pt>
                <c:pt idx="55">
                  <c:v>44228</c:v>
                </c:pt>
                <c:pt idx="56">
                  <c:v>44256</c:v>
                </c:pt>
                <c:pt idx="57">
                  <c:v>44287</c:v>
                </c:pt>
                <c:pt idx="58">
                  <c:v>44317</c:v>
                </c:pt>
                <c:pt idx="59">
                  <c:v>44348</c:v>
                </c:pt>
                <c:pt idx="60">
                  <c:v>44378</c:v>
                </c:pt>
                <c:pt idx="61">
                  <c:v>44409</c:v>
                </c:pt>
                <c:pt idx="62">
                  <c:v>44440</c:v>
                </c:pt>
                <c:pt idx="63">
                  <c:v>44470</c:v>
                </c:pt>
                <c:pt idx="64">
                  <c:v>44501</c:v>
                </c:pt>
                <c:pt idx="65">
                  <c:v>44531</c:v>
                </c:pt>
                <c:pt idx="66">
                  <c:v>44562</c:v>
                </c:pt>
                <c:pt idx="67">
                  <c:v>44593</c:v>
                </c:pt>
                <c:pt idx="68">
                  <c:v>44621</c:v>
                </c:pt>
                <c:pt idx="69">
                  <c:v>44652</c:v>
                </c:pt>
                <c:pt idx="70">
                  <c:v>44682</c:v>
                </c:pt>
                <c:pt idx="71">
                  <c:v>44713</c:v>
                </c:pt>
                <c:pt idx="72">
                  <c:v>44743</c:v>
                </c:pt>
                <c:pt idx="73">
                  <c:v>44774</c:v>
                </c:pt>
                <c:pt idx="74">
                  <c:v>44805</c:v>
                </c:pt>
                <c:pt idx="75">
                  <c:v>44835</c:v>
                </c:pt>
                <c:pt idx="76">
                  <c:v>44866</c:v>
                </c:pt>
                <c:pt idx="77">
                  <c:v>44896</c:v>
                </c:pt>
                <c:pt idx="78">
                  <c:v>44927</c:v>
                </c:pt>
                <c:pt idx="79">
                  <c:v>44958</c:v>
                </c:pt>
                <c:pt idx="80">
                  <c:v>44986</c:v>
                </c:pt>
                <c:pt idx="81">
                  <c:v>45017</c:v>
                </c:pt>
                <c:pt idx="82">
                  <c:v>45047</c:v>
                </c:pt>
                <c:pt idx="83">
                  <c:v>45078</c:v>
                </c:pt>
                <c:pt idx="84">
                  <c:v>45108</c:v>
                </c:pt>
                <c:pt idx="85">
                  <c:v>45139</c:v>
                </c:pt>
                <c:pt idx="86">
                  <c:v>45170</c:v>
                </c:pt>
                <c:pt idx="87">
                  <c:v>45200</c:v>
                </c:pt>
                <c:pt idx="88">
                  <c:v>45231</c:v>
                </c:pt>
                <c:pt idx="89">
                  <c:v>45261</c:v>
                </c:pt>
                <c:pt idx="90">
                  <c:v>45292</c:v>
                </c:pt>
                <c:pt idx="91">
                  <c:v>45323</c:v>
                </c:pt>
                <c:pt idx="92">
                  <c:v>45352</c:v>
                </c:pt>
              </c:numCache>
            </c:numRef>
          </c:cat>
          <c:val>
            <c:numRef>
              <c:f>Sheet1!$C$2:$C$94</c:f>
              <c:numCache>
                <c:formatCode>0.0%</c:formatCode>
                <c:ptCount val="93"/>
                <c:pt idx="0">
                  <c:v>6.1819980217606332E-2</c:v>
                </c:pt>
                <c:pt idx="1">
                  <c:v>6.0908637044433347E-2</c:v>
                </c:pt>
                <c:pt idx="2">
                  <c:v>6.1942257217847768E-2</c:v>
                </c:pt>
                <c:pt idx="3">
                  <c:v>6.4921465968586389E-2</c:v>
                </c:pt>
                <c:pt idx="4">
                  <c:v>6.8984856982613571E-2</c:v>
                </c:pt>
                <c:pt idx="5">
                  <c:v>6.4036592338479137E-2</c:v>
                </c:pt>
                <c:pt idx="6">
                  <c:v>5.4672600127145581E-2</c:v>
                </c:pt>
                <c:pt idx="7">
                  <c:v>7.5571177504393669E-2</c:v>
                </c:pt>
                <c:pt idx="8">
                  <c:v>6.616915422885572E-2</c:v>
                </c:pt>
                <c:pt idx="9">
                  <c:v>7.8270388615216208E-2</c:v>
                </c:pt>
                <c:pt idx="10">
                  <c:v>5.9785673998871969E-2</c:v>
                </c:pt>
                <c:pt idx="11">
                  <c:v>6.4859117490696436E-2</c:v>
                </c:pt>
                <c:pt idx="12">
                  <c:v>6.2573789846517125E-2</c:v>
                </c:pt>
                <c:pt idx="13">
                  <c:v>6.0373216245883647E-2</c:v>
                </c:pt>
                <c:pt idx="14">
                  <c:v>5.3655660377358493E-2</c:v>
                </c:pt>
                <c:pt idx="15">
                  <c:v>6.3042220936957785E-2</c:v>
                </c:pt>
                <c:pt idx="16">
                  <c:v>6.847545219638243E-2</c:v>
                </c:pt>
                <c:pt idx="17">
                  <c:v>8.3550913838120106E-2</c:v>
                </c:pt>
                <c:pt idx="18">
                  <c:v>7.5485262401150249E-2</c:v>
                </c:pt>
                <c:pt idx="19">
                  <c:v>7.6441973592772758E-2</c:v>
                </c:pt>
                <c:pt idx="20">
                  <c:v>8.9374999999999996E-2</c:v>
                </c:pt>
                <c:pt idx="21">
                  <c:v>6.3770147161878066E-2</c:v>
                </c:pt>
                <c:pt idx="22">
                  <c:v>6.5712426805465185E-2</c:v>
                </c:pt>
                <c:pt idx="23">
                  <c:v>7.0129870129870125E-2</c:v>
                </c:pt>
                <c:pt idx="24">
                  <c:v>7.0809248554913301E-2</c:v>
                </c:pt>
                <c:pt idx="25">
                  <c:v>6.1842918985776131E-2</c:v>
                </c:pt>
                <c:pt idx="26">
                  <c:v>7.2596468279921514E-2</c:v>
                </c:pt>
                <c:pt idx="27">
                  <c:v>6.2846580406654348E-2</c:v>
                </c:pt>
                <c:pt idx="28">
                  <c:v>7.7301475755446242E-2</c:v>
                </c:pt>
                <c:pt idx="29">
                  <c:v>7.7272727272727271E-2</c:v>
                </c:pt>
                <c:pt idx="30">
                  <c:v>7.746478873239436E-2</c:v>
                </c:pt>
                <c:pt idx="31">
                  <c:v>7.7513966480446922E-2</c:v>
                </c:pt>
                <c:pt idx="32">
                  <c:v>7.862068965517241E-2</c:v>
                </c:pt>
                <c:pt idx="33">
                  <c:v>7.798833819241982E-2</c:v>
                </c:pt>
                <c:pt idx="34">
                  <c:v>7.5519194461925745E-2</c:v>
                </c:pt>
                <c:pt idx="35">
                  <c:v>6.9624573378839594E-2</c:v>
                </c:pt>
                <c:pt idx="36">
                  <c:v>7.1773636991028289E-2</c:v>
                </c:pt>
                <c:pt idx="37">
                  <c:v>7.3349633251833746E-2</c:v>
                </c:pt>
                <c:pt idx="38">
                  <c:v>6.7940552016985137E-2</c:v>
                </c:pt>
                <c:pt idx="39">
                  <c:v>7.7326343381389259E-2</c:v>
                </c:pt>
                <c:pt idx="40">
                  <c:v>6.9514844315713253E-2</c:v>
                </c:pt>
                <c:pt idx="41">
                  <c:v>7.9883805374001457E-2</c:v>
                </c:pt>
                <c:pt idx="42">
                  <c:v>8.5385878489326772E-2</c:v>
                </c:pt>
                <c:pt idx="43">
                  <c:v>9.1314031180400893E-2</c:v>
                </c:pt>
                <c:pt idx="44">
                  <c:v>0.10325047801147227</c:v>
                </c:pt>
                <c:pt idx="45">
                  <c:v>0.27508090614886732</c:v>
                </c:pt>
                <c:pt idx="46">
                  <c:v>0.6300910397700048</c:v>
                </c:pt>
                <c:pt idx="47">
                  <c:v>0.40115532734274711</c:v>
                </c:pt>
                <c:pt idx="48">
                  <c:v>0.39959155888359427</c:v>
                </c:pt>
                <c:pt idx="49">
                  <c:v>0.40103675777568332</c:v>
                </c:pt>
                <c:pt idx="50">
                  <c:v>0.32839224629418473</c:v>
                </c:pt>
                <c:pt idx="51">
                  <c:v>0.28228782287822879</c:v>
                </c:pt>
                <c:pt idx="52">
                  <c:v>0.27272727272727271</c:v>
                </c:pt>
                <c:pt idx="53">
                  <c:v>0.25605815831987078</c:v>
                </c:pt>
                <c:pt idx="54">
                  <c:v>0.27213822894168466</c:v>
                </c:pt>
                <c:pt idx="55">
                  <c:v>0.32554744525547447</c:v>
                </c:pt>
                <c:pt idx="56">
                  <c:v>0.32871287128712873</c:v>
                </c:pt>
                <c:pt idx="57">
                  <c:v>0.30852503382949931</c:v>
                </c:pt>
                <c:pt idx="58">
                  <c:v>0.28703047484053862</c:v>
                </c:pt>
                <c:pt idx="59">
                  <c:v>0.2062004325883201</c:v>
                </c:pt>
                <c:pt idx="60">
                  <c:v>0.1628440366972477</c:v>
                </c:pt>
                <c:pt idx="61">
                  <c:v>0.13371616078753076</c:v>
                </c:pt>
                <c:pt idx="62">
                  <c:v>6.9689336691855577E-2</c:v>
                </c:pt>
                <c:pt idx="63">
                  <c:v>5.5144586415601882E-2</c:v>
                </c:pt>
                <c:pt idx="64">
                  <c:v>5.4671280276816607E-2</c:v>
                </c:pt>
                <c:pt idx="65">
                  <c:v>6.9359756097560982E-2</c:v>
                </c:pt>
                <c:pt idx="66">
                  <c:v>0.1033013844515442</c:v>
                </c:pt>
                <c:pt idx="67">
                  <c:v>6.7588325652841785E-2</c:v>
                </c:pt>
                <c:pt idx="68">
                  <c:v>8.4444444444444447E-2</c:v>
                </c:pt>
                <c:pt idx="69">
                  <c:v>7.7438570364854797E-2</c:v>
                </c:pt>
                <c:pt idx="70">
                  <c:v>7.511045655375552E-2</c:v>
                </c:pt>
                <c:pt idx="71">
                  <c:v>5.3452115812917596E-2</c:v>
                </c:pt>
                <c:pt idx="72">
                  <c:v>6.0505319148936171E-2</c:v>
                </c:pt>
                <c:pt idx="73">
                  <c:v>7.5666848121937941E-2</c:v>
                </c:pt>
                <c:pt idx="74">
                  <c:v>6.1435209086215796E-2</c:v>
                </c:pt>
                <c:pt idx="75">
                  <c:v>6.4711830131445908E-2</c:v>
                </c:pt>
                <c:pt idx="76">
                  <c:v>6.4893617021276592E-2</c:v>
                </c:pt>
                <c:pt idx="77">
                  <c:v>6.5497679216090773E-2</c:v>
                </c:pt>
                <c:pt idx="78">
                  <c:v>5.7703747769185007E-2</c:v>
                </c:pt>
                <c:pt idx="79">
                  <c:v>7.4975657254138267E-2</c:v>
                </c:pt>
                <c:pt idx="80">
                  <c:v>6.4393939393939392E-2</c:v>
                </c:pt>
                <c:pt idx="81">
                  <c:v>6.8350668647845461E-2</c:v>
                </c:pt>
                <c:pt idx="82">
                  <c:v>6.3230605738575987E-2</c:v>
                </c:pt>
                <c:pt idx="83">
                  <c:v>5.4429429429429431E-2</c:v>
                </c:pt>
                <c:pt idx="84">
                  <c:v>7.3550901120311735E-2</c:v>
                </c:pt>
                <c:pt idx="85">
                  <c:v>6.6700353713996963E-2</c:v>
                </c:pt>
                <c:pt idx="86">
                  <c:v>7.9584775086505188E-2</c:v>
                </c:pt>
                <c:pt idx="87">
                  <c:v>5.8986175115207373E-2</c:v>
                </c:pt>
                <c:pt idx="88">
                  <c:v>7.7450980392156865E-2</c:v>
                </c:pt>
                <c:pt idx="89">
                  <c:v>7.6846307385229545E-2</c:v>
                </c:pt>
                <c:pt idx="90">
                  <c:v>7.3959938366718034E-2</c:v>
                </c:pt>
                <c:pt idx="91">
                  <c:v>7.775377969762419E-2</c:v>
                </c:pt>
                <c:pt idx="92">
                  <c:v>8.1423695758166742E-2</c:v>
                </c:pt>
              </c:numCache>
            </c:numRef>
          </c:val>
          <c:smooth val="0"/>
          <c:extLst>
            <c:ext xmlns:c16="http://schemas.microsoft.com/office/drawing/2014/chart" uri="{C3380CC4-5D6E-409C-BE32-E72D297353CC}">
              <c16:uniqueId val="{00000001-20B8-48CB-9847-7DF2E7DE3BDD}"/>
            </c:ext>
          </c:extLst>
        </c:ser>
        <c:ser>
          <c:idx val="2"/>
          <c:order val="2"/>
          <c:tx>
            <c:strRef>
              <c:f>Sheet1!$D$1</c:f>
              <c:strCache>
                <c:ptCount val="1"/>
                <c:pt idx="0">
                  <c:v>Requested Closure 
(RC 557)</c:v>
                </c:pt>
              </c:strCache>
            </c:strRef>
          </c:tx>
          <c:spPr>
            <a:ln w="57150" cap="rnd">
              <a:solidFill>
                <a:srgbClr val="7030A0"/>
              </a:solidFill>
              <a:round/>
            </a:ln>
            <a:effectLst/>
          </c:spPr>
          <c:marker>
            <c:symbol val="none"/>
          </c:marker>
          <c:cat>
            <c:numRef>
              <c:f>Sheet1!$A$2:$A$94</c:f>
              <c:numCache>
                <c:formatCode>mmm\-yyyy</c:formatCode>
                <c:ptCount val="93"/>
                <c:pt idx="0">
                  <c:v>42552</c:v>
                </c:pt>
                <c:pt idx="1">
                  <c:v>42583</c:v>
                </c:pt>
                <c:pt idx="2">
                  <c:v>42614</c:v>
                </c:pt>
                <c:pt idx="3">
                  <c:v>42644</c:v>
                </c:pt>
                <c:pt idx="4">
                  <c:v>42675</c:v>
                </c:pt>
                <c:pt idx="5">
                  <c:v>42705</c:v>
                </c:pt>
                <c:pt idx="6">
                  <c:v>42736</c:v>
                </c:pt>
                <c:pt idx="7">
                  <c:v>42767</c:v>
                </c:pt>
                <c:pt idx="8">
                  <c:v>42795</c:v>
                </c:pt>
                <c:pt idx="9">
                  <c:v>42826</c:v>
                </c:pt>
                <c:pt idx="10">
                  <c:v>42856</c:v>
                </c:pt>
                <c:pt idx="11">
                  <c:v>42887</c:v>
                </c:pt>
                <c:pt idx="12">
                  <c:v>42917</c:v>
                </c:pt>
                <c:pt idx="13">
                  <c:v>42948</c:v>
                </c:pt>
                <c:pt idx="14">
                  <c:v>42979</c:v>
                </c:pt>
                <c:pt idx="15">
                  <c:v>43009</c:v>
                </c:pt>
                <c:pt idx="16">
                  <c:v>43040</c:v>
                </c:pt>
                <c:pt idx="17">
                  <c:v>43070</c:v>
                </c:pt>
                <c:pt idx="18">
                  <c:v>43101</c:v>
                </c:pt>
                <c:pt idx="19">
                  <c:v>43132</c:v>
                </c:pt>
                <c:pt idx="20">
                  <c:v>43160</c:v>
                </c:pt>
                <c:pt idx="21">
                  <c:v>43191</c:v>
                </c:pt>
                <c:pt idx="22">
                  <c:v>43221</c:v>
                </c:pt>
                <c:pt idx="23">
                  <c:v>43252</c:v>
                </c:pt>
                <c:pt idx="24">
                  <c:v>43282</c:v>
                </c:pt>
                <c:pt idx="25">
                  <c:v>43313</c:v>
                </c:pt>
                <c:pt idx="26">
                  <c:v>43344</c:v>
                </c:pt>
                <c:pt idx="27">
                  <c:v>43374</c:v>
                </c:pt>
                <c:pt idx="28">
                  <c:v>43405</c:v>
                </c:pt>
                <c:pt idx="29">
                  <c:v>43435</c:v>
                </c:pt>
                <c:pt idx="30">
                  <c:v>43466</c:v>
                </c:pt>
                <c:pt idx="31">
                  <c:v>43497</c:v>
                </c:pt>
                <c:pt idx="32">
                  <c:v>43525</c:v>
                </c:pt>
                <c:pt idx="33">
                  <c:v>43556</c:v>
                </c:pt>
                <c:pt idx="34">
                  <c:v>43586</c:v>
                </c:pt>
                <c:pt idx="35">
                  <c:v>43617</c:v>
                </c:pt>
                <c:pt idx="36">
                  <c:v>43647</c:v>
                </c:pt>
                <c:pt idx="37">
                  <c:v>43678</c:v>
                </c:pt>
                <c:pt idx="38">
                  <c:v>43709</c:v>
                </c:pt>
                <c:pt idx="39">
                  <c:v>43739</c:v>
                </c:pt>
                <c:pt idx="40">
                  <c:v>43770</c:v>
                </c:pt>
                <c:pt idx="41">
                  <c:v>43800</c:v>
                </c:pt>
                <c:pt idx="42">
                  <c:v>43831</c:v>
                </c:pt>
                <c:pt idx="43">
                  <c:v>43862</c:v>
                </c:pt>
                <c:pt idx="44">
                  <c:v>43891</c:v>
                </c:pt>
                <c:pt idx="45">
                  <c:v>43922</c:v>
                </c:pt>
                <c:pt idx="46">
                  <c:v>43952</c:v>
                </c:pt>
                <c:pt idx="47">
                  <c:v>43983</c:v>
                </c:pt>
                <c:pt idx="48">
                  <c:v>44013</c:v>
                </c:pt>
                <c:pt idx="49">
                  <c:v>44044</c:v>
                </c:pt>
                <c:pt idx="50">
                  <c:v>44075</c:v>
                </c:pt>
                <c:pt idx="51">
                  <c:v>44105</c:v>
                </c:pt>
                <c:pt idx="52">
                  <c:v>44136</c:v>
                </c:pt>
                <c:pt idx="53">
                  <c:v>44166</c:v>
                </c:pt>
                <c:pt idx="54">
                  <c:v>44197</c:v>
                </c:pt>
                <c:pt idx="55">
                  <c:v>44228</c:v>
                </c:pt>
                <c:pt idx="56">
                  <c:v>44256</c:v>
                </c:pt>
                <c:pt idx="57">
                  <c:v>44287</c:v>
                </c:pt>
                <c:pt idx="58">
                  <c:v>44317</c:v>
                </c:pt>
                <c:pt idx="59">
                  <c:v>44348</c:v>
                </c:pt>
                <c:pt idx="60">
                  <c:v>44378</c:v>
                </c:pt>
                <c:pt idx="61">
                  <c:v>44409</c:v>
                </c:pt>
                <c:pt idx="62">
                  <c:v>44440</c:v>
                </c:pt>
                <c:pt idx="63">
                  <c:v>44470</c:v>
                </c:pt>
                <c:pt idx="64">
                  <c:v>44501</c:v>
                </c:pt>
                <c:pt idx="65">
                  <c:v>44531</c:v>
                </c:pt>
                <c:pt idx="66">
                  <c:v>44562</c:v>
                </c:pt>
                <c:pt idx="67">
                  <c:v>44593</c:v>
                </c:pt>
                <c:pt idx="68">
                  <c:v>44621</c:v>
                </c:pt>
                <c:pt idx="69">
                  <c:v>44652</c:v>
                </c:pt>
                <c:pt idx="70">
                  <c:v>44682</c:v>
                </c:pt>
                <c:pt idx="71">
                  <c:v>44713</c:v>
                </c:pt>
                <c:pt idx="72">
                  <c:v>44743</c:v>
                </c:pt>
                <c:pt idx="73">
                  <c:v>44774</c:v>
                </c:pt>
                <c:pt idx="74">
                  <c:v>44805</c:v>
                </c:pt>
                <c:pt idx="75">
                  <c:v>44835</c:v>
                </c:pt>
                <c:pt idx="76">
                  <c:v>44866</c:v>
                </c:pt>
                <c:pt idx="77">
                  <c:v>44896</c:v>
                </c:pt>
                <c:pt idx="78">
                  <c:v>44927</c:v>
                </c:pt>
                <c:pt idx="79">
                  <c:v>44958</c:v>
                </c:pt>
                <c:pt idx="80">
                  <c:v>44986</c:v>
                </c:pt>
                <c:pt idx="81">
                  <c:v>45017</c:v>
                </c:pt>
                <c:pt idx="82">
                  <c:v>45047</c:v>
                </c:pt>
                <c:pt idx="83">
                  <c:v>45078</c:v>
                </c:pt>
                <c:pt idx="84">
                  <c:v>45108</c:v>
                </c:pt>
                <c:pt idx="85">
                  <c:v>45139</c:v>
                </c:pt>
                <c:pt idx="86">
                  <c:v>45170</c:v>
                </c:pt>
                <c:pt idx="87">
                  <c:v>45200</c:v>
                </c:pt>
                <c:pt idx="88">
                  <c:v>45231</c:v>
                </c:pt>
                <c:pt idx="89">
                  <c:v>45261</c:v>
                </c:pt>
                <c:pt idx="90">
                  <c:v>45292</c:v>
                </c:pt>
                <c:pt idx="91">
                  <c:v>45323</c:v>
                </c:pt>
                <c:pt idx="92">
                  <c:v>45352</c:v>
                </c:pt>
              </c:numCache>
            </c:numRef>
          </c:cat>
          <c:val>
            <c:numRef>
              <c:f>Sheet1!$D$2:$D$94</c:f>
              <c:numCache>
                <c:formatCode>0.0%</c:formatCode>
                <c:ptCount val="93"/>
                <c:pt idx="0">
                  <c:v>0.15727002967359049</c:v>
                </c:pt>
                <c:pt idx="1">
                  <c:v>0.19271093359960059</c:v>
                </c:pt>
                <c:pt idx="2">
                  <c:v>0.18425196850393702</c:v>
                </c:pt>
                <c:pt idx="3">
                  <c:v>0.17905759162303664</c:v>
                </c:pt>
                <c:pt idx="4">
                  <c:v>0.17049915872125632</c:v>
                </c:pt>
                <c:pt idx="5">
                  <c:v>0.16923956546598057</c:v>
                </c:pt>
                <c:pt idx="6">
                  <c:v>0.22059758423394787</c:v>
                </c:pt>
                <c:pt idx="7">
                  <c:v>0.19742237844171059</c:v>
                </c:pt>
                <c:pt idx="8">
                  <c:v>0.18407960199004975</c:v>
                </c:pt>
                <c:pt idx="9">
                  <c:v>0.17515051997810618</c:v>
                </c:pt>
                <c:pt idx="10">
                  <c:v>0.20191765369430345</c:v>
                </c:pt>
                <c:pt idx="11">
                  <c:v>0.17916002126528444</c:v>
                </c:pt>
                <c:pt idx="12">
                  <c:v>0.14817001180637543</c:v>
                </c:pt>
                <c:pt idx="13">
                  <c:v>0.20087815587266739</c:v>
                </c:pt>
                <c:pt idx="14">
                  <c:v>0.17452830188679244</c:v>
                </c:pt>
                <c:pt idx="15">
                  <c:v>0.17698091382301909</c:v>
                </c:pt>
                <c:pt idx="16">
                  <c:v>0.16343669250645995</c:v>
                </c:pt>
                <c:pt idx="17">
                  <c:v>0.14947780678851175</c:v>
                </c:pt>
                <c:pt idx="18">
                  <c:v>0.19338605319913732</c:v>
                </c:pt>
                <c:pt idx="19">
                  <c:v>0.1862404447533009</c:v>
                </c:pt>
                <c:pt idx="20">
                  <c:v>0.15625</c:v>
                </c:pt>
                <c:pt idx="21">
                  <c:v>0.15136650315346881</c:v>
                </c:pt>
                <c:pt idx="22">
                  <c:v>0.16135328562134027</c:v>
                </c:pt>
                <c:pt idx="23">
                  <c:v>0.1396103896103896</c:v>
                </c:pt>
                <c:pt idx="24">
                  <c:v>0.16257225433526012</c:v>
                </c:pt>
                <c:pt idx="25">
                  <c:v>0.15460729746444032</c:v>
                </c:pt>
                <c:pt idx="26">
                  <c:v>0.15107913669064749</c:v>
                </c:pt>
                <c:pt idx="27">
                  <c:v>0.17498459642637093</c:v>
                </c:pt>
                <c:pt idx="28">
                  <c:v>0.1342234715390021</c:v>
                </c:pt>
                <c:pt idx="29">
                  <c:v>0.15</c:v>
                </c:pt>
                <c:pt idx="30">
                  <c:v>0.18133802816901409</c:v>
                </c:pt>
                <c:pt idx="31">
                  <c:v>0.18435754189944134</c:v>
                </c:pt>
                <c:pt idx="32">
                  <c:v>0.17586206896551723</c:v>
                </c:pt>
                <c:pt idx="33">
                  <c:v>0.2033527696793003</c:v>
                </c:pt>
                <c:pt idx="34">
                  <c:v>0.15229704216488357</c:v>
                </c:pt>
                <c:pt idx="35">
                  <c:v>0.16723549488054607</c:v>
                </c:pt>
                <c:pt idx="36">
                  <c:v>0.17115251897860592</c:v>
                </c:pt>
                <c:pt idx="37">
                  <c:v>0.14792176039119803</c:v>
                </c:pt>
                <c:pt idx="38">
                  <c:v>0.18259023354564755</c:v>
                </c:pt>
                <c:pt idx="39">
                  <c:v>0.19266055045871561</c:v>
                </c:pt>
                <c:pt idx="40">
                  <c:v>0.16364952932657495</c:v>
                </c:pt>
                <c:pt idx="41">
                  <c:v>0.1793754538852578</c:v>
                </c:pt>
                <c:pt idx="42">
                  <c:v>0.17898193760262726</c:v>
                </c:pt>
                <c:pt idx="43">
                  <c:v>0.18114328136599853</c:v>
                </c:pt>
                <c:pt idx="44">
                  <c:v>0.1921606118546845</c:v>
                </c:pt>
                <c:pt idx="45">
                  <c:v>0.15695792880258899</c:v>
                </c:pt>
                <c:pt idx="46">
                  <c:v>8.241494968854815E-2</c:v>
                </c:pt>
                <c:pt idx="47">
                  <c:v>0.13735558408215662</c:v>
                </c:pt>
                <c:pt idx="48">
                  <c:v>0.10211027910142954</c:v>
                </c:pt>
                <c:pt idx="49">
                  <c:v>8.1998114985862389E-2</c:v>
                </c:pt>
                <c:pt idx="50">
                  <c:v>0.1031927023945268</c:v>
                </c:pt>
                <c:pt idx="51">
                  <c:v>9.7170971709717099E-2</c:v>
                </c:pt>
                <c:pt idx="52">
                  <c:v>0.11688311688311688</c:v>
                </c:pt>
                <c:pt idx="53">
                  <c:v>0.11631663974151858</c:v>
                </c:pt>
                <c:pt idx="54">
                  <c:v>0.11375089992800576</c:v>
                </c:pt>
                <c:pt idx="55">
                  <c:v>0.11897810218978103</c:v>
                </c:pt>
                <c:pt idx="56">
                  <c:v>0.12937293729372937</c:v>
                </c:pt>
                <c:pt idx="57">
                  <c:v>9.6075778078484442E-2</c:v>
                </c:pt>
                <c:pt idx="58">
                  <c:v>9.0007087172218281E-2</c:v>
                </c:pt>
                <c:pt idx="59">
                  <c:v>8.3633741888968993E-2</c:v>
                </c:pt>
                <c:pt idx="60">
                  <c:v>8.2568807339449546E-2</c:v>
                </c:pt>
                <c:pt idx="61">
                  <c:v>0.13043478260869565</c:v>
                </c:pt>
                <c:pt idx="62">
                  <c:v>0.13098236775818639</c:v>
                </c:pt>
                <c:pt idx="63">
                  <c:v>0.16408876933423</c:v>
                </c:pt>
                <c:pt idx="64">
                  <c:v>0.1439446366782007</c:v>
                </c:pt>
                <c:pt idx="65">
                  <c:v>0.125</c:v>
                </c:pt>
                <c:pt idx="66">
                  <c:v>0.16719914802981894</c:v>
                </c:pt>
                <c:pt idx="67">
                  <c:v>0.1728110599078341</c:v>
                </c:pt>
                <c:pt idx="68">
                  <c:v>0.17407407407407408</c:v>
                </c:pt>
                <c:pt idx="69">
                  <c:v>0.15487714072970959</c:v>
                </c:pt>
                <c:pt idx="70">
                  <c:v>0.12665684830633284</c:v>
                </c:pt>
                <c:pt idx="71">
                  <c:v>0.170007423904974</c:v>
                </c:pt>
                <c:pt idx="72">
                  <c:v>0.12566489361702127</c:v>
                </c:pt>
                <c:pt idx="73">
                  <c:v>0.1317365269461078</c:v>
                </c:pt>
                <c:pt idx="74">
                  <c:v>0.10015487867836861</c:v>
                </c:pt>
                <c:pt idx="75">
                  <c:v>9.9595551061678458E-2</c:v>
                </c:pt>
                <c:pt idx="76">
                  <c:v>0.1026595744680851</c:v>
                </c:pt>
                <c:pt idx="77">
                  <c:v>8.1485301701908194E-2</c:v>
                </c:pt>
                <c:pt idx="78">
                  <c:v>0.13682331945270673</c:v>
                </c:pt>
                <c:pt idx="79">
                  <c:v>0.10467380720545277</c:v>
                </c:pt>
                <c:pt idx="80">
                  <c:v>0.12310606060606061</c:v>
                </c:pt>
                <c:pt idx="81">
                  <c:v>0.10500247647350174</c:v>
                </c:pt>
                <c:pt idx="82">
                  <c:v>0.11636556854410202</c:v>
                </c:pt>
                <c:pt idx="83">
                  <c:v>7.0570570570570576E-2</c:v>
                </c:pt>
                <c:pt idx="84">
                  <c:v>9.3034583536288365E-2</c:v>
                </c:pt>
                <c:pt idx="85">
                  <c:v>0.11520970186963113</c:v>
                </c:pt>
                <c:pt idx="86">
                  <c:v>0.10281759762728621</c:v>
                </c:pt>
                <c:pt idx="87">
                  <c:v>0.11244239631336406</c:v>
                </c:pt>
                <c:pt idx="88">
                  <c:v>8.4313725490196084E-2</c:v>
                </c:pt>
                <c:pt idx="89">
                  <c:v>9.4311377245508976E-2</c:v>
                </c:pt>
                <c:pt idx="90">
                  <c:v>0.10939907550077041</c:v>
                </c:pt>
                <c:pt idx="91">
                  <c:v>0.11555075593952484</c:v>
                </c:pt>
                <c:pt idx="92">
                  <c:v>9.556313993174062E-2</c:v>
                </c:pt>
              </c:numCache>
            </c:numRef>
          </c:val>
          <c:smooth val="0"/>
          <c:extLst>
            <c:ext xmlns:c16="http://schemas.microsoft.com/office/drawing/2014/chart" uri="{C3380CC4-5D6E-409C-BE32-E72D297353CC}">
              <c16:uniqueId val="{00000002-20B8-48CB-9847-7DF2E7DE3BDD}"/>
            </c:ext>
          </c:extLst>
        </c:ser>
        <c:ser>
          <c:idx val="3"/>
          <c:order val="3"/>
          <c:tx>
            <c:strRef>
              <c:f>Sheet1!$E$1</c:f>
              <c:strCache>
                <c:ptCount val="1"/>
                <c:pt idx="0">
                  <c:v>All Other 
Closure Reasons</c:v>
                </c:pt>
              </c:strCache>
            </c:strRef>
          </c:tx>
          <c:spPr>
            <a:ln w="57150" cap="rnd">
              <a:solidFill>
                <a:schemeClr val="accent2"/>
              </a:solidFill>
              <a:round/>
            </a:ln>
            <a:effectLst/>
          </c:spPr>
          <c:marker>
            <c:symbol val="none"/>
          </c:marker>
          <c:cat>
            <c:numRef>
              <c:f>Sheet1!$A$2:$A$94</c:f>
              <c:numCache>
                <c:formatCode>mmm\-yyyy</c:formatCode>
                <c:ptCount val="93"/>
                <c:pt idx="0">
                  <c:v>42552</c:v>
                </c:pt>
                <c:pt idx="1">
                  <c:v>42583</c:v>
                </c:pt>
                <c:pt idx="2">
                  <c:v>42614</c:v>
                </c:pt>
                <c:pt idx="3">
                  <c:v>42644</c:v>
                </c:pt>
                <c:pt idx="4">
                  <c:v>42675</c:v>
                </c:pt>
                <c:pt idx="5">
                  <c:v>42705</c:v>
                </c:pt>
                <c:pt idx="6">
                  <c:v>42736</c:v>
                </c:pt>
                <c:pt idx="7">
                  <c:v>42767</c:v>
                </c:pt>
                <c:pt idx="8">
                  <c:v>42795</c:v>
                </c:pt>
                <c:pt idx="9">
                  <c:v>42826</c:v>
                </c:pt>
                <c:pt idx="10">
                  <c:v>42856</c:v>
                </c:pt>
                <c:pt idx="11">
                  <c:v>42887</c:v>
                </c:pt>
                <c:pt idx="12">
                  <c:v>42917</c:v>
                </c:pt>
                <c:pt idx="13">
                  <c:v>42948</c:v>
                </c:pt>
                <c:pt idx="14">
                  <c:v>42979</c:v>
                </c:pt>
                <c:pt idx="15">
                  <c:v>43009</c:v>
                </c:pt>
                <c:pt idx="16">
                  <c:v>43040</c:v>
                </c:pt>
                <c:pt idx="17">
                  <c:v>43070</c:v>
                </c:pt>
                <c:pt idx="18">
                  <c:v>43101</c:v>
                </c:pt>
                <c:pt idx="19">
                  <c:v>43132</c:v>
                </c:pt>
                <c:pt idx="20">
                  <c:v>43160</c:v>
                </c:pt>
                <c:pt idx="21">
                  <c:v>43191</c:v>
                </c:pt>
                <c:pt idx="22">
                  <c:v>43221</c:v>
                </c:pt>
                <c:pt idx="23">
                  <c:v>43252</c:v>
                </c:pt>
                <c:pt idx="24">
                  <c:v>43282</c:v>
                </c:pt>
                <c:pt idx="25">
                  <c:v>43313</c:v>
                </c:pt>
                <c:pt idx="26">
                  <c:v>43344</c:v>
                </c:pt>
                <c:pt idx="27">
                  <c:v>43374</c:v>
                </c:pt>
                <c:pt idx="28">
                  <c:v>43405</c:v>
                </c:pt>
                <c:pt idx="29">
                  <c:v>43435</c:v>
                </c:pt>
                <c:pt idx="30">
                  <c:v>43466</c:v>
                </c:pt>
                <c:pt idx="31">
                  <c:v>43497</c:v>
                </c:pt>
                <c:pt idx="32">
                  <c:v>43525</c:v>
                </c:pt>
                <c:pt idx="33">
                  <c:v>43556</c:v>
                </c:pt>
                <c:pt idx="34">
                  <c:v>43586</c:v>
                </c:pt>
                <c:pt idx="35">
                  <c:v>43617</c:v>
                </c:pt>
                <c:pt idx="36">
                  <c:v>43647</c:v>
                </c:pt>
                <c:pt idx="37">
                  <c:v>43678</c:v>
                </c:pt>
                <c:pt idx="38">
                  <c:v>43709</c:v>
                </c:pt>
                <c:pt idx="39">
                  <c:v>43739</c:v>
                </c:pt>
                <c:pt idx="40">
                  <c:v>43770</c:v>
                </c:pt>
                <c:pt idx="41">
                  <c:v>43800</c:v>
                </c:pt>
                <c:pt idx="42">
                  <c:v>43831</c:v>
                </c:pt>
                <c:pt idx="43">
                  <c:v>43862</c:v>
                </c:pt>
                <c:pt idx="44">
                  <c:v>43891</c:v>
                </c:pt>
                <c:pt idx="45">
                  <c:v>43922</c:v>
                </c:pt>
                <c:pt idx="46">
                  <c:v>43952</c:v>
                </c:pt>
                <c:pt idx="47">
                  <c:v>43983</c:v>
                </c:pt>
                <c:pt idx="48">
                  <c:v>44013</c:v>
                </c:pt>
                <c:pt idx="49">
                  <c:v>44044</c:v>
                </c:pt>
                <c:pt idx="50">
                  <c:v>44075</c:v>
                </c:pt>
                <c:pt idx="51">
                  <c:v>44105</c:v>
                </c:pt>
                <c:pt idx="52">
                  <c:v>44136</c:v>
                </c:pt>
                <c:pt idx="53">
                  <c:v>44166</c:v>
                </c:pt>
                <c:pt idx="54">
                  <c:v>44197</c:v>
                </c:pt>
                <c:pt idx="55">
                  <c:v>44228</c:v>
                </c:pt>
                <c:pt idx="56">
                  <c:v>44256</c:v>
                </c:pt>
                <c:pt idx="57">
                  <c:v>44287</c:v>
                </c:pt>
                <c:pt idx="58">
                  <c:v>44317</c:v>
                </c:pt>
                <c:pt idx="59">
                  <c:v>44348</c:v>
                </c:pt>
                <c:pt idx="60">
                  <c:v>44378</c:v>
                </c:pt>
                <c:pt idx="61">
                  <c:v>44409</c:v>
                </c:pt>
                <c:pt idx="62">
                  <c:v>44440</c:v>
                </c:pt>
                <c:pt idx="63">
                  <c:v>44470</c:v>
                </c:pt>
                <c:pt idx="64">
                  <c:v>44501</c:v>
                </c:pt>
                <c:pt idx="65">
                  <c:v>44531</c:v>
                </c:pt>
                <c:pt idx="66">
                  <c:v>44562</c:v>
                </c:pt>
                <c:pt idx="67">
                  <c:v>44593</c:v>
                </c:pt>
                <c:pt idx="68">
                  <c:v>44621</c:v>
                </c:pt>
                <c:pt idx="69">
                  <c:v>44652</c:v>
                </c:pt>
                <c:pt idx="70">
                  <c:v>44682</c:v>
                </c:pt>
                <c:pt idx="71">
                  <c:v>44713</c:v>
                </c:pt>
                <c:pt idx="72">
                  <c:v>44743</c:v>
                </c:pt>
                <c:pt idx="73">
                  <c:v>44774</c:v>
                </c:pt>
                <c:pt idx="74">
                  <c:v>44805</c:v>
                </c:pt>
                <c:pt idx="75">
                  <c:v>44835</c:v>
                </c:pt>
                <c:pt idx="76">
                  <c:v>44866</c:v>
                </c:pt>
                <c:pt idx="77">
                  <c:v>44896</c:v>
                </c:pt>
                <c:pt idx="78">
                  <c:v>44927</c:v>
                </c:pt>
                <c:pt idx="79">
                  <c:v>44958</c:v>
                </c:pt>
                <c:pt idx="80">
                  <c:v>44986</c:v>
                </c:pt>
                <c:pt idx="81">
                  <c:v>45017</c:v>
                </c:pt>
                <c:pt idx="82">
                  <c:v>45047</c:v>
                </c:pt>
                <c:pt idx="83">
                  <c:v>45078</c:v>
                </c:pt>
                <c:pt idx="84">
                  <c:v>45108</c:v>
                </c:pt>
                <c:pt idx="85">
                  <c:v>45139</c:v>
                </c:pt>
                <c:pt idx="86">
                  <c:v>45170</c:v>
                </c:pt>
                <c:pt idx="87">
                  <c:v>45200</c:v>
                </c:pt>
                <c:pt idx="88">
                  <c:v>45231</c:v>
                </c:pt>
                <c:pt idx="89">
                  <c:v>45261</c:v>
                </c:pt>
                <c:pt idx="90">
                  <c:v>45292</c:v>
                </c:pt>
                <c:pt idx="91">
                  <c:v>45323</c:v>
                </c:pt>
                <c:pt idx="92">
                  <c:v>45352</c:v>
                </c:pt>
              </c:numCache>
            </c:numRef>
          </c:cat>
          <c:val>
            <c:numRef>
              <c:f>Sheet1!$E$2:$E$94</c:f>
              <c:numCache>
                <c:formatCode>0.0%</c:formatCode>
                <c:ptCount val="93"/>
                <c:pt idx="0">
                  <c:v>0.47032640949554894</c:v>
                </c:pt>
                <c:pt idx="1">
                  <c:v>0.42985521717423864</c:v>
                </c:pt>
                <c:pt idx="2">
                  <c:v>0.42414698162729658</c:v>
                </c:pt>
                <c:pt idx="3">
                  <c:v>0.42146596858638741</c:v>
                </c:pt>
                <c:pt idx="4">
                  <c:v>0.43746494671901293</c:v>
                </c:pt>
                <c:pt idx="5">
                  <c:v>0.47512864493996571</c:v>
                </c:pt>
                <c:pt idx="6">
                  <c:v>0.43674507310870947</c:v>
                </c:pt>
                <c:pt idx="7">
                  <c:v>0.42003514938488579</c:v>
                </c:pt>
                <c:pt idx="8">
                  <c:v>0.45572139303482589</c:v>
                </c:pt>
                <c:pt idx="9">
                  <c:v>0.40722495894909688</c:v>
                </c:pt>
                <c:pt idx="10">
                  <c:v>0.41455160744500846</c:v>
                </c:pt>
                <c:pt idx="11">
                  <c:v>0.44178628389154706</c:v>
                </c:pt>
                <c:pt idx="12">
                  <c:v>0.43624557260920899</c:v>
                </c:pt>
                <c:pt idx="13">
                  <c:v>0.40450054884742043</c:v>
                </c:pt>
                <c:pt idx="14">
                  <c:v>0.42747641509433965</c:v>
                </c:pt>
                <c:pt idx="15">
                  <c:v>0.39965297860034704</c:v>
                </c:pt>
                <c:pt idx="16">
                  <c:v>0.40697674418604651</c:v>
                </c:pt>
                <c:pt idx="17">
                  <c:v>0.4216710182767624</c:v>
                </c:pt>
                <c:pt idx="18">
                  <c:v>0.41984184040258804</c:v>
                </c:pt>
                <c:pt idx="19">
                  <c:v>0.4176511466296039</c:v>
                </c:pt>
                <c:pt idx="20">
                  <c:v>0.41437499999999999</c:v>
                </c:pt>
                <c:pt idx="21">
                  <c:v>0.4064470918009811</c:v>
                </c:pt>
                <c:pt idx="22">
                  <c:v>0.41119063109954457</c:v>
                </c:pt>
                <c:pt idx="23">
                  <c:v>0.45779220779220781</c:v>
                </c:pt>
                <c:pt idx="24">
                  <c:v>0.41835260115606937</c:v>
                </c:pt>
                <c:pt idx="25">
                  <c:v>0.43537414965986393</c:v>
                </c:pt>
                <c:pt idx="26">
                  <c:v>0.41268803139306737</c:v>
                </c:pt>
                <c:pt idx="27">
                  <c:v>0.39371534195933455</c:v>
                </c:pt>
                <c:pt idx="28">
                  <c:v>0.43288826423049892</c:v>
                </c:pt>
                <c:pt idx="29">
                  <c:v>0.45530303030303032</c:v>
                </c:pt>
                <c:pt idx="30">
                  <c:v>0.45070422535211269</c:v>
                </c:pt>
                <c:pt idx="31">
                  <c:v>0.4483240223463687</c:v>
                </c:pt>
                <c:pt idx="32">
                  <c:v>0.43793103448275861</c:v>
                </c:pt>
                <c:pt idx="33">
                  <c:v>0.38702623906705541</c:v>
                </c:pt>
                <c:pt idx="34">
                  <c:v>0.42668344870988045</c:v>
                </c:pt>
                <c:pt idx="35">
                  <c:v>0.41774744027303756</c:v>
                </c:pt>
                <c:pt idx="36">
                  <c:v>0.41821946169772256</c:v>
                </c:pt>
                <c:pt idx="37">
                  <c:v>0.42359413202933988</c:v>
                </c:pt>
                <c:pt idx="38">
                  <c:v>0.402689313517339</c:v>
                </c:pt>
                <c:pt idx="39">
                  <c:v>0.38401048492791612</c:v>
                </c:pt>
                <c:pt idx="40">
                  <c:v>0.39102099927588702</c:v>
                </c:pt>
                <c:pt idx="41">
                  <c:v>0.40522875816993464</c:v>
                </c:pt>
                <c:pt idx="42">
                  <c:v>0.42610837438423643</c:v>
                </c:pt>
                <c:pt idx="43">
                  <c:v>0.41276911655530807</c:v>
                </c:pt>
                <c:pt idx="44">
                  <c:v>0.375717017208413</c:v>
                </c:pt>
                <c:pt idx="45">
                  <c:v>0.29935275080906149</c:v>
                </c:pt>
                <c:pt idx="46">
                  <c:v>0.15093435553425971</c:v>
                </c:pt>
                <c:pt idx="47">
                  <c:v>0.25930680359435171</c:v>
                </c:pt>
                <c:pt idx="48">
                  <c:v>0.24914908100748809</c:v>
                </c:pt>
                <c:pt idx="49">
                  <c:v>0.28039585296889724</c:v>
                </c:pt>
                <c:pt idx="50">
                  <c:v>0.34834663625997719</c:v>
                </c:pt>
                <c:pt idx="51">
                  <c:v>0.37761377613776137</c:v>
                </c:pt>
                <c:pt idx="52">
                  <c:v>0.35899814471243041</c:v>
                </c:pt>
                <c:pt idx="53">
                  <c:v>0.33279483037156704</c:v>
                </c:pt>
                <c:pt idx="54">
                  <c:v>0.37221022318214542</c:v>
                </c:pt>
                <c:pt idx="55">
                  <c:v>0.33722627737226279</c:v>
                </c:pt>
                <c:pt idx="56">
                  <c:v>0.31023102310231021</c:v>
                </c:pt>
                <c:pt idx="57">
                  <c:v>0.34438430311231394</c:v>
                </c:pt>
                <c:pt idx="58">
                  <c:v>0.36286321757618711</c:v>
                </c:pt>
                <c:pt idx="59">
                  <c:v>0.47512617159336695</c:v>
                </c:pt>
                <c:pt idx="60">
                  <c:v>0.44648318042813456</c:v>
                </c:pt>
                <c:pt idx="61">
                  <c:v>0.4667760459392945</c:v>
                </c:pt>
                <c:pt idx="62">
                  <c:v>0.46683459277917716</c:v>
                </c:pt>
                <c:pt idx="63">
                  <c:v>0.42837928715534634</c:v>
                </c:pt>
                <c:pt idx="64">
                  <c:v>0.46228373702422143</c:v>
                </c:pt>
                <c:pt idx="65">
                  <c:v>0.43521341463414637</c:v>
                </c:pt>
                <c:pt idx="66">
                  <c:v>0.37060702875399359</c:v>
                </c:pt>
                <c:pt idx="67">
                  <c:v>0.40015360983102921</c:v>
                </c:pt>
                <c:pt idx="68">
                  <c:v>0.39037037037037037</c:v>
                </c:pt>
                <c:pt idx="69">
                  <c:v>0.37602382725241995</c:v>
                </c:pt>
                <c:pt idx="70">
                  <c:v>0.40574374079528719</c:v>
                </c:pt>
                <c:pt idx="71">
                  <c:v>0.44469190794357832</c:v>
                </c:pt>
                <c:pt idx="72">
                  <c:v>0.44348404255319152</c:v>
                </c:pt>
                <c:pt idx="73">
                  <c:v>0.46053347849755033</c:v>
                </c:pt>
                <c:pt idx="74">
                  <c:v>0.48890036138358284</c:v>
                </c:pt>
                <c:pt idx="75">
                  <c:v>0.49241658240647118</c:v>
                </c:pt>
                <c:pt idx="76">
                  <c:v>0.49787234042553191</c:v>
                </c:pt>
                <c:pt idx="77">
                  <c:v>0.52604435275915418</c:v>
                </c:pt>
                <c:pt idx="78">
                  <c:v>0.46638905413444376</c:v>
                </c:pt>
                <c:pt idx="79">
                  <c:v>0.47663096397273613</c:v>
                </c:pt>
                <c:pt idx="80">
                  <c:v>0.453125</c:v>
                </c:pt>
                <c:pt idx="81">
                  <c:v>0.49331352154531949</c:v>
                </c:pt>
                <c:pt idx="82">
                  <c:v>0.46121147715196598</c:v>
                </c:pt>
                <c:pt idx="83">
                  <c:v>0.60060060060060061</c:v>
                </c:pt>
                <c:pt idx="84">
                  <c:v>0.49001461276181196</c:v>
                </c:pt>
                <c:pt idx="85">
                  <c:v>0.4790298130368873</c:v>
                </c:pt>
                <c:pt idx="86">
                  <c:v>0.45872466633712311</c:v>
                </c:pt>
                <c:pt idx="87">
                  <c:v>0.47557603686635946</c:v>
                </c:pt>
                <c:pt idx="88">
                  <c:v>0.48333333333333334</c:v>
                </c:pt>
                <c:pt idx="89">
                  <c:v>0.54590818363273452</c:v>
                </c:pt>
                <c:pt idx="90">
                  <c:v>0.5536723163841808</c:v>
                </c:pt>
                <c:pt idx="91">
                  <c:v>0.52591792656587477</c:v>
                </c:pt>
                <c:pt idx="92">
                  <c:v>0.52608483666504147</c:v>
                </c:pt>
              </c:numCache>
            </c:numRef>
          </c:val>
          <c:smooth val="0"/>
          <c:extLst>
            <c:ext xmlns:c16="http://schemas.microsoft.com/office/drawing/2014/chart" uri="{C3380CC4-5D6E-409C-BE32-E72D297353CC}">
              <c16:uniqueId val="{00000003-20B8-48CB-9847-7DF2E7DE3BDD}"/>
            </c:ext>
          </c:extLst>
        </c:ser>
        <c:dLbls>
          <c:showLegendKey val="0"/>
          <c:showVal val="0"/>
          <c:showCatName val="0"/>
          <c:showSerName val="0"/>
          <c:showPercent val="0"/>
          <c:showBubbleSize val="0"/>
        </c:dLbls>
        <c:smooth val="0"/>
        <c:axId val="480702280"/>
        <c:axId val="480696376"/>
      </c:lineChart>
      <c:dateAx>
        <c:axId val="48070228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Month</a:t>
                </a:r>
                <a:endParaRPr lang="en-US" b="1" dirty="0"/>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mmm\-yy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80696376"/>
        <c:crosses val="autoZero"/>
        <c:auto val="1"/>
        <c:lblOffset val="100"/>
        <c:baseTimeUnit val="months"/>
      </c:dateAx>
      <c:valAx>
        <c:axId val="48069637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80702280"/>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197" b="1" i="0" u="none" strike="noStrike" kern="1200" baseline="0">
                <a:solidFill>
                  <a:srgbClr val="0070C0"/>
                </a:solidFill>
                <a:latin typeface="Calibri" panose="020F0502020204030204" pitchFamily="34" charset="0"/>
                <a:ea typeface="+mn-ea"/>
                <a:cs typeface="Calibri" panose="020F0502020204030204" pitchFamily="34" charset="0"/>
              </a:defRPr>
            </a:pPr>
            <a:endParaRPr lang="en-US"/>
          </a:p>
        </c:txPr>
      </c:legendEntry>
      <c:legendEntry>
        <c:idx val="1"/>
        <c:txPr>
          <a:bodyPr rot="0" spcFirstLastPara="1" vertOverflow="ellipsis" vert="horz" wrap="square" anchor="ctr" anchorCtr="1"/>
          <a:lstStyle/>
          <a:p>
            <a:pPr>
              <a:defRPr sz="1197" b="1" i="0" u="none" strike="noStrike" kern="1200" baseline="0">
                <a:solidFill>
                  <a:srgbClr val="00B050"/>
                </a:solidFill>
                <a:latin typeface="Calibri" panose="020F0502020204030204" pitchFamily="34" charset="0"/>
                <a:ea typeface="+mn-ea"/>
                <a:cs typeface="Calibri" panose="020F0502020204030204" pitchFamily="34" charset="0"/>
              </a:defRPr>
            </a:pPr>
            <a:endParaRPr lang="en-US"/>
          </a:p>
        </c:txPr>
      </c:legendEntry>
      <c:legendEntry>
        <c:idx val="2"/>
        <c:txPr>
          <a:bodyPr rot="0" spcFirstLastPara="1" vertOverflow="ellipsis" vert="horz" wrap="square" anchor="ctr" anchorCtr="1"/>
          <a:lstStyle/>
          <a:p>
            <a:pPr>
              <a:defRPr sz="1197" b="1" i="0" u="none" strike="noStrike" kern="1200" baseline="0">
                <a:solidFill>
                  <a:srgbClr val="7030A0"/>
                </a:solidFill>
                <a:latin typeface="Calibri" panose="020F0502020204030204" pitchFamily="34" charset="0"/>
                <a:ea typeface="+mn-ea"/>
                <a:cs typeface="Calibri" panose="020F0502020204030204" pitchFamily="34" charset="0"/>
              </a:defRPr>
            </a:pPr>
            <a:endParaRPr lang="en-US"/>
          </a:p>
        </c:txPr>
      </c:legendEntry>
      <c:legendEntry>
        <c:idx val="3"/>
        <c:txPr>
          <a:bodyPr rot="0" spcFirstLastPara="1" vertOverflow="ellipsis" vert="horz" wrap="square" anchor="ctr" anchorCtr="1"/>
          <a:lstStyle/>
          <a:p>
            <a:pPr>
              <a:defRPr sz="1197" b="1" i="0" u="none" strike="noStrike" kern="1200" baseline="0">
                <a:solidFill>
                  <a:schemeClr val="accent2"/>
                </a:solidFill>
                <a:latin typeface="Calibri" panose="020F0502020204030204" pitchFamily="34" charset="0"/>
                <a:ea typeface="+mn-ea"/>
                <a:cs typeface="Calibri" panose="020F0502020204030204" pitchFamily="34" charset="0"/>
              </a:defRPr>
            </a:pPr>
            <a:endParaRPr lang="en-US"/>
          </a:p>
        </c:txPr>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Employment Security</c:v>
                </c:pt>
              </c:strCache>
            </c:strRef>
          </c:tx>
          <c:spPr>
            <a:ln w="57150" cap="rnd">
              <a:solidFill>
                <a:srgbClr val="00B050"/>
              </a:solidFill>
              <a:round/>
            </a:ln>
            <a:effectLst/>
          </c:spPr>
          <c:marker>
            <c:symbol val="none"/>
          </c:marker>
          <c:cat>
            <c:numRef>
              <c:f>Sheet1!$A$2:$A$97</c:f>
              <c:numCache>
                <c:formatCode>mmm\-yyyy</c:formatCode>
                <c:ptCount val="96"/>
                <c:pt idx="0">
                  <c:v>42552</c:v>
                </c:pt>
                <c:pt idx="1">
                  <c:v>42583</c:v>
                </c:pt>
                <c:pt idx="2">
                  <c:v>42614</c:v>
                </c:pt>
                <c:pt idx="3">
                  <c:v>42644</c:v>
                </c:pt>
                <c:pt idx="4">
                  <c:v>42675</c:v>
                </c:pt>
                <c:pt idx="5">
                  <c:v>42705</c:v>
                </c:pt>
                <c:pt idx="6">
                  <c:v>42736</c:v>
                </c:pt>
                <c:pt idx="7">
                  <c:v>42767</c:v>
                </c:pt>
                <c:pt idx="8">
                  <c:v>42795</c:v>
                </c:pt>
                <c:pt idx="9">
                  <c:v>42826</c:v>
                </c:pt>
                <c:pt idx="10">
                  <c:v>42856</c:v>
                </c:pt>
                <c:pt idx="11">
                  <c:v>42887</c:v>
                </c:pt>
                <c:pt idx="12">
                  <c:v>42917</c:v>
                </c:pt>
                <c:pt idx="13">
                  <c:v>42948</c:v>
                </c:pt>
                <c:pt idx="14">
                  <c:v>42979</c:v>
                </c:pt>
                <c:pt idx="15">
                  <c:v>43009</c:v>
                </c:pt>
                <c:pt idx="16">
                  <c:v>43040</c:v>
                </c:pt>
                <c:pt idx="17">
                  <c:v>43070</c:v>
                </c:pt>
                <c:pt idx="18">
                  <c:v>43101</c:v>
                </c:pt>
                <c:pt idx="19">
                  <c:v>43132</c:v>
                </c:pt>
                <c:pt idx="20">
                  <c:v>43160</c:v>
                </c:pt>
                <c:pt idx="21">
                  <c:v>43191</c:v>
                </c:pt>
                <c:pt idx="22">
                  <c:v>43221</c:v>
                </c:pt>
                <c:pt idx="23">
                  <c:v>43252</c:v>
                </c:pt>
                <c:pt idx="24">
                  <c:v>43282</c:v>
                </c:pt>
                <c:pt idx="25">
                  <c:v>43313</c:v>
                </c:pt>
                <c:pt idx="26">
                  <c:v>43344</c:v>
                </c:pt>
                <c:pt idx="27">
                  <c:v>43374</c:v>
                </c:pt>
                <c:pt idx="28">
                  <c:v>43405</c:v>
                </c:pt>
                <c:pt idx="29">
                  <c:v>43435</c:v>
                </c:pt>
                <c:pt idx="30">
                  <c:v>43466</c:v>
                </c:pt>
                <c:pt idx="31">
                  <c:v>43497</c:v>
                </c:pt>
                <c:pt idx="32">
                  <c:v>43525</c:v>
                </c:pt>
                <c:pt idx="33">
                  <c:v>43556</c:v>
                </c:pt>
                <c:pt idx="34">
                  <c:v>43586</c:v>
                </c:pt>
                <c:pt idx="35">
                  <c:v>43617</c:v>
                </c:pt>
                <c:pt idx="36">
                  <c:v>43647</c:v>
                </c:pt>
                <c:pt idx="37">
                  <c:v>43678</c:v>
                </c:pt>
                <c:pt idx="38">
                  <c:v>43709</c:v>
                </c:pt>
                <c:pt idx="39">
                  <c:v>43739</c:v>
                </c:pt>
                <c:pt idx="40">
                  <c:v>43770</c:v>
                </c:pt>
                <c:pt idx="41">
                  <c:v>43800</c:v>
                </c:pt>
                <c:pt idx="42">
                  <c:v>43831</c:v>
                </c:pt>
                <c:pt idx="43">
                  <c:v>43862</c:v>
                </c:pt>
                <c:pt idx="44">
                  <c:v>43891</c:v>
                </c:pt>
                <c:pt idx="45">
                  <c:v>43922</c:v>
                </c:pt>
                <c:pt idx="46">
                  <c:v>43952</c:v>
                </c:pt>
                <c:pt idx="47">
                  <c:v>43983</c:v>
                </c:pt>
                <c:pt idx="48">
                  <c:v>44013</c:v>
                </c:pt>
                <c:pt idx="49">
                  <c:v>44044</c:v>
                </c:pt>
                <c:pt idx="50">
                  <c:v>44075</c:v>
                </c:pt>
                <c:pt idx="51">
                  <c:v>44105</c:v>
                </c:pt>
                <c:pt idx="52">
                  <c:v>44136</c:v>
                </c:pt>
                <c:pt idx="53">
                  <c:v>44166</c:v>
                </c:pt>
                <c:pt idx="54">
                  <c:v>44197</c:v>
                </c:pt>
                <c:pt idx="55">
                  <c:v>44228</c:v>
                </c:pt>
                <c:pt idx="56">
                  <c:v>44256</c:v>
                </c:pt>
                <c:pt idx="57">
                  <c:v>44287</c:v>
                </c:pt>
                <c:pt idx="58">
                  <c:v>44317</c:v>
                </c:pt>
                <c:pt idx="59">
                  <c:v>44348</c:v>
                </c:pt>
                <c:pt idx="60">
                  <c:v>44378</c:v>
                </c:pt>
                <c:pt idx="61">
                  <c:v>44409</c:v>
                </c:pt>
                <c:pt idx="62">
                  <c:v>44440</c:v>
                </c:pt>
                <c:pt idx="63">
                  <c:v>44470</c:v>
                </c:pt>
                <c:pt idx="64">
                  <c:v>44501</c:v>
                </c:pt>
                <c:pt idx="65">
                  <c:v>44531</c:v>
                </c:pt>
                <c:pt idx="66">
                  <c:v>44562</c:v>
                </c:pt>
                <c:pt idx="67">
                  <c:v>44593</c:v>
                </c:pt>
                <c:pt idx="68">
                  <c:v>44621</c:v>
                </c:pt>
                <c:pt idx="69">
                  <c:v>44652</c:v>
                </c:pt>
                <c:pt idx="70">
                  <c:v>44682</c:v>
                </c:pt>
                <c:pt idx="71">
                  <c:v>44713</c:v>
                </c:pt>
                <c:pt idx="72">
                  <c:v>44743</c:v>
                </c:pt>
                <c:pt idx="73">
                  <c:v>44774</c:v>
                </c:pt>
                <c:pt idx="74">
                  <c:v>44805</c:v>
                </c:pt>
                <c:pt idx="75">
                  <c:v>44835</c:v>
                </c:pt>
                <c:pt idx="76">
                  <c:v>44866</c:v>
                </c:pt>
                <c:pt idx="77">
                  <c:v>44896</c:v>
                </c:pt>
                <c:pt idx="78">
                  <c:v>44927</c:v>
                </c:pt>
                <c:pt idx="79">
                  <c:v>44958</c:v>
                </c:pt>
                <c:pt idx="80">
                  <c:v>44986</c:v>
                </c:pt>
                <c:pt idx="81">
                  <c:v>45017</c:v>
                </c:pt>
                <c:pt idx="82">
                  <c:v>45047</c:v>
                </c:pt>
                <c:pt idx="83">
                  <c:v>45078</c:v>
                </c:pt>
                <c:pt idx="84">
                  <c:v>45108</c:v>
                </c:pt>
                <c:pt idx="85">
                  <c:v>45139</c:v>
                </c:pt>
                <c:pt idx="86">
                  <c:v>45170</c:v>
                </c:pt>
                <c:pt idx="87">
                  <c:v>45200</c:v>
                </c:pt>
                <c:pt idx="88">
                  <c:v>45231</c:v>
                </c:pt>
                <c:pt idx="89">
                  <c:v>45261</c:v>
                </c:pt>
                <c:pt idx="90">
                  <c:v>45292</c:v>
                </c:pt>
                <c:pt idx="91">
                  <c:v>45323</c:v>
                </c:pt>
                <c:pt idx="92">
                  <c:v>45352</c:v>
                </c:pt>
                <c:pt idx="93">
                  <c:v>45383</c:v>
                </c:pt>
                <c:pt idx="94">
                  <c:v>45413</c:v>
                </c:pt>
                <c:pt idx="95">
                  <c:v>45444</c:v>
                </c:pt>
              </c:numCache>
            </c:numRef>
          </c:cat>
          <c:val>
            <c:numRef>
              <c:f>Sheet1!$B$2:$B$97</c:f>
              <c:numCache>
                <c:formatCode>#,##0</c:formatCode>
                <c:ptCount val="96"/>
                <c:pt idx="0">
                  <c:v>2674</c:v>
                </c:pt>
                <c:pt idx="1">
                  <c:v>2795</c:v>
                </c:pt>
                <c:pt idx="2">
                  <c:v>2636</c:v>
                </c:pt>
                <c:pt idx="3">
                  <c:v>2509</c:v>
                </c:pt>
                <c:pt idx="4">
                  <c:v>2477</c:v>
                </c:pt>
                <c:pt idx="5">
                  <c:v>2623</c:v>
                </c:pt>
                <c:pt idx="6">
                  <c:v>2699</c:v>
                </c:pt>
                <c:pt idx="7">
                  <c:v>2432</c:v>
                </c:pt>
                <c:pt idx="8">
                  <c:v>2427</c:v>
                </c:pt>
                <c:pt idx="9">
                  <c:v>2228</c:v>
                </c:pt>
                <c:pt idx="10">
                  <c:v>2246</c:v>
                </c:pt>
                <c:pt idx="11">
                  <c:v>2354</c:v>
                </c:pt>
                <c:pt idx="12">
                  <c:v>2290</c:v>
                </c:pt>
                <c:pt idx="13">
                  <c:v>2473</c:v>
                </c:pt>
                <c:pt idx="14">
                  <c:v>2290</c:v>
                </c:pt>
                <c:pt idx="15">
                  <c:v>2160</c:v>
                </c:pt>
                <c:pt idx="16">
                  <c:v>1960</c:v>
                </c:pt>
                <c:pt idx="17">
                  <c:v>2012</c:v>
                </c:pt>
                <c:pt idx="18">
                  <c:v>2125</c:v>
                </c:pt>
                <c:pt idx="19">
                  <c:v>1872</c:v>
                </c:pt>
                <c:pt idx="20">
                  <c:v>1814</c:v>
                </c:pt>
                <c:pt idx="21">
                  <c:v>1829</c:v>
                </c:pt>
                <c:pt idx="22">
                  <c:v>1801</c:v>
                </c:pt>
                <c:pt idx="23">
                  <c:v>1717</c:v>
                </c:pt>
                <c:pt idx="24">
                  <c:v>1797</c:v>
                </c:pt>
                <c:pt idx="25">
                  <c:v>1891</c:v>
                </c:pt>
                <c:pt idx="26">
                  <c:v>1811</c:v>
                </c:pt>
                <c:pt idx="27">
                  <c:v>1845</c:v>
                </c:pt>
                <c:pt idx="28">
                  <c:v>1739</c:v>
                </c:pt>
                <c:pt idx="29">
                  <c:v>1883</c:v>
                </c:pt>
                <c:pt idx="30">
                  <c:v>1992</c:v>
                </c:pt>
                <c:pt idx="31">
                  <c:v>1787</c:v>
                </c:pt>
                <c:pt idx="32">
                  <c:v>1850</c:v>
                </c:pt>
                <c:pt idx="33">
                  <c:v>1880</c:v>
                </c:pt>
                <c:pt idx="34">
                  <c:v>1765</c:v>
                </c:pt>
                <c:pt idx="35">
                  <c:v>1724</c:v>
                </c:pt>
                <c:pt idx="36">
                  <c:v>1828</c:v>
                </c:pt>
                <c:pt idx="37">
                  <c:v>1836</c:v>
                </c:pt>
                <c:pt idx="38">
                  <c:v>1880</c:v>
                </c:pt>
                <c:pt idx="39">
                  <c:v>1903</c:v>
                </c:pt>
                <c:pt idx="40">
                  <c:v>1771</c:v>
                </c:pt>
                <c:pt idx="41">
                  <c:v>1914</c:v>
                </c:pt>
                <c:pt idx="42">
                  <c:v>2001</c:v>
                </c:pt>
                <c:pt idx="43">
                  <c:v>1864</c:v>
                </c:pt>
                <c:pt idx="44">
                  <c:v>1520</c:v>
                </c:pt>
                <c:pt idx="45" formatCode="General">
                  <c:v>761</c:v>
                </c:pt>
                <c:pt idx="46">
                  <c:v>563</c:v>
                </c:pt>
                <c:pt idx="47">
                  <c:v>525</c:v>
                </c:pt>
                <c:pt idx="48">
                  <c:v>497</c:v>
                </c:pt>
                <c:pt idx="49">
                  <c:v>411</c:v>
                </c:pt>
                <c:pt idx="50">
                  <c:v>407</c:v>
                </c:pt>
                <c:pt idx="51">
                  <c:v>452</c:v>
                </c:pt>
                <c:pt idx="52">
                  <c:v>430</c:v>
                </c:pt>
                <c:pt idx="53">
                  <c:v>534</c:v>
                </c:pt>
                <c:pt idx="54">
                  <c:v>510</c:v>
                </c:pt>
                <c:pt idx="55">
                  <c:v>449</c:v>
                </c:pt>
                <c:pt idx="56">
                  <c:v>432</c:v>
                </c:pt>
                <c:pt idx="57">
                  <c:v>393</c:v>
                </c:pt>
                <c:pt idx="58">
                  <c:v>389</c:v>
                </c:pt>
                <c:pt idx="59">
                  <c:v>420</c:v>
                </c:pt>
                <c:pt idx="60">
                  <c:v>407</c:v>
                </c:pt>
                <c:pt idx="61">
                  <c:v>441</c:v>
                </c:pt>
                <c:pt idx="62">
                  <c:v>1101</c:v>
                </c:pt>
                <c:pt idx="63">
                  <c:v>2454</c:v>
                </c:pt>
                <c:pt idx="64">
                  <c:v>2663</c:v>
                </c:pt>
                <c:pt idx="65">
                  <c:v>2715</c:v>
                </c:pt>
                <c:pt idx="66">
                  <c:v>2774</c:v>
                </c:pt>
                <c:pt idx="67">
                  <c:v>2673</c:v>
                </c:pt>
                <c:pt idx="68">
                  <c:v>2675</c:v>
                </c:pt>
                <c:pt idx="69">
                  <c:v>2424</c:v>
                </c:pt>
                <c:pt idx="70">
                  <c:v>2329</c:v>
                </c:pt>
                <c:pt idx="71">
                  <c:v>2331</c:v>
                </c:pt>
                <c:pt idx="72">
                  <c:v>2322</c:v>
                </c:pt>
                <c:pt idx="73">
                  <c:v>2616</c:v>
                </c:pt>
                <c:pt idx="74">
                  <c:v>2506</c:v>
                </c:pt>
                <c:pt idx="75">
                  <c:v>2436</c:v>
                </c:pt>
                <c:pt idx="76">
                  <c:v>2458</c:v>
                </c:pt>
                <c:pt idx="77">
                  <c:v>2341</c:v>
                </c:pt>
                <c:pt idx="78">
                  <c:v>2440</c:v>
                </c:pt>
                <c:pt idx="79">
                  <c:v>2451</c:v>
                </c:pt>
                <c:pt idx="80">
                  <c:v>2527</c:v>
                </c:pt>
                <c:pt idx="81">
                  <c:v>2407</c:v>
                </c:pt>
                <c:pt idx="82">
                  <c:v>2441</c:v>
                </c:pt>
                <c:pt idx="83">
                  <c:v>2224</c:v>
                </c:pt>
                <c:pt idx="84">
                  <c:v>2170</c:v>
                </c:pt>
                <c:pt idx="85">
                  <c:v>2138</c:v>
                </c:pt>
                <c:pt idx="86">
                  <c:v>2136</c:v>
                </c:pt>
                <c:pt idx="87">
                  <c:v>2308</c:v>
                </c:pt>
                <c:pt idx="88">
                  <c:v>2223</c:v>
                </c:pt>
                <c:pt idx="89">
                  <c:v>2083</c:v>
                </c:pt>
                <c:pt idx="90">
                  <c:v>2344</c:v>
                </c:pt>
                <c:pt idx="91">
                  <c:v>2222</c:v>
                </c:pt>
                <c:pt idx="92">
                  <c:v>2364</c:v>
                </c:pt>
                <c:pt idx="93">
                  <c:v>2370</c:v>
                </c:pt>
                <c:pt idx="94">
                  <c:v>2387</c:v>
                </c:pt>
                <c:pt idx="95">
                  <c:v>2107</c:v>
                </c:pt>
              </c:numCache>
            </c:numRef>
          </c:val>
          <c:smooth val="0"/>
          <c:extLst>
            <c:ext xmlns:c16="http://schemas.microsoft.com/office/drawing/2014/chart" uri="{C3380CC4-5D6E-409C-BE32-E72D297353CC}">
              <c16:uniqueId val="{00000000-20B8-48CB-9847-7DF2E7DE3BDD}"/>
            </c:ext>
          </c:extLst>
        </c:ser>
        <c:ser>
          <c:idx val="1"/>
          <c:order val="1"/>
          <c:tx>
            <c:strRef>
              <c:f>Sheet1!$C$1</c:f>
              <c:strCache>
                <c:ptCount val="1"/>
                <c:pt idx="0">
                  <c:v>Community &amp; Technical Colleges</c:v>
                </c:pt>
              </c:strCache>
            </c:strRef>
          </c:tx>
          <c:spPr>
            <a:ln w="57150" cap="rnd">
              <a:solidFill>
                <a:schemeClr val="accent2"/>
              </a:solidFill>
              <a:round/>
            </a:ln>
            <a:effectLst/>
          </c:spPr>
          <c:marker>
            <c:symbol val="none"/>
          </c:marker>
          <c:cat>
            <c:numRef>
              <c:f>Sheet1!$A$2:$A$97</c:f>
              <c:numCache>
                <c:formatCode>mmm\-yyyy</c:formatCode>
                <c:ptCount val="96"/>
                <c:pt idx="0">
                  <c:v>42552</c:v>
                </c:pt>
                <c:pt idx="1">
                  <c:v>42583</c:v>
                </c:pt>
                <c:pt idx="2">
                  <c:v>42614</c:v>
                </c:pt>
                <c:pt idx="3">
                  <c:v>42644</c:v>
                </c:pt>
                <c:pt idx="4">
                  <c:v>42675</c:v>
                </c:pt>
                <c:pt idx="5">
                  <c:v>42705</c:v>
                </c:pt>
                <c:pt idx="6">
                  <c:v>42736</c:v>
                </c:pt>
                <c:pt idx="7">
                  <c:v>42767</c:v>
                </c:pt>
                <c:pt idx="8">
                  <c:v>42795</c:v>
                </c:pt>
                <c:pt idx="9">
                  <c:v>42826</c:v>
                </c:pt>
                <c:pt idx="10">
                  <c:v>42856</c:v>
                </c:pt>
                <c:pt idx="11">
                  <c:v>42887</c:v>
                </c:pt>
                <c:pt idx="12">
                  <c:v>42917</c:v>
                </c:pt>
                <c:pt idx="13">
                  <c:v>42948</c:v>
                </c:pt>
                <c:pt idx="14">
                  <c:v>42979</c:v>
                </c:pt>
                <c:pt idx="15">
                  <c:v>43009</c:v>
                </c:pt>
                <c:pt idx="16">
                  <c:v>43040</c:v>
                </c:pt>
                <c:pt idx="17">
                  <c:v>43070</c:v>
                </c:pt>
                <c:pt idx="18">
                  <c:v>43101</c:v>
                </c:pt>
                <c:pt idx="19">
                  <c:v>43132</c:v>
                </c:pt>
                <c:pt idx="20">
                  <c:v>43160</c:v>
                </c:pt>
                <c:pt idx="21">
                  <c:v>43191</c:v>
                </c:pt>
                <c:pt idx="22">
                  <c:v>43221</c:v>
                </c:pt>
                <c:pt idx="23">
                  <c:v>43252</c:v>
                </c:pt>
                <c:pt idx="24">
                  <c:v>43282</c:v>
                </c:pt>
                <c:pt idx="25">
                  <c:v>43313</c:v>
                </c:pt>
                <c:pt idx="26">
                  <c:v>43344</c:v>
                </c:pt>
                <c:pt idx="27">
                  <c:v>43374</c:v>
                </c:pt>
                <c:pt idx="28">
                  <c:v>43405</c:v>
                </c:pt>
                <c:pt idx="29">
                  <c:v>43435</c:v>
                </c:pt>
                <c:pt idx="30">
                  <c:v>43466</c:v>
                </c:pt>
                <c:pt idx="31">
                  <c:v>43497</c:v>
                </c:pt>
                <c:pt idx="32">
                  <c:v>43525</c:v>
                </c:pt>
                <c:pt idx="33">
                  <c:v>43556</c:v>
                </c:pt>
                <c:pt idx="34">
                  <c:v>43586</c:v>
                </c:pt>
                <c:pt idx="35">
                  <c:v>43617</c:v>
                </c:pt>
                <c:pt idx="36">
                  <c:v>43647</c:v>
                </c:pt>
                <c:pt idx="37">
                  <c:v>43678</c:v>
                </c:pt>
                <c:pt idx="38">
                  <c:v>43709</c:v>
                </c:pt>
                <c:pt idx="39">
                  <c:v>43739</c:v>
                </c:pt>
                <c:pt idx="40">
                  <c:v>43770</c:v>
                </c:pt>
                <c:pt idx="41">
                  <c:v>43800</c:v>
                </c:pt>
                <c:pt idx="42">
                  <c:v>43831</c:v>
                </c:pt>
                <c:pt idx="43">
                  <c:v>43862</c:v>
                </c:pt>
                <c:pt idx="44">
                  <c:v>43891</c:v>
                </c:pt>
                <c:pt idx="45">
                  <c:v>43922</c:v>
                </c:pt>
                <c:pt idx="46">
                  <c:v>43952</c:v>
                </c:pt>
                <c:pt idx="47">
                  <c:v>43983</c:v>
                </c:pt>
                <c:pt idx="48">
                  <c:v>44013</c:v>
                </c:pt>
                <c:pt idx="49">
                  <c:v>44044</c:v>
                </c:pt>
                <c:pt idx="50">
                  <c:v>44075</c:v>
                </c:pt>
                <c:pt idx="51">
                  <c:v>44105</c:v>
                </c:pt>
                <c:pt idx="52">
                  <c:v>44136</c:v>
                </c:pt>
                <c:pt idx="53">
                  <c:v>44166</c:v>
                </c:pt>
                <c:pt idx="54">
                  <c:v>44197</c:v>
                </c:pt>
                <c:pt idx="55">
                  <c:v>44228</c:v>
                </c:pt>
                <c:pt idx="56">
                  <c:v>44256</c:v>
                </c:pt>
                <c:pt idx="57">
                  <c:v>44287</c:v>
                </c:pt>
                <c:pt idx="58">
                  <c:v>44317</c:v>
                </c:pt>
                <c:pt idx="59">
                  <c:v>44348</c:v>
                </c:pt>
                <c:pt idx="60">
                  <c:v>44378</c:v>
                </c:pt>
                <c:pt idx="61">
                  <c:v>44409</c:v>
                </c:pt>
                <c:pt idx="62">
                  <c:v>44440</c:v>
                </c:pt>
                <c:pt idx="63">
                  <c:v>44470</c:v>
                </c:pt>
                <c:pt idx="64">
                  <c:v>44501</c:v>
                </c:pt>
                <c:pt idx="65">
                  <c:v>44531</c:v>
                </c:pt>
                <c:pt idx="66">
                  <c:v>44562</c:v>
                </c:pt>
                <c:pt idx="67">
                  <c:v>44593</c:v>
                </c:pt>
                <c:pt idx="68">
                  <c:v>44621</c:v>
                </c:pt>
                <c:pt idx="69">
                  <c:v>44652</c:v>
                </c:pt>
                <c:pt idx="70">
                  <c:v>44682</c:v>
                </c:pt>
                <c:pt idx="71">
                  <c:v>44713</c:v>
                </c:pt>
                <c:pt idx="72">
                  <c:v>44743</c:v>
                </c:pt>
                <c:pt idx="73">
                  <c:v>44774</c:v>
                </c:pt>
                <c:pt idx="74">
                  <c:v>44805</c:v>
                </c:pt>
                <c:pt idx="75">
                  <c:v>44835</c:v>
                </c:pt>
                <c:pt idx="76">
                  <c:v>44866</c:v>
                </c:pt>
                <c:pt idx="77">
                  <c:v>44896</c:v>
                </c:pt>
                <c:pt idx="78">
                  <c:v>44927</c:v>
                </c:pt>
                <c:pt idx="79">
                  <c:v>44958</c:v>
                </c:pt>
                <c:pt idx="80">
                  <c:v>44986</c:v>
                </c:pt>
                <c:pt idx="81">
                  <c:v>45017</c:v>
                </c:pt>
                <c:pt idx="82">
                  <c:v>45047</c:v>
                </c:pt>
                <c:pt idx="83">
                  <c:v>45078</c:v>
                </c:pt>
                <c:pt idx="84">
                  <c:v>45108</c:v>
                </c:pt>
                <c:pt idx="85">
                  <c:v>45139</c:v>
                </c:pt>
                <c:pt idx="86">
                  <c:v>45170</c:v>
                </c:pt>
                <c:pt idx="87">
                  <c:v>45200</c:v>
                </c:pt>
                <c:pt idx="88">
                  <c:v>45231</c:v>
                </c:pt>
                <c:pt idx="89">
                  <c:v>45261</c:v>
                </c:pt>
                <c:pt idx="90">
                  <c:v>45292</c:v>
                </c:pt>
                <c:pt idx="91">
                  <c:v>45323</c:v>
                </c:pt>
                <c:pt idx="92">
                  <c:v>45352</c:v>
                </c:pt>
                <c:pt idx="93">
                  <c:v>45383</c:v>
                </c:pt>
                <c:pt idx="94">
                  <c:v>45413</c:v>
                </c:pt>
                <c:pt idx="95">
                  <c:v>45444</c:v>
                </c:pt>
              </c:numCache>
            </c:numRef>
          </c:cat>
          <c:val>
            <c:numRef>
              <c:f>Sheet1!$C$2:$C$97</c:f>
              <c:numCache>
                <c:formatCode>#,##0</c:formatCode>
                <c:ptCount val="96"/>
                <c:pt idx="0">
                  <c:v>1785</c:v>
                </c:pt>
                <c:pt idx="1">
                  <c:v>1907</c:v>
                </c:pt>
                <c:pt idx="2">
                  <c:v>2110</c:v>
                </c:pt>
                <c:pt idx="3">
                  <c:v>2180</c:v>
                </c:pt>
                <c:pt idx="4">
                  <c:v>2200</c:v>
                </c:pt>
                <c:pt idx="5">
                  <c:v>2189</c:v>
                </c:pt>
                <c:pt idx="6">
                  <c:v>2350</c:v>
                </c:pt>
                <c:pt idx="7">
                  <c:v>2275</c:v>
                </c:pt>
                <c:pt idx="8">
                  <c:v>2363</c:v>
                </c:pt>
                <c:pt idx="9">
                  <c:v>2282</c:v>
                </c:pt>
                <c:pt idx="10">
                  <c:v>2234</c:v>
                </c:pt>
                <c:pt idx="11">
                  <c:v>2164</c:v>
                </c:pt>
                <c:pt idx="12">
                  <c:v>1690</c:v>
                </c:pt>
                <c:pt idx="13">
                  <c:v>1730</c:v>
                </c:pt>
                <c:pt idx="14">
                  <c:v>1911</c:v>
                </c:pt>
                <c:pt idx="15">
                  <c:v>1922</c:v>
                </c:pt>
                <c:pt idx="16">
                  <c:v>1877</c:v>
                </c:pt>
                <c:pt idx="17">
                  <c:v>1865</c:v>
                </c:pt>
                <c:pt idx="18">
                  <c:v>1906</c:v>
                </c:pt>
                <c:pt idx="19">
                  <c:v>1889</c:v>
                </c:pt>
                <c:pt idx="20">
                  <c:v>1985</c:v>
                </c:pt>
                <c:pt idx="21">
                  <c:v>1948</c:v>
                </c:pt>
                <c:pt idx="22">
                  <c:v>1928</c:v>
                </c:pt>
                <c:pt idx="23">
                  <c:v>1844</c:v>
                </c:pt>
                <c:pt idx="24">
                  <c:v>1577</c:v>
                </c:pt>
                <c:pt idx="25">
                  <c:v>1667</c:v>
                </c:pt>
                <c:pt idx="26">
                  <c:v>1861</c:v>
                </c:pt>
                <c:pt idx="27">
                  <c:v>1868</c:v>
                </c:pt>
                <c:pt idx="28">
                  <c:v>1772</c:v>
                </c:pt>
                <c:pt idx="29">
                  <c:v>1838</c:v>
                </c:pt>
                <c:pt idx="30">
                  <c:v>1925</c:v>
                </c:pt>
                <c:pt idx="31">
                  <c:v>1862</c:v>
                </c:pt>
                <c:pt idx="32">
                  <c:v>1965</c:v>
                </c:pt>
                <c:pt idx="33">
                  <c:v>1897</c:v>
                </c:pt>
                <c:pt idx="34">
                  <c:v>1918</c:v>
                </c:pt>
                <c:pt idx="35">
                  <c:v>1812</c:v>
                </c:pt>
                <c:pt idx="36">
                  <c:v>1570</c:v>
                </c:pt>
                <c:pt idx="37">
                  <c:v>1590</c:v>
                </c:pt>
                <c:pt idx="38">
                  <c:v>1735</c:v>
                </c:pt>
                <c:pt idx="39">
                  <c:v>1778</c:v>
                </c:pt>
                <c:pt idx="40">
                  <c:v>1654</c:v>
                </c:pt>
                <c:pt idx="41">
                  <c:v>1641</c:v>
                </c:pt>
                <c:pt idx="42">
                  <c:v>1749</c:v>
                </c:pt>
                <c:pt idx="43">
                  <c:v>1710</c:v>
                </c:pt>
                <c:pt idx="44">
                  <c:v>1518</c:v>
                </c:pt>
                <c:pt idx="45">
                  <c:v>1217</c:v>
                </c:pt>
                <c:pt idx="46">
                  <c:v>1204</c:v>
                </c:pt>
                <c:pt idx="47">
                  <c:v>1248</c:v>
                </c:pt>
                <c:pt idx="48">
                  <c:v>980</c:v>
                </c:pt>
                <c:pt idx="49">
                  <c:v>971</c:v>
                </c:pt>
                <c:pt idx="50">
                  <c:v>1092</c:v>
                </c:pt>
                <c:pt idx="51">
                  <c:v>1071</c:v>
                </c:pt>
                <c:pt idx="52">
                  <c:v>1059</c:v>
                </c:pt>
                <c:pt idx="53">
                  <c:v>1183</c:v>
                </c:pt>
                <c:pt idx="54">
                  <c:v>1132</c:v>
                </c:pt>
                <c:pt idx="55">
                  <c:v>1152</c:v>
                </c:pt>
                <c:pt idx="56">
                  <c:v>1165</c:v>
                </c:pt>
                <c:pt idx="57">
                  <c:v>1019</c:v>
                </c:pt>
                <c:pt idx="58">
                  <c:v>964</c:v>
                </c:pt>
                <c:pt idx="59">
                  <c:v>965</c:v>
                </c:pt>
                <c:pt idx="60">
                  <c:v>797</c:v>
                </c:pt>
                <c:pt idx="61">
                  <c:v>910</c:v>
                </c:pt>
                <c:pt idx="62">
                  <c:v>1182</c:v>
                </c:pt>
                <c:pt idx="63">
                  <c:v>1568</c:v>
                </c:pt>
                <c:pt idx="64">
                  <c:v>1524</c:v>
                </c:pt>
                <c:pt idx="65">
                  <c:v>1502</c:v>
                </c:pt>
                <c:pt idx="66">
                  <c:v>1567</c:v>
                </c:pt>
                <c:pt idx="67">
                  <c:v>1558</c:v>
                </c:pt>
                <c:pt idx="68">
                  <c:v>1665</c:v>
                </c:pt>
                <c:pt idx="69">
                  <c:v>1633</c:v>
                </c:pt>
                <c:pt idx="70">
                  <c:v>1755</c:v>
                </c:pt>
                <c:pt idx="71">
                  <c:v>1764</c:v>
                </c:pt>
                <c:pt idx="72">
                  <c:v>1502</c:v>
                </c:pt>
                <c:pt idx="73">
                  <c:v>1643</c:v>
                </c:pt>
                <c:pt idx="74">
                  <c:v>1946</c:v>
                </c:pt>
                <c:pt idx="75">
                  <c:v>1982</c:v>
                </c:pt>
                <c:pt idx="76">
                  <c:v>1881</c:v>
                </c:pt>
                <c:pt idx="77">
                  <c:v>1920</c:v>
                </c:pt>
                <c:pt idx="78">
                  <c:v>2068</c:v>
                </c:pt>
                <c:pt idx="79">
                  <c:v>2023</c:v>
                </c:pt>
                <c:pt idx="80">
                  <c:v>2156</c:v>
                </c:pt>
                <c:pt idx="81">
                  <c:v>2124</c:v>
                </c:pt>
                <c:pt idx="82">
                  <c:v>2033</c:v>
                </c:pt>
                <c:pt idx="83">
                  <c:v>2009</c:v>
                </c:pt>
                <c:pt idx="84">
                  <c:v>1688</c:v>
                </c:pt>
                <c:pt idx="85">
                  <c:v>1736</c:v>
                </c:pt>
                <c:pt idx="86">
                  <c:v>1962</c:v>
                </c:pt>
                <c:pt idx="87">
                  <c:v>1911</c:v>
                </c:pt>
                <c:pt idx="88">
                  <c:v>1883</c:v>
                </c:pt>
                <c:pt idx="89">
                  <c:v>1859</c:v>
                </c:pt>
                <c:pt idx="90">
                  <c:v>1959</c:v>
                </c:pt>
                <c:pt idx="91">
                  <c:v>2040</c:v>
                </c:pt>
                <c:pt idx="92">
                  <c:v>2290</c:v>
                </c:pt>
                <c:pt idx="93">
                  <c:v>2331</c:v>
                </c:pt>
                <c:pt idx="94">
                  <c:v>2290</c:v>
                </c:pt>
                <c:pt idx="95">
                  <c:v>2298</c:v>
                </c:pt>
              </c:numCache>
            </c:numRef>
          </c:val>
          <c:smooth val="0"/>
          <c:extLst>
            <c:ext xmlns:c16="http://schemas.microsoft.com/office/drawing/2014/chart" uri="{C3380CC4-5D6E-409C-BE32-E72D297353CC}">
              <c16:uniqueId val="{00000001-20B8-48CB-9847-7DF2E7DE3BDD}"/>
            </c:ext>
          </c:extLst>
        </c:ser>
        <c:ser>
          <c:idx val="2"/>
          <c:order val="2"/>
          <c:tx>
            <c:strRef>
              <c:f>Sheet1!$D$1</c:f>
              <c:strCache>
                <c:ptCount val="1"/>
                <c:pt idx="0">
                  <c:v>Commerce</c:v>
                </c:pt>
              </c:strCache>
            </c:strRef>
          </c:tx>
          <c:spPr>
            <a:ln w="57150" cap="rnd">
              <a:solidFill>
                <a:srgbClr val="7030A0"/>
              </a:solidFill>
              <a:round/>
            </a:ln>
            <a:effectLst/>
          </c:spPr>
          <c:marker>
            <c:symbol val="none"/>
          </c:marker>
          <c:cat>
            <c:numRef>
              <c:f>Sheet1!$A$2:$A$97</c:f>
              <c:numCache>
                <c:formatCode>mmm\-yyyy</c:formatCode>
                <c:ptCount val="96"/>
                <c:pt idx="0">
                  <c:v>42552</c:v>
                </c:pt>
                <c:pt idx="1">
                  <c:v>42583</c:v>
                </c:pt>
                <c:pt idx="2">
                  <c:v>42614</c:v>
                </c:pt>
                <c:pt idx="3">
                  <c:v>42644</c:v>
                </c:pt>
                <c:pt idx="4">
                  <c:v>42675</c:v>
                </c:pt>
                <c:pt idx="5">
                  <c:v>42705</c:v>
                </c:pt>
                <c:pt idx="6">
                  <c:v>42736</c:v>
                </c:pt>
                <c:pt idx="7">
                  <c:v>42767</c:v>
                </c:pt>
                <c:pt idx="8">
                  <c:v>42795</c:v>
                </c:pt>
                <c:pt idx="9">
                  <c:v>42826</c:v>
                </c:pt>
                <c:pt idx="10">
                  <c:v>42856</c:v>
                </c:pt>
                <c:pt idx="11">
                  <c:v>42887</c:v>
                </c:pt>
                <c:pt idx="12">
                  <c:v>42917</c:v>
                </c:pt>
                <c:pt idx="13">
                  <c:v>42948</c:v>
                </c:pt>
                <c:pt idx="14">
                  <c:v>42979</c:v>
                </c:pt>
                <c:pt idx="15">
                  <c:v>43009</c:v>
                </c:pt>
                <c:pt idx="16">
                  <c:v>43040</c:v>
                </c:pt>
                <c:pt idx="17">
                  <c:v>43070</c:v>
                </c:pt>
                <c:pt idx="18">
                  <c:v>43101</c:v>
                </c:pt>
                <c:pt idx="19">
                  <c:v>43132</c:v>
                </c:pt>
                <c:pt idx="20">
                  <c:v>43160</c:v>
                </c:pt>
                <c:pt idx="21">
                  <c:v>43191</c:v>
                </c:pt>
                <c:pt idx="22">
                  <c:v>43221</c:v>
                </c:pt>
                <c:pt idx="23">
                  <c:v>43252</c:v>
                </c:pt>
                <c:pt idx="24">
                  <c:v>43282</c:v>
                </c:pt>
                <c:pt idx="25">
                  <c:v>43313</c:v>
                </c:pt>
                <c:pt idx="26">
                  <c:v>43344</c:v>
                </c:pt>
                <c:pt idx="27">
                  <c:v>43374</c:v>
                </c:pt>
                <c:pt idx="28">
                  <c:v>43405</c:v>
                </c:pt>
                <c:pt idx="29">
                  <c:v>43435</c:v>
                </c:pt>
                <c:pt idx="30">
                  <c:v>43466</c:v>
                </c:pt>
                <c:pt idx="31">
                  <c:v>43497</c:v>
                </c:pt>
                <c:pt idx="32">
                  <c:v>43525</c:v>
                </c:pt>
                <c:pt idx="33">
                  <c:v>43556</c:v>
                </c:pt>
                <c:pt idx="34">
                  <c:v>43586</c:v>
                </c:pt>
                <c:pt idx="35">
                  <c:v>43617</c:v>
                </c:pt>
                <c:pt idx="36">
                  <c:v>43647</c:v>
                </c:pt>
                <c:pt idx="37">
                  <c:v>43678</c:v>
                </c:pt>
                <c:pt idx="38">
                  <c:v>43709</c:v>
                </c:pt>
                <c:pt idx="39">
                  <c:v>43739</c:v>
                </c:pt>
                <c:pt idx="40">
                  <c:v>43770</c:v>
                </c:pt>
                <c:pt idx="41">
                  <c:v>43800</c:v>
                </c:pt>
                <c:pt idx="42">
                  <c:v>43831</c:v>
                </c:pt>
                <c:pt idx="43">
                  <c:v>43862</c:v>
                </c:pt>
                <c:pt idx="44">
                  <c:v>43891</c:v>
                </c:pt>
                <c:pt idx="45">
                  <c:v>43922</c:v>
                </c:pt>
                <c:pt idx="46">
                  <c:v>43952</c:v>
                </c:pt>
                <c:pt idx="47">
                  <c:v>43983</c:v>
                </c:pt>
                <c:pt idx="48">
                  <c:v>44013</c:v>
                </c:pt>
                <c:pt idx="49">
                  <c:v>44044</c:v>
                </c:pt>
                <c:pt idx="50">
                  <c:v>44075</c:v>
                </c:pt>
                <c:pt idx="51">
                  <c:v>44105</c:v>
                </c:pt>
                <c:pt idx="52">
                  <c:v>44136</c:v>
                </c:pt>
                <c:pt idx="53">
                  <c:v>44166</c:v>
                </c:pt>
                <c:pt idx="54">
                  <c:v>44197</c:v>
                </c:pt>
                <c:pt idx="55">
                  <c:v>44228</c:v>
                </c:pt>
                <c:pt idx="56">
                  <c:v>44256</c:v>
                </c:pt>
                <c:pt idx="57">
                  <c:v>44287</c:v>
                </c:pt>
                <c:pt idx="58">
                  <c:v>44317</c:v>
                </c:pt>
                <c:pt idx="59">
                  <c:v>44348</c:v>
                </c:pt>
                <c:pt idx="60">
                  <c:v>44378</c:v>
                </c:pt>
                <c:pt idx="61">
                  <c:v>44409</c:v>
                </c:pt>
                <c:pt idx="62">
                  <c:v>44440</c:v>
                </c:pt>
                <c:pt idx="63">
                  <c:v>44470</c:v>
                </c:pt>
                <c:pt idx="64">
                  <c:v>44501</c:v>
                </c:pt>
                <c:pt idx="65">
                  <c:v>44531</c:v>
                </c:pt>
                <c:pt idx="66">
                  <c:v>44562</c:v>
                </c:pt>
                <c:pt idx="67">
                  <c:v>44593</c:v>
                </c:pt>
                <c:pt idx="68">
                  <c:v>44621</c:v>
                </c:pt>
                <c:pt idx="69">
                  <c:v>44652</c:v>
                </c:pt>
                <c:pt idx="70">
                  <c:v>44682</c:v>
                </c:pt>
                <c:pt idx="71">
                  <c:v>44713</c:v>
                </c:pt>
                <c:pt idx="72">
                  <c:v>44743</c:v>
                </c:pt>
                <c:pt idx="73">
                  <c:v>44774</c:v>
                </c:pt>
                <c:pt idx="74">
                  <c:v>44805</c:v>
                </c:pt>
                <c:pt idx="75">
                  <c:v>44835</c:v>
                </c:pt>
                <c:pt idx="76">
                  <c:v>44866</c:v>
                </c:pt>
                <c:pt idx="77">
                  <c:v>44896</c:v>
                </c:pt>
                <c:pt idx="78">
                  <c:v>44927</c:v>
                </c:pt>
                <c:pt idx="79">
                  <c:v>44958</c:v>
                </c:pt>
                <c:pt idx="80">
                  <c:v>44986</c:v>
                </c:pt>
                <c:pt idx="81">
                  <c:v>45017</c:v>
                </c:pt>
                <c:pt idx="82">
                  <c:v>45047</c:v>
                </c:pt>
                <c:pt idx="83">
                  <c:v>45078</c:v>
                </c:pt>
                <c:pt idx="84">
                  <c:v>45108</c:v>
                </c:pt>
                <c:pt idx="85">
                  <c:v>45139</c:v>
                </c:pt>
                <c:pt idx="86">
                  <c:v>45170</c:v>
                </c:pt>
                <c:pt idx="87">
                  <c:v>45200</c:v>
                </c:pt>
                <c:pt idx="88">
                  <c:v>45231</c:v>
                </c:pt>
                <c:pt idx="89">
                  <c:v>45261</c:v>
                </c:pt>
                <c:pt idx="90">
                  <c:v>45292</c:v>
                </c:pt>
                <c:pt idx="91">
                  <c:v>45323</c:v>
                </c:pt>
                <c:pt idx="92">
                  <c:v>45352</c:v>
                </c:pt>
                <c:pt idx="93">
                  <c:v>45383</c:v>
                </c:pt>
                <c:pt idx="94">
                  <c:v>45413</c:v>
                </c:pt>
                <c:pt idx="95">
                  <c:v>45444</c:v>
                </c:pt>
              </c:numCache>
            </c:numRef>
          </c:cat>
          <c:val>
            <c:numRef>
              <c:f>Sheet1!$D$2:$D$97</c:f>
              <c:numCache>
                <c:formatCode>#,##0</c:formatCode>
                <c:ptCount val="96"/>
                <c:pt idx="0">
                  <c:v>1728</c:v>
                </c:pt>
                <c:pt idx="1">
                  <c:v>1877</c:v>
                </c:pt>
                <c:pt idx="2">
                  <c:v>1796</c:v>
                </c:pt>
                <c:pt idx="3">
                  <c:v>1736</c:v>
                </c:pt>
                <c:pt idx="4">
                  <c:v>1774</c:v>
                </c:pt>
                <c:pt idx="5">
                  <c:v>1795</c:v>
                </c:pt>
                <c:pt idx="6">
                  <c:v>1936</c:v>
                </c:pt>
                <c:pt idx="7">
                  <c:v>1902</c:v>
                </c:pt>
                <c:pt idx="8">
                  <c:v>2042</c:v>
                </c:pt>
                <c:pt idx="9">
                  <c:v>1940</c:v>
                </c:pt>
                <c:pt idx="10">
                  <c:v>1936</c:v>
                </c:pt>
                <c:pt idx="11">
                  <c:v>1927</c:v>
                </c:pt>
                <c:pt idx="12">
                  <c:v>1790</c:v>
                </c:pt>
                <c:pt idx="13">
                  <c:v>1779</c:v>
                </c:pt>
                <c:pt idx="14">
                  <c:v>1658</c:v>
                </c:pt>
                <c:pt idx="15">
                  <c:v>1594</c:v>
                </c:pt>
                <c:pt idx="16">
                  <c:v>1492</c:v>
                </c:pt>
                <c:pt idx="17">
                  <c:v>1449</c:v>
                </c:pt>
                <c:pt idx="18">
                  <c:v>1573</c:v>
                </c:pt>
                <c:pt idx="19">
                  <c:v>1506</c:v>
                </c:pt>
                <c:pt idx="20">
                  <c:v>1499</c:v>
                </c:pt>
                <c:pt idx="21">
                  <c:v>1443</c:v>
                </c:pt>
                <c:pt idx="22">
                  <c:v>1427</c:v>
                </c:pt>
                <c:pt idx="23">
                  <c:v>1389</c:v>
                </c:pt>
                <c:pt idx="24">
                  <c:v>1346</c:v>
                </c:pt>
                <c:pt idx="25">
                  <c:v>1362</c:v>
                </c:pt>
                <c:pt idx="26">
                  <c:v>1250</c:v>
                </c:pt>
                <c:pt idx="27">
                  <c:v>1332</c:v>
                </c:pt>
                <c:pt idx="28">
                  <c:v>1280</c:v>
                </c:pt>
                <c:pt idx="29">
                  <c:v>1299</c:v>
                </c:pt>
                <c:pt idx="30">
                  <c:v>1424</c:v>
                </c:pt>
                <c:pt idx="31">
                  <c:v>1405</c:v>
                </c:pt>
                <c:pt idx="32">
                  <c:v>1490</c:v>
                </c:pt>
                <c:pt idx="33">
                  <c:v>1519</c:v>
                </c:pt>
                <c:pt idx="34">
                  <c:v>1511</c:v>
                </c:pt>
                <c:pt idx="35">
                  <c:v>1435</c:v>
                </c:pt>
                <c:pt idx="36">
                  <c:v>1358</c:v>
                </c:pt>
                <c:pt idx="37">
                  <c:v>1364</c:v>
                </c:pt>
                <c:pt idx="38">
                  <c:v>1418</c:v>
                </c:pt>
                <c:pt idx="39">
                  <c:v>1433</c:v>
                </c:pt>
                <c:pt idx="40">
                  <c:v>1328</c:v>
                </c:pt>
                <c:pt idx="41">
                  <c:v>1367</c:v>
                </c:pt>
                <c:pt idx="42">
                  <c:v>1527</c:v>
                </c:pt>
                <c:pt idx="43">
                  <c:v>1540</c:v>
                </c:pt>
                <c:pt idx="44">
                  <c:v>1389</c:v>
                </c:pt>
                <c:pt idx="45">
                  <c:v>813</c:v>
                </c:pt>
                <c:pt idx="46">
                  <c:v>680</c:v>
                </c:pt>
                <c:pt idx="47">
                  <c:v>598</c:v>
                </c:pt>
                <c:pt idx="48">
                  <c:v>540</c:v>
                </c:pt>
                <c:pt idx="49">
                  <c:v>493</c:v>
                </c:pt>
                <c:pt idx="50">
                  <c:v>479</c:v>
                </c:pt>
                <c:pt idx="51">
                  <c:v>483</c:v>
                </c:pt>
                <c:pt idx="52">
                  <c:v>452</c:v>
                </c:pt>
                <c:pt idx="53">
                  <c:v>510</c:v>
                </c:pt>
                <c:pt idx="54">
                  <c:v>533</c:v>
                </c:pt>
                <c:pt idx="55">
                  <c:v>514</c:v>
                </c:pt>
                <c:pt idx="56">
                  <c:v>533</c:v>
                </c:pt>
                <c:pt idx="57">
                  <c:v>490</c:v>
                </c:pt>
                <c:pt idx="58">
                  <c:v>476</c:v>
                </c:pt>
                <c:pt idx="59">
                  <c:v>478</c:v>
                </c:pt>
                <c:pt idx="60">
                  <c:v>412</c:v>
                </c:pt>
                <c:pt idx="61">
                  <c:v>410</c:v>
                </c:pt>
                <c:pt idx="62">
                  <c:v>566</c:v>
                </c:pt>
                <c:pt idx="63">
                  <c:v>896</c:v>
                </c:pt>
                <c:pt idx="64">
                  <c:v>957</c:v>
                </c:pt>
                <c:pt idx="65">
                  <c:v>943</c:v>
                </c:pt>
                <c:pt idx="66">
                  <c:v>948</c:v>
                </c:pt>
                <c:pt idx="67">
                  <c:v>957</c:v>
                </c:pt>
                <c:pt idx="68">
                  <c:v>968</c:v>
                </c:pt>
                <c:pt idx="69">
                  <c:v>920</c:v>
                </c:pt>
                <c:pt idx="70">
                  <c:v>900</c:v>
                </c:pt>
                <c:pt idx="71">
                  <c:v>938</c:v>
                </c:pt>
                <c:pt idx="72">
                  <c:v>898</c:v>
                </c:pt>
                <c:pt idx="73">
                  <c:v>863</c:v>
                </c:pt>
                <c:pt idx="74">
                  <c:v>837</c:v>
                </c:pt>
                <c:pt idx="75">
                  <c:v>877</c:v>
                </c:pt>
                <c:pt idx="76">
                  <c:v>870</c:v>
                </c:pt>
                <c:pt idx="77">
                  <c:v>876</c:v>
                </c:pt>
                <c:pt idx="78">
                  <c:v>950</c:v>
                </c:pt>
                <c:pt idx="79">
                  <c:v>968</c:v>
                </c:pt>
                <c:pt idx="80">
                  <c:v>976</c:v>
                </c:pt>
                <c:pt idx="81">
                  <c:v>991</c:v>
                </c:pt>
                <c:pt idx="82">
                  <c:v>960</c:v>
                </c:pt>
                <c:pt idx="83">
                  <c:v>972</c:v>
                </c:pt>
                <c:pt idx="84">
                  <c:v>872</c:v>
                </c:pt>
                <c:pt idx="85">
                  <c:v>941</c:v>
                </c:pt>
                <c:pt idx="86">
                  <c:v>919</c:v>
                </c:pt>
                <c:pt idx="87">
                  <c:v>930</c:v>
                </c:pt>
                <c:pt idx="88">
                  <c:v>906</c:v>
                </c:pt>
                <c:pt idx="89">
                  <c:v>910</c:v>
                </c:pt>
                <c:pt idx="90">
                  <c:v>984</c:v>
                </c:pt>
                <c:pt idx="91">
                  <c:v>1021</c:v>
                </c:pt>
                <c:pt idx="92">
                  <c:v>1050</c:v>
                </c:pt>
                <c:pt idx="93">
                  <c:v>1039</c:v>
                </c:pt>
                <c:pt idx="94">
                  <c:v>1081</c:v>
                </c:pt>
                <c:pt idx="95">
                  <c:v>1062</c:v>
                </c:pt>
              </c:numCache>
            </c:numRef>
          </c:val>
          <c:smooth val="0"/>
          <c:extLst>
            <c:ext xmlns:c16="http://schemas.microsoft.com/office/drawing/2014/chart" uri="{C3380CC4-5D6E-409C-BE32-E72D297353CC}">
              <c16:uniqueId val="{00000002-20B8-48CB-9847-7DF2E7DE3BDD}"/>
            </c:ext>
          </c:extLst>
        </c:ser>
        <c:ser>
          <c:idx val="3"/>
          <c:order val="3"/>
          <c:tx>
            <c:strRef>
              <c:f>Sheet1!$E$1</c:f>
              <c:strCache>
                <c:ptCount val="1"/>
                <c:pt idx="0">
                  <c:v>LEP/ORIA</c:v>
                </c:pt>
              </c:strCache>
            </c:strRef>
          </c:tx>
          <c:spPr>
            <a:ln w="57150" cap="rnd">
              <a:solidFill>
                <a:srgbClr val="0070C0"/>
              </a:solidFill>
              <a:round/>
            </a:ln>
            <a:effectLst/>
          </c:spPr>
          <c:marker>
            <c:symbol val="none"/>
          </c:marker>
          <c:cat>
            <c:numRef>
              <c:f>Sheet1!$A$2:$A$97</c:f>
              <c:numCache>
                <c:formatCode>mmm\-yyyy</c:formatCode>
                <c:ptCount val="96"/>
                <c:pt idx="0">
                  <c:v>42552</c:v>
                </c:pt>
                <c:pt idx="1">
                  <c:v>42583</c:v>
                </c:pt>
                <c:pt idx="2">
                  <c:v>42614</c:v>
                </c:pt>
                <c:pt idx="3">
                  <c:v>42644</c:v>
                </c:pt>
                <c:pt idx="4">
                  <c:v>42675</c:v>
                </c:pt>
                <c:pt idx="5">
                  <c:v>42705</c:v>
                </c:pt>
                <c:pt idx="6">
                  <c:v>42736</c:v>
                </c:pt>
                <c:pt idx="7">
                  <c:v>42767</c:v>
                </c:pt>
                <c:pt idx="8">
                  <c:v>42795</c:v>
                </c:pt>
                <c:pt idx="9">
                  <c:v>42826</c:v>
                </c:pt>
                <c:pt idx="10">
                  <c:v>42856</c:v>
                </c:pt>
                <c:pt idx="11">
                  <c:v>42887</c:v>
                </c:pt>
                <c:pt idx="12">
                  <c:v>42917</c:v>
                </c:pt>
                <c:pt idx="13">
                  <c:v>42948</c:v>
                </c:pt>
                <c:pt idx="14">
                  <c:v>42979</c:v>
                </c:pt>
                <c:pt idx="15">
                  <c:v>43009</c:v>
                </c:pt>
                <c:pt idx="16">
                  <c:v>43040</c:v>
                </c:pt>
                <c:pt idx="17">
                  <c:v>43070</c:v>
                </c:pt>
                <c:pt idx="18">
                  <c:v>43101</c:v>
                </c:pt>
                <c:pt idx="19">
                  <c:v>43132</c:v>
                </c:pt>
                <c:pt idx="20">
                  <c:v>43160</c:v>
                </c:pt>
                <c:pt idx="21">
                  <c:v>43191</c:v>
                </c:pt>
                <c:pt idx="22">
                  <c:v>43221</c:v>
                </c:pt>
                <c:pt idx="23">
                  <c:v>43252</c:v>
                </c:pt>
                <c:pt idx="24">
                  <c:v>43282</c:v>
                </c:pt>
                <c:pt idx="25">
                  <c:v>43313</c:v>
                </c:pt>
                <c:pt idx="26">
                  <c:v>43344</c:v>
                </c:pt>
                <c:pt idx="27">
                  <c:v>43374</c:v>
                </c:pt>
                <c:pt idx="28">
                  <c:v>43405</c:v>
                </c:pt>
                <c:pt idx="29">
                  <c:v>43435</c:v>
                </c:pt>
                <c:pt idx="30">
                  <c:v>43466</c:v>
                </c:pt>
                <c:pt idx="31">
                  <c:v>43497</c:v>
                </c:pt>
                <c:pt idx="32">
                  <c:v>43525</c:v>
                </c:pt>
                <c:pt idx="33">
                  <c:v>43556</c:v>
                </c:pt>
                <c:pt idx="34">
                  <c:v>43586</c:v>
                </c:pt>
                <c:pt idx="35">
                  <c:v>43617</c:v>
                </c:pt>
                <c:pt idx="36">
                  <c:v>43647</c:v>
                </c:pt>
                <c:pt idx="37">
                  <c:v>43678</c:v>
                </c:pt>
                <c:pt idx="38">
                  <c:v>43709</c:v>
                </c:pt>
                <c:pt idx="39">
                  <c:v>43739</c:v>
                </c:pt>
                <c:pt idx="40">
                  <c:v>43770</c:v>
                </c:pt>
                <c:pt idx="41">
                  <c:v>43800</c:v>
                </c:pt>
                <c:pt idx="42">
                  <c:v>43831</c:v>
                </c:pt>
                <c:pt idx="43">
                  <c:v>43862</c:v>
                </c:pt>
                <c:pt idx="44">
                  <c:v>43891</c:v>
                </c:pt>
                <c:pt idx="45">
                  <c:v>43922</c:v>
                </c:pt>
                <c:pt idx="46">
                  <c:v>43952</c:v>
                </c:pt>
                <c:pt idx="47">
                  <c:v>43983</c:v>
                </c:pt>
                <c:pt idx="48">
                  <c:v>44013</c:v>
                </c:pt>
                <c:pt idx="49">
                  <c:v>44044</c:v>
                </c:pt>
                <c:pt idx="50">
                  <c:v>44075</c:v>
                </c:pt>
                <c:pt idx="51">
                  <c:v>44105</c:v>
                </c:pt>
                <c:pt idx="52">
                  <c:v>44136</c:v>
                </c:pt>
                <c:pt idx="53">
                  <c:v>44166</c:v>
                </c:pt>
                <c:pt idx="54">
                  <c:v>44197</c:v>
                </c:pt>
                <c:pt idx="55">
                  <c:v>44228</c:v>
                </c:pt>
                <c:pt idx="56">
                  <c:v>44256</c:v>
                </c:pt>
                <c:pt idx="57">
                  <c:v>44287</c:v>
                </c:pt>
                <c:pt idx="58">
                  <c:v>44317</c:v>
                </c:pt>
                <c:pt idx="59">
                  <c:v>44348</c:v>
                </c:pt>
                <c:pt idx="60">
                  <c:v>44378</c:v>
                </c:pt>
                <c:pt idx="61">
                  <c:v>44409</c:v>
                </c:pt>
                <c:pt idx="62">
                  <c:v>44440</c:v>
                </c:pt>
                <c:pt idx="63">
                  <c:v>44470</c:v>
                </c:pt>
                <c:pt idx="64">
                  <c:v>44501</c:v>
                </c:pt>
                <c:pt idx="65">
                  <c:v>44531</c:v>
                </c:pt>
                <c:pt idx="66">
                  <c:v>44562</c:v>
                </c:pt>
                <c:pt idx="67">
                  <c:v>44593</c:v>
                </c:pt>
                <c:pt idx="68">
                  <c:v>44621</c:v>
                </c:pt>
                <c:pt idx="69">
                  <c:v>44652</c:v>
                </c:pt>
                <c:pt idx="70">
                  <c:v>44682</c:v>
                </c:pt>
                <c:pt idx="71">
                  <c:v>44713</c:v>
                </c:pt>
                <c:pt idx="72">
                  <c:v>44743</c:v>
                </c:pt>
                <c:pt idx="73">
                  <c:v>44774</c:v>
                </c:pt>
                <c:pt idx="74">
                  <c:v>44805</c:v>
                </c:pt>
                <c:pt idx="75">
                  <c:v>44835</c:v>
                </c:pt>
                <c:pt idx="76">
                  <c:v>44866</c:v>
                </c:pt>
                <c:pt idx="77">
                  <c:v>44896</c:v>
                </c:pt>
                <c:pt idx="78">
                  <c:v>44927</c:v>
                </c:pt>
                <c:pt idx="79">
                  <c:v>44958</c:v>
                </c:pt>
                <c:pt idx="80">
                  <c:v>44986</c:v>
                </c:pt>
                <c:pt idx="81">
                  <c:v>45017</c:v>
                </c:pt>
                <c:pt idx="82">
                  <c:v>45047</c:v>
                </c:pt>
                <c:pt idx="83">
                  <c:v>45078</c:v>
                </c:pt>
                <c:pt idx="84">
                  <c:v>45108</c:v>
                </c:pt>
                <c:pt idx="85">
                  <c:v>45139</c:v>
                </c:pt>
                <c:pt idx="86">
                  <c:v>45170</c:v>
                </c:pt>
                <c:pt idx="87">
                  <c:v>45200</c:v>
                </c:pt>
                <c:pt idx="88">
                  <c:v>45231</c:v>
                </c:pt>
                <c:pt idx="89">
                  <c:v>45261</c:v>
                </c:pt>
                <c:pt idx="90">
                  <c:v>45292</c:v>
                </c:pt>
                <c:pt idx="91">
                  <c:v>45323</c:v>
                </c:pt>
                <c:pt idx="92">
                  <c:v>45352</c:v>
                </c:pt>
                <c:pt idx="93">
                  <c:v>45383</c:v>
                </c:pt>
                <c:pt idx="94">
                  <c:v>45413</c:v>
                </c:pt>
                <c:pt idx="95">
                  <c:v>45444</c:v>
                </c:pt>
              </c:numCache>
            </c:numRef>
          </c:cat>
          <c:val>
            <c:numRef>
              <c:f>Sheet1!$E$2:$E$97</c:f>
              <c:numCache>
                <c:formatCode>#,##0</c:formatCode>
                <c:ptCount val="96"/>
                <c:pt idx="0">
                  <c:v>1203</c:v>
                </c:pt>
                <c:pt idx="1">
                  <c:v>1232</c:v>
                </c:pt>
                <c:pt idx="2">
                  <c:v>1265</c:v>
                </c:pt>
                <c:pt idx="3">
                  <c:v>1288</c:v>
                </c:pt>
                <c:pt idx="4">
                  <c:v>1363</c:v>
                </c:pt>
                <c:pt idx="5">
                  <c:v>1425</c:v>
                </c:pt>
                <c:pt idx="6">
                  <c:v>1461</c:v>
                </c:pt>
                <c:pt idx="7">
                  <c:v>1526</c:v>
                </c:pt>
                <c:pt idx="8">
                  <c:v>1549</c:v>
                </c:pt>
                <c:pt idx="9">
                  <c:v>1492</c:v>
                </c:pt>
                <c:pt idx="10">
                  <c:v>1402</c:v>
                </c:pt>
                <c:pt idx="11">
                  <c:v>1362</c:v>
                </c:pt>
                <c:pt idx="12">
                  <c:v>1259</c:v>
                </c:pt>
                <c:pt idx="13">
                  <c:v>1204</c:v>
                </c:pt>
                <c:pt idx="14">
                  <c:v>1238</c:v>
                </c:pt>
                <c:pt idx="15">
                  <c:v>1213</c:v>
                </c:pt>
                <c:pt idx="16">
                  <c:v>1144</c:v>
                </c:pt>
                <c:pt idx="17">
                  <c:v>1070</c:v>
                </c:pt>
                <c:pt idx="18">
                  <c:v>1078</c:v>
                </c:pt>
                <c:pt idx="19">
                  <c:v>1062</c:v>
                </c:pt>
                <c:pt idx="20">
                  <c:v>1033</c:v>
                </c:pt>
                <c:pt idx="21">
                  <c:v>990</c:v>
                </c:pt>
                <c:pt idx="22">
                  <c:v>966</c:v>
                </c:pt>
                <c:pt idx="23">
                  <c:v>917</c:v>
                </c:pt>
                <c:pt idx="24">
                  <c:v>906</c:v>
                </c:pt>
                <c:pt idx="25">
                  <c:v>842</c:v>
                </c:pt>
                <c:pt idx="26">
                  <c:v>822</c:v>
                </c:pt>
                <c:pt idx="27">
                  <c:v>867</c:v>
                </c:pt>
                <c:pt idx="28">
                  <c:v>837</c:v>
                </c:pt>
                <c:pt idx="29">
                  <c:v>813</c:v>
                </c:pt>
                <c:pt idx="30">
                  <c:v>844</c:v>
                </c:pt>
                <c:pt idx="31">
                  <c:v>867</c:v>
                </c:pt>
                <c:pt idx="32">
                  <c:v>895</c:v>
                </c:pt>
                <c:pt idx="33">
                  <c:v>922</c:v>
                </c:pt>
                <c:pt idx="34">
                  <c:v>922</c:v>
                </c:pt>
                <c:pt idx="35">
                  <c:v>845</c:v>
                </c:pt>
                <c:pt idx="36">
                  <c:v>943</c:v>
                </c:pt>
                <c:pt idx="37">
                  <c:v>976</c:v>
                </c:pt>
                <c:pt idx="38">
                  <c:v>1023</c:v>
                </c:pt>
                <c:pt idx="39">
                  <c:v>1034</c:v>
                </c:pt>
                <c:pt idx="40">
                  <c:v>959</c:v>
                </c:pt>
                <c:pt idx="41">
                  <c:v>906</c:v>
                </c:pt>
                <c:pt idx="42">
                  <c:v>920</c:v>
                </c:pt>
                <c:pt idx="43">
                  <c:v>895</c:v>
                </c:pt>
                <c:pt idx="44">
                  <c:v>945</c:v>
                </c:pt>
                <c:pt idx="45">
                  <c:v>1087</c:v>
                </c:pt>
                <c:pt idx="46">
                  <c:v>1102</c:v>
                </c:pt>
                <c:pt idx="47">
                  <c:v>876</c:v>
                </c:pt>
                <c:pt idx="48">
                  <c:v>788</c:v>
                </c:pt>
                <c:pt idx="49">
                  <c:v>675</c:v>
                </c:pt>
                <c:pt idx="50">
                  <c:v>614</c:v>
                </c:pt>
                <c:pt idx="51">
                  <c:v>586</c:v>
                </c:pt>
                <c:pt idx="52">
                  <c:v>554</c:v>
                </c:pt>
                <c:pt idx="53">
                  <c:v>561</c:v>
                </c:pt>
                <c:pt idx="54">
                  <c:v>564</c:v>
                </c:pt>
                <c:pt idx="55">
                  <c:v>532</c:v>
                </c:pt>
                <c:pt idx="56">
                  <c:v>519</c:v>
                </c:pt>
                <c:pt idx="57">
                  <c:v>489</c:v>
                </c:pt>
                <c:pt idx="58">
                  <c:v>448</c:v>
                </c:pt>
                <c:pt idx="59">
                  <c:v>398</c:v>
                </c:pt>
                <c:pt idx="60">
                  <c:v>380</c:v>
                </c:pt>
                <c:pt idx="61">
                  <c:v>411</c:v>
                </c:pt>
                <c:pt idx="62">
                  <c:v>481</c:v>
                </c:pt>
                <c:pt idx="63">
                  <c:v>601</c:v>
                </c:pt>
                <c:pt idx="64">
                  <c:v>641</c:v>
                </c:pt>
                <c:pt idx="65">
                  <c:v>719</c:v>
                </c:pt>
                <c:pt idx="66">
                  <c:v>819</c:v>
                </c:pt>
                <c:pt idx="67">
                  <c:v>949</c:v>
                </c:pt>
                <c:pt idx="68">
                  <c:v>1183</c:v>
                </c:pt>
                <c:pt idx="69">
                  <c:v>1551</c:v>
                </c:pt>
                <c:pt idx="70">
                  <c:v>1992</c:v>
                </c:pt>
                <c:pt idx="71">
                  <c:v>2218</c:v>
                </c:pt>
                <c:pt idx="72">
                  <c:v>2288</c:v>
                </c:pt>
                <c:pt idx="73">
                  <c:v>2477</c:v>
                </c:pt>
                <c:pt idx="74">
                  <c:v>2770</c:v>
                </c:pt>
                <c:pt idx="75">
                  <c:v>2968</c:v>
                </c:pt>
                <c:pt idx="76">
                  <c:v>3223</c:v>
                </c:pt>
                <c:pt idx="77">
                  <c:v>3464</c:v>
                </c:pt>
                <c:pt idx="78">
                  <c:v>3735</c:v>
                </c:pt>
                <c:pt idx="79">
                  <c:v>3807</c:v>
                </c:pt>
                <c:pt idx="80">
                  <c:v>3839</c:v>
                </c:pt>
                <c:pt idx="81">
                  <c:v>3722</c:v>
                </c:pt>
                <c:pt idx="82">
                  <c:v>3789</c:v>
                </c:pt>
                <c:pt idx="83">
                  <c:v>3794</c:v>
                </c:pt>
                <c:pt idx="84">
                  <c:v>3714</c:v>
                </c:pt>
                <c:pt idx="85">
                  <c:v>3695</c:v>
                </c:pt>
                <c:pt idx="86">
                  <c:v>3722</c:v>
                </c:pt>
                <c:pt idx="87">
                  <c:v>3783</c:v>
                </c:pt>
                <c:pt idx="88">
                  <c:v>3679</c:v>
                </c:pt>
                <c:pt idx="89">
                  <c:v>3781</c:v>
                </c:pt>
                <c:pt idx="90">
                  <c:v>3989</c:v>
                </c:pt>
                <c:pt idx="91">
                  <c:v>4211</c:v>
                </c:pt>
                <c:pt idx="92">
                  <c:v>4383</c:v>
                </c:pt>
                <c:pt idx="93">
                  <c:v>4614</c:v>
                </c:pt>
                <c:pt idx="94">
                  <c:v>4810</c:v>
                </c:pt>
                <c:pt idx="95">
                  <c:v>4801</c:v>
                </c:pt>
              </c:numCache>
            </c:numRef>
          </c:val>
          <c:smooth val="0"/>
          <c:extLst>
            <c:ext xmlns:c16="http://schemas.microsoft.com/office/drawing/2014/chart" uri="{C3380CC4-5D6E-409C-BE32-E72D297353CC}">
              <c16:uniqueId val="{00000003-20B8-48CB-9847-7DF2E7DE3BDD}"/>
            </c:ext>
          </c:extLst>
        </c:ser>
        <c:dLbls>
          <c:showLegendKey val="0"/>
          <c:showVal val="0"/>
          <c:showCatName val="0"/>
          <c:showSerName val="0"/>
          <c:showPercent val="0"/>
          <c:showBubbleSize val="0"/>
        </c:dLbls>
        <c:smooth val="0"/>
        <c:axId val="480702280"/>
        <c:axId val="480696376"/>
      </c:lineChart>
      <c:dateAx>
        <c:axId val="48070228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Month</a:t>
                </a:r>
                <a:endParaRPr lang="en-US" b="1"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mmm\-yy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80696376"/>
        <c:crosses val="autoZero"/>
        <c:auto val="1"/>
        <c:lblOffset val="100"/>
        <c:baseTimeUnit val="months"/>
      </c:dateAx>
      <c:valAx>
        <c:axId val="480696376"/>
        <c:scaling>
          <c:orientation val="minMax"/>
          <c:max val="500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80702280"/>
        <c:crosses val="autoZero"/>
        <c:crossBetween val="between"/>
        <c:majorUnit val="500"/>
      </c:valAx>
      <c:spPr>
        <a:noFill/>
        <a:ln>
          <a:noFill/>
        </a:ln>
        <a:effectLst/>
      </c:spPr>
    </c:plotArea>
    <c:legend>
      <c:legendPos val="b"/>
      <c:legendEntry>
        <c:idx val="0"/>
        <c:txPr>
          <a:bodyPr rot="0" spcFirstLastPara="1" vertOverflow="ellipsis" vert="horz" wrap="square" anchor="ctr" anchorCtr="1"/>
          <a:lstStyle/>
          <a:p>
            <a:pPr>
              <a:defRPr sz="1197" b="1" i="0" u="none" strike="noStrike" kern="1200" baseline="0">
                <a:solidFill>
                  <a:srgbClr val="00B050"/>
                </a:solidFill>
                <a:latin typeface="Calibri" panose="020F0502020204030204" pitchFamily="34" charset="0"/>
                <a:ea typeface="+mn-ea"/>
                <a:cs typeface="Calibri" panose="020F0502020204030204" pitchFamily="34" charset="0"/>
              </a:defRPr>
            </a:pPr>
            <a:endParaRPr lang="en-US"/>
          </a:p>
        </c:txPr>
      </c:legendEntry>
      <c:legendEntry>
        <c:idx val="1"/>
        <c:txPr>
          <a:bodyPr rot="0" spcFirstLastPara="1" vertOverflow="ellipsis" vert="horz" wrap="square" anchor="ctr" anchorCtr="1"/>
          <a:lstStyle/>
          <a:p>
            <a:pPr>
              <a:defRPr sz="1197" b="1" i="0" u="none" strike="noStrike" kern="1200" baseline="0">
                <a:solidFill>
                  <a:schemeClr val="accent2"/>
                </a:solidFill>
                <a:latin typeface="Calibri" panose="020F0502020204030204" pitchFamily="34" charset="0"/>
                <a:ea typeface="+mn-ea"/>
                <a:cs typeface="Calibri" panose="020F0502020204030204" pitchFamily="34" charset="0"/>
              </a:defRPr>
            </a:pPr>
            <a:endParaRPr lang="en-US"/>
          </a:p>
        </c:txPr>
      </c:legendEntry>
      <c:legendEntry>
        <c:idx val="2"/>
        <c:txPr>
          <a:bodyPr rot="0" spcFirstLastPara="1" vertOverflow="ellipsis" vert="horz" wrap="square" anchor="ctr" anchorCtr="1"/>
          <a:lstStyle/>
          <a:p>
            <a:pPr>
              <a:defRPr sz="1197" b="1" i="0" u="none" strike="noStrike" kern="1200" baseline="0">
                <a:solidFill>
                  <a:srgbClr val="7030A0"/>
                </a:solidFill>
                <a:latin typeface="Calibri" panose="020F0502020204030204" pitchFamily="34" charset="0"/>
                <a:ea typeface="+mn-ea"/>
                <a:cs typeface="Calibri" panose="020F0502020204030204" pitchFamily="34" charset="0"/>
              </a:defRPr>
            </a:pPr>
            <a:endParaRPr lang="en-US"/>
          </a:p>
        </c:txPr>
      </c:legendEntry>
      <c:legendEntry>
        <c:idx val="3"/>
        <c:txPr>
          <a:bodyPr rot="0" spcFirstLastPara="1" vertOverflow="ellipsis" vert="horz" wrap="square" anchor="ctr" anchorCtr="1"/>
          <a:lstStyle/>
          <a:p>
            <a:pPr>
              <a:defRPr sz="1197" b="1" i="0" u="none" strike="noStrike" kern="1200" baseline="0">
                <a:solidFill>
                  <a:srgbClr val="0070C0"/>
                </a:solidFill>
                <a:latin typeface="Calibri" panose="020F0502020204030204" pitchFamily="34" charset="0"/>
                <a:ea typeface="+mn-ea"/>
                <a:cs typeface="Calibri" panose="020F0502020204030204" pitchFamily="34" charset="0"/>
              </a:defRPr>
            </a:pPr>
            <a:endParaRPr lang="en-US"/>
          </a:p>
        </c:txPr>
      </c:legendEntry>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Employment Security Job Search</c:v>
                </c:pt>
              </c:strCache>
            </c:strRef>
          </c:tx>
          <c:spPr>
            <a:ln w="57150" cap="rnd">
              <a:solidFill>
                <a:srgbClr val="00B050"/>
              </a:solidFill>
              <a:round/>
            </a:ln>
            <a:effectLst/>
          </c:spPr>
          <c:marker>
            <c:symbol val="none"/>
          </c:marker>
          <c:cat>
            <c:numRef>
              <c:f>Sheet1!$A$2:$A$97</c:f>
              <c:numCache>
                <c:formatCode>mmm\-yyyy</c:formatCode>
                <c:ptCount val="96"/>
                <c:pt idx="0">
                  <c:v>42552</c:v>
                </c:pt>
                <c:pt idx="1">
                  <c:v>42583</c:v>
                </c:pt>
                <c:pt idx="2">
                  <c:v>42614</c:v>
                </c:pt>
                <c:pt idx="3">
                  <c:v>42644</c:v>
                </c:pt>
                <c:pt idx="4">
                  <c:v>42675</c:v>
                </c:pt>
                <c:pt idx="5">
                  <c:v>42705</c:v>
                </c:pt>
                <c:pt idx="6">
                  <c:v>42736</c:v>
                </c:pt>
                <c:pt idx="7">
                  <c:v>42767</c:v>
                </c:pt>
                <c:pt idx="8">
                  <c:v>42795</c:v>
                </c:pt>
                <c:pt idx="9">
                  <c:v>42826</c:v>
                </c:pt>
                <c:pt idx="10">
                  <c:v>42856</c:v>
                </c:pt>
                <c:pt idx="11">
                  <c:v>42887</c:v>
                </c:pt>
                <c:pt idx="12">
                  <c:v>42917</c:v>
                </c:pt>
                <c:pt idx="13">
                  <c:v>42948</c:v>
                </c:pt>
                <c:pt idx="14">
                  <c:v>42979</c:v>
                </c:pt>
                <c:pt idx="15">
                  <c:v>43009</c:v>
                </c:pt>
                <c:pt idx="16">
                  <c:v>43040</c:v>
                </c:pt>
                <c:pt idx="17">
                  <c:v>43070</c:v>
                </c:pt>
                <c:pt idx="18">
                  <c:v>43101</c:v>
                </c:pt>
                <c:pt idx="19">
                  <c:v>43132</c:v>
                </c:pt>
                <c:pt idx="20">
                  <c:v>43160</c:v>
                </c:pt>
                <c:pt idx="21">
                  <c:v>43191</c:v>
                </c:pt>
                <c:pt idx="22">
                  <c:v>43221</c:v>
                </c:pt>
                <c:pt idx="23">
                  <c:v>43252</c:v>
                </c:pt>
                <c:pt idx="24">
                  <c:v>43282</c:v>
                </c:pt>
                <c:pt idx="25">
                  <c:v>43313</c:v>
                </c:pt>
                <c:pt idx="26">
                  <c:v>43344</c:v>
                </c:pt>
                <c:pt idx="27">
                  <c:v>43374</c:v>
                </c:pt>
                <c:pt idx="28">
                  <c:v>43405</c:v>
                </c:pt>
                <c:pt idx="29">
                  <c:v>43435</c:v>
                </c:pt>
                <c:pt idx="30">
                  <c:v>43466</c:v>
                </c:pt>
                <c:pt idx="31">
                  <c:v>43497</c:v>
                </c:pt>
                <c:pt idx="32">
                  <c:v>43525</c:v>
                </c:pt>
                <c:pt idx="33">
                  <c:v>43556</c:v>
                </c:pt>
                <c:pt idx="34">
                  <c:v>43586</c:v>
                </c:pt>
                <c:pt idx="35">
                  <c:v>43617</c:v>
                </c:pt>
                <c:pt idx="36">
                  <c:v>43647</c:v>
                </c:pt>
                <c:pt idx="37">
                  <c:v>43678</c:v>
                </c:pt>
                <c:pt idx="38">
                  <c:v>43709</c:v>
                </c:pt>
                <c:pt idx="39">
                  <c:v>43739</c:v>
                </c:pt>
                <c:pt idx="40">
                  <c:v>43770</c:v>
                </c:pt>
                <c:pt idx="41">
                  <c:v>43800</c:v>
                </c:pt>
                <c:pt idx="42">
                  <c:v>43831</c:v>
                </c:pt>
                <c:pt idx="43">
                  <c:v>43862</c:v>
                </c:pt>
                <c:pt idx="44">
                  <c:v>43891</c:v>
                </c:pt>
                <c:pt idx="45">
                  <c:v>43922</c:v>
                </c:pt>
                <c:pt idx="46">
                  <c:v>43952</c:v>
                </c:pt>
                <c:pt idx="47">
                  <c:v>43983</c:v>
                </c:pt>
                <c:pt idx="48">
                  <c:v>44013</c:v>
                </c:pt>
                <c:pt idx="49">
                  <c:v>44044</c:v>
                </c:pt>
                <c:pt idx="50">
                  <c:v>44075</c:v>
                </c:pt>
                <c:pt idx="51">
                  <c:v>44105</c:v>
                </c:pt>
                <c:pt idx="52">
                  <c:v>44136</c:v>
                </c:pt>
                <c:pt idx="53">
                  <c:v>44166</c:v>
                </c:pt>
                <c:pt idx="54">
                  <c:v>44197</c:v>
                </c:pt>
                <c:pt idx="55">
                  <c:v>44228</c:v>
                </c:pt>
                <c:pt idx="56">
                  <c:v>44256</c:v>
                </c:pt>
                <c:pt idx="57">
                  <c:v>44287</c:v>
                </c:pt>
                <c:pt idx="58">
                  <c:v>44317</c:v>
                </c:pt>
                <c:pt idx="59">
                  <c:v>44348</c:v>
                </c:pt>
                <c:pt idx="60">
                  <c:v>44378</c:v>
                </c:pt>
                <c:pt idx="61">
                  <c:v>44409</c:v>
                </c:pt>
                <c:pt idx="62">
                  <c:v>44440</c:v>
                </c:pt>
                <c:pt idx="63">
                  <c:v>44470</c:v>
                </c:pt>
                <c:pt idx="64">
                  <c:v>44501</c:v>
                </c:pt>
                <c:pt idx="65">
                  <c:v>44531</c:v>
                </c:pt>
                <c:pt idx="66">
                  <c:v>44562</c:v>
                </c:pt>
                <c:pt idx="67">
                  <c:v>44593</c:v>
                </c:pt>
                <c:pt idx="68">
                  <c:v>44621</c:v>
                </c:pt>
                <c:pt idx="69">
                  <c:v>44652</c:v>
                </c:pt>
                <c:pt idx="70">
                  <c:v>44682</c:v>
                </c:pt>
                <c:pt idx="71">
                  <c:v>44713</c:v>
                </c:pt>
                <c:pt idx="72">
                  <c:v>44743</c:v>
                </c:pt>
                <c:pt idx="73">
                  <c:v>44774</c:v>
                </c:pt>
                <c:pt idx="74">
                  <c:v>44805</c:v>
                </c:pt>
                <c:pt idx="75">
                  <c:v>44835</c:v>
                </c:pt>
                <c:pt idx="76">
                  <c:v>44866</c:v>
                </c:pt>
                <c:pt idx="77">
                  <c:v>44896</c:v>
                </c:pt>
                <c:pt idx="78">
                  <c:v>44927</c:v>
                </c:pt>
                <c:pt idx="79">
                  <c:v>44958</c:v>
                </c:pt>
                <c:pt idx="80">
                  <c:v>44986</c:v>
                </c:pt>
                <c:pt idx="81">
                  <c:v>45017</c:v>
                </c:pt>
                <c:pt idx="82">
                  <c:v>45047</c:v>
                </c:pt>
                <c:pt idx="83">
                  <c:v>45078</c:v>
                </c:pt>
                <c:pt idx="84">
                  <c:v>45108</c:v>
                </c:pt>
                <c:pt idx="85">
                  <c:v>45139</c:v>
                </c:pt>
                <c:pt idx="86">
                  <c:v>45170</c:v>
                </c:pt>
                <c:pt idx="87">
                  <c:v>45200</c:v>
                </c:pt>
                <c:pt idx="88">
                  <c:v>45231</c:v>
                </c:pt>
                <c:pt idx="89">
                  <c:v>45261</c:v>
                </c:pt>
                <c:pt idx="90">
                  <c:v>45292</c:v>
                </c:pt>
                <c:pt idx="91">
                  <c:v>45323</c:v>
                </c:pt>
                <c:pt idx="92">
                  <c:v>45352</c:v>
                </c:pt>
                <c:pt idx="93">
                  <c:v>45383</c:v>
                </c:pt>
                <c:pt idx="94">
                  <c:v>45413</c:v>
                </c:pt>
                <c:pt idx="95">
                  <c:v>45444</c:v>
                </c:pt>
              </c:numCache>
            </c:numRef>
          </c:cat>
          <c:val>
            <c:numRef>
              <c:f>Sheet1!$B$2:$B$97</c:f>
              <c:numCache>
                <c:formatCode>#,##0</c:formatCode>
                <c:ptCount val="96"/>
                <c:pt idx="0">
                  <c:v>2026</c:v>
                </c:pt>
                <c:pt idx="1">
                  <c:v>2118</c:v>
                </c:pt>
                <c:pt idx="2">
                  <c:v>2015</c:v>
                </c:pt>
                <c:pt idx="3">
                  <c:v>1921</c:v>
                </c:pt>
                <c:pt idx="4">
                  <c:v>1954</c:v>
                </c:pt>
                <c:pt idx="5">
                  <c:v>2127</c:v>
                </c:pt>
                <c:pt idx="6">
                  <c:v>2177</c:v>
                </c:pt>
                <c:pt idx="7">
                  <c:v>1992</c:v>
                </c:pt>
                <c:pt idx="8">
                  <c:v>1994</c:v>
                </c:pt>
                <c:pt idx="9">
                  <c:v>1784</c:v>
                </c:pt>
                <c:pt idx="10">
                  <c:v>1767</c:v>
                </c:pt>
                <c:pt idx="11">
                  <c:v>1817</c:v>
                </c:pt>
                <c:pt idx="12">
                  <c:v>1799</c:v>
                </c:pt>
                <c:pt idx="13">
                  <c:v>1946</c:v>
                </c:pt>
                <c:pt idx="14">
                  <c:v>1768</c:v>
                </c:pt>
                <c:pt idx="15">
                  <c:v>1684</c:v>
                </c:pt>
                <c:pt idx="16">
                  <c:v>1556</c:v>
                </c:pt>
                <c:pt idx="17">
                  <c:v>1570</c:v>
                </c:pt>
                <c:pt idx="18">
                  <c:v>1690</c:v>
                </c:pt>
                <c:pt idx="19">
                  <c:v>1517</c:v>
                </c:pt>
                <c:pt idx="20">
                  <c:v>1474</c:v>
                </c:pt>
                <c:pt idx="21">
                  <c:v>1398</c:v>
                </c:pt>
                <c:pt idx="22">
                  <c:v>1399</c:v>
                </c:pt>
                <c:pt idx="23">
                  <c:v>1287</c:v>
                </c:pt>
                <c:pt idx="24">
                  <c:v>1344</c:v>
                </c:pt>
                <c:pt idx="25">
                  <c:v>1419</c:v>
                </c:pt>
                <c:pt idx="26">
                  <c:v>1377</c:v>
                </c:pt>
                <c:pt idx="27">
                  <c:v>1393</c:v>
                </c:pt>
                <c:pt idx="28">
                  <c:v>1340</c:v>
                </c:pt>
                <c:pt idx="29">
                  <c:v>1477</c:v>
                </c:pt>
                <c:pt idx="30">
                  <c:v>1582</c:v>
                </c:pt>
                <c:pt idx="31">
                  <c:v>1425</c:v>
                </c:pt>
                <c:pt idx="32">
                  <c:v>1462</c:v>
                </c:pt>
                <c:pt idx="33">
                  <c:v>1469</c:v>
                </c:pt>
                <c:pt idx="34">
                  <c:v>1368</c:v>
                </c:pt>
                <c:pt idx="35">
                  <c:v>1294</c:v>
                </c:pt>
                <c:pt idx="36">
                  <c:v>1425</c:v>
                </c:pt>
                <c:pt idx="37">
                  <c:v>1412</c:v>
                </c:pt>
                <c:pt idx="38">
                  <c:v>1432</c:v>
                </c:pt>
                <c:pt idx="39">
                  <c:v>1480</c:v>
                </c:pt>
                <c:pt idx="40">
                  <c:v>1378</c:v>
                </c:pt>
                <c:pt idx="41">
                  <c:v>1504</c:v>
                </c:pt>
                <c:pt idx="42">
                  <c:v>1579</c:v>
                </c:pt>
                <c:pt idx="43">
                  <c:v>1506</c:v>
                </c:pt>
                <c:pt idx="44">
                  <c:v>1237</c:v>
                </c:pt>
                <c:pt idx="45">
                  <c:v>683</c:v>
                </c:pt>
                <c:pt idx="46">
                  <c:v>448</c:v>
                </c:pt>
                <c:pt idx="47">
                  <c:v>387</c:v>
                </c:pt>
                <c:pt idx="48">
                  <c:v>385</c:v>
                </c:pt>
                <c:pt idx="49">
                  <c:v>282</c:v>
                </c:pt>
                <c:pt idx="50">
                  <c:v>288</c:v>
                </c:pt>
                <c:pt idx="51">
                  <c:v>339</c:v>
                </c:pt>
                <c:pt idx="52">
                  <c:v>328</c:v>
                </c:pt>
                <c:pt idx="53">
                  <c:v>381</c:v>
                </c:pt>
                <c:pt idx="54">
                  <c:v>387</c:v>
                </c:pt>
                <c:pt idx="55">
                  <c:v>349</c:v>
                </c:pt>
                <c:pt idx="56">
                  <c:v>334</c:v>
                </c:pt>
                <c:pt idx="57">
                  <c:v>287</c:v>
                </c:pt>
                <c:pt idx="58">
                  <c:v>267</c:v>
                </c:pt>
                <c:pt idx="59">
                  <c:v>308</c:v>
                </c:pt>
                <c:pt idx="60">
                  <c:v>279</c:v>
                </c:pt>
                <c:pt idx="61">
                  <c:v>278</c:v>
                </c:pt>
                <c:pt idx="62">
                  <c:v>541</c:v>
                </c:pt>
                <c:pt idx="63">
                  <c:v>1245</c:v>
                </c:pt>
                <c:pt idx="64">
                  <c:v>1570</c:v>
                </c:pt>
                <c:pt idx="65">
                  <c:v>1690</c:v>
                </c:pt>
                <c:pt idx="66">
                  <c:v>1704</c:v>
                </c:pt>
                <c:pt idx="67">
                  <c:v>1697</c:v>
                </c:pt>
                <c:pt idx="68">
                  <c:v>1781</c:v>
                </c:pt>
                <c:pt idx="69">
                  <c:v>1595</c:v>
                </c:pt>
                <c:pt idx="70">
                  <c:v>1550</c:v>
                </c:pt>
                <c:pt idx="71">
                  <c:v>1521</c:v>
                </c:pt>
                <c:pt idx="72">
                  <c:v>1475</c:v>
                </c:pt>
                <c:pt idx="73">
                  <c:v>1665</c:v>
                </c:pt>
                <c:pt idx="74">
                  <c:v>1720</c:v>
                </c:pt>
                <c:pt idx="75">
                  <c:v>1629</c:v>
                </c:pt>
                <c:pt idx="76">
                  <c:v>1640</c:v>
                </c:pt>
                <c:pt idx="77">
                  <c:v>1629</c:v>
                </c:pt>
                <c:pt idx="78">
                  <c:v>1690</c:v>
                </c:pt>
                <c:pt idx="79">
                  <c:v>1682</c:v>
                </c:pt>
                <c:pt idx="80">
                  <c:v>1714</c:v>
                </c:pt>
                <c:pt idx="81">
                  <c:v>1627</c:v>
                </c:pt>
                <c:pt idx="82">
                  <c:v>1658</c:v>
                </c:pt>
                <c:pt idx="83">
                  <c:v>1542</c:v>
                </c:pt>
                <c:pt idx="84">
                  <c:v>1434</c:v>
                </c:pt>
                <c:pt idx="85">
                  <c:v>1446</c:v>
                </c:pt>
                <c:pt idx="86">
                  <c:v>1397</c:v>
                </c:pt>
                <c:pt idx="87">
                  <c:v>1563</c:v>
                </c:pt>
                <c:pt idx="88">
                  <c:v>1503</c:v>
                </c:pt>
                <c:pt idx="89">
                  <c:v>1439</c:v>
                </c:pt>
                <c:pt idx="90">
                  <c:v>1628</c:v>
                </c:pt>
                <c:pt idx="91">
                  <c:v>1544</c:v>
                </c:pt>
                <c:pt idx="92">
                  <c:v>1617</c:v>
                </c:pt>
                <c:pt idx="93">
                  <c:v>1626</c:v>
                </c:pt>
                <c:pt idx="94">
                  <c:v>1562</c:v>
                </c:pt>
                <c:pt idx="95">
                  <c:v>1383</c:v>
                </c:pt>
              </c:numCache>
            </c:numRef>
          </c:val>
          <c:smooth val="0"/>
          <c:extLst>
            <c:ext xmlns:c16="http://schemas.microsoft.com/office/drawing/2014/chart" uri="{C3380CC4-5D6E-409C-BE32-E72D297353CC}">
              <c16:uniqueId val="{00000000-20B8-48CB-9847-7DF2E7DE3BDD}"/>
            </c:ext>
          </c:extLst>
        </c:ser>
        <c:ser>
          <c:idx val="1"/>
          <c:order val="1"/>
          <c:tx>
            <c:strRef>
              <c:f>Sheet1!$C$1</c:f>
              <c:strCache>
                <c:ptCount val="1"/>
                <c:pt idx="0">
                  <c:v>Vocational or Postsecondary Education</c:v>
                </c:pt>
              </c:strCache>
            </c:strRef>
          </c:tx>
          <c:spPr>
            <a:ln w="57150" cap="rnd">
              <a:solidFill>
                <a:schemeClr val="accent2"/>
              </a:solidFill>
              <a:round/>
            </a:ln>
            <a:effectLst/>
          </c:spPr>
          <c:marker>
            <c:symbol val="none"/>
          </c:marker>
          <c:cat>
            <c:numRef>
              <c:f>Sheet1!$A$2:$A$97</c:f>
              <c:numCache>
                <c:formatCode>mmm\-yyyy</c:formatCode>
                <c:ptCount val="96"/>
                <c:pt idx="0">
                  <c:v>42552</c:v>
                </c:pt>
                <c:pt idx="1">
                  <c:v>42583</c:v>
                </c:pt>
                <c:pt idx="2">
                  <c:v>42614</c:v>
                </c:pt>
                <c:pt idx="3">
                  <c:v>42644</c:v>
                </c:pt>
                <c:pt idx="4">
                  <c:v>42675</c:v>
                </c:pt>
                <c:pt idx="5">
                  <c:v>42705</c:v>
                </c:pt>
                <c:pt idx="6">
                  <c:v>42736</c:v>
                </c:pt>
                <c:pt idx="7">
                  <c:v>42767</c:v>
                </c:pt>
                <c:pt idx="8">
                  <c:v>42795</c:v>
                </c:pt>
                <c:pt idx="9">
                  <c:v>42826</c:v>
                </c:pt>
                <c:pt idx="10">
                  <c:v>42856</c:v>
                </c:pt>
                <c:pt idx="11">
                  <c:v>42887</c:v>
                </c:pt>
                <c:pt idx="12">
                  <c:v>42917</c:v>
                </c:pt>
                <c:pt idx="13">
                  <c:v>42948</c:v>
                </c:pt>
                <c:pt idx="14">
                  <c:v>42979</c:v>
                </c:pt>
                <c:pt idx="15">
                  <c:v>43009</c:v>
                </c:pt>
                <c:pt idx="16">
                  <c:v>43040</c:v>
                </c:pt>
                <c:pt idx="17">
                  <c:v>43070</c:v>
                </c:pt>
                <c:pt idx="18">
                  <c:v>43101</c:v>
                </c:pt>
                <c:pt idx="19">
                  <c:v>43132</c:v>
                </c:pt>
                <c:pt idx="20">
                  <c:v>43160</c:v>
                </c:pt>
                <c:pt idx="21">
                  <c:v>43191</c:v>
                </c:pt>
                <c:pt idx="22">
                  <c:v>43221</c:v>
                </c:pt>
                <c:pt idx="23">
                  <c:v>43252</c:v>
                </c:pt>
                <c:pt idx="24">
                  <c:v>43282</c:v>
                </c:pt>
                <c:pt idx="25">
                  <c:v>43313</c:v>
                </c:pt>
                <c:pt idx="26">
                  <c:v>43344</c:v>
                </c:pt>
                <c:pt idx="27">
                  <c:v>43374</c:v>
                </c:pt>
                <c:pt idx="28">
                  <c:v>43405</c:v>
                </c:pt>
                <c:pt idx="29">
                  <c:v>43435</c:v>
                </c:pt>
                <c:pt idx="30">
                  <c:v>43466</c:v>
                </c:pt>
                <c:pt idx="31">
                  <c:v>43497</c:v>
                </c:pt>
                <c:pt idx="32">
                  <c:v>43525</c:v>
                </c:pt>
                <c:pt idx="33">
                  <c:v>43556</c:v>
                </c:pt>
                <c:pt idx="34">
                  <c:v>43586</c:v>
                </c:pt>
                <c:pt idx="35">
                  <c:v>43617</c:v>
                </c:pt>
                <c:pt idx="36">
                  <c:v>43647</c:v>
                </c:pt>
                <c:pt idx="37">
                  <c:v>43678</c:v>
                </c:pt>
                <c:pt idx="38">
                  <c:v>43709</c:v>
                </c:pt>
                <c:pt idx="39">
                  <c:v>43739</c:v>
                </c:pt>
                <c:pt idx="40">
                  <c:v>43770</c:v>
                </c:pt>
                <c:pt idx="41">
                  <c:v>43800</c:v>
                </c:pt>
                <c:pt idx="42">
                  <c:v>43831</c:v>
                </c:pt>
                <c:pt idx="43">
                  <c:v>43862</c:v>
                </c:pt>
                <c:pt idx="44">
                  <c:v>43891</c:v>
                </c:pt>
                <c:pt idx="45">
                  <c:v>43922</c:v>
                </c:pt>
                <c:pt idx="46">
                  <c:v>43952</c:v>
                </c:pt>
                <c:pt idx="47">
                  <c:v>43983</c:v>
                </c:pt>
                <c:pt idx="48">
                  <c:v>44013</c:v>
                </c:pt>
                <c:pt idx="49">
                  <c:v>44044</c:v>
                </c:pt>
                <c:pt idx="50">
                  <c:v>44075</c:v>
                </c:pt>
                <c:pt idx="51">
                  <c:v>44105</c:v>
                </c:pt>
                <c:pt idx="52">
                  <c:v>44136</c:v>
                </c:pt>
                <c:pt idx="53">
                  <c:v>44166</c:v>
                </c:pt>
                <c:pt idx="54">
                  <c:v>44197</c:v>
                </c:pt>
                <c:pt idx="55">
                  <c:v>44228</c:v>
                </c:pt>
                <c:pt idx="56">
                  <c:v>44256</c:v>
                </c:pt>
                <c:pt idx="57">
                  <c:v>44287</c:v>
                </c:pt>
                <c:pt idx="58">
                  <c:v>44317</c:v>
                </c:pt>
                <c:pt idx="59">
                  <c:v>44348</c:v>
                </c:pt>
                <c:pt idx="60">
                  <c:v>44378</c:v>
                </c:pt>
                <c:pt idx="61">
                  <c:v>44409</c:v>
                </c:pt>
                <c:pt idx="62">
                  <c:v>44440</c:v>
                </c:pt>
                <c:pt idx="63">
                  <c:v>44470</c:v>
                </c:pt>
                <c:pt idx="64">
                  <c:v>44501</c:v>
                </c:pt>
                <c:pt idx="65">
                  <c:v>44531</c:v>
                </c:pt>
                <c:pt idx="66">
                  <c:v>44562</c:v>
                </c:pt>
                <c:pt idx="67">
                  <c:v>44593</c:v>
                </c:pt>
                <c:pt idx="68">
                  <c:v>44621</c:v>
                </c:pt>
                <c:pt idx="69">
                  <c:v>44652</c:v>
                </c:pt>
                <c:pt idx="70">
                  <c:v>44682</c:v>
                </c:pt>
                <c:pt idx="71">
                  <c:v>44713</c:v>
                </c:pt>
                <c:pt idx="72">
                  <c:v>44743</c:v>
                </c:pt>
                <c:pt idx="73">
                  <c:v>44774</c:v>
                </c:pt>
                <c:pt idx="74">
                  <c:v>44805</c:v>
                </c:pt>
                <c:pt idx="75">
                  <c:v>44835</c:v>
                </c:pt>
                <c:pt idx="76">
                  <c:v>44866</c:v>
                </c:pt>
                <c:pt idx="77">
                  <c:v>44896</c:v>
                </c:pt>
                <c:pt idx="78">
                  <c:v>44927</c:v>
                </c:pt>
                <c:pt idx="79">
                  <c:v>44958</c:v>
                </c:pt>
                <c:pt idx="80">
                  <c:v>44986</c:v>
                </c:pt>
                <c:pt idx="81">
                  <c:v>45017</c:v>
                </c:pt>
                <c:pt idx="82">
                  <c:v>45047</c:v>
                </c:pt>
                <c:pt idx="83">
                  <c:v>45078</c:v>
                </c:pt>
                <c:pt idx="84">
                  <c:v>45108</c:v>
                </c:pt>
                <c:pt idx="85">
                  <c:v>45139</c:v>
                </c:pt>
                <c:pt idx="86">
                  <c:v>45170</c:v>
                </c:pt>
                <c:pt idx="87">
                  <c:v>45200</c:v>
                </c:pt>
                <c:pt idx="88">
                  <c:v>45231</c:v>
                </c:pt>
                <c:pt idx="89">
                  <c:v>45261</c:v>
                </c:pt>
                <c:pt idx="90">
                  <c:v>45292</c:v>
                </c:pt>
                <c:pt idx="91">
                  <c:v>45323</c:v>
                </c:pt>
                <c:pt idx="92">
                  <c:v>45352</c:v>
                </c:pt>
                <c:pt idx="93">
                  <c:v>45383</c:v>
                </c:pt>
                <c:pt idx="94">
                  <c:v>45413</c:v>
                </c:pt>
                <c:pt idx="95">
                  <c:v>45444</c:v>
                </c:pt>
              </c:numCache>
            </c:numRef>
          </c:cat>
          <c:val>
            <c:numRef>
              <c:f>Sheet1!$C$2:$C$97</c:f>
              <c:numCache>
                <c:formatCode>#,##0</c:formatCode>
                <c:ptCount val="96"/>
                <c:pt idx="0">
                  <c:v>1355</c:v>
                </c:pt>
                <c:pt idx="1">
                  <c:v>1244</c:v>
                </c:pt>
                <c:pt idx="2">
                  <c:v>1584</c:v>
                </c:pt>
                <c:pt idx="3">
                  <c:v>1624</c:v>
                </c:pt>
                <c:pt idx="4">
                  <c:v>1537</c:v>
                </c:pt>
                <c:pt idx="5">
                  <c:v>1441</c:v>
                </c:pt>
                <c:pt idx="6">
                  <c:v>1660</c:v>
                </c:pt>
                <c:pt idx="7">
                  <c:v>1617</c:v>
                </c:pt>
                <c:pt idx="8">
                  <c:v>1592</c:v>
                </c:pt>
                <c:pt idx="9">
                  <c:v>1649</c:v>
                </c:pt>
                <c:pt idx="10">
                  <c:v>1594</c:v>
                </c:pt>
                <c:pt idx="11">
                  <c:v>1549</c:v>
                </c:pt>
                <c:pt idx="12">
                  <c:v>1199</c:v>
                </c:pt>
                <c:pt idx="13">
                  <c:v>1070</c:v>
                </c:pt>
                <c:pt idx="14">
                  <c:v>1374</c:v>
                </c:pt>
                <c:pt idx="15">
                  <c:v>1409</c:v>
                </c:pt>
                <c:pt idx="16">
                  <c:v>1334</c:v>
                </c:pt>
                <c:pt idx="17">
                  <c:v>1204</c:v>
                </c:pt>
                <c:pt idx="18">
                  <c:v>1406</c:v>
                </c:pt>
                <c:pt idx="19">
                  <c:v>1338</c:v>
                </c:pt>
                <c:pt idx="20">
                  <c:v>1323</c:v>
                </c:pt>
                <c:pt idx="21">
                  <c:v>1480</c:v>
                </c:pt>
                <c:pt idx="22">
                  <c:v>1441</c:v>
                </c:pt>
                <c:pt idx="23">
                  <c:v>1378</c:v>
                </c:pt>
                <c:pt idx="24">
                  <c:v>1113</c:v>
                </c:pt>
                <c:pt idx="25">
                  <c:v>1049</c:v>
                </c:pt>
                <c:pt idx="26">
                  <c:v>1351</c:v>
                </c:pt>
                <c:pt idx="27">
                  <c:v>1397</c:v>
                </c:pt>
                <c:pt idx="28">
                  <c:v>1297</c:v>
                </c:pt>
                <c:pt idx="29">
                  <c:v>1203</c:v>
                </c:pt>
                <c:pt idx="30">
                  <c:v>1378</c:v>
                </c:pt>
                <c:pt idx="31">
                  <c:v>1320</c:v>
                </c:pt>
                <c:pt idx="32">
                  <c:v>1292</c:v>
                </c:pt>
                <c:pt idx="33">
                  <c:v>1440</c:v>
                </c:pt>
                <c:pt idx="34">
                  <c:v>1364</c:v>
                </c:pt>
                <c:pt idx="35">
                  <c:v>1301</c:v>
                </c:pt>
                <c:pt idx="36">
                  <c:v>1073</c:v>
                </c:pt>
                <c:pt idx="37">
                  <c:v>980</c:v>
                </c:pt>
                <c:pt idx="38">
                  <c:v>1250</c:v>
                </c:pt>
                <c:pt idx="39">
                  <c:v>1293</c:v>
                </c:pt>
                <c:pt idx="40">
                  <c:v>1189</c:v>
                </c:pt>
                <c:pt idx="41">
                  <c:v>1086</c:v>
                </c:pt>
                <c:pt idx="42">
                  <c:v>1244</c:v>
                </c:pt>
                <c:pt idx="43">
                  <c:v>1185</c:v>
                </c:pt>
                <c:pt idx="44">
                  <c:v>1103</c:v>
                </c:pt>
                <c:pt idx="45">
                  <c:v>950</c:v>
                </c:pt>
                <c:pt idx="46">
                  <c:v>938</c:v>
                </c:pt>
                <c:pt idx="47">
                  <c:v>918</c:v>
                </c:pt>
                <c:pt idx="48">
                  <c:v>656</c:v>
                </c:pt>
                <c:pt idx="49">
                  <c:v>577</c:v>
                </c:pt>
                <c:pt idx="50">
                  <c:v>726</c:v>
                </c:pt>
                <c:pt idx="51">
                  <c:v>735</c:v>
                </c:pt>
                <c:pt idx="52">
                  <c:v>680</c:v>
                </c:pt>
                <c:pt idx="53">
                  <c:v>633</c:v>
                </c:pt>
                <c:pt idx="54">
                  <c:v>699</c:v>
                </c:pt>
                <c:pt idx="55">
                  <c:v>670</c:v>
                </c:pt>
                <c:pt idx="56">
                  <c:v>647</c:v>
                </c:pt>
                <c:pt idx="57">
                  <c:v>628</c:v>
                </c:pt>
                <c:pt idx="58">
                  <c:v>589</c:v>
                </c:pt>
                <c:pt idx="59">
                  <c:v>563</c:v>
                </c:pt>
                <c:pt idx="60">
                  <c:v>429</c:v>
                </c:pt>
                <c:pt idx="61">
                  <c:v>402</c:v>
                </c:pt>
                <c:pt idx="62">
                  <c:v>663</c:v>
                </c:pt>
                <c:pt idx="63">
                  <c:v>821</c:v>
                </c:pt>
                <c:pt idx="64">
                  <c:v>827</c:v>
                </c:pt>
                <c:pt idx="65">
                  <c:v>807</c:v>
                </c:pt>
                <c:pt idx="66">
                  <c:v>933</c:v>
                </c:pt>
                <c:pt idx="67">
                  <c:v>938</c:v>
                </c:pt>
                <c:pt idx="68">
                  <c:v>942</c:v>
                </c:pt>
                <c:pt idx="69">
                  <c:v>1073</c:v>
                </c:pt>
                <c:pt idx="70">
                  <c:v>1035</c:v>
                </c:pt>
                <c:pt idx="71">
                  <c:v>1043</c:v>
                </c:pt>
                <c:pt idx="72">
                  <c:v>902</c:v>
                </c:pt>
                <c:pt idx="73">
                  <c:v>863</c:v>
                </c:pt>
                <c:pt idx="74">
                  <c:v>1181</c:v>
                </c:pt>
                <c:pt idx="75">
                  <c:v>1213</c:v>
                </c:pt>
                <c:pt idx="76">
                  <c:v>1168</c:v>
                </c:pt>
                <c:pt idx="77">
                  <c:v>1076</c:v>
                </c:pt>
                <c:pt idx="78">
                  <c:v>1261</c:v>
                </c:pt>
                <c:pt idx="79">
                  <c:v>1229</c:v>
                </c:pt>
                <c:pt idx="80">
                  <c:v>1233</c:v>
                </c:pt>
                <c:pt idx="81">
                  <c:v>1419</c:v>
                </c:pt>
                <c:pt idx="82">
                  <c:v>1332</c:v>
                </c:pt>
                <c:pt idx="83">
                  <c:v>1290</c:v>
                </c:pt>
                <c:pt idx="84">
                  <c:v>1001</c:v>
                </c:pt>
                <c:pt idx="85">
                  <c:v>931</c:v>
                </c:pt>
                <c:pt idx="86">
                  <c:v>1174</c:v>
                </c:pt>
                <c:pt idx="87">
                  <c:v>1202</c:v>
                </c:pt>
                <c:pt idx="88">
                  <c:v>1121</c:v>
                </c:pt>
                <c:pt idx="89">
                  <c:v>1061</c:v>
                </c:pt>
                <c:pt idx="90">
                  <c:v>1217</c:v>
                </c:pt>
                <c:pt idx="91">
                  <c:v>1186</c:v>
                </c:pt>
                <c:pt idx="92">
                  <c:v>1163</c:v>
                </c:pt>
                <c:pt idx="93">
                  <c:v>1381</c:v>
                </c:pt>
                <c:pt idx="94">
                  <c:v>1339</c:v>
                </c:pt>
                <c:pt idx="95">
                  <c:v>1270</c:v>
                </c:pt>
              </c:numCache>
            </c:numRef>
          </c:val>
          <c:smooth val="0"/>
          <c:extLst>
            <c:ext xmlns:c16="http://schemas.microsoft.com/office/drawing/2014/chart" uri="{C3380CC4-5D6E-409C-BE32-E72D297353CC}">
              <c16:uniqueId val="{00000001-20B8-48CB-9847-7DF2E7DE3BDD}"/>
            </c:ext>
          </c:extLst>
        </c:ser>
        <c:ser>
          <c:idx val="2"/>
          <c:order val="2"/>
          <c:tx>
            <c:strRef>
              <c:f>Sheet1!$D$1</c:f>
              <c:strCache>
                <c:ptCount val="1"/>
                <c:pt idx="0">
                  <c:v>Community Jobs</c:v>
                </c:pt>
              </c:strCache>
            </c:strRef>
          </c:tx>
          <c:spPr>
            <a:ln w="57150" cap="rnd">
              <a:solidFill>
                <a:srgbClr val="7030A0"/>
              </a:solidFill>
              <a:round/>
            </a:ln>
            <a:effectLst/>
          </c:spPr>
          <c:marker>
            <c:symbol val="none"/>
          </c:marker>
          <c:cat>
            <c:numRef>
              <c:f>Sheet1!$A$2:$A$97</c:f>
              <c:numCache>
                <c:formatCode>mmm\-yyyy</c:formatCode>
                <c:ptCount val="96"/>
                <c:pt idx="0">
                  <c:v>42552</c:v>
                </c:pt>
                <c:pt idx="1">
                  <c:v>42583</c:v>
                </c:pt>
                <c:pt idx="2">
                  <c:v>42614</c:v>
                </c:pt>
                <c:pt idx="3">
                  <c:v>42644</c:v>
                </c:pt>
                <c:pt idx="4">
                  <c:v>42675</c:v>
                </c:pt>
                <c:pt idx="5">
                  <c:v>42705</c:v>
                </c:pt>
                <c:pt idx="6">
                  <c:v>42736</c:v>
                </c:pt>
                <c:pt idx="7">
                  <c:v>42767</c:v>
                </c:pt>
                <c:pt idx="8">
                  <c:v>42795</c:v>
                </c:pt>
                <c:pt idx="9">
                  <c:v>42826</c:v>
                </c:pt>
                <c:pt idx="10">
                  <c:v>42856</c:v>
                </c:pt>
                <c:pt idx="11">
                  <c:v>42887</c:v>
                </c:pt>
                <c:pt idx="12">
                  <c:v>42917</c:v>
                </c:pt>
                <c:pt idx="13">
                  <c:v>42948</c:v>
                </c:pt>
                <c:pt idx="14">
                  <c:v>42979</c:v>
                </c:pt>
                <c:pt idx="15">
                  <c:v>43009</c:v>
                </c:pt>
                <c:pt idx="16">
                  <c:v>43040</c:v>
                </c:pt>
                <c:pt idx="17">
                  <c:v>43070</c:v>
                </c:pt>
                <c:pt idx="18">
                  <c:v>43101</c:v>
                </c:pt>
                <c:pt idx="19">
                  <c:v>43132</c:v>
                </c:pt>
                <c:pt idx="20">
                  <c:v>43160</c:v>
                </c:pt>
                <c:pt idx="21">
                  <c:v>43191</c:v>
                </c:pt>
                <c:pt idx="22">
                  <c:v>43221</c:v>
                </c:pt>
                <c:pt idx="23">
                  <c:v>43252</c:v>
                </c:pt>
                <c:pt idx="24">
                  <c:v>43282</c:v>
                </c:pt>
                <c:pt idx="25">
                  <c:v>43313</c:v>
                </c:pt>
                <c:pt idx="26">
                  <c:v>43344</c:v>
                </c:pt>
                <c:pt idx="27">
                  <c:v>43374</c:v>
                </c:pt>
                <c:pt idx="28">
                  <c:v>43405</c:v>
                </c:pt>
                <c:pt idx="29">
                  <c:v>43435</c:v>
                </c:pt>
                <c:pt idx="30">
                  <c:v>43466</c:v>
                </c:pt>
                <c:pt idx="31">
                  <c:v>43497</c:v>
                </c:pt>
                <c:pt idx="32">
                  <c:v>43525</c:v>
                </c:pt>
                <c:pt idx="33">
                  <c:v>43556</c:v>
                </c:pt>
                <c:pt idx="34">
                  <c:v>43586</c:v>
                </c:pt>
                <c:pt idx="35">
                  <c:v>43617</c:v>
                </c:pt>
                <c:pt idx="36">
                  <c:v>43647</c:v>
                </c:pt>
                <c:pt idx="37">
                  <c:v>43678</c:v>
                </c:pt>
                <c:pt idx="38">
                  <c:v>43709</c:v>
                </c:pt>
                <c:pt idx="39">
                  <c:v>43739</c:v>
                </c:pt>
                <c:pt idx="40">
                  <c:v>43770</c:v>
                </c:pt>
                <c:pt idx="41">
                  <c:v>43800</c:v>
                </c:pt>
                <c:pt idx="42">
                  <c:v>43831</c:v>
                </c:pt>
                <c:pt idx="43">
                  <c:v>43862</c:v>
                </c:pt>
                <c:pt idx="44">
                  <c:v>43891</c:v>
                </c:pt>
                <c:pt idx="45">
                  <c:v>43922</c:v>
                </c:pt>
                <c:pt idx="46">
                  <c:v>43952</c:v>
                </c:pt>
                <c:pt idx="47">
                  <c:v>43983</c:v>
                </c:pt>
                <c:pt idx="48">
                  <c:v>44013</c:v>
                </c:pt>
                <c:pt idx="49">
                  <c:v>44044</c:v>
                </c:pt>
                <c:pt idx="50">
                  <c:v>44075</c:v>
                </c:pt>
                <c:pt idx="51">
                  <c:v>44105</c:v>
                </c:pt>
                <c:pt idx="52">
                  <c:v>44136</c:v>
                </c:pt>
                <c:pt idx="53">
                  <c:v>44166</c:v>
                </c:pt>
                <c:pt idx="54">
                  <c:v>44197</c:v>
                </c:pt>
                <c:pt idx="55">
                  <c:v>44228</c:v>
                </c:pt>
                <c:pt idx="56">
                  <c:v>44256</c:v>
                </c:pt>
                <c:pt idx="57">
                  <c:v>44287</c:v>
                </c:pt>
                <c:pt idx="58">
                  <c:v>44317</c:v>
                </c:pt>
                <c:pt idx="59">
                  <c:v>44348</c:v>
                </c:pt>
                <c:pt idx="60">
                  <c:v>44378</c:v>
                </c:pt>
                <c:pt idx="61">
                  <c:v>44409</c:v>
                </c:pt>
                <c:pt idx="62">
                  <c:v>44440</c:v>
                </c:pt>
                <c:pt idx="63">
                  <c:v>44470</c:v>
                </c:pt>
                <c:pt idx="64">
                  <c:v>44501</c:v>
                </c:pt>
                <c:pt idx="65">
                  <c:v>44531</c:v>
                </c:pt>
                <c:pt idx="66">
                  <c:v>44562</c:v>
                </c:pt>
                <c:pt idx="67">
                  <c:v>44593</c:v>
                </c:pt>
                <c:pt idx="68">
                  <c:v>44621</c:v>
                </c:pt>
                <c:pt idx="69">
                  <c:v>44652</c:v>
                </c:pt>
                <c:pt idx="70">
                  <c:v>44682</c:v>
                </c:pt>
                <c:pt idx="71">
                  <c:v>44713</c:v>
                </c:pt>
                <c:pt idx="72">
                  <c:v>44743</c:v>
                </c:pt>
                <c:pt idx="73">
                  <c:v>44774</c:v>
                </c:pt>
                <c:pt idx="74">
                  <c:v>44805</c:v>
                </c:pt>
                <c:pt idx="75">
                  <c:v>44835</c:v>
                </c:pt>
                <c:pt idx="76">
                  <c:v>44866</c:v>
                </c:pt>
                <c:pt idx="77">
                  <c:v>44896</c:v>
                </c:pt>
                <c:pt idx="78">
                  <c:v>44927</c:v>
                </c:pt>
                <c:pt idx="79">
                  <c:v>44958</c:v>
                </c:pt>
                <c:pt idx="80">
                  <c:v>44986</c:v>
                </c:pt>
                <c:pt idx="81">
                  <c:v>45017</c:v>
                </c:pt>
                <c:pt idx="82">
                  <c:v>45047</c:v>
                </c:pt>
                <c:pt idx="83">
                  <c:v>45078</c:v>
                </c:pt>
                <c:pt idx="84">
                  <c:v>45108</c:v>
                </c:pt>
                <c:pt idx="85">
                  <c:v>45139</c:v>
                </c:pt>
                <c:pt idx="86">
                  <c:v>45170</c:v>
                </c:pt>
                <c:pt idx="87">
                  <c:v>45200</c:v>
                </c:pt>
                <c:pt idx="88">
                  <c:v>45231</c:v>
                </c:pt>
                <c:pt idx="89">
                  <c:v>45261</c:v>
                </c:pt>
                <c:pt idx="90">
                  <c:v>45292</c:v>
                </c:pt>
                <c:pt idx="91">
                  <c:v>45323</c:v>
                </c:pt>
                <c:pt idx="92">
                  <c:v>45352</c:v>
                </c:pt>
                <c:pt idx="93">
                  <c:v>45383</c:v>
                </c:pt>
                <c:pt idx="94">
                  <c:v>45413</c:v>
                </c:pt>
                <c:pt idx="95">
                  <c:v>45444</c:v>
                </c:pt>
              </c:numCache>
            </c:numRef>
          </c:cat>
          <c:val>
            <c:numRef>
              <c:f>Sheet1!$D$2:$D$97</c:f>
              <c:numCache>
                <c:formatCode>#,##0</c:formatCode>
                <c:ptCount val="96"/>
                <c:pt idx="0">
                  <c:v>849</c:v>
                </c:pt>
                <c:pt idx="1">
                  <c:v>905</c:v>
                </c:pt>
                <c:pt idx="2">
                  <c:v>899</c:v>
                </c:pt>
                <c:pt idx="3">
                  <c:v>896</c:v>
                </c:pt>
                <c:pt idx="4">
                  <c:v>892</c:v>
                </c:pt>
                <c:pt idx="5">
                  <c:v>902</c:v>
                </c:pt>
                <c:pt idx="6">
                  <c:v>952</c:v>
                </c:pt>
                <c:pt idx="7">
                  <c:v>987</c:v>
                </c:pt>
                <c:pt idx="8">
                  <c:v>1073</c:v>
                </c:pt>
                <c:pt idx="9">
                  <c:v>1048</c:v>
                </c:pt>
                <c:pt idx="10">
                  <c:v>1030</c:v>
                </c:pt>
                <c:pt idx="11">
                  <c:v>1017</c:v>
                </c:pt>
                <c:pt idx="12">
                  <c:v>958</c:v>
                </c:pt>
                <c:pt idx="13">
                  <c:v>902</c:v>
                </c:pt>
                <c:pt idx="14">
                  <c:v>864</c:v>
                </c:pt>
                <c:pt idx="15">
                  <c:v>845</c:v>
                </c:pt>
                <c:pt idx="16">
                  <c:v>830</c:v>
                </c:pt>
                <c:pt idx="17">
                  <c:v>823</c:v>
                </c:pt>
                <c:pt idx="18">
                  <c:v>886</c:v>
                </c:pt>
                <c:pt idx="19">
                  <c:v>867</c:v>
                </c:pt>
                <c:pt idx="20">
                  <c:v>875</c:v>
                </c:pt>
                <c:pt idx="21">
                  <c:v>822</c:v>
                </c:pt>
                <c:pt idx="22">
                  <c:v>804</c:v>
                </c:pt>
                <c:pt idx="23">
                  <c:v>795</c:v>
                </c:pt>
                <c:pt idx="24">
                  <c:v>779</c:v>
                </c:pt>
                <c:pt idx="25">
                  <c:v>769</c:v>
                </c:pt>
                <c:pt idx="26">
                  <c:v>736</c:v>
                </c:pt>
                <c:pt idx="27">
                  <c:v>756</c:v>
                </c:pt>
                <c:pt idx="28">
                  <c:v>741</c:v>
                </c:pt>
                <c:pt idx="29">
                  <c:v>777</c:v>
                </c:pt>
                <c:pt idx="30">
                  <c:v>860</c:v>
                </c:pt>
                <c:pt idx="31">
                  <c:v>852</c:v>
                </c:pt>
                <c:pt idx="32">
                  <c:v>910</c:v>
                </c:pt>
                <c:pt idx="33">
                  <c:v>918</c:v>
                </c:pt>
                <c:pt idx="34">
                  <c:v>914</c:v>
                </c:pt>
                <c:pt idx="35">
                  <c:v>873</c:v>
                </c:pt>
                <c:pt idx="36">
                  <c:v>832</c:v>
                </c:pt>
                <c:pt idx="37">
                  <c:v>842</c:v>
                </c:pt>
                <c:pt idx="38">
                  <c:v>846</c:v>
                </c:pt>
                <c:pt idx="39">
                  <c:v>858</c:v>
                </c:pt>
                <c:pt idx="40">
                  <c:v>844</c:v>
                </c:pt>
                <c:pt idx="41">
                  <c:v>868</c:v>
                </c:pt>
                <c:pt idx="42">
                  <c:v>947</c:v>
                </c:pt>
                <c:pt idx="43">
                  <c:v>931</c:v>
                </c:pt>
                <c:pt idx="44">
                  <c:v>831</c:v>
                </c:pt>
                <c:pt idx="45">
                  <c:v>669</c:v>
                </c:pt>
                <c:pt idx="46">
                  <c:v>589</c:v>
                </c:pt>
                <c:pt idx="47">
                  <c:v>520</c:v>
                </c:pt>
                <c:pt idx="48">
                  <c:v>412</c:v>
                </c:pt>
                <c:pt idx="49">
                  <c:v>353</c:v>
                </c:pt>
                <c:pt idx="50">
                  <c:v>342</c:v>
                </c:pt>
                <c:pt idx="51">
                  <c:v>350</c:v>
                </c:pt>
                <c:pt idx="52">
                  <c:v>324</c:v>
                </c:pt>
                <c:pt idx="53">
                  <c:v>353</c:v>
                </c:pt>
                <c:pt idx="54">
                  <c:v>363</c:v>
                </c:pt>
                <c:pt idx="55">
                  <c:v>361</c:v>
                </c:pt>
                <c:pt idx="56">
                  <c:v>360</c:v>
                </c:pt>
                <c:pt idx="57">
                  <c:v>340</c:v>
                </c:pt>
                <c:pt idx="58">
                  <c:v>333</c:v>
                </c:pt>
                <c:pt idx="59">
                  <c:v>330</c:v>
                </c:pt>
                <c:pt idx="60">
                  <c:v>296</c:v>
                </c:pt>
                <c:pt idx="61">
                  <c:v>275</c:v>
                </c:pt>
                <c:pt idx="62">
                  <c:v>300</c:v>
                </c:pt>
                <c:pt idx="63">
                  <c:v>383</c:v>
                </c:pt>
                <c:pt idx="64">
                  <c:v>420</c:v>
                </c:pt>
                <c:pt idx="65">
                  <c:v>424</c:v>
                </c:pt>
                <c:pt idx="66">
                  <c:v>463</c:v>
                </c:pt>
                <c:pt idx="67">
                  <c:v>499</c:v>
                </c:pt>
                <c:pt idx="68">
                  <c:v>534</c:v>
                </c:pt>
                <c:pt idx="69">
                  <c:v>517</c:v>
                </c:pt>
                <c:pt idx="70">
                  <c:v>509</c:v>
                </c:pt>
                <c:pt idx="71">
                  <c:v>511</c:v>
                </c:pt>
                <c:pt idx="72">
                  <c:v>498</c:v>
                </c:pt>
                <c:pt idx="73">
                  <c:v>480</c:v>
                </c:pt>
                <c:pt idx="74">
                  <c:v>468</c:v>
                </c:pt>
                <c:pt idx="75">
                  <c:v>513</c:v>
                </c:pt>
                <c:pt idx="76">
                  <c:v>518</c:v>
                </c:pt>
                <c:pt idx="77">
                  <c:v>523</c:v>
                </c:pt>
                <c:pt idx="78">
                  <c:v>556</c:v>
                </c:pt>
                <c:pt idx="79">
                  <c:v>598</c:v>
                </c:pt>
                <c:pt idx="80">
                  <c:v>620</c:v>
                </c:pt>
                <c:pt idx="81">
                  <c:v>622</c:v>
                </c:pt>
                <c:pt idx="82">
                  <c:v>611</c:v>
                </c:pt>
                <c:pt idx="83">
                  <c:v>619</c:v>
                </c:pt>
                <c:pt idx="84">
                  <c:v>569</c:v>
                </c:pt>
                <c:pt idx="85">
                  <c:v>594</c:v>
                </c:pt>
                <c:pt idx="86">
                  <c:v>593</c:v>
                </c:pt>
                <c:pt idx="87">
                  <c:v>596</c:v>
                </c:pt>
                <c:pt idx="88">
                  <c:v>606</c:v>
                </c:pt>
                <c:pt idx="89">
                  <c:v>628</c:v>
                </c:pt>
                <c:pt idx="90">
                  <c:v>661</c:v>
                </c:pt>
                <c:pt idx="91">
                  <c:v>665</c:v>
                </c:pt>
                <c:pt idx="92">
                  <c:v>692</c:v>
                </c:pt>
                <c:pt idx="93">
                  <c:v>680</c:v>
                </c:pt>
                <c:pt idx="94">
                  <c:v>661</c:v>
                </c:pt>
                <c:pt idx="95">
                  <c:v>578</c:v>
                </c:pt>
              </c:numCache>
            </c:numRef>
          </c:val>
          <c:smooth val="0"/>
          <c:extLst>
            <c:ext xmlns:c16="http://schemas.microsoft.com/office/drawing/2014/chart" uri="{C3380CC4-5D6E-409C-BE32-E72D297353CC}">
              <c16:uniqueId val="{00000002-20B8-48CB-9847-7DF2E7DE3BDD}"/>
            </c:ext>
          </c:extLst>
        </c:ser>
        <c:ser>
          <c:idx val="3"/>
          <c:order val="3"/>
          <c:tx>
            <c:strRef>
              <c:f>Sheet1!$E$1</c:f>
              <c:strCache>
                <c:ptCount val="1"/>
                <c:pt idx="0">
                  <c:v>LEP Job Search</c:v>
                </c:pt>
              </c:strCache>
            </c:strRef>
          </c:tx>
          <c:spPr>
            <a:ln w="57150" cap="rnd">
              <a:solidFill>
                <a:srgbClr val="0070C0"/>
              </a:solidFill>
              <a:round/>
            </a:ln>
            <a:effectLst/>
          </c:spPr>
          <c:marker>
            <c:symbol val="none"/>
          </c:marker>
          <c:cat>
            <c:numRef>
              <c:f>Sheet1!$A$2:$A$97</c:f>
              <c:numCache>
                <c:formatCode>mmm\-yyyy</c:formatCode>
                <c:ptCount val="96"/>
                <c:pt idx="0">
                  <c:v>42552</c:v>
                </c:pt>
                <c:pt idx="1">
                  <c:v>42583</c:v>
                </c:pt>
                <c:pt idx="2">
                  <c:v>42614</c:v>
                </c:pt>
                <c:pt idx="3">
                  <c:v>42644</c:v>
                </c:pt>
                <c:pt idx="4">
                  <c:v>42675</c:v>
                </c:pt>
                <c:pt idx="5">
                  <c:v>42705</c:v>
                </c:pt>
                <c:pt idx="6">
                  <c:v>42736</c:v>
                </c:pt>
                <c:pt idx="7">
                  <c:v>42767</c:v>
                </c:pt>
                <c:pt idx="8">
                  <c:v>42795</c:v>
                </c:pt>
                <c:pt idx="9">
                  <c:v>42826</c:v>
                </c:pt>
                <c:pt idx="10">
                  <c:v>42856</c:v>
                </c:pt>
                <c:pt idx="11">
                  <c:v>42887</c:v>
                </c:pt>
                <c:pt idx="12">
                  <c:v>42917</c:v>
                </c:pt>
                <c:pt idx="13">
                  <c:v>42948</c:v>
                </c:pt>
                <c:pt idx="14">
                  <c:v>42979</c:v>
                </c:pt>
                <c:pt idx="15">
                  <c:v>43009</c:v>
                </c:pt>
                <c:pt idx="16">
                  <c:v>43040</c:v>
                </c:pt>
                <c:pt idx="17">
                  <c:v>43070</c:v>
                </c:pt>
                <c:pt idx="18">
                  <c:v>43101</c:v>
                </c:pt>
                <c:pt idx="19">
                  <c:v>43132</c:v>
                </c:pt>
                <c:pt idx="20">
                  <c:v>43160</c:v>
                </c:pt>
                <c:pt idx="21">
                  <c:v>43191</c:v>
                </c:pt>
                <c:pt idx="22">
                  <c:v>43221</c:v>
                </c:pt>
                <c:pt idx="23">
                  <c:v>43252</c:v>
                </c:pt>
                <c:pt idx="24">
                  <c:v>43282</c:v>
                </c:pt>
                <c:pt idx="25">
                  <c:v>43313</c:v>
                </c:pt>
                <c:pt idx="26">
                  <c:v>43344</c:v>
                </c:pt>
                <c:pt idx="27">
                  <c:v>43374</c:v>
                </c:pt>
                <c:pt idx="28">
                  <c:v>43405</c:v>
                </c:pt>
                <c:pt idx="29">
                  <c:v>43435</c:v>
                </c:pt>
                <c:pt idx="30">
                  <c:v>43466</c:v>
                </c:pt>
                <c:pt idx="31">
                  <c:v>43497</c:v>
                </c:pt>
                <c:pt idx="32">
                  <c:v>43525</c:v>
                </c:pt>
                <c:pt idx="33">
                  <c:v>43556</c:v>
                </c:pt>
                <c:pt idx="34">
                  <c:v>43586</c:v>
                </c:pt>
                <c:pt idx="35">
                  <c:v>43617</c:v>
                </c:pt>
                <c:pt idx="36">
                  <c:v>43647</c:v>
                </c:pt>
                <c:pt idx="37">
                  <c:v>43678</c:v>
                </c:pt>
                <c:pt idx="38">
                  <c:v>43709</c:v>
                </c:pt>
                <c:pt idx="39">
                  <c:v>43739</c:v>
                </c:pt>
                <c:pt idx="40">
                  <c:v>43770</c:v>
                </c:pt>
                <c:pt idx="41">
                  <c:v>43800</c:v>
                </c:pt>
                <c:pt idx="42">
                  <c:v>43831</c:v>
                </c:pt>
                <c:pt idx="43">
                  <c:v>43862</c:v>
                </c:pt>
                <c:pt idx="44">
                  <c:v>43891</c:v>
                </c:pt>
                <c:pt idx="45">
                  <c:v>43922</c:v>
                </c:pt>
                <c:pt idx="46">
                  <c:v>43952</c:v>
                </c:pt>
                <c:pt idx="47">
                  <c:v>43983</c:v>
                </c:pt>
                <c:pt idx="48">
                  <c:v>44013</c:v>
                </c:pt>
                <c:pt idx="49">
                  <c:v>44044</c:v>
                </c:pt>
                <c:pt idx="50">
                  <c:v>44075</c:v>
                </c:pt>
                <c:pt idx="51">
                  <c:v>44105</c:v>
                </c:pt>
                <c:pt idx="52">
                  <c:v>44136</c:v>
                </c:pt>
                <c:pt idx="53">
                  <c:v>44166</c:v>
                </c:pt>
                <c:pt idx="54">
                  <c:v>44197</c:v>
                </c:pt>
                <c:pt idx="55">
                  <c:v>44228</c:v>
                </c:pt>
                <c:pt idx="56">
                  <c:v>44256</c:v>
                </c:pt>
                <c:pt idx="57">
                  <c:v>44287</c:v>
                </c:pt>
                <c:pt idx="58">
                  <c:v>44317</c:v>
                </c:pt>
                <c:pt idx="59">
                  <c:v>44348</c:v>
                </c:pt>
                <c:pt idx="60">
                  <c:v>44378</c:v>
                </c:pt>
                <c:pt idx="61">
                  <c:v>44409</c:v>
                </c:pt>
                <c:pt idx="62">
                  <c:v>44440</c:v>
                </c:pt>
                <c:pt idx="63">
                  <c:v>44470</c:v>
                </c:pt>
                <c:pt idx="64">
                  <c:v>44501</c:v>
                </c:pt>
                <c:pt idx="65">
                  <c:v>44531</c:v>
                </c:pt>
                <c:pt idx="66">
                  <c:v>44562</c:v>
                </c:pt>
                <c:pt idx="67">
                  <c:v>44593</c:v>
                </c:pt>
                <c:pt idx="68">
                  <c:v>44621</c:v>
                </c:pt>
                <c:pt idx="69">
                  <c:v>44652</c:v>
                </c:pt>
                <c:pt idx="70">
                  <c:v>44682</c:v>
                </c:pt>
                <c:pt idx="71">
                  <c:v>44713</c:v>
                </c:pt>
                <c:pt idx="72">
                  <c:v>44743</c:v>
                </c:pt>
                <c:pt idx="73">
                  <c:v>44774</c:v>
                </c:pt>
                <c:pt idx="74">
                  <c:v>44805</c:v>
                </c:pt>
                <c:pt idx="75">
                  <c:v>44835</c:v>
                </c:pt>
                <c:pt idx="76">
                  <c:v>44866</c:v>
                </c:pt>
                <c:pt idx="77">
                  <c:v>44896</c:v>
                </c:pt>
                <c:pt idx="78">
                  <c:v>44927</c:v>
                </c:pt>
                <c:pt idx="79">
                  <c:v>44958</c:v>
                </c:pt>
                <c:pt idx="80">
                  <c:v>44986</c:v>
                </c:pt>
                <c:pt idx="81">
                  <c:v>45017</c:v>
                </c:pt>
                <c:pt idx="82">
                  <c:v>45047</c:v>
                </c:pt>
                <c:pt idx="83">
                  <c:v>45078</c:v>
                </c:pt>
                <c:pt idx="84">
                  <c:v>45108</c:v>
                </c:pt>
                <c:pt idx="85">
                  <c:v>45139</c:v>
                </c:pt>
                <c:pt idx="86">
                  <c:v>45170</c:v>
                </c:pt>
                <c:pt idx="87">
                  <c:v>45200</c:v>
                </c:pt>
                <c:pt idx="88">
                  <c:v>45231</c:v>
                </c:pt>
                <c:pt idx="89">
                  <c:v>45261</c:v>
                </c:pt>
                <c:pt idx="90">
                  <c:v>45292</c:v>
                </c:pt>
                <c:pt idx="91">
                  <c:v>45323</c:v>
                </c:pt>
                <c:pt idx="92">
                  <c:v>45352</c:v>
                </c:pt>
                <c:pt idx="93">
                  <c:v>45383</c:v>
                </c:pt>
                <c:pt idx="94">
                  <c:v>45413</c:v>
                </c:pt>
                <c:pt idx="95">
                  <c:v>45444</c:v>
                </c:pt>
              </c:numCache>
            </c:numRef>
          </c:cat>
          <c:val>
            <c:numRef>
              <c:f>Sheet1!$E$2:$E$97</c:f>
              <c:numCache>
                <c:formatCode>#,##0</c:formatCode>
                <c:ptCount val="96"/>
                <c:pt idx="0">
                  <c:v>668</c:v>
                </c:pt>
                <c:pt idx="1">
                  <c:v>694</c:v>
                </c:pt>
                <c:pt idx="2">
                  <c:v>692</c:v>
                </c:pt>
                <c:pt idx="3">
                  <c:v>670</c:v>
                </c:pt>
                <c:pt idx="4">
                  <c:v>685</c:v>
                </c:pt>
                <c:pt idx="5">
                  <c:v>733</c:v>
                </c:pt>
                <c:pt idx="6">
                  <c:v>779</c:v>
                </c:pt>
                <c:pt idx="7">
                  <c:v>818</c:v>
                </c:pt>
                <c:pt idx="8">
                  <c:v>828</c:v>
                </c:pt>
                <c:pt idx="9">
                  <c:v>754</c:v>
                </c:pt>
                <c:pt idx="10">
                  <c:v>709</c:v>
                </c:pt>
                <c:pt idx="11">
                  <c:v>700</c:v>
                </c:pt>
                <c:pt idx="12">
                  <c:v>644</c:v>
                </c:pt>
                <c:pt idx="13">
                  <c:v>603</c:v>
                </c:pt>
                <c:pt idx="14">
                  <c:v>582</c:v>
                </c:pt>
                <c:pt idx="15">
                  <c:v>575</c:v>
                </c:pt>
                <c:pt idx="16">
                  <c:v>532</c:v>
                </c:pt>
                <c:pt idx="17">
                  <c:v>485</c:v>
                </c:pt>
                <c:pt idx="18">
                  <c:v>482</c:v>
                </c:pt>
                <c:pt idx="19">
                  <c:v>471</c:v>
                </c:pt>
                <c:pt idx="20">
                  <c:v>473</c:v>
                </c:pt>
                <c:pt idx="21">
                  <c:v>466</c:v>
                </c:pt>
                <c:pt idx="22">
                  <c:v>457</c:v>
                </c:pt>
                <c:pt idx="23">
                  <c:v>429</c:v>
                </c:pt>
                <c:pt idx="24">
                  <c:v>389</c:v>
                </c:pt>
                <c:pt idx="25">
                  <c:v>344</c:v>
                </c:pt>
                <c:pt idx="26">
                  <c:v>348</c:v>
                </c:pt>
                <c:pt idx="27">
                  <c:v>380</c:v>
                </c:pt>
                <c:pt idx="28">
                  <c:v>340</c:v>
                </c:pt>
                <c:pt idx="29">
                  <c:v>353</c:v>
                </c:pt>
                <c:pt idx="30">
                  <c:v>378</c:v>
                </c:pt>
                <c:pt idx="31">
                  <c:v>343</c:v>
                </c:pt>
                <c:pt idx="32">
                  <c:v>383</c:v>
                </c:pt>
                <c:pt idx="33">
                  <c:v>389</c:v>
                </c:pt>
                <c:pt idx="34">
                  <c:v>387</c:v>
                </c:pt>
                <c:pt idx="35">
                  <c:v>365</c:v>
                </c:pt>
                <c:pt idx="36">
                  <c:v>423</c:v>
                </c:pt>
                <c:pt idx="37">
                  <c:v>432</c:v>
                </c:pt>
                <c:pt idx="38">
                  <c:v>484</c:v>
                </c:pt>
                <c:pt idx="39">
                  <c:v>493</c:v>
                </c:pt>
                <c:pt idx="40">
                  <c:v>417</c:v>
                </c:pt>
                <c:pt idx="41">
                  <c:v>366</c:v>
                </c:pt>
                <c:pt idx="42">
                  <c:v>426</c:v>
                </c:pt>
                <c:pt idx="43">
                  <c:v>404</c:v>
                </c:pt>
                <c:pt idx="44">
                  <c:v>425</c:v>
                </c:pt>
                <c:pt idx="45">
                  <c:v>415</c:v>
                </c:pt>
                <c:pt idx="46">
                  <c:v>384</c:v>
                </c:pt>
                <c:pt idx="47">
                  <c:v>281</c:v>
                </c:pt>
                <c:pt idx="48">
                  <c:v>251</c:v>
                </c:pt>
                <c:pt idx="49">
                  <c:v>198</c:v>
                </c:pt>
                <c:pt idx="50">
                  <c:v>174</c:v>
                </c:pt>
                <c:pt idx="51">
                  <c:v>160</c:v>
                </c:pt>
                <c:pt idx="52">
                  <c:v>145</c:v>
                </c:pt>
                <c:pt idx="53">
                  <c:v>162</c:v>
                </c:pt>
                <c:pt idx="54">
                  <c:v>175</c:v>
                </c:pt>
                <c:pt idx="55">
                  <c:v>162</c:v>
                </c:pt>
                <c:pt idx="56">
                  <c:v>172</c:v>
                </c:pt>
                <c:pt idx="57">
                  <c:v>151</c:v>
                </c:pt>
                <c:pt idx="58">
                  <c:v>132</c:v>
                </c:pt>
                <c:pt idx="59">
                  <c:v>119</c:v>
                </c:pt>
                <c:pt idx="60">
                  <c:v>121</c:v>
                </c:pt>
                <c:pt idx="61">
                  <c:v>137</c:v>
                </c:pt>
                <c:pt idx="62">
                  <c:v>187</c:v>
                </c:pt>
                <c:pt idx="63">
                  <c:v>237</c:v>
                </c:pt>
                <c:pt idx="64">
                  <c:v>269</c:v>
                </c:pt>
                <c:pt idx="65">
                  <c:v>307</c:v>
                </c:pt>
                <c:pt idx="66">
                  <c:v>337</c:v>
                </c:pt>
                <c:pt idx="67">
                  <c:v>379</c:v>
                </c:pt>
                <c:pt idx="68">
                  <c:v>514</c:v>
                </c:pt>
                <c:pt idx="69">
                  <c:v>578</c:v>
                </c:pt>
                <c:pt idx="70">
                  <c:v>668</c:v>
                </c:pt>
                <c:pt idx="71">
                  <c:v>809</c:v>
                </c:pt>
                <c:pt idx="72">
                  <c:v>790</c:v>
                </c:pt>
                <c:pt idx="73">
                  <c:v>868</c:v>
                </c:pt>
                <c:pt idx="74">
                  <c:v>942</c:v>
                </c:pt>
                <c:pt idx="75">
                  <c:v>970</c:v>
                </c:pt>
                <c:pt idx="76">
                  <c:v>1025</c:v>
                </c:pt>
                <c:pt idx="77">
                  <c:v>1116</c:v>
                </c:pt>
                <c:pt idx="78">
                  <c:v>1213</c:v>
                </c:pt>
                <c:pt idx="79">
                  <c:v>1271</c:v>
                </c:pt>
                <c:pt idx="80">
                  <c:v>1390</c:v>
                </c:pt>
                <c:pt idx="81">
                  <c:v>1382</c:v>
                </c:pt>
                <c:pt idx="82">
                  <c:v>1354</c:v>
                </c:pt>
                <c:pt idx="83">
                  <c:v>1340</c:v>
                </c:pt>
                <c:pt idx="84">
                  <c:v>1348</c:v>
                </c:pt>
                <c:pt idx="85">
                  <c:v>1337</c:v>
                </c:pt>
                <c:pt idx="86">
                  <c:v>1271</c:v>
                </c:pt>
                <c:pt idx="87">
                  <c:v>1299</c:v>
                </c:pt>
                <c:pt idx="88">
                  <c:v>1303</c:v>
                </c:pt>
                <c:pt idx="89">
                  <c:v>1371</c:v>
                </c:pt>
                <c:pt idx="90">
                  <c:v>1453</c:v>
                </c:pt>
                <c:pt idx="91">
                  <c:v>1456</c:v>
                </c:pt>
                <c:pt idx="92">
                  <c:v>1504</c:v>
                </c:pt>
                <c:pt idx="93">
                  <c:v>1575</c:v>
                </c:pt>
                <c:pt idx="94">
                  <c:v>1640</c:v>
                </c:pt>
                <c:pt idx="95">
                  <c:v>1627</c:v>
                </c:pt>
              </c:numCache>
            </c:numRef>
          </c:val>
          <c:smooth val="0"/>
          <c:extLst>
            <c:ext xmlns:c16="http://schemas.microsoft.com/office/drawing/2014/chart" uri="{C3380CC4-5D6E-409C-BE32-E72D297353CC}">
              <c16:uniqueId val="{00000003-20B8-48CB-9847-7DF2E7DE3BDD}"/>
            </c:ext>
          </c:extLst>
        </c:ser>
        <c:dLbls>
          <c:showLegendKey val="0"/>
          <c:showVal val="0"/>
          <c:showCatName val="0"/>
          <c:showSerName val="0"/>
          <c:showPercent val="0"/>
          <c:showBubbleSize val="0"/>
        </c:dLbls>
        <c:smooth val="0"/>
        <c:axId val="480702280"/>
        <c:axId val="480696376"/>
      </c:lineChart>
      <c:dateAx>
        <c:axId val="48070228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Month</a:t>
                </a:r>
                <a:endParaRPr lang="en-US" b="1"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mmm\-yy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80696376"/>
        <c:crosses val="autoZero"/>
        <c:auto val="1"/>
        <c:lblOffset val="100"/>
        <c:baseTimeUnit val="months"/>
      </c:dateAx>
      <c:valAx>
        <c:axId val="48069637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80702280"/>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197" b="1" i="0" u="none" strike="noStrike" kern="1200" baseline="0">
                <a:solidFill>
                  <a:srgbClr val="00B050"/>
                </a:solidFill>
                <a:latin typeface="Calibri" panose="020F0502020204030204" pitchFamily="34" charset="0"/>
                <a:ea typeface="+mn-ea"/>
                <a:cs typeface="Calibri" panose="020F0502020204030204" pitchFamily="34" charset="0"/>
              </a:defRPr>
            </a:pPr>
            <a:endParaRPr lang="en-US"/>
          </a:p>
        </c:txPr>
      </c:legendEntry>
      <c:legendEntry>
        <c:idx val="1"/>
        <c:txPr>
          <a:bodyPr rot="0" spcFirstLastPara="1" vertOverflow="ellipsis" vert="horz" wrap="square" anchor="ctr" anchorCtr="1"/>
          <a:lstStyle/>
          <a:p>
            <a:pPr>
              <a:defRPr sz="1197" b="1" i="0" u="none" strike="noStrike" kern="1200" baseline="0">
                <a:solidFill>
                  <a:schemeClr val="accent2"/>
                </a:solidFill>
                <a:latin typeface="Calibri" panose="020F0502020204030204" pitchFamily="34" charset="0"/>
                <a:ea typeface="+mn-ea"/>
                <a:cs typeface="Calibri" panose="020F0502020204030204" pitchFamily="34" charset="0"/>
              </a:defRPr>
            </a:pPr>
            <a:endParaRPr lang="en-US"/>
          </a:p>
        </c:txPr>
      </c:legendEntry>
      <c:legendEntry>
        <c:idx val="2"/>
        <c:txPr>
          <a:bodyPr rot="0" spcFirstLastPara="1" vertOverflow="ellipsis" vert="horz" wrap="square" anchor="ctr" anchorCtr="1"/>
          <a:lstStyle/>
          <a:p>
            <a:pPr>
              <a:defRPr sz="1197" b="1" i="0" u="none" strike="noStrike" kern="1200" baseline="0">
                <a:solidFill>
                  <a:srgbClr val="7030A0"/>
                </a:solidFill>
                <a:latin typeface="Calibri" panose="020F0502020204030204" pitchFamily="34" charset="0"/>
                <a:ea typeface="+mn-ea"/>
                <a:cs typeface="Calibri" panose="020F0502020204030204" pitchFamily="34" charset="0"/>
              </a:defRPr>
            </a:pPr>
            <a:endParaRPr lang="en-US"/>
          </a:p>
        </c:txPr>
      </c:legendEntry>
      <c:legendEntry>
        <c:idx val="3"/>
        <c:txPr>
          <a:bodyPr rot="0" spcFirstLastPara="1" vertOverflow="ellipsis" vert="horz" wrap="square" anchor="ctr" anchorCtr="1"/>
          <a:lstStyle/>
          <a:p>
            <a:pPr>
              <a:defRPr sz="1197" b="1" i="0" u="none" strike="noStrike" kern="1200" baseline="0">
                <a:solidFill>
                  <a:srgbClr val="0070C0"/>
                </a:solidFill>
                <a:latin typeface="Calibri" panose="020F0502020204030204" pitchFamily="34" charset="0"/>
                <a:ea typeface="+mn-ea"/>
                <a:cs typeface="Calibri" panose="020F0502020204030204" pitchFamily="34" charset="0"/>
              </a:defRPr>
            </a:pPr>
            <a:endParaRPr lang="en-US"/>
          </a:p>
        </c:txPr>
      </c:legendEntry>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standard"/>
        <c:varyColors val="0"/>
        <c:ser>
          <c:idx val="0"/>
          <c:order val="0"/>
          <c:tx>
            <c:strRef>
              <c:f>Sheet1!$B$1</c:f>
              <c:strCache>
                <c:ptCount val="1"/>
                <c:pt idx="0">
                  <c:v># Enrolled in Educational Activities</c:v>
                </c:pt>
              </c:strCache>
            </c:strRef>
          </c:tx>
          <c:spPr>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lin ang="13500000" scaled="1"/>
              <a:tileRect/>
            </a:gradFill>
            <a:ln w="12700">
              <a:noFill/>
            </a:ln>
            <a:effectLst/>
          </c:spPr>
          <c:cat>
            <c:numRef>
              <c:f>Sheet1!$A$2:$A$97</c:f>
              <c:numCache>
                <c:formatCode>mmm\-yyyy</c:formatCode>
                <c:ptCount val="96"/>
                <c:pt idx="0">
                  <c:v>42552</c:v>
                </c:pt>
                <c:pt idx="1">
                  <c:v>42583</c:v>
                </c:pt>
                <c:pt idx="2">
                  <c:v>42614</c:v>
                </c:pt>
                <c:pt idx="3">
                  <c:v>42644</c:v>
                </c:pt>
                <c:pt idx="4">
                  <c:v>42675</c:v>
                </c:pt>
                <c:pt idx="5">
                  <c:v>42705</c:v>
                </c:pt>
                <c:pt idx="6">
                  <c:v>42736</c:v>
                </c:pt>
                <c:pt idx="7">
                  <c:v>42767</c:v>
                </c:pt>
                <c:pt idx="8">
                  <c:v>42795</c:v>
                </c:pt>
                <c:pt idx="9">
                  <c:v>42826</c:v>
                </c:pt>
                <c:pt idx="10">
                  <c:v>42856</c:v>
                </c:pt>
                <c:pt idx="11">
                  <c:v>42887</c:v>
                </c:pt>
                <c:pt idx="12">
                  <c:v>42917</c:v>
                </c:pt>
                <c:pt idx="13">
                  <c:v>42948</c:v>
                </c:pt>
                <c:pt idx="14">
                  <c:v>42979</c:v>
                </c:pt>
                <c:pt idx="15">
                  <c:v>43009</c:v>
                </c:pt>
                <c:pt idx="16">
                  <c:v>43040</c:v>
                </c:pt>
                <c:pt idx="17">
                  <c:v>43070</c:v>
                </c:pt>
                <c:pt idx="18">
                  <c:v>43101</c:v>
                </c:pt>
                <c:pt idx="19">
                  <c:v>43132</c:v>
                </c:pt>
                <c:pt idx="20">
                  <c:v>43160</c:v>
                </c:pt>
                <c:pt idx="21">
                  <c:v>43191</c:v>
                </c:pt>
                <c:pt idx="22">
                  <c:v>43221</c:v>
                </c:pt>
                <c:pt idx="23">
                  <c:v>43252</c:v>
                </c:pt>
                <c:pt idx="24">
                  <c:v>43282</c:v>
                </c:pt>
                <c:pt idx="25">
                  <c:v>43313</c:v>
                </c:pt>
                <c:pt idx="26">
                  <c:v>43344</c:v>
                </c:pt>
                <c:pt idx="27">
                  <c:v>43374</c:v>
                </c:pt>
                <c:pt idx="28">
                  <c:v>43405</c:v>
                </c:pt>
                <c:pt idx="29">
                  <c:v>43435</c:v>
                </c:pt>
                <c:pt idx="30">
                  <c:v>43466</c:v>
                </c:pt>
                <c:pt idx="31">
                  <c:v>43497</c:v>
                </c:pt>
                <c:pt idx="32">
                  <c:v>43525</c:v>
                </c:pt>
                <c:pt idx="33">
                  <c:v>43556</c:v>
                </c:pt>
                <c:pt idx="34">
                  <c:v>43586</c:v>
                </c:pt>
                <c:pt idx="35">
                  <c:v>43617</c:v>
                </c:pt>
                <c:pt idx="36">
                  <c:v>43647</c:v>
                </c:pt>
                <c:pt idx="37">
                  <c:v>43678</c:v>
                </c:pt>
                <c:pt idx="38">
                  <c:v>43709</c:v>
                </c:pt>
                <c:pt idx="39">
                  <c:v>43739</c:v>
                </c:pt>
                <c:pt idx="40">
                  <c:v>43770</c:v>
                </c:pt>
                <c:pt idx="41">
                  <c:v>43800</c:v>
                </c:pt>
                <c:pt idx="42">
                  <c:v>43831</c:v>
                </c:pt>
                <c:pt idx="43">
                  <c:v>43862</c:v>
                </c:pt>
                <c:pt idx="44">
                  <c:v>43891</c:v>
                </c:pt>
                <c:pt idx="45">
                  <c:v>43922</c:v>
                </c:pt>
                <c:pt idx="46">
                  <c:v>43952</c:v>
                </c:pt>
                <c:pt idx="47">
                  <c:v>43983</c:v>
                </c:pt>
                <c:pt idx="48">
                  <c:v>44013</c:v>
                </c:pt>
                <c:pt idx="49">
                  <c:v>44044</c:v>
                </c:pt>
                <c:pt idx="50">
                  <c:v>44075</c:v>
                </c:pt>
                <c:pt idx="51">
                  <c:v>44105</c:v>
                </c:pt>
                <c:pt idx="52">
                  <c:v>44136</c:v>
                </c:pt>
                <c:pt idx="53">
                  <c:v>44166</c:v>
                </c:pt>
                <c:pt idx="54">
                  <c:v>44197</c:v>
                </c:pt>
                <c:pt idx="55">
                  <c:v>44228</c:v>
                </c:pt>
                <c:pt idx="56">
                  <c:v>44256</c:v>
                </c:pt>
                <c:pt idx="57">
                  <c:v>44287</c:v>
                </c:pt>
                <c:pt idx="58">
                  <c:v>44317</c:v>
                </c:pt>
                <c:pt idx="59">
                  <c:v>44348</c:v>
                </c:pt>
                <c:pt idx="60">
                  <c:v>44378</c:v>
                </c:pt>
                <c:pt idx="61">
                  <c:v>44409</c:v>
                </c:pt>
                <c:pt idx="62">
                  <c:v>44440</c:v>
                </c:pt>
                <c:pt idx="63">
                  <c:v>44470</c:v>
                </c:pt>
                <c:pt idx="64">
                  <c:v>44501</c:v>
                </c:pt>
                <c:pt idx="65">
                  <c:v>44531</c:v>
                </c:pt>
                <c:pt idx="66">
                  <c:v>44562</c:v>
                </c:pt>
                <c:pt idx="67">
                  <c:v>44593</c:v>
                </c:pt>
                <c:pt idx="68">
                  <c:v>44621</c:v>
                </c:pt>
                <c:pt idx="69">
                  <c:v>44652</c:v>
                </c:pt>
                <c:pt idx="70">
                  <c:v>44682</c:v>
                </c:pt>
                <c:pt idx="71">
                  <c:v>44713</c:v>
                </c:pt>
                <c:pt idx="72">
                  <c:v>44743</c:v>
                </c:pt>
                <c:pt idx="73">
                  <c:v>44774</c:v>
                </c:pt>
                <c:pt idx="74">
                  <c:v>44805</c:v>
                </c:pt>
                <c:pt idx="75">
                  <c:v>44835</c:v>
                </c:pt>
                <c:pt idx="76">
                  <c:v>44866</c:v>
                </c:pt>
                <c:pt idx="77">
                  <c:v>44896</c:v>
                </c:pt>
                <c:pt idx="78">
                  <c:v>44927</c:v>
                </c:pt>
                <c:pt idx="79">
                  <c:v>44958</c:v>
                </c:pt>
                <c:pt idx="80">
                  <c:v>44986</c:v>
                </c:pt>
                <c:pt idx="81">
                  <c:v>45017</c:v>
                </c:pt>
                <c:pt idx="82">
                  <c:v>45047</c:v>
                </c:pt>
                <c:pt idx="83">
                  <c:v>45078</c:v>
                </c:pt>
                <c:pt idx="84">
                  <c:v>45108</c:v>
                </c:pt>
                <c:pt idx="85">
                  <c:v>45139</c:v>
                </c:pt>
                <c:pt idx="86">
                  <c:v>45170</c:v>
                </c:pt>
                <c:pt idx="87">
                  <c:v>45200</c:v>
                </c:pt>
                <c:pt idx="88">
                  <c:v>45231</c:v>
                </c:pt>
                <c:pt idx="89">
                  <c:v>45261</c:v>
                </c:pt>
                <c:pt idx="90">
                  <c:v>45292</c:v>
                </c:pt>
                <c:pt idx="91">
                  <c:v>45323</c:v>
                </c:pt>
                <c:pt idx="92">
                  <c:v>45352</c:v>
                </c:pt>
                <c:pt idx="93">
                  <c:v>45383</c:v>
                </c:pt>
                <c:pt idx="94">
                  <c:v>45413</c:v>
                </c:pt>
                <c:pt idx="95">
                  <c:v>45444</c:v>
                </c:pt>
              </c:numCache>
            </c:numRef>
          </c:cat>
          <c:val>
            <c:numRef>
              <c:f>Sheet1!$B$2:$B$97</c:f>
              <c:numCache>
                <c:formatCode>#,##0</c:formatCode>
                <c:ptCount val="96"/>
                <c:pt idx="0">
                  <c:v>2638</c:v>
                </c:pt>
                <c:pt idx="1">
                  <c:v>2577</c:v>
                </c:pt>
                <c:pt idx="2">
                  <c:v>3024</c:v>
                </c:pt>
                <c:pt idx="3">
                  <c:v>3212</c:v>
                </c:pt>
                <c:pt idx="4">
                  <c:v>3216</c:v>
                </c:pt>
                <c:pt idx="5">
                  <c:v>3098</c:v>
                </c:pt>
                <c:pt idx="6">
                  <c:v>3486</c:v>
                </c:pt>
                <c:pt idx="7">
                  <c:v>3502</c:v>
                </c:pt>
                <c:pt idx="8">
                  <c:v>3477</c:v>
                </c:pt>
                <c:pt idx="9">
                  <c:v>3481</c:v>
                </c:pt>
                <c:pt idx="10">
                  <c:v>3393</c:v>
                </c:pt>
                <c:pt idx="11">
                  <c:v>3150</c:v>
                </c:pt>
                <c:pt idx="12">
                  <c:v>2529</c:v>
                </c:pt>
                <c:pt idx="13">
                  <c:v>2347</c:v>
                </c:pt>
                <c:pt idx="14">
                  <c:v>2638</c:v>
                </c:pt>
                <c:pt idx="15">
                  <c:v>2727</c:v>
                </c:pt>
                <c:pt idx="16">
                  <c:v>2587</c:v>
                </c:pt>
                <c:pt idx="17">
                  <c:v>2334</c:v>
                </c:pt>
                <c:pt idx="18">
                  <c:v>2694</c:v>
                </c:pt>
                <c:pt idx="19">
                  <c:v>2623</c:v>
                </c:pt>
                <c:pt idx="20">
                  <c:v>2582</c:v>
                </c:pt>
                <c:pt idx="21">
                  <c:v>2731</c:v>
                </c:pt>
                <c:pt idx="22">
                  <c:v>2643</c:v>
                </c:pt>
                <c:pt idx="23">
                  <c:v>2442</c:v>
                </c:pt>
                <c:pt idx="24">
                  <c:v>2078</c:v>
                </c:pt>
                <c:pt idx="25">
                  <c:v>1937</c:v>
                </c:pt>
                <c:pt idx="26">
                  <c:v>2261</c:v>
                </c:pt>
                <c:pt idx="27">
                  <c:v>2491</c:v>
                </c:pt>
                <c:pt idx="28">
                  <c:v>2361</c:v>
                </c:pt>
                <c:pt idx="29">
                  <c:v>2182</c:v>
                </c:pt>
                <c:pt idx="30">
                  <c:v>2494</c:v>
                </c:pt>
                <c:pt idx="31">
                  <c:v>2434</c:v>
                </c:pt>
                <c:pt idx="32">
                  <c:v>2401</c:v>
                </c:pt>
                <c:pt idx="33">
                  <c:v>2625</c:v>
                </c:pt>
                <c:pt idx="34">
                  <c:v>2549</c:v>
                </c:pt>
                <c:pt idx="35">
                  <c:v>2382</c:v>
                </c:pt>
                <c:pt idx="36">
                  <c:v>2088</c:v>
                </c:pt>
                <c:pt idx="37">
                  <c:v>1959</c:v>
                </c:pt>
                <c:pt idx="38">
                  <c:v>2280</c:v>
                </c:pt>
                <c:pt idx="39">
                  <c:v>2457</c:v>
                </c:pt>
                <c:pt idx="40">
                  <c:v>2259</c:v>
                </c:pt>
                <c:pt idx="41">
                  <c:v>2127</c:v>
                </c:pt>
                <c:pt idx="42">
                  <c:v>2387</c:v>
                </c:pt>
                <c:pt idx="43">
                  <c:v>2296</c:v>
                </c:pt>
                <c:pt idx="44">
                  <c:v>2149</c:v>
                </c:pt>
                <c:pt idx="45" formatCode="General">
                  <c:v>1716</c:v>
                </c:pt>
                <c:pt idx="46">
                  <c:v>1629</c:v>
                </c:pt>
                <c:pt idx="47">
                  <c:v>1488</c:v>
                </c:pt>
                <c:pt idx="48">
                  <c:v>1089</c:v>
                </c:pt>
                <c:pt idx="49">
                  <c:v>924</c:v>
                </c:pt>
                <c:pt idx="50">
                  <c:v>1089</c:v>
                </c:pt>
                <c:pt idx="51">
                  <c:v>1171</c:v>
                </c:pt>
                <c:pt idx="52">
                  <c:v>1086</c:v>
                </c:pt>
                <c:pt idx="53">
                  <c:v>1056</c:v>
                </c:pt>
                <c:pt idx="54">
                  <c:v>1166</c:v>
                </c:pt>
                <c:pt idx="55">
                  <c:v>1142</c:v>
                </c:pt>
                <c:pt idx="56">
                  <c:v>1114</c:v>
                </c:pt>
                <c:pt idx="57">
                  <c:v>1061</c:v>
                </c:pt>
                <c:pt idx="58">
                  <c:v>1021</c:v>
                </c:pt>
                <c:pt idx="59">
                  <c:v>962</c:v>
                </c:pt>
                <c:pt idx="60">
                  <c:v>767</c:v>
                </c:pt>
                <c:pt idx="61">
                  <c:v>772</c:v>
                </c:pt>
                <c:pt idx="62">
                  <c:v>1099</c:v>
                </c:pt>
                <c:pt idx="63">
                  <c:v>1451</c:v>
                </c:pt>
                <c:pt idx="64">
                  <c:v>1475</c:v>
                </c:pt>
                <c:pt idx="65">
                  <c:v>1439</c:v>
                </c:pt>
                <c:pt idx="66">
                  <c:v>1657</c:v>
                </c:pt>
                <c:pt idx="67">
                  <c:v>1776</c:v>
                </c:pt>
                <c:pt idx="68">
                  <c:v>1911</c:v>
                </c:pt>
                <c:pt idx="69">
                  <c:v>2335</c:v>
                </c:pt>
                <c:pt idx="70">
                  <c:v>2674</c:v>
                </c:pt>
                <c:pt idx="71">
                  <c:v>2765</c:v>
                </c:pt>
                <c:pt idx="72">
                  <c:v>2461</c:v>
                </c:pt>
                <c:pt idx="73">
                  <c:v>2533</c:v>
                </c:pt>
                <c:pt idx="74">
                  <c:v>3018</c:v>
                </c:pt>
                <c:pt idx="75">
                  <c:v>3217</c:v>
                </c:pt>
                <c:pt idx="76">
                  <c:v>3282</c:v>
                </c:pt>
                <c:pt idx="77">
                  <c:v>3226</c:v>
                </c:pt>
                <c:pt idx="78">
                  <c:v>3542</c:v>
                </c:pt>
                <c:pt idx="79">
                  <c:v>3533</c:v>
                </c:pt>
                <c:pt idx="80">
                  <c:v>3528</c:v>
                </c:pt>
                <c:pt idx="81">
                  <c:v>3582</c:v>
                </c:pt>
                <c:pt idx="82">
                  <c:v>3588</c:v>
                </c:pt>
                <c:pt idx="83">
                  <c:v>3562</c:v>
                </c:pt>
                <c:pt idx="84">
                  <c:v>3120</c:v>
                </c:pt>
                <c:pt idx="85">
                  <c:v>3035</c:v>
                </c:pt>
                <c:pt idx="86">
                  <c:v>3332</c:v>
                </c:pt>
                <c:pt idx="87">
                  <c:v>3534</c:v>
                </c:pt>
                <c:pt idx="88">
                  <c:v>3400</c:v>
                </c:pt>
                <c:pt idx="89">
                  <c:v>3369</c:v>
                </c:pt>
                <c:pt idx="90">
                  <c:v>3765</c:v>
                </c:pt>
                <c:pt idx="91">
                  <c:v>3906</c:v>
                </c:pt>
                <c:pt idx="92">
                  <c:v>4036</c:v>
                </c:pt>
                <c:pt idx="93">
                  <c:v>4437</c:v>
                </c:pt>
                <c:pt idx="94">
                  <c:v>4534</c:v>
                </c:pt>
                <c:pt idx="95">
                  <c:v>4377</c:v>
                </c:pt>
              </c:numCache>
            </c:numRef>
          </c:val>
          <c:extLst>
            <c:ext xmlns:c16="http://schemas.microsoft.com/office/drawing/2014/chart" uri="{C3380CC4-5D6E-409C-BE32-E72D297353CC}">
              <c16:uniqueId val="{00000000-20B8-48CB-9847-7DF2E7DE3BDD}"/>
            </c:ext>
          </c:extLst>
        </c:ser>
        <c:dLbls>
          <c:showLegendKey val="0"/>
          <c:showVal val="0"/>
          <c:showCatName val="0"/>
          <c:showSerName val="0"/>
          <c:showPercent val="0"/>
          <c:showBubbleSize val="0"/>
        </c:dLbls>
        <c:axId val="480702280"/>
        <c:axId val="480696376"/>
      </c:areaChart>
      <c:lineChart>
        <c:grouping val="standard"/>
        <c:varyColors val="0"/>
        <c:ser>
          <c:idx val="1"/>
          <c:order val="1"/>
          <c:tx>
            <c:strRef>
              <c:f>Sheet1!$C$1</c:f>
              <c:strCache>
                <c:ptCount val="1"/>
                <c:pt idx="0">
                  <c:v>% Enrolled in Educational Activities</c:v>
                </c:pt>
              </c:strCache>
            </c:strRef>
          </c:tx>
          <c:spPr>
            <a:ln w="57150" cap="rnd">
              <a:solidFill>
                <a:srgbClr val="0070C0"/>
              </a:solidFill>
              <a:round/>
            </a:ln>
            <a:effectLst/>
          </c:spPr>
          <c:marker>
            <c:symbol val="none"/>
          </c:marker>
          <c:cat>
            <c:numRef>
              <c:f>Sheet1!$A$2:$A$97</c:f>
              <c:numCache>
                <c:formatCode>mmm\-yyyy</c:formatCode>
                <c:ptCount val="96"/>
                <c:pt idx="0">
                  <c:v>42552</c:v>
                </c:pt>
                <c:pt idx="1">
                  <c:v>42583</c:v>
                </c:pt>
                <c:pt idx="2">
                  <c:v>42614</c:v>
                </c:pt>
                <c:pt idx="3">
                  <c:v>42644</c:v>
                </c:pt>
                <c:pt idx="4">
                  <c:v>42675</c:v>
                </c:pt>
                <c:pt idx="5">
                  <c:v>42705</c:v>
                </c:pt>
                <c:pt idx="6">
                  <c:v>42736</c:v>
                </c:pt>
                <c:pt idx="7">
                  <c:v>42767</c:v>
                </c:pt>
                <c:pt idx="8">
                  <c:v>42795</c:v>
                </c:pt>
                <c:pt idx="9">
                  <c:v>42826</c:v>
                </c:pt>
                <c:pt idx="10">
                  <c:v>42856</c:v>
                </c:pt>
                <c:pt idx="11">
                  <c:v>42887</c:v>
                </c:pt>
                <c:pt idx="12">
                  <c:v>42917</c:v>
                </c:pt>
                <c:pt idx="13">
                  <c:v>42948</c:v>
                </c:pt>
                <c:pt idx="14">
                  <c:v>42979</c:v>
                </c:pt>
                <c:pt idx="15">
                  <c:v>43009</c:v>
                </c:pt>
                <c:pt idx="16">
                  <c:v>43040</c:v>
                </c:pt>
                <c:pt idx="17">
                  <c:v>43070</c:v>
                </c:pt>
                <c:pt idx="18">
                  <c:v>43101</c:v>
                </c:pt>
                <c:pt idx="19">
                  <c:v>43132</c:v>
                </c:pt>
                <c:pt idx="20">
                  <c:v>43160</c:v>
                </c:pt>
                <c:pt idx="21">
                  <c:v>43191</c:v>
                </c:pt>
                <c:pt idx="22">
                  <c:v>43221</c:v>
                </c:pt>
                <c:pt idx="23">
                  <c:v>43252</c:v>
                </c:pt>
                <c:pt idx="24">
                  <c:v>43282</c:v>
                </c:pt>
                <c:pt idx="25">
                  <c:v>43313</c:v>
                </c:pt>
                <c:pt idx="26">
                  <c:v>43344</c:v>
                </c:pt>
                <c:pt idx="27">
                  <c:v>43374</c:v>
                </c:pt>
                <c:pt idx="28">
                  <c:v>43405</c:v>
                </c:pt>
                <c:pt idx="29">
                  <c:v>43435</c:v>
                </c:pt>
                <c:pt idx="30">
                  <c:v>43466</c:v>
                </c:pt>
                <c:pt idx="31">
                  <c:v>43497</c:v>
                </c:pt>
                <c:pt idx="32">
                  <c:v>43525</c:v>
                </c:pt>
                <c:pt idx="33">
                  <c:v>43556</c:v>
                </c:pt>
                <c:pt idx="34">
                  <c:v>43586</c:v>
                </c:pt>
                <c:pt idx="35">
                  <c:v>43617</c:v>
                </c:pt>
                <c:pt idx="36">
                  <c:v>43647</c:v>
                </c:pt>
                <c:pt idx="37">
                  <c:v>43678</c:v>
                </c:pt>
                <c:pt idx="38">
                  <c:v>43709</c:v>
                </c:pt>
                <c:pt idx="39">
                  <c:v>43739</c:v>
                </c:pt>
                <c:pt idx="40">
                  <c:v>43770</c:v>
                </c:pt>
                <c:pt idx="41">
                  <c:v>43800</c:v>
                </c:pt>
                <c:pt idx="42">
                  <c:v>43831</c:v>
                </c:pt>
                <c:pt idx="43">
                  <c:v>43862</c:v>
                </c:pt>
                <c:pt idx="44">
                  <c:v>43891</c:v>
                </c:pt>
                <c:pt idx="45">
                  <c:v>43922</c:v>
                </c:pt>
                <c:pt idx="46">
                  <c:v>43952</c:v>
                </c:pt>
                <c:pt idx="47">
                  <c:v>43983</c:v>
                </c:pt>
                <c:pt idx="48">
                  <c:v>44013</c:v>
                </c:pt>
                <c:pt idx="49">
                  <c:v>44044</c:v>
                </c:pt>
                <c:pt idx="50">
                  <c:v>44075</c:v>
                </c:pt>
                <c:pt idx="51">
                  <c:v>44105</c:v>
                </c:pt>
                <c:pt idx="52">
                  <c:v>44136</c:v>
                </c:pt>
                <c:pt idx="53">
                  <c:v>44166</c:v>
                </c:pt>
                <c:pt idx="54">
                  <c:v>44197</c:v>
                </c:pt>
                <c:pt idx="55">
                  <c:v>44228</c:v>
                </c:pt>
                <c:pt idx="56">
                  <c:v>44256</c:v>
                </c:pt>
                <c:pt idx="57">
                  <c:v>44287</c:v>
                </c:pt>
                <c:pt idx="58">
                  <c:v>44317</c:v>
                </c:pt>
                <c:pt idx="59">
                  <c:v>44348</c:v>
                </c:pt>
                <c:pt idx="60">
                  <c:v>44378</c:v>
                </c:pt>
                <c:pt idx="61">
                  <c:v>44409</c:v>
                </c:pt>
                <c:pt idx="62">
                  <c:v>44440</c:v>
                </c:pt>
                <c:pt idx="63">
                  <c:v>44470</c:v>
                </c:pt>
                <c:pt idx="64">
                  <c:v>44501</c:v>
                </c:pt>
                <c:pt idx="65">
                  <c:v>44531</c:v>
                </c:pt>
                <c:pt idx="66">
                  <c:v>44562</c:v>
                </c:pt>
                <c:pt idx="67">
                  <c:v>44593</c:v>
                </c:pt>
                <c:pt idx="68">
                  <c:v>44621</c:v>
                </c:pt>
                <c:pt idx="69">
                  <c:v>44652</c:v>
                </c:pt>
                <c:pt idx="70">
                  <c:v>44682</c:v>
                </c:pt>
                <c:pt idx="71">
                  <c:v>44713</c:v>
                </c:pt>
                <c:pt idx="72">
                  <c:v>44743</c:v>
                </c:pt>
                <c:pt idx="73">
                  <c:v>44774</c:v>
                </c:pt>
                <c:pt idx="74">
                  <c:v>44805</c:v>
                </c:pt>
                <c:pt idx="75">
                  <c:v>44835</c:v>
                </c:pt>
                <c:pt idx="76">
                  <c:v>44866</c:v>
                </c:pt>
                <c:pt idx="77">
                  <c:v>44896</c:v>
                </c:pt>
                <c:pt idx="78">
                  <c:v>44927</c:v>
                </c:pt>
                <c:pt idx="79">
                  <c:v>44958</c:v>
                </c:pt>
                <c:pt idx="80">
                  <c:v>44986</c:v>
                </c:pt>
                <c:pt idx="81">
                  <c:v>45017</c:v>
                </c:pt>
                <c:pt idx="82">
                  <c:v>45047</c:v>
                </c:pt>
                <c:pt idx="83">
                  <c:v>45078</c:v>
                </c:pt>
                <c:pt idx="84">
                  <c:v>45108</c:v>
                </c:pt>
                <c:pt idx="85">
                  <c:v>45139</c:v>
                </c:pt>
                <c:pt idx="86">
                  <c:v>45170</c:v>
                </c:pt>
                <c:pt idx="87">
                  <c:v>45200</c:v>
                </c:pt>
                <c:pt idx="88">
                  <c:v>45231</c:v>
                </c:pt>
                <c:pt idx="89">
                  <c:v>45261</c:v>
                </c:pt>
                <c:pt idx="90">
                  <c:v>45292</c:v>
                </c:pt>
                <c:pt idx="91">
                  <c:v>45323</c:v>
                </c:pt>
                <c:pt idx="92">
                  <c:v>45352</c:v>
                </c:pt>
                <c:pt idx="93">
                  <c:v>45383</c:v>
                </c:pt>
                <c:pt idx="94">
                  <c:v>45413</c:v>
                </c:pt>
                <c:pt idx="95">
                  <c:v>45444</c:v>
                </c:pt>
              </c:numCache>
            </c:numRef>
          </c:cat>
          <c:val>
            <c:numRef>
              <c:f>Sheet1!$C$2:$C$97</c:f>
              <c:numCache>
                <c:formatCode>0.0%</c:formatCode>
                <c:ptCount val="96"/>
                <c:pt idx="0">
                  <c:v>0.14687378208340293</c:v>
                </c:pt>
                <c:pt idx="1">
                  <c:v>0.14302364302364301</c:v>
                </c:pt>
                <c:pt idx="2">
                  <c:v>0.17001180637544275</c:v>
                </c:pt>
                <c:pt idx="3">
                  <c:v>0.18034811903425041</c:v>
                </c:pt>
                <c:pt idx="4">
                  <c:v>0.18255094510983708</c:v>
                </c:pt>
                <c:pt idx="5">
                  <c:v>0.17571323237479439</c:v>
                </c:pt>
                <c:pt idx="6">
                  <c:v>0.19820332044575847</c:v>
                </c:pt>
                <c:pt idx="7">
                  <c:v>0.19993149120803835</c:v>
                </c:pt>
                <c:pt idx="8">
                  <c:v>0.202906162464986</c:v>
                </c:pt>
                <c:pt idx="9">
                  <c:v>0.21109763493026076</c:v>
                </c:pt>
                <c:pt idx="10">
                  <c:v>0.2088514095777422</c:v>
                </c:pt>
                <c:pt idx="11">
                  <c:v>0.19523986612123467</c:v>
                </c:pt>
                <c:pt idx="12">
                  <c:v>0.16062241981581454</c:v>
                </c:pt>
                <c:pt idx="13">
                  <c:v>0.14897803732385426</c:v>
                </c:pt>
                <c:pt idx="14">
                  <c:v>0.16942838792549775</c:v>
                </c:pt>
                <c:pt idx="15">
                  <c:v>0.17658486045457489</c:v>
                </c:pt>
                <c:pt idx="16">
                  <c:v>0.16914024190912064</c:v>
                </c:pt>
                <c:pt idx="17">
                  <c:v>0.15310942009971137</c:v>
                </c:pt>
                <c:pt idx="18">
                  <c:v>0.17316963424824838</c:v>
                </c:pt>
                <c:pt idx="19">
                  <c:v>0.16959782749256433</c:v>
                </c:pt>
                <c:pt idx="20">
                  <c:v>0.16875816993464052</c:v>
                </c:pt>
                <c:pt idx="21">
                  <c:v>0.18087290549042984</c:v>
                </c:pt>
                <c:pt idx="22">
                  <c:v>0.17473224910749702</c:v>
                </c:pt>
                <c:pt idx="23">
                  <c:v>0.16343193682237986</c:v>
                </c:pt>
                <c:pt idx="24">
                  <c:v>0.13888517577863921</c:v>
                </c:pt>
                <c:pt idx="25">
                  <c:v>0.12767780634104542</c:v>
                </c:pt>
                <c:pt idx="26">
                  <c:v>0.15061284305888623</c:v>
                </c:pt>
                <c:pt idx="27">
                  <c:v>0.16665551615708837</c:v>
                </c:pt>
                <c:pt idx="28">
                  <c:v>0.15964568260193387</c:v>
                </c:pt>
                <c:pt idx="29">
                  <c:v>0.14664964043282477</c:v>
                </c:pt>
                <c:pt idx="30">
                  <c:v>0.16649976633954203</c:v>
                </c:pt>
                <c:pt idx="31">
                  <c:v>0.16294015263087427</c:v>
                </c:pt>
                <c:pt idx="32">
                  <c:v>0.16342227062346856</c:v>
                </c:pt>
                <c:pt idx="33">
                  <c:v>0.17806267806267806</c:v>
                </c:pt>
                <c:pt idx="34">
                  <c:v>0.171211714132187</c:v>
                </c:pt>
                <c:pt idx="35">
                  <c:v>0.16337448559670781</c:v>
                </c:pt>
                <c:pt idx="36">
                  <c:v>0.142974527526705</c:v>
                </c:pt>
                <c:pt idx="37">
                  <c:v>0.13254397834912043</c:v>
                </c:pt>
                <c:pt idx="38">
                  <c:v>0.15492287830400217</c:v>
                </c:pt>
                <c:pt idx="39">
                  <c:v>0.166002297142085</c:v>
                </c:pt>
                <c:pt idx="40">
                  <c:v>0.15395624616642814</c:v>
                </c:pt>
                <c:pt idx="41">
                  <c:v>0.14452673778623359</c:v>
                </c:pt>
                <c:pt idx="42">
                  <c:v>0.16042744808118825</c:v>
                </c:pt>
                <c:pt idx="43">
                  <c:v>0.15528202353577708</c:v>
                </c:pt>
                <c:pt idx="44">
                  <c:v>0.14285714285714285</c:v>
                </c:pt>
                <c:pt idx="45">
                  <c:v>9.1242622427819428E-2</c:v>
                </c:pt>
                <c:pt idx="46">
                  <c:v>7.7398204019575242E-2</c:v>
                </c:pt>
                <c:pt idx="47">
                  <c:v>7.0796460176991149E-2</c:v>
                </c:pt>
                <c:pt idx="48">
                  <c:v>5.1213318284424381E-2</c:v>
                </c:pt>
                <c:pt idx="49">
                  <c:v>4.2918853639277256E-2</c:v>
                </c:pt>
                <c:pt idx="50">
                  <c:v>5.2535095759563895E-2</c:v>
                </c:pt>
                <c:pt idx="51">
                  <c:v>5.7351356646096578E-2</c:v>
                </c:pt>
                <c:pt idx="52">
                  <c:v>5.3371338706506781E-2</c:v>
                </c:pt>
                <c:pt idx="53">
                  <c:v>5.0204430921365409E-2</c:v>
                </c:pt>
                <c:pt idx="54">
                  <c:v>5.5064935064935067E-2</c:v>
                </c:pt>
                <c:pt idx="55">
                  <c:v>5.4643762859466961E-2</c:v>
                </c:pt>
                <c:pt idx="56">
                  <c:v>5.4712440449879669E-2</c:v>
                </c:pt>
                <c:pt idx="57">
                  <c:v>5.4578189300411521E-2</c:v>
                </c:pt>
                <c:pt idx="58">
                  <c:v>5.3909921326363588E-2</c:v>
                </c:pt>
                <c:pt idx="59">
                  <c:v>5.1963485118565335E-2</c:v>
                </c:pt>
                <c:pt idx="60">
                  <c:v>4.2122027568784665E-2</c:v>
                </c:pt>
                <c:pt idx="61">
                  <c:v>4.3312387791741472E-2</c:v>
                </c:pt>
                <c:pt idx="62">
                  <c:v>6.1086098604857982E-2</c:v>
                </c:pt>
                <c:pt idx="63">
                  <c:v>7.2397964275022458E-2</c:v>
                </c:pt>
                <c:pt idx="64">
                  <c:v>7.2527904804051732E-2</c:v>
                </c:pt>
                <c:pt idx="65">
                  <c:v>7.0051601596728658E-2</c:v>
                </c:pt>
                <c:pt idx="66">
                  <c:v>7.8534527702734724E-2</c:v>
                </c:pt>
                <c:pt idx="67">
                  <c:v>8.1726565735585108E-2</c:v>
                </c:pt>
                <c:pt idx="68">
                  <c:v>8.6400217017813544E-2</c:v>
                </c:pt>
                <c:pt idx="69">
                  <c:v>0.10002570253598356</c:v>
                </c:pt>
                <c:pt idx="70">
                  <c:v>0.11290799307520162</c:v>
                </c:pt>
                <c:pt idx="71">
                  <c:v>0.11371581328398109</c:v>
                </c:pt>
                <c:pt idx="72">
                  <c:v>9.8875050220972274E-2</c:v>
                </c:pt>
                <c:pt idx="73">
                  <c:v>9.911954607708863E-2</c:v>
                </c:pt>
                <c:pt idx="74">
                  <c:v>0.11588971661162738</c:v>
                </c:pt>
                <c:pt idx="75">
                  <c:v>0.12162111073305357</c:v>
                </c:pt>
                <c:pt idx="76">
                  <c:v>0.12272829257347992</c:v>
                </c:pt>
                <c:pt idx="77">
                  <c:v>0.11910651652206018</c:v>
                </c:pt>
                <c:pt idx="78">
                  <c:v>0.1295206055508831</c:v>
                </c:pt>
                <c:pt idx="79">
                  <c:v>0.1283560399636694</c:v>
                </c:pt>
                <c:pt idx="80">
                  <c:v>0.12891438593926993</c:v>
                </c:pt>
                <c:pt idx="81">
                  <c:v>0.13206016811679694</c:v>
                </c:pt>
                <c:pt idx="82">
                  <c:v>0.13155868441315588</c:v>
                </c:pt>
                <c:pt idx="83">
                  <c:v>0.12990044126764158</c:v>
                </c:pt>
                <c:pt idx="84">
                  <c:v>0.11730205278592376</c:v>
                </c:pt>
                <c:pt idx="85">
                  <c:v>0.11400773825175613</c:v>
                </c:pt>
                <c:pt idx="86">
                  <c:v>0.12404601466810618</c:v>
                </c:pt>
                <c:pt idx="87">
                  <c:v>0.12983577647966493</c:v>
                </c:pt>
                <c:pt idx="88">
                  <c:v>0.12446917557475472</c:v>
                </c:pt>
                <c:pt idx="89">
                  <c:v>0.12137916126242974</c:v>
                </c:pt>
                <c:pt idx="90">
                  <c:v>0.13168479591479837</c:v>
                </c:pt>
                <c:pt idx="91">
                  <c:v>0.13499688947259281</c:v>
                </c:pt>
                <c:pt idx="92">
                  <c:v>0.13782740839394872</c:v>
                </c:pt>
                <c:pt idx="93">
                  <c:v>0.1493989696622782</c:v>
                </c:pt>
                <c:pt idx="94">
                  <c:v>0.1503166130689918</c:v>
                </c:pt>
                <c:pt idx="95">
                  <c:v>0.14587568738543577</c:v>
                </c:pt>
              </c:numCache>
            </c:numRef>
          </c:val>
          <c:smooth val="0"/>
          <c:extLst>
            <c:ext xmlns:c16="http://schemas.microsoft.com/office/drawing/2014/chart" uri="{C3380CC4-5D6E-409C-BE32-E72D297353CC}">
              <c16:uniqueId val="{00000001-20B8-48CB-9847-7DF2E7DE3BDD}"/>
            </c:ext>
          </c:extLst>
        </c:ser>
        <c:dLbls>
          <c:showLegendKey val="0"/>
          <c:showVal val="0"/>
          <c:showCatName val="0"/>
          <c:showSerName val="0"/>
          <c:showPercent val="0"/>
          <c:showBubbleSize val="0"/>
        </c:dLbls>
        <c:marker val="1"/>
        <c:smooth val="0"/>
        <c:axId val="521047856"/>
        <c:axId val="521046544"/>
      </c:lineChart>
      <c:dateAx>
        <c:axId val="48070228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Month</a:t>
                </a:r>
                <a:endParaRPr lang="en-US" b="1"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mmm\-yy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80696376"/>
        <c:crosses val="autoZero"/>
        <c:auto val="1"/>
        <c:lblOffset val="100"/>
        <c:baseTimeUnit val="months"/>
      </c:dateAx>
      <c:valAx>
        <c:axId val="480696376"/>
        <c:scaling>
          <c:orientation val="minMax"/>
          <c:max val="500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80702280"/>
        <c:crosses val="autoZero"/>
        <c:crossBetween val="between"/>
      </c:valAx>
      <c:valAx>
        <c:axId val="521046544"/>
        <c:scaling>
          <c:orientation val="minMax"/>
          <c:max val="0.25"/>
          <c:min val="0"/>
        </c:scaling>
        <c:delete val="0"/>
        <c:axPos val="r"/>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21047856"/>
        <c:crosses val="max"/>
        <c:crossBetween val="between"/>
      </c:valAx>
      <c:dateAx>
        <c:axId val="521047856"/>
        <c:scaling>
          <c:orientation val="minMax"/>
        </c:scaling>
        <c:delete val="1"/>
        <c:axPos val="b"/>
        <c:numFmt formatCode="mmm\-yyyy" sourceLinked="1"/>
        <c:majorTickMark val="out"/>
        <c:minorTickMark val="none"/>
        <c:tickLblPos val="nextTo"/>
        <c:crossAx val="521046544"/>
        <c:crosses val="autoZero"/>
        <c:auto val="1"/>
        <c:lblOffset val="100"/>
        <c:baseTimeUnit val="months"/>
        <c:majorUnit val="1"/>
        <c:minorUnit val="1"/>
      </c:dateAx>
      <c:spPr>
        <a:noFill/>
        <a:ln>
          <a:noFill/>
        </a:ln>
        <a:effectLst/>
      </c:spPr>
    </c:plotArea>
    <c:legend>
      <c:legendPos val="b"/>
      <c:legendEntry>
        <c:idx val="0"/>
        <c:txPr>
          <a:bodyPr rot="0" spcFirstLastPara="1" vertOverflow="ellipsis" vert="horz" wrap="square" anchor="ctr" anchorCtr="1"/>
          <a:lstStyle/>
          <a:p>
            <a:pPr>
              <a:defRPr sz="1197" b="1" i="0" u="none" strike="noStrike" kern="1200" baseline="0">
                <a:solidFill>
                  <a:srgbClr val="7030A0"/>
                </a:solidFill>
                <a:latin typeface="Calibri" panose="020F0502020204030204" pitchFamily="34" charset="0"/>
                <a:ea typeface="+mn-ea"/>
                <a:cs typeface="Calibri" panose="020F0502020204030204" pitchFamily="34" charset="0"/>
              </a:defRPr>
            </a:pPr>
            <a:endParaRPr lang="en-US"/>
          </a:p>
        </c:txPr>
      </c:legendEntry>
      <c:legendEntry>
        <c:idx val="1"/>
        <c:txPr>
          <a:bodyPr rot="0" spcFirstLastPara="1" vertOverflow="ellipsis" vert="horz" wrap="square" anchor="ctr" anchorCtr="1"/>
          <a:lstStyle/>
          <a:p>
            <a:pPr>
              <a:defRPr sz="1197" b="1" i="0" u="none" strike="noStrike" kern="1200" baseline="0">
                <a:solidFill>
                  <a:srgbClr val="0070C0"/>
                </a:solidFill>
                <a:latin typeface="Calibri" panose="020F0502020204030204" pitchFamily="34" charset="0"/>
                <a:ea typeface="+mn-ea"/>
                <a:cs typeface="Calibri" panose="020F0502020204030204" pitchFamily="34" charset="0"/>
              </a:defRPr>
            </a:pPr>
            <a:endParaRPr lang="en-US"/>
          </a:p>
        </c:txPr>
      </c:legendEntry>
      <c:layout>
        <c:manualLayout>
          <c:xMode val="edge"/>
          <c:yMode val="edge"/>
          <c:x val="0.43181159420289855"/>
          <c:y val="5.1454550870667845E-2"/>
          <c:w val="0.45650737951234355"/>
          <c:h val="0.14595433021077692"/>
        </c:manualLayout>
      </c:layout>
      <c:overlay val="1"/>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1"/>
          <c:order val="0"/>
          <c:tx>
            <c:strRef>
              <c:f>Sheet1!$C$1</c:f>
              <c:strCache>
                <c:ptCount val="1"/>
                <c:pt idx="0">
                  <c:v># Enrolled in Basic Education</c:v>
                </c:pt>
              </c:strCache>
            </c:strRef>
          </c:tx>
          <c:spPr>
            <a:solidFill>
              <a:srgbClr val="0070C0"/>
            </a:solidFill>
            <a:ln>
              <a:solidFill>
                <a:srgbClr val="0070C0"/>
              </a:solidFill>
            </a:ln>
            <a:effectLst/>
          </c:spPr>
          <c:invertIfNegative val="0"/>
          <c:cat>
            <c:numRef>
              <c:f>Sheet1!$A$2:$A$25</c:f>
              <c:numCache>
                <c:formatCode>mmm\-yyyy</c:formatCode>
                <c:ptCount val="24"/>
                <c:pt idx="0">
                  <c:v>44743</c:v>
                </c:pt>
                <c:pt idx="1">
                  <c:v>44774</c:v>
                </c:pt>
                <c:pt idx="2">
                  <c:v>44805</c:v>
                </c:pt>
                <c:pt idx="3">
                  <c:v>44835</c:v>
                </c:pt>
                <c:pt idx="4">
                  <c:v>44866</c:v>
                </c:pt>
                <c:pt idx="5">
                  <c:v>44896</c:v>
                </c:pt>
                <c:pt idx="6">
                  <c:v>44927</c:v>
                </c:pt>
                <c:pt idx="7">
                  <c:v>44958</c:v>
                </c:pt>
                <c:pt idx="8">
                  <c:v>44986</c:v>
                </c:pt>
                <c:pt idx="9">
                  <c:v>45017</c:v>
                </c:pt>
                <c:pt idx="10">
                  <c:v>45047</c:v>
                </c:pt>
                <c:pt idx="11">
                  <c:v>45078</c:v>
                </c:pt>
                <c:pt idx="12">
                  <c:v>45108</c:v>
                </c:pt>
                <c:pt idx="13">
                  <c:v>45139</c:v>
                </c:pt>
                <c:pt idx="14">
                  <c:v>45170</c:v>
                </c:pt>
                <c:pt idx="15">
                  <c:v>45200</c:v>
                </c:pt>
                <c:pt idx="16">
                  <c:v>45231</c:v>
                </c:pt>
                <c:pt idx="17">
                  <c:v>45261</c:v>
                </c:pt>
                <c:pt idx="18">
                  <c:v>45292</c:v>
                </c:pt>
                <c:pt idx="19">
                  <c:v>45323</c:v>
                </c:pt>
                <c:pt idx="20">
                  <c:v>45352</c:v>
                </c:pt>
                <c:pt idx="21">
                  <c:v>45383</c:v>
                </c:pt>
                <c:pt idx="22">
                  <c:v>45413</c:v>
                </c:pt>
                <c:pt idx="23">
                  <c:v>45444</c:v>
                </c:pt>
              </c:numCache>
            </c:numRef>
          </c:cat>
          <c:val>
            <c:numRef>
              <c:f>Sheet1!$C$2:$C$25</c:f>
              <c:numCache>
                <c:formatCode>#,##0</c:formatCode>
                <c:ptCount val="24"/>
                <c:pt idx="0">
                  <c:v>90</c:v>
                </c:pt>
                <c:pt idx="1">
                  <c:v>86</c:v>
                </c:pt>
                <c:pt idx="2">
                  <c:v>100</c:v>
                </c:pt>
                <c:pt idx="3">
                  <c:v>108</c:v>
                </c:pt>
                <c:pt idx="4">
                  <c:v>108</c:v>
                </c:pt>
                <c:pt idx="5">
                  <c:v>89</c:v>
                </c:pt>
                <c:pt idx="6">
                  <c:v>101</c:v>
                </c:pt>
                <c:pt idx="7">
                  <c:v>90</c:v>
                </c:pt>
                <c:pt idx="8">
                  <c:v>82</c:v>
                </c:pt>
                <c:pt idx="9">
                  <c:v>108</c:v>
                </c:pt>
                <c:pt idx="10">
                  <c:v>118</c:v>
                </c:pt>
                <c:pt idx="11">
                  <c:v>106</c:v>
                </c:pt>
                <c:pt idx="12">
                  <c:v>77</c:v>
                </c:pt>
                <c:pt idx="13">
                  <c:v>76</c:v>
                </c:pt>
                <c:pt idx="14">
                  <c:v>85</c:v>
                </c:pt>
                <c:pt idx="15">
                  <c:v>97</c:v>
                </c:pt>
                <c:pt idx="16">
                  <c:v>100</c:v>
                </c:pt>
                <c:pt idx="17">
                  <c:v>84</c:v>
                </c:pt>
                <c:pt idx="18">
                  <c:v>92</c:v>
                </c:pt>
                <c:pt idx="19">
                  <c:v>94</c:v>
                </c:pt>
                <c:pt idx="20">
                  <c:v>91</c:v>
                </c:pt>
                <c:pt idx="21">
                  <c:v>133</c:v>
                </c:pt>
                <c:pt idx="22">
                  <c:v>128</c:v>
                </c:pt>
                <c:pt idx="23">
                  <c:v>125</c:v>
                </c:pt>
              </c:numCache>
            </c:numRef>
          </c:val>
          <c:extLst>
            <c:ext xmlns:c16="http://schemas.microsoft.com/office/drawing/2014/chart" uri="{C3380CC4-5D6E-409C-BE32-E72D297353CC}">
              <c16:uniqueId val="{00000001-20B8-48CB-9847-7DF2E7DE3BDD}"/>
            </c:ext>
          </c:extLst>
        </c:ser>
        <c:ser>
          <c:idx val="2"/>
          <c:order val="1"/>
          <c:tx>
            <c:strRef>
              <c:f>Sheet1!$D$1</c:f>
              <c:strCache>
                <c:ptCount val="1"/>
                <c:pt idx="0">
                  <c:v># Enrolled in High School/GED Completion</c:v>
                </c:pt>
              </c:strCache>
            </c:strRef>
          </c:tx>
          <c:spPr>
            <a:solidFill>
              <a:schemeClr val="accent4"/>
            </a:solidFill>
            <a:ln w="12700">
              <a:solidFill>
                <a:schemeClr val="accent4"/>
              </a:solidFill>
            </a:ln>
            <a:effectLst/>
          </c:spPr>
          <c:invertIfNegative val="0"/>
          <c:cat>
            <c:numRef>
              <c:f>Sheet1!$A$2:$A$25</c:f>
              <c:numCache>
                <c:formatCode>mmm\-yyyy</c:formatCode>
                <c:ptCount val="24"/>
                <c:pt idx="0">
                  <c:v>44743</c:v>
                </c:pt>
                <c:pt idx="1">
                  <c:v>44774</c:v>
                </c:pt>
                <c:pt idx="2">
                  <c:v>44805</c:v>
                </c:pt>
                <c:pt idx="3">
                  <c:v>44835</c:v>
                </c:pt>
                <c:pt idx="4">
                  <c:v>44866</c:v>
                </c:pt>
                <c:pt idx="5">
                  <c:v>44896</c:v>
                </c:pt>
                <c:pt idx="6">
                  <c:v>44927</c:v>
                </c:pt>
                <c:pt idx="7">
                  <c:v>44958</c:v>
                </c:pt>
                <c:pt idx="8">
                  <c:v>44986</c:v>
                </c:pt>
                <c:pt idx="9">
                  <c:v>45017</c:v>
                </c:pt>
                <c:pt idx="10">
                  <c:v>45047</c:v>
                </c:pt>
                <c:pt idx="11">
                  <c:v>45078</c:v>
                </c:pt>
                <c:pt idx="12">
                  <c:v>45108</c:v>
                </c:pt>
                <c:pt idx="13">
                  <c:v>45139</c:v>
                </c:pt>
                <c:pt idx="14">
                  <c:v>45170</c:v>
                </c:pt>
                <c:pt idx="15">
                  <c:v>45200</c:v>
                </c:pt>
                <c:pt idx="16">
                  <c:v>45231</c:v>
                </c:pt>
                <c:pt idx="17">
                  <c:v>45261</c:v>
                </c:pt>
                <c:pt idx="18">
                  <c:v>45292</c:v>
                </c:pt>
                <c:pt idx="19">
                  <c:v>45323</c:v>
                </c:pt>
                <c:pt idx="20">
                  <c:v>45352</c:v>
                </c:pt>
                <c:pt idx="21">
                  <c:v>45383</c:v>
                </c:pt>
                <c:pt idx="22">
                  <c:v>45413</c:v>
                </c:pt>
                <c:pt idx="23">
                  <c:v>45444</c:v>
                </c:pt>
              </c:numCache>
            </c:numRef>
          </c:cat>
          <c:val>
            <c:numRef>
              <c:f>Sheet1!$D$2:$D$25</c:f>
              <c:numCache>
                <c:formatCode>#,##0</c:formatCode>
                <c:ptCount val="24"/>
                <c:pt idx="0">
                  <c:v>95</c:v>
                </c:pt>
                <c:pt idx="1">
                  <c:v>87</c:v>
                </c:pt>
                <c:pt idx="2">
                  <c:v>91</c:v>
                </c:pt>
                <c:pt idx="3">
                  <c:v>99</c:v>
                </c:pt>
                <c:pt idx="4">
                  <c:v>96</c:v>
                </c:pt>
                <c:pt idx="5">
                  <c:v>85</c:v>
                </c:pt>
                <c:pt idx="6">
                  <c:v>97</c:v>
                </c:pt>
                <c:pt idx="7">
                  <c:v>113</c:v>
                </c:pt>
                <c:pt idx="8">
                  <c:v>120</c:v>
                </c:pt>
                <c:pt idx="9">
                  <c:v>137</c:v>
                </c:pt>
                <c:pt idx="10">
                  <c:v>134</c:v>
                </c:pt>
                <c:pt idx="11">
                  <c:v>127</c:v>
                </c:pt>
                <c:pt idx="12">
                  <c:v>75</c:v>
                </c:pt>
                <c:pt idx="13">
                  <c:v>74</c:v>
                </c:pt>
                <c:pt idx="14">
                  <c:v>96</c:v>
                </c:pt>
                <c:pt idx="15">
                  <c:v>105</c:v>
                </c:pt>
                <c:pt idx="16">
                  <c:v>107</c:v>
                </c:pt>
                <c:pt idx="17">
                  <c:v>100</c:v>
                </c:pt>
                <c:pt idx="18">
                  <c:v>132</c:v>
                </c:pt>
                <c:pt idx="19">
                  <c:v>133</c:v>
                </c:pt>
                <c:pt idx="20">
                  <c:v>127</c:v>
                </c:pt>
                <c:pt idx="21">
                  <c:v>140</c:v>
                </c:pt>
                <c:pt idx="22">
                  <c:v>144</c:v>
                </c:pt>
                <c:pt idx="23">
                  <c:v>136</c:v>
                </c:pt>
              </c:numCache>
            </c:numRef>
          </c:val>
          <c:extLst>
            <c:ext xmlns:c16="http://schemas.microsoft.com/office/drawing/2014/chart" uri="{C3380CC4-5D6E-409C-BE32-E72D297353CC}">
              <c16:uniqueId val="{00000002-20B8-48CB-9847-7DF2E7DE3BDD}"/>
            </c:ext>
          </c:extLst>
        </c:ser>
        <c:ser>
          <c:idx val="0"/>
          <c:order val="2"/>
          <c:tx>
            <c:strRef>
              <c:f>Sheet1!$B$1</c:f>
              <c:strCache>
                <c:ptCount val="1"/>
                <c:pt idx="0">
                  <c:v># Enrolled in English as a Second Language</c:v>
                </c:pt>
              </c:strCache>
            </c:strRef>
          </c:tx>
          <c:spPr>
            <a:solidFill>
              <a:srgbClr val="00B050"/>
            </a:solidFill>
            <a:ln w="12700">
              <a:solidFill>
                <a:srgbClr val="00B050"/>
              </a:solidFill>
            </a:ln>
            <a:effectLst/>
          </c:spPr>
          <c:invertIfNegative val="0"/>
          <c:cat>
            <c:numRef>
              <c:f>Sheet1!$A$2:$A$25</c:f>
              <c:numCache>
                <c:formatCode>mmm\-yyyy</c:formatCode>
                <c:ptCount val="24"/>
                <c:pt idx="0">
                  <c:v>44743</c:v>
                </c:pt>
                <c:pt idx="1">
                  <c:v>44774</c:v>
                </c:pt>
                <c:pt idx="2">
                  <c:v>44805</c:v>
                </c:pt>
                <c:pt idx="3">
                  <c:v>44835</c:v>
                </c:pt>
                <c:pt idx="4">
                  <c:v>44866</c:v>
                </c:pt>
                <c:pt idx="5">
                  <c:v>44896</c:v>
                </c:pt>
                <c:pt idx="6">
                  <c:v>44927</c:v>
                </c:pt>
                <c:pt idx="7">
                  <c:v>44958</c:v>
                </c:pt>
                <c:pt idx="8">
                  <c:v>44986</c:v>
                </c:pt>
                <c:pt idx="9">
                  <c:v>45017</c:v>
                </c:pt>
                <c:pt idx="10">
                  <c:v>45047</c:v>
                </c:pt>
                <c:pt idx="11">
                  <c:v>45078</c:v>
                </c:pt>
                <c:pt idx="12">
                  <c:v>45108</c:v>
                </c:pt>
                <c:pt idx="13">
                  <c:v>45139</c:v>
                </c:pt>
                <c:pt idx="14">
                  <c:v>45170</c:v>
                </c:pt>
                <c:pt idx="15">
                  <c:v>45200</c:v>
                </c:pt>
                <c:pt idx="16">
                  <c:v>45231</c:v>
                </c:pt>
                <c:pt idx="17">
                  <c:v>45261</c:v>
                </c:pt>
                <c:pt idx="18">
                  <c:v>45292</c:v>
                </c:pt>
                <c:pt idx="19">
                  <c:v>45323</c:v>
                </c:pt>
                <c:pt idx="20">
                  <c:v>45352</c:v>
                </c:pt>
                <c:pt idx="21">
                  <c:v>45383</c:v>
                </c:pt>
                <c:pt idx="22">
                  <c:v>45413</c:v>
                </c:pt>
                <c:pt idx="23">
                  <c:v>45444</c:v>
                </c:pt>
              </c:numCache>
            </c:numRef>
          </c:cat>
          <c:val>
            <c:numRef>
              <c:f>Sheet1!$B$2:$B$25</c:f>
              <c:numCache>
                <c:formatCode>#,##0</c:formatCode>
                <c:ptCount val="24"/>
                <c:pt idx="0">
                  <c:v>999</c:v>
                </c:pt>
                <c:pt idx="1">
                  <c:v>1125</c:v>
                </c:pt>
                <c:pt idx="2">
                  <c:v>1293</c:v>
                </c:pt>
                <c:pt idx="3">
                  <c:v>1416</c:v>
                </c:pt>
                <c:pt idx="4">
                  <c:v>1497</c:v>
                </c:pt>
                <c:pt idx="5">
                  <c:v>1573</c:v>
                </c:pt>
                <c:pt idx="6">
                  <c:v>1728</c:v>
                </c:pt>
                <c:pt idx="7">
                  <c:v>1747</c:v>
                </c:pt>
                <c:pt idx="8">
                  <c:v>1710</c:v>
                </c:pt>
                <c:pt idx="9">
                  <c:v>1530</c:v>
                </c:pt>
                <c:pt idx="10">
                  <c:v>1532</c:v>
                </c:pt>
                <c:pt idx="11">
                  <c:v>1525</c:v>
                </c:pt>
                <c:pt idx="12">
                  <c:v>1435</c:v>
                </c:pt>
                <c:pt idx="13">
                  <c:v>1393</c:v>
                </c:pt>
                <c:pt idx="14">
                  <c:v>1403</c:v>
                </c:pt>
                <c:pt idx="15">
                  <c:v>1484</c:v>
                </c:pt>
                <c:pt idx="16">
                  <c:v>1391</c:v>
                </c:pt>
                <c:pt idx="17">
                  <c:v>1378</c:v>
                </c:pt>
                <c:pt idx="18">
                  <c:v>1533</c:v>
                </c:pt>
                <c:pt idx="19">
                  <c:v>1645</c:v>
                </c:pt>
                <c:pt idx="20">
                  <c:v>1699</c:v>
                </c:pt>
                <c:pt idx="21">
                  <c:v>1739</c:v>
                </c:pt>
                <c:pt idx="22">
                  <c:v>1685</c:v>
                </c:pt>
                <c:pt idx="23">
                  <c:v>1602</c:v>
                </c:pt>
              </c:numCache>
            </c:numRef>
          </c:val>
          <c:extLst>
            <c:ext xmlns:c16="http://schemas.microsoft.com/office/drawing/2014/chart" uri="{C3380CC4-5D6E-409C-BE32-E72D297353CC}">
              <c16:uniqueId val="{00000000-20B8-48CB-9847-7DF2E7DE3BDD}"/>
            </c:ext>
          </c:extLst>
        </c:ser>
        <c:ser>
          <c:idx val="3"/>
          <c:order val="3"/>
          <c:tx>
            <c:strRef>
              <c:f>Sheet1!$E$1</c:f>
              <c:strCache>
                <c:ptCount val="1"/>
                <c:pt idx="0">
                  <c:v># Enrolled in Vocational Education</c:v>
                </c:pt>
              </c:strCache>
            </c:strRef>
          </c:tx>
          <c:spPr>
            <a:solidFill>
              <a:schemeClr val="accent2"/>
            </a:solidFill>
            <a:ln>
              <a:solidFill>
                <a:schemeClr val="accent2"/>
              </a:solidFill>
            </a:ln>
            <a:effectLst/>
          </c:spPr>
          <c:invertIfNegative val="0"/>
          <c:cat>
            <c:numRef>
              <c:f>Sheet1!$A$2:$A$25</c:f>
              <c:numCache>
                <c:formatCode>mmm\-yyyy</c:formatCode>
                <c:ptCount val="24"/>
                <c:pt idx="0">
                  <c:v>44743</c:v>
                </c:pt>
                <c:pt idx="1">
                  <c:v>44774</c:v>
                </c:pt>
                <c:pt idx="2">
                  <c:v>44805</c:v>
                </c:pt>
                <c:pt idx="3">
                  <c:v>44835</c:v>
                </c:pt>
                <c:pt idx="4">
                  <c:v>44866</c:v>
                </c:pt>
                <c:pt idx="5">
                  <c:v>44896</c:v>
                </c:pt>
                <c:pt idx="6">
                  <c:v>44927</c:v>
                </c:pt>
                <c:pt idx="7">
                  <c:v>44958</c:v>
                </c:pt>
                <c:pt idx="8">
                  <c:v>44986</c:v>
                </c:pt>
                <c:pt idx="9">
                  <c:v>45017</c:v>
                </c:pt>
                <c:pt idx="10">
                  <c:v>45047</c:v>
                </c:pt>
                <c:pt idx="11">
                  <c:v>45078</c:v>
                </c:pt>
                <c:pt idx="12">
                  <c:v>45108</c:v>
                </c:pt>
                <c:pt idx="13">
                  <c:v>45139</c:v>
                </c:pt>
                <c:pt idx="14">
                  <c:v>45170</c:v>
                </c:pt>
                <c:pt idx="15">
                  <c:v>45200</c:v>
                </c:pt>
                <c:pt idx="16">
                  <c:v>45231</c:v>
                </c:pt>
                <c:pt idx="17">
                  <c:v>45261</c:v>
                </c:pt>
                <c:pt idx="18">
                  <c:v>45292</c:v>
                </c:pt>
                <c:pt idx="19">
                  <c:v>45323</c:v>
                </c:pt>
                <c:pt idx="20">
                  <c:v>45352</c:v>
                </c:pt>
                <c:pt idx="21">
                  <c:v>45383</c:v>
                </c:pt>
                <c:pt idx="22">
                  <c:v>45413</c:v>
                </c:pt>
                <c:pt idx="23">
                  <c:v>45444</c:v>
                </c:pt>
              </c:numCache>
            </c:numRef>
          </c:cat>
          <c:val>
            <c:numRef>
              <c:f>Sheet1!$E$2:$E$25</c:f>
              <c:numCache>
                <c:formatCode>#,##0</c:formatCode>
                <c:ptCount val="24"/>
                <c:pt idx="0">
                  <c:v>525</c:v>
                </c:pt>
                <c:pt idx="1">
                  <c:v>477</c:v>
                </c:pt>
                <c:pt idx="2">
                  <c:v>717</c:v>
                </c:pt>
                <c:pt idx="3">
                  <c:v>690</c:v>
                </c:pt>
                <c:pt idx="4">
                  <c:v>653</c:v>
                </c:pt>
                <c:pt idx="5">
                  <c:v>601</c:v>
                </c:pt>
                <c:pt idx="6">
                  <c:v>667</c:v>
                </c:pt>
                <c:pt idx="7">
                  <c:v>630</c:v>
                </c:pt>
                <c:pt idx="8">
                  <c:v>636</c:v>
                </c:pt>
                <c:pt idx="9">
                  <c:v>740</c:v>
                </c:pt>
                <c:pt idx="10">
                  <c:v>679</c:v>
                </c:pt>
                <c:pt idx="11">
                  <c:v>665</c:v>
                </c:pt>
                <c:pt idx="12">
                  <c:v>476</c:v>
                </c:pt>
                <c:pt idx="13">
                  <c:v>439</c:v>
                </c:pt>
                <c:pt idx="14">
                  <c:v>697</c:v>
                </c:pt>
                <c:pt idx="15">
                  <c:v>709</c:v>
                </c:pt>
                <c:pt idx="16">
                  <c:v>663</c:v>
                </c:pt>
                <c:pt idx="17">
                  <c:v>635</c:v>
                </c:pt>
                <c:pt idx="18">
                  <c:v>719</c:v>
                </c:pt>
                <c:pt idx="19">
                  <c:v>703</c:v>
                </c:pt>
                <c:pt idx="20">
                  <c:v>691</c:v>
                </c:pt>
                <c:pt idx="21">
                  <c:v>821</c:v>
                </c:pt>
                <c:pt idx="22">
                  <c:v>784</c:v>
                </c:pt>
                <c:pt idx="23">
                  <c:v>722</c:v>
                </c:pt>
              </c:numCache>
            </c:numRef>
          </c:val>
          <c:extLst>
            <c:ext xmlns:c16="http://schemas.microsoft.com/office/drawing/2014/chart" uri="{C3380CC4-5D6E-409C-BE32-E72D297353CC}">
              <c16:uniqueId val="{00000001-A215-4CE0-80AE-4936B488455E}"/>
            </c:ext>
          </c:extLst>
        </c:ser>
        <c:ser>
          <c:idx val="4"/>
          <c:order val="4"/>
          <c:tx>
            <c:strRef>
              <c:f>Sheet1!$F$1</c:f>
              <c:strCache>
                <c:ptCount val="1"/>
                <c:pt idx="0">
                  <c:v># Enrolled in Postsecondary Education/Training</c:v>
                </c:pt>
              </c:strCache>
            </c:strRef>
          </c:tx>
          <c:spPr>
            <a:solidFill>
              <a:srgbClr val="7030A0"/>
            </a:solidFill>
            <a:ln w="12700">
              <a:solidFill>
                <a:srgbClr val="7030A0"/>
              </a:solidFill>
            </a:ln>
            <a:effectLst/>
          </c:spPr>
          <c:invertIfNegative val="0"/>
          <c:cat>
            <c:numRef>
              <c:f>Sheet1!$A$2:$A$25</c:f>
              <c:numCache>
                <c:formatCode>mmm\-yyyy</c:formatCode>
                <c:ptCount val="24"/>
                <c:pt idx="0">
                  <c:v>44743</c:v>
                </c:pt>
                <c:pt idx="1">
                  <c:v>44774</c:v>
                </c:pt>
                <c:pt idx="2">
                  <c:v>44805</c:v>
                </c:pt>
                <c:pt idx="3">
                  <c:v>44835</c:v>
                </c:pt>
                <c:pt idx="4">
                  <c:v>44866</c:v>
                </c:pt>
                <c:pt idx="5">
                  <c:v>44896</c:v>
                </c:pt>
                <c:pt idx="6">
                  <c:v>44927</c:v>
                </c:pt>
                <c:pt idx="7">
                  <c:v>44958</c:v>
                </c:pt>
                <c:pt idx="8">
                  <c:v>44986</c:v>
                </c:pt>
                <c:pt idx="9">
                  <c:v>45017</c:v>
                </c:pt>
                <c:pt idx="10">
                  <c:v>45047</c:v>
                </c:pt>
                <c:pt idx="11">
                  <c:v>45078</c:v>
                </c:pt>
                <c:pt idx="12">
                  <c:v>45108</c:v>
                </c:pt>
                <c:pt idx="13">
                  <c:v>45139</c:v>
                </c:pt>
                <c:pt idx="14">
                  <c:v>45170</c:v>
                </c:pt>
                <c:pt idx="15">
                  <c:v>45200</c:v>
                </c:pt>
                <c:pt idx="16">
                  <c:v>45231</c:v>
                </c:pt>
                <c:pt idx="17">
                  <c:v>45261</c:v>
                </c:pt>
                <c:pt idx="18">
                  <c:v>45292</c:v>
                </c:pt>
                <c:pt idx="19">
                  <c:v>45323</c:v>
                </c:pt>
                <c:pt idx="20">
                  <c:v>45352</c:v>
                </c:pt>
                <c:pt idx="21">
                  <c:v>45383</c:v>
                </c:pt>
                <c:pt idx="22">
                  <c:v>45413</c:v>
                </c:pt>
                <c:pt idx="23">
                  <c:v>45444</c:v>
                </c:pt>
              </c:numCache>
            </c:numRef>
          </c:cat>
          <c:val>
            <c:numRef>
              <c:f>Sheet1!$F$2:$F$25</c:f>
              <c:numCache>
                <c:formatCode>#,##0</c:formatCode>
                <c:ptCount val="24"/>
                <c:pt idx="0">
                  <c:v>851</c:v>
                </c:pt>
                <c:pt idx="1">
                  <c:v>846</c:v>
                </c:pt>
                <c:pt idx="2">
                  <c:v>958</c:v>
                </c:pt>
                <c:pt idx="3">
                  <c:v>1016</c:v>
                </c:pt>
                <c:pt idx="4">
                  <c:v>993</c:v>
                </c:pt>
                <c:pt idx="5">
                  <c:v>946</c:v>
                </c:pt>
                <c:pt idx="6">
                  <c:v>1113</c:v>
                </c:pt>
                <c:pt idx="7">
                  <c:v>1093</c:v>
                </c:pt>
                <c:pt idx="8">
                  <c:v>1123</c:v>
                </c:pt>
                <c:pt idx="9">
                  <c:v>1238</c:v>
                </c:pt>
                <c:pt idx="10">
                  <c:v>1264</c:v>
                </c:pt>
                <c:pt idx="11">
                  <c:v>1317</c:v>
                </c:pt>
                <c:pt idx="12">
                  <c:v>1182</c:v>
                </c:pt>
                <c:pt idx="13">
                  <c:v>1172</c:v>
                </c:pt>
                <c:pt idx="14">
                  <c:v>1250</c:v>
                </c:pt>
                <c:pt idx="15">
                  <c:v>1313</c:v>
                </c:pt>
                <c:pt idx="16">
                  <c:v>1276</c:v>
                </c:pt>
                <c:pt idx="17">
                  <c:v>1285</c:v>
                </c:pt>
                <c:pt idx="18">
                  <c:v>1490</c:v>
                </c:pt>
                <c:pt idx="19">
                  <c:v>1471</c:v>
                </c:pt>
                <c:pt idx="20">
                  <c:v>1620</c:v>
                </c:pt>
                <c:pt idx="21">
                  <c:v>1887</c:v>
                </c:pt>
                <c:pt idx="22">
                  <c:v>1995</c:v>
                </c:pt>
                <c:pt idx="23">
                  <c:v>1988</c:v>
                </c:pt>
              </c:numCache>
            </c:numRef>
          </c:val>
          <c:extLst>
            <c:ext xmlns:c16="http://schemas.microsoft.com/office/drawing/2014/chart" uri="{C3380CC4-5D6E-409C-BE32-E72D297353CC}">
              <c16:uniqueId val="{00000002-A215-4CE0-80AE-4936B488455E}"/>
            </c:ext>
          </c:extLst>
        </c:ser>
        <c:dLbls>
          <c:showLegendKey val="0"/>
          <c:showVal val="0"/>
          <c:showCatName val="0"/>
          <c:showSerName val="0"/>
          <c:showPercent val="0"/>
          <c:showBubbleSize val="0"/>
        </c:dLbls>
        <c:gapWidth val="50"/>
        <c:overlap val="100"/>
        <c:axId val="480702280"/>
        <c:axId val="480696376"/>
      </c:barChart>
      <c:dateAx>
        <c:axId val="48070228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Month</a:t>
                </a:r>
                <a:endParaRPr lang="en-US" b="1"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mmm\-yy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80696376"/>
        <c:crosses val="autoZero"/>
        <c:auto val="1"/>
        <c:lblOffset val="100"/>
        <c:baseTimeUnit val="months"/>
      </c:dateAx>
      <c:valAx>
        <c:axId val="48069637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80702280"/>
        <c:crosses val="autoZero"/>
        <c:crossBetween val="between"/>
        <c:majorUnit val="1000"/>
      </c:valAx>
      <c:spPr>
        <a:noFill/>
        <a:ln>
          <a:noFill/>
        </a:ln>
        <a:effectLst/>
      </c:spPr>
    </c:plotArea>
    <c:legend>
      <c:legendPos val="b"/>
      <c:legendEntry>
        <c:idx val="0"/>
        <c:txPr>
          <a:bodyPr rot="0" spcFirstLastPara="1" vertOverflow="ellipsis" vert="horz" wrap="square" anchor="ctr" anchorCtr="1"/>
          <a:lstStyle/>
          <a:p>
            <a:pPr>
              <a:defRPr sz="1197" b="1" i="0" u="none" strike="noStrike" kern="1200" baseline="0">
                <a:solidFill>
                  <a:srgbClr val="0070C0"/>
                </a:solidFill>
                <a:latin typeface="Calibri" panose="020F0502020204030204" pitchFamily="34" charset="0"/>
                <a:ea typeface="+mn-ea"/>
                <a:cs typeface="Calibri" panose="020F0502020204030204" pitchFamily="34" charset="0"/>
              </a:defRPr>
            </a:pPr>
            <a:endParaRPr lang="en-US"/>
          </a:p>
        </c:txPr>
      </c:legendEntry>
      <c:legendEntry>
        <c:idx val="1"/>
        <c:txPr>
          <a:bodyPr rot="0" spcFirstLastPara="1" vertOverflow="ellipsis" vert="horz" wrap="square" anchor="ctr" anchorCtr="1"/>
          <a:lstStyle/>
          <a:p>
            <a:pPr>
              <a:defRPr sz="1197" b="1" i="0" u="none" strike="noStrike" kern="1200" baseline="0">
                <a:solidFill>
                  <a:srgbClr val="F6BB00"/>
                </a:solidFill>
                <a:latin typeface="Calibri" panose="020F0502020204030204" pitchFamily="34" charset="0"/>
                <a:ea typeface="+mn-ea"/>
                <a:cs typeface="Calibri" panose="020F0502020204030204" pitchFamily="34" charset="0"/>
              </a:defRPr>
            </a:pPr>
            <a:endParaRPr lang="en-US"/>
          </a:p>
        </c:txPr>
      </c:legendEntry>
      <c:legendEntry>
        <c:idx val="2"/>
        <c:txPr>
          <a:bodyPr rot="0" spcFirstLastPara="1" vertOverflow="ellipsis" vert="horz" wrap="square" anchor="ctr" anchorCtr="1"/>
          <a:lstStyle/>
          <a:p>
            <a:pPr>
              <a:defRPr sz="1197" b="1" i="0" u="none" strike="noStrike" kern="1200" baseline="0">
                <a:solidFill>
                  <a:srgbClr val="00B050"/>
                </a:solidFill>
                <a:latin typeface="Calibri" panose="020F0502020204030204" pitchFamily="34" charset="0"/>
                <a:ea typeface="+mn-ea"/>
                <a:cs typeface="Calibri" panose="020F0502020204030204" pitchFamily="34" charset="0"/>
              </a:defRPr>
            </a:pPr>
            <a:endParaRPr lang="en-US"/>
          </a:p>
        </c:txPr>
      </c:legendEntry>
      <c:legendEntry>
        <c:idx val="3"/>
        <c:txPr>
          <a:bodyPr rot="0" spcFirstLastPara="1" vertOverflow="ellipsis" vert="horz" wrap="square" anchor="ctr" anchorCtr="1"/>
          <a:lstStyle/>
          <a:p>
            <a:pPr>
              <a:defRPr sz="1197" b="1" i="0" u="none" strike="noStrike" kern="1200" baseline="0">
                <a:solidFill>
                  <a:schemeClr val="accent2"/>
                </a:solidFill>
                <a:latin typeface="Calibri" panose="020F0502020204030204" pitchFamily="34" charset="0"/>
                <a:ea typeface="+mn-ea"/>
                <a:cs typeface="Calibri" panose="020F0502020204030204" pitchFamily="34" charset="0"/>
              </a:defRPr>
            </a:pPr>
            <a:endParaRPr lang="en-US"/>
          </a:p>
        </c:txPr>
      </c:legendEntry>
      <c:legendEntry>
        <c:idx val="4"/>
        <c:txPr>
          <a:bodyPr rot="0" spcFirstLastPara="1" vertOverflow="ellipsis" vert="horz" wrap="square" anchor="ctr" anchorCtr="1"/>
          <a:lstStyle/>
          <a:p>
            <a:pPr>
              <a:defRPr sz="1197" b="1" i="0" u="none" strike="noStrike" kern="1200" baseline="0">
                <a:solidFill>
                  <a:srgbClr val="7030A0"/>
                </a:solidFill>
                <a:latin typeface="Calibri" panose="020F0502020204030204" pitchFamily="34" charset="0"/>
                <a:ea typeface="+mn-ea"/>
                <a:cs typeface="Calibri" panose="020F0502020204030204" pitchFamily="34" charset="0"/>
              </a:defRPr>
            </a:pPr>
            <a:endParaRPr lang="en-US"/>
          </a:p>
        </c:txPr>
      </c:legendEntry>
      <c:layout>
        <c:manualLayout>
          <c:xMode val="edge"/>
          <c:yMode val="edge"/>
          <c:x val="2.5121072871260124E-2"/>
          <c:y val="0.7745380689413367"/>
          <c:w val="0.95717111580564629"/>
          <c:h val="0.13413822833008546"/>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Exceeded Earned Income 
Limit (RC 334)</c:v>
                </c:pt>
              </c:strCache>
            </c:strRef>
          </c:tx>
          <c:spPr>
            <a:solidFill>
              <a:srgbClr val="0070C0"/>
            </a:solidFill>
            <a:ln w="38100">
              <a:solidFill>
                <a:srgbClr val="0070C0"/>
              </a:solid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197" b="1" i="0" u="none" strike="noStrike" kern="1200" baseline="0">
                    <a:solidFill>
                      <a:schemeClr val="bg1"/>
                    </a:solidFill>
                    <a:latin typeface="Calibri" panose="020F0502020204030204" pitchFamily="34" charset="0"/>
                    <a:ea typeface="+mn-ea"/>
                    <a:cs typeface="Calibri" panose="020F050202020403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Sheet1!$A$2:$A$25</c:f>
              <c:numCache>
                <c:formatCode>mmm\-yyyy</c:formatCode>
                <c:ptCount val="24"/>
                <c:pt idx="0">
                  <c:v>44652</c:v>
                </c:pt>
                <c:pt idx="1">
                  <c:v>44682</c:v>
                </c:pt>
                <c:pt idx="2">
                  <c:v>44713</c:v>
                </c:pt>
                <c:pt idx="3">
                  <c:v>44743</c:v>
                </c:pt>
                <c:pt idx="4">
                  <c:v>44774</c:v>
                </c:pt>
                <c:pt idx="5">
                  <c:v>44805</c:v>
                </c:pt>
                <c:pt idx="6">
                  <c:v>44835</c:v>
                </c:pt>
                <c:pt idx="7">
                  <c:v>44866</c:v>
                </c:pt>
                <c:pt idx="8">
                  <c:v>44896</c:v>
                </c:pt>
                <c:pt idx="9">
                  <c:v>44927</c:v>
                </c:pt>
                <c:pt idx="10">
                  <c:v>44958</c:v>
                </c:pt>
                <c:pt idx="11">
                  <c:v>44986</c:v>
                </c:pt>
                <c:pt idx="12">
                  <c:v>45017</c:v>
                </c:pt>
                <c:pt idx="13">
                  <c:v>45047</c:v>
                </c:pt>
                <c:pt idx="14">
                  <c:v>45078</c:v>
                </c:pt>
                <c:pt idx="15">
                  <c:v>45108</c:v>
                </c:pt>
                <c:pt idx="16">
                  <c:v>45139</c:v>
                </c:pt>
                <c:pt idx="17">
                  <c:v>45170</c:v>
                </c:pt>
                <c:pt idx="18">
                  <c:v>45200</c:v>
                </c:pt>
                <c:pt idx="19">
                  <c:v>45231</c:v>
                </c:pt>
                <c:pt idx="20">
                  <c:v>45261</c:v>
                </c:pt>
                <c:pt idx="21">
                  <c:v>45292</c:v>
                </c:pt>
                <c:pt idx="22">
                  <c:v>45323</c:v>
                </c:pt>
                <c:pt idx="23">
                  <c:v>45352</c:v>
                </c:pt>
              </c:numCache>
            </c:numRef>
          </c:cat>
          <c:val>
            <c:numRef>
              <c:f>Sheet1!$B$2:$B$25</c:f>
              <c:numCache>
                <c:formatCode>#,##0</c:formatCode>
                <c:ptCount val="24"/>
                <c:pt idx="0">
                  <c:v>526</c:v>
                </c:pt>
                <c:pt idx="1">
                  <c:v>533</c:v>
                </c:pt>
                <c:pt idx="2">
                  <c:v>447</c:v>
                </c:pt>
                <c:pt idx="3">
                  <c:v>557</c:v>
                </c:pt>
                <c:pt idx="4">
                  <c:v>610</c:v>
                </c:pt>
                <c:pt idx="5">
                  <c:v>677</c:v>
                </c:pt>
                <c:pt idx="6">
                  <c:v>679</c:v>
                </c:pt>
                <c:pt idx="7">
                  <c:v>629</c:v>
                </c:pt>
                <c:pt idx="8">
                  <c:v>634</c:v>
                </c:pt>
                <c:pt idx="9">
                  <c:v>570</c:v>
                </c:pt>
                <c:pt idx="10">
                  <c:v>706</c:v>
                </c:pt>
                <c:pt idx="11">
                  <c:v>759</c:v>
                </c:pt>
                <c:pt idx="12">
                  <c:v>673</c:v>
                </c:pt>
                <c:pt idx="13">
                  <c:v>676</c:v>
                </c:pt>
                <c:pt idx="14">
                  <c:v>731</c:v>
                </c:pt>
                <c:pt idx="15">
                  <c:v>705</c:v>
                </c:pt>
                <c:pt idx="16">
                  <c:v>671</c:v>
                </c:pt>
                <c:pt idx="17">
                  <c:v>726</c:v>
                </c:pt>
                <c:pt idx="18">
                  <c:v>766</c:v>
                </c:pt>
                <c:pt idx="19">
                  <c:v>724</c:v>
                </c:pt>
                <c:pt idx="20">
                  <c:v>567</c:v>
                </c:pt>
                <c:pt idx="21">
                  <c:v>512</c:v>
                </c:pt>
                <c:pt idx="22">
                  <c:v>520</c:v>
                </c:pt>
                <c:pt idx="23">
                  <c:v>609</c:v>
                </c:pt>
              </c:numCache>
            </c:numRef>
          </c:val>
          <c:extLst>
            <c:ext xmlns:c16="http://schemas.microsoft.com/office/drawing/2014/chart" uri="{C3380CC4-5D6E-409C-BE32-E72D297353CC}">
              <c16:uniqueId val="{00000000-20B8-48CB-9847-7DF2E7DE3BDD}"/>
            </c:ext>
          </c:extLst>
        </c:ser>
        <c:dLbls>
          <c:showLegendKey val="0"/>
          <c:showVal val="0"/>
          <c:showCatName val="0"/>
          <c:showSerName val="0"/>
          <c:showPercent val="0"/>
          <c:showBubbleSize val="0"/>
        </c:dLbls>
        <c:gapWidth val="50"/>
        <c:axId val="480702280"/>
        <c:axId val="480696376"/>
      </c:barChart>
      <c:dateAx>
        <c:axId val="48070228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Month</a:t>
                </a:r>
                <a:endParaRPr lang="en-US" b="1" dirty="0"/>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mmm\-yyyy"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80696376"/>
        <c:crosses val="autoZero"/>
        <c:auto val="1"/>
        <c:lblOffset val="100"/>
        <c:baseTimeUnit val="months"/>
      </c:dateAx>
      <c:valAx>
        <c:axId val="480696376"/>
        <c:scaling>
          <c:orientation val="minMax"/>
        </c:scaling>
        <c:delete val="1"/>
        <c:axPos val="l"/>
        <c:numFmt formatCode="0%" sourceLinked="0"/>
        <c:majorTickMark val="none"/>
        <c:minorTickMark val="none"/>
        <c:tickLblPos val="nextTo"/>
        <c:crossAx val="4807022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 Employed</c:v>
                </c:pt>
              </c:strCache>
            </c:strRef>
          </c:tx>
          <c:spPr>
            <a:solidFill>
              <a:srgbClr val="00B050"/>
            </a:solidFill>
            <a:ln>
              <a:solidFill>
                <a:srgbClr val="00B050"/>
              </a:solid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Sheet1!$A$2:$A$30</c:f>
              <c:strCache>
                <c:ptCount val="29"/>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pt idx="26">
                  <c:v>Q1
2023</c:v>
                </c:pt>
                <c:pt idx="27">
                  <c:v>Q2</c:v>
                </c:pt>
                <c:pt idx="28">
                  <c:v>Q3</c:v>
                </c:pt>
              </c:strCache>
            </c:strRef>
          </c:cat>
          <c:val>
            <c:numRef>
              <c:f>Sheet1!$B$2:$B$30</c:f>
              <c:numCache>
                <c:formatCode>#,##0</c:formatCode>
                <c:ptCount val="29"/>
                <c:pt idx="0">
                  <c:v>4246</c:v>
                </c:pt>
                <c:pt idx="1">
                  <c:v>3761</c:v>
                </c:pt>
                <c:pt idx="2">
                  <c:v>3659</c:v>
                </c:pt>
                <c:pt idx="3">
                  <c:v>3923</c:v>
                </c:pt>
                <c:pt idx="4">
                  <c:v>3817</c:v>
                </c:pt>
                <c:pt idx="5">
                  <c:v>3518</c:v>
                </c:pt>
                <c:pt idx="6">
                  <c:v>3152</c:v>
                </c:pt>
                <c:pt idx="7">
                  <c:v>3309</c:v>
                </c:pt>
                <c:pt idx="8">
                  <c:v>3331</c:v>
                </c:pt>
                <c:pt idx="9">
                  <c:v>3008</c:v>
                </c:pt>
                <c:pt idx="10">
                  <c:v>2836</c:v>
                </c:pt>
                <c:pt idx="11">
                  <c:v>3346</c:v>
                </c:pt>
                <c:pt idx="12">
                  <c:v>3323</c:v>
                </c:pt>
                <c:pt idx="13">
                  <c:v>3129</c:v>
                </c:pt>
                <c:pt idx="14">
                  <c:v>2378</c:v>
                </c:pt>
                <c:pt idx="15">
                  <c:v>2622</c:v>
                </c:pt>
                <c:pt idx="16">
                  <c:v>3082</c:v>
                </c:pt>
                <c:pt idx="17">
                  <c:v>2226</c:v>
                </c:pt>
                <c:pt idx="18">
                  <c:v>2326</c:v>
                </c:pt>
                <c:pt idx="19">
                  <c:v>2412</c:v>
                </c:pt>
                <c:pt idx="20">
                  <c:v>2410</c:v>
                </c:pt>
                <c:pt idx="21">
                  <c:v>2784</c:v>
                </c:pt>
                <c:pt idx="22">
                  <c:v>2473</c:v>
                </c:pt>
                <c:pt idx="23">
                  <c:v>2859</c:v>
                </c:pt>
                <c:pt idx="24">
                  <c:v>3322</c:v>
                </c:pt>
                <c:pt idx="25">
                  <c:v>3377</c:v>
                </c:pt>
                <c:pt idx="26">
                  <c:v>3258</c:v>
                </c:pt>
                <c:pt idx="27">
                  <c:v>3686</c:v>
                </c:pt>
                <c:pt idx="28">
                  <c:v>3517</c:v>
                </c:pt>
              </c:numCache>
            </c:numRef>
          </c:val>
          <c:extLst>
            <c:ext xmlns:c16="http://schemas.microsoft.com/office/drawing/2014/chart" uri="{C3380CC4-5D6E-409C-BE32-E72D297353CC}">
              <c16:uniqueId val="{00000000-FEAC-4CCD-ACF4-847E3ED01A1E}"/>
            </c:ext>
          </c:extLst>
        </c:ser>
        <c:dLbls>
          <c:showLegendKey val="0"/>
          <c:showVal val="0"/>
          <c:showCatName val="0"/>
          <c:showSerName val="0"/>
          <c:showPercent val="0"/>
          <c:showBubbleSize val="0"/>
        </c:dLbls>
        <c:gapWidth val="50"/>
        <c:axId val="474825792"/>
        <c:axId val="474826776"/>
      </c:barChart>
      <c:lineChart>
        <c:grouping val="standard"/>
        <c:varyColors val="0"/>
        <c:ser>
          <c:idx val="1"/>
          <c:order val="1"/>
          <c:tx>
            <c:strRef>
              <c:f>Sheet1!$C$1</c:f>
              <c:strCache>
                <c:ptCount val="1"/>
                <c:pt idx="0">
                  <c:v>% Employed</c:v>
                </c:pt>
              </c:strCache>
            </c:strRef>
          </c:tx>
          <c:spPr>
            <a:ln w="57150" cap="rnd">
              <a:solidFill>
                <a:srgbClr val="7030A0"/>
              </a:solidFill>
              <a:round/>
            </a:ln>
            <a:effectLst/>
          </c:spPr>
          <c:marker>
            <c:symbol val="none"/>
          </c:marker>
          <c:cat>
            <c:strRef>
              <c:f>Sheet1!$A$2:$A$30</c:f>
              <c:strCache>
                <c:ptCount val="29"/>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pt idx="26">
                  <c:v>Q1
2023</c:v>
                </c:pt>
                <c:pt idx="27">
                  <c:v>Q2</c:v>
                </c:pt>
                <c:pt idx="28">
                  <c:v>Q3</c:v>
                </c:pt>
              </c:strCache>
            </c:strRef>
          </c:cat>
          <c:val>
            <c:numRef>
              <c:f>Sheet1!$C$2:$C$30</c:f>
              <c:numCache>
                <c:formatCode>0.0%</c:formatCode>
                <c:ptCount val="29"/>
                <c:pt idx="0">
                  <c:v>0.55905200789993414</c:v>
                </c:pt>
                <c:pt idx="1">
                  <c:v>0.53054027366342216</c:v>
                </c:pt>
                <c:pt idx="2">
                  <c:v>0.53152237071470076</c:v>
                </c:pt>
                <c:pt idx="3">
                  <c:v>0.54668338907469338</c:v>
                </c:pt>
                <c:pt idx="4">
                  <c:v>0.56590066716085985</c:v>
                </c:pt>
                <c:pt idx="5">
                  <c:v>0.56010189460277027</c:v>
                </c:pt>
                <c:pt idx="6">
                  <c:v>0.54731724257683623</c:v>
                </c:pt>
                <c:pt idx="7">
                  <c:v>0.56065740426973909</c:v>
                </c:pt>
                <c:pt idx="8">
                  <c:v>0.57164921915222244</c:v>
                </c:pt>
                <c:pt idx="9">
                  <c:v>0.53733476241514821</c:v>
                </c:pt>
                <c:pt idx="10">
                  <c:v>0.53732474422129595</c:v>
                </c:pt>
                <c:pt idx="11">
                  <c:v>0.57649896623018604</c:v>
                </c:pt>
                <c:pt idx="12">
                  <c:v>0.56939684715558603</c:v>
                </c:pt>
                <c:pt idx="13">
                  <c:v>0.55439404677533666</c:v>
                </c:pt>
                <c:pt idx="14">
                  <c:v>0.49162704155468268</c:v>
                </c:pt>
                <c:pt idx="15">
                  <c:v>0.45167958656330748</c:v>
                </c:pt>
                <c:pt idx="16">
                  <c:v>0.45938291846772994</c:v>
                </c:pt>
                <c:pt idx="17">
                  <c:v>0.45558739255014324</c:v>
                </c:pt>
                <c:pt idx="18">
                  <c:v>0.44153378891419892</c:v>
                </c:pt>
                <c:pt idx="19">
                  <c:v>0.45934107788992573</c:v>
                </c:pt>
                <c:pt idx="20">
                  <c:v>0.53436807095343686</c:v>
                </c:pt>
                <c:pt idx="21">
                  <c:v>0.53180515759312319</c:v>
                </c:pt>
                <c:pt idx="22">
                  <c:v>0.54351648351648352</c:v>
                </c:pt>
                <c:pt idx="23">
                  <c:v>0.54467517622404271</c:v>
                </c:pt>
                <c:pt idx="24">
                  <c:v>0.54201337901778435</c:v>
                </c:pt>
                <c:pt idx="25">
                  <c:v>0.51244309559939305</c:v>
                </c:pt>
                <c:pt idx="26">
                  <c:v>0.46180014174344436</c:v>
                </c:pt>
                <c:pt idx="27">
                  <c:v>0.46770714376348177</c:v>
                </c:pt>
                <c:pt idx="28">
                  <c:v>0.48026764987027176</c:v>
                </c:pt>
              </c:numCache>
            </c:numRef>
          </c:val>
          <c:smooth val="0"/>
          <c:extLst>
            <c:ext xmlns:c16="http://schemas.microsoft.com/office/drawing/2014/chart" uri="{C3380CC4-5D6E-409C-BE32-E72D297353CC}">
              <c16:uniqueId val="{00000001-FEAC-4CCD-ACF4-847E3ED01A1E}"/>
            </c:ext>
          </c:extLst>
        </c:ser>
        <c:dLbls>
          <c:showLegendKey val="0"/>
          <c:showVal val="0"/>
          <c:showCatName val="0"/>
          <c:showSerName val="0"/>
          <c:showPercent val="0"/>
          <c:showBubbleSize val="0"/>
        </c:dLbls>
        <c:marker val="1"/>
        <c:smooth val="0"/>
        <c:axId val="438457016"/>
        <c:axId val="438452424"/>
      </c:lineChart>
      <c:catAx>
        <c:axId val="474825792"/>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Quarter (Calendar Year)</a:t>
                </a:r>
                <a:endParaRPr lang="en-US" b="1" dirty="0"/>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74826776"/>
        <c:crosses val="autoZero"/>
        <c:auto val="1"/>
        <c:lblAlgn val="ctr"/>
        <c:lblOffset val="100"/>
        <c:noMultiLvlLbl val="0"/>
      </c:catAx>
      <c:valAx>
        <c:axId val="474826776"/>
        <c:scaling>
          <c:orientation val="minMax"/>
          <c:max val="600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74825792"/>
        <c:crosses val="autoZero"/>
        <c:crossBetween val="between"/>
      </c:valAx>
      <c:valAx>
        <c:axId val="438452424"/>
        <c:scaling>
          <c:orientation val="minMax"/>
        </c:scaling>
        <c:delete val="0"/>
        <c:axPos val="r"/>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38457016"/>
        <c:crosses val="max"/>
        <c:crossBetween val="between"/>
      </c:valAx>
      <c:catAx>
        <c:axId val="438457016"/>
        <c:scaling>
          <c:orientation val="minMax"/>
        </c:scaling>
        <c:delete val="1"/>
        <c:axPos val="b"/>
        <c:numFmt formatCode="General" sourceLinked="1"/>
        <c:majorTickMark val="out"/>
        <c:minorTickMark val="none"/>
        <c:tickLblPos val="nextTo"/>
        <c:crossAx val="438452424"/>
        <c:crosses val="autoZero"/>
        <c:auto val="1"/>
        <c:lblAlgn val="ctr"/>
        <c:lblOffset val="100"/>
        <c:noMultiLvlLbl val="0"/>
      </c:catAx>
      <c:spPr>
        <a:noFill/>
        <a:ln>
          <a:noFill/>
        </a:ln>
        <a:effectLst/>
      </c:spPr>
    </c:plotArea>
    <c:legend>
      <c:legendPos val="b"/>
      <c:legendEntry>
        <c:idx val="0"/>
        <c:txPr>
          <a:bodyPr rot="0" spcFirstLastPara="1" vertOverflow="ellipsis" vert="horz" wrap="square" anchor="ctr" anchorCtr="1"/>
          <a:lstStyle/>
          <a:p>
            <a:pPr>
              <a:defRPr sz="1197" b="1" i="0" u="none" strike="noStrike" kern="1200" baseline="0">
                <a:solidFill>
                  <a:srgbClr val="00B050"/>
                </a:solidFill>
                <a:latin typeface="+mn-lt"/>
                <a:ea typeface="+mn-ea"/>
                <a:cs typeface="+mn-cs"/>
              </a:defRPr>
            </a:pPr>
            <a:endParaRPr lang="en-US"/>
          </a:p>
        </c:txPr>
      </c:legendEntry>
      <c:legendEntry>
        <c:idx val="1"/>
        <c:txPr>
          <a:bodyPr rot="0" spcFirstLastPara="1" vertOverflow="ellipsis" vert="horz" wrap="square" anchor="ctr" anchorCtr="1"/>
          <a:lstStyle/>
          <a:p>
            <a:pPr>
              <a:defRPr sz="1197" b="1" i="0" u="none" strike="noStrike" kern="1200" baseline="0">
                <a:solidFill>
                  <a:srgbClr val="7030A0"/>
                </a:solidFill>
                <a:latin typeface="+mn-lt"/>
                <a:ea typeface="+mn-ea"/>
                <a:cs typeface="+mn-cs"/>
              </a:defRPr>
            </a:pPr>
            <a:endParaRPr lang="en-US"/>
          </a:p>
        </c:txPr>
      </c:legendEntry>
      <c:layout>
        <c:manualLayout>
          <c:xMode val="edge"/>
          <c:yMode val="edge"/>
          <c:x val="0.65822737692890698"/>
          <c:y val="1.4328319667508882E-2"/>
          <c:w val="0.24303342944085618"/>
          <c:h val="6.6315524638545023E-2"/>
        </c:manualLayout>
      </c:layout>
      <c:overlay val="1"/>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Median Quarterly Earnings</c:v>
                </c:pt>
              </c:strCache>
            </c:strRef>
          </c:tx>
          <c:spPr>
            <a:solidFill>
              <a:srgbClr val="0070C0"/>
            </a:solidFill>
            <a:ln>
              <a:solidFill>
                <a:srgbClr val="0070C0"/>
              </a:solid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Sheet1!$A$2:$A$29</c:f>
              <c:strCache>
                <c:ptCount val="28"/>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pt idx="26">
                  <c:v>Q1
2023</c:v>
                </c:pt>
                <c:pt idx="27">
                  <c:v>Q2</c:v>
                </c:pt>
              </c:strCache>
            </c:strRef>
          </c:cat>
          <c:val>
            <c:numRef>
              <c:f>Sheet1!$B$2:$B$29</c:f>
              <c:numCache>
                <c:formatCode>"$"#,##0</c:formatCode>
                <c:ptCount val="28"/>
                <c:pt idx="0">
                  <c:v>4110.63</c:v>
                </c:pt>
                <c:pt idx="1">
                  <c:v>4399.1499999999996</c:v>
                </c:pt>
                <c:pt idx="2">
                  <c:v>4373.24</c:v>
                </c:pt>
                <c:pt idx="3">
                  <c:v>4524.8</c:v>
                </c:pt>
                <c:pt idx="4">
                  <c:v>5366.66</c:v>
                </c:pt>
                <c:pt idx="5">
                  <c:v>4544.82</c:v>
                </c:pt>
                <c:pt idx="6">
                  <c:v>4731.12</c:v>
                </c:pt>
                <c:pt idx="7">
                  <c:v>4852.05</c:v>
                </c:pt>
                <c:pt idx="8">
                  <c:v>4607.6099999999997</c:v>
                </c:pt>
                <c:pt idx="9">
                  <c:v>4757.4399999999996</c:v>
                </c:pt>
                <c:pt idx="10">
                  <c:v>4875.34</c:v>
                </c:pt>
                <c:pt idx="11">
                  <c:v>5078.8</c:v>
                </c:pt>
                <c:pt idx="12">
                  <c:v>4872.51</c:v>
                </c:pt>
                <c:pt idx="13">
                  <c:v>4219.6099999999997</c:v>
                </c:pt>
                <c:pt idx="14">
                  <c:v>5196.6499999999996</c:v>
                </c:pt>
                <c:pt idx="15">
                  <c:v>5814.88</c:v>
                </c:pt>
                <c:pt idx="16">
                  <c:v>5195.29</c:v>
                </c:pt>
                <c:pt idx="17">
                  <c:v>5234.83</c:v>
                </c:pt>
                <c:pt idx="18">
                  <c:v>5258.42</c:v>
                </c:pt>
                <c:pt idx="19">
                  <c:v>5541.93</c:v>
                </c:pt>
                <c:pt idx="20">
                  <c:v>5551.37</c:v>
                </c:pt>
                <c:pt idx="21">
                  <c:v>5864.42</c:v>
                </c:pt>
                <c:pt idx="22">
                  <c:v>6746.25</c:v>
                </c:pt>
                <c:pt idx="23">
                  <c:v>6552.65</c:v>
                </c:pt>
                <c:pt idx="24">
                  <c:v>6568.77</c:v>
                </c:pt>
                <c:pt idx="25">
                  <c:v>6671.11</c:v>
                </c:pt>
                <c:pt idx="26">
                  <c:v>7362.65</c:v>
                </c:pt>
                <c:pt idx="27">
                  <c:v>7158.75</c:v>
                </c:pt>
              </c:numCache>
            </c:numRef>
          </c:val>
          <c:extLst>
            <c:ext xmlns:c16="http://schemas.microsoft.com/office/drawing/2014/chart" uri="{C3380CC4-5D6E-409C-BE32-E72D297353CC}">
              <c16:uniqueId val="{00000000-4014-4A16-A891-C8D8BF6A937F}"/>
            </c:ext>
          </c:extLst>
        </c:ser>
        <c:dLbls>
          <c:showLegendKey val="0"/>
          <c:showVal val="0"/>
          <c:showCatName val="0"/>
          <c:showSerName val="0"/>
          <c:showPercent val="0"/>
          <c:showBubbleSize val="0"/>
        </c:dLbls>
        <c:gapWidth val="50"/>
        <c:axId val="443045944"/>
        <c:axId val="443042992"/>
      </c:barChart>
      <c:lineChart>
        <c:grouping val="standard"/>
        <c:varyColors val="0"/>
        <c:ser>
          <c:idx val="1"/>
          <c:order val="1"/>
          <c:tx>
            <c:strRef>
              <c:f>Sheet1!$C$1</c:f>
              <c:strCache>
                <c:ptCount val="1"/>
                <c:pt idx="0">
                  <c:v>% Employed</c:v>
                </c:pt>
              </c:strCache>
            </c:strRef>
          </c:tx>
          <c:spPr>
            <a:ln w="57150" cap="rnd">
              <a:solidFill>
                <a:schemeClr val="accent2"/>
              </a:solidFill>
              <a:round/>
            </a:ln>
            <a:effectLst/>
          </c:spPr>
          <c:marker>
            <c:symbol val="none"/>
          </c:marker>
          <c:cat>
            <c:strRef>
              <c:f>Sheet1!$A$2:$A$29</c:f>
              <c:strCache>
                <c:ptCount val="28"/>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pt idx="26">
                  <c:v>Q1
2023</c:v>
                </c:pt>
                <c:pt idx="27">
                  <c:v>Q2</c:v>
                </c:pt>
              </c:strCache>
            </c:strRef>
          </c:cat>
          <c:val>
            <c:numRef>
              <c:f>Sheet1!$C$2:$C$29</c:f>
              <c:numCache>
                <c:formatCode>0.0%</c:formatCode>
                <c:ptCount val="28"/>
                <c:pt idx="0">
                  <c:v>0.45371955233706385</c:v>
                </c:pt>
                <c:pt idx="1">
                  <c:v>0.46466356326703345</c:v>
                </c:pt>
                <c:pt idx="2">
                  <c:v>0.47850087158628707</c:v>
                </c:pt>
                <c:pt idx="3">
                  <c:v>0.47533444816053511</c:v>
                </c:pt>
                <c:pt idx="4">
                  <c:v>0.46330615270570791</c:v>
                </c:pt>
                <c:pt idx="5">
                  <c:v>0.48718356949530328</c:v>
                </c:pt>
                <c:pt idx="6">
                  <c:v>0.49001562771314466</c:v>
                </c:pt>
                <c:pt idx="7">
                  <c:v>0.47865130464249406</c:v>
                </c:pt>
                <c:pt idx="8">
                  <c:v>0.46541959842114294</c:v>
                </c:pt>
                <c:pt idx="9">
                  <c:v>0.47409789210432296</c:v>
                </c:pt>
                <c:pt idx="10">
                  <c:v>0.47176960970064419</c:v>
                </c:pt>
                <c:pt idx="11">
                  <c:v>0.49500344589937972</c:v>
                </c:pt>
                <c:pt idx="12">
                  <c:v>0.46453050034270049</c:v>
                </c:pt>
                <c:pt idx="13">
                  <c:v>0.40591778880226792</c:v>
                </c:pt>
                <c:pt idx="14">
                  <c:v>0.40872441596030595</c:v>
                </c:pt>
                <c:pt idx="15">
                  <c:v>0.39276485788113696</c:v>
                </c:pt>
                <c:pt idx="16">
                  <c:v>0.37293188254583398</c:v>
                </c:pt>
                <c:pt idx="17">
                  <c:v>0.39214081047891935</c:v>
                </c:pt>
                <c:pt idx="18">
                  <c:v>0.41590736522399391</c:v>
                </c:pt>
                <c:pt idx="19">
                  <c:v>0.42201485431346408</c:v>
                </c:pt>
                <c:pt idx="20">
                  <c:v>0.44722838137472282</c:v>
                </c:pt>
                <c:pt idx="21">
                  <c:v>0.4731614135625597</c:v>
                </c:pt>
                <c:pt idx="22">
                  <c:v>0.49714285714285716</c:v>
                </c:pt>
                <c:pt idx="23">
                  <c:v>0.4692322347113736</c:v>
                </c:pt>
                <c:pt idx="24">
                  <c:v>0.44183390438897047</c:v>
                </c:pt>
                <c:pt idx="25">
                  <c:v>0.44400606980273138</c:v>
                </c:pt>
                <c:pt idx="26">
                  <c:v>0.4223954642097803</c:v>
                </c:pt>
                <c:pt idx="27">
                  <c:v>0.41581017637355666</c:v>
                </c:pt>
              </c:numCache>
            </c:numRef>
          </c:val>
          <c:smooth val="0"/>
          <c:extLst>
            <c:ext xmlns:c16="http://schemas.microsoft.com/office/drawing/2014/chart" uri="{C3380CC4-5D6E-409C-BE32-E72D297353CC}">
              <c16:uniqueId val="{00000001-4014-4A16-A891-C8D8BF6A937F}"/>
            </c:ext>
          </c:extLst>
        </c:ser>
        <c:dLbls>
          <c:showLegendKey val="0"/>
          <c:showVal val="0"/>
          <c:showCatName val="0"/>
          <c:showSerName val="0"/>
          <c:showPercent val="0"/>
          <c:showBubbleSize val="0"/>
        </c:dLbls>
        <c:marker val="1"/>
        <c:smooth val="0"/>
        <c:axId val="451752648"/>
        <c:axId val="446363760"/>
      </c:lineChart>
      <c:catAx>
        <c:axId val="443045944"/>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Quarter (Calendar Year)</a:t>
                </a:r>
                <a:endParaRPr lang="en-US" b="1" dirty="0"/>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43042992"/>
        <c:crosses val="autoZero"/>
        <c:auto val="1"/>
        <c:lblAlgn val="ctr"/>
        <c:lblOffset val="100"/>
        <c:noMultiLvlLbl val="0"/>
      </c:catAx>
      <c:valAx>
        <c:axId val="443042992"/>
        <c:scaling>
          <c:orientation val="minMax"/>
          <c:max val="10000"/>
        </c:scaling>
        <c:delete val="0"/>
        <c:axPos val="l"/>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43045944"/>
        <c:crosses val="autoZero"/>
        <c:crossBetween val="between"/>
        <c:majorUnit val="2000"/>
      </c:valAx>
      <c:valAx>
        <c:axId val="446363760"/>
        <c:scaling>
          <c:orientation val="minMax"/>
          <c:max val="0.55000000000000004"/>
        </c:scaling>
        <c:delete val="0"/>
        <c:axPos val="r"/>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51752648"/>
        <c:crosses val="max"/>
        <c:crossBetween val="between"/>
        <c:majorUnit val="5.000000000000001E-2"/>
      </c:valAx>
      <c:catAx>
        <c:axId val="451752648"/>
        <c:scaling>
          <c:orientation val="minMax"/>
        </c:scaling>
        <c:delete val="1"/>
        <c:axPos val="b"/>
        <c:numFmt formatCode="General" sourceLinked="1"/>
        <c:majorTickMark val="out"/>
        <c:minorTickMark val="none"/>
        <c:tickLblPos val="nextTo"/>
        <c:crossAx val="446363760"/>
        <c:crosses val="autoZero"/>
        <c:auto val="1"/>
        <c:lblAlgn val="ctr"/>
        <c:lblOffset val="100"/>
        <c:noMultiLvlLbl val="0"/>
      </c:catAx>
      <c:spPr>
        <a:noFill/>
        <a:ln>
          <a:noFill/>
        </a:ln>
        <a:effectLst/>
      </c:spPr>
    </c:plotArea>
    <c:legend>
      <c:legendPos val="r"/>
      <c:legendEntry>
        <c:idx val="0"/>
        <c:txPr>
          <a:bodyPr rot="0" spcFirstLastPara="1" vertOverflow="ellipsis" vert="horz" wrap="square" anchor="ctr" anchorCtr="1"/>
          <a:lstStyle/>
          <a:p>
            <a:pPr>
              <a:defRPr sz="1197" b="1" i="0" u="none" strike="noStrike" kern="1200" baseline="0">
                <a:solidFill>
                  <a:srgbClr val="0070C0"/>
                </a:solidFill>
                <a:latin typeface="+mn-lt"/>
                <a:ea typeface="+mn-ea"/>
                <a:cs typeface="+mn-cs"/>
              </a:defRPr>
            </a:pPr>
            <a:endParaRPr lang="en-US"/>
          </a:p>
        </c:txPr>
      </c:legendEntry>
      <c:legendEntry>
        <c:idx val="1"/>
        <c:txPr>
          <a:bodyPr rot="0" spcFirstLastPara="1" vertOverflow="ellipsis" vert="horz" wrap="square" anchor="ctr" anchorCtr="1"/>
          <a:lstStyle/>
          <a:p>
            <a:pPr>
              <a:defRPr sz="1197" b="1" i="0" u="none" strike="noStrike" kern="1200" baseline="0">
                <a:solidFill>
                  <a:schemeClr val="accent2"/>
                </a:solidFill>
                <a:latin typeface="+mn-lt"/>
                <a:ea typeface="+mn-ea"/>
                <a:cs typeface="+mn-cs"/>
              </a:defRPr>
            </a:pPr>
            <a:endParaRPr lang="en-US"/>
          </a:p>
        </c:txPr>
      </c:legendEntry>
      <c:layout>
        <c:manualLayout>
          <c:xMode val="edge"/>
          <c:yMode val="edge"/>
          <c:x val="0.24393494659237383"/>
          <c:y val="0.20922492002191564"/>
          <c:w val="0.19920074351439065"/>
          <c:h val="0.13606522745816937"/>
        </c:manualLayout>
      </c:layout>
      <c:overlay val="1"/>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Median Quarterly Earnings</c:v>
                </c:pt>
              </c:strCache>
            </c:strRef>
          </c:tx>
          <c:spPr>
            <a:solidFill>
              <a:srgbClr val="7030A0"/>
            </a:solidFill>
            <a:ln>
              <a:solidFill>
                <a:srgbClr val="7030A0"/>
              </a:solid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Sheet1!$A$2:$A$27</c:f>
              <c:strCache>
                <c:ptCount val="26"/>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strCache>
            </c:strRef>
          </c:cat>
          <c:val>
            <c:numRef>
              <c:f>Sheet1!$B$2:$B$27</c:f>
              <c:numCache>
                <c:formatCode>"$"#,##0</c:formatCode>
                <c:ptCount val="26"/>
                <c:pt idx="0">
                  <c:v>5390.2</c:v>
                </c:pt>
                <c:pt idx="1">
                  <c:v>5568.96</c:v>
                </c:pt>
                <c:pt idx="2">
                  <c:v>6330.44</c:v>
                </c:pt>
                <c:pt idx="3">
                  <c:v>5494.29</c:v>
                </c:pt>
                <c:pt idx="4">
                  <c:v>5627.55</c:v>
                </c:pt>
                <c:pt idx="5">
                  <c:v>5624.32</c:v>
                </c:pt>
                <c:pt idx="6">
                  <c:v>5314.38</c:v>
                </c:pt>
                <c:pt idx="7">
                  <c:v>5764.98</c:v>
                </c:pt>
                <c:pt idx="8">
                  <c:v>5890.67</c:v>
                </c:pt>
                <c:pt idx="9">
                  <c:v>6119.96</c:v>
                </c:pt>
                <c:pt idx="10">
                  <c:v>5895.24</c:v>
                </c:pt>
                <c:pt idx="11">
                  <c:v>5037.62</c:v>
                </c:pt>
                <c:pt idx="12">
                  <c:v>6161.41</c:v>
                </c:pt>
                <c:pt idx="13">
                  <c:v>6844.13</c:v>
                </c:pt>
                <c:pt idx="14">
                  <c:v>5901.35</c:v>
                </c:pt>
                <c:pt idx="15">
                  <c:v>7124.87</c:v>
                </c:pt>
                <c:pt idx="16">
                  <c:v>6789.04</c:v>
                </c:pt>
                <c:pt idx="17">
                  <c:v>6933.28</c:v>
                </c:pt>
                <c:pt idx="18">
                  <c:v>6442.03</c:v>
                </c:pt>
                <c:pt idx="19">
                  <c:v>7007.32</c:v>
                </c:pt>
                <c:pt idx="20">
                  <c:v>7340.36</c:v>
                </c:pt>
                <c:pt idx="21">
                  <c:v>7386.17</c:v>
                </c:pt>
                <c:pt idx="22">
                  <c:v>7389.42</c:v>
                </c:pt>
                <c:pt idx="23">
                  <c:v>7709.74</c:v>
                </c:pt>
                <c:pt idx="24">
                  <c:v>8125.72</c:v>
                </c:pt>
                <c:pt idx="25">
                  <c:v>8197.5</c:v>
                </c:pt>
              </c:numCache>
            </c:numRef>
          </c:val>
          <c:extLst>
            <c:ext xmlns:c16="http://schemas.microsoft.com/office/drawing/2014/chart" uri="{C3380CC4-5D6E-409C-BE32-E72D297353CC}">
              <c16:uniqueId val="{00000000-4014-4A16-A891-C8D8BF6A937F}"/>
            </c:ext>
          </c:extLst>
        </c:ser>
        <c:dLbls>
          <c:showLegendKey val="0"/>
          <c:showVal val="0"/>
          <c:showCatName val="0"/>
          <c:showSerName val="0"/>
          <c:showPercent val="0"/>
          <c:showBubbleSize val="0"/>
        </c:dLbls>
        <c:gapWidth val="50"/>
        <c:axId val="443045944"/>
        <c:axId val="443042992"/>
      </c:barChart>
      <c:lineChart>
        <c:grouping val="standard"/>
        <c:varyColors val="0"/>
        <c:ser>
          <c:idx val="1"/>
          <c:order val="1"/>
          <c:tx>
            <c:strRef>
              <c:f>Sheet1!$C$1</c:f>
              <c:strCache>
                <c:ptCount val="1"/>
                <c:pt idx="0">
                  <c:v>% Retained Employment</c:v>
                </c:pt>
              </c:strCache>
            </c:strRef>
          </c:tx>
          <c:spPr>
            <a:ln w="57150" cap="rnd">
              <a:solidFill>
                <a:srgbClr val="00B050"/>
              </a:solidFill>
              <a:round/>
            </a:ln>
            <a:effectLst/>
          </c:spPr>
          <c:marker>
            <c:symbol val="none"/>
          </c:marker>
          <c:cat>
            <c:strRef>
              <c:f>Sheet1!$A$2:$A$27</c:f>
              <c:strCache>
                <c:ptCount val="26"/>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strCache>
            </c:strRef>
          </c:cat>
          <c:val>
            <c:numRef>
              <c:f>Sheet1!$C$2:$C$27</c:f>
              <c:numCache>
                <c:formatCode>0.0%</c:formatCode>
                <c:ptCount val="26"/>
                <c:pt idx="0">
                  <c:v>0.80615206035983744</c:v>
                </c:pt>
                <c:pt idx="1">
                  <c:v>0.79083181542197933</c:v>
                </c:pt>
                <c:pt idx="2">
                  <c:v>0.76442015786278084</c:v>
                </c:pt>
                <c:pt idx="3">
                  <c:v>0.78246848431545002</c:v>
                </c:pt>
                <c:pt idx="4">
                  <c:v>0.81952000000000003</c:v>
                </c:pt>
                <c:pt idx="5">
                  <c:v>0.78300653594771241</c:v>
                </c:pt>
                <c:pt idx="6">
                  <c:v>0.74521615875265768</c:v>
                </c:pt>
                <c:pt idx="7">
                  <c:v>0.79787610619469029</c:v>
                </c:pt>
                <c:pt idx="8">
                  <c:v>0.80567846607669613</c:v>
                </c:pt>
                <c:pt idx="9">
                  <c:v>0.80482290881688023</c:v>
                </c:pt>
                <c:pt idx="10">
                  <c:v>0.7730923694779116</c:v>
                </c:pt>
                <c:pt idx="11">
                  <c:v>0.70797076226940481</c:v>
                </c:pt>
                <c:pt idx="12">
                  <c:v>0.71892290667650316</c:v>
                </c:pt>
                <c:pt idx="13">
                  <c:v>0.77346137058053255</c:v>
                </c:pt>
                <c:pt idx="14">
                  <c:v>0.75518462316641377</c:v>
                </c:pt>
                <c:pt idx="15">
                  <c:v>0.77894736842105261</c:v>
                </c:pt>
                <c:pt idx="16">
                  <c:v>0.79776179056754593</c:v>
                </c:pt>
                <c:pt idx="17">
                  <c:v>0.78027139874739038</c:v>
                </c:pt>
                <c:pt idx="18">
                  <c:v>0.79005020538566861</c:v>
                </c:pt>
                <c:pt idx="19">
                  <c:v>0.79648014440433212</c:v>
                </c:pt>
                <c:pt idx="20">
                  <c:v>0.82994546355974219</c:v>
                </c:pt>
                <c:pt idx="21">
                  <c:v>0.81752119499394427</c:v>
                </c:pt>
                <c:pt idx="22">
                  <c:v>0.77144120247568526</c:v>
                </c:pt>
                <c:pt idx="23">
                  <c:v>0.7840032480714576</c:v>
                </c:pt>
                <c:pt idx="24">
                  <c:v>0.80723781388478577</c:v>
                </c:pt>
                <c:pt idx="25">
                  <c:v>0.81032125768967878</c:v>
                </c:pt>
              </c:numCache>
            </c:numRef>
          </c:val>
          <c:smooth val="0"/>
          <c:extLst>
            <c:ext xmlns:c16="http://schemas.microsoft.com/office/drawing/2014/chart" uri="{C3380CC4-5D6E-409C-BE32-E72D297353CC}">
              <c16:uniqueId val="{00000001-4014-4A16-A891-C8D8BF6A937F}"/>
            </c:ext>
          </c:extLst>
        </c:ser>
        <c:dLbls>
          <c:showLegendKey val="0"/>
          <c:showVal val="0"/>
          <c:showCatName val="0"/>
          <c:showSerName val="0"/>
          <c:showPercent val="0"/>
          <c:showBubbleSize val="0"/>
        </c:dLbls>
        <c:marker val="1"/>
        <c:smooth val="0"/>
        <c:axId val="451752648"/>
        <c:axId val="446363760"/>
      </c:lineChart>
      <c:catAx>
        <c:axId val="443045944"/>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Quarter (Calendar Year)</a:t>
                </a:r>
                <a:endParaRPr lang="en-US" b="1" dirty="0"/>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43042992"/>
        <c:crosses val="autoZero"/>
        <c:auto val="1"/>
        <c:lblAlgn val="ctr"/>
        <c:lblOffset val="100"/>
        <c:noMultiLvlLbl val="0"/>
      </c:catAx>
      <c:valAx>
        <c:axId val="443042992"/>
        <c:scaling>
          <c:orientation val="minMax"/>
          <c:max val="10000"/>
        </c:scaling>
        <c:delete val="0"/>
        <c:axPos val="l"/>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43045944"/>
        <c:crosses val="autoZero"/>
        <c:crossBetween val="between"/>
        <c:majorUnit val="2000"/>
      </c:valAx>
      <c:valAx>
        <c:axId val="446363760"/>
        <c:scaling>
          <c:orientation val="minMax"/>
          <c:max val="0.9"/>
          <c:min val="0"/>
        </c:scaling>
        <c:delete val="0"/>
        <c:axPos val="r"/>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51752648"/>
        <c:crosses val="max"/>
        <c:crossBetween val="between"/>
        <c:majorUnit val="0.1"/>
      </c:valAx>
      <c:catAx>
        <c:axId val="451752648"/>
        <c:scaling>
          <c:orientation val="minMax"/>
        </c:scaling>
        <c:delete val="1"/>
        <c:axPos val="b"/>
        <c:numFmt formatCode="General" sourceLinked="1"/>
        <c:majorTickMark val="out"/>
        <c:minorTickMark val="none"/>
        <c:tickLblPos val="nextTo"/>
        <c:crossAx val="446363760"/>
        <c:crosses val="autoZero"/>
        <c:auto val="1"/>
        <c:lblAlgn val="ctr"/>
        <c:lblOffset val="100"/>
        <c:noMultiLvlLbl val="0"/>
      </c:catAx>
      <c:spPr>
        <a:noFill/>
        <a:ln>
          <a:noFill/>
        </a:ln>
        <a:effectLst/>
      </c:spPr>
    </c:plotArea>
    <c:legend>
      <c:legendPos val="r"/>
      <c:legendEntry>
        <c:idx val="0"/>
        <c:txPr>
          <a:bodyPr rot="0" spcFirstLastPara="1" vertOverflow="ellipsis" vert="horz" wrap="square" anchor="ctr" anchorCtr="1"/>
          <a:lstStyle/>
          <a:p>
            <a:pPr>
              <a:defRPr sz="1197" b="1" i="0" u="none" strike="noStrike" kern="1200" baseline="0">
                <a:solidFill>
                  <a:srgbClr val="7030A0"/>
                </a:solidFill>
                <a:latin typeface="+mn-lt"/>
                <a:ea typeface="+mn-ea"/>
                <a:cs typeface="+mn-cs"/>
              </a:defRPr>
            </a:pPr>
            <a:endParaRPr lang="en-US"/>
          </a:p>
        </c:txPr>
      </c:legendEntry>
      <c:legendEntry>
        <c:idx val="1"/>
        <c:txPr>
          <a:bodyPr rot="0" spcFirstLastPara="1" vertOverflow="ellipsis" vert="horz" wrap="square" anchor="ctr" anchorCtr="1"/>
          <a:lstStyle/>
          <a:p>
            <a:pPr>
              <a:defRPr sz="1197" b="1" i="0" u="none" strike="noStrike" kern="1200" baseline="0">
                <a:solidFill>
                  <a:srgbClr val="00B050"/>
                </a:solidFill>
                <a:latin typeface="+mn-lt"/>
                <a:ea typeface="+mn-ea"/>
                <a:cs typeface="+mn-cs"/>
              </a:defRPr>
            </a:pPr>
            <a:endParaRPr lang="en-US"/>
          </a:p>
        </c:txPr>
      </c:legendEntry>
      <c:layout>
        <c:manualLayout>
          <c:xMode val="edge"/>
          <c:yMode val="edge"/>
          <c:x val="0.17324170457920135"/>
          <c:y val="0.18754439473492598"/>
          <c:w val="0.19920074351439065"/>
          <c:h val="0.13606522745816937"/>
        </c:manualLayout>
      </c:layout>
      <c:overlay val="1"/>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standard"/>
        <c:varyColors val="0"/>
        <c:ser>
          <c:idx val="0"/>
          <c:order val="0"/>
          <c:tx>
            <c:strRef>
              <c:f>Sheet1!$B$1</c:f>
              <c:strCache>
                <c:ptCount val="1"/>
                <c:pt idx="0">
                  <c:v>Adults Who Remained Off TANF/SFA for at Least 12 Months</c:v>
                </c:pt>
              </c:strCache>
            </c:strRef>
          </c:tx>
          <c:spPr>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5400000" scaled="1"/>
              <a:tileRect/>
            </a:gradFill>
            <a:ln w="38100">
              <a:noFill/>
            </a:ln>
            <a:effectLst/>
          </c:spPr>
          <c:cat>
            <c:numRef>
              <c:f>Sheet1!$A$2:$A$85</c:f>
              <c:numCache>
                <c:formatCode>mmm\-yyyy</c:formatCode>
                <c:ptCount val="84"/>
                <c:pt idx="0">
                  <c:v>42552</c:v>
                </c:pt>
                <c:pt idx="1">
                  <c:v>42583</c:v>
                </c:pt>
                <c:pt idx="2">
                  <c:v>42614</c:v>
                </c:pt>
                <c:pt idx="3">
                  <c:v>42644</c:v>
                </c:pt>
                <c:pt idx="4">
                  <c:v>42675</c:v>
                </c:pt>
                <c:pt idx="5">
                  <c:v>42705</c:v>
                </c:pt>
                <c:pt idx="6">
                  <c:v>42736</c:v>
                </c:pt>
                <c:pt idx="7">
                  <c:v>42767</c:v>
                </c:pt>
                <c:pt idx="8">
                  <c:v>42795</c:v>
                </c:pt>
                <c:pt idx="9">
                  <c:v>42826</c:v>
                </c:pt>
                <c:pt idx="10">
                  <c:v>42856</c:v>
                </c:pt>
                <c:pt idx="11">
                  <c:v>42887</c:v>
                </c:pt>
                <c:pt idx="12">
                  <c:v>42917</c:v>
                </c:pt>
                <c:pt idx="13">
                  <c:v>42948</c:v>
                </c:pt>
                <c:pt idx="14">
                  <c:v>42979</c:v>
                </c:pt>
                <c:pt idx="15">
                  <c:v>43009</c:v>
                </c:pt>
                <c:pt idx="16">
                  <c:v>43040</c:v>
                </c:pt>
                <c:pt idx="17">
                  <c:v>43070</c:v>
                </c:pt>
                <c:pt idx="18">
                  <c:v>43101</c:v>
                </c:pt>
                <c:pt idx="19">
                  <c:v>43132</c:v>
                </c:pt>
                <c:pt idx="20">
                  <c:v>43160</c:v>
                </c:pt>
                <c:pt idx="21">
                  <c:v>43191</c:v>
                </c:pt>
                <c:pt idx="22">
                  <c:v>43221</c:v>
                </c:pt>
                <c:pt idx="23">
                  <c:v>43252</c:v>
                </c:pt>
                <c:pt idx="24">
                  <c:v>43282</c:v>
                </c:pt>
                <c:pt idx="25">
                  <c:v>43313</c:v>
                </c:pt>
                <c:pt idx="26">
                  <c:v>43344</c:v>
                </c:pt>
                <c:pt idx="27">
                  <c:v>43374</c:v>
                </c:pt>
                <c:pt idx="28">
                  <c:v>43405</c:v>
                </c:pt>
                <c:pt idx="29">
                  <c:v>43435</c:v>
                </c:pt>
                <c:pt idx="30">
                  <c:v>43466</c:v>
                </c:pt>
                <c:pt idx="31">
                  <c:v>43497</c:v>
                </c:pt>
                <c:pt idx="32">
                  <c:v>43525</c:v>
                </c:pt>
                <c:pt idx="33">
                  <c:v>43556</c:v>
                </c:pt>
                <c:pt idx="34">
                  <c:v>43586</c:v>
                </c:pt>
                <c:pt idx="35">
                  <c:v>43617</c:v>
                </c:pt>
                <c:pt idx="36">
                  <c:v>43647</c:v>
                </c:pt>
                <c:pt idx="37">
                  <c:v>43678</c:v>
                </c:pt>
                <c:pt idx="38">
                  <c:v>43709</c:v>
                </c:pt>
                <c:pt idx="39">
                  <c:v>43739</c:v>
                </c:pt>
                <c:pt idx="40">
                  <c:v>43770</c:v>
                </c:pt>
                <c:pt idx="41">
                  <c:v>43800</c:v>
                </c:pt>
                <c:pt idx="42">
                  <c:v>43831</c:v>
                </c:pt>
                <c:pt idx="43">
                  <c:v>43862</c:v>
                </c:pt>
                <c:pt idx="44">
                  <c:v>43891</c:v>
                </c:pt>
                <c:pt idx="45">
                  <c:v>43922</c:v>
                </c:pt>
                <c:pt idx="46">
                  <c:v>43952</c:v>
                </c:pt>
                <c:pt idx="47">
                  <c:v>43983</c:v>
                </c:pt>
                <c:pt idx="48">
                  <c:v>44013</c:v>
                </c:pt>
                <c:pt idx="49">
                  <c:v>44044</c:v>
                </c:pt>
                <c:pt idx="50">
                  <c:v>44075</c:v>
                </c:pt>
                <c:pt idx="51">
                  <c:v>44105</c:v>
                </c:pt>
                <c:pt idx="52">
                  <c:v>44136</c:v>
                </c:pt>
                <c:pt idx="53">
                  <c:v>44166</c:v>
                </c:pt>
                <c:pt idx="54">
                  <c:v>44197</c:v>
                </c:pt>
                <c:pt idx="55">
                  <c:v>44228</c:v>
                </c:pt>
                <c:pt idx="56">
                  <c:v>44256</c:v>
                </c:pt>
                <c:pt idx="57">
                  <c:v>44287</c:v>
                </c:pt>
                <c:pt idx="58">
                  <c:v>44317</c:v>
                </c:pt>
                <c:pt idx="59">
                  <c:v>44348</c:v>
                </c:pt>
                <c:pt idx="60">
                  <c:v>44378</c:v>
                </c:pt>
                <c:pt idx="61">
                  <c:v>44409</c:v>
                </c:pt>
                <c:pt idx="62">
                  <c:v>44440</c:v>
                </c:pt>
                <c:pt idx="63">
                  <c:v>44470</c:v>
                </c:pt>
                <c:pt idx="64">
                  <c:v>44501</c:v>
                </c:pt>
                <c:pt idx="65">
                  <c:v>44531</c:v>
                </c:pt>
                <c:pt idx="66">
                  <c:v>44562</c:v>
                </c:pt>
                <c:pt idx="67">
                  <c:v>44593</c:v>
                </c:pt>
                <c:pt idx="68">
                  <c:v>44621</c:v>
                </c:pt>
                <c:pt idx="69">
                  <c:v>44652</c:v>
                </c:pt>
                <c:pt idx="70">
                  <c:v>44682</c:v>
                </c:pt>
                <c:pt idx="71">
                  <c:v>44713</c:v>
                </c:pt>
                <c:pt idx="72">
                  <c:v>44743</c:v>
                </c:pt>
                <c:pt idx="73">
                  <c:v>44774</c:v>
                </c:pt>
                <c:pt idx="74">
                  <c:v>44805</c:v>
                </c:pt>
                <c:pt idx="75">
                  <c:v>44835</c:v>
                </c:pt>
                <c:pt idx="76">
                  <c:v>44866</c:v>
                </c:pt>
                <c:pt idx="77">
                  <c:v>44896</c:v>
                </c:pt>
                <c:pt idx="78">
                  <c:v>44927</c:v>
                </c:pt>
                <c:pt idx="79">
                  <c:v>44958</c:v>
                </c:pt>
                <c:pt idx="80">
                  <c:v>44986</c:v>
                </c:pt>
                <c:pt idx="81">
                  <c:v>45017</c:v>
                </c:pt>
                <c:pt idx="82">
                  <c:v>45047</c:v>
                </c:pt>
                <c:pt idx="83">
                  <c:v>45078</c:v>
                </c:pt>
              </c:numCache>
            </c:numRef>
          </c:cat>
          <c:val>
            <c:numRef>
              <c:f>Sheet1!$B$2:$B$85</c:f>
              <c:numCache>
                <c:formatCode>0.0%</c:formatCode>
                <c:ptCount val="84"/>
                <c:pt idx="0">
                  <c:v>0.75486381322957197</c:v>
                </c:pt>
                <c:pt idx="1">
                  <c:v>0.75578947368421057</c:v>
                </c:pt>
                <c:pt idx="2">
                  <c:v>0.74813710879284645</c:v>
                </c:pt>
                <c:pt idx="3">
                  <c:v>0.74493927125506076</c:v>
                </c:pt>
                <c:pt idx="4">
                  <c:v>0.75364029909484453</c:v>
                </c:pt>
                <c:pt idx="5">
                  <c:v>0.74960567823343849</c:v>
                </c:pt>
                <c:pt idx="6">
                  <c:v>0.76504681230494875</c:v>
                </c:pt>
                <c:pt idx="7">
                  <c:v>0.73388090349075974</c:v>
                </c:pt>
                <c:pt idx="8">
                  <c:v>0.75886524822695034</c:v>
                </c:pt>
                <c:pt idx="9">
                  <c:v>0.73174423004161937</c:v>
                </c:pt>
                <c:pt idx="10">
                  <c:v>0.75409197194076383</c:v>
                </c:pt>
                <c:pt idx="11">
                  <c:v>0.74671052631578949</c:v>
                </c:pt>
                <c:pt idx="12">
                  <c:v>0.73360995850622401</c:v>
                </c:pt>
                <c:pt idx="13">
                  <c:v>0.75152905198776754</c:v>
                </c:pt>
                <c:pt idx="14">
                  <c:v>0.74209650582362729</c:v>
                </c:pt>
                <c:pt idx="15">
                  <c:v>0.73487616727568006</c:v>
                </c:pt>
                <c:pt idx="16">
                  <c:v>0.71900826446280997</c:v>
                </c:pt>
                <c:pt idx="17">
                  <c:v>0.76148491879350344</c:v>
                </c:pt>
                <c:pt idx="18">
                  <c:v>0.73498233215547704</c:v>
                </c:pt>
                <c:pt idx="19">
                  <c:v>0.75180028804608734</c:v>
                </c:pt>
                <c:pt idx="20">
                  <c:v>0.7467619472979008</c:v>
                </c:pt>
                <c:pt idx="21">
                  <c:v>0.74154589371980673</c:v>
                </c:pt>
                <c:pt idx="22">
                  <c:v>0.73283119184758527</c:v>
                </c:pt>
                <c:pt idx="23">
                  <c:v>0.74</c:v>
                </c:pt>
                <c:pt idx="24">
                  <c:v>0.73453093812375247</c:v>
                </c:pt>
                <c:pt idx="25">
                  <c:v>0.75702987697715285</c:v>
                </c:pt>
                <c:pt idx="26">
                  <c:v>0.74461105904404878</c:v>
                </c:pt>
                <c:pt idx="27">
                  <c:v>0.74143302180685355</c:v>
                </c:pt>
                <c:pt idx="28">
                  <c:v>0.72940589116325516</c:v>
                </c:pt>
                <c:pt idx="29">
                  <c:v>0.73864243719935863</c:v>
                </c:pt>
                <c:pt idx="30">
                  <c:v>0.71486880466472302</c:v>
                </c:pt>
                <c:pt idx="31">
                  <c:v>0.74685382381413357</c:v>
                </c:pt>
                <c:pt idx="32">
                  <c:v>0.75574010747435272</c:v>
                </c:pt>
                <c:pt idx="33">
                  <c:v>0.70137125444388015</c:v>
                </c:pt>
                <c:pt idx="34">
                  <c:v>0.69864805931094631</c:v>
                </c:pt>
                <c:pt idx="35">
                  <c:v>0.70430356316520126</c:v>
                </c:pt>
                <c:pt idx="36">
                  <c:v>0.69485824123017781</c:v>
                </c:pt>
                <c:pt idx="37">
                  <c:v>0.68678915135608054</c:v>
                </c:pt>
                <c:pt idx="38">
                  <c:v>0.68952007835455431</c:v>
                </c:pt>
                <c:pt idx="39">
                  <c:v>0.67099767981438518</c:v>
                </c:pt>
                <c:pt idx="40">
                  <c:v>0.6849112426035503</c:v>
                </c:pt>
                <c:pt idx="41">
                  <c:v>0.70044932601098353</c:v>
                </c:pt>
                <c:pt idx="42">
                  <c:v>0.68083989501312336</c:v>
                </c:pt>
                <c:pt idx="43">
                  <c:v>0.68204365079365081</c:v>
                </c:pt>
                <c:pt idx="44">
                  <c:v>0.71678103555832817</c:v>
                </c:pt>
                <c:pt idx="45">
                  <c:v>0.77951933124346917</c:v>
                </c:pt>
                <c:pt idx="46">
                  <c:v>0.85469522240527185</c:v>
                </c:pt>
                <c:pt idx="47">
                  <c:v>0.81548446917014372</c:v>
                </c:pt>
                <c:pt idx="48">
                  <c:v>0.8085742771684945</c:v>
                </c:pt>
                <c:pt idx="49">
                  <c:v>0.79353493222106364</c:v>
                </c:pt>
                <c:pt idx="50">
                  <c:v>0.7841053973650659</c:v>
                </c:pt>
                <c:pt idx="51">
                  <c:v>0.73774954627949185</c:v>
                </c:pt>
                <c:pt idx="52">
                  <c:v>0.73243243243243239</c:v>
                </c:pt>
                <c:pt idx="53">
                  <c:v>0.74831598285364365</c:v>
                </c:pt>
                <c:pt idx="54">
                  <c:v>0.74086378737541525</c:v>
                </c:pt>
                <c:pt idx="55">
                  <c:v>0.72747621712367094</c:v>
                </c:pt>
                <c:pt idx="56">
                  <c:v>0.72060301507537683</c:v>
                </c:pt>
                <c:pt idx="57">
                  <c:v>0.71706817016914404</c:v>
                </c:pt>
                <c:pt idx="58">
                  <c:v>0.69941891178024296</c:v>
                </c:pt>
                <c:pt idx="59">
                  <c:v>0.72525689561925366</c:v>
                </c:pt>
                <c:pt idx="60">
                  <c:v>0.70087336244541487</c:v>
                </c:pt>
                <c:pt idx="61">
                  <c:v>0.70560471976401185</c:v>
                </c:pt>
                <c:pt idx="62">
                  <c:v>0.72790845518118241</c:v>
                </c:pt>
                <c:pt idx="63">
                  <c:v>0.73229873908826382</c:v>
                </c:pt>
                <c:pt idx="64">
                  <c:v>0.70788804071246825</c:v>
                </c:pt>
                <c:pt idx="65">
                  <c:v>0.70492721164613659</c:v>
                </c:pt>
                <c:pt idx="66">
                  <c:v>0.7078986587183308</c:v>
                </c:pt>
                <c:pt idx="67">
                  <c:v>0.72666294019005029</c:v>
                </c:pt>
                <c:pt idx="68">
                  <c:v>0.71844155844155844</c:v>
                </c:pt>
                <c:pt idx="69">
                  <c:v>0.71013754457463063</c:v>
                </c:pt>
                <c:pt idx="70">
                  <c:v>0.71158754466564578</c:v>
                </c:pt>
                <c:pt idx="71">
                  <c:v>0.73908523908523904</c:v>
                </c:pt>
                <c:pt idx="72">
                  <c:v>0.72522310944105217</c:v>
                </c:pt>
                <c:pt idx="73">
                  <c:v>0.70746527777777779</c:v>
                </c:pt>
                <c:pt idx="74">
                  <c:v>0.70588235294117652</c:v>
                </c:pt>
                <c:pt idx="75">
                  <c:v>0.70323886639676114</c:v>
                </c:pt>
                <c:pt idx="76">
                  <c:v>0.7345547507456327</c:v>
                </c:pt>
                <c:pt idx="77">
                  <c:v>0.72752585521081936</c:v>
                </c:pt>
                <c:pt idx="78">
                  <c:v>0.7347310847766636</c:v>
                </c:pt>
                <c:pt idx="79">
                  <c:v>0.74650991917707565</c:v>
                </c:pt>
                <c:pt idx="80">
                  <c:v>0.76016979129819595</c:v>
                </c:pt>
                <c:pt idx="81">
                  <c:v>0.77114803625377648</c:v>
                </c:pt>
                <c:pt idx="82">
                  <c:v>0.75893933306548811</c:v>
                </c:pt>
                <c:pt idx="83">
                  <c:v>0.76395348837209298</c:v>
                </c:pt>
              </c:numCache>
            </c:numRef>
          </c:val>
          <c:extLst>
            <c:ext xmlns:c16="http://schemas.microsoft.com/office/drawing/2014/chart" uri="{C3380CC4-5D6E-409C-BE32-E72D297353CC}">
              <c16:uniqueId val="{00000000-20B8-48CB-9847-7DF2E7DE3BDD}"/>
            </c:ext>
          </c:extLst>
        </c:ser>
        <c:dLbls>
          <c:showLegendKey val="0"/>
          <c:showVal val="0"/>
          <c:showCatName val="0"/>
          <c:showSerName val="0"/>
          <c:showPercent val="0"/>
          <c:showBubbleSize val="0"/>
        </c:dLbls>
        <c:axId val="480702280"/>
        <c:axId val="480696376"/>
      </c:areaChart>
      <c:dateAx>
        <c:axId val="48070228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Month</a:t>
                </a:r>
                <a:endParaRPr lang="en-US" b="1" dirty="0"/>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mmm\-yy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80696376"/>
        <c:crosses val="autoZero"/>
        <c:auto val="1"/>
        <c:lblOffset val="100"/>
        <c:baseTimeUnit val="months"/>
      </c:dateAx>
      <c:valAx>
        <c:axId val="480696376"/>
        <c:scaling>
          <c:orientation val="minMax"/>
        </c:scaling>
        <c:delete val="1"/>
        <c:axPos val="l"/>
        <c:numFmt formatCode="0%" sourceLinked="0"/>
        <c:majorTickMark val="none"/>
        <c:minorTickMark val="none"/>
        <c:tickLblPos val="nextTo"/>
        <c:crossAx val="480702280"/>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Employment Security Job Search</c:v>
                </c:pt>
              </c:strCache>
            </c:strRef>
          </c:tx>
          <c:spPr>
            <a:ln w="57150" cap="rnd">
              <a:solidFill>
                <a:srgbClr val="00B050"/>
              </a:solidFill>
              <a:round/>
            </a:ln>
            <a:effectLst/>
          </c:spPr>
          <c:marker>
            <c:symbol val="none"/>
          </c:marker>
          <c:cat>
            <c:strRef>
              <c:f>Sheet1!$A$2:$A$29</c:f>
              <c:strCache>
                <c:ptCount val="28"/>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pt idx="26">
                  <c:v>Q1
2023</c:v>
                </c:pt>
                <c:pt idx="27">
                  <c:v>Q2</c:v>
                </c:pt>
              </c:strCache>
            </c:strRef>
          </c:cat>
          <c:val>
            <c:numRef>
              <c:f>Sheet1!$B$2:$B$29</c:f>
              <c:numCache>
                <c:formatCode>0.0%</c:formatCode>
                <c:ptCount val="28"/>
                <c:pt idx="0">
                  <c:v>0.50129870129870124</c:v>
                </c:pt>
                <c:pt idx="1">
                  <c:v>0.52548694571073351</c:v>
                </c:pt>
                <c:pt idx="2">
                  <c:v>0.5594781273983116</c:v>
                </c:pt>
                <c:pt idx="3">
                  <c:v>0.56796319531576744</c:v>
                </c:pt>
                <c:pt idx="4">
                  <c:v>0.52758191621733719</c:v>
                </c:pt>
                <c:pt idx="5">
                  <c:v>0.5488372093023256</c:v>
                </c:pt>
                <c:pt idx="6">
                  <c:v>0.56846267918932281</c:v>
                </c:pt>
                <c:pt idx="7">
                  <c:v>0.56437204414083031</c:v>
                </c:pt>
                <c:pt idx="8">
                  <c:v>0.5131933225632741</c:v>
                </c:pt>
                <c:pt idx="9">
                  <c:v>0.53987378083763626</c:v>
                </c:pt>
                <c:pt idx="10">
                  <c:v>0.54452637549631311</c:v>
                </c:pt>
                <c:pt idx="11">
                  <c:v>0.5575418994413408</c:v>
                </c:pt>
                <c:pt idx="12">
                  <c:v>0.55483522420313347</c:v>
                </c:pt>
                <c:pt idx="13">
                  <c:v>0.44988344988344986</c:v>
                </c:pt>
                <c:pt idx="14">
                  <c:v>0.43590974555928946</c:v>
                </c:pt>
                <c:pt idx="15">
                  <c:v>0.4175257731958763</c:v>
                </c:pt>
                <c:pt idx="16">
                  <c:v>0.42038216560509556</c:v>
                </c:pt>
                <c:pt idx="17">
                  <c:v>0.47826086956521741</c:v>
                </c:pt>
                <c:pt idx="18">
                  <c:v>0.51745379876796715</c:v>
                </c:pt>
                <c:pt idx="19">
                  <c:v>0.54874651810584962</c:v>
                </c:pt>
                <c:pt idx="20">
                  <c:v>0.48128342245989303</c:v>
                </c:pt>
                <c:pt idx="21">
                  <c:v>0.49632352941176472</c:v>
                </c:pt>
                <c:pt idx="22">
                  <c:v>0.52414194299011052</c:v>
                </c:pt>
                <c:pt idx="23">
                  <c:v>0.50143430866322436</c:v>
                </c:pt>
                <c:pt idx="24">
                  <c:v>0.46821448313985625</c:v>
                </c:pt>
                <c:pt idx="25">
                  <c:v>0.47280799112097671</c:v>
                </c:pt>
                <c:pt idx="26">
                  <c:v>0.46122239342578325</c:v>
                </c:pt>
                <c:pt idx="27">
                  <c:v>0.48029045643153528</c:v>
                </c:pt>
              </c:numCache>
            </c:numRef>
          </c:val>
          <c:smooth val="0"/>
          <c:extLst>
            <c:ext xmlns:c16="http://schemas.microsoft.com/office/drawing/2014/chart" uri="{C3380CC4-5D6E-409C-BE32-E72D297353CC}">
              <c16:uniqueId val="{00000000-20B8-48CB-9847-7DF2E7DE3BDD}"/>
            </c:ext>
          </c:extLst>
        </c:ser>
        <c:ser>
          <c:idx val="1"/>
          <c:order val="1"/>
          <c:tx>
            <c:strRef>
              <c:f>Sheet1!$C$1</c:f>
              <c:strCache>
                <c:ptCount val="1"/>
                <c:pt idx="0">
                  <c:v>Vocational or Postsecondary Education</c:v>
                </c:pt>
              </c:strCache>
            </c:strRef>
          </c:tx>
          <c:spPr>
            <a:ln w="57150" cap="rnd">
              <a:solidFill>
                <a:schemeClr val="accent2"/>
              </a:solidFill>
              <a:round/>
            </a:ln>
            <a:effectLst/>
          </c:spPr>
          <c:marker>
            <c:symbol val="none"/>
          </c:marker>
          <c:cat>
            <c:strRef>
              <c:f>Sheet1!$A$2:$A$29</c:f>
              <c:strCache>
                <c:ptCount val="28"/>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pt idx="26">
                  <c:v>Q1
2023</c:v>
                </c:pt>
                <c:pt idx="27">
                  <c:v>Q2</c:v>
                </c:pt>
              </c:strCache>
            </c:strRef>
          </c:cat>
          <c:val>
            <c:numRef>
              <c:f>Sheet1!$C$2:$C$29</c:f>
              <c:numCache>
                <c:formatCode>0.0%</c:formatCode>
                <c:ptCount val="28"/>
                <c:pt idx="0">
                  <c:v>0.49652294853963841</c:v>
                </c:pt>
                <c:pt idx="1">
                  <c:v>0.50660264105642261</c:v>
                </c:pt>
                <c:pt idx="2">
                  <c:v>0.51136363636363635</c:v>
                </c:pt>
                <c:pt idx="3">
                  <c:v>0.53451882845188281</c:v>
                </c:pt>
                <c:pt idx="4">
                  <c:v>0.47763578274760382</c:v>
                </c:pt>
                <c:pt idx="5">
                  <c:v>0.5113464447806354</c:v>
                </c:pt>
                <c:pt idx="6">
                  <c:v>0.4982698961937716</c:v>
                </c:pt>
                <c:pt idx="7">
                  <c:v>0.49024707412223667</c:v>
                </c:pt>
                <c:pt idx="8">
                  <c:v>0.45353159851301117</c:v>
                </c:pt>
                <c:pt idx="9">
                  <c:v>0.47972972972972971</c:v>
                </c:pt>
                <c:pt idx="10">
                  <c:v>0.47680890538033394</c:v>
                </c:pt>
                <c:pt idx="11">
                  <c:v>0.49148099606815204</c:v>
                </c:pt>
                <c:pt idx="12">
                  <c:v>0.49034749034749037</c:v>
                </c:pt>
                <c:pt idx="13">
                  <c:v>0.40847457627118644</c:v>
                </c:pt>
                <c:pt idx="14">
                  <c:v>0.34259259259259262</c:v>
                </c:pt>
                <c:pt idx="15">
                  <c:v>0.33516483516483514</c:v>
                </c:pt>
                <c:pt idx="16">
                  <c:v>0.3783783783783784</c:v>
                </c:pt>
                <c:pt idx="17">
                  <c:v>0.37988826815642457</c:v>
                </c:pt>
                <c:pt idx="18">
                  <c:v>0.45859872611464969</c:v>
                </c:pt>
                <c:pt idx="19">
                  <c:v>0.40189873417721517</c:v>
                </c:pt>
                <c:pt idx="20">
                  <c:v>0.43654822335025378</c:v>
                </c:pt>
                <c:pt idx="21">
                  <c:v>0.50531914893617025</c:v>
                </c:pt>
                <c:pt idx="22">
                  <c:v>0.44415584415584414</c:v>
                </c:pt>
                <c:pt idx="23">
                  <c:v>0.49724770642201838</c:v>
                </c:pt>
                <c:pt idx="24">
                  <c:v>0.45905707196029777</c:v>
                </c:pt>
                <c:pt idx="25">
                  <c:v>0.4291497975708502</c:v>
                </c:pt>
                <c:pt idx="26">
                  <c:v>0.3401639344262295</c:v>
                </c:pt>
                <c:pt idx="27">
                  <c:v>0.41922563417890518</c:v>
                </c:pt>
              </c:numCache>
            </c:numRef>
          </c:val>
          <c:smooth val="0"/>
          <c:extLst>
            <c:ext xmlns:c16="http://schemas.microsoft.com/office/drawing/2014/chart" uri="{C3380CC4-5D6E-409C-BE32-E72D297353CC}">
              <c16:uniqueId val="{00000000-22B8-4E8C-9080-A231E54EEB7A}"/>
            </c:ext>
          </c:extLst>
        </c:ser>
        <c:ser>
          <c:idx val="2"/>
          <c:order val="2"/>
          <c:tx>
            <c:strRef>
              <c:f>Sheet1!$D$1</c:f>
              <c:strCache>
                <c:ptCount val="1"/>
                <c:pt idx="0">
                  <c:v>Community Jobs</c:v>
                </c:pt>
              </c:strCache>
            </c:strRef>
          </c:tx>
          <c:spPr>
            <a:ln w="57150" cap="rnd">
              <a:solidFill>
                <a:srgbClr val="7030A0"/>
              </a:solidFill>
              <a:round/>
            </a:ln>
            <a:effectLst/>
          </c:spPr>
          <c:marker>
            <c:symbol val="none"/>
          </c:marker>
          <c:cat>
            <c:strRef>
              <c:f>Sheet1!$A$2:$A$29</c:f>
              <c:strCache>
                <c:ptCount val="28"/>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pt idx="26">
                  <c:v>Q1
2023</c:v>
                </c:pt>
                <c:pt idx="27">
                  <c:v>Q2</c:v>
                </c:pt>
              </c:strCache>
            </c:strRef>
          </c:cat>
          <c:val>
            <c:numRef>
              <c:f>Sheet1!$D$2:$D$29</c:f>
              <c:numCache>
                <c:formatCode>0.0%</c:formatCode>
                <c:ptCount val="28"/>
                <c:pt idx="0">
                  <c:v>0.48398576512455516</c:v>
                </c:pt>
                <c:pt idx="1">
                  <c:v>0.52584670231729058</c:v>
                </c:pt>
                <c:pt idx="2">
                  <c:v>0.53012048192771088</c:v>
                </c:pt>
                <c:pt idx="3">
                  <c:v>0.59210526315789469</c:v>
                </c:pt>
                <c:pt idx="4">
                  <c:v>0.54502369668246442</c:v>
                </c:pt>
                <c:pt idx="5">
                  <c:v>0.5395833333333333</c:v>
                </c:pt>
                <c:pt idx="6">
                  <c:v>0.53135888501742157</c:v>
                </c:pt>
                <c:pt idx="7">
                  <c:v>0.55267702936096719</c:v>
                </c:pt>
                <c:pt idx="8">
                  <c:v>0.49193548387096775</c:v>
                </c:pt>
                <c:pt idx="9">
                  <c:v>0.57787810383747173</c:v>
                </c:pt>
                <c:pt idx="10">
                  <c:v>0.5268817204301075</c:v>
                </c:pt>
                <c:pt idx="11">
                  <c:v>0.55938037865748713</c:v>
                </c:pt>
                <c:pt idx="12">
                  <c:v>0.50519750519750517</c:v>
                </c:pt>
                <c:pt idx="13">
                  <c:v>0.44130434782608696</c:v>
                </c:pt>
                <c:pt idx="14">
                  <c:v>0.41448692152917505</c:v>
                </c:pt>
                <c:pt idx="15">
                  <c:v>0.4139941690962099</c:v>
                </c:pt>
                <c:pt idx="16">
                  <c:v>0.44927536231884058</c:v>
                </c:pt>
                <c:pt idx="17">
                  <c:v>0.42622950819672129</c:v>
                </c:pt>
                <c:pt idx="18">
                  <c:v>0.54430379746835444</c:v>
                </c:pt>
                <c:pt idx="19">
                  <c:v>0.58291457286432158</c:v>
                </c:pt>
                <c:pt idx="20">
                  <c:v>0.51898734177215189</c:v>
                </c:pt>
                <c:pt idx="21">
                  <c:v>0.43181818181818182</c:v>
                </c:pt>
                <c:pt idx="22">
                  <c:v>0.57327586206896552</c:v>
                </c:pt>
                <c:pt idx="23">
                  <c:v>0.56640625</c:v>
                </c:pt>
                <c:pt idx="24">
                  <c:v>0.47599999999999998</c:v>
                </c:pt>
                <c:pt idx="25">
                  <c:v>0.44444444444444442</c:v>
                </c:pt>
                <c:pt idx="26">
                  <c:v>0.43478260869565216</c:v>
                </c:pt>
                <c:pt idx="27">
                  <c:v>0.48024316109422494</c:v>
                </c:pt>
              </c:numCache>
            </c:numRef>
          </c:val>
          <c:smooth val="0"/>
          <c:extLst>
            <c:ext xmlns:c16="http://schemas.microsoft.com/office/drawing/2014/chart" uri="{C3380CC4-5D6E-409C-BE32-E72D297353CC}">
              <c16:uniqueId val="{00000001-22B8-4E8C-9080-A231E54EEB7A}"/>
            </c:ext>
          </c:extLst>
        </c:ser>
        <c:ser>
          <c:idx val="3"/>
          <c:order val="3"/>
          <c:tx>
            <c:strRef>
              <c:f>Sheet1!$E$1</c:f>
              <c:strCache>
                <c:ptCount val="1"/>
                <c:pt idx="0">
                  <c:v>LEP Job Search</c:v>
                </c:pt>
              </c:strCache>
            </c:strRef>
          </c:tx>
          <c:spPr>
            <a:ln w="57150" cap="rnd">
              <a:solidFill>
                <a:srgbClr val="0070C0"/>
              </a:solidFill>
              <a:round/>
            </a:ln>
            <a:effectLst/>
          </c:spPr>
          <c:marker>
            <c:symbol val="none"/>
          </c:marker>
          <c:cat>
            <c:strRef>
              <c:f>Sheet1!$A$2:$A$29</c:f>
              <c:strCache>
                <c:ptCount val="28"/>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pt idx="26">
                  <c:v>Q1
2023</c:v>
                </c:pt>
                <c:pt idx="27">
                  <c:v>Q2</c:v>
                </c:pt>
              </c:strCache>
            </c:strRef>
          </c:cat>
          <c:val>
            <c:numRef>
              <c:f>Sheet1!$E$2:$E$29</c:f>
              <c:numCache>
                <c:formatCode>0.0%</c:formatCode>
                <c:ptCount val="28"/>
                <c:pt idx="0">
                  <c:v>0.45378151260504201</c:v>
                </c:pt>
                <c:pt idx="1">
                  <c:v>0.45783132530120479</c:v>
                </c:pt>
                <c:pt idx="2">
                  <c:v>0.4845360824742268</c:v>
                </c:pt>
                <c:pt idx="3">
                  <c:v>0.52290076335877866</c:v>
                </c:pt>
                <c:pt idx="4">
                  <c:v>0.49095022624434387</c:v>
                </c:pt>
                <c:pt idx="5">
                  <c:v>0.40099009900990101</c:v>
                </c:pt>
                <c:pt idx="6">
                  <c:v>0.48048048048048048</c:v>
                </c:pt>
                <c:pt idx="7">
                  <c:v>0.4859550561797753</c:v>
                </c:pt>
                <c:pt idx="8">
                  <c:v>0.39498432601880878</c:v>
                </c:pt>
                <c:pt idx="9">
                  <c:v>0.5074626865671642</c:v>
                </c:pt>
                <c:pt idx="10">
                  <c:v>0.44047619047619047</c:v>
                </c:pt>
                <c:pt idx="11">
                  <c:v>0.51666666666666672</c:v>
                </c:pt>
                <c:pt idx="12">
                  <c:v>0.46587537091988129</c:v>
                </c:pt>
                <c:pt idx="13">
                  <c:v>0.375</c:v>
                </c:pt>
                <c:pt idx="14">
                  <c:v>0.4358974358974359</c:v>
                </c:pt>
                <c:pt idx="15">
                  <c:v>0.36578171091445427</c:v>
                </c:pt>
                <c:pt idx="16">
                  <c:v>0.39906103286384975</c:v>
                </c:pt>
                <c:pt idx="17">
                  <c:v>0.42105263157894735</c:v>
                </c:pt>
                <c:pt idx="18">
                  <c:v>0.44285714285714284</c:v>
                </c:pt>
                <c:pt idx="19">
                  <c:v>0.34545454545454546</c:v>
                </c:pt>
                <c:pt idx="20">
                  <c:v>0.41025641025641024</c:v>
                </c:pt>
                <c:pt idx="21">
                  <c:v>0.46</c:v>
                </c:pt>
                <c:pt idx="22">
                  <c:v>0.52036199095022628</c:v>
                </c:pt>
                <c:pt idx="23">
                  <c:v>0.50515463917525771</c:v>
                </c:pt>
                <c:pt idx="24">
                  <c:v>0.3501259445843829</c:v>
                </c:pt>
                <c:pt idx="25">
                  <c:v>0.38766519823788548</c:v>
                </c:pt>
                <c:pt idx="26">
                  <c:v>0.32436708860759494</c:v>
                </c:pt>
                <c:pt idx="27">
                  <c:v>0.37171464330413018</c:v>
                </c:pt>
              </c:numCache>
            </c:numRef>
          </c:val>
          <c:smooth val="0"/>
          <c:extLst>
            <c:ext xmlns:c16="http://schemas.microsoft.com/office/drawing/2014/chart" uri="{C3380CC4-5D6E-409C-BE32-E72D297353CC}">
              <c16:uniqueId val="{00000002-22B8-4E8C-9080-A231E54EEB7A}"/>
            </c:ext>
          </c:extLst>
        </c:ser>
        <c:dLbls>
          <c:showLegendKey val="0"/>
          <c:showVal val="0"/>
          <c:showCatName val="0"/>
          <c:showSerName val="0"/>
          <c:showPercent val="0"/>
          <c:showBubbleSize val="0"/>
        </c:dLbls>
        <c:smooth val="0"/>
        <c:axId val="480702280"/>
        <c:axId val="480696376"/>
      </c:lineChart>
      <c:catAx>
        <c:axId val="48070228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Quarter (Calendar Year)</a:t>
                </a:r>
                <a:endParaRPr lang="en-US" b="1" dirty="0"/>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80696376"/>
        <c:crosses val="autoZero"/>
        <c:auto val="1"/>
        <c:lblAlgn val="ctr"/>
        <c:lblOffset val="100"/>
        <c:noMultiLvlLbl val="0"/>
      </c:catAx>
      <c:valAx>
        <c:axId val="480696376"/>
        <c:scaling>
          <c:orientation val="minMax"/>
          <c:max val="0.70000000000000007"/>
          <c:min val="0.30000000000000004"/>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80702280"/>
        <c:crosses val="autoZero"/>
        <c:crossBetween val="between"/>
        <c:majorUnit val="5.000000000000001E-2"/>
      </c:valAx>
      <c:spPr>
        <a:noFill/>
        <a:ln>
          <a:noFill/>
        </a:ln>
        <a:effectLst/>
      </c:spPr>
    </c:plotArea>
    <c:legend>
      <c:legendPos val="b"/>
      <c:legendEntry>
        <c:idx val="0"/>
        <c:txPr>
          <a:bodyPr rot="0" spcFirstLastPara="1" vertOverflow="ellipsis" vert="horz" wrap="square" anchor="ctr" anchorCtr="1"/>
          <a:lstStyle/>
          <a:p>
            <a:pPr>
              <a:defRPr sz="1197" b="1" i="0" u="none" strike="noStrike" kern="1200" baseline="0">
                <a:solidFill>
                  <a:srgbClr val="00B050"/>
                </a:solidFill>
                <a:latin typeface="+mn-lt"/>
                <a:ea typeface="+mn-ea"/>
                <a:cs typeface="+mn-cs"/>
              </a:defRPr>
            </a:pPr>
            <a:endParaRPr lang="en-US"/>
          </a:p>
        </c:txPr>
      </c:legendEntry>
      <c:legendEntry>
        <c:idx val="1"/>
        <c:txPr>
          <a:bodyPr rot="0" spcFirstLastPara="1" vertOverflow="ellipsis" vert="horz" wrap="square" anchor="ctr" anchorCtr="1"/>
          <a:lstStyle/>
          <a:p>
            <a:pPr>
              <a:defRPr sz="1197" b="1" i="0" u="none" strike="noStrike" kern="1200" baseline="0">
                <a:solidFill>
                  <a:schemeClr val="accent2"/>
                </a:solidFill>
                <a:latin typeface="+mn-lt"/>
                <a:ea typeface="+mn-ea"/>
                <a:cs typeface="+mn-cs"/>
              </a:defRPr>
            </a:pPr>
            <a:endParaRPr lang="en-US"/>
          </a:p>
        </c:txPr>
      </c:legendEntry>
      <c:legendEntry>
        <c:idx val="2"/>
        <c:txPr>
          <a:bodyPr rot="0" spcFirstLastPara="1" vertOverflow="ellipsis" vert="horz" wrap="square" anchor="ctr" anchorCtr="1"/>
          <a:lstStyle/>
          <a:p>
            <a:pPr>
              <a:defRPr sz="1197" b="1" i="0" u="none" strike="noStrike" kern="1200" baseline="0">
                <a:solidFill>
                  <a:srgbClr val="7030A0"/>
                </a:solidFill>
                <a:latin typeface="+mn-lt"/>
                <a:ea typeface="+mn-ea"/>
                <a:cs typeface="+mn-cs"/>
              </a:defRPr>
            </a:pPr>
            <a:endParaRPr lang="en-US"/>
          </a:p>
        </c:txPr>
      </c:legendEntry>
      <c:legendEntry>
        <c:idx val="3"/>
        <c:txPr>
          <a:bodyPr rot="0" spcFirstLastPara="1" vertOverflow="ellipsis" vert="horz" wrap="square" anchor="ctr" anchorCtr="1"/>
          <a:lstStyle/>
          <a:p>
            <a:pPr>
              <a:defRPr sz="1197" b="1" i="0" u="none" strike="noStrike" kern="1200" baseline="0">
                <a:solidFill>
                  <a:srgbClr val="0070C0"/>
                </a:solidFill>
                <a:latin typeface="+mn-lt"/>
                <a:ea typeface="+mn-ea"/>
                <a:cs typeface="+mn-cs"/>
              </a:defRPr>
            </a:pPr>
            <a:endParaRPr lang="en-US"/>
          </a:p>
        </c:txPr>
      </c:legendEntry>
      <c:layout>
        <c:manualLayout>
          <c:xMode val="edge"/>
          <c:yMode val="edge"/>
          <c:x val="4.8759772809015299E-2"/>
          <c:y val="0.87145297391571996"/>
          <c:w val="0.92852532793152043"/>
          <c:h val="0.12854702608428017"/>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Employment Security Job Search</c:v>
                </c:pt>
              </c:strCache>
            </c:strRef>
          </c:tx>
          <c:spPr>
            <a:ln w="57150" cap="rnd">
              <a:solidFill>
                <a:srgbClr val="00B050"/>
              </a:solidFill>
              <a:round/>
            </a:ln>
            <a:effectLst/>
          </c:spPr>
          <c:marker>
            <c:symbol val="none"/>
          </c:marker>
          <c:cat>
            <c:strRef>
              <c:f>Sheet1!$A$2:$A$29</c:f>
              <c:strCache>
                <c:ptCount val="28"/>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pt idx="26">
                  <c:v>Q1
2023</c:v>
                </c:pt>
                <c:pt idx="27">
                  <c:v>Q2</c:v>
                </c:pt>
              </c:strCache>
            </c:strRef>
          </c:cat>
          <c:val>
            <c:numRef>
              <c:f>Sheet1!$B$2:$B$29</c:f>
              <c:numCache>
                <c:formatCode>"$"#,##0</c:formatCode>
                <c:ptCount val="28"/>
                <c:pt idx="0">
                  <c:v>4079.89</c:v>
                </c:pt>
                <c:pt idx="1">
                  <c:v>4073.52</c:v>
                </c:pt>
                <c:pt idx="2">
                  <c:v>4413.83</c:v>
                </c:pt>
                <c:pt idx="3">
                  <c:v>4470.57</c:v>
                </c:pt>
                <c:pt idx="4">
                  <c:v>5505.73</c:v>
                </c:pt>
                <c:pt idx="5">
                  <c:v>4408.05</c:v>
                </c:pt>
                <c:pt idx="6">
                  <c:v>4679.46</c:v>
                </c:pt>
                <c:pt idx="7">
                  <c:v>4736.0200000000004</c:v>
                </c:pt>
                <c:pt idx="8">
                  <c:v>4793.66</c:v>
                </c:pt>
                <c:pt idx="9">
                  <c:v>4510.3500000000004</c:v>
                </c:pt>
                <c:pt idx="10">
                  <c:v>4986.34</c:v>
                </c:pt>
                <c:pt idx="11">
                  <c:v>5103.6400000000003</c:v>
                </c:pt>
                <c:pt idx="12">
                  <c:v>4976.17</c:v>
                </c:pt>
                <c:pt idx="13">
                  <c:v>4228.5600000000004</c:v>
                </c:pt>
                <c:pt idx="14">
                  <c:v>4885.5</c:v>
                </c:pt>
                <c:pt idx="15">
                  <c:v>5413.19</c:v>
                </c:pt>
                <c:pt idx="16">
                  <c:v>5196.24</c:v>
                </c:pt>
                <c:pt idx="17">
                  <c:v>4512.33</c:v>
                </c:pt>
                <c:pt idx="18">
                  <c:v>5834.95</c:v>
                </c:pt>
                <c:pt idx="19">
                  <c:v>5504.05</c:v>
                </c:pt>
                <c:pt idx="20">
                  <c:v>4914.45</c:v>
                </c:pt>
                <c:pt idx="21">
                  <c:v>5379.9</c:v>
                </c:pt>
                <c:pt idx="22">
                  <c:v>6098.34</c:v>
                </c:pt>
                <c:pt idx="23">
                  <c:v>5507.8</c:v>
                </c:pt>
                <c:pt idx="24">
                  <c:v>5645.97</c:v>
                </c:pt>
                <c:pt idx="25">
                  <c:v>5844.69</c:v>
                </c:pt>
                <c:pt idx="26">
                  <c:v>6392.96</c:v>
                </c:pt>
                <c:pt idx="27">
                  <c:v>6904.84</c:v>
                </c:pt>
              </c:numCache>
            </c:numRef>
          </c:val>
          <c:smooth val="0"/>
          <c:extLst>
            <c:ext xmlns:c16="http://schemas.microsoft.com/office/drawing/2014/chart" uri="{C3380CC4-5D6E-409C-BE32-E72D297353CC}">
              <c16:uniqueId val="{00000000-20B8-48CB-9847-7DF2E7DE3BDD}"/>
            </c:ext>
          </c:extLst>
        </c:ser>
        <c:ser>
          <c:idx val="1"/>
          <c:order val="1"/>
          <c:tx>
            <c:strRef>
              <c:f>Sheet1!$C$1</c:f>
              <c:strCache>
                <c:ptCount val="1"/>
                <c:pt idx="0">
                  <c:v>Vocational or Postsecondary Education</c:v>
                </c:pt>
              </c:strCache>
            </c:strRef>
          </c:tx>
          <c:spPr>
            <a:ln w="57150" cap="rnd">
              <a:solidFill>
                <a:schemeClr val="accent2"/>
              </a:solidFill>
              <a:round/>
            </a:ln>
            <a:effectLst/>
          </c:spPr>
          <c:marker>
            <c:symbol val="none"/>
          </c:marker>
          <c:cat>
            <c:strRef>
              <c:f>Sheet1!$A$2:$A$29</c:f>
              <c:strCache>
                <c:ptCount val="28"/>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pt idx="26">
                  <c:v>Q1
2023</c:v>
                </c:pt>
                <c:pt idx="27">
                  <c:v>Q2</c:v>
                </c:pt>
              </c:strCache>
            </c:strRef>
          </c:cat>
          <c:val>
            <c:numRef>
              <c:f>Sheet1!$C$2:$C$29</c:f>
              <c:numCache>
                <c:formatCode>"$"#,##0</c:formatCode>
                <c:ptCount val="28"/>
                <c:pt idx="0">
                  <c:v>4011.85</c:v>
                </c:pt>
                <c:pt idx="1">
                  <c:v>3956.28</c:v>
                </c:pt>
                <c:pt idx="2">
                  <c:v>4345.95</c:v>
                </c:pt>
                <c:pt idx="3">
                  <c:v>4163</c:v>
                </c:pt>
                <c:pt idx="4">
                  <c:v>5497.75</c:v>
                </c:pt>
                <c:pt idx="5">
                  <c:v>4244.76</c:v>
                </c:pt>
                <c:pt idx="6">
                  <c:v>4214.68</c:v>
                </c:pt>
                <c:pt idx="7">
                  <c:v>4365</c:v>
                </c:pt>
                <c:pt idx="8">
                  <c:v>5471.75</c:v>
                </c:pt>
                <c:pt idx="9">
                  <c:v>4680.58</c:v>
                </c:pt>
                <c:pt idx="10">
                  <c:v>4015.48</c:v>
                </c:pt>
                <c:pt idx="11">
                  <c:v>4398.83</c:v>
                </c:pt>
                <c:pt idx="12">
                  <c:v>4467.3</c:v>
                </c:pt>
                <c:pt idx="13">
                  <c:v>3927.05</c:v>
                </c:pt>
                <c:pt idx="14">
                  <c:v>4088.16</c:v>
                </c:pt>
                <c:pt idx="15">
                  <c:v>4722.2700000000004</c:v>
                </c:pt>
                <c:pt idx="16">
                  <c:v>4820.22</c:v>
                </c:pt>
                <c:pt idx="17">
                  <c:v>4284</c:v>
                </c:pt>
                <c:pt idx="18">
                  <c:v>4318.46</c:v>
                </c:pt>
                <c:pt idx="19">
                  <c:v>4957.8999999999996</c:v>
                </c:pt>
                <c:pt idx="20">
                  <c:v>4512.2</c:v>
                </c:pt>
                <c:pt idx="21">
                  <c:v>5083.71</c:v>
                </c:pt>
                <c:pt idx="22">
                  <c:v>4774.05</c:v>
                </c:pt>
                <c:pt idx="23">
                  <c:v>6035.63</c:v>
                </c:pt>
                <c:pt idx="24">
                  <c:v>6078.87</c:v>
                </c:pt>
                <c:pt idx="25">
                  <c:v>5183.7</c:v>
                </c:pt>
                <c:pt idx="26">
                  <c:v>5653.43</c:v>
                </c:pt>
                <c:pt idx="27">
                  <c:v>6644.52</c:v>
                </c:pt>
              </c:numCache>
            </c:numRef>
          </c:val>
          <c:smooth val="0"/>
          <c:extLst>
            <c:ext xmlns:c16="http://schemas.microsoft.com/office/drawing/2014/chart" uri="{C3380CC4-5D6E-409C-BE32-E72D297353CC}">
              <c16:uniqueId val="{00000000-22B8-4E8C-9080-A231E54EEB7A}"/>
            </c:ext>
          </c:extLst>
        </c:ser>
        <c:ser>
          <c:idx val="2"/>
          <c:order val="2"/>
          <c:tx>
            <c:strRef>
              <c:f>Sheet1!$D$1</c:f>
              <c:strCache>
                <c:ptCount val="1"/>
                <c:pt idx="0">
                  <c:v>Community Jobs</c:v>
                </c:pt>
              </c:strCache>
            </c:strRef>
          </c:tx>
          <c:spPr>
            <a:ln w="57150" cap="rnd">
              <a:solidFill>
                <a:srgbClr val="7030A0"/>
              </a:solidFill>
              <a:round/>
            </a:ln>
            <a:effectLst/>
          </c:spPr>
          <c:marker>
            <c:symbol val="none"/>
          </c:marker>
          <c:cat>
            <c:strRef>
              <c:f>Sheet1!$A$2:$A$29</c:f>
              <c:strCache>
                <c:ptCount val="28"/>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pt idx="26">
                  <c:v>Q1
2023</c:v>
                </c:pt>
                <c:pt idx="27">
                  <c:v>Q2</c:v>
                </c:pt>
              </c:strCache>
            </c:strRef>
          </c:cat>
          <c:val>
            <c:numRef>
              <c:f>Sheet1!$D$2:$D$29</c:f>
              <c:numCache>
                <c:formatCode>"$"#,##0</c:formatCode>
                <c:ptCount val="28"/>
                <c:pt idx="0">
                  <c:v>3765.66</c:v>
                </c:pt>
                <c:pt idx="1">
                  <c:v>4183.4799999999996</c:v>
                </c:pt>
                <c:pt idx="2">
                  <c:v>4107.18</c:v>
                </c:pt>
                <c:pt idx="3">
                  <c:v>4158.21</c:v>
                </c:pt>
                <c:pt idx="4">
                  <c:v>5338.89</c:v>
                </c:pt>
                <c:pt idx="5">
                  <c:v>4261.9799999999996</c:v>
                </c:pt>
                <c:pt idx="6">
                  <c:v>4657.51</c:v>
                </c:pt>
                <c:pt idx="7">
                  <c:v>4508.72</c:v>
                </c:pt>
                <c:pt idx="8">
                  <c:v>4723.75</c:v>
                </c:pt>
                <c:pt idx="9">
                  <c:v>3957.72</c:v>
                </c:pt>
                <c:pt idx="10">
                  <c:v>4422.13</c:v>
                </c:pt>
                <c:pt idx="11">
                  <c:v>4360.7</c:v>
                </c:pt>
                <c:pt idx="12">
                  <c:v>4650.08</c:v>
                </c:pt>
                <c:pt idx="13">
                  <c:v>4669</c:v>
                </c:pt>
                <c:pt idx="14">
                  <c:v>5470.03</c:v>
                </c:pt>
                <c:pt idx="15">
                  <c:v>5438.07</c:v>
                </c:pt>
                <c:pt idx="16">
                  <c:v>5109.5</c:v>
                </c:pt>
                <c:pt idx="17">
                  <c:v>4689.3500000000004</c:v>
                </c:pt>
                <c:pt idx="18">
                  <c:v>4857.9799999999996</c:v>
                </c:pt>
                <c:pt idx="19">
                  <c:v>5637.27</c:v>
                </c:pt>
                <c:pt idx="20">
                  <c:v>4563.9799999999996</c:v>
                </c:pt>
                <c:pt idx="21">
                  <c:v>4379.75</c:v>
                </c:pt>
                <c:pt idx="22">
                  <c:v>5843.69</c:v>
                </c:pt>
                <c:pt idx="23">
                  <c:v>5098.6499999999996</c:v>
                </c:pt>
                <c:pt idx="24">
                  <c:v>5656.92</c:v>
                </c:pt>
                <c:pt idx="25">
                  <c:v>6252.7</c:v>
                </c:pt>
                <c:pt idx="26">
                  <c:v>5588.29</c:v>
                </c:pt>
                <c:pt idx="27">
                  <c:v>6890.01</c:v>
                </c:pt>
              </c:numCache>
            </c:numRef>
          </c:val>
          <c:smooth val="0"/>
          <c:extLst>
            <c:ext xmlns:c16="http://schemas.microsoft.com/office/drawing/2014/chart" uri="{C3380CC4-5D6E-409C-BE32-E72D297353CC}">
              <c16:uniqueId val="{00000001-22B8-4E8C-9080-A231E54EEB7A}"/>
            </c:ext>
          </c:extLst>
        </c:ser>
        <c:ser>
          <c:idx val="3"/>
          <c:order val="3"/>
          <c:tx>
            <c:strRef>
              <c:f>Sheet1!$E$1</c:f>
              <c:strCache>
                <c:ptCount val="1"/>
                <c:pt idx="0">
                  <c:v>LEP Job Search</c:v>
                </c:pt>
              </c:strCache>
            </c:strRef>
          </c:tx>
          <c:spPr>
            <a:ln w="57150" cap="rnd">
              <a:solidFill>
                <a:srgbClr val="0070C0"/>
              </a:solidFill>
              <a:round/>
            </a:ln>
            <a:effectLst/>
          </c:spPr>
          <c:marker>
            <c:symbol val="none"/>
          </c:marker>
          <c:cat>
            <c:strRef>
              <c:f>Sheet1!$A$2:$A$29</c:f>
              <c:strCache>
                <c:ptCount val="28"/>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pt idx="26">
                  <c:v>Q1
2023</c:v>
                </c:pt>
                <c:pt idx="27">
                  <c:v>Q2</c:v>
                </c:pt>
              </c:strCache>
            </c:strRef>
          </c:cat>
          <c:val>
            <c:numRef>
              <c:f>Sheet1!$E$2:$E$29</c:f>
              <c:numCache>
                <c:formatCode>"$"#,##0</c:formatCode>
                <c:ptCount val="28"/>
                <c:pt idx="0">
                  <c:v>5171.2</c:v>
                </c:pt>
                <c:pt idx="1">
                  <c:v>5715.63</c:v>
                </c:pt>
                <c:pt idx="2">
                  <c:v>5667.12</c:v>
                </c:pt>
                <c:pt idx="3">
                  <c:v>6009.61</c:v>
                </c:pt>
                <c:pt idx="4">
                  <c:v>7851.59</c:v>
                </c:pt>
                <c:pt idx="5">
                  <c:v>5926.02</c:v>
                </c:pt>
                <c:pt idx="6">
                  <c:v>5991.89</c:v>
                </c:pt>
                <c:pt idx="7">
                  <c:v>6696.48</c:v>
                </c:pt>
                <c:pt idx="8">
                  <c:v>5810.24</c:v>
                </c:pt>
                <c:pt idx="9">
                  <c:v>5387.36</c:v>
                </c:pt>
                <c:pt idx="10">
                  <c:v>6353.39</c:v>
                </c:pt>
                <c:pt idx="11">
                  <c:v>7065.87</c:v>
                </c:pt>
                <c:pt idx="12">
                  <c:v>6781.5</c:v>
                </c:pt>
                <c:pt idx="13">
                  <c:v>5655</c:v>
                </c:pt>
                <c:pt idx="14">
                  <c:v>6579.94</c:v>
                </c:pt>
                <c:pt idx="15">
                  <c:v>8016.37</c:v>
                </c:pt>
                <c:pt idx="16">
                  <c:v>7742.15</c:v>
                </c:pt>
                <c:pt idx="17">
                  <c:v>7479.2</c:v>
                </c:pt>
                <c:pt idx="18">
                  <c:v>7052.72</c:v>
                </c:pt>
                <c:pt idx="19">
                  <c:v>7489.42</c:v>
                </c:pt>
                <c:pt idx="20">
                  <c:v>7176.13</c:v>
                </c:pt>
                <c:pt idx="21">
                  <c:v>9970.4</c:v>
                </c:pt>
                <c:pt idx="22">
                  <c:v>9194.31</c:v>
                </c:pt>
                <c:pt idx="23">
                  <c:v>9648.99</c:v>
                </c:pt>
                <c:pt idx="24">
                  <c:v>8500.7999999999993</c:v>
                </c:pt>
                <c:pt idx="25">
                  <c:v>10021.48</c:v>
                </c:pt>
                <c:pt idx="26">
                  <c:v>9663.99</c:v>
                </c:pt>
                <c:pt idx="27">
                  <c:v>9981.01</c:v>
                </c:pt>
              </c:numCache>
            </c:numRef>
          </c:val>
          <c:smooth val="0"/>
          <c:extLst>
            <c:ext xmlns:c16="http://schemas.microsoft.com/office/drawing/2014/chart" uri="{C3380CC4-5D6E-409C-BE32-E72D297353CC}">
              <c16:uniqueId val="{00000002-22B8-4E8C-9080-A231E54EEB7A}"/>
            </c:ext>
          </c:extLst>
        </c:ser>
        <c:dLbls>
          <c:showLegendKey val="0"/>
          <c:showVal val="0"/>
          <c:showCatName val="0"/>
          <c:showSerName val="0"/>
          <c:showPercent val="0"/>
          <c:showBubbleSize val="0"/>
        </c:dLbls>
        <c:smooth val="0"/>
        <c:axId val="480702280"/>
        <c:axId val="480696376"/>
      </c:lineChart>
      <c:catAx>
        <c:axId val="48070228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Quarter (Calendar Year)</a:t>
                </a:r>
                <a:endParaRPr lang="en-US" b="1" dirty="0"/>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80696376"/>
        <c:crosses val="autoZero"/>
        <c:auto val="1"/>
        <c:lblAlgn val="ctr"/>
        <c:lblOffset val="100"/>
        <c:noMultiLvlLbl val="0"/>
      </c:catAx>
      <c:valAx>
        <c:axId val="480696376"/>
        <c:scaling>
          <c:orientation val="minMax"/>
          <c:max val="11000"/>
          <c:min val="3000"/>
        </c:scaling>
        <c:delete val="0"/>
        <c:axPos val="l"/>
        <c:majorGridlines>
          <c:spPr>
            <a:ln w="9525" cap="flat" cmpd="sng" algn="ctr">
              <a:solidFill>
                <a:schemeClr val="tx1">
                  <a:lumMod val="15000"/>
                  <a:lumOff val="85000"/>
                </a:schemeClr>
              </a:solidFill>
              <a:round/>
            </a:ln>
            <a:effectLst/>
          </c:spPr>
        </c:majorGridlines>
        <c:numFmt formatCode="&quot;$&quot;#,##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80702280"/>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197" b="1" i="0" u="none" strike="noStrike" kern="1200" baseline="0">
                <a:solidFill>
                  <a:srgbClr val="00B050"/>
                </a:solidFill>
                <a:latin typeface="+mn-lt"/>
                <a:ea typeface="+mn-ea"/>
                <a:cs typeface="+mn-cs"/>
              </a:defRPr>
            </a:pPr>
            <a:endParaRPr lang="en-US"/>
          </a:p>
        </c:txPr>
      </c:legendEntry>
      <c:legendEntry>
        <c:idx val="1"/>
        <c:txPr>
          <a:bodyPr rot="0" spcFirstLastPara="1" vertOverflow="ellipsis" vert="horz" wrap="square" anchor="ctr" anchorCtr="1"/>
          <a:lstStyle/>
          <a:p>
            <a:pPr>
              <a:defRPr sz="1197" b="1" i="0" u="none" strike="noStrike" kern="1200" baseline="0">
                <a:solidFill>
                  <a:schemeClr val="accent2"/>
                </a:solidFill>
                <a:latin typeface="+mn-lt"/>
                <a:ea typeface="+mn-ea"/>
                <a:cs typeface="+mn-cs"/>
              </a:defRPr>
            </a:pPr>
            <a:endParaRPr lang="en-US"/>
          </a:p>
        </c:txPr>
      </c:legendEntry>
      <c:legendEntry>
        <c:idx val="2"/>
        <c:txPr>
          <a:bodyPr rot="0" spcFirstLastPara="1" vertOverflow="ellipsis" vert="horz" wrap="square" anchor="ctr" anchorCtr="1"/>
          <a:lstStyle/>
          <a:p>
            <a:pPr>
              <a:defRPr sz="1197" b="1" i="0" u="none" strike="noStrike" kern="1200" baseline="0">
                <a:solidFill>
                  <a:srgbClr val="7030A0"/>
                </a:solidFill>
                <a:latin typeface="+mn-lt"/>
                <a:ea typeface="+mn-ea"/>
                <a:cs typeface="+mn-cs"/>
              </a:defRPr>
            </a:pPr>
            <a:endParaRPr lang="en-US"/>
          </a:p>
        </c:txPr>
      </c:legendEntry>
      <c:legendEntry>
        <c:idx val="3"/>
        <c:txPr>
          <a:bodyPr rot="0" spcFirstLastPara="1" vertOverflow="ellipsis" vert="horz" wrap="square" anchor="ctr" anchorCtr="1"/>
          <a:lstStyle/>
          <a:p>
            <a:pPr>
              <a:defRPr sz="1197" b="1" i="0" u="none" strike="noStrike" kern="1200" baseline="0">
                <a:solidFill>
                  <a:srgbClr val="0070C0"/>
                </a:solidFill>
                <a:latin typeface="+mn-lt"/>
                <a:ea typeface="+mn-ea"/>
                <a:cs typeface="+mn-cs"/>
              </a:defRPr>
            </a:pPr>
            <a:endParaRPr lang="en-US"/>
          </a:p>
        </c:txPr>
      </c:legendEntry>
      <c:layout>
        <c:manualLayout>
          <c:xMode val="edge"/>
          <c:yMode val="edge"/>
          <c:x val="6.1402821752852388E-2"/>
          <c:y val="0.85688714520943754"/>
          <c:w val="0.92804387648537356"/>
          <c:h val="0.12421086680746415"/>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Employment Security Job Search</c:v>
                </c:pt>
              </c:strCache>
            </c:strRef>
          </c:tx>
          <c:spPr>
            <a:ln w="57150" cap="rnd">
              <a:solidFill>
                <a:srgbClr val="00B050"/>
              </a:solidFill>
              <a:round/>
            </a:ln>
            <a:effectLst/>
          </c:spPr>
          <c:marker>
            <c:symbol val="none"/>
          </c:marker>
          <c:cat>
            <c:strRef>
              <c:f>Sheet1!$A$2:$A$29</c:f>
              <c:strCache>
                <c:ptCount val="28"/>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pt idx="26">
                  <c:v>Q1
2023</c:v>
                </c:pt>
                <c:pt idx="27">
                  <c:v>Q2</c:v>
                </c:pt>
              </c:strCache>
            </c:strRef>
          </c:cat>
          <c:val>
            <c:numRef>
              <c:f>Sheet1!$B$2:$B$29</c:f>
              <c:numCache>
                <c:formatCode>"$"#,##0.00</c:formatCode>
                <c:ptCount val="28"/>
                <c:pt idx="0">
                  <c:v>12.61</c:v>
                </c:pt>
                <c:pt idx="1">
                  <c:v>12.69</c:v>
                </c:pt>
                <c:pt idx="2">
                  <c:v>12.96</c:v>
                </c:pt>
                <c:pt idx="3">
                  <c:v>13.1</c:v>
                </c:pt>
                <c:pt idx="4">
                  <c:v>13.77</c:v>
                </c:pt>
                <c:pt idx="5">
                  <c:v>13.66</c:v>
                </c:pt>
                <c:pt idx="6">
                  <c:v>14</c:v>
                </c:pt>
                <c:pt idx="7">
                  <c:v>14.08</c:v>
                </c:pt>
                <c:pt idx="8">
                  <c:v>14.57</c:v>
                </c:pt>
                <c:pt idx="9">
                  <c:v>14.72</c:v>
                </c:pt>
                <c:pt idx="10">
                  <c:v>14.86</c:v>
                </c:pt>
                <c:pt idx="11">
                  <c:v>15.01</c:v>
                </c:pt>
                <c:pt idx="12">
                  <c:v>15.62</c:v>
                </c:pt>
                <c:pt idx="13">
                  <c:v>16.079999999999998</c:v>
                </c:pt>
                <c:pt idx="14">
                  <c:v>16</c:v>
                </c:pt>
                <c:pt idx="15">
                  <c:v>16.82</c:v>
                </c:pt>
                <c:pt idx="16">
                  <c:v>16.59</c:v>
                </c:pt>
                <c:pt idx="17">
                  <c:v>16.46</c:v>
                </c:pt>
                <c:pt idx="18">
                  <c:v>17.03</c:v>
                </c:pt>
                <c:pt idx="19">
                  <c:v>18.38</c:v>
                </c:pt>
                <c:pt idx="20">
                  <c:v>17.57</c:v>
                </c:pt>
                <c:pt idx="21">
                  <c:v>18</c:v>
                </c:pt>
                <c:pt idx="22">
                  <c:v>19.16</c:v>
                </c:pt>
                <c:pt idx="23">
                  <c:v>19.2</c:v>
                </c:pt>
                <c:pt idx="24">
                  <c:v>19.91</c:v>
                </c:pt>
                <c:pt idx="25">
                  <c:v>19.32</c:v>
                </c:pt>
                <c:pt idx="26">
                  <c:v>19.829999999999998</c:v>
                </c:pt>
                <c:pt idx="27">
                  <c:v>20.71</c:v>
                </c:pt>
              </c:numCache>
            </c:numRef>
          </c:val>
          <c:smooth val="0"/>
          <c:extLst>
            <c:ext xmlns:c16="http://schemas.microsoft.com/office/drawing/2014/chart" uri="{C3380CC4-5D6E-409C-BE32-E72D297353CC}">
              <c16:uniqueId val="{00000000-20B8-48CB-9847-7DF2E7DE3BDD}"/>
            </c:ext>
          </c:extLst>
        </c:ser>
        <c:ser>
          <c:idx val="1"/>
          <c:order val="1"/>
          <c:tx>
            <c:strRef>
              <c:f>Sheet1!$C$1</c:f>
              <c:strCache>
                <c:ptCount val="1"/>
                <c:pt idx="0">
                  <c:v>Vocational or Postsecondary Education</c:v>
                </c:pt>
              </c:strCache>
            </c:strRef>
          </c:tx>
          <c:spPr>
            <a:ln w="57150" cap="rnd">
              <a:solidFill>
                <a:schemeClr val="accent2"/>
              </a:solidFill>
              <a:round/>
            </a:ln>
            <a:effectLst/>
          </c:spPr>
          <c:marker>
            <c:symbol val="none"/>
          </c:marker>
          <c:cat>
            <c:strRef>
              <c:f>Sheet1!$A$2:$A$29</c:f>
              <c:strCache>
                <c:ptCount val="28"/>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pt idx="26">
                  <c:v>Q1
2023</c:v>
                </c:pt>
                <c:pt idx="27">
                  <c:v>Q2</c:v>
                </c:pt>
              </c:strCache>
            </c:strRef>
          </c:cat>
          <c:val>
            <c:numRef>
              <c:f>Sheet1!$C$2:$C$29</c:f>
              <c:numCache>
                <c:formatCode>"$"#,##0.00</c:formatCode>
                <c:ptCount val="28"/>
                <c:pt idx="0">
                  <c:v>13.31</c:v>
                </c:pt>
                <c:pt idx="1">
                  <c:v>13</c:v>
                </c:pt>
                <c:pt idx="2">
                  <c:v>13.48</c:v>
                </c:pt>
                <c:pt idx="3">
                  <c:v>13.62</c:v>
                </c:pt>
                <c:pt idx="4">
                  <c:v>13.95</c:v>
                </c:pt>
                <c:pt idx="5">
                  <c:v>14.14</c:v>
                </c:pt>
                <c:pt idx="6">
                  <c:v>14.14</c:v>
                </c:pt>
                <c:pt idx="7">
                  <c:v>14.45</c:v>
                </c:pt>
                <c:pt idx="8">
                  <c:v>15.66</c:v>
                </c:pt>
                <c:pt idx="9">
                  <c:v>15.11</c:v>
                </c:pt>
                <c:pt idx="10">
                  <c:v>15.36</c:v>
                </c:pt>
                <c:pt idx="11">
                  <c:v>15.61</c:v>
                </c:pt>
                <c:pt idx="12">
                  <c:v>16.38</c:v>
                </c:pt>
                <c:pt idx="13">
                  <c:v>16.34</c:v>
                </c:pt>
                <c:pt idx="14">
                  <c:v>16.690000000000001</c:v>
                </c:pt>
                <c:pt idx="15">
                  <c:v>16.75</c:v>
                </c:pt>
                <c:pt idx="16">
                  <c:v>17.2</c:v>
                </c:pt>
                <c:pt idx="17">
                  <c:v>16.73</c:v>
                </c:pt>
                <c:pt idx="18">
                  <c:v>17.850000000000001</c:v>
                </c:pt>
                <c:pt idx="19">
                  <c:v>18.73</c:v>
                </c:pt>
                <c:pt idx="20">
                  <c:v>18.21</c:v>
                </c:pt>
                <c:pt idx="21">
                  <c:v>18.72</c:v>
                </c:pt>
                <c:pt idx="22">
                  <c:v>19.329999999999998</c:v>
                </c:pt>
                <c:pt idx="23">
                  <c:v>20.41</c:v>
                </c:pt>
                <c:pt idx="24">
                  <c:v>20.96</c:v>
                </c:pt>
                <c:pt idx="25">
                  <c:v>20.2</c:v>
                </c:pt>
                <c:pt idx="26">
                  <c:v>20.29</c:v>
                </c:pt>
                <c:pt idx="27">
                  <c:v>21.02</c:v>
                </c:pt>
              </c:numCache>
            </c:numRef>
          </c:val>
          <c:smooth val="0"/>
          <c:extLst>
            <c:ext xmlns:c16="http://schemas.microsoft.com/office/drawing/2014/chart" uri="{C3380CC4-5D6E-409C-BE32-E72D297353CC}">
              <c16:uniqueId val="{00000000-22B8-4E8C-9080-A231E54EEB7A}"/>
            </c:ext>
          </c:extLst>
        </c:ser>
        <c:ser>
          <c:idx val="2"/>
          <c:order val="2"/>
          <c:tx>
            <c:strRef>
              <c:f>Sheet1!$D$1</c:f>
              <c:strCache>
                <c:ptCount val="1"/>
                <c:pt idx="0">
                  <c:v>Community Jobs</c:v>
                </c:pt>
              </c:strCache>
            </c:strRef>
          </c:tx>
          <c:spPr>
            <a:ln w="57150" cap="rnd">
              <a:solidFill>
                <a:srgbClr val="7030A0"/>
              </a:solidFill>
              <a:round/>
            </a:ln>
            <a:effectLst/>
          </c:spPr>
          <c:marker>
            <c:symbol val="none"/>
          </c:marker>
          <c:cat>
            <c:strRef>
              <c:f>Sheet1!$A$2:$A$29</c:f>
              <c:strCache>
                <c:ptCount val="28"/>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pt idx="26">
                  <c:v>Q1
2023</c:v>
                </c:pt>
                <c:pt idx="27">
                  <c:v>Q2</c:v>
                </c:pt>
              </c:strCache>
            </c:strRef>
          </c:cat>
          <c:val>
            <c:numRef>
              <c:f>Sheet1!$D$2:$D$29</c:f>
              <c:numCache>
                <c:formatCode>"$"#,##0.00</c:formatCode>
                <c:ptCount val="28"/>
                <c:pt idx="0">
                  <c:v>12.14</c:v>
                </c:pt>
                <c:pt idx="1">
                  <c:v>12.19</c:v>
                </c:pt>
                <c:pt idx="2">
                  <c:v>12.2</c:v>
                </c:pt>
                <c:pt idx="3">
                  <c:v>12.5</c:v>
                </c:pt>
                <c:pt idx="4">
                  <c:v>12.95</c:v>
                </c:pt>
                <c:pt idx="5">
                  <c:v>12.98</c:v>
                </c:pt>
                <c:pt idx="6">
                  <c:v>13.02</c:v>
                </c:pt>
                <c:pt idx="7">
                  <c:v>13.44</c:v>
                </c:pt>
                <c:pt idx="8">
                  <c:v>13.66</c:v>
                </c:pt>
                <c:pt idx="9">
                  <c:v>13.83</c:v>
                </c:pt>
                <c:pt idx="10">
                  <c:v>13.98</c:v>
                </c:pt>
                <c:pt idx="11">
                  <c:v>14.14</c:v>
                </c:pt>
                <c:pt idx="12">
                  <c:v>14.98</c:v>
                </c:pt>
                <c:pt idx="13">
                  <c:v>15.25</c:v>
                </c:pt>
                <c:pt idx="14">
                  <c:v>15.8</c:v>
                </c:pt>
                <c:pt idx="15">
                  <c:v>16.100000000000001</c:v>
                </c:pt>
                <c:pt idx="16">
                  <c:v>15.28</c:v>
                </c:pt>
                <c:pt idx="17">
                  <c:v>15.34</c:v>
                </c:pt>
                <c:pt idx="18">
                  <c:v>15.98</c:v>
                </c:pt>
                <c:pt idx="19">
                  <c:v>16.690000000000001</c:v>
                </c:pt>
                <c:pt idx="20">
                  <c:v>16.940000000000001</c:v>
                </c:pt>
                <c:pt idx="21">
                  <c:v>17.02</c:v>
                </c:pt>
                <c:pt idx="22">
                  <c:v>18.059999999999999</c:v>
                </c:pt>
                <c:pt idx="23">
                  <c:v>18.32</c:v>
                </c:pt>
                <c:pt idx="24">
                  <c:v>18.53</c:v>
                </c:pt>
                <c:pt idx="25">
                  <c:v>18.22</c:v>
                </c:pt>
                <c:pt idx="26">
                  <c:v>17.97</c:v>
                </c:pt>
                <c:pt idx="27">
                  <c:v>19.53</c:v>
                </c:pt>
              </c:numCache>
            </c:numRef>
          </c:val>
          <c:smooth val="0"/>
          <c:extLst>
            <c:ext xmlns:c16="http://schemas.microsoft.com/office/drawing/2014/chart" uri="{C3380CC4-5D6E-409C-BE32-E72D297353CC}">
              <c16:uniqueId val="{00000001-22B8-4E8C-9080-A231E54EEB7A}"/>
            </c:ext>
          </c:extLst>
        </c:ser>
        <c:ser>
          <c:idx val="3"/>
          <c:order val="3"/>
          <c:tx>
            <c:strRef>
              <c:f>Sheet1!$E$1</c:f>
              <c:strCache>
                <c:ptCount val="1"/>
                <c:pt idx="0">
                  <c:v>LEP Job Search</c:v>
                </c:pt>
              </c:strCache>
            </c:strRef>
          </c:tx>
          <c:spPr>
            <a:ln w="57150" cap="rnd">
              <a:solidFill>
                <a:srgbClr val="0070C0"/>
              </a:solidFill>
              <a:round/>
            </a:ln>
            <a:effectLst/>
          </c:spPr>
          <c:marker>
            <c:symbol val="none"/>
          </c:marker>
          <c:cat>
            <c:strRef>
              <c:f>Sheet1!$A$2:$A$29</c:f>
              <c:strCache>
                <c:ptCount val="28"/>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pt idx="26">
                  <c:v>Q1
2023</c:v>
                </c:pt>
                <c:pt idx="27">
                  <c:v>Q2</c:v>
                </c:pt>
              </c:strCache>
            </c:strRef>
          </c:cat>
          <c:val>
            <c:numRef>
              <c:f>Sheet1!$E$2:$E$29</c:f>
              <c:numCache>
                <c:formatCode>"$"#,##0.00</c:formatCode>
                <c:ptCount val="28"/>
                <c:pt idx="0">
                  <c:v>13</c:v>
                </c:pt>
                <c:pt idx="1">
                  <c:v>13.93</c:v>
                </c:pt>
                <c:pt idx="2">
                  <c:v>13.43</c:v>
                </c:pt>
                <c:pt idx="3">
                  <c:v>14.21</c:v>
                </c:pt>
                <c:pt idx="4">
                  <c:v>14.5</c:v>
                </c:pt>
                <c:pt idx="5">
                  <c:v>14.47</c:v>
                </c:pt>
                <c:pt idx="6">
                  <c:v>14.6</c:v>
                </c:pt>
                <c:pt idx="7">
                  <c:v>14.99</c:v>
                </c:pt>
                <c:pt idx="8">
                  <c:v>15.76</c:v>
                </c:pt>
                <c:pt idx="9">
                  <c:v>15.2</c:v>
                </c:pt>
                <c:pt idx="10">
                  <c:v>15.49</c:v>
                </c:pt>
                <c:pt idx="11">
                  <c:v>16.12</c:v>
                </c:pt>
                <c:pt idx="12">
                  <c:v>16.57</c:v>
                </c:pt>
                <c:pt idx="13">
                  <c:v>16.690000000000001</c:v>
                </c:pt>
                <c:pt idx="14">
                  <c:v>16.27</c:v>
                </c:pt>
                <c:pt idx="15">
                  <c:v>17.98</c:v>
                </c:pt>
                <c:pt idx="16">
                  <c:v>18.010000000000002</c:v>
                </c:pt>
                <c:pt idx="17">
                  <c:v>17.87</c:v>
                </c:pt>
                <c:pt idx="18">
                  <c:v>18.11</c:v>
                </c:pt>
                <c:pt idx="19">
                  <c:v>18.64</c:v>
                </c:pt>
                <c:pt idx="20">
                  <c:v>18.809999999999999</c:v>
                </c:pt>
                <c:pt idx="21">
                  <c:v>19.61</c:v>
                </c:pt>
                <c:pt idx="22">
                  <c:v>20.62</c:v>
                </c:pt>
                <c:pt idx="23">
                  <c:v>20</c:v>
                </c:pt>
                <c:pt idx="24">
                  <c:v>20.5</c:v>
                </c:pt>
                <c:pt idx="25">
                  <c:v>20.94</c:v>
                </c:pt>
                <c:pt idx="26">
                  <c:v>21.2</c:v>
                </c:pt>
                <c:pt idx="27">
                  <c:v>22.02</c:v>
                </c:pt>
              </c:numCache>
            </c:numRef>
          </c:val>
          <c:smooth val="0"/>
          <c:extLst>
            <c:ext xmlns:c16="http://schemas.microsoft.com/office/drawing/2014/chart" uri="{C3380CC4-5D6E-409C-BE32-E72D297353CC}">
              <c16:uniqueId val="{00000002-22B8-4E8C-9080-A231E54EEB7A}"/>
            </c:ext>
          </c:extLst>
        </c:ser>
        <c:ser>
          <c:idx val="4"/>
          <c:order val="4"/>
          <c:tx>
            <c:strRef>
              <c:f>Sheet1!$F$1</c:f>
              <c:strCache>
                <c:ptCount val="1"/>
                <c:pt idx="0">
                  <c:v>State Minimum Wage</c:v>
                </c:pt>
              </c:strCache>
            </c:strRef>
          </c:tx>
          <c:spPr>
            <a:ln w="57150" cap="rnd">
              <a:solidFill>
                <a:schemeClr val="tx1"/>
              </a:solidFill>
              <a:prstDash val="dash"/>
              <a:round/>
            </a:ln>
            <a:effectLst/>
          </c:spPr>
          <c:marker>
            <c:symbol val="none"/>
          </c:marker>
          <c:cat>
            <c:strRef>
              <c:f>Sheet1!$A$2:$A$29</c:f>
              <c:strCache>
                <c:ptCount val="28"/>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pt idx="26">
                  <c:v>Q1
2023</c:v>
                </c:pt>
                <c:pt idx="27">
                  <c:v>Q2</c:v>
                </c:pt>
              </c:strCache>
            </c:strRef>
          </c:cat>
          <c:val>
            <c:numRef>
              <c:f>Sheet1!$F$2:$F$29</c:f>
              <c:numCache>
                <c:formatCode>"$"#,##0.00</c:formatCode>
                <c:ptCount val="28"/>
                <c:pt idx="0">
                  <c:v>11</c:v>
                </c:pt>
                <c:pt idx="1">
                  <c:v>11</c:v>
                </c:pt>
                <c:pt idx="2">
                  <c:v>11</c:v>
                </c:pt>
                <c:pt idx="3">
                  <c:v>11</c:v>
                </c:pt>
                <c:pt idx="4">
                  <c:v>11.5</c:v>
                </c:pt>
                <c:pt idx="5">
                  <c:v>11.5</c:v>
                </c:pt>
                <c:pt idx="6">
                  <c:v>11.5</c:v>
                </c:pt>
                <c:pt idx="7">
                  <c:v>11.5</c:v>
                </c:pt>
                <c:pt idx="8">
                  <c:v>12</c:v>
                </c:pt>
                <c:pt idx="9">
                  <c:v>12</c:v>
                </c:pt>
                <c:pt idx="10">
                  <c:v>12</c:v>
                </c:pt>
                <c:pt idx="11">
                  <c:v>12</c:v>
                </c:pt>
                <c:pt idx="12">
                  <c:v>13.5</c:v>
                </c:pt>
                <c:pt idx="13">
                  <c:v>13.5</c:v>
                </c:pt>
                <c:pt idx="14">
                  <c:v>13.5</c:v>
                </c:pt>
                <c:pt idx="15">
                  <c:v>13.5</c:v>
                </c:pt>
                <c:pt idx="16">
                  <c:v>13.69</c:v>
                </c:pt>
                <c:pt idx="17">
                  <c:v>13.69</c:v>
                </c:pt>
                <c:pt idx="18">
                  <c:v>13.69</c:v>
                </c:pt>
                <c:pt idx="19">
                  <c:v>13.69</c:v>
                </c:pt>
                <c:pt idx="20">
                  <c:v>14.49</c:v>
                </c:pt>
                <c:pt idx="21">
                  <c:v>14.49</c:v>
                </c:pt>
                <c:pt idx="22">
                  <c:v>14.49</c:v>
                </c:pt>
                <c:pt idx="23">
                  <c:v>14.49</c:v>
                </c:pt>
                <c:pt idx="24">
                  <c:v>15.74</c:v>
                </c:pt>
                <c:pt idx="25">
                  <c:v>15.74</c:v>
                </c:pt>
                <c:pt idx="26">
                  <c:v>15.74</c:v>
                </c:pt>
                <c:pt idx="27">
                  <c:v>15.74</c:v>
                </c:pt>
              </c:numCache>
            </c:numRef>
          </c:val>
          <c:smooth val="0"/>
          <c:extLst>
            <c:ext xmlns:c16="http://schemas.microsoft.com/office/drawing/2014/chart" uri="{C3380CC4-5D6E-409C-BE32-E72D297353CC}">
              <c16:uniqueId val="{00000000-0485-4442-8783-7CABD5D08421}"/>
            </c:ext>
          </c:extLst>
        </c:ser>
        <c:dLbls>
          <c:showLegendKey val="0"/>
          <c:showVal val="0"/>
          <c:showCatName val="0"/>
          <c:showSerName val="0"/>
          <c:showPercent val="0"/>
          <c:showBubbleSize val="0"/>
        </c:dLbls>
        <c:smooth val="0"/>
        <c:axId val="480702280"/>
        <c:axId val="480696376"/>
      </c:lineChart>
      <c:catAx>
        <c:axId val="48070228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Quarter</a:t>
                </a:r>
                <a:r>
                  <a:rPr lang="en-US" b="1" baseline="0" dirty="0" smtClean="0"/>
                  <a:t> (Calendar Year)</a:t>
                </a:r>
                <a:endParaRPr lang="en-US" b="1" dirty="0"/>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80696376"/>
        <c:crosses val="autoZero"/>
        <c:auto val="1"/>
        <c:lblAlgn val="ctr"/>
        <c:lblOffset val="100"/>
        <c:noMultiLvlLbl val="0"/>
      </c:catAx>
      <c:valAx>
        <c:axId val="480696376"/>
        <c:scaling>
          <c:orientation val="minMax"/>
          <c:min val="10"/>
        </c:scaling>
        <c:delete val="0"/>
        <c:axPos val="l"/>
        <c:majorGridlines>
          <c:spPr>
            <a:ln w="9525" cap="flat" cmpd="sng" algn="ctr">
              <a:solidFill>
                <a:schemeClr val="tx1">
                  <a:lumMod val="15000"/>
                  <a:lumOff val="85000"/>
                </a:schemeClr>
              </a:solidFill>
              <a:round/>
            </a:ln>
            <a:effectLst/>
          </c:spPr>
        </c:majorGridlines>
        <c:numFmt formatCode="&quot;$&quot;#,##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80702280"/>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197" b="1" i="0" u="none" strike="noStrike" kern="1200" baseline="0">
                <a:solidFill>
                  <a:srgbClr val="00B050"/>
                </a:solidFill>
                <a:latin typeface="+mn-lt"/>
                <a:ea typeface="+mn-ea"/>
                <a:cs typeface="+mn-cs"/>
              </a:defRPr>
            </a:pPr>
            <a:endParaRPr lang="en-US"/>
          </a:p>
        </c:txPr>
      </c:legendEntry>
      <c:legendEntry>
        <c:idx val="1"/>
        <c:txPr>
          <a:bodyPr rot="0" spcFirstLastPara="1" vertOverflow="ellipsis" vert="horz" wrap="square" anchor="ctr" anchorCtr="1"/>
          <a:lstStyle/>
          <a:p>
            <a:pPr>
              <a:defRPr sz="1197" b="1" i="0" u="none" strike="noStrike" kern="1200" baseline="0">
                <a:solidFill>
                  <a:schemeClr val="accent2"/>
                </a:solidFill>
                <a:latin typeface="+mn-lt"/>
                <a:ea typeface="+mn-ea"/>
                <a:cs typeface="+mn-cs"/>
              </a:defRPr>
            </a:pPr>
            <a:endParaRPr lang="en-US"/>
          </a:p>
        </c:txPr>
      </c:legendEntry>
      <c:legendEntry>
        <c:idx val="2"/>
        <c:txPr>
          <a:bodyPr rot="0" spcFirstLastPara="1" vertOverflow="ellipsis" vert="horz" wrap="square" anchor="ctr" anchorCtr="1"/>
          <a:lstStyle/>
          <a:p>
            <a:pPr>
              <a:defRPr sz="1197" b="1" i="0" u="none" strike="noStrike" kern="1200" baseline="0">
                <a:solidFill>
                  <a:srgbClr val="7030A0"/>
                </a:solidFill>
                <a:latin typeface="+mn-lt"/>
                <a:ea typeface="+mn-ea"/>
                <a:cs typeface="+mn-cs"/>
              </a:defRPr>
            </a:pPr>
            <a:endParaRPr lang="en-US"/>
          </a:p>
        </c:txPr>
      </c:legendEntry>
      <c:legendEntry>
        <c:idx val="3"/>
        <c:txPr>
          <a:bodyPr rot="0" spcFirstLastPara="1" vertOverflow="ellipsis" vert="horz" wrap="square" anchor="ctr" anchorCtr="1"/>
          <a:lstStyle/>
          <a:p>
            <a:pPr>
              <a:defRPr sz="1197" b="1" i="0" u="none" strike="noStrike" kern="1200" baseline="0">
                <a:solidFill>
                  <a:srgbClr val="0070C0"/>
                </a:solidFill>
                <a:latin typeface="+mn-lt"/>
                <a:ea typeface="+mn-ea"/>
                <a:cs typeface="+mn-cs"/>
              </a:defRPr>
            </a:pPr>
            <a:endParaRPr lang="en-US"/>
          </a:p>
        </c:txPr>
      </c:legendEntry>
      <c:legendEntry>
        <c:idx val="4"/>
        <c:txPr>
          <a:bodyPr rot="0" spcFirstLastPara="1" vertOverflow="ellipsis" vert="horz" wrap="square" anchor="ctr" anchorCtr="1"/>
          <a:lstStyle/>
          <a:p>
            <a:pPr>
              <a:defRPr sz="1197" b="1" i="0" u="none" strike="noStrike" kern="1200" baseline="0">
                <a:solidFill>
                  <a:schemeClr val="tx1"/>
                </a:solidFill>
                <a:latin typeface="+mn-lt"/>
                <a:ea typeface="+mn-ea"/>
                <a:cs typeface="+mn-cs"/>
              </a:defRPr>
            </a:pPr>
            <a:endParaRPr lang="en-US"/>
          </a:p>
        </c:txPr>
      </c:legendEntry>
      <c:layout>
        <c:manualLayout>
          <c:xMode val="edge"/>
          <c:yMode val="edge"/>
          <c:x val="3.9078642244574177E-2"/>
          <c:y val="0.85688714520943754"/>
          <c:w val="0.93796573404460815"/>
          <c:h val="0.12421086680746415"/>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0.01854</cdr:x>
      <cdr:y>0.0239</cdr:y>
    </cdr:from>
    <cdr:to>
      <cdr:x>0.13127</cdr:x>
      <cdr:y>0.16882</cdr:y>
    </cdr:to>
    <cdr:sp macro="" textlink="">
      <cdr:nvSpPr>
        <cdr:cNvPr id="2" name="TextBox 4"/>
        <cdr:cNvSpPr txBox="1"/>
      </cdr:nvSpPr>
      <cdr:spPr>
        <a:xfrm xmlns:a="http://schemas.openxmlformats.org/drawingml/2006/main">
          <a:off x="194285" y="93663"/>
          <a:ext cx="1181128" cy="56794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800" b="1" dirty="0" smtClean="0">
              <a:solidFill>
                <a:srgbClr val="7030A0"/>
              </a:solidFill>
            </a:rPr>
            <a:t>55.9%</a:t>
          </a:r>
        </a:p>
        <a:p xmlns:a="http://schemas.openxmlformats.org/drawingml/2006/main">
          <a:pPr algn="ctr"/>
          <a:r>
            <a:rPr lang="en-US" sz="1400" dirty="0" smtClean="0">
              <a:solidFill>
                <a:srgbClr val="7030A0"/>
              </a:solidFill>
            </a:rPr>
            <a:t>Q3 2016 </a:t>
          </a:r>
          <a:endParaRPr lang="en-US" sz="1400" dirty="0">
            <a:solidFill>
              <a:srgbClr val="7030A0"/>
            </a:solidFill>
          </a:endParaRPr>
        </a:p>
      </cdr:txBody>
    </cdr:sp>
  </cdr:relSizeAnchor>
  <cdr:relSizeAnchor xmlns:cdr="http://schemas.openxmlformats.org/drawingml/2006/chartDrawing">
    <cdr:from>
      <cdr:x>0.35491</cdr:x>
      <cdr:y>0</cdr:y>
    </cdr:from>
    <cdr:to>
      <cdr:x>0.46764</cdr:x>
      <cdr:y>0.14492</cdr:y>
    </cdr:to>
    <cdr:sp macro="" textlink="">
      <cdr:nvSpPr>
        <cdr:cNvPr id="3" name="TextBox 4"/>
        <cdr:cNvSpPr txBox="1"/>
      </cdr:nvSpPr>
      <cdr:spPr>
        <a:xfrm xmlns:a="http://schemas.openxmlformats.org/drawingml/2006/main">
          <a:off x="3718538" y="0"/>
          <a:ext cx="1181129" cy="56794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800" b="1" dirty="0" smtClean="0">
              <a:solidFill>
                <a:srgbClr val="7030A0"/>
              </a:solidFill>
            </a:rPr>
            <a:t>57.6%</a:t>
          </a:r>
        </a:p>
        <a:p xmlns:a="http://schemas.openxmlformats.org/drawingml/2006/main">
          <a:pPr algn="ctr"/>
          <a:r>
            <a:rPr lang="en-US" sz="1400" dirty="0" smtClean="0">
              <a:solidFill>
                <a:srgbClr val="7030A0"/>
              </a:solidFill>
            </a:rPr>
            <a:t>Q2 2019 </a:t>
          </a:r>
          <a:endParaRPr lang="en-US" sz="1400" dirty="0">
            <a:solidFill>
              <a:srgbClr val="7030A0"/>
            </a:solidFill>
          </a:endParaRPr>
        </a:p>
      </cdr:txBody>
    </cdr:sp>
  </cdr:relSizeAnchor>
  <cdr:relSizeAnchor xmlns:cdr="http://schemas.openxmlformats.org/drawingml/2006/chartDrawing">
    <cdr:from>
      <cdr:x>0.57031</cdr:x>
      <cdr:y>0.12517</cdr:y>
    </cdr:from>
    <cdr:to>
      <cdr:x>0.68304</cdr:x>
      <cdr:y>0.27439</cdr:y>
    </cdr:to>
    <cdr:sp macro="" textlink="">
      <cdr:nvSpPr>
        <cdr:cNvPr id="4" name="TextBox 4"/>
        <cdr:cNvSpPr txBox="1"/>
      </cdr:nvSpPr>
      <cdr:spPr>
        <a:xfrm xmlns:a="http://schemas.openxmlformats.org/drawingml/2006/main">
          <a:off x="5975382" y="490554"/>
          <a:ext cx="1181129" cy="584796"/>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800" b="1" dirty="0" smtClean="0">
              <a:solidFill>
                <a:srgbClr val="7030A0"/>
              </a:solidFill>
            </a:rPr>
            <a:t>44.2%</a:t>
          </a:r>
        </a:p>
        <a:p xmlns:a="http://schemas.openxmlformats.org/drawingml/2006/main">
          <a:pPr algn="ctr"/>
          <a:r>
            <a:rPr lang="en-US" sz="1400" dirty="0" smtClean="0">
              <a:solidFill>
                <a:srgbClr val="7030A0"/>
              </a:solidFill>
            </a:rPr>
            <a:t>Q1 2021 </a:t>
          </a:r>
          <a:endParaRPr lang="en-US" sz="1400" dirty="0">
            <a:solidFill>
              <a:srgbClr val="7030A0"/>
            </a:solidFill>
          </a:endParaRPr>
        </a:p>
      </cdr:txBody>
    </cdr:sp>
  </cdr:relSizeAnchor>
  <cdr:relSizeAnchor xmlns:cdr="http://schemas.openxmlformats.org/drawingml/2006/chartDrawing">
    <cdr:from>
      <cdr:x>0.87274</cdr:x>
      <cdr:y>0.0858</cdr:y>
    </cdr:from>
    <cdr:to>
      <cdr:x>0.98546</cdr:x>
      <cdr:y>0.23501</cdr:y>
    </cdr:to>
    <cdr:sp macro="" textlink="">
      <cdr:nvSpPr>
        <cdr:cNvPr id="5" name="TextBox 4"/>
        <cdr:cNvSpPr txBox="1"/>
      </cdr:nvSpPr>
      <cdr:spPr>
        <a:xfrm xmlns:a="http://schemas.openxmlformats.org/drawingml/2006/main">
          <a:off x="9144115" y="336271"/>
          <a:ext cx="1181024" cy="58475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b="1" dirty="0" smtClean="0">
              <a:solidFill>
                <a:srgbClr val="7030A0"/>
              </a:solidFill>
            </a:rPr>
            <a:t>4</a:t>
          </a:r>
          <a:r>
            <a:rPr lang="en-US" sz="1800" b="1" dirty="0" smtClean="0">
              <a:solidFill>
                <a:srgbClr val="7030A0"/>
              </a:solidFill>
            </a:rPr>
            <a:t>8.0%</a:t>
          </a:r>
        </a:p>
        <a:p xmlns:a="http://schemas.openxmlformats.org/drawingml/2006/main">
          <a:pPr algn="ctr"/>
          <a:r>
            <a:rPr lang="en-US" sz="1400" dirty="0" smtClean="0">
              <a:solidFill>
                <a:srgbClr val="7030A0"/>
              </a:solidFill>
            </a:rPr>
            <a:t>Q3 2023 </a:t>
          </a:r>
          <a:endParaRPr lang="en-US" sz="1400" dirty="0">
            <a:solidFill>
              <a:srgbClr val="7030A0"/>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0.86215</cdr:x>
      <cdr:y>0.04114</cdr:y>
    </cdr:from>
    <cdr:to>
      <cdr:x>0.97749</cdr:x>
      <cdr:y>0.19422</cdr:y>
    </cdr:to>
    <cdr:sp macro="" textlink="">
      <cdr:nvSpPr>
        <cdr:cNvPr id="3" name="TextBox 4"/>
        <cdr:cNvSpPr txBox="1"/>
      </cdr:nvSpPr>
      <cdr:spPr>
        <a:xfrm xmlns:a="http://schemas.openxmlformats.org/drawingml/2006/main">
          <a:off x="8828435" y="157163"/>
          <a:ext cx="1181083" cy="58478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800" b="1" dirty="0" smtClean="0">
              <a:solidFill>
                <a:schemeClr val="accent2"/>
              </a:solidFill>
            </a:rPr>
            <a:t>41.6%</a:t>
          </a:r>
        </a:p>
        <a:p xmlns:a="http://schemas.openxmlformats.org/drawingml/2006/main">
          <a:pPr algn="ctr"/>
          <a:r>
            <a:rPr lang="en-US" sz="1400" dirty="0" smtClean="0">
              <a:solidFill>
                <a:schemeClr val="accent2"/>
              </a:solidFill>
            </a:rPr>
            <a:t>Q2 2023 </a:t>
          </a:r>
          <a:endParaRPr lang="en-US" sz="1400" dirty="0">
            <a:solidFill>
              <a:schemeClr val="accent2"/>
            </a:solidFill>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0.02406</cdr:x>
      <cdr:y>0.03366</cdr:y>
    </cdr:from>
    <cdr:to>
      <cdr:x>0.13615</cdr:x>
      <cdr:y>0.18004</cdr:y>
    </cdr:to>
    <cdr:sp macro="" textlink="">
      <cdr:nvSpPr>
        <cdr:cNvPr id="2" name="TextBox 4"/>
        <cdr:cNvSpPr txBox="1"/>
      </cdr:nvSpPr>
      <cdr:spPr>
        <a:xfrm xmlns:a="http://schemas.openxmlformats.org/drawingml/2006/main">
          <a:off x="253034" y="134458"/>
          <a:ext cx="1178710" cy="58477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800" b="1" dirty="0" smtClean="0">
              <a:solidFill>
                <a:srgbClr val="0070C0"/>
              </a:solidFill>
            </a:rPr>
            <a:t>14.7%</a:t>
          </a:r>
        </a:p>
        <a:p xmlns:a="http://schemas.openxmlformats.org/drawingml/2006/main">
          <a:pPr algn="ctr"/>
          <a:r>
            <a:rPr lang="en-US" sz="1400" dirty="0" smtClean="0">
              <a:solidFill>
                <a:srgbClr val="0070C0"/>
              </a:solidFill>
            </a:rPr>
            <a:t>Jul 2016</a:t>
          </a:r>
          <a:r>
            <a:rPr lang="en-US" sz="1400" dirty="0" smtClean="0">
              <a:solidFill>
                <a:srgbClr val="7030A0"/>
              </a:solidFill>
            </a:rPr>
            <a:t> </a:t>
          </a:r>
          <a:endParaRPr lang="en-US" sz="1400" dirty="0">
            <a:solidFill>
              <a:srgbClr val="7030A0"/>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184421-DEDC-4965-9773-23EFBED3DCC7}" type="datetimeFigureOut">
              <a:rPr lang="en-US" smtClean="0"/>
              <a:t>9/5/2024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8B5E08-D4B8-4AA3-BC0E-82F3912AC97E}" type="slidenum">
              <a:rPr lang="en-US" smtClean="0"/>
              <a:t>‹#›</a:t>
            </a:fld>
            <a:endParaRPr lang="en-US"/>
          </a:p>
        </p:txBody>
      </p:sp>
    </p:spTree>
    <p:extLst>
      <p:ext uri="{BB962C8B-B14F-4D97-AF65-F5344CB8AC3E}">
        <p14:creationId xmlns:p14="http://schemas.microsoft.com/office/powerpoint/2010/main" val="2055175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8B5E08-D4B8-4AA3-BC0E-82F3912AC97E}" type="slidenum">
              <a:rPr lang="en-US" smtClean="0"/>
              <a:t>17</a:t>
            </a:fld>
            <a:endParaRPr lang="en-US"/>
          </a:p>
        </p:txBody>
      </p:sp>
    </p:spTree>
    <p:extLst>
      <p:ext uri="{BB962C8B-B14F-4D97-AF65-F5344CB8AC3E}">
        <p14:creationId xmlns:p14="http://schemas.microsoft.com/office/powerpoint/2010/main" val="20856680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C87867E-4E23-47E3-8FF4-724DB39D1F94}" type="datetime1">
              <a:rPr lang="en-US" smtClean="0"/>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3169906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2E9D31-D5F2-4454-98FA-2170553F8631}" type="datetime1">
              <a:rPr lang="en-US" smtClean="0"/>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3344687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503377-6D97-4B09-9344-F0EA6B90785B}" type="datetime1">
              <a:rPr lang="en-US" smtClean="0"/>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433517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4F3D2D-16B0-435F-9104-E75F05B5CC4C}" type="datetime1">
              <a:rPr lang="en-US" smtClean="0"/>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4242308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D07856E-D474-4CA8-AE13-A6E53A3B1959}" type="datetime1">
              <a:rPr lang="en-US" smtClean="0"/>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4089637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2D8A7C7-E025-496E-82B7-590E7461BE88}" type="datetime1">
              <a:rPr lang="en-US" smtClean="0"/>
              <a:t>9/5/2024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948493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7425F22-E82D-4C88-952F-4D5BD33A00E7}" type="datetime1">
              <a:rPr lang="en-US" smtClean="0"/>
              <a:t>9/5/2024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422424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A1C879B-FF2E-4B10-943C-EA879D2DEAF5}" type="datetime1">
              <a:rPr lang="en-US" smtClean="0"/>
              <a:t>9/5/2024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3569216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E080BB-1799-49E8-A20A-2BECF37B2C9F}" type="datetime1">
              <a:rPr lang="en-US" smtClean="0"/>
              <a:t>9/5/2024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208901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FDFE1BB-1DF8-41B4-84D7-1CAA17EB67CE}" type="datetime1">
              <a:rPr lang="en-US" smtClean="0"/>
              <a:t>9/5/2024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3430770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B2DADA1-D4DF-441B-972D-2B474C0EE27D}" type="datetime1">
              <a:rPr lang="en-US" smtClean="0"/>
              <a:t>9/5/2024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2438103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565FD0-2731-4949-B36C-81FD3F41EEE4}" type="datetime1">
              <a:rPr lang="en-US" smtClean="0"/>
              <a:t>9/5/2024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34F131-CE59-4F01-8765-D56BB3DAABA5}" type="slidenum">
              <a:rPr lang="en-US" smtClean="0"/>
              <a:t>‹#›</a:t>
            </a:fld>
            <a:endParaRPr lang="en-US"/>
          </a:p>
        </p:txBody>
      </p:sp>
    </p:spTree>
    <p:extLst>
      <p:ext uri="{BB962C8B-B14F-4D97-AF65-F5344CB8AC3E}">
        <p14:creationId xmlns:p14="http://schemas.microsoft.com/office/powerpoint/2010/main" val="1983651042"/>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chart" Target="../charts/chart12.xml"/></Relationships>
</file>

<file path=ppt/slides/_rels/slide18.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lisa.nicoli@dshs.wa.gov" TargetMode="External"/><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app.leg.wa.gov/RCW/default.aspx?cite=74.08A.400" TargetMode="External"/><Relationship Id="rId2" Type="http://schemas.openxmlformats.org/officeDocument/2006/relationships/image" Target="../media/image2.emf"/><Relationship Id="rId1" Type="http://schemas.openxmlformats.org/officeDocument/2006/relationships/slideLayout" Target="../slideLayouts/slideLayout2.xml"/><Relationship Id="rId5" Type="http://schemas.openxmlformats.org/officeDocument/2006/relationships/hyperlink" Target="https://www.congress.gov/bill/118th-congress/house-bill/3746" TargetMode="External"/><Relationship Id="rId4" Type="http://schemas.openxmlformats.org/officeDocument/2006/relationships/hyperlink" Target="https://app.leg.wa.gov/RCW/default.aspx?cite=74.08A.410"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1EF5CFD-B653-3949-AFAE-CAD339215019}"/>
              </a:ext>
            </a:extLst>
          </p:cNvPr>
          <p:cNvPicPr>
            <a:picLocks noChangeAspect="1"/>
          </p:cNvPicPr>
          <p:nvPr/>
        </p:nvPicPr>
        <p:blipFill>
          <a:blip r:embed="rId2"/>
          <a:stretch>
            <a:fillRect/>
          </a:stretch>
        </p:blipFill>
        <p:spPr>
          <a:xfrm>
            <a:off x="0" y="0"/>
            <a:ext cx="12192000" cy="6858000"/>
          </a:xfrm>
          <a:prstGeom prst="rect">
            <a:avLst/>
          </a:prstGeom>
        </p:spPr>
      </p:pic>
      <p:sp>
        <p:nvSpPr>
          <p:cNvPr id="5" name="Rectangle 4"/>
          <p:cNvSpPr/>
          <p:nvPr/>
        </p:nvSpPr>
        <p:spPr>
          <a:xfrm>
            <a:off x="1164571" y="5242316"/>
            <a:ext cx="6709777" cy="369332"/>
          </a:xfrm>
          <a:prstGeom prst="rect">
            <a:avLst/>
          </a:prstGeom>
        </p:spPr>
        <p:txBody>
          <a:bodyPr wrap="square">
            <a:spAutoFit/>
          </a:bodyPr>
          <a:lstStyle/>
          <a:p>
            <a:r>
              <a:rPr lang="en-US" dirty="0" smtClean="0">
                <a:latin typeface="Calibri" panose="020F0502020204030204" pitchFamily="34" charset="0"/>
                <a:cs typeface="Calibri" panose="020F0502020204030204" pitchFamily="34" charset="0"/>
              </a:rPr>
              <a:t>Produced on July 31, 2024</a:t>
            </a:r>
            <a:endParaRPr lang="en-US" dirty="0">
              <a:latin typeface="Calibri" panose="020F0502020204030204" pitchFamily="34" charset="0"/>
              <a:cs typeface="Calibri" panose="020F0502020204030204" pitchFamily="34" charset="0"/>
            </a:endParaRPr>
          </a:p>
        </p:txBody>
      </p:sp>
      <p:sp>
        <p:nvSpPr>
          <p:cNvPr id="7" name="Title 1">
            <a:extLst>
              <a:ext uri="{FF2B5EF4-FFF2-40B4-BE49-F238E27FC236}">
                <a16:creationId xmlns:a16="http://schemas.microsoft.com/office/drawing/2014/main" id="{6F402154-8FC6-3641-BAE0-BA3E7D653007}"/>
              </a:ext>
            </a:extLst>
          </p:cNvPr>
          <p:cNvSpPr>
            <a:spLocks noGrp="1"/>
          </p:cNvSpPr>
          <p:nvPr>
            <p:ph type="ctrTitle"/>
          </p:nvPr>
        </p:nvSpPr>
        <p:spPr>
          <a:xfrm>
            <a:off x="463463" y="1114816"/>
            <a:ext cx="9379037" cy="3012684"/>
          </a:xfrm>
        </p:spPr>
        <p:txBody>
          <a:bodyPr anchor="ctr">
            <a:normAutofit/>
          </a:bodyPr>
          <a:lstStyle/>
          <a:p>
            <a:r>
              <a:rPr lang="en-US" sz="4800" b="1" dirty="0" smtClean="0"/>
              <a:t>WorkFirst Performance Measures </a:t>
            </a:r>
            <a:br>
              <a:rPr lang="en-US" sz="4800" b="1" dirty="0" smtClean="0"/>
            </a:br>
            <a:r>
              <a:rPr lang="en-US" sz="4800" dirty="0" smtClean="0"/>
              <a:t>Third Quarter 2024</a:t>
            </a:r>
            <a:endParaRPr lang="en-US" sz="4800" dirty="0"/>
          </a:p>
        </p:txBody>
      </p:sp>
    </p:spTree>
    <p:extLst>
      <p:ext uri="{BB962C8B-B14F-4D97-AF65-F5344CB8AC3E}">
        <p14:creationId xmlns:p14="http://schemas.microsoft.com/office/powerpoint/2010/main" val="9309588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p:txBody>
          <a:bodyPr anchor="t">
            <a:normAutofit/>
          </a:bodyPr>
          <a:lstStyle/>
          <a:p>
            <a:r>
              <a:rPr lang="en-US" sz="4400" dirty="0" smtClean="0">
                <a:latin typeface="Calibri Light" panose="020F0302020204030204" pitchFamily="34" charset="0"/>
                <a:cs typeface="Calibri Light" panose="020F0302020204030204" pitchFamily="34" charset="0"/>
              </a:rPr>
              <a:t>Performance Measures for Adults Exiting WorkFirst Service Pathways</a:t>
            </a:r>
            <a:endParaRPr lang="en-US" sz="4400" dirty="0">
              <a:latin typeface="Calibri Light" panose="020F0302020204030204" pitchFamily="34" charset="0"/>
              <a:cs typeface="Calibri Light" panose="020F0302020204030204" pitchFamily="34" charset="0"/>
            </a:endParaRPr>
          </a:p>
        </p:txBody>
      </p:sp>
      <p:sp>
        <p:nvSpPr>
          <p:cNvPr id="3" name="Slide Number Placeholder 2"/>
          <p:cNvSpPr>
            <a:spLocks noGrp="1"/>
          </p:cNvSpPr>
          <p:nvPr>
            <p:ph type="sldNum" sz="quarter" idx="12"/>
          </p:nvPr>
        </p:nvSpPr>
        <p:spPr/>
        <p:txBody>
          <a:bodyPr/>
          <a:lstStyle/>
          <a:p>
            <a:fld id="{2D34F131-CE59-4F01-8765-D56BB3DAABA5}" type="slidenum">
              <a:rPr lang="en-US" sz="1200" smtClean="0">
                <a:latin typeface="Calibri" panose="020F0502020204030204" pitchFamily="34" charset="0"/>
                <a:cs typeface="Calibri" panose="020F0502020204030204" pitchFamily="34" charset="0"/>
              </a:rPr>
              <a:t>10</a:t>
            </a:fld>
            <a:endParaRPr lang="en-US"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584093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200" y="0"/>
            <a:ext cx="10515600" cy="1325563"/>
          </a:xfrm>
        </p:spPr>
        <p:txBody>
          <a:bodyPr>
            <a:normAutofit/>
          </a:bodyPr>
          <a:lstStyle/>
          <a:p>
            <a:r>
              <a:rPr lang="en-US" sz="3200" dirty="0" smtClean="0">
                <a:latin typeface="Calibri Light" panose="020F0302020204030204" pitchFamily="34" charset="0"/>
                <a:cs typeface="Calibri Light" panose="020F0302020204030204" pitchFamily="34" charset="0"/>
              </a:rPr>
              <a:t>Employment after Exiting WorkFirst Service Pathway</a:t>
            </a:r>
            <a:br>
              <a:rPr lang="en-US" sz="3200" dirty="0" smtClean="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Percent Employed in Second Quarter after Pathway Exit</a:t>
            </a:r>
            <a:endParaRPr lang="en-US" sz="2000" i="1" dirty="0">
              <a:latin typeface="Calibri Light" panose="020F0302020204030204" pitchFamily="34" charset="0"/>
              <a:cs typeface="Calibri Light" panose="020F0302020204030204" pitchFamily="34" charset="0"/>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1494823193"/>
              </p:ext>
            </p:extLst>
          </p:nvPr>
        </p:nvGraphicFramePr>
        <p:xfrm>
          <a:off x="838199" y="1130300"/>
          <a:ext cx="10240017" cy="3657600"/>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11</a:t>
            </a:fld>
            <a:endParaRPr lang="en-US" sz="1200" dirty="0">
              <a:latin typeface="Calibri" panose="020F0502020204030204" pitchFamily="34" charset="0"/>
              <a:cs typeface="Calibri" panose="020F0502020204030204" pitchFamily="34" charset="0"/>
            </a:endParaRPr>
          </a:p>
        </p:txBody>
      </p:sp>
      <p:sp>
        <p:nvSpPr>
          <p:cNvPr id="6" name="TextBox 5"/>
          <p:cNvSpPr txBox="1"/>
          <p:nvPr/>
        </p:nvSpPr>
        <p:spPr>
          <a:xfrm>
            <a:off x="838198" y="4801706"/>
            <a:ext cx="9715500" cy="1200329"/>
          </a:xfrm>
          <a:prstGeom prst="rect">
            <a:avLst/>
          </a:prstGeom>
          <a:noFill/>
        </p:spPr>
        <p:txBody>
          <a:bodyPr wrap="square" rtlCol="0">
            <a:spAutoFit/>
          </a:bodyPr>
          <a:lstStyle/>
          <a:p>
            <a:r>
              <a:rPr lang="en-US" sz="1200" dirty="0" smtClean="0">
                <a:solidFill>
                  <a:schemeClr val="tx1">
                    <a:lumMod val="65000"/>
                    <a:lumOff val="35000"/>
                  </a:schemeClr>
                </a:solidFill>
              </a:rPr>
              <a:t>Note: Exiting WorkFirst service pathway is defined as not being enrolled in the WorkFirst service pathway for three months after being enrolled for at least one month. </a:t>
            </a:r>
            <a:r>
              <a:rPr lang="en-US" sz="1200" dirty="0">
                <a:solidFill>
                  <a:schemeClr val="tx1">
                    <a:lumMod val="65000"/>
                    <a:lumOff val="35000"/>
                  </a:schemeClr>
                </a:solidFill>
              </a:rPr>
              <a:t>The exit quarter includes the last month of </a:t>
            </a:r>
            <a:r>
              <a:rPr lang="en-US" sz="1200" dirty="0" smtClean="0">
                <a:solidFill>
                  <a:schemeClr val="tx1">
                    <a:lumMod val="65000"/>
                    <a:lumOff val="35000"/>
                  </a:schemeClr>
                </a:solidFill>
              </a:rPr>
              <a:t>enrollment in the WorkFirst service pathway. </a:t>
            </a:r>
            <a:r>
              <a:rPr lang="en-US" sz="1200" dirty="0">
                <a:solidFill>
                  <a:schemeClr val="tx1">
                    <a:lumMod val="65000"/>
                    <a:lumOff val="35000"/>
                  </a:schemeClr>
                </a:solidFill>
              </a:rPr>
              <a:t>The </a:t>
            </a:r>
            <a:r>
              <a:rPr lang="en-US" sz="1200" dirty="0" smtClean="0">
                <a:solidFill>
                  <a:schemeClr val="tx1">
                    <a:lumMod val="65000"/>
                    <a:lumOff val="35000"/>
                  </a:schemeClr>
                </a:solidFill>
              </a:rPr>
              <a:t>denominator is the number of adults who exited that WorkFirst service pathway during the listed quarter; the numerator is the number of those exiting adults who had any employment recorded in the Unemployment Insurance (UI) system in the second quarter after exit. </a:t>
            </a:r>
          </a:p>
          <a:p>
            <a:endParaRPr lang="en-US" sz="1200" dirty="0" smtClean="0">
              <a:solidFill>
                <a:schemeClr val="tx1">
                  <a:lumMod val="65000"/>
                  <a:lumOff val="35000"/>
                </a:schemeClr>
              </a:solidFill>
            </a:endParaRPr>
          </a:p>
          <a:p>
            <a:r>
              <a:rPr lang="en-US" sz="1200" dirty="0" smtClean="0">
                <a:solidFill>
                  <a:schemeClr val="tx1">
                    <a:lumMod val="65000"/>
                    <a:lumOff val="35000"/>
                  </a:schemeClr>
                </a:solidFill>
              </a:rPr>
              <a:t>Source: ESA-EMAPS using the ACES Data Warehouse as of July 2024 and ESD’s UI wage data</a:t>
            </a:r>
            <a:endParaRPr lang="en-US" sz="1200" dirty="0">
              <a:solidFill>
                <a:schemeClr val="tx1">
                  <a:lumMod val="65000"/>
                  <a:lumOff val="35000"/>
                </a:schemeClr>
              </a:solidFill>
            </a:endParaRPr>
          </a:p>
        </p:txBody>
      </p:sp>
    </p:spTree>
    <p:extLst>
      <p:ext uri="{BB962C8B-B14F-4D97-AF65-F5344CB8AC3E}">
        <p14:creationId xmlns:p14="http://schemas.microsoft.com/office/powerpoint/2010/main" val="11951113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200" y="0"/>
            <a:ext cx="10515600" cy="1325563"/>
          </a:xfrm>
        </p:spPr>
        <p:txBody>
          <a:bodyPr>
            <a:normAutofit/>
          </a:bodyPr>
          <a:lstStyle/>
          <a:p>
            <a:r>
              <a:rPr lang="en-US" sz="3200" dirty="0" smtClean="0">
                <a:latin typeface="Calibri Light" panose="020F0302020204030204" pitchFamily="34" charset="0"/>
                <a:cs typeface="Calibri Light" panose="020F0302020204030204" pitchFamily="34" charset="0"/>
              </a:rPr>
              <a:t>Quarterly Earnings after Exiting WorkFirst Service Pathway</a:t>
            </a:r>
            <a:br>
              <a:rPr lang="en-US" sz="3200" dirty="0" smtClean="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Median Quarterly Earnings in Second Quarter after Pathway Exit</a:t>
            </a:r>
            <a:endParaRPr lang="en-US" sz="2000" i="1" dirty="0">
              <a:latin typeface="Calibri Light" panose="020F0302020204030204" pitchFamily="34" charset="0"/>
              <a:cs typeface="Calibri Light" panose="020F0302020204030204" pitchFamily="34" charset="0"/>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085566935"/>
              </p:ext>
            </p:extLst>
          </p:nvPr>
        </p:nvGraphicFramePr>
        <p:xfrm>
          <a:off x="838199" y="1130300"/>
          <a:ext cx="10240017" cy="3924300"/>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12</a:t>
            </a:fld>
            <a:endParaRPr lang="en-US" sz="1200" dirty="0">
              <a:latin typeface="Calibri" panose="020F0502020204030204" pitchFamily="34" charset="0"/>
              <a:cs typeface="Calibri" panose="020F0502020204030204" pitchFamily="34" charset="0"/>
            </a:endParaRPr>
          </a:p>
        </p:txBody>
      </p:sp>
      <p:sp>
        <p:nvSpPr>
          <p:cNvPr id="6" name="TextBox 5"/>
          <p:cNvSpPr txBox="1"/>
          <p:nvPr/>
        </p:nvSpPr>
        <p:spPr>
          <a:xfrm>
            <a:off x="838198" y="5001989"/>
            <a:ext cx="9715500" cy="1200329"/>
          </a:xfrm>
          <a:prstGeom prst="rect">
            <a:avLst/>
          </a:prstGeom>
          <a:noFill/>
        </p:spPr>
        <p:txBody>
          <a:bodyPr wrap="square" rtlCol="0">
            <a:spAutoFit/>
          </a:bodyPr>
          <a:lstStyle/>
          <a:p>
            <a:r>
              <a:rPr lang="en-US" sz="1200" dirty="0" smtClean="0">
                <a:solidFill>
                  <a:schemeClr val="tx1">
                    <a:lumMod val="65000"/>
                    <a:lumOff val="35000"/>
                  </a:schemeClr>
                </a:solidFill>
              </a:rPr>
              <a:t>Note: Exiting WorkFirst service pathway is defined as not being enrolled in the WorkFirst service pathway for three months after being enrolled for at least one month. </a:t>
            </a:r>
            <a:r>
              <a:rPr lang="en-US" sz="1200" dirty="0">
                <a:solidFill>
                  <a:schemeClr val="tx1">
                    <a:lumMod val="65000"/>
                    <a:lumOff val="35000"/>
                  </a:schemeClr>
                </a:solidFill>
              </a:rPr>
              <a:t>The exit quarter includes the last month of enrollment in the WorkFirst service pathway. Median </a:t>
            </a:r>
            <a:r>
              <a:rPr lang="en-US" sz="1200" dirty="0" smtClean="0">
                <a:solidFill>
                  <a:schemeClr val="tx1">
                    <a:lumMod val="65000"/>
                    <a:lumOff val="35000"/>
                  </a:schemeClr>
                </a:solidFill>
              </a:rPr>
              <a:t>earnings are based on earnings recorded in the Unemployment Insurance (UI) system in the second quarter after exit. Those with no earnings in the quarter are excluded</a:t>
            </a:r>
            <a:r>
              <a:rPr lang="en-US" sz="1200" dirty="0">
                <a:solidFill>
                  <a:schemeClr val="tx1">
                    <a:lumMod val="65000"/>
                    <a:lumOff val="35000"/>
                  </a:schemeClr>
                </a:solidFill>
              </a:rPr>
              <a:t>. </a:t>
            </a:r>
            <a:r>
              <a:rPr lang="en-US" sz="1200" dirty="0" smtClean="0">
                <a:solidFill>
                  <a:schemeClr val="tx1">
                    <a:lumMod val="65000"/>
                    <a:lumOff val="35000"/>
                  </a:schemeClr>
                </a:solidFill>
              </a:rPr>
              <a:t>Adults in LEP Job Search typically work more hours in the quarter than adults in the other three pathways.</a:t>
            </a:r>
          </a:p>
          <a:p>
            <a:endParaRPr lang="en-US" sz="1200" dirty="0" smtClean="0">
              <a:solidFill>
                <a:schemeClr val="tx1">
                  <a:lumMod val="65000"/>
                  <a:lumOff val="35000"/>
                </a:schemeClr>
              </a:solidFill>
            </a:endParaRPr>
          </a:p>
          <a:p>
            <a:r>
              <a:rPr lang="en-US" sz="1200" dirty="0" smtClean="0">
                <a:solidFill>
                  <a:schemeClr val="tx1">
                    <a:lumMod val="65000"/>
                    <a:lumOff val="35000"/>
                  </a:schemeClr>
                </a:solidFill>
              </a:rPr>
              <a:t>Source: ESA-EMAPS using the ACES Data Warehouse as of July 2024 and ESD’s UI wage data</a:t>
            </a:r>
            <a:endParaRPr lang="en-US" sz="1200" dirty="0">
              <a:solidFill>
                <a:schemeClr val="tx1">
                  <a:lumMod val="65000"/>
                  <a:lumOff val="35000"/>
                </a:schemeClr>
              </a:solidFill>
            </a:endParaRPr>
          </a:p>
        </p:txBody>
      </p:sp>
    </p:spTree>
    <p:extLst>
      <p:ext uri="{BB962C8B-B14F-4D97-AF65-F5344CB8AC3E}">
        <p14:creationId xmlns:p14="http://schemas.microsoft.com/office/powerpoint/2010/main" val="23481096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200" y="0"/>
            <a:ext cx="10515600" cy="1325563"/>
          </a:xfrm>
        </p:spPr>
        <p:txBody>
          <a:bodyPr>
            <a:normAutofit/>
          </a:bodyPr>
          <a:lstStyle/>
          <a:p>
            <a:r>
              <a:rPr lang="en-US" sz="3200" dirty="0" smtClean="0">
                <a:latin typeface="Calibri Light" panose="020F0302020204030204" pitchFamily="34" charset="0"/>
                <a:cs typeface="Calibri Light" panose="020F0302020204030204" pitchFamily="34" charset="0"/>
              </a:rPr>
              <a:t>Hourly Wages after Exiting WorkFirst Service Pathway</a:t>
            </a:r>
            <a:br>
              <a:rPr lang="en-US" sz="3200" dirty="0" smtClean="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Median Hourly Wages in Second Quarter after Pathway Exit</a:t>
            </a:r>
            <a:endParaRPr lang="en-US" sz="2000" i="1" dirty="0">
              <a:latin typeface="Calibri Light" panose="020F0302020204030204" pitchFamily="34" charset="0"/>
              <a:cs typeface="Calibri Light" panose="020F0302020204030204" pitchFamily="34" charset="0"/>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259925448"/>
              </p:ext>
            </p:extLst>
          </p:nvPr>
        </p:nvGraphicFramePr>
        <p:xfrm>
          <a:off x="838199" y="1130300"/>
          <a:ext cx="10240017" cy="3924300"/>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13</a:t>
            </a:fld>
            <a:endParaRPr lang="en-US" sz="1200" dirty="0">
              <a:latin typeface="Calibri" panose="020F0502020204030204" pitchFamily="34" charset="0"/>
              <a:cs typeface="Calibri" panose="020F0502020204030204" pitchFamily="34" charset="0"/>
            </a:endParaRPr>
          </a:p>
        </p:txBody>
      </p:sp>
      <p:sp>
        <p:nvSpPr>
          <p:cNvPr id="6" name="TextBox 5"/>
          <p:cNvSpPr txBox="1"/>
          <p:nvPr/>
        </p:nvSpPr>
        <p:spPr>
          <a:xfrm>
            <a:off x="838198" y="5014689"/>
            <a:ext cx="9715500" cy="1200329"/>
          </a:xfrm>
          <a:prstGeom prst="rect">
            <a:avLst/>
          </a:prstGeom>
          <a:noFill/>
        </p:spPr>
        <p:txBody>
          <a:bodyPr wrap="square" rtlCol="0">
            <a:spAutoFit/>
          </a:bodyPr>
          <a:lstStyle/>
          <a:p>
            <a:r>
              <a:rPr lang="en-US" sz="1200" dirty="0" smtClean="0">
                <a:solidFill>
                  <a:schemeClr val="tx1">
                    <a:lumMod val="65000"/>
                    <a:lumOff val="35000"/>
                  </a:schemeClr>
                </a:solidFill>
              </a:rPr>
              <a:t>Note: Exiting WorkFirst service pathway is defined as not being enrolled in the WorkFirst service pathway for three months after being enrolled for at least one month. </a:t>
            </a:r>
            <a:r>
              <a:rPr lang="en-US" sz="1200" dirty="0">
                <a:solidFill>
                  <a:schemeClr val="tx1">
                    <a:lumMod val="65000"/>
                    <a:lumOff val="35000"/>
                  </a:schemeClr>
                </a:solidFill>
              </a:rPr>
              <a:t>The exit quarter includes the last month of enrollment in the WorkFirst service pathway. Median </a:t>
            </a:r>
            <a:r>
              <a:rPr lang="en-US" sz="1200" dirty="0" smtClean="0">
                <a:solidFill>
                  <a:schemeClr val="tx1">
                    <a:lumMod val="65000"/>
                    <a:lumOff val="35000"/>
                  </a:schemeClr>
                </a:solidFill>
              </a:rPr>
              <a:t>hourly wage is based on earnings and hours worked recorded in the Unemployment Insurance (UI) system in the second quarter after exit. Those with no earnings or hours worked in the quarter are excluded. State minimum wage reflects the minimum wage in effect two quarters after the quarter listed on the horizontal axis.</a:t>
            </a:r>
          </a:p>
          <a:p>
            <a:endParaRPr lang="en-US" sz="1200" dirty="0" smtClean="0">
              <a:solidFill>
                <a:schemeClr val="tx1">
                  <a:lumMod val="65000"/>
                  <a:lumOff val="35000"/>
                </a:schemeClr>
              </a:solidFill>
            </a:endParaRPr>
          </a:p>
          <a:p>
            <a:r>
              <a:rPr lang="en-US" sz="1200" dirty="0" smtClean="0">
                <a:solidFill>
                  <a:schemeClr val="tx1">
                    <a:lumMod val="65000"/>
                    <a:lumOff val="35000"/>
                  </a:schemeClr>
                </a:solidFill>
              </a:rPr>
              <a:t>Source: ESA-EMAPS using the ACES Data Warehouse as of July 2024 and ESD’s UI wage data</a:t>
            </a:r>
            <a:endParaRPr lang="en-US" sz="1200" dirty="0">
              <a:solidFill>
                <a:schemeClr val="tx1">
                  <a:lumMod val="65000"/>
                  <a:lumOff val="35000"/>
                </a:schemeClr>
              </a:solidFill>
            </a:endParaRPr>
          </a:p>
        </p:txBody>
      </p:sp>
    </p:spTree>
    <p:extLst>
      <p:ext uri="{BB962C8B-B14F-4D97-AF65-F5344CB8AC3E}">
        <p14:creationId xmlns:p14="http://schemas.microsoft.com/office/powerpoint/2010/main" val="3912004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p:txBody>
          <a:bodyPr anchor="t">
            <a:normAutofit/>
          </a:bodyPr>
          <a:lstStyle/>
          <a:p>
            <a:r>
              <a:rPr lang="en-US" sz="4400" dirty="0" smtClean="0">
                <a:latin typeface="Calibri Light" panose="020F0302020204030204" pitchFamily="34" charset="0"/>
                <a:cs typeface="Calibri Light" panose="020F0302020204030204" pitchFamily="34" charset="0"/>
              </a:rPr>
              <a:t>Enrollment Counts </a:t>
            </a:r>
            <a:r>
              <a:rPr lang="en-US" sz="4400" dirty="0">
                <a:latin typeface="Calibri Light" panose="020F0302020204030204" pitchFamily="34" charset="0"/>
                <a:cs typeface="Calibri Light" panose="020F0302020204030204" pitchFamily="34" charset="0"/>
              </a:rPr>
              <a:t>for </a:t>
            </a:r>
            <a:r>
              <a:rPr lang="en-US" sz="4400" dirty="0" smtClean="0">
                <a:latin typeface="Calibri Light" panose="020F0302020204030204" pitchFamily="34" charset="0"/>
                <a:cs typeface="Calibri Light" panose="020F0302020204030204" pitchFamily="34" charset="0"/>
              </a:rPr>
              <a:t>WorkFirst Adults</a:t>
            </a:r>
            <a:endParaRPr lang="en-US" sz="4400" dirty="0">
              <a:latin typeface="Calibri Light" panose="020F0302020204030204" pitchFamily="34" charset="0"/>
              <a:cs typeface="Calibri Light" panose="020F0302020204030204" pitchFamily="34" charset="0"/>
            </a:endParaRPr>
          </a:p>
        </p:txBody>
      </p:sp>
      <p:sp>
        <p:nvSpPr>
          <p:cNvPr id="3" name="Slide Number Placeholder 2"/>
          <p:cNvSpPr>
            <a:spLocks noGrp="1"/>
          </p:cNvSpPr>
          <p:nvPr>
            <p:ph type="sldNum" sz="quarter" idx="12"/>
          </p:nvPr>
        </p:nvSpPr>
        <p:spPr/>
        <p:txBody>
          <a:bodyPr/>
          <a:lstStyle/>
          <a:p>
            <a:fld id="{2D34F131-CE59-4F01-8765-D56BB3DAABA5}" type="slidenum">
              <a:rPr lang="en-US" sz="1200" smtClean="0">
                <a:latin typeface="Calibri" panose="020F0502020204030204" pitchFamily="34" charset="0"/>
                <a:cs typeface="Calibri" panose="020F0502020204030204" pitchFamily="34" charset="0"/>
              </a:rPr>
              <a:t>14</a:t>
            </a:fld>
            <a:endParaRPr lang="en-US"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642334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200" y="0"/>
            <a:ext cx="10934700" cy="1325563"/>
          </a:xfrm>
        </p:spPr>
        <p:txBody>
          <a:bodyPr>
            <a:normAutofit/>
          </a:bodyPr>
          <a:lstStyle/>
          <a:p>
            <a:r>
              <a:rPr lang="en-US" sz="3200" dirty="0" smtClean="0">
                <a:latin typeface="Calibri Light" panose="020F0302020204030204" pitchFamily="34" charset="0"/>
                <a:cs typeface="Calibri Light" panose="020F0302020204030204" pitchFamily="34" charset="0"/>
              </a:rPr>
              <a:t>WorkFirst Adults – Enrollment by WorkFirst Partner</a:t>
            </a:r>
            <a:br>
              <a:rPr lang="en-US" sz="3200" dirty="0" smtClean="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July 2016 – June 2024</a:t>
            </a:r>
            <a:endParaRPr lang="en-US" sz="2000" dirty="0">
              <a:latin typeface="Calibri Light" panose="020F0302020204030204" pitchFamily="34" charset="0"/>
              <a:cs typeface="Calibri Light" panose="020F0302020204030204" pitchFamily="34" charset="0"/>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380189506"/>
              </p:ext>
            </p:extLst>
          </p:nvPr>
        </p:nvGraphicFramePr>
        <p:xfrm>
          <a:off x="736600" y="1085193"/>
          <a:ext cx="10341616" cy="3766207"/>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15</a:t>
            </a:fld>
            <a:endParaRPr lang="en-US" sz="1200" dirty="0">
              <a:latin typeface="Calibri" panose="020F0502020204030204" pitchFamily="34" charset="0"/>
              <a:cs typeface="Calibri" panose="020F0502020204030204" pitchFamily="34" charset="0"/>
            </a:endParaRPr>
          </a:p>
        </p:txBody>
      </p:sp>
      <p:sp>
        <p:nvSpPr>
          <p:cNvPr id="11" name="TextBox 10"/>
          <p:cNvSpPr txBox="1"/>
          <p:nvPr/>
        </p:nvSpPr>
        <p:spPr>
          <a:xfrm>
            <a:off x="927099" y="5011846"/>
            <a:ext cx="10062217" cy="1015663"/>
          </a:xfrm>
          <a:prstGeom prst="rect">
            <a:avLst/>
          </a:prstGeom>
          <a:noFill/>
        </p:spPr>
        <p:txBody>
          <a:bodyPr wrap="square" rtlCol="0">
            <a:spAutoFit/>
          </a:bodyPr>
          <a:lstStyle/>
          <a:p>
            <a:r>
              <a:rPr lang="en-US" sz="1200" dirty="0" smtClean="0">
                <a:solidFill>
                  <a:schemeClr val="tx1">
                    <a:lumMod val="65000"/>
                    <a:lumOff val="35000"/>
                  </a:schemeClr>
                </a:solidFill>
              </a:rPr>
              <a:t>Note: </a:t>
            </a:r>
            <a:r>
              <a:rPr lang="en-US" sz="1200" dirty="0">
                <a:solidFill>
                  <a:schemeClr val="tx1">
                    <a:lumMod val="65000"/>
                    <a:lumOff val="35000"/>
                  </a:schemeClr>
                </a:solidFill>
              </a:rPr>
              <a:t>For Commerce, Community and Technical Colleges, and LEP/ORIA, counts are based on </a:t>
            </a:r>
            <a:r>
              <a:rPr lang="en-US" sz="1200" dirty="0" smtClean="0">
                <a:solidFill>
                  <a:schemeClr val="tx1">
                    <a:lumMod val="65000"/>
                    <a:lumOff val="35000"/>
                  </a:schemeClr>
                </a:solidFill>
              </a:rPr>
              <a:t>contractor </a:t>
            </a:r>
            <a:r>
              <a:rPr lang="en-US" sz="1200" dirty="0">
                <a:solidFill>
                  <a:schemeClr val="tx1">
                    <a:lumMod val="65000"/>
                    <a:lumOff val="35000"/>
                  </a:schemeClr>
                </a:solidFill>
              </a:rPr>
              <a:t>type as listed in eJAS. Because Employment Security contractors do not have a contractor type, they are defined as those in the JS (job search), OT (on-the-job training), and RI (job search preparation) components without a contractor type</a:t>
            </a:r>
            <a:r>
              <a:rPr lang="en-US" sz="1200" dirty="0" smtClean="0">
                <a:solidFill>
                  <a:schemeClr val="tx1">
                    <a:lumMod val="65000"/>
                    <a:lumOff val="35000"/>
                  </a:schemeClr>
                </a:solidFill>
              </a:rPr>
              <a:t>.</a:t>
            </a:r>
          </a:p>
          <a:p>
            <a:endParaRPr lang="en-US" sz="1200" dirty="0" smtClean="0">
              <a:solidFill>
                <a:schemeClr val="tx1">
                  <a:lumMod val="65000"/>
                  <a:lumOff val="35000"/>
                </a:schemeClr>
              </a:solidFill>
            </a:endParaRPr>
          </a:p>
          <a:p>
            <a:r>
              <a:rPr lang="en-US" sz="1200" dirty="0" smtClean="0">
                <a:solidFill>
                  <a:schemeClr val="tx1">
                    <a:lumMod val="65000"/>
                    <a:lumOff val="35000"/>
                  </a:schemeClr>
                </a:solidFill>
              </a:rPr>
              <a:t>Source: ESA-EMAPS using the ACES Data Warehouse as of July 2024</a:t>
            </a:r>
            <a:endParaRPr lang="en-US" sz="1200" dirty="0">
              <a:solidFill>
                <a:schemeClr val="tx1">
                  <a:lumMod val="65000"/>
                  <a:lumOff val="35000"/>
                </a:schemeClr>
              </a:solidFill>
            </a:endParaRPr>
          </a:p>
        </p:txBody>
      </p:sp>
    </p:spTree>
    <p:extLst>
      <p:ext uri="{BB962C8B-B14F-4D97-AF65-F5344CB8AC3E}">
        <p14:creationId xmlns:p14="http://schemas.microsoft.com/office/powerpoint/2010/main" val="24438121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200" y="0"/>
            <a:ext cx="10934700" cy="1325563"/>
          </a:xfrm>
        </p:spPr>
        <p:txBody>
          <a:bodyPr>
            <a:normAutofit/>
          </a:bodyPr>
          <a:lstStyle/>
          <a:p>
            <a:r>
              <a:rPr lang="en-US" sz="3200" dirty="0" smtClean="0">
                <a:latin typeface="Calibri Light" panose="020F0302020204030204" pitchFamily="34" charset="0"/>
                <a:cs typeface="Calibri Light" panose="020F0302020204030204" pitchFamily="34" charset="0"/>
              </a:rPr>
              <a:t>WorkFirst Adults – Enrollment by WorkFirst Service Pathway</a:t>
            </a:r>
            <a:br>
              <a:rPr lang="en-US" sz="3200" dirty="0" smtClean="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July 2016 – June 2024</a:t>
            </a:r>
            <a:endParaRPr lang="en-US" sz="2000" dirty="0">
              <a:latin typeface="Calibri Light" panose="020F0302020204030204" pitchFamily="34" charset="0"/>
              <a:cs typeface="Calibri Light" panose="020F0302020204030204" pitchFamily="34" charset="0"/>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007640605"/>
              </p:ext>
            </p:extLst>
          </p:nvPr>
        </p:nvGraphicFramePr>
        <p:xfrm>
          <a:off x="838200" y="1085193"/>
          <a:ext cx="10414000" cy="3865150"/>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16</a:t>
            </a:fld>
            <a:endParaRPr lang="en-US" sz="1200" dirty="0">
              <a:latin typeface="Calibri" panose="020F0502020204030204" pitchFamily="34" charset="0"/>
              <a:cs typeface="Calibri" panose="020F0502020204030204" pitchFamily="34" charset="0"/>
            </a:endParaRPr>
          </a:p>
        </p:txBody>
      </p:sp>
      <p:sp>
        <p:nvSpPr>
          <p:cNvPr id="11" name="TextBox 10"/>
          <p:cNvSpPr txBox="1"/>
          <p:nvPr/>
        </p:nvSpPr>
        <p:spPr>
          <a:xfrm>
            <a:off x="838200" y="5098827"/>
            <a:ext cx="10062217" cy="830997"/>
          </a:xfrm>
          <a:prstGeom prst="rect">
            <a:avLst/>
          </a:prstGeom>
          <a:noFill/>
        </p:spPr>
        <p:txBody>
          <a:bodyPr wrap="square" rtlCol="0">
            <a:spAutoFit/>
          </a:bodyPr>
          <a:lstStyle/>
          <a:p>
            <a:r>
              <a:rPr lang="en-US" sz="1200" dirty="0" smtClean="0">
                <a:solidFill>
                  <a:schemeClr val="tx1">
                    <a:lumMod val="65000"/>
                    <a:lumOff val="35000"/>
                  </a:schemeClr>
                </a:solidFill>
              </a:rPr>
              <a:t>Note: </a:t>
            </a:r>
            <a:r>
              <a:rPr lang="en-US" sz="1200" dirty="0">
                <a:solidFill>
                  <a:schemeClr val="tx1">
                    <a:lumMod val="65000"/>
                    <a:lumOff val="35000"/>
                  </a:schemeClr>
                </a:solidFill>
              </a:rPr>
              <a:t>These numbers reflect WorkFirst adults </a:t>
            </a:r>
            <a:r>
              <a:rPr lang="en-US" sz="1200" dirty="0" smtClean="0">
                <a:solidFill>
                  <a:schemeClr val="tx1">
                    <a:lumMod val="65000"/>
                    <a:lumOff val="35000"/>
                  </a:schemeClr>
                </a:solidFill>
              </a:rPr>
              <a:t>enrolled in each WorkFirst service pathway in the listed month. Adults may be enrolled in more than one WorkFirst service pathway in each month; they </a:t>
            </a:r>
            <a:r>
              <a:rPr lang="en-US" sz="1200" dirty="0">
                <a:solidFill>
                  <a:schemeClr val="tx1">
                    <a:lumMod val="65000"/>
                    <a:lumOff val="35000"/>
                  </a:schemeClr>
                </a:solidFill>
              </a:rPr>
              <a:t>are counted once per month for each </a:t>
            </a:r>
            <a:r>
              <a:rPr lang="en-US" sz="1200" dirty="0" smtClean="0">
                <a:solidFill>
                  <a:schemeClr val="tx1">
                    <a:lumMod val="65000"/>
                    <a:lumOff val="35000"/>
                  </a:schemeClr>
                </a:solidFill>
              </a:rPr>
              <a:t>WorkFirst service pathway. </a:t>
            </a:r>
          </a:p>
          <a:p>
            <a:endParaRPr lang="en-US" sz="1200" dirty="0" smtClean="0">
              <a:solidFill>
                <a:schemeClr val="tx1">
                  <a:lumMod val="65000"/>
                  <a:lumOff val="35000"/>
                </a:schemeClr>
              </a:solidFill>
            </a:endParaRPr>
          </a:p>
          <a:p>
            <a:r>
              <a:rPr lang="en-US" sz="1200" dirty="0" smtClean="0">
                <a:solidFill>
                  <a:schemeClr val="tx1">
                    <a:lumMod val="65000"/>
                    <a:lumOff val="35000"/>
                  </a:schemeClr>
                </a:solidFill>
              </a:rPr>
              <a:t>Source: ESA-EMAPS using the ACES Data Warehouse as of July 2024</a:t>
            </a:r>
            <a:endParaRPr lang="en-US" sz="1200" dirty="0">
              <a:solidFill>
                <a:schemeClr val="tx1">
                  <a:lumMod val="65000"/>
                  <a:lumOff val="35000"/>
                </a:schemeClr>
              </a:solidFill>
            </a:endParaRPr>
          </a:p>
        </p:txBody>
      </p:sp>
    </p:spTree>
    <p:extLst>
      <p:ext uri="{BB962C8B-B14F-4D97-AF65-F5344CB8AC3E}">
        <p14:creationId xmlns:p14="http://schemas.microsoft.com/office/powerpoint/2010/main" val="32359381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p:cNvSpPr>
            <a:spLocks noGrp="1"/>
          </p:cNvSpPr>
          <p:nvPr>
            <p:ph type="title"/>
          </p:nvPr>
        </p:nvSpPr>
        <p:spPr>
          <a:xfrm>
            <a:off x="838200" y="0"/>
            <a:ext cx="10934700" cy="1325563"/>
          </a:xfrm>
        </p:spPr>
        <p:txBody>
          <a:bodyPr>
            <a:normAutofit/>
          </a:bodyPr>
          <a:lstStyle/>
          <a:p>
            <a:r>
              <a:rPr lang="en-US" sz="3200" dirty="0" smtClean="0">
                <a:latin typeface="Calibri Light" panose="020F0302020204030204" pitchFamily="34" charset="0"/>
                <a:cs typeface="Calibri Light" panose="020F0302020204030204" pitchFamily="34" charset="0"/>
              </a:rPr>
              <a:t>WorkFirst Adults – Enrollment in Educational Activities</a:t>
            </a:r>
            <a:br>
              <a:rPr lang="en-US" sz="3200" dirty="0" smtClean="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July 2016 – June 2024</a:t>
            </a:r>
            <a:endParaRPr lang="en-US" sz="2000" dirty="0">
              <a:latin typeface="Calibri Light" panose="020F0302020204030204" pitchFamily="34" charset="0"/>
              <a:cs typeface="Calibri Light" panose="020F0302020204030204" pitchFamily="34" charset="0"/>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614035924"/>
              </p:ext>
            </p:extLst>
          </p:nvPr>
        </p:nvGraphicFramePr>
        <p:xfrm>
          <a:off x="838200" y="1085193"/>
          <a:ext cx="10515600" cy="3956707"/>
        </p:xfrm>
        <a:graphic>
          <a:graphicData uri="http://schemas.openxmlformats.org/drawingml/2006/chart">
            <c:chart xmlns:c="http://schemas.openxmlformats.org/drawingml/2006/chart" xmlns:r="http://schemas.openxmlformats.org/officeDocument/2006/relationships" r:id="rId4"/>
          </a:graphicData>
        </a:graphic>
      </p:graphicFrame>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17</a:t>
            </a:fld>
            <a:endParaRPr lang="en-US" sz="1200" dirty="0">
              <a:latin typeface="Calibri" panose="020F0502020204030204" pitchFamily="34" charset="0"/>
              <a:cs typeface="Calibri" panose="020F0502020204030204" pitchFamily="34" charset="0"/>
            </a:endParaRPr>
          </a:p>
        </p:txBody>
      </p:sp>
      <p:sp>
        <p:nvSpPr>
          <p:cNvPr id="11" name="TextBox 10"/>
          <p:cNvSpPr txBox="1"/>
          <p:nvPr/>
        </p:nvSpPr>
        <p:spPr>
          <a:xfrm>
            <a:off x="838200" y="4926764"/>
            <a:ext cx="10062217" cy="1200329"/>
          </a:xfrm>
          <a:prstGeom prst="rect">
            <a:avLst/>
          </a:prstGeom>
          <a:noFill/>
        </p:spPr>
        <p:txBody>
          <a:bodyPr wrap="square" rtlCol="0">
            <a:spAutoFit/>
          </a:bodyPr>
          <a:lstStyle/>
          <a:p>
            <a:r>
              <a:rPr lang="en-US" sz="1200" dirty="0" smtClean="0">
                <a:solidFill>
                  <a:schemeClr val="tx1">
                    <a:lumMod val="65000"/>
                    <a:lumOff val="35000"/>
                  </a:schemeClr>
                </a:solidFill>
              </a:rPr>
              <a:t>Note: Enrollment in educational activities </a:t>
            </a:r>
            <a:r>
              <a:rPr lang="en-US" sz="1200" dirty="0">
                <a:solidFill>
                  <a:schemeClr val="tx1">
                    <a:lumMod val="65000"/>
                    <a:lumOff val="35000"/>
                  </a:schemeClr>
                </a:solidFill>
              </a:rPr>
              <a:t>is defined as enrollment in at least one of the </a:t>
            </a:r>
            <a:r>
              <a:rPr lang="en-US" sz="1200" dirty="0" smtClean="0">
                <a:solidFill>
                  <a:schemeClr val="tx1">
                    <a:lumMod val="65000"/>
                    <a:lumOff val="35000"/>
                  </a:schemeClr>
                </a:solidFill>
              </a:rPr>
              <a:t>following component codes: BE </a:t>
            </a:r>
            <a:r>
              <a:rPr lang="en-US" sz="1200" dirty="0">
                <a:solidFill>
                  <a:schemeClr val="tx1">
                    <a:lumMod val="65000"/>
                    <a:lumOff val="35000"/>
                  </a:schemeClr>
                </a:solidFill>
              </a:rPr>
              <a:t>(Basic </a:t>
            </a:r>
            <a:r>
              <a:rPr lang="en-US" sz="1200" dirty="0" smtClean="0">
                <a:solidFill>
                  <a:schemeClr val="tx1">
                    <a:lumMod val="65000"/>
                    <a:lumOff val="35000"/>
                  </a:schemeClr>
                </a:solidFill>
              </a:rPr>
              <a:t>Education), ES </a:t>
            </a:r>
            <a:r>
              <a:rPr lang="en-US" sz="1200" dirty="0">
                <a:solidFill>
                  <a:schemeClr val="tx1">
                    <a:lumMod val="65000"/>
                    <a:lumOff val="35000"/>
                  </a:schemeClr>
                </a:solidFill>
              </a:rPr>
              <a:t>(English as a Second Language</a:t>
            </a:r>
            <a:r>
              <a:rPr lang="en-US" sz="1200" dirty="0" smtClean="0">
                <a:solidFill>
                  <a:schemeClr val="tx1">
                    <a:lumMod val="65000"/>
                    <a:lumOff val="35000"/>
                  </a:schemeClr>
                </a:solidFill>
              </a:rPr>
              <a:t>), </a:t>
            </a:r>
            <a:r>
              <a:rPr lang="en-US" sz="1200" dirty="0">
                <a:solidFill>
                  <a:schemeClr val="tx1">
                    <a:lumMod val="65000"/>
                    <a:lumOff val="35000"/>
                  </a:schemeClr>
                </a:solidFill>
              </a:rPr>
              <a:t>GE (High School Equivalency</a:t>
            </a:r>
            <a:r>
              <a:rPr lang="en-US" sz="1200" dirty="0" smtClean="0">
                <a:solidFill>
                  <a:schemeClr val="tx1">
                    <a:lumMod val="65000"/>
                    <a:lumOff val="35000"/>
                  </a:schemeClr>
                </a:solidFill>
              </a:rPr>
              <a:t>), HS </a:t>
            </a:r>
            <a:r>
              <a:rPr lang="en-US" sz="1200" dirty="0">
                <a:solidFill>
                  <a:schemeClr val="tx1">
                    <a:lumMod val="65000"/>
                    <a:lumOff val="35000"/>
                  </a:schemeClr>
                </a:solidFill>
              </a:rPr>
              <a:t>(High School</a:t>
            </a:r>
            <a:r>
              <a:rPr lang="en-US" sz="1200" dirty="0" smtClean="0">
                <a:solidFill>
                  <a:schemeClr val="tx1">
                    <a:lumMod val="65000"/>
                    <a:lumOff val="35000"/>
                  </a:schemeClr>
                </a:solidFill>
              </a:rPr>
              <a:t>), DC </a:t>
            </a:r>
            <a:r>
              <a:rPr lang="en-US" sz="1200" dirty="0">
                <a:solidFill>
                  <a:schemeClr val="tx1">
                    <a:lumMod val="65000"/>
                    <a:lumOff val="35000"/>
                  </a:schemeClr>
                </a:solidFill>
              </a:rPr>
              <a:t>(Degree Completion), HW (High Wage or High Demand), JT (Skills Enhancement Training), PE (Customized Job Skills Training), VE (Vocational Education), and VU (Vocational Education - Unapproved) component codes. WorkFirst adults may be enrolled in more than one educational activity in each </a:t>
            </a:r>
            <a:r>
              <a:rPr lang="en-US" sz="1200" dirty="0" smtClean="0">
                <a:solidFill>
                  <a:schemeClr val="tx1">
                    <a:lumMod val="65000"/>
                    <a:lumOff val="35000"/>
                  </a:schemeClr>
                </a:solidFill>
              </a:rPr>
              <a:t>month, but each adult is only counted once per month.  </a:t>
            </a:r>
          </a:p>
          <a:p>
            <a:endParaRPr lang="en-US" sz="1200" dirty="0" smtClean="0">
              <a:solidFill>
                <a:schemeClr val="tx1">
                  <a:lumMod val="65000"/>
                  <a:lumOff val="35000"/>
                </a:schemeClr>
              </a:solidFill>
            </a:endParaRPr>
          </a:p>
          <a:p>
            <a:r>
              <a:rPr lang="en-US" sz="1200" dirty="0" smtClean="0">
                <a:solidFill>
                  <a:schemeClr val="tx1">
                    <a:lumMod val="65000"/>
                    <a:lumOff val="35000"/>
                  </a:schemeClr>
                </a:solidFill>
              </a:rPr>
              <a:t>Source: ESA-EMAPS using the ACES Data Warehouse as of July 2024</a:t>
            </a:r>
            <a:endParaRPr lang="en-US" sz="1200" dirty="0">
              <a:solidFill>
                <a:schemeClr val="tx1">
                  <a:lumMod val="65000"/>
                  <a:lumOff val="35000"/>
                </a:schemeClr>
              </a:solidFill>
            </a:endParaRPr>
          </a:p>
        </p:txBody>
      </p:sp>
      <p:sp>
        <p:nvSpPr>
          <p:cNvPr id="7" name="TextBox 4"/>
          <p:cNvSpPr txBox="1"/>
          <p:nvPr/>
        </p:nvSpPr>
        <p:spPr>
          <a:xfrm>
            <a:off x="1861745" y="983253"/>
            <a:ext cx="1178710"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0070C0"/>
                </a:solidFill>
              </a:rPr>
              <a:t>21.1%</a:t>
            </a:r>
          </a:p>
          <a:p>
            <a:pPr algn="ctr"/>
            <a:r>
              <a:rPr lang="en-US" sz="1400" dirty="0" smtClean="0">
                <a:solidFill>
                  <a:srgbClr val="0070C0"/>
                </a:solidFill>
              </a:rPr>
              <a:t>Apr 2017</a:t>
            </a:r>
            <a:r>
              <a:rPr lang="en-US" sz="1400" dirty="0" smtClean="0">
                <a:solidFill>
                  <a:srgbClr val="7030A0"/>
                </a:solidFill>
              </a:rPr>
              <a:t> </a:t>
            </a:r>
            <a:endParaRPr lang="en-US" sz="1400" dirty="0">
              <a:solidFill>
                <a:srgbClr val="7030A0"/>
              </a:solidFill>
            </a:endParaRPr>
          </a:p>
        </p:txBody>
      </p:sp>
      <p:sp>
        <p:nvSpPr>
          <p:cNvPr id="10" name="TextBox 4"/>
          <p:cNvSpPr txBox="1"/>
          <p:nvPr/>
        </p:nvSpPr>
        <p:spPr>
          <a:xfrm>
            <a:off x="6776645" y="2598956"/>
            <a:ext cx="1178710"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0070C0"/>
                </a:solidFill>
              </a:rPr>
              <a:t>4.2%</a:t>
            </a:r>
          </a:p>
          <a:p>
            <a:pPr algn="ctr"/>
            <a:r>
              <a:rPr lang="en-US" sz="1400" dirty="0" smtClean="0">
                <a:solidFill>
                  <a:srgbClr val="0070C0"/>
                </a:solidFill>
              </a:rPr>
              <a:t>Jul 2021</a:t>
            </a:r>
            <a:r>
              <a:rPr lang="en-US" sz="1400" dirty="0" smtClean="0">
                <a:solidFill>
                  <a:srgbClr val="7030A0"/>
                </a:solidFill>
              </a:rPr>
              <a:t> </a:t>
            </a:r>
            <a:endParaRPr lang="en-US" sz="1400" dirty="0">
              <a:solidFill>
                <a:srgbClr val="7030A0"/>
              </a:solidFill>
            </a:endParaRPr>
          </a:p>
        </p:txBody>
      </p:sp>
      <p:sp>
        <p:nvSpPr>
          <p:cNvPr id="12" name="TextBox 4"/>
          <p:cNvSpPr txBox="1"/>
          <p:nvPr/>
        </p:nvSpPr>
        <p:spPr>
          <a:xfrm>
            <a:off x="9897087" y="1669872"/>
            <a:ext cx="1181129"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0070C0"/>
                </a:solidFill>
              </a:rPr>
              <a:t>14.6%</a:t>
            </a:r>
          </a:p>
          <a:p>
            <a:pPr algn="ctr"/>
            <a:r>
              <a:rPr lang="en-US" sz="1400" dirty="0" smtClean="0">
                <a:solidFill>
                  <a:srgbClr val="0070C0"/>
                </a:solidFill>
              </a:rPr>
              <a:t>Jun 2024</a:t>
            </a:r>
            <a:r>
              <a:rPr lang="en-US" sz="1400" dirty="0" smtClean="0">
                <a:solidFill>
                  <a:srgbClr val="7030A0"/>
                </a:solidFill>
              </a:rPr>
              <a:t> </a:t>
            </a:r>
            <a:endParaRPr lang="en-US" sz="1400" dirty="0">
              <a:solidFill>
                <a:srgbClr val="7030A0"/>
              </a:solidFill>
            </a:endParaRPr>
          </a:p>
        </p:txBody>
      </p:sp>
    </p:spTree>
    <p:extLst>
      <p:ext uri="{BB962C8B-B14F-4D97-AF65-F5344CB8AC3E}">
        <p14:creationId xmlns:p14="http://schemas.microsoft.com/office/powerpoint/2010/main" val="15937175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200" y="0"/>
            <a:ext cx="10934700" cy="1325563"/>
          </a:xfrm>
        </p:spPr>
        <p:txBody>
          <a:bodyPr>
            <a:normAutofit/>
          </a:bodyPr>
          <a:lstStyle/>
          <a:p>
            <a:r>
              <a:rPr lang="en-US" sz="3200" dirty="0" smtClean="0">
                <a:latin typeface="Calibri Light" panose="020F0302020204030204" pitchFamily="34" charset="0"/>
                <a:cs typeface="Calibri Light" panose="020F0302020204030204" pitchFamily="34" charset="0"/>
              </a:rPr>
              <a:t>WorkFirst Adults – Enrollment </a:t>
            </a:r>
            <a:r>
              <a:rPr lang="en-US" sz="3200" dirty="0">
                <a:latin typeface="Calibri Light" panose="020F0302020204030204" pitchFamily="34" charset="0"/>
                <a:cs typeface="Calibri Light" panose="020F0302020204030204" pitchFamily="34" charset="0"/>
              </a:rPr>
              <a:t>by Type of Educational Activity </a:t>
            </a:r>
            <a:r>
              <a:rPr lang="en-US" sz="3200" dirty="0" smtClean="0">
                <a:latin typeface="Calibri Light" panose="020F0302020204030204" pitchFamily="34" charset="0"/>
                <a:cs typeface="Calibri Light" panose="020F0302020204030204" pitchFamily="34" charset="0"/>
              </a:rPr>
              <a:t/>
            </a:r>
            <a:br>
              <a:rPr lang="en-US" sz="3200" dirty="0" smtClean="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July 2022 – June 2024</a:t>
            </a:r>
            <a:endParaRPr lang="en-US" sz="2000" dirty="0">
              <a:latin typeface="Calibri Light" panose="020F0302020204030204" pitchFamily="34" charset="0"/>
              <a:cs typeface="Calibri Light" panose="020F0302020204030204" pitchFamily="34" charset="0"/>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1932776501"/>
              </p:ext>
            </p:extLst>
          </p:nvPr>
        </p:nvGraphicFramePr>
        <p:xfrm>
          <a:off x="1117600" y="1085193"/>
          <a:ext cx="10134599" cy="4032907"/>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18</a:t>
            </a:fld>
            <a:endParaRPr lang="en-US" sz="1200" dirty="0">
              <a:latin typeface="Calibri" panose="020F0502020204030204" pitchFamily="34" charset="0"/>
              <a:cs typeface="Calibri" panose="020F0502020204030204" pitchFamily="34" charset="0"/>
            </a:endParaRPr>
          </a:p>
        </p:txBody>
      </p:sp>
      <p:sp>
        <p:nvSpPr>
          <p:cNvPr id="11" name="TextBox 10"/>
          <p:cNvSpPr txBox="1"/>
          <p:nvPr/>
        </p:nvSpPr>
        <p:spPr>
          <a:xfrm>
            <a:off x="1291582" y="4818298"/>
            <a:ext cx="10062217" cy="1384995"/>
          </a:xfrm>
          <a:prstGeom prst="rect">
            <a:avLst/>
          </a:prstGeom>
          <a:noFill/>
        </p:spPr>
        <p:txBody>
          <a:bodyPr wrap="square" rtlCol="0">
            <a:spAutoFit/>
          </a:bodyPr>
          <a:lstStyle/>
          <a:p>
            <a:r>
              <a:rPr lang="en-US" sz="1200" dirty="0" smtClean="0">
                <a:solidFill>
                  <a:schemeClr val="tx1">
                    <a:lumMod val="65000"/>
                    <a:lumOff val="35000"/>
                  </a:schemeClr>
                </a:solidFill>
              </a:rPr>
              <a:t>Note</a:t>
            </a:r>
            <a:r>
              <a:rPr lang="en-US" sz="1200" dirty="0">
                <a:solidFill>
                  <a:schemeClr val="tx1">
                    <a:lumMod val="65000"/>
                    <a:lumOff val="35000"/>
                  </a:schemeClr>
                </a:solidFill>
              </a:rPr>
              <a:t>: </a:t>
            </a:r>
            <a:r>
              <a:rPr lang="en-US" sz="1200" dirty="0" smtClean="0">
                <a:solidFill>
                  <a:schemeClr val="tx1">
                    <a:lumMod val="65000"/>
                    <a:lumOff val="35000"/>
                  </a:schemeClr>
                </a:solidFill>
              </a:rPr>
              <a:t>English as a Second Language includes </a:t>
            </a:r>
            <a:r>
              <a:rPr lang="en-US" sz="1200" dirty="0">
                <a:solidFill>
                  <a:schemeClr val="tx1">
                    <a:lumMod val="65000"/>
                    <a:lumOff val="35000"/>
                  </a:schemeClr>
                </a:solidFill>
              </a:rPr>
              <a:t>the ES (English as a Second Language) component </a:t>
            </a:r>
            <a:r>
              <a:rPr lang="en-US" sz="1200" dirty="0" smtClean="0">
                <a:solidFill>
                  <a:schemeClr val="tx1">
                    <a:lumMod val="65000"/>
                    <a:lumOff val="35000"/>
                  </a:schemeClr>
                </a:solidFill>
              </a:rPr>
              <a:t>code, and Basic Education includes the BE </a:t>
            </a:r>
            <a:r>
              <a:rPr lang="en-US" sz="1200" dirty="0">
                <a:solidFill>
                  <a:schemeClr val="tx1">
                    <a:lumMod val="65000"/>
                    <a:lumOff val="35000"/>
                  </a:schemeClr>
                </a:solidFill>
              </a:rPr>
              <a:t>(Basic Education) </a:t>
            </a:r>
            <a:r>
              <a:rPr lang="en-US" sz="1200" dirty="0" smtClean="0">
                <a:solidFill>
                  <a:schemeClr val="tx1">
                    <a:lumMod val="65000"/>
                    <a:lumOff val="35000"/>
                  </a:schemeClr>
                </a:solidFill>
              </a:rPr>
              <a:t>component code. </a:t>
            </a:r>
            <a:r>
              <a:rPr lang="en-US" sz="1200" dirty="0">
                <a:solidFill>
                  <a:schemeClr val="tx1">
                    <a:lumMod val="65000"/>
                    <a:lumOff val="35000"/>
                  </a:schemeClr>
                </a:solidFill>
              </a:rPr>
              <a:t>High </a:t>
            </a:r>
            <a:r>
              <a:rPr lang="en-US" sz="1200" dirty="0" smtClean="0">
                <a:solidFill>
                  <a:schemeClr val="tx1">
                    <a:lumMod val="65000"/>
                    <a:lumOff val="35000"/>
                  </a:schemeClr>
                </a:solidFill>
              </a:rPr>
              <a:t>School/GED </a:t>
            </a:r>
            <a:r>
              <a:rPr lang="en-US" sz="1200" dirty="0">
                <a:solidFill>
                  <a:schemeClr val="tx1">
                    <a:lumMod val="65000"/>
                    <a:lumOff val="35000"/>
                  </a:schemeClr>
                </a:solidFill>
              </a:rPr>
              <a:t>Completion includes the GE (High School Equivalency) and HS (High School) component codes. Vocational </a:t>
            </a:r>
            <a:r>
              <a:rPr lang="en-US" sz="1200" dirty="0" smtClean="0">
                <a:solidFill>
                  <a:schemeClr val="tx1">
                    <a:lumMod val="65000"/>
                    <a:lumOff val="35000"/>
                  </a:schemeClr>
                </a:solidFill>
              </a:rPr>
              <a:t>Education </a:t>
            </a:r>
            <a:r>
              <a:rPr lang="en-US" sz="1200" dirty="0">
                <a:solidFill>
                  <a:schemeClr val="tx1">
                    <a:lumMod val="65000"/>
                    <a:lumOff val="35000"/>
                  </a:schemeClr>
                </a:solidFill>
              </a:rPr>
              <a:t>includes the VE (Vocational Education</a:t>
            </a:r>
            <a:r>
              <a:rPr lang="en-US" sz="1200" dirty="0" smtClean="0">
                <a:solidFill>
                  <a:schemeClr val="tx1">
                    <a:lumMod val="65000"/>
                    <a:lumOff val="35000"/>
                  </a:schemeClr>
                </a:solidFill>
              </a:rPr>
              <a:t>) </a:t>
            </a:r>
            <a:r>
              <a:rPr lang="en-US" sz="1200" dirty="0">
                <a:solidFill>
                  <a:schemeClr val="tx1">
                    <a:lumMod val="65000"/>
                    <a:lumOff val="35000"/>
                  </a:schemeClr>
                </a:solidFill>
              </a:rPr>
              <a:t>and VU (Vocational Education - Unapproved) component </a:t>
            </a:r>
            <a:r>
              <a:rPr lang="en-US" sz="1200" dirty="0" smtClean="0">
                <a:solidFill>
                  <a:schemeClr val="tx1">
                    <a:lumMod val="65000"/>
                    <a:lumOff val="35000"/>
                  </a:schemeClr>
                </a:solidFill>
              </a:rPr>
              <a:t>codes. Postsecondary </a:t>
            </a:r>
            <a:r>
              <a:rPr lang="en-US" sz="1200" dirty="0">
                <a:solidFill>
                  <a:schemeClr val="tx1">
                    <a:lumMod val="65000"/>
                    <a:lumOff val="35000"/>
                  </a:schemeClr>
                </a:solidFill>
              </a:rPr>
              <a:t>Education/Training includes the DC (Degree Completion), HW (High Wage or High Demand), JT (Skills Enhancement Training), </a:t>
            </a:r>
            <a:r>
              <a:rPr lang="en-US" sz="1200" dirty="0" smtClean="0">
                <a:solidFill>
                  <a:schemeClr val="tx1">
                    <a:lumMod val="65000"/>
                    <a:lumOff val="35000"/>
                  </a:schemeClr>
                </a:solidFill>
              </a:rPr>
              <a:t>and PE </a:t>
            </a:r>
            <a:r>
              <a:rPr lang="en-US" sz="1200" dirty="0">
                <a:solidFill>
                  <a:schemeClr val="tx1">
                    <a:lumMod val="65000"/>
                    <a:lumOff val="35000"/>
                  </a:schemeClr>
                </a:solidFill>
              </a:rPr>
              <a:t>(Customized Job Skills Training</a:t>
            </a:r>
            <a:r>
              <a:rPr lang="en-US" sz="1200" dirty="0" smtClean="0">
                <a:solidFill>
                  <a:schemeClr val="tx1">
                    <a:lumMod val="65000"/>
                    <a:lumOff val="35000"/>
                  </a:schemeClr>
                </a:solidFill>
              </a:rPr>
              <a:t>) component </a:t>
            </a:r>
            <a:r>
              <a:rPr lang="en-US" sz="1200" dirty="0">
                <a:solidFill>
                  <a:schemeClr val="tx1">
                    <a:lumMod val="65000"/>
                    <a:lumOff val="35000"/>
                  </a:schemeClr>
                </a:solidFill>
              </a:rPr>
              <a:t>codes. WorkFirst adults may be enrolled in more than one educational activity in each month, but each adult is only counted once per </a:t>
            </a:r>
            <a:r>
              <a:rPr lang="en-US" sz="1200" dirty="0" smtClean="0">
                <a:solidFill>
                  <a:schemeClr val="tx1">
                    <a:lumMod val="65000"/>
                    <a:lumOff val="35000"/>
                  </a:schemeClr>
                </a:solidFill>
              </a:rPr>
              <a:t>month per category.</a:t>
            </a:r>
            <a:endParaRPr lang="en-US" sz="1200" dirty="0">
              <a:solidFill>
                <a:schemeClr val="tx1">
                  <a:lumMod val="65000"/>
                  <a:lumOff val="35000"/>
                </a:schemeClr>
              </a:solidFill>
            </a:endParaRPr>
          </a:p>
          <a:p>
            <a:endParaRPr lang="en-US" sz="1200" dirty="0" smtClean="0">
              <a:solidFill>
                <a:schemeClr val="tx1">
                  <a:lumMod val="65000"/>
                  <a:lumOff val="35000"/>
                </a:schemeClr>
              </a:solidFill>
            </a:endParaRPr>
          </a:p>
          <a:p>
            <a:r>
              <a:rPr lang="en-US" sz="1200" dirty="0" smtClean="0">
                <a:solidFill>
                  <a:schemeClr val="tx1">
                    <a:lumMod val="65000"/>
                    <a:lumOff val="35000"/>
                  </a:schemeClr>
                </a:solidFill>
              </a:rPr>
              <a:t>Source: ESA-EMAPS using the ACES Data Warehouse as of July 2024</a:t>
            </a:r>
            <a:endParaRPr lang="en-US" sz="1200" dirty="0">
              <a:solidFill>
                <a:schemeClr val="tx1">
                  <a:lumMod val="65000"/>
                  <a:lumOff val="35000"/>
                </a:schemeClr>
              </a:solidFill>
            </a:endParaRPr>
          </a:p>
        </p:txBody>
      </p:sp>
    </p:spTree>
    <p:extLst>
      <p:ext uri="{BB962C8B-B14F-4D97-AF65-F5344CB8AC3E}">
        <p14:creationId xmlns:p14="http://schemas.microsoft.com/office/powerpoint/2010/main" val="16754482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7" name="Content Placeholder 3"/>
          <p:cNvSpPr txBox="1">
            <a:spLocks/>
          </p:cNvSpPr>
          <p:nvPr/>
        </p:nvSpPr>
        <p:spPr>
          <a:xfrm>
            <a:off x="1816100" y="806782"/>
            <a:ext cx="8369299" cy="43513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US" sz="3300" dirty="0" smtClean="0"/>
              <a:t>For any additional questions, please contact:</a:t>
            </a:r>
            <a:br>
              <a:rPr lang="en-US" sz="3300" dirty="0" smtClean="0"/>
            </a:br>
            <a:r>
              <a:rPr lang="en-US" sz="3300" dirty="0" smtClean="0"/>
              <a:t/>
            </a:r>
            <a:br>
              <a:rPr lang="en-US" sz="3300" dirty="0" smtClean="0"/>
            </a:br>
            <a:r>
              <a:rPr lang="en-US" sz="3300" dirty="0" smtClean="0"/>
              <a:t>Lisa Nicoli</a:t>
            </a:r>
          </a:p>
          <a:p>
            <a:pPr>
              <a:lnSpc>
                <a:spcPct val="100000"/>
              </a:lnSpc>
              <a:spcBef>
                <a:spcPts val="0"/>
              </a:spcBef>
            </a:pPr>
            <a:r>
              <a:rPr lang="en-US" dirty="0" smtClean="0"/>
              <a:t>ESA Management Analytics and Performance Statistics (EMAPS)</a:t>
            </a:r>
          </a:p>
          <a:p>
            <a:pPr>
              <a:lnSpc>
                <a:spcPct val="100000"/>
              </a:lnSpc>
              <a:spcBef>
                <a:spcPts val="0"/>
              </a:spcBef>
            </a:pPr>
            <a:r>
              <a:rPr lang="en-US" dirty="0" smtClean="0"/>
              <a:t>Economic Services Administration (ESA)</a:t>
            </a:r>
          </a:p>
          <a:p>
            <a:pPr>
              <a:lnSpc>
                <a:spcPct val="100000"/>
              </a:lnSpc>
              <a:spcBef>
                <a:spcPts val="0"/>
              </a:spcBef>
            </a:pPr>
            <a:r>
              <a:rPr lang="en-US" dirty="0" smtClean="0"/>
              <a:t>Department of Social and Health Services (DSHS)</a:t>
            </a:r>
          </a:p>
          <a:p>
            <a:r>
              <a:rPr lang="en-US" dirty="0" smtClean="0">
                <a:hlinkClick r:id="rId3"/>
              </a:rPr>
              <a:t>lisa.nicoli@dshs.wa.gov</a:t>
            </a:r>
            <a:endParaRPr lang="en-US" dirty="0" smtClean="0"/>
          </a:p>
          <a:p>
            <a:endParaRPr lang="en-US" dirty="0" smtClean="0"/>
          </a:p>
          <a:p>
            <a:endParaRPr lang="en-US" dirty="0"/>
          </a:p>
        </p:txBody>
      </p:sp>
      <p:sp>
        <p:nvSpPr>
          <p:cNvPr id="4"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19</a:t>
            </a:fld>
            <a:endParaRPr lang="en-US"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752219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p:txBody>
          <a:bodyPr anchor="t">
            <a:normAutofit/>
          </a:bodyPr>
          <a:lstStyle/>
          <a:p>
            <a:r>
              <a:rPr lang="en-US" sz="3200" dirty="0" smtClean="0">
                <a:latin typeface="Calibri Light" panose="020F0302020204030204" pitchFamily="34" charset="0"/>
                <a:cs typeface="Calibri Light" panose="020F0302020204030204" pitchFamily="34" charset="0"/>
              </a:rPr>
              <a:t>State and Federal Statutes Governing WorkFirst Performance Measures</a:t>
            </a:r>
            <a:endParaRPr lang="en-US" sz="2000" dirty="0">
              <a:latin typeface="Calibri Light" panose="020F0302020204030204" pitchFamily="34" charset="0"/>
              <a:cs typeface="Calibri Light" panose="020F0302020204030204" pitchFamily="34" charset="0"/>
            </a:endParaRPr>
          </a:p>
        </p:txBody>
      </p:sp>
      <p:sp>
        <p:nvSpPr>
          <p:cNvPr id="6" name="Content Placeholder 5"/>
          <p:cNvSpPr>
            <a:spLocks noGrp="1"/>
          </p:cNvSpPr>
          <p:nvPr>
            <p:ph idx="1"/>
          </p:nvPr>
        </p:nvSpPr>
        <p:spPr>
          <a:xfrm>
            <a:off x="838200" y="1525588"/>
            <a:ext cx="10515600" cy="4351338"/>
          </a:xfrm>
        </p:spPr>
        <p:txBody>
          <a:bodyPr/>
          <a:lstStyle/>
          <a:p>
            <a:r>
              <a:rPr lang="en-US" dirty="0" smtClean="0"/>
              <a:t>State statute </a:t>
            </a:r>
            <a:r>
              <a:rPr lang="en-US" dirty="0"/>
              <a:t>calls for WorkFirst performance </a:t>
            </a:r>
            <a:r>
              <a:rPr lang="en-US" dirty="0" smtClean="0"/>
              <a:t>measures </a:t>
            </a:r>
            <a:r>
              <a:rPr lang="en-US" dirty="0"/>
              <a:t>for use in program evaluation (</a:t>
            </a:r>
            <a:r>
              <a:rPr lang="en-US" u="sng" dirty="0">
                <a:hlinkClick r:id="rId3"/>
              </a:rPr>
              <a:t>RCW 74.08A.400</a:t>
            </a:r>
            <a:r>
              <a:rPr lang="en-US" dirty="0"/>
              <a:t> &amp;</a:t>
            </a:r>
            <a:r>
              <a:rPr lang="en-US" u="sng" dirty="0">
                <a:hlinkClick r:id="rId4"/>
              </a:rPr>
              <a:t> 74.08A.410</a:t>
            </a:r>
            <a:r>
              <a:rPr lang="en-US" dirty="0" smtClean="0"/>
              <a:t>). Measures suggested in statute include:</a:t>
            </a:r>
          </a:p>
          <a:p>
            <a:pPr lvl="1"/>
            <a:r>
              <a:rPr lang="en-US" dirty="0" smtClean="0"/>
              <a:t>Program exits</a:t>
            </a:r>
          </a:p>
          <a:p>
            <a:pPr lvl="1"/>
            <a:r>
              <a:rPr lang="en-US" dirty="0" smtClean="0"/>
              <a:t>Employment, job retention, and earnings</a:t>
            </a:r>
          </a:p>
          <a:p>
            <a:r>
              <a:rPr lang="en-US" dirty="0" smtClean="0"/>
              <a:t>Performance measures by contractor/partner must be reported quarterly (</a:t>
            </a:r>
            <a:r>
              <a:rPr lang="en-US" u="sng" dirty="0" smtClean="0">
                <a:hlinkClick r:id="rId4"/>
              </a:rPr>
              <a:t>RCW 74.08A.410</a:t>
            </a:r>
            <a:r>
              <a:rPr lang="en-US" dirty="0" smtClean="0"/>
              <a:t>)</a:t>
            </a:r>
          </a:p>
          <a:p>
            <a:r>
              <a:rPr lang="en-US" dirty="0" smtClean="0"/>
              <a:t>Fiscal Responsibility Act of 2023 (</a:t>
            </a:r>
            <a:r>
              <a:rPr lang="en-US" dirty="0" smtClean="0">
                <a:hlinkClick r:id="rId5"/>
              </a:rPr>
              <a:t>H.R. 3746</a:t>
            </a:r>
            <a:r>
              <a:rPr lang="en-US" dirty="0" smtClean="0"/>
              <a:t>) requires states to report metrics related to employment and earnings after program exit</a:t>
            </a:r>
            <a:endParaRPr lang="en-US" dirty="0"/>
          </a:p>
        </p:txBody>
      </p:sp>
      <p:sp>
        <p:nvSpPr>
          <p:cNvPr id="3" name="Slide Number Placeholder 2"/>
          <p:cNvSpPr>
            <a:spLocks noGrp="1"/>
          </p:cNvSpPr>
          <p:nvPr>
            <p:ph type="sldNum" sz="quarter" idx="12"/>
          </p:nvPr>
        </p:nvSpPr>
        <p:spPr/>
        <p:txBody>
          <a:bodyPr/>
          <a:lstStyle/>
          <a:p>
            <a:fld id="{2D34F131-CE59-4F01-8765-D56BB3DAABA5}" type="slidenum">
              <a:rPr lang="en-US" sz="1200" smtClean="0">
                <a:latin typeface="Calibri" panose="020F0502020204030204" pitchFamily="34" charset="0"/>
                <a:cs typeface="Calibri" panose="020F0502020204030204" pitchFamily="34" charset="0"/>
              </a:rPr>
              <a:t>2</a:t>
            </a:fld>
            <a:endParaRPr lang="en-US"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502895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p:txBody>
          <a:bodyPr anchor="t">
            <a:normAutofit/>
          </a:bodyPr>
          <a:lstStyle/>
          <a:p>
            <a:r>
              <a:rPr lang="en-US" sz="4400" dirty="0" smtClean="0">
                <a:latin typeface="Calibri Light" panose="020F0302020204030204" pitchFamily="34" charset="0"/>
                <a:cs typeface="Calibri Light" panose="020F0302020204030204" pitchFamily="34" charset="0"/>
              </a:rPr>
              <a:t>Performance Measures for Families and Adults Exiting WorkFirst</a:t>
            </a:r>
            <a:endParaRPr lang="en-US" sz="4400" dirty="0">
              <a:latin typeface="Calibri Light" panose="020F0302020204030204" pitchFamily="34" charset="0"/>
              <a:cs typeface="Calibri Light" panose="020F0302020204030204" pitchFamily="34" charset="0"/>
            </a:endParaRPr>
          </a:p>
        </p:txBody>
      </p:sp>
      <p:sp>
        <p:nvSpPr>
          <p:cNvPr id="3" name="Slide Number Placeholder 2"/>
          <p:cNvSpPr>
            <a:spLocks noGrp="1"/>
          </p:cNvSpPr>
          <p:nvPr>
            <p:ph type="sldNum" sz="quarter" idx="12"/>
          </p:nvPr>
        </p:nvSpPr>
        <p:spPr/>
        <p:txBody>
          <a:bodyPr/>
          <a:lstStyle/>
          <a:p>
            <a:fld id="{2D34F131-CE59-4F01-8765-D56BB3DAABA5}" type="slidenum">
              <a:rPr lang="en-US" sz="1200" smtClean="0">
                <a:latin typeface="Calibri" panose="020F0502020204030204" pitchFamily="34" charset="0"/>
                <a:cs typeface="Calibri" panose="020F0502020204030204" pitchFamily="34" charset="0"/>
              </a:rPr>
              <a:t>3</a:t>
            </a:fld>
            <a:endParaRPr lang="en-US"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067902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200" y="0"/>
            <a:ext cx="10934700" cy="1325563"/>
          </a:xfrm>
        </p:spPr>
        <p:txBody>
          <a:bodyPr>
            <a:normAutofit/>
          </a:bodyPr>
          <a:lstStyle/>
          <a:p>
            <a:r>
              <a:rPr lang="en-US" sz="3200" dirty="0" smtClean="0">
                <a:latin typeface="Calibri Light" panose="020F0302020204030204" pitchFamily="34" charset="0"/>
                <a:cs typeface="Calibri Light" panose="020F0302020204030204" pitchFamily="34" charset="0"/>
              </a:rPr>
              <a:t>WorkFirst Families - Reasons for Exit</a:t>
            </a:r>
            <a:br>
              <a:rPr lang="en-US" sz="3200" dirty="0" smtClean="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July 2016 – March 2024</a:t>
            </a:r>
            <a:endParaRPr lang="en-US" sz="2000" dirty="0">
              <a:latin typeface="Calibri Light" panose="020F0302020204030204" pitchFamily="34" charset="0"/>
              <a:cs typeface="Calibri Light" panose="020F0302020204030204" pitchFamily="34" charset="0"/>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1805418903"/>
              </p:ext>
            </p:extLst>
          </p:nvPr>
        </p:nvGraphicFramePr>
        <p:xfrm>
          <a:off x="838200" y="1085193"/>
          <a:ext cx="10414000" cy="3865150"/>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4</a:t>
            </a:fld>
            <a:endParaRPr lang="en-US" sz="1200" dirty="0">
              <a:latin typeface="Calibri" panose="020F0502020204030204" pitchFamily="34" charset="0"/>
              <a:cs typeface="Calibri" panose="020F0502020204030204" pitchFamily="34" charset="0"/>
            </a:endParaRPr>
          </a:p>
        </p:txBody>
      </p:sp>
      <p:sp>
        <p:nvSpPr>
          <p:cNvPr id="11" name="TextBox 10"/>
          <p:cNvSpPr txBox="1"/>
          <p:nvPr/>
        </p:nvSpPr>
        <p:spPr>
          <a:xfrm>
            <a:off x="1064891" y="4857527"/>
            <a:ext cx="10062217" cy="1384995"/>
          </a:xfrm>
          <a:prstGeom prst="rect">
            <a:avLst/>
          </a:prstGeom>
          <a:noFill/>
        </p:spPr>
        <p:txBody>
          <a:bodyPr wrap="square" rtlCol="0">
            <a:spAutoFit/>
          </a:bodyPr>
          <a:lstStyle/>
          <a:p>
            <a:r>
              <a:rPr lang="en-US" sz="1200" dirty="0" smtClean="0">
                <a:solidFill>
                  <a:schemeClr val="tx1">
                    <a:lumMod val="65000"/>
                    <a:lumOff val="35000"/>
                  </a:schemeClr>
                </a:solidFill>
              </a:rPr>
              <a:t>Note: Exit is defined as case closure followed by three months with no TANF/SFA receipt. Exits are measured at the household or assistance unit level. Only households with adult recipients participate in WorkFirst. The last month that the household received a TANF/SFA issuance is the exit month. The percentages in each month add up to 100%. The spike in Other Income exits from March 2020 to September 2021 is due to pandemic Unemployment Insurance benefits; the June 2023 spike in All Other Closure Reasons reflects the first month that the 60-month time limit was enforced after the pandemic. Reason codes (RCs) are used to explain why cases close. </a:t>
            </a:r>
          </a:p>
          <a:p>
            <a:endParaRPr lang="en-US" sz="1200" dirty="0" smtClean="0">
              <a:solidFill>
                <a:schemeClr val="tx1">
                  <a:lumMod val="65000"/>
                  <a:lumOff val="35000"/>
                </a:schemeClr>
              </a:solidFill>
            </a:endParaRPr>
          </a:p>
          <a:p>
            <a:r>
              <a:rPr lang="en-US" sz="1200" dirty="0" smtClean="0">
                <a:solidFill>
                  <a:schemeClr val="tx1">
                    <a:lumMod val="65000"/>
                    <a:lumOff val="35000"/>
                  </a:schemeClr>
                </a:solidFill>
              </a:rPr>
              <a:t>Source: ESA-EMAPS using the ACES Data Warehouse as of July 2024</a:t>
            </a:r>
            <a:endParaRPr lang="en-US" sz="1200" dirty="0">
              <a:solidFill>
                <a:schemeClr val="tx1">
                  <a:lumMod val="65000"/>
                  <a:lumOff val="35000"/>
                </a:schemeClr>
              </a:solidFill>
            </a:endParaRPr>
          </a:p>
        </p:txBody>
      </p:sp>
    </p:spTree>
    <p:extLst>
      <p:ext uri="{BB962C8B-B14F-4D97-AF65-F5344CB8AC3E}">
        <p14:creationId xmlns:p14="http://schemas.microsoft.com/office/powerpoint/2010/main" val="39358337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199" y="0"/>
            <a:ext cx="10960101" cy="1325563"/>
          </a:xfrm>
        </p:spPr>
        <p:txBody>
          <a:bodyPr>
            <a:normAutofit/>
          </a:bodyPr>
          <a:lstStyle/>
          <a:p>
            <a:r>
              <a:rPr lang="en-US" sz="3200" dirty="0" smtClean="0">
                <a:latin typeface="Calibri Light" panose="020F0302020204030204" pitchFamily="34" charset="0"/>
                <a:cs typeface="Calibri Light" panose="020F0302020204030204" pitchFamily="34" charset="0"/>
              </a:rPr>
              <a:t>WorkFirst Families - Number Exiting Due to Earnings</a:t>
            </a:r>
            <a:br>
              <a:rPr lang="en-US" sz="3200" dirty="0" smtClean="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April 2022 – March 2024</a:t>
            </a:r>
            <a:endParaRPr lang="en-US" sz="2000" dirty="0">
              <a:latin typeface="Calibri Light" panose="020F0302020204030204" pitchFamily="34" charset="0"/>
              <a:cs typeface="Calibri Light" panose="020F0302020204030204" pitchFamily="34" charset="0"/>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966910989"/>
              </p:ext>
            </p:extLst>
          </p:nvPr>
        </p:nvGraphicFramePr>
        <p:xfrm>
          <a:off x="838199" y="832569"/>
          <a:ext cx="105156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5</a:t>
            </a:fld>
            <a:endParaRPr lang="en-US" sz="1200" dirty="0">
              <a:latin typeface="Calibri" panose="020F0502020204030204" pitchFamily="34" charset="0"/>
              <a:cs typeface="Calibri" panose="020F0502020204030204" pitchFamily="34" charset="0"/>
            </a:endParaRPr>
          </a:p>
        </p:txBody>
      </p:sp>
      <p:sp>
        <p:nvSpPr>
          <p:cNvPr id="6" name="TextBox 5"/>
          <p:cNvSpPr txBox="1"/>
          <p:nvPr/>
        </p:nvSpPr>
        <p:spPr>
          <a:xfrm>
            <a:off x="838199" y="5183907"/>
            <a:ext cx="9715500" cy="1015663"/>
          </a:xfrm>
          <a:prstGeom prst="rect">
            <a:avLst/>
          </a:prstGeom>
          <a:noFill/>
        </p:spPr>
        <p:txBody>
          <a:bodyPr wrap="square" rtlCol="0">
            <a:spAutoFit/>
          </a:bodyPr>
          <a:lstStyle/>
          <a:p>
            <a:r>
              <a:rPr lang="en-US" sz="1200" dirty="0" smtClean="0">
                <a:solidFill>
                  <a:schemeClr val="tx1">
                    <a:lumMod val="65000"/>
                    <a:lumOff val="35000"/>
                  </a:schemeClr>
                </a:solidFill>
              </a:rPr>
              <a:t>Note: Exit is defined as case closure followed by three months with no TANF/SFA receipt. Exits are measured at the household or assistance unit level. </a:t>
            </a:r>
            <a:r>
              <a:rPr lang="en-US" sz="1200" dirty="0">
                <a:solidFill>
                  <a:schemeClr val="tx1">
                    <a:lumMod val="65000"/>
                    <a:lumOff val="35000"/>
                  </a:schemeClr>
                </a:solidFill>
              </a:rPr>
              <a:t>Only households with adult recipients participate in WorkFirst. The </a:t>
            </a:r>
            <a:r>
              <a:rPr lang="en-US" sz="1200" dirty="0" smtClean="0">
                <a:solidFill>
                  <a:schemeClr val="tx1">
                    <a:lumMod val="65000"/>
                    <a:lumOff val="35000"/>
                  </a:schemeClr>
                </a:solidFill>
              </a:rPr>
              <a:t>last month that the household received a TANF/SFA issuance is the exit month</a:t>
            </a:r>
            <a:r>
              <a:rPr lang="en-US" sz="1200" dirty="0">
                <a:solidFill>
                  <a:schemeClr val="tx1">
                    <a:lumMod val="65000"/>
                    <a:lumOff val="35000"/>
                  </a:schemeClr>
                </a:solidFill>
              </a:rPr>
              <a:t>. </a:t>
            </a:r>
            <a:r>
              <a:rPr lang="en-US" sz="1200" dirty="0" smtClean="0">
                <a:solidFill>
                  <a:schemeClr val="tx1">
                    <a:lumMod val="65000"/>
                    <a:lumOff val="35000"/>
                  </a:schemeClr>
                </a:solidFill>
              </a:rPr>
              <a:t>Exiting due to earnings is defined as an exit with a 334 – Exceeded Earned Income Limit reason code.</a:t>
            </a:r>
          </a:p>
          <a:p>
            <a:endParaRPr lang="en-US" sz="1200" dirty="0" smtClean="0">
              <a:solidFill>
                <a:schemeClr val="tx1">
                  <a:lumMod val="65000"/>
                  <a:lumOff val="35000"/>
                </a:schemeClr>
              </a:solidFill>
            </a:endParaRPr>
          </a:p>
          <a:p>
            <a:r>
              <a:rPr lang="en-US" sz="1200" dirty="0" smtClean="0">
                <a:solidFill>
                  <a:schemeClr val="tx1">
                    <a:lumMod val="65000"/>
                    <a:lumOff val="35000"/>
                  </a:schemeClr>
                </a:solidFill>
              </a:rPr>
              <a:t>Source: ESA-EMAPS using the ACES Data Warehouse as of July 2024</a:t>
            </a:r>
            <a:endParaRPr lang="en-US" sz="1200" dirty="0">
              <a:solidFill>
                <a:schemeClr val="tx1">
                  <a:lumMod val="65000"/>
                  <a:lumOff val="35000"/>
                </a:schemeClr>
              </a:solidFill>
            </a:endParaRPr>
          </a:p>
        </p:txBody>
      </p:sp>
    </p:spTree>
    <p:extLst>
      <p:ext uri="{BB962C8B-B14F-4D97-AF65-F5344CB8AC3E}">
        <p14:creationId xmlns:p14="http://schemas.microsoft.com/office/powerpoint/2010/main" val="15868640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199" y="0"/>
            <a:ext cx="11163300" cy="1325563"/>
          </a:xfrm>
        </p:spPr>
        <p:txBody>
          <a:bodyPr>
            <a:normAutofit/>
          </a:bodyPr>
          <a:lstStyle/>
          <a:p>
            <a:r>
              <a:rPr lang="en-US" sz="3200" dirty="0" smtClean="0">
                <a:latin typeface="Calibri Light" panose="020F0302020204030204" pitchFamily="34" charset="0"/>
                <a:cs typeface="Calibri Light" panose="020F0302020204030204" pitchFamily="34" charset="0"/>
              </a:rPr>
              <a:t>WorkFirst Adults - Employed at Exit</a:t>
            </a:r>
            <a:r>
              <a:rPr lang="en-US" sz="3200" dirty="0">
                <a:latin typeface="Calibri Light" panose="020F0302020204030204" pitchFamily="34" charset="0"/>
                <a:cs typeface="Calibri Light" panose="020F0302020204030204" pitchFamily="34" charset="0"/>
              </a:rPr>
              <a:t/>
            </a:r>
            <a:br>
              <a:rPr lang="en-US" sz="3200" dirty="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Exit Quarter and First Quarter after Exit</a:t>
            </a:r>
            <a:endParaRPr lang="en-US" sz="2000" dirty="0">
              <a:latin typeface="Calibri Light" panose="020F0302020204030204" pitchFamily="34" charset="0"/>
              <a:cs typeface="Calibri Light" panose="020F0302020204030204" pitchFamily="34" charset="0"/>
            </a:endParaRPr>
          </a:p>
        </p:txBody>
      </p:sp>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6</a:t>
            </a:fld>
            <a:endParaRPr lang="en-US" sz="1200" dirty="0">
              <a:latin typeface="Calibri" panose="020F0502020204030204" pitchFamily="34" charset="0"/>
              <a:cs typeface="Calibri" panose="020F0502020204030204" pitchFamily="34" charset="0"/>
            </a:endParaRPr>
          </a:p>
        </p:txBody>
      </p:sp>
      <p:sp>
        <p:nvSpPr>
          <p:cNvPr id="6" name="TextBox 5"/>
          <p:cNvSpPr txBox="1"/>
          <p:nvPr/>
        </p:nvSpPr>
        <p:spPr>
          <a:xfrm>
            <a:off x="880116" y="5011629"/>
            <a:ext cx="9715500" cy="1200329"/>
          </a:xfrm>
          <a:prstGeom prst="rect">
            <a:avLst/>
          </a:prstGeom>
          <a:noFill/>
        </p:spPr>
        <p:txBody>
          <a:bodyPr wrap="square" rtlCol="0">
            <a:spAutoFit/>
          </a:bodyPr>
          <a:lstStyle/>
          <a:p>
            <a:r>
              <a:rPr lang="en-US" sz="1200" dirty="0">
                <a:solidFill>
                  <a:schemeClr val="tx1">
                    <a:lumMod val="65000"/>
                    <a:lumOff val="35000"/>
                  </a:schemeClr>
                </a:solidFill>
              </a:rPr>
              <a:t>Note: Exit is defined as at least one month with a TANF/SFA issuance followed by at least three months with no TANF/SFA issuance. The exit quarter includes the last month of TANF/SFA receipt. For percent employed, the denominator is the number of adults who exited TANF/SFA during the listed quarter; the numerator is the number of those exiting adults who had any employment recorded in the Unemployment Insurance (UI) system in either the exit quarter or the quarter after exit. </a:t>
            </a:r>
            <a:endParaRPr lang="en-US" sz="1200" dirty="0" smtClean="0">
              <a:solidFill>
                <a:schemeClr val="tx1">
                  <a:lumMod val="65000"/>
                  <a:lumOff val="35000"/>
                </a:schemeClr>
              </a:solidFill>
            </a:endParaRPr>
          </a:p>
          <a:p>
            <a:endParaRPr lang="en-US" sz="1200" dirty="0">
              <a:solidFill>
                <a:schemeClr val="tx1">
                  <a:lumMod val="65000"/>
                  <a:lumOff val="35000"/>
                </a:schemeClr>
              </a:solidFill>
            </a:endParaRPr>
          </a:p>
          <a:p>
            <a:r>
              <a:rPr lang="en-US" sz="1200" dirty="0">
                <a:solidFill>
                  <a:schemeClr val="tx1">
                    <a:lumMod val="65000"/>
                    <a:lumOff val="35000"/>
                  </a:schemeClr>
                </a:solidFill>
              </a:rPr>
              <a:t>Source: ESA-EMAPS using the ACES Data Warehouse as of </a:t>
            </a:r>
            <a:r>
              <a:rPr lang="en-US" sz="1200" dirty="0" smtClean="0">
                <a:solidFill>
                  <a:schemeClr val="tx1">
                    <a:lumMod val="65000"/>
                    <a:lumOff val="35000"/>
                  </a:schemeClr>
                </a:solidFill>
              </a:rPr>
              <a:t>July 2024 </a:t>
            </a:r>
            <a:r>
              <a:rPr lang="en-US" sz="1200" dirty="0">
                <a:solidFill>
                  <a:schemeClr val="tx1">
                    <a:lumMod val="65000"/>
                    <a:lumOff val="35000"/>
                  </a:schemeClr>
                </a:solidFill>
              </a:rPr>
              <a:t>and ESD’s UI wage data</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529378356"/>
              </p:ext>
            </p:extLst>
          </p:nvPr>
        </p:nvGraphicFramePr>
        <p:xfrm>
          <a:off x="838199" y="1146468"/>
          <a:ext cx="10477501" cy="391902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49807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199" y="0"/>
            <a:ext cx="10960101" cy="1325563"/>
          </a:xfrm>
        </p:spPr>
        <p:txBody>
          <a:bodyPr>
            <a:normAutofit/>
          </a:bodyPr>
          <a:lstStyle/>
          <a:p>
            <a:r>
              <a:rPr lang="en-US" sz="3200" dirty="0">
                <a:latin typeface="Calibri Light" panose="020F0302020204030204" pitchFamily="34" charset="0"/>
                <a:cs typeface="Calibri Light" panose="020F0302020204030204" pitchFamily="34" charset="0"/>
              </a:rPr>
              <a:t>WorkFirst Adults </a:t>
            </a:r>
            <a:r>
              <a:rPr lang="en-US" sz="3200" dirty="0" smtClean="0">
                <a:latin typeface="Calibri Light" panose="020F0302020204030204" pitchFamily="34" charset="0"/>
                <a:cs typeface="Calibri Light" panose="020F0302020204030204" pitchFamily="34" charset="0"/>
              </a:rPr>
              <a:t>- Employment &amp; Earnings</a:t>
            </a:r>
            <a:br>
              <a:rPr lang="en-US" sz="3200" dirty="0" smtClean="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Second Quarter after Exit</a:t>
            </a:r>
            <a:endParaRPr lang="en-US" sz="2000" dirty="0">
              <a:latin typeface="Calibri Light" panose="020F0302020204030204" pitchFamily="34" charset="0"/>
              <a:cs typeface="Calibri Light" panose="020F0302020204030204" pitchFamily="34" charset="0"/>
            </a:endParaRPr>
          </a:p>
        </p:txBody>
      </p:sp>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7</a:t>
            </a:fld>
            <a:endParaRPr lang="en-US" sz="1200" dirty="0">
              <a:latin typeface="Calibri" panose="020F0502020204030204" pitchFamily="34" charset="0"/>
              <a:cs typeface="Calibri" panose="020F0502020204030204" pitchFamily="34" charset="0"/>
            </a:endParaRPr>
          </a:p>
        </p:txBody>
      </p:sp>
      <p:sp>
        <p:nvSpPr>
          <p:cNvPr id="6" name="TextBox 5"/>
          <p:cNvSpPr txBox="1"/>
          <p:nvPr/>
        </p:nvSpPr>
        <p:spPr>
          <a:xfrm>
            <a:off x="838199" y="4876420"/>
            <a:ext cx="9715500" cy="1384995"/>
          </a:xfrm>
          <a:prstGeom prst="rect">
            <a:avLst/>
          </a:prstGeom>
          <a:noFill/>
        </p:spPr>
        <p:txBody>
          <a:bodyPr wrap="square" rtlCol="0">
            <a:spAutoFit/>
          </a:bodyPr>
          <a:lstStyle/>
          <a:p>
            <a:r>
              <a:rPr lang="en-US" sz="1200" dirty="0">
                <a:solidFill>
                  <a:schemeClr val="tx1">
                    <a:lumMod val="65000"/>
                    <a:lumOff val="35000"/>
                  </a:schemeClr>
                </a:solidFill>
              </a:rPr>
              <a:t>Note: Exit is defined as at least one month with a TANF/SFA issuance followed by at least three months with no TANF/SFA issuance. The exit quarter includes the last month of TANF/SFA </a:t>
            </a:r>
            <a:r>
              <a:rPr lang="en-US" sz="1200" dirty="0" smtClean="0">
                <a:solidFill>
                  <a:schemeClr val="tx1">
                    <a:lumMod val="65000"/>
                    <a:lumOff val="35000"/>
                  </a:schemeClr>
                </a:solidFill>
              </a:rPr>
              <a:t>receipt. </a:t>
            </a:r>
            <a:r>
              <a:rPr lang="en-US" sz="1200" dirty="0">
                <a:solidFill>
                  <a:schemeClr val="tx1">
                    <a:lumMod val="65000"/>
                    <a:lumOff val="35000"/>
                  </a:schemeClr>
                </a:solidFill>
              </a:rPr>
              <a:t>For percent employed, the denominator is the number of adults who exited TANF/SFA during the listed quarter; the numerator is the number of those exiting adults who had any employment recorded in the Unemployment Insurance (UI) system in </a:t>
            </a:r>
            <a:r>
              <a:rPr lang="en-US" sz="1200" dirty="0" smtClean="0">
                <a:solidFill>
                  <a:schemeClr val="tx1">
                    <a:lumMod val="65000"/>
                    <a:lumOff val="35000"/>
                  </a:schemeClr>
                </a:solidFill>
              </a:rPr>
              <a:t>the second </a:t>
            </a:r>
            <a:r>
              <a:rPr lang="en-US" sz="1200" dirty="0">
                <a:solidFill>
                  <a:schemeClr val="tx1">
                    <a:lumMod val="65000"/>
                    <a:lumOff val="35000"/>
                  </a:schemeClr>
                </a:solidFill>
              </a:rPr>
              <a:t>quarter after </a:t>
            </a:r>
            <a:r>
              <a:rPr lang="en-US" sz="1200" dirty="0" smtClean="0">
                <a:solidFill>
                  <a:schemeClr val="tx1">
                    <a:lumMod val="65000"/>
                    <a:lumOff val="35000"/>
                  </a:schemeClr>
                </a:solidFill>
              </a:rPr>
              <a:t>exit. Median </a:t>
            </a:r>
            <a:r>
              <a:rPr lang="en-US" sz="1200" dirty="0">
                <a:solidFill>
                  <a:schemeClr val="tx1">
                    <a:lumMod val="65000"/>
                    <a:lumOff val="35000"/>
                  </a:schemeClr>
                </a:solidFill>
              </a:rPr>
              <a:t>earnings are based on earnings recorded in the </a:t>
            </a:r>
            <a:r>
              <a:rPr lang="en-US" sz="1200" dirty="0" smtClean="0">
                <a:solidFill>
                  <a:schemeClr val="tx1">
                    <a:lumMod val="65000"/>
                    <a:lumOff val="35000"/>
                  </a:schemeClr>
                </a:solidFill>
              </a:rPr>
              <a:t>UI </a:t>
            </a:r>
            <a:r>
              <a:rPr lang="en-US" sz="1200" dirty="0">
                <a:solidFill>
                  <a:schemeClr val="tx1">
                    <a:lumMod val="65000"/>
                    <a:lumOff val="35000"/>
                  </a:schemeClr>
                </a:solidFill>
              </a:rPr>
              <a:t>system in the second quarter after exit. Those with no earnings in the quarter are excluded. </a:t>
            </a:r>
            <a:endParaRPr lang="en-US" sz="1200" dirty="0" smtClean="0">
              <a:solidFill>
                <a:schemeClr val="tx1">
                  <a:lumMod val="65000"/>
                  <a:lumOff val="35000"/>
                </a:schemeClr>
              </a:solidFill>
            </a:endParaRPr>
          </a:p>
          <a:p>
            <a:endParaRPr lang="en-US" sz="1200" dirty="0">
              <a:solidFill>
                <a:schemeClr val="tx1">
                  <a:lumMod val="65000"/>
                  <a:lumOff val="35000"/>
                </a:schemeClr>
              </a:solidFill>
            </a:endParaRPr>
          </a:p>
          <a:p>
            <a:r>
              <a:rPr lang="en-US" sz="1200" dirty="0" smtClean="0">
                <a:solidFill>
                  <a:schemeClr val="tx1">
                    <a:lumMod val="65000"/>
                    <a:lumOff val="35000"/>
                  </a:schemeClr>
                </a:solidFill>
              </a:rPr>
              <a:t>Source: ESA-EMAPS using the ACES Data Warehouse as of July 2024 </a:t>
            </a:r>
            <a:r>
              <a:rPr lang="en-US" sz="1200" dirty="0">
                <a:solidFill>
                  <a:schemeClr val="tx1">
                    <a:lumMod val="65000"/>
                    <a:lumOff val="35000"/>
                  </a:schemeClr>
                </a:solidFill>
              </a:rPr>
              <a:t>and ESD’s UI wage data</a:t>
            </a:r>
          </a:p>
        </p:txBody>
      </p:sp>
      <p:graphicFrame>
        <p:nvGraphicFramePr>
          <p:cNvPr id="13" name="Chart 12"/>
          <p:cNvGraphicFramePr/>
          <p:nvPr>
            <p:extLst>
              <p:ext uri="{D42A27DB-BD31-4B8C-83A1-F6EECF244321}">
                <p14:modId xmlns:p14="http://schemas.microsoft.com/office/powerpoint/2010/main" val="374392883"/>
              </p:ext>
            </p:extLst>
          </p:nvPr>
        </p:nvGraphicFramePr>
        <p:xfrm>
          <a:off x="838199" y="1168400"/>
          <a:ext cx="10240017" cy="3820109"/>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Box 4"/>
          <p:cNvSpPr txBox="1"/>
          <p:nvPr/>
        </p:nvSpPr>
        <p:spPr>
          <a:xfrm>
            <a:off x="8212449" y="912820"/>
            <a:ext cx="1181113"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chemeClr val="accent2"/>
                </a:solidFill>
              </a:rPr>
              <a:t>49.7%</a:t>
            </a:r>
          </a:p>
          <a:p>
            <a:pPr algn="ctr"/>
            <a:r>
              <a:rPr lang="en-US" sz="1400" dirty="0" smtClean="0">
                <a:solidFill>
                  <a:schemeClr val="accent2"/>
                </a:solidFill>
              </a:rPr>
              <a:t>Q1 2022 </a:t>
            </a:r>
            <a:endParaRPr lang="en-US" sz="1400" dirty="0">
              <a:solidFill>
                <a:schemeClr val="accent2"/>
              </a:solidFill>
            </a:endParaRPr>
          </a:p>
        </p:txBody>
      </p:sp>
      <p:sp>
        <p:nvSpPr>
          <p:cNvPr id="15" name="TextBox 4"/>
          <p:cNvSpPr txBox="1"/>
          <p:nvPr/>
        </p:nvSpPr>
        <p:spPr>
          <a:xfrm>
            <a:off x="6311252" y="1497595"/>
            <a:ext cx="1181113"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chemeClr val="accent2"/>
                </a:solidFill>
              </a:rPr>
              <a:t>37.3%</a:t>
            </a:r>
          </a:p>
          <a:p>
            <a:pPr algn="ctr"/>
            <a:r>
              <a:rPr lang="en-US" sz="1400" dirty="0" smtClean="0">
                <a:solidFill>
                  <a:schemeClr val="accent2"/>
                </a:solidFill>
              </a:rPr>
              <a:t>Q3 2020 </a:t>
            </a:r>
            <a:endParaRPr lang="en-US" sz="1400" dirty="0">
              <a:solidFill>
                <a:schemeClr val="accent2"/>
              </a:solidFill>
            </a:endParaRPr>
          </a:p>
        </p:txBody>
      </p:sp>
      <p:sp>
        <p:nvSpPr>
          <p:cNvPr id="9" name="TextBox 4"/>
          <p:cNvSpPr txBox="1"/>
          <p:nvPr/>
        </p:nvSpPr>
        <p:spPr>
          <a:xfrm>
            <a:off x="1240149" y="1071148"/>
            <a:ext cx="1181113"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chemeClr val="accent2"/>
                </a:solidFill>
              </a:rPr>
              <a:t>45.4%</a:t>
            </a:r>
          </a:p>
          <a:p>
            <a:pPr algn="ctr"/>
            <a:r>
              <a:rPr lang="en-US" sz="1400" dirty="0" smtClean="0">
                <a:solidFill>
                  <a:schemeClr val="accent2"/>
                </a:solidFill>
              </a:rPr>
              <a:t>Q3 2016 </a:t>
            </a:r>
            <a:endParaRPr lang="en-US" sz="1400" dirty="0">
              <a:solidFill>
                <a:schemeClr val="accent2"/>
              </a:solidFill>
            </a:endParaRPr>
          </a:p>
        </p:txBody>
      </p:sp>
    </p:spTree>
    <p:extLst>
      <p:ext uri="{BB962C8B-B14F-4D97-AF65-F5344CB8AC3E}">
        <p14:creationId xmlns:p14="http://schemas.microsoft.com/office/powerpoint/2010/main" val="10647642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199" y="0"/>
            <a:ext cx="10960101" cy="1325563"/>
          </a:xfrm>
        </p:spPr>
        <p:txBody>
          <a:bodyPr>
            <a:normAutofit/>
          </a:bodyPr>
          <a:lstStyle/>
          <a:p>
            <a:r>
              <a:rPr lang="en-US" sz="3200" dirty="0" smtClean="0">
                <a:latin typeface="Calibri Light" panose="020F0302020204030204" pitchFamily="34" charset="0"/>
                <a:cs typeface="Calibri Light" panose="020F0302020204030204" pitchFamily="34" charset="0"/>
              </a:rPr>
              <a:t>WorkFirst Adults - Employment Retention &amp; Earnings</a:t>
            </a:r>
            <a:br>
              <a:rPr lang="en-US" sz="3200" dirty="0" smtClean="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Fourth Quarter after Exit</a:t>
            </a:r>
            <a:endParaRPr lang="en-US" sz="2000" dirty="0">
              <a:latin typeface="Calibri Light" panose="020F0302020204030204" pitchFamily="34" charset="0"/>
              <a:cs typeface="Calibri Light" panose="020F0302020204030204" pitchFamily="34" charset="0"/>
            </a:endParaRPr>
          </a:p>
        </p:txBody>
      </p:sp>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8</a:t>
            </a:fld>
            <a:endParaRPr lang="en-US" sz="1200" dirty="0">
              <a:latin typeface="Calibri" panose="020F0502020204030204" pitchFamily="34" charset="0"/>
              <a:cs typeface="Calibri" panose="020F0502020204030204" pitchFamily="34" charset="0"/>
            </a:endParaRPr>
          </a:p>
        </p:txBody>
      </p:sp>
      <p:sp>
        <p:nvSpPr>
          <p:cNvPr id="6" name="TextBox 5"/>
          <p:cNvSpPr txBox="1"/>
          <p:nvPr/>
        </p:nvSpPr>
        <p:spPr>
          <a:xfrm>
            <a:off x="838199" y="4876610"/>
            <a:ext cx="9715500" cy="1384995"/>
          </a:xfrm>
          <a:prstGeom prst="rect">
            <a:avLst/>
          </a:prstGeom>
          <a:noFill/>
        </p:spPr>
        <p:txBody>
          <a:bodyPr wrap="square" rtlCol="0">
            <a:spAutoFit/>
          </a:bodyPr>
          <a:lstStyle/>
          <a:p>
            <a:r>
              <a:rPr lang="en-US" sz="1200" dirty="0">
                <a:solidFill>
                  <a:schemeClr val="tx1">
                    <a:lumMod val="65000"/>
                    <a:lumOff val="35000"/>
                  </a:schemeClr>
                </a:solidFill>
              </a:rPr>
              <a:t>Note: Exit is defined as at least one month with a TANF/SFA issuance followed by at least three months with no TANF/SFA issuance. The exit quarter includes the last month of TANF/SFA </a:t>
            </a:r>
            <a:r>
              <a:rPr lang="en-US" sz="1200" dirty="0" smtClean="0">
                <a:solidFill>
                  <a:schemeClr val="tx1">
                    <a:lumMod val="65000"/>
                    <a:lumOff val="35000"/>
                  </a:schemeClr>
                </a:solidFill>
              </a:rPr>
              <a:t>receipt. </a:t>
            </a:r>
            <a:r>
              <a:rPr lang="en-US" sz="1200" dirty="0">
                <a:solidFill>
                  <a:schemeClr val="tx1">
                    <a:lumMod val="65000"/>
                    <a:lumOff val="35000"/>
                  </a:schemeClr>
                </a:solidFill>
              </a:rPr>
              <a:t>For percent </a:t>
            </a:r>
            <a:r>
              <a:rPr lang="en-US" sz="1200" dirty="0" smtClean="0">
                <a:solidFill>
                  <a:schemeClr val="tx1">
                    <a:lumMod val="65000"/>
                    <a:lumOff val="35000"/>
                  </a:schemeClr>
                </a:solidFill>
              </a:rPr>
              <a:t>retained employment, </a:t>
            </a:r>
            <a:r>
              <a:rPr lang="en-US" sz="1200" dirty="0">
                <a:solidFill>
                  <a:schemeClr val="tx1">
                    <a:lumMod val="65000"/>
                    <a:lumOff val="35000"/>
                  </a:schemeClr>
                </a:solidFill>
              </a:rPr>
              <a:t>the denominator is the number of adults who exited TANF/SFA during the listed </a:t>
            </a:r>
            <a:r>
              <a:rPr lang="en-US" sz="1200" dirty="0" smtClean="0">
                <a:solidFill>
                  <a:schemeClr val="tx1">
                    <a:lumMod val="65000"/>
                    <a:lumOff val="35000"/>
                  </a:schemeClr>
                </a:solidFill>
              </a:rPr>
              <a:t>quarter </a:t>
            </a:r>
            <a:r>
              <a:rPr lang="en-US" sz="1200" dirty="0">
                <a:solidFill>
                  <a:schemeClr val="tx1">
                    <a:lumMod val="65000"/>
                    <a:lumOff val="35000"/>
                  </a:schemeClr>
                </a:solidFill>
              </a:rPr>
              <a:t>and had any employment recorded in the Unemployment Insurance (UI) system in the second quarter after </a:t>
            </a:r>
            <a:r>
              <a:rPr lang="en-US" sz="1200" dirty="0" smtClean="0">
                <a:solidFill>
                  <a:schemeClr val="tx1">
                    <a:lumMod val="65000"/>
                    <a:lumOff val="35000"/>
                  </a:schemeClr>
                </a:solidFill>
              </a:rPr>
              <a:t>exit. The </a:t>
            </a:r>
            <a:r>
              <a:rPr lang="en-US" sz="1200" dirty="0">
                <a:solidFill>
                  <a:schemeClr val="tx1">
                    <a:lumMod val="65000"/>
                    <a:lumOff val="35000"/>
                  </a:schemeClr>
                </a:solidFill>
              </a:rPr>
              <a:t>numerator is the number of those exiting adults who had any employment recorded in the </a:t>
            </a:r>
            <a:r>
              <a:rPr lang="en-US" sz="1200" dirty="0" smtClean="0">
                <a:solidFill>
                  <a:schemeClr val="tx1">
                    <a:lumMod val="65000"/>
                    <a:lumOff val="35000"/>
                  </a:schemeClr>
                </a:solidFill>
              </a:rPr>
              <a:t>UI </a:t>
            </a:r>
            <a:r>
              <a:rPr lang="en-US" sz="1200" dirty="0">
                <a:solidFill>
                  <a:schemeClr val="tx1">
                    <a:lumMod val="65000"/>
                    <a:lumOff val="35000"/>
                  </a:schemeClr>
                </a:solidFill>
              </a:rPr>
              <a:t>system in </a:t>
            </a:r>
            <a:r>
              <a:rPr lang="en-US" sz="1200" dirty="0" smtClean="0">
                <a:solidFill>
                  <a:schemeClr val="tx1">
                    <a:lumMod val="65000"/>
                    <a:lumOff val="35000"/>
                  </a:schemeClr>
                </a:solidFill>
              </a:rPr>
              <a:t>the fourth </a:t>
            </a:r>
            <a:r>
              <a:rPr lang="en-US" sz="1200" dirty="0">
                <a:solidFill>
                  <a:schemeClr val="tx1">
                    <a:lumMod val="65000"/>
                    <a:lumOff val="35000"/>
                  </a:schemeClr>
                </a:solidFill>
              </a:rPr>
              <a:t>quarter after </a:t>
            </a:r>
            <a:r>
              <a:rPr lang="en-US" sz="1200" dirty="0" smtClean="0">
                <a:solidFill>
                  <a:schemeClr val="tx1">
                    <a:lumMod val="65000"/>
                    <a:lumOff val="35000"/>
                  </a:schemeClr>
                </a:solidFill>
              </a:rPr>
              <a:t>exit. Median </a:t>
            </a:r>
            <a:r>
              <a:rPr lang="en-US" sz="1200" dirty="0">
                <a:solidFill>
                  <a:schemeClr val="tx1">
                    <a:lumMod val="65000"/>
                    <a:lumOff val="35000"/>
                  </a:schemeClr>
                </a:solidFill>
              </a:rPr>
              <a:t>earnings are based on earnings recorded in the </a:t>
            </a:r>
            <a:r>
              <a:rPr lang="en-US" sz="1200" dirty="0" smtClean="0">
                <a:solidFill>
                  <a:schemeClr val="tx1">
                    <a:lumMod val="65000"/>
                    <a:lumOff val="35000"/>
                  </a:schemeClr>
                </a:solidFill>
              </a:rPr>
              <a:t>UI </a:t>
            </a:r>
            <a:r>
              <a:rPr lang="en-US" sz="1200" dirty="0">
                <a:solidFill>
                  <a:schemeClr val="tx1">
                    <a:lumMod val="65000"/>
                    <a:lumOff val="35000"/>
                  </a:schemeClr>
                </a:solidFill>
              </a:rPr>
              <a:t>system in the </a:t>
            </a:r>
            <a:r>
              <a:rPr lang="en-US" sz="1200" dirty="0" smtClean="0">
                <a:solidFill>
                  <a:schemeClr val="tx1">
                    <a:lumMod val="65000"/>
                    <a:lumOff val="35000"/>
                  </a:schemeClr>
                </a:solidFill>
              </a:rPr>
              <a:t>fourth </a:t>
            </a:r>
            <a:r>
              <a:rPr lang="en-US" sz="1200" dirty="0">
                <a:solidFill>
                  <a:schemeClr val="tx1">
                    <a:lumMod val="65000"/>
                    <a:lumOff val="35000"/>
                  </a:schemeClr>
                </a:solidFill>
              </a:rPr>
              <a:t>quarter after exit. Those with no earnings in the quarter are excluded. </a:t>
            </a:r>
            <a:endParaRPr lang="en-US" sz="1200" dirty="0" smtClean="0">
              <a:solidFill>
                <a:schemeClr val="tx1">
                  <a:lumMod val="65000"/>
                  <a:lumOff val="35000"/>
                </a:schemeClr>
              </a:solidFill>
            </a:endParaRPr>
          </a:p>
          <a:p>
            <a:endParaRPr lang="en-US" sz="1200" dirty="0">
              <a:solidFill>
                <a:schemeClr val="tx1">
                  <a:lumMod val="65000"/>
                  <a:lumOff val="35000"/>
                </a:schemeClr>
              </a:solidFill>
            </a:endParaRPr>
          </a:p>
          <a:p>
            <a:r>
              <a:rPr lang="en-US" sz="1200" dirty="0" smtClean="0">
                <a:solidFill>
                  <a:schemeClr val="tx1">
                    <a:lumMod val="65000"/>
                    <a:lumOff val="35000"/>
                  </a:schemeClr>
                </a:solidFill>
              </a:rPr>
              <a:t>Source: ESA-EMAPS using the ACES Data Warehouse as of July 2024 </a:t>
            </a:r>
            <a:r>
              <a:rPr lang="en-US" sz="1200" dirty="0">
                <a:solidFill>
                  <a:schemeClr val="tx1">
                    <a:lumMod val="65000"/>
                    <a:lumOff val="35000"/>
                  </a:schemeClr>
                </a:solidFill>
              </a:rPr>
              <a:t>and ESD’s UI wage data</a:t>
            </a:r>
          </a:p>
        </p:txBody>
      </p:sp>
      <p:graphicFrame>
        <p:nvGraphicFramePr>
          <p:cNvPr id="13" name="Chart 12"/>
          <p:cNvGraphicFramePr/>
          <p:nvPr>
            <p:extLst>
              <p:ext uri="{D42A27DB-BD31-4B8C-83A1-F6EECF244321}">
                <p14:modId xmlns:p14="http://schemas.microsoft.com/office/powerpoint/2010/main" val="3600500094"/>
              </p:ext>
            </p:extLst>
          </p:nvPr>
        </p:nvGraphicFramePr>
        <p:xfrm>
          <a:off x="838199" y="1168401"/>
          <a:ext cx="10240017" cy="3708210"/>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Box 4"/>
          <p:cNvSpPr txBox="1"/>
          <p:nvPr/>
        </p:nvSpPr>
        <p:spPr>
          <a:xfrm>
            <a:off x="5105392" y="1147763"/>
            <a:ext cx="1181113"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00B050"/>
                </a:solidFill>
              </a:rPr>
              <a:t>70.8%</a:t>
            </a:r>
          </a:p>
          <a:p>
            <a:pPr algn="ctr"/>
            <a:r>
              <a:rPr lang="en-US" sz="1400" dirty="0" smtClean="0">
                <a:solidFill>
                  <a:srgbClr val="00B050"/>
                </a:solidFill>
              </a:rPr>
              <a:t>Q2 2019</a:t>
            </a:r>
            <a:r>
              <a:rPr lang="en-US" sz="1400" dirty="0" smtClean="0">
                <a:solidFill>
                  <a:schemeClr val="accent2"/>
                </a:solidFill>
              </a:rPr>
              <a:t> </a:t>
            </a:r>
            <a:endParaRPr lang="en-US" sz="1400" dirty="0">
              <a:solidFill>
                <a:schemeClr val="accent2"/>
              </a:solidFill>
            </a:endParaRPr>
          </a:p>
        </p:txBody>
      </p:sp>
      <p:sp>
        <p:nvSpPr>
          <p:cNvPr id="15" name="TextBox 4"/>
          <p:cNvSpPr txBox="1"/>
          <p:nvPr/>
        </p:nvSpPr>
        <p:spPr>
          <a:xfrm>
            <a:off x="8102104" y="876013"/>
            <a:ext cx="1181113"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00B050"/>
                </a:solidFill>
              </a:rPr>
              <a:t>83.0%</a:t>
            </a:r>
          </a:p>
          <a:p>
            <a:pPr algn="ctr"/>
            <a:r>
              <a:rPr lang="en-US" sz="1400" dirty="0" smtClean="0">
                <a:solidFill>
                  <a:srgbClr val="00B050"/>
                </a:solidFill>
              </a:rPr>
              <a:t>Q3 2021 </a:t>
            </a:r>
            <a:endParaRPr lang="en-US" sz="1400" dirty="0">
              <a:solidFill>
                <a:srgbClr val="00B050"/>
              </a:solidFill>
            </a:endParaRPr>
          </a:p>
        </p:txBody>
      </p:sp>
      <p:sp>
        <p:nvSpPr>
          <p:cNvPr id="9" name="TextBox 4"/>
          <p:cNvSpPr txBox="1"/>
          <p:nvPr/>
        </p:nvSpPr>
        <p:spPr>
          <a:xfrm>
            <a:off x="9702317" y="940842"/>
            <a:ext cx="1181113"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00B050"/>
                </a:solidFill>
              </a:rPr>
              <a:t>81.0%</a:t>
            </a:r>
          </a:p>
          <a:p>
            <a:pPr algn="ctr"/>
            <a:r>
              <a:rPr lang="en-US" sz="1400" dirty="0" smtClean="0">
                <a:solidFill>
                  <a:srgbClr val="00B050"/>
                </a:solidFill>
              </a:rPr>
              <a:t>Q4 2022 </a:t>
            </a:r>
            <a:endParaRPr lang="en-US" sz="1400" dirty="0">
              <a:solidFill>
                <a:srgbClr val="00B050"/>
              </a:solidFill>
            </a:endParaRPr>
          </a:p>
        </p:txBody>
      </p:sp>
      <p:sp>
        <p:nvSpPr>
          <p:cNvPr id="10" name="TextBox 4"/>
          <p:cNvSpPr txBox="1"/>
          <p:nvPr/>
        </p:nvSpPr>
        <p:spPr>
          <a:xfrm>
            <a:off x="1200126" y="940841"/>
            <a:ext cx="1181113"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00B050"/>
                </a:solidFill>
              </a:rPr>
              <a:t>80.6%</a:t>
            </a:r>
          </a:p>
          <a:p>
            <a:pPr algn="ctr"/>
            <a:r>
              <a:rPr lang="en-US" sz="1400" dirty="0" smtClean="0">
                <a:solidFill>
                  <a:srgbClr val="00B050"/>
                </a:solidFill>
              </a:rPr>
              <a:t>Q3 2016 </a:t>
            </a:r>
            <a:endParaRPr lang="en-US" sz="1400" dirty="0">
              <a:solidFill>
                <a:srgbClr val="00B050"/>
              </a:solidFill>
            </a:endParaRPr>
          </a:p>
        </p:txBody>
      </p:sp>
    </p:spTree>
    <p:extLst>
      <p:ext uri="{BB962C8B-B14F-4D97-AF65-F5344CB8AC3E}">
        <p14:creationId xmlns:p14="http://schemas.microsoft.com/office/powerpoint/2010/main" val="34703202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199" y="0"/>
            <a:ext cx="11353801" cy="1325563"/>
          </a:xfrm>
        </p:spPr>
        <p:txBody>
          <a:bodyPr>
            <a:normAutofit/>
          </a:bodyPr>
          <a:lstStyle/>
          <a:p>
            <a:r>
              <a:rPr lang="en-US" sz="3200" dirty="0" smtClean="0">
                <a:latin typeface="Calibri Light" panose="020F0302020204030204" pitchFamily="34" charset="0"/>
                <a:cs typeface="Calibri Light" panose="020F0302020204030204" pitchFamily="34" charset="0"/>
              </a:rPr>
              <a:t>WorkFirst Adults - Exits Lasting at Least One Year</a:t>
            </a:r>
            <a:br>
              <a:rPr lang="en-US" sz="3200" dirty="0" smtClean="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July 2016 – June 2023</a:t>
            </a:r>
            <a:endParaRPr lang="en-US" sz="2000" dirty="0">
              <a:latin typeface="Calibri Light" panose="020F0302020204030204" pitchFamily="34" charset="0"/>
              <a:cs typeface="Calibri Light" panose="020F0302020204030204" pitchFamily="34" charset="0"/>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113184409"/>
              </p:ext>
            </p:extLst>
          </p:nvPr>
        </p:nvGraphicFramePr>
        <p:xfrm>
          <a:off x="838199" y="1489303"/>
          <a:ext cx="10553701" cy="3754188"/>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9</a:t>
            </a:fld>
            <a:endParaRPr lang="en-US" sz="1200" dirty="0">
              <a:latin typeface="Calibri" panose="020F0502020204030204" pitchFamily="34" charset="0"/>
              <a:cs typeface="Calibri" panose="020F0502020204030204" pitchFamily="34" charset="0"/>
            </a:endParaRPr>
          </a:p>
        </p:txBody>
      </p:sp>
      <p:sp>
        <p:nvSpPr>
          <p:cNvPr id="6" name="TextBox 5"/>
          <p:cNvSpPr txBox="1"/>
          <p:nvPr/>
        </p:nvSpPr>
        <p:spPr>
          <a:xfrm>
            <a:off x="838199" y="5243492"/>
            <a:ext cx="9715500" cy="1015663"/>
          </a:xfrm>
          <a:prstGeom prst="rect">
            <a:avLst/>
          </a:prstGeom>
          <a:noFill/>
        </p:spPr>
        <p:txBody>
          <a:bodyPr wrap="square" rtlCol="0">
            <a:spAutoFit/>
          </a:bodyPr>
          <a:lstStyle/>
          <a:p>
            <a:r>
              <a:rPr lang="en-US" sz="1200" dirty="0" smtClean="0">
                <a:solidFill>
                  <a:schemeClr val="tx1">
                    <a:lumMod val="65000"/>
                    <a:lumOff val="35000"/>
                  </a:schemeClr>
                </a:solidFill>
              </a:rPr>
              <a:t>Note: Exit is defined as at least one month with a TANF/SFA issuance followed by at least one month with no TANF/SFA issuance. The exit month is the last month of TANF/SFA receipt. The denominator is the number of adults who exited TANF/SFA in the listed month; the numerator is the number of those exiting adults who did not return to TANF/SFA for at least 12 months following that exit. </a:t>
            </a:r>
          </a:p>
          <a:p>
            <a:endParaRPr lang="en-US" sz="1200" dirty="0" smtClean="0">
              <a:solidFill>
                <a:schemeClr val="tx1">
                  <a:lumMod val="65000"/>
                  <a:lumOff val="35000"/>
                </a:schemeClr>
              </a:solidFill>
            </a:endParaRPr>
          </a:p>
          <a:p>
            <a:r>
              <a:rPr lang="en-US" sz="1200" dirty="0" smtClean="0">
                <a:solidFill>
                  <a:schemeClr val="tx1">
                    <a:lumMod val="65000"/>
                    <a:lumOff val="35000"/>
                  </a:schemeClr>
                </a:solidFill>
              </a:rPr>
              <a:t>Source: ESA-EMAPS using the ACES Data Warehouse as of July 2024</a:t>
            </a:r>
            <a:endParaRPr lang="en-US" sz="1200" dirty="0">
              <a:solidFill>
                <a:schemeClr val="tx1">
                  <a:lumMod val="65000"/>
                  <a:lumOff val="35000"/>
                </a:schemeClr>
              </a:solidFill>
            </a:endParaRPr>
          </a:p>
        </p:txBody>
      </p:sp>
      <p:sp>
        <p:nvSpPr>
          <p:cNvPr id="7" name="TextBox 4"/>
          <p:cNvSpPr txBox="1"/>
          <p:nvPr/>
        </p:nvSpPr>
        <p:spPr>
          <a:xfrm>
            <a:off x="6056647" y="1099694"/>
            <a:ext cx="1181100"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00B050"/>
                </a:solidFill>
              </a:rPr>
              <a:t>85.5%</a:t>
            </a:r>
          </a:p>
          <a:p>
            <a:pPr algn="ctr"/>
            <a:r>
              <a:rPr lang="en-US" sz="1400" dirty="0" smtClean="0">
                <a:solidFill>
                  <a:srgbClr val="00B050"/>
                </a:solidFill>
              </a:rPr>
              <a:t>May 2020 </a:t>
            </a:r>
            <a:endParaRPr lang="en-US" sz="1400" dirty="0">
              <a:solidFill>
                <a:srgbClr val="00B050"/>
              </a:solidFill>
            </a:endParaRPr>
          </a:p>
        </p:txBody>
      </p:sp>
      <p:sp>
        <p:nvSpPr>
          <p:cNvPr id="10" name="TextBox 4"/>
          <p:cNvSpPr txBox="1"/>
          <p:nvPr/>
        </p:nvSpPr>
        <p:spPr>
          <a:xfrm>
            <a:off x="5294649" y="1568153"/>
            <a:ext cx="1181100"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00B050"/>
                </a:solidFill>
              </a:rPr>
              <a:t>67.1%</a:t>
            </a:r>
          </a:p>
          <a:p>
            <a:pPr algn="ctr"/>
            <a:r>
              <a:rPr lang="en-US" sz="1400" dirty="0" smtClean="0">
                <a:solidFill>
                  <a:srgbClr val="00B050"/>
                </a:solidFill>
              </a:rPr>
              <a:t>Oct 2019 </a:t>
            </a:r>
            <a:endParaRPr lang="en-US" sz="1400" dirty="0">
              <a:solidFill>
                <a:srgbClr val="00B050"/>
              </a:solidFill>
            </a:endParaRPr>
          </a:p>
        </p:txBody>
      </p:sp>
      <p:sp>
        <p:nvSpPr>
          <p:cNvPr id="11" name="TextBox 4"/>
          <p:cNvSpPr txBox="1"/>
          <p:nvPr/>
        </p:nvSpPr>
        <p:spPr>
          <a:xfrm>
            <a:off x="600716" y="1325563"/>
            <a:ext cx="1181100"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00B050"/>
                </a:solidFill>
              </a:rPr>
              <a:t>75.5%</a:t>
            </a:r>
          </a:p>
          <a:p>
            <a:pPr algn="ctr"/>
            <a:r>
              <a:rPr lang="en-US" sz="1400" dirty="0" smtClean="0">
                <a:solidFill>
                  <a:srgbClr val="00B050"/>
                </a:solidFill>
              </a:rPr>
              <a:t>Jul 2016 </a:t>
            </a:r>
            <a:endParaRPr lang="en-US" sz="1400" dirty="0">
              <a:solidFill>
                <a:srgbClr val="00B050"/>
              </a:solidFill>
            </a:endParaRPr>
          </a:p>
        </p:txBody>
      </p:sp>
      <p:sp>
        <p:nvSpPr>
          <p:cNvPr id="12" name="TextBox 4"/>
          <p:cNvSpPr txBox="1"/>
          <p:nvPr/>
        </p:nvSpPr>
        <p:spPr>
          <a:xfrm>
            <a:off x="10341649" y="1332598"/>
            <a:ext cx="1181100"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00B050"/>
                </a:solidFill>
              </a:rPr>
              <a:t>76.4%</a:t>
            </a:r>
          </a:p>
          <a:p>
            <a:pPr algn="ctr"/>
            <a:r>
              <a:rPr lang="en-US" sz="1400" dirty="0" smtClean="0">
                <a:solidFill>
                  <a:srgbClr val="00B050"/>
                </a:solidFill>
              </a:rPr>
              <a:t>Jun 2023 </a:t>
            </a:r>
            <a:endParaRPr lang="en-US" sz="1400" dirty="0">
              <a:solidFill>
                <a:srgbClr val="00B050"/>
              </a:solidFill>
            </a:endParaRPr>
          </a:p>
        </p:txBody>
      </p:sp>
    </p:spTree>
    <p:extLst>
      <p:ext uri="{BB962C8B-B14F-4D97-AF65-F5344CB8AC3E}">
        <p14:creationId xmlns:p14="http://schemas.microsoft.com/office/powerpoint/2010/main" val="2056417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13850</TotalTime>
  <Words>1899</Words>
  <Application>Microsoft Office PowerPoint</Application>
  <PresentationFormat>Widescreen</PresentationFormat>
  <Paragraphs>140</Paragraphs>
  <Slides>19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WorkFirst Performance Measures  Third Quarter 2024</vt:lpstr>
      <vt:lpstr>State and Federal Statutes Governing WorkFirst Performance Measures</vt:lpstr>
      <vt:lpstr>Performance Measures for Families and Adults Exiting WorkFirst</vt:lpstr>
      <vt:lpstr>WorkFirst Families - Reasons for Exit July 2016 – March 2024</vt:lpstr>
      <vt:lpstr>WorkFirst Families - Number Exiting Due to Earnings April 2022 – March 2024</vt:lpstr>
      <vt:lpstr>WorkFirst Adults - Employed at Exit Exit Quarter and First Quarter after Exit</vt:lpstr>
      <vt:lpstr>WorkFirst Adults - Employment &amp; Earnings Second Quarter after Exit</vt:lpstr>
      <vt:lpstr>WorkFirst Adults - Employment Retention &amp; Earnings Fourth Quarter after Exit</vt:lpstr>
      <vt:lpstr>WorkFirst Adults - Exits Lasting at Least One Year July 2016 – June 2023</vt:lpstr>
      <vt:lpstr>Performance Measures for Adults Exiting WorkFirst Service Pathways</vt:lpstr>
      <vt:lpstr>Employment after Exiting WorkFirst Service Pathway Percent Employed in Second Quarter after Pathway Exit</vt:lpstr>
      <vt:lpstr>Quarterly Earnings after Exiting WorkFirst Service Pathway Median Quarterly Earnings in Second Quarter after Pathway Exit</vt:lpstr>
      <vt:lpstr>Hourly Wages after Exiting WorkFirst Service Pathway Median Hourly Wages in Second Quarter after Pathway Exit</vt:lpstr>
      <vt:lpstr>Enrollment Counts for WorkFirst Adults</vt:lpstr>
      <vt:lpstr>WorkFirst Adults – Enrollment by WorkFirst Partner July 2016 – June 2024</vt:lpstr>
      <vt:lpstr>WorkFirst Adults – Enrollment by WorkFirst Service Pathway July 2016 – June 2024</vt:lpstr>
      <vt:lpstr>WorkFirst Adults – Enrollment in Educational Activities July 2016 – June 2024</vt:lpstr>
      <vt:lpstr>WorkFirst Adults – Enrollment by Type of Educational Activity  July 2022 – June 2024</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Nicoli, Lisa</dc:creator>
  <cp:lastModifiedBy>Nicoli, Lisa (DSHS/ESA/OAS)</cp:lastModifiedBy>
  <cp:revision>466</cp:revision>
  <dcterms:created xsi:type="dcterms:W3CDTF">2020-11-18T18:45:30Z</dcterms:created>
  <dcterms:modified xsi:type="dcterms:W3CDTF">2024-09-05T22:41:19Z</dcterms:modified>
</cp:coreProperties>
</file>