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0" r:id="rId5"/>
    <p:sldId id="273" r:id="rId6"/>
    <p:sldId id="274" r:id="rId7"/>
    <p:sldId id="271" r:id="rId8"/>
    <p:sldId id="275" r:id="rId9"/>
    <p:sldId id="276" r:id="rId10"/>
    <p:sldId id="277" r:id="rId11"/>
    <p:sldId id="278" r:id="rId12"/>
    <p:sldId id="266" r:id="rId13"/>
    <p:sldId id="279" r:id="rId14"/>
    <p:sldId id="280" r:id="rId15"/>
    <p:sldId id="281" r:id="rId16"/>
    <p:sldId id="282" r:id="rId17"/>
    <p:sldId id="283" r:id="rId18"/>
    <p:sldId id="284" r:id="rId19"/>
    <p:sldId id="288" r:id="rId20"/>
    <p:sldId id="285" r:id="rId21"/>
    <p:sldId id="286" r:id="rId22"/>
    <p:sldId id="287"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F6F"/>
    <a:srgbClr val="006B99"/>
    <a:srgbClr val="DE7C14"/>
    <a:srgbClr val="72A331"/>
    <a:srgbClr val="8D6198"/>
    <a:srgbClr val="27A1C6"/>
    <a:srgbClr val="68227A"/>
    <a:srgbClr val="FFFFFF"/>
    <a:srgbClr val="007C69"/>
    <a:srgbClr val="388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8"/>
    <p:restoredTop sz="94154" autoAdjust="0"/>
  </p:normalViewPr>
  <p:slideViewPr>
    <p:cSldViewPr snapToGrid="0">
      <p:cViewPr varScale="1">
        <p:scale>
          <a:sx n="72" d="100"/>
          <a:sy n="72" d="100"/>
        </p:scale>
        <p:origin x="72" y="6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7" d="100"/>
        <a:sy n="1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Exceeded Earned Income 
Limit (RC 334)</c:v>
                </c:pt>
              </c:strCache>
            </c:strRef>
          </c:tx>
          <c:spPr>
            <a:ln w="57150" cap="rnd">
              <a:solidFill>
                <a:schemeClr val="accent3"/>
              </a:solidFill>
              <a:round/>
            </a:ln>
            <a:effectLst/>
          </c:spPr>
          <c:marker>
            <c:symbol val="none"/>
          </c:marker>
          <c:cat>
            <c:numRef>
              <c:f>Sheet1!$A$2:$A$97</c:f>
              <c:numCache>
                <c:formatCode>mmm\-yyyy</c:formatCode>
                <c:ptCount val="96"/>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numCache>
            </c:numRef>
          </c:cat>
          <c:val>
            <c:numRef>
              <c:f>Sheet1!$B$2:$B$97</c:f>
              <c:numCache>
                <c:formatCode>0.0%</c:formatCode>
                <c:ptCount val="96"/>
                <c:pt idx="0">
                  <c:v>0.35301062573789849</c:v>
                </c:pt>
                <c:pt idx="1">
                  <c:v>0.33424807903402853</c:v>
                </c:pt>
                <c:pt idx="2">
                  <c:v>0.34433962264150941</c:v>
                </c:pt>
                <c:pt idx="3">
                  <c:v>0.36032388663967613</c:v>
                </c:pt>
                <c:pt idx="4">
                  <c:v>0.3611111111111111</c:v>
                </c:pt>
                <c:pt idx="5">
                  <c:v>0.34530026109660572</c:v>
                </c:pt>
                <c:pt idx="6">
                  <c:v>0.31200575125808772</c:v>
                </c:pt>
                <c:pt idx="7">
                  <c:v>0.31966643502432246</c:v>
                </c:pt>
                <c:pt idx="8">
                  <c:v>0.34</c:v>
                </c:pt>
                <c:pt idx="9">
                  <c:v>0.37841625788367206</c:v>
                </c:pt>
                <c:pt idx="10">
                  <c:v>0.36174365647364998</c:v>
                </c:pt>
                <c:pt idx="11">
                  <c:v>0.33246753246753247</c:v>
                </c:pt>
                <c:pt idx="12">
                  <c:v>0.34826589595375723</c:v>
                </c:pt>
                <c:pt idx="13">
                  <c:v>0.34817563388991962</c:v>
                </c:pt>
                <c:pt idx="14">
                  <c:v>0.36363636363636365</c:v>
                </c:pt>
                <c:pt idx="15">
                  <c:v>0.36845348120764015</c:v>
                </c:pt>
                <c:pt idx="16">
                  <c:v>0.35558678847505271</c:v>
                </c:pt>
                <c:pt idx="17">
                  <c:v>0.31742424242424244</c:v>
                </c:pt>
                <c:pt idx="18">
                  <c:v>0.29049295774647887</c:v>
                </c:pt>
                <c:pt idx="19">
                  <c:v>0.28980446927374304</c:v>
                </c:pt>
                <c:pt idx="20">
                  <c:v>0.30758620689655175</c:v>
                </c:pt>
                <c:pt idx="21">
                  <c:v>0.33163265306122447</c:v>
                </c:pt>
                <c:pt idx="22">
                  <c:v>0.34550031466331027</c:v>
                </c:pt>
                <c:pt idx="23">
                  <c:v>0.34539249146757678</c:v>
                </c:pt>
                <c:pt idx="24">
                  <c:v>0.3388543823326432</c:v>
                </c:pt>
                <c:pt idx="25">
                  <c:v>0.35574572127139364</c:v>
                </c:pt>
                <c:pt idx="26">
                  <c:v>0.34677990092002831</c:v>
                </c:pt>
                <c:pt idx="27">
                  <c:v>0.34600262123197906</c:v>
                </c:pt>
                <c:pt idx="28">
                  <c:v>0.37581462708182478</c:v>
                </c:pt>
                <c:pt idx="29">
                  <c:v>0.33551198257080611</c:v>
                </c:pt>
                <c:pt idx="30">
                  <c:v>0.30952380952380953</c:v>
                </c:pt>
                <c:pt idx="31">
                  <c:v>0.3147735708982925</c:v>
                </c:pt>
                <c:pt idx="32">
                  <c:v>0.32887189292543023</c:v>
                </c:pt>
                <c:pt idx="33">
                  <c:v>0.26860841423948217</c:v>
                </c:pt>
                <c:pt idx="34">
                  <c:v>0.13655965500718736</c:v>
                </c:pt>
                <c:pt idx="35">
                  <c:v>0.20282413350449294</c:v>
                </c:pt>
                <c:pt idx="36">
                  <c:v>0.24914908100748809</c:v>
                </c:pt>
                <c:pt idx="37">
                  <c:v>0.23656927426955701</c:v>
                </c:pt>
                <c:pt idx="38">
                  <c:v>0.22006841505131128</c:v>
                </c:pt>
                <c:pt idx="39">
                  <c:v>0.24292742927429276</c:v>
                </c:pt>
                <c:pt idx="40">
                  <c:v>0.25139146567717996</c:v>
                </c:pt>
                <c:pt idx="41">
                  <c:v>0.29483037156704361</c:v>
                </c:pt>
                <c:pt idx="42">
                  <c:v>0.24190064794816415</c:v>
                </c:pt>
                <c:pt idx="43">
                  <c:v>0.21824817518248174</c:v>
                </c:pt>
                <c:pt idx="44">
                  <c:v>0.23168316831683169</c:v>
                </c:pt>
                <c:pt idx="45">
                  <c:v>0.25101488497970231</c:v>
                </c:pt>
                <c:pt idx="46">
                  <c:v>0.26009922041105599</c:v>
                </c:pt>
                <c:pt idx="47">
                  <c:v>0.23503965392934389</c:v>
                </c:pt>
                <c:pt idx="48">
                  <c:v>0.30810397553516822</c:v>
                </c:pt>
                <c:pt idx="49">
                  <c:v>0.26907301066447908</c:v>
                </c:pt>
                <c:pt idx="50">
                  <c:v>0.33249370277078083</c:v>
                </c:pt>
                <c:pt idx="51">
                  <c:v>0.35238735709482177</c:v>
                </c:pt>
                <c:pt idx="52">
                  <c:v>0.33910034602076122</c:v>
                </c:pt>
                <c:pt idx="53">
                  <c:v>0.37042682926829268</c:v>
                </c:pt>
                <c:pt idx="54">
                  <c:v>0.35889243876464322</c:v>
                </c:pt>
                <c:pt idx="55">
                  <c:v>0.35944700460829493</c:v>
                </c:pt>
                <c:pt idx="56">
                  <c:v>0.3511111111111111</c:v>
                </c:pt>
                <c:pt idx="57">
                  <c:v>0.39166046165301566</c:v>
                </c:pt>
                <c:pt idx="58">
                  <c:v>0.39248895434462444</c:v>
                </c:pt>
                <c:pt idx="59">
                  <c:v>0.33184855233853006</c:v>
                </c:pt>
                <c:pt idx="60">
                  <c:v>0.37034574468085107</c:v>
                </c:pt>
                <c:pt idx="61">
                  <c:v>0.33250620347394538</c:v>
                </c:pt>
                <c:pt idx="62">
                  <c:v>0.34831460674157305</c:v>
                </c:pt>
                <c:pt idx="63">
                  <c:v>0.34267734553775742</c:v>
                </c:pt>
                <c:pt idx="64">
                  <c:v>0.33574442435201929</c:v>
                </c:pt>
                <c:pt idx="65">
                  <c:v>0.33118782913984784</c:v>
                </c:pt>
                <c:pt idx="66">
                  <c:v>0.34358288770053474</c:v>
                </c:pt>
                <c:pt idx="67">
                  <c:v>0.34962406015037595</c:v>
                </c:pt>
                <c:pt idx="68">
                  <c:v>0.37162519851773423</c:v>
                </c:pt>
                <c:pt idx="69">
                  <c:v>0.33720287451630737</c:v>
                </c:pt>
                <c:pt idx="70">
                  <c:v>0.36353009935710112</c:v>
                </c:pt>
                <c:pt idx="71">
                  <c:v>0.27722360764754778</c:v>
                </c:pt>
                <c:pt idx="72">
                  <c:v>0.34834508952794357</c:v>
                </c:pt>
                <c:pt idx="73">
                  <c:v>0.34554678692220969</c:v>
                </c:pt>
                <c:pt idx="74">
                  <c:v>0.36204059243006032</c:v>
                </c:pt>
                <c:pt idx="75">
                  <c:v>0.35706914344685242</c:v>
                </c:pt>
                <c:pt idx="76">
                  <c:v>0.35369239311493617</c:v>
                </c:pt>
                <c:pt idx="77">
                  <c:v>0.28683914510686165</c:v>
                </c:pt>
                <c:pt idx="78">
                  <c:v>0.26704545454545453</c:v>
                </c:pt>
                <c:pt idx="79">
                  <c:v>0.28684050939963612</c:v>
                </c:pt>
                <c:pt idx="80">
                  <c:v>0.29804560260586321</c:v>
                </c:pt>
                <c:pt idx="81">
                  <c:v>0.33277962347729789</c:v>
                </c:pt>
                <c:pt idx="82">
                  <c:v>0.33913043478260868</c:v>
                </c:pt>
                <c:pt idx="83">
                  <c:v>0.30217737652681892</c:v>
                </c:pt>
                <c:pt idx="84">
                  <c:v>0.29440688383527963</c:v>
                </c:pt>
                <c:pt idx="85">
                  <c:v>0.32348367029548991</c:v>
                </c:pt>
                <c:pt idx="86">
                  <c:v>0.32194616977225671</c:v>
                </c:pt>
                <c:pt idx="87">
                  <c:v>0.29989440337909185</c:v>
                </c:pt>
                <c:pt idx="88">
                  <c:v>0.33640081799591004</c:v>
                </c:pt>
                <c:pt idx="89">
                  <c:v>0.25525040387722131</c:v>
                </c:pt>
                <c:pt idx="90">
                  <c:v>0.29491880565741224</c:v>
                </c:pt>
                <c:pt idx="91">
                  <c:v>0.25853658536585367</c:v>
                </c:pt>
                <c:pt idx="92">
                  <c:v>0.28475551294343243</c:v>
                </c:pt>
                <c:pt idx="93">
                  <c:v>0.27545824847250511</c:v>
                </c:pt>
                <c:pt idx="94">
                  <c:v>0.29915333960489182</c:v>
                </c:pt>
                <c:pt idx="95">
                  <c:v>0.27490039840637448</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Other Income 
(RC 324, 331, 507)</c:v>
                </c:pt>
              </c:strCache>
            </c:strRef>
          </c:tx>
          <c:spPr>
            <a:ln w="57150" cap="rnd">
              <a:solidFill>
                <a:srgbClr val="72A331"/>
              </a:solidFill>
              <a:round/>
            </a:ln>
            <a:effectLst/>
          </c:spPr>
          <c:marker>
            <c:symbol val="none"/>
          </c:marker>
          <c:cat>
            <c:numRef>
              <c:f>Sheet1!$A$2:$A$97</c:f>
              <c:numCache>
                <c:formatCode>mmm\-yyyy</c:formatCode>
                <c:ptCount val="96"/>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numCache>
            </c:numRef>
          </c:cat>
          <c:val>
            <c:numRef>
              <c:f>Sheet1!$C$2:$C$97</c:f>
              <c:numCache>
                <c:formatCode>0.0%</c:formatCode>
                <c:ptCount val="96"/>
                <c:pt idx="0">
                  <c:v>6.2573789846517125E-2</c:v>
                </c:pt>
                <c:pt idx="1">
                  <c:v>6.0373216245883647E-2</c:v>
                </c:pt>
                <c:pt idx="2">
                  <c:v>5.3655660377358493E-2</c:v>
                </c:pt>
                <c:pt idx="3">
                  <c:v>6.3042220936957785E-2</c:v>
                </c:pt>
                <c:pt idx="4">
                  <c:v>6.847545219638243E-2</c:v>
                </c:pt>
                <c:pt idx="5">
                  <c:v>8.3550913838120106E-2</c:v>
                </c:pt>
                <c:pt idx="6">
                  <c:v>7.5485262401150249E-2</c:v>
                </c:pt>
                <c:pt idx="7">
                  <c:v>7.6441973592772758E-2</c:v>
                </c:pt>
                <c:pt idx="8">
                  <c:v>8.9374999999999996E-2</c:v>
                </c:pt>
                <c:pt idx="9">
                  <c:v>6.3770147161878066E-2</c:v>
                </c:pt>
                <c:pt idx="10">
                  <c:v>6.5712426805465185E-2</c:v>
                </c:pt>
                <c:pt idx="11">
                  <c:v>7.0129870129870125E-2</c:v>
                </c:pt>
                <c:pt idx="12">
                  <c:v>7.0809248554913301E-2</c:v>
                </c:pt>
                <c:pt idx="13">
                  <c:v>6.1842918985776131E-2</c:v>
                </c:pt>
                <c:pt idx="14">
                  <c:v>7.2596468279921514E-2</c:v>
                </c:pt>
                <c:pt idx="15">
                  <c:v>6.2846580406654348E-2</c:v>
                </c:pt>
                <c:pt idx="16">
                  <c:v>7.7301475755446242E-2</c:v>
                </c:pt>
                <c:pt idx="17">
                  <c:v>7.7272727272727271E-2</c:v>
                </c:pt>
                <c:pt idx="18">
                  <c:v>7.746478873239436E-2</c:v>
                </c:pt>
                <c:pt idx="19">
                  <c:v>7.7513966480446922E-2</c:v>
                </c:pt>
                <c:pt idx="20">
                  <c:v>7.862068965517241E-2</c:v>
                </c:pt>
                <c:pt idx="21">
                  <c:v>7.798833819241982E-2</c:v>
                </c:pt>
                <c:pt idx="22">
                  <c:v>7.5519194461925745E-2</c:v>
                </c:pt>
                <c:pt idx="23">
                  <c:v>6.9624573378839594E-2</c:v>
                </c:pt>
                <c:pt idx="24">
                  <c:v>7.1773636991028289E-2</c:v>
                </c:pt>
                <c:pt idx="25">
                  <c:v>7.3349633251833746E-2</c:v>
                </c:pt>
                <c:pt idx="26">
                  <c:v>6.7940552016985137E-2</c:v>
                </c:pt>
                <c:pt idx="27">
                  <c:v>7.7326343381389259E-2</c:v>
                </c:pt>
                <c:pt idx="28">
                  <c:v>6.9514844315713253E-2</c:v>
                </c:pt>
                <c:pt idx="29">
                  <c:v>7.9883805374001457E-2</c:v>
                </c:pt>
                <c:pt idx="30">
                  <c:v>8.5385878489326772E-2</c:v>
                </c:pt>
                <c:pt idx="31">
                  <c:v>9.1314031180400893E-2</c:v>
                </c:pt>
                <c:pt idx="32">
                  <c:v>0.10325047801147227</c:v>
                </c:pt>
                <c:pt idx="33">
                  <c:v>0.27508090614886732</c:v>
                </c:pt>
                <c:pt idx="34">
                  <c:v>0.6300910397700048</c:v>
                </c:pt>
                <c:pt idx="35">
                  <c:v>0.40115532734274711</c:v>
                </c:pt>
                <c:pt idx="36">
                  <c:v>0.39959155888359427</c:v>
                </c:pt>
                <c:pt idx="37">
                  <c:v>0.40103675777568332</c:v>
                </c:pt>
                <c:pt idx="38">
                  <c:v>0.32839224629418473</c:v>
                </c:pt>
                <c:pt idx="39">
                  <c:v>0.28228782287822879</c:v>
                </c:pt>
                <c:pt idx="40">
                  <c:v>0.27272727272727271</c:v>
                </c:pt>
                <c:pt idx="41">
                  <c:v>0.25605815831987078</c:v>
                </c:pt>
                <c:pt idx="42">
                  <c:v>0.27213822894168466</c:v>
                </c:pt>
                <c:pt idx="43">
                  <c:v>0.32554744525547447</c:v>
                </c:pt>
                <c:pt idx="44">
                  <c:v>0.32871287128712873</c:v>
                </c:pt>
                <c:pt idx="45">
                  <c:v>0.30852503382949931</c:v>
                </c:pt>
                <c:pt idx="46">
                  <c:v>0.28703047484053862</c:v>
                </c:pt>
                <c:pt idx="47">
                  <c:v>0.2062004325883201</c:v>
                </c:pt>
                <c:pt idx="48">
                  <c:v>0.1628440366972477</c:v>
                </c:pt>
                <c:pt idx="49">
                  <c:v>0.13371616078753076</c:v>
                </c:pt>
                <c:pt idx="50">
                  <c:v>6.9689336691855577E-2</c:v>
                </c:pt>
                <c:pt idx="51">
                  <c:v>5.5144586415601882E-2</c:v>
                </c:pt>
                <c:pt idx="52">
                  <c:v>5.4671280276816607E-2</c:v>
                </c:pt>
                <c:pt idx="53">
                  <c:v>6.9359756097560982E-2</c:v>
                </c:pt>
                <c:pt idx="54">
                  <c:v>0.1033013844515442</c:v>
                </c:pt>
                <c:pt idx="55">
                  <c:v>6.7588325652841785E-2</c:v>
                </c:pt>
                <c:pt idx="56">
                  <c:v>8.4444444444444447E-2</c:v>
                </c:pt>
                <c:pt idx="57">
                  <c:v>7.7438570364854797E-2</c:v>
                </c:pt>
                <c:pt idx="58">
                  <c:v>7.511045655375552E-2</c:v>
                </c:pt>
                <c:pt idx="59">
                  <c:v>5.3452115812917596E-2</c:v>
                </c:pt>
                <c:pt idx="60">
                  <c:v>6.0505319148936171E-2</c:v>
                </c:pt>
                <c:pt idx="61">
                  <c:v>7.6923076923076927E-2</c:v>
                </c:pt>
                <c:pt idx="62">
                  <c:v>6.4458900059136612E-2</c:v>
                </c:pt>
                <c:pt idx="63">
                  <c:v>6.6933638443935933E-2</c:v>
                </c:pt>
                <c:pt idx="64">
                  <c:v>6.3893911995177813E-2</c:v>
                </c:pt>
                <c:pt idx="65">
                  <c:v>6.4365125804564077E-2</c:v>
                </c:pt>
                <c:pt idx="66">
                  <c:v>5.5481283422459893E-2</c:v>
                </c:pt>
                <c:pt idx="67">
                  <c:v>7.5187969924812026E-2</c:v>
                </c:pt>
                <c:pt idx="68">
                  <c:v>6.4055055584965589E-2</c:v>
                </c:pt>
                <c:pt idx="69">
                  <c:v>7.0204532891100055E-2</c:v>
                </c:pt>
                <c:pt idx="70">
                  <c:v>6.3705435417884274E-2</c:v>
                </c:pt>
                <c:pt idx="71">
                  <c:v>5.3200332502078139E-2</c:v>
                </c:pt>
                <c:pt idx="72">
                  <c:v>7.0537167661421596E-2</c:v>
                </c:pt>
                <c:pt idx="73">
                  <c:v>6.9334836527621194E-2</c:v>
                </c:pt>
                <c:pt idx="74">
                  <c:v>7.7345035655512887E-2</c:v>
                </c:pt>
                <c:pt idx="75">
                  <c:v>5.9339525283797732E-2</c:v>
                </c:pt>
                <c:pt idx="76">
                  <c:v>7.7179344808439757E-2</c:v>
                </c:pt>
                <c:pt idx="77">
                  <c:v>7.4803149606299218E-2</c:v>
                </c:pt>
                <c:pt idx="78">
                  <c:v>7.1022727272727279E-2</c:v>
                </c:pt>
                <c:pt idx="79">
                  <c:v>7.5803517283201935E-2</c:v>
                </c:pt>
                <c:pt idx="80">
                  <c:v>7.9804560260586313E-2</c:v>
                </c:pt>
                <c:pt idx="81">
                  <c:v>7.4750830564784057E-2</c:v>
                </c:pt>
                <c:pt idx="82">
                  <c:v>9.4117647058823528E-2</c:v>
                </c:pt>
                <c:pt idx="83">
                  <c:v>7.1694105151354229E-2</c:v>
                </c:pt>
                <c:pt idx="84">
                  <c:v>7.1296865396435163E-2</c:v>
                </c:pt>
                <c:pt idx="85">
                  <c:v>9.3831000518403318E-2</c:v>
                </c:pt>
                <c:pt idx="86">
                  <c:v>8.9026915113871632E-2</c:v>
                </c:pt>
                <c:pt idx="87">
                  <c:v>7.3389651531150998E-2</c:v>
                </c:pt>
                <c:pt idx="88">
                  <c:v>8.3844580777096112E-2</c:v>
                </c:pt>
                <c:pt idx="89">
                  <c:v>9.9084544964997301E-2</c:v>
                </c:pt>
                <c:pt idx="90">
                  <c:v>0.10162388685175484</c:v>
                </c:pt>
                <c:pt idx="91">
                  <c:v>9.4850948509485097E-2</c:v>
                </c:pt>
                <c:pt idx="92">
                  <c:v>9.2521572387344195E-2</c:v>
                </c:pt>
                <c:pt idx="93">
                  <c:v>7.9938900203665994E-2</c:v>
                </c:pt>
                <c:pt idx="94">
                  <c:v>9.9247412982126054E-2</c:v>
                </c:pt>
                <c:pt idx="95">
                  <c:v>7.8187250996015936E-2</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Requested Closure 
(RC 557)</c:v>
                </c:pt>
              </c:strCache>
            </c:strRef>
          </c:tx>
          <c:spPr>
            <a:ln w="57150" cap="rnd">
              <a:solidFill>
                <a:srgbClr val="8D6198"/>
              </a:solidFill>
              <a:round/>
            </a:ln>
            <a:effectLst/>
          </c:spPr>
          <c:marker>
            <c:symbol val="none"/>
          </c:marker>
          <c:cat>
            <c:numRef>
              <c:f>Sheet1!$A$2:$A$97</c:f>
              <c:numCache>
                <c:formatCode>mmm\-yyyy</c:formatCode>
                <c:ptCount val="96"/>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numCache>
            </c:numRef>
          </c:cat>
          <c:val>
            <c:numRef>
              <c:f>Sheet1!$D$2:$D$97</c:f>
              <c:numCache>
                <c:formatCode>0.0%</c:formatCode>
                <c:ptCount val="96"/>
                <c:pt idx="0">
                  <c:v>0.14817001180637543</c:v>
                </c:pt>
                <c:pt idx="1">
                  <c:v>0.20087815587266739</c:v>
                </c:pt>
                <c:pt idx="2">
                  <c:v>0.17452830188679244</c:v>
                </c:pt>
                <c:pt idx="3">
                  <c:v>0.17698091382301909</c:v>
                </c:pt>
                <c:pt idx="4">
                  <c:v>0.16343669250645995</c:v>
                </c:pt>
                <c:pt idx="5">
                  <c:v>0.14947780678851175</c:v>
                </c:pt>
                <c:pt idx="6">
                  <c:v>0.19338605319913732</c:v>
                </c:pt>
                <c:pt idx="7">
                  <c:v>0.1862404447533009</c:v>
                </c:pt>
                <c:pt idx="8">
                  <c:v>0.15625</c:v>
                </c:pt>
                <c:pt idx="9">
                  <c:v>0.15136650315346881</c:v>
                </c:pt>
                <c:pt idx="10">
                  <c:v>0.16135328562134027</c:v>
                </c:pt>
                <c:pt idx="11">
                  <c:v>0.1396103896103896</c:v>
                </c:pt>
                <c:pt idx="12">
                  <c:v>0.16257225433526012</c:v>
                </c:pt>
                <c:pt idx="13">
                  <c:v>0.15460729746444032</c:v>
                </c:pt>
                <c:pt idx="14">
                  <c:v>0.15107913669064749</c:v>
                </c:pt>
                <c:pt idx="15">
                  <c:v>0.17498459642637093</c:v>
                </c:pt>
                <c:pt idx="16">
                  <c:v>0.1342234715390021</c:v>
                </c:pt>
                <c:pt idx="17">
                  <c:v>0.15</c:v>
                </c:pt>
                <c:pt idx="18">
                  <c:v>0.18133802816901409</c:v>
                </c:pt>
                <c:pt idx="19">
                  <c:v>0.18435754189944134</c:v>
                </c:pt>
                <c:pt idx="20">
                  <c:v>0.17586206896551723</c:v>
                </c:pt>
                <c:pt idx="21">
                  <c:v>0.2033527696793003</c:v>
                </c:pt>
                <c:pt idx="22">
                  <c:v>0.15229704216488357</c:v>
                </c:pt>
                <c:pt idx="23">
                  <c:v>0.16723549488054607</c:v>
                </c:pt>
                <c:pt idx="24">
                  <c:v>0.17115251897860592</c:v>
                </c:pt>
                <c:pt idx="25">
                  <c:v>0.14792176039119803</c:v>
                </c:pt>
                <c:pt idx="26">
                  <c:v>0.18259023354564755</c:v>
                </c:pt>
                <c:pt idx="27">
                  <c:v>0.19266055045871561</c:v>
                </c:pt>
                <c:pt idx="28">
                  <c:v>0.16364952932657495</c:v>
                </c:pt>
                <c:pt idx="29">
                  <c:v>0.1793754538852578</c:v>
                </c:pt>
                <c:pt idx="30">
                  <c:v>0.17898193760262726</c:v>
                </c:pt>
                <c:pt idx="31">
                  <c:v>0.18114328136599853</c:v>
                </c:pt>
                <c:pt idx="32">
                  <c:v>0.1921606118546845</c:v>
                </c:pt>
                <c:pt idx="33">
                  <c:v>0.15695792880258899</c:v>
                </c:pt>
                <c:pt idx="34">
                  <c:v>8.241494968854815E-2</c:v>
                </c:pt>
                <c:pt idx="35">
                  <c:v>0.13735558408215662</c:v>
                </c:pt>
                <c:pt idx="36">
                  <c:v>0.10211027910142954</c:v>
                </c:pt>
                <c:pt idx="37">
                  <c:v>8.1998114985862389E-2</c:v>
                </c:pt>
                <c:pt idx="38">
                  <c:v>0.1031927023945268</c:v>
                </c:pt>
                <c:pt idx="39">
                  <c:v>9.7170971709717099E-2</c:v>
                </c:pt>
                <c:pt idx="40">
                  <c:v>0.11688311688311688</c:v>
                </c:pt>
                <c:pt idx="41">
                  <c:v>0.11631663974151858</c:v>
                </c:pt>
                <c:pt idx="42">
                  <c:v>0.11375089992800576</c:v>
                </c:pt>
                <c:pt idx="43">
                  <c:v>0.11897810218978103</c:v>
                </c:pt>
                <c:pt idx="44">
                  <c:v>0.12937293729372937</c:v>
                </c:pt>
                <c:pt idx="45">
                  <c:v>9.6075778078484442E-2</c:v>
                </c:pt>
                <c:pt idx="46">
                  <c:v>9.0007087172218281E-2</c:v>
                </c:pt>
                <c:pt idx="47">
                  <c:v>8.3633741888968993E-2</c:v>
                </c:pt>
                <c:pt idx="48">
                  <c:v>8.2568807339449546E-2</c:v>
                </c:pt>
                <c:pt idx="49">
                  <c:v>0.13043478260869565</c:v>
                </c:pt>
                <c:pt idx="50">
                  <c:v>0.13098236775818639</c:v>
                </c:pt>
                <c:pt idx="51">
                  <c:v>0.16408876933423</c:v>
                </c:pt>
                <c:pt idx="52">
                  <c:v>0.1439446366782007</c:v>
                </c:pt>
                <c:pt idx="53">
                  <c:v>0.125</c:v>
                </c:pt>
                <c:pt idx="54">
                  <c:v>0.16719914802981894</c:v>
                </c:pt>
                <c:pt idx="55">
                  <c:v>0.1728110599078341</c:v>
                </c:pt>
                <c:pt idx="56">
                  <c:v>0.17407407407407408</c:v>
                </c:pt>
                <c:pt idx="57">
                  <c:v>0.15487714072970959</c:v>
                </c:pt>
                <c:pt idx="58">
                  <c:v>0.12665684830633284</c:v>
                </c:pt>
                <c:pt idx="59">
                  <c:v>0.170007423904974</c:v>
                </c:pt>
                <c:pt idx="60">
                  <c:v>0.12566489361702127</c:v>
                </c:pt>
                <c:pt idx="61">
                  <c:v>0.13833746898263027</c:v>
                </c:pt>
                <c:pt idx="62">
                  <c:v>0.10467179183914843</c:v>
                </c:pt>
                <c:pt idx="63">
                  <c:v>0.10469107551487414</c:v>
                </c:pt>
                <c:pt idx="64">
                  <c:v>0.11151295961422544</c:v>
                </c:pt>
                <c:pt idx="65">
                  <c:v>8.777062609713282E-2</c:v>
                </c:pt>
                <c:pt idx="66">
                  <c:v>0.14304812834224598</c:v>
                </c:pt>
                <c:pt idx="67">
                  <c:v>0.10955961331901182</c:v>
                </c:pt>
                <c:pt idx="68">
                  <c:v>0.12387506617257808</c:v>
                </c:pt>
                <c:pt idx="69">
                  <c:v>0.10668877833056938</c:v>
                </c:pt>
                <c:pt idx="70">
                  <c:v>0.12156633547632963</c:v>
                </c:pt>
                <c:pt idx="71">
                  <c:v>7.065669160432253E-2</c:v>
                </c:pt>
                <c:pt idx="72">
                  <c:v>9.8209441128594685E-2</c:v>
                </c:pt>
                <c:pt idx="73">
                  <c:v>0.11781285231116122</c:v>
                </c:pt>
                <c:pt idx="74">
                  <c:v>0.10532089961601755</c:v>
                </c:pt>
                <c:pt idx="75">
                  <c:v>0.11816305469556243</c:v>
                </c:pt>
                <c:pt idx="76">
                  <c:v>8.9394780677401448E-2</c:v>
                </c:pt>
                <c:pt idx="77">
                  <c:v>9.8425196850393706E-2</c:v>
                </c:pt>
                <c:pt idx="78">
                  <c:v>0.11534090909090909</c:v>
                </c:pt>
                <c:pt idx="79">
                  <c:v>0.12310491206791996</c:v>
                </c:pt>
                <c:pt idx="80">
                  <c:v>9.7719869706840393E-2</c:v>
                </c:pt>
                <c:pt idx="81">
                  <c:v>0.13565891472868216</c:v>
                </c:pt>
                <c:pt idx="82">
                  <c:v>9.6675191815856779E-2</c:v>
                </c:pt>
                <c:pt idx="83">
                  <c:v>9.8247477429633565E-2</c:v>
                </c:pt>
                <c:pt idx="84">
                  <c:v>0.12599877074370006</c:v>
                </c:pt>
                <c:pt idx="85">
                  <c:v>0.10005184033177812</c:v>
                </c:pt>
                <c:pt idx="86">
                  <c:v>0.10610766045548654</c:v>
                </c:pt>
                <c:pt idx="87">
                  <c:v>0.12249208025343189</c:v>
                </c:pt>
                <c:pt idx="88">
                  <c:v>0.10071574642126789</c:v>
                </c:pt>
                <c:pt idx="89">
                  <c:v>0.11900915455035002</c:v>
                </c:pt>
                <c:pt idx="90">
                  <c:v>0.11314824515453117</c:v>
                </c:pt>
                <c:pt idx="91">
                  <c:v>0.12953929539295392</c:v>
                </c:pt>
                <c:pt idx="92">
                  <c:v>0.12128475551294343</c:v>
                </c:pt>
                <c:pt idx="93">
                  <c:v>0.14765784114052954</c:v>
                </c:pt>
                <c:pt idx="94">
                  <c:v>0.11194731890874883</c:v>
                </c:pt>
                <c:pt idx="95">
                  <c:v>0.10856573705179283</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All Other 
Closure Reasons</c:v>
                </c:pt>
              </c:strCache>
            </c:strRef>
          </c:tx>
          <c:spPr>
            <a:ln w="57150" cap="rnd">
              <a:solidFill>
                <a:schemeClr val="accent1"/>
              </a:solidFill>
              <a:round/>
            </a:ln>
            <a:effectLst/>
          </c:spPr>
          <c:marker>
            <c:symbol val="none"/>
          </c:marker>
          <c:cat>
            <c:numRef>
              <c:f>Sheet1!$A$2:$A$97</c:f>
              <c:numCache>
                <c:formatCode>mmm\-yyyy</c:formatCode>
                <c:ptCount val="96"/>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numCache>
            </c:numRef>
          </c:cat>
          <c:val>
            <c:numRef>
              <c:f>Sheet1!$E$2:$E$97</c:f>
              <c:numCache>
                <c:formatCode>0.0%</c:formatCode>
                <c:ptCount val="96"/>
                <c:pt idx="0">
                  <c:v>0.43624557260920899</c:v>
                </c:pt>
                <c:pt idx="1">
                  <c:v>0.40450054884742043</c:v>
                </c:pt>
                <c:pt idx="2">
                  <c:v>0.42747641509433965</c:v>
                </c:pt>
                <c:pt idx="3">
                  <c:v>0.39965297860034704</c:v>
                </c:pt>
                <c:pt idx="4">
                  <c:v>0.40697674418604651</c:v>
                </c:pt>
                <c:pt idx="5">
                  <c:v>0.4216710182767624</c:v>
                </c:pt>
                <c:pt idx="6">
                  <c:v>0.41984184040258804</c:v>
                </c:pt>
                <c:pt idx="7">
                  <c:v>0.4176511466296039</c:v>
                </c:pt>
                <c:pt idx="8">
                  <c:v>0.41437499999999999</c:v>
                </c:pt>
                <c:pt idx="9">
                  <c:v>0.4064470918009811</c:v>
                </c:pt>
                <c:pt idx="10">
                  <c:v>0.41119063109954457</c:v>
                </c:pt>
                <c:pt idx="11">
                  <c:v>0.45779220779220781</c:v>
                </c:pt>
                <c:pt idx="12">
                  <c:v>0.41835260115606937</c:v>
                </c:pt>
                <c:pt idx="13">
                  <c:v>0.43537414965986393</c:v>
                </c:pt>
                <c:pt idx="14">
                  <c:v>0.41268803139306737</c:v>
                </c:pt>
                <c:pt idx="15">
                  <c:v>0.39371534195933455</c:v>
                </c:pt>
                <c:pt idx="16">
                  <c:v>0.43288826423049892</c:v>
                </c:pt>
                <c:pt idx="17">
                  <c:v>0.45530303030303032</c:v>
                </c:pt>
                <c:pt idx="18">
                  <c:v>0.45070422535211269</c:v>
                </c:pt>
                <c:pt idx="19">
                  <c:v>0.4483240223463687</c:v>
                </c:pt>
                <c:pt idx="20">
                  <c:v>0.43793103448275861</c:v>
                </c:pt>
                <c:pt idx="21">
                  <c:v>0.38702623906705541</c:v>
                </c:pt>
                <c:pt idx="22">
                  <c:v>0.42668344870988045</c:v>
                </c:pt>
                <c:pt idx="23">
                  <c:v>0.41774744027303756</c:v>
                </c:pt>
                <c:pt idx="24">
                  <c:v>0.41821946169772256</c:v>
                </c:pt>
                <c:pt idx="25">
                  <c:v>0.42359413202933988</c:v>
                </c:pt>
                <c:pt idx="26">
                  <c:v>0.402689313517339</c:v>
                </c:pt>
                <c:pt idx="27">
                  <c:v>0.38401048492791612</c:v>
                </c:pt>
                <c:pt idx="28">
                  <c:v>0.39102099927588702</c:v>
                </c:pt>
                <c:pt idx="29">
                  <c:v>0.40522875816993464</c:v>
                </c:pt>
                <c:pt idx="30">
                  <c:v>0.42610837438423643</c:v>
                </c:pt>
                <c:pt idx="31">
                  <c:v>0.41276911655530807</c:v>
                </c:pt>
                <c:pt idx="32">
                  <c:v>0.375717017208413</c:v>
                </c:pt>
                <c:pt idx="33">
                  <c:v>0.29935275080906149</c:v>
                </c:pt>
                <c:pt idx="34">
                  <c:v>0.15093435553425971</c:v>
                </c:pt>
                <c:pt idx="35">
                  <c:v>0.25930680359435171</c:v>
                </c:pt>
                <c:pt idx="36">
                  <c:v>0.24914908100748809</c:v>
                </c:pt>
                <c:pt idx="37">
                  <c:v>0.28039585296889724</c:v>
                </c:pt>
                <c:pt idx="38">
                  <c:v>0.34834663625997719</c:v>
                </c:pt>
                <c:pt idx="39">
                  <c:v>0.37761377613776137</c:v>
                </c:pt>
                <c:pt idx="40">
                  <c:v>0.35899814471243041</c:v>
                </c:pt>
                <c:pt idx="41">
                  <c:v>0.33279483037156704</c:v>
                </c:pt>
                <c:pt idx="42">
                  <c:v>0.37221022318214542</c:v>
                </c:pt>
                <c:pt idx="43">
                  <c:v>0.33722627737226279</c:v>
                </c:pt>
                <c:pt idx="44">
                  <c:v>0.31023102310231021</c:v>
                </c:pt>
                <c:pt idx="45">
                  <c:v>0.34438430311231394</c:v>
                </c:pt>
                <c:pt idx="46">
                  <c:v>0.36286321757618711</c:v>
                </c:pt>
                <c:pt idx="47">
                  <c:v>0.47512617159336695</c:v>
                </c:pt>
                <c:pt idx="48">
                  <c:v>0.44648318042813456</c:v>
                </c:pt>
                <c:pt idx="49">
                  <c:v>0.4667760459392945</c:v>
                </c:pt>
                <c:pt idx="50">
                  <c:v>0.46683459277917716</c:v>
                </c:pt>
                <c:pt idx="51">
                  <c:v>0.42837928715534634</c:v>
                </c:pt>
                <c:pt idx="52">
                  <c:v>0.46228373702422143</c:v>
                </c:pt>
                <c:pt idx="53">
                  <c:v>0.43521341463414637</c:v>
                </c:pt>
                <c:pt idx="54">
                  <c:v>0.37060702875399359</c:v>
                </c:pt>
                <c:pt idx="55">
                  <c:v>0.40015360983102921</c:v>
                </c:pt>
                <c:pt idx="56">
                  <c:v>0.39037037037037037</c:v>
                </c:pt>
                <c:pt idx="57">
                  <c:v>0.37602382725241995</c:v>
                </c:pt>
                <c:pt idx="58">
                  <c:v>0.40574374079528719</c:v>
                </c:pt>
                <c:pt idx="59">
                  <c:v>0.44469190794357832</c:v>
                </c:pt>
                <c:pt idx="60">
                  <c:v>0.44348404255319152</c:v>
                </c:pt>
                <c:pt idx="61">
                  <c:v>0.45223325062034742</c:v>
                </c:pt>
                <c:pt idx="62">
                  <c:v>0.48255470136014195</c:v>
                </c:pt>
                <c:pt idx="63">
                  <c:v>0.48569794050343251</c:v>
                </c:pt>
                <c:pt idx="64">
                  <c:v>0.48884870403857744</c:v>
                </c:pt>
                <c:pt idx="65">
                  <c:v>0.51667641895845529</c:v>
                </c:pt>
                <c:pt idx="66">
                  <c:v>0.45788770053475936</c:v>
                </c:pt>
                <c:pt idx="67">
                  <c:v>0.46562835660580021</c:v>
                </c:pt>
                <c:pt idx="68">
                  <c:v>0.44044467972472207</c:v>
                </c:pt>
                <c:pt idx="69">
                  <c:v>0.48590381426202323</c:v>
                </c:pt>
                <c:pt idx="70">
                  <c:v>0.45119812974868501</c:v>
                </c:pt>
                <c:pt idx="71">
                  <c:v>0.59891936824605152</c:v>
                </c:pt>
                <c:pt idx="72">
                  <c:v>0.48290830168204013</c:v>
                </c:pt>
                <c:pt idx="73">
                  <c:v>0.4673055242390079</c:v>
                </c:pt>
                <c:pt idx="74">
                  <c:v>0.45529347229840922</c:v>
                </c:pt>
                <c:pt idx="75">
                  <c:v>0.46542827657378744</c:v>
                </c:pt>
                <c:pt idx="76">
                  <c:v>0.47973348139922267</c:v>
                </c:pt>
                <c:pt idx="77">
                  <c:v>0.53993250843644547</c:v>
                </c:pt>
                <c:pt idx="78">
                  <c:v>0.54659090909090913</c:v>
                </c:pt>
                <c:pt idx="79">
                  <c:v>0.51425106124924191</c:v>
                </c:pt>
                <c:pt idx="80">
                  <c:v>0.52442996742671011</c:v>
                </c:pt>
                <c:pt idx="81">
                  <c:v>0.45681063122923588</c:v>
                </c:pt>
                <c:pt idx="82">
                  <c:v>0.47007672634271097</c:v>
                </c:pt>
                <c:pt idx="83">
                  <c:v>0.52788104089219334</c:v>
                </c:pt>
                <c:pt idx="84">
                  <c:v>0.50829748002458508</c:v>
                </c:pt>
                <c:pt idx="85">
                  <c:v>0.48263348885432866</c:v>
                </c:pt>
                <c:pt idx="86">
                  <c:v>0.48291925465838509</c:v>
                </c:pt>
                <c:pt idx="87">
                  <c:v>0.5042238648363252</c:v>
                </c:pt>
                <c:pt idx="88">
                  <c:v>0.47903885480572594</c:v>
                </c:pt>
                <c:pt idx="89">
                  <c:v>0.5266558966074314</c:v>
                </c:pt>
                <c:pt idx="90">
                  <c:v>0.49030906233630173</c:v>
                </c:pt>
                <c:pt idx="91">
                  <c:v>0.51707317073170733</c:v>
                </c:pt>
                <c:pt idx="92">
                  <c:v>0.50143815915627998</c:v>
                </c:pt>
                <c:pt idx="93">
                  <c:v>0.4969450101832994</c:v>
                </c:pt>
                <c:pt idx="94">
                  <c:v>0.48965192850423328</c:v>
                </c:pt>
                <c:pt idx="95">
                  <c:v>0.5383466135458167</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Month</a:t>
                </a:r>
                <a:endParaRPr lang="en-US" sz="1100" b="1"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accent3"/>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c:v>
                </c:pt>
              </c:strCache>
            </c:strRef>
          </c:tx>
          <c:spPr>
            <a:ln w="57150" cap="rnd">
              <a:solidFill>
                <a:srgbClr val="27A1C6"/>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Sheet1!$B$2:$B$100</c:f>
              <c:numCache>
                <c:formatCode>#,##0</c:formatCode>
                <c:ptCount val="99"/>
                <c:pt idx="0">
                  <c:v>1239</c:v>
                </c:pt>
                <c:pt idx="1">
                  <c:v>1414</c:v>
                </c:pt>
                <c:pt idx="2">
                  <c:v>1252</c:v>
                </c:pt>
                <c:pt idx="3">
                  <c:v>1140</c:v>
                </c:pt>
                <c:pt idx="4">
                  <c:v>1077</c:v>
                </c:pt>
                <c:pt idx="5">
                  <c:v>1097</c:v>
                </c:pt>
                <c:pt idx="6">
                  <c:v>1224</c:v>
                </c:pt>
                <c:pt idx="7">
                  <c:v>889</c:v>
                </c:pt>
                <c:pt idx="8">
                  <c:v>928</c:v>
                </c:pt>
                <c:pt idx="9">
                  <c:v>1001</c:v>
                </c:pt>
                <c:pt idx="10">
                  <c:v>989</c:v>
                </c:pt>
                <c:pt idx="11">
                  <c:v>972</c:v>
                </c:pt>
                <c:pt idx="12">
                  <c:v>1090</c:v>
                </c:pt>
                <c:pt idx="13">
                  <c:v>1125</c:v>
                </c:pt>
                <c:pt idx="14">
                  <c:v>957</c:v>
                </c:pt>
                <c:pt idx="15">
                  <c:v>1061</c:v>
                </c:pt>
                <c:pt idx="16">
                  <c:v>950</c:v>
                </c:pt>
                <c:pt idx="17">
                  <c:v>1052</c:v>
                </c:pt>
                <c:pt idx="18">
                  <c:v>1134</c:v>
                </c:pt>
                <c:pt idx="19">
                  <c:v>838</c:v>
                </c:pt>
                <c:pt idx="20">
                  <c:v>945</c:v>
                </c:pt>
                <c:pt idx="21">
                  <c:v>1018</c:v>
                </c:pt>
                <c:pt idx="22">
                  <c:v>928</c:v>
                </c:pt>
                <c:pt idx="23">
                  <c:v>917</c:v>
                </c:pt>
                <c:pt idx="24">
                  <c:v>1058</c:v>
                </c:pt>
                <c:pt idx="25">
                  <c:v>1020</c:v>
                </c:pt>
                <c:pt idx="26">
                  <c:v>1037</c:v>
                </c:pt>
                <c:pt idx="27">
                  <c:v>1048</c:v>
                </c:pt>
                <c:pt idx="28">
                  <c:v>866</c:v>
                </c:pt>
                <c:pt idx="29">
                  <c:v>1017</c:v>
                </c:pt>
                <c:pt idx="30">
                  <c:v>1075</c:v>
                </c:pt>
                <c:pt idx="31">
                  <c:v>854</c:v>
                </c:pt>
                <c:pt idx="32">
                  <c:v>563</c:v>
                </c:pt>
                <c:pt idx="33" formatCode="General">
                  <c:v>196</c:v>
                </c:pt>
                <c:pt idx="34">
                  <c:v>222</c:v>
                </c:pt>
                <c:pt idx="35">
                  <c:v>268</c:v>
                </c:pt>
                <c:pt idx="36">
                  <c:v>203</c:v>
                </c:pt>
                <c:pt idx="37">
                  <c:v>202</c:v>
                </c:pt>
                <c:pt idx="38">
                  <c:v>205</c:v>
                </c:pt>
                <c:pt idx="39">
                  <c:v>226</c:v>
                </c:pt>
                <c:pt idx="40">
                  <c:v>195</c:v>
                </c:pt>
                <c:pt idx="41">
                  <c:v>290</c:v>
                </c:pt>
                <c:pt idx="42">
                  <c:v>214</c:v>
                </c:pt>
                <c:pt idx="43">
                  <c:v>180</c:v>
                </c:pt>
                <c:pt idx="44">
                  <c:v>211</c:v>
                </c:pt>
                <c:pt idx="45">
                  <c:v>201</c:v>
                </c:pt>
                <c:pt idx="46">
                  <c:v>195</c:v>
                </c:pt>
                <c:pt idx="47">
                  <c:v>224</c:v>
                </c:pt>
                <c:pt idx="48">
                  <c:v>214</c:v>
                </c:pt>
                <c:pt idx="49">
                  <c:v>237</c:v>
                </c:pt>
                <c:pt idx="50">
                  <c:v>893</c:v>
                </c:pt>
                <c:pt idx="51">
                  <c:v>1764</c:v>
                </c:pt>
                <c:pt idx="52">
                  <c:v>1494</c:v>
                </c:pt>
                <c:pt idx="53">
                  <c:v>1535</c:v>
                </c:pt>
                <c:pt idx="54">
                  <c:v>1644</c:v>
                </c:pt>
                <c:pt idx="55">
                  <c:v>1366</c:v>
                </c:pt>
                <c:pt idx="56">
                  <c:v>1464</c:v>
                </c:pt>
                <c:pt idx="57">
                  <c:v>1252</c:v>
                </c:pt>
                <c:pt idx="58">
                  <c:v>1238</c:v>
                </c:pt>
                <c:pt idx="59">
                  <c:v>1302</c:v>
                </c:pt>
                <c:pt idx="60">
                  <c:v>1272</c:v>
                </c:pt>
                <c:pt idx="61">
                  <c:v>1544</c:v>
                </c:pt>
                <c:pt idx="62">
                  <c:v>1230</c:v>
                </c:pt>
                <c:pt idx="63">
                  <c:v>1276</c:v>
                </c:pt>
                <c:pt idx="64">
                  <c:v>1238</c:v>
                </c:pt>
                <c:pt idx="65">
                  <c:v>1105</c:v>
                </c:pt>
                <c:pt idx="66">
                  <c:v>1303</c:v>
                </c:pt>
                <c:pt idx="67">
                  <c:v>1171</c:v>
                </c:pt>
                <c:pt idx="68">
                  <c:v>1277</c:v>
                </c:pt>
                <c:pt idx="69">
                  <c:v>1192</c:v>
                </c:pt>
                <c:pt idx="70">
                  <c:v>1247</c:v>
                </c:pt>
                <c:pt idx="71">
                  <c:v>1065</c:v>
                </c:pt>
                <c:pt idx="72">
                  <c:v>1134</c:v>
                </c:pt>
                <c:pt idx="73">
                  <c:v>1144</c:v>
                </c:pt>
                <c:pt idx="74">
                  <c:v>1104</c:v>
                </c:pt>
                <c:pt idx="75">
                  <c:v>1219</c:v>
                </c:pt>
                <c:pt idx="76">
                  <c:v>1092</c:v>
                </c:pt>
                <c:pt idx="77">
                  <c:v>1000</c:v>
                </c:pt>
                <c:pt idx="78">
                  <c:v>1196</c:v>
                </c:pt>
                <c:pt idx="79">
                  <c:v>1120</c:v>
                </c:pt>
                <c:pt idx="80">
                  <c:v>1088</c:v>
                </c:pt>
                <c:pt idx="81">
                  <c:v>1201</c:v>
                </c:pt>
                <c:pt idx="82">
                  <c:v>1235</c:v>
                </c:pt>
                <c:pt idx="83">
                  <c:v>1042</c:v>
                </c:pt>
                <c:pt idx="84">
                  <c:v>1375</c:v>
                </c:pt>
                <c:pt idx="85">
                  <c:v>1245</c:v>
                </c:pt>
                <c:pt idx="86">
                  <c:v>1230</c:v>
                </c:pt>
                <c:pt idx="87">
                  <c:v>1354</c:v>
                </c:pt>
                <c:pt idx="88">
                  <c:v>1135</c:v>
                </c:pt>
                <c:pt idx="89">
                  <c:v>1243</c:v>
                </c:pt>
                <c:pt idx="90">
                  <c:v>1420</c:v>
                </c:pt>
                <c:pt idx="91">
                  <c:v>1194</c:v>
                </c:pt>
                <c:pt idx="92">
                  <c:v>1222</c:v>
                </c:pt>
                <c:pt idx="93">
                  <c:v>1476</c:v>
                </c:pt>
                <c:pt idx="94">
                  <c:v>1265</c:v>
                </c:pt>
                <c:pt idx="95">
                  <c:v>1275</c:v>
                </c:pt>
                <c:pt idx="96">
                  <c:v>1526</c:v>
                </c:pt>
                <c:pt idx="97">
                  <c:v>1326</c:v>
                </c:pt>
                <c:pt idx="98">
                  <c:v>1385</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Community &amp; Technical Colleges</c:v>
                </c:pt>
              </c:strCache>
            </c:strRef>
          </c:tx>
          <c:spPr>
            <a:ln w="57150" cap="rnd">
              <a:solidFill>
                <a:srgbClr val="72A331"/>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Sheet1!$C$2:$C$100</c:f>
              <c:numCache>
                <c:formatCode>#,##0</c:formatCode>
                <c:ptCount val="99"/>
                <c:pt idx="0">
                  <c:v>423</c:v>
                </c:pt>
                <c:pt idx="1">
                  <c:v>538</c:v>
                </c:pt>
                <c:pt idx="2">
                  <c:v>752</c:v>
                </c:pt>
                <c:pt idx="3">
                  <c:v>431</c:v>
                </c:pt>
                <c:pt idx="4">
                  <c:v>417</c:v>
                </c:pt>
                <c:pt idx="5">
                  <c:v>680</c:v>
                </c:pt>
                <c:pt idx="6">
                  <c:v>567</c:v>
                </c:pt>
                <c:pt idx="7">
                  <c:v>390</c:v>
                </c:pt>
                <c:pt idx="8">
                  <c:v>682</c:v>
                </c:pt>
                <c:pt idx="9">
                  <c:v>461</c:v>
                </c:pt>
                <c:pt idx="10">
                  <c:v>379</c:v>
                </c:pt>
                <c:pt idx="11">
                  <c:v>509</c:v>
                </c:pt>
                <c:pt idx="12">
                  <c:v>384</c:v>
                </c:pt>
                <c:pt idx="13">
                  <c:v>522</c:v>
                </c:pt>
                <c:pt idx="14">
                  <c:v>792</c:v>
                </c:pt>
                <c:pt idx="15">
                  <c:v>411</c:v>
                </c:pt>
                <c:pt idx="16">
                  <c:v>372</c:v>
                </c:pt>
                <c:pt idx="17">
                  <c:v>616</c:v>
                </c:pt>
                <c:pt idx="18">
                  <c:v>606</c:v>
                </c:pt>
                <c:pt idx="19">
                  <c:v>394</c:v>
                </c:pt>
                <c:pt idx="20">
                  <c:v>683</c:v>
                </c:pt>
                <c:pt idx="21">
                  <c:v>552</c:v>
                </c:pt>
                <c:pt idx="22">
                  <c:v>411</c:v>
                </c:pt>
                <c:pt idx="23">
                  <c:v>501</c:v>
                </c:pt>
                <c:pt idx="24">
                  <c:v>508</c:v>
                </c:pt>
                <c:pt idx="25">
                  <c:v>528</c:v>
                </c:pt>
                <c:pt idx="26">
                  <c:v>759</c:v>
                </c:pt>
                <c:pt idx="27">
                  <c:v>397</c:v>
                </c:pt>
                <c:pt idx="28">
                  <c:v>342</c:v>
                </c:pt>
                <c:pt idx="29">
                  <c:v>504</c:v>
                </c:pt>
                <c:pt idx="30">
                  <c:v>598</c:v>
                </c:pt>
                <c:pt idx="31">
                  <c:v>386</c:v>
                </c:pt>
                <c:pt idx="32">
                  <c:v>345</c:v>
                </c:pt>
                <c:pt idx="33">
                  <c:v>344</c:v>
                </c:pt>
                <c:pt idx="34">
                  <c:v>215</c:v>
                </c:pt>
                <c:pt idx="35">
                  <c:v>383</c:v>
                </c:pt>
                <c:pt idx="36">
                  <c:v>291</c:v>
                </c:pt>
                <c:pt idx="37">
                  <c:v>306</c:v>
                </c:pt>
                <c:pt idx="38">
                  <c:v>432</c:v>
                </c:pt>
                <c:pt idx="39">
                  <c:v>264</c:v>
                </c:pt>
                <c:pt idx="40">
                  <c:v>264</c:v>
                </c:pt>
                <c:pt idx="41">
                  <c:v>517</c:v>
                </c:pt>
                <c:pt idx="42">
                  <c:v>342</c:v>
                </c:pt>
                <c:pt idx="43">
                  <c:v>341</c:v>
                </c:pt>
                <c:pt idx="44">
                  <c:v>433</c:v>
                </c:pt>
                <c:pt idx="45">
                  <c:v>332</c:v>
                </c:pt>
                <c:pt idx="46">
                  <c:v>255</c:v>
                </c:pt>
                <c:pt idx="47">
                  <c:v>377</c:v>
                </c:pt>
                <c:pt idx="48">
                  <c:v>299</c:v>
                </c:pt>
                <c:pt idx="49">
                  <c:v>425</c:v>
                </c:pt>
                <c:pt idx="50">
                  <c:v>655</c:v>
                </c:pt>
                <c:pt idx="51">
                  <c:v>732</c:v>
                </c:pt>
                <c:pt idx="52">
                  <c:v>593</c:v>
                </c:pt>
                <c:pt idx="53">
                  <c:v>741</c:v>
                </c:pt>
                <c:pt idx="54">
                  <c:v>648</c:v>
                </c:pt>
                <c:pt idx="55">
                  <c:v>507</c:v>
                </c:pt>
                <c:pt idx="56">
                  <c:v>748</c:v>
                </c:pt>
                <c:pt idx="57">
                  <c:v>576</c:v>
                </c:pt>
                <c:pt idx="58">
                  <c:v>650</c:v>
                </c:pt>
                <c:pt idx="59">
                  <c:v>781</c:v>
                </c:pt>
                <c:pt idx="60">
                  <c:v>539</c:v>
                </c:pt>
                <c:pt idx="61">
                  <c:v>711</c:v>
                </c:pt>
                <c:pt idx="62">
                  <c:v>964</c:v>
                </c:pt>
                <c:pt idx="63">
                  <c:v>647</c:v>
                </c:pt>
                <c:pt idx="64">
                  <c:v>558</c:v>
                </c:pt>
                <c:pt idx="65">
                  <c:v>823</c:v>
                </c:pt>
                <c:pt idx="66">
                  <c:v>807</c:v>
                </c:pt>
                <c:pt idx="67">
                  <c:v>564</c:v>
                </c:pt>
                <c:pt idx="68">
                  <c:v>963</c:v>
                </c:pt>
                <c:pt idx="69">
                  <c:v>626</c:v>
                </c:pt>
                <c:pt idx="70">
                  <c:v>511</c:v>
                </c:pt>
                <c:pt idx="71">
                  <c:v>686</c:v>
                </c:pt>
                <c:pt idx="72">
                  <c:v>621</c:v>
                </c:pt>
                <c:pt idx="73">
                  <c:v>685</c:v>
                </c:pt>
                <c:pt idx="74">
                  <c:v>964</c:v>
                </c:pt>
                <c:pt idx="75">
                  <c:v>564</c:v>
                </c:pt>
                <c:pt idx="76">
                  <c:v>553</c:v>
                </c:pt>
                <c:pt idx="77">
                  <c:v>781</c:v>
                </c:pt>
                <c:pt idx="78">
                  <c:v>719</c:v>
                </c:pt>
                <c:pt idx="79">
                  <c:v>616</c:v>
                </c:pt>
                <c:pt idx="80">
                  <c:v>1002</c:v>
                </c:pt>
                <c:pt idx="81">
                  <c:v>869</c:v>
                </c:pt>
                <c:pt idx="82">
                  <c:v>731</c:v>
                </c:pt>
                <c:pt idx="83">
                  <c:v>856</c:v>
                </c:pt>
                <c:pt idx="84">
                  <c:v>797</c:v>
                </c:pt>
                <c:pt idx="85">
                  <c:v>935</c:v>
                </c:pt>
                <c:pt idx="86">
                  <c:v>1176</c:v>
                </c:pt>
                <c:pt idx="87">
                  <c:v>728</c:v>
                </c:pt>
                <c:pt idx="88">
                  <c:v>618</c:v>
                </c:pt>
                <c:pt idx="89">
                  <c:v>1109</c:v>
                </c:pt>
                <c:pt idx="90">
                  <c:v>938</c:v>
                </c:pt>
                <c:pt idx="91">
                  <c:v>715</c:v>
                </c:pt>
                <c:pt idx="92">
                  <c:v>1189</c:v>
                </c:pt>
                <c:pt idx="93">
                  <c:v>865</c:v>
                </c:pt>
                <c:pt idx="94">
                  <c:v>686</c:v>
                </c:pt>
                <c:pt idx="95">
                  <c:v>865</c:v>
                </c:pt>
                <c:pt idx="96">
                  <c:v>727</c:v>
                </c:pt>
                <c:pt idx="97">
                  <c:v>847</c:v>
                </c:pt>
                <c:pt idx="98">
                  <c:v>1252</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Commerce</c:v>
                </c:pt>
              </c:strCache>
            </c:strRef>
          </c:tx>
          <c:spPr>
            <a:ln w="57150" cap="rnd">
              <a:solidFill>
                <a:srgbClr val="8D6198"/>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Sheet1!$D$2:$D$100</c:f>
              <c:numCache>
                <c:formatCode>#,##0</c:formatCode>
                <c:ptCount val="99"/>
                <c:pt idx="0">
                  <c:v>771</c:v>
                </c:pt>
                <c:pt idx="1">
                  <c:v>783</c:v>
                </c:pt>
                <c:pt idx="2">
                  <c:v>706</c:v>
                </c:pt>
                <c:pt idx="3">
                  <c:v>731</c:v>
                </c:pt>
                <c:pt idx="4">
                  <c:v>599</c:v>
                </c:pt>
                <c:pt idx="5">
                  <c:v>606</c:v>
                </c:pt>
                <c:pt idx="6">
                  <c:v>763</c:v>
                </c:pt>
                <c:pt idx="7">
                  <c:v>627</c:v>
                </c:pt>
                <c:pt idx="8">
                  <c:v>657</c:v>
                </c:pt>
                <c:pt idx="9">
                  <c:v>618</c:v>
                </c:pt>
                <c:pt idx="10">
                  <c:v>619</c:v>
                </c:pt>
                <c:pt idx="11">
                  <c:v>624</c:v>
                </c:pt>
                <c:pt idx="12">
                  <c:v>632</c:v>
                </c:pt>
                <c:pt idx="13">
                  <c:v>626</c:v>
                </c:pt>
                <c:pt idx="14">
                  <c:v>534</c:v>
                </c:pt>
                <c:pt idx="15">
                  <c:v>662</c:v>
                </c:pt>
                <c:pt idx="16">
                  <c:v>591</c:v>
                </c:pt>
                <c:pt idx="17">
                  <c:v>560</c:v>
                </c:pt>
                <c:pt idx="18">
                  <c:v>681</c:v>
                </c:pt>
                <c:pt idx="19">
                  <c:v>573</c:v>
                </c:pt>
                <c:pt idx="20">
                  <c:v>665</c:v>
                </c:pt>
                <c:pt idx="21">
                  <c:v>733</c:v>
                </c:pt>
                <c:pt idx="22">
                  <c:v>674</c:v>
                </c:pt>
                <c:pt idx="23">
                  <c:v>634</c:v>
                </c:pt>
                <c:pt idx="24">
                  <c:v>578</c:v>
                </c:pt>
                <c:pt idx="25">
                  <c:v>622</c:v>
                </c:pt>
                <c:pt idx="26">
                  <c:v>634</c:v>
                </c:pt>
                <c:pt idx="27">
                  <c:v>656</c:v>
                </c:pt>
                <c:pt idx="28">
                  <c:v>526</c:v>
                </c:pt>
                <c:pt idx="29">
                  <c:v>572</c:v>
                </c:pt>
                <c:pt idx="30">
                  <c:v>716</c:v>
                </c:pt>
                <c:pt idx="31">
                  <c:v>647</c:v>
                </c:pt>
                <c:pt idx="32">
                  <c:v>469</c:v>
                </c:pt>
                <c:pt idx="33">
                  <c:v>172</c:v>
                </c:pt>
                <c:pt idx="34">
                  <c:v>134</c:v>
                </c:pt>
                <c:pt idx="35">
                  <c:v>152</c:v>
                </c:pt>
                <c:pt idx="36">
                  <c:v>266</c:v>
                </c:pt>
                <c:pt idx="37">
                  <c:v>223</c:v>
                </c:pt>
                <c:pt idx="38">
                  <c:v>217</c:v>
                </c:pt>
                <c:pt idx="39">
                  <c:v>212</c:v>
                </c:pt>
                <c:pt idx="40">
                  <c:v>157</c:v>
                </c:pt>
                <c:pt idx="41">
                  <c:v>259</c:v>
                </c:pt>
                <c:pt idx="42">
                  <c:v>244</c:v>
                </c:pt>
                <c:pt idx="43">
                  <c:v>198</c:v>
                </c:pt>
                <c:pt idx="44">
                  <c:v>209</c:v>
                </c:pt>
                <c:pt idx="45">
                  <c:v>206</c:v>
                </c:pt>
                <c:pt idx="46">
                  <c:v>211</c:v>
                </c:pt>
                <c:pt idx="47">
                  <c:v>207</c:v>
                </c:pt>
                <c:pt idx="48">
                  <c:v>154</c:v>
                </c:pt>
                <c:pt idx="49">
                  <c:v>177</c:v>
                </c:pt>
                <c:pt idx="50">
                  <c:v>342</c:v>
                </c:pt>
                <c:pt idx="51">
                  <c:v>572</c:v>
                </c:pt>
                <c:pt idx="52">
                  <c:v>471</c:v>
                </c:pt>
                <c:pt idx="53">
                  <c:v>468</c:v>
                </c:pt>
                <c:pt idx="54">
                  <c:v>486</c:v>
                </c:pt>
                <c:pt idx="55">
                  <c:v>449</c:v>
                </c:pt>
                <c:pt idx="56">
                  <c:v>476</c:v>
                </c:pt>
                <c:pt idx="57">
                  <c:v>393</c:v>
                </c:pt>
                <c:pt idx="58">
                  <c:v>411</c:v>
                </c:pt>
                <c:pt idx="59">
                  <c:v>432</c:v>
                </c:pt>
                <c:pt idx="60">
                  <c:v>375</c:v>
                </c:pt>
                <c:pt idx="61">
                  <c:v>381</c:v>
                </c:pt>
                <c:pt idx="62">
                  <c:v>391</c:v>
                </c:pt>
                <c:pt idx="63">
                  <c:v>400</c:v>
                </c:pt>
                <c:pt idx="64">
                  <c:v>343</c:v>
                </c:pt>
                <c:pt idx="65">
                  <c:v>355</c:v>
                </c:pt>
                <c:pt idx="66">
                  <c:v>479</c:v>
                </c:pt>
                <c:pt idx="67">
                  <c:v>404</c:v>
                </c:pt>
                <c:pt idx="68">
                  <c:v>418</c:v>
                </c:pt>
                <c:pt idx="69">
                  <c:v>414</c:v>
                </c:pt>
                <c:pt idx="70">
                  <c:v>380</c:v>
                </c:pt>
                <c:pt idx="71">
                  <c:v>407</c:v>
                </c:pt>
                <c:pt idx="72">
                  <c:v>321</c:v>
                </c:pt>
                <c:pt idx="73">
                  <c:v>434</c:v>
                </c:pt>
                <c:pt idx="74">
                  <c:v>364</c:v>
                </c:pt>
                <c:pt idx="75">
                  <c:v>402</c:v>
                </c:pt>
                <c:pt idx="76">
                  <c:v>336</c:v>
                </c:pt>
                <c:pt idx="77">
                  <c:v>354</c:v>
                </c:pt>
                <c:pt idx="78">
                  <c:v>442</c:v>
                </c:pt>
                <c:pt idx="79">
                  <c:v>410</c:v>
                </c:pt>
                <c:pt idx="80">
                  <c:v>404</c:v>
                </c:pt>
                <c:pt idx="81">
                  <c:v>434</c:v>
                </c:pt>
                <c:pt idx="82">
                  <c:v>447</c:v>
                </c:pt>
                <c:pt idx="83">
                  <c:v>386</c:v>
                </c:pt>
                <c:pt idx="84">
                  <c:v>470</c:v>
                </c:pt>
                <c:pt idx="85">
                  <c:v>447</c:v>
                </c:pt>
                <c:pt idx="86">
                  <c:v>470</c:v>
                </c:pt>
                <c:pt idx="87">
                  <c:v>565</c:v>
                </c:pt>
                <c:pt idx="88">
                  <c:v>444</c:v>
                </c:pt>
                <c:pt idx="89">
                  <c:v>478</c:v>
                </c:pt>
                <c:pt idx="90">
                  <c:v>616</c:v>
                </c:pt>
                <c:pt idx="91">
                  <c:v>512</c:v>
                </c:pt>
                <c:pt idx="92">
                  <c:v>469</c:v>
                </c:pt>
                <c:pt idx="93">
                  <c:v>457</c:v>
                </c:pt>
                <c:pt idx="94">
                  <c:v>413</c:v>
                </c:pt>
                <c:pt idx="95">
                  <c:v>476</c:v>
                </c:pt>
                <c:pt idx="96">
                  <c:v>460</c:v>
                </c:pt>
                <c:pt idx="97">
                  <c:v>428</c:v>
                </c:pt>
                <c:pt idx="98">
                  <c:v>544</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ORIA</c:v>
                </c:pt>
              </c:strCache>
            </c:strRef>
          </c:tx>
          <c:spPr>
            <a:ln w="57150" cap="rnd">
              <a:solidFill>
                <a:schemeClr val="accent1"/>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Sheet1!$E$2:$E$100</c:f>
              <c:numCache>
                <c:formatCode>#,##0</c:formatCode>
                <c:ptCount val="99"/>
                <c:pt idx="0">
                  <c:v>390</c:v>
                </c:pt>
                <c:pt idx="1">
                  <c:v>370</c:v>
                </c:pt>
                <c:pt idx="2">
                  <c:v>408</c:v>
                </c:pt>
                <c:pt idx="3">
                  <c:v>378</c:v>
                </c:pt>
                <c:pt idx="4">
                  <c:v>276</c:v>
                </c:pt>
                <c:pt idx="5">
                  <c:v>273</c:v>
                </c:pt>
                <c:pt idx="6">
                  <c:v>393</c:v>
                </c:pt>
                <c:pt idx="7">
                  <c:v>266</c:v>
                </c:pt>
                <c:pt idx="8">
                  <c:v>278</c:v>
                </c:pt>
                <c:pt idx="9">
                  <c:v>305</c:v>
                </c:pt>
                <c:pt idx="10">
                  <c:v>262</c:v>
                </c:pt>
                <c:pt idx="11">
                  <c:v>261</c:v>
                </c:pt>
                <c:pt idx="12">
                  <c:v>272</c:v>
                </c:pt>
                <c:pt idx="13">
                  <c:v>224</c:v>
                </c:pt>
                <c:pt idx="14">
                  <c:v>254</c:v>
                </c:pt>
                <c:pt idx="15">
                  <c:v>299</c:v>
                </c:pt>
                <c:pt idx="16">
                  <c:v>221</c:v>
                </c:pt>
                <c:pt idx="17">
                  <c:v>214</c:v>
                </c:pt>
                <c:pt idx="18">
                  <c:v>283</c:v>
                </c:pt>
                <c:pt idx="19">
                  <c:v>213</c:v>
                </c:pt>
                <c:pt idx="20">
                  <c:v>290</c:v>
                </c:pt>
                <c:pt idx="21">
                  <c:v>281</c:v>
                </c:pt>
                <c:pt idx="22">
                  <c:v>239</c:v>
                </c:pt>
                <c:pt idx="23">
                  <c:v>243</c:v>
                </c:pt>
                <c:pt idx="24">
                  <c:v>350</c:v>
                </c:pt>
                <c:pt idx="25">
                  <c:v>302</c:v>
                </c:pt>
                <c:pt idx="26">
                  <c:v>352</c:v>
                </c:pt>
                <c:pt idx="27">
                  <c:v>328</c:v>
                </c:pt>
                <c:pt idx="28">
                  <c:v>216</c:v>
                </c:pt>
                <c:pt idx="29">
                  <c:v>264</c:v>
                </c:pt>
                <c:pt idx="30">
                  <c:v>303</c:v>
                </c:pt>
                <c:pt idx="31">
                  <c:v>208</c:v>
                </c:pt>
                <c:pt idx="32">
                  <c:v>224</c:v>
                </c:pt>
                <c:pt idx="33">
                  <c:v>232</c:v>
                </c:pt>
                <c:pt idx="34">
                  <c:v>158</c:v>
                </c:pt>
                <c:pt idx="35">
                  <c:v>125</c:v>
                </c:pt>
                <c:pt idx="36">
                  <c:v>155</c:v>
                </c:pt>
                <c:pt idx="37">
                  <c:v>111</c:v>
                </c:pt>
                <c:pt idx="38">
                  <c:v>112</c:v>
                </c:pt>
                <c:pt idx="39">
                  <c:v>95</c:v>
                </c:pt>
                <c:pt idx="40">
                  <c:v>89</c:v>
                </c:pt>
                <c:pt idx="41">
                  <c:v>111</c:v>
                </c:pt>
                <c:pt idx="42">
                  <c:v>118</c:v>
                </c:pt>
                <c:pt idx="43">
                  <c:v>94</c:v>
                </c:pt>
                <c:pt idx="44">
                  <c:v>112</c:v>
                </c:pt>
                <c:pt idx="45">
                  <c:v>95</c:v>
                </c:pt>
                <c:pt idx="46">
                  <c:v>67</c:v>
                </c:pt>
                <c:pt idx="47">
                  <c:v>79</c:v>
                </c:pt>
                <c:pt idx="48">
                  <c:v>79</c:v>
                </c:pt>
                <c:pt idx="49">
                  <c:v>105</c:v>
                </c:pt>
                <c:pt idx="50">
                  <c:v>149</c:v>
                </c:pt>
                <c:pt idx="51">
                  <c:v>201</c:v>
                </c:pt>
                <c:pt idx="52">
                  <c:v>177</c:v>
                </c:pt>
                <c:pt idx="53">
                  <c:v>222</c:v>
                </c:pt>
                <c:pt idx="54">
                  <c:v>270</c:v>
                </c:pt>
                <c:pt idx="55">
                  <c:v>311</c:v>
                </c:pt>
                <c:pt idx="56">
                  <c:v>444</c:v>
                </c:pt>
                <c:pt idx="57">
                  <c:v>635</c:v>
                </c:pt>
                <c:pt idx="58">
                  <c:v>823</c:v>
                </c:pt>
                <c:pt idx="59">
                  <c:v>715</c:v>
                </c:pt>
                <c:pt idx="60">
                  <c:v>663</c:v>
                </c:pt>
                <c:pt idx="61">
                  <c:v>691</c:v>
                </c:pt>
                <c:pt idx="62">
                  <c:v>867</c:v>
                </c:pt>
                <c:pt idx="63">
                  <c:v>800</c:v>
                </c:pt>
                <c:pt idx="64">
                  <c:v>860</c:v>
                </c:pt>
                <c:pt idx="65">
                  <c:v>836</c:v>
                </c:pt>
                <c:pt idx="66">
                  <c:v>1095</c:v>
                </c:pt>
                <c:pt idx="67">
                  <c:v>922</c:v>
                </c:pt>
                <c:pt idx="68">
                  <c:v>1040</c:v>
                </c:pt>
                <c:pt idx="69">
                  <c:v>797</c:v>
                </c:pt>
                <c:pt idx="70">
                  <c:v>871</c:v>
                </c:pt>
                <c:pt idx="71">
                  <c:v>992</c:v>
                </c:pt>
                <c:pt idx="72">
                  <c:v>1001</c:v>
                </c:pt>
                <c:pt idx="73">
                  <c:v>860</c:v>
                </c:pt>
                <c:pt idx="74">
                  <c:v>938</c:v>
                </c:pt>
                <c:pt idx="75">
                  <c:v>1099</c:v>
                </c:pt>
                <c:pt idx="76">
                  <c:v>868</c:v>
                </c:pt>
                <c:pt idx="77">
                  <c:v>886</c:v>
                </c:pt>
                <c:pt idx="78">
                  <c:v>1259</c:v>
                </c:pt>
                <c:pt idx="79">
                  <c:v>1047</c:v>
                </c:pt>
                <c:pt idx="80">
                  <c:v>1224</c:v>
                </c:pt>
                <c:pt idx="81">
                  <c:v>1450</c:v>
                </c:pt>
                <c:pt idx="82">
                  <c:v>1280</c:v>
                </c:pt>
                <c:pt idx="83">
                  <c:v>1187</c:v>
                </c:pt>
                <c:pt idx="84">
                  <c:v>1250</c:v>
                </c:pt>
                <c:pt idx="85">
                  <c:v>1202</c:v>
                </c:pt>
                <c:pt idx="86">
                  <c:v>1226</c:v>
                </c:pt>
                <c:pt idx="87">
                  <c:v>1396</c:v>
                </c:pt>
                <c:pt idx="88">
                  <c:v>1006</c:v>
                </c:pt>
                <c:pt idx="89">
                  <c:v>1073</c:v>
                </c:pt>
                <c:pt idx="90">
                  <c:v>1456</c:v>
                </c:pt>
                <c:pt idx="91">
                  <c:v>1069</c:v>
                </c:pt>
                <c:pt idx="92">
                  <c:v>1187</c:v>
                </c:pt>
                <c:pt idx="93">
                  <c:v>1298</c:v>
                </c:pt>
                <c:pt idx="94">
                  <c:v>1006</c:v>
                </c:pt>
                <c:pt idx="95">
                  <c:v>890</c:v>
                </c:pt>
                <c:pt idx="96">
                  <c:v>1102</c:v>
                </c:pt>
                <c:pt idx="97">
                  <c:v>834</c:v>
                </c:pt>
                <c:pt idx="98">
                  <c:v>895</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1236803684453049E-2"/>
          <c:y val="0.88212999646542667"/>
          <c:w val="0.87752639263109389"/>
          <c:h val="0.117870003534573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c:v>
                </c:pt>
              </c:strCache>
            </c:strRef>
          </c:tx>
          <c:spPr>
            <a:ln w="57150" cap="rnd">
              <a:solidFill>
                <a:srgbClr val="27A1C6"/>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Sheet1!$B$2:$B$100</c:f>
              <c:numCache>
                <c:formatCode>#,##0</c:formatCode>
                <c:ptCount val="99"/>
                <c:pt idx="0">
                  <c:v>1887</c:v>
                </c:pt>
                <c:pt idx="1">
                  <c:v>2089</c:v>
                </c:pt>
                <c:pt idx="2">
                  <c:v>1923</c:v>
                </c:pt>
                <c:pt idx="3">
                  <c:v>1772</c:v>
                </c:pt>
                <c:pt idx="4">
                  <c:v>1656</c:v>
                </c:pt>
                <c:pt idx="5">
                  <c:v>1705</c:v>
                </c:pt>
                <c:pt idx="6">
                  <c:v>1804</c:v>
                </c:pt>
                <c:pt idx="7">
                  <c:v>1599</c:v>
                </c:pt>
                <c:pt idx="8">
                  <c:v>1597</c:v>
                </c:pt>
                <c:pt idx="9">
                  <c:v>1484</c:v>
                </c:pt>
                <c:pt idx="10">
                  <c:v>1491</c:v>
                </c:pt>
                <c:pt idx="11">
                  <c:v>1429</c:v>
                </c:pt>
                <c:pt idx="12">
                  <c:v>1485</c:v>
                </c:pt>
                <c:pt idx="13">
                  <c:v>1567</c:v>
                </c:pt>
                <c:pt idx="14">
                  <c:v>1517</c:v>
                </c:pt>
                <c:pt idx="15">
                  <c:v>1510</c:v>
                </c:pt>
                <c:pt idx="16">
                  <c:v>1446</c:v>
                </c:pt>
                <c:pt idx="17">
                  <c:v>1594</c:v>
                </c:pt>
                <c:pt idx="18">
                  <c:v>1692</c:v>
                </c:pt>
                <c:pt idx="19">
                  <c:v>1516</c:v>
                </c:pt>
                <c:pt idx="20">
                  <c:v>1585</c:v>
                </c:pt>
                <c:pt idx="21">
                  <c:v>1578</c:v>
                </c:pt>
                <c:pt idx="22">
                  <c:v>1454</c:v>
                </c:pt>
                <c:pt idx="23">
                  <c:v>1413</c:v>
                </c:pt>
                <c:pt idx="24">
                  <c:v>1514</c:v>
                </c:pt>
                <c:pt idx="25">
                  <c:v>1538</c:v>
                </c:pt>
                <c:pt idx="26">
                  <c:v>1551</c:v>
                </c:pt>
                <c:pt idx="27">
                  <c:v>1553</c:v>
                </c:pt>
                <c:pt idx="28">
                  <c:v>1449</c:v>
                </c:pt>
                <c:pt idx="29">
                  <c:v>1612</c:v>
                </c:pt>
                <c:pt idx="30">
                  <c:v>1650</c:v>
                </c:pt>
                <c:pt idx="31">
                  <c:v>1573</c:v>
                </c:pt>
                <c:pt idx="32">
                  <c:v>1308</c:v>
                </c:pt>
                <c:pt idx="33" formatCode="General">
                  <c:v>704</c:v>
                </c:pt>
                <c:pt idx="34">
                  <c:v>457</c:v>
                </c:pt>
                <c:pt idx="35">
                  <c:v>398</c:v>
                </c:pt>
                <c:pt idx="36">
                  <c:v>390</c:v>
                </c:pt>
                <c:pt idx="37">
                  <c:v>290</c:v>
                </c:pt>
                <c:pt idx="38">
                  <c:v>295</c:v>
                </c:pt>
                <c:pt idx="39">
                  <c:v>346</c:v>
                </c:pt>
                <c:pt idx="40">
                  <c:v>338</c:v>
                </c:pt>
                <c:pt idx="41">
                  <c:v>390</c:v>
                </c:pt>
                <c:pt idx="42">
                  <c:v>392</c:v>
                </c:pt>
                <c:pt idx="43">
                  <c:v>354</c:v>
                </c:pt>
                <c:pt idx="44">
                  <c:v>347</c:v>
                </c:pt>
                <c:pt idx="45">
                  <c:v>299</c:v>
                </c:pt>
                <c:pt idx="46">
                  <c:v>278</c:v>
                </c:pt>
                <c:pt idx="47">
                  <c:v>319</c:v>
                </c:pt>
                <c:pt idx="48">
                  <c:v>287</c:v>
                </c:pt>
                <c:pt idx="49">
                  <c:v>289</c:v>
                </c:pt>
                <c:pt idx="50">
                  <c:v>559</c:v>
                </c:pt>
                <c:pt idx="51">
                  <c:v>1315</c:v>
                </c:pt>
                <c:pt idx="52">
                  <c:v>1662</c:v>
                </c:pt>
                <c:pt idx="53">
                  <c:v>1813</c:v>
                </c:pt>
                <c:pt idx="54">
                  <c:v>1834</c:v>
                </c:pt>
                <c:pt idx="55">
                  <c:v>1849</c:v>
                </c:pt>
                <c:pt idx="56">
                  <c:v>1918</c:v>
                </c:pt>
                <c:pt idx="57">
                  <c:v>1700</c:v>
                </c:pt>
                <c:pt idx="58">
                  <c:v>1648</c:v>
                </c:pt>
                <c:pt idx="59">
                  <c:v>1647</c:v>
                </c:pt>
                <c:pt idx="60">
                  <c:v>1605</c:v>
                </c:pt>
                <c:pt idx="61">
                  <c:v>1810</c:v>
                </c:pt>
                <c:pt idx="62">
                  <c:v>1840</c:v>
                </c:pt>
                <c:pt idx="63">
                  <c:v>1740</c:v>
                </c:pt>
                <c:pt idx="64">
                  <c:v>1737</c:v>
                </c:pt>
                <c:pt idx="65">
                  <c:v>1740</c:v>
                </c:pt>
                <c:pt idx="66">
                  <c:v>1781</c:v>
                </c:pt>
                <c:pt idx="67">
                  <c:v>1779</c:v>
                </c:pt>
                <c:pt idx="68">
                  <c:v>1841</c:v>
                </c:pt>
                <c:pt idx="69">
                  <c:v>1729</c:v>
                </c:pt>
                <c:pt idx="70">
                  <c:v>1748</c:v>
                </c:pt>
                <c:pt idx="71">
                  <c:v>1658</c:v>
                </c:pt>
                <c:pt idx="72">
                  <c:v>1570</c:v>
                </c:pt>
                <c:pt idx="73">
                  <c:v>1574</c:v>
                </c:pt>
                <c:pt idx="74">
                  <c:v>1522</c:v>
                </c:pt>
                <c:pt idx="75">
                  <c:v>1694</c:v>
                </c:pt>
                <c:pt idx="76">
                  <c:v>1630</c:v>
                </c:pt>
                <c:pt idx="77">
                  <c:v>1549</c:v>
                </c:pt>
                <c:pt idx="78">
                  <c:v>1735</c:v>
                </c:pt>
                <c:pt idx="79">
                  <c:v>1654</c:v>
                </c:pt>
                <c:pt idx="80">
                  <c:v>1742</c:v>
                </c:pt>
                <c:pt idx="81">
                  <c:v>1764</c:v>
                </c:pt>
                <c:pt idx="82">
                  <c:v>1763</c:v>
                </c:pt>
                <c:pt idx="83">
                  <c:v>1677</c:v>
                </c:pt>
                <c:pt idx="84">
                  <c:v>1759</c:v>
                </c:pt>
                <c:pt idx="85">
                  <c:v>1800</c:v>
                </c:pt>
                <c:pt idx="86">
                  <c:v>1766</c:v>
                </c:pt>
                <c:pt idx="87">
                  <c:v>1879</c:v>
                </c:pt>
                <c:pt idx="88">
                  <c:v>1834</c:v>
                </c:pt>
                <c:pt idx="89">
                  <c:v>1899</c:v>
                </c:pt>
                <c:pt idx="90">
                  <c:v>1965</c:v>
                </c:pt>
                <c:pt idx="91">
                  <c:v>1937</c:v>
                </c:pt>
                <c:pt idx="92">
                  <c:v>1998</c:v>
                </c:pt>
                <c:pt idx="93">
                  <c:v>2139</c:v>
                </c:pt>
                <c:pt idx="94">
                  <c:v>1991</c:v>
                </c:pt>
                <c:pt idx="95">
                  <c:v>1939</c:v>
                </c:pt>
                <c:pt idx="96">
                  <c:v>1962</c:v>
                </c:pt>
                <c:pt idx="97">
                  <c:v>1947</c:v>
                </c:pt>
                <c:pt idx="98">
                  <c:v>1879</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Community &amp; Technical Colleges</c:v>
                </c:pt>
              </c:strCache>
            </c:strRef>
          </c:tx>
          <c:spPr>
            <a:ln w="57150" cap="rnd">
              <a:solidFill>
                <a:srgbClr val="72A331"/>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Sheet1!$C$2:$C$100</c:f>
              <c:numCache>
                <c:formatCode>#,##0</c:formatCode>
                <c:ptCount val="99"/>
                <c:pt idx="0">
                  <c:v>1196</c:v>
                </c:pt>
                <c:pt idx="1">
                  <c:v>1063</c:v>
                </c:pt>
                <c:pt idx="2">
                  <c:v>1341</c:v>
                </c:pt>
                <c:pt idx="3">
                  <c:v>1391</c:v>
                </c:pt>
                <c:pt idx="4">
                  <c:v>1311</c:v>
                </c:pt>
                <c:pt idx="5">
                  <c:v>1153</c:v>
                </c:pt>
                <c:pt idx="6">
                  <c:v>1398</c:v>
                </c:pt>
                <c:pt idx="7">
                  <c:v>1365</c:v>
                </c:pt>
                <c:pt idx="8">
                  <c:v>1329</c:v>
                </c:pt>
                <c:pt idx="9">
                  <c:v>1477</c:v>
                </c:pt>
                <c:pt idx="10">
                  <c:v>1418</c:v>
                </c:pt>
                <c:pt idx="11">
                  <c:v>1336</c:v>
                </c:pt>
                <c:pt idx="12">
                  <c:v>1117</c:v>
                </c:pt>
                <c:pt idx="13">
                  <c:v>1014</c:v>
                </c:pt>
                <c:pt idx="14">
                  <c:v>1343</c:v>
                </c:pt>
                <c:pt idx="15">
                  <c:v>1387</c:v>
                </c:pt>
                <c:pt idx="16">
                  <c:v>1282</c:v>
                </c:pt>
                <c:pt idx="17">
                  <c:v>1167</c:v>
                </c:pt>
                <c:pt idx="18">
                  <c:v>1401</c:v>
                </c:pt>
                <c:pt idx="19">
                  <c:v>1346</c:v>
                </c:pt>
                <c:pt idx="20">
                  <c:v>1264</c:v>
                </c:pt>
                <c:pt idx="21">
                  <c:v>1441</c:v>
                </c:pt>
                <c:pt idx="22">
                  <c:v>1383</c:v>
                </c:pt>
                <c:pt idx="23">
                  <c:v>1292</c:v>
                </c:pt>
                <c:pt idx="24">
                  <c:v>1061</c:v>
                </c:pt>
                <c:pt idx="25">
                  <c:v>965</c:v>
                </c:pt>
                <c:pt idx="26">
                  <c:v>1224</c:v>
                </c:pt>
                <c:pt idx="27">
                  <c:v>1282</c:v>
                </c:pt>
                <c:pt idx="28">
                  <c:v>1173</c:v>
                </c:pt>
                <c:pt idx="29">
                  <c:v>1061</c:v>
                </c:pt>
                <c:pt idx="30">
                  <c:v>1256</c:v>
                </c:pt>
                <c:pt idx="31">
                  <c:v>1207</c:v>
                </c:pt>
                <c:pt idx="32">
                  <c:v>1080</c:v>
                </c:pt>
                <c:pt idx="33">
                  <c:v>933</c:v>
                </c:pt>
                <c:pt idx="34">
                  <c:v>920</c:v>
                </c:pt>
                <c:pt idx="35">
                  <c:v>867</c:v>
                </c:pt>
                <c:pt idx="36">
                  <c:v>663</c:v>
                </c:pt>
                <c:pt idx="37">
                  <c:v>587</c:v>
                </c:pt>
                <c:pt idx="38">
                  <c:v>714</c:v>
                </c:pt>
                <c:pt idx="39">
                  <c:v>732</c:v>
                </c:pt>
                <c:pt idx="40">
                  <c:v>677</c:v>
                </c:pt>
                <c:pt idx="41">
                  <c:v>631</c:v>
                </c:pt>
                <c:pt idx="42">
                  <c:v>725</c:v>
                </c:pt>
                <c:pt idx="43">
                  <c:v>700</c:v>
                </c:pt>
                <c:pt idx="44">
                  <c:v>671</c:v>
                </c:pt>
                <c:pt idx="45">
                  <c:v>643</c:v>
                </c:pt>
                <c:pt idx="46">
                  <c:v>604</c:v>
                </c:pt>
                <c:pt idx="47">
                  <c:v>589</c:v>
                </c:pt>
                <c:pt idx="48">
                  <c:v>453</c:v>
                </c:pt>
                <c:pt idx="49">
                  <c:v>410</c:v>
                </c:pt>
                <c:pt idx="50">
                  <c:v>646</c:v>
                </c:pt>
                <c:pt idx="51">
                  <c:v>740</c:v>
                </c:pt>
                <c:pt idx="52">
                  <c:v>729</c:v>
                </c:pt>
                <c:pt idx="53">
                  <c:v>682</c:v>
                </c:pt>
                <c:pt idx="54">
                  <c:v>847</c:v>
                </c:pt>
                <c:pt idx="55">
                  <c:v>846</c:v>
                </c:pt>
                <c:pt idx="56">
                  <c:v>828</c:v>
                </c:pt>
                <c:pt idx="57">
                  <c:v>991</c:v>
                </c:pt>
                <c:pt idx="58">
                  <c:v>945</c:v>
                </c:pt>
                <c:pt idx="59">
                  <c:v>932</c:v>
                </c:pt>
                <c:pt idx="60">
                  <c:v>832</c:v>
                </c:pt>
                <c:pt idx="61">
                  <c:v>777</c:v>
                </c:pt>
                <c:pt idx="62">
                  <c:v>1120</c:v>
                </c:pt>
                <c:pt idx="63">
                  <c:v>1178</c:v>
                </c:pt>
                <c:pt idx="64">
                  <c:v>1127</c:v>
                </c:pt>
                <c:pt idx="65">
                  <c:v>1041</c:v>
                </c:pt>
                <c:pt idx="66">
                  <c:v>1291</c:v>
                </c:pt>
                <c:pt idx="67">
                  <c:v>1280</c:v>
                </c:pt>
                <c:pt idx="68">
                  <c:v>1247</c:v>
                </c:pt>
                <c:pt idx="69">
                  <c:v>1427</c:v>
                </c:pt>
                <c:pt idx="70">
                  <c:v>1346</c:v>
                </c:pt>
                <c:pt idx="71">
                  <c:v>1293</c:v>
                </c:pt>
                <c:pt idx="72">
                  <c:v>978</c:v>
                </c:pt>
                <c:pt idx="73">
                  <c:v>887</c:v>
                </c:pt>
                <c:pt idx="74">
                  <c:v>1170</c:v>
                </c:pt>
                <c:pt idx="75">
                  <c:v>1230</c:v>
                </c:pt>
                <c:pt idx="76">
                  <c:v>1147</c:v>
                </c:pt>
                <c:pt idx="77">
                  <c:v>1033</c:v>
                </c:pt>
                <c:pt idx="78">
                  <c:v>1282</c:v>
                </c:pt>
                <c:pt idx="79">
                  <c:v>1274</c:v>
                </c:pt>
                <c:pt idx="80">
                  <c:v>1217</c:v>
                </c:pt>
                <c:pt idx="81">
                  <c:v>1467</c:v>
                </c:pt>
                <c:pt idx="82">
                  <c:v>1385</c:v>
                </c:pt>
                <c:pt idx="83">
                  <c:v>1342</c:v>
                </c:pt>
                <c:pt idx="84">
                  <c:v>1115</c:v>
                </c:pt>
                <c:pt idx="85">
                  <c:v>1012</c:v>
                </c:pt>
                <c:pt idx="86">
                  <c:v>1467</c:v>
                </c:pt>
                <c:pt idx="87">
                  <c:v>1592</c:v>
                </c:pt>
                <c:pt idx="88">
                  <c:v>1489</c:v>
                </c:pt>
                <c:pt idx="89">
                  <c:v>1363</c:v>
                </c:pt>
                <c:pt idx="90">
                  <c:v>1630</c:v>
                </c:pt>
                <c:pt idx="91">
                  <c:v>1581</c:v>
                </c:pt>
                <c:pt idx="92">
                  <c:v>1545</c:v>
                </c:pt>
                <c:pt idx="93">
                  <c:v>1691</c:v>
                </c:pt>
                <c:pt idx="94">
                  <c:v>1627</c:v>
                </c:pt>
                <c:pt idx="95">
                  <c:v>1548</c:v>
                </c:pt>
                <c:pt idx="96">
                  <c:v>1250</c:v>
                </c:pt>
                <c:pt idx="97">
                  <c:v>1134</c:v>
                </c:pt>
                <c:pt idx="98">
                  <c:v>1360</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Commerce</c:v>
                </c:pt>
              </c:strCache>
            </c:strRef>
          </c:tx>
          <c:spPr>
            <a:ln w="57150" cap="rnd">
              <a:solidFill>
                <a:srgbClr val="8D6198"/>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Sheet1!$D$2:$D$100</c:f>
              <c:numCache>
                <c:formatCode>#,##0</c:formatCode>
                <c:ptCount val="99"/>
                <c:pt idx="0">
                  <c:v>1787</c:v>
                </c:pt>
                <c:pt idx="1">
                  <c:v>1774</c:v>
                </c:pt>
                <c:pt idx="2">
                  <c:v>1652</c:v>
                </c:pt>
                <c:pt idx="3">
                  <c:v>1586</c:v>
                </c:pt>
                <c:pt idx="4">
                  <c:v>1485</c:v>
                </c:pt>
                <c:pt idx="5">
                  <c:v>1443</c:v>
                </c:pt>
                <c:pt idx="6">
                  <c:v>1564</c:v>
                </c:pt>
                <c:pt idx="7">
                  <c:v>1499</c:v>
                </c:pt>
                <c:pt idx="8">
                  <c:v>1488</c:v>
                </c:pt>
                <c:pt idx="9">
                  <c:v>1437</c:v>
                </c:pt>
                <c:pt idx="10">
                  <c:v>1413</c:v>
                </c:pt>
                <c:pt idx="11">
                  <c:v>1378</c:v>
                </c:pt>
                <c:pt idx="12">
                  <c:v>1340</c:v>
                </c:pt>
                <c:pt idx="13">
                  <c:v>1349</c:v>
                </c:pt>
                <c:pt idx="14">
                  <c:v>1241</c:v>
                </c:pt>
                <c:pt idx="15">
                  <c:v>1325</c:v>
                </c:pt>
                <c:pt idx="16">
                  <c:v>1273</c:v>
                </c:pt>
                <c:pt idx="17">
                  <c:v>1294</c:v>
                </c:pt>
                <c:pt idx="18">
                  <c:v>1412</c:v>
                </c:pt>
                <c:pt idx="19">
                  <c:v>1398</c:v>
                </c:pt>
                <c:pt idx="20">
                  <c:v>1483</c:v>
                </c:pt>
                <c:pt idx="21">
                  <c:v>1514</c:v>
                </c:pt>
                <c:pt idx="22">
                  <c:v>1504</c:v>
                </c:pt>
                <c:pt idx="23">
                  <c:v>1426</c:v>
                </c:pt>
                <c:pt idx="24">
                  <c:v>1346</c:v>
                </c:pt>
                <c:pt idx="25">
                  <c:v>1357</c:v>
                </c:pt>
                <c:pt idx="26">
                  <c:v>1411</c:v>
                </c:pt>
                <c:pt idx="27">
                  <c:v>1428</c:v>
                </c:pt>
                <c:pt idx="28">
                  <c:v>1316</c:v>
                </c:pt>
                <c:pt idx="29">
                  <c:v>1362</c:v>
                </c:pt>
                <c:pt idx="30">
                  <c:v>1522</c:v>
                </c:pt>
                <c:pt idx="31">
                  <c:v>1533</c:v>
                </c:pt>
                <c:pt idx="32">
                  <c:v>1381</c:v>
                </c:pt>
                <c:pt idx="33">
                  <c:v>803</c:v>
                </c:pt>
                <c:pt idx="34">
                  <c:v>672</c:v>
                </c:pt>
                <c:pt idx="35">
                  <c:v>591</c:v>
                </c:pt>
                <c:pt idx="36">
                  <c:v>533</c:v>
                </c:pt>
                <c:pt idx="37">
                  <c:v>487</c:v>
                </c:pt>
                <c:pt idx="38">
                  <c:v>472</c:v>
                </c:pt>
                <c:pt idx="39">
                  <c:v>476</c:v>
                </c:pt>
                <c:pt idx="40">
                  <c:v>445</c:v>
                </c:pt>
                <c:pt idx="41">
                  <c:v>505</c:v>
                </c:pt>
                <c:pt idx="42">
                  <c:v>525</c:v>
                </c:pt>
                <c:pt idx="43">
                  <c:v>507</c:v>
                </c:pt>
                <c:pt idx="44">
                  <c:v>527</c:v>
                </c:pt>
                <c:pt idx="45">
                  <c:v>485</c:v>
                </c:pt>
                <c:pt idx="46">
                  <c:v>474</c:v>
                </c:pt>
                <c:pt idx="47">
                  <c:v>475</c:v>
                </c:pt>
                <c:pt idx="48">
                  <c:v>409</c:v>
                </c:pt>
                <c:pt idx="49">
                  <c:v>407</c:v>
                </c:pt>
                <c:pt idx="50">
                  <c:v>563</c:v>
                </c:pt>
                <c:pt idx="51">
                  <c:v>890</c:v>
                </c:pt>
                <c:pt idx="52">
                  <c:v>949</c:v>
                </c:pt>
                <c:pt idx="53">
                  <c:v>937</c:v>
                </c:pt>
                <c:pt idx="54">
                  <c:v>941</c:v>
                </c:pt>
                <c:pt idx="55">
                  <c:v>950</c:v>
                </c:pt>
                <c:pt idx="56">
                  <c:v>959</c:v>
                </c:pt>
                <c:pt idx="57">
                  <c:v>911</c:v>
                </c:pt>
                <c:pt idx="58">
                  <c:v>892</c:v>
                </c:pt>
                <c:pt idx="59">
                  <c:v>930</c:v>
                </c:pt>
                <c:pt idx="60">
                  <c:v>893</c:v>
                </c:pt>
                <c:pt idx="61">
                  <c:v>855</c:v>
                </c:pt>
                <c:pt idx="62">
                  <c:v>827</c:v>
                </c:pt>
                <c:pt idx="63">
                  <c:v>871</c:v>
                </c:pt>
                <c:pt idx="64">
                  <c:v>862</c:v>
                </c:pt>
                <c:pt idx="65">
                  <c:v>864</c:v>
                </c:pt>
                <c:pt idx="66">
                  <c:v>947</c:v>
                </c:pt>
                <c:pt idx="67">
                  <c:v>966</c:v>
                </c:pt>
                <c:pt idx="68">
                  <c:v>970</c:v>
                </c:pt>
                <c:pt idx="69">
                  <c:v>986</c:v>
                </c:pt>
                <c:pt idx="70">
                  <c:v>952</c:v>
                </c:pt>
                <c:pt idx="71">
                  <c:v>968</c:v>
                </c:pt>
                <c:pt idx="72">
                  <c:v>868</c:v>
                </c:pt>
                <c:pt idx="73">
                  <c:v>939</c:v>
                </c:pt>
                <c:pt idx="74">
                  <c:v>912</c:v>
                </c:pt>
                <c:pt idx="75">
                  <c:v>922</c:v>
                </c:pt>
                <c:pt idx="76">
                  <c:v>900</c:v>
                </c:pt>
                <c:pt idx="77">
                  <c:v>902</c:v>
                </c:pt>
                <c:pt idx="78">
                  <c:v>978</c:v>
                </c:pt>
                <c:pt idx="79">
                  <c:v>1013</c:v>
                </c:pt>
                <c:pt idx="80">
                  <c:v>1037</c:v>
                </c:pt>
                <c:pt idx="81">
                  <c:v>1029</c:v>
                </c:pt>
                <c:pt idx="82">
                  <c:v>1066</c:v>
                </c:pt>
                <c:pt idx="83">
                  <c:v>1038</c:v>
                </c:pt>
                <c:pt idx="84">
                  <c:v>1087</c:v>
                </c:pt>
                <c:pt idx="85">
                  <c:v>1081</c:v>
                </c:pt>
                <c:pt idx="86">
                  <c:v>1094</c:v>
                </c:pt>
                <c:pt idx="87">
                  <c:v>1178</c:v>
                </c:pt>
                <c:pt idx="88">
                  <c:v>1161</c:v>
                </c:pt>
                <c:pt idx="89">
                  <c:v>1235</c:v>
                </c:pt>
                <c:pt idx="90">
                  <c:v>1332</c:v>
                </c:pt>
                <c:pt idx="91">
                  <c:v>1328</c:v>
                </c:pt>
                <c:pt idx="92">
                  <c:v>1253</c:v>
                </c:pt>
                <c:pt idx="93">
                  <c:v>1177</c:v>
                </c:pt>
                <c:pt idx="94">
                  <c:v>1034</c:v>
                </c:pt>
                <c:pt idx="95">
                  <c:v>1045</c:v>
                </c:pt>
                <c:pt idx="96">
                  <c:v>1086</c:v>
                </c:pt>
                <c:pt idx="97">
                  <c:v>1100</c:v>
                </c:pt>
                <c:pt idx="98">
                  <c:v>1190</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ORIA</c:v>
                </c:pt>
              </c:strCache>
            </c:strRef>
          </c:tx>
          <c:spPr>
            <a:ln w="57150" cap="rnd">
              <a:solidFill>
                <a:schemeClr val="accent1"/>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Sheet1!$E$2:$E$100</c:f>
              <c:numCache>
                <c:formatCode>#,##0</c:formatCode>
                <c:ptCount val="99"/>
                <c:pt idx="0">
                  <c:v>1203</c:v>
                </c:pt>
                <c:pt idx="1">
                  <c:v>1142</c:v>
                </c:pt>
                <c:pt idx="2">
                  <c:v>1160</c:v>
                </c:pt>
                <c:pt idx="3">
                  <c:v>1138</c:v>
                </c:pt>
                <c:pt idx="4">
                  <c:v>1080</c:v>
                </c:pt>
                <c:pt idx="5">
                  <c:v>998</c:v>
                </c:pt>
                <c:pt idx="6">
                  <c:v>990</c:v>
                </c:pt>
                <c:pt idx="7">
                  <c:v>986</c:v>
                </c:pt>
                <c:pt idx="8">
                  <c:v>962</c:v>
                </c:pt>
                <c:pt idx="9">
                  <c:v>927</c:v>
                </c:pt>
                <c:pt idx="10">
                  <c:v>893</c:v>
                </c:pt>
                <c:pt idx="11">
                  <c:v>855</c:v>
                </c:pt>
                <c:pt idx="12">
                  <c:v>814</c:v>
                </c:pt>
                <c:pt idx="13">
                  <c:v>756</c:v>
                </c:pt>
                <c:pt idx="14">
                  <c:v>734</c:v>
                </c:pt>
                <c:pt idx="15">
                  <c:v>773</c:v>
                </c:pt>
                <c:pt idx="16">
                  <c:v>736</c:v>
                </c:pt>
                <c:pt idx="17">
                  <c:v>702</c:v>
                </c:pt>
                <c:pt idx="18">
                  <c:v>724</c:v>
                </c:pt>
                <c:pt idx="19">
                  <c:v>726</c:v>
                </c:pt>
                <c:pt idx="20">
                  <c:v>760</c:v>
                </c:pt>
                <c:pt idx="21">
                  <c:v>783</c:v>
                </c:pt>
                <c:pt idx="22">
                  <c:v>778</c:v>
                </c:pt>
                <c:pt idx="23">
                  <c:v>742</c:v>
                </c:pt>
                <c:pt idx="24">
                  <c:v>849</c:v>
                </c:pt>
                <c:pt idx="25">
                  <c:v>883</c:v>
                </c:pt>
                <c:pt idx="26">
                  <c:v>940</c:v>
                </c:pt>
                <c:pt idx="27">
                  <c:v>933</c:v>
                </c:pt>
                <c:pt idx="28">
                  <c:v>852</c:v>
                </c:pt>
                <c:pt idx="29">
                  <c:v>795</c:v>
                </c:pt>
                <c:pt idx="30">
                  <c:v>802</c:v>
                </c:pt>
                <c:pt idx="31">
                  <c:v>777</c:v>
                </c:pt>
                <c:pt idx="32">
                  <c:v>794</c:v>
                </c:pt>
                <c:pt idx="33">
                  <c:v>826</c:v>
                </c:pt>
                <c:pt idx="34">
                  <c:v>834</c:v>
                </c:pt>
                <c:pt idx="35">
                  <c:v>672</c:v>
                </c:pt>
                <c:pt idx="36">
                  <c:v>588</c:v>
                </c:pt>
                <c:pt idx="37">
                  <c:v>500</c:v>
                </c:pt>
                <c:pt idx="38">
                  <c:v>437</c:v>
                </c:pt>
                <c:pt idx="39">
                  <c:v>426</c:v>
                </c:pt>
                <c:pt idx="40">
                  <c:v>398</c:v>
                </c:pt>
                <c:pt idx="41">
                  <c:v>399</c:v>
                </c:pt>
                <c:pt idx="42">
                  <c:v>392</c:v>
                </c:pt>
                <c:pt idx="43">
                  <c:v>360</c:v>
                </c:pt>
                <c:pt idx="44">
                  <c:v>357</c:v>
                </c:pt>
                <c:pt idx="45">
                  <c:v>329</c:v>
                </c:pt>
                <c:pt idx="46">
                  <c:v>306</c:v>
                </c:pt>
                <c:pt idx="47">
                  <c:v>277</c:v>
                </c:pt>
                <c:pt idx="48">
                  <c:v>274</c:v>
                </c:pt>
                <c:pt idx="49">
                  <c:v>306</c:v>
                </c:pt>
                <c:pt idx="50">
                  <c:v>378</c:v>
                </c:pt>
                <c:pt idx="51">
                  <c:v>492</c:v>
                </c:pt>
                <c:pt idx="52">
                  <c:v>520</c:v>
                </c:pt>
                <c:pt idx="53">
                  <c:v>595</c:v>
                </c:pt>
                <c:pt idx="54">
                  <c:v>681</c:v>
                </c:pt>
                <c:pt idx="55">
                  <c:v>804</c:v>
                </c:pt>
                <c:pt idx="56">
                  <c:v>1019</c:v>
                </c:pt>
                <c:pt idx="57">
                  <c:v>1371</c:v>
                </c:pt>
                <c:pt idx="58">
                  <c:v>1807</c:v>
                </c:pt>
                <c:pt idx="59">
                  <c:v>2014</c:v>
                </c:pt>
                <c:pt idx="60">
                  <c:v>2072</c:v>
                </c:pt>
                <c:pt idx="61">
                  <c:v>2260</c:v>
                </c:pt>
                <c:pt idx="62">
                  <c:v>2533</c:v>
                </c:pt>
                <c:pt idx="63">
                  <c:v>2729</c:v>
                </c:pt>
                <c:pt idx="64">
                  <c:v>2954</c:v>
                </c:pt>
                <c:pt idx="65">
                  <c:v>3161</c:v>
                </c:pt>
                <c:pt idx="66">
                  <c:v>3393</c:v>
                </c:pt>
                <c:pt idx="67">
                  <c:v>3422</c:v>
                </c:pt>
                <c:pt idx="68">
                  <c:v>3463</c:v>
                </c:pt>
                <c:pt idx="69">
                  <c:v>3330</c:v>
                </c:pt>
                <c:pt idx="70">
                  <c:v>3367</c:v>
                </c:pt>
                <c:pt idx="71">
                  <c:v>3349</c:v>
                </c:pt>
                <c:pt idx="72">
                  <c:v>3272</c:v>
                </c:pt>
                <c:pt idx="73">
                  <c:v>3236</c:v>
                </c:pt>
                <c:pt idx="74">
                  <c:v>3241</c:v>
                </c:pt>
                <c:pt idx="75">
                  <c:v>3305</c:v>
                </c:pt>
                <c:pt idx="76">
                  <c:v>3172</c:v>
                </c:pt>
                <c:pt idx="77">
                  <c:v>3278</c:v>
                </c:pt>
                <c:pt idx="78">
                  <c:v>3465</c:v>
                </c:pt>
                <c:pt idx="79">
                  <c:v>3661</c:v>
                </c:pt>
                <c:pt idx="80">
                  <c:v>3838</c:v>
                </c:pt>
                <c:pt idx="81">
                  <c:v>4071</c:v>
                </c:pt>
                <c:pt idx="82">
                  <c:v>4253</c:v>
                </c:pt>
                <c:pt idx="83">
                  <c:v>4221</c:v>
                </c:pt>
                <c:pt idx="84">
                  <c:v>4292</c:v>
                </c:pt>
                <c:pt idx="85">
                  <c:v>4320</c:v>
                </c:pt>
                <c:pt idx="86">
                  <c:v>4401</c:v>
                </c:pt>
                <c:pt idx="87">
                  <c:v>4563</c:v>
                </c:pt>
                <c:pt idx="88">
                  <c:v>4442</c:v>
                </c:pt>
                <c:pt idx="89">
                  <c:v>4389</c:v>
                </c:pt>
                <c:pt idx="90">
                  <c:v>4462</c:v>
                </c:pt>
                <c:pt idx="91">
                  <c:v>4355</c:v>
                </c:pt>
                <c:pt idx="92">
                  <c:v>4279</c:v>
                </c:pt>
                <c:pt idx="93">
                  <c:v>4254</c:v>
                </c:pt>
                <c:pt idx="94">
                  <c:v>4099</c:v>
                </c:pt>
                <c:pt idx="95">
                  <c:v>3841</c:v>
                </c:pt>
                <c:pt idx="96">
                  <c:v>3598</c:v>
                </c:pt>
                <c:pt idx="97">
                  <c:v>3271</c:v>
                </c:pt>
                <c:pt idx="98">
                  <c:v>3159</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1236803684453049E-2"/>
          <c:y val="0.88212999646542667"/>
          <c:w val="0.87752639263109389"/>
          <c:h val="0.117870003534573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Sheet1!$B$2:$B$100</c:f>
              <c:numCache>
                <c:formatCode>#,##0</c:formatCode>
                <c:ptCount val="99"/>
                <c:pt idx="0">
                  <c:v>1799</c:v>
                </c:pt>
                <c:pt idx="1">
                  <c:v>1946</c:v>
                </c:pt>
                <c:pt idx="2">
                  <c:v>1768</c:v>
                </c:pt>
                <c:pt idx="3">
                  <c:v>1684</c:v>
                </c:pt>
                <c:pt idx="4">
                  <c:v>1556</c:v>
                </c:pt>
                <c:pt idx="5">
                  <c:v>1570</c:v>
                </c:pt>
                <c:pt idx="6">
                  <c:v>1690</c:v>
                </c:pt>
                <c:pt idx="7">
                  <c:v>1517</c:v>
                </c:pt>
                <c:pt idx="8">
                  <c:v>1474</c:v>
                </c:pt>
                <c:pt idx="9">
                  <c:v>1397</c:v>
                </c:pt>
                <c:pt idx="10">
                  <c:v>1398</c:v>
                </c:pt>
                <c:pt idx="11">
                  <c:v>1286</c:v>
                </c:pt>
                <c:pt idx="12">
                  <c:v>1343</c:v>
                </c:pt>
                <c:pt idx="13">
                  <c:v>1419</c:v>
                </c:pt>
                <c:pt idx="14">
                  <c:v>1377</c:v>
                </c:pt>
                <c:pt idx="15">
                  <c:v>1394</c:v>
                </c:pt>
                <c:pt idx="16">
                  <c:v>1340</c:v>
                </c:pt>
                <c:pt idx="17">
                  <c:v>1477</c:v>
                </c:pt>
                <c:pt idx="18">
                  <c:v>1582</c:v>
                </c:pt>
                <c:pt idx="19">
                  <c:v>1425</c:v>
                </c:pt>
                <c:pt idx="20">
                  <c:v>1462</c:v>
                </c:pt>
                <c:pt idx="21">
                  <c:v>1468</c:v>
                </c:pt>
                <c:pt idx="22">
                  <c:v>1367</c:v>
                </c:pt>
                <c:pt idx="23">
                  <c:v>1293</c:v>
                </c:pt>
                <c:pt idx="24">
                  <c:v>1425</c:v>
                </c:pt>
                <c:pt idx="25">
                  <c:v>1413</c:v>
                </c:pt>
                <c:pt idx="26">
                  <c:v>1432</c:v>
                </c:pt>
                <c:pt idx="27">
                  <c:v>1480</c:v>
                </c:pt>
                <c:pt idx="28">
                  <c:v>1378</c:v>
                </c:pt>
                <c:pt idx="29">
                  <c:v>1504</c:v>
                </c:pt>
                <c:pt idx="30">
                  <c:v>1579</c:v>
                </c:pt>
                <c:pt idx="31">
                  <c:v>1506</c:v>
                </c:pt>
                <c:pt idx="32">
                  <c:v>1238</c:v>
                </c:pt>
                <c:pt idx="33">
                  <c:v>683</c:v>
                </c:pt>
                <c:pt idx="34">
                  <c:v>447</c:v>
                </c:pt>
                <c:pt idx="35">
                  <c:v>387</c:v>
                </c:pt>
                <c:pt idx="36">
                  <c:v>385</c:v>
                </c:pt>
                <c:pt idx="37">
                  <c:v>281</c:v>
                </c:pt>
                <c:pt idx="38">
                  <c:v>288</c:v>
                </c:pt>
                <c:pt idx="39">
                  <c:v>339</c:v>
                </c:pt>
                <c:pt idx="40">
                  <c:v>328</c:v>
                </c:pt>
                <c:pt idx="41">
                  <c:v>381</c:v>
                </c:pt>
                <c:pt idx="42">
                  <c:v>387</c:v>
                </c:pt>
                <c:pt idx="43">
                  <c:v>349</c:v>
                </c:pt>
                <c:pt idx="44">
                  <c:v>334</c:v>
                </c:pt>
                <c:pt idx="45">
                  <c:v>287</c:v>
                </c:pt>
                <c:pt idx="46">
                  <c:v>267</c:v>
                </c:pt>
                <c:pt idx="47">
                  <c:v>308</c:v>
                </c:pt>
                <c:pt idx="48">
                  <c:v>279</c:v>
                </c:pt>
                <c:pt idx="49">
                  <c:v>278</c:v>
                </c:pt>
                <c:pt idx="50">
                  <c:v>541</c:v>
                </c:pt>
                <c:pt idx="51">
                  <c:v>1245</c:v>
                </c:pt>
                <c:pt idx="52">
                  <c:v>1570</c:v>
                </c:pt>
                <c:pt idx="53">
                  <c:v>1690</c:v>
                </c:pt>
                <c:pt idx="54">
                  <c:v>1703</c:v>
                </c:pt>
                <c:pt idx="55">
                  <c:v>1697</c:v>
                </c:pt>
                <c:pt idx="56">
                  <c:v>1780</c:v>
                </c:pt>
                <c:pt idx="57">
                  <c:v>1595</c:v>
                </c:pt>
                <c:pt idx="58">
                  <c:v>1550</c:v>
                </c:pt>
                <c:pt idx="59">
                  <c:v>1521</c:v>
                </c:pt>
                <c:pt idx="60">
                  <c:v>1475</c:v>
                </c:pt>
                <c:pt idx="61">
                  <c:v>1665</c:v>
                </c:pt>
                <c:pt idx="62">
                  <c:v>1720</c:v>
                </c:pt>
                <c:pt idx="63">
                  <c:v>1629</c:v>
                </c:pt>
                <c:pt idx="64">
                  <c:v>1639</c:v>
                </c:pt>
                <c:pt idx="65">
                  <c:v>1629</c:v>
                </c:pt>
                <c:pt idx="66">
                  <c:v>1690</c:v>
                </c:pt>
                <c:pt idx="67">
                  <c:v>1682</c:v>
                </c:pt>
                <c:pt idx="68">
                  <c:v>1714</c:v>
                </c:pt>
                <c:pt idx="69">
                  <c:v>1628</c:v>
                </c:pt>
                <c:pt idx="70">
                  <c:v>1657</c:v>
                </c:pt>
                <c:pt idx="71">
                  <c:v>1541</c:v>
                </c:pt>
                <c:pt idx="72">
                  <c:v>1434</c:v>
                </c:pt>
                <c:pt idx="73">
                  <c:v>1447</c:v>
                </c:pt>
                <c:pt idx="74">
                  <c:v>1398</c:v>
                </c:pt>
                <c:pt idx="75">
                  <c:v>1562</c:v>
                </c:pt>
                <c:pt idx="76">
                  <c:v>1501</c:v>
                </c:pt>
                <c:pt idx="77">
                  <c:v>1439</c:v>
                </c:pt>
                <c:pt idx="78">
                  <c:v>1628</c:v>
                </c:pt>
                <c:pt idx="79">
                  <c:v>1542</c:v>
                </c:pt>
                <c:pt idx="80">
                  <c:v>1616</c:v>
                </c:pt>
                <c:pt idx="81">
                  <c:v>1644</c:v>
                </c:pt>
                <c:pt idx="82">
                  <c:v>1642</c:v>
                </c:pt>
                <c:pt idx="83">
                  <c:v>1555</c:v>
                </c:pt>
                <c:pt idx="84">
                  <c:v>1590</c:v>
                </c:pt>
                <c:pt idx="85">
                  <c:v>1625</c:v>
                </c:pt>
                <c:pt idx="86">
                  <c:v>1611</c:v>
                </c:pt>
                <c:pt idx="87">
                  <c:v>1735</c:v>
                </c:pt>
                <c:pt idx="88">
                  <c:v>1687</c:v>
                </c:pt>
                <c:pt idx="89">
                  <c:v>1748</c:v>
                </c:pt>
                <c:pt idx="90">
                  <c:v>1817</c:v>
                </c:pt>
                <c:pt idx="91">
                  <c:v>1772</c:v>
                </c:pt>
                <c:pt idx="92">
                  <c:v>1824</c:v>
                </c:pt>
                <c:pt idx="93">
                  <c:v>1969</c:v>
                </c:pt>
                <c:pt idx="94">
                  <c:v>1839</c:v>
                </c:pt>
                <c:pt idx="95">
                  <c:v>1765</c:v>
                </c:pt>
                <c:pt idx="96">
                  <c:v>1805</c:v>
                </c:pt>
                <c:pt idx="97">
                  <c:v>1788</c:v>
                </c:pt>
                <c:pt idx="98">
                  <c:v>1714</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Sheet1!$C$2:$C$100</c:f>
              <c:numCache>
                <c:formatCode>#,##0</c:formatCode>
                <c:ptCount val="99"/>
                <c:pt idx="0">
                  <c:v>1199</c:v>
                </c:pt>
                <c:pt idx="1">
                  <c:v>1070</c:v>
                </c:pt>
                <c:pt idx="2">
                  <c:v>1374</c:v>
                </c:pt>
                <c:pt idx="3">
                  <c:v>1409</c:v>
                </c:pt>
                <c:pt idx="4">
                  <c:v>1334</c:v>
                </c:pt>
                <c:pt idx="5">
                  <c:v>1204</c:v>
                </c:pt>
                <c:pt idx="6">
                  <c:v>1406</c:v>
                </c:pt>
                <c:pt idx="7">
                  <c:v>1338</c:v>
                </c:pt>
                <c:pt idx="8">
                  <c:v>1323</c:v>
                </c:pt>
                <c:pt idx="9">
                  <c:v>1480</c:v>
                </c:pt>
                <c:pt idx="10">
                  <c:v>1441</c:v>
                </c:pt>
                <c:pt idx="11">
                  <c:v>1378</c:v>
                </c:pt>
                <c:pt idx="12">
                  <c:v>1113</c:v>
                </c:pt>
                <c:pt idx="13">
                  <c:v>1049</c:v>
                </c:pt>
                <c:pt idx="14">
                  <c:v>1350</c:v>
                </c:pt>
                <c:pt idx="15">
                  <c:v>1396</c:v>
                </c:pt>
                <c:pt idx="16">
                  <c:v>1296</c:v>
                </c:pt>
                <c:pt idx="17">
                  <c:v>1202</c:v>
                </c:pt>
                <c:pt idx="18">
                  <c:v>1377</c:v>
                </c:pt>
                <c:pt idx="19">
                  <c:v>1319</c:v>
                </c:pt>
                <c:pt idx="20">
                  <c:v>1291</c:v>
                </c:pt>
                <c:pt idx="21">
                  <c:v>1440</c:v>
                </c:pt>
                <c:pt idx="22">
                  <c:v>1364</c:v>
                </c:pt>
                <c:pt idx="23">
                  <c:v>1301</c:v>
                </c:pt>
                <c:pt idx="24">
                  <c:v>1073</c:v>
                </c:pt>
                <c:pt idx="25">
                  <c:v>980</c:v>
                </c:pt>
                <c:pt idx="26">
                  <c:v>1249</c:v>
                </c:pt>
                <c:pt idx="27">
                  <c:v>1292</c:v>
                </c:pt>
                <c:pt idx="28">
                  <c:v>1188</c:v>
                </c:pt>
                <c:pt idx="29">
                  <c:v>1086</c:v>
                </c:pt>
                <c:pt idx="30">
                  <c:v>1244</c:v>
                </c:pt>
                <c:pt idx="31">
                  <c:v>1185</c:v>
                </c:pt>
                <c:pt idx="32">
                  <c:v>1103</c:v>
                </c:pt>
                <c:pt idx="33">
                  <c:v>950</c:v>
                </c:pt>
                <c:pt idx="34">
                  <c:v>938</c:v>
                </c:pt>
                <c:pt idx="35">
                  <c:v>918</c:v>
                </c:pt>
                <c:pt idx="36">
                  <c:v>656</c:v>
                </c:pt>
                <c:pt idx="37">
                  <c:v>577</c:v>
                </c:pt>
                <c:pt idx="38">
                  <c:v>726</c:v>
                </c:pt>
                <c:pt idx="39">
                  <c:v>735</c:v>
                </c:pt>
                <c:pt idx="40">
                  <c:v>680</c:v>
                </c:pt>
                <c:pt idx="41">
                  <c:v>633</c:v>
                </c:pt>
                <c:pt idx="42">
                  <c:v>699</c:v>
                </c:pt>
                <c:pt idx="43">
                  <c:v>670</c:v>
                </c:pt>
                <c:pt idx="44">
                  <c:v>647</c:v>
                </c:pt>
                <c:pt idx="45">
                  <c:v>628</c:v>
                </c:pt>
                <c:pt idx="46">
                  <c:v>589</c:v>
                </c:pt>
                <c:pt idx="47">
                  <c:v>563</c:v>
                </c:pt>
                <c:pt idx="48">
                  <c:v>429</c:v>
                </c:pt>
                <c:pt idx="49">
                  <c:v>402</c:v>
                </c:pt>
                <c:pt idx="50">
                  <c:v>664</c:v>
                </c:pt>
                <c:pt idx="51">
                  <c:v>822</c:v>
                </c:pt>
                <c:pt idx="52">
                  <c:v>827</c:v>
                </c:pt>
                <c:pt idx="53">
                  <c:v>807</c:v>
                </c:pt>
                <c:pt idx="54">
                  <c:v>933</c:v>
                </c:pt>
                <c:pt idx="55">
                  <c:v>938</c:v>
                </c:pt>
                <c:pt idx="56">
                  <c:v>942</c:v>
                </c:pt>
                <c:pt idx="57">
                  <c:v>1073</c:v>
                </c:pt>
                <c:pt idx="58">
                  <c:v>1035</c:v>
                </c:pt>
                <c:pt idx="59">
                  <c:v>1043</c:v>
                </c:pt>
                <c:pt idx="60">
                  <c:v>902</c:v>
                </c:pt>
                <c:pt idx="61">
                  <c:v>863</c:v>
                </c:pt>
                <c:pt idx="62">
                  <c:v>1181</c:v>
                </c:pt>
                <c:pt idx="63">
                  <c:v>1213</c:v>
                </c:pt>
                <c:pt idx="64">
                  <c:v>1168</c:v>
                </c:pt>
                <c:pt idx="65">
                  <c:v>1076</c:v>
                </c:pt>
                <c:pt idx="66">
                  <c:v>1261</c:v>
                </c:pt>
                <c:pt idx="67">
                  <c:v>1229</c:v>
                </c:pt>
                <c:pt idx="68">
                  <c:v>1233</c:v>
                </c:pt>
                <c:pt idx="69">
                  <c:v>1419</c:v>
                </c:pt>
                <c:pt idx="70">
                  <c:v>1332</c:v>
                </c:pt>
                <c:pt idx="71">
                  <c:v>1289</c:v>
                </c:pt>
                <c:pt idx="72">
                  <c:v>1000</c:v>
                </c:pt>
                <c:pt idx="73">
                  <c:v>930</c:v>
                </c:pt>
                <c:pt idx="74">
                  <c:v>1173</c:v>
                </c:pt>
                <c:pt idx="75">
                  <c:v>1200</c:v>
                </c:pt>
                <c:pt idx="76">
                  <c:v>1120</c:v>
                </c:pt>
                <c:pt idx="77">
                  <c:v>1060</c:v>
                </c:pt>
                <c:pt idx="78">
                  <c:v>1218</c:v>
                </c:pt>
                <c:pt idx="79">
                  <c:v>1186</c:v>
                </c:pt>
                <c:pt idx="80">
                  <c:v>1166</c:v>
                </c:pt>
                <c:pt idx="81">
                  <c:v>1391</c:v>
                </c:pt>
                <c:pt idx="82">
                  <c:v>1344</c:v>
                </c:pt>
                <c:pt idx="83">
                  <c:v>1291</c:v>
                </c:pt>
                <c:pt idx="84">
                  <c:v>1126</c:v>
                </c:pt>
                <c:pt idx="85">
                  <c:v>1075</c:v>
                </c:pt>
                <c:pt idx="86">
                  <c:v>1484</c:v>
                </c:pt>
                <c:pt idx="87">
                  <c:v>1555</c:v>
                </c:pt>
                <c:pt idx="88">
                  <c:v>1467</c:v>
                </c:pt>
                <c:pt idx="89">
                  <c:v>1370</c:v>
                </c:pt>
                <c:pt idx="90">
                  <c:v>1597</c:v>
                </c:pt>
                <c:pt idx="91">
                  <c:v>1553</c:v>
                </c:pt>
                <c:pt idx="92">
                  <c:v>1536</c:v>
                </c:pt>
                <c:pt idx="93">
                  <c:v>1668</c:v>
                </c:pt>
                <c:pt idx="94">
                  <c:v>1613</c:v>
                </c:pt>
                <c:pt idx="95">
                  <c:v>1545</c:v>
                </c:pt>
                <c:pt idx="96">
                  <c:v>1331</c:v>
                </c:pt>
                <c:pt idx="97">
                  <c:v>1245</c:v>
                </c:pt>
                <c:pt idx="98">
                  <c:v>1450</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Sheet1!$D$2:$D$100</c:f>
              <c:numCache>
                <c:formatCode>#,##0</c:formatCode>
                <c:ptCount val="99"/>
                <c:pt idx="0">
                  <c:v>959</c:v>
                </c:pt>
                <c:pt idx="1">
                  <c:v>902</c:v>
                </c:pt>
                <c:pt idx="2">
                  <c:v>864</c:v>
                </c:pt>
                <c:pt idx="3">
                  <c:v>845</c:v>
                </c:pt>
                <c:pt idx="4">
                  <c:v>830</c:v>
                </c:pt>
                <c:pt idx="5">
                  <c:v>823</c:v>
                </c:pt>
                <c:pt idx="6">
                  <c:v>886</c:v>
                </c:pt>
                <c:pt idx="7">
                  <c:v>867</c:v>
                </c:pt>
                <c:pt idx="8">
                  <c:v>874</c:v>
                </c:pt>
                <c:pt idx="9">
                  <c:v>821</c:v>
                </c:pt>
                <c:pt idx="10">
                  <c:v>803</c:v>
                </c:pt>
                <c:pt idx="11">
                  <c:v>794</c:v>
                </c:pt>
                <c:pt idx="12">
                  <c:v>778</c:v>
                </c:pt>
                <c:pt idx="13">
                  <c:v>768</c:v>
                </c:pt>
                <c:pt idx="14">
                  <c:v>736</c:v>
                </c:pt>
                <c:pt idx="15">
                  <c:v>756</c:v>
                </c:pt>
                <c:pt idx="16">
                  <c:v>741</c:v>
                </c:pt>
                <c:pt idx="17">
                  <c:v>777</c:v>
                </c:pt>
                <c:pt idx="18">
                  <c:v>860</c:v>
                </c:pt>
                <c:pt idx="19">
                  <c:v>852</c:v>
                </c:pt>
                <c:pt idx="20">
                  <c:v>910</c:v>
                </c:pt>
                <c:pt idx="21">
                  <c:v>918</c:v>
                </c:pt>
                <c:pt idx="22">
                  <c:v>914</c:v>
                </c:pt>
                <c:pt idx="23">
                  <c:v>873</c:v>
                </c:pt>
                <c:pt idx="24">
                  <c:v>832</c:v>
                </c:pt>
                <c:pt idx="25">
                  <c:v>842</c:v>
                </c:pt>
                <c:pt idx="26">
                  <c:v>846</c:v>
                </c:pt>
                <c:pt idx="27">
                  <c:v>858</c:v>
                </c:pt>
                <c:pt idx="28">
                  <c:v>844</c:v>
                </c:pt>
                <c:pt idx="29">
                  <c:v>868</c:v>
                </c:pt>
                <c:pt idx="30">
                  <c:v>947</c:v>
                </c:pt>
                <c:pt idx="31">
                  <c:v>931</c:v>
                </c:pt>
                <c:pt idx="32">
                  <c:v>831</c:v>
                </c:pt>
                <c:pt idx="33">
                  <c:v>669</c:v>
                </c:pt>
                <c:pt idx="34">
                  <c:v>589</c:v>
                </c:pt>
                <c:pt idx="35">
                  <c:v>520</c:v>
                </c:pt>
                <c:pt idx="36">
                  <c:v>412</c:v>
                </c:pt>
                <c:pt idx="37">
                  <c:v>353</c:v>
                </c:pt>
                <c:pt idx="38">
                  <c:v>342</c:v>
                </c:pt>
                <c:pt idx="39">
                  <c:v>350</c:v>
                </c:pt>
                <c:pt idx="40">
                  <c:v>324</c:v>
                </c:pt>
                <c:pt idx="41">
                  <c:v>353</c:v>
                </c:pt>
                <c:pt idx="42">
                  <c:v>363</c:v>
                </c:pt>
                <c:pt idx="43">
                  <c:v>361</c:v>
                </c:pt>
                <c:pt idx="44">
                  <c:v>360</c:v>
                </c:pt>
                <c:pt idx="45">
                  <c:v>340</c:v>
                </c:pt>
                <c:pt idx="46">
                  <c:v>333</c:v>
                </c:pt>
                <c:pt idx="47">
                  <c:v>329</c:v>
                </c:pt>
                <c:pt idx="48">
                  <c:v>295</c:v>
                </c:pt>
                <c:pt idx="49">
                  <c:v>274</c:v>
                </c:pt>
                <c:pt idx="50">
                  <c:v>299</c:v>
                </c:pt>
                <c:pt idx="51">
                  <c:v>383</c:v>
                </c:pt>
                <c:pt idx="52">
                  <c:v>420</c:v>
                </c:pt>
                <c:pt idx="53">
                  <c:v>424</c:v>
                </c:pt>
                <c:pt idx="54">
                  <c:v>463</c:v>
                </c:pt>
                <c:pt idx="55">
                  <c:v>499</c:v>
                </c:pt>
                <c:pt idx="56">
                  <c:v>533</c:v>
                </c:pt>
                <c:pt idx="57">
                  <c:v>516</c:v>
                </c:pt>
                <c:pt idx="58">
                  <c:v>508</c:v>
                </c:pt>
                <c:pt idx="59">
                  <c:v>510</c:v>
                </c:pt>
                <c:pt idx="60">
                  <c:v>497</c:v>
                </c:pt>
                <c:pt idx="61">
                  <c:v>479</c:v>
                </c:pt>
                <c:pt idx="62">
                  <c:v>467</c:v>
                </c:pt>
                <c:pt idx="63">
                  <c:v>512</c:v>
                </c:pt>
                <c:pt idx="64">
                  <c:v>517</c:v>
                </c:pt>
                <c:pt idx="65">
                  <c:v>522</c:v>
                </c:pt>
                <c:pt idx="66">
                  <c:v>556</c:v>
                </c:pt>
                <c:pt idx="67">
                  <c:v>598</c:v>
                </c:pt>
                <c:pt idx="68">
                  <c:v>620</c:v>
                </c:pt>
                <c:pt idx="69">
                  <c:v>625</c:v>
                </c:pt>
                <c:pt idx="70">
                  <c:v>616</c:v>
                </c:pt>
                <c:pt idx="71">
                  <c:v>625</c:v>
                </c:pt>
                <c:pt idx="72">
                  <c:v>574</c:v>
                </c:pt>
                <c:pt idx="73">
                  <c:v>600</c:v>
                </c:pt>
                <c:pt idx="74">
                  <c:v>606</c:v>
                </c:pt>
                <c:pt idx="75">
                  <c:v>610</c:v>
                </c:pt>
                <c:pt idx="76">
                  <c:v>614</c:v>
                </c:pt>
                <c:pt idx="77">
                  <c:v>639</c:v>
                </c:pt>
                <c:pt idx="78">
                  <c:v>669</c:v>
                </c:pt>
                <c:pt idx="79">
                  <c:v>673</c:v>
                </c:pt>
                <c:pt idx="80">
                  <c:v>699</c:v>
                </c:pt>
                <c:pt idx="81">
                  <c:v>696</c:v>
                </c:pt>
                <c:pt idx="82">
                  <c:v>700</c:v>
                </c:pt>
                <c:pt idx="83">
                  <c:v>687</c:v>
                </c:pt>
                <c:pt idx="84">
                  <c:v>714</c:v>
                </c:pt>
                <c:pt idx="85">
                  <c:v>702</c:v>
                </c:pt>
                <c:pt idx="86">
                  <c:v>725</c:v>
                </c:pt>
                <c:pt idx="87">
                  <c:v>772</c:v>
                </c:pt>
                <c:pt idx="88">
                  <c:v>790</c:v>
                </c:pt>
                <c:pt idx="89">
                  <c:v>809</c:v>
                </c:pt>
                <c:pt idx="90">
                  <c:v>859</c:v>
                </c:pt>
                <c:pt idx="91">
                  <c:v>859</c:v>
                </c:pt>
                <c:pt idx="92">
                  <c:v>821</c:v>
                </c:pt>
                <c:pt idx="93">
                  <c:v>738</c:v>
                </c:pt>
                <c:pt idx="94">
                  <c:v>601</c:v>
                </c:pt>
                <c:pt idx="95">
                  <c:v>678</c:v>
                </c:pt>
                <c:pt idx="96">
                  <c:v>696</c:v>
                </c:pt>
                <c:pt idx="97">
                  <c:v>655</c:v>
                </c:pt>
                <c:pt idx="98">
                  <c:v>621</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Sheet1!$E$2:$E$100</c:f>
              <c:numCache>
                <c:formatCode>#,##0</c:formatCode>
                <c:ptCount val="99"/>
                <c:pt idx="0">
                  <c:v>642</c:v>
                </c:pt>
                <c:pt idx="1">
                  <c:v>601</c:v>
                </c:pt>
                <c:pt idx="2">
                  <c:v>582</c:v>
                </c:pt>
                <c:pt idx="3">
                  <c:v>575</c:v>
                </c:pt>
                <c:pt idx="4">
                  <c:v>532</c:v>
                </c:pt>
                <c:pt idx="5">
                  <c:v>485</c:v>
                </c:pt>
                <c:pt idx="6">
                  <c:v>482</c:v>
                </c:pt>
                <c:pt idx="7">
                  <c:v>471</c:v>
                </c:pt>
                <c:pt idx="8">
                  <c:v>473</c:v>
                </c:pt>
                <c:pt idx="9">
                  <c:v>466</c:v>
                </c:pt>
                <c:pt idx="10">
                  <c:v>457</c:v>
                </c:pt>
                <c:pt idx="11">
                  <c:v>429</c:v>
                </c:pt>
                <c:pt idx="12">
                  <c:v>389</c:v>
                </c:pt>
                <c:pt idx="13">
                  <c:v>344</c:v>
                </c:pt>
                <c:pt idx="14">
                  <c:v>349</c:v>
                </c:pt>
                <c:pt idx="15">
                  <c:v>380</c:v>
                </c:pt>
                <c:pt idx="16">
                  <c:v>340</c:v>
                </c:pt>
                <c:pt idx="17">
                  <c:v>353</c:v>
                </c:pt>
                <c:pt idx="18">
                  <c:v>378</c:v>
                </c:pt>
                <c:pt idx="19">
                  <c:v>343</c:v>
                </c:pt>
                <c:pt idx="20">
                  <c:v>383</c:v>
                </c:pt>
                <c:pt idx="21">
                  <c:v>389</c:v>
                </c:pt>
                <c:pt idx="22">
                  <c:v>387</c:v>
                </c:pt>
                <c:pt idx="23">
                  <c:v>365</c:v>
                </c:pt>
                <c:pt idx="24">
                  <c:v>423</c:v>
                </c:pt>
                <c:pt idx="25">
                  <c:v>432</c:v>
                </c:pt>
                <c:pt idx="26">
                  <c:v>484</c:v>
                </c:pt>
                <c:pt idx="27">
                  <c:v>493</c:v>
                </c:pt>
                <c:pt idx="28">
                  <c:v>417</c:v>
                </c:pt>
                <c:pt idx="29">
                  <c:v>365</c:v>
                </c:pt>
                <c:pt idx="30">
                  <c:v>424</c:v>
                </c:pt>
                <c:pt idx="31">
                  <c:v>402</c:v>
                </c:pt>
                <c:pt idx="32">
                  <c:v>423</c:v>
                </c:pt>
                <c:pt idx="33">
                  <c:v>414</c:v>
                </c:pt>
                <c:pt idx="34">
                  <c:v>383</c:v>
                </c:pt>
                <c:pt idx="35">
                  <c:v>280</c:v>
                </c:pt>
                <c:pt idx="36">
                  <c:v>250</c:v>
                </c:pt>
                <c:pt idx="37">
                  <c:v>197</c:v>
                </c:pt>
                <c:pt idx="38">
                  <c:v>173</c:v>
                </c:pt>
                <c:pt idx="39">
                  <c:v>159</c:v>
                </c:pt>
                <c:pt idx="40">
                  <c:v>145</c:v>
                </c:pt>
                <c:pt idx="41">
                  <c:v>162</c:v>
                </c:pt>
                <c:pt idx="42">
                  <c:v>175</c:v>
                </c:pt>
                <c:pt idx="43">
                  <c:v>162</c:v>
                </c:pt>
                <c:pt idx="44">
                  <c:v>172</c:v>
                </c:pt>
                <c:pt idx="45">
                  <c:v>151</c:v>
                </c:pt>
                <c:pt idx="46">
                  <c:v>132</c:v>
                </c:pt>
                <c:pt idx="47">
                  <c:v>119</c:v>
                </c:pt>
                <c:pt idx="48">
                  <c:v>121</c:v>
                </c:pt>
                <c:pt idx="49">
                  <c:v>137</c:v>
                </c:pt>
                <c:pt idx="50">
                  <c:v>187</c:v>
                </c:pt>
                <c:pt idx="51">
                  <c:v>236</c:v>
                </c:pt>
                <c:pt idx="52">
                  <c:v>268</c:v>
                </c:pt>
                <c:pt idx="53">
                  <c:v>305</c:v>
                </c:pt>
                <c:pt idx="54">
                  <c:v>335</c:v>
                </c:pt>
                <c:pt idx="55">
                  <c:v>377</c:v>
                </c:pt>
                <c:pt idx="56">
                  <c:v>513</c:v>
                </c:pt>
                <c:pt idx="57">
                  <c:v>578</c:v>
                </c:pt>
                <c:pt idx="58">
                  <c:v>668</c:v>
                </c:pt>
                <c:pt idx="59">
                  <c:v>809</c:v>
                </c:pt>
                <c:pt idx="60">
                  <c:v>790</c:v>
                </c:pt>
                <c:pt idx="61">
                  <c:v>868</c:v>
                </c:pt>
                <c:pt idx="62">
                  <c:v>941</c:v>
                </c:pt>
                <c:pt idx="63">
                  <c:v>970</c:v>
                </c:pt>
                <c:pt idx="64">
                  <c:v>1025</c:v>
                </c:pt>
                <c:pt idx="65">
                  <c:v>1116</c:v>
                </c:pt>
                <c:pt idx="66">
                  <c:v>1213</c:v>
                </c:pt>
                <c:pt idx="67">
                  <c:v>1270</c:v>
                </c:pt>
                <c:pt idx="68">
                  <c:v>1388</c:v>
                </c:pt>
                <c:pt idx="69">
                  <c:v>1379</c:v>
                </c:pt>
                <c:pt idx="70">
                  <c:v>1352</c:v>
                </c:pt>
                <c:pt idx="71">
                  <c:v>1338</c:v>
                </c:pt>
                <c:pt idx="72">
                  <c:v>1345</c:v>
                </c:pt>
                <c:pt idx="73">
                  <c:v>1333</c:v>
                </c:pt>
                <c:pt idx="74">
                  <c:v>1268</c:v>
                </c:pt>
                <c:pt idx="75">
                  <c:v>1292</c:v>
                </c:pt>
                <c:pt idx="76">
                  <c:v>1293</c:v>
                </c:pt>
                <c:pt idx="77">
                  <c:v>1359</c:v>
                </c:pt>
                <c:pt idx="78">
                  <c:v>1443</c:v>
                </c:pt>
                <c:pt idx="79">
                  <c:v>1448</c:v>
                </c:pt>
                <c:pt idx="80">
                  <c:v>1498</c:v>
                </c:pt>
                <c:pt idx="81">
                  <c:v>1573</c:v>
                </c:pt>
                <c:pt idx="82">
                  <c:v>1645</c:v>
                </c:pt>
                <c:pt idx="83">
                  <c:v>1645</c:v>
                </c:pt>
                <c:pt idx="84">
                  <c:v>1642</c:v>
                </c:pt>
                <c:pt idx="85">
                  <c:v>1637</c:v>
                </c:pt>
                <c:pt idx="86">
                  <c:v>1627</c:v>
                </c:pt>
                <c:pt idx="87">
                  <c:v>1753</c:v>
                </c:pt>
                <c:pt idx="88">
                  <c:v>1672</c:v>
                </c:pt>
                <c:pt idx="89">
                  <c:v>1679</c:v>
                </c:pt>
                <c:pt idx="90">
                  <c:v>1729</c:v>
                </c:pt>
                <c:pt idx="91">
                  <c:v>1699</c:v>
                </c:pt>
                <c:pt idx="92">
                  <c:v>1756</c:v>
                </c:pt>
                <c:pt idx="93">
                  <c:v>1804</c:v>
                </c:pt>
                <c:pt idx="94">
                  <c:v>1783</c:v>
                </c:pt>
                <c:pt idx="95">
                  <c:v>1625</c:v>
                </c:pt>
                <c:pt idx="96">
                  <c:v>1530</c:v>
                </c:pt>
                <c:pt idx="97">
                  <c:v>1326</c:v>
                </c:pt>
                <c:pt idx="98">
                  <c:v>1269</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4.8790916344625249E-2"/>
          <c:y val="0.83042191201329951"/>
          <c:w val="0.91113028844862898"/>
          <c:h val="0.1598828221519265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 Enrolled in Educational Activities</c:v>
                </c:pt>
              </c:strCache>
            </c:strRef>
          </c:tx>
          <c:spPr>
            <a:gradFill flip="none" rotWithShape="1">
              <a:gsLst>
                <a:gs pos="0">
                  <a:srgbClr val="8D6198">
                    <a:tint val="66000"/>
                    <a:satMod val="160000"/>
                  </a:srgbClr>
                </a:gs>
                <a:gs pos="50000">
                  <a:srgbClr val="8D6198">
                    <a:tint val="44500"/>
                    <a:satMod val="160000"/>
                  </a:srgbClr>
                </a:gs>
                <a:gs pos="100000">
                  <a:srgbClr val="8D6198">
                    <a:tint val="23500"/>
                    <a:satMod val="160000"/>
                  </a:srgbClr>
                </a:gs>
              </a:gsLst>
              <a:lin ang="13500000" scaled="1"/>
              <a:tileRect/>
            </a:gradFill>
            <a:ln>
              <a:noFill/>
            </a:ln>
            <a:effectLst/>
          </c:spP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Sheet1!$B$2:$B$100</c:f>
              <c:numCache>
                <c:formatCode>#,##0</c:formatCode>
                <c:ptCount val="99"/>
                <c:pt idx="0">
                  <c:v>2527</c:v>
                </c:pt>
                <c:pt idx="1">
                  <c:v>2345</c:v>
                </c:pt>
                <c:pt idx="2">
                  <c:v>2636</c:v>
                </c:pt>
                <c:pt idx="3">
                  <c:v>2726</c:v>
                </c:pt>
                <c:pt idx="4">
                  <c:v>2586</c:v>
                </c:pt>
                <c:pt idx="5">
                  <c:v>2333</c:v>
                </c:pt>
                <c:pt idx="6">
                  <c:v>2694</c:v>
                </c:pt>
                <c:pt idx="7">
                  <c:v>2623</c:v>
                </c:pt>
                <c:pt idx="8">
                  <c:v>2582</c:v>
                </c:pt>
                <c:pt idx="9">
                  <c:v>2730</c:v>
                </c:pt>
                <c:pt idx="10">
                  <c:v>2642</c:v>
                </c:pt>
                <c:pt idx="11">
                  <c:v>2441</c:v>
                </c:pt>
                <c:pt idx="12">
                  <c:v>2077</c:v>
                </c:pt>
                <c:pt idx="13">
                  <c:v>1936</c:v>
                </c:pt>
                <c:pt idx="14">
                  <c:v>2260</c:v>
                </c:pt>
                <c:pt idx="15">
                  <c:v>2490</c:v>
                </c:pt>
                <c:pt idx="16">
                  <c:v>2359</c:v>
                </c:pt>
                <c:pt idx="17">
                  <c:v>2181</c:v>
                </c:pt>
                <c:pt idx="18">
                  <c:v>2493</c:v>
                </c:pt>
                <c:pt idx="19">
                  <c:v>2433</c:v>
                </c:pt>
                <c:pt idx="20">
                  <c:v>2400</c:v>
                </c:pt>
                <c:pt idx="21">
                  <c:v>2625</c:v>
                </c:pt>
                <c:pt idx="22">
                  <c:v>2549</c:v>
                </c:pt>
                <c:pt idx="23">
                  <c:v>2382</c:v>
                </c:pt>
                <c:pt idx="24">
                  <c:v>2088</c:v>
                </c:pt>
                <c:pt idx="25">
                  <c:v>1959</c:v>
                </c:pt>
                <c:pt idx="26">
                  <c:v>2279</c:v>
                </c:pt>
                <c:pt idx="27">
                  <c:v>2456</c:v>
                </c:pt>
                <c:pt idx="28">
                  <c:v>2258</c:v>
                </c:pt>
                <c:pt idx="29">
                  <c:v>2125</c:v>
                </c:pt>
                <c:pt idx="30">
                  <c:v>2384</c:v>
                </c:pt>
                <c:pt idx="31">
                  <c:v>2293</c:v>
                </c:pt>
                <c:pt idx="32">
                  <c:v>2146</c:v>
                </c:pt>
                <c:pt idx="33" formatCode="General">
                  <c:v>1715</c:v>
                </c:pt>
                <c:pt idx="34">
                  <c:v>1628</c:v>
                </c:pt>
                <c:pt idx="35">
                  <c:v>1487</c:v>
                </c:pt>
                <c:pt idx="36">
                  <c:v>1089</c:v>
                </c:pt>
                <c:pt idx="37">
                  <c:v>924</c:v>
                </c:pt>
                <c:pt idx="38">
                  <c:v>1089</c:v>
                </c:pt>
                <c:pt idx="39">
                  <c:v>1171</c:v>
                </c:pt>
                <c:pt idx="40">
                  <c:v>1086</c:v>
                </c:pt>
                <c:pt idx="41">
                  <c:v>1056</c:v>
                </c:pt>
                <c:pt idx="42">
                  <c:v>1166</c:v>
                </c:pt>
                <c:pt idx="43">
                  <c:v>1142</c:v>
                </c:pt>
                <c:pt idx="44">
                  <c:v>1114</c:v>
                </c:pt>
                <c:pt idx="45">
                  <c:v>1061</c:v>
                </c:pt>
                <c:pt idx="46">
                  <c:v>1020</c:v>
                </c:pt>
                <c:pt idx="47">
                  <c:v>961</c:v>
                </c:pt>
                <c:pt idx="48">
                  <c:v>766</c:v>
                </c:pt>
                <c:pt idx="49">
                  <c:v>771</c:v>
                </c:pt>
                <c:pt idx="50">
                  <c:v>1099</c:v>
                </c:pt>
                <c:pt idx="51">
                  <c:v>1450</c:v>
                </c:pt>
                <c:pt idx="52">
                  <c:v>1473</c:v>
                </c:pt>
                <c:pt idx="53">
                  <c:v>1437</c:v>
                </c:pt>
                <c:pt idx="54">
                  <c:v>1655</c:v>
                </c:pt>
                <c:pt idx="55">
                  <c:v>1776</c:v>
                </c:pt>
                <c:pt idx="56">
                  <c:v>1913</c:v>
                </c:pt>
                <c:pt idx="57">
                  <c:v>2335</c:v>
                </c:pt>
                <c:pt idx="58">
                  <c:v>2673</c:v>
                </c:pt>
                <c:pt idx="59">
                  <c:v>2764</c:v>
                </c:pt>
                <c:pt idx="60">
                  <c:v>2462</c:v>
                </c:pt>
                <c:pt idx="61">
                  <c:v>2537</c:v>
                </c:pt>
                <c:pt idx="62">
                  <c:v>3020</c:v>
                </c:pt>
                <c:pt idx="63">
                  <c:v>3219</c:v>
                </c:pt>
                <c:pt idx="64">
                  <c:v>3285</c:v>
                </c:pt>
                <c:pt idx="65">
                  <c:v>3231</c:v>
                </c:pt>
                <c:pt idx="66">
                  <c:v>3546</c:v>
                </c:pt>
                <c:pt idx="67">
                  <c:v>3538</c:v>
                </c:pt>
                <c:pt idx="68">
                  <c:v>3532</c:v>
                </c:pt>
                <c:pt idx="69">
                  <c:v>3587</c:v>
                </c:pt>
                <c:pt idx="70">
                  <c:v>3593</c:v>
                </c:pt>
                <c:pt idx="71">
                  <c:v>3565</c:v>
                </c:pt>
                <c:pt idx="72">
                  <c:v>3119</c:v>
                </c:pt>
                <c:pt idx="73">
                  <c:v>3033</c:v>
                </c:pt>
                <c:pt idx="74">
                  <c:v>3331</c:v>
                </c:pt>
                <c:pt idx="75">
                  <c:v>3525</c:v>
                </c:pt>
                <c:pt idx="76">
                  <c:v>3394</c:v>
                </c:pt>
                <c:pt idx="77">
                  <c:v>3361</c:v>
                </c:pt>
                <c:pt idx="78">
                  <c:v>3760</c:v>
                </c:pt>
                <c:pt idx="79">
                  <c:v>3906</c:v>
                </c:pt>
                <c:pt idx="80">
                  <c:v>4047</c:v>
                </c:pt>
                <c:pt idx="81">
                  <c:v>4512</c:v>
                </c:pt>
                <c:pt idx="82">
                  <c:v>4598</c:v>
                </c:pt>
                <c:pt idx="83">
                  <c:v>4463</c:v>
                </c:pt>
                <c:pt idx="84">
                  <c:v>4156</c:v>
                </c:pt>
                <c:pt idx="85">
                  <c:v>4029</c:v>
                </c:pt>
                <c:pt idx="86">
                  <c:v>4553</c:v>
                </c:pt>
                <c:pt idx="87">
                  <c:v>4953</c:v>
                </c:pt>
                <c:pt idx="88">
                  <c:v>4731</c:v>
                </c:pt>
                <c:pt idx="89">
                  <c:v>4550</c:v>
                </c:pt>
                <c:pt idx="90">
                  <c:v>4954</c:v>
                </c:pt>
                <c:pt idx="91">
                  <c:v>4872</c:v>
                </c:pt>
                <c:pt idx="92">
                  <c:v>4838</c:v>
                </c:pt>
                <c:pt idx="93">
                  <c:v>4973</c:v>
                </c:pt>
                <c:pt idx="94">
                  <c:v>4814</c:v>
                </c:pt>
                <c:pt idx="95">
                  <c:v>4466</c:v>
                </c:pt>
                <c:pt idx="96">
                  <c:v>3932</c:v>
                </c:pt>
                <c:pt idx="97">
                  <c:v>3604</c:v>
                </c:pt>
                <c:pt idx="98">
                  <c:v>3762</c:v>
                </c:pt>
              </c:numCache>
            </c:numRef>
          </c:val>
          <c:extLst>
            <c:ext xmlns:c16="http://schemas.microsoft.com/office/drawing/2014/chart" uri="{C3380CC4-5D6E-409C-BE32-E72D297353CC}">
              <c16:uniqueId val="{00000000-3273-429D-A3D1-87B8D0253253}"/>
            </c:ext>
          </c:extLst>
        </c:ser>
        <c:dLbls>
          <c:showLegendKey val="0"/>
          <c:showVal val="0"/>
          <c:showCatName val="0"/>
          <c:showSerName val="0"/>
          <c:showPercent val="0"/>
          <c:showBubbleSize val="0"/>
        </c:dLbls>
        <c:axId val="557919040"/>
        <c:axId val="557920680"/>
      </c:areaChart>
      <c:lineChart>
        <c:grouping val="standard"/>
        <c:varyColors val="0"/>
        <c:ser>
          <c:idx val="1"/>
          <c:order val="1"/>
          <c:tx>
            <c:strRef>
              <c:f>Sheet1!$C$1</c:f>
              <c:strCache>
                <c:ptCount val="1"/>
                <c:pt idx="0">
                  <c:v>% Enrolled in Educational Activities</c:v>
                </c:pt>
              </c:strCache>
            </c:strRef>
          </c:tx>
          <c:spPr>
            <a:ln w="57150" cap="rnd">
              <a:solidFill>
                <a:schemeClr val="accent1"/>
              </a:solidFill>
              <a:round/>
            </a:ln>
            <a:effectLst/>
          </c:spPr>
          <c:marker>
            <c:symbol val="none"/>
          </c:marker>
          <c:cat>
            <c:numRef>
              <c:f>Sheet1!$A$2:$A$100</c:f>
              <c:numCache>
                <c:formatCode>mmm\-yyyy</c:formatCode>
                <c:ptCount val="99"/>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pt idx="87">
                  <c:v>45566</c:v>
                </c:pt>
                <c:pt idx="88">
                  <c:v>45597</c:v>
                </c:pt>
                <c:pt idx="89">
                  <c:v>45627</c:v>
                </c:pt>
                <c:pt idx="90">
                  <c:v>45658</c:v>
                </c:pt>
                <c:pt idx="91">
                  <c:v>45689</c:v>
                </c:pt>
                <c:pt idx="92">
                  <c:v>45717</c:v>
                </c:pt>
                <c:pt idx="93">
                  <c:v>45748</c:v>
                </c:pt>
                <c:pt idx="94">
                  <c:v>45778</c:v>
                </c:pt>
                <c:pt idx="95">
                  <c:v>45809</c:v>
                </c:pt>
                <c:pt idx="96">
                  <c:v>45839</c:v>
                </c:pt>
                <c:pt idx="97">
                  <c:v>45870</c:v>
                </c:pt>
                <c:pt idx="98">
                  <c:v>45901</c:v>
                </c:pt>
              </c:numCache>
            </c:numRef>
          </c:cat>
          <c:val>
            <c:numRef>
              <c:f>Sheet1!$C$2:$C$100</c:f>
              <c:numCache>
                <c:formatCode>0.0%</c:formatCode>
                <c:ptCount val="99"/>
                <c:pt idx="0">
                  <c:v>0.16049539536360749</c:v>
                </c:pt>
                <c:pt idx="1">
                  <c:v>0.14885108543861877</c:v>
                </c:pt>
                <c:pt idx="2">
                  <c:v>0.16929993577392421</c:v>
                </c:pt>
                <c:pt idx="3">
                  <c:v>0.17652010619698244</c:v>
                </c:pt>
                <c:pt idx="4">
                  <c:v>0.16907486106570774</c:v>
                </c:pt>
                <c:pt idx="5">
                  <c:v>0.15304382051954868</c:v>
                </c:pt>
                <c:pt idx="6">
                  <c:v>0.17316963424824838</c:v>
                </c:pt>
                <c:pt idx="7">
                  <c:v>0.16959782749256433</c:v>
                </c:pt>
                <c:pt idx="8">
                  <c:v>0.16875816993464052</c:v>
                </c:pt>
                <c:pt idx="9">
                  <c:v>0.1808066759388039</c:v>
                </c:pt>
                <c:pt idx="10">
                  <c:v>0.17466613777601481</c:v>
                </c:pt>
                <c:pt idx="11">
                  <c:v>0.16336501137732565</c:v>
                </c:pt>
                <c:pt idx="12">
                  <c:v>0.13881833979414518</c:v>
                </c:pt>
                <c:pt idx="13">
                  <c:v>0.12761189110803506</c:v>
                </c:pt>
                <c:pt idx="14">
                  <c:v>0.15054622968292034</c:v>
                </c:pt>
                <c:pt idx="15">
                  <c:v>0.16658861309961864</c:v>
                </c:pt>
                <c:pt idx="16">
                  <c:v>0.15951044695381703</c:v>
                </c:pt>
                <c:pt idx="17">
                  <c:v>0.1465824316150279</c:v>
                </c:pt>
                <c:pt idx="18">
                  <c:v>0.16643300620869217</c:v>
                </c:pt>
                <c:pt idx="19">
                  <c:v>0.16287320926496185</c:v>
                </c:pt>
                <c:pt idx="20">
                  <c:v>0.16335420637081405</c:v>
                </c:pt>
                <c:pt idx="21">
                  <c:v>0.17806267806267806</c:v>
                </c:pt>
                <c:pt idx="22">
                  <c:v>0.171211714132187</c:v>
                </c:pt>
                <c:pt idx="23">
                  <c:v>0.16337448559670781</c:v>
                </c:pt>
                <c:pt idx="24">
                  <c:v>0.142974527526705</c:v>
                </c:pt>
                <c:pt idx="25">
                  <c:v>0.13254397834912043</c:v>
                </c:pt>
                <c:pt idx="26">
                  <c:v>0.15485492967316708</c:v>
                </c:pt>
                <c:pt idx="27">
                  <c:v>0.16593473413958515</c:v>
                </c:pt>
                <c:pt idx="28">
                  <c:v>0.15388809377768692</c:v>
                </c:pt>
                <c:pt idx="29">
                  <c:v>0.14439084052456344</c:v>
                </c:pt>
                <c:pt idx="30">
                  <c:v>0.16022582162779755</c:v>
                </c:pt>
                <c:pt idx="31">
                  <c:v>0.15507912890572162</c:v>
                </c:pt>
                <c:pt idx="32">
                  <c:v>0.14265771455161869</c:v>
                </c:pt>
                <c:pt idx="33">
                  <c:v>9.1189450736427924E-2</c:v>
                </c:pt>
                <c:pt idx="34">
                  <c:v>7.7350691309925404E-2</c:v>
                </c:pt>
                <c:pt idx="35">
                  <c:v>7.0748881910743175E-2</c:v>
                </c:pt>
                <c:pt idx="36">
                  <c:v>5.1213318284424381E-2</c:v>
                </c:pt>
                <c:pt idx="37">
                  <c:v>4.2918853639277256E-2</c:v>
                </c:pt>
                <c:pt idx="38">
                  <c:v>5.2535095759563895E-2</c:v>
                </c:pt>
                <c:pt idx="39">
                  <c:v>5.7351356646096578E-2</c:v>
                </c:pt>
                <c:pt idx="40">
                  <c:v>5.3371338706506781E-2</c:v>
                </c:pt>
                <c:pt idx="41">
                  <c:v>5.0204430921365409E-2</c:v>
                </c:pt>
                <c:pt idx="42">
                  <c:v>5.5064935064935067E-2</c:v>
                </c:pt>
                <c:pt idx="43">
                  <c:v>5.4643762859466961E-2</c:v>
                </c:pt>
                <c:pt idx="44">
                  <c:v>5.4712440449879669E-2</c:v>
                </c:pt>
                <c:pt idx="45">
                  <c:v>5.4578189300411521E-2</c:v>
                </c:pt>
                <c:pt idx="46">
                  <c:v>5.3857120228100741E-2</c:v>
                </c:pt>
                <c:pt idx="47">
                  <c:v>5.190946902176849E-2</c:v>
                </c:pt>
                <c:pt idx="48">
                  <c:v>4.206710967104179E-2</c:v>
                </c:pt>
                <c:pt idx="49">
                  <c:v>4.3256283662477558E-2</c:v>
                </c:pt>
                <c:pt idx="50">
                  <c:v>6.1086098604857982E-2</c:v>
                </c:pt>
                <c:pt idx="51">
                  <c:v>7.2348069054984532E-2</c:v>
                </c:pt>
                <c:pt idx="52">
                  <c:v>7.2429561882283527E-2</c:v>
                </c:pt>
                <c:pt idx="53">
                  <c:v>6.9954240093467041E-2</c:v>
                </c:pt>
                <c:pt idx="54">
                  <c:v>7.8439736480401909E-2</c:v>
                </c:pt>
                <c:pt idx="55">
                  <c:v>8.1726565735585108E-2</c:v>
                </c:pt>
                <c:pt idx="56">
                  <c:v>8.6490641106790847E-2</c:v>
                </c:pt>
                <c:pt idx="57">
                  <c:v>0.10002570253598356</c:v>
                </c:pt>
                <c:pt idx="58">
                  <c:v>0.11285147344422866</c:v>
                </c:pt>
                <c:pt idx="59">
                  <c:v>0.11367468640756735</c:v>
                </c:pt>
                <c:pt idx="60">
                  <c:v>9.8907279447211949E-2</c:v>
                </c:pt>
                <c:pt idx="61">
                  <c:v>9.9260534449704604E-2</c:v>
                </c:pt>
                <c:pt idx="62">
                  <c:v>0.11594870613529909</c:v>
                </c:pt>
                <c:pt idx="63">
                  <c:v>0.12167832167832168</c:v>
                </c:pt>
                <c:pt idx="64">
                  <c:v>0.12282210423988633</c:v>
                </c:pt>
                <c:pt idx="65">
                  <c:v>0.11927350585108347</c:v>
                </c:pt>
                <c:pt idx="66">
                  <c:v>0.12964791049687396</c:v>
                </c:pt>
                <c:pt idx="67">
                  <c:v>0.12851901631007301</c:v>
                </c:pt>
                <c:pt idx="68">
                  <c:v>0.12904168645646852</c:v>
                </c:pt>
                <c:pt idx="69">
                  <c:v>0.13222500737245652</c:v>
                </c:pt>
                <c:pt idx="70">
                  <c:v>0.13172269677750487</c:v>
                </c:pt>
                <c:pt idx="71">
                  <c:v>0.12999088422971741</c:v>
                </c:pt>
                <c:pt idx="72">
                  <c:v>0.11724241626884185</c:v>
                </c:pt>
                <c:pt idx="73">
                  <c:v>0.11391121460226845</c:v>
                </c:pt>
                <c:pt idx="74">
                  <c:v>0.12399032198027173</c:v>
                </c:pt>
                <c:pt idx="75">
                  <c:v>0.12948609631561547</c:v>
                </c:pt>
                <c:pt idx="76">
                  <c:v>0.12422223848912964</c:v>
                </c:pt>
                <c:pt idx="77">
                  <c:v>0.12105604379772367</c:v>
                </c:pt>
                <c:pt idx="78">
                  <c:v>0.13145474250952696</c:v>
                </c:pt>
                <c:pt idx="79">
                  <c:v>0.13494092448006634</c:v>
                </c:pt>
                <c:pt idx="80">
                  <c:v>0.13813701061542139</c:v>
                </c:pt>
                <c:pt idx="81">
                  <c:v>0.1518271754492227</c:v>
                </c:pt>
                <c:pt idx="82">
                  <c:v>0.1526053767009625</c:v>
                </c:pt>
                <c:pt idx="83">
                  <c:v>0.14828227789221876</c:v>
                </c:pt>
                <c:pt idx="84">
                  <c:v>0.13615515659808675</c:v>
                </c:pt>
                <c:pt idx="85">
                  <c:v>0.12663837812352663</c:v>
                </c:pt>
                <c:pt idx="86">
                  <c:v>0.14094666130080796</c:v>
                </c:pt>
                <c:pt idx="87">
                  <c:v>0.1509876844287282</c:v>
                </c:pt>
                <c:pt idx="88">
                  <c:v>0.14342013520477764</c:v>
                </c:pt>
                <c:pt idx="89">
                  <c:v>0.13734605167833858</c:v>
                </c:pt>
                <c:pt idx="90">
                  <c:v>0.14808836277762832</c:v>
                </c:pt>
                <c:pt idx="91">
                  <c:v>0.14773037387428364</c:v>
                </c:pt>
                <c:pt idx="92">
                  <c:v>0.14847322387601658</c:v>
                </c:pt>
                <c:pt idx="93">
                  <c:v>0.15526069310021853</c:v>
                </c:pt>
                <c:pt idx="94">
                  <c:v>0.15175587920055483</c:v>
                </c:pt>
                <c:pt idx="95">
                  <c:v>0.14331097776208965</c:v>
                </c:pt>
                <c:pt idx="96">
                  <c:v>0.12702309804554998</c:v>
                </c:pt>
                <c:pt idx="97">
                  <c:v>0.11731770833333334</c:v>
                </c:pt>
                <c:pt idx="98">
                  <c:v>0.12403969797883214</c:v>
                </c:pt>
              </c:numCache>
            </c:numRef>
          </c:val>
          <c:smooth val="0"/>
          <c:extLst>
            <c:ext xmlns:c16="http://schemas.microsoft.com/office/drawing/2014/chart" uri="{C3380CC4-5D6E-409C-BE32-E72D297353CC}">
              <c16:uniqueId val="{00000001-3273-429D-A3D1-87B8D0253253}"/>
            </c:ext>
          </c:extLst>
        </c:ser>
        <c:dLbls>
          <c:showLegendKey val="0"/>
          <c:showVal val="0"/>
          <c:showCatName val="0"/>
          <c:showSerName val="0"/>
          <c:showPercent val="0"/>
          <c:showBubbleSize val="0"/>
        </c:dLbls>
        <c:marker val="1"/>
        <c:smooth val="0"/>
        <c:axId val="623210448"/>
        <c:axId val="623205856"/>
      </c:lineChart>
      <c:dateAx>
        <c:axId val="55791904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smtClean="0"/>
                  <a:t>Month</a:t>
                </a:r>
                <a:endParaRPr lang="en-US" b="1" dirty="0"/>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57920680"/>
        <c:crosses val="autoZero"/>
        <c:auto val="1"/>
        <c:lblOffset val="100"/>
        <c:baseTimeUnit val="months"/>
      </c:dateAx>
      <c:valAx>
        <c:axId val="557920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57919040"/>
        <c:crosses val="autoZero"/>
        <c:crossBetween val="between"/>
      </c:valAx>
      <c:valAx>
        <c:axId val="62320585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23210448"/>
        <c:crosses val="max"/>
        <c:crossBetween val="between"/>
      </c:valAx>
      <c:dateAx>
        <c:axId val="623210448"/>
        <c:scaling>
          <c:orientation val="minMax"/>
        </c:scaling>
        <c:delete val="1"/>
        <c:axPos val="b"/>
        <c:numFmt formatCode="mmm\-yyyy" sourceLinked="1"/>
        <c:majorTickMark val="out"/>
        <c:minorTickMark val="none"/>
        <c:tickLblPos val="nextTo"/>
        <c:crossAx val="623205856"/>
        <c:crosses val="autoZero"/>
        <c:auto val="1"/>
        <c:lblOffset val="100"/>
        <c:baseTimeUnit val="months"/>
      </c:dateAx>
      <c:spPr>
        <a:noFill/>
        <a:ln>
          <a:noFill/>
        </a:ln>
        <a:effectLst/>
      </c:spPr>
    </c:plotArea>
    <c:legend>
      <c:legendPos val="r"/>
      <c:legendEntry>
        <c:idx val="0"/>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4414863046583074"/>
          <c:y val="6.641629687412233E-2"/>
          <c:w val="0.32501644518300488"/>
          <c:h val="0.1523977456947844"/>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zero"/>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Sheet1!$D$1</c:f>
              <c:strCache>
                <c:ptCount val="1"/>
                <c:pt idx="0">
                  <c:v># Enrolled in English as a Second Language</c:v>
                </c:pt>
              </c:strCache>
            </c:strRef>
          </c:tx>
          <c:spPr>
            <a:solidFill>
              <a:srgbClr val="193F6F"/>
            </a:solidFill>
            <a:ln>
              <a:noFill/>
            </a:ln>
            <a:effectLst/>
          </c:spPr>
          <c:invertIfNegative val="0"/>
          <c:cat>
            <c:numRef>
              <c:f>Sheet1!$A$2:$A$25</c:f>
              <c:numCache>
                <c:formatCode>mmm\-yyyy</c:formatCode>
                <c:ptCount val="24"/>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pt idx="13">
                  <c:v>45597</c:v>
                </c:pt>
                <c:pt idx="14">
                  <c:v>45627</c:v>
                </c:pt>
                <c:pt idx="15">
                  <c:v>45658</c:v>
                </c:pt>
                <c:pt idx="16">
                  <c:v>45689</c:v>
                </c:pt>
                <c:pt idx="17">
                  <c:v>45717</c:v>
                </c:pt>
                <c:pt idx="18">
                  <c:v>45748</c:v>
                </c:pt>
                <c:pt idx="19">
                  <c:v>45778</c:v>
                </c:pt>
                <c:pt idx="20">
                  <c:v>45809</c:v>
                </c:pt>
                <c:pt idx="21">
                  <c:v>45839</c:v>
                </c:pt>
                <c:pt idx="22">
                  <c:v>45870</c:v>
                </c:pt>
                <c:pt idx="23">
                  <c:v>45901</c:v>
                </c:pt>
              </c:numCache>
            </c:numRef>
          </c:cat>
          <c:val>
            <c:numRef>
              <c:f>Sheet1!$D$2:$D$25</c:f>
              <c:numCache>
                <c:formatCode>#,##0</c:formatCode>
                <c:ptCount val="24"/>
                <c:pt idx="0">
                  <c:v>1481</c:v>
                </c:pt>
                <c:pt idx="1">
                  <c:v>1386</c:v>
                </c:pt>
                <c:pt idx="2">
                  <c:v>1373</c:v>
                </c:pt>
                <c:pt idx="3">
                  <c:v>1528</c:v>
                </c:pt>
                <c:pt idx="4">
                  <c:v>1650</c:v>
                </c:pt>
                <c:pt idx="5">
                  <c:v>1707</c:v>
                </c:pt>
                <c:pt idx="6">
                  <c:v>1792</c:v>
                </c:pt>
                <c:pt idx="7">
                  <c:v>1739</c:v>
                </c:pt>
                <c:pt idx="8">
                  <c:v>1662</c:v>
                </c:pt>
                <c:pt idx="9">
                  <c:v>1569</c:v>
                </c:pt>
                <c:pt idx="10">
                  <c:v>1505</c:v>
                </c:pt>
                <c:pt idx="11">
                  <c:v>1558</c:v>
                </c:pt>
                <c:pt idx="12">
                  <c:v>1677</c:v>
                </c:pt>
                <c:pt idx="13">
                  <c:v>1558</c:v>
                </c:pt>
                <c:pt idx="14">
                  <c:v>1501</c:v>
                </c:pt>
                <c:pt idx="15">
                  <c:v>1555</c:v>
                </c:pt>
                <c:pt idx="16">
                  <c:v>1492</c:v>
                </c:pt>
                <c:pt idx="17">
                  <c:v>1400</c:v>
                </c:pt>
                <c:pt idx="18">
                  <c:v>1380</c:v>
                </c:pt>
                <c:pt idx="19">
                  <c:v>1302</c:v>
                </c:pt>
                <c:pt idx="20">
                  <c:v>1213</c:v>
                </c:pt>
                <c:pt idx="21">
                  <c:v>1091</c:v>
                </c:pt>
                <c:pt idx="22">
                  <c:v>1011</c:v>
                </c:pt>
                <c:pt idx="23">
                  <c:v>1059</c:v>
                </c:pt>
              </c:numCache>
            </c:numRef>
          </c:val>
          <c:extLst>
            <c:ext xmlns:c16="http://schemas.microsoft.com/office/drawing/2014/chart" uri="{C3380CC4-5D6E-409C-BE32-E72D297353CC}">
              <c16:uniqueId val="{00000000-F612-4E73-A1F5-009BE2F278FC}"/>
            </c:ext>
          </c:extLst>
        </c:ser>
        <c:ser>
          <c:idx val="1"/>
          <c:order val="1"/>
          <c:tx>
            <c:strRef>
              <c:f>Sheet1!$B$1</c:f>
              <c:strCache>
                <c:ptCount val="1"/>
                <c:pt idx="0">
                  <c:v># Enrolled in Basic Education</c:v>
                </c:pt>
              </c:strCache>
            </c:strRef>
          </c:tx>
          <c:spPr>
            <a:solidFill>
              <a:schemeClr val="accent2"/>
            </a:solidFill>
            <a:ln>
              <a:noFill/>
            </a:ln>
            <a:effectLst/>
          </c:spPr>
          <c:invertIfNegative val="0"/>
          <c:cat>
            <c:numRef>
              <c:f>Sheet1!$A$2:$A$25</c:f>
              <c:numCache>
                <c:formatCode>mmm\-yyyy</c:formatCode>
                <c:ptCount val="24"/>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pt idx="13">
                  <c:v>45597</c:v>
                </c:pt>
                <c:pt idx="14">
                  <c:v>45627</c:v>
                </c:pt>
                <c:pt idx="15">
                  <c:v>45658</c:v>
                </c:pt>
                <c:pt idx="16">
                  <c:v>45689</c:v>
                </c:pt>
                <c:pt idx="17">
                  <c:v>45717</c:v>
                </c:pt>
                <c:pt idx="18">
                  <c:v>45748</c:v>
                </c:pt>
                <c:pt idx="19">
                  <c:v>45778</c:v>
                </c:pt>
                <c:pt idx="20">
                  <c:v>45809</c:v>
                </c:pt>
                <c:pt idx="21">
                  <c:v>45839</c:v>
                </c:pt>
                <c:pt idx="22">
                  <c:v>45870</c:v>
                </c:pt>
                <c:pt idx="23">
                  <c:v>45901</c:v>
                </c:pt>
              </c:numCache>
            </c:numRef>
          </c:cat>
          <c:val>
            <c:numRef>
              <c:f>Sheet1!$B$2:$B$25</c:f>
              <c:numCache>
                <c:formatCode>#,##0</c:formatCode>
                <c:ptCount val="24"/>
                <c:pt idx="0">
                  <c:v>97</c:v>
                </c:pt>
                <c:pt idx="1">
                  <c:v>100</c:v>
                </c:pt>
                <c:pt idx="2">
                  <c:v>84</c:v>
                </c:pt>
                <c:pt idx="3">
                  <c:v>92</c:v>
                </c:pt>
                <c:pt idx="4">
                  <c:v>94</c:v>
                </c:pt>
                <c:pt idx="5">
                  <c:v>91</c:v>
                </c:pt>
                <c:pt idx="6">
                  <c:v>133</c:v>
                </c:pt>
                <c:pt idx="7">
                  <c:v>128</c:v>
                </c:pt>
                <c:pt idx="8">
                  <c:v>129</c:v>
                </c:pt>
                <c:pt idx="9" formatCode="General">
                  <c:v>96</c:v>
                </c:pt>
                <c:pt idx="10" formatCode="General">
                  <c:v>91</c:v>
                </c:pt>
                <c:pt idx="11" formatCode="General">
                  <c:v>137</c:v>
                </c:pt>
                <c:pt idx="12">
                  <c:v>162</c:v>
                </c:pt>
                <c:pt idx="13">
                  <c:v>144</c:v>
                </c:pt>
                <c:pt idx="14">
                  <c:v>129</c:v>
                </c:pt>
                <c:pt idx="15">
                  <c:v>149</c:v>
                </c:pt>
                <c:pt idx="16">
                  <c:v>156</c:v>
                </c:pt>
                <c:pt idx="17">
                  <c:v>149</c:v>
                </c:pt>
                <c:pt idx="18" formatCode="General">
                  <c:v>162</c:v>
                </c:pt>
                <c:pt idx="19" formatCode="General">
                  <c:v>169</c:v>
                </c:pt>
                <c:pt idx="20" formatCode="General">
                  <c:v>161</c:v>
                </c:pt>
                <c:pt idx="21">
                  <c:v>131</c:v>
                </c:pt>
                <c:pt idx="22">
                  <c:v>120</c:v>
                </c:pt>
                <c:pt idx="23">
                  <c:v>119</c:v>
                </c:pt>
              </c:numCache>
            </c:numRef>
          </c:val>
          <c:extLst>
            <c:ext xmlns:c16="http://schemas.microsoft.com/office/drawing/2014/chart" uri="{C3380CC4-5D6E-409C-BE32-E72D297353CC}">
              <c16:uniqueId val="{00000001-F612-4E73-A1F5-009BE2F278FC}"/>
            </c:ext>
          </c:extLst>
        </c:ser>
        <c:ser>
          <c:idx val="2"/>
          <c:order val="2"/>
          <c:tx>
            <c:strRef>
              <c:f>Sheet1!$C$1</c:f>
              <c:strCache>
                <c:ptCount val="1"/>
                <c:pt idx="0">
                  <c:v># Enrolled in High School/GED Completion</c:v>
                </c:pt>
              </c:strCache>
            </c:strRef>
          </c:tx>
          <c:spPr>
            <a:solidFill>
              <a:schemeClr val="accent3"/>
            </a:solidFill>
            <a:ln>
              <a:noFill/>
            </a:ln>
            <a:effectLst/>
          </c:spPr>
          <c:invertIfNegative val="0"/>
          <c:cat>
            <c:numRef>
              <c:f>Sheet1!$A$2:$A$25</c:f>
              <c:numCache>
                <c:formatCode>mmm\-yyyy</c:formatCode>
                <c:ptCount val="24"/>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pt idx="13">
                  <c:v>45597</c:v>
                </c:pt>
                <c:pt idx="14">
                  <c:v>45627</c:v>
                </c:pt>
                <c:pt idx="15">
                  <c:v>45658</c:v>
                </c:pt>
                <c:pt idx="16">
                  <c:v>45689</c:v>
                </c:pt>
                <c:pt idx="17">
                  <c:v>45717</c:v>
                </c:pt>
                <c:pt idx="18">
                  <c:v>45748</c:v>
                </c:pt>
                <c:pt idx="19">
                  <c:v>45778</c:v>
                </c:pt>
                <c:pt idx="20">
                  <c:v>45809</c:v>
                </c:pt>
                <c:pt idx="21">
                  <c:v>45839</c:v>
                </c:pt>
                <c:pt idx="22">
                  <c:v>45870</c:v>
                </c:pt>
                <c:pt idx="23">
                  <c:v>45901</c:v>
                </c:pt>
              </c:numCache>
            </c:numRef>
          </c:cat>
          <c:val>
            <c:numRef>
              <c:f>Sheet1!$C$2:$C$25</c:f>
              <c:numCache>
                <c:formatCode>#,##0</c:formatCode>
                <c:ptCount val="24"/>
                <c:pt idx="0">
                  <c:v>105</c:v>
                </c:pt>
                <c:pt idx="1">
                  <c:v>107</c:v>
                </c:pt>
                <c:pt idx="2">
                  <c:v>100</c:v>
                </c:pt>
                <c:pt idx="3">
                  <c:v>132</c:v>
                </c:pt>
                <c:pt idx="4">
                  <c:v>133</c:v>
                </c:pt>
                <c:pt idx="5">
                  <c:v>127</c:v>
                </c:pt>
                <c:pt idx="6">
                  <c:v>140</c:v>
                </c:pt>
                <c:pt idx="7">
                  <c:v>143</c:v>
                </c:pt>
                <c:pt idx="8">
                  <c:v>136</c:v>
                </c:pt>
                <c:pt idx="9" formatCode="General">
                  <c:v>86</c:v>
                </c:pt>
                <c:pt idx="10" formatCode="General">
                  <c:v>83</c:v>
                </c:pt>
                <c:pt idx="11" formatCode="General">
                  <c:v>88</c:v>
                </c:pt>
                <c:pt idx="12">
                  <c:v>110</c:v>
                </c:pt>
                <c:pt idx="13">
                  <c:v>107</c:v>
                </c:pt>
                <c:pt idx="14">
                  <c:v>105</c:v>
                </c:pt>
                <c:pt idx="15">
                  <c:v>125</c:v>
                </c:pt>
                <c:pt idx="16">
                  <c:v>121</c:v>
                </c:pt>
                <c:pt idx="17">
                  <c:v>131</c:v>
                </c:pt>
                <c:pt idx="18" formatCode="General">
                  <c:v>119</c:v>
                </c:pt>
                <c:pt idx="19" formatCode="General">
                  <c:v>128</c:v>
                </c:pt>
                <c:pt idx="20" formatCode="General">
                  <c:v>115</c:v>
                </c:pt>
                <c:pt idx="21">
                  <c:v>66</c:v>
                </c:pt>
                <c:pt idx="22">
                  <c:v>62</c:v>
                </c:pt>
                <c:pt idx="23">
                  <c:v>72</c:v>
                </c:pt>
              </c:numCache>
            </c:numRef>
          </c:val>
          <c:extLst>
            <c:ext xmlns:c16="http://schemas.microsoft.com/office/drawing/2014/chart" uri="{C3380CC4-5D6E-409C-BE32-E72D297353CC}">
              <c16:uniqueId val="{00000002-F612-4E73-A1F5-009BE2F278FC}"/>
            </c:ext>
          </c:extLst>
        </c:ser>
        <c:ser>
          <c:idx val="3"/>
          <c:order val="3"/>
          <c:tx>
            <c:strRef>
              <c:f>Sheet1!$E$1</c:f>
              <c:strCache>
                <c:ptCount val="1"/>
                <c:pt idx="0">
                  <c:v># Enrolled in Vocational Education</c:v>
                </c:pt>
              </c:strCache>
            </c:strRef>
          </c:tx>
          <c:spPr>
            <a:solidFill>
              <a:schemeClr val="accent4"/>
            </a:solidFill>
            <a:ln>
              <a:noFill/>
            </a:ln>
            <a:effectLst/>
          </c:spPr>
          <c:invertIfNegative val="0"/>
          <c:cat>
            <c:numRef>
              <c:f>Sheet1!$A$2:$A$25</c:f>
              <c:numCache>
                <c:formatCode>mmm\-yyyy</c:formatCode>
                <c:ptCount val="24"/>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pt idx="13">
                  <c:v>45597</c:v>
                </c:pt>
                <c:pt idx="14">
                  <c:v>45627</c:v>
                </c:pt>
                <c:pt idx="15">
                  <c:v>45658</c:v>
                </c:pt>
                <c:pt idx="16">
                  <c:v>45689</c:v>
                </c:pt>
                <c:pt idx="17">
                  <c:v>45717</c:v>
                </c:pt>
                <c:pt idx="18">
                  <c:v>45748</c:v>
                </c:pt>
                <c:pt idx="19">
                  <c:v>45778</c:v>
                </c:pt>
                <c:pt idx="20">
                  <c:v>45809</c:v>
                </c:pt>
                <c:pt idx="21">
                  <c:v>45839</c:v>
                </c:pt>
                <c:pt idx="22">
                  <c:v>45870</c:v>
                </c:pt>
                <c:pt idx="23">
                  <c:v>45901</c:v>
                </c:pt>
              </c:numCache>
            </c:numRef>
          </c:cat>
          <c:val>
            <c:numRef>
              <c:f>Sheet1!$E$2:$E$25</c:f>
              <c:numCache>
                <c:formatCode>#,##0</c:formatCode>
                <c:ptCount val="24"/>
                <c:pt idx="0">
                  <c:v>709</c:v>
                </c:pt>
                <c:pt idx="1">
                  <c:v>663</c:v>
                </c:pt>
                <c:pt idx="2">
                  <c:v>635</c:v>
                </c:pt>
                <c:pt idx="3">
                  <c:v>721</c:v>
                </c:pt>
                <c:pt idx="4">
                  <c:v>704</c:v>
                </c:pt>
                <c:pt idx="5">
                  <c:v>693</c:v>
                </c:pt>
                <c:pt idx="6">
                  <c:v>826</c:v>
                </c:pt>
                <c:pt idx="7">
                  <c:v>786</c:v>
                </c:pt>
                <c:pt idx="8">
                  <c:v>732</c:v>
                </c:pt>
                <c:pt idx="9">
                  <c:v>552</c:v>
                </c:pt>
                <c:pt idx="10">
                  <c:v>520</c:v>
                </c:pt>
                <c:pt idx="11">
                  <c:v>899</c:v>
                </c:pt>
                <c:pt idx="12">
                  <c:v>956</c:v>
                </c:pt>
                <c:pt idx="13">
                  <c:v>916</c:v>
                </c:pt>
                <c:pt idx="14">
                  <c:v>851</c:v>
                </c:pt>
                <c:pt idx="15">
                  <c:v>977</c:v>
                </c:pt>
                <c:pt idx="16">
                  <c:v>941</c:v>
                </c:pt>
                <c:pt idx="17">
                  <c:v>962</c:v>
                </c:pt>
                <c:pt idx="18">
                  <c:v>1056</c:v>
                </c:pt>
                <c:pt idx="19">
                  <c:v>1010</c:v>
                </c:pt>
                <c:pt idx="20">
                  <c:v>987</c:v>
                </c:pt>
                <c:pt idx="21">
                  <c:v>783</c:v>
                </c:pt>
                <c:pt idx="22">
                  <c:v>717</c:v>
                </c:pt>
                <c:pt idx="23">
                  <c:v>963</c:v>
                </c:pt>
              </c:numCache>
            </c:numRef>
          </c:val>
          <c:extLst>
            <c:ext xmlns:c16="http://schemas.microsoft.com/office/drawing/2014/chart" uri="{C3380CC4-5D6E-409C-BE32-E72D297353CC}">
              <c16:uniqueId val="{00000003-F612-4E73-A1F5-009BE2F278FC}"/>
            </c:ext>
          </c:extLst>
        </c:ser>
        <c:ser>
          <c:idx val="4"/>
          <c:order val="4"/>
          <c:tx>
            <c:strRef>
              <c:f>Sheet1!$F$1</c:f>
              <c:strCache>
                <c:ptCount val="1"/>
                <c:pt idx="0">
                  <c:v># Enrolled in Postsecondary Education/Training</c:v>
                </c:pt>
              </c:strCache>
            </c:strRef>
          </c:tx>
          <c:spPr>
            <a:solidFill>
              <a:schemeClr val="accent5"/>
            </a:solidFill>
            <a:ln>
              <a:noFill/>
            </a:ln>
            <a:effectLst/>
          </c:spPr>
          <c:invertIfNegative val="0"/>
          <c:cat>
            <c:numRef>
              <c:f>Sheet1!$A$2:$A$25</c:f>
              <c:numCache>
                <c:formatCode>mmm\-yyyy</c:formatCode>
                <c:ptCount val="24"/>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pt idx="13">
                  <c:v>45597</c:v>
                </c:pt>
                <c:pt idx="14">
                  <c:v>45627</c:v>
                </c:pt>
                <c:pt idx="15">
                  <c:v>45658</c:v>
                </c:pt>
                <c:pt idx="16">
                  <c:v>45689</c:v>
                </c:pt>
                <c:pt idx="17">
                  <c:v>45717</c:v>
                </c:pt>
                <c:pt idx="18">
                  <c:v>45748</c:v>
                </c:pt>
                <c:pt idx="19">
                  <c:v>45778</c:v>
                </c:pt>
                <c:pt idx="20">
                  <c:v>45809</c:v>
                </c:pt>
                <c:pt idx="21">
                  <c:v>45839</c:v>
                </c:pt>
                <c:pt idx="22">
                  <c:v>45870</c:v>
                </c:pt>
                <c:pt idx="23">
                  <c:v>45901</c:v>
                </c:pt>
              </c:numCache>
            </c:numRef>
          </c:cat>
          <c:val>
            <c:numRef>
              <c:f>Sheet1!$F$2:$F$25</c:f>
              <c:numCache>
                <c:formatCode>#,##0</c:formatCode>
                <c:ptCount val="24"/>
                <c:pt idx="0">
                  <c:v>1307</c:v>
                </c:pt>
                <c:pt idx="1">
                  <c:v>1272</c:v>
                </c:pt>
                <c:pt idx="2">
                  <c:v>1282</c:v>
                </c:pt>
                <c:pt idx="3">
                  <c:v>1487</c:v>
                </c:pt>
                <c:pt idx="4">
                  <c:v>1465</c:v>
                </c:pt>
                <c:pt idx="5">
                  <c:v>1619</c:v>
                </c:pt>
                <c:pt idx="6">
                  <c:v>1902</c:v>
                </c:pt>
                <c:pt idx="7">
                  <c:v>2005</c:v>
                </c:pt>
                <c:pt idx="8">
                  <c:v>2022</c:v>
                </c:pt>
                <c:pt idx="9">
                  <c:v>2086</c:v>
                </c:pt>
                <c:pt idx="10">
                  <c:v>2006</c:v>
                </c:pt>
                <c:pt idx="11">
                  <c:v>2097</c:v>
                </c:pt>
                <c:pt idx="12">
                  <c:v>2266</c:v>
                </c:pt>
                <c:pt idx="13">
                  <c:v>2177</c:v>
                </c:pt>
                <c:pt idx="14">
                  <c:v>2125</c:v>
                </c:pt>
                <c:pt idx="15">
                  <c:v>2403</c:v>
                </c:pt>
                <c:pt idx="16">
                  <c:v>2346</c:v>
                </c:pt>
                <c:pt idx="17">
                  <c:v>2397</c:v>
                </c:pt>
                <c:pt idx="18">
                  <c:v>2444</c:v>
                </c:pt>
                <c:pt idx="19">
                  <c:v>2324</c:v>
                </c:pt>
                <c:pt idx="20">
                  <c:v>2133</c:v>
                </c:pt>
                <c:pt idx="21">
                  <c:v>2034</c:v>
                </c:pt>
                <c:pt idx="22">
                  <c:v>1798</c:v>
                </c:pt>
                <c:pt idx="23">
                  <c:v>1669</c:v>
                </c:pt>
              </c:numCache>
            </c:numRef>
          </c:val>
          <c:extLst>
            <c:ext xmlns:c16="http://schemas.microsoft.com/office/drawing/2014/chart" uri="{C3380CC4-5D6E-409C-BE32-E72D297353CC}">
              <c16:uniqueId val="{00000004-F612-4E73-A1F5-009BE2F278FC}"/>
            </c:ext>
          </c:extLst>
        </c:ser>
        <c:dLbls>
          <c:showLegendKey val="0"/>
          <c:showVal val="0"/>
          <c:showCatName val="0"/>
          <c:showSerName val="0"/>
          <c:showPercent val="0"/>
          <c:showBubbleSize val="0"/>
        </c:dLbls>
        <c:gapWidth val="50"/>
        <c:overlap val="100"/>
        <c:axId val="760448336"/>
        <c:axId val="760451288"/>
      </c:barChart>
      <c:dateAx>
        <c:axId val="76044833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a:t>Month</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60451288"/>
        <c:crosses val="autoZero"/>
        <c:auto val="1"/>
        <c:lblOffset val="100"/>
        <c:baseTimeUnit val="months"/>
      </c:dateAx>
      <c:valAx>
        <c:axId val="760451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60448336"/>
        <c:crosses val="autoZero"/>
        <c:crossBetween val="between"/>
        <c:majorUnit val="1000"/>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accent2"/>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chemeClr val="accent3"/>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4"/>
                </a:solidFill>
                <a:latin typeface="Verdana" panose="020B0604030504040204" pitchFamily="34" charset="0"/>
                <a:ea typeface="Verdana" panose="020B0604030504040204" pitchFamily="34" charset="0"/>
                <a:cs typeface="+mn-cs"/>
              </a:defRPr>
            </a:pPr>
            <a:endParaRPr lang="en-US"/>
          </a:p>
        </c:txPr>
      </c:legendEntry>
      <c:legendEntry>
        <c:idx val="4"/>
        <c:txPr>
          <a:bodyPr rot="0" spcFirstLastPara="1" vertOverflow="ellipsis" vert="horz" wrap="square" anchor="ctr" anchorCtr="1"/>
          <a:lstStyle/>
          <a:p>
            <a:pPr>
              <a:defRPr sz="1100" b="1" i="0" u="none" strike="noStrike" kern="1200" baseline="0">
                <a:solidFill>
                  <a:schemeClr val="accent5"/>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
          <c:y val="0.78725058311756813"/>
          <c:w val="1"/>
          <c:h val="0.179801770110285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sz="10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Exceeded Earned Income 
Limit (RC 334)</c:v>
                </c:pt>
              </c:strCache>
            </c:strRef>
          </c:tx>
          <c:spPr>
            <a:solidFill>
              <a:schemeClr val="accent3"/>
            </a:solidFill>
            <a:ln>
              <a:solidFill>
                <a:schemeClr val="accent3"/>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mmm\-yyyy</c:formatCode>
                <c:ptCount val="24"/>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pt idx="12">
                  <c:v>45474</c:v>
                </c:pt>
                <c:pt idx="13">
                  <c:v>45505</c:v>
                </c:pt>
                <c:pt idx="14">
                  <c:v>45536</c:v>
                </c:pt>
                <c:pt idx="15">
                  <c:v>45566</c:v>
                </c:pt>
                <c:pt idx="16">
                  <c:v>45597</c:v>
                </c:pt>
                <c:pt idx="17">
                  <c:v>45627</c:v>
                </c:pt>
                <c:pt idx="18">
                  <c:v>45658</c:v>
                </c:pt>
                <c:pt idx="19">
                  <c:v>45689</c:v>
                </c:pt>
                <c:pt idx="20">
                  <c:v>45717</c:v>
                </c:pt>
                <c:pt idx="21">
                  <c:v>45748</c:v>
                </c:pt>
                <c:pt idx="22">
                  <c:v>45778</c:v>
                </c:pt>
                <c:pt idx="23">
                  <c:v>45809</c:v>
                </c:pt>
              </c:numCache>
            </c:numRef>
          </c:cat>
          <c:val>
            <c:numRef>
              <c:f>Sheet1!$B$2:$B$25</c:f>
              <c:numCache>
                <c:formatCode>#,##0</c:formatCode>
                <c:ptCount val="24"/>
                <c:pt idx="0">
                  <c:v>642</c:v>
                </c:pt>
                <c:pt idx="1">
                  <c:v>613</c:v>
                </c:pt>
                <c:pt idx="2">
                  <c:v>660</c:v>
                </c:pt>
                <c:pt idx="3">
                  <c:v>692</c:v>
                </c:pt>
                <c:pt idx="4">
                  <c:v>637</c:v>
                </c:pt>
                <c:pt idx="5">
                  <c:v>510</c:v>
                </c:pt>
                <c:pt idx="6">
                  <c:v>470</c:v>
                </c:pt>
                <c:pt idx="7">
                  <c:v>473</c:v>
                </c:pt>
                <c:pt idx="8">
                  <c:v>549</c:v>
                </c:pt>
                <c:pt idx="9">
                  <c:v>601</c:v>
                </c:pt>
                <c:pt idx="10">
                  <c:v>663</c:v>
                </c:pt>
                <c:pt idx="11">
                  <c:v>569</c:v>
                </c:pt>
                <c:pt idx="12">
                  <c:v>479</c:v>
                </c:pt>
                <c:pt idx="13">
                  <c:v>624</c:v>
                </c:pt>
                <c:pt idx="14">
                  <c:v>622</c:v>
                </c:pt>
                <c:pt idx="15">
                  <c:v>568</c:v>
                </c:pt>
                <c:pt idx="16">
                  <c:v>658</c:v>
                </c:pt>
                <c:pt idx="17">
                  <c:v>474</c:v>
                </c:pt>
                <c:pt idx="18">
                  <c:v>563</c:v>
                </c:pt>
                <c:pt idx="19">
                  <c:v>477</c:v>
                </c:pt>
                <c:pt idx="20">
                  <c:v>594</c:v>
                </c:pt>
                <c:pt idx="21">
                  <c:v>541</c:v>
                </c:pt>
                <c:pt idx="22">
                  <c:v>636</c:v>
                </c:pt>
                <c:pt idx="23">
                  <c:v>552</c:v>
                </c:pt>
              </c:numCache>
            </c:numRef>
          </c:val>
          <c:extLst>
            <c:ext xmlns:c16="http://schemas.microsoft.com/office/drawing/2014/chart" uri="{C3380CC4-5D6E-409C-BE32-E72D297353CC}">
              <c16:uniqueId val="{00000000-F7DF-4CDB-87F2-AAF960474EA9}"/>
            </c:ext>
          </c:extLst>
        </c:ser>
        <c:dLbls>
          <c:showLegendKey val="0"/>
          <c:showVal val="0"/>
          <c:showCatName val="0"/>
          <c:showSerName val="0"/>
          <c:showPercent val="0"/>
          <c:showBubbleSize val="0"/>
        </c:dLbls>
        <c:gapWidth val="50"/>
        <c:axId val="721386616"/>
        <c:axId val="721388584"/>
      </c:barChart>
      <c:dateAx>
        <c:axId val="72138661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smtClean="0"/>
                  <a:t>Exit Month</a:t>
                </a:r>
                <a:endParaRPr lang="en-US" b="1"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1388584"/>
        <c:crosses val="autoZero"/>
        <c:auto val="1"/>
        <c:lblOffset val="100"/>
        <c:baseTimeUnit val="months"/>
      </c:dateAx>
      <c:valAx>
        <c:axId val="72138858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721386616"/>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Employed</c:v>
                </c:pt>
              </c:strCache>
            </c:strRef>
          </c:tx>
          <c:spPr>
            <a:solidFill>
              <a:srgbClr val="72A331"/>
            </a:solidFill>
            <a:ln>
              <a:solidFill>
                <a:srgbClr val="72A33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pt idx="29">
                  <c:v>Q4</c:v>
                </c:pt>
              </c:strCache>
            </c:strRef>
          </c:cat>
          <c:val>
            <c:numRef>
              <c:f>Sheet1!$B$2:$B$31</c:f>
              <c:numCache>
                <c:formatCode>#,##0</c:formatCode>
                <c:ptCount val="30"/>
                <c:pt idx="0">
                  <c:v>3817</c:v>
                </c:pt>
                <c:pt idx="1">
                  <c:v>3518</c:v>
                </c:pt>
                <c:pt idx="2">
                  <c:v>3152</c:v>
                </c:pt>
                <c:pt idx="3">
                  <c:v>3309</c:v>
                </c:pt>
                <c:pt idx="4">
                  <c:v>3330</c:v>
                </c:pt>
                <c:pt idx="5">
                  <c:v>3008</c:v>
                </c:pt>
                <c:pt idx="6">
                  <c:v>2835</c:v>
                </c:pt>
                <c:pt idx="7">
                  <c:v>3346</c:v>
                </c:pt>
                <c:pt idx="8">
                  <c:v>3323</c:v>
                </c:pt>
                <c:pt idx="9">
                  <c:v>3129</c:v>
                </c:pt>
                <c:pt idx="10">
                  <c:v>2377</c:v>
                </c:pt>
                <c:pt idx="11">
                  <c:v>2622</c:v>
                </c:pt>
                <c:pt idx="12">
                  <c:v>3082</c:v>
                </c:pt>
                <c:pt idx="13">
                  <c:v>2226</c:v>
                </c:pt>
                <c:pt idx="14">
                  <c:v>2326</c:v>
                </c:pt>
                <c:pt idx="15">
                  <c:v>2411</c:v>
                </c:pt>
                <c:pt idx="16">
                  <c:v>2410</c:v>
                </c:pt>
                <c:pt idx="17">
                  <c:v>2784</c:v>
                </c:pt>
                <c:pt idx="18">
                  <c:v>2473</c:v>
                </c:pt>
                <c:pt idx="19">
                  <c:v>2859</c:v>
                </c:pt>
                <c:pt idx="20">
                  <c:v>3321</c:v>
                </c:pt>
                <c:pt idx="21">
                  <c:v>3376</c:v>
                </c:pt>
                <c:pt idx="22">
                  <c:v>3261</c:v>
                </c:pt>
                <c:pt idx="23">
                  <c:v>3686</c:v>
                </c:pt>
                <c:pt idx="24">
                  <c:v>3518</c:v>
                </c:pt>
                <c:pt idx="25">
                  <c:v>3465</c:v>
                </c:pt>
                <c:pt idx="26">
                  <c:v>3150</c:v>
                </c:pt>
                <c:pt idx="27">
                  <c:v>3541</c:v>
                </c:pt>
                <c:pt idx="28">
                  <c:v>3563</c:v>
                </c:pt>
                <c:pt idx="29">
                  <c:v>3600</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Employed</c:v>
                </c:pt>
              </c:strCache>
            </c:strRef>
          </c:tx>
          <c:spPr>
            <a:ln w="57150" cap="rnd">
              <a:solidFill>
                <a:schemeClr val="accent1"/>
              </a:solidFill>
              <a:round/>
            </a:ln>
            <a:effectLst/>
          </c:spPr>
          <c:marker>
            <c:symbol val="none"/>
          </c:marker>
          <c:cat>
            <c:strRef>
              <c:f>Sheet1!$A$2:$A$31</c:f>
              <c:strCache>
                <c:ptCount val="30"/>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pt idx="29">
                  <c:v>Q4</c:v>
                </c:pt>
              </c:strCache>
            </c:strRef>
          </c:cat>
          <c:val>
            <c:numRef>
              <c:f>Sheet1!$C$2:$C$31</c:f>
              <c:numCache>
                <c:formatCode>0.0%</c:formatCode>
                <c:ptCount val="30"/>
                <c:pt idx="0">
                  <c:v>0.56590066716085985</c:v>
                </c:pt>
                <c:pt idx="1">
                  <c:v>0.56010189460277027</c:v>
                </c:pt>
                <c:pt idx="2">
                  <c:v>0.54731724257683623</c:v>
                </c:pt>
                <c:pt idx="3">
                  <c:v>0.56065740426973909</c:v>
                </c:pt>
                <c:pt idx="4">
                  <c:v>0.57147760425604943</c:v>
                </c:pt>
                <c:pt idx="5">
                  <c:v>0.53733476241514821</c:v>
                </c:pt>
                <c:pt idx="6">
                  <c:v>0.53713527851458887</c:v>
                </c:pt>
                <c:pt idx="7">
                  <c:v>0.57649896623018604</c:v>
                </c:pt>
                <c:pt idx="8">
                  <c:v>0.56939684715558603</c:v>
                </c:pt>
                <c:pt idx="9">
                  <c:v>0.55439404677533666</c:v>
                </c:pt>
                <c:pt idx="10">
                  <c:v>0.49142030183998348</c:v>
                </c:pt>
                <c:pt idx="11">
                  <c:v>0.45167958656330748</c:v>
                </c:pt>
                <c:pt idx="12">
                  <c:v>0.45938291846772994</c:v>
                </c:pt>
                <c:pt idx="13">
                  <c:v>0.45558739255014324</c:v>
                </c:pt>
                <c:pt idx="14">
                  <c:v>0.44153378891419892</c:v>
                </c:pt>
                <c:pt idx="15">
                  <c:v>0.4591506379737193</c:v>
                </c:pt>
                <c:pt idx="16">
                  <c:v>0.53436807095343686</c:v>
                </c:pt>
                <c:pt idx="17">
                  <c:v>0.53180515759312319</c:v>
                </c:pt>
                <c:pt idx="18">
                  <c:v>0.54351648351648352</c:v>
                </c:pt>
                <c:pt idx="19">
                  <c:v>0.54488279016580898</c:v>
                </c:pt>
                <c:pt idx="20">
                  <c:v>0.54185022026431717</c:v>
                </c:pt>
                <c:pt idx="21">
                  <c:v>0.51229135053110775</c:v>
                </c:pt>
                <c:pt idx="22">
                  <c:v>0.46222537207654146</c:v>
                </c:pt>
                <c:pt idx="23">
                  <c:v>0.46770714376348177</c:v>
                </c:pt>
                <c:pt idx="24">
                  <c:v>0.4803386127799017</c:v>
                </c:pt>
                <c:pt idx="25">
                  <c:v>0.47297297297297297</c:v>
                </c:pt>
                <c:pt idx="26">
                  <c:v>0.44322498944702404</c:v>
                </c:pt>
                <c:pt idx="27">
                  <c:v>0.45909503435757809</c:v>
                </c:pt>
                <c:pt idx="28">
                  <c:v>0.48430066603235017</c:v>
                </c:pt>
                <c:pt idx="29">
                  <c:v>0.46475600309837334</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6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valAx>
      <c:valAx>
        <c:axId val="72892382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61809824554143566"/>
          <c:y val="3.2383771803141601E-2"/>
          <c:w val="0.27582805772664215"/>
          <c:h val="7.1371536361096957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Quarterly Earnings</c:v>
                </c:pt>
              </c:strCache>
            </c:strRef>
          </c:tx>
          <c:spPr>
            <a:solidFill>
              <a:srgbClr val="27A1C6"/>
            </a:solidFill>
            <a:ln>
              <a:solidFill>
                <a:srgbClr val="27A1C6"/>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Sheet1!$B$2:$B$30</c:f>
              <c:numCache>
                <c:formatCode>"$"#,##0</c:formatCode>
                <c:ptCount val="29"/>
                <c:pt idx="0">
                  <c:v>5366.66</c:v>
                </c:pt>
                <c:pt idx="1">
                  <c:v>4544.82</c:v>
                </c:pt>
                <c:pt idx="2">
                  <c:v>4731.12</c:v>
                </c:pt>
                <c:pt idx="3">
                  <c:v>4852.05</c:v>
                </c:pt>
                <c:pt idx="4">
                  <c:v>4607.6099999999997</c:v>
                </c:pt>
                <c:pt idx="5">
                  <c:v>4757.4399999999996</c:v>
                </c:pt>
                <c:pt idx="6">
                  <c:v>4875.28</c:v>
                </c:pt>
                <c:pt idx="7">
                  <c:v>5078.8</c:v>
                </c:pt>
                <c:pt idx="8">
                  <c:v>4872.51</c:v>
                </c:pt>
                <c:pt idx="9">
                  <c:v>4219.6099999999997</c:v>
                </c:pt>
                <c:pt idx="10">
                  <c:v>5192.21</c:v>
                </c:pt>
                <c:pt idx="11">
                  <c:v>5814.88</c:v>
                </c:pt>
                <c:pt idx="12">
                  <c:v>5195.29</c:v>
                </c:pt>
                <c:pt idx="13">
                  <c:v>5234.83</c:v>
                </c:pt>
                <c:pt idx="14">
                  <c:v>5258.42</c:v>
                </c:pt>
                <c:pt idx="15">
                  <c:v>5541.93</c:v>
                </c:pt>
                <c:pt idx="16">
                  <c:v>5551.37</c:v>
                </c:pt>
                <c:pt idx="17">
                  <c:v>5864.42</c:v>
                </c:pt>
                <c:pt idx="18">
                  <c:v>6746.25</c:v>
                </c:pt>
                <c:pt idx="19">
                  <c:v>6552.65</c:v>
                </c:pt>
                <c:pt idx="20">
                  <c:v>6560.95</c:v>
                </c:pt>
                <c:pt idx="21">
                  <c:v>6672.49</c:v>
                </c:pt>
                <c:pt idx="22">
                  <c:v>7362.65</c:v>
                </c:pt>
                <c:pt idx="23">
                  <c:v>7150</c:v>
                </c:pt>
                <c:pt idx="24">
                  <c:v>6960.74</c:v>
                </c:pt>
                <c:pt idx="25">
                  <c:v>7446.19</c:v>
                </c:pt>
                <c:pt idx="26">
                  <c:v>7651.74</c:v>
                </c:pt>
                <c:pt idx="27">
                  <c:v>7622.1</c:v>
                </c:pt>
                <c:pt idx="28">
                  <c:v>7856.97</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Employed</c:v>
                </c:pt>
              </c:strCache>
            </c:strRef>
          </c:tx>
          <c:spPr>
            <a:ln w="57150" cap="rnd">
              <a:solidFill>
                <a:schemeClr val="accent2"/>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Sheet1!$C$2:$C$30</c:f>
              <c:numCache>
                <c:formatCode>0.0%</c:formatCode>
                <c:ptCount val="29"/>
                <c:pt idx="0">
                  <c:v>0.46330615270570791</c:v>
                </c:pt>
                <c:pt idx="1">
                  <c:v>0.48718356949530328</c:v>
                </c:pt>
                <c:pt idx="2">
                  <c:v>0.49001562771314466</c:v>
                </c:pt>
                <c:pt idx="3">
                  <c:v>0.47865130464249406</c:v>
                </c:pt>
                <c:pt idx="4">
                  <c:v>0.46541959842114294</c:v>
                </c:pt>
                <c:pt idx="5">
                  <c:v>0.47409789210432296</c:v>
                </c:pt>
                <c:pt idx="6">
                  <c:v>0.47158014399393711</c:v>
                </c:pt>
                <c:pt idx="7">
                  <c:v>0.49500344589937972</c:v>
                </c:pt>
                <c:pt idx="8">
                  <c:v>0.46453050034270049</c:v>
                </c:pt>
                <c:pt idx="9">
                  <c:v>0.40591778880226792</c:v>
                </c:pt>
                <c:pt idx="10">
                  <c:v>0.40851767624560675</c:v>
                </c:pt>
                <c:pt idx="11">
                  <c:v>0.39276485788113696</c:v>
                </c:pt>
                <c:pt idx="12">
                  <c:v>0.37293188254583398</c:v>
                </c:pt>
                <c:pt idx="13">
                  <c:v>0.39214081047891935</c:v>
                </c:pt>
                <c:pt idx="14">
                  <c:v>0.41590736522399391</c:v>
                </c:pt>
                <c:pt idx="15">
                  <c:v>0.42201485431346408</c:v>
                </c:pt>
                <c:pt idx="16">
                  <c:v>0.44722838137472282</c:v>
                </c:pt>
                <c:pt idx="17">
                  <c:v>0.4731614135625597</c:v>
                </c:pt>
                <c:pt idx="18">
                  <c:v>0.49714285714285716</c:v>
                </c:pt>
                <c:pt idx="19">
                  <c:v>0.46941109205260151</c:v>
                </c:pt>
                <c:pt idx="20">
                  <c:v>0.44167074563550335</c:v>
                </c:pt>
                <c:pt idx="21">
                  <c:v>0.44385432473444614</c:v>
                </c:pt>
                <c:pt idx="22">
                  <c:v>0.42267895109851167</c:v>
                </c:pt>
                <c:pt idx="23">
                  <c:v>0.41619083872605001</c:v>
                </c:pt>
                <c:pt idx="24">
                  <c:v>0.4172583287820863</c:v>
                </c:pt>
                <c:pt idx="25">
                  <c:v>0.41086541086541084</c:v>
                </c:pt>
                <c:pt idx="26">
                  <c:v>0.3959476572393415</c:v>
                </c:pt>
                <c:pt idx="27">
                  <c:v>0.42045896538311939</c:v>
                </c:pt>
                <c:pt idx="28">
                  <c:v>0.41606633138507543</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1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majorUnit val="2000"/>
      </c:valAx>
      <c:valAx>
        <c:axId val="728923824"/>
        <c:scaling>
          <c:orientation val="minMax"/>
          <c:max val="0.5"/>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majorUnit val="5.000000000000001E-2"/>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accent2"/>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13108429188076273"/>
          <c:y val="0.23973694144263341"/>
          <c:w val="0.3029110003255327"/>
          <c:h val="0.11538427263563759"/>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Quarterly Earnings</c:v>
                </c:pt>
              </c:strCache>
            </c:strRef>
          </c:tx>
          <c:spPr>
            <a:solidFill>
              <a:srgbClr val="8D6198"/>
            </a:solidFill>
            <a:ln>
              <a:solidFill>
                <a:srgbClr val="8D6198"/>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strCache>
            </c:strRef>
          </c:cat>
          <c:val>
            <c:numRef>
              <c:f>Sheet1!$B$2:$B$27</c:f>
              <c:numCache>
                <c:formatCode>"$"#,##0</c:formatCode>
                <c:ptCount val="26"/>
                <c:pt idx="0">
                  <c:v>5627.55</c:v>
                </c:pt>
                <c:pt idx="1">
                  <c:v>5624.32</c:v>
                </c:pt>
                <c:pt idx="2">
                  <c:v>5314.38</c:v>
                </c:pt>
                <c:pt idx="3">
                  <c:v>5764.98</c:v>
                </c:pt>
                <c:pt idx="4">
                  <c:v>5890.67</c:v>
                </c:pt>
                <c:pt idx="5">
                  <c:v>6119.96</c:v>
                </c:pt>
                <c:pt idx="6">
                  <c:v>5893</c:v>
                </c:pt>
                <c:pt idx="7">
                  <c:v>5037.62</c:v>
                </c:pt>
                <c:pt idx="8">
                  <c:v>6161.41</c:v>
                </c:pt>
                <c:pt idx="9">
                  <c:v>6844.13</c:v>
                </c:pt>
                <c:pt idx="10">
                  <c:v>5893.45</c:v>
                </c:pt>
                <c:pt idx="11">
                  <c:v>7124.87</c:v>
                </c:pt>
                <c:pt idx="12">
                  <c:v>6789.04</c:v>
                </c:pt>
                <c:pt idx="13">
                  <c:v>6933.28</c:v>
                </c:pt>
                <c:pt idx="14">
                  <c:v>6442.03</c:v>
                </c:pt>
                <c:pt idx="15">
                  <c:v>7007.32</c:v>
                </c:pt>
                <c:pt idx="16">
                  <c:v>7340.36</c:v>
                </c:pt>
                <c:pt idx="17">
                  <c:v>7386.17</c:v>
                </c:pt>
                <c:pt idx="18">
                  <c:v>7389.42</c:v>
                </c:pt>
                <c:pt idx="19">
                  <c:v>7713.05</c:v>
                </c:pt>
                <c:pt idx="20">
                  <c:v>8125.44</c:v>
                </c:pt>
                <c:pt idx="21">
                  <c:v>8195.6200000000008</c:v>
                </c:pt>
                <c:pt idx="22">
                  <c:v>8407.5</c:v>
                </c:pt>
                <c:pt idx="23">
                  <c:v>8302.4</c:v>
                </c:pt>
                <c:pt idx="24">
                  <c:v>8563.4500000000007</c:v>
                </c:pt>
                <c:pt idx="25">
                  <c:v>8872.7099999999991</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Retained Employment</c:v>
                </c:pt>
              </c:strCache>
            </c:strRef>
          </c:tx>
          <c:spPr>
            <a:ln w="57150" cap="rnd">
              <a:solidFill>
                <a:srgbClr val="72A331"/>
              </a:solidFill>
              <a:round/>
            </a:ln>
            <a:effectLst/>
          </c:spPr>
          <c:marker>
            <c:symbol val="none"/>
          </c:marker>
          <c:cat>
            <c:strRef>
              <c:f>Sheet1!$A$2:$A$27</c:f>
              <c:strCache>
                <c:ptCount val="26"/>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strCache>
            </c:strRef>
          </c:cat>
          <c:val>
            <c:numRef>
              <c:f>Sheet1!$C$2:$C$27</c:f>
              <c:numCache>
                <c:formatCode>0.0%</c:formatCode>
                <c:ptCount val="26"/>
                <c:pt idx="0">
                  <c:v>0.81952000000000003</c:v>
                </c:pt>
                <c:pt idx="1">
                  <c:v>0.78300653594771241</c:v>
                </c:pt>
                <c:pt idx="2">
                  <c:v>0.74521615875265768</c:v>
                </c:pt>
                <c:pt idx="3">
                  <c:v>0.79787610619469029</c:v>
                </c:pt>
                <c:pt idx="4">
                  <c:v>0.80567846607669613</c:v>
                </c:pt>
                <c:pt idx="5">
                  <c:v>0.80482290881688023</c:v>
                </c:pt>
                <c:pt idx="6">
                  <c:v>0.77300120530333472</c:v>
                </c:pt>
                <c:pt idx="7">
                  <c:v>0.70797076226940481</c:v>
                </c:pt>
                <c:pt idx="8">
                  <c:v>0.71892290667650316</c:v>
                </c:pt>
                <c:pt idx="9">
                  <c:v>0.77346137058053255</c:v>
                </c:pt>
                <c:pt idx="10">
                  <c:v>0.75506072874493924</c:v>
                </c:pt>
                <c:pt idx="11">
                  <c:v>0.77894736842105261</c:v>
                </c:pt>
                <c:pt idx="12">
                  <c:v>0.79776179056754593</c:v>
                </c:pt>
                <c:pt idx="13">
                  <c:v>0.78027139874739038</c:v>
                </c:pt>
                <c:pt idx="14">
                  <c:v>0.79005020538566861</c:v>
                </c:pt>
                <c:pt idx="15">
                  <c:v>0.79648014440433212</c:v>
                </c:pt>
                <c:pt idx="16">
                  <c:v>0.82994546355974219</c:v>
                </c:pt>
                <c:pt idx="17">
                  <c:v>0.81752119499394427</c:v>
                </c:pt>
                <c:pt idx="18">
                  <c:v>0.77144120247568526</c:v>
                </c:pt>
                <c:pt idx="19">
                  <c:v>0.7839155158407799</c:v>
                </c:pt>
                <c:pt idx="20">
                  <c:v>0.8071666050978944</c:v>
                </c:pt>
                <c:pt idx="21">
                  <c:v>0.81025641025641026</c:v>
                </c:pt>
                <c:pt idx="22">
                  <c:v>0.7873910127431254</c:v>
                </c:pt>
                <c:pt idx="23">
                  <c:v>0.78956999085086921</c:v>
                </c:pt>
                <c:pt idx="24">
                  <c:v>0.82231675392670156</c:v>
                </c:pt>
                <c:pt idx="25">
                  <c:v>0.81948138297872342</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1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majorUnit val="2000"/>
      </c:valAx>
      <c:valAx>
        <c:axId val="728923824"/>
        <c:scaling>
          <c:orientation val="minMax"/>
          <c:max val="0.9"/>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majorUnit val="0.1"/>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5.4125376748460512E-2"/>
          <c:y val="0.20459971639979546"/>
          <c:w val="0.3029110003255327"/>
          <c:h val="0.11538427263563759"/>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Adults Who Remained Off TANF/SFA for at Least 12 Months</c:v>
                </c:pt>
              </c:strCache>
            </c:strRef>
          </c:tx>
          <c:spPr>
            <a:gradFill flip="none" rotWithShape="1">
              <a:gsLst>
                <a:gs pos="0">
                  <a:srgbClr val="27A1C6">
                    <a:shade val="30000"/>
                    <a:satMod val="115000"/>
                  </a:srgbClr>
                </a:gs>
                <a:gs pos="50000">
                  <a:srgbClr val="27A1C6">
                    <a:shade val="67500"/>
                    <a:satMod val="115000"/>
                  </a:srgbClr>
                </a:gs>
                <a:gs pos="100000">
                  <a:srgbClr val="27A1C6">
                    <a:shade val="100000"/>
                    <a:satMod val="115000"/>
                  </a:srgbClr>
                </a:gs>
              </a:gsLst>
              <a:lin ang="5400000" scaled="1"/>
              <a:tileRect/>
            </a:gradFill>
            <a:ln>
              <a:noFill/>
            </a:ln>
            <a:effectLst/>
          </c:spPr>
          <c:cat>
            <c:numRef>
              <c:f>Sheet1!$A$2:$A$88</c:f>
              <c:numCache>
                <c:formatCode>mmm\-yyyy</c:formatCode>
                <c:ptCount val="87"/>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pt idx="30">
                  <c:v>43831</c:v>
                </c:pt>
                <c:pt idx="31">
                  <c:v>43862</c:v>
                </c:pt>
                <c:pt idx="32">
                  <c:v>43891</c:v>
                </c:pt>
                <c:pt idx="33">
                  <c:v>43922</c:v>
                </c:pt>
                <c:pt idx="34">
                  <c:v>43952</c:v>
                </c:pt>
                <c:pt idx="35">
                  <c:v>43983</c:v>
                </c:pt>
                <c:pt idx="36">
                  <c:v>44013</c:v>
                </c:pt>
                <c:pt idx="37">
                  <c:v>44044</c:v>
                </c:pt>
                <c:pt idx="38">
                  <c:v>44075</c:v>
                </c:pt>
                <c:pt idx="39">
                  <c:v>44105</c:v>
                </c:pt>
                <c:pt idx="40">
                  <c:v>44136</c:v>
                </c:pt>
                <c:pt idx="41">
                  <c:v>44166</c:v>
                </c:pt>
                <c:pt idx="42">
                  <c:v>44197</c:v>
                </c:pt>
                <c:pt idx="43">
                  <c:v>44228</c:v>
                </c:pt>
                <c:pt idx="44">
                  <c:v>44256</c:v>
                </c:pt>
                <c:pt idx="45">
                  <c:v>44287</c:v>
                </c:pt>
                <c:pt idx="46">
                  <c:v>44317</c:v>
                </c:pt>
                <c:pt idx="47">
                  <c:v>44348</c:v>
                </c:pt>
                <c:pt idx="48">
                  <c:v>44378</c:v>
                </c:pt>
                <c:pt idx="49">
                  <c:v>44409</c:v>
                </c:pt>
                <c:pt idx="50">
                  <c:v>44440</c:v>
                </c:pt>
                <c:pt idx="51">
                  <c:v>44470</c:v>
                </c:pt>
                <c:pt idx="52">
                  <c:v>44501</c:v>
                </c:pt>
                <c:pt idx="53">
                  <c:v>44531</c:v>
                </c:pt>
                <c:pt idx="54">
                  <c:v>44562</c:v>
                </c:pt>
                <c:pt idx="55">
                  <c:v>44593</c:v>
                </c:pt>
                <c:pt idx="56">
                  <c:v>44621</c:v>
                </c:pt>
                <c:pt idx="57">
                  <c:v>44652</c:v>
                </c:pt>
                <c:pt idx="58">
                  <c:v>44682</c:v>
                </c:pt>
                <c:pt idx="59">
                  <c:v>44713</c:v>
                </c:pt>
                <c:pt idx="60">
                  <c:v>44743</c:v>
                </c:pt>
                <c:pt idx="61">
                  <c:v>44774</c:v>
                </c:pt>
                <c:pt idx="62">
                  <c:v>44805</c:v>
                </c:pt>
                <c:pt idx="63">
                  <c:v>44835</c:v>
                </c:pt>
                <c:pt idx="64">
                  <c:v>44866</c:v>
                </c:pt>
                <c:pt idx="65">
                  <c:v>44896</c:v>
                </c:pt>
                <c:pt idx="66">
                  <c:v>44927</c:v>
                </c:pt>
                <c:pt idx="67">
                  <c:v>44958</c:v>
                </c:pt>
                <c:pt idx="68">
                  <c:v>44986</c:v>
                </c:pt>
                <c:pt idx="69">
                  <c:v>45017</c:v>
                </c:pt>
                <c:pt idx="70">
                  <c:v>45047</c:v>
                </c:pt>
                <c:pt idx="71">
                  <c:v>45078</c:v>
                </c:pt>
                <c:pt idx="72">
                  <c:v>45108</c:v>
                </c:pt>
                <c:pt idx="73">
                  <c:v>45139</c:v>
                </c:pt>
                <c:pt idx="74">
                  <c:v>45170</c:v>
                </c:pt>
                <c:pt idx="75">
                  <c:v>45200</c:v>
                </c:pt>
                <c:pt idx="76">
                  <c:v>45231</c:v>
                </c:pt>
                <c:pt idx="77">
                  <c:v>45261</c:v>
                </c:pt>
                <c:pt idx="78">
                  <c:v>45292</c:v>
                </c:pt>
                <c:pt idx="79">
                  <c:v>45323</c:v>
                </c:pt>
                <c:pt idx="80">
                  <c:v>45352</c:v>
                </c:pt>
                <c:pt idx="81">
                  <c:v>45383</c:v>
                </c:pt>
                <c:pt idx="82">
                  <c:v>45413</c:v>
                </c:pt>
                <c:pt idx="83">
                  <c:v>45444</c:v>
                </c:pt>
                <c:pt idx="84">
                  <c:v>45474</c:v>
                </c:pt>
                <c:pt idx="85">
                  <c:v>45505</c:v>
                </c:pt>
                <c:pt idx="86">
                  <c:v>45536</c:v>
                </c:pt>
              </c:numCache>
            </c:numRef>
          </c:cat>
          <c:val>
            <c:numRef>
              <c:f>Sheet1!$B$2:$B$88</c:f>
              <c:numCache>
                <c:formatCode>0.0%</c:formatCode>
                <c:ptCount val="87"/>
                <c:pt idx="0">
                  <c:v>0.73360995850622401</c:v>
                </c:pt>
                <c:pt idx="1">
                  <c:v>0.75152905198776754</c:v>
                </c:pt>
                <c:pt idx="2">
                  <c:v>0.74209650582362729</c:v>
                </c:pt>
                <c:pt idx="3">
                  <c:v>0.73487616727568006</c:v>
                </c:pt>
                <c:pt idx="4">
                  <c:v>0.71900826446280997</c:v>
                </c:pt>
                <c:pt idx="5">
                  <c:v>0.76148491879350344</c:v>
                </c:pt>
                <c:pt idx="6">
                  <c:v>0.73498233215547704</c:v>
                </c:pt>
                <c:pt idx="7">
                  <c:v>0.75180028804608734</c:v>
                </c:pt>
                <c:pt idx="8">
                  <c:v>0.7467619472979008</c:v>
                </c:pt>
                <c:pt idx="9">
                  <c:v>0.74154589371980673</c:v>
                </c:pt>
                <c:pt idx="10">
                  <c:v>0.73283119184758527</c:v>
                </c:pt>
                <c:pt idx="11">
                  <c:v>0.74</c:v>
                </c:pt>
                <c:pt idx="12">
                  <c:v>0.73453093812375247</c:v>
                </c:pt>
                <c:pt idx="13">
                  <c:v>0.75702987697715285</c:v>
                </c:pt>
                <c:pt idx="14">
                  <c:v>0.74461105904404878</c:v>
                </c:pt>
                <c:pt idx="15">
                  <c:v>0.74143302180685355</c:v>
                </c:pt>
                <c:pt idx="16">
                  <c:v>0.72940589116325516</c:v>
                </c:pt>
                <c:pt idx="17">
                  <c:v>0.73864243719935863</c:v>
                </c:pt>
                <c:pt idx="18">
                  <c:v>0.71486880466472302</c:v>
                </c:pt>
                <c:pt idx="19">
                  <c:v>0.74685382381413357</c:v>
                </c:pt>
                <c:pt idx="20">
                  <c:v>0.75574010747435272</c:v>
                </c:pt>
                <c:pt idx="21">
                  <c:v>0.70137125444388015</c:v>
                </c:pt>
                <c:pt idx="22">
                  <c:v>0.69864805931094631</c:v>
                </c:pt>
                <c:pt idx="23">
                  <c:v>0.70430356316520126</c:v>
                </c:pt>
                <c:pt idx="24">
                  <c:v>0.69485824123017781</c:v>
                </c:pt>
                <c:pt idx="25">
                  <c:v>0.68678915135608054</c:v>
                </c:pt>
                <c:pt idx="26">
                  <c:v>0.68952007835455431</c:v>
                </c:pt>
                <c:pt idx="27">
                  <c:v>0.67099767981438518</c:v>
                </c:pt>
                <c:pt idx="28">
                  <c:v>0.6849112426035503</c:v>
                </c:pt>
                <c:pt idx="29">
                  <c:v>0.70044932601098353</c:v>
                </c:pt>
                <c:pt idx="30">
                  <c:v>0.68083989501312336</c:v>
                </c:pt>
                <c:pt idx="31">
                  <c:v>0.68204365079365081</c:v>
                </c:pt>
                <c:pt idx="32">
                  <c:v>0.71678103555832817</c:v>
                </c:pt>
                <c:pt idx="33">
                  <c:v>0.77951933124346917</c:v>
                </c:pt>
                <c:pt idx="34">
                  <c:v>0.85469522240527185</c:v>
                </c:pt>
                <c:pt idx="35">
                  <c:v>0.81548446917014372</c:v>
                </c:pt>
                <c:pt idx="36">
                  <c:v>0.8085742771684945</c:v>
                </c:pt>
                <c:pt idx="37">
                  <c:v>0.79353493222106364</c:v>
                </c:pt>
                <c:pt idx="38">
                  <c:v>0.7841053973650659</c:v>
                </c:pt>
                <c:pt idx="39">
                  <c:v>0.73774954627949185</c:v>
                </c:pt>
                <c:pt idx="40">
                  <c:v>0.73243243243243239</c:v>
                </c:pt>
                <c:pt idx="41">
                  <c:v>0.74831598285364365</c:v>
                </c:pt>
                <c:pt idx="42">
                  <c:v>0.74086378737541525</c:v>
                </c:pt>
                <c:pt idx="43">
                  <c:v>0.72747621712367094</c:v>
                </c:pt>
                <c:pt idx="44">
                  <c:v>0.72060301507537683</c:v>
                </c:pt>
                <c:pt idx="45">
                  <c:v>0.71706817016914404</c:v>
                </c:pt>
                <c:pt idx="46">
                  <c:v>0.69941891178024296</c:v>
                </c:pt>
                <c:pt idx="47">
                  <c:v>0.72525689561925366</c:v>
                </c:pt>
                <c:pt idx="48">
                  <c:v>0.70087336244541487</c:v>
                </c:pt>
                <c:pt idx="49">
                  <c:v>0.70560471976401185</c:v>
                </c:pt>
                <c:pt idx="50">
                  <c:v>0.72790845518118241</c:v>
                </c:pt>
                <c:pt idx="51">
                  <c:v>0.73229873908826382</c:v>
                </c:pt>
                <c:pt idx="52">
                  <c:v>0.70788804071246825</c:v>
                </c:pt>
                <c:pt idx="53">
                  <c:v>0.70492721164613659</c:v>
                </c:pt>
                <c:pt idx="54">
                  <c:v>0.7078986587183308</c:v>
                </c:pt>
                <c:pt idx="55">
                  <c:v>0.72666294019005029</c:v>
                </c:pt>
                <c:pt idx="56">
                  <c:v>0.71844155844155844</c:v>
                </c:pt>
                <c:pt idx="57">
                  <c:v>0.71013754457463063</c:v>
                </c:pt>
                <c:pt idx="58">
                  <c:v>0.71188169301376847</c:v>
                </c:pt>
                <c:pt idx="59">
                  <c:v>0.73881373569198749</c:v>
                </c:pt>
                <c:pt idx="60">
                  <c:v>0.72522310944105217</c:v>
                </c:pt>
                <c:pt idx="61">
                  <c:v>0.70746527777777779</c:v>
                </c:pt>
                <c:pt idx="62">
                  <c:v>0.70588235294117652</c:v>
                </c:pt>
                <c:pt idx="63">
                  <c:v>0.70323886639676114</c:v>
                </c:pt>
                <c:pt idx="64">
                  <c:v>0.7345547507456327</c:v>
                </c:pt>
                <c:pt idx="65">
                  <c:v>0.72752585521081936</c:v>
                </c:pt>
                <c:pt idx="66">
                  <c:v>0.7347310847766636</c:v>
                </c:pt>
                <c:pt idx="67">
                  <c:v>0.74650991917707565</c:v>
                </c:pt>
                <c:pt idx="68">
                  <c:v>0.76016979129819595</c:v>
                </c:pt>
                <c:pt idx="69">
                  <c:v>0.77114803625377648</c:v>
                </c:pt>
                <c:pt idx="70">
                  <c:v>0.75893933306548811</c:v>
                </c:pt>
                <c:pt idx="71">
                  <c:v>0.76417563245129394</c:v>
                </c:pt>
                <c:pt idx="72">
                  <c:v>0.74636098981077148</c:v>
                </c:pt>
                <c:pt idx="73">
                  <c:v>0.73678160919540225</c:v>
                </c:pt>
                <c:pt idx="74">
                  <c:v>0.73709798055347797</c:v>
                </c:pt>
                <c:pt idx="75">
                  <c:v>0.74597056762438685</c:v>
                </c:pt>
                <c:pt idx="76">
                  <c:v>0.71834142697048931</c:v>
                </c:pt>
                <c:pt idx="77">
                  <c:v>0.74339035769828932</c:v>
                </c:pt>
                <c:pt idx="78">
                  <c:v>0.74242424242424243</c:v>
                </c:pt>
                <c:pt idx="79">
                  <c:v>0.74738535800482708</c:v>
                </c:pt>
                <c:pt idx="80">
                  <c:v>0.75137312339802276</c:v>
                </c:pt>
                <c:pt idx="81">
                  <c:v>0.73946500549651883</c:v>
                </c:pt>
                <c:pt idx="82">
                  <c:v>0.73584277148567623</c:v>
                </c:pt>
                <c:pt idx="83">
                  <c:v>0.73273480662983426</c:v>
                </c:pt>
                <c:pt idx="84">
                  <c:v>0.75</c:v>
                </c:pt>
                <c:pt idx="85">
                  <c:v>0.74407079646017704</c:v>
                </c:pt>
                <c:pt idx="86">
                  <c:v>0.75306479859894926</c:v>
                </c:pt>
              </c:numCache>
            </c:numRef>
          </c:val>
          <c:extLst>
            <c:ext xmlns:c16="http://schemas.microsoft.com/office/drawing/2014/chart" uri="{C3380CC4-5D6E-409C-BE32-E72D297353CC}">
              <c16:uniqueId val="{00000000-E678-4433-816A-FF646A429EAB}"/>
            </c:ext>
          </c:extLst>
        </c:ser>
        <c:dLbls>
          <c:showLegendKey val="0"/>
          <c:showVal val="0"/>
          <c:showCatName val="0"/>
          <c:showSerName val="0"/>
          <c:showPercent val="0"/>
          <c:showBubbleSize val="0"/>
        </c:dLbls>
        <c:axId val="561797088"/>
        <c:axId val="561809880"/>
      </c:areaChart>
      <c:dateAx>
        <c:axId val="561797088"/>
        <c:scaling>
          <c:orientation val="minMax"/>
        </c:scaling>
        <c:delete val="0"/>
        <c:axPos val="b"/>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61809880"/>
        <c:crosses val="autoZero"/>
        <c:auto val="1"/>
        <c:lblOffset val="100"/>
        <c:baseTimeUnit val="months"/>
      </c:dateAx>
      <c:valAx>
        <c:axId val="561809880"/>
        <c:scaling>
          <c:orientation val="minMax"/>
        </c:scaling>
        <c:delete val="1"/>
        <c:axPos val="l"/>
        <c:numFmt formatCode="0.0%" sourceLinked="1"/>
        <c:majorTickMark val="none"/>
        <c:minorTickMark val="none"/>
        <c:tickLblPos val="nextTo"/>
        <c:crossAx val="561797088"/>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Sheet1!$B$2:$B$30</c:f>
              <c:numCache>
                <c:formatCode>0.0%</c:formatCode>
                <c:ptCount val="29"/>
                <c:pt idx="0">
                  <c:v>0.52758191621733719</c:v>
                </c:pt>
                <c:pt idx="1">
                  <c:v>0.5488372093023256</c:v>
                </c:pt>
                <c:pt idx="2">
                  <c:v>0.56846267918932281</c:v>
                </c:pt>
                <c:pt idx="3">
                  <c:v>0.56466876971608837</c:v>
                </c:pt>
                <c:pt idx="4">
                  <c:v>0.51293103448275867</c:v>
                </c:pt>
                <c:pt idx="5">
                  <c:v>0.54013761467889909</c:v>
                </c:pt>
                <c:pt idx="6">
                  <c:v>0.54452637549631311</c:v>
                </c:pt>
                <c:pt idx="7">
                  <c:v>0.55704697986577179</c:v>
                </c:pt>
                <c:pt idx="8">
                  <c:v>0.55453563714902809</c:v>
                </c:pt>
                <c:pt idx="9">
                  <c:v>0.44988344988344986</c:v>
                </c:pt>
                <c:pt idx="10">
                  <c:v>0.43570057581573896</c:v>
                </c:pt>
                <c:pt idx="11">
                  <c:v>0.4175257731958763</c:v>
                </c:pt>
                <c:pt idx="12">
                  <c:v>0.41914893617021276</c:v>
                </c:pt>
                <c:pt idx="13">
                  <c:v>0.47826086956521741</c:v>
                </c:pt>
                <c:pt idx="14">
                  <c:v>0.51745379876796715</c:v>
                </c:pt>
                <c:pt idx="15">
                  <c:v>0.54874651810584962</c:v>
                </c:pt>
                <c:pt idx="16">
                  <c:v>0.48128342245989303</c:v>
                </c:pt>
                <c:pt idx="17">
                  <c:v>0.49632352941176472</c:v>
                </c:pt>
                <c:pt idx="18">
                  <c:v>0.52358765288293541</c:v>
                </c:pt>
                <c:pt idx="19">
                  <c:v>0.50143430866322436</c:v>
                </c:pt>
                <c:pt idx="20">
                  <c:v>0.46821448313985625</c:v>
                </c:pt>
                <c:pt idx="21">
                  <c:v>0.47362576346474183</c:v>
                </c:pt>
                <c:pt idx="22">
                  <c:v>0.46094552929085303</c:v>
                </c:pt>
                <c:pt idx="23">
                  <c:v>0.48080912863070541</c:v>
                </c:pt>
                <c:pt idx="24">
                  <c:v>0.44273504273504272</c:v>
                </c:pt>
                <c:pt idx="25">
                  <c:v>0.44756446991404014</c:v>
                </c:pt>
                <c:pt idx="26">
                  <c:v>0.45904343045629464</c:v>
                </c:pt>
                <c:pt idx="27">
                  <c:v>0.45972495088408644</c:v>
                </c:pt>
                <c:pt idx="28">
                  <c:v>0.44153225806451613</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Sheet1!$C$2:$C$30</c:f>
              <c:numCache>
                <c:formatCode>0.0%</c:formatCode>
                <c:ptCount val="29"/>
                <c:pt idx="0">
                  <c:v>0.47763578274760382</c:v>
                </c:pt>
                <c:pt idx="1">
                  <c:v>0.5113464447806354</c:v>
                </c:pt>
                <c:pt idx="2">
                  <c:v>0.4982698961937716</c:v>
                </c:pt>
                <c:pt idx="3">
                  <c:v>0.49024707412223667</c:v>
                </c:pt>
                <c:pt idx="4">
                  <c:v>0.45353159851301117</c:v>
                </c:pt>
                <c:pt idx="5">
                  <c:v>0.47972972972972971</c:v>
                </c:pt>
                <c:pt idx="6">
                  <c:v>0.47583643122676578</c:v>
                </c:pt>
                <c:pt idx="7">
                  <c:v>0.49148099606815204</c:v>
                </c:pt>
                <c:pt idx="8">
                  <c:v>0.49034749034749037</c:v>
                </c:pt>
                <c:pt idx="9">
                  <c:v>0.4091680814940577</c:v>
                </c:pt>
                <c:pt idx="10">
                  <c:v>0.34259259259259262</c:v>
                </c:pt>
                <c:pt idx="11">
                  <c:v>0.33516483516483514</c:v>
                </c:pt>
                <c:pt idx="12">
                  <c:v>0.3783783783783784</c:v>
                </c:pt>
                <c:pt idx="13">
                  <c:v>0.37988826815642457</c:v>
                </c:pt>
                <c:pt idx="14">
                  <c:v>0.45859872611464969</c:v>
                </c:pt>
                <c:pt idx="15">
                  <c:v>0.40189873417721517</c:v>
                </c:pt>
                <c:pt idx="16">
                  <c:v>0.43654822335025378</c:v>
                </c:pt>
                <c:pt idx="17">
                  <c:v>0.50397877984084882</c:v>
                </c:pt>
                <c:pt idx="18">
                  <c:v>0.44415584415584414</c:v>
                </c:pt>
                <c:pt idx="19">
                  <c:v>0.49724770642201838</c:v>
                </c:pt>
                <c:pt idx="20">
                  <c:v>0.45905707196029777</c:v>
                </c:pt>
                <c:pt idx="21">
                  <c:v>0.4291497975708502</c:v>
                </c:pt>
                <c:pt idx="22">
                  <c:v>0.3401639344262295</c:v>
                </c:pt>
                <c:pt idx="23">
                  <c:v>0.41922563417890518</c:v>
                </c:pt>
                <c:pt idx="24">
                  <c:v>0.39078156312625251</c:v>
                </c:pt>
                <c:pt idx="25">
                  <c:v>0.40769230769230769</c:v>
                </c:pt>
                <c:pt idx="26">
                  <c:v>0.35699797160243407</c:v>
                </c:pt>
                <c:pt idx="27">
                  <c:v>0.42465753424657532</c:v>
                </c:pt>
                <c:pt idx="28">
                  <c:v>0.37664783427495291</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Sheet1!$D$2:$D$30</c:f>
              <c:numCache>
                <c:formatCode>0.0%</c:formatCode>
                <c:ptCount val="29"/>
                <c:pt idx="0">
                  <c:v>0.5457413249211357</c:v>
                </c:pt>
                <c:pt idx="1">
                  <c:v>0.5395833333333333</c:v>
                </c:pt>
                <c:pt idx="2">
                  <c:v>0.53135888501742157</c:v>
                </c:pt>
                <c:pt idx="3">
                  <c:v>0.55267702936096719</c:v>
                </c:pt>
                <c:pt idx="4">
                  <c:v>0.49090909090909091</c:v>
                </c:pt>
                <c:pt idx="5">
                  <c:v>0.57562076749435664</c:v>
                </c:pt>
                <c:pt idx="6">
                  <c:v>0.5268817204301075</c:v>
                </c:pt>
                <c:pt idx="7">
                  <c:v>0.55938037865748713</c:v>
                </c:pt>
                <c:pt idx="8">
                  <c:v>0.50519750519750517</c:v>
                </c:pt>
                <c:pt idx="9">
                  <c:v>0.44130434782608696</c:v>
                </c:pt>
                <c:pt idx="10">
                  <c:v>0.41448692152917505</c:v>
                </c:pt>
                <c:pt idx="11">
                  <c:v>0.4139941690962099</c:v>
                </c:pt>
                <c:pt idx="12">
                  <c:v>0.44927536231884058</c:v>
                </c:pt>
                <c:pt idx="13">
                  <c:v>0.42622950819672129</c:v>
                </c:pt>
                <c:pt idx="14">
                  <c:v>0.54430379746835444</c:v>
                </c:pt>
                <c:pt idx="15">
                  <c:v>0.58291457286432158</c:v>
                </c:pt>
                <c:pt idx="16">
                  <c:v>0.52229299363057324</c:v>
                </c:pt>
                <c:pt idx="17">
                  <c:v>0.43181818181818182</c:v>
                </c:pt>
                <c:pt idx="18">
                  <c:v>0.57327586206896552</c:v>
                </c:pt>
                <c:pt idx="19">
                  <c:v>0.56640625</c:v>
                </c:pt>
                <c:pt idx="20">
                  <c:v>0.47599999999999998</c:v>
                </c:pt>
                <c:pt idx="21">
                  <c:v>0.44635193133047213</c:v>
                </c:pt>
                <c:pt idx="22">
                  <c:v>0.43478260869565216</c:v>
                </c:pt>
                <c:pt idx="23">
                  <c:v>0.47747747747747749</c:v>
                </c:pt>
                <c:pt idx="24">
                  <c:v>0.41025641025641024</c:v>
                </c:pt>
                <c:pt idx="25">
                  <c:v>0.42682926829268292</c:v>
                </c:pt>
                <c:pt idx="26">
                  <c:v>0.43642611683848798</c:v>
                </c:pt>
                <c:pt idx="27">
                  <c:v>0.47368421052631576</c:v>
                </c:pt>
                <c:pt idx="28">
                  <c:v>0.42329545454545453</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Sheet1!$E$2:$E$30</c:f>
              <c:numCache>
                <c:formatCode>0.0%</c:formatCode>
                <c:ptCount val="29"/>
                <c:pt idx="0">
                  <c:v>0.49090909090909091</c:v>
                </c:pt>
                <c:pt idx="1">
                  <c:v>0.40099009900990101</c:v>
                </c:pt>
                <c:pt idx="2">
                  <c:v>0.48048048048048048</c:v>
                </c:pt>
                <c:pt idx="3">
                  <c:v>0.4859550561797753</c:v>
                </c:pt>
                <c:pt idx="4">
                  <c:v>0.39498432601880878</c:v>
                </c:pt>
                <c:pt idx="5">
                  <c:v>0.5074626865671642</c:v>
                </c:pt>
                <c:pt idx="6">
                  <c:v>0.44047619047619047</c:v>
                </c:pt>
                <c:pt idx="7">
                  <c:v>0.51666666666666672</c:v>
                </c:pt>
                <c:pt idx="8">
                  <c:v>0.46587537091988129</c:v>
                </c:pt>
                <c:pt idx="9">
                  <c:v>0.375</c:v>
                </c:pt>
                <c:pt idx="10">
                  <c:v>0.43729903536977494</c:v>
                </c:pt>
                <c:pt idx="11">
                  <c:v>0.36578171091445427</c:v>
                </c:pt>
                <c:pt idx="12">
                  <c:v>0.39906103286384975</c:v>
                </c:pt>
                <c:pt idx="13">
                  <c:v>0.41592920353982299</c:v>
                </c:pt>
                <c:pt idx="14">
                  <c:v>0.44285714285714284</c:v>
                </c:pt>
                <c:pt idx="15">
                  <c:v>0.34545454545454546</c:v>
                </c:pt>
                <c:pt idx="16">
                  <c:v>0.41025641025641024</c:v>
                </c:pt>
                <c:pt idx="17">
                  <c:v>0.46</c:v>
                </c:pt>
                <c:pt idx="18">
                  <c:v>0.52293577981651373</c:v>
                </c:pt>
                <c:pt idx="19">
                  <c:v>0.50515463917525771</c:v>
                </c:pt>
                <c:pt idx="20">
                  <c:v>0.3501259445843829</c:v>
                </c:pt>
                <c:pt idx="21">
                  <c:v>0.38766519823788548</c:v>
                </c:pt>
                <c:pt idx="22">
                  <c:v>0.3232963549920761</c:v>
                </c:pt>
                <c:pt idx="23">
                  <c:v>0.3725</c:v>
                </c:pt>
                <c:pt idx="24">
                  <c:v>0.36434108527131781</c:v>
                </c:pt>
                <c:pt idx="25">
                  <c:v>0.32537313432835818</c:v>
                </c:pt>
                <c:pt idx="26">
                  <c:v>0.30013280212483401</c:v>
                </c:pt>
                <c:pt idx="27">
                  <c:v>0.35789473684210527</c:v>
                </c:pt>
                <c:pt idx="28">
                  <c:v>0.36400817995910023</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Quarter (Calendar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Sheet1!$B$2:$B$30</c:f>
              <c:numCache>
                <c:formatCode>"$"#,##0</c:formatCode>
                <c:ptCount val="29"/>
                <c:pt idx="0">
                  <c:v>5505.73</c:v>
                </c:pt>
                <c:pt idx="1">
                  <c:v>4408.05</c:v>
                </c:pt>
                <c:pt idx="2">
                  <c:v>4679.46</c:v>
                </c:pt>
                <c:pt idx="3">
                  <c:v>4746.3</c:v>
                </c:pt>
                <c:pt idx="4">
                  <c:v>4781.8</c:v>
                </c:pt>
                <c:pt idx="5">
                  <c:v>4515.92</c:v>
                </c:pt>
                <c:pt idx="6">
                  <c:v>4986.34</c:v>
                </c:pt>
                <c:pt idx="7">
                  <c:v>5115.8900000000003</c:v>
                </c:pt>
                <c:pt idx="8">
                  <c:v>4976.17</c:v>
                </c:pt>
                <c:pt idx="9">
                  <c:v>4228.5600000000004</c:v>
                </c:pt>
                <c:pt idx="10">
                  <c:v>4885.5</c:v>
                </c:pt>
                <c:pt idx="11">
                  <c:v>5413.19</c:v>
                </c:pt>
                <c:pt idx="12">
                  <c:v>5195.3599999999997</c:v>
                </c:pt>
                <c:pt idx="13">
                  <c:v>4512.33</c:v>
                </c:pt>
                <c:pt idx="14">
                  <c:v>5834.95</c:v>
                </c:pt>
                <c:pt idx="15">
                  <c:v>5504.05</c:v>
                </c:pt>
                <c:pt idx="16">
                  <c:v>4914.45</c:v>
                </c:pt>
                <c:pt idx="17">
                  <c:v>5379.9</c:v>
                </c:pt>
                <c:pt idx="18">
                  <c:v>6098.34</c:v>
                </c:pt>
                <c:pt idx="19">
                  <c:v>5507.8</c:v>
                </c:pt>
                <c:pt idx="20">
                  <c:v>5645.97</c:v>
                </c:pt>
                <c:pt idx="21">
                  <c:v>5846.72</c:v>
                </c:pt>
                <c:pt idx="22">
                  <c:v>6404.42</c:v>
                </c:pt>
                <c:pt idx="23">
                  <c:v>6892.88</c:v>
                </c:pt>
                <c:pt idx="24">
                  <c:v>6432.14</c:v>
                </c:pt>
                <c:pt idx="25">
                  <c:v>6186.78</c:v>
                </c:pt>
                <c:pt idx="26">
                  <c:v>6862.72</c:v>
                </c:pt>
                <c:pt idx="27">
                  <c:v>6722.24</c:v>
                </c:pt>
                <c:pt idx="28">
                  <c:v>6770.04</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Sheet1!$C$2:$C$30</c:f>
              <c:numCache>
                <c:formatCode>"$"#,##0</c:formatCode>
                <c:ptCount val="29"/>
                <c:pt idx="0">
                  <c:v>5497.75</c:v>
                </c:pt>
                <c:pt idx="1">
                  <c:v>4244.76</c:v>
                </c:pt>
                <c:pt idx="2">
                  <c:v>4214.68</c:v>
                </c:pt>
                <c:pt idx="3">
                  <c:v>4365</c:v>
                </c:pt>
                <c:pt idx="4">
                  <c:v>5471.75</c:v>
                </c:pt>
                <c:pt idx="5">
                  <c:v>4680.58</c:v>
                </c:pt>
                <c:pt idx="6">
                  <c:v>4017.57</c:v>
                </c:pt>
                <c:pt idx="7">
                  <c:v>4398.83</c:v>
                </c:pt>
                <c:pt idx="8">
                  <c:v>4467.3</c:v>
                </c:pt>
                <c:pt idx="9">
                  <c:v>3927.05</c:v>
                </c:pt>
                <c:pt idx="10">
                  <c:v>4088.16</c:v>
                </c:pt>
                <c:pt idx="11">
                  <c:v>4722.2700000000004</c:v>
                </c:pt>
                <c:pt idx="12">
                  <c:v>4820.22</c:v>
                </c:pt>
                <c:pt idx="13">
                  <c:v>4284</c:v>
                </c:pt>
                <c:pt idx="14">
                  <c:v>4318.46</c:v>
                </c:pt>
                <c:pt idx="15">
                  <c:v>4957.8999999999996</c:v>
                </c:pt>
                <c:pt idx="16">
                  <c:v>4512.2</c:v>
                </c:pt>
                <c:pt idx="17">
                  <c:v>5083.71</c:v>
                </c:pt>
                <c:pt idx="18">
                  <c:v>4774.05</c:v>
                </c:pt>
                <c:pt idx="19">
                  <c:v>6035.63</c:v>
                </c:pt>
                <c:pt idx="20">
                  <c:v>6078.87</c:v>
                </c:pt>
                <c:pt idx="21">
                  <c:v>5183.7</c:v>
                </c:pt>
                <c:pt idx="22">
                  <c:v>5653.43</c:v>
                </c:pt>
                <c:pt idx="23">
                  <c:v>6644.52</c:v>
                </c:pt>
                <c:pt idx="24">
                  <c:v>6222.24</c:v>
                </c:pt>
                <c:pt idx="25">
                  <c:v>6248.6</c:v>
                </c:pt>
                <c:pt idx="26">
                  <c:v>6589.87</c:v>
                </c:pt>
                <c:pt idx="27">
                  <c:v>5941.03</c:v>
                </c:pt>
                <c:pt idx="28">
                  <c:v>6186.71</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Sheet1!$D$2:$D$30</c:f>
              <c:numCache>
                <c:formatCode>"$"#,##0</c:formatCode>
                <c:ptCount val="29"/>
                <c:pt idx="0">
                  <c:v>5325.23</c:v>
                </c:pt>
                <c:pt idx="1">
                  <c:v>4261.9799999999996</c:v>
                </c:pt>
                <c:pt idx="2">
                  <c:v>4657.51</c:v>
                </c:pt>
                <c:pt idx="3">
                  <c:v>4508.72</c:v>
                </c:pt>
                <c:pt idx="4">
                  <c:v>4766.1899999999996</c:v>
                </c:pt>
                <c:pt idx="5">
                  <c:v>3954.88</c:v>
                </c:pt>
                <c:pt idx="6">
                  <c:v>4422.13</c:v>
                </c:pt>
                <c:pt idx="7">
                  <c:v>4360.7</c:v>
                </c:pt>
                <c:pt idx="8">
                  <c:v>4650.08</c:v>
                </c:pt>
                <c:pt idx="9">
                  <c:v>4669</c:v>
                </c:pt>
                <c:pt idx="10">
                  <c:v>5470.03</c:v>
                </c:pt>
                <c:pt idx="11">
                  <c:v>5438.07</c:v>
                </c:pt>
                <c:pt idx="12">
                  <c:v>5109.5</c:v>
                </c:pt>
                <c:pt idx="13">
                  <c:v>4689.3500000000004</c:v>
                </c:pt>
                <c:pt idx="14">
                  <c:v>4857.9799999999996</c:v>
                </c:pt>
                <c:pt idx="15">
                  <c:v>5637.27</c:v>
                </c:pt>
                <c:pt idx="16">
                  <c:v>4563.9799999999996</c:v>
                </c:pt>
                <c:pt idx="17">
                  <c:v>4379.75</c:v>
                </c:pt>
                <c:pt idx="18">
                  <c:v>5843.69</c:v>
                </c:pt>
                <c:pt idx="19">
                  <c:v>5098.6499999999996</c:v>
                </c:pt>
                <c:pt idx="20">
                  <c:v>5656.92</c:v>
                </c:pt>
                <c:pt idx="21">
                  <c:v>6252.7</c:v>
                </c:pt>
                <c:pt idx="22">
                  <c:v>5588.29</c:v>
                </c:pt>
                <c:pt idx="23">
                  <c:v>6894.76</c:v>
                </c:pt>
                <c:pt idx="24">
                  <c:v>5529.42</c:v>
                </c:pt>
                <c:pt idx="25">
                  <c:v>5920.84</c:v>
                </c:pt>
                <c:pt idx="26">
                  <c:v>6271.55</c:v>
                </c:pt>
                <c:pt idx="27">
                  <c:v>6000</c:v>
                </c:pt>
                <c:pt idx="28">
                  <c:v>6011.16</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Sheet1!$E$2:$E$30</c:f>
              <c:numCache>
                <c:formatCode>"$"#,##0</c:formatCode>
                <c:ptCount val="29"/>
                <c:pt idx="0">
                  <c:v>7871.72</c:v>
                </c:pt>
                <c:pt idx="1">
                  <c:v>5926.02</c:v>
                </c:pt>
                <c:pt idx="2">
                  <c:v>5991.89</c:v>
                </c:pt>
                <c:pt idx="3">
                  <c:v>6696.48</c:v>
                </c:pt>
                <c:pt idx="4">
                  <c:v>5810.24</c:v>
                </c:pt>
                <c:pt idx="5">
                  <c:v>5387.36</c:v>
                </c:pt>
                <c:pt idx="6">
                  <c:v>6353.39</c:v>
                </c:pt>
                <c:pt idx="7">
                  <c:v>7065.87</c:v>
                </c:pt>
                <c:pt idx="8">
                  <c:v>6781.5</c:v>
                </c:pt>
                <c:pt idx="9">
                  <c:v>5655</c:v>
                </c:pt>
                <c:pt idx="10">
                  <c:v>6579.94</c:v>
                </c:pt>
                <c:pt idx="11">
                  <c:v>8016.37</c:v>
                </c:pt>
                <c:pt idx="12">
                  <c:v>7742.15</c:v>
                </c:pt>
                <c:pt idx="13">
                  <c:v>7686.25</c:v>
                </c:pt>
                <c:pt idx="14">
                  <c:v>7052.72</c:v>
                </c:pt>
                <c:pt idx="15">
                  <c:v>7489.42</c:v>
                </c:pt>
                <c:pt idx="16">
                  <c:v>7176.13</c:v>
                </c:pt>
                <c:pt idx="17">
                  <c:v>9970.4</c:v>
                </c:pt>
                <c:pt idx="18">
                  <c:v>9175.6</c:v>
                </c:pt>
                <c:pt idx="19">
                  <c:v>9648.99</c:v>
                </c:pt>
                <c:pt idx="20">
                  <c:v>8500.7999999999993</c:v>
                </c:pt>
                <c:pt idx="21">
                  <c:v>10021.48</c:v>
                </c:pt>
                <c:pt idx="22">
                  <c:v>9733.15</c:v>
                </c:pt>
                <c:pt idx="23">
                  <c:v>9966.93</c:v>
                </c:pt>
                <c:pt idx="24">
                  <c:v>9428.2099999999991</c:v>
                </c:pt>
                <c:pt idx="25">
                  <c:v>9008.64</c:v>
                </c:pt>
                <c:pt idx="26">
                  <c:v>9557.4500000000007</c:v>
                </c:pt>
                <c:pt idx="27">
                  <c:v>9654.19</c:v>
                </c:pt>
                <c:pt idx="28">
                  <c:v>9328.4599999999991</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Quarter (Calendar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Sheet1!$B$2:$B$30</c:f>
              <c:numCache>
                <c:formatCode>"$"#,##0.00</c:formatCode>
                <c:ptCount val="29"/>
                <c:pt idx="0">
                  <c:v>13.77</c:v>
                </c:pt>
                <c:pt idx="1">
                  <c:v>13.66</c:v>
                </c:pt>
                <c:pt idx="2">
                  <c:v>14</c:v>
                </c:pt>
                <c:pt idx="3">
                  <c:v>14.09</c:v>
                </c:pt>
                <c:pt idx="4">
                  <c:v>14.56</c:v>
                </c:pt>
                <c:pt idx="5">
                  <c:v>14.74</c:v>
                </c:pt>
                <c:pt idx="6">
                  <c:v>14.86</c:v>
                </c:pt>
                <c:pt idx="7">
                  <c:v>15.01</c:v>
                </c:pt>
                <c:pt idx="8">
                  <c:v>15.62</c:v>
                </c:pt>
                <c:pt idx="9">
                  <c:v>16.079999999999998</c:v>
                </c:pt>
                <c:pt idx="10">
                  <c:v>16</c:v>
                </c:pt>
                <c:pt idx="11">
                  <c:v>16.82</c:v>
                </c:pt>
                <c:pt idx="12">
                  <c:v>16.61</c:v>
                </c:pt>
                <c:pt idx="13">
                  <c:v>16.46</c:v>
                </c:pt>
                <c:pt idx="14">
                  <c:v>17.03</c:v>
                </c:pt>
                <c:pt idx="15">
                  <c:v>18.38</c:v>
                </c:pt>
                <c:pt idx="16">
                  <c:v>17.57</c:v>
                </c:pt>
                <c:pt idx="17">
                  <c:v>18</c:v>
                </c:pt>
                <c:pt idx="18">
                  <c:v>19.16</c:v>
                </c:pt>
                <c:pt idx="19">
                  <c:v>19.2</c:v>
                </c:pt>
                <c:pt idx="20">
                  <c:v>19.91</c:v>
                </c:pt>
                <c:pt idx="21">
                  <c:v>19.32</c:v>
                </c:pt>
                <c:pt idx="22">
                  <c:v>19.82</c:v>
                </c:pt>
                <c:pt idx="23">
                  <c:v>20.7</c:v>
                </c:pt>
                <c:pt idx="24">
                  <c:v>20.61</c:v>
                </c:pt>
                <c:pt idx="25">
                  <c:v>20.76</c:v>
                </c:pt>
                <c:pt idx="26">
                  <c:v>20.77</c:v>
                </c:pt>
                <c:pt idx="27">
                  <c:v>21.11</c:v>
                </c:pt>
                <c:pt idx="28">
                  <c:v>21.69</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Sheet1!$C$2:$C$30</c:f>
              <c:numCache>
                <c:formatCode>"$"#,##0.00</c:formatCode>
                <c:ptCount val="29"/>
                <c:pt idx="0">
                  <c:v>13.95</c:v>
                </c:pt>
                <c:pt idx="1">
                  <c:v>14.14</c:v>
                </c:pt>
                <c:pt idx="2">
                  <c:v>14.14</c:v>
                </c:pt>
                <c:pt idx="3">
                  <c:v>14.45</c:v>
                </c:pt>
                <c:pt idx="4">
                  <c:v>15.66</c:v>
                </c:pt>
                <c:pt idx="5">
                  <c:v>15.11</c:v>
                </c:pt>
                <c:pt idx="6">
                  <c:v>15.37</c:v>
                </c:pt>
                <c:pt idx="7">
                  <c:v>15.61</c:v>
                </c:pt>
                <c:pt idx="8">
                  <c:v>16.38</c:v>
                </c:pt>
                <c:pt idx="9">
                  <c:v>16.34</c:v>
                </c:pt>
                <c:pt idx="10">
                  <c:v>16.690000000000001</c:v>
                </c:pt>
                <c:pt idx="11">
                  <c:v>16.75</c:v>
                </c:pt>
                <c:pt idx="12">
                  <c:v>17.2</c:v>
                </c:pt>
                <c:pt idx="13">
                  <c:v>16.73</c:v>
                </c:pt>
                <c:pt idx="14">
                  <c:v>17.850000000000001</c:v>
                </c:pt>
                <c:pt idx="15">
                  <c:v>18.73</c:v>
                </c:pt>
                <c:pt idx="16">
                  <c:v>18.21</c:v>
                </c:pt>
                <c:pt idx="17">
                  <c:v>18.72</c:v>
                </c:pt>
                <c:pt idx="18">
                  <c:v>19.329999999999998</c:v>
                </c:pt>
                <c:pt idx="19">
                  <c:v>20.41</c:v>
                </c:pt>
                <c:pt idx="20">
                  <c:v>20.96</c:v>
                </c:pt>
                <c:pt idx="21">
                  <c:v>20.2</c:v>
                </c:pt>
                <c:pt idx="22">
                  <c:v>20.29</c:v>
                </c:pt>
                <c:pt idx="23">
                  <c:v>21.02</c:v>
                </c:pt>
                <c:pt idx="24">
                  <c:v>20.99</c:v>
                </c:pt>
                <c:pt idx="25">
                  <c:v>21.11</c:v>
                </c:pt>
                <c:pt idx="26">
                  <c:v>21.37</c:v>
                </c:pt>
                <c:pt idx="27">
                  <c:v>22.03</c:v>
                </c:pt>
                <c:pt idx="28">
                  <c:v>22.22</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Sheet1!$D$2:$D$30</c:f>
              <c:numCache>
                <c:formatCode>"$"#,##0.00</c:formatCode>
                <c:ptCount val="29"/>
                <c:pt idx="0">
                  <c:v>12.94</c:v>
                </c:pt>
                <c:pt idx="1">
                  <c:v>12.98</c:v>
                </c:pt>
                <c:pt idx="2">
                  <c:v>13.02</c:v>
                </c:pt>
                <c:pt idx="3">
                  <c:v>13.44</c:v>
                </c:pt>
                <c:pt idx="4">
                  <c:v>13.66</c:v>
                </c:pt>
                <c:pt idx="5">
                  <c:v>13.85</c:v>
                </c:pt>
                <c:pt idx="6">
                  <c:v>13.98</c:v>
                </c:pt>
                <c:pt idx="7">
                  <c:v>14.14</c:v>
                </c:pt>
                <c:pt idx="8">
                  <c:v>14.98</c:v>
                </c:pt>
                <c:pt idx="9">
                  <c:v>15.25</c:v>
                </c:pt>
                <c:pt idx="10">
                  <c:v>15.8</c:v>
                </c:pt>
                <c:pt idx="11">
                  <c:v>16.100000000000001</c:v>
                </c:pt>
                <c:pt idx="12">
                  <c:v>15.28</c:v>
                </c:pt>
                <c:pt idx="13">
                  <c:v>15.34</c:v>
                </c:pt>
                <c:pt idx="14">
                  <c:v>15.98</c:v>
                </c:pt>
                <c:pt idx="15">
                  <c:v>16.690000000000001</c:v>
                </c:pt>
                <c:pt idx="16">
                  <c:v>16.940000000000001</c:v>
                </c:pt>
                <c:pt idx="17">
                  <c:v>17.02</c:v>
                </c:pt>
                <c:pt idx="18">
                  <c:v>18.059999999999999</c:v>
                </c:pt>
                <c:pt idx="19">
                  <c:v>18.32</c:v>
                </c:pt>
                <c:pt idx="20">
                  <c:v>18.53</c:v>
                </c:pt>
                <c:pt idx="21">
                  <c:v>18.22</c:v>
                </c:pt>
                <c:pt idx="22">
                  <c:v>17.97</c:v>
                </c:pt>
                <c:pt idx="23">
                  <c:v>19.52</c:v>
                </c:pt>
                <c:pt idx="24">
                  <c:v>19.149999999999999</c:v>
                </c:pt>
                <c:pt idx="25">
                  <c:v>18.84</c:v>
                </c:pt>
                <c:pt idx="26">
                  <c:v>19.34</c:v>
                </c:pt>
                <c:pt idx="27">
                  <c:v>19.96</c:v>
                </c:pt>
                <c:pt idx="28">
                  <c:v>20.28</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Sheet1!$E$2:$E$30</c:f>
              <c:numCache>
                <c:formatCode>"$"#,##0.00</c:formatCode>
                <c:ptCount val="29"/>
                <c:pt idx="0">
                  <c:v>14.51</c:v>
                </c:pt>
                <c:pt idx="1">
                  <c:v>14.47</c:v>
                </c:pt>
                <c:pt idx="2">
                  <c:v>14.6</c:v>
                </c:pt>
                <c:pt idx="3">
                  <c:v>14.99</c:v>
                </c:pt>
                <c:pt idx="4">
                  <c:v>15.76</c:v>
                </c:pt>
                <c:pt idx="5">
                  <c:v>15.2</c:v>
                </c:pt>
                <c:pt idx="6">
                  <c:v>15.49</c:v>
                </c:pt>
                <c:pt idx="7">
                  <c:v>16.12</c:v>
                </c:pt>
                <c:pt idx="8">
                  <c:v>16.57</c:v>
                </c:pt>
                <c:pt idx="9">
                  <c:v>16.690000000000001</c:v>
                </c:pt>
                <c:pt idx="10">
                  <c:v>16.27</c:v>
                </c:pt>
                <c:pt idx="11">
                  <c:v>17.98</c:v>
                </c:pt>
                <c:pt idx="12">
                  <c:v>18.010000000000002</c:v>
                </c:pt>
                <c:pt idx="13">
                  <c:v>17.89</c:v>
                </c:pt>
                <c:pt idx="14">
                  <c:v>18.11</c:v>
                </c:pt>
                <c:pt idx="15">
                  <c:v>18.64</c:v>
                </c:pt>
                <c:pt idx="16">
                  <c:v>18.809999999999999</c:v>
                </c:pt>
                <c:pt idx="17">
                  <c:v>19.61</c:v>
                </c:pt>
                <c:pt idx="18">
                  <c:v>20.62</c:v>
                </c:pt>
                <c:pt idx="19">
                  <c:v>20</c:v>
                </c:pt>
                <c:pt idx="20">
                  <c:v>20.5</c:v>
                </c:pt>
                <c:pt idx="21">
                  <c:v>20.94</c:v>
                </c:pt>
                <c:pt idx="22">
                  <c:v>21.21</c:v>
                </c:pt>
                <c:pt idx="23">
                  <c:v>22.02</c:v>
                </c:pt>
                <c:pt idx="24">
                  <c:v>22.14</c:v>
                </c:pt>
                <c:pt idx="25">
                  <c:v>21.83</c:v>
                </c:pt>
                <c:pt idx="26">
                  <c:v>21.49</c:v>
                </c:pt>
                <c:pt idx="27">
                  <c:v>21.66</c:v>
                </c:pt>
                <c:pt idx="28">
                  <c:v>21.68</c:v>
                </c:pt>
              </c:numCache>
            </c:numRef>
          </c:val>
          <c:smooth val="0"/>
          <c:extLst>
            <c:ext xmlns:c16="http://schemas.microsoft.com/office/drawing/2014/chart" uri="{C3380CC4-5D6E-409C-BE32-E72D297353CC}">
              <c16:uniqueId val="{00000003-3DBB-470B-B9D6-6996A848FF05}"/>
            </c:ext>
          </c:extLst>
        </c:ser>
        <c:ser>
          <c:idx val="4"/>
          <c:order val="4"/>
          <c:tx>
            <c:strRef>
              <c:f>Sheet1!$F$1</c:f>
              <c:strCache>
                <c:ptCount val="1"/>
                <c:pt idx="0">
                  <c:v>State Minimum Wage</c:v>
                </c:pt>
              </c:strCache>
            </c:strRef>
          </c:tx>
          <c:spPr>
            <a:ln w="57150" cap="rnd">
              <a:solidFill>
                <a:schemeClr val="tx1"/>
              </a:solidFill>
              <a:prstDash val="dash"/>
              <a:round/>
            </a:ln>
            <a:effectLst/>
          </c:spPr>
          <c:marker>
            <c:symbol val="none"/>
          </c:marker>
          <c:cat>
            <c:strRef>
              <c:f>Sheet1!$A$2:$A$30</c:f>
              <c:strCache>
                <c:ptCount val="29"/>
                <c:pt idx="0">
                  <c:v>Q3
2017</c:v>
                </c:pt>
                <c:pt idx="1">
                  <c:v>Q4</c:v>
                </c:pt>
                <c:pt idx="2">
                  <c:v>Q1
2018</c:v>
                </c:pt>
                <c:pt idx="3">
                  <c:v>Q2</c:v>
                </c:pt>
                <c:pt idx="4">
                  <c:v>Q3</c:v>
                </c:pt>
                <c:pt idx="5">
                  <c:v>Q4</c:v>
                </c:pt>
                <c:pt idx="6">
                  <c:v>Q1
2019</c:v>
                </c:pt>
                <c:pt idx="7">
                  <c:v>Q2</c:v>
                </c:pt>
                <c:pt idx="8">
                  <c:v>Q3</c:v>
                </c:pt>
                <c:pt idx="9">
                  <c:v>Q4</c:v>
                </c:pt>
                <c:pt idx="10">
                  <c:v>Q1
2020</c:v>
                </c:pt>
                <c:pt idx="11">
                  <c:v>Q2</c:v>
                </c:pt>
                <c:pt idx="12">
                  <c:v>Q3</c:v>
                </c:pt>
                <c:pt idx="13">
                  <c:v>Q4</c:v>
                </c:pt>
                <c:pt idx="14">
                  <c:v>Q1
2021</c:v>
                </c:pt>
                <c:pt idx="15">
                  <c:v>Q2</c:v>
                </c:pt>
                <c:pt idx="16">
                  <c:v>Q3</c:v>
                </c:pt>
                <c:pt idx="17">
                  <c:v>Q4</c:v>
                </c:pt>
                <c:pt idx="18">
                  <c:v>Q1
2022</c:v>
                </c:pt>
                <c:pt idx="19">
                  <c:v>Q2</c:v>
                </c:pt>
                <c:pt idx="20">
                  <c:v>Q3</c:v>
                </c:pt>
                <c:pt idx="21">
                  <c:v>Q4</c:v>
                </c:pt>
                <c:pt idx="22">
                  <c:v>Q1
2023</c:v>
                </c:pt>
                <c:pt idx="23">
                  <c:v>Q2</c:v>
                </c:pt>
                <c:pt idx="24">
                  <c:v>Q3</c:v>
                </c:pt>
                <c:pt idx="25">
                  <c:v>Q4</c:v>
                </c:pt>
                <c:pt idx="26">
                  <c:v>Q1
2024</c:v>
                </c:pt>
                <c:pt idx="27">
                  <c:v>Q2</c:v>
                </c:pt>
                <c:pt idx="28">
                  <c:v>Q3</c:v>
                </c:pt>
              </c:strCache>
            </c:strRef>
          </c:cat>
          <c:val>
            <c:numRef>
              <c:f>Sheet1!$F$2:$F$30</c:f>
              <c:numCache>
                <c:formatCode>"$"#,##0.00</c:formatCode>
                <c:ptCount val="29"/>
                <c:pt idx="0">
                  <c:v>11.5</c:v>
                </c:pt>
                <c:pt idx="1">
                  <c:v>11.5</c:v>
                </c:pt>
                <c:pt idx="2">
                  <c:v>11.5</c:v>
                </c:pt>
                <c:pt idx="3">
                  <c:v>11.5</c:v>
                </c:pt>
                <c:pt idx="4">
                  <c:v>12</c:v>
                </c:pt>
                <c:pt idx="5">
                  <c:v>12</c:v>
                </c:pt>
                <c:pt idx="6">
                  <c:v>12</c:v>
                </c:pt>
                <c:pt idx="7">
                  <c:v>12</c:v>
                </c:pt>
                <c:pt idx="8">
                  <c:v>13.5</c:v>
                </c:pt>
                <c:pt idx="9">
                  <c:v>13.5</c:v>
                </c:pt>
                <c:pt idx="10">
                  <c:v>13.5</c:v>
                </c:pt>
                <c:pt idx="11">
                  <c:v>13.5</c:v>
                </c:pt>
                <c:pt idx="12">
                  <c:v>13.69</c:v>
                </c:pt>
                <c:pt idx="13">
                  <c:v>13.69</c:v>
                </c:pt>
                <c:pt idx="14">
                  <c:v>13.69</c:v>
                </c:pt>
                <c:pt idx="15">
                  <c:v>13.69</c:v>
                </c:pt>
                <c:pt idx="16">
                  <c:v>14.49</c:v>
                </c:pt>
                <c:pt idx="17">
                  <c:v>14.49</c:v>
                </c:pt>
                <c:pt idx="18">
                  <c:v>14.49</c:v>
                </c:pt>
                <c:pt idx="19">
                  <c:v>14.49</c:v>
                </c:pt>
                <c:pt idx="20">
                  <c:v>15.74</c:v>
                </c:pt>
                <c:pt idx="21">
                  <c:v>15.74</c:v>
                </c:pt>
                <c:pt idx="22">
                  <c:v>15.74</c:v>
                </c:pt>
                <c:pt idx="23">
                  <c:v>15.74</c:v>
                </c:pt>
                <c:pt idx="24">
                  <c:v>16.28</c:v>
                </c:pt>
                <c:pt idx="25">
                  <c:v>16.28</c:v>
                </c:pt>
                <c:pt idx="26">
                  <c:v>16.28</c:v>
                </c:pt>
                <c:pt idx="27">
                  <c:v>16.28</c:v>
                </c:pt>
                <c:pt idx="28">
                  <c:v>16.66</c:v>
                </c:pt>
              </c:numCache>
            </c:numRef>
          </c:val>
          <c:smooth val="0"/>
          <c:extLst>
            <c:ext xmlns:c16="http://schemas.microsoft.com/office/drawing/2014/chart" uri="{C3380CC4-5D6E-409C-BE32-E72D297353CC}">
              <c16:uniqueId val="{00000000-D712-44BE-90CA-354A6BA23C13}"/>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Quarter (Calendar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egendEntry>
        <c:idx val="4"/>
        <c:txPr>
          <a:bodyPr rot="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3.5100440270814673E-2"/>
          <c:y val="0.7981043592307201"/>
          <c:w val="0.94302566773165575"/>
          <c:h val="0.172809843264958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EA98C-F8BE-444F-A2A2-80910E1C685F}"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4F88-B76F-410B-AB47-32B235AE6274}" type="slidenum">
              <a:rPr lang="en-US" smtClean="0"/>
              <a:t>‹#›</a:t>
            </a:fld>
            <a:endParaRPr lang="en-US"/>
          </a:p>
        </p:txBody>
      </p:sp>
    </p:spTree>
    <p:extLst>
      <p:ext uri="{BB962C8B-B14F-4D97-AF65-F5344CB8AC3E}">
        <p14:creationId xmlns:p14="http://schemas.microsoft.com/office/powerpoint/2010/main" val="138379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2</a:t>
            </a:fld>
            <a:endParaRPr lang="en-US"/>
          </a:p>
        </p:txBody>
      </p:sp>
    </p:spTree>
    <p:extLst>
      <p:ext uri="{BB962C8B-B14F-4D97-AF65-F5344CB8AC3E}">
        <p14:creationId xmlns:p14="http://schemas.microsoft.com/office/powerpoint/2010/main" val="376600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5</a:t>
            </a:fld>
            <a:endParaRPr lang="en-US"/>
          </a:p>
        </p:txBody>
      </p:sp>
    </p:spTree>
    <p:extLst>
      <p:ext uri="{BB962C8B-B14F-4D97-AF65-F5344CB8AC3E}">
        <p14:creationId xmlns:p14="http://schemas.microsoft.com/office/powerpoint/2010/main" val="243362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7</a:t>
            </a:fld>
            <a:endParaRPr lang="en-US"/>
          </a:p>
        </p:txBody>
      </p:sp>
    </p:spTree>
    <p:extLst>
      <p:ext uri="{BB962C8B-B14F-4D97-AF65-F5344CB8AC3E}">
        <p14:creationId xmlns:p14="http://schemas.microsoft.com/office/powerpoint/2010/main" val="393149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8</a:t>
            </a:fld>
            <a:endParaRPr lang="en-US"/>
          </a:p>
        </p:txBody>
      </p:sp>
    </p:spTree>
    <p:extLst>
      <p:ext uri="{BB962C8B-B14F-4D97-AF65-F5344CB8AC3E}">
        <p14:creationId xmlns:p14="http://schemas.microsoft.com/office/powerpoint/2010/main" val="153973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9</a:t>
            </a:fld>
            <a:endParaRPr lang="en-US"/>
          </a:p>
        </p:txBody>
      </p:sp>
    </p:spTree>
    <p:extLst>
      <p:ext uri="{BB962C8B-B14F-4D97-AF65-F5344CB8AC3E}">
        <p14:creationId xmlns:p14="http://schemas.microsoft.com/office/powerpoint/2010/main" val="298917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11</a:t>
            </a:fld>
            <a:endParaRPr lang="en-US"/>
          </a:p>
        </p:txBody>
      </p:sp>
    </p:spTree>
    <p:extLst>
      <p:ext uri="{BB962C8B-B14F-4D97-AF65-F5344CB8AC3E}">
        <p14:creationId xmlns:p14="http://schemas.microsoft.com/office/powerpoint/2010/main" val="141907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12</a:t>
            </a:fld>
            <a:endParaRPr lang="en-US"/>
          </a:p>
        </p:txBody>
      </p:sp>
    </p:spTree>
    <p:extLst>
      <p:ext uri="{BB962C8B-B14F-4D97-AF65-F5344CB8AC3E}">
        <p14:creationId xmlns:p14="http://schemas.microsoft.com/office/powerpoint/2010/main" val="81321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19</a:t>
            </a:fld>
            <a:endParaRPr lang="en-US"/>
          </a:p>
        </p:txBody>
      </p:sp>
    </p:spTree>
    <p:extLst>
      <p:ext uri="{BB962C8B-B14F-4D97-AF65-F5344CB8AC3E}">
        <p14:creationId xmlns:p14="http://schemas.microsoft.com/office/powerpoint/2010/main" val="485842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ccessibility Tips">
    <p:spTree>
      <p:nvGrpSpPr>
        <p:cNvPr id="1" name=""/>
        <p:cNvGrpSpPr/>
        <p:nvPr/>
      </p:nvGrpSpPr>
      <p:grpSpPr>
        <a:xfrm>
          <a:off x="0" y="0"/>
          <a:ext cx="0" cy="0"/>
          <a:chOff x="0" y="0"/>
          <a:chExt cx="0" cy="0"/>
        </a:xfrm>
      </p:grpSpPr>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631631"/>
            <a:ext cx="5511219" cy="53067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Accessibility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591878" y="1127327"/>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12" name="Body Copy 1">
            <a:extLst>
              <a:ext uri="{FF2B5EF4-FFF2-40B4-BE49-F238E27FC236}">
                <a16:creationId xmlns:a16="http://schemas.microsoft.com/office/drawing/2014/main" id="{A0E09810-9B1E-B276-86DC-11C8C2CC8CC7}"/>
              </a:ext>
            </a:extLst>
          </p:cNvPr>
          <p:cNvSpPr/>
          <p:nvPr userDrawn="1"/>
        </p:nvSpPr>
        <p:spPr>
          <a:xfrm>
            <a:off x="5856498" y="589914"/>
            <a:ext cx="5643526" cy="600164"/>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If you incorporate these top three accessibility tips into your slides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as you make them</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you’ll be ensuring that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anyone</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(staff or community members) can interpret the material you’re presenting!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p 1">
            <a:extLst>
              <a:ext uri="{FF2B5EF4-FFF2-40B4-BE49-F238E27FC236}">
                <a16:creationId xmlns:a16="http://schemas.microsoft.com/office/drawing/2014/main" id="{A92795CA-9D54-DE2A-A7D7-65572DB421CD}"/>
              </a:ext>
            </a:extLst>
          </p:cNvPr>
          <p:cNvSpPr/>
          <p:nvPr userDrawn="1"/>
        </p:nvSpPr>
        <p:spPr>
          <a:xfrm>
            <a:off x="691977" y="1735513"/>
            <a:ext cx="316679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1: Add Alt Text to Graphics</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p 1 body copy">
            <a:extLst>
              <a:ext uri="{FF2B5EF4-FFF2-40B4-BE49-F238E27FC236}">
                <a16:creationId xmlns:a16="http://schemas.microsoft.com/office/drawing/2014/main" id="{528FC4C6-E2A6-6752-B7BC-452AB2872D1C}"/>
              </a:ext>
            </a:extLst>
          </p:cNvPr>
          <p:cNvSpPr/>
          <p:nvPr userDrawn="1"/>
        </p:nvSpPr>
        <p:spPr>
          <a:xfrm>
            <a:off x="2910483" y="2189719"/>
            <a:ext cx="2533066" cy="2292935"/>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Alt Text is a short description of a graphic that can be accessed by people with visual impairments who rely on screen readers to describe visual content to them.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add, select the graphic. Then in the “Format” tab, select “Alt Text” in the menu ribbon.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Add a title and then a brief visual description of the graphic.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Family Stock Photo" descr="A middled-age man holds a baby on his shoulders and a young child in his arm." title="Family Stock Photo">
            <a:extLst>
              <a:ext uri="{FF2B5EF4-FFF2-40B4-BE49-F238E27FC236}">
                <a16:creationId xmlns:a16="http://schemas.microsoft.com/office/drawing/2014/main" id="{94AB2029-4068-5381-1C8D-6DB8D2C9343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551" t="6857" r="26691" b="2291"/>
          <a:stretch/>
        </p:blipFill>
        <p:spPr>
          <a:xfrm>
            <a:off x="702847" y="2135518"/>
            <a:ext cx="2057400" cy="2666077"/>
          </a:xfrm>
          <a:prstGeom prst="rect">
            <a:avLst/>
          </a:prstGeom>
        </p:spPr>
      </p:pic>
      <p:pic>
        <p:nvPicPr>
          <p:cNvPr id="16" name="Alt Text Box" descr="Sample Alt Text window showing alt text sentence for sample family image. ">
            <a:extLst>
              <a:ext uri="{FF2B5EF4-FFF2-40B4-BE49-F238E27FC236}">
                <a16:creationId xmlns:a16="http://schemas.microsoft.com/office/drawing/2014/main" id="{305E4CEF-9C3E-0D19-A4FA-E324DBD558E8}"/>
              </a:ext>
            </a:extLst>
          </p:cNvPr>
          <p:cNvPicPr>
            <a:picLocks noChangeAspect="1"/>
          </p:cNvPicPr>
          <p:nvPr userDrawn="1"/>
        </p:nvPicPr>
        <p:blipFill rotWithShape="1">
          <a:blip r:embed="rId3"/>
          <a:srcRect b="19869"/>
          <a:stretch/>
        </p:blipFill>
        <p:spPr>
          <a:xfrm>
            <a:off x="1731547" y="4559911"/>
            <a:ext cx="1844802" cy="1527036"/>
          </a:xfrm>
          <a:prstGeom prst="rect">
            <a:avLst/>
          </a:prstGeom>
        </p:spPr>
      </p:pic>
      <p:sp>
        <p:nvSpPr>
          <p:cNvPr id="17" name="Tip 2">
            <a:extLst>
              <a:ext uri="{FF2B5EF4-FFF2-40B4-BE49-F238E27FC236}">
                <a16:creationId xmlns:a16="http://schemas.microsoft.com/office/drawing/2014/main" id="{801C3B0B-6964-17D0-D213-AFFD5E9F8C55}"/>
              </a:ext>
            </a:extLst>
          </p:cNvPr>
          <p:cNvSpPr/>
          <p:nvPr userDrawn="1"/>
        </p:nvSpPr>
        <p:spPr>
          <a:xfrm>
            <a:off x="5856498" y="1735513"/>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2: Set the reading order of each slide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p 2 body copy">
            <a:extLst>
              <a:ext uri="{FF2B5EF4-FFF2-40B4-BE49-F238E27FC236}">
                <a16:creationId xmlns:a16="http://schemas.microsoft.com/office/drawing/2014/main" id="{D1EC2954-4DA7-E1EF-5FC4-F735BAF9F421}"/>
              </a:ext>
            </a:extLst>
          </p:cNvPr>
          <p:cNvSpPr/>
          <p:nvPr userDrawn="1"/>
        </p:nvSpPr>
        <p:spPr>
          <a:xfrm>
            <a:off x="5856497" y="2144654"/>
            <a:ext cx="5743625" cy="1446550"/>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reading order is the order in which a screen reader will read aloud the text, objects and graphics alt text to a user.</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order is set </a:t>
            </a: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top to bottom.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see how this slide is ordered, in the “Home” ribbon, select “Arrange” and then “Selection Pane.”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You can then arrange items (bottom item is read first) in the order that would be helpful for users of screen readers.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ip 3">
            <a:extLst>
              <a:ext uri="{FF2B5EF4-FFF2-40B4-BE49-F238E27FC236}">
                <a16:creationId xmlns:a16="http://schemas.microsoft.com/office/drawing/2014/main" id="{E0EE9F2D-5F70-8BAC-343B-DE1BBF9031B7}"/>
              </a:ext>
            </a:extLst>
          </p:cNvPr>
          <p:cNvSpPr/>
          <p:nvPr userDrawn="1"/>
        </p:nvSpPr>
        <p:spPr>
          <a:xfrm>
            <a:off x="5856498" y="3983796"/>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3: Run the Accessibility Checker</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ip 3 body copy">
            <a:extLst>
              <a:ext uri="{FF2B5EF4-FFF2-40B4-BE49-F238E27FC236}">
                <a16:creationId xmlns:a16="http://schemas.microsoft.com/office/drawing/2014/main" id="{138E2CCC-8275-6C2D-8FAB-C32F09A8019B}"/>
              </a:ext>
            </a:extLst>
          </p:cNvPr>
          <p:cNvSpPr/>
          <p:nvPr userDrawn="1"/>
        </p:nvSpPr>
        <p:spPr>
          <a:xfrm>
            <a:off x="5856497" y="4277560"/>
            <a:ext cx="5643526" cy="1107996"/>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Before sharing your slides out, run the Accessibility Checker, which will give you a detailed list of areas where you can add accessibility features to your slides.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run, in the “Review” ribbon, select “Check Accessibility.” A report will open to give you suggested improvements.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hank you">
            <a:extLst>
              <a:ext uri="{FF2B5EF4-FFF2-40B4-BE49-F238E27FC236}">
                <a16:creationId xmlns:a16="http://schemas.microsoft.com/office/drawing/2014/main" id="{E16BBD98-F4AC-10F5-D596-672239C60B82}"/>
              </a:ext>
            </a:extLst>
          </p:cNvPr>
          <p:cNvSpPr/>
          <p:nvPr userDrawn="1"/>
        </p:nvSpPr>
        <p:spPr>
          <a:xfrm>
            <a:off x="5961066" y="5929575"/>
            <a:ext cx="4749184" cy="430887"/>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Thank you for helping making our DSHS products accessible to everyone!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62787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wo 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2FA-4D88-44B3-098B-C2C30019B56E}"/>
              </a:ext>
            </a:extLst>
          </p:cNvPr>
          <p:cNvSpPr>
            <a:spLocks noGrp="1"/>
          </p:cNvSpPr>
          <p:nvPr>
            <p:ph type="title"/>
          </p:nvPr>
        </p:nvSpPr>
        <p:spPr>
          <a:xfrm>
            <a:off x="839788" y="1230751"/>
            <a:ext cx="3932237" cy="186848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ECD8D36-A6D7-F046-8671-864331F36343}"/>
              </a:ext>
            </a:extLst>
          </p:cNvPr>
          <p:cNvSpPr>
            <a:spLocks noGrp="1"/>
          </p:cNvSpPr>
          <p:nvPr>
            <p:ph idx="1"/>
          </p:nvPr>
        </p:nvSpPr>
        <p:spPr>
          <a:xfrm>
            <a:off x="5183188" y="1250731"/>
            <a:ext cx="6172200" cy="48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EE4114-DB0B-10F1-886F-659EE6B4A7E8}"/>
              </a:ext>
            </a:extLst>
          </p:cNvPr>
          <p:cNvSpPr>
            <a:spLocks noGrp="1"/>
          </p:cNvSpPr>
          <p:nvPr>
            <p:ph type="body" sz="half" idx="2"/>
          </p:nvPr>
        </p:nvSpPr>
        <p:spPr>
          <a:xfrm>
            <a:off x="839788" y="3349690"/>
            <a:ext cx="3932237" cy="2761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2B02D92F-F111-BE25-DB63-8BDAA6F9ED67}"/>
              </a:ext>
            </a:extLst>
          </p:cNvPr>
          <p:cNvSpPr/>
          <p:nvPr userDrawn="1"/>
        </p:nvSpPr>
        <p:spPr>
          <a:xfrm>
            <a:off x="10298107" y="-268585"/>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C4D70A-E42A-F6DE-BCC6-CCE054ED026D}"/>
              </a:ext>
            </a:extLst>
          </p:cNvPr>
          <p:cNvSpPr/>
          <p:nvPr userDrawn="1"/>
        </p:nvSpPr>
        <p:spPr>
          <a:xfrm>
            <a:off x="323705" y="6296642"/>
            <a:ext cx="1072263" cy="75521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6BBD01-4D77-2E43-0A52-8442D4ACE00C}"/>
              </a:ext>
            </a:extLst>
          </p:cNvPr>
          <p:cNvSpPr/>
          <p:nvPr userDrawn="1"/>
        </p:nvSpPr>
        <p:spPr>
          <a:xfrm>
            <a:off x="-507498" y="5795415"/>
            <a:ext cx="1251243" cy="13387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BE91D0-B94A-3725-9369-19F24E8278C8}"/>
              </a:ext>
            </a:extLst>
          </p:cNvPr>
          <p:cNvSpPr/>
          <p:nvPr userDrawn="1"/>
        </p:nvSpPr>
        <p:spPr>
          <a:xfrm>
            <a:off x="11071641" y="-446113"/>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99B5ACF-DE78-A28C-2E1A-E46A195C9DD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09281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4822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173170" y="787532"/>
            <a:ext cx="7845660" cy="727806"/>
          </a:xfrm>
          <a:prstGeom prst="rect">
            <a:avLst/>
          </a:prstGeom>
        </p:spPr>
        <p:txBody>
          <a:bodyPr anchor="t">
            <a:normAutofit/>
          </a:bodyPr>
          <a:lstStyle>
            <a:lvl1pPr algn="ctr">
              <a:defRPr sz="4400"/>
            </a:lvl1pPr>
          </a:lstStyle>
          <a:p>
            <a:endParaRPr lang="en-US" dirty="0"/>
          </a:p>
        </p:txBody>
      </p:sp>
      <p:sp>
        <p:nvSpPr>
          <p:cNvPr id="5" name="Table Placeholder 4">
            <a:extLst>
              <a:ext uri="{FF2B5EF4-FFF2-40B4-BE49-F238E27FC236}">
                <a16:creationId xmlns:a16="http://schemas.microsoft.com/office/drawing/2014/main" id="{8CB09920-04B9-D184-ABA3-F5C173492A44}"/>
              </a:ext>
            </a:extLst>
          </p:cNvPr>
          <p:cNvSpPr>
            <a:spLocks noGrp="1"/>
          </p:cNvSpPr>
          <p:nvPr>
            <p:ph type="tbl" sz="quarter" idx="10"/>
          </p:nvPr>
        </p:nvSpPr>
        <p:spPr>
          <a:xfrm>
            <a:off x="888452" y="1650070"/>
            <a:ext cx="10315575" cy="4371975"/>
          </a:xfrm>
        </p:spPr>
        <p:txBody>
          <a:bodyPr/>
          <a:lstStyle>
            <a:lvl1pPr marL="0" indent="0">
              <a:buNone/>
              <a:defRPr/>
            </a:lvl1pPr>
          </a:lstStyle>
          <a:p>
            <a:endParaRPr lang="en-US" dirty="0"/>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CCA075E-17C0-0806-84C9-A0E02B98CC91}"/>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33073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shington Map Slide">
    <p:spTree>
      <p:nvGrpSpPr>
        <p:cNvPr id="1" name=""/>
        <p:cNvGrpSpPr/>
        <p:nvPr/>
      </p:nvGrpSpPr>
      <p:grpSpPr>
        <a:xfrm>
          <a:off x="0" y="0"/>
          <a:ext cx="0" cy="0"/>
          <a:chOff x="0" y="0"/>
          <a:chExt cx="0" cy="0"/>
        </a:xfrm>
      </p:grpSpPr>
      <p:sp>
        <p:nvSpPr>
          <p:cNvPr id="221" name="Freeform 220">
            <a:extLst>
              <a:ext uri="{FF2B5EF4-FFF2-40B4-BE49-F238E27FC236}">
                <a16:creationId xmlns:a16="http://schemas.microsoft.com/office/drawing/2014/main" id="{62E2A3CB-31A8-E26B-5C0E-AA129ABBEAA5}"/>
              </a:ext>
            </a:extLst>
          </p:cNvPr>
          <p:cNvSpPr/>
          <p:nvPr userDrawn="1"/>
        </p:nvSpPr>
        <p:spPr>
          <a:xfrm>
            <a:off x="3963000" y="1594945"/>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tx1">
              <a:lumMod val="85000"/>
              <a:lumOff val="15000"/>
            </a:schemeClr>
          </a:solidFill>
          <a:ln w="44302" cap="flat">
            <a:noFill/>
            <a:prstDash val="solid"/>
            <a:miter/>
          </a:ln>
        </p:spPr>
        <p:txBody>
          <a:bodyPr rtlCol="0" anchor="ctr"/>
          <a:lstStyle/>
          <a:p>
            <a:endParaRPr lang="en-US"/>
          </a:p>
        </p:txBody>
      </p:sp>
      <p:sp>
        <p:nvSpPr>
          <p:cNvPr id="212" name="Title 1">
            <a:extLst>
              <a:ext uri="{FF2B5EF4-FFF2-40B4-BE49-F238E27FC236}">
                <a16:creationId xmlns:a16="http://schemas.microsoft.com/office/drawing/2014/main" id="{1501488A-91FE-196E-2401-92BE070D70DF}"/>
              </a:ext>
            </a:extLst>
          </p:cNvPr>
          <p:cNvSpPr>
            <a:spLocks noGrp="1"/>
          </p:cNvSpPr>
          <p:nvPr>
            <p:ph type="ctrTitle" hasCustomPrompt="1"/>
          </p:nvPr>
        </p:nvSpPr>
        <p:spPr>
          <a:xfrm>
            <a:off x="2979982" y="374947"/>
            <a:ext cx="8076900" cy="727806"/>
          </a:xfrm>
          <a:prstGeom prst="rect">
            <a:avLst/>
          </a:prstGeom>
        </p:spPr>
        <p:txBody>
          <a:bodyPr anchor="t">
            <a:normAutofit/>
          </a:bodyPr>
          <a:lstStyle>
            <a:lvl1pPr algn="l">
              <a:defRPr sz="4400"/>
            </a:lvl1pPr>
          </a:lstStyle>
          <a:p>
            <a:r>
              <a:rPr lang="en-US" dirty="0"/>
              <a:t>Washington State map</a:t>
            </a:r>
          </a:p>
        </p:txBody>
      </p:sp>
      <p:sp>
        <p:nvSpPr>
          <p:cNvPr id="216" name="Freeform 215">
            <a:extLst>
              <a:ext uri="{FF2B5EF4-FFF2-40B4-BE49-F238E27FC236}">
                <a16:creationId xmlns:a16="http://schemas.microsoft.com/office/drawing/2014/main" id="{76832CBE-F6B3-0133-0607-2AB4B9B3CCDB}"/>
              </a:ext>
            </a:extLst>
          </p:cNvPr>
          <p:cNvSpPr/>
          <p:nvPr/>
        </p:nvSpPr>
        <p:spPr>
          <a:xfrm>
            <a:off x="3873362" y="1464364"/>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accent4"/>
          </a:solidFill>
          <a:ln w="44302" cap="flat">
            <a:noFill/>
            <a:prstDash val="solid"/>
            <a:miter/>
          </a:ln>
        </p:spPr>
        <p:txBody>
          <a:bodyPr rtlCol="0" anchor="ctr"/>
          <a:lstStyle/>
          <a:p>
            <a:endParaRPr lang="en-US"/>
          </a:p>
        </p:txBody>
      </p:sp>
      <p:sp>
        <p:nvSpPr>
          <p:cNvPr id="219" name="Subtitle 2">
            <a:extLst>
              <a:ext uri="{FF2B5EF4-FFF2-40B4-BE49-F238E27FC236}">
                <a16:creationId xmlns:a16="http://schemas.microsoft.com/office/drawing/2014/main" id="{8E3B9F91-4DCD-FEFD-8C99-C6BE976EABD9}"/>
              </a:ext>
            </a:extLst>
          </p:cNvPr>
          <p:cNvSpPr>
            <a:spLocks noGrp="1"/>
          </p:cNvSpPr>
          <p:nvPr>
            <p:ph type="subTitle" idx="1"/>
          </p:nvPr>
        </p:nvSpPr>
        <p:spPr>
          <a:xfrm>
            <a:off x="839788" y="2112580"/>
            <a:ext cx="2849343" cy="3983420"/>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20" name="Picture 21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3F0F5DC-BB7E-C82C-4B68-7BA837801855}"/>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400114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003-3C9A-38B8-050A-9DB29EBAEA4F}"/>
              </a:ext>
            </a:extLst>
          </p:cNvPr>
          <p:cNvSpPr>
            <a:spLocks noGrp="1"/>
          </p:cNvSpPr>
          <p:nvPr>
            <p:ph type="ctrTitle" hasCustomPrompt="1"/>
          </p:nvPr>
        </p:nvSpPr>
        <p:spPr>
          <a:xfrm>
            <a:off x="678217" y="395450"/>
            <a:ext cx="8076900" cy="727806"/>
          </a:xfrm>
          <a:prstGeom prst="rect">
            <a:avLst/>
          </a:prstGeom>
        </p:spPr>
        <p:txBody>
          <a:bodyPr anchor="t">
            <a:normAutofit/>
          </a:bodyPr>
          <a:lstStyle>
            <a:lvl1pPr algn="l">
              <a:defRPr sz="4400"/>
            </a:lvl1pPr>
          </a:lstStyle>
          <a:p>
            <a:r>
              <a:rPr lang="en-US" dirty="0"/>
              <a:t>Project Timeline</a:t>
            </a:r>
          </a:p>
        </p:txBody>
      </p:sp>
      <p:sp>
        <p:nvSpPr>
          <p:cNvPr id="4" name="Subtitle 2">
            <a:extLst>
              <a:ext uri="{FF2B5EF4-FFF2-40B4-BE49-F238E27FC236}">
                <a16:creationId xmlns:a16="http://schemas.microsoft.com/office/drawing/2014/main" id="{E66C063B-7E11-28D7-52F6-86CD36A5EAE9}"/>
              </a:ext>
            </a:extLst>
          </p:cNvPr>
          <p:cNvSpPr>
            <a:spLocks noGrp="1"/>
          </p:cNvSpPr>
          <p:nvPr>
            <p:ph type="subTitle" idx="1" hasCustomPrompt="1"/>
          </p:nvPr>
        </p:nvSpPr>
        <p:spPr>
          <a:xfrm>
            <a:off x="678218" y="1207078"/>
            <a:ext cx="2275190" cy="463735"/>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At-a-glance</a:t>
            </a:r>
          </a:p>
        </p:txBody>
      </p:sp>
      <p:sp>
        <p:nvSpPr>
          <p:cNvPr id="7" name="Text Placeholder 6">
            <a:extLst>
              <a:ext uri="{FF2B5EF4-FFF2-40B4-BE49-F238E27FC236}">
                <a16:creationId xmlns:a16="http://schemas.microsoft.com/office/drawing/2014/main" id="{BB68C384-1734-D885-77E5-E94F6EF6E965}"/>
              </a:ext>
            </a:extLst>
          </p:cNvPr>
          <p:cNvSpPr>
            <a:spLocks noGrp="1"/>
          </p:cNvSpPr>
          <p:nvPr>
            <p:ph type="body" sz="quarter" idx="11" hasCustomPrompt="1"/>
          </p:nvPr>
        </p:nvSpPr>
        <p:spPr>
          <a:xfrm>
            <a:off x="678217" y="2051926"/>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1" name="Text Placeholder 6">
            <a:extLst>
              <a:ext uri="{FF2B5EF4-FFF2-40B4-BE49-F238E27FC236}">
                <a16:creationId xmlns:a16="http://schemas.microsoft.com/office/drawing/2014/main" id="{81DB6266-86E9-2E03-1C1C-BFF3AB4B848E}"/>
              </a:ext>
            </a:extLst>
          </p:cNvPr>
          <p:cNvSpPr>
            <a:spLocks noGrp="1"/>
          </p:cNvSpPr>
          <p:nvPr>
            <p:ph type="body" sz="quarter" idx="12" hasCustomPrompt="1"/>
          </p:nvPr>
        </p:nvSpPr>
        <p:spPr>
          <a:xfrm>
            <a:off x="2548998" y="2059590"/>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2" name="Text Placeholder 6">
            <a:extLst>
              <a:ext uri="{FF2B5EF4-FFF2-40B4-BE49-F238E27FC236}">
                <a16:creationId xmlns:a16="http://schemas.microsoft.com/office/drawing/2014/main" id="{23AE85F6-A848-A0D7-4B97-4F4BABFA9FA6}"/>
              </a:ext>
            </a:extLst>
          </p:cNvPr>
          <p:cNvSpPr>
            <a:spLocks noGrp="1"/>
          </p:cNvSpPr>
          <p:nvPr>
            <p:ph type="body" sz="quarter" idx="13" hasCustomPrompt="1"/>
          </p:nvPr>
        </p:nvSpPr>
        <p:spPr>
          <a:xfrm>
            <a:off x="4419779"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3" name="Text Placeholder 6">
            <a:extLst>
              <a:ext uri="{FF2B5EF4-FFF2-40B4-BE49-F238E27FC236}">
                <a16:creationId xmlns:a16="http://schemas.microsoft.com/office/drawing/2014/main" id="{579076E7-ACD8-004B-8FFF-E38A69AEF411}"/>
              </a:ext>
            </a:extLst>
          </p:cNvPr>
          <p:cNvSpPr>
            <a:spLocks noGrp="1"/>
          </p:cNvSpPr>
          <p:nvPr>
            <p:ph type="body" sz="quarter" idx="14" hasCustomPrompt="1"/>
          </p:nvPr>
        </p:nvSpPr>
        <p:spPr>
          <a:xfrm>
            <a:off x="6290560"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4" name="Text Placeholder 6">
            <a:extLst>
              <a:ext uri="{FF2B5EF4-FFF2-40B4-BE49-F238E27FC236}">
                <a16:creationId xmlns:a16="http://schemas.microsoft.com/office/drawing/2014/main" id="{D43F51E9-99AB-CCA3-479B-4A77470BD22B}"/>
              </a:ext>
            </a:extLst>
          </p:cNvPr>
          <p:cNvSpPr>
            <a:spLocks noGrp="1"/>
          </p:cNvSpPr>
          <p:nvPr>
            <p:ph type="body" sz="quarter" idx="15" hasCustomPrompt="1"/>
          </p:nvPr>
        </p:nvSpPr>
        <p:spPr>
          <a:xfrm>
            <a:off x="816134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5" name="Text Placeholder 6">
            <a:extLst>
              <a:ext uri="{FF2B5EF4-FFF2-40B4-BE49-F238E27FC236}">
                <a16:creationId xmlns:a16="http://schemas.microsoft.com/office/drawing/2014/main" id="{DC2F18C2-B853-A967-51A1-C1E765CFE7A9}"/>
              </a:ext>
            </a:extLst>
          </p:cNvPr>
          <p:cNvSpPr>
            <a:spLocks noGrp="1"/>
          </p:cNvSpPr>
          <p:nvPr>
            <p:ph type="body" sz="quarter" idx="16" hasCustomPrompt="1"/>
          </p:nvPr>
        </p:nvSpPr>
        <p:spPr>
          <a:xfrm>
            <a:off x="1003212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7" name="Text Placeholder 6">
            <a:extLst>
              <a:ext uri="{FF2B5EF4-FFF2-40B4-BE49-F238E27FC236}">
                <a16:creationId xmlns:a16="http://schemas.microsoft.com/office/drawing/2014/main" id="{84B9C61B-2FDA-D805-7AE1-D7BAF8599D96}"/>
              </a:ext>
            </a:extLst>
          </p:cNvPr>
          <p:cNvSpPr>
            <a:spLocks noGrp="1"/>
          </p:cNvSpPr>
          <p:nvPr>
            <p:ph type="body" sz="quarter" idx="17" hasCustomPrompt="1"/>
          </p:nvPr>
        </p:nvSpPr>
        <p:spPr>
          <a:xfrm>
            <a:off x="678217" y="2951035"/>
            <a:ext cx="1723396" cy="1684465"/>
          </a:xfrm>
        </p:spPr>
        <p:txBody>
          <a:bodyPr>
            <a:normAutofit/>
          </a:bodyPr>
          <a:lstStyle>
            <a:lvl1pPr marL="0" indent="0">
              <a:buNone/>
              <a:defRPr sz="1200"/>
            </a:lvl1pPr>
          </a:lstStyle>
          <a:p>
            <a:pPr lvl="0"/>
            <a:r>
              <a:rPr lang="en-US" dirty="0"/>
              <a:t>Project Step Info</a:t>
            </a:r>
          </a:p>
        </p:txBody>
      </p:sp>
      <p:sp>
        <p:nvSpPr>
          <p:cNvPr id="18" name="Text Placeholder 6">
            <a:extLst>
              <a:ext uri="{FF2B5EF4-FFF2-40B4-BE49-F238E27FC236}">
                <a16:creationId xmlns:a16="http://schemas.microsoft.com/office/drawing/2014/main" id="{06121F2C-3308-9174-1E82-2D0EB998DF22}"/>
              </a:ext>
            </a:extLst>
          </p:cNvPr>
          <p:cNvSpPr>
            <a:spLocks noGrp="1"/>
          </p:cNvSpPr>
          <p:nvPr>
            <p:ph type="body" sz="quarter" idx="18" hasCustomPrompt="1"/>
          </p:nvPr>
        </p:nvSpPr>
        <p:spPr>
          <a:xfrm>
            <a:off x="2548998" y="2958699"/>
            <a:ext cx="1723396" cy="1684465"/>
          </a:xfrm>
        </p:spPr>
        <p:txBody>
          <a:bodyPr>
            <a:normAutofit/>
          </a:bodyPr>
          <a:lstStyle>
            <a:lvl1pPr marL="0" indent="0">
              <a:buNone/>
              <a:defRPr sz="1200"/>
            </a:lvl1pPr>
          </a:lstStyle>
          <a:p>
            <a:pPr lvl="0"/>
            <a:r>
              <a:rPr lang="en-US" dirty="0"/>
              <a:t>Project Step Info</a:t>
            </a:r>
          </a:p>
        </p:txBody>
      </p:sp>
      <p:sp>
        <p:nvSpPr>
          <p:cNvPr id="19" name="Text Placeholder 6">
            <a:extLst>
              <a:ext uri="{FF2B5EF4-FFF2-40B4-BE49-F238E27FC236}">
                <a16:creationId xmlns:a16="http://schemas.microsoft.com/office/drawing/2014/main" id="{965179CE-5525-FADF-E47A-C51924AC3AC4}"/>
              </a:ext>
            </a:extLst>
          </p:cNvPr>
          <p:cNvSpPr>
            <a:spLocks noGrp="1"/>
          </p:cNvSpPr>
          <p:nvPr>
            <p:ph type="body" sz="quarter" idx="19" hasCustomPrompt="1"/>
          </p:nvPr>
        </p:nvSpPr>
        <p:spPr>
          <a:xfrm>
            <a:off x="4419779" y="2940087"/>
            <a:ext cx="1723396" cy="1684465"/>
          </a:xfrm>
        </p:spPr>
        <p:txBody>
          <a:bodyPr>
            <a:normAutofit/>
          </a:bodyPr>
          <a:lstStyle>
            <a:lvl1pPr marL="0" indent="0">
              <a:buNone/>
              <a:defRPr sz="1200"/>
            </a:lvl1pPr>
          </a:lstStyle>
          <a:p>
            <a:pPr lvl="0"/>
            <a:r>
              <a:rPr lang="en-US" dirty="0"/>
              <a:t>Project Step Info</a:t>
            </a:r>
          </a:p>
        </p:txBody>
      </p:sp>
      <p:sp>
        <p:nvSpPr>
          <p:cNvPr id="20" name="Text Placeholder 6">
            <a:extLst>
              <a:ext uri="{FF2B5EF4-FFF2-40B4-BE49-F238E27FC236}">
                <a16:creationId xmlns:a16="http://schemas.microsoft.com/office/drawing/2014/main" id="{C936702D-CD06-B45D-1184-21661AFD44DE}"/>
              </a:ext>
            </a:extLst>
          </p:cNvPr>
          <p:cNvSpPr>
            <a:spLocks noGrp="1"/>
          </p:cNvSpPr>
          <p:nvPr>
            <p:ph type="body" sz="quarter" idx="20" hasCustomPrompt="1"/>
          </p:nvPr>
        </p:nvSpPr>
        <p:spPr>
          <a:xfrm>
            <a:off x="6290560" y="2940087"/>
            <a:ext cx="1723396" cy="1684465"/>
          </a:xfrm>
        </p:spPr>
        <p:txBody>
          <a:bodyPr>
            <a:normAutofit/>
          </a:bodyPr>
          <a:lstStyle>
            <a:lvl1pPr marL="0" indent="0">
              <a:buNone/>
              <a:defRPr sz="1200"/>
            </a:lvl1pPr>
          </a:lstStyle>
          <a:p>
            <a:pPr lvl="0"/>
            <a:r>
              <a:rPr lang="en-US" dirty="0"/>
              <a:t>Project Step Info</a:t>
            </a:r>
          </a:p>
        </p:txBody>
      </p:sp>
      <p:sp>
        <p:nvSpPr>
          <p:cNvPr id="21" name="Text Placeholder 6">
            <a:extLst>
              <a:ext uri="{FF2B5EF4-FFF2-40B4-BE49-F238E27FC236}">
                <a16:creationId xmlns:a16="http://schemas.microsoft.com/office/drawing/2014/main" id="{DBFFCA8F-D112-E3B2-480F-9D393041D804}"/>
              </a:ext>
            </a:extLst>
          </p:cNvPr>
          <p:cNvSpPr>
            <a:spLocks noGrp="1"/>
          </p:cNvSpPr>
          <p:nvPr>
            <p:ph type="body" sz="quarter" idx="21" hasCustomPrompt="1"/>
          </p:nvPr>
        </p:nvSpPr>
        <p:spPr>
          <a:xfrm>
            <a:off x="8161341" y="2940087"/>
            <a:ext cx="1723396" cy="1684465"/>
          </a:xfrm>
        </p:spPr>
        <p:txBody>
          <a:bodyPr>
            <a:normAutofit/>
          </a:bodyPr>
          <a:lstStyle>
            <a:lvl1pPr marL="0" indent="0">
              <a:buNone/>
              <a:defRPr sz="1200"/>
            </a:lvl1pPr>
          </a:lstStyle>
          <a:p>
            <a:pPr lvl="0"/>
            <a:r>
              <a:rPr lang="en-US" dirty="0"/>
              <a:t>Project Step Info</a:t>
            </a:r>
          </a:p>
        </p:txBody>
      </p:sp>
      <p:sp>
        <p:nvSpPr>
          <p:cNvPr id="22" name="Text Placeholder 6">
            <a:extLst>
              <a:ext uri="{FF2B5EF4-FFF2-40B4-BE49-F238E27FC236}">
                <a16:creationId xmlns:a16="http://schemas.microsoft.com/office/drawing/2014/main" id="{1892BC49-C1BB-2497-3862-86819F132151}"/>
              </a:ext>
            </a:extLst>
          </p:cNvPr>
          <p:cNvSpPr>
            <a:spLocks noGrp="1"/>
          </p:cNvSpPr>
          <p:nvPr>
            <p:ph type="body" sz="quarter" idx="22" hasCustomPrompt="1"/>
          </p:nvPr>
        </p:nvSpPr>
        <p:spPr>
          <a:xfrm>
            <a:off x="10032121" y="2940087"/>
            <a:ext cx="1723396" cy="1684465"/>
          </a:xfrm>
        </p:spPr>
        <p:txBody>
          <a:bodyPr>
            <a:normAutofit/>
          </a:bodyPr>
          <a:lstStyle>
            <a:lvl1pPr marL="0" indent="0">
              <a:buNone/>
              <a:defRPr sz="1200"/>
            </a:lvl1pPr>
          </a:lstStyle>
          <a:p>
            <a:pPr lvl="0"/>
            <a:r>
              <a:rPr lang="en-US" dirty="0"/>
              <a:t>Project Step Info</a:t>
            </a:r>
          </a:p>
        </p:txBody>
      </p:sp>
      <p:sp>
        <p:nvSpPr>
          <p:cNvPr id="23" name="Text Placeholder 6">
            <a:extLst>
              <a:ext uri="{FF2B5EF4-FFF2-40B4-BE49-F238E27FC236}">
                <a16:creationId xmlns:a16="http://schemas.microsoft.com/office/drawing/2014/main" id="{64758217-CC69-E1C8-3FB0-6865AA5D3421}"/>
              </a:ext>
            </a:extLst>
          </p:cNvPr>
          <p:cNvSpPr>
            <a:spLocks noGrp="1"/>
          </p:cNvSpPr>
          <p:nvPr>
            <p:ph type="body" sz="quarter" idx="23" hasCustomPrompt="1"/>
          </p:nvPr>
        </p:nvSpPr>
        <p:spPr>
          <a:xfrm>
            <a:off x="678217" y="4884464"/>
            <a:ext cx="1723396" cy="691274"/>
          </a:xfrm>
        </p:spPr>
        <p:txBody>
          <a:bodyPr>
            <a:normAutofit/>
          </a:bodyPr>
          <a:lstStyle>
            <a:lvl1pPr marL="0" indent="0">
              <a:buNone/>
              <a:defRPr sz="1600" b="1"/>
            </a:lvl1pPr>
          </a:lstStyle>
          <a:p>
            <a:pPr lvl="0"/>
            <a:r>
              <a:rPr lang="en-US" dirty="0"/>
              <a:t>Milestone Date</a:t>
            </a:r>
          </a:p>
        </p:txBody>
      </p:sp>
      <p:sp>
        <p:nvSpPr>
          <p:cNvPr id="24" name="Text Placeholder 6">
            <a:extLst>
              <a:ext uri="{FF2B5EF4-FFF2-40B4-BE49-F238E27FC236}">
                <a16:creationId xmlns:a16="http://schemas.microsoft.com/office/drawing/2014/main" id="{51BD2391-C77D-1219-9814-02E00BB8A091}"/>
              </a:ext>
            </a:extLst>
          </p:cNvPr>
          <p:cNvSpPr>
            <a:spLocks noGrp="1"/>
          </p:cNvSpPr>
          <p:nvPr>
            <p:ph type="body" sz="quarter" idx="24" hasCustomPrompt="1"/>
          </p:nvPr>
        </p:nvSpPr>
        <p:spPr>
          <a:xfrm>
            <a:off x="2548998" y="4884464"/>
            <a:ext cx="1723396" cy="691274"/>
          </a:xfrm>
        </p:spPr>
        <p:txBody>
          <a:bodyPr>
            <a:normAutofit/>
          </a:bodyPr>
          <a:lstStyle>
            <a:lvl1pPr marL="0" indent="0">
              <a:buNone/>
              <a:defRPr sz="1600" b="1"/>
            </a:lvl1pPr>
          </a:lstStyle>
          <a:p>
            <a:pPr lvl="0"/>
            <a:r>
              <a:rPr lang="en-US" dirty="0"/>
              <a:t>Milestone Date</a:t>
            </a:r>
          </a:p>
        </p:txBody>
      </p:sp>
      <p:sp>
        <p:nvSpPr>
          <p:cNvPr id="25" name="Text Placeholder 6">
            <a:extLst>
              <a:ext uri="{FF2B5EF4-FFF2-40B4-BE49-F238E27FC236}">
                <a16:creationId xmlns:a16="http://schemas.microsoft.com/office/drawing/2014/main" id="{A0325367-6FCE-1DAE-B661-6DEEEDA0BC0E}"/>
              </a:ext>
            </a:extLst>
          </p:cNvPr>
          <p:cNvSpPr>
            <a:spLocks noGrp="1"/>
          </p:cNvSpPr>
          <p:nvPr>
            <p:ph type="body" sz="quarter" idx="25" hasCustomPrompt="1"/>
          </p:nvPr>
        </p:nvSpPr>
        <p:spPr>
          <a:xfrm>
            <a:off x="4419779" y="4884464"/>
            <a:ext cx="1723396" cy="691274"/>
          </a:xfrm>
        </p:spPr>
        <p:txBody>
          <a:bodyPr>
            <a:normAutofit/>
          </a:bodyPr>
          <a:lstStyle>
            <a:lvl1pPr marL="0" indent="0">
              <a:buNone/>
              <a:defRPr sz="1600" b="1"/>
            </a:lvl1pPr>
          </a:lstStyle>
          <a:p>
            <a:pPr lvl="0"/>
            <a:r>
              <a:rPr lang="en-US" dirty="0"/>
              <a:t>Milestone Date</a:t>
            </a:r>
          </a:p>
        </p:txBody>
      </p:sp>
      <p:sp>
        <p:nvSpPr>
          <p:cNvPr id="26" name="Text Placeholder 6">
            <a:extLst>
              <a:ext uri="{FF2B5EF4-FFF2-40B4-BE49-F238E27FC236}">
                <a16:creationId xmlns:a16="http://schemas.microsoft.com/office/drawing/2014/main" id="{AE1EE375-3654-F54D-B559-6632F554905C}"/>
              </a:ext>
            </a:extLst>
          </p:cNvPr>
          <p:cNvSpPr>
            <a:spLocks noGrp="1"/>
          </p:cNvSpPr>
          <p:nvPr>
            <p:ph type="body" sz="quarter" idx="26" hasCustomPrompt="1"/>
          </p:nvPr>
        </p:nvSpPr>
        <p:spPr>
          <a:xfrm>
            <a:off x="6290560" y="4884464"/>
            <a:ext cx="1723396" cy="691274"/>
          </a:xfrm>
        </p:spPr>
        <p:txBody>
          <a:bodyPr>
            <a:normAutofit/>
          </a:bodyPr>
          <a:lstStyle>
            <a:lvl1pPr marL="0" indent="0">
              <a:buNone/>
              <a:defRPr sz="1600" b="1"/>
            </a:lvl1pPr>
          </a:lstStyle>
          <a:p>
            <a:pPr lvl="0"/>
            <a:r>
              <a:rPr lang="en-US" dirty="0"/>
              <a:t>Milestone Date</a:t>
            </a:r>
          </a:p>
        </p:txBody>
      </p:sp>
      <p:sp>
        <p:nvSpPr>
          <p:cNvPr id="27" name="Text Placeholder 6">
            <a:extLst>
              <a:ext uri="{FF2B5EF4-FFF2-40B4-BE49-F238E27FC236}">
                <a16:creationId xmlns:a16="http://schemas.microsoft.com/office/drawing/2014/main" id="{22344FC9-1D81-B16A-5466-D54DB3DCFA5C}"/>
              </a:ext>
            </a:extLst>
          </p:cNvPr>
          <p:cNvSpPr>
            <a:spLocks noGrp="1"/>
          </p:cNvSpPr>
          <p:nvPr>
            <p:ph type="body" sz="quarter" idx="27" hasCustomPrompt="1"/>
          </p:nvPr>
        </p:nvSpPr>
        <p:spPr>
          <a:xfrm>
            <a:off x="8161341" y="4884464"/>
            <a:ext cx="1723396" cy="691274"/>
          </a:xfrm>
        </p:spPr>
        <p:txBody>
          <a:bodyPr>
            <a:normAutofit/>
          </a:bodyPr>
          <a:lstStyle>
            <a:lvl1pPr marL="0" indent="0">
              <a:buNone/>
              <a:defRPr sz="1600" b="1"/>
            </a:lvl1pPr>
          </a:lstStyle>
          <a:p>
            <a:pPr lvl="0"/>
            <a:r>
              <a:rPr lang="en-US" dirty="0"/>
              <a:t>Milestone Date</a:t>
            </a:r>
          </a:p>
        </p:txBody>
      </p:sp>
      <p:sp>
        <p:nvSpPr>
          <p:cNvPr id="28" name="Text Placeholder 6">
            <a:extLst>
              <a:ext uri="{FF2B5EF4-FFF2-40B4-BE49-F238E27FC236}">
                <a16:creationId xmlns:a16="http://schemas.microsoft.com/office/drawing/2014/main" id="{3C3790DE-E4CE-B013-940B-6973354AE895}"/>
              </a:ext>
            </a:extLst>
          </p:cNvPr>
          <p:cNvSpPr>
            <a:spLocks noGrp="1"/>
          </p:cNvSpPr>
          <p:nvPr>
            <p:ph type="body" sz="quarter" idx="28" hasCustomPrompt="1"/>
          </p:nvPr>
        </p:nvSpPr>
        <p:spPr>
          <a:xfrm>
            <a:off x="10032122" y="4884464"/>
            <a:ext cx="1723396" cy="691274"/>
          </a:xfrm>
        </p:spPr>
        <p:txBody>
          <a:bodyPr>
            <a:normAutofit/>
          </a:bodyPr>
          <a:lstStyle>
            <a:lvl1pPr marL="0" indent="0">
              <a:buNone/>
              <a:defRPr sz="1600" b="1"/>
            </a:lvl1pPr>
          </a:lstStyle>
          <a:p>
            <a:pPr lvl="0"/>
            <a:r>
              <a:rPr lang="en-US" dirty="0"/>
              <a:t>Milestone Date</a:t>
            </a:r>
          </a:p>
        </p:txBody>
      </p:sp>
      <p:cxnSp>
        <p:nvCxnSpPr>
          <p:cNvPr id="30" name="Straight Arrow Connector 29">
            <a:extLst>
              <a:ext uri="{FF2B5EF4-FFF2-40B4-BE49-F238E27FC236}">
                <a16:creationId xmlns:a16="http://schemas.microsoft.com/office/drawing/2014/main" id="{81EF1948-E891-B36A-0A7D-0A96A6E7DECF}"/>
              </a:ext>
            </a:extLst>
          </p:cNvPr>
          <p:cNvCxnSpPr>
            <a:cxnSpLocks/>
          </p:cNvCxnSpPr>
          <p:nvPr userDrawn="1"/>
        </p:nvCxnSpPr>
        <p:spPr>
          <a:xfrm>
            <a:off x="2953408" y="1446351"/>
            <a:ext cx="8802109" cy="0"/>
          </a:xfrm>
          <a:prstGeom prst="straightConnector1">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0A7DD1F-CF05-C5BF-8B32-4C77BE33CB38}"/>
              </a:ext>
            </a:extLst>
          </p:cNvPr>
          <p:cNvPicPr>
            <a:picLocks noChangeAspect="1"/>
          </p:cNvPicPr>
          <p:nvPr userDrawn="1"/>
        </p:nvPicPr>
        <p:blipFill>
          <a:blip r:embed="rId2"/>
          <a:stretch>
            <a:fillRect/>
          </a:stretch>
        </p:blipFill>
        <p:spPr>
          <a:xfrm>
            <a:off x="10098167" y="189064"/>
            <a:ext cx="1657350" cy="463735"/>
          </a:xfrm>
          <a:prstGeom prst="rect">
            <a:avLst/>
          </a:prstGeom>
        </p:spPr>
      </p:pic>
    </p:spTree>
    <p:extLst>
      <p:ext uri="{BB962C8B-B14F-4D97-AF65-F5344CB8AC3E}">
        <p14:creationId xmlns:p14="http://schemas.microsoft.com/office/powerpoint/2010/main" val="128663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00158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Slide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58558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167190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3520967" y="-55180"/>
            <a:ext cx="8671034" cy="696835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4466897" y="1363140"/>
            <a:ext cx="6952238"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466897" y="4630330"/>
            <a:ext cx="6952238"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604700" y="1908970"/>
            <a:ext cx="2405188" cy="3040060"/>
          </a:xfrm>
          <a:prstGeom prst="rect">
            <a:avLst/>
          </a:prstGeom>
        </p:spPr>
      </p:pic>
    </p:spTree>
    <p:extLst>
      <p:ext uri="{BB962C8B-B14F-4D97-AF65-F5344CB8AC3E}">
        <p14:creationId xmlns:p14="http://schemas.microsoft.com/office/powerpoint/2010/main" val="2741572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336226" y="2218341"/>
            <a:ext cx="7519546" cy="2421317"/>
          </a:xfrm>
          <a:prstGeom prst="rect">
            <a:avLst/>
          </a:prstGeom>
        </p:spPr>
        <p:txBody>
          <a:bodyPr anchor="b">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061112" y="4858629"/>
            <a:ext cx="4069773"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4095300" y="560578"/>
            <a:ext cx="4001399" cy="1593964"/>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DF164-D0EC-7AB6-49FE-D5864E18AB1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D3EEFF-1DE5-B253-0807-B0C12C7A2FCE}"/>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0696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2E755-EDC0-79C4-7E5E-B9520198BA60}"/>
              </a:ext>
            </a:extLst>
          </p:cNvPr>
          <p:cNvSpPr/>
          <p:nvPr userDrawn="1"/>
        </p:nvSpPr>
        <p:spPr>
          <a:xfrm>
            <a:off x="-1" y="0"/>
            <a:ext cx="12192001" cy="4357444"/>
          </a:xfrm>
          <a:prstGeom prst="rect">
            <a:avLst/>
          </a:prstGeom>
          <a:solidFill>
            <a:srgbClr val="3884E2">
              <a:alpha val="26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A79B1-6539-43C0-D141-E770222E9C75}"/>
              </a:ext>
            </a:extLst>
          </p:cNvPr>
          <p:cNvSpPr/>
          <p:nvPr userDrawn="1"/>
        </p:nvSpPr>
        <p:spPr>
          <a:xfrm>
            <a:off x="-1" y="4038410"/>
            <a:ext cx="12191999" cy="284922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1DA1D-2F2E-7EAB-21F7-4EC89C0AA41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1524000" y="2839853"/>
            <a:ext cx="9144000" cy="1993509"/>
          </a:xfrm>
          <a:prstGeom prst="rect">
            <a:avLst/>
          </a:prstGeom>
        </p:spPr>
        <p:txBody>
          <a:bodyPr anchor="b"/>
          <a:lstStyle>
            <a:lvl1pPr algn="ctr">
              <a:defRPr sz="6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1524000" y="5245915"/>
            <a:ext cx="9144000"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677588" y="702821"/>
            <a:ext cx="4836823" cy="1926756"/>
          </a:xfrm>
          <a:prstGeom prst="rect">
            <a:avLst/>
          </a:prstGeom>
        </p:spPr>
      </p:pic>
    </p:spTree>
    <p:extLst>
      <p:ext uri="{BB962C8B-B14F-4D97-AF65-F5344CB8AC3E}">
        <p14:creationId xmlns:p14="http://schemas.microsoft.com/office/powerpoint/2010/main" val="335394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6505500" y="1981325"/>
            <a:ext cx="5365176" cy="2421317"/>
          </a:xfrm>
          <a:prstGeom prst="rect">
            <a:avLst/>
          </a:prstGeom>
        </p:spPr>
        <p:txBody>
          <a:bodyPr anchor="b">
            <a:normAutofit/>
          </a:bodyPr>
          <a:lstStyle>
            <a:lvl1pPr algn="ctr">
              <a:defRPr sz="5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7040976" y="4955331"/>
            <a:ext cx="4559337"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70904" y="1966336"/>
            <a:ext cx="5725093" cy="2280600"/>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3F40D4-95EF-9347-592C-24158F84F58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4247C-DE13-FF71-E934-6DC3CE8F96BC}"/>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9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109851" y="2953203"/>
            <a:ext cx="8210794" cy="1783917"/>
          </a:xfrm>
          <a:prstGeom prst="rect">
            <a:avLst/>
          </a:prstGeom>
        </p:spPr>
        <p:txBody>
          <a:bodyPr anchor="t">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109850" y="5298230"/>
            <a:ext cx="8210793" cy="637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1109850" y="709529"/>
            <a:ext cx="4907678" cy="1954981"/>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283314" y="202625"/>
            <a:ext cx="11625371" cy="645274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7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5372099" y="0"/>
            <a:ext cx="6819901"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6096000" y="1595358"/>
            <a:ext cx="5365176"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6743702" y="4612430"/>
            <a:ext cx="4069773"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895060" y="1228502"/>
            <a:ext cx="3717059" cy="4698212"/>
          </a:xfrm>
          <a:prstGeom prst="rect">
            <a:avLst/>
          </a:prstGeom>
        </p:spPr>
      </p:pic>
    </p:spTree>
    <p:extLst>
      <p:ext uri="{BB962C8B-B14F-4D97-AF65-F5344CB8AC3E}">
        <p14:creationId xmlns:p14="http://schemas.microsoft.com/office/powerpoint/2010/main" val="401157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imp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B6C8-6079-2863-0B77-69F7677845AD}"/>
              </a:ext>
            </a:extLst>
          </p:cNvPr>
          <p:cNvSpPr>
            <a:spLocks noGrp="1"/>
          </p:cNvSpPr>
          <p:nvPr>
            <p:ph type="title"/>
          </p:nvPr>
        </p:nvSpPr>
        <p:spPr>
          <a:xfrm>
            <a:off x="1361424" y="1280202"/>
            <a:ext cx="94451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D5469E-6DF0-6B9F-6837-1527E8B02F90}"/>
              </a:ext>
            </a:extLst>
          </p:cNvPr>
          <p:cNvSpPr>
            <a:spLocks noGrp="1"/>
          </p:cNvSpPr>
          <p:nvPr>
            <p:ph idx="1"/>
          </p:nvPr>
        </p:nvSpPr>
        <p:spPr>
          <a:xfrm>
            <a:off x="1361424" y="2722417"/>
            <a:ext cx="9445121"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5477431-EBBF-F695-3088-60D03B670EC0}"/>
              </a:ext>
            </a:extLst>
          </p:cNvPr>
          <p:cNvSpPr txBox="1"/>
          <p:nvPr userDrawn="1"/>
        </p:nvSpPr>
        <p:spPr>
          <a:xfrm>
            <a:off x="3411681" y="6486276"/>
            <a:ext cx="5368638" cy="276999"/>
          </a:xfrm>
          <a:prstGeom prst="rect">
            <a:avLst/>
          </a:prstGeom>
          <a:noFill/>
        </p:spPr>
        <p:txBody>
          <a:bodyPr wrap="square" rtlCol="0">
            <a:spAutoFit/>
          </a:bodyPr>
          <a:lstStyle/>
          <a:p>
            <a:pPr algn="ctr"/>
            <a:r>
              <a:rPr lang="en-US" sz="1200"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Washington State Department of Social and Health Services</a:t>
            </a:r>
          </a:p>
        </p:txBody>
      </p:sp>
      <p:cxnSp>
        <p:nvCxnSpPr>
          <p:cNvPr id="11" name="Straight Connector 10">
            <a:extLst>
              <a:ext uri="{FF2B5EF4-FFF2-40B4-BE49-F238E27FC236}">
                <a16:creationId xmlns:a16="http://schemas.microsoft.com/office/drawing/2014/main" id="{D3AF2613-A286-73C1-B9C4-96025F4E9A9D}"/>
              </a:ext>
            </a:extLst>
          </p:cNvPr>
          <p:cNvCxnSpPr>
            <a:cxnSpLocks/>
          </p:cNvCxnSpPr>
          <p:nvPr userDrawn="1"/>
        </p:nvCxnSpPr>
        <p:spPr>
          <a:xfrm>
            <a:off x="242237" y="6624776"/>
            <a:ext cx="316944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D740AF-16D0-B258-D00B-80BBA3FAA0A2}"/>
              </a:ext>
            </a:extLst>
          </p:cNvPr>
          <p:cNvCxnSpPr>
            <a:cxnSpLocks/>
          </p:cNvCxnSpPr>
          <p:nvPr userDrawn="1"/>
        </p:nvCxnSpPr>
        <p:spPr>
          <a:xfrm>
            <a:off x="8780319" y="6624776"/>
            <a:ext cx="3144981"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8" name="Picture 1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7DCDECF-6D86-DABF-71B5-69F811009F7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30070676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genda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A79B1-6539-43C0-D141-E770222E9C75}"/>
              </a:ext>
            </a:extLst>
          </p:cNvPr>
          <p:cNvSpPr/>
          <p:nvPr userDrawn="1"/>
        </p:nvSpPr>
        <p:spPr>
          <a:xfrm>
            <a:off x="0" y="-20582"/>
            <a:ext cx="12191999" cy="147892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0D5C9-3090-0E15-0B67-66963DF1AA49}"/>
              </a:ext>
            </a:extLst>
          </p:cNvPr>
          <p:cNvSpPr/>
          <p:nvPr userDrawn="1"/>
        </p:nvSpPr>
        <p:spPr>
          <a:xfrm>
            <a:off x="519678" y="414283"/>
            <a:ext cx="1934480" cy="661244"/>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2973835" y="159339"/>
            <a:ext cx="7431697" cy="1119083"/>
          </a:xfrm>
          <a:prstGeom prst="rect">
            <a:avLst/>
          </a:prstGeom>
        </p:spPr>
        <p:txBody>
          <a:bodyPr anchor="b"/>
          <a:lstStyle>
            <a:lvl1pPr algn="l">
              <a:defRPr sz="6000" b="1">
                <a:solidFill>
                  <a:schemeClr val="bg1"/>
                </a:solidFill>
              </a:defRPr>
            </a:lvl1pPr>
          </a:lstStyle>
          <a:p>
            <a:r>
              <a:rPr lang="en-US" dirty="0"/>
              <a:t>Agenda</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888424" y="2089620"/>
            <a:ext cx="8733558" cy="4249115"/>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pic>
        <p:nvPicPr>
          <p:cNvPr id="14" name="Picture 13"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D6075B9-C072-7CD1-88BB-492C03A5004B}"/>
              </a:ext>
            </a:extLst>
          </p:cNvPr>
          <p:cNvPicPr>
            <a:picLocks noChangeAspect="1"/>
          </p:cNvPicPr>
          <p:nvPr userDrawn="1"/>
        </p:nvPicPr>
        <p:blipFill>
          <a:blip r:embed="rId2"/>
          <a:stretch>
            <a:fillRect/>
          </a:stretch>
        </p:blipFill>
        <p:spPr>
          <a:xfrm>
            <a:off x="647893" y="519264"/>
            <a:ext cx="1657350" cy="463735"/>
          </a:xfrm>
          <a:prstGeom prst="rect">
            <a:avLst/>
          </a:prstGeom>
        </p:spPr>
      </p:pic>
    </p:spTree>
    <p:extLst>
      <p:ext uri="{BB962C8B-B14F-4D97-AF65-F5344CB8AC3E}">
        <p14:creationId xmlns:p14="http://schemas.microsoft.com/office/powerpoint/2010/main" val="289936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2"/>
            <a:ext cx="12285518" cy="4387076"/>
          </a:xfrm>
          <a:prstGeom prst="rect">
            <a:avLst/>
          </a:prstGeom>
          <a:solidFill>
            <a:schemeClr val="accent5">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4038410"/>
            <a:ext cx="12191999" cy="284922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3079531"/>
            <a:ext cx="5181600" cy="309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313EA50-C993-C186-F555-3ABD98159D11}"/>
              </a:ext>
            </a:extLst>
          </p:cNvPr>
          <p:cNvSpPr>
            <a:spLocks noGrp="1"/>
          </p:cNvSpPr>
          <p:nvPr>
            <p:ph sz="half" idx="2"/>
          </p:nvPr>
        </p:nvSpPr>
        <p:spPr>
          <a:xfrm>
            <a:off x="6172200" y="3079531"/>
            <a:ext cx="5181600" cy="3097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Tree>
    <p:extLst>
      <p:ext uri="{BB962C8B-B14F-4D97-AF65-F5344CB8AC3E}">
        <p14:creationId xmlns:p14="http://schemas.microsoft.com/office/powerpoint/2010/main" val="576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Imag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3"/>
            <a:ext cx="12285518" cy="6997991"/>
          </a:xfrm>
          <a:prstGeom prst="rect">
            <a:avLst/>
          </a:prstGeom>
          <a:solidFill>
            <a:schemeClr val="accent6">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0"/>
            <a:ext cx="2259725" cy="68876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2753710"/>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6248400" y="368300"/>
            <a:ext cx="5333999" cy="61214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693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30C27-3DDD-792B-60C5-43AC8158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1B78F0-412D-44B4-A10E-A0F82E1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549D83D3-1DCD-1B41-A8F0-1826B4CEEC23}" type="slidenum">
              <a:rPr lang="en-US" smtClean="0"/>
              <a:pPr/>
              <a:t>‹#›</a:t>
            </a:fld>
            <a:endParaRPr lang="en-US"/>
          </a:p>
        </p:txBody>
      </p:sp>
      <p:sp>
        <p:nvSpPr>
          <p:cNvPr id="7" name="Title Placeholder 6">
            <a:extLst>
              <a:ext uri="{FF2B5EF4-FFF2-40B4-BE49-F238E27FC236}">
                <a16:creationId xmlns:a16="http://schemas.microsoft.com/office/drawing/2014/main" id="{26927680-060D-BB68-4A7B-73A8D2E16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0685135"/>
      </p:ext>
    </p:extLst>
  </p:cSld>
  <p:clrMap bg1="lt1" tx1="dk1" bg2="lt2" tx2="dk2" accent1="accent1" accent2="accent2" accent3="accent3" accent4="accent4" accent5="accent5" accent6="accent6" hlink="hlink" folHlink="folHlink"/>
  <p:sldLayoutIdLst>
    <p:sldLayoutId id="2147483675" r:id="rId1"/>
    <p:sldLayoutId id="2147483649" r:id="rId2"/>
    <p:sldLayoutId id="2147483658" r:id="rId3"/>
    <p:sldLayoutId id="2147483659" r:id="rId4"/>
    <p:sldLayoutId id="2147483660" r:id="rId5"/>
    <p:sldLayoutId id="2147483650" r:id="rId6"/>
    <p:sldLayoutId id="2147483661" r:id="rId7"/>
    <p:sldLayoutId id="2147483652" r:id="rId8"/>
    <p:sldLayoutId id="2147483662" r:id="rId9"/>
    <p:sldLayoutId id="2147483656" r:id="rId10"/>
    <p:sldLayoutId id="2147483663" r:id="rId11"/>
    <p:sldLayoutId id="2147483667" r:id="rId12"/>
    <p:sldLayoutId id="2147483672" r:id="rId13"/>
    <p:sldLayoutId id="2147483671" r:id="rId14"/>
    <p:sldLayoutId id="2147483664" r:id="rId15"/>
    <p:sldLayoutId id="2147483665" r:id="rId16"/>
    <p:sldLayoutId id="2147483666" r:id="rId17"/>
    <p:sldLayoutId id="2147483668" r:id="rId18"/>
    <p:sldLayoutId id="2147483670"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app.leg.wa.gov/RCW/default.aspx?cite=74.08A.4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congress.gov/bill/118th-congress/house-bill/3746" TargetMode="External"/><Relationship Id="rId4" Type="http://schemas.openxmlformats.org/officeDocument/2006/relationships/hyperlink" Target="https://app.leg.wa.gov/RCW/default.aspx?cite=74.08A.41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915" y="2994400"/>
            <a:ext cx="10303099" cy="1993509"/>
          </a:xfrm>
        </p:spPr>
        <p:txBody>
          <a:bodyPr anchor="t">
            <a:normAutofit fontScale="90000"/>
          </a:bodyPr>
          <a:lstStyle/>
          <a:p>
            <a:pPr>
              <a:lnSpc>
                <a:spcPct val="110000"/>
              </a:lnSpc>
            </a:pPr>
            <a:r>
              <a:rPr lang="en-US" sz="5300" dirty="0" smtClean="0"/>
              <a:t>WorkFirst Performance Measures</a:t>
            </a:r>
            <a:br>
              <a:rPr lang="en-US" sz="5300" dirty="0" smtClean="0"/>
            </a:br>
            <a:r>
              <a:rPr lang="en-US" sz="4000" dirty="0" smtClean="0"/>
              <a:t>Fourth Quarter 2025</a:t>
            </a:r>
            <a:endParaRPr lang="en-US" sz="4000" dirty="0"/>
          </a:p>
        </p:txBody>
      </p:sp>
      <p:sp>
        <p:nvSpPr>
          <p:cNvPr id="3" name="Subtitle 2"/>
          <p:cNvSpPr>
            <a:spLocks noGrp="1"/>
          </p:cNvSpPr>
          <p:nvPr>
            <p:ph type="subTitle" idx="1"/>
          </p:nvPr>
        </p:nvSpPr>
        <p:spPr>
          <a:xfrm>
            <a:off x="965915" y="5233035"/>
            <a:ext cx="9144000" cy="690687"/>
          </a:xfrm>
        </p:spPr>
        <p:txBody>
          <a:bodyPr>
            <a:normAutofit/>
          </a:bodyPr>
          <a:lstStyle/>
          <a:p>
            <a:pPr algn="l"/>
            <a:r>
              <a:rPr lang="en-US" sz="2000" dirty="0" smtClean="0"/>
              <a:t>Produced on October 27, 2025</a:t>
            </a:r>
          </a:p>
        </p:txBody>
      </p:sp>
    </p:spTree>
    <p:extLst>
      <p:ext uri="{BB962C8B-B14F-4D97-AF65-F5344CB8AC3E}">
        <p14:creationId xmlns:p14="http://schemas.microsoft.com/office/powerpoint/2010/main" val="1517583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fontScale="90000"/>
          </a:bodyPr>
          <a:lstStyle/>
          <a:p>
            <a:pPr algn="l"/>
            <a:r>
              <a:rPr lang="en-US" dirty="0"/>
              <a:t>Performance Measures </a:t>
            </a:r>
            <a:r>
              <a:rPr lang="en-US" dirty="0" smtClean="0"/>
              <a:t>for </a:t>
            </a:r>
            <a:r>
              <a:rPr lang="en-US" dirty="0"/>
              <a:t>Adults Exiting </a:t>
            </a:r>
            <a:r>
              <a:rPr lang="en-US" dirty="0" smtClean="0"/>
              <a:t>WorkFirst Service Pathways</a:t>
            </a:r>
            <a:endParaRPr lang="en-US" dirty="0"/>
          </a:p>
        </p:txBody>
      </p:sp>
    </p:spTree>
    <p:extLst>
      <p:ext uri="{BB962C8B-B14F-4D97-AF65-F5344CB8AC3E}">
        <p14:creationId xmlns:p14="http://schemas.microsoft.com/office/powerpoint/2010/main" val="3396885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98" y="0"/>
            <a:ext cx="9651133" cy="1325563"/>
          </a:xfrm>
        </p:spPr>
        <p:txBody>
          <a:bodyPr>
            <a:normAutofit fontScale="90000"/>
          </a:bodyPr>
          <a:lstStyle/>
          <a:p>
            <a:pPr>
              <a:lnSpc>
                <a:spcPct val="100000"/>
              </a:lnSpc>
            </a:pPr>
            <a:r>
              <a:rPr lang="en-US" sz="3100" dirty="0" smtClean="0"/>
              <a:t>Employment after Exiting WorkFirst Service Pathway</a:t>
            </a:r>
            <a:r>
              <a:rPr lang="en-US" sz="3100" dirty="0"/>
              <a:t/>
            </a:r>
            <a:br>
              <a:rPr lang="en-US" sz="3100" dirty="0"/>
            </a:br>
            <a:r>
              <a:rPr lang="en-US" sz="2000" i="1" dirty="0" smtClean="0"/>
              <a:t>Percent Employed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45088314"/>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95131" y="5274365"/>
            <a:ext cx="10204174"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The denominator is the number of adults who exited that WorkFirst service pathway during the listed quarter; the numerator is the number of those exiting adults who had any employment recorded in the Unemployment Insurance (UI) system in the second quarter after exit.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62509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545" y="111814"/>
            <a:ext cx="9445121" cy="1325563"/>
          </a:xfrm>
        </p:spPr>
        <p:txBody>
          <a:bodyPr>
            <a:normAutofit fontScale="90000"/>
          </a:bodyPr>
          <a:lstStyle/>
          <a:p>
            <a:pPr>
              <a:lnSpc>
                <a:spcPct val="100000"/>
              </a:lnSpc>
            </a:pPr>
            <a:r>
              <a:rPr lang="en-US" sz="3100" dirty="0" smtClean="0"/>
              <a:t>Quarterly Earnings after Exiting WorkFirst Service Pathway</a:t>
            </a:r>
            <a:r>
              <a:rPr lang="en-US" sz="3100" dirty="0"/>
              <a:t/>
            </a:r>
            <a:br>
              <a:rPr lang="en-US" sz="3100" dirty="0"/>
            </a:br>
            <a:r>
              <a:rPr lang="en-US" sz="2000" i="1" dirty="0" smtClean="0"/>
              <a:t>Median Quarterly Earnings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86056808"/>
              </p:ext>
            </p:extLst>
          </p:nvPr>
        </p:nvGraphicFramePr>
        <p:xfrm>
          <a:off x="795130" y="1344612"/>
          <a:ext cx="10323443" cy="392975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95131" y="5274365"/>
            <a:ext cx="10204174"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Median earnings are based on earnings recorded in the Unemployment Insurance (UI) system in the second quarter after exit. Those with no earnings in the quarter are excluded. Adults in LEP Job Search typically work more hours in the quarter than adults in the other three pathways.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237365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Hourly Wages after Exiting WorkFirst Service Pathway</a:t>
            </a:r>
            <a:r>
              <a:rPr lang="en-US" sz="3100" dirty="0"/>
              <a:t/>
            </a:r>
            <a:br>
              <a:rPr lang="en-US" sz="3100" dirty="0"/>
            </a:br>
            <a:r>
              <a:rPr lang="en-US" sz="2000" i="1" dirty="0" smtClean="0"/>
              <a:t>Median Hourly Wages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28973572"/>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274365"/>
            <a:ext cx="10204174" cy="1169551"/>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Median hourly wage is based on earnings and hours worked recorded in the Unemployment Insurance (UI) system in the second quarter after exit. Those with no earnings or hours worked in the quarter are excluded. State minimum wage reflects the minimum wage in effect two quarters after the quarter listed on the horizontal axis.</a:t>
            </a: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918012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a:bodyPr>
          <a:lstStyle/>
          <a:p>
            <a:pPr algn="l"/>
            <a:r>
              <a:rPr lang="en-US" dirty="0" smtClean="0"/>
              <a:t>Enrollment Counts for WorkFirst Adults</a:t>
            </a:r>
            <a:endParaRPr lang="en-US" dirty="0"/>
          </a:p>
        </p:txBody>
      </p:sp>
    </p:spTree>
    <p:extLst>
      <p:ext uri="{BB962C8B-B14F-4D97-AF65-F5344CB8AC3E}">
        <p14:creationId xmlns:p14="http://schemas.microsoft.com/office/powerpoint/2010/main" val="1521580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40586"/>
            <a:ext cx="9445121" cy="1325563"/>
          </a:xfrm>
        </p:spPr>
        <p:txBody>
          <a:bodyPr>
            <a:normAutofit/>
          </a:bodyPr>
          <a:lstStyle/>
          <a:p>
            <a:pPr>
              <a:lnSpc>
                <a:spcPct val="100000"/>
              </a:lnSpc>
            </a:pPr>
            <a:r>
              <a:rPr lang="en-US" sz="2800" dirty="0" smtClean="0"/>
              <a:t>WorkFirst Adults – Adults Referred by Partner</a:t>
            </a:r>
            <a:r>
              <a:rPr lang="en-US" sz="3600" dirty="0"/>
              <a:t/>
            </a:r>
            <a:br>
              <a:rPr lang="en-US" sz="3600" dirty="0"/>
            </a:br>
            <a:r>
              <a:rPr lang="en-US" sz="1800" i="1" dirty="0" smtClean="0"/>
              <a:t>July 2017 – </a:t>
            </a:r>
            <a:r>
              <a:rPr lang="en-US" sz="1800" i="1" dirty="0" smtClean="0"/>
              <a:t>September </a:t>
            </a:r>
            <a:r>
              <a:rPr lang="en-US" sz="1800" i="1" dirty="0" smtClean="0"/>
              <a:t>2025</a:t>
            </a:r>
            <a:endParaRPr lang="en-US" sz="1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2952533"/>
              </p:ext>
            </p:extLst>
          </p:nvPr>
        </p:nvGraphicFramePr>
        <p:xfrm>
          <a:off x="795131" y="1271241"/>
          <a:ext cx="10204174" cy="35984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4869690"/>
            <a:ext cx="10204174" cy="1631216"/>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For each partner, the monthly numbers represent the unique number of clients with a referral to that partner. Except for Employment Security, referrals are based on the contractor referral date occurring during the reporting month. Employment Security referrals are (1) those referred to Job Search Preparation (RI) without a contractor and with a component start date in the reporting month and (2) those referred to Life Skills Training (LS) with SFS as the contractor and with a contractor referral date in the reporting month. Community &amp; Technical Colleges referrals are those referred to an SBCTC contractor for Community/Technical College (RA). Commerce referrals are those referred to a Commerce contractor for Community Jobs (CJ), Job Connection (JC), Community Works (WC,CW), Work Experience (WE), Skills Enhancement Training (JT), or Life Skills Training (LS). ORIA referrals are those referred to an ORIA contractor for English as a Second Language (ES), Limited English Pathway (LP), Skills Enhancement Training (JT), Work Experience (WE), Job Search (JS), Working Part-Time (PT), or Working Full-Time (FT</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8036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293" y="19049"/>
            <a:ext cx="9445121" cy="1325563"/>
          </a:xfrm>
        </p:spPr>
        <p:txBody>
          <a:bodyPr>
            <a:normAutofit/>
          </a:bodyPr>
          <a:lstStyle/>
          <a:p>
            <a:pPr>
              <a:lnSpc>
                <a:spcPct val="100000"/>
              </a:lnSpc>
            </a:pPr>
            <a:r>
              <a:rPr lang="en-US" sz="2800" dirty="0" smtClean="0"/>
              <a:t>WorkFirst Adults – Adults Enrolled by Partner</a:t>
            </a:r>
            <a:r>
              <a:rPr lang="en-US" sz="2800" dirty="0"/>
              <a:t/>
            </a:r>
            <a:br>
              <a:rPr lang="en-US" sz="2800" dirty="0"/>
            </a:br>
            <a:r>
              <a:rPr lang="en-US" sz="1800" i="1" dirty="0" smtClean="0"/>
              <a:t>July 2017 – </a:t>
            </a:r>
            <a:r>
              <a:rPr lang="en-US" sz="1800" i="1" dirty="0" smtClean="0"/>
              <a:t>September </a:t>
            </a:r>
            <a:r>
              <a:rPr lang="en-US" sz="1800" i="1" dirty="0" smtClean="0"/>
              <a:t>2025</a:t>
            </a:r>
            <a:endParaRPr lang="en-US" sz="1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00617706"/>
              </p:ext>
            </p:extLst>
          </p:nvPr>
        </p:nvGraphicFramePr>
        <p:xfrm>
          <a:off x="795131" y="1079570"/>
          <a:ext cx="10204174" cy="363820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4717774"/>
            <a:ext cx="10204174" cy="1785104"/>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For all partners, enrollment numbers reflect the unique number of clients with enrollment between the component start date and component end date. Employment Security contractors do not have a contractor type; monthly enrollment counts are defined as those in the Job Search (JS), On-the-Job Training (OT),  and Work Experience (WE) components without a contractor type and Life Skills Training (LS) with SFS as the contractor. Commerce, Community and Technical Colleges, and ORIA, monthly enrollment counts are based on contractor type as listed in eJAS as well as specific component codes. Included components for Community and Technical Colleges are Vocational Education (VE), Skills Enhancement Training (JT), High School (HS), High School Equivalency (GE), Degree Completion (DC), Working Part-Time (PT), Work Experience (WE), and English as a Second Language (ES). Included components for Commerce are Community Jobs (CJ), Job Connection (JC), Community Works (WC,CW), Work Experience (WE), Skills Enhancement Training (JT), and Life Skills Training (LS). Included components for ORIA are English as a Second Language (ES), Limited English Pathway (LP), Skills Enhancement Training (JT), Work Experience (WE), Job Search (JS), Working Part-Time (PT), or Working Full-Time (FT).</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3827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WorkFirst Adults – Enrollment by WorkFirst Service Pathway</a:t>
            </a:r>
            <a:r>
              <a:rPr lang="en-US" sz="3100" dirty="0"/>
              <a:t/>
            </a:r>
            <a:br>
              <a:rPr lang="en-US" sz="3100" dirty="0"/>
            </a:br>
            <a:r>
              <a:rPr lang="en-US" sz="2000" i="1" dirty="0" smtClean="0"/>
              <a:t>July 2017 – </a:t>
            </a:r>
            <a:r>
              <a:rPr lang="en-US" sz="2000" i="1" dirty="0" smtClean="0"/>
              <a:t>September </a:t>
            </a:r>
            <a:r>
              <a:rPr lang="en-US" sz="2000" i="1" dirty="0" smtClean="0"/>
              <a:t>2025</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28322204"/>
              </p:ext>
            </p:extLst>
          </p:nvPr>
        </p:nvGraphicFramePr>
        <p:xfrm>
          <a:off x="795131" y="1450629"/>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486400"/>
            <a:ext cx="10204174" cy="707886"/>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These numbers reflect WorkFirst adults enrolled in each WorkFirst service pathway in the listed month. Adults may be enrolled in more than one WorkFirst service pathway in each month; they are counted once per month for each WorkFirst service pathway.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00648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48" y="93628"/>
            <a:ext cx="9454824" cy="1386565"/>
          </a:xfrm>
        </p:spPr>
        <p:txBody>
          <a:bodyPr>
            <a:normAutofit/>
          </a:bodyPr>
          <a:lstStyle/>
          <a:p>
            <a:r>
              <a:rPr lang="en-US" sz="2800" dirty="0"/>
              <a:t>WorkFirst Adults </a:t>
            </a:r>
            <a:r>
              <a:rPr lang="en-US" sz="2800" dirty="0" smtClean="0"/>
              <a:t>– Enrollment in </a:t>
            </a:r>
            <a:r>
              <a:rPr lang="en-US" sz="2800" dirty="0"/>
              <a:t>Educational Activities</a:t>
            </a:r>
            <a:br>
              <a:rPr lang="en-US" sz="2800" dirty="0"/>
            </a:br>
            <a:r>
              <a:rPr lang="en-US" sz="1800" i="1" dirty="0" smtClean="0"/>
              <a:t>July 2017 </a:t>
            </a:r>
            <a:r>
              <a:rPr lang="en-US" sz="1800" i="1" dirty="0"/>
              <a:t>– </a:t>
            </a:r>
            <a:r>
              <a:rPr lang="en-US" sz="1800" i="1" dirty="0" smtClean="0"/>
              <a:t>September </a:t>
            </a:r>
            <a:r>
              <a:rPr lang="en-US" sz="1800" i="1" dirty="0" smtClean="0"/>
              <a:t>2025</a:t>
            </a:r>
            <a:endParaRPr lang="en-US" sz="18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38576485"/>
              </p:ext>
            </p:extLst>
          </p:nvPr>
        </p:nvGraphicFramePr>
        <p:xfrm>
          <a:off x="1010478" y="1580434"/>
          <a:ext cx="10062217" cy="379199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10478" y="5324329"/>
            <a:ext cx="10062217" cy="1015663"/>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Enrollment in educational activities </a:t>
            </a:r>
            <a:r>
              <a:rPr lang="en-US" sz="1000" dirty="0">
                <a:solidFill>
                  <a:schemeClr val="tx1">
                    <a:lumMod val="65000"/>
                    <a:lumOff val="35000"/>
                  </a:schemeClr>
                </a:solidFill>
                <a:latin typeface="Verdana" panose="020B0604030504040204" pitchFamily="34" charset="0"/>
                <a:ea typeface="Verdana" panose="020B0604030504040204" pitchFamily="34" charset="0"/>
              </a:rPr>
              <a:t>is defined as enrollment in at least one of the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following component codes: BE </a:t>
            </a:r>
            <a:r>
              <a:rPr lang="en-US" sz="1000" dirty="0">
                <a:solidFill>
                  <a:schemeClr val="tx1">
                    <a:lumMod val="65000"/>
                    <a:lumOff val="35000"/>
                  </a:schemeClr>
                </a:solidFill>
                <a:latin typeface="Verdana" panose="020B0604030504040204" pitchFamily="34" charset="0"/>
                <a:ea typeface="Verdana" panose="020B0604030504040204" pitchFamily="34" charset="0"/>
              </a:rPr>
              <a:t>(Basic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Education), ES </a:t>
            </a:r>
            <a:r>
              <a:rPr lang="en-US" sz="1000" dirty="0">
                <a:solidFill>
                  <a:schemeClr val="tx1">
                    <a:lumMod val="65000"/>
                    <a:lumOff val="35000"/>
                  </a:schemeClr>
                </a:solidFill>
                <a:latin typeface="Verdana" panose="020B0604030504040204" pitchFamily="34" charset="0"/>
                <a:ea typeface="Verdana" panose="020B0604030504040204" pitchFamily="34" charset="0"/>
              </a:rPr>
              <a:t>(English as a Second Language</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r>
              <a:rPr lang="en-US" sz="1000" dirty="0">
                <a:solidFill>
                  <a:schemeClr val="tx1">
                    <a:lumMod val="65000"/>
                    <a:lumOff val="35000"/>
                  </a:schemeClr>
                </a:solidFill>
                <a:latin typeface="Verdana" panose="020B0604030504040204" pitchFamily="34" charset="0"/>
                <a:ea typeface="Verdana" panose="020B0604030504040204" pitchFamily="34" charset="0"/>
              </a:rPr>
              <a:t>GE (High School Equivalency</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HS </a:t>
            </a:r>
            <a:r>
              <a:rPr lang="en-US" sz="1000" dirty="0">
                <a:solidFill>
                  <a:schemeClr val="tx1">
                    <a:lumMod val="65000"/>
                    <a:lumOff val="35000"/>
                  </a:schemeClr>
                </a:solidFill>
                <a:latin typeface="Verdana" panose="020B0604030504040204" pitchFamily="34" charset="0"/>
                <a:ea typeface="Verdana" panose="020B0604030504040204" pitchFamily="34" charset="0"/>
              </a:rPr>
              <a:t>(High School</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DC </a:t>
            </a:r>
            <a:r>
              <a:rPr lang="en-US" sz="1000" dirty="0">
                <a:solidFill>
                  <a:schemeClr val="tx1">
                    <a:lumMod val="65000"/>
                    <a:lumOff val="35000"/>
                  </a:schemeClr>
                </a:solidFill>
                <a:latin typeface="Verdana" panose="020B0604030504040204" pitchFamily="34" charset="0"/>
                <a:ea typeface="Verdana" panose="020B0604030504040204" pitchFamily="34" charset="0"/>
              </a:rPr>
              <a:t>(Degree Completion), HW (High Wage or High Demand), JT (Skills Enhancement Training), PE (Customized Job Skills Training), VE (Vocational Education), and VU (Vocational Education - Unapproved) component codes. WorkFirst adults may be enrolled in more than one educational activity in each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month, but each adult is only counted once per month.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8" name="TextBox 4"/>
          <p:cNvSpPr txBox="1"/>
          <p:nvPr/>
        </p:nvSpPr>
        <p:spPr>
          <a:xfrm>
            <a:off x="2296313" y="1450279"/>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18.1%</a:t>
            </a:r>
          </a:p>
          <a:p>
            <a:pPr algn="ctr"/>
            <a:r>
              <a:rPr lang="en-US" sz="1200" dirty="0" smtClean="0">
                <a:solidFill>
                  <a:schemeClr val="accent1"/>
                </a:solidFill>
                <a:latin typeface="Verdana" panose="020B0604030504040204" pitchFamily="34" charset="0"/>
                <a:ea typeface="Verdana" panose="020B0604030504040204" pitchFamily="34" charset="0"/>
              </a:rPr>
              <a:t>Apr 2018 </a:t>
            </a:r>
            <a:endParaRPr lang="en-US" sz="1200" dirty="0">
              <a:solidFill>
                <a:schemeClr val="accent1"/>
              </a:solidFill>
              <a:latin typeface="Verdana" panose="020B0604030504040204" pitchFamily="34" charset="0"/>
              <a:ea typeface="Verdana" panose="020B0604030504040204" pitchFamily="34" charset="0"/>
            </a:endParaRPr>
          </a:p>
        </p:txBody>
      </p:sp>
      <p:sp>
        <p:nvSpPr>
          <p:cNvPr id="9" name="TextBox 4"/>
          <p:cNvSpPr txBox="1"/>
          <p:nvPr/>
        </p:nvSpPr>
        <p:spPr>
          <a:xfrm>
            <a:off x="5140438" y="2929162"/>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4.2%</a:t>
            </a:r>
          </a:p>
          <a:p>
            <a:pPr algn="ctr"/>
            <a:r>
              <a:rPr lang="en-US" sz="1200" dirty="0" smtClean="0">
                <a:solidFill>
                  <a:schemeClr val="accent1"/>
                </a:solidFill>
                <a:latin typeface="Verdana" panose="020B0604030504040204" pitchFamily="34" charset="0"/>
                <a:ea typeface="Verdana" panose="020B0604030504040204" pitchFamily="34" charset="0"/>
              </a:rPr>
              <a:t>Jul 2021 </a:t>
            </a:r>
            <a:endParaRPr lang="en-US" sz="1200" dirty="0">
              <a:solidFill>
                <a:schemeClr val="accent1"/>
              </a:solidFill>
              <a:latin typeface="Verdana" panose="020B0604030504040204" pitchFamily="34" charset="0"/>
              <a:ea typeface="Verdana" panose="020B0604030504040204" pitchFamily="34" charset="0"/>
            </a:endParaRPr>
          </a:p>
        </p:txBody>
      </p:sp>
      <p:sp>
        <p:nvSpPr>
          <p:cNvPr id="10" name="TextBox 4"/>
          <p:cNvSpPr txBox="1"/>
          <p:nvPr/>
        </p:nvSpPr>
        <p:spPr>
          <a:xfrm>
            <a:off x="9631091" y="1686017"/>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12.4%</a:t>
            </a:r>
            <a:endParaRPr lang="en-US" sz="1600" b="1" dirty="0" smtClean="0">
              <a:solidFill>
                <a:schemeClr val="accent1"/>
              </a:solidFill>
              <a:latin typeface="Verdana" panose="020B0604030504040204" pitchFamily="34" charset="0"/>
              <a:ea typeface="Verdana" panose="020B0604030504040204" pitchFamily="34" charset="0"/>
            </a:endParaRPr>
          </a:p>
          <a:p>
            <a:pPr algn="ctr"/>
            <a:r>
              <a:rPr lang="en-US" sz="1200" dirty="0" smtClean="0">
                <a:solidFill>
                  <a:schemeClr val="accent1"/>
                </a:solidFill>
                <a:latin typeface="Verdana" panose="020B0604030504040204" pitchFamily="34" charset="0"/>
                <a:ea typeface="Verdana" panose="020B0604030504040204" pitchFamily="34" charset="0"/>
              </a:rPr>
              <a:t>Sep </a:t>
            </a:r>
            <a:r>
              <a:rPr lang="en-US" sz="1200" dirty="0" smtClean="0">
                <a:solidFill>
                  <a:schemeClr val="accent1"/>
                </a:solidFill>
                <a:latin typeface="Verdana" panose="020B0604030504040204" pitchFamily="34" charset="0"/>
                <a:ea typeface="Verdana" panose="020B0604030504040204" pitchFamily="34" charset="0"/>
              </a:rPr>
              <a:t>2025 </a:t>
            </a:r>
            <a:endParaRPr lang="en-US" sz="1200" dirty="0">
              <a:solidFill>
                <a:schemeClr val="accent1"/>
              </a:solidFill>
              <a:latin typeface="Verdana" panose="020B0604030504040204" pitchFamily="34" charset="0"/>
              <a:ea typeface="Verdana" panose="020B0604030504040204" pitchFamily="34" charset="0"/>
            </a:endParaRPr>
          </a:p>
        </p:txBody>
      </p:sp>
      <p:sp>
        <p:nvSpPr>
          <p:cNvPr id="11" name="TextBox 4"/>
          <p:cNvSpPr txBox="1"/>
          <p:nvPr/>
        </p:nvSpPr>
        <p:spPr>
          <a:xfrm>
            <a:off x="1358725" y="1440757"/>
            <a:ext cx="1178688" cy="5232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16.1%</a:t>
            </a:r>
          </a:p>
          <a:p>
            <a:pPr algn="ctr"/>
            <a:r>
              <a:rPr lang="en-US" sz="1200" dirty="0" smtClean="0">
                <a:solidFill>
                  <a:schemeClr val="accent1"/>
                </a:solidFill>
                <a:latin typeface="Verdana" panose="020B0604030504040204" pitchFamily="34" charset="0"/>
                <a:ea typeface="Verdana" panose="020B0604030504040204" pitchFamily="34" charset="0"/>
              </a:rPr>
              <a:t>Jul 2017 </a:t>
            </a:r>
            <a:endParaRPr lang="en-US" sz="12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28963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546" y="127263"/>
            <a:ext cx="9704141" cy="1325563"/>
          </a:xfrm>
        </p:spPr>
        <p:txBody>
          <a:bodyPr>
            <a:normAutofit/>
          </a:bodyPr>
          <a:lstStyle/>
          <a:p>
            <a:r>
              <a:rPr lang="en-US" sz="2800" dirty="0" smtClean="0"/>
              <a:t>WorkFirst Adults – Enrollment by Type of Educational Activity</a:t>
            </a:r>
            <a:r>
              <a:rPr lang="en-US" dirty="0"/>
              <a:t/>
            </a:r>
            <a:br>
              <a:rPr lang="en-US" dirty="0"/>
            </a:br>
            <a:r>
              <a:rPr lang="en-US" sz="1800" i="1" dirty="0" smtClean="0"/>
              <a:t>October </a:t>
            </a:r>
            <a:r>
              <a:rPr lang="en-US" sz="1800" i="1" dirty="0" smtClean="0"/>
              <a:t>2023 </a:t>
            </a:r>
            <a:r>
              <a:rPr lang="en-US" sz="1800" i="1" dirty="0"/>
              <a:t>– </a:t>
            </a:r>
            <a:r>
              <a:rPr lang="en-US" sz="1800" i="1" dirty="0" smtClean="0"/>
              <a:t>September </a:t>
            </a:r>
            <a:r>
              <a:rPr lang="en-US" sz="1800" i="1" dirty="0" smtClean="0"/>
              <a:t>2025</a:t>
            </a:r>
            <a:endParaRPr lang="en-US" sz="18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97073166"/>
              </p:ext>
            </p:extLst>
          </p:nvPr>
        </p:nvGraphicFramePr>
        <p:xfrm>
          <a:off x="901148" y="1338470"/>
          <a:ext cx="10508974" cy="379715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79547" y="5197573"/>
            <a:ext cx="10330575" cy="1169551"/>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a:t>
            </a:r>
            <a:r>
              <a:rPr lang="en-US" sz="1000" dirty="0">
                <a:solidFill>
                  <a:schemeClr val="tx1">
                    <a:lumMod val="65000"/>
                    <a:lumOff val="35000"/>
                  </a:schemeClr>
                </a:solidFill>
                <a:latin typeface="Verdana" panose="020B0604030504040204" pitchFamily="34" charset="0"/>
                <a:ea typeface="Verdana" panose="020B0604030504040204" pitchFamily="34" charset="0"/>
              </a:rPr>
              <a: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English as a Second Language includes </a:t>
            </a:r>
            <a:r>
              <a:rPr lang="en-US" sz="1000" dirty="0">
                <a:solidFill>
                  <a:schemeClr val="tx1">
                    <a:lumMod val="65000"/>
                    <a:lumOff val="35000"/>
                  </a:schemeClr>
                </a:solidFill>
                <a:latin typeface="Verdana" panose="020B0604030504040204" pitchFamily="34" charset="0"/>
                <a:ea typeface="Verdana" panose="020B0604030504040204" pitchFamily="34" charset="0"/>
              </a:rPr>
              <a:t>the ES (English as a Second Language) component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code, and Basic Education includes the BE </a:t>
            </a:r>
            <a:r>
              <a:rPr lang="en-US" sz="1000" dirty="0">
                <a:solidFill>
                  <a:schemeClr val="tx1">
                    <a:lumMod val="65000"/>
                    <a:lumOff val="35000"/>
                  </a:schemeClr>
                </a:solidFill>
                <a:latin typeface="Verdana" panose="020B0604030504040204" pitchFamily="34" charset="0"/>
                <a:ea typeface="Verdana" panose="020B0604030504040204" pitchFamily="34" charset="0"/>
              </a:rPr>
              <a:t>(Basic Education)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component code. </a:t>
            </a:r>
            <a:r>
              <a:rPr lang="en-US" sz="1000" dirty="0">
                <a:solidFill>
                  <a:schemeClr val="tx1">
                    <a:lumMod val="65000"/>
                    <a:lumOff val="35000"/>
                  </a:schemeClr>
                </a:solidFill>
                <a:latin typeface="Verdana" panose="020B0604030504040204" pitchFamily="34" charset="0"/>
                <a:ea typeface="Verdana" panose="020B0604030504040204" pitchFamily="34" charset="0"/>
              </a:rPr>
              <a:t>High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School/GED </a:t>
            </a:r>
            <a:r>
              <a:rPr lang="en-US" sz="1000" dirty="0">
                <a:solidFill>
                  <a:schemeClr val="tx1">
                    <a:lumMod val="65000"/>
                    <a:lumOff val="35000"/>
                  </a:schemeClr>
                </a:solidFill>
                <a:latin typeface="Verdana" panose="020B0604030504040204" pitchFamily="34" charset="0"/>
                <a:ea typeface="Verdana" panose="020B0604030504040204" pitchFamily="34" charset="0"/>
              </a:rPr>
              <a:t>Completion includes the GE (High School Equivalency) and HS (High School) component codes. Vocational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Education </a:t>
            </a:r>
            <a:r>
              <a:rPr lang="en-US" sz="1000" dirty="0">
                <a:solidFill>
                  <a:schemeClr val="tx1">
                    <a:lumMod val="65000"/>
                    <a:lumOff val="35000"/>
                  </a:schemeClr>
                </a:solidFill>
                <a:latin typeface="Verdana" panose="020B0604030504040204" pitchFamily="34" charset="0"/>
                <a:ea typeface="Verdana" panose="020B0604030504040204" pitchFamily="34" charset="0"/>
              </a:rPr>
              <a:t>includes the VE (Vocational Education</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r>
              <a:rPr lang="en-US" sz="1000" dirty="0">
                <a:solidFill>
                  <a:schemeClr val="tx1">
                    <a:lumMod val="65000"/>
                    <a:lumOff val="35000"/>
                  </a:schemeClr>
                </a:solidFill>
                <a:latin typeface="Verdana" panose="020B0604030504040204" pitchFamily="34" charset="0"/>
                <a:ea typeface="Verdana" panose="020B0604030504040204" pitchFamily="34" charset="0"/>
              </a:rPr>
              <a:t>and VU (Vocational Education - Unapproved) component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codes. Postsecondary </a:t>
            </a:r>
            <a:r>
              <a:rPr lang="en-US" sz="1000" dirty="0">
                <a:solidFill>
                  <a:schemeClr val="tx1">
                    <a:lumMod val="65000"/>
                    <a:lumOff val="35000"/>
                  </a:schemeClr>
                </a:solidFill>
                <a:latin typeface="Verdana" panose="020B0604030504040204" pitchFamily="34" charset="0"/>
                <a:ea typeface="Verdana" panose="020B0604030504040204" pitchFamily="34" charset="0"/>
              </a:rPr>
              <a:t>Education/Training includes the DC (Degree Completion), HW (High Wage or High Demand), JT (Skills Enhancement Training),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and PE </a:t>
            </a:r>
            <a:r>
              <a:rPr lang="en-US" sz="1000" dirty="0">
                <a:solidFill>
                  <a:schemeClr val="tx1">
                    <a:lumMod val="65000"/>
                    <a:lumOff val="35000"/>
                  </a:schemeClr>
                </a:solidFill>
                <a:latin typeface="Verdana" panose="020B0604030504040204" pitchFamily="34" charset="0"/>
                <a:ea typeface="Verdana" panose="020B0604030504040204" pitchFamily="34" charset="0"/>
              </a:rPr>
              <a:t>(Customized Job Skills Training</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component </a:t>
            </a:r>
            <a:r>
              <a:rPr lang="en-US" sz="1000" dirty="0">
                <a:solidFill>
                  <a:schemeClr val="tx1">
                    <a:lumMod val="65000"/>
                    <a:lumOff val="35000"/>
                  </a:schemeClr>
                </a:solidFill>
                <a:latin typeface="Verdana" panose="020B0604030504040204" pitchFamily="34" charset="0"/>
                <a:ea typeface="Verdana" panose="020B0604030504040204" pitchFamily="34" charset="0"/>
              </a:rPr>
              <a:t>codes. WorkFirst adults may be enrolled in more than one educational activity in each month, but each adult is only counted once per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month per category.</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704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3835" y="159339"/>
            <a:ext cx="8990638" cy="1119083"/>
          </a:xfrm>
        </p:spPr>
        <p:txBody>
          <a:bodyPr>
            <a:noAutofit/>
          </a:bodyPr>
          <a:lstStyle/>
          <a:p>
            <a:pPr>
              <a:lnSpc>
                <a:spcPct val="100000"/>
              </a:lnSpc>
            </a:pPr>
            <a:r>
              <a:rPr lang="en-US" sz="3200" dirty="0"/>
              <a:t>State and Federal Statutes Governing WorkFirst Performance Measures</a:t>
            </a:r>
          </a:p>
        </p:txBody>
      </p:sp>
      <p:sp>
        <p:nvSpPr>
          <p:cNvPr id="3" name="Subtitle 2"/>
          <p:cNvSpPr>
            <a:spLocks noGrp="1"/>
          </p:cNvSpPr>
          <p:nvPr>
            <p:ph type="subTitle" idx="1"/>
          </p:nvPr>
        </p:nvSpPr>
        <p:spPr>
          <a:xfrm>
            <a:off x="822163" y="1917342"/>
            <a:ext cx="10728320" cy="4430449"/>
          </a:xfrm>
        </p:spPr>
        <p:txBody>
          <a:bodyPr/>
          <a:lstStyle/>
          <a:p>
            <a:pPr>
              <a:lnSpc>
                <a:spcPct val="100000"/>
              </a:lnSpc>
            </a:pPr>
            <a:r>
              <a:rPr lang="en-US" dirty="0"/>
              <a:t>State statute calls for WorkFirst performance measures for use in program </a:t>
            </a:r>
            <a:r>
              <a:rPr lang="en-US" dirty="0" smtClean="0"/>
              <a:t>evaluation (</a:t>
            </a:r>
            <a:r>
              <a:rPr lang="en-US" dirty="0" smtClean="0">
                <a:hlinkClick r:id="rId3"/>
              </a:rPr>
              <a:t>RCW 74.08A.400</a:t>
            </a:r>
            <a:r>
              <a:rPr lang="en-US" dirty="0" smtClean="0"/>
              <a:t> &amp; </a:t>
            </a:r>
            <a:r>
              <a:rPr lang="en-US" dirty="0" smtClean="0">
                <a:hlinkClick r:id="rId4"/>
              </a:rPr>
              <a:t>74.08A.410</a:t>
            </a:r>
            <a:r>
              <a:rPr lang="en-US" dirty="0" smtClean="0"/>
              <a:t>). Measures suggested in statute include:</a:t>
            </a:r>
          </a:p>
          <a:p>
            <a:pPr marL="741363" indent="-396875">
              <a:lnSpc>
                <a:spcPct val="100000"/>
              </a:lnSpc>
            </a:pPr>
            <a:r>
              <a:rPr lang="en-US" sz="2000" dirty="0" smtClean="0"/>
              <a:t>Program exits</a:t>
            </a:r>
          </a:p>
          <a:p>
            <a:pPr marL="741363" indent="-396875">
              <a:lnSpc>
                <a:spcPct val="100000"/>
              </a:lnSpc>
            </a:pPr>
            <a:r>
              <a:rPr lang="en-US" sz="2000" dirty="0" smtClean="0"/>
              <a:t>Employment, job retention, and earnings</a:t>
            </a:r>
          </a:p>
          <a:p>
            <a:pPr>
              <a:lnSpc>
                <a:spcPct val="100000"/>
              </a:lnSpc>
            </a:pPr>
            <a:r>
              <a:rPr lang="en-US" dirty="0" smtClean="0"/>
              <a:t>Performance measures by contractor/partner must be reported quarterly (</a:t>
            </a:r>
            <a:r>
              <a:rPr lang="en-US" dirty="0" smtClean="0">
                <a:hlinkClick r:id="rId4"/>
              </a:rPr>
              <a:t>RCW 74.08A.410</a:t>
            </a:r>
            <a:r>
              <a:rPr lang="en-US" dirty="0" smtClean="0"/>
              <a:t>)</a:t>
            </a:r>
          </a:p>
          <a:p>
            <a:pPr>
              <a:lnSpc>
                <a:spcPct val="100000"/>
              </a:lnSpc>
            </a:pPr>
            <a:r>
              <a:rPr lang="en-US" dirty="0"/>
              <a:t>Fiscal Responsibility Act of 2023 </a:t>
            </a:r>
            <a:r>
              <a:rPr lang="en-US" dirty="0" smtClean="0"/>
              <a:t>(</a:t>
            </a:r>
            <a:r>
              <a:rPr lang="en-US" dirty="0" smtClean="0">
                <a:hlinkClick r:id="rId5"/>
              </a:rPr>
              <a:t>H.R. 3746</a:t>
            </a:r>
            <a:r>
              <a:rPr lang="en-US" dirty="0" smtClean="0"/>
              <a:t>) requires </a:t>
            </a:r>
            <a:r>
              <a:rPr lang="en-US" dirty="0"/>
              <a:t>states to report metrics related to employment and earnings after program </a:t>
            </a:r>
            <a:r>
              <a:rPr lang="en-US" dirty="0" smtClean="0"/>
              <a:t>exit</a:t>
            </a:r>
            <a:endParaRPr lang="en-US" dirty="0"/>
          </a:p>
        </p:txBody>
      </p:sp>
    </p:spTree>
    <p:extLst>
      <p:ext uri="{BB962C8B-B14F-4D97-AF65-F5344CB8AC3E}">
        <p14:creationId xmlns:p14="http://schemas.microsoft.com/office/powerpoint/2010/main" val="4025237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7195-DDBF-05E9-CCCE-7EA474604004}"/>
              </a:ext>
            </a:extLst>
          </p:cNvPr>
          <p:cNvSpPr>
            <a:spLocks noGrp="1"/>
          </p:cNvSpPr>
          <p:nvPr>
            <p:ph type="ctrTitle"/>
          </p:nvPr>
        </p:nvSpPr>
        <p:spPr>
          <a:xfrm>
            <a:off x="4161183" y="581263"/>
            <a:ext cx="7620000" cy="5064164"/>
          </a:xfrm>
        </p:spPr>
        <p:txBody>
          <a:bodyPr anchor="t">
            <a:normAutofit/>
          </a:bodyPr>
          <a:lstStyle/>
          <a:p>
            <a:pPr>
              <a:lnSpc>
                <a:spcPct val="100000"/>
              </a:lnSpc>
            </a:pPr>
            <a:r>
              <a:rPr lang="en-US" sz="2800" dirty="0"/>
              <a:t>For any additional questions, please contact:</a:t>
            </a:r>
            <a:br>
              <a:rPr lang="en-US" sz="2800" dirty="0"/>
            </a:br>
            <a:r>
              <a:rPr lang="en-US" sz="2800" dirty="0"/>
              <a:t/>
            </a:r>
            <a:br>
              <a:rPr lang="en-US" sz="2800" dirty="0"/>
            </a:br>
            <a:r>
              <a:rPr lang="en-US" sz="2800" dirty="0"/>
              <a:t>Lisa Nicoli</a:t>
            </a:r>
            <a:br>
              <a:rPr lang="en-US" sz="2800" dirty="0"/>
            </a:br>
            <a:r>
              <a:rPr lang="en-US" sz="1800" dirty="0"/>
              <a:t>ESA Management Analytics and Performance Statistics (EMAPS)</a:t>
            </a:r>
            <a:br>
              <a:rPr lang="en-US" sz="1800" dirty="0"/>
            </a:br>
            <a:r>
              <a:rPr lang="en-US" sz="1800" dirty="0"/>
              <a:t>Economic Services Administration (ESA)</a:t>
            </a:r>
            <a:br>
              <a:rPr lang="en-US" sz="1800" dirty="0"/>
            </a:br>
            <a:r>
              <a:rPr lang="en-US" sz="1800" dirty="0"/>
              <a:t>Department of Social and Health Services (DSHS</a:t>
            </a:r>
            <a:r>
              <a:rPr lang="en-US" sz="1800" dirty="0" smtClean="0"/>
              <a:t>)</a:t>
            </a:r>
            <a:br>
              <a:rPr lang="en-US" sz="1800" dirty="0" smtClean="0"/>
            </a:br>
            <a:r>
              <a:rPr lang="en-US" sz="2800" dirty="0"/>
              <a:t/>
            </a:r>
            <a:br>
              <a:rPr lang="en-US" sz="2800" dirty="0"/>
            </a:br>
            <a:r>
              <a:rPr lang="en-US" sz="2400" u="sng" dirty="0" smtClean="0"/>
              <a:t>lisa.nicoli@dshs.wa.gov</a:t>
            </a:r>
            <a:endParaRPr lang="en-US" sz="2400" u="sng" dirty="0"/>
          </a:p>
        </p:txBody>
      </p:sp>
    </p:spTree>
    <p:extLst>
      <p:ext uri="{BB962C8B-B14F-4D97-AF65-F5344CB8AC3E}">
        <p14:creationId xmlns:p14="http://schemas.microsoft.com/office/powerpoint/2010/main" val="1104997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fontScale="90000"/>
          </a:bodyPr>
          <a:lstStyle/>
          <a:p>
            <a:pPr algn="l"/>
            <a:r>
              <a:rPr lang="en-US" dirty="0"/>
              <a:t>Performance Measures for Families and Adults Exiting WorkFirst</a:t>
            </a:r>
          </a:p>
        </p:txBody>
      </p:sp>
    </p:spTree>
    <p:extLst>
      <p:ext uri="{BB962C8B-B14F-4D97-AF65-F5344CB8AC3E}">
        <p14:creationId xmlns:p14="http://schemas.microsoft.com/office/powerpoint/2010/main" val="3960113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0"/>
            <a:ext cx="9445121" cy="1325563"/>
          </a:xfrm>
        </p:spPr>
        <p:txBody>
          <a:bodyPr>
            <a:normAutofit/>
          </a:bodyPr>
          <a:lstStyle/>
          <a:p>
            <a:pPr>
              <a:lnSpc>
                <a:spcPct val="100000"/>
              </a:lnSpc>
            </a:pPr>
            <a:r>
              <a:rPr lang="en-US" sz="2800" dirty="0"/>
              <a:t>WorkFirst Families </a:t>
            </a:r>
            <a:r>
              <a:rPr lang="en-US" sz="2800" dirty="0" smtClean="0"/>
              <a:t>– Reasons </a:t>
            </a:r>
            <a:r>
              <a:rPr lang="en-US" sz="2800" dirty="0"/>
              <a:t>for Exit</a:t>
            </a:r>
            <a:br>
              <a:rPr lang="en-US" sz="2800" dirty="0"/>
            </a:br>
            <a:r>
              <a:rPr lang="en-US" sz="1800" i="1" dirty="0" smtClean="0"/>
              <a:t>July 2017 </a:t>
            </a:r>
            <a:r>
              <a:rPr lang="en-US" sz="1800" i="1" dirty="0"/>
              <a:t>– </a:t>
            </a:r>
            <a:r>
              <a:rPr lang="en-US" sz="1800" i="1" dirty="0" smtClean="0"/>
              <a:t>June 2025</a:t>
            </a:r>
            <a:endParaRPr lang="en-US" sz="1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07572617"/>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038387" y="5293414"/>
            <a:ext cx="10062217" cy="1169551"/>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Exit is defined as case closure followed by three months with no TANF/SFA receipt. Exits are measured at the household or assistance unit level. Only households with adult recipients participate in WorkFirst. The last month that the household received a TANF/SFA issuance is the exit month. The percentages in each month add up to 100%. The spike in Other Income exits from March 2020 to September 2021 is due to pandemic Unemployment Insurance benefits; the June 2023 spike in All Other Closure Reasons reflects the first month that the 60-month time limit was enforced after the pandemic. Reason codes (RCs) are used to explain why cases close.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October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67277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283" y="0"/>
            <a:ext cx="9704144" cy="1325563"/>
          </a:xfrm>
        </p:spPr>
        <p:txBody>
          <a:bodyPr>
            <a:normAutofit fontScale="90000"/>
          </a:bodyPr>
          <a:lstStyle/>
          <a:p>
            <a:pPr>
              <a:lnSpc>
                <a:spcPct val="100000"/>
              </a:lnSpc>
            </a:pPr>
            <a:r>
              <a:rPr lang="en-US" sz="3100" dirty="0"/>
              <a:t>WorkFirst Families </a:t>
            </a:r>
            <a:r>
              <a:rPr lang="en-US" sz="3100" dirty="0" smtClean="0"/>
              <a:t>– Number Exiting Due to Earnings</a:t>
            </a:r>
            <a:r>
              <a:rPr lang="en-US" sz="3600" dirty="0"/>
              <a:t/>
            </a:r>
            <a:br>
              <a:rPr lang="en-US" sz="3600" dirty="0"/>
            </a:br>
            <a:r>
              <a:rPr lang="en-US" sz="2000" i="1" dirty="0" smtClean="0"/>
              <a:t>July 2023 </a:t>
            </a:r>
            <a:r>
              <a:rPr lang="en-US" sz="2000" i="1" dirty="0"/>
              <a:t>– </a:t>
            </a:r>
            <a:r>
              <a:rPr lang="en-US" sz="2000" i="1" dirty="0" smtClean="0"/>
              <a:t>June 2025</a:t>
            </a:r>
            <a:endParaRPr lang="en-US" sz="2000" i="1" dirty="0"/>
          </a:p>
        </p:txBody>
      </p:sp>
      <p:sp>
        <p:nvSpPr>
          <p:cNvPr id="10" name="TextBox 9"/>
          <p:cNvSpPr txBox="1"/>
          <p:nvPr/>
        </p:nvSpPr>
        <p:spPr>
          <a:xfrm>
            <a:off x="707082" y="5293414"/>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case closure followed by three months with no TANF/SFA receipt. Exits are measured at the household or assistance unit level. Only households with adult recipients participate in WorkFirst. The last month that the household received a TANF/SFA issuance is the exit month. Exiting due to earnings is defined as an exit with a 334 – Exceeded Earned Income Limit reason code.</a:t>
            </a: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October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5454920"/>
              </p:ext>
            </p:extLst>
          </p:nvPr>
        </p:nvGraphicFramePr>
        <p:xfrm>
          <a:off x="596348" y="1179444"/>
          <a:ext cx="10504256" cy="4113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592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443" y="23740"/>
            <a:ext cx="9445121" cy="1325563"/>
          </a:xfrm>
        </p:spPr>
        <p:txBody>
          <a:bodyPr>
            <a:normAutofit/>
          </a:bodyPr>
          <a:lstStyle/>
          <a:p>
            <a:pPr>
              <a:lnSpc>
                <a:spcPct val="100000"/>
              </a:lnSpc>
            </a:pPr>
            <a:r>
              <a:rPr lang="en-US" sz="2800" dirty="0"/>
              <a:t>WorkFirst </a:t>
            </a:r>
            <a:r>
              <a:rPr lang="en-US" sz="2800" dirty="0" smtClean="0"/>
              <a:t>Adults – Employed at Exit</a:t>
            </a:r>
            <a:r>
              <a:rPr lang="en-US" sz="3200" dirty="0" smtClean="0"/>
              <a:t/>
            </a:r>
            <a:br>
              <a:rPr lang="en-US" sz="3200" dirty="0" smtClean="0"/>
            </a:br>
            <a:r>
              <a:rPr lang="en-US" sz="1800" i="1" dirty="0" smtClean="0"/>
              <a:t>Exit Quarter and First Quarter after Exit</a:t>
            </a:r>
            <a:endParaRPr lang="en-US" sz="1800" i="1" dirty="0"/>
          </a:p>
        </p:txBody>
      </p:sp>
      <p:sp>
        <p:nvSpPr>
          <p:cNvPr id="10" name="TextBox 9"/>
          <p:cNvSpPr txBox="1"/>
          <p:nvPr/>
        </p:nvSpPr>
        <p:spPr>
          <a:xfrm>
            <a:off x="603773" y="5233211"/>
            <a:ext cx="10656656" cy="1008008"/>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employed, the denominator is the number of adults who exited TANF/SFA during the listed quarter; the numerator is the number of those exiting adults who had any employment recorded in the Unemployment Insurance (UI) system in either the exit quarter or the quarter after exit.</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October 2025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954338511"/>
              </p:ext>
            </p:extLst>
          </p:nvPr>
        </p:nvGraphicFramePr>
        <p:xfrm>
          <a:off x="603773" y="1225318"/>
          <a:ext cx="10919791" cy="400789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4"/>
          <p:cNvSpPr txBox="1"/>
          <p:nvPr/>
        </p:nvSpPr>
        <p:spPr>
          <a:xfrm>
            <a:off x="962938" y="1396459"/>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56.6%</a:t>
            </a:r>
          </a:p>
          <a:p>
            <a:pPr algn="ctr"/>
            <a:r>
              <a:rPr lang="en-US" sz="1200" dirty="0" smtClean="0">
                <a:solidFill>
                  <a:schemeClr val="accent1"/>
                </a:solidFill>
                <a:latin typeface="Verdana" panose="020B0604030504040204" pitchFamily="34" charset="0"/>
                <a:ea typeface="Verdana" panose="020B0604030504040204" pitchFamily="34" charset="0"/>
              </a:rPr>
              <a:t>Q3 2017 </a:t>
            </a:r>
            <a:endParaRPr lang="en-US" sz="1200" dirty="0">
              <a:solidFill>
                <a:schemeClr val="accent1"/>
              </a:solidFill>
              <a:latin typeface="Verdana" panose="020B0604030504040204" pitchFamily="34" charset="0"/>
              <a:ea typeface="Verdana" panose="020B0604030504040204" pitchFamily="34" charset="0"/>
            </a:endParaRPr>
          </a:p>
        </p:txBody>
      </p:sp>
      <p:sp>
        <p:nvSpPr>
          <p:cNvPr id="14" name="TextBox 4"/>
          <p:cNvSpPr txBox="1"/>
          <p:nvPr/>
        </p:nvSpPr>
        <p:spPr>
          <a:xfrm>
            <a:off x="3028172" y="1271193"/>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57.6%</a:t>
            </a:r>
          </a:p>
          <a:p>
            <a:pPr algn="ctr"/>
            <a:r>
              <a:rPr lang="en-US" sz="1200" dirty="0" smtClean="0">
                <a:solidFill>
                  <a:schemeClr val="accent1"/>
                </a:solidFill>
                <a:latin typeface="Verdana" panose="020B0604030504040204" pitchFamily="34" charset="0"/>
                <a:ea typeface="Verdana" panose="020B0604030504040204" pitchFamily="34" charset="0"/>
              </a:rPr>
              <a:t>Q2 2019 </a:t>
            </a:r>
            <a:endParaRPr lang="en-US" sz="1200" dirty="0">
              <a:solidFill>
                <a:schemeClr val="accent1"/>
              </a:solidFill>
              <a:latin typeface="Verdana" panose="020B0604030504040204" pitchFamily="34" charset="0"/>
              <a:ea typeface="Verdana" panose="020B0604030504040204" pitchFamily="34" charset="0"/>
            </a:endParaRPr>
          </a:p>
        </p:txBody>
      </p:sp>
      <p:sp>
        <p:nvSpPr>
          <p:cNvPr id="15" name="TextBox 4"/>
          <p:cNvSpPr txBox="1"/>
          <p:nvPr/>
        </p:nvSpPr>
        <p:spPr>
          <a:xfrm>
            <a:off x="5341536" y="1794413"/>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44.2%</a:t>
            </a:r>
          </a:p>
          <a:p>
            <a:pPr algn="ctr"/>
            <a:r>
              <a:rPr lang="en-US" sz="1200" dirty="0" smtClean="0">
                <a:solidFill>
                  <a:schemeClr val="accent1"/>
                </a:solidFill>
                <a:latin typeface="Verdana" panose="020B0604030504040204" pitchFamily="34" charset="0"/>
                <a:ea typeface="Verdana" panose="020B0604030504040204" pitchFamily="34" charset="0"/>
              </a:rPr>
              <a:t>Q1 2021 </a:t>
            </a:r>
            <a:endParaRPr lang="en-US" sz="1200" dirty="0">
              <a:solidFill>
                <a:schemeClr val="accent1"/>
              </a:solidFill>
              <a:latin typeface="Verdana" panose="020B0604030504040204" pitchFamily="34" charset="0"/>
              <a:ea typeface="Verdana" panose="020B0604030504040204" pitchFamily="34" charset="0"/>
            </a:endParaRPr>
          </a:p>
        </p:txBody>
      </p:sp>
      <p:sp>
        <p:nvSpPr>
          <p:cNvPr id="16" name="TextBox 4"/>
          <p:cNvSpPr txBox="1"/>
          <p:nvPr/>
        </p:nvSpPr>
        <p:spPr>
          <a:xfrm>
            <a:off x="10079300" y="1794413"/>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46.5%</a:t>
            </a:r>
          </a:p>
          <a:p>
            <a:pPr algn="ctr"/>
            <a:r>
              <a:rPr lang="en-US" sz="1200" dirty="0" smtClean="0">
                <a:solidFill>
                  <a:schemeClr val="accent1"/>
                </a:solidFill>
                <a:latin typeface="Verdana" panose="020B0604030504040204" pitchFamily="34" charset="0"/>
                <a:ea typeface="Verdana" panose="020B0604030504040204" pitchFamily="34" charset="0"/>
              </a:rPr>
              <a:t>Q4 2024 </a:t>
            </a:r>
            <a:endParaRPr lang="en-US" sz="12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802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200" y="37379"/>
            <a:ext cx="9445121" cy="1325563"/>
          </a:xfrm>
        </p:spPr>
        <p:txBody>
          <a:bodyPr>
            <a:normAutofit/>
          </a:bodyPr>
          <a:lstStyle/>
          <a:p>
            <a:pPr>
              <a:lnSpc>
                <a:spcPct val="100000"/>
              </a:lnSpc>
            </a:pPr>
            <a:r>
              <a:rPr lang="en-US" sz="2800" dirty="0"/>
              <a:t>WorkFirst </a:t>
            </a:r>
            <a:r>
              <a:rPr lang="en-US" sz="2800" dirty="0" smtClean="0"/>
              <a:t>Adults – Employment &amp; Earnings</a:t>
            </a:r>
            <a:r>
              <a:rPr lang="en-US" sz="3200" dirty="0" smtClean="0"/>
              <a:t/>
            </a:r>
            <a:br>
              <a:rPr lang="en-US" sz="3200" dirty="0" smtClean="0"/>
            </a:br>
            <a:r>
              <a:rPr lang="en-US" sz="1800" i="1" dirty="0" smtClean="0"/>
              <a:t>Second Quarter after Exit</a:t>
            </a:r>
            <a:endParaRPr lang="en-US" sz="1800" i="1" dirty="0"/>
          </a:p>
        </p:txBody>
      </p:sp>
      <p:sp>
        <p:nvSpPr>
          <p:cNvPr id="10" name="TextBox 9"/>
          <p:cNvSpPr txBox="1"/>
          <p:nvPr/>
        </p:nvSpPr>
        <p:spPr>
          <a:xfrm>
            <a:off x="689964" y="5293165"/>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employed, the denominator is the number of adults who exited TANF/SFA during the listed quarter; the numerator is the number of those exiting adults who had any employment recorded in the Unemployment Insurance (UI) system in the second quarter after exit. Median earnings are based on earnings recorded in the UI system in the second quarter after exit. Those with no earnings in the quarter are excluded.</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October 2025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242678904"/>
              </p:ext>
            </p:extLst>
          </p:nvPr>
        </p:nvGraphicFramePr>
        <p:xfrm>
          <a:off x="583097" y="1306220"/>
          <a:ext cx="10747512" cy="398694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4"/>
          <p:cNvSpPr txBox="1"/>
          <p:nvPr/>
        </p:nvSpPr>
        <p:spPr>
          <a:xfrm>
            <a:off x="1156668" y="175535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46.3%</a:t>
            </a:r>
          </a:p>
          <a:p>
            <a:pPr algn="ctr"/>
            <a:r>
              <a:rPr lang="en-US" sz="1200" dirty="0" smtClean="0">
                <a:solidFill>
                  <a:schemeClr val="accent2"/>
                </a:solidFill>
                <a:latin typeface="Verdana" panose="020B0604030504040204" pitchFamily="34" charset="0"/>
                <a:ea typeface="Verdana" panose="020B0604030504040204" pitchFamily="34" charset="0"/>
              </a:rPr>
              <a:t>Q3 2017 </a:t>
            </a:r>
            <a:endParaRPr lang="en-US" sz="1200" dirty="0">
              <a:solidFill>
                <a:schemeClr val="accent2"/>
              </a:solidFill>
              <a:latin typeface="Verdana" panose="020B0604030504040204" pitchFamily="34" charset="0"/>
              <a:ea typeface="Verdana" panose="020B0604030504040204" pitchFamily="34" charset="0"/>
            </a:endParaRPr>
          </a:p>
        </p:txBody>
      </p:sp>
      <p:sp>
        <p:nvSpPr>
          <p:cNvPr id="14" name="TextBox 4"/>
          <p:cNvSpPr txBox="1"/>
          <p:nvPr/>
        </p:nvSpPr>
        <p:spPr>
          <a:xfrm>
            <a:off x="4922757" y="149374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37.3%</a:t>
            </a:r>
          </a:p>
          <a:p>
            <a:pPr algn="ctr"/>
            <a:r>
              <a:rPr lang="en-US" sz="1200" dirty="0" smtClean="0">
                <a:solidFill>
                  <a:schemeClr val="accent2"/>
                </a:solidFill>
                <a:latin typeface="Verdana" panose="020B0604030504040204" pitchFamily="34" charset="0"/>
                <a:ea typeface="Verdana" panose="020B0604030504040204" pitchFamily="34" charset="0"/>
              </a:rPr>
              <a:t>Q3 2020 </a:t>
            </a:r>
            <a:endParaRPr lang="en-US" sz="1200" dirty="0">
              <a:solidFill>
                <a:schemeClr val="accent2"/>
              </a:solidFill>
              <a:latin typeface="Verdana" panose="020B0604030504040204" pitchFamily="34" charset="0"/>
              <a:ea typeface="Verdana" panose="020B0604030504040204" pitchFamily="34" charset="0"/>
            </a:endParaRPr>
          </a:p>
        </p:txBody>
      </p:sp>
      <p:sp>
        <p:nvSpPr>
          <p:cNvPr id="15" name="TextBox 4"/>
          <p:cNvSpPr txBox="1"/>
          <p:nvPr/>
        </p:nvSpPr>
        <p:spPr>
          <a:xfrm>
            <a:off x="6805802" y="839722"/>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49.7%</a:t>
            </a:r>
          </a:p>
          <a:p>
            <a:pPr algn="ctr"/>
            <a:r>
              <a:rPr lang="en-US" sz="1200" dirty="0" smtClean="0">
                <a:solidFill>
                  <a:schemeClr val="accent2"/>
                </a:solidFill>
                <a:latin typeface="Verdana" panose="020B0604030504040204" pitchFamily="34" charset="0"/>
                <a:ea typeface="Verdana" panose="020B0604030504040204" pitchFamily="34" charset="0"/>
              </a:rPr>
              <a:t>Q1 2022 </a:t>
            </a:r>
            <a:endParaRPr lang="en-US" sz="1200" dirty="0">
              <a:solidFill>
                <a:schemeClr val="accent2"/>
              </a:solidFill>
              <a:latin typeface="Verdana" panose="020B0604030504040204" pitchFamily="34" charset="0"/>
              <a:ea typeface="Verdana" panose="020B0604030504040204" pitchFamily="34" charset="0"/>
            </a:endParaRPr>
          </a:p>
        </p:txBody>
      </p:sp>
      <p:sp>
        <p:nvSpPr>
          <p:cNvPr id="16" name="TextBox 4"/>
          <p:cNvSpPr txBox="1"/>
          <p:nvPr/>
        </p:nvSpPr>
        <p:spPr>
          <a:xfrm>
            <a:off x="9869976" y="1306220"/>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41.6%</a:t>
            </a:r>
          </a:p>
          <a:p>
            <a:pPr algn="ctr"/>
            <a:r>
              <a:rPr lang="en-US" sz="1200" dirty="0" smtClean="0">
                <a:solidFill>
                  <a:schemeClr val="accent2"/>
                </a:solidFill>
                <a:latin typeface="Verdana" panose="020B0604030504040204" pitchFamily="34" charset="0"/>
                <a:ea typeface="Verdana" panose="020B0604030504040204" pitchFamily="34" charset="0"/>
              </a:rPr>
              <a:t>Q3 2024 </a:t>
            </a:r>
            <a:endParaRPr lang="en-US" sz="1200" dirty="0">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52785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180" y="11459"/>
            <a:ext cx="9769002" cy="1325563"/>
          </a:xfrm>
        </p:spPr>
        <p:txBody>
          <a:bodyPr>
            <a:normAutofit fontScale="90000"/>
          </a:bodyPr>
          <a:lstStyle/>
          <a:p>
            <a:pPr>
              <a:lnSpc>
                <a:spcPct val="100000"/>
              </a:lnSpc>
            </a:pPr>
            <a:r>
              <a:rPr lang="en-US" sz="3100" dirty="0"/>
              <a:t>WorkFirst </a:t>
            </a:r>
            <a:r>
              <a:rPr lang="en-US" sz="3100" dirty="0" smtClean="0"/>
              <a:t>Adults – Employment Retention &amp; Earnings</a:t>
            </a:r>
            <a:r>
              <a:rPr lang="en-US" sz="3200" dirty="0" smtClean="0"/>
              <a:t/>
            </a:r>
            <a:br>
              <a:rPr lang="en-US" sz="3200" dirty="0" smtClean="0"/>
            </a:br>
            <a:r>
              <a:rPr lang="en-US" sz="2000" i="1" dirty="0" smtClean="0"/>
              <a:t>Fourth Quarter after Exit</a:t>
            </a:r>
            <a:endParaRPr lang="en-US" sz="2000" i="1" dirty="0"/>
          </a:p>
        </p:txBody>
      </p:sp>
      <p:sp>
        <p:nvSpPr>
          <p:cNvPr id="10" name="TextBox 9"/>
          <p:cNvSpPr txBox="1"/>
          <p:nvPr/>
        </p:nvSpPr>
        <p:spPr>
          <a:xfrm>
            <a:off x="689964" y="5293165"/>
            <a:ext cx="10393522" cy="1169551"/>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retained employment, the denominator is the number of adults who exited TANF/SFA during the listed quarter and had any employment recorded in the Unemployment Insurance (UI) system in the second quarter after exit. The numerator is the number of those exiting adults who had any employment recorded in the UI system in the fourth quarter after exit. Median earnings are based on earnings recorded in the UI system in the fourth quarter after exit. Those with no earnings in the quarter are excluded.</a:t>
            </a:r>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July 2025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081015577"/>
              </p:ext>
            </p:extLst>
          </p:nvPr>
        </p:nvGraphicFramePr>
        <p:xfrm>
          <a:off x="583097" y="1473422"/>
          <a:ext cx="10585312" cy="388645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4"/>
          <p:cNvSpPr txBox="1"/>
          <p:nvPr/>
        </p:nvSpPr>
        <p:spPr>
          <a:xfrm>
            <a:off x="1090703" y="1314419"/>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82.0%</a:t>
            </a:r>
          </a:p>
          <a:p>
            <a:pPr algn="ctr"/>
            <a:r>
              <a:rPr lang="en-US" sz="1200" dirty="0" smtClean="0">
                <a:solidFill>
                  <a:srgbClr val="72A331"/>
                </a:solidFill>
                <a:latin typeface="Verdana" panose="020B0604030504040204" pitchFamily="34" charset="0"/>
                <a:ea typeface="Verdana" panose="020B0604030504040204" pitchFamily="34" charset="0"/>
              </a:rPr>
              <a:t>Q3 2017 </a:t>
            </a:r>
            <a:endParaRPr lang="en-US" sz="1200" dirty="0">
              <a:solidFill>
                <a:srgbClr val="72A331"/>
              </a:solidFill>
              <a:latin typeface="Verdana" panose="020B0604030504040204" pitchFamily="34" charset="0"/>
              <a:ea typeface="Verdana" panose="020B0604030504040204" pitchFamily="34" charset="0"/>
            </a:endParaRPr>
          </a:p>
        </p:txBody>
      </p:sp>
      <p:sp>
        <p:nvSpPr>
          <p:cNvPr id="14" name="TextBox 4"/>
          <p:cNvSpPr txBox="1"/>
          <p:nvPr/>
        </p:nvSpPr>
        <p:spPr>
          <a:xfrm>
            <a:off x="3616555" y="1568936"/>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70.8%</a:t>
            </a:r>
          </a:p>
          <a:p>
            <a:pPr algn="ctr"/>
            <a:r>
              <a:rPr lang="en-US" sz="1200" dirty="0" smtClean="0">
                <a:solidFill>
                  <a:srgbClr val="72A331"/>
                </a:solidFill>
                <a:latin typeface="Verdana" panose="020B0604030504040204" pitchFamily="34" charset="0"/>
                <a:ea typeface="Verdana" panose="020B0604030504040204" pitchFamily="34" charset="0"/>
              </a:rPr>
              <a:t>Q2 2019 </a:t>
            </a:r>
            <a:endParaRPr lang="en-US" sz="1200" dirty="0">
              <a:solidFill>
                <a:srgbClr val="72A331"/>
              </a:solidFill>
              <a:latin typeface="Verdana" panose="020B0604030504040204" pitchFamily="34" charset="0"/>
              <a:ea typeface="Verdana" panose="020B0604030504040204" pitchFamily="34" charset="0"/>
            </a:endParaRPr>
          </a:p>
        </p:txBody>
      </p:sp>
      <p:sp>
        <p:nvSpPr>
          <p:cNvPr id="15" name="TextBox 4"/>
          <p:cNvSpPr txBox="1"/>
          <p:nvPr/>
        </p:nvSpPr>
        <p:spPr>
          <a:xfrm>
            <a:off x="6650013" y="1238831"/>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83.0%</a:t>
            </a:r>
          </a:p>
          <a:p>
            <a:pPr algn="ctr"/>
            <a:r>
              <a:rPr lang="en-US" sz="1200" dirty="0" smtClean="0">
                <a:solidFill>
                  <a:srgbClr val="72A331"/>
                </a:solidFill>
                <a:latin typeface="Verdana" panose="020B0604030504040204" pitchFamily="34" charset="0"/>
                <a:ea typeface="Verdana" panose="020B0604030504040204" pitchFamily="34" charset="0"/>
              </a:rPr>
              <a:t>Q3 2021 </a:t>
            </a:r>
            <a:endParaRPr lang="en-US" sz="1200" dirty="0">
              <a:solidFill>
                <a:srgbClr val="72A331"/>
              </a:solidFill>
              <a:latin typeface="Verdana" panose="020B0604030504040204" pitchFamily="34" charset="0"/>
              <a:ea typeface="Verdana" panose="020B0604030504040204" pitchFamily="34" charset="0"/>
            </a:endParaRPr>
          </a:p>
        </p:txBody>
      </p:sp>
      <p:sp>
        <p:nvSpPr>
          <p:cNvPr id="16" name="TextBox 4"/>
          <p:cNvSpPr txBox="1"/>
          <p:nvPr/>
        </p:nvSpPr>
        <p:spPr>
          <a:xfrm>
            <a:off x="9683471" y="1267789"/>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81.9%</a:t>
            </a:r>
          </a:p>
          <a:p>
            <a:pPr algn="ctr"/>
            <a:r>
              <a:rPr lang="en-US" sz="1200" dirty="0" smtClean="0">
                <a:solidFill>
                  <a:srgbClr val="72A331"/>
                </a:solidFill>
                <a:latin typeface="Verdana" panose="020B0604030504040204" pitchFamily="34" charset="0"/>
                <a:ea typeface="Verdana" panose="020B0604030504040204" pitchFamily="34" charset="0"/>
              </a:rPr>
              <a:t>Q4 2023 </a:t>
            </a:r>
            <a:endParaRPr lang="en-US" sz="1200" dirty="0">
              <a:solidFill>
                <a:srgbClr val="72A33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088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6A57-E3DE-BDBC-D212-FCBCAB212CF8}"/>
              </a:ext>
            </a:extLst>
          </p:cNvPr>
          <p:cNvSpPr>
            <a:spLocks noGrp="1"/>
          </p:cNvSpPr>
          <p:nvPr>
            <p:ph type="title"/>
          </p:nvPr>
        </p:nvSpPr>
        <p:spPr>
          <a:xfrm>
            <a:off x="1997529" y="0"/>
            <a:ext cx="9445121" cy="1325563"/>
          </a:xfrm>
        </p:spPr>
        <p:txBody>
          <a:bodyPr>
            <a:normAutofit/>
          </a:bodyPr>
          <a:lstStyle/>
          <a:p>
            <a:r>
              <a:rPr lang="en-US" sz="2800" dirty="0"/>
              <a:t>WorkFirst Adults </a:t>
            </a:r>
            <a:r>
              <a:rPr lang="en-US" sz="2800" dirty="0" smtClean="0"/>
              <a:t>– Exits Lasting At Least One Year</a:t>
            </a:r>
            <a:r>
              <a:rPr lang="en-US" sz="3600" dirty="0"/>
              <a:t/>
            </a:r>
            <a:br>
              <a:rPr lang="en-US" sz="3600" dirty="0"/>
            </a:br>
            <a:r>
              <a:rPr lang="en-US" sz="1800" i="1" dirty="0" smtClean="0"/>
              <a:t>July 2017 </a:t>
            </a:r>
            <a:r>
              <a:rPr lang="en-US" sz="1800" i="1" dirty="0"/>
              <a:t>– </a:t>
            </a:r>
            <a:r>
              <a:rPr lang="en-US" sz="1800" i="1" dirty="0" smtClean="0"/>
              <a:t>September 2024</a:t>
            </a:r>
            <a:endParaRPr lang="en-US" sz="18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2524455"/>
              </p:ext>
            </p:extLst>
          </p:nvPr>
        </p:nvGraphicFramePr>
        <p:xfrm>
          <a:off x="940904" y="1505834"/>
          <a:ext cx="10501746" cy="39673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40903" y="5605670"/>
            <a:ext cx="10376453" cy="861774"/>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one month with no TANF/SFA issuance. The exit month is the last month of TANF/SFA receipt. The denominator is the number of adults who exited TANF/SFA in the listed month; the numerator is the number of those exiting adults who did not return to TANF/SFA for at least 12 months following that exit.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October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8" name="TextBox 4"/>
          <p:cNvSpPr txBox="1"/>
          <p:nvPr/>
        </p:nvSpPr>
        <p:spPr>
          <a:xfrm>
            <a:off x="816429" y="1505834"/>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73.4%</a:t>
            </a:r>
          </a:p>
          <a:p>
            <a:pPr algn="ctr"/>
            <a:r>
              <a:rPr lang="en-US" sz="1200" dirty="0" smtClean="0">
                <a:solidFill>
                  <a:srgbClr val="006B99"/>
                </a:solidFill>
                <a:latin typeface="Verdana" panose="020B0604030504040204" pitchFamily="34" charset="0"/>
                <a:ea typeface="Verdana" panose="020B0604030504040204" pitchFamily="34" charset="0"/>
              </a:rPr>
              <a:t>Jul 2017 </a:t>
            </a:r>
            <a:endParaRPr lang="en-US" sz="1200" dirty="0">
              <a:solidFill>
                <a:srgbClr val="006B99"/>
              </a:solidFill>
              <a:latin typeface="Verdana" panose="020B0604030504040204" pitchFamily="34" charset="0"/>
              <a:ea typeface="Verdana" panose="020B0604030504040204" pitchFamily="34" charset="0"/>
            </a:endParaRPr>
          </a:p>
        </p:txBody>
      </p:sp>
      <p:sp>
        <p:nvSpPr>
          <p:cNvPr id="9" name="TextBox 4"/>
          <p:cNvSpPr txBox="1"/>
          <p:nvPr/>
        </p:nvSpPr>
        <p:spPr>
          <a:xfrm>
            <a:off x="3649253" y="1701183"/>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67.1%</a:t>
            </a:r>
          </a:p>
          <a:p>
            <a:pPr algn="ctr"/>
            <a:r>
              <a:rPr lang="en-US" sz="1200" dirty="0" smtClean="0">
                <a:solidFill>
                  <a:srgbClr val="006B99"/>
                </a:solidFill>
                <a:latin typeface="Verdana" panose="020B0604030504040204" pitchFamily="34" charset="0"/>
                <a:ea typeface="Verdana" panose="020B0604030504040204" pitchFamily="34" charset="0"/>
              </a:rPr>
              <a:t>Oct 2019 </a:t>
            </a:r>
            <a:endParaRPr lang="en-US" sz="1200" dirty="0">
              <a:solidFill>
                <a:srgbClr val="006B99"/>
              </a:solidFill>
              <a:latin typeface="Verdana" panose="020B0604030504040204" pitchFamily="34" charset="0"/>
              <a:ea typeface="Verdana" panose="020B0604030504040204" pitchFamily="34" charset="0"/>
            </a:endParaRPr>
          </a:p>
        </p:txBody>
      </p:sp>
      <p:sp>
        <p:nvSpPr>
          <p:cNvPr id="10" name="TextBox 4"/>
          <p:cNvSpPr txBox="1"/>
          <p:nvPr/>
        </p:nvSpPr>
        <p:spPr>
          <a:xfrm>
            <a:off x="4548098" y="1177963"/>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85.5%</a:t>
            </a:r>
          </a:p>
          <a:p>
            <a:pPr algn="ctr"/>
            <a:r>
              <a:rPr lang="en-US" sz="1200" dirty="0" smtClean="0">
                <a:solidFill>
                  <a:srgbClr val="006B99"/>
                </a:solidFill>
                <a:latin typeface="Verdana" panose="020B0604030504040204" pitchFamily="34" charset="0"/>
                <a:ea typeface="Verdana" panose="020B0604030504040204" pitchFamily="34" charset="0"/>
              </a:rPr>
              <a:t>May 2020 </a:t>
            </a:r>
            <a:endParaRPr lang="en-US" sz="1200" dirty="0">
              <a:solidFill>
                <a:srgbClr val="006B99"/>
              </a:solidFill>
              <a:latin typeface="Verdana" panose="020B0604030504040204" pitchFamily="34" charset="0"/>
              <a:ea typeface="Verdana" panose="020B0604030504040204" pitchFamily="34" charset="0"/>
            </a:endParaRPr>
          </a:p>
        </p:txBody>
      </p:sp>
      <p:sp>
        <p:nvSpPr>
          <p:cNvPr id="11" name="TextBox 4"/>
          <p:cNvSpPr txBox="1"/>
          <p:nvPr/>
        </p:nvSpPr>
        <p:spPr>
          <a:xfrm>
            <a:off x="10386025" y="1505834"/>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75.3%</a:t>
            </a:r>
          </a:p>
          <a:p>
            <a:pPr algn="ctr"/>
            <a:r>
              <a:rPr lang="en-US" sz="1200" dirty="0" smtClean="0">
                <a:solidFill>
                  <a:srgbClr val="006B99"/>
                </a:solidFill>
                <a:latin typeface="Verdana" panose="020B0604030504040204" pitchFamily="34" charset="0"/>
                <a:ea typeface="Verdana" panose="020B0604030504040204" pitchFamily="34" charset="0"/>
              </a:rPr>
              <a:t>Sep 2024 </a:t>
            </a:r>
            <a:endParaRPr lang="en-US" sz="1200" dirty="0">
              <a:solidFill>
                <a:srgbClr val="006B9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96315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SHS Brand Colors">
      <a:dk1>
        <a:srgbClr val="000000"/>
      </a:dk1>
      <a:lt1>
        <a:srgbClr val="FFFFFF"/>
      </a:lt1>
      <a:dk2>
        <a:srgbClr val="006B99"/>
      </a:dk2>
      <a:lt2>
        <a:srgbClr val="E7E6E6"/>
      </a:lt2>
      <a:accent1>
        <a:srgbClr val="193F6F"/>
      </a:accent1>
      <a:accent2>
        <a:srgbClr val="8D6198"/>
      </a:accent2>
      <a:accent3>
        <a:srgbClr val="27A1C6"/>
      </a:accent3>
      <a:accent4>
        <a:srgbClr val="007C69"/>
      </a:accent4>
      <a:accent5>
        <a:srgbClr val="71A330"/>
      </a:accent5>
      <a:accent6>
        <a:srgbClr val="DE7C14"/>
      </a:accent6>
      <a:hlink>
        <a:srgbClr val="0563C1"/>
      </a:hlink>
      <a:folHlink>
        <a:srgbClr val="C90DB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7F343D99CEC041855107C44A0A75DF" ma:contentTypeVersion="4" ma:contentTypeDescription="Create a new document." ma:contentTypeScope="" ma:versionID="bcc0675a5cd5117766b44d3285b17206">
  <xsd:schema xmlns:xsd="http://www.w3.org/2001/XMLSchema" xmlns:xs="http://www.w3.org/2001/XMLSchema" xmlns:p="http://schemas.microsoft.com/office/2006/metadata/properties" xmlns:ns2="613f98a2-2d0a-463c-8c7a-9d65e096d1a4" targetNamespace="http://schemas.microsoft.com/office/2006/metadata/properties" ma:root="true" ma:fieldsID="ac0bd2fdcaa3b2788203eb3b708b7ab7" ns2:_="">
    <xsd:import namespace="613f98a2-2d0a-463c-8c7a-9d65e096d1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f98a2-2d0a-463c-8c7a-9d65e096d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9FCDE-553D-44EE-B2EF-F44961FB7C39}">
  <ds:schemaRefs>
    <ds:schemaRef ds:uri="http://purl.org/dc/elements/1.1/"/>
    <ds:schemaRef ds:uri="http://schemas.microsoft.com/office/2006/metadata/properties"/>
    <ds:schemaRef ds:uri="http://purl.org/dc/terms/"/>
    <ds:schemaRef ds:uri="http://schemas.openxmlformats.org/package/2006/metadata/core-properties"/>
    <ds:schemaRef ds:uri="613f98a2-2d0a-463c-8c7a-9d65e096d1a4"/>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39EFE16-83C0-47FA-9BC8-1F1E17D89B5F}">
  <ds:schemaRefs>
    <ds:schemaRef ds:uri="http://schemas.microsoft.com/sharepoint/v3/contenttype/forms"/>
  </ds:schemaRefs>
</ds:datastoreItem>
</file>

<file path=customXml/itemProps3.xml><?xml version="1.0" encoding="utf-8"?>
<ds:datastoreItem xmlns:ds="http://schemas.openxmlformats.org/officeDocument/2006/customXml" ds:itemID="{C2FF1B04-6769-4041-BE99-30145453D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3f98a2-2d0a-463c-8c7a-9d65e096d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2871</TotalTime>
  <Words>2311</Words>
  <Application>Microsoft Office PowerPoint</Application>
  <PresentationFormat>Widescreen</PresentationFormat>
  <Paragraphs>131</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Calibri</vt:lpstr>
      <vt:lpstr>Verdana</vt:lpstr>
      <vt:lpstr>Office Theme</vt:lpstr>
      <vt:lpstr>WorkFirst Performance Measures Fourth Quarter 2025</vt:lpstr>
      <vt:lpstr>State and Federal Statutes Governing WorkFirst Performance Measures</vt:lpstr>
      <vt:lpstr>Performance Measures for Families and Adults Exiting WorkFirst</vt:lpstr>
      <vt:lpstr>WorkFirst Families – Reasons for Exit July 2017 – June 2025</vt:lpstr>
      <vt:lpstr>WorkFirst Families – Number Exiting Due to Earnings July 2023 – June 2025</vt:lpstr>
      <vt:lpstr>WorkFirst Adults – Employed at Exit Exit Quarter and First Quarter after Exit</vt:lpstr>
      <vt:lpstr>WorkFirst Adults – Employment &amp; Earnings Second Quarter after Exit</vt:lpstr>
      <vt:lpstr>WorkFirst Adults – Employment Retention &amp; Earnings Fourth Quarter after Exit</vt:lpstr>
      <vt:lpstr>WorkFirst Adults – Exits Lasting At Least One Year July 2017 – September 2024</vt:lpstr>
      <vt:lpstr>Performance Measures for Adults Exiting WorkFirst Service Pathways</vt:lpstr>
      <vt:lpstr>Employment after Exiting WorkFirst Service Pathway Percent Employed in Second Quarter after Pathway Exit</vt:lpstr>
      <vt:lpstr>Quarterly Earnings after Exiting WorkFirst Service Pathway Median Quarterly Earnings in Second Quarter after Pathway Exit</vt:lpstr>
      <vt:lpstr>Hourly Wages after Exiting WorkFirst Service Pathway Median Hourly Wages in Second Quarter after Pathway Exit</vt:lpstr>
      <vt:lpstr>Enrollment Counts for WorkFirst Adults</vt:lpstr>
      <vt:lpstr>WorkFirst Adults – Adults Referred by Partner July 2017 – September 2025</vt:lpstr>
      <vt:lpstr>WorkFirst Adults – Adults Enrolled by Partner July 2017 – September 2025</vt:lpstr>
      <vt:lpstr>WorkFirst Adults – Enrollment by WorkFirst Service Pathway July 2017 – September 2025</vt:lpstr>
      <vt:lpstr>WorkFirst Adults – Enrollment in Educational Activities July 2017 – September 2025</vt:lpstr>
      <vt:lpstr>WorkFirst Adults – Enrollment by Type of Educational Activity October 2023 – September 2025</vt:lpstr>
      <vt:lpstr>For any additional questions, please contact:  Lisa Nicoli ESA Management Analytics and Performance Statistics (EMAPS) Economic Services Administration (ESA) Department of Social and Health Services (DSHS)  lisa.nicoli@dshs.wa.gov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WorkFirst Performance Measures Fourth Quarter 2024</dc:title>
  <dc:creator>McCaslin, Sara (DSHS/OOS/OISVC)</dc:creator>
  <cp:lastModifiedBy>Nicoli, Lisa (DSHS/ESA/OAS)</cp:lastModifiedBy>
  <cp:revision>172</cp:revision>
  <dcterms:created xsi:type="dcterms:W3CDTF">2024-09-22T22:48:14Z</dcterms:created>
  <dcterms:modified xsi:type="dcterms:W3CDTF">2025-10-29T18:05:31Z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0x010100CD7F343D99CEC041855107C44A0A75DF</vt:lpwstr>
  </property>
</Properties>
</file>