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4"/>
  </p:notesMasterIdLst>
  <p:sldIdLst>
    <p:sldId id="257" r:id="rId6"/>
    <p:sldId id="258" r:id="rId7"/>
    <p:sldId id="545" r:id="rId8"/>
    <p:sldId id="543" r:id="rId9"/>
    <p:sldId id="259" r:id="rId10"/>
    <p:sldId id="588" r:id="rId11"/>
    <p:sldId id="260" r:id="rId12"/>
    <p:sldId id="544" r:id="rId13"/>
    <p:sldId id="590" r:id="rId14"/>
    <p:sldId id="263" r:id="rId15"/>
    <p:sldId id="591" r:id="rId16"/>
    <p:sldId id="256" r:id="rId17"/>
    <p:sldId id="266" r:id="rId18"/>
    <p:sldId id="592" r:id="rId19"/>
    <p:sldId id="265" r:id="rId20"/>
    <p:sldId id="510" r:id="rId21"/>
    <p:sldId id="536" r:id="rId22"/>
    <p:sldId id="562" r:id="rId23"/>
    <p:sldId id="563" r:id="rId24"/>
    <p:sldId id="540" r:id="rId25"/>
    <p:sldId id="564" r:id="rId26"/>
    <p:sldId id="538" r:id="rId27"/>
    <p:sldId id="565" r:id="rId28"/>
    <p:sldId id="501" r:id="rId29"/>
    <p:sldId id="566" r:id="rId30"/>
    <p:sldId id="567" r:id="rId31"/>
    <p:sldId id="541" r:id="rId32"/>
    <p:sldId id="506" r:id="rId33"/>
    <p:sldId id="548" r:id="rId34"/>
    <p:sldId id="568" r:id="rId35"/>
    <p:sldId id="570" r:id="rId36"/>
    <p:sldId id="571" r:id="rId37"/>
    <p:sldId id="546" r:id="rId38"/>
    <p:sldId id="547" r:id="rId39"/>
    <p:sldId id="569" r:id="rId40"/>
    <p:sldId id="412" r:id="rId41"/>
    <p:sldId id="507" r:id="rId42"/>
    <p:sldId id="549" r:id="rId43"/>
    <p:sldId id="550" r:id="rId44"/>
    <p:sldId id="551" r:id="rId45"/>
    <p:sldId id="552" r:id="rId46"/>
    <p:sldId id="602" r:id="rId47"/>
    <p:sldId id="553" r:id="rId48"/>
    <p:sldId id="603" r:id="rId49"/>
    <p:sldId id="554" r:id="rId50"/>
    <p:sldId id="596" r:id="rId51"/>
    <p:sldId id="555" r:id="rId52"/>
    <p:sldId id="561" r:id="rId53"/>
    <p:sldId id="556" r:id="rId54"/>
    <p:sldId id="597" r:id="rId55"/>
    <p:sldId id="557" r:id="rId56"/>
    <p:sldId id="598" r:id="rId57"/>
    <p:sldId id="558" r:id="rId58"/>
    <p:sldId id="599" r:id="rId59"/>
    <p:sldId id="559" r:id="rId60"/>
    <p:sldId id="600" r:id="rId61"/>
    <p:sldId id="560" r:id="rId62"/>
    <p:sldId id="601" r:id="rId63"/>
    <p:sldId id="296" r:id="rId64"/>
    <p:sldId id="508" r:id="rId65"/>
    <p:sldId id="572" r:id="rId66"/>
    <p:sldId id="573" r:id="rId67"/>
    <p:sldId id="574" r:id="rId68"/>
    <p:sldId id="575" r:id="rId69"/>
    <p:sldId id="576" r:id="rId70"/>
    <p:sldId id="577" r:id="rId71"/>
    <p:sldId id="578" r:id="rId72"/>
    <p:sldId id="579" r:id="rId73"/>
    <p:sldId id="580" r:id="rId74"/>
    <p:sldId id="581" r:id="rId75"/>
    <p:sldId id="582" r:id="rId76"/>
    <p:sldId id="583" r:id="rId77"/>
    <p:sldId id="584" r:id="rId78"/>
    <p:sldId id="585" r:id="rId79"/>
    <p:sldId id="586" r:id="rId80"/>
    <p:sldId id="587" r:id="rId81"/>
    <p:sldId id="594" r:id="rId82"/>
    <p:sldId id="26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bert, Corinna (DSHS/ESA/CSD)" initials="LC(" lastIdx="2" clrIdx="1">
    <p:extLst>
      <p:ext uri="{19B8F6BF-5375-455C-9EA6-DF929625EA0E}">
        <p15:presenceInfo xmlns:p15="http://schemas.microsoft.com/office/powerpoint/2012/main" userId="Lambert, Corinna (DSHS/ESA/CSD)" providerId="None"/>
      </p:ext>
    </p:extLst>
  </p:cmAuthor>
  <p:cmAuthor id="2" name="Lorraine Peterson" initials="LP" lastIdx="33" clrIdx="2">
    <p:extLst>
      <p:ext uri="{19B8F6BF-5375-455C-9EA6-DF929625EA0E}">
        <p15:presenceInfo xmlns:p15="http://schemas.microsoft.com/office/powerpoint/2012/main" userId="Lorraine Peterson" providerId="None"/>
      </p:ext>
    </p:extLst>
  </p:cmAuthor>
  <p:cmAuthor id="3" name="West, Norah (DSHS/OOS)" initials="WN(" lastIdx="2" clrIdx="3">
    <p:extLst>
      <p:ext uri="{19B8F6BF-5375-455C-9EA6-DF929625EA0E}">
        <p15:presenceInfo xmlns:p15="http://schemas.microsoft.com/office/powerpoint/2012/main" userId="S::norah.west@dshs.wa.gov::6a78c06c-c3c0-4532-9e9a-a9cca36c31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25E"/>
    <a:srgbClr val="A45F9C"/>
    <a:srgbClr val="4365B8"/>
    <a:srgbClr val="2484C6"/>
    <a:srgbClr val="C4C7E8"/>
    <a:srgbClr val="FF00FF"/>
    <a:srgbClr val="8A0000"/>
    <a:srgbClr val="C7C7C7"/>
    <a:srgbClr val="FFFF00"/>
    <a:srgbClr val="9EA7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EF2A3-4CF0-5384-FA77-A1CEAFB7D0C7}" v="5" dt="2023-12-01T22:07:44.034"/>
    <p1510:client id="{21B74B5A-C1D1-3383-EE71-9FD9D773BE7F}" v="583" dt="2023-12-02T00:38:17.995"/>
    <p1510:client id="{228EA0D3-7A13-40EA-8968-919445C01DE4}" v="50" dt="2023-12-04T20:25:36.551"/>
    <p1510:client id="{764AF675-A802-49A3-AA7E-F5D012900D65}" v="34" dt="2023-12-02T00:48:45.488"/>
    <p1510:client id="{7E883421-D7C3-CE05-13CA-88AD83B9E549}" v="11" dt="2023-12-02T01:00:01.371"/>
    <p1510:client id="{9C69540B-3351-9BD4-12A9-EB0033A915C4}" v="44" dt="2023-12-19T23:49:15.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7" autoAdjust="0"/>
    <p:restoredTop sz="86427" autoAdjust="0"/>
  </p:normalViewPr>
  <p:slideViewPr>
    <p:cSldViewPr snapToGrid="0">
      <p:cViewPr varScale="1">
        <p:scale>
          <a:sx n="81" d="100"/>
          <a:sy n="81" d="100"/>
        </p:scale>
        <p:origin x="126" y="498"/>
      </p:cViewPr>
      <p:guideLst/>
    </p:cSldViewPr>
  </p:slideViewPr>
  <p:outlineViewPr>
    <p:cViewPr>
      <p:scale>
        <a:sx n="33" d="100"/>
        <a:sy n="33" d="100"/>
      </p:scale>
      <p:origin x="0" y="-12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ra, Kellyn (DSHS/ESA/CSD)" userId="S::kellyn.westra@dshs.wa.gov::3e9e6d63-5dac-468e-a8cd-f638f641947c" providerId="AD" clId="Web-{21B74B5A-C1D1-3383-EE71-9FD9D773BE7F}"/>
    <pc:docChg chg="addSld delSld modSld sldOrd">
      <pc:chgData name="Westra, Kellyn (DSHS/ESA/CSD)" userId="S::kellyn.westra@dshs.wa.gov::3e9e6d63-5dac-468e-a8cd-f638f641947c" providerId="AD" clId="Web-{21B74B5A-C1D1-3383-EE71-9FD9D773BE7F}" dt="2023-12-02T00:38:17.995" v="542" actId="1076"/>
      <pc:docMkLst>
        <pc:docMk/>
      </pc:docMkLst>
      <pc:sldChg chg="addSp delSp modSp">
        <pc:chgData name="Westra, Kellyn (DSHS/ESA/CSD)" userId="S::kellyn.westra@dshs.wa.gov::3e9e6d63-5dac-468e-a8cd-f638f641947c" providerId="AD" clId="Web-{21B74B5A-C1D1-3383-EE71-9FD9D773BE7F}" dt="2023-12-02T00:33:59.160" v="484" actId="14100"/>
        <pc:sldMkLst>
          <pc:docMk/>
          <pc:sldMk cId="3080858918" sldId="257"/>
        </pc:sldMkLst>
        <pc:spChg chg="mod">
          <ac:chgData name="Westra, Kellyn (DSHS/ESA/CSD)" userId="S::kellyn.westra@dshs.wa.gov::3e9e6d63-5dac-468e-a8cd-f638f641947c" providerId="AD" clId="Web-{21B74B5A-C1D1-3383-EE71-9FD9D773BE7F}" dt="2023-12-02T00:33:59.160" v="484" actId="14100"/>
          <ac:spMkLst>
            <pc:docMk/>
            <pc:sldMk cId="3080858918" sldId="257"/>
            <ac:spMk id="6" creationId="{00000000-0000-0000-0000-000000000000}"/>
          </ac:spMkLst>
        </pc:spChg>
        <pc:spChg chg="mod">
          <ac:chgData name="Westra, Kellyn (DSHS/ESA/CSD)" userId="S::kellyn.westra@dshs.wa.gov::3e9e6d63-5dac-468e-a8cd-f638f641947c" providerId="AD" clId="Web-{21B74B5A-C1D1-3383-EE71-9FD9D773BE7F}" dt="2023-12-02T00:09:08.400" v="15" actId="20577"/>
          <ac:spMkLst>
            <pc:docMk/>
            <pc:sldMk cId="3080858918" sldId="257"/>
            <ac:spMk id="10" creationId="{00000000-0000-0000-0000-000000000000}"/>
          </ac:spMkLst>
        </pc:spChg>
        <pc:picChg chg="add">
          <ac:chgData name="Westra, Kellyn (DSHS/ESA/CSD)" userId="S::kellyn.westra@dshs.wa.gov::3e9e6d63-5dac-468e-a8cd-f638f641947c" providerId="AD" clId="Web-{21B74B5A-C1D1-3383-EE71-9FD9D773BE7F}" dt="2023-12-02T00:33:52.426" v="483"/>
          <ac:picMkLst>
            <pc:docMk/>
            <pc:sldMk cId="3080858918" sldId="257"/>
            <ac:picMk id="7" creationId="{7DA150FD-FF82-F088-3116-A9FEEC852CB2}"/>
          </ac:picMkLst>
        </pc:picChg>
        <pc:picChg chg="del">
          <ac:chgData name="Westra, Kellyn (DSHS/ESA/CSD)" userId="S::kellyn.westra@dshs.wa.gov::3e9e6d63-5dac-468e-a8cd-f638f641947c" providerId="AD" clId="Web-{21B74B5A-C1D1-3383-EE71-9FD9D773BE7F}" dt="2023-12-02T00:33:51.598" v="482"/>
          <ac:picMkLst>
            <pc:docMk/>
            <pc:sldMk cId="3080858918" sldId="257"/>
            <ac:picMk id="12" creationId="{00000000-0000-0000-0000-000000000000}"/>
          </ac:picMkLst>
        </pc:picChg>
      </pc:sldChg>
      <pc:sldChg chg="addSp delSp">
        <pc:chgData name="Westra, Kellyn (DSHS/ESA/CSD)" userId="S::kellyn.westra@dshs.wa.gov::3e9e6d63-5dac-468e-a8cd-f638f641947c" providerId="AD" clId="Web-{21B74B5A-C1D1-3383-EE71-9FD9D773BE7F}" dt="2023-12-02T00:33:46.972" v="481"/>
        <pc:sldMkLst>
          <pc:docMk/>
          <pc:sldMk cId="3284011918" sldId="258"/>
        </pc:sldMkLst>
        <pc:picChg chg="add">
          <ac:chgData name="Westra, Kellyn (DSHS/ESA/CSD)" userId="S::kellyn.westra@dshs.wa.gov::3e9e6d63-5dac-468e-a8cd-f638f641947c" providerId="AD" clId="Web-{21B74B5A-C1D1-3383-EE71-9FD9D773BE7F}" dt="2023-12-02T00:33:46.972" v="481"/>
          <ac:picMkLst>
            <pc:docMk/>
            <pc:sldMk cId="3284011918" sldId="258"/>
            <ac:picMk id="8" creationId="{803E1BD5-C8B3-8888-AB0B-3485FF10C443}"/>
          </ac:picMkLst>
        </pc:picChg>
        <pc:picChg chg="del">
          <ac:chgData name="Westra, Kellyn (DSHS/ESA/CSD)" userId="S::kellyn.westra@dshs.wa.gov::3e9e6d63-5dac-468e-a8cd-f638f641947c" providerId="AD" clId="Web-{21B74B5A-C1D1-3383-EE71-9FD9D773BE7F}" dt="2023-12-02T00:33:45.676" v="480"/>
          <ac:picMkLst>
            <pc:docMk/>
            <pc:sldMk cId="3284011918" sldId="258"/>
            <ac:picMk id="9" creationId="{00000000-0000-0000-0000-000000000000}"/>
          </ac:picMkLst>
        </pc:picChg>
      </pc:sldChg>
      <pc:sldChg chg="delSp modSp">
        <pc:chgData name="Westra, Kellyn (DSHS/ESA/CSD)" userId="S::kellyn.westra@dshs.wa.gov::3e9e6d63-5dac-468e-a8cd-f638f641947c" providerId="AD" clId="Web-{21B74B5A-C1D1-3383-EE71-9FD9D773BE7F}" dt="2023-12-02T00:38:17.995" v="542" actId="1076"/>
        <pc:sldMkLst>
          <pc:docMk/>
          <pc:sldMk cId="1201205502" sldId="262"/>
        </pc:sldMkLst>
        <pc:spChg chg="mod">
          <ac:chgData name="Westra, Kellyn (DSHS/ESA/CSD)" userId="S::kellyn.westra@dshs.wa.gov::3e9e6d63-5dac-468e-a8cd-f638f641947c" providerId="AD" clId="Web-{21B74B5A-C1D1-3383-EE71-9FD9D773BE7F}" dt="2023-12-02T00:38:06.292" v="539" actId="1076"/>
          <ac:spMkLst>
            <pc:docMk/>
            <pc:sldMk cId="1201205502" sldId="262"/>
            <ac:spMk id="2" creationId="{00000000-0000-0000-0000-000000000000}"/>
          </ac:spMkLst>
        </pc:spChg>
        <pc:spChg chg="mod">
          <ac:chgData name="Westra, Kellyn (DSHS/ESA/CSD)" userId="S::kellyn.westra@dshs.wa.gov::3e9e6d63-5dac-468e-a8cd-f638f641947c" providerId="AD" clId="Web-{21B74B5A-C1D1-3383-EE71-9FD9D773BE7F}" dt="2023-12-02T00:38:12.308" v="541" actId="1076"/>
          <ac:spMkLst>
            <pc:docMk/>
            <pc:sldMk cId="1201205502" sldId="262"/>
            <ac:spMk id="7" creationId="{00000000-0000-0000-0000-000000000000}"/>
          </ac:spMkLst>
        </pc:spChg>
        <pc:spChg chg="mod">
          <ac:chgData name="Westra, Kellyn (DSHS/ESA/CSD)" userId="S::kellyn.westra@dshs.wa.gov::3e9e6d63-5dac-468e-a8cd-f638f641947c" providerId="AD" clId="Web-{21B74B5A-C1D1-3383-EE71-9FD9D773BE7F}" dt="2023-12-02T00:38:17.995" v="542" actId="1076"/>
          <ac:spMkLst>
            <pc:docMk/>
            <pc:sldMk cId="1201205502" sldId="262"/>
            <ac:spMk id="21" creationId="{00000000-0000-0000-0000-000000000000}"/>
          </ac:spMkLst>
        </pc:spChg>
        <pc:spChg chg="mod">
          <ac:chgData name="Westra, Kellyn (DSHS/ESA/CSD)" userId="S::kellyn.westra@dshs.wa.gov::3e9e6d63-5dac-468e-a8cd-f638f641947c" providerId="AD" clId="Web-{21B74B5A-C1D1-3383-EE71-9FD9D773BE7F}" dt="2023-12-02T00:38:09.011" v="540" actId="1076"/>
          <ac:spMkLst>
            <pc:docMk/>
            <pc:sldMk cId="1201205502" sldId="262"/>
            <ac:spMk id="25" creationId="{00000000-0000-0000-0000-000000000000}"/>
          </ac:spMkLst>
        </pc:spChg>
        <pc:picChg chg="del">
          <ac:chgData name="Westra, Kellyn (DSHS/ESA/CSD)" userId="S::kellyn.westra@dshs.wa.gov::3e9e6d63-5dac-468e-a8cd-f638f641947c" providerId="AD" clId="Web-{21B74B5A-C1D1-3383-EE71-9FD9D773BE7F}" dt="2023-12-02T00:37:02.322" v="524"/>
          <ac:picMkLst>
            <pc:docMk/>
            <pc:sldMk cId="1201205502" sldId="262"/>
            <ac:picMk id="17" creationId="{00000000-0000-0000-0000-000000000000}"/>
          </ac:picMkLst>
        </pc:picChg>
        <pc:picChg chg="mod">
          <ac:chgData name="Westra, Kellyn (DSHS/ESA/CSD)" userId="S::kellyn.westra@dshs.wa.gov::3e9e6d63-5dac-468e-a8cd-f638f641947c" providerId="AD" clId="Web-{21B74B5A-C1D1-3383-EE71-9FD9D773BE7F}" dt="2023-12-02T00:37:09.556" v="526" actId="1076"/>
          <ac:picMkLst>
            <pc:docMk/>
            <pc:sldMk cId="1201205502" sldId="262"/>
            <ac:picMk id="5127" creationId="{00000000-0000-0000-0000-000000000000}"/>
          </ac:picMkLst>
        </pc:picChg>
      </pc:sldChg>
      <pc:sldChg chg="del">
        <pc:chgData name="Westra, Kellyn (DSHS/ESA/CSD)" userId="S::kellyn.westra@dshs.wa.gov::3e9e6d63-5dac-468e-a8cd-f638f641947c" providerId="AD" clId="Web-{21B74B5A-C1D1-3383-EE71-9FD9D773BE7F}" dt="2023-12-02T00:24:03.080" v="264"/>
        <pc:sldMkLst>
          <pc:docMk/>
          <pc:sldMk cId="2140963876" sldId="357"/>
        </pc:sldMkLst>
      </pc:sldChg>
      <pc:sldChg chg="ord">
        <pc:chgData name="Westra, Kellyn (DSHS/ESA/CSD)" userId="S::kellyn.westra@dshs.wa.gov::3e9e6d63-5dac-468e-a8cd-f638f641947c" providerId="AD" clId="Web-{21B74B5A-C1D1-3383-EE71-9FD9D773BE7F}" dt="2023-12-02T00:15:16.238" v="59"/>
        <pc:sldMkLst>
          <pc:docMk/>
          <pc:sldMk cId="3871239235" sldId="412"/>
        </pc:sldMkLst>
      </pc:sldChg>
      <pc:sldChg chg="modSp del">
        <pc:chgData name="Westra, Kellyn (DSHS/ESA/CSD)" userId="S::kellyn.westra@dshs.wa.gov::3e9e6d63-5dac-468e-a8cd-f638f641947c" providerId="AD" clId="Web-{21B74B5A-C1D1-3383-EE71-9FD9D773BE7F}" dt="2023-12-02T00:20:22.262" v="153"/>
        <pc:sldMkLst>
          <pc:docMk/>
          <pc:sldMk cId="1697800854" sldId="414"/>
        </pc:sldMkLst>
        <pc:spChg chg="mod">
          <ac:chgData name="Westra, Kellyn (DSHS/ESA/CSD)" userId="S::kellyn.westra@dshs.wa.gov::3e9e6d63-5dac-468e-a8cd-f638f641947c" providerId="AD" clId="Web-{21B74B5A-C1D1-3383-EE71-9FD9D773BE7F}" dt="2023-12-02T00:16:19.802" v="90" actId="20577"/>
          <ac:spMkLst>
            <pc:docMk/>
            <pc:sldMk cId="1697800854" sldId="414"/>
            <ac:spMk id="12" creationId="{6F402154-8FC6-3641-BAE0-BA3E7D653007}"/>
          </ac:spMkLst>
        </pc:spChg>
        <pc:spChg chg="mod">
          <ac:chgData name="Westra, Kellyn (DSHS/ESA/CSD)" userId="S::kellyn.westra@dshs.wa.gov::3e9e6d63-5dac-468e-a8cd-f638f641947c" providerId="AD" clId="Web-{21B74B5A-C1D1-3383-EE71-9FD9D773BE7F}" dt="2023-12-02T00:12:24.358" v="22" actId="20577"/>
          <ac:spMkLst>
            <pc:docMk/>
            <pc:sldMk cId="1697800854" sldId="414"/>
            <ac:spMk id="15" creationId="{00000000-0000-0000-0000-000000000000}"/>
          </ac:spMkLst>
        </pc:spChg>
      </pc:sldChg>
      <pc:sldChg chg="del">
        <pc:chgData name="Westra, Kellyn (DSHS/ESA/CSD)" userId="S::kellyn.westra@dshs.wa.gov::3e9e6d63-5dac-468e-a8cd-f638f641947c" providerId="AD" clId="Web-{21B74B5A-C1D1-3383-EE71-9FD9D773BE7F}" dt="2023-12-02T00:12:42.734" v="30"/>
        <pc:sldMkLst>
          <pc:docMk/>
          <pc:sldMk cId="2293401736" sldId="426"/>
        </pc:sldMkLst>
      </pc:sldChg>
      <pc:sldChg chg="del">
        <pc:chgData name="Westra, Kellyn (DSHS/ESA/CSD)" userId="S::kellyn.westra@dshs.wa.gov::3e9e6d63-5dac-468e-a8cd-f638f641947c" providerId="AD" clId="Web-{21B74B5A-C1D1-3383-EE71-9FD9D773BE7F}" dt="2023-12-02T00:21:20.701" v="200"/>
        <pc:sldMkLst>
          <pc:docMk/>
          <pc:sldMk cId="2216816258" sldId="472"/>
        </pc:sldMkLst>
      </pc:sldChg>
      <pc:sldChg chg="modSp add del ord replId">
        <pc:chgData name="Westra, Kellyn (DSHS/ESA/CSD)" userId="S::kellyn.westra@dshs.wa.gov::3e9e6d63-5dac-468e-a8cd-f638f641947c" providerId="AD" clId="Web-{21B74B5A-C1D1-3383-EE71-9FD9D773BE7F}" dt="2023-12-02T00:21:16.888" v="199"/>
        <pc:sldMkLst>
          <pc:docMk/>
          <pc:sldMk cId="3136542699" sldId="473"/>
        </pc:sldMkLst>
        <pc:spChg chg="mod">
          <ac:chgData name="Westra, Kellyn (DSHS/ESA/CSD)" userId="S::kellyn.westra@dshs.wa.gov::3e9e6d63-5dac-468e-a8cd-f638f641947c" providerId="AD" clId="Web-{21B74B5A-C1D1-3383-EE71-9FD9D773BE7F}" dt="2023-12-02T00:12:47.531" v="31" actId="1076"/>
          <ac:spMkLst>
            <pc:docMk/>
            <pc:sldMk cId="3136542699" sldId="473"/>
            <ac:spMk id="12" creationId="{6F402154-8FC6-3641-BAE0-BA3E7D653007}"/>
          </ac:spMkLst>
        </pc:spChg>
        <pc:spChg chg="mod">
          <ac:chgData name="Westra, Kellyn (DSHS/ESA/CSD)" userId="S::kellyn.westra@dshs.wa.gov::3e9e6d63-5dac-468e-a8cd-f638f641947c" providerId="AD" clId="Web-{21B74B5A-C1D1-3383-EE71-9FD9D773BE7F}" dt="2023-12-02T00:12:30.233" v="27" actId="20577"/>
          <ac:spMkLst>
            <pc:docMk/>
            <pc:sldMk cId="3136542699" sldId="473"/>
            <ac:spMk id="15" creationId="{00000000-0000-0000-0000-000000000000}"/>
          </ac:spMkLst>
        </pc:spChg>
        <pc:picChg chg="mod">
          <ac:chgData name="Westra, Kellyn (DSHS/ESA/CSD)" userId="S::kellyn.westra@dshs.wa.gov::3e9e6d63-5dac-468e-a8cd-f638f641947c" providerId="AD" clId="Web-{21B74B5A-C1D1-3383-EE71-9FD9D773BE7F}" dt="2023-12-02T00:12:18.999" v="20" actId="1076"/>
          <ac:picMkLst>
            <pc:docMk/>
            <pc:sldMk cId="3136542699" sldId="473"/>
            <ac:picMk id="9" creationId="{9CAFBDC8-B3D1-4E40-85A9-686C8641B07D}"/>
          </ac:picMkLst>
        </pc:picChg>
      </pc:sldChg>
      <pc:sldChg chg="modSp add del ord replId">
        <pc:chgData name="Westra, Kellyn (DSHS/ESA/CSD)" userId="S::kellyn.westra@dshs.wa.gov::3e9e6d63-5dac-468e-a8cd-f638f641947c" providerId="AD" clId="Web-{21B74B5A-C1D1-3383-EE71-9FD9D773BE7F}" dt="2023-12-02T00:19:43.136" v="129"/>
        <pc:sldMkLst>
          <pc:docMk/>
          <pc:sldMk cId="2607296165" sldId="474"/>
        </pc:sldMkLst>
        <pc:spChg chg="mod">
          <ac:chgData name="Westra, Kellyn (DSHS/ESA/CSD)" userId="S::kellyn.westra@dshs.wa.gov::3e9e6d63-5dac-468e-a8cd-f638f641947c" providerId="AD" clId="Web-{21B74B5A-C1D1-3383-EE71-9FD9D773BE7F}" dt="2023-12-02T00:16:42.178" v="101" actId="1076"/>
          <ac:spMkLst>
            <pc:docMk/>
            <pc:sldMk cId="2607296165" sldId="474"/>
            <ac:spMk id="12" creationId="{6F402154-8FC6-3641-BAE0-BA3E7D653007}"/>
          </ac:spMkLst>
        </pc:spChg>
      </pc:sldChg>
      <pc:sldChg chg="new del">
        <pc:chgData name="Westra, Kellyn (DSHS/ESA/CSD)" userId="S::kellyn.westra@dshs.wa.gov::3e9e6d63-5dac-468e-a8cd-f638f641947c" providerId="AD" clId="Web-{21B74B5A-C1D1-3383-EE71-9FD9D773BE7F}" dt="2023-12-02T00:14:01.579" v="51"/>
        <pc:sldMkLst>
          <pc:docMk/>
          <pc:sldMk cId="3369267932" sldId="475"/>
        </pc:sldMkLst>
      </pc:sldChg>
      <pc:sldChg chg="add">
        <pc:chgData name="Westra, Kellyn (DSHS/ESA/CSD)" userId="S::kellyn.westra@dshs.wa.gov::3e9e6d63-5dac-468e-a8cd-f638f641947c" providerId="AD" clId="Web-{21B74B5A-C1D1-3383-EE71-9FD9D773BE7F}" dt="2023-12-02T00:13:58.454" v="50"/>
        <pc:sldMkLst>
          <pc:docMk/>
          <pc:sldMk cId="1580220164" sldId="476"/>
        </pc:sldMkLst>
      </pc:sldChg>
      <pc:sldChg chg="new del">
        <pc:chgData name="Westra, Kellyn (DSHS/ESA/CSD)" userId="S::kellyn.westra@dshs.wa.gov::3e9e6d63-5dac-468e-a8cd-f638f641947c" providerId="AD" clId="Web-{21B74B5A-C1D1-3383-EE71-9FD9D773BE7F}" dt="2023-12-02T00:14:18.814" v="55"/>
        <pc:sldMkLst>
          <pc:docMk/>
          <pc:sldMk cId="372959357" sldId="477"/>
        </pc:sldMkLst>
      </pc:sldChg>
      <pc:sldChg chg="add ord">
        <pc:chgData name="Westra, Kellyn (DSHS/ESA/CSD)" userId="S::kellyn.westra@dshs.wa.gov::3e9e6d63-5dac-468e-a8cd-f638f641947c" providerId="AD" clId="Web-{21B74B5A-C1D1-3383-EE71-9FD9D773BE7F}" dt="2023-12-02T00:14:17.002" v="54"/>
        <pc:sldMkLst>
          <pc:docMk/>
          <pc:sldMk cId="3820351767" sldId="478"/>
        </pc:sldMkLst>
      </pc:sldChg>
      <pc:sldChg chg="new del">
        <pc:chgData name="Westra, Kellyn (DSHS/ESA/CSD)" userId="S::kellyn.westra@dshs.wa.gov::3e9e6d63-5dac-468e-a8cd-f638f641947c" providerId="AD" clId="Web-{21B74B5A-C1D1-3383-EE71-9FD9D773BE7F}" dt="2023-12-02T00:14:33.315" v="58"/>
        <pc:sldMkLst>
          <pc:docMk/>
          <pc:sldMk cId="2870957635" sldId="479"/>
        </pc:sldMkLst>
      </pc:sldChg>
      <pc:sldChg chg="add">
        <pc:chgData name="Westra, Kellyn (DSHS/ESA/CSD)" userId="S::kellyn.westra@dshs.wa.gov::3e9e6d63-5dac-468e-a8cd-f638f641947c" providerId="AD" clId="Web-{21B74B5A-C1D1-3383-EE71-9FD9D773BE7F}" dt="2023-12-02T00:14:29.533" v="57"/>
        <pc:sldMkLst>
          <pc:docMk/>
          <pc:sldMk cId="1597306454" sldId="480"/>
        </pc:sldMkLst>
      </pc:sldChg>
      <pc:sldChg chg="modSp add del ord replId">
        <pc:chgData name="Westra, Kellyn (DSHS/ESA/CSD)" userId="S::kellyn.westra@dshs.wa.gov::3e9e6d63-5dac-468e-a8cd-f638f641947c" providerId="AD" clId="Web-{21B74B5A-C1D1-3383-EE71-9FD9D773BE7F}" dt="2023-12-02T00:19:12.744" v="123"/>
        <pc:sldMkLst>
          <pc:docMk/>
          <pc:sldMk cId="2812064169" sldId="481"/>
        </pc:sldMkLst>
        <pc:spChg chg="mod">
          <ac:chgData name="Westra, Kellyn (DSHS/ESA/CSD)" userId="S::kellyn.westra@dshs.wa.gov::3e9e6d63-5dac-468e-a8cd-f638f641947c" providerId="AD" clId="Web-{21B74B5A-C1D1-3383-EE71-9FD9D773BE7F}" dt="2023-12-02T00:17:00.366" v="106" actId="1076"/>
          <ac:spMkLst>
            <pc:docMk/>
            <pc:sldMk cId="2812064169" sldId="481"/>
            <ac:spMk id="12" creationId="{6F402154-8FC6-3641-BAE0-BA3E7D653007}"/>
          </ac:spMkLst>
        </pc:spChg>
        <pc:picChg chg="mod">
          <ac:chgData name="Westra, Kellyn (DSHS/ESA/CSD)" userId="S::kellyn.westra@dshs.wa.gov::3e9e6d63-5dac-468e-a8cd-f638f641947c" providerId="AD" clId="Web-{21B74B5A-C1D1-3383-EE71-9FD9D773BE7F}" dt="2023-12-02T00:16:54.318" v="105" actId="1076"/>
          <ac:picMkLst>
            <pc:docMk/>
            <pc:sldMk cId="2812064169" sldId="481"/>
            <ac:picMk id="9" creationId="{9CAFBDC8-B3D1-4E40-85A9-686C8641B07D}"/>
          </ac:picMkLst>
        </pc:picChg>
      </pc:sldChg>
      <pc:sldChg chg="new del">
        <pc:chgData name="Westra, Kellyn (DSHS/ESA/CSD)" userId="S::kellyn.westra@dshs.wa.gov::3e9e6d63-5dac-468e-a8cd-f638f641947c" providerId="AD" clId="Web-{21B74B5A-C1D1-3383-EE71-9FD9D773BE7F}" dt="2023-12-02T00:18:03.617" v="112"/>
        <pc:sldMkLst>
          <pc:docMk/>
          <pc:sldMk cId="719039255" sldId="482"/>
        </pc:sldMkLst>
      </pc:sldChg>
      <pc:sldChg chg="addSp delSp modSp new del">
        <pc:chgData name="Westra, Kellyn (DSHS/ESA/CSD)" userId="S::kellyn.westra@dshs.wa.gov::3e9e6d63-5dac-468e-a8cd-f638f641947c" providerId="AD" clId="Web-{21B74B5A-C1D1-3383-EE71-9FD9D773BE7F}" dt="2023-12-02T00:17:44.054" v="109"/>
        <pc:sldMkLst>
          <pc:docMk/>
          <pc:sldMk cId="4085065257" sldId="482"/>
        </pc:sldMkLst>
        <pc:spChg chg="del">
          <ac:chgData name="Westra, Kellyn (DSHS/ESA/CSD)" userId="S::kellyn.westra@dshs.wa.gov::3e9e6d63-5dac-468e-a8cd-f638f641947c" providerId="AD" clId="Web-{21B74B5A-C1D1-3383-EE71-9FD9D773BE7F}" dt="2023-12-02T00:17:38.304" v="108"/>
          <ac:spMkLst>
            <pc:docMk/>
            <pc:sldMk cId="4085065257" sldId="482"/>
            <ac:spMk id="3" creationId="{62070E4E-46B7-DE08-3500-F4D29A72AB48}"/>
          </ac:spMkLst>
        </pc:spChg>
        <pc:picChg chg="add mod ord">
          <ac:chgData name="Westra, Kellyn (DSHS/ESA/CSD)" userId="S::kellyn.westra@dshs.wa.gov::3e9e6d63-5dac-468e-a8cd-f638f641947c" providerId="AD" clId="Web-{21B74B5A-C1D1-3383-EE71-9FD9D773BE7F}" dt="2023-12-02T00:17:38.304" v="108"/>
          <ac:picMkLst>
            <pc:docMk/>
            <pc:sldMk cId="4085065257" sldId="482"/>
            <ac:picMk id="4" creationId="{17E94906-5DC3-948F-19FC-48E63D5CDE76}"/>
          </ac:picMkLst>
        </pc:picChg>
      </pc:sldChg>
      <pc:sldChg chg="add">
        <pc:chgData name="Westra, Kellyn (DSHS/ESA/CSD)" userId="S::kellyn.westra@dshs.wa.gov::3e9e6d63-5dac-468e-a8cd-f638f641947c" providerId="AD" clId="Web-{21B74B5A-C1D1-3383-EE71-9FD9D773BE7F}" dt="2023-12-02T00:18:00.367" v="111"/>
        <pc:sldMkLst>
          <pc:docMk/>
          <pc:sldMk cId="2010472985" sldId="483"/>
        </pc:sldMkLst>
      </pc:sldChg>
      <pc:sldChg chg="new del ord">
        <pc:chgData name="Westra, Kellyn (DSHS/ESA/CSD)" userId="S::kellyn.westra@dshs.wa.gov::3e9e6d63-5dac-468e-a8cd-f638f641947c" providerId="AD" clId="Web-{21B74B5A-C1D1-3383-EE71-9FD9D773BE7F}" dt="2023-12-02T00:18:56.509" v="122"/>
        <pc:sldMkLst>
          <pc:docMk/>
          <pc:sldMk cId="537457298" sldId="484"/>
        </pc:sldMkLst>
      </pc:sldChg>
      <pc:sldChg chg="add">
        <pc:chgData name="Westra, Kellyn (DSHS/ESA/CSD)" userId="S::kellyn.westra@dshs.wa.gov::3e9e6d63-5dac-468e-a8cd-f638f641947c" providerId="AD" clId="Web-{21B74B5A-C1D1-3383-EE71-9FD9D773BE7F}" dt="2023-12-02T00:18:14.961" v="114"/>
        <pc:sldMkLst>
          <pc:docMk/>
          <pc:sldMk cId="1883427135" sldId="485"/>
        </pc:sldMkLst>
      </pc:sldChg>
      <pc:sldChg chg="add ord">
        <pc:chgData name="Westra, Kellyn (DSHS/ESA/CSD)" userId="S::kellyn.westra@dshs.wa.gov::3e9e6d63-5dac-468e-a8cd-f638f641947c" providerId="AD" clId="Web-{21B74B5A-C1D1-3383-EE71-9FD9D773BE7F}" dt="2023-12-02T00:18:33.462" v="117"/>
        <pc:sldMkLst>
          <pc:docMk/>
          <pc:sldMk cId="311159556" sldId="486"/>
        </pc:sldMkLst>
      </pc:sldChg>
      <pc:sldChg chg="add ord">
        <pc:chgData name="Westra, Kellyn (DSHS/ESA/CSD)" userId="S::kellyn.westra@dshs.wa.gov::3e9e6d63-5dac-468e-a8cd-f638f641947c" providerId="AD" clId="Web-{21B74B5A-C1D1-3383-EE71-9FD9D773BE7F}" dt="2023-12-02T00:18:44.681" v="119"/>
        <pc:sldMkLst>
          <pc:docMk/>
          <pc:sldMk cId="1611245867" sldId="487"/>
        </pc:sldMkLst>
      </pc:sldChg>
      <pc:sldChg chg="add ord">
        <pc:chgData name="Westra, Kellyn (DSHS/ESA/CSD)" userId="S::kellyn.westra@dshs.wa.gov::3e9e6d63-5dac-468e-a8cd-f638f641947c" providerId="AD" clId="Web-{21B74B5A-C1D1-3383-EE71-9FD9D773BE7F}" dt="2023-12-02T00:18:54.150" v="121"/>
        <pc:sldMkLst>
          <pc:docMk/>
          <pc:sldMk cId="3708670666" sldId="488"/>
        </pc:sldMkLst>
      </pc:sldChg>
      <pc:sldChg chg="new del">
        <pc:chgData name="Westra, Kellyn (DSHS/ESA/CSD)" userId="S::kellyn.westra@dshs.wa.gov::3e9e6d63-5dac-468e-a8cd-f638f641947c" providerId="AD" clId="Web-{21B74B5A-C1D1-3383-EE71-9FD9D773BE7F}" dt="2023-12-02T00:19:34.354" v="126"/>
        <pc:sldMkLst>
          <pc:docMk/>
          <pc:sldMk cId="4187432007" sldId="489"/>
        </pc:sldMkLst>
      </pc:sldChg>
      <pc:sldChg chg="addSp delSp modSp add">
        <pc:chgData name="Westra, Kellyn (DSHS/ESA/CSD)" userId="S::kellyn.westra@dshs.wa.gov::3e9e6d63-5dac-468e-a8cd-f638f641947c" providerId="AD" clId="Web-{21B74B5A-C1D1-3383-EE71-9FD9D773BE7F}" dt="2023-12-02T00:33:25.753" v="477" actId="1076"/>
        <pc:sldMkLst>
          <pc:docMk/>
          <pc:sldMk cId="2381591544" sldId="490"/>
        </pc:sldMkLst>
        <pc:spChg chg="mod">
          <ac:chgData name="Westra, Kellyn (DSHS/ESA/CSD)" userId="S::kellyn.westra@dshs.wa.gov::3e9e6d63-5dac-468e-a8cd-f638f641947c" providerId="AD" clId="Web-{21B74B5A-C1D1-3383-EE71-9FD9D773BE7F}" dt="2023-12-02T00:33:25.753" v="477" actId="1076"/>
          <ac:spMkLst>
            <pc:docMk/>
            <pc:sldMk cId="2381591544" sldId="490"/>
            <ac:spMk id="2" creationId="{6F402154-8FC6-3641-BAE0-BA3E7D653007}"/>
          </ac:spMkLst>
        </pc:spChg>
        <pc:spChg chg="mod">
          <ac:chgData name="Westra, Kellyn (DSHS/ESA/CSD)" userId="S::kellyn.westra@dshs.wa.gov::3e9e6d63-5dac-468e-a8cd-f638f641947c" providerId="AD" clId="Web-{21B74B5A-C1D1-3383-EE71-9FD9D773BE7F}" dt="2023-12-02T00:33:22.347" v="476" actId="1076"/>
          <ac:spMkLst>
            <pc:docMk/>
            <pc:sldMk cId="2381591544" sldId="490"/>
            <ac:spMk id="3" creationId="{E14D50B4-658F-8742-AF60-644026A8A432}"/>
          </ac:spMkLst>
        </pc:spChg>
        <pc:picChg chg="add">
          <ac:chgData name="Westra, Kellyn (DSHS/ESA/CSD)" userId="S::kellyn.westra@dshs.wa.gov::3e9e6d63-5dac-468e-a8cd-f638f641947c" providerId="AD" clId="Web-{21B74B5A-C1D1-3383-EE71-9FD9D773BE7F}" dt="2023-12-02T00:33:15.347" v="475"/>
          <ac:picMkLst>
            <pc:docMk/>
            <pc:sldMk cId="2381591544" sldId="490"/>
            <ac:picMk id="6" creationId="{D7EF4F52-3C6D-413B-0F69-790FBAFF30CB}"/>
          </ac:picMkLst>
        </pc:picChg>
        <pc:picChg chg="del mod">
          <ac:chgData name="Westra, Kellyn (DSHS/ESA/CSD)" userId="S::kellyn.westra@dshs.wa.gov::3e9e6d63-5dac-468e-a8cd-f638f641947c" providerId="AD" clId="Web-{21B74B5A-C1D1-3383-EE71-9FD9D773BE7F}" dt="2023-12-02T00:33:14.128" v="474"/>
          <ac:picMkLst>
            <pc:docMk/>
            <pc:sldMk cId="2381591544" sldId="490"/>
            <ac:picMk id="8" creationId="{00000000-0000-0000-0000-000000000000}"/>
          </ac:picMkLst>
        </pc:picChg>
      </pc:sldChg>
      <pc:sldChg chg="addSp delSp modSp add ord replId">
        <pc:chgData name="Westra, Kellyn (DSHS/ESA/CSD)" userId="S::kellyn.westra@dshs.wa.gov::3e9e6d63-5dac-468e-a8cd-f638f641947c" providerId="AD" clId="Web-{21B74B5A-C1D1-3383-EE71-9FD9D773BE7F}" dt="2023-12-02T00:34:14.926" v="486" actId="1076"/>
        <pc:sldMkLst>
          <pc:docMk/>
          <pc:sldMk cId="2726277821" sldId="491"/>
        </pc:sldMkLst>
        <pc:spChg chg="mod">
          <ac:chgData name="Westra, Kellyn (DSHS/ESA/CSD)" userId="S::kellyn.westra@dshs.wa.gov::3e9e6d63-5dac-468e-a8cd-f638f641947c" providerId="AD" clId="Web-{21B74B5A-C1D1-3383-EE71-9FD9D773BE7F}" dt="2023-12-02T00:34:11.161" v="485" actId="1076"/>
          <ac:spMkLst>
            <pc:docMk/>
            <pc:sldMk cId="2726277821" sldId="491"/>
            <ac:spMk id="2" creationId="{6F402154-8FC6-3641-BAE0-BA3E7D653007}"/>
          </ac:spMkLst>
        </pc:spChg>
        <pc:spChg chg="mod">
          <ac:chgData name="Westra, Kellyn (DSHS/ESA/CSD)" userId="S::kellyn.westra@dshs.wa.gov::3e9e6d63-5dac-468e-a8cd-f638f641947c" providerId="AD" clId="Web-{21B74B5A-C1D1-3383-EE71-9FD9D773BE7F}" dt="2023-12-02T00:34:14.926" v="486" actId="1076"/>
          <ac:spMkLst>
            <pc:docMk/>
            <pc:sldMk cId="2726277821" sldId="491"/>
            <ac:spMk id="3" creationId="{E14D50B4-658F-8742-AF60-644026A8A432}"/>
          </ac:spMkLst>
        </pc:spChg>
        <pc:picChg chg="add mod">
          <ac:chgData name="Westra, Kellyn (DSHS/ESA/CSD)" userId="S::kellyn.westra@dshs.wa.gov::3e9e6d63-5dac-468e-a8cd-f638f641947c" providerId="AD" clId="Web-{21B74B5A-C1D1-3383-EE71-9FD9D773BE7F}" dt="2023-12-02T00:32:35.845" v="473" actId="1076"/>
          <ac:picMkLst>
            <pc:docMk/>
            <pc:sldMk cId="2726277821" sldId="491"/>
            <ac:picMk id="4" creationId="{B950806D-45B3-AB4B-FED8-030A1A42716C}"/>
          </ac:picMkLst>
        </pc:picChg>
        <pc:picChg chg="del mod">
          <ac:chgData name="Westra, Kellyn (DSHS/ESA/CSD)" userId="S::kellyn.westra@dshs.wa.gov::3e9e6d63-5dac-468e-a8cd-f638f641947c" providerId="AD" clId="Web-{21B74B5A-C1D1-3383-EE71-9FD9D773BE7F}" dt="2023-12-02T00:32:13.220" v="471"/>
          <ac:picMkLst>
            <pc:docMk/>
            <pc:sldMk cId="2726277821" sldId="491"/>
            <ac:picMk id="8" creationId="{00000000-0000-0000-0000-000000000000}"/>
          </ac:picMkLst>
        </pc:picChg>
      </pc:sldChg>
      <pc:sldChg chg="addSp delSp modSp add ord replId">
        <pc:chgData name="Westra, Kellyn (DSHS/ESA/CSD)" userId="S::kellyn.westra@dshs.wa.gov::3e9e6d63-5dac-468e-a8cd-f638f641947c" providerId="AD" clId="Web-{21B74B5A-C1D1-3383-EE71-9FD9D773BE7F}" dt="2023-12-02T00:34:31.739" v="490" actId="1076"/>
        <pc:sldMkLst>
          <pc:docMk/>
          <pc:sldMk cId="4159464913" sldId="492"/>
        </pc:sldMkLst>
        <pc:spChg chg="mod">
          <ac:chgData name="Westra, Kellyn (DSHS/ESA/CSD)" userId="S::kellyn.westra@dshs.wa.gov::3e9e6d63-5dac-468e-a8cd-f638f641947c" providerId="AD" clId="Web-{21B74B5A-C1D1-3383-EE71-9FD9D773BE7F}" dt="2023-12-02T00:34:31.739" v="490" actId="1076"/>
          <ac:spMkLst>
            <pc:docMk/>
            <pc:sldMk cId="4159464913" sldId="492"/>
            <ac:spMk id="2" creationId="{6F402154-8FC6-3641-BAE0-BA3E7D653007}"/>
          </ac:spMkLst>
        </pc:spChg>
        <pc:spChg chg="mod">
          <ac:chgData name="Westra, Kellyn (DSHS/ESA/CSD)" userId="S::kellyn.westra@dshs.wa.gov::3e9e6d63-5dac-468e-a8cd-f638f641947c" providerId="AD" clId="Web-{21B74B5A-C1D1-3383-EE71-9FD9D773BE7F}" dt="2023-12-02T00:34:27.567" v="489" actId="1076"/>
          <ac:spMkLst>
            <pc:docMk/>
            <pc:sldMk cId="4159464913" sldId="492"/>
            <ac:spMk id="3" creationId="{E14D50B4-658F-8742-AF60-644026A8A432}"/>
          </ac:spMkLst>
        </pc:spChg>
        <pc:picChg chg="add">
          <ac:chgData name="Westra, Kellyn (DSHS/ESA/CSD)" userId="S::kellyn.westra@dshs.wa.gov::3e9e6d63-5dac-468e-a8cd-f638f641947c" providerId="AD" clId="Web-{21B74B5A-C1D1-3383-EE71-9FD9D773BE7F}" dt="2023-12-02T00:34:24.255" v="488"/>
          <ac:picMkLst>
            <pc:docMk/>
            <pc:sldMk cId="4159464913" sldId="492"/>
            <ac:picMk id="6" creationId="{D7B3C25D-AC86-F962-A0BB-12E07AE9ADD2}"/>
          </ac:picMkLst>
        </pc:picChg>
        <pc:picChg chg="del mod">
          <ac:chgData name="Westra, Kellyn (DSHS/ESA/CSD)" userId="S::kellyn.westra@dshs.wa.gov::3e9e6d63-5dac-468e-a8cd-f638f641947c" providerId="AD" clId="Web-{21B74B5A-C1D1-3383-EE71-9FD9D773BE7F}" dt="2023-12-02T00:34:23.114" v="487"/>
          <ac:picMkLst>
            <pc:docMk/>
            <pc:sldMk cId="4159464913" sldId="492"/>
            <ac:picMk id="8" creationId="{00000000-0000-0000-0000-000000000000}"/>
          </ac:picMkLst>
        </pc:picChg>
      </pc:sldChg>
      <pc:sldChg chg="addSp delSp modSp add ord replId">
        <pc:chgData name="Westra, Kellyn (DSHS/ESA/CSD)" userId="S::kellyn.westra@dshs.wa.gov::3e9e6d63-5dac-468e-a8cd-f638f641947c" providerId="AD" clId="Web-{21B74B5A-C1D1-3383-EE71-9FD9D773BE7F}" dt="2023-12-02T00:35:20.256" v="500" actId="1076"/>
        <pc:sldMkLst>
          <pc:docMk/>
          <pc:sldMk cId="1561916374" sldId="493"/>
        </pc:sldMkLst>
        <pc:spChg chg="mod">
          <ac:chgData name="Westra, Kellyn (DSHS/ESA/CSD)" userId="S::kellyn.westra@dshs.wa.gov::3e9e6d63-5dac-468e-a8cd-f638f641947c" providerId="AD" clId="Web-{21B74B5A-C1D1-3383-EE71-9FD9D773BE7F}" dt="2023-12-02T00:35:17.334" v="499" actId="1076"/>
          <ac:spMkLst>
            <pc:docMk/>
            <pc:sldMk cId="1561916374" sldId="493"/>
            <ac:spMk id="2" creationId="{6F402154-8FC6-3641-BAE0-BA3E7D653007}"/>
          </ac:spMkLst>
        </pc:spChg>
        <pc:spChg chg="mod">
          <ac:chgData name="Westra, Kellyn (DSHS/ESA/CSD)" userId="S::kellyn.westra@dshs.wa.gov::3e9e6d63-5dac-468e-a8cd-f638f641947c" providerId="AD" clId="Web-{21B74B5A-C1D1-3383-EE71-9FD9D773BE7F}" dt="2023-12-02T00:35:20.256" v="500" actId="1076"/>
          <ac:spMkLst>
            <pc:docMk/>
            <pc:sldMk cId="1561916374" sldId="493"/>
            <ac:spMk id="3" creationId="{E14D50B4-658F-8742-AF60-644026A8A432}"/>
          </ac:spMkLst>
        </pc:spChg>
        <pc:picChg chg="mod">
          <ac:chgData name="Westra, Kellyn (DSHS/ESA/CSD)" userId="S::kellyn.westra@dshs.wa.gov::3e9e6d63-5dac-468e-a8cd-f638f641947c" providerId="AD" clId="Web-{21B74B5A-C1D1-3383-EE71-9FD9D773BE7F}" dt="2023-12-02T00:34:47.115" v="493" actId="1076"/>
          <ac:picMkLst>
            <pc:docMk/>
            <pc:sldMk cId="1561916374" sldId="493"/>
            <ac:picMk id="5" creationId="{A1EF5CFD-B653-3949-AFAE-CAD339215019}"/>
          </ac:picMkLst>
        </pc:picChg>
        <pc:picChg chg="add">
          <ac:chgData name="Westra, Kellyn (DSHS/ESA/CSD)" userId="S::kellyn.westra@dshs.wa.gov::3e9e6d63-5dac-468e-a8cd-f638f641947c" providerId="AD" clId="Web-{21B74B5A-C1D1-3383-EE71-9FD9D773BE7F}" dt="2023-12-02T00:35:11.897" v="498"/>
          <ac:picMkLst>
            <pc:docMk/>
            <pc:sldMk cId="1561916374" sldId="493"/>
            <ac:picMk id="6" creationId="{27422C6A-5E12-DBEE-8155-A040DCAD2C42}"/>
          </ac:picMkLst>
        </pc:picChg>
        <pc:picChg chg="del mod">
          <ac:chgData name="Westra, Kellyn (DSHS/ESA/CSD)" userId="S::kellyn.westra@dshs.wa.gov::3e9e6d63-5dac-468e-a8cd-f638f641947c" providerId="AD" clId="Web-{21B74B5A-C1D1-3383-EE71-9FD9D773BE7F}" dt="2023-12-02T00:35:10.725" v="497"/>
          <ac:picMkLst>
            <pc:docMk/>
            <pc:sldMk cId="1561916374" sldId="493"/>
            <ac:picMk id="8" creationId="{00000000-0000-0000-0000-000000000000}"/>
          </ac:picMkLst>
        </pc:picChg>
      </pc:sldChg>
      <pc:sldChg chg="addSp delSp modSp add ord replId">
        <pc:chgData name="Westra, Kellyn (DSHS/ESA/CSD)" userId="S::kellyn.westra@dshs.wa.gov::3e9e6d63-5dac-468e-a8cd-f638f641947c" providerId="AD" clId="Web-{21B74B5A-C1D1-3383-EE71-9FD9D773BE7F}" dt="2023-12-02T00:36:45.368" v="522" actId="1076"/>
        <pc:sldMkLst>
          <pc:docMk/>
          <pc:sldMk cId="294751051" sldId="494"/>
        </pc:sldMkLst>
        <pc:spChg chg="mod">
          <ac:chgData name="Westra, Kellyn (DSHS/ESA/CSD)" userId="S::kellyn.westra@dshs.wa.gov::3e9e6d63-5dac-468e-a8cd-f638f641947c" providerId="AD" clId="Web-{21B74B5A-C1D1-3383-EE71-9FD9D773BE7F}" dt="2023-12-02T00:36:45.368" v="522" actId="1076"/>
          <ac:spMkLst>
            <pc:docMk/>
            <pc:sldMk cId="294751051" sldId="494"/>
            <ac:spMk id="2" creationId="{6F402154-8FC6-3641-BAE0-BA3E7D653007}"/>
          </ac:spMkLst>
        </pc:spChg>
        <pc:spChg chg="mod">
          <ac:chgData name="Westra, Kellyn (DSHS/ESA/CSD)" userId="S::kellyn.westra@dshs.wa.gov::3e9e6d63-5dac-468e-a8cd-f638f641947c" providerId="AD" clId="Web-{21B74B5A-C1D1-3383-EE71-9FD9D773BE7F}" dt="2023-12-02T00:36:34.024" v="519" actId="1076"/>
          <ac:spMkLst>
            <pc:docMk/>
            <pc:sldMk cId="294751051" sldId="494"/>
            <ac:spMk id="3" creationId="{E14D50B4-658F-8742-AF60-644026A8A432}"/>
          </ac:spMkLst>
        </pc:spChg>
        <pc:picChg chg="add">
          <ac:chgData name="Westra, Kellyn (DSHS/ESA/CSD)" userId="S::kellyn.westra@dshs.wa.gov::3e9e6d63-5dac-468e-a8cd-f638f641947c" providerId="AD" clId="Web-{21B74B5A-C1D1-3383-EE71-9FD9D773BE7F}" dt="2023-12-02T00:36:37.040" v="520"/>
          <ac:picMkLst>
            <pc:docMk/>
            <pc:sldMk cId="294751051" sldId="494"/>
            <ac:picMk id="6" creationId="{F0762F93-FDA8-6885-FAFA-9EA80E45C771}"/>
          </ac:picMkLst>
        </pc:picChg>
        <pc:picChg chg="del mod">
          <ac:chgData name="Westra, Kellyn (DSHS/ESA/CSD)" userId="S::kellyn.westra@dshs.wa.gov::3e9e6d63-5dac-468e-a8cd-f638f641947c" providerId="AD" clId="Web-{21B74B5A-C1D1-3383-EE71-9FD9D773BE7F}" dt="2023-12-02T00:35:50.991" v="508"/>
          <ac:picMkLst>
            <pc:docMk/>
            <pc:sldMk cId="294751051" sldId="494"/>
            <ac:picMk id="8" creationId="{00000000-0000-0000-0000-000000000000}"/>
          </ac:picMkLst>
        </pc:picChg>
      </pc:sldChg>
      <pc:sldChg chg="addSp delSp modSp add replId">
        <pc:chgData name="Westra, Kellyn (DSHS/ESA/CSD)" userId="S::kellyn.westra@dshs.wa.gov::3e9e6d63-5dac-468e-a8cd-f638f641947c" providerId="AD" clId="Web-{21B74B5A-C1D1-3383-EE71-9FD9D773BE7F}" dt="2023-12-02T00:35:45.991" v="506"/>
        <pc:sldMkLst>
          <pc:docMk/>
          <pc:sldMk cId="4096766111" sldId="495"/>
        </pc:sldMkLst>
        <pc:spChg chg="del mod">
          <ac:chgData name="Westra, Kellyn (DSHS/ESA/CSD)" userId="S::kellyn.westra@dshs.wa.gov::3e9e6d63-5dac-468e-a8cd-f638f641947c" providerId="AD" clId="Web-{21B74B5A-C1D1-3383-EE71-9FD9D773BE7F}" dt="2023-12-02T00:26:18.443" v="309"/>
          <ac:spMkLst>
            <pc:docMk/>
            <pc:sldMk cId="4096766111" sldId="495"/>
            <ac:spMk id="2" creationId="{6F402154-8FC6-3641-BAE0-BA3E7D653007}"/>
          </ac:spMkLst>
        </pc:spChg>
        <pc:spChg chg="del">
          <ac:chgData name="Westra, Kellyn (DSHS/ESA/CSD)" userId="S::kellyn.westra@dshs.wa.gov::3e9e6d63-5dac-468e-a8cd-f638f641947c" providerId="AD" clId="Web-{21B74B5A-C1D1-3383-EE71-9FD9D773BE7F}" dt="2023-12-02T00:26:09.459" v="307"/>
          <ac:spMkLst>
            <pc:docMk/>
            <pc:sldMk cId="4096766111" sldId="495"/>
            <ac:spMk id="3" creationId="{E14D50B4-658F-8742-AF60-644026A8A432}"/>
          </ac:spMkLst>
        </pc:spChg>
        <pc:spChg chg="add mod">
          <ac:chgData name="Westra, Kellyn (DSHS/ESA/CSD)" userId="S::kellyn.westra@dshs.wa.gov::3e9e6d63-5dac-468e-a8cd-f638f641947c" providerId="AD" clId="Web-{21B74B5A-C1D1-3383-EE71-9FD9D773BE7F}" dt="2023-12-02T00:28:31.291" v="374" actId="1076"/>
          <ac:spMkLst>
            <pc:docMk/>
            <pc:sldMk cId="4096766111" sldId="495"/>
            <ac:spMk id="6" creationId="{66B24001-D482-2527-528B-C0DE13B7AC2C}"/>
          </ac:spMkLst>
        </pc:spChg>
        <pc:picChg chg="del mod">
          <ac:chgData name="Westra, Kellyn (DSHS/ESA/CSD)" userId="S::kellyn.westra@dshs.wa.gov::3e9e6d63-5dac-468e-a8cd-f638f641947c" providerId="AD" clId="Web-{21B74B5A-C1D1-3383-EE71-9FD9D773BE7F}" dt="2023-12-02T00:35:43.866" v="505"/>
          <ac:picMkLst>
            <pc:docMk/>
            <pc:sldMk cId="4096766111" sldId="495"/>
            <ac:picMk id="8" creationId="{00000000-0000-0000-0000-000000000000}"/>
          </ac:picMkLst>
        </pc:picChg>
        <pc:picChg chg="add">
          <ac:chgData name="Westra, Kellyn (DSHS/ESA/CSD)" userId="S::kellyn.westra@dshs.wa.gov::3e9e6d63-5dac-468e-a8cd-f638f641947c" providerId="AD" clId="Web-{21B74B5A-C1D1-3383-EE71-9FD9D773BE7F}" dt="2023-12-02T00:35:45.991" v="506"/>
          <ac:picMkLst>
            <pc:docMk/>
            <pc:sldMk cId="4096766111" sldId="495"/>
            <ac:picMk id="9" creationId="{E25FB6E0-F43E-83C6-58ED-211BF5ACF833}"/>
          </ac:picMkLst>
        </pc:picChg>
      </pc:sldChg>
      <pc:sldChg chg="addSp delSp modSp add replId">
        <pc:chgData name="Westra, Kellyn (DSHS/ESA/CSD)" userId="S::kellyn.westra@dshs.wa.gov::3e9e6d63-5dac-468e-a8cd-f638f641947c" providerId="AD" clId="Web-{21B74B5A-C1D1-3383-EE71-9FD9D773BE7F}" dt="2023-12-02T00:35:39.210" v="504" actId="1076"/>
        <pc:sldMkLst>
          <pc:docMk/>
          <pc:sldMk cId="618274473" sldId="496"/>
        </pc:sldMkLst>
        <pc:spChg chg="mod">
          <ac:chgData name="Westra, Kellyn (DSHS/ESA/CSD)" userId="S::kellyn.westra@dshs.wa.gov::3e9e6d63-5dac-468e-a8cd-f638f641947c" providerId="AD" clId="Web-{21B74B5A-C1D1-3383-EE71-9FD9D773BE7F}" dt="2023-12-02T00:35:34.757" v="503" actId="1076"/>
          <ac:spMkLst>
            <pc:docMk/>
            <pc:sldMk cId="618274473" sldId="496"/>
            <ac:spMk id="2" creationId="{6F402154-8FC6-3641-BAE0-BA3E7D653007}"/>
          </ac:spMkLst>
        </pc:spChg>
        <pc:spChg chg="mod">
          <ac:chgData name="Westra, Kellyn (DSHS/ESA/CSD)" userId="S::kellyn.westra@dshs.wa.gov::3e9e6d63-5dac-468e-a8cd-f638f641947c" providerId="AD" clId="Web-{21B74B5A-C1D1-3383-EE71-9FD9D773BE7F}" dt="2023-12-02T00:35:39.210" v="504" actId="1076"/>
          <ac:spMkLst>
            <pc:docMk/>
            <pc:sldMk cId="618274473" sldId="496"/>
            <ac:spMk id="3" creationId="{E14D50B4-658F-8742-AF60-644026A8A432}"/>
          </ac:spMkLst>
        </pc:spChg>
        <pc:picChg chg="add">
          <ac:chgData name="Westra, Kellyn (DSHS/ESA/CSD)" userId="S::kellyn.westra@dshs.wa.gov::3e9e6d63-5dac-468e-a8cd-f638f641947c" providerId="AD" clId="Web-{21B74B5A-C1D1-3383-EE71-9FD9D773BE7F}" dt="2023-12-02T00:35:25.209" v="502"/>
          <ac:picMkLst>
            <pc:docMk/>
            <pc:sldMk cId="618274473" sldId="496"/>
            <ac:picMk id="6" creationId="{5C46EB8E-8588-B5A6-911B-E9F798DAA563}"/>
          </ac:picMkLst>
        </pc:picChg>
        <pc:picChg chg="del">
          <ac:chgData name="Westra, Kellyn (DSHS/ESA/CSD)" userId="S::kellyn.westra@dshs.wa.gov::3e9e6d63-5dac-468e-a8cd-f638f641947c" providerId="AD" clId="Web-{21B74B5A-C1D1-3383-EE71-9FD9D773BE7F}" dt="2023-12-02T00:35:23.881" v="501"/>
          <ac:picMkLst>
            <pc:docMk/>
            <pc:sldMk cId="618274473" sldId="496"/>
            <ac:picMk id="8" creationId="{00000000-0000-0000-0000-000000000000}"/>
          </ac:picMkLst>
        </pc:picChg>
      </pc:sldChg>
      <pc:sldChg chg="addSp delSp modSp add replId">
        <pc:chgData name="Westra, Kellyn (DSHS/ESA/CSD)" userId="S::kellyn.westra@dshs.wa.gov::3e9e6d63-5dac-468e-a8cd-f638f641947c" providerId="AD" clId="Web-{21B74B5A-C1D1-3383-EE71-9FD9D773BE7F}" dt="2023-12-02T00:36:50.915" v="523" actId="1076"/>
        <pc:sldMkLst>
          <pc:docMk/>
          <pc:sldMk cId="1811005053" sldId="497"/>
        </pc:sldMkLst>
        <pc:spChg chg="mod">
          <ac:chgData name="Westra, Kellyn (DSHS/ESA/CSD)" userId="S::kellyn.westra@dshs.wa.gov::3e9e6d63-5dac-468e-a8cd-f638f641947c" providerId="AD" clId="Web-{21B74B5A-C1D1-3383-EE71-9FD9D773BE7F}" dt="2023-12-02T00:36:50.915" v="523" actId="1076"/>
          <ac:spMkLst>
            <pc:docMk/>
            <pc:sldMk cId="1811005053" sldId="497"/>
            <ac:spMk id="2" creationId="{6F402154-8FC6-3641-BAE0-BA3E7D653007}"/>
          </ac:spMkLst>
        </pc:spChg>
        <pc:spChg chg="mod">
          <ac:chgData name="Westra, Kellyn (DSHS/ESA/CSD)" userId="S::kellyn.westra@dshs.wa.gov::3e9e6d63-5dac-468e-a8cd-f638f641947c" providerId="AD" clId="Web-{21B74B5A-C1D1-3383-EE71-9FD9D773BE7F}" dt="2023-12-02T00:31:15.187" v="469" actId="1076"/>
          <ac:spMkLst>
            <pc:docMk/>
            <pc:sldMk cId="1811005053" sldId="497"/>
            <ac:spMk id="3" creationId="{E14D50B4-658F-8742-AF60-644026A8A432}"/>
          </ac:spMkLst>
        </pc:spChg>
        <pc:picChg chg="add">
          <ac:chgData name="Westra, Kellyn (DSHS/ESA/CSD)" userId="S::kellyn.westra@dshs.wa.gov::3e9e6d63-5dac-468e-a8cd-f638f641947c" providerId="AD" clId="Web-{21B74B5A-C1D1-3383-EE71-9FD9D773BE7F}" dt="2023-12-02T00:36:22.570" v="517"/>
          <ac:picMkLst>
            <pc:docMk/>
            <pc:sldMk cId="1811005053" sldId="497"/>
            <ac:picMk id="6" creationId="{314A65CC-455B-CA80-2F36-DD551DE4624D}"/>
          </ac:picMkLst>
        </pc:picChg>
        <pc:picChg chg="del">
          <ac:chgData name="Westra, Kellyn (DSHS/ESA/CSD)" userId="S::kellyn.westra@dshs.wa.gov::3e9e6d63-5dac-468e-a8cd-f638f641947c" providerId="AD" clId="Web-{21B74B5A-C1D1-3383-EE71-9FD9D773BE7F}" dt="2023-12-02T00:36:19.320" v="516"/>
          <ac:picMkLst>
            <pc:docMk/>
            <pc:sldMk cId="1811005053" sldId="497"/>
            <ac:picMk id="8" creationId="{00000000-0000-0000-0000-000000000000}"/>
          </ac:picMkLst>
        </pc:picChg>
      </pc:sldChg>
      <pc:sldChg chg="addSp delSp modSp add del">
        <pc:chgData name="Westra, Kellyn (DSHS/ESA/CSD)" userId="S::kellyn.westra@dshs.wa.gov::3e9e6d63-5dac-468e-a8cd-f638f641947c" providerId="AD" clId="Web-{21B74B5A-C1D1-3383-EE71-9FD9D773BE7F}" dt="2023-12-02T00:36:05.257" v="515"/>
        <pc:sldMkLst>
          <pc:docMk/>
          <pc:sldMk cId="2359657468" sldId="498"/>
        </pc:sldMkLst>
        <pc:picChg chg="add del mod">
          <ac:chgData name="Westra, Kellyn (DSHS/ESA/CSD)" userId="S::kellyn.westra@dshs.wa.gov::3e9e6d63-5dac-468e-a8cd-f638f641947c" providerId="AD" clId="Web-{21B74B5A-C1D1-3383-EE71-9FD9D773BE7F}" dt="2023-12-02T00:36:01.117" v="514"/>
          <ac:picMkLst>
            <pc:docMk/>
            <pc:sldMk cId="2359657468" sldId="498"/>
            <ac:picMk id="4" creationId="{7E4B0ED1-FDC2-6AEC-0B61-3B787AAEAAE1}"/>
          </ac:picMkLst>
        </pc:picChg>
      </pc:sldChg>
    </pc:docChg>
  </pc:docChgLst>
  <pc:docChgLst>
    <pc:chgData name="Westra, Kellyn (DSHS/ESA/CSD)" userId="S::kellyn.westra@dshs.wa.gov::3e9e6d63-5dac-468e-a8cd-f638f641947c" providerId="AD" clId="Web-{9C69540B-3351-9BD4-12A9-EB0033A915C4}"/>
    <pc:docChg chg="delSld modSld">
      <pc:chgData name="Westra, Kellyn (DSHS/ESA/CSD)" userId="S::kellyn.westra@dshs.wa.gov::3e9e6d63-5dac-468e-a8cd-f638f641947c" providerId="AD" clId="Web-{9C69540B-3351-9BD4-12A9-EB0033A915C4}" dt="2023-12-19T23:49:15.431" v="38" actId="20577"/>
      <pc:docMkLst>
        <pc:docMk/>
      </pc:docMkLst>
      <pc:sldChg chg="modSp">
        <pc:chgData name="Westra, Kellyn (DSHS/ESA/CSD)" userId="S::kellyn.westra@dshs.wa.gov::3e9e6d63-5dac-468e-a8cd-f638f641947c" providerId="AD" clId="Web-{9C69540B-3351-9BD4-12A9-EB0033A915C4}" dt="2023-12-19T23:47:26.973" v="3" actId="20577"/>
        <pc:sldMkLst>
          <pc:docMk/>
          <pc:sldMk cId="3080858918" sldId="257"/>
        </pc:sldMkLst>
        <pc:spChg chg="mod">
          <ac:chgData name="Westra, Kellyn (DSHS/ESA/CSD)" userId="S::kellyn.westra@dshs.wa.gov::3e9e6d63-5dac-468e-a8cd-f638f641947c" providerId="AD" clId="Web-{9C69540B-3351-9BD4-12A9-EB0033A915C4}" dt="2023-12-19T23:47:18.114" v="0" actId="20577"/>
          <ac:spMkLst>
            <pc:docMk/>
            <pc:sldMk cId="3080858918" sldId="257"/>
            <ac:spMk id="10" creationId="{00000000-0000-0000-0000-000000000000}"/>
          </ac:spMkLst>
        </pc:spChg>
        <pc:spChg chg="mod">
          <ac:chgData name="Westra, Kellyn (DSHS/ESA/CSD)" userId="S::kellyn.westra@dshs.wa.gov::3e9e6d63-5dac-468e-a8cd-f638f641947c" providerId="AD" clId="Web-{9C69540B-3351-9BD4-12A9-EB0033A915C4}" dt="2023-12-19T23:47:26.973" v="3" actId="20577"/>
          <ac:spMkLst>
            <pc:docMk/>
            <pc:sldMk cId="3080858918" sldId="257"/>
            <ac:spMk id="14" creationId="{00000000-0000-0000-0000-000000000000}"/>
          </ac:spMkLst>
        </pc:spChg>
      </pc:sldChg>
      <pc:sldChg chg="modSp">
        <pc:chgData name="Westra, Kellyn (DSHS/ESA/CSD)" userId="S::kellyn.westra@dshs.wa.gov::3e9e6d63-5dac-468e-a8cd-f638f641947c" providerId="AD" clId="Web-{9C69540B-3351-9BD4-12A9-EB0033A915C4}" dt="2023-12-19T23:48:06.944" v="16" actId="20577"/>
        <pc:sldMkLst>
          <pc:docMk/>
          <pc:sldMk cId="3284011918" sldId="258"/>
        </pc:sldMkLst>
        <pc:spChg chg="mod">
          <ac:chgData name="Westra, Kellyn (DSHS/ESA/CSD)" userId="S::kellyn.westra@dshs.wa.gov::3e9e6d63-5dac-468e-a8cd-f638f641947c" providerId="AD" clId="Web-{9C69540B-3351-9BD4-12A9-EB0033A915C4}" dt="2023-12-19T23:48:06.944" v="16" actId="20577"/>
          <ac:spMkLst>
            <pc:docMk/>
            <pc:sldMk cId="3284011918" sldId="258"/>
            <ac:spMk id="4" creationId="{00000000-0000-0000-0000-000000000000}"/>
          </ac:spMkLst>
        </pc:spChg>
        <pc:spChg chg="mod">
          <ac:chgData name="Westra, Kellyn (DSHS/ESA/CSD)" userId="S::kellyn.westra@dshs.wa.gov::3e9e6d63-5dac-468e-a8cd-f638f641947c" providerId="AD" clId="Web-{9C69540B-3351-9BD4-12A9-EB0033A915C4}" dt="2023-12-19T23:47:49.958" v="10" actId="1076"/>
          <ac:spMkLst>
            <pc:docMk/>
            <pc:sldMk cId="3284011918" sldId="258"/>
            <ac:spMk id="7" creationId="{00000000-0000-0000-0000-000000000000}"/>
          </ac:spMkLst>
        </pc:spChg>
        <pc:grpChg chg="mod">
          <ac:chgData name="Westra, Kellyn (DSHS/ESA/CSD)" userId="S::kellyn.westra@dshs.wa.gov::3e9e6d63-5dac-468e-a8cd-f638f641947c" providerId="AD" clId="Web-{9C69540B-3351-9BD4-12A9-EB0033A915C4}" dt="2023-12-19T23:47:56.928" v="13" actId="1076"/>
          <ac:grpSpMkLst>
            <pc:docMk/>
            <pc:sldMk cId="3284011918" sldId="258"/>
            <ac:grpSpMk id="3" creationId="{00000000-0000-0000-0000-000000000000}"/>
          </ac:grpSpMkLst>
        </pc:grpChg>
        <pc:picChg chg="mod">
          <ac:chgData name="Westra, Kellyn (DSHS/ESA/CSD)" userId="S::kellyn.westra@dshs.wa.gov::3e9e6d63-5dac-468e-a8cd-f638f641947c" providerId="AD" clId="Web-{9C69540B-3351-9BD4-12A9-EB0033A915C4}" dt="2023-12-19T23:47:54.990" v="12" actId="1076"/>
          <ac:picMkLst>
            <pc:docMk/>
            <pc:sldMk cId="3284011918" sldId="258"/>
            <ac:picMk id="8" creationId="{803E1BD5-C8B3-8888-AB0B-3485FF10C443}"/>
          </ac:picMkLst>
        </pc:picChg>
      </pc:sldChg>
      <pc:sldChg chg="modSp">
        <pc:chgData name="Westra, Kellyn (DSHS/ESA/CSD)" userId="S::kellyn.westra@dshs.wa.gov::3e9e6d63-5dac-468e-a8cd-f638f641947c" providerId="AD" clId="Web-{9C69540B-3351-9BD4-12A9-EB0033A915C4}" dt="2023-12-19T23:49:15.431" v="38" actId="20577"/>
        <pc:sldMkLst>
          <pc:docMk/>
          <pc:sldMk cId="1201205502" sldId="262"/>
        </pc:sldMkLst>
        <pc:spChg chg="mod">
          <ac:chgData name="Westra, Kellyn (DSHS/ESA/CSD)" userId="S::kellyn.westra@dshs.wa.gov::3e9e6d63-5dac-468e-a8cd-f638f641947c" providerId="AD" clId="Web-{9C69540B-3351-9BD4-12A9-EB0033A915C4}" dt="2023-12-19T23:49:15.431" v="38" actId="20577"/>
          <ac:spMkLst>
            <pc:docMk/>
            <pc:sldMk cId="1201205502" sldId="262"/>
            <ac:spMk id="21" creationId="{00000000-0000-0000-0000-000000000000}"/>
          </ac:spMkLst>
        </pc:spChg>
      </pc:sldChg>
      <pc:sldChg chg="del">
        <pc:chgData name="Westra, Kellyn (DSHS/ESA/CSD)" userId="S::kellyn.westra@dshs.wa.gov::3e9e6d63-5dac-468e-a8cd-f638f641947c" providerId="AD" clId="Web-{9C69540B-3351-9BD4-12A9-EB0033A915C4}" dt="2023-12-19T23:47:37.724" v="7"/>
        <pc:sldMkLst>
          <pc:docMk/>
          <pc:sldMk cId="226954674" sldId="358"/>
        </pc:sldMkLst>
      </pc:sldChg>
      <pc:sldChg chg="del">
        <pc:chgData name="Westra, Kellyn (DSHS/ESA/CSD)" userId="S::kellyn.westra@dshs.wa.gov::3e9e6d63-5dac-468e-a8cd-f638f641947c" providerId="AD" clId="Web-{9C69540B-3351-9BD4-12A9-EB0033A915C4}" dt="2023-12-19T23:48:48.336" v="31"/>
        <pc:sldMkLst>
          <pc:docMk/>
          <pc:sldMk cId="294751051" sldId="494"/>
        </pc:sldMkLst>
      </pc:sldChg>
      <pc:sldChg chg="del">
        <pc:chgData name="Westra, Kellyn (DSHS/ESA/CSD)" userId="S::kellyn.westra@dshs.wa.gov::3e9e6d63-5dac-468e-a8cd-f638f641947c" providerId="AD" clId="Web-{9C69540B-3351-9BD4-12A9-EB0033A915C4}" dt="2023-12-19T23:48:34.866" v="27"/>
        <pc:sldMkLst>
          <pc:docMk/>
          <pc:sldMk cId="4096766111" sldId="495"/>
        </pc:sldMkLst>
      </pc:sldChg>
      <pc:sldChg chg="del">
        <pc:chgData name="Westra, Kellyn (DSHS/ESA/CSD)" userId="S::kellyn.westra@dshs.wa.gov::3e9e6d63-5dac-468e-a8cd-f638f641947c" providerId="AD" clId="Web-{9C69540B-3351-9BD4-12A9-EB0033A915C4}" dt="2023-12-19T23:48:32.241" v="26"/>
        <pc:sldMkLst>
          <pc:docMk/>
          <pc:sldMk cId="618274473" sldId="496"/>
        </pc:sldMkLst>
      </pc:sldChg>
      <pc:sldChg chg="del">
        <pc:chgData name="Westra, Kellyn (DSHS/ESA/CSD)" userId="S::kellyn.westra@dshs.wa.gov::3e9e6d63-5dac-468e-a8cd-f638f641947c" providerId="AD" clId="Web-{9C69540B-3351-9BD4-12A9-EB0033A915C4}" dt="2023-12-19T23:48:49.961" v="32"/>
        <pc:sldMkLst>
          <pc:docMk/>
          <pc:sldMk cId="1811005053" sldId="497"/>
        </pc:sldMkLst>
      </pc:sldChg>
      <pc:sldChg chg="del">
        <pc:chgData name="Westra, Kellyn (DSHS/ESA/CSD)" userId="S::kellyn.westra@dshs.wa.gov::3e9e6d63-5dac-468e-a8cd-f638f641947c" providerId="AD" clId="Web-{9C69540B-3351-9BD4-12A9-EB0033A915C4}" dt="2023-12-19T23:48:37.085" v="28"/>
        <pc:sldMkLst>
          <pc:docMk/>
          <pc:sldMk cId="935614923" sldId="498"/>
        </pc:sldMkLst>
      </pc:sldChg>
      <pc:sldChg chg="del">
        <pc:chgData name="Westra, Kellyn (DSHS/ESA/CSD)" userId="S::kellyn.westra@dshs.wa.gov::3e9e6d63-5dac-468e-a8cd-f638f641947c" providerId="AD" clId="Web-{9C69540B-3351-9BD4-12A9-EB0033A915C4}" dt="2023-12-19T23:48:39.304" v="29"/>
        <pc:sldMkLst>
          <pc:docMk/>
          <pc:sldMk cId="1523825674" sldId="499"/>
        </pc:sldMkLst>
      </pc:sldChg>
      <pc:sldChg chg="del">
        <pc:chgData name="Westra, Kellyn (DSHS/ESA/CSD)" userId="S::kellyn.westra@dshs.wa.gov::3e9e6d63-5dac-468e-a8cd-f638f641947c" providerId="AD" clId="Web-{9C69540B-3351-9BD4-12A9-EB0033A915C4}" dt="2023-12-19T23:48:42.101" v="30"/>
        <pc:sldMkLst>
          <pc:docMk/>
          <pc:sldMk cId="3344580103" sldId="500"/>
        </pc:sldMkLst>
      </pc:sldChg>
      <pc:sldChg chg="del">
        <pc:chgData name="Westra, Kellyn (DSHS/ESA/CSD)" userId="S::kellyn.westra@dshs.wa.gov::3e9e6d63-5dac-468e-a8cd-f638f641947c" providerId="AD" clId="Web-{9C69540B-3351-9BD4-12A9-EB0033A915C4}" dt="2023-12-19T23:48:20.038" v="21"/>
        <pc:sldMkLst>
          <pc:docMk/>
          <pc:sldMk cId="60528977" sldId="501"/>
        </pc:sldMkLst>
      </pc:sldChg>
      <pc:sldChg chg="del">
        <pc:chgData name="Westra, Kellyn (DSHS/ESA/CSD)" userId="S::kellyn.westra@dshs.wa.gov::3e9e6d63-5dac-468e-a8cd-f638f641947c" providerId="AD" clId="Web-{9C69540B-3351-9BD4-12A9-EB0033A915C4}" dt="2023-12-19T23:48:18.085" v="20"/>
        <pc:sldMkLst>
          <pc:docMk/>
          <pc:sldMk cId="1305074013" sldId="502"/>
        </pc:sldMkLst>
      </pc:sldChg>
      <pc:sldChg chg="del">
        <pc:chgData name="Westra, Kellyn (DSHS/ESA/CSD)" userId="S::kellyn.westra@dshs.wa.gov::3e9e6d63-5dac-468e-a8cd-f638f641947c" providerId="AD" clId="Web-{9C69540B-3351-9BD4-12A9-EB0033A915C4}" dt="2023-12-19T23:48:16.569" v="19"/>
        <pc:sldMkLst>
          <pc:docMk/>
          <pc:sldMk cId="2324377688" sldId="503"/>
        </pc:sldMkLst>
      </pc:sldChg>
      <pc:sldChg chg="del">
        <pc:chgData name="Westra, Kellyn (DSHS/ESA/CSD)" userId="S::kellyn.westra@dshs.wa.gov::3e9e6d63-5dac-468e-a8cd-f638f641947c" providerId="AD" clId="Web-{9C69540B-3351-9BD4-12A9-EB0033A915C4}" dt="2023-12-19T23:48:15.006" v="18"/>
        <pc:sldMkLst>
          <pc:docMk/>
          <pc:sldMk cId="4195208624" sldId="504"/>
        </pc:sldMkLst>
      </pc:sldChg>
      <pc:sldChg chg="del">
        <pc:chgData name="Westra, Kellyn (DSHS/ESA/CSD)" userId="S::kellyn.westra@dshs.wa.gov::3e9e6d63-5dac-468e-a8cd-f638f641947c" providerId="AD" clId="Web-{9C69540B-3351-9BD4-12A9-EB0033A915C4}" dt="2023-12-19T23:48:11.866" v="17"/>
        <pc:sldMkLst>
          <pc:docMk/>
          <pc:sldMk cId="2697404860" sldId="505"/>
        </pc:sldMkLst>
      </pc:sldChg>
      <pc:sldChg chg="del">
        <pc:chgData name="Westra, Kellyn (DSHS/ESA/CSD)" userId="S::kellyn.westra@dshs.wa.gov::3e9e6d63-5dac-468e-a8cd-f638f641947c" providerId="AD" clId="Web-{9C69540B-3351-9BD4-12A9-EB0033A915C4}" dt="2023-12-19T23:47:32.802" v="6"/>
        <pc:sldMkLst>
          <pc:docMk/>
          <pc:sldMk cId="2133496112" sldId="507"/>
        </pc:sldMkLst>
      </pc:sldChg>
      <pc:sldChg chg="del">
        <pc:chgData name="Westra, Kellyn (DSHS/ESA/CSD)" userId="S::kellyn.westra@dshs.wa.gov::3e9e6d63-5dac-468e-a8cd-f638f641947c" providerId="AD" clId="Web-{9C69540B-3351-9BD4-12A9-EB0033A915C4}" dt="2023-12-19T23:47:30.973" v="5"/>
        <pc:sldMkLst>
          <pc:docMk/>
          <pc:sldMk cId="1232280011" sldId="508"/>
        </pc:sldMkLst>
      </pc:sldChg>
      <pc:sldChg chg="del">
        <pc:chgData name="Westra, Kellyn (DSHS/ESA/CSD)" userId="S::kellyn.westra@dshs.wa.gov::3e9e6d63-5dac-468e-a8cd-f638f641947c" providerId="AD" clId="Web-{9C69540B-3351-9BD4-12A9-EB0033A915C4}" dt="2023-12-19T23:47:28.833" v="4"/>
        <pc:sldMkLst>
          <pc:docMk/>
          <pc:sldMk cId="2971838924" sldId="509"/>
        </pc:sldMkLst>
      </pc:sldChg>
      <pc:sldChg chg="del">
        <pc:chgData name="Westra, Kellyn (DSHS/ESA/CSD)" userId="S::kellyn.westra@dshs.wa.gov::3e9e6d63-5dac-468e-a8cd-f638f641947c" providerId="AD" clId="Web-{9C69540B-3351-9BD4-12A9-EB0033A915C4}" dt="2023-12-19T23:48:23.600" v="23"/>
        <pc:sldMkLst>
          <pc:docMk/>
          <pc:sldMk cId="3146841785" sldId="535"/>
        </pc:sldMkLst>
      </pc:sldChg>
      <pc:sldChg chg="del">
        <pc:chgData name="Westra, Kellyn (DSHS/ESA/CSD)" userId="S::kellyn.westra@dshs.wa.gov::3e9e6d63-5dac-468e-a8cd-f638f641947c" providerId="AD" clId="Web-{9C69540B-3351-9BD4-12A9-EB0033A915C4}" dt="2023-12-19T23:48:25.319" v="24"/>
        <pc:sldMkLst>
          <pc:docMk/>
          <pc:sldMk cId="2980422320" sldId="536"/>
        </pc:sldMkLst>
      </pc:sldChg>
      <pc:sldChg chg="del">
        <pc:chgData name="Westra, Kellyn (DSHS/ESA/CSD)" userId="S::kellyn.westra@dshs.wa.gov::3e9e6d63-5dac-468e-a8cd-f638f641947c" providerId="AD" clId="Web-{9C69540B-3351-9BD4-12A9-EB0033A915C4}" dt="2023-12-19T23:48:21.897" v="22"/>
        <pc:sldMkLst>
          <pc:docMk/>
          <pc:sldMk cId="4068231086" sldId="537"/>
        </pc:sldMkLst>
      </pc:sldChg>
      <pc:sldChg chg="del">
        <pc:chgData name="Westra, Kellyn (DSHS/ESA/CSD)" userId="S::kellyn.westra@dshs.wa.gov::3e9e6d63-5dac-468e-a8cd-f638f641947c" providerId="AD" clId="Web-{9C69540B-3351-9BD4-12A9-EB0033A915C4}" dt="2023-12-19T23:48:26.991" v="25"/>
        <pc:sldMkLst>
          <pc:docMk/>
          <pc:sldMk cId="1819699248" sldId="538"/>
        </pc:sldMkLst>
      </pc:sldChg>
    </pc:docChg>
  </pc:docChgLst>
  <pc:docChgLst>
    <pc:chgData name="Callahan, Anita (DSHS/ESA/CSD)" userId="S::anita.callahan@dshs.wa.gov::d128779d-8e58-4148-8036-51dd18eac3f6" providerId="AD" clId="Web-{9910EA64-2377-4408-BA0A-173FE76EC337}"/>
    <pc:docChg chg="modSld">
      <pc:chgData name="Callahan, Anita (DSHS/ESA/CSD)" userId="S::anita.callahan@dshs.wa.gov::d128779d-8e58-4148-8036-51dd18eac3f6" providerId="AD" clId="Web-{9910EA64-2377-4408-BA0A-173FE76EC337}" dt="2023-11-21T19:47:45.738" v="30" actId="20577"/>
      <pc:docMkLst>
        <pc:docMk/>
      </pc:docMkLst>
      <pc:sldChg chg="modSp">
        <pc:chgData name="Callahan, Anita (DSHS/ESA/CSD)" userId="S::anita.callahan@dshs.wa.gov::d128779d-8e58-4148-8036-51dd18eac3f6" providerId="AD" clId="Web-{9910EA64-2377-4408-BA0A-173FE76EC337}" dt="2023-11-21T19:47:45.738" v="30" actId="20577"/>
        <pc:sldMkLst>
          <pc:docMk/>
          <pc:sldMk cId="3284011918" sldId="258"/>
        </pc:sldMkLst>
        <pc:spChg chg="mod">
          <ac:chgData name="Callahan, Anita (DSHS/ESA/CSD)" userId="S::anita.callahan@dshs.wa.gov::d128779d-8e58-4148-8036-51dd18eac3f6" providerId="AD" clId="Web-{9910EA64-2377-4408-BA0A-173FE76EC337}" dt="2023-11-21T19:47:45.738" v="30" actId="20577"/>
          <ac:spMkLst>
            <pc:docMk/>
            <pc:sldMk cId="3284011918" sldId="258"/>
            <ac:spMk id="7" creationId="{00000000-0000-0000-0000-000000000000}"/>
          </ac:spMkLst>
        </pc:spChg>
      </pc:sldChg>
    </pc:docChg>
  </pc:docChgLst>
  <pc:docChgLst>
    <pc:chgData name="Callahan, Anita (DSHS/ESA/CSD)" userId="S::anita.callahan@dshs.wa.gov::d128779d-8e58-4148-8036-51dd18eac3f6" providerId="AD" clId="Web-{C6987808-B8BB-4A3E-A4A5-B68EABB9B866}"/>
    <pc:docChg chg="modSld">
      <pc:chgData name="Callahan, Anita (DSHS/ESA/CSD)" userId="S::anita.callahan@dshs.wa.gov::d128779d-8e58-4148-8036-51dd18eac3f6" providerId="AD" clId="Web-{C6987808-B8BB-4A3E-A4A5-B68EABB9B866}" dt="2023-11-21T19:49:12.904" v="1" actId="20577"/>
      <pc:docMkLst>
        <pc:docMk/>
      </pc:docMkLst>
      <pc:sldChg chg="modSp">
        <pc:chgData name="Callahan, Anita (DSHS/ESA/CSD)" userId="S::anita.callahan@dshs.wa.gov::d128779d-8e58-4148-8036-51dd18eac3f6" providerId="AD" clId="Web-{C6987808-B8BB-4A3E-A4A5-B68EABB9B866}" dt="2023-11-21T19:49:12.904" v="1" actId="20577"/>
        <pc:sldMkLst>
          <pc:docMk/>
          <pc:sldMk cId="3284011918" sldId="258"/>
        </pc:sldMkLst>
        <pc:spChg chg="mod">
          <ac:chgData name="Callahan, Anita (DSHS/ESA/CSD)" userId="S::anita.callahan@dshs.wa.gov::d128779d-8e58-4148-8036-51dd18eac3f6" providerId="AD" clId="Web-{C6987808-B8BB-4A3E-A4A5-B68EABB9B866}" dt="2023-11-21T19:49:12.904" v="1" actId="20577"/>
          <ac:spMkLst>
            <pc:docMk/>
            <pc:sldMk cId="3284011918" sldId="258"/>
            <ac:spMk id="7" creationId="{00000000-0000-0000-0000-000000000000}"/>
          </ac:spMkLst>
        </pc:spChg>
      </pc:sldChg>
    </pc:docChg>
  </pc:docChgLst>
  <pc:docChgLst>
    <pc:chgData name="Callahan, Anita (DSHS/ESA/CSD)" userId="S::anita.callahan@dshs.wa.gov::d128779d-8e58-4148-8036-51dd18eac3f6" providerId="AD" clId="Web-{228EA0D3-7A13-40EA-8968-919445C01DE4}"/>
    <pc:docChg chg="addSld delSld">
      <pc:chgData name="Callahan, Anita (DSHS/ESA/CSD)" userId="S::anita.callahan@dshs.wa.gov::d128779d-8e58-4148-8036-51dd18eac3f6" providerId="AD" clId="Web-{228EA0D3-7A13-40EA-8968-919445C01DE4}" dt="2023-12-04T20:25:36.551" v="25"/>
      <pc:docMkLst>
        <pc:docMk/>
      </pc:docMkLst>
      <pc:sldChg chg="add del">
        <pc:chgData name="Callahan, Anita (DSHS/ESA/CSD)" userId="S::anita.callahan@dshs.wa.gov::d128779d-8e58-4148-8036-51dd18eac3f6" providerId="AD" clId="Web-{228EA0D3-7A13-40EA-8968-919445C01DE4}" dt="2023-12-04T20:25:14.082" v="16"/>
        <pc:sldMkLst>
          <pc:docMk/>
          <pc:sldMk cId="1580220164" sldId="476"/>
        </pc:sldMkLst>
      </pc:sldChg>
      <pc:sldChg chg="del">
        <pc:chgData name="Callahan, Anita (DSHS/ESA/CSD)" userId="S::anita.callahan@dshs.wa.gov::d128779d-8e58-4148-8036-51dd18eac3f6" providerId="AD" clId="Web-{228EA0D3-7A13-40EA-8968-919445C01DE4}" dt="2023-12-04T20:25:14.067" v="15"/>
        <pc:sldMkLst>
          <pc:docMk/>
          <pc:sldMk cId="3820351767" sldId="478"/>
        </pc:sldMkLst>
      </pc:sldChg>
      <pc:sldChg chg="del">
        <pc:chgData name="Callahan, Anita (DSHS/ESA/CSD)" userId="S::anita.callahan@dshs.wa.gov::d128779d-8e58-4148-8036-51dd18eac3f6" providerId="AD" clId="Web-{228EA0D3-7A13-40EA-8968-919445C01DE4}" dt="2023-12-04T20:25:14.067" v="14"/>
        <pc:sldMkLst>
          <pc:docMk/>
          <pc:sldMk cId="1597306454" sldId="480"/>
        </pc:sldMkLst>
      </pc:sldChg>
      <pc:sldChg chg="del">
        <pc:chgData name="Callahan, Anita (DSHS/ESA/CSD)" userId="S::anita.callahan@dshs.wa.gov::d128779d-8e58-4148-8036-51dd18eac3f6" providerId="AD" clId="Web-{228EA0D3-7A13-40EA-8968-919445C01DE4}" dt="2023-12-04T20:24:21.815" v="4"/>
        <pc:sldMkLst>
          <pc:docMk/>
          <pc:sldMk cId="2010472985" sldId="483"/>
        </pc:sldMkLst>
      </pc:sldChg>
      <pc:sldChg chg="del">
        <pc:chgData name="Callahan, Anita (DSHS/ESA/CSD)" userId="S::anita.callahan@dshs.wa.gov::d128779d-8e58-4148-8036-51dd18eac3f6" providerId="AD" clId="Web-{228EA0D3-7A13-40EA-8968-919445C01DE4}" dt="2023-12-04T20:24:21.815" v="3"/>
        <pc:sldMkLst>
          <pc:docMk/>
          <pc:sldMk cId="1883427135" sldId="485"/>
        </pc:sldMkLst>
      </pc:sldChg>
      <pc:sldChg chg="del">
        <pc:chgData name="Callahan, Anita (DSHS/ESA/CSD)" userId="S::anita.callahan@dshs.wa.gov::d128779d-8e58-4148-8036-51dd18eac3f6" providerId="AD" clId="Web-{228EA0D3-7A13-40EA-8968-919445C01DE4}" dt="2023-12-04T20:24:21.815" v="2"/>
        <pc:sldMkLst>
          <pc:docMk/>
          <pc:sldMk cId="311159556" sldId="486"/>
        </pc:sldMkLst>
      </pc:sldChg>
      <pc:sldChg chg="del">
        <pc:chgData name="Callahan, Anita (DSHS/ESA/CSD)" userId="S::anita.callahan@dshs.wa.gov::d128779d-8e58-4148-8036-51dd18eac3f6" providerId="AD" clId="Web-{228EA0D3-7A13-40EA-8968-919445C01DE4}" dt="2023-12-04T20:24:21.815" v="1"/>
        <pc:sldMkLst>
          <pc:docMk/>
          <pc:sldMk cId="1611245867" sldId="487"/>
        </pc:sldMkLst>
      </pc:sldChg>
      <pc:sldChg chg="del">
        <pc:chgData name="Callahan, Anita (DSHS/ESA/CSD)" userId="S::anita.callahan@dshs.wa.gov::d128779d-8e58-4148-8036-51dd18eac3f6" providerId="AD" clId="Web-{228EA0D3-7A13-40EA-8968-919445C01DE4}" dt="2023-12-04T20:24:21.815" v="0"/>
        <pc:sldMkLst>
          <pc:docMk/>
          <pc:sldMk cId="3708670666" sldId="488"/>
        </pc:sldMkLst>
      </pc:sldChg>
      <pc:sldChg chg="del">
        <pc:chgData name="Callahan, Anita (DSHS/ESA/CSD)" userId="S::anita.callahan@dshs.wa.gov::d128779d-8e58-4148-8036-51dd18eac3f6" providerId="AD" clId="Web-{228EA0D3-7A13-40EA-8968-919445C01DE4}" dt="2023-12-04T20:24:21.815" v="5"/>
        <pc:sldMkLst>
          <pc:docMk/>
          <pc:sldMk cId="2381591544" sldId="490"/>
        </pc:sldMkLst>
      </pc:sldChg>
      <pc:sldChg chg="add">
        <pc:chgData name="Callahan, Anita (DSHS/ESA/CSD)" userId="S::anita.callahan@dshs.wa.gov::d128779d-8e58-4148-8036-51dd18eac3f6" providerId="AD" clId="Web-{228EA0D3-7A13-40EA-8968-919445C01DE4}" dt="2023-12-04T20:24:30.738" v="6"/>
        <pc:sldMkLst>
          <pc:docMk/>
          <pc:sldMk cId="60528977" sldId="501"/>
        </pc:sldMkLst>
      </pc:sldChg>
      <pc:sldChg chg="add">
        <pc:chgData name="Callahan, Anita (DSHS/ESA/CSD)" userId="S::anita.callahan@dshs.wa.gov::d128779d-8e58-4148-8036-51dd18eac3f6" providerId="AD" clId="Web-{228EA0D3-7A13-40EA-8968-919445C01DE4}" dt="2023-12-04T20:24:30.894" v="7"/>
        <pc:sldMkLst>
          <pc:docMk/>
          <pc:sldMk cId="1305074013" sldId="502"/>
        </pc:sldMkLst>
      </pc:sldChg>
      <pc:sldChg chg="add">
        <pc:chgData name="Callahan, Anita (DSHS/ESA/CSD)" userId="S::anita.callahan@dshs.wa.gov::d128779d-8e58-4148-8036-51dd18eac3f6" providerId="AD" clId="Web-{228EA0D3-7A13-40EA-8968-919445C01DE4}" dt="2023-12-04T20:24:31.128" v="8"/>
        <pc:sldMkLst>
          <pc:docMk/>
          <pc:sldMk cId="2324377688" sldId="503"/>
        </pc:sldMkLst>
      </pc:sldChg>
      <pc:sldChg chg="add">
        <pc:chgData name="Callahan, Anita (DSHS/ESA/CSD)" userId="S::anita.callahan@dshs.wa.gov::d128779d-8e58-4148-8036-51dd18eac3f6" providerId="AD" clId="Web-{228EA0D3-7A13-40EA-8968-919445C01DE4}" dt="2023-12-04T20:24:31.316" v="9"/>
        <pc:sldMkLst>
          <pc:docMk/>
          <pc:sldMk cId="4195208624" sldId="504"/>
        </pc:sldMkLst>
      </pc:sldChg>
      <pc:sldChg chg="add">
        <pc:chgData name="Callahan, Anita (DSHS/ESA/CSD)" userId="S::anita.callahan@dshs.wa.gov::d128779d-8e58-4148-8036-51dd18eac3f6" providerId="AD" clId="Web-{228EA0D3-7A13-40EA-8968-919445C01DE4}" dt="2023-12-04T20:24:31.456" v="10"/>
        <pc:sldMkLst>
          <pc:docMk/>
          <pc:sldMk cId="2697404860" sldId="505"/>
        </pc:sldMkLst>
      </pc:sldChg>
      <pc:sldChg chg="add">
        <pc:chgData name="Callahan, Anita (DSHS/ESA/CSD)" userId="S::anita.callahan@dshs.wa.gov::d128779d-8e58-4148-8036-51dd18eac3f6" providerId="AD" clId="Web-{228EA0D3-7A13-40EA-8968-919445C01DE4}" dt="2023-12-04T20:24:31.597" v="11"/>
        <pc:sldMkLst>
          <pc:docMk/>
          <pc:sldMk cId="500276272" sldId="506"/>
        </pc:sldMkLst>
      </pc:sldChg>
      <pc:sldChg chg="add del">
        <pc:chgData name="Callahan, Anita (DSHS/ESA/CSD)" userId="S::anita.callahan@dshs.wa.gov::d128779d-8e58-4148-8036-51dd18eac3f6" providerId="AD" clId="Web-{228EA0D3-7A13-40EA-8968-919445C01DE4}" dt="2023-12-04T20:25:29.161" v="22"/>
        <pc:sldMkLst>
          <pc:docMk/>
          <pc:sldMk cId="772285207" sldId="507"/>
        </pc:sldMkLst>
      </pc:sldChg>
      <pc:sldChg chg="add">
        <pc:chgData name="Callahan, Anita (DSHS/ESA/CSD)" userId="S::anita.callahan@dshs.wa.gov::d128779d-8e58-4148-8036-51dd18eac3f6" providerId="AD" clId="Web-{228EA0D3-7A13-40EA-8968-919445C01DE4}" dt="2023-12-04T20:25:36.020" v="23"/>
        <pc:sldMkLst>
          <pc:docMk/>
          <pc:sldMk cId="2133496112" sldId="507"/>
        </pc:sldMkLst>
      </pc:sldChg>
      <pc:sldChg chg="add">
        <pc:chgData name="Callahan, Anita (DSHS/ESA/CSD)" userId="S::anita.callahan@dshs.wa.gov::d128779d-8e58-4148-8036-51dd18eac3f6" providerId="AD" clId="Web-{228EA0D3-7A13-40EA-8968-919445C01DE4}" dt="2023-12-04T20:25:36.270" v="24"/>
        <pc:sldMkLst>
          <pc:docMk/>
          <pc:sldMk cId="1232280011" sldId="508"/>
        </pc:sldMkLst>
      </pc:sldChg>
      <pc:sldChg chg="add del">
        <pc:chgData name="Callahan, Anita (DSHS/ESA/CSD)" userId="S::anita.callahan@dshs.wa.gov::d128779d-8e58-4148-8036-51dd18eac3f6" providerId="AD" clId="Web-{228EA0D3-7A13-40EA-8968-919445C01DE4}" dt="2023-12-04T20:25:29.145" v="21"/>
        <pc:sldMkLst>
          <pc:docMk/>
          <pc:sldMk cId="2983687644" sldId="508"/>
        </pc:sldMkLst>
      </pc:sldChg>
      <pc:sldChg chg="add del">
        <pc:chgData name="Callahan, Anita (DSHS/ESA/CSD)" userId="S::anita.callahan@dshs.wa.gov::d128779d-8e58-4148-8036-51dd18eac3f6" providerId="AD" clId="Web-{228EA0D3-7A13-40EA-8968-919445C01DE4}" dt="2023-12-04T20:25:29.129" v="20"/>
        <pc:sldMkLst>
          <pc:docMk/>
          <pc:sldMk cId="1416596928" sldId="509"/>
        </pc:sldMkLst>
      </pc:sldChg>
      <pc:sldChg chg="add">
        <pc:chgData name="Callahan, Anita (DSHS/ESA/CSD)" userId="S::anita.callahan@dshs.wa.gov::d128779d-8e58-4148-8036-51dd18eac3f6" providerId="AD" clId="Web-{228EA0D3-7A13-40EA-8968-919445C01DE4}" dt="2023-12-04T20:25:36.551" v="25"/>
        <pc:sldMkLst>
          <pc:docMk/>
          <pc:sldMk cId="2971838924" sldId="509"/>
        </pc:sldMkLst>
      </pc:sldChg>
    </pc:docChg>
  </pc:docChgLst>
  <pc:docChgLst>
    <pc:chgData name="Westra, Kellyn (DSHS/ESA/CSD)" userId="3e9e6d63-5dac-468e-a8cd-f638f641947c" providerId="ADAL" clId="{764AF675-A802-49A3-AA7E-F5D012900D65}"/>
    <pc:docChg chg="undo custSel addSld modSld modMainMaster">
      <pc:chgData name="Westra, Kellyn (DSHS/ESA/CSD)" userId="3e9e6d63-5dac-468e-a8cd-f638f641947c" providerId="ADAL" clId="{764AF675-A802-49A3-AA7E-F5D012900D65}" dt="2023-12-02T00:50:22.108" v="297" actId="167"/>
      <pc:docMkLst>
        <pc:docMk/>
      </pc:docMkLst>
      <pc:sldChg chg="modTransition">
        <pc:chgData name="Westra, Kellyn (DSHS/ESA/CSD)" userId="3e9e6d63-5dac-468e-a8cd-f638f641947c" providerId="ADAL" clId="{764AF675-A802-49A3-AA7E-F5D012900D65}" dt="2023-12-02T00:40:12.237" v="20"/>
        <pc:sldMkLst>
          <pc:docMk/>
          <pc:sldMk cId="3080858918" sldId="257"/>
        </pc:sldMkLst>
      </pc:sldChg>
      <pc:sldChg chg="modSp mod modTransition">
        <pc:chgData name="Westra, Kellyn (DSHS/ESA/CSD)" userId="3e9e6d63-5dac-468e-a8cd-f638f641947c" providerId="ADAL" clId="{764AF675-A802-49A3-AA7E-F5D012900D65}" dt="2023-12-02T00:44:34.867" v="242" actId="1076"/>
        <pc:sldMkLst>
          <pc:docMk/>
          <pc:sldMk cId="3284011918" sldId="258"/>
        </pc:sldMkLst>
        <pc:spChg chg="mod">
          <ac:chgData name="Westra, Kellyn (DSHS/ESA/CSD)" userId="3e9e6d63-5dac-468e-a8cd-f638f641947c" providerId="ADAL" clId="{764AF675-A802-49A3-AA7E-F5D012900D65}" dt="2023-12-02T00:44:34.867" v="242" actId="1076"/>
          <ac:spMkLst>
            <pc:docMk/>
            <pc:sldMk cId="3284011918" sldId="258"/>
            <ac:spMk id="4" creationId="{00000000-0000-0000-0000-000000000000}"/>
          </ac:spMkLst>
        </pc:spChg>
        <pc:spChg chg="mod">
          <ac:chgData name="Westra, Kellyn (DSHS/ESA/CSD)" userId="3e9e6d63-5dac-468e-a8cd-f638f641947c" providerId="ADAL" clId="{764AF675-A802-49A3-AA7E-F5D012900D65}" dt="2023-12-01T18:29:01.396" v="17" actId="6549"/>
          <ac:spMkLst>
            <pc:docMk/>
            <pc:sldMk cId="3284011918" sldId="258"/>
            <ac:spMk id="7" creationId="{00000000-0000-0000-0000-000000000000}"/>
          </ac:spMkLst>
        </pc:spChg>
        <pc:picChg chg="mod">
          <ac:chgData name="Westra, Kellyn (DSHS/ESA/CSD)" userId="3e9e6d63-5dac-468e-a8cd-f638f641947c" providerId="ADAL" clId="{764AF675-A802-49A3-AA7E-F5D012900D65}" dt="2023-12-02T00:44:15.172" v="238" actId="1076"/>
          <ac:picMkLst>
            <pc:docMk/>
            <pc:sldMk cId="3284011918" sldId="258"/>
            <ac:picMk id="6" creationId="{C80CA91C-0E84-5D44-8E75-DAE90BC2E030}"/>
          </ac:picMkLst>
        </pc:picChg>
      </pc:sldChg>
      <pc:sldChg chg="modTransition">
        <pc:chgData name="Westra, Kellyn (DSHS/ESA/CSD)" userId="3e9e6d63-5dac-468e-a8cd-f638f641947c" providerId="ADAL" clId="{764AF675-A802-49A3-AA7E-F5D012900D65}" dt="2023-12-02T00:40:12.237" v="20"/>
        <pc:sldMkLst>
          <pc:docMk/>
          <pc:sldMk cId="1201205502" sldId="262"/>
        </pc:sldMkLst>
      </pc:sldChg>
      <pc:sldChg chg="modTransition">
        <pc:chgData name="Westra, Kellyn (DSHS/ESA/CSD)" userId="3e9e6d63-5dac-468e-a8cd-f638f641947c" providerId="ADAL" clId="{764AF675-A802-49A3-AA7E-F5D012900D65}" dt="2023-12-02T00:40:12.237" v="20"/>
        <pc:sldMkLst>
          <pc:docMk/>
          <pc:sldMk cId="262284435" sldId="296"/>
        </pc:sldMkLst>
      </pc:sldChg>
      <pc:sldChg chg="modSp mod modTransition">
        <pc:chgData name="Westra, Kellyn (DSHS/ESA/CSD)" userId="3e9e6d63-5dac-468e-a8cd-f638f641947c" providerId="ADAL" clId="{764AF675-A802-49A3-AA7E-F5D012900D65}" dt="2023-12-02T00:43:54.467" v="237" actId="1076"/>
        <pc:sldMkLst>
          <pc:docMk/>
          <pc:sldMk cId="226954674" sldId="358"/>
        </pc:sldMkLst>
        <pc:picChg chg="mod">
          <ac:chgData name="Westra, Kellyn (DSHS/ESA/CSD)" userId="3e9e6d63-5dac-468e-a8cd-f638f641947c" providerId="ADAL" clId="{764AF675-A802-49A3-AA7E-F5D012900D65}" dt="2023-12-02T00:43:53.523" v="236" actId="1076"/>
          <ac:picMkLst>
            <pc:docMk/>
            <pc:sldMk cId="226954674" sldId="358"/>
            <ac:picMk id="2" creationId="{00000000-0000-0000-0000-000000000000}"/>
          </ac:picMkLst>
        </pc:picChg>
        <pc:picChg chg="mod">
          <ac:chgData name="Westra, Kellyn (DSHS/ESA/CSD)" userId="3e9e6d63-5dac-468e-a8cd-f638f641947c" providerId="ADAL" clId="{764AF675-A802-49A3-AA7E-F5D012900D65}" dt="2023-12-02T00:43:54.467" v="237" actId="1076"/>
          <ac:picMkLst>
            <pc:docMk/>
            <pc:sldMk cId="226954674" sldId="358"/>
            <ac:picMk id="11" creationId="{00000000-0000-0000-0000-000000000000}"/>
          </ac:picMkLst>
        </pc:picChg>
      </pc:sldChg>
      <pc:sldChg chg="modTransition">
        <pc:chgData name="Westra, Kellyn (DSHS/ESA/CSD)" userId="3e9e6d63-5dac-468e-a8cd-f638f641947c" providerId="ADAL" clId="{764AF675-A802-49A3-AA7E-F5D012900D65}" dt="2023-12-02T00:40:12.237" v="20"/>
        <pc:sldMkLst>
          <pc:docMk/>
          <pc:sldMk cId="3871239235" sldId="412"/>
        </pc:sldMkLst>
      </pc:sldChg>
      <pc:sldChg chg="modTransition">
        <pc:chgData name="Westra, Kellyn (DSHS/ESA/CSD)" userId="3e9e6d63-5dac-468e-a8cd-f638f641947c" providerId="ADAL" clId="{764AF675-A802-49A3-AA7E-F5D012900D65}" dt="2023-12-02T00:40:12.237" v="20"/>
        <pc:sldMkLst>
          <pc:docMk/>
          <pc:sldMk cId="334703899" sldId="413"/>
        </pc:sldMkLst>
      </pc:sldChg>
      <pc:sldChg chg="modTransition">
        <pc:chgData name="Westra, Kellyn (DSHS/ESA/CSD)" userId="3e9e6d63-5dac-468e-a8cd-f638f641947c" providerId="ADAL" clId="{764AF675-A802-49A3-AA7E-F5D012900D65}" dt="2023-12-02T00:40:12.237" v="20"/>
        <pc:sldMkLst>
          <pc:docMk/>
          <pc:sldMk cId="1580220164" sldId="476"/>
        </pc:sldMkLst>
      </pc:sldChg>
      <pc:sldChg chg="modTransition">
        <pc:chgData name="Westra, Kellyn (DSHS/ESA/CSD)" userId="3e9e6d63-5dac-468e-a8cd-f638f641947c" providerId="ADAL" clId="{764AF675-A802-49A3-AA7E-F5D012900D65}" dt="2023-12-02T00:40:12.237" v="20"/>
        <pc:sldMkLst>
          <pc:docMk/>
          <pc:sldMk cId="3820351767" sldId="478"/>
        </pc:sldMkLst>
      </pc:sldChg>
      <pc:sldChg chg="modTransition">
        <pc:chgData name="Westra, Kellyn (DSHS/ESA/CSD)" userId="3e9e6d63-5dac-468e-a8cd-f638f641947c" providerId="ADAL" clId="{764AF675-A802-49A3-AA7E-F5D012900D65}" dt="2023-12-02T00:40:12.237" v="20"/>
        <pc:sldMkLst>
          <pc:docMk/>
          <pc:sldMk cId="1597306454" sldId="480"/>
        </pc:sldMkLst>
      </pc:sldChg>
      <pc:sldChg chg="modSp modTransition">
        <pc:chgData name="Westra, Kellyn (DSHS/ESA/CSD)" userId="3e9e6d63-5dac-468e-a8cd-f638f641947c" providerId="ADAL" clId="{764AF675-A802-49A3-AA7E-F5D012900D65}" dt="2023-12-02T00:41:26.709" v="22" actId="20577"/>
        <pc:sldMkLst>
          <pc:docMk/>
          <pc:sldMk cId="2010472985" sldId="483"/>
        </pc:sldMkLst>
        <pc:spChg chg="mod">
          <ac:chgData name="Westra, Kellyn (DSHS/ESA/CSD)" userId="3e9e6d63-5dac-468e-a8cd-f638f641947c" providerId="ADAL" clId="{764AF675-A802-49A3-AA7E-F5D012900D65}" dt="2023-12-02T00:41:26.709" v="22" actId="20577"/>
          <ac:spMkLst>
            <pc:docMk/>
            <pc:sldMk cId="2010472985" sldId="483"/>
            <ac:spMk id="11" creationId="{CD4E791F-756F-7040-BCCF-8D3881DD1A1A}"/>
          </ac:spMkLst>
        </pc:spChg>
      </pc:sldChg>
      <pc:sldChg chg="modTransition">
        <pc:chgData name="Westra, Kellyn (DSHS/ESA/CSD)" userId="3e9e6d63-5dac-468e-a8cd-f638f641947c" providerId="ADAL" clId="{764AF675-A802-49A3-AA7E-F5D012900D65}" dt="2023-12-02T00:40:12.237" v="20"/>
        <pc:sldMkLst>
          <pc:docMk/>
          <pc:sldMk cId="1883427135" sldId="485"/>
        </pc:sldMkLst>
      </pc:sldChg>
      <pc:sldChg chg="modTransition">
        <pc:chgData name="Westra, Kellyn (DSHS/ESA/CSD)" userId="3e9e6d63-5dac-468e-a8cd-f638f641947c" providerId="ADAL" clId="{764AF675-A802-49A3-AA7E-F5D012900D65}" dt="2023-12-02T00:40:12.237" v="20"/>
        <pc:sldMkLst>
          <pc:docMk/>
          <pc:sldMk cId="311159556" sldId="486"/>
        </pc:sldMkLst>
      </pc:sldChg>
      <pc:sldChg chg="modTransition">
        <pc:chgData name="Westra, Kellyn (DSHS/ESA/CSD)" userId="3e9e6d63-5dac-468e-a8cd-f638f641947c" providerId="ADAL" clId="{764AF675-A802-49A3-AA7E-F5D012900D65}" dt="2023-12-02T00:40:12.237" v="20"/>
        <pc:sldMkLst>
          <pc:docMk/>
          <pc:sldMk cId="1611245867" sldId="487"/>
        </pc:sldMkLst>
      </pc:sldChg>
      <pc:sldChg chg="modTransition">
        <pc:chgData name="Westra, Kellyn (DSHS/ESA/CSD)" userId="3e9e6d63-5dac-468e-a8cd-f638f641947c" providerId="ADAL" clId="{764AF675-A802-49A3-AA7E-F5D012900D65}" dt="2023-12-02T00:40:12.237" v="20"/>
        <pc:sldMkLst>
          <pc:docMk/>
          <pc:sldMk cId="3708670666" sldId="488"/>
        </pc:sldMkLst>
      </pc:sldChg>
      <pc:sldChg chg="modSp mod modTransition">
        <pc:chgData name="Westra, Kellyn (DSHS/ESA/CSD)" userId="3e9e6d63-5dac-468e-a8cd-f638f641947c" providerId="ADAL" clId="{764AF675-A802-49A3-AA7E-F5D012900D65}" dt="2023-12-02T00:45:23.302" v="253" actId="166"/>
        <pc:sldMkLst>
          <pc:docMk/>
          <pc:sldMk cId="2381591544" sldId="490"/>
        </pc:sldMkLst>
        <pc:spChg chg="mod">
          <ac:chgData name="Westra, Kellyn (DSHS/ESA/CSD)" userId="3e9e6d63-5dac-468e-a8cd-f638f641947c" providerId="ADAL" clId="{764AF675-A802-49A3-AA7E-F5D012900D65}" dt="2023-12-02T00:45:17.827" v="252" actId="1076"/>
          <ac:spMkLst>
            <pc:docMk/>
            <pc:sldMk cId="2381591544" sldId="490"/>
            <ac:spMk id="2" creationId="{6F402154-8FC6-3641-BAE0-BA3E7D653007}"/>
          </ac:spMkLst>
        </pc:spChg>
        <pc:spChg chg="ord">
          <ac:chgData name="Westra, Kellyn (DSHS/ESA/CSD)" userId="3e9e6d63-5dac-468e-a8cd-f638f641947c" providerId="ADAL" clId="{764AF675-A802-49A3-AA7E-F5D012900D65}" dt="2023-12-02T00:45:08.145" v="251" actId="167"/>
          <ac:spMkLst>
            <pc:docMk/>
            <pc:sldMk cId="2381591544" sldId="490"/>
            <ac:spMk id="3" creationId="{E14D50B4-658F-8742-AF60-644026A8A432}"/>
          </ac:spMkLst>
        </pc:spChg>
        <pc:picChg chg="ord">
          <ac:chgData name="Westra, Kellyn (DSHS/ESA/CSD)" userId="3e9e6d63-5dac-468e-a8cd-f638f641947c" providerId="ADAL" clId="{764AF675-A802-49A3-AA7E-F5D012900D65}" dt="2023-12-02T00:45:23.302" v="253" actId="166"/>
          <ac:picMkLst>
            <pc:docMk/>
            <pc:sldMk cId="2381591544" sldId="490"/>
            <ac:picMk id="5" creationId="{A1EF5CFD-B653-3949-AFAE-CAD339215019}"/>
          </ac:picMkLst>
        </pc:picChg>
      </pc:sldChg>
      <pc:sldChg chg="modSp mod modTransition modNotesTx">
        <pc:chgData name="Westra, Kellyn (DSHS/ESA/CSD)" userId="3e9e6d63-5dac-468e-a8cd-f638f641947c" providerId="ADAL" clId="{764AF675-A802-49A3-AA7E-F5D012900D65}" dt="2023-12-02T00:44:49.723" v="249" actId="20577"/>
        <pc:sldMkLst>
          <pc:docMk/>
          <pc:sldMk cId="2726277821" sldId="491"/>
        </pc:sldMkLst>
        <pc:spChg chg="mod">
          <ac:chgData name="Westra, Kellyn (DSHS/ESA/CSD)" userId="3e9e6d63-5dac-468e-a8cd-f638f641947c" providerId="ADAL" clId="{764AF675-A802-49A3-AA7E-F5D012900D65}" dt="2023-12-02T00:44:49.723" v="249" actId="20577"/>
          <ac:spMkLst>
            <pc:docMk/>
            <pc:sldMk cId="2726277821" sldId="491"/>
            <ac:spMk id="3" creationId="{E14D50B4-658F-8742-AF60-644026A8A432}"/>
          </ac:spMkLst>
        </pc:spChg>
      </pc:sldChg>
      <pc:sldChg chg="modTransition modNotesTx">
        <pc:chgData name="Westra, Kellyn (DSHS/ESA/CSD)" userId="3e9e6d63-5dac-468e-a8cd-f638f641947c" providerId="ADAL" clId="{764AF675-A802-49A3-AA7E-F5D012900D65}" dt="2023-12-02T00:42:15.799" v="23" actId="20577"/>
        <pc:sldMkLst>
          <pc:docMk/>
          <pc:sldMk cId="4159464913" sldId="492"/>
        </pc:sldMkLst>
      </pc:sldChg>
      <pc:sldChg chg="modTransition modNotesTx">
        <pc:chgData name="Westra, Kellyn (DSHS/ESA/CSD)" userId="3e9e6d63-5dac-468e-a8cd-f638f641947c" providerId="ADAL" clId="{764AF675-A802-49A3-AA7E-F5D012900D65}" dt="2023-12-02T00:42:47.726" v="32" actId="20577"/>
        <pc:sldMkLst>
          <pc:docMk/>
          <pc:sldMk cId="1561916374" sldId="493"/>
        </pc:sldMkLst>
      </pc:sldChg>
      <pc:sldChg chg="modTransition modNotesTx">
        <pc:chgData name="Westra, Kellyn (DSHS/ESA/CSD)" userId="3e9e6d63-5dac-468e-a8cd-f638f641947c" providerId="ADAL" clId="{764AF675-A802-49A3-AA7E-F5D012900D65}" dt="2023-12-02T00:43:10.507" v="42" actId="20577"/>
        <pc:sldMkLst>
          <pc:docMk/>
          <pc:sldMk cId="294751051" sldId="494"/>
        </pc:sldMkLst>
      </pc:sldChg>
      <pc:sldChg chg="modSp mod modTransition modNotesTx">
        <pc:chgData name="Westra, Kellyn (DSHS/ESA/CSD)" userId="3e9e6d63-5dac-468e-a8cd-f638f641947c" providerId="ADAL" clId="{764AF675-A802-49A3-AA7E-F5D012900D65}" dt="2023-12-02T00:50:22.108" v="297" actId="167"/>
        <pc:sldMkLst>
          <pc:docMk/>
          <pc:sldMk cId="4096766111" sldId="495"/>
        </pc:sldMkLst>
        <pc:spChg chg="mod">
          <ac:chgData name="Westra, Kellyn (DSHS/ESA/CSD)" userId="3e9e6d63-5dac-468e-a8cd-f638f641947c" providerId="ADAL" clId="{764AF675-A802-49A3-AA7E-F5D012900D65}" dt="2023-12-02T00:49:46.498" v="295" actId="1076"/>
          <ac:spMkLst>
            <pc:docMk/>
            <pc:sldMk cId="4096766111" sldId="495"/>
            <ac:spMk id="6" creationId="{66B24001-D482-2527-528B-C0DE13B7AC2C}"/>
          </ac:spMkLst>
        </pc:spChg>
        <pc:picChg chg="mod ord">
          <ac:chgData name="Westra, Kellyn (DSHS/ESA/CSD)" userId="3e9e6d63-5dac-468e-a8cd-f638f641947c" providerId="ADAL" clId="{764AF675-A802-49A3-AA7E-F5D012900D65}" dt="2023-12-02T00:50:22.108" v="297" actId="167"/>
          <ac:picMkLst>
            <pc:docMk/>
            <pc:sldMk cId="4096766111" sldId="495"/>
            <ac:picMk id="5" creationId="{A1EF5CFD-B653-3949-AFAE-CAD339215019}"/>
          </ac:picMkLst>
        </pc:picChg>
      </pc:sldChg>
      <pc:sldChg chg="modTransition modNotesTx">
        <pc:chgData name="Westra, Kellyn (DSHS/ESA/CSD)" userId="3e9e6d63-5dac-468e-a8cd-f638f641947c" providerId="ADAL" clId="{764AF675-A802-49A3-AA7E-F5D012900D65}" dt="2023-12-02T00:42:55.039" v="33" actId="20577"/>
        <pc:sldMkLst>
          <pc:docMk/>
          <pc:sldMk cId="618274473" sldId="496"/>
        </pc:sldMkLst>
      </pc:sldChg>
      <pc:sldChg chg="modTransition modNotesTx">
        <pc:chgData name="Westra, Kellyn (DSHS/ESA/CSD)" userId="3e9e6d63-5dac-468e-a8cd-f638f641947c" providerId="ADAL" clId="{764AF675-A802-49A3-AA7E-F5D012900D65}" dt="2023-12-02T00:43:22.052" v="230" actId="20577"/>
        <pc:sldMkLst>
          <pc:docMk/>
          <pc:sldMk cId="1811005053" sldId="497"/>
        </pc:sldMkLst>
      </pc:sldChg>
      <pc:sldChg chg="addSp delSp modSp add mod">
        <pc:chgData name="Westra, Kellyn (DSHS/ESA/CSD)" userId="3e9e6d63-5dac-468e-a8cd-f638f641947c" providerId="ADAL" clId="{764AF675-A802-49A3-AA7E-F5D012900D65}" dt="2023-12-02T00:47:10.432" v="257"/>
        <pc:sldMkLst>
          <pc:docMk/>
          <pc:sldMk cId="935614923" sldId="498"/>
        </pc:sldMkLst>
        <pc:spChg chg="add del mod">
          <ac:chgData name="Westra, Kellyn (DSHS/ESA/CSD)" userId="3e9e6d63-5dac-468e-a8cd-f638f641947c" providerId="ADAL" clId="{764AF675-A802-49A3-AA7E-F5D012900D65}" dt="2023-12-02T00:47:09.539" v="256" actId="478"/>
          <ac:spMkLst>
            <pc:docMk/>
            <pc:sldMk cId="935614923" sldId="498"/>
            <ac:spMk id="3" creationId="{BED73649-30EA-8F6D-2CF1-EACD8A817EC8}"/>
          </ac:spMkLst>
        </pc:spChg>
        <pc:spChg chg="add mod">
          <ac:chgData name="Westra, Kellyn (DSHS/ESA/CSD)" userId="3e9e6d63-5dac-468e-a8cd-f638f641947c" providerId="ADAL" clId="{764AF675-A802-49A3-AA7E-F5D012900D65}" dt="2023-12-02T00:47:10.432" v="257"/>
          <ac:spMkLst>
            <pc:docMk/>
            <pc:sldMk cId="935614923" sldId="498"/>
            <ac:spMk id="4" creationId="{71FE2E87-9AA9-BDA1-7785-E69FB10661E4}"/>
          </ac:spMkLst>
        </pc:spChg>
        <pc:spChg chg="del">
          <ac:chgData name="Westra, Kellyn (DSHS/ESA/CSD)" userId="3e9e6d63-5dac-468e-a8cd-f638f641947c" providerId="ADAL" clId="{764AF675-A802-49A3-AA7E-F5D012900D65}" dt="2023-12-02T00:47:06.124" v="255" actId="478"/>
          <ac:spMkLst>
            <pc:docMk/>
            <pc:sldMk cId="935614923" sldId="498"/>
            <ac:spMk id="6" creationId="{66B24001-D482-2527-528B-C0DE13B7AC2C}"/>
          </ac:spMkLst>
        </pc:spChg>
      </pc:sldChg>
      <pc:sldChg chg="addSp delSp modSp add mod">
        <pc:chgData name="Westra, Kellyn (DSHS/ESA/CSD)" userId="3e9e6d63-5dac-468e-a8cd-f638f641947c" providerId="ADAL" clId="{764AF675-A802-49A3-AA7E-F5D012900D65}" dt="2023-12-02T00:48:25.794" v="271" actId="1076"/>
        <pc:sldMkLst>
          <pc:docMk/>
          <pc:sldMk cId="1523825674" sldId="499"/>
        </pc:sldMkLst>
        <pc:spChg chg="add mod">
          <ac:chgData name="Westra, Kellyn (DSHS/ESA/CSD)" userId="3e9e6d63-5dac-468e-a8cd-f638f641947c" providerId="ADAL" clId="{764AF675-A802-49A3-AA7E-F5D012900D65}" dt="2023-12-02T00:48:25.794" v="271" actId="1076"/>
          <ac:spMkLst>
            <pc:docMk/>
            <pc:sldMk cId="1523825674" sldId="499"/>
            <ac:spMk id="3" creationId="{DA84AB04-E5BF-8357-0D0C-EA08C72070B8}"/>
          </ac:spMkLst>
        </pc:spChg>
        <pc:spChg chg="del mod">
          <ac:chgData name="Westra, Kellyn (DSHS/ESA/CSD)" userId="3e9e6d63-5dac-468e-a8cd-f638f641947c" providerId="ADAL" clId="{764AF675-A802-49A3-AA7E-F5D012900D65}" dt="2023-12-02T00:47:35.235" v="260" actId="478"/>
          <ac:spMkLst>
            <pc:docMk/>
            <pc:sldMk cId="1523825674" sldId="499"/>
            <ac:spMk id="4" creationId="{71FE2E87-9AA9-BDA1-7785-E69FB10661E4}"/>
          </ac:spMkLst>
        </pc:spChg>
        <pc:picChg chg="add del">
          <ac:chgData name="Westra, Kellyn (DSHS/ESA/CSD)" userId="3e9e6d63-5dac-468e-a8cd-f638f641947c" providerId="ADAL" clId="{764AF675-A802-49A3-AA7E-F5D012900D65}" dt="2023-12-02T00:47:42.115" v="264"/>
          <ac:picMkLst>
            <pc:docMk/>
            <pc:sldMk cId="1523825674" sldId="499"/>
            <ac:picMk id="2" creationId="{20A52063-2F95-D3B0-0268-04E84C242776}"/>
          </ac:picMkLst>
        </pc:picChg>
        <pc:picChg chg="mod">
          <ac:chgData name="Westra, Kellyn (DSHS/ESA/CSD)" userId="3e9e6d63-5dac-468e-a8cd-f638f641947c" providerId="ADAL" clId="{764AF675-A802-49A3-AA7E-F5D012900D65}" dt="2023-12-02T00:47:41.636" v="263" actId="1076"/>
          <ac:picMkLst>
            <pc:docMk/>
            <pc:sldMk cId="1523825674" sldId="499"/>
            <ac:picMk id="5" creationId="{A1EF5CFD-B653-3949-AFAE-CAD339215019}"/>
          </ac:picMkLst>
        </pc:picChg>
      </pc:sldChg>
      <pc:sldChg chg="addSp delSp modSp add mod">
        <pc:chgData name="Westra, Kellyn (DSHS/ESA/CSD)" userId="3e9e6d63-5dac-468e-a8cd-f638f641947c" providerId="ADAL" clId="{764AF675-A802-49A3-AA7E-F5D012900D65}" dt="2023-12-02T00:49:30.076" v="294" actId="113"/>
        <pc:sldMkLst>
          <pc:docMk/>
          <pc:sldMk cId="3344580103" sldId="500"/>
        </pc:sldMkLst>
        <pc:spChg chg="add mod">
          <ac:chgData name="Westra, Kellyn (DSHS/ESA/CSD)" userId="3e9e6d63-5dac-468e-a8cd-f638f641947c" providerId="ADAL" clId="{764AF675-A802-49A3-AA7E-F5D012900D65}" dt="2023-12-02T00:49:30.076" v="294" actId="113"/>
          <ac:spMkLst>
            <pc:docMk/>
            <pc:sldMk cId="3344580103" sldId="500"/>
            <ac:spMk id="2" creationId="{0A7DE55D-ECC9-AC61-5069-E6058A6C53E7}"/>
          </ac:spMkLst>
        </pc:spChg>
        <pc:spChg chg="del">
          <ac:chgData name="Westra, Kellyn (DSHS/ESA/CSD)" userId="3e9e6d63-5dac-468e-a8cd-f638f641947c" providerId="ADAL" clId="{764AF675-A802-49A3-AA7E-F5D012900D65}" dt="2023-12-02T00:48:44.755" v="273" actId="478"/>
          <ac:spMkLst>
            <pc:docMk/>
            <pc:sldMk cId="3344580103" sldId="500"/>
            <ac:spMk id="3" creationId="{DA84AB04-E5BF-8357-0D0C-EA08C72070B8}"/>
          </ac:spMkLst>
        </pc:spChg>
      </pc:sldChg>
      <pc:sldMasterChg chg="modTransition modSldLayout">
        <pc:chgData name="Westra, Kellyn (DSHS/ESA/CSD)" userId="3e9e6d63-5dac-468e-a8cd-f638f641947c" providerId="ADAL" clId="{764AF675-A802-49A3-AA7E-F5D012900D65}" dt="2023-12-02T00:40:12.237" v="20"/>
        <pc:sldMasterMkLst>
          <pc:docMk/>
          <pc:sldMasterMk cId="2805776261" sldId="2147483648"/>
        </pc:sldMasterMkLst>
        <pc:sldLayoutChg chg="modTransition">
          <pc:chgData name="Westra, Kellyn (DSHS/ESA/CSD)" userId="3e9e6d63-5dac-468e-a8cd-f638f641947c" providerId="ADAL" clId="{764AF675-A802-49A3-AA7E-F5D012900D65}" dt="2023-12-02T00:40:12.237" v="20"/>
          <pc:sldLayoutMkLst>
            <pc:docMk/>
            <pc:sldMasterMk cId="2805776261" sldId="2147483648"/>
            <pc:sldLayoutMk cId="1288097522" sldId="2147483649"/>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941059503" sldId="2147483650"/>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3846170439" sldId="2147483651"/>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4159566873" sldId="2147483652"/>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257512351" sldId="2147483653"/>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2808751978" sldId="2147483654"/>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706586082" sldId="2147483655"/>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1654695936" sldId="2147483656"/>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1008671856" sldId="2147483657"/>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4056396123" sldId="2147483658"/>
          </pc:sldLayoutMkLst>
        </pc:sldLayoutChg>
        <pc:sldLayoutChg chg="modTransition">
          <pc:chgData name="Westra, Kellyn (DSHS/ESA/CSD)" userId="3e9e6d63-5dac-468e-a8cd-f638f641947c" providerId="ADAL" clId="{764AF675-A802-49A3-AA7E-F5D012900D65}" dt="2023-12-02T00:40:12.237" v="20"/>
          <pc:sldLayoutMkLst>
            <pc:docMk/>
            <pc:sldMasterMk cId="2805776261" sldId="2147483648"/>
            <pc:sldLayoutMk cId="826788785" sldId="2147483659"/>
          </pc:sldLayoutMkLst>
        </pc:sldLayoutChg>
      </pc:sldMasterChg>
    </pc:docChg>
  </pc:docChgLst>
  <pc:docChgLst>
    <pc:chgData name="Westra, Kellyn (DSHS/ESA/CSD)" userId="S::kellyn.westra@dshs.wa.gov::3e9e6d63-5dac-468e-a8cd-f638f641947c" providerId="AD" clId="Web-{7E883421-D7C3-CE05-13CA-88AD83B9E549}"/>
    <pc:docChg chg="modSld">
      <pc:chgData name="Westra, Kellyn (DSHS/ESA/CSD)" userId="S::kellyn.westra@dshs.wa.gov::3e9e6d63-5dac-468e-a8cd-f638f641947c" providerId="AD" clId="Web-{7E883421-D7C3-CE05-13CA-88AD83B9E549}" dt="2023-12-02T01:00:01.371" v="10" actId="20577"/>
      <pc:docMkLst>
        <pc:docMk/>
      </pc:docMkLst>
      <pc:sldChg chg="modSp">
        <pc:chgData name="Westra, Kellyn (DSHS/ESA/CSD)" userId="S::kellyn.westra@dshs.wa.gov::3e9e6d63-5dac-468e-a8cd-f638f641947c" providerId="AD" clId="Web-{7E883421-D7C3-CE05-13CA-88AD83B9E549}" dt="2023-12-02T01:00:01.371" v="10" actId="20577"/>
        <pc:sldMkLst>
          <pc:docMk/>
          <pc:sldMk cId="3284011918" sldId="258"/>
        </pc:sldMkLst>
        <pc:spChg chg="mod">
          <ac:chgData name="Westra, Kellyn (DSHS/ESA/CSD)" userId="S::kellyn.westra@dshs.wa.gov::3e9e6d63-5dac-468e-a8cd-f638f641947c" providerId="AD" clId="Web-{7E883421-D7C3-CE05-13CA-88AD83B9E549}" dt="2023-12-02T01:00:01.371" v="10" actId="20577"/>
          <ac:spMkLst>
            <pc:docMk/>
            <pc:sldMk cId="3284011918" sldId="258"/>
            <ac:spMk id="7" creationId="{00000000-0000-0000-0000-000000000000}"/>
          </ac:spMkLst>
        </pc:spChg>
      </pc:sldChg>
    </pc:docChg>
  </pc:docChgLst>
  <pc:docChgLst>
    <pc:chgData name="Callahan, Anita (DSHS/ESA/CSD)" userId="S::anita.callahan@dshs.wa.gov::d128779d-8e58-4148-8036-51dd18eac3f6" providerId="AD" clId="Web-{169EF2A3-4CF0-5384-FA77-A1CEAFB7D0C7}"/>
    <pc:docChg chg="modSld">
      <pc:chgData name="Callahan, Anita (DSHS/ESA/CSD)" userId="S::anita.callahan@dshs.wa.gov::d128779d-8e58-4148-8036-51dd18eac3f6" providerId="AD" clId="Web-{169EF2A3-4CF0-5384-FA77-A1CEAFB7D0C7}" dt="2023-12-01T22:01:44.919" v="0" actId="20577"/>
      <pc:docMkLst>
        <pc:docMk/>
      </pc:docMkLst>
      <pc:sldChg chg="modSp">
        <pc:chgData name="Callahan, Anita (DSHS/ESA/CSD)" userId="S::anita.callahan@dshs.wa.gov::d128779d-8e58-4148-8036-51dd18eac3f6" providerId="AD" clId="Web-{169EF2A3-4CF0-5384-FA77-A1CEAFB7D0C7}" dt="2023-12-01T22:01:44.919" v="0" actId="20577"/>
        <pc:sldMkLst>
          <pc:docMk/>
          <pc:sldMk cId="226954674" sldId="358"/>
        </pc:sldMkLst>
        <pc:spChg chg="mod">
          <ac:chgData name="Callahan, Anita (DSHS/ESA/CSD)" userId="S::anita.callahan@dshs.wa.gov::d128779d-8e58-4148-8036-51dd18eac3f6" providerId="AD" clId="Web-{169EF2A3-4CF0-5384-FA77-A1CEAFB7D0C7}" dt="2023-12-01T22:01:44.919" v="0" actId="20577"/>
          <ac:spMkLst>
            <pc:docMk/>
            <pc:sldMk cId="226954674" sldId="35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CB441-344C-4F36-BECB-9279039573CB}"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ECFDA-2DF8-48DB-B280-500BDD1D4C0C}" type="slidenum">
              <a:rPr lang="en-US" smtClean="0"/>
              <a:t>‹#›</a:t>
            </a:fld>
            <a:endParaRPr lang="en-US"/>
          </a:p>
        </p:txBody>
      </p:sp>
    </p:spTree>
    <p:extLst>
      <p:ext uri="{BB962C8B-B14F-4D97-AF65-F5344CB8AC3E}">
        <p14:creationId xmlns:p14="http://schemas.microsoft.com/office/powerpoint/2010/main" val="319292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fld id="{4826FE9D-2D95-4C86-ACA1-E685C59CE523}" type="slidenum">
              <a:rPr lang="en-US" smtClean="0"/>
              <a:t>1</a:t>
            </a:fld>
            <a:endParaRPr lang="en-US"/>
          </a:p>
        </p:txBody>
      </p:sp>
    </p:spTree>
    <p:extLst>
      <p:ext uri="{BB962C8B-B14F-4D97-AF65-F5344CB8AC3E}">
        <p14:creationId xmlns:p14="http://schemas.microsoft.com/office/powerpoint/2010/main" val="3751676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a:t>
            </a:r>
            <a:r>
              <a:rPr lang="en-US" baseline="0" dirty="0"/>
              <a:t> is now a new section added to the Basic Food  E&amp;T contractor Caseloads that includes clients referred to provider with the new BI component. </a:t>
            </a:r>
          </a:p>
          <a:p>
            <a:pPr marL="171450" indent="-171450">
              <a:buFont typeface="Arial" panose="020B0604020202020204" pitchFamily="34" charset="0"/>
              <a:buChar char="•"/>
            </a:pPr>
            <a:r>
              <a:rPr lang="en-US" baseline="0" dirty="0"/>
              <a:t>BFET Providers will now have access to a Rejected Client List if they have rejected any.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4263B-7F12-4AAC-ABE4-80BA5188B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0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4263B-7F12-4AAC-ABE4-80BA5188B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75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7CFFE-8A03-4D7C-96CE-98EDFF55D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927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46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AMAZING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774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AMAZING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89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AMAZING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37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a:t>Items in </a:t>
            </a:r>
            <a:r>
              <a:rPr lang="en-US" b="1" strike="sngStrike"/>
              <a:t>BOLD</a:t>
            </a:r>
            <a:r>
              <a:rPr lang="en-US" b="1" strike="sngStrike" baseline="0"/>
              <a:t> </a:t>
            </a:r>
            <a:r>
              <a:rPr lang="en-US" b="0" strike="sngStrike" baseline="0"/>
              <a:t>will be in every single file--- the other items may be required based on the participant’s activities.</a:t>
            </a:r>
          </a:p>
          <a:p>
            <a:endParaRPr lang="en-US" strike="noStrike"/>
          </a:p>
        </p:txBody>
      </p:sp>
      <p:sp>
        <p:nvSpPr>
          <p:cNvPr id="4" name="Slide Number Placeholder 3"/>
          <p:cNvSpPr>
            <a:spLocks noGrp="1"/>
          </p:cNvSpPr>
          <p:nvPr>
            <p:ph type="sldNum" sz="quarter" idx="10"/>
          </p:nvPr>
        </p:nvSpPr>
        <p:spPr/>
        <p:txBody>
          <a:bodyPr/>
          <a:lstStyle/>
          <a:p>
            <a:fld id="{403E10F5-8256-48FC-AD9A-20824D7C9536}" type="slidenum">
              <a:rPr lang="en-US" smtClean="0"/>
              <a:t>24</a:t>
            </a:fld>
            <a:endParaRPr lang="en-US"/>
          </a:p>
        </p:txBody>
      </p:sp>
    </p:spTree>
    <p:extLst>
      <p:ext uri="{BB962C8B-B14F-4D97-AF65-F5344CB8AC3E}">
        <p14:creationId xmlns:p14="http://schemas.microsoft.com/office/powerpoint/2010/main" val="3146477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ECFDA-2DF8-48DB-B280-500BDD1D4C0C}" type="slidenum">
              <a:rPr lang="en-US" smtClean="0"/>
              <a:t>25</a:t>
            </a:fld>
            <a:endParaRPr lang="en-US"/>
          </a:p>
        </p:txBody>
      </p:sp>
    </p:spTree>
    <p:extLst>
      <p:ext uri="{BB962C8B-B14F-4D97-AF65-F5344CB8AC3E}">
        <p14:creationId xmlns:p14="http://schemas.microsoft.com/office/powerpoint/2010/main" val="38664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ECFDA-2DF8-48DB-B280-500BDD1D4C0C}" type="slidenum">
              <a:rPr lang="en-US" smtClean="0"/>
              <a:t>26</a:t>
            </a:fld>
            <a:endParaRPr lang="en-US"/>
          </a:p>
        </p:txBody>
      </p:sp>
    </p:spTree>
    <p:extLst>
      <p:ext uri="{BB962C8B-B14F-4D97-AF65-F5344CB8AC3E}">
        <p14:creationId xmlns:p14="http://schemas.microsoft.com/office/powerpoint/2010/main" val="363805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9:05 review agenda – Aman</a:t>
            </a:r>
            <a:r>
              <a:rPr lang="en-US" baseline="0"/>
              <a:t> Welcome message</a:t>
            </a:r>
          </a:p>
          <a:p>
            <a:endParaRPr lang="en-US" baseline="0"/>
          </a:p>
          <a:p>
            <a:endParaRPr lang="en-US" baseline="0"/>
          </a:p>
          <a:p>
            <a:r>
              <a:rPr lang="en-US"/>
              <a:t>Aman</a:t>
            </a:r>
            <a:r>
              <a:rPr lang="en-US" baseline="0"/>
              <a:t> continues to next slide to introduce new staff</a:t>
            </a:r>
          </a:p>
          <a:p>
            <a:endParaRPr lang="en-US"/>
          </a:p>
        </p:txBody>
      </p:sp>
      <p:sp>
        <p:nvSpPr>
          <p:cNvPr id="4" name="Slide Number Placeholder 3"/>
          <p:cNvSpPr>
            <a:spLocks noGrp="1"/>
          </p:cNvSpPr>
          <p:nvPr>
            <p:ph type="sldNum" sz="quarter" idx="10"/>
          </p:nvPr>
        </p:nvSpPr>
        <p:spPr/>
        <p:txBody>
          <a:bodyPr/>
          <a:lstStyle/>
          <a:p>
            <a:fld id="{4826FE9D-2D95-4C86-ACA1-E685C59CE523}" type="slidenum">
              <a:rPr lang="en-US" smtClean="0"/>
              <a:t>2</a:t>
            </a:fld>
            <a:endParaRPr lang="en-US"/>
          </a:p>
        </p:txBody>
      </p:sp>
    </p:spTree>
    <p:extLst>
      <p:ext uri="{BB962C8B-B14F-4D97-AF65-F5344CB8AC3E}">
        <p14:creationId xmlns:p14="http://schemas.microsoft.com/office/powerpoint/2010/main" val="819684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a:t>Items in </a:t>
            </a:r>
            <a:r>
              <a:rPr lang="en-US" b="1" strike="sngStrike"/>
              <a:t>BOLD</a:t>
            </a:r>
            <a:r>
              <a:rPr lang="en-US" b="1" strike="sngStrike" baseline="0"/>
              <a:t> </a:t>
            </a:r>
            <a:r>
              <a:rPr lang="en-US" b="0" strike="sngStrike" baseline="0"/>
              <a:t>will be in every single file--- the other items may be required based on the participant’s activities.</a:t>
            </a:r>
          </a:p>
          <a:p>
            <a:endParaRPr lang="en-US" strike="noStrik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5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t>
            </a:r>
            <a:r>
              <a:rPr lang="en-US" baseline="0"/>
              <a:t>Thank you all for joining us today. My name is Britney Miller, BFET Field Operations Supervisor. I’m excited to talk with you today, sharing some upcoming changes and BLAH </a:t>
            </a:r>
            <a:r>
              <a:rPr lang="en-US" baseline="0" err="1"/>
              <a:t>BLAH</a:t>
            </a:r>
            <a:r>
              <a:rPr lang="en-US" baseline="0"/>
              <a:t> </a:t>
            </a:r>
            <a:r>
              <a:rPr lang="en-US" baseline="0" err="1"/>
              <a:t>BLAH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667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solidFill>
                  <a:srgbClr val="FF0000"/>
                </a:solidFill>
                <a:effectLst/>
              </a:rPr>
              <a:t>Reinvest WA – Please do whatever blurb Aman wants.</a:t>
            </a:r>
            <a:endParaRPr lang="en-US" dirty="0">
              <a:effectLst/>
            </a:endParaRPr>
          </a:p>
          <a:p>
            <a:pPr marL="0"/>
            <a:r>
              <a:rPr lang="en-US" dirty="0">
                <a:solidFill>
                  <a:srgbClr val="FF0000"/>
                </a:solidFill>
                <a:effectLst/>
              </a:rPr>
              <a:t>Forum Survey Reminder – Please let them know a survey went out about the Forum asking for topics and if they want to volunteer for a workgroup. It’s still open for another day. Please have them ask their main point of contact for their agency if they didn’t get it </a:t>
            </a:r>
            <a:r>
              <a:rPr lang="en-US" dirty="0" err="1">
                <a:solidFill>
                  <a:srgbClr val="FF0000"/>
                </a:solidFill>
                <a:effectLst/>
              </a:rPr>
              <a:t>fwd’d</a:t>
            </a:r>
            <a:r>
              <a:rPr lang="en-US" dirty="0">
                <a:solidFill>
                  <a:srgbClr val="FF0000"/>
                </a:solidFill>
                <a:effectLst/>
              </a:rPr>
              <a:t> to them.</a:t>
            </a:r>
            <a:endParaRPr lang="en-US" dirty="0">
              <a:effectLst/>
            </a:endParaRPr>
          </a:p>
          <a:p>
            <a:pPr marL="0"/>
            <a:r>
              <a:rPr lang="en-US" dirty="0">
                <a:solidFill>
                  <a:srgbClr val="FF0000"/>
                </a:solidFill>
                <a:effectLst/>
              </a:rPr>
              <a:t>Questions in the Survey – please let folks know that if they asked a question in the quarterly provider survey, the question as well as their answer will be in the chat to save time for more live Q&amp;A.</a:t>
            </a:r>
            <a:endParaRPr lang="en-US" dirty="0">
              <a:effectLst/>
            </a:endParaRPr>
          </a:p>
          <a:p>
            <a:pPr marL="0"/>
            <a:r>
              <a:rPr lang="en-US" dirty="0">
                <a:solidFill>
                  <a:srgbClr val="FF0000"/>
                </a:solidFill>
                <a:effectLst/>
              </a:rPr>
              <a:t>Open Q&amp;A – Just let them know we are opening it up for questions through the next 7 minutes or so (based on how much I assume it took to say the above). All policy, ORIA, ABAWD &amp; SBCTC will help answer questions.</a:t>
            </a:r>
            <a:endParaRPr lang="en-US" dirty="0">
              <a:effectLst/>
            </a:endParaRPr>
          </a:p>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30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ECFDA-2DF8-48DB-B280-500BDD1D4C0C}" type="slidenum">
              <a:rPr lang="en-US" smtClean="0"/>
              <a:t>30</a:t>
            </a:fld>
            <a:endParaRPr lang="en-US"/>
          </a:p>
        </p:txBody>
      </p:sp>
    </p:spTree>
    <p:extLst>
      <p:ext uri="{BB962C8B-B14F-4D97-AF65-F5344CB8AC3E}">
        <p14:creationId xmlns:p14="http://schemas.microsoft.com/office/powerpoint/2010/main" val="4278598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ECFDA-2DF8-48DB-B280-500BDD1D4C0C}" type="slidenum">
              <a:rPr lang="en-US" smtClean="0"/>
              <a:t>31</a:t>
            </a:fld>
            <a:endParaRPr lang="en-US"/>
          </a:p>
        </p:txBody>
      </p:sp>
    </p:spTree>
    <p:extLst>
      <p:ext uri="{BB962C8B-B14F-4D97-AF65-F5344CB8AC3E}">
        <p14:creationId xmlns:p14="http://schemas.microsoft.com/office/powerpoint/2010/main" val="58010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t>
            </a:r>
            <a:r>
              <a:rPr lang="en-US" baseline="0"/>
              <a:t>Thank you all for joining us today. My name is Britney Miller, BFET Field Operations Supervisor. I’m excited to talk with you today, sharing some upcoming changes and BLAH </a:t>
            </a:r>
            <a:r>
              <a:rPr lang="en-US" baseline="0" err="1"/>
              <a:t>BLAH</a:t>
            </a:r>
            <a:r>
              <a:rPr lang="en-US" baseline="0"/>
              <a:t> </a:t>
            </a:r>
            <a:r>
              <a:rPr lang="en-US" baseline="0" err="1"/>
              <a:t>BLAH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249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AMAZING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86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11AAF0-0338-4BAE-B5D1-C1F2848EA5FF}" type="slidenum">
              <a:rPr lang="en-US" smtClean="0"/>
              <a:t>36</a:t>
            </a:fld>
            <a:endParaRPr lang="en-US"/>
          </a:p>
        </p:txBody>
      </p:sp>
    </p:spTree>
    <p:extLst>
      <p:ext uri="{BB962C8B-B14F-4D97-AF65-F5344CB8AC3E}">
        <p14:creationId xmlns:p14="http://schemas.microsoft.com/office/powerpoint/2010/main" val="4146839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3E10F5-8256-48FC-AD9A-20824D7C9536}" type="slidenum">
              <a:rPr lang="en-US" smtClean="0"/>
              <a:t>37</a:t>
            </a:fld>
            <a:endParaRPr lang="en-US"/>
          </a:p>
        </p:txBody>
      </p:sp>
    </p:spTree>
    <p:extLst>
      <p:ext uri="{BB962C8B-B14F-4D97-AF65-F5344CB8AC3E}">
        <p14:creationId xmlns:p14="http://schemas.microsoft.com/office/powerpoint/2010/main" val="1905535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11AAF0-0338-4BAE-B5D1-C1F2848EA5FF}" type="slidenum">
              <a:rPr lang="en-US" smtClean="0"/>
              <a:t>59</a:t>
            </a:fld>
            <a:endParaRPr lang="en-US"/>
          </a:p>
        </p:txBody>
      </p:sp>
    </p:spTree>
    <p:extLst>
      <p:ext uri="{BB962C8B-B14F-4D97-AF65-F5344CB8AC3E}">
        <p14:creationId xmlns:p14="http://schemas.microsoft.com/office/powerpoint/2010/main" val="104401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10F5-8256-48FC-AD9A-20824D7C9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900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3E10F5-8256-48FC-AD9A-20824D7C9536}" type="slidenum">
              <a:rPr lang="en-US" smtClean="0"/>
              <a:t>60</a:t>
            </a:fld>
            <a:endParaRPr lang="en-US"/>
          </a:p>
        </p:txBody>
      </p:sp>
    </p:spTree>
    <p:extLst>
      <p:ext uri="{BB962C8B-B14F-4D97-AF65-F5344CB8AC3E}">
        <p14:creationId xmlns:p14="http://schemas.microsoft.com/office/powerpoint/2010/main" val="159643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ECFDA-2DF8-48DB-B280-500BDD1D4C0C}" type="slidenum">
              <a:rPr lang="en-US" smtClean="0"/>
              <a:t>77</a:t>
            </a:fld>
            <a:endParaRPr lang="en-US"/>
          </a:p>
        </p:txBody>
      </p:sp>
    </p:spTree>
    <p:extLst>
      <p:ext uri="{BB962C8B-B14F-4D97-AF65-F5344CB8AC3E}">
        <p14:creationId xmlns:p14="http://schemas.microsoft.com/office/powerpoint/2010/main" val="3911876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We appreciate your participation and partnering with us to transform</a:t>
            </a:r>
            <a:r>
              <a:rPr lang="en-US" baseline="0"/>
              <a:t> lives! </a:t>
            </a:r>
            <a:endParaRPr lang="en-US"/>
          </a:p>
        </p:txBody>
      </p:sp>
      <p:sp>
        <p:nvSpPr>
          <p:cNvPr id="4" name="Slide Number Placeholder 3"/>
          <p:cNvSpPr>
            <a:spLocks noGrp="1"/>
          </p:cNvSpPr>
          <p:nvPr>
            <p:ph type="sldNum" sz="quarter" idx="10"/>
          </p:nvPr>
        </p:nvSpPr>
        <p:spPr/>
        <p:txBody>
          <a:bodyPr/>
          <a:lstStyle/>
          <a:p>
            <a:fld id="{261A966C-16F4-4712-AC54-F9590A1C563D}" type="slidenum">
              <a:rPr lang="en-US" smtClean="0"/>
              <a:t>78</a:t>
            </a:fld>
            <a:endParaRPr lang="en-US"/>
          </a:p>
        </p:txBody>
      </p:sp>
    </p:spTree>
    <p:extLst>
      <p:ext uri="{BB962C8B-B14F-4D97-AF65-F5344CB8AC3E}">
        <p14:creationId xmlns:p14="http://schemas.microsoft.com/office/powerpoint/2010/main" val="370914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4939F-AFBE-4B66-8C91-41A7E88A4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7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7CFFE-8A03-4D7C-96CE-98EDFF55D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3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dirty="0"/>
              <a:t>This is the new</a:t>
            </a:r>
            <a:r>
              <a:rPr lang="en-US" strike="noStrike" baseline="0" dirty="0"/>
              <a:t> BFET Screening Tool/Referral Process from the DSHS VCMC- This is what the screen will look like internally.</a:t>
            </a:r>
            <a:endParaRPr lang="en-US" strike="noStrike" dirty="0"/>
          </a:p>
          <a:p>
            <a:pPr marL="171450" indent="-171450">
              <a:buFont typeface="Arial" panose="020B0604020202020204" pitchFamily="34" charset="0"/>
              <a:buChar char="•"/>
            </a:pPr>
            <a:r>
              <a:rPr lang="en-US" strike="noStrike" dirty="0"/>
              <a:t>WPS/SSS will Click “BFET Screening/Assessment”</a:t>
            </a:r>
          </a:p>
          <a:p>
            <a:pPr marL="171450" indent="-171450">
              <a:buFont typeface="Arial" panose="020B0604020202020204" pitchFamily="34" charset="0"/>
              <a:buChar char="•"/>
            </a:pPr>
            <a:r>
              <a:rPr lang="en-US" strike="noStrike" dirty="0"/>
              <a:t>The</a:t>
            </a:r>
            <a:r>
              <a:rPr lang="en-US" strike="noStrike" baseline="0" dirty="0"/>
              <a:t> worker will answer</a:t>
            </a:r>
            <a:r>
              <a:rPr lang="en-US" strike="noStrike" dirty="0"/>
              <a:t> the 5 questions </a:t>
            </a:r>
            <a:r>
              <a:rPr lang="en-US" strike="noStrike" baseline="0" dirty="0"/>
              <a:t>on this screen.  </a:t>
            </a:r>
          </a:p>
          <a:p>
            <a:pPr marL="171450" indent="-171450">
              <a:buFont typeface="Arial" panose="020B0604020202020204" pitchFamily="34" charset="0"/>
              <a:buChar char="•"/>
            </a:pPr>
            <a:r>
              <a:rPr lang="en-US" strike="noStrike" baseline="0" dirty="0"/>
              <a:t>Each time there is an answer to a question whether “Yes” or “No” a recommendation for components will appear.</a:t>
            </a:r>
            <a:endParaRPr lang="en-US" strike="noStrike" dirty="0"/>
          </a:p>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7CFFE-8A03-4D7C-96CE-98EDFF55D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95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baseline="0" dirty="0"/>
              <a:t>WPS/SSS from the VCMC will be able to refer a customer to 3 providers maximum at a time. </a:t>
            </a:r>
          </a:p>
          <a:p>
            <a:pPr marL="171450" indent="-171450">
              <a:buFont typeface="Arial" panose="020B0604020202020204" pitchFamily="34" charset="0"/>
              <a:buChar char="•"/>
            </a:pPr>
            <a:r>
              <a:rPr lang="en-US" strike="noStrike" baseline="0" dirty="0"/>
              <a:t>Here you can see the 3 providers, the services they provided and their contact information.</a:t>
            </a:r>
          </a:p>
          <a:p>
            <a:pPr marL="171450" indent="-171450">
              <a:buFont typeface="Arial" panose="020B0604020202020204" pitchFamily="34" charset="0"/>
              <a:buChar char="•"/>
            </a:pPr>
            <a:r>
              <a:rPr lang="en-US" strike="noStrike" baseline="0" dirty="0"/>
              <a:t>Click the “Generate Referrals” button to complete the referral.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The provider will receive the referral IF the </a:t>
            </a:r>
            <a:r>
              <a:rPr lang="en-US" strike="noStrike" baseline="0" dirty="0" err="1"/>
              <a:t>Emsg</a:t>
            </a:r>
            <a:r>
              <a:rPr lang="en-US" strike="noStrike" baseline="0" dirty="0"/>
              <a:t> box is checked. Please note that a provider will not receive the electronic referral notice if the </a:t>
            </a:r>
            <a:r>
              <a:rPr lang="en-US" strike="noStrike" baseline="0" dirty="0" err="1"/>
              <a:t>Emsg</a:t>
            </a:r>
            <a:r>
              <a:rPr lang="en-US" strike="noStrike" baseline="0" dirty="0"/>
              <a:t> box is not checked for the corresponding referral.  </a:t>
            </a:r>
          </a:p>
          <a:p>
            <a:pPr marL="171450" indent="-171450">
              <a:buFont typeface="Arial" panose="020B0604020202020204" pitchFamily="34" charset="0"/>
              <a:buChar char="•"/>
            </a:pPr>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7CFFE-8A03-4D7C-96CE-98EDFF55D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99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ECFDA-2DF8-48DB-B280-500BDD1D4C0C}" type="slidenum">
              <a:rPr lang="en-US" smtClean="0"/>
              <a:t>9</a:t>
            </a:fld>
            <a:endParaRPr lang="en-US"/>
          </a:p>
        </p:txBody>
      </p:sp>
    </p:spTree>
    <p:extLst>
      <p:ext uri="{BB962C8B-B14F-4D97-AF65-F5344CB8AC3E}">
        <p14:creationId xmlns:p14="http://schemas.microsoft.com/office/powerpoint/2010/main" val="26358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baseline="0" dirty="0"/>
              <a:t>After the referral is made and the letter is sent, the BI component will populate onto the component screen along with the providers that were selected. </a:t>
            </a:r>
          </a:p>
          <a:p>
            <a:pPr marL="171450" indent="-171450">
              <a:buFont typeface="Arial" panose="020B0604020202020204" pitchFamily="34" charset="0"/>
              <a:buChar char="•"/>
            </a:pPr>
            <a:r>
              <a:rPr lang="en-US" strike="noStrike" baseline="0" dirty="0"/>
              <a:t>The BI component will stay active for 7 business 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To accept, click the “BFET Eligibility” button on the far right of the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To reject, click the “Reject” radio button.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If we zoom in to the “Reject Date Reject Reason” field, you will note that there are 6 choices from which to select.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Client not able to participate timely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Client will not accept at least part time employment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Client withdrew the referral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Provider cannot meet the client’s needs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t>Provider could not get in contact with the client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baseline="0" dirty="0">
                <a:solidFill>
                  <a:srgbClr val="FF0000"/>
                </a:solidFill>
              </a:rPr>
              <a:t>Provider does not have capacity.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trike="noStrike" baseline="0" dirty="0">
              <a:solidFill>
                <a:srgbClr val="FF0000"/>
              </a:solidFil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trike="noStrike" baseline="0" dirty="0"/>
              <a:t>After a rejection is selected you can freeform type more clarifying information for the customer-specific reason.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trike="noStrike"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rgbClr val="FF0000"/>
                </a:solidFill>
                <a:effectLst/>
                <a:latin typeface="+mn-lt"/>
                <a:ea typeface="+mn-ea"/>
                <a:cs typeface="+mn-cs"/>
              </a:rPr>
              <a:t>If the provider chooses “Provider cannot meet the client’s needs“, then the VCMC will be notified of this and the referral process will begin again, with the VCMC worker referring the client to</a:t>
            </a:r>
            <a:r>
              <a:rPr lang="de-DE" sz="1200" kern="1200" baseline="0" dirty="0">
                <a:solidFill>
                  <a:srgbClr val="FF0000"/>
                </a:solidFill>
                <a:effectLst/>
                <a:latin typeface="+mn-lt"/>
                <a:ea typeface="+mn-ea"/>
                <a:cs typeface="+mn-cs"/>
              </a:rPr>
              <a:t> another provider.</a:t>
            </a:r>
            <a:endParaRPr lang="en-US" strike="noStrike" baseline="0" dirty="0">
              <a:solidFill>
                <a:srgbClr val="FF0000"/>
              </a:solidFil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trike="noStrike"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trike="noStrike" baseline="0" dirty="0"/>
          </a:p>
          <a:p>
            <a:endParaRPr lang="en-US" strike="noStrike" baseline="0" dirty="0"/>
          </a:p>
          <a:p>
            <a:endParaRPr lang="en-US" strike="noStrike" baseline="0" dirty="0"/>
          </a:p>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7CFFE-8A03-4D7C-96CE-98EDFF55D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3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10FE99-6114-47F4-B481-B2FD68F6E4EB}"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1288097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0FE99-6114-47F4-B481-B2FD68F6E4EB}"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405639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0FE99-6114-47F4-B481-B2FD68F6E4EB}"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82678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D2BB-FB91-6CF9-769C-CDA158C23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7BD3F-E0E6-FD0C-48BF-B4FA1B9FAF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3AFFB9-1A81-2CB7-6D0F-D5C677966788}"/>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5" name="Footer Placeholder 4">
            <a:extLst>
              <a:ext uri="{FF2B5EF4-FFF2-40B4-BE49-F238E27FC236}">
                <a16:creationId xmlns:a16="http://schemas.microsoft.com/office/drawing/2014/main" id="{30253BF4-1EBF-1A86-9F7F-9100CA831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DCED6-61C4-97FE-ADE1-FD9569650487}"/>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428118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3F76-E382-0088-A1B1-33217A19A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2BE62-3136-1F9C-E805-322B544ABC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5E4F4-C6F8-D5B9-57CA-9C49D3EC4017}"/>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5" name="Footer Placeholder 4">
            <a:extLst>
              <a:ext uri="{FF2B5EF4-FFF2-40B4-BE49-F238E27FC236}">
                <a16:creationId xmlns:a16="http://schemas.microsoft.com/office/drawing/2014/main" id="{4497582D-A591-FB26-FB0A-8CEFE7CA6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4880C-B128-2CFF-0794-882C13A280FD}"/>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92373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D8B3-CDCB-673B-AA2C-0EAE93B171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D52BDB-2718-1431-ACF8-CF8E7EC0E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89DF4-C748-2845-27C7-40A86B0FC258}"/>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5" name="Footer Placeholder 4">
            <a:extLst>
              <a:ext uri="{FF2B5EF4-FFF2-40B4-BE49-F238E27FC236}">
                <a16:creationId xmlns:a16="http://schemas.microsoft.com/office/drawing/2014/main" id="{54333597-0C2D-B861-0A8B-502912D9F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2BFAE-2588-9E5A-1F0D-C177637D0681}"/>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410586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A6A6-4901-906D-A8A5-C1B99AF7B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53708-8390-7FE9-2D8B-A489545922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8A573-6914-F998-1652-F950EAA12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2D8A5F-A18B-2051-5805-115F43BBEE1F}"/>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6" name="Footer Placeholder 5">
            <a:extLst>
              <a:ext uri="{FF2B5EF4-FFF2-40B4-BE49-F238E27FC236}">
                <a16:creationId xmlns:a16="http://schemas.microsoft.com/office/drawing/2014/main" id="{7B8755EB-6042-A6F0-4636-50171FCE8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8D8C6-2386-DF61-3EFB-78EDEEEE2D9B}"/>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1011193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915F-52B6-72A5-04F4-6260A0CBB5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7F20C7-94B3-1600-9B1A-EFAD26A42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AAAFE7-086A-F43E-9C30-645EFE4B4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FC9DF2-C50D-CB47-FC2B-DA473B0D2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F08197-0A32-1E21-069C-9435D77BBA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E34ADA-28BA-E05A-F865-4D21704DD341}"/>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8" name="Footer Placeholder 7">
            <a:extLst>
              <a:ext uri="{FF2B5EF4-FFF2-40B4-BE49-F238E27FC236}">
                <a16:creationId xmlns:a16="http://schemas.microsoft.com/office/drawing/2014/main" id="{BA607DFA-FEC3-F80A-CB9F-08BE7B0CF3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CA7A1-157E-2C27-E5DA-C2BE8FE98495}"/>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1038252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A3BB-C43D-1E2A-6E57-8C0ADC88E2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F70926-F3E7-C56A-6DFF-4B30631EE6DA}"/>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4" name="Footer Placeholder 3">
            <a:extLst>
              <a:ext uri="{FF2B5EF4-FFF2-40B4-BE49-F238E27FC236}">
                <a16:creationId xmlns:a16="http://schemas.microsoft.com/office/drawing/2014/main" id="{96B11ECA-33EF-FBD9-C71B-5AA9D5594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D7CD79-9CC0-1ADC-DF9A-F6241BB41089}"/>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118701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E63E4D-3826-D618-B1EE-DD749CC42E5A}"/>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3" name="Footer Placeholder 2">
            <a:extLst>
              <a:ext uri="{FF2B5EF4-FFF2-40B4-BE49-F238E27FC236}">
                <a16:creationId xmlns:a16="http://schemas.microsoft.com/office/drawing/2014/main" id="{66A842D4-88B5-D686-EA09-6F99416C86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822C1A-9E86-7F0C-ECA2-0F64306BB73D}"/>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1877390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9085-47D9-28AF-6031-F088AEB54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E2C0CB-F67B-CD1A-1235-26B193DA0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90C80-6F28-8802-33FB-E293D016E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44E9B-CBFD-F085-3313-A506DB246A7F}"/>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6" name="Footer Placeholder 5">
            <a:extLst>
              <a:ext uri="{FF2B5EF4-FFF2-40B4-BE49-F238E27FC236}">
                <a16:creationId xmlns:a16="http://schemas.microsoft.com/office/drawing/2014/main" id="{068DFC22-4561-E3DF-D8A1-F76691887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E16DE-BABB-5AA2-FA97-731B1BA02E70}"/>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108752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0FE99-6114-47F4-B481-B2FD68F6E4EB}"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941059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338A-85E7-5FD6-758A-72AE4360D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F74180-0A52-1F72-6ABE-C61647351F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6759BE-468C-46EF-4E1D-F8CFBF5DC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0342F-366A-8FF7-29A7-F442908C4F93}"/>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6" name="Footer Placeholder 5">
            <a:extLst>
              <a:ext uri="{FF2B5EF4-FFF2-40B4-BE49-F238E27FC236}">
                <a16:creationId xmlns:a16="http://schemas.microsoft.com/office/drawing/2014/main" id="{5CCFECC7-7A5C-8DF4-DD02-34BB397445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B0130-F779-B663-4BD0-04B7166A21B4}"/>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2019969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1CAA-0EC7-FB8D-4BB1-5EC3800F00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B4E98C-B57D-ABE3-2444-F6C46680CF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C1403-E4EE-696C-A87C-0AB7E4E80972}"/>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5" name="Footer Placeholder 4">
            <a:extLst>
              <a:ext uri="{FF2B5EF4-FFF2-40B4-BE49-F238E27FC236}">
                <a16:creationId xmlns:a16="http://schemas.microsoft.com/office/drawing/2014/main" id="{FC823AE4-756C-A40D-E083-F587018BA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15429-27F7-A824-8D3D-253D710608AD}"/>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1811885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91182-60FB-1616-080A-3DA1B7563E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BC6FEC-B32B-C856-3A1A-1BB68ABDB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B3752-26F4-0597-D77B-CFD5F436258C}"/>
              </a:ext>
            </a:extLst>
          </p:cNvPr>
          <p:cNvSpPr>
            <a:spLocks noGrp="1"/>
          </p:cNvSpPr>
          <p:nvPr>
            <p:ph type="dt" sz="half" idx="10"/>
          </p:nvPr>
        </p:nvSpPr>
        <p:spPr/>
        <p:txBody>
          <a:bodyPr/>
          <a:lstStyle/>
          <a:p>
            <a:fld id="{D0344026-6169-4603-8B45-6EF04F2F800D}" type="datetimeFigureOut">
              <a:rPr lang="en-US" smtClean="0"/>
              <a:t>9/18/2024</a:t>
            </a:fld>
            <a:endParaRPr lang="en-US"/>
          </a:p>
        </p:txBody>
      </p:sp>
      <p:sp>
        <p:nvSpPr>
          <p:cNvPr id="5" name="Footer Placeholder 4">
            <a:extLst>
              <a:ext uri="{FF2B5EF4-FFF2-40B4-BE49-F238E27FC236}">
                <a16:creationId xmlns:a16="http://schemas.microsoft.com/office/drawing/2014/main" id="{4DA30563-0E62-0D53-689E-361442E97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C3C9D-4751-7527-6E29-6C26208E480C}"/>
              </a:ext>
            </a:extLst>
          </p:cNvPr>
          <p:cNvSpPr>
            <a:spLocks noGrp="1"/>
          </p:cNvSpPr>
          <p:nvPr>
            <p:ph type="sldNum" sz="quarter" idx="12"/>
          </p:nvPr>
        </p:nvSpPr>
        <p:spPr/>
        <p:txBody>
          <a:bodyPr/>
          <a:lstStyle/>
          <a:p>
            <a:fld id="{E9395D0A-C847-4D1B-A7B1-A3AD8855D7A0}" type="slidenum">
              <a:rPr lang="en-US" smtClean="0"/>
              <a:t>‹#›</a:t>
            </a:fld>
            <a:endParaRPr lang="en-US"/>
          </a:p>
        </p:txBody>
      </p:sp>
    </p:spTree>
    <p:extLst>
      <p:ext uri="{BB962C8B-B14F-4D97-AF65-F5344CB8AC3E}">
        <p14:creationId xmlns:p14="http://schemas.microsoft.com/office/powerpoint/2010/main" val="247235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10FE99-6114-47F4-B481-B2FD68F6E4EB}"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384617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10FE99-6114-47F4-B481-B2FD68F6E4EB}"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415956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10FE99-6114-47F4-B481-B2FD68F6E4EB}"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25751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10FE99-6114-47F4-B481-B2FD68F6E4EB}"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280875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0FE99-6114-47F4-B481-B2FD68F6E4EB}"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70658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10FE99-6114-47F4-B481-B2FD68F6E4EB}"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165469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10FE99-6114-47F4-B481-B2FD68F6E4EB}"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77F0E-ED35-4D2D-852B-09D37BACC0B8}" type="slidenum">
              <a:rPr lang="en-US" smtClean="0"/>
              <a:t>‹#›</a:t>
            </a:fld>
            <a:endParaRPr lang="en-US"/>
          </a:p>
        </p:txBody>
      </p:sp>
    </p:spTree>
    <p:extLst>
      <p:ext uri="{BB962C8B-B14F-4D97-AF65-F5344CB8AC3E}">
        <p14:creationId xmlns:p14="http://schemas.microsoft.com/office/powerpoint/2010/main" val="1008671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0FE99-6114-47F4-B481-B2FD68F6E4EB}" type="datetimeFigureOut">
              <a:rPr lang="en-US" smtClean="0"/>
              <a:t>9/18/2024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77F0E-ED35-4D2D-852B-09D37BACC0B8}" type="slidenum">
              <a:rPr lang="en-US" smtClean="0"/>
              <a:t>‹#›</a:t>
            </a:fld>
            <a:endParaRPr lang="en-US"/>
          </a:p>
        </p:txBody>
      </p:sp>
    </p:spTree>
    <p:extLst>
      <p:ext uri="{BB962C8B-B14F-4D97-AF65-F5344CB8AC3E}">
        <p14:creationId xmlns:p14="http://schemas.microsoft.com/office/powerpoint/2010/main" val="280577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E7371-9D92-FF08-7F2C-96EF3065E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B36B49-E464-64BC-AC7B-536073401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52AF9-5C65-5DF7-95BA-EFFB39A1C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44026-6169-4603-8B45-6EF04F2F800D}" type="datetimeFigureOut">
              <a:rPr lang="en-US" smtClean="0"/>
              <a:t>9/18/2024</a:t>
            </a:fld>
            <a:endParaRPr lang="en-US"/>
          </a:p>
        </p:txBody>
      </p:sp>
      <p:sp>
        <p:nvSpPr>
          <p:cNvPr id="5" name="Footer Placeholder 4">
            <a:extLst>
              <a:ext uri="{FF2B5EF4-FFF2-40B4-BE49-F238E27FC236}">
                <a16:creationId xmlns:a16="http://schemas.microsoft.com/office/drawing/2014/main" id="{8E503055-A8A4-6955-A1B1-31EE85CF6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0B70-ED66-0893-94E5-1DB0692CB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95D0A-C847-4D1B-A7B1-A3AD8855D7A0}" type="slidenum">
              <a:rPr lang="en-US" smtClean="0"/>
              <a:t>‹#›</a:t>
            </a:fld>
            <a:endParaRPr lang="en-US"/>
          </a:p>
        </p:txBody>
      </p:sp>
    </p:spTree>
    <p:extLst>
      <p:ext uri="{BB962C8B-B14F-4D97-AF65-F5344CB8AC3E}">
        <p14:creationId xmlns:p14="http://schemas.microsoft.com/office/powerpoint/2010/main" val="3940929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BFETHelp@dshs.wa.gov"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5.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mailto:Derek.Ryiter@dshs.wa.gov" TargetMode="External"/><Relationship Id="rId4" Type="http://schemas.openxmlformats.org/officeDocument/2006/relationships/hyperlink" Target="mailto:Troy.Burgess@dshs.wa.gov"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hyperlink" Target="mailto:Derek.Ryiter@dshs.wa.gov" TargetMode="External"/><Relationship Id="rId5" Type="http://schemas.openxmlformats.org/officeDocument/2006/relationships/hyperlink" Target="mailto:Troy.Burgess@dshs.wa.gov" TargetMode="Externa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mailto:BFETOperations@dshs.wa.g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customersuccess@cell-ed.com" TargetMode="External"/><Relationship Id="rId5" Type="http://schemas.openxmlformats.org/officeDocument/2006/relationships/hyperlink" Target="http://www.cell-ed.com/" TargetMode="External"/><Relationship Id="rId4" Type="http://schemas.openxmlformats.org/officeDocument/2006/relationships/hyperlink" Target="mailto:swbfetpolicy@dshs.wa.gov"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315" y="31540"/>
            <a:ext cx="12192000" cy="6937239"/>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2431472" y="2886220"/>
            <a:ext cx="6858000" cy="822961"/>
          </a:xfrm>
        </p:spPr>
        <p:txBody>
          <a:bodyPr>
            <a:noAutofit/>
          </a:bodyPr>
          <a:lstStyle/>
          <a:p>
            <a:br>
              <a:rPr lang="en-US" sz="4000" dirty="0"/>
            </a:br>
            <a:endParaRPr lang="en-US" sz="4000" b="1" dirty="0"/>
          </a:p>
        </p:txBody>
      </p:sp>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2592860" y="3903223"/>
            <a:ext cx="6858000" cy="1241822"/>
          </a:xfrm>
        </p:spPr>
        <p:txBody>
          <a:bodyPr/>
          <a:lstStyle/>
          <a:p>
            <a:r>
              <a:rPr lang="en-US" b="1"/>
              <a:t> </a:t>
            </a:r>
          </a:p>
        </p:txBody>
      </p:sp>
      <p:sp>
        <p:nvSpPr>
          <p:cNvPr id="6" name="Text Box 2"/>
          <p:cNvSpPr txBox="1"/>
          <p:nvPr/>
        </p:nvSpPr>
        <p:spPr>
          <a:xfrm>
            <a:off x="2592860" y="-305047"/>
            <a:ext cx="6209134" cy="17859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4000" dirty="0">
              <a:ln>
                <a:noFill/>
              </a:ln>
              <a:solidFill>
                <a:srgbClr val="0070C0"/>
              </a:solidFill>
              <a:effectLst>
                <a:outerShdw blurRad="38100" dist="25400" dir="5400000" algn="ctr">
                  <a:srgbClr val="6E747A">
                    <a:alpha val="43000"/>
                  </a:srgbClr>
                </a:outerShdw>
              </a:effectLst>
              <a:latin typeface="Bookman Old Style" panose="02050604050505020204" pitchFamily="18" charset="0"/>
            </a:endParaRPr>
          </a:p>
          <a:p>
            <a:pPr algn="ctr"/>
            <a:r>
              <a:rPr lang="en-US" sz="3200" dirty="0">
                <a:ln>
                  <a:noFill/>
                </a:ln>
                <a:effectLst>
                  <a:outerShdw blurRad="38100" dist="25400" dir="5400000" algn="ctr">
                    <a:srgbClr val="6E747A">
                      <a:alpha val="43000"/>
                    </a:srgbClr>
                  </a:outerShdw>
                </a:effectLst>
              </a:rPr>
              <a:t>BFET Quarterly Provider Meeting </a:t>
            </a:r>
            <a:endParaRPr lang="en-US" sz="2800" dirty="0">
              <a:effectLst/>
            </a:endParaRPr>
          </a:p>
          <a:p>
            <a:r>
              <a:rPr lang="en-US" sz="4000" dirty="0">
                <a:ln>
                  <a:noFill/>
                </a:ln>
                <a:solidFill>
                  <a:srgbClr val="0070C0"/>
                </a:solidFill>
                <a:effectLst>
                  <a:outerShdw blurRad="38100" dist="25400" dir="5400000" algn="ctr">
                    <a:srgbClr val="6E747A">
                      <a:alpha val="43000"/>
                    </a:srgbClr>
                  </a:outerShdw>
                </a:effectLst>
                <a:latin typeface="Bookman Old Style" panose="02050604050505020204" pitchFamily="18" charset="0"/>
              </a:rPr>
              <a:t> </a:t>
            </a:r>
            <a:endParaRPr lang="en-US" sz="3600" dirty="0">
              <a:effectLst/>
            </a:endParaRPr>
          </a:p>
        </p:txBody>
      </p:sp>
      <p:sp>
        <p:nvSpPr>
          <p:cNvPr id="9" name="Rounded Rectangular Callout 8">
            <a:extLst>
              <a:ext uri="{C183D7F6-B498-43B3-948B-1728B52AA6E4}">
                <adec:decorative xmlns:adec="http://schemas.microsoft.com/office/drawing/2017/decorative" val="1"/>
              </a:ext>
            </a:extLst>
          </p:cNvPr>
          <p:cNvSpPr/>
          <p:nvPr/>
        </p:nvSpPr>
        <p:spPr>
          <a:xfrm>
            <a:off x="5860469" y="1861415"/>
            <a:ext cx="5479472" cy="3358872"/>
          </a:xfrm>
          <a:prstGeom prst="wedgeRoundRectCallout">
            <a:avLst>
              <a:gd name="adj1" fmla="val -1041"/>
              <a:gd name="adj2" fmla="val 73590"/>
              <a:gd name="adj3" fmla="val 16667"/>
            </a:avLst>
          </a:prstGeom>
          <a:solidFill>
            <a:srgbClr val="F9A2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114798" y="2077374"/>
            <a:ext cx="5225143" cy="4001095"/>
          </a:xfrm>
          <a:prstGeom prst="rect">
            <a:avLst/>
          </a:prstGeom>
          <a:noFill/>
        </p:spPr>
        <p:txBody>
          <a:bodyPr wrap="square" lIns="91440" tIns="45720" rIns="91440" bIns="45720" rtlCol="0" anchor="t">
            <a:spAutoFit/>
          </a:bodyPr>
          <a:lstStyle/>
          <a:p>
            <a:pPr>
              <a:spcAft>
                <a:spcPts val="600"/>
              </a:spcAft>
            </a:pPr>
            <a:r>
              <a:rPr lang="en-US" sz="3200" b="1" dirty="0"/>
              <a:t>Icebreaker Question:</a:t>
            </a:r>
          </a:p>
          <a:p>
            <a:pPr>
              <a:spcAft>
                <a:spcPts val="600"/>
              </a:spcAft>
            </a:pPr>
            <a:endParaRPr lang="en-US" sz="100" dirty="0"/>
          </a:p>
          <a:p>
            <a:pPr>
              <a:spcAft>
                <a:spcPts val="600"/>
              </a:spcAft>
            </a:pPr>
            <a:r>
              <a:rPr lang="en-US" sz="2400" dirty="0">
                <a:ea typeface="+mn-lt"/>
                <a:cs typeface="+mn-lt"/>
              </a:rPr>
              <a:t>With spring on the horizon, what is your favorite sign of the season?                </a:t>
            </a:r>
          </a:p>
          <a:p>
            <a:pPr>
              <a:spcAft>
                <a:spcPts val="600"/>
              </a:spcAft>
            </a:pPr>
            <a:endParaRPr lang="en-US" i="1" dirty="0"/>
          </a:p>
          <a:p>
            <a:pPr>
              <a:spcAft>
                <a:spcPts val="600"/>
              </a:spcAft>
            </a:pPr>
            <a:r>
              <a:rPr lang="en-US" sz="3200" i="1" dirty="0"/>
              <a:t>Drop your answers in </a:t>
            </a:r>
            <a:r>
              <a:rPr lang="en-US" sz="3200" i="1"/>
              <a:t>the chat.</a:t>
            </a:r>
            <a:endParaRPr lang="en-US" sz="3200" dirty="0"/>
          </a:p>
          <a:p>
            <a:pPr>
              <a:spcAft>
                <a:spcPts val="600"/>
              </a:spcAft>
            </a:pPr>
            <a:endParaRPr lang="en-US" sz="3200" i="1" dirty="0"/>
          </a:p>
          <a:p>
            <a:pPr>
              <a:spcAft>
                <a:spcPts val="600"/>
              </a:spcAft>
            </a:pPr>
            <a:endParaRPr lang="en-US" sz="3200" b="1" dirty="0"/>
          </a:p>
          <a:p>
            <a:pPr>
              <a:spcAft>
                <a:spcPts val="600"/>
              </a:spcAft>
            </a:pPr>
            <a:endParaRPr lang="en-US" sz="2400" b="1" dirty="0"/>
          </a:p>
        </p:txBody>
      </p:sp>
      <p:sp>
        <p:nvSpPr>
          <p:cNvPr id="14" name="Subtitle 2"/>
          <p:cNvSpPr txBox="1">
            <a:spLocks/>
          </p:cNvSpPr>
          <p:nvPr/>
        </p:nvSpPr>
        <p:spPr>
          <a:xfrm>
            <a:off x="270205" y="1510060"/>
            <a:ext cx="5225143" cy="4491513"/>
          </a:xfrm>
          <a:prstGeom prst="rect">
            <a:avLst/>
          </a:prstGeom>
          <a:solidFill>
            <a:srgbClr val="0070C0"/>
          </a:solidFill>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200"/>
              </a:spcBef>
            </a:pPr>
            <a:r>
              <a:rPr lang="en-US" sz="11200" b="1" dirty="0">
                <a:solidFill>
                  <a:srgbClr val="FF0000"/>
                </a:solidFill>
                <a:effectLst>
                  <a:outerShdw blurRad="38100" dist="38100" dir="2700000" algn="tl">
                    <a:srgbClr val="000000">
                      <a:alpha val="43137"/>
                    </a:srgbClr>
                  </a:outerShdw>
                </a:effectLst>
              </a:rPr>
              <a:t>                                                     Welcome!</a:t>
            </a:r>
            <a:endParaRPr lang="en-US" sz="11200" b="1" dirty="0">
              <a:solidFill>
                <a:srgbClr val="FF0000"/>
              </a:solidFill>
              <a:effectLst>
                <a:outerShdw blurRad="38100" dist="38100" dir="2700000" algn="tl">
                  <a:srgbClr val="000000">
                    <a:alpha val="43137"/>
                  </a:srgbClr>
                </a:outerShdw>
              </a:effectLst>
              <a:cs typeface="Calibri"/>
            </a:endParaRPr>
          </a:p>
          <a:p>
            <a:r>
              <a:rPr lang="en-US" sz="11200" dirty="0">
                <a:solidFill>
                  <a:srgbClr val="FF0000"/>
                </a:solidFill>
                <a:effectLst>
                  <a:outerShdw blurRad="38100" dist="38100" dir="2700000" algn="tl">
                    <a:srgbClr val="000000">
                      <a:alpha val="43137"/>
                    </a:srgbClr>
                  </a:outerShdw>
                </a:effectLst>
              </a:rPr>
              <a:t> To help ensure everyone can hear the presentations, please </a:t>
            </a:r>
            <a:r>
              <a:rPr lang="en-US" sz="11200" b="1" dirty="0">
                <a:solidFill>
                  <a:srgbClr val="FF0000"/>
                </a:solidFill>
                <a:effectLst>
                  <a:outerShdw blurRad="38100" dist="38100" dir="2700000" algn="tl">
                    <a:srgbClr val="000000">
                      <a:alpha val="43137"/>
                    </a:srgbClr>
                  </a:outerShdw>
                </a:effectLst>
              </a:rPr>
              <a:t>mute</a:t>
            </a:r>
            <a:r>
              <a:rPr lang="en-US" sz="11200" dirty="0">
                <a:solidFill>
                  <a:srgbClr val="FF0000"/>
                </a:solidFill>
                <a:effectLst>
                  <a:outerShdw blurRad="38100" dist="38100" dir="2700000" algn="tl">
                    <a:srgbClr val="000000">
                      <a:alpha val="43137"/>
                    </a:srgbClr>
                  </a:outerShdw>
                </a:effectLst>
              </a:rPr>
              <a:t> yourself.</a:t>
            </a:r>
            <a:endParaRPr lang="en-US" sz="11200" dirty="0">
              <a:solidFill>
                <a:srgbClr val="FF0000"/>
              </a:solidFill>
              <a:effectLst>
                <a:outerShdw blurRad="38100" dist="38100" dir="2700000" algn="tl">
                  <a:srgbClr val="000000">
                    <a:alpha val="43137"/>
                  </a:srgbClr>
                </a:outerShdw>
              </a:effectLst>
              <a:cs typeface="Calibri"/>
            </a:endParaRPr>
          </a:p>
          <a:p>
            <a:r>
              <a:rPr lang="en-US" sz="11200" dirty="0">
                <a:solidFill>
                  <a:srgbClr val="FF0000"/>
                </a:solidFill>
                <a:effectLst>
                  <a:outerShdw blurRad="38100" dist="38100" dir="2700000" algn="tl">
                    <a:srgbClr val="000000">
                      <a:alpha val="43137"/>
                    </a:srgbClr>
                  </a:outerShdw>
                </a:effectLst>
              </a:rPr>
              <a:t>If you need any assistance with this Zoom meeting, please contact</a:t>
            </a:r>
            <a:endParaRPr lang="en-US" sz="11200" dirty="0">
              <a:solidFill>
                <a:srgbClr val="FF0000"/>
              </a:solidFill>
              <a:effectLst>
                <a:outerShdw blurRad="38100" dist="38100" dir="2700000" algn="tl">
                  <a:srgbClr val="000000">
                    <a:alpha val="43137"/>
                  </a:srgbClr>
                </a:outerShdw>
              </a:effectLst>
              <a:cs typeface="Calibri"/>
            </a:endParaRPr>
          </a:p>
          <a:p>
            <a:r>
              <a:rPr lang="en-US" sz="11200" dirty="0">
                <a:solidFill>
                  <a:srgbClr val="FF0000"/>
                </a:solidFill>
                <a:effectLst>
                  <a:outerShdw blurRad="38100" dist="38100" dir="2700000" algn="tl">
                    <a:srgbClr val="000000">
                      <a:alpha val="43137"/>
                    </a:srgbClr>
                  </a:outerShdw>
                </a:effectLst>
              </a:rPr>
              <a:t>Shannon Southards at 509.406.7067 </a:t>
            </a:r>
            <a:endParaRPr lang="en-US" sz="11200" dirty="0">
              <a:solidFill>
                <a:srgbClr val="FF0000"/>
              </a:solidFill>
              <a:effectLst>
                <a:outerShdw blurRad="38100" dist="38100" dir="2700000" algn="tl">
                  <a:srgbClr val="000000">
                    <a:alpha val="43137"/>
                  </a:srgbClr>
                </a:outerShdw>
              </a:effectLst>
              <a:cs typeface="Calibri"/>
            </a:endParaRPr>
          </a:p>
          <a:p>
            <a:r>
              <a:rPr lang="en-US" sz="11200" dirty="0">
                <a:solidFill>
                  <a:srgbClr val="FF0000"/>
                </a:solidFill>
                <a:effectLst>
                  <a:outerShdw blurRad="38100" dist="38100" dir="2700000" algn="tl">
                    <a:srgbClr val="000000">
                      <a:alpha val="43137"/>
                    </a:srgbClr>
                  </a:outerShdw>
                </a:effectLst>
              </a:rPr>
              <a:t>or</a:t>
            </a:r>
            <a:endParaRPr lang="en-US" sz="11200" dirty="0">
              <a:solidFill>
                <a:srgbClr val="FF0000"/>
              </a:solidFill>
              <a:effectLst>
                <a:outerShdw blurRad="38100" dist="38100" dir="2700000" algn="tl">
                  <a:srgbClr val="000000">
                    <a:alpha val="43137"/>
                  </a:srgbClr>
                </a:outerShdw>
              </a:effectLst>
              <a:cs typeface="Calibri"/>
            </a:endParaRPr>
          </a:p>
          <a:p>
            <a:r>
              <a:rPr lang="en-US" sz="11200" dirty="0">
                <a:solidFill>
                  <a:srgbClr val="FF0000"/>
                </a:solidFill>
                <a:effectLst>
                  <a:outerShdw blurRad="38100" dist="38100" dir="2700000" algn="tl">
                    <a:srgbClr val="000000">
                      <a:alpha val="43137"/>
                    </a:srgbClr>
                  </a:outerShdw>
                </a:effectLst>
              </a:rPr>
              <a:t>Shannon.Southards@dshs.wa.gov</a:t>
            </a:r>
            <a:endParaRPr lang="en-US" sz="11200" dirty="0">
              <a:solidFill>
                <a:srgbClr val="FF0000"/>
              </a:solidFill>
              <a:effectLst>
                <a:outerShdw blurRad="38100" dist="38100" dir="2700000" algn="tl">
                  <a:srgbClr val="000000">
                    <a:alpha val="43137"/>
                  </a:srgbClr>
                </a:outerShdw>
              </a:effectLst>
              <a:cs typeface="Calibri"/>
            </a:endParaRPr>
          </a:p>
          <a:p>
            <a:endParaRPr lang="en-US" sz="2800" dirty="0">
              <a:solidFill>
                <a:srgbClr val="FF0000"/>
              </a:solidFill>
            </a:endParaRPr>
          </a:p>
          <a:p>
            <a:r>
              <a:rPr lang="en-US" sz="2800" dirty="0">
                <a:solidFill>
                  <a:srgbClr val="FF0000"/>
                </a:solidFill>
                <a:cs typeface="Calibri"/>
              </a:rPr>
              <a:t> </a:t>
            </a:r>
          </a:p>
        </p:txBody>
      </p:sp>
      <p:pic>
        <p:nvPicPr>
          <p:cNvPr id="7" name="Picture 6">
            <a:extLst>
              <a:ext uri="{FF2B5EF4-FFF2-40B4-BE49-F238E27FC236}">
                <a16:creationId xmlns:a16="http://schemas.microsoft.com/office/drawing/2014/main" id="{7DA150FD-FF82-F088-3116-A9FEEC852C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Tree>
    <p:extLst>
      <p:ext uri="{BB962C8B-B14F-4D97-AF65-F5344CB8AC3E}">
        <p14:creationId xmlns:p14="http://schemas.microsoft.com/office/powerpoint/2010/main" val="308085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5" y="0"/>
            <a:ext cx="12192000" cy="6858000"/>
          </a:xfrm>
          <a:prstGeom prst="rect">
            <a:avLst/>
          </a:prstGeom>
        </p:spPr>
      </p:pic>
      <p:sp>
        <p:nvSpPr>
          <p:cNvPr id="6" name="Content Placeholder 10">
            <a:extLst>
              <a:ext uri="{FF2B5EF4-FFF2-40B4-BE49-F238E27FC236}">
                <a16:creationId xmlns:a16="http://schemas.microsoft.com/office/drawing/2014/main" id="{CD4E791F-756F-7040-BCCF-8D3881DD1A1A}"/>
              </a:ext>
              <a:ext uri="{C183D7F6-B498-43B3-948B-1728B52AA6E4}">
                <adec:decorative xmlns:adec="http://schemas.microsoft.com/office/drawing/2017/decorative" val="1"/>
              </a:ext>
            </a:extLst>
          </p:cNvPr>
          <p:cNvSpPr txBox="1">
            <a:spLocks/>
          </p:cNvSpPr>
          <p:nvPr/>
        </p:nvSpPr>
        <p:spPr>
          <a:xfrm>
            <a:off x="0" y="2010761"/>
            <a:ext cx="11847443" cy="5100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5539" y="6049246"/>
            <a:ext cx="1666966" cy="952552"/>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5"/>
          <a:srcRect l="1364" t="63214" r="2119" b="6385"/>
          <a:stretch/>
        </p:blipFill>
        <p:spPr>
          <a:xfrm>
            <a:off x="353711" y="1204418"/>
            <a:ext cx="11005312" cy="105088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507589" y="1426374"/>
            <a:ext cx="792921" cy="267408"/>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C183D7F6-B498-43B3-948B-1728B52AA6E4}">
                <adec:decorative xmlns:adec="http://schemas.microsoft.com/office/drawing/2017/decorative" val="1"/>
              </a:ext>
            </a:extLst>
          </p:cNvPr>
          <p:cNvSpPr/>
          <p:nvPr/>
        </p:nvSpPr>
        <p:spPr>
          <a:xfrm>
            <a:off x="596381" y="1800389"/>
            <a:ext cx="615338" cy="445800"/>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0" y="6532807"/>
            <a:ext cx="1437167" cy="33832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Updated 1/2024</a:t>
            </a:r>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6"/>
          <a:srcRect l="654" t="33818" r="1857" b="2218"/>
          <a:stretch/>
        </p:blipFill>
        <p:spPr>
          <a:xfrm>
            <a:off x="353711" y="2928233"/>
            <a:ext cx="11005311" cy="2281304"/>
          </a:xfrm>
          <a:prstGeom prst="rect">
            <a:avLst/>
          </a:prstGeom>
        </p:spPr>
      </p:pic>
      <p:sp>
        <p:nvSpPr>
          <p:cNvPr id="13" name="Left Arrow 12">
            <a:extLst>
              <a:ext uri="{C183D7F6-B498-43B3-948B-1728B52AA6E4}">
                <adec:decorative xmlns:adec="http://schemas.microsoft.com/office/drawing/2017/decorative" val="1"/>
              </a:ext>
            </a:extLst>
          </p:cNvPr>
          <p:cNvSpPr/>
          <p:nvPr/>
        </p:nvSpPr>
        <p:spPr>
          <a:xfrm rot="13866289">
            <a:off x="8999452" y="3819767"/>
            <a:ext cx="809931" cy="29055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A8FA23F-B74A-1647-9501-26A1483055CE}"/>
              </a:ext>
            </a:extLst>
          </p:cNvPr>
          <p:cNvSpPr txBox="1">
            <a:spLocks/>
          </p:cNvSpPr>
          <p:nvPr/>
        </p:nvSpPr>
        <p:spPr>
          <a:xfrm>
            <a:off x="3286328" y="69898"/>
            <a:ext cx="6900396" cy="8851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365B8"/>
                </a:solidFill>
                <a:effectLst/>
                <a:uLnTx/>
                <a:uFillTx/>
                <a:latin typeface="Calibri Light" panose="020F0302020204030204"/>
                <a:ea typeface="+mj-ea"/>
                <a:cs typeface="+mj-cs"/>
              </a:rPr>
              <a:t>The New Component: BI</a:t>
            </a:r>
          </a:p>
        </p:txBody>
      </p:sp>
    </p:spTree>
    <p:extLst>
      <p:ext uri="{BB962C8B-B14F-4D97-AF65-F5344CB8AC3E}">
        <p14:creationId xmlns:p14="http://schemas.microsoft.com/office/powerpoint/2010/main" val="401747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96FAF-12E5-462C-9DEF-4958396E61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3F7758-C982-A19D-6995-B5691F5910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A378AB6-9C4C-C78C-05B6-F66F2368C916}"/>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8443448E-9D8A-B731-B269-A7F81AA089C6}"/>
              </a:ext>
            </a:extLst>
          </p:cNvPr>
          <p:cNvSpPr>
            <a:spLocks noGrp="1"/>
          </p:cNvSpPr>
          <p:nvPr>
            <p:ph idx="1"/>
          </p:nvPr>
        </p:nvSpPr>
        <p:spPr>
          <a:xfrm>
            <a:off x="838200" y="1455938"/>
            <a:ext cx="10515600" cy="472102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Future process – Contractor Caseload/BI component</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Providers will have 7 days to contact the client and accept or reject the referral.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There are several reasons why a referral would be rejected, most of them require follow-up by CSD, which is a crucial point in compliance with FNS on this referral process.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If there is only one provider on the BI component when the referral is accepted, the BI will automatically close. If there are multiple providers on the referral, you will need to manually lose your line under the BI component.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Rejected Client List can be reviewed on the Contractor Caseload screen. </a:t>
            </a:r>
          </a:p>
          <a:p>
            <a:pPr marL="0" indent="0">
              <a:buNone/>
            </a:pPr>
            <a:endParaRPr lang="en-US" sz="2000" dirty="0"/>
          </a:p>
        </p:txBody>
      </p:sp>
    </p:spTree>
    <p:extLst>
      <p:ext uri="{BB962C8B-B14F-4D97-AF65-F5344CB8AC3E}">
        <p14:creationId xmlns:p14="http://schemas.microsoft.com/office/powerpoint/2010/main" val="64521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5" y="0"/>
            <a:ext cx="12192000" cy="6858000"/>
          </a:xfrm>
          <a:prstGeom prst="rect">
            <a:avLst/>
          </a:prstGeom>
        </p:spPr>
      </p:pic>
      <p:sp>
        <p:nvSpPr>
          <p:cNvPr id="7" name="Title 1">
            <a:extLst>
              <a:ext uri="{FF2B5EF4-FFF2-40B4-BE49-F238E27FC236}">
                <a16:creationId xmlns:a16="http://schemas.microsoft.com/office/drawing/2014/main" id="{4A8FA23F-B74A-1647-9501-26A1483055CE}"/>
              </a:ext>
            </a:extLst>
          </p:cNvPr>
          <p:cNvSpPr txBox="1">
            <a:spLocks/>
          </p:cNvSpPr>
          <p:nvPr/>
        </p:nvSpPr>
        <p:spPr>
          <a:xfrm>
            <a:off x="2683360" y="93162"/>
            <a:ext cx="6900396" cy="88514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365B8"/>
                </a:solidFill>
                <a:effectLst/>
                <a:uLnTx/>
                <a:uFillTx/>
                <a:latin typeface="Calibri Light" panose="020F0302020204030204"/>
                <a:ea typeface="+mj-ea"/>
                <a:cs typeface="+mj-cs"/>
              </a:rPr>
              <a:t>New Contractor Caseload Screen</a:t>
            </a:r>
          </a:p>
        </p:txBody>
      </p:sp>
      <p:pic>
        <p:nvPicPr>
          <p:cNvPr id="2" name="Picture 1">
            <a:extLst>
              <a:ext uri="{FF2B5EF4-FFF2-40B4-BE49-F238E27FC236}">
                <a16:creationId xmlns:a16="http://schemas.microsoft.com/office/drawing/2014/main" id="{4432EEB5-28DD-D3CE-A576-FDF972AD6AA7}"/>
              </a:ext>
              <a:ext uri="{C183D7F6-B498-43B3-948B-1728B52AA6E4}">
                <adec:decorative xmlns:adec="http://schemas.microsoft.com/office/drawing/2017/decorative" val="1"/>
              </a:ext>
            </a:extLst>
          </p:cNvPr>
          <p:cNvPicPr>
            <a:picLocks noChangeAspect="1"/>
          </p:cNvPicPr>
          <p:nvPr/>
        </p:nvPicPr>
        <p:blipFill rotWithShape="1">
          <a:blip r:embed="rId4"/>
          <a:srcRect l="715" t="22796" r="1795" b="2527"/>
          <a:stretch/>
        </p:blipFill>
        <p:spPr>
          <a:xfrm>
            <a:off x="349543" y="978307"/>
            <a:ext cx="11568029" cy="4707920"/>
          </a:xfrm>
          <a:prstGeom prst="rect">
            <a:avLst/>
          </a:prstGeom>
          <a:ln w="15875" cap="sq">
            <a:solidFill>
              <a:schemeClr val="accent1"/>
            </a:solidFill>
            <a:miter lim="800000"/>
          </a:ln>
          <a:effectLst>
            <a:outerShdw blurRad="57150" dist="50800" dir="2700000" algn="tl" rotWithShape="0">
              <a:srgbClr val="000000">
                <a:alpha val="40000"/>
              </a:srgbClr>
            </a:outerShdw>
          </a:effectLst>
        </p:spPr>
      </p:pic>
      <p:sp>
        <p:nvSpPr>
          <p:cNvPr id="6" name="Arrow: Right 5">
            <a:extLst>
              <a:ext uri="{FF2B5EF4-FFF2-40B4-BE49-F238E27FC236}">
                <a16:creationId xmlns:a16="http://schemas.microsoft.com/office/drawing/2014/main" id="{11FF7828-D4F2-4B0E-03E5-C8743EB54185}"/>
              </a:ext>
              <a:ext uri="{C183D7F6-B498-43B3-948B-1728B52AA6E4}">
                <adec:decorative xmlns:adec="http://schemas.microsoft.com/office/drawing/2017/decorative" val="1"/>
              </a:ext>
            </a:extLst>
          </p:cNvPr>
          <p:cNvSpPr/>
          <p:nvPr/>
        </p:nvSpPr>
        <p:spPr>
          <a:xfrm>
            <a:off x="4897820" y="2554014"/>
            <a:ext cx="557049" cy="178676"/>
          </a:xfrm>
          <a:prstGeom prst="rightArrow">
            <a:avLst/>
          </a:prstGeom>
          <a:solidFill>
            <a:schemeClr val="accent2">
              <a:lumMod val="7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06DE2E-5808-FCB8-661D-A646C2D0F5D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4529" y="6015058"/>
            <a:ext cx="1666966" cy="952552"/>
          </a:xfrm>
          <a:prstGeom prst="rect">
            <a:avLst/>
          </a:prstGeom>
        </p:spPr>
      </p:pic>
    </p:spTree>
    <p:extLst>
      <p:ext uri="{BB962C8B-B14F-4D97-AF65-F5344CB8AC3E}">
        <p14:creationId xmlns:p14="http://schemas.microsoft.com/office/powerpoint/2010/main" val="290640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70643-856C-E1E1-6AD7-95F13B2869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5" y="0"/>
            <a:ext cx="12192000" cy="6858000"/>
          </a:xfrm>
          <a:prstGeom prst="rect">
            <a:avLst/>
          </a:prstGeom>
        </p:spPr>
      </p:pic>
      <p:sp>
        <p:nvSpPr>
          <p:cNvPr id="2" name="Title 1"/>
          <p:cNvSpPr>
            <a:spLocks noGrp="1"/>
          </p:cNvSpPr>
          <p:nvPr>
            <p:ph type="title"/>
          </p:nvPr>
        </p:nvSpPr>
        <p:spPr>
          <a:xfrm>
            <a:off x="838200" y="18255"/>
            <a:ext cx="10515600" cy="1325563"/>
          </a:xfrm>
        </p:spPr>
        <p:txBody>
          <a:bodyPr/>
          <a:lstStyle/>
          <a:p>
            <a:pPr algn="ctr"/>
            <a:r>
              <a:rPr lang="en-US" b="1" dirty="0">
                <a:solidFill>
                  <a:srgbClr val="4365B8"/>
                </a:solidFill>
              </a:rPr>
              <a:t>Training Plan</a:t>
            </a:r>
          </a:p>
        </p:txBody>
      </p:sp>
      <p:sp>
        <p:nvSpPr>
          <p:cNvPr id="3" name="Content Placeholder 2"/>
          <p:cNvSpPr>
            <a:spLocks noGrp="1"/>
          </p:cNvSpPr>
          <p:nvPr>
            <p:ph idx="1"/>
          </p:nvPr>
        </p:nvSpPr>
        <p:spPr>
          <a:xfrm>
            <a:off x="838200" y="1435008"/>
            <a:ext cx="10515600" cy="4351338"/>
          </a:xfrm>
        </p:spPr>
        <p:txBody>
          <a:bodyPr/>
          <a:lstStyle/>
          <a:p>
            <a:r>
              <a:rPr lang="en-US" dirty="0"/>
              <a:t>Two trainings: morning and afternoon</a:t>
            </a:r>
          </a:p>
          <a:p>
            <a:r>
              <a:rPr lang="en-US" dirty="0"/>
              <a:t>Small-group trainings</a:t>
            </a:r>
          </a:p>
          <a:p>
            <a:r>
              <a:rPr lang="en-US" dirty="0"/>
              <a:t>Tip Talk and More</a:t>
            </a:r>
          </a:p>
          <a:p>
            <a:r>
              <a:rPr lang="en-US" dirty="0"/>
              <a:t>Updated modules</a:t>
            </a:r>
          </a:p>
          <a:p>
            <a:r>
              <a:rPr lang="en-US" dirty="0"/>
              <a:t>Program consultants available for follow-up questions</a:t>
            </a:r>
          </a:p>
          <a:p>
            <a:pPr marL="0" indent="0">
              <a:buNone/>
            </a:pPr>
            <a:endParaRPr lang="en-US" dirty="0"/>
          </a:p>
          <a:p>
            <a:pPr marL="0" indent="0" algn="ctr">
              <a:buNone/>
            </a:pPr>
            <a:r>
              <a:rPr lang="en-US" b="1" dirty="0"/>
              <a:t>We are here to support you.</a:t>
            </a:r>
          </a:p>
        </p:txBody>
      </p:sp>
      <p:pic>
        <p:nvPicPr>
          <p:cNvPr id="5" name="Picture 4">
            <a:extLst>
              <a:ext uri="{FF2B5EF4-FFF2-40B4-BE49-F238E27FC236}">
                <a16:creationId xmlns:a16="http://schemas.microsoft.com/office/drawing/2014/main" id="{F35F8615-0B12-477C-B4F7-75C4D761178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5539" y="6049246"/>
            <a:ext cx="1666966" cy="952552"/>
          </a:xfrm>
          <a:prstGeom prst="rect">
            <a:avLst/>
          </a:prstGeom>
        </p:spPr>
      </p:pic>
    </p:spTree>
    <p:extLst>
      <p:ext uri="{BB962C8B-B14F-4D97-AF65-F5344CB8AC3E}">
        <p14:creationId xmlns:p14="http://schemas.microsoft.com/office/powerpoint/2010/main" val="2105122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9B65-66EA-4145-2960-5E55AADDAD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A3C58A-1427-1BF7-11A5-D16525C508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BA11674-D9D3-4108-2FDA-09B536578EA5}"/>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23D476F4-0489-BE3B-262C-FB2BE214C1D1}"/>
              </a:ext>
            </a:extLst>
          </p:cNvPr>
          <p:cNvSpPr>
            <a:spLocks noGrp="1"/>
          </p:cNvSpPr>
          <p:nvPr>
            <p:ph idx="1"/>
          </p:nvPr>
        </p:nvSpPr>
        <p:spPr>
          <a:xfrm>
            <a:off x="838200" y="1455938"/>
            <a:ext cx="10515600" cy="472102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Training Plans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Expect to have two large trainings available to choose from Afternoon and Morning. This will be mandatory for each provider to have at least one person attend.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Additional optional trainings available with Program consultants, and updated training modules.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We are here to support you through this change!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Future changes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Assessment moving into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eJAS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 implementation ETA </a:t>
            </a:r>
            <a:r>
              <a:rPr lang="en-US" sz="2200" dirty="0">
                <a:solidFill>
                  <a:prstClr val="black"/>
                </a:solidFill>
                <a:latin typeface="Calibri" panose="020F0502020204030204"/>
              </a:rPr>
              <a:t>currently</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indent="0">
              <a:buNone/>
            </a:pPr>
            <a:endParaRPr lang="en-US" sz="2000" dirty="0"/>
          </a:p>
        </p:txBody>
      </p:sp>
    </p:spTree>
    <p:extLst>
      <p:ext uri="{BB962C8B-B14F-4D97-AF65-F5344CB8AC3E}">
        <p14:creationId xmlns:p14="http://schemas.microsoft.com/office/powerpoint/2010/main" val="276565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8" y="0"/>
            <a:ext cx="12192000" cy="6858000"/>
          </a:xfrm>
          <a:prstGeom prst="rect">
            <a:avLst/>
          </a:prstGeom>
        </p:spPr>
      </p:pic>
      <p:sp>
        <p:nvSpPr>
          <p:cNvPr id="6" name="Content Placeholder 10">
            <a:extLst>
              <a:ext uri="{FF2B5EF4-FFF2-40B4-BE49-F238E27FC236}">
                <a16:creationId xmlns:a16="http://schemas.microsoft.com/office/drawing/2014/main" id="{CD4E791F-756F-7040-BCCF-8D3881DD1A1A}"/>
              </a:ext>
              <a:ext uri="{C183D7F6-B498-43B3-948B-1728B52AA6E4}">
                <adec:decorative xmlns:adec="http://schemas.microsoft.com/office/drawing/2017/decorative" val="1"/>
              </a:ext>
            </a:extLst>
          </p:cNvPr>
          <p:cNvSpPr txBox="1">
            <a:spLocks/>
          </p:cNvSpPr>
          <p:nvPr/>
        </p:nvSpPr>
        <p:spPr>
          <a:xfrm>
            <a:off x="0" y="2010761"/>
            <a:ext cx="11847443" cy="5100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977" y="4381197"/>
            <a:ext cx="2985443" cy="1705967"/>
          </a:xfrm>
          <a:prstGeom prst="rect">
            <a:avLst/>
          </a:prstGeom>
        </p:spPr>
      </p:pic>
      <p:sp>
        <p:nvSpPr>
          <p:cNvPr id="3" name="Rectangle 2"/>
          <p:cNvSpPr/>
          <p:nvPr/>
        </p:nvSpPr>
        <p:spPr>
          <a:xfrm>
            <a:off x="2190306" y="2035830"/>
            <a:ext cx="8229600"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any eJAS related questions or for assistance, please do not hesitate to contact your assigned BFET Field Operations team member, or email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BFETHelp@dshs.wa.gov</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3583172" y="676586"/>
            <a:ext cx="50185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365B8"/>
                </a:solidFill>
                <a:effectLst/>
                <a:uLnTx/>
                <a:uFillTx/>
                <a:latin typeface="Calibri" panose="020F0502020204030204"/>
                <a:ea typeface="+mn-ea"/>
                <a:cs typeface="+mn-cs"/>
              </a:rPr>
              <a:t>Questions? </a:t>
            </a:r>
          </a:p>
        </p:txBody>
      </p:sp>
      <p:sp>
        <p:nvSpPr>
          <p:cNvPr id="7" name="Footer Placeholder 6"/>
          <p:cNvSpPr>
            <a:spLocks noGrp="1"/>
          </p:cNvSpPr>
          <p:nvPr>
            <p:ph type="ftr" sz="quarter" idx="11"/>
          </p:nvPr>
        </p:nvSpPr>
        <p:spPr>
          <a:xfrm>
            <a:off x="0" y="6519672"/>
            <a:ext cx="1490330" cy="33832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Updated 1/2024</a:t>
            </a:r>
          </a:p>
        </p:txBody>
      </p:sp>
    </p:spTree>
    <p:extLst>
      <p:ext uri="{BB962C8B-B14F-4D97-AF65-F5344CB8AC3E}">
        <p14:creationId xmlns:p14="http://schemas.microsoft.com/office/powerpoint/2010/main" val="525205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9" y="-2343"/>
            <a:ext cx="12192000" cy="6858000"/>
          </a:xfrm>
          <a:prstGeom prst="rect">
            <a:avLst/>
          </a:prstGeom>
        </p:spPr>
      </p:pic>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1678329" y="2329259"/>
            <a:ext cx="8101484" cy="1714524"/>
          </a:xfrm>
        </p:spPr>
        <p:txBody>
          <a:bodyPr vert="horz" lIns="91440" tIns="45720" rIns="91440" bIns="45720" rtlCol="0" anchor="t">
            <a:normAutofit/>
          </a:bodyPr>
          <a:lstStyle/>
          <a:p>
            <a:endParaRPr lang="en-US" dirty="0"/>
          </a:p>
          <a:p>
            <a:br>
              <a:rPr lang="en-US" dirty="0"/>
            </a:br>
            <a:r>
              <a:rPr lang="en-US" sz="4000" dirty="0"/>
              <a:t>Troy Burgess and Derek Ryiter</a:t>
            </a:r>
          </a:p>
        </p:txBody>
      </p:sp>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263139" y="2026706"/>
            <a:ext cx="9144000" cy="1097281"/>
          </a:xfrm>
        </p:spPr>
        <p:txBody>
          <a:bodyPr>
            <a:normAutofit fontScale="90000"/>
          </a:bodyPr>
          <a:lstStyle/>
          <a:p>
            <a:br>
              <a:rPr lang="en-US" dirty="0"/>
            </a:br>
            <a:r>
              <a:rPr lang="en-US" dirty="0">
                <a:solidFill>
                  <a:schemeClr val="accent1">
                    <a:lumMod val="75000"/>
                  </a:schemeClr>
                </a:solidFill>
              </a:rPr>
              <a:t>ABAWD Updates  </a:t>
            </a:r>
          </a:p>
        </p:txBody>
      </p:sp>
      <p:pic>
        <p:nvPicPr>
          <p:cNvPr id="4" name="Picture 3">
            <a:extLst>
              <a:ext uri="{FF2B5EF4-FFF2-40B4-BE49-F238E27FC236}">
                <a16:creationId xmlns:a16="http://schemas.microsoft.com/office/drawing/2014/main" id="{B950806D-45B3-AB4B-FED8-030A1A4271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Tree>
    <p:extLst>
      <p:ext uri="{BB962C8B-B14F-4D97-AF65-F5344CB8AC3E}">
        <p14:creationId xmlns:p14="http://schemas.microsoft.com/office/powerpoint/2010/main" val="59447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DF81FA-B18F-FF42-9E02-5B7B8B0F6A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8ED8F5-BC0E-454F-AE37-ABF762688B8C}"/>
              </a:ext>
            </a:extLst>
          </p:cNvPr>
          <p:cNvSpPr>
            <a:spLocks noGrp="1"/>
          </p:cNvSpPr>
          <p:nvPr>
            <p:ph type="title"/>
          </p:nvPr>
        </p:nvSpPr>
        <p:spPr>
          <a:xfrm>
            <a:off x="645253" y="84433"/>
            <a:ext cx="6959885" cy="1289014"/>
          </a:xfrm>
        </p:spPr>
        <p:txBody>
          <a:bodyPr/>
          <a:lstStyle/>
          <a:p>
            <a:pPr algn="ctr"/>
            <a:r>
              <a:rPr lang="en-US" dirty="0">
                <a:solidFill>
                  <a:schemeClr val="accent1">
                    <a:lumMod val="75000"/>
                  </a:schemeClr>
                </a:solidFill>
              </a:rPr>
              <a:t>A quick review …</a:t>
            </a:r>
          </a:p>
        </p:txBody>
      </p:sp>
      <p:sp>
        <p:nvSpPr>
          <p:cNvPr id="3" name="Content Placeholder 2">
            <a:extLst>
              <a:ext uri="{FF2B5EF4-FFF2-40B4-BE49-F238E27FC236}">
                <a16:creationId xmlns:a16="http://schemas.microsoft.com/office/drawing/2014/main" id="{B4085716-D2B2-0243-A1DA-EE13F2A1771E}"/>
              </a:ext>
            </a:extLst>
          </p:cNvPr>
          <p:cNvSpPr>
            <a:spLocks noGrp="1"/>
          </p:cNvSpPr>
          <p:nvPr>
            <p:ph idx="1"/>
          </p:nvPr>
        </p:nvSpPr>
        <p:spPr>
          <a:xfrm>
            <a:off x="838200" y="1457880"/>
            <a:ext cx="6959885" cy="4345968"/>
          </a:xfrm>
          <a:ln>
            <a:noFill/>
          </a:ln>
        </p:spPr>
        <p:txBody>
          <a:bodyPr>
            <a:normAutofit fontScale="92500" lnSpcReduction="20000"/>
          </a:bodyPr>
          <a:lstStyle/>
          <a:p>
            <a:pPr lvl="1"/>
            <a:endParaRPr lang="en-US" dirty="0">
              <a:solidFill>
                <a:prstClr val="black"/>
              </a:solidFill>
            </a:endParaRPr>
          </a:p>
          <a:p>
            <a:pPr lvl="1"/>
            <a:r>
              <a:rPr lang="en-US" sz="3000" dirty="0">
                <a:solidFill>
                  <a:schemeClr val="accent1">
                    <a:lumMod val="75000"/>
                  </a:schemeClr>
                </a:solidFill>
              </a:rPr>
              <a:t>July 2023</a:t>
            </a:r>
          </a:p>
          <a:p>
            <a:pPr lvl="2"/>
            <a:r>
              <a:rPr lang="en-US" dirty="0">
                <a:solidFill>
                  <a:prstClr val="black"/>
                </a:solidFill>
              </a:rPr>
              <a:t>Statewide PHE waiver ends</a:t>
            </a:r>
          </a:p>
          <a:p>
            <a:pPr lvl="2"/>
            <a:r>
              <a:rPr lang="en-US" dirty="0">
                <a:solidFill>
                  <a:prstClr val="black"/>
                </a:solidFill>
              </a:rPr>
              <a:t>Participation resumes in King and Snohomish Counties</a:t>
            </a:r>
          </a:p>
          <a:p>
            <a:pPr lvl="2"/>
            <a:r>
              <a:rPr lang="en-US" dirty="0">
                <a:solidFill>
                  <a:prstClr val="black"/>
                </a:solidFill>
              </a:rPr>
              <a:t>Mandatory ABAWDs, subject to work requirements </a:t>
            </a:r>
          </a:p>
          <a:p>
            <a:pPr marL="914400" lvl="2" indent="0">
              <a:buNone/>
            </a:pPr>
            <a:endParaRPr lang="en-US" dirty="0">
              <a:solidFill>
                <a:prstClr val="black"/>
              </a:solidFill>
            </a:endParaRPr>
          </a:p>
          <a:p>
            <a:pPr lvl="1"/>
            <a:r>
              <a:rPr lang="en-US" sz="3000" dirty="0">
                <a:solidFill>
                  <a:schemeClr val="accent1">
                    <a:lumMod val="75000"/>
                  </a:schemeClr>
                </a:solidFill>
              </a:rPr>
              <a:t>Sept. 1, 2023 </a:t>
            </a:r>
          </a:p>
          <a:p>
            <a:pPr lvl="2"/>
            <a:r>
              <a:rPr lang="en-US" dirty="0">
                <a:solidFill>
                  <a:prstClr val="black"/>
                </a:solidFill>
              </a:rPr>
              <a:t>Fiscal Responsibility Act changes begin</a:t>
            </a:r>
          </a:p>
          <a:p>
            <a:pPr lvl="3"/>
            <a:r>
              <a:rPr lang="en-US" b="1" dirty="0">
                <a:solidFill>
                  <a:prstClr val="black"/>
                </a:solidFill>
              </a:rPr>
              <a:t>Three new participation exemptions</a:t>
            </a:r>
          </a:p>
          <a:p>
            <a:pPr marL="1828800" lvl="4" indent="0">
              <a:buNone/>
            </a:pPr>
            <a:endParaRPr lang="en-US" dirty="0">
              <a:solidFill>
                <a:prstClr val="black"/>
              </a:solidFill>
            </a:endParaRPr>
          </a:p>
          <a:p>
            <a:pPr marL="1828800" lvl="4" indent="0">
              <a:buNone/>
            </a:pPr>
            <a:endParaRPr lang="en-US" dirty="0">
              <a:solidFill>
                <a:prstClr val="black"/>
              </a:solidFill>
            </a:endParaRPr>
          </a:p>
          <a:p>
            <a:pPr lvl="3"/>
            <a:endParaRPr lang="en-US" b="1" dirty="0">
              <a:solidFill>
                <a:prstClr val="black"/>
              </a:solidFill>
            </a:endParaRPr>
          </a:p>
          <a:p>
            <a:pPr lvl="3"/>
            <a:r>
              <a:rPr lang="en-US" b="1" dirty="0">
                <a:solidFill>
                  <a:prstClr val="black"/>
                </a:solidFill>
              </a:rPr>
              <a:t>Mandatory age increase</a:t>
            </a:r>
          </a:p>
          <a:p>
            <a:pPr lvl="4"/>
            <a:r>
              <a:rPr lang="en-US" dirty="0">
                <a:solidFill>
                  <a:prstClr val="black"/>
                </a:solidFill>
              </a:rPr>
              <a:t>18-50 (Sept. 2023)</a:t>
            </a:r>
          </a:p>
          <a:p>
            <a:pPr lvl="4"/>
            <a:r>
              <a:rPr lang="en-US" dirty="0">
                <a:solidFill>
                  <a:prstClr val="black"/>
                </a:solidFill>
              </a:rPr>
              <a:t>18-52 (Oct. 2023)</a:t>
            </a:r>
          </a:p>
          <a:p>
            <a:pPr lvl="4"/>
            <a:r>
              <a:rPr lang="en-US" dirty="0">
                <a:solidFill>
                  <a:prstClr val="black"/>
                </a:solidFill>
              </a:rPr>
              <a:t>18-54 (Oct. 2024)</a:t>
            </a:r>
          </a:p>
          <a:p>
            <a:pPr lvl="1"/>
            <a:endParaRPr lang="en-US" dirty="0">
              <a:solidFill>
                <a:prstClr val="black"/>
              </a:solidFill>
            </a:endParaRPr>
          </a:p>
          <a:p>
            <a:pPr marL="457200" lvl="1" indent="0">
              <a:buNone/>
            </a:pPr>
            <a:endParaRPr lang="en-US" dirty="0"/>
          </a:p>
        </p:txBody>
      </p:sp>
      <p:sp>
        <p:nvSpPr>
          <p:cNvPr id="4" name="Rectangle 3"/>
          <p:cNvSpPr/>
          <p:nvPr/>
        </p:nvSpPr>
        <p:spPr>
          <a:xfrm>
            <a:off x="2164354" y="4148352"/>
            <a:ext cx="1128319" cy="4278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Homeless</a:t>
            </a:r>
          </a:p>
        </p:txBody>
      </p:sp>
      <p:sp>
        <p:nvSpPr>
          <p:cNvPr id="6" name="Rectangle 5"/>
          <p:cNvSpPr/>
          <p:nvPr/>
        </p:nvSpPr>
        <p:spPr>
          <a:xfrm>
            <a:off x="3457657" y="4148352"/>
            <a:ext cx="1128319" cy="4278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Veterans</a:t>
            </a:r>
          </a:p>
        </p:txBody>
      </p:sp>
      <p:sp>
        <p:nvSpPr>
          <p:cNvPr id="8" name="Rectangle 7"/>
          <p:cNvSpPr/>
          <p:nvPr/>
        </p:nvSpPr>
        <p:spPr>
          <a:xfrm>
            <a:off x="4750960" y="4148352"/>
            <a:ext cx="1128319" cy="4278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Foster Care</a:t>
            </a:r>
          </a:p>
        </p:txBody>
      </p:sp>
    </p:spTree>
    <p:custDataLst>
      <p:tags r:id="rId1"/>
    </p:custDataLst>
    <p:extLst>
      <p:ext uri="{BB962C8B-B14F-4D97-AF65-F5344CB8AC3E}">
        <p14:creationId xmlns:p14="http://schemas.microsoft.com/office/powerpoint/2010/main" val="2980422320"/>
      </p:ext>
    </p:extLst>
  </p:cSld>
  <p:clrMapOvr>
    <a:masterClrMapping/>
  </p:clrMapOvr>
  <mc:AlternateContent xmlns:mc="http://schemas.openxmlformats.org/markup-compatibility/2006" xmlns:p14="http://schemas.microsoft.com/office/powerpoint/2010/main">
    <mc:Choice Requires="p14">
      <p:transition p14:dur="0" advTm="21891"/>
    </mc:Choice>
    <mc:Fallback xmlns="">
      <p:transition advTm="2189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2B5AA-D955-6F25-3A71-0DB6903CB2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3378297-4E16-D718-1D0E-CC37729CF54B}"/>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AA1B0888-7D99-037A-E32C-6F1ACBD1369A}"/>
              </a:ext>
            </a:extLst>
          </p:cNvPr>
          <p:cNvSpPr>
            <a:spLocks noGrp="1"/>
          </p:cNvSpPr>
          <p:nvPr>
            <p:ph idx="1"/>
          </p:nvPr>
        </p:nvSpPr>
        <p:spPr>
          <a:xfrm>
            <a:off x="838200" y="1455938"/>
            <a:ext cx="10515600" cy="4721025"/>
          </a:xfrm>
        </p:spPr>
        <p:txBody>
          <a:bodyPr/>
          <a:lstStyle/>
          <a:p>
            <a:pPr marL="0" indent="0">
              <a:buNone/>
            </a:pPr>
            <a:r>
              <a:rPr lang="en-US" b="1" dirty="0"/>
              <a:t>ABAWD Updates</a:t>
            </a:r>
          </a:p>
          <a:p>
            <a:r>
              <a:rPr lang="en-US" sz="2200" dirty="0"/>
              <a:t>Food Policy team and the BFET team within Community Service Division (CSD) Headquarters are now working together to maintain work requirements policy that support ABAWDs. </a:t>
            </a:r>
          </a:p>
          <a:p>
            <a:pPr marL="0" indent="0">
              <a:buNone/>
            </a:pPr>
            <a:r>
              <a:rPr lang="en-US" sz="2400" b="1" dirty="0"/>
              <a:t>A Review: </a:t>
            </a:r>
          </a:p>
          <a:p>
            <a:r>
              <a:rPr lang="en-US" sz="2200" dirty="0"/>
              <a:t>Prior to July 2023, ABAWD participation was temporarily suspended statewide due to the COVID-19 federal public health emergency declaration (or PHE).  </a:t>
            </a:r>
          </a:p>
          <a:p>
            <a:r>
              <a:rPr lang="en-US" sz="2200" dirty="0"/>
              <a:t>Due to the federal PHE ending May 2023, Washington lost its statewide waiver and regular work requirements restarted. With this restart, King and Snohomish County became subject to work requirements affecting all mandatory ABAWDs who resided within those counties.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17785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39FE7-00EC-D6BD-206F-62C0F352AE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BE611C-40C7-B3B3-D376-EB90ED4057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9A1C764-2DD1-94F8-5897-EE957FC45517}"/>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78CAE71E-170E-9BD6-6528-B556C10903FC}"/>
              </a:ext>
            </a:extLst>
          </p:cNvPr>
          <p:cNvSpPr>
            <a:spLocks noGrp="1"/>
          </p:cNvSpPr>
          <p:nvPr>
            <p:ph idx="1"/>
          </p:nvPr>
        </p:nvSpPr>
        <p:spPr>
          <a:xfrm>
            <a:off x="838200" y="1455938"/>
            <a:ext cx="10515600" cy="4721025"/>
          </a:xfrm>
        </p:spPr>
        <p:txBody>
          <a:bodyPr>
            <a:normAutofit lnSpcReduction="10000"/>
          </a:bodyPr>
          <a:lstStyle/>
          <a:p>
            <a:pPr marL="0" indent="0">
              <a:buNone/>
            </a:pPr>
            <a:r>
              <a:rPr lang="en-US" b="1" dirty="0"/>
              <a:t>ABAWD Updates (continued)</a:t>
            </a:r>
          </a:p>
          <a:p>
            <a:r>
              <a:rPr lang="en-US" sz="2200" dirty="0"/>
              <a:t>At the same time participation restarted, Congress passed the Fiscal Responsibility Act (FRA) which changed the following ABAWD requirements:</a:t>
            </a:r>
          </a:p>
          <a:p>
            <a:pPr lvl="1"/>
            <a:r>
              <a:rPr lang="en-US" sz="2200" dirty="0"/>
              <a:t> Created three new participation exemptions for those who are:</a:t>
            </a:r>
          </a:p>
          <a:p>
            <a:pPr lvl="2"/>
            <a:r>
              <a:rPr lang="en-US" sz="2200" dirty="0"/>
              <a:t>Homeless</a:t>
            </a:r>
          </a:p>
          <a:p>
            <a:pPr lvl="2"/>
            <a:r>
              <a:rPr lang="en-US" sz="2200" dirty="0"/>
              <a:t>Veterans</a:t>
            </a:r>
          </a:p>
          <a:p>
            <a:pPr lvl="2"/>
            <a:r>
              <a:rPr lang="en-US" sz="2200" dirty="0"/>
              <a:t>Foster Care Alumni up to the age of 24. </a:t>
            </a:r>
          </a:p>
          <a:p>
            <a:pPr lvl="1"/>
            <a:r>
              <a:rPr lang="en-US" sz="2200" dirty="0"/>
              <a:t>Increased the mandatory age of ABAWDs from 18-49 to: </a:t>
            </a:r>
          </a:p>
          <a:p>
            <a:pPr lvl="2"/>
            <a:r>
              <a:rPr lang="en-US" sz="2200" dirty="0"/>
              <a:t>Ages 18-50 beginning (for only a month) in Sept 2023.</a:t>
            </a:r>
          </a:p>
          <a:p>
            <a:pPr lvl="2"/>
            <a:r>
              <a:rPr lang="en-US" sz="2200" dirty="0"/>
              <a:t>Ages 18-52 beginning Oct 2023.</a:t>
            </a:r>
          </a:p>
          <a:p>
            <a:pPr lvl="2"/>
            <a:r>
              <a:rPr lang="en-US" sz="2200" dirty="0"/>
              <a:t>Ages 18-54 to begin October 2024. </a:t>
            </a:r>
          </a:p>
          <a:p>
            <a:r>
              <a:rPr lang="en-US" sz="2200" dirty="0"/>
              <a:t>We are working to update our eligibility systems to automatically account for these changes and are doing manual workarounds in the meantime. </a:t>
            </a:r>
          </a:p>
          <a:p>
            <a:pPr lvl="2"/>
            <a:endParaRPr lang="en-US" sz="16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84838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CA91C-0E84-5D44-8E75-DAE90BC2E0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621"/>
            <a:ext cx="12192000" cy="6858000"/>
          </a:xfrm>
          <a:prstGeom prst="rect">
            <a:avLst/>
          </a:prstGeom>
        </p:spPr>
      </p:pic>
      <p:grpSp>
        <p:nvGrpSpPr>
          <p:cNvPr id="3" name="Group 2">
            <a:extLst>
              <a:ext uri="{C183D7F6-B498-43B3-948B-1728B52AA6E4}">
                <adec:decorative xmlns:adec="http://schemas.microsoft.com/office/drawing/2017/decorative" val="1"/>
              </a:ext>
            </a:extLst>
          </p:cNvPr>
          <p:cNvGrpSpPr/>
          <p:nvPr/>
        </p:nvGrpSpPr>
        <p:grpSpPr>
          <a:xfrm>
            <a:off x="2236115" y="161471"/>
            <a:ext cx="5571345" cy="5994903"/>
            <a:chOff x="2489785" y="152401"/>
            <a:chExt cx="5641654" cy="5940008"/>
          </a:xfrm>
          <a:solidFill>
            <a:srgbClr val="C4C7E8"/>
          </a:solidFill>
        </p:grpSpPr>
        <p:sp>
          <p:nvSpPr>
            <p:cNvPr id="7" name="Vertical Scroll 6"/>
            <p:cNvSpPr/>
            <p:nvPr/>
          </p:nvSpPr>
          <p:spPr>
            <a:xfrm>
              <a:off x="2489785" y="152401"/>
              <a:ext cx="5641654" cy="5940008"/>
            </a:xfrm>
            <a:prstGeom prst="verticalScroll">
              <a:avLst/>
            </a:prstGeom>
            <a:solidFill>
              <a:srgbClr val="4365B8"/>
            </a:solidFill>
          </p:spPr>
          <p:style>
            <a:lnRef idx="2">
              <a:schemeClr val="accent1">
                <a:shade val="50000"/>
              </a:schemeClr>
            </a:lnRef>
            <a:fillRef idx="1002">
              <a:schemeClr val="dk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endParaRPr lang="en-US" sz="2200" b="1" i="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200"/>
                </a:spcBef>
                <a:spcAft>
                  <a:spcPts val="0"/>
                </a:spcAft>
              </a:pPr>
              <a:endParaRPr lang="en-US" sz="2200" b="1" i="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200"/>
                </a:spcBef>
                <a:spcAft>
                  <a:spcPts val="0"/>
                </a:spcAft>
              </a:pPr>
              <a:endParaRPr lang="en-US" sz="2200" b="1" i="1"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dirty="0"/>
                <a:t> </a:t>
              </a:r>
              <a:r>
                <a:rPr lang="en-US" sz="2400" b="1" i="1" dirty="0">
                  <a:solidFill>
                    <a:schemeClr val="bg1"/>
                  </a:solidFill>
                </a:rPr>
                <a:t>Agenda </a:t>
              </a:r>
              <a:endParaRPr lang="en-US" sz="2400" dirty="0">
                <a:solidFill>
                  <a:schemeClr val="bg1"/>
                </a:solidFill>
                <a:cs typeface="Calibri" panose="020F0502020204030204"/>
              </a:endParaRPr>
            </a:p>
            <a:p>
              <a:r>
                <a:rPr lang="en-US" sz="2400" b="1" i="1" dirty="0">
                  <a:solidFill>
                    <a:schemeClr val="bg1"/>
                  </a:solidFill>
                </a:rPr>
                <a:t>1. Icebreaker and welcome </a:t>
              </a:r>
              <a:endParaRPr lang="en-US" sz="2400" dirty="0">
                <a:solidFill>
                  <a:schemeClr val="bg1"/>
                </a:solidFill>
                <a:cs typeface="Calibri" panose="020F0502020204030204"/>
              </a:endParaRPr>
            </a:p>
            <a:p>
              <a:r>
                <a:rPr lang="en-US" sz="2400" b="1" i="1" dirty="0">
                  <a:solidFill>
                    <a:schemeClr val="bg1"/>
                  </a:solidFill>
                </a:rPr>
                <a:t>2. Program updates</a:t>
              </a:r>
              <a:r>
                <a:rPr lang="en-US" sz="2400" b="1" i="1" dirty="0">
                  <a:solidFill>
                    <a:schemeClr val="bg1"/>
                  </a:solidFill>
                  <a:cs typeface="Calibri" panose="020F0502020204030204"/>
                </a:rPr>
                <a:t> </a:t>
              </a:r>
            </a:p>
            <a:p>
              <a:r>
                <a:rPr lang="en-US" sz="2400" b="1" i="1" dirty="0">
                  <a:solidFill>
                    <a:schemeClr val="bg1"/>
                  </a:solidFill>
                </a:rPr>
                <a:t>3. SBCTC</a:t>
              </a:r>
              <a:endParaRPr lang="en-US" sz="2400" b="1" i="1" dirty="0">
                <a:solidFill>
                  <a:schemeClr val="bg1"/>
                </a:solidFill>
                <a:cs typeface="Calibri"/>
              </a:endParaRPr>
            </a:p>
            <a:p>
              <a:r>
                <a:rPr lang="en-US" sz="2400" b="1" i="1" dirty="0">
                  <a:solidFill>
                    <a:schemeClr val="bg1"/>
                  </a:solidFill>
                </a:rPr>
                <a:t>4. Break/quiz </a:t>
              </a:r>
              <a:endParaRPr lang="en-US" sz="2400" b="1" i="1" dirty="0">
                <a:solidFill>
                  <a:schemeClr val="bg1"/>
                </a:solidFill>
                <a:cs typeface="Calibri"/>
              </a:endParaRPr>
            </a:p>
            <a:p>
              <a:r>
                <a:rPr lang="en-US" sz="2400" b="1" i="1" dirty="0">
                  <a:solidFill>
                    <a:schemeClr val="bg1"/>
                  </a:solidFill>
                </a:rPr>
                <a:t>5. Change management</a:t>
              </a:r>
              <a:endParaRPr lang="en-US" sz="2400" dirty="0">
                <a:solidFill>
                  <a:schemeClr val="bg1"/>
                </a:solidFill>
                <a:cs typeface="Calibri"/>
              </a:endParaRPr>
            </a:p>
            <a:p>
              <a:r>
                <a:rPr lang="en-US" sz="2400" b="1" i="1" dirty="0">
                  <a:solidFill>
                    <a:schemeClr val="bg1"/>
                  </a:solidFill>
                </a:rPr>
                <a:t>6. Break/quiz</a:t>
              </a:r>
              <a:endParaRPr lang="en-US" sz="2400" b="1" i="1" dirty="0">
                <a:solidFill>
                  <a:schemeClr val="bg1"/>
                </a:solidFill>
                <a:highlight>
                  <a:srgbClr val="FFFF00"/>
                </a:highlight>
                <a:cs typeface="Calibri"/>
              </a:endParaRPr>
            </a:p>
            <a:p>
              <a:r>
                <a:rPr lang="en-US" sz="2400" b="1" i="1" dirty="0">
                  <a:solidFill>
                    <a:schemeClr val="bg1"/>
                  </a:solidFill>
                </a:rPr>
                <a:t>7. Cell-Ed</a:t>
              </a:r>
              <a:endParaRPr lang="en-US" sz="2400" b="1" i="1" dirty="0">
                <a:solidFill>
                  <a:schemeClr val="bg1"/>
                </a:solidFill>
                <a:highlight>
                  <a:srgbClr val="FFFF00"/>
                </a:highlight>
              </a:endParaRPr>
            </a:p>
            <a:p>
              <a:r>
                <a:rPr lang="en-US" sz="2400" b="1" i="1" dirty="0">
                  <a:solidFill>
                    <a:schemeClr val="bg1"/>
                  </a:solidFill>
                  <a:cs typeface="Calibri" panose="020F0502020204030204"/>
                </a:rPr>
                <a:t>9. </a:t>
              </a:r>
              <a:r>
                <a:rPr lang="en-US" sz="2400" b="1" i="1" dirty="0">
                  <a:solidFill>
                    <a:schemeClr val="bg1"/>
                  </a:solidFill>
                </a:rPr>
                <a:t>10. Adjournment and survey</a:t>
              </a:r>
              <a:r>
                <a:rPr lang="en-US" sz="2400" b="1" i="1" dirty="0">
                  <a:solidFill>
                    <a:schemeClr val="accent6">
                      <a:lumMod val="50000"/>
                    </a:schemeClr>
                  </a:solidFill>
                </a:rPr>
                <a:t> </a:t>
              </a:r>
              <a:r>
                <a:rPr lang="en-US" sz="1400" dirty="0">
                  <a:solidFill>
                    <a:schemeClr val="accent6">
                      <a:lumMod val="50000"/>
                    </a:schemeClr>
                  </a:solidFill>
                  <a:effectLst/>
                  <a:ea typeface="Calibri" panose="020F0502020204030204" pitchFamily="34" charset="0"/>
                  <a:cs typeface="Times New Roman"/>
                </a:rPr>
                <a:t> </a:t>
              </a:r>
              <a:endParaRPr lang="en-US" sz="2400" dirty="0">
                <a:solidFill>
                  <a:schemeClr val="accent6">
                    <a:lumMod val="50000"/>
                  </a:schemeClr>
                </a:solidFill>
                <a:effectLst/>
                <a:ea typeface="Calibri" panose="020F0502020204030204" pitchFamily="34" charset="0"/>
                <a:cs typeface="Calibri"/>
              </a:endParaRPr>
            </a:p>
          </p:txBody>
        </p:sp>
        <p:sp>
          <p:nvSpPr>
            <p:cNvPr id="2" name="TextBox 1"/>
            <p:cNvSpPr txBox="1"/>
            <p:nvPr/>
          </p:nvSpPr>
          <p:spPr>
            <a:xfrm>
              <a:off x="3378357" y="913041"/>
              <a:ext cx="3699164" cy="707886"/>
            </a:xfrm>
            <a:prstGeom prst="rect">
              <a:avLst/>
            </a:prstGeom>
            <a:solidFill>
              <a:srgbClr val="4365B8"/>
            </a:solidFill>
          </p:spPr>
          <p:txBody>
            <a:bodyPr wrap="square" rtlCol="0">
              <a:spAutoFit/>
            </a:bodyPr>
            <a:lstStyle/>
            <a:p>
              <a:pPr algn="ctr"/>
              <a:r>
                <a:rPr lang="en-US" sz="2000" b="1" i="1" dirty="0">
                  <a:solidFill>
                    <a:schemeClr val="bg1"/>
                  </a:solidFill>
                  <a:latin typeface="Calibri" panose="020F0502020204030204" pitchFamily="34" charset="0"/>
                  <a:ea typeface="Times New Roman" panose="02020603050405020304" pitchFamily="18" charset="0"/>
                  <a:cs typeface="Calibri" panose="020F0502020204030204" pitchFamily="34" charset="0"/>
                </a:rPr>
                <a:t>BFET Quarterly Provider Meeting</a:t>
              </a:r>
            </a:p>
            <a:p>
              <a:pPr algn="ctr"/>
              <a:r>
                <a:rPr lang="en-US" sz="2000" b="1" i="1" dirty="0">
                  <a:solidFill>
                    <a:schemeClr val="bg1"/>
                  </a:solidFill>
                  <a:latin typeface="Calibri" panose="020F0502020204030204" pitchFamily="34" charset="0"/>
                  <a:ea typeface="Times New Roman" panose="02020603050405020304" pitchFamily="18" charset="0"/>
                  <a:cs typeface="Calibri" panose="020F0502020204030204" pitchFamily="34" charset="0"/>
                </a:rPr>
                <a:t>March 5, 2024</a:t>
              </a:r>
            </a:p>
          </p:txBody>
        </p:sp>
      </p:grpSp>
      <p:sp>
        <p:nvSpPr>
          <p:cNvPr id="4" name="TextBox 3"/>
          <p:cNvSpPr txBox="1"/>
          <p:nvPr/>
        </p:nvSpPr>
        <p:spPr>
          <a:xfrm>
            <a:off x="8256709" y="1984036"/>
            <a:ext cx="3766616" cy="2616101"/>
          </a:xfrm>
          <a:prstGeom prst="rect">
            <a:avLst/>
          </a:prstGeom>
          <a:noFill/>
        </p:spPr>
        <p:txBody>
          <a:bodyPr wrap="square" lIns="91440" tIns="45720" rIns="91440" bIns="45720" rtlCol="0" anchor="t">
            <a:spAutoFit/>
          </a:bodyPr>
          <a:lstStyle/>
          <a:p>
            <a:pPr algn="ctr"/>
            <a:r>
              <a:rPr lang="en-US" sz="2400" dirty="0"/>
              <a:t>If you need any assistance with this Zoom meeting, please contact </a:t>
            </a:r>
            <a:endParaRPr lang="en-US" sz="2400" dirty="0">
              <a:cs typeface="Calibri"/>
            </a:endParaRPr>
          </a:p>
          <a:p>
            <a:pPr algn="ctr"/>
            <a:r>
              <a:rPr lang="en-US" sz="2400" dirty="0">
                <a:solidFill>
                  <a:srgbClr val="F9A25E"/>
                </a:solidFill>
                <a:effectLst>
                  <a:outerShdw blurRad="38100" dist="38100" dir="2700000" algn="tl">
                    <a:srgbClr val="000000">
                      <a:alpha val="43137"/>
                    </a:srgbClr>
                  </a:outerShdw>
                </a:effectLst>
              </a:rPr>
              <a:t>Shannon Southards </a:t>
            </a:r>
            <a:r>
              <a:rPr lang="en-US" sz="2400" dirty="0"/>
              <a:t>at </a:t>
            </a:r>
            <a:r>
              <a:rPr lang="en-US" sz="2400" dirty="0">
                <a:solidFill>
                  <a:srgbClr val="F9A25E"/>
                </a:solidFill>
                <a:effectLst>
                  <a:outerShdw blurRad="38100" dist="38100" dir="2700000" algn="tl">
                    <a:srgbClr val="000000">
                      <a:alpha val="43137"/>
                    </a:srgbClr>
                  </a:outerShdw>
                </a:effectLst>
              </a:rPr>
              <a:t>509.406.7067</a:t>
            </a:r>
            <a:r>
              <a:rPr lang="en-US" sz="2400" dirty="0">
                <a:effectLst>
                  <a:outerShdw blurRad="38100" dist="38100" dir="2700000" algn="tl">
                    <a:srgbClr val="000000">
                      <a:alpha val="43137"/>
                    </a:srgbClr>
                  </a:outerShdw>
                </a:effectLst>
              </a:rPr>
              <a:t> </a:t>
            </a:r>
            <a:endParaRPr lang="en-US" sz="2400" dirty="0">
              <a:effectLst>
                <a:outerShdw blurRad="38100" dist="38100" dir="2700000" algn="tl">
                  <a:srgbClr val="000000">
                    <a:alpha val="43137"/>
                  </a:srgbClr>
                </a:outerShdw>
              </a:effectLst>
              <a:cs typeface="Calibri"/>
            </a:endParaRPr>
          </a:p>
          <a:p>
            <a:pPr algn="ctr"/>
            <a:r>
              <a:rPr lang="en-US" sz="2400" dirty="0"/>
              <a:t>or</a:t>
            </a:r>
            <a:endParaRPr lang="en-US" sz="2400" dirty="0">
              <a:cs typeface="Calibri"/>
            </a:endParaRPr>
          </a:p>
          <a:p>
            <a:pPr algn="ctr"/>
            <a:r>
              <a:rPr lang="en-US" sz="2000" dirty="0">
                <a:solidFill>
                  <a:srgbClr val="F9A25E"/>
                </a:solidFill>
                <a:effectLst>
                  <a:outerShdw blurRad="38100" dist="38100" dir="2700000" algn="tl">
                    <a:srgbClr val="000000">
                      <a:alpha val="43137"/>
                    </a:srgbClr>
                  </a:outerShdw>
                </a:effectLst>
              </a:rPr>
              <a:t>Shannon.Southards@dshs.wa.gov</a:t>
            </a:r>
            <a:endParaRPr lang="en-US" sz="2000" dirty="0">
              <a:solidFill>
                <a:srgbClr val="F9A25E"/>
              </a:solidFill>
              <a:effectLst>
                <a:outerShdw blurRad="38100" dist="38100" dir="2700000" algn="tl">
                  <a:srgbClr val="000000">
                    <a:alpha val="43137"/>
                  </a:srgbClr>
                </a:outerShdw>
              </a:effectLst>
              <a:cs typeface="Calibri"/>
            </a:endParaRPr>
          </a:p>
        </p:txBody>
      </p:sp>
      <p:pic>
        <p:nvPicPr>
          <p:cNvPr id="8" name="Picture 7">
            <a:extLst>
              <a:ext uri="{FF2B5EF4-FFF2-40B4-BE49-F238E27FC236}">
                <a16:creationId xmlns:a16="http://schemas.microsoft.com/office/drawing/2014/main" id="{803E1BD5-C8B3-8888-AB0B-3485FF10C4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86" y="-6728"/>
            <a:ext cx="2743200" cy="1567543"/>
          </a:xfrm>
          <a:prstGeom prst="rect">
            <a:avLst/>
          </a:prstGeom>
        </p:spPr>
      </p:pic>
    </p:spTree>
    <p:extLst>
      <p:ext uri="{BB962C8B-B14F-4D97-AF65-F5344CB8AC3E}">
        <p14:creationId xmlns:p14="http://schemas.microsoft.com/office/powerpoint/2010/main" val="328401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DF81FA-B18F-FF42-9E02-5B7B8B0F6A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8ED8F5-BC0E-454F-AE37-ABF762688B8C}"/>
              </a:ext>
            </a:extLst>
          </p:cNvPr>
          <p:cNvSpPr>
            <a:spLocks noGrp="1"/>
          </p:cNvSpPr>
          <p:nvPr>
            <p:ph type="title"/>
          </p:nvPr>
        </p:nvSpPr>
        <p:spPr>
          <a:xfrm>
            <a:off x="183866" y="293821"/>
            <a:ext cx="6959885" cy="1289014"/>
          </a:xfrm>
        </p:spPr>
        <p:txBody>
          <a:bodyPr/>
          <a:lstStyle/>
          <a:p>
            <a:pPr algn="ctr"/>
            <a:r>
              <a:rPr lang="en-US" dirty="0">
                <a:solidFill>
                  <a:srgbClr val="4365B8"/>
                </a:solidFill>
              </a:rPr>
              <a:t>2024 Work Requirements</a:t>
            </a:r>
          </a:p>
        </p:txBody>
      </p:sp>
      <p:sp>
        <p:nvSpPr>
          <p:cNvPr id="3" name="Content Placeholder 2">
            <a:extLst>
              <a:ext uri="{FF2B5EF4-FFF2-40B4-BE49-F238E27FC236}">
                <a16:creationId xmlns:a16="http://schemas.microsoft.com/office/drawing/2014/main" id="{B4085716-D2B2-0243-A1DA-EE13F2A1771E}"/>
              </a:ext>
            </a:extLst>
          </p:cNvPr>
          <p:cNvSpPr>
            <a:spLocks noGrp="1"/>
          </p:cNvSpPr>
          <p:nvPr>
            <p:ph idx="1"/>
          </p:nvPr>
        </p:nvSpPr>
        <p:spPr>
          <a:xfrm>
            <a:off x="221622" y="1445298"/>
            <a:ext cx="6959885" cy="4345968"/>
          </a:xfrm>
        </p:spPr>
        <p:txBody>
          <a:bodyPr>
            <a:normAutofit/>
          </a:bodyPr>
          <a:lstStyle/>
          <a:p>
            <a:pPr lvl="1"/>
            <a:endParaRPr lang="en-US" dirty="0">
              <a:solidFill>
                <a:prstClr val="black"/>
              </a:solidFill>
            </a:endParaRPr>
          </a:p>
          <a:p>
            <a:pPr lvl="1"/>
            <a:r>
              <a:rPr lang="en-US" dirty="0">
                <a:solidFill>
                  <a:prstClr val="black"/>
                </a:solidFill>
              </a:rPr>
              <a:t>New 36-month Period</a:t>
            </a:r>
          </a:p>
          <a:p>
            <a:pPr lvl="2"/>
            <a:r>
              <a:rPr lang="en-US" dirty="0">
                <a:solidFill>
                  <a:prstClr val="black"/>
                </a:solidFill>
              </a:rPr>
              <a:t>Jan. 1, 2024 – Dec. 31, 2026.</a:t>
            </a:r>
          </a:p>
          <a:p>
            <a:pPr lvl="2"/>
            <a:endParaRPr lang="en-US" dirty="0">
              <a:solidFill>
                <a:prstClr val="black"/>
              </a:solidFill>
            </a:endParaRPr>
          </a:p>
          <a:p>
            <a:pPr lvl="1"/>
            <a:r>
              <a:rPr lang="en-US" dirty="0">
                <a:solidFill>
                  <a:prstClr val="black"/>
                </a:solidFill>
              </a:rPr>
              <a:t>What happens in a new period?</a:t>
            </a:r>
          </a:p>
          <a:p>
            <a:pPr lvl="1"/>
            <a:endParaRPr lang="en-US" dirty="0">
              <a:solidFill>
                <a:prstClr val="black"/>
              </a:solidFill>
            </a:endParaRPr>
          </a:p>
          <a:p>
            <a:pPr lvl="2"/>
            <a:endParaRPr lang="en-US" dirty="0">
              <a:solidFill>
                <a:prstClr val="black"/>
              </a:solidFill>
            </a:endParaRPr>
          </a:p>
          <a:p>
            <a:pPr lvl="2"/>
            <a:endParaRPr lang="en-US" dirty="0">
              <a:solidFill>
                <a:prstClr val="black"/>
              </a:solidFill>
            </a:endParaRPr>
          </a:p>
          <a:p>
            <a:pPr lvl="2"/>
            <a:endParaRPr lang="en-US" dirty="0">
              <a:solidFill>
                <a:prstClr val="black"/>
              </a:solidFill>
            </a:endParaRPr>
          </a:p>
          <a:p>
            <a:pPr lvl="2"/>
            <a:endParaRPr lang="en-US" dirty="0">
              <a:solidFill>
                <a:prstClr val="black"/>
              </a:solidFill>
            </a:endParaRPr>
          </a:p>
          <a:p>
            <a:pPr lvl="1"/>
            <a:r>
              <a:rPr lang="en-US" dirty="0">
                <a:solidFill>
                  <a:prstClr val="black"/>
                </a:solidFill>
              </a:rPr>
              <a:t>Mailer</a:t>
            </a:r>
          </a:p>
          <a:p>
            <a:pPr lvl="2"/>
            <a:endParaRPr lang="en-US" dirty="0">
              <a:solidFill>
                <a:prstClr val="black"/>
              </a:solidFill>
            </a:endParaRPr>
          </a:p>
          <a:p>
            <a:pPr lvl="1"/>
            <a:endParaRPr lang="en-US" dirty="0">
              <a:solidFill>
                <a:prstClr val="black"/>
              </a:solidFill>
            </a:endParaRPr>
          </a:p>
          <a:p>
            <a:pPr marL="457200" lvl="1" indent="0">
              <a:buNone/>
            </a:pPr>
            <a:endParaRPr lang="en-US" dirty="0"/>
          </a:p>
        </p:txBody>
      </p:sp>
      <p:sp>
        <p:nvSpPr>
          <p:cNvPr id="4" name="TextBox 3"/>
          <p:cNvSpPr txBox="1"/>
          <p:nvPr/>
        </p:nvSpPr>
        <p:spPr>
          <a:xfrm>
            <a:off x="1194339" y="3490167"/>
            <a:ext cx="310192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prior, non-qualifying months are cleared.</a:t>
            </a:r>
          </a:p>
        </p:txBody>
      </p:sp>
      <p:sp>
        <p:nvSpPr>
          <p:cNvPr id="8" name="TextBox 7"/>
          <p:cNvSpPr txBox="1"/>
          <p:nvPr/>
        </p:nvSpPr>
        <p:spPr>
          <a:xfrm>
            <a:off x="1194339" y="4340408"/>
            <a:ext cx="310192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ABAWDs who closed through Dec. 31,</a:t>
            </a:r>
            <a:r>
              <a:rPr kumimoji="0" lang="en-US"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2023, may reapply.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178" y="293821"/>
            <a:ext cx="3857541" cy="2571694"/>
          </a:xfrm>
          <a:prstGeom prst="rect">
            <a:avLst/>
          </a:prstGeom>
          <a:ln>
            <a:solidFill>
              <a:schemeClr val="tx1"/>
            </a:solidFill>
          </a:ln>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770" y="3242724"/>
            <a:ext cx="3771225" cy="2514150"/>
          </a:xfrm>
          <a:prstGeom prst="rect">
            <a:avLst/>
          </a:prstGeom>
          <a:ln>
            <a:solidFill>
              <a:schemeClr val="tx1"/>
            </a:solidFill>
          </a:ln>
        </p:spPr>
      </p:pic>
    </p:spTree>
    <p:custDataLst>
      <p:tags r:id="rId1"/>
    </p:custDataLst>
    <p:extLst>
      <p:ext uri="{BB962C8B-B14F-4D97-AF65-F5344CB8AC3E}">
        <p14:creationId xmlns:p14="http://schemas.microsoft.com/office/powerpoint/2010/main" val="1710572085"/>
      </p:ext>
    </p:extLst>
  </p:cSld>
  <p:clrMapOvr>
    <a:masterClrMapping/>
  </p:clrMapOvr>
  <mc:AlternateContent xmlns:mc="http://schemas.openxmlformats.org/markup-compatibility/2006" xmlns:p14="http://schemas.microsoft.com/office/powerpoint/2010/main">
    <mc:Choice Requires="p14">
      <p:transition p14:dur="0" advTm="21891"/>
    </mc:Choice>
    <mc:Fallback xmlns="">
      <p:transition advTm="2189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92FF-2B06-9970-6F8B-082BF89359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90924A-C3EA-18AB-3B21-249DEA1332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50F490D-F7BE-261F-7C2A-376228AB9034}"/>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3DED9960-9707-6069-19D5-C67F3AAB3BF3}"/>
              </a:ext>
            </a:extLst>
          </p:cNvPr>
          <p:cNvSpPr>
            <a:spLocks noGrp="1"/>
          </p:cNvSpPr>
          <p:nvPr>
            <p:ph idx="1"/>
          </p:nvPr>
        </p:nvSpPr>
        <p:spPr>
          <a:xfrm>
            <a:off x="838200" y="1455938"/>
            <a:ext cx="10515600" cy="4721025"/>
          </a:xfrm>
        </p:spPr>
        <p:txBody>
          <a:bodyPr>
            <a:normAutofit/>
          </a:bodyPr>
          <a:lstStyle/>
          <a:p>
            <a:pPr marL="0" indent="0">
              <a:buNone/>
            </a:pPr>
            <a:r>
              <a:rPr lang="en-US" b="1" dirty="0"/>
              <a:t>ABAWD Updates (continued)</a:t>
            </a:r>
          </a:p>
          <a:p>
            <a:pPr>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In 2024, ABAWD requirements began a new 36-month period beginning January 1</a:t>
            </a:r>
            <a:r>
              <a:rPr lang="en-US" sz="22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200" dirty="0">
                <a:effectLst/>
                <a:latin typeface="Calibri" panose="020F0502020204030204" pitchFamily="34" charset="0"/>
                <a:ea typeface="Calibri" panose="020F0502020204030204" pitchFamily="34" charset="0"/>
                <a:cs typeface="Times New Roman" panose="02020603050405020304" pitchFamily="18" charset="0"/>
              </a:rPr>
              <a:t> of this year through December 31</a:t>
            </a:r>
            <a:r>
              <a:rPr lang="en-US" sz="22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200" dirty="0">
                <a:effectLst/>
                <a:latin typeface="Calibri" panose="020F0502020204030204" pitchFamily="34" charset="0"/>
                <a:ea typeface="Calibri" panose="020F0502020204030204" pitchFamily="34" charset="0"/>
                <a:cs typeface="Times New Roman" panose="02020603050405020304" pitchFamily="18" charset="0"/>
              </a:rPr>
              <a:t>, 2026. </a:t>
            </a:r>
          </a:p>
          <a:p>
            <a:pPr>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In this new period, mandatory ABAWDs will have prior non-qualifying months cleared through December 31</a:t>
            </a:r>
            <a:r>
              <a:rPr lang="en-US" sz="22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200" dirty="0">
                <a:effectLst/>
                <a:latin typeface="Calibri" panose="020F0502020204030204" pitchFamily="34" charset="0"/>
                <a:ea typeface="Calibri" panose="020F0502020204030204" pitchFamily="34" charset="0"/>
                <a:cs typeface="Times New Roman" panose="02020603050405020304" pitchFamily="18" charset="0"/>
              </a:rPr>
              <a:t>, 2023. </a:t>
            </a:r>
          </a:p>
          <a:p>
            <a:pPr>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Additionally, ABAWDs who have previously closed will now have the option to reapply with a brand new 3-month period. A postcard was sen</a:t>
            </a:r>
            <a:r>
              <a:rPr lang="en-US" sz="2200" dirty="0">
                <a:latin typeface="Calibri" panose="020F0502020204030204" pitchFamily="34" charset="0"/>
                <a:ea typeface="Calibri" panose="020F0502020204030204" pitchFamily="34" charset="0"/>
                <a:cs typeface="Times New Roman" panose="02020603050405020304" pitchFamily="18" charset="0"/>
              </a:rPr>
              <a:t>t out to ABAWDs to let them know they can reapply. </a:t>
            </a:r>
          </a:p>
          <a:p>
            <a:pPr marL="0" indent="0">
              <a:lnSpc>
                <a:spcPct val="107000"/>
              </a:lnSpc>
              <a:spcBef>
                <a:spcPts val="0"/>
              </a:spcBef>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p>
            <a:pPr marL="914400" lvl="2" indent="0">
              <a:buNone/>
            </a:pPr>
            <a:endParaRPr lang="en-US" sz="16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243272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DF81FA-B18F-FF42-9E02-5B7B8B0F6A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4085716-D2B2-0243-A1DA-EE13F2A1771E}"/>
              </a:ext>
              <a:ext uri="{C183D7F6-B498-43B3-948B-1728B52AA6E4}">
                <adec:decorative xmlns:adec="http://schemas.microsoft.com/office/drawing/2017/decorative" val="1"/>
              </a:ext>
            </a:extLst>
          </p:cNvPr>
          <p:cNvSpPr>
            <a:spLocks noGrp="1"/>
          </p:cNvSpPr>
          <p:nvPr>
            <p:ph idx="1"/>
          </p:nvPr>
        </p:nvSpPr>
        <p:spPr>
          <a:xfrm>
            <a:off x="838200" y="1457880"/>
            <a:ext cx="6959885" cy="4345968"/>
          </a:xfrm>
        </p:spPr>
        <p:txBody>
          <a:bodyPr>
            <a:normAutofit/>
          </a:bodyPr>
          <a:lstStyle/>
          <a:p>
            <a:pPr lvl="1"/>
            <a:endParaRPr lang="en-US" dirty="0">
              <a:solidFill>
                <a:prstClr val="black"/>
              </a:solidFill>
            </a:endParaRPr>
          </a:p>
          <a:p>
            <a:pPr marL="457200" lvl="1" indent="0">
              <a:buNone/>
            </a:pPr>
            <a:endParaRPr lang="en-US" dirty="0"/>
          </a:p>
        </p:txBody>
      </p:sp>
      <p:sp>
        <p:nvSpPr>
          <p:cNvPr id="4" name="Title 3"/>
          <p:cNvSpPr>
            <a:spLocks noGrp="1"/>
          </p:cNvSpPr>
          <p:nvPr>
            <p:ph type="title"/>
          </p:nvPr>
        </p:nvSpPr>
        <p:spPr>
          <a:xfrm>
            <a:off x="1739218" y="98757"/>
            <a:ext cx="10515600" cy="1325563"/>
          </a:xfrm>
        </p:spPr>
        <p:txBody>
          <a:bodyPr/>
          <a:lstStyle/>
          <a:p>
            <a:r>
              <a:rPr lang="en-US" dirty="0">
                <a:solidFill>
                  <a:srgbClr val="4365B8"/>
                </a:solidFill>
              </a:rPr>
              <a:t>2024: New Waiver</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78736" y="1098957"/>
            <a:ext cx="5129044" cy="3845525"/>
          </a:xfrm>
          <a:prstGeom prst="rect">
            <a:avLst/>
          </a:prstGeom>
          <a:ln>
            <a:solidFill>
              <a:schemeClr val="tx1"/>
            </a:solidFill>
          </a:ln>
        </p:spPr>
      </p:pic>
      <p:sp>
        <p:nvSpPr>
          <p:cNvPr id="2" name="Rectangle 1"/>
          <p:cNvSpPr/>
          <p:nvPr/>
        </p:nvSpPr>
        <p:spPr>
          <a:xfrm>
            <a:off x="263636" y="1544391"/>
            <a:ext cx="6096000" cy="2954655"/>
          </a:xfrm>
          <a:prstGeom prst="rect">
            <a:avLst/>
          </a:prstGeom>
        </p:spPr>
        <p:txBody>
          <a:bodyPr>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Feb. 1, 2024</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Jan. 31, 2025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King County (Muckleshoot waived)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Snohomish no longer mandatory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Based on Washington labor market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75588626"/>
      </p:ext>
    </p:extLst>
  </p:cSld>
  <p:clrMapOvr>
    <a:masterClrMapping/>
  </p:clrMapOvr>
  <mc:AlternateContent xmlns:mc="http://schemas.openxmlformats.org/markup-compatibility/2006" xmlns:p14="http://schemas.microsoft.com/office/powerpoint/2010/main">
    <mc:Choice Requires="p14">
      <p:transition p14:dur="0" advTm="21891"/>
    </mc:Choice>
    <mc:Fallback xmlns="">
      <p:transition advTm="2189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4293-5DE6-1B63-4091-545076F251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13E06C-4094-4418-3EB8-0A8FB823EE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E3F9ACA7-8BD9-ED83-C0A7-5982A2DEB917}"/>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CC4F0547-0C9F-3F59-3515-9377F99413F8}"/>
              </a:ext>
            </a:extLst>
          </p:cNvPr>
          <p:cNvSpPr>
            <a:spLocks noGrp="1"/>
          </p:cNvSpPr>
          <p:nvPr>
            <p:ph idx="1"/>
          </p:nvPr>
        </p:nvSpPr>
        <p:spPr>
          <a:xfrm>
            <a:off x="838200" y="1455938"/>
            <a:ext cx="10515600" cy="4721025"/>
          </a:xfrm>
        </p:spPr>
        <p:txBody>
          <a:bodyPr>
            <a:normAutofit/>
          </a:bodyPr>
          <a:lstStyle/>
          <a:p>
            <a:pPr marL="0" indent="0">
              <a:buNone/>
            </a:pPr>
            <a:r>
              <a:rPr lang="en-US" b="1" dirty="0"/>
              <a:t>ABAWD Updates (continued)</a:t>
            </a:r>
          </a:p>
          <a:p>
            <a:pPr>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In addition to the 36-month reset, WA recently received its new USDA waiver approval beginning February 1st, 2024, through January 31st, 2025. </a:t>
            </a:r>
          </a:p>
          <a:p>
            <a:pPr>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Under this new waiver only King County is the mandatory county and Snohomish County is now waived. </a:t>
            </a:r>
            <a:r>
              <a:rPr lang="en-US" sz="2200" dirty="0">
                <a:latin typeface="Calibri" panose="020F0502020204030204" pitchFamily="34" charset="0"/>
                <a:ea typeface="Calibri" panose="020F0502020204030204" pitchFamily="34" charset="0"/>
                <a:cs typeface="Times New Roman" panose="02020603050405020304" pitchFamily="18" charset="0"/>
              </a:rPr>
              <a:t>W</a:t>
            </a:r>
            <a:r>
              <a:rPr lang="en-US" sz="2200" dirty="0">
                <a:effectLst/>
                <a:latin typeface="Calibri" panose="020F0502020204030204" pitchFamily="34" charset="0"/>
                <a:ea typeface="Calibri" panose="020F0502020204030204" pitchFamily="34" charset="0"/>
                <a:cs typeface="Times New Roman" panose="02020603050405020304" pitchFamily="18" charset="0"/>
              </a:rPr>
              <a:t>hy King County only?</a:t>
            </a:r>
          </a:p>
          <a:p>
            <a:pPr lvl="1">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DSHS</a:t>
            </a:r>
            <a:r>
              <a:rPr lang="en-US" sz="2200" dirty="0">
                <a:effectLst/>
                <a:latin typeface="Calibri" panose="020F0502020204030204" pitchFamily="34" charset="0"/>
                <a:ea typeface="Calibri" panose="020F0502020204030204" pitchFamily="34" charset="0"/>
                <a:cs typeface="Times New Roman" panose="02020603050405020304" pitchFamily="18" charset="0"/>
              </a:rPr>
              <a:t> works with the Center of Budget Policy and Priorities who compile recent 24-month labor market data to compare Washington counties’ unemployment rates. If they are higher than the 20% national average (which is 4.5%), then they are waived. All other counties outside King County averaged around 4.7%. </a:t>
            </a:r>
          </a:p>
          <a:p>
            <a:pPr>
              <a:lnSpc>
                <a:spcPct val="107000"/>
              </a:lnSpc>
              <a:spcBef>
                <a:spcPts val="0"/>
              </a:spcBef>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p>
            <a:pPr marL="914400" lvl="2" indent="0">
              <a:buNone/>
            </a:pPr>
            <a:endParaRPr lang="en-US" sz="16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6997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CA91C-0E84-5D44-8E75-DAE90BC2E0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8FA23F-B74A-1647-9501-26A1483055CE}"/>
              </a:ext>
            </a:extLst>
          </p:cNvPr>
          <p:cNvSpPr>
            <a:spLocks noGrp="1"/>
          </p:cNvSpPr>
          <p:nvPr>
            <p:ph type="title"/>
          </p:nvPr>
        </p:nvSpPr>
        <p:spPr>
          <a:xfrm>
            <a:off x="838200" y="365125"/>
            <a:ext cx="6857144" cy="1325563"/>
          </a:xfrm>
        </p:spPr>
        <p:txBody>
          <a:bodyPr/>
          <a:lstStyle/>
          <a:p>
            <a:r>
              <a:rPr lang="en-US"/>
              <a:t>       </a:t>
            </a:r>
          </a:p>
        </p:txBody>
      </p:sp>
      <p:sp>
        <p:nvSpPr>
          <p:cNvPr id="11" name="Content Placeholder 10">
            <a:extLst>
              <a:ext uri="{FF2B5EF4-FFF2-40B4-BE49-F238E27FC236}">
                <a16:creationId xmlns:a16="http://schemas.microsoft.com/office/drawing/2014/main" id="{CD4E791F-756F-7040-BCCF-8D3881DD1A1A}"/>
              </a:ext>
            </a:extLst>
          </p:cNvPr>
          <p:cNvSpPr>
            <a:spLocks noGrp="1"/>
          </p:cNvSpPr>
          <p:nvPr>
            <p:ph idx="1"/>
          </p:nvPr>
        </p:nvSpPr>
        <p:spPr>
          <a:xfrm>
            <a:off x="458002" y="365125"/>
            <a:ext cx="7023631" cy="4371066"/>
          </a:xfrm>
        </p:spPr>
        <p:txBody>
          <a:bodyPr>
            <a:normAutofit/>
          </a:bodyPr>
          <a:lstStyle/>
          <a:p>
            <a:endParaRPr lang="en-US" dirty="0"/>
          </a:p>
          <a:p>
            <a:endParaRPr lang="en-US" dirty="0"/>
          </a:p>
          <a:p>
            <a:endParaRPr lang="en-US" dirty="0"/>
          </a:p>
          <a:p>
            <a:endParaRPr lang="en-US" dirty="0"/>
          </a:p>
          <a:p>
            <a:pPr marL="0" indent="0" algn="ctr">
              <a:buNone/>
            </a:pPr>
            <a:r>
              <a:rPr lang="en-US" sz="6000" dirty="0"/>
              <a:t>Questions?</a:t>
            </a:r>
          </a:p>
        </p:txBody>
      </p:sp>
      <p:pic>
        <p:nvPicPr>
          <p:cNvPr id="5" name="Picture 4">
            <a:extLst>
              <a:ext uri="{FF2B5EF4-FFF2-40B4-BE49-F238E27FC236}">
                <a16:creationId xmlns:a16="http://schemas.microsoft.com/office/drawing/2014/main" id="{48DF81FA-B18F-FF42-9E02-5B7B8B0F6A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6052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F73E0-812C-EDA1-DBEC-9D95D28BAA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9CA75F-8909-F612-38D4-2A2D1EAB5C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755A1D9-334D-D4DB-6D14-3EA34A287464}"/>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7141255D-9929-E38C-6648-F62D43CE6771}"/>
              </a:ext>
            </a:extLst>
          </p:cNvPr>
          <p:cNvSpPr>
            <a:spLocks noGrp="1"/>
          </p:cNvSpPr>
          <p:nvPr>
            <p:ph idx="1"/>
          </p:nvPr>
        </p:nvSpPr>
        <p:spPr>
          <a:xfrm>
            <a:off x="838200" y="1455938"/>
            <a:ext cx="10515600" cy="4721025"/>
          </a:xfrm>
        </p:spPr>
        <p:txBody>
          <a:bodyPr>
            <a:normAutofit fontScale="25000" lnSpcReduction="20000"/>
          </a:bodyPr>
          <a:lstStyle/>
          <a:p>
            <a:pPr marL="0" indent="0">
              <a:buNone/>
            </a:pPr>
            <a:r>
              <a:rPr lang="en-US" sz="8600" b="1" dirty="0"/>
              <a:t>ABAWD Q&amp;A</a:t>
            </a:r>
          </a:p>
          <a:p>
            <a:pPr marL="0" indent="0">
              <a:lnSpc>
                <a:spcPct val="107000"/>
              </a:lnSpc>
              <a:spcBef>
                <a:spcPts val="0"/>
              </a:spcBef>
              <a:buNone/>
            </a:pPr>
            <a:r>
              <a:rPr lang="en-US" sz="8800" b="1" dirty="0">
                <a:effectLst/>
                <a:ea typeface="Calibri" panose="020F0502020204030204" pitchFamily="34" charset="0"/>
                <a:cs typeface="Times New Roman" panose="02020603050405020304" pitchFamily="18" charset="0"/>
              </a:rPr>
              <a:t>Question: Are waiver updates completed yearly? </a:t>
            </a:r>
          </a:p>
          <a:p>
            <a:pPr marL="0" indent="0">
              <a:lnSpc>
                <a:spcPct val="107000"/>
              </a:lnSpc>
              <a:spcBef>
                <a:spcPts val="0"/>
              </a:spcBef>
              <a:buNone/>
            </a:pPr>
            <a:r>
              <a:rPr lang="en-US" sz="8800" b="1" dirty="0">
                <a:ea typeface="Calibri" panose="020F0502020204030204" pitchFamily="34" charset="0"/>
                <a:cs typeface="Times New Roman" panose="02020603050405020304" pitchFamily="18" charset="0"/>
              </a:rPr>
              <a:t>Answer: </a:t>
            </a:r>
            <a:r>
              <a:rPr lang="en-US" sz="8800" dirty="0">
                <a:effectLst/>
                <a:ea typeface="Calibri" panose="020F0502020204030204" pitchFamily="34" charset="0"/>
                <a:cs typeface="Times New Roman" panose="02020603050405020304" pitchFamily="18" charset="0"/>
              </a:rPr>
              <a:t>Yes – This process is currently done yearly, as mentioned in the earlier slide about the waiver update. We start work with CBPP around August to prepare for near updates unless federal regulation changes in the future alter this process. </a:t>
            </a:r>
          </a:p>
          <a:p>
            <a:pPr>
              <a:lnSpc>
                <a:spcPct val="107000"/>
              </a:lnSpc>
              <a:spcBef>
                <a:spcPts val="0"/>
              </a:spcBef>
            </a:pPr>
            <a:endParaRPr lang="en-US" sz="8800"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8800" b="1" dirty="0">
                <a:effectLst/>
                <a:ea typeface="Calibri" panose="020F0502020204030204" pitchFamily="34" charset="0"/>
                <a:cs typeface="Times New Roman" panose="02020603050405020304" pitchFamily="18" charset="0"/>
              </a:rPr>
              <a:t>Question: What progress and what timeline can we anticipate for the referral process of ABAWD individuals? What is the guidance around communicating services to ABAWDs who state that they are not seeking employment? </a:t>
            </a:r>
          </a:p>
          <a:p>
            <a:pPr marL="0" indent="0">
              <a:lnSpc>
                <a:spcPct val="107000"/>
              </a:lnSpc>
              <a:spcBef>
                <a:spcPts val="0"/>
              </a:spcBef>
              <a:buNone/>
            </a:pPr>
            <a:r>
              <a:rPr lang="en-US" sz="8800" b="1" dirty="0">
                <a:ea typeface="Calibri" panose="020F0502020204030204" pitchFamily="34" charset="0"/>
                <a:cs typeface="Times New Roman" panose="02020603050405020304" pitchFamily="18" charset="0"/>
              </a:rPr>
              <a:t>Answer: </a:t>
            </a:r>
            <a:r>
              <a:rPr lang="en-US" sz="8800" dirty="0">
                <a:effectLst/>
                <a:ea typeface="Calibri" panose="020F0502020204030204" pitchFamily="34" charset="0"/>
                <a:cs typeface="Times New Roman" panose="02020603050405020304" pitchFamily="18" charset="0"/>
              </a:rPr>
              <a:t>Currently, BFET referrals done through our Barcode system can be used for not only interested participants, but also mandatory ABAWDs.</a:t>
            </a:r>
          </a:p>
          <a:p>
            <a:pPr>
              <a:lnSpc>
                <a:spcPct val="107000"/>
              </a:lnSpc>
              <a:spcBef>
                <a:spcPts val="0"/>
              </a:spcBef>
            </a:pPr>
            <a:r>
              <a:rPr lang="en-US" sz="8800" dirty="0">
                <a:effectLst/>
                <a:ea typeface="Calibri" panose="020F0502020204030204" pitchFamily="34" charset="0"/>
                <a:cs typeface="Times New Roman" panose="02020603050405020304" pitchFamily="18" charset="0"/>
              </a:rPr>
              <a:t>Through this process, an eligibility worker can generate a referral to our virtual case management center (VCMC) who will get in touch with an ABAWD.</a:t>
            </a:r>
          </a:p>
          <a:p>
            <a:pPr>
              <a:lnSpc>
                <a:spcPct val="107000"/>
              </a:lnSpc>
              <a:spcBef>
                <a:spcPts val="0"/>
              </a:spcBef>
            </a:pPr>
            <a:r>
              <a:rPr lang="en-US" sz="8800" dirty="0">
                <a:effectLst/>
                <a:ea typeface="Calibri" panose="020F0502020204030204" pitchFamily="34" charset="0"/>
                <a:cs typeface="Times New Roman" panose="02020603050405020304" pitchFamily="18" charset="0"/>
              </a:rPr>
              <a:t>From there, case management staff will screen </a:t>
            </a:r>
            <a:r>
              <a:rPr lang="en-US" sz="8800" dirty="0">
                <a:ea typeface="Calibri" panose="020F0502020204030204" pitchFamily="34" charset="0"/>
                <a:cs typeface="Times New Roman" panose="02020603050405020304" pitchFamily="18" charset="0"/>
              </a:rPr>
              <a:t>them using</a:t>
            </a:r>
            <a:r>
              <a:rPr lang="en-US" sz="8800" dirty="0">
                <a:effectLst/>
                <a:ea typeface="Calibri" panose="020F0502020204030204" pitchFamily="34" charset="0"/>
                <a:cs typeface="Times New Roman" panose="02020603050405020304" pitchFamily="18" charset="0"/>
              </a:rPr>
              <a:t> specific questions to determine how a person </a:t>
            </a:r>
            <a:r>
              <a:rPr lang="en-US" sz="8800" dirty="0">
                <a:ea typeface="Calibri" panose="020F0502020204030204" pitchFamily="34" charset="0"/>
                <a:cs typeface="Times New Roman" panose="02020603050405020304" pitchFamily="18" charset="0"/>
              </a:rPr>
              <a:t>would like to </a:t>
            </a:r>
            <a:r>
              <a:rPr lang="en-US" sz="8800" dirty="0">
                <a:effectLst/>
                <a:ea typeface="Calibri" panose="020F0502020204030204" pitchFamily="34" charset="0"/>
                <a:cs typeface="Times New Roman" panose="02020603050405020304" pitchFamily="18" charset="0"/>
              </a:rPr>
              <a:t>participate in BFET. </a:t>
            </a:r>
          </a:p>
          <a:p>
            <a:pPr>
              <a:lnSpc>
                <a:spcPct val="107000"/>
              </a:lnSpc>
              <a:spcBef>
                <a:spcPts val="0"/>
              </a:spcBef>
            </a:pPr>
            <a:r>
              <a:rPr lang="en-US" sz="8800" dirty="0">
                <a:effectLst/>
                <a:ea typeface="Calibri" panose="020F0502020204030204" pitchFamily="34" charset="0"/>
                <a:cs typeface="Times New Roman" panose="02020603050405020304" pitchFamily="18" charset="0"/>
              </a:rPr>
              <a:t>This process will also include sending a direct referral to applicable BFET providers. </a:t>
            </a:r>
          </a:p>
          <a:p>
            <a:endParaRPr lang="en-US" sz="4200" dirty="0"/>
          </a:p>
          <a:p>
            <a:pPr marL="914400" lvl="2" indent="0">
              <a:buNone/>
            </a:pPr>
            <a:endParaRPr lang="en-US" sz="4200" dirty="0"/>
          </a:p>
          <a:p>
            <a:pPr marL="0" indent="0">
              <a:buNone/>
            </a:pPr>
            <a:endParaRPr lang="en-US" sz="4200" dirty="0"/>
          </a:p>
          <a:p>
            <a:pPr marL="0" indent="0">
              <a:buNone/>
            </a:pPr>
            <a:endParaRPr lang="en-US" sz="2000" dirty="0"/>
          </a:p>
        </p:txBody>
      </p:sp>
    </p:spTree>
    <p:extLst>
      <p:ext uri="{BB962C8B-B14F-4D97-AF65-F5344CB8AC3E}">
        <p14:creationId xmlns:p14="http://schemas.microsoft.com/office/powerpoint/2010/main" val="59182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898C-D1B4-304D-CA6B-F8CB4DDA72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665425-4511-8343-1EF8-7EFC442758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A8655B4-D598-F932-7F19-2FF4A0251E16}"/>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34F37EF9-73A4-9660-39FB-B69DABE5E338}"/>
              </a:ext>
            </a:extLst>
          </p:cNvPr>
          <p:cNvSpPr>
            <a:spLocks noGrp="1"/>
          </p:cNvSpPr>
          <p:nvPr>
            <p:ph idx="1"/>
          </p:nvPr>
        </p:nvSpPr>
        <p:spPr>
          <a:xfrm>
            <a:off x="838200" y="1455938"/>
            <a:ext cx="10515600" cy="4721025"/>
          </a:xfrm>
        </p:spPr>
        <p:txBody>
          <a:bodyPr>
            <a:normAutofit lnSpcReduction="10000"/>
          </a:bodyPr>
          <a:lstStyle/>
          <a:p>
            <a:pPr marL="0" indent="0">
              <a:buNone/>
            </a:pPr>
            <a:r>
              <a:rPr lang="en-US" b="1" dirty="0"/>
              <a:t>ABAWD Q&amp;A (continued)</a:t>
            </a:r>
            <a:endParaRPr lang="en-US" sz="3000" b="1" dirty="0"/>
          </a:p>
          <a:p>
            <a:pPr marL="0" indent="0">
              <a:lnSpc>
                <a:spcPct val="107000"/>
              </a:lnSpc>
              <a:spcBef>
                <a:spcPts val="0"/>
              </a:spcBef>
              <a:buNone/>
            </a:pPr>
            <a:r>
              <a:rPr lang="en-US" sz="2200" b="1" dirty="0">
                <a:latin typeface="Calibri" panose="020F0502020204030204" pitchFamily="34" charset="0"/>
                <a:ea typeface="Calibri" panose="020F0502020204030204" pitchFamily="34" charset="0"/>
                <a:cs typeface="Times New Roman" panose="02020603050405020304" pitchFamily="18" charset="0"/>
              </a:rPr>
              <a:t>Question: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What is the guidance around communicating services to ABAWDs who state they are not seeking employment?</a:t>
            </a:r>
          </a:p>
          <a:p>
            <a:pPr marL="0" indent="0">
              <a:lnSpc>
                <a:spcPct val="107000"/>
              </a:lnSpc>
              <a:spcBef>
                <a:spcPts val="0"/>
              </a:spcBef>
              <a:buNone/>
            </a:pPr>
            <a:r>
              <a:rPr lang="en-US" sz="2200" b="1" dirty="0">
                <a:latin typeface="Calibri" panose="020F0502020204030204" pitchFamily="34" charset="0"/>
                <a:ea typeface="Calibri" panose="020F0502020204030204" pitchFamily="34" charset="0"/>
                <a:cs typeface="Times New Roman" panose="02020603050405020304" pitchFamily="18" charset="0"/>
              </a:rPr>
              <a:t>Answer: </a:t>
            </a:r>
            <a:r>
              <a:rPr lang="en-US" sz="2200" dirty="0">
                <a:effectLst/>
                <a:latin typeface="Calibri" panose="020F0502020204030204" pitchFamily="34" charset="0"/>
                <a:ea typeface="Calibri" panose="020F0502020204030204" pitchFamily="34" charset="0"/>
                <a:cs typeface="Times New Roman" panose="02020603050405020304" pitchFamily="18" charset="0"/>
              </a:rPr>
              <a:t>In this instance, it’s important to reiterate participation requirements to ABAWDs. They must either work, look for work, or participate in approved programming to maintain their benefits. </a:t>
            </a:r>
          </a:p>
          <a:p>
            <a:pPr>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If they are not seeking employment, it’s important to understand why?</a:t>
            </a:r>
          </a:p>
          <a:p>
            <a:pPr lvl="1">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Are they facing barriers such as homelessness?</a:t>
            </a:r>
          </a:p>
          <a:p>
            <a:pPr lvl="1">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Do they have potential physical or health issues preventing them from working?</a:t>
            </a:r>
          </a:p>
          <a:p>
            <a:pPr lvl="1">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Would they instead benefit on focusing on skill gains first?</a:t>
            </a:r>
          </a:p>
          <a:p>
            <a:pPr lvl="1">
              <a:lnSpc>
                <a:spcPct val="107000"/>
              </a:lnSpc>
              <a:spcBef>
                <a:spcPts val="0"/>
              </a:spcBef>
            </a:pPr>
            <a:r>
              <a:rPr lang="en-US" sz="2200" dirty="0">
                <a:effectLst/>
                <a:latin typeface="Calibri" panose="020F0502020204030204" pitchFamily="34" charset="0"/>
                <a:ea typeface="Calibri" panose="020F0502020204030204" pitchFamily="34" charset="0"/>
                <a:cs typeface="Times New Roman" panose="02020603050405020304" pitchFamily="18" charset="0"/>
              </a:rPr>
              <a:t>Or would Workfare better suit them as it requires less hours and can build important work experience?</a:t>
            </a:r>
          </a:p>
          <a:p>
            <a:pPr>
              <a:lnSpc>
                <a:spcPct val="107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Please s</a:t>
            </a:r>
            <a:r>
              <a:rPr lang="en-US" sz="2200" dirty="0">
                <a:effectLst/>
                <a:latin typeface="Calibri" panose="020F0502020204030204" pitchFamily="34" charset="0"/>
                <a:ea typeface="Calibri" panose="020F0502020204030204" pitchFamily="34" charset="0"/>
                <a:cs typeface="Times New Roman" panose="02020603050405020304" pitchFamily="18" charset="0"/>
              </a:rPr>
              <a:t>end any additional questions to </a:t>
            </a:r>
            <a:r>
              <a:rPr lang="en-US" sz="2200" dirty="0">
                <a:effectLst/>
                <a:latin typeface="Calibri" panose="020F0502020204030204" pitchFamily="34" charset="0"/>
                <a:ea typeface="Calibri" panose="020F0502020204030204" pitchFamily="34" charset="0"/>
                <a:cs typeface="Times New Roman" panose="02020603050405020304" pitchFamily="18" charset="0"/>
                <a:hlinkClick r:id="rId4"/>
              </a:rPr>
              <a:t>Troy.Burgess@dshs.wa.gov</a:t>
            </a:r>
            <a:r>
              <a:rPr lang="en-US" sz="2200" dirty="0">
                <a:effectLst/>
                <a:latin typeface="Calibri" panose="020F0502020204030204" pitchFamily="34" charset="0"/>
                <a:ea typeface="Calibri" panose="020F0502020204030204" pitchFamily="34" charset="0"/>
                <a:cs typeface="Times New Roman" panose="02020603050405020304" pitchFamily="18" charset="0"/>
              </a:rPr>
              <a:t> or </a:t>
            </a:r>
            <a:r>
              <a:rPr lang="en-US" sz="2200" dirty="0">
                <a:effectLst/>
                <a:latin typeface="Calibri" panose="020F0502020204030204" pitchFamily="34" charset="0"/>
                <a:ea typeface="Calibri" panose="020F0502020204030204" pitchFamily="34" charset="0"/>
                <a:cs typeface="Times New Roman" panose="02020603050405020304" pitchFamily="18" charset="0"/>
                <a:hlinkClick r:id="rId5"/>
              </a:rPr>
              <a:t>Derek.Ryiter@dshs.wa.gov</a:t>
            </a:r>
            <a:r>
              <a:rPr lang="en-US" sz="22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43516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CA91C-0E84-5D44-8E75-DAE90BC2E0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8FA23F-B74A-1647-9501-26A1483055CE}"/>
              </a:ext>
            </a:extLst>
          </p:cNvPr>
          <p:cNvSpPr>
            <a:spLocks noGrp="1"/>
          </p:cNvSpPr>
          <p:nvPr>
            <p:ph type="title"/>
          </p:nvPr>
        </p:nvSpPr>
        <p:spPr>
          <a:xfrm>
            <a:off x="838200" y="365125"/>
            <a:ext cx="6857144" cy="1325563"/>
          </a:xfrm>
        </p:spPr>
        <p:txBody>
          <a:bodyPr/>
          <a:lstStyle/>
          <a:p>
            <a:r>
              <a:rPr lang="en-US"/>
              <a:t>       </a:t>
            </a:r>
          </a:p>
        </p:txBody>
      </p:sp>
      <p:sp>
        <p:nvSpPr>
          <p:cNvPr id="11" name="Content Placeholder 10">
            <a:extLst>
              <a:ext uri="{FF2B5EF4-FFF2-40B4-BE49-F238E27FC236}">
                <a16:creationId xmlns:a16="http://schemas.microsoft.com/office/drawing/2014/main" id="{CD4E791F-756F-7040-BCCF-8D3881DD1A1A}"/>
              </a:ext>
            </a:extLst>
          </p:cNvPr>
          <p:cNvSpPr>
            <a:spLocks noGrp="1"/>
          </p:cNvSpPr>
          <p:nvPr>
            <p:ph idx="1"/>
          </p:nvPr>
        </p:nvSpPr>
        <p:spPr>
          <a:xfrm>
            <a:off x="671713" y="-247257"/>
            <a:ext cx="7023631" cy="4420794"/>
          </a:xfrm>
        </p:spPr>
        <p:txBody>
          <a:bodyPr>
            <a:normAutofit fontScale="77500" lnSpcReduction="20000"/>
          </a:bodyPr>
          <a:lstStyle/>
          <a:p>
            <a:endParaRPr lang="en-US" dirty="0"/>
          </a:p>
          <a:p>
            <a:endParaRPr lang="en-US" dirty="0"/>
          </a:p>
          <a:p>
            <a:endParaRPr lang="en-US" dirty="0"/>
          </a:p>
          <a:p>
            <a:endParaRPr lang="en-US" sz="5500" dirty="0"/>
          </a:p>
          <a:p>
            <a:pPr marL="0" indent="0" algn="ctr">
              <a:buNone/>
            </a:pPr>
            <a:r>
              <a:rPr lang="en-US" sz="5200" dirty="0"/>
              <a:t>Thank you!</a:t>
            </a:r>
            <a:endParaRPr lang="en-US" sz="5200" dirty="0">
              <a:sym typeface="Wingdings" panose="05000000000000000000" pitchFamily="2" charset="2"/>
            </a:endParaRPr>
          </a:p>
          <a:p>
            <a:pPr marL="0" indent="0" algn="ctr">
              <a:buNone/>
            </a:pPr>
            <a:endParaRPr lang="en-US" sz="5200" dirty="0">
              <a:sym typeface="Wingdings" panose="05000000000000000000" pitchFamily="2" charset="2"/>
            </a:endParaRPr>
          </a:p>
          <a:p>
            <a:pPr marL="0" indent="0" algn="ctr">
              <a:buNone/>
            </a:pPr>
            <a:r>
              <a:rPr lang="en-US" sz="3200" dirty="0">
                <a:sym typeface="Wingdings" panose="05000000000000000000" pitchFamily="2" charset="2"/>
                <a:hlinkClick r:id="rId5"/>
              </a:rPr>
              <a:t>Troy.Burgess@dshs.wa.gov</a:t>
            </a:r>
            <a:endParaRPr lang="en-US" sz="3200" dirty="0">
              <a:sym typeface="Wingdings" panose="05000000000000000000" pitchFamily="2" charset="2"/>
            </a:endParaRPr>
          </a:p>
          <a:p>
            <a:pPr marL="0" indent="0" algn="ctr">
              <a:buNone/>
            </a:pPr>
            <a:r>
              <a:rPr lang="en-US" sz="3200" dirty="0">
                <a:sym typeface="Wingdings" panose="05000000000000000000" pitchFamily="2" charset="2"/>
                <a:hlinkClick r:id="rId6"/>
              </a:rPr>
              <a:t> Derek.Ryiter@dshs.wa.gov</a:t>
            </a:r>
            <a:r>
              <a:rPr lang="en-US" sz="3200" dirty="0">
                <a:sym typeface="Wingdings" panose="05000000000000000000" pitchFamily="2" charset="2"/>
              </a:rPr>
              <a:t>	</a:t>
            </a:r>
          </a:p>
          <a:p>
            <a:pPr marL="0" indent="0" algn="ctr">
              <a:buNone/>
            </a:pPr>
            <a:endParaRPr lang="en-US" sz="3200" dirty="0">
              <a:sym typeface="Wingdings" panose="05000000000000000000" pitchFamily="2" charset="2"/>
            </a:endParaRPr>
          </a:p>
          <a:p>
            <a:pPr marL="0" indent="0" algn="ctr">
              <a:buNone/>
            </a:pPr>
            <a:r>
              <a:rPr lang="en-US" sz="3200" dirty="0">
                <a:sym typeface="Wingdings" panose="05000000000000000000" pitchFamily="2" charset="2"/>
              </a:rPr>
              <a:t>www.dshs.wa.gov/ABAWD</a:t>
            </a:r>
          </a:p>
          <a:p>
            <a:pPr marL="0" indent="0" algn="ctr">
              <a:buNone/>
            </a:pPr>
            <a:endParaRPr lang="en-US" sz="6000" dirty="0"/>
          </a:p>
        </p:txBody>
      </p:sp>
    </p:spTree>
    <p:custDataLst>
      <p:tags r:id="rId1"/>
    </p:custDataLst>
    <p:extLst>
      <p:ext uri="{BB962C8B-B14F-4D97-AF65-F5344CB8AC3E}">
        <p14:creationId xmlns:p14="http://schemas.microsoft.com/office/powerpoint/2010/main" val="226382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343"/>
            <a:ext cx="12192000" cy="6858000"/>
          </a:xfrm>
          <a:prstGeom prst="rect">
            <a:avLst/>
          </a:prstGeom>
        </p:spPr>
      </p:pic>
      <p:sp>
        <p:nvSpPr>
          <p:cNvPr id="3" name="Subtitle 2">
            <a:extLst>
              <a:ext uri="{FF2B5EF4-FFF2-40B4-BE49-F238E27FC236}">
                <a16:creationId xmlns:a16="http://schemas.microsoft.com/office/drawing/2014/main" id="{E14D50B4-658F-8742-AF60-644026A8A432}"/>
              </a:ext>
              <a:ext uri="{C183D7F6-B498-43B3-948B-1728B52AA6E4}">
                <adec:decorative xmlns:adec="http://schemas.microsoft.com/office/drawing/2017/decorative" val="1"/>
              </a:ext>
            </a:extLst>
          </p:cNvPr>
          <p:cNvSpPr>
            <a:spLocks noGrp="1"/>
          </p:cNvSpPr>
          <p:nvPr>
            <p:ph type="subTitle" idx="1"/>
          </p:nvPr>
        </p:nvSpPr>
        <p:spPr>
          <a:xfrm>
            <a:off x="1521602" y="2464237"/>
            <a:ext cx="9144000" cy="1655762"/>
          </a:xfrm>
        </p:spPr>
        <p:txBody>
          <a:bodyPr>
            <a:normAutofit/>
          </a:bodyPr>
          <a:lstStyle/>
          <a:p>
            <a:endParaRPr lang="en-US" dirty="0"/>
          </a:p>
          <a:p>
            <a:br>
              <a:rPr lang="en-US" dirty="0"/>
            </a:br>
            <a:endParaRPr lang="en-US" dirty="0"/>
          </a:p>
        </p:txBody>
      </p:sp>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156607" y="2194837"/>
            <a:ext cx="9144000" cy="1097281"/>
          </a:xfrm>
        </p:spPr>
        <p:txBody>
          <a:bodyPr>
            <a:normAutofit fontScale="90000"/>
          </a:bodyPr>
          <a:lstStyle/>
          <a:p>
            <a:br>
              <a:rPr lang="en-US" dirty="0"/>
            </a:br>
            <a:r>
              <a:rPr lang="en-US" dirty="0">
                <a:solidFill>
                  <a:srgbClr val="4365B8"/>
                </a:solidFill>
              </a:rPr>
              <a:t>BFET Policy Updates</a:t>
            </a:r>
            <a:br>
              <a:rPr lang="en-US" dirty="0">
                <a:solidFill>
                  <a:srgbClr val="4365B8"/>
                </a:solidFill>
              </a:rPr>
            </a:br>
            <a:r>
              <a:rPr lang="en-US" dirty="0">
                <a:solidFill>
                  <a:srgbClr val="4365B8"/>
                </a:solidFill>
              </a:rPr>
              <a:t>Q&amp;A</a:t>
            </a:r>
          </a:p>
        </p:txBody>
      </p:sp>
      <p:pic>
        <p:nvPicPr>
          <p:cNvPr id="6" name="Picture 5">
            <a:extLst>
              <a:ext uri="{FF2B5EF4-FFF2-40B4-BE49-F238E27FC236}">
                <a16:creationId xmlns:a16="http://schemas.microsoft.com/office/drawing/2014/main" id="{D7EF4F52-3C6D-413B-0F69-790FBAFF30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
        <p:nvSpPr>
          <p:cNvPr id="4" name="Subtitle 2">
            <a:extLst>
              <a:ext uri="{FF2B5EF4-FFF2-40B4-BE49-F238E27FC236}">
                <a16:creationId xmlns:a16="http://schemas.microsoft.com/office/drawing/2014/main" id="{44388C77-892F-FCB4-0F1F-91DE32AB1C8F}"/>
              </a:ext>
            </a:extLst>
          </p:cNvPr>
          <p:cNvSpPr txBox="1">
            <a:spLocks/>
          </p:cNvSpPr>
          <p:nvPr/>
        </p:nvSpPr>
        <p:spPr>
          <a:xfrm>
            <a:off x="1891393" y="2571738"/>
            <a:ext cx="8101484" cy="17145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br>
              <a:rPr lang="en-US" dirty="0"/>
            </a:br>
            <a:r>
              <a:rPr lang="en-US" sz="4200" dirty="0"/>
              <a:t>BFET Policy Team</a:t>
            </a:r>
          </a:p>
        </p:txBody>
      </p:sp>
    </p:spTree>
    <p:extLst>
      <p:ext uri="{BB962C8B-B14F-4D97-AF65-F5344CB8AC3E}">
        <p14:creationId xmlns:p14="http://schemas.microsoft.com/office/powerpoint/2010/main" val="3249306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DF81FA-B18F-FF42-9E02-5B7B8B0F6A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8ED8F5-BC0E-454F-AE37-ABF762688B8C}"/>
              </a:ext>
            </a:extLst>
          </p:cNvPr>
          <p:cNvSpPr>
            <a:spLocks noGrp="1"/>
          </p:cNvSpPr>
          <p:nvPr>
            <p:ph type="title"/>
          </p:nvPr>
        </p:nvSpPr>
        <p:spPr>
          <a:xfrm>
            <a:off x="645253" y="84433"/>
            <a:ext cx="6959885" cy="1289014"/>
          </a:xfrm>
        </p:spPr>
        <p:txBody>
          <a:bodyPr/>
          <a:lstStyle/>
          <a:p>
            <a:pPr algn="ctr"/>
            <a:r>
              <a:rPr lang="en-US" dirty="0">
                <a:solidFill>
                  <a:schemeClr val="accent1">
                    <a:lumMod val="75000"/>
                  </a:schemeClr>
                </a:solidFill>
              </a:rPr>
              <a:t>Policy Updates</a:t>
            </a:r>
          </a:p>
        </p:txBody>
      </p:sp>
      <p:sp>
        <p:nvSpPr>
          <p:cNvPr id="3" name="Content Placeholder 2">
            <a:extLst>
              <a:ext uri="{FF2B5EF4-FFF2-40B4-BE49-F238E27FC236}">
                <a16:creationId xmlns:a16="http://schemas.microsoft.com/office/drawing/2014/main" id="{B4085716-D2B2-0243-A1DA-EE13F2A1771E}"/>
              </a:ext>
            </a:extLst>
          </p:cNvPr>
          <p:cNvSpPr>
            <a:spLocks noGrp="1"/>
          </p:cNvSpPr>
          <p:nvPr>
            <p:ph idx="1"/>
          </p:nvPr>
        </p:nvSpPr>
        <p:spPr>
          <a:xfrm>
            <a:off x="645252" y="1256016"/>
            <a:ext cx="6959885" cy="4345968"/>
          </a:xfrm>
          <a:ln>
            <a:noFill/>
          </a:ln>
        </p:spPr>
        <p:txBody>
          <a:bodyPr>
            <a:normAutofit/>
          </a:bodyPr>
          <a:lstStyle/>
          <a:p>
            <a:pPr lvl="1"/>
            <a:endParaRPr lang="en-US" dirty="0">
              <a:solidFill>
                <a:prstClr val="black"/>
              </a:solidFill>
            </a:endParaRPr>
          </a:p>
          <a:p>
            <a:pPr lvl="1"/>
            <a:r>
              <a:rPr lang="en-US" sz="3000" dirty="0">
                <a:solidFill>
                  <a:prstClr val="black"/>
                </a:solidFill>
              </a:rPr>
              <a:t>Reinvest WA updates</a:t>
            </a:r>
          </a:p>
          <a:p>
            <a:pPr lvl="1"/>
            <a:r>
              <a:rPr lang="en-US" sz="3000" dirty="0">
                <a:solidFill>
                  <a:prstClr val="black"/>
                </a:solidFill>
              </a:rPr>
              <a:t>Forum survey reminder</a:t>
            </a:r>
          </a:p>
          <a:p>
            <a:pPr lvl="1"/>
            <a:r>
              <a:rPr lang="en-US" sz="3000" dirty="0">
                <a:solidFill>
                  <a:prstClr val="black"/>
                </a:solidFill>
              </a:rPr>
              <a:t>Questions you asked in the survey</a:t>
            </a:r>
          </a:p>
          <a:p>
            <a:pPr lvl="1"/>
            <a:r>
              <a:rPr lang="en-US" sz="3000" dirty="0">
                <a:solidFill>
                  <a:prstClr val="black"/>
                </a:solidFill>
              </a:rPr>
              <a:t>Open Q&amp;A</a:t>
            </a:r>
            <a:endParaRPr lang="en-US" dirty="0">
              <a:solidFill>
                <a:prstClr val="black"/>
              </a:solidFill>
            </a:endParaRPr>
          </a:p>
          <a:p>
            <a:pPr marL="457200" lvl="1" indent="0">
              <a:buNone/>
            </a:pPr>
            <a:endParaRPr lang="en-US" dirty="0"/>
          </a:p>
        </p:txBody>
      </p:sp>
    </p:spTree>
    <p:custDataLst>
      <p:tags r:id="rId1"/>
    </p:custDataLst>
    <p:extLst>
      <p:ext uri="{BB962C8B-B14F-4D97-AF65-F5344CB8AC3E}">
        <p14:creationId xmlns:p14="http://schemas.microsoft.com/office/powerpoint/2010/main" val="1009395668"/>
      </p:ext>
    </p:extLst>
  </p:cSld>
  <p:clrMapOvr>
    <a:masterClrMapping/>
  </p:clrMapOvr>
  <mc:AlternateContent xmlns:mc="http://schemas.openxmlformats.org/markup-compatibility/2006" xmlns:p14="http://schemas.microsoft.com/office/powerpoint/2010/main">
    <mc:Choice Requires="p14">
      <p:transition p14:dur="0" advTm="21891"/>
    </mc:Choice>
    <mc:Fallback xmlns="">
      <p:transition advTm="218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9" y="-2343"/>
            <a:ext cx="12192000" cy="6858000"/>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255580" y="2423979"/>
            <a:ext cx="9144000" cy="1097281"/>
          </a:xfrm>
        </p:spPr>
        <p:txBody>
          <a:bodyPr>
            <a:normAutofit fontScale="90000"/>
          </a:bodyPr>
          <a:lstStyle/>
          <a:p>
            <a:br>
              <a:rPr lang="en-US" dirty="0"/>
            </a:br>
            <a:r>
              <a:rPr lang="en-US" dirty="0">
                <a:solidFill>
                  <a:schemeClr val="accent1">
                    <a:lumMod val="75000"/>
                  </a:schemeClr>
                </a:solidFill>
              </a:rPr>
              <a:t>Direct Referral and Provider Determination</a:t>
            </a:r>
          </a:p>
        </p:txBody>
      </p:sp>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1255580" y="2792981"/>
            <a:ext cx="8980157" cy="1705134"/>
          </a:xfrm>
        </p:spPr>
        <p:txBody>
          <a:bodyPr vert="horz" lIns="91440" tIns="45720" rIns="91440" bIns="45720" rtlCol="0" anchor="t">
            <a:normAutofit/>
          </a:bodyPr>
          <a:lstStyle/>
          <a:p>
            <a:endParaRPr lang="en-US" dirty="0"/>
          </a:p>
          <a:p>
            <a:br>
              <a:rPr lang="en-US" dirty="0"/>
            </a:br>
            <a:r>
              <a:rPr lang="en-US" sz="4000" dirty="0"/>
              <a:t>BFET Operations</a:t>
            </a:r>
          </a:p>
        </p:txBody>
      </p:sp>
      <p:pic>
        <p:nvPicPr>
          <p:cNvPr id="4" name="Picture 3">
            <a:extLst>
              <a:ext uri="{FF2B5EF4-FFF2-40B4-BE49-F238E27FC236}">
                <a16:creationId xmlns:a16="http://schemas.microsoft.com/office/drawing/2014/main" id="{B950806D-45B3-AB4B-FED8-030A1A4271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Tree>
    <p:extLst>
      <p:ext uri="{BB962C8B-B14F-4D97-AF65-F5344CB8AC3E}">
        <p14:creationId xmlns:p14="http://schemas.microsoft.com/office/powerpoint/2010/main" val="138140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E01E1-3373-9997-CF63-CEFCEAF421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E2E167-AE84-6FDA-232D-BB5D822552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E6AB7A1-CD6F-0B4E-A782-5ABAB14BCEAA}"/>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E0C6B81D-0023-2CEB-05CB-9F0A34C7502B}"/>
              </a:ext>
            </a:extLst>
          </p:cNvPr>
          <p:cNvSpPr>
            <a:spLocks noGrp="1"/>
          </p:cNvSpPr>
          <p:nvPr>
            <p:ph idx="1"/>
          </p:nvPr>
        </p:nvSpPr>
        <p:spPr>
          <a:xfrm>
            <a:off x="838200" y="1455938"/>
            <a:ext cx="10515600" cy="4721025"/>
          </a:xfrm>
        </p:spPr>
        <p:txBody>
          <a:bodyPr>
            <a:normAutofit fontScale="25000" lnSpcReduction="20000"/>
          </a:bodyPr>
          <a:lstStyle/>
          <a:p>
            <a:pPr marL="0" indent="0">
              <a:buNone/>
            </a:pPr>
            <a:r>
              <a:rPr lang="en-US" sz="11200" b="1" dirty="0"/>
              <a:t>BFET Policy</a:t>
            </a:r>
          </a:p>
          <a:p>
            <a:pPr marL="0" indent="0">
              <a:lnSpc>
                <a:spcPct val="107000"/>
              </a:lnSpc>
              <a:spcBef>
                <a:spcPts val="0"/>
              </a:spcBef>
              <a:buNone/>
            </a:pPr>
            <a:r>
              <a:rPr lang="en-US" sz="8000" b="1" dirty="0">
                <a:latin typeface="Calibri" panose="020F0502020204030204" pitchFamily="34" charset="0"/>
                <a:ea typeface="Calibri" panose="020F0502020204030204" pitchFamily="34" charset="0"/>
                <a:cs typeface="Times New Roman" panose="02020603050405020304" pitchFamily="18" charset="0"/>
              </a:rPr>
              <a:t>Reinvest Washington Update: </a:t>
            </a:r>
          </a:p>
          <a:p>
            <a:pPr>
              <a:lnSpc>
                <a:spcPct val="107000"/>
              </a:lnSpc>
              <a:spcBef>
                <a:spcPts val="0"/>
              </a:spcBef>
            </a:pPr>
            <a:r>
              <a:rPr lang="en-US" sz="8000" dirty="0">
                <a:latin typeface="Calibri" panose="020F0502020204030204" pitchFamily="34" charset="0"/>
                <a:ea typeface="Calibri" panose="020F0502020204030204" pitchFamily="34" charset="0"/>
                <a:cs typeface="Times New Roman" panose="02020603050405020304" pitchFamily="18" charset="0"/>
              </a:rPr>
              <a:t>The goal of the Reinvest Washington contracts is to bring BFET to more areas of Washington that have been underserved. The</a:t>
            </a:r>
            <a:r>
              <a:rPr lang="en-US" sz="8000" b="1" dirty="0">
                <a:latin typeface="Calibri" panose="020F0502020204030204" pitchFamily="34" charset="0"/>
                <a:ea typeface="Calibri" panose="020F0502020204030204" pitchFamily="34" charset="0"/>
                <a:cs typeface="Times New Roman" panose="02020603050405020304" pitchFamily="18" charset="0"/>
              </a:rPr>
              <a:t> </a:t>
            </a:r>
            <a:r>
              <a:rPr lang="en-US" sz="8000" dirty="0">
                <a:latin typeface="Calibri" panose="020F0502020204030204" pitchFamily="34" charset="0"/>
                <a:ea typeface="Calibri" panose="020F0502020204030204" pitchFamily="34" charset="0"/>
                <a:cs typeface="Times New Roman" panose="02020603050405020304" pitchFamily="18" charset="0"/>
              </a:rPr>
              <a:t>2-year contracts were executed mid-February with eight Providers.</a:t>
            </a:r>
          </a:p>
          <a:p>
            <a:pPr>
              <a:lnSpc>
                <a:spcPct val="107000"/>
              </a:lnSpc>
              <a:spcBef>
                <a:spcPts val="0"/>
              </a:spcBef>
            </a:pPr>
            <a:r>
              <a:rPr lang="en-US" sz="8000" dirty="0">
                <a:latin typeface="Calibri" panose="020F0502020204030204" pitchFamily="34" charset="0"/>
                <a:ea typeface="Calibri" panose="020F0502020204030204" pitchFamily="34" charset="0"/>
                <a:cs typeface="Times New Roman" panose="02020603050405020304" pitchFamily="18" charset="0"/>
              </a:rPr>
              <a:t>Two Providers are brand new to BFET: ESD WorkSource Central Basin and WorkSource Clallam.</a:t>
            </a:r>
          </a:p>
          <a:p>
            <a:pPr>
              <a:lnSpc>
                <a:spcPct val="107000"/>
              </a:lnSpc>
              <a:spcBef>
                <a:spcPts val="0"/>
              </a:spcBef>
            </a:pPr>
            <a:r>
              <a:rPr lang="en-US" sz="8000" dirty="0">
                <a:latin typeface="Calibri" panose="020F0502020204030204" pitchFamily="34" charset="0"/>
                <a:ea typeface="Calibri" panose="020F0502020204030204" pitchFamily="34" charset="0"/>
                <a:cs typeface="Times New Roman" panose="02020603050405020304" pitchFamily="18" charset="0"/>
              </a:rPr>
              <a:t>The other 6 Providers are: Opportunity Council Whatcom, Partner in Employment (ORIA), People for People, Refugee Women’s Alliance (ORIA), Trac Associates, and WorkSource Columbia Basin.</a:t>
            </a:r>
          </a:p>
          <a:p>
            <a:pPr marL="0" indent="0">
              <a:lnSpc>
                <a:spcPct val="107000"/>
              </a:lnSpc>
              <a:spcBef>
                <a:spcPts val="0"/>
              </a:spcBef>
              <a:buNone/>
            </a:pPr>
            <a:r>
              <a:rPr lang="en-US" sz="8000" b="1" dirty="0">
                <a:effectLst/>
                <a:latin typeface="Calibri" panose="020F0502020204030204" pitchFamily="34" charset="0"/>
                <a:ea typeface="Calibri" panose="020F0502020204030204" pitchFamily="34" charset="0"/>
                <a:cs typeface="Times New Roman" panose="02020603050405020304" pitchFamily="18" charset="0"/>
              </a:rPr>
              <a:t>Q&amp;A from the Survey: </a:t>
            </a:r>
          </a:p>
          <a:p>
            <a:pPr>
              <a:lnSpc>
                <a:spcPct val="107000"/>
              </a:lnSpc>
              <a:spcBef>
                <a:spcPts val="0"/>
              </a:spcBef>
            </a:pPr>
            <a:r>
              <a:rPr lang="en-US" sz="8000" b="1" dirty="0">
                <a:effectLst/>
                <a:latin typeface="Calibri" panose="020F0502020204030204" pitchFamily="34" charset="0"/>
                <a:ea typeface="Calibri" panose="020F0502020204030204" pitchFamily="34" charset="0"/>
                <a:cs typeface="Times New Roman" panose="02020603050405020304" pitchFamily="18" charset="0"/>
              </a:rPr>
              <a:t>Question: When do you anticipate the next BFET RFP/application being released? Answer: </a:t>
            </a:r>
            <a:r>
              <a:rPr lang="en-US" sz="8000" dirty="0">
                <a:effectLst/>
                <a:latin typeface="Calibri" panose="020F0502020204030204" pitchFamily="34" charset="0"/>
                <a:ea typeface="Calibri" panose="020F0502020204030204" pitchFamily="34" charset="0"/>
                <a:cs typeface="Times New Roman" panose="02020603050405020304" pitchFamily="18" charset="0"/>
              </a:rPr>
              <a:t>The BFET team is working on finalizing FFY25 BFET application materials, but we do not have a tentative release date yet.</a:t>
            </a:r>
            <a:endParaRPr lang="en-US" sz="8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8000" b="1" dirty="0">
                <a:effectLst/>
                <a:latin typeface="Calibri" panose="020F0502020204030204" pitchFamily="34" charset="0"/>
                <a:ea typeface="Calibri" panose="020F0502020204030204" pitchFamily="34" charset="0"/>
                <a:cs typeface="Times New Roman" panose="02020603050405020304" pitchFamily="18" charset="0"/>
              </a:rPr>
              <a:t>Question: Are there additional BFET ORIA funds available, and if so, what is the timeline? Answer: </a:t>
            </a:r>
            <a:r>
              <a:rPr lang="en-US" sz="8000" dirty="0">
                <a:effectLst/>
                <a:latin typeface="Calibri" panose="020F0502020204030204" pitchFamily="34" charset="0"/>
                <a:ea typeface="Calibri" panose="020F0502020204030204" pitchFamily="34" charset="0"/>
                <a:cs typeface="Times New Roman" panose="02020603050405020304" pitchFamily="18" charset="0"/>
              </a:rPr>
              <a:t>If the question is regarding 100% capacity-building funds, we don’t have any information available at this time, but we will notify folks once providers have the opportunity to apply.</a:t>
            </a:r>
            <a:endParaRPr lang="en-US" sz="8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8000" b="1" dirty="0">
                <a:effectLst/>
                <a:latin typeface="Calibri" panose="020F0502020204030204" pitchFamily="34" charset="0"/>
                <a:ea typeface="Calibri" panose="020F0502020204030204" pitchFamily="34" charset="0"/>
                <a:cs typeface="Times New Roman" panose="02020603050405020304" pitchFamily="18" charset="0"/>
              </a:rPr>
              <a:t>Question: What is the audit schedule for this program year? Answer: </a:t>
            </a:r>
            <a:r>
              <a:rPr lang="en-US" sz="8000" dirty="0">
                <a:effectLst/>
                <a:latin typeface="Calibri" panose="020F0502020204030204" pitchFamily="34" charset="0"/>
                <a:ea typeface="Calibri" panose="020F0502020204030204" pitchFamily="34" charset="0"/>
                <a:cs typeface="Times New Roman" panose="02020603050405020304" pitchFamily="18" charset="0"/>
              </a:rPr>
              <a:t>Aman will be sending an email to all providers about Contract Monitoring soon (including ORIA BFET).</a:t>
            </a:r>
          </a:p>
          <a:p>
            <a:pPr>
              <a:lnSpc>
                <a:spcPct val="107000"/>
              </a:lnSpc>
              <a:spcBef>
                <a:spcPts val="0"/>
              </a:spcBef>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497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C6628-1A84-DA43-0686-9972177E95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F2A872-285B-B7AF-E1A6-AB8C727B6B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85882A2-C4D5-F6C1-AF09-ED20172A1E48}"/>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89FA8942-3198-3598-37AA-04E650EDA30D}"/>
              </a:ext>
            </a:extLst>
          </p:cNvPr>
          <p:cNvSpPr>
            <a:spLocks noGrp="1"/>
          </p:cNvSpPr>
          <p:nvPr>
            <p:ph idx="1"/>
          </p:nvPr>
        </p:nvSpPr>
        <p:spPr>
          <a:xfrm>
            <a:off x="838200" y="1455938"/>
            <a:ext cx="10515600" cy="4721025"/>
          </a:xfrm>
        </p:spPr>
        <p:txBody>
          <a:bodyPr>
            <a:normAutofit fontScale="25000" lnSpcReduction="20000"/>
          </a:bodyPr>
          <a:lstStyle/>
          <a:p>
            <a:pPr marL="0" indent="0">
              <a:lnSpc>
                <a:spcPct val="107000"/>
              </a:lnSpc>
              <a:spcBef>
                <a:spcPts val="0"/>
              </a:spcBef>
              <a:buNone/>
            </a:pPr>
            <a:r>
              <a:rPr lang="en-US" sz="11200" b="1" dirty="0"/>
              <a:t>BFET Policy (continued)</a:t>
            </a:r>
          </a:p>
          <a:p>
            <a:pPr marL="0" indent="0">
              <a:lnSpc>
                <a:spcPct val="107000"/>
              </a:lnSpc>
              <a:spcBef>
                <a:spcPts val="0"/>
              </a:spcBef>
              <a:buNone/>
            </a:pPr>
            <a:r>
              <a:rPr lang="en-US" sz="8000" b="1" dirty="0">
                <a:effectLst/>
                <a:latin typeface="Calibri" panose="020F0502020204030204" pitchFamily="34" charset="0"/>
                <a:ea typeface="Calibri" panose="020F0502020204030204" pitchFamily="34" charset="0"/>
                <a:cs typeface="Times New Roman" panose="02020603050405020304" pitchFamily="18" charset="0"/>
              </a:rPr>
              <a:t>Survey Q&amp;A (contin</a:t>
            </a:r>
            <a:r>
              <a:rPr lang="en-US" sz="8000" b="1" dirty="0">
                <a:latin typeface="Calibri" panose="020F0502020204030204" pitchFamily="34" charset="0"/>
                <a:ea typeface="Calibri" panose="020F0502020204030204" pitchFamily="34" charset="0"/>
                <a:cs typeface="Times New Roman" panose="02020603050405020304" pitchFamily="18" charset="0"/>
              </a:rPr>
              <a:t>ued)</a:t>
            </a:r>
            <a:endParaRPr lang="en-US" sz="8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7200" b="1" dirty="0">
                <a:latin typeface="Calibri" panose="020F0502020204030204" pitchFamily="34" charset="0"/>
                <a:ea typeface="Calibri" panose="020F0502020204030204" pitchFamily="34" charset="0"/>
                <a:cs typeface="Times New Roman" panose="02020603050405020304" pitchFamily="18" charset="0"/>
              </a:rPr>
              <a:t>Question: When I am doing my monthly "progress" notes I have to click the "yes, or no" button.  If I click no it generates an </a:t>
            </a:r>
            <a:r>
              <a:rPr lang="en-US" sz="7200" b="1" dirty="0" err="1">
                <a:latin typeface="Calibri" panose="020F0502020204030204" pitchFamily="34" charset="0"/>
                <a:ea typeface="Calibri" panose="020F0502020204030204" pitchFamily="34" charset="0"/>
                <a:cs typeface="Times New Roman" panose="02020603050405020304" pitchFamily="18" charset="0"/>
              </a:rPr>
              <a:t>emessg</a:t>
            </a:r>
            <a:r>
              <a:rPr lang="en-US" sz="7200" b="1" dirty="0">
                <a:latin typeface="Calibri" panose="020F0502020204030204" pitchFamily="34" charset="0"/>
                <a:ea typeface="Calibri" panose="020F0502020204030204" pitchFamily="34" charset="0"/>
                <a:cs typeface="Times New Roman" panose="02020603050405020304" pitchFamily="18" charset="0"/>
              </a:rPr>
              <a:t>, and I cannot find any of my BFET leads in the list, or when I enter their last name.  I use it a lot in my WF case notes, but BFET not so much. Can I please get some direction in regard to this. Answer: </a:t>
            </a:r>
            <a:r>
              <a:rPr lang="en-US" sz="7200" dirty="0">
                <a:latin typeface="Calibri" panose="020F0502020204030204" pitchFamily="34" charset="0"/>
                <a:ea typeface="Calibri" panose="020F0502020204030204" pitchFamily="34" charset="0"/>
                <a:cs typeface="Times New Roman" panose="02020603050405020304" pitchFamily="18" charset="0"/>
              </a:rPr>
              <a:t>Please reach out to Operations at </a:t>
            </a:r>
            <a:r>
              <a:rPr lang="en-US" sz="7200" dirty="0">
                <a:latin typeface="Calibri" panose="020F0502020204030204" pitchFamily="34" charset="0"/>
                <a:ea typeface="Calibri" panose="020F0502020204030204" pitchFamily="34" charset="0"/>
                <a:cs typeface="Times New Roman" panose="02020603050405020304" pitchFamily="18" charset="0"/>
                <a:hlinkClick r:id="rId4"/>
              </a:rPr>
              <a:t>BFETOperations@dshs.wa.gov</a:t>
            </a:r>
            <a:r>
              <a:rPr lang="en-US" sz="7200" dirty="0">
                <a:latin typeface="Calibri" panose="020F0502020204030204" pitchFamily="34" charset="0"/>
                <a:ea typeface="Calibri" panose="020F0502020204030204" pitchFamily="34" charset="0"/>
                <a:cs typeface="Times New Roman" panose="02020603050405020304" pitchFamily="18" charset="0"/>
              </a:rPr>
              <a:t> so we can walk through what is happening and how to avoid it.</a:t>
            </a:r>
          </a:p>
          <a:p>
            <a:pPr>
              <a:lnSpc>
                <a:spcPct val="107000"/>
              </a:lnSpc>
              <a:spcBef>
                <a:spcPts val="0"/>
              </a:spcBef>
            </a:pPr>
            <a:r>
              <a:rPr lang="en-US" sz="7200" b="1" dirty="0">
                <a:latin typeface="Calibri" panose="020F0502020204030204" pitchFamily="34" charset="0"/>
                <a:ea typeface="Calibri" panose="020F0502020204030204" pitchFamily="34" charset="0"/>
                <a:cs typeface="Times New Roman" panose="02020603050405020304" pitchFamily="18" charset="0"/>
              </a:rPr>
              <a:t>Question: If a case manager suspects a mental health challenge of a client, can you give an example of an appropriate case note? Answer: </a:t>
            </a:r>
            <a:r>
              <a:rPr lang="en-US" sz="7200" dirty="0">
                <a:latin typeface="Calibri" panose="020F0502020204030204" pitchFamily="34" charset="0"/>
                <a:ea typeface="Calibri" panose="020F0502020204030204" pitchFamily="34" charset="0"/>
                <a:cs typeface="Times New Roman" panose="02020603050405020304" pitchFamily="18" charset="0"/>
              </a:rPr>
              <a:t>If you, as the expert on your relationship with the participant, think it is important to document potential mental health challenges, a note can be made under the Special Records note type: Mental Health. It is best practice to document what you see, and not your assumptions. </a:t>
            </a:r>
            <a:r>
              <a:rPr lang="en-US" sz="7200" i="1" dirty="0">
                <a:latin typeface="Calibri" panose="020F0502020204030204" pitchFamily="34" charset="0"/>
                <a:ea typeface="Calibri" panose="020F0502020204030204" pitchFamily="34" charset="0"/>
                <a:cs typeface="Times New Roman" panose="02020603050405020304" pitchFamily="18" charset="0"/>
              </a:rPr>
              <a:t>An example would be Britney was late to our meeting, they were not prepared, could not find their documents, and was unable to sit still for more than 30 seconds. This is not normal for them, as they are always on time, prepared and composed. I asked if they were doing ok, or needed any resources for mental health, stress management or other concerns. They accepted resources. </a:t>
            </a:r>
            <a:r>
              <a:rPr lang="en-US" sz="7200" dirty="0">
                <a:latin typeface="Calibri" panose="020F0502020204030204" pitchFamily="34" charset="0"/>
                <a:ea typeface="Calibri" panose="020F0502020204030204" pitchFamily="34" charset="0"/>
                <a:cs typeface="Times New Roman" panose="02020603050405020304" pitchFamily="18" charset="0"/>
              </a:rPr>
              <a:t>Even this note should be under a mental health note type even though it does not specifically mention that Britney is having anxiety, depression, or a general mental health struggle. The fact that they were referred to mental health resources should be in a confidential note type. </a:t>
            </a:r>
          </a:p>
        </p:txBody>
      </p:sp>
    </p:spTree>
    <p:extLst>
      <p:ext uri="{BB962C8B-B14F-4D97-AF65-F5344CB8AC3E}">
        <p14:creationId xmlns:p14="http://schemas.microsoft.com/office/powerpoint/2010/main" val="2506108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1802-70CF-2104-58FB-4EBFB96859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734E92-36FA-9C8B-9D08-FC5CFF57EC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00D024A-A5FC-F9E4-2DC4-44F0D07A8A95}"/>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74CA594A-8D07-9750-4C88-047D772825D0}"/>
              </a:ext>
            </a:extLst>
          </p:cNvPr>
          <p:cNvSpPr>
            <a:spLocks noGrp="1"/>
          </p:cNvSpPr>
          <p:nvPr>
            <p:ph idx="1"/>
          </p:nvPr>
        </p:nvSpPr>
        <p:spPr>
          <a:xfrm>
            <a:off x="838200" y="1455938"/>
            <a:ext cx="10515600" cy="4721025"/>
          </a:xfrm>
        </p:spPr>
        <p:txBody>
          <a:bodyPr>
            <a:normAutofit/>
          </a:bodyPr>
          <a:lstStyle/>
          <a:p>
            <a:pPr marL="0" indent="0">
              <a:lnSpc>
                <a:spcPct val="107000"/>
              </a:lnSpc>
              <a:spcBef>
                <a:spcPts val="0"/>
              </a:spcBef>
              <a:buNone/>
            </a:pPr>
            <a:r>
              <a:rPr lang="en-US" b="1" dirty="0"/>
              <a:t>BFET Policy (continued)</a:t>
            </a:r>
          </a:p>
          <a:p>
            <a:pPr marL="0" indent="0">
              <a:lnSpc>
                <a:spcPct val="107000"/>
              </a:lnSpc>
              <a:spcBef>
                <a:spcPts val="0"/>
              </a:spcBef>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Open Q&amp;A</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2000" b="1" dirty="0">
                <a:effectLst/>
                <a:latin typeface="Calibri" panose="020F0502020204030204" pitchFamily="34" charset="0"/>
                <a:ea typeface="Calibri" panose="020F0502020204030204" pitchFamily="34" charset="0"/>
                <a:cs typeface="Times New Roman" panose="02020603050405020304" pitchFamily="18" charset="0"/>
              </a:rPr>
              <a:t>Question</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When is the BFET Forum? </a:t>
            </a:r>
            <a:r>
              <a:rPr lang="en-US" sz="2000" b="1" dirty="0">
                <a:latin typeface="Calibri" panose="020F0502020204030204" pitchFamily="34" charset="0"/>
                <a:ea typeface="Calibri" panose="020F0502020204030204" pitchFamily="34" charset="0"/>
                <a:cs typeface="Times New Roman" panose="02020603050405020304" pitchFamily="18" charset="0"/>
              </a:rPr>
              <a:t>Answer: </a:t>
            </a:r>
            <a:r>
              <a:rPr lang="en-US" sz="2000" dirty="0">
                <a:latin typeface="Calibri" panose="020F0502020204030204" pitchFamily="34" charset="0"/>
                <a:ea typeface="Calibri" panose="020F0502020204030204" pitchFamily="34" charset="0"/>
                <a:cs typeface="Times New Roman" panose="02020603050405020304" pitchFamily="18" charset="0"/>
              </a:rPr>
              <a:t>Possibly mid-June. As</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soon as we know the exact timeframe, we will let you know.</a:t>
            </a:r>
          </a:p>
          <a:p>
            <a:pPr marL="0" indent="0">
              <a:buNone/>
            </a:pPr>
            <a:endParaRPr lang="en-US" sz="3000" b="1" dirty="0"/>
          </a:p>
        </p:txBody>
      </p:sp>
    </p:spTree>
    <p:extLst>
      <p:ext uri="{BB962C8B-B14F-4D97-AF65-F5344CB8AC3E}">
        <p14:creationId xmlns:p14="http://schemas.microsoft.com/office/powerpoint/2010/main" val="3918847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E14D50B4-658F-8742-AF60-644026A8A432}"/>
              </a:ext>
              <a:ext uri="{C183D7F6-B498-43B3-948B-1728B52AA6E4}">
                <adec:decorative xmlns:adec="http://schemas.microsoft.com/office/drawing/2017/decorative" val="1"/>
              </a:ext>
            </a:extLst>
          </p:cNvPr>
          <p:cNvSpPr>
            <a:spLocks noGrp="1"/>
          </p:cNvSpPr>
          <p:nvPr>
            <p:ph type="subTitle" idx="1"/>
          </p:nvPr>
        </p:nvSpPr>
        <p:spPr>
          <a:xfrm>
            <a:off x="1521602" y="2464237"/>
            <a:ext cx="9144000" cy="1655762"/>
          </a:xfrm>
        </p:spPr>
        <p:txBody>
          <a:bodyPr>
            <a:normAutofit/>
          </a:bodyPr>
          <a:lstStyle/>
          <a:p>
            <a:endParaRPr lang="en-US" dirty="0"/>
          </a:p>
          <a:p>
            <a:br>
              <a:rPr lang="en-US" dirty="0"/>
            </a:br>
            <a:endParaRPr lang="en-US" dirty="0"/>
          </a:p>
        </p:txBody>
      </p:sp>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192117" y="1952263"/>
            <a:ext cx="9144000" cy="1097281"/>
          </a:xfrm>
        </p:spPr>
        <p:txBody>
          <a:bodyPr>
            <a:normAutofit fontScale="90000"/>
          </a:bodyPr>
          <a:lstStyle/>
          <a:p>
            <a:br>
              <a:rPr lang="en-US" dirty="0"/>
            </a:br>
            <a:r>
              <a:rPr lang="en-US" dirty="0">
                <a:solidFill>
                  <a:srgbClr val="4365B8"/>
                </a:solidFill>
              </a:rPr>
              <a:t>SBCTC Program Updates</a:t>
            </a:r>
          </a:p>
        </p:txBody>
      </p:sp>
      <p:pic>
        <p:nvPicPr>
          <p:cNvPr id="6" name="Picture 5">
            <a:extLst>
              <a:ext uri="{FF2B5EF4-FFF2-40B4-BE49-F238E27FC236}">
                <a16:creationId xmlns:a16="http://schemas.microsoft.com/office/drawing/2014/main" id="{D7EF4F52-3C6D-413B-0F69-790FBAFF30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
        <p:nvSpPr>
          <p:cNvPr id="4" name="Subtitle 2">
            <a:extLst>
              <a:ext uri="{FF2B5EF4-FFF2-40B4-BE49-F238E27FC236}">
                <a16:creationId xmlns:a16="http://schemas.microsoft.com/office/drawing/2014/main" id="{AACEDE43-8F20-A9F7-E425-0D91AF80D27F}"/>
              </a:ext>
            </a:extLst>
          </p:cNvPr>
          <p:cNvSpPr txBox="1">
            <a:spLocks/>
          </p:cNvSpPr>
          <p:nvPr/>
        </p:nvSpPr>
        <p:spPr>
          <a:xfrm>
            <a:off x="1855883" y="2356275"/>
            <a:ext cx="8101484" cy="17145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br>
              <a:rPr lang="en-US" dirty="0"/>
            </a:br>
            <a:r>
              <a:rPr lang="en-US" sz="4200" dirty="0"/>
              <a:t>Sheila Acosta</a:t>
            </a:r>
          </a:p>
        </p:txBody>
      </p:sp>
    </p:spTree>
    <p:extLst>
      <p:ext uri="{BB962C8B-B14F-4D97-AF65-F5344CB8AC3E}">
        <p14:creationId xmlns:p14="http://schemas.microsoft.com/office/powerpoint/2010/main" val="1527564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DF81FA-B18F-FF42-9E02-5B7B8B0F6A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8ED8F5-BC0E-454F-AE37-ABF762688B8C}"/>
              </a:ext>
            </a:extLst>
          </p:cNvPr>
          <p:cNvSpPr>
            <a:spLocks noGrp="1"/>
          </p:cNvSpPr>
          <p:nvPr>
            <p:ph type="title"/>
          </p:nvPr>
        </p:nvSpPr>
        <p:spPr>
          <a:xfrm>
            <a:off x="645253" y="84433"/>
            <a:ext cx="6959885" cy="1289014"/>
          </a:xfrm>
        </p:spPr>
        <p:txBody>
          <a:bodyPr/>
          <a:lstStyle/>
          <a:p>
            <a:pPr algn="ctr"/>
            <a:r>
              <a:rPr lang="en-US" dirty="0">
                <a:solidFill>
                  <a:schemeClr val="accent1">
                    <a:lumMod val="75000"/>
                  </a:schemeClr>
                </a:solidFill>
              </a:rPr>
              <a:t>SBCTC Updates</a:t>
            </a:r>
          </a:p>
        </p:txBody>
      </p:sp>
      <p:sp>
        <p:nvSpPr>
          <p:cNvPr id="3" name="Content Placeholder 2">
            <a:extLst>
              <a:ext uri="{FF2B5EF4-FFF2-40B4-BE49-F238E27FC236}">
                <a16:creationId xmlns:a16="http://schemas.microsoft.com/office/drawing/2014/main" id="{B4085716-D2B2-0243-A1DA-EE13F2A1771E}"/>
              </a:ext>
            </a:extLst>
          </p:cNvPr>
          <p:cNvSpPr>
            <a:spLocks noGrp="1"/>
          </p:cNvSpPr>
          <p:nvPr>
            <p:ph idx="1"/>
          </p:nvPr>
        </p:nvSpPr>
        <p:spPr>
          <a:xfrm>
            <a:off x="645252" y="1256016"/>
            <a:ext cx="6959885" cy="4345968"/>
          </a:xfrm>
          <a:ln>
            <a:noFill/>
          </a:ln>
        </p:spPr>
        <p:txBody>
          <a:bodyPr>
            <a:normAutofit/>
          </a:bodyPr>
          <a:lstStyle/>
          <a:p>
            <a:pPr lvl="1"/>
            <a:endParaRPr lang="en-US" dirty="0">
              <a:solidFill>
                <a:prstClr val="black"/>
              </a:solidFill>
            </a:endParaRPr>
          </a:p>
          <a:p>
            <a:pPr lvl="1"/>
            <a:r>
              <a:rPr lang="en-US" sz="3000" dirty="0"/>
              <a:t>Spring/summer funding survey</a:t>
            </a:r>
          </a:p>
          <a:p>
            <a:pPr marL="914400" lvl="2" indent="0">
              <a:buNone/>
            </a:pPr>
            <a:endParaRPr lang="en-US" dirty="0"/>
          </a:p>
          <a:p>
            <a:pPr lvl="1"/>
            <a:r>
              <a:rPr lang="en-US" sz="3000" dirty="0"/>
              <a:t>SBCTC forum</a:t>
            </a:r>
          </a:p>
          <a:p>
            <a:pPr lvl="1"/>
            <a:endParaRPr lang="en-US" dirty="0">
              <a:solidFill>
                <a:prstClr val="black"/>
              </a:solidFill>
            </a:endParaRPr>
          </a:p>
          <a:p>
            <a:pPr marL="457200" lvl="1" indent="0">
              <a:buNone/>
            </a:pPr>
            <a:endParaRPr lang="en-US" dirty="0"/>
          </a:p>
        </p:txBody>
      </p:sp>
    </p:spTree>
    <p:custDataLst>
      <p:tags r:id="rId1"/>
    </p:custDataLst>
    <p:extLst>
      <p:ext uri="{BB962C8B-B14F-4D97-AF65-F5344CB8AC3E}">
        <p14:creationId xmlns:p14="http://schemas.microsoft.com/office/powerpoint/2010/main" val="357163417"/>
      </p:ext>
    </p:extLst>
  </p:cSld>
  <p:clrMapOvr>
    <a:masterClrMapping/>
  </p:clrMapOvr>
  <mc:AlternateContent xmlns:mc="http://schemas.openxmlformats.org/markup-compatibility/2006" xmlns:p14="http://schemas.microsoft.com/office/powerpoint/2010/main">
    <mc:Choice Requires="p14">
      <p:transition p14:dur="0" advTm="21891"/>
    </mc:Choice>
    <mc:Fallback xmlns="">
      <p:transition advTm="2189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A000-48D2-C722-3657-4D58B4EA2F7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F5F4A9-45DB-AF7F-39EC-557D052BCE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2B0104C-7094-D653-029A-50F6574C5818}"/>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54276506-F0CA-63E8-E3A7-9F57AF1D121D}"/>
              </a:ext>
            </a:extLst>
          </p:cNvPr>
          <p:cNvSpPr>
            <a:spLocks noGrp="1"/>
          </p:cNvSpPr>
          <p:nvPr>
            <p:ph idx="1"/>
          </p:nvPr>
        </p:nvSpPr>
        <p:spPr>
          <a:xfrm>
            <a:off x="838200" y="1455938"/>
            <a:ext cx="10515600" cy="4721025"/>
          </a:xfrm>
        </p:spPr>
        <p:txBody>
          <a:bodyPr>
            <a:normAutofit/>
          </a:bodyPr>
          <a:lstStyle/>
          <a:p>
            <a:pPr marL="0" indent="0">
              <a:buNone/>
            </a:pPr>
            <a:r>
              <a:rPr lang="en-US" b="1" dirty="0"/>
              <a:t>SBCTC Updates</a:t>
            </a:r>
          </a:p>
          <a:p>
            <a:pPr marL="0" indent="0">
              <a:lnSpc>
                <a:spcPct val="107000"/>
              </a:lnSpc>
              <a:spcBef>
                <a:spcPts val="0"/>
              </a:spcBef>
              <a:buNone/>
            </a:pPr>
            <a:r>
              <a:rPr lang="en-US" sz="2000" b="1" dirty="0">
                <a:latin typeface="Calibri" panose="020F0502020204030204" pitchFamily="34" charset="0"/>
                <a:ea typeface="Calibri" panose="020F0502020204030204" pitchFamily="34" charset="0"/>
                <a:cs typeface="Times New Roman" panose="02020603050405020304" pitchFamily="18" charset="0"/>
              </a:rPr>
              <a:t>Spring/Summer Funding Survey: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Dates of Survey: Opens March 11</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 and closes April 15</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Reminder to begin to determine what you would like to return or request in funds. In addition, when you are projecting your return or requests, also update your current workbook, so that it matches with what information is submitted on the funding survey. If you have questions, feel free to reach out to Sheila Acosta.</a:t>
            </a:r>
          </a:p>
          <a:p>
            <a:pPr marL="0" indent="0">
              <a:lnSpc>
                <a:spcPct val="107000"/>
              </a:lnSpc>
              <a:spcBef>
                <a:spcPts val="0"/>
              </a:spcBef>
              <a:buNone/>
            </a:pPr>
            <a:r>
              <a:rPr lang="en-US" sz="2000" b="1" dirty="0">
                <a:latin typeface="Calibri" panose="020F0502020204030204" pitchFamily="34" charset="0"/>
                <a:ea typeface="Calibri" panose="020F0502020204030204" pitchFamily="34" charset="0"/>
                <a:cs typeface="Times New Roman" panose="02020603050405020304" pitchFamily="18" charset="0"/>
              </a:rPr>
              <a:t>BFET </a:t>
            </a:r>
            <a:r>
              <a:rPr lang="en-US" sz="2000" b="1" dirty="0" err="1">
                <a:latin typeface="Calibri" panose="020F0502020204030204" pitchFamily="34" charset="0"/>
                <a:ea typeface="Calibri" panose="020F0502020204030204" pitchFamily="34" charset="0"/>
                <a:cs typeface="Times New Roman" panose="02020603050405020304" pitchFamily="18" charset="0"/>
              </a:rPr>
              <a:t>Workfirst</a:t>
            </a:r>
            <a:r>
              <a:rPr lang="en-US" sz="2000" b="1" dirty="0">
                <a:latin typeface="Calibri" panose="020F0502020204030204" pitchFamily="34" charset="0"/>
                <a:ea typeface="Calibri" panose="020F0502020204030204" pitchFamily="34" charset="0"/>
                <a:cs typeface="Times New Roman" panose="02020603050405020304" pitchFamily="18" charset="0"/>
              </a:rPr>
              <a:t> Training Forum: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Dates: May 14</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-15</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Location: Tacoma at Hotel Murano.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Registration will go out soon. </a:t>
            </a:r>
          </a:p>
          <a:p>
            <a:pPr marL="0" indent="0">
              <a:lnSpc>
                <a:spcPct val="107000"/>
              </a:lnSpc>
              <a:spcBef>
                <a:spcPts val="0"/>
              </a:spcBef>
              <a:buNone/>
            </a:pPr>
            <a:r>
              <a:rPr lang="en-US" sz="2000" b="1" dirty="0">
                <a:latin typeface="Calibri" panose="020F0502020204030204" pitchFamily="34" charset="0"/>
                <a:ea typeface="Calibri" panose="020F0502020204030204" pitchFamily="34" charset="0"/>
                <a:cs typeface="Times New Roman" panose="02020603050405020304" pitchFamily="18" charset="0"/>
              </a:rPr>
              <a:t>BI Referral Component:</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Sheila and the SBCTC team will meet with DSHS regarding the BI component and will provide more information and guidelines soon. </a:t>
            </a:r>
          </a:p>
          <a:p>
            <a:pPr>
              <a:lnSpc>
                <a:spcPct val="107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631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12224274" cy="6858000"/>
          </a:xfrm>
          <a:prstGeom prst="rect">
            <a:avLst/>
          </a:prstGeom>
        </p:spPr>
      </p:pic>
      <p:sp>
        <p:nvSpPr>
          <p:cNvPr id="6" name="Title 4">
            <a:extLst>
              <a:ext uri="{C183D7F6-B498-43B3-948B-1728B52AA6E4}">
                <adec:decorative xmlns:adec="http://schemas.microsoft.com/office/drawing/2017/decorative" val="1"/>
              </a:ext>
            </a:extLst>
          </p:cNvPr>
          <p:cNvSpPr txBox="1">
            <a:spLocks/>
          </p:cNvSpPr>
          <p:nvPr/>
        </p:nvSpPr>
        <p:spPr>
          <a:xfrm>
            <a:off x="1051560" y="255533"/>
            <a:ext cx="854964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cap="small"/>
          </a:p>
        </p:txBody>
      </p:sp>
      <p:sp>
        <p:nvSpPr>
          <p:cNvPr id="7" name="Content Placeholder 5">
            <a:extLst>
              <a:ext uri="{C183D7F6-B498-43B3-948B-1728B52AA6E4}">
                <adec:decorative xmlns:adec="http://schemas.microsoft.com/office/drawing/2017/decorative" val="1"/>
              </a:ext>
            </a:extLst>
          </p:cNvPr>
          <p:cNvSpPr txBox="1">
            <a:spLocks/>
          </p:cNvSpPr>
          <p:nvPr/>
        </p:nvSpPr>
        <p:spPr>
          <a:xfrm>
            <a:off x="236668" y="1308380"/>
            <a:ext cx="10483248" cy="4079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a:p>
          <a:p>
            <a:pPr marL="0" indent="0">
              <a:buNone/>
            </a:pPr>
            <a:endParaRPr lang="en-US" sz="3200"/>
          </a:p>
          <a:p>
            <a:pPr marL="0" indent="0">
              <a:buNone/>
            </a:pPr>
            <a:endParaRPr lang="en-US" sz="3200"/>
          </a:p>
          <a:p>
            <a:pPr marL="0" indent="0">
              <a:buNone/>
            </a:pPr>
            <a:endParaRPr lang="en-US" sz="3200"/>
          </a:p>
        </p:txBody>
      </p:sp>
      <p:sp>
        <p:nvSpPr>
          <p:cNvPr id="8" name="Slide Number Placeholder 3"/>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7F01C-F22A-4F59-92A6-A86C1927FF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Content Placeholder 5">
            <a:extLst>
              <a:ext uri="{C183D7F6-B498-43B3-948B-1728B52AA6E4}">
                <adec:decorative xmlns:adec="http://schemas.microsoft.com/office/drawing/2017/decorative" val="1"/>
              </a:ext>
            </a:extLst>
          </p:cNvPr>
          <p:cNvSpPr txBox="1">
            <a:spLocks/>
          </p:cNvSpPr>
          <p:nvPr/>
        </p:nvSpPr>
        <p:spPr>
          <a:xfrm>
            <a:off x="5463540" y="5432905"/>
            <a:ext cx="3885363" cy="4697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200" i="1"/>
          </a:p>
        </p:txBody>
      </p:sp>
      <p:sp>
        <p:nvSpPr>
          <p:cNvPr id="12" name="Subtitle 2"/>
          <p:cNvSpPr txBox="1">
            <a:spLocks/>
          </p:cNvSpPr>
          <p:nvPr/>
        </p:nvSpPr>
        <p:spPr>
          <a:xfrm>
            <a:off x="5870421" y="1596384"/>
            <a:ext cx="5452750" cy="1074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t>Break Time</a:t>
            </a:r>
          </a:p>
        </p:txBody>
      </p:sp>
    </p:spTree>
    <p:extLst>
      <p:ext uri="{BB962C8B-B14F-4D97-AF65-F5344CB8AC3E}">
        <p14:creationId xmlns:p14="http://schemas.microsoft.com/office/powerpoint/2010/main" val="3871239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228" y="0"/>
            <a:ext cx="12192000" cy="6858000"/>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524000" y="2082975"/>
            <a:ext cx="9144000" cy="1097281"/>
          </a:xfrm>
        </p:spPr>
        <p:txBody>
          <a:bodyPr vert="horz" lIns="91440" tIns="45720" rIns="91440" bIns="45720" rtlCol="0" anchor="b">
            <a:noAutofit/>
          </a:bodyPr>
          <a:lstStyle/>
          <a:p>
            <a:br>
              <a:rPr lang="en-US" sz="4800" dirty="0"/>
            </a:br>
            <a:r>
              <a:rPr lang="en-US" sz="5400" dirty="0">
                <a:solidFill>
                  <a:srgbClr val="4365B8"/>
                </a:solidFill>
                <a:cs typeface="Calibri Light"/>
              </a:rPr>
              <a:t>Change Management</a:t>
            </a:r>
          </a:p>
        </p:txBody>
      </p:sp>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1524000" y="2865464"/>
            <a:ext cx="9144000" cy="1655762"/>
          </a:xfrm>
        </p:spPr>
        <p:txBody>
          <a:bodyPr vert="horz" lIns="91440" tIns="45720" rIns="91440" bIns="45720" rtlCol="0" anchor="t">
            <a:normAutofit/>
          </a:bodyPr>
          <a:lstStyle/>
          <a:p>
            <a:endParaRPr lang="en-US" dirty="0"/>
          </a:p>
          <a:p>
            <a:r>
              <a:rPr lang="en-US" sz="3200" dirty="0"/>
              <a:t>Anita Maguire – Operations Administrator, Office of the Secretary</a:t>
            </a:r>
            <a:endParaRPr lang="en-US" sz="3200" dirty="0">
              <a:cs typeface="Calibri" panose="020F0502020204030204"/>
            </a:endParaRPr>
          </a:p>
        </p:txBody>
      </p:sp>
      <p:pic>
        <p:nvPicPr>
          <p:cNvPr id="6" name="Picture 5">
            <a:extLst>
              <a:ext uri="{FF2B5EF4-FFF2-40B4-BE49-F238E27FC236}">
                <a16:creationId xmlns:a16="http://schemas.microsoft.com/office/drawing/2014/main" id="{27422C6A-5E12-DBEE-8155-A040DCAD2C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Tree>
    <p:extLst>
      <p:ext uri="{BB962C8B-B14F-4D97-AF65-F5344CB8AC3E}">
        <p14:creationId xmlns:p14="http://schemas.microsoft.com/office/powerpoint/2010/main" val="3668608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6FA067-7CEF-CE85-4D24-08590CBCF15D}"/>
              </a:ext>
              <a:ext uri="{C183D7F6-B498-43B3-948B-1728B52AA6E4}">
                <adec:decorative xmlns:adec="http://schemas.microsoft.com/office/drawing/2017/decorative" val="1"/>
              </a:ext>
            </a:extLst>
          </p:cNvPr>
          <p:cNvPicPr>
            <a:picLocks noChangeAspect="1"/>
          </p:cNvPicPr>
          <p:nvPr/>
        </p:nvPicPr>
        <p:blipFill rotWithShape="1">
          <a:blip r:embed="rId2"/>
          <a:srcRect t="-1" r="5022" b="762"/>
          <a:stretch/>
        </p:blipFill>
        <p:spPr>
          <a:xfrm>
            <a:off x="2332593" y="457200"/>
            <a:ext cx="7526814" cy="5898333"/>
          </a:xfrm>
          <a:prstGeom prst="rect">
            <a:avLst/>
          </a:prstGeom>
        </p:spPr>
      </p:pic>
    </p:spTree>
    <p:extLst>
      <p:ext uri="{BB962C8B-B14F-4D97-AF65-F5344CB8AC3E}">
        <p14:creationId xmlns:p14="http://schemas.microsoft.com/office/powerpoint/2010/main" val="2499625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7C153F9-D802-51F8-A235-02AAECC1458C}"/>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120348" y="457200"/>
            <a:ext cx="7951303" cy="5943600"/>
          </a:xfrm>
          <a:prstGeom prst="rect">
            <a:avLst/>
          </a:prstGeom>
        </p:spPr>
      </p:pic>
    </p:spTree>
    <p:extLst>
      <p:ext uri="{BB962C8B-B14F-4D97-AF65-F5344CB8AC3E}">
        <p14:creationId xmlns:p14="http://schemas.microsoft.com/office/powerpoint/2010/main" val="527032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CA91C-0E84-5D44-8E75-DAE90BC2E0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8FA23F-B74A-1647-9501-26A1483055CE}"/>
              </a:ext>
            </a:extLst>
          </p:cNvPr>
          <p:cNvSpPr>
            <a:spLocks noGrp="1"/>
          </p:cNvSpPr>
          <p:nvPr>
            <p:ph type="title"/>
          </p:nvPr>
        </p:nvSpPr>
        <p:spPr>
          <a:xfrm>
            <a:off x="320214" y="198013"/>
            <a:ext cx="4495800" cy="885145"/>
          </a:xfrm>
        </p:spPr>
        <p:txBody>
          <a:bodyPr>
            <a:normAutofit/>
          </a:bodyPr>
          <a:lstStyle/>
          <a:p>
            <a:r>
              <a:rPr lang="en-US" sz="4000" b="1" dirty="0">
                <a:solidFill>
                  <a:srgbClr val="4365B8"/>
                </a:solidFill>
              </a:rPr>
              <a:t>What we will cover:</a:t>
            </a:r>
          </a:p>
        </p:txBody>
      </p:sp>
      <p:sp>
        <p:nvSpPr>
          <p:cNvPr id="11" name="Content Placeholder 10">
            <a:extLst>
              <a:ext uri="{FF2B5EF4-FFF2-40B4-BE49-F238E27FC236}">
                <a16:creationId xmlns:a16="http://schemas.microsoft.com/office/drawing/2014/main" id="{CD4E791F-756F-7040-BCCF-8D3881DD1A1A}"/>
              </a:ext>
            </a:extLst>
          </p:cNvPr>
          <p:cNvSpPr>
            <a:spLocks noGrp="1"/>
          </p:cNvSpPr>
          <p:nvPr>
            <p:ph idx="1"/>
          </p:nvPr>
        </p:nvSpPr>
        <p:spPr>
          <a:xfrm>
            <a:off x="142661" y="1083158"/>
            <a:ext cx="7978588" cy="3874608"/>
          </a:xfrm>
        </p:spPr>
        <p:txBody>
          <a:bodyPr>
            <a:normAutofit/>
          </a:bodyPr>
          <a:lstStyle/>
          <a:p>
            <a:endParaRPr lang="en-US" sz="4400" dirty="0"/>
          </a:p>
          <a:p>
            <a:r>
              <a:rPr lang="en-US" sz="3100" b="1" dirty="0"/>
              <a:t>The reason for a new referral process</a:t>
            </a:r>
          </a:p>
          <a:p>
            <a:r>
              <a:rPr lang="en-US" sz="3200" b="1" dirty="0"/>
              <a:t>The new BFET screening tool and referral</a:t>
            </a:r>
          </a:p>
          <a:p>
            <a:r>
              <a:rPr lang="en-US" sz="3100" b="1" dirty="0"/>
              <a:t>The new component: BI</a:t>
            </a:r>
          </a:p>
          <a:p>
            <a:r>
              <a:rPr lang="en-US" sz="3200" b="1" dirty="0"/>
              <a:t>New contractor caseload screen</a:t>
            </a:r>
          </a:p>
          <a:p>
            <a:r>
              <a:rPr lang="en-US" sz="3100" b="1" dirty="0"/>
              <a:t>Training plan sneak peek</a:t>
            </a:r>
            <a:endParaRPr lang="en-US" sz="4400" dirty="0"/>
          </a:p>
          <a:p>
            <a:pPr marL="0" indent="0">
              <a:buNone/>
            </a:pPr>
            <a:endParaRPr lang="en-US" dirty="0"/>
          </a:p>
          <a:p>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716" y="2388355"/>
            <a:ext cx="3038167" cy="1736095"/>
          </a:xfrm>
          <a:prstGeom prst="rect">
            <a:avLst/>
          </a:prstGeom>
        </p:spPr>
      </p:pic>
      <p:sp>
        <p:nvSpPr>
          <p:cNvPr id="3" name="Footer Placeholder 2"/>
          <p:cNvSpPr>
            <a:spLocks noGrp="1"/>
          </p:cNvSpPr>
          <p:nvPr>
            <p:ph type="ftr" sz="quarter" idx="11"/>
          </p:nvPr>
        </p:nvSpPr>
        <p:spPr>
          <a:xfrm>
            <a:off x="0" y="6539022"/>
            <a:ext cx="1528169" cy="33832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Updated 1/2024</a:t>
            </a:r>
          </a:p>
        </p:txBody>
      </p:sp>
    </p:spTree>
    <p:extLst>
      <p:ext uri="{BB962C8B-B14F-4D97-AF65-F5344CB8AC3E}">
        <p14:creationId xmlns:p14="http://schemas.microsoft.com/office/powerpoint/2010/main" val="314517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C15D77-90A3-E119-EA99-32B28E95777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3580236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1FDD29E-7EAE-9EA8-673C-753F5B1E3609}"/>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940" r="682"/>
          <a:stretch/>
        </p:blipFill>
        <p:spPr>
          <a:xfrm>
            <a:off x="2181885" y="457200"/>
            <a:ext cx="7840301" cy="5943600"/>
          </a:xfrm>
          <a:prstGeom prst="rect">
            <a:avLst/>
          </a:prstGeom>
        </p:spPr>
      </p:pic>
    </p:spTree>
    <p:extLst>
      <p:ext uri="{BB962C8B-B14F-4D97-AF65-F5344CB8AC3E}">
        <p14:creationId xmlns:p14="http://schemas.microsoft.com/office/powerpoint/2010/main" val="1060261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C72CE-0743-90CF-C1F6-8AE96A1B362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3DDC45-9523-88E8-E252-EE8AABCA0B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1963E92-2AE2-7B48-4144-4794561D2A11}"/>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AAFADA7D-8AF7-7FEB-E55D-30BB88B79BB0}"/>
              </a:ext>
            </a:extLst>
          </p:cNvPr>
          <p:cNvSpPr>
            <a:spLocks noGrp="1"/>
          </p:cNvSpPr>
          <p:nvPr>
            <p:ph idx="1"/>
          </p:nvPr>
        </p:nvSpPr>
        <p:spPr>
          <a:xfrm>
            <a:off x="838200" y="1455938"/>
            <a:ext cx="10515600" cy="4721025"/>
          </a:xfrm>
        </p:spPr>
        <p:txBody>
          <a:bodyPr>
            <a:normAutofit/>
          </a:bodyPr>
          <a:lstStyle/>
          <a:p>
            <a:pPr marL="0" indent="0">
              <a:lnSpc>
                <a:spcPct val="107000"/>
              </a:lnSpc>
              <a:spcBef>
                <a:spcPts val="0"/>
              </a:spcBef>
              <a:buNone/>
            </a:pPr>
            <a:r>
              <a:rPr lang="en-US" b="1" dirty="0"/>
              <a:t>Change Management</a:t>
            </a:r>
          </a:p>
          <a:p>
            <a:pPr>
              <a:lnSpc>
                <a:spcPct val="107000"/>
              </a:lnSpc>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Anita Maguire, Office of Secretary gave presentation regarding change management. </a:t>
            </a:r>
          </a:p>
          <a:p>
            <a:pPr>
              <a:lnSpc>
                <a:spcPct val="107000"/>
              </a:lnSpc>
              <a:spcBef>
                <a:spcPts val="0"/>
              </a:spcBef>
            </a:pPr>
            <a:r>
              <a:rPr lang="en-US" sz="2000" b="1" dirty="0">
                <a:latin typeface="Calibri" panose="020F0502020204030204" pitchFamily="34" charset="0"/>
                <a:ea typeface="Calibri" panose="020F0502020204030204" pitchFamily="34" charset="0"/>
                <a:cs typeface="Times New Roman" panose="02020603050405020304" pitchFamily="18" charset="0"/>
              </a:rPr>
              <a:t>Activity: </a:t>
            </a:r>
            <a:r>
              <a:rPr lang="en-US" sz="2000" dirty="0">
                <a:latin typeface="Calibri" panose="020F0502020204030204" pitchFamily="34" charset="0"/>
                <a:ea typeface="Calibri" panose="020F0502020204030204" pitchFamily="34" charset="0"/>
                <a:cs typeface="Times New Roman" panose="02020603050405020304" pitchFamily="18" charset="0"/>
              </a:rPr>
              <a:t>Cross your arms, uncross and recross the opposite way. How does this feel?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Change can make us feel like we are unsafe, because humanity has developed habits, or shortcuts as a form of survival. It has historically made us safer or allowed time for us to use your energy for other items. Since our brain takes up 25 percent of calories, saving energy is important.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Resistance is a normal response to change. How do we make change less painful? </a:t>
            </a:r>
          </a:p>
          <a:p>
            <a:pPr>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There were 2 polls:</a:t>
            </a:r>
          </a:p>
          <a:p>
            <a:pPr lvl="1">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Question: What is needed most? Answer choices: Information, Patience, Certainty, Kindness, To know why, or All of the above. </a:t>
            </a:r>
          </a:p>
          <a:p>
            <a:pPr lvl="1">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Question: How do you acquire it? Answer choices: I expect what I need to be provided, I ask for what I need, I research for myself, Something else. </a:t>
            </a:r>
          </a:p>
          <a:p>
            <a:pPr marL="0" indent="0">
              <a:buNone/>
            </a:pPr>
            <a:endParaRPr lang="en-US" sz="3000" b="1" dirty="0"/>
          </a:p>
        </p:txBody>
      </p:sp>
    </p:spTree>
    <p:extLst>
      <p:ext uri="{BB962C8B-B14F-4D97-AF65-F5344CB8AC3E}">
        <p14:creationId xmlns:p14="http://schemas.microsoft.com/office/powerpoint/2010/main" val="2602554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45E4461-BFF5-2780-A200-ECCAC244371A}"/>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559" r="407" b="1371"/>
          <a:stretch/>
        </p:blipFill>
        <p:spPr>
          <a:xfrm>
            <a:off x="2190939" y="457200"/>
            <a:ext cx="7822194" cy="5862119"/>
          </a:xfrm>
          <a:prstGeom prst="rect">
            <a:avLst/>
          </a:prstGeom>
        </p:spPr>
      </p:pic>
    </p:spTree>
    <p:extLst>
      <p:ext uri="{BB962C8B-B14F-4D97-AF65-F5344CB8AC3E}">
        <p14:creationId xmlns:p14="http://schemas.microsoft.com/office/powerpoint/2010/main" val="3223412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F07C-1E6E-AB64-313F-BA003E5CE7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5AAA59-EDED-0448-FBB4-AB91E90D623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B7B5F0C-21A2-9F77-3B84-8940E3913E93}"/>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9A2F7F69-B104-DC61-8DD5-35427F73AA6C}"/>
              </a:ext>
            </a:extLst>
          </p:cNvPr>
          <p:cNvSpPr>
            <a:spLocks noGrp="1"/>
          </p:cNvSpPr>
          <p:nvPr>
            <p:ph idx="1"/>
          </p:nvPr>
        </p:nvSpPr>
        <p:spPr>
          <a:xfrm>
            <a:off x="838200" y="1455938"/>
            <a:ext cx="10515600" cy="4721025"/>
          </a:xfrm>
        </p:spPr>
        <p:txBody>
          <a:bodyPr>
            <a:normAutofit lnSpcReduction="10000"/>
          </a:bodyPr>
          <a:lstStyle/>
          <a:p>
            <a:pPr marL="0" indent="0">
              <a:buNone/>
            </a:pPr>
            <a:r>
              <a:rPr lang="en-US" b="1" dirty="0"/>
              <a:t>Change Management (continued) </a:t>
            </a:r>
          </a:p>
          <a:p>
            <a:r>
              <a:rPr lang="en-US" sz="2000" dirty="0"/>
              <a:t>We heard about the SCARF Model, from Dr. David Rock, Director and CEO of Neuroleadership Institute.  </a:t>
            </a:r>
          </a:p>
          <a:p>
            <a:r>
              <a:rPr lang="en-US" sz="2000" dirty="0"/>
              <a:t>We often push back against change when we feel the change will negatively affect us in the following domains: </a:t>
            </a:r>
          </a:p>
          <a:p>
            <a:pPr lvl="1"/>
            <a:r>
              <a:rPr lang="en-US" sz="2000" dirty="0"/>
              <a:t>Status </a:t>
            </a:r>
          </a:p>
          <a:p>
            <a:pPr lvl="1"/>
            <a:r>
              <a:rPr lang="en-US" sz="2000" dirty="0"/>
              <a:t>Certainty</a:t>
            </a:r>
          </a:p>
          <a:p>
            <a:pPr lvl="1"/>
            <a:r>
              <a:rPr lang="en-US" sz="2000" dirty="0"/>
              <a:t>Autonomy</a:t>
            </a:r>
          </a:p>
          <a:p>
            <a:pPr lvl="1"/>
            <a:r>
              <a:rPr lang="en-US" sz="2000" dirty="0"/>
              <a:t>Relatedness </a:t>
            </a:r>
          </a:p>
          <a:p>
            <a:pPr lvl="1"/>
            <a:r>
              <a:rPr lang="en-US" sz="2000" dirty="0"/>
              <a:t>Fairness </a:t>
            </a:r>
          </a:p>
          <a:p>
            <a:r>
              <a:rPr lang="en-US" sz="2000" dirty="0"/>
              <a:t> These are normal responses to change when perceived as threats by our brains.  </a:t>
            </a:r>
          </a:p>
          <a:p>
            <a:r>
              <a:rPr lang="en-US" sz="2000" dirty="0"/>
              <a:t>Responding to a prompt from Anita, BFET Rep spoke about how the upcoming change would make things fairer for our clients, especially if those have a difficult time connecting with providers.</a:t>
            </a:r>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0211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DC093C0-ED9A-5656-D009-778A8EA273CB}"/>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381" r="343" b="2589"/>
          <a:stretch/>
        </p:blipFill>
        <p:spPr>
          <a:xfrm>
            <a:off x="2163778" y="457200"/>
            <a:ext cx="7867462" cy="5789691"/>
          </a:xfrm>
          <a:prstGeom prst="rect">
            <a:avLst/>
          </a:prstGeom>
        </p:spPr>
      </p:pic>
    </p:spTree>
    <p:extLst>
      <p:ext uri="{BB962C8B-B14F-4D97-AF65-F5344CB8AC3E}">
        <p14:creationId xmlns:p14="http://schemas.microsoft.com/office/powerpoint/2010/main" val="1204532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FBB48-9A19-6FBD-C0CD-B822E9B83B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D4CDC7-F6AD-9255-F44C-AED2026FA1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1560B3B-5911-EC57-4F49-DDC6ADE8FB16}"/>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BCB84EA7-4343-E22D-C5B2-1709F7C07640}"/>
              </a:ext>
            </a:extLst>
          </p:cNvPr>
          <p:cNvSpPr>
            <a:spLocks noGrp="1"/>
          </p:cNvSpPr>
          <p:nvPr>
            <p:ph idx="1"/>
          </p:nvPr>
        </p:nvSpPr>
        <p:spPr>
          <a:xfrm>
            <a:off x="838200" y="1455938"/>
            <a:ext cx="10515600" cy="4721025"/>
          </a:xfrm>
        </p:spPr>
        <p:txBody>
          <a:bodyPr>
            <a:normAutofit/>
          </a:bodyPr>
          <a:lstStyle/>
          <a:p>
            <a:pPr marL="0" indent="0">
              <a:buNone/>
            </a:pPr>
            <a:r>
              <a:rPr lang="en-US" b="1" dirty="0"/>
              <a:t>Change Management (continued) </a:t>
            </a:r>
          </a:p>
          <a:p>
            <a:r>
              <a:rPr lang="en-US" sz="2000" dirty="0"/>
              <a:t>We won’t know how to change unless we understand what we need to change. </a:t>
            </a:r>
          </a:p>
          <a:p>
            <a:r>
              <a:rPr lang="en-US" sz="2000" dirty="0"/>
              <a:t>Organizations do not change, people do.</a:t>
            </a:r>
          </a:p>
          <a:p>
            <a:r>
              <a:rPr lang="en-US" sz="2000" dirty="0"/>
              <a:t>The ADKAR model was created by PROSCI, the leading change management organization in the world. This tool has helped create repeatable, scalable methods for managing the people side of change. It helps assess your readiness for change. </a:t>
            </a:r>
          </a:p>
          <a:p>
            <a:pPr marL="0" indent="0">
              <a:buNone/>
            </a:pPr>
            <a:endParaRPr lang="en-US" sz="2000" dirty="0"/>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9573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6E8D392-6ED3-1844-8994-5A3D61B17D92}"/>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432" b="914"/>
          <a:stretch/>
        </p:blipFill>
        <p:spPr>
          <a:xfrm>
            <a:off x="2137154" y="312345"/>
            <a:ext cx="7916926" cy="5889279"/>
          </a:xfrm>
          <a:prstGeom prst="rect">
            <a:avLst/>
          </a:prstGeom>
        </p:spPr>
      </p:pic>
    </p:spTree>
    <p:extLst>
      <p:ext uri="{BB962C8B-B14F-4D97-AF65-F5344CB8AC3E}">
        <p14:creationId xmlns:p14="http://schemas.microsoft.com/office/powerpoint/2010/main" val="3328612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728C8-8E61-6373-FA88-A2B157EE14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C0B269-D9E3-23BE-76EE-3BC024050B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99DAB1E-E3AE-45A7-FECB-9D51F5EC9299}"/>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C4A582B4-A3D5-103D-4038-F4BABF7681F1}"/>
              </a:ext>
            </a:extLst>
          </p:cNvPr>
          <p:cNvSpPr>
            <a:spLocks noGrp="1"/>
          </p:cNvSpPr>
          <p:nvPr>
            <p:ph idx="1"/>
          </p:nvPr>
        </p:nvSpPr>
        <p:spPr>
          <a:xfrm>
            <a:off x="838200" y="1455938"/>
            <a:ext cx="10515600" cy="4721025"/>
          </a:xfrm>
        </p:spPr>
        <p:txBody>
          <a:bodyPr>
            <a:normAutofit/>
          </a:bodyPr>
          <a:lstStyle/>
          <a:p>
            <a:pPr marL="0" indent="0">
              <a:buNone/>
            </a:pPr>
            <a:r>
              <a:rPr lang="en-US" b="1" dirty="0"/>
              <a:t>Change Management (continued) </a:t>
            </a:r>
          </a:p>
          <a:p>
            <a:r>
              <a:rPr lang="en-US" sz="1800" kern="100" dirty="0">
                <a:effectLst/>
                <a:ea typeface="Aptos" panose="020B0004020202020204" pitchFamily="34" charset="0"/>
                <a:cs typeface="Times New Roman" panose="02020603050405020304" pitchFamily="18" charset="0"/>
              </a:rPr>
              <a:t>When we address these areas for each person, team or organization who needs to change, we mitigate our resistance and are more likely to experience sustained successful change. </a:t>
            </a:r>
          </a:p>
          <a:p>
            <a:pPr lvl="1"/>
            <a:r>
              <a:rPr lang="en-US" sz="1800" dirty="0"/>
              <a:t>Awareness of the need for change. What is the nature of the change? Why is the change needed?</a:t>
            </a:r>
          </a:p>
          <a:p>
            <a:pPr lvl="1"/>
            <a:r>
              <a:rPr lang="en-US" sz="1800" dirty="0"/>
              <a:t>Desire to participate in and support change. What’s in it for me? Do I have autonomy to decide?</a:t>
            </a:r>
          </a:p>
          <a:p>
            <a:pPr lvl="1"/>
            <a:r>
              <a:rPr lang="en-US" sz="1800" dirty="0"/>
              <a:t>Knowledge on how to change. Will I have training? Will I be supported on learning how to change?</a:t>
            </a:r>
          </a:p>
          <a:p>
            <a:pPr lvl="1"/>
            <a:r>
              <a:rPr lang="en-US" sz="1800" dirty="0"/>
              <a:t>Ability to demonstrate new behaviors. Will I know the standard I must reach to demonstrate ability?</a:t>
            </a:r>
          </a:p>
          <a:p>
            <a:pPr lvl="1"/>
            <a:r>
              <a:rPr lang="en-US" sz="1800" dirty="0"/>
              <a:t>Reinforcement to sustain the change. Is there ongoing support? What’s the consequence of not changing?</a:t>
            </a:r>
          </a:p>
          <a:p>
            <a:endParaRPr lang="en-US" sz="2000" dirty="0"/>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6877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DAD473D-1B48-7A2A-ECFE-3AA3DB1CF7BD}"/>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432" r="1305" b="914"/>
          <a:stretch/>
        </p:blipFill>
        <p:spPr>
          <a:xfrm>
            <a:off x="2154725" y="457200"/>
            <a:ext cx="7813140" cy="5889279"/>
          </a:xfrm>
          <a:prstGeom prst="rect">
            <a:avLst/>
          </a:prstGeom>
        </p:spPr>
      </p:pic>
    </p:spTree>
    <p:extLst>
      <p:ext uri="{BB962C8B-B14F-4D97-AF65-F5344CB8AC3E}">
        <p14:creationId xmlns:p14="http://schemas.microsoft.com/office/powerpoint/2010/main" val="314971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1027386" y="-4286703"/>
            <a:ext cx="10515600" cy="4142905"/>
          </a:xfrm>
        </p:spPr>
        <p:txBody>
          <a:bodyPr/>
          <a:lstStyle/>
          <a:p>
            <a:pPr marL="0" indent="0">
              <a:buNone/>
            </a:pPr>
            <a:r>
              <a:rPr lang="en-US" dirty="0"/>
              <a:t>Click to add text</a:t>
            </a:r>
          </a:p>
        </p:txBody>
      </p:sp>
      <p:sp>
        <p:nvSpPr>
          <p:cNvPr id="6" name="Content Placeholder 10">
            <a:extLst>
              <a:ext uri="{FF2B5EF4-FFF2-40B4-BE49-F238E27FC236}">
                <a16:creationId xmlns:a16="http://schemas.microsoft.com/office/drawing/2014/main" id="{CD4E791F-756F-7040-BCCF-8D3881DD1A1A}"/>
              </a:ext>
            </a:extLst>
          </p:cNvPr>
          <p:cNvSpPr txBox="1">
            <a:spLocks/>
          </p:cNvSpPr>
          <p:nvPr/>
        </p:nvSpPr>
        <p:spPr>
          <a:xfrm>
            <a:off x="307450" y="1440540"/>
            <a:ext cx="11577099" cy="3428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With Provider Determination we will be able to: </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Track our current referrals</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Ensure quality referrals to providers</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Comply with FNS requirements</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Increase BFET participation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6219" y="5883140"/>
            <a:ext cx="2005781" cy="1146160"/>
          </a:xfrm>
          <a:prstGeom prst="rect">
            <a:avLst/>
          </a:prstGeom>
        </p:spPr>
      </p:pic>
      <p:sp>
        <p:nvSpPr>
          <p:cNvPr id="4" name="Footer Placeholder 3"/>
          <p:cNvSpPr>
            <a:spLocks noGrp="1"/>
          </p:cNvSpPr>
          <p:nvPr>
            <p:ph type="ftr" sz="quarter" idx="11"/>
          </p:nvPr>
        </p:nvSpPr>
        <p:spPr>
          <a:xfrm>
            <a:off x="0" y="6581552"/>
            <a:ext cx="1779181" cy="33832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Updated 1/2024</a:t>
            </a:r>
          </a:p>
        </p:txBody>
      </p:sp>
      <p:sp>
        <p:nvSpPr>
          <p:cNvPr id="9" name="Title 1">
            <a:extLst>
              <a:ext uri="{FF2B5EF4-FFF2-40B4-BE49-F238E27FC236}">
                <a16:creationId xmlns:a16="http://schemas.microsoft.com/office/drawing/2014/main" id="{4A8FA23F-B74A-1647-9501-26A1483055CE}"/>
              </a:ext>
            </a:extLst>
          </p:cNvPr>
          <p:cNvSpPr txBox="1">
            <a:spLocks/>
          </p:cNvSpPr>
          <p:nvPr/>
        </p:nvSpPr>
        <p:spPr>
          <a:xfrm>
            <a:off x="460143" y="239590"/>
            <a:ext cx="6900396" cy="8851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365B8"/>
                </a:solidFill>
                <a:effectLst/>
                <a:uLnTx/>
                <a:uFillTx/>
                <a:latin typeface="Calibri Light" panose="020F0302020204030204"/>
                <a:ea typeface="+mj-ea"/>
                <a:cs typeface="+mj-cs"/>
              </a:rPr>
              <a:t>Why Provider Determination?</a:t>
            </a:r>
          </a:p>
        </p:txBody>
      </p:sp>
    </p:spTree>
    <p:extLst>
      <p:ext uri="{BB962C8B-B14F-4D97-AF65-F5344CB8AC3E}">
        <p14:creationId xmlns:p14="http://schemas.microsoft.com/office/powerpoint/2010/main" val="3900685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91A1-7D22-9EEA-ED73-4279964EBA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37742C-C92F-6382-E9F4-1C2BF1E8185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E3FEF7F-3B26-B0E3-5FC2-66E7CE1D4223}"/>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8FE5874C-DE77-2616-0A85-EF16A42125C0}"/>
              </a:ext>
            </a:extLst>
          </p:cNvPr>
          <p:cNvSpPr>
            <a:spLocks noGrp="1"/>
          </p:cNvSpPr>
          <p:nvPr>
            <p:ph idx="1"/>
          </p:nvPr>
        </p:nvSpPr>
        <p:spPr>
          <a:xfrm>
            <a:off x="838200" y="1455938"/>
            <a:ext cx="10515600" cy="4721025"/>
          </a:xfrm>
        </p:spPr>
        <p:txBody>
          <a:bodyPr>
            <a:normAutofit/>
          </a:bodyPr>
          <a:lstStyle/>
          <a:p>
            <a:pPr marL="0" indent="0">
              <a:buNone/>
            </a:pPr>
            <a:r>
              <a:rPr lang="en-US" b="1" dirty="0"/>
              <a:t>Change Management (continued)</a:t>
            </a:r>
          </a:p>
          <a:p>
            <a:pPr marL="0" indent="0">
              <a:buNone/>
            </a:pPr>
            <a:r>
              <a:rPr lang="en-US" sz="2000" b="1" kern="100" dirty="0">
                <a:effectLst/>
                <a:ea typeface="Aptos" panose="020B0004020202020204" pitchFamily="34" charset="0"/>
                <a:cs typeface="Times New Roman" panose="02020603050405020304" pitchFamily="18" charset="0"/>
              </a:rPr>
              <a:t>ADKAR Assessment: </a:t>
            </a:r>
            <a:r>
              <a:rPr lang="en-US" sz="2000" kern="100" dirty="0">
                <a:effectLst/>
                <a:ea typeface="Aptos" panose="020B0004020202020204" pitchFamily="34" charset="0"/>
                <a:cs typeface="Times New Roman" panose="02020603050405020304" pitchFamily="18" charset="0"/>
              </a:rPr>
              <a:t>T</a:t>
            </a:r>
            <a:r>
              <a:rPr lang="en-US" sz="2000" dirty="0">
                <a:effectLst/>
                <a:ea typeface="Aptos" panose="020B0004020202020204" pitchFamily="34" charset="0"/>
              </a:rPr>
              <a:t>he tool we use to self-assess is simple to use and can be used by individuals and teams to help gauge readiness for change. </a:t>
            </a:r>
            <a:endParaRPr lang="en-US" sz="2000" kern="100" dirty="0">
              <a:effectLst/>
              <a:ea typeface="Aptos" panose="020B0004020202020204" pitchFamily="34" charset="0"/>
              <a:cs typeface="Times New Roman" panose="02020603050405020304" pitchFamily="18" charset="0"/>
            </a:endParaRPr>
          </a:p>
          <a:p>
            <a:pPr marL="0" marR="0">
              <a:spcBef>
                <a:spcPts val="0"/>
              </a:spcBef>
              <a:spcAft>
                <a:spcPts val="0"/>
              </a:spcAft>
            </a:pPr>
            <a:r>
              <a:rPr lang="en-US" sz="2000" kern="100" dirty="0">
                <a:effectLst/>
                <a:ea typeface="Aptos" panose="020B0004020202020204" pitchFamily="34" charset="0"/>
                <a:cs typeface="Times New Roman" panose="02020603050405020304" pitchFamily="18" charset="0"/>
              </a:rPr>
              <a:t>To use this tool, start at the top of the document and write in the change as it has been described to you. Then you follow the directions for each of the domains: Awareness, Desire, Knowledge, Ability and Reinforcement and rate your readiness between 1 and 5. 1 being the lowest score and 5 being the highest. Any score that is 3 or lower should be addressed in order. </a:t>
            </a:r>
          </a:p>
          <a:p>
            <a:pPr lvl="1"/>
            <a:endParaRPr lang="en-US" sz="1400" dirty="0"/>
          </a:p>
          <a:p>
            <a:pPr marL="0" indent="0">
              <a:buNone/>
            </a:pPr>
            <a:endParaRPr lang="en-US" sz="2000" dirty="0"/>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699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CC7EE9B-C9AD-5E8C-D872-4A202E1BFAB4}"/>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611" r="571" b="1980"/>
          <a:stretch/>
        </p:blipFill>
        <p:spPr>
          <a:xfrm>
            <a:off x="2181884" y="457200"/>
            <a:ext cx="7831249" cy="5825905"/>
          </a:xfrm>
          <a:prstGeom prst="rect">
            <a:avLst/>
          </a:prstGeom>
        </p:spPr>
      </p:pic>
    </p:spTree>
    <p:extLst>
      <p:ext uri="{BB962C8B-B14F-4D97-AF65-F5344CB8AC3E}">
        <p14:creationId xmlns:p14="http://schemas.microsoft.com/office/powerpoint/2010/main" val="3049214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76CF-10F7-1477-630A-3365FF54EC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B9363C-D063-AB37-DE5D-5D822C99324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1402782-31E9-687B-E9FE-F9AEBB4EE710}"/>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F499C81E-9726-EDAF-0114-50294573A845}"/>
              </a:ext>
            </a:extLst>
          </p:cNvPr>
          <p:cNvSpPr>
            <a:spLocks noGrp="1"/>
          </p:cNvSpPr>
          <p:nvPr>
            <p:ph idx="1"/>
          </p:nvPr>
        </p:nvSpPr>
        <p:spPr>
          <a:xfrm>
            <a:off x="838200" y="1455938"/>
            <a:ext cx="10515600" cy="4721025"/>
          </a:xfrm>
        </p:spPr>
        <p:txBody>
          <a:bodyPr>
            <a:normAutofit/>
          </a:bodyPr>
          <a:lstStyle/>
          <a:p>
            <a:pPr marL="0" indent="0">
              <a:buNone/>
            </a:pPr>
            <a:r>
              <a:rPr lang="en-US" sz="2700" b="1" dirty="0"/>
              <a:t>Change Management (continued) </a:t>
            </a:r>
          </a:p>
          <a:p>
            <a:pPr marL="0" indent="0">
              <a:buNone/>
            </a:pPr>
            <a:r>
              <a:rPr lang="en-US" sz="2000" dirty="0">
                <a:effectLst/>
                <a:ea typeface="Aptos" panose="020B0004020202020204" pitchFamily="34" charset="0"/>
              </a:rPr>
              <a:t>Try to understand the individual motivating factors or discover if there was a negative experience that is causing resistance. Then develop a strategy to build desire. </a:t>
            </a:r>
          </a:p>
          <a:p>
            <a:r>
              <a:rPr lang="en-US" sz="2000" dirty="0">
                <a:effectLst/>
                <a:ea typeface="Aptos" panose="020B0004020202020204" pitchFamily="34" charset="0"/>
              </a:rPr>
              <a:t>You should also be aware that some folks just have trouble expressing what is wrong, so you may need to gauge their levels based on behavior. </a:t>
            </a:r>
          </a:p>
          <a:p>
            <a:r>
              <a:rPr lang="en-US" sz="2000" dirty="0"/>
              <a:t>As a BFET Provider, this can also be used with BFET Participants. </a:t>
            </a:r>
          </a:p>
          <a:p>
            <a:pPr marL="0" indent="0">
              <a:lnSpc>
                <a:spcPct val="107000"/>
              </a:lnSpc>
              <a:spcBef>
                <a:spcPts val="0"/>
              </a:spcBef>
              <a:buNone/>
            </a:pPr>
            <a:endParaRPr lang="en-US" sz="2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1800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419E5ED-3F07-E7AD-6CBD-CB151C95123A}"/>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370" r="560" b="1219"/>
          <a:stretch/>
        </p:blipFill>
        <p:spPr>
          <a:xfrm>
            <a:off x="2136618" y="457200"/>
            <a:ext cx="7903675" cy="5871172"/>
          </a:xfrm>
          <a:prstGeom prst="rect">
            <a:avLst/>
          </a:prstGeom>
        </p:spPr>
      </p:pic>
    </p:spTree>
    <p:extLst>
      <p:ext uri="{BB962C8B-B14F-4D97-AF65-F5344CB8AC3E}">
        <p14:creationId xmlns:p14="http://schemas.microsoft.com/office/powerpoint/2010/main" val="1600258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E0576-F623-A435-AA58-EEC8EB1049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062138-DAF4-4FAE-6FAE-993A2EF23C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14CF39D-2741-8CAB-FDBA-EE5553BEF49B}"/>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3A032C87-489F-734C-2795-00E6FF140ECB}"/>
              </a:ext>
            </a:extLst>
          </p:cNvPr>
          <p:cNvSpPr>
            <a:spLocks noGrp="1"/>
          </p:cNvSpPr>
          <p:nvPr>
            <p:ph idx="1"/>
          </p:nvPr>
        </p:nvSpPr>
        <p:spPr>
          <a:xfrm>
            <a:off x="838200" y="1455938"/>
            <a:ext cx="10515600" cy="4721025"/>
          </a:xfrm>
        </p:spPr>
        <p:txBody>
          <a:bodyPr>
            <a:normAutofit/>
          </a:bodyPr>
          <a:lstStyle/>
          <a:p>
            <a:pPr marL="0" indent="0">
              <a:buNone/>
            </a:pPr>
            <a:r>
              <a:rPr lang="en-US" b="1" dirty="0"/>
              <a:t>Change Management (continued) </a:t>
            </a:r>
          </a:p>
          <a:p>
            <a:pPr marL="0" marR="0">
              <a:spcBef>
                <a:spcPts val="0"/>
              </a:spcBef>
              <a:spcAft>
                <a:spcPts val="0"/>
              </a:spcAft>
            </a:pPr>
            <a:r>
              <a:rPr lang="en-US" sz="2000" dirty="0"/>
              <a:t>Behavior Matrix: </a:t>
            </a:r>
            <a:r>
              <a:rPr lang="en-US" sz="2000" kern="100" dirty="0">
                <a:effectLst/>
                <a:ea typeface="Aptos" panose="020B0004020202020204" pitchFamily="34" charset="0"/>
                <a:cs typeface="Times New Roman" panose="02020603050405020304" pitchFamily="18" charset="0"/>
              </a:rPr>
              <a:t>On the slide above is a behavior matrix to help you assess yourself and others. </a:t>
            </a:r>
            <a:endParaRPr lang="en-US" sz="2000" kern="100" dirty="0">
              <a:ea typeface="Aptos" panose="020B0004020202020204" pitchFamily="34" charset="0"/>
              <a:cs typeface="Times New Roman" panose="02020603050405020304" pitchFamily="18" charset="0"/>
            </a:endParaRPr>
          </a:p>
          <a:p>
            <a:pPr marL="0" marR="0">
              <a:spcBef>
                <a:spcPts val="0"/>
              </a:spcBef>
              <a:spcAft>
                <a:spcPts val="0"/>
              </a:spcAft>
            </a:pPr>
            <a:r>
              <a:rPr lang="en-US" sz="2000" kern="100" dirty="0">
                <a:effectLst/>
                <a:ea typeface="Aptos" panose="020B0004020202020204" pitchFamily="34" charset="0"/>
                <a:cs typeface="Times New Roman" panose="02020603050405020304" pitchFamily="18" charset="0"/>
              </a:rPr>
              <a:t>Are you feeling confused about a change? Most likely then you are lacking awareness.  Are you feeling anxiety about a change? Then you may want to address a knowledge gap. </a:t>
            </a:r>
            <a:endParaRPr lang="en-US" sz="2000" dirty="0"/>
          </a:p>
          <a:p>
            <a:endParaRPr lang="en-US" sz="2000" dirty="0"/>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591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069B9C2-3723-DDC3-E189-9BA729388926}"/>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302" t="1976" r="312" b="1067"/>
          <a:stretch/>
        </p:blipFill>
        <p:spPr>
          <a:xfrm>
            <a:off x="2220925" y="547413"/>
            <a:ext cx="7876132" cy="5762745"/>
          </a:xfrm>
          <a:prstGeom prst="rect">
            <a:avLst/>
          </a:prstGeom>
        </p:spPr>
      </p:pic>
    </p:spTree>
    <p:extLst>
      <p:ext uri="{BB962C8B-B14F-4D97-AF65-F5344CB8AC3E}">
        <p14:creationId xmlns:p14="http://schemas.microsoft.com/office/powerpoint/2010/main" val="1178585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5E7D-B3B5-9807-3D55-76B4C83F1C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F08864-9232-9E23-A7CE-1FFA767E24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380911D-7DD3-DE35-580F-7ED33B6263C4}"/>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1B242D56-806E-4F64-BB32-56FF4DA5460E}"/>
              </a:ext>
            </a:extLst>
          </p:cNvPr>
          <p:cNvSpPr>
            <a:spLocks noGrp="1"/>
          </p:cNvSpPr>
          <p:nvPr>
            <p:ph idx="1"/>
          </p:nvPr>
        </p:nvSpPr>
        <p:spPr>
          <a:xfrm>
            <a:off x="838200" y="1455938"/>
            <a:ext cx="10515600" cy="4721025"/>
          </a:xfrm>
        </p:spPr>
        <p:txBody>
          <a:bodyPr>
            <a:normAutofit/>
          </a:bodyPr>
          <a:lstStyle/>
          <a:p>
            <a:pPr marL="0" indent="0">
              <a:buNone/>
            </a:pPr>
            <a:r>
              <a:rPr lang="en-US" b="1" dirty="0"/>
              <a:t>Change Management (continued) </a:t>
            </a:r>
          </a:p>
          <a:p>
            <a:pPr marL="0" indent="0">
              <a:buNone/>
            </a:pPr>
            <a:r>
              <a:rPr lang="en-US" sz="2000" dirty="0"/>
              <a:t>We need to understand what the consequences are when we haven’t supported others through change. We may be able to get to success ourselves, but if we do not reach out and support those around us, the change will not be successful. If you look at the list of consequences on the slide, you may recognize these in others or even yourself. </a:t>
            </a:r>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944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3811950-8829-E89A-815C-103D70C2A495}"/>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674" t="-1" r="407" b="762"/>
          <a:stretch/>
        </p:blipFill>
        <p:spPr>
          <a:xfrm>
            <a:off x="2199992" y="457200"/>
            <a:ext cx="7813142" cy="5898333"/>
          </a:xfrm>
          <a:prstGeom prst="rect">
            <a:avLst/>
          </a:prstGeom>
        </p:spPr>
      </p:pic>
    </p:spTree>
    <p:extLst>
      <p:ext uri="{BB962C8B-B14F-4D97-AF65-F5344CB8AC3E}">
        <p14:creationId xmlns:p14="http://schemas.microsoft.com/office/powerpoint/2010/main" val="2056564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E900-4BFD-D34B-C0F1-C161F099A4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0BAE29D-E908-8D31-B4E7-0942D1ACEE7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C5A09D6-86E9-4DF4-34D6-B417BF5A417C}"/>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1246EAE1-3F86-4208-347C-B7B69357A57C}"/>
              </a:ext>
            </a:extLst>
          </p:cNvPr>
          <p:cNvSpPr>
            <a:spLocks noGrp="1"/>
          </p:cNvSpPr>
          <p:nvPr>
            <p:ph idx="1"/>
          </p:nvPr>
        </p:nvSpPr>
        <p:spPr>
          <a:xfrm>
            <a:off x="838200" y="1455938"/>
            <a:ext cx="10515600" cy="4721025"/>
          </a:xfrm>
        </p:spPr>
        <p:txBody>
          <a:bodyPr>
            <a:normAutofit/>
          </a:bodyPr>
          <a:lstStyle/>
          <a:p>
            <a:pPr marL="0" indent="0">
              <a:buNone/>
            </a:pPr>
            <a:r>
              <a:rPr lang="en-US" b="1" dirty="0"/>
              <a:t>Change Management (continued) </a:t>
            </a:r>
          </a:p>
          <a:p>
            <a:pPr marL="0" indent="0">
              <a:buNone/>
            </a:pPr>
            <a:r>
              <a:rPr lang="en-US" sz="2000" dirty="0">
                <a:ea typeface="Calibri" panose="020F0502020204030204" pitchFamily="34" charset="0"/>
                <a:cs typeface="Times New Roman" panose="02020603050405020304" pitchFamily="18" charset="0"/>
              </a:rPr>
              <a:t>People need to be met where they are and feel like information and resources are distributed fairly. </a:t>
            </a:r>
          </a:p>
          <a:p>
            <a:pPr marL="0" marR="0">
              <a:spcBef>
                <a:spcPts val="0"/>
              </a:spcBef>
              <a:spcAft>
                <a:spcPts val="0"/>
              </a:spcAft>
            </a:pPr>
            <a:r>
              <a:rPr lang="en-US" sz="2000" dirty="0">
                <a:ea typeface="Calibri" panose="020F0502020204030204" pitchFamily="34" charset="0"/>
                <a:cs typeface="Times New Roman" panose="02020603050405020304" pitchFamily="18" charset="0"/>
              </a:rPr>
              <a:t>They need honest open communication and transparency to understand WHY they need to change and what is in it for them. </a:t>
            </a:r>
          </a:p>
          <a:p>
            <a:pPr marL="0" marR="0">
              <a:spcBef>
                <a:spcPts val="0"/>
              </a:spcBef>
              <a:spcAft>
                <a:spcPts val="0"/>
              </a:spcAft>
            </a:pPr>
            <a:r>
              <a:rPr lang="en-US" sz="2000" dirty="0">
                <a:ea typeface="Calibri" panose="020F0502020204030204" pitchFamily="34" charset="0"/>
                <a:cs typeface="Times New Roman" panose="02020603050405020304" pitchFamily="18" charset="0"/>
              </a:rPr>
              <a:t>People need to feel supported by others. They need to feel a sense of good status and that they are valued in the changing community. </a:t>
            </a:r>
          </a:p>
          <a:p>
            <a:pPr marL="0" marR="0">
              <a:spcBef>
                <a:spcPts val="0"/>
              </a:spcBef>
              <a:spcAft>
                <a:spcPts val="0"/>
              </a:spcAft>
            </a:pPr>
            <a:r>
              <a:rPr lang="en-US" sz="2000" dirty="0">
                <a:ea typeface="Calibri" panose="020F0502020204030204" pitchFamily="34" charset="0"/>
                <a:cs typeface="Times New Roman" panose="02020603050405020304" pitchFamily="18" charset="0"/>
              </a:rPr>
              <a:t>People need to feel like they have some control over HOW they change, and people need to recognize their own responsibility and understand that how they show up can impact their ability to change.</a:t>
            </a:r>
          </a:p>
          <a:p>
            <a:pPr marL="0" marR="0">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142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12224274" cy="6858000"/>
          </a:xfrm>
          <a:prstGeom prst="rect">
            <a:avLst/>
          </a:prstGeom>
        </p:spPr>
      </p:pic>
      <p:sp>
        <p:nvSpPr>
          <p:cNvPr id="6" name="Title 4">
            <a:extLst>
              <a:ext uri="{C183D7F6-B498-43B3-948B-1728B52AA6E4}">
                <adec:decorative xmlns:adec="http://schemas.microsoft.com/office/drawing/2017/decorative" val="1"/>
              </a:ext>
            </a:extLst>
          </p:cNvPr>
          <p:cNvSpPr txBox="1">
            <a:spLocks/>
          </p:cNvSpPr>
          <p:nvPr/>
        </p:nvSpPr>
        <p:spPr>
          <a:xfrm>
            <a:off x="1051560" y="255533"/>
            <a:ext cx="854964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cap="small"/>
          </a:p>
        </p:txBody>
      </p:sp>
      <p:sp>
        <p:nvSpPr>
          <p:cNvPr id="7" name="Content Placeholder 5">
            <a:extLst>
              <a:ext uri="{C183D7F6-B498-43B3-948B-1728B52AA6E4}">
                <adec:decorative xmlns:adec="http://schemas.microsoft.com/office/drawing/2017/decorative" val="1"/>
              </a:ext>
            </a:extLst>
          </p:cNvPr>
          <p:cNvSpPr txBox="1">
            <a:spLocks/>
          </p:cNvSpPr>
          <p:nvPr/>
        </p:nvSpPr>
        <p:spPr>
          <a:xfrm>
            <a:off x="236668" y="1308380"/>
            <a:ext cx="10483248" cy="4079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a:p>
          <a:p>
            <a:pPr marL="0" indent="0">
              <a:buNone/>
            </a:pPr>
            <a:endParaRPr lang="en-US" sz="3200"/>
          </a:p>
          <a:p>
            <a:pPr marL="0" indent="0">
              <a:buNone/>
            </a:pPr>
            <a:endParaRPr lang="en-US" sz="3200"/>
          </a:p>
          <a:p>
            <a:pPr marL="0" indent="0">
              <a:buNone/>
            </a:pPr>
            <a:endParaRPr lang="en-US" sz="3200"/>
          </a:p>
        </p:txBody>
      </p:sp>
      <p:sp>
        <p:nvSpPr>
          <p:cNvPr id="8" name="Slide Number Placeholder 3"/>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7F01C-F22A-4F59-92A6-A86C1927FF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Content Placeholder 5">
            <a:extLst>
              <a:ext uri="{C183D7F6-B498-43B3-948B-1728B52AA6E4}">
                <adec:decorative xmlns:adec="http://schemas.microsoft.com/office/drawing/2017/decorative" val="1"/>
              </a:ext>
            </a:extLst>
          </p:cNvPr>
          <p:cNvSpPr txBox="1">
            <a:spLocks/>
          </p:cNvSpPr>
          <p:nvPr/>
        </p:nvSpPr>
        <p:spPr>
          <a:xfrm>
            <a:off x="5463540" y="5432905"/>
            <a:ext cx="3885363" cy="4697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200" i="1"/>
          </a:p>
        </p:txBody>
      </p:sp>
      <p:sp>
        <p:nvSpPr>
          <p:cNvPr id="11" name="Title 1">
            <a:extLst>
              <a:ext uri="{C183D7F6-B498-43B3-948B-1728B52AA6E4}">
                <adec:decorative xmlns:adec="http://schemas.microsoft.com/office/drawing/2017/decorative" val="1"/>
              </a:ext>
            </a:extLst>
          </p:cNvPr>
          <p:cNvSpPr txBox="1">
            <a:spLocks/>
          </p:cNvSpPr>
          <p:nvPr/>
        </p:nvSpPr>
        <p:spPr>
          <a:xfrm>
            <a:off x="275118" y="1604202"/>
            <a:ext cx="6926989" cy="307544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b="1">
              <a:solidFill>
                <a:schemeClr val="accent1">
                  <a:lumMod val="75000"/>
                </a:schemeClr>
              </a:solidFill>
            </a:endParaRPr>
          </a:p>
        </p:txBody>
      </p:sp>
      <p:sp>
        <p:nvSpPr>
          <p:cNvPr id="12" name="Subtitle 2">
            <a:extLst>
              <a:ext uri="{C183D7F6-B498-43B3-948B-1728B52AA6E4}">
                <adec:decorative xmlns:adec="http://schemas.microsoft.com/office/drawing/2017/decorative" val="1"/>
              </a:ext>
            </a:extLst>
          </p:cNvPr>
          <p:cNvSpPr txBox="1">
            <a:spLocks/>
          </p:cNvSpPr>
          <p:nvPr/>
        </p:nvSpPr>
        <p:spPr>
          <a:xfrm>
            <a:off x="3234050" y="76334"/>
            <a:ext cx="5452750" cy="1074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a:p>
        </p:txBody>
      </p:sp>
      <p:pic>
        <p:nvPicPr>
          <p:cNvPr id="1028" name="Picture 4" descr="Office-stretches-Dec19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397" y="3051"/>
            <a:ext cx="6082300" cy="6844520"/>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a:xfrm>
            <a:off x="1431364" y="455477"/>
            <a:ext cx="5452750" cy="1074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t>Break Time</a:t>
            </a:r>
          </a:p>
        </p:txBody>
      </p:sp>
    </p:spTree>
    <p:extLst>
      <p:ext uri="{BB962C8B-B14F-4D97-AF65-F5344CB8AC3E}">
        <p14:creationId xmlns:p14="http://schemas.microsoft.com/office/powerpoint/2010/main" val="26228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B51B-8937-AB8A-5428-C842149BA5E4}"/>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4D302162-34B0-E56E-C2DA-5AD315042B88}"/>
              </a:ext>
            </a:extLst>
          </p:cNvPr>
          <p:cNvSpPr>
            <a:spLocks noGrp="1"/>
          </p:cNvSpPr>
          <p:nvPr>
            <p:ph idx="1"/>
          </p:nvPr>
        </p:nvSpPr>
        <p:spPr>
          <a:xfrm>
            <a:off x="838200" y="1491797"/>
            <a:ext cx="10515600" cy="435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Operation Updates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There will be a change in the referral process we are already using. This is called Provider Determination. The provider determines if the participant is a good fit for their organization’s BFET program. New referral process will start no later than June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Why is the change happening?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FNS has required a provider determination process since 2018, with guidance coming out in 2021.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this time DSHS has no effective way of tracking the referrals sent to our providers and no way of knowing the quality of the referrals.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Increased chances those who are referred will connect with the provider.</a:t>
            </a:r>
          </a:p>
          <a:p>
            <a:endParaRPr lang="en-US" dirty="0"/>
          </a:p>
        </p:txBody>
      </p:sp>
    </p:spTree>
    <p:extLst>
      <p:ext uri="{BB962C8B-B14F-4D97-AF65-F5344CB8AC3E}">
        <p14:creationId xmlns:p14="http://schemas.microsoft.com/office/powerpoint/2010/main" val="1560672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228" y="0"/>
            <a:ext cx="12192000" cy="6858000"/>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369671" y="2308194"/>
            <a:ext cx="8445623" cy="1120806"/>
          </a:xfrm>
        </p:spPr>
        <p:txBody>
          <a:bodyPr vert="horz" lIns="91440" tIns="45720" rIns="91440" bIns="45720" rtlCol="0" anchor="b">
            <a:noAutofit/>
          </a:bodyPr>
          <a:lstStyle/>
          <a:p>
            <a:br>
              <a:rPr lang="en-US" sz="4800" dirty="0"/>
            </a:br>
            <a:r>
              <a:rPr lang="en-US" sz="5400" dirty="0">
                <a:solidFill>
                  <a:srgbClr val="4365B8"/>
                </a:solidFill>
              </a:rPr>
              <a:t>Cell-Ed</a:t>
            </a:r>
            <a:endParaRPr lang="en-US" sz="5400" dirty="0">
              <a:solidFill>
                <a:srgbClr val="4365B8"/>
              </a:solidFill>
              <a:cs typeface="Calibri Light"/>
            </a:endParaRPr>
          </a:p>
        </p:txBody>
      </p:sp>
      <p:pic>
        <p:nvPicPr>
          <p:cNvPr id="6" name="Picture 5">
            <a:extLst>
              <a:ext uri="{FF2B5EF4-FFF2-40B4-BE49-F238E27FC236}">
                <a16:creationId xmlns:a16="http://schemas.microsoft.com/office/drawing/2014/main" id="{27422C6A-5E12-DBEE-8155-A040DCAD2C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 y="2343"/>
            <a:ext cx="2743200" cy="1567543"/>
          </a:xfrm>
          <a:prstGeom prst="rect">
            <a:avLst/>
          </a:prstGeom>
        </p:spPr>
      </p:pic>
    </p:spTree>
    <p:extLst>
      <p:ext uri="{BB962C8B-B14F-4D97-AF65-F5344CB8AC3E}">
        <p14:creationId xmlns:p14="http://schemas.microsoft.com/office/powerpoint/2010/main" val="2894707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A0AC-8364-0517-D0C4-EFC450067D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7BB66F-A82D-C895-85B3-15A912674B3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C4D217-2234-E6D1-C8C9-B47649EDD7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2684"/>
            <a:ext cx="12192000" cy="6832631"/>
          </a:xfrm>
          <a:prstGeom prst="rect">
            <a:avLst/>
          </a:prstGeom>
        </p:spPr>
      </p:pic>
    </p:spTree>
    <p:extLst>
      <p:ext uri="{BB962C8B-B14F-4D97-AF65-F5344CB8AC3E}">
        <p14:creationId xmlns:p14="http://schemas.microsoft.com/office/powerpoint/2010/main" val="598501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36AB-6330-3FF8-D2AC-41884F4F9A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425CAF-4F1E-E3D6-7FC7-3FD3A725149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2B6ECB3-1D42-DEFC-438D-492BAF34E750}"/>
              </a:ext>
              <a:ext uri="{C183D7F6-B498-43B3-948B-1728B52AA6E4}">
                <adec:decorative xmlns:adec="http://schemas.microsoft.com/office/drawing/2017/decorative" val="1"/>
              </a:ext>
            </a:extLst>
          </p:cNvPr>
          <p:cNvPicPr>
            <a:picLocks noChangeAspect="1"/>
          </p:cNvPicPr>
          <p:nvPr/>
        </p:nvPicPr>
        <p:blipFill rotWithShape="1">
          <a:blip r:embed="rId2"/>
          <a:srcRect t="-230" b="1"/>
          <a:stretch/>
        </p:blipFill>
        <p:spPr>
          <a:xfrm>
            <a:off x="0" y="1"/>
            <a:ext cx="12192000" cy="6842310"/>
          </a:xfrm>
          <a:prstGeom prst="rect">
            <a:avLst/>
          </a:prstGeom>
        </p:spPr>
      </p:pic>
    </p:spTree>
    <p:extLst>
      <p:ext uri="{BB962C8B-B14F-4D97-AF65-F5344CB8AC3E}">
        <p14:creationId xmlns:p14="http://schemas.microsoft.com/office/powerpoint/2010/main" val="3306639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77A-43CB-7172-1C2D-7553F8D5C0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962E2B-8660-B3FF-100B-16B07B1304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5578B3-5893-43B2-AC6F-9273A8B2A5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13004" cy="6858000"/>
          </a:xfrm>
          <a:prstGeom prst="rect">
            <a:avLst/>
          </a:prstGeom>
        </p:spPr>
      </p:pic>
    </p:spTree>
    <p:extLst>
      <p:ext uri="{BB962C8B-B14F-4D97-AF65-F5344CB8AC3E}">
        <p14:creationId xmlns:p14="http://schemas.microsoft.com/office/powerpoint/2010/main" val="3877452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9FC3-2A05-EB4F-FB2B-978003EDC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AABD9A-B125-C22A-32B4-58FF98204D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226A8-0CF6-551E-B26C-0B480F17F3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E34D64-7E86-4A88-48DA-6D74C75988D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13004" cy="6858000"/>
          </a:xfrm>
          <a:prstGeom prst="rect">
            <a:avLst/>
          </a:prstGeom>
        </p:spPr>
      </p:pic>
      <p:pic>
        <p:nvPicPr>
          <p:cNvPr id="6" name="Picture 5">
            <a:extLst>
              <a:ext uri="{FF2B5EF4-FFF2-40B4-BE49-F238E27FC236}">
                <a16:creationId xmlns:a16="http://schemas.microsoft.com/office/drawing/2014/main" id="{A0D18CDF-72B5-5605-C197-A4C2ABD0A8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384"/>
            <a:ext cx="12192000" cy="6839232"/>
          </a:xfrm>
          <a:prstGeom prst="rect">
            <a:avLst/>
          </a:prstGeom>
        </p:spPr>
      </p:pic>
    </p:spTree>
    <p:extLst>
      <p:ext uri="{BB962C8B-B14F-4D97-AF65-F5344CB8AC3E}">
        <p14:creationId xmlns:p14="http://schemas.microsoft.com/office/powerpoint/2010/main" val="399398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74F7-F155-AC0F-BB78-9E32503DC2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5F57AD-ED8F-B983-FA6E-6931B3F103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4E59AB-AC78-9AD8-E7D5-96EE0DB19F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86" y="0"/>
            <a:ext cx="12177827" cy="6858000"/>
          </a:xfrm>
          <a:prstGeom prst="rect">
            <a:avLst/>
          </a:prstGeom>
        </p:spPr>
      </p:pic>
    </p:spTree>
    <p:extLst>
      <p:ext uri="{BB962C8B-B14F-4D97-AF65-F5344CB8AC3E}">
        <p14:creationId xmlns:p14="http://schemas.microsoft.com/office/powerpoint/2010/main" val="889267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B8CB-E9F6-E979-27CF-8A482B3191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8F2DAD-81D2-930B-2FAE-0B2B292B3D9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118BE2-80BA-C1DA-1DD7-CCEB120882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488" y="0"/>
            <a:ext cx="12157023" cy="6858000"/>
          </a:xfrm>
          <a:prstGeom prst="rect">
            <a:avLst/>
          </a:prstGeom>
        </p:spPr>
      </p:pic>
    </p:spTree>
    <p:extLst>
      <p:ext uri="{BB962C8B-B14F-4D97-AF65-F5344CB8AC3E}">
        <p14:creationId xmlns:p14="http://schemas.microsoft.com/office/powerpoint/2010/main" val="1841312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5BD6-7918-E5AA-8EE9-4B5E092DEF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6A1D3B-A346-3382-710D-ECEE8D4CA6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30E389F-4709-6595-160B-C426736E2D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0645"/>
            <a:ext cx="12192000" cy="6816709"/>
          </a:xfrm>
          <a:prstGeom prst="rect">
            <a:avLst/>
          </a:prstGeom>
        </p:spPr>
      </p:pic>
    </p:spTree>
    <p:extLst>
      <p:ext uri="{BB962C8B-B14F-4D97-AF65-F5344CB8AC3E}">
        <p14:creationId xmlns:p14="http://schemas.microsoft.com/office/powerpoint/2010/main" val="2181371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DB57-DBD4-76B8-4E9E-6156B3A68F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7BAEE1-E4F3-7AF8-974D-B23DF7F94F6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A54BB76-4319-6533-435F-4C3F4ECBB3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2575071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8760-11C9-D2BF-5BD2-E7A9DC3B39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F4AC8F-CCB4-760D-7CAD-8DE5A6E5B7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14A56BD-50D7-387F-5BB4-42AC8648F29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98" y="0"/>
            <a:ext cx="12187003" cy="6858000"/>
          </a:xfrm>
          <a:prstGeom prst="rect">
            <a:avLst/>
          </a:prstGeom>
        </p:spPr>
      </p:pic>
    </p:spTree>
    <p:extLst>
      <p:ext uri="{BB962C8B-B14F-4D97-AF65-F5344CB8AC3E}">
        <p14:creationId xmlns:p14="http://schemas.microsoft.com/office/powerpoint/2010/main" val="137853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0211"/>
            <a:ext cx="12192000" cy="6858000"/>
          </a:xfrm>
          <a:prstGeom prst="rect">
            <a:avLst/>
          </a:prstGeom>
        </p:spPr>
      </p:pic>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1027386" y="-4286703"/>
            <a:ext cx="10515600" cy="4142905"/>
          </a:xfrm>
        </p:spPr>
        <p:txBody>
          <a:bodyPr/>
          <a:lstStyle/>
          <a:p>
            <a:pPr marL="0" indent="0">
              <a:buNone/>
            </a:pPr>
            <a:r>
              <a:rPr lang="en-US" dirty="0"/>
              <a:t>Click to add text</a:t>
            </a:r>
          </a:p>
        </p:txBody>
      </p:sp>
      <p:sp>
        <p:nvSpPr>
          <p:cNvPr id="6" name="Content Placeholder 10">
            <a:extLst>
              <a:ext uri="{FF2B5EF4-FFF2-40B4-BE49-F238E27FC236}">
                <a16:creationId xmlns:a16="http://schemas.microsoft.com/office/drawing/2014/main" id="{CD4E791F-756F-7040-BCCF-8D3881DD1A1A}"/>
              </a:ext>
              <a:ext uri="{C183D7F6-B498-43B3-948B-1728B52AA6E4}">
                <adec:decorative xmlns:adec="http://schemas.microsoft.com/office/drawing/2017/decorative" val="1"/>
              </a:ext>
            </a:extLst>
          </p:cNvPr>
          <p:cNvSpPr txBox="1">
            <a:spLocks/>
          </p:cNvSpPr>
          <p:nvPr/>
        </p:nvSpPr>
        <p:spPr>
          <a:xfrm>
            <a:off x="0" y="2010761"/>
            <a:ext cx="11847443" cy="5100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6724" y="5855638"/>
            <a:ext cx="2005781" cy="114616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5"/>
          <a:srcRect l="14977" t="37857" r="13340" b="1289"/>
          <a:stretch/>
        </p:blipFill>
        <p:spPr bwMode="auto">
          <a:xfrm>
            <a:off x="3401139" y="1591941"/>
            <a:ext cx="8141847" cy="4130765"/>
          </a:xfrm>
          <a:prstGeom prst="rect">
            <a:avLst/>
          </a:prstGeom>
          <a:ln>
            <a:noFill/>
          </a:ln>
          <a:effectLst>
            <a:glow rad="127000">
              <a:schemeClr val="accent1">
                <a:lumMod val="40000"/>
                <a:lumOff val="60000"/>
              </a:schemeClr>
            </a:glow>
          </a:effectLst>
          <a:extLst>
            <a:ext uri="{53640926-AAD7-44D8-BBD7-CCE9431645EC}">
              <a14:shadowObscured xmlns:a14="http://schemas.microsoft.com/office/drawing/2010/main"/>
            </a:ext>
          </a:extLst>
        </p:spPr>
      </p:pic>
      <p:sp>
        <p:nvSpPr>
          <p:cNvPr id="11" name="Footer Placeholder 10"/>
          <p:cNvSpPr>
            <a:spLocks noGrp="1"/>
          </p:cNvSpPr>
          <p:nvPr>
            <p:ph type="ftr" sz="quarter" idx="11"/>
          </p:nvPr>
        </p:nvSpPr>
        <p:spPr>
          <a:xfrm>
            <a:off x="0" y="6539023"/>
            <a:ext cx="1605516" cy="31897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Updated 1/2024</a:t>
            </a:r>
          </a:p>
        </p:txBody>
      </p:sp>
      <p:sp>
        <p:nvSpPr>
          <p:cNvPr id="17" name="Title 1">
            <a:extLst>
              <a:ext uri="{FF2B5EF4-FFF2-40B4-BE49-F238E27FC236}">
                <a16:creationId xmlns:a16="http://schemas.microsoft.com/office/drawing/2014/main" id="{4A8FA23F-B74A-1647-9501-26A1483055CE}"/>
              </a:ext>
            </a:extLst>
          </p:cNvPr>
          <p:cNvSpPr txBox="1">
            <a:spLocks/>
          </p:cNvSpPr>
          <p:nvPr/>
        </p:nvSpPr>
        <p:spPr>
          <a:xfrm>
            <a:off x="2645802" y="67928"/>
            <a:ext cx="6900396" cy="88514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365B8"/>
                </a:solidFill>
                <a:effectLst/>
                <a:uLnTx/>
                <a:uFillTx/>
                <a:latin typeface="Calibri Light" panose="020F0302020204030204"/>
                <a:ea typeface="+mj-ea"/>
                <a:cs typeface="+mj-cs"/>
              </a:rPr>
              <a:t>The New BFET Screening Process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a:srcRect l="59912" t="57857" r="12518" b="10338"/>
          <a:stretch/>
        </p:blipFill>
        <p:spPr bwMode="auto">
          <a:xfrm>
            <a:off x="204955" y="1412586"/>
            <a:ext cx="3855415" cy="2188368"/>
          </a:xfrm>
          <a:prstGeom prst="rect">
            <a:avLst/>
          </a:prstGeom>
          <a:ln>
            <a:noFill/>
          </a:ln>
          <a:effectLst>
            <a:glow rad="63500">
              <a:schemeClr val="accent1">
                <a:lumMod val="75000"/>
                <a:alpha val="40000"/>
              </a:schemeClr>
            </a:glow>
            <a:softEdge rad="0"/>
          </a:effectLst>
          <a:extLst>
            <a:ext uri="{53640926-AAD7-44D8-BBD7-CCE9431645EC}">
              <a14:shadowObscured xmlns:a14="http://schemas.microsoft.com/office/drawing/2010/main"/>
            </a:ext>
          </a:extLst>
        </p:spPr>
      </p:pic>
      <p:sp>
        <p:nvSpPr>
          <p:cNvPr id="4" name="Left Arrow 3">
            <a:extLst>
              <a:ext uri="{C183D7F6-B498-43B3-948B-1728B52AA6E4}">
                <adec:decorative xmlns:adec="http://schemas.microsoft.com/office/drawing/2017/decorative" val="1"/>
              </a:ext>
            </a:extLst>
          </p:cNvPr>
          <p:cNvSpPr/>
          <p:nvPr/>
        </p:nvSpPr>
        <p:spPr>
          <a:xfrm rot="19639512">
            <a:off x="2948350" y="1601804"/>
            <a:ext cx="904568" cy="266367"/>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843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E745-3B86-FC38-4E83-32E2C8268A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FD9A4B-E61D-1134-10E8-E7830FD908B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8C815FB-9C53-7491-6893-385C35D3D0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2520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6B0F-740B-3E3F-1A86-463E48D857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A3E32C-9D7C-0161-F445-72EDF799AA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3858DB1-100E-7DD0-A2AC-0F375A9C28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53498"/>
            <a:ext cx="12192000" cy="6685545"/>
          </a:xfrm>
          <a:prstGeom prst="rect">
            <a:avLst/>
          </a:prstGeom>
        </p:spPr>
      </p:pic>
    </p:spTree>
    <p:extLst>
      <p:ext uri="{BB962C8B-B14F-4D97-AF65-F5344CB8AC3E}">
        <p14:creationId xmlns:p14="http://schemas.microsoft.com/office/powerpoint/2010/main" val="611519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1677-ED6C-4F6F-485E-445D47C787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65BEC6-8C3F-ACC2-EA43-F7A63FCFB17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D4A43AA-90EF-42AB-5C0C-6BC184503A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737"/>
            <a:ext cx="12192000" cy="6842526"/>
          </a:xfrm>
          <a:prstGeom prst="rect">
            <a:avLst/>
          </a:prstGeom>
        </p:spPr>
      </p:pic>
    </p:spTree>
    <p:extLst>
      <p:ext uri="{BB962C8B-B14F-4D97-AF65-F5344CB8AC3E}">
        <p14:creationId xmlns:p14="http://schemas.microsoft.com/office/powerpoint/2010/main" val="1481269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C116-AFD3-5357-CD0B-F90FE06B35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887AC2-F0F4-7F08-DB9D-2A856450B9B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24C6CD5-247D-A186-024F-4D1B818986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38" y="0"/>
            <a:ext cx="12181162" cy="6858000"/>
          </a:xfrm>
          <a:prstGeom prst="rect">
            <a:avLst/>
          </a:prstGeom>
        </p:spPr>
      </p:pic>
    </p:spTree>
    <p:extLst>
      <p:ext uri="{BB962C8B-B14F-4D97-AF65-F5344CB8AC3E}">
        <p14:creationId xmlns:p14="http://schemas.microsoft.com/office/powerpoint/2010/main" val="167938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518C-2172-4EE4-6E4B-48CC437F69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8A1F4F-3245-87E8-C78E-3CE1A34171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966EAC-7596-DD08-AE36-6D2D1CD816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1261"/>
            <a:ext cx="12192000" cy="6846739"/>
          </a:xfrm>
          <a:prstGeom prst="rect">
            <a:avLst/>
          </a:prstGeom>
        </p:spPr>
      </p:pic>
    </p:spTree>
    <p:extLst>
      <p:ext uri="{BB962C8B-B14F-4D97-AF65-F5344CB8AC3E}">
        <p14:creationId xmlns:p14="http://schemas.microsoft.com/office/powerpoint/2010/main" val="1408893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8F95-7CF5-D6AD-BA8C-BE1FB2D2E8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470A0B-050B-D28C-53CB-4F9AA1A2C13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C8E349E-E6D1-06C0-B560-4233EC1AB7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819"/>
            <a:ext cx="12192000" cy="6855181"/>
          </a:xfrm>
          <a:prstGeom prst="rect">
            <a:avLst/>
          </a:prstGeom>
        </p:spPr>
      </p:pic>
    </p:spTree>
    <p:extLst>
      <p:ext uri="{BB962C8B-B14F-4D97-AF65-F5344CB8AC3E}">
        <p14:creationId xmlns:p14="http://schemas.microsoft.com/office/powerpoint/2010/main" val="4215786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B65A-1252-B184-F47F-AFCB628E90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CE9EC3-1F9D-C80F-70C8-088BF3D39C2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67F8DE8-93DB-52F9-4485-5409DE8F7E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23511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468CE-C170-B6A6-6E9C-6AA3A72712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C1379A-47BA-BA54-3AB3-45C2338750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E2E65E58-EB05-BC72-A7BD-DDB617875900}"/>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A4A89FA9-F792-CB01-8EE6-858F40FE176E}"/>
              </a:ext>
            </a:extLst>
          </p:cNvPr>
          <p:cNvSpPr>
            <a:spLocks noGrp="1"/>
          </p:cNvSpPr>
          <p:nvPr>
            <p:ph idx="1"/>
          </p:nvPr>
        </p:nvSpPr>
        <p:spPr>
          <a:xfrm>
            <a:off x="838200" y="1455938"/>
            <a:ext cx="10515600" cy="4721025"/>
          </a:xfrm>
        </p:spPr>
        <p:txBody>
          <a:bodyPr>
            <a:normAutofit fontScale="77500" lnSpcReduction="20000"/>
          </a:bodyPr>
          <a:lstStyle/>
          <a:p>
            <a:pPr marL="0" indent="0">
              <a:buNone/>
            </a:pPr>
            <a:r>
              <a:rPr lang="en-US" b="1" dirty="0"/>
              <a:t>Cell-Ed Skills for Life Program</a:t>
            </a:r>
          </a:p>
          <a:p>
            <a:r>
              <a:rPr lang="en-US" sz="2600" dirty="0"/>
              <a:t>Mobile first solution, but also available via computer, tablets, smart phones, and basic cellphones. Program doesn’t require a data plan and can even be accessed using WhatsApp. </a:t>
            </a:r>
          </a:p>
          <a:p>
            <a:r>
              <a:rPr lang="en-US" sz="2600" dirty="0"/>
              <a:t>Program offers adult education and skill building: Lessons are about 3 minutes. </a:t>
            </a:r>
          </a:p>
          <a:p>
            <a:pPr lvl="1"/>
            <a:r>
              <a:rPr lang="en-US" sz="2600" dirty="0"/>
              <a:t>Over 1,000 hours of learning including: job skills, digital skills, language learning, business skills, managing money, applying for jobs online, interviewing skills, etc. Also, digital skills for work, health, social services. For language learning, they offer English and Spanish and a wide variety of English for work units. </a:t>
            </a:r>
          </a:p>
          <a:p>
            <a:r>
              <a:rPr lang="en-US" sz="2600" dirty="0"/>
              <a:t>Support from certified live coaches assigned to a client. They have coaches that speak both English and Spanish. Coaches help onboard, answer questions, contact clients to set goals, check on progress, and are available for support. They can be reached via the app, email, and text. </a:t>
            </a:r>
          </a:p>
          <a:p>
            <a:r>
              <a:rPr lang="en-US" sz="2600" dirty="0"/>
              <a:t>Support for participating BFET Providers that including trainings, one-on-one support meetings, an online toolkit, and free reports. </a:t>
            </a:r>
          </a:p>
          <a:p>
            <a:r>
              <a:rPr lang="en-US" sz="2600" dirty="0"/>
              <a:t>To participate as a BFET provider, reach out to DSHS at </a:t>
            </a:r>
            <a:r>
              <a:rPr lang="en-US" sz="2600" dirty="0">
                <a:hlinkClick r:id="rId4"/>
              </a:rPr>
              <a:t>swbfetpolicy@dshs.wa.gov</a:t>
            </a:r>
            <a:r>
              <a:rPr lang="en-US" sz="2600" dirty="0"/>
              <a:t>. </a:t>
            </a:r>
          </a:p>
          <a:p>
            <a:r>
              <a:rPr lang="en-US" sz="2600" dirty="0"/>
              <a:t>Cell-ed website: </a:t>
            </a:r>
            <a:r>
              <a:rPr lang="en-US" sz="2600" dirty="0">
                <a:hlinkClick r:id="rId5"/>
              </a:rPr>
              <a:t>www.cell-ed.com</a:t>
            </a:r>
            <a:r>
              <a:rPr lang="en-US" sz="2600" dirty="0"/>
              <a:t> </a:t>
            </a:r>
          </a:p>
          <a:p>
            <a:r>
              <a:rPr lang="en-US" sz="2600" dirty="0"/>
              <a:t>Cell-ed Contact: </a:t>
            </a:r>
            <a:r>
              <a:rPr lang="en-US" sz="2600" dirty="0">
                <a:solidFill>
                  <a:srgbClr val="0563C1"/>
                </a:solidFill>
                <a:hlinkClick r:id="rId6">
                  <a:extLst>
                    <a:ext uri="{A12FA001-AC4F-418D-AE19-62706E023703}">
                      <ahyp:hlinkClr xmlns:ahyp="http://schemas.microsoft.com/office/drawing/2018/hyperlinkcolor" val="tx"/>
                    </a:ext>
                  </a:extLst>
                </a:hlinkClick>
              </a:rPr>
              <a:t>customersuccess@cell-ed.com</a:t>
            </a:r>
            <a:endParaRPr lang="en-US" sz="2600" dirty="0"/>
          </a:p>
          <a:p>
            <a:pPr marL="0" indent="0">
              <a:buNone/>
            </a:pPr>
            <a:endParaRPr lang="en-US" sz="2000" dirty="0"/>
          </a:p>
          <a:p>
            <a:pPr marL="0" indent="0">
              <a:lnSpc>
                <a:spcPct val="107000"/>
              </a:lnSpc>
              <a:spcBef>
                <a:spcPts val="0"/>
              </a:spcBef>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403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962305-C037-B847-B903-997D030574B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 y="0"/>
            <a:ext cx="12204377" cy="6858000"/>
          </a:xfrm>
          <a:prstGeom prst="rect">
            <a:avLst/>
          </a:prstGeom>
        </p:spPr>
      </p:pic>
      <p:sp>
        <p:nvSpPr>
          <p:cNvPr id="2" name="Title 1"/>
          <p:cNvSpPr>
            <a:spLocks noGrp="1"/>
          </p:cNvSpPr>
          <p:nvPr>
            <p:ph type="title"/>
          </p:nvPr>
        </p:nvSpPr>
        <p:spPr>
          <a:xfrm>
            <a:off x="729119" y="1707044"/>
            <a:ext cx="7299900" cy="2548623"/>
          </a:xfrm>
        </p:spPr>
        <p:txBody>
          <a:bodyPr>
            <a:normAutofit fontScale="90000"/>
          </a:bodyPr>
          <a:lstStyle/>
          <a:p>
            <a:pPr marL="0" indent="0" algn="ctr"/>
            <a:br>
              <a:rPr lang="en-US" sz="4800" b="1" dirty="0"/>
            </a:br>
            <a:br>
              <a:rPr lang="en-US" sz="4800" b="1" dirty="0"/>
            </a:br>
            <a:r>
              <a:rPr lang="en-US" sz="4800" b="1" dirty="0">
                <a:solidFill>
                  <a:srgbClr val="4365B8"/>
                </a:solidFill>
              </a:rPr>
              <a:t>From the BFET Team,</a:t>
            </a:r>
            <a:br>
              <a:rPr lang="en-US" sz="4800" b="1" dirty="0">
                <a:solidFill>
                  <a:srgbClr val="4365B8"/>
                </a:solidFill>
              </a:rPr>
            </a:br>
            <a:r>
              <a:rPr lang="en-US" sz="4800" b="1" dirty="0">
                <a:solidFill>
                  <a:srgbClr val="4365B8"/>
                </a:solidFill>
              </a:rPr>
              <a:t> we thank you.</a:t>
            </a:r>
            <a:br>
              <a:rPr lang="en-US" sz="4800" b="1" dirty="0"/>
            </a:br>
            <a:endParaRPr lang="en-US" sz="4800" b="1" dirty="0"/>
          </a:p>
        </p:txBody>
      </p:sp>
      <p:sp>
        <p:nvSpPr>
          <p:cNvPr id="6" name="Content Placeholder 6">
            <a:extLst>
              <a:ext uri="{FF2B5EF4-FFF2-40B4-BE49-F238E27FC236}">
                <a16:creationId xmlns:a16="http://schemas.microsoft.com/office/drawing/2014/main" id="{DD855924-A6E4-C24B-B34F-F2D613017CD6}"/>
              </a:ext>
              <a:ext uri="{C183D7F6-B498-43B3-948B-1728B52AA6E4}">
                <adec:decorative xmlns:adec="http://schemas.microsoft.com/office/drawing/2017/decorative" val="1"/>
              </a:ext>
            </a:extLst>
          </p:cNvPr>
          <p:cNvSpPr txBox="1">
            <a:spLocks/>
          </p:cNvSpPr>
          <p:nvPr/>
        </p:nvSpPr>
        <p:spPr>
          <a:xfrm>
            <a:off x="374610" y="4579476"/>
            <a:ext cx="7315993" cy="1149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aseline="30000"/>
          </a:p>
        </p:txBody>
      </p:sp>
      <p:sp>
        <p:nvSpPr>
          <p:cNvPr id="7" name="Text Box 2"/>
          <p:cNvSpPr txBox="1">
            <a:spLocks noChangeArrowheads="1"/>
          </p:cNvSpPr>
          <p:nvPr/>
        </p:nvSpPr>
        <p:spPr bwMode="auto">
          <a:xfrm>
            <a:off x="250784" y="4717170"/>
            <a:ext cx="8085909" cy="52727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ts val="1700"/>
              </a:lnSpc>
              <a:spcBef>
                <a:spcPts val="0"/>
              </a:spcBef>
              <a:spcAft>
                <a:spcPts val="800"/>
              </a:spcAft>
            </a:pPr>
            <a:r>
              <a:rPr lang="en-US" sz="2400" b="1" i="1" dirty="0">
                <a:effectLst/>
                <a:latin typeface="Calibri Light" panose="020F0302020204030204" pitchFamily="34" charset="0"/>
                <a:ea typeface="Times New Roman" panose="02020603050405020304" pitchFamily="18" charset="0"/>
                <a:cs typeface="Times New Roman" panose="02020603050405020304" pitchFamily="18" charset="0"/>
              </a:rPr>
              <a:t>Partnering Together in Transforming Lives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2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5127" name="Picture 7">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1" y="32007"/>
            <a:ext cx="2725285" cy="155730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
          <p:cNvSpPr txBox="1">
            <a:spLocks noChangeArrowheads="1"/>
          </p:cNvSpPr>
          <p:nvPr/>
        </p:nvSpPr>
        <p:spPr bwMode="auto">
          <a:xfrm>
            <a:off x="8526985" y="2215517"/>
            <a:ext cx="2929008" cy="2173648"/>
          </a:xfrm>
          <a:prstGeom prst="rect">
            <a:avLst/>
          </a:prstGeom>
          <a:noFill/>
          <a:ln w="9525">
            <a:noFill/>
            <a:miter lim="800000"/>
            <a:headEnd/>
            <a:tailEnd/>
          </a:ln>
          <a:effectLst>
            <a:glow rad="228600">
              <a:schemeClr val="accent3">
                <a:satMod val="175000"/>
                <a:alpha val="40000"/>
              </a:schemeClr>
            </a:glow>
          </a:effectLst>
        </p:spPr>
        <p:txBody>
          <a:bodyPr rot="0" vert="horz" wrap="square" lIns="91440" tIns="45720" rIns="91440" bIns="45720" anchor="t" anchorCtr="0">
            <a:noAutofit/>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b="1" dirty="0">
                <a:latin typeface="Calibri"/>
                <a:ea typeface="Calibri" panose="020F0502020204030204" pitchFamily="34" charset="0"/>
                <a:cs typeface="Calibri"/>
              </a:rPr>
              <a:t>Dates</a:t>
            </a:r>
            <a:r>
              <a:rPr lang="en-US" sz="2400" b="1" dirty="0">
                <a:effectLst/>
                <a:latin typeface="Calibri"/>
                <a:ea typeface="Calibri" panose="020F0502020204030204" pitchFamily="34" charset="0"/>
                <a:cs typeface="Calibri"/>
              </a:rPr>
              <a:t> for FFY24</a:t>
            </a:r>
          </a:p>
          <a:p>
            <a:pPr marL="342900" marR="0" lvl="0" indent="-342900">
              <a:spcBef>
                <a:spcPts val="0"/>
              </a:spcBef>
              <a:spcAft>
                <a:spcPts val="0"/>
              </a:spcAft>
              <a:buFont typeface="Symbol" panose="05050102010706020507" pitchFamily="18" charset="2"/>
              <a:buChar char=""/>
            </a:pPr>
            <a:r>
              <a:rPr lang="en-US" sz="2400" dirty="0">
                <a:effectLst/>
                <a:latin typeface="Times New Roman"/>
                <a:ea typeface="Times New Roman" panose="02020603050405020304" pitchFamily="18" charset="0"/>
                <a:cs typeface="Times New Roman"/>
              </a:rPr>
              <a:t>June 4</a:t>
            </a:r>
          </a:p>
          <a:p>
            <a:pPr marL="342900" marR="0" lvl="0" indent="-342900">
              <a:spcBef>
                <a:spcPts val="0"/>
              </a:spcBef>
              <a:spcAft>
                <a:spcPts val="0"/>
              </a:spcAft>
              <a:buFont typeface="Symbol" panose="05050102010706020507" pitchFamily="18" charset="2"/>
              <a:buChar char=""/>
            </a:pPr>
            <a:r>
              <a:rPr lang="en-US" sz="2400" dirty="0">
                <a:effectLst/>
                <a:latin typeface="Times New Roman"/>
                <a:ea typeface="Times New Roman" panose="02020603050405020304" pitchFamily="18" charset="0"/>
                <a:cs typeface="Times New Roman"/>
              </a:rPr>
              <a:t>Sept. 10</a:t>
            </a:r>
            <a:endParaRPr lang="en-US" sz="2400" dirty="0">
              <a:latin typeface="Times New Roman"/>
              <a:ea typeface="Times New Roman" panose="02020603050405020304" pitchFamily="18" charset="0"/>
              <a:cs typeface="Times New Roman"/>
            </a:endParaRPr>
          </a:p>
          <a:p>
            <a:pPr marL="342900" marR="0" lvl="0" indent="-342900">
              <a:spcBef>
                <a:spcPts val="0"/>
              </a:spcBef>
              <a:spcAft>
                <a:spcPts val="0"/>
              </a:spcAft>
              <a:buFont typeface="Symbol" panose="05050102010706020507" pitchFamily="18" charset="2"/>
              <a:buChar char=""/>
            </a:pPr>
            <a:r>
              <a:rPr lang="en-US" sz="2400" dirty="0">
                <a:effectLst/>
                <a:latin typeface="Times New Roman"/>
                <a:ea typeface="Times New Roman" panose="02020603050405020304" pitchFamily="18" charset="0"/>
                <a:cs typeface="Times New Roman"/>
              </a:rPr>
              <a:t>Dec. </a:t>
            </a:r>
            <a:r>
              <a:rPr lang="en-US" sz="2400" dirty="0">
                <a:latin typeface="Times New Roman"/>
                <a:ea typeface="Times New Roman" panose="02020603050405020304" pitchFamily="18" charset="0"/>
                <a:cs typeface="Times New Roman"/>
              </a:rPr>
              <a:t>10</a:t>
            </a:r>
            <a:endParaRPr lang="en-US" sz="2400" dirty="0">
              <a:effectLst/>
              <a:latin typeface="Times New Roman"/>
              <a:ea typeface="Times New Roman" panose="02020603050405020304" pitchFamily="18" charset="0"/>
              <a:cs typeface="Times New Roman"/>
            </a:endParaRPr>
          </a:p>
          <a:p>
            <a:pPr algn="ctr"/>
            <a:r>
              <a:rPr lang="en-US" sz="2400" b="1" dirty="0">
                <a:effectLst/>
                <a:latin typeface="Calibri"/>
                <a:ea typeface="Calibri" panose="020F0502020204030204" pitchFamily="34" charset="0"/>
                <a:cs typeface="Calibri"/>
              </a:rPr>
              <a:t>9 a.m. – noon</a:t>
            </a:r>
            <a:endParaRPr lang="en-US" sz="2400" dirty="0">
              <a:effectLst/>
              <a:latin typeface="Calibri"/>
              <a:ea typeface="Calibri" panose="020F0502020204030204" pitchFamily="34" charset="0"/>
              <a:cs typeface="Calibri"/>
            </a:endParaRPr>
          </a:p>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16" name="Rectangle 8">
            <a:extLst>
              <a:ext uri="{C183D7F6-B498-43B3-948B-1728B52AA6E4}">
                <adec:decorative xmlns:adec="http://schemas.microsoft.com/office/drawing/2017/decorative" val="1"/>
              </a:ext>
            </a:extLst>
          </p:cNvPr>
          <p:cNvSpPr>
            <a:spLocks noChangeArrowheads="1"/>
          </p:cNvSpPr>
          <p:nvPr/>
        </p:nvSpPr>
        <p:spPr bwMode="auto">
          <a:xfrm>
            <a:off x="0" y="0"/>
            <a:ext cx="8285737" cy="34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9">
            <a:extLst>
              <a:ext uri="{C183D7F6-B498-43B3-948B-1728B52AA6E4}">
                <adec:decorative xmlns:adec="http://schemas.microsoft.com/office/drawing/2017/decorative" val="1"/>
              </a:ext>
            </a:extLst>
          </p:cNvPr>
          <p:cNvSpPr>
            <a:spLocks noChangeArrowheads="1"/>
          </p:cNvSpPr>
          <p:nvPr/>
        </p:nvSpPr>
        <p:spPr bwMode="auto">
          <a:xfrm>
            <a:off x="-514351" y="457199"/>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Rectangle 10">
            <a:extLst>
              <a:ext uri="{C183D7F6-B498-43B3-948B-1728B52AA6E4}">
                <adec:decorative xmlns:adec="http://schemas.microsoft.com/office/drawing/2017/decorative" val="1"/>
              </a:ext>
            </a:extLst>
          </p:cNvPr>
          <p:cNvSpPr>
            <a:spLocks noChangeArrowheads="1"/>
          </p:cNvSpPr>
          <p:nvPr/>
        </p:nvSpPr>
        <p:spPr bwMode="auto">
          <a:xfrm>
            <a:off x="-1" y="958854"/>
            <a:ext cx="4571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15">
            <a:extLst>
              <a:ext uri="{C183D7F6-B498-43B3-948B-1728B52AA6E4}">
                <adec:decorative xmlns:adec="http://schemas.microsoft.com/office/drawing/2017/decorative" val="1"/>
              </a:ext>
            </a:extLst>
          </p:cNvPr>
          <p:cNvSpPr>
            <a:spLocks noChangeArrowheads="1"/>
          </p:cNvSpPr>
          <p:nvPr/>
        </p:nvSpPr>
        <p:spPr bwMode="auto">
          <a:xfrm>
            <a:off x="-331084" y="4901034"/>
            <a:ext cx="8285737" cy="34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01205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6" name="Content Placeholder 10">
            <a:extLst>
              <a:ext uri="{FF2B5EF4-FFF2-40B4-BE49-F238E27FC236}">
                <a16:creationId xmlns:a16="http://schemas.microsoft.com/office/drawing/2014/main" id="{CD4E791F-756F-7040-BCCF-8D3881DD1A1A}"/>
              </a:ext>
              <a:ext uri="{C183D7F6-B498-43B3-948B-1728B52AA6E4}">
                <adec:decorative xmlns:adec="http://schemas.microsoft.com/office/drawing/2017/decorative" val="1"/>
              </a:ext>
            </a:extLst>
          </p:cNvPr>
          <p:cNvSpPr txBox="1">
            <a:spLocks/>
          </p:cNvSpPr>
          <p:nvPr/>
        </p:nvSpPr>
        <p:spPr>
          <a:xfrm>
            <a:off x="0" y="2010761"/>
            <a:ext cx="11847443" cy="5100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6724" y="5855638"/>
            <a:ext cx="2005781" cy="114616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5"/>
          <a:srcRect l="856" t="20483" r="1365" b="727"/>
          <a:stretch/>
        </p:blipFill>
        <p:spPr>
          <a:xfrm>
            <a:off x="674014" y="1023256"/>
            <a:ext cx="11018180" cy="4717157"/>
          </a:xfrm>
          <a:prstGeom prst="rect">
            <a:avLst/>
          </a:prstGeom>
        </p:spPr>
      </p:pic>
      <p:sp>
        <p:nvSpPr>
          <p:cNvPr id="3" name="Footer Placeholder 2"/>
          <p:cNvSpPr>
            <a:spLocks noGrp="1"/>
          </p:cNvSpPr>
          <p:nvPr>
            <p:ph type="ftr" sz="quarter" idx="11"/>
          </p:nvPr>
        </p:nvSpPr>
        <p:spPr>
          <a:xfrm>
            <a:off x="0" y="6497348"/>
            <a:ext cx="1883735" cy="33832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Updated 1/2024</a:t>
            </a:r>
          </a:p>
        </p:txBody>
      </p:sp>
      <p:sp>
        <p:nvSpPr>
          <p:cNvPr id="9" name="Rectangle 8">
            <a:extLst>
              <a:ext uri="{C183D7F6-B498-43B3-948B-1728B52AA6E4}">
                <adec:decorative xmlns:adec="http://schemas.microsoft.com/office/drawing/2017/decorative" val="1"/>
              </a:ext>
            </a:extLst>
          </p:cNvPr>
          <p:cNvSpPr/>
          <p:nvPr/>
        </p:nvSpPr>
        <p:spPr>
          <a:xfrm>
            <a:off x="5153768" y="2973648"/>
            <a:ext cx="851203" cy="513895"/>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5164882" y="1648990"/>
            <a:ext cx="1820709" cy="509482"/>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C183D7F6-B498-43B3-948B-1728B52AA6E4}">
                <adec:decorative xmlns:adec="http://schemas.microsoft.com/office/drawing/2017/decorative" val="1"/>
              </a:ext>
            </a:extLst>
          </p:cNvPr>
          <p:cNvSpPr/>
          <p:nvPr/>
        </p:nvSpPr>
        <p:spPr>
          <a:xfrm>
            <a:off x="5164882" y="2464166"/>
            <a:ext cx="874411" cy="279034"/>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C183D7F6-B498-43B3-948B-1728B52AA6E4}">
                <adec:decorative xmlns:adec="http://schemas.microsoft.com/office/drawing/2017/decorative" val="1"/>
              </a:ext>
            </a:extLst>
          </p:cNvPr>
          <p:cNvSpPr/>
          <p:nvPr/>
        </p:nvSpPr>
        <p:spPr>
          <a:xfrm>
            <a:off x="5119445" y="3859619"/>
            <a:ext cx="885525" cy="212651"/>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C183D7F6-B498-43B3-948B-1728B52AA6E4}">
                <adec:decorative xmlns:adec="http://schemas.microsoft.com/office/drawing/2017/decorative" val="1"/>
              </a:ext>
            </a:extLst>
          </p:cNvPr>
          <p:cNvSpPr/>
          <p:nvPr/>
        </p:nvSpPr>
        <p:spPr>
          <a:xfrm>
            <a:off x="5164882" y="5237621"/>
            <a:ext cx="1257183" cy="235952"/>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C183D7F6-B498-43B3-948B-1728B52AA6E4}">
                <adec:decorative xmlns:adec="http://schemas.microsoft.com/office/drawing/2017/decorative" val="1"/>
              </a:ext>
            </a:extLst>
          </p:cNvPr>
          <p:cNvSpPr/>
          <p:nvPr/>
        </p:nvSpPr>
        <p:spPr>
          <a:xfrm>
            <a:off x="5153768" y="4302719"/>
            <a:ext cx="1693599" cy="573131"/>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C183D7F6-B498-43B3-948B-1728B52AA6E4}">
                <adec:decorative xmlns:adec="http://schemas.microsoft.com/office/drawing/2017/decorative" val="1"/>
              </a:ext>
            </a:extLst>
          </p:cNvPr>
          <p:cNvSpPr/>
          <p:nvPr/>
        </p:nvSpPr>
        <p:spPr>
          <a:xfrm>
            <a:off x="10988040" y="4365657"/>
            <a:ext cx="594360" cy="283464"/>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C183D7F6-B498-43B3-948B-1728B52AA6E4}">
                <adec:decorative xmlns:adec="http://schemas.microsoft.com/office/drawing/2017/decorative" val="1"/>
              </a:ext>
            </a:extLst>
          </p:cNvPr>
          <p:cNvSpPr/>
          <p:nvPr/>
        </p:nvSpPr>
        <p:spPr>
          <a:xfrm>
            <a:off x="10991606" y="2966357"/>
            <a:ext cx="590794" cy="287205"/>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C183D7F6-B498-43B3-948B-1728B52AA6E4}">
                <adec:decorative xmlns:adec="http://schemas.microsoft.com/office/drawing/2017/decorative" val="1"/>
              </a:ext>
            </a:extLst>
          </p:cNvPr>
          <p:cNvSpPr/>
          <p:nvPr/>
        </p:nvSpPr>
        <p:spPr>
          <a:xfrm>
            <a:off x="10991606" y="1590871"/>
            <a:ext cx="594360" cy="283464"/>
          </a:xfrm>
          <a:prstGeom prst="rect">
            <a:avLst/>
          </a:prstGeom>
          <a:solidFill>
            <a:srgbClr val="E24E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4A8FA23F-B74A-1647-9501-26A1483055CE}"/>
              </a:ext>
            </a:extLst>
          </p:cNvPr>
          <p:cNvSpPr txBox="1">
            <a:spLocks/>
          </p:cNvSpPr>
          <p:nvPr/>
        </p:nvSpPr>
        <p:spPr>
          <a:xfrm>
            <a:off x="3286328" y="69898"/>
            <a:ext cx="6900396" cy="8851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365B8"/>
                </a:solidFill>
                <a:effectLst/>
                <a:uLnTx/>
                <a:uFillTx/>
                <a:latin typeface="Calibri Light" panose="020F0302020204030204"/>
                <a:ea typeface="+mj-ea"/>
                <a:cs typeface="+mj-cs"/>
              </a:rPr>
              <a:t>The New BFET Referral</a:t>
            </a:r>
          </a:p>
        </p:txBody>
      </p:sp>
    </p:spTree>
    <p:extLst>
      <p:ext uri="{BB962C8B-B14F-4D97-AF65-F5344CB8AC3E}">
        <p14:creationId xmlns:p14="http://schemas.microsoft.com/office/powerpoint/2010/main" val="375134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921E5-3FBD-5621-261D-7D6E405AE7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8784B1A-A64B-D586-BFCB-DF0AD6580A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6E65437-00B4-C839-2B9C-B6598694A06C}"/>
              </a:ext>
            </a:extLst>
          </p:cNvPr>
          <p:cNvSpPr>
            <a:spLocks noGrp="1"/>
          </p:cNvSpPr>
          <p:nvPr>
            <p:ph type="title"/>
          </p:nvPr>
        </p:nvSpPr>
        <p:spPr/>
        <p:txBody>
          <a:bodyPr/>
          <a:lstStyle/>
          <a:p>
            <a:pPr algn="ctr"/>
            <a:r>
              <a:rPr lang="en-US" dirty="0"/>
              <a:t>Notes</a:t>
            </a:r>
          </a:p>
        </p:txBody>
      </p:sp>
      <p:sp>
        <p:nvSpPr>
          <p:cNvPr id="3" name="Content Placeholder 2">
            <a:extLst>
              <a:ext uri="{FF2B5EF4-FFF2-40B4-BE49-F238E27FC236}">
                <a16:creationId xmlns:a16="http://schemas.microsoft.com/office/drawing/2014/main" id="{01BC267E-DA7B-EF6F-6230-83B919715883}"/>
              </a:ext>
            </a:extLst>
          </p:cNvPr>
          <p:cNvSpPr>
            <a:spLocks noGrp="1"/>
          </p:cNvSpPr>
          <p:nvPr>
            <p:ph idx="1"/>
          </p:nvPr>
        </p:nvSpPr>
        <p:spPr>
          <a:xfrm>
            <a:off x="838200" y="1455938"/>
            <a:ext cx="10515600" cy="4721025"/>
          </a:xfrm>
        </p:spPr>
        <p:txBody>
          <a:bodyPr>
            <a:normAutofit/>
          </a:bodyPr>
          <a:lstStyle/>
          <a:p>
            <a:pPr marL="0" indent="0">
              <a:buNone/>
            </a:pPr>
            <a:r>
              <a:rPr lang="en-US" sz="2700" b="1" dirty="0"/>
              <a:t>Current Process</a:t>
            </a:r>
          </a:p>
          <a:p>
            <a:r>
              <a:rPr lang="en-US" sz="2200" dirty="0"/>
              <a:t>A team working in our Contact Center reaches out to CSD client who have said they are interested in participating in BFET.  The client is given a letter with provider contact information on it, but the provider is not notified. The referrals are not tracked.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prstClr val="black"/>
                </a:solidFill>
                <a:effectLst/>
                <a:uLnTx/>
                <a:uFillTx/>
                <a:ea typeface="+mn-ea"/>
                <a:cs typeface="+mn-cs"/>
              </a:rPr>
              <a:t>Future process</a:t>
            </a:r>
          </a:p>
          <a:p>
            <a:r>
              <a:rPr lang="en-US" sz="2200" dirty="0"/>
              <a:t>For our Contact Center staff, there is little change in their process, expect that referrals will move into eJAS. They will continue to ask the same screening questions. </a:t>
            </a:r>
          </a:p>
          <a:p>
            <a:r>
              <a:rPr lang="en-US" sz="2200" dirty="0"/>
              <a:t>The change in the process is how the provider is notified about the referral. While speaking with the potential participant, the Contact Center worker will, in eJAS, notify the provider in two ways: an emessage and the new BI component. The BI component shows up on the contractor caseload screen. Up to three providers can have the same client referred to them at one time. </a:t>
            </a:r>
          </a:p>
          <a:p>
            <a:pPr marL="0" indent="0">
              <a:buNone/>
            </a:pPr>
            <a:endParaRPr lang="en-US" sz="2000" dirty="0"/>
          </a:p>
        </p:txBody>
      </p:sp>
    </p:spTree>
    <p:extLst>
      <p:ext uri="{BB962C8B-B14F-4D97-AF65-F5344CB8AC3E}">
        <p14:creationId xmlns:p14="http://schemas.microsoft.com/office/powerpoint/2010/main" val="3431602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7.5|12.5|13.8|13.3"/>
</p:tagLst>
</file>

<file path=ppt/tags/tag2.xml><?xml version="1.0" encoding="utf-8"?>
<p:tagLst xmlns:a="http://schemas.openxmlformats.org/drawingml/2006/main" xmlns:r="http://schemas.openxmlformats.org/officeDocument/2006/relationships" xmlns:p="http://schemas.openxmlformats.org/presentationml/2006/main">
  <p:tag name="TIMING" val="|2.2|7.5|12.5|13.8|13.3"/>
</p:tagLst>
</file>

<file path=ppt/tags/tag3.xml><?xml version="1.0" encoding="utf-8"?>
<p:tagLst xmlns:a="http://schemas.openxmlformats.org/drawingml/2006/main" xmlns:r="http://schemas.openxmlformats.org/officeDocument/2006/relationships" xmlns:p="http://schemas.openxmlformats.org/presentationml/2006/main">
  <p:tag name="TIMING" val="|2.2|7.5|12.5|13.8|13.3"/>
</p:tagLst>
</file>

<file path=ppt/tags/tag4.xml><?xml version="1.0" encoding="utf-8"?>
<p:tagLst xmlns:a="http://schemas.openxmlformats.org/drawingml/2006/main" xmlns:r="http://schemas.openxmlformats.org/officeDocument/2006/relationships" xmlns:p="http://schemas.openxmlformats.org/presentationml/2006/main">
  <p:tag name="TIMING" val="|6.7|14.4|7|6.4|5.2|3.8|4.8|4.2"/>
</p:tagLst>
</file>

<file path=ppt/tags/tag5.xml><?xml version="1.0" encoding="utf-8"?>
<p:tagLst xmlns:a="http://schemas.openxmlformats.org/drawingml/2006/main" xmlns:r="http://schemas.openxmlformats.org/officeDocument/2006/relationships" xmlns:p="http://schemas.openxmlformats.org/presentationml/2006/main">
  <p:tag name="TIMING" val="|6.7|14.4|7|6.4|5.2|3.8|4.8|4.2"/>
</p:tagLst>
</file>

<file path=ppt/tags/tag6.xml><?xml version="1.0" encoding="utf-8"?>
<p:tagLst xmlns:a="http://schemas.openxmlformats.org/drawingml/2006/main" xmlns:r="http://schemas.openxmlformats.org/officeDocument/2006/relationships" xmlns:p="http://schemas.openxmlformats.org/presentationml/2006/main">
  <p:tag name="TIMING" val="|2.2|7.5|12.5|13.8|13.3"/>
</p:tagLst>
</file>

<file path=ppt/tags/tag7.xml><?xml version="1.0" encoding="utf-8"?>
<p:tagLst xmlns:a="http://schemas.openxmlformats.org/drawingml/2006/main" xmlns:r="http://schemas.openxmlformats.org/officeDocument/2006/relationships" xmlns:p="http://schemas.openxmlformats.org/presentationml/2006/main">
  <p:tag name="TIMING" val="|2.2|7.5|12.5|13.8|1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A00694FAA4A14EBE489DC384BBDF44" ma:contentTypeVersion="7" ma:contentTypeDescription="Create a new document." ma:contentTypeScope="" ma:versionID="e8a27d057d355657ae433ce227bfc1ec">
  <xsd:schema xmlns:xsd="http://www.w3.org/2001/XMLSchema" xmlns:xs="http://www.w3.org/2001/XMLSchema" xmlns:p="http://schemas.microsoft.com/office/2006/metadata/properties" xmlns:ns1="http://schemas.microsoft.com/sharepoint/v3" xmlns:ns2="671738ee-3553-4257-a6cf-076ff88a6e0a" xmlns:ns3="7842d045-3e1d-41d3-bc75-0934cdee60c6" targetNamespace="http://schemas.microsoft.com/office/2006/metadata/properties" ma:root="true" ma:fieldsID="41e81773531a9ae6647233ba2b237c86" ns1:_="" ns2:_="" ns3:_="">
    <xsd:import namespace="http://schemas.microsoft.com/sharepoint/v3"/>
    <xsd:import namespace="671738ee-3553-4257-a6cf-076ff88a6e0a"/>
    <xsd:import namespace="7842d045-3e1d-41d3-bc75-0934cdee60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1738ee-3553-4257-a6cf-076ff88a6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42d045-3e1d-41d3-bc75-0934cdee60c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F172C9B-7970-4C49-BECA-62B698E8A99C}">
  <ds:schemaRefs>
    <ds:schemaRef ds:uri="http://schemas.microsoft.com/sharepoint/v3/contenttype/forms"/>
  </ds:schemaRefs>
</ds:datastoreItem>
</file>

<file path=customXml/itemProps2.xml><?xml version="1.0" encoding="utf-8"?>
<ds:datastoreItem xmlns:ds="http://schemas.openxmlformats.org/officeDocument/2006/customXml" ds:itemID="{2CC66DBA-B4EC-4C48-8DDD-E8E0B52B9E3E}">
  <ds:schemaRefs>
    <ds:schemaRef ds:uri="671738ee-3553-4257-a6cf-076ff88a6e0a"/>
    <ds:schemaRef ds:uri="7842d045-3e1d-41d3-bc75-0934cdee6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AC3D15-3C6E-4DD6-BD04-F5586C34A40F}">
  <ds:schemaRefs>
    <ds:schemaRef ds:uri="http://schemas.microsoft.com/sharepoint/v3"/>
    <ds:schemaRef ds:uri="671738ee-3553-4257-a6cf-076ff88a6e0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842d045-3e1d-41d3-bc75-0934cdee60c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1136</TotalTime>
  <Words>4422</Words>
  <Application>Microsoft Office PowerPoint</Application>
  <PresentationFormat>Widescreen</PresentationFormat>
  <Paragraphs>454</Paragraphs>
  <Slides>78</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78</vt:i4>
      </vt:variant>
    </vt:vector>
  </HeadingPairs>
  <TitlesOfParts>
    <vt:vector size="88" baseType="lpstr">
      <vt:lpstr>Aptos</vt:lpstr>
      <vt:lpstr>Arial</vt:lpstr>
      <vt:lpstr>Bookman Old Style</vt:lpstr>
      <vt:lpstr>Calibri</vt:lpstr>
      <vt:lpstr>Calibri Light</vt:lpstr>
      <vt:lpstr>Symbol</vt:lpstr>
      <vt:lpstr>Times New Roman</vt:lpstr>
      <vt:lpstr>Wingdings</vt:lpstr>
      <vt:lpstr>Office Theme</vt:lpstr>
      <vt:lpstr>1_Office Theme</vt:lpstr>
      <vt:lpstr> </vt:lpstr>
      <vt:lpstr>PowerPoint Presentation</vt:lpstr>
      <vt:lpstr> Direct Referral and Provider Determination</vt:lpstr>
      <vt:lpstr>What we will cover:</vt:lpstr>
      <vt:lpstr>PowerPoint Presentation</vt:lpstr>
      <vt:lpstr>Notes</vt:lpstr>
      <vt:lpstr>PowerPoint Presentation</vt:lpstr>
      <vt:lpstr>PowerPoint Presentation</vt:lpstr>
      <vt:lpstr>Notes</vt:lpstr>
      <vt:lpstr>PowerPoint Presentation</vt:lpstr>
      <vt:lpstr>Notes</vt:lpstr>
      <vt:lpstr>PowerPoint Presentation</vt:lpstr>
      <vt:lpstr>Training Plan</vt:lpstr>
      <vt:lpstr>Notes</vt:lpstr>
      <vt:lpstr>PowerPoint Presentation</vt:lpstr>
      <vt:lpstr> ABAWD Updates  </vt:lpstr>
      <vt:lpstr>A quick review …</vt:lpstr>
      <vt:lpstr>Notes</vt:lpstr>
      <vt:lpstr>Notes</vt:lpstr>
      <vt:lpstr>2024 Work Requirements</vt:lpstr>
      <vt:lpstr>Notes</vt:lpstr>
      <vt:lpstr>2024: New Waiver</vt:lpstr>
      <vt:lpstr>Notes</vt:lpstr>
      <vt:lpstr>       </vt:lpstr>
      <vt:lpstr>Notes</vt:lpstr>
      <vt:lpstr>Notes</vt:lpstr>
      <vt:lpstr>       </vt:lpstr>
      <vt:lpstr> BFET Policy Updates Q&amp;A</vt:lpstr>
      <vt:lpstr>Policy Updates</vt:lpstr>
      <vt:lpstr>Notes</vt:lpstr>
      <vt:lpstr>Notes</vt:lpstr>
      <vt:lpstr>Notes</vt:lpstr>
      <vt:lpstr> SBCTC Program Updates</vt:lpstr>
      <vt:lpstr>SBCTC Updates</vt:lpstr>
      <vt:lpstr>Notes</vt:lpstr>
      <vt:lpstr>PowerPoint Presentation</vt:lpstr>
      <vt:lpstr> Change Management</vt:lpstr>
      <vt:lpstr>PowerPoint Presentation</vt:lpstr>
      <vt:lpstr>PowerPoint Presentation</vt:lpstr>
      <vt:lpstr>PowerPoint Presentation</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 Cell-Ed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vt:lpstr>
      <vt:lpstr>  From the BFET Team,  we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PPT Notes</dc:title>
  <dc:subject>March PPT Notes</dc:subject>
  <dc:creator>Jones, Melissa (DSHS/ESA/CSD)</dc:creator>
  <cp:lastModifiedBy>Callahan, Anita (DSHS/ESA/CSD)</cp:lastModifiedBy>
  <cp:revision>73</cp:revision>
  <dcterms:created xsi:type="dcterms:W3CDTF">2022-03-13T22:59:55Z</dcterms:created>
  <dcterms:modified xsi:type="dcterms:W3CDTF">2024-09-18T18:41:10Z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0x0101008CA00694FAA4A14EBE489DC384BBDF44</vt:lpwstr>
  </property>
</Properties>
</file>