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sldIdLst>
    <p:sldId id="256" r:id="rId6"/>
    <p:sldId id="263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C3E7"/>
    <a:srgbClr val="CCCFEC"/>
    <a:srgbClr val="C8D6A6"/>
    <a:srgbClr val="DFE7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674"/>
  </p:normalViewPr>
  <p:slideViewPr>
    <p:cSldViewPr snapToGrid="0" snapToObjects="1">
      <p:cViewPr varScale="1">
        <p:scale>
          <a:sx n="115" d="100"/>
          <a:sy n="115" d="100"/>
        </p:scale>
        <p:origin x="108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14" Type="http://schemas.openxmlformats.org/officeDocument/2006/relationships/tableStyles" Target="tableStyles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D15BF-DA19-084E-8167-222409EAB6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AE5C0A-867A-7842-A05B-772912374C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57C91-21A0-5C44-AB7C-928283E13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569E0-0C4F-4D41-A79F-822AA0C98EFD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2A7E13-DF65-F94D-A9BF-DE7996A32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0389D-1F2E-3A46-8124-CCFDCD92F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FA44-27EE-4A4C-81F8-9DC9C94FC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300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094AF-2DB2-0046-942B-2A95154ED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7448E-2146-7F4A-B352-013596160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47B64-C8FB-0044-A78D-227EB383A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569E0-0C4F-4D41-A79F-822AA0C98EFD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38D21D-D1F4-CE4B-B458-B4E930814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33318D-9F53-2F47-9851-14706E398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FA44-27EE-4A4C-81F8-9DC9C94FC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64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30DA10-2F04-B246-B115-17D7B9C7C5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1A2CEB-9C04-8445-ACAC-E30C26200A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8437-D330-724F-B20D-F28E9685D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569E0-0C4F-4D41-A79F-822AA0C98EFD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1F652-2F54-CE46-95CC-DFBFDD395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0A8CA-E017-DA43-AC13-6264CF3E5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FA44-27EE-4A4C-81F8-9DC9C94FC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517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62B44-20E6-614D-8BAB-0032B979A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76E30-66CE-F747-A7D0-DF2ACB46C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459E58-E371-1042-BDD8-8068B2679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569E0-0C4F-4D41-A79F-822AA0C98EFD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811A98-BC5F-C24C-AE11-9BF25370D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5C024-0F3B-0746-ABBD-8D64FDB5B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FA44-27EE-4A4C-81F8-9DC9C94FC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07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D06E5-6100-5447-9900-D80DB7679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94F7E1-0C96-E943-B3F1-A4AD2A5AC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FAC85-90A0-9349-94DB-E8262A5F3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569E0-0C4F-4D41-A79F-822AA0C98EFD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950BC4-4763-2049-815C-83A3BA8EA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D09E7-4191-C14C-B913-D127AF83A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FA44-27EE-4A4C-81F8-9DC9C94FC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777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2E45C-4D6E-C340-95A2-9FFD95254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25359-56F4-7F41-8335-A1283DBC09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D0281C-41B9-0E41-973E-5BCEA0F52C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496FE5-BACB-7B46-95AC-9D693EC28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569E0-0C4F-4D41-A79F-822AA0C98EFD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44F54D-5FDC-C642-B669-9D9FE77B0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F55262-065D-2343-9605-E62A7B57E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FA44-27EE-4A4C-81F8-9DC9C94FC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6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A637A-24FA-4E43-8017-1CD9A21A5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EEC553-D00C-6B4E-BD0B-0BDC55A93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E290BB-A051-734C-A4D0-18465D6B09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379D5C-E16B-284A-9455-73B4A7F23B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21695A-DF09-7149-A5A6-D10CEDA0B9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B96DA8-556B-EF41-927F-F273F9648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569E0-0C4F-4D41-A79F-822AA0C98EFD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3B9DE5-41C8-8D45-8D16-3F03AA32A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11119A-7D4E-724B-8F15-89C4286B2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FA44-27EE-4A4C-81F8-9DC9C94FC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587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090E9-E483-8A4C-BF6F-DB280CDD3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2F69E9-0AE3-B445-8BFC-ED14B3358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569E0-0C4F-4D41-A79F-822AA0C98EFD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18B184-EEAD-2B4F-A564-5245027A9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9D06C4-ABEF-3E40-8108-F945A32C5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FA44-27EE-4A4C-81F8-9DC9C94FC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64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2D6CED-8C18-1A41-A82B-2A904DFEA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569E0-0C4F-4D41-A79F-822AA0C98EFD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CAF252-078B-7445-988E-0D415C771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357164-C0F1-F74C-89FF-94E0301C7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FA44-27EE-4A4C-81F8-9DC9C94FC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92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C5A24-95CD-054E-ADD9-4DA9939E7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6D6AA-A7DE-CC4A-9A8E-CC2C8D059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A2F887-B836-E74B-BCD5-C29306C09C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2C8252-8068-C84D-9464-DC59AB92A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569E0-0C4F-4D41-A79F-822AA0C98EFD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F44609-7052-7B41-8254-51A9FFC21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758730-B0BA-6D4F-8321-FAC83A2C9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FA44-27EE-4A4C-81F8-9DC9C94FC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409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50930-B111-F342-BC27-822A7A7E0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8A60AF-B82C-3041-962D-FE93825FD8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122AF8-96E5-FB46-9794-30888CAD1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83A731-91C6-5D4A-9789-9841FCA4E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569E0-0C4F-4D41-A79F-822AA0C98EFD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59DEE7-276B-6841-A098-BDA570562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10FC48-4BFE-4643-830B-CB47542C8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FA44-27EE-4A4C-81F8-9DC9C94FC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5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008B48-B4E3-5348-B8EE-08AC111AD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CCEAC1-3C1F-CF47-B868-28D554C01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87B6E7-5176-B34A-8B6E-C21D3F01FB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569E0-0C4F-4D41-A79F-822AA0C98EFD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352421-27D2-804E-9200-5C15AE6A47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EB7400-8F7F-1E48-AF84-EAD5791B72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5FA44-27EE-4A4C-81F8-9DC9C94FC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11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2E79C5A-DD5C-3E4C-97B7-840679CE30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402154-8FC6-3641-BAE0-BA3E7D6530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00" y="2734967"/>
            <a:ext cx="11074400" cy="2408533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10700" b="1" dirty="0" smtClean="0"/>
              <a:t>Child Support </a:t>
            </a:r>
            <a:br>
              <a:rPr lang="en-US" sz="10700" b="1" dirty="0" smtClean="0"/>
            </a:br>
            <a:r>
              <a:rPr lang="en-US" sz="10700" b="1" dirty="0" smtClean="0"/>
              <a:t>Basics</a:t>
            </a:r>
            <a:endParaRPr lang="en-US" sz="107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854450" y="5307230"/>
            <a:ext cx="4025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February 24, 2023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3583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018E1E3-B949-8F4D-9606-C1B04FC088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1FC6DD2-0466-C649-AF28-70E3859B4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365126"/>
            <a:ext cx="8677275" cy="1009650"/>
          </a:xfrm>
          <a:solidFill>
            <a:srgbClr val="DFE7CB"/>
          </a:solidFill>
        </p:spPr>
        <p:txBody>
          <a:bodyPr/>
          <a:lstStyle/>
          <a:p>
            <a:r>
              <a:rPr lang="en-US" dirty="0" smtClean="0"/>
              <a:t>Order Types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EAEDF-32D9-1741-8806-912FF813F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813"/>
            <a:ext cx="4781550" cy="412115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Court Orders</a:t>
            </a:r>
          </a:p>
          <a:p>
            <a:pPr marL="0" indent="0">
              <a:buNone/>
            </a:pPr>
            <a:r>
              <a:rPr lang="en-US" dirty="0" smtClean="0"/>
              <a:t>Used when:</a:t>
            </a:r>
          </a:p>
          <a:p>
            <a:r>
              <a:rPr lang="en-US" dirty="0" smtClean="0"/>
              <a:t>Paternity is at issue</a:t>
            </a:r>
          </a:p>
          <a:p>
            <a:r>
              <a:rPr lang="en-US" dirty="0" smtClean="0"/>
              <a:t>Parties are seeking dissolution</a:t>
            </a:r>
          </a:p>
          <a:p>
            <a:r>
              <a:rPr lang="en-US" dirty="0" smtClean="0"/>
              <a:t>Parties are seeking a parenting plan/residential schedule and paternity is not at issue (acknowledgement signed)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18EAEDF-32D9-1741-8806-912FF813FC9C}"/>
              </a:ext>
            </a:extLst>
          </p:cNvPr>
          <p:cNvSpPr txBox="1">
            <a:spLocks/>
          </p:cNvSpPr>
          <p:nvPr/>
        </p:nvSpPr>
        <p:spPr>
          <a:xfrm>
            <a:off x="6457950" y="2055813"/>
            <a:ext cx="4781550" cy="4121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/>
              <a:t>Administrative Orders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Used when:</a:t>
            </a:r>
          </a:p>
          <a:p>
            <a:r>
              <a:rPr lang="en-US" dirty="0" smtClean="0"/>
              <a:t>Paternity is not at issue (acknowledgement on file)</a:t>
            </a:r>
          </a:p>
          <a:p>
            <a:r>
              <a:rPr lang="en-US" dirty="0" smtClean="0"/>
              <a:t>Parents married but separated and either a request for services is received or parent is receiving TANF</a:t>
            </a:r>
          </a:p>
        </p:txBody>
      </p:sp>
    </p:spTree>
    <p:extLst>
      <p:ext uri="{BB962C8B-B14F-4D97-AF65-F5344CB8AC3E}">
        <p14:creationId xmlns:p14="http://schemas.microsoft.com/office/powerpoint/2010/main" val="283084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018E1E3-B949-8F4D-9606-C1B04FC088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1FC6DD2-0466-C649-AF28-70E3859B4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365126"/>
            <a:ext cx="8677275" cy="1009650"/>
          </a:xfrm>
          <a:solidFill>
            <a:srgbClr val="DFE7CB"/>
          </a:solidFill>
        </p:spPr>
        <p:txBody>
          <a:bodyPr/>
          <a:lstStyle/>
          <a:p>
            <a:r>
              <a:rPr lang="en-US" dirty="0" smtClean="0"/>
              <a:t>Administrative Establishment Process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419100" y="3530599"/>
            <a:ext cx="2286000" cy="1600200"/>
            <a:chOff x="419100" y="3530599"/>
            <a:chExt cx="2286000" cy="1600200"/>
          </a:xfrm>
        </p:grpSpPr>
        <p:sp>
          <p:nvSpPr>
            <p:cNvPr id="6" name="Rounded Rectangle 5"/>
            <p:cNvSpPr/>
            <p:nvPr/>
          </p:nvSpPr>
          <p:spPr>
            <a:xfrm>
              <a:off x="419100" y="3530599"/>
              <a:ext cx="2286000" cy="1371600"/>
            </a:xfrm>
            <a:prstGeom prst="roundRect">
              <a:avLst>
                <a:gd name="adj" fmla="val 9350"/>
              </a:avLst>
            </a:prstGeom>
            <a:ln>
              <a:solidFill>
                <a:srgbClr val="BFC3E7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TANF Referral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Parent Application</a:t>
              </a:r>
              <a:endParaRPr lang="en-US" sz="1600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142999" y="4673599"/>
              <a:ext cx="1371600" cy="457200"/>
            </a:xfrm>
            <a:prstGeom prst="roundRect">
              <a:avLst>
                <a:gd name="adj" fmla="val 9350"/>
              </a:avLst>
            </a:prstGeom>
            <a:solidFill>
              <a:srgbClr val="CCCFEC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Open Case</a:t>
              </a:r>
              <a:endParaRPr lang="en-US" sz="16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28999" y="3301999"/>
            <a:ext cx="2286000" cy="1600200"/>
            <a:chOff x="419100" y="3301999"/>
            <a:chExt cx="2286000" cy="1600200"/>
          </a:xfrm>
        </p:grpSpPr>
        <p:sp>
          <p:nvSpPr>
            <p:cNvPr id="11" name="Rounded Rectangle 10"/>
            <p:cNvSpPr/>
            <p:nvPr/>
          </p:nvSpPr>
          <p:spPr>
            <a:xfrm>
              <a:off x="419100" y="3530599"/>
              <a:ext cx="2286000" cy="1371600"/>
            </a:xfrm>
            <a:prstGeom prst="roundRect">
              <a:avLst>
                <a:gd name="adj" fmla="val 9350"/>
              </a:avLst>
            </a:prstGeom>
            <a:ln>
              <a:solidFill>
                <a:srgbClr val="BFC3E7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dirty="0" smtClean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Verify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Establish</a:t>
              </a:r>
              <a:endParaRPr lang="en-US" sz="1600" dirty="0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1106670" y="3301999"/>
              <a:ext cx="1371600" cy="457200"/>
            </a:xfrm>
            <a:prstGeom prst="roundRect">
              <a:avLst>
                <a:gd name="adj" fmla="val 9350"/>
              </a:avLst>
            </a:prstGeom>
            <a:solidFill>
              <a:srgbClr val="CCCFEC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Parentage</a:t>
              </a:r>
              <a:endParaRPr lang="en-US" sz="16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438898" y="3530599"/>
            <a:ext cx="2286000" cy="1600200"/>
            <a:chOff x="419100" y="3530599"/>
            <a:chExt cx="2286000" cy="1600200"/>
          </a:xfrm>
        </p:grpSpPr>
        <p:sp>
          <p:nvSpPr>
            <p:cNvPr id="14" name="Rounded Rectangle 13"/>
            <p:cNvSpPr/>
            <p:nvPr/>
          </p:nvSpPr>
          <p:spPr>
            <a:xfrm>
              <a:off x="419100" y="3530599"/>
              <a:ext cx="2286000" cy="1371600"/>
            </a:xfrm>
            <a:prstGeom prst="roundRect">
              <a:avLst>
                <a:gd name="adj" fmla="val 9350"/>
              </a:avLst>
            </a:prstGeom>
            <a:ln>
              <a:solidFill>
                <a:srgbClr val="BFC3E7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Income determination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Notice generation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Service</a:t>
              </a:r>
              <a:endParaRPr lang="en-US" sz="1600" dirty="0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1142999" y="4673599"/>
              <a:ext cx="1371600" cy="457200"/>
            </a:xfrm>
            <a:prstGeom prst="roundRect">
              <a:avLst>
                <a:gd name="adj" fmla="val 9350"/>
              </a:avLst>
            </a:prstGeom>
            <a:solidFill>
              <a:srgbClr val="CCCFEC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45720" rtlCol="0" anchor="ctr"/>
            <a:lstStyle/>
            <a:p>
              <a:pPr algn="ctr">
                <a:lnSpc>
                  <a:spcPts val="1700"/>
                </a:lnSpc>
              </a:pPr>
              <a:r>
                <a:rPr lang="en-US" sz="1600" dirty="0" smtClean="0"/>
                <a:t>Order Establishment</a:t>
              </a:r>
              <a:endParaRPr lang="en-US" sz="16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9448797" y="3301999"/>
            <a:ext cx="2286000" cy="1600200"/>
            <a:chOff x="419100" y="3301999"/>
            <a:chExt cx="2286000" cy="1600200"/>
          </a:xfrm>
        </p:grpSpPr>
        <p:sp>
          <p:nvSpPr>
            <p:cNvPr id="17" name="Rounded Rectangle 16"/>
            <p:cNvSpPr/>
            <p:nvPr/>
          </p:nvSpPr>
          <p:spPr>
            <a:xfrm>
              <a:off x="419100" y="3530599"/>
              <a:ext cx="2286000" cy="1371600"/>
            </a:xfrm>
            <a:prstGeom prst="roundRect">
              <a:avLst>
                <a:gd name="adj" fmla="val 9350"/>
              </a:avLst>
            </a:prstGeom>
            <a:ln>
              <a:solidFill>
                <a:srgbClr val="BFC3E7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dirty="0" smtClean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Default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Agreement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Hearing</a:t>
              </a:r>
              <a:endParaRPr lang="en-US" sz="1600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1106670" y="3301999"/>
              <a:ext cx="1371600" cy="457200"/>
            </a:xfrm>
            <a:prstGeom prst="roundRect">
              <a:avLst>
                <a:gd name="adj" fmla="val 9350"/>
              </a:avLst>
            </a:prstGeom>
            <a:solidFill>
              <a:srgbClr val="CCCFEC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Order Finalization</a:t>
              </a:r>
              <a:endParaRPr lang="en-US" sz="1600" dirty="0"/>
            </a:p>
          </p:txBody>
        </p:sp>
      </p:grpSp>
      <p:cxnSp>
        <p:nvCxnSpPr>
          <p:cNvPr id="20" name="Straight Arrow Connector 19"/>
          <p:cNvCxnSpPr>
            <a:stCxn id="6" idx="3"/>
            <a:endCxn id="11" idx="1"/>
          </p:cNvCxnSpPr>
          <p:nvPr/>
        </p:nvCxnSpPr>
        <p:spPr>
          <a:xfrm>
            <a:off x="2705100" y="4216399"/>
            <a:ext cx="723899" cy="0"/>
          </a:xfrm>
          <a:prstGeom prst="straightConnector1">
            <a:avLst/>
          </a:prstGeom>
          <a:ln w="19050">
            <a:solidFill>
              <a:srgbClr val="BFC3E7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14" idx="1"/>
          </p:cNvCxnSpPr>
          <p:nvPr/>
        </p:nvCxnSpPr>
        <p:spPr>
          <a:xfrm>
            <a:off x="5714999" y="4216399"/>
            <a:ext cx="723899" cy="0"/>
          </a:xfrm>
          <a:prstGeom prst="straightConnector1">
            <a:avLst/>
          </a:prstGeom>
          <a:ln w="19050">
            <a:solidFill>
              <a:srgbClr val="BFC3E7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4" idx="3"/>
            <a:endCxn id="17" idx="1"/>
          </p:cNvCxnSpPr>
          <p:nvPr/>
        </p:nvCxnSpPr>
        <p:spPr>
          <a:xfrm>
            <a:off x="8724898" y="4216399"/>
            <a:ext cx="723899" cy="0"/>
          </a:xfrm>
          <a:prstGeom prst="straightConnector1">
            <a:avLst/>
          </a:prstGeom>
          <a:ln w="19050">
            <a:solidFill>
              <a:srgbClr val="BFC3E7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1178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018E1E3-B949-8F4D-9606-C1B04FC088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1FC6DD2-0466-C649-AF28-70E3859B4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365126"/>
            <a:ext cx="8677275" cy="1009650"/>
          </a:xfrm>
          <a:solidFill>
            <a:srgbClr val="DFE7CB"/>
          </a:solidFill>
        </p:spPr>
        <p:txBody>
          <a:bodyPr/>
          <a:lstStyle/>
          <a:p>
            <a:r>
              <a:rPr lang="en-US" dirty="0" smtClean="0"/>
              <a:t>Administrative Process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EAEDF-32D9-1741-8806-912FF813F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813"/>
            <a:ext cx="10517372" cy="4121150"/>
          </a:xfrm>
        </p:spPr>
        <p:txBody>
          <a:bodyPr/>
          <a:lstStyle/>
          <a:p>
            <a:r>
              <a:rPr lang="en-US" dirty="0" smtClean="0"/>
              <a:t>Limited scope – child support only</a:t>
            </a:r>
          </a:p>
          <a:p>
            <a:r>
              <a:rPr lang="en-US" dirty="0" smtClean="0"/>
              <a:t>Process relatively simple and user friendly (telephonic hearings)</a:t>
            </a:r>
          </a:p>
          <a:p>
            <a:r>
              <a:rPr lang="en-US" dirty="0" smtClean="0"/>
              <a:t>Rules are uniform across the state</a:t>
            </a:r>
          </a:p>
          <a:p>
            <a:r>
              <a:rPr lang="en-US" dirty="0" smtClean="0"/>
              <a:t>Quick and efficient process</a:t>
            </a:r>
          </a:p>
        </p:txBody>
      </p:sp>
    </p:spTree>
    <p:extLst>
      <p:ext uri="{BB962C8B-B14F-4D97-AF65-F5344CB8AC3E}">
        <p14:creationId xmlns:p14="http://schemas.microsoft.com/office/powerpoint/2010/main" val="37428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018E1E3-B949-8F4D-9606-C1B04FC088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1FC6DD2-0466-C649-AF28-70E3859B4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365126"/>
            <a:ext cx="8677275" cy="1009650"/>
          </a:xfrm>
          <a:solidFill>
            <a:srgbClr val="DFE7CB"/>
          </a:solidFill>
        </p:spPr>
        <p:txBody>
          <a:bodyPr/>
          <a:lstStyle/>
          <a:p>
            <a:r>
              <a:rPr lang="en-US" dirty="0" smtClean="0"/>
              <a:t>Court Order Process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EAEDF-32D9-1741-8806-912FF813F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813"/>
            <a:ext cx="10517372" cy="4121150"/>
          </a:xfrm>
        </p:spPr>
        <p:txBody>
          <a:bodyPr/>
          <a:lstStyle/>
          <a:p>
            <a:r>
              <a:rPr lang="en-US" dirty="0" smtClean="0"/>
              <a:t>Includes many more steps which may be confusing to parties</a:t>
            </a:r>
          </a:p>
          <a:p>
            <a:pPr lvl="1"/>
            <a:r>
              <a:rPr lang="en-US" dirty="0" smtClean="0"/>
              <a:t>Case schedules</a:t>
            </a:r>
          </a:p>
          <a:p>
            <a:pPr lvl="1"/>
            <a:r>
              <a:rPr lang="en-US" dirty="0" smtClean="0"/>
              <a:t>Setting hearings</a:t>
            </a:r>
          </a:p>
          <a:p>
            <a:pPr lvl="1"/>
            <a:r>
              <a:rPr lang="en-US" dirty="0" smtClean="0"/>
              <a:t>Local court rules</a:t>
            </a:r>
          </a:p>
          <a:p>
            <a:r>
              <a:rPr lang="en-US" dirty="0" smtClean="0"/>
              <a:t>Includes more remedies for the parties</a:t>
            </a:r>
          </a:p>
          <a:p>
            <a:pPr lvl="1"/>
            <a:r>
              <a:rPr lang="en-US" dirty="0" smtClean="0"/>
              <a:t>Residential schedules/Parenting plans</a:t>
            </a:r>
          </a:p>
          <a:p>
            <a:pPr lvl="1"/>
            <a:r>
              <a:rPr lang="en-US" dirty="0" smtClean="0"/>
              <a:t>Property distribution</a:t>
            </a:r>
          </a:p>
          <a:p>
            <a:r>
              <a:rPr lang="en-US" dirty="0" smtClean="0"/>
              <a:t>Ability to pursue contempt proceedings without filing a new action (would have to if parties had an administrative order)</a:t>
            </a:r>
          </a:p>
        </p:txBody>
      </p:sp>
    </p:spTree>
    <p:extLst>
      <p:ext uri="{BB962C8B-B14F-4D97-AF65-F5344CB8AC3E}">
        <p14:creationId xmlns:p14="http://schemas.microsoft.com/office/powerpoint/2010/main" val="61156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DSH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5CAB"/>
      </a:accent1>
      <a:accent2>
        <a:srgbClr val="5C8727"/>
      </a:accent2>
      <a:accent3>
        <a:srgbClr val="E89719"/>
      </a:accent3>
      <a:accent4>
        <a:srgbClr val="FFFFFF"/>
      </a:accent4>
      <a:accent5>
        <a:srgbClr val="000000"/>
      </a:accent5>
      <a:accent6>
        <a:srgbClr val="7F7F7F"/>
      </a:accent6>
      <a:hlink>
        <a:srgbClr val="E89719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E5284434B5454BA68192F9E5A2BAEC" ma:contentTypeVersion="4" ma:contentTypeDescription="Create a new document." ma:contentTypeScope="" ma:versionID="4a48061f72fea8e6f108c45c5df2578a">
  <xsd:schema xmlns:xsd="http://www.w3.org/2001/XMLSchema" xmlns:xs="http://www.w3.org/2001/XMLSchema" xmlns:p="http://schemas.microsoft.com/office/2006/metadata/properties" xmlns:ns2="075a3d94-6548-4e20-b1f0-2c5d64450669" targetNamespace="http://schemas.microsoft.com/office/2006/metadata/properties" ma:root="true" ma:fieldsID="0ae9f7113bf0ab2551207b8fdfc2dfb2" ns2:_="">
    <xsd:import namespace="075a3d94-6548-4e20-b1f0-2c5d6445066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5a3d94-6548-4e20-b1f0-2c5d644506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5565EF924BC64782F78A4B03802CAE" ma:contentTypeVersion="3" ma:contentTypeDescription="Create a new document." ma:contentTypeScope="" ma:versionID="c86a2d9377aecce2e63de71ee243538e">
  <xsd:schema xmlns:xsd="http://www.w3.org/2001/XMLSchema" xmlns:xs="http://www.w3.org/2001/XMLSchema" xmlns:p="http://schemas.microsoft.com/office/2006/metadata/properties" xmlns:ns2="f2c861b3-b035-4089-a69f-f85b26efa911" xmlns:ns3="8d299926-00c3-4cca-9631-81266cdc5e68" targetNamespace="http://schemas.microsoft.com/office/2006/metadata/properties" ma:root="true" ma:fieldsID="5f818b27e0583154a16f23950f9cf50c" ns2:_="" ns3:_="">
    <xsd:import namespace="f2c861b3-b035-4089-a69f-f85b26efa911"/>
    <xsd:import namespace="8d299926-00c3-4cca-9631-81266cdc5e68"/>
    <xsd:element name="properties">
      <xsd:complexType>
        <xsd:sequence>
          <xsd:element name="documentManagement">
            <xsd:complexType>
              <xsd:all>
                <xsd:element ref="ns2:Description0" minOccurs="0"/>
                <xsd:element ref="ns3:_dlc_DocId" minOccurs="0"/>
                <xsd:element ref="ns3:_dlc_DocIdUrl" minOccurs="0"/>
                <xsd:element ref="ns3:_dlc_DocIdPersistId" minOccurs="0"/>
                <xsd:element ref="ns2:Document_x0020_Ty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c861b3-b035-4089-a69f-f85b26efa911" elementFormDefault="qualified">
    <xsd:import namespace="http://schemas.microsoft.com/office/2006/documentManagement/types"/>
    <xsd:import namespace="http://schemas.microsoft.com/office/infopath/2007/PartnerControls"/>
    <xsd:element name="Description0" ma:index="1" nillable="true" ma:displayName="Description" ma:internalName="Description0">
      <xsd:simpleType>
        <xsd:restriction base="dms:Text">
          <xsd:maxLength value="255"/>
        </xsd:restriction>
      </xsd:simpleType>
    </xsd:element>
    <xsd:element name="Document_x0020_Type" ma:index="12" nillable="true" ma:displayName="Document Type" ma:format="RadioButtons" ma:internalName="Document_x0020_Type">
      <xsd:simpleType>
        <xsd:union memberTypes="dms:Text">
          <xsd:simpleType>
            <xsd:restriction base="dms:Choice">
              <xsd:enumeration value="Templates"/>
              <xsd:enumeration value="Logos/visuals"/>
              <xsd:enumeration value="Handouts"/>
              <xsd:enumeration value="Guidance"/>
              <xsd:enumeration value="Other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299926-00c3-4cca-9631-81266cdc5e68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3B6F064-1925-46C8-86E3-A43196877A63}"/>
</file>

<file path=customXml/itemProps2.xml><?xml version="1.0" encoding="utf-8"?>
<ds:datastoreItem xmlns:ds="http://schemas.openxmlformats.org/officeDocument/2006/customXml" ds:itemID="{F2214585-0E74-4EB8-B6DA-EBEED4A82F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1128FA-DF36-4B42-92BE-BDC778FD5A52}">
  <ds:schemaRefs>
    <ds:schemaRef ds:uri="f2c861b3-b035-4089-a69f-f85b26efa911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purl.org/dc/terms/"/>
    <ds:schemaRef ds:uri="http://schemas.openxmlformats.org/package/2006/metadata/core-properties"/>
    <ds:schemaRef ds:uri="http://www.w3.org/XML/1998/namespace"/>
    <ds:schemaRef ds:uri="8d299926-00c3-4cca-9631-81266cdc5e68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82A1C819-BD92-46BF-AE9E-719EC1D345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c861b3-b035-4089-a69f-f85b26efa911"/>
    <ds:schemaRef ds:uri="8d299926-00c3-4cca-9631-81266cdc5e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9927</TotalTime>
  <Words>177</Words>
  <Application>Microsoft Office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 Child Support  Basics</vt:lpstr>
      <vt:lpstr>Order Types</vt:lpstr>
      <vt:lpstr>Administrative Establishment Process</vt:lpstr>
      <vt:lpstr>Administrative Process</vt:lpstr>
      <vt:lpstr>Court Order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Jennings, Rachelle (DSHS/ESA/DCS)</cp:lastModifiedBy>
  <cp:revision>38</cp:revision>
  <dcterms:created xsi:type="dcterms:W3CDTF">2019-09-12T19:47:00Z</dcterms:created>
  <dcterms:modified xsi:type="dcterms:W3CDTF">2023-02-24T18:03:45Z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0x01010034E5284434B5454BA68192F9E5A2BAEC</vt:lpwstr>
  </property>
  <property fmtid="{D5CDD505-2E9C-101B-9397-08002B2CF9AE}" pid="3" name="_dlc_DocIdItemGuid">
    <vt:lpwstr>74b8c39e-e148-4287-811b-b2433bfb6da5</vt:lpwstr>
  </property>
</Properties>
</file>