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69" r:id="rId7"/>
    <p:sldId id="270" r:id="rId8"/>
    <p:sldId id="271" r:id="rId9"/>
    <p:sldId id="272" r:id="rId10"/>
    <p:sldId id="273" r:id="rId11"/>
    <p:sldId id="267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3E7"/>
    <a:srgbClr val="CCCFEC"/>
    <a:srgbClr val="C8D6A6"/>
    <a:srgbClr val="DFE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34" d="100"/>
          <a:sy n="34" d="100"/>
        </p:scale>
        <p:origin x="108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15BF-DA19-084E-8167-222409EAB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E5C0A-867A-7842-A05B-772912374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7C91-21A0-5C44-AB7C-928283E1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7E13-DF65-F94D-A9BF-DE7996A3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0389D-1F2E-3A46-8124-CCFDCD92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0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94AF-2DB2-0046-942B-2A95154E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7448E-2146-7F4A-B352-013596160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47B64-C8FB-0044-A78D-227EB383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8D21D-D1F4-CE4B-B458-B4E93081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3318D-9F53-2F47-9851-14706E39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0DA10-2F04-B246-B115-17D7B9C7C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A2CEB-9C04-8445-ACAC-E30C26200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8437-D330-724F-B20D-F28E9685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F652-2F54-CE46-95CC-DFBFDD39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A8CA-E017-DA43-AC13-6264CF3E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2B44-20E6-614D-8BAB-0032B979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6E30-66CE-F747-A7D0-DF2ACB46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59E58-E371-1042-BDD8-8068B267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11A98-BC5F-C24C-AE11-9BF25370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5C024-0F3B-0746-ABBD-8D64FDB5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0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06E5-6100-5447-9900-D80DB767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F7E1-0C96-E943-B3F1-A4AD2A5AC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FAC85-90A0-9349-94DB-E8262A5F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0BC4-4763-2049-815C-83A3BA8E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09E7-4191-C14C-B913-D127AF83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7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E45C-4D6E-C340-95A2-9FFD9525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5359-56F4-7F41-8335-A1283DBC0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281C-41B9-0E41-973E-5BCEA0F52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96FE5-BACB-7B46-95AC-9D693EC2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F54D-5FDC-C642-B669-9D9FE77B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5262-065D-2343-9605-E62A7B57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6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637A-24FA-4E43-8017-1CD9A21A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EC553-D00C-6B4E-BD0B-0BDC55A93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290BB-A051-734C-A4D0-18465D6B0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79D5C-E16B-284A-9455-73B4A7F23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1695A-DF09-7149-A5A6-D10CEDA0B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96DA8-556B-EF41-927F-F273F964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B9DE5-41C8-8D45-8D16-3F03AA32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1119A-7D4E-724B-8F15-89C4286B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90E9-E483-8A4C-BF6F-DB280CDD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F69E9-0AE3-B445-8BFC-ED14B335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8B184-EEAD-2B4F-A564-5245027A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D06C4-ABEF-3E40-8108-F945A32C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D6CED-8C18-1A41-A82B-2A904DFE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AF252-078B-7445-988E-0D415C77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57164-C0F1-F74C-89FF-94E0301C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9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5A24-95CD-054E-ADD9-4DA9939E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D6AA-A7DE-CC4A-9A8E-CC2C8D05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2F887-B836-E74B-BCD5-C29306C09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C8252-8068-C84D-9464-DC59AB92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44609-7052-7B41-8254-51A9FFC2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8730-B0BA-6D4F-8321-FAC83A2C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0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0930-B111-F342-BC27-822A7A7E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A60AF-B82C-3041-962D-FE93825FD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22AF8-96E5-FB46-9794-30888CAD1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3A731-91C6-5D4A-9789-9841FCA4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9DEE7-276B-6841-A098-BDA57056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0FC48-4BFE-4643-830B-CB47542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5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08B48-B4E3-5348-B8EE-08AC111A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CEAC1-3C1F-CF47-B868-28D554C0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7B6E7-5176-B34A-8B6E-C21D3F01F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69E0-0C4F-4D41-A79F-822AA0C98EFD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52421-27D2-804E-9200-5C15AE6A4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B7400-8F7F-1E48-AF84-EAD5791B7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FA44-27EE-4A4C-81F8-9DC9C94F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1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SHS Logo Transforming Lices">
            <a:extLst>
              <a:ext uri="{FF2B5EF4-FFF2-40B4-BE49-F238E27FC236}">
                <a16:creationId xmlns:a16="http://schemas.microsoft.com/office/drawing/2014/main" id="{02E79C5A-DD5C-3E4C-97B7-840679CE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02154-8FC6-3641-BAE0-BA3E7D653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2734968"/>
            <a:ext cx="11074400" cy="1209072"/>
          </a:xfrm>
        </p:spPr>
        <p:txBody>
          <a:bodyPr>
            <a:normAutofit/>
          </a:bodyPr>
          <a:lstStyle/>
          <a:p>
            <a:r>
              <a:rPr lang="en-US" b="1" dirty="0" smtClean="0"/>
              <a:t>2022 </a:t>
            </a:r>
            <a:r>
              <a:rPr lang="en-US" b="1" dirty="0"/>
              <a:t>Child Support Order Review</a:t>
            </a:r>
            <a:endParaRPr lang="en-US" sz="10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4450" y="5047077"/>
            <a:ext cx="402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Presented </a:t>
            </a:r>
          </a:p>
          <a:p>
            <a:pPr algn="ctr"/>
            <a:r>
              <a:rPr lang="en-US" sz="2000" dirty="0" smtClean="0"/>
              <a:t>March 10, 2023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61613" y="5806799"/>
            <a:ext cx="661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John Mallea – DSHS/ESA/EMAPS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58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219075" y="1924050"/>
            <a:ext cx="55245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Part V calculates Credits:</a:t>
            </a:r>
          </a:p>
          <a:p>
            <a:pPr lvl="1"/>
            <a:r>
              <a:rPr lang="en-US" dirty="0" smtClean="0"/>
              <a:t>Monthly Health Care Expenses</a:t>
            </a:r>
          </a:p>
          <a:p>
            <a:pPr lvl="1"/>
            <a:r>
              <a:rPr lang="en-US" dirty="0" smtClean="0"/>
              <a:t>Day Care and Special Expenses</a:t>
            </a:r>
          </a:p>
          <a:p>
            <a:pPr lvl="1"/>
            <a:r>
              <a:rPr lang="en-US" dirty="0" smtClean="0"/>
              <a:t>Other Ordinary Expenses</a:t>
            </a:r>
          </a:p>
          <a:p>
            <a:r>
              <a:rPr lang="en-US" dirty="0" smtClean="0"/>
              <a:t>Part VI:</a:t>
            </a:r>
          </a:p>
          <a:p>
            <a:pPr lvl="1"/>
            <a:r>
              <a:rPr lang="en-US" dirty="0"/>
              <a:t>Creates Standard Calculation</a:t>
            </a:r>
            <a:r>
              <a:rPr lang="en-US" dirty="0" smtClean="0"/>
              <a:t>/ Presumptive </a:t>
            </a:r>
            <a:r>
              <a:rPr lang="en-US" dirty="0"/>
              <a:t>Transfer Payment</a:t>
            </a:r>
            <a:endParaRPr lang="en-US" dirty="0" smtClean="0"/>
          </a:p>
          <a:p>
            <a:r>
              <a:rPr lang="en-US" dirty="0" smtClean="0"/>
              <a:t>Part VII</a:t>
            </a:r>
          </a:p>
          <a:p>
            <a:pPr lvl="1"/>
            <a:r>
              <a:rPr lang="en-US" dirty="0" smtClean="0"/>
              <a:t>Additional informational Calculations</a:t>
            </a:r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Worksheet Basics – Part V, VI, VII:</a:t>
            </a:r>
            <a:endParaRPr lang="en-US" dirty="0"/>
          </a:p>
        </p:txBody>
      </p:sp>
      <p:pic>
        <p:nvPicPr>
          <p:cNvPr id="21" name="Picture 20" descr="&quot;&quot;" title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1924050"/>
            <a:ext cx="5981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3" descr="&quot;&quot;" title="&quot;&quot;"/>
          <p:cNvSpPr>
            <a:spLocks noGrp="1"/>
          </p:cNvSpPr>
          <p:nvPr>
            <p:ph idx="1"/>
          </p:nvPr>
        </p:nvSpPr>
        <p:spPr>
          <a:xfrm>
            <a:off x="219075" y="1924050"/>
            <a:ext cx="55245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Deviations (Whole Family):</a:t>
            </a:r>
            <a:endParaRPr lang="en-US" dirty="0"/>
          </a:p>
        </p:txBody>
      </p:sp>
      <p:pic>
        <p:nvPicPr>
          <p:cNvPr id="2" name="Picture 1" descr="Monthly Basic Support Obligation Sample" title="Monthly Basic Support Obligation S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2343150"/>
            <a:ext cx="5772150" cy="35814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3" name="Picture 2" descr="&quot;&quot;" title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440" y="2343150"/>
            <a:ext cx="473403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3" descr="&quot;&quot;" title="&quot;&quot;"/>
          <p:cNvSpPr>
            <a:spLocks noGrp="1"/>
          </p:cNvSpPr>
          <p:nvPr>
            <p:ph idx="1"/>
          </p:nvPr>
        </p:nvSpPr>
        <p:spPr>
          <a:xfrm>
            <a:off x="219075" y="1924050"/>
            <a:ext cx="55245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Deviations (Whole Family):</a:t>
            </a:r>
            <a:endParaRPr lang="en-US" dirty="0"/>
          </a:p>
        </p:txBody>
      </p:sp>
      <p:pic>
        <p:nvPicPr>
          <p:cNvPr id="2" name="Picture 1" descr="Other factors for considerations" title="Other factors for considerat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343150"/>
            <a:ext cx="8801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Exploratory Data Analysis:</a:t>
            </a:r>
            <a:endParaRPr lang="en-US" dirty="0"/>
          </a:p>
        </p:txBody>
      </p:sp>
      <p:pic>
        <p:nvPicPr>
          <p:cNvPr id="2" name="Picture 1" descr="NCP Median Net Income and Child Support Order Amount" title="NCP Median Net Income and Child Support Order Amou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10" y="2310247"/>
            <a:ext cx="8200865" cy="33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Exploratory Data Analysis:</a:t>
            </a:r>
            <a:endParaRPr lang="en-US" dirty="0"/>
          </a:p>
        </p:txBody>
      </p:sp>
      <p:pic>
        <p:nvPicPr>
          <p:cNvPr id="4" name="Picture 3" descr="Number of Children on the Order graph" title="Number of Children on the Order 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94279"/>
            <a:ext cx="5038725" cy="2876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thly Order Amount vs NCP Net Income by the Number of Children" title="Monthly Order Amount vs NCP Net Income by the Number of Childr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94279"/>
            <a:ext cx="5610225" cy="2876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&quot;&quot;" title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" y="4952205"/>
            <a:ext cx="6400800" cy="1533525"/>
          </a:xfrm>
          <a:prstGeom prst="rect">
            <a:avLst/>
          </a:prstGeom>
        </p:spPr>
      </p:pic>
      <p:pic>
        <p:nvPicPr>
          <p:cNvPr id="10" name="Picture 9" descr="&quot;&quot;" title="&quot;&quot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049" y="5033167"/>
            <a:ext cx="3524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Exploratory Data Analysis:</a:t>
            </a:r>
            <a:endParaRPr lang="en-US" dirty="0"/>
          </a:p>
        </p:txBody>
      </p:sp>
      <p:pic>
        <p:nvPicPr>
          <p:cNvPr id="6" name="Picture 5" descr="Figure: Distribution of Combined Monthly Income" title="Figure: Distribution of Combined Monthly Inco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292350"/>
            <a:ext cx="5086350" cy="3648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5967412" y="2101852"/>
            <a:ext cx="5762625" cy="4200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Combined Monthly Net Income (CMNI):</a:t>
            </a:r>
          </a:p>
          <a:p>
            <a:r>
              <a:rPr lang="en-US" sz="2400" dirty="0" smtClean="0"/>
              <a:t>52.9% of orders between $1000 and $5000 CMNI</a:t>
            </a:r>
          </a:p>
          <a:p>
            <a:r>
              <a:rPr lang="en-US" sz="2400" dirty="0" smtClean="0"/>
              <a:t>43.1% of orders have CMNI greater than $5000</a:t>
            </a:r>
          </a:p>
          <a:p>
            <a:r>
              <a:rPr lang="en-US" sz="2400" dirty="0" smtClean="0"/>
              <a:t>89.9% of orders have CMNI in the range of WSCSS Economic Table</a:t>
            </a:r>
          </a:p>
          <a:p>
            <a:r>
              <a:rPr lang="en-US" sz="2400" dirty="0" smtClean="0"/>
              <a:t>10.1% of orders have CMNI below $1000 or greater than $12000</a:t>
            </a:r>
          </a:p>
          <a:p>
            <a:r>
              <a:rPr lang="en-US" sz="2400" dirty="0" smtClean="0"/>
              <a:t>43.1% use actual income for both Parties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Deviation: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1" y="1825625"/>
            <a:ext cx="5753100" cy="4527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Reasons for Deviation - RCW 26.19.075: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Sources </a:t>
            </a:r>
            <a:r>
              <a:rPr lang="en-US" dirty="0"/>
              <a:t>of income and tax planning (including nonrecurring income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Debt </a:t>
            </a:r>
            <a:r>
              <a:rPr lang="en-US" dirty="0"/>
              <a:t>and high </a:t>
            </a:r>
            <a:r>
              <a:rPr lang="en-US" dirty="0" smtClean="0"/>
              <a:t>expenses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Residential schedule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Costs </a:t>
            </a:r>
            <a:r>
              <a:rPr lang="en-US" dirty="0"/>
              <a:t>incurred in reunification </a:t>
            </a:r>
            <a:r>
              <a:rPr lang="en-US" dirty="0" smtClean="0"/>
              <a:t>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Children </a:t>
            </a:r>
            <a:r>
              <a:rPr lang="en-US" dirty="0"/>
              <a:t>from other </a:t>
            </a:r>
            <a:r>
              <a:rPr lang="en-US" dirty="0" smtClean="0"/>
              <a:t>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Unjust </a:t>
            </a:r>
            <a:r>
              <a:rPr lang="en-US" dirty="0"/>
              <a:t>to apply the presumptive minimum </a:t>
            </a:r>
            <a:r>
              <a:rPr lang="en-US" dirty="0" smtClean="0"/>
              <a:t>payment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Unjust </a:t>
            </a:r>
            <a:r>
              <a:rPr lang="en-US" dirty="0"/>
              <a:t>to apply the self-support </a:t>
            </a:r>
            <a:r>
              <a:rPr lang="en-US" dirty="0" smtClean="0"/>
              <a:t>reserve</a:t>
            </a:r>
            <a:endParaRPr lang="en-US" dirty="0"/>
          </a:p>
        </p:txBody>
      </p:sp>
      <p:pic>
        <p:nvPicPr>
          <p:cNvPr id="3" name="Picture 2" descr="Figure: Deviation Rates" title="Figure: Deviation Ra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8" y="2456872"/>
            <a:ext cx="5648325" cy="31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Deviation continued:</a:t>
            </a:r>
            <a:endParaRPr lang="en-US" dirty="0"/>
          </a:p>
        </p:txBody>
      </p:sp>
      <p:pic>
        <p:nvPicPr>
          <p:cNvPr id="4" name="Picture 3" descr="Figure:  Distribution of Deviation Amount" title="Figure:  Distribution of Deviation Amou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5" y="2129703"/>
            <a:ext cx="5248275" cy="3762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Figure : Deviation Reasons" title="Figure : Deviation Reas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561" y="2129702"/>
            <a:ext cx="5314950" cy="3762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6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Deviation continued:</a:t>
            </a:r>
            <a:endParaRPr lang="en-US" dirty="0"/>
          </a:p>
        </p:txBody>
      </p:sp>
      <p:pic>
        <p:nvPicPr>
          <p:cNvPr id="2" name="Picture 1" descr="Figure:  Distribution of Deviation Amount due to Children from other relationships" title="Figure:  Distribution of Deviation Amount due to Children from other relationshi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854200"/>
            <a:ext cx="5314950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273" y="2170484"/>
            <a:ext cx="5486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Children from other relationships: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73.3% of downward deviations were $200 or less.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95.7% of </a:t>
            </a:r>
            <a:r>
              <a:rPr lang="en-US" sz="2400" dirty="0"/>
              <a:t>downward deviations were </a:t>
            </a:r>
            <a:r>
              <a:rPr lang="en-US" sz="2400" dirty="0" smtClean="0"/>
              <a:t>$400 </a:t>
            </a:r>
            <a:r>
              <a:rPr lang="en-US" sz="2400" dirty="0"/>
              <a:t>or less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2.7% of downward deviations in $400 - $600 range.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Deviation continued:</a:t>
            </a:r>
            <a:endParaRPr lang="en-US" dirty="0"/>
          </a:p>
        </p:txBody>
      </p:sp>
      <p:pic>
        <p:nvPicPr>
          <p:cNvPr id="4" name="Picture 3" descr="Figure:  Deviation Reasons by Order Type" title="Figure:  Deviation Reasons by Order Ty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2076162"/>
            <a:ext cx="10696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oduction" title="Introduction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EAEDF-32D9-1741-8806-912FF813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224" y="2572544"/>
            <a:ext cx="5619751" cy="2362199"/>
          </a:xfrm>
        </p:spPr>
        <p:txBody>
          <a:bodyPr/>
          <a:lstStyle/>
          <a:p>
            <a:r>
              <a:rPr lang="en-US" dirty="0" smtClean="0"/>
              <a:t>John Mallea – DSHS/ESA/EMAPS</a:t>
            </a:r>
          </a:p>
          <a:p>
            <a:r>
              <a:rPr lang="en-US" dirty="0"/>
              <a:t>2022 Child Support Order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Report Summary Pages 3 and 4</a:t>
            </a:r>
          </a:p>
          <a:p>
            <a:pPr lvl="1"/>
            <a:r>
              <a:rPr lang="en-US" dirty="0" smtClean="0"/>
              <a:t>Highlights of the Report </a:t>
            </a:r>
          </a:p>
        </p:txBody>
      </p:sp>
      <p:sp>
        <p:nvSpPr>
          <p:cNvPr id="5" name="Content Placeholder 2" descr="&quot;&quot;" title="&quot;&quot;">
            <a:extLst>
              <a:ext uri="{FF2B5EF4-FFF2-40B4-BE49-F238E27FC236}">
                <a16:creationId xmlns:a16="http://schemas.microsoft.com/office/drawing/2014/main" id="{218EAEDF-32D9-1741-8806-912FF813FC9C}"/>
              </a:ext>
            </a:extLst>
          </p:cNvPr>
          <p:cNvSpPr txBox="1">
            <a:spLocks/>
          </p:cNvSpPr>
          <p:nvPr/>
        </p:nvSpPr>
        <p:spPr>
          <a:xfrm>
            <a:off x="6457950" y="2055813"/>
            <a:ext cx="478155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4" name="Picture 3" descr="John Mallea" title="John Mall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1" y="2073059"/>
            <a:ext cx="2609850" cy="3361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08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>
            <a:normAutofit/>
          </a:bodyPr>
          <a:lstStyle/>
          <a:p>
            <a:r>
              <a:rPr lang="en-US" dirty="0" smtClean="0"/>
              <a:t>Adjustments: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8836" y="2419928"/>
            <a:ext cx="68256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Presumptive </a:t>
            </a:r>
            <a:r>
              <a:rPr lang="en-US" sz="2400" dirty="0"/>
              <a:t>minimum </a:t>
            </a:r>
            <a:r>
              <a:rPr lang="en-US" sz="2400" dirty="0" smtClean="0"/>
              <a:t>obligation is $50.00 per month per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Self-Support Reserve = </a:t>
            </a:r>
            <a:r>
              <a:rPr lang="en-US" sz="2400" dirty="0"/>
              <a:t>125% of federal poverty level for a one-person </a:t>
            </a:r>
            <a:r>
              <a:rPr lang="en-US" sz="2400" dirty="0" smtClean="0"/>
              <a:t>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2023 SSR = $1519.00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45% Limitation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Health Care, Daycare, </a:t>
            </a:r>
            <a:r>
              <a:rPr lang="en-US" sz="2400" dirty="0" smtClean="0"/>
              <a:t>Special Expenses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Child </a:t>
            </a:r>
            <a:r>
              <a:rPr lang="en-US" sz="2400" dirty="0"/>
              <a:t>Support Credits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Income </a:t>
            </a:r>
            <a:r>
              <a:rPr lang="en-US" sz="2400" dirty="0"/>
              <a:t>above the Economic Table amounts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 descr="Piggy bank picture" title="Piggy bank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509" y="2419928"/>
            <a:ext cx="4326803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>
            <a:normAutofit/>
          </a:bodyPr>
          <a:lstStyle/>
          <a:p>
            <a:r>
              <a:rPr lang="en-US" dirty="0" smtClean="0"/>
              <a:t>Adjustment Reasons:</a:t>
            </a:r>
            <a:endParaRPr lang="en-US" dirty="0"/>
          </a:p>
        </p:txBody>
      </p:sp>
      <p:pic>
        <p:nvPicPr>
          <p:cNvPr id="4" name="Picture 3" descr="Figure:  Distributions of Adjustment Reasons" title="Figure:  Distributions of Adjustment Reas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5" y="2095067"/>
            <a:ext cx="4991100" cy="4219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26545" y="1948873"/>
            <a:ext cx="599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402 orders contained Adjustments (38.7% of the 1038 Orders reviewed)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41.2% of Administrative Orders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37.2% of Court Orders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60.4% of Orders adjusted for single reason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39.6% of Orders adjusted for 2 or 3 reasons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36.6% adjusted for Child Support Credits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40.3% adjusted for Extraordinary Expenses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1.2% adjusted as CMNI exceeded $12,000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57.5</a:t>
            </a:r>
            <a:r>
              <a:rPr lang="en-US" dirty="0"/>
              <a:t>% adjusted for Low Income </a:t>
            </a:r>
            <a:r>
              <a:rPr lang="en-US" dirty="0" smtClean="0"/>
              <a:t>Limitations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Income Limitations: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Self-Support Reserve was 52.0%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Presumptive Minimum Obligation was 40.3%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45% Net Income Limitation 6.5%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Combined Income less than $1000 1.3%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>
            <a:norm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  <p:pic>
        <p:nvPicPr>
          <p:cNvPr id="10" name="Picture 9" descr="Names of Contrbutors: Victor Asher, Cindy Guo, Josselyn Green , Ian Hall, Matthew Hitt, Marilyn Johnson, Gary Masten, John Mallea, Beth Morgan, Melissa Pitcock, Rinae Perron, Anna Rakestraw, James Salomon, Christa Synder, Kenny Wentz" title="Names of Contrbutors: Victor Asher, Cindy Guo, Josselyn Green , Ian Hall, Matthew Hitt, Marilyn Johnson, Gary Masten, John Mallea, Beth Morgan, Melissa Pitcock, Rinae Perron, Anna Rakestraw, James Salomon, Christa Synder, Kenny Wen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53" y="2330450"/>
            <a:ext cx="5400675" cy="3571875"/>
          </a:xfrm>
          <a:prstGeom prst="rect">
            <a:avLst/>
          </a:prstGeom>
        </p:spPr>
      </p:pic>
      <p:pic>
        <p:nvPicPr>
          <p:cNvPr id="11" name="Picture 10" descr="Hands on light bulb" title="Hands on light bul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327" y="2099989"/>
            <a:ext cx="3835400" cy="3802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99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45 CFR 302.56 requires the state to review the child support guidelines every four years </a:t>
            </a:r>
            <a:endParaRPr lang="en-US" dirty="0" smtClean="0"/>
          </a:p>
          <a:p>
            <a:r>
              <a:rPr lang="en-US" dirty="0"/>
              <a:t>RCW 26.19.025 </a:t>
            </a:r>
            <a:r>
              <a:rPr lang="en-US" dirty="0" smtClean="0"/>
              <a:t>describes that Division </a:t>
            </a:r>
            <a:r>
              <a:rPr lang="en-US" dirty="0"/>
              <a:t>of </a:t>
            </a:r>
            <a:r>
              <a:rPr lang="en-US" dirty="0" smtClean="0"/>
              <a:t>Child Support </a:t>
            </a:r>
            <a:r>
              <a:rPr lang="en-US" dirty="0"/>
              <a:t>shall convene a </a:t>
            </a:r>
            <a:r>
              <a:rPr lang="en-US" dirty="0" smtClean="0"/>
              <a:t>workgroup to:</a:t>
            </a:r>
          </a:p>
          <a:p>
            <a:pPr lvl="1"/>
            <a:r>
              <a:rPr lang="en-US" dirty="0" smtClean="0"/>
              <a:t>Review the child </a:t>
            </a:r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guidelines </a:t>
            </a:r>
            <a:endParaRPr lang="en-US" dirty="0" smtClean="0"/>
          </a:p>
          <a:p>
            <a:pPr lvl="1"/>
            <a:r>
              <a:rPr lang="en-US" dirty="0" smtClean="0"/>
              <a:t>Review the Child Support Review Report </a:t>
            </a:r>
          </a:p>
          <a:p>
            <a:pPr lvl="1"/>
            <a:r>
              <a:rPr lang="en-US" dirty="0" smtClean="0"/>
              <a:t>Review data required 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if the application of the child support guidelines results in appropriate support orders</a:t>
            </a:r>
          </a:p>
          <a:p>
            <a:pPr lvl="1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Purpose for the Review: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" y="1983185"/>
            <a:ext cx="7038974" cy="373618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Universe </a:t>
            </a:r>
            <a:r>
              <a:rPr lang="en-US" dirty="0"/>
              <a:t>of </a:t>
            </a:r>
            <a:r>
              <a:rPr lang="en-US" dirty="0" smtClean="0"/>
              <a:t>Orders: </a:t>
            </a:r>
            <a:r>
              <a:rPr lang="en-US" dirty="0"/>
              <a:t>93,662 Washington </a:t>
            </a:r>
            <a:r>
              <a:rPr lang="en-US" dirty="0" smtClean="0"/>
              <a:t>Orders entered </a:t>
            </a:r>
            <a:r>
              <a:rPr lang="en-US" dirty="0"/>
              <a:t>between 8/1/2018 – 07/31/2022 </a:t>
            </a:r>
          </a:p>
          <a:p>
            <a:pPr lvl="1"/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orders:</a:t>
            </a:r>
          </a:p>
          <a:p>
            <a:pPr lvl="2"/>
            <a:r>
              <a:rPr lang="en-US" dirty="0" smtClean="0"/>
              <a:t>Court</a:t>
            </a:r>
          </a:p>
          <a:p>
            <a:pPr lvl="2"/>
            <a:r>
              <a:rPr lang="en-US" dirty="0" smtClean="0"/>
              <a:t>Administrative</a:t>
            </a:r>
            <a:endParaRPr lang="en-US" dirty="0"/>
          </a:p>
          <a:p>
            <a:pPr lvl="1"/>
            <a:r>
              <a:rPr lang="en-US" dirty="0"/>
              <a:t>Sources of </a:t>
            </a:r>
            <a:r>
              <a:rPr lang="en-US" dirty="0" smtClean="0"/>
              <a:t>orders:</a:t>
            </a:r>
          </a:p>
          <a:p>
            <a:pPr lvl="2"/>
            <a:r>
              <a:rPr lang="en-US" dirty="0" smtClean="0"/>
              <a:t>Active and formerly active cases</a:t>
            </a:r>
          </a:p>
          <a:p>
            <a:pPr lvl="2"/>
            <a:r>
              <a:rPr lang="en-US" dirty="0" smtClean="0"/>
              <a:t>Payment Services Only cases</a:t>
            </a:r>
          </a:p>
          <a:p>
            <a:pPr lvl="2"/>
            <a:r>
              <a:rPr lang="en-US" dirty="0" smtClean="0"/>
              <a:t>Federal Case Registry cases</a:t>
            </a:r>
            <a:endParaRPr lang="en-US" dirty="0"/>
          </a:p>
          <a:p>
            <a:pPr lvl="1"/>
            <a:r>
              <a:rPr lang="en-US" dirty="0"/>
              <a:t>IVD vs Non-IVD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Creating the Sample (1):</a:t>
            </a:r>
            <a:endParaRPr lang="en-US" dirty="0"/>
          </a:p>
        </p:txBody>
      </p:sp>
      <p:pic>
        <p:nvPicPr>
          <p:cNvPr id="3" name="Picture 2" descr="&quot;&quot;" title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4" y="1825626"/>
            <a:ext cx="3933825" cy="4051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625" y="2756097"/>
            <a:ext cx="5667375" cy="2012554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Sample Size Calculator</a:t>
            </a:r>
          </a:p>
          <a:p>
            <a:pPr lvl="1"/>
            <a:r>
              <a:rPr lang="en-US" sz="2800" dirty="0" smtClean="0"/>
              <a:t>95% Confidence Level</a:t>
            </a:r>
          </a:p>
          <a:p>
            <a:pPr lvl="1"/>
            <a:r>
              <a:rPr lang="en-US" sz="2800" dirty="0"/>
              <a:t>±3</a:t>
            </a:r>
            <a:r>
              <a:rPr lang="en-US" sz="2800" dirty="0" smtClean="0"/>
              <a:t>% Margin of Error</a:t>
            </a:r>
          </a:p>
          <a:p>
            <a:pPr lvl="1"/>
            <a:r>
              <a:rPr lang="en-US" sz="2800" dirty="0" smtClean="0"/>
              <a:t>Random sample of 1056 orders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Creating the Sample (2):</a:t>
            </a:r>
            <a:endParaRPr lang="en-US" dirty="0"/>
          </a:p>
        </p:txBody>
      </p:sp>
      <p:pic>
        <p:nvPicPr>
          <p:cNvPr id="2" name="Picture 1" descr="Confidence Level- 95%&#10;Margin of Error- 3%&#10;Population Size- 93662&#10;Calculate&gt; Clear&#10;Sample size- 1056&#10;" title="Confidence Level- 95%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310" y="2410691"/>
            <a:ext cx="3247482" cy="248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688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" y="2301876"/>
            <a:ext cx="5772149" cy="3686174"/>
          </a:xfrm>
        </p:spPr>
        <p:txBody>
          <a:bodyPr>
            <a:normAutofit/>
          </a:bodyPr>
          <a:lstStyle/>
          <a:p>
            <a:r>
              <a:rPr lang="en-US" dirty="0" smtClean="0"/>
              <a:t>Support Enforcement Officers (SEO)</a:t>
            </a:r>
          </a:p>
          <a:p>
            <a:pPr lvl="1"/>
            <a:r>
              <a:rPr lang="en-US" sz="2600" dirty="0" smtClean="0"/>
              <a:t>All volunteers</a:t>
            </a:r>
          </a:p>
          <a:p>
            <a:pPr lvl="1"/>
            <a:r>
              <a:rPr lang="en-US" sz="2600" dirty="0" smtClean="0"/>
              <a:t>Read each order and worksheets</a:t>
            </a:r>
          </a:p>
          <a:p>
            <a:pPr lvl="1"/>
            <a:r>
              <a:rPr lang="en-US" sz="2600" dirty="0" smtClean="0"/>
              <a:t>Answer questions about orders</a:t>
            </a:r>
          </a:p>
          <a:p>
            <a:pPr lvl="2"/>
            <a:r>
              <a:rPr lang="en-US" sz="2600" dirty="0" smtClean="0"/>
              <a:t>Appendix II </a:t>
            </a:r>
          </a:p>
          <a:p>
            <a:pPr lvl="1"/>
            <a:r>
              <a:rPr lang="en-US" sz="2600" dirty="0" smtClean="0"/>
              <a:t>Online Tracking Tool</a:t>
            </a:r>
          </a:p>
          <a:p>
            <a:pPr lvl="1"/>
            <a:r>
              <a:rPr lang="en-US" sz="2600" dirty="0" smtClean="0"/>
              <a:t>1,038 valid reviews completed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Order Review:</a:t>
            </a:r>
            <a:endParaRPr lang="en-US" dirty="0"/>
          </a:p>
        </p:txBody>
      </p:sp>
      <p:pic>
        <p:nvPicPr>
          <p:cNvPr id="3" name="Picture 2" descr="Picture of people smiling" title="Picture of people smil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2143124"/>
            <a:ext cx="5462587" cy="3590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18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Worksheet Basics – Part I:</a:t>
            </a:r>
            <a:endParaRPr lang="en-US" dirty="0"/>
          </a:p>
        </p:txBody>
      </p:sp>
      <p:pic>
        <p:nvPicPr>
          <p:cNvPr id="7" name="Picture 6" descr="Sample of Child Support Economic table " title="Sample of Child support Econommic 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079" y="2257425"/>
            <a:ext cx="6364687" cy="3822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Worksheet basics sample" title="Worksheet basics sampl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25" y="1819275"/>
            <a:ext cx="5511229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677275" cy="1009650"/>
          </a:xfrm>
          <a:solidFill>
            <a:srgbClr val="DFE7CB"/>
          </a:solidFill>
        </p:spPr>
        <p:txBody>
          <a:bodyPr/>
          <a:lstStyle/>
          <a:p>
            <a:r>
              <a:rPr lang="en-US" dirty="0" smtClean="0"/>
              <a:t>Worksheet Basics – Part II: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219075" y="1924050"/>
            <a:ext cx="5381625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Basic Child Support Obligation without consideration for low income  defined for each parent (Line 7)</a:t>
            </a:r>
          </a:p>
          <a:p>
            <a:r>
              <a:rPr lang="en-US" dirty="0" smtClean="0"/>
              <a:t>Low Income limitations are considered via Self Support Reserve (Lines 8a thru 8c)</a:t>
            </a:r>
          </a:p>
          <a:p>
            <a:r>
              <a:rPr lang="en-US" dirty="0"/>
              <a:t>Basic Child Support Obligation </a:t>
            </a:r>
            <a:r>
              <a:rPr lang="en-US" dirty="0" smtClean="0"/>
              <a:t>with </a:t>
            </a:r>
            <a:r>
              <a:rPr lang="en-US" dirty="0"/>
              <a:t>consideration for low income  defined for each parent (</a:t>
            </a:r>
            <a:r>
              <a:rPr lang="en-US" dirty="0" smtClean="0"/>
              <a:t>Line 9)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" name="Picture 12" descr="Child Support Obligation sample" title="Child Support Obligation samp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190750"/>
            <a:ext cx="59912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 title="&quot;&quot;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8934450" cy="1009650"/>
          </a:xfrm>
          <a:solidFill>
            <a:srgbClr val="DFE7CB"/>
          </a:solidFill>
        </p:spPr>
        <p:txBody>
          <a:bodyPr>
            <a:noAutofit/>
          </a:bodyPr>
          <a:lstStyle/>
          <a:p>
            <a:r>
              <a:rPr lang="en-US" dirty="0" smtClean="0"/>
              <a:t>Worksheet Basics – Part III and Part IV: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219075" y="1924050"/>
            <a:ext cx="5381625" cy="4419600"/>
          </a:xfrm>
        </p:spPr>
        <p:txBody>
          <a:bodyPr>
            <a:normAutofit fontScale="92500"/>
          </a:bodyPr>
          <a:lstStyle/>
          <a:p>
            <a:r>
              <a:rPr lang="en-US" dirty="0"/>
              <a:t>Part </a:t>
            </a:r>
            <a:r>
              <a:rPr lang="en-US" dirty="0" smtClean="0"/>
              <a:t>III:</a:t>
            </a:r>
            <a:endParaRPr lang="en-US" dirty="0"/>
          </a:p>
          <a:p>
            <a:pPr lvl="1"/>
            <a:r>
              <a:rPr lang="en-US" dirty="0"/>
              <a:t>Monthly </a:t>
            </a:r>
            <a:r>
              <a:rPr lang="en-US" dirty="0" smtClean="0"/>
              <a:t>Health </a:t>
            </a:r>
            <a:r>
              <a:rPr lang="en-US" dirty="0"/>
              <a:t>Insurance premiums</a:t>
            </a:r>
          </a:p>
          <a:p>
            <a:pPr lvl="1"/>
            <a:r>
              <a:rPr lang="en-US" dirty="0"/>
              <a:t>Uninsured Monthly Health care Expenses</a:t>
            </a:r>
          </a:p>
          <a:p>
            <a:pPr lvl="1"/>
            <a:r>
              <a:rPr lang="en-US" dirty="0"/>
              <a:t>Day Care Expense</a:t>
            </a:r>
          </a:p>
          <a:p>
            <a:pPr lvl="1"/>
            <a:r>
              <a:rPr lang="en-US" dirty="0"/>
              <a:t>Education Expenses</a:t>
            </a:r>
          </a:p>
          <a:p>
            <a:pPr lvl="1"/>
            <a:r>
              <a:rPr lang="en-US" dirty="0"/>
              <a:t>Long Distance Transportation Expenses</a:t>
            </a:r>
          </a:p>
          <a:p>
            <a:pPr lvl="1"/>
            <a:r>
              <a:rPr lang="en-US" dirty="0"/>
              <a:t>Other Special Expenses</a:t>
            </a:r>
          </a:p>
          <a:p>
            <a:r>
              <a:rPr lang="en-US" dirty="0"/>
              <a:t>Part IV:</a:t>
            </a:r>
          </a:p>
          <a:p>
            <a:pPr lvl="1"/>
            <a:r>
              <a:rPr lang="en-US" dirty="0"/>
              <a:t>Creates Gross Child Support Obligation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 descr="Health, Day care and Special child expenses sample " title="Health, Day care and Special child expenses sample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12" y="1735138"/>
            <a:ext cx="59912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SH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CAB"/>
      </a:accent1>
      <a:accent2>
        <a:srgbClr val="5C8727"/>
      </a:accent2>
      <a:accent3>
        <a:srgbClr val="E89719"/>
      </a:accent3>
      <a:accent4>
        <a:srgbClr val="FFFFFF"/>
      </a:accent4>
      <a:accent5>
        <a:srgbClr val="000000"/>
      </a:accent5>
      <a:accent6>
        <a:srgbClr val="7F7F7F"/>
      </a:accent6>
      <a:hlink>
        <a:srgbClr val="E89719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5284434B5454BA68192F9E5A2BAEC" ma:contentTypeVersion="4" ma:contentTypeDescription="Create a new document." ma:contentTypeScope="" ma:versionID="4a48061f72fea8e6f108c45c5df2578a">
  <xsd:schema xmlns:xsd="http://www.w3.org/2001/XMLSchema" xmlns:xs="http://www.w3.org/2001/XMLSchema" xmlns:p="http://schemas.microsoft.com/office/2006/metadata/properties" xmlns:ns2="075a3d94-6548-4e20-b1f0-2c5d64450669" targetNamespace="http://schemas.microsoft.com/office/2006/metadata/properties" ma:root="true" ma:fieldsID="0ae9f7113bf0ab2551207b8fdfc2dfb2" ns2:_="">
    <xsd:import namespace="075a3d94-6548-4e20-b1f0-2c5d644506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a3d94-6548-4e20-b1f0-2c5d64450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1128FA-DF36-4B42-92BE-BDC778FD5A52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2a65d548-a1ea-4c6c-a4d4-0035e9f9cde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2214585-0E74-4EB8-B6DA-EBEED4A82F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00DF35-0AEA-4CED-B45D-27C447A7D826}"/>
</file>

<file path=docProps/app.xml><?xml version="1.0" encoding="utf-8"?>
<Properties xmlns="http://schemas.openxmlformats.org/officeDocument/2006/extended-properties" xmlns:vt="http://schemas.openxmlformats.org/officeDocument/2006/docPropsVTypes">
  <TotalTime>19822</TotalTime>
  <Words>675</Words>
  <Application>Microsoft Office PowerPoint</Application>
  <PresentationFormat>Widescreen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2022 Child Support Order Review</vt:lpstr>
      <vt:lpstr>Introduction:</vt:lpstr>
      <vt:lpstr>Purpose for the Review:</vt:lpstr>
      <vt:lpstr>Creating the Sample (1):</vt:lpstr>
      <vt:lpstr>Creating the Sample (2):</vt:lpstr>
      <vt:lpstr>Order Review:</vt:lpstr>
      <vt:lpstr>Worksheet Basics – Part I:</vt:lpstr>
      <vt:lpstr>Worksheet Basics – Part II:</vt:lpstr>
      <vt:lpstr>Worksheet Basics – Part III and Part IV:</vt:lpstr>
      <vt:lpstr>Worksheet Basics – Part V, VI, VII:</vt:lpstr>
      <vt:lpstr>Deviations (Whole Family):</vt:lpstr>
      <vt:lpstr>Deviations (Whole Family):</vt:lpstr>
      <vt:lpstr>Exploratory Data Analysis:</vt:lpstr>
      <vt:lpstr>Exploratory Data Analysis:</vt:lpstr>
      <vt:lpstr>Exploratory Data Analysis:</vt:lpstr>
      <vt:lpstr>Deviation:</vt:lpstr>
      <vt:lpstr>Deviation continued:</vt:lpstr>
      <vt:lpstr>Deviation continued:</vt:lpstr>
      <vt:lpstr>Deviation continued:</vt:lpstr>
      <vt:lpstr>Adjustments:</vt:lpstr>
      <vt:lpstr>Adjustment Reasons:</vt:lpstr>
      <vt:lpstr>Contributors: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Nakimuli, Josephine (DSHS/ESA/DCS)</cp:lastModifiedBy>
  <cp:revision>146</cp:revision>
  <dcterms:created xsi:type="dcterms:W3CDTF">2019-09-12T19:47:00Z</dcterms:created>
  <dcterms:modified xsi:type="dcterms:W3CDTF">2024-10-15T22:02:10Z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0x01010034E5284434B5454BA68192F9E5A2BAEC</vt:lpwstr>
  </property>
  <property fmtid="{D5CDD505-2E9C-101B-9397-08002B2CF9AE}" pid="3" name="_dlc_DocIdItemGuid">
    <vt:lpwstr>74b8c39e-e148-4287-811b-b2433bfb6da5</vt:lpwstr>
  </property>
</Properties>
</file>