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56" r:id="rId5"/>
    <p:sldId id="263" r:id="rId6"/>
    <p:sldId id="266" r:id="rId7"/>
    <p:sldId id="267" r:id="rId8"/>
    <p:sldId id="268" r:id="rId9"/>
    <p:sldId id="269" r:id="rId10"/>
    <p:sldId id="272" r:id="rId11"/>
    <p:sldId id="271" r:id="rId12"/>
  </p:sldIdLst>
  <p:sldSz cx="12192000" cy="6858000"/>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E7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8"/>
    <p:restoredTop sz="81939" autoAdjust="0"/>
  </p:normalViewPr>
  <p:slideViewPr>
    <p:cSldViewPr snapToGrid="0" snapToObjects="1">
      <p:cViewPr varScale="1">
        <p:scale>
          <a:sx n="48" d="100"/>
          <a:sy n="48" d="100"/>
        </p:scale>
        <p:origin x="811" y="3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9653D1-7C37-4363-B1E1-71FD924907A8}" type="datetimeFigureOut">
              <a:rPr lang="en-US" smtClean="0"/>
              <a:t>2/14/2023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9C8EE4-A162-4010-BFE5-3632429CD791}" type="slidenum">
              <a:rPr lang="en-US" smtClean="0"/>
              <a:t>‹#›</a:t>
            </a:fld>
            <a:endParaRPr lang="en-US"/>
          </a:p>
        </p:txBody>
      </p:sp>
    </p:spTree>
    <p:extLst>
      <p:ext uri="{BB962C8B-B14F-4D97-AF65-F5344CB8AC3E}">
        <p14:creationId xmlns:p14="http://schemas.microsoft.com/office/powerpoint/2010/main" val="4078041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smtClean="0">
                <a:solidFill>
                  <a:schemeClr val="bg1">
                    <a:lumMod val="50000"/>
                  </a:schemeClr>
                </a:solidFill>
                <a:latin typeface="Times New Roman" panose="02020603050405020304" pitchFamily="18" charset="0"/>
                <a:cs typeface="Times New Roman" panose="02020603050405020304" pitchFamily="18" charset="0"/>
              </a:rPr>
              <a:t>RCW 26.23.120</a:t>
            </a:r>
          </a:p>
          <a:p>
            <a:pPr algn="l"/>
            <a:r>
              <a:rPr lang="en-US" dirty="0" smtClean="0">
                <a:solidFill>
                  <a:schemeClr val="bg1">
                    <a:lumMod val="50000"/>
                  </a:schemeClr>
                </a:solidFill>
                <a:latin typeface="Times New Roman" panose="02020603050405020304" pitchFamily="18" charset="0"/>
                <a:cs typeface="Times New Roman" panose="02020603050405020304" pitchFamily="18" charset="0"/>
              </a:rPr>
              <a:t>RCW 74.04.060</a:t>
            </a:r>
          </a:p>
          <a:p>
            <a:endParaRPr lang="en-US" dirty="0"/>
          </a:p>
        </p:txBody>
      </p:sp>
      <p:sp>
        <p:nvSpPr>
          <p:cNvPr id="4" name="Slide Number Placeholder 3"/>
          <p:cNvSpPr>
            <a:spLocks noGrp="1"/>
          </p:cNvSpPr>
          <p:nvPr>
            <p:ph type="sldNum" sz="quarter" idx="10"/>
          </p:nvPr>
        </p:nvSpPr>
        <p:spPr/>
        <p:txBody>
          <a:bodyPr/>
          <a:lstStyle/>
          <a:p>
            <a:fld id="{C59C8EE4-A162-4010-BFE5-3632429CD791}" type="slidenum">
              <a:rPr lang="en-US" smtClean="0"/>
              <a:t>3</a:t>
            </a:fld>
            <a:endParaRPr lang="en-US"/>
          </a:p>
        </p:txBody>
      </p:sp>
    </p:spTree>
    <p:extLst>
      <p:ext uri="{BB962C8B-B14F-4D97-AF65-F5344CB8AC3E}">
        <p14:creationId xmlns:p14="http://schemas.microsoft.com/office/powerpoint/2010/main" val="3553648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solidFill>
                  <a:schemeClr val="tx1">
                    <a:lumMod val="50000"/>
                    <a:lumOff val="50000"/>
                  </a:schemeClr>
                </a:solidFill>
                <a:latin typeface="Times New Roman" panose="02020603050405020304" pitchFamily="18" charset="0"/>
                <a:cs typeface="Times New Roman" panose="02020603050405020304" pitchFamily="18" charset="0"/>
              </a:rPr>
              <a:t>In </a:t>
            </a:r>
            <a:r>
              <a:rPr lang="en-US" sz="1200" i="1" dirty="0" err="1" smtClean="0">
                <a:solidFill>
                  <a:schemeClr val="tx1">
                    <a:lumMod val="50000"/>
                    <a:lumOff val="50000"/>
                  </a:schemeClr>
                </a:solidFill>
                <a:latin typeface="Times New Roman" panose="02020603050405020304" pitchFamily="18" charset="0"/>
                <a:cs typeface="Times New Roman" panose="02020603050405020304" pitchFamily="18" charset="0"/>
              </a:rPr>
              <a:t>Nissen</a:t>
            </a:r>
            <a:r>
              <a:rPr lang="en-US" sz="1200" dirty="0" smtClean="0">
                <a:solidFill>
                  <a:schemeClr val="tx1">
                    <a:lumMod val="50000"/>
                    <a:lumOff val="50000"/>
                  </a:schemeClr>
                </a:solidFill>
                <a:latin typeface="Times New Roman" panose="02020603050405020304" pitchFamily="18" charset="0"/>
                <a:cs typeface="Times New Roman" panose="02020603050405020304" pitchFamily="18" charset="0"/>
              </a:rPr>
              <a:t>, the Supreme Court held that an elected county prosecutor’s work-related text messages prepared on his private cell phone in his official capacity and within the scope of his employment were public records subject to disclosure under the PRA. 183 Wn.2d at 882-83, 888. The court rejected the argument that an agency employee can create a public record only when using agency property. </a:t>
            </a:r>
            <a:r>
              <a:rPr lang="en-US" sz="1200" i="1" dirty="0" smtClean="0">
                <a:solidFill>
                  <a:schemeClr val="tx1">
                    <a:lumMod val="50000"/>
                    <a:lumOff val="50000"/>
                  </a:schemeClr>
                </a:solidFill>
                <a:latin typeface="Times New Roman" panose="02020603050405020304" pitchFamily="18" charset="0"/>
                <a:cs typeface="Times New Roman" panose="02020603050405020304" pitchFamily="18" charset="0"/>
              </a:rPr>
              <a:t>Id. </a:t>
            </a:r>
            <a:r>
              <a:rPr lang="en-US" sz="1200" dirty="0" smtClean="0">
                <a:solidFill>
                  <a:schemeClr val="tx1">
                    <a:lumMod val="50000"/>
                    <a:lumOff val="50000"/>
                  </a:schemeClr>
                </a:solidFill>
                <a:latin typeface="Times New Roman" panose="02020603050405020304" pitchFamily="18" charset="0"/>
                <a:cs typeface="Times New Roman" panose="02020603050405020304" pitchFamily="18" charset="0"/>
              </a:rPr>
              <a:t>at 877. The court stated that “employees can use their own property and still be within the scope of their employment.” </a:t>
            </a:r>
          </a:p>
          <a:p>
            <a:pPr marL="0" indent="0">
              <a:buNone/>
            </a:pPr>
            <a:endParaRPr lang="en-US" sz="1200" i="1" dirty="0" smtClean="0">
              <a:solidFill>
                <a:schemeClr val="tx1">
                  <a:lumMod val="50000"/>
                  <a:lumOff val="50000"/>
                </a:schemeClr>
              </a:solidFill>
              <a:latin typeface="Times New Roman" panose="02020603050405020304" pitchFamily="18" charset="0"/>
              <a:cs typeface="Times New Roman" panose="02020603050405020304" pitchFamily="18" charset="0"/>
            </a:endParaRPr>
          </a:p>
          <a:p>
            <a:pPr marL="0" indent="0">
              <a:buNone/>
            </a:pPr>
            <a:r>
              <a:rPr lang="en-US" sz="1200" dirty="0" smtClean="0">
                <a:solidFill>
                  <a:schemeClr val="tx1">
                    <a:lumMod val="50000"/>
                    <a:lumOff val="50000"/>
                  </a:schemeClr>
                </a:solidFill>
                <a:latin typeface="Times New Roman" panose="02020603050405020304" pitchFamily="18" charset="0"/>
                <a:cs typeface="Times New Roman" panose="02020603050405020304" pitchFamily="18" charset="0"/>
              </a:rPr>
              <a:t>In </a:t>
            </a:r>
            <a:r>
              <a:rPr lang="en-US" sz="1200" i="1" dirty="0" smtClean="0">
                <a:solidFill>
                  <a:schemeClr val="tx1">
                    <a:lumMod val="50000"/>
                    <a:lumOff val="50000"/>
                  </a:schemeClr>
                </a:solidFill>
                <a:latin typeface="Times New Roman" panose="02020603050405020304" pitchFamily="18" charset="0"/>
                <a:cs typeface="Times New Roman" panose="02020603050405020304" pitchFamily="18" charset="0"/>
              </a:rPr>
              <a:t>Vermillion</a:t>
            </a:r>
            <a:r>
              <a:rPr lang="en-US" sz="1200" dirty="0" smtClean="0">
                <a:solidFill>
                  <a:schemeClr val="tx1">
                    <a:lumMod val="50000"/>
                    <a:lumOff val="50000"/>
                  </a:schemeClr>
                </a:solidFill>
                <a:latin typeface="Times New Roman" panose="02020603050405020304" pitchFamily="18" charset="0"/>
                <a:cs typeface="Times New Roman" panose="02020603050405020304" pitchFamily="18" charset="0"/>
              </a:rPr>
              <a:t>, this court held that e-mails a Puyallup City Council member sent and received on his personal computer through a personal e-mail account were subject to disclosure under the PRA if they otherwise met the definition of a public record.</a:t>
            </a:r>
            <a:endParaRPr lang="en-US" sz="1200" i="1" dirty="0" smtClean="0">
              <a:solidFill>
                <a:schemeClr val="tx1">
                  <a:lumMod val="50000"/>
                  <a:lumOff val="50000"/>
                </a:schemeClr>
              </a:solidFill>
              <a:latin typeface="Times New Roman" panose="02020603050405020304" pitchFamily="18" charset="0"/>
              <a:cs typeface="Times New Roman" panose="02020603050405020304" pitchFamily="18" charset="0"/>
            </a:endParaRPr>
          </a:p>
          <a:p>
            <a:pPr marL="0" indent="0">
              <a:buNone/>
            </a:pPr>
            <a:endParaRPr lang="en-US" sz="1200" i="1" dirty="0" smtClean="0">
              <a:solidFill>
                <a:schemeClr val="bg1">
                  <a:lumMod val="50000"/>
                </a:schemeClr>
              </a:solidFill>
              <a:latin typeface="Times New Roman" panose="02020603050405020304" pitchFamily="18" charset="0"/>
              <a:cs typeface="Times New Roman" panose="02020603050405020304" pitchFamily="18" charset="0"/>
            </a:endParaRPr>
          </a:p>
          <a:p>
            <a:pPr marL="0" indent="0">
              <a:buNone/>
            </a:pPr>
            <a:r>
              <a:rPr lang="en-US" sz="1200" dirty="0" smtClean="0">
                <a:solidFill>
                  <a:schemeClr val="tx1">
                    <a:lumMod val="50000"/>
                    <a:lumOff val="50000"/>
                  </a:schemeClr>
                </a:solidFill>
                <a:latin typeface="Times New Roman" panose="02020603050405020304" pitchFamily="18" charset="0"/>
                <a:cs typeface="Times New Roman" panose="02020603050405020304" pitchFamily="18" charset="0"/>
              </a:rPr>
              <a:t>If an employee claims that information in personal accounts are not public records, he or she must submit an affidavit or declaration stating facts sufficient to support that claim. </a:t>
            </a:r>
            <a:r>
              <a:rPr lang="en-US" sz="1200" i="1" dirty="0" err="1" smtClean="0">
                <a:solidFill>
                  <a:schemeClr val="tx1">
                    <a:lumMod val="50000"/>
                    <a:lumOff val="50000"/>
                  </a:schemeClr>
                </a:solidFill>
                <a:latin typeface="Times New Roman" panose="02020603050405020304" pitchFamily="18" charset="0"/>
                <a:cs typeface="Times New Roman" panose="02020603050405020304" pitchFamily="18" charset="0"/>
              </a:rPr>
              <a:t>Nissen</a:t>
            </a:r>
            <a:r>
              <a:rPr lang="en-US" sz="1200" dirty="0" smtClean="0">
                <a:solidFill>
                  <a:schemeClr val="tx1">
                    <a:lumMod val="50000"/>
                    <a:lumOff val="50000"/>
                  </a:schemeClr>
                </a:solidFill>
                <a:latin typeface="Times New Roman" panose="02020603050405020304" pitchFamily="18" charset="0"/>
                <a:cs typeface="Times New Roman" panose="02020603050405020304" pitchFamily="18" charset="0"/>
              </a:rPr>
              <a:t>, 183 Wn.2d at 886. </a:t>
            </a:r>
            <a:endParaRPr lang="en-US" sz="1200" i="1" dirty="0" smtClean="0">
              <a:solidFill>
                <a:schemeClr val="tx1">
                  <a:lumMod val="50000"/>
                  <a:lumOff val="50000"/>
                </a:schemeClr>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59C8EE4-A162-4010-BFE5-3632429CD791}" type="slidenum">
              <a:rPr lang="en-US" smtClean="0"/>
              <a:t>4</a:t>
            </a:fld>
            <a:endParaRPr lang="en-US"/>
          </a:p>
        </p:txBody>
      </p:sp>
    </p:spTree>
    <p:extLst>
      <p:ext uri="{BB962C8B-B14F-4D97-AF65-F5344CB8AC3E}">
        <p14:creationId xmlns:p14="http://schemas.microsoft.com/office/powerpoint/2010/main" val="654229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9C8EE4-A162-4010-BFE5-3632429CD791}" type="slidenum">
              <a:rPr lang="en-US" smtClean="0"/>
              <a:t>8</a:t>
            </a:fld>
            <a:endParaRPr lang="en-US"/>
          </a:p>
        </p:txBody>
      </p:sp>
    </p:spTree>
    <p:extLst>
      <p:ext uri="{BB962C8B-B14F-4D97-AF65-F5344CB8AC3E}">
        <p14:creationId xmlns:p14="http://schemas.microsoft.com/office/powerpoint/2010/main" val="2746439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15BF-DA19-084E-8167-222409EAB6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AE5C0A-867A-7842-A05B-772912374C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957C91-21A0-5C44-AB7C-928283E13BD3}"/>
              </a:ext>
            </a:extLst>
          </p:cNvPr>
          <p:cNvSpPr>
            <a:spLocks noGrp="1"/>
          </p:cNvSpPr>
          <p:nvPr>
            <p:ph type="dt" sz="half" idx="10"/>
          </p:nvPr>
        </p:nvSpPr>
        <p:spPr/>
        <p:txBody>
          <a:bodyPr/>
          <a:lstStyle/>
          <a:p>
            <a:fld id="{359569E0-0C4F-4D41-A79F-822AA0C98EFD}" type="datetimeFigureOut">
              <a:rPr lang="en-US" smtClean="0"/>
              <a:t>2/14/2023</a:t>
            </a:fld>
            <a:endParaRPr lang="en-US"/>
          </a:p>
        </p:txBody>
      </p:sp>
      <p:sp>
        <p:nvSpPr>
          <p:cNvPr id="5" name="Footer Placeholder 4">
            <a:extLst>
              <a:ext uri="{FF2B5EF4-FFF2-40B4-BE49-F238E27FC236}">
                <a16:creationId xmlns:a16="http://schemas.microsoft.com/office/drawing/2014/main" id="{492A7E13-DF65-F94D-A9BF-DE7996A32F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40389D-1F2E-3A46-8124-CCFDCD92FA1F}"/>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326030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094AF-2DB2-0046-942B-2A95154EDD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87448E-2146-7F4A-B352-0135961605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647B64-C8FB-0044-A78D-227EB383A91F}"/>
              </a:ext>
            </a:extLst>
          </p:cNvPr>
          <p:cNvSpPr>
            <a:spLocks noGrp="1"/>
          </p:cNvSpPr>
          <p:nvPr>
            <p:ph type="dt" sz="half" idx="10"/>
          </p:nvPr>
        </p:nvSpPr>
        <p:spPr/>
        <p:txBody>
          <a:bodyPr/>
          <a:lstStyle/>
          <a:p>
            <a:fld id="{359569E0-0C4F-4D41-A79F-822AA0C98EFD}" type="datetimeFigureOut">
              <a:rPr lang="en-US" smtClean="0"/>
              <a:t>2/14/2023</a:t>
            </a:fld>
            <a:endParaRPr lang="en-US"/>
          </a:p>
        </p:txBody>
      </p:sp>
      <p:sp>
        <p:nvSpPr>
          <p:cNvPr id="5" name="Footer Placeholder 4">
            <a:extLst>
              <a:ext uri="{FF2B5EF4-FFF2-40B4-BE49-F238E27FC236}">
                <a16:creationId xmlns:a16="http://schemas.microsoft.com/office/drawing/2014/main" id="{0538D21D-D1F4-CE4B-B458-B4E9308146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33318D-9F53-2F47-9851-14706E3983C7}"/>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2950647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30DA10-2F04-B246-B115-17D7B9C7C5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1A2CEB-9C04-8445-ACAC-E30C26200A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F88437-D330-724F-B20D-F28E9685DA3D}"/>
              </a:ext>
            </a:extLst>
          </p:cNvPr>
          <p:cNvSpPr>
            <a:spLocks noGrp="1"/>
          </p:cNvSpPr>
          <p:nvPr>
            <p:ph type="dt" sz="half" idx="10"/>
          </p:nvPr>
        </p:nvSpPr>
        <p:spPr/>
        <p:txBody>
          <a:bodyPr/>
          <a:lstStyle/>
          <a:p>
            <a:fld id="{359569E0-0C4F-4D41-A79F-822AA0C98EFD}" type="datetimeFigureOut">
              <a:rPr lang="en-US" smtClean="0"/>
              <a:t>2/14/2023</a:t>
            </a:fld>
            <a:endParaRPr lang="en-US"/>
          </a:p>
        </p:txBody>
      </p:sp>
      <p:sp>
        <p:nvSpPr>
          <p:cNvPr id="5" name="Footer Placeholder 4">
            <a:extLst>
              <a:ext uri="{FF2B5EF4-FFF2-40B4-BE49-F238E27FC236}">
                <a16:creationId xmlns:a16="http://schemas.microsoft.com/office/drawing/2014/main" id="{EFC1F652-2F54-CE46-95CC-DFBFDD395D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10A8CA-E017-DA43-AC13-6264CF3E5F97}"/>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154251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62B44-20E6-614D-8BAB-0032B979AF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B76E30-66CE-F747-A7D0-DF2ACB46C4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459E58-E371-1042-BDD8-8068B2679E2E}"/>
              </a:ext>
            </a:extLst>
          </p:cNvPr>
          <p:cNvSpPr>
            <a:spLocks noGrp="1"/>
          </p:cNvSpPr>
          <p:nvPr>
            <p:ph type="dt" sz="half" idx="10"/>
          </p:nvPr>
        </p:nvSpPr>
        <p:spPr/>
        <p:txBody>
          <a:bodyPr/>
          <a:lstStyle/>
          <a:p>
            <a:fld id="{359569E0-0C4F-4D41-A79F-822AA0C98EFD}" type="datetimeFigureOut">
              <a:rPr lang="en-US" smtClean="0"/>
              <a:t>2/14/2023</a:t>
            </a:fld>
            <a:endParaRPr lang="en-US"/>
          </a:p>
        </p:txBody>
      </p:sp>
      <p:sp>
        <p:nvSpPr>
          <p:cNvPr id="5" name="Footer Placeholder 4">
            <a:extLst>
              <a:ext uri="{FF2B5EF4-FFF2-40B4-BE49-F238E27FC236}">
                <a16:creationId xmlns:a16="http://schemas.microsoft.com/office/drawing/2014/main" id="{53811A98-BC5F-C24C-AE11-9BF25370DB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55C024-0F3B-0746-ABBD-8D64FDB5B4CA}"/>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3784307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D06E5-6100-5447-9900-D80DB76790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94F7E1-0C96-E943-B3F1-A4AD2A5AC2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D4FAC85-90A0-9349-94DB-E8262A5F3DC0}"/>
              </a:ext>
            </a:extLst>
          </p:cNvPr>
          <p:cNvSpPr>
            <a:spLocks noGrp="1"/>
          </p:cNvSpPr>
          <p:nvPr>
            <p:ph type="dt" sz="half" idx="10"/>
          </p:nvPr>
        </p:nvSpPr>
        <p:spPr/>
        <p:txBody>
          <a:bodyPr/>
          <a:lstStyle/>
          <a:p>
            <a:fld id="{359569E0-0C4F-4D41-A79F-822AA0C98EFD}" type="datetimeFigureOut">
              <a:rPr lang="en-US" smtClean="0"/>
              <a:t>2/14/2023</a:t>
            </a:fld>
            <a:endParaRPr lang="en-US"/>
          </a:p>
        </p:txBody>
      </p:sp>
      <p:sp>
        <p:nvSpPr>
          <p:cNvPr id="5" name="Footer Placeholder 4">
            <a:extLst>
              <a:ext uri="{FF2B5EF4-FFF2-40B4-BE49-F238E27FC236}">
                <a16:creationId xmlns:a16="http://schemas.microsoft.com/office/drawing/2014/main" id="{FD950BC4-4763-2049-815C-83A3BA8EAD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6D09E7-4191-C14C-B913-D127AF83AEEA}"/>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2930777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2E45C-4D6E-C340-95A2-9FFD95254C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825359-56F4-7F41-8335-A1283DBC094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D0281C-41B9-0E41-973E-5BCEA0F52C2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496FE5-BACB-7B46-95AC-9D693EC280C0}"/>
              </a:ext>
            </a:extLst>
          </p:cNvPr>
          <p:cNvSpPr>
            <a:spLocks noGrp="1"/>
          </p:cNvSpPr>
          <p:nvPr>
            <p:ph type="dt" sz="half" idx="10"/>
          </p:nvPr>
        </p:nvSpPr>
        <p:spPr/>
        <p:txBody>
          <a:bodyPr/>
          <a:lstStyle/>
          <a:p>
            <a:fld id="{359569E0-0C4F-4D41-A79F-822AA0C98EFD}" type="datetimeFigureOut">
              <a:rPr lang="en-US" smtClean="0"/>
              <a:t>2/14/2023</a:t>
            </a:fld>
            <a:endParaRPr lang="en-US"/>
          </a:p>
        </p:txBody>
      </p:sp>
      <p:sp>
        <p:nvSpPr>
          <p:cNvPr id="6" name="Footer Placeholder 5">
            <a:extLst>
              <a:ext uri="{FF2B5EF4-FFF2-40B4-BE49-F238E27FC236}">
                <a16:creationId xmlns:a16="http://schemas.microsoft.com/office/drawing/2014/main" id="{B044F54D-5FDC-C642-B669-9D9FE77B0A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F55262-065D-2343-9605-E62A7B57EB48}"/>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381396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A637A-24FA-4E43-8017-1CD9A21A59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EEC553-D00C-6B4E-BD0B-0BDC55A930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AE290BB-A051-734C-A4D0-18465D6B09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379D5C-E16B-284A-9455-73B4A7F23B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21695A-DF09-7149-A5A6-D10CEDA0B9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96DA8-556B-EF41-927F-F273F9648D1D}"/>
              </a:ext>
            </a:extLst>
          </p:cNvPr>
          <p:cNvSpPr>
            <a:spLocks noGrp="1"/>
          </p:cNvSpPr>
          <p:nvPr>
            <p:ph type="dt" sz="half" idx="10"/>
          </p:nvPr>
        </p:nvSpPr>
        <p:spPr/>
        <p:txBody>
          <a:bodyPr/>
          <a:lstStyle/>
          <a:p>
            <a:fld id="{359569E0-0C4F-4D41-A79F-822AA0C98EFD}" type="datetimeFigureOut">
              <a:rPr lang="en-US" smtClean="0"/>
              <a:t>2/14/2023</a:t>
            </a:fld>
            <a:endParaRPr lang="en-US"/>
          </a:p>
        </p:txBody>
      </p:sp>
      <p:sp>
        <p:nvSpPr>
          <p:cNvPr id="8" name="Footer Placeholder 7">
            <a:extLst>
              <a:ext uri="{FF2B5EF4-FFF2-40B4-BE49-F238E27FC236}">
                <a16:creationId xmlns:a16="http://schemas.microsoft.com/office/drawing/2014/main" id="{0E3B9DE5-41C8-8D45-8D16-3F03AA32A9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11119A-7D4E-724B-8F15-89C4286B2D1E}"/>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2502587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090E9-E483-8A4C-BF6F-DB280CDD37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2F69E9-0AE3-B445-8BFC-ED14B3358789}"/>
              </a:ext>
            </a:extLst>
          </p:cNvPr>
          <p:cNvSpPr>
            <a:spLocks noGrp="1"/>
          </p:cNvSpPr>
          <p:nvPr>
            <p:ph type="dt" sz="half" idx="10"/>
          </p:nvPr>
        </p:nvSpPr>
        <p:spPr/>
        <p:txBody>
          <a:bodyPr/>
          <a:lstStyle/>
          <a:p>
            <a:fld id="{359569E0-0C4F-4D41-A79F-822AA0C98EFD}" type="datetimeFigureOut">
              <a:rPr lang="en-US" smtClean="0"/>
              <a:t>2/14/2023</a:t>
            </a:fld>
            <a:endParaRPr lang="en-US"/>
          </a:p>
        </p:txBody>
      </p:sp>
      <p:sp>
        <p:nvSpPr>
          <p:cNvPr id="4" name="Footer Placeholder 3">
            <a:extLst>
              <a:ext uri="{FF2B5EF4-FFF2-40B4-BE49-F238E27FC236}">
                <a16:creationId xmlns:a16="http://schemas.microsoft.com/office/drawing/2014/main" id="{2518B184-EEAD-2B4F-A564-5245027A99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9D06C4-ABEF-3E40-8108-F945A32C563D}"/>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172764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2D6CED-8C18-1A41-A82B-2A904DFEA941}"/>
              </a:ext>
            </a:extLst>
          </p:cNvPr>
          <p:cNvSpPr>
            <a:spLocks noGrp="1"/>
          </p:cNvSpPr>
          <p:nvPr>
            <p:ph type="dt" sz="half" idx="10"/>
          </p:nvPr>
        </p:nvSpPr>
        <p:spPr/>
        <p:txBody>
          <a:bodyPr/>
          <a:lstStyle/>
          <a:p>
            <a:fld id="{359569E0-0C4F-4D41-A79F-822AA0C98EFD}" type="datetimeFigureOut">
              <a:rPr lang="en-US" smtClean="0"/>
              <a:t>2/14/2023</a:t>
            </a:fld>
            <a:endParaRPr lang="en-US"/>
          </a:p>
        </p:txBody>
      </p:sp>
      <p:sp>
        <p:nvSpPr>
          <p:cNvPr id="3" name="Footer Placeholder 2">
            <a:extLst>
              <a:ext uri="{FF2B5EF4-FFF2-40B4-BE49-F238E27FC236}">
                <a16:creationId xmlns:a16="http://schemas.microsoft.com/office/drawing/2014/main" id="{B7CAF252-078B-7445-988E-0D415C7712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357164-C0F1-F74C-89FF-94E0301C7399}"/>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215379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C5A24-95CD-054E-ADD9-4DA9939E73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36D6AA-A7DE-CC4A-9A8E-CC2C8D0596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A2F887-B836-E74B-BCD5-C29306C09C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2C8252-8068-C84D-9464-DC59AB92A9A7}"/>
              </a:ext>
            </a:extLst>
          </p:cNvPr>
          <p:cNvSpPr>
            <a:spLocks noGrp="1"/>
          </p:cNvSpPr>
          <p:nvPr>
            <p:ph type="dt" sz="half" idx="10"/>
          </p:nvPr>
        </p:nvSpPr>
        <p:spPr/>
        <p:txBody>
          <a:bodyPr/>
          <a:lstStyle/>
          <a:p>
            <a:fld id="{359569E0-0C4F-4D41-A79F-822AA0C98EFD}" type="datetimeFigureOut">
              <a:rPr lang="en-US" smtClean="0"/>
              <a:t>2/14/2023</a:t>
            </a:fld>
            <a:endParaRPr lang="en-US"/>
          </a:p>
        </p:txBody>
      </p:sp>
      <p:sp>
        <p:nvSpPr>
          <p:cNvPr id="6" name="Footer Placeholder 5">
            <a:extLst>
              <a:ext uri="{FF2B5EF4-FFF2-40B4-BE49-F238E27FC236}">
                <a16:creationId xmlns:a16="http://schemas.microsoft.com/office/drawing/2014/main" id="{08F44609-7052-7B41-8254-51A9FFC213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758730-B0BA-6D4F-8321-FAC83A2C9649}"/>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743409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50930-B111-F342-BC27-822A7A7E0E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8A60AF-B82C-3041-962D-FE93825FD8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122AF8-96E5-FB46-9794-30888CAD1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783A731-91C6-5D4A-9789-9841FCA4E8BD}"/>
              </a:ext>
            </a:extLst>
          </p:cNvPr>
          <p:cNvSpPr>
            <a:spLocks noGrp="1"/>
          </p:cNvSpPr>
          <p:nvPr>
            <p:ph type="dt" sz="half" idx="10"/>
          </p:nvPr>
        </p:nvSpPr>
        <p:spPr/>
        <p:txBody>
          <a:bodyPr/>
          <a:lstStyle/>
          <a:p>
            <a:fld id="{359569E0-0C4F-4D41-A79F-822AA0C98EFD}" type="datetimeFigureOut">
              <a:rPr lang="en-US" smtClean="0"/>
              <a:t>2/14/2023</a:t>
            </a:fld>
            <a:endParaRPr lang="en-US"/>
          </a:p>
        </p:txBody>
      </p:sp>
      <p:sp>
        <p:nvSpPr>
          <p:cNvPr id="6" name="Footer Placeholder 5">
            <a:extLst>
              <a:ext uri="{FF2B5EF4-FFF2-40B4-BE49-F238E27FC236}">
                <a16:creationId xmlns:a16="http://schemas.microsoft.com/office/drawing/2014/main" id="{8559DEE7-276B-6841-A098-BDA5705624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10FC48-4BFE-4643-830B-CB47542C8845}"/>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3657553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008B48-B4E3-5348-B8EE-08AC111AD1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CCEAC1-3C1F-CF47-B868-28D554C011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87B6E7-5176-B34A-8B6E-C21D3F01FB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569E0-0C4F-4D41-A79F-822AA0C98EFD}" type="datetimeFigureOut">
              <a:rPr lang="en-US" smtClean="0"/>
              <a:t>2/14/2023</a:t>
            </a:fld>
            <a:endParaRPr lang="en-US"/>
          </a:p>
        </p:txBody>
      </p:sp>
      <p:sp>
        <p:nvSpPr>
          <p:cNvPr id="5" name="Footer Placeholder 4">
            <a:extLst>
              <a:ext uri="{FF2B5EF4-FFF2-40B4-BE49-F238E27FC236}">
                <a16:creationId xmlns:a16="http://schemas.microsoft.com/office/drawing/2014/main" id="{9E352421-27D2-804E-9200-5C15AE6A47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0EB7400-8F7F-1E48-AF84-EAD5791B72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5FA44-27EE-4A4C-81F8-9DC9C94FC117}" type="slidenum">
              <a:rPr lang="en-US" smtClean="0"/>
              <a:t>‹#›</a:t>
            </a:fld>
            <a:endParaRPr lang="en-US"/>
          </a:p>
        </p:txBody>
      </p:sp>
    </p:spTree>
    <p:extLst>
      <p:ext uri="{BB962C8B-B14F-4D97-AF65-F5344CB8AC3E}">
        <p14:creationId xmlns:p14="http://schemas.microsoft.com/office/powerpoint/2010/main" val="2750811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supportschedule@dshs.wa.gov"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emf"/><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hyperlink" Target="mailto:ESAPRR@dshs.wa.gov"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11.png"/><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2E79C5A-DD5C-3E4C-97B7-840679CE30A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F402154-8FC6-3641-BAE0-BA3E7D653007}"/>
              </a:ext>
            </a:extLst>
          </p:cNvPr>
          <p:cNvSpPr>
            <a:spLocks noGrp="1"/>
          </p:cNvSpPr>
          <p:nvPr>
            <p:ph type="ctrTitle"/>
          </p:nvPr>
        </p:nvSpPr>
        <p:spPr>
          <a:xfrm>
            <a:off x="330200" y="2938247"/>
            <a:ext cx="11074400" cy="1757235"/>
          </a:xfrm>
        </p:spPr>
        <p:txBody>
          <a:bodyPr>
            <a:normAutofit fontScale="90000"/>
          </a:bodyPr>
          <a:lstStyle/>
          <a:p>
            <a:r>
              <a:rPr lang="en-US" dirty="0"/>
              <a:t/>
            </a:r>
            <a:br>
              <a:rPr lang="en-US" dirty="0"/>
            </a:br>
            <a:r>
              <a:rPr lang="en-US" sz="8800" b="1" dirty="0" smtClean="0"/>
              <a:t>Open Public Meetings </a:t>
            </a:r>
            <a:br>
              <a:rPr lang="en-US" sz="8800" b="1" dirty="0" smtClean="0"/>
            </a:br>
            <a:r>
              <a:rPr lang="en-US" sz="8800" b="1" dirty="0" smtClean="0"/>
              <a:t>and Records</a:t>
            </a:r>
            <a:endParaRPr lang="en-US" sz="8800" b="1" dirty="0"/>
          </a:p>
        </p:txBody>
      </p:sp>
      <p:sp>
        <p:nvSpPr>
          <p:cNvPr id="4" name="TextBox 3"/>
          <p:cNvSpPr txBox="1"/>
          <p:nvPr/>
        </p:nvSpPr>
        <p:spPr>
          <a:xfrm>
            <a:off x="3854450" y="5307230"/>
            <a:ext cx="4025900" cy="646331"/>
          </a:xfrm>
          <a:prstGeom prst="rect">
            <a:avLst/>
          </a:prstGeom>
          <a:noFill/>
        </p:spPr>
        <p:txBody>
          <a:bodyPr wrap="square" rtlCol="0">
            <a:spAutoFit/>
          </a:bodyPr>
          <a:lstStyle/>
          <a:p>
            <a:pPr algn="ctr"/>
            <a:r>
              <a:rPr lang="en-US" sz="3600" dirty="0" smtClean="0"/>
              <a:t>February 24</a:t>
            </a:r>
            <a:r>
              <a:rPr lang="en-US" sz="3600" dirty="0" smtClean="0"/>
              <a:t>, </a:t>
            </a:r>
            <a:r>
              <a:rPr lang="en-US" sz="3600" dirty="0" smtClean="0"/>
              <a:t>2023</a:t>
            </a:r>
            <a:endParaRPr lang="en-US" sz="3600" dirty="0"/>
          </a:p>
        </p:txBody>
      </p:sp>
    </p:spTree>
    <p:extLst>
      <p:ext uri="{BB962C8B-B14F-4D97-AF65-F5344CB8AC3E}">
        <p14:creationId xmlns:p14="http://schemas.microsoft.com/office/powerpoint/2010/main" val="2535838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018E1E3-B949-8F4D-9606-C1B04FC08817}"/>
              </a:ext>
            </a:extLst>
          </p:cNvPr>
          <p:cNvPicPr>
            <a:picLocks noChangeAspect="1"/>
          </p:cNvPicPr>
          <p:nvPr/>
        </p:nvPicPr>
        <p:blipFill>
          <a:blip r:embed="rId2"/>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200" y="2055813"/>
            <a:ext cx="10515600" cy="4121150"/>
          </a:xfrm>
        </p:spPr>
        <p:txBody>
          <a:bodyPr/>
          <a:lstStyle/>
          <a:p>
            <a:pPr marL="0" indent="0">
              <a:buNone/>
            </a:pPr>
            <a:r>
              <a:rPr lang="en-US" sz="3200" dirty="0" smtClean="0"/>
              <a:t>RCW 42.30</a:t>
            </a:r>
          </a:p>
          <a:p>
            <a:r>
              <a:rPr lang="en-US" dirty="0" smtClean="0"/>
              <a:t>Public agencies exist to aid in the conduct of people’s business and actions/deliberations should be open.</a:t>
            </a:r>
          </a:p>
          <a:p>
            <a:r>
              <a:rPr lang="en-US" dirty="0" smtClean="0"/>
              <a:t>All meetings of the governing body of a public agency shall be open and public and all persons shall be permitted to attend any meeting except as otherwise provided in law.</a:t>
            </a:r>
          </a:p>
          <a:p>
            <a:r>
              <a:rPr lang="en-US" dirty="0" smtClean="0"/>
              <a:t>An email exchange can constitute a meeting.</a:t>
            </a:r>
            <a:endParaRPr lang="en-US" dirty="0"/>
          </a:p>
        </p:txBody>
      </p:sp>
      <p:sp>
        <p:nvSpPr>
          <p:cNvPr id="4" name="Rectangle 3"/>
          <p:cNvSpPr/>
          <p:nvPr/>
        </p:nvSpPr>
        <p:spPr>
          <a:xfrm>
            <a:off x="606056" y="365126"/>
            <a:ext cx="1839432" cy="1009650"/>
          </a:xfrm>
          <a:prstGeom prst="rect">
            <a:avLst/>
          </a:prstGeom>
          <a:solidFill>
            <a:srgbClr val="DFE7CB"/>
          </a:solidFill>
          <a:ln>
            <a:solidFill>
              <a:srgbClr val="DFE7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606056" y="365126"/>
            <a:ext cx="8684740" cy="1009650"/>
          </a:xfrm>
        </p:spPr>
        <p:txBody>
          <a:bodyPr/>
          <a:lstStyle/>
          <a:p>
            <a:r>
              <a:rPr lang="en-US" dirty="0" smtClean="0"/>
              <a:t>Open Public Meetings Act</a:t>
            </a:r>
            <a:endParaRPr lang="en-US" dirty="0"/>
          </a:p>
        </p:txBody>
      </p:sp>
    </p:spTree>
    <p:extLst>
      <p:ext uri="{BB962C8B-B14F-4D97-AF65-F5344CB8AC3E}">
        <p14:creationId xmlns:p14="http://schemas.microsoft.com/office/powerpoint/2010/main" val="2830840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018E1E3-B949-8F4D-9606-C1B04FC08817}"/>
              </a:ext>
            </a:extLst>
          </p:cNvPr>
          <p:cNvPicPr>
            <a:picLocks noChangeAspect="1"/>
          </p:cNvPicPr>
          <p:nvPr/>
        </p:nvPicPr>
        <p:blipFill>
          <a:blip r:embed="rId3"/>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200" y="2055813"/>
            <a:ext cx="10515600" cy="4121150"/>
          </a:xfrm>
        </p:spPr>
        <p:txBody>
          <a:bodyPr>
            <a:normAutofit/>
          </a:bodyPr>
          <a:lstStyle/>
          <a:p>
            <a:pPr marL="0" indent="0">
              <a:buNone/>
            </a:pPr>
            <a:r>
              <a:rPr lang="en-US" sz="3200" dirty="0" smtClean="0"/>
              <a:t>RCW 42.56</a:t>
            </a:r>
          </a:p>
          <a:p>
            <a:r>
              <a:rPr lang="en-US" dirty="0" smtClean="0"/>
              <a:t>All records of an agency are subject to disclosure.</a:t>
            </a:r>
          </a:p>
          <a:p>
            <a:r>
              <a:rPr lang="en-US" dirty="0" smtClean="0"/>
              <a:t>Agencies must respond promptly and provide fullest assistance to requestors.</a:t>
            </a:r>
          </a:p>
          <a:p>
            <a:r>
              <a:rPr lang="en-US" dirty="0" smtClean="0"/>
              <a:t>Agencies must have a specific exemption/statute to redact or withhold any information.</a:t>
            </a:r>
          </a:p>
          <a:p>
            <a:r>
              <a:rPr lang="en-US" dirty="0" smtClean="0"/>
              <a:t>Records from this workgroup are subject to disclosure thus </a:t>
            </a:r>
            <a:r>
              <a:rPr lang="en-US" dirty="0" smtClean="0">
                <a:hlinkClick r:id="rId4"/>
              </a:rPr>
              <a:t>supportschedule@dshs.wa.gov</a:t>
            </a:r>
            <a:endParaRPr lang="en-US" dirty="0" smtClean="0"/>
          </a:p>
        </p:txBody>
      </p:sp>
      <p:sp>
        <p:nvSpPr>
          <p:cNvPr id="4" name="Rectangle 3"/>
          <p:cNvSpPr/>
          <p:nvPr/>
        </p:nvSpPr>
        <p:spPr>
          <a:xfrm>
            <a:off x="606056" y="365126"/>
            <a:ext cx="1839432" cy="1009650"/>
          </a:xfrm>
          <a:prstGeom prst="rect">
            <a:avLst/>
          </a:prstGeom>
          <a:solidFill>
            <a:srgbClr val="DFE7CB"/>
          </a:solidFill>
          <a:ln>
            <a:solidFill>
              <a:srgbClr val="DFE7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606056" y="365126"/>
            <a:ext cx="8684740" cy="1009650"/>
          </a:xfrm>
        </p:spPr>
        <p:txBody>
          <a:bodyPr/>
          <a:lstStyle/>
          <a:p>
            <a:r>
              <a:rPr lang="en-US" dirty="0" smtClean="0"/>
              <a:t>The Public Records Act</a:t>
            </a:r>
            <a:endParaRPr lang="en-US" dirty="0"/>
          </a:p>
        </p:txBody>
      </p:sp>
    </p:spTree>
    <p:extLst>
      <p:ext uri="{BB962C8B-B14F-4D97-AF65-F5344CB8AC3E}">
        <p14:creationId xmlns:p14="http://schemas.microsoft.com/office/powerpoint/2010/main" val="818465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018E1E3-B949-8F4D-9606-C1B04FC08817}"/>
              </a:ext>
            </a:extLst>
          </p:cNvPr>
          <p:cNvPicPr>
            <a:picLocks noChangeAspect="1"/>
          </p:cNvPicPr>
          <p:nvPr/>
        </p:nvPicPr>
        <p:blipFill>
          <a:blip r:embed="rId3"/>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200" y="1860698"/>
            <a:ext cx="10515600" cy="4497572"/>
          </a:xfrm>
        </p:spPr>
        <p:txBody>
          <a:bodyPr>
            <a:normAutofit lnSpcReduction="10000"/>
          </a:bodyPr>
          <a:lstStyle/>
          <a:p>
            <a:pPr marL="0" indent="0">
              <a:buNone/>
            </a:pPr>
            <a:r>
              <a:rPr lang="en-US" b="1" i="1" u="sng" dirty="0" smtClean="0"/>
              <a:t>Any</a:t>
            </a:r>
            <a:r>
              <a:rPr lang="en-US" dirty="0" smtClean="0"/>
              <a:t> writing containing information relating to the conduct of government or the performance of government function…</a:t>
            </a:r>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…Writing includes pretty much anything recorded for communication that is prepared, owned, used or retained by any state or local agency regardless of physical form or characteristics (RCW 42.56.010(3)).</a:t>
            </a:r>
          </a:p>
        </p:txBody>
      </p:sp>
      <p:sp>
        <p:nvSpPr>
          <p:cNvPr id="4" name="Rectangle 3"/>
          <p:cNvSpPr/>
          <p:nvPr/>
        </p:nvSpPr>
        <p:spPr>
          <a:xfrm>
            <a:off x="606056" y="365126"/>
            <a:ext cx="1839432" cy="1009650"/>
          </a:xfrm>
          <a:prstGeom prst="rect">
            <a:avLst/>
          </a:prstGeom>
          <a:solidFill>
            <a:srgbClr val="DFE7CB"/>
          </a:solidFill>
          <a:ln>
            <a:solidFill>
              <a:srgbClr val="DFE7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606056" y="365126"/>
            <a:ext cx="8684740" cy="1009650"/>
          </a:xfrm>
        </p:spPr>
        <p:txBody>
          <a:bodyPr/>
          <a:lstStyle/>
          <a:p>
            <a:r>
              <a:rPr lang="en-US" dirty="0" smtClean="0"/>
              <a:t>What is a public record?</a:t>
            </a:r>
            <a:endParaRPr lang="en-US" dirty="0"/>
          </a:p>
        </p:txBody>
      </p:sp>
      <p:grpSp>
        <p:nvGrpSpPr>
          <p:cNvPr id="19" name="Group 18"/>
          <p:cNvGrpSpPr/>
          <p:nvPr/>
        </p:nvGrpSpPr>
        <p:grpSpPr>
          <a:xfrm>
            <a:off x="612852" y="2604990"/>
            <a:ext cx="11440589" cy="2286000"/>
            <a:chOff x="612852" y="2604990"/>
            <a:chExt cx="11440589" cy="2286000"/>
          </a:xfrm>
        </p:grpSpPr>
        <p:pic>
          <p:nvPicPr>
            <p:cNvPr id="5" name="Picture 4"/>
            <p:cNvPicPr>
              <a:picLocks noChangeAspect="1"/>
            </p:cNvPicPr>
            <p:nvPr/>
          </p:nvPicPr>
          <p:blipFill>
            <a:blip r:embed="rId4"/>
            <a:stretch>
              <a:fillRect/>
            </a:stretch>
          </p:blipFill>
          <p:spPr>
            <a:xfrm>
              <a:off x="612852" y="3055804"/>
              <a:ext cx="1371600" cy="1371600"/>
            </a:xfrm>
            <a:prstGeom prst="rect">
              <a:avLst/>
            </a:prstGeom>
          </p:spPr>
        </p:pic>
        <p:pic>
          <p:nvPicPr>
            <p:cNvPr id="6" name="Picture 5"/>
            <p:cNvPicPr>
              <a:picLocks noChangeAspect="1"/>
            </p:cNvPicPr>
            <p:nvPr/>
          </p:nvPicPr>
          <p:blipFill>
            <a:blip r:embed="rId5"/>
            <a:stretch>
              <a:fillRect/>
            </a:stretch>
          </p:blipFill>
          <p:spPr>
            <a:xfrm>
              <a:off x="2518502" y="3055804"/>
              <a:ext cx="1371600" cy="1371600"/>
            </a:xfrm>
            <a:prstGeom prst="rect">
              <a:avLst/>
            </a:prstGeom>
          </p:spPr>
        </p:pic>
        <p:pic>
          <p:nvPicPr>
            <p:cNvPr id="7" name="Picture 6"/>
            <p:cNvPicPr>
              <a:picLocks noChangeAspect="1"/>
            </p:cNvPicPr>
            <p:nvPr/>
          </p:nvPicPr>
          <p:blipFill>
            <a:blip r:embed="rId6"/>
            <a:stretch>
              <a:fillRect/>
            </a:stretch>
          </p:blipFill>
          <p:spPr>
            <a:xfrm>
              <a:off x="4424152" y="3063778"/>
              <a:ext cx="1371600" cy="1371600"/>
            </a:xfrm>
            <a:prstGeom prst="rect">
              <a:avLst/>
            </a:prstGeom>
          </p:spPr>
        </p:pic>
        <p:pic>
          <p:nvPicPr>
            <p:cNvPr id="10" name="Picture 9"/>
            <p:cNvPicPr>
              <a:picLocks noChangeAspect="1"/>
            </p:cNvPicPr>
            <p:nvPr/>
          </p:nvPicPr>
          <p:blipFill>
            <a:blip r:embed="rId7"/>
            <a:stretch>
              <a:fillRect/>
            </a:stretch>
          </p:blipFill>
          <p:spPr>
            <a:xfrm>
              <a:off x="6329802" y="3055804"/>
              <a:ext cx="1371600" cy="1371600"/>
            </a:xfrm>
            <a:prstGeom prst="rect">
              <a:avLst/>
            </a:prstGeom>
          </p:spPr>
        </p:pic>
        <p:pic>
          <p:nvPicPr>
            <p:cNvPr id="11" name="Picture 10"/>
            <p:cNvPicPr>
              <a:picLocks noChangeAspect="1"/>
            </p:cNvPicPr>
            <p:nvPr/>
          </p:nvPicPr>
          <p:blipFill rotWithShape="1">
            <a:blip r:embed="rId8"/>
            <a:srcRect l="14163" r="11418"/>
            <a:stretch/>
          </p:blipFill>
          <p:spPr>
            <a:xfrm>
              <a:off x="8235452" y="2604990"/>
              <a:ext cx="1701209" cy="2286000"/>
            </a:xfrm>
            <a:prstGeom prst="rect">
              <a:avLst/>
            </a:prstGeom>
          </p:spPr>
        </p:pic>
        <p:pic>
          <p:nvPicPr>
            <p:cNvPr id="12" name="Picture 11"/>
            <p:cNvPicPr>
              <a:picLocks noChangeAspect="1"/>
            </p:cNvPicPr>
            <p:nvPr/>
          </p:nvPicPr>
          <p:blipFill>
            <a:blip r:embed="rId9"/>
            <a:stretch>
              <a:fillRect/>
            </a:stretch>
          </p:blipFill>
          <p:spPr>
            <a:xfrm>
              <a:off x="10470712" y="3063778"/>
              <a:ext cx="1371600" cy="1371600"/>
            </a:xfrm>
            <a:prstGeom prst="rect">
              <a:avLst/>
            </a:prstGeom>
          </p:spPr>
        </p:pic>
        <p:sp>
          <p:nvSpPr>
            <p:cNvPr id="13" name="TextBox 12"/>
            <p:cNvSpPr txBox="1"/>
            <p:nvPr/>
          </p:nvSpPr>
          <p:spPr>
            <a:xfrm>
              <a:off x="683882" y="4466759"/>
              <a:ext cx="1229540" cy="338554"/>
            </a:xfrm>
            <a:prstGeom prst="rect">
              <a:avLst/>
            </a:prstGeom>
            <a:noFill/>
          </p:spPr>
          <p:txBody>
            <a:bodyPr wrap="square" rtlCol="0">
              <a:spAutoFit/>
            </a:bodyPr>
            <a:lstStyle/>
            <a:p>
              <a:pPr algn="ctr"/>
              <a:r>
                <a:rPr lang="en-US" sz="1600" dirty="0" smtClean="0"/>
                <a:t>Email</a:t>
              </a:r>
              <a:endParaRPr lang="en-US" sz="1600" dirty="0"/>
            </a:p>
          </p:txBody>
        </p:sp>
        <p:sp>
          <p:nvSpPr>
            <p:cNvPr id="14" name="TextBox 13"/>
            <p:cNvSpPr txBox="1"/>
            <p:nvPr/>
          </p:nvSpPr>
          <p:spPr>
            <a:xfrm>
              <a:off x="2420403" y="4469084"/>
              <a:ext cx="1567798" cy="338554"/>
            </a:xfrm>
            <a:prstGeom prst="rect">
              <a:avLst/>
            </a:prstGeom>
            <a:noFill/>
          </p:spPr>
          <p:txBody>
            <a:bodyPr wrap="square" rtlCol="0">
              <a:spAutoFit/>
            </a:bodyPr>
            <a:lstStyle/>
            <a:p>
              <a:pPr algn="ctr"/>
              <a:r>
                <a:rPr lang="en-US" sz="1600" dirty="0" smtClean="0"/>
                <a:t>Text Messages</a:t>
              </a:r>
              <a:endParaRPr lang="en-US" sz="1600" dirty="0"/>
            </a:p>
          </p:txBody>
        </p:sp>
        <p:sp>
          <p:nvSpPr>
            <p:cNvPr id="15" name="TextBox 14"/>
            <p:cNvSpPr txBox="1"/>
            <p:nvPr/>
          </p:nvSpPr>
          <p:spPr>
            <a:xfrm>
              <a:off x="4326053" y="4468567"/>
              <a:ext cx="1567798" cy="338554"/>
            </a:xfrm>
            <a:prstGeom prst="rect">
              <a:avLst/>
            </a:prstGeom>
            <a:noFill/>
          </p:spPr>
          <p:txBody>
            <a:bodyPr wrap="square" rtlCol="0">
              <a:spAutoFit/>
            </a:bodyPr>
            <a:lstStyle/>
            <a:p>
              <a:pPr algn="ctr"/>
              <a:r>
                <a:rPr lang="en-US" sz="1600" dirty="0" smtClean="0"/>
                <a:t>Sticky Notes</a:t>
              </a:r>
              <a:endParaRPr lang="en-US" sz="1600" dirty="0"/>
            </a:p>
          </p:txBody>
        </p:sp>
        <p:sp>
          <p:nvSpPr>
            <p:cNvPr id="16" name="TextBox 15"/>
            <p:cNvSpPr txBox="1"/>
            <p:nvPr/>
          </p:nvSpPr>
          <p:spPr>
            <a:xfrm>
              <a:off x="6231703" y="4466759"/>
              <a:ext cx="1567798" cy="338554"/>
            </a:xfrm>
            <a:prstGeom prst="rect">
              <a:avLst/>
            </a:prstGeom>
            <a:noFill/>
          </p:spPr>
          <p:txBody>
            <a:bodyPr wrap="square" rtlCol="0">
              <a:spAutoFit/>
            </a:bodyPr>
            <a:lstStyle/>
            <a:p>
              <a:pPr algn="ctr"/>
              <a:r>
                <a:rPr lang="en-US" sz="1600" dirty="0" smtClean="0"/>
                <a:t>Photos</a:t>
              </a:r>
              <a:endParaRPr lang="en-US" sz="1600" dirty="0"/>
            </a:p>
          </p:txBody>
        </p:sp>
        <p:sp>
          <p:nvSpPr>
            <p:cNvPr id="17" name="TextBox 16"/>
            <p:cNvSpPr txBox="1"/>
            <p:nvPr/>
          </p:nvSpPr>
          <p:spPr>
            <a:xfrm>
              <a:off x="8217592" y="4468567"/>
              <a:ext cx="1736927" cy="338554"/>
            </a:xfrm>
            <a:prstGeom prst="rect">
              <a:avLst/>
            </a:prstGeom>
            <a:noFill/>
          </p:spPr>
          <p:txBody>
            <a:bodyPr wrap="square" rtlCol="0">
              <a:spAutoFit/>
            </a:bodyPr>
            <a:lstStyle/>
            <a:p>
              <a:pPr algn="ctr"/>
              <a:r>
                <a:rPr lang="en-US" sz="1600" dirty="0" smtClean="0"/>
                <a:t>GPS Coordinates</a:t>
              </a:r>
              <a:endParaRPr lang="en-US" sz="1600" dirty="0"/>
            </a:p>
          </p:txBody>
        </p:sp>
        <p:sp>
          <p:nvSpPr>
            <p:cNvPr id="18" name="TextBox 17"/>
            <p:cNvSpPr txBox="1"/>
            <p:nvPr/>
          </p:nvSpPr>
          <p:spPr>
            <a:xfrm>
              <a:off x="10254135" y="4469084"/>
              <a:ext cx="1799306" cy="338554"/>
            </a:xfrm>
            <a:prstGeom prst="rect">
              <a:avLst/>
            </a:prstGeom>
            <a:noFill/>
          </p:spPr>
          <p:txBody>
            <a:bodyPr wrap="square" rtlCol="0">
              <a:spAutoFit/>
            </a:bodyPr>
            <a:lstStyle/>
            <a:p>
              <a:pPr algn="ctr"/>
              <a:r>
                <a:rPr lang="en-US" sz="1600" dirty="0" smtClean="0"/>
                <a:t>Voice Recordings</a:t>
              </a:r>
              <a:endParaRPr lang="en-US" sz="1600" dirty="0"/>
            </a:p>
          </p:txBody>
        </p:sp>
      </p:grpSp>
    </p:spTree>
    <p:extLst>
      <p:ext uri="{BB962C8B-B14F-4D97-AF65-F5344CB8AC3E}">
        <p14:creationId xmlns:p14="http://schemas.microsoft.com/office/powerpoint/2010/main" val="1901457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018E1E3-B949-8F4D-9606-C1B04FC08817}"/>
              </a:ext>
            </a:extLst>
          </p:cNvPr>
          <p:cNvPicPr>
            <a:picLocks noChangeAspect="1"/>
          </p:cNvPicPr>
          <p:nvPr/>
        </p:nvPicPr>
        <p:blipFill>
          <a:blip r:embed="rId2"/>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200" y="2055813"/>
            <a:ext cx="4818321" cy="4121150"/>
          </a:xfrm>
        </p:spPr>
        <p:txBody>
          <a:bodyPr>
            <a:normAutofit/>
          </a:bodyPr>
          <a:lstStyle/>
          <a:p>
            <a:pPr marL="0" indent="0">
              <a:buNone/>
            </a:pPr>
            <a:r>
              <a:rPr lang="en-US" sz="4000" dirty="0" smtClean="0"/>
              <a:t>Yes</a:t>
            </a:r>
          </a:p>
          <a:p>
            <a:pPr marL="339725" indent="-339725">
              <a:buClr>
                <a:schemeClr val="accent2"/>
              </a:buClr>
              <a:buFont typeface="Wingdings" panose="05000000000000000000" pitchFamily="2" charset="2"/>
              <a:buChar char="ü"/>
            </a:pPr>
            <a:r>
              <a:rPr lang="en-US" dirty="0" smtClean="0"/>
              <a:t>By any form or method including verbal</a:t>
            </a:r>
          </a:p>
          <a:p>
            <a:pPr marL="339725" indent="-339725">
              <a:buClr>
                <a:schemeClr val="accent2"/>
              </a:buClr>
              <a:buFont typeface="Wingdings" panose="05000000000000000000" pitchFamily="2" charset="2"/>
              <a:buChar char="ü"/>
            </a:pPr>
            <a:r>
              <a:rPr lang="en-US" dirty="0" smtClean="0"/>
              <a:t>For identifiable records</a:t>
            </a:r>
          </a:p>
          <a:p>
            <a:pPr marL="339725" indent="-339725">
              <a:buClr>
                <a:schemeClr val="accent2"/>
              </a:buClr>
              <a:buFont typeface="Wingdings" panose="05000000000000000000" pitchFamily="2" charset="2"/>
              <a:buChar char="ü"/>
            </a:pPr>
            <a:r>
              <a:rPr lang="en-US" dirty="0" smtClean="0"/>
              <a:t>For existing records</a:t>
            </a:r>
          </a:p>
          <a:p>
            <a:pPr marL="339725" indent="-339725">
              <a:buClr>
                <a:schemeClr val="accent2"/>
              </a:buClr>
              <a:buFont typeface="Wingdings" panose="05000000000000000000" pitchFamily="2" charset="2"/>
              <a:buChar char="ü"/>
            </a:pPr>
            <a:r>
              <a:rPr lang="en-US" dirty="0" smtClean="0"/>
              <a:t>Even if confidential</a:t>
            </a:r>
          </a:p>
          <a:p>
            <a:pPr marL="339725" indent="-339725">
              <a:buClr>
                <a:schemeClr val="accent2"/>
              </a:buClr>
              <a:buFont typeface="Wingdings" panose="05000000000000000000" pitchFamily="2" charset="2"/>
              <a:buChar char="ü"/>
            </a:pPr>
            <a:r>
              <a:rPr lang="en-US" dirty="0" smtClean="0"/>
              <a:t>“All my DSHS records” or “all with my name”</a:t>
            </a:r>
          </a:p>
        </p:txBody>
      </p:sp>
      <p:sp>
        <p:nvSpPr>
          <p:cNvPr id="4" name="Rectangle 3"/>
          <p:cNvSpPr/>
          <p:nvPr/>
        </p:nvSpPr>
        <p:spPr>
          <a:xfrm>
            <a:off x="606056" y="365126"/>
            <a:ext cx="1839432" cy="1009650"/>
          </a:xfrm>
          <a:prstGeom prst="rect">
            <a:avLst/>
          </a:prstGeom>
          <a:solidFill>
            <a:srgbClr val="DFE7CB"/>
          </a:solidFill>
          <a:ln>
            <a:solidFill>
              <a:srgbClr val="DFE7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606056" y="365126"/>
            <a:ext cx="8684740" cy="1009650"/>
          </a:xfrm>
        </p:spPr>
        <p:txBody>
          <a:bodyPr/>
          <a:lstStyle/>
          <a:p>
            <a:r>
              <a:rPr lang="en-US" dirty="0" smtClean="0"/>
              <a:t>Is it a public records request?</a:t>
            </a:r>
            <a:endParaRPr lang="en-US" dirty="0"/>
          </a:p>
        </p:txBody>
      </p:sp>
      <p:sp>
        <p:nvSpPr>
          <p:cNvPr id="6" name="Content Placeholder 2">
            <a:extLst>
              <a:ext uri="{FF2B5EF4-FFF2-40B4-BE49-F238E27FC236}">
                <a16:creationId xmlns:a16="http://schemas.microsoft.com/office/drawing/2014/main" id="{218EAEDF-32D9-1741-8806-912FF813FC9C}"/>
              </a:ext>
            </a:extLst>
          </p:cNvPr>
          <p:cNvSpPr txBox="1">
            <a:spLocks/>
          </p:cNvSpPr>
          <p:nvPr/>
        </p:nvSpPr>
        <p:spPr>
          <a:xfrm>
            <a:off x="6494721" y="2055813"/>
            <a:ext cx="4818321" cy="41211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000" dirty="0" smtClean="0"/>
              <a:t>No</a:t>
            </a:r>
          </a:p>
          <a:p>
            <a:pPr marL="339725" indent="-339725">
              <a:buClr>
                <a:srgbClr val="C00000"/>
              </a:buClr>
              <a:buFont typeface="Wingdings 2" panose="05020102010507070707" pitchFamily="18" charset="2"/>
              <a:buChar char=""/>
            </a:pPr>
            <a:r>
              <a:rPr lang="en-US" dirty="0" smtClean="0"/>
              <a:t>Requests for information</a:t>
            </a:r>
          </a:p>
          <a:p>
            <a:pPr marL="339725" indent="-339725">
              <a:buClr>
                <a:srgbClr val="C00000"/>
              </a:buClr>
              <a:buFont typeface="Wingdings 2" panose="05020102010507070707" pitchFamily="18" charset="2"/>
              <a:buChar char=""/>
            </a:pPr>
            <a:r>
              <a:rPr lang="en-US" dirty="0" smtClean="0"/>
              <a:t>Not Yet Created</a:t>
            </a:r>
          </a:p>
          <a:p>
            <a:pPr marL="339725" indent="-339725">
              <a:buClr>
                <a:srgbClr val="C00000"/>
              </a:buClr>
              <a:buFont typeface="Wingdings 2" panose="05020102010507070707" pitchFamily="18" charset="2"/>
              <a:buChar char=""/>
            </a:pPr>
            <a:r>
              <a:rPr lang="en-US" dirty="0" smtClean="0"/>
              <a:t>Discovery/Lawsuits</a:t>
            </a:r>
          </a:p>
          <a:p>
            <a:pPr marL="339725" indent="-339725">
              <a:buClr>
                <a:srgbClr val="C00000"/>
              </a:buClr>
              <a:buFont typeface="Wingdings 2" panose="05020102010507070707" pitchFamily="18" charset="2"/>
              <a:buChar char=""/>
            </a:pPr>
            <a:r>
              <a:rPr lang="en-US" dirty="0" smtClean="0"/>
              <a:t>Sharing with workgroup</a:t>
            </a:r>
          </a:p>
        </p:txBody>
      </p:sp>
    </p:spTree>
    <p:extLst>
      <p:ext uri="{BB962C8B-B14F-4D97-AF65-F5344CB8AC3E}">
        <p14:creationId xmlns:p14="http://schemas.microsoft.com/office/powerpoint/2010/main" val="2527440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018E1E3-B949-8F4D-9606-C1B04FC08817}"/>
              </a:ext>
            </a:extLst>
          </p:cNvPr>
          <p:cNvPicPr>
            <a:picLocks noChangeAspect="1"/>
          </p:cNvPicPr>
          <p:nvPr/>
        </p:nvPicPr>
        <p:blipFill>
          <a:blip r:embed="rId3"/>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200" y="2055813"/>
            <a:ext cx="10515600" cy="4121150"/>
          </a:xfrm>
        </p:spPr>
        <p:txBody>
          <a:bodyPr>
            <a:normAutofit fontScale="92500" lnSpcReduction="10000"/>
          </a:bodyPr>
          <a:lstStyle/>
          <a:p>
            <a:pPr marL="0" indent="0">
              <a:buNone/>
            </a:pPr>
            <a:r>
              <a:rPr lang="en-US" dirty="0" smtClean="0"/>
              <a:t>The PDU processes public records requests for DCS. As a workgroup member you may:</a:t>
            </a:r>
          </a:p>
          <a:p>
            <a:r>
              <a:rPr lang="en-US" dirty="0" smtClean="0"/>
              <a:t>Receive a call or email from the PDU asking for records</a:t>
            </a:r>
          </a:p>
          <a:p>
            <a:r>
              <a:rPr lang="en-US" dirty="0" smtClean="0"/>
              <a:t>Have a question about public records</a:t>
            </a:r>
          </a:p>
          <a:p>
            <a:r>
              <a:rPr lang="en-US" dirty="0" smtClean="0"/>
              <a:t>Receive a request for records from a citizen</a:t>
            </a:r>
          </a:p>
          <a:p>
            <a:pPr lvl="1"/>
            <a:r>
              <a:rPr lang="en-US" dirty="0" smtClean="0"/>
              <a:t>Immediately send that request to the PDU</a:t>
            </a:r>
          </a:p>
          <a:p>
            <a:pPr lvl="1"/>
            <a:r>
              <a:rPr lang="en-US" dirty="0" smtClean="0"/>
              <a:t>Remember verbal requests count!</a:t>
            </a:r>
          </a:p>
          <a:p>
            <a:pPr marL="457200" lvl="1" indent="0">
              <a:buNone/>
            </a:pPr>
            <a:endParaRPr lang="en-US" dirty="0" smtClean="0"/>
          </a:p>
          <a:p>
            <a:pPr marL="0" indent="0" algn="ctr">
              <a:buNone/>
            </a:pPr>
            <a:r>
              <a:rPr lang="en-US" dirty="0" smtClean="0">
                <a:hlinkClick r:id="rId4"/>
              </a:rPr>
              <a:t>ESAPRR@dshs.wa.gov</a:t>
            </a:r>
            <a:endParaRPr lang="en-US" dirty="0" smtClean="0"/>
          </a:p>
          <a:p>
            <a:pPr marL="0" indent="0" algn="ctr">
              <a:buNone/>
            </a:pPr>
            <a:r>
              <a:rPr lang="en-US" dirty="0" smtClean="0"/>
              <a:t>Mainline:  (360) 725-4777</a:t>
            </a:r>
            <a:endParaRPr lang="en-US" dirty="0"/>
          </a:p>
        </p:txBody>
      </p:sp>
      <p:sp>
        <p:nvSpPr>
          <p:cNvPr id="4" name="Rectangle 3"/>
          <p:cNvSpPr/>
          <p:nvPr/>
        </p:nvSpPr>
        <p:spPr>
          <a:xfrm>
            <a:off x="606056" y="365126"/>
            <a:ext cx="1839432" cy="1009650"/>
          </a:xfrm>
          <a:prstGeom prst="rect">
            <a:avLst/>
          </a:prstGeom>
          <a:solidFill>
            <a:srgbClr val="DFE7CB"/>
          </a:solidFill>
          <a:ln>
            <a:solidFill>
              <a:srgbClr val="DFE7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606056" y="365126"/>
            <a:ext cx="8684740" cy="1009650"/>
          </a:xfrm>
        </p:spPr>
        <p:txBody>
          <a:bodyPr/>
          <a:lstStyle/>
          <a:p>
            <a:r>
              <a:rPr lang="en-US" dirty="0" smtClean="0"/>
              <a:t>ESA Public Disclosure Unit (PDU)</a:t>
            </a:r>
            <a:endParaRPr lang="en-US" dirty="0"/>
          </a:p>
        </p:txBody>
      </p:sp>
    </p:spTree>
    <p:custDataLst>
      <p:tags r:id="rId1"/>
    </p:custDataLst>
    <p:extLst>
      <p:ext uri="{BB962C8B-B14F-4D97-AF65-F5344CB8AC3E}">
        <p14:creationId xmlns:p14="http://schemas.microsoft.com/office/powerpoint/2010/main" val="1162072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018E1E3-B949-8F4D-9606-C1B04FC08817}"/>
              </a:ext>
            </a:extLst>
          </p:cNvPr>
          <p:cNvPicPr>
            <a:picLocks noChangeAspect="1"/>
          </p:cNvPicPr>
          <p:nvPr/>
        </p:nvPicPr>
        <p:blipFill>
          <a:blip r:embed="rId3"/>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200" y="1755944"/>
            <a:ext cx="10515600" cy="1074782"/>
          </a:xfrm>
        </p:spPr>
        <p:txBody>
          <a:bodyPr>
            <a:normAutofit fontScale="92500" lnSpcReduction="10000"/>
          </a:bodyPr>
          <a:lstStyle/>
          <a:p>
            <a:pPr marL="0" indent="0">
              <a:buNone/>
            </a:pPr>
            <a:r>
              <a:rPr lang="en-US" dirty="0">
                <a:solidFill>
                  <a:schemeClr val="tx1">
                    <a:lumMod val="50000"/>
                    <a:lumOff val="50000"/>
                  </a:schemeClr>
                </a:solidFill>
                <a:cs typeface="Times New Roman" panose="02020603050405020304" pitchFamily="18" charset="0"/>
              </a:rPr>
              <a:t>DCS received  546 public disclosure requests and 188 address disclosure requests in 2021. Clients and attorneys representing clients consistently make the most requests in DCS.</a:t>
            </a:r>
          </a:p>
          <a:p>
            <a:pPr marL="457200" lvl="1" indent="0">
              <a:buNone/>
            </a:pPr>
            <a:endParaRPr lang="en-US" dirty="0" smtClean="0"/>
          </a:p>
        </p:txBody>
      </p:sp>
      <p:sp>
        <p:nvSpPr>
          <p:cNvPr id="4" name="Rectangle 3"/>
          <p:cNvSpPr/>
          <p:nvPr/>
        </p:nvSpPr>
        <p:spPr>
          <a:xfrm>
            <a:off x="606056" y="365126"/>
            <a:ext cx="1839432" cy="1009650"/>
          </a:xfrm>
          <a:prstGeom prst="rect">
            <a:avLst/>
          </a:prstGeom>
          <a:solidFill>
            <a:srgbClr val="DFE7CB"/>
          </a:solidFill>
          <a:ln>
            <a:solidFill>
              <a:srgbClr val="DFE7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606056" y="365126"/>
            <a:ext cx="8684740" cy="1009650"/>
          </a:xfrm>
        </p:spPr>
        <p:txBody>
          <a:bodyPr/>
          <a:lstStyle/>
          <a:p>
            <a:r>
              <a:rPr lang="en-US" dirty="0" smtClean="0"/>
              <a:t>2021 – 2022 Requester Type for DCS</a:t>
            </a:r>
            <a:endParaRPr lang="en-US" dirty="0"/>
          </a:p>
        </p:txBody>
      </p:sp>
      <p:pic>
        <p:nvPicPr>
          <p:cNvPr id="6" name="Picture 5"/>
          <p:cNvPicPr>
            <a:picLocks noChangeAspect="1"/>
          </p:cNvPicPr>
          <p:nvPr/>
        </p:nvPicPr>
        <p:blipFill>
          <a:blip r:embed="rId4"/>
          <a:stretch>
            <a:fillRect/>
          </a:stretch>
        </p:blipFill>
        <p:spPr>
          <a:xfrm>
            <a:off x="838200" y="2725574"/>
            <a:ext cx="10411048" cy="3722191"/>
          </a:xfrm>
          <a:prstGeom prst="rect">
            <a:avLst/>
          </a:prstGeom>
        </p:spPr>
      </p:pic>
    </p:spTree>
    <p:custDataLst>
      <p:tags r:id="rId1"/>
    </p:custDataLst>
    <p:extLst>
      <p:ext uri="{BB962C8B-B14F-4D97-AF65-F5344CB8AC3E}">
        <p14:creationId xmlns:p14="http://schemas.microsoft.com/office/powerpoint/2010/main" val="2022229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4AFEFF6-E288-AC40-9FD8-94F0A812E35B}"/>
              </a:ext>
            </a:extLst>
          </p:cNvPr>
          <p:cNvPicPr>
            <a:picLocks noChangeAspect="1"/>
          </p:cNvPicPr>
          <p:nvPr/>
        </p:nvPicPr>
        <p:blipFill>
          <a:blip r:embed="rId4"/>
          <a:stretch>
            <a:fillRect/>
          </a:stretch>
        </p:blipFill>
        <p:spPr>
          <a:xfrm>
            <a:off x="0" y="0"/>
            <a:ext cx="12192000" cy="6858000"/>
          </a:xfrm>
          <a:prstGeom prst="rect">
            <a:avLst/>
          </a:prstGeom>
        </p:spPr>
      </p:pic>
      <p:pic>
        <p:nvPicPr>
          <p:cNvPr id="3" name="Picture 2"/>
          <p:cNvPicPr>
            <a:picLocks noChangeAspect="1"/>
          </p:cNvPicPr>
          <p:nvPr/>
        </p:nvPicPr>
        <p:blipFill>
          <a:blip r:embed="rId5"/>
          <a:stretch>
            <a:fillRect/>
          </a:stretch>
        </p:blipFill>
        <p:spPr>
          <a:xfrm>
            <a:off x="32784" y="1981200"/>
            <a:ext cx="4876800" cy="4876800"/>
          </a:xfrm>
          <a:prstGeom prst="rect">
            <a:avLst/>
          </a:prstGeom>
        </p:spPr>
      </p:pic>
      <p:sp>
        <p:nvSpPr>
          <p:cNvPr id="2" name="Title 1">
            <a:extLst>
              <a:ext uri="{FF2B5EF4-FFF2-40B4-BE49-F238E27FC236}">
                <a16:creationId xmlns:a16="http://schemas.microsoft.com/office/drawing/2014/main" id="{8A8ED8F5-BC0E-454F-AE37-ABF762688B8C}"/>
              </a:ext>
            </a:extLst>
          </p:cNvPr>
          <p:cNvSpPr>
            <a:spLocks noGrp="1"/>
          </p:cNvSpPr>
          <p:nvPr>
            <p:ph type="title"/>
          </p:nvPr>
        </p:nvSpPr>
        <p:spPr>
          <a:xfrm>
            <a:off x="4909584" y="2481066"/>
            <a:ext cx="6987363" cy="2214980"/>
          </a:xfrm>
        </p:spPr>
        <p:txBody>
          <a:bodyPr>
            <a:noAutofit/>
          </a:bodyPr>
          <a:lstStyle/>
          <a:p>
            <a:r>
              <a:rPr lang="en-US" sz="6600" dirty="0" smtClean="0"/>
              <a:t>What questions do you have?</a:t>
            </a:r>
            <a:endParaRPr lang="en-US" sz="6600" dirty="0"/>
          </a:p>
        </p:txBody>
      </p:sp>
      <p:sp>
        <p:nvSpPr>
          <p:cNvPr id="4" name="TextBox 3"/>
          <p:cNvSpPr txBox="1"/>
          <p:nvPr/>
        </p:nvSpPr>
        <p:spPr>
          <a:xfrm>
            <a:off x="4909584" y="4865997"/>
            <a:ext cx="6112571" cy="1292662"/>
          </a:xfrm>
          <a:prstGeom prst="rect">
            <a:avLst/>
          </a:prstGeom>
          <a:noFill/>
        </p:spPr>
        <p:txBody>
          <a:bodyPr wrap="none" rtlCol="0">
            <a:spAutoFit/>
          </a:bodyPr>
          <a:lstStyle/>
          <a:p>
            <a:r>
              <a:rPr lang="en-US" sz="2400" b="1" dirty="0" smtClean="0"/>
              <a:t>Contacts:</a:t>
            </a:r>
          </a:p>
          <a:p>
            <a:r>
              <a:rPr lang="en-US" dirty="0" smtClean="0"/>
              <a:t>Marla Randall, ESA Public Records Office:	360-664-8908</a:t>
            </a:r>
          </a:p>
          <a:p>
            <a:r>
              <a:rPr lang="en-US" dirty="0" smtClean="0"/>
              <a:t>Barbara Parry, ESA Risk Manager:		360-480-9044</a:t>
            </a:r>
          </a:p>
          <a:p>
            <a:r>
              <a:rPr lang="en-US" dirty="0" smtClean="0"/>
              <a:t>Angel </a:t>
            </a:r>
            <a:r>
              <a:rPr lang="en-US" dirty="0" err="1" smtClean="0"/>
              <a:t>Vasilev</a:t>
            </a:r>
            <a:r>
              <a:rPr lang="en-US" dirty="0" smtClean="0"/>
              <a:t>, ESA Risk Mitigation Manager:  	360-584-5333</a:t>
            </a:r>
            <a:endParaRPr lang="en-US" dirty="0"/>
          </a:p>
        </p:txBody>
      </p:sp>
    </p:spTree>
    <p:custDataLst>
      <p:tags r:id="rId1"/>
    </p:custDataLst>
    <p:extLst>
      <p:ext uri="{BB962C8B-B14F-4D97-AF65-F5344CB8AC3E}">
        <p14:creationId xmlns:p14="http://schemas.microsoft.com/office/powerpoint/2010/main" val="354945256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8"/>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DSHS">
      <a:dk1>
        <a:sysClr val="windowText" lastClr="000000"/>
      </a:dk1>
      <a:lt1>
        <a:sysClr val="window" lastClr="FFFFFF"/>
      </a:lt1>
      <a:dk2>
        <a:srgbClr val="1F497D"/>
      </a:dk2>
      <a:lt2>
        <a:srgbClr val="EEECE1"/>
      </a:lt2>
      <a:accent1>
        <a:srgbClr val="005CAB"/>
      </a:accent1>
      <a:accent2>
        <a:srgbClr val="5C8727"/>
      </a:accent2>
      <a:accent3>
        <a:srgbClr val="E89719"/>
      </a:accent3>
      <a:accent4>
        <a:srgbClr val="FFFFFF"/>
      </a:accent4>
      <a:accent5>
        <a:srgbClr val="000000"/>
      </a:accent5>
      <a:accent6>
        <a:srgbClr val="7F7F7F"/>
      </a:accent6>
      <a:hlink>
        <a:srgbClr val="E89719"/>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4E5284434B5454BA68192F9E5A2BAEC" ma:contentTypeVersion="4" ma:contentTypeDescription="Create a new document." ma:contentTypeScope="" ma:versionID="4a48061f72fea8e6f108c45c5df2578a">
  <xsd:schema xmlns:xsd="http://www.w3.org/2001/XMLSchema" xmlns:xs="http://www.w3.org/2001/XMLSchema" xmlns:p="http://schemas.microsoft.com/office/2006/metadata/properties" xmlns:ns2="075a3d94-6548-4e20-b1f0-2c5d64450669" targetNamespace="http://schemas.microsoft.com/office/2006/metadata/properties" ma:root="true" ma:fieldsID="0ae9f7113bf0ab2551207b8fdfc2dfb2" ns2:_="">
    <xsd:import namespace="075a3d94-6548-4e20-b1f0-2c5d6445066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5a3d94-6548-4e20-b1f0-2c5d644506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EE9B0CC-3675-4F36-90FD-773CDE69D5CD}"/>
</file>

<file path=customXml/itemProps2.xml><?xml version="1.0" encoding="utf-8"?>
<ds:datastoreItem xmlns:ds="http://schemas.openxmlformats.org/officeDocument/2006/customXml" ds:itemID="{F2214585-0E74-4EB8-B6DA-EBEED4A82F5D}">
  <ds:schemaRefs>
    <ds:schemaRef ds:uri="http://schemas.microsoft.com/sharepoint/v3/contenttype/forms"/>
  </ds:schemaRefs>
</ds:datastoreItem>
</file>

<file path=customXml/itemProps3.xml><?xml version="1.0" encoding="utf-8"?>
<ds:datastoreItem xmlns:ds="http://schemas.openxmlformats.org/officeDocument/2006/customXml" ds:itemID="{951128FA-DF36-4B42-92BE-BDC778FD5A52}">
  <ds:schemaRef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purl.org/dc/dcmitype/"/>
    <ds:schemaRef ds:uri="2a65d548-a1ea-4c6c-a4d4-0035e9f9cde1"/>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9965</TotalTime>
  <Words>561</Words>
  <Application>Microsoft Office PowerPoint</Application>
  <PresentationFormat>Widescreen</PresentationFormat>
  <Paragraphs>66</Paragraphs>
  <Slides>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Times New Roman</vt:lpstr>
      <vt:lpstr>Wingdings</vt:lpstr>
      <vt:lpstr>Wingdings 2</vt:lpstr>
      <vt:lpstr>Office Theme</vt:lpstr>
      <vt:lpstr> Open Public Meetings  and Records</vt:lpstr>
      <vt:lpstr>Open Public Meetings Act</vt:lpstr>
      <vt:lpstr>The Public Records Act</vt:lpstr>
      <vt:lpstr>What is a public record?</vt:lpstr>
      <vt:lpstr>Is it a public records request?</vt:lpstr>
      <vt:lpstr>ESA Public Disclosure Unit (PDU)</vt:lpstr>
      <vt:lpstr>2021 – 2022 Requester Type for DCS</vt:lpstr>
      <vt:lpstr>What questions do you have?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Oestreich, Janina M  (DSHS/ESA/DCS)</cp:lastModifiedBy>
  <cp:revision>43</cp:revision>
  <dcterms:created xsi:type="dcterms:W3CDTF">2019-09-12T19:47:00Z</dcterms:created>
  <dcterms:modified xsi:type="dcterms:W3CDTF">2023-02-14T18:13:59Z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0x01010034E5284434B5454BA68192F9E5A2BAEC</vt:lpwstr>
  </property>
  <property fmtid="{D5CDD505-2E9C-101B-9397-08002B2CF9AE}" pid="3" name="_dlc_DocIdItemGuid">
    <vt:lpwstr>74b8c39e-e148-4287-811b-b2433bfb6da5</vt:lpwstr>
  </property>
  <property fmtid="{D5CDD505-2E9C-101B-9397-08002B2CF9AE}" pid="4" name="ArticulateGUID">
    <vt:lpwstr>10F4ADD1-54AF-41FD-A298-95963AB123B1</vt:lpwstr>
  </property>
  <property fmtid="{D5CDD505-2E9C-101B-9397-08002B2CF9AE}" pid="5" name="ArticulatePath">
    <vt:lpwstr>https://stateofwa.sharepoint.com/sites/DSHS-ESA-DCS-ChildSupportScheduleWG/Shared%20Documents/General/Handouts/2023%20CSSWG%20Public%20Records</vt:lpwstr>
  </property>
</Properties>
</file>